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3" r:id="rId16"/>
    <p:sldId id="290" r:id="rId17"/>
    <p:sldId id="291" r:id="rId18"/>
    <p:sldId id="274" r:id="rId19"/>
    <p:sldId id="271" r:id="rId20"/>
    <p:sldId id="272" r:id="rId21"/>
    <p:sldId id="275" r:id="rId22"/>
    <p:sldId id="276" r:id="rId23"/>
    <p:sldId id="277" r:id="rId24"/>
    <p:sldId id="293" r:id="rId25"/>
    <p:sldId id="292" r:id="rId26"/>
    <p:sldId id="294" r:id="rId27"/>
    <p:sldId id="278" r:id="rId28"/>
    <p:sldId id="295" r:id="rId29"/>
    <p:sldId id="296" r:id="rId30"/>
    <p:sldId id="297" r:id="rId31"/>
    <p:sldId id="279" r:id="rId32"/>
    <p:sldId id="280" r:id="rId33"/>
    <p:sldId id="281" r:id="rId34"/>
    <p:sldId id="282" r:id="rId35"/>
    <p:sldId id="283" r:id="rId36"/>
    <p:sldId id="284" r:id="rId37"/>
    <p:sldId id="285" r:id="rId38"/>
    <p:sldId id="286" r:id="rId39"/>
    <p:sldId id="287" r:id="rId40"/>
    <p:sldId id="298" r:id="rId41"/>
    <p:sldId id="288" r:id="rId42"/>
    <p:sldId id="289" r:id="rId43"/>
    <p:sldId id="299" r:id="rId44"/>
    <p:sldId id="300" r:id="rId45"/>
    <p:sldId id="301" r:id="rId46"/>
    <p:sldId id="302" r:id="rId47"/>
    <p:sldId id="303"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67" y="7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C9A84-A823-4105-9D80-CBE5820CB383}" type="datetimeFigureOut">
              <a:rPr lang="zh-CN" altLang="en-US" smtClean="0"/>
              <a:t>2021/4/25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843FA-F20A-4C1F-BC58-5B4DA1F015A1}" type="slidenum">
              <a:rPr lang="zh-CN" altLang="en-US" smtClean="0"/>
              <a:t>‹#›</a:t>
            </a:fld>
            <a:endParaRPr lang="zh-CN" altLang="en-US"/>
          </a:p>
        </p:txBody>
      </p:sp>
    </p:spTree>
    <p:extLst>
      <p:ext uri="{BB962C8B-B14F-4D97-AF65-F5344CB8AC3E}">
        <p14:creationId xmlns:p14="http://schemas.microsoft.com/office/powerpoint/2010/main" val="796717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D843FA-F20A-4C1F-BC58-5B4DA1F015A1}" type="slidenum">
              <a:rPr lang="zh-CN" altLang="en-US" smtClean="0"/>
              <a:t>2</a:t>
            </a:fld>
            <a:endParaRPr lang="zh-CN" altLang="en-US"/>
          </a:p>
        </p:txBody>
      </p:sp>
    </p:spTree>
    <p:extLst>
      <p:ext uri="{BB962C8B-B14F-4D97-AF65-F5344CB8AC3E}">
        <p14:creationId xmlns:p14="http://schemas.microsoft.com/office/powerpoint/2010/main" val="3866141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D843FA-F20A-4C1F-BC58-5B4DA1F015A1}" type="slidenum">
              <a:rPr lang="zh-CN" altLang="en-US" smtClean="0"/>
              <a:t>23</a:t>
            </a:fld>
            <a:endParaRPr lang="zh-CN" altLang="en-US"/>
          </a:p>
        </p:txBody>
      </p:sp>
    </p:spTree>
    <p:extLst>
      <p:ext uri="{BB962C8B-B14F-4D97-AF65-F5344CB8AC3E}">
        <p14:creationId xmlns:p14="http://schemas.microsoft.com/office/powerpoint/2010/main" val="2834983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ED843FA-F20A-4C1F-BC58-5B4DA1F015A1}" type="slidenum">
              <a:rPr lang="zh-CN" altLang="en-US" smtClean="0"/>
              <a:t>35</a:t>
            </a:fld>
            <a:endParaRPr lang="zh-CN" altLang="en-US"/>
          </a:p>
        </p:txBody>
      </p:sp>
    </p:spTree>
    <p:extLst>
      <p:ext uri="{BB962C8B-B14F-4D97-AF65-F5344CB8AC3E}">
        <p14:creationId xmlns:p14="http://schemas.microsoft.com/office/powerpoint/2010/main" val="3396588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9715C46F-7524-424D-84FF-BF741DBDC1CE}"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2ACFF3-DCAF-43D0-9BDF-C62826C10D4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761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2ACFF3-DCAF-43D0-9BDF-C62826C10D41}" type="slidenum">
              <a:rPr lang="zh-CN" altLang="en-US" smtClean="0"/>
              <a:t>‹#›</a:t>
            </a:fld>
            <a:endParaRPr lang="zh-CN" altLang="en-US"/>
          </a:p>
        </p:txBody>
      </p:sp>
    </p:spTree>
    <p:extLst>
      <p:ext uri="{BB962C8B-B14F-4D97-AF65-F5344CB8AC3E}">
        <p14:creationId xmlns:p14="http://schemas.microsoft.com/office/powerpoint/2010/main" val="319682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2ACFF3-DCAF-43D0-9BDF-C62826C10D41}"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441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2ACFF3-DCAF-43D0-9BDF-C62826C10D41}" type="slidenum">
              <a:rPr lang="zh-CN" altLang="en-US" smtClean="0"/>
              <a:t>‹#›</a:t>
            </a:fld>
            <a:endParaRPr lang="zh-CN" altLang="en-US"/>
          </a:p>
        </p:txBody>
      </p:sp>
    </p:spTree>
    <p:extLst>
      <p:ext uri="{BB962C8B-B14F-4D97-AF65-F5344CB8AC3E}">
        <p14:creationId xmlns:p14="http://schemas.microsoft.com/office/powerpoint/2010/main" val="3617598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D2ACFF3-DCAF-43D0-9BDF-C62826C10D4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9938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2ACFF3-DCAF-43D0-9BDF-C62826C10D41}" type="slidenum">
              <a:rPr lang="zh-CN" altLang="en-US" smtClean="0"/>
              <a:t>‹#›</a:t>
            </a:fld>
            <a:endParaRPr lang="zh-CN" altLang="en-US"/>
          </a:p>
        </p:txBody>
      </p:sp>
    </p:spTree>
    <p:extLst>
      <p:ext uri="{BB962C8B-B14F-4D97-AF65-F5344CB8AC3E}">
        <p14:creationId xmlns:p14="http://schemas.microsoft.com/office/powerpoint/2010/main" val="2393054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D2ACFF3-DCAF-43D0-9BDF-C62826C10D41}" type="slidenum">
              <a:rPr lang="zh-CN" altLang="en-US" smtClean="0"/>
              <a:t>‹#›</a:t>
            </a:fld>
            <a:endParaRPr lang="zh-CN" altLang="en-US"/>
          </a:p>
        </p:txBody>
      </p:sp>
    </p:spTree>
    <p:extLst>
      <p:ext uri="{BB962C8B-B14F-4D97-AF65-F5344CB8AC3E}">
        <p14:creationId xmlns:p14="http://schemas.microsoft.com/office/powerpoint/2010/main" val="1635287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7D2ACFF3-DCAF-43D0-9BDF-C62826C10D41}" type="slidenum">
              <a:rPr lang="zh-CN" altLang="en-US" smtClean="0"/>
              <a:t>‹#›</a:t>
            </a:fld>
            <a:endParaRPr lang="zh-CN" altLang="en-US"/>
          </a:p>
        </p:txBody>
      </p:sp>
    </p:spTree>
    <p:extLst>
      <p:ext uri="{BB962C8B-B14F-4D97-AF65-F5344CB8AC3E}">
        <p14:creationId xmlns:p14="http://schemas.microsoft.com/office/powerpoint/2010/main" val="265642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7D2ACFF3-DCAF-43D0-9BDF-C62826C10D41}" type="slidenum">
              <a:rPr lang="zh-CN" altLang="en-US" smtClean="0"/>
              <a:t>‹#›</a:t>
            </a:fld>
            <a:endParaRPr lang="zh-CN" altLang="en-US"/>
          </a:p>
        </p:txBody>
      </p:sp>
    </p:spTree>
    <p:extLst>
      <p:ext uri="{BB962C8B-B14F-4D97-AF65-F5344CB8AC3E}">
        <p14:creationId xmlns:p14="http://schemas.microsoft.com/office/powerpoint/2010/main" val="18308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2ACFF3-DCAF-43D0-9BDF-C62826C10D41}" type="slidenum">
              <a:rPr lang="zh-CN" altLang="en-US" smtClean="0"/>
              <a:t>‹#›</a:t>
            </a:fld>
            <a:endParaRPr lang="zh-CN" altLang="en-US"/>
          </a:p>
        </p:txBody>
      </p:sp>
    </p:spTree>
    <p:extLst>
      <p:ext uri="{BB962C8B-B14F-4D97-AF65-F5344CB8AC3E}">
        <p14:creationId xmlns:p14="http://schemas.microsoft.com/office/powerpoint/2010/main" val="1697469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715C46F-7524-424D-84FF-BF741DBDC1CE}" type="datetimeFigureOut">
              <a:rPr lang="zh-CN" altLang="en-US" smtClean="0"/>
              <a:t>2021/4/25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D2ACFF3-DCAF-43D0-9BDF-C62826C10D41}"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236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715C46F-7524-424D-84FF-BF741DBDC1CE}" type="datetimeFigureOut">
              <a:rPr lang="zh-CN" altLang="en-US" smtClean="0"/>
              <a:t>2021/4/25</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D2ACFF3-DCAF-43D0-9BDF-C62826C10D41}"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81788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bilibili.com/video/BV13p4y1q7ie&#65307;https:/www.bilibili.com/video/BV1Ht4y1Q7z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bilibili.com/video/BV1Jz411b7Xp&#65307;https:/www.bilibili.com/video/BV1ac411h7BR/?spm_id_from=333.788.recommend_more_video.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bilibili.com/video/BV1cJ411a7TE?from=search&amp;seid=458252205403466020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95A4A-9687-4E36-AC44-D0D1A7B41854}"/>
              </a:ext>
            </a:extLst>
          </p:cNvPr>
          <p:cNvSpPr>
            <a:spLocks noGrp="1"/>
          </p:cNvSpPr>
          <p:nvPr>
            <p:ph type="ctrTitle"/>
          </p:nvPr>
        </p:nvSpPr>
        <p:spPr>
          <a:xfrm>
            <a:off x="87385" y="4842691"/>
            <a:ext cx="3553437" cy="1463040"/>
          </a:xfrm>
        </p:spPr>
        <p:txBody>
          <a:bodyPr/>
          <a:lstStyle/>
          <a:p>
            <a:r>
              <a:rPr lang="en-US" altLang="zh-CN" sz="4000" b="1" dirty="0">
                <a:solidFill>
                  <a:schemeClr val="accent1">
                    <a:lumMod val="75000"/>
                  </a:schemeClr>
                </a:solidFill>
                <a:latin typeface="Garamond" panose="02020404030301010803" pitchFamily="18" charset="0"/>
                <a:ea typeface="+mn-ea"/>
                <a:cs typeface="+mn-cs"/>
              </a:rPr>
              <a:t>Chapter 4</a:t>
            </a:r>
            <a:r>
              <a:rPr lang="en-US" altLang="zh-CN" dirty="0"/>
              <a:t> </a:t>
            </a:r>
            <a:endParaRPr lang="zh-CN" altLang="en-US" dirty="0"/>
          </a:p>
        </p:txBody>
      </p:sp>
      <p:sp>
        <p:nvSpPr>
          <p:cNvPr id="3" name="副标题 2">
            <a:extLst>
              <a:ext uri="{FF2B5EF4-FFF2-40B4-BE49-F238E27FC236}">
                <a16:creationId xmlns:a16="http://schemas.microsoft.com/office/drawing/2014/main" id="{AA1010EC-6768-48DC-BC90-505E3537A188}"/>
              </a:ext>
            </a:extLst>
          </p:cNvPr>
          <p:cNvSpPr>
            <a:spLocks noGrp="1"/>
          </p:cNvSpPr>
          <p:nvPr>
            <p:ph type="subTitle" idx="1"/>
          </p:nvPr>
        </p:nvSpPr>
        <p:spPr>
          <a:xfrm>
            <a:off x="4110606" y="4960137"/>
            <a:ext cx="7700394" cy="1463040"/>
          </a:xfrm>
        </p:spPr>
        <p:txBody>
          <a:bodyPr/>
          <a:lstStyle/>
          <a:p>
            <a:r>
              <a:rPr lang="en-US" altLang="zh-CN" sz="4000" b="1" dirty="0">
                <a:solidFill>
                  <a:schemeClr val="accent1">
                    <a:lumMod val="75000"/>
                  </a:schemeClr>
                </a:solidFill>
                <a:latin typeface="Garamond" panose="02020404030301010803" pitchFamily="18" charset="0"/>
              </a:rPr>
              <a:t>The Subjects of International Law</a:t>
            </a:r>
            <a:endParaRPr lang="zh-CN" altLang="en-US" sz="4000" b="1" dirty="0">
              <a:solidFill>
                <a:schemeClr val="accent1">
                  <a:lumMod val="75000"/>
                </a:schemeClr>
              </a:solidFill>
              <a:latin typeface="Garamond" panose="02020404030301010803" pitchFamily="18" charset="0"/>
            </a:endParaRPr>
          </a:p>
          <a:p>
            <a:endParaRPr lang="zh-CN" altLang="en-US" dirty="0"/>
          </a:p>
        </p:txBody>
      </p:sp>
    </p:spTree>
    <p:extLst>
      <p:ext uri="{BB962C8B-B14F-4D97-AF65-F5344CB8AC3E}">
        <p14:creationId xmlns:p14="http://schemas.microsoft.com/office/powerpoint/2010/main" val="3550362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20120-051E-46C6-B260-ED89D40D4DDB}"/>
              </a:ext>
            </a:extLst>
          </p:cNvPr>
          <p:cNvSpPr>
            <a:spLocks noGrp="1"/>
          </p:cNvSpPr>
          <p:nvPr>
            <p:ph type="title"/>
          </p:nvPr>
        </p:nvSpPr>
        <p:spPr>
          <a:xfrm>
            <a:off x="1024129" y="65263"/>
            <a:ext cx="9720072" cy="1499616"/>
          </a:xfrm>
        </p:spPr>
        <p:txBody>
          <a:bodyPr>
            <a:normAutofit/>
          </a:bodyPr>
          <a:lstStyle/>
          <a:p>
            <a:r>
              <a:rPr lang="zh-CN" altLang="en-US" sz="4800" b="1" dirty="0">
                <a:solidFill>
                  <a:schemeClr val="accent1">
                    <a:lumMod val="75000"/>
                  </a:schemeClr>
                </a:solidFill>
                <a:latin typeface="+mj-ea"/>
              </a:rPr>
              <a:t>（五）法人作为国际法的主体问题</a:t>
            </a:r>
          </a:p>
        </p:txBody>
      </p:sp>
      <p:sp>
        <p:nvSpPr>
          <p:cNvPr id="3" name="内容占位符 2">
            <a:extLst>
              <a:ext uri="{FF2B5EF4-FFF2-40B4-BE49-F238E27FC236}">
                <a16:creationId xmlns:a16="http://schemas.microsoft.com/office/drawing/2014/main" id="{5FEA483B-57B9-4E04-A639-3E3E93230DBE}"/>
              </a:ext>
            </a:extLst>
          </p:cNvPr>
          <p:cNvSpPr>
            <a:spLocks noGrp="1"/>
          </p:cNvSpPr>
          <p:nvPr>
            <p:ph idx="1"/>
          </p:nvPr>
        </p:nvSpPr>
        <p:spPr>
          <a:xfrm>
            <a:off x="251012" y="1434353"/>
            <a:ext cx="11716870" cy="5181600"/>
          </a:xfrm>
        </p:spPr>
        <p:txBody>
          <a:bodyPr/>
          <a:lstStyle/>
          <a:p>
            <a:pPr eaLnBrk="1" fontAlgn="t" hangingPunct="1">
              <a:buFont typeface="Wingdings" panose="05000000000000000000" pitchFamily="2" charset="2"/>
              <a:buChar char="u"/>
            </a:pPr>
            <a:r>
              <a:rPr lang="zh-CN" altLang="zh-CN" sz="2800" dirty="0">
                <a:latin typeface="+mj-ea"/>
                <a:ea typeface="+mj-ea"/>
                <a:sym typeface="Heiti SC Light" pitchFamily="1" charset="-122"/>
              </a:rPr>
              <a:t>非政府国际组织：传统理论认为他们只是国内法上的法人，也有学者认为应保障其一定的国际地位</a:t>
            </a:r>
            <a:r>
              <a:rPr lang="zh-CN" altLang="en-US" sz="2800" dirty="0">
                <a:latin typeface="+mj-ea"/>
                <a:ea typeface="+mj-ea"/>
                <a:sym typeface="Heiti SC Light" pitchFamily="1" charset="-122"/>
              </a:rPr>
              <a:t>，如</a:t>
            </a:r>
            <a:r>
              <a:rPr lang="en-US" altLang="zh-CN" sz="2800" dirty="0">
                <a:latin typeface="+mj-ea"/>
                <a:ea typeface="+mj-ea"/>
                <a:sym typeface="Heiti SC Light" pitchFamily="1" charset="-122"/>
              </a:rPr>
              <a:t>ICRC</a:t>
            </a:r>
            <a:r>
              <a:rPr lang="zh-CN" altLang="en-US" sz="2800" dirty="0">
                <a:latin typeface="+mj-ea"/>
                <a:ea typeface="+mj-ea"/>
                <a:sym typeface="Heiti SC Light" pitchFamily="1" charset="-122"/>
              </a:rPr>
              <a:t>、国际奥委会；</a:t>
            </a:r>
            <a:endParaRPr lang="zh-CN" altLang="zh-CN" sz="2800" dirty="0">
              <a:latin typeface="+mj-ea"/>
              <a:ea typeface="+mj-ea"/>
              <a:sym typeface="Heiti SC Light" pitchFamily="1" charset="-122"/>
            </a:endParaRPr>
          </a:p>
          <a:p>
            <a:pPr eaLnBrk="1" fontAlgn="t" hangingPunct="1">
              <a:buFont typeface="Wingdings" panose="05000000000000000000" pitchFamily="2" charset="2"/>
              <a:buChar char="u"/>
            </a:pPr>
            <a:r>
              <a:rPr lang="zh-CN" altLang="zh-CN" sz="2800" dirty="0">
                <a:latin typeface="+mj-ea"/>
                <a:ea typeface="+mj-ea"/>
                <a:sym typeface="Heiti SC Light" pitchFamily="1" charset="-122"/>
              </a:rPr>
              <a:t>跨国公司的国际管制：对跨国公司进行国际调控的必要性已得到承认，但由此而提出的跨国公司在国际法上消极和积极的主体地位问题，仍存在争议</a:t>
            </a:r>
            <a:r>
              <a:rPr lang="zh-CN" altLang="en-US" sz="2800" dirty="0">
                <a:latin typeface="+mj-ea"/>
                <a:ea typeface="+mj-ea"/>
                <a:sym typeface="Heiti SC Light" pitchFamily="1" charset="-122"/>
              </a:rPr>
              <a:t>；国际软法管制（视频资料：</a:t>
            </a:r>
            <a:r>
              <a:rPr lang="en-US" altLang="zh-CN" sz="2800" dirty="0">
                <a:latin typeface="+mj-ea"/>
                <a:ea typeface="+mj-ea"/>
                <a:sym typeface="Heiti SC Light" pitchFamily="1" charset="-122"/>
                <a:hlinkClick r:id="rId2"/>
              </a:rPr>
              <a:t>https://www.bilibili.com/video/BV13p4y1q7ie</a:t>
            </a:r>
            <a:r>
              <a:rPr lang="zh-CN" altLang="en-US" sz="2800" dirty="0">
                <a:latin typeface="+mj-ea"/>
                <a:ea typeface="+mj-ea"/>
                <a:sym typeface="Heiti SC Light" pitchFamily="1" charset="-122"/>
                <a:hlinkClick r:id="rId2"/>
              </a:rPr>
              <a:t>；</a:t>
            </a:r>
            <a:r>
              <a:rPr lang="en-US" altLang="zh-CN" sz="2800" dirty="0">
                <a:latin typeface="+mj-ea"/>
                <a:ea typeface="+mj-ea"/>
                <a:sym typeface="Heiti SC Light" pitchFamily="1" charset="-122"/>
                <a:hlinkClick r:id="rId2"/>
              </a:rPr>
              <a:t>https://www.bilibili.com/video/BV1Ht4y1Q7zC</a:t>
            </a:r>
            <a:r>
              <a:rPr lang="zh-CN" altLang="en-US" sz="2800" dirty="0">
                <a:latin typeface="+mj-ea"/>
                <a:ea typeface="+mj-ea"/>
                <a:sym typeface="Heiti SC Light" pitchFamily="1" charset="-122"/>
              </a:rPr>
              <a:t>；）</a:t>
            </a:r>
            <a:endParaRPr lang="zh-CN" altLang="zh-CN" sz="2800" dirty="0">
              <a:latin typeface="+mj-ea"/>
              <a:ea typeface="+mj-ea"/>
              <a:sym typeface="Heiti SC Light" pitchFamily="1" charset="-122"/>
            </a:endParaRPr>
          </a:p>
          <a:p>
            <a:pPr eaLnBrk="1" fontAlgn="t" hangingPunct="1">
              <a:buFont typeface="Wingdings" panose="05000000000000000000" pitchFamily="2" charset="2"/>
              <a:buChar char="u"/>
            </a:pPr>
            <a:r>
              <a:rPr lang="zh-CN" altLang="zh-CN" sz="2800" dirty="0">
                <a:latin typeface="+mj-ea"/>
                <a:ea typeface="+mj-ea"/>
                <a:sym typeface="Heiti SC Light" pitchFamily="1" charset="-122"/>
              </a:rPr>
              <a:t>企业法人与一国间的“国际契约”问题：对这类</a:t>
            </a:r>
            <a:r>
              <a:rPr lang="en-US" altLang="zh-CN" sz="2800" dirty="0">
                <a:latin typeface="+mj-ea"/>
                <a:ea typeface="+mj-ea"/>
                <a:sym typeface="Heiti SC Light" pitchFamily="1" charset="-122"/>
              </a:rPr>
              <a:t>“</a:t>
            </a:r>
            <a:r>
              <a:rPr lang="zh-CN" altLang="en-US" sz="2800" dirty="0">
                <a:latin typeface="+mj-ea"/>
                <a:ea typeface="+mj-ea"/>
                <a:sym typeface="Heiti SC Light" pitchFamily="1" charset="-122"/>
              </a:rPr>
              <a:t>国际企契约</a:t>
            </a:r>
            <a:r>
              <a:rPr lang="en-US" altLang="zh-CN" sz="2800" dirty="0">
                <a:latin typeface="+mj-ea"/>
                <a:ea typeface="+mj-ea"/>
                <a:sym typeface="Heiti SC Light" pitchFamily="1" charset="-122"/>
              </a:rPr>
              <a:t>”</a:t>
            </a:r>
            <a:r>
              <a:rPr lang="zh-CN" altLang="en-US" sz="2800" dirty="0">
                <a:latin typeface="+mj-ea"/>
                <a:ea typeface="+mj-ea"/>
                <a:sym typeface="Heiti SC Light" pitchFamily="1" charset="-122"/>
              </a:rPr>
              <a:t>是否属于</a:t>
            </a:r>
            <a:r>
              <a:rPr lang="zh-CN" altLang="zh-CN" sz="2800" dirty="0">
                <a:latin typeface="+mj-ea"/>
                <a:ea typeface="+mj-ea"/>
                <a:sym typeface="Heiti SC Light" pitchFamily="1" charset="-122"/>
              </a:rPr>
              <a:t>“准国际条约”仍值得深入研究</a:t>
            </a:r>
          </a:p>
          <a:p>
            <a:pPr eaLnBrk="1" fontAlgn="t" hangingPunct="1">
              <a:buFont typeface="Wingdings" panose="05000000000000000000" pitchFamily="2" charset="2"/>
              <a:buChar char="u"/>
            </a:pPr>
            <a:r>
              <a:rPr lang="zh-CN" altLang="zh-CN" sz="2800" dirty="0">
                <a:latin typeface="+mj-ea"/>
                <a:ea typeface="+mj-ea"/>
                <a:sym typeface="Heiti SC Light" pitchFamily="1" charset="-122"/>
              </a:rPr>
              <a:t>国际联合企业问题</a:t>
            </a:r>
            <a:r>
              <a:rPr lang="en-US" altLang="zh-CN" sz="2800" dirty="0">
                <a:latin typeface="+mj-ea"/>
                <a:ea typeface="+mj-ea"/>
                <a:sym typeface="Heiti SC Light" pitchFamily="1" charset="-122"/>
              </a:rPr>
              <a:t>:既</a:t>
            </a:r>
            <a:r>
              <a:rPr lang="zh-CN" altLang="en-US" sz="2800" dirty="0">
                <a:latin typeface="+mj-ea"/>
                <a:ea typeface="+mj-ea"/>
                <a:sym typeface="Heiti SC Light" pitchFamily="1" charset="-122"/>
              </a:rPr>
              <a:t>非</a:t>
            </a:r>
            <a:r>
              <a:rPr lang="en-US" altLang="zh-CN" sz="2800" dirty="0" err="1">
                <a:latin typeface="+mj-ea"/>
                <a:ea typeface="+mj-ea"/>
                <a:sym typeface="Heiti SC Light" pitchFamily="1" charset="-122"/>
              </a:rPr>
              <a:t>普通的国内企业法人，又不同于政府间国际组织</a:t>
            </a:r>
            <a:r>
              <a:rPr lang="zh-CN" altLang="en-US" sz="2800" dirty="0">
                <a:latin typeface="+mj-ea"/>
                <a:ea typeface="+mj-ea"/>
                <a:sym typeface="Heiti SC Light" pitchFamily="1" charset="-122"/>
              </a:rPr>
              <a:t>，介于二者之间，从而对主体地位的认定带来困难</a:t>
            </a:r>
            <a:endParaRPr lang="zh-CN" altLang="en-US" sz="2800" dirty="0">
              <a:latin typeface="+mj-ea"/>
              <a:ea typeface="+mj-ea"/>
            </a:endParaRPr>
          </a:p>
          <a:p>
            <a:endParaRPr lang="zh-CN" altLang="en-US" dirty="0"/>
          </a:p>
        </p:txBody>
      </p:sp>
    </p:spTree>
    <p:extLst>
      <p:ext uri="{BB962C8B-B14F-4D97-AF65-F5344CB8AC3E}">
        <p14:creationId xmlns:p14="http://schemas.microsoft.com/office/powerpoint/2010/main" val="461343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95A4A-9687-4E36-AC44-D0D1A7B41854}"/>
              </a:ext>
            </a:extLst>
          </p:cNvPr>
          <p:cNvSpPr>
            <a:spLocks noGrp="1"/>
          </p:cNvSpPr>
          <p:nvPr>
            <p:ph type="ctrTitle"/>
          </p:nvPr>
        </p:nvSpPr>
        <p:spPr>
          <a:xfrm>
            <a:off x="87385" y="4842691"/>
            <a:ext cx="3553437" cy="1463040"/>
          </a:xfrm>
        </p:spPr>
        <p:txBody>
          <a:bodyPr/>
          <a:lstStyle/>
          <a:p>
            <a:r>
              <a:rPr lang="en-US" altLang="zh-CN" sz="4000" b="1" dirty="0">
                <a:solidFill>
                  <a:schemeClr val="accent1">
                    <a:lumMod val="75000"/>
                  </a:schemeClr>
                </a:solidFill>
                <a:latin typeface="Garamond" panose="02020404030301010803" pitchFamily="18" charset="0"/>
                <a:ea typeface="+mn-ea"/>
                <a:cs typeface="+mn-cs"/>
              </a:rPr>
              <a:t>Chapter 5</a:t>
            </a:r>
            <a:r>
              <a:rPr lang="en-US" altLang="zh-CN" dirty="0"/>
              <a:t> </a:t>
            </a:r>
            <a:endParaRPr lang="zh-CN" altLang="en-US" dirty="0"/>
          </a:p>
        </p:txBody>
      </p:sp>
      <p:sp>
        <p:nvSpPr>
          <p:cNvPr id="3" name="副标题 2">
            <a:extLst>
              <a:ext uri="{FF2B5EF4-FFF2-40B4-BE49-F238E27FC236}">
                <a16:creationId xmlns:a16="http://schemas.microsoft.com/office/drawing/2014/main" id="{AA1010EC-6768-48DC-BC90-505E3537A188}"/>
              </a:ext>
            </a:extLst>
          </p:cNvPr>
          <p:cNvSpPr>
            <a:spLocks noGrp="1"/>
          </p:cNvSpPr>
          <p:nvPr>
            <p:ph type="subTitle" idx="1"/>
          </p:nvPr>
        </p:nvSpPr>
        <p:spPr>
          <a:xfrm>
            <a:off x="4110606" y="4960137"/>
            <a:ext cx="7700394" cy="1463040"/>
          </a:xfrm>
        </p:spPr>
        <p:txBody>
          <a:bodyPr>
            <a:normAutofit fontScale="85000" lnSpcReduction="10000"/>
          </a:bodyPr>
          <a:lstStyle/>
          <a:p>
            <a:r>
              <a:rPr lang="en-US" altLang="zh-CN" sz="6000" b="1" dirty="0">
                <a:solidFill>
                  <a:schemeClr val="accent1">
                    <a:lumMod val="75000"/>
                  </a:schemeClr>
                </a:solidFill>
                <a:latin typeface="Garamond" panose="02020404030301010803" pitchFamily="18" charset="0"/>
              </a:rPr>
              <a:t>States in International Law</a:t>
            </a:r>
            <a:r>
              <a:rPr lang="en-US" altLang="zh-CN" sz="4000" b="1" dirty="0">
                <a:solidFill>
                  <a:schemeClr val="accent1">
                    <a:lumMod val="75000"/>
                  </a:schemeClr>
                </a:solidFill>
                <a:latin typeface="Garamond" panose="02020404030301010803" pitchFamily="18" charset="0"/>
              </a:rPr>
              <a:t>  </a:t>
            </a:r>
            <a:endParaRPr lang="zh-CN" altLang="en-US" sz="4000" b="1" dirty="0">
              <a:solidFill>
                <a:schemeClr val="accent1">
                  <a:lumMod val="75000"/>
                </a:schemeClr>
              </a:solidFill>
              <a:latin typeface="Garamond" panose="02020404030301010803" pitchFamily="18" charset="0"/>
            </a:endParaRPr>
          </a:p>
          <a:p>
            <a:endParaRPr lang="zh-CN" altLang="en-US" dirty="0"/>
          </a:p>
        </p:txBody>
      </p:sp>
    </p:spTree>
    <p:extLst>
      <p:ext uri="{BB962C8B-B14F-4D97-AF65-F5344CB8AC3E}">
        <p14:creationId xmlns:p14="http://schemas.microsoft.com/office/powerpoint/2010/main" val="160041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2B191-B34D-45DF-83AA-F0211DB7227A}"/>
              </a:ext>
            </a:extLst>
          </p:cNvPr>
          <p:cNvSpPr>
            <a:spLocks noGrp="1"/>
          </p:cNvSpPr>
          <p:nvPr>
            <p:ph type="title"/>
          </p:nvPr>
        </p:nvSpPr>
        <p:spPr/>
        <p:txBody>
          <a:bodyPr/>
          <a:lstStyle/>
          <a:p>
            <a:r>
              <a:rPr kumimoji="1" lang="zh-CN" altLang="zh-CN" sz="5400" kern="1200" dirty="0">
                <a:solidFill>
                  <a:schemeClr val="accent1">
                    <a:lumMod val="75000"/>
                  </a:schemeClr>
                </a:solidFill>
                <a:latin typeface="黑体" panose="02010609060101010101" pitchFamily="49" charset="-122"/>
                <a:ea typeface="黑体" panose="02010609060101010101" pitchFamily="49" charset="-122"/>
              </a:rPr>
              <a:t>教学要点</a:t>
            </a:r>
            <a:endParaRPr lang="zh-CN" altLang="en-US" dirty="0">
              <a:solidFill>
                <a:schemeClr val="accent1">
                  <a:lumMod val="75000"/>
                </a:schemeClr>
              </a:solidFill>
            </a:endParaRPr>
          </a:p>
        </p:txBody>
      </p:sp>
      <p:sp>
        <p:nvSpPr>
          <p:cNvPr id="3" name="内容占位符 2">
            <a:extLst>
              <a:ext uri="{FF2B5EF4-FFF2-40B4-BE49-F238E27FC236}">
                <a16:creationId xmlns:a16="http://schemas.microsoft.com/office/drawing/2014/main" id="{2A823CDE-AF07-4C0A-957D-26F5DE1D3873}"/>
              </a:ext>
            </a:extLst>
          </p:cNvPr>
          <p:cNvSpPr>
            <a:spLocks noGrp="1"/>
          </p:cNvSpPr>
          <p:nvPr>
            <p:ph idx="1"/>
          </p:nvPr>
        </p:nvSpPr>
        <p:spPr>
          <a:xfrm>
            <a:off x="302004" y="2286000"/>
            <a:ext cx="11484528" cy="4299358"/>
          </a:xfrm>
        </p:spPr>
        <p:txBody>
          <a:bodyPr/>
          <a:lstStyle/>
          <a:p>
            <a:pPr eaLnBrk="1" hangingPunct="1">
              <a:lnSpc>
                <a:spcPts val="3600"/>
              </a:lnSpc>
              <a:spcBef>
                <a:spcPts val="600"/>
              </a:spcBef>
              <a:buClr>
                <a:srgbClr val="0000FF"/>
              </a:buClr>
              <a:buFont typeface="Wingdings" panose="05000000000000000000" pitchFamily="2" charset="2"/>
              <a:buChar char=""/>
            </a:pPr>
            <a:r>
              <a:rPr lang="zh-CN" altLang="en-US" sz="3200" dirty="0">
                <a:latin typeface="黑体" panose="02010609060101010101" pitchFamily="49" charset="-122"/>
                <a:ea typeface="黑体" panose="02010609060101010101" pitchFamily="49" charset="-122"/>
              </a:rPr>
              <a:t>学习目的：</a:t>
            </a:r>
            <a:r>
              <a:rPr lang="zh-CN" altLang="en-US" sz="3200" dirty="0">
                <a:solidFill>
                  <a:srgbClr val="000000"/>
                </a:solidFill>
                <a:latin typeface="黑体" panose="02010609060101010101" pitchFamily="49" charset="-122"/>
                <a:ea typeface="黑体" panose="02010609060101010101" pitchFamily="49" charset="-122"/>
              </a:rPr>
              <a:t>通过本章学习，使学生对国际法上的国家有基本的认识，了解国家的要素与类型与国家豁免，并对国际法承认与国际法继承有一个初步的了解。</a:t>
            </a:r>
            <a:endParaRPr lang="en-US" altLang="zh-CN" sz="3200" dirty="0">
              <a:solidFill>
                <a:srgbClr val="000000"/>
              </a:solidFill>
              <a:latin typeface="黑体" panose="02010609060101010101" pitchFamily="49" charset="-122"/>
              <a:ea typeface="黑体" panose="02010609060101010101" pitchFamily="49" charset="-122"/>
            </a:endParaRPr>
          </a:p>
          <a:p>
            <a:pPr eaLnBrk="1" hangingPunct="1">
              <a:lnSpc>
                <a:spcPts val="3600"/>
              </a:lnSpc>
              <a:spcBef>
                <a:spcPts val="600"/>
              </a:spcBef>
              <a:buClr>
                <a:srgbClr val="0000FF"/>
              </a:buClr>
              <a:buFont typeface="Wingdings" panose="05000000000000000000" pitchFamily="2" charset="2"/>
              <a:buChar char=""/>
            </a:pPr>
            <a:r>
              <a:rPr lang="zh-CN" altLang="en-US" sz="3200" dirty="0">
                <a:solidFill>
                  <a:srgbClr val="000000"/>
                </a:solidFill>
                <a:latin typeface="黑体" panose="02010609060101010101" pitchFamily="49" charset="-122"/>
                <a:ea typeface="黑体" panose="02010609060101010101" pitchFamily="49" charset="-122"/>
              </a:rPr>
              <a:t>学习重点：国家的要素与类型、国际豁免。</a:t>
            </a:r>
          </a:p>
          <a:p>
            <a:pPr eaLnBrk="1" hangingPunct="1">
              <a:lnSpc>
                <a:spcPts val="3600"/>
              </a:lnSpc>
              <a:spcBef>
                <a:spcPts val="600"/>
              </a:spcBef>
              <a:buClr>
                <a:srgbClr val="0000FF"/>
              </a:buClr>
              <a:buFont typeface="Wingdings" panose="05000000000000000000" pitchFamily="2" charset="2"/>
              <a:buChar char=""/>
            </a:pPr>
            <a:r>
              <a:rPr lang="zh-CN" altLang="en-US" sz="3200" dirty="0">
                <a:solidFill>
                  <a:srgbClr val="000000"/>
                </a:solidFill>
                <a:latin typeface="黑体" panose="02010609060101010101" pitchFamily="49" charset="-122"/>
                <a:ea typeface="黑体" panose="02010609060101010101" pitchFamily="49" charset="-122"/>
              </a:rPr>
              <a:t>学习难点：国家管辖权的类型、国家豁免制度。</a:t>
            </a:r>
            <a:endParaRPr lang="zh-CN" altLang="en-US" sz="3200" dirty="0"/>
          </a:p>
          <a:p>
            <a:endParaRPr lang="zh-CN" altLang="en-US" dirty="0"/>
          </a:p>
        </p:txBody>
      </p:sp>
    </p:spTree>
    <p:extLst>
      <p:ext uri="{BB962C8B-B14F-4D97-AF65-F5344CB8AC3E}">
        <p14:creationId xmlns:p14="http://schemas.microsoft.com/office/powerpoint/2010/main" val="120094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1BBD04-3BBC-40EE-B480-3D1308106D60}"/>
              </a:ext>
            </a:extLst>
          </p:cNvPr>
          <p:cNvSpPr>
            <a:spLocks noGrp="1"/>
          </p:cNvSpPr>
          <p:nvPr>
            <p:ph type="title"/>
          </p:nvPr>
        </p:nvSpPr>
        <p:spPr>
          <a:xfrm>
            <a:off x="1024129" y="149156"/>
            <a:ext cx="9720072" cy="798967"/>
          </a:xfrm>
        </p:spPr>
        <p:txBody>
          <a:bodyPr>
            <a:normAutofit/>
          </a:bodyPr>
          <a:lstStyle/>
          <a:p>
            <a:r>
              <a:rPr lang="zh-CN" altLang="en-US" sz="4400" noProof="1">
                <a:solidFill>
                  <a:srgbClr val="0000FF"/>
                </a:solidFill>
                <a:latin typeface="黑体" panose="02010609060101010101" pitchFamily="49" charset="-122"/>
                <a:ea typeface="黑体" panose="02010609060101010101" pitchFamily="49" charset="-122"/>
              </a:rPr>
              <a:t>第一节 国家的要素与类型</a:t>
            </a:r>
            <a:endParaRPr lang="zh-CN" altLang="en-US" sz="4400" dirty="0"/>
          </a:p>
        </p:txBody>
      </p:sp>
      <p:pic>
        <p:nvPicPr>
          <p:cNvPr id="5" name="内容占位符 4">
            <a:extLst>
              <a:ext uri="{FF2B5EF4-FFF2-40B4-BE49-F238E27FC236}">
                <a16:creationId xmlns:a16="http://schemas.microsoft.com/office/drawing/2014/main" id="{F99B2868-3AE5-44A9-B148-FD2B70F3BB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8191" y="1493241"/>
            <a:ext cx="8078597" cy="4756558"/>
          </a:xfrm>
        </p:spPr>
      </p:pic>
    </p:spTree>
    <p:extLst>
      <p:ext uri="{BB962C8B-B14F-4D97-AF65-F5344CB8AC3E}">
        <p14:creationId xmlns:p14="http://schemas.microsoft.com/office/powerpoint/2010/main" val="243483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052ED-CCD1-4B99-97D8-00F0980338BB}"/>
              </a:ext>
            </a:extLst>
          </p:cNvPr>
          <p:cNvSpPr>
            <a:spLocks noGrp="1"/>
          </p:cNvSpPr>
          <p:nvPr>
            <p:ph type="title"/>
          </p:nvPr>
        </p:nvSpPr>
        <p:spPr/>
        <p:txBody>
          <a:bodyPr/>
          <a:lstStyle/>
          <a:p>
            <a:r>
              <a:rPr lang="zh-CN" altLang="en-US" b="1" dirty="0"/>
              <a:t>一、国际法上国家的构成要素</a:t>
            </a:r>
          </a:p>
        </p:txBody>
      </p:sp>
      <p:sp>
        <p:nvSpPr>
          <p:cNvPr id="3" name="内容占位符 2">
            <a:extLst>
              <a:ext uri="{FF2B5EF4-FFF2-40B4-BE49-F238E27FC236}">
                <a16:creationId xmlns:a16="http://schemas.microsoft.com/office/drawing/2014/main" id="{6ED56334-FF5B-4C2F-98C4-F39026C3B1AA}"/>
              </a:ext>
            </a:extLst>
          </p:cNvPr>
          <p:cNvSpPr>
            <a:spLocks noGrp="1"/>
          </p:cNvSpPr>
          <p:nvPr>
            <p:ph idx="1"/>
          </p:nvPr>
        </p:nvSpPr>
        <p:spPr>
          <a:xfrm>
            <a:off x="192948" y="2286000"/>
            <a:ext cx="11375470" cy="4023360"/>
          </a:xfrm>
        </p:spPr>
        <p:txBody>
          <a:bodyPr/>
          <a:lstStyle/>
          <a:p>
            <a:pPr eaLnBrk="1" fontAlgn="t" hangingPunct="1">
              <a:lnSpc>
                <a:spcPts val="3600"/>
              </a:lnSpc>
              <a:buFont typeface="Arial" panose="020B0604020202020204" pitchFamily="34" charset="0"/>
              <a:buNone/>
            </a:pPr>
            <a:r>
              <a:rPr lang="en-US" altLang="zh-CN" sz="2000" b="1" dirty="0">
                <a:latin typeface="仿宋" panose="02010609060101010101" pitchFamily="49" charset="-122"/>
                <a:ea typeface="仿宋" panose="02010609060101010101" pitchFamily="49" charset="-122"/>
              </a:rPr>
              <a:t>     </a:t>
            </a:r>
            <a:r>
              <a:rPr lang="en-US" altLang="zh-CN" sz="2000" b="1" dirty="0" err="1">
                <a:latin typeface="仿宋" panose="02010609060101010101" pitchFamily="49" charset="-122"/>
                <a:ea typeface="仿宋" panose="02010609060101010101" pitchFamily="49" charset="-122"/>
              </a:rPr>
              <a:t>国际法上的国家是指由定居的居民和特定的领土组成的、有一定的政府组织和对外独立交往能力的政治实体</a:t>
            </a:r>
            <a:r>
              <a:rPr lang="en-US" altLang="zh-CN" sz="2000" b="1" dirty="0">
                <a:latin typeface="仿宋" panose="02010609060101010101" pitchFamily="49" charset="-122"/>
                <a:ea typeface="仿宋" panose="02010609060101010101" pitchFamily="49" charset="-122"/>
              </a:rPr>
              <a:t>。</a:t>
            </a:r>
          </a:p>
          <a:p>
            <a:pPr eaLnBrk="1" fontAlgn="t" hangingPunct="1">
              <a:lnSpc>
                <a:spcPts val="3600"/>
              </a:lnSpc>
              <a:buFont typeface="Wingdings" panose="05000000000000000000" pitchFamily="2" charset="2"/>
              <a:buChar char="u"/>
            </a:pPr>
            <a:r>
              <a:rPr lang="zh-CN" altLang="en-US" sz="2000" b="1" dirty="0">
                <a:latin typeface="仿宋" panose="02010609060101010101" pitchFamily="49" charset="-122"/>
                <a:ea typeface="仿宋" panose="02010609060101010101" pitchFamily="49" charset="-122"/>
              </a:rPr>
              <a:t>定居的居民（</a:t>
            </a:r>
            <a:r>
              <a:rPr lang="en-US" altLang="zh-CN" sz="2000" b="1" dirty="0">
                <a:latin typeface="仿宋" panose="02010609060101010101" pitchFamily="49" charset="-122"/>
                <a:ea typeface="仿宋" panose="02010609060101010101" pitchFamily="49" charset="-122"/>
              </a:rPr>
              <a:t>Citizenship</a:t>
            </a:r>
            <a:r>
              <a:rPr lang="zh-CN" altLang="en-US" sz="2000" b="1" dirty="0">
                <a:latin typeface="仿宋" panose="02010609060101010101" pitchFamily="49" charset="-122"/>
                <a:ea typeface="仿宋" panose="02010609060101010101" pitchFamily="49" charset="-122"/>
              </a:rPr>
              <a:t>）：永久性的居民</a:t>
            </a:r>
          </a:p>
          <a:p>
            <a:pPr eaLnBrk="1" fontAlgn="t" hangingPunct="1">
              <a:lnSpc>
                <a:spcPts val="3600"/>
              </a:lnSpc>
              <a:buFont typeface="Wingdings" panose="05000000000000000000" pitchFamily="2" charset="2"/>
              <a:buChar char="u"/>
            </a:pPr>
            <a:r>
              <a:rPr lang="zh-CN" altLang="en-US" sz="2000" b="1" dirty="0">
                <a:latin typeface="仿宋" panose="02010609060101010101" pitchFamily="49" charset="-122"/>
                <a:ea typeface="仿宋" panose="02010609060101010101" pitchFamily="49" charset="-122"/>
              </a:rPr>
              <a:t>确定的领土（</a:t>
            </a:r>
            <a:r>
              <a:rPr lang="en-US" altLang="zh-CN" sz="2000" b="1" dirty="0">
                <a:latin typeface="仿宋" panose="02010609060101010101" pitchFamily="49" charset="-122"/>
                <a:ea typeface="仿宋" panose="02010609060101010101" pitchFamily="49" charset="-122"/>
              </a:rPr>
              <a:t>Territory</a:t>
            </a:r>
            <a:r>
              <a:rPr lang="zh-CN" altLang="en-US" sz="2000" b="1" dirty="0">
                <a:latin typeface="仿宋" panose="02010609060101010101" pitchFamily="49" charset="-122"/>
                <a:ea typeface="仿宋" panose="02010609060101010101" pitchFamily="49" charset="-122"/>
              </a:rPr>
              <a:t>）：无论大小，其地位在国际法上均平等</a:t>
            </a:r>
          </a:p>
          <a:p>
            <a:pPr eaLnBrk="1" fontAlgn="t" hangingPunct="1">
              <a:lnSpc>
                <a:spcPts val="3600"/>
              </a:lnSpc>
              <a:buFont typeface="Wingdings" panose="05000000000000000000" pitchFamily="2" charset="2"/>
              <a:buChar char="u"/>
            </a:pPr>
            <a:r>
              <a:rPr lang="zh-CN" altLang="en-US" sz="2000" b="1" dirty="0">
                <a:latin typeface="仿宋" panose="02010609060101010101" pitchFamily="49" charset="-122"/>
                <a:ea typeface="仿宋" panose="02010609060101010101" pitchFamily="49" charset="-122"/>
              </a:rPr>
              <a:t>一定的政权组织或政府（</a:t>
            </a:r>
            <a:r>
              <a:rPr lang="en-US" altLang="zh-CN" sz="2000" b="1" dirty="0">
                <a:latin typeface="仿宋" panose="02010609060101010101" pitchFamily="49" charset="-122"/>
                <a:ea typeface="仿宋" panose="02010609060101010101" pitchFamily="49" charset="-122"/>
              </a:rPr>
              <a:t>Government</a:t>
            </a:r>
            <a:r>
              <a:rPr lang="zh-CN" altLang="en-US" sz="2000" b="1" dirty="0">
                <a:latin typeface="仿宋" panose="02010609060101010101" pitchFamily="49" charset="-122"/>
                <a:ea typeface="仿宋" panose="02010609060101010101" pitchFamily="49" charset="-122"/>
              </a:rPr>
              <a:t>）：有效政府</a:t>
            </a:r>
          </a:p>
          <a:p>
            <a:pPr eaLnBrk="1" fontAlgn="t" hangingPunct="1">
              <a:lnSpc>
                <a:spcPts val="3600"/>
              </a:lnSpc>
              <a:buFont typeface="Wingdings" panose="05000000000000000000" pitchFamily="2" charset="2"/>
              <a:buChar char="u"/>
            </a:pPr>
            <a:r>
              <a:rPr lang="zh-CN" altLang="en-US" sz="2000" b="1" dirty="0">
                <a:latin typeface="仿宋" panose="02010609060101010101" pitchFamily="49" charset="-122"/>
                <a:ea typeface="仿宋" panose="02010609060101010101" pitchFamily="49" charset="-122"/>
              </a:rPr>
              <a:t>主权（</a:t>
            </a:r>
            <a:r>
              <a:rPr lang="en-US" altLang="zh-CN" sz="2000" b="1" dirty="0">
                <a:latin typeface="仿宋" panose="02010609060101010101" pitchFamily="49" charset="-122"/>
                <a:ea typeface="仿宋" panose="02010609060101010101" pitchFamily="49" charset="-122"/>
              </a:rPr>
              <a:t>Sovereignty</a:t>
            </a:r>
            <a:r>
              <a:rPr lang="zh-CN" altLang="en-US" sz="2000" b="1" dirty="0">
                <a:latin typeface="仿宋" panose="02010609060101010101" pitchFamily="49" charset="-122"/>
                <a:ea typeface="仿宋" panose="02010609060101010101" pitchFamily="49" charset="-122"/>
              </a:rPr>
              <a:t>）：国家具有的对内的最高权力和对外的独立地位</a:t>
            </a:r>
          </a:p>
          <a:p>
            <a:endParaRPr lang="zh-CN" altLang="en-US" dirty="0"/>
          </a:p>
        </p:txBody>
      </p:sp>
    </p:spTree>
    <p:extLst>
      <p:ext uri="{BB962C8B-B14F-4D97-AF65-F5344CB8AC3E}">
        <p14:creationId xmlns:p14="http://schemas.microsoft.com/office/powerpoint/2010/main" val="1434639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052ED-CCD1-4B99-97D8-00F0980338BB}"/>
              </a:ext>
            </a:extLst>
          </p:cNvPr>
          <p:cNvSpPr>
            <a:spLocks noGrp="1"/>
          </p:cNvSpPr>
          <p:nvPr>
            <p:ph type="title"/>
          </p:nvPr>
        </p:nvSpPr>
        <p:spPr>
          <a:xfrm>
            <a:off x="1059987" y="180363"/>
            <a:ext cx="9720072" cy="933191"/>
          </a:xfrm>
        </p:spPr>
        <p:txBody>
          <a:bodyPr>
            <a:normAutofit/>
          </a:bodyPr>
          <a:lstStyle/>
          <a:p>
            <a:r>
              <a:rPr lang="zh-CN" altLang="en-US" sz="4800" b="1" dirty="0">
                <a:latin typeface="仿宋" panose="02010609060101010101" pitchFamily="49" charset="-122"/>
                <a:ea typeface="仿宋" panose="02010609060101010101" pitchFamily="49" charset="-122"/>
              </a:rPr>
              <a:t>二、国家的类型</a:t>
            </a:r>
            <a:endParaRPr lang="zh-CN" altLang="en-US" sz="4800" dirty="0">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6ED56334-FF5B-4C2F-98C4-F39026C3B1AA}"/>
              </a:ext>
            </a:extLst>
          </p:cNvPr>
          <p:cNvSpPr>
            <a:spLocks noGrp="1"/>
          </p:cNvSpPr>
          <p:nvPr>
            <p:ph idx="1"/>
          </p:nvPr>
        </p:nvSpPr>
        <p:spPr>
          <a:xfrm>
            <a:off x="511728" y="923365"/>
            <a:ext cx="11680272" cy="5754272"/>
          </a:xfrm>
        </p:spPr>
        <p:txBody>
          <a:bodyPr>
            <a:normAutofit fontScale="92500" lnSpcReduction="10000"/>
          </a:bodyPr>
          <a:lstStyle/>
          <a:p>
            <a:pPr algn="just"/>
            <a:r>
              <a:rPr lang="zh-CN" altLang="en-US" b="1" dirty="0"/>
              <a:t>（一）</a:t>
            </a:r>
            <a:r>
              <a:rPr lang="en-US" altLang="zh-CN" b="1" dirty="0"/>
              <a:t>Divided by</a:t>
            </a:r>
            <a:r>
              <a:rPr lang="en-GB" altLang="zh-CN" b="1" dirty="0"/>
              <a:t> structural forms of States </a:t>
            </a:r>
            <a:r>
              <a:rPr lang="zh-CN" altLang="en-US" b="1" dirty="0"/>
              <a:t>按国家结构形式划分</a:t>
            </a:r>
            <a:endParaRPr lang="en-US" altLang="zh-CN" b="1" dirty="0">
              <a:latin typeface="仿宋" panose="02010609060101010101" pitchFamily="49" charset="-122"/>
              <a:ea typeface="仿宋" panose="02010609060101010101" pitchFamily="49" charset="-122"/>
            </a:endParaRPr>
          </a:p>
          <a:p>
            <a:pPr algn="just"/>
            <a:r>
              <a:rPr lang="en-US" altLang="zh-CN" b="1" dirty="0">
                <a:latin typeface="仿宋" panose="02010609060101010101" pitchFamily="49" charset="-122"/>
                <a:ea typeface="仿宋" panose="02010609060101010101" pitchFamily="49" charset="-122"/>
              </a:rPr>
              <a:t>1</a:t>
            </a:r>
            <a:r>
              <a:rPr lang="zh-CN" altLang="en-US" b="1" dirty="0">
                <a:latin typeface="仿宋" panose="02010609060101010101" pitchFamily="49" charset="-122"/>
                <a:ea typeface="仿宋" panose="02010609060101010101" pitchFamily="49" charset="-122"/>
              </a:rPr>
              <a:t>、单一制国家（</a:t>
            </a:r>
            <a:r>
              <a:rPr lang="en-US" altLang="zh-CN" b="1" dirty="0">
                <a:latin typeface="仿宋" panose="02010609060101010101" pitchFamily="49" charset="-122"/>
                <a:ea typeface="仿宋" panose="02010609060101010101" pitchFamily="49" charset="-122"/>
              </a:rPr>
              <a:t>Unitary state</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lgn="just"/>
            <a:r>
              <a:rPr lang="zh-CN" altLang="en-US" sz="2400" b="1" dirty="0">
                <a:latin typeface="仿宋" panose="02010609060101010101" pitchFamily="49" charset="-122"/>
                <a:ea typeface="仿宋" panose="02010609060101010101" pitchFamily="49" charset="-122"/>
              </a:rPr>
              <a:t>全国只有一部宪法、人民拥有统一国籍、中央政府行使最高的立、司法和行政权力</a:t>
            </a:r>
            <a:endParaRPr lang="en-US" altLang="zh-CN" sz="2400" b="1" dirty="0">
              <a:latin typeface="仿宋" panose="02010609060101010101" pitchFamily="49" charset="-122"/>
              <a:ea typeface="仿宋" panose="02010609060101010101" pitchFamily="49" charset="-122"/>
            </a:endParaRPr>
          </a:p>
          <a:p>
            <a:pPr marL="0" indent="0" algn="just">
              <a:buNone/>
            </a:pPr>
            <a:r>
              <a:rPr lang="en-US" altLang="zh-CN" sz="2400" b="1" dirty="0">
                <a:latin typeface="仿宋" panose="02010609060101010101" pitchFamily="49" charset="-122"/>
                <a:ea typeface="仿宋" panose="02010609060101010101" pitchFamily="49" charset="-122"/>
              </a:rPr>
              <a:t> 2</a:t>
            </a:r>
            <a:r>
              <a:rPr lang="zh-CN" altLang="en-US" sz="2400" b="1" dirty="0">
                <a:latin typeface="仿宋" panose="02010609060101010101" pitchFamily="49" charset="-122"/>
                <a:ea typeface="仿宋" panose="02010609060101010101" pitchFamily="49" charset="-122"/>
              </a:rPr>
              <a:t>、复合制国家（</a:t>
            </a:r>
            <a:r>
              <a:rPr lang="en-US" altLang="zh-CN" sz="2400" b="1" dirty="0">
                <a:latin typeface="仿宋" panose="02010609060101010101" pitchFamily="49" charset="-122"/>
                <a:ea typeface="仿宋" panose="02010609060101010101" pitchFamily="49" charset="-122"/>
              </a:rPr>
              <a:t> </a:t>
            </a:r>
            <a:r>
              <a:rPr lang="en-US" altLang="zh-CN" b="1" dirty="0">
                <a:latin typeface="仿宋" panose="02010609060101010101" pitchFamily="49" charset="-122"/>
                <a:ea typeface="仿宋" panose="02010609060101010101" pitchFamily="49" charset="-122"/>
              </a:rPr>
              <a:t>Composite State </a:t>
            </a:r>
            <a:r>
              <a:rPr lang="zh-CN" altLang="en-US" sz="2400" b="1" dirty="0">
                <a:latin typeface="仿宋" panose="02010609060101010101" pitchFamily="49" charset="-122"/>
                <a:ea typeface="仿宋" panose="02010609060101010101" pitchFamily="49" charset="-122"/>
              </a:rPr>
              <a:t>）：邦联和联邦</a:t>
            </a:r>
            <a:endParaRPr lang="en-US" altLang="zh-CN" sz="2400" b="1" dirty="0">
              <a:latin typeface="仿宋" panose="02010609060101010101" pitchFamily="49" charset="-122"/>
              <a:ea typeface="仿宋" panose="02010609060101010101" pitchFamily="49" charset="-122"/>
            </a:endParaRPr>
          </a:p>
          <a:p>
            <a:pPr algn="just"/>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联邦制：根据联邦宪法组成的国家；特点是统一的宪法、最高权力机关和最高行政机关、统一的国籍；联邦政府与各成员之间的权限范围由宪法划定。各成员有自己的宪法、立法机关和行政机关、司法机关。联邦的成员具有较大的自主性，但是对外权力主要由联邦政府行使，联邦国家作为一个整体构成国际法的主体；成员单位不是国际法的主体。代表：现代美国、德国、加拿大、印度</a:t>
            </a:r>
            <a:endParaRPr lang="en-US" altLang="zh-CN" sz="2400" b="1" dirty="0">
              <a:latin typeface="仿宋" panose="02010609060101010101" pitchFamily="49" charset="-122"/>
              <a:ea typeface="仿宋" panose="02010609060101010101" pitchFamily="49" charset="-122"/>
            </a:endParaRPr>
          </a:p>
          <a:p>
            <a:pPr algn="just"/>
            <a:r>
              <a:rPr lang="zh-CN" altLang="en-US" sz="2400" b="1" dirty="0">
                <a:latin typeface="仿宋" panose="02010609060101010101" pitchFamily="49" charset="-122"/>
                <a:ea typeface="仿宋" panose="02010609060101010101" pitchFamily="49" charset="-122"/>
              </a:rPr>
              <a:t>视频资料：</a:t>
            </a:r>
            <a:endParaRPr lang="en-US" altLang="zh-CN" sz="2400" b="1" dirty="0">
              <a:latin typeface="仿宋" panose="02010609060101010101" pitchFamily="49" charset="-122"/>
              <a:ea typeface="仿宋" panose="02010609060101010101" pitchFamily="49" charset="-122"/>
            </a:endParaRPr>
          </a:p>
          <a:p>
            <a:pPr algn="just"/>
            <a:r>
              <a:rPr lang="en-US" altLang="zh-CN" sz="2400" b="1" dirty="0">
                <a:latin typeface="仿宋" panose="02010609060101010101" pitchFamily="49" charset="-122"/>
                <a:ea typeface="仿宋" panose="02010609060101010101" pitchFamily="49" charset="-122"/>
                <a:hlinkClick r:id="rId2"/>
              </a:rPr>
              <a:t>https://www.bilibili.com/video/BV1Jz411b7Xp</a:t>
            </a:r>
            <a:r>
              <a:rPr lang="zh-CN" altLang="en-US" sz="2400" b="1" dirty="0">
                <a:latin typeface="仿宋" panose="02010609060101010101" pitchFamily="49" charset="-122"/>
                <a:ea typeface="仿宋" panose="02010609060101010101" pitchFamily="49" charset="-122"/>
                <a:hlinkClick r:id="rId2"/>
              </a:rPr>
              <a:t>；</a:t>
            </a:r>
            <a:r>
              <a:rPr lang="en-US" altLang="zh-CN" sz="2400" b="1" dirty="0">
                <a:latin typeface="仿宋" panose="02010609060101010101" pitchFamily="49" charset="-122"/>
                <a:ea typeface="仿宋" panose="02010609060101010101" pitchFamily="49" charset="-122"/>
                <a:hlinkClick r:id="rId2"/>
              </a:rPr>
              <a:t>https://www.bilibili.com/video/BV1ac411h7BR/?spm_id_from=333.788.recommend_more_video.3</a:t>
            </a:r>
            <a:r>
              <a:rPr lang="zh-CN" altLang="en-US" sz="2400" b="1" dirty="0">
                <a:latin typeface="仿宋" panose="02010609060101010101" pitchFamily="49" charset="-122"/>
                <a:ea typeface="仿宋" panose="02010609060101010101" pitchFamily="49" charset="-122"/>
              </a:rPr>
              <a:t>；</a:t>
            </a:r>
            <a:endParaRPr lang="en-US" altLang="zh-CN" sz="2400" b="1" dirty="0">
              <a:latin typeface="仿宋" panose="02010609060101010101" pitchFamily="49" charset="-122"/>
              <a:ea typeface="仿宋" panose="02010609060101010101" pitchFamily="49" charset="-122"/>
            </a:endParaRPr>
          </a:p>
          <a:p>
            <a:pPr algn="just"/>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邦联制：若干主权国家根据条约组成的国家联合体。没有统一的中央权力机关和行政机关，没有统一的国籍。组成联邦的各成员国是独立的主权国家。其公民具有本国国籍。对外关系上，邦联本身不是国际法主体，各成员国才是国际法主体。代表：早期美国、独联体</a:t>
            </a:r>
            <a:endParaRPr lang="en-US" altLang="zh-CN" sz="2400" b="1" dirty="0">
              <a:latin typeface="仿宋" panose="02010609060101010101" pitchFamily="49" charset="-122"/>
              <a:ea typeface="仿宋"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endParaRPr lang="en-US" altLang="zh-CN" dirty="0"/>
          </a:p>
          <a:p>
            <a:endParaRPr lang="zh-CN" altLang="en-US" dirty="0"/>
          </a:p>
        </p:txBody>
      </p:sp>
    </p:spTree>
    <p:extLst>
      <p:ext uri="{BB962C8B-B14F-4D97-AF65-F5344CB8AC3E}">
        <p14:creationId xmlns:p14="http://schemas.microsoft.com/office/powerpoint/2010/main" val="291945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776BBAE-FAEB-43C7-AED2-E4A57B79A1FB}"/>
              </a:ext>
            </a:extLst>
          </p:cNvPr>
          <p:cNvSpPr>
            <a:spLocks noGrp="1"/>
          </p:cNvSpPr>
          <p:nvPr>
            <p:ph idx="1"/>
          </p:nvPr>
        </p:nvSpPr>
        <p:spPr>
          <a:xfrm>
            <a:off x="1024128" y="797859"/>
            <a:ext cx="9720073" cy="5511501"/>
          </a:xfrm>
        </p:spPr>
        <p:txBody>
          <a:bodyPr/>
          <a:lstStyle/>
          <a:p>
            <a:endParaRPr lang="en-US" altLang="zh-CN" dirty="0"/>
          </a:p>
          <a:p>
            <a:endParaRPr lang="en-US" altLang="zh-CN" dirty="0"/>
          </a:p>
          <a:p>
            <a:r>
              <a:rPr lang="zh-CN" altLang="en-US" sz="2800" dirty="0"/>
              <a:t>政合国 </a:t>
            </a:r>
            <a:r>
              <a:rPr lang="en-GB" altLang="zh-CN" sz="2800" dirty="0"/>
              <a:t>Political Constituted States: </a:t>
            </a:r>
            <a:r>
              <a:rPr lang="zh-CN" altLang="en-US" sz="2800" dirty="0"/>
              <a:t>两个或以上国家缔结条约组成国家联合，同受一个国家元首的管理，制定共同宪法，设立行使一定联盟政府职能的共同机构，在对外关系中是一个主体，但各成员国内政独立，有自己的宪法、议会和政府。</a:t>
            </a:r>
            <a:r>
              <a:rPr lang="en-US" altLang="zh-CN" sz="2800" dirty="0"/>
              <a:t>E.g. 1867—1918</a:t>
            </a:r>
            <a:r>
              <a:rPr lang="zh-CN" altLang="en-US" sz="2800" dirty="0"/>
              <a:t>“奥匈帝国”</a:t>
            </a:r>
          </a:p>
          <a:p>
            <a:r>
              <a:rPr lang="zh-CN" altLang="en-US" sz="2800" dirty="0"/>
              <a:t>君合国 </a:t>
            </a:r>
            <a:r>
              <a:rPr lang="en-US" altLang="zh-CN" sz="2800" dirty="0"/>
              <a:t>Personal Union: </a:t>
            </a:r>
            <a:r>
              <a:rPr lang="zh-CN" altLang="en-US" sz="2800" dirty="0"/>
              <a:t>两个国家以某种条约同意由一个君主进行统治，实现国家联合，但两国均有自己的宪法和权力机关，在国际关系中都有主权地位。</a:t>
            </a:r>
            <a:r>
              <a:rPr lang="en-US" altLang="zh-CN" sz="2800" dirty="0"/>
              <a:t>E.g. 1385—1569</a:t>
            </a:r>
            <a:r>
              <a:rPr lang="zh-CN" altLang="en-US" sz="2800" dirty="0"/>
              <a:t>“波兰立陶宛共和国”</a:t>
            </a:r>
          </a:p>
        </p:txBody>
      </p:sp>
    </p:spTree>
    <p:extLst>
      <p:ext uri="{BB962C8B-B14F-4D97-AF65-F5344CB8AC3E}">
        <p14:creationId xmlns:p14="http://schemas.microsoft.com/office/powerpoint/2010/main" val="3019338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0FAB17D-5871-47FA-81A9-9A6FBB97B6FA}"/>
              </a:ext>
            </a:extLst>
          </p:cNvPr>
          <p:cNvSpPr>
            <a:spLocks noGrp="1"/>
          </p:cNvSpPr>
          <p:nvPr>
            <p:ph idx="1"/>
          </p:nvPr>
        </p:nvSpPr>
        <p:spPr>
          <a:xfrm>
            <a:off x="537882" y="537881"/>
            <a:ext cx="11268636" cy="6006353"/>
          </a:xfrm>
        </p:spPr>
        <p:txBody>
          <a:bodyPr/>
          <a:lstStyle/>
          <a:p>
            <a:pPr marL="0" indent="0" eaLnBrk="1" fontAlgn="auto" hangingPunct="1">
              <a:spcAft>
                <a:spcPts val="0"/>
              </a:spcAft>
              <a:buFont typeface="Wingdings 2" panose="05020102010507070707" pitchFamily="18" charset="2"/>
              <a:buNone/>
              <a:defRPr/>
            </a:pPr>
            <a:endParaRPr lang="en-US" altLang="zh-CN" sz="2400" dirty="0"/>
          </a:p>
          <a:p>
            <a:pPr marL="0" indent="0" eaLnBrk="1" fontAlgn="auto" hangingPunct="1">
              <a:spcAft>
                <a:spcPts val="0"/>
              </a:spcAft>
              <a:buFont typeface="Wingdings 2" panose="05020102010507070707" pitchFamily="18" charset="2"/>
              <a:buNone/>
              <a:defRPr/>
            </a:pPr>
            <a:r>
              <a:rPr lang="zh-CN" altLang="en-US" sz="2400" dirty="0"/>
              <a:t>（二）</a:t>
            </a:r>
            <a:r>
              <a:rPr lang="en-US" altLang="zh-CN" sz="2400" dirty="0"/>
              <a:t>Divided by how States</a:t>
            </a:r>
            <a:r>
              <a:rPr lang="en-GB" altLang="zh-CN" sz="2400" dirty="0"/>
              <a:t> exercise their sovereignty</a:t>
            </a:r>
            <a:r>
              <a:rPr lang="en-US" altLang="zh-CN" sz="2400" dirty="0"/>
              <a:t> </a:t>
            </a:r>
            <a:r>
              <a:rPr lang="zh-CN" altLang="en-US" sz="2400" dirty="0"/>
              <a:t>按国家行使主权的状况划分</a:t>
            </a:r>
          </a:p>
          <a:p>
            <a:pPr marL="0" indent="0" eaLnBrk="1" fontAlgn="auto" hangingPunct="1">
              <a:spcAft>
                <a:spcPts val="0"/>
              </a:spcAft>
              <a:buFont typeface="Wingdings 2" panose="05020102010507070707" pitchFamily="18" charset="2"/>
              <a:buNone/>
              <a:defRPr/>
            </a:pPr>
            <a:r>
              <a:rPr lang="en-US" altLang="zh-CN" sz="2400" dirty="0"/>
              <a:t>1. Independent States </a:t>
            </a:r>
            <a:r>
              <a:rPr lang="zh-CN" altLang="en-US" sz="2400" dirty="0"/>
              <a:t>独立国</a:t>
            </a:r>
            <a:r>
              <a:rPr lang="en-US" altLang="zh-CN" sz="2400" dirty="0"/>
              <a:t>: </a:t>
            </a:r>
            <a:r>
              <a:rPr lang="zh-CN" altLang="en-US" sz="2400" dirty="0"/>
              <a:t>行使全部主权的国家，既可以是单一国，也可以是复合国，现代国家的主体。</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2. Dependent States </a:t>
            </a:r>
            <a:r>
              <a:rPr lang="zh-CN" altLang="en-US" sz="2400" dirty="0"/>
              <a:t>附属国</a:t>
            </a:r>
            <a:r>
              <a:rPr lang="en-US" altLang="zh-CN" sz="2400" dirty="0"/>
              <a:t>: </a:t>
            </a:r>
            <a:r>
              <a:rPr lang="zh-CN" altLang="en-US" sz="2400" dirty="0"/>
              <a:t>主权受到控制而从属他国的国家，只行使部分主权。</a:t>
            </a:r>
            <a:endParaRPr lang="en-US" altLang="zh-CN" sz="2400" dirty="0"/>
          </a:p>
          <a:p>
            <a:pPr marL="0" indent="0" eaLnBrk="1" fontAlgn="auto" hangingPunct="1">
              <a:spcAft>
                <a:spcPts val="0"/>
              </a:spcAft>
              <a:buFont typeface="Wingdings 2" panose="05020102010507070707" pitchFamily="18" charset="2"/>
              <a:buNone/>
              <a:defRPr/>
            </a:pPr>
            <a:r>
              <a:rPr lang="en-US" altLang="zh-CN" sz="2400" dirty="0"/>
              <a:t>a. </a:t>
            </a:r>
            <a:r>
              <a:rPr lang="zh-CN" altLang="en-US" sz="2400" dirty="0"/>
              <a:t>附庸国 </a:t>
            </a:r>
            <a:r>
              <a:rPr lang="en-US" altLang="zh-CN" sz="2400" dirty="0"/>
              <a:t>Vassals: </a:t>
            </a:r>
            <a:r>
              <a:rPr lang="zh-CN" altLang="en-US" sz="2400" dirty="0"/>
              <a:t>对外关系权全部或大部分受他国控制的国家。控制国称宗主国。</a:t>
            </a:r>
            <a:r>
              <a:rPr lang="en-GB" altLang="zh-CN" sz="2400" dirty="0"/>
              <a:t>E.g. </a:t>
            </a:r>
            <a:r>
              <a:rPr lang="en-US" altLang="zh-CN" sz="2400" dirty="0"/>
              <a:t>1914—1922</a:t>
            </a:r>
            <a:r>
              <a:rPr lang="zh-CN" altLang="en-US" sz="2400" dirty="0"/>
              <a:t>埃及</a:t>
            </a:r>
            <a:r>
              <a:rPr lang="en-US" altLang="zh-CN" sz="2400" dirty="0"/>
              <a:t>(</a:t>
            </a:r>
            <a:r>
              <a:rPr lang="zh-CN" altLang="en-US" sz="2400" dirty="0"/>
              <a:t>英国</a:t>
            </a:r>
            <a:r>
              <a:rPr lang="en-US" altLang="zh-CN" sz="2400" dirty="0"/>
              <a:t>)</a:t>
            </a:r>
          </a:p>
          <a:p>
            <a:pPr marL="0" indent="0" eaLnBrk="1" fontAlgn="auto" hangingPunct="1">
              <a:spcAft>
                <a:spcPts val="0"/>
              </a:spcAft>
              <a:buFont typeface="Wingdings 2" panose="05020102010507070707" pitchFamily="18" charset="2"/>
              <a:buNone/>
              <a:defRPr/>
            </a:pPr>
            <a:r>
              <a:rPr lang="en-US" altLang="zh-CN" sz="2400" dirty="0"/>
              <a:t>b. </a:t>
            </a:r>
            <a:r>
              <a:rPr lang="zh-CN" altLang="en-US" sz="2400" dirty="0"/>
              <a:t>被保护国 </a:t>
            </a:r>
            <a:r>
              <a:rPr lang="en-GB" altLang="zh-CN" sz="2400" dirty="0"/>
              <a:t>Protectorates</a:t>
            </a:r>
            <a:r>
              <a:rPr lang="en-US" altLang="zh-CN" sz="2400" dirty="0"/>
              <a:t>: </a:t>
            </a:r>
            <a:r>
              <a:rPr lang="zh-CN" altLang="en-US" sz="2400" dirty="0"/>
              <a:t>根据条约将其重要的对外事务交由一个强国处理而处于该国保护之下的国家，行使主权受到限制，但作为一个国家，仍是国际法的主体。</a:t>
            </a:r>
            <a:r>
              <a:rPr lang="en-GB" altLang="zh-CN" sz="2400" dirty="0"/>
              <a:t>E.g. 191</a:t>
            </a:r>
            <a:r>
              <a:rPr lang="en-US" altLang="zh-CN" sz="2400" dirty="0"/>
              <a:t>2</a:t>
            </a:r>
            <a:r>
              <a:rPr lang="en-GB" altLang="zh-CN" sz="2400" dirty="0"/>
              <a:t>—19</a:t>
            </a:r>
            <a:r>
              <a:rPr lang="en-US" altLang="zh-CN" sz="2400" dirty="0"/>
              <a:t>56</a:t>
            </a:r>
            <a:r>
              <a:rPr lang="zh-CN" altLang="en-US" sz="2400" dirty="0"/>
              <a:t>摩洛哥</a:t>
            </a:r>
            <a:r>
              <a:rPr lang="en-US" altLang="zh-CN" sz="2400" dirty="0"/>
              <a:t>(</a:t>
            </a:r>
            <a:r>
              <a:rPr lang="zh-CN" altLang="en-US" sz="2400" dirty="0"/>
              <a:t>法国</a:t>
            </a:r>
            <a:r>
              <a:rPr lang="en-US" altLang="zh-CN" sz="2400" dirty="0"/>
              <a:t>)</a:t>
            </a:r>
          </a:p>
          <a:p>
            <a:pPr eaLnBrk="1" fontAlgn="auto" hangingPunct="1">
              <a:spcAft>
                <a:spcPts val="0"/>
              </a:spcAft>
              <a:defRPr/>
            </a:pPr>
            <a:r>
              <a:rPr lang="en-US" altLang="zh-CN" sz="2400" dirty="0"/>
              <a:t>1952 </a:t>
            </a:r>
            <a:r>
              <a:rPr lang="zh-CN" altLang="en-US" sz="2400" dirty="0"/>
              <a:t>摩洛哥境内美利坚合众国国民的权利案（法国诉美国）</a:t>
            </a:r>
            <a:r>
              <a:rPr lang="en-US" altLang="zh-CN" sz="2400" dirty="0"/>
              <a:t>: Morocco had in the circumstances of the case remained a sovereign state.</a:t>
            </a:r>
          </a:p>
          <a:p>
            <a:endParaRPr lang="zh-CN" altLang="en-US" dirty="0"/>
          </a:p>
        </p:txBody>
      </p:sp>
    </p:spTree>
    <p:extLst>
      <p:ext uri="{BB962C8B-B14F-4D97-AF65-F5344CB8AC3E}">
        <p14:creationId xmlns:p14="http://schemas.microsoft.com/office/powerpoint/2010/main" val="1660052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902119-1CC8-4BB7-932B-EDBD20EB636F}"/>
              </a:ext>
            </a:extLst>
          </p:cNvPr>
          <p:cNvSpPr>
            <a:spLocks noGrp="1"/>
          </p:cNvSpPr>
          <p:nvPr>
            <p:ph idx="1"/>
          </p:nvPr>
        </p:nvSpPr>
        <p:spPr>
          <a:xfrm>
            <a:off x="469783" y="721453"/>
            <a:ext cx="11341915" cy="5821960"/>
          </a:xfrm>
        </p:spPr>
        <p:txBody>
          <a:bodyPr>
            <a:normAutofit/>
          </a:bodyPr>
          <a:lstStyle/>
          <a:p>
            <a:pPr fontAlgn="t">
              <a:buFont typeface="Wingdings" panose="05000000000000000000" pitchFamily="2" charset="2"/>
              <a:buChar char="u"/>
              <a:defRPr/>
            </a:pPr>
            <a:r>
              <a:rPr lang="zh-CN" altLang="en-US" sz="2400" b="1" dirty="0">
                <a:latin typeface="仿宋" panose="02010609060101010101" pitchFamily="49" charset="-122"/>
                <a:ea typeface="仿宋" panose="02010609060101010101" pitchFamily="49" charset="-122"/>
              </a:rPr>
              <a:t>（三）永久中立国：</a:t>
            </a:r>
            <a:endParaRPr lang="en-US" altLang="zh-CN" sz="2400" b="1" dirty="0">
              <a:latin typeface="仿宋" panose="02010609060101010101" pitchFamily="49" charset="-122"/>
              <a:ea typeface="仿宋" panose="02010609060101010101" pitchFamily="49" charset="-122"/>
            </a:endParaRPr>
          </a:p>
          <a:p>
            <a:pPr marL="0" indent="0" fontAlgn="t">
              <a:buFont typeface="Arial" panose="020B0604020202020204" pitchFamily="34" charset="0"/>
              <a:buNone/>
              <a:defRPr/>
            </a:pPr>
            <a:r>
              <a:rPr lang="en-US" altLang="zh-CN" sz="2400" dirty="0"/>
              <a:t>Definition:</a:t>
            </a:r>
            <a:r>
              <a:rPr lang="zh-CN" altLang="en-US" sz="2400" b="1" dirty="0">
                <a:latin typeface="仿宋" panose="02010609060101010101" pitchFamily="49" charset="-122"/>
                <a:ea typeface="仿宋" panose="02010609060101010101" pitchFamily="49" charset="-122"/>
              </a:rPr>
              <a:t>根据条约或国际承认，对外关系中承担永久中立义务的国家。</a:t>
            </a:r>
            <a:endParaRPr lang="en-US" altLang="zh-CN" sz="2400" b="1" dirty="0">
              <a:latin typeface="仿宋" panose="02010609060101010101" pitchFamily="49" charset="-122"/>
              <a:ea typeface="仿宋" panose="02010609060101010101" pitchFamily="49" charset="-122"/>
            </a:endParaRPr>
          </a:p>
          <a:p>
            <a:pPr marL="0" indent="0" fontAlgn="t">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、自愿承担永久中立义务：（</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）不得对他国进行战争或参与战争，但是有权自卫；（</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）不得缔结与中立义务相抵触的条约，比如军事同盟条约、共同防御协定；（</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）不得卷入战争行动或承担这方面的义务，比如驻军、建立军事基地等。</a:t>
            </a:r>
            <a:endParaRPr lang="en-US" altLang="zh-CN" sz="2400" b="1" dirty="0">
              <a:latin typeface="仿宋" panose="02010609060101010101" pitchFamily="49" charset="-122"/>
              <a:ea typeface="仿宋" panose="02010609060101010101" pitchFamily="49" charset="-122"/>
            </a:endParaRPr>
          </a:p>
          <a:p>
            <a:pPr marL="0" indent="0" fontAlgn="t">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rPr>
              <a:t>思考：中立国能否加入联合国？加入欧盟？加入北约？</a:t>
            </a:r>
            <a:endParaRPr lang="en-US" altLang="zh-CN" sz="2400" b="1" dirty="0">
              <a:latin typeface="仿宋" panose="02010609060101010101" pitchFamily="49" charset="-122"/>
              <a:ea typeface="仿宋" panose="02010609060101010101" pitchFamily="49" charset="-122"/>
            </a:endParaRPr>
          </a:p>
          <a:p>
            <a:pPr marL="0" indent="0" fontAlgn="t">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、国际条约加以保证：由其他国家（主要是强国）通过缔结条约保证中立国的中立地位不受侵犯。与自我宣称永久中立的最大区别。</a:t>
            </a:r>
            <a:endParaRPr lang="en-US" altLang="zh-CN" sz="2400" b="1" dirty="0">
              <a:latin typeface="仿宋" panose="02010609060101010101" pitchFamily="49" charset="-122"/>
              <a:ea typeface="仿宋" panose="02010609060101010101" pitchFamily="49" charset="-122"/>
            </a:endParaRPr>
          </a:p>
          <a:p>
            <a:pPr marL="0" indent="0" fontAlgn="t">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rPr>
              <a:t>目前中立国主要由：瑞士、土库曼斯坦</a:t>
            </a:r>
          </a:p>
        </p:txBody>
      </p:sp>
    </p:spTree>
    <p:extLst>
      <p:ext uri="{BB962C8B-B14F-4D97-AF65-F5344CB8AC3E}">
        <p14:creationId xmlns:p14="http://schemas.microsoft.com/office/powerpoint/2010/main" val="36797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052ED-CCD1-4B99-97D8-00F0980338BB}"/>
              </a:ext>
            </a:extLst>
          </p:cNvPr>
          <p:cNvSpPr>
            <a:spLocks noGrp="1"/>
          </p:cNvSpPr>
          <p:nvPr>
            <p:ph type="title"/>
          </p:nvPr>
        </p:nvSpPr>
        <p:spPr>
          <a:xfrm>
            <a:off x="1024128" y="585216"/>
            <a:ext cx="9720072" cy="782190"/>
          </a:xfrm>
        </p:spPr>
        <p:txBody>
          <a:bodyPr>
            <a:normAutofit/>
          </a:bodyPr>
          <a:lstStyle/>
          <a:p>
            <a:r>
              <a:rPr lang="zh-CN" altLang="en-US" sz="4400" b="1" noProof="1">
                <a:solidFill>
                  <a:schemeClr val="accent1">
                    <a:lumMod val="75000"/>
                  </a:schemeClr>
                </a:solidFill>
                <a:latin typeface="仿宋" panose="02010609060101010101" pitchFamily="49" charset="-122"/>
                <a:ea typeface="仿宋" panose="02010609060101010101" pitchFamily="49" charset="-122"/>
              </a:rPr>
              <a:t>第二节 国家的基本权利与义务</a:t>
            </a:r>
            <a:endParaRPr lang="zh-CN" altLang="en-US" sz="4400" b="1" dirty="0">
              <a:solidFill>
                <a:schemeClr val="accent1">
                  <a:lumMod val="75000"/>
                </a:schemeClr>
              </a:solidFill>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6ED56334-FF5B-4C2F-98C4-F39026C3B1AA}"/>
              </a:ext>
            </a:extLst>
          </p:cNvPr>
          <p:cNvSpPr>
            <a:spLocks noGrp="1"/>
          </p:cNvSpPr>
          <p:nvPr>
            <p:ph idx="1"/>
          </p:nvPr>
        </p:nvSpPr>
        <p:spPr>
          <a:xfrm>
            <a:off x="708212" y="1635853"/>
            <a:ext cx="11170599" cy="4974672"/>
          </a:xfrm>
        </p:spPr>
        <p:txBody>
          <a:bodyPr/>
          <a:lstStyle/>
          <a:p>
            <a:endParaRPr lang="en-US" altLang="zh-CN" dirty="0"/>
          </a:p>
          <a:p>
            <a:r>
              <a:rPr lang="zh-CN" altLang="en-US" sz="3600" b="1" dirty="0"/>
              <a:t>辨析：</a:t>
            </a:r>
            <a:endParaRPr lang="en-US" altLang="zh-CN" sz="3600" b="1" dirty="0"/>
          </a:p>
          <a:p>
            <a:pPr marL="0" indent="0" algn="just">
              <a:buNone/>
            </a:pPr>
            <a:r>
              <a:rPr lang="en-US" altLang="zh-CN" sz="2400" b="1" noProof="1">
                <a:latin typeface="仿宋" panose="02010609060101010101" pitchFamily="49" charset="-122"/>
                <a:ea typeface="仿宋" panose="02010609060101010101" pitchFamily="49" charset="-122"/>
              </a:rPr>
              <a:t>1</a:t>
            </a:r>
            <a:r>
              <a:rPr lang="zh-CN" altLang="en-US" sz="2400" b="1" noProof="1">
                <a:latin typeface="仿宋" panose="02010609060101010101" pitchFamily="49" charset="-122"/>
                <a:ea typeface="仿宋" panose="02010609060101010101" pitchFamily="49" charset="-122"/>
              </a:rPr>
              <a:t>、国家的基本权利：由国家主权直接派生出来的国家所固有的权利，这些权利是国家在国际法上享有的根本性权利，是国家不可剥夺不可侵犯的权利。</a:t>
            </a:r>
            <a:endParaRPr lang="en-US" altLang="zh-CN" sz="2400" b="1" noProof="1">
              <a:latin typeface="仿宋" panose="02010609060101010101" pitchFamily="49" charset="-122"/>
              <a:ea typeface="仿宋" panose="02010609060101010101" pitchFamily="49" charset="-122"/>
            </a:endParaRPr>
          </a:p>
          <a:p>
            <a:pPr marL="0" indent="0" algn="just">
              <a:buNone/>
            </a:pPr>
            <a:r>
              <a:rPr lang="en-US" altLang="zh-CN" sz="2400" b="1" noProof="1">
                <a:latin typeface="仿宋" panose="02010609060101010101" pitchFamily="49" charset="-122"/>
                <a:ea typeface="仿宋" panose="02010609060101010101" pitchFamily="49" charset="-122"/>
              </a:rPr>
              <a:t>2</a:t>
            </a:r>
            <a:r>
              <a:rPr lang="zh-CN" altLang="en-US" sz="2400" b="1" noProof="1">
                <a:latin typeface="仿宋" panose="02010609060101010101" pitchFamily="49" charset="-122"/>
                <a:ea typeface="仿宋" panose="02010609060101010101" pitchFamily="49" charset="-122"/>
              </a:rPr>
              <a:t>、国家的派生权利：从基本权利中引申出来的，它是国家形势基本权利的结果。</a:t>
            </a:r>
            <a:endParaRPr lang="zh-CN" altLang="en-US"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80491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02013-CD8B-47A9-89ED-C27963AE95C4}"/>
              </a:ext>
            </a:extLst>
          </p:cNvPr>
          <p:cNvSpPr>
            <a:spLocks noGrp="1"/>
          </p:cNvSpPr>
          <p:nvPr>
            <p:ph type="title"/>
          </p:nvPr>
        </p:nvSpPr>
        <p:spPr>
          <a:xfrm>
            <a:off x="957016" y="199490"/>
            <a:ext cx="9720072" cy="698300"/>
          </a:xfrm>
        </p:spPr>
        <p:txBody>
          <a:bodyPr>
            <a:normAutofit/>
          </a:bodyPr>
          <a:lstStyle/>
          <a:p>
            <a:r>
              <a:rPr lang="zh-CN" altLang="en-US" sz="4400" b="1" dirty="0">
                <a:latin typeface="+mj-ea"/>
              </a:rPr>
              <a:t>一、</a:t>
            </a:r>
            <a:r>
              <a:rPr lang="en-US" altLang="zh-CN" sz="4400" b="1" dirty="0">
                <a:latin typeface="+mj-ea"/>
              </a:rPr>
              <a:t>concept</a:t>
            </a:r>
            <a:r>
              <a:rPr lang="zh-CN" altLang="en-US" sz="4400" b="1" dirty="0">
                <a:latin typeface="+mj-ea"/>
              </a:rPr>
              <a:t>：国际法主体的概念</a:t>
            </a:r>
            <a:endParaRPr lang="zh-CN" altLang="en-US" sz="4400" dirty="0">
              <a:latin typeface="+mj-ea"/>
            </a:endParaRPr>
          </a:p>
        </p:txBody>
      </p:sp>
      <p:sp>
        <p:nvSpPr>
          <p:cNvPr id="3" name="内容占位符 2">
            <a:extLst>
              <a:ext uri="{FF2B5EF4-FFF2-40B4-BE49-F238E27FC236}">
                <a16:creationId xmlns:a16="http://schemas.microsoft.com/office/drawing/2014/main" id="{95D37F66-E5A9-45BB-9295-9CB46ADA8B00}"/>
              </a:ext>
            </a:extLst>
          </p:cNvPr>
          <p:cNvSpPr>
            <a:spLocks noGrp="1"/>
          </p:cNvSpPr>
          <p:nvPr>
            <p:ph idx="1"/>
          </p:nvPr>
        </p:nvSpPr>
        <p:spPr>
          <a:xfrm>
            <a:off x="184559" y="897790"/>
            <a:ext cx="11878810" cy="5888904"/>
          </a:xfrm>
        </p:spPr>
        <p:txBody>
          <a:bodyPr>
            <a:normAutofit fontScale="92500" lnSpcReduction="10000"/>
          </a:bodyPr>
          <a:lstStyle/>
          <a:p>
            <a:r>
              <a:rPr lang="zh-CN" altLang="en-US" b="1" dirty="0"/>
              <a:t>（一）学者观点</a:t>
            </a:r>
            <a:endParaRPr lang="en-US" altLang="zh-CN" b="1" dirty="0"/>
          </a:p>
          <a:p>
            <a:pPr eaLnBrk="1" fontAlgn="t" hangingPunct="1">
              <a:buFont typeface="Wingdings" panose="05000000000000000000" pitchFamily="2" charset="2"/>
              <a:buChar char="u"/>
            </a:pPr>
            <a:r>
              <a:rPr lang="zh-CN" altLang="en-US" dirty="0"/>
              <a:t>索伦森：承担国际法义务，违反义务可以承担国际责任；主张其在国际法上的权利；缔结国际法律关系</a:t>
            </a:r>
          </a:p>
          <a:p>
            <a:pPr eaLnBrk="1" fontAlgn="t" hangingPunct="1">
              <a:buFont typeface="Wingdings" panose="05000000000000000000" pitchFamily="2" charset="2"/>
              <a:buChar char="u"/>
            </a:pPr>
            <a:r>
              <a:rPr lang="zh-CN" altLang="en-US" dirty="0"/>
              <a:t>王铁崖教授：独立参加国际关系的能力；承受国际权利与义务的集合体</a:t>
            </a:r>
          </a:p>
          <a:p>
            <a:pPr eaLnBrk="1" fontAlgn="t" hangingPunct="1">
              <a:buFont typeface="Wingdings" panose="05000000000000000000" pitchFamily="2" charset="2"/>
              <a:buChar char="u"/>
            </a:pPr>
            <a:r>
              <a:rPr lang="zh-CN" altLang="en-US" dirty="0"/>
              <a:t>《中国大百科全书》：独立参加国际法律关系的行为能力、依法享受权利和承担义务的资格的权利能力</a:t>
            </a:r>
            <a:endParaRPr lang="en-US" altLang="zh-CN" dirty="0"/>
          </a:p>
          <a:p>
            <a:pPr fontAlgn="t">
              <a:buFont typeface="Wingdings" panose="05000000000000000000" pitchFamily="2" charset="2"/>
              <a:buChar char="u"/>
            </a:pPr>
            <a:r>
              <a:rPr lang="zh-CN" altLang="en-US" b="1" dirty="0"/>
              <a:t>（二）国际关系参与者</a:t>
            </a:r>
            <a:r>
              <a:rPr lang="en-US" altLang="zh-CN" b="1" dirty="0"/>
              <a:t>vs</a:t>
            </a:r>
            <a:r>
              <a:rPr lang="zh-CN" altLang="en-US" b="1" dirty="0"/>
              <a:t>国际法律人格者（</a:t>
            </a:r>
            <a:r>
              <a:rPr lang="en-US" altLang="zh-CN" b="1" dirty="0"/>
              <a:t>international personality</a:t>
            </a:r>
            <a:r>
              <a:rPr lang="zh-CN" altLang="en-US" b="1" dirty="0"/>
              <a:t>）</a:t>
            </a:r>
            <a:endParaRPr lang="en-US" altLang="zh-CN" b="1" dirty="0"/>
          </a:p>
          <a:p>
            <a:pPr marL="0" indent="0" fontAlgn="t">
              <a:buNone/>
            </a:pPr>
            <a:r>
              <a:rPr lang="en-US" altLang="zh-CN" dirty="0"/>
              <a:t>1</a:t>
            </a:r>
            <a:r>
              <a:rPr lang="zh-CN" altLang="en-US" dirty="0"/>
              <a:t>、国际法律人格：享有权利、承担义务和履行责任的能力（缔结国际条约的能力、履责能力）</a:t>
            </a:r>
            <a:endParaRPr lang="en-US" altLang="zh-CN" dirty="0"/>
          </a:p>
          <a:p>
            <a:pPr marL="0" indent="0" fontAlgn="t">
              <a:buNone/>
            </a:pPr>
            <a:r>
              <a:rPr lang="en-US" altLang="zh-CN" dirty="0"/>
              <a:t>2</a:t>
            </a:r>
            <a:r>
              <a:rPr lang="zh-CN" altLang="en-US" dirty="0"/>
              <a:t>、国际关系参与者：国家、国际组织、区域组织、政府组织、非政府组织、上市公司、个人。</a:t>
            </a:r>
            <a:endParaRPr lang="en-US" altLang="zh-CN" dirty="0"/>
          </a:p>
          <a:p>
            <a:pPr marL="0" indent="0" fontAlgn="t">
              <a:buNone/>
            </a:pPr>
            <a:r>
              <a:rPr lang="zh-CN" altLang="en-US" dirty="0"/>
              <a:t>参与与人格是两个概念，但是个人与各种不是国际法主体的实体在国际关系和国际法发展中所起到的作用也是非常巨大的。</a:t>
            </a:r>
            <a:endParaRPr lang="en-US" altLang="zh-CN" dirty="0"/>
          </a:p>
          <a:p>
            <a:pPr marL="0" indent="0" fontAlgn="t">
              <a:buNone/>
            </a:pPr>
            <a:r>
              <a:rPr lang="zh-CN" altLang="en-US" b="1" dirty="0"/>
              <a:t>（三）国际法主体的构成要素</a:t>
            </a:r>
            <a:endParaRPr lang="en-US" altLang="zh-CN" b="1" dirty="0"/>
          </a:p>
          <a:p>
            <a:pPr marL="0" indent="0" fontAlgn="t">
              <a:buNone/>
            </a:pPr>
            <a:r>
              <a:rPr lang="zh-CN" altLang="en-US" dirty="0"/>
              <a:t>（</a:t>
            </a:r>
            <a:r>
              <a:rPr lang="en-US" altLang="zh-CN" dirty="0"/>
              <a:t>1</a:t>
            </a:r>
            <a:r>
              <a:rPr lang="zh-CN" altLang="en-US" dirty="0"/>
              <a:t>）行为能力：必须具备以自己的行动独立参加国际法律关系的行为能力，要有作为物质和行为载体的同一的实体，要有独立的意思能力（比如英属百慕大）；</a:t>
            </a:r>
            <a:endParaRPr lang="en-US" altLang="zh-CN" dirty="0"/>
          </a:p>
          <a:p>
            <a:pPr marL="0" indent="0" fontAlgn="t">
              <a:buNone/>
            </a:pPr>
            <a:r>
              <a:rPr lang="zh-CN" altLang="en-US" dirty="0"/>
              <a:t>（</a:t>
            </a:r>
            <a:r>
              <a:rPr lang="en-US" altLang="zh-CN" dirty="0"/>
              <a:t>2</a:t>
            </a:r>
            <a:r>
              <a:rPr lang="zh-CN" altLang="en-US" dirty="0"/>
              <a:t>）权利能力：即能够依法享受权利和承担义务的资格；</a:t>
            </a:r>
            <a:endParaRPr lang="en-US" altLang="zh-CN" dirty="0"/>
          </a:p>
          <a:p>
            <a:pPr eaLnBrk="1" fontAlgn="t" hangingPunct="1">
              <a:buFont typeface="Arial" panose="020B0604020202020204" pitchFamily="34" charset="0"/>
              <a:buNone/>
            </a:pPr>
            <a:r>
              <a:rPr lang="en-US" altLang="zh-CN" dirty="0"/>
              <a:t>For example:</a:t>
            </a:r>
            <a:r>
              <a:rPr lang="zh-CN" altLang="en-US" sz="2400" dirty="0">
                <a:solidFill>
                  <a:srgbClr val="FF0000"/>
                </a:solidFill>
                <a:latin typeface="黑体" panose="02010609060101010101" pitchFamily="49" charset="-122"/>
                <a:ea typeface="黑体" panose="02010609060101010101" pitchFamily="49" charset="-122"/>
              </a:rPr>
              <a:t>东印度公司、百慕大自治领、红十字国际委员会、东北伪满洲国、法国流亡政府、国际法院</a:t>
            </a:r>
            <a:endParaRPr lang="en-US" altLang="zh-CN" sz="2400" dirty="0">
              <a:solidFill>
                <a:srgbClr val="FF0000"/>
              </a:solidFill>
              <a:latin typeface="黑体" panose="02010609060101010101" pitchFamily="49" charset="-122"/>
              <a:ea typeface="黑体" panose="02010609060101010101" pitchFamily="49" charset="-122"/>
            </a:endParaRPr>
          </a:p>
          <a:p>
            <a:pPr marL="0" indent="0" fontAlgn="t">
              <a:buNone/>
            </a:pPr>
            <a:endParaRPr lang="en-US" altLang="zh-CN" dirty="0"/>
          </a:p>
          <a:p>
            <a:pPr marL="0" indent="0" eaLnBrk="1" fontAlgn="t" hangingPunct="1">
              <a:buNone/>
            </a:pPr>
            <a:endParaRPr lang="en-US" altLang="zh-CN" dirty="0"/>
          </a:p>
          <a:p>
            <a:endParaRPr lang="zh-CN" altLang="en-US" dirty="0"/>
          </a:p>
        </p:txBody>
      </p:sp>
    </p:spTree>
    <p:extLst>
      <p:ext uri="{BB962C8B-B14F-4D97-AF65-F5344CB8AC3E}">
        <p14:creationId xmlns:p14="http://schemas.microsoft.com/office/powerpoint/2010/main" val="372073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052ED-CCD1-4B99-97D8-00F0980338BB}"/>
              </a:ext>
            </a:extLst>
          </p:cNvPr>
          <p:cNvSpPr>
            <a:spLocks noGrp="1"/>
          </p:cNvSpPr>
          <p:nvPr>
            <p:ph type="title"/>
          </p:nvPr>
        </p:nvSpPr>
        <p:spPr>
          <a:xfrm>
            <a:off x="1024128" y="585216"/>
            <a:ext cx="9720072" cy="958358"/>
          </a:xfrm>
        </p:spPr>
        <p:txBody>
          <a:bodyPr>
            <a:normAutofit/>
          </a:bodyPr>
          <a:lstStyle/>
          <a:p>
            <a:r>
              <a:rPr lang="zh-CN" altLang="en-US" sz="4400" b="1" dirty="0">
                <a:latin typeface="黑体" panose="02010609060101010101" pitchFamily="49" charset="-122"/>
                <a:ea typeface="黑体" panose="02010609060101010101" pitchFamily="49" charset="-122"/>
              </a:rPr>
              <a:t>一、独立权 </a:t>
            </a:r>
            <a:r>
              <a:rPr lang="en-US" altLang="zh-CN" sz="4400" b="1" cap="none" dirty="0">
                <a:latin typeface="黑体" panose="02010609060101010101" pitchFamily="49" charset="-122"/>
                <a:ea typeface="黑体" panose="02010609060101010101" pitchFamily="49" charset="-122"/>
              </a:rPr>
              <a:t>Independence</a:t>
            </a:r>
            <a:endParaRPr lang="zh-CN" altLang="en-US" sz="4400" dirty="0"/>
          </a:p>
        </p:txBody>
      </p:sp>
      <p:sp>
        <p:nvSpPr>
          <p:cNvPr id="3" name="内容占位符 2">
            <a:extLst>
              <a:ext uri="{FF2B5EF4-FFF2-40B4-BE49-F238E27FC236}">
                <a16:creationId xmlns:a16="http://schemas.microsoft.com/office/drawing/2014/main" id="{6ED56334-FF5B-4C2F-98C4-F39026C3B1AA}"/>
              </a:ext>
            </a:extLst>
          </p:cNvPr>
          <p:cNvSpPr>
            <a:spLocks noGrp="1"/>
          </p:cNvSpPr>
          <p:nvPr>
            <p:ph idx="1"/>
          </p:nvPr>
        </p:nvSpPr>
        <p:spPr>
          <a:xfrm>
            <a:off x="722851" y="1434353"/>
            <a:ext cx="10746298" cy="5502931"/>
          </a:xfrm>
        </p:spPr>
        <p:txBody>
          <a:bodyPr>
            <a:normAutofit lnSpcReduction="10000"/>
          </a:bodyPr>
          <a:lstStyle/>
          <a:p>
            <a:pPr eaLnBrk="1" fontAlgn="auto" hangingPunct="1">
              <a:spcAft>
                <a:spcPts val="0"/>
              </a:spcAft>
              <a:buFont typeface="Wingdings 2"/>
              <a:buChar char=""/>
              <a:defRPr/>
            </a:pPr>
            <a:r>
              <a:rPr lang="en-US" altLang="zh-CN" sz="2800" dirty="0"/>
              <a:t>Definition: </a:t>
            </a:r>
            <a:r>
              <a:rPr lang="zh-CN" altLang="en-US" sz="2800" dirty="0"/>
              <a:t>国家按照自己的意志处理本国内外事务不受他国控制和干涉的权利。独立权是国家主权的根本体现。</a:t>
            </a:r>
            <a:endParaRPr lang="en-US" altLang="zh-CN" sz="2800" dirty="0"/>
          </a:p>
          <a:p>
            <a:pPr eaLnBrk="1" fontAlgn="auto" hangingPunct="1">
              <a:spcAft>
                <a:spcPts val="0"/>
              </a:spcAft>
              <a:buFont typeface="Wingdings 2"/>
              <a:buChar char=""/>
              <a:defRPr/>
            </a:pPr>
            <a:r>
              <a:rPr lang="en-US" altLang="zh-CN" sz="2800" dirty="0"/>
              <a:t>A1 of 1949 Draft Declaration on Rights and Duties of States </a:t>
            </a:r>
            <a:r>
              <a:rPr lang="en-GB" altLang="zh-CN" sz="2800" dirty="0"/>
              <a:t>: Every State has the right to independence &amp; hence to exercise freely, without dictation by any other State, all its legal powers, including the choice of its own form of government.</a:t>
            </a:r>
            <a:r>
              <a:rPr lang="zh-CN" altLang="en-US" sz="2800" dirty="0"/>
              <a:t>各国有权自由行使一切合法权利，包括其政体之选择，不接受其他国家之命令。</a:t>
            </a:r>
            <a:endParaRPr lang="en-US" altLang="zh-CN" sz="2800" dirty="0"/>
          </a:p>
          <a:p>
            <a:pPr eaLnBrk="1" fontAlgn="auto" hangingPunct="1">
              <a:spcAft>
                <a:spcPts val="0"/>
              </a:spcAft>
              <a:buFont typeface="Wingdings 2"/>
              <a:buChar char=""/>
              <a:defRPr/>
            </a:pPr>
            <a:r>
              <a:rPr lang="en-GB" altLang="zh-CN" sz="2800" dirty="0"/>
              <a:t>A</a:t>
            </a:r>
            <a:r>
              <a:rPr lang="en-US" altLang="zh-CN" sz="2800" dirty="0"/>
              <a:t>3</a:t>
            </a:r>
            <a:r>
              <a:rPr lang="en-GB" altLang="zh-CN" sz="2800" dirty="0"/>
              <a:t> of 1949 </a:t>
            </a:r>
            <a:r>
              <a:rPr lang="en-US" altLang="zh-CN" sz="2800" dirty="0"/>
              <a:t>Draft Declaration on Rights and Duties of States </a:t>
            </a:r>
            <a:r>
              <a:rPr lang="en-GB" altLang="zh-CN" sz="2800" dirty="0"/>
              <a:t>: Every State has the duty to refrain from intervention in the internal or external affairs of any other State. </a:t>
            </a:r>
            <a:r>
              <a:rPr lang="zh-CN" altLang="en-US" sz="2800" dirty="0"/>
              <a:t>各国对任何他国之内政外交，有不加干涉之义务。</a:t>
            </a:r>
            <a:endParaRPr lang="en-US" altLang="zh-CN" sz="2800" dirty="0"/>
          </a:p>
          <a:p>
            <a:pPr eaLnBrk="1" fontAlgn="auto" hangingPunct="1">
              <a:spcAft>
                <a:spcPts val="0"/>
              </a:spcAft>
              <a:buFont typeface="Wingdings 2"/>
              <a:buChar char=""/>
              <a:defRPr/>
            </a:pPr>
            <a:r>
              <a:rPr lang="en-US" altLang="zh-CN" sz="2800" dirty="0"/>
              <a:t>1949 </a:t>
            </a:r>
            <a:r>
              <a:rPr lang="zh-CN" altLang="en-US" sz="2800" dirty="0"/>
              <a:t>科孚海峡案（英国诉阿尔巴尼亚）</a:t>
            </a:r>
            <a:r>
              <a:rPr lang="en-US" altLang="zh-CN" sz="2800" dirty="0"/>
              <a:t>: Between independent states, respect for territorial sovereignty is an essential foundation of international relations.</a:t>
            </a:r>
          </a:p>
        </p:txBody>
      </p:sp>
    </p:spTree>
    <p:extLst>
      <p:ext uri="{BB962C8B-B14F-4D97-AF65-F5344CB8AC3E}">
        <p14:creationId xmlns:p14="http://schemas.microsoft.com/office/powerpoint/2010/main" val="1457186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38A2D2-B5CC-40B8-A2DD-2494BB1F4249}"/>
              </a:ext>
            </a:extLst>
          </p:cNvPr>
          <p:cNvSpPr>
            <a:spLocks noGrp="1"/>
          </p:cNvSpPr>
          <p:nvPr>
            <p:ph type="title"/>
          </p:nvPr>
        </p:nvSpPr>
        <p:spPr>
          <a:xfrm>
            <a:off x="1091240" y="392270"/>
            <a:ext cx="9720072" cy="832523"/>
          </a:xfrm>
        </p:spPr>
        <p:txBody>
          <a:bodyPr/>
          <a:lstStyle/>
          <a:p>
            <a:r>
              <a:rPr lang="zh-CN" altLang="en-US" sz="5400" b="1" dirty="0">
                <a:latin typeface="黑体" panose="02010609060101010101" pitchFamily="49" charset="-122"/>
                <a:ea typeface="黑体" panose="02010609060101010101" pitchFamily="49" charset="-122"/>
              </a:rPr>
              <a:t>二、平等权 </a:t>
            </a:r>
            <a:r>
              <a:rPr lang="en-US" altLang="zh-CN" sz="5400" b="1" cap="none" dirty="0">
                <a:latin typeface="黑体" panose="02010609060101010101" pitchFamily="49" charset="-122"/>
                <a:ea typeface="黑体" panose="02010609060101010101" pitchFamily="49" charset="-122"/>
              </a:rPr>
              <a:t>Equality</a:t>
            </a:r>
            <a:endParaRPr lang="zh-CN" altLang="en-US" dirty="0"/>
          </a:p>
        </p:txBody>
      </p:sp>
      <p:sp>
        <p:nvSpPr>
          <p:cNvPr id="3" name="内容占位符 2">
            <a:extLst>
              <a:ext uri="{FF2B5EF4-FFF2-40B4-BE49-F238E27FC236}">
                <a16:creationId xmlns:a16="http://schemas.microsoft.com/office/drawing/2014/main" id="{16A6FAAE-DFCE-472C-BE44-F7684A76A5ED}"/>
              </a:ext>
            </a:extLst>
          </p:cNvPr>
          <p:cNvSpPr>
            <a:spLocks noGrp="1"/>
          </p:cNvSpPr>
          <p:nvPr>
            <p:ph idx="1"/>
          </p:nvPr>
        </p:nvSpPr>
        <p:spPr>
          <a:xfrm>
            <a:off x="1024128" y="1493240"/>
            <a:ext cx="10468789" cy="4972490"/>
          </a:xfrm>
        </p:spPr>
        <p:txBody>
          <a:bodyPr>
            <a:normAutofit/>
          </a:bodyPr>
          <a:lstStyle/>
          <a:p>
            <a:pPr marL="0" indent="0" eaLnBrk="1" fontAlgn="auto" hangingPunct="1">
              <a:spcAft>
                <a:spcPts val="0"/>
              </a:spcAft>
              <a:buNone/>
              <a:defRPr/>
            </a:pPr>
            <a:r>
              <a:rPr lang="en-GB" altLang="zh-CN" sz="2800" dirty="0"/>
              <a:t> Definition: </a:t>
            </a:r>
            <a:r>
              <a:rPr lang="zh-CN" altLang="en-US" sz="2800" dirty="0"/>
              <a:t>国家作为国际法主体在国际法律关系中所具有的地位平等的权利。</a:t>
            </a:r>
            <a:endParaRPr lang="en-US" altLang="zh-CN" sz="2800" dirty="0"/>
          </a:p>
          <a:p>
            <a:pPr eaLnBrk="1" fontAlgn="auto" hangingPunct="1">
              <a:spcAft>
                <a:spcPts val="0"/>
              </a:spcAft>
              <a:buFont typeface="Wingdings 2"/>
              <a:buChar char=""/>
              <a:defRPr/>
            </a:pPr>
            <a:r>
              <a:rPr lang="en-US" altLang="zh-CN" sz="2800" dirty="0"/>
              <a:t>A5 of 1949 Draft: Every State has the right to equality in law with every other State. </a:t>
            </a:r>
            <a:r>
              <a:rPr lang="zh-CN" altLang="en-US" sz="2800" dirty="0"/>
              <a:t>各国有与他国在法律上平等之权利。</a:t>
            </a:r>
            <a:endParaRPr lang="en-US" altLang="zh-CN" sz="2800" dirty="0"/>
          </a:p>
          <a:p>
            <a:pPr eaLnBrk="1" fontAlgn="auto" hangingPunct="1">
              <a:spcAft>
                <a:spcPts val="0"/>
              </a:spcAft>
              <a:buFont typeface="Wingdings 2"/>
              <a:buChar char=""/>
              <a:defRPr/>
            </a:pPr>
            <a:r>
              <a:rPr lang="en-US" altLang="zh-CN" sz="2800" dirty="0"/>
              <a:t>A13 of 1949 Draft: Every State has the duty to carry out in good faith its obligations arising from treaties &amp; other sources of IL, &amp; it may not invoke provisions in its constitution or its laws as an excuse for failure to perform this duty. </a:t>
            </a:r>
            <a:r>
              <a:rPr lang="zh-CN" altLang="en-US" sz="2800" dirty="0"/>
              <a:t>各国有一秉诚信履行由条约与国际法其他渊源而产生之义务，并不得借口其宪法或法律规定而不履行此种义务。</a:t>
            </a:r>
            <a:endParaRPr lang="en-US" altLang="zh-CN" sz="2800" dirty="0"/>
          </a:p>
          <a:p>
            <a:pPr eaLnBrk="1" fontAlgn="auto" hangingPunct="1">
              <a:spcAft>
                <a:spcPts val="0"/>
              </a:spcAft>
              <a:buFont typeface="Wingdings 2"/>
              <a:buChar char=""/>
              <a:defRPr/>
            </a:pPr>
            <a:r>
              <a:rPr lang="en-US" altLang="zh-CN" sz="2800" dirty="0"/>
              <a:t>Exception: </a:t>
            </a:r>
            <a:r>
              <a:rPr lang="zh-CN" altLang="en-US" sz="2800" dirty="0"/>
              <a:t>各国在国际组织中平等的投票权之例外</a:t>
            </a:r>
            <a:r>
              <a:rPr lang="en-US" altLang="zh-CN" sz="2800" dirty="0"/>
              <a:t>——</a:t>
            </a:r>
            <a:r>
              <a:rPr lang="zh-CN" altLang="en-US" sz="2800" dirty="0"/>
              <a:t>安理会常任理事国的否决权。</a:t>
            </a:r>
            <a:endParaRPr lang="en-US" altLang="zh-CN" sz="2800" dirty="0"/>
          </a:p>
          <a:p>
            <a:endParaRPr lang="zh-CN" altLang="en-US" dirty="0"/>
          </a:p>
        </p:txBody>
      </p:sp>
    </p:spTree>
    <p:extLst>
      <p:ext uri="{BB962C8B-B14F-4D97-AF65-F5344CB8AC3E}">
        <p14:creationId xmlns:p14="http://schemas.microsoft.com/office/powerpoint/2010/main" val="2757273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BE9387-99F9-4DD8-A7A5-295063CB1695}"/>
              </a:ext>
            </a:extLst>
          </p:cNvPr>
          <p:cNvSpPr>
            <a:spLocks noGrp="1"/>
          </p:cNvSpPr>
          <p:nvPr>
            <p:ph type="title"/>
          </p:nvPr>
        </p:nvSpPr>
        <p:spPr>
          <a:xfrm>
            <a:off x="1024128" y="585216"/>
            <a:ext cx="9720072" cy="740245"/>
          </a:xfrm>
        </p:spPr>
        <p:txBody>
          <a:bodyPr>
            <a:normAutofit fontScale="90000"/>
          </a:bodyPr>
          <a:lstStyle/>
          <a:p>
            <a:r>
              <a:rPr lang="zh-CN" altLang="en-US" sz="5400" b="1" dirty="0">
                <a:latin typeface="黑体" panose="02010609060101010101" pitchFamily="49" charset="-122"/>
                <a:ea typeface="黑体" panose="02010609060101010101" pitchFamily="49" charset="-122"/>
              </a:rPr>
              <a:t>三、自卫权 </a:t>
            </a:r>
            <a:r>
              <a:rPr lang="en-US" altLang="zh-CN" sz="5400" b="1" cap="none" dirty="0">
                <a:latin typeface="黑体" panose="02010609060101010101" pitchFamily="49" charset="-122"/>
                <a:ea typeface="黑体" panose="02010609060101010101" pitchFamily="49" charset="-122"/>
              </a:rPr>
              <a:t>Self-defense</a:t>
            </a:r>
            <a:endParaRPr lang="zh-CN" altLang="en-US" dirty="0"/>
          </a:p>
        </p:txBody>
      </p:sp>
      <p:sp>
        <p:nvSpPr>
          <p:cNvPr id="3" name="内容占位符 2">
            <a:extLst>
              <a:ext uri="{FF2B5EF4-FFF2-40B4-BE49-F238E27FC236}">
                <a16:creationId xmlns:a16="http://schemas.microsoft.com/office/drawing/2014/main" id="{0ECB1345-B2BE-4620-A6E8-5B78A6CDBCC8}"/>
              </a:ext>
            </a:extLst>
          </p:cNvPr>
          <p:cNvSpPr>
            <a:spLocks noGrp="1"/>
          </p:cNvSpPr>
          <p:nvPr>
            <p:ph idx="1"/>
          </p:nvPr>
        </p:nvSpPr>
        <p:spPr>
          <a:xfrm>
            <a:off x="493060" y="1325461"/>
            <a:ext cx="11564470" cy="5604257"/>
          </a:xfrm>
        </p:spPr>
        <p:txBody>
          <a:bodyPr>
            <a:normAutofit fontScale="55000" lnSpcReduction="20000"/>
          </a:bodyPr>
          <a:lstStyle/>
          <a:p>
            <a:pPr marL="0" indent="0" eaLnBrk="1" fontAlgn="auto" hangingPunct="1">
              <a:spcAft>
                <a:spcPts val="0"/>
              </a:spcAft>
              <a:buFont typeface="Wingdings 2" panose="05020102010507070707" pitchFamily="18" charset="2"/>
              <a:buNone/>
              <a:defRPr/>
            </a:pPr>
            <a:r>
              <a:rPr lang="en-GB" altLang="zh-CN" sz="4800" dirty="0"/>
              <a:t>Right of Self-defence </a:t>
            </a:r>
            <a:r>
              <a:rPr lang="zh-CN" altLang="en-US" sz="4800" dirty="0"/>
              <a:t>自卫权</a:t>
            </a:r>
          </a:p>
          <a:p>
            <a:pPr eaLnBrk="1" fontAlgn="auto" hangingPunct="1">
              <a:spcAft>
                <a:spcPts val="0"/>
              </a:spcAft>
              <a:buFont typeface="Wingdings 2"/>
              <a:buChar char=""/>
              <a:defRPr/>
            </a:pPr>
            <a:r>
              <a:rPr lang="en-US" altLang="zh-CN" sz="4800" dirty="0"/>
              <a:t>Definition:</a:t>
            </a:r>
            <a:r>
              <a:rPr lang="zh-CN" altLang="en-US" sz="4800" dirty="0"/>
              <a:t> 国家在受到外来</a:t>
            </a:r>
            <a:r>
              <a:rPr lang="zh-CN" altLang="en-US" sz="4800" b="1" dirty="0"/>
              <a:t>武装攻击</a:t>
            </a:r>
            <a:r>
              <a:rPr lang="zh-CN" altLang="en-US" sz="4800" dirty="0"/>
              <a:t>时进行单独或集体自卫的权利。自卫权原属于自保权的范畴，有时也称自保权。自保权是指国家保卫自己的生存和独立的权利，传统国际法认为是国家最基本的权利，现代国际法已不认为是国家固有的权利。</a:t>
            </a:r>
            <a:endParaRPr lang="en-US" altLang="zh-CN" sz="4800" dirty="0"/>
          </a:p>
          <a:p>
            <a:pPr eaLnBrk="1" fontAlgn="auto" hangingPunct="1">
              <a:spcAft>
                <a:spcPts val="0"/>
              </a:spcAft>
              <a:buFont typeface="Wingdings 2"/>
              <a:buChar char=""/>
              <a:defRPr/>
            </a:pPr>
            <a:r>
              <a:rPr lang="en-GB" altLang="zh-CN" sz="4800" dirty="0"/>
              <a:t>A9 of 1949 Draft: Every State has the duty to refrain from resorting to war as an instrument of national policy, &amp; to refrain from the threat or use of force against the territorial integrity or political independence of another State in any other manner inconsistent with IL &amp; order. </a:t>
            </a:r>
            <a:r>
              <a:rPr lang="zh-CN" altLang="en-US" sz="4800" dirty="0"/>
              <a:t>各国有责任不得以战争为施行国家政策工具，并不得使用威胁或武力，或以与国际法律秩序抵触之任何其他办法，侵害他国之领土完整或政治独立。</a:t>
            </a:r>
            <a:endParaRPr lang="en-GB" altLang="zh-CN" sz="4800" dirty="0"/>
          </a:p>
          <a:p>
            <a:pPr eaLnBrk="1" fontAlgn="auto" hangingPunct="1">
              <a:spcAft>
                <a:spcPts val="0"/>
              </a:spcAft>
              <a:buFont typeface="Wingdings 2"/>
              <a:buChar char=""/>
              <a:defRPr/>
            </a:pPr>
            <a:r>
              <a:rPr lang="en-US" altLang="zh-CN" sz="4800" dirty="0"/>
              <a:t>A12 of 1949 </a:t>
            </a:r>
            <a:r>
              <a:rPr lang="en-GB" altLang="zh-CN" sz="4800" dirty="0"/>
              <a:t>Draft: Every State has the right of individual or collective self-defence against armed attack. </a:t>
            </a:r>
            <a:r>
              <a:rPr lang="zh-CN" altLang="en-US" sz="4800" dirty="0"/>
              <a:t>各国受武力攻击时，有行使单独或集体自卫之权利。</a:t>
            </a:r>
            <a:endParaRPr lang="en-US" altLang="zh-CN" sz="4800" dirty="0"/>
          </a:p>
          <a:p>
            <a:pPr eaLnBrk="1" fontAlgn="auto" hangingPunct="1">
              <a:spcAft>
                <a:spcPts val="0"/>
              </a:spcAft>
              <a:buFont typeface="Wingdings 2"/>
              <a:buChar char=""/>
              <a:defRPr/>
            </a:pPr>
            <a:r>
              <a:rPr lang="en-US" altLang="zh-CN" sz="4800" dirty="0"/>
              <a:t>Limits: </a:t>
            </a:r>
            <a:r>
              <a:rPr lang="zh-CN" altLang="en-US" sz="4800" dirty="0"/>
              <a:t>以受到武力攻击为条件，应立即向安理会报告。</a:t>
            </a:r>
            <a:endParaRPr lang="en-US" altLang="zh-CN" sz="4800" dirty="0"/>
          </a:p>
          <a:p>
            <a:pPr eaLnBrk="1" fontAlgn="auto" hangingPunct="1">
              <a:spcAft>
                <a:spcPts val="0"/>
              </a:spcAft>
              <a:buFont typeface="Wingdings 2"/>
              <a:buChar char=""/>
              <a:defRPr/>
            </a:pPr>
            <a:r>
              <a:rPr lang="en-US" altLang="zh-CN" sz="4800" dirty="0"/>
              <a:t>Progress: </a:t>
            </a:r>
            <a:r>
              <a:rPr lang="zh-CN" altLang="en-US" sz="4800" dirty="0"/>
              <a:t>承认集体自卫权。</a:t>
            </a:r>
          </a:p>
        </p:txBody>
      </p:sp>
    </p:spTree>
    <p:extLst>
      <p:ext uri="{BB962C8B-B14F-4D97-AF65-F5344CB8AC3E}">
        <p14:creationId xmlns:p14="http://schemas.microsoft.com/office/powerpoint/2010/main" val="126532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A1EC4B-6447-4B02-BEA5-6E5F16A71DE2}"/>
              </a:ext>
            </a:extLst>
          </p:cNvPr>
          <p:cNvSpPr>
            <a:spLocks noGrp="1"/>
          </p:cNvSpPr>
          <p:nvPr>
            <p:ph type="title"/>
          </p:nvPr>
        </p:nvSpPr>
        <p:spPr>
          <a:xfrm>
            <a:off x="1024129" y="165934"/>
            <a:ext cx="9720072" cy="765412"/>
          </a:xfrm>
        </p:spPr>
        <p:txBody>
          <a:bodyPr>
            <a:normAutofit/>
          </a:bodyPr>
          <a:lstStyle/>
          <a:p>
            <a:r>
              <a:rPr lang="zh-CN" altLang="en-US" sz="4400" b="1" dirty="0">
                <a:latin typeface="黑体" panose="02010609060101010101" pitchFamily="49" charset="-122"/>
                <a:ea typeface="黑体" panose="02010609060101010101" pitchFamily="49" charset="-122"/>
              </a:rPr>
              <a:t>四、管辖权 </a:t>
            </a:r>
            <a:r>
              <a:rPr lang="en-US" altLang="zh-CN" sz="4400" b="1" cap="none" dirty="0">
                <a:latin typeface="仿宋" panose="02010609060101010101" pitchFamily="49" charset="-122"/>
                <a:ea typeface="仿宋" panose="02010609060101010101" pitchFamily="49" charset="-122"/>
              </a:rPr>
              <a:t>Jurisdiction</a:t>
            </a:r>
            <a:endParaRPr lang="zh-CN" altLang="en-US" sz="4400" b="1" dirty="0">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AF5C6187-C379-4DFB-AA5C-D51E8DD1CD12}"/>
              </a:ext>
            </a:extLst>
          </p:cNvPr>
          <p:cNvSpPr>
            <a:spLocks noGrp="1"/>
          </p:cNvSpPr>
          <p:nvPr>
            <p:ph idx="1"/>
          </p:nvPr>
        </p:nvSpPr>
        <p:spPr>
          <a:xfrm>
            <a:off x="251670" y="1040235"/>
            <a:ext cx="11803310" cy="5754848"/>
          </a:xfrm>
        </p:spPr>
        <p:txBody>
          <a:bodyPr>
            <a:normAutofit lnSpcReduction="10000"/>
          </a:bodyPr>
          <a:lstStyle/>
          <a:p>
            <a:pPr eaLnBrk="1" hangingPunct="1">
              <a:defRPr/>
            </a:pPr>
            <a:r>
              <a:rPr lang="en-GB" altLang="zh-CN" sz="2800" dirty="0"/>
              <a:t>Definition: </a:t>
            </a:r>
            <a:r>
              <a:rPr lang="zh-CN" altLang="en-US" sz="2800" dirty="0"/>
              <a:t>国家通过立法、行政和司法等措施对其领域内的人、物和事件以及境外特定的人、物和事件进行管辖的权力和权利。管辖权是国家的一项基本权利，是国家主权的重要体现。</a:t>
            </a:r>
            <a:endParaRPr lang="en-US" altLang="zh-CN" sz="2800" dirty="0"/>
          </a:p>
          <a:p>
            <a:pPr eaLnBrk="1" hangingPunct="1">
              <a:defRPr/>
            </a:pPr>
            <a:r>
              <a:rPr lang="en-GB" altLang="zh-CN" sz="2800" dirty="0"/>
              <a:t>A2 of 1949 Draft: Every State has the right to exercise jurisdiction over its territory &amp; over all persons &amp; things therein, subject to the immunities recognized by IL. </a:t>
            </a:r>
            <a:r>
              <a:rPr lang="zh-CN" altLang="en-US" sz="2800" dirty="0"/>
              <a:t>各国对其领土以及境内之一切人与物，除国际法公认豁免者外，有行使管辖之权。</a:t>
            </a:r>
            <a:endParaRPr lang="en-GB" altLang="zh-CN" sz="2800" dirty="0"/>
          </a:p>
          <a:p>
            <a:pPr eaLnBrk="1" hangingPunct="1">
              <a:defRPr/>
            </a:pPr>
            <a:r>
              <a:rPr lang="en-GB" altLang="zh-CN" sz="2800" dirty="0"/>
              <a:t>A6 of 1949 Draft: Every State has the duty to treat all persons under its jurisdiction with respect for human rights &amp; fundamental freedoms, without distinction as to race, sex, language, or religion. </a:t>
            </a:r>
            <a:r>
              <a:rPr lang="zh-CN" altLang="en-US" sz="2800" dirty="0"/>
              <a:t>各国对其管辖下之所有人民，有不分种族、性别、语言或宗教，尊重其人权及基本自由之义务。</a:t>
            </a:r>
            <a:endParaRPr lang="en-US" altLang="zh-CN" sz="2800" dirty="0"/>
          </a:p>
          <a:p>
            <a:pPr eaLnBrk="1" hangingPunct="1">
              <a:defRPr/>
            </a:pPr>
            <a:r>
              <a:rPr lang="en-GB" altLang="zh-CN" sz="2800" dirty="0"/>
              <a:t>A</a:t>
            </a:r>
            <a:r>
              <a:rPr lang="en-US" altLang="zh-CN" sz="2800" dirty="0"/>
              <a:t>7</a:t>
            </a:r>
            <a:r>
              <a:rPr lang="en-GB" altLang="zh-CN" sz="2800" dirty="0"/>
              <a:t> of 1949 Draft: Every State has the duty to ensure that conditions prevailing in its territory do not menace international peace &amp; order. </a:t>
            </a:r>
            <a:r>
              <a:rPr lang="zh-CN" altLang="en-US" sz="2800" dirty="0"/>
              <a:t>各国有保证其领土内之情况不威胁国际和平与秩序之义务。</a:t>
            </a:r>
          </a:p>
          <a:p>
            <a:endParaRPr lang="zh-CN" altLang="en-US" dirty="0"/>
          </a:p>
        </p:txBody>
      </p:sp>
    </p:spTree>
    <p:extLst>
      <p:ext uri="{BB962C8B-B14F-4D97-AF65-F5344CB8AC3E}">
        <p14:creationId xmlns:p14="http://schemas.microsoft.com/office/powerpoint/2010/main" val="1390407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01A32F-DDC4-4959-B871-F749F824F351}"/>
              </a:ext>
            </a:extLst>
          </p:cNvPr>
          <p:cNvSpPr>
            <a:spLocks noGrp="1"/>
          </p:cNvSpPr>
          <p:nvPr>
            <p:ph idx="1"/>
          </p:nvPr>
        </p:nvSpPr>
        <p:spPr>
          <a:xfrm>
            <a:off x="439271" y="439271"/>
            <a:ext cx="11492753" cy="6167717"/>
          </a:xfrm>
        </p:spPr>
        <p:txBody>
          <a:bodyPr/>
          <a:lstStyle/>
          <a:p>
            <a:pPr eaLnBrk="1" hangingPunct="1">
              <a:defRPr/>
            </a:pPr>
            <a:r>
              <a:rPr lang="en-US" altLang="zh-CN" sz="3200" dirty="0"/>
              <a:t>Importance: </a:t>
            </a:r>
            <a:r>
              <a:rPr lang="zh-CN" altLang="en-US" sz="3200" dirty="0"/>
              <a:t>国家管辖权是国家的基本权力和权利，是国家主权的重要内容。国家管辖权关系到不同国家之间权力的分配，也关系到国家和国际组织之间权力的安排。因此，规范国家管辖权的范围和内容成为国际法的重要领域。</a:t>
            </a:r>
            <a:endParaRPr lang="en-US" altLang="zh-CN" sz="3200" dirty="0"/>
          </a:p>
          <a:p>
            <a:pPr eaLnBrk="1" hangingPunct="1">
              <a:defRPr/>
            </a:pPr>
            <a:r>
              <a:rPr lang="en-US" altLang="zh-CN" sz="3200" dirty="0"/>
              <a:t>Forms: </a:t>
            </a:r>
            <a:r>
              <a:rPr lang="zh-CN" altLang="en-US" sz="3200" dirty="0"/>
              <a:t>国家的管辖权表现为立法权、行政权和司法权。</a:t>
            </a:r>
            <a:endParaRPr lang="en-US" altLang="zh-CN" sz="3200" dirty="0"/>
          </a:p>
          <a:p>
            <a:pPr eaLnBrk="1" hangingPunct="1">
              <a:defRPr/>
            </a:pPr>
            <a:r>
              <a:rPr lang="en-US" altLang="zh-CN" sz="3200" dirty="0"/>
              <a:t>Territory: </a:t>
            </a:r>
            <a:r>
              <a:rPr lang="zh-CN" altLang="en-US" sz="3200" dirty="0"/>
              <a:t>国家在其领土内行使管辖权，但受国际法限制。</a:t>
            </a:r>
            <a:endParaRPr lang="en-US" altLang="zh-CN" sz="3200" dirty="0"/>
          </a:p>
          <a:p>
            <a:pPr eaLnBrk="1" hangingPunct="1">
              <a:defRPr/>
            </a:pPr>
            <a:r>
              <a:rPr lang="en-US" altLang="zh-CN" sz="3200" dirty="0"/>
              <a:t>Protection of Sovereignty: </a:t>
            </a:r>
            <a:r>
              <a:rPr lang="zh-CN" altLang="en-US" sz="3200" dirty="0"/>
              <a:t>国家除依据领土主权享有领土管辖权外，还依据国际法的规定取得域外管辖权。域外管辖权可能危害国家主权。因此需要保护主权。</a:t>
            </a:r>
            <a:r>
              <a:rPr lang="en-US" altLang="zh-CN" sz="3200" dirty="0"/>
              <a:t>E.g. A15 of 2000《</a:t>
            </a:r>
            <a:r>
              <a:rPr lang="zh-CN" altLang="en-US" sz="3200" dirty="0"/>
              <a:t>联合国打击跨国有组织犯罪公约</a:t>
            </a:r>
            <a:r>
              <a:rPr lang="en-US" altLang="zh-CN" sz="3200" dirty="0"/>
              <a:t>》</a:t>
            </a:r>
            <a:endParaRPr lang="zh-CN" altLang="en-US" sz="3200" dirty="0"/>
          </a:p>
          <a:p>
            <a:endParaRPr lang="zh-CN" altLang="en-US" dirty="0"/>
          </a:p>
        </p:txBody>
      </p:sp>
    </p:spTree>
    <p:extLst>
      <p:ext uri="{BB962C8B-B14F-4D97-AF65-F5344CB8AC3E}">
        <p14:creationId xmlns:p14="http://schemas.microsoft.com/office/powerpoint/2010/main" val="4258822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5212E5B-879C-4042-BD28-D3F9369C7D05}"/>
              </a:ext>
            </a:extLst>
          </p:cNvPr>
          <p:cNvSpPr>
            <a:spLocks noGrp="1"/>
          </p:cNvSpPr>
          <p:nvPr>
            <p:ph idx="1"/>
          </p:nvPr>
        </p:nvSpPr>
        <p:spPr>
          <a:xfrm>
            <a:off x="1024128" y="251013"/>
            <a:ext cx="10737566" cy="6427694"/>
          </a:xfrm>
        </p:spPr>
        <p:txBody>
          <a:bodyPr>
            <a:normAutofit/>
          </a:bodyPr>
          <a:lstStyle/>
          <a:p>
            <a:pPr lvl="0" algn="just" rtl="0">
              <a:buFontTx/>
              <a:buNone/>
            </a:pPr>
            <a:endParaRPr lang="en-US" altLang="zh-CN" sz="2400" b="1" dirty="0">
              <a:latin typeface="仿宋" panose="02010609060101010101" pitchFamily="49" charset="-122"/>
              <a:ea typeface="仿宋" panose="02010609060101010101" pitchFamily="49" charset="-122"/>
            </a:endParaRPr>
          </a:p>
          <a:p>
            <a:pPr lvl="0" algn="just" rtl="0">
              <a:buFontTx/>
              <a:buNone/>
            </a:pPr>
            <a:endParaRPr lang="en-US" altLang="zh-CN" sz="2400" b="1" dirty="0">
              <a:latin typeface="仿宋" panose="02010609060101010101" pitchFamily="49" charset="-122"/>
              <a:ea typeface="仿宋" panose="02010609060101010101" pitchFamily="49" charset="-122"/>
            </a:endParaRPr>
          </a:p>
          <a:p>
            <a:pPr lvl="0" algn="just" rtl="0">
              <a:buFontTx/>
              <a:buNone/>
            </a:pPr>
            <a:endParaRPr lang="en-US" altLang="zh-CN" sz="2400" b="1" dirty="0">
              <a:latin typeface="仿宋" panose="02010609060101010101" pitchFamily="49" charset="-122"/>
              <a:ea typeface="仿宋" panose="02010609060101010101" pitchFamily="49" charset="-122"/>
            </a:endParaRPr>
          </a:p>
          <a:p>
            <a:pPr lvl="0" algn="just" rtl="0">
              <a:buFontTx/>
              <a:buNone/>
            </a:pPr>
            <a:r>
              <a:rPr lang="zh-CN" altLang="en-US" sz="2400" b="1" dirty="0">
                <a:latin typeface="仿宋" panose="02010609060101010101" pitchFamily="49" charset="-122"/>
                <a:ea typeface="仿宋" panose="02010609060101010101" pitchFamily="49" charset="-122"/>
              </a:rPr>
              <a:t>管辖权的分类：</a:t>
            </a:r>
            <a:endParaRPr lang="en-US" altLang="zh-CN" sz="2400" b="1" dirty="0">
              <a:latin typeface="仿宋" panose="02010609060101010101" pitchFamily="49" charset="-122"/>
              <a:ea typeface="仿宋" panose="02010609060101010101" pitchFamily="49" charset="-122"/>
            </a:endParaRPr>
          </a:p>
          <a:p>
            <a:pPr lvl="0" algn="just" rtl="0">
              <a:buFontTx/>
              <a:buNone/>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属地管辖权</a:t>
            </a: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Territorial Jurisdiction</a:t>
            </a:r>
          </a:p>
          <a:p>
            <a:pPr lvl="0" algn="just" rtl="0">
              <a:buFontTx/>
              <a:buNone/>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）概念：指国家对其领土范围内的一切人、事、物享有</a:t>
            </a:r>
            <a:r>
              <a:rPr lang="zh-CN" altLang="en-US" sz="2400" b="1" dirty="0">
                <a:solidFill>
                  <a:srgbClr val="FF0000"/>
                </a:solidFill>
                <a:latin typeface="仿宋" panose="02010609060101010101" pitchFamily="49" charset="-122"/>
                <a:ea typeface="仿宋" panose="02010609060101010101" pitchFamily="49" charset="-122"/>
              </a:rPr>
              <a:t>完全的和排他的管辖权</a:t>
            </a:r>
            <a:r>
              <a:rPr lang="zh-CN" altLang="en-US" sz="2400" b="1" dirty="0">
                <a:latin typeface="仿宋" panose="02010609060101010101" pitchFamily="49" charset="-122"/>
                <a:ea typeface="仿宋" panose="02010609060101010101" pitchFamily="49" charset="-122"/>
              </a:rPr>
              <a:t>。 </a:t>
            </a:r>
            <a:endParaRPr lang="en-US" altLang="zh-CN" sz="2400" b="1" dirty="0">
              <a:latin typeface="仿宋" panose="02010609060101010101" pitchFamily="49" charset="-122"/>
              <a:ea typeface="仿宋" panose="02010609060101010101" pitchFamily="49" charset="-122"/>
            </a:endParaRPr>
          </a:p>
          <a:p>
            <a:pPr lvl="0" algn="just" rtl="0">
              <a:buFontTx/>
              <a:buNone/>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）属地管辖权的优先性</a:t>
            </a:r>
            <a:endParaRPr lang="en-US" altLang="zh-CN" sz="2400" b="1" dirty="0">
              <a:latin typeface="仿宋" panose="02010609060101010101" pitchFamily="49" charset="-122"/>
              <a:ea typeface="仿宋" panose="02010609060101010101" pitchFamily="49" charset="-122"/>
            </a:endParaRPr>
          </a:p>
          <a:p>
            <a:pPr lvl="0" algn="just" rtl="0">
              <a:buFontTx/>
              <a:buNone/>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）限制：外交豁免；主权豁免；领海无害通过；属人管辖权的限制</a:t>
            </a:r>
            <a:endParaRPr lang="en-US" altLang="zh-CN" sz="2400" b="1" dirty="0">
              <a:latin typeface="仿宋" panose="02010609060101010101" pitchFamily="49" charset="-122"/>
              <a:ea typeface="仿宋" panose="02010609060101010101" pitchFamily="49" charset="-122"/>
            </a:endParaRPr>
          </a:p>
          <a:p>
            <a:pPr lvl="0" algn="just" rtl="0">
              <a:buFontTx/>
              <a:buNone/>
            </a:pP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）域外管辖权问题：</a:t>
            </a:r>
            <a:r>
              <a:rPr lang="en-US" altLang="zh-CN" sz="2400" b="1" dirty="0">
                <a:latin typeface="仿宋" panose="02010609060101010101" pitchFamily="49" charset="-122"/>
                <a:ea typeface="仿宋" panose="02010609060101010101" pitchFamily="49" charset="-122"/>
              </a:rPr>
              <a:t>Extra-territorial Jurisdiction</a:t>
            </a:r>
          </a:p>
          <a:p>
            <a:endParaRPr lang="zh-CN" altLang="en-US" dirty="0"/>
          </a:p>
        </p:txBody>
      </p:sp>
    </p:spTree>
    <p:extLst>
      <p:ext uri="{BB962C8B-B14F-4D97-AF65-F5344CB8AC3E}">
        <p14:creationId xmlns:p14="http://schemas.microsoft.com/office/powerpoint/2010/main" val="3086048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CC2A92-1E31-42C0-A06D-272CEA36F64D}"/>
              </a:ext>
            </a:extLst>
          </p:cNvPr>
          <p:cNvSpPr>
            <a:spLocks noGrp="1"/>
          </p:cNvSpPr>
          <p:nvPr>
            <p:ph idx="1"/>
          </p:nvPr>
        </p:nvSpPr>
        <p:spPr>
          <a:xfrm>
            <a:off x="1024128" y="510988"/>
            <a:ext cx="9720073" cy="5798372"/>
          </a:xfrm>
        </p:spPr>
        <p:txBody>
          <a:bodyPr/>
          <a:lstStyle/>
          <a:p>
            <a:pPr marL="0" indent="0" eaLnBrk="1" hangingPunct="1">
              <a:buFont typeface="Wingdings 2" panose="05020102010507070707" pitchFamily="18" charset="2"/>
              <a:buNone/>
              <a:defRPr/>
            </a:pPr>
            <a:r>
              <a:rPr lang="en-US" altLang="zh-CN" sz="2800" dirty="0"/>
              <a:t>2</a:t>
            </a:r>
            <a:r>
              <a:rPr lang="zh-CN" altLang="en-US" sz="2800" dirty="0"/>
              <a:t>、</a:t>
            </a:r>
            <a:r>
              <a:rPr lang="en-US" altLang="zh-CN" sz="2800" dirty="0"/>
              <a:t>Nationality </a:t>
            </a:r>
            <a:r>
              <a:rPr lang="en-US" altLang="zh-CN" sz="2800" b="1" dirty="0">
                <a:latin typeface="仿宋" panose="02010609060101010101" pitchFamily="49" charset="-122"/>
                <a:ea typeface="仿宋" panose="02010609060101010101" pitchFamily="49" charset="-122"/>
              </a:rPr>
              <a:t>Jurisdiction</a:t>
            </a:r>
            <a:r>
              <a:rPr lang="en-US" altLang="zh-CN" sz="2800" dirty="0"/>
              <a:t> </a:t>
            </a:r>
            <a:r>
              <a:rPr lang="zh-CN" altLang="en-US" sz="2800" dirty="0"/>
              <a:t>国籍管辖权</a:t>
            </a:r>
          </a:p>
          <a:p>
            <a:pPr eaLnBrk="1" hangingPunct="1">
              <a:defRPr/>
            </a:pPr>
            <a:r>
              <a:rPr lang="en-GB" altLang="zh-CN" sz="2800" dirty="0"/>
              <a:t>Definition: </a:t>
            </a:r>
            <a:r>
              <a:rPr lang="zh-CN" altLang="en-US" sz="2800" dirty="0"/>
              <a:t>也称属人管辖权原则，是基于国家主权所具有的属人优越权这种主权权力所产生的，无论国民在国内还是国外国家对其国民都有管辖权。</a:t>
            </a:r>
            <a:endParaRPr lang="en-US" altLang="zh-CN" sz="2800" dirty="0"/>
          </a:p>
          <a:p>
            <a:pPr marL="0" indent="0" eaLnBrk="1" hangingPunct="1">
              <a:buFont typeface="Wingdings 2" panose="05020102010507070707" pitchFamily="18" charset="2"/>
              <a:buNone/>
              <a:defRPr/>
            </a:pPr>
            <a:r>
              <a:rPr lang="en-US" altLang="zh-CN" sz="2800" dirty="0"/>
              <a:t>a. Subjective Nationality </a:t>
            </a:r>
            <a:r>
              <a:rPr lang="zh-CN" altLang="en-US" sz="2800" dirty="0"/>
              <a:t>主动的属人原则</a:t>
            </a:r>
            <a:r>
              <a:rPr lang="en-US" altLang="zh-CN" sz="2800" dirty="0"/>
              <a:t>: </a:t>
            </a:r>
            <a:r>
              <a:rPr lang="zh-CN" altLang="en-US" sz="2800" dirty="0"/>
              <a:t>被告人国籍原则，罪犯的国籍国对犯罪进行管辖。一国对该国国民在国外犯罪有刑事管辖权。</a:t>
            </a:r>
            <a:endParaRPr lang="en-US" altLang="zh-CN" sz="2800" dirty="0"/>
          </a:p>
          <a:p>
            <a:pPr marL="0" indent="0" eaLnBrk="1" hangingPunct="1">
              <a:buFont typeface="Wingdings 2" panose="05020102010507070707" pitchFamily="18" charset="2"/>
              <a:buNone/>
              <a:defRPr/>
            </a:pPr>
            <a:r>
              <a:rPr lang="en-US" altLang="zh-CN" sz="2800" dirty="0"/>
              <a:t>b. Objective Nationality </a:t>
            </a:r>
            <a:r>
              <a:rPr lang="zh-CN" altLang="en-US" sz="2800" dirty="0"/>
              <a:t>被动的属人原则</a:t>
            </a:r>
            <a:r>
              <a:rPr lang="en-US" altLang="zh-CN" sz="2800" dirty="0"/>
              <a:t>: </a:t>
            </a:r>
            <a:r>
              <a:rPr lang="zh-CN" altLang="en-US" sz="2800" dirty="0"/>
              <a:t>受害人国籍原则，犯罪中受害者的国籍国对犯罪进行管辖。一国对外国人在外国对本国公民的犯罪有刑事管辖权。</a:t>
            </a:r>
          </a:p>
          <a:p>
            <a:endParaRPr lang="zh-CN" altLang="en-US" dirty="0"/>
          </a:p>
        </p:txBody>
      </p:sp>
    </p:spTree>
    <p:extLst>
      <p:ext uri="{BB962C8B-B14F-4D97-AF65-F5344CB8AC3E}">
        <p14:creationId xmlns:p14="http://schemas.microsoft.com/office/powerpoint/2010/main" val="3370897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1F3BB59-C893-4728-AF93-214B5DBFEA8C}"/>
              </a:ext>
            </a:extLst>
          </p:cNvPr>
          <p:cNvSpPr>
            <a:spLocks noGrp="1"/>
          </p:cNvSpPr>
          <p:nvPr>
            <p:ph idx="1"/>
          </p:nvPr>
        </p:nvSpPr>
        <p:spPr>
          <a:xfrm>
            <a:off x="1024128" y="242047"/>
            <a:ext cx="10997296" cy="6067313"/>
          </a:xfrm>
        </p:spPr>
        <p:txBody>
          <a:bodyPr>
            <a:normAutofit lnSpcReduction="10000"/>
          </a:bodyPr>
          <a:lstStyle/>
          <a:p>
            <a:pPr lvl="0" algn="just" rtl="0">
              <a:buFontTx/>
              <a:buNone/>
            </a:pPr>
            <a:r>
              <a:rPr lang="en-US" altLang="zh-CN" sz="3200" b="1" dirty="0">
                <a:latin typeface="仿宋" panose="02010609060101010101" pitchFamily="49" charset="-122"/>
                <a:ea typeface="仿宋" panose="02010609060101010101" pitchFamily="49" charset="-122"/>
              </a:rPr>
              <a:t>3</a:t>
            </a:r>
            <a:r>
              <a:rPr lang="zh-CN" altLang="en-US" sz="3200" b="1" dirty="0">
                <a:latin typeface="仿宋" panose="02010609060101010101" pitchFamily="49" charset="-122"/>
                <a:ea typeface="仿宋" panose="02010609060101010101" pitchFamily="49" charset="-122"/>
              </a:rPr>
              <a:t>、</a:t>
            </a:r>
            <a:r>
              <a:rPr lang="zh-CN" altLang="zh-CN" sz="3200" b="1" dirty="0">
                <a:latin typeface="仿宋" panose="02010609060101010101" pitchFamily="49" charset="-122"/>
                <a:ea typeface="仿宋" panose="02010609060101010101" pitchFamily="49" charset="-122"/>
              </a:rPr>
              <a:t>保护性管辖权</a:t>
            </a:r>
            <a:r>
              <a:rPr lang="en-US" altLang="zh-CN" sz="3200" b="1" dirty="0">
                <a:latin typeface="仿宋" panose="02010609060101010101" pitchFamily="49" charset="-122"/>
                <a:ea typeface="仿宋" panose="02010609060101010101" pitchFamily="49" charset="-122"/>
              </a:rPr>
              <a:t> Protective Jurisdiction</a:t>
            </a:r>
          </a:p>
          <a:p>
            <a:pPr eaLnBrk="1" fontAlgn="auto" hangingPunct="1">
              <a:spcAft>
                <a:spcPts val="0"/>
              </a:spcAft>
              <a:buFont typeface="Wingdings 2"/>
              <a:buChar char=""/>
              <a:defRPr/>
            </a:pPr>
            <a:r>
              <a:rPr lang="en-GB" altLang="zh-CN" sz="3600" dirty="0"/>
              <a:t>Definition: </a:t>
            </a:r>
            <a:r>
              <a:rPr lang="zh-CN" altLang="en-US" sz="3600" dirty="0"/>
              <a:t>对于危害国家基本利益的犯罪行为，其基本利益受到危害的国家有权进行管辖。对于外国人在外国所做的危害本国的犯罪行为，该国有权进行管辖。</a:t>
            </a:r>
            <a:endParaRPr lang="en-US" altLang="zh-CN" sz="3600" dirty="0"/>
          </a:p>
          <a:p>
            <a:pPr eaLnBrk="1" fontAlgn="auto" hangingPunct="1">
              <a:spcAft>
                <a:spcPts val="0"/>
              </a:spcAft>
              <a:buFont typeface="Wingdings 2"/>
              <a:buChar char=""/>
              <a:defRPr/>
            </a:pPr>
            <a:r>
              <a:rPr lang="en-US" altLang="zh-CN" sz="3600" dirty="0"/>
              <a:t>Differences:</a:t>
            </a:r>
          </a:p>
          <a:p>
            <a:pPr marL="0" indent="0" eaLnBrk="1" fontAlgn="auto" hangingPunct="1">
              <a:spcAft>
                <a:spcPts val="0"/>
              </a:spcAft>
              <a:buFont typeface="Wingdings 2" panose="05020102010507070707" pitchFamily="18" charset="2"/>
              <a:buNone/>
              <a:defRPr/>
            </a:pPr>
            <a:r>
              <a:rPr lang="en-US" altLang="zh-CN" sz="3600" dirty="0"/>
              <a:t>a.</a:t>
            </a:r>
            <a:r>
              <a:rPr lang="zh-CN" altLang="en-US" sz="3600" dirty="0"/>
              <a:t> 属地原则</a:t>
            </a:r>
            <a:r>
              <a:rPr lang="en-US" altLang="zh-CN" sz="3600" dirty="0"/>
              <a:t>: </a:t>
            </a:r>
            <a:r>
              <a:rPr lang="zh-CN" altLang="en-US" sz="3600" dirty="0"/>
              <a:t>强调犯罪的地点。</a:t>
            </a:r>
            <a:endParaRPr lang="en-US" altLang="zh-CN" sz="3600" dirty="0"/>
          </a:p>
          <a:p>
            <a:pPr marL="0" indent="0" eaLnBrk="1" fontAlgn="auto" hangingPunct="1">
              <a:spcAft>
                <a:spcPts val="0"/>
              </a:spcAft>
              <a:buFont typeface="Wingdings 2" panose="05020102010507070707" pitchFamily="18" charset="2"/>
              <a:buNone/>
              <a:defRPr/>
            </a:pPr>
            <a:r>
              <a:rPr lang="en-US" altLang="zh-CN" sz="3600" dirty="0"/>
              <a:t>b.</a:t>
            </a:r>
            <a:r>
              <a:rPr lang="zh-CN" altLang="en-US" sz="3600" dirty="0"/>
              <a:t> 国籍原则</a:t>
            </a:r>
            <a:r>
              <a:rPr lang="en-US" altLang="zh-CN" sz="3600" dirty="0"/>
              <a:t>: </a:t>
            </a:r>
            <a:r>
              <a:rPr lang="zh-CN" altLang="en-US" sz="3600" dirty="0"/>
              <a:t>强调犯罪者和受害者的国籍。</a:t>
            </a:r>
          </a:p>
          <a:p>
            <a:pPr marL="0" indent="0" eaLnBrk="1" fontAlgn="auto" hangingPunct="1">
              <a:spcAft>
                <a:spcPts val="0"/>
              </a:spcAft>
              <a:buFont typeface="Wingdings 2" panose="05020102010507070707" pitchFamily="18" charset="2"/>
              <a:buNone/>
              <a:defRPr/>
            </a:pPr>
            <a:r>
              <a:rPr lang="en-US" altLang="zh-CN" sz="3600" dirty="0"/>
              <a:t>c.</a:t>
            </a:r>
            <a:r>
              <a:rPr lang="zh-CN" altLang="en-US" sz="3600" dirty="0"/>
              <a:t> 保护原则</a:t>
            </a:r>
            <a:r>
              <a:rPr lang="en-US" altLang="zh-CN" sz="3600" dirty="0"/>
              <a:t>: </a:t>
            </a:r>
            <a:r>
              <a:rPr lang="zh-CN" altLang="en-US" sz="3600" dirty="0"/>
              <a:t>强调受犯罪危害的国家基本利益。该利益不可能由其他国家保护或其他国家考虑不到这种利益。多指危害国家主权、安全、独立以及政府职能等的犯罪</a:t>
            </a:r>
            <a:endParaRPr lang="en-US" altLang="zh-CN" sz="2400" dirty="0"/>
          </a:p>
          <a:p>
            <a:pPr lvl="0" algn="just" rtl="0">
              <a:buFontTx/>
              <a:buNone/>
            </a:pPr>
            <a:endParaRPr lang="en-US" altLang="zh-CN" sz="2400" b="1" dirty="0">
              <a:latin typeface="仿宋" panose="02010609060101010101" pitchFamily="49" charset="-122"/>
              <a:ea typeface="仿宋" panose="02010609060101010101" pitchFamily="49" charset="-122"/>
            </a:endParaRPr>
          </a:p>
          <a:p>
            <a:endParaRPr lang="zh-CN" altLang="en-US" dirty="0"/>
          </a:p>
        </p:txBody>
      </p:sp>
    </p:spTree>
    <p:extLst>
      <p:ext uri="{BB962C8B-B14F-4D97-AF65-F5344CB8AC3E}">
        <p14:creationId xmlns:p14="http://schemas.microsoft.com/office/powerpoint/2010/main" val="706497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8742A9-0F3A-4F7B-B8F2-0329CEB6E49C}"/>
              </a:ext>
            </a:extLst>
          </p:cNvPr>
          <p:cNvSpPr>
            <a:spLocks noGrp="1"/>
          </p:cNvSpPr>
          <p:nvPr>
            <p:ph idx="1"/>
          </p:nvPr>
        </p:nvSpPr>
        <p:spPr>
          <a:xfrm>
            <a:off x="1024128" y="762000"/>
            <a:ext cx="9720073" cy="5547360"/>
          </a:xfrm>
        </p:spPr>
        <p:txBody>
          <a:bodyPr>
            <a:normAutofit/>
          </a:bodyPr>
          <a:lstStyle/>
          <a:p>
            <a:pPr lvl="0" algn="just" rtl="0">
              <a:buFontTx/>
              <a:buNone/>
            </a:pPr>
            <a:endParaRPr lang="en-US" altLang="zh-CN" sz="2000" b="1" dirty="0">
              <a:latin typeface="仿宋" panose="02010609060101010101" pitchFamily="49" charset="-122"/>
              <a:ea typeface="仿宋" panose="02010609060101010101" pitchFamily="49" charset="-122"/>
            </a:endParaRPr>
          </a:p>
          <a:p>
            <a:pPr lvl="0" algn="just" rtl="0">
              <a:buFontTx/>
              <a:buNone/>
            </a:pPr>
            <a:r>
              <a:rPr lang="en-US" altLang="zh-CN" sz="2800" b="1" dirty="0">
                <a:latin typeface="仿宋" panose="02010609060101010101" pitchFamily="49" charset="-122"/>
                <a:ea typeface="仿宋" panose="02010609060101010101" pitchFamily="49" charset="-122"/>
              </a:rPr>
              <a:t>4</a:t>
            </a:r>
            <a:r>
              <a:rPr lang="zh-CN" altLang="en-US" sz="2800" b="1" dirty="0">
                <a:latin typeface="仿宋" panose="02010609060101010101" pitchFamily="49" charset="-122"/>
                <a:ea typeface="仿宋" panose="02010609060101010101" pitchFamily="49" charset="-122"/>
              </a:rPr>
              <a:t>、普遍性管辖权（</a:t>
            </a:r>
            <a:r>
              <a:rPr lang="en-US" altLang="zh-CN" sz="2800" b="1" dirty="0">
                <a:latin typeface="仿宋" panose="02010609060101010101" pitchFamily="49" charset="-122"/>
                <a:ea typeface="仿宋" panose="02010609060101010101" pitchFamily="49" charset="-122"/>
              </a:rPr>
              <a:t>Universal Jurisdiction</a:t>
            </a:r>
            <a:r>
              <a:rPr lang="zh-CN" altLang="en-US" sz="2800" b="1" dirty="0">
                <a:latin typeface="仿宋" panose="02010609060101010101" pitchFamily="49" charset="-122"/>
                <a:ea typeface="仿宋" panose="02010609060101010101" pitchFamily="49" charset="-122"/>
              </a:rPr>
              <a:t>）：指根据国际法的规定，对于严重危害国际和平与安全以及全人类利益的某些特定的国际犯罪行为，各国均有管辖权，而不问这些犯罪行为发生的地点和罪犯的国籍。</a:t>
            </a:r>
            <a:endParaRPr lang="en-US" altLang="zh-CN" sz="2800" b="1" dirty="0">
              <a:latin typeface="仿宋" panose="02010609060101010101" pitchFamily="49" charset="-122"/>
              <a:ea typeface="仿宋" panose="02010609060101010101" pitchFamily="49" charset="-122"/>
            </a:endParaRPr>
          </a:p>
          <a:p>
            <a:pPr algn="just">
              <a:buNone/>
            </a:pP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1</a:t>
            </a:r>
            <a:r>
              <a:rPr lang="zh-CN" altLang="en-US" sz="2800" b="1" dirty="0">
                <a:latin typeface="仿宋" panose="02010609060101010101" pitchFamily="49" charset="-122"/>
                <a:ea typeface="仿宋" panose="02010609060101010101" pitchFamily="49" charset="-122"/>
              </a:rPr>
              <a:t>）适用</a:t>
            </a:r>
            <a:r>
              <a:rPr lang="zh-CN" altLang="en-US" sz="2800" b="1" dirty="0"/>
              <a:t>罪行：海盗；奴隶贸易；战争罪；种族灭绝；贩卖走私毒品；危害人类等国际罪行</a:t>
            </a:r>
            <a:endParaRPr lang="en-US" altLang="zh-CN" sz="2800" b="1" dirty="0"/>
          </a:p>
          <a:p>
            <a:pPr algn="just">
              <a:buNone/>
            </a:pP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2</a:t>
            </a:r>
            <a:r>
              <a:rPr lang="zh-CN" altLang="en-US" sz="2800" b="1" dirty="0">
                <a:latin typeface="仿宋" panose="02010609060101010101" pitchFamily="49" charset="-122"/>
                <a:ea typeface="仿宋" panose="02010609060101010101" pitchFamily="49" charset="-122"/>
              </a:rPr>
              <a:t>）限制：一国只能在本国管辖范围内或者不属于任何国家管辖的区域行使普遍管辖权</a:t>
            </a:r>
            <a:endParaRPr lang="en-US" altLang="zh-CN" sz="2800" b="1" dirty="0">
              <a:latin typeface="仿宋" panose="02010609060101010101" pitchFamily="49" charset="-122"/>
              <a:ea typeface="仿宋" panose="02010609060101010101" pitchFamily="49" charset="-122"/>
            </a:endParaRPr>
          </a:p>
          <a:p>
            <a:pPr algn="just">
              <a:buNone/>
            </a:pPr>
            <a:r>
              <a:rPr lang="zh-CN" altLang="en-US" sz="2800" b="1" dirty="0">
                <a:latin typeface="仿宋" panose="02010609060101010101" pitchFamily="49" charset="-122"/>
                <a:ea typeface="仿宋" panose="02010609060101010101" pitchFamily="49" charset="-122"/>
              </a:rPr>
              <a:t>（</a:t>
            </a:r>
            <a:r>
              <a:rPr lang="en-US" altLang="zh-CN" sz="2800" b="1" dirty="0">
                <a:latin typeface="仿宋" panose="02010609060101010101" pitchFamily="49" charset="-122"/>
                <a:ea typeface="仿宋" panose="02010609060101010101" pitchFamily="49" charset="-122"/>
              </a:rPr>
              <a:t>3</a:t>
            </a:r>
            <a:r>
              <a:rPr lang="zh-CN" altLang="en-US" sz="2800" b="1" dirty="0">
                <a:latin typeface="仿宋" panose="02010609060101010101" pitchFamily="49" charset="-122"/>
                <a:ea typeface="仿宋" panose="02010609060101010101" pitchFamily="49" charset="-122"/>
              </a:rPr>
              <a:t>）</a:t>
            </a:r>
            <a:r>
              <a:rPr lang="zh-CN" altLang="en-US" sz="2800" b="1" dirty="0"/>
              <a:t>对传统豁免权理论的冲击：皮诺切特案；逮捕令案；比利时起诉卢旺达</a:t>
            </a:r>
            <a:endParaRPr lang="en-US" altLang="zh-CN" sz="2800" b="1" dirty="0"/>
          </a:p>
          <a:p>
            <a:endParaRPr lang="zh-CN" altLang="en-US" dirty="0"/>
          </a:p>
        </p:txBody>
      </p:sp>
    </p:spTree>
    <p:extLst>
      <p:ext uri="{BB962C8B-B14F-4D97-AF65-F5344CB8AC3E}">
        <p14:creationId xmlns:p14="http://schemas.microsoft.com/office/powerpoint/2010/main" val="2426801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A1AE7A-0C3C-44D8-BF79-305076351E48}"/>
              </a:ext>
            </a:extLst>
          </p:cNvPr>
          <p:cNvSpPr>
            <a:spLocks noGrp="1"/>
          </p:cNvSpPr>
          <p:nvPr>
            <p:ph type="title"/>
          </p:nvPr>
        </p:nvSpPr>
        <p:spPr>
          <a:xfrm>
            <a:off x="1113775" y="83193"/>
            <a:ext cx="9720072" cy="1153936"/>
          </a:xfrm>
        </p:spPr>
        <p:txBody>
          <a:bodyPr>
            <a:normAutofit/>
          </a:bodyPr>
          <a:lstStyle/>
          <a:p>
            <a:pPr algn="just"/>
            <a:r>
              <a:rPr lang="en-US" altLang="zh-CN" sz="4000" b="1" dirty="0"/>
              <a:t>Conflict &amp; Harmonization of States Jurisdiction </a:t>
            </a:r>
            <a:r>
              <a:rPr lang="zh-CN" altLang="en-US" sz="4000" b="1" dirty="0"/>
              <a:t>国家管辖权的冲突与协调</a:t>
            </a:r>
          </a:p>
        </p:txBody>
      </p:sp>
      <p:sp>
        <p:nvSpPr>
          <p:cNvPr id="3" name="内容占位符 2">
            <a:extLst>
              <a:ext uri="{FF2B5EF4-FFF2-40B4-BE49-F238E27FC236}">
                <a16:creationId xmlns:a16="http://schemas.microsoft.com/office/drawing/2014/main" id="{10830E14-80F0-4ACE-AD25-89F9F168F44C}"/>
              </a:ext>
            </a:extLst>
          </p:cNvPr>
          <p:cNvSpPr>
            <a:spLocks noGrp="1"/>
          </p:cNvSpPr>
          <p:nvPr>
            <p:ph idx="1"/>
          </p:nvPr>
        </p:nvSpPr>
        <p:spPr>
          <a:xfrm>
            <a:off x="1024128" y="1344706"/>
            <a:ext cx="9720073" cy="5280212"/>
          </a:xfrm>
        </p:spPr>
        <p:txBody>
          <a:bodyPr/>
          <a:lstStyle/>
          <a:p>
            <a:pPr eaLnBrk="1" fontAlgn="auto" hangingPunct="1">
              <a:spcAft>
                <a:spcPts val="0"/>
              </a:spcAft>
              <a:buFont typeface="Wingdings 2"/>
              <a:buChar char=""/>
              <a:defRPr/>
            </a:pPr>
            <a:r>
              <a:rPr lang="en-US" altLang="zh-CN" sz="3200" dirty="0"/>
              <a:t>Conflict: </a:t>
            </a:r>
            <a:r>
              <a:rPr lang="zh-CN" altLang="en-US" sz="3200" dirty="0"/>
              <a:t>多种管辖权原则并存时可能出现冲突。即使采取同一管辖权原则也不能完全避免冲突。</a:t>
            </a:r>
            <a:endParaRPr lang="en-US" altLang="zh-CN" sz="3200" dirty="0"/>
          </a:p>
          <a:p>
            <a:pPr eaLnBrk="1" fontAlgn="auto" hangingPunct="1">
              <a:spcAft>
                <a:spcPts val="0"/>
              </a:spcAft>
              <a:buFont typeface="Wingdings 2"/>
              <a:buChar char=""/>
              <a:defRPr/>
            </a:pPr>
            <a:r>
              <a:rPr lang="en-US" altLang="zh-CN" sz="3200" dirty="0"/>
              <a:t>Settlement Mechanism:</a:t>
            </a:r>
          </a:p>
          <a:p>
            <a:pPr marL="0" indent="0" eaLnBrk="1" fontAlgn="auto" hangingPunct="1">
              <a:spcAft>
                <a:spcPts val="0"/>
              </a:spcAft>
              <a:buFont typeface="Wingdings 2" panose="05020102010507070707" pitchFamily="18" charset="2"/>
              <a:buNone/>
              <a:defRPr/>
            </a:pPr>
            <a:r>
              <a:rPr lang="en-US" altLang="zh-CN" sz="3200" dirty="0"/>
              <a:t>a. Unilateral Mechanism </a:t>
            </a:r>
            <a:r>
              <a:rPr lang="zh-CN" altLang="en-US" sz="3200" dirty="0"/>
              <a:t>单边体制</a:t>
            </a:r>
            <a:r>
              <a:rPr lang="en-US" altLang="zh-CN" sz="3200" dirty="0"/>
              <a:t>: </a:t>
            </a:r>
            <a:r>
              <a:rPr lang="zh-CN" altLang="en-US" sz="3200" dirty="0"/>
              <a:t>国家通过各种有效措施自我限制行使刑事管辖权。</a:t>
            </a:r>
            <a:endParaRPr lang="en-US" altLang="zh-CN" sz="3200" dirty="0"/>
          </a:p>
          <a:p>
            <a:pPr marL="0" indent="0" eaLnBrk="1" fontAlgn="auto" hangingPunct="1">
              <a:spcAft>
                <a:spcPts val="0"/>
              </a:spcAft>
              <a:buFont typeface="Wingdings 2" panose="05020102010507070707" pitchFamily="18" charset="2"/>
              <a:buNone/>
              <a:defRPr/>
            </a:pPr>
            <a:r>
              <a:rPr lang="en-US" altLang="zh-CN" sz="3200" dirty="0"/>
              <a:t>b. Bilateral / Multilateral Mechanism </a:t>
            </a:r>
            <a:r>
              <a:rPr lang="zh-CN" altLang="en-US" sz="3200" dirty="0"/>
              <a:t>双边或多边体制</a:t>
            </a:r>
            <a:r>
              <a:rPr lang="en-US" altLang="zh-CN" sz="3200" dirty="0"/>
              <a:t>: </a:t>
            </a:r>
            <a:r>
              <a:rPr lang="zh-CN" altLang="en-US" sz="3200" dirty="0"/>
              <a:t>国际社会通过双边、多边协定规定解决冲突的规则和办法，包括在必要时将争端提交有关国际法院解决</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960645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145B1F-4531-4B4E-B068-6F9E039FE47D}"/>
              </a:ext>
            </a:extLst>
          </p:cNvPr>
          <p:cNvSpPr>
            <a:spLocks noGrp="1"/>
          </p:cNvSpPr>
          <p:nvPr>
            <p:ph idx="1"/>
          </p:nvPr>
        </p:nvSpPr>
        <p:spPr>
          <a:xfrm>
            <a:off x="394284" y="436227"/>
            <a:ext cx="11534862" cy="6258187"/>
          </a:xfrm>
        </p:spPr>
        <p:txBody>
          <a:bodyPr/>
          <a:lstStyle/>
          <a:p>
            <a:pPr eaLnBrk="1" fontAlgn="t" hangingPunct="1">
              <a:buFont typeface="Arial" panose="020B0604020202020204" pitchFamily="34" charset="0"/>
              <a:buNone/>
            </a:pPr>
            <a:r>
              <a:rPr lang="zh-CN" altLang="en-US" b="1" dirty="0">
                <a:latin typeface="+mn-ea"/>
              </a:rPr>
              <a:t>（四）</a:t>
            </a:r>
            <a:r>
              <a:rPr lang="zh-CN" altLang="en-US" sz="2400" b="1" dirty="0">
                <a:latin typeface="+mn-ea"/>
              </a:rPr>
              <a:t>有关国际法主体范围的认识和实践大致有以下三个发展阶段：</a:t>
            </a:r>
          </a:p>
          <a:p>
            <a:pPr eaLnBrk="1" fontAlgn="t" hangingPunct="1">
              <a:buFont typeface="Wingdings" panose="05000000000000000000" pitchFamily="2" charset="2"/>
              <a:buChar char="u"/>
            </a:pPr>
            <a:r>
              <a:rPr lang="zh-CN" altLang="en-US" sz="2400" dirty="0">
                <a:latin typeface="+mn-ea"/>
              </a:rPr>
              <a:t>第一阶段：18世纪以前的早期国际法时期，对国际法主体范围的理解和实践是相当开放的，除了承认民族国家的独立人格外，并不排斥其他个体的法律主体地位；</a:t>
            </a:r>
          </a:p>
          <a:p>
            <a:pPr eaLnBrk="1" fontAlgn="t" hangingPunct="1">
              <a:buFont typeface="Wingdings" panose="05000000000000000000" pitchFamily="2" charset="2"/>
              <a:buChar char="u"/>
            </a:pPr>
            <a:r>
              <a:rPr lang="zh-CN" altLang="en-US" sz="2400" dirty="0">
                <a:latin typeface="+mn-ea"/>
              </a:rPr>
              <a:t>第二阶段：18、19世纪的实在法时代，此阶段的国际法主体制度是相当封闭的：民族国家出现，实在法学派崛起，甚至只承认欧洲基督教文明国家才是国际法的主体，这个时期国际法主体制度比较封闭。</a:t>
            </a:r>
          </a:p>
          <a:p>
            <a:pPr eaLnBrk="1" fontAlgn="t" hangingPunct="1">
              <a:buFont typeface="Wingdings" panose="05000000000000000000" pitchFamily="2" charset="2"/>
              <a:buChar char="u"/>
            </a:pPr>
            <a:r>
              <a:rPr lang="zh-CN" altLang="en-US" sz="2400" dirty="0">
                <a:latin typeface="+mn-ea"/>
              </a:rPr>
              <a:t>第三阶段：从20世纪特别是两次世界大战前后起算，普遍承认除国家外，政府间国际组织和争取独立民族也具有一定的国际法主体资格。</a:t>
            </a:r>
            <a:endParaRPr lang="en-US" altLang="zh-CN" sz="2400" dirty="0">
              <a:latin typeface="+mn-ea"/>
            </a:endParaRPr>
          </a:p>
          <a:p>
            <a:pPr marL="0" indent="0" eaLnBrk="1" fontAlgn="t" hangingPunct="1">
              <a:buNone/>
            </a:pPr>
            <a:r>
              <a:rPr lang="en-US" altLang="zh-CN" sz="2400" dirty="0">
                <a:latin typeface="+mn-ea"/>
              </a:rPr>
              <a:t>1</a:t>
            </a:r>
            <a:r>
              <a:rPr lang="zh-CN" altLang="en-US" sz="2400" dirty="0">
                <a:latin typeface="+mn-ea"/>
              </a:rPr>
              <a:t>、转型过程中的不稳定因素太多：比如流亡政府、傀儡政府承认与否的问题；非殖民化带来的托管领土问题、殖民地独立过程中争取独立民族的法律地位问题；</a:t>
            </a:r>
            <a:endParaRPr lang="en-US" altLang="zh-CN" sz="2400" dirty="0">
              <a:latin typeface="+mn-ea"/>
            </a:endParaRPr>
          </a:p>
          <a:p>
            <a:pPr marL="0" indent="0" eaLnBrk="1" fontAlgn="t" hangingPunct="1">
              <a:buNone/>
            </a:pPr>
            <a:r>
              <a:rPr lang="en-US" altLang="zh-CN" sz="2400" dirty="0">
                <a:latin typeface="+mn-ea"/>
              </a:rPr>
              <a:t>2</a:t>
            </a:r>
            <a:r>
              <a:rPr lang="zh-CN" altLang="en-US" sz="2400" dirty="0">
                <a:latin typeface="+mn-ea"/>
              </a:rPr>
              <a:t>、对人的保护提高到前所未有的程度，自然法重新兴起，个人的国际法主体地位问题重新引起热议</a:t>
            </a:r>
          </a:p>
          <a:p>
            <a:endParaRPr lang="zh-CN" altLang="en-US" dirty="0"/>
          </a:p>
        </p:txBody>
      </p:sp>
    </p:spTree>
    <p:extLst>
      <p:ext uri="{BB962C8B-B14F-4D97-AF65-F5344CB8AC3E}">
        <p14:creationId xmlns:p14="http://schemas.microsoft.com/office/powerpoint/2010/main" val="42496568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8FE96CE-3085-4915-B2C3-96AA762B8A88}"/>
              </a:ext>
            </a:extLst>
          </p:cNvPr>
          <p:cNvSpPr>
            <a:spLocks noGrp="1"/>
          </p:cNvSpPr>
          <p:nvPr>
            <p:ph idx="1"/>
          </p:nvPr>
        </p:nvSpPr>
        <p:spPr>
          <a:xfrm>
            <a:off x="1024128" y="403412"/>
            <a:ext cx="9720073" cy="5905948"/>
          </a:xfrm>
        </p:spPr>
        <p:txBody>
          <a:bodyPr>
            <a:normAutofit/>
          </a:bodyPr>
          <a:lstStyle/>
          <a:p>
            <a:pPr eaLnBrk="1" hangingPunct="1">
              <a:defRPr/>
            </a:pPr>
            <a:r>
              <a:rPr lang="en-US" altLang="zh-CN" sz="2800" b="1" dirty="0"/>
              <a:t>Ways of Settlement:</a:t>
            </a:r>
            <a:endParaRPr lang="zh-CN" altLang="en-US" sz="2800" b="1" dirty="0"/>
          </a:p>
          <a:p>
            <a:pPr marL="0" indent="0" eaLnBrk="1" hangingPunct="1">
              <a:buFont typeface="Wingdings 2" panose="05020102010507070707" pitchFamily="18" charset="2"/>
              <a:buNone/>
              <a:defRPr/>
            </a:pPr>
            <a:r>
              <a:rPr lang="en-US" altLang="zh-CN" sz="2800" b="1" dirty="0"/>
              <a:t>a. </a:t>
            </a:r>
            <a:r>
              <a:rPr lang="zh-CN" altLang="en-US" sz="2800" b="1" dirty="0"/>
              <a:t>规定优先管辖权</a:t>
            </a:r>
            <a:r>
              <a:rPr lang="en-US" altLang="zh-CN" sz="2800" b="1" dirty="0"/>
              <a:t>: </a:t>
            </a:r>
            <a:r>
              <a:rPr lang="zh-CN" altLang="en-US" sz="2800" b="1" dirty="0"/>
              <a:t>通常领域原则在第一位，普遍管辖原则在末一位。</a:t>
            </a:r>
            <a:r>
              <a:rPr lang="en-US" altLang="zh-CN" sz="2800" b="1" dirty="0"/>
              <a:t>E.g. </a:t>
            </a:r>
            <a:r>
              <a:rPr lang="zh-CN" altLang="en-US" sz="2800" b="1" dirty="0"/>
              <a:t>犯罪地国</a:t>
            </a:r>
          </a:p>
          <a:p>
            <a:pPr marL="0" indent="0" eaLnBrk="1" hangingPunct="1">
              <a:buFont typeface="Wingdings 2" panose="05020102010507070707" pitchFamily="18" charset="2"/>
              <a:buNone/>
              <a:defRPr/>
            </a:pPr>
            <a:r>
              <a:rPr lang="en-US" altLang="zh-CN" sz="2800" b="1" dirty="0"/>
              <a:t>b. </a:t>
            </a:r>
            <a:r>
              <a:rPr lang="zh-CN" altLang="en-US" sz="2800" b="1" dirty="0"/>
              <a:t>规定专属管辖权</a:t>
            </a:r>
            <a:r>
              <a:rPr lang="en-US" altLang="zh-CN" sz="2800" b="1" dirty="0"/>
              <a:t>: </a:t>
            </a:r>
            <a:r>
              <a:rPr lang="zh-CN" altLang="en-US" sz="2800" b="1" dirty="0"/>
              <a:t>限制公海的共同管辖权。</a:t>
            </a:r>
            <a:r>
              <a:rPr lang="en-US" altLang="zh-CN" sz="2800" b="1" dirty="0"/>
              <a:t>E.g. </a:t>
            </a:r>
            <a:r>
              <a:rPr lang="zh-CN" altLang="en-US" sz="2800" b="1" dirty="0"/>
              <a:t>船旗国</a:t>
            </a:r>
          </a:p>
          <a:p>
            <a:pPr marL="0" indent="0" eaLnBrk="1" hangingPunct="1">
              <a:buFont typeface="Wingdings 2" panose="05020102010507070707" pitchFamily="18" charset="2"/>
              <a:buNone/>
              <a:defRPr/>
            </a:pPr>
            <a:r>
              <a:rPr lang="en-US" altLang="zh-CN" sz="2800" b="1" dirty="0"/>
              <a:t>c. </a:t>
            </a:r>
            <a:r>
              <a:rPr lang="zh-CN" altLang="en-US" sz="2800" b="1" dirty="0"/>
              <a:t>一事不再理规则的适用</a:t>
            </a:r>
            <a:r>
              <a:rPr lang="en-US" altLang="zh-CN" sz="2800" b="1" dirty="0"/>
              <a:t>: </a:t>
            </a:r>
            <a:r>
              <a:rPr lang="zh-CN" altLang="en-US" sz="2800" b="1" dirty="0"/>
              <a:t>一罪不二罚，一个人就同一犯罪不受二次处罚。</a:t>
            </a:r>
            <a:r>
              <a:rPr lang="en-US" altLang="zh-CN" sz="2800" b="1" dirty="0"/>
              <a:t>E.g. </a:t>
            </a:r>
            <a:r>
              <a:rPr lang="zh-CN" altLang="en-US" sz="2800" b="1" dirty="0"/>
              <a:t>欧盟适用一事不再理规则的协定</a:t>
            </a:r>
          </a:p>
          <a:p>
            <a:pPr marL="0" indent="0" eaLnBrk="1" hangingPunct="1">
              <a:buFont typeface="Wingdings 2" panose="05020102010507070707" pitchFamily="18" charset="2"/>
              <a:buNone/>
              <a:defRPr/>
            </a:pPr>
            <a:r>
              <a:rPr lang="en-US" altLang="zh-CN" sz="2800" b="1" dirty="0"/>
              <a:t>d. </a:t>
            </a:r>
            <a:r>
              <a:rPr lang="zh-CN" altLang="en-US" sz="2800" b="1" dirty="0"/>
              <a:t>有关国家协商解决</a:t>
            </a:r>
            <a:r>
              <a:rPr lang="en-US" altLang="zh-CN" sz="2800" b="1" dirty="0"/>
              <a:t>: </a:t>
            </a:r>
            <a:r>
              <a:rPr lang="zh-CN" altLang="en-US" sz="2800" b="1" dirty="0"/>
              <a:t>一些国际协定确定。</a:t>
            </a:r>
            <a:r>
              <a:rPr lang="en-US" altLang="zh-CN" sz="2800" b="1" dirty="0"/>
              <a:t>E.g. </a:t>
            </a:r>
            <a:r>
              <a:rPr lang="zh-CN" altLang="en-US" sz="2800" b="1" dirty="0"/>
              <a:t>欧洲刑事诉讼移管公约</a:t>
            </a:r>
          </a:p>
          <a:p>
            <a:pPr marL="0" indent="0" eaLnBrk="1" hangingPunct="1">
              <a:buFont typeface="Wingdings 2" panose="05020102010507070707" pitchFamily="18" charset="2"/>
              <a:buNone/>
              <a:defRPr/>
            </a:pPr>
            <a:r>
              <a:rPr lang="en-US" altLang="zh-CN" sz="2800" b="1" dirty="0"/>
              <a:t>e. </a:t>
            </a:r>
            <a:r>
              <a:rPr lang="zh-CN" altLang="en-US" sz="2800" b="1" dirty="0"/>
              <a:t>被请求国的自由裁量权</a:t>
            </a:r>
            <a:r>
              <a:rPr lang="en-US" altLang="zh-CN" sz="2800" b="1" dirty="0"/>
              <a:t>: </a:t>
            </a:r>
            <a:r>
              <a:rPr lang="zh-CN" altLang="en-US" sz="2800" b="1" dirty="0"/>
              <a:t>刑事司法协助中几个国家就同一犯罪案件提出司法协助请求，除条约明文规定外，通常由被请求国自由决定。</a:t>
            </a:r>
            <a:r>
              <a:rPr lang="en-US" altLang="zh-CN" sz="2800" b="1" dirty="0"/>
              <a:t>E.g. </a:t>
            </a:r>
            <a:r>
              <a:rPr lang="zh-CN" altLang="en-US" sz="2800" b="1" dirty="0"/>
              <a:t>引渡模式协定</a:t>
            </a:r>
          </a:p>
          <a:p>
            <a:pPr marL="0" indent="0" eaLnBrk="1" hangingPunct="1">
              <a:buFont typeface="Wingdings 2" panose="05020102010507070707" pitchFamily="18" charset="2"/>
              <a:buNone/>
              <a:defRPr/>
            </a:pPr>
            <a:r>
              <a:rPr lang="en-US" altLang="zh-CN" sz="2800" b="1" dirty="0"/>
              <a:t>f. </a:t>
            </a:r>
            <a:r>
              <a:rPr lang="zh-CN" altLang="en-US" sz="2800" b="1" dirty="0"/>
              <a:t>司法解决</a:t>
            </a:r>
            <a:r>
              <a:rPr lang="en-US" altLang="zh-CN" sz="2800" b="1" dirty="0"/>
              <a:t>: </a:t>
            </a:r>
            <a:r>
              <a:rPr lang="zh-CN" altLang="en-US" sz="2800" b="1" dirty="0"/>
              <a:t>提交国际法院等。</a:t>
            </a:r>
            <a:r>
              <a:rPr lang="en-US" altLang="zh-CN" sz="2800" b="1" dirty="0"/>
              <a:t>E.g. </a:t>
            </a:r>
            <a:r>
              <a:rPr lang="zh-CN" altLang="en-US" sz="2800" b="1" dirty="0"/>
              <a:t>反对劫持人质国际公约</a:t>
            </a:r>
          </a:p>
          <a:p>
            <a:endParaRPr lang="zh-CN" altLang="en-US" dirty="0"/>
          </a:p>
        </p:txBody>
      </p:sp>
    </p:spTree>
    <p:extLst>
      <p:ext uri="{BB962C8B-B14F-4D97-AF65-F5344CB8AC3E}">
        <p14:creationId xmlns:p14="http://schemas.microsoft.com/office/powerpoint/2010/main" val="2798967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F7A808-B600-49EF-894B-45155AE27915}"/>
              </a:ext>
            </a:extLst>
          </p:cNvPr>
          <p:cNvSpPr>
            <a:spLocks noGrp="1"/>
          </p:cNvSpPr>
          <p:nvPr>
            <p:ph type="title"/>
          </p:nvPr>
        </p:nvSpPr>
        <p:spPr>
          <a:xfrm>
            <a:off x="1024128" y="585216"/>
            <a:ext cx="9720072" cy="790578"/>
          </a:xfrm>
        </p:spPr>
        <p:txBody>
          <a:bodyPr>
            <a:normAutofit/>
          </a:bodyPr>
          <a:lstStyle/>
          <a:p>
            <a:r>
              <a:rPr lang="zh-CN" altLang="en-US" sz="4800" b="1" noProof="1">
                <a:solidFill>
                  <a:schemeClr val="accent1">
                    <a:lumMod val="75000"/>
                  </a:schemeClr>
                </a:solidFill>
                <a:latin typeface="仿宋" panose="02010609060101010101" pitchFamily="49" charset="-122"/>
                <a:ea typeface="仿宋" panose="02010609060101010101" pitchFamily="49" charset="-122"/>
              </a:rPr>
              <a:t>第三节 国家豁免 </a:t>
            </a:r>
            <a:r>
              <a:rPr lang="en-US" altLang="zh-CN" sz="4800" b="1" cap="none" noProof="1">
                <a:solidFill>
                  <a:schemeClr val="accent1">
                    <a:lumMod val="75000"/>
                  </a:schemeClr>
                </a:solidFill>
                <a:latin typeface="仿宋" panose="02010609060101010101" pitchFamily="49" charset="-122"/>
                <a:ea typeface="仿宋" panose="02010609060101010101" pitchFamily="49" charset="-122"/>
              </a:rPr>
              <a:t>State Immunity</a:t>
            </a:r>
            <a:endParaRPr lang="zh-CN" altLang="en-US" sz="4800" b="1" dirty="0">
              <a:solidFill>
                <a:schemeClr val="accent1">
                  <a:lumMod val="75000"/>
                </a:schemeClr>
              </a:solidFill>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1B735777-DDCC-4803-93EA-20982F4E9A07}"/>
              </a:ext>
            </a:extLst>
          </p:cNvPr>
          <p:cNvSpPr>
            <a:spLocks noGrp="1"/>
          </p:cNvSpPr>
          <p:nvPr>
            <p:ph idx="1"/>
          </p:nvPr>
        </p:nvSpPr>
        <p:spPr>
          <a:xfrm>
            <a:off x="234892" y="1560351"/>
            <a:ext cx="11727809" cy="4966283"/>
          </a:xfrm>
        </p:spPr>
        <p:txBody>
          <a:bodyPr>
            <a:normAutofit fontScale="92500" lnSpcReduction="10000"/>
          </a:bodyPr>
          <a:lstStyle/>
          <a:p>
            <a:r>
              <a:rPr lang="zh-CN" altLang="en-US" sz="2400" b="1" dirty="0">
                <a:latin typeface="黑体" panose="02010609060101010101" pitchFamily="49" charset="-122"/>
                <a:ea typeface="黑体" panose="02010609060101010101" pitchFamily="49" charset="-122"/>
              </a:rPr>
              <a:t>一、国家豁免的概念</a:t>
            </a:r>
            <a:endParaRPr lang="en-US" altLang="zh-CN" sz="2400" b="1" dirty="0">
              <a:latin typeface="黑体" panose="02010609060101010101" pitchFamily="49" charset="-122"/>
              <a:ea typeface="黑体" panose="02010609060101010101" pitchFamily="49" charset="-122"/>
            </a:endParaRPr>
          </a:p>
          <a:p>
            <a:pPr algn="just"/>
            <a:r>
              <a:rPr lang="zh-CN" altLang="en-US" sz="2400" b="1" dirty="0">
                <a:latin typeface="仿宋" panose="02010609060101010101" pitchFamily="49" charset="-122"/>
                <a:ea typeface="仿宋" panose="02010609060101010101" pitchFamily="49" charset="-122"/>
                <a:sym typeface="Heiti SC Light" pitchFamily="1" charset="-122"/>
              </a:rPr>
              <a:t>    国家豁免(state immunity)，又称或“主权豁免”（sovereign immunity）或“国家管辖豁免”(state immunities from jurisdiction)，是指国家根据国家平等原则不受他国管辖的特权。具体地说，就是国家及其机构和财产在外国法院享有管辖豁免权(jurisdictional immunities)。</a:t>
            </a:r>
            <a:endParaRPr lang="en-US" altLang="zh-CN" sz="2400" b="1" dirty="0">
              <a:latin typeface="仿宋" panose="02010609060101010101" pitchFamily="49" charset="-122"/>
              <a:ea typeface="仿宋" panose="02010609060101010101" pitchFamily="49" charset="-122"/>
              <a:sym typeface="Heiti SC Light" pitchFamily="1" charset="-122"/>
            </a:endParaRPr>
          </a:p>
          <a:p>
            <a:pPr algn="just"/>
            <a:r>
              <a:rPr lang="zh-CN" altLang="en-US" sz="2400" b="1" dirty="0">
                <a:latin typeface="仿宋" panose="02010609060101010101" pitchFamily="49" charset="-122"/>
                <a:ea typeface="仿宋" panose="02010609060101010101" pitchFamily="49" charset="-122"/>
                <a:sym typeface="Heiti SC Light" pitchFamily="1" charset="-122"/>
              </a:rPr>
              <a:t>    管辖权有三种类型：立法、执行管辖权和司法。豁免的对象主要针对司法管辖权和执行管辖权。</a:t>
            </a:r>
            <a:endParaRPr lang="en-US" altLang="zh-CN" sz="2400" b="1" dirty="0">
              <a:latin typeface="仿宋" panose="02010609060101010101" pitchFamily="49" charset="-122"/>
              <a:ea typeface="仿宋" panose="02010609060101010101" pitchFamily="49" charset="-122"/>
              <a:sym typeface="Heiti SC Light" pitchFamily="1" charset="-122"/>
            </a:endParaRPr>
          </a:p>
          <a:p>
            <a:pPr algn="just" fontAlgn="t">
              <a:lnSpc>
                <a:spcPct val="100000"/>
              </a:lnSpc>
            </a:pPr>
            <a:r>
              <a:rPr lang="en-US" altLang="zh-CN" sz="2400" b="1" dirty="0">
                <a:latin typeface="仿宋" panose="02010609060101010101" pitchFamily="49" charset="-122"/>
                <a:ea typeface="仿宋" panose="02010609060101010101" pitchFamily="49" charset="-122"/>
                <a:sym typeface="Arial" panose="020B0604020202020204" pitchFamily="34" charset="0"/>
              </a:rPr>
              <a:t>1</a:t>
            </a:r>
            <a:r>
              <a:rPr lang="zh-CN" altLang="en-US" sz="2400" b="1" dirty="0">
                <a:latin typeface="仿宋" panose="02010609060101010101" pitchFamily="49" charset="-122"/>
                <a:ea typeface="仿宋" panose="02010609060101010101" pitchFamily="49" charset="-122"/>
                <a:sym typeface="Arial" panose="020B0604020202020204" pitchFamily="34" charset="0"/>
              </a:rPr>
              <a:t>、一国法院不得受理以外国国家为被告或以外国国家财产为标的的诉讼。国有企业的财产能否成为诉讼的标的？</a:t>
            </a:r>
          </a:p>
          <a:p>
            <a:pPr algn="just" fontAlgn="t">
              <a:lnSpc>
                <a:spcPct val="100000"/>
              </a:lnSpc>
            </a:pP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、国家可以作为原告在另一国法院起诉，此时，该法院可受理被告提出的同本诉有直接关系的反诉</a:t>
            </a:r>
          </a:p>
          <a:p>
            <a:pPr marL="0" indent="0" algn="just" fontAlgn="t">
              <a:lnSpc>
                <a:spcPct val="100000"/>
              </a:lnSpc>
              <a:buNone/>
            </a:pPr>
            <a:r>
              <a:rPr lang="en-US" altLang="zh-CN" sz="2400" b="1" dirty="0">
                <a:latin typeface="仿宋" panose="02010609060101010101" pitchFamily="49" charset="-122"/>
                <a:ea typeface="仿宋" panose="02010609060101010101" pitchFamily="49" charset="-122"/>
                <a:sym typeface="Arial" panose="020B0604020202020204" pitchFamily="34" charset="0"/>
              </a:rPr>
              <a:t> 3</a:t>
            </a:r>
            <a:r>
              <a:rPr lang="zh-CN" altLang="en-US" sz="2400" b="1" dirty="0">
                <a:latin typeface="仿宋" panose="02010609060101010101" pitchFamily="49" charset="-122"/>
                <a:ea typeface="仿宋" panose="02010609060101010101" pitchFamily="49" charset="-122"/>
                <a:sym typeface="Arial" panose="020B0604020202020204" pitchFamily="34" charset="0"/>
              </a:rPr>
              <a:t>、即使国家在外国法院败诉，该国也不受强制执行的约束</a:t>
            </a:r>
          </a:p>
          <a:p>
            <a:pPr algn="just" fontAlgn="t">
              <a:lnSpc>
                <a:spcPct val="100000"/>
              </a:lnSpc>
            </a:pPr>
            <a:r>
              <a:rPr lang="en-US" altLang="zh-CN" sz="2400" b="1" dirty="0">
                <a:latin typeface="仿宋" panose="02010609060101010101" pitchFamily="49" charset="-122"/>
                <a:ea typeface="仿宋" panose="02010609060101010101" pitchFamily="49" charset="-122"/>
                <a:sym typeface="Arial" panose="020B0604020202020204" pitchFamily="34" charset="0"/>
              </a:rPr>
              <a:t>4</a:t>
            </a:r>
            <a:r>
              <a:rPr lang="zh-CN" altLang="en-US" sz="2400" b="1" dirty="0">
                <a:latin typeface="仿宋" panose="02010609060101010101" pitchFamily="49" charset="-122"/>
                <a:ea typeface="仿宋" panose="02010609060101010101" pitchFamily="49" charset="-122"/>
                <a:sym typeface="Arial" panose="020B0604020202020204" pitchFamily="34" charset="0"/>
              </a:rPr>
              <a:t>、国家豁免在性质上是程序性的</a:t>
            </a:r>
          </a:p>
          <a:p>
            <a:pPr algn="just"/>
            <a:endParaRPr lang="en-US" altLang="zh-CN" sz="2400" b="1" dirty="0">
              <a:latin typeface="仿宋" panose="02010609060101010101" pitchFamily="49" charset="-122"/>
              <a:ea typeface="仿宋" panose="02010609060101010101" pitchFamily="49" charset="-122"/>
              <a:sym typeface="Heiti SC Light" pitchFamily="1" charset="-122"/>
            </a:endParaRPr>
          </a:p>
          <a:p>
            <a:pPr algn="just"/>
            <a:endParaRPr lang="en-US" altLang="zh-CN" sz="2400" b="1" dirty="0">
              <a:latin typeface="仿宋" panose="02010609060101010101" pitchFamily="49" charset="-122"/>
              <a:ea typeface="仿宋" panose="02010609060101010101" pitchFamily="49" charset="-122"/>
              <a:sym typeface="Heiti SC Light" pitchFamily="1" charset="-122"/>
            </a:endParaRPr>
          </a:p>
          <a:p>
            <a:endParaRPr lang="zh-CN" altLang="en-US" dirty="0"/>
          </a:p>
        </p:txBody>
      </p:sp>
    </p:spTree>
    <p:extLst>
      <p:ext uri="{BB962C8B-B14F-4D97-AF65-F5344CB8AC3E}">
        <p14:creationId xmlns:p14="http://schemas.microsoft.com/office/powerpoint/2010/main" val="3602498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B21C5F-EF91-49D7-A740-1A100BB8E602}"/>
              </a:ext>
            </a:extLst>
          </p:cNvPr>
          <p:cNvSpPr>
            <a:spLocks noGrp="1"/>
          </p:cNvSpPr>
          <p:nvPr>
            <p:ph type="title"/>
          </p:nvPr>
        </p:nvSpPr>
        <p:spPr>
          <a:xfrm>
            <a:off x="1024129" y="358714"/>
            <a:ext cx="9720072" cy="689911"/>
          </a:xfrm>
        </p:spPr>
        <p:txBody>
          <a:bodyPr>
            <a:normAutofit/>
          </a:bodyPr>
          <a:lstStyle/>
          <a:p>
            <a:r>
              <a:rPr lang="zh-CN" altLang="en-US" sz="4400" b="1" dirty="0">
                <a:latin typeface="仿宋" panose="02010609060101010101" pitchFamily="49" charset="-122"/>
                <a:ea typeface="仿宋" panose="02010609060101010101" pitchFamily="49" charset="-122"/>
              </a:rPr>
              <a:t>二、国家豁免原则的发展</a:t>
            </a:r>
            <a:endParaRPr lang="zh-CN" altLang="en-US" sz="4400" dirty="0">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AD43B702-D11B-481E-A42F-B3728F712743}"/>
              </a:ext>
            </a:extLst>
          </p:cNvPr>
          <p:cNvSpPr>
            <a:spLocks noGrp="1"/>
          </p:cNvSpPr>
          <p:nvPr>
            <p:ph idx="1"/>
          </p:nvPr>
        </p:nvSpPr>
        <p:spPr>
          <a:xfrm>
            <a:off x="562062" y="1501629"/>
            <a:ext cx="11629938" cy="4997657"/>
          </a:xfrm>
        </p:spPr>
        <p:txBody>
          <a:bodyPr>
            <a:normAutofit/>
          </a:bodyPr>
          <a:lstStyle/>
          <a:p>
            <a:pPr algn="just"/>
            <a:r>
              <a:rPr lang="zh-CN" altLang="en-US" sz="2400" b="1" dirty="0">
                <a:latin typeface="仿宋" panose="02010609060101010101" pitchFamily="49" charset="-122"/>
                <a:ea typeface="仿宋" panose="02010609060101010101" pitchFamily="49" charset="-122"/>
                <a:sym typeface="Heiti SC Light" pitchFamily="1" charset="-122"/>
              </a:rPr>
              <a:t>国家豁免是一项国际法原则，其理论依据是国家主权平等原则，即所谓的 “平等者之间无管辖权”这一罗马法格言。</a:t>
            </a:r>
            <a:endParaRPr lang="en-US" altLang="zh-CN" sz="2400" b="1" dirty="0">
              <a:latin typeface="仿宋" panose="02010609060101010101" pitchFamily="49" charset="-122"/>
              <a:ea typeface="仿宋" panose="02010609060101010101" pitchFamily="49" charset="-122"/>
              <a:sym typeface="Heiti SC Light" pitchFamily="1" charset="-122"/>
            </a:endParaRPr>
          </a:p>
          <a:p>
            <a:pPr algn="just"/>
            <a:r>
              <a:rPr lang="zh-CN" altLang="en-US" sz="2400" b="1" dirty="0">
                <a:latin typeface="仿宋" panose="02010609060101010101" pitchFamily="49" charset="-122"/>
                <a:ea typeface="仿宋" panose="02010609060101010101" pitchFamily="49" charset="-122"/>
                <a:sym typeface="Heiti SC Light" pitchFamily="1" charset="-122"/>
              </a:rPr>
              <a:t>（一）</a:t>
            </a:r>
            <a:r>
              <a:rPr lang="zh-CN" altLang="en-US" sz="2400" b="1" dirty="0">
                <a:latin typeface="仿宋" panose="02010609060101010101" pitchFamily="49" charset="-122"/>
                <a:ea typeface="仿宋" panose="02010609060101010101" pitchFamily="49" charset="-122"/>
                <a:sym typeface="Arial" panose="020B0604020202020204" pitchFamily="34" charset="0"/>
              </a:rPr>
              <a:t>绝对豁免主义</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algn="just"/>
            <a:r>
              <a:rPr lang="zh-CN" altLang="en-US" sz="2400" b="1" dirty="0">
                <a:latin typeface="仿宋" panose="02010609060101010101" pitchFamily="49" charset="-122"/>
                <a:ea typeface="仿宋" panose="02010609060101010101" pitchFamily="49" charset="-122"/>
                <a:sym typeface="Arial" panose="020B0604020202020204" pitchFamily="34" charset="0"/>
              </a:rPr>
              <a:t>国家的一切行为和财产均免受外国法院的司法管辖。</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algn="just"/>
            <a:r>
              <a:rPr lang="zh-CN" altLang="en-US" sz="2400" b="1" dirty="0">
                <a:latin typeface="仿宋" panose="02010609060101010101" pitchFamily="49" charset="-122"/>
                <a:ea typeface="仿宋" panose="02010609060101010101" pitchFamily="49" charset="-122"/>
                <a:sym typeface="Arial" panose="020B0604020202020204" pitchFamily="34" charset="0"/>
              </a:rPr>
              <a:t>（二）相对豁免主义：产生于20世纪尤其是第二次世界大战之后</a:t>
            </a:r>
          </a:p>
          <a:p>
            <a:pPr algn="just" eaLnBrk="1" fontAlgn="t" hangingPunct="1">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sym typeface="Arial" panose="020B0604020202020204" pitchFamily="34" charset="0"/>
              </a:rPr>
              <a:t>  1</a:t>
            </a:r>
            <a:r>
              <a:rPr lang="zh-CN" altLang="en-US" sz="2400" b="1" dirty="0">
                <a:latin typeface="仿宋" panose="02010609060101010101" pitchFamily="49" charset="-122"/>
                <a:ea typeface="仿宋" panose="02010609060101010101" pitchFamily="49" charset="-122"/>
                <a:sym typeface="Arial" panose="020B0604020202020204" pitchFamily="34" charset="0"/>
              </a:rPr>
              <a:t>、政治、外交以及军事行为（主权行为、统治权行为）：享受豁免</a:t>
            </a:r>
          </a:p>
          <a:p>
            <a:pPr algn="just" eaLnBrk="1" fontAlgn="t" hangingPunct="1">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、私人或法人从事的行为（私法行为或商业交易行为）：不享受豁免</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algn="just" fontAlgn="t">
              <a:buNone/>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（三）有关国家豁免的法律：国际法和国内法的混合体</a:t>
            </a:r>
          </a:p>
          <a:p>
            <a:pPr algn="just" eaLnBrk="1" fontAlgn="t" hangingPunct="1">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sym typeface="Arial" panose="020B0604020202020204" pitchFamily="34" charset="0"/>
              </a:rPr>
              <a:t> 1</a:t>
            </a:r>
            <a:r>
              <a:rPr lang="zh-CN" altLang="en-US" sz="2400" b="1" dirty="0">
                <a:latin typeface="仿宋" panose="02010609060101010101" pitchFamily="49" charset="-122"/>
                <a:ea typeface="仿宋" panose="02010609060101010101" pitchFamily="49" charset="-122"/>
                <a:sym typeface="Arial" panose="020B0604020202020204" pitchFamily="34" charset="0"/>
              </a:rPr>
              <a:t>、国内法层面：国内立法或判例法，如美国1976年《外国主权豁免法》等</a:t>
            </a:r>
          </a:p>
          <a:p>
            <a:pPr algn="just" eaLnBrk="1" fontAlgn="t" hangingPunct="1">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、国际法层面：习惯国际法或普遍性条约，如《联合国国家及其财产管辖豁免公约》</a:t>
            </a:r>
          </a:p>
          <a:p>
            <a:pPr eaLnBrk="1" fontAlgn="t" hangingPunct="1">
              <a:buFont typeface="Arial" panose="020B0604020202020204" pitchFamily="34" charset="0"/>
              <a:buNone/>
              <a:defRPr/>
            </a:pPr>
            <a:endParaRPr lang="zh-CN" altLang="en-US" sz="2400" dirty="0">
              <a:highlight>
                <a:srgbClr val="FFFF00"/>
              </a:highlight>
              <a:latin typeface="黑体" panose="02010609060101010101" pitchFamily="49" charset="-122"/>
              <a:ea typeface="黑体" panose="02010609060101010101" pitchFamily="49" charset="-122"/>
              <a:sym typeface="Arial" panose="020B0604020202020204" pitchFamily="34" charset="0"/>
            </a:endParaRPr>
          </a:p>
          <a:p>
            <a:endParaRPr lang="zh-CN" altLang="en-US" sz="2400" dirty="0">
              <a:latin typeface="黑体" panose="02010609060101010101" pitchFamily="49" charset="-122"/>
              <a:ea typeface="黑体" panose="02010609060101010101" pitchFamily="49" charset="-122"/>
              <a:sym typeface="Heiti SC Light" pitchFamily="1" charset="-122"/>
            </a:endParaRPr>
          </a:p>
          <a:p>
            <a:endParaRPr lang="zh-CN" altLang="en-US" dirty="0"/>
          </a:p>
        </p:txBody>
      </p:sp>
    </p:spTree>
    <p:extLst>
      <p:ext uri="{BB962C8B-B14F-4D97-AF65-F5344CB8AC3E}">
        <p14:creationId xmlns:p14="http://schemas.microsoft.com/office/powerpoint/2010/main" val="2552148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2CCC2-016A-407F-9F26-E8FAFF81B41B}"/>
              </a:ext>
            </a:extLst>
          </p:cNvPr>
          <p:cNvSpPr>
            <a:spLocks noGrp="1"/>
          </p:cNvSpPr>
          <p:nvPr>
            <p:ph type="title"/>
          </p:nvPr>
        </p:nvSpPr>
        <p:spPr>
          <a:xfrm>
            <a:off x="1049296" y="266434"/>
            <a:ext cx="9720072" cy="639577"/>
          </a:xfrm>
        </p:spPr>
        <p:txBody>
          <a:bodyPr>
            <a:normAutofit fontScale="90000"/>
          </a:bodyPr>
          <a:lstStyle/>
          <a:p>
            <a:r>
              <a:rPr lang="zh-CN" altLang="en-US" sz="5400" b="1" dirty="0">
                <a:latin typeface="仿宋" panose="02010609060101010101" pitchFamily="49" charset="-122"/>
                <a:ea typeface="仿宋" panose="02010609060101010101" pitchFamily="49" charset="-122"/>
              </a:rPr>
              <a:t>三、国家豁免的主体</a:t>
            </a:r>
            <a:endParaRPr lang="zh-CN" altLang="en-US" dirty="0">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9ED03D14-6E80-41EB-9AF6-80593CB36310}"/>
              </a:ext>
            </a:extLst>
          </p:cNvPr>
          <p:cNvSpPr>
            <a:spLocks noGrp="1"/>
          </p:cNvSpPr>
          <p:nvPr>
            <p:ph idx="1"/>
          </p:nvPr>
        </p:nvSpPr>
        <p:spPr>
          <a:xfrm>
            <a:off x="327172" y="1023457"/>
            <a:ext cx="11291580" cy="5738070"/>
          </a:xfrm>
        </p:spPr>
        <p:txBody>
          <a:bodyPr>
            <a:normAutofit fontScale="70000" lnSpcReduction="20000"/>
          </a:bodyPr>
          <a:lstStyle/>
          <a:p>
            <a:pPr marL="36000" eaLnBrk="1" fontAlgn="t" hangingPunct="1">
              <a:lnSpc>
                <a:spcPct val="170000"/>
              </a:lnSpc>
              <a:spcBef>
                <a:spcPts val="0"/>
              </a:spcBef>
              <a:spcAft>
                <a:spcPts val="0"/>
              </a:spcAft>
              <a:buFont typeface="Wingdings" panose="05000000000000000000" pitchFamily="2" charset="2"/>
              <a:buChar char="u"/>
            </a:pPr>
            <a:r>
              <a:rPr lang="zh-CN" altLang="en-US" sz="2600" b="1" dirty="0">
                <a:latin typeface="+mn-ea"/>
              </a:rPr>
              <a:t>（一）</a:t>
            </a:r>
            <a:r>
              <a:rPr lang="zh-CN" altLang="en-US" sz="2600" b="1" dirty="0">
                <a:latin typeface="+mn-ea"/>
                <a:sym typeface="Arial" panose="020B0604020202020204" pitchFamily="34" charset="0"/>
              </a:rPr>
              <a:t>根据2004年《联合国国家及其财产管辖豁免公约》第2条，享有国家豁免权的主体有四类：</a:t>
            </a:r>
          </a:p>
          <a:p>
            <a:pPr marL="36000" eaLnBrk="1" fontAlgn="t" hangingPunct="1">
              <a:lnSpc>
                <a:spcPct val="170000"/>
              </a:lnSpc>
              <a:spcBef>
                <a:spcPts val="0"/>
              </a:spcBef>
              <a:spcAft>
                <a:spcPts val="0"/>
              </a:spcAft>
              <a:buFont typeface="Arial" panose="020B0604020202020204" pitchFamily="34" charset="0"/>
              <a:buNone/>
            </a:pPr>
            <a:r>
              <a:rPr lang="zh-CN" altLang="en-US" sz="2600" b="1" dirty="0">
                <a:latin typeface="+mn-ea"/>
                <a:sym typeface="Arial" panose="020B0604020202020204" pitchFamily="34" charset="0"/>
              </a:rPr>
              <a:t>  </a:t>
            </a:r>
            <a:r>
              <a:rPr lang="en-US" altLang="zh-CN" sz="2600" b="1" dirty="0">
                <a:latin typeface="+mn-ea"/>
                <a:sym typeface="Arial" panose="020B0604020202020204" pitchFamily="34" charset="0"/>
              </a:rPr>
              <a:t>1</a:t>
            </a:r>
            <a:r>
              <a:rPr lang="zh-CN" altLang="en-US" sz="2600" b="1" dirty="0">
                <a:latin typeface="+mn-ea"/>
                <a:sym typeface="Arial" panose="020B0604020202020204" pitchFamily="34" charset="0"/>
              </a:rPr>
              <a:t>、国家及其政府的各种机关</a:t>
            </a:r>
          </a:p>
          <a:p>
            <a:pPr marL="36000" eaLnBrk="1" fontAlgn="t" hangingPunct="1">
              <a:lnSpc>
                <a:spcPct val="170000"/>
              </a:lnSpc>
              <a:spcBef>
                <a:spcPts val="0"/>
              </a:spcBef>
              <a:spcAft>
                <a:spcPts val="0"/>
              </a:spcAft>
              <a:buFont typeface="Arial" panose="020B0604020202020204" pitchFamily="34" charset="0"/>
              <a:buNone/>
            </a:pPr>
            <a:r>
              <a:rPr lang="zh-CN" altLang="en-US" sz="2600" b="1" dirty="0">
                <a:latin typeface="+mn-ea"/>
                <a:sym typeface="Arial" panose="020B0604020202020204" pitchFamily="34" charset="0"/>
              </a:rPr>
              <a:t>  </a:t>
            </a:r>
            <a:r>
              <a:rPr lang="en-US" altLang="zh-CN" sz="2600" b="1" dirty="0">
                <a:latin typeface="+mn-ea"/>
                <a:sym typeface="Arial" panose="020B0604020202020204" pitchFamily="34" charset="0"/>
              </a:rPr>
              <a:t>2</a:t>
            </a:r>
            <a:r>
              <a:rPr lang="zh-CN" altLang="en-US" sz="2600" b="1" dirty="0">
                <a:latin typeface="+mn-ea"/>
                <a:sym typeface="Arial" panose="020B0604020202020204" pitchFamily="34" charset="0"/>
              </a:rPr>
              <a:t>、有权行使主权权力并以该身份行事的联邦国家的组成单位或国家政治区分单位</a:t>
            </a:r>
          </a:p>
          <a:p>
            <a:pPr marL="36000" eaLnBrk="1" fontAlgn="t" hangingPunct="1">
              <a:lnSpc>
                <a:spcPct val="170000"/>
              </a:lnSpc>
              <a:spcBef>
                <a:spcPts val="0"/>
              </a:spcBef>
              <a:spcAft>
                <a:spcPts val="0"/>
              </a:spcAft>
              <a:buFont typeface="Arial" panose="020B0604020202020204" pitchFamily="34" charset="0"/>
              <a:buNone/>
            </a:pPr>
            <a:r>
              <a:rPr lang="zh-CN" altLang="en-US" sz="2600" b="1" dirty="0">
                <a:latin typeface="+mn-ea"/>
                <a:sym typeface="Arial" panose="020B0604020202020204" pitchFamily="34" charset="0"/>
              </a:rPr>
              <a:t>  </a:t>
            </a:r>
            <a:r>
              <a:rPr lang="en-US" altLang="zh-CN" sz="2600" b="1" dirty="0">
                <a:latin typeface="+mn-ea"/>
                <a:sym typeface="Arial" panose="020B0604020202020204" pitchFamily="34" charset="0"/>
              </a:rPr>
              <a:t>3</a:t>
            </a:r>
            <a:r>
              <a:rPr lang="zh-CN" altLang="en-US" sz="2600" b="1" dirty="0">
                <a:latin typeface="+mn-ea"/>
                <a:sym typeface="Arial" panose="020B0604020202020204" pitchFamily="34" charset="0"/>
              </a:rPr>
              <a:t>、国家机构、部门或其他实体</a:t>
            </a:r>
          </a:p>
          <a:p>
            <a:pPr marL="36000" eaLnBrk="1" fontAlgn="t" hangingPunct="1">
              <a:lnSpc>
                <a:spcPct val="170000"/>
              </a:lnSpc>
              <a:spcBef>
                <a:spcPts val="0"/>
              </a:spcBef>
              <a:spcAft>
                <a:spcPts val="0"/>
              </a:spcAft>
              <a:buFont typeface="Arial" panose="020B0604020202020204" pitchFamily="34" charset="0"/>
              <a:buNone/>
            </a:pPr>
            <a:r>
              <a:rPr lang="zh-CN" altLang="en-US" sz="2600" b="1" dirty="0">
                <a:latin typeface="+mn-ea"/>
                <a:sym typeface="Arial" panose="020B0604020202020204" pitchFamily="34" charset="0"/>
              </a:rPr>
              <a:t>  </a:t>
            </a:r>
            <a:r>
              <a:rPr lang="en-US" altLang="zh-CN" sz="2600" b="1" dirty="0">
                <a:latin typeface="+mn-ea"/>
                <a:sym typeface="Arial" panose="020B0604020202020204" pitchFamily="34" charset="0"/>
              </a:rPr>
              <a:t>4</a:t>
            </a:r>
            <a:r>
              <a:rPr lang="zh-CN" altLang="en-US" sz="2600" b="1" dirty="0">
                <a:latin typeface="+mn-ea"/>
                <a:sym typeface="Arial" panose="020B0604020202020204" pitchFamily="34" charset="0"/>
              </a:rPr>
              <a:t>、以国家代表身份行事的国家代表</a:t>
            </a:r>
            <a:endParaRPr lang="en-US" altLang="zh-CN" sz="2600" b="1" dirty="0">
              <a:latin typeface="+mn-ea"/>
              <a:sym typeface="Arial" panose="020B0604020202020204" pitchFamily="34" charset="0"/>
            </a:endParaRPr>
          </a:p>
          <a:p>
            <a:pPr marL="36000" eaLnBrk="1" fontAlgn="t" hangingPunct="1">
              <a:lnSpc>
                <a:spcPct val="170000"/>
              </a:lnSpc>
              <a:spcBef>
                <a:spcPts val="0"/>
              </a:spcBef>
              <a:spcAft>
                <a:spcPts val="0"/>
              </a:spcAft>
              <a:buFont typeface="Arial" panose="020B0604020202020204" pitchFamily="34" charset="0"/>
              <a:buNone/>
            </a:pPr>
            <a:r>
              <a:rPr lang="zh-CN" altLang="en-US" sz="2600" b="1" dirty="0">
                <a:latin typeface="+mn-ea"/>
                <a:sym typeface="Arial" panose="020B0604020202020204" pitchFamily="34" charset="0"/>
              </a:rPr>
              <a:t>（二）国有企业的豁免问题</a:t>
            </a:r>
          </a:p>
          <a:p>
            <a:pPr marL="36000">
              <a:lnSpc>
                <a:spcPct val="170000"/>
              </a:lnSpc>
              <a:spcBef>
                <a:spcPts val="0"/>
              </a:spcBef>
              <a:spcAft>
                <a:spcPts val="0"/>
              </a:spcAft>
            </a:pPr>
            <a:r>
              <a:rPr lang="en-US" altLang="zh-CN" sz="2600" b="1" dirty="0">
                <a:latin typeface="+mn-ea"/>
                <a:sym typeface="Arial" panose="020B0604020202020204" pitchFamily="34" charset="0"/>
              </a:rPr>
              <a:t>1</a:t>
            </a:r>
            <a:r>
              <a:rPr lang="zh-CN" altLang="en-US" sz="2600" b="1" dirty="0">
                <a:latin typeface="+mn-ea"/>
                <a:sym typeface="Arial" panose="020B0604020202020204" pitchFamily="34" charset="0"/>
              </a:rPr>
              <a:t>、</a:t>
            </a:r>
            <a:r>
              <a:rPr lang="en-US" altLang="zh-CN" sz="2600" b="1" dirty="0">
                <a:latin typeface="+mn-ea"/>
                <a:sym typeface="Arial" panose="020B0604020202020204" pitchFamily="34" charset="0"/>
              </a:rPr>
              <a:t>《</a:t>
            </a:r>
            <a:r>
              <a:rPr lang="zh-CN" altLang="en-US" sz="2600" b="1" dirty="0">
                <a:latin typeface="+mn-ea"/>
                <a:sym typeface="Arial" panose="020B0604020202020204" pitchFamily="34" charset="0"/>
              </a:rPr>
              <a:t>公约</a:t>
            </a:r>
            <a:r>
              <a:rPr lang="en-US" altLang="zh-CN" sz="2600" b="1" dirty="0">
                <a:latin typeface="+mn-ea"/>
                <a:sym typeface="Arial" panose="020B0604020202020204" pitchFamily="34" charset="0"/>
              </a:rPr>
              <a:t>》</a:t>
            </a:r>
            <a:r>
              <a:rPr lang="zh-CN" altLang="en-US" sz="2600" b="1" dirty="0">
                <a:latin typeface="+mn-ea"/>
                <a:sym typeface="Arial" panose="020B0604020202020204" pitchFamily="34" charset="0"/>
              </a:rPr>
              <a:t>第</a:t>
            </a:r>
            <a:r>
              <a:rPr lang="en-US" altLang="zh-CN" sz="2600" b="1" dirty="0">
                <a:latin typeface="+mn-ea"/>
                <a:sym typeface="Arial" panose="020B0604020202020204" pitchFamily="34" charset="0"/>
              </a:rPr>
              <a:t>10</a:t>
            </a:r>
            <a:r>
              <a:rPr lang="zh-CN" altLang="en-US" sz="2600" b="1" dirty="0">
                <a:latin typeface="+mn-ea"/>
                <a:sym typeface="Arial" panose="020B0604020202020204" pitchFamily="34" charset="0"/>
              </a:rPr>
              <a:t>条第</a:t>
            </a:r>
            <a:r>
              <a:rPr lang="en-US" altLang="zh-CN" sz="2600" b="1" dirty="0">
                <a:latin typeface="+mn-ea"/>
                <a:sym typeface="Arial" panose="020B0604020202020204" pitchFamily="34" charset="0"/>
              </a:rPr>
              <a:t>3</a:t>
            </a:r>
            <a:r>
              <a:rPr lang="zh-CN" altLang="en-US" sz="2600" b="1" dirty="0">
                <a:latin typeface="+mn-ea"/>
                <a:sym typeface="Arial" panose="020B0604020202020204" pitchFamily="34" charset="0"/>
              </a:rPr>
              <a:t>款规定国家豁免不因那些具有独立法律人格的国有企业涉诉而受到影响；该条款不影响揭开公司面纱原则的适用</a:t>
            </a:r>
            <a:endParaRPr lang="en-US" altLang="zh-CN" sz="2600" b="1" dirty="0">
              <a:latin typeface="+mn-ea"/>
              <a:sym typeface="Arial" panose="020B0604020202020204" pitchFamily="34" charset="0"/>
            </a:endParaRPr>
          </a:p>
          <a:p>
            <a:pPr marL="36000" eaLnBrk="1" fontAlgn="t" hangingPunct="1">
              <a:lnSpc>
                <a:spcPct val="170000"/>
              </a:lnSpc>
              <a:spcBef>
                <a:spcPts val="0"/>
              </a:spcBef>
              <a:spcAft>
                <a:spcPts val="0"/>
              </a:spcAft>
              <a:buFont typeface="Wingdings" panose="05000000000000000000" pitchFamily="2" charset="2"/>
              <a:buChar char="u"/>
            </a:pPr>
            <a:r>
              <a:rPr lang="en-US" altLang="zh-CN" sz="2600" b="1" dirty="0">
                <a:latin typeface="+mn-ea"/>
                <a:sym typeface="Arial" panose="020B0604020202020204" pitchFamily="34" charset="0"/>
              </a:rPr>
              <a:t>2</a:t>
            </a:r>
            <a:r>
              <a:rPr lang="zh-CN" altLang="en-US" sz="2600" b="1" dirty="0">
                <a:latin typeface="+mn-ea"/>
                <a:sym typeface="Arial" panose="020B0604020202020204" pitchFamily="34" charset="0"/>
              </a:rPr>
              <a:t>、中国学界和实务界的看法</a:t>
            </a:r>
            <a:endParaRPr lang="en-US" altLang="zh-CN" sz="2600" b="1" dirty="0">
              <a:latin typeface="+mn-ea"/>
              <a:sym typeface="Arial" panose="020B0604020202020204" pitchFamily="34" charset="0"/>
            </a:endParaRPr>
          </a:p>
          <a:p>
            <a:pPr marL="36000" eaLnBrk="1" fontAlgn="t" hangingPunct="1">
              <a:lnSpc>
                <a:spcPct val="170000"/>
              </a:lnSpc>
              <a:spcBef>
                <a:spcPts val="0"/>
              </a:spcBef>
              <a:spcAft>
                <a:spcPts val="0"/>
              </a:spcAft>
              <a:buFont typeface="Arial" panose="020B0604020202020204" pitchFamily="34" charset="0"/>
              <a:buNone/>
            </a:pPr>
            <a:r>
              <a:rPr lang="en-US" altLang="zh-CN" sz="2600" b="1" dirty="0">
                <a:latin typeface="+mn-ea"/>
                <a:sym typeface="Arial" panose="020B0604020202020204" pitchFamily="34" charset="0"/>
              </a:rPr>
              <a:t>1</a:t>
            </a:r>
            <a:r>
              <a:rPr lang="zh-CN" altLang="en-US" sz="2600" b="1" dirty="0">
                <a:latin typeface="+mn-ea"/>
                <a:sym typeface="Arial" panose="020B0604020202020204" pitchFamily="34" charset="0"/>
              </a:rPr>
              <a:t>、中国的国有企业是具有独立法人资格的实体，不享有主权豁免；</a:t>
            </a:r>
            <a:endParaRPr lang="en-US" altLang="zh-CN" sz="2600" b="1" dirty="0">
              <a:latin typeface="+mn-ea"/>
              <a:sym typeface="Arial" panose="020B0604020202020204" pitchFamily="34" charset="0"/>
            </a:endParaRPr>
          </a:p>
          <a:p>
            <a:pPr marL="36000" eaLnBrk="1" fontAlgn="t" hangingPunct="1">
              <a:lnSpc>
                <a:spcPct val="170000"/>
              </a:lnSpc>
              <a:spcBef>
                <a:spcPts val="0"/>
              </a:spcBef>
              <a:spcAft>
                <a:spcPts val="0"/>
              </a:spcAft>
              <a:buFont typeface="Arial" panose="020B0604020202020204" pitchFamily="34" charset="0"/>
              <a:buNone/>
            </a:pPr>
            <a:r>
              <a:rPr lang="en-US" altLang="zh-CN" sz="2600" b="1" dirty="0">
                <a:latin typeface="+mn-ea"/>
                <a:sym typeface="Arial" panose="020B0604020202020204" pitchFamily="34" charset="0"/>
              </a:rPr>
              <a:t>2</a:t>
            </a:r>
            <a:r>
              <a:rPr lang="zh-CN" altLang="en-US" sz="2600" b="1" dirty="0">
                <a:latin typeface="+mn-ea"/>
                <a:sym typeface="Arial" panose="020B0604020202020204" pitchFamily="34" charset="0"/>
              </a:rPr>
              <a:t>、中国作为一个主权国家享有国家豁免，中国本身及其财产不受任何外国法院的强制管辖；</a:t>
            </a:r>
            <a:endParaRPr lang="en-US" altLang="zh-CN" sz="2600" b="1" dirty="0">
              <a:latin typeface="+mn-ea"/>
              <a:sym typeface="Arial" panose="020B0604020202020204" pitchFamily="34" charset="0"/>
            </a:endParaRPr>
          </a:p>
          <a:p>
            <a:pPr marL="36000" eaLnBrk="1" fontAlgn="t" hangingPunct="1">
              <a:lnSpc>
                <a:spcPct val="170000"/>
              </a:lnSpc>
              <a:spcBef>
                <a:spcPts val="0"/>
              </a:spcBef>
              <a:spcAft>
                <a:spcPts val="0"/>
              </a:spcAft>
              <a:buFont typeface="Arial" panose="020B0604020202020204" pitchFamily="34" charset="0"/>
              <a:buNone/>
            </a:pPr>
            <a:r>
              <a:rPr lang="en-US" altLang="zh-CN" sz="2600" b="1" dirty="0">
                <a:latin typeface="+mn-ea"/>
                <a:sym typeface="Arial" panose="020B0604020202020204" pitchFamily="34" charset="0"/>
              </a:rPr>
              <a:t>3</a:t>
            </a:r>
            <a:r>
              <a:rPr lang="zh-CN" altLang="en-US" sz="2600" b="1" dirty="0">
                <a:latin typeface="+mn-ea"/>
                <a:sym typeface="Arial" panose="020B0604020202020204" pitchFamily="34" charset="0"/>
              </a:rPr>
              <a:t>、中国赞成通过国际协议来消除各国在国家豁免问题上的分歧，如果外国国家侵犯我国的国家及其财产豁免权，我国有权采取对等措施</a:t>
            </a:r>
          </a:p>
          <a:p>
            <a:endParaRPr lang="zh-CN" altLang="en-US" sz="2400" dirty="0">
              <a:latin typeface="黑体" panose="02010609060101010101" pitchFamily="49" charset="-122"/>
              <a:ea typeface="黑体" panose="02010609060101010101" pitchFamily="49" charset="-122"/>
              <a:sym typeface="Arial" panose="020B0604020202020204" pitchFamily="34" charset="0"/>
            </a:endParaRPr>
          </a:p>
          <a:p>
            <a:endParaRPr lang="zh-CN" altLang="en-US" dirty="0"/>
          </a:p>
        </p:txBody>
      </p:sp>
    </p:spTree>
    <p:extLst>
      <p:ext uri="{BB962C8B-B14F-4D97-AF65-F5344CB8AC3E}">
        <p14:creationId xmlns:p14="http://schemas.microsoft.com/office/powerpoint/2010/main" val="2502910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B67EC-7E1B-4DF0-943F-45C18FD73830}"/>
              </a:ext>
            </a:extLst>
          </p:cNvPr>
          <p:cNvSpPr>
            <a:spLocks noGrp="1"/>
          </p:cNvSpPr>
          <p:nvPr>
            <p:ph type="title"/>
          </p:nvPr>
        </p:nvSpPr>
        <p:spPr>
          <a:xfrm>
            <a:off x="999674" y="331365"/>
            <a:ext cx="9720072" cy="413074"/>
          </a:xfrm>
        </p:spPr>
        <p:txBody>
          <a:bodyPr>
            <a:noAutofit/>
          </a:bodyPr>
          <a:lstStyle/>
          <a:p>
            <a:r>
              <a:rPr lang="zh-CN" altLang="en-US" sz="4400" b="1" dirty="0">
                <a:latin typeface="黑体" panose="02010609060101010101" pitchFamily="49" charset="-122"/>
                <a:ea typeface="黑体" panose="02010609060101010101" pitchFamily="49" charset="-122"/>
              </a:rPr>
              <a:t>四、不得援引国家豁免的诉讼</a:t>
            </a:r>
            <a:endParaRPr lang="zh-CN" altLang="en-US" sz="4400" dirty="0"/>
          </a:p>
        </p:txBody>
      </p:sp>
      <p:sp>
        <p:nvSpPr>
          <p:cNvPr id="3" name="内容占位符 2">
            <a:extLst>
              <a:ext uri="{FF2B5EF4-FFF2-40B4-BE49-F238E27FC236}">
                <a16:creationId xmlns:a16="http://schemas.microsoft.com/office/drawing/2014/main" id="{1F277094-E98F-46F9-BE4D-F519FCEAE7D7}"/>
              </a:ext>
            </a:extLst>
          </p:cNvPr>
          <p:cNvSpPr>
            <a:spLocks noGrp="1"/>
          </p:cNvSpPr>
          <p:nvPr>
            <p:ph idx="1"/>
          </p:nvPr>
        </p:nvSpPr>
        <p:spPr>
          <a:xfrm>
            <a:off x="478172" y="998290"/>
            <a:ext cx="10763076" cy="5629013"/>
          </a:xfrm>
        </p:spPr>
        <p:txBody>
          <a:bodyPr>
            <a:normAutofit fontScale="92500" lnSpcReduction="20000"/>
          </a:bodyPr>
          <a:lstStyle/>
          <a:p>
            <a:pPr marL="0" eaLnBrk="1" fontAlgn="t" hangingPunct="1">
              <a:lnSpc>
                <a:spcPct val="170000"/>
              </a:lnSpc>
              <a:spcBef>
                <a:spcPts val="0"/>
              </a:spcBef>
              <a:spcAft>
                <a:spcPts val="0"/>
              </a:spcAft>
              <a:buFont typeface="Arial" panose="020B0604020202020204" pitchFamily="34" charset="0"/>
              <a:buNone/>
            </a:pPr>
            <a:r>
              <a:rPr lang="zh-CN" altLang="en-US" sz="2100" b="1" dirty="0">
                <a:latin typeface="仿宋" panose="02010609060101010101" pitchFamily="49" charset="-122"/>
                <a:ea typeface="仿宋" panose="02010609060101010101" pitchFamily="49" charset="-122"/>
                <a:sym typeface="Arial" panose="020B0604020202020204" pitchFamily="34" charset="0"/>
              </a:rPr>
              <a:t>《联合国国家及其财产管辖豁免公约》</a:t>
            </a:r>
            <a:r>
              <a:rPr lang="zh-CN" altLang="en-US" sz="2100" b="1" dirty="0">
                <a:latin typeface="仿宋" panose="02010609060101010101" pitchFamily="49" charset="-122"/>
                <a:ea typeface="仿宋" panose="02010609060101010101" pitchFamily="49" charset="-122"/>
                <a:sym typeface="Heiti SC Light" pitchFamily="1" charset="-122"/>
              </a:rPr>
              <a:t>第三部分（第10条至第1</a:t>
            </a:r>
            <a:r>
              <a:rPr lang="en-US" altLang="zh-CN" sz="2100" b="1" dirty="0">
                <a:latin typeface="仿宋" panose="02010609060101010101" pitchFamily="49" charset="-122"/>
                <a:ea typeface="仿宋" panose="02010609060101010101" pitchFamily="49" charset="-122"/>
                <a:sym typeface="Heiti SC Light" pitchFamily="1" charset="-122"/>
              </a:rPr>
              <a:t>7</a:t>
            </a:r>
            <a:r>
              <a:rPr lang="zh-CN" altLang="en-US" sz="2100" b="1" dirty="0">
                <a:latin typeface="仿宋" panose="02010609060101010101" pitchFamily="49" charset="-122"/>
                <a:ea typeface="仿宋" panose="02010609060101010101" pitchFamily="49" charset="-122"/>
                <a:sym typeface="Heiti SC Light" pitchFamily="1" charset="-122"/>
              </a:rPr>
              <a:t>条）列举了国家不得援引管辖豁免的八种情况</a:t>
            </a:r>
          </a:p>
          <a:p>
            <a:pPr marL="0" eaLnBrk="1" fontAlgn="t" hangingPunct="1">
              <a:lnSpc>
                <a:spcPct val="170000"/>
              </a:lnSpc>
              <a:spcBef>
                <a:spcPts val="0"/>
              </a:spcBef>
              <a:spcAft>
                <a:spcPts val="0"/>
              </a:spcAft>
              <a:buFont typeface="Wingdings" panose="05000000000000000000" pitchFamily="2" charset="2"/>
              <a:buChar char="u"/>
            </a:pPr>
            <a:r>
              <a:rPr lang="zh-CN" altLang="en-US" sz="2100" b="1" dirty="0">
                <a:latin typeface="仿宋" panose="02010609060101010101" pitchFamily="49" charset="-122"/>
                <a:ea typeface="仿宋" panose="02010609060101010101" pitchFamily="49" charset="-122"/>
                <a:sym typeface="Arial" panose="020B0604020202020204" pitchFamily="34" charset="0"/>
              </a:rPr>
              <a:t>商业交易：除了从交易性质判断外，还应考虑交易的目的</a:t>
            </a:r>
          </a:p>
          <a:p>
            <a:pPr marL="0" eaLnBrk="1" fontAlgn="t" hangingPunct="1">
              <a:lnSpc>
                <a:spcPct val="170000"/>
              </a:lnSpc>
              <a:spcBef>
                <a:spcPts val="0"/>
              </a:spcBef>
              <a:spcAft>
                <a:spcPts val="0"/>
              </a:spcAft>
              <a:buFont typeface="Wingdings" panose="05000000000000000000" pitchFamily="2" charset="2"/>
              <a:buChar char="u"/>
            </a:pPr>
            <a:r>
              <a:rPr lang="zh-CN" altLang="en-US" sz="2100" b="1" dirty="0">
                <a:latin typeface="仿宋" panose="02010609060101010101" pitchFamily="49" charset="-122"/>
                <a:ea typeface="仿宋" panose="02010609060101010101" pitchFamily="49" charset="-122"/>
                <a:sym typeface="Arial" panose="020B0604020202020204" pitchFamily="34" charset="0"/>
              </a:rPr>
              <a:t>雇用合同</a:t>
            </a:r>
          </a:p>
          <a:p>
            <a:pPr marL="0" eaLnBrk="1" fontAlgn="t" hangingPunct="1">
              <a:lnSpc>
                <a:spcPct val="170000"/>
              </a:lnSpc>
              <a:spcBef>
                <a:spcPts val="0"/>
              </a:spcBef>
              <a:spcAft>
                <a:spcPts val="0"/>
              </a:spcAft>
              <a:buFont typeface="Wingdings" panose="05000000000000000000" pitchFamily="2" charset="2"/>
              <a:buChar char="u"/>
            </a:pPr>
            <a:r>
              <a:rPr lang="zh-CN" altLang="en-US" sz="2100" b="1" dirty="0">
                <a:latin typeface="仿宋" panose="02010609060101010101" pitchFamily="49" charset="-122"/>
                <a:ea typeface="仿宋" panose="02010609060101010101" pitchFamily="49" charset="-122"/>
                <a:sym typeface="Arial" panose="020B0604020202020204" pitchFamily="34" charset="0"/>
              </a:rPr>
              <a:t>人身伤害和财产伤害</a:t>
            </a:r>
          </a:p>
          <a:p>
            <a:pPr marL="0" eaLnBrk="1" fontAlgn="t" hangingPunct="1">
              <a:lnSpc>
                <a:spcPct val="170000"/>
              </a:lnSpc>
              <a:spcBef>
                <a:spcPts val="0"/>
              </a:spcBef>
              <a:spcAft>
                <a:spcPts val="0"/>
              </a:spcAft>
              <a:buFont typeface="Wingdings" panose="05000000000000000000" pitchFamily="2" charset="2"/>
              <a:buChar char="u"/>
            </a:pPr>
            <a:r>
              <a:rPr lang="zh-CN" altLang="en-US" sz="2100" b="1" dirty="0">
                <a:latin typeface="仿宋" panose="02010609060101010101" pitchFamily="49" charset="-122"/>
                <a:ea typeface="仿宋" panose="02010609060101010101" pitchFamily="49" charset="-122"/>
                <a:sym typeface="Arial" panose="020B0604020202020204" pitchFamily="34" charset="0"/>
              </a:rPr>
              <a:t>财产的所有、占有和使用</a:t>
            </a:r>
          </a:p>
          <a:p>
            <a:pPr marL="0" eaLnBrk="1" fontAlgn="t" hangingPunct="1">
              <a:lnSpc>
                <a:spcPct val="170000"/>
              </a:lnSpc>
              <a:spcBef>
                <a:spcPts val="0"/>
              </a:spcBef>
              <a:spcAft>
                <a:spcPts val="0"/>
              </a:spcAft>
              <a:buFont typeface="Wingdings" panose="05000000000000000000" pitchFamily="2" charset="2"/>
              <a:buChar char="u"/>
            </a:pPr>
            <a:r>
              <a:rPr lang="zh-CN" altLang="en-US" sz="2100" b="1" dirty="0">
                <a:latin typeface="仿宋" panose="02010609060101010101" pitchFamily="49" charset="-122"/>
                <a:ea typeface="仿宋" panose="02010609060101010101" pitchFamily="49" charset="-122"/>
                <a:sym typeface="Arial" panose="020B0604020202020204" pitchFamily="34" charset="0"/>
              </a:rPr>
              <a:t>知识产权和工业产权</a:t>
            </a:r>
          </a:p>
          <a:p>
            <a:pPr marL="0" eaLnBrk="1" fontAlgn="t" hangingPunct="1">
              <a:lnSpc>
                <a:spcPct val="170000"/>
              </a:lnSpc>
              <a:spcBef>
                <a:spcPts val="0"/>
              </a:spcBef>
              <a:spcAft>
                <a:spcPts val="0"/>
              </a:spcAft>
              <a:buFont typeface="Wingdings" panose="05000000000000000000" pitchFamily="2" charset="2"/>
              <a:buChar char="u"/>
            </a:pPr>
            <a:r>
              <a:rPr lang="zh-CN" altLang="en-US" sz="2100" b="1" dirty="0">
                <a:latin typeface="仿宋" panose="02010609060101010101" pitchFamily="49" charset="-122"/>
                <a:ea typeface="仿宋" panose="02010609060101010101" pitchFamily="49" charset="-122"/>
                <a:sym typeface="Arial" panose="020B0604020202020204" pitchFamily="34" charset="0"/>
              </a:rPr>
              <a:t>参加公司和其他集体机构</a:t>
            </a:r>
          </a:p>
          <a:p>
            <a:pPr marL="0" eaLnBrk="1" fontAlgn="t" hangingPunct="1">
              <a:lnSpc>
                <a:spcPct val="170000"/>
              </a:lnSpc>
              <a:spcBef>
                <a:spcPts val="0"/>
              </a:spcBef>
              <a:spcAft>
                <a:spcPts val="0"/>
              </a:spcAft>
              <a:buFont typeface="Wingdings" panose="05000000000000000000" pitchFamily="2" charset="2"/>
              <a:buChar char="u"/>
            </a:pPr>
            <a:r>
              <a:rPr lang="zh-CN" altLang="en-US" sz="2100" b="1" dirty="0">
                <a:latin typeface="仿宋" panose="02010609060101010101" pitchFamily="49" charset="-122"/>
                <a:ea typeface="仿宋" panose="02010609060101010101" pitchFamily="49" charset="-122"/>
                <a:sym typeface="Arial" panose="020B0604020202020204" pitchFamily="34" charset="0"/>
              </a:rPr>
              <a:t>国家拥有或经营的船舶</a:t>
            </a:r>
          </a:p>
          <a:p>
            <a:pPr marL="0" eaLnBrk="1" fontAlgn="t" hangingPunct="1">
              <a:lnSpc>
                <a:spcPct val="170000"/>
              </a:lnSpc>
              <a:spcBef>
                <a:spcPts val="0"/>
              </a:spcBef>
              <a:spcAft>
                <a:spcPts val="0"/>
              </a:spcAft>
              <a:buFont typeface="Wingdings" panose="05000000000000000000" pitchFamily="2" charset="2"/>
              <a:buChar char="u"/>
            </a:pPr>
            <a:r>
              <a:rPr lang="zh-CN" altLang="en-US" sz="2100" b="1" dirty="0">
                <a:latin typeface="仿宋" panose="02010609060101010101" pitchFamily="49" charset="-122"/>
                <a:ea typeface="仿宋" panose="02010609060101010101" pitchFamily="49" charset="-122"/>
                <a:sym typeface="Arial" panose="020B0604020202020204" pitchFamily="34" charset="0"/>
              </a:rPr>
              <a:t>仲裁协议的效果</a:t>
            </a:r>
          </a:p>
          <a:p>
            <a:pPr marL="0" eaLnBrk="1" fontAlgn="t" hangingPunct="1">
              <a:lnSpc>
                <a:spcPct val="170000"/>
              </a:lnSpc>
              <a:spcBef>
                <a:spcPts val="0"/>
              </a:spcBef>
              <a:spcAft>
                <a:spcPts val="0"/>
              </a:spcAft>
              <a:buFont typeface="Arial" panose="020B0604020202020204" pitchFamily="34" charset="0"/>
              <a:buNone/>
            </a:pPr>
            <a:r>
              <a:rPr lang="zh-CN" altLang="en-US" sz="2100" b="1" dirty="0">
                <a:latin typeface="仿宋" panose="02010609060101010101" pitchFamily="49" charset="-122"/>
                <a:ea typeface="仿宋" panose="02010609060101010101" pitchFamily="49" charset="-122"/>
                <a:sym typeface="Arial" panose="020B0604020202020204" pitchFamily="34" charset="0"/>
              </a:rPr>
              <a:t>    另外，在区分国家行为是否具有主权性时，主要是根据国家行为的性质，但在有关情况下，也可考虑国家行为的目的。</a:t>
            </a:r>
          </a:p>
          <a:p>
            <a:endParaRPr lang="zh-CN" altLang="en-US" dirty="0"/>
          </a:p>
        </p:txBody>
      </p:sp>
    </p:spTree>
    <p:extLst>
      <p:ext uri="{BB962C8B-B14F-4D97-AF65-F5344CB8AC3E}">
        <p14:creationId xmlns:p14="http://schemas.microsoft.com/office/powerpoint/2010/main" val="33556336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DD12EE-7C0D-4DA4-92A6-33826DF2393A}"/>
              </a:ext>
            </a:extLst>
          </p:cNvPr>
          <p:cNvSpPr>
            <a:spLocks noGrp="1"/>
          </p:cNvSpPr>
          <p:nvPr>
            <p:ph type="title"/>
          </p:nvPr>
        </p:nvSpPr>
        <p:spPr>
          <a:xfrm>
            <a:off x="1024129" y="409048"/>
            <a:ext cx="9720072" cy="656355"/>
          </a:xfrm>
        </p:spPr>
        <p:txBody>
          <a:bodyPr>
            <a:normAutofit fontScale="90000"/>
          </a:bodyPr>
          <a:lstStyle/>
          <a:p>
            <a:r>
              <a:rPr lang="zh-CN" altLang="en-US" sz="5400" b="1" dirty="0">
                <a:latin typeface="黑体" panose="02010609060101010101" pitchFamily="49" charset="-122"/>
                <a:ea typeface="黑体" panose="02010609060101010101" pitchFamily="49" charset="-122"/>
              </a:rPr>
              <a:t>五、国家豁免权的放弃</a:t>
            </a:r>
            <a:endParaRPr lang="zh-CN" altLang="en-US" dirty="0"/>
          </a:p>
        </p:txBody>
      </p:sp>
      <p:sp>
        <p:nvSpPr>
          <p:cNvPr id="3" name="内容占位符 2">
            <a:extLst>
              <a:ext uri="{FF2B5EF4-FFF2-40B4-BE49-F238E27FC236}">
                <a16:creationId xmlns:a16="http://schemas.microsoft.com/office/drawing/2014/main" id="{E3D2A3A3-9B9F-471E-BC9E-26C7BFF57EDD}"/>
              </a:ext>
            </a:extLst>
          </p:cNvPr>
          <p:cNvSpPr>
            <a:spLocks noGrp="1"/>
          </p:cNvSpPr>
          <p:nvPr>
            <p:ph idx="1"/>
          </p:nvPr>
        </p:nvSpPr>
        <p:spPr>
          <a:xfrm>
            <a:off x="419450" y="1275127"/>
            <a:ext cx="11492917" cy="5436066"/>
          </a:xfrm>
        </p:spPr>
        <p:txBody>
          <a:bodyPr/>
          <a:lstStyle/>
          <a:p>
            <a:pPr eaLnBrk="1" fontAlgn="t" hangingPunct="1">
              <a:lnSpc>
                <a:spcPts val="3600"/>
              </a:lnSpc>
              <a:buFont typeface="Arial" panose="020B0604020202020204" pitchFamily="34" charset="0"/>
              <a:buNone/>
            </a:pPr>
            <a:r>
              <a:rPr lang="zh-CN" altLang="en-US" sz="3200" b="1" dirty="0">
                <a:latin typeface="仿宋" panose="02010609060101010101" pitchFamily="49" charset="-122"/>
                <a:ea typeface="仿宋" panose="02010609060101010101" pitchFamily="49" charset="-122"/>
                <a:sym typeface="Heiti SC Light" pitchFamily="1" charset="-122"/>
              </a:rPr>
              <a:t>    国家豁免权的放弃是指国家同意在外国法院不援引管辖豁免，接受外国法院的管辖。</a:t>
            </a:r>
          </a:p>
          <a:p>
            <a:pPr eaLnBrk="1" fontAlgn="t" hangingPunct="1">
              <a:lnSpc>
                <a:spcPts val="3600"/>
              </a:lnSpc>
              <a:buFont typeface="Wingdings" panose="05000000000000000000" pitchFamily="2" charset="2"/>
              <a:buChar char="u"/>
            </a:pPr>
            <a:r>
              <a:rPr lang="zh-CN" altLang="en-US" sz="3200" b="1" dirty="0">
                <a:latin typeface="仿宋" panose="02010609060101010101" pitchFamily="49" charset="-122"/>
                <a:ea typeface="仿宋" panose="02010609060101010101" pitchFamily="49" charset="-122"/>
                <a:sym typeface="Arial" panose="020B0604020202020204" pitchFamily="34" charset="0"/>
              </a:rPr>
              <a:t>明示放弃：国际协定、书面合同、在法院发表的声明或在特定诉讼中提出的书面函件</a:t>
            </a:r>
          </a:p>
          <a:p>
            <a:pPr eaLnBrk="1" fontAlgn="t" hangingPunct="1">
              <a:lnSpc>
                <a:spcPts val="3600"/>
              </a:lnSpc>
              <a:buFont typeface="Wingdings" panose="05000000000000000000" pitchFamily="2" charset="2"/>
              <a:buChar char="u"/>
            </a:pPr>
            <a:r>
              <a:rPr lang="zh-CN" altLang="en-US" sz="3200" b="1" dirty="0">
                <a:latin typeface="仿宋" panose="02010609060101010101" pitchFamily="49" charset="-122"/>
                <a:ea typeface="仿宋" panose="02010609060101010101" pitchFamily="49" charset="-122"/>
                <a:sym typeface="Arial" panose="020B0604020202020204" pitchFamily="34" charset="0"/>
              </a:rPr>
              <a:t>默示放弃：该国本身提起诉讼、介入该诉讼或采取与案件实体有关的任何其他步骤、提起反诉</a:t>
            </a:r>
          </a:p>
          <a:p>
            <a:pPr marL="0" indent="0" eaLnBrk="1" fontAlgn="t" hangingPunct="1">
              <a:lnSpc>
                <a:spcPts val="3600"/>
              </a:lnSpc>
              <a:buNone/>
            </a:pPr>
            <a:r>
              <a:rPr lang="zh-CN" altLang="en-US" sz="3200" b="1" dirty="0">
                <a:latin typeface="仿宋" panose="02010609060101010101" pitchFamily="49" charset="-122"/>
                <a:ea typeface="仿宋" panose="02010609060101010101" pitchFamily="49" charset="-122"/>
                <a:sym typeface="Arial" panose="020B0604020202020204" pitchFamily="34" charset="0"/>
              </a:rPr>
              <a:t>注意：国家在外国法院放弃管辖豁免，并不意味着也放弃执行豁免，执行豁免的放弃必须另做明确的表示</a:t>
            </a:r>
          </a:p>
          <a:p>
            <a:endParaRPr lang="zh-CN" altLang="en-US" dirty="0"/>
          </a:p>
        </p:txBody>
      </p:sp>
    </p:spTree>
    <p:extLst>
      <p:ext uri="{BB962C8B-B14F-4D97-AF65-F5344CB8AC3E}">
        <p14:creationId xmlns:p14="http://schemas.microsoft.com/office/powerpoint/2010/main" val="547444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165BC-6657-4079-AF59-BE04246BB048}"/>
              </a:ext>
            </a:extLst>
          </p:cNvPr>
          <p:cNvSpPr>
            <a:spLocks noGrp="1"/>
          </p:cNvSpPr>
          <p:nvPr>
            <p:ph type="title"/>
          </p:nvPr>
        </p:nvSpPr>
        <p:spPr>
          <a:xfrm>
            <a:off x="494951" y="585216"/>
            <a:ext cx="10981188" cy="1499616"/>
          </a:xfrm>
        </p:spPr>
        <p:txBody>
          <a:bodyPr>
            <a:normAutofit/>
          </a:bodyPr>
          <a:lstStyle/>
          <a:p>
            <a:pPr algn="just"/>
            <a:r>
              <a:rPr lang="en-US" altLang="zh-CN" sz="3600" noProof="1">
                <a:solidFill>
                  <a:schemeClr val="accent1">
                    <a:lumMod val="75000"/>
                  </a:schemeClr>
                </a:solidFill>
                <a:latin typeface="黑体" panose="02010609060101010101" pitchFamily="49" charset="-122"/>
                <a:ea typeface="黑体" panose="02010609060101010101" pitchFamily="49" charset="-122"/>
              </a:rPr>
              <a:t>Section four</a:t>
            </a:r>
            <a:r>
              <a:rPr lang="zh-CN" altLang="en-US" sz="3600" noProof="1">
                <a:solidFill>
                  <a:schemeClr val="accent1">
                    <a:lumMod val="75000"/>
                  </a:schemeClr>
                </a:solidFill>
                <a:latin typeface="黑体" panose="02010609060101010101" pitchFamily="49" charset="-122"/>
                <a:ea typeface="黑体" panose="02010609060101010101" pitchFamily="49" charset="-122"/>
              </a:rPr>
              <a:t> </a:t>
            </a:r>
            <a:r>
              <a:rPr lang="en-US" altLang="zh-CN" sz="3600" noProof="1">
                <a:solidFill>
                  <a:schemeClr val="accent1">
                    <a:lumMod val="75000"/>
                  </a:schemeClr>
                </a:solidFill>
                <a:latin typeface="黑体" panose="02010609060101010101" pitchFamily="49" charset="-122"/>
                <a:ea typeface="黑体" panose="02010609060101010101" pitchFamily="49" charset="-122"/>
              </a:rPr>
              <a:t>recognition in international law </a:t>
            </a:r>
            <a:r>
              <a:rPr lang="zh-CN" altLang="en-US" sz="3600" noProof="1">
                <a:solidFill>
                  <a:schemeClr val="accent1">
                    <a:lumMod val="75000"/>
                  </a:schemeClr>
                </a:solidFill>
                <a:latin typeface="黑体" panose="02010609060101010101" pitchFamily="49" charset="-122"/>
                <a:ea typeface="黑体" panose="02010609060101010101" pitchFamily="49" charset="-122"/>
              </a:rPr>
              <a:t>国际法上的承认</a:t>
            </a:r>
            <a:endParaRPr lang="zh-CN" altLang="en-US" sz="3600" dirty="0">
              <a:solidFill>
                <a:schemeClr val="accent1">
                  <a:lumMod val="75000"/>
                </a:schemeClr>
              </a:solidFill>
            </a:endParaRPr>
          </a:p>
        </p:txBody>
      </p:sp>
      <p:sp>
        <p:nvSpPr>
          <p:cNvPr id="3" name="内容占位符 2">
            <a:extLst>
              <a:ext uri="{FF2B5EF4-FFF2-40B4-BE49-F238E27FC236}">
                <a16:creationId xmlns:a16="http://schemas.microsoft.com/office/drawing/2014/main" id="{FB0C2CF0-29A6-44F0-8283-CE6BD276469F}"/>
              </a:ext>
            </a:extLst>
          </p:cNvPr>
          <p:cNvSpPr>
            <a:spLocks noGrp="1"/>
          </p:cNvSpPr>
          <p:nvPr>
            <p:ph idx="1"/>
          </p:nvPr>
        </p:nvSpPr>
        <p:spPr>
          <a:xfrm>
            <a:off x="729842" y="2286000"/>
            <a:ext cx="11241248" cy="4222376"/>
          </a:xfrm>
        </p:spPr>
        <p:txBody>
          <a:bodyPr/>
          <a:lstStyle/>
          <a:p>
            <a:r>
              <a:rPr lang="zh-CN" altLang="en-US" sz="2400" b="1" dirty="0">
                <a:latin typeface="仿宋" panose="02010609060101010101" pitchFamily="49" charset="-122"/>
                <a:ea typeface="仿宋" panose="02010609060101010101" pitchFamily="49" charset="-122"/>
              </a:rPr>
              <a:t>一、承认的概念与方式</a:t>
            </a:r>
            <a:endParaRPr lang="en-US" altLang="zh-CN" sz="2400" b="1" dirty="0">
              <a:latin typeface="仿宋" panose="02010609060101010101" pitchFamily="49" charset="-122"/>
              <a:ea typeface="仿宋" panose="02010609060101010101" pitchFamily="49" charset="-122"/>
            </a:endParaRPr>
          </a:p>
          <a:p>
            <a:r>
              <a:rPr lang="zh-CN" altLang="en-US" sz="2400" b="1" dirty="0">
                <a:latin typeface="仿宋" panose="02010609060101010101" pitchFamily="49" charset="-122"/>
                <a:ea typeface="仿宋" panose="02010609060101010101" pitchFamily="49" charset="-122"/>
                <a:sym typeface="Heiti SC Light" pitchFamily="1" charset="-122"/>
              </a:rPr>
              <a:t>国际法上的承认是指国际法主体（如现存国家和国际组织等）对新国家、新政府或其他情势的出现表示接受，并表明愿意与有关实体发展正常关系的单方面行为。</a:t>
            </a:r>
            <a:endParaRPr lang="en-US" altLang="zh-CN" sz="2400" b="1" dirty="0">
              <a:latin typeface="仿宋" panose="02010609060101010101" pitchFamily="49" charset="-122"/>
              <a:ea typeface="仿宋" panose="02010609060101010101" pitchFamily="49" charset="-122"/>
              <a:sym typeface="Heiti SC Light" pitchFamily="1" charset="-122"/>
            </a:endParaRPr>
          </a:p>
          <a:p>
            <a:pPr eaLnBrk="1" fontAlgn="t" hangingPunct="1">
              <a:buFont typeface="Wingdings" panose="05000000000000000000" pitchFamily="2" charset="2"/>
              <a:buChar char="u"/>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承认的特征：</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eaLnBrk="1" fontAlgn="t" hangingPunct="1">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sym typeface="Arial" panose="020B0604020202020204" pitchFamily="34" charset="0"/>
              </a:rPr>
              <a:t>1</a:t>
            </a:r>
            <a:r>
              <a:rPr lang="zh-CN" altLang="en-US" sz="2400" b="1" dirty="0">
                <a:latin typeface="仿宋" panose="02010609060101010101" pitchFamily="49" charset="-122"/>
                <a:ea typeface="仿宋" panose="02010609060101010101" pitchFamily="49" charset="-122"/>
                <a:sym typeface="Arial" panose="020B0604020202020204" pitchFamily="34" charset="0"/>
              </a:rPr>
              <a:t>、对象为国家和政府，也包括对交战团体和叛乱团体的承认</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eaLnBrk="1" fontAlgn="t" hangingPunct="1">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、单方面的政治行为，是否承认、何时承认、以何种方式承认，完全由承认国自由裁量和决定，无需征得对方同意，因此具有很强的政治色彩。</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eaLnBrk="1" fontAlgn="t" hangingPunct="1">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sym typeface="Arial" panose="020B0604020202020204" pitchFamily="34" charset="0"/>
              </a:rPr>
              <a:t>3</a:t>
            </a:r>
            <a:r>
              <a:rPr lang="zh-CN" altLang="en-US" sz="2400" b="1" dirty="0">
                <a:latin typeface="仿宋" panose="02010609060101010101" pitchFamily="49" charset="-122"/>
                <a:ea typeface="仿宋" panose="02010609060101010101" pitchFamily="49" charset="-122"/>
                <a:sym typeface="Arial" panose="020B0604020202020204" pitchFamily="34" charset="0"/>
              </a:rPr>
              <a:t>、产生一定的法律效果：虽然承认是政治行为，但是一旦承认就会产生法律效果</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eaLnBrk="1" fontAlgn="t" hangingPunct="1">
              <a:buFont typeface="Arial" panose="020B0604020202020204" pitchFamily="34" charset="0"/>
              <a:buNone/>
              <a:defRPr/>
            </a:pPr>
            <a:endParaRPr lang="zh-CN" altLang="en-US" sz="2400" dirty="0">
              <a:latin typeface="黑体" panose="02010609060101010101" pitchFamily="49" charset="-122"/>
              <a:ea typeface="黑体" panose="02010609060101010101" pitchFamily="49" charset="-122"/>
              <a:sym typeface="Arial" panose="020B0604020202020204" pitchFamily="34" charset="0"/>
            </a:endParaRPr>
          </a:p>
          <a:p>
            <a:endParaRPr lang="zh-CN" altLang="en-US" dirty="0"/>
          </a:p>
        </p:txBody>
      </p:sp>
    </p:spTree>
    <p:extLst>
      <p:ext uri="{BB962C8B-B14F-4D97-AF65-F5344CB8AC3E}">
        <p14:creationId xmlns:p14="http://schemas.microsoft.com/office/powerpoint/2010/main" val="2296649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1CD91B4-ED27-4954-8C12-6E1303466635}"/>
              </a:ext>
            </a:extLst>
          </p:cNvPr>
          <p:cNvSpPr>
            <a:spLocks noGrp="1"/>
          </p:cNvSpPr>
          <p:nvPr>
            <p:ph idx="1"/>
          </p:nvPr>
        </p:nvSpPr>
        <p:spPr>
          <a:xfrm>
            <a:off x="704676" y="998290"/>
            <a:ext cx="11174136" cy="5311070"/>
          </a:xfrm>
        </p:spPr>
        <p:txBody>
          <a:bodyPr>
            <a:normAutofit/>
          </a:bodyPr>
          <a:lstStyle/>
          <a:p>
            <a:pPr eaLnBrk="1" fontAlgn="t" hangingPunct="1">
              <a:buFont typeface="Wingdings" panose="05000000000000000000" pitchFamily="2" charset="2"/>
              <a:buChar char="u"/>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承认的方式</a:t>
            </a:r>
          </a:p>
          <a:p>
            <a:pPr eaLnBrk="1" fontAlgn="t" hangingPunct="1">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1. </a:t>
            </a:r>
            <a:r>
              <a:rPr lang="zh-CN" altLang="en-US" sz="2400" b="1" dirty="0">
                <a:latin typeface="仿宋" panose="02010609060101010101" pitchFamily="49" charset="-122"/>
                <a:ea typeface="仿宋" panose="02010609060101010101" pitchFamily="49" charset="-122"/>
                <a:sym typeface="Arial" panose="020B0604020202020204" pitchFamily="34" charset="0"/>
              </a:rPr>
              <a:t>明示承认和默示承认</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eaLnBrk="1" fontAlgn="t" hangingPunct="1">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明示承认：发表照会、函电或者声明</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eaLnBrk="1" fontAlgn="t" hangingPunct="1">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默示承认：建立外交、领事关系、缔结条约</a:t>
            </a:r>
            <a:endParaRPr lang="en-US" altLang="zh-CN" sz="2400" b="1" dirty="0">
              <a:latin typeface="仿宋" panose="02010609060101010101" pitchFamily="49" charset="-122"/>
              <a:ea typeface="仿宋" panose="02010609060101010101" pitchFamily="49" charset="-122"/>
              <a:sym typeface="Arial" panose="020B0604020202020204" pitchFamily="34" charset="0"/>
            </a:endParaRPr>
          </a:p>
          <a:p>
            <a:pPr eaLnBrk="1" fontAlgn="t" hangingPunct="1">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与新国家共同参加国际组织、国际会议或多边公约，并不构成对新国家的默示同意</a:t>
            </a:r>
          </a:p>
          <a:p>
            <a:pPr eaLnBrk="1" fontAlgn="t" hangingPunct="1">
              <a:buFont typeface="Arial" panose="020B0604020202020204" pitchFamily="34" charset="0"/>
              <a:buNone/>
              <a:defRPr/>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2. </a:t>
            </a:r>
            <a:r>
              <a:rPr lang="zh-CN" altLang="en-US" sz="2400" b="1" dirty="0">
                <a:latin typeface="仿宋" panose="02010609060101010101" pitchFamily="49" charset="-122"/>
                <a:ea typeface="仿宋" panose="02010609060101010101" pitchFamily="49" charset="-122"/>
              </a:rPr>
              <a:t>法律上的承认和事实上的承认</a:t>
            </a:r>
            <a:endParaRPr lang="en-US" altLang="zh-CN" sz="2400" b="1" dirty="0">
              <a:latin typeface="仿宋" panose="02010609060101010101" pitchFamily="49" charset="-122"/>
              <a:ea typeface="仿宋" panose="02010609060101010101" pitchFamily="49" charset="-122"/>
            </a:endParaRPr>
          </a:p>
          <a:p>
            <a:pPr eaLnBrk="1" fontAlgn="t" hangingPunct="1">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rPr>
              <a:t>De jure</a:t>
            </a:r>
            <a:r>
              <a:rPr lang="zh-CN" altLang="en-US" sz="2400" b="1" dirty="0">
                <a:latin typeface="仿宋" panose="02010609060101010101" pitchFamily="49" charset="-122"/>
                <a:ea typeface="仿宋" panose="02010609060101010101" pitchFamily="49" charset="-122"/>
              </a:rPr>
              <a:t>：完全的、永久的承认，它表明承认者愿意与被承认者进行全面交往，构成两者发展正常国际关系的基础，该承认不可撤销</a:t>
            </a:r>
            <a:endParaRPr lang="en-US" altLang="zh-CN" sz="2400" b="1" dirty="0">
              <a:latin typeface="仿宋" panose="02010609060101010101" pitchFamily="49" charset="-122"/>
              <a:ea typeface="仿宋" panose="02010609060101010101" pitchFamily="49" charset="-122"/>
            </a:endParaRPr>
          </a:p>
          <a:p>
            <a:pPr eaLnBrk="1" fontAlgn="t" hangingPunct="1">
              <a:buFont typeface="Arial" panose="020B0604020202020204" pitchFamily="34" charset="0"/>
              <a:buNone/>
              <a:defRPr/>
            </a:pPr>
            <a:r>
              <a:rPr lang="en-US" altLang="zh-CN" sz="2400" b="1" dirty="0">
                <a:latin typeface="仿宋" panose="02010609060101010101" pitchFamily="49" charset="-122"/>
                <a:ea typeface="仿宋" panose="02010609060101010101" pitchFamily="49" charset="-122"/>
              </a:rPr>
              <a:t>De facto</a:t>
            </a:r>
            <a:r>
              <a:rPr lang="zh-CN" altLang="en-US" sz="2400" b="1" dirty="0">
                <a:latin typeface="仿宋" panose="02010609060101010101" pitchFamily="49" charset="-122"/>
                <a:ea typeface="仿宋" panose="02010609060101010101" pitchFamily="49" charset="-122"/>
              </a:rPr>
              <a:t>：暂时的、不稳定的，可能随着政治关系的变化而被撤销或者收回，只愿意在经贸领域进行交往，不愿意在政治领域交往</a:t>
            </a:r>
          </a:p>
          <a:p>
            <a:endParaRPr lang="zh-CN" altLang="en-US" dirty="0"/>
          </a:p>
        </p:txBody>
      </p:sp>
    </p:spTree>
    <p:extLst>
      <p:ext uri="{BB962C8B-B14F-4D97-AF65-F5344CB8AC3E}">
        <p14:creationId xmlns:p14="http://schemas.microsoft.com/office/powerpoint/2010/main" val="41579958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68444D7-62A3-4944-9A1A-2967F197F320}"/>
              </a:ext>
            </a:extLst>
          </p:cNvPr>
          <p:cNvSpPr>
            <a:spLocks noGrp="1"/>
          </p:cNvSpPr>
          <p:nvPr>
            <p:ph idx="1"/>
          </p:nvPr>
        </p:nvSpPr>
        <p:spPr>
          <a:xfrm>
            <a:off x="469783" y="327171"/>
            <a:ext cx="11392249" cy="6274965"/>
          </a:xfrm>
        </p:spPr>
        <p:txBody>
          <a:bodyPr>
            <a:normAutofit fontScale="92500"/>
          </a:bodyPr>
          <a:lstStyle/>
          <a:p>
            <a:r>
              <a:rPr lang="zh-CN" altLang="en-US" sz="2400" b="1" dirty="0">
                <a:latin typeface="黑体" panose="02010609060101010101" pitchFamily="49" charset="-122"/>
                <a:ea typeface="黑体" panose="02010609060101010101" pitchFamily="49" charset="-122"/>
              </a:rPr>
              <a:t>二、国家承认</a:t>
            </a:r>
            <a:endParaRPr lang="en-US" altLang="zh-CN" sz="2400" b="1" dirty="0">
              <a:latin typeface="黑体" panose="02010609060101010101" pitchFamily="49" charset="-122"/>
              <a:ea typeface="黑体" panose="02010609060101010101" pitchFamily="49" charset="-122"/>
            </a:endParaRPr>
          </a:p>
          <a:p>
            <a:r>
              <a:rPr lang="zh-CN" altLang="en-US" sz="2400" b="1" dirty="0">
                <a:latin typeface="仿宋" panose="02010609060101010101" pitchFamily="49" charset="-122"/>
                <a:ea typeface="仿宋" panose="02010609060101010101" pitchFamily="49" charset="-122"/>
                <a:sym typeface="Heiti SC Light" pitchFamily="1" charset="-122"/>
              </a:rPr>
              <a:t> 国家承认是指既存国家以明示或默示的方式对新国家出现这一事实的确认，并表示愿意与其建立外交关系的单方面国家行为。</a:t>
            </a:r>
            <a:endParaRPr lang="en-US" altLang="zh-CN" sz="2400" b="1" dirty="0">
              <a:latin typeface="仿宋" panose="02010609060101010101" pitchFamily="49" charset="-122"/>
              <a:ea typeface="仿宋" panose="02010609060101010101" pitchFamily="49" charset="-122"/>
              <a:sym typeface="Heiti SC Light" pitchFamily="1" charset="-122"/>
            </a:endParaRPr>
          </a:p>
          <a:p>
            <a:pPr marL="0" indent="0" eaLnBrk="1" fontAlgn="t" hangingPunct="1">
              <a:lnSpc>
                <a:spcPct val="150000"/>
              </a:lnSpc>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（一）国家承认的法律性质与作用</a:t>
            </a:r>
          </a:p>
          <a:p>
            <a:pPr algn="just" eaLnBrk="1" fontAlgn="t" hangingPunct="1">
              <a:lnSpc>
                <a:spcPct val="150000"/>
              </a:lnSpc>
              <a:buFont typeface="Arial" panose="020B0604020202020204" pitchFamily="34" charset="0"/>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1.</a:t>
            </a:r>
            <a:r>
              <a:rPr lang="zh-CN" altLang="en-US" sz="2400" b="1" dirty="0">
                <a:latin typeface="仿宋" panose="02010609060101010101" pitchFamily="49" charset="-122"/>
                <a:ea typeface="仿宋" panose="02010609060101010101" pitchFamily="49" charset="-122"/>
                <a:sym typeface="Arial" panose="020B0604020202020204" pitchFamily="34" charset="0"/>
              </a:rPr>
              <a:t>构成说：流行于</a:t>
            </a:r>
            <a:r>
              <a:rPr lang="en-US" altLang="zh-CN" sz="2400" b="1" dirty="0">
                <a:latin typeface="仿宋" panose="02010609060101010101" pitchFamily="49" charset="-122"/>
                <a:ea typeface="仿宋" panose="02010609060101010101" pitchFamily="49" charset="-122"/>
                <a:sym typeface="Arial" panose="020B0604020202020204" pitchFamily="34" charset="0"/>
              </a:rPr>
              <a:t>19</a:t>
            </a:r>
            <a:r>
              <a:rPr lang="zh-CN" altLang="en-US" sz="2400" b="1" dirty="0">
                <a:latin typeface="仿宋" panose="02010609060101010101" pitchFamily="49" charset="-122"/>
                <a:ea typeface="仿宋" panose="02010609060101010101" pitchFamily="49" charset="-122"/>
                <a:sym typeface="Arial" panose="020B0604020202020204" pitchFamily="34" charset="0"/>
              </a:rPr>
              <a:t>世纪欧洲，一个国家只有经过既存国家的承认才能构成国际法的主体；承认具有创造国际法主体的作用，国家之所以能够成为国际人格者从而成为国际社会的成员，是承认的结果。虽然这一学说被认为违反国家主权平等原则，但是表明了承认与国家资格的标准之间存在密切的联系，尤其是在新产生的实体是否具备国家资格问题上存在争议的情况下。承认范围越大，证明构成国家的证据就越少。</a:t>
            </a:r>
          </a:p>
          <a:p>
            <a:pPr algn="just" eaLnBrk="1" fontAlgn="t" hangingPunct="1">
              <a:lnSpc>
                <a:spcPct val="150000"/>
              </a:lnSpc>
              <a:buFont typeface="Arial" panose="020B0604020202020204" pitchFamily="34" charset="0"/>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宣告说：体现在国际法院的裁决中，承认只是既存国家对新国家存在的事实给予确认或宣告，并不具有创设国际人格的作用，国家的成立及其国际法主体资格的取得不决定于他国的承认。</a:t>
            </a:r>
          </a:p>
          <a:p>
            <a:endParaRPr lang="zh-CN" altLang="en-US" dirty="0"/>
          </a:p>
        </p:txBody>
      </p:sp>
    </p:spTree>
    <p:extLst>
      <p:ext uri="{BB962C8B-B14F-4D97-AF65-F5344CB8AC3E}">
        <p14:creationId xmlns:p14="http://schemas.microsoft.com/office/powerpoint/2010/main" val="88677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10C8E1-432B-4C7E-820C-52305D7AA2C2}"/>
              </a:ext>
            </a:extLst>
          </p:cNvPr>
          <p:cNvSpPr>
            <a:spLocks noGrp="1"/>
          </p:cNvSpPr>
          <p:nvPr>
            <p:ph idx="1"/>
          </p:nvPr>
        </p:nvSpPr>
        <p:spPr>
          <a:xfrm>
            <a:off x="461394" y="729842"/>
            <a:ext cx="11291582" cy="5579518"/>
          </a:xfrm>
        </p:spPr>
        <p:txBody>
          <a:bodyPr>
            <a:normAutofit fontScale="85000" lnSpcReduction="10000"/>
          </a:bodyPr>
          <a:lstStyle/>
          <a:p>
            <a:pPr algn="just"/>
            <a:r>
              <a:rPr lang="zh-CN" altLang="en-US" sz="2600" b="1" dirty="0">
                <a:latin typeface="宋体" panose="02010600030101010101" pitchFamily="2" charset="-122"/>
                <a:ea typeface="宋体" panose="02010600030101010101" pitchFamily="2" charset="-122"/>
              </a:rPr>
              <a:t>（二）</a:t>
            </a:r>
            <a:r>
              <a:rPr lang="zh-CN" altLang="en-US" sz="2600" b="1" dirty="0">
                <a:latin typeface="宋体" panose="02010600030101010101" pitchFamily="2" charset="-122"/>
                <a:ea typeface="宋体" panose="02010600030101010101" pitchFamily="2" charset="-122"/>
                <a:sym typeface="Arial" panose="020B0604020202020204" pitchFamily="34" charset="0"/>
              </a:rPr>
              <a:t>国家承认发生的情形</a:t>
            </a:r>
            <a:endParaRPr lang="en-US" altLang="zh-CN" sz="2600" b="1" dirty="0">
              <a:latin typeface="宋体" panose="02010600030101010101" pitchFamily="2" charset="-122"/>
              <a:ea typeface="宋体" panose="02010600030101010101" pitchFamily="2" charset="-122"/>
              <a:sym typeface="Arial" panose="020B0604020202020204" pitchFamily="34" charset="0"/>
            </a:endParaRPr>
          </a:p>
          <a:p>
            <a:pPr algn="just"/>
            <a:r>
              <a:rPr lang="zh-CN" altLang="en-US" sz="2600" b="1" dirty="0">
                <a:latin typeface="宋体" panose="02010600030101010101" pitchFamily="2" charset="-122"/>
                <a:ea typeface="宋体" panose="02010600030101010101" pitchFamily="2" charset="-122"/>
                <a:sym typeface="Arial" panose="020B0604020202020204" pitchFamily="34" charset="0"/>
              </a:rPr>
              <a:t>合并、分离、分立和独立</a:t>
            </a:r>
            <a:endParaRPr lang="en-US" altLang="zh-CN" sz="2600" b="1" dirty="0">
              <a:latin typeface="宋体" panose="02010600030101010101" pitchFamily="2" charset="-122"/>
              <a:ea typeface="宋体" panose="02010600030101010101" pitchFamily="2" charset="-122"/>
              <a:sym typeface="Arial" panose="020B0604020202020204" pitchFamily="34" charset="0"/>
            </a:endParaRPr>
          </a:p>
          <a:p>
            <a:pPr algn="just"/>
            <a:r>
              <a:rPr lang="zh-CN" altLang="en-US" sz="2600" b="1" dirty="0">
                <a:latin typeface="宋体" panose="02010600030101010101" pitchFamily="2" charset="-122"/>
                <a:ea typeface="宋体" panose="02010600030101010101" pitchFamily="2" charset="-122"/>
                <a:sym typeface="Arial" panose="020B0604020202020204" pitchFamily="34" charset="0"/>
              </a:rPr>
              <a:t>（三）特殊情况</a:t>
            </a:r>
            <a:endParaRPr lang="en-US" altLang="zh-CN" sz="2600" b="1" dirty="0">
              <a:latin typeface="宋体" panose="02010600030101010101" pitchFamily="2" charset="-122"/>
              <a:ea typeface="宋体" panose="02010600030101010101" pitchFamily="2" charset="-122"/>
              <a:sym typeface="Arial" panose="020B0604020202020204" pitchFamily="34" charset="0"/>
            </a:endParaRPr>
          </a:p>
          <a:p>
            <a:pPr algn="just" eaLnBrk="1" fontAlgn="t" hangingPunct="1">
              <a:lnSpc>
                <a:spcPct val="150000"/>
              </a:lnSpc>
              <a:buFont typeface="Arial" panose="020B0604020202020204" pitchFamily="34" charset="0"/>
              <a:buNone/>
            </a:pPr>
            <a:r>
              <a:rPr lang="zh-CN" altLang="en-US" sz="2600" b="1" dirty="0">
                <a:latin typeface="宋体" panose="02010600030101010101" pitchFamily="2" charset="-122"/>
                <a:ea typeface="宋体" panose="02010600030101010101" pitchFamily="2" charset="-122"/>
                <a:sym typeface="Arial" panose="020B0604020202020204" pitchFamily="34" charset="0"/>
              </a:rPr>
              <a:t>过早承认：构成国家的要素尚未完全具备</a:t>
            </a:r>
            <a:endParaRPr lang="en-US" altLang="zh-CN" sz="2600" b="1" dirty="0">
              <a:latin typeface="宋体" panose="02010600030101010101" pitchFamily="2" charset="-122"/>
              <a:ea typeface="宋体" panose="02010600030101010101" pitchFamily="2" charset="-122"/>
              <a:sym typeface="Arial" panose="020B0604020202020204" pitchFamily="34" charset="0"/>
            </a:endParaRPr>
          </a:p>
          <a:p>
            <a:pPr algn="just" eaLnBrk="1" fontAlgn="t" hangingPunct="1">
              <a:lnSpc>
                <a:spcPct val="150000"/>
              </a:lnSpc>
              <a:buFont typeface="Arial" panose="020B0604020202020204" pitchFamily="34" charset="0"/>
              <a:buNone/>
            </a:pPr>
            <a:r>
              <a:rPr lang="zh-CN" altLang="en-US" sz="2600" b="1" dirty="0">
                <a:latin typeface="宋体" panose="02010600030101010101" pitchFamily="2" charset="-122"/>
                <a:ea typeface="宋体" panose="02010600030101010101" pitchFamily="2" charset="-122"/>
                <a:sym typeface="Arial" panose="020B0604020202020204" pitchFamily="34" charset="0"/>
              </a:rPr>
              <a:t>史汀生不承认主义： </a:t>
            </a:r>
            <a:r>
              <a:rPr lang="en-US" altLang="zh-CN" sz="2600" b="1" dirty="0">
                <a:latin typeface="宋体" panose="02010600030101010101" pitchFamily="2" charset="-122"/>
                <a:ea typeface="宋体" panose="02010600030101010101" pitchFamily="2" charset="-122"/>
                <a:sym typeface="Arial" panose="020B0604020202020204" pitchFamily="34" charset="0"/>
              </a:rPr>
              <a:t>1931</a:t>
            </a:r>
            <a:r>
              <a:rPr lang="zh-CN" altLang="en-US" sz="2600" b="1" dirty="0">
                <a:latin typeface="宋体" panose="02010600030101010101" pitchFamily="2" charset="-122"/>
                <a:ea typeface="宋体" panose="02010600030101010101" pitchFamily="2" charset="-122"/>
                <a:sym typeface="Arial" panose="020B0604020202020204" pitchFamily="34" charset="0"/>
              </a:rPr>
              <a:t>年九一八事变以后，日本在中国东三省扶植了一个所谓“满洲国”傀儡政府，为此美国国务卿史汀生于</a:t>
            </a:r>
            <a:r>
              <a:rPr lang="en-US" altLang="zh-CN" sz="2600" b="1" dirty="0">
                <a:latin typeface="宋体" panose="02010600030101010101" pitchFamily="2" charset="-122"/>
                <a:ea typeface="宋体" panose="02010600030101010101" pitchFamily="2" charset="-122"/>
                <a:sym typeface="Arial" panose="020B0604020202020204" pitchFamily="34" charset="0"/>
              </a:rPr>
              <a:t>1932</a:t>
            </a:r>
            <a:r>
              <a:rPr lang="zh-CN" altLang="en-US" sz="2600" b="1" dirty="0">
                <a:latin typeface="宋体" panose="02010600030101010101" pitchFamily="2" charset="-122"/>
                <a:ea typeface="宋体" panose="02010600030101010101" pitchFamily="2" charset="-122"/>
                <a:sym typeface="Arial" panose="020B0604020202020204" pitchFamily="34" charset="0"/>
              </a:rPr>
              <a:t>年</a:t>
            </a:r>
            <a:r>
              <a:rPr lang="en-US" altLang="zh-CN" sz="2600" b="1" dirty="0">
                <a:latin typeface="宋体" panose="02010600030101010101" pitchFamily="2" charset="-122"/>
                <a:ea typeface="宋体" panose="02010600030101010101" pitchFamily="2" charset="-122"/>
                <a:sym typeface="Arial" panose="020B0604020202020204" pitchFamily="34" charset="0"/>
              </a:rPr>
              <a:t>1</a:t>
            </a:r>
            <a:r>
              <a:rPr lang="zh-CN" altLang="en-US" sz="2600" b="1" dirty="0">
                <a:latin typeface="宋体" panose="02010600030101010101" pitchFamily="2" charset="-122"/>
                <a:ea typeface="宋体" panose="02010600030101010101" pitchFamily="2" charset="-122"/>
                <a:sym typeface="Arial" panose="020B0604020202020204" pitchFamily="34" charset="0"/>
              </a:rPr>
              <a:t>月</a:t>
            </a:r>
            <a:r>
              <a:rPr lang="en-US" altLang="zh-CN" sz="2600" b="1" dirty="0">
                <a:latin typeface="宋体" panose="02010600030101010101" pitchFamily="2" charset="-122"/>
                <a:ea typeface="宋体" panose="02010600030101010101" pitchFamily="2" charset="-122"/>
                <a:sym typeface="Arial" panose="020B0604020202020204" pitchFamily="34" charset="0"/>
              </a:rPr>
              <a:t>7</a:t>
            </a:r>
            <a:r>
              <a:rPr lang="zh-CN" altLang="en-US" sz="2600" b="1" dirty="0">
                <a:latin typeface="宋体" panose="02010600030101010101" pitchFamily="2" charset="-122"/>
                <a:ea typeface="宋体" panose="02010600030101010101" pitchFamily="2" charset="-122"/>
                <a:sym typeface="Arial" panose="020B0604020202020204" pitchFamily="34" charset="0"/>
              </a:rPr>
              <a:t>日照会中日两国政府，声明不承认用违反</a:t>
            </a:r>
            <a:r>
              <a:rPr lang="en-US" altLang="zh-CN" sz="2600" b="1" dirty="0">
                <a:latin typeface="宋体" panose="02010600030101010101" pitchFamily="2" charset="-122"/>
                <a:ea typeface="宋体" panose="02010600030101010101" pitchFamily="2" charset="-122"/>
                <a:sym typeface="Arial" panose="020B0604020202020204" pitchFamily="34" charset="0"/>
              </a:rPr>
              <a:t>1928</a:t>
            </a:r>
            <a:r>
              <a:rPr lang="zh-CN" altLang="en-US" sz="2600" b="1" dirty="0">
                <a:latin typeface="宋体" panose="02010600030101010101" pitchFamily="2" charset="-122"/>
                <a:ea typeface="宋体" panose="02010600030101010101" pitchFamily="2" charset="-122"/>
                <a:sym typeface="Arial" panose="020B0604020202020204" pitchFamily="34" charset="0"/>
              </a:rPr>
              <a:t>年巴黎非战公约义务的手段所造成的任何情势、条约或协定，同时宣称坚持美国对华的“门户开放”政策，史称“史汀生主义”。史汀生主义关于不承认傀儡政府的声明于同年</a:t>
            </a:r>
            <a:r>
              <a:rPr lang="en-US" altLang="zh-CN" sz="2600" b="1" dirty="0">
                <a:latin typeface="宋体" panose="02010600030101010101" pitchFamily="2" charset="-122"/>
                <a:ea typeface="宋体" panose="02010600030101010101" pitchFamily="2" charset="-122"/>
                <a:sym typeface="Arial" panose="020B0604020202020204" pitchFamily="34" charset="0"/>
              </a:rPr>
              <a:t>3</a:t>
            </a:r>
            <a:r>
              <a:rPr lang="zh-CN" altLang="en-US" sz="2600" b="1" dirty="0">
                <a:latin typeface="宋体" panose="02010600030101010101" pitchFamily="2" charset="-122"/>
                <a:ea typeface="宋体" panose="02010600030101010101" pitchFamily="2" charset="-122"/>
                <a:sym typeface="Arial" panose="020B0604020202020204" pitchFamily="34" charset="0"/>
              </a:rPr>
              <a:t>月</a:t>
            </a:r>
            <a:r>
              <a:rPr lang="en-US" altLang="zh-CN" sz="2600" b="1" dirty="0">
                <a:latin typeface="宋体" panose="02010600030101010101" pitchFamily="2" charset="-122"/>
                <a:ea typeface="宋体" panose="02010600030101010101" pitchFamily="2" charset="-122"/>
                <a:sym typeface="Arial" panose="020B0604020202020204" pitchFamily="34" charset="0"/>
              </a:rPr>
              <a:t>11</a:t>
            </a:r>
            <a:r>
              <a:rPr lang="zh-CN" altLang="en-US" sz="2600" b="1" dirty="0">
                <a:latin typeface="宋体" panose="02010600030101010101" pitchFamily="2" charset="-122"/>
                <a:ea typeface="宋体" panose="02010600030101010101" pitchFamily="2" charset="-122"/>
                <a:sym typeface="Arial" panose="020B0604020202020204" pitchFamily="34" charset="0"/>
              </a:rPr>
              <a:t>日在国际联盟大会上作为决议得以通过，并被确定为国联成员国的义务。以后“史汀生主义”成为国际法上承认制度的一项重要规则。根据该制度，违反国际法使用武力建立的国家，国家和国际组织不仅不应给予承认，而且应该反对。</a:t>
            </a:r>
          </a:p>
          <a:p>
            <a:endParaRPr lang="zh-CN" altLang="en-US" dirty="0"/>
          </a:p>
        </p:txBody>
      </p:sp>
    </p:spTree>
    <p:extLst>
      <p:ext uri="{BB962C8B-B14F-4D97-AF65-F5344CB8AC3E}">
        <p14:creationId xmlns:p14="http://schemas.microsoft.com/office/powerpoint/2010/main" val="610898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32B555-9745-469C-ADF6-579045592E2C}"/>
              </a:ext>
            </a:extLst>
          </p:cNvPr>
          <p:cNvSpPr>
            <a:spLocks noGrp="1"/>
          </p:cNvSpPr>
          <p:nvPr>
            <p:ph type="title"/>
          </p:nvPr>
        </p:nvSpPr>
        <p:spPr>
          <a:xfrm>
            <a:off x="966467" y="123989"/>
            <a:ext cx="10259065" cy="849301"/>
          </a:xfrm>
        </p:spPr>
        <p:txBody>
          <a:bodyPr>
            <a:normAutofit/>
          </a:bodyPr>
          <a:lstStyle/>
          <a:p>
            <a:r>
              <a:rPr lang="zh-CN" altLang="en-US" sz="4400" b="1" dirty="0">
                <a:latin typeface="+mn-ea"/>
                <a:ea typeface="+mn-ea"/>
              </a:rPr>
              <a:t>二、</a:t>
            </a:r>
            <a:r>
              <a:rPr lang="en-US" altLang="zh-CN" sz="4400" b="1" dirty="0">
                <a:latin typeface="+mn-ea"/>
                <a:ea typeface="+mn-ea"/>
              </a:rPr>
              <a:t>categories</a:t>
            </a:r>
            <a:r>
              <a:rPr lang="zh-CN" altLang="en-US" sz="4400" b="1" dirty="0">
                <a:latin typeface="+mn-ea"/>
                <a:ea typeface="+mn-ea"/>
              </a:rPr>
              <a:t>：国际法主体的分类</a:t>
            </a:r>
          </a:p>
        </p:txBody>
      </p:sp>
      <p:sp>
        <p:nvSpPr>
          <p:cNvPr id="3" name="内容占位符 2">
            <a:extLst>
              <a:ext uri="{FF2B5EF4-FFF2-40B4-BE49-F238E27FC236}">
                <a16:creationId xmlns:a16="http://schemas.microsoft.com/office/drawing/2014/main" id="{1EC4A421-9389-4AF9-8E96-0F6EE327BD60}"/>
              </a:ext>
            </a:extLst>
          </p:cNvPr>
          <p:cNvSpPr>
            <a:spLocks noGrp="1"/>
          </p:cNvSpPr>
          <p:nvPr>
            <p:ph idx="1"/>
          </p:nvPr>
        </p:nvSpPr>
        <p:spPr>
          <a:xfrm>
            <a:off x="276838" y="973290"/>
            <a:ext cx="11803310" cy="5662402"/>
          </a:xfrm>
        </p:spPr>
        <p:txBody>
          <a:bodyPr/>
          <a:lstStyle/>
          <a:p>
            <a:r>
              <a:rPr lang="zh-CN" altLang="en-US" sz="2800" b="1" dirty="0">
                <a:solidFill>
                  <a:schemeClr val="accent1">
                    <a:lumMod val="75000"/>
                  </a:schemeClr>
                </a:solidFill>
              </a:rPr>
              <a:t>（一）国家 </a:t>
            </a:r>
            <a:r>
              <a:rPr lang="en-US" altLang="zh-CN" sz="2800" b="1" dirty="0">
                <a:solidFill>
                  <a:schemeClr val="accent1">
                    <a:lumMod val="75000"/>
                  </a:schemeClr>
                </a:solidFill>
              </a:rPr>
              <a:t>states</a:t>
            </a:r>
          </a:p>
          <a:p>
            <a:r>
              <a:rPr lang="en-US" altLang="zh-CN" sz="2400" dirty="0"/>
              <a:t>States: only subject of international law      fundamental subject of international law</a:t>
            </a:r>
            <a:r>
              <a:rPr lang="zh-CN" altLang="en-US" sz="2400" dirty="0"/>
              <a:t>国家曾是国际法唯一主体，随着国际关系发展，国际法中其他主体形成和发展，国家成为基本主体</a:t>
            </a:r>
            <a:endParaRPr lang="en-US" altLang="zh-CN" sz="2400" dirty="0"/>
          </a:p>
          <a:p>
            <a:pPr eaLnBrk="1" fontAlgn="t" hangingPunct="1">
              <a:buFont typeface="Wingdings" panose="05000000000000000000" pitchFamily="2" charset="2"/>
              <a:buNone/>
            </a:pPr>
            <a:r>
              <a:rPr lang="zh-CN" altLang="en-US" sz="2400" b="1" dirty="0"/>
              <a:t>国家作为国际法主体的特点：</a:t>
            </a:r>
          </a:p>
          <a:p>
            <a:pPr eaLnBrk="1" fontAlgn="t" hangingPunct="1">
              <a:buFont typeface="Wingdings" panose="05000000000000000000" pitchFamily="2" charset="2"/>
              <a:buChar char="u"/>
            </a:pPr>
            <a:r>
              <a:rPr lang="zh-CN" altLang="en-US" sz="2400" dirty="0"/>
              <a:t>国家是国际法的基本主体：在国际法律关系中处于主要地位和起着主要作用的主体，国家即是基本主体；</a:t>
            </a:r>
            <a:endParaRPr lang="en-US" altLang="zh-CN" sz="2400" dirty="0"/>
          </a:p>
          <a:p>
            <a:pPr eaLnBrk="1" fontAlgn="t" hangingPunct="1">
              <a:buFont typeface="Wingdings" panose="05000000000000000000" pitchFamily="2" charset="2"/>
              <a:buChar char="u"/>
            </a:pPr>
            <a:r>
              <a:rPr lang="zh-CN" altLang="en-US" sz="2400" dirty="0"/>
              <a:t>国家是国际法的当然主体：不需要证明，取得国际法主体资格也不需要任何其他条件，只要行为体构成国家即可称为国际法的主体</a:t>
            </a:r>
            <a:endParaRPr lang="en-US" altLang="zh-CN" sz="2400" dirty="0"/>
          </a:p>
          <a:p>
            <a:pPr eaLnBrk="1" fontAlgn="t" hangingPunct="1">
              <a:buFont typeface="Wingdings" panose="05000000000000000000" pitchFamily="2" charset="2"/>
              <a:buChar char="u"/>
            </a:pPr>
            <a:r>
              <a:rPr lang="zh-CN" altLang="en-US" sz="2400" dirty="0"/>
              <a:t>国家是国际法的原生主体：与国际组织不同，不是派生的</a:t>
            </a:r>
            <a:endParaRPr lang="en-US" altLang="zh-CN" sz="2400" dirty="0"/>
          </a:p>
          <a:p>
            <a:pPr eaLnBrk="1" fontAlgn="t" hangingPunct="1">
              <a:buFont typeface="Wingdings" panose="05000000000000000000" pitchFamily="2" charset="2"/>
              <a:buChar char="u"/>
            </a:pPr>
            <a:r>
              <a:rPr lang="zh-CN" altLang="en-US" sz="2400" dirty="0"/>
              <a:t>国家是国际法的完全主体：具有完整的主体资格</a:t>
            </a:r>
          </a:p>
          <a:p>
            <a:endParaRPr lang="en-US" altLang="zh-CN" sz="2400" dirty="0"/>
          </a:p>
          <a:p>
            <a:endParaRPr lang="zh-CN" altLang="en-US" dirty="0"/>
          </a:p>
        </p:txBody>
      </p:sp>
      <p:sp>
        <p:nvSpPr>
          <p:cNvPr id="4" name="箭头: 右 3">
            <a:extLst>
              <a:ext uri="{FF2B5EF4-FFF2-40B4-BE49-F238E27FC236}">
                <a16:creationId xmlns:a16="http://schemas.microsoft.com/office/drawing/2014/main" id="{181B526E-AB47-41C3-9973-807EDDDBD0D6}"/>
              </a:ext>
            </a:extLst>
          </p:cNvPr>
          <p:cNvSpPr/>
          <p:nvPr/>
        </p:nvSpPr>
        <p:spPr>
          <a:xfrm>
            <a:off x="5209563" y="1610686"/>
            <a:ext cx="478173" cy="211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9427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CE28DF4-F68E-4E07-91FF-4465574BB846}"/>
              </a:ext>
            </a:extLst>
          </p:cNvPr>
          <p:cNvSpPr>
            <a:spLocks noGrp="1"/>
          </p:cNvSpPr>
          <p:nvPr>
            <p:ph idx="1"/>
          </p:nvPr>
        </p:nvSpPr>
        <p:spPr>
          <a:xfrm>
            <a:off x="735106" y="519953"/>
            <a:ext cx="11053482" cy="6338047"/>
          </a:xfrm>
        </p:spPr>
        <p:txBody>
          <a:bodyPr/>
          <a:lstStyle/>
          <a:p>
            <a:pPr marL="0" indent="0" eaLnBrk="1" fontAlgn="auto" hangingPunct="1">
              <a:spcAft>
                <a:spcPts val="0"/>
              </a:spcAft>
              <a:buFont typeface="Wingdings 2" panose="05020102010507070707" pitchFamily="18" charset="2"/>
              <a:buNone/>
              <a:defRPr/>
            </a:pPr>
            <a:r>
              <a:rPr lang="en-US" altLang="zh-CN" sz="2800" b="1" dirty="0"/>
              <a:t>Principle of Non-recognition </a:t>
            </a:r>
            <a:r>
              <a:rPr lang="zh-CN" altLang="en-US" sz="2800" b="1" dirty="0"/>
              <a:t>不承认原则</a:t>
            </a:r>
            <a:endParaRPr lang="en-US" altLang="zh-CN" sz="2800" b="1" dirty="0"/>
          </a:p>
          <a:p>
            <a:pPr eaLnBrk="1" fontAlgn="auto" hangingPunct="1">
              <a:spcAft>
                <a:spcPts val="0"/>
              </a:spcAft>
              <a:buFont typeface="Wingdings 2"/>
              <a:buChar char=""/>
              <a:defRPr/>
            </a:pPr>
            <a:r>
              <a:rPr lang="en-GB" altLang="zh-CN" sz="2800" b="1" dirty="0"/>
              <a:t>Definition: </a:t>
            </a:r>
            <a:r>
              <a:rPr lang="zh-CN" altLang="en-US" sz="2800" b="1" dirty="0"/>
              <a:t>承认主体对于违反国际法基本原则造成的事实或情势（建立的政治实体）不得予以承认</a:t>
            </a:r>
            <a:endParaRPr lang="en-US" altLang="zh-CN" sz="2800" b="1" dirty="0"/>
          </a:p>
          <a:p>
            <a:pPr eaLnBrk="1" fontAlgn="auto" hangingPunct="1">
              <a:spcAft>
                <a:spcPts val="0"/>
              </a:spcAft>
              <a:buFont typeface="Wingdings 2"/>
              <a:buChar char=""/>
              <a:defRPr/>
            </a:pPr>
            <a:r>
              <a:rPr lang="en-US" altLang="zh-CN" sz="2800" b="1" dirty="0"/>
              <a:t>The Stimson Doctrine of Non-recognition: 1932</a:t>
            </a:r>
            <a:r>
              <a:rPr lang="zh-CN" altLang="en-US" sz="2800" b="1" dirty="0"/>
              <a:t>美不承认伪满洲国 </a:t>
            </a:r>
            <a:r>
              <a:rPr lang="en-US" altLang="zh-CN" sz="2800" b="1" dirty="0"/>
              <a:t>—— </a:t>
            </a:r>
            <a:r>
              <a:rPr lang="zh-CN" altLang="en-US" sz="2800" b="1" dirty="0"/>
              <a:t>国联决议</a:t>
            </a:r>
            <a:endParaRPr lang="en-US" altLang="zh-CN" sz="2800" b="1" dirty="0"/>
          </a:p>
          <a:p>
            <a:pPr eaLnBrk="1" fontAlgn="auto" hangingPunct="1">
              <a:spcAft>
                <a:spcPts val="0"/>
              </a:spcAft>
              <a:buFont typeface="Wingdings 2"/>
              <a:buChar char=""/>
              <a:defRPr/>
            </a:pPr>
            <a:r>
              <a:rPr lang="en-US" altLang="zh-CN" sz="2800" b="1" dirty="0"/>
              <a:t>After WWII: </a:t>
            </a:r>
            <a:r>
              <a:rPr lang="zh-CN" altLang="en-US" sz="2800" b="1" dirty="0"/>
              <a:t>一系列国际文件 </a:t>
            </a:r>
            <a:r>
              <a:rPr lang="en-US" altLang="zh-CN" sz="2800" b="1" dirty="0"/>
              <a:t>E.g. 1970 Declaration on Principles of IL, 1974 Resolution on Definition of Aggression (</a:t>
            </a:r>
            <a:r>
              <a:rPr lang="zh-CN" altLang="en-US" sz="2800" b="1" dirty="0"/>
              <a:t>因侵略行为而取得的任何领土或特殊利益，均不得亦不应承认为合法</a:t>
            </a:r>
            <a:r>
              <a:rPr lang="en-US" altLang="zh-CN" sz="2800" b="1" dirty="0"/>
              <a:t>)</a:t>
            </a:r>
          </a:p>
          <a:p>
            <a:pPr eaLnBrk="1" fontAlgn="auto" hangingPunct="1">
              <a:spcAft>
                <a:spcPts val="0"/>
              </a:spcAft>
              <a:buFont typeface="Wingdings 2"/>
              <a:buChar char=""/>
              <a:defRPr/>
            </a:pPr>
            <a:r>
              <a:rPr lang="en-US" altLang="zh-CN" sz="2800" b="1" dirty="0"/>
              <a:t>1965 SC Resolutions on Southern Rhodesia: </a:t>
            </a:r>
            <a:r>
              <a:rPr lang="zh-CN" altLang="en-US" sz="2800" b="1" dirty="0"/>
              <a:t>不承认南非罗得西亚种族主义政权</a:t>
            </a:r>
            <a:endParaRPr lang="en-US" altLang="zh-CN" sz="2800" b="1" dirty="0"/>
          </a:p>
          <a:p>
            <a:pPr eaLnBrk="1" fontAlgn="auto" hangingPunct="1">
              <a:spcAft>
                <a:spcPts val="0"/>
              </a:spcAft>
              <a:buFont typeface="Wingdings 2"/>
              <a:buChar char=""/>
              <a:defRPr/>
            </a:pPr>
            <a:r>
              <a:rPr lang="en-US" altLang="zh-CN" sz="2800" b="1" dirty="0"/>
              <a:t>1971 Advisory Opinion on Namibia: </a:t>
            </a:r>
            <a:r>
              <a:rPr lang="zh-CN" altLang="en-US" sz="2800" b="1" dirty="0"/>
              <a:t>不承认南非吞并纳米比亚</a:t>
            </a:r>
          </a:p>
          <a:p>
            <a:endParaRPr lang="zh-CN" altLang="en-US" dirty="0"/>
          </a:p>
        </p:txBody>
      </p:sp>
    </p:spTree>
    <p:extLst>
      <p:ext uri="{BB962C8B-B14F-4D97-AF65-F5344CB8AC3E}">
        <p14:creationId xmlns:p14="http://schemas.microsoft.com/office/powerpoint/2010/main" val="3024930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3ABAB16-D816-4D96-8C9C-B933BCB34E42}"/>
              </a:ext>
            </a:extLst>
          </p:cNvPr>
          <p:cNvSpPr>
            <a:spLocks noGrp="1"/>
          </p:cNvSpPr>
          <p:nvPr>
            <p:ph idx="1"/>
          </p:nvPr>
        </p:nvSpPr>
        <p:spPr>
          <a:xfrm>
            <a:off x="1024128" y="671119"/>
            <a:ext cx="9720073" cy="5638241"/>
          </a:xfrm>
        </p:spPr>
        <p:txBody>
          <a:bodyPr/>
          <a:lstStyle/>
          <a:p>
            <a:pPr marL="0" indent="0" fontAlgn="t">
              <a:lnSpc>
                <a:spcPct val="150000"/>
              </a:lnSpc>
              <a:buNone/>
            </a:pPr>
            <a:r>
              <a:rPr lang="zh-CN" altLang="en-US" sz="2400" b="1" dirty="0">
                <a:latin typeface="仿宋" panose="02010609060101010101" pitchFamily="49" charset="-122"/>
                <a:ea typeface="仿宋" panose="02010609060101010101" pitchFamily="49" charset="-122"/>
              </a:rPr>
              <a:t>  （四）</a:t>
            </a:r>
            <a:r>
              <a:rPr lang="zh-CN" altLang="en-US" sz="2400" b="1" dirty="0">
                <a:latin typeface="仿宋" panose="02010609060101010101" pitchFamily="49" charset="-122"/>
                <a:ea typeface="仿宋" panose="02010609060101010101" pitchFamily="49" charset="-122"/>
                <a:sym typeface="Arial" panose="020B0604020202020204" pitchFamily="34" charset="0"/>
              </a:rPr>
              <a:t>国家承认的效果：对新国家承认将产生一系列的法律效果</a:t>
            </a:r>
          </a:p>
          <a:p>
            <a:pPr fontAlgn="t">
              <a:lnSpc>
                <a:spcPct val="150000"/>
              </a:lnSpc>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1.</a:t>
            </a:r>
            <a:r>
              <a:rPr lang="zh-CN" altLang="en-US" sz="2400" b="1" dirty="0">
                <a:latin typeface="仿宋" panose="02010609060101010101" pitchFamily="49" charset="-122"/>
                <a:ea typeface="仿宋" panose="02010609060101010101" pitchFamily="49" charset="-122"/>
                <a:sym typeface="Arial" panose="020B0604020202020204" pitchFamily="34" charset="0"/>
              </a:rPr>
              <a:t>两国间全面交往的基础，但并不等于建交</a:t>
            </a:r>
          </a:p>
          <a:p>
            <a:pPr fontAlgn="t">
              <a:lnSpc>
                <a:spcPct val="150000"/>
              </a:lnSpc>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双方可以缔结政治、经济、文化等各方面的条约</a:t>
            </a:r>
          </a:p>
          <a:p>
            <a:pPr fontAlgn="t">
              <a:lnSpc>
                <a:spcPct val="150000"/>
              </a:lnSpc>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3.</a:t>
            </a:r>
            <a:r>
              <a:rPr lang="zh-CN" altLang="en-US" sz="2400" b="1" dirty="0">
                <a:latin typeface="仿宋" panose="02010609060101010101" pitchFamily="49" charset="-122"/>
                <a:ea typeface="仿宋" panose="02010609060101010101" pitchFamily="49" charset="-122"/>
                <a:sym typeface="Arial" panose="020B0604020202020204" pitchFamily="34" charset="0"/>
              </a:rPr>
              <a:t>承认国尊重新国家作为国际法主体所享有的一切权利</a:t>
            </a:r>
          </a:p>
          <a:p>
            <a:pPr fontAlgn="t">
              <a:lnSpc>
                <a:spcPct val="150000"/>
              </a:lnSpc>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4.</a:t>
            </a:r>
            <a:r>
              <a:rPr lang="zh-CN" altLang="en-US" sz="2400" b="1" dirty="0">
                <a:latin typeface="仿宋" panose="02010609060101010101" pitchFamily="49" charset="-122"/>
                <a:ea typeface="仿宋" panose="02010609060101010101" pitchFamily="49" charset="-122"/>
                <a:sym typeface="Arial" panose="020B0604020202020204" pitchFamily="34" charset="0"/>
              </a:rPr>
              <a:t>承认的法律效果具有溯及力</a:t>
            </a:r>
          </a:p>
          <a:p>
            <a:endParaRPr lang="zh-CN" altLang="en-US" dirty="0"/>
          </a:p>
        </p:txBody>
      </p:sp>
    </p:spTree>
    <p:extLst>
      <p:ext uri="{BB962C8B-B14F-4D97-AF65-F5344CB8AC3E}">
        <p14:creationId xmlns:p14="http://schemas.microsoft.com/office/powerpoint/2010/main" val="3376635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BC5B4-901F-44AE-A26A-F401016AEB74}"/>
              </a:ext>
            </a:extLst>
          </p:cNvPr>
          <p:cNvSpPr>
            <a:spLocks noGrp="1"/>
          </p:cNvSpPr>
          <p:nvPr>
            <p:ph type="title"/>
          </p:nvPr>
        </p:nvSpPr>
        <p:spPr>
          <a:xfrm>
            <a:off x="1024128" y="585216"/>
            <a:ext cx="9720072" cy="757023"/>
          </a:xfrm>
        </p:spPr>
        <p:txBody>
          <a:bodyPr>
            <a:normAutofit/>
          </a:bodyPr>
          <a:lstStyle/>
          <a:p>
            <a:r>
              <a:rPr lang="zh-CN" altLang="en-US" sz="4400" b="1" dirty="0">
                <a:latin typeface="仿宋" panose="02010609060101010101" pitchFamily="49" charset="-122"/>
                <a:ea typeface="仿宋" panose="02010609060101010101" pitchFamily="49" charset="-122"/>
              </a:rPr>
              <a:t>三、政府承认</a:t>
            </a:r>
            <a:endParaRPr lang="zh-CN" altLang="en-US" sz="4400" dirty="0">
              <a:latin typeface="仿宋" panose="02010609060101010101" pitchFamily="49" charset="-122"/>
              <a:ea typeface="仿宋" panose="02010609060101010101" pitchFamily="49" charset="-122"/>
            </a:endParaRPr>
          </a:p>
        </p:txBody>
      </p:sp>
      <p:sp>
        <p:nvSpPr>
          <p:cNvPr id="3" name="内容占位符 2">
            <a:extLst>
              <a:ext uri="{FF2B5EF4-FFF2-40B4-BE49-F238E27FC236}">
                <a16:creationId xmlns:a16="http://schemas.microsoft.com/office/drawing/2014/main" id="{96AA6C57-C3C0-4224-BB79-CBA80C44039B}"/>
              </a:ext>
            </a:extLst>
          </p:cNvPr>
          <p:cNvSpPr>
            <a:spLocks noGrp="1"/>
          </p:cNvSpPr>
          <p:nvPr>
            <p:ph idx="1"/>
          </p:nvPr>
        </p:nvSpPr>
        <p:spPr>
          <a:xfrm>
            <a:off x="1024128" y="1451295"/>
            <a:ext cx="9720073" cy="5226342"/>
          </a:xfrm>
        </p:spPr>
        <p:txBody>
          <a:bodyPr>
            <a:normAutofit fontScale="77500" lnSpcReduction="20000"/>
          </a:bodyPr>
          <a:lstStyle/>
          <a:p>
            <a:pPr marL="0">
              <a:lnSpc>
                <a:spcPct val="170000"/>
              </a:lnSpc>
              <a:spcBef>
                <a:spcPts val="0"/>
              </a:spcBef>
              <a:spcAft>
                <a:spcPts val="0"/>
              </a:spcAft>
            </a:pPr>
            <a:r>
              <a:rPr lang="zh-CN" altLang="en-US" sz="4400" dirty="0">
                <a:latin typeface="黑体" panose="02010609060101010101" pitchFamily="49" charset="-122"/>
                <a:ea typeface="黑体" panose="02010609060101010101" pitchFamily="49" charset="-122"/>
                <a:sym typeface="Heiti SC Light" pitchFamily="1" charset="-122"/>
              </a:rPr>
              <a:t> </a:t>
            </a:r>
            <a:r>
              <a:rPr lang="zh-CN" altLang="en-US" sz="2400" dirty="0">
                <a:latin typeface="黑体" panose="02010609060101010101" pitchFamily="49" charset="-122"/>
                <a:ea typeface="黑体" panose="02010609060101010101" pitchFamily="49" charset="-122"/>
                <a:sym typeface="Heiti SC Light" pitchFamily="1" charset="-122"/>
              </a:rPr>
              <a:t>政府承认是指承认某一新政府为国家的正式代表，并表明愿意同它建立或继续保持正常关系的行为。</a:t>
            </a:r>
            <a:endParaRPr lang="en-US" altLang="zh-CN" sz="2400" dirty="0">
              <a:latin typeface="黑体" panose="02010609060101010101" pitchFamily="49" charset="-122"/>
              <a:ea typeface="黑体" panose="02010609060101010101" pitchFamily="49" charset="-122"/>
              <a:sym typeface="Heiti SC Light" pitchFamily="1" charset="-122"/>
            </a:endParaRPr>
          </a:p>
          <a:p>
            <a:pPr marL="0" indent="0" eaLnBrk="1" fontAlgn="t" hangingPunct="1">
              <a:lnSpc>
                <a:spcPct val="170000"/>
              </a:lnSpc>
              <a:spcBef>
                <a:spcPts val="0"/>
              </a:spcBef>
              <a:spcAft>
                <a:spcPts val="0"/>
              </a:spcAft>
              <a:buNone/>
            </a:pPr>
            <a:r>
              <a:rPr lang="zh-CN" altLang="en-US" sz="2400" dirty="0">
                <a:latin typeface="黑体" panose="02010609060101010101" pitchFamily="49" charset="-122"/>
                <a:ea typeface="黑体" panose="02010609060101010101" pitchFamily="49" charset="-122"/>
                <a:sym typeface="Arial" panose="020B0604020202020204" pitchFamily="34" charset="0"/>
              </a:rPr>
              <a:t>（一）政府承认的条件</a:t>
            </a:r>
          </a:p>
          <a:p>
            <a:pPr marL="0" eaLnBrk="1" fontAlgn="t" hangingPunct="1">
              <a:lnSpc>
                <a:spcPct val="170000"/>
              </a:lnSpc>
              <a:spcBef>
                <a:spcPts val="0"/>
              </a:spcBef>
              <a:spcAft>
                <a:spcPts val="0"/>
              </a:spcAft>
              <a:buFont typeface="Arial" panose="020B0604020202020204" pitchFamily="34" charset="0"/>
              <a:buNone/>
            </a:pPr>
            <a:r>
              <a:rPr lang="en-US" altLang="zh-CN" sz="2400" dirty="0">
                <a:latin typeface="黑体" panose="02010609060101010101" pitchFamily="49" charset="-122"/>
                <a:ea typeface="黑体" panose="02010609060101010101" pitchFamily="49" charset="-122"/>
                <a:sym typeface="Arial" panose="020B0604020202020204" pitchFamily="34" charset="0"/>
              </a:rPr>
              <a:t>1.</a:t>
            </a:r>
            <a:r>
              <a:rPr lang="zh-CN" altLang="en-US" sz="2400" dirty="0">
                <a:latin typeface="黑体" panose="02010609060101010101" pitchFamily="49" charset="-122"/>
                <a:ea typeface="黑体" panose="02010609060101010101" pitchFamily="49" charset="-122"/>
                <a:sym typeface="Arial" panose="020B0604020202020204" pitchFamily="34" charset="0"/>
              </a:rPr>
              <a:t>有效统治</a:t>
            </a:r>
          </a:p>
          <a:p>
            <a:pPr marL="0" eaLnBrk="1" fontAlgn="t" hangingPunct="1">
              <a:lnSpc>
                <a:spcPct val="170000"/>
              </a:lnSpc>
              <a:spcBef>
                <a:spcPts val="0"/>
              </a:spcBef>
              <a:spcAft>
                <a:spcPts val="0"/>
              </a:spcAft>
              <a:buFont typeface="Arial" panose="020B0604020202020204" pitchFamily="34" charset="0"/>
              <a:buNone/>
            </a:pPr>
            <a:r>
              <a:rPr lang="en-US" altLang="zh-CN" sz="2400" dirty="0">
                <a:latin typeface="黑体" panose="02010609060101010101" pitchFamily="49" charset="-122"/>
                <a:ea typeface="黑体" panose="02010609060101010101" pitchFamily="49" charset="-122"/>
                <a:sym typeface="Arial" panose="020B0604020202020204" pitchFamily="34" charset="0"/>
              </a:rPr>
              <a:t>2.</a:t>
            </a:r>
            <a:r>
              <a:rPr lang="zh-CN" altLang="en-US" sz="2400" dirty="0">
                <a:latin typeface="黑体" panose="02010609060101010101" pitchFamily="49" charset="-122"/>
                <a:ea typeface="黑体" panose="02010609060101010101" pitchFamily="49" charset="-122"/>
                <a:sym typeface="Arial" panose="020B0604020202020204" pitchFamily="34" charset="0"/>
              </a:rPr>
              <a:t>“正统主义”“托巴主义”“威尔逊主义”“艾斯特拉达主义”：这三种行为都涉及对它国内部事务的审查，违反不干涉内政原则，不符合国际法，已为国际实践所否定</a:t>
            </a:r>
          </a:p>
          <a:p>
            <a:pPr marL="0" indent="0" eaLnBrk="1" fontAlgn="t" hangingPunct="1">
              <a:lnSpc>
                <a:spcPct val="170000"/>
              </a:lnSpc>
              <a:spcBef>
                <a:spcPts val="0"/>
              </a:spcBef>
              <a:spcAft>
                <a:spcPts val="0"/>
              </a:spcAft>
              <a:buNone/>
            </a:pPr>
            <a:r>
              <a:rPr lang="zh-CN" altLang="en-US" sz="2400" dirty="0">
                <a:latin typeface="黑体" panose="02010609060101010101" pitchFamily="49" charset="-122"/>
                <a:ea typeface="黑体" panose="02010609060101010101" pitchFamily="49" charset="-122"/>
                <a:sym typeface="Arial" panose="020B0604020202020204" pitchFamily="34" charset="0"/>
              </a:rPr>
              <a:t>（二）政府承认的法律效果：类似于国家承认</a:t>
            </a:r>
          </a:p>
          <a:p>
            <a:pPr marL="0" eaLnBrk="1" fontAlgn="t" hangingPunct="1">
              <a:lnSpc>
                <a:spcPct val="170000"/>
              </a:lnSpc>
              <a:spcBef>
                <a:spcPts val="0"/>
              </a:spcBef>
              <a:spcAft>
                <a:spcPts val="0"/>
              </a:spcAft>
              <a:buFont typeface="Arial" panose="020B0604020202020204" pitchFamily="34" charset="0"/>
              <a:buNone/>
            </a:pPr>
            <a:r>
              <a:rPr lang="zh-CN" altLang="en-US" sz="2400" dirty="0">
                <a:latin typeface="黑体" panose="02010609060101010101" pitchFamily="49" charset="-122"/>
                <a:ea typeface="黑体" panose="02010609060101010101" pitchFamily="49" charset="-122"/>
                <a:sym typeface="Arial" panose="020B0604020202020204" pitchFamily="34" charset="0"/>
              </a:rPr>
              <a:t>现存国家对一个新政府的承认，往往成为建立外交关系的基础</a:t>
            </a:r>
            <a:endParaRPr lang="en-US" altLang="zh-CN" sz="2400" dirty="0">
              <a:latin typeface="黑体" panose="02010609060101010101" pitchFamily="49" charset="-122"/>
              <a:ea typeface="黑体" panose="02010609060101010101" pitchFamily="49" charset="-122"/>
              <a:sym typeface="Arial" panose="020B0604020202020204" pitchFamily="34" charset="0"/>
            </a:endParaRPr>
          </a:p>
          <a:p>
            <a:pPr marL="0" eaLnBrk="1" fontAlgn="t" hangingPunct="1">
              <a:lnSpc>
                <a:spcPct val="170000"/>
              </a:lnSpc>
              <a:spcBef>
                <a:spcPts val="0"/>
              </a:spcBef>
              <a:spcAft>
                <a:spcPts val="0"/>
              </a:spcAft>
              <a:buFont typeface="Arial" panose="020B0604020202020204" pitchFamily="34" charset="0"/>
              <a:buNone/>
            </a:pPr>
            <a:r>
              <a:rPr lang="zh-CN" altLang="en-US" sz="2400" dirty="0">
                <a:latin typeface="黑体" panose="02010609060101010101" pitchFamily="49" charset="-122"/>
                <a:ea typeface="黑体" panose="02010609060101010101" pitchFamily="49" charset="-122"/>
                <a:sym typeface="Arial" panose="020B0604020202020204" pitchFamily="34" charset="0"/>
              </a:rPr>
              <a:t>一国新政府一旦获得承认，对该国原政府的承认就自动终止和撤销。并且，承认的效果原则上可追溯到新政府成立之时</a:t>
            </a:r>
          </a:p>
          <a:p>
            <a:endParaRPr lang="zh-CN" altLang="en-US" dirty="0"/>
          </a:p>
        </p:txBody>
      </p:sp>
    </p:spTree>
    <p:extLst>
      <p:ext uri="{BB962C8B-B14F-4D97-AF65-F5344CB8AC3E}">
        <p14:creationId xmlns:p14="http://schemas.microsoft.com/office/powerpoint/2010/main" val="3213631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EE2E69-38E6-4FE7-BCBD-2DD4941271EE}"/>
              </a:ext>
            </a:extLst>
          </p:cNvPr>
          <p:cNvSpPr>
            <a:spLocks noGrp="1"/>
          </p:cNvSpPr>
          <p:nvPr>
            <p:ph type="title"/>
          </p:nvPr>
        </p:nvSpPr>
        <p:spPr>
          <a:xfrm>
            <a:off x="1140669" y="181804"/>
            <a:ext cx="9720072" cy="1046361"/>
          </a:xfrm>
        </p:spPr>
        <p:txBody>
          <a:bodyPr>
            <a:normAutofit fontScale="90000"/>
          </a:bodyPr>
          <a:lstStyle/>
          <a:p>
            <a:pPr algn="just"/>
            <a:r>
              <a:rPr lang="en-GB" altLang="zh-CN" sz="4000" b="1" dirty="0">
                <a:solidFill>
                  <a:srgbClr val="0070C0"/>
                </a:solidFill>
              </a:rPr>
              <a:t>Section 5 Succession in IL </a:t>
            </a:r>
            <a:r>
              <a:rPr lang="zh-CN" altLang="en-US" sz="4000" b="1" dirty="0">
                <a:solidFill>
                  <a:srgbClr val="0070C0"/>
                </a:solidFill>
              </a:rPr>
              <a:t>国际法上的继承</a:t>
            </a:r>
          </a:p>
        </p:txBody>
      </p:sp>
      <p:sp>
        <p:nvSpPr>
          <p:cNvPr id="3" name="内容占位符 2">
            <a:extLst>
              <a:ext uri="{FF2B5EF4-FFF2-40B4-BE49-F238E27FC236}">
                <a16:creationId xmlns:a16="http://schemas.microsoft.com/office/drawing/2014/main" id="{7028E9BD-3F00-4F40-8CDF-6206541EB080}"/>
              </a:ext>
            </a:extLst>
          </p:cNvPr>
          <p:cNvSpPr>
            <a:spLocks noGrp="1"/>
          </p:cNvSpPr>
          <p:nvPr>
            <p:ph idx="1"/>
          </p:nvPr>
        </p:nvSpPr>
        <p:spPr>
          <a:xfrm>
            <a:off x="412376" y="1407459"/>
            <a:ext cx="11214848" cy="5268737"/>
          </a:xfrm>
        </p:spPr>
        <p:txBody>
          <a:bodyPr/>
          <a:lstStyle/>
          <a:p>
            <a:pPr eaLnBrk="1" fontAlgn="t" hangingPunct="1">
              <a:lnSpc>
                <a:spcPts val="3600"/>
              </a:lnSpc>
              <a:buFont typeface="Arial" panose="020B0604020202020204" pitchFamily="34" charset="0"/>
              <a:buNone/>
            </a:pPr>
            <a:endParaRPr lang="en-US" altLang="zh-CN" sz="3200" dirty="0">
              <a:latin typeface="黑体" panose="02010609060101010101" pitchFamily="49" charset="-122"/>
              <a:ea typeface="黑体" panose="02010609060101010101" pitchFamily="49" charset="-122"/>
              <a:sym typeface="Heiti SC Light" pitchFamily="1" charset="-122"/>
            </a:endParaRPr>
          </a:p>
          <a:p>
            <a:pPr eaLnBrk="1" fontAlgn="t" hangingPunct="1">
              <a:lnSpc>
                <a:spcPts val="3600"/>
              </a:lnSpc>
              <a:buFont typeface="Arial" panose="020B0604020202020204" pitchFamily="34" charset="0"/>
              <a:buNone/>
            </a:pPr>
            <a:r>
              <a:rPr lang="zh-CN" altLang="en-US" sz="3200" b="1" dirty="0">
                <a:latin typeface="仿宋" panose="02010609060101010101" pitchFamily="49" charset="-122"/>
                <a:ea typeface="仿宋" panose="02010609060101010101" pitchFamily="49" charset="-122"/>
                <a:sym typeface="Heiti SC Light" pitchFamily="1" charset="-122"/>
              </a:rPr>
              <a:t>国际法上的继承是指国际法上的权利和义务由一个承受者转移给另一个承受者所发生的法律关系。</a:t>
            </a:r>
          </a:p>
          <a:p>
            <a:pPr eaLnBrk="1" fontAlgn="t" hangingPunct="1">
              <a:lnSpc>
                <a:spcPts val="3600"/>
              </a:lnSpc>
              <a:buFont typeface="Wingdings" panose="05000000000000000000" pitchFamily="2" charset="2"/>
              <a:buChar char="u"/>
            </a:pPr>
            <a:r>
              <a:rPr lang="en-US" altLang="zh-CN" sz="3200" b="1" dirty="0" err="1">
                <a:latin typeface="仿宋" panose="02010609060101010101" pitchFamily="49" charset="-122"/>
                <a:ea typeface="仿宋" panose="02010609060101010101" pitchFamily="49" charset="-122"/>
                <a:sym typeface="Arial" panose="020B0604020202020204" pitchFamily="34" charset="0"/>
              </a:rPr>
              <a:t>继承的主体有国家、政府和国际组织，但不包括</a:t>
            </a:r>
            <a:r>
              <a:rPr lang="zh-CN" altLang="en-US" sz="3200" b="1" dirty="0">
                <a:latin typeface="仿宋" panose="02010609060101010101" pitchFamily="49" charset="-122"/>
                <a:ea typeface="仿宋" panose="02010609060101010101" pitchFamily="49" charset="-122"/>
                <a:sym typeface="Arial" panose="020B0604020202020204" pitchFamily="34" charset="0"/>
              </a:rPr>
              <a:t>个人</a:t>
            </a:r>
          </a:p>
          <a:p>
            <a:pPr eaLnBrk="1" fontAlgn="t" hangingPunct="1">
              <a:lnSpc>
                <a:spcPts val="3600"/>
              </a:lnSpc>
              <a:buFont typeface="Wingdings" panose="05000000000000000000" pitchFamily="2" charset="2"/>
              <a:buChar char="u"/>
            </a:pPr>
            <a:r>
              <a:rPr lang="zh-CN" altLang="en-US" sz="3200" b="1" dirty="0">
                <a:latin typeface="仿宋" panose="02010609060101010101" pitchFamily="49" charset="-122"/>
                <a:ea typeface="仿宋" panose="02010609060101010101" pitchFamily="49" charset="-122"/>
                <a:sym typeface="Arial" panose="020B0604020202020204" pitchFamily="34" charset="0"/>
              </a:rPr>
              <a:t>继承的对象是国际法上的权利和义务</a:t>
            </a:r>
          </a:p>
          <a:p>
            <a:pPr eaLnBrk="1" fontAlgn="t" hangingPunct="1">
              <a:lnSpc>
                <a:spcPts val="3600"/>
              </a:lnSpc>
              <a:buFont typeface="Wingdings" panose="05000000000000000000" pitchFamily="2" charset="2"/>
              <a:buChar char="u"/>
            </a:pPr>
            <a:r>
              <a:rPr lang="zh-CN" altLang="en-US" sz="3200" b="1" dirty="0">
                <a:latin typeface="仿宋" panose="02010609060101010101" pitchFamily="49" charset="-122"/>
                <a:ea typeface="仿宋" panose="02010609060101010101" pitchFamily="49" charset="-122"/>
                <a:sym typeface="Arial" panose="020B0604020202020204" pitchFamily="34" charset="0"/>
              </a:rPr>
              <a:t>继承的发生是由于国家领土的变更、涉及国家政权性质发生重大变化的新政府的产生、国际组织的改组或解散</a:t>
            </a:r>
          </a:p>
          <a:p>
            <a:endParaRPr lang="zh-CN" altLang="en-US" dirty="0"/>
          </a:p>
        </p:txBody>
      </p:sp>
    </p:spTree>
    <p:extLst>
      <p:ext uri="{BB962C8B-B14F-4D97-AF65-F5344CB8AC3E}">
        <p14:creationId xmlns:p14="http://schemas.microsoft.com/office/powerpoint/2010/main" val="2471811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D42E219-030A-4CDC-B719-0E82C9544304}"/>
              </a:ext>
            </a:extLst>
          </p:cNvPr>
          <p:cNvSpPr>
            <a:spLocks noGrp="1"/>
          </p:cNvSpPr>
          <p:nvPr>
            <p:ph idx="1"/>
          </p:nvPr>
        </p:nvSpPr>
        <p:spPr>
          <a:xfrm>
            <a:off x="412376" y="573741"/>
            <a:ext cx="11295530" cy="5735619"/>
          </a:xfrm>
        </p:spPr>
        <p:txBody>
          <a:bodyPr/>
          <a:lstStyle/>
          <a:p>
            <a:pPr marL="0" indent="0" eaLnBrk="1" hangingPunct="1">
              <a:buFont typeface="Wingdings 2" panose="05020102010507070707" pitchFamily="18" charset="2"/>
              <a:buNone/>
              <a:defRPr/>
            </a:pPr>
            <a:r>
              <a:rPr lang="zh-CN" altLang="en-US" sz="3200" dirty="0"/>
              <a:t>一、</a:t>
            </a:r>
            <a:r>
              <a:rPr lang="en-US" altLang="zh-CN" sz="3200" dirty="0"/>
              <a:t>Succession of States </a:t>
            </a:r>
            <a:r>
              <a:rPr lang="zh-CN" altLang="en-US" sz="3200" dirty="0"/>
              <a:t>国家继承</a:t>
            </a:r>
          </a:p>
          <a:p>
            <a:pPr marL="0" indent="0" eaLnBrk="1" hangingPunct="1">
              <a:buFont typeface="Wingdings 2" panose="05020102010507070707" pitchFamily="18" charset="2"/>
              <a:buNone/>
              <a:defRPr/>
            </a:pPr>
            <a:r>
              <a:rPr lang="zh-CN" altLang="en-US" sz="3200" dirty="0"/>
              <a:t>（一）</a:t>
            </a:r>
            <a:r>
              <a:rPr lang="en-US" altLang="zh-CN" sz="3200" dirty="0"/>
              <a:t>Introduction </a:t>
            </a:r>
            <a:r>
              <a:rPr lang="zh-CN" altLang="en-US" sz="3200" dirty="0"/>
              <a:t>概述</a:t>
            </a:r>
          </a:p>
          <a:p>
            <a:pPr eaLnBrk="1" hangingPunct="1">
              <a:defRPr/>
            </a:pPr>
            <a:r>
              <a:rPr lang="en-US" altLang="zh-CN" sz="3200" dirty="0"/>
              <a:t>Definition: </a:t>
            </a:r>
            <a:r>
              <a:rPr lang="zh-CN" altLang="en-US" sz="3200" dirty="0"/>
              <a:t>一国由于领土变更的法律事实，其在国际法上的权利和义务依法转移给他国</a:t>
            </a:r>
            <a:endParaRPr lang="en-US" altLang="zh-CN" sz="3200" dirty="0"/>
          </a:p>
          <a:p>
            <a:pPr eaLnBrk="1" hangingPunct="1">
              <a:defRPr/>
            </a:pPr>
            <a:r>
              <a:rPr lang="en-US" altLang="zh-CN" sz="3200" dirty="0"/>
              <a:t>Characteristics:</a:t>
            </a:r>
          </a:p>
          <a:p>
            <a:pPr marL="0" indent="0" eaLnBrk="1" hangingPunct="1">
              <a:buFont typeface="Wingdings 2" panose="05020102010507070707" pitchFamily="18" charset="2"/>
              <a:buNone/>
              <a:defRPr/>
            </a:pPr>
            <a:r>
              <a:rPr lang="en-US" altLang="zh-CN" sz="3200" dirty="0"/>
              <a:t>1. Subjects: </a:t>
            </a:r>
            <a:r>
              <a:rPr lang="zh-CN" altLang="en-US" sz="3200" dirty="0"/>
              <a:t>主体是国家</a:t>
            </a:r>
            <a:r>
              <a:rPr lang="en-US" altLang="zh-CN" sz="3200" dirty="0"/>
              <a:t>——Predecessor State </a:t>
            </a:r>
            <a:r>
              <a:rPr lang="zh-CN" altLang="en-US" sz="3200" dirty="0"/>
              <a:t>被继承国 </a:t>
            </a:r>
            <a:r>
              <a:rPr lang="en-US" altLang="zh-CN" sz="3200" dirty="0"/>
              <a:t>/ Successor State </a:t>
            </a:r>
            <a:r>
              <a:rPr lang="zh-CN" altLang="en-US" sz="3200" dirty="0"/>
              <a:t>继承国</a:t>
            </a:r>
            <a:endParaRPr lang="en-US" altLang="zh-CN" sz="3200" dirty="0"/>
          </a:p>
          <a:p>
            <a:pPr marL="0" indent="0" eaLnBrk="1" hangingPunct="1">
              <a:buFont typeface="Wingdings 2" panose="05020102010507070707" pitchFamily="18" charset="2"/>
              <a:buNone/>
              <a:defRPr/>
            </a:pPr>
            <a:r>
              <a:rPr lang="en-US" altLang="zh-CN" sz="3200" dirty="0"/>
              <a:t>2. Objects: </a:t>
            </a:r>
            <a:r>
              <a:rPr lang="zh-CN" altLang="en-US" sz="3200" dirty="0"/>
              <a:t>对象与所涉领土有关的国际法上的特定权利和义务，不是国家固有的基本权利和义务</a:t>
            </a:r>
            <a:r>
              <a:rPr lang="en-US" altLang="zh-CN" sz="3200" dirty="0"/>
              <a:t>——</a:t>
            </a:r>
            <a:r>
              <a:rPr lang="zh-CN" altLang="en-US" sz="3200" dirty="0"/>
              <a:t>必须符合</a:t>
            </a:r>
            <a:r>
              <a:rPr lang="en-US" altLang="zh-CN" sz="3200" dirty="0"/>
              <a:t>IL</a:t>
            </a:r>
          </a:p>
          <a:p>
            <a:pPr marL="0" indent="0" eaLnBrk="1" hangingPunct="1">
              <a:buFont typeface="Wingdings 2" panose="05020102010507070707" pitchFamily="18" charset="2"/>
              <a:buNone/>
              <a:defRPr/>
            </a:pPr>
            <a:endParaRPr lang="en-US" altLang="zh-CN" sz="2400" dirty="0"/>
          </a:p>
          <a:p>
            <a:endParaRPr lang="zh-CN" altLang="en-US" dirty="0"/>
          </a:p>
        </p:txBody>
      </p:sp>
    </p:spTree>
    <p:extLst>
      <p:ext uri="{BB962C8B-B14F-4D97-AF65-F5344CB8AC3E}">
        <p14:creationId xmlns:p14="http://schemas.microsoft.com/office/powerpoint/2010/main" val="1958157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491EA4A-2EB3-48FE-9288-947232AA108C}"/>
              </a:ext>
            </a:extLst>
          </p:cNvPr>
          <p:cNvSpPr>
            <a:spLocks noGrp="1"/>
          </p:cNvSpPr>
          <p:nvPr>
            <p:ph idx="1"/>
          </p:nvPr>
        </p:nvSpPr>
        <p:spPr>
          <a:xfrm>
            <a:off x="1024128" y="546847"/>
            <a:ext cx="9720073" cy="5762513"/>
          </a:xfrm>
        </p:spPr>
        <p:txBody>
          <a:bodyPr>
            <a:normAutofit/>
          </a:bodyPr>
          <a:lstStyle/>
          <a:p>
            <a:pPr marL="0" indent="0" eaLnBrk="1" hangingPunct="1">
              <a:buFont typeface="Wingdings 2" panose="05020102010507070707" pitchFamily="18" charset="2"/>
              <a:buNone/>
            </a:pPr>
            <a:r>
              <a:rPr lang="en-US" altLang="zh-CN" sz="2400" dirty="0"/>
              <a:t>3. Reason: </a:t>
            </a:r>
            <a:r>
              <a:rPr lang="zh-CN" altLang="en-US" sz="2400" dirty="0"/>
              <a:t>发生的原因是国家的领土变更</a:t>
            </a:r>
          </a:p>
          <a:p>
            <a:pPr marL="0" indent="0" eaLnBrk="1" hangingPunct="1">
              <a:buFont typeface="Wingdings 2" panose="05020102010507070707" pitchFamily="18" charset="2"/>
              <a:buNone/>
            </a:pPr>
            <a:r>
              <a:rPr lang="en-US" altLang="zh-CN" sz="2400" dirty="0"/>
              <a:t>(1) Transfer/Exchange: </a:t>
            </a:r>
            <a:r>
              <a:rPr lang="zh-CN" altLang="en-US" sz="2400" dirty="0"/>
              <a:t>转让或交换领土，领土的部分变更</a:t>
            </a:r>
          </a:p>
          <a:p>
            <a:pPr marL="0" indent="0" eaLnBrk="1" hangingPunct="1">
              <a:buFont typeface="Wingdings 2" panose="05020102010507070707" pitchFamily="18" charset="2"/>
              <a:buNone/>
            </a:pPr>
            <a:r>
              <a:rPr lang="en-US" altLang="zh-CN" sz="2400" dirty="0"/>
              <a:t>(2) Integration: </a:t>
            </a:r>
            <a:r>
              <a:rPr lang="zh-CN" altLang="en-US" sz="2400" dirty="0"/>
              <a:t>合并，领土的全面变更</a:t>
            </a:r>
          </a:p>
          <a:p>
            <a:pPr marL="0" indent="0" eaLnBrk="1" hangingPunct="1">
              <a:buFont typeface="Wingdings 2" panose="05020102010507070707" pitchFamily="18" charset="2"/>
              <a:buNone/>
            </a:pPr>
            <a:r>
              <a:rPr lang="en-US" altLang="zh-CN" sz="2400" dirty="0"/>
              <a:t>(3) Separation: </a:t>
            </a:r>
            <a:r>
              <a:rPr lang="zh-CN" altLang="en-US" sz="2400" dirty="0"/>
              <a:t>分离，领土的部分变更</a:t>
            </a:r>
          </a:p>
          <a:p>
            <a:pPr marL="0" indent="0" eaLnBrk="1" hangingPunct="1">
              <a:buFont typeface="Wingdings 2" panose="05020102010507070707" pitchFamily="18" charset="2"/>
              <a:buNone/>
            </a:pPr>
            <a:r>
              <a:rPr lang="en-US" altLang="zh-CN" sz="2400" dirty="0"/>
              <a:t>(4) Disintegration: </a:t>
            </a:r>
            <a:r>
              <a:rPr lang="zh-CN" altLang="en-US" sz="2400" dirty="0"/>
              <a:t>分立，领土的全面变更</a:t>
            </a:r>
          </a:p>
          <a:p>
            <a:pPr marL="0" indent="0" eaLnBrk="1" hangingPunct="1">
              <a:buFont typeface="Wingdings 2" panose="05020102010507070707" pitchFamily="18" charset="2"/>
              <a:buNone/>
            </a:pPr>
            <a:r>
              <a:rPr lang="en-US" altLang="zh-CN" sz="2400" dirty="0"/>
              <a:t>(5) Newly Independent State: </a:t>
            </a:r>
            <a:r>
              <a:rPr lang="zh-CN" altLang="en-US" sz="2400" dirty="0"/>
              <a:t>新独立国家，领土的全面变更</a:t>
            </a:r>
            <a:endParaRPr lang="en-US" altLang="zh-CN" sz="2400" dirty="0"/>
          </a:p>
          <a:p>
            <a:pPr marL="0" indent="0" eaLnBrk="1" hangingPunct="1">
              <a:buFont typeface="Wingdings 2" panose="05020102010507070707" pitchFamily="18" charset="2"/>
              <a:buNone/>
            </a:pPr>
            <a:r>
              <a:rPr lang="zh-CN" altLang="en-US" sz="2400" dirty="0"/>
              <a:t>新独立国家：领土在国家继承日期之前原是由被继承国负责其国际关系的附属领土的继承国</a:t>
            </a:r>
            <a:endParaRPr lang="en-US" altLang="zh-CN" sz="2400" dirty="0"/>
          </a:p>
          <a:p>
            <a:pPr marL="0" indent="0" eaLnBrk="1" hangingPunct="1">
              <a:buFont typeface="Wingdings 2" panose="05020102010507070707" pitchFamily="18" charset="2"/>
              <a:buNone/>
            </a:pPr>
            <a:r>
              <a:rPr lang="zh-CN" altLang="en-US" sz="2400" dirty="0"/>
              <a:t>国家继承日期：被继承国对国家继承所涉领土的国际关系所附的责任，由继承国取代的日期</a:t>
            </a:r>
            <a:r>
              <a:rPr lang="en-US" altLang="zh-CN" sz="2400" dirty="0"/>
              <a:t>——</a:t>
            </a:r>
            <a:r>
              <a:rPr lang="zh-CN" altLang="en-US" sz="2400" dirty="0"/>
              <a:t>必须符合</a:t>
            </a:r>
            <a:r>
              <a:rPr lang="en-GB" altLang="zh-CN" sz="2400" dirty="0"/>
              <a:t>IL</a:t>
            </a:r>
            <a:r>
              <a:rPr lang="zh-CN" altLang="en-US" sz="2400" dirty="0"/>
              <a:t>基本原则</a:t>
            </a:r>
          </a:p>
          <a:p>
            <a:endParaRPr lang="zh-CN" altLang="en-US" dirty="0"/>
          </a:p>
        </p:txBody>
      </p:sp>
    </p:spTree>
    <p:extLst>
      <p:ext uri="{BB962C8B-B14F-4D97-AF65-F5344CB8AC3E}">
        <p14:creationId xmlns:p14="http://schemas.microsoft.com/office/powerpoint/2010/main" val="1243459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F4B26A-D07B-43A9-8E14-3D166F2BBDE8}"/>
              </a:ext>
            </a:extLst>
          </p:cNvPr>
          <p:cNvSpPr>
            <a:spLocks noGrp="1"/>
          </p:cNvSpPr>
          <p:nvPr>
            <p:ph idx="1"/>
          </p:nvPr>
        </p:nvSpPr>
        <p:spPr>
          <a:xfrm>
            <a:off x="1024128" y="439271"/>
            <a:ext cx="10540343" cy="6158753"/>
          </a:xfrm>
        </p:spPr>
        <p:txBody>
          <a:bodyPr>
            <a:normAutofit fontScale="92500"/>
          </a:bodyPr>
          <a:lstStyle/>
          <a:p>
            <a:pPr marL="0" indent="0" eaLnBrk="1" fontAlgn="t" hangingPunct="1">
              <a:lnSpc>
                <a:spcPts val="3600"/>
              </a:lnSpc>
              <a:buNone/>
            </a:pPr>
            <a:r>
              <a:rPr lang="zh-CN" altLang="en-US" sz="2400" b="1" dirty="0"/>
              <a:t>（二）国家继承的内容</a:t>
            </a:r>
            <a:endParaRPr lang="en-US" altLang="zh-CN" sz="2400" b="1" dirty="0"/>
          </a:p>
          <a:p>
            <a:pPr marL="0" indent="0" eaLnBrk="1" fontAlgn="t" hangingPunct="1">
              <a:lnSpc>
                <a:spcPts val="3600"/>
              </a:lnSpc>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条约的继承</a:t>
            </a:r>
          </a:p>
          <a:p>
            <a:pPr eaLnBrk="1" fontAlgn="t" hangingPunct="1">
              <a:lnSpc>
                <a:spcPts val="3600"/>
              </a:lnSpc>
              <a:buFont typeface="Arial" panose="020B0604020202020204" pitchFamily="34" charset="0"/>
              <a:buNone/>
            </a:pPr>
            <a:r>
              <a:rPr lang="en-US" altLang="zh-CN" sz="2400" b="1" dirty="0">
                <a:latin typeface="仿宋" panose="02010609060101010101" pitchFamily="49" charset="-122"/>
                <a:ea typeface="仿宋" panose="02010609060101010101" pitchFamily="49" charset="-122"/>
                <a:sym typeface="Arial" panose="020B0604020202020204" pitchFamily="34" charset="0"/>
              </a:rPr>
              <a:t>  1.“</a:t>
            </a:r>
            <a:r>
              <a:rPr lang="zh-CN" altLang="en-US" sz="2400" b="1" dirty="0">
                <a:latin typeface="仿宋" panose="02010609060101010101" pitchFamily="49" charset="-122"/>
                <a:ea typeface="仿宋" panose="02010609060101010101" pitchFamily="49" charset="-122"/>
                <a:sym typeface="Arial" panose="020B0604020202020204" pitchFamily="34" charset="0"/>
              </a:rPr>
              <a:t>人身条约</a:t>
            </a:r>
            <a:r>
              <a:rPr lang="en-US" altLang="zh-CN" sz="2400" b="1" dirty="0">
                <a:latin typeface="仿宋" panose="02010609060101010101" pitchFamily="49" charset="-122"/>
                <a:ea typeface="仿宋" panose="02010609060101010101" pitchFamily="49" charset="-122"/>
                <a:sym typeface="Arial" panose="020B0604020202020204" pitchFamily="34" charset="0"/>
              </a:rPr>
              <a:t>”</a:t>
            </a:r>
            <a:r>
              <a:rPr lang="zh-CN" altLang="en-US" sz="2400" b="1" dirty="0">
                <a:latin typeface="仿宋" panose="02010609060101010101" pitchFamily="49" charset="-122"/>
                <a:ea typeface="仿宋" panose="02010609060101010101" pitchFamily="49" charset="-122"/>
                <a:sym typeface="Arial" panose="020B0604020202020204" pitchFamily="34" charset="0"/>
              </a:rPr>
              <a:t>不予继承：与国际法主体人格有关的条约，比如和平友好、同盟互助、共同防御等条约</a:t>
            </a:r>
          </a:p>
          <a:p>
            <a:pPr eaLnBrk="1" fontAlgn="t" hangingPunct="1">
              <a:lnSpc>
                <a:spcPts val="3600"/>
              </a:lnSpc>
              <a:buFont typeface="Arial" panose="020B0604020202020204" pitchFamily="34" charset="0"/>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政治性条约由于情势变迁，一般不继承</a:t>
            </a:r>
          </a:p>
          <a:p>
            <a:pPr eaLnBrk="1" fontAlgn="t" hangingPunct="1">
              <a:lnSpc>
                <a:spcPts val="3600"/>
              </a:lnSpc>
              <a:buFont typeface="Arial" panose="020B0604020202020204" pitchFamily="34" charset="0"/>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非人身条约</a:t>
            </a:r>
            <a:r>
              <a:rPr lang="en-US" altLang="zh-CN" sz="2400" b="1" dirty="0">
                <a:latin typeface="仿宋" panose="02010609060101010101" pitchFamily="49" charset="-122"/>
                <a:ea typeface="仿宋" panose="02010609060101010101" pitchFamily="49" charset="-122"/>
                <a:sym typeface="Arial" panose="020B0604020202020204" pitchFamily="34" charset="0"/>
              </a:rPr>
              <a:t>”</a:t>
            </a:r>
            <a:r>
              <a:rPr lang="zh-CN" altLang="en-US" sz="2400" b="1" dirty="0">
                <a:latin typeface="仿宋" panose="02010609060101010101" pitchFamily="49" charset="-122"/>
                <a:ea typeface="仿宋" panose="02010609060101010101" pitchFamily="49" charset="-122"/>
                <a:sym typeface="Arial" panose="020B0604020202020204" pitchFamily="34" charset="0"/>
              </a:rPr>
              <a:t>应予继承：领土、河流、交通等与领土有关的条约</a:t>
            </a:r>
          </a:p>
          <a:p>
            <a:pPr marL="0" indent="0" eaLnBrk="1" fontAlgn="t" hangingPunct="1">
              <a:lnSpc>
                <a:spcPts val="3600"/>
              </a:lnSpc>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条约以外事项的继承</a:t>
            </a:r>
          </a:p>
          <a:p>
            <a:pPr eaLnBrk="1" fontAlgn="t" hangingPunct="1">
              <a:lnSpc>
                <a:spcPts val="3600"/>
              </a:lnSpc>
              <a:buFont typeface="Arial" panose="020B0604020202020204" pitchFamily="34" charset="0"/>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1.</a:t>
            </a:r>
            <a:r>
              <a:rPr lang="zh-CN" altLang="en-US" sz="2400" b="1" dirty="0">
                <a:latin typeface="仿宋" panose="02010609060101010101" pitchFamily="49" charset="-122"/>
                <a:ea typeface="仿宋" panose="02010609060101010101" pitchFamily="49" charset="-122"/>
                <a:sym typeface="Arial" panose="020B0604020202020204" pitchFamily="34" charset="0"/>
              </a:rPr>
              <a:t>国家财产的继承：不动产随领土转移、动产按照</a:t>
            </a:r>
            <a:r>
              <a:rPr lang="en-US" altLang="zh-CN" sz="2400" b="1" dirty="0">
                <a:latin typeface="仿宋" panose="02010609060101010101" pitchFamily="49" charset="-122"/>
                <a:ea typeface="仿宋" panose="02010609060101010101" pitchFamily="49" charset="-122"/>
                <a:sym typeface="Arial" panose="020B0604020202020204" pitchFamily="34" charset="0"/>
              </a:rPr>
              <a:t>“</a:t>
            </a:r>
            <a:r>
              <a:rPr lang="zh-CN" altLang="en-US" sz="2400" b="1" dirty="0">
                <a:latin typeface="仿宋" panose="02010609060101010101" pitchFamily="49" charset="-122"/>
                <a:ea typeface="仿宋" panose="02010609060101010101" pitchFamily="49" charset="-122"/>
                <a:sym typeface="Arial" panose="020B0604020202020204" pitchFamily="34" charset="0"/>
              </a:rPr>
              <a:t>所涉领土实际生存</a:t>
            </a:r>
            <a:r>
              <a:rPr lang="en-US" altLang="zh-CN" sz="2400" b="1" dirty="0">
                <a:latin typeface="仿宋" panose="02010609060101010101" pitchFamily="49" charset="-122"/>
                <a:ea typeface="仿宋" panose="02010609060101010101" pitchFamily="49" charset="-122"/>
                <a:sym typeface="Arial" panose="020B0604020202020204" pitchFamily="34" charset="0"/>
              </a:rPr>
              <a:t>”</a:t>
            </a:r>
            <a:r>
              <a:rPr lang="zh-CN" altLang="en-US" sz="2400" b="1" dirty="0">
                <a:latin typeface="仿宋" panose="02010609060101010101" pitchFamily="49" charset="-122"/>
                <a:ea typeface="仿宋" panose="02010609060101010101" pitchFamily="49" charset="-122"/>
                <a:sym typeface="Arial" panose="020B0604020202020204" pitchFamily="34" charset="0"/>
              </a:rPr>
              <a:t>原则</a:t>
            </a:r>
          </a:p>
          <a:p>
            <a:pPr eaLnBrk="1" fontAlgn="t" hangingPunct="1">
              <a:lnSpc>
                <a:spcPts val="3600"/>
              </a:lnSpc>
              <a:buFont typeface="Arial" panose="020B0604020202020204" pitchFamily="34" charset="0"/>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2.</a:t>
            </a:r>
            <a:r>
              <a:rPr lang="zh-CN" altLang="en-US" sz="2400" b="1" dirty="0">
                <a:latin typeface="仿宋" panose="02010609060101010101" pitchFamily="49" charset="-122"/>
                <a:ea typeface="仿宋" panose="02010609060101010101" pitchFamily="49" charset="-122"/>
                <a:sym typeface="Arial" panose="020B0604020202020204" pitchFamily="34" charset="0"/>
              </a:rPr>
              <a:t>国家档案的继承：通常通过协议解决</a:t>
            </a:r>
          </a:p>
          <a:p>
            <a:pPr eaLnBrk="1" fontAlgn="t" hangingPunct="1">
              <a:lnSpc>
                <a:spcPts val="3600"/>
              </a:lnSpc>
              <a:buFont typeface="Arial" panose="020B0604020202020204" pitchFamily="34" charset="0"/>
              <a:buNone/>
            </a:pPr>
            <a:r>
              <a:rPr lang="zh-CN" altLang="en-US" sz="2400" b="1" dirty="0">
                <a:latin typeface="仿宋" panose="02010609060101010101" pitchFamily="49" charset="-122"/>
                <a:ea typeface="仿宋" panose="02010609060101010101" pitchFamily="49" charset="-122"/>
                <a:sym typeface="Arial" panose="020B0604020202020204" pitchFamily="34" charset="0"/>
              </a:rPr>
              <a:t>  </a:t>
            </a:r>
            <a:r>
              <a:rPr lang="en-US" altLang="zh-CN" sz="2400" b="1" dirty="0">
                <a:latin typeface="仿宋" panose="02010609060101010101" pitchFamily="49" charset="-122"/>
                <a:ea typeface="仿宋" panose="02010609060101010101" pitchFamily="49" charset="-122"/>
                <a:sym typeface="Arial" panose="020B0604020202020204" pitchFamily="34" charset="0"/>
              </a:rPr>
              <a:t>3.</a:t>
            </a:r>
            <a:r>
              <a:rPr lang="zh-CN" altLang="en-US" sz="2400" b="1" dirty="0">
                <a:latin typeface="仿宋" panose="02010609060101010101" pitchFamily="49" charset="-122"/>
                <a:ea typeface="仿宋" panose="02010609060101010101" pitchFamily="49" charset="-122"/>
                <a:sym typeface="Arial" panose="020B0604020202020204" pitchFamily="34" charset="0"/>
              </a:rPr>
              <a:t>国家债务的继承：国家债务继承、恶意债务不继承</a:t>
            </a:r>
          </a:p>
          <a:p>
            <a:endParaRPr lang="zh-CN" altLang="en-US" dirty="0"/>
          </a:p>
        </p:txBody>
      </p:sp>
    </p:spTree>
    <p:extLst>
      <p:ext uri="{BB962C8B-B14F-4D97-AF65-F5344CB8AC3E}">
        <p14:creationId xmlns:p14="http://schemas.microsoft.com/office/powerpoint/2010/main" val="30669424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68FE66-4961-4A71-99A3-284B7E9AD5D7}"/>
              </a:ext>
            </a:extLst>
          </p:cNvPr>
          <p:cNvSpPr>
            <a:spLocks noGrp="1"/>
          </p:cNvSpPr>
          <p:nvPr>
            <p:ph idx="1"/>
          </p:nvPr>
        </p:nvSpPr>
        <p:spPr>
          <a:xfrm>
            <a:off x="726142" y="125506"/>
            <a:ext cx="11152094" cy="6660776"/>
          </a:xfrm>
        </p:spPr>
        <p:txBody>
          <a:bodyPr>
            <a:normAutofit lnSpcReduction="10000"/>
          </a:bodyPr>
          <a:lstStyle/>
          <a:p>
            <a:pPr marL="0" eaLnBrk="1" fontAlgn="t" hangingPunct="1">
              <a:lnSpc>
                <a:spcPct val="170000"/>
              </a:lnSpc>
              <a:spcBef>
                <a:spcPts val="0"/>
              </a:spcBef>
              <a:spcAft>
                <a:spcPts val="0"/>
              </a:spcAft>
              <a:buFont typeface="Arial" panose="020B0604020202020204" pitchFamily="34" charset="0"/>
              <a:buNone/>
            </a:pPr>
            <a:r>
              <a:rPr lang="zh-CN" altLang="en-US" sz="2000" b="1" dirty="0">
                <a:latin typeface="仿宋" panose="02010609060101010101" pitchFamily="49" charset="-122"/>
                <a:ea typeface="仿宋" panose="02010609060101010101" pitchFamily="49" charset="-122"/>
                <a:sym typeface="Heiti SC Light" pitchFamily="1" charset="-122"/>
              </a:rPr>
              <a:t>三、政府继承</a:t>
            </a:r>
            <a:endParaRPr lang="en-US" altLang="zh-CN" sz="2000" b="1" dirty="0">
              <a:latin typeface="仿宋" panose="02010609060101010101" pitchFamily="49" charset="-122"/>
              <a:ea typeface="仿宋" panose="02010609060101010101" pitchFamily="49" charset="-122"/>
              <a:sym typeface="Heiti SC Light" pitchFamily="1" charset="-122"/>
            </a:endParaRPr>
          </a:p>
          <a:p>
            <a:pPr marL="0" eaLnBrk="1" fontAlgn="t" hangingPunct="1">
              <a:lnSpc>
                <a:spcPct val="170000"/>
              </a:lnSpc>
              <a:spcBef>
                <a:spcPts val="0"/>
              </a:spcBef>
              <a:spcAft>
                <a:spcPts val="0"/>
              </a:spcAft>
              <a:buFont typeface="Arial" panose="020B0604020202020204" pitchFamily="34" charset="0"/>
              <a:buNone/>
            </a:pPr>
            <a:r>
              <a:rPr lang="zh-CN" altLang="en-US" sz="2000" b="1" dirty="0">
                <a:latin typeface="仿宋" panose="02010609060101010101" pitchFamily="49" charset="-122"/>
                <a:ea typeface="仿宋" panose="02010609060101010101" pitchFamily="49" charset="-122"/>
                <a:sym typeface="Heiti SC Light" pitchFamily="1" charset="-122"/>
              </a:rPr>
              <a:t>政府继承是指由于革命或政变导致政权更迭，旧政府在国际法上的权利和义务由新政府所取代的法律关系。</a:t>
            </a:r>
          </a:p>
          <a:p>
            <a:pPr marL="0" eaLnBrk="1" fontAlgn="t" hangingPunct="1">
              <a:lnSpc>
                <a:spcPct val="170000"/>
              </a:lnSpc>
              <a:spcBef>
                <a:spcPts val="0"/>
              </a:spcBef>
              <a:spcAft>
                <a:spcPts val="0"/>
              </a:spcAft>
              <a:buFont typeface="Wingdings" panose="05000000000000000000" pitchFamily="2" charset="2"/>
              <a:buChar char="u"/>
            </a:pPr>
            <a:r>
              <a:rPr lang="zh-CN" altLang="en-US" sz="2000" b="1" dirty="0">
                <a:latin typeface="仿宋" panose="02010609060101010101" pitchFamily="49" charset="-122"/>
                <a:ea typeface="仿宋" panose="02010609060101010101" pitchFamily="49" charset="-122"/>
                <a:sym typeface="Arial" panose="020B0604020202020204" pitchFamily="34" charset="0"/>
              </a:rPr>
              <a:t>政府继承与国家继承的区别：原因、主体、范围</a:t>
            </a:r>
          </a:p>
          <a:p>
            <a:pPr marL="0" eaLnBrk="1" fontAlgn="t" hangingPunct="1">
              <a:lnSpc>
                <a:spcPct val="170000"/>
              </a:lnSpc>
              <a:spcBef>
                <a:spcPts val="0"/>
              </a:spcBef>
              <a:spcAft>
                <a:spcPts val="0"/>
              </a:spcAft>
              <a:buFont typeface="Wingdings" panose="05000000000000000000" pitchFamily="2" charset="2"/>
              <a:buChar char="u"/>
            </a:pPr>
            <a:r>
              <a:rPr lang="zh-CN" altLang="en-US" sz="2000" b="1" dirty="0">
                <a:latin typeface="仿宋" panose="02010609060101010101" pitchFamily="49" charset="-122"/>
                <a:ea typeface="仿宋" panose="02010609060101010101" pitchFamily="49" charset="-122"/>
                <a:sym typeface="Arial" panose="020B0604020202020204" pitchFamily="34" charset="0"/>
              </a:rPr>
              <a:t>政府继承的一般规则</a:t>
            </a:r>
          </a:p>
          <a:p>
            <a:pPr marL="0" eaLnBrk="1" fontAlgn="t" hangingPunct="1">
              <a:lnSpc>
                <a:spcPct val="170000"/>
              </a:lnSpc>
              <a:spcBef>
                <a:spcPts val="0"/>
              </a:spcBef>
              <a:spcAft>
                <a:spcPts val="0"/>
              </a:spcAft>
              <a:buFont typeface="Arial" panose="020B0604020202020204" pitchFamily="34" charset="0"/>
              <a:buNone/>
            </a:pPr>
            <a:r>
              <a:rPr lang="zh-CN" altLang="en-US" sz="2000" b="1" dirty="0">
                <a:latin typeface="仿宋" panose="02010609060101010101" pitchFamily="49" charset="-122"/>
                <a:ea typeface="仿宋" panose="02010609060101010101" pitchFamily="49" charset="-122"/>
                <a:sym typeface="Arial" panose="020B0604020202020204" pitchFamily="34" charset="0"/>
              </a:rPr>
              <a:t>  </a:t>
            </a:r>
            <a:r>
              <a:rPr lang="en-US" altLang="zh-CN" sz="2000" b="1" dirty="0">
                <a:latin typeface="仿宋" panose="02010609060101010101" pitchFamily="49" charset="-122"/>
                <a:ea typeface="仿宋" panose="02010609060101010101" pitchFamily="49" charset="-122"/>
                <a:sym typeface="Arial" panose="020B0604020202020204" pitchFamily="34" charset="0"/>
              </a:rPr>
              <a:t>1.</a:t>
            </a:r>
            <a:r>
              <a:rPr lang="zh-CN" altLang="en-US" sz="2000" b="1" dirty="0">
                <a:latin typeface="仿宋" panose="02010609060101010101" pitchFamily="49" charset="-122"/>
                <a:ea typeface="仿宋" panose="02010609060101010101" pitchFamily="49" charset="-122"/>
                <a:sym typeface="Arial" panose="020B0604020202020204" pitchFamily="34" charset="0"/>
              </a:rPr>
              <a:t>新政府根据条约的具体内容来决定是否继承</a:t>
            </a:r>
          </a:p>
          <a:p>
            <a:pPr marL="0" eaLnBrk="1" fontAlgn="t" hangingPunct="1">
              <a:lnSpc>
                <a:spcPct val="170000"/>
              </a:lnSpc>
              <a:spcBef>
                <a:spcPts val="0"/>
              </a:spcBef>
              <a:spcAft>
                <a:spcPts val="0"/>
              </a:spcAft>
              <a:buFont typeface="Arial" panose="020B0604020202020204" pitchFamily="34" charset="0"/>
              <a:buNone/>
            </a:pPr>
            <a:r>
              <a:rPr lang="en-US" altLang="zh-CN" sz="2000" b="1" dirty="0">
                <a:latin typeface="仿宋" panose="02010609060101010101" pitchFamily="49" charset="-122"/>
                <a:ea typeface="仿宋" panose="02010609060101010101" pitchFamily="49" charset="-122"/>
                <a:sym typeface="Arial" panose="020B0604020202020204" pitchFamily="34" charset="0"/>
              </a:rPr>
              <a:t>  2.</a:t>
            </a:r>
            <a:r>
              <a:rPr lang="zh-CN" altLang="en-US" sz="2000" b="1" dirty="0">
                <a:latin typeface="仿宋" panose="02010609060101010101" pitchFamily="49" charset="-122"/>
                <a:ea typeface="仿宋" panose="02010609060101010101" pitchFamily="49" charset="-122"/>
                <a:sym typeface="Arial" panose="020B0604020202020204" pitchFamily="34" charset="0"/>
              </a:rPr>
              <a:t>旧政府的一切国家财产及权益都应转属新政府</a:t>
            </a:r>
          </a:p>
          <a:p>
            <a:pPr marL="0" eaLnBrk="1" fontAlgn="t" hangingPunct="1">
              <a:lnSpc>
                <a:spcPct val="170000"/>
              </a:lnSpc>
              <a:spcBef>
                <a:spcPts val="0"/>
              </a:spcBef>
              <a:spcAft>
                <a:spcPts val="0"/>
              </a:spcAft>
              <a:buFont typeface="Arial" panose="020B0604020202020204" pitchFamily="34" charset="0"/>
              <a:buNone/>
            </a:pPr>
            <a:r>
              <a:rPr lang="zh-CN" altLang="en-US" sz="2000" b="1" dirty="0">
                <a:latin typeface="仿宋" panose="02010609060101010101" pitchFamily="49" charset="-122"/>
                <a:ea typeface="仿宋" panose="02010609060101010101" pitchFamily="49" charset="-122"/>
                <a:sym typeface="Arial" panose="020B0604020202020204" pitchFamily="34" charset="0"/>
              </a:rPr>
              <a:t>  </a:t>
            </a:r>
            <a:r>
              <a:rPr lang="en-US" altLang="zh-CN" sz="2000" b="1" dirty="0">
                <a:latin typeface="仿宋" panose="02010609060101010101" pitchFamily="49" charset="-122"/>
                <a:ea typeface="仿宋" panose="02010609060101010101" pitchFamily="49" charset="-122"/>
                <a:sym typeface="Arial" panose="020B0604020202020204" pitchFamily="34" charset="0"/>
              </a:rPr>
              <a:t>3.</a:t>
            </a:r>
            <a:r>
              <a:rPr lang="zh-CN" altLang="en-US" sz="2000" b="1" dirty="0">
                <a:latin typeface="仿宋" panose="02010609060101010101" pitchFamily="49" charset="-122"/>
                <a:ea typeface="仿宋" panose="02010609060101010101" pitchFamily="49" charset="-122"/>
                <a:sym typeface="Arial" panose="020B0604020202020204" pitchFamily="34" charset="0"/>
              </a:rPr>
              <a:t>对旧政府的债务不予继承或者根据善意或恶意区别对待</a:t>
            </a:r>
          </a:p>
          <a:p>
            <a:pPr marL="0" eaLnBrk="1" fontAlgn="t" hangingPunct="1">
              <a:lnSpc>
                <a:spcPct val="170000"/>
              </a:lnSpc>
              <a:spcBef>
                <a:spcPts val="0"/>
              </a:spcBef>
              <a:spcAft>
                <a:spcPts val="0"/>
              </a:spcAft>
              <a:buFont typeface="Wingdings" panose="05000000000000000000" pitchFamily="2" charset="2"/>
              <a:buChar char="u"/>
            </a:pPr>
            <a:r>
              <a:rPr lang="zh-CN" altLang="en-US" sz="2000" b="1" dirty="0">
                <a:latin typeface="仿宋" panose="02010609060101010101" pitchFamily="49" charset="-122"/>
                <a:ea typeface="仿宋" panose="02010609060101010101" pitchFamily="49" charset="-122"/>
                <a:sym typeface="Arial" panose="020B0604020202020204" pitchFamily="34" charset="0"/>
              </a:rPr>
              <a:t>中华人民共和国政府继承的实践</a:t>
            </a:r>
          </a:p>
          <a:p>
            <a:pPr marL="0" eaLnBrk="1" fontAlgn="t" hangingPunct="1">
              <a:lnSpc>
                <a:spcPct val="170000"/>
              </a:lnSpc>
              <a:spcBef>
                <a:spcPts val="0"/>
              </a:spcBef>
              <a:spcAft>
                <a:spcPts val="0"/>
              </a:spcAft>
              <a:buFont typeface="Arial" panose="020B0604020202020204" pitchFamily="34" charset="0"/>
              <a:buNone/>
            </a:pPr>
            <a:r>
              <a:rPr lang="zh-CN" altLang="en-US" sz="2000" b="1" dirty="0">
                <a:latin typeface="仿宋" panose="02010609060101010101" pitchFamily="49" charset="-122"/>
                <a:ea typeface="仿宋" panose="02010609060101010101" pitchFamily="49" charset="-122"/>
                <a:sym typeface="Arial" panose="020B0604020202020204" pitchFamily="34" charset="0"/>
              </a:rPr>
              <a:t>  </a:t>
            </a:r>
            <a:r>
              <a:rPr lang="en-US" altLang="zh-CN" sz="2000" b="1" dirty="0">
                <a:latin typeface="仿宋" panose="02010609060101010101" pitchFamily="49" charset="-122"/>
                <a:ea typeface="仿宋" panose="02010609060101010101" pitchFamily="49" charset="-122"/>
                <a:sym typeface="Arial" panose="020B0604020202020204" pitchFamily="34" charset="0"/>
              </a:rPr>
              <a:t>1.</a:t>
            </a:r>
            <a:r>
              <a:rPr lang="zh-CN" altLang="en-US" sz="2000" b="1" dirty="0">
                <a:latin typeface="仿宋" panose="02010609060101010101" pitchFamily="49" charset="-122"/>
                <a:ea typeface="仿宋" panose="02010609060101010101" pitchFamily="49" charset="-122"/>
                <a:sym typeface="Arial" panose="020B0604020202020204" pitchFamily="34" charset="0"/>
              </a:rPr>
              <a:t>条约：承认、废除、修改或修订</a:t>
            </a:r>
          </a:p>
          <a:p>
            <a:pPr marL="0" eaLnBrk="1" fontAlgn="t" hangingPunct="1">
              <a:lnSpc>
                <a:spcPct val="170000"/>
              </a:lnSpc>
              <a:spcBef>
                <a:spcPts val="0"/>
              </a:spcBef>
              <a:spcAft>
                <a:spcPts val="0"/>
              </a:spcAft>
              <a:buFont typeface="Arial" panose="020B0604020202020204" pitchFamily="34" charset="0"/>
              <a:buNone/>
            </a:pPr>
            <a:r>
              <a:rPr lang="zh-CN" altLang="en-US" sz="2000" b="1" dirty="0">
                <a:latin typeface="仿宋" panose="02010609060101010101" pitchFamily="49" charset="-122"/>
                <a:ea typeface="仿宋" panose="02010609060101010101" pitchFamily="49" charset="-122"/>
                <a:sym typeface="Arial" panose="020B0604020202020204" pitchFamily="34" charset="0"/>
              </a:rPr>
              <a:t>  </a:t>
            </a:r>
            <a:r>
              <a:rPr lang="en-US" altLang="zh-CN" sz="2000" b="1" dirty="0">
                <a:latin typeface="仿宋" panose="02010609060101010101" pitchFamily="49" charset="-122"/>
                <a:ea typeface="仿宋" panose="02010609060101010101" pitchFamily="49" charset="-122"/>
                <a:sym typeface="Arial" panose="020B0604020202020204" pitchFamily="34" charset="0"/>
              </a:rPr>
              <a:t>2.</a:t>
            </a:r>
            <a:r>
              <a:rPr lang="zh-CN" altLang="en-US" sz="2000" b="1" dirty="0">
                <a:latin typeface="仿宋" panose="02010609060101010101" pitchFamily="49" charset="-122"/>
                <a:ea typeface="仿宋" panose="02010609060101010101" pitchFamily="49" charset="-122"/>
                <a:sym typeface="Arial" panose="020B0604020202020204" pitchFamily="34" charset="0"/>
              </a:rPr>
              <a:t>国家财产</a:t>
            </a:r>
          </a:p>
          <a:p>
            <a:pPr marL="0" eaLnBrk="1" fontAlgn="t" hangingPunct="1">
              <a:lnSpc>
                <a:spcPct val="170000"/>
              </a:lnSpc>
              <a:spcBef>
                <a:spcPts val="0"/>
              </a:spcBef>
              <a:spcAft>
                <a:spcPts val="0"/>
              </a:spcAft>
              <a:buFont typeface="Arial" panose="020B0604020202020204" pitchFamily="34" charset="0"/>
              <a:buNone/>
            </a:pPr>
            <a:r>
              <a:rPr lang="zh-CN" altLang="en-US" sz="2000" b="1" dirty="0">
                <a:latin typeface="仿宋" panose="02010609060101010101" pitchFamily="49" charset="-122"/>
                <a:ea typeface="仿宋" panose="02010609060101010101" pitchFamily="49" charset="-122"/>
                <a:sym typeface="Arial" panose="020B0604020202020204" pitchFamily="34" charset="0"/>
              </a:rPr>
              <a:t>  </a:t>
            </a:r>
            <a:r>
              <a:rPr lang="en-US" altLang="zh-CN" sz="2000" b="1" dirty="0">
                <a:latin typeface="仿宋" panose="02010609060101010101" pitchFamily="49" charset="-122"/>
                <a:ea typeface="仿宋" panose="02010609060101010101" pitchFamily="49" charset="-122"/>
                <a:sym typeface="Arial" panose="020B0604020202020204" pitchFamily="34" charset="0"/>
              </a:rPr>
              <a:t>3.</a:t>
            </a:r>
            <a:r>
              <a:rPr lang="zh-CN" altLang="en-US" sz="2000" b="1" dirty="0">
                <a:latin typeface="仿宋" panose="02010609060101010101" pitchFamily="49" charset="-122"/>
                <a:ea typeface="仿宋" panose="02010609060101010101" pitchFamily="49" charset="-122"/>
                <a:sym typeface="Arial" panose="020B0604020202020204" pitchFamily="34" charset="0"/>
              </a:rPr>
              <a:t>国家债务</a:t>
            </a:r>
          </a:p>
          <a:p>
            <a:pPr marL="0" eaLnBrk="1" fontAlgn="t" hangingPunct="1">
              <a:lnSpc>
                <a:spcPct val="170000"/>
              </a:lnSpc>
              <a:spcBef>
                <a:spcPts val="0"/>
              </a:spcBef>
              <a:spcAft>
                <a:spcPts val="0"/>
              </a:spcAft>
              <a:buFont typeface="Arial" panose="020B0604020202020204" pitchFamily="34" charset="0"/>
              <a:buNone/>
            </a:pPr>
            <a:r>
              <a:rPr lang="zh-CN" altLang="en-US" sz="2000" b="1" dirty="0">
                <a:latin typeface="仿宋" panose="02010609060101010101" pitchFamily="49" charset="-122"/>
                <a:ea typeface="仿宋" panose="02010609060101010101" pitchFamily="49" charset="-122"/>
                <a:sym typeface="Arial" panose="020B0604020202020204" pitchFamily="34" charset="0"/>
              </a:rPr>
              <a:t>  </a:t>
            </a:r>
            <a:r>
              <a:rPr lang="en-US" altLang="zh-CN" sz="2000" b="1" dirty="0">
                <a:latin typeface="仿宋" panose="02010609060101010101" pitchFamily="49" charset="-122"/>
                <a:ea typeface="仿宋" panose="02010609060101010101" pitchFamily="49" charset="-122"/>
                <a:sym typeface="Arial" panose="020B0604020202020204" pitchFamily="34" charset="0"/>
              </a:rPr>
              <a:t>4.</a:t>
            </a:r>
            <a:r>
              <a:rPr lang="zh-CN" altLang="en-US" sz="2000" b="1" dirty="0">
                <a:latin typeface="仿宋" panose="02010609060101010101" pitchFamily="49" charset="-122"/>
                <a:ea typeface="仿宋" panose="02010609060101010101" pitchFamily="49" charset="-122"/>
                <a:sym typeface="Arial" panose="020B0604020202020204" pitchFamily="34" charset="0"/>
              </a:rPr>
              <a:t>国际组织的代表权</a:t>
            </a:r>
          </a:p>
          <a:p>
            <a:endParaRPr lang="zh-CN" altLang="en-US" dirty="0"/>
          </a:p>
        </p:txBody>
      </p:sp>
    </p:spTree>
    <p:extLst>
      <p:ext uri="{BB962C8B-B14F-4D97-AF65-F5344CB8AC3E}">
        <p14:creationId xmlns:p14="http://schemas.microsoft.com/office/powerpoint/2010/main" val="2855044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9DC13-6C4F-4773-8E05-2290B56C60F3}"/>
              </a:ext>
            </a:extLst>
          </p:cNvPr>
          <p:cNvSpPr>
            <a:spLocks noGrp="1"/>
          </p:cNvSpPr>
          <p:nvPr>
            <p:ph type="title"/>
          </p:nvPr>
        </p:nvSpPr>
        <p:spPr>
          <a:xfrm>
            <a:off x="612396" y="125835"/>
            <a:ext cx="10710645" cy="1048624"/>
          </a:xfrm>
        </p:spPr>
        <p:txBody>
          <a:bodyPr>
            <a:normAutofit/>
          </a:bodyPr>
          <a:lstStyle/>
          <a:p>
            <a:r>
              <a:rPr lang="zh-CN" altLang="en-US" sz="2800" b="1" dirty="0">
                <a:solidFill>
                  <a:schemeClr val="accent1">
                    <a:lumMod val="75000"/>
                  </a:schemeClr>
                </a:solidFill>
              </a:rPr>
              <a:t>（二）</a:t>
            </a:r>
            <a:r>
              <a:rPr lang="en-US" altLang="zh-CN" sz="2800" b="1" dirty="0">
                <a:solidFill>
                  <a:schemeClr val="accent1">
                    <a:lumMod val="75000"/>
                  </a:schemeClr>
                </a:solidFill>
              </a:rPr>
              <a:t>International Organizations Are Important IL Subjects </a:t>
            </a:r>
            <a:r>
              <a:rPr lang="zh-CN" altLang="en-US" sz="2800" b="1" dirty="0">
                <a:solidFill>
                  <a:schemeClr val="accent1">
                    <a:lumMod val="75000"/>
                  </a:schemeClr>
                </a:solidFill>
              </a:rPr>
              <a:t>国际组织是国际法的重要主体</a:t>
            </a:r>
          </a:p>
        </p:txBody>
      </p:sp>
      <p:sp>
        <p:nvSpPr>
          <p:cNvPr id="3" name="内容占位符 2">
            <a:extLst>
              <a:ext uri="{FF2B5EF4-FFF2-40B4-BE49-F238E27FC236}">
                <a16:creationId xmlns:a16="http://schemas.microsoft.com/office/drawing/2014/main" id="{6EE7761C-1E6B-436E-AED9-E303D9C0322F}"/>
              </a:ext>
            </a:extLst>
          </p:cNvPr>
          <p:cNvSpPr>
            <a:spLocks noGrp="1"/>
          </p:cNvSpPr>
          <p:nvPr>
            <p:ph idx="1"/>
          </p:nvPr>
        </p:nvSpPr>
        <p:spPr>
          <a:xfrm>
            <a:off x="419450" y="1057013"/>
            <a:ext cx="11669086" cy="5553512"/>
          </a:xfrm>
        </p:spPr>
        <p:txBody>
          <a:bodyPr>
            <a:normAutofit lnSpcReduction="10000"/>
          </a:bodyPr>
          <a:lstStyle/>
          <a:p>
            <a:r>
              <a:rPr lang="en-US" altLang="zh-CN" b="1" dirty="0"/>
              <a:t>1</a:t>
            </a:r>
            <a:r>
              <a:rPr lang="zh-CN" altLang="en-US" b="1" dirty="0"/>
              <a:t>、国际组织作为国际法主体的依据</a:t>
            </a:r>
            <a:endParaRPr lang="en-US" altLang="zh-CN" b="1" dirty="0"/>
          </a:p>
          <a:p>
            <a:pPr lvl="0" rtl="0"/>
            <a:r>
              <a:rPr lang="zh-CN" altLang="en-US" sz="2400" dirty="0"/>
              <a:t>（</a:t>
            </a:r>
            <a:r>
              <a:rPr lang="en-US" altLang="zh-CN" sz="2400" dirty="0"/>
              <a:t>1</a:t>
            </a:r>
            <a:r>
              <a:rPr lang="zh-CN" altLang="en-US" sz="2400" dirty="0"/>
              <a:t>）</a:t>
            </a:r>
            <a:r>
              <a:rPr lang="zh-CN" altLang="zh-CN" sz="2400" dirty="0"/>
              <a:t>许多国际文件与条约明文规定</a:t>
            </a:r>
            <a:r>
              <a:rPr lang="zh-CN" altLang="en-US" sz="2400" dirty="0"/>
              <a:t>：</a:t>
            </a:r>
            <a:r>
              <a:rPr lang="en-US" altLang="zh-CN" sz="2400" dirty="0"/>
              <a:t>《</a:t>
            </a:r>
            <a:r>
              <a:rPr lang="zh-CN" altLang="en-US" sz="2400" dirty="0"/>
              <a:t>联合国宪章</a:t>
            </a:r>
            <a:r>
              <a:rPr lang="en-US" altLang="zh-CN" sz="2400" dirty="0"/>
              <a:t>》</a:t>
            </a:r>
            <a:r>
              <a:rPr lang="zh-CN" altLang="en-US" sz="2400" dirty="0"/>
              <a:t>等国际组织章程</a:t>
            </a:r>
            <a:endParaRPr lang="en-US" altLang="zh-CN" sz="2400" dirty="0"/>
          </a:p>
          <a:p>
            <a:pPr lvl="0" rtl="0"/>
            <a:r>
              <a:rPr lang="zh-CN" altLang="en-US" sz="2400" dirty="0"/>
              <a:t>（</a:t>
            </a:r>
            <a:r>
              <a:rPr lang="en-US" altLang="zh-CN" sz="2400" dirty="0"/>
              <a:t>2</a:t>
            </a:r>
            <a:r>
              <a:rPr lang="zh-CN" altLang="en-US" sz="2400" dirty="0"/>
              <a:t>）</a:t>
            </a:r>
            <a:r>
              <a:rPr lang="zh-CN" altLang="zh-CN" sz="2400" dirty="0"/>
              <a:t>国家实践确认</a:t>
            </a:r>
            <a:r>
              <a:rPr lang="zh-CN" altLang="en-US" sz="2400" dirty="0"/>
              <a:t>：国家与国际组织签署的各类协定</a:t>
            </a:r>
            <a:endParaRPr lang="en-US" altLang="zh-CN" sz="2400" dirty="0"/>
          </a:p>
          <a:p>
            <a:pPr lvl="0" rtl="0"/>
            <a:r>
              <a:rPr lang="zh-CN" altLang="en-US" sz="2400" dirty="0"/>
              <a:t>（</a:t>
            </a:r>
            <a:r>
              <a:rPr lang="en-US" altLang="zh-CN" sz="2400" dirty="0"/>
              <a:t>3</a:t>
            </a:r>
            <a:r>
              <a:rPr lang="zh-CN" altLang="en-US" sz="2400" dirty="0"/>
              <a:t>）</a:t>
            </a:r>
            <a:r>
              <a:rPr lang="zh-CN" altLang="zh-CN" sz="2400" dirty="0"/>
              <a:t>国际法院咨询意见肯定</a:t>
            </a:r>
            <a:r>
              <a:rPr lang="zh-CN" altLang="en-US" sz="2400" dirty="0"/>
              <a:t>：</a:t>
            </a:r>
            <a:r>
              <a:rPr lang="en-US" altLang="zh-CN" sz="2400" dirty="0"/>
              <a:t>1949</a:t>
            </a:r>
            <a:r>
              <a:rPr lang="zh-CN" altLang="en-US" sz="2400" dirty="0"/>
              <a:t>年执行联合国职务时遭受伤害赔偿案</a:t>
            </a:r>
            <a:endParaRPr lang="en-US" altLang="zh-CN" sz="2400" dirty="0"/>
          </a:p>
          <a:p>
            <a:pPr lvl="0" rtl="0"/>
            <a:r>
              <a:rPr lang="zh-CN" altLang="en-US" sz="2400" dirty="0"/>
              <a:t>（</a:t>
            </a:r>
            <a:r>
              <a:rPr lang="en-US" altLang="zh-CN" sz="2400" dirty="0"/>
              <a:t>4</a:t>
            </a:r>
            <a:r>
              <a:rPr lang="zh-CN" altLang="en-US" sz="2400" dirty="0"/>
              <a:t>）</a:t>
            </a:r>
            <a:r>
              <a:rPr lang="zh-CN" altLang="zh-CN" sz="2400" dirty="0"/>
              <a:t>国际法学界普遍</a:t>
            </a:r>
            <a:r>
              <a:rPr lang="zh-CN" altLang="en-US" sz="2400" dirty="0"/>
              <a:t>承认</a:t>
            </a:r>
            <a:endParaRPr lang="en-US" altLang="zh-CN" sz="2400" dirty="0"/>
          </a:p>
          <a:p>
            <a:pPr lvl="0" rtl="0"/>
            <a:r>
              <a:rPr lang="en-US" altLang="zh-CN" sz="2400" b="1" dirty="0"/>
              <a:t>2</a:t>
            </a:r>
            <a:r>
              <a:rPr lang="zh-CN" altLang="en-US" sz="2400" b="1" dirty="0"/>
              <a:t>、国际组织构成国际法主体的要件</a:t>
            </a:r>
            <a:endParaRPr lang="en-US" altLang="zh-CN" sz="2400" b="1" dirty="0"/>
          </a:p>
          <a:p>
            <a:pPr lvl="0" rtl="0"/>
            <a:r>
              <a:rPr lang="zh-CN" altLang="en-US" sz="2400" dirty="0"/>
              <a:t>一个组织在国际法上是否享有具体人格取决于其</a:t>
            </a:r>
            <a:r>
              <a:rPr lang="zh-CN" altLang="en-US" sz="2400" b="1" dirty="0">
                <a:solidFill>
                  <a:schemeClr val="accent1">
                    <a:lumMod val="75000"/>
                  </a:schemeClr>
                </a:solidFill>
              </a:rPr>
              <a:t>组织文件的地位</a:t>
            </a:r>
            <a:r>
              <a:rPr lang="zh-CN" altLang="en-US" sz="2400" dirty="0"/>
              <a:t>、其</a:t>
            </a:r>
            <a:r>
              <a:rPr lang="zh-CN" altLang="en-US" sz="2400" b="1" dirty="0">
                <a:solidFill>
                  <a:schemeClr val="accent1">
                    <a:lumMod val="75000"/>
                  </a:schemeClr>
                </a:solidFill>
              </a:rPr>
              <a:t>实际权力和实践</a:t>
            </a:r>
            <a:r>
              <a:rPr lang="zh-CN" altLang="en-US" sz="2400" dirty="0"/>
              <a:t>。在这种情况下需要考虑的因素包括</a:t>
            </a:r>
            <a:r>
              <a:rPr lang="zh-CN" altLang="en-US" sz="2400" b="1" dirty="0">
                <a:solidFill>
                  <a:schemeClr val="accent1">
                    <a:lumMod val="75000"/>
                  </a:schemeClr>
                </a:solidFill>
              </a:rPr>
              <a:t>与国家或其他国际组织建立关系</a:t>
            </a:r>
            <a:r>
              <a:rPr lang="zh-CN" altLang="en-US" sz="2400" dirty="0"/>
              <a:t>、</a:t>
            </a:r>
            <a:r>
              <a:rPr lang="zh-CN" altLang="en-US" sz="2400" b="1" dirty="0">
                <a:solidFill>
                  <a:schemeClr val="accent1">
                    <a:lumMod val="75000"/>
                  </a:schemeClr>
                </a:solidFill>
              </a:rPr>
              <a:t>与它们的缔约能力</a:t>
            </a:r>
            <a:r>
              <a:rPr lang="zh-CN" altLang="en-US" sz="2400" dirty="0"/>
              <a:t>以及根据</a:t>
            </a:r>
            <a:r>
              <a:rPr lang="zh-CN" altLang="en-US" sz="2400" b="1" dirty="0">
                <a:solidFill>
                  <a:schemeClr val="accent1">
                    <a:lumMod val="75000"/>
                  </a:schemeClr>
                </a:solidFill>
              </a:rPr>
              <a:t>国内法给予它的法律地位</a:t>
            </a:r>
            <a:r>
              <a:rPr lang="zh-CN" altLang="en-US" sz="2400" dirty="0"/>
              <a:t>。</a:t>
            </a:r>
            <a:endParaRPr lang="zh-CN" altLang="zh-CN" sz="2400" b="1" dirty="0"/>
          </a:p>
          <a:p>
            <a:pPr lvl="0" rtl="0"/>
            <a:r>
              <a:rPr lang="zh-CN" altLang="en-US" sz="2400" b="0" dirty="0"/>
              <a:t>（</a:t>
            </a:r>
            <a:r>
              <a:rPr lang="en-US" altLang="zh-CN" sz="2400" b="0" dirty="0"/>
              <a:t>1</a:t>
            </a:r>
            <a:r>
              <a:rPr lang="zh-CN" altLang="en-US" sz="2400" b="0" dirty="0"/>
              <a:t>）行为能力：物质条件、意思能力，具有常设机构，以独立意志参与国际关系</a:t>
            </a:r>
            <a:endParaRPr lang="zh-CN" altLang="zh-CN" sz="2400" b="0" dirty="0"/>
          </a:p>
          <a:p>
            <a:pPr lvl="0" rtl="0"/>
            <a:r>
              <a:rPr lang="zh-CN" altLang="en-US" sz="2400" b="0" dirty="0"/>
              <a:t>（</a:t>
            </a:r>
            <a:r>
              <a:rPr lang="en-US" altLang="zh-CN" sz="2400" b="0" dirty="0"/>
              <a:t>2</a:t>
            </a:r>
            <a:r>
              <a:rPr lang="zh-CN" altLang="en-US" sz="2400" b="0" dirty="0"/>
              <a:t>）权利能力：一方面，国际组织在各成员国内有资格订立契约、购置财产、进行诉讼。且其会所、成员国代表、机关官员均享有特权和豁免；另一方面，在国际范围内，有资格缔结条约、派遣使节、主持国际会议、调节国际争端、承担国际责任等。</a:t>
            </a:r>
            <a:endParaRPr lang="zh-CN" altLang="zh-CN" sz="2400" b="0" dirty="0"/>
          </a:p>
          <a:p>
            <a:pPr lvl="0" rtl="0"/>
            <a:endParaRPr lang="zh-CN" altLang="en-US" dirty="0"/>
          </a:p>
        </p:txBody>
      </p:sp>
    </p:spTree>
    <p:extLst>
      <p:ext uri="{BB962C8B-B14F-4D97-AF65-F5344CB8AC3E}">
        <p14:creationId xmlns:p14="http://schemas.microsoft.com/office/powerpoint/2010/main" val="89879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469E933-F0AB-4CEE-A389-037B62744AD2}"/>
              </a:ext>
            </a:extLst>
          </p:cNvPr>
          <p:cNvSpPr>
            <a:spLocks noGrp="1"/>
          </p:cNvSpPr>
          <p:nvPr>
            <p:ph idx="1"/>
          </p:nvPr>
        </p:nvSpPr>
        <p:spPr>
          <a:xfrm>
            <a:off x="335560" y="385894"/>
            <a:ext cx="11509695" cy="6472106"/>
          </a:xfrm>
        </p:spPr>
        <p:txBody>
          <a:bodyPr>
            <a:normAutofit/>
          </a:bodyPr>
          <a:lstStyle/>
          <a:p>
            <a:endParaRPr lang="en-US" altLang="zh-CN" b="1" dirty="0"/>
          </a:p>
          <a:p>
            <a:endParaRPr lang="en-US" altLang="zh-CN" b="1" dirty="0"/>
          </a:p>
          <a:p>
            <a:endParaRPr lang="en-US" altLang="zh-CN" b="1" dirty="0"/>
          </a:p>
          <a:p>
            <a:endParaRPr lang="en-US" altLang="zh-CN" b="1" dirty="0"/>
          </a:p>
          <a:p>
            <a:r>
              <a:rPr lang="en-US" altLang="zh-CN" b="1" dirty="0"/>
              <a:t>3</a:t>
            </a:r>
            <a:r>
              <a:rPr lang="zh-CN" altLang="en-US" b="1" dirty="0"/>
              <a:t>、国际组织作为国际法主体的特殊性</a:t>
            </a:r>
            <a:endParaRPr lang="en-US" altLang="zh-CN" b="1" dirty="0"/>
          </a:p>
          <a:p>
            <a:pPr marL="0" indent="0" eaLnBrk="1" fontAlgn="auto" hangingPunct="1">
              <a:spcAft>
                <a:spcPts val="0"/>
              </a:spcAft>
              <a:buFont typeface="Wingdings 2" panose="05020102010507070707" pitchFamily="18" charset="2"/>
              <a:buNone/>
              <a:defRPr/>
            </a:pPr>
            <a:r>
              <a:rPr lang="en-US" altLang="zh-CN" sz="2400" dirty="0"/>
              <a:t>A. Derivative: </a:t>
            </a:r>
            <a:r>
              <a:rPr lang="zh-CN" altLang="en-US" sz="2400" dirty="0"/>
              <a:t>派生性</a:t>
            </a:r>
            <a:r>
              <a:rPr lang="en-US" altLang="zh-CN" sz="2400" dirty="0"/>
              <a:t>——</a:t>
            </a:r>
            <a:r>
              <a:rPr lang="zh-CN" altLang="en-US" sz="2400" dirty="0"/>
              <a:t>国际组织的权利能力和行为能力是成员国通过协议赋予的</a:t>
            </a:r>
            <a:r>
              <a:rPr lang="en-US" altLang="zh-CN" sz="2400" dirty="0"/>
              <a:t> ( v. </a:t>
            </a:r>
            <a:r>
              <a:rPr lang="zh-CN" altLang="en-US" sz="2400" dirty="0"/>
              <a:t>国家具有主权，其权利能力和行为能力是自身固有的</a:t>
            </a:r>
            <a:r>
              <a:rPr lang="en-US" altLang="zh-CN" sz="2400" dirty="0"/>
              <a:t>)</a:t>
            </a:r>
          </a:p>
          <a:p>
            <a:pPr marL="0" indent="0" eaLnBrk="1" fontAlgn="auto" hangingPunct="1">
              <a:spcAft>
                <a:spcPts val="0"/>
              </a:spcAft>
              <a:buFont typeface="Wingdings 2" panose="05020102010507070707" pitchFamily="18" charset="2"/>
              <a:buNone/>
              <a:defRPr/>
            </a:pPr>
            <a:r>
              <a:rPr lang="en-US" altLang="zh-CN" sz="2400" dirty="0"/>
              <a:t>B. Limited: </a:t>
            </a:r>
            <a:r>
              <a:rPr lang="zh-CN" altLang="en-US" sz="2400" dirty="0"/>
              <a:t>有限性</a:t>
            </a:r>
            <a:r>
              <a:rPr lang="en-US" altLang="zh-CN" sz="2400" dirty="0"/>
              <a:t>——</a:t>
            </a:r>
            <a:r>
              <a:rPr lang="zh-CN" altLang="en-US" sz="2400" dirty="0"/>
              <a:t>国际组织的职权一般通过组织章程明确限定在一定范围内 </a:t>
            </a:r>
            <a:r>
              <a:rPr lang="en-US" altLang="zh-CN" sz="2400" dirty="0"/>
              <a:t>( v. </a:t>
            </a:r>
            <a:r>
              <a:rPr lang="zh-CN" altLang="en-US" sz="2400" dirty="0"/>
              <a:t>国家具有主权，具有完全的权利能力和行为能力</a:t>
            </a:r>
            <a:r>
              <a:rPr lang="en-US" altLang="zh-CN" sz="2400" dirty="0"/>
              <a:t>)</a:t>
            </a:r>
          </a:p>
          <a:p>
            <a:pPr marL="0" indent="0">
              <a:buFont typeface="Arial" panose="020B0604020202020204" pitchFamily="34" charset="0"/>
              <a:buNone/>
              <a:defRPr/>
            </a:pPr>
            <a:endParaRPr lang="en-US" altLang="zh-CN" sz="2400" dirty="0"/>
          </a:p>
          <a:p>
            <a:pPr marL="0" indent="0" eaLnBrk="1" fontAlgn="auto" hangingPunct="1">
              <a:spcAft>
                <a:spcPts val="0"/>
              </a:spcAft>
              <a:buFont typeface="Wingdings 2" panose="05020102010507070707" pitchFamily="18" charset="2"/>
              <a:buNone/>
              <a:defRPr/>
            </a:pPr>
            <a:endParaRPr lang="en-US" altLang="zh-CN" dirty="0"/>
          </a:p>
          <a:p>
            <a:endParaRPr lang="zh-CN" altLang="en-US" b="1" dirty="0"/>
          </a:p>
        </p:txBody>
      </p:sp>
    </p:spTree>
    <p:extLst>
      <p:ext uri="{BB962C8B-B14F-4D97-AF65-F5344CB8AC3E}">
        <p14:creationId xmlns:p14="http://schemas.microsoft.com/office/powerpoint/2010/main" val="335463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373A20-1669-4AF5-B5BB-3880A5DDA809}"/>
              </a:ext>
            </a:extLst>
          </p:cNvPr>
          <p:cNvSpPr>
            <a:spLocks noGrp="1"/>
          </p:cNvSpPr>
          <p:nvPr>
            <p:ph idx="1"/>
          </p:nvPr>
        </p:nvSpPr>
        <p:spPr>
          <a:xfrm>
            <a:off x="243282" y="125835"/>
            <a:ext cx="11241246" cy="6635692"/>
          </a:xfrm>
        </p:spPr>
        <p:txBody>
          <a:bodyPr>
            <a:normAutofit/>
          </a:bodyPr>
          <a:lstStyle/>
          <a:p>
            <a:pPr marL="0" indent="0" eaLnBrk="1" fontAlgn="auto" hangingPunct="1">
              <a:spcAft>
                <a:spcPts val="0"/>
              </a:spcAft>
              <a:buFont typeface="Wingdings 2" panose="05020102010507070707" pitchFamily="18" charset="2"/>
              <a:buNone/>
              <a:defRPr/>
            </a:pPr>
            <a:r>
              <a:rPr lang="en-US" altLang="zh-CN" sz="2000" b="1" dirty="0"/>
              <a:t>4</a:t>
            </a:r>
            <a:r>
              <a:rPr lang="zh-CN" altLang="en-US" sz="2000" b="1" dirty="0"/>
              <a:t>、国际组织国际法律人格的创设理论</a:t>
            </a:r>
            <a:endParaRPr lang="en-US" altLang="zh-CN" sz="2000" b="1" dirty="0"/>
          </a:p>
          <a:p>
            <a:pPr marL="0" indent="0" eaLnBrk="1" fontAlgn="auto" hangingPunct="1">
              <a:spcAft>
                <a:spcPts val="0"/>
              </a:spcAft>
              <a:buFont typeface="Wingdings 2" panose="05020102010507070707" pitchFamily="18" charset="2"/>
              <a:buNone/>
              <a:defRPr/>
            </a:pPr>
            <a:r>
              <a:rPr lang="zh-CN" altLang="en-US" b="1" dirty="0">
                <a:solidFill>
                  <a:schemeClr val="accent1">
                    <a:lumMod val="75000"/>
                  </a:schemeClr>
                </a:solidFill>
              </a:rPr>
              <a:t>（</a:t>
            </a:r>
            <a:r>
              <a:rPr lang="en-US" altLang="zh-CN" b="1" dirty="0">
                <a:solidFill>
                  <a:schemeClr val="accent1">
                    <a:lumMod val="75000"/>
                  </a:schemeClr>
                </a:solidFill>
              </a:rPr>
              <a:t>1</a:t>
            </a:r>
            <a:r>
              <a:rPr lang="zh-CN" altLang="en-US" b="1" dirty="0">
                <a:solidFill>
                  <a:schemeClr val="accent1">
                    <a:lumMod val="75000"/>
                  </a:schemeClr>
                </a:solidFill>
              </a:rPr>
              <a:t>）</a:t>
            </a:r>
            <a:r>
              <a:rPr lang="zh-CN" altLang="zh-CN" sz="2000" b="1" dirty="0">
                <a:solidFill>
                  <a:schemeClr val="accent1">
                    <a:lumMod val="75000"/>
                  </a:schemeClr>
                </a:solidFill>
              </a:rPr>
              <a:t>固有权利说：人格是客观的、独立存在的</a:t>
            </a:r>
            <a:endParaRPr lang="en-US" altLang="zh-CN" sz="2000" b="1" dirty="0">
              <a:solidFill>
                <a:schemeClr val="accent1">
                  <a:lumMod val="75000"/>
                </a:schemeClr>
              </a:solidFill>
            </a:endParaRPr>
          </a:p>
          <a:p>
            <a:pPr marL="0" indent="0">
              <a:buFont typeface="Arial" panose="020B0604020202020204" pitchFamily="34" charset="0"/>
              <a:buNone/>
              <a:defRPr/>
            </a:pPr>
            <a:r>
              <a:rPr lang="zh-CN" altLang="en-US" sz="2000" dirty="0"/>
              <a:t> 国际组织的权利已经被习惯国际法的所确认，因此，它的法律人格是客观的，不依赖章程的授予或国家的承认而独立存在。</a:t>
            </a:r>
            <a:endParaRPr lang="en-US" altLang="zh-CN" sz="2000" dirty="0"/>
          </a:p>
          <a:p>
            <a:pPr marL="0" indent="0">
              <a:buFont typeface="Arial" panose="020B0604020202020204" pitchFamily="34" charset="0"/>
              <a:buNone/>
              <a:defRPr/>
            </a:pPr>
            <a:r>
              <a:rPr lang="en-US" altLang="zh-CN" sz="2000" dirty="0"/>
              <a:t>A. </a:t>
            </a:r>
            <a:r>
              <a:rPr lang="zh-CN" altLang="en-US" sz="2000" dirty="0"/>
              <a:t>国际组织除了具备习惯国际法所确认的权利能力外，还应具备该组织所特有的其他权利能力，这种特有的权利能力在范围上是不可限定的，只要组织章程没有禁止并且依照该组织的行为能力可能实际达到，都可以享有</a:t>
            </a:r>
            <a:endParaRPr lang="en-US" altLang="zh-CN" sz="2000" dirty="0"/>
          </a:p>
          <a:p>
            <a:pPr marL="0" indent="0">
              <a:buFont typeface="Arial" panose="020B0604020202020204" pitchFamily="34" charset="0"/>
              <a:buNone/>
              <a:defRPr/>
            </a:pPr>
            <a:r>
              <a:rPr lang="en-US" altLang="zh-CN" sz="2000" dirty="0"/>
              <a:t>B. </a:t>
            </a:r>
            <a:r>
              <a:rPr lang="zh-CN" altLang="en-US" sz="2000" dirty="0"/>
              <a:t>国际组织的法律人格既然是一般的、客观的，当然对成员国和非成员国都一样 ，都具有国际法主体资格</a:t>
            </a:r>
            <a:endParaRPr lang="en-US" altLang="zh-CN" sz="2000" dirty="0"/>
          </a:p>
          <a:p>
            <a:pPr marL="0" indent="0">
              <a:buFont typeface="Arial" panose="020B0604020202020204" pitchFamily="34" charset="0"/>
              <a:buNone/>
              <a:defRPr/>
            </a:pPr>
            <a:r>
              <a:rPr lang="en-US" altLang="zh-CN" sz="2000" dirty="0"/>
              <a:t>C. </a:t>
            </a:r>
            <a:r>
              <a:rPr lang="zh-CN" altLang="en-US" sz="2000" dirty="0"/>
              <a:t>在所有国家的国内法体系和整个国际法体系都有法律人格</a:t>
            </a:r>
            <a:endParaRPr lang="en-US" altLang="zh-CN" sz="2000" dirty="0"/>
          </a:p>
          <a:p>
            <a:pPr marL="0" indent="0">
              <a:buFont typeface="Arial" panose="020B0604020202020204" pitchFamily="34" charset="0"/>
              <a:buNone/>
              <a:defRPr/>
            </a:pPr>
            <a:r>
              <a:rPr lang="zh-CN" altLang="en-US" sz="2000" b="1" dirty="0">
                <a:solidFill>
                  <a:schemeClr val="accent1">
                    <a:lumMod val="75000"/>
                  </a:schemeClr>
                </a:solidFill>
              </a:rPr>
              <a:t>（</a:t>
            </a:r>
            <a:r>
              <a:rPr lang="en-US" altLang="zh-CN" sz="2000" b="1" dirty="0">
                <a:solidFill>
                  <a:schemeClr val="accent1">
                    <a:lumMod val="75000"/>
                  </a:schemeClr>
                </a:solidFill>
              </a:rPr>
              <a:t>2</a:t>
            </a:r>
            <a:r>
              <a:rPr lang="zh-CN" altLang="en-US" sz="2000" b="1" dirty="0">
                <a:solidFill>
                  <a:schemeClr val="accent1">
                    <a:lumMod val="75000"/>
                  </a:schemeClr>
                </a:solidFill>
              </a:rPr>
              <a:t>）</a:t>
            </a:r>
            <a:r>
              <a:rPr lang="zh-CN" altLang="zh-CN" sz="2000" b="1" dirty="0">
                <a:solidFill>
                  <a:schemeClr val="accent1">
                    <a:lumMod val="75000"/>
                  </a:schemeClr>
                </a:solidFill>
              </a:rPr>
              <a:t>授权说或暗含权利说：章程明确授权、暗含赋予或成员国实践的事后承认</a:t>
            </a:r>
            <a:endParaRPr lang="en-US" altLang="zh-CN" sz="2000" b="1" dirty="0">
              <a:solidFill>
                <a:schemeClr val="accent1">
                  <a:lumMod val="75000"/>
                </a:schemeClr>
              </a:solidFill>
            </a:endParaRPr>
          </a:p>
          <a:p>
            <a:pPr marL="0" indent="0">
              <a:buFont typeface="Arial" panose="020B0604020202020204" pitchFamily="34" charset="0"/>
              <a:buNone/>
              <a:defRPr/>
            </a:pPr>
            <a:r>
              <a:rPr lang="zh-CN" altLang="en-US" sz="2000" dirty="0"/>
              <a:t>多数学者认为并不存在由习惯国际法所确认的一般权利能力，每一个国际组织所享有的权利能力，或者是章程明确授权的，或者是章程隐含的（隐含权），或者是由成员国对其实践事后承认而设定的。权利的范围限于</a:t>
            </a:r>
            <a:r>
              <a:rPr lang="zh-CN" altLang="en-US" sz="2000" b="1" dirty="0"/>
              <a:t>“为实现宗旨所必须”</a:t>
            </a:r>
            <a:r>
              <a:rPr lang="zh-CN" altLang="en-US" sz="2000" dirty="0"/>
              <a:t>，而划定范围的最终标准是创立国际组织的国家的意志。</a:t>
            </a:r>
          </a:p>
          <a:p>
            <a:endParaRPr lang="zh-CN" altLang="en-US" dirty="0"/>
          </a:p>
        </p:txBody>
      </p:sp>
    </p:spTree>
    <p:extLst>
      <p:ext uri="{BB962C8B-B14F-4D97-AF65-F5344CB8AC3E}">
        <p14:creationId xmlns:p14="http://schemas.microsoft.com/office/powerpoint/2010/main" val="1548876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0EFE6B-9860-456E-B3C4-BE9BF87AFC84}"/>
              </a:ext>
            </a:extLst>
          </p:cNvPr>
          <p:cNvSpPr>
            <a:spLocks noGrp="1"/>
          </p:cNvSpPr>
          <p:nvPr>
            <p:ph type="title"/>
          </p:nvPr>
        </p:nvSpPr>
        <p:spPr>
          <a:xfrm>
            <a:off x="165847" y="352134"/>
            <a:ext cx="11860305" cy="1118078"/>
          </a:xfrm>
        </p:spPr>
        <p:txBody>
          <a:bodyPr>
            <a:noAutofit/>
          </a:bodyPr>
          <a:lstStyle/>
          <a:p>
            <a:r>
              <a:rPr lang="zh-CN" altLang="en-US" sz="4000" b="1" dirty="0">
                <a:solidFill>
                  <a:schemeClr val="accent1">
                    <a:lumMod val="75000"/>
                  </a:schemeClr>
                </a:solidFill>
              </a:rPr>
              <a:t>（三）</a:t>
            </a:r>
            <a:r>
              <a:rPr lang="en-US" altLang="zh-CN" sz="4000" b="1" dirty="0">
                <a:solidFill>
                  <a:schemeClr val="accent1">
                    <a:lumMod val="75000"/>
                  </a:schemeClr>
                </a:solidFill>
              </a:rPr>
              <a:t> Nations Striving for Independence</a:t>
            </a:r>
            <a:r>
              <a:rPr lang="en-GB" altLang="zh-CN" sz="4000" b="1" dirty="0">
                <a:solidFill>
                  <a:schemeClr val="accent1">
                    <a:lumMod val="75000"/>
                  </a:schemeClr>
                </a:solidFill>
              </a:rPr>
              <a:t> Are Subjects of </a:t>
            </a:r>
            <a:r>
              <a:rPr lang="en-US" altLang="zh-CN" sz="4000" b="1" dirty="0">
                <a:solidFill>
                  <a:schemeClr val="accent1">
                    <a:lumMod val="75000"/>
                  </a:schemeClr>
                </a:solidFill>
              </a:rPr>
              <a:t>international </a:t>
            </a:r>
            <a:r>
              <a:rPr lang="zh-CN" altLang="en-US" sz="4000" b="1" dirty="0">
                <a:solidFill>
                  <a:schemeClr val="accent1">
                    <a:lumMod val="75000"/>
                  </a:schemeClr>
                </a:solidFill>
              </a:rPr>
              <a:t> </a:t>
            </a:r>
            <a:r>
              <a:rPr lang="en-US" altLang="zh-CN" sz="4000" b="1" dirty="0">
                <a:solidFill>
                  <a:schemeClr val="accent1">
                    <a:lumMod val="75000"/>
                  </a:schemeClr>
                </a:solidFill>
              </a:rPr>
              <a:t>law</a:t>
            </a:r>
            <a:r>
              <a:rPr lang="zh-CN" altLang="en-US" sz="4000" b="1" dirty="0">
                <a:solidFill>
                  <a:schemeClr val="accent1">
                    <a:lumMod val="75000"/>
                  </a:schemeClr>
                </a:solidFill>
              </a:rPr>
              <a:t>争取独立的民族是国际法主体</a:t>
            </a:r>
          </a:p>
        </p:txBody>
      </p:sp>
      <p:sp>
        <p:nvSpPr>
          <p:cNvPr id="3" name="内容占位符 2">
            <a:extLst>
              <a:ext uri="{FF2B5EF4-FFF2-40B4-BE49-F238E27FC236}">
                <a16:creationId xmlns:a16="http://schemas.microsoft.com/office/drawing/2014/main" id="{33C4BBB5-DC64-4E42-83C0-FD9237F2D654}"/>
              </a:ext>
            </a:extLst>
          </p:cNvPr>
          <p:cNvSpPr>
            <a:spLocks noGrp="1"/>
          </p:cNvSpPr>
          <p:nvPr>
            <p:ph idx="1"/>
          </p:nvPr>
        </p:nvSpPr>
        <p:spPr>
          <a:xfrm>
            <a:off x="564776" y="1694328"/>
            <a:ext cx="11376212" cy="4984377"/>
          </a:xfrm>
        </p:spPr>
        <p:txBody>
          <a:bodyPr>
            <a:normAutofit fontScale="92500"/>
          </a:bodyPr>
          <a:lstStyle/>
          <a:p>
            <a:pPr eaLnBrk="1" hangingPunct="1">
              <a:defRPr/>
            </a:pPr>
            <a:endParaRPr lang="en-US" altLang="zh-CN" sz="3200" dirty="0">
              <a:latin typeface="+mn-ea"/>
            </a:endParaRPr>
          </a:p>
          <a:p>
            <a:pPr eaLnBrk="1" hangingPunct="1">
              <a:defRPr/>
            </a:pPr>
            <a:r>
              <a:rPr lang="en-US" altLang="zh-CN" sz="3200" dirty="0">
                <a:latin typeface="+mn-ea"/>
              </a:rPr>
              <a:t>Examples: </a:t>
            </a:r>
            <a:r>
              <a:rPr lang="en-GB" altLang="zh-CN" sz="3200" dirty="0">
                <a:latin typeface="+mn-ea"/>
              </a:rPr>
              <a:t>Czechoslovakia</a:t>
            </a:r>
            <a:r>
              <a:rPr lang="zh-CN" altLang="en-US" sz="3200" dirty="0">
                <a:latin typeface="+mn-ea"/>
              </a:rPr>
              <a:t>、</a:t>
            </a:r>
            <a:r>
              <a:rPr lang="en-US" altLang="zh-CN" sz="3200" dirty="0">
                <a:latin typeface="+mn-ea"/>
              </a:rPr>
              <a:t>Poland (WWI), more examples after WWII</a:t>
            </a:r>
            <a:endParaRPr lang="en-GB" altLang="zh-CN" sz="3200" dirty="0">
              <a:latin typeface="+mn-ea"/>
            </a:endParaRPr>
          </a:p>
          <a:p>
            <a:pPr eaLnBrk="1" hangingPunct="1">
              <a:defRPr/>
            </a:pPr>
            <a:r>
              <a:rPr lang="en-GB" altLang="zh-CN" sz="3200" dirty="0">
                <a:latin typeface="+mn-ea"/>
              </a:rPr>
              <a:t>Legal Foundation: The Principle of Self-determination of Peoples </a:t>
            </a:r>
            <a:r>
              <a:rPr lang="zh-CN" altLang="en-US" sz="3200" dirty="0">
                <a:latin typeface="+mn-ea"/>
              </a:rPr>
              <a:t>民族自决原则是争取独立的民族具有国际法主体资格的法律基础</a:t>
            </a:r>
            <a:endParaRPr lang="en-US" altLang="zh-CN" sz="3200" dirty="0">
              <a:latin typeface="+mn-ea"/>
            </a:endParaRPr>
          </a:p>
          <a:p>
            <a:pPr eaLnBrk="1" hangingPunct="1">
              <a:defRPr/>
            </a:pPr>
            <a:r>
              <a:rPr lang="en-GB" altLang="zh-CN" sz="3200" dirty="0">
                <a:latin typeface="+mn-ea"/>
              </a:rPr>
              <a:t>Limitation: Transitional Subjects </a:t>
            </a:r>
            <a:r>
              <a:rPr lang="zh-CN" altLang="en-US" sz="3200" dirty="0">
                <a:latin typeface="+mn-ea"/>
              </a:rPr>
              <a:t>过渡性的国际法主体</a:t>
            </a:r>
            <a:r>
              <a:rPr lang="en-US" altLang="zh-CN" sz="3200" dirty="0">
                <a:latin typeface="+mn-ea"/>
              </a:rPr>
              <a:t>——</a:t>
            </a:r>
            <a:r>
              <a:rPr lang="zh-CN" altLang="en-US" sz="3200" dirty="0">
                <a:latin typeface="+mn-ea"/>
              </a:rPr>
              <a:t>实际能力局限限制了实际享受国际法上的权利和义务，最终目的是建立独立的民主国家</a:t>
            </a:r>
            <a:endParaRPr lang="en-US" altLang="zh-CN" sz="3200" dirty="0">
              <a:latin typeface="+mn-ea"/>
            </a:endParaRPr>
          </a:p>
          <a:p>
            <a:pPr eaLnBrk="1" hangingPunct="1">
              <a:defRPr/>
            </a:pPr>
            <a:r>
              <a:rPr lang="zh-CN" altLang="en-US" sz="3200" dirty="0">
                <a:latin typeface="+mn-ea"/>
              </a:rPr>
              <a:t>视频资料：</a:t>
            </a:r>
            <a:r>
              <a:rPr lang="en-US" altLang="zh-CN" sz="3200" dirty="0">
                <a:latin typeface="+mn-ea"/>
                <a:hlinkClick r:id="rId2"/>
              </a:rPr>
              <a:t>https://www.bilibili.com/video/BV1cJ411a7TE?from=search&amp;seid=4582522054034660205</a:t>
            </a:r>
            <a:r>
              <a:rPr lang="en-US" altLang="zh-CN" sz="3200" dirty="0">
                <a:latin typeface="+mn-ea"/>
              </a:rPr>
              <a:t> </a:t>
            </a:r>
            <a:endParaRPr lang="zh-CN" altLang="en-US" sz="3200" dirty="0">
              <a:latin typeface="+mn-ea"/>
            </a:endParaRPr>
          </a:p>
          <a:p>
            <a:endParaRPr lang="zh-CN" altLang="en-US" dirty="0"/>
          </a:p>
        </p:txBody>
      </p:sp>
    </p:spTree>
    <p:extLst>
      <p:ext uri="{BB962C8B-B14F-4D97-AF65-F5344CB8AC3E}">
        <p14:creationId xmlns:p14="http://schemas.microsoft.com/office/powerpoint/2010/main" val="2728349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FE9B4-5190-4236-B241-8ED57D6D0FFF}"/>
              </a:ext>
            </a:extLst>
          </p:cNvPr>
          <p:cNvSpPr>
            <a:spLocks noGrp="1"/>
          </p:cNvSpPr>
          <p:nvPr>
            <p:ph type="title"/>
          </p:nvPr>
        </p:nvSpPr>
        <p:spPr>
          <a:xfrm>
            <a:off x="367554" y="145946"/>
            <a:ext cx="11672047" cy="1333230"/>
          </a:xfrm>
        </p:spPr>
        <p:txBody>
          <a:bodyPr>
            <a:normAutofit/>
          </a:bodyPr>
          <a:lstStyle/>
          <a:p>
            <a:r>
              <a:rPr lang="zh-CN" altLang="en-US" sz="4400" b="1" dirty="0">
                <a:solidFill>
                  <a:schemeClr val="accent1">
                    <a:lumMod val="75000"/>
                  </a:schemeClr>
                </a:solidFill>
              </a:rPr>
              <a:t>（四）</a:t>
            </a:r>
            <a:r>
              <a:rPr lang="en-US" altLang="zh-CN" sz="4400" b="1" dirty="0">
                <a:solidFill>
                  <a:schemeClr val="accent1">
                    <a:lumMod val="75000"/>
                  </a:schemeClr>
                </a:solidFill>
              </a:rPr>
              <a:t> Are Individuals</a:t>
            </a:r>
            <a:r>
              <a:rPr lang="zh-CN" altLang="en-US" sz="4400" b="1" dirty="0">
                <a:solidFill>
                  <a:schemeClr val="accent1">
                    <a:lumMod val="75000"/>
                  </a:schemeClr>
                </a:solidFill>
              </a:rPr>
              <a:t> </a:t>
            </a:r>
            <a:r>
              <a:rPr lang="en-US" altLang="zh-CN" sz="4400" b="1" dirty="0">
                <a:solidFill>
                  <a:schemeClr val="accent1">
                    <a:lumMod val="75000"/>
                  </a:schemeClr>
                </a:solidFill>
              </a:rPr>
              <a:t>Entitled Subjects of IL? </a:t>
            </a:r>
            <a:r>
              <a:rPr lang="zh-CN" altLang="en-US" sz="4400" b="1" dirty="0">
                <a:solidFill>
                  <a:schemeClr val="accent1">
                    <a:lumMod val="75000"/>
                  </a:schemeClr>
                </a:solidFill>
              </a:rPr>
              <a:t>关于个人的国际法主体资格</a:t>
            </a:r>
          </a:p>
        </p:txBody>
      </p:sp>
      <p:sp>
        <p:nvSpPr>
          <p:cNvPr id="3" name="内容占位符 2">
            <a:extLst>
              <a:ext uri="{FF2B5EF4-FFF2-40B4-BE49-F238E27FC236}">
                <a16:creationId xmlns:a16="http://schemas.microsoft.com/office/drawing/2014/main" id="{104146CA-AAE5-4F49-9473-A01EC5C6B4E1}"/>
              </a:ext>
            </a:extLst>
          </p:cNvPr>
          <p:cNvSpPr>
            <a:spLocks noGrp="1"/>
          </p:cNvSpPr>
          <p:nvPr>
            <p:ph idx="1"/>
          </p:nvPr>
        </p:nvSpPr>
        <p:spPr>
          <a:xfrm>
            <a:off x="367554" y="1479176"/>
            <a:ext cx="11519646" cy="5232878"/>
          </a:xfrm>
        </p:spPr>
        <p:txBody>
          <a:bodyPr/>
          <a:lstStyle/>
          <a:p>
            <a:pPr eaLnBrk="1" fontAlgn="auto" hangingPunct="1">
              <a:spcAft>
                <a:spcPts val="0"/>
              </a:spcAft>
              <a:buFont typeface="Wingdings 2"/>
              <a:buChar char=""/>
              <a:defRPr/>
            </a:pPr>
            <a:r>
              <a:rPr lang="en-US" altLang="zh-CN" sz="2800" dirty="0"/>
              <a:t>Controversy</a:t>
            </a:r>
            <a:r>
              <a:rPr lang="en-GB" altLang="zh-CN" sz="2800" dirty="0"/>
              <a:t>: Subjects v. Objects? </a:t>
            </a:r>
            <a:r>
              <a:rPr lang="zh-CN" altLang="en-US" sz="2800" dirty="0"/>
              <a:t>主体 </a:t>
            </a:r>
            <a:r>
              <a:rPr lang="en-US" altLang="zh-CN" sz="2800" dirty="0"/>
              <a:t>v. </a:t>
            </a:r>
            <a:r>
              <a:rPr lang="zh-CN" altLang="en-US" sz="2800" dirty="0"/>
              <a:t>客体（个人处于所属国家的管辖之下，不具有独立参与国际关系的能力，不具有直接承受国际法上权利和义务的能力）</a:t>
            </a:r>
            <a:endParaRPr lang="en-US" altLang="zh-CN" sz="2800" dirty="0"/>
          </a:p>
          <a:p>
            <a:pPr eaLnBrk="1" fontAlgn="auto" hangingPunct="1">
              <a:spcAft>
                <a:spcPts val="0"/>
              </a:spcAft>
              <a:buFont typeface="Wingdings 2"/>
              <a:buChar char=""/>
              <a:defRPr/>
            </a:pPr>
            <a:r>
              <a:rPr lang="en-US" altLang="zh-CN" sz="2800" dirty="0"/>
              <a:t>Individuals’ Rights &amp; Obligations in International Conventions: </a:t>
            </a:r>
            <a:r>
              <a:rPr lang="zh-CN" altLang="en-US" sz="2800" dirty="0"/>
              <a:t>国际公约明确承认个人的权利和义务</a:t>
            </a:r>
            <a:endParaRPr lang="en-US" altLang="zh-CN" sz="2800" dirty="0"/>
          </a:p>
          <a:p>
            <a:pPr eaLnBrk="1" fontAlgn="auto" hangingPunct="1">
              <a:spcAft>
                <a:spcPts val="0"/>
              </a:spcAft>
              <a:buFont typeface="Wingdings 2"/>
              <a:buChar char=""/>
              <a:defRPr/>
            </a:pPr>
            <a:r>
              <a:rPr lang="en-US" altLang="zh-CN" sz="2800" dirty="0"/>
              <a:t>International Criminal Law: </a:t>
            </a:r>
            <a:r>
              <a:rPr lang="zh-CN" altLang="en-US" sz="2800" dirty="0"/>
              <a:t>国际刑法</a:t>
            </a:r>
            <a:r>
              <a:rPr lang="en-US" altLang="zh-CN" sz="2800" dirty="0"/>
              <a:t>——</a:t>
            </a:r>
            <a:r>
              <a:rPr lang="zh-CN" altLang="en-US" sz="2800" dirty="0"/>
              <a:t>明确规定个人在国际刑事法律关系中的权利和义务 </a:t>
            </a:r>
            <a:r>
              <a:rPr lang="en-US" altLang="zh-CN" sz="2800" dirty="0"/>
              <a:t>E.g. </a:t>
            </a:r>
            <a:r>
              <a:rPr lang="en-GB" altLang="zh-CN" sz="2800" dirty="0"/>
              <a:t>1998 Rome Statute of the International Criminal Court</a:t>
            </a:r>
            <a:r>
              <a:rPr lang="zh-CN" altLang="en-US" sz="2800" dirty="0"/>
              <a:t>“个人的刑事责任”，“被告人的权利”，“被害人和证人的保护和参与”</a:t>
            </a:r>
            <a:endParaRPr lang="en-GB" altLang="zh-CN" sz="2800" dirty="0"/>
          </a:p>
          <a:p>
            <a:pPr eaLnBrk="1" fontAlgn="auto" hangingPunct="1">
              <a:spcAft>
                <a:spcPts val="0"/>
              </a:spcAft>
              <a:buFont typeface="Wingdings 2"/>
              <a:buChar char=""/>
              <a:defRPr/>
            </a:pPr>
            <a:r>
              <a:rPr lang="en-GB" altLang="zh-CN" sz="2800" dirty="0"/>
              <a:t>Natural Persons &amp; Legal Persons</a:t>
            </a:r>
            <a:r>
              <a:rPr lang="en-US" altLang="zh-CN" sz="2800" dirty="0"/>
              <a:t>:</a:t>
            </a:r>
            <a:r>
              <a:rPr lang="en-GB" altLang="zh-CN" sz="2800" dirty="0"/>
              <a:t> </a:t>
            </a:r>
            <a:r>
              <a:rPr lang="zh-CN" altLang="en-US" sz="2800" dirty="0"/>
              <a:t>自然人和法人都是国际刑法主体</a:t>
            </a:r>
            <a:endParaRPr lang="en-US" altLang="zh-CN" sz="2800" dirty="0"/>
          </a:p>
          <a:p>
            <a:pPr eaLnBrk="1" fontAlgn="auto" hangingPunct="1">
              <a:spcAft>
                <a:spcPts val="0"/>
              </a:spcAft>
              <a:buFont typeface="Wingdings 2"/>
              <a:buChar char=""/>
              <a:defRPr/>
            </a:pPr>
            <a:r>
              <a:rPr lang="en-US" altLang="zh-CN" sz="2800" dirty="0"/>
              <a:t>Limited Application: </a:t>
            </a:r>
            <a:r>
              <a:rPr lang="zh-CN" altLang="en-US" sz="2800" dirty="0"/>
              <a:t>个人即使具有国际法主体资格，范围也很有限</a:t>
            </a:r>
          </a:p>
          <a:p>
            <a:endParaRPr lang="zh-CN" altLang="en-US" dirty="0"/>
          </a:p>
        </p:txBody>
      </p:sp>
    </p:spTree>
    <p:extLst>
      <p:ext uri="{BB962C8B-B14F-4D97-AF65-F5344CB8AC3E}">
        <p14:creationId xmlns:p14="http://schemas.microsoft.com/office/powerpoint/2010/main" val="15367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棱纹">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414</TotalTime>
  <Words>6587</Words>
  <Application>Microsoft Office PowerPoint</Application>
  <PresentationFormat>宽屏</PresentationFormat>
  <Paragraphs>316</Paragraphs>
  <Slides>47</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等线</vt:lpstr>
      <vt:lpstr>仿宋</vt:lpstr>
      <vt:lpstr>黑体</vt:lpstr>
      <vt:lpstr>华文仿宋</vt:lpstr>
      <vt:lpstr>宋体</vt:lpstr>
      <vt:lpstr>Arial</vt:lpstr>
      <vt:lpstr>Garamond</vt:lpstr>
      <vt:lpstr>Tw Cen MT</vt:lpstr>
      <vt:lpstr>Wingdings</vt:lpstr>
      <vt:lpstr>Wingdings 2</vt:lpstr>
      <vt:lpstr>Wingdings 3</vt:lpstr>
      <vt:lpstr>积分</vt:lpstr>
      <vt:lpstr>Chapter 4 </vt:lpstr>
      <vt:lpstr>一、concept：国际法主体的概念</vt:lpstr>
      <vt:lpstr>PowerPoint 演示文稿</vt:lpstr>
      <vt:lpstr>二、categories：国际法主体的分类</vt:lpstr>
      <vt:lpstr>（二）International Organizations Are Important IL Subjects 国际组织是国际法的重要主体</vt:lpstr>
      <vt:lpstr>PowerPoint 演示文稿</vt:lpstr>
      <vt:lpstr>PowerPoint 演示文稿</vt:lpstr>
      <vt:lpstr>（三） Nations Striving for Independence Are Subjects of international  law争取独立的民族是国际法主体</vt:lpstr>
      <vt:lpstr>（四） Are Individuals Entitled Subjects of IL? 关于个人的国际法主体资格</vt:lpstr>
      <vt:lpstr>（五）法人作为国际法的主体问题</vt:lpstr>
      <vt:lpstr>Chapter 5 </vt:lpstr>
      <vt:lpstr>教学要点</vt:lpstr>
      <vt:lpstr>第一节 国家的要素与类型</vt:lpstr>
      <vt:lpstr>一、国际法上国家的构成要素</vt:lpstr>
      <vt:lpstr>二、国家的类型</vt:lpstr>
      <vt:lpstr>PowerPoint 演示文稿</vt:lpstr>
      <vt:lpstr>PowerPoint 演示文稿</vt:lpstr>
      <vt:lpstr>PowerPoint 演示文稿</vt:lpstr>
      <vt:lpstr>第二节 国家的基本权利与义务</vt:lpstr>
      <vt:lpstr>一、独立权 Independence</vt:lpstr>
      <vt:lpstr>二、平等权 Equality</vt:lpstr>
      <vt:lpstr>三、自卫权 Self-defense</vt:lpstr>
      <vt:lpstr>四、管辖权 Jurisdiction</vt:lpstr>
      <vt:lpstr>PowerPoint 演示文稿</vt:lpstr>
      <vt:lpstr>PowerPoint 演示文稿</vt:lpstr>
      <vt:lpstr>PowerPoint 演示文稿</vt:lpstr>
      <vt:lpstr>PowerPoint 演示文稿</vt:lpstr>
      <vt:lpstr>PowerPoint 演示文稿</vt:lpstr>
      <vt:lpstr>Conflict &amp; Harmonization of States Jurisdiction 国家管辖权的冲突与协调</vt:lpstr>
      <vt:lpstr>PowerPoint 演示文稿</vt:lpstr>
      <vt:lpstr>第三节 国家豁免 State Immunity</vt:lpstr>
      <vt:lpstr>二、国家豁免原则的发展</vt:lpstr>
      <vt:lpstr>三、国家豁免的主体</vt:lpstr>
      <vt:lpstr>四、不得援引国家豁免的诉讼</vt:lpstr>
      <vt:lpstr>五、国家豁免权的放弃</vt:lpstr>
      <vt:lpstr>Section four recognition in international law 国际法上的承认</vt:lpstr>
      <vt:lpstr>PowerPoint 演示文稿</vt:lpstr>
      <vt:lpstr>PowerPoint 演示文稿</vt:lpstr>
      <vt:lpstr>PowerPoint 演示文稿</vt:lpstr>
      <vt:lpstr>PowerPoint 演示文稿</vt:lpstr>
      <vt:lpstr>PowerPoint 演示文稿</vt:lpstr>
      <vt:lpstr>三、政府承认</vt:lpstr>
      <vt:lpstr>Section 5 Succession in IL 国际法上的继承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dc:title>
  <dc:creator>yang fan</dc:creator>
  <cp:lastModifiedBy>yang fan</cp:lastModifiedBy>
  <cp:revision>31</cp:revision>
  <dcterms:created xsi:type="dcterms:W3CDTF">2021-04-11T13:28:21Z</dcterms:created>
  <dcterms:modified xsi:type="dcterms:W3CDTF">2021-04-25T13:55:36Z</dcterms:modified>
</cp:coreProperties>
</file>