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1"/>
  </p:notesMasterIdLst>
  <p:sldIdLst>
    <p:sldId id="256" r:id="rId2"/>
    <p:sldId id="308" r:id="rId3"/>
    <p:sldId id="257" r:id="rId4"/>
    <p:sldId id="258" r:id="rId5"/>
    <p:sldId id="267" r:id="rId6"/>
    <p:sldId id="270" r:id="rId7"/>
    <p:sldId id="264" r:id="rId8"/>
    <p:sldId id="271" r:id="rId9"/>
    <p:sldId id="268" r:id="rId10"/>
    <p:sldId id="272" r:id="rId11"/>
    <p:sldId id="269" r:id="rId12"/>
    <p:sldId id="273" r:id="rId13"/>
    <p:sldId id="259" r:id="rId14"/>
    <p:sldId id="274" r:id="rId15"/>
    <p:sldId id="278" r:id="rId16"/>
    <p:sldId id="279" r:id="rId17"/>
    <p:sldId id="275" r:id="rId18"/>
    <p:sldId id="280" r:id="rId19"/>
    <p:sldId id="281" r:id="rId20"/>
    <p:sldId id="276" r:id="rId21"/>
    <p:sldId id="282" r:id="rId22"/>
    <p:sldId id="283" r:id="rId23"/>
    <p:sldId id="277" r:id="rId24"/>
    <p:sldId id="260" r:id="rId25"/>
    <p:sldId id="284" r:id="rId26"/>
    <p:sldId id="285" r:id="rId27"/>
    <p:sldId id="303" r:id="rId28"/>
    <p:sldId id="291" r:id="rId29"/>
    <p:sldId id="293" r:id="rId30"/>
    <p:sldId id="294" r:id="rId31"/>
    <p:sldId id="295" r:id="rId32"/>
    <p:sldId id="296" r:id="rId33"/>
    <p:sldId id="287" r:id="rId34"/>
    <p:sldId id="288" r:id="rId35"/>
    <p:sldId id="261" r:id="rId36"/>
    <p:sldId id="304" r:id="rId37"/>
    <p:sldId id="305" r:id="rId38"/>
    <p:sldId id="306" r:id="rId39"/>
    <p:sldId id="30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71"/>
    <p:restoredTop sz="81757"/>
  </p:normalViewPr>
  <p:slideViewPr>
    <p:cSldViewPr snapToGrid="0" snapToObjects="1">
      <p:cViewPr varScale="1">
        <p:scale>
          <a:sx n="95" d="100"/>
          <a:sy n="95" d="100"/>
        </p:scale>
        <p:origin x="8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1552D-FF05-C944-AA77-7A922F9BC30A}" type="datetimeFigureOut">
              <a:rPr kumimoji="1" lang="zh-CN" altLang="en-US" smtClean="0"/>
              <a:t>2021/5/16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1EE79-0242-1348-A07A-99D22DCF5B42}" type="slidenum">
              <a:rPr kumimoji="1" lang="zh-CN" altLang="en-US" smtClean="0"/>
              <a:t>‹#›</a:t>
            </a:fld>
            <a:endParaRPr kumimoji="1" lang="zh-CN" altLang="en-US"/>
          </a:p>
        </p:txBody>
      </p:sp>
    </p:spTree>
    <p:extLst>
      <p:ext uri="{BB962C8B-B14F-4D97-AF65-F5344CB8AC3E}">
        <p14:creationId xmlns:p14="http://schemas.microsoft.com/office/powerpoint/2010/main" val="1603199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zh.wikipedia.org/wiki/%E9%98%BF%E8%90%A8%E5%A7%86%E9%82%A6" TargetMode="External"/><Relationship Id="rId13" Type="http://schemas.openxmlformats.org/officeDocument/2006/relationships/hyperlink" Target="https://zh.wikipedia.org/wiki/%E9%BA%A6%E5%85%8B%E9%A9%AC%E6%B4%AA%E7%BA%BF" TargetMode="External"/><Relationship Id="rId18" Type="http://schemas.openxmlformats.org/officeDocument/2006/relationships/hyperlink" Target="https://zh.wikipedia.org/wiki/%E6%9E%97%E8%8A%9D%E5%B8%82" TargetMode="External"/><Relationship Id="rId3" Type="http://schemas.openxmlformats.org/officeDocument/2006/relationships/hyperlink" Target="https://zh.wikipedia.org/wiki/%E9%98%BF%E9%B2%81%E7%BA%B3%E6%81%B0%E5%B0%94%E9%82%A6" TargetMode="External"/><Relationship Id="rId7" Type="http://schemas.openxmlformats.org/officeDocument/2006/relationships/hyperlink" Target="https://zh.wikipedia.org/wiki/%E5%8D%B0%E5%BA%A6" TargetMode="External"/><Relationship Id="rId12" Type="http://schemas.openxmlformats.org/officeDocument/2006/relationships/hyperlink" Target="https://zh.wikipedia.org/wiki/%E8%A5%BF%E5%A7%86%E6%8B%89%E6%9C%83%E8%AD%B0" TargetMode="External"/><Relationship Id="rId17" Type="http://schemas.openxmlformats.org/officeDocument/2006/relationships/hyperlink" Target="https://zh.wikipedia.org/wiki/%E9%9A%86%E5%AD%90%E5%8E%BF" TargetMode="External"/><Relationship Id="rId2" Type="http://schemas.openxmlformats.org/officeDocument/2006/relationships/slide" Target="../slides/slide15.xml"/><Relationship Id="rId16" Type="http://schemas.openxmlformats.org/officeDocument/2006/relationships/hyperlink" Target="https://zh.wikipedia.org/wiki/%E9%94%99%E9%82%A3%E5%8E%BF" TargetMode="External"/><Relationship Id="rId20" Type="http://schemas.openxmlformats.org/officeDocument/2006/relationships/hyperlink" Target="https://zh.wikipedia.org/wiki/%E5%AF%9F%E9%9A%85%E5%8E%BF" TargetMode="External"/><Relationship Id="rId1" Type="http://schemas.openxmlformats.org/officeDocument/2006/relationships/notesMaster" Target="../notesMasters/notesMaster1.xml"/><Relationship Id="rId6" Type="http://schemas.openxmlformats.org/officeDocument/2006/relationships/hyperlink" Target="https://zh.wikipedia.org/wiki/%E7%BC%85%E7%94%B8" TargetMode="External"/><Relationship Id="rId11" Type="http://schemas.openxmlformats.org/officeDocument/2006/relationships/hyperlink" Target="https://zh.wikipedia.org/wiki/%E8%A5%BF%E8%97%8F%E8%87%AA%E6%B2%BB%E5%8C%BA" TargetMode="External"/><Relationship Id="rId5" Type="http://schemas.openxmlformats.org/officeDocument/2006/relationships/hyperlink" Target="https://zh.wikipedia.org/wiki/%E4%B8%8D%E4%B8%B9" TargetMode="External"/><Relationship Id="rId15" Type="http://schemas.openxmlformats.org/officeDocument/2006/relationships/hyperlink" Target="https://zh.wikipedia.org/wiki/%E5%B1%B1%E5%8D%97%E5%B8%82" TargetMode="External"/><Relationship Id="rId10" Type="http://schemas.openxmlformats.org/officeDocument/2006/relationships/hyperlink" Target="https://zh.wikipedia.org/wiki/%E4%B8%AD%E5%8D%8E%E4%BA%BA%E6%B0%91%E5%85%B1%E5%92%8C%E5%9B%BD" TargetMode="External"/><Relationship Id="rId19" Type="http://schemas.openxmlformats.org/officeDocument/2006/relationships/hyperlink" Target="https://zh.wikipedia.org/wiki/%E5%A2%A8%E8%84%B1%E5%8E%BF" TargetMode="External"/><Relationship Id="rId4" Type="http://schemas.openxmlformats.org/officeDocument/2006/relationships/hyperlink" Target="https://zh.wikipedia.org/wiki/%E5%96%9C%E9%A9%AC%E6%8B%89%E9%9B%85%E5%B1%B1%E8%84%89" TargetMode="External"/><Relationship Id="rId9" Type="http://schemas.openxmlformats.org/officeDocument/2006/relationships/hyperlink" Target="https://zh.wikipedia.org/wiki/%E9%82%A3%E5%8A%A0%E5%85%B0%E9%82%A6" TargetMode="External"/><Relationship Id="rId14" Type="http://schemas.openxmlformats.org/officeDocument/2006/relationships/hyperlink" Target="https://zh.wikipedia.org/wiki/%E8%97%8F%E5%8D%97%E5%9C%B0%E5%8D%80#cite_note-1"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a:t>
            </a:fld>
            <a:endParaRPr kumimoji="1" lang="zh-CN" altLang="en-US"/>
          </a:p>
        </p:txBody>
      </p:sp>
    </p:spTree>
    <p:extLst>
      <p:ext uri="{BB962C8B-B14F-4D97-AF65-F5344CB8AC3E}">
        <p14:creationId xmlns:p14="http://schemas.microsoft.com/office/powerpoint/2010/main" val="308599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全球化导致人和资本的大量自由流动，虽然逆全球化的声音也有，但还是不能阻挡全球化的趋势。</a:t>
            </a:r>
            <a:endParaRPr kumimoji="1" lang="en-US" altLang="zh-CN" dirty="0"/>
          </a:p>
          <a:p>
            <a:endParaRPr kumimoji="1" lang="en-US" altLang="zh-CN" dirty="0"/>
          </a:p>
          <a:p>
            <a:r>
              <a:rPr kumimoji="1" lang="zh-CN" altLang="en-US" dirty="0"/>
              <a:t>国家移民管理局。</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14</a:t>
            </a:fld>
            <a:endParaRPr kumimoji="1" lang="zh-CN" altLang="en-US"/>
          </a:p>
        </p:txBody>
      </p:sp>
    </p:spTree>
    <p:extLst>
      <p:ext uri="{BB962C8B-B14F-4D97-AF65-F5344CB8AC3E}">
        <p14:creationId xmlns:p14="http://schemas.microsoft.com/office/powerpoint/2010/main" val="444081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藏南地区</a:t>
            </a:r>
            <a:r>
              <a:rPr lang="zh-CN" altLang="en-US" sz="1200" b="0" i="0" kern="1200" dirty="0">
                <a:solidFill>
                  <a:schemeClr val="tx1"/>
                </a:solidFill>
                <a:effectLst/>
                <a:latin typeface="+mn-lt"/>
                <a:ea typeface="+mn-ea"/>
                <a:cs typeface="+mn-cs"/>
              </a:rPr>
              <a:t>是中印边界东段的一个争议地区的中方称谓，印度政府称之为</a:t>
            </a:r>
            <a:r>
              <a:rPr lang="zh-CN" altLang="en-US" sz="1200" b="0" i="0" u="none" strike="noStrike" kern="1200" dirty="0">
                <a:solidFill>
                  <a:schemeClr val="tx1"/>
                </a:solidFill>
                <a:effectLst/>
                <a:latin typeface="+mn-lt"/>
                <a:ea typeface="+mn-ea"/>
                <a:cs typeface="+mn-cs"/>
                <a:hlinkClick r:id="rId3" tooltip="阿鲁纳恰尔邦"/>
              </a:rPr>
              <a:t>阿鲁纳恰尔邦</a:t>
            </a:r>
            <a:r>
              <a:rPr lang="zh-CN" altLang="en-US" sz="1200" b="0" i="0" kern="1200" dirty="0">
                <a:solidFill>
                  <a:schemeClr val="tx1"/>
                </a:solidFill>
                <a:effectLst/>
                <a:latin typeface="+mn-lt"/>
                <a:ea typeface="+mn-ea"/>
                <a:cs typeface="+mn-cs"/>
              </a:rPr>
              <a:t>，面积约为</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万平方公​​里，位于</a:t>
            </a:r>
            <a:r>
              <a:rPr lang="zh-CN" altLang="en-US" sz="1200" b="0" i="0" u="none" strike="noStrike" kern="1200" dirty="0">
                <a:solidFill>
                  <a:schemeClr val="tx1"/>
                </a:solidFill>
                <a:effectLst/>
                <a:latin typeface="+mn-lt"/>
                <a:ea typeface="+mn-ea"/>
                <a:cs typeface="+mn-cs"/>
                <a:hlinkClick r:id="rId4" tooltip="喜马拉雅山脉"/>
              </a:rPr>
              <a:t>喜马拉雅山脉</a:t>
            </a:r>
            <a:r>
              <a:rPr lang="zh-CN" altLang="en-US" sz="1200" b="0" i="0" kern="1200" dirty="0">
                <a:solidFill>
                  <a:schemeClr val="tx1"/>
                </a:solidFill>
                <a:effectLst/>
                <a:latin typeface="+mn-lt"/>
                <a:ea typeface="+mn-ea"/>
                <a:cs typeface="+mn-cs"/>
              </a:rPr>
              <a:t>南侧。 该地区之西是</a:t>
            </a:r>
            <a:r>
              <a:rPr lang="zh-CN" altLang="en-US" sz="1200" b="0" i="0" u="none" strike="noStrike" kern="1200" dirty="0">
                <a:solidFill>
                  <a:schemeClr val="tx1"/>
                </a:solidFill>
                <a:effectLst/>
                <a:latin typeface="+mn-lt"/>
                <a:ea typeface="+mn-ea"/>
                <a:cs typeface="+mn-cs"/>
                <a:hlinkClick r:id="rId5" tooltip="不丹"/>
              </a:rPr>
              <a:t>不丹</a:t>
            </a:r>
            <a:r>
              <a:rPr lang="zh-CN" altLang="en-US" sz="1200" b="0" i="0" kern="1200" dirty="0">
                <a:solidFill>
                  <a:schemeClr val="tx1"/>
                </a:solidFill>
                <a:effectLst/>
                <a:latin typeface="+mn-lt"/>
                <a:ea typeface="+mn-ea"/>
                <a:cs typeface="+mn-cs"/>
              </a:rPr>
              <a:t>领土，之东是</a:t>
            </a:r>
            <a:r>
              <a:rPr lang="zh-CN" altLang="en-US" sz="1200" b="0" i="0" u="none" strike="noStrike" kern="1200" dirty="0">
                <a:solidFill>
                  <a:schemeClr val="tx1"/>
                </a:solidFill>
                <a:effectLst/>
                <a:latin typeface="+mn-lt"/>
                <a:ea typeface="+mn-ea"/>
                <a:cs typeface="+mn-cs"/>
                <a:hlinkClick r:id="rId6" tooltip="缅甸"/>
              </a:rPr>
              <a:t>缅甸</a:t>
            </a:r>
            <a:r>
              <a:rPr lang="zh-CN" altLang="en-US" sz="1200" b="0" i="0" kern="1200" dirty="0">
                <a:solidFill>
                  <a:schemeClr val="tx1"/>
                </a:solidFill>
                <a:effectLst/>
                <a:latin typeface="+mn-lt"/>
                <a:ea typeface="+mn-ea"/>
                <a:cs typeface="+mn-cs"/>
              </a:rPr>
              <a:t>，向南是</a:t>
            </a:r>
            <a:r>
              <a:rPr lang="zh-CN" altLang="en-US" sz="1200" b="0" i="0" u="none" strike="noStrike" kern="1200" dirty="0">
                <a:solidFill>
                  <a:schemeClr val="tx1"/>
                </a:solidFill>
                <a:effectLst/>
                <a:latin typeface="+mn-lt"/>
                <a:ea typeface="+mn-ea"/>
                <a:cs typeface="+mn-cs"/>
                <a:hlinkClick r:id="rId7" tooltip="印度"/>
              </a:rPr>
              <a:t>印度</a:t>
            </a:r>
            <a:r>
              <a:rPr lang="zh-CN" altLang="en-US" sz="1200" b="0" i="0" kern="1200" dirty="0">
                <a:solidFill>
                  <a:schemeClr val="tx1"/>
                </a:solidFill>
                <a:effectLst/>
                <a:latin typeface="+mn-lt"/>
                <a:ea typeface="+mn-ea"/>
                <a:cs typeface="+mn-cs"/>
              </a:rPr>
              <a:t>的</a:t>
            </a:r>
            <a:r>
              <a:rPr lang="zh-CN" altLang="en-US" sz="1200" b="0" i="0" u="none" strike="noStrike" kern="1200" dirty="0">
                <a:solidFill>
                  <a:schemeClr val="tx1"/>
                </a:solidFill>
                <a:effectLst/>
                <a:latin typeface="+mn-lt"/>
                <a:ea typeface="+mn-ea"/>
                <a:cs typeface="+mn-cs"/>
                <a:hlinkClick r:id="rId8" tooltip="阿萨姆邦"/>
              </a:rPr>
              <a:t>阿萨姆邦</a:t>
            </a:r>
            <a:r>
              <a:rPr lang="zh-CN" altLang="en-US" sz="1200" b="0" i="0" kern="1200" dirty="0">
                <a:solidFill>
                  <a:schemeClr val="tx1"/>
                </a:solidFill>
                <a:effectLst/>
                <a:latin typeface="+mn-lt"/>
                <a:ea typeface="+mn-ea"/>
                <a:cs typeface="+mn-cs"/>
              </a:rPr>
              <a:t>和</a:t>
            </a:r>
            <a:r>
              <a:rPr lang="zh-CN" altLang="en-US" sz="1200" b="0" i="0" u="none" strike="noStrike" kern="1200" dirty="0">
                <a:solidFill>
                  <a:schemeClr val="tx1"/>
                </a:solidFill>
                <a:effectLst/>
                <a:latin typeface="+mn-lt"/>
                <a:ea typeface="+mn-ea"/>
                <a:cs typeface="+mn-cs"/>
                <a:hlinkClick r:id="rId9" tooltip="那加兰邦"/>
              </a:rPr>
              <a:t>那加兰邦</a:t>
            </a:r>
            <a:r>
              <a:rPr lang="zh-CN" altLang="en-US" sz="1200" b="0" i="0" kern="1200" dirty="0">
                <a:solidFill>
                  <a:schemeClr val="tx1"/>
                </a:solidFill>
                <a:effectLst/>
                <a:latin typeface="+mn-lt"/>
                <a:ea typeface="+mn-ea"/>
                <a:cs typeface="+mn-cs"/>
              </a:rPr>
              <a:t>，向北为</a:t>
            </a:r>
            <a:r>
              <a:rPr lang="zh-CN" altLang="en-US" sz="1200" b="0" i="0" u="none" strike="noStrike" kern="1200" dirty="0">
                <a:solidFill>
                  <a:schemeClr val="tx1"/>
                </a:solidFill>
                <a:effectLst/>
                <a:latin typeface="+mn-lt"/>
                <a:ea typeface="+mn-ea"/>
                <a:cs typeface="+mn-cs"/>
                <a:hlinkClick r:id="rId10" tooltip="中华人民共和国"/>
              </a:rPr>
              <a:t>中华人民共和国</a:t>
            </a:r>
            <a:r>
              <a:rPr lang="zh-CN" altLang="en-US" sz="1200" b="0" i="0" u="none" strike="noStrike" kern="1200" dirty="0">
                <a:solidFill>
                  <a:schemeClr val="tx1"/>
                </a:solidFill>
                <a:effectLst/>
                <a:latin typeface="+mn-lt"/>
                <a:ea typeface="+mn-ea"/>
                <a:cs typeface="+mn-cs"/>
                <a:hlinkClick r:id="rId11" tooltip="西藏自治区"/>
              </a:rPr>
              <a:t>西藏自治区</a:t>
            </a:r>
            <a:r>
              <a:rPr lang="zh-CN" altLang="en-US" sz="1200" b="0" i="0" kern="1200" dirty="0">
                <a:solidFill>
                  <a:schemeClr val="tx1"/>
                </a:solidFill>
                <a:effectLst/>
                <a:latin typeface="+mn-lt"/>
                <a:ea typeface="+mn-ea"/>
                <a:cs typeface="+mn-cs"/>
              </a:rPr>
              <a:t>的实际控制地区。</a:t>
            </a:r>
          </a:p>
          <a:p>
            <a:r>
              <a:rPr lang="zh-CN" altLang="en-US" sz="1200" b="0" i="0" kern="1200" dirty="0">
                <a:solidFill>
                  <a:schemeClr val="tx1"/>
                </a:solidFill>
                <a:effectLst/>
                <a:latin typeface="+mn-lt"/>
                <a:ea typeface="+mn-ea"/>
                <a:cs typeface="+mn-cs"/>
              </a:rPr>
              <a:t>印度与中国的实际控制区以英藏</a:t>
            </a:r>
            <a:r>
              <a:rPr lang="zh-CN" altLang="en-US" sz="1200" b="0" i="0" u="none" strike="noStrike" kern="1200" dirty="0">
                <a:solidFill>
                  <a:schemeClr val="tx1"/>
                </a:solidFill>
                <a:effectLst/>
                <a:latin typeface="+mn-lt"/>
                <a:ea typeface="+mn-ea"/>
                <a:cs typeface="+mn-cs"/>
                <a:hlinkClick r:id="rId12" tooltip="西姆拉会议"/>
              </a:rPr>
              <a:t>西姆拉会议</a:t>
            </a:r>
            <a:r>
              <a:rPr lang="zh-CN" altLang="en-US" sz="1200" b="0" i="0" kern="1200" dirty="0">
                <a:solidFill>
                  <a:schemeClr val="tx1"/>
                </a:solidFill>
                <a:effectLst/>
                <a:latin typeface="+mn-lt"/>
                <a:ea typeface="+mn-ea"/>
                <a:cs typeface="+mn-cs"/>
              </a:rPr>
              <a:t>划定的所谓“</a:t>
            </a:r>
            <a:r>
              <a:rPr lang="zh-CN" altLang="en-US" sz="1200" b="0" i="0" u="none" strike="noStrike" kern="1200" dirty="0">
                <a:solidFill>
                  <a:schemeClr val="tx1"/>
                </a:solidFill>
                <a:effectLst/>
                <a:latin typeface="+mn-lt"/>
                <a:ea typeface="+mn-ea"/>
                <a:cs typeface="+mn-cs"/>
                <a:hlinkClick r:id="rId13" tooltip="麦克马洪线"/>
              </a:rPr>
              <a:t>麦克马洪线</a:t>
            </a:r>
            <a:r>
              <a:rPr lang="zh-CN" altLang="en-US" sz="1200" b="0" i="0" kern="1200" dirty="0">
                <a:solidFill>
                  <a:schemeClr val="tx1"/>
                </a:solidFill>
                <a:effectLst/>
                <a:latin typeface="+mn-lt"/>
                <a:ea typeface="+mn-ea"/>
                <a:cs typeface="+mn-cs"/>
              </a:rPr>
              <a:t>”为分界线，中国和印度均宣称对该地区拥有主权。 目前该地区处于印度实际控制之下，藏南地区即为印度方面所谓</a:t>
            </a:r>
            <a:r>
              <a:rPr lang="zh-CN" altLang="en-US" sz="1200" b="0" i="0" u="none" strike="noStrike" kern="1200" dirty="0">
                <a:solidFill>
                  <a:schemeClr val="tx1"/>
                </a:solidFill>
                <a:effectLst/>
                <a:latin typeface="+mn-lt"/>
                <a:ea typeface="+mn-ea"/>
                <a:cs typeface="+mn-cs"/>
                <a:hlinkClick r:id="rId3" tooltip="阿鲁纳恰尔邦"/>
              </a:rPr>
              <a:t>阿鲁纳恰尔邦</a:t>
            </a:r>
            <a:r>
              <a:rPr lang="zh-CN" altLang="en-US" sz="1200" b="0" i="0" kern="1200" dirty="0">
                <a:solidFill>
                  <a:schemeClr val="tx1"/>
                </a:solidFill>
                <a:effectLst/>
                <a:latin typeface="+mn-lt"/>
                <a:ea typeface="+mn-ea"/>
                <a:cs typeface="+mn-cs"/>
              </a:rPr>
              <a:t>的大部分的地区</a:t>
            </a:r>
            <a:r>
              <a:rPr lang="en-US" altLang="zh-CN" sz="1200" b="0" i="0" u="none" strike="noStrike" kern="1200" baseline="30000" dirty="0">
                <a:solidFill>
                  <a:schemeClr val="tx1"/>
                </a:solidFill>
                <a:effectLst/>
                <a:latin typeface="+mn-lt"/>
                <a:ea typeface="+mn-ea"/>
                <a:cs typeface="+mn-cs"/>
                <a:hlinkClick r:id="rId14"/>
              </a:rPr>
              <a:t>[1]</a:t>
            </a:r>
            <a:r>
              <a:rPr lang="zh-CN" altLang="en-US" sz="1200" b="0" i="0" kern="1200" dirty="0">
                <a:solidFill>
                  <a:schemeClr val="tx1"/>
                </a:solidFill>
                <a:effectLst/>
                <a:latin typeface="+mn-lt"/>
                <a:ea typeface="+mn-ea"/>
                <a:cs typeface="+mn-cs"/>
              </a:rPr>
              <a:t>。中华人民共和国政府不承认该邦的合法性，并将藏南地区其归入西藏自治区的</a:t>
            </a:r>
            <a:r>
              <a:rPr lang="zh-CN" altLang="en-US" sz="1200" b="0" i="0" u="none" strike="noStrike" kern="1200" dirty="0">
                <a:solidFill>
                  <a:schemeClr val="tx1"/>
                </a:solidFill>
                <a:effectLst/>
                <a:latin typeface="+mn-lt"/>
                <a:ea typeface="+mn-ea"/>
                <a:cs typeface="+mn-cs"/>
                <a:hlinkClick r:id="rId15" tooltip="山南市"/>
              </a:rPr>
              <a:t>山南市</a:t>
            </a:r>
            <a:r>
              <a:rPr lang="zh-CN" altLang="en-US" sz="1200" b="0" i="0" u="none" strike="noStrike" kern="1200" dirty="0">
                <a:solidFill>
                  <a:schemeClr val="tx1"/>
                </a:solidFill>
                <a:effectLst/>
                <a:latin typeface="+mn-lt"/>
                <a:ea typeface="+mn-ea"/>
                <a:cs typeface="+mn-cs"/>
                <a:hlinkClick r:id="rId16" tooltip="错那县"/>
              </a:rPr>
              <a:t>错那县</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17" tooltip="隆子县"/>
              </a:rPr>
              <a:t>隆子县</a:t>
            </a:r>
            <a:r>
              <a:rPr lang="zh-CN" altLang="en-US" sz="1200" b="0" i="0" kern="1200" dirty="0">
                <a:solidFill>
                  <a:schemeClr val="tx1"/>
                </a:solidFill>
                <a:effectLst/>
                <a:latin typeface="+mn-lt"/>
                <a:ea typeface="+mn-ea"/>
                <a:cs typeface="+mn-cs"/>
              </a:rPr>
              <a:t>以及</a:t>
            </a:r>
            <a:r>
              <a:rPr lang="zh-CN" altLang="en-US" sz="1200" b="0" i="0" u="none" strike="noStrike" kern="1200" dirty="0">
                <a:solidFill>
                  <a:schemeClr val="tx1"/>
                </a:solidFill>
                <a:effectLst/>
                <a:latin typeface="+mn-lt"/>
                <a:ea typeface="+mn-ea"/>
                <a:cs typeface="+mn-cs"/>
                <a:hlinkClick r:id="rId18" tooltip="林芝市"/>
              </a:rPr>
              <a:t>林芝市</a:t>
            </a:r>
            <a:r>
              <a:rPr lang="zh-CN" altLang="en-US" sz="1200" b="0" i="0" u="none" strike="noStrike" kern="1200" dirty="0">
                <a:solidFill>
                  <a:schemeClr val="tx1"/>
                </a:solidFill>
                <a:effectLst/>
                <a:latin typeface="+mn-lt"/>
                <a:ea typeface="+mn-ea"/>
                <a:cs typeface="+mn-cs"/>
                <a:hlinkClick r:id="rId19" tooltip="墨脱县"/>
              </a:rPr>
              <a:t>墨脱县</a:t>
            </a:r>
            <a:r>
              <a:rPr lang="zh-CN" altLang="en-US" sz="1200" b="0" i="0"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hlinkClick r:id="rId20" tooltip="察隅县"/>
              </a:rPr>
              <a:t>察隅县</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15</a:t>
            </a:fld>
            <a:endParaRPr kumimoji="1" lang="zh-CN" altLang="en-US"/>
          </a:p>
        </p:txBody>
      </p:sp>
    </p:spTree>
    <p:extLst>
      <p:ext uri="{BB962C8B-B14F-4D97-AF65-F5344CB8AC3E}">
        <p14:creationId xmlns:p14="http://schemas.microsoft.com/office/powerpoint/2010/main" val="1912314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驱逐出境的情形：教材</a:t>
            </a:r>
            <a:r>
              <a:rPr kumimoji="1" lang="en-US" altLang="zh-CN" dirty="0"/>
              <a:t>232</a:t>
            </a:r>
            <a:r>
              <a:rPr kumimoji="1" lang="zh-CN" altLang="en-US" dirty="0"/>
              <a:t>页。例子，疫情期间，澳洲华人在北京小区违反隔离规定，不戴口罩跑步，经社区和民警劝阻仍然反应恶劣，最终被限期离境。</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16</a:t>
            </a:fld>
            <a:endParaRPr kumimoji="1" lang="zh-CN" altLang="en-US"/>
          </a:p>
        </p:txBody>
      </p:sp>
    </p:spTree>
    <p:extLst>
      <p:ext uri="{BB962C8B-B14F-4D97-AF65-F5344CB8AC3E}">
        <p14:creationId xmlns:p14="http://schemas.microsoft.com/office/powerpoint/2010/main" val="2109139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17</a:t>
            </a:fld>
            <a:endParaRPr kumimoji="1" lang="zh-CN" altLang="en-US"/>
          </a:p>
        </p:txBody>
      </p:sp>
    </p:spTree>
    <p:extLst>
      <p:ext uri="{BB962C8B-B14F-4D97-AF65-F5344CB8AC3E}">
        <p14:creationId xmlns:p14="http://schemas.microsoft.com/office/powerpoint/2010/main" val="248110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最惠国待遇通常不是“最”优惠的待遇，只是所有外国国家都一样，比如区域贸易协定等等。</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18</a:t>
            </a:fld>
            <a:endParaRPr kumimoji="1" lang="zh-CN" altLang="en-US"/>
          </a:p>
        </p:txBody>
      </p:sp>
    </p:spTree>
    <p:extLst>
      <p:ext uri="{BB962C8B-B14F-4D97-AF65-F5344CB8AC3E}">
        <p14:creationId xmlns:p14="http://schemas.microsoft.com/office/powerpoint/2010/main" val="1311887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当具有一国国籍的个人受到他国的不法行为侵害时，其国籍国为其提供保护的重要措施就是提供外交保护。</a:t>
            </a:r>
            <a:endParaRPr kumimoji="1" lang="en-US" altLang="zh-CN" dirty="0"/>
          </a:p>
          <a:p>
            <a:endParaRPr kumimoji="1" lang="en-US" altLang="zh-CN" dirty="0"/>
          </a:p>
          <a:p>
            <a:r>
              <a:rPr kumimoji="1" lang="zh-CN" altLang="en-US" dirty="0"/>
              <a:t>提供外交保护的是各国的外交机关：国内的外交机关、国外的外交机关。</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20</a:t>
            </a:fld>
            <a:endParaRPr kumimoji="1" lang="zh-CN" altLang="en-US"/>
          </a:p>
        </p:txBody>
      </p:sp>
    </p:spTree>
    <p:extLst>
      <p:ext uri="{BB962C8B-B14F-4D97-AF65-F5344CB8AC3E}">
        <p14:creationId xmlns:p14="http://schemas.microsoft.com/office/powerpoint/2010/main" val="709587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这个文件本质上给外国人取得中国永久居留权开了三个口子：一，精英；二，中坚；三，婚姻。</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23</a:t>
            </a:fld>
            <a:endParaRPr kumimoji="1" lang="zh-CN" altLang="en-US"/>
          </a:p>
        </p:txBody>
      </p:sp>
    </p:spTree>
    <p:extLst>
      <p:ext uri="{BB962C8B-B14F-4D97-AF65-F5344CB8AC3E}">
        <p14:creationId xmlns:p14="http://schemas.microsoft.com/office/powerpoint/2010/main" val="3303896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德国纳粹屠杀犹太人期间，中国的驻外领事馆也签发了很多的护照，让这些犹太人入境，从而给予庇护。</a:t>
            </a:r>
          </a:p>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24</a:t>
            </a:fld>
            <a:endParaRPr kumimoji="1" lang="zh-CN" altLang="en-US"/>
          </a:p>
        </p:txBody>
      </p:sp>
    </p:spTree>
    <p:extLst>
      <p:ext uri="{BB962C8B-B14F-4D97-AF65-F5344CB8AC3E}">
        <p14:creationId xmlns:p14="http://schemas.microsoft.com/office/powerpoint/2010/main" val="476999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依据：在没有条约的约束下，国家是否向他国引渡罪犯，完全是它根据主权自由决定的事。但是，如果一国与他国签订了引渡条约，缔约双方就应根据条约的规定承担引渡义务。引渡条约，有双边条约，也有多边条约。前者比如</a:t>
            </a:r>
            <a:r>
              <a:rPr lang="en-US" altLang="zh-CN" sz="1200" dirty="0"/>
              <a:t>1924</a:t>
            </a:r>
            <a:r>
              <a:rPr lang="zh-CN" altLang="en-US" sz="1200" dirty="0"/>
              <a:t>年</a:t>
            </a:r>
            <a:r>
              <a:rPr lang="en-US" altLang="zh-CN" sz="1200" dirty="0"/>
              <a:t>《</a:t>
            </a:r>
            <a:r>
              <a:rPr lang="zh-CN" altLang="en-US" sz="1200" dirty="0"/>
              <a:t>美国和罗马尼亚间引渡条约</a:t>
            </a:r>
            <a:r>
              <a:rPr lang="en-US" altLang="zh-CN" sz="1200" dirty="0"/>
              <a:t>》</a:t>
            </a:r>
            <a:r>
              <a:rPr lang="zh-CN" altLang="en-US" sz="1200" dirty="0"/>
              <a:t>、</a:t>
            </a:r>
            <a:r>
              <a:rPr lang="en-US" altLang="zh-CN" sz="1200" dirty="0"/>
              <a:t>1971</a:t>
            </a:r>
            <a:r>
              <a:rPr lang="zh-CN" altLang="en-US" sz="1200" dirty="0"/>
              <a:t>年</a:t>
            </a:r>
            <a:r>
              <a:rPr lang="en-US" altLang="zh-CN" sz="1200" dirty="0"/>
              <a:t>《</a:t>
            </a:r>
            <a:r>
              <a:rPr lang="zh-CN" altLang="en-US" sz="1200" dirty="0"/>
              <a:t>美加引渡条约</a:t>
            </a:r>
            <a:r>
              <a:rPr lang="en-US" altLang="zh-CN" sz="1200" dirty="0"/>
              <a:t>》</a:t>
            </a:r>
            <a:r>
              <a:rPr lang="zh-CN" altLang="en-US" sz="1200" dirty="0"/>
              <a:t>、</a:t>
            </a:r>
            <a:r>
              <a:rPr lang="en-US" altLang="zh-CN" sz="1200" dirty="0"/>
              <a:t>1953《</a:t>
            </a:r>
            <a:r>
              <a:rPr lang="zh-CN" altLang="en-US" sz="1200" dirty="0"/>
              <a:t>匈牙利和保加利亚间司法协助条约</a:t>
            </a:r>
            <a:r>
              <a:rPr lang="en-US" altLang="zh-CN" sz="1200" dirty="0"/>
              <a:t>》</a:t>
            </a:r>
            <a:r>
              <a:rPr lang="zh-CN" altLang="en-US" sz="1200" dirty="0"/>
              <a:t>等；后者如</a:t>
            </a:r>
            <a:r>
              <a:rPr lang="en-US" altLang="zh-CN" sz="1200" dirty="0"/>
              <a:t>1933</a:t>
            </a:r>
            <a:r>
              <a:rPr lang="zh-CN" altLang="en-US" sz="1200" dirty="0"/>
              <a:t>年</a:t>
            </a:r>
            <a:r>
              <a:rPr lang="en-US" altLang="zh-CN" sz="1200" dirty="0"/>
              <a:t>《</a:t>
            </a:r>
            <a:r>
              <a:rPr lang="zh-CN" altLang="en-US" sz="1200" dirty="0"/>
              <a:t>美洲国家间引渡公约</a:t>
            </a:r>
            <a:r>
              <a:rPr lang="en-US" altLang="zh-CN" sz="1200" dirty="0"/>
              <a:t>》</a:t>
            </a:r>
            <a:r>
              <a:rPr lang="zh-CN" altLang="en-US" sz="1200" dirty="0"/>
              <a:t>、</a:t>
            </a:r>
            <a:r>
              <a:rPr lang="en-US" altLang="zh-CN" sz="1200" dirty="0"/>
              <a:t>1957</a:t>
            </a:r>
            <a:r>
              <a:rPr lang="zh-CN" altLang="en-US" sz="1200" dirty="0"/>
              <a:t>年</a:t>
            </a:r>
            <a:r>
              <a:rPr lang="en-US" altLang="zh-CN" sz="1200" dirty="0"/>
              <a:t>《</a:t>
            </a:r>
            <a:r>
              <a:rPr lang="zh-CN" altLang="en-US" sz="1200" dirty="0"/>
              <a:t>欧洲引渡罪犯公约</a:t>
            </a:r>
            <a:r>
              <a:rPr lang="en-US" altLang="zh-CN" sz="1200" dirty="0"/>
              <a:t>》</a:t>
            </a:r>
            <a:r>
              <a:rPr lang="zh-CN" altLang="en-US" sz="1200" dirty="0"/>
              <a:t>等。</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历史：现代意义的引渡制度产生于</a:t>
            </a:r>
            <a:r>
              <a:rPr lang="en-US" altLang="zh-CN" sz="1200" dirty="0"/>
              <a:t>18</a:t>
            </a:r>
            <a:r>
              <a:rPr lang="zh-CN" altLang="en-US" sz="1200" dirty="0"/>
              <a:t>世纪的欧洲，到现在为止，从国家间签订的引渡条约、各国的引渡法和引渡实践来看，在引渡罪犯的问题上已经形成了一些公认的习惯国际法规则。</a:t>
            </a:r>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25</a:t>
            </a:fld>
            <a:endParaRPr kumimoji="1" lang="zh-CN" altLang="en-US"/>
          </a:p>
        </p:txBody>
      </p:sp>
    </p:spTree>
    <p:extLst>
      <p:ext uri="{BB962C8B-B14F-4D97-AF65-F5344CB8AC3E}">
        <p14:creationId xmlns:p14="http://schemas.microsoft.com/office/powerpoint/2010/main" val="1448310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政治犯不引渡原则：就引渡的对象和可引渡的罪行而言，</a:t>
            </a:r>
            <a:r>
              <a:rPr lang="en-US" altLang="zh-CN" sz="1200" dirty="0"/>
              <a:t>19</a:t>
            </a:r>
            <a:r>
              <a:rPr lang="zh-CN" altLang="en-US" sz="1200" dirty="0"/>
              <a:t>世纪以前，主要是政治叛乱者、异教徒、逃兵，</a:t>
            </a:r>
            <a:r>
              <a:rPr lang="en-US" altLang="zh-CN" sz="1200" dirty="0"/>
              <a:t>18</a:t>
            </a:r>
            <a:r>
              <a:rPr lang="zh-CN" altLang="en-US" sz="1200" dirty="0"/>
              <a:t>世纪末开始，尤其到了</a:t>
            </a:r>
            <a:r>
              <a:rPr lang="en-US" altLang="zh-CN" sz="1200" dirty="0"/>
              <a:t>19</a:t>
            </a:r>
            <a:r>
              <a:rPr lang="zh-CN" altLang="en-US" sz="1200" dirty="0"/>
              <a:t>世纪，由于资产阶级革命胜利，罪刑法定与民主原则确立，使引渡对象发生了根本改变，各国不再引渡政治犯罪者、宗教犯罪者、违反军规者，而仅限于普通刑事犯罪者，因为不同政见者应有自由、不应受到迫害，均不构成引渡对象，即政治犯不引渡原则。但这项原则实施有困难：</a:t>
            </a:r>
            <a:r>
              <a:rPr lang="en-US" altLang="zh-CN" sz="1200" dirty="0"/>
              <a:t>1</a:t>
            </a:r>
            <a:r>
              <a:rPr lang="zh-CN" altLang="en-US" sz="1200" dirty="0"/>
              <a:t>，政治犯的含义和范围不明确；</a:t>
            </a:r>
            <a:r>
              <a:rPr lang="en-US" altLang="zh-CN" sz="1200" dirty="0"/>
              <a:t>2</a:t>
            </a:r>
            <a:r>
              <a:rPr lang="zh-CN" altLang="en-US" sz="1200" dirty="0"/>
              <a:t>，对是否属于政治犯，决定权属于被引渡的国家，可能被歪曲或滥用。</a:t>
            </a:r>
            <a:endParaRPr lang="en-US" altLang="zh-CN" sz="1200" dirty="0"/>
          </a:p>
          <a:p>
            <a:endParaRPr kumimoji="1" lang="en-US" altLang="zh-CN" dirty="0"/>
          </a:p>
          <a:p>
            <a:r>
              <a:rPr kumimoji="1" lang="zh-CN" altLang="en-US" dirty="0"/>
              <a:t>罪名特定原则：如死刑犯、政治犯、军事犯等。如果请求国对被引渡的人就另外的罪名审判和处罚，被请求引渡过有抗议的权利。</a:t>
            </a:r>
            <a:endParaRPr kumimoji="1" lang="en-US" altLang="zh-CN" dirty="0"/>
          </a:p>
          <a:p>
            <a:r>
              <a:rPr kumimoji="1" lang="zh-CN" altLang="en-US" dirty="0"/>
              <a:t>被引渡的罪犯是否可以由原来的请求国转交给第三国，国际实践并不一致。有些条约规定，未经被请求国同意，请求国不得将被引渡人转交（再引渡）给第三国。</a:t>
            </a:r>
            <a:endParaRPr kumimoji="1" lang="en-US" altLang="zh-CN" dirty="0"/>
          </a:p>
          <a:p>
            <a:endParaRPr kumimoji="1" lang="en-US" altLang="zh-CN" dirty="0"/>
          </a:p>
          <a:p>
            <a:r>
              <a:rPr kumimoji="1" lang="zh-CN" altLang="en-US" dirty="0"/>
              <a:t>中国关于引渡的立法与实践：教材</a:t>
            </a:r>
            <a:r>
              <a:rPr kumimoji="1" lang="en-US" altLang="zh-CN" dirty="0"/>
              <a:t>243</a:t>
            </a:r>
            <a:r>
              <a:rPr kumimoji="1" lang="zh-CN" altLang="en-US" dirty="0"/>
              <a:t>页。</a:t>
            </a:r>
            <a:endParaRPr kumimoji="1" lang="en-US" altLang="zh-CN" dirty="0"/>
          </a:p>
          <a:p>
            <a:r>
              <a:rPr kumimoji="1" lang="zh-CN" altLang="en-US" dirty="0"/>
              <a:t>引渡的程序：第</a:t>
            </a:r>
            <a:r>
              <a:rPr kumimoji="1" lang="en-US" altLang="zh-CN" dirty="0"/>
              <a:t>243</a:t>
            </a:r>
            <a:r>
              <a:rPr kumimoji="1" lang="zh-CN" altLang="en-US" dirty="0"/>
              <a:t>页，请求，审查，执行。</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26</a:t>
            </a:fld>
            <a:endParaRPr kumimoji="1" lang="zh-CN" altLang="en-US"/>
          </a:p>
        </p:txBody>
      </p:sp>
    </p:spTree>
    <p:extLst>
      <p:ext uri="{BB962C8B-B14F-4D97-AF65-F5344CB8AC3E}">
        <p14:creationId xmlns:p14="http://schemas.microsoft.com/office/powerpoint/2010/main" val="214229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概念：国籍是私人与一个国家所产生的精神、意识纽带，是法律、观念上的联系。</a:t>
            </a:r>
            <a:endParaRPr kumimoji="1" lang="en-US" altLang="zh-CN" dirty="0"/>
          </a:p>
          <a:p>
            <a:endParaRPr kumimoji="1" lang="en-US" altLang="zh-CN" dirty="0"/>
          </a:p>
          <a:p>
            <a:r>
              <a:rPr kumimoji="1" lang="zh-CN" altLang="en-US" dirty="0"/>
              <a:t>意义：</a:t>
            </a:r>
            <a:endParaRPr kumimoji="1" lang="en-US" altLang="zh-CN" dirty="0"/>
          </a:p>
          <a:p>
            <a:r>
              <a:rPr kumimoji="1" lang="en-US" altLang="zh-CN" dirty="0"/>
              <a:t>1</a:t>
            </a:r>
            <a:r>
              <a:rPr kumimoji="1" lang="zh-CN" altLang="en-US" dirty="0"/>
              <a:t>，在国际法上判断一个人是本国人还是外国人的依据只能是国籍。国际法并不直接对个人赋予权利和施加义务，而是通过国家与个人发生联系，将个人与国家联结起来的最主要的因素就是国籍，如国家签订条约修改国内法（劳工公约）。</a:t>
            </a:r>
            <a:endParaRPr kumimoji="1" lang="en-US" altLang="zh-CN" dirty="0"/>
          </a:p>
          <a:p>
            <a:r>
              <a:rPr kumimoji="1" lang="zh-CN" altLang="en-US" dirty="0"/>
              <a:t>一般来说，国民和公民没有严格区别，凡具有一国国籍，就是该国的国民或公民。但在某些国家，国民与公民的含义和在国内法上的法律地位并不完全相同。例如，美国法律规定，凡是出生于美国本土并受美国管辖的人，是美国的公民；凡是出生于美国海外属地的人是美国国民而非公民。法国法律也规定，法国本土的人为法国公民，法国殖民地的人具有法国国籍成为法国国民但不是公民。公民享有完全的政治权利，而国民只有部分政治权利。但是从国际法的观点看，一个人只要具有某国国籍，就和该国发生固定法律联系，不论居住何处都受该国管辖和保护，因此，这种区别并没有国际法上的意义。</a:t>
            </a:r>
            <a:endParaRPr kumimoji="1" lang="en-US" altLang="zh-CN" dirty="0"/>
          </a:p>
          <a:p>
            <a:r>
              <a:rPr kumimoji="1" lang="en-US" altLang="zh-CN" dirty="0"/>
              <a:t>2</a:t>
            </a:r>
            <a:r>
              <a:rPr kumimoji="1" lang="zh-CN" altLang="en-US" dirty="0"/>
              <a:t>，国家管辖权包括属地管辖或领土管辖、属人管辖即国籍管辖、保护性管辖和普遍性管辖四个方面。前三种管辖权，都必须在区分国籍的基础上行使。例如，行使领土管辖权的时候，对本国人和外国人的规定就不同。行使国籍管辖，就是国家对具有本国国籍的人进行管辖，不管他在国内还是国外。行使保护性管辖，就是我国刑法第</a:t>
            </a:r>
            <a:r>
              <a:rPr kumimoji="1" lang="en-US" altLang="zh-CN" dirty="0"/>
              <a:t>8</a:t>
            </a:r>
            <a:r>
              <a:rPr kumimoji="1" lang="zh-CN" altLang="en-US" dirty="0"/>
              <a:t>条的规定，外国人在中国境外对中国国家或公民犯罪，按照刑法规定最低刑为</a:t>
            </a:r>
            <a:r>
              <a:rPr kumimoji="1" lang="en-US" altLang="zh-CN" dirty="0"/>
              <a:t>3</a:t>
            </a:r>
            <a:r>
              <a:rPr kumimoji="1" lang="zh-CN" altLang="en-US" dirty="0"/>
              <a:t>年以上有期徒刑的，可以适用我国刑法，但按照犯罪地法律不受处罚的除外。以上三种管辖权，都必须首先确定相关人员的国籍。</a:t>
            </a:r>
            <a:endParaRPr kumimoji="1" lang="en-US" altLang="zh-CN" dirty="0"/>
          </a:p>
          <a:p>
            <a:r>
              <a:rPr kumimoji="1" lang="en-US" altLang="zh-CN" dirty="0"/>
              <a:t>3</a:t>
            </a:r>
            <a:r>
              <a:rPr kumimoji="1" lang="zh-CN" altLang="en-US" dirty="0"/>
              <a:t>，国籍是一国区分本国人和外国人以及给予境内居民不同待遇的前提。具有本国国籍的人就具有本国公民的地位，享有本国公民的权利，包括外国人不能享有的选举权和被选举权，承担本国公民的义务包括外国人不能承担的服兵役义务。例子，出境时，在外国入境分不同窗口，去欧盟国家，</a:t>
            </a:r>
            <a:r>
              <a:rPr kumimoji="1" lang="en-US" altLang="zh-CN" dirty="0"/>
              <a:t>EU</a:t>
            </a:r>
            <a:r>
              <a:rPr kumimoji="1" lang="zh-CN" altLang="en-US" dirty="0"/>
              <a:t> </a:t>
            </a:r>
            <a:r>
              <a:rPr kumimoji="1" lang="en-US" altLang="zh-CN" dirty="0"/>
              <a:t>passport</a:t>
            </a:r>
            <a:r>
              <a:rPr kumimoji="1" lang="zh-CN" altLang="en-US" dirty="0"/>
              <a:t>从一个窗口，其他国家一个窗口，检查的严格程度不同；回到中国也一样。</a:t>
            </a:r>
            <a:endParaRPr kumimoji="1" lang="en-US" altLang="zh-CN" dirty="0"/>
          </a:p>
          <a:p>
            <a:r>
              <a:rPr kumimoji="1" lang="zh-CN" altLang="en-US" dirty="0"/>
              <a:t>国籍也是国家对具有本国国籍的人提供外交保护的依据。国家对侨居在国外的本国人有权予以外交保护，并且有义务接纳其回国。一国国民在国外合法权益受侵害或受到不公正待遇时，又不能通过正常途径得到当地的适当救济或用尽当地救济，其国籍所属国就可以对其行使外交保护权（国籍持续原则）。例如，在利比亚冲突时，中国派出大量飞机在利比亚撤侨，一个重要标准就是中国国籍；疫情期间接英国的小留学生回国也一样，有外国国籍的肯定不行。而且，国家与个人之间的争端可以通过个人国籍所属国的介入转变成国家之间的争端。</a:t>
            </a:r>
            <a:endParaRPr kumimoji="1" lang="en-US" altLang="zh-CN" dirty="0"/>
          </a:p>
          <a:p>
            <a:endParaRPr kumimoji="1" lang="en-US" altLang="zh-CN" dirty="0"/>
          </a:p>
          <a:p>
            <a:r>
              <a:rPr kumimoji="1" lang="zh-CN" altLang="en-US" dirty="0"/>
              <a:t>国籍法：可以简单理解为规定一个人怎样才能拥有一个国家的国籍的法律。就立法方式而言，一种是在宪法中规定国籍事项，另一种是单行法规定。</a:t>
            </a:r>
            <a:endParaRPr kumimoji="1" lang="en-US" altLang="zh-CN" dirty="0"/>
          </a:p>
          <a:p>
            <a:r>
              <a:rPr kumimoji="1" lang="zh-CN" altLang="en-US" dirty="0"/>
              <a:t>主权管辖事项：一国是否允许外国人入籍、需要什么条件和程序，都是一国国内的管辖事项，一国政府可以拒绝外国人入籍的要求而不说明任何理由。</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5</a:t>
            </a:fld>
            <a:endParaRPr kumimoji="1" lang="zh-CN" altLang="en-US"/>
          </a:p>
        </p:txBody>
      </p:sp>
    </p:spTree>
    <p:extLst>
      <p:ext uri="{BB962C8B-B14F-4D97-AF65-F5344CB8AC3E}">
        <p14:creationId xmlns:p14="http://schemas.microsoft.com/office/powerpoint/2010/main" val="2115776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30</a:t>
            </a:fld>
            <a:endParaRPr kumimoji="1" lang="zh-CN" altLang="en-US"/>
          </a:p>
        </p:txBody>
      </p:sp>
    </p:spTree>
    <p:extLst>
      <p:ext uri="{BB962C8B-B14F-4D97-AF65-F5344CB8AC3E}">
        <p14:creationId xmlns:p14="http://schemas.microsoft.com/office/powerpoint/2010/main" val="41577539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域外庇护：理论基础是使领馆的“治外法权说”和军舰的“浮动领土说”，但这种法律上的拟制并不为现代国籍法所承认。</a:t>
            </a:r>
            <a:endParaRPr kumimoji="1" lang="en-US" altLang="zh-CN" dirty="0"/>
          </a:p>
          <a:p>
            <a:r>
              <a:rPr kumimoji="1" lang="en-US" altLang="zh-CN" dirty="0"/>
              <a:t>ICJ</a:t>
            </a:r>
            <a:r>
              <a:rPr kumimoji="1" lang="zh-CN" altLang="en-US" dirty="0"/>
              <a:t>在</a:t>
            </a:r>
            <a:r>
              <a:rPr kumimoji="1" lang="en-US" altLang="zh-CN" dirty="0"/>
              <a:t>1950</a:t>
            </a:r>
            <a:r>
              <a:rPr kumimoji="1" lang="zh-CN" altLang="en-US" dirty="0"/>
              <a:t>年的“庇护权案”中指出，哥伦比亚驻秘鲁大使馆给托雷（秘鲁反对派领袖）庇护权是不正当的事情。之后，哥伦比亚又向国际法院提出新的请求书，请求法院判定它是否有义务把托雷移交给秘鲁当局。法院在</a:t>
            </a:r>
            <a:r>
              <a:rPr kumimoji="1" lang="en-US" altLang="zh-CN" dirty="0"/>
              <a:t>1951</a:t>
            </a:r>
            <a:r>
              <a:rPr kumimoji="1" lang="zh-CN" altLang="en-US" dirty="0"/>
              <a:t>年的判决中指出，哥伦比亚虽然没有义务把托雷移交给秘鲁当局，但庇护应立即停止。</a:t>
            </a:r>
            <a:endParaRPr kumimoji="1" lang="en-US" altLang="zh-CN" dirty="0"/>
          </a:p>
          <a:p>
            <a:r>
              <a:rPr kumimoji="1" lang="zh-CN" altLang="en-US" dirty="0"/>
              <a:t>在拉美国家间，外交庇护虽然已为它们普遍承认，并且签订有</a:t>
            </a:r>
            <a:r>
              <a:rPr kumimoji="1" lang="en-US" altLang="zh-CN" dirty="0"/>
              <a:t>1928</a:t>
            </a:r>
            <a:r>
              <a:rPr kumimoji="1" lang="zh-CN" altLang="en-US" dirty="0"/>
              <a:t>年庇护公约和</a:t>
            </a:r>
            <a:r>
              <a:rPr kumimoji="1" lang="en-US" altLang="zh-CN" dirty="0"/>
              <a:t>1933</a:t>
            </a:r>
            <a:r>
              <a:rPr kumimoji="1" lang="zh-CN" altLang="en-US" dirty="0"/>
              <a:t>年庇护权公约，但公约只适用于拉丁美洲，而且即使在拉丁美洲，这种庇护也只是在“紧急情况”下座位一种例外来加以适用的。而且，当时有些国家还对域外庇护提出了保留。例如，美国在签署</a:t>
            </a:r>
            <a:r>
              <a:rPr kumimoji="1" lang="en-US" altLang="zh-CN" dirty="0"/>
              <a:t>1928</a:t>
            </a:r>
            <a:r>
              <a:rPr kumimoji="1" lang="zh-CN" altLang="en-US" dirty="0"/>
              <a:t>年庇护公约时就不承认域外庇护是国际法的一部分。实际上，域外庇护也一直没有得到国际社会的普遍接受。</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33</a:t>
            </a:fld>
            <a:endParaRPr kumimoji="1" lang="zh-CN" altLang="en-US"/>
          </a:p>
        </p:txBody>
      </p:sp>
    </p:spTree>
    <p:extLst>
      <p:ext uri="{BB962C8B-B14F-4D97-AF65-F5344CB8AC3E}">
        <p14:creationId xmlns:p14="http://schemas.microsoft.com/office/powerpoint/2010/main" val="1269350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36</a:t>
            </a:fld>
            <a:endParaRPr kumimoji="1" lang="zh-CN" altLang="en-US"/>
          </a:p>
        </p:txBody>
      </p:sp>
    </p:spTree>
    <p:extLst>
      <p:ext uri="{BB962C8B-B14F-4D97-AF65-F5344CB8AC3E}">
        <p14:creationId xmlns:p14="http://schemas.microsoft.com/office/powerpoint/2010/main" val="3442648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37</a:t>
            </a:fld>
            <a:endParaRPr kumimoji="1" lang="zh-CN" altLang="en-US"/>
          </a:p>
        </p:txBody>
      </p:sp>
    </p:spTree>
    <p:extLst>
      <p:ext uri="{BB962C8B-B14F-4D97-AF65-F5344CB8AC3E}">
        <p14:creationId xmlns:p14="http://schemas.microsoft.com/office/powerpoint/2010/main" val="143583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38</a:t>
            </a:fld>
            <a:endParaRPr kumimoji="1" lang="zh-CN" altLang="en-US"/>
          </a:p>
        </p:txBody>
      </p:sp>
    </p:spTree>
    <p:extLst>
      <p:ext uri="{BB962C8B-B14F-4D97-AF65-F5344CB8AC3E}">
        <p14:creationId xmlns:p14="http://schemas.microsoft.com/office/powerpoint/2010/main" val="980210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39</a:t>
            </a:fld>
            <a:endParaRPr kumimoji="1" lang="zh-CN" altLang="en-US"/>
          </a:p>
        </p:txBody>
      </p:sp>
    </p:spTree>
    <p:extLst>
      <p:ext uri="{BB962C8B-B14F-4D97-AF65-F5344CB8AC3E}">
        <p14:creationId xmlns:p14="http://schemas.microsoft.com/office/powerpoint/2010/main" val="2702584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6</a:t>
            </a:fld>
            <a:endParaRPr kumimoji="1" lang="zh-CN" altLang="en-US"/>
          </a:p>
        </p:txBody>
      </p:sp>
    </p:spTree>
    <p:extLst>
      <p:ext uri="{BB962C8B-B14F-4D97-AF65-F5344CB8AC3E}">
        <p14:creationId xmlns:p14="http://schemas.microsoft.com/office/powerpoint/2010/main" val="81430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出生地主义：比如有些学者有很多出国的机会，尤其是申请到美国访学，</a:t>
            </a:r>
            <a:r>
              <a:rPr kumimoji="1" lang="en-US" altLang="zh-CN" dirty="0"/>
              <a:t>2</a:t>
            </a:r>
            <a:r>
              <a:rPr kumimoji="1" lang="zh-CN" altLang="en-US" dirty="0"/>
              <a:t>年时间在美国生一个孩子，就当然具有了美国国籍，但在小孩长到一定时期时，会有一个确认的机会，是否确认保留美国国籍，如不保留，就只拥有另外一个国家的国籍。因为孩子父母不是美国国籍，只是因为偶然出生具有了美国国籍，就在美国需要有一个确认的程序。</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血统主义：依据现代国籍立法，采取纯粹血统原则的国家很少，大概只有</a:t>
            </a:r>
            <a:r>
              <a:rPr kumimoji="1" lang="en-US" altLang="zh-CN" dirty="0"/>
              <a:t>5</a:t>
            </a:r>
            <a:r>
              <a:rPr kumimoji="1" lang="zh-CN" altLang="en-US" dirty="0"/>
              <a:t>个：奥地利、埃塞俄比亚、列支敦士登、苏丹和斯里兰卡。</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申请入籍：一国是否允许外国人或无国籍人入籍，是一国主权范围内的事，可以自主决定批准或拒绝，他国无权干涉。一般来说，很多国家国籍法都规定有年龄、居住期限、行为表现、职业等条件，有的国家还规定文化程度、通晓该国语言、身心健康等条件。</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婚姻入籍：现代国籍法更多考虑婚姻住所地。</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收养入籍：每年，来自欧洲和美洲国家的成年人会领养很多中国儿童，这些儿童会加入养父母所在国的国籍。</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交换领土入籍：</a:t>
            </a:r>
            <a:r>
              <a:rPr kumimoji="1" lang="en-US" altLang="zh-CN" dirty="0"/>
              <a:t>1960</a:t>
            </a:r>
            <a:r>
              <a:rPr kumimoji="1" lang="zh-CN" altLang="en-US" dirty="0"/>
              <a:t>年，中国和缅甸曾交换部分领土，根据</a:t>
            </a:r>
            <a:r>
              <a:rPr kumimoji="1" lang="en-US" altLang="zh-CN" dirty="0"/>
              <a:t>1960</a:t>
            </a:r>
            <a:r>
              <a:rPr kumimoji="1" lang="zh-CN" altLang="en-US" dirty="0"/>
              <a:t>年中缅边界条约的规定，在领土被移交给另一方以后，所涉领土上的居民应该被认为是该领土所属一方的居民。就是说，在所涉领土上的中国国民，交换后取得缅甸国籍，而原来的缅甸国民则取得中国国籍。</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国籍法的不同规定实际上体现了各国对于本国国民的一种控制和管理，比如历史上一些地广人稀、曾大量吸收移民的国家如美国，都是对国籍的取得问题做尽可能宽泛的规定，除了规定出生地主义以外，美国法律还规定：出生在美国境外及其海外领地的人，双亲中有一人是外国人，而另一人是美国公民，在出生时即为美国国民和公民。</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a:p>
            <a:endParaRPr kumimoji="1" lang="en-US" altLang="zh-CN"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7</a:t>
            </a:fld>
            <a:endParaRPr kumimoji="1" lang="zh-CN" altLang="en-US"/>
          </a:p>
        </p:txBody>
      </p:sp>
    </p:spTree>
    <p:extLst>
      <p:ext uri="{BB962C8B-B14F-4D97-AF65-F5344CB8AC3E}">
        <p14:creationId xmlns:p14="http://schemas.microsoft.com/office/powerpoint/2010/main" val="2716076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国籍的恢复：一个丧失某国国籍的人可以通过履行登记或声明手续恢复该国的国籍，或采用入籍的一般程序恢复国籍。</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8</a:t>
            </a:fld>
            <a:endParaRPr kumimoji="1" lang="zh-CN" altLang="en-US"/>
          </a:p>
        </p:txBody>
      </p:sp>
    </p:spTree>
    <p:extLst>
      <p:ext uri="{BB962C8B-B14F-4D97-AF65-F5344CB8AC3E}">
        <p14:creationId xmlns:p14="http://schemas.microsoft.com/office/powerpoint/2010/main" val="476846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双重国籍的后果：在美国和日本发生珍珠港事件后，日本的很多人都被美国置于一个类似集中营的地方，人身自由受限，也不能自由处分财产，还要强迫劳动。</a:t>
            </a:r>
            <a:endParaRPr kumimoji="1" lang="en-US" altLang="zh-CN" dirty="0"/>
          </a:p>
          <a:p>
            <a:endParaRPr kumimoji="1" lang="en-US" altLang="zh-CN" dirty="0"/>
          </a:p>
          <a:p>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9</a:t>
            </a:fld>
            <a:endParaRPr kumimoji="1" lang="zh-CN" altLang="en-US"/>
          </a:p>
        </p:txBody>
      </p:sp>
    </p:spTree>
    <p:extLst>
      <p:ext uri="{BB962C8B-B14F-4D97-AF65-F5344CB8AC3E}">
        <p14:creationId xmlns:p14="http://schemas.microsoft.com/office/powerpoint/2010/main" val="248420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10</a:t>
            </a:fld>
            <a:endParaRPr kumimoji="1" lang="zh-CN" altLang="en-US"/>
          </a:p>
        </p:txBody>
      </p:sp>
    </p:spTree>
    <p:extLst>
      <p:ext uri="{BB962C8B-B14F-4D97-AF65-F5344CB8AC3E}">
        <p14:creationId xmlns:p14="http://schemas.microsoft.com/office/powerpoint/2010/main" val="3241066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国家不承认双重国籍的问题：好处是，可以避免国际冲突，比如在印尼和马来的华人，中国不会因为这些人权益受损进行外交保护，但真的权益受损时，中国无法提供外交保护，比如印尼、马来排华辱华事件，这时候中国就没有理由进行保护，只剩文化联系了。限制了我国政府的立场和行为，两会代表提出应当承认双重国籍，且实际中有很多人用两本护照，所以承认双重国籍可能也有一定必要性。</a:t>
            </a:r>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12</a:t>
            </a:fld>
            <a:endParaRPr kumimoji="1" lang="zh-CN" altLang="en-US"/>
          </a:p>
        </p:txBody>
      </p:sp>
    </p:spTree>
    <p:extLst>
      <p:ext uri="{BB962C8B-B14F-4D97-AF65-F5344CB8AC3E}">
        <p14:creationId xmlns:p14="http://schemas.microsoft.com/office/powerpoint/2010/main" val="346367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8F1EE79-0242-1348-A07A-99D22DCF5B42}" type="slidenum">
              <a:rPr kumimoji="1" lang="zh-CN" altLang="en-US" smtClean="0"/>
              <a:t>13</a:t>
            </a:fld>
            <a:endParaRPr kumimoji="1" lang="zh-CN" altLang="en-US"/>
          </a:p>
        </p:txBody>
      </p:sp>
    </p:spTree>
    <p:extLst>
      <p:ext uri="{BB962C8B-B14F-4D97-AF65-F5344CB8AC3E}">
        <p14:creationId xmlns:p14="http://schemas.microsoft.com/office/powerpoint/2010/main" val="144172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A5CE5F1-BCC9-E34C-8C60-1F8B356682BB}" type="slidenum">
              <a:rPr kumimoji="1" lang="zh-CN" altLang="en-US" smtClean="0"/>
              <a:t>‹#›</a:t>
            </a:fld>
            <a:endParaRPr kumimoji="1"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70820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2737604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1685690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80621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A5CE5F1-BCC9-E34C-8C60-1F8B356682BB}" type="slidenum">
              <a:rPr kumimoji="1" lang="zh-CN" altLang="en-US" smtClean="0"/>
              <a:t>‹#›</a:t>
            </a:fld>
            <a:endParaRPr kumimoji="1"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720892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143821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130006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241862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527F3-7C17-1243-8B94-D6DCBB3FCCA6}" type="datetimeFigureOut">
              <a:rPr kumimoji="1" lang="zh-CN" altLang="en-US" smtClean="0"/>
              <a:t>2021/5/16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BA5CE5F1-BCC9-E34C-8C60-1F8B356682BB}" type="slidenum">
              <a:rPr kumimoji="1" lang="zh-CN" altLang="en-US" smtClean="0"/>
              <a:t>‹#›</a:t>
            </a:fld>
            <a:endParaRPr kumimoji="1" lang="zh-CN" altLang="en-US"/>
          </a:p>
        </p:txBody>
      </p:sp>
    </p:spTree>
    <p:extLst>
      <p:ext uri="{BB962C8B-B14F-4D97-AF65-F5344CB8AC3E}">
        <p14:creationId xmlns:p14="http://schemas.microsoft.com/office/powerpoint/2010/main" val="386984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3527F3-7C17-1243-8B94-D6DCBB3FCCA6}" type="datetimeFigureOut">
              <a:rPr kumimoji="1" lang="zh-CN" altLang="en-US" smtClean="0"/>
              <a:t>2021/5/16</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5CE5F1-BCC9-E34C-8C60-1F8B356682BB}"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5007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93527F3-7C17-1243-8B94-D6DCBB3FCCA6}" type="datetimeFigureOut">
              <a:rPr kumimoji="1" lang="zh-CN" altLang="en-US" smtClean="0"/>
              <a:t>2021/5/16</a:t>
            </a:fld>
            <a:endParaRPr kumimoji="1"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A5CE5F1-BCC9-E34C-8C60-1F8B356682BB}" type="slidenum">
              <a:rPr kumimoji="1" lang="zh-CN" altLang="en-US" smtClean="0"/>
              <a:t>‹#›</a:t>
            </a:fld>
            <a:endParaRPr kumimoji="1"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6550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93527F3-7C17-1243-8B94-D6DCBB3FCCA6}" type="datetimeFigureOut">
              <a:rPr kumimoji="1" lang="zh-CN" altLang="en-US" smtClean="0"/>
              <a:t>2021/5/16</a:t>
            </a:fld>
            <a:endParaRPr kumimoji="1"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A5CE5F1-BCC9-E34C-8C60-1F8B356682BB}" type="slidenum">
              <a:rPr kumimoji="1" lang="zh-CN" altLang="en-US" smtClean="0"/>
              <a:t>‹#›</a:t>
            </a:fld>
            <a:endParaRPr kumimoji="1"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00308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cs.mfa.gov.cn/zlbg/flfg/crjxg/t9783.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moj.gov.cn/news/content/2020-02/27/zlk_3242559.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B1276-4303-9143-AF36-3B50BA5D266F}"/>
              </a:ext>
            </a:extLst>
          </p:cNvPr>
          <p:cNvSpPr>
            <a:spLocks noGrp="1"/>
          </p:cNvSpPr>
          <p:nvPr>
            <p:ph type="ctrTitle"/>
          </p:nvPr>
        </p:nvSpPr>
        <p:spPr>
          <a:xfrm>
            <a:off x="1915128" y="1788453"/>
            <a:ext cx="8361229" cy="3722010"/>
          </a:xfrm>
        </p:spPr>
        <p:txBody>
          <a:bodyPr/>
          <a:lstStyle/>
          <a:p>
            <a:r>
              <a:rPr kumimoji="1" lang="en-US" altLang="zh-CN" cap="none" dirty="0"/>
              <a:t>Individuals in International Law</a:t>
            </a:r>
            <a:br>
              <a:rPr kumimoji="1" lang="en-US" altLang="zh-CN" cap="none" dirty="0"/>
            </a:br>
            <a:br>
              <a:rPr kumimoji="1" lang="en-US" altLang="zh-CN" cap="none" dirty="0"/>
            </a:br>
            <a:r>
              <a:rPr kumimoji="1" lang="en-US" altLang="zh-CN" sz="2400" cap="none" dirty="0"/>
              <a:t>by YANG Fan</a:t>
            </a:r>
            <a:endParaRPr kumimoji="1" lang="zh-CN" altLang="en-US" sz="2400" cap="none" dirty="0"/>
          </a:p>
        </p:txBody>
      </p:sp>
    </p:spTree>
    <p:extLst>
      <p:ext uri="{BB962C8B-B14F-4D97-AF65-F5344CB8AC3E}">
        <p14:creationId xmlns:p14="http://schemas.microsoft.com/office/powerpoint/2010/main" val="247407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5BEB21F-49AB-B74D-BB0B-8D595EF7DF8F}"/>
              </a:ext>
            </a:extLst>
          </p:cNvPr>
          <p:cNvSpPr>
            <a:spLocks noGrp="1"/>
          </p:cNvSpPr>
          <p:nvPr>
            <p:ph idx="1"/>
          </p:nvPr>
        </p:nvSpPr>
        <p:spPr>
          <a:xfrm>
            <a:off x="755073" y="644236"/>
            <a:ext cx="11436927" cy="6158345"/>
          </a:xfrm>
        </p:spPr>
        <p:txBody>
          <a:bodyPr>
            <a:normAutofit/>
          </a:bodyPr>
          <a:lstStyle/>
          <a:p>
            <a:pPr>
              <a:lnSpc>
                <a:spcPct val="80000"/>
              </a:lnSpc>
            </a:pPr>
            <a:r>
              <a:rPr lang="en-GB" altLang="zh-CN" sz="2800" dirty="0"/>
              <a:t>Negative Conflict of Nationality: </a:t>
            </a:r>
            <a:r>
              <a:rPr lang="zh-CN" altLang="en-US" sz="2800" dirty="0"/>
              <a:t>一个人不具有任何国家的国籍。不具有任何国家国籍的人被称为无国籍人。主要由于各国国籍取得和丧失的规定不同，出生、婚姻、收养和国籍剥夺等情况下出现。</a:t>
            </a:r>
            <a:endParaRPr lang="en-US" altLang="zh-CN" sz="2800" dirty="0"/>
          </a:p>
          <a:p>
            <a:pPr marL="0" indent="0">
              <a:lnSpc>
                <a:spcPct val="80000"/>
              </a:lnSpc>
              <a:buNone/>
            </a:pPr>
            <a:r>
              <a:rPr lang="zh-CN" altLang="en-US" sz="2800" dirty="0"/>
              <a:t>    影响：</a:t>
            </a:r>
            <a:r>
              <a:rPr lang="en-US" altLang="zh-CN" sz="2800" dirty="0"/>
              <a:t>Stateless Persons: </a:t>
            </a:r>
            <a:r>
              <a:rPr lang="zh-CN" altLang="en-US" sz="2800" dirty="0"/>
              <a:t>无国籍人由于不具有任何国家的国籍，无论其处于何处，都不可能享受该国国民待遇，也无法享受根据互惠原则而给予特定国家国民的优惠待遇，在其利益遭到侵害时，也难以寻求任何国家的外交保护。</a:t>
            </a:r>
            <a:endParaRPr lang="en-US" altLang="zh-CN" sz="2800" dirty="0"/>
          </a:p>
          <a:p>
            <a:pPr marL="0" indent="0">
              <a:lnSpc>
                <a:spcPct val="80000"/>
              </a:lnSpc>
              <a:buNone/>
            </a:pPr>
            <a:r>
              <a:rPr kumimoji="1" lang="zh-CN" altLang="en-US" sz="2800" dirty="0"/>
              <a:t>    解决：</a:t>
            </a:r>
            <a:endParaRPr kumimoji="1" lang="en-US" altLang="zh-CN" sz="2800" dirty="0"/>
          </a:p>
          <a:p>
            <a:pPr marL="0" indent="0">
              <a:lnSpc>
                <a:spcPct val="80000"/>
              </a:lnSpc>
              <a:buNone/>
            </a:pPr>
            <a:r>
              <a:rPr kumimoji="1" lang="zh-CN" altLang="en-US" sz="2800" dirty="0"/>
              <a:t>    （</a:t>
            </a:r>
            <a:r>
              <a:rPr kumimoji="1" lang="en-US" altLang="zh-CN" sz="2800" dirty="0"/>
              <a:t>1</a:t>
            </a:r>
            <a:r>
              <a:rPr kumimoji="1" lang="zh-CN" altLang="en-US" sz="2800" dirty="0"/>
              <a:t>）签订国际公约</a:t>
            </a:r>
            <a:r>
              <a:rPr lang="en-US" altLang="zh-CN" sz="2800" dirty="0"/>
              <a:t>Multilateral Treaty </a:t>
            </a:r>
            <a:r>
              <a:rPr kumimoji="1" lang="zh-CN" altLang="en-US" sz="2800" dirty="0"/>
              <a:t>，如</a:t>
            </a:r>
            <a:r>
              <a:rPr kumimoji="1" lang="en-US" altLang="zh-CN" sz="2800" dirty="0"/>
              <a:t>1954</a:t>
            </a:r>
            <a:r>
              <a:rPr kumimoji="1" lang="zh-CN" altLang="en-US" sz="2800" dirty="0"/>
              <a:t>年</a:t>
            </a:r>
            <a:r>
              <a:rPr kumimoji="1" lang="en-US" altLang="zh-CN" sz="2800" dirty="0"/>
              <a:t>《</a:t>
            </a:r>
            <a:r>
              <a:rPr kumimoji="1" lang="zh-CN" altLang="en-US" sz="2800" dirty="0"/>
              <a:t>关于无国籍人地位的公约</a:t>
            </a:r>
            <a:r>
              <a:rPr kumimoji="1" lang="en-US" altLang="zh-CN" sz="2800" dirty="0"/>
              <a:t>》</a:t>
            </a:r>
            <a:r>
              <a:rPr kumimoji="1" lang="zh-CN" altLang="en-US" sz="2800" dirty="0"/>
              <a:t>、</a:t>
            </a:r>
            <a:r>
              <a:rPr kumimoji="1" lang="en-US" altLang="zh-CN" sz="2800" dirty="0"/>
              <a:t>1961</a:t>
            </a:r>
            <a:r>
              <a:rPr kumimoji="1" lang="zh-CN" altLang="en-US" sz="2800" dirty="0"/>
              <a:t>年</a:t>
            </a:r>
            <a:r>
              <a:rPr kumimoji="1" lang="en-US" altLang="zh-CN" sz="2800" dirty="0"/>
              <a:t>《</a:t>
            </a:r>
            <a:r>
              <a:rPr kumimoji="1" lang="zh-CN" altLang="en-US" sz="2800" dirty="0"/>
              <a:t>减少无国籍状态公约</a:t>
            </a:r>
            <a:r>
              <a:rPr kumimoji="1" lang="en-US" altLang="zh-CN" sz="2800" dirty="0"/>
              <a:t>》</a:t>
            </a:r>
          </a:p>
          <a:p>
            <a:pPr marL="0" indent="0">
              <a:lnSpc>
                <a:spcPct val="80000"/>
              </a:lnSpc>
              <a:buNone/>
            </a:pPr>
            <a:r>
              <a:rPr kumimoji="1" lang="zh-CN" altLang="en-US" sz="2800" dirty="0"/>
              <a:t>    （</a:t>
            </a:r>
            <a:r>
              <a:rPr kumimoji="1" lang="en-US" altLang="zh-CN" sz="2800" dirty="0"/>
              <a:t>2</a:t>
            </a:r>
            <a:r>
              <a:rPr kumimoji="1" lang="zh-CN" altLang="en-US" sz="2800" dirty="0"/>
              <a:t>）</a:t>
            </a:r>
            <a:r>
              <a:rPr lang="en-US" altLang="zh-CN" sz="3000" dirty="0"/>
              <a:t>Domestic Law: </a:t>
            </a:r>
            <a:r>
              <a:rPr lang="zh-CN" altLang="en-US" sz="3000" dirty="0"/>
              <a:t>国内立法，这是更为有效的办法。</a:t>
            </a:r>
            <a:endParaRPr lang="en-US" altLang="zh-CN" sz="3000" dirty="0"/>
          </a:p>
          <a:p>
            <a:pPr marL="0" indent="0" eaLnBrk="1" hangingPunct="1">
              <a:lnSpc>
                <a:spcPct val="80000"/>
              </a:lnSpc>
              <a:buFont typeface="Wingdings 2" pitchFamily="2" charset="2"/>
              <a:buNone/>
            </a:pPr>
            <a:endParaRPr lang="zh-CN" altLang="en-US" sz="3000" dirty="0"/>
          </a:p>
        </p:txBody>
      </p:sp>
    </p:spTree>
    <p:extLst>
      <p:ext uri="{BB962C8B-B14F-4D97-AF65-F5344CB8AC3E}">
        <p14:creationId xmlns:p14="http://schemas.microsoft.com/office/powerpoint/2010/main" val="396667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677B7-9B97-DB4D-A258-B84D71EAED4D}"/>
              </a:ext>
            </a:extLst>
          </p:cNvPr>
          <p:cNvSpPr>
            <a:spLocks noGrp="1"/>
          </p:cNvSpPr>
          <p:nvPr>
            <p:ph type="title"/>
          </p:nvPr>
        </p:nvSpPr>
        <p:spPr>
          <a:xfrm>
            <a:off x="685801" y="124691"/>
            <a:ext cx="11436926" cy="748145"/>
          </a:xfrm>
        </p:spPr>
        <p:txBody>
          <a:bodyPr/>
          <a:lstStyle/>
          <a:p>
            <a:r>
              <a:rPr kumimoji="1" lang="zh-CN" altLang="en-US" dirty="0"/>
              <a:t>（四）中国的国籍法</a:t>
            </a:r>
            <a:r>
              <a:rPr lang="en-GB" altLang="zh-CN" dirty="0"/>
              <a:t>Nationality Law </a:t>
            </a:r>
            <a:r>
              <a:rPr lang="en-US" altLang="zh-CN" dirty="0"/>
              <a:t>in China </a:t>
            </a:r>
            <a:endParaRPr kumimoji="1" lang="zh-CN" altLang="en-US" dirty="0"/>
          </a:p>
        </p:txBody>
      </p:sp>
      <p:sp>
        <p:nvSpPr>
          <p:cNvPr id="4" name="内容占位符 2">
            <a:extLst>
              <a:ext uri="{FF2B5EF4-FFF2-40B4-BE49-F238E27FC236}">
                <a16:creationId xmlns:a16="http://schemas.microsoft.com/office/drawing/2014/main" id="{65B72087-12F5-2740-B802-C34FF079A69E}"/>
              </a:ext>
            </a:extLst>
          </p:cNvPr>
          <p:cNvSpPr>
            <a:spLocks noGrp="1"/>
          </p:cNvSpPr>
          <p:nvPr>
            <p:ph idx="1"/>
          </p:nvPr>
        </p:nvSpPr>
        <p:spPr>
          <a:xfrm>
            <a:off x="741217" y="1330036"/>
            <a:ext cx="11381509" cy="5527964"/>
          </a:xfrm>
        </p:spPr>
        <p:txBody>
          <a:bodyPr>
            <a:normAutofit/>
          </a:bodyPr>
          <a:lstStyle/>
          <a:p>
            <a:pPr>
              <a:lnSpc>
                <a:spcPct val="80000"/>
              </a:lnSpc>
            </a:pPr>
            <a:r>
              <a:rPr lang="en" altLang="zh-CN" sz="2800" dirty="0">
                <a:hlinkClick r:id="rId2"/>
              </a:rPr>
              <a:t>http://cs.mfa.gov.cn/zlbg/flfg/crjxg/t9783.shtml</a:t>
            </a:r>
            <a:endParaRPr lang="en-US" altLang="zh-CN" sz="2700" dirty="0"/>
          </a:p>
          <a:p>
            <a:pPr>
              <a:lnSpc>
                <a:spcPct val="80000"/>
              </a:lnSpc>
            </a:pPr>
            <a:r>
              <a:rPr lang="en-US" altLang="zh-CN" sz="2700" dirty="0"/>
              <a:t>History: </a:t>
            </a:r>
            <a:r>
              <a:rPr lang="zh-CN" altLang="en-US" sz="2700" dirty="0"/>
              <a:t>中华人民共和国成立前，中国曾制定三部国籍法：</a:t>
            </a:r>
            <a:r>
              <a:rPr lang="en-US" altLang="zh-CN" sz="2700" dirty="0"/>
              <a:t>1909</a:t>
            </a:r>
            <a:r>
              <a:rPr lang="zh-CN" altLang="en-US" sz="2700" dirty="0"/>
              <a:t>年</a:t>
            </a:r>
            <a:r>
              <a:rPr lang="en-US" altLang="zh-CN" sz="2700" dirty="0"/>
              <a:t>《</a:t>
            </a:r>
            <a:r>
              <a:rPr lang="zh-CN" altLang="en-US" sz="2700" dirty="0"/>
              <a:t>大清国籍条例</a:t>
            </a:r>
            <a:r>
              <a:rPr lang="en-US" altLang="zh-CN" sz="2700" dirty="0"/>
              <a:t>》</a:t>
            </a:r>
            <a:r>
              <a:rPr lang="zh-CN" altLang="en-US" sz="2700" dirty="0"/>
              <a:t>；</a:t>
            </a:r>
            <a:r>
              <a:rPr lang="en-US" altLang="zh-CN" sz="2700" dirty="0"/>
              <a:t>1914</a:t>
            </a:r>
            <a:r>
              <a:rPr lang="zh-CN" altLang="en-US" sz="2700" dirty="0"/>
              <a:t>年</a:t>
            </a:r>
            <a:r>
              <a:rPr lang="en-US" altLang="zh-CN" sz="2700" dirty="0"/>
              <a:t>《</a:t>
            </a:r>
            <a:r>
              <a:rPr lang="zh-CN" altLang="en-US" sz="2700" dirty="0"/>
              <a:t>民国三年修正国籍法</a:t>
            </a:r>
            <a:r>
              <a:rPr lang="en-US" altLang="zh-CN" sz="2700" dirty="0"/>
              <a:t>》</a:t>
            </a:r>
            <a:r>
              <a:rPr lang="zh-CN" altLang="en-US" sz="2700" dirty="0"/>
              <a:t>和</a:t>
            </a:r>
            <a:r>
              <a:rPr lang="en-US" altLang="zh-CN" sz="2700" dirty="0"/>
              <a:t>1929</a:t>
            </a:r>
            <a:r>
              <a:rPr lang="zh-CN" altLang="en-US" sz="2700" dirty="0"/>
              <a:t>年</a:t>
            </a:r>
            <a:r>
              <a:rPr lang="en-US" altLang="zh-CN" sz="2700" dirty="0"/>
              <a:t>《</a:t>
            </a:r>
            <a:r>
              <a:rPr lang="zh-CN" altLang="en-US" sz="2700" dirty="0"/>
              <a:t>民国十八年修正国籍法</a:t>
            </a:r>
            <a:r>
              <a:rPr lang="en-US" altLang="zh-CN" sz="2700" dirty="0"/>
              <a:t>》</a:t>
            </a:r>
            <a:r>
              <a:rPr lang="zh-CN" altLang="en-US" sz="2700" dirty="0"/>
              <a:t>。均采取父系血统主义原则。</a:t>
            </a:r>
          </a:p>
          <a:p>
            <a:pPr>
              <a:lnSpc>
                <a:spcPct val="80000"/>
              </a:lnSpc>
            </a:pPr>
            <a:r>
              <a:rPr lang="en-US" altLang="zh-CN" sz="2700" dirty="0"/>
              <a:t>Nationality Law in PRC: 1980</a:t>
            </a:r>
            <a:r>
              <a:rPr lang="zh-CN" altLang="en-US" sz="2700" dirty="0"/>
              <a:t>年</a:t>
            </a:r>
            <a:r>
              <a:rPr lang="en-US" altLang="zh-CN" sz="2700" dirty="0"/>
              <a:t>9</a:t>
            </a:r>
            <a:r>
              <a:rPr lang="zh-CN" altLang="en-US" sz="2700" dirty="0"/>
              <a:t>月</a:t>
            </a:r>
            <a:r>
              <a:rPr lang="en-US" altLang="zh-CN" sz="2700" dirty="0"/>
              <a:t>10</a:t>
            </a:r>
            <a:r>
              <a:rPr lang="zh-CN" altLang="en-US" sz="2700" dirty="0"/>
              <a:t>日，第五届全国人大三次会议通过了</a:t>
            </a:r>
            <a:r>
              <a:rPr lang="en-US" altLang="zh-CN" sz="2700" dirty="0"/>
              <a:t>《</a:t>
            </a:r>
            <a:r>
              <a:rPr lang="zh-CN" altLang="en-US" sz="2700" dirty="0"/>
              <a:t>国籍法</a:t>
            </a:r>
            <a:r>
              <a:rPr lang="en-US" altLang="zh-CN" sz="2700" dirty="0"/>
              <a:t>》</a:t>
            </a:r>
            <a:r>
              <a:rPr lang="zh-CN" altLang="en-US" sz="2700" dirty="0"/>
              <a:t>，共计</a:t>
            </a:r>
            <a:r>
              <a:rPr lang="en-US" altLang="zh-CN" sz="2700" dirty="0"/>
              <a:t>18</a:t>
            </a:r>
            <a:r>
              <a:rPr lang="zh-CN" altLang="en-US" sz="2700" dirty="0"/>
              <a:t>条，其基本原则和主要内容包括：</a:t>
            </a:r>
          </a:p>
          <a:p>
            <a:pPr marL="0" indent="0" eaLnBrk="1" hangingPunct="1">
              <a:lnSpc>
                <a:spcPct val="80000"/>
              </a:lnSpc>
              <a:buFont typeface="Wingdings 2" pitchFamily="2" charset="2"/>
              <a:buNone/>
            </a:pPr>
            <a:endParaRPr lang="en-US" altLang="zh-CN" sz="2700" dirty="0"/>
          </a:p>
          <a:p>
            <a:pPr marL="0" indent="0" eaLnBrk="1" hangingPunct="1">
              <a:lnSpc>
                <a:spcPct val="80000"/>
              </a:lnSpc>
              <a:buFont typeface="Wingdings 2" pitchFamily="2" charset="2"/>
              <a:buNone/>
            </a:pPr>
            <a:r>
              <a:rPr lang="en-US" altLang="zh-CN" sz="2700" dirty="0"/>
              <a:t>1. </a:t>
            </a:r>
            <a:r>
              <a:rPr lang="zh-CN" altLang="en-US" sz="2700" dirty="0"/>
              <a:t>采取血统主义和出生地主义相结合的原则。</a:t>
            </a:r>
            <a:endParaRPr lang="en-US" altLang="zh-CN" sz="2700" dirty="0"/>
          </a:p>
          <a:p>
            <a:pPr marL="0" indent="0" eaLnBrk="1" hangingPunct="1">
              <a:lnSpc>
                <a:spcPct val="80000"/>
              </a:lnSpc>
              <a:buFont typeface="Wingdings 2" pitchFamily="2" charset="2"/>
              <a:buNone/>
            </a:pPr>
            <a:r>
              <a:rPr lang="en-US" altLang="zh-CN" sz="2700" dirty="0"/>
              <a:t>(1) </a:t>
            </a:r>
            <a:r>
              <a:rPr lang="zh-CN" altLang="en-US" sz="2700" dirty="0"/>
              <a:t>父母双方或一方为中国公民，本人出生在中国，具有中国国籍。</a:t>
            </a:r>
            <a:endParaRPr lang="en-US" altLang="zh-CN" sz="2700" dirty="0"/>
          </a:p>
          <a:p>
            <a:pPr marL="0" indent="0" eaLnBrk="1" hangingPunct="1">
              <a:lnSpc>
                <a:spcPct val="80000"/>
              </a:lnSpc>
              <a:buFont typeface="Wingdings 2" pitchFamily="2" charset="2"/>
              <a:buNone/>
            </a:pPr>
            <a:r>
              <a:rPr lang="en-US" altLang="zh-CN" sz="2700" dirty="0"/>
              <a:t>(2) </a:t>
            </a:r>
            <a:r>
              <a:rPr lang="zh-CN" altLang="en-US" sz="2700" dirty="0"/>
              <a:t>父母双方或一方为中国公民，本人出生在外国，具有中国国籍。</a:t>
            </a:r>
            <a:endParaRPr lang="en-US" altLang="zh-CN" sz="2700" dirty="0"/>
          </a:p>
          <a:p>
            <a:pPr marL="0" indent="0" eaLnBrk="1" hangingPunct="1">
              <a:lnSpc>
                <a:spcPct val="80000"/>
              </a:lnSpc>
              <a:buFont typeface="Wingdings 2" pitchFamily="2" charset="2"/>
              <a:buNone/>
            </a:pPr>
            <a:r>
              <a:rPr lang="en-US" altLang="zh-CN" sz="2700" dirty="0"/>
              <a:t>(3)</a:t>
            </a:r>
            <a:r>
              <a:rPr lang="zh-CN" altLang="en-US" sz="2700" dirty="0"/>
              <a:t>父母无国籍或国籍不明，</a:t>
            </a:r>
            <a:r>
              <a:rPr lang="zh-CN" altLang="en-US" sz="2700" b="1" dirty="0">
                <a:solidFill>
                  <a:srgbClr val="FF0000"/>
                </a:solidFill>
              </a:rPr>
              <a:t>定居</a:t>
            </a:r>
            <a:r>
              <a:rPr lang="zh-CN" altLang="en-US" sz="2700" dirty="0"/>
              <a:t>在中国，本人出生在中国，具有中国国籍。</a:t>
            </a:r>
            <a:endParaRPr lang="en-US" altLang="zh-CN" sz="2700" dirty="0"/>
          </a:p>
          <a:p>
            <a:pPr marL="0" indent="0" eaLnBrk="1" hangingPunct="1">
              <a:lnSpc>
                <a:spcPct val="80000"/>
              </a:lnSpc>
              <a:buFont typeface="Wingdings 2" pitchFamily="2" charset="2"/>
              <a:buNone/>
            </a:pPr>
            <a:endParaRPr lang="en-US" altLang="zh-CN" sz="2700" dirty="0"/>
          </a:p>
        </p:txBody>
      </p:sp>
    </p:spTree>
    <p:extLst>
      <p:ext uri="{BB962C8B-B14F-4D97-AF65-F5344CB8AC3E}">
        <p14:creationId xmlns:p14="http://schemas.microsoft.com/office/powerpoint/2010/main" val="1232877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43B8A84-146E-7F46-9C0A-6530B9B7FF47}"/>
              </a:ext>
            </a:extLst>
          </p:cNvPr>
          <p:cNvSpPr>
            <a:spLocks noGrp="1"/>
          </p:cNvSpPr>
          <p:nvPr>
            <p:ph idx="1"/>
          </p:nvPr>
        </p:nvSpPr>
        <p:spPr>
          <a:xfrm>
            <a:off x="872835" y="228600"/>
            <a:ext cx="11249891" cy="6435436"/>
          </a:xfrm>
        </p:spPr>
        <p:txBody>
          <a:bodyPr>
            <a:noAutofit/>
          </a:bodyPr>
          <a:lstStyle/>
          <a:p>
            <a:pPr marL="0" indent="0" eaLnBrk="1" hangingPunct="1">
              <a:buFont typeface="Wingdings 2" pitchFamily="2" charset="2"/>
              <a:buNone/>
            </a:pPr>
            <a:r>
              <a:rPr lang="en-US" altLang="en-US" sz="2400" dirty="0">
                <a:solidFill>
                  <a:schemeClr val="tx1"/>
                </a:solidFill>
                <a:ea typeface="宋体" panose="02010600030101010101" pitchFamily="2" charset="-122"/>
              </a:rPr>
              <a:t>2. </a:t>
            </a:r>
            <a:r>
              <a:rPr lang="zh-CN" altLang="en-US" sz="2400" dirty="0">
                <a:solidFill>
                  <a:schemeClr val="tx1"/>
                </a:solidFill>
              </a:rPr>
              <a:t>不承认双重国籍。</a:t>
            </a:r>
            <a:endParaRPr lang="en-US" altLang="zh-CN" sz="2400" dirty="0">
              <a:solidFill>
                <a:schemeClr val="tx1"/>
              </a:solidFill>
            </a:endParaRPr>
          </a:p>
          <a:p>
            <a:pPr marL="0" indent="0" eaLnBrk="1" hangingPunct="1">
              <a:buFont typeface="Wingdings 2" pitchFamily="2" charset="2"/>
              <a:buNone/>
            </a:pPr>
            <a:r>
              <a:rPr lang="en-US" altLang="zh-CN" sz="2400" dirty="0">
                <a:solidFill>
                  <a:schemeClr val="tx1"/>
                </a:solidFill>
              </a:rPr>
              <a:t>(1)</a:t>
            </a:r>
            <a:r>
              <a:rPr lang="zh-CN" altLang="en-US" sz="2400" dirty="0">
                <a:solidFill>
                  <a:schemeClr val="tx1"/>
                </a:solidFill>
              </a:rPr>
              <a:t> 父母双方或一方为中国公民并</a:t>
            </a:r>
            <a:r>
              <a:rPr lang="zh-CN" altLang="en-US" sz="2400" b="1" dirty="0">
                <a:solidFill>
                  <a:srgbClr val="FF0000"/>
                </a:solidFill>
              </a:rPr>
              <a:t>定居</a:t>
            </a:r>
            <a:r>
              <a:rPr lang="zh-CN" altLang="en-US" sz="2400" dirty="0">
                <a:solidFill>
                  <a:schemeClr val="tx1"/>
                </a:solidFill>
              </a:rPr>
              <a:t>在外国，本人出生时即具有外国国籍的，不具有中国国籍。</a:t>
            </a:r>
            <a:endParaRPr lang="en-US" altLang="zh-CN" sz="2400" dirty="0">
              <a:solidFill>
                <a:schemeClr val="tx1"/>
              </a:solidFill>
            </a:endParaRPr>
          </a:p>
          <a:p>
            <a:pPr marL="0" indent="0" eaLnBrk="1" hangingPunct="1">
              <a:buFont typeface="Wingdings 2" pitchFamily="2" charset="2"/>
              <a:buNone/>
            </a:pPr>
            <a:r>
              <a:rPr lang="en-US" altLang="zh-CN" sz="2400" dirty="0">
                <a:solidFill>
                  <a:schemeClr val="tx1"/>
                </a:solidFill>
              </a:rPr>
              <a:t>(2)</a:t>
            </a:r>
            <a:r>
              <a:rPr lang="zh-CN" altLang="en-US" sz="2400" dirty="0">
                <a:solidFill>
                  <a:schemeClr val="tx1"/>
                </a:solidFill>
              </a:rPr>
              <a:t> 定居外国的中国公民，自愿加入或取得外国国籍的，即自动丧失中国国籍。</a:t>
            </a:r>
            <a:endParaRPr lang="en-US" altLang="zh-CN" sz="2400" dirty="0">
              <a:solidFill>
                <a:schemeClr val="tx1"/>
              </a:solidFill>
            </a:endParaRPr>
          </a:p>
          <a:p>
            <a:pPr marL="0" indent="0" eaLnBrk="1" hangingPunct="1">
              <a:buFont typeface="Wingdings 2" pitchFamily="2" charset="2"/>
              <a:buNone/>
            </a:pPr>
            <a:r>
              <a:rPr lang="en-US" altLang="zh-CN" sz="2400" dirty="0">
                <a:solidFill>
                  <a:schemeClr val="tx1"/>
                </a:solidFill>
              </a:rPr>
              <a:t>(3) </a:t>
            </a:r>
            <a:r>
              <a:rPr lang="zh-CN" altLang="en-US" sz="2400" dirty="0">
                <a:solidFill>
                  <a:schemeClr val="tx1"/>
                </a:solidFill>
              </a:rPr>
              <a:t>被批准加入中国国籍的，不得再保留外国国籍。</a:t>
            </a:r>
          </a:p>
          <a:p>
            <a:pPr marL="0" indent="0" eaLnBrk="1" hangingPunct="1">
              <a:buFont typeface="Wingdings 2" pitchFamily="2" charset="2"/>
              <a:buNone/>
            </a:pPr>
            <a:r>
              <a:rPr lang="en-US" altLang="zh-CN" sz="2400" dirty="0">
                <a:solidFill>
                  <a:schemeClr val="tx1"/>
                </a:solidFill>
              </a:rPr>
              <a:t>(4)</a:t>
            </a:r>
            <a:r>
              <a:rPr lang="zh-CN" altLang="en-US" sz="2400" dirty="0">
                <a:solidFill>
                  <a:schemeClr val="tx1"/>
                </a:solidFill>
              </a:rPr>
              <a:t> 被批准恢复中国国籍的，不得再保留外国国籍。</a:t>
            </a:r>
            <a:endParaRPr lang="en-US" altLang="zh-CN" sz="2400" dirty="0">
              <a:solidFill>
                <a:schemeClr val="tx1"/>
              </a:solidFill>
            </a:endParaRPr>
          </a:p>
          <a:p>
            <a:pPr marL="0" indent="0" eaLnBrk="1" hangingPunct="1">
              <a:buFont typeface="Wingdings 2" pitchFamily="2" charset="2"/>
              <a:buNone/>
            </a:pPr>
            <a:r>
              <a:rPr lang="en-US" altLang="zh-CN" sz="2400" dirty="0">
                <a:solidFill>
                  <a:schemeClr val="tx1"/>
                </a:solidFill>
              </a:rPr>
              <a:t>3.</a:t>
            </a:r>
            <a:r>
              <a:rPr lang="zh-CN" altLang="en-US" sz="2400" dirty="0">
                <a:solidFill>
                  <a:schemeClr val="tx1"/>
                </a:solidFill>
              </a:rPr>
              <a:t>防止和减少无国籍人。</a:t>
            </a:r>
            <a:endParaRPr lang="en-US" altLang="zh-CN" sz="2400" dirty="0">
              <a:solidFill>
                <a:schemeClr val="tx1"/>
              </a:solidFill>
            </a:endParaRPr>
          </a:p>
          <a:p>
            <a:pPr marL="0" indent="0" eaLnBrk="1" hangingPunct="1">
              <a:buClr>
                <a:srgbClr val="E1F0FF"/>
              </a:buClr>
              <a:buFont typeface="Wingdings 2" pitchFamily="2" charset="2"/>
              <a:buNone/>
            </a:pPr>
            <a:r>
              <a:rPr lang="en-US" altLang="zh-CN" sz="2400" dirty="0">
                <a:solidFill>
                  <a:schemeClr val="tx1"/>
                </a:solidFill>
              </a:rPr>
              <a:t>(1)</a:t>
            </a:r>
            <a:r>
              <a:rPr lang="zh-CN" altLang="en-US" sz="2400" dirty="0">
                <a:solidFill>
                  <a:schemeClr val="tx1"/>
                </a:solidFill>
              </a:rPr>
              <a:t> 父母无国籍或国籍不明，定居在中国，本人出生在中国，具有中国国籍。</a:t>
            </a:r>
            <a:endParaRPr lang="en-US" altLang="zh-CN" sz="2400" dirty="0">
              <a:solidFill>
                <a:schemeClr val="tx1"/>
              </a:solidFill>
            </a:endParaRPr>
          </a:p>
          <a:p>
            <a:pPr marL="0" indent="0" eaLnBrk="1" hangingPunct="1">
              <a:buClr>
                <a:srgbClr val="E1F0FF"/>
              </a:buClr>
              <a:buFont typeface="Wingdings 2" pitchFamily="2" charset="2"/>
              <a:buNone/>
            </a:pPr>
            <a:r>
              <a:rPr lang="en-US" altLang="zh-CN" sz="2400" dirty="0">
                <a:solidFill>
                  <a:schemeClr val="tx1"/>
                </a:solidFill>
              </a:rPr>
              <a:t>(2)</a:t>
            </a:r>
            <a:r>
              <a:rPr lang="zh-CN" altLang="en-US" sz="2400" dirty="0">
                <a:solidFill>
                  <a:schemeClr val="tx1"/>
                </a:solidFill>
              </a:rPr>
              <a:t> 外国人或无国籍人，愿意遵守中国宪法和法律，并具有下列条件之一</a:t>
            </a:r>
            <a:r>
              <a:rPr lang="en-US" altLang="zh-CN" sz="2400" dirty="0">
                <a:solidFill>
                  <a:schemeClr val="tx1"/>
                </a:solidFill>
              </a:rPr>
              <a:t>(</a:t>
            </a:r>
            <a:r>
              <a:rPr lang="zh-CN" altLang="en-US" sz="2400" dirty="0">
                <a:solidFill>
                  <a:schemeClr val="tx1"/>
                </a:solidFill>
              </a:rPr>
              <a:t>中国人近亲属、定居中国、有其他正当理由</a:t>
            </a:r>
            <a:r>
              <a:rPr lang="en-US" altLang="zh-CN" sz="2400" dirty="0">
                <a:solidFill>
                  <a:schemeClr val="tx1"/>
                </a:solidFill>
              </a:rPr>
              <a:t>)</a:t>
            </a:r>
            <a:r>
              <a:rPr lang="zh-CN" altLang="en-US" sz="2400" dirty="0">
                <a:solidFill>
                  <a:schemeClr val="tx1"/>
                </a:solidFill>
              </a:rPr>
              <a:t>的，可以经申请批准加入中国国籍。</a:t>
            </a:r>
            <a:endParaRPr lang="en-US" altLang="zh-CN" sz="2400" dirty="0">
              <a:solidFill>
                <a:schemeClr val="tx1"/>
              </a:solidFill>
            </a:endParaRPr>
          </a:p>
          <a:p>
            <a:pPr marL="0" indent="0" eaLnBrk="1" hangingPunct="1">
              <a:buFont typeface="Wingdings 2" pitchFamily="2" charset="2"/>
              <a:buNone/>
            </a:pPr>
            <a:r>
              <a:rPr lang="en-US" altLang="zh-CN" sz="2400" dirty="0">
                <a:solidFill>
                  <a:schemeClr val="tx1"/>
                </a:solidFill>
              </a:rPr>
              <a:t>4.</a:t>
            </a:r>
            <a:r>
              <a:rPr lang="zh-CN" altLang="en-US" sz="2400" dirty="0">
                <a:solidFill>
                  <a:schemeClr val="tx1"/>
                </a:solidFill>
              </a:rPr>
              <a:t>自愿申请和审批相结合的原则。中国国籍的取得、丧失和恢复，除第九条规定的以外，必须办理申请手续。加入、退出和恢复中国国籍的申请，由公安部审批。</a:t>
            </a:r>
          </a:p>
        </p:txBody>
      </p:sp>
    </p:spTree>
    <p:extLst>
      <p:ext uri="{BB962C8B-B14F-4D97-AF65-F5344CB8AC3E}">
        <p14:creationId xmlns:p14="http://schemas.microsoft.com/office/powerpoint/2010/main" val="42428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510888-0E07-1B41-BC77-95F579157236}"/>
              </a:ext>
            </a:extLst>
          </p:cNvPr>
          <p:cNvSpPr>
            <a:spLocks noGrp="1"/>
          </p:cNvSpPr>
          <p:nvPr>
            <p:ph type="title"/>
          </p:nvPr>
        </p:nvSpPr>
        <p:spPr/>
        <p:txBody>
          <a:bodyPr/>
          <a:lstStyle/>
          <a:p>
            <a:r>
              <a:rPr kumimoji="1" lang="zh-CN" altLang="en-US" dirty="0"/>
              <a:t>二、外国人的法律地位与待遇</a:t>
            </a:r>
          </a:p>
        </p:txBody>
      </p:sp>
      <p:sp>
        <p:nvSpPr>
          <p:cNvPr id="3" name="内容占位符 2">
            <a:extLst>
              <a:ext uri="{FF2B5EF4-FFF2-40B4-BE49-F238E27FC236}">
                <a16:creationId xmlns:a16="http://schemas.microsoft.com/office/drawing/2014/main" id="{86CCFD2D-04C0-B645-910E-CE6A876673AF}"/>
              </a:ext>
            </a:extLst>
          </p:cNvPr>
          <p:cNvSpPr>
            <a:spLocks noGrp="1"/>
          </p:cNvSpPr>
          <p:nvPr>
            <p:ph idx="1"/>
          </p:nvPr>
        </p:nvSpPr>
        <p:spPr/>
        <p:txBody>
          <a:bodyPr/>
          <a:lstStyle/>
          <a:p>
            <a:r>
              <a:rPr kumimoji="1" lang="zh-CN" altLang="en-US" sz="4000" dirty="0"/>
              <a:t>（一）外国人的概念与法律地位</a:t>
            </a:r>
            <a:endParaRPr kumimoji="1" lang="en-US" altLang="zh-CN" sz="4000" dirty="0"/>
          </a:p>
          <a:p>
            <a:r>
              <a:rPr kumimoji="1" lang="zh-CN" altLang="en-US" sz="4000" dirty="0"/>
              <a:t>（二）外国人待遇的一般原则</a:t>
            </a:r>
            <a:endParaRPr kumimoji="1" lang="en-US" altLang="zh-CN" sz="4000" dirty="0"/>
          </a:p>
          <a:p>
            <a:r>
              <a:rPr kumimoji="1" lang="zh-CN" altLang="en-US" sz="4000" dirty="0"/>
              <a:t>（三）外交保护</a:t>
            </a:r>
            <a:endParaRPr kumimoji="1" lang="en-US" altLang="zh-CN" sz="4000" dirty="0"/>
          </a:p>
          <a:p>
            <a:r>
              <a:rPr kumimoji="1" lang="zh-CN" altLang="en-US" sz="4000" dirty="0"/>
              <a:t>（四）中国对外国人的管理制度</a:t>
            </a:r>
            <a:endParaRPr kumimoji="1" lang="en-US" altLang="zh-CN" sz="4000" dirty="0"/>
          </a:p>
          <a:p>
            <a:endParaRPr kumimoji="1" lang="zh-CN" altLang="en-US" dirty="0"/>
          </a:p>
        </p:txBody>
      </p:sp>
    </p:spTree>
    <p:extLst>
      <p:ext uri="{BB962C8B-B14F-4D97-AF65-F5344CB8AC3E}">
        <p14:creationId xmlns:p14="http://schemas.microsoft.com/office/powerpoint/2010/main" val="304168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04967-ECE3-BF4E-A44D-9298D5F1C987}"/>
              </a:ext>
            </a:extLst>
          </p:cNvPr>
          <p:cNvSpPr>
            <a:spLocks noGrp="1"/>
          </p:cNvSpPr>
          <p:nvPr>
            <p:ph type="title"/>
          </p:nvPr>
        </p:nvSpPr>
        <p:spPr>
          <a:xfrm>
            <a:off x="1510146" y="443345"/>
            <a:ext cx="9601200" cy="817419"/>
          </a:xfrm>
        </p:spPr>
        <p:txBody>
          <a:bodyPr>
            <a:normAutofit fontScale="90000"/>
          </a:bodyPr>
          <a:lstStyle/>
          <a:p>
            <a:r>
              <a:rPr kumimoji="1" lang="zh-CN" altLang="en-US" dirty="0"/>
              <a:t>（一）外国人的概念与法律地位</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F41BB663-5A94-A846-8ADE-D80B7E47EB9B}"/>
              </a:ext>
            </a:extLst>
          </p:cNvPr>
          <p:cNvSpPr>
            <a:spLocks noGrp="1"/>
          </p:cNvSpPr>
          <p:nvPr>
            <p:ph idx="1"/>
          </p:nvPr>
        </p:nvSpPr>
        <p:spPr>
          <a:xfrm>
            <a:off x="1147011" y="1537855"/>
            <a:ext cx="9825789" cy="4614292"/>
          </a:xfrm>
        </p:spPr>
        <p:txBody>
          <a:bodyPr>
            <a:normAutofit/>
          </a:bodyPr>
          <a:lstStyle/>
          <a:p>
            <a:pPr>
              <a:lnSpc>
                <a:spcPct val="80000"/>
              </a:lnSpc>
            </a:pPr>
            <a:r>
              <a:rPr lang="en-GB" altLang="zh-CN" sz="2800" dirty="0"/>
              <a:t>Aliens: </a:t>
            </a:r>
            <a:r>
              <a:rPr lang="zh-CN" altLang="en-US" sz="2800" dirty="0"/>
              <a:t>在一国境内不具有居住国国籍而具有其他国籍的人，包括自然人和法人。居住国为了便于管理，往往将无国籍人也视为外国人。具有双重国籍的人，当他们处于所具有国籍的任一国家时，原则上就是该国国民而不是外国人。</a:t>
            </a:r>
            <a:endParaRPr lang="en-US" altLang="zh-CN" sz="2800" dirty="0"/>
          </a:p>
          <a:p>
            <a:pPr>
              <a:lnSpc>
                <a:spcPct val="80000"/>
              </a:lnSpc>
            </a:pPr>
            <a:r>
              <a:rPr lang="en-GB" altLang="zh-CN" sz="2800" dirty="0"/>
              <a:t>Legal Status of Aliens: </a:t>
            </a:r>
            <a:r>
              <a:rPr lang="zh-CN" altLang="en-US" sz="2800" dirty="0"/>
              <a:t>就外国人的法律地位而言，外国人可分为两类：</a:t>
            </a:r>
            <a:endParaRPr lang="en-US" altLang="zh-CN" sz="2800" dirty="0"/>
          </a:p>
          <a:p>
            <a:pPr marL="0" indent="0">
              <a:lnSpc>
                <a:spcPct val="80000"/>
              </a:lnSpc>
              <a:buNone/>
            </a:pPr>
            <a:r>
              <a:rPr lang="zh-CN" altLang="en-US" sz="2800" dirty="0"/>
              <a:t>    一类是根据国际法享有外交特权和豁免的外国人</a:t>
            </a:r>
            <a:r>
              <a:rPr lang="en-US" altLang="zh-CN" sz="2800" dirty="0"/>
              <a:t>(</a:t>
            </a:r>
            <a:r>
              <a:rPr lang="zh-CN" altLang="en-US" sz="2800" dirty="0"/>
              <a:t>管辖豁免</a:t>
            </a:r>
            <a:r>
              <a:rPr lang="en-US" altLang="zh-CN" sz="2800" dirty="0"/>
              <a:t>)</a:t>
            </a:r>
            <a:r>
              <a:rPr lang="zh-CN" altLang="en-US" sz="2800" dirty="0"/>
              <a:t>；</a:t>
            </a:r>
            <a:endParaRPr lang="en-US" altLang="zh-CN" sz="2800" dirty="0"/>
          </a:p>
          <a:p>
            <a:pPr marL="0" indent="0">
              <a:lnSpc>
                <a:spcPct val="80000"/>
              </a:lnSpc>
              <a:buNone/>
            </a:pPr>
            <a:r>
              <a:rPr lang="zh-CN" altLang="en-US" sz="2800" dirty="0"/>
              <a:t>    另一类是一般外国人</a:t>
            </a:r>
            <a:r>
              <a:rPr lang="en-US" altLang="zh-CN" sz="2800" dirty="0"/>
              <a:t>(</a:t>
            </a:r>
            <a:r>
              <a:rPr lang="zh-CN" altLang="en-US" sz="2800" dirty="0"/>
              <a:t>居住国属地管辖和国籍国属人管辖的双重管辖，国籍国有权提供外交保护</a:t>
            </a:r>
            <a:r>
              <a:rPr lang="en-US" altLang="zh-CN" sz="2800" dirty="0"/>
              <a:t>)</a:t>
            </a:r>
            <a:r>
              <a:rPr lang="zh-CN" altLang="en-US" sz="2800" dirty="0"/>
              <a:t>。</a:t>
            </a:r>
            <a:endParaRPr lang="en-US" altLang="zh-CN" sz="2800" dirty="0"/>
          </a:p>
          <a:p>
            <a:endParaRPr kumimoji="1" lang="zh-CN" altLang="en-US" dirty="0"/>
          </a:p>
        </p:txBody>
      </p:sp>
    </p:spTree>
    <p:extLst>
      <p:ext uri="{BB962C8B-B14F-4D97-AF65-F5344CB8AC3E}">
        <p14:creationId xmlns:p14="http://schemas.microsoft.com/office/powerpoint/2010/main" val="17662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BF40F1-BBDD-8A4F-B840-30E41029B9C2}"/>
              </a:ext>
            </a:extLst>
          </p:cNvPr>
          <p:cNvSpPr>
            <a:spLocks noGrp="1"/>
          </p:cNvSpPr>
          <p:nvPr>
            <p:ph type="title"/>
          </p:nvPr>
        </p:nvSpPr>
        <p:spPr>
          <a:xfrm>
            <a:off x="720437" y="256310"/>
            <a:ext cx="11416146" cy="602672"/>
          </a:xfrm>
        </p:spPr>
        <p:txBody>
          <a:bodyPr>
            <a:normAutofit/>
          </a:bodyPr>
          <a:lstStyle/>
          <a:p>
            <a:r>
              <a:rPr lang="en-GB" altLang="zh-CN" sz="3200" dirty="0"/>
              <a:t>Entry, </a:t>
            </a:r>
            <a:r>
              <a:rPr lang="en-US" altLang="zh-CN" sz="3200" dirty="0"/>
              <a:t>Residence &amp; Exit of Aliens </a:t>
            </a:r>
            <a:r>
              <a:rPr lang="zh-CN" altLang="en-US" sz="3200" dirty="0"/>
              <a:t>外国人入境、居留和出境制度</a:t>
            </a:r>
            <a:endParaRPr kumimoji="1" lang="zh-CN" altLang="en-US" sz="3200" dirty="0"/>
          </a:p>
        </p:txBody>
      </p:sp>
      <p:sp>
        <p:nvSpPr>
          <p:cNvPr id="3" name="内容占位符 2">
            <a:extLst>
              <a:ext uri="{FF2B5EF4-FFF2-40B4-BE49-F238E27FC236}">
                <a16:creationId xmlns:a16="http://schemas.microsoft.com/office/drawing/2014/main" id="{8ECE303D-90A0-FB4F-B1E0-7F452791F9E0}"/>
              </a:ext>
            </a:extLst>
          </p:cNvPr>
          <p:cNvSpPr>
            <a:spLocks noGrp="1"/>
          </p:cNvSpPr>
          <p:nvPr>
            <p:ph idx="1"/>
          </p:nvPr>
        </p:nvSpPr>
        <p:spPr>
          <a:xfrm>
            <a:off x="720437" y="949036"/>
            <a:ext cx="11416146" cy="5908964"/>
          </a:xfrm>
        </p:spPr>
        <p:txBody>
          <a:bodyPr/>
          <a:lstStyle/>
          <a:p>
            <a:pPr>
              <a:lnSpc>
                <a:spcPct val="80000"/>
              </a:lnSpc>
            </a:pPr>
            <a:r>
              <a:rPr lang="zh-CN" altLang="en-US" sz="2800" dirty="0"/>
              <a:t>各国一般通过国内立法，对外国人的入境、居留和出境作出明确规定。给予外国人何种法律地位，是一国主权范围内的事项，不受别国干涉。但是，对外国人法律地位的规定，不得违背国家依据条约所承担的国际义务或国际法的一般原则、规则，并应考虑外国人国籍国的属人管辖权。外国人必须遵守居留国的法律法规，也可以申请本国的外交保护。</a:t>
            </a:r>
          </a:p>
          <a:p>
            <a:pPr marL="0" indent="0">
              <a:lnSpc>
                <a:spcPct val="80000"/>
              </a:lnSpc>
              <a:buNone/>
            </a:pPr>
            <a:r>
              <a:rPr lang="en-US" altLang="zh-CN" sz="2800" dirty="0"/>
              <a:t>1.</a:t>
            </a:r>
            <a:r>
              <a:rPr lang="zh-CN" altLang="en-US" sz="2800" dirty="0"/>
              <a:t> </a:t>
            </a:r>
            <a:r>
              <a:rPr lang="en-US" altLang="zh-CN" sz="2800" dirty="0"/>
              <a:t>Entry </a:t>
            </a:r>
            <a:r>
              <a:rPr lang="zh-CN" altLang="en-US" sz="2800" dirty="0"/>
              <a:t>入境</a:t>
            </a:r>
          </a:p>
          <a:p>
            <a:pPr>
              <a:lnSpc>
                <a:spcPct val="80000"/>
              </a:lnSpc>
            </a:pPr>
            <a:r>
              <a:rPr lang="en-US" altLang="zh-CN" sz="2800" dirty="0"/>
              <a:t>Practice: </a:t>
            </a:r>
            <a:r>
              <a:rPr lang="zh-CN" altLang="en-US" sz="2800" dirty="0"/>
              <a:t>一国是否准许外国人入境，完全是国家主权范围内的事项。国家在国际法上不具有必须准许外国人入境的义务，外国人在国际法上也不具有要求非国籍国准许其入境的权利。通常在互惠基础上允许外国人为合法目的入境。一般要求护照和签证，也有互惠基础上通过协议互免签证。</a:t>
            </a:r>
            <a:endParaRPr lang="en-US" altLang="zh-CN" sz="2800" dirty="0"/>
          </a:p>
          <a:p>
            <a:pPr>
              <a:lnSpc>
                <a:spcPct val="80000"/>
              </a:lnSpc>
            </a:pPr>
            <a:r>
              <a:rPr lang="en-US" altLang="zh-CN" sz="2800" dirty="0"/>
              <a:t>Limits: </a:t>
            </a:r>
            <a:r>
              <a:rPr lang="zh-CN" altLang="en-US" sz="2800" dirty="0"/>
              <a:t>国家有权为本国合法利益限制某些外国人入境，通常包括精神病患者、传染病患者、刑事罪犯和从事不正当职业者，但不得违反国际法基本原则。</a:t>
            </a:r>
            <a:r>
              <a:rPr lang="en-US" altLang="zh-CN" sz="2800" dirty="0"/>
              <a:t>E.g. 1882/1904</a:t>
            </a:r>
            <a:r>
              <a:rPr lang="zh-CN" altLang="en-US" sz="2800" dirty="0"/>
              <a:t>美种族歧视法律限制华工入境。</a:t>
            </a:r>
            <a:endParaRPr lang="en-US" altLang="zh-CN" sz="2800" dirty="0"/>
          </a:p>
          <a:p>
            <a:pPr marL="0" indent="0">
              <a:lnSpc>
                <a:spcPct val="80000"/>
              </a:lnSpc>
              <a:buNone/>
            </a:pPr>
            <a:endParaRPr lang="en-US" altLang="zh-CN" dirty="0"/>
          </a:p>
          <a:p>
            <a:endParaRPr kumimoji="1" lang="zh-CN" altLang="en-US" dirty="0"/>
          </a:p>
        </p:txBody>
      </p:sp>
    </p:spTree>
    <p:extLst>
      <p:ext uri="{BB962C8B-B14F-4D97-AF65-F5344CB8AC3E}">
        <p14:creationId xmlns:p14="http://schemas.microsoft.com/office/powerpoint/2010/main" val="355431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2EBA57-5CA8-6F45-9C49-83B7DA908490}"/>
              </a:ext>
            </a:extLst>
          </p:cNvPr>
          <p:cNvSpPr>
            <a:spLocks noGrp="1"/>
          </p:cNvSpPr>
          <p:nvPr>
            <p:ph idx="1"/>
          </p:nvPr>
        </p:nvSpPr>
        <p:spPr>
          <a:xfrm>
            <a:off x="858982" y="145473"/>
            <a:ext cx="11333018" cy="6622472"/>
          </a:xfrm>
        </p:spPr>
        <p:txBody>
          <a:bodyPr>
            <a:normAutofit lnSpcReduction="10000"/>
          </a:bodyPr>
          <a:lstStyle/>
          <a:p>
            <a:pPr marL="0" indent="0">
              <a:buNone/>
            </a:pPr>
            <a:r>
              <a:rPr lang="en-US" altLang="zh-CN" sz="2800" dirty="0"/>
              <a:t>2.</a:t>
            </a:r>
            <a:r>
              <a:rPr lang="zh-CN" altLang="en-US" sz="2800" dirty="0"/>
              <a:t> </a:t>
            </a:r>
            <a:r>
              <a:rPr lang="en-US" altLang="zh-CN" sz="2800" dirty="0"/>
              <a:t>Residence </a:t>
            </a:r>
            <a:r>
              <a:rPr lang="zh-CN" altLang="en-US" sz="2800" dirty="0"/>
              <a:t>居留</a:t>
            </a:r>
          </a:p>
          <a:p>
            <a:pPr marL="0" indent="0"/>
            <a:r>
              <a:rPr lang="en-US" altLang="zh-CN" sz="2800" dirty="0"/>
              <a:t>Practice: </a:t>
            </a:r>
            <a:r>
              <a:rPr lang="zh-CN" altLang="en-US" sz="2800" dirty="0"/>
              <a:t>国家没有允许外国人居留的义务，是否允许外国人居留是一国主权范围内的事。合法进入一国境内的外国人，根据所在国的法律和有关的国际条约或协定，可以在该国短期、长期或永久居留。外国人未经请求并许可，不能在一国领土内长期居留。</a:t>
            </a:r>
            <a:endParaRPr lang="en-US" altLang="zh-CN" sz="2800" dirty="0"/>
          </a:p>
          <a:p>
            <a:pPr marL="0" indent="0"/>
            <a:r>
              <a:rPr lang="en-US" altLang="zh-CN" sz="2800" dirty="0"/>
              <a:t>Rights: </a:t>
            </a:r>
            <a:r>
              <a:rPr lang="zh-CN" altLang="en-US" sz="2800" dirty="0"/>
              <a:t>通常保护外国人的合法民事权利，不享有国民的政治权利，也没有服兵役的义务。</a:t>
            </a:r>
            <a:endParaRPr lang="en-US" altLang="zh-CN" sz="2800" dirty="0"/>
          </a:p>
          <a:p>
            <a:pPr marL="0" indent="0">
              <a:buNone/>
            </a:pPr>
            <a:r>
              <a:rPr lang="en-US" altLang="zh-CN" sz="2800" dirty="0">
                <a:ea typeface="宋体" panose="02010600030101010101" pitchFamily="2" charset="-122"/>
              </a:rPr>
              <a:t>3.</a:t>
            </a:r>
            <a:r>
              <a:rPr lang="zh-CN" altLang="en-US" sz="2800" dirty="0">
                <a:ea typeface="宋体" panose="02010600030101010101" pitchFamily="2" charset="-122"/>
              </a:rPr>
              <a:t> </a:t>
            </a:r>
            <a:r>
              <a:rPr lang="en-US" altLang="en-US" sz="2800" dirty="0">
                <a:ea typeface="宋体" panose="02010600030101010101" pitchFamily="2" charset="-122"/>
              </a:rPr>
              <a:t>Exit </a:t>
            </a:r>
            <a:r>
              <a:rPr lang="zh-CN" altLang="en-US" sz="2800" dirty="0"/>
              <a:t>出境</a:t>
            </a:r>
          </a:p>
          <a:p>
            <a:pPr marL="0" indent="0"/>
            <a:r>
              <a:rPr lang="en-GB" altLang="zh-CN" sz="2800" dirty="0"/>
              <a:t>Practice: </a:t>
            </a:r>
            <a:r>
              <a:rPr lang="zh-CN" altLang="en-US" sz="2800" dirty="0"/>
              <a:t>外国人出境，只要符合所在国有关出境的规定，就应被允许出境。一国不得禁止外国人合法离境。外国人出境的条件，由居留国法律规定。一般须了结司法案件或债务，付清捐税，办理出境手续。</a:t>
            </a:r>
            <a:endParaRPr lang="en-US" altLang="zh-CN" sz="2800" dirty="0"/>
          </a:p>
          <a:p>
            <a:pPr marL="0" indent="0"/>
            <a:r>
              <a:rPr lang="en-US" altLang="zh-CN" sz="2800" dirty="0"/>
              <a:t>Limits: </a:t>
            </a:r>
            <a:r>
              <a:rPr lang="zh-CN" altLang="en-US" sz="2800" dirty="0"/>
              <a:t>为维护公共秩序或公共安全，居住国有权限令外国人离境或将其驱逐出境，但不得滥用</a:t>
            </a:r>
            <a:r>
              <a:rPr lang="en-US" altLang="zh-CN" sz="2800" dirty="0"/>
              <a:t>——1990</a:t>
            </a:r>
            <a:r>
              <a:rPr lang="zh-CN" altLang="en-US" sz="2800" dirty="0"/>
              <a:t>保护所有移徙工人及其家庭成员的权利国际公约禁止集体驱逐移徙工人及其家庭成员，每个驱逐案件须单独审查。</a:t>
            </a:r>
            <a:endParaRPr lang="en-US" altLang="zh-CN" sz="2800" dirty="0"/>
          </a:p>
          <a:p>
            <a:pPr marL="0" indent="0">
              <a:buNone/>
            </a:pPr>
            <a:endParaRPr kumimoji="1" lang="zh-CN" altLang="en-US" dirty="0"/>
          </a:p>
        </p:txBody>
      </p:sp>
    </p:spTree>
    <p:extLst>
      <p:ext uri="{BB962C8B-B14F-4D97-AF65-F5344CB8AC3E}">
        <p14:creationId xmlns:p14="http://schemas.microsoft.com/office/powerpoint/2010/main" val="252882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E8999-F7AF-AE45-8C01-246CCD13B359}"/>
              </a:ext>
            </a:extLst>
          </p:cNvPr>
          <p:cNvSpPr>
            <a:spLocks noGrp="1"/>
          </p:cNvSpPr>
          <p:nvPr>
            <p:ph type="title"/>
          </p:nvPr>
        </p:nvSpPr>
        <p:spPr>
          <a:xfrm>
            <a:off x="838200" y="491836"/>
            <a:ext cx="11353800" cy="748145"/>
          </a:xfrm>
        </p:spPr>
        <p:txBody>
          <a:bodyPr>
            <a:normAutofit fontScale="90000"/>
          </a:bodyPr>
          <a:lstStyle/>
          <a:p>
            <a:r>
              <a:rPr kumimoji="1" lang="zh-CN" altLang="en-US" sz="3600" dirty="0"/>
              <a:t>（二）外国人待遇</a:t>
            </a:r>
            <a:r>
              <a:rPr lang="en-US" altLang="zh-CN" sz="3600" dirty="0"/>
              <a:t>Treatment of Aliens</a:t>
            </a:r>
            <a:r>
              <a:rPr kumimoji="1" lang="zh-CN" altLang="en-US" sz="3600" dirty="0"/>
              <a:t>的一般原则</a:t>
            </a:r>
            <a:br>
              <a:rPr kumimoji="1" lang="en-US" altLang="zh-CN" dirty="0"/>
            </a:br>
            <a:endParaRPr kumimoji="1" lang="zh-CN" altLang="en-US" dirty="0"/>
          </a:p>
        </p:txBody>
      </p:sp>
      <p:sp>
        <p:nvSpPr>
          <p:cNvPr id="4" name="内容占位符 2">
            <a:extLst>
              <a:ext uri="{FF2B5EF4-FFF2-40B4-BE49-F238E27FC236}">
                <a16:creationId xmlns:a16="http://schemas.microsoft.com/office/drawing/2014/main" id="{80F8D46B-AD67-8842-B8E4-150CB0FC70BD}"/>
              </a:ext>
            </a:extLst>
          </p:cNvPr>
          <p:cNvSpPr>
            <a:spLocks noGrp="1"/>
          </p:cNvSpPr>
          <p:nvPr>
            <p:ph idx="1"/>
          </p:nvPr>
        </p:nvSpPr>
        <p:spPr>
          <a:xfrm>
            <a:off x="741218" y="1435768"/>
            <a:ext cx="11450782" cy="5422231"/>
          </a:xfrm>
        </p:spPr>
        <p:txBody>
          <a:bodyPr>
            <a:normAutofit/>
          </a:bodyPr>
          <a:lstStyle/>
          <a:p>
            <a:pPr>
              <a:lnSpc>
                <a:spcPct val="80000"/>
              </a:lnSpc>
            </a:pPr>
            <a:r>
              <a:rPr lang="en-US" altLang="zh-CN" sz="3000" dirty="0"/>
              <a:t>General Practice: </a:t>
            </a:r>
            <a:r>
              <a:rPr lang="zh-CN" altLang="en-US" sz="3000" dirty="0"/>
              <a:t>对于外国人的待遇，国际法上没有统一的规定。一国给予外国人何种待遇，属于一国自主决定的事项范围。国家通常以国内法的方式明确规定外国人的待遇。国家之间也以条约的方式规定相互给予对方国家的公民和法人的待遇。</a:t>
            </a:r>
          </a:p>
          <a:p>
            <a:pPr marL="0" indent="0" eaLnBrk="1" hangingPunct="1">
              <a:lnSpc>
                <a:spcPct val="80000"/>
              </a:lnSpc>
              <a:buFont typeface="Wingdings 2" pitchFamily="2" charset="2"/>
              <a:buNone/>
            </a:pPr>
            <a:r>
              <a:rPr lang="en-US" altLang="zh-CN" sz="3000" dirty="0"/>
              <a:t>1.</a:t>
            </a:r>
            <a:r>
              <a:rPr lang="zh-CN" altLang="en-US" sz="3000" dirty="0"/>
              <a:t> </a:t>
            </a:r>
            <a:r>
              <a:rPr lang="en-US" altLang="zh-CN" sz="3000" dirty="0"/>
              <a:t>National Treatment </a:t>
            </a:r>
            <a:r>
              <a:rPr lang="zh-CN" altLang="en-US" sz="3000" dirty="0"/>
              <a:t>国民待遇</a:t>
            </a:r>
          </a:p>
          <a:p>
            <a:pPr>
              <a:lnSpc>
                <a:spcPct val="80000"/>
              </a:lnSpc>
            </a:pPr>
            <a:r>
              <a:rPr lang="en-US" altLang="zh-CN" sz="3000" dirty="0"/>
              <a:t>Definition: </a:t>
            </a:r>
            <a:r>
              <a:rPr lang="zh-CN" altLang="en-US" sz="3000" dirty="0"/>
              <a:t>一国给予外国人与本国人相同的待遇。即在同样条件下，外国人所享受的权利和承担的义务与本国人相同。</a:t>
            </a:r>
            <a:endParaRPr lang="en-US" altLang="zh-CN" sz="3000" dirty="0"/>
          </a:p>
          <a:p>
            <a:pPr>
              <a:lnSpc>
                <a:spcPct val="80000"/>
              </a:lnSpc>
            </a:pPr>
            <a:r>
              <a:rPr lang="en-US" altLang="zh-CN" sz="3000" dirty="0"/>
              <a:t>Practice: </a:t>
            </a:r>
            <a:r>
              <a:rPr lang="zh-CN" altLang="en-US" sz="3000" dirty="0"/>
              <a:t>一般限于民事权利和诉讼权利，不包括政治权利</a:t>
            </a:r>
            <a:r>
              <a:rPr lang="en-US" altLang="zh-CN" sz="3000" dirty="0"/>
              <a:t>(</a:t>
            </a:r>
            <a:r>
              <a:rPr lang="zh-CN" altLang="en-US" sz="3000" dirty="0"/>
              <a:t>选举和被选举权、公职、兵役</a:t>
            </a:r>
            <a:r>
              <a:rPr lang="en-US" altLang="zh-CN" sz="3000" dirty="0"/>
              <a:t>)</a:t>
            </a:r>
            <a:r>
              <a:rPr lang="zh-CN" altLang="en-US" sz="3000" dirty="0"/>
              <a:t>。通常</a:t>
            </a:r>
            <a:r>
              <a:rPr lang="zh-CN" altLang="en-US" sz="3000" b="1" dirty="0"/>
              <a:t>在互惠基础上给予</a:t>
            </a:r>
            <a:r>
              <a:rPr lang="zh-CN" altLang="en-US" sz="3000" dirty="0"/>
              <a:t>。</a:t>
            </a:r>
            <a:endParaRPr lang="en-US" altLang="zh-CN" sz="3000" dirty="0"/>
          </a:p>
          <a:p>
            <a:pPr marL="0" indent="0">
              <a:lnSpc>
                <a:spcPct val="80000"/>
              </a:lnSpc>
              <a:buNone/>
            </a:pPr>
            <a:endParaRPr lang="en-US" altLang="zh-CN" sz="3000" dirty="0"/>
          </a:p>
        </p:txBody>
      </p:sp>
    </p:spTree>
    <p:extLst>
      <p:ext uri="{BB962C8B-B14F-4D97-AF65-F5344CB8AC3E}">
        <p14:creationId xmlns:p14="http://schemas.microsoft.com/office/powerpoint/2010/main" val="278859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A65F57D-D853-C141-BDFA-2D7399C569B7}"/>
              </a:ext>
            </a:extLst>
          </p:cNvPr>
          <p:cNvSpPr>
            <a:spLocks noGrp="1"/>
          </p:cNvSpPr>
          <p:nvPr>
            <p:ph idx="1"/>
          </p:nvPr>
        </p:nvSpPr>
        <p:spPr>
          <a:xfrm>
            <a:off x="796636" y="450272"/>
            <a:ext cx="11222182" cy="6289963"/>
          </a:xfrm>
        </p:spPr>
        <p:txBody>
          <a:bodyPr>
            <a:normAutofit lnSpcReduction="10000"/>
          </a:bodyPr>
          <a:lstStyle/>
          <a:p>
            <a:pPr marL="0" indent="0">
              <a:lnSpc>
                <a:spcPct val="90000"/>
              </a:lnSpc>
              <a:buNone/>
            </a:pPr>
            <a:r>
              <a:rPr lang="en-US" altLang="zh-CN" sz="2800" dirty="0"/>
              <a:t>2.</a:t>
            </a:r>
            <a:r>
              <a:rPr lang="zh-CN" altLang="en-US" sz="2800" dirty="0"/>
              <a:t> </a:t>
            </a:r>
            <a:r>
              <a:rPr lang="en-US" altLang="zh-CN" sz="2800" dirty="0"/>
              <a:t>Most-</a:t>
            </a:r>
            <a:r>
              <a:rPr lang="en-US" altLang="zh-CN" sz="2800" dirty="0" err="1"/>
              <a:t>favoured</a:t>
            </a:r>
            <a:r>
              <a:rPr lang="en-US" altLang="zh-CN" sz="2800" dirty="0"/>
              <a:t>-nation Treatment </a:t>
            </a:r>
            <a:r>
              <a:rPr lang="zh-CN" altLang="en-US" sz="2800" dirty="0"/>
              <a:t>最惠国待遇</a:t>
            </a:r>
          </a:p>
          <a:p>
            <a:pPr>
              <a:lnSpc>
                <a:spcPct val="90000"/>
              </a:lnSpc>
            </a:pPr>
            <a:r>
              <a:rPr lang="en-GB" altLang="zh-CN" sz="2800" dirty="0"/>
              <a:t>Definition: </a:t>
            </a:r>
            <a:r>
              <a:rPr lang="zh-CN" altLang="en-US" sz="2800" dirty="0"/>
              <a:t>一国</a:t>
            </a:r>
            <a:r>
              <a:rPr lang="en-US" altLang="zh-CN" sz="2800" dirty="0"/>
              <a:t>(</a:t>
            </a:r>
            <a:r>
              <a:rPr lang="zh-CN" altLang="en-US" sz="2800" dirty="0"/>
              <a:t>施惠国</a:t>
            </a:r>
            <a:r>
              <a:rPr lang="en-US" altLang="zh-CN" sz="2800" dirty="0"/>
              <a:t>)</a:t>
            </a:r>
            <a:r>
              <a:rPr lang="zh-CN" altLang="en-US" sz="2800" dirty="0"/>
              <a:t>给予另一国</a:t>
            </a:r>
            <a:r>
              <a:rPr lang="en-US" altLang="zh-CN" sz="2800" dirty="0"/>
              <a:t>(</a:t>
            </a:r>
            <a:r>
              <a:rPr lang="zh-CN" altLang="en-US" sz="2800" dirty="0"/>
              <a:t>受惠国</a:t>
            </a:r>
            <a:r>
              <a:rPr lang="en-US" altLang="zh-CN" sz="2800" dirty="0"/>
              <a:t>)</a:t>
            </a:r>
            <a:r>
              <a:rPr lang="zh-CN" altLang="en-US" sz="2800" dirty="0"/>
              <a:t>国民或法人的待遇，不低于现在或将来给予任何第三国的国民或法人的待遇。</a:t>
            </a:r>
            <a:r>
              <a:rPr lang="zh-CN" altLang="en-US" sz="2800" b="1" dirty="0"/>
              <a:t>一般通过条约中的最惠国条款给予。</a:t>
            </a:r>
            <a:r>
              <a:rPr lang="zh-CN" altLang="en-US" sz="2800" dirty="0"/>
              <a:t>主要目的在防止和减少国际经济贸易中的歧视现象。国民待遇强调外国人与本国人平等，最惠国待遇强调外国人之间平等。</a:t>
            </a:r>
            <a:endParaRPr lang="en-US" altLang="zh-CN" sz="2800" dirty="0"/>
          </a:p>
          <a:p>
            <a:pPr>
              <a:lnSpc>
                <a:spcPct val="90000"/>
              </a:lnSpc>
            </a:pPr>
            <a:r>
              <a:rPr lang="en-US" altLang="zh-CN" sz="2800" dirty="0"/>
              <a:t>Draft Convention: 1978</a:t>
            </a:r>
            <a:r>
              <a:rPr lang="zh-CN" altLang="en-US" sz="2800" dirty="0"/>
              <a:t>关于最惠国待遇的条款草案。</a:t>
            </a:r>
            <a:endParaRPr lang="en-US" altLang="zh-CN" sz="2800" dirty="0"/>
          </a:p>
          <a:p>
            <a:pPr marL="0" indent="0">
              <a:lnSpc>
                <a:spcPct val="90000"/>
              </a:lnSpc>
              <a:buNone/>
            </a:pPr>
            <a:r>
              <a:rPr lang="en-US" altLang="zh-CN" sz="2800" dirty="0"/>
              <a:t>(1) </a:t>
            </a:r>
            <a:r>
              <a:rPr lang="zh-CN" altLang="en-US" sz="2800" dirty="0"/>
              <a:t>一国的国民或法人在他国作为外国人享受的最惠国待遇来源于其国籍国与他国所订立的</a:t>
            </a:r>
            <a:r>
              <a:rPr lang="zh-CN" altLang="en-US" sz="2800" b="1" dirty="0"/>
              <a:t>最惠国条款</a:t>
            </a:r>
            <a:r>
              <a:rPr lang="zh-CN" altLang="en-US" sz="2800" dirty="0"/>
              <a:t>。</a:t>
            </a:r>
          </a:p>
          <a:p>
            <a:pPr marL="0" indent="0">
              <a:lnSpc>
                <a:spcPct val="90000"/>
              </a:lnSpc>
              <a:buNone/>
            </a:pPr>
            <a:r>
              <a:rPr lang="en-US" altLang="zh-CN" sz="2800" dirty="0"/>
              <a:t>(2) </a:t>
            </a:r>
            <a:r>
              <a:rPr lang="zh-CN" altLang="en-US" sz="2800" dirty="0"/>
              <a:t>一国的国民或法人在他国作为外国人享受的不低于现在或将来给予任何第三国的国民或法人的待遇，是</a:t>
            </a:r>
            <a:r>
              <a:rPr lang="zh-CN" altLang="en-US" sz="2800" b="1" dirty="0"/>
              <a:t>在约定的领域，并不是在所有领域</a:t>
            </a:r>
            <a:r>
              <a:rPr lang="zh-CN" altLang="en-US" sz="2800" dirty="0"/>
              <a:t>。</a:t>
            </a:r>
          </a:p>
          <a:p>
            <a:pPr marL="0" indent="0">
              <a:lnSpc>
                <a:spcPct val="90000"/>
              </a:lnSpc>
              <a:buNone/>
            </a:pPr>
            <a:r>
              <a:rPr lang="en-US" altLang="zh-CN" sz="2800" dirty="0"/>
              <a:t>(3) </a:t>
            </a:r>
            <a:r>
              <a:rPr lang="zh-CN" altLang="en-US" sz="2800" dirty="0"/>
              <a:t>最惠国待遇不应影响国际社会普遍认可的给予发展中国家的</a:t>
            </a:r>
            <a:r>
              <a:rPr lang="zh-CN" altLang="en-US" sz="2800" b="1" dirty="0"/>
              <a:t>优惠待遇</a:t>
            </a:r>
            <a:r>
              <a:rPr lang="zh-CN" altLang="en-US" sz="2800" dirty="0"/>
              <a:t>。</a:t>
            </a:r>
            <a:endParaRPr lang="en-US" altLang="zh-CN" sz="2800" dirty="0"/>
          </a:p>
          <a:p>
            <a:pPr>
              <a:lnSpc>
                <a:spcPct val="90000"/>
              </a:lnSpc>
            </a:pPr>
            <a:r>
              <a:rPr lang="zh-CN" altLang="en-US" sz="2800" dirty="0"/>
              <a:t>适用范围和不适用范围：教材</a:t>
            </a:r>
            <a:r>
              <a:rPr lang="en-US" altLang="zh-CN" sz="2800" dirty="0"/>
              <a:t>P234</a:t>
            </a:r>
            <a:endParaRPr lang="zh-CN" altLang="en-US" sz="2800" dirty="0"/>
          </a:p>
          <a:p>
            <a:endParaRPr kumimoji="1" lang="zh-CN" altLang="en-US" dirty="0"/>
          </a:p>
        </p:txBody>
      </p:sp>
    </p:spTree>
    <p:extLst>
      <p:ext uri="{BB962C8B-B14F-4D97-AF65-F5344CB8AC3E}">
        <p14:creationId xmlns:p14="http://schemas.microsoft.com/office/powerpoint/2010/main" val="1817294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DE9CF5-B2A3-2745-9278-F7BFCD166916}"/>
              </a:ext>
            </a:extLst>
          </p:cNvPr>
          <p:cNvSpPr>
            <a:spLocks noGrp="1"/>
          </p:cNvSpPr>
          <p:nvPr>
            <p:ph idx="1"/>
          </p:nvPr>
        </p:nvSpPr>
        <p:spPr>
          <a:xfrm>
            <a:off x="775855" y="62345"/>
            <a:ext cx="11416145" cy="6747164"/>
          </a:xfrm>
        </p:spPr>
        <p:txBody>
          <a:bodyPr>
            <a:normAutofit/>
          </a:bodyPr>
          <a:lstStyle/>
          <a:p>
            <a:pPr marL="0" indent="0">
              <a:buNone/>
            </a:pPr>
            <a:r>
              <a:rPr kumimoji="1" lang="en-US" altLang="zh-CN" sz="3200" dirty="0"/>
              <a:t>3.</a:t>
            </a:r>
            <a:r>
              <a:rPr kumimoji="1" lang="zh-CN" altLang="en-US" sz="3200" dirty="0"/>
              <a:t>互惠待遇（</a:t>
            </a:r>
            <a:r>
              <a:rPr kumimoji="1" lang="en-US" altLang="zh-CN" sz="3200" dirty="0"/>
              <a:t>reciprocal</a:t>
            </a:r>
            <a:r>
              <a:rPr kumimoji="1" lang="zh-CN" altLang="en-US" sz="3200" dirty="0"/>
              <a:t> </a:t>
            </a:r>
            <a:r>
              <a:rPr kumimoji="1" lang="en-US" altLang="zh-CN" sz="3200" dirty="0"/>
              <a:t>treatment</a:t>
            </a:r>
            <a:r>
              <a:rPr kumimoji="1" lang="zh-CN" altLang="en-US" sz="3200" dirty="0"/>
              <a:t>）：是指一国给予外国国民的某种权利、利益或优惠待遇须以该外国给予本国国民同等的权利、利益或优惠待遇为前提。是外国人待遇中的</a:t>
            </a:r>
            <a:r>
              <a:rPr kumimoji="1" lang="zh-CN" altLang="en-US" sz="3200" b="1" dirty="0"/>
              <a:t>基础性原则</a:t>
            </a:r>
            <a:r>
              <a:rPr kumimoji="1" lang="zh-CN" altLang="en-US" sz="3200" dirty="0"/>
              <a:t>。</a:t>
            </a:r>
            <a:endParaRPr kumimoji="1" lang="en-US" altLang="zh-CN" sz="3200" dirty="0"/>
          </a:p>
          <a:p>
            <a:pPr marL="0" indent="0">
              <a:buNone/>
            </a:pPr>
            <a:r>
              <a:rPr lang="en-US" altLang="zh-CN" sz="3200" dirty="0"/>
              <a:t>4.Differential Treatment </a:t>
            </a:r>
            <a:r>
              <a:rPr lang="zh-CN" altLang="en-US" sz="3200" dirty="0"/>
              <a:t>差别待遇</a:t>
            </a:r>
          </a:p>
          <a:p>
            <a:r>
              <a:rPr lang="en-GB" altLang="zh-CN" sz="3200" dirty="0"/>
              <a:t>Definition: </a:t>
            </a:r>
            <a:r>
              <a:rPr lang="zh-CN" altLang="en-US" sz="3200" dirty="0"/>
              <a:t>一国给予外国人与本国公民不同的待遇，或对不同国籍的外国人给予不同的待遇。</a:t>
            </a:r>
            <a:endParaRPr lang="en-US" altLang="zh-CN" sz="3200" dirty="0"/>
          </a:p>
          <a:p>
            <a:r>
              <a:rPr lang="en-US" altLang="zh-CN" sz="3200" dirty="0"/>
              <a:t>Discrimination: </a:t>
            </a:r>
            <a:r>
              <a:rPr lang="zh-CN" altLang="en-US" sz="3200" dirty="0"/>
              <a:t>国际法承认各国在不违反国际法的限度内自由决定对外国人的待遇，包括合理的差别待遇，但如果根据种族、民族、性别等原因而规定的差别待遇，则是违反国际法的歧视待遇。</a:t>
            </a:r>
            <a:endParaRPr lang="en-US" altLang="zh-CN" sz="3200" dirty="0"/>
          </a:p>
          <a:p>
            <a:r>
              <a:rPr lang="en-US" altLang="zh-CN" sz="3200" dirty="0"/>
              <a:t>Declaration: 1985</a:t>
            </a:r>
            <a:r>
              <a:rPr lang="zh-CN" altLang="en-US" sz="3200" dirty="0"/>
              <a:t>通过非居住国公民个人人权宣言</a:t>
            </a:r>
            <a:endParaRPr kumimoji="1" lang="zh-CN" altLang="en-US" sz="3200" dirty="0"/>
          </a:p>
        </p:txBody>
      </p:sp>
    </p:spTree>
    <p:extLst>
      <p:ext uri="{BB962C8B-B14F-4D97-AF65-F5344CB8AC3E}">
        <p14:creationId xmlns:p14="http://schemas.microsoft.com/office/powerpoint/2010/main" val="258433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21DFD-035F-4BD0-9C53-8E833DE9618E}"/>
              </a:ext>
            </a:extLst>
          </p:cNvPr>
          <p:cNvSpPr>
            <a:spLocks noGrp="1"/>
          </p:cNvSpPr>
          <p:nvPr>
            <p:ph type="title"/>
          </p:nvPr>
        </p:nvSpPr>
        <p:spPr>
          <a:xfrm>
            <a:off x="1371600" y="685800"/>
            <a:ext cx="9601200" cy="894347"/>
          </a:xfrm>
        </p:spPr>
        <p:txBody>
          <a:bodyPr/>
          <a:lstStyle/>
          <a:p>
            <a:r>
              <a:rPr lang="en-US" altLang="zh-CN" dirty="0"/>
              <a:t>Key</a:t>
            </a:r>
            <a:r>
              <a:rPr lang="zh-CN" altLang="en-US" dirty="0"/>
              <a:t> </a:t>
            </a:r>
            <a:r>
              <a:rPr lang="en-US" altLang="zh-CN" dirty="0"/>
              <a:t>points:</a:t>
            </a:r>
            <a:endParaRPr lang="zh-CN" altLang="en-US" dirty="0"/>
          </a:p>
        </p:txBody>
      </p:sp>
      <p:sp>
        <p:nvSpPr>
          <p:cNvPr id="3" name="内容占位符 2">
            <a:extLst>
              <a:ext uri="{FF2B5EF4-FFF2-40B4-BE49-F238E27FC236}">
                <a16:creationId xmlns:a16="http://schemas.microsoft.com/office/drawing/2014/main" id="{E65D5B6B-C1BD-473E-9E3C-2CA6FF1F9BF2}"/>
              </a:ext>
            </a:extLst>
          </p:cNvPr>
          <p:cNvSpPr>
            <a:spLocks noGrp="1"/>
          </p:cNvSpPr>
          <p:nvPr>
            <p:ph idx="1"/>
          </p:nvPr>
        </p:nvSpPr>
        <p:spPr>
          <a:xfrm>
            <a:off x="1371600" y="1732547"/>
            <a:ext cx="9601200" cy="4439653"/>
          </a:xfrm>
        </p:spPr>
        <p:txBody>
          <a:bodyPr/>
          <a:lstStyle/>
          <a:p>
            <a:pPr eaLnBrk="1" hangingPunct="1">
              <a:lnSpc>
                <a:spcPts val="3600"/>
              </a:lnSpc>
              <a:buClr>
                <a:srgbClr val="0000FF"/>
              </a:buClr>
              <a:buFont typeface="Wingdings" panose="05000000000000000000" pitchFamily="2" charset="2"/>
              <a:buChar char=""/>
            </a:pPr>
            <a:r>
              <a:rPr lang="zh-CN" altLang="en-US" sz="2000" b="1" dirty="0">
                <a:latin typeface="黑体" panose="02010609060101010101" pitchFamily="49" charset="-122"/>
                <a:ea typeface="黑体" panose="02010609060101010101" pitchFamily="49" charset="-122"/>
              </a:rPr>
              <a:t>学习目的：</a:t>
            </a:r>
            <a:r>
              <a:rPr lang="zh-CN" altLang="en-US" sz="2000" dirty="0">
                <a:solidFill>
                  <a:srgbClr val="000000"/>
                </a:solidFill>
                <a:latin typeface="黑体" panose="02010609060101010101" pitchFamily="49" charset="-122"/>
                <a:ea typeface="黑体" panose="02010609060101010101" pitchFamily="49" charset="-122"/>
              </a:rPr>
              <a:t>通过本章学习，使学生对国际法上的个人中的问题形成系统全面的认识和把握</a:t>
            </a:r>
            <a:r>
              <a:rPr lang="zh-CN" altLang="en-US" dirty="0">
                <a:solidFill>
                  <a:srgbClr val="000000"/>
                </a:solidFill>
                <a:latin typeface="黑体" panose="02010609060101010101" pitchFamily="49" charset="-122"/>
                <a:ea typeface="黑体" panose="02010609060101010101" pitchFamily="49" charset="-122"/>
              </a:rPr>
              <a:t>。</a:t>
            </a:r>
          </a:p>
          <a:p>
            <a:pPr eaLnBrk="1" hangingPunct="1">
              <a:lnSpc>
                <a:spcPts val="3600"/>
              </a:lnSpc>
              <a:buClr>
                <a:srgbClr val="0000FF"/>
              </a:buClr>
              <a:buFont typeface="Wingdings" panose="05000000000000000000" pitchFamily="2" charset="2"/>
              <a:buChar char=""/>
            </a:pPr>
            <a:endParaRPr lang="en-US" altLang="zh-CN" dirty="0">
              <a:solidFill>
                <a:srgbClr val="000000"/>
              </a:solidFill>
              <a:latin typeface="黑体" panose="02010609060101010101" pitchFamily="49" charset="-122"/>
              <a:ea typeface="黑体" panose="02010609060101010101" pitchFamily="49" charset="-122"/>
            </a:endParaRPr>
          </a:p>
          <a:p>
            <a:pPr eaLnBrk="1" hangingPunct="1">
              <a:buClr>
                <a:srgbClr val="0000FF"/>
              </a:buClr>
              <a:buFont typeface="Wingdings" panose="05000000000000000000" pitchFamily="2" charset="2"/>
              <a:buChar char=""/>
            </a:pPr>
            <a:r>
              <a:rPr lang="zh-CN" altLang="en-US" sz="2000" b="1" dirty="0">
                <a:solidFill>
                  <a:srgbClr val="000000"/>
                </a:solidFill>
                <a:latin typeface="黑体" panose="02010609060101010101" pitchFamily="49" charset="-122"/>
                <a:ea typeface="黑体" panose="02010609060101010101" pitchFamily="49" charset="-122"/>
              </a:rPr>
              <a:t>学习重点：</a:t>
            </a:r>
            <a:r>
              <a:rPr lang="zh-CN" altLang="en-US" sz="2000" dirty="0">
                <a:solidFill>
                  <a:srgbClr val="000000"/>
                </a:solidFill>
                <a:latin typeface="黑体" panose="02010609060101010101" pitchFamily="49" charset="-122"/>
                <a:ea typeface="黑体" panose="02010609060101010101" pitchFamily="49" charset="-122"/>
              </a:rPr>
              <a:t>国籍的取得、冲突及其解决，国籍的国际法意义，中华人民共和国国籍法的基本原则，引渡与庇护的原则、对象和适用，难民的认定及其法律地位。</a:t>
            </a:r>
          </a:p>
          <a:p>
            <a:pPr eaLnBrk="1" hangingPunct="1">
              <a:buClr>
                <a:srgbClr val="0000FF"/>
              </a:buClr>
              <a:buFont typeface="Wingdings" panose="05000000000000000000" pitchFamily="2" charset="2"/>
              <a:buChar char=""/>
            </a:pPr>
            <a:endParaRPr lang="en-US" altLang="zh-CN" sz="2000" dirty="0">
              <a:solidFill>
                <a:srgbClr val="000000"/>
              </a:solidFill>
              <a:latin typeface="黑体" panose="02010609060101010101" pitchFamily="49" charset="-122"/>
              <a:ea typeface="黑体" panose="02010609060101010101" pitchFamily="49" charset="-122"/>
            </a:endParaRPr>
          </a:p>
          <a:p>
            <a:pPr eaLnBrk="1" hangingPunct="1">
              <a:buClr>
                <a:srgbClr val="0000FF"/>
              </a:buClr>
              <a:buFont typeface="Wingdings" panose="05000000000000000000" pitchFamily="2" charset="2"/>
              <a:buChar char=""/>
            </a:pPr>
            <a:r>
              <a:rPr lang="zh-CN" altLang="en-US" sz="2000" b="1" dirty="0">
                <a:solidFill>
                  <a:srgbClr val="000000"/>
                </a:solidFill>
                <a:latin typeface="黑体" panose="02010609060101010101" pitchFamily="49" charset="-122"/>
                <a:ea typeface="黑体" panose="02010609060101010101" pitchFamily="49" charset="-122"/>
              </a:rPr>
              <a:t>学习难点</a:t>
            </a:r>
            <a:r>
              <a:rPr lang="zh-CN" altLang="zh-CN" sz="2000" b="1" dirty="0">
                <a:solidFill>
                  <a:srgbClr val="000000"/>
                </a:solidFill>
                <a:latin typeface="黑体" panose="02010609060101010101" pitchFamily="49" charset="-122"/>
                <a:ea typeface="黑体" panose="02010609060101010101" pitchFamily="49" charset="-122"/>
              </a:rPr>
              <a:t>：</a:t>
            </a:r>
            <a:r>
              <a:rPr lang="zh-CN" altLang="zh-CN" sz="2000" dirty="0">
                <a:solidFill>
                  <a:srgbClr val="000000"/>
                </a:solidFill>
                <a:latin typeface="黑体" panose="02010609060101010101" pitchFamily="49" charset="-122"/>
                <a:ea typeface="黑体" panose="02010609060101010101" pitchFamily="49" charset="-122"/>
              </a:rPr>
              <a:t>引渡的条件，政治犯的确定</a:t>
            </a:r>
            <a:r>
              <a:rPr lang="zh-CN" altLang="en-US" sz="2000" dirty="0">
                <a:solidFill>
                  <a:srgbClr val="000000"/>
                </a:solidFill>
                <a:latin typeface="黑体" panose="02010609060101010101" pitchFamily="49" charset="-122"/>
                <a:ea typeface="黑体" panose="02010609060101010101" pitchFamily="49" charset="-122"/>
              </a:rPr>
              <a:t>。</a:t>
            </a:r>
            <a:endParaRPr lang="en-US" altLang="zh-CN" sz="2000" dirty="0">
              <a:solidFill>
                <a:srgbClr val="000000"/>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2055792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61091C-61BF-EE47-9CD1-8234A5C61C2E}"/>
              </a:ext>
            </a:extLst>
          </p:cNvPr>
          <p:cNvSpPr>
            <a:spLocks noGrp="1"/>
          </p:cNvSpPr>
          <p:nvPr>
            <p:ph type="title"/>
          </p:nvPr>
        </p:nvSpPr>
        <p:spPr>
          <a:xfrm>
            <a:off x="1371600" y="62346"/>
            <a:ext cx="9601200" cy="311727"/>
          </a:xfrm>
        </p:spPr>
        <p:txBody>
          <a:bodyPr>
            <a:normAutofit fontScale="90000"/>
          </a:bodyPr>
          <a:lstStyle/>
          <a:p>
            <a:r>
              <a:rPr kumimoji="1" lang="zh-CN" altLang="en-US" sz="3100" dirty="0"/>
              <a:t>（三）外交保护</a:t>
            </a:r>
            <a:r>
              <a:rPr lang="en-US" altLang="zh-CN" sz="3100" dirty="0">
                <a:solidFill>
                  <a:srgbClr val="FF0000"/>
                </a:solidFill>
              </a:rPr>
              <a:t>Diplomatic Protection </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F8699B0B-B77F-1A49-80E7-16E044D0A64E}"/>
              </a:ext>
            </a:extLst>
          </p:cNvPr>
          <p:cNvSpPr>
            <a:spLocks noGrp="1"/>
          </p:cNvSpPr>
          <p:nvPr>
            <p:ph idx="1"/>
          </p:nvPr>
        </p:nvSpPr>
        <p:spPr>
          <a:xfrm>
            <a:off x="644236" y="533400"/>
            <a:ext cx="11547764" cy="6262255"/>
          </a:xfrm>
        </p:spPr>
        <p:txBody>
          <a:bodyPr>
            <a:normAutofit fontScale="92500" lnSpcReduction="10000"/>
          </a:bodyPr>
          <a:lstStyle/>
          <a:p>
            <a:pPr>
              <a:lnSpc>
                <a:spcPct val="80000"/>
              </a:lnSpc>
            </a:pPr>
            <a:r>
              <a:rPr lang="en-US" altLang="zh-CN" sz="2200" dirty="0"/>
              <a:t>Definition: </a:t>
            </a:r>
            <a:r>
              <a:rPr lang="zh-CN" altLang="en-US" sz="2200" dirty="0"/>
              <a:t>一国对在外国的国民（包括本国法人）的合法权益遭到所在国家非法的侵害而得不到救济或适当救济时，通过外交途径向加害国进行交涉和寻求补偿的行为。通常实施外交保护的都是各国的</a:t>
            </a:r>
            <a:r>
              <a:rPr lang="zh-CN" altLang="en-US" sz="2200" b="1" dirty="0"/>
              <a:t>外交机关</a:t>
            </a:r>
            <a:r>
              <a:rPr lang="zh-CN" altLang="en-US" sz="2200" dirty="0"/>
              <a:t>。</a:t>
            </a:r>
            <a:endParaRPr lang="en-US" altLang="zh-CN" sz="2200" dirty="0"/>
          </a:p>
          <a:p>
            <a:pPr>
              <a:lnSpc>
                <a:spcPct val="80000"/>
              </a:lnSpc>
            </a:pPr>
            <a:r>
              <a:rPr lang="en-US" altLang="zh-CN" sz="2200" dirty="0"/>
              <a:t>Diplomatic Protection &amp; Its Exercise </a:t>
            </a:r>
            <a:r>
              <a:rPr lang="zh-CN" altLang="en-US" sz="2200" dirty="0"/>
              <a:t>外交保护与行使外交保护</a:t>
            </a:r>
          </a:p>
          <a:p>
            <a:pPr marL="0" indent="0">
              <a:lnSpc>
                <a:spcPct val="80000"/>
              </a:lnSpc>
              <a:buNone/>
            </a:pPr>
            <a:r>
              <a:rPr lang="zh-CN" altLang="en-US" sz="2200" dirty="0"/>
              <a:t>    </a:t>
            </a:r>
            <a:r>
              <a:rPr lang="en-US" altLang="zh-CN" sz="2200" dirty="0"/>
              <a:t>Rules: </a:t>
            </a:r>
            <a:r>
              <a:rPr lang="zh-CN" altLang="en-US" sz="2200" dirty="0"/>
              <a:t>根据国际法规定和国际实践，一国要行使外交保护，一般应遵循下述规定：</a:t>
            </a:r>
          </a:p>
          <a:p>
            <a:pPr marL="0" indent="0">
              <a:lnSpc>
                <a:spcPct val="80000"/>
              </a:lnSpc>
              <a:buNone/>
            </a:pPr>
            <a:r>
              <a:rPr lang="zh-CN" altLang="en-US" sz="2200" dirty="0"/>
              <a:t>    </a:t>
            </a:r>
            <a:r>
              <a:rPr lang="en-US" altLang="zh-CN" sz="2200" dirty="0"/>
              <a:t>(1) </a:t>
            </a:r>
            <a:r>
              <a:rPr lang="zh-CN" altLang="en-US" sz="2200" dirty="0"/>
              <a:t>本国国民的合法权益遭受非法侵害，损害因另一国的</a:t>
            </a:r>
            <a:r>
              <a:rPr lang="zh-CN" altLang="en-US" sz="2200" b="1" dirty="0"/>
              <a:t>国际不法行为</a:t>
            </a:r>
            <a:r>
              <a:rPr lang="zh-CN" altLang="en-US" sz="2200" dirty="0"/>
              <a:t>所致，即本国国民受损害的事实与另一国的国际不法行为存在因果联系的情况下，受损害国民的国籍国才能行使外交保护。</a:t>
            </a:r>
          </a:p>
          <a:p>
            <a:pPr marL="0" indent="0">
              <a:lnSpc>
                <a:spcPct val="80000"/>
              </a:lnSpc>
              <a:buNone/>
            </a:pPr>
            <a:r>
              <a:rPr kumimoji="1" lang="zh-CN" altLang="en-US" sz="2200" dirty="0"/>
              <a:t>    </a:t>
            </a:r>
            <a:r>
              <a:rPr kumimoji="1" lang="en-US" altLang="zh-CN" sz="2200" dirty="0"/>
              <a:t>(2)</a:t>
            </a:r>
            <a:r>
              <a:rPr lang="en-US" altLang="zh-CN" sz="2200" dirty="0"/>
              <a:t> </a:t>
            </a:r>
            <a:r>
              <a:rPr lang="zh-CN" altLang="en-US" sz="2200" dirty="0"/>
              <a:t>有权行使外交保护的国家是国籍国</a:t>
            </a:r>
            <a:r>
              <a:rPr lang="en-US" altLang="zh-CN" sz="2200" dirty="0"/>
              <a:t>——</a:t>
            </a:r>
            <a:r>
              <a:rPr lang="zh-CN" altLang="en-US" sz="2200" b="1" dirty="0"/>
              <a:t>自然人的国籍国</a:t>
            </a:r>
            <a:r>
              <a:rPr lang="en-US" altLang="zh-CN" sz="2200" dirty="0"/>
              <a:t>(</a:t>
            </a:r>
            <a:r>
              <a:rPr lang="zh-CN" altLang="en-US" sz="2200" dirty="0"/>
              <a:t>寻求外交保护的个人以不违反国际法的方式取得了其国籍的国家</a:t>
            </a:r>
            <a:r>
              <a:rPr lang="en-US" altLang="zh-CN" sz="2200" dirty="0"/>
              <a:t>)</a:t>
            </a:r>
            <a:r>
              <a:rPr lang="zh-CN" altLang="en-US" sz="2200" dirty="0"/>
              <a:t>和公司的国籍国</a:t>
            </a:r>
            <a:r>
              <a:rPr lang="en-US" altLang="zh-CN" sz="2200" dirty="0"/>
              <a:t>(</a:t>
            </a:r>
            <a:r>
              <a:rPr lang="zh-CN" altLang="en-US" sz="2200" dirty="0"/>
              <a:t>公司依照其法律组建并在其领土内设有注册办事处或管理机构或某种类似联系的国家</a:t>
            </a:r>
            <a:r>
              <a:rPr lang="en-US" altLang="zh-CN" sz="2200" dirty="0"/>
              <a:t>)</a:t>
            </a:r>
            <a:r>
              <a:rPr lang="zh-CN" altLang="en-US" sz="2200" dirty="0"/>
              <a:t>。</a:t>
            </a:r>
            <a:endParaRPr lang="en-US" altLang="zh-CN" sz="2200" dirty="0"/>
          </a:p>
          <a:p>
            <a:pPr marL="0" indent="0">
              <a:lnSpc>
                <a:spcPct val="80000"/>
              </a:lnSpc>
              <a:buNone/>
            </a:pPr>
            <a:r>
              <a:rPr lang="zh-CN" altLang="en-US" sz="2200" dirty="0"/>
              <a:t>    </a:t>
            </a:r>
            <a:r>
              <a:rPr lang="en-US" altLang="zh-CN" sz="2200" dirty="0"/>
              <a:t>(3)</a:t>
            </a:r>
            <a:r>
              <a:rPr lang="zh-CN" altLang="en-US" sz="2200" dirty="0"/>
              <a:t> 寻求外交保护的个人应具有保护国的持续国籍</a:t>
            </a:r>
            <a:r>
              <a:rPr lang="en-US" altLang="zh-CN" sz="2200" dirty="0"/>
              <a:t>(</a:t>
            </a:r>
            <a:r>
              <a:rPr lang="zh-CN" altLang="en-US" sz="2200" dirty="0"/>
              <a:t>从受害人受到损害之时到正式提出求偿之日持续具有保护国国籍</a:t>
            </a:r>
            <a:r>
              <a:rPr lang="en-US" altLang="zh-CN" sz="2200" dirty="0"/>
              <a:t>)</a:t>
            </a:r>
            <a:r>
              <a:rPr lang="zh-CN" altLang="en-US" sz="2200" dirty="0"/>
              <a:t>，即“</a:t>
            </a:r>
            <a:r>
              <a:rPr lang="zh-CN" altLang="en-US" sz="2200" b="1" dirty="0"/>
              <a:t>国籍持续原则</a:t>
            </a:r>
            <a:r>
              <a:rPr lang="zh-CN" altLang="en-US" sz="2200" dirty="0"/>
              <a:t>”或“</a:t>
            </a:r>
            <a:r>
              <a:rPr lang="zh-CN" altLang="en-US" sz="2200" b="1" dirty="0"/>
              <a:t>国籍实际联系原则</a:t>
            </a:r>
            <a:r>
              <a:rPr lang="zh-CN" altLang="en-US" sz="2200" dirty="0"/>
              <a:t>”。</a:t>
            </a:r>
            <a:endParaRPr lang="en-US" altLang="zh-CN" sz="2200" dirty="0"/>
          </a:p>
          <a:p>
            <a:pPr marL="0" indent="0">
              <a:lnSpc>
                <a:spcPct val="80000"/>
              </a:lnSpc>
              <a:buNone/>
            </a:pPr>
            <a:r>
              <a:rPr lang="zh-CN" altLang="en-US" sz="2200" dirty="0"/>
              <a:t>    </a:t>
            </a:r>
            <a:r>
              <a:rPr lang="en-US" altLang="zh-CN" sz="2200" dirty="0"/>
              <a:t>(4)</a:t>
            </a:r>
            <a:r>
              <a:rPr lang="zh-CN" altLang="en-US" sz="2200" dirty="0"/>
              <a:t> “</a:t>
            </a:r>
            <a:r>
              <a:rPr lang="zh-CN" altLang="en-US" sz="2200" b="1" dirty="0">
                <a:solidFill>
                  <a:srgbClr val="FF0000"/>
                </a:solidFill>
              </a:rPr>
              <a:t>用尽当地救济原则</a:t>
            </a:r>
            <a:r>
              <a:rPr lang="zh-CN" altLang="en-US" sz="2200" dirty="0">
                <a:solidFill>
                  <a:srgbClr val="FF0000"/>
                </a:solidFill>
              </a:rPr>
              <a:t>”（</a:t>
            </a:r>
            <a:r>
              <a:rPr lang="en-US" altLang="zh-CN" sz="2200" dirty="0">
                <a:solidFill>
                  <a:srgbClr val="FF0000"/>
                </a:solidFill>
              </a:rPr>
              <a:t>exhaust</a:t>
            </a:r>
            <a:r>
              <a:rPr lang="zh-CN" altLang="en-US" sz="2200" dirty="0">
                <a:solidFill>
                  <a:srgbClr val="FF0000"/>
                </a:solidFill>
              </a:rPr>
              <a:t> </a:t>
            </a:r>
            <a:r>
              <a:rPr lang="en-US" altLang="zh-CN" sz="2200" dirty="0">
                <a:solidFill>
                  <a:srgbClr val="FF0000"/>
                </a:solidFill>
              </a:rPr>
              <a:t>local</a:t>
            </a:r>
            <a:r>
              <a:rPr lang="zh-CN" altLang="en-US" sz="2200" dirty="0">
                <a:solidFill>
                  <a:srgbClr val="FF0000"/>
                </a:solidFill>
              </a:rPr>
              <a:t> </a:t>
            </a:r>
            <a:r>
              <a:rPr lang="en-US" altLang="zh-CN" sz="2200" dirty="0" err="1">
                <a:solidFill>
                  <a:srgbClr val="FF0000"/>
                </a:solidFill>
              </a:rPr>
              <a:t>remidies</a:t>
            </a:r>
            <a:r>
              <a:rPr lang="zh-CN" altLang="en-US" sz="2200" dirty="0"/>
              <a:t>）</a:t>
            </a:r>
            <a:r>
              <a:rPr lang="en-US" altLang="zh-CN" sz="2200" dirty="0"/>
              <a:t>P236</a:t>
            </a:r>
            <a:r>
              <a:rPr lang="zh-CN" altLang="en-US" sz="2200" dirty="0"/>
              <a:t> </a:t>
            </a:r>
            <a:r>
              <a:rPr lang="en-US" altLang="zh-CN" sz="2200" dirty="0"/>
              <a:t>(</a:t>
            </a:r>
            <a:r>
              <a:rPr lang="zh-CN" altLang="en-US" sz="2200" dirty="0"/>
              <a:t>在寻求外交保护的受害人没有用尽当地补救办法之前，受害人的国籍国不得提出国际要求</a:t>
            </a:r>
            <a:r>
              <a:rPr lang="en-US" altLang="zh-CN" sz="2200" dirty="0"/>
              <a:t>)</a:t>
            </a:r>
            <a:r>
              <a:rPr lang="zh-CN" altLang="en-US" sz="2200" dirty="0"/>
              <a:t>。当地补救办法指受害人可以在据称应对损害负责的国家的普通或特别的司法或行政法院或机构获得的合法补救办法。</a:t>
            </a:r>
            <a:r>
              <a:rPr lang="en-US" altLang="zh-CN" sz="2200" dirty="0"/>
              <a:t>Exceptions:</a:t>
            </a:r>
          </a:p>
          <a:p>
            <a:pPr marL="0" indent="0">
              <a:lnSpc>
                <a:spcPct val="80000"/>
              </a:lnSpc>
              <a:buNone/>
            </a:pPr>
            <a:r>
              <a:rPr lang="zh-CN" altLang="en-US" sz="2200" dirty="0"/>
              <a:t>    </a:t>
            </a:r>
            <a:r>
              <a:rPr lang="en-US" altLang="zh-CN" sz="2200" dirty="0"/>
              <a:t>a. </a:t>
            </a:r>
            <a:r>
              <a:rPr lang="zh-CN" altLang="en-US" sz="2200" dirty="0"/>
              <a:t>当地补救办法不具有实现有效补救的合理可能性。</a:t>
            </a:r>
            <a:endParaRPr lang="en-US" altLang="zh-CN" sz="2200" dirty="0"/>
          </a:p>
          <a:p>
            <a:pPr marL="0" indent="0">
              <a:lnSpc>
                <a:spcPct val="80000"/>
              </a:lnSpc>
              <a:buNone/>
            </a:pPr>
            <a:r>
              <a:rPr lang="zh-CN" altLang="en-US" sz="2200" dirty="0"/>
              <a:t>    </a:t>
            </a:r>
            <a:r>
              <a:rPr lang="en-US" altLang="zh-CN" sz="2200" dirty="0"/>
              <a:t>b. </a:t>
            </a:r>
            <a:r>
              <a:rPr lang="zh-CN" altLang="en-US" sz="2200" dirty="0"/>
              <a:t>补救过程受到不当拖延，且不当拖延是由据称应对损害负责的国家造成的。</a:t>
            </a:r>
            <a:endParaRPr lang="en-US" altLang="zh-CN" sz="2200" dirty="0"/>
          </a:p>
          <a:p>
            <a:pPr marL="0" indent="0">
              <a:lnSpc>
                <a:spcPct val="80000"/>
              </a:lnSpc>
              <a:buNone/>
            </a:pPr>
            <a:r>
              <a:rPr lang="zh-CN" altLang="en-US" sz="2200" dirty="0"/>
              <a:t>    </a:t>
            </a:r>
            <a:r>
              <a:rPr lang="en-US" altLang="zh-CN" sz="2200" dirty="0"/>
              <a:t>c. </a:t>
            </a:r>
            <a:r>
              <a:rPr lang="zh-CN" altLang="en-US" sz="2200" dirty="0"/>
              <a:t>受害人与据称应对损害负责的国家之间没有相关联系，或依据案情，用尽当地补救办法实为不合理。</a:t>
            </a:r>
            <a:endParaRPr lang="en-US" altLang="zh-CN" sz="2200" dirty="0"/>
          </a:p>
          <a:p>
            <a:pPr marL="0" indent="0">
              <a:lnSpc>
                <a:spcPct val="80000"/>
              </a:lnSpc>
              <a:buNone/>
            </a:pPr>
            <a:r>
              <a:rPr lang="zh-CN" altLang="en-US" sz="2200" dirty="0"/>
              <a:t>    </a:t>
            </a:r>
            <a:r>
              <a:rPr lang="en-US" altLang="zh-CN" sz="2200" dirty="0"/>
              <a:t>d.</a:t>
            </a:r>
            <a:r>
              <a:rPr lang="zh-CN" altLang="en-US" sz="2200" dirty="0"/>
              <a:t> 据称应对损害负责的国家放弃了用尽当地补救办法的要求。</a:t>
            </a:r>
            <a:endParaRPr lang="en-US" altLang="zh-CN" sz="2200" dirty="0"/>
          </a:p>
          <a:p>
            <a:pPr marL="0" indent="0">
              <a:buNone/>
            </a:pPr>
            <a:endParaRPr kumimoji="1" lang="zh-CN" altLang="en-US" dirty="0"/>
          </a:p>
        </p:txBody>
      </p:sp>
    </p:spTree>
    <p:extLst>
      <p:ext uri="{BB962C8B-B14F-4D97-AF65-F5344CB8AC3E}">
        <p14:creationId xmlns:p14="http://schemas.microsoft.com/office/powerpoint/2010/main" val="462017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3687BBE1-BBE6-FC4E-AC17-5B3483F97885}"/>
              </a:ext>
            </a:extLst>
          </p:cNvPr>
          <p:cNvSpPr>
            <a:spLocks noGrp="1"/>
          </p:cNvSpPr>
          <p:nvPr>
            <p:ph idx="1"/>
          </p:nvPr>
        </p:nvSpPr>
        <p:spPr>
          <a:xfrm>
            <a:off x="1059873" y="166255"/>
            <a:ext cx="10640291" cy="6483927"/>
          </a:xfrm>
        </p:spPr>
        <p:txBody>
          <a:bodyPr>
            <a:normAutofit/>
          </a:bodyPr>
          <a:lstStyle/>
          <a:p>
            <a:pPr marL="0" indent="0">
              <a:lnSpc>
                <a:spcPct val="90000"/>
              </a:lnSpc>
              <a:buNone/>
            </a:pPr>
            <a:r>
              <a:rPr lang="en-US" altLang="zh-CN" sz="3200" dirty="0"/>
              <a:t>Newly Development in IL in Diplomatic Protection </a:t>
            </a:r>
            <a:r>
              <a:rPr lang="zh-CN" altLang="en-US" sz="3200" dirty="0"/>
              <a:t>外交保护领域国际法的新发展：</a:t>
            </a:r>
          </a:p>
          <a:p>
            <a:pPr marL="0" indent="0">
              <a:lnSpc>
                <a:spcPct val="90000"/>
              </a:lnSpc>
              <a:buNone/>
            </a:pPr>
            <a:r>
              <a:rPr lang="en-US" altLang="zh-CN" sz="3200" dirty="0"/>
              <a:t>(1) </a:t>
            </a:r>
            <a:r>
              <a:rPr lang="zh-CN" altLang="en-US" sz="3200" dirty="0"/>
              <a:t>对无国籍人和难民的保护。该人自受到损害之时至正式提出求偿之日在该国须有合法的惯常居所。</a:t>
            </a:r>
            <a:endParaRPr lang="en-US" altLang="zh-CN" sz="3200" dirty="0"/>
          </a:p>
          <a:p>
            <a:pPr marL="0" indent="0">
              <a:lnSpc>
                <a:spcPct val="90000"/>
              </a:lnSpc>
              <a:buNone/>
            </a:pPr>
            <a:r>
              <a:rPr lang="en-US" altLang="zh-CN" sz="3200" dirty="0"/>
              <a:t>(2) </a:t>
            </a:r>
            <a:r>
              <a:rPr lang="zh-CN" altLang="en-US" sz="3200" dirty="0"/>
              <a:t>多重国籍国民的外交保护。针对第三国求偿时，任一国籍国可单独或共同行使外交保护。针对国籍国求偿时，除非一国在该人受损害时和正式提出求偿之日都是主要国籍国才可行使外交保护。</a:t>
            </a:r>
            <a:endParaRPr lang="en-US" altLang="zh-CN" sz="3200" dirty="0"/>
          </a:p>
          <a:p>
            <a:pPr marL="0" indent="0">
              <a:lnSpc>
                <a:spcPct val="90000"/>
              </a:lnSpc>
              <a:buNone/>
            </a:pPr>
            <a:r>
              <a:rPr lang="en-US" altLang="zh-CN" sz="3200" dirty="0"/>
              <a:t>(3) </a:t>
            </a:r>
            <a:r>
              <a:rPr lang="zh-CN" altLang="en-US" sz="3200" dirty="0"/>
              <a:t>公司国籍国的保护与股东的国籍国的保护。公司受损一般情况下股东的国籍国无权行使外交保护，除非一国的国际不法行为对股东本人的合法利益造成直接损害。</a:t>
            </a:r>
            <a:endParaRPr lang="en-US" altLang="zh-CN" sz="3200" dirty="0"/>
          </a:p>
          <a:p>
            <a:endParaRPr kumimoji="1" lang="zh-CN" altLang="en-US" dirty="0"/>
          </a:p>
        </p:txBody>
      </p:sp>
    </p:spTree>
    <p:extLst>
      <p:ext uri="{BB962C8B-B14F-4D97-AF65-F5344CB8AC3E}">
        <p14:creationId xmlns:p14="http://schemas.microsoft.com/office/powerpoint/2010/main" val="331015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02DE1-D9D3-3840-8F6F-C82CD31BB333}"/>
              </a:ext>
            </a:extLst>
          </p:cNvPr>
          <p:cNvSpPr>
            <a:spLocks noGrp="1"/>
          </p:cNvSpPr>
          <p:nvPr>
            <p:ph type="title"/>
          </p:nvPr>
        </p:nvSpPr>
        <p:spPr>
          <a:xfrm>
            <a:off x="768927" y="152400"/>
            <a:ext cx="11367655" cy="595745"/>
          </a:xfrm>
        </p:spPr>
        <p:txBody>
          <a:bodyPr>
            <a:normAutofit/>
          </a:bodyPr>
          <a:lstStyle/>
          <a:p>
            <a:r>
              <a:rPr kumimoji="1" lang="zh-CN" altLang="en-US" sz="3200" dirty="0"/>
              <a:t>（四）外国人在中国的法律地位</a:t>
            </a:r>
            <a:r>
              <a:rPr lang="en-GB" altLang="zh-CN" sz="3200" dirty="0"/>
              <a:t>Legal Status of Aliens in China </a:t>
            </a:r>
            <a:endParaRPr kumimoji="1" lang="zh-CN" altLang="en-US" sz="3200" dirty="0"/>
          </a:p>
        </p:txBody>
      </p:sp>
      <p:sp>
        <p:nvSpPr>
          <p:cNvPr id="3" name="内容占位符 2">
            <a:extLst>
              <a:ext uri="{FF2B5EF4-FFF2-40B4-BE49-F238E27FC236}">
                <a16:creationId xmlns:a16="http://schemas.microsoft.com/office/drawing/2014/main" id="{B827BB00-AFFF-8943-BD25-F4429549E922}"/>
              </a:ext>
            </a:extLst>
          </p:cNvPr>
          <p:cNvSpPr>
            <a:spLocks noGrp="1"/>
          </p:cNvSpPr>
          <p:nvPr>
            <p:ph idx="1"/>
          </p:nvPr>
        </p:nvSpPr>
        <p:spPr>
          <a:xfrm>
            <a:off x="1371600" y="1129145"/>
            <a:ext cx="9601200" cy="4738255"/>
          </a:xfrm>
        </p:spPr>
        <p:txBody>
          <a:bodyPr>
            <a:noAutofit/>
          </a:bodyPr>
          <a:lstStyle/>
          <a:p>
            <a:r>
              <a:rPr lang="en-US" altLang="zh-CN" sz="2800" dirty="0"/>
              <a:t>History: 1982</a:t>
            </a:r>
            <a:r>
              <a:rPr lang="zh-CN" altLang="en-US" sz="2800" dirty="0"/>
              <a:t>宪法</a:t>
            </a:r>
            <a:r>
              <a:rPr lang="en-US" altLang="zh-CN" sz="2800" dirty="0"/>
              <a:t>A18</a:t>
            </a:r>
            <a:r>
              <a:rPr lang="zh-CN" altLang="en-US" sz="2800" dirty="0"/>
              <a:t>、</a:t>
            </a:r>
            <a:r>
              <a:rPr lang="en-US" altLang="zh-CN" sz="2800" dirty="0"/>
              <a:t>A32</a:t>
            </a:r>
          </a:p>
          <a:p>
            <a:r>
              <a:rPr lang="en-US" altLang="zh-CN" sz="2800" dirty="0"/>
              <a:t>Old Law: 1985</a:t>
            </a:r>
            <a:r>
              <a:rPr lang="zh-CN" altLang="en-US" sz="2800" dirty="0"/>
              <a:t>外国人入境出境管理法已废止。</a:t>
            </a:r>
            <a:endParaRPr lang="en-US" altLang="zh-CN" sz="2800" dirty="0"/>
          </a:p>
          <a:p>
            <a:r>
              <a:rPr lang="en-US" altLang="zh-CN" sz="2800" dirty="0"/>
              <a:t>New Law: 2013</a:t>
            </a:r>
            <a:r>
              <a:rPr lang="zh-CN" altLang="en-US" sz="2800" dirty="0"/>
              <a:t>出境入境管理法，一些原则不变。</a:t>
            </a:r>
            <a:endParaRPr lang="en-US" altLang="zh-CN" sz="2800" dirty="0"/>
          </a:p>
          <a:p>
            <a:pPr marL="0" indent="0">
              <a:buNone/>
            </a:pPr>
            <a:r>
              <a:rPr lang="en-US" altLang="zh-CN" sz="2800" dirty="0"/>
              <a:t>(1) </a:t>
            </a:r>
            <a:r>
              <a:rPr lang="zh-CN" altLang="en-US" sz="2800" dirty="0"/>
              <a:t>维护国家主权原则。</a:t>
            </a:r>
            <a:endParaRPr lang="en-US" altLang="zh-CN" sz="2800" dirty="0"/>
          </a:p>
          <a:p>
            <a:pPr marL="0" indent="0">
              <a:buNone/>
            </a:pPr>
            <a:r>
              <a:rPr lang="en-US" altLang="zh-CN" sz="2800" dirty="0"/>
              <a:t>(2) </a:t>
            </a:r>
            <a:r>
              <a:rPr lang="zh-CN" altLang="en-US" sz="2800" dirty="0"/>
              <a:t>保护外国人的合法权利原则。</a:t>
            </a:r>
            <a:endParaRPr lang="en-US" altLang="zh-CN" sz="2800" dirty="0"/>
          </a:p>
          <a:p>
            <a:pPr marL="0" indent="0">
              <a:buNone/>
            </a:pPr>
            <a:r>
              <a:rPr lang="en-US" altLang="zh-CN" sz="2800" dirty="0"/>
              <a:t>(3) </a:t>
            </a:r>
            <a:r>
              <a:rPr lang="zh-CN" altLang="en-US" sz="2800" dirty="0"/>
              <a:t>外国人的入境和居留。</a:t>
            </a:r>
            <a:endParaRPr lang="en-US" altLang="zh-CN" sz="2800" dirty="0"/>
          </a:p>
          <a:p>
            <a:pPr marL="0" indent="0">
              <a:buNone/>
            </a:pPr>
            <a:r>
              <a:rPr lang="en-US" altLang="zh-CN" sz="2800" dirty="0"/>
              <a:t>(4) </a:t>
            </a:r>
            <a:r>
              <a:rPr lang="zh-CN" altLang="en-US" sz="2800" dirty="0"/>
              <a:t>外国人的出境。</a:t>
            </a:r>
            <a:endParaRPr lang="en-US" altLang="zh-CN" sz="2800" dirty="0"/>
          </a:p>
          <a:p>
            <a:pPr marL="0" indent="0">
              <a:buNone/>
            </a:pPr>
            <a:r>
              <a:rPr lang="en-US" altLang="zh-CN" sz="2800" dirty="0"/>
              <a:t>(5) </a:t>
            </a:r>
            <a:r>
              <a:rPr lang="zh-CN" altLang="en-US" sz="2800" dirty="0"/>
              <a:t>对外国人的惩罚。</a:t>
            </a:r>
            <a:endParaRPr kumimoji="1" lang="zh-CN" altLang="en-US" sz="2800" dirty="0"/>
          </a:p>
        </p:txBody>
      </p:sp>
    </p:spTree>
    <p:extLst>
      <p:ext uri="{BB962C8B-B14F-4D97-AF65-F5344CB8AC3E}">
        <p14:creationId xmlns:p14="http://schemas.microsoft.com/office/powerpoint/2010/main" val="202663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7B8A5-ACB3-8244-8A13-F97FE2073879}"/>
              </a:ext>
            </a:extLst>
          </p:cNvPr>
          <p:cNvSpPr>
            <a:spLocks noGrp="1"/>
          </p:cNvSpPr>
          <p:nvPr>
            <p:ph type="title"/>
          </p:nvPr>
        </p:nvSpPr>
        <p:spPr>
          <a:xfrm>
            <a:off x="1371600" y="270164"/>
            <a:ext cx="9601200" cy="768927"/>
          </a:xfrm>
        </p:spPr>
        <p:txBody>
          <a:bodyPr>
            <a:normAutofit fontScale="90000"/>
          </a:bodyPr>
          <a:lstStyle/>
          <a:p>
            <a:r>
              <a:rPr kumimoji="1" lang="en-US" altLang="zh-CN" sz="3600" dirty="0"/>
              <a:t>《</a:t>
            </a:r>
            <a:r>
              <a:rPr kumimoji="1" lang="zh-CN" altLang="en-US" sz="3600" dirty="0"/>
              <a:t>外国人永久居留管理条例</a:t>
            </a:r>
            <a:r>
              <a:rPr kumimoji="1" lang="en-US" altLang="zh-CN" sz="3600" dirty="0"/>
              <a:t>》</a:t>
            </a:r>
            <a:r>
              <a:rPr kumimoji="1" lang="zh-CN" altLang="en-US" sz="3600" dirty="0"/>
              <a:t>（征求意见稿）</a:t>
            </a:r>
            <a:br>
              <a:rPr kumimoji="1" lang="en-US" altLang="zh-CN" sz="3600" dirty="0"/>
            </a:br>
            <a:r>
              <a:rPr lang="en" altLang="zh-CN" sz="2000" dirty="0">
                <a:hlinkClick r:id="rId3"/>
              </a:rPr>
              <a:t>http://www.moj.gov.cn/news/content/2020-02/27/zlk_3242559.html</a:t>
            </a:r>
            <a:endParaRPr kumimoji="1" lang="zh-CN" altLang="en-US" sz="2000" dirty="0"/>
          </a:p>
        </p:txBody>
      </p:sp>
      <p:pic>
        <p:nvPicPr>
          <p:cNvPr id="4" name="内容占位符 3">
            <a:extLst>
              <a:ext uri="{FF2B5EF4-FFF2-40B4-BE49-F238E27FC236}">
                <a16:creationId xmlns:a16="http://schemas.microsoft.com/office/drawing/2014/main" id="{68EA3050-8EE1-064B-87A8-D0E8C526978D}"/>
              </a:ext>
            </a:extLst>
          </p:cNvPr>
          <p:cNvPicPr>
            <a:picLocks noGrp="1" noChangeAspect="1"/>
          </p:cNvPicPr>
          <p:nvPr>
            <p:ph idx="1"/>
          </p:nvPr>
        </p:nvPicPr>
        <p:blipFill>
          <a:blip r:embed="rId4"/>
          <a:stretch>
            <a:fillRect/>
          </a:stretch>
        </p:blipFill>
        <p:spPr>
          <a:xfrm>
            <a:off x="692727" y="1039091"/>
            <a:ext cx="11499273" cy="5818909"/>
          </a:xfrm>
          <a:prstGeom prst="rect">
            <a:avLst/>
          </a:prstGeom>
        </p:spPr>
      </p:pic>
    </p:spTree>
    <p:extLst>
      <p:ext uri="{BB962C8B-B14F-4D97-AF65-F5344CB8AC3E}">
        <p14:creationId xmlns:p14="http://schemas.microsoft.com/office/powerpoint/2010/main" val="386125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A0852-ED97-2642-9815-EDAF1F087377}"/>
              </a:ext>
            </a:extLst>
          </p:cNvPr>
          <p:cNvSpPr>
            <a:spLocks noGrp="1"/>
          </p:cNvSpPr>
          <p:nvPr>
            <p:ph type="title"/>
          </p:nvPr>
        </p:nvSpPr>
        <p:spPr/>
        <p:txBody>
          <a:bodyPr/>
          <a:lstStyle/>
          <a:p>
            <a:r>
              <a:rPr kumimoji="1" lang="zh-CN" altLang="en-US" dirty="0"/>
              <a:t>三、引渡和庇护</a:t>
            </a:r>
            <a:br>
              <a:rPr kumimoji="1" lang="en-US" altLang="zh-CN" dirty="0"/>
            </a:br>
            <a:endParaRPr kumimoji="1" lang="zh-CN" altLang="en-US" dirty="0"/>
          </a:p>
        </p:txBody>
      </p:sp>
      <p:sp>
        <p:nvSpPr>
          <p:cNvPr id="3" name="内容占位符 2">
            <a:extLst>
              <a:ext uri="{FF2B5EF4-FFF2-40B4-BE49-F238E27FC236}">
                <a16:creationId xmlns:a16="http://schemas.microsoft.com/office/drawing/2014/main" id="{B01615D7-D7EA-1649-94EF-81F4412161A9}"/>
              </a:ext>
            </a:extLst>
          </p:cNvPr>
          <p:cNvSpPr>
            <a:spLocks noGrp="1"/>
          </p:cNvSpPr>
          <p:nvPr>
            <p:ph idx="1"/>
          </p:nvPr>
        </p:nvSpPr>
        <p:spPr/>
        <p:txBody>
          <a:bodyPr>
            <a:normAutofit/>
          </a:bodyPr>
          <a:lstStyle/>
          <a:p>
            <a:r>
              <a:rPr kumimoji="1" lang="zh-CN" altLang="en-US" sz="4000" dirty="0"/>
              <a:t>（一）引渡</a:t>
            </a:r>
            <a:endParaRPr kumimoji="1" lang="en-US" altLang="zh-CN" sz="4000" dirty="0"/>
          </a:p>
          <a:p>
            <a:r>
              <a:rPr kumimoji="1" lang="zh-CN" altLang="en-US" sz="4000" dirty="0"/>
              <a:t>（二）庇护</a:t>
            </a:r>
          </a:p>
        </p:txBody>
      </p:sp>
    </p:spTree>
    <p:extLst>
      <p:ext uri="{BB962C8B-B14F-4D97-AF65-F5344CB8AC3E}">
        <p14:creationId xmlns:p14="http://schemas.microsoft.com/office/powerpoint/2010/main" val="408412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B43D1-4008-8B45-B805-3D61A9E4F693}"/>
              </a:ext>
            </a:extLst>
          </p:cNvPr>
          <p:cNvSpPr>
            <a:spLocks noGrp="1"/>
          </p:cNvSpPr>
          <p:nvPr>
            <p:ph type="title"/>
          </p:nvPr>
        </p:nvSpPr>
        <p:spPr>
          <a:xfrm>
            <a:off x="1371600" y="0"/>
            <a:ext cx="9601200" cy="706582"/>
          </a:xfrm>
        </p:spPr>
        <p:txBody>
          <a:bodyPr>
            <a:normAutofit/>
          </a:bodyPr>
          <a:lstStyle/>
          <a:p>
            <a:r>
              <a:rPr lang="zh-CN" altLang="en-US" sz="3600" dirty="0"/>
              <a:t>（一）</a:t>
            </a:r>
            <a:r>
              <a:rPr lang="en-GB" altLang="zh-CN" sz="3600" dirty="0">
                <a:solidFill>
                  <a:srgbClr val="FF0000"/>
                </a:solidFill>
              </a:rPr>
              <a:t>Extradition</a:t>
            </a:r>
            <a:r>
              <a:rPr lang="en-US" altLang="zh-CN" sz="3600" dirty="0">
                <a:solidFill>
                  <a:srgbClr val="FF0000"/>
                </a:solidFill>
              </a:rPr>
              <a:t>/rendition</a:t>
            </a:r>
            <a:r>
              <a:rPr lang="en-GB" altLang="zh-CN" sz="3600" dirty="0"/>
              <a:t> </a:t>
            </a:r>
            <a:r>
              <a:rPr lang="zh-CN" altLang="en-US" sz="3600" dirty="0"/>
              <a:t>引渡</a:t>
            </a:r>
            <a:endParaRPr kumimoji="1" lang="zh-CN" altLang="en-US" sz="3600" dirty="0"/>
          </a:p>
        </p:txBody>
      </p:sp>
      <p:sp>
        <p:nvSpPr>
          <p:cNvPr id="4" name="内容占位符 2">
            <a:extLst>
              <a:ext uri="{FF2B5EF4-FFF2-40B4-BE49-F238E27FC236}">
                <a16:creationId xmlns:a16="http://schemas.microsoft.com/office/drawing/2014/main" id="{D49EF4DD-529D-9F45-8029-82793011EFDC}"/>
              </a:ext>
            </a:extLst>
          </p:cNvPr>
          <p:cNvSpPr>
            <a:spLocks noGrp="1"/>
          </p:cNvSpPr>
          <p:nvPr>
            <p:ph idx="1"/>
          </p:nvPr>
        </p:nvSpPr>
        <p:spPr>
          <a:xfrm>
            <a:off x="921327" y="706582"/>
            <a:ext cx="11270673" cy="6151418"/>
          </a:xfrm>
        </p:spPr>
        <p:txBody>
          <a:bodyPr>
            <a:normAutofit/>
          </a:bodyPr>
          <a:lstStyle/>
          <a:p>
            <a:pPr>
              <a:lnSpc>
                <a:spcPct val="80000"/>
              </a:lnSpc>
            </a:pPr>
            <a:r>
              <a:rPr lang="en-GB" altLang="zh-CN" sz="2500" dirty="0"/>
              <a:t>Definition: </a:t>
            </a:r>
            <a:r>
              <a:rPr lang="zh-CN" altLang="en-US" sz="2500" dirty="0"/>
              <a:t>一国的主管机关应他国主管机关的请求，将在本国境内而被他国指控犯罪或判刑的人交给请求国审判或执行处罚的</a:t>
            </a:r>
            <a:r>
              <a:rPr lang="zh-CN" altLang="en-US" sz="2500" b="1" dirty="0"/>
              <a:t>国际司法协助行为</a:t>
            </a:r>
            <a:r>
              <a:rPr lang="zh-CN" altLang="en-US" sz="2500" dirty="0"/>
              <a:t>。</a:t>
            </a:r>
            <a:endParaRPr lang="en-US" altLang="zh-CN" sz="2500" dirty="0"/>
          </a:p>
          <a:p>
            <a:pPr>
              <a:lnSpc>
                <a:spcPct val="80000"/>
              </a:lnSpc>
            </a:pPr>
            <a:r>
              <a:rPr lang="zh-CN" altLang="en-US" sz="2500" dirty="0"/>
              <a:t>依据：国家没有一般性的引渡义务，除非它根据条约承担了这种义务。</a:t>
            </a:r>
            <a:endParaRPr lang="en-US" altLang="zh-CN" sz="2500" dirty="0"/>
          </a:p>
          <a:p>
            <a:pPr>
              <a:lnSpc>
                <a:spcPct val="80000"/>
              </a:lnSpc>
            </a:pPr>
            <a:r>
              <a:rPr lang="en-US" altLang="zh-CN" sz="2500" dirty="0"/>
              <a:t>History: 1278BC</a:t>
            </a:r>
            <a:r>
              <a:rPr lang="zh-CN" altLang="en-US" sz="2500" dirty="0"/>
              <a:t>埃赫引渡双边条约</a:t>
            </a:r>
            <a:r>
              <a:rPr lang="en-US" altLang="zh-CN" sz="2500" dirty="0"/>
              <a:t>——1794</a:t>
            </a:r>
            <a:r>
              <a:rPr lang="zh-CN" altLang="en-US" sz="2500" dirty="0"/>
              <a:t>美英杰伊条约</a:t>
            </a:r>
            <a:r>
              <a:rPr lang="en-US" altLang="zh-CN" sz="2500" dirty="0"/>
              <a:t>——1833</a:t>
            </a:r>
            <a:r>
              <a:rPr lang="zh-CN" altLang="en-US" sz="2500" dirty="0"/>
              <a:t>比第一部引渡法</a:t>
            </a:r>
            <a:r>
              <a:rPr lang="en-US" altLang="zh-CN" sz="2500" dirty="0"/>
              <a:t>——1933</a:t>
            </a:r>
            <a:r>
              <a:rPr lang="zh-CN" altLang="en-US" sz="2500" dirty="0"/>
              <a:t>美洲国家间引渡公约</a:t>
            </a:r>
            <a:r>
              <a:rPr lang="en-US" altLang="zh-CN" sz="2500" dirty="0"/>
              <a:t>——1957</a:t>
            </a:r>
            <a:r>
              <a:rPr lang="zh-CN" altLang="en-US" sz="2500" dirty="0"/>
              <a:t>欧洲引渡公约</a:t>
            </a:r>
            <a:r>
              <a:rPr lang="en-US" altLang="zh-CN" sz="2500" dirty="0"/>
              <a:t>——1988</a:t>
            </a:r>
            <a:r>
              <a:rPr lang="zh-CN" altLang="en-US" sz="2500" dirty="0"/>
              <a:t>禁止非法贩运麻醉药品和精神药物公约</a:t>
            </a:r>
            <a:r>
              <a:rPr lang="en-US" altLang="zh-CN" sz="2500" dirty="0"/>
              <a:t>——1990</a:t>
            </a:r>
            <a:r>
              <a:rPr lang="zh-CN" altLang="en-US" sz="2500" dirty="0"/>
              <a:t>引渡示范条约。</a:t>
            </a:r>
          </a:p>
          <a:p>
            <a:pPr marL="0" indent="0" eaLnBrk="1" hangingPunct="1">
              <a:lnSpc>
                <a:spcPct val="80000"/>
              </a:lnSpc>
            </a:pPr>
            <a:r>
              <a:rPr lang="en-US" altLang="zh-CN" sz="2500" dirty="0"/>
              <a:t>Characteristics</a:t>
            </a:r>
            <a:r>
              <a:rPr lang="zh-CN" altLang="en-US" sz="2500" dirty="0"/>
              <a:t>：</a:t>
            </a:r>
          </a:p>
          <a:p>
            <a:pPr marL="0" indent="0" eaLnBrk="1" hangingPunct="1">
              <a:lnSpc>
                <a:spcPct val="80000"/>
              </a:lnSpc>
              <a:buFont typeface="Wingdings 2" pitchFamily="2" charset="2"/>
              <a:buNone/>
            </a:pPr>
            <a:r>
              <a:rPr lang="en-US" altLang="zh-CN" sz="2500" dirty="0"/>
              <a:t>1. Content: </a:t>
            </a:r>
            <a:r>
              <a:rPr lang="zh-CN" altLang="en-US" sz="2500" dirty="0"/>
              <a:t>引渡的内容是一国将在该国受到他国通缉的人送交他国审判或惩处。</a:t>
            </a:r>
            <a:endParaRPr lang="en-US" altLang="zh-CN" sz="2500" dirty="0"/>
          </a:p>
          <a:p>
            <a:pPr marL="0" indent="0" eaLnBrk="1" hangingPunct="1">
              <a:lnSpc>
                <a:spcPct val="80000"/>
              </a:lnSpc>
              <a:buFont typeface="Wingdings 2" pitchFamily="2" charset="2"/>
              <a:buNone/>
            </a:pPr>
            <a:r>
              <a:rPr lang="en-US" altLang="zh-CN" sz="2500" dirty="0"/>
              <a:t>2. Nature: </a:t>
            </a:r>
            <a:r>
              <a:rPr lang="zh-CN" altLang="en-US" sz="2500" dirty="0"/>
              <a:t>引渡是国家间的刑事司法合作行为。一般由中央机关负责。</a:t>
            </a:r>
            <a:endParaRPr lang="en-US" altLang="zh-CN" sz="2500" dirty="0"/>
          </a:p>
          <a:p>
            <a:pPr marL="0" indent="0" eaLnBrk="1" hangingPunct="1">
              <a:lnSpc>
                <a:spcPct val="80000"/>
              </a:lnSpc>
              <a:buFont typeface="Wingdings 2" pitchFamily="2" charset="2"/>
              <a:buNone/>
            </a:pPr>
            <a:r>
              <a:rPr lang="en-US" altLang="zh-CN" sz="2500" dirty="0"/>
              <a:t>3. Law: </a:t>
            </a:r>
            <a:r>
              <a:rPr lang="zh-CN" altLang="en-US" sz="2500" dirty="0"/>
              <a:t>引渡的法律根据是国际法和国内法的有关规定。</a:t>
            </a:r>
            <a:endParaRPr lang="en-US" altLang="zh-CN" sz="2500" dirty="0"/>
          </a:p>
          <a:p>
            <a:pPr marL="0" indent="0" eaLnBrk="1" hangingPunct="1">
              <a:lnSpc>
                <a:spcPct val="80000"/>
              </a:lnSpc>
              <a:buFont typeface="Wingdings 2" pitchFamily="2" charset="2"/>
              <a:buNone/>
            </a:pPr>
            <a:r>
              <a:rPr lang="en-US" altLang="en-US" sz="2500" dirty="0">
                <a:ea typeface="宋体" panose="02010600030101010101" pitchFamily="2" charset="-122"/>
              </a:rPr>
              <a:t>4. </a:t>
            </a:r>
            <a:r>
              <a:rPr lang="en-US" altLang="zh-CN" sz="2500" dirty="0">
                <a:ea typeface="宋体" panose="02010600030101010101" pitchFamily="2" charset="-122"/>
              </a:rPr>
              <a:t>Subject</a:t>
            </a:r>
            <a:r>
              <a:rPr lang="en-US" altLang="en-US" sz="2500" dirty="0">
                <a:ea typeface="宋体" panose="02010600030101010101" pitchFamily="2" charset="-122"/>
              </a:rPr>
              <a:t>: </a:t>
            </a:r>
            <a:r>
              <a:rPr lang="zh-CN" altLang="en-US" sz="2500" dirty="0"/>
              <a:t>有权请求引渡的国家：（</a:t>
            </a:r>
            <a:r>
              <a:rPr lang="en-US" altLang="zh-CN" sz="2500" dirty="0"/>
              <a:t>1</a:t>
            </a:r>
            <a:r>
              <a:rPr lang="zh-CN" altLang="en-US" sz="2500" dirty="0"/>
              <a:t>）罪犯本人所属国；（</a:t>
            </a:r>
            <a:r>
              <a:rPr lang="en-US" altLang="zh-CN" sz="2500" dirty="0"/>
              <a:t>2</a:t>
            </a:r>
            <a:r>
              <a:rPr lang="zh-CN" altLang="en-US" sz="2500" dirty="0"/>
              <a:t>）犯罪行为发生地国；（</a:t>
            </a:r>
            <a:r>
              <a:rPr lang="en-US" altLang="zh-CN" sz="2500" dirty="0"/>
              <a:t>3</a:t>
            </a:r>
            <a:r>
              <a:rPr lang="zh-CN" altLang="en-US" sz="2500" dirty="0"/>
              <a:t>）受害国。如果这三类国家同时对同一罪犯提出引渡要求，原则上被请求国有权决定把罪犯引渡给何国。</a:t>
            </a:r>
            <a:endParaRPr lang="en-US" altLang="zh-CN" sz="2500" dirty="0"/>
          </a:p>
          <a:p>
            <a:pPr marL="0" indent="0" eaLnBrk="1" hangingPunct="1">
              <a:lnSpc>
                <a:spcPct val="80000"/>
              </a:lnSpc>
              <a:buFont typeface="Wingdings 2" pitchFamily="2" charset="2"/>
              <a:buNone/>
            </a:pPr>
            <a:r>
              <a:rPr lang="en-US" altLang="en-US" sz="2500" dirty="0">
                <a:ea typeface="宋体" panose="02010600030101010101" pitchFamily="2" charset="-122"/>
              </a:rPr>
              <a:t>5. Object: </a:t>
            </a:r>
            <a:r>
              <a:rPr lang="zh-CN" altLang="en-US" sz="2500" dirty="0"/>
              <a:t>引渡的对象是被请求国指控犯有可引渡之罪的人。</a:t>
            </a:r>
            <a:endParaRPr lang="en-US" altLang="zh-CN" sz="2500" dirty="0"/>
          </a:p>
          <a:p>
            <a:pPr marL="0" indent="0" eaLnBrk="1" hangingPunct="1">
              <a:lnSpc>
                <a:spcPct val="80000"/>
              </a:lnSpc>
              <a:buFont typeface="Wingdings 2" pitchFamily="2" charset="2"/>
              <a:buNone/>
            </a:pPr>
            <a:endParaRPr lang="en-US" altLang="zh-CN" sz="2500" dirty="0"/>
          </a:p>
          <a:p>
            <a:pPr marL="0" indent="0" eaLnBrk="1" hangingPunct="1">
              <a:lnSpc>
                <a:spcPct val="80000"/>
              </a:lnSpc>
              <a:buFont typeface="Wingdings 2" pitchFamily="2" charset="2"/>
              <a:buNone/>
            </a:pPr>
            <a:endParaRPr lang="zh-CN" altLang="en-US" sz="2500" dirty="0"/>
          </a:p>
        </p:txBody>
      </p:sp>
    </p:spTree>
    <p:extLst>
      <p:ext uri="{BB962C8B-B14F-4D97-AF65-F5344CB8AC3E}">
        <p14:creationId xmlns:p14="http://schemas.microsoft.com/office/powerpoint/2010/main" val="294581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00386-D6AF-BC4F-83DD-719FEED6C679}"/>
              </a:ext>
            </a:extLst>
          </p:cNvPr>
          <p:cNvSpPr>
            <a:spLocks noGrp="1"/>
          </p:cNvSpPr>
          <p:nvPr>
            <p:ph type="title"/>
          </p:nvPr>
        </p:nvSpPr>
        <p:spPr>
          <a:xfrm>
            <a:off x="762000" y="187036"/>
            <a:ext cx="11229109" cy="581891"/>
          </a:xfrm>
        </p:spPr>
        <p:txBody>
          <a:bodyPr>
            <a:noAutofit/>
          </a:bodyPr>
          <a:lstStyle/>
          <a:p>
            <a:r>
              <a:rPr lang="en-US" altLang="en-US" sz="3600" dirty="0">
                <a:ea typeface="宋体" panose="02010600030101010101" pitchFamily="2" charset="-122"/>
              </a:rPr>
              <a:t>General Principles of Extradition </a:t>
            </a:r>
            <a:r>
              <a:rPr lang="zh-CN" altLang="en-US" sz="3600" dirty="0"/>
              <a:t>关于引渡的一般原则：</a:t>
            </a:r>
            <a:endParaRPr kumimoji="1" lang="zh-CN" altLang="en-US" sz="3600" dirty="0"/>
          </a:p>
        </p:txBody>
      </p:sp>
      <p:sp>
        <p:nvSpPr>
          <p:cNvPr id="4" name="内容占位符 2">
            <a:extLst>
              <a:ext uri="{FF2B5EF4-FFF2-40B4-BE49-F238E27FC236}">
                <a16:creationId xmlns:a16="http://schemas.microsoft.com/office/drawing/2014/main" id="{182656CE-8968-F64D-A6E5-4858DC46E3CC}"/>
              </a:ext>
            </a:extLst>
          </p:cNvPr>
          <p:cNvSpPr>
            <a:spLocks noGrp="1"/>
          </p:cNvSpPr>
          <p:nvPr>
            <p:ph idx="1"/>
          </p:nvPr>
        </p:nvSpPr>
        <p:spPr>
          <a:xfrm>
            <a:off x="761999" y="768928"/>
            <a:ext cx="11430001" cy="6089072"/>
          </a:xfrm>
        </p:spPr>
        <p:txBody>
          <a:bodyPr>
            <a:noAutofit/>
          </a:bodyPr>
          <a:lstStyle/>
          <a:p>
            <a:pPr marL="457200" indent="-457200">
              <a:buAutoNum type="arabicPeriod"/>
            </a:pPr>
            <a:r>
              <a:rPr lang="en-US" altLang="zh-CN" sz="2400" dirty="0"/>
              <a:t>Non-extradition of Political Criminal: </a:t>
            </a:r>
            <a:r>
              <a:rPr lang="zh-CN" altLang="en-US" sz="2400" dirty="0"/>
              <a:t>政治犯不引渡原则。政治犯不引渡原则是在资产阶级革命时期提出的一项原则。最早见</a:t>
            </a:r>
            <a:r>
              <a:rPr lang="en-US" altLang="zh-CN" sz="2400" dirty="0"/>
              <a:t>1793</a:t>
            </a:r>
            <a:r>
              <a:rPr lang="zh-CN" altLang="en-US" sz="2400" dirty="0"/>
              <a:t>法国宪法。何为政治犯由被请求国自定。国际公约通常将国际犯罪行为排除在政治犯罪外。</a:t>
            </a:r>
            <a:endParaRPr lang="en-US" altLang="zh-CN" sz="2400" dirty="0"/>
          </a:p>
          <a:p>
            <a:pPr marL="457200" indent="-457200">
              <a:buAutoNum type="arabicPeriod"/>
            </a:pPr>
            <a:r>
              <a:rPr lang="en-US" altLang="en-US" sz="2400" dirty="0">
                <a:ea typeface="宋体" panose="02010600030101010101" pitchFamily="2" charset="-122"/>
              </a:rPr>
              <a:t>Double Crime: </a:t>
            </a:r>
            <a:r>
              <a:rPr lang="zh-CN" altLang="en-US" sz="2400" dirty="0"/>
              <a:t>双重犯罪原则。又称相同原则，通常是指引渡所涉对象的行为，只有依请求国与被请求国的法律均构成犯罪并应受刑罚处罚时，才能引渡。国际公约通常规定国际犯罪是可引渡之罪。</a:t>
            </a:r>
            <a:endParaRPr lang="en-US" altLang="zh-CN" sz="2400" dirty="0"/>
          </a:p>
          <a:p>
            <a:pPr marL="457200" indent="-457200">
              <a:buFont typeface="Franklin Gothic Book" panose="020B0503020102020204" pitchFamily="34" charset="0"/>
              <a:buAutoNum type="arabicPeriod"/>
            </a:pPr>
            <a:r>
              <a:rPr lang="en-US" altLang="zh-CN" sz="2400" dirty="0"/>
              <a:t>Limited Extradition/principle</a:t>
            </a:r>
            <a:r>
              <a:rPr lang="zh-CN" altLang="en-US" sz="2400" dirty="0"/>
              <a:t> </a:t>
            </a:r>
            <a:r>
              <a:rPr lang="en-US" altLang="zh-CN" sz="2400" dirty="0"/>
              <a:t>of</a:t>
            </a:r>
            <a:r>
              <a:rPr lang="zh-CN" altLang="en-US" sz="2400" dirty="0"/>
              <a:t> </a:t>
            </a:r>
            <a:r>
              <a:rPr lang="en-US" altLang="zh-CN" sz="2400" dirty="0"/>
              <a:t>identity: </a:t>
            </a:r>
            <a:r>
              <a:rPr lang="zh-CN" altLang="en-US" sz="2400" dirty="0"/>
              <a:t>罪名特定原则。又称同一原则，是指请求国对被引渡的人，只能就引渡请求书中所指控的罪行进行追诉或处罚。又称引渡与追诉效果一致原则，引渡效果有限原则，目的是防止请求引渡的国家以引渡为借口迫害。</a:t>
            </a:r>
            <a:endParaRPr lang="en-US" altLang="zh-CN" sz="2400" dirty="0"/>
          </a:p>
          <a:p>
            <a:pPr marL="457200" indent="-457200">
              <a:buFont typeface="Franklin Gothic Book" panose="020B0503020102020204" pitchFamily="34" charset="0"/>
              <a:buAutoNum type="arabicPeriod"/>
            </a:pPr>
            <a:r>
              <a:rPr lang="en-US" altLang="zh-CN" sz="2400" dirty="0"/>
              <a:t>Non-extradition of Natives: </a:t>
            </a:r>
            <a:r>
              <a:rPr lang="zh-CN" altLang="en-US" sz="2400" dirty="0"/>
              <a:t>本国国民不引渡原则。许多国家在引渡中坚持不引渡本国国民的原则。同时常规定“或起诉或引渡”原则，在不引渡本国国民时对罪犯提起公诉</a:t>
            </a:r>
            <a:r>
              <a:rPr lang="zh-CN" altLang="en-US" sz="2800" dirty="0"/>
              <a:t>。</a:t>
            </a:r>
            <a:endParaRPr lang="en-US" altLang="zh-CN" sz="2800" dirty="0"/>
          </a:p>
          <a:p>
            <a:pPr marL="0" indent="0">
              <a:buNone/>
            </a:pPr>
            <a:r>
              <a:rPr lang="en-US" altLang="zh-CN" sz="2800" dirty="0"/>
              <a:t>5.</a:t>
            </a:r>
            <a:r>
              <a:rPr lang="zh-CN" altLang="en-US" sz="2800" dirty="0"/>
              <a:t>死刑犯不引渡？</a:t>
            </a:r>
            <a:endParaRPr lang="en-US" altLang="zh-CN" sz="2800" dirty="0"/>
          </a:p>
          <a:p>
            <a:pPr marL="457200" indent="-457200">
              <a:buFont typeface="Franklin Gothic Book" panose="020B0503020102020204" pitchFamily="34" charset="0"/>
              <a:buAutoNum type="arabicPeriod"/>
            </a:pPr>
            <a:endParaRPr lang="en-US" altLang="zh-CN" sz="2800" dirty="0"/>
          </a:p>
          <a:p>
            <a:pPr marL="457200" indent="-457200">
              <a:buFont typeface="Franklin Gothic Book" panose="020B0503020102020204" pitchFamily="34" charset="0"/>
              <a:buAutoNum type="arabicPeriod"/>
            </a:pPr>
            <a:endParaRPr lang="en-US" altLang="zh-CN" sz="2800" dirty="0"/>
          </a:p>
          <a:p>
            <a:pPr marL="457200" indent="-457200">
              <a:buAutoNum type="arabicPeriod"/>
            </a:pPr>
            <a:endParaRPr lang="en-US" altLang="zh-CN" sz="2800" dirty="0"/>
          </a:p>
        </p:txBody>
      </p:sp>
    </p:spTree>
    <p:extLst>
      <p:ext uri="{BB962C8B-B14F-4D97-AF65-F5344CB8AC3E}">
        <p14:creationId xmlns:p14="http://schemas.microsoft.com/office/powerpoint/2010/main" val="371746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0E9C4-8FF2-4C81-96DF-09DE89DA6B97}"/>
              </a:ext>
            </a:extLst>
          </p:cNvPr>
          <p:cNvSpPr>
            <a:spLocks noGrp="1"/>
          </p:cNvSpPr>
          <p:nvPr>
            <p:ph type="title"/>
          </p:nvPr>
        </p:nvSpPr>
        <p:spPr>
          <a:xfrm>
            <a:off x="1371600" y="685800"/>
            <a:ext cx="9601200" cy="774032"/>
          </a:xfrm>
        </p:spPr>
        <p:txBody>
          <a:bodyPr>
            <a:normAutofit fontScale="90000"/>
          </a:bodyPr>
          <a:lstStyle/>
          <a:p>
            <a:r>
              <a:rPr lang="zh-CN" altLang="en-US" b="1" dirty="0">
                <a:latin typeface="黑体" panose="02010609060101010101" pitchFamily="49" charset="-122"/>
                <a:ea typeface="黑体" panose="02010609060101010101" pitchFamily="49" charset="-122"/>
              </a:rPr>
              <a:t>引渡的程序与后果</a:t>
            </a:r>
            <a:br>
              <a:rPr lang="zh-CN" altLang="en-US" b="1" dirty="0">
                <a:latin typeface="黑体" panose="02010609060101010101" pitchFamily="49" charset="-122"/>
                <a:ea typeface="黑体" panose="02010609060101010101" pitchFamily="49" charset="-122"/>
              </a:rPr>
            </a:br>
            <a:endParaRPr lang="zh-CN" altLang="en-US" dirty="0"/>
          </a:p>
        </p:txBody>
      </p:sp>
      <p:sp>
        <p:nvSpPr>
          <p:cNvPr id="3" name="内容占位符 2">
            <a:extLst>
              <a:ext uri="{FF2B5EF4-FFF2-40B4-BE49-F238E27FC236}">
                <a16:creationId xmlns:a16="http://schemas.microsoft.com/office/drawing/2014/main" id="{B8CD5E23-8A17-4CBC-ACD6-326197701A3E}"/>
              </a:ext>
            </a:extLst>
          </p:cNvPr>
          <p:cNvSpPr>
            <a:spLocks noGrp="1"/>
          </p:cNvSpPr>
          <p:nvPr>
            <p:ph idx="1"/>
          </p:nvPr>
        </p:nvSpPr>
        <p:spPr>
          <a:xfrm>
            <a:off x="1371600" y="1941095"/>
            <a:ext cx="9601200" cy="3926305"/>
          </a:xfrm>
        </p:spPr>
        <p:txBody>
          <a:bodyPr/>
          <a:lstStyle/>
          <a:p>
            <a:pPr marL="0" indent="0" fontAlgn="t">
              <a:lnSpc>
                <a:spcPts val="3600"/>
              </a:lnSpc>
              <a:buClr>
                <a:srgbClr val="0070C0"/>
              </a:buClr>
              <a:buNone/>
            </a:pPr>
            <a:r>
              <a:rPr lang="zh-CN" altLang="en-US" dirty="0">
                <a:latin typeface="黑体" panose="02010609060101010101" pitchFamily="49" charset="-122"/>
                <a:ea typeface="黑体" panose="02010609060101010101" pitchFamily="49" charset="-122"/>
              </a:rPr>
              <a:t>引渡的程序：（</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）被请求国应请求国的要求对被引渡人临时逮捕</a:t>
            </a:r>
          </a:p>
          <a:p>
            <a:pPr algn="just" fontAlgn="t">
              <a:lnSpc>
                <a:spcPts val="3600"/>
              </a:lnSpc>
              <a:buClr>
                <a:srgbClr val="0070C0"/>
              </a:buClr>
              <a:buFont typeface="Wingdings" panose="05000000000000000000" pitchFamily="2" charset="2"/>
              <a:buNone/>
            </a:pPr>
            <a:r>
              <a:rPr lang="zh-CN" altLang="en-US" dirty="0">
                <a:latin typeface="黑体" panose="02010609060101010101" pitchFamily="49" charset="-122"/>
                <a:ea typeface="黑体" panose="02010609060101010101" pitchFamily="49" charset="-122"/>
              </a:rPr>
              <a:t>（2）请求国提出正式的引渡请求（附有关文件）；</a:t>
            </a:r>
            <a:endParaRPr lang="en-US" altLang="zh-CN" dirty="0">
              <a:latin typeface="黑体" panose="02010609060101010101" pitchFamily="49" charset="-122"/>
              <a:ea typeface="黑体" panose="02010609060101010101" pitchFamily="49" charset="-122"/>
            </a:endParaRPr>
          </a:p>
          <a:p>
            <a:pPr algn="just" fontAlgn="t">
              <a:lnSpc>
                <a:spcPts val="3600"/>
              </a:lnSpc>
              <a:buClr>
                <a:srgbClr val="0070C0"/>
              </a:buClr>
              <a:buFont typeface="Wingdings" panose="05000000000000000000" pitchFamily="2" charset="2"/>
              <a:buNone/>
            </a:pPr>
            <a:r>
              <a:rPr lang="zh-CN" altLang="en-US" dirty="0">
                <a:latin typeface="黑体" panose="02010609060101010101" pitchFamily="49" charset="-122"/>
                <a:ea typeface="黑体" panose="02010609060101010101" pitchFamily="49" charset="-122"/>
              </a:rPr>
              <a:t>（3）被请求国有关机关对引渡请求进行审查并将决定交由有关机关批准；</a:t>
            </a:r>
            <a:endParaRPr lang="en-US" altLang="zh-CN" dirty="0">
              <a:latin typeface="黑体" panose="02010609060101010101" pitchFamily="49" charset="-122"/>
              <a:ea typeface="黑体" panose="02010609060101010101" pitchFamily="49" charset="-122"/>
            </a:endParaRPr>
          </a:p>
          <a:p>
            <a:pPr algn="just" fontAlgn="t">
              <a:lnSpc>
                <a:spcPts val="3600"/>
              </a:lnSpc>
              <a:buClr>
                <a:srgbClr val="0070C0"/>
              </a:buClr>
              <a:buFont typeface="Wingdings" panose="05000000000000000000" pitchFamily="2" charset="2"/>
              <a:buNone/>
            </a:pPr>
            <a:r>
              <a:rPr lang="zh-CN" altLang="en-US" dirty="0">
                <a:latin typeface="黑体" panose="02010609060101010101" pitchFamily="49" charset="-122"/>
                <a:ea typeface="黑体" panose="02010609060101010101" pitchFamily="49" charset="-122"/>
              </a:rPr>
              <a:t>（4）被请求国按约定的时间、地点、方式与请求国完成对罪犯的移交。</a:t>
            </a:r>
          </a:p>
          <a:p>
            <a:pPr marL="0" indent="0" algn="just" fontAlgn="t">
              <a:lnSpc>
                <a:spcPts val="3600"/>
              </a:lnSpc>
              <a:buClr>
                <a:srgbClr val="0070C0"/>
              </a:buClr>
              <a:buNone/>
            </a:pPr>
            <a:r>
              <a:rPr lang="zh-CN" altLang="en-US" dirty="0">
                <a:latin typeface="黑体" panose="02010609060101010101" pitchFamily="49" charset="-122"/>
                <a:ea typeface="黑体" panose="02010609060101010101" pitchFamily="49" charset="-122"/>
              </a:rPr>
              <a:t>引渡的后果：引渡成功后，请求引渡国即可根据其法律对罪犯进行审判</a:t>
            </a:r>
            <a:endParaRPr lang="zh-CN" altLang="en-US" dirty="0"/>
          </a:p>
        </p:txBody>
      </p:sp>
    </p:spTree>
    <p:extLst>
      <p:ext uri="{BB962C8B-B14F-4D97-AF65-F5344CB8AC3E}">
        <p14:creationId xmlns:p14="http://schemas.microsoft.com/office/powerpoint/2010/main" val="4143874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0EF3A914-A7A8-5642-894F-20007A297530}"/>
              </a:ext>
            </a:extLst>
          </p:cNvPr>
          <p:cNvSpPr>
            <a:spLocks noGrp="1"/>
          </p:cNvSpPr>
          <p:nvPr>
            <p:ph idx="1"/>
          </p:nvPr>
        </p:nvSpPr>
        <p:spPr>
          <a:xfrm>
            <a:off x="741218" y="55419"/>
            <a:ext cx="11450782" cy="6802582"/>
          </a:xfrm>
        </p:spPr>
        <p:txBody>
          <a:bodyPr>
            <a:normAutofit fontScale="92500" lnSpcReduction="10000"/>
          </a:bodyPr>
          <a:lstStyle/>
          <a:p>
            <a:pPr marL="0" indent="0" eaLnBrk="1" hangingPunct="1">
              <a:lnSpc>
                <a:spcPct val="80000"/>
              </a:lnSpc>
              <a:buFont typeface="Wingdings 2" pitchFamily="2" charset="2"/>
              <a:buNone/>
            </a:pPr>
            <a:r>
              <a:rPr lang="en-US" altLang="zh-CN" sz="3000" dirty="0"/>
              <a:t>Extradition Law in China </a:t>
            </a:r>
            <a:r>
              <a:rPr lang="zh-CN" altLang="en-US" sz="3000" dirty="0"/>
              <a:t>中华人民共和国引渡法：</a:t>
            </a:r>
          </a:p>
          <a:p>
            <a:pPr>
              <a:lnSpc>
                <a:spcPct val="80000"/>
              </a:lnSpc>
            </a:pPr>
            <a:r>
              <a:rPr lang="en-US" altLang="zh-CN" sz="3000" dirty="0"/>
              <a:t>First Specific Legislation in Extradition: 2000</a:t>
            </a:r>
            <a:r>
              <a:rPr lang="zh-CN" altLang="en-US" sz="3000" dirty="0"/>
              <a:t>年颁布并施行的</a:t>
            </a:r>
            <a:r>
              <a:rPr lang="en-US" altLang="zh-CN" sz="3000" dirty="0"/>
              <a:t>《</a:t>
            </a:r>
            <a:r>
              <a:rPr lang="zh-CN" altLang="en-US" sz="3000" dirty="0"/>
              <a:t>引渡法</a:t>
            </a:r>
            <a:r>
              <a:rPr lang="en-US" altLang="zh-CN" sz="3000" dirty="0"/>
              <a:t>》</a:t>
            </a:r>
            <a:r>
              <a:rPr lang="zh-CN" altLang="en-US" sz="3000" dirty="0"/>
              <a:t>是我国第一部关于引渡的专门立法。</a:t>
            </a:r>
            <a:endParaRPr lang="en-US" altLang="zh-CN" sz="3000" dirty="0"/>
          </a:p>
          <a:p>
            <a:pPr marL="514350" indent="-514350" eaLnBrk="1" hangingPunct="1">
              <a:lnSpc>
                <a:spcPct val="80000"/>
              </a:lnSpc>
              <a:buFont typeface="Wingdings 2" pitchFamily="2" charset="2"/>
              <a:buAutoNum type="arabicPeriod"/>
            </a:pPr>
            <a:r>
              <a:rPr lang="en-US" altLang="zh-CN" sz="3000" dirty="0"/>
              <a:t>General Principles: </a:t>
            </a:r>
            <a:r>
              <a:rPr lang="zh-CN" altLang="en-US" sz="3000" dirty="0"/>
              <a:t>引渡应遵循的一般准则。总则规定了引渡应遵循的一般准则：我国与外国在平等互惠的基础上进行引渡合作；引渡合作，不得损害我国的主权、安全和社会公共利益；我国与外国的引渡应依照我国引渡法进行；我国和外国之间的引渡，通过外交途径联系；我国外交部为指定的进行引渡的联系机关；按照我国与外国缔结或者共同参加的引渡条约或载有引渡条款的其他条约的规定处理引渡问题。</a:t>
            </a:r>
            <a:endParaRPr lang="en-US" altLang="zh-CN" sz="3000" dirty="0"/>
          </a:p>
          <a:p>
            <a:pPr marL="514350" indent="-514350" eaLnBrk="1" hangingPunct="1">
              <a:lnSpc>
                <a:spcPct val="80000"/>
              </a:lnSpc>
              <a:buFont typeface="Wingdings 2" pitchFamily="2" charset="2"/>
              <a:buAutoNum type="arabicPeriod"/>
            </a:pPr>
            <a:r>
              <a:rPr lang="en-US" altLang="zh-CN" sz="3200" dirty="0"/>
              <a:t>Principles &amp; Rules When China is Requested: </a:t>
            </a:r>
            <a:r>
              <a:rPr lang="zh-CN" altLang="en-US" sz="3200" dirty="0"/>
              <a:t>外国向我国请求引渡应遵循的原则和规则。</a:t>
            </a:r>
            <a:endParaRPr lang="en-US" altLang="zh-CN" sz="3200" dirty="0"/>
          </a:p>
          <a:p>
            <a:pPr marL="0" indent="0">
              <a:buNone/>
            </a:pPr>
            <a:r>
              <a:rPr lang="en-US" altLang="zh-CN" sz="3200" dirty="0"/>
              <a:t>Conditions of Extradition: </a:t>
            </a:r>
            <a:r>
              <a:rPr lang="zh-CN" altLang="en-US" sz="3200" dirty="0"/>
              <a:t>引渡请求所指的行为，依照中华人民共和国法律和请求国法律均构成犯罪；为了提起刑事诉讼而请求引渡的，根据中华人民共和国法律和请求国法律，对于引渡请求所指的犯罪均可判处一年以上有期徒刑或者其他更重的刑罚；为了执行刑罚而请求引渡的，在提出引渡请求时，被请求引渡人尚未服完的刑期至少为六个月。</a:t>
            </a:r>
            <a:endParaRPr lang="en-US" altLang="zh-CN" sz="3200" dirty="0"/>
          </a:p>
          <a:p>
            <a:pPr marL="514350" indent="-514350" eaLnBrk="1" hangingPunct="1">
              <a:lnSpc>
                <a:spcPct val="80000"/>
              </a:lnSpc>
              <a:buFont typeface="Wingdings 2" pitchFamily="2" charset="2"/>
              <a:buAutoNum type="arabicPeriod"/>
            </a:pPr>
            <a:endParaRPr lang="zh-CN" altLang="en-US" sz="3000" dirty="0"/>
          </a:p>
        </p:txBody>
      </p:sp>
    </p:spTree>
    <p:extLst>
      <p:ext uri="{BB962C8B-B14F-4D97-AF65-F5344CB8AC3E}">
        <p14:creationId xmlns:p14="http://schemas.microsoft.com/office/powerpoint/2010/main" val="2340969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9D6F17C-5BF0-474E-9D79-BBA4B0898803}"/>
              </a:ext>
            </a:extLst>
          </p:cNvPr>
          <p:cNvSpPr>
            <a:spLocks noGrp="1"/>
          </p:cNvSpPr>
          <p:nvPr>
            <p:ph idx="1"/>
          </p:nvPr>
        </p:nvSpPr>
        <p:spPr>
          <a:xfrm>
            <a:off x="734291" y="83127"/>
            <a:ext cx="11457709" cy="6774873"/>
          </a:xfrm>
        </p:spPr>
        <p:txBody>
          <a:bodyPr>
            <a:normAutofit/>
          </a:bodyPr>
          <a:lstStyle/>
          <a:p>
            <a:pPr eaLnBrk="1" hangingPunct="1"/>
            <a:r>
              <a:rPr lang="en-US" altLang="zh-CN" sz="2800" dirty="0"/>
              <a:t>Refusal of Extradition: </a:t>
            </a:r>
            <a:r>
              <a:rPr lang="zh-CN" altLang="en-US" sz="2800" dirty="0"/>
              <a:t>根据中华人民共和国法律，被请求引渡人具有中华人民共和国国籍的；在收到引渡请求时，中华人民共和国的司法机关对于引渡请求所指的犯罪已经作出生效判决，或者已经终止刑事诉讼程序的；因政治犯罪而请求引渡的，或者中华人民共和国已经给予被请求引渡人受庇护权利的；被请求引渡人可能因其种族、宗教、国籍、性别、政治见解或者身份等方面的原因而被提起刑事诉讼或者执行刑罚，或者被请求引渡人在司法程序中可能由于上述原因受到不公正待遇的；根据中华人民共和国或者请求国法律，引渡请求所指的犯罪纯属军事犯罪的；根据中华人民共和国或者请求国法律，在收到引渡请求时，由于犯罪已过追诉时效期限或者被请求引渡人已被赦免等原因，不应当追究被请求引渡人的刑事责任的；被请求引渡人在请求国曾经遭受或者可能遭受酷刑或者其他残忍、不人道或者有辱人格的待遇或者处罚的；请求国根据缺席判决提出引渡请求的。但请求国承诺在引渡后对被请求引渡人给予在其出庭的情况下进行重新审判机会的除外。</a:t>
            </a:r>
          </a:p>
          <a:p>
            <a:pPr eaLnBrk="1" hangingPunct="1"/>
            <a:endParaRPr lang="zh-CN" altLang="en-US" sz="2800" dirty="0"/>
          </a:p>
        </p:txBody>
      </p:sp>
    </p:spTree>
    <p:extLst>
      <p:ext uri="{BB962C8B-B14F-4D97-AF65-F5344CB8AC3E}">
        <p14:creationId xmlns:p14="http://schemas.microsoft.com/office/powerpoint/2010/main" val="352076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D1A4D-9B75-D449-BB10-6DEB704B66A1}"/>
              </a:ext>
            </a:extLst>
          </p:cNvPr>
          <p:cNvSpPr>
            <a:spLocks noGrp="1"/>
          </p:cNvSpPr>
          <p:nvPr>
            <p:ph type="title"/>
          </p:nvPr>
        </p:nvSpPr>
        <p:spPr/>
        <p:txBody>
          <a:bodyPr/>
          <a:lstStyle/>
          <a:p>
            <a:r>
              <a:rPr kumimoji="1" lang="zh-CN" altLang="en-US" dirty="0"/>
              <a:t>内容：</a:t>
            </a:r>
          </a:p>
        </p:txBody>
      </p:sp>
      <p:sp>
        <p:nvSpPr>
          <p:cNvPr id="3" name="内容占位符 2">
            <a:extLst>
              <a:ext uri="{FF2B5EF4-FFF2-40B4-BE49-F238E27FC236}">
                <a16:creationId xmlns:a16="http://schemas.microsoft.com/office/drawing/2014/main" id="{33C88274-E428-664A-8A58-3C4E95F6E7F6}"/>
              </a:ext>
            </a:extLst>
          </p:cNvPr>
          <p:cNvSpPr>
            <a:spLocks noGrp="1"/>
          </p:cNvSpPr>
          <p:nvPr>
            <p:ph idx="1"/>
          </p:nvPr>
        </p:nvSpPr>
        <p:spPr>
          <a:xfrm>
            <a:off x="1371600" y="1965157"/>
            <a:ext cx="10515600" cy="4020207"/>
          </a:xfrm>
        </p:spPr>
        <p:txBody>
          <a:bodyPr>
            <a:normAutofit/>
          </a:bodyPr>
          <a:lstStyle/>
          <a:p>
            <a:r>
              <a:rPr kumimoji="1" lang="zh-CN" altLang="en-US" sz="4800" dirty="0"/>
              <a:t>一、</a:t>
            </a:r>
            <a:r>
              <a:rPr kumimoji="1" lang="en-US" altLang="zh-CN" sz="4800" dirty="0"/>
              <a:t>Nationality</a:t>
            </a:r>
          </a:p>
          <a:p>
            <a:r>
              <a:rPr kumimoji="1" lang="zh-CN" altLang="en-US" sz="4800" dirty="0"/>
              <a:t>二、</a:t>
            </a:r>
            <a:r>
              <a:rPr kumimoji="1" lang="en-US" altLang="zh-CN" sz="4800" dirty="0"/>
              <a:t>Legal Status and Treatment of Foreigners</a:t>
            </a:r>
          </a:p>
          <a:p>
            <a:r>
              <a:rPr kumimoji="1" lang="zh-CN" altLang="en-US" sz="4800" dirty="0"/>
              <a:t>三、</a:t>
            </a:r>
            <a:r>
              <a:rPr kumimoji="1" lang="en-US" altLang="zh-CN" sz="4800" dirty="0"/>
              <a:t>Extradition and Asylum</a:t>
            </a:r>
          </a:p>
          <a:p>
            <a:r>
              <a:rPr kumimoji="1" lang="zh-CN" altLang="en-US" sz="4800" dirty="0"/>
              <a:t>四、</a:t>
            </a:r>
            <a:r>
              <a:rPr kumimoji="1" lang="en-US" altLang="zh-CN" sz="4800" dirty="0"/>
              <a:t>Refugee</a:t>
            </a:r>
          </a:p>
        </p:txBody>
      </p:sp>
    </p:spTree>
    <p:extLst>
      <p:ext uri="{BB962C8B-B14F-4D97-AF65-F5344CB8AC3E}">
        <p14:creationId xmlns:p14="http://schemas.microsoft.com/office/powerpoint/2010/main" val="2696021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F2628010-65D0-BF48-A154-45A16067B429}"/>
              </a:ext>
            </a:extLst>
          </p:cNvPr>
          <p:cNvSpPr>
            <a:spLocks noGrp="1"/>
          </p:cNvSpPr>
          <p:nvPr>
            <p:ph idx="1"/>
          </p:nvPr>
        </p:nvSpPr>
        <p:spPr>
          <a:xfrm>
            <a:off x="741218" y="96981"/>
            <a:ext cx="11450782" cy="6761019"/>
          </a:xfrm>
        </p:spPr>
        <p:txBody>
          <a:bodyPr>
            <a:normAutofit/>
          </a:bodyPr>
          <a:lstStyle/>
          <a:p>
            <a:pPr eaLnBrk="1" hangingPunct="1"/>
            <a:r>
              <a:rPr lang="en-US" altLang="zh-CN" sz="2800" dirty="0"/>
              <a:t>Optional Refusal of Extradition: </a:t>
            </a:r>
            <a:r>
              <a:rPr lang="zh-CN" altLang="en-US" sz="2800" dirty="0"/>
              <a:t>中华人民共和国对于引渡请求所指的犯罪具有刑事管辖权，并且对被请求引渡人正在进行刑事诉讼或者准备提起刑事诉讼的；由于被请求引渡人的年龄、健康等原因，根据人道主义原则不宜引渡的。</a:t>
            </a:r>
            <a:endParaRPr lang="en-US" altLang="zh-CN" sz="2800" dirty="0"/>
          </a:p>
          <a:p>
            <a:pPr eaLnBrk="1" hangingPunct="1"/>
            <a:r>
              <a:rPr lang="en-US" altLang="zh-CN" sz="2800" dirty="0"/>
              <a:t>Request for Extradition: </a:t>
            </a:r>
            <a:r>
              <a:rPr lang="zh-CN" altLang="en-US" sz="2800" b="1" dirty="0">
                <a:solidFill>
                  <a:srgbClr val="FF0000"/>
                </a:solidFill>
              </a:rPr>
              <a:t>请求国的引渡请求应当向中华人民共和国外交部提出。</a:t>
            </a:r>
            <a:r>
              <a:rPr lang="zh-CN" altLang="en-US" sz="2800" dirty="0"/>
              <a:t>请求国请求引渡，应当作出如下保证：请求国不对被引渡人在引渡前实施的其他未准予引渡的犯罪追究刑事责任，也不将该人再引渡给第三国。但经中华人民共和国同意，或者被引渡人在其引渡罪行诉讼终结、服刑期满或者提前释放之日起三十日内没有离开请求国，或者离开后又自愿返回的除外；请求国提出请求后撤销、放弃引渡请求，或者提出引渡请求错误的，由请求国承担因请求引渡对被请求引渡人造成损害的责任。</a:t>
            </a:r>
            <a:endParaRPr lang="en-US" altLang="zh-CN" sz="2800" dirty="0"/>
          </a:p>
        </p:txBody>
      </p:sp>
    </p:spTree>
    <p:extLst>
      <p:ext uri="{BB962C8B-B14F-4D97-AF65-F5344CB8AC3E}">
        <p14:creationId xmlns:p14="http://schemas.microsoft.com/office/powerpoint/2010/main" val="3590362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C412210E-B70B-284A-A1C5-FD109C5BE34F}"/>
              </a:ext>
            </a:extLst>
          </p:cNvPr>
          <p:cNvSpPr>
            <a:spLocks noGrp="1"/>
          </p:cNvSpPr>
          <p:nvPr>
            <p:ph idx="1"/>
          </p:nvPr>
        </p:nvSpPr>
        <p:spPr>
          <a:xfrm>
            <a:off x="1046017" y="1059873"/>
            <a:ext cx="10411691" cy="4807527"/>
          </a:xfrm>
        </p:spPr>
        <p:txBody>
          <a:bodyPr>
            <a:normAutofit/>
          </a:bodyPr>
          <a:lstStyle/>
          <a:p>
            <a:pPr eaLnBrk="1" hangingPunct="1"/>
            <a:r>
              <a:rPr lang="en-US" altLang="zh-CN" sz="2800" dirty="0"/>
              <a:t>Review of Request: </a:t>
            </a:r>
            <a:r>
              <a:rPr lang="zh-CN" altLang="en-US" sz="2800" dirty="0"/>
              <a:t>外交部收到请求国提出的引渡请求后，应当对引渡请求书及其所附文件、材料是否符合本法第二章第二节和引渡条约的规定进行审查。最高人民法院指定的高级人民法院对请求国提出的引渡请求是否符合本法和引渡条约关于引渡条件等规定进行审查并作出裁定。最高人民法院对高级人民法院作出的裁定进行复核。</a:t>
            </a:r>
            <a:endParaRPr lang="en-US" altLang="zh-CN" sz="2800" dirty="0"/>
          </a:p>
          <a:p>
            <a:pPr eaLnBrk="1" hangingPunct="1"/>
            <a:r>
              <a:rPr lang="en-US" altLang="zh-CN" sz="2800" dirty="0"/>
              <a:t>Enforcement of Extradition: </a:t>
            </a:r>
            <a:r>
              <a:rPr lang="zh-CN" altLang="en-US" sz="2800" b="1" dirty="0">
                <a:solidFill>
                  <a:srgbClr val="FF0000"/>
                </a:solidFill>
              </a:rPr>
              <a:t>引渡由公安机关执行。</a:t>
            </a:r>
            <a:r>
              <a:rPr lang="zh-CN" altLang="en-US" sz="2800" dirty="0"/>
              <a:t>对于国务院决定准予引渡的，外交部应当及时通知公安部，并通知请求国与公安部约定移交被请求引渡人的时间、地点、方式以及执行引渡有关的其他事宜。</a:t>
            </a:r>
          </a:p>
        </p:txBody>
      </p:sp>
    </p:spTree>
    <p:extLst>
      <p:ext uri="{BB962C8B-B14F-4D97-AF65-F5344CB8AC3E}">
        <p14:creationId xmlns:p14="http://schemas.microsoft.com/office/powerpoint/2010/main" val="3226455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F0CD773-1842-5A49-96A5-4F4B8CD5DCE7}"/>
              </a:ext>
            </a:extLst>
          </p:cNvPr>
          <p:cNvSpPr>
            <a:spLocks noGrp="1"/>
          </p:cNvSpPr>
          <p:nvPr>
            <p:ph idx="1"/>
          </p:nvPr>
        </p:nvSpPr>
        <p:spPr>
          <a:xfrm>
            <a:off x="914400" y="256309"/>
            <a:ext cx="10931236" cy="6414655"/>
          </a:xfrm>
        </p:spPr>
        <p:txBody>
          <a:bodyPr>
            <a:normAutofit/>
          </a:bodyPr>
          <a:lstStyle/>
          <a:p>
            <a:pPr marL="0" indent="0" eaLnBrk="1" hangingPunct="1">
              <a:buFont typeface="Wingdings 2" pitchFamily="2" charset="2"/>
              <a:buNone/>
            </a:pPr>
            <a:r>
              <a:rPr lang="en-US" altLang="zh-CN" sz="2400" dirty="0"/>
              <a:t>3.</a:t>
            </a:r>
            <a:r>
              <a:rPr lang="en-GB" altLang="zh-CN" sz="2400" dirty="0"/>
              <a:t> Principles &amp; Rules When China Requests: </a:t>
            </a:r>
            <a:r>
              <a:rPr lang="zh-CN" altLang="en-US" sz="2400" dirty="0"/>
              <a:t>我国向外国请求引渡。</a:t>
            </a:r>
            <a:endParaRPr lang="en-US" altLang="zh-CN" sz="2400" dirty="0"/>
          </a:p>
          <a:p>
            <a:pPr marL="0" indent="0" eaLnBrk="1" hangingPunct="1"/>
            <a:r>
              <a:rPr lang="en-US" altLang="zh-CN" sz="2400" dirty="0"/>
              <a:t>General Principles: </a:t>
            </a:r>
            <a:r>
              <a:rPr lang="zh-CN" altLang="en-US" sz="2400" dirty="0"/>
              <a:t>我国引渡法的规定使双重犯罪原则、政治犯不引渡原则、本国国民不引渡原则、保护被请求引渡人合法权益原则等有关引渡的一般国际规则在我国国内法中进一步具体化和明确化。</a:t>
            </a:r>
            <a:r>
              <a:rPr lang="en-US" altLang="zh-CN" sz="2400" dirty="0"/>
              <a:t>E.g. 2014-2015</a:t>
            </a:r>
            <a:r>
              <a:rPr lang="zh-CN" altLang="en-US" sz="2400" dirty="0"/>
              <a:t>猎狐行动</a:t>
            </a:r>
            <a:endParaRPr lang="en-US" altLang="zh-CN" sz="2400" dirty="0"/>
          </a:p>
          <a:p>
            <a:pPr marL="0" indent="0" eaLnBrk="1" hangingPunct="1"/>
            <a:r>
              <a:rPr lang="en-US" altLang="zh-CN" sz="2400" dirty="0"/>
              <a:t>Specific Rules: </a:t>
            </a:r>
            <a:r>
              <a:rPr lang="zh-CN" altLang="en-US" sz="2400" dirty="0"/>
              <a:t>请求外国准予引渡或者引渡过境的，通过外交部向外国提出请求。在紧急情况下，可以在向外国正式提出引渡请求前，通过外交途径或者被请求国同意的其他途径，请求外国对有关人员先行采取强制措施。引渡、引渡过境或者采取强制措施的请求所需的文书、文件和材料，应当依照引渡条约的规定提出。被请求国就准予引渡附加条件的，对于不损害中华人民共和国主权、国家利益、公共利益的，可以由外交部代表中华人民共和国政府向被请求国作出承诺。对于限制追诉的承诺，由最高人民检察院决定；对于量刑的承诺，由最高人民法院决定。在对被引渡人追究刑事责任时，司法机关应当受所作出的承诺的约束。</a:t>
            </a:r>
          </a:p>
          <a:p>
            <a:pPr marL="0" indent="0" eaLnBrk="1" hangingPunct="1"/>
            <a:endParaRPr lang="zh-CN" altLang="en-US" dirty="0"/>
          </a:p>
        </p:txBody>
      </p:sp>
    </p:spTree>
    <p:extLst>
      <p:ext uri="{BB962C8B-B14F-4D97-AF65-F5344CB8AC3E}">
        <p14:creationId xmlns:p14="http://schemas.microsoft.com/office/powerpoint/2010/main" val="3145127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45E6D-0899-9549-9273-9C40EE01F925}"/>
              </a:ext>
            </a:extLst>
          </p:cNvPr>
          <p:cNvSpPr>
            <a:spLocks noGrp="1"/>
          </p:cNvSpPr>
          <p:nvPr>
            <p:ph type="title"/>
          </p:nvPr>
        </p:nvSpPr>
        <p:spPr>
          <a:xfrm>
            <a:off x="1371600" y="471055"/>
            <a:ext cx="9601200" cy="651163"/>
          </a:xfrm>
        </p:spPr>
        <p:txBody>
          <a:bodyPr>
            <a:normAutofit fontScale="90000"/>
          </a:bodyPr>
          <a:lstStyle/>
          <a:p>
            <a:r>
              <a:rPr kumimoji="1" lang="zh-CN" altLang="en-US" dirty="0"/>
              <a:t>（二）</a:t>
            </a:r>
            <a:r>
              <a:rPr lang="en-GB" altLang="zh-CN" dirty="0"/>
              <a:t> Asylum </a:t>
            </a:r>
            <a:r>
              <a:rPr lang="zh-CN" altLang="en-US" dirty="0"/>
              <a:t>庇护</a:t>
            </a:r>
            <a:endParaRPr kumimoji="1" lang="zh-CN" altLang="en-US" dirty="0"/>
          </a:p>
        </p:txBody>
      </p:sp>
      <p:sp>
        <p:nvSpPr>
          <p:cNvPr id="4" name="内容占位符 2">
            <a:extLst>
              <a:ext uri="{FF2B5EF4-FFF2-40B4-BE49-F238E27FC236}">
                <a16:creationId xmlns:a16="http://schemas.microsoft.com/office/drawing/2014/main" id="{0D28FF53-CED8-2242-BC62-CE0D96E223D9}"/>
              </a:ext>
            </a:extLst>
          </p:cNvPr>
          <p:cNvSpPr>
            <a:spLocks noGrp="1"/>
          </p:cNvSpPr>
          <p:nvPr>
            <p:ph idx="1"/>
          </p:nvPr>
        </p:nvSpPr>
        <p:spPr>
          <a:xfrm>
            <a:off x="1219200" y="1558636"/>
            <a:ext cx="10307782" cy="5299364"/>
          </a:xfrm>
        </p:spPr>
        <p:txBody>
          <a:bodyPr>
            <a:normAutofit/>
          </a:bodyPr>
          <a:lstStyle/>
          <a:p>
            <a:pPr>
              <a:lnSpc>
                <a:spcPct val="80000"/>
              </a:lnSpc>
            </a:pPr>
            <a:r>
              <a:rPr lang="en-US" altLang="zh-CN" sz="3000" dirty="0">
                <a:solidFill>
                  <a:srgbClr val="FF0000"/>
                </a:solidFill>
              </a:rPr>
              <a:t>Asylum</a:t>
            </a:r>
            <a:r>
              <a:rPr lang="en-US" altLang="zh-CN" sz="3000" dirty="0"/>
              <a:t>:</a:t>
            </a:r>
            <a:r>
              <a:rPr lang="zh-CN" altLang="en-US" sz="3000" dirty="0"/>
              <a:t>指一国对因政治原因遭受追诉或迫害而来请求避难的外国人，给予保护并拒绝将其引渡给另一国的行为。</a:t>
            </a:r>
            <a:endParaRPr lang="en-US" altLang="zh-CN" sz="3000" dirty="0"/>
          </a:p>
          <a:p>
            <a:pPr>
              <a:lnSpc>
                <a:spcPct val="80000"/>
              </a:lnSpc>
            </a:pPr>
            <a:r>
              <a:rPr lang="en-US" altLang="zh-CN" sz="3000" dirty="0">
                <a:solidFill>
                  <a:srgbClr val="FF0000"/>
                </a:solidFill>
              </a:rPr>
              <a:t>Territorial</a:t>
            </a:r>
            <a:r>
              <a:rPr lang="zh-CN" altLang="en-US" sz="3000" dirty="0">
                <a:solidFill>
                  <a:srgbClr val="FF0000"/>
                </a:solidFill>
              </a:rPr>
              <a:t> </a:t>
            </a:r>
            <a:r>
              <a:rPr lang="en-US" altLang="zh-CN" sz="3000" dirty="0">
                <a:solidFill>
                  <a:srgbClr val="FF0000"/>
                </a:solidFill>
              </a:rPr>
              <a:t>Asylum</a:t>
            </a:r>
            <a:r>
              <a:rPr lang="en-US" altLang="zh-CN" sz="3000" dirty="0"/>
              <a:t>:</a:t>
            </a:r>
            <a:r>
              <a:rPr lang="zh-CN" altLang="en-US" sz="3000" dirty="0"/>
              <a:t>领土庇护，是指以国家的属地优越权为依据，对遭受追诉的外国人入境和居留，给予保护并拒绝将他引渡给另一国的行为。</a:t>
            </a:r>
            <a:endParaRPr lang="en-US" altLang="zh-CN" sz="3000" dirty="0"/>
          </a:p>
          <a:p>
            <a:pPr>
              <a:lnSpc>
                <a:spcPct val="80000"/>
              </a:lnSpc>
            </a:pPr>
            <a:r>
              <a:rPr lang="en-US" altLang="zh-CN" sz="3000" dirty="0">
                <a:solidFill>
                  <a:srgbClr val="FF0000"/>
                </a:solidFill>
              </a:rPr>
              <a:t>Extra-territorial</a:t>
            </a:r>
            <a:r>
              <a:rPr lang="zh-CN" altLang="en-US" sz="3000" dirty="0">
                <a:solidFill>
                  <a:srgbClr val="FF0000"/>
                </a:solidFill>
              </a:rPr>
              <a:t> </a:t>
            </a:r>
            <a:r>
              <a:rPr lang="en-US" altLang="zh-CN" sz="3000" dirty="0">
                <a:solidFill>
                  <a:srgbClr val="FF0000"/>
                </a:solidFill>
              </a:rPr>
              <a:t>Asylum</a:t>
            </a:r>
            <a:r>
              <a:rPr lang="zh-CN" altLang="en-US" sz="3000" dirty="0"/>
              <a:t>：域外庇护，或外交庇护，是指一国在本国境外的特殊场所，如驻外使领馆、军舰或商船内庇护外国人。</a:t>
            </a:r>
            <a:endParaRPr lang="en-US" altLang="zh-CN" sz="3000" dirty="0"/>
          </a:p>
        </p:txBody>
      </p:sp>
    </p:spTree>
    <p:extLst>
      <p:ext uri="{BB962C8B-B14F-4D97-AF65-F5344CB8AC3E}">
        <p14:creationId xmlns:p14="http://schemas.microsoft.com/office/powerpoint/2010/main" val="3599302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576D2-2EA3-D549-8C3F-170CB92C9AAA}"/>
              </a:ext>
            </a:extLst>
          </p:cNvPr>
          <p:cNvSpPr>
            <a:spLocks noGrp="1"/>
          </p:cNvSpPr>
          <p:nvPr>
            <p:ph type="title"/>
          </p:nvPr>
        </p:nvSpPr>
        <p:spPr>
          <a:xfrm>
            <a:off x="1371600" y="83128"/>
            <a:ext cx="9601200" cy="540327"/>
          </a:xfrm>
        </p:spPr>
        <p:txBody>
          <a:bodyPr>
            <a:normAutofit fontScale="90000"/>
          </a:bodyPr>
          <a:lstStyle/>
          <a:p>
            <a:r>
              <a:rPr kumimoji="1" lang="en-US" altLang="zh-CN" sz="3600" dirty="0"/>
              <a:t>Rules:</a:t>
            </a:r>
            <a:endParaRPr kumimoji="1" lang="zh-CN" altLang="en-US" sz="3600" dirty="0"/>
          </a:p>
        </p:txBody>
      </p:sp>
      <p:sp>
        <p:nvSpPr>
          <p:cNvPr id="4" name="内容占位符 2">
            <a:extLst>
              <a:ext uri="{FF2B5EF4-FFF2-40B4-BE49-F238E27FC236}">
                <a16:creationId xmlns:a16="http://schemas.microsoft.com/office/drawing/2014/main" id="{37B89DE2-EA41-8D4E-9BF0-6B27753874F0}"/>
              </a:ext>
            </a:extLst>
          </p:cNvPr>
          <p:cNvSpPr>
            <a:spLocks noGrp="1"/>
          </p:cNvSpPr>
          <p:nvPr>
            <p:ph idx="1"/>
          </p:nvPr>
        </p:nvSpPr>
        <p:spPr>
          <a:xfrm>
            <a:off x="727364" y="623455"/>
            <a:ext cx="11409218" cy="6234545"/>
          </a:xfrm>
        </p:spPr>
        <p:txBody>
          <a:bodyPr>
            <a:normAutofit lnSpcReduction="10000"/>
          </a:bodyPr>
          <a:lstStyle/>
          <a:p>
            <a:pPr eaLnBrk="1" hangingPunct="1"/>
            <a:r>
              <a:rPr lang="zh-CN" altLang="en-US" sz="2400" dirty="0"/>
              <a:t>庇护是国家的主权行为，是国家从它的属地优越权引申出来的权利，对于请求政治避难的外国人是否给予庇护，由给予庇护的国家自行决定。</a:t>
            </a:r>
            <a:endParaRPr lang="en-US" altLang="zh-CN" sz="2400" dirty="0"/>
          </a:p>
          <a:p>
            <a:pPr eaLnBrk="1" hangingPunct="1"/>
            <a:r>
              <a:rPr lang="zh-CN" altLang="en-US" sz="2400" dirty="0"/>
              <a:t>庇护的主要法律依据是国内法，也有一些国际法文件。如，</a:t>
            </a:r>
            <a:r>
              <a:rPr lang="en-US" altLang="zh-CN" sz="2400" dirty="0"/>
              <a:t>1948</a:t>
            </a:r>
            <a:r>
              <a:rPr lang="zh-CN" altLang="en-US" sz="2400" dirty="0"/>
              <a:t>年世界人权宣言、</a:t>
            </a:r>
            <a:r>
              <a:rPr lang="en-US" altLang="zh-CN" sz="2400" dirty="0"/>
              <a:t>1967</a:t>
            </a:r>
            <a:r>
              <a:rPr lang="zh-CN" altLang="en-US" sz="2400" dirty="0"/>
              <a:t>年联大的</a:t>
            </a:r>
            <a:r>
              <a:rPr lang="en-US" altLang="zh-CN" sz="2400" dirty="0"/>
              <a:t>《</a:t>
            </a:r>
            <a:r>
              <a:rPr lang="zh-CN" altLang="en-US" sz="2400" dirty="0"/>
              <a:t>领土庇护宣言</a:t>
            </a:r>
            <a:r>
              <a:rPr lang="en-US" altLang="zh-CN" sz="2400" dirty="0"/>
              <a:t>》</a:t>
            </a:r>
            <a:r>
              <a:rPr lang="zh-CN" altLang="en-US" sz="2400" dirty="0"/>
              <a:t>。</a:t>
            </a:r>
            <a:endParaRPr lang="en-US" altLang="zh-CN" sz="2400" dirty="0"/>
          </a:p>
          <a:p>
            <a:pPr eaLnBrk="1" hangingPunct="1"/>
            <a:r>
              <a:rPr lang="zh-CN" altLang="en-US" sz="2400" dirty="0"/>
              <a:t>庇护的对象仅限于</a:t>
            </a:r>
            <a:r>
              <a:rPr lang="zh-CN" altLang="en-US" sz="2400" b="1" dirty="0"/>
              <a:t>政治犯</a:t>
            </a:r>
            <a:r>
              <a:rPr lang="zh-CN" altLang="en-US" sz="2400" dirty="0"/>
              <a:t>，反对殖民统治、维护公共利益、从事科学进步事业和创作活动而受迫害的人士（包括争取民族解放的士兵），政治避难者。真正由于非政治性的罪行或违背</a:t>
            </a:r>
            <a:r>
              <a:rPr lang="en-US" altLang="zh-CN" sz="2400" dirty="0"/>
              <a:t>UN</a:t>
            </a:r>
            <a:r>
              <a:rPr lang="zh-CN" altLang="en-US" sz="2400" dirty="0"/>
              <a:t>宗旨或原则的行为而被起诉的人，不得庇护。如危害和平罪、战争罪或危害人类罪。</a:t>
            </a:r>
            <a:endParaRPr lang="en-US" altLang="zh-CN" sz="2400" dirty="0"/>
          </a:p>
          <a:p>
            <a:pPr eaLnBrk="1" hangingPunct="1"/>
            <a:r>
              <a:rPr lang="zh-CN" altLang="en-US" sz="2400" dirty="0"/>
              <a:t>给予庇护的国家不得准许享受庇护之人从事违反联合国宗旨与原则的活动</a:t>
            </a:r>
            <a:r>
              <a:rPr lang="zh-CN" altLang="en-US" dirty="0"/>
              <a:t>。</a:t>
            </a:r>
            <a:endParaRPr lang="en-US" altLang="zh-CN" dirty="0"/>
          </a:p>
          <a:p>
            <a:pPr eaLnBrk="1" hangingPunct="1"/>
            <a:r>
              <a:rPr lang="en-US" altLang="zh-CN" dirty="0"/>
              <a:t>1967 Declaration on Territorial Asylum:</a:t>
            </a:r>
          </a:p>
          <a:p>
            <a:pPr eaLnBrk="1" hangingPunct="1">
              <a:buFont typeface="Wingdings 2" pitchFamily="2" charset="2"/>
              <a:buNone/>
            </a:pPr>
            <a:r>
              <a:rPr lang="en-US" altLang="zh-CN" dirty="0"/>
              <a:t>(1) </a:t>
            </a:r>
            <a:r>
              <a:rPr lang="zh-CN" altLang="en-US" dirty="0"/>
              <a:t>一国行使主权，对有权援用</a:t>
            </a:r>
            <a:r>
              <a:rPr lang="en-US" altLang="zh-CN" dirty="0"/>
              <a:t>A14 of 1948 UDHR</a:t>
            </a:r>
            <a:r>
              <a:rPr lang="zh-CN" altLang="en-US" dirty="0"/>
              <a:t>的人给予庇护时，各国应尊重。</a:t>
            </a:r>
          </a:p>
          <a:p>
            <a:pPr eaLnBrk="1" hangingPunct="1">
              <a:buFont typeface="Wingdings 2" pitchFamily="2" charset="2"/>
              <a:buNone/>
            </a:pPr>
            <a:r>
              <a:rPr lang="en-US" altLang="zh-CN" dirty="0"/>
              <a:t>(2) </a:t>
            </a:r>
            <a:r>
              <a:rPr lang="zh-CN" altLang="en-US" dirty="0"/>
              <a:t>犯“危害和平罪”、“战争罪”、“危害人类罪”不在庇护之列。</a:t>
            </a:r>
          </a:p>
          <a:p>
            <a:pPr eaLnBrk="1" hangingPunct="1">
              <a:buFont typeface="Wingdings 2" pitchFamily="2" charset="2"/>
              <a:buNone/>
            </a:pPr>
            <a:r>
              <a:rPr lang="en-US" altLang="zh-CN" dirty="0"/>
              <a:t>(3) </a:t>
            </a:r>
            <a:r>
              <a:rPr lang="zh-CN" altLang="en-US" dirty="0"/>
              <a:t>庇护的理由由庇护国决定。</a:t>
            </a:r>
          </a:p>
          <a:p>
            <a:pPr eaLnBrk="1" hangingPunct="1">
              <a:buFont typeface="Wingdings 2" pitchFamily="2" charset="2"/>
              <a:buNone/>
            </a:pPr>
            <a:r>
              <a:rPr lang="en-US" altLang="zh-CN" dirty="0"/>
              <a:t>(4) </a:t>
            </a:r>
            <a:r>
              <a:rPr lang="zh-CN" altLang="en-US" dirty="0"/>
              <a:t>对受庇护者不得予以驱逐或强迫遣返至可能受迫害之任何国家。</a:t>
            </a:r>
          </a:p>
          <a:p>
            <a:pPr eaLnBrk="1" hangingPunct="1">
              <a:buFont typeface="Wingdings 2" pitchFamily="2" charset="2"/>
              <a:buNone/>
            </a:pPr>
            <a:r>
              <a:rPr lang="en-US" altLang="zh-CN" dirty="0"/>
              <a:t>(5) </a:t>
            </a:r>
            <a:r>
              <a:rPr lang="zh-CN" altLang="en-US" dirty="0"/>
              <a:t>庇护国不得准许享受庇护之人从事违反</a:t>
            </a:r>
            <a:r>
              <a:rPr lang="en-US" altLang="zh-CN" dirty="0"/>
              <a:t>UN</a:t>
            </a:r>
            <a:r>
              <a:rPr lang="zh-CN" altLang="en-US" dirty="0"/>
              <a:t>宪章宗旨与原则之活动。</a:t>
            </a:r>
          </a:p>
        </p:txBody>
      </p:sp>
    </p:spTree>
    <p:extLst>
      <p:ext uri="{BB962C8B-B14F-4D97-AF65-F5344CB8AC3E}">
        <p14:creationId xmlns:p14="http://schemas.microsoft.com/office/powerpoint/2010/main" val="3512638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7F3BAA-665B-DB45-99FE-5852C4FCDD12}"/>
              </a:ext>
            </a:extLst>
          </p:cNvPr>
          <p:cNvSpPr>
            <a:spLocks noGrp="1"/>
          </p:cNvSpPr>
          <p:nvPr>
            <p:ph type="title"/>
          </p:nvPr>
        </p:nvSpPr>
        <p:spPr/>
        <p:txBody>
          <a:bodyPr/>
          <a:lstStyle/>
          <a:p>
            <a:r>
              <a:rPr kumimoji="1" lang="zh-CN" altLang="en-US" dirty="0"/>
              <a:t>四、难民</a:t>
            </a:r>
          </a:p>
        </p:txBody>
      </p:sp>
      <p:sp>
        <p:nvSpPr>
          <p:cNvPr id="3" name="内容占位符 2">
            <a:extLst>
              <a:ext uri="{FF2B5EF4-FFF2-40B4-BE49-F238E27FC236}">
                <a16:creationId xmlns:a16="http://schemas.microsoft.com/office/drawing/2014/main" id="{7C8754AE-F820-AE4A-B50B-9C00A14A6A5F}"/>
              </a:ext>
            </a:extLst>
          </p:cNvPr>
          <p:cNvSpPr>
            <a:spLocks noGrp="1"/>
          </p:cNvSpPr>
          <p:nvPr>
            <p:ph idx="1"/>
          </p:nvPr>
        </p:nvSpPr>
        <p:spPr/>
        <p:txBody>
          <a:bodyPr>
            <a:normAutofit/>
          </a:bodyPr>
          <a:lstStyle/>
          <a:p>
            <a:r>
              <a:rPr kumimoji="1" lang="zh-CN" altLang="en-US" sz="4000" dirty="0"/>
              <a:t>（一）难民和国际难民法的概念</a:t>
            </a:r>
            <a:endParaRPr kumimoji="1" lang="en-US" altLang="zh-CN" sz="4000" dirty="0"/>
          </a:p>
          <a:p>
            <a:r>
              <a:rPr kumimoji="1" lang="zh-CN" altLang="en-US" sz="4000" dirty="0"/>
              <a:t>（二）难民身份的确定</a:t>
            </a:r>
            <a:endParaRPr kumimoji="1" lang="en-US" altLang="zh-CN" sz="4000" dirty="0"/>
          </a:p>
          <a:p>
            <a:r>
              <a:rPr kumimoji="1" lang="zh-CN" altLang="en-US" sz="4000" dirty="0"/>
              <a:t>（三）难民的法律地位</a:t>
            </a:r>
            <a:endParaRPr kumimoji="1" lang="en-US" altLang="zh-CN" sz="4000" dirty="0"/>
          </a:p>
          <a:p>
            <a:r>
              <a:rPr kumimoji="1" lang="zh-CN" altLang="en-US" sz="4000" dirty="0"/>
              <a:t>（四）中国保护难民的基本立场和实践</a:t>
            </a:r>
          </a:p>
        </p:txBody>
      </p:sp>
    </p:spTree>
    <p:extLst>
      <p:ext uri="{BB962C8B-B14F-4D97-AF65-F5344CB8AC3E}">
        <p14:creationId xmlns:p14="http://schemas.microsoft.com/office/powerpoint/2010/main" val="392900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0A703-3676-4775-9227-08FE60456CF9}"/>
              </a:ext>
            </a:extLst>
          </p:cNvPr>
          <p:cNvSpPr>
            <a:spLocks noGrp="1"/>
          </p:cNvSpPr>
          <p:nvPr>
            <p:ph type="title"/>
          </p:nvPr>
        </p:nvSpPr>
        <p:spPr>
          <a:xfrm>
            <a:off x="1371600" y="685800"/>
            <a:ext cx="9601200" cy="822158"/>
          </a:xfrm>
        </p:spPr>
        <p:txBody>
          <a:bodyPr/>
          <a:lstStyle/>
          <a:p>
            <a:r>
              <a:rPr kumimoji="1" lang="zh-CN" altLang="en-US" sz="4400" dirty="0">
                <a:solidFill>
                  <a:schemeClr val="tx1"/>
                </a:solidFill>
                <a:latin typeface="黑体" panose="02010609060101010101" pitchFamily="49" charset="-122"/>
                <a:ea typeface="黑体" panose="02010609060101010101" pitchFamily="49" charset="-122"/>
              </a:rPr>
              <a:t>（一）</a:t>
            </a:r>
            <a:r>
              <a:rPr kumimoji="1" lang="en-US" altLang="zh-CN" sz="4400" dirty="0">
                <a:solidFill>
                  <a:schemeClr val="tx1"/>
                </a:solidFill>
                <a:latin typeface="黑体" panose="02010609060101010101" pitchFamily="49" charset="-122"/>
                <a:ea typeface="黑体" panose="02010609060101010101" pitchFamily="49" charset="-122"/>
              </a:rPr>
              <a:t>Refugee and Refugee law</a:t>
            </a:r>
            <a:endParaRPr lang="zh-CN" altLang="en-US" dirty="0">
              <a:solidFill>
                <a:schemeClr val="tx1"/>
              </a:solidFill>
            </a:endParaRPr>
          </a:p>
        </p:txBody>
      </p:sp>
      <p:sp>
        <p:nvSpPr>
          <p:cNvPr id="3" name="内容占位符 2">
            <a:extLst>
              <a:ext uri="{FF2B5EF4-FFF2-40B4-BE49-F238E27FC236}">
                <a16:creationId xmlns:a16="http://schemas.microsoft.com/office/drawing/2014/main" id="{3F5FA8AB-555E-4372-8037-434F943BCAC3}"/>
              </a:ext>
            </a:extLst>
          </p:cNvPr>
          <p:cNvSpPr>
            <a:spLocks noGrp="1"/>
          </p:cNvSpPr>
          <p:nvPr>
            <p:ph idx="1"/>
          </p:nvPr>
        </p:nvSpPr>
        <p:spPr>
          <a:xfrm>
            <a:off x="1371600" y="1820779"/>
            <a:ext cx="9601200" cy="4211053"/>
          </a:xfrm>
        </p:spPr>
        <p:txBody>
          <a:bodyPr/>
          <a:lstStyle/>
          <a:p>
            <a:pPr marL="285750" indent="-285750" algn="just" eaLnBrk="1" fontAlgn="t" hangingPunct="1">
              <a:lnSpc>
                <a:spcPts val="4080"/>
              </a:lnSpc>
              <a:buClr>
                <a:srgbClr val="0070C0"/>
              </a:buClr>
              <a:buFont typeface="Wingdings" panose="05000000000000000000" charset="0"/>
              <a:buChar char="u"/>
              <a:defRPr/>
            </a:pPr>
            <a:r>
              <a:rPr lang="zh-CN" altLang="en-US" sz="2000" noProof="1">
                <a:latin typeface="+mn-ea"/>
                <a:cs typeface="黑体" panose="02010609060101010101" pitchFamily="49" charset="-122"/>
                <a:sym typeface="+mn-ea"/>
              </a:rPr>
              <a:t>难民（</a:t>
            </a:r>
            <a:r>
              <a:rPr lang="en-US" altLang="zh-CN" sz="2000" noProof="1">
                <a:latin typeface="+mn-ea"/>
                <a:cs typeface="黑体" panose="02010609060101010101" pitchFamily="49" charset="-122"/>
                <a:sym typeface="+mn-ea"/>
              </a:rPr>
              <a:t>R</a:t>
            </a:r>
            <a:r>
              <a:rPr lang="zh-CN" altLang="en-US" sz="2000" noProof="1">
                <a:latin typeface="+mn-ea"/>
                <a:cs typeface="黑体" panose="02010609060101010101" pitchFamily="49" charset="-122"/>
                <a:sym typeface="+mn-ea"/>
              </a:rPr>
              <a:t>efugee），是指那些由于惧怕战争、种族、宗教、国籍、属于某一社会团体或具有某种政治见解等原因遭受迫害而逃离到其本国之外，并由于这种迫害不能或不愿受其本国保护的人，或者不具有任何国籍的人。广义上的难民指因政治迫害、战争或自然灾害而被迫离开其本国或经常居住国而前往别国避难的人，包括政治难民、战争难民、经济难民。狭义上的难民，仅指政治难民。</a:t>
            </a:r>
          </a:p>
          <a:p>
            <a:pPr eaLnBrk="1" fontAlgn="t" hangingPunct="1">
              <a:buClr>
                <a:srgbClr val="0070C0"/>
              </a:buClr>
              <a:buFont typeface="Wingdings" panose="05000000000000000000" charset="0"/>
              <a:buNone/>
              <a:defRPr/>
            </a:pPr>
            <a:endParaRPr lang="zh-CN" altLang="en-US" sz="2000" noProof="1">
              <a:latin typeface="+mn-ea"/>
              <a:cs typeface="黑体" panose="02010609060101010101" pitchFamily="49" charset="-122"/>
              <a:sym typeface="+mn-ea"/>
            </a:endParaRPr>
          </a:p>
          <a:p>
            <a:pPr marL="285750" indent="-285750" eaLnBrk="1" fontAlgn="t" hangingPunct="1">
              <a:lnSpc>
                <a:spcPts val="4080"/>
              </a:lnSpc>
              <a:buClr>
                <a:srgbClr val="0070C0"/>
              </a:buClr>
              <a:buFont typeface="Wingdings" panose="05000000000000000000" charset="0"/>
              <a:buChar char="u"/>
              <a:defRPr/>
            </a:pPr>
            <a:r>
              <a:rPr lang="zh-CN" altLang="en-US" sz="2000" noProof="1">
                <a:latin typeface="+mn-ea"/>
                <a:cs typeface="黑体" panose="02010609060101010101" pitchFamily="49" charset="-122"/>
                <a:sym typeface="+mn-ea"/>
              </a:rPr>
              <a:t>国际难民法，即关于难民保护的国际法律规范，始于20世纪20年代。</a:t>
            </a:r>
          </a:p>
          <a:p>
            <a:endParaRPr lang="zh-CN" altLang="en-US" dirty="0"/>
          </a:p>
        </p:txBody>
      </p:sp>
    </p:spTree>
    <p:extLst>
      <p:ext uri="{BB962C8B-B14F-4D97-AF65-F5344CB8AC3E}">
        <p14:creationId xmlns:p14="http://schemas.microsoft.com/office/powerpoint/2010/main" val="781852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8545F-A43C-4B17-AA6B-B50189413A87}"/>
              </a:ext>
            </a:extLst>
          </p:cNvPr>
          <p:cNvSpPr>
            <a:spLocks noGrp="1"/>
          </p:cNvSpPr>
          <p:nvPr>
            <p:ph type="title"/>
          </p:nvPr>
        </p:nvSpPr>
        <p:spPr>
          <a:xfrm>
            <a:off x="1371600" y="685800"/>
            <a:ext cx="9601200" cy="717884"/>
          </a:xfrm>
        </p:spPr>
        <p:txBody>
          <a:bodyPr/>
          <a:lstStyle/>
          <a:p>
            <a:r>
              <a:rPr kumimoji="1" lang="zh-CN" altLang="en-US" sz="2800" dirty="0">
                <a:solidFill>
                  <a:schemeClr val="tx1"/>
                </a:solidFill>
                <a:latin typeface="黑体" panose="02010609060101010101" pitchFamily="49" charset="-122"/>
                <a:ea typeface="黑体" panose="02010609060101010101" pitchFamily="49" charset="-122"/>
              </a:rPr>
              <a:t>（二） </a:t>
            </a:r>
            <a:r>
              <a:rPr lang="en-US" altLang="zh-CN" dirty="0"/>
              <a:t>Determination of Refugee Status</a:t>
            </a:r>
            <a:endParaRPr lang="zh-CN" altLang="en-US" dirty="0"/>
          </a:p>
        </p:txBody>
      </p:sp>
      <p:sp>
        <p:nvSpPr>
          <p:cNvPr id="3" name="内容占位符 2">
            <a:extLst>
              <a:ext uri="{FF2B5EF4-FFF2-40B4-BE49-F238E27FC236}">
                <a16:creationId xmlns:a16="http://schemas.microsoft.com/office/drawing/2014/main" id="{8364065D-6D6C-4502-ACDF-327E77A5CE6F}"/>
              </a:ext>
            </a:extLst>
          </p:cNvPr>
          <p:cNvSpPr>
            <a:spLocks noGrp="1"/>
          </p:cNvSpPr>
          <p:nvPr>
            <p:ph idx="1"/>
          </p:nvPr>
        </p:nvSpPr>
        <p:spPr>
          <a:xfrm>
            <a:off x="1371599" y="1628273"/>
            <a:ext cx="10323095" cy="5085347"/>
          </a:xfrm>
        </p:spPr>
        <p:txBody>
          <a:bodyPr>
            <a:normAutofit/>
          </a:bodyPr>
          <a:lstStyle/>
          <a:p>
            <a:pPr eaLnBrk="1" fontAlgn="t" hangingPunct="1">
              <a:lnSpc>
                <a:spcPct val="120000"/>
              </a:lnSpc>
              <a:spcBef>
                <a:spcPts val="0"/>
              </a:spcBef>
              <a:spcAft>
                <a:spcPts val="0"/>
              </a:spcAft>
              <a:buClr>
                <a:srgbClr val="0070C0"/>
              </a:buClr>
              <a:buFont typeface="Wingdings" panose="05000000000000000000" charset="0"/>
              <a:buNone/>
              <a:defRPr/>
            </a:pPr>
            <a:r>
              <a:rPr lang="zh-CN" altLang="en-US" sz="2000" b="1" noProof="1">
                <a:latin typeface="+mn-ea"/>
                <a:cs typeface="黑体" panose="02010609060101010101" pitchFamily="49" charset="-122"/>
                <a:sym typeface="+mn-ea"/>
              </a:rPr>
              <a:t>（一） </a:t>
            </a:r>
            <a:r>
              <a:rPr lang="en-US" altLang="zh-CN" sz="2800" b="1" noProof="1">
                <a:solidFill>
                  <a:srgbClr val="FF0000"/>
                </a:solidFill>
                <a:latin typeface="+mn-ea"/>
                <a:cs typeface="黑体" panose="02010609060101010101" pitchFamily="49" charset="-122"/>
                <a:sym typeface="+mn-ea"/>
              </a:rPr>
              <a:t>Conditions</a:t>
            </a:r>
            <a:r>
              <a:rPr lang="en-US" altLang="zh-CN" sz="2000" b="1" noProof="1">
                <a:latin typeface="+mn-ea"/>
                <a:cs typeface="黑体" panose="02010609060101010101" pitchFamily="49" charset="-122"/>
                <a:sym typeface="+mn-ea"/>
              </a:rPr>
              <a:t> </a:t>
            </a:r>
            <a:endParaRPr lang="zh-CN" altLang="en-US" sz="2000" b="1" noProof="1">
              <a:latin typeface="+mn-ea"/>
              <a:cs typeface="黑体" panose="02010609060101010101" pitchFamily="49" charset="-122"/>
              <a:sym typeface="+mn-ea"/>
            </a:endParaRPr>
          </a:p>
          <a:p>
            <a:pPr marL="568325"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该人迁移或滞留于本国或经常居住国之外</a:t>
            </a:r>
          </a:p>
          <a:p>
            <a:pPr marL="568325"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不能或不愿受本国保护和不能或不愿返回经常居住国</a:t>
            </a:r>
          </a:p>
          <a:p>
            <a:pPr marL="568325"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该人有正当理由畏惧因种族等原因受到迫害</a:t>
            </a:r>
          </a:p>
          <a:p>
            <a:pPr marL="0" indent="0" eaLnBrk="1" fontAlgn="t" hangingPunct="1">
              <a:lnSpc>
                <a:spcPct val="120000"/>
              </a:lnSpc>
              <a:spcBef>
                <a:spcPts val="0"/>
              </a:spcBef>
              <a:spcAft>
                <a:spcPts val="0"/>
              </a:spcAft>
              <a:buClr>
                <a:srgbClr val="0070C0"/>
              </a:buClr>
              <a:buNone/>
              <a:defRPr/>
            </a:pPr>
            <a:r>
              <a:rPr lang="zh-CN" altLang="en-US" sz="2000" b="1" noProof="1">
                <a:latin typeface="+mn-ea"/>
                <a:cs typeface="黑体" panose="02010609060101010101" pitchFamily="49" charset="-122"/>
                <a:sym typeface="+mn-ea"/>
              </a:rPr>
              <a:t>（二）</a:t>
            </a:r>
            <a:r>
              <a:rPr lang="en-US" altLang="zh-CN" sz="2000" dirty="0">
                <a:latin typeface="+mn-ea"/>
              </a:rPr>
              <a:t> </a:t>
            </a:r>
            <a:r>
              <a:rPr lang="en-US" altLang="zh-CN" sz="2800" b="1" dirty="0">
                <a:solidFill>
                  <a:srgbClr val="FF0000"/>
                </a:solidFill>
                <a:latin typeface="+mn-ea"/>
              </a:rPr>
              <a:t>Exclusion Criteria</a:t>
            </a:r>
            <a:endParaRPr lang="zh-CN" altLang="en-US" sz="2800" b="1" noProof="1">
              <a:solidFill>
                <a:srgbClr val="FF0000"/>
              </a:solidFill>
              <a:latin typeface="+mn-ea"/>
              <a:sym typeface="+mn-ea"/>
            </a:endParaRPr>
          </a:p>
          <a:p>
            <a:pPr marL="881380" indent="-342900"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已取得联合国保护：排除了已经获得联合国难民署以外的联合国机关或机构保护的人。否则将造成重叠保护不符合</a:t>
            </a:r>
            <a:r>
              <a:rPr lang="en-US" altLang="zh-CN" sz="2000" noProof="1">
                <a:latin typeface="+mn-ea"/>
                <a:cs typeface="黑体" panose="02010609060101010101" pitchFamily="49" charset="-122"/>
                <a:sym typeface="+mn-ea"/>
              </a:rPr>
              <a:t>《</a:t>
            </a:r>
            <a:r>
              <a:rPr lang="zh-CN" altLang="en-US" sz="2000" noProof="1">
                <a:latin typeface="+mn-ea"/>
                <a:cs typeface="黑体" panose="02010609060101010101" pitchFamily="49" charset="-122"/>
                <a:sym typeface="+mn-ea"/>
              </a:rPr>
              <a:t>难民公约</a:t>
            </a:r>
            <a:r>
              <a:rPr lang="en-US" altLang="zh-CN" sz="2000" noProof="1">
                <a:latin typeface="+mn-ea"/>
                <a:cs typeface="黑体" panose="02010609060101010101" pitchFamily="49" charset="-122"/>
                <a:sym typeface="+mn-ea"/>
              </a:rPr>
              <a:t>》</a:t>
            </a:r>
            <a:r>
              <a:rPr lang="zh-CN" altLang="en-US" sz="2000" noProof="1">
                <a:latin typeface="+mn-ea"/>
                <a:cs typeface="黑体" panose="02010609060101010101" pitchFamily="49" charset="-122"/>
                <a:sym typeface="+mn-ea"/>
              </a:rPr>
              <a:t>对于难民保护的宗旨。</a:t>
            </a:r>
          </a:p>
          <a:p>
            <a:pPr marL="881380" indent="-342900"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被认为无须保护</a:t>
            </a:r>
            <a:r>
              <a:rPr lang="en-US" altLang="zh-CN" sz="2000" noProof="1">
                <a:latin typeface="+mn-ea"/>
                <a:cs typeface="黑体" panose="02010609060101010101" pitchFamily="49" charset="-122"/>
                <a:sym typeface="+mn-ea"/>
              </a:rPr>
              <a:t>:</a:t>
            </a:r>
            <a:r>
              <a:rPr lang="zh-CN" altLang="en-US" sz="2000" noProof="1">
                <a:latin typeface="+mn-ea"/>
                <a:cs typeface="黑体" panose="02010609060101010101" pitchFamily="49" charset="-122"/>
                <a:sym typeface="+mn-ea"/>
              </a:rPr>
              <a:t>被居住地国家的主管当局认为具有附着于该国国籍权利和义务的人</a:t>
            </a:r>
          </a:p>
          <a:p>
            <a:pPr marL="881380" indent="-342900"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被认为不得保护的人</a:t>
            </a:r>
            <a:r>
              <a:rPr lang="en-US" altLang="zh-CN" sz="2000" noProof="1">
                <a:latin typeface="+mn-ea"/>
                <a:cs typeface="黑体" panose="02010609060101010101" pitchFamily="49" charset="-122"/>
                <a:sym typeface="+mn-ea"/>
              </a:rPr>
              <a:t>:</a:t>
            </a:r>
            <a:r>
              <a:rPr lang="zh-CN" altLang="en-US" sz="2000" noProof="1">
                <a:latin typeface="+mn-ea"/>
                <a:cs typeface="黑体" panose="02010609060101010101" pitchFamily="49" charset="-122"/>
                <a:sym typeface="+mn-ea"/>
              </a:rPr>
              <a:t>不保护被确认为犯有国际文件规定的罪行的人或者是犯有各国国内法规定的非政治性的严重罪行的人</a:t>
            </a:r>
          </a:p>
          <a:p>
            <a:pPr eaLnBrk="1" fontAlgn="t" hangingPunct="1">
              <a:lnSpc>
                <a:spcPct val="120000"/>
              </a:lnSpc>
              <a:spcBef>
                <a:spcPts val="0"/>
              </a:spcBef>
              <a:spcAft>
                <a:spcPts val="0"/>
              </a:spcAft>
              <a:buClr>
                <a:srgbClr val="0070C0"/>
              </a:buClr>
              <a:buFont typeface="Wingdings" panose="05000000000000000000" charset="0"/>
              <a:buNone/>
              <a:defRPr/>
            </a:pPr>
            <a:r>
              <a:rPr lang="zh-CN" altLang="en-US" sz="2000" b="1" noProof="1">
                <a:latin typeface="+mn-ea"/>
                <a:cs typeface="黑体" panose="02010609060101010101" pitchFamily="49" charset="-122"/>
                <a:sym typeface="+mn-ea"/>
              </a:rPr>
              <a:t>（三）</a:t>
            </a:r>
            <a:r>
              <a:rPr lang="en-US" altLang="zh-CN" sz="2800" b="1" noProof="1">
                <a:solidFill>
                  <a:srgbClr val="FF0000"/>
                </a:solidFill>
                <a:latin typeface="+mn-ea"/>
                <a:sym typeface="+mn-ea"/>
              </a:rPr>
              <a:t>Determination Procedure</a:t>
            </a:r>
            <a:endParaRPr lang="zh-CN" altLang="en-US" sz="2800" b="1" noProof="1">
              <a:solidFill>
                <a:srgbClr val="FF0000"/>
              </a:solidFill>
              <a:latin typeface="+mn-ea"/>
              <a:sym typeface="+mn-ea"/>
            </a:endParaRPr>
          </a:p>
          <a:p>
            <a:pPr marL="881380" indent="-342900" eaLnBrk="1" fontAlgn="t" hangingPunct="1">
              <a:lnSpc>
                <a:spcPct val="120000"/>
              </a:lnSpc>
              <a:spcBef>
                <a:spcPts val="0"/>
              </a:spcBef>
              <a:spcAft>
                <a:spcPts val="0"/>
              </a:spcAft>
              <a:buClr>
                <a:srgbClr val="0070C0"/>
              </a:buClr>
              <a:buFont typeface="Wingdings" panose="05000000000000000000" charset="0"/>
              <a:buChar char="Ø"/>
              <a:defRPr/>
            </a:pPr>
            <a:r>
              <a:rPr lang="zh-CN" altLang="en-US" sz="2000" noProof="1">
                <a:latin typeface="+mn-ea"/>
                <a:cs typeface="黑体" panose="02010609060101010101" pitchFamily="49" charset="-122"/>
                <a:sym typeface="+mn-ea"/>
              </a:rPr>
              <a:t>无国际法上的明确规定，各国基于主权自行处理</a:t>
            </a:r>
          </a:p>
          <a:p>
            <a:endParaRPr lang="zh-CN" altLang="en-US" dirty="0"/>
          </a:p>
        </p:txBody>
      </p:sp>
    </p:spTree>
    <p:extLst>
      <p:ext uri="{BB962C8B-B14F-4D97-AF65-F5344CB8AC3E}">
        <p14:creationId xmlns:p14="http://schemas.microsoft.com/office/powerpoint/2010/main" val="3553395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98532-EBC1-4495-A56E-590C0370CCD0}"/>
              </a:ext>
            </a:extLst>
          </p:cNvPr>
          <p:cNvSpPr>
            <a:spLocks noGrp="1"/>
          </p:cNvSpPr>
          <p:nvPr>
            <p:ph type="title"/>
          </p:nvPr>
        </p:nvSpPr>
        <p:spPr>
          <a:xfrm>
            <a:off x="1371600" y="685800"/>
            <a:ext cx="9601200" cy="645695"/>
          </a:xfrm>
        </p:spPr>
        <p:txBody>
          <a:bodyPr>
            <a:normAutofit fontScale="90000"/>
          </a:bodyPr>
          <a:lstStyle/>
          <a:p>
            <a:r>
              <a:rPr kumimoji="1" lang="zh-CN" altLang="en-US" sz="2800" dirty="0">
                <a:solidFill>
                  <a:schemeClr val="tx1"/>
                </a:solidFill>
                <a:latin typeface="黑体" panose="02010609060101010101" pitchFamily="49" charset="-122"/>
                <a:ea typeface="黑体" panose="02010609060101010101" pitchFamily="49" charset="-122"/>
              </a:rPr>
              <a:t>（三） </a:t>
            </a:r>
            <a:r>
              <a:rPr lang="en-US" altLang="zh-CN" dirty="0"/>
              <a:t>Legal Status Of Refugees</a:t>
            </a:r>
            <a:endParaRPr lang="zh-CN" altLang="en-US" dirty="0"/>
          </a:p>
        </p:txBody>
      </p:sp>
      <p:sp>
        <p:nvSpPr>
          <p:cNvPr id="3" name="内容占位符 2">
            <a:extLst>
              <a:ext uri="{FF2B5EF4-FFF2-40B4-BE49-F238E27FC236}">
                <a16:creationId xmlns:a16="http://schemas.microsoft.com/office/drawing/2014/main" id="{103B65DE-268F-493B-BCAE-AF72F7331E51}"/>
              </a:ext>
            </a:extLst>
          </p:cNvPr>
          <p:cNvSpPr>
            <a:spLocks noGrp="1"/>
          </p:cNvSpPr>
          <p:nvPr>
            <p:ph idx="1"/>
          </p:nvPr>
        </p:nvSpPr>
        <p:spPr>
          <a:xfrm>
            <a:off x="1371600" y="1483895"/>
            <a:ext cx="9601200" cy="4916905"/>
          </a:xfrm>
        </p:spPr>
        <p:txBody>
          <a:bodyPr>
            <a:normAutofit/>
          </a:bodyPr>
          <a:lstStyle/>
          <a:p>
            <a:pPr eaLnBrk="1" fontAlgn="t" hangingPunct="1">
              <a:lnSpc>
                <a:spcPct val="120000"/>
              </a:lnSpc>
              <a:spcBef>
                <a:spcPts val="0"/>
              </a:spcBef>
              <a:spcAft>
                <a:spcPts val="0"/>
              </a:spcAft>
              <a:buClr>
                <a:srgbClr val="0070C0"/>
              </a:buClr>
              <a:buFont typeface="Wingdings" panose="05000000000000000000" charset="0"/>
              <a:buNone/>
              <a:defRPr/>
            </a:pPr>
            <a:r>
              <a:rPr lang="en-US" altLang="zh-CN" sz="2400" b="1" noProof="1">
                <a:latin typeface="+mn-ea"/>
                <a:cs typeface="黑体" panose="02010609060101010101" pitchFamily="49" charset="-122"/>
                <a:sym typeface="+mn-ea"/>
              </a:rPr>
              <a:t>《</a:t>
            </a:r>
            <a:r>
              <a:rPr lang="zh-CN" altLang="en-US" sz="2400" b="1" noProof="1">
                <a:latin typeface="+mn-ea"/>
                <a:cs typeface="黑体" panose="02010609060101010101" pitchFamily="49" charset="-122"/>
                <a:sym typeface="+mn-ea"/>
              </a:rPr>
              <a:t>关于难民地位的公约</a:t>
            </a:r>
            <a:r>
              <a:rPr lang="en-US" altLang="zh-CN" sz="2400" b="1" noProof="1">
                <a:latin typeface="+mn-ea"/>
                <a:cs typeface="黑体" panose="02010609060101010101" pitchFamily="49" charset="-122"/>
                <a:sym typeface="+mn-ea"/>
              </a:rPr>
              <a:t>》</a:t>
            </a:r>
            <a:r>
              <a:rPr lang="zh-CN" altLang="en-US" sz="2400" b="1" noProof="1">
                <a:latin typeface="+mn-ea"/>
                <a:cs typeface="黑体" panose="02010609060101010101" pitchFamily="49" charset="-122"/>
                <a:sym typeface="+mn-ea"/>
              </a:rPr>
              <a:t>、</a:t>
            </a:r>
            <a:r>
              <a:rPr lang="en-US" altLang="zh-CN" sz="2400" b="1" noProof="1">
                <a:latin typeface="+mn-ea"/>
                <a:cs typeface="黑体" panose="02010609060101010101" pitchFamily="49" charset="-122"/>
                <a:sym typeface="+mn-ea"/>
              </a:rPr>
              <a:t>《</a:t>
            </a:r>
            <a:r>
              <a:rPr lang="zh-CN" altLang="en-US" sz="2400" b="1" noProof="1">
                <a:latin typeface="+mn-ea"/>
                <a:cs typeface="黑体" panose="02010609060101010101" pitchFamily="49" charset="-122"/>
                <a:sym typeface="+mn-ea"/>
              </a:rPr>
              <a:t>关于难民地位的议定书</a:t>
            </a:r>
            <a:r>
              <a:rPr lang="en-US" altLang="zh-CN" sz="2400" b="1" noProof="1">
                <a:latin typeface="+mn-ea"/>
                <a:cs typeface="黑体" panose="02010609060101010101" pitchFamily="49" charset="-122"/>
                <a:sym typeface="+mn-ea"/>
              </a:rPr>
              <a:t>》</a:t>
            </a:r>
            <a:r>
              <a:rPr lang="zh-CN" altLang="en-US" sz="2400" b="1" noProof="1">
                <a:latin typeface="+mn-ea"/>
                <a:cs typeface="黑体" panose="02010609060101010101" pitchFamily="49" charset="-122"/>
                <a:sym typeface="+mn-ea"/>
              </a:rPr>
              <a:t>规定：</a:t>
            </a:r>
            <a:endParaRPr lang="en-US" altLang="zh-CN" sz="2400" b="1" noProof="1">
              <a:latin typeface="+mn-ea"/>
              <a:cs typeface="黑体" panose="02010609060101010101" pitchFamily="49" charset="-122"/>
              <a:sym typeface="+mn-ea"/>
            </a:endParaRPr>
          </a:p>
          <a:p>
            <a:pPr eaLnBrk="1" fontAlgn="t" hangingPunct="1">
              <a:lnSpc>
                <a:spcPct val="120000"/>
              </a:lnSpc>
              <a:spcBef>
                <a:spcPts val="0"/>
              </a:spcBef>
              <a:spcAft>
                <a:spcPts val="0"/>
              </a:spcAft>
              <a:buClr>
                <a:srgbClr val="0070C0"/>
              </a:buClr>
              <a:buFont typeface="Wingdings" panose="05000000000000000000" charset="0"/>
              <a:buNone/>
              <a:defRPr/>
            </a:pPr>
            <a:r>
              <a:rPr lang="zh-CN" altLang="en-US" sz="2400" b="1" noProof="1">
                <a:latin typeface="+mn-ea"/>
                <a:cs typeface="黑体" panose="02010609060101010101" pitchFamily="49" charset="-122"/>
                <a:sym typeface="+mn-ea"/>
              </a:rPr>
              <a:t>（一）</a:t>
            </a:r>
            <a:r>
              <a:rPr lang="en-US" altLang="zh-CN" sz="2400" b="1" dirty="0">
                <a:latin typeface="+mn-ea"/>
              </a:rPr>
              <a:t>  Entry, Residence and Exit of Refugees</a:t>
            </a:r>
            <a:endParaRPr lang="zh-CN" altLang="en-US" sz="2400" b="1" noProof="1">
              <a:latin typeface="+mn-ea"/>
              <a:cs typeface="黑体" panose="02010609060101010101" pitchFamily="49" charset="-122"/>
              <a:sym typeface="+mn-ea"/>
            </a:endParaRPr>
          </a:p>
          <a:p>
            <a:pPr marL="568325"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 边界不拒绝</a:t>
            </a:r>
          </a:p>
          <a:p>
            <a:pPr marL="568325" algn="just"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 </a:t>
            </a:r>
            <a:r>
              <a:rPr lang="zh-CN" altLang="en-US" b="1" noProof="1">
                <a:solidFill>
                  <a:srgbClr val="FF0000"/>
                </a:solidFill>
                <a:latin typeface="+mn-ea"/>
                <a:cs typeface="黑体" panose="02010609060101010101" pitchFamily="49" charset="-122"/>
                <a:sym typeface="+mn-ea"/>
              </a:rPr>
              <a:t>不推回原则（</a:t>
            </a:r>
            <a:r>
              <a:rPr lang="en-US" altLang="zh-CN" b="1" noProof="1">
                <a:solidFill>
                  <a:srgbClr val="FF0000"/>
                </a:solidFill>
                <a:latin typeface="+mn-ea"/>
                <a:cs typeface="黑体" panose="02010609060101010101" pitchFamily="49" charset="-122"/>
                <a:sym typeface="+mn-ea"/>
              </a:rPr>
              <a:t>P</a:t>
            </a:r>
            <a:r>
              <a:rPr lang="zh-CN" altLang="en-US" b="1" noProof="1">
                <a:solidFill>
                  <a:srgbClr val="FF0000"/>
                </a:solidFill>
                <a:latin typeface="+mn-ea"/>
                <a:cs typeface="黑体" panose="02010609060101010101" pitchFamily="49" charset="-122"/>
                <a:sym typeface="+mn-ea"/>
              </a:rPr>
              <a:t>rinciple of </a:t>
            </a:r>
            <a:r>
              <a:rPr lang="en-US" altLang="zh-CN" b="1" noProof="1">
                <a:solidFill>
                  <a:srgbClr val="FF0000"/>
                </a:solidFill>
                <a:latin typeface="+mn-ea"/>
                <a:cs typeface="黑体" panose="02010609060101010101" pitchFamily="49" charset="-122"/>
                <a:sym typeface="+mn-ea"/>
              </a:rPr>
              <a:t>Non-refoulement </a:t>
            </a:r>
            <a:r>
              <a:rPr lang="zh-CN" altLang="en-US" b="1" noProof="1">
                <a:solidFill>
                  <a:srgbClr val="FF0000"/>
                </a:solidFill>
                <a:latin typeface="+mn-ea"/>
                <a:cs typeface="黑体" panose="02010609060101010101" pitchFamily="49" charset="-122"/>
                <a:sym typeface="+mn-ea"/>
              </a:rPr>
              <a:t>）</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 </a:t>
            </a:r>
            <a:r>
              <a:rPr lang="en-US" altLang="zh-CN" noProof="1">
                <a:latin typeface="+mn-ea"/>
                <a:cs typeface="黑体" panose="02010609060101010101" pitchFamily="49" charset="-122"/>
                <a:sym typeface="+mn-ea"/>
              </a:rPr>
              <a:t>1951</a:t>
            </a:r>
            <a:r>
              <a:rPr lang="zh-CN" altLang="en-US" noProof="1">
                <a:latin typeface="+mn-ea"/>
                <a:cs typeface="黑体" panose="02010609060101010101" pitchFamily="49" charset="-122"/>
                <a:sym typeface="+mn-ea"/>
              </a:rPr>
              <a:t>年</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难民地位公约</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“任何缔约国不得以</a:t>
            </a:r>
            <a:r>
              <a:rPr lang="zh-CN" altLang="en-US" noProof="1">
                <a:solidFill>
                  <a:srgbClr val="FF0000"/>
                </a:solidFill>
                <a:latin typeface="+mn-ea"/>
                <a:cs typeface="黑体" panose="02010609060101010101" pitchFamily="49" charset="-122"/>
                <a:sym typeface="+mn-ea"/>
              </a:rPr>
              <a:t>任何方式</a:t>
            </a:r>
            <a:r>
              <a:rPr lang="zh-CN" altLang="en-US" noProof="1">
                <a:latin typeface="+mn-ea"/>
                <a:cs typeface="黑体" panose="02010609060101010101" pitchFamily="49" charset="-122"/>
                <a:sym typeface="+mn-ea"/>
              </a:rPr>
              <a:t>将难民驱逐或送回至其生命或自由因为他的种族、宗教、民族、参加某一社会团体或具有某种政治见解而受威胁的领土边界</a:t>
            </a:r>
            <a:r>
              <a:rPr lang="en-US" altLang="zh-CN" noProof="1">
                <a:latin typeface="+mn-ea"/>
                <a:cs typeface="黑体" panose="02010609060101010101" pitchFamily="49" charset="-122"/>
                <a:sym typeface="+mn-ea"/>
              </a:rPr>
              <a:t>”</a:t>
            </a:r>
            <a:endParaRPr lang="zh-CN" altLang="en-US" noProof="1">
              <a:latin typeface="+mn-ea"/>
              <a:cs typeface="黑体" panose="02010609060101010101" pitchFamily="49" charset="-122"/>
              <a:sym typeface="+mn-ea"/>
            </a:endParaRPr>
          </a:p>
          <a:p>
            <a:pPr marL="568325"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 对于合法在缔约国的难民，不得将其驱逐；决定驱逐的，给予其合理时间</a:t>
            </a:r>
          </a:p>
          <a:p>
            <a:pPr eaLnBrk="1" fontAlgn="t" hangingPunct="1">
              <a:lnSpc>
                <a:spcPct val="120000"/>
              </a:lnSpc>
              <a:spcBef>
                <a:spcPts val="0"/>
              </a:spcBef>
              <a:spcAft>
                <a:spcPts val="0"/>
              </a:spcAft>
              <a:buClr>
                <a:srgbClr val="0070C0"/>
              </a:buClr>
              <a:buFont typeface="Wingdings" panose="05000000000000000000" charset="0"/>
              <a:buNone/>
              <a:defRPr/>
            </a:pPr>
            <a:r>
              <a:rPr lang="zh-CN" altLang="en-US" sz="2400" b="1" noProof="1">
                <a:latin typeface="+mn-ea"/>
                <a:cs typeface="黑体" panose="02010609060101010101" pitchFamily="49" charset="-122"/>
                <a:sym typeface="+mn-ea"/>
              </a:rPr>
              <a:t>（二）</a:t>
            </a:r>
            <a:r>
              <a:rPr lang="en-US" altLang="zh-CN" sz="2400" b="1" dirty="0">
                <a:latin typeface="+mn-ea"/>
              </a:rPr>
              <a:t> Treatment of Refugees</a:t>
            </a:r>
            <a:endParaRPr lang="zh-CN" altLang="en-US" sz="2400" b="1" noProof="1">
              <a:latin typeface="+mn-ea"/>
              <a:cs typeface="黑体" panose="02010609060101010101" pitchFamily="49" charset="-122"/>
              <a:sym typeface="+mn-ea"/>
            </a:endParaRPr>
          </a:p>
          <a:p>
            <a:pPr marL="538480" algn="just" eaLnBrk="1" fontAlgn="t" hangingPunct="1">
              <a:lnSpc>
                <a:spcPct val="120000"/>
              </a:lnSpc>
              <a:spcBef>
                <a:spcPts val="0"/>
              </a:spcBef>
              <a:spcAft>
                <a:spcPts val="0"/>
              </a:spcAft>
              <a:buClr>
                <a:srgbClr val="0070C0"/>
              </a:buClr>
              <a:buFont typeface="Wingdings" panose="05000000000000000000" charset="0"/>
              <a:buNone/>
              <a:defRPr/>
            </a:pPr>
            <a:r>
              <a:rPr lang="zh-CN" altLang="en-US" noProof="1">
                <a:latin typeface="+mn-ea"/>
                <a:cs typeface="黑体" panose="02010609060101010101" pitchFamily="49" charset="-122"/>
                <a:sym typeface="+mn-ea"/>
              </a:rPr>
              <a:t>        一个人经申请获准取得难民地位后，在缔约国境内负有服从接受国管辖、遵守所在国的法律、规章以及该国为维持公共秩序所采取的措施的一般义务，同时享受所在国赋予的权利和待遇。</a:t>
            </a:r>
          </a:p>
          <a:p>
            <a:endParaRPr lang="zh-CN" altLang="en-US" dirty="0"/>
          </a:p>
        </p:txBody>
      </p:sp>
    </p:spTree>
    <p:extLst>
      <p:ext uri="{BB962C8B-B14F-4D97-AF65-F5344CB8AC3E}">
        <p14:creationId xmlns:p14="http://schemas.microsoft.com/office/powerpoint/2010/main" val="2975793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DF3F2-7F26-4DDE-98E7-627DF220BDA0}"/>
              </a:ext>
            </a:extLst>
          </p:cNvPr>
          <p:cNvSpPr>
            <a:spLocks noGrp="1"/>
          </p:cNvSpPr>
          <p:nvPr>
            <p:ph type="title"/>
          </p:nvPr>
        </p:nvSpPr>
        <p:spPr>
          <a:xfrm>
            <a:off x="1371600" y="685800"/>
            <a:ext cx="9601200" cy="677779"/>
          </a:xfrm>
        </p:spPr>
        <p:txBody>
          <a:bodyPr>
            <a:normAutofit fontScale="90000"/>
          </a:bodyPr>
          <a:lstStyle/>
          <a:p>
            <a:pPr algn="just"/>
            <a:r>
              <a:rPr kumimoji="1" lang="zh-CN" altLang="en-US" sz="2800" dirty="0">
                <a:solidFill>
                  <a:schemeClr val="tx1"/>
                </a:solidFill>
                <a:latin typeface="黑体" panose="02010609060101010101" pitchFamily="49" charset="-122"/>
                <a:ea typeface="黑体" panose="02010609060101010101" pitchFamily="49" charset="-122"/>
              </a:rPr>
              <a:t>（四） </a:t>
            </a:r>
            <a:r>
              <a:rPr lang="en-US" altLang="zh-CN" sz="2800" b="1" dirty="0"/>
              <a:t>China's basic position and practice in protecting refugees</a:t>
            </a:r>
            <a:endParaRPr lang="zh-CN" altLang="en-US" sz="2800" b="1" dirty="0"/>
          </a:p>
        </p:txBody>
      </p:sp>
      <p:sp>
        <p:nvSpPr>
          <p:cNvPr id="3" name="内容占位符 2">
            <a:extLst>
              <a:ext uri="{FF2B5EF4-FFF2-40B4-BE49-F238E27FC236}">
                <a16:creationId xmlns:a16="http://schemas.microsoft.com/office/drawing/2014/main" id="{9C475B6A-2C2D-454F-AC3D-956FC273927B}"/>
              </a:ext>
            </a:extLst>
          </p:cNvPr>
          <p:cNvSpPr>
            <a:spLocks noGrp="1"/>
          </p:cNvSpPr>
          <p:nvPr>
            <p:ph idx="1"/>
          </p:nvPr>
        </p:nvSpPr>
        <p:spPr>
          <a:xfrm>
            <a:off x="1371600" y="1588169"/>
            <a:ext cx="9601200" cy="4644190"/>
          </a:xfrm>
        </p:spPr>
        <p:txBody>
          <a:bodyPr>
            <a:normAutofit/>
          </a:bodyPr>
          <a:lstStyle/>
          <a:p>
            <a:pPr indent="0" eaLnBrk="1" fontAlgn="t" hangingPunct="1">
              <a:lnSpc>
                <a:spcPct val="120000"/>
              </a:lnSpc>
              <a:spcBef>
                <a:spcPts val="0"/>
              </a:spcBef>
              <a:spcAft>
                <a:spcPts val="0"/>
              </a:spcAft>
              <a:buClr>
                <a:srgbClr val="0070C0"/>
              </a:buClr>
              <a:buFont typeface="Wingdings" panose="05000000000000000000" charset="0"/>
              <a:buNone/>
              <a:defRPr/>
            </a:pPr>
            <a:endParaRPr lang="en-US" altLang="zh-CN" b="1" noProof="1">
              <a:latin typeface="+mn-ea"/>
              <a:cs typeface="黑体" panose="02010609060101010101" pitchFamily="49" charset="-122"/>
              <a:sym typeface="+mn-ea"/>
            </a:endParaRPr>
          </a:p>
          <a:p>
            <a:pPr indent="0" eaLnBrk="1" fontAlgn="t" hangingPunct="1">
              <a:lnSpc>
                <a:spcPct val="120000"/>
              </a:lnSpc>
              <a:spcBef>
                <a:spcPts val="0"/>
              </a:spcBef>
              <a:spcAft>
                <a:spcPts val="0"/>
              </a:spcAft>
              <a:buClr>
                <a:srgbClr val="0070C0"/>
              </a:buClr>
              <a:buFont typeface="Wingdings" panose="05000000000000000000" charset="0"/>
              <a:buNone/>
              <a:defRPr/>
            </a:pPr>
            <a:r>
              <a:rPr lang="zh-CN" altLang="en-US" b="1" noProof="1">
                <a:latin typeface="+mn-ea"/>
                <a:cs typeface="黑体" panose="02010609060101010101" pitchFamily="49" charset="-122"/>
                <a:sym typeface="+mn-ea"/>
              </a:rPr>
              <a:t>（一）中国难民保护法律制度</a:t>
            </a:r>
          </a:p>
          <a:p>
            <a:pPr marL="568325" indent="0"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多边国际公约：</a:t>
            </a:r>
            <a:r>
              <a:rPr lang="en-US" altLang="zh-CN" noProof="1">
                <a:latin typeface="+mn-ea"/>
                <a:cs typeface="黑体" panose="02010609060101010101" pitchFamily="49" charset="-122"/>
                <a:sym typeface="+mn-ea"/>
              </a:rPr>
              <a:t>1982</a:t>
            </a:r>
            <a:r>
              <a:rPr lang="zh-CN" altLang="en-US" noProof="1">
                <a:latin typeface="+mn-ea"/>
                <a:cs typeface="黑体" panose="02010609060101010101" pitchFamily="49" charset="-122"/>
                <a:sym typeface="+mn-ea"/>
              </a:rPr>
              <a:t>年加入</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关于难民地位的公约</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难民地位议定书</a:t>
            </a:r>
            <a:r>
              <a:rPr lang="en-US" altLang="zh-CN" noProof="1">
                <a:latin typeface="+mn-ea"/>
                <a:cs typeface="黑体" panose="02010609060101010101" pitchFamily="49" charset="-122"/>
                <a:sym typeface="+mn-ea"/>
              </a:rPr>
              <a:t>》</a:t>
            </a:r>
            <a:endParaRPr lang="zh-CN" altLang="en-US" noProof="1">
              <a:latin typeface="+mn-ea"/>
              <a:cs typeface="黑体" panose="02010609060101010101" pitchFamily="49" charset="-122"/>
              <a:sym typeface="+mn-ea"/>
            </a:endParaRPr>
          </a:p>
          <a:p>
            <a:pPr marL="568325" indent="0"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双边条约：</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中老难民议定书</a:t>
            </a:r>
            <a:r>
              <a:rPr lang="en-US" altLang="zh-CN" noProof="1">
                <a:latin typeface="+mn-ea"/>
                <a:cs typeface="黑体" panose="02010609060101010101" pitchFamily="49" charset="-122"/>
                <a:sym typeface="+mn-ea"/>
              </a:rPr>
              <a:t>》</a:t>
            </a:r>
            <a:endParaRPr lang="zh-CN" altLang="en-US" noProof="1">
              <a:latin typeface="+mn-ea"/>
              <a:cs typeface="黑体" panose="02010609060101010101" pitchFamily="49" charset="-122"/>
              <a:sym typeface="+mn-ea"/>
            </a:endParaRPr>
          </a:p>
          <a:p>
            <a:pPr marL="568325" indent="0" eaLnBrk="1" fontAlgn="t" hangingPunct="1">
              <a:lnSpc>
                <a:spcPct val="120000"/>
              </a:lnSpc>
              <a:spcBef>
                <a:spcPts val="0"/>
              </a:spcBef>
              <a:spcAft>
                <a:spcPts val="0"/>
              </a:spcAft>
              <a:buClr>
                <a:srgbClr val="0070C0"/>
              </a:buClr>
              <a:buFont typeface="Wingdings" panose="05000000000000000000" charset="0"/>
              <a:buChar char="Ø"/>
              <a:defRPr/>
            </a:pPr>
            <a:r>
              <a:rPr lang="zh-CN" altLang="en-US" noProof="1">
                <a:latin typeface="+mn-ea"/>
                <a:cs typeface="黑体" panose="02010609060101010101" pitchFamily="49" charset="-122"/>
                <a:sym typeface="+mn-ea"/>
              </a:rPr>
              <a:t>国内立法：</a:t>
            </a:r>
            <a:r>
              <a:rPr lang="en-US" altLang="zh-CN" noProof="1">
                <a:latin typeface="+mn-ea"/>
                <a:cs typeface="黑体" panose="02010609060101010101" pitchFamily="49" charset="-122"/>
                <a:sym typeface="+mn-ea"/>
              </a:rPr>
              <a:t>《</a:t>
            </a:r>
            <a:r>
              <a:rPr lang="zh-CN" altLang="en-US" noProof="1">
                <a:latin typeface="+mn-ea"/>
                <a:cs typeface="黑体" panose="02010609060101010101" pitchFamily="49" charset="-122"/>
                <a:sym typeface="+mn-ea"/>
              </a:rPr>
              <a:t>外国人出入境管理法</a:t>
            </a:r>
            <a:r>
              <a:rPr lang="en-US" altLang="zh-CN" noProof="1">
                <a:latin typeface="+mn-ea"/>
                <a:cs typeface="黑体" panose="02010609060101010101" pitchFamily="49" charset="-122"/>
                <a:sym typeface="+mn-ea"/>
              </a:rPr>
              <a:t>》</a:t>
            </a:r>
            <a:endParaRPr lang="zh-CN" altLang="en-US" noProof="1">
              <a:latin typeface="+mn-ea"/>
              <a:cs typeface="黑体" panose="02010609060101010101" pitchFamily="49" charset="-122"/>
              <a:sym typeface="+mn-ea"/>
            </a:endParaRPr>
          </a:p>
          <a:p>
            <a:pPr indent="0" eaLnBrk="1" fontAlgn="t" hangingPunct="1">
              <a:lnSpc>
                <a:spcPct val="120000"/>
              </a:lnSpc>
              <a:spcBef>
                <a:spcPts val="0"/>
              </a:spcBef>
              <a:spcAft>
                <a:spcPts val="0"/>
              </a:spcAft>
              <a:buClr>
                <a:srgbClr val="0070C0"/>
              </a:buClr>
              <a:buFont typeface="Wingdings" panose="05000000000000000000" charset="0"/>
              <a:buNone/>
              <a:defRPr/>
            </a:pPr>
            <a:r>
              <a:rPr lang="zh-CN" altLang="en-US" b="1" noProof="1">
                <a:latin typeface="+mn-ea"/>
                <a:cs typeface="黑体" panose="02010609060101010101" pitchFamily="49" charset="-122"/>
                <a:sym typeface="+mn-ea"/>
              </a:rPr>
              <a:t>（二）我国的难民保护机构</a:t>
            </a:r>
          </a:p>
          <a:p>
            <a:pPr indent="0" eaLnBrk="1" fontAlgn="t" hangingPunct="1">
              <a:lnSpc>
                <a:spcPct val="120000"/>
              </a:lnSpc>
              <a:spcBef>
                <a:spcPts val="0"/>
              </a:spcBef>
              <a:spcAft>
                <a:spcPts val="0"/>
              </a:spcAft>
              <a:buClr>
                <a:srgbClr val="0070C0"/>
              </a:buClr>
              <a:buFont typeface="Wingdings" panose="05000000000000000000" charset="0"/>
              <a:buNone/>
              <a:defRPr/>
            </a:pPr>
            <a:r>
              <a:rPr lang="zh-CN" altLang="en-US" b="1" noProof="1">
                <a:latin typeface="+mn-ea"/>
                <a:cs typeface="黑体" panose="02010609060101010101" pitchFamily="49" charset="-122"/>
                <a:sym typeface="+mn-ea"/>
              </a:rPr>
              <a:t>   </a:t>
            </a:r>
            <a:r>
              <a:rPr lang="zh-CN" altLang="en-US" noProof="1">
                <a:latin typeface="+mn-ea"/>
                <a:cs typeface="黑体" panose="02010609060101010101" pitchFamily="49" charset="-122"/>
                <a:sym typeface="+mn-ea"/>
              </a:rPr>
              <a:t>由外交部国际司协调联合国难民署及各有关国家，并与民政部等国内有关部门合作，针对个案制定政策。</a:t>
            </a:r>
          </a:p>
          <a:p>
            <a:pPr indent="0" eaLnBrk="1" fontAlgn="t" hangingPunct="1">
              <a:lnSpc>
                <a:spcPct val="120000"/>
              </a:lnSpc>
              <a:spcBef>
                <a:spcPts val="0"/>
              </a:spcBef>
              <a:spcAft>
                <a:spcPts val="0"/>
              </a:spcAft>
              <a:buClr>
                <a:srgbClr val="0070C0"/>
              </a:buClr>
              <a:buFont typeface="Wingdings" panose="05000000000000000000" charset="0"/>
              <a:buNone/>
              <a:defRPr/>
            </a:pPr>
            <a:r>
              <a:rPr lang="zh-CN" altLang="en-US" b="1" noProof="1">
                <a:latin typeface="+mn-ea"/>
                <a:cs typeface="黑体" panose="02010609060101010101" pitchFamily="49" charset="-122"/>
                <a:sym typeface="+mn-ea"/>
              </a:rPr>
              <a:t>（三）我国的难民保护实践</a:t>
            </a:r>
          </a:p>
          <a:p>
            <a:pPr indent="0" eaLnBrk="1" fontAlgn="t" hangingPunct="1">
              <a:lnSpc>
                <a:spcPct val="120000"/>
              </a:lnSpc>
              <a:spcBef>
                <a:spcPts val="0"/>
              </a:spcBef>
              <a:spcAft>
                <a:spcPts val="0"/>
              </a:spcAft>
              <a:buClr>
                <a:srgbClr val="0070C0"/>
              </a:buClr>
              <a:buFont typeface="Wingdings" panose="05000000000000000000" charset="0"/>
              <a:buNone/>
              <a:defRPr/>
            </a:pPr>
            <a:r>
              <a:rPr lang="zh-CN" altLang="en-US" b="1" noProof="1">
                <a:latin typeface="+mn-ea"/>
                <a:cs typeface="黑体" panose="02010609060101010101" pitchFamily="49" charset="-122"/>
                <a:sym typeface="+mn-ea"/>
              </a:rPr>
              <a:t>   </a:t>
            </a:r>
            <a:r>
              <a:rPr lang="zh-CN" altLang="en-US" noProof="1">
                <a:latin typeface="+mn-ea"/>
                <a:cs typeface="黑体" panose="02010609060101010101" pitchFamily="49" charset="-122"/>
                <a:sym typeface="+mn-ea"/>
              </a:rPr>
              <a:t>中国政府一向支持国际社会解决难民问题的努力，在实践中接受并安置了大量难民。</a:t>
            </a:r>
            <a:r>
              <a:rPr lang="en-US" altLang="zh-CN" noProof="1">
                <a:latin typeface="+mn-ea"/>
                <a:cs typeface="黑体" panose="02010609060101010101" pitchFamily="49" charset="-122"/>
                <a:sym typeface="+mn-ea"/>
              </a:rPr>
              <a:t>Eg</a:t>
            </a:r>
            <a:r>
              <a:rPr lang="zh-CN" altLang="en-US" noProof="1">
                <a:latin typeface="+mn-ea"/>
                <a:cs typeface="黑体" panose="02010609060101010101" pitchFamily="49" charset="-122"/>
                <a:sym typeface="+mn-ea"/>
              </a:rPr>
              <a:t>：对正常来华的缅甸公民，采取就地融合的做法。</a:t>
            </a:r>
            <a:endParaRPr lang="en-US" altLang="zh-CN" noProof="1">
              <a:latin typeface="+mn-ea"/>
              <a:cs typeface="黑体" panose="02010609060101010101" pitchFamily="49" charset="-122"/>
              <a:sym typeface="+mn-ea"/>
            </a:endParaRPr>
          </a:p>
          <a:p>
            <a:endParaRPr lang="zh-CN" altLang="en-US" dirty="0"/>
          </a:p>
        </p:txBody>
      </p:sp>
    </p:spTree>
    <p:extLst>
      <p:ext uri="{BB962C8B-B14F-4D97-AF65-F5344CB8AC3E}">
        <p14:creationId xmlns:p14="http://schemas.microsoft.com/office/powerpoint/2010/main" val="3128623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CD2F70-EB52-9D44-8B08-9F345714AAA9}"/>
              </a:ext>
            </a:extLst>
          </p:cNvPr>
          <p:cNvSpPr>
            <a:spLocks noGrp="1"/>
          </p:cNvSpPr>
          <p:nvPr>
            <p:ph type="title"/>
          </p:nvPr>
        </p:nvSpPr>
        <p:spPr/>
        <p:txBody>
          <a:bodyPr/>
          <a:lstStyle/>
          <a:p>
            <a:r>
              <a:rPr kumimoji="1" lang="zh-CN" altLang="en-US" dirty="0"/>
              <a:t>一、国籍 </a:t>
            </a:r>
            <a:r>
              <a:rPr kumimoji="1" lang="en-US" altLang="zh-CN" dirty="0"/>
              <a:t>nationality</a:t>
            </a:r>
            <a:endParaRPr kumimoji="1" lang="zh-CN" altLang="en-US" dirty="0"/>
          </a:p>
        </p:txBody>
      </p:sp>
      <p:sp>
        <p:nvSpPr>
          <p:cNvPr id="3" name="内容占位符 2">
            <a:extLst>
              <a:ext uri="{FF2B5EF4-FFF2-40B4-BE49-F238E27FC236}">
                <a16:creationId xmlns:a16="http://schemas.microsoft.com/office/drawing/2014/main" id="{57D1FF6F-6002-6A49-B175-C332887B0022}"/>
              </a:ext>
            </a:extLst>
          </p:cNvPr>
          <p:cNvSpPr>
            <a:spLocks noGrp="1"/>
          </p:cNvSpPr>
          <p:nvPr>
            <p:ph idx="1"/>
          </p:nvPr>
        </p:nvSpPr>
        <p:spPr/>
        <p:txBody>
          <a:bodyPr>
            <a:normAutofit/>
          </a:bodyPr>
          <a:lstStyle/>
          <a:p>
            <a:r>
              <a:rPr kumimoji="1" lang="zh-CN" altLang="en-US" sz="4000" dirty="0"/>
              <a:t>（一）国籍的概念及意义</a:t>
            </a:r>
            <a:endParaRPr kumimoji="1" lang="en-US" altLang="zh-CN" sz="4000" dirty="0"/>
          </a:p>
          <a:p>
            <a:r>
              <a:rPr kumimoji="1" lang="zh-CN" altLang="en-US" sz="4000" dirty="0"/>
              <a:t>（二）国籍的取得和丧失</a:t>
            </a:r>
            <a:endParaRPr kumimoji="1" lang="en-US" altLang="zh-CN" sz="4000" dirty="0"/>
          </a:p>
          <a:p>
            <a:r>
              <a:rPr kumimoji="1" lang="zh-CN" altLang="en-US" sz="4000" dirty="0"/>
              <a:t>（三）国籍的抵触（冲突）及其解决</a:t>
            </a:r>
            <a:endParaRPr kumimoji="1" lang="en-US" altLang="zh-CN" sz="4000" dirty="0"/>
          </a:p>
          <a:p>
            <a:r>
              <a:rPr kumimoji="1" lang="zh-CN" altLang="en-US" sz="4000" dirty="0"/>
              <a:t>（四）中国的国籍法</a:t>
            </a:r>
          </a:p>
        </p:txBody>
      </p:sp>
    </p:spTree>
    <p:extLst>
      <p:ext uri="{BB962C8B-B14F-4D97-AF65-F5344CB8AC3E}">
        <p14:creationId xmlns:p14="http://schemas.microsoft.com/office/powerpoint/2010/main" val="216297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CACCA-839C-5F49-86DB-D8247D840EB0}"/>
              </a:ext>
            </a:extLst>
          </p:cNvPr>
          <p:cNvSpPr>
            <a:spLocks noGrp="1"/>
          </p:cNvSpPr>
          <p:nvPr>
            <p:ph type="title"/>
          </p:nvPr>
        </p:nvSpPr>
        <p:spPr>
          <a:xfrm>
            <a:off x="1371600" y="90056"/>
            <a:ext cx="9601200" cy="665018"/>
          </a:xfrm>
        </p:spPr>
        <p:txBody>
          <a:bodyPr>
            <a:normAutofit fontScale="90000"/>
          </a:bodyPr>
          <a:lstStyle/>
          <a:p>
            <a:r>
              <a:rPr kumimoji="1" lang="zh-CN" altLang="en-US" dirty="0"/>
              <a:t>（一）国籍（</a:t>
            </a:r>
            <a:r>
              <a:rPr kumimoji="1" lang="en-US" altLang="zh-CN" dirty="0"/>
              <a:t>nationality</a:t>
            </a:r>
            <a:r>
              <a:rPr kumimoji="1" lang="zh-CN" altLang="en-US" dirty="0"/>
              <a:t>）的概念和意义</a:t>
            </a:r>
          </a:p>
        </p:txBody>
      </p:sp>
      <p:sp>
        <p:nvSpPr>
          <p:cNvPr id="3" name="内容占位符 2">
            <a:extLst>
              <a:ext uri="{FF2B5EF4-FFF2-40B4-BE49-F238E27FC236}">
                <a16:creationId xmlns:a16="http://schemas.microsoft.com/office/drawing/2014/main" id="{0DCDD232-252A-E24B-8D63-54F7F79F8207}"/>
              </a:ext>
            </a:extLst>
          </p:cNvPr>
          <p:cNvSpPr>
            <a:spLocks noGrp="1"/>
          </p:cNvSpPr>
          <p:nvPr>
            <p:ph idx="1"/>
          </p:nvPr>
        </p:nvSpPr>
        <p:spPr>
          <a:xfrm>
            <a:off x="865909" y="1122218"/>
            <a:ext cx="11187545" cy="5735782"/>
          </a:xfrm>
        </p:spPr>
        <p:txBody>
          <a:bodyPr>
            <a:normAutofit fontScale="70000" lnSpcReduction="20000"/>
          </a:bodyPr>
          <a:lstStyle/>
          <a:p>
            <a:r>
              <a:rPr kumimoji="1" lang="en-US" altLang="zh-CN" sz="3600" dirty="0"/>
              <a:t>Definition:</a:t>
            </a:r>
            <a:r>
              <a:rPr kumimoji="1" lang="zh-CN" altLang="en-US" sz="3600" dirty="0"/>
              <a:t> 国籍（</a:t>
            </a:r>
            <a:r>
              <a:rPr kumimoji="1" lang="en-US" altLang="zh-CN" sz="3600" i="1" dirty="0">
                <a:solidFill>
                  <a:srgbClr val="FF0000"/>
                </a:solidFill>
              </a:rPr>
              <a:t>nationality</a:t>
            </a:r>
            <a:r>
              <a:rPr kumimoji="1" lang="zh-CN" altLang="en-US" sz="3600" dirty="0"/>
              <a:t>），是指一个人属于某一国家的国民或公民的法律资格。它表明一个人同某一特定国家之间固定的法律联系。</a:t>
            </a:r>
            <a:endParaRPr kumimoji="1" lang="en-US" altLang="zh-CN" sz="3600" dirty="0"/>
          </a:p>
          <a:p>
            <a:r>
              <a:rPr kumimoji="1" lang="en-US" altLang="zh-CN" sz="3600" dirty="0"/>
              <a:t>Significance</a:t>
            </a:r>
            <a:r>
              <a:rPr kumimoji="1" lang="zh-CN" altLang="en-US" sz="3600" dirty="0"/>
              <a:t> </a:t>
            </a:r>
            <a:r>
              <a:rPr kumimoji="1" lang="en-US" altLang="zh-CN" sz="3600" dirty="0"/>
              <a:t>in</a:t>
            </a:r>
            <a:r>
              <a:rPr kumimoji="1" lang="zh-CN" altLang="en-US" sz="3600" dirty="0"/>
              <a:t> </a:t>
            </a:r>
            <a:r>
              <a:rPr kumimoji="1" lang="en-US" altLang="zh-CN" sz="3600" dirty="0"/>
              <a:t>Law</a:t>
            </a:r>
            <a:r>
              <a:rPr kumimoji="1" lang="zh-CN" altLang="en-US" sz="3600" dirty="0"/>
              <a:t>：</a:t>
            </a:r>
            <a:endParaRPr kumimoji="1" lang="en-US" altLang="zh-CN" sz="3600" dirty="0"/>
          </a:p>
          <a:p>
            <a:pPr marL="0" indent="0">
              <a:buNone/>
            </a:pPr>
            <a:r>
              <a:rPr kumimoji="1" lang="zh-CN" altLang="en-US" sz="3600" dirty="0"/>
              <a:t>    </a:t>
            </a:r>
            <a:r>
              <a:rPr kumimoji="1" lang="en-US" altLang="zh-CN" sz="3600" dirty="0"/>
              <a:t>1.</a:t>
            </a:r>
            <a:r>
              <a:rPr kumimoji="1" lang="zh-CN" altLang="en-US" sz="3600" dirty="0"/>
              <a:t>国籍是一个国家确定某人为其国民或公民的根据。</a:t>
            </a:r>
            <a:endParaRPr kumimoji="1" lang="en-US" altLang="zh-CN" sz="3600" dirty="0"/>
          </a:p>
          <a:p>
            <a:pPr marL="0" indent="0">
              <a:buNone/>
            </a:pPr>
            <a:r>
              <a:rPr kumimoji="1" lang="zh-CN" altLang="en-US" sz="3600" dirty="0"/>
              <a:t>    </a:t>
            </a:r>
            <a:r>
              <a:rPr kumimoji="1" lang="en-US" altLang="zh-CN" sz="3600" dirty="0"/>
              <a:t>2.</a:t>
            </a:r>
            <a:r>
              <a:rPr kumimoji="1" lang="zh-CN" altLang="en-US" sz="3600" dirty="0"/>
              <a:t>国籍对于国家行使管辖权具有重要意义。</a:t>
            </a:r>
            <a:endParaRPr kumimoji="1" lang="en-US" altLang="zh-CN" sz="3600" dirty="0"/>
          </a:p>
          <a:p>
            <a:pPr marL="0" indent="0">
              <a:buNone/>
            </a:pPr>
            <a:r>
              <a:rPr kumimoji="1" lang="zh-CN" altLang="en-US" sz="3600" dirty="0"/>
              <a:t>    </a:t>
            </a:r>
            <a:r>
              <a:rPr kumimoji="1" lang="en-US" altLang="zh-CN" sz="3600" dirty="0"/>
              <a:t>3. </a:t>
            </a:r>
            <a:r>
              <a:rPr kumimoji="1" lang="en-US" altLang="zh-CN" sz="3600" dirty="0" err="1"/>
              <a:t>国籍是一国区分本国人和外国人以及给予境内居民不同待遇的前提</a:t>
            </a:r>
            <a:r>
              <a:rPr kumimoji="1" lang="en-US" altLang="zh-CN" sz="3600" dirty="0"/>
              <a:t> </a:t>
            </a:r>
            <a:r>
              <a:rPr kumimoji="1" lang="zh-CN" altLang="en-US" sz="3600" dirty="0"/>
              <a:t>。</a:t>
            </a:r>
            <a:endParaRPr kumimoji="1" lang="en-US" altLang="zh-CN" sz="3600" dirty="0"/>
          </a:p>
          <a:p>
            <a:pPr marL="0" indent="0">
              <a:buNone/>
            </a:pPr>
            <a:r>
              <a:rPr kumimoji="1" lang="en-US" altLang="zh-CN" sz="3600" dirty="0"/>
              <a:t>    4. </a:t>
            </a:r>
            <a:r>
              <a:rPr kumimoji="1" lang="en-US" altLang="zh-CN" sz="3600" dirty="0" err="1"/>
              <a:t>国籍是国家对居民提供外交保护的依据</a:t>
            </a:r>
            <a:endParaRPr kumimoji="1" lang="en-US" altLang="zh-CN" sz="3600" dirty="0"/>
          </a:p>
          <a:p>
            <a:r>
              <a:rPr kumimoji="1" lang="en-US" altLang="zh-CN" sz="3600" dirty="0"/>
              <a:t>Nationality</a:t>
            </a:r>
            <a:r>
              <a:rPr kumimoji="1" lang="zh-CN" altLang="en-US" sz="3600" dirty="0"/>
              <a:t> </a:t>
            </a:r>
            <a:r>
              <a:rPr kumimoji="1" lang="en-US" altLang="zh-CN" sz="3600" dirty="0"/>
              <a:t>Law</a:t>
            </a:r>
            <a:r>
              <a:rPr kumimoji="1" lang="zh-CN" altLang="en-US" sz="3600" dirty="0"/>
              <a:t>：是规定个人国籍的取得、变更（包括国籍的恢复）、丧失以及处理国际冲突的规则和原则的法律规范的总体。</a:t>
            </a:r>
            <a:endParaRPr kumimoji="1" lang="en-US" altLang="zh-CN" sz="3600" dirty="0"/>
          </a:p>
          <a:p>
            <a:pPr marL="0" indent="0">
              <a:buNone/>
            </a:pPr>
            <a:r>
              <a:rPr kumimoji="1" lang="zh-CN" altLang="en-US" sz="3600" dirty="0"/>
              <a:t>    </a:t>
            </a:r>
            <a:r>
              <a:rPr kumimoji="1" lang="zh-CN" altLang="en-US" sz="3000" dirty="0"/>
              <a:t>迄今为止，国籍法主要体现为国内法。欧盟虽然确立了欧盟公民资格，但是并没有取代各成员国的国籍法律规范。</a:t>
            </a:r>
            <a:endParaRPr kumimoji="1" lang="en-US" altLang="zh-CN" sz="3000" dirty="0"/>
          </a:p>
          <a:p>
            <a:pPr marL="0" indent="0">
              <a:buNone/>
            </a:pPr>
            <a:r>
              <a:rPr kumimoji="1" lang="zh-CN" altLang="en-US" sz="3000" dirty="0"/>
              <a:t>    国籍法纯属于一国主权范围内的事项。（</a:t>
            </a:r>
            <a:r>
              <a:rPr kumimoji="1" lang="en-US" altLang="zh-CN" sz="3000" dirty="0"/>
              <a:t>1923</a:t>
            </a:r>
            <a:r>
              <a:rPr kumimoji="1" lang="zh-CN" altLang="en-US" sz="3000" dirty="0"/>
              <a:t>年</a:t>
            </a:r>
            <a:r>
              <a:rPr kumimoji="1" lang="en-US" altLang="zh-CN" sz="3000" dirty="0"/>
              <a:t>PCIJ</a:t>
            </a:r>
            <a:r>
              <a:rPr kumimoji="1" lang="zh-CN" altLang="en-US" sz="3000" dirty="0"/>
              <a:t>对“突尼斯</a:t>
            </a:r>
            <a:r>
              <a:rPr kumimoji="1" lang="en-US" altLang="zh-CN" sz="3000" dirty="0"/>
              <a:t>-</a:t>
            </a:r>
            <a:r>
              <a:rPr kumimoji="1" lang="zh-CN" altLang="en-US" sz="3000" dirty="0"/>
              <a:t>摩洛哥国籍命令案”的咨询意见，</a:t>
            </a:r>
            <a:r>
              <a:rPr kumimoji="1" lang="en-US" altLang="zh-CN" sz="3000" dirty="0"/>
              <a:t>1955</a:t>
            </a:r>
            <a:r>
              <a:rPr kumimoji="1" lang="zh-CN" altLang="en-US" sz="3000" dirty="0"/>
              <a:t>年</a:t>
            </a:r>
            <a:r>
              <a:rPr kumimoji="1" lang="en-US" altLang="zh-CN" sz="3000" dirty="0"/>
              <a:t>ICJ</a:t>
            </a:r>
            <a:r>
              <a:rPr kumimoji="1" lang="zh-CN" altLang="en-US" sz="3000" dirty="0"/>
              <a:t>对“诺特波姆案”的判决都认为，国籍属于国家国内管辖事项）</a:t>
            </a:r>
            <a:endParaRPr kumimoji="1" lang="en-US" altLang="zh-CN" sz="3000" dirty="0"/>
          </a:p>
          <a:p>
            <a:endParaRPr kumimoji="1" lang="zh-CN" altLang="en-US" dirty="0"/>
          </a:p>
        </p:txBody>
      </p:sp>
    </p:spTree>
    <p:extLst>
      <p:ext uri="{BB962C8B-B14F-4D97-AF65-F5344CB8AC3E}">
        <p14:creationId xmlns:p14="http://schemas.microsoft.com/office/powerpoint/2010/main" val="308079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1AA62-BF0F-984B-BB56-A74DCABC9C0F}"/>
              </a:ext>
            </a:extLst>
          </p:cNvPr>
          <p:cNvSpPr>
            <a:spLocks noGrp="1"/>
          </p:cNvSpPr>
          <p:nvPr>
            <p:ph type="title"/>
          </p:nvPr>
        </p:nvSpPr>
        <p:spPr>
          <a:xfrm>
            <a:off x="1371600" y="685800"/>
            <a:ext cx="9601200" cy="623455"/>
          </a:xfrm>
        </p:spPr>
        <p:txBody>
          <a:bodyPr>
            <a:normAutofit fontScale="90000"/>
          </a:bodyPr>
          <a:lstStyle/>
          <a:p>
            <a:r>
              <a:rPr lang="en-US" altLang="zh-CN" dirty="0"/>
              <a:t>Other Main Conventions:</a:t>
            </a:r>
            <a:br>
              <a:rPr lang="en-US" altLang="zh-CN" dirty="0"/>
            </a:br>
            <a:endParaRPr kumimoji="1" lang="zh-CN" altLang="en-US" dirty="0"/>
          </a:p>
        </p:txBody>
      </p:sp>
      <p:sp>
        <p:nvSpPr>
          <p:cNvPr id="3" name="内容占位符 2">
            <a:extLst>
              <a:ext uri="{FF2B5EF4-FFF2-40B4-BE49-F238E27FC236}">
                <a16:creationId xmlns:a16="http://schemas.microsoft.com/office/drawing/2014/main" id="{386CF4E2-6AF7-B54D-8340-4E6BD1200D27}"/>
              </a:ext>
            </a:extLst>
          </p:cNvPr>
          <p:cNvSpPr>
            <a:spLocks noGrp="1"/>
          </p:cNvSpPr>
          <p:nvPr>
            <p:ph idx="1"/>
          </p:nvPr>
        </p:nvSpPr>
        <p:spPr>
          <a:xfrm>
            <a:off x="1371600" y="1503217"/>
            <a:ext cx="9801726" cy="4828309"/>
          </a:xfrm>
        </p:spPr>
        <p:txBody>
          <a:bodyPr>
            <a:normAutofit lnSpcReduction="10000"/>
          </a:bodyPr>
          <a:lstStyle/>
          <a:p>
            <a:r>
              <a:rPr lang="en-US" altLang="zh-CN" sz="3600" dirty="0"/>
              <a:t>1930</a:t>
            </a:r>
            <a:r>
              <a:rPr lang="zh-CN" altLang="en-US" sz="3600" dirty="0"/>
              <a:t>关于某种无国籍情况的议定书</a:t>
            </a:r>
            <a:endParaRPr lang="en-US" altLang="zh-CN" sz="3600" dirty="0"/>
          </a:p>
          <a:p>
            <a:r>
              <a:rPr lang="en-US" altLang="zh-CN" sz="3600" dirty="0"/>
              <a:t>1930</a:t>
            </a:r>
            <a:r>
              <a:rPr lang="zh-CN" altLang="en-US" sz="3600" dirty="0"/>
              <a:t>关于双重国籍某种情况下兵役义务的议定书</a:t>
            </a:r>
            <a:endParaRPr lang="en-US" altLang="zh-CN" sz="3600" dirty="0"/>
          </a:p>
          <a:p>
            <a:r>
              <a:rPr lang="en-US" altLang="zh-CN" sz="3600" dirty="0"/>
              <a:t>1933</a:t>
            </a:r>
            <a:r>
              <a:rPr lang="zh-CN" altLang="en-US" sz="3600" dirty="0"/>
              <a:t>美洲国家间国籍公约</a:t>
            </a:r>
            <a:endParaRPr lang="en-US" altLang="zh-CN" sz="3600" dirty="0"/>
          </a:p>
          <a:p>
            <a:r>
              <a:rPr lang="en-US" altLang="zh-CN" sz="3600" dirty="0"/>
              <a:t>1933</a:t>
            </a:r>
            <a:r>
              <a:rPr lang="zh-CN" altLang="en-US" sz="3600" dirty="0"/>
              <a:t>美洲国家间关于妇女国籍的公约</a:t>
            </a:r>
            <a:endParaRPr lang="en-US" altLang="zh-CN" sz="3600" dirty="0"/>
          </a:p>
          <a:p>
            <a:r>
              <a:rPr lang="en-US" altLang="zh-CN" sz="3600" dirty="0"/>
              <a:t>1954</a:t>
            </a:r>
            <a:r>
              <a:rPr lang="zh-CN" altLang="en-US" sz="3600" dirty="0"/>
              <a:t>关于无国籍人地位的公约</a:t>
            </a:r>
            <a:endParaRPr lang="en-US" altLang="zh-CN" sz="3600" dirty="0"/>
          </a:p>
          <a:p>
            <a:r>
              <a:rPr lang="en-US" altLang="zh-CN" sz="3600" dirty="0"/>
              <a:t>1957</a:t>
            </a:r>
            <a:r>
              <a:rPr lang="zh-CN" altLang="en-US" sz="3600" dirty="0"/>
              <a:t>已婚妇女国籍公约</a:t>
            </a:r>
            <a:endParaRPr lang="en-US" altLang="zh-CN" sz="3600" dirty="0"/>
          </a:p>
          <a:p>
            <a:r>
              <a:rPr lang="en-US" altLang="zh-CN" sz="3600" dirty="0"/>
              <a:t>1961</a:t>
            </a:r>
            <a:r>
              <a:rPr lang="zh-CN" altLang="en-US" sz="3600" dirty="0"/>
              <a:t>减少无国籍状态公约</a:t>
            </a:r>
          </a:p>
          <a:p>
            <a:endParaRPr kumimoji="1" lang="zh-CN" altLang="en-US" dirty="0"/>
          </a:p>
        </p:txBody>
      </p:sp>
    </p:spTree>
    <p:extLst>
      <p:ext uri="{BB962C8B-B14F-4D97-AF65-F5344CB8AC3E}">
        <p14:creationId xmlns:p14="http://schemas.microsoft.com/office/powerpoint/2010/main" val="183768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A0781-68B2-5D46-A439-2130D37C4804}"/>
              </a:ext>
            </a:extLst>
          </p:cNvPr>
          <p:cNvSpPr>
            <a:spLocks noGrp="1"/>
          </p:cNvSpPr>
          <p:nvPr>
            <p:ph type="title"/>
          </p:nvPr>
        </p:nvSpPr>
        <p:spPr>
          <a:xfrm>
            <a:off x="1371599" y="0"/>
            <a:ext cx="10487891" cy="574964"/>
          </a:xfrm>
        </p:spPr>
        <p:txBody>
          <a:bodyPr>
            <a:normAutofit fontScale="90000"/>
          </a:bodyPr>
          <a:lstStyle/>
          <a:p>
            <a:r>
              <a:rPr kumimoji="1" lang="zh-CN" altLang="en-US" sz="3600" dirty="0"/>
              <a:t>（二）国籍的取得与丧失：</a:t>
            </a:r>
            <a:r>
              <a:rPr kumimoji="1" lang="en-US" altLang="zh-CN" sz="3600" dirty="0"/>
              <a:t>1.</a:t>
            </a:r>
            <a:r>
              <a:rPr lang="en-US" altLang="zh-CN" sz="3600" dirty="0"/>
              <a:t> Acquisition of Nationality </a:t>
            </a:r>
            <a:r>
              <a:rPr kumimoji="1" lang="zh-CN" altLang="en-US" sz="3600" dirty="0"/>
              <a:t>：</a:t>
            </a:r>
            <a:br>
              <a:rPr kumimoji="1" lang="en-US" altLang="zh-CN" sz="3600" dirty="0"/>
            </a:br>
            <a:endParaRPr kumimoji="1" lang="zh-CN" altLang="en-US" sz="3600" dirty="0"/>
          </a:p>
        </p:txBody>
      </p:sp>
      <p:sp>
        <p:nvSpPr>
          <p:cNvPr id="3" name="内容占位符 2">
            <a:extLst>
              <a:ext uri="{FF2B5EF4-FFF2-40B4-BE49-F238E27FC236}">
                <a16:creationId xmlns:a16="http://schemas.microsoft.com/office/drawing/2014/main" id="{5838EB56-1A86-4442-9E74-89EB19ED53A9}"/>
              </a:ext>
            </a:extLst>
          </p:cNvPr>
          <p:cNvSpPr>
            <a:spLocks noGrp="1"/>
          </p:cNvSpPr>
          <p:nvPr>
            <p:ph idx="1"/>
          </p:nvPr>
        </p:nvSpPr>
        <p:spPr>
          <a:xfrm>
            <a:off x="775855" y="644236"/>
            <a:ext cx="11416145" cy="6213764"/>
          </a:xfrm>
        </p:spPr>
        <p:txBody>
          <a:bodyPr>
            <a:normAutofit/>
          </a:bodyPr>
          <a:lstStyle/>
          <a:p>
            <a:pPr marL="0" indent="0">
              <a:buNone/>
            </a:pPr>
            <a:r>
              <a:rPr kumimoji="1" lang="zh-CN" altLang="en-US" dirty="0"/>
              <a:t>（</a:t>
            </a:r>
            <a:r>
              <a:rPr kumimoji="1" lang="en-US" altLang="zh-CN" dirty="0"/>
              <a:t>1</a:t>
            </a:r>
            <a:r>
              <a:rPr kumimoji="1" lang="zh-CN" altLang="en-US" dirty="0"/>
              <a:t>）出生</a:t>
            </a:r>
            <a:r>
              <a:rPr kumimoji="1" lang="en-US" altLang="zh-CN" dirty="0"/>
              <a:t>by</a:t>
            </a:r>
            <a:r>
              <a:rPr kumimoji="1" lang="zh-CN" altLang="en-US" dirty="0"/>
              <a:t> </a:t>
            </a:r>
            <a:r>
              <a:rPr kumimoji="1" lang="en-US" altLang="zh-CN" dirty="0"/>
              <a:t>birth </a:t>
            </a:r>
            <a:r>
              <a:rPr kumimoji="1" lang="zh-CN" altLang="en-US" dirty="0"/>
              <a:t>（自始取得 ）：原始国籍、固有国籍</a:t>
            </a:r>
            <a:endParaRPr kumimoji="1" lang="en-US" altLang="zh-CN" dirty="0"/>
          </a:p>
          <a:p>
            <a:r>
              <a:rPr kumimoji="1" lang="zh-CN" altLang="en-US" dirty="0"/>
              <a:t>出生地主义（</a:t>
            </a:r>
            <a:r>
              <a:rPr kumimoji="1" lang="en-US" altLang="zh-CN" dirty="0">
                <a:solidFill>
                  <a:srgbClr val="FF0000"/>
                </a:solidFill>
              </a:rPr>
              <a:t>jus</a:t>
            </a:r>
            <a:r>
              <a:rPr kumimoji="1" lang="zh-CN" altLang="en-US" dirty="0">
                <a:solidFill>
                  <a:srgbClr val="FF0000"/>
                </a:solidFill>
              </a:rPr>
              <a:t> </a:t>
            </a:r>
            <a:r>
              <a:rPr kumimoji="1" lang="en-US" altLang="zh-CN" dirty="0">
                <a:solidFill>
                  <a:srgbClr val="FF0000"/>
                </a:solidFill>
              </a:rPr>
              <a:t>soli</a:t>
            </a:r>
            <a:r>
              <a:rPr kumimoji="1" lang="zh-CN" altLang="en-US" dirty="0"/>
              <a:t>）：一个人的国籍不依父母的国籍而取决于其出生的地方。如美国、墨西哥。</a:t>
            </a:r>
            <a:endParaRPr kumimoji="1" lang="en-US" altLang="zh-CN" dirty="0"/>
          </a:p>
          <a:p>
            <a:r>
              <a:rPr kumimoji="1" lang="zh-CN" altLang="en-US" dirty="0"/>
              <a:t>血统主义（</a:t>
            </a:r>
            <a:r>
              <a:rPr kumimoji="1" lang="en-US" altLang="zh-CN" dirty="0">
                <a:solidFill>
                  <a:srgbClr val="FF0000"/>
                </a:solidFill>
              </a:rPr>
              <a:t>jus</a:t>
            </a:r>
            <a:r>
              <a:rPr kumimoji="1" lang="zh-CN" altLang="en-US" dirty="0">
                <a:solidFill>
                  <a:srgbClr val="FF0000"/>
                </a:solidFill>
              </a:rPr>
              <a:t> </a:t>
            </a:r>
            <a:r>
              <a:rPr kumimoji="1" lang="en-US" altLang="zh-CN" dirty="0">
                <a:solidFill>
                  <a:srgbClr val="FF0000"/>
                </a:solidFill>
              </a:rPr>
              <a:t>sanguinis</a:t>
            </a:r>
            <a:r>
              <a:rPr kumimoji="1" lang="zh-CN" altLang="en-US" dirty="0"/>
              <a:t>）：依据父母的国籍来确定一个人的国籍。单系（父系）血统原则和双系（父母）血统原则。</a:t>
            </a:r>
            <a:endParaRPr kumimoji="1" lang="en-US" altLang="zh-CN" dirty="0"/>
          </a:p>
          <a:p>
            <a:r>
              <a:rPr kumimoji="1" lang="zh-CN" altLang="en-US" dirty="0"/>
              <a:t>混合主义：依血统原则和出生地原则相结合的混合原则取得国籍。有的以血统原则为主、出生地为辅，有的则反之或平衡采纳。</a:t>
            </a:r>
            <a:endParaRPr kumimoji="1" lang="en-US" altLang="zh-CN" dirty="0"/>
          </a:p>
          <a:p>
            <a:pPr marL="0" indent="0">
              <a:buNone/>
            </a:pPr>
            <a:r>
              <a:rPr kumimoji="1" lang="zh-CN" altLang="en-US" dirty="0"/>
              <a:t>（</a:t>
            </a:r>
            <a:r>
              <a:rPr kumimoji="1" lang="en-US" altLang="zh-CN" dirty="0"/>
              <a:t>2</a:t>
            </a:r>
            <a:r>
              <a:rPr kumimoji="1" lang="zh-CN" altLang="en-US" dirty="0"/>
              <a:t>）加入</a:t>
            </a:r>
            <a:r>
              <a:rPr lang="en-GB" altLang="zh-CN" dirty="0"/>
              <a:t>by Accession</a:t>
            </a:r>
            <a:r>
              <a:rPr lang="zh-CN" altLang="en-US" dirty="0"/>
              <a:t>（</a:t>
            </a:r>
            <a:r>
              <a:rPr kumimoji="1" lang="zh-CN" altLang="en-US" dirty="0"/>
              <a:t>继受取得，即入籍 ）：后来国籍、继有国籍。狭义入籍，仅指申请入籍；广义入籍还包括其他原因的入籍。</a:t>
            </a:r>
            <a:endParaRPr kumimoji="1" lang="en-US" altLang="zh-CN" dirty="0"/>
          </a:p>
          <a:p>
            <a:r>
              <a:rPr kumimoji="1" lang="zh-CN" altLang="en-US" dirty="0"/>
              <a:t>申请入籍</a:t>
            </a:r>
            <a:r>
              <a:rPr lang="en-US" altLang="zh-CN" dirty="0"/>
              <a:t>Voluntary Application </a:t>
            </a:r>
            <a:r>
              <a:rPr kumimoji="1" lang="zh-CN" altLang="en-US" dirty="0"/>
              <a:t>。旧称归化（</a:t>
            </a:r>
            <a:r>
              <a:rPr lang="en-US" altLang="zh-CN" dirty="0"/>
              <a:t> naturalization</a:t>
            </a:r>
            <a:r>
              <a:rPr kumimoji="1" lang="zh-CN" altLang="en-US" dirty="0"/>
              <a:t>），是指外国人或无国籍人按照一国法律规定，通过本人自愿申请并经批准而取得该国国籍。</a:t>
            </a:r>
            <a:endParaRPr kumimoji="1" lang="en-US" altLang="zh-CN" dirty="0"/>
          </a:p>
          <a:p>
            <a:r>
              <a:rPr kumimoji="1" lang="zh-CN" altLang="en-US" dirty="0"/>
              <a:t>婚姻入籍</a:t>
            </a:r>
            <a:r>
              <a:rPr lang="en-US" altLang="zh-CN" dirty="0"/>
              <a:t>Marriage </a:t>
            </a:r>
            <a:r>
              <a:rPr kumimoji="1" lang="zh-CN" altLang="en-US" dirty="0"/>
              <a:t>：是指一国公民与另一国公民结婚而取得另一国国籍。三种情形：一、无条件妻随夫籍；二，外国女子与本国男子结婚，采取妻随夫籍，无条件取得本国国籍；本国女子与外国男子结婚，采取女子国籍独立原则，不必然变更国籍；三，有条件的妻随夫籍。现代国籍立法大多倾向于男女平等原则和国籍独立原则，规定婚姻不影响国籍。</a:t>
            </a:r>
            <a:endParaRPr kumimoji="1" lang="en-US" altLang="zh-CN" dirty="0"/>
          </a:p>
          <a:p>
            <a:r>
              <a:rPr kumimoji="1" lang="zh-CN" altLang="en-US" dirty="0"/>
              <a:t>收养</a:t>
            </a:r>
            <a:r>
              <a:rPr kumimoji="1" lang="en-US" altLang="zh-CN" dirty="0"/>
              <a:t>Adoption</a:t>
            </a:r>
            <a:r>
              <a:rPr kumimoji="1" lang="zh-CN" altLang="en-US" dirty="0"/>
              <a:t>或认领非婚生子女入籍：三种情形：一，收养影响国籍；二，收养不影响国籍；三，收养虽不影响国籍，但养父母所属国可按优惠条件给被收养人以该国国籍。</a:t>
            </a:r>
            <a:endParaRPr kumimoji="1" lang="en-US" altLang="zh-CN" dirty="0"/>
          </a:p>
          <a:p>
            <a:r>
              <a:rPr kumimoji="1" lang="zh-CN" altLang="en-US" dirty="0"/>
              <a:t>交换领土</a:t>
            </a:r>
            <a:r>
              <a:rPr lang="en-US" altLang="zh-CN" dirty="0"/>
              <a:t>Territory Transfer </a:t>
            </a:r>
            <a:r>
              <a:rPr kumimoji="1" lang="zh-CN" altLang="en-US" dirty="0"/>
              <a:t>：两国平等交换部分领土，双方依协议解决。</a:t>
            </a:r>
            <a:endParaRPr kumimoji="1" lang="en-US" altLang="zh-CN" dirty="0"/>
          </a:p>
          <a:p>
            <a:endParaRPr kumimoji="1" lang="zh-CN" altLang="en-US" dirty="0"/>
          </a:p>
        </p:txBody>
      </p:sp>
    </p:spTree>
    <p:extLst>
      <p:ext uri="{BB962C8B-B14F-4D97-AF65-F5344CB8AC3E}">
        <p14:creationId xmlns:p14="http://schemas.microsoft.com/office/powerpoint/2010/main" val="91727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F796E-50EF-1644-972B-335BE5FCF688}"/>
              </a:ext>
            </a:extLst>
          </p:cNvPr>
          <p:cNvSpPr>
            <a:spLocks noGrp="1"/>
          </p:cNvSpPr>
          <p:nvPr>
            <p:ph type="title"/>
          </p:nvPr>
        </p:nvSpPr>
        <p:spPr>
          <a:xfrm>
            <a:off x="1371600" y="180110"/>
            <a:ext cx="9601200" cy="574964"/>
          </a:xfrm>
        </p:spPr>
        <p:txBody>
          <a:bodyPr>
            <a:normAutofit fontScale="90000"/>
          </a:bodyPr>
          <a:lstStyle/>
          <a:p>
            <a:r>
              <a:rPr kumimoji="1" lang="zh-CN" altLang="en-US" sz="3600" dirty="0"/>
              <a:t>（二）国籍的取得与丧失：</a:t>
            </a:r>
            <a:r>
              <a:rPr lang="en-GB" altLang="zh-CN" sz="3600" dirty="0"/>
              <a:t>Loss of Nationality </a:t>
            </a:r>
            <a:r>
              <a:rPr kumimoji="1" lang="zh-CN" altLang="en-US" sz="3600" dirty="0"/>
              <a:t>：</a:t>
            </a:r>
            <a:br>
              <a:rPr kumimoji="1" lang="en-US" altLang="zh-CN" sz="3600" dirty="0"/>
            </a:br>
            <a:endParaRPr kumimoji="1" lang="zh-CN" altLang="en-US" sz="3600" dirty="0"/>
          </a:p>
        </p:txBody>
      </p:sp>
      <p:sp>
        <p:nvSpPr>
          <p:cNvPr id="3" name="内容占位符 2">
            <a:extLst>
              <a:ext uri="{FF2B5EF4-FFF2-40B4-BE49-F238E27FC236}">
                <a16:creationId xmlns:a16="http://schemas.microsoft.com/office/drawing/2014/main" id="{08FB3C77-5760-4449-9195-B44A9D38A428}"/>
              </a:ext>
            </a:extLst>
          </p:cNvPr>
          <p:cNvSpPr>
            <a:spLocks noGrp="1"/>
          </p:cNvSpPr>
          <p:nvPr>
            <p:ph idx="1"/>
          </p:nvPr>
        </p:nvSpPr>
        <p:spPr>
          <a:xfrm>
            <a:off x="658091" y="865909"/>
            <a:ext cx="11533909" cy="5992091"/>
          </a:xfrm>
        </p:spPr>
        <p:txBody>
          <a:bodyPr>
            <a:normAutofit fontScale="77500" lnSpcReduction="20000"/>
          </a:bodyPr>
          <a:lstStyle/>
          <a:p>
            <a:r>
              <a:rPr lang="en-US" altLang="zh-CN" sz="2800" dirty="0"/>
              <a:t>Definition: </a:t>
            </a:r>
            <a:r>
              <a:rPr lang="zh-CN" altLang="en-US" sz="2800" dirty="0"/>
              <a:t>一个人丧失某一特定国家的国民或公民的资格。</a:t>
            </a:r>
            <a:endParaRPr lang="en-US" altLang="zh-CN" sz="2800" dirty="0"/>
          </a:p>
          <a:p>
            <a:r>
              <a:rPr lang="en-US" altLang="zh-CN" sz="2800" dirty="0"/>
              <a:t>Two Ways: </a:t>
            </a:r>
            <a:r>
              <a:rPr lang="zh-CN" altLang="en-US" sz="2800" dirty="0"/>
              <a:t>根据各国的立法和国际实践，国籍的丧失可分为自愿丧失国籍和非自愿丧失两种情况。</a:t>
            </a:r>
          </a:p>
          <a:p>
            <a:pPr marL="0" indent="0">
              <a:lnSpc>
                <a:spcPct val="80000"/>
              </a:lnSpc>
              <a:buNone/>
            </a:pPr>
            <a:r>
              <a:rPr lang="zh-CN" altLang="en-US" sz="2800" dirty="0"/>
              <a:t>（</a:t>
            </a:r>
            <a:r>
              <a:rPr lang="en-US" altLang="zh-CN" sz="2800" dirty="0"/>
              <a:t>1</a:t>
            </a:r>
            <a:r>
              <a:rPr lang="zh-CN" altLang="en-US" sz="2800" dirty="0"/>
              <a:t>）</a:t>
            </a:r>
            <a:r>
              <a:rPr lang="en-US" altLang="zh-CN" sz="2800" dirty="0"/>
              <a:t>Voluntary Loss </a:t>
            </a:r>
            <a:r>
              <a:rPr lang="zh-CN" altLang="en-US" sz="2800" dirty="0"/>
              <a:t>自愿丧失国籍：国籍的丧失是基于当事人的意愿</a:t>
            </a:r>
          </a:p>
          <a:p>
            <a:pPr>
              <a:lnSpc>
                <a:spcPct val="80000"/>
              </a:lnSpc>
            </a:pPr>
            <a:r>
              <a:rPr lang="en-US" altLang="zh-CN" sz="2800" dirty="0"/>
              <a:t>Application </a:t>
            </a:r>
            <a:r>
              <a:rPr lang="zh-CN" altLang="en-US" sz="2800" dirty="0"/>
              <a:t>申请退出某一国籍</a:t>
            </a:r>
            <a:r>
              <a:rPr lang="en-US" altLang="zh-CN" sz="2800" dirty="0"/>
              <a:t>: </a:t>
            </a:r>
            <a:r>
              <a:rPr lang="zh-CN" altLang="en-US" sz="2800" dirty="0"/>
              <a:t>当事人提出申请，经国籍国批准后丧失该国国籍。</a:t>
            </a:r>
            <a:r>
              <a:rPr lang="en-GB" altLang="zh-CN" sz="2800" dirty="0"/>
              <a:t>E.g. A10 of 1980</a:t>
            </a:r>
            <a:r>
              <a:rPr lang="zh-CN" altLang="en-US" sz="2800" dirty="0"/>
              <a:t>中国籍法</a:t>
            </a:r>
            <a:r>
              <a:rPr lang="en-US" altLang="zh-CN" sz="2800" dirty="0"/>
              <a:t>——</a:t>
            </a:r>
            <a:r>
              <a:rPr lang="zh-CN" altLang="en-US" sz="2800" dirty="0"/>
              <a:t>外国人近亲属、定居国外、有其他正当理由</a:t>
            </a:r>
            <a:endParaRPr lang="en-US" altLang="zh-CN" sz="2800" dirty="0"/>
          </a:p>
          <a:p>
            <a:pPr>
              <a:lnSpc>
                <a:spcPct val="80000"/>
              </a:lnSpc>
            </a:pPr>
            <a:r>
              <a:rPr lang="en-US" altLang="zh-CN" sz="2800" dirty="0"/>
              <a:t>Voluntary Choice </a:t>
            </a:r>
            <a:r>
              <a:rPr lang="zh-CN" altLang="en-US" sz="2800" dirty="0"/>
              <a:t>自愿选择某一国国籍</a:t>
            </a:r>
            <a:r>
              <a:rPr lang="en-US" altLang="zh-CN" sz="2800" dirty="0"/>
              <a:t>:</a:t>
            </a:r>
          </a:p>
          <a:p>
            <a:pPr marL="0" indent="0">
              <a:lnSpc>
                <a:spcPct val="80000"/>
              </a:lnSpc>
              <a:buNone/>
            </a:pPr>
            <a:r>
              <a:rPr lang="zh-CN" altLang="en-US" sz="2800" dirty="0"/>
              <a:t>    在领土交换的情况下，交换地区的居民因自愿选择他国国籍则丧失原有国籍；</a:t>
            </a:r>
            <a:endParaRPr lang="en-US" altLang="zh-CN" sz="2800" dirty="0"/>
          </a:p>
          <a:p>
            <a:pPr marL="0" indent="0">
              <a:lnSpc>
                <a:spcPct val="80000"/>
              </a:lnSpc>
              <a:buNone/>
            </a:pPr>
            <a:r>
              <a:rPr lang="zh-CN" altLang="en-US" sz="2800" dirty="0"/>
              <a:t>    在双重国籍的情况下，双重国籍人因自愿放弃一国国籍而丧失该国籍。</a:t>
            </a:r>
            <a:endParaRPr lang="en-US" altLang="zh-CN" sz="2800" dirty="0"/>
          </a:p>
          <a:p>
            <a:pPr marL="0" indent="0">
              <a:buNone/>
            </a:pPr>
            <a:r>
              <a:rPr lang="en-US" altLang="zh-CN" sz="2800" dirty="0"/>
              <a:t>(</a:t>
            </a:r>
            <a:r>
              <a:rPr lang="zh-CN" altLang="en-US" sz="2800" dirty="0"/>
              <a:t>二</a:t>
            </a:r>
            <a:r>
              <a:rPr lang="en-US" altLang="en-US" sz="2800" dirty="0">
                <a:ea typeface="宋体" panose="02010600030101010101" pitchFamily="2" charset="-122"/>
              </a:rPr>
              <a:t>) Involuntary Loss </a:t>
            </a:r>
            <a:r>
              <a:rPr lang="zh-CN" altLang="en-US" sz="2800" dirty="0"/>
              <a:t>非自愿丧失国籍：国籍的丧失基于法律规定的原因或事实而自动丧失</a:t>
            </a:r>
            <a:endParaRPr lang="en-US" altLang="zh-CN" sz="2800" dirty="0"/>
          </a:p>
          <a:p>
            <a:pPr marL="0" indent="0">
              <a:buNone/>
            </a:pPr>
            <a:r>
              <a:rPr lang="en-US" altLang="zh-CN" sz="2800" dirty="0"/>
              <a:t>(</a:t>
            </a:r>
            <a:r>
              <a:rPr lang="en-US" altLang="en-US" sz="2800" dirty="0">
                <a:ea typeface="宋体" panose="02010600030101010101" pitchFamily="2" charset="-122"/>
              </a:rPr>
              <a:t>1)</a:t>
            </a:r>
            <a:r>
              <a:rPr lang="zh-CN" altLang="en-US" sz="2800" dirty="0"/>
              <a:t>由于婚姻而丧失国籍；</a:t>
            </a:r>
            <a:endParaRPr lang="en-US" altLang="zh-CN" sz="2800" dirty="0"/>
          </a:p>
          <a:p>
            <a:pPr marL="0" indent="0">
              <a:buNone/>
            </a:pPr>
            <a:r>
              <a:rPr lang="en-US" altLang="zh-CN" sz="2800" dirty="0"/>
              <a:t>(</a:t>
            </a:r>
            <a:r>
              <a:rPr lang="en-US" altLang="en-US" sz="2800" dirty="0">
                <a:ea typeface="宋体" panose="02010600030101010101" pitchFamily="2" charset="-122"/>
              </a:rPr>
              <a:t>2)</a:t>
            </a:r>
            <a:r>
              <a:rPr lang="zh-CN" altLang="en-US" sz="2800" dirty="0"/>
              <a:t>由于收养而丧失国籍；</a:t>
            </a:r>
            <a:endParaRPr lang="en-US" altLang="zh-CN" sz="2800" dirty="0"/>
          </a:p>
          <a:p>
            <a:pPr marL="0" indent="0">
              <a:buNone/>
            </a:pPr>
            <a:r>
              <a:rPr lang="en-US" altLang="zh-CN" sz="2800" dirty="0"/>
              <a:t>(</a:t>
            </a:r>
            <a:r>
              <a:rPr lang="en-US" altLang="en-US" sz="2800" dirty="0">
                <a:ea typeface="宋体" panose="02010600030101010101" pitchFamily="2" charset="-122"/>
              </a:rPr>
              <a:t>3)</a:t>
            </a:r>
            <a:r>
              <a:rPr lang="zh-CN" altLang="en-US" sz="2800" dirty="0"/>
              <a:t>由于剥夺而丧失国籍：不符合现代人权理念，实施得很少。</a:t>
            </a:r>
            <a:endParaRPr lang="en-US" altLang="zh-CN" sz="2800" dirty="0"/>
          </a:p>
          <a:p>
            <a:pPr marL="0" indent="0"/>
            <a:r>
              <a:rPr lang="en-US" altLang="zh-CN" sz="2800" dirty="0"/>
              <a:t>Consideration of IL Principle of Fundamental Human Rights Protection: E.g. 1948 Universal Declaration of Human Rights “</a:t>
            </a:r>
            <a:r>
              <a:rPr lang="zh-CN" altLang="en-US" sz="2800" dirty="0"/>
              <a:t>人人享有国籍，任何人的国籍不得任意剥夺，亦不得否认其改变国籍的权利。</a:t>
            </a:r>
            <a:r>
              <a:rPr lang="en-US" altLang="zh-CN" sz="2800" dirty="0"/>
              <a:t>” E.g. Convention on the Reduction of Statelessness “</a:t>
            </a:r>
            <a:r>
              <a:rPr lang="zh-CN" altLang="en-US" sz="2800" dirty="0"/>
              <a:t>缔约国不得以种族、民族、宗教或政治理由取消任何人的国籍。</a:t>
            </a:r>
            <a:r>
              <a:rPr lang="en-US" altLang="zh-CN" sz="2800" dirty="0"/>
              <a:t>”</a:t>
            </a:r>
            <a:endParaRPr lang="zh-CN" altLang="en-US" sz="2800" dirty="0"/>
          </a:p>
          <a:p>
            <a:pPr marL="0" indent="0">
              <a:lnSpc>
                <a:spcPct val="80000"/>
              </a:lnSpc>
              <a:buNone/>
            </a:pPr>
            <a:endParaRPr lang="zh-CN" altLang="en-US" sz="2800" dirty="0"/>
          </a:p>
          <a:p>
            <a:endParaRPr kumimoji="1" lang="zh-CN" altLang="en-US" dirty="0"/>
          </a:p>
        </p:txBody>
      </p:sp>
    </p:spTree>
    <p:extLst>
      <p:ext uri="{BB962C8B-B14F-4D97-AF65-F5344CB8AC3E}">
        <p14:creationId xmlns:p14="http://schemas.microsoft.com/office/powerpoint/2010/main" val="151618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05257-C00E-A048-8855-7C77FF51432B}"/>
              </a:ext>
            </a:extLst>
          </p:cNvPr>
          <p:cNvSpPr>
            <a:spLocks noGrp="1"/>
          </p:cNvSpPr>
          <p:nvPr>
            <p:ph type="title"/>
          </p:nvPr>
        </p:nvSpPr>
        <p:spPr>
          <a:xfrm>
            <a:off x="685800" y="0"/>
            <a:ext cx="11506200" cy="637309"/>
          </a:xfrm>
        </p:spPr>
        <p:txBody>
          <a:bodyPr>
            <a:normAutofit/>
          </a:bodyPr>
          <a:lstStyle/>
          <a:p>
            <a:r>
              <a:rPr kumimoji="1" lang="zh-CN" altLang="en-US" sz="2800" dirty="0"/>
              <a:t>（三）国籍的抵触（冲突）及其解决</a:t>
            </a:r>
            <a:r>
              <a:rPr lang="en-US" altLang="zh-CN" sz="2800" dirty="0"/>
              <a:t>Conflict of Nationality &amp; Its Solution </a:t>
            </a:r>
            <a:endParaRPr kumimoji="1" lang="zh-CN" altLang="en-US" sz="2800" dirty="0"/>
          </a:p>
        </p:txBody>
      </p:sp>
      <p:sp>
        <p:nvSpPr>
          <p:cNvPr id="3" name="内容占位符 2">
            <a:extLst>
              <a:ext uri="{FF2B5EF4-FFF2-40B4-BE49-F238E27FC236}">
                <a16:creationId xmlns:a16="http://schemas.microsoft.com/office/drawing/2014/main" id="{D4F4ABB5-7B20-AE4F-B429-7592632E350A}"/>
              </a:ext>
            </a:extLst>
          </p:cNvPr>
          <p:cNvSpPr>
            <a:spLocks noGrp="1"/>
          </p:cNvSpPr>
          <p:nvPr>
            <p:ph idx="1"/>
          </p:nvPr>
        </p:nvSpPr>
        <p:spPr>
          <a:xfrm>
            <a:off x="741218" y="574964"/>
            <a:ext cx="11388437" cy="6283036"/>
          </a:xfrm>
        </p:spPr>
        <p:txBody>
          <a:bodyPr>
            <a:normAutofit lnSpcReduction="10000"/>
          </a:bodyPr>
          <a:lstStyle/>
          <a:p>
            <a:r>
              <a:rPr lang="en-US" altLang="zh-CN" dirty="0">
                <a:solidFill>
                  <a:srgbClr val="FF0000"/>
                </a:solidFill>
              </a:rPr>
              <a:t>Conflict</a:t>
            </a:r>
            <a:r>
              <a:rPr lang="zh-CN" altLang="en-US" dirty="0">
                <a:solidFill>
                  <a:srgbClr val="FF0000"/>
                </a:solidFill>
              </a:rPr>
              <a:t> </a:t>
            </a:r>
            <a:r>
              <a:rPr lang="en-US" altLang="zh-CN" dirty="0">
                <a:solidFill>
                  <a:srgbClr val="FF0000"/>
                </a:solidFill>
              </a:rPr>
              <a:t>of</a:t>
            </a:r>
            <a:r>
              <a:rPr lang="zh-CN" altLang="en-US" dirty="0">
                <a:solidFill>
                  <a:srgbClr val="FF0000"/>
                </a:solidFill>
              </a:rPr>
              <a:t> </a:t>
            </a:r>
            <a:r>
              <a:rPr lang="en-US" altLang="zh-CN" dirty="0">
                <a:solidFill>
                  <a:srgbClr val="FF0000"/>
                </a:solidFill>
              </a:rPr>
              <a:t>Nationality</a:t>
            </a:r>
            <a:r>
              <a:rPr lang="en-GB" altLang="zh-CN" dirty="0"/>
              <a:t>: </a:t>
            </a:r>
            <a:r>
              <a:rPr lang="zh-CN" altLang="en-US" dirty="0"/>
              <a:t>一个人同时具有两个或两个以上国籍或不具有任何国籍。</a:t>
            </a:r>
          </a:p>
          <a:p>
            <a:pPr marL="0" indent="0">
              <a:buNone/>
            </a:pPr>
            <a:r>
              <a:rPr lang="en-US" altLang="zh-CN" dirty="0">
                <a:ea typeface="宋体" panose="02010600030101010101" pitchFamily="2" charset="-122"/>
              </a:rPr>
              <a:t>1.</a:t>
            </a:r>
            <a:r>
              <a:rPr lang="zh-CN" altLang="en-US" dirty="0">
                <a:ea typeface="宋体" panose="02010600030101010101" pitchFamily="2" charset="-122"/>
              </a:rPr>
              <a:t> </a:t>
            </a:r>
            <a:r>
              <a:rPr lang="en-US" altLang="en-US" dirty="0">
                <a:ea typeface="宋体" panose="02010600030101010101" pitchFamily="2" charset="-122"/>
              </a:rPr>
              <a:t>Positive &amp; Negative Conflict of Nationality </a:t>
            </a:r>
            <a:r>
              <a:rPr lang="zh-CN" altLang="en-US" dirty="0"/>
              <a:t>国籍的积极冲突与消极冲突</a:t>
            </a:r>
          </a:p>
          <a:p>
            <a:r>
              <a:rPr lang="en-GB" altLang="zh-CN" dirty="0"/>
              <a:t>Positive Conflict of Nationality: </a:t>
            </a:r>
            <a:r>
              <a:rPr lang="zh-CN" altLang="en-US" dirty="0"/>
              <a:t>一个人同时具有两个或两个以上国家的国籍</a:t>
            </a:r>
            <a:r>
              <a:rPr lang="en-US" altLang="zh-CN" dirty="0"/>
              <a:t>——Dual Nationality &amp; Multiple Nationality </a:t>
            </a:r>
            <a:r>
              <a:rPr lang="zh-CN" altLang="en-US" dirty="0"/>
              <a:t>双重国籍和多重国籍，主要由于各国国籍取得和丧失的规定不同，出生、婚姻、收养、认领入籍等情况下出现。</a:t>
            </a:r>
            <a:endParaRPr lang="en-US" altLang="zh-CN" dirty="0"/>
          </a:p>
          <a:p>
            <a:pPr marL="0" indent="0">
              <a:buNone/>
            </a:pPr>
            <a:r>
              <a:rPr lang="zh-CN" altLang="en-US" dirty="0"/>
              <a:t>    影响：为相关国家和个人带来不利后果。（</a:t>
            </a:r>
            <a:r>
              <a:rPr lang="en-US" altLang="zh-CN" dirty="0"/>
              <a:t>1</a:t>
            </a:r>
            <a:r>
              <a:rPr lang="zh-CN" altLang="en-US" dirty="0"/>
              <a:t>）使个人陷入困难境地，如服兵役、纳税等义务，战争状态等。（</a:t>
            </a:r>
            <a:r>
              <a:rPr lang="en-US" altLang="zh-CN" dirty="0"/>
              <a:t>2</a:t>
            </a:r>
            <a:r>
              <a:rPr lang="zh-CN" altLang="en-US" dirty="0"/>
              <a:t>）对国籍国而言，使它们陷入行使属人管辖权的冲突；（</a:t>
            </a:r>
            <a:r>
              <a:rPr lang="en-US" altLang="zh-CN" dirty="0"/>
              <a:t>3</a:t>
            </a:r>
            <a:r>
              <a:rPr lang="zh-CN" altLang="en-US" dirty="0"/>
              <a:t>）对第三国而言，给第三国对外国人的管理带来不便，尤其是在国籍国同时行使外交保护时，第三国无所适从。</a:t>
            </a:r>
            <a:endParaRPr lang="en-US" altLang="zh-CN" dirty="0"/>
          </a:p>
          <a:p>
            <a:pPr marL="0" indent="0">
              <a:buNone/>
            </a:pPr>
            <a:r>
              <a:rPr lang="zh-CN" altLang="en-US" dirty="0"/>
              <a:t>    解决：</a:t>
            </a:r>
            <a:endParaRPr lang="en-US" altLang="zh-CN" dirty="0"/>
          </a:p>
          <a:p>
            <a:pPr marL="0" indent="0">
              <a:buNone/>
            </a:pPr>
            <a:r>
              <a:rPr lang="zh-CN" altLang="en-US" dirty="0"/>
              <a:t>    国际私法：认可事实、选择国籍，即当存在双重国籍时如何选择、确定相关个人的国籍；</a:t>
            </a:r>
            <a:endParaRPr lang="en-US" altLang="zh-CN" dirty="0"/>
          </a:p>
          <a:p>
            <a:pPr marL="0" indent="0">
              <a:buNone/>
            </a:pPr>
            <a:r>
              <a:rPr lang="zh-CN" altLang="en-US" dirty="0"/>
              <a:t>    国际公法：解决问题本身、避免发生，即消除已经存在的个人双重国籍以及防止今后产生双重国籍问题。</a:t>
            </a:r>
            <a:endParaRPr lang="en-US" altLang="zh-CN" dirty="0"/>
          </a:p>
          <a:p>
            <a:pPr marL="0" indent="0">
              <a:buNone/>
            </a:pPr>
            <a:r>
              <a:rPr lang="zh-CN" altLang="en-US" dirty="0"/>
              <a:t>    （</a:t>
            </a:r>
            <a:r>
              <a:rPr lang="en-US" altLang="zh-CN" dirty="0"/>
              <a:t>1</a:t>
            </a:r>
            <a:r>
              <a:rPr lang="zh-CN" altLang="en-US" dirty="0"/>
              <a:t>）国内立法</a:t>
            </a:r>
            <a:r>
              <a:rPr lang="en-US" altLang="zh-CN" dirty="0"/>
              <a:t>Domestic Law</a:t>
            </a:r>
          </a:p>
          <a:p>
            <a:pPr marL="0" indent="0">
              <a:buNone/>
            </a:pPr>
            <a:r>
              <a:rPr lang="zh-CN" altLang="en-US" dirty="0"/>
              <a:t>    （</a:t>
            </a:r>
            <a:r>
              <a:rPr lang="en-US" altLang="zh-CN" dirty="0"/>
              <a:t>2</a:t>
            </a:r>
            <a:r>
              <a:rPr lang="zh-CN" altLang="en-US" dirty="0"/>
              <a:t>）双边条约</a:t>
            </a:r>
            <a:r>
              <a:rPr lang="en-US" altLang="zh-CN" dirty="0"/>
              <a:t>Bilateral Treaty </a:t>
            </a:r>
            <a:r>
              <a:rPr lang="zh-CN" altLang="en-US" dirty="0"/>
              <a:t>：比较有效的方法，如</a:t>
            </a:r>
            <a:r>
              <a:rPr lang="en-US" altLang="zh-CN" dirty="0"/>
              <a:t>1955</a:t>
            </a:r>
            <a:r>
              <a:rPr lang="zh-CN" altLang="en-US" dirty="0"/>
              <a:t>年</a:t>
            </a:r>
            <a:r>
              <a:rPr lang="en-US" altLang="zh-CN" dirty="0"/>
              <a:t>《</a:t>
            </a:r>
            <a:r>
              <a:rPr lang="zh-CN" altLang="en-US" dirty="0"/>
              <a:t>中华人民共和国和印度尼西亚共和国关于双重国籍问题的公约</a:t>
            </a:r>
            <a:r>
              <a:rPr lang="en-US" altLang="zh-CN" dirty="0"/>
              <a:t>》</a:t>
            </a:r>
            <a:r>
              <a:rPr lang="zh-CN" altLang="en-US" dirty="0"/>
              <a:t>：“凡是同时具备中国与印尼国籍的人，都应就中国和印尼国籍中选择一种国籍。”</a:t>
            </a:r>
            <a:endParaRPr lang="en-US" altLang="zh-CN" dirty="0"/>
          </a:p>
          <a:p>
            <a:pPr marL="0" indent="0">
              <a:buNone/>
            </a:pPr>
            <a:r>
              <a:rPr lang="zh-CN" altLang="en-US" dirty="0"/>
              <a:t>    （</a:t>
            </a:r>
            <a:r>
              <a:rPr lang="en-US" altLang="zh-CN" dirty="0"/>
              <a:t>3</a:t>
            </a:r>
            <a:r>
              <a:rPr lang="zh-CN" altLang="en-US" dirty="0"/>
              <a:t>）多边公约</a:t>
            </a:r>
            <a:r>
              <a:rPr lang="en-US" altLang="zh-CN" dirty="0"/>
              <a:t>Multilateral Treaty</a:t>
            </a:r>
            <a:r>
              <a:rPr lang="zh-CN" altLang="en-US" dirty="0"/>
              <a:t>：理想但难以奏效。各国利益、历史、人口、文化传统的差异及国际社会复杂性。</a:t>
            </a:r>
          </a:p>
        </p:txBody>
      </p:sp>
    </p:spTree>
    <p:extLst>
      <p:ext uri="{BB962C8B-B14F-4D97-AF65-F5344CB8AC3E}">
        <p14:creationId xmlns:p14="http://schemas.microsoft.com/office/powerpoint/2010/main" val="1796042183"/>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{B7315ADA-9841-0A42-98BA-57ADA0B7679B}tf10001072</Template>
  <TotalTime>1255</TotalTime>
  <Words>8709</Words>
  <Application>Microsoft Office PowerPoint</Application>
  <PresentationFormat>宽屏</PresentationFormat>
  <Paragraphs>327</Paragraphs>
  <Slides>39</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等线</vt:lpstr>
      <vt:lpstr>黑体</vt:lpstr>
      <vt:lpstr>华文楷体</vt:lpstr>
      <vt:lpstr>Franklin Gothic Book</vt:lpstr>
      <vt:lpstr>Wingdings</vt:lpstr>
      <vt:lpstr>Wingdings 2</vt:lpstr>
      <vt:lpstr>剪切</vt:lpstr>
      <vt:lpstr>Individuals in International Law  by YANG Fan</vt:lpstr>
      <vt:lpstr>Key points:</vt:lpstr>
      <vt:lpstr>内容：</vt:lpstr>
      <vt:lpstr>一、国籍 nationality</vt:lpstr>
      <vt:lpstr>（一）国籍（nationality）的概念和意义</vt:lpstr>
      <vt:lpstr>Other Main Conventions: </vt:lpstr>
      <vt:lpstr>（二）国籍的取得与丧失：1. Acquisition of Nationality ： </vt:lpstr>
      <vt:lpstr>（二）国籍的取得与丧失：Loss of Nationality ： </vt:lpstr>
      <vt:lpstr>（三）国籍的抵触（冲突）及其解决Conflict of Nationality &amp; Its Solution </vt:lpstr>
      <vt:lpstr>PowerPoint 演示文稿</vt:lpstr>
      <vt:lpstr>（四）中国的国籍法Nationality Law in China </vt:lpstr>
      <vt:lpstr>PowerPoint 演示文稿</vt:lpstr>
      <vt:lpstr>二、外国人的法律地位与待遇</vt:lpstr>
      <vt:lpstr>（一）外国人的概念与法律地位 </vt:lpstr>
      <vt:lpstr>Entry, Residence &amp; Exit of Aliens 外国人入境、居留和出境制度</vt:lpstr>
      <vt:lpstr>PowerPoint 演示文稿</vt:lpstr>
      <vt:lpstr>（二）外国人待遇Treatment of Aliens的一般原则 </vt:lpstr>
      <vt:lpstr>PowerPoint 演示文稿</vt:lpstr>
      <vt:lpstr>PowerPoint 演示文稿</vt:lpstr>
      <vt:lpstr>（三）外交保护Diplomatic Protection  </vt:lpstr>
      <vt:lpstr>PowerPoint 演示文稿</vt:lpstr>
      <vt:lpstr>（四）外国人在中国的法律地位Legal Status of Aliens in China </vt:lpstr>
      <vt:lpstr>《外国人永久居留管理条例》（征求意见稿） http://www.moj.gov.cn/news/content/2020-02/27/zlk_3242559.html</vt:lpstr>
      <vt:lpstr>三、引渡和庇护 </vt:lpstr>
      <vt:lpstr>（一）Extradition/rendition 引渡</vt:lpstr>
      <vt:lpstr>General Principles of Extradition 关于引渡的一般原则：</vt:lpstr>
      <vt:lpstr>引渡的程序与后果 </vt:lpstr>
      <vt:lpstr>PowerPoint 演示文稿</vt:lpstr>
      <vt:lpstr>PowerPoint 演示文稿</vt:lpstr>
      <vt:lpstr>PowerPoint 演示文稿</vt:lpstr>
      <vt:lpstr>PowerPoint 演示文稿</vt:lpstr>
      <vt:lpstr>PowerPoint 演示文稿</vt:lpstr>
      <vt:lpstr>（二） Asylum 庇护</vt:lpstr>
      <vt:lpstr>Rules:</vt:lpstr>
      <vt:lpstr>四、难民</vt:lpstr>
      <vt:lpstr>（一）Refugee and Refugee law</vt:lpstr>
      <vt:lpstr>（二） Determination of Refugee Status</vt:lpstr>
      <vt:lpstr>（三） Legal Status Of Refugees</vt:lpstr>
      <vt:lpstr>（四） China's basic position and practice in protecting refugees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国际法上的个人</dc:title>
  <dc:creator>SVIP59</dc:creator>
  <cp:lastModifiedBy>yang fan</cp:lastModifiedBy>
  <cp:revision>115</cp:revision>
  <dcterms:created xsi:type="dcterms:W3CDTF">2020-05-17T02:53:16Z</dcterms:created>
  <dcterms:modified xsi:type="dcterms:W3CDTF">2021-05-16T14:00:02Z</dcterms:modified>
</cp:coreProperties>
</file>