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742" r:id="rId3"/>
  </p:sldMasterIdLst>
  <p:notesMasterIdLst>
    <p:notesMasterId r:id="rId5"/>
  </p:notesMasterIdLst>
  <p:sldIdLst>
    <p:sldId id="311" r:id="rId4"/>
    <p:sldId id="312" r:id="rId6"/>
    <p:sldId id="313" r:id="rId7"/>
    <p:sldId id="315" r:id="rId8"/>
    <p:sldId id="337" r:id="rId9"/>
    <p:sldId id="338" r:id="rId10"/>
    <p:sldId id="341" r:id="rId11"/>
    <p:sldId id="343" r:id="rId12"/>
    <p:sldId id="374" r:id="rId13"/>
    <p:sldId id="344" r:id="rId14"/>
    <p:sldId id="346" r:id="rId15"/>
    <p:sldId id="347" r:id="rId16"/>
    <p:sldId id="348" r:id="rId17"/>
    <p:sldId id="358" r:id="rId18"/>
    <p:sldId id="345" r:id="rId19"/>
    <p:sldId id="359" r:id="rId20"/>
    <p:sldId id="363" r:id="rId21"/>
    <p:sldId id="364" r:id="rId22"/>
    <p:sldId id="350" r:id="rId23"/>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03"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B2C4F"/>
    <a:srgbClr val="E1E9EC"/>
    <a:srgbClr val="00FF00"/>
    <a:srgbClr val="0C4067"/>
    <a:srgbClr val="9A3E7F"/>
    <a:srgbClr val="983E80"/>
    <a:srgbClr val="FFA013"/>
    <a:srgbClr val="91D101"/>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15" autoAdjust="0"/>
  </p:normalViewPr>
  <p:slideViewPr>
    <p:cSldViewPr showGuides="1">
      <p:cViewPr>
        <p:scale>
          <a:sx n="125" d="100"/>
          <a:sy n="125" d="100"/>
        </p:scale>
        <p:origin x="-72" y="-72"/>
      </p:cViewPr>
      <p:guideLst>
        <p:guide orient="horz" pos="3303"/>
        <p:guide pos="576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customXml" Target="../customXml/item1.xml"/><Relationship Id="rId27" Type="http://schemas.openxmlformats.org/officeDocument/2006/relationships/customXmlProps" Target="../customXml/itemProps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F3B87-1E53-4092-BA4E-7DAA3C24789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14DB51-D686-4773-AC21-CA034483DFF4}"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6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7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7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7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7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7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8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8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8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8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8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8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4" Type="http://schemas.openxmlformats.org/officeDocument/2006/relationships/theme" Target="../theme/theme1.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96.xml"/><Relationship Id="rId2" Type="http://schemas.openxmlformats.org/officeDocument/2006/relationships/slideLayout" Target="../slideLayouts/slideLayout95.xml"/><Relationship Id="rId1"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p:cNvGrpSpPr/>
          <p:nvPr userDrawn="1"/>
        </p:nvGrpSpPr>
        <p:grpSpPr>
          <a:xfrm>
            <a:off x="-9187" y="0"/>
            <a:ext cx="9153187" cy="5143500"/>
            <a:chOff x="-12250" y="0"/>
            <a:chExt cx="12204249" cy="6858000"/>
          </a:xfrm>
        </p:grpSpPr>
        <p:sp>
          <p:nvSpPr>
            <p:cNvPr id="3" name="矩形 2"/>
            <p:cNvSpPr/>
            <p:nvPr/>
          </p:nvSpPr>
          <p:spPr>
            <a:xfrm>
              <a:off x="-12250" y="0"/>
              <a:ext cx="12204249" cy="6858000"/>
            </a:xfrm>
            <a:prstGeom prst="rect">
              <a:avLst/>
            </a:prstGeom>
            <a:solidFill>
              <a:srgbClr val="0B2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矩形 3"/>
            <p:cNvSpPr/>
            <p:nvPr/>
          </p:nvSpPr>
          <p:spPr>
            <a:xfrm>
              <a:off x="204715" y="183675"/>
              <a:ext cx="11764371" cy="649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3.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93.xml"/><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3.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1510918" y="234578"/>
            <a:ext cx="6142335" cy="306705"/>
          </a:xfrm>
          <a:prstGeom prst="rect">
            <a:avLst/>
          </a:prstGeom>
          <a:noFill/>
        </p:spPr>
        <p:txBody>
          <a:bodyPr wrap="square" rtlCol="0">
            <a:spAutoFit/>
          </a:bodyPr>
          <a:lstStyle/>
          <a:p>
            <a:pPr algn="ctr"/>
            <a:r>
              <a:rPr lang="en-US" altLang="zh-CN" sz="1400" b="1" dirty="0" smtClean="0">
                <a:solidFill>
                  <a:srgbClr val="0B2C4F"/>
                </a:solidFill>
                <a:latin typeface="Arial" panose="020B0604020202090204"/>
                <a:ea typeface="微软雅黑"/>
                <a:sym typeface="Arial" panose="020B0604020202090204"/>
              </a:rPr>
              <a:t>REPORT</a:t>
            </a:r>
            <a:endParaRPr lang="zh-CN" altLang="en-US" sz="1400" b="1" dirty="0">
              <a:solidFill>
                <a:srgbClr val="0B2C4F"/>
              </a:solidFill>
              <a:latin typeface="Arial" panose="020B0604020202090204"/>
              <a:ea typeface="微软雅黑"/>
              <a:sym typeface="Arial" panose="020B0604020202090204"/>
            </a:endParaRPr>
          </a:p>
        </p:txBody>
      </p:sp>
      <p:grpSp>
        <p:nvGrpSpPr>
          <p:cNvPr id="27" name="组合 26"/>
          <p:cNvGrpSpPr/>
          <p:nvPr/>
        </p:nvGrpSpPr>
        <p:grpSpPr>
          <a:xfrm>
            <a:off x="399197" y="358255"/>
            <a:ext cx="8372901" cy="4432110"/>
            <a:chOff x="532263" y="477673"/>
            <a:chExt cx="11163868" cy="5909480"/>
          </a:xfrm>
        </p:grpSpPr>
        <p:grpSp>
          <p:nvGrpSpPr>
            <p:cNvPr id="23" name="组合 22"/>
            <p:cNvGrpSpPr/>
            <p:nvPr/>
          </p:nvGrpSpPr>
          <p:grpSpPr>
            <a:xfrm>
              <a:off x="532263" y="477673"/>
              <a:ext cx="11163868" cy="5909480"/>
              <a:chOff x="668740" y="543169"/>
              <a:chExt cx="10931858" cy="5843983"/>
            </a:xfrm>
          </p:grpSpPr>
          <p:cxnSp>
            <p:nvCxnSpPr>
              <p:cNvPr id="12" name="直接连接符 11"/>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84662" y="589129"/>
              <a:ext cx="10861343" cy="5641076"/>
              <a:chOff x="668740" y="543169"/>
              <a:chExt cx="10931858" cy="5843983"/>
            </a:xfrm>
          </p:grpSpPr>
          <p:cxnSp>
            <p:nvCxnSpPr>
              <p:cNvPr id="31" name="直接连接符 30"/>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8" name="矩形 259"/>
          <p:cNvSpPr>
            <a:spLocks noChangeArrowheads="1"/>
          </p:cNvSpPr>
          <p:nvPr/>
        </p:nvSpPr>
        <p:spPr bwMode="auto">
          <a:xfrm>
            <a:off x="1239315" y="1750156"/>
            <a:ext cx="6683916" cy="166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spcAft>
                <a:spcPct val="0"/>
              </a:spcAft>
              <a:buNone/>
            </a:pPr>
            <a:r>
              <a:rPr lang="zh-CN" altLang="en-US" sz="3600" b="1" cap="all" spc="225" dirty="0" smtClean="0">
                <a:solidFill>
                  <a:srgbClr val="0B2C4F"/>
                </a:solidFill>
                <a:latin typeface="Arial" panose="020B0604020202090204"/>
                <a:ea typeface="微软雅黑"/>
                <a:cs typeface="Arial" panose="020B0604020202090204" pitchFamily="34" charset="0"/>
                <a:sym typeface="Arial" panose="020B0604020202090204"/>
              </a:rPr>
              <a:t>基于轻量化卷积神经网络的疲劳驾驶检测的</a:t>
            </a:r>
            <a:r>
              <a:rPr lang="zh-CN" altLang="en-US" sz="3600" b="1" cap="all" spc="225" dirty="0" smtClean="0">
                <a:solidFill>
                  <a:srgbClr val="0B2C4F"/>
                </a:solidFill>
                <a:latin typeface="Arial" panose="020B0604020202090204"/>
                <a:ea typeface="微软雅黑"/>
                <a:cs typeface="Arial" panose="020B0604020202090204" pitchFamily="34" charset="0"/>
                <a:sym typeface="Arial" panose="020B0604020202090204"/>
              </a:rPr>
              <a:t>介绍</a:t>
            </a:r>
            <a:endParaRPr lang="zh-CN" altLang="en-US" sz="3600" b="1" cap="all" spc="225" dirty="0" smtClean="0">
              <a:solidFill>
                <a:srgbClr val="0B2C4F"/>
              </a:solidFill>
              <a:latin typeface="Arial" panose="020B0604020202090204"/>
              <a:ea typeface="微软雅黑"/>
              <a:cs typeface="Arial" panose="020B0604020202090204" pitchFamily="34" charset="0"/>
              <a:sym typeface="Arial" panose="020B0604020202090204"/>
            </a:endParaRPr>
          </a:p>
          <a:p>
            <a:pPr algn="ctr" fontAlgn="base">
              <a:spcAft>
                <a:spcPct val="0"/>
              </a:spcAft>
              <a:buNone/>
            </a:pPr>
            <a:endParaRPr lang="zh-CN" altLang="en-US" sz="1500" dirty="0" smtClean="0">
              <a:solidFill>
                <a:prstClr val="black">
                  <a:lumMod val="85000"/>
                  <a:lumOff val="15000"/>
                </a:prstClr>
              </a:solidFill>
              <a:latin typeface="Arial" panose="020B0604020202090204"/>
              <a:ea typeface="微软雅黑"/>
              <a:sym typeface="Arial" panose="020B0604020202090204"/>
            </a:endParaRPr>
          </a:p>
          <a:p>
            <a:pPr algn="ctr" fontAlgn="base">
              <a:spcAft>
                <a:spcPct val="0"/>
              </a:spcAft>
              <a:buNone/>
            </a:pPr>
            <a:r>
              <a:rPr sz="1500" dirty="0">
                <a:solidFill>
                  <a:prstClr val="black">
                    <a:lumMod val="85000"/>
                    <a:lumOff val="15000"/>
                  </a:prstClr>
                </a:solidFill>
                <a:latin typeface="Arial" panose="020B0604020202090204"/>
                <a:ea typeface="微软雅黑"/>
                <a:sym typeface="Arial" panose="020B0604020202090204"/>
              </a:rPr>
              <a:t>计算机科学与技术21(4)班 陈昊天</a:t>
            </a:r>
            <a:endParaRPr sz="1500" dirty="0">
              <a:solidFill>
                <a:prstClr val="black">
                  <a:lumMod val="85000"/>
                  <a:lumOff val="15000"/>
                </a:prstClr>
              </a:solidFill>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anim calcmode="lin" valueType="num">
                                      <p:cBhvr>
                                        <p:cTn id="11" dur="500" fill="hold"/>
                                        <p:tgtEl>
                                          <p:spTgt spid="17"/>
                                        </p:tgtEl>
                                        <p:attrNameLst>
                                          <p:attrName>ppt_x</p:attrName>
                                        </p:attrNameLst>
                                      </p:cBhvr>
                                      <p:tavLst>
                                        <p:tav tm="0">
                                          <p:val>
                                            <p:strVal val="#ppt_x"/>
                                          </p:val>
                                        </p:tav>
                                        <p:tav tm="100000">
                                          <p:val>
                                            <p:strVal val="#ppt_x"/>
                                          </p:val>
                                        </p:tav>
                                      </p:tavLst>
                                    </p:anim>
                                    <p:anim calcmode="lin" valueType="num">
                                      <p:cBhvr>
                                        <p:cTn id="12" dur="500" fill="hold"/>
                                        <p:tgtEl>
                                          <p:spTgt spid="17"/>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8"/>
                                        </p:tgtEl>
                                        <p:attrNameLst>
                                          <p:attrName>style.visibility</p:attrName>
                                        </p:attrNameLst>
                                      </p:cBhvr>
                                      <p:to>
                                        <p:strVal val="visible"/>
                                      </p:to>
                                    </p:set>
                                    <p:anim calcmode="lin" valueType="num">
                                      <p:cBhvr>
                                        <p:cTn id="16"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8"/>
                                        </p:tgtEl>
                                        <p:attrNameLst>
                                          <p:attrName>ppt_y</p:attrName>
                                        </p:attrNameLst>
                                      </p:cBhvr>
                                      <p:tavLst>
                                        <p:tav tm="0">
                                          <p:val>
                                            <p:strVal val="#ppt_y"/>
                                          </p:val>
                                        </p:tav>
                                        <p:tav tm="100000">
                                          <p:val>
                                            <p:strVal val="#ppt_y"/>
                                          </p:val>
                                        </p:tav>
                                      </p:tavLst>
                                    </p:anim>
                                    <p:anim calcmode="lin" valueType="num">
                                      <p:cBhvr>
                                        <p:cTn id="18"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8"/>
                                        </p:tgtEl>
                                      </p:cBhvr>
                                    </p:animEffect>
                                  </p:childTnLst>
                                </p:cTn>
                              </p:par>
                            </p:childTnLst>
                          </p:cTn>
                        </p:par>
                        <p:par>
                          <p:cTn id="21" fill="hold">
                            <p:stCondLst>
                              <p:cond delay="2900"/>
                            </p:stCondLst>
                            <p:childTnLst>
                              <p:par>
                                <p:cTn id="22" presetID="26" presetClass="emph" presetSubtype="0" fill="hold" grpId="1" nodeType="afterEffect">
                                  <p:stCondLst>
                                    <p:cond delay="0"/>
                                  </p:stCondLst>
                                  <p:iterate type="lt">
                                    <p:tmPct val="0"/>
                                  </p:iterate>
                                  <p:childTnLst>
                                    <p:animEffect transition="out" filter="fade">
                                      <p:cBhvr>
                                        <p:cTn id="23" dur="500" tmFilter="0, 0; .2, .5; .8, .5; 1, 0"/>
                                        <p:tgtEl>
                                          <p:spTgt spid="28"/>
                                        </p:tgtEl>
                                      </p:cBhvr>
                                    </p:animEffect>
                                    <p:animScale>
                                      <p:cBhvr>
                                        <p:cTn id="24"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2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5859" y="2675003"/>
            <a:ext cx="4272280" cy="783590"/>
          </a:xfrm>
          <a:prstGeom prst="rect">
            <a:avLst/>
          </a:prstGeom>
          <a:noFill/>
        </p:spPr>
        <p:txBody>
          <a:bodyPr wrap="none" rtlCol="0">
            <a:spAutoFit/>
          </a:bodyPr>
          <a:lstStyle>
            <a:defPPr>
              <a:defRPr lang="zh-CN"/>
            </a:defPPr>
            <a:lvl1pPr algn="ctr">
              <a:defRPr sz="4500" b="1" spc="98">
                <a:solidFill>
                  <a:srgbClr val="0B2C4F"/>
                </a:solidFill>
                <a:latin typeface="Arial" panose="020B0604020202090204"/>
                <a:ea typeface="微软雅黑"/>
              </a:defRPr>
            </a:lvl1pPr>
          </a:lstStyle>
          <a:p>
            <a:pPr algn="ctr"/>
            <a:r>
              <a:rPr lang="zh-CN" altLang="en-US" dirty="0">
                <a:sym typeface="Arial" panose="020B0604020202090204"/>
              </a:rPr>
              <a:t>模型训练与分析</a:t>
            </a:r>
            <a:endParaRPr lang="zh-CN" altLang="en-US" dirty="0">
              <a:sym typeface="Arial" panose="020B0604020202090204"/>
            </a:endParaRPr>
          </a:p>
        </p:txBody>
      </p:sp>
      <p:grpSp>
        <p:nvGrpSpPr>
          <p:cNvPr id="3" name="组合 2"/>
          <p:cNvGrpSpPr/>
          <p:nvPr/>
        </p:nvGrpSpPr>
        <p:grpSpPr>
          <a:xfrm>
            <a:off x="3974027" y="1424706"/>
            <a:ext cx="1195946" cy="1031492"/>
            <a:chOff x="3723144" y="1635859"/>
            <a:chExt cx="1594594" cy="1375323"/>
          </a:xfrm>
        </p:grpSpPr>
        <p:sp>
          <p:nvSpPr>
            <p:cNvPr id="9" name="矩形: 圆角 8"/>
            <p:cNvSpPr/>
            <p:nvPr/>
          </p:nvSpPr>
          <p:spPr>
            <a:xfrm>
              <a:off x="3832780" y="1635859"/>
              <a:ext cx="1375323" cy="1375323"/>
            </a:xfrm>
            <a:prstGeom prst="roundRect">
              <a:avLst/>
            </a:prstGeom>
            <a:solidFill>
              <a:srgbClr val="0B2C4F"/>
            </a:solidFill>
            <a:ln>
              <a:solidFill>
                <a:srgbClr val="0B2C4F"/>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90204"/>
                <a:ea typeface="微软雅黑"/>
                <a:sym typeface="Arial" panose="020B0604020202090204"/>
              </a:endParaRPr>
            </a:p>
          </p:txBody>
        </p:sp>
        <p:sp>
          <p:nvSpPr>
            <p:cNvPr id="11" name="文本框 10"/>
            <p:cNvSpPr txBox="1"/>
            <p:nvPr/>
          </p:nvSpPr>
          <p:spPr>
            <a:xfrm>
              <a:off x="3723144" y="1827434"/>
              <a:ext cx="1594594" cy="1138774"/>
            </a:xfrm>
            <a:prstGeom prst="rect">
              <a:avLst/>
            </a:prstGeom>
            <a:noFill/>
          </p:spPr>
          <p:txBody>
            <a:bodyPr wrap="square" rtlCol="0">
              <a:spAutoFit/>
            </a:bodyPr>
            <a:lstStyle/>
            <a:p>
              <a:pPr algn="ctr"/>
              <a:r>
                <a:rPr lang="en-US" altLang="zh-CN" sz="4950" spc="98" dirty="0" smtClean="0">
                  <a:solidFill>
                    <a:prstClr val="white"/>
                  </a:solidFill>
                  <a:latin typeface="Arial" panose="020B0604020202090204"/>
                  <a:ea typeface="微软雅黑"/>
                  <a:sym typeface="Arial" panose="020B0604020202090204"/>
                </a:rPr>
                <a:t>04</a:t>
              </a:r>
              <a:endParaRPr lang="zh-CN" altLang="en-US" sz="4950" spc="98" dirty="0">
                <a:solidFill>
                  <a:prstClr val="white"/>
                </a:solidFill>
                <a:latin typeface="Arial" panose="020B0604020202090204"/>
                <a:ea typeface="微软雅黑"/>
                <a:sym typeface="Arial" panose="020B0604020202090204"/>
              </a:endParaRPr>
            </a:p>
          </p:txBody>
        </p:sp>
      </p:grpSp>
      <p:grpSp>
        <p:nvGrpSpPr>
          <p:cNvPr id="15" name="组合 14"/>
          <p:cNvGrpSpPr/>
          <p:nvPr/>
        </p:nvGrpSpPr>
        <p:grpSpPr>
          <a:xfrm>
            <a:off x="399197" y="358255"/>
            <a:ext cx="8372901" cy="4432110"/>
            <a:chOff x="532263" y="477673"/>
            <a:chExt cx="11163868" cy="5909480"/>
          </a:xfrm>
        </p:grpSpPr>
        <p:grpSp>
          <p:nvGrpSpPr>
            <p:cNvPr id="16" name="组合 15"/>
            <p:cNvGrpSpPr/>
            <p:nvPr/>
          </p:nvGrpSpPr>
          <p:grpSpPr>
            <a:xfrm>
              <a:off x="532263" y="477673"/>
              <a:ext cx="11163868" cy="5909480"/>
              <a:chOff x="668740" y="543169"/>
              <a:chExt cx="10931858" cy="5843983"/>
            </a:xfrm>
          </p:grpSpPr>
          <p:cxnSp>
            <p:nvCxnSpPr>
              <p:cNvPr id="23" name="直接连接符 22"/>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84662" y="589129"/>
              <a:ext cx="10861343" cy="5641076"/>
              <a:chOff x="668740" y="543169"/>
              <a:chExt cx="10931858" cy="5843983"/>
            </a:xfrm>
          </p:grpSpPr>
          <p:cxnSp>
            <p:nvCxnSpPr>
              <p:cNvPr id="18" name="直接连接符 17"/>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510918" y="234578"/>
            <a:ext cx="6142335" cy="306705"/>
          </a:xfrm>
          <a:prstGeom prst="rect">
            <a:avLst/>
          </a:prstGeom>
          <a:noFill/>
        </p:spPr>
        <p:txBody>
          <a:bodyPr wrap="square" rtlCol="0">
            <a:spAutoFit/>
          </a:bodyPr>
          <a:lstStyle/>
          <a:p>
            <a:pPr algn="ctr"/>
            <a:r>
              <a:rPr lang="en-US" altLang="zh-CN" sz="1400" b="1" dirty="0" smtClean="0">
                <a:solidFill>
                  <a:srgbClr val="0B2C4F"/>
                </a:solidFill>
                <a:latin typeface="Arial" panose="020B0604020202090204"/>
                <a:ea typeface="微软雅黑"/>
                <a:sym typeface="Arial" panose="020B0604020202090204"/>
              </a:rPr>
              <a:t>REPORT</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11825" y="257632"/>
            <a:ext cx="8265036" cy="368300"/>
            <a:chOff x="549100" y="235933"/>
            <a:chExt cx="11020048" cy="491066"/>
          </a:xfrm>
        </p:grpSpPr>
        <p:sp>
          <p:nvSpPr>
            <p:cNvPr id="34" name="文本框 33"/>
            <p:cNvSpPr txBox="1"/>
            <p:nvPr/>
          </p:nvSpPr>
          <p:spPr>
            <a:xfrm>
              <a:off x="4877300" y="235933"/>
              <a:ext cx="2495973" cy="491066"/>
            </a:xfrm>
            <a:prstGeom prst="rect">
              <a:avLst/>
            </a:prstGeom>
            <a:noFill/>
          </p:spPr>
          <p:txBody>
            <a:bodyPr wrap="none" rtlCol="0">
              <a:spAutoFit/>
            </a:bodyPr>
            <a:lstStyle/>
            <a:p>
              <a:pPr algn="l"/>
              <a:r>
                <a:rPr lang="zh-CN" altLang="en-US" b="1" spc="98" dirty="0" smtClean="0">
                  <a:solidFill>
                    <a:srgbClr val="0B2C4F"/>
                  </a:solidFill>
                  <a:latin typeface="Arial" panose="020B0604020202090204"/>
                  <a:ea typeface="微软雅黑"/>
                  <a:sym typeface="Arial" panose="020B0604020202090204"/>
                </a:rPr>
                <a:t>模型训练与分析</a:t>
              </a:r>
              <a:endParaRPr lang="zh-CN" altLang="en-US" b="1" spc="98" dirty="0" smtClean="0">
                <a:solidFill>
                  <a:srgbClr val="0B2C4F"/>
                </a:solidFill>
                <a:latin typeface="Arial" panose="020B0604020202090204"/>
                <a:ea typeface="微软雅黑"/>
                <a:sym typeface="Arial" panose="020B0604020202090204"/>
              </a:endParaRPr>
            </a:p>
          </p:txBody>
        </p:sp>
        <p:cxnSp>
          <p:nvCxnSpPr>
            <p:cNvPr id="32" name="直接连接符 31"/>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21" name="TextBox 21"/>
          <p:cNvSpPr txBox="1"/>
          <p:nvPr/>
        </p:nvSpPr>
        <p:spPr>
          <a:xfrm>
            <a:off x="4540470" y="1491868"/>
            <a:ext cx="3604243" cy="2769870"/>
          </a:xfrm>
          <a:prstGeom prst="rect">
            <a:avLst/>
          </a:prstGeom>
          <a:noFill/>
        </p:spPr>
        <p:txBody>
          <a:bodyPr wrap="square" lIns="0" tIns="0" rIns="0" bIns="0" rtlCol="0">
            <a:spAutoFit/>
          </a:bodyPr>
          <a:lstStyle/>
          <a:p>
            <a:pPr algn="just">
              <a:lnSpc>
                <a:spcPct val="150000"/>
              </a:lnSpc>
            </a:pPr>
            <a:r>
              <a:rPr lang="zh-CN" altLang="en-US" sz="1200" dirty="0">
                <a:latin typeface="Arial" panose="020B0604020202090204"/>
                <a:ea typeface="微软雅黑"/>
                <a:sym typeface="Arial" panose="020B0604020202090204"/>
              </a:rPr>
              <a:t>YawDD( a yawning detetion  dataset ) 为公开的疲劳驾驶打哈欠数据集。ZJU(Zhejiang University dataset)为浙江大学公开的人脸眨眼视频数据集。融合 2 个数据集构成一个包含具有睁眼、 闭眼、张嘴、闭嘴 4 种特征的完整数据集。该数据集包含 2 组具有不同面部特征驾驶员的视频数据，且视频均是在真实和变化的驾驶状态光线条件下拍摄的。该数据集包括来自不同肤色的、戴或不戴眼镜的男女驾驶员的面部信息，根据本实验要求标注了睁眼、闭眼、张嘴、闭嘴 4 种特征。 </a:t>
            </a:r>
            <a:endParaRPr lang="zh-CN" altLang="en-US" sz="1200" dirty="0">
              <a:latin typeface="Arial" panose="020B0604020202090204"/>
              <a:ea typeface="微软雅黑"/>
              <a:sym typeface="Arial" panose="020B0604020202090204"/>
            </a:endParaRPr>
          </a:p>
        </p:txBody>
      </p:sp>
      <p:sp>
        <p:nvSpPr>
          <p:cNvPr id="2" name="圆角矩形 1"/>
          <p:cNvSpPr/>
          <p:nvPr/>
        </p:nvSpPr>
        <p:spPr>
          <a:xfrm>
            <a:off x="4971114" y="987661"/>
            <a:ext cx="2255211" cy="286303"/>
          </a:xfrm>
          <a:prstGeom prst="roundRect">
            <a:avLst>
              <a:gd name="adj" fmla="val 50000"/>
            </a:avLst>
          </a:prstGeom>
          <a:solidFill>
            <a:srgbClr val="0B2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400" b="1" dirty="0">
                <a:solidFill>
                  <a:schemeClr val="bg1"/>
                </a:solidFill>
                <a:latin typeface="Arial" panose="020B0604020202090204"/>
                <a:ea typeface="微软雅黑"/>
                <a:sym typeface="Arial" panose="020B0604020202090204"/>
              </a:rPr>
              <a:t>数据集</a:t>
            </a:r>
            <a:endParaRPr sz="1400" b="1" dirty="0">
              <a:solidFill>
                <a:schemeClr val="bg1"/>
              </a:solidFill>
              <a:latin typeface="Arial" panose="020B0604020202090204"/>
              <a:ea typeface="微软雅黑"/>
              <a:sym typeface="Arial" panose="020B0604020202090204"/>
            </a:endParaRPr>
          </a:p>
        </p:txBody>
      </p:sp>
      <p:sp>
        <p:nvSpPr>
          <p:cNvPr id="4" name="椭圆 3"/>
          <p:cNvSpPr/>
          <p:nvPr/>
        </p:nvSpPr>
        <p:spPr>
          <a:xfrm>
            <a:off x="4540337" y="995429"/>
            <a:ext cx="306326" cy="306326"/>
          </a:xfrm>
          <a:prstGeom prst="ellipse">
            <a:avLst/>
          </a:prstGeom>
          <a:solidFill>
            <a:srgbClr val="0B2C4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b="1" dirty="0" smtClean="0">
                <a:latin typeface="Arial" panose="020B0604020202090204"/>
                <a:ea typeface="微软雅黑"/>
                <a:sym typeface="Arial" panose="020B0604020202090204"/>
              </a:rPr>
              <a:t>1</a:t>
            </a:r>
            <a:endParaRPr lang="zh-CN" altLang="en-US" sz="1600" b="1" dirty="0">
              <a:latin typeface="Arial" panose="020B0604020202090204"/>
              <a:ea typeface="微软雅黑"/>
              <a:sym typeface="Arial" panose="020B0604020202090204"/>
            </a:endParaRPr>
          </a:p>
        </p:txBody>
      </p:sp>
      <p:pic>
        <p:nvPicPr>
          <p:cNvPr id="3" name="图片 2"/>
          <p:cNvPicPr>
            <a:picLocks noChangeAspect="1"/>
          </p:cNvPicPr>
          <p:nvPr/>
        </p:nvPicPr>
        <p:blipFill>
          <a:blip r:embed="rId1"/>
          <a:stretch>
            <a:fillRect/>
          </a:stretch>
        </p:blipFill>
        <p:spPr>
          <a:xfrm>
            <a:off x="611505" y="1851660"/>
            <a:ext cx="3651885" cy="1634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 calcmode="lin" valueType="num">
                                      <p:cBhvr>
                                        <p:cTn id="15" dur="3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6" dur="300" fill="hold"/>
                                        <p:tgtEl>
                                          <p:spTgt spid="21"/>
                                        </p:tgtEl>
                                        <p:attrNameLst>
                                          <p:attrName>ppt_y</p:attrName>
                                        </p:attrNameLst>
                                      </p:cBhvr>
                                      <p:tavLst>
                                        <p:tav tm="0">
                                          <p:val>
                                            <p:strVal val="#ppt_y"/>
                                          </p:val>
                                        </p:tav>
                                        <p:tav tm="100000">
                                          <p:val>
                                            <p:strVal val="#ppt_y"/>
                                          </p:val>
                                        </p:tav>
                                      </p:tavLst>
                                    </p:anim>
                                    <p:anim calcmode="lin" valueType="num">
                                      <p:cBhvr>
                                        <p:cTn id="17" dur="3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8" dur="3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9" dur="3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bldLvl="0" animBg="1"/>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11825" y="438491"/>
            <a:ext cx="8265036" cy="1"/>
            <a:chOff x="549100" y="477078"/>
            <a:chExt cx="11020048" cy="0"/>
          </a:xfrm>
        </p:grpSpPr>
        <p:cxnSp>
          <p:nvCxnSpPr>
            <p:cNvPr id="32" name="直接连接符 31"/>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21" name="TextBox 21"/>
          <p:cNvSpPr txBox="1"/>
          <p:nvPr/>
        </p:nvSpPr>
        <p:spPr>
          <a:xfrm>
            <a:off x="4572220" y="1606168"/>
            <a:ext cx="3604243" cy="2585085"/>
          </a:xfrm>
          <a:prstGeom prst="rect">
            <a:avLst/>
          </a:prstGeom>
          <a:noFill/>
        </p:spPr>
        <p:txBody>
          <a:bodyPr wrap="square" lIns="0" tIns="0" rIns="0" bIns="0" rtlCol="0">
            <a:spAutoFit/>
          </a:bodyPr>
          <a:lstStyle/>
          <a:p>
            <a:pPr algn="just">
              <a:lnSpc>
                <a:spcPct val="150000"/>
              </a:lnSpc>
            </a:pPr>
            <a:r>
              <a:rPr sz="1400" dirty="0">
                <a:latin typeface="Arial" panose="020B0604020202090204"/>
                <a:ea typeface="微软雅黑"/>
                <a:sym typeface="Arial" panose="020B0604020202090204"/>
              </a:rPr>
              <a:t>离线数据增强包括数据翻转、数据旋转、数据 缩放、数据剪裁、数据移位、增加高斯噪声和颜色增强 7 个方法。 由于训练数据为人脸眼嘴特征，其中数据缩放、数据剪裁和数据移位会破坏特征的完整性。故只使用数据翻转、数据旋转、增加高斯噪声和颜色增强 4 种方法来增强数据集。如图 8 所示为 4 种数据增强方法的效果。</a:t>
            </a:r>
            <a:endParaRPr sz="1400" dirty="0">
              <a:latin typeface="Arial" panose="020B0604020202090204"/>
              <a:ea typeface="微软雅黑"/>
              <a:sym typeface="Arial" panose="020B0604020202090204"/>
            </a:endParaRPr>
          </a:p>
        </p:txBody>
      </p:sp>
      <p:sp>
        <p:nvSpPr>
          <p:cNvPr id="2" name="圆角矩形 1"/>
          <p:cNvSpPr/>
          <p:nvPr/>
        </p:nvSpPr>
        <p:spPr>
          <a:xfrm>
            <a:off x="4931744" y="1060051"/>
            <a:ext cx="2255211" cy="286303"/>
          </a:xfrm>
          <a:prstGeom prst="roundRect">
            <a:avLst>
              <a:gd name="adj" fmla="val 50000"/>
            </a:avLst>
          </a:prstGeom>
          <a:solidFill>
            <a:srgbClr val="0B2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Arial" panose="020B0604020202090204"/>
                <a:ea typeface="微软雅黑"/>
                <a:sym typeface="Arial" panose="020B0604020202090204"/>
              </a:rPr>
              <a:t>融合离线数据增强</a:t>
            </a:r>
            <a:endParaRPr lang="zh-CN" altLang="en-US" sz="1400" b="1" dirty="0">
              <a:solidFill>
                <a:schemeClr val="bg1"/>
              </a:solidFill>
              <a:latin typeface="Arial" panose="020B0604020202090204"/>
              <a:ea typeface="微软雅黑"/>
              <a:sym typeface="Arial" panose="020B0604020202090204"/>
            </a:endParaRPr>
          </a:p>
        </p:txBody>
      </p:sp>
      <p:sp>
        <p:nvSpPr>
          <p:cNvPr id="4" name="椭圆 3"/>
          <p:cNvSpPr/>
          <p:nvPr/>
        </p:nvSpPr>
        <p:spPr>
          <a:xfrm>
            <a:off x="4499697" y="1050039"/>
            <a:ext cx="306326" cy="306326"/>
          </a:xfrm>
          <a:prstGeom prst="ellipse">
            <a:avLst/>
          </a:prstGeom>
          <a:solidFill>
            <a:srgbClr val="0B2C4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b="1" dirty="0">
                <a:latin typeface="Arial" panose="020B0604020202090204"/>
                <a:ea typeface="微软雅黑"/>
                <a:sym typeface="Arial" panose="020B0604020202090204"/>
              </a:rPr>
              <a:t>2</a:t>
            </a:r>
            <a:endParaRPr lang="zh-CN" altLang="en-US" sz="1600" b="1" dirty="0">
              <a:latin typeface="Arial" panose="020B0604020202090204"/>
              <a:ea typeface="微软雅黑"/>
              <a:sym typeface="Arial" panose="020B0604020202090204"/>
            </a:endParaRPr>
          </a:p>
        </p:txBody>
      </p:sp>
      <p:pic>
        <p:nvPicPr>
          <p:cNvPr id="6" name="图片 5"/>
          <p:cNvPicPr>
            <a:picLocks noChangeAspect="1"/>
          </p:cNvPicPr>
          <p:nvPr/>
        </p:nvPicPr>
        <p:blipFill>
          <a:blip r:embed="rId1"/>
          <a:stretch>
            <a:fillRect/>
          </a:stretch>
        </p:blipFill>
        <p:spPr>
          <a:xfrm>
            <a:off x="467360" y="1995805"/>
            <a:ext cx="3895725" cy="1475105"/>
          </a:xfrm>
          <a:prstGeom prst="rect">
            <a:avLst/>
          </a:prstGeom>
        </p:spPr>
      </p:pic>
      <p:sp>
        <p:nvSpPr>
          <p:cNvPr id="34" name="文本框 33"/>
          <p:cNvSpPr txBox="1"/>
          <p:nvPr/>
        </p:nvSpPr>
        <p:spPr>
          <a:xfrm>
            <a:off x="3657975" y="257632"/>
            <a:ext cx="1871980" cy="368300"/>
          </a:xfrm>
          <a:prstGeom prst="rect">
            <a:avLst/>
          </a:prstGeom>
          <a:noFill/>
        </p:spPr>
        <p:txBody>
          <a:bodyPr wrap="none" rtlCol="0">
            <a:spAutoFit/>
          </a:bodyPr>
          <a:p>
            <a:pPr algn="l"/>
            <a:r>
              <a:rPr lang="zh-CN" altLang="en-US" b="1" spc="98" dirty="0" smtClean="0">
                <a:solidFill>
                  <a:srgbClr val="0B2C4F"/>
                </a:solidFill>
                <a:latin typeface="Arial" panose="020B0604020202090204"/>
                <a:ea typeface="微软雅黑"/>
                <a:sym typeface="Arial" panose="020B0604020202090204"/>
              </a:rPr>
              <a:t>模型训练与分析</a:t>
            </a:r>
            <a:endParaRPr lang="zh-CN" altLang="en-US" b="1" spc="98" dirty="0" smtClean="0">
              <a:solidFill>
                <a:srgbClr val="0B2C4F"/>
              </a:solidFill>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 calcmode="lin" valueType="num">
                                      <p:cBhvr>
                                        <p:cTn id="15" dur="3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6" dur="300" fill="hold"/>
                                        <p:tgtEl>
                                          <p:spTgt spid="21"/>
                                        </p:tgtEl>
                                        <p:attrNameLst>
                                          <p:attrName>ppt_y</p:attrName>
                                        </p:attrNameLst>
                                      </p:cBhvr>
                                      <p:tavLst>
                                        <p:tav tm="0">
                                          <p:val>
                                            <p:strVal val="#ppt_y"/>
                                          </p:val>
                                        </p:tav>
                                        <p:tav tm="100000">
                                          <p:val>
                                            <p:strVal val="#ppt_y"/>
                                          </p:val>
                                        </p:tav>
                                      </p:tavLst>
                                    </p:anim>
                                    <p:anim calcmode="lin" valueType="num">
                                      <p:cBhvr>
                                        <p:cTn id="17" dur="3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8" dur="3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9" dur="3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bldLvl="0" animBg="1"/>
      <p:bldP spid="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11825" y="438491"/>
            <a:ext cx="8265036" cy="1"/>
            <a:chOff x="549100" y="477078"/>
            <a:chExt cx="11020048" cy="0"/>
          </a:xfrm>
        </p:grpSpPr>
        <p:cxnSp>
          <p:nvCxnSpPr>
            <p:cNvPr id="32" name="直接连接符 31"/>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21" name="TextBox 21"/>
          <p:cNvSpPr txBox="1"/>
          <p:nvPr/>
        </p:nvSpPr>
        <p:spPr>
          <a:xfrm>
            <a:off x="4428710" y="1996058"/>
            <a:ext cx="3604243" cy="2585085"/>
          </a:xfrm>
          <a:prstGeom prst="rect">
            <a:avLst/>
          </a:prstGeom>
          <a:noFill/>
        </p:spPr>
        <p:txBody>
          <a:bodyPr wrap="square" lIns="0" tIns="0" rIns="0" bIns="0" rtlCol="0">
            <a:spAutoFit/>
          </a:bodyPr>
          <a:lstStyle/>
          <a:p>
            <a:pPr algn="just">
              <a:lnSpc>
                <a:spcPct val="150000"/>
              </a:lnSpc>
            </a:pPr>
            <a:r>
              <a:rPr sz="1400" dirty="0">
                <a:latin typeface="Arial" panose="020B0604020202090204"/>
                <a:ea typeface="微软雅黑"/>
                <a:sym typeface="Arial" panose="020B0604020202090204"/>
              </a:rPr>
              <a:t>对比其他 Yolo-V4 的改进方案，将本文 EM- Lite-Yolo-V4 与 Yolo-V4 和基于文献[15  - 17] 网络训练好的模型做评价测试，该测试包含检测模  型的预测时间、模型大小和模型平均分类精度。</a:t>
            </a:r>
            <a:endParaRPr sz="1400" dirty="0">
              <a:latin typeface="Arial" panose="020B0604020202090204"/>
              <a:ea typeface="微软雅黑"/>
              <a:sym typeface="Arial" panose="020B0604020202090204"/>
            </a:endParaRPr>
          </a:p>
          <a:p>
            <a:pPr algn="just">
              <a:lnSpc>
                <a:spcPct val="150000"/>
              </a:lnSpc>
            </a:pPr>
            <a:r>
              <a:rPr sz="1400" dirty="0">
                <a:latin typeface="Arial" panose="020B0604020202090204"/>
                <a:ea typeface="微软雅黑"/>
                <a:sym typeface="Arial" panose="020B0604020202090204"/>
              </a:rPr>
              <a:t>如表 6 所示，EMLite-Yolo-V4 网络在预测时间、模型大小、mAP 值上均优于文 献 [15  -  1</a:t>
            </a:r>
            <a:r>
              <a:rPr lang="en-US" sz="1400" dirty="0">
                <a:latin typeface="Arial" panose="020B0604020202090204"/>
                <a:ea typeface="微软雅黑"/>
                <a:sym typeface="Arial" panose="020B0604020202090204"/>
              </a:rPr>
              <a:t>7</a:t>
            </a:r>
            <a:r>
              <a:rPr sz="1400" dirty="0">
                <a:latin typeface="Arial" panose="020B0604020202090204"/>
                <a:ea typeface="微软雅黑"/>
                <a:sym typeface="Arial" panose="020B0604020202090204"/>
              </a:rPr>
              <a:t>]  网 络。</a:t>
            </a:r>
            <a:endParaRPr sz="1400" dirty="0">
              <a:latin typeface="Arial" panose="020B0604020202090204"/>
              <a:ea typeface="微软雅黑"/>
              <a:sym typeface="Arial" panose="020B0604020202090204"/>
            </a:endParaRPr>
          </a:p>
        </p:txBody>
      </p:sp>
      <p:sp>
        <p:nvSpPr>
          <p:cNvPr id="2" name="圆角矩形 1"/>
          <p:cNvSpPr/>
          <p:nvPr/>
        </p:nvSpPr>
        <p:spPr>
          <a:xfrm>
            <a:off x="4931744" y="1320401"/>
            <a:ext cx="2255211" cy="286303"/>
          </a:xfrm>
          <a:prstGeom prst="roundRect">
            <a:avLst>
              <a:gd name="adj" fmla="val 50000"/>
            </a:avLst>
          </a:prstGeom>
          <a:solidFill>
            <a:srgbClr val="0B2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Arial" panose="020B0604020202090204"/>
                <a:ea typeface="微软雅黑"/>
                <a:sym typeface="Arial" panose="020B0604020202090204"/>
              </a:rPr>
              <a:t>模型训练结果对比</a:t>
            </a:r>
            <a:endParaRPr lang="zh-CN" altLang="en-US" sz="1400" b="1" dirty="0">
              <a:solidFill>
                <a:schemeClr val="bg1"/>
              </a:solidFill>
              <a:latin typeface="Arial" panose="020B0604020202090204"/>
              <a:ea typeface="微软雅黑"/>
              <a:sym typeface="Arial" panose="020B0604020202090204"/>
            </a:endParaRPr>
          </a:p>
        </p:txBody>
      </p:sp>
      <p:sp>
        <p:nvSpPr>
          <p:cNvPr id="4" name="椭圆 3"/>
          <p:cNvSpPr/>
          <p:nvPr/>
        </p:nvSpPr>
        <p:spPr>
          <a:xfrm>
            <a:off x="4499697" y="1310389"/>
            <a:ext cx="306326" cy="306326"/>
          </a:xfrm>
          <a:prstGeom prst="ellipse">
            <a:avLst/>
          </a:prstGeom>
          <a:solidFill>
            <a:srgbClr val="0B2C4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600" b="1" dirty="0" smtClean="0">
                <a:latin typeface="Arial" panose="020B0604020202090204"/>
                <a:ea typeface="微软雅黑"/>
                <a:sym typeface="Arial" panose="020B0604020202090204"/>
              </a:rPr>
              <a:t>3</a:t>
            </a:r>
            <a:endParaRPr lang="zh-CN" altLang="en-US" sz="1600" b="1" dirty="0">
              <a:latin typeface="Arial" panose="020B0604020202090204"/>
              <a:ea typeface="微软雅黑"/>
              <a:sym typeface="Arial" panose="020B0604020202090204"/>
            </a:endParaRPr>
          </a:p>
        </p:txBody>
      </p:sp>
      <p:pic>
        <p:nvPicPr>
          <p:cNvPr id="6" name="图片 5"/>
          <p:cNvPicPr>
            <a:picLocks noChangeAspect="1"/>
          </p:cNvPicPr>
          <p:nvPr/>
        </p:nvPicPr>
        <p:blipFill>
          <a:blip r:embed="rId1"/>
          <a:stretch>
            <a:fillRect/>
          </a:stretch>
        </p:blipFill>
        <p:spPr>
          <a:xfrm>
            <a:off x="539115" y="915670"/>
            <a:ext cx="3422015" cy="2166620"/>
          </a:xfrm>
          <a:prstGeom prst="rect">
            <a:avLst/>
          </a:prstGeom>
        </p:spPr>
      </p:pic>
      <p:pic>
        <p:nvPicPr>
          <p:cNvPr id="7" name="图片 6"/>
          <p:cNvPicPr>
            <a:picLocks noChangeAspect="1"/>
          </p:cNvPicPr>
          <p:nvPr/>
        </p:nvPicPr>
        <p:blipFill>
          <a:blip r:embed="rId2"/>
          <a:stretch>
            <a:fillRect/>
          </a:stretch>
        </p:blipFill>
        <p:spPr>
          <a:xfrm>
            <a:off x="539115" y="3148330"/>
            <a:ext cx="3422015" cy="1335405"/>
          </a:xfrm>
          <a:prstGeom prst="rect">
            <a:avLst/>
          </a:prstGeom>
        </p:spPr>
      </p:pic>
      <p:sp>
        <p:nvSpPr>
          <p:cNvPr id="34" name="文本框 33"/>
          <p:cNvSpPr txBox="1"/>
          <p:nvPr/>
        </p:nvSpPr>
        <p:spPr>
          <a:xfrm>
            <a:off x="3657975" y="257632"/>
            <a:ext cx="1871980" cy="368300"/>
          </a:xfrm>
          <a:prstGeom prst="rect">
            <a:avLst/>
          </a:prstGeom>
          <a:noFill/>
        </p:spPr>
        <p:txBody>
          <a:bodyPr wrap="none" rtlCol="0">
            <a:spAutoFit/>
          </a:bodyPr>
          <a:lstStyle/>
          <a:p>
            <a:pPr algn="l"/>
            <a:r>
              <a:rPr lang="zh-CN" altLang="en-US" b="1" spc="98" dirty="0" smtClean="0">
                <a:solidFill>
                  <a:srgbClr val="0B2C4F"/>
                </a:solidFill>
                <a:latin typeface="Arial" panose="020B0604020202090204"/>
                <a:ea typeface="微软雅黑"/>
                <a:sym typeface="Arial" panose="020B0604020202090204"/>
              </a:rPr>
              <a:t>模型训练与分析</a:t>
            </a:r>
            <a:endParaRPr lang="zh-CN" altLang="en-US" b="1" spc="98" dirty="0" smtClean="0">
              <a:solidFill>
                <a:srgbClr val="0B2C4F"/>
              </a:solidFill>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par>
                                <p:cTn id="13" presetID="41"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anim calcmode="lin" valueType="num">
                                      <p:cBhvr>
                                        <p:cTn id="15" dur="3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16" dur="300" fill="hold"/>
                                        <p:tgtEl>
                                          <p:spTgt spid="21"/>
                                        </p:tgtEl>
                                        <p:attrNameLst>
                                          <p:attrName>ppt_y</p:attrName>
                                        </p:attrNameLst>
                                      </p:cBhvr>
                                      <p:tavLst>
                                        <p:tav tm="0">
                                          <p:val>
                                            <p:strVal val="#ppt_y"/>
                                          </p:val>
                                        </p:tav>
                                        <p:tav tm="100000">
                                          <p:val>
                                            <p:strVal val="#ppt_y"/>
                                          </p:val>
                                        </p:tav>
                                      </p:tavLst>
                                    </p:anim>
                                    <p:anim calcmode="lin" valueType="num">
                                      <p:cBhvr>
                                        <p:cTn id="17" dur="3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8" dur="3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9" dur="3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bldLvl="0" animBg="1"/>
      <p:bldP spid="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312159" y="2675003"/>
            <a:ext cx="2519680" cy="783590"/>
          </a:xfrm>
          <a:prstGeom prst="rect">
            <a:avLst/>
          </a:prstGeom>
          <a:noFill/>
        </p:spPr>
        <p:txBody>
          <a:bodyPr wrap="none" rtlCol="0">
            <a:spAutoFit/>
          </a:bodyPr>
          <a:lstStyle>
            <a:defPPr>
              <a:defRPr lang="zh-CN"/>
            </a:defPPr>
            <a:lvl1pPr algn="ctr">
              <a:defRPr sz="4500" b="1" spc="98">
                <a:solidFill>
                  <a:srgbClr val="0B2C4F"/>
                </a:solidFill>
                <a:latin typeface="Arial" panose="020B0604020202090204"/>
                <a:ea typeface="微软雅黑"/>
              </a:defRPr>
            </a:lvl1pPr>
          </a:lstStyle>
          <a:p>
            <a:pPr algn="ctr"/>
            <a:r>
              <a:rPr lang="zh-CN" altLang="en-US" dirty="0">
                <a:sym typeface="Arial" panose="020B0604020202090204"/>
              </a:rPr>
              <a:t>模型部署</a:t>
            </a:r>
            <a:endParaRPr lang="zh-CN" altLang="en-US" dirty="0">
              <a:sym typeface="Arial" panose="020B0604020202090204"/>
            </a:endParaRPr>
          </a:p>
        </p:txBody>
      </p:sp>
      <p:grpSp>
        <p:nvGrpSpPr>
          <p:cNvPr id="3" name="组合 2"/>
          <p:cNvGrpSpPr/>
          <p:nvPr/>
        </p:nvGrpSpPr>
        <p:grpSpPr>
          <a:xfrm>
            <a:off x="3974027" y="1424706"/>
            <a:ext cx="1195946" cy="1031492"/>
            <a:chOff x="3723144" y="1635859"/>
            <a:chExt cx="1594594" cy="1375323"/>
          </a:xfrm>
        </p:grpSpPr>
        <p:sp>
          <p:nvSpPr>
            <p:cNvPr id="9" name="矩形: 圆角 8"/>
            <p:cNvSpPr/>
            <p:nvPr/>
          </p:nvSpPr>
          <p:spPr>
            <a:xfrm>
              <a:off x="3832780" y="1635859"/>
              <a:ext cx="1375323" cy="1375323"/>
            </a:xfrm>
            <a:prstGeom prst="roundRect">
              <a:avLst/>
            </a:prstGeom>
            <a:solidFill>
              <a:srgbClr val="0B2C4F"/>
            </a:solidFill>
            <a:ln>
              <a:solidFill>
                <a:srgbClr val="0B2C4F"/>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90204"/>
                <a:ea typeface="微软雅黑"/>
                <a:sym typeface="Arial" panose="020B0604020202090204"/>
              </a:endParaRPr>
            </a:p>
          </p:txBody>
        </p:sp>
        <p:sp>
          <p:nvSpPr>
            <p:cNvPr id="11" name="文本框 10"/>
            <p:cNvSpPr txBox="1"/>
            <p:nvPr/>
          </p:nvSpPr>
          <p:spPr>
            <a:xfrm>
              <a:off x="3723144" y="1827434"/>
              <a:ext cx="1594594" cy="1137074"/>
            </a:xfrm>
            <a:prstGeom prst="rect">
              <a:avLst/>
            </a:prstGeom>
            <a:noFill/>
          </p:spPr>
          <p:txBody>
            <a:bodyPr wrap="square" rtlCol="0">
              <a:spAutoFit/>
            </a:bodyPr>
            <a:lstStyle/>
            <a:p>
              <a:pPr algn="ctr"/>
              <a:r>
                <a:rPr lang="en-US" altLang="zh-CN" sz="4950" spc="98" dirty="0" smtClean="0">
                  <a:solidFill>
                    <a:prstClr val="white"/>
                  </a:solidFill>
                  <a:latin typeface="Arial" panose="020B0604020202090204"/>
                  <a:ea typeface="微软雅黑"/>
                  <a:sym typeface="Arial" panose="020B0604020202090204"/>
                </a:rPr>
                <a:t>05</a:t>
              </a:r>
              <a:endParaRPr lang="zh-CN" altLang="en-US" sz="4950" spc="98" dirty="0">
                <a:solidFill>
                  <a:prstClr val="white"/>
                </a:solidFill>
                <a:latin typeface="Arial" panose="020B0604020202090204"/>
                <a:ea typeface="微软雅黑"/>
                <a:sym typeface="Arial" panose="020B0604020202090204"/>
              </a:endParaRPr>
            </a:p>
          </p:txBody>
        </p:sp>
      </p:grpSp>
      <p:grpSp>
        <p:nvGrpSpPr>
          <p:cNvPr id="15" name="组合 14"/>
          <p:cNvGrpSpPr/>
          <p:nvPr/>
        </p:nvGrpSpPr>
        <p:grpSpPr>
          <a:xfrm>
            <a:off x="399197" y="358255"/>
            <a:ext cx="8372901" cy="4432110"/>
            <a:chOff x="532263" y="477673"/>
            <a:chExt cx="11163868" cy="5909480"/>
          </a:xfrm>
        </p:grpSpPr>
        <p:grpSp>
          <p:nvGrpSpPr>
            <p:cNvPr id="16" name="组合 15"/>
            <p:cNvGrpSpPr/>
            <p:nvPr/>
          </p:nvGrpSpPr>
          <p:grpSpPr>
            <a:xfrm>
              <a:off x="532263" y="477673"/>
              <a:ext cx="11163868" cy="5909480"/>
              <a:chOff x="668740" y="543169"/>
              <a:chExt cx="10931858" cy="5843983"/>
            </a:xfrm>
          </p:grpSpPr>
          <p:cxnSp>
            <p:nvCxnSpPr>
              <p:cNvPr id="23" name="直接连接符 22"/>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84662" y="589129"/>
              <a:ext cx="10861343" cy="5641076"/>
              <a:chOff x="668740" y="543169"/>
              <a:chExt cx="10931858" cy="5843983"/>
            </a:xfrm>
          </p:grpSpPr>
          <p:cxnSp>
            <p:nvCxnSpPr>
              <p:cNvPr id="18" name="直接连接符 17"/>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510918" y="234578"/>
            <a:ext cx="6142335" cy="306705"/>
          </a:xfrm>
          <a:prstGeom prst="rect">
            <a:avLst/>
          </a:prstGeom>
          <a:noFill/>
        </p:spPr>
        <p:txBody>
          <a:bodyPr wrap="square" rtlCol="0">
            <a:spAutoFit/>
          </a:bodyPr>
          <a:lstStyle/>
          <a:p>
            <a:pPr algn="ctr"/>
            <a:r>
              <a:rPr lang="en-US" altLang="zh-CN" sz="1400" b="1" dirty="0" smtClean="0">
                <a:solidFill>
                  <a:srgbClr val="0B2C4F"/>
                </a:solidFill>
                <a:latin typeface="Arial" panose="020B0604020202090204"/>
                <a:ea typeface="微软雅黑"/>
                <a:sym typeface="Arial" panose="020B0604020202090204"/>
              </a:rPr>
              <a:t>REPORT</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11825" y="257632"/>
            <a:ext cx="8265036" cy="368300"/>
            <a:chOff x="549100" y="235933"/>
            <a:chExt cx="11020048" cy="491066"/>
          </a:xfrm>
        </p:grpSpPr>
        <p:sp>
          <p:nvSpPr>
            <p:cNvPr id="34" name="文本框 33"/>
            <p:cNvSpPr txBox="1"/>
            <p:nvPr/>
          </p:nvSpPr>
          <p:spPr>
            <a:xfrm>
              <a:off x="5326031" y="235933"/>
              <a:ext cx="1530773" cy="491066"/>
            </a:xfrm>
            <a:prstGeom prst="rect">
              <a:avLst/>
            </a:prstGeom>
            <a:noFill/>
          </p:spPr>
          <p:txBody>
            <a:bodyPr wrap="none" rtlCol="0">
              <a:spAutoFit/>
            </a:bodyPr>
            <a:lstStyle/>
            <a:p>
              <a:pPr algn="l"/>
              <a:r>
                <a:rPr lang="zh-CN" altLang="en-US" b="1" spc="98" dirty="0" smtClean="0">
                  <a:solidFill>
                    <a:srgbClr val="0B2C4F"/>
                  </a:solidFill>
                  <a:latin typeface="Arial" panose="020B0604020202090204"/>
                  <a:ea typeface="微软雅黑"/>
                  <a:sym typeface="Arial" panose="020B0604020202090204"/>
                </a:rPr>
                <a:t>模型部署</a:t>
              </a:r>
              <a:endParaRPr lang="zh-CN" altLang="en-US" b="1" spc="98" dirty="0" smtClean="0">
                <a:solidFill>
                  <a:srgbClr val="0B2C4F"/>
                </a:solidFill>
                <a:latin typeface="Arial" panose="020B0604020202090204"/>
                <a:ea typeface="微软雅黑"/>
                <a:sym typeface="Arial" panose="020B0604020202090204"/>
              </a:endParaRPr>
            </a:p>
          </p:txBody>
        </p:sp>
        <p:cxnSp>
          <p:nvCxnSpPr>
            <p:cNvPr id="32" name="直接连接符 31"/>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372870" y="915670"/>
            <a:ext cx="6506845" cy="1576705"/>
          </a:xfrm>
          <a:prstGeom prst="rect">
            <a:avLst/>
          </a:prstGeom>
          <a:noFill/>
        </p:spPr>
        <p:txBody>
          <a:bodyPr wrap="square" rtlCol="0">
            <a:noAutofit/>
          </a:bodyPr>
          <a:p>
            <a:r>
              <a:rPr lang="zh-CN" altLang="en-US"/>
              <a:t>本文疲劳检测流程如图 12 所示，首先将实时采集到的驾驶员人脸图像输入至基于 Haar 特征的人脸检测分类器模块中定位检测目标，然后 将定位后的检测数据送至 EMLite-Yolo-V4 眼嘴特 征检测模型进行疲劳特征提取与检测，最后将提取到的特征送入疲劳特征参数计算模块进行计算并输出最终的判定结果。</a:t>
            </a:r>
            <a:endParaRPr lang="zh-CN" altLang="en-US"/>
          </a:p>
        </p:txBody>
      </p:sp>
      <p:pic>
        <p:nvPicPr>
          <p:cNvPr id="3" name="图片 2"/>
          <p:cNvPicPr>
            <a:picLocks noChangeAspect="1"/>
          </p:cNvPicPr>
          <p:nvPr/>
        </p:nvPicPr>
        <p:blipFill>
          <a:blip r:embed="rId1"/>
          <a:stretch>
            <a:fillRect/>
          </a:stretch>
        </p:blipFill>
        <p:spPr>
          <a:xfrm>
            <a:off x="1259205" y="2644140"/>
            <a:ext cx="6734175" cy="2101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11825" y="438491"/>
            <a:ext cx="8265036" cy="1"/>
            <a:chOff x="549100" y="477078"/>
            <a:chExt cx="11020048" cy="0"/>
          </a:xfrm>
        </p:grpSpPr>
        <p:cxnSp>
          <p:nvCxnSpPr>
            <p:cNvPr id="32" name="直接连接符 31"/>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539115" y="1130935"/>
            <a:ext cx="2636520" cy="3201670"/>
          </a:xfrm>
          <a:prstGeom prst="rect">
            <a:avLst/>
          </a:prstGeom>
          <a:noFill/>
        </p:spPr>
        <p:txBody>
          <a:bodyPr wrap="square" rtlCol="0">
            <a:noAutofit/>
          </a:bodyPr>
          <a:p>
            <a:r>
              <a:rPr lang="zh-CN" altLang="en-US"/>
              <a:t>为验证本文模型对 3 种疲劳驾驶状态的检测效果，随机抽取了 3 名实验人员进行检测实验。实验模拟真实驾驶环境，由实验人员正前方摄像头实时采集面部信息，并且实验人员按照要求分别模拟出 3 种疲劳驾驶状态。实验数据如表 10 所示。</a:t>
            </a:r>
            <a:endParaRPr lang="zh-CN" altLang="en-US"/>
          </a:p>
        </p:txBody>
      </p:sp>
      <p:pic>
        <p:nvPicPr>
          <p:cNvPr id="8" name="图片 7"/>
          <p:cNvPicPr>
            <a:picLocks noChangeAspect="1"/>
          </p:cNvPicPr>
          <p:nvPr/>
        </p:nvPicPr>
        <p:blipFill>
          <a:blip r:embed="rId1"/>
          <a:stretch>
            <a:fillRect/>
          </a:stretch>
        </p:blipFill>
        <p:spPr>
          <a:xfrm>
            <a:off x="3231515" y="1564005"/>
            <a:ext cx="5357495" cy="2150110"/>
          </a:xfrm>
          <a:prstGeom prst="rect">
            <a:avLst/>
          </a:prstGeom>
        </p:spPr>
      </p:pic>
      <p:sp>
        <p:nvSpPr>
          <p:cNvPr id="34" name="文本框 33"/>
          <p:cNvSpPr txBox="1"/>
          <p:nvPr/>
        </p:nvSpPr>
        <p:spPr>
          <a:xfrm>
            <a:off x="3994523" y="257632"/>
            <a:ext cx="1148080" cy="368300"/>
          </a:xfrm>
          <a:prstGeom prst="rect">
            <a:avLst/>
          </a:prstGeom>
          <a:noFill/>
        </p:spPr>
        <p:txBody>
          <a:bodyPr wrap="none" rtlCol="0">
            <a:spAutoFit/>
          </a:bodyPr>
          <a:p>
            <a:pPr algn="l"/>
            <a:r>
              <a:rPr lang="zh-CN" altLang="en-US" b="1" spc="98" dirty="0" smtClean="0">
                <a:solidFill>
                  <a:srgbClr val="0B2C4F"/>
                </a:solidFill>
                <a:latin typeface="Arial" panose="020B0604020202090204"/>
                <a:ea typeface="微软雅黑"/>
                <a:sym typeface="Arial" panose="020B0604020202090204"/>
              </a:rPr>
              <a:t>模型部署</a:t>
            </a:r>
            <a:endParaRPr lang="zh-CN" altLang="en-US" b="1" spc="98" dirty="0" smtClean="0">
              <a:solidFill>
                <a:srgbClr val="0B2C4F"/>
              </a:solidFill>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896359" y="2675003"/>
            <a:ext cx="1351280" cy="783590"/>
          </a:xfrm>
          <a:prstGeom prst="rect">
            <a:avLst/>
          </a:prstGeom>
          <a:noFill/>
        </p:spPr>
        <p:txBody>
          <a:bodyPr wrap="none" rtlCol="0">
            <a:spAutoFit/>
          </a:bodyPr>
          <a:lstStyle>
            <a:defPPr>
              <a:defRPr lang="zh-CN"/>
            </a:defPPr>
            <a:lvl1pPr algn="ctr">
              <a:defRPr sz="4500" b="1" spc="98">
                <a:solidFill>
                  <a:srgbClr val="0B2C4F"/>
                </a:solidFill>
                <a:latin typeface="Arial" panose="020B0604020202090204"/>
                <a:ea typeface="微软雅黑"/>
              </a:defRPr>
            </a:lvl1pPr>
          </a:lstStyle>
          <a:p>
            <a:pPr algn="ctr"/>
            <a:r>
              <a:rPr lang="zh-CN" altLang="en-US" dirty="0">
                <a:sym typeface="Arial" panose="020B0604020202090204"/>
              </a:rPr>
              <a:t>结论</a:t>
            </a:r>
            <a:endParaRPr lang="zh-CN" altLang="en-US" dirty="0">
              <a:sym typeface="Arial" panose="020B0604020202090204"/>
            </a:endParaRPr>
          </a:p>
        </p:txBody>
      </p:sp>
      <p:grpSp>
        <p:nvGrpSpPr>
          <p:cNvPr id="3" name="组合 2"/>
          <p:cNvGrpSpPr/>
          <p:nvPr/>
        </p:nvGrpSpPr>
        <p:grpSpPr>
          <a:xfrm>
            <a:off x="3974027" y="1424706"/>
            <a:ext cx="1195946" cy="1031492"/>
            <a:chOff x="3723144" y="1635859"/>
            <a:chExt cx="1594594" cy="1375323"/>
          </a:xfrm>
        </p:grpSpPr>
        <p:sp>
          <p:nvSpPr>
            <p:cNvPr id="9" name="矩形: 圆角 8"/>
            <p:cNvSpPr/>
            <p:nvPr/>
          </p:nvSpPr>
          <p:spPr>
            <a:xfrm>
              <a:off x="3832780" y="1635859"/>
              <a:ext cx="1375323" cy="1375323"/>
            </a:xfrm>
            <a:prstGeom prst="roundRect">
              <a:avLst/>
            </a:prstGeom>
            <a:solidFill>
              <a:srgbClr val="0B2C4F"/>
            </a:solidFill>
            <a:ln>
              <a:solidFill>
                <a:srgbClr val="0B2C4F"/>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90204"/>
                <a:ea typeface="微软雅黑"/>
                <a:sym typeface="Arial" panose="020B0604020202090204"/>
              </a:endParaRPr>
            </a:p>
          </p:txBody>
        </p:sp>
        <p:sp>
          <p:nvSpPr>
            <p:cNvPr id="11" name="文本框 10"/>
            <p:cNvSpPr txBox="1"/>
            <p:nvPr/>
          </p:nvSpPr>
          <p:spPr>
            <a:xfrm>
              <a:off x="3723144" y="1827434"/>
              <a:ext cx="1594594" cy="1137074"/>
            </a:xfrm>
            <a:prstGeom prst="rect">
              <a:avLst/>
            </a:prstGeom>
            <a:noFill/>
          </p:spPr>
          <p:txBody>
            <a:bodyPr wrap="square" rtlCol="0">
              <a:spAutoFit/>
            </a:bodyPr>
            <a:lstStyle/>
            <a:p>
              <a:pPr algn="ctr"/>
              <a:r>
                <a:rPr lang="en-US" altLang="zh-CN" sz="4950" spc="98" dirty="0" smtClean="0">
                  <a:solidFill>
                    <a:prstClr val="white"/>
                  </a:solidFill>
                  <a:latin typeface="Arial" panose="020B0604020202090204"/>
                  <a:ea typeface="微软雅黑"/>
                  <a:sym typeface="Arial" panose="020B0604020202090204"/>
                </a:rPr>
                <a:t>06</a:t>
              </a:r>
              <a:endParaRPr lang="zh-CN" altLang="en-US" sz="4950" spc="98" dirty="0">
                <a:solidFill>
                  <a:prstClr val="white"/>
                </a:solidFill>
                <a:latin typeface="Arial" panose="020B0604020202090204"/>
                <a:ea typeface="微软雅黑"/>
                <a:sym typeface="Arial" panose="020B0604020202090204"/>
              </a:endParaRPr>
            </a:p>
          </p:txBody>
        </p:sp>
      </p:grpSp>
      <p:grpSp>
        <p:nvGrpSpPr>
          <p:cNvPr id="15" name="组合 14"/>
          <p:cNvGrpSpPr/>
          <p:nvPr/>
        </p:nvGrpSpPr>
        <p:grpSpPr>
          <a:xfrm>
            <a:off x="399197" y="358255"/>
            <a:ext cx="8372901" cy="4432110"/>
            <a:chOff x="532263" y="477673"/>
            <a:chExt cx="11163868" cy="5909480"/>
          </a:xfrm>
        </p:grpSpPr>
        <p:grpSp>
          <p:nvGrpSpPr>
            <p:cNvPr id="16" name="组合 15"/>
            <p:cNvGrpSpPr/>
            <p:nvPr/>
          </p:nvGrpSpPr>
          <p:grpSpPr>
            <a:xfrm>
              <a:off x="532263" y="477673"/>
              <a:ext cx="11163868" cy="5909480"/>
              <a:chOff x="668740" y="543169"/>
              <a:chExt cx="10931858" cy="5843983"/>
            </a:xfrm>
          </p:grpSpPr>
          <p:cxnSp>
            <p:nvCxnSpPr>
              <p:cNvPr id="23" name="直接连接符 22"/>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84662" y="589129"/>
              <a:ext cx="10861343" cy="5641076"/>
              <a:chOff x="668740" y="543169"/>
              <a:chExt cx="10931858" cy="5843983"/>
            </a:xfrm>
          </p:grpSpPr>
          <p:cxnSp>
            <p:nvCxnSpPr>
              <p:cNvPr id="18" name="直接连接符 17"/>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510918" y="234578"/>
            <a:ext cx="6142335" cy="306705"/>
          </a:xfrm>
          <a:prstGeom prst="rect">
            <a:avLst/>
          </a:prstGeom>
          <a:noFill/>
        </p:spPr>
        <p:txBody>
          <a:bodyPr wrap="square" rtlCol="0">
            <a:spAutoFit/>
          </a:bodyPr>
          <a:lstStyle/>
          <a:p>
            <a:pPr algn="ctr"/>
            <a:r>
              <a:rPr lang="en-US" altLang="zh-CN" sz="1400" b="1" dirty="0" smtClean="0">
                <a:solidFill>
                  <a:srgbClr val="0B2C4F"/>
                </a:solidFill>
                <a:latin typeface="Arial" panose="020B0604020202090204"/>
                <a:ea typeface="微软雅黑"/>
                <a:sym typeface="Arial" panose="020B0604020202090204"/>
              </a:rPr>
              <a:t>REPORT</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11825" y="257632"/>
            <a:ext cx="8265036" cy="368300"/>
            <a:chOff x="549100" y="235933"/>
            <a:chExt cx="11020048" cy="491066"/>
          </a:xfrm>
        </p:grpSpPr>
        <p:sp>
          <p:nvSpPr>
            <p:cNvPr id="34" name="文本框 33"/>
            <p:cNvSpPr txBox="1"/>
            <p:nvPr/>
          </p:nvSpPr>
          <p:spPr>
            <a:xfrm>
              <a:off x="5708723" y="235933"/>
              <a:ext cx="887307" cy="491066"/>
            </a:xfrm>
            <a:prstGeom prst="rect">
              <a:avLst/>
            </a:prstGeom>
            <a:noFill/>
          </p:spPr>
          <p:txBody>
            <a:bodyPr wrap="none" rtlCol="0">
              <a:spAutoFit/>
            </a:bodyPr>
            <a:lstStyle/>
            <a:p>
              <a:pPr algn="l"/>
              <a:r>
                <a:rPr lang="zh-CN" altLang="en-US" b="1" spc="98" dirty="0" smtClean="0">
                  <a:solidFill>
                    <a:srgbClr val="0B2C4F"/>
                  </a:solidFill>
                  <a:latin typeface="Arial" panose="020B0604020202090204"/>
                  <a:ea typeface="微软雅黑"/>
                  <a:sym typeface="Arial" panose="020B0604020202090204"/>
                </a:rPr>
                <a:t>结论</a:t>
              </a:r>
              <a:endParaRPr lang="zh-CN" altLang="en-US" b="1" spc="98" dirty="0" smtClean="0">
                <a:solidFill>
                  <a:srgbClr val="0B2C4F"/>
                </a:solidFill>
                <a:latin typeface="Arial" panose="020B0604020202090204"/>
                <a:ea typeface="微软雅黑"/>
                <a:sym typeface="Arial" panose="020B0604020202090204"/>
              </a:endParaRPr>
            </a:p>
          </p:txBody>
        </p:sp>
        <p:cxnSp>
          <p:nvCxnSpPr>
            <p:cNvPr id="32" name="直接连接符 31"/>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822960" y="995045"/>
            <a:ext cx="3277235" cy="3138170"/>
          </a:xfrm>
          <a:prstGeom prst="rect">
            <a:avLst/>
          </a:prstGeom>
          <a:noFill/>
        </p:spPr>
        <p:txBody>
          <a:bodyPr wrap="square" rtlCol="0">
            <a:spAutoFit/>
          </a:bodyPr>
          <a:p>
            <a:r>
              <a:rPr lang="zh-CN" altLang="en-US"/>
              <a:t>针对疲劳驾驶检测的准确性与实时性不平衡的问题，提出一种基于轻量化卷积神经网络 EMLite-Yolo-V4 的疲劳驾驶检测方法。通过使用轻量化卷积神经网络 MobileNet-V2 替换了 Yolo-V4 原有的主干提取网络，联合卷积通道参数 alpha 的缩小，使得整个 EMLite-Yolo-V4 网络的层数更少，检测速度更快。</a:t>
            </a:r>
            <a:endParaRPr lang="zh-CN" altLang="en-US"/>
          </a:p>
        </p:txBody>
      </p:sp>
      <p:sp>
        <p:nvSpPr>
          <p:cNvPr id="4" name="文本框 3"/>
          <p:cNvSpPr txBox="1"/>
          <p:nvPr/>
        </p:nvSpPr>
        <p:spPr>
          <a:xfrm>
            <a:off x="5093970" y="915670"/>
            <a:ext cx="3638550" cy="3415030"/>
          </a:xfrm>
          <a:prstGeom prst="rect">
            <a:avLst/>
          </a:prstGeom>
          <a:noFill/>
        </p:spPr>
        <p:txBody>
          <a:bodyPr wrap="square" rtlCol="0">
            <a:spAutoFit/>
          </a:bodyPr>
          <a:p>
            <a:r>
              <a:rPr lang="zh-CN" altLang="en-US">
                <a:sym typeface="+mn-ea"/>
              </a:rPr>
              <a:t>加入 FPN-tiny 轻量级特征金字塔模块过滤图像中的冗余信息，减少了 EMLite-Yolo-V4 在检测速度提升时带来的精度损失。最后通过对比实验证实了本文网络模型的有效性，整体检测精度达到 97.39% , mAP 值达到 80.02%, 较当前主流目标检测网络模型具有更高的精度。本方法在光线条件较好时具有较为稳定的检测效果，在后续工作中会加入红外图像，检测光线条件较差时的疲劳状态。</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99197" y="358255"/>
            <a:ext cx="8372901" cy="4432110"/>
            <a:chOff x="532263" y="477673"/>
            <a:chExt cx="11163868" cy="5909480"/>
          </a:xfrm>
        </p:grpSpPr>
        <p:grpSp>
          <p:nvGrpSpPr>
            <p:cNvPr id="23" name="组合 22"/>
            <p:cNvGrpSpPr/>
            <p:nvPr/>
          </p:nvGrpSpPr>
          <p:grpSpPr>
            <a:xfrm>
              <a:off x="532263" y="477673"/>
              <a:ext cx="11163868" cy="5909480"/>
              <a:chOff x="668740" y="543169"/>
              <a:chExt cx="10931858" cy="5843983"/>
            </a:xfrm>
          </p:grpSpPr>
          <p:cxnSp>
            <p:nvCxnSpPr>
              <p:cNvPr id="12" name="直接连接符 11"/>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84662" y="589129"/>
              <a:ext cx="10861343" cy="5641076"/>
              <a:chOff x="668740" y="543169"/>
              <a:chExt cx="10931858" cy="5843983"/>
            </a:xfrm>
          </p:grpSpPr>
          <p:cxnSp>
            <p:nvCxnSpPr>
              <p:cNvPr id="31" name="直接连接符 30"/>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8" name="矩形 259"/>
          <p:cNvSpPr>
            <a:spLocks noChangeArrowheads="1"/>
          </p:cNvSpPr>
          <p:nvPr/>
        </p:nvSpPr>
        <p:spPr bwMode="auto">
          <a:xfrm>
            <a:off x="1187245" y="2192116"/>
            <a:ext cx="6683916"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spcAft>
                <a:spcPct val="0"/>
              </a:spcAft>
              <a:buNone/>
            </a:pPr>
            <a:r>
              <a:rPr lang="zh-CN" altLang="en-US" sz="5400" b="1" cap="all" spc="225" dirty="0" smtClean="0">
                <a:solidFill>
                  <a:srgbClr val="0B2C4F"/>
                </a:solidFill>
                <a:latin typeface="Arial" panose="020B0604020202090204"/>
                <a:ea typeface="微软雅黑"/>
                <a:cs typeface="Arial" panose="020B0604020202090204" pitchFamily="34" charset="0"/>
                <a:sym typeface="Arial" panose="020B0604020202090204"/>
              </a:rPr>
              <a:t>感谢</a:t>
            </a:r>
            <a:r>
              <a:rPr lang="zh-CN" altLang="en-US" sz="5400" b="1" cap="all" spc="225" dirty="0" smtClean="0">
                <a:solidFill>
                  <a:srgbClr val="0B2C4F"/>
                </a:solidFill>
                <a:latin typeface="Arial" panose="020B0604020202090204"/>
                <a:ea typeface="微软雅黑"/>
                <a:cs typeface="Arial" panose="020B0604020202090204" pitchFamily="34" charset="0"/>
                <a:sym typeface="Arial" panose="020B0604020202090204"/>
              </a:rPr>
              <a:t>聆听</a:t>
            </a:r>
            <a:endParaRPr lang="zh-CN" altLang="en-US" sz="5400" b="1" cap="all" spc="225" dirty="0" smtClean="0">
              <a:solidFill>
                <a:srgbClr val="0B2C4F"/>
              </a:solidFill>
              <a:latin typeface="Arial" panose="020B0604020202090204"/>
              <a:ea typeface="微软雅黑"/>
              <a:cs typeface="Arial" panose="020B0604020202090204" pitchFamily="34" charset="0"/>
              <a:sym typeface="Arial" panose="020B0604020202090204"/>
            </a:endParaRPr>
          </a:p>
        </p:txBody>
      </p:sp>
      <p:sp>
        <p:nvSpPr>
          <p:cNvPr id="2" name="文本框 1"/>
          <p:cNvSpPr txBox="1"/>
          <p:nvPr/>
        </p:nvSpPr>
        <p:spPr>
          <a:xfrm>
            <a:off x="1510918" y="234578"/>
            <a:ext cx="6142335" cy="306705"/>
          </a:xfrm>
          <a:prstGeom prst="rect">
            <a:avLst/>
          </a:prstGeom>
          <a:noFill/>
        </p:spPr>
        <p:txBody>
          <a:bodyPr wrap="square" rtlCol="0">
            <a:spAutoFit/>
          </a:bodyPr>
          <a:lstStyle/>
          <a:p>
            <a:pPr algn="ctr"/>
            <a:r>
              <a:rPr lang="en-US" altLang="zh-CN" sz="1400" b="1" dirty="0" smtClean="0">
                <a:solidFill>
                  <a:srgbClr val="0B2C4F"/>
                </a:solidFill>
                <a:latin typeface="Arial" panose="020B0604020202090204"/>
                <a:ea typeface="微软雅黑"/>
                <a:sym typeface="Arial" panose="020B0604020202090204"/>
              </a:rPr>
              <a:t>THANKS</a:t>
            </a:r>
            <a:endParaRPr lang="en-US" altLang="zh-CN" sz="1400" b="1" dirty="0" smtClean="0">
              <a:solidFill>
                <a:srgbClr val="0B2C4F"/>
              </a:solidFill>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8"/>
                                        </p:tgtEl>
                                        <p:attrNameLst>
                                          <p:attrName>ppt_y</p:attrName>
                                        </p:attrNameLst>
                                      </p:cBhvr>
                                      <p:tavLst>
                                        <p:tav tm="0">
                                          <p:val>
                                            <p:strVal val="#ppt_y"/>
                                          </p:val>
                                        </p:tav>
                                        <p:tav tm="100000">
                                          <p:val>
                                            <p:strVal val="#ppt_y"/>
                                          </p:val>
                                        </p:tav>
                                      </p:tavLst>
                                    </p:anim>
                                    <p:anim calcmode="lin" valueType="num">
                                      <p:cBhvr>
                                        <p:cTn id="13"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8"/>
                                        </p:tgtEl>
                                      </p:cBhvr>
                                    </p:animEffect>
                                  </p:childTnLst>
                                </p:cTn>
                              </p:par>
                            </p:childTnLst>
                          </p:cTn>
                        </p:par>
                        <p:par>
                          <p:cTn id="16" fill="hold">
                            <p:stCondLst>
                              <p:cond delay="11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28"/>
                                        </p:tgtEl>
                                      </p:cBhvr>
                                    </p:animEffect>
                                    <p:animScale>
                                      <p:cBhvr>
                                        <p:cTn id="19" dur="250" autoRev="1" fill="hold"/>
                                        <p:tgtEl>
                                          <p:spTgt spid="28"/>
                                        </p:tgtEl>
                                      </p:cBhvr>
                                      <p:by x="105000" y="105000"/>
                                    </p:animScale>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5444874" y="888203"/>
            <a:ext cx="3834426" cy="438892"/>
            <a:chOff x="5037137" y="1588454"/>
            <a:chExt cx="5112567" cy="585189"/>
          </a:xfrm>
        </p:grpSpPr>
        <p:sp>
          <p:nvSpPr>
            <p:cNvPr id="50" name="TextBox 47"/>
            <p:cNvSpPr txBox="1"/>
            <p:nvPr/>
          </p:nvSpPr>
          <p:spPr>
            <a:xfrm>
              <a:off x="5037137" y="1588454"/>
              <a:ext cx="5112567" cy="552026"/>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sz="2100" b="1" dirty="0">
                  <a:solidFill>
                    <a:srgbClr val="0B2C4F"/>
                  </a:solidFill>
                  <a:latin typeface="Arial" panose="020B0604020202090204"/>
                  <a:ea typeface="微软雅黑"/>
                  <a:sym typeface="Arial" panose="020B0604020202090204"/>
                </a:rPr>
                <a:t>研究概述</a:t>
              </a:r>
              <a:endParaRPr lang="zh-CN" altLang="en-US" sz="2100" b="1" dirty="0">
                <a:solidFill>
                  <a:srgbClr val="0B2C4F"/>
                </a:solidFill>
                <a:latin typeface="Arial" panose="020B0604020202090204"/>
                <a:ea typeface="微软雅黑"/>
                <a:sym typeface="Arial" panose="020B0604020202090204"/>
              </a:endParaRPr>
            </a:p>
          </p:txBody>
        </p:sp>
        <p:cxnSp>
          <p:nvCxnSpPr>
            <p:cNvPr id="52" name="直接连接符 51"/>
            <p:cNvCxnSpPr/>
            <p:nvPr/>
          </p:nvCxnSpPr>
          <p:spPr bwMode="auto">
            <a:xfrm>
              <a:off x="5152484" y="2173643"/>
              <a:ext cx="3263396"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3" name="组合 52"/>
          <p:cNvGrpSpPr/>
          <p:nvPr/>
        </p:nvGrpSpPr>
        <p:grpSpPr>
          <a:xfrm>
            <a:off x="5444874" y="1438222"/>
            <a:ext cx="3834426" cy="455257"/>
            <a:chOff x="5037137" y="2367851"/>
            <a:chExt cx="5112567" cy="607009"/>
          </a:xfrm>
        </p:grpSpPr>
        <p:sp>
          <p:nvSpPr>
            <p:cNvPr id="55" name="TextBox 48"/>
            <p:cNvSpPr txBox="1"/>
            <p:nvPr/>
          </p:nvSpPr>
          <p:spPr>
            <a:xfrm>
              <a:off x="5037137" y="2367851"/>
              <a:ext cx="5112567" cy="552026"/>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100" b="1" dirty="0">
                  <a:solidFill>
                    <a:srgbClr val="0B2C4F"/>
                  </a:solidFill>
                  <a:latin typeface="Arial" panose="020B0604020202090204"/>
                  <a:ea typeface="微软雅黑"/>
                  <a:sym typeface="Arial" panose="020B0604020202090204"/>
                </a:rPr>
                <a:t>研究背景</a:t>
              </a:r>
              <a:endParaRPr lang="zh-CN" altLang="en-US" sz="2100" b="1" dirty="0">
                <a:solidFill>
                  <a:srgbClr val="0B2C4F"/>
                </a:solidFill>
                <a:latin typeface="Arial" panose="020B0604020202090204"/>
                <a:ea typeface="微软雅黑"/>
                <a:sym typeface="Arial" panose="020B0604020202090204"/>
              </a:endParaRPr>
            </a:p>
          </p:txBody>
        </p:sp>
        <p:cxnSp>
          <p:nvCxnSpPr>
            <p:cNvPr id="57" name="直接连接符 56"/>
            <p:cNvCxnSpPr/>
            <p:nvPr/>
          </p:nvCxnSpPr>
          <p:spPr bwMode="auto">
            <a:xfrm>
              <a:off x="5152484" y="2974860"/>
              <a:ext cx="3263396"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 name="组合 57"/>
          <p:cNvGrpSpPr/>
          <p:nvPr/>
        </p:nvGrpSpPr>
        <p:grpSpPr>
          <a:xfrm>
            <a:off x="5444874" y="2020333"/>
            <a:ext cx="3834426" cy="467248"/>
            <a:chOff x="5037137" y="3106273"/>
            <a:chExt cx="5112567" cy="622997"/>
          </a:xfrm>
        </p:grpSpPr>
        <p:sp>
          <p:nvSpPr>
            <p:cNvPr id="60" name="TextBox 55"/>
            <p:cNvSpPr txBox="1"/>
            <p:nvPr/>
          </p:nvSpPr>
          <p:spPr>
            <a:xfrm>
              <a:off x="5037137" y="3106273"/>
              <a:ext cx="5112567" cy="552026"/>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100" b="1" dirty="0">
                  <a:solidFill>
                    <a:srgbClr val="0B2C4F"/>
                  </a:solidFill>
                  <a:latin typeface="Arial" panose="020B0604020202090204"/>
                  <a:ea typeface="微软雅黑"/>
                  <a:sym typeface="Arial" panose="020B0604020202090204"/>
                </a:rPr>
                <a:t>Yolo-V4 轻量化改进</a:t>
              </a:r>
              <a:endParaRPr lang="zh-CN" altLang="en-US" sz="2100" b="1" dirty="0">
                <a:solidFill>
                  <a:srgbClr val="0B2C4F"/>
                </a:solidFill>
                <a:latin typeface="Arial" panose="020B0604020202090204"/>
                <a:ea typeface="微软雅黑"/>
                <a:sym typeface="Arial" panose="020B0604020202090204"/>
              </a:endParaRPr>
            </a:p>
          </p:txBody>
        </p:sp>
        <p:cxnSp>
          <p:nvCxnSpPr>
            <p:cNvPr id="62" name="直接连接符 61"/>
            <p:cNvCxnSpPr/>
            <p:nvPr/>
          </p:nvCxnSpPr>
          <p:spPr bwMode="auto">
            <a:xfrm>
              <a:off x="5152484" y="3729270"/>
              <a:ext cx="3263396"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8" name="组合 67"/>
          <p:cNvGrpSpPr/>
          <p:nvPr/>
        </p:nvGrpSpPr>
        <p:grpSpPr>
          <a:xfrm>
            <a:off x="5453129" y="2618183"/>
            <a:ext cx="3834426" cy="431610"/>
            <a:chOff x="5037137" y="4586800"/>
            <a:chExt cx="5112567" cy="575480"/>
          </a:xfrm>
        </p:grpSpPr>
        <p:sp>
          <p:nvSpPr>
            <p:cNvPr id="70" name="TextBox 57"/>
            <p:cNvSpPr txBox="1"/>
            <p:nvPr/>
          </p:nvSpPr>
          <p:spPr>
            <a:xfrm>
              <a:off x="5037137" y="4586800"/>
              <a:ext cx="5112567" cy="552027"/>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100" b="1" dirty="0">
                  <a:solidFill>
                    <a:srgbClr val="0B2C4F"/>
                  </a:solidFill>
                  <a:latin typeface="Arial" panose="020B0604020202090204"/>
                  <a:ea typeface="微软雅黑"/>
                  <a:sym typeface="Arial" panose="020B0604020202090204"/>
                </a:rPr>
                <a:t>模型训练与分析</a:t>
              </a:r>
              <a:endParaRPr lang="zh-CN" altLang="en-US" sz="2100" b="1" dirty="0">
                <a:solidFill>
                  <a:srgbClr val="0B2C4F"/>
                </a:solidFill>
                <a:latin typeface="Arial" panose="020B0604020202090204"/>
                <a:ea typeface="微软雅黑"/>
                <a:sym typeface="Arial" panose="020B0604020202090204"/>
              </a:endParaRPr>
            </a:p>
          </p:txBody>
        </p:sp>
        <p:cxnSp>
          <p:nvCxnSpPr>
            <p:cNvPr id="72" name="直接连接符 71"/>
            <p:cNvCxnSpPr/>
            <p:nvPr/>
          </p:nvCxnSpPr>
          <p:spPr bwMode="auto">
            <a:xfrm>
              <a:off x="5152484" y="5162280"/>
              <a:ext cx="3263396"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3" name="组合 72"/>
          <p:cNvGrpSpPr/>
          <p:nvPr/>
        </p:nvGrpSpPr>
        <p:grpSpPr>
          <a:xfrm>
            <a:off x="1172016" y="1815299"/>
            <a:ext cx="2809471" cy="1584729"/>
            <a:chOff x="-3029481" y="3837375"/>
            <a:chExt cx="3904193" cy="2202227"/>
          </a:xfrm>
          <a:solidFill>
            <a:srgbClr val="0A2D4F"/>
          </a:solidFill>
          <a:effectLst>
            <a:outerShdw blurRad="254000" dist="63500" dir="2700000" algn="tl" rotWithShape="0">
              <a:prstClr val="black">
                <a:alpha val="30000"/>
              </a:prstClr>
            </a:outerShdw>
          </a:effectLst>
        </p:grpSpPr>
        <p:sp>
          <p:nvSpPr>
            <p:cNvPr id="74" name="Freeform 13"/>
            <p:cNvSpPr/>
            <p:nvPr/>
          </p:nvSpPr>
          <p:spPr bwMode="auto">
            <a:xfrm>
              <a:off x="-3029481" y="3837375"/>
              <a:ext cx="3904193" cy="2202227"/>
            </a:xfrm>
            <a:custGeom>
              <a:avLst/>
              <a:gdLst>
                <a:gd name="T0" fmla="*/ 1604 w 3564"/>
                <a:gd name="T1" fmla="*/ 2009 h 2009"/>
                <a:gd name="T2" fmla="*/ 1510 w 3564"/>
                <a:gd name="T3" fmla="*/ 1952 h 2009"/>
                <a:gd name="T4" fmla="*/ 1509 w 3564"/>
                <a:gd name="T5" fmla="*/ 1951 h 2009"/>
                <a:gd name="T6" fmla="*/ 1360 w 3564"/>
                <a:gd name="T7" fmla="*/ 1903 h 2009"/>
                <a:gd name="T8" fmla="*/ 1336 w 3564"/>
                <a:gd name="T9" fmla="*/ 1903 h 2009"/>
                <a:gd name="T10" fmla="*/ 0 w 3564"/>
                <a:gd name="T11" fmla="*/ 1903 h 2009"/>
                <a:gd name="T12" fmla="*/ 0 w 3564"/>
                <a:gd name="T13" fmla="*/ 82 h 2009"/>
                <a:gd name="T14" fmla="*/ 181 w 3564"/>
                <a:gd name="T15" fmla="*/ 82 h 2009"/>
                <a:gd name="T16" fmla="*/ 988 w 3564"/>
                <a:gd name="T17" fmla="*/ 16 h 2009"/>
                <a:gd name="T18" fmla="*/ 1455 w 3564"/>
                <a:gd name="T19" fmla="*/ 88 h 2009"/>
                <a:gd name="T20" fmla="*/ 1790 w 3564"/>
                <a:gd name="T21" fmla="*/ 270 h 2009"/>
                <a:gd name="T22" fmla="*/ 2578 w 3564"/>
                <a:gd name="T23" fmla="*/ 15 h 2009"/>
                <a:gd name="T24" fmla="*/ 3397 w 3564"/>
                <a:gd name="T25" fmla="*/ 82 h 2009"/>
                <a:gd name="T26" fmla="*/ 3564 w 3564"/>
                <a:gd name="T27" fmla="*/ 82 h 2009"/>
                <a:gd name="T28" fmla="*/ 3564 w 3564"/>
                <a:gd name="T29" fmla="*/ 162 h 2009"/>
                <a:gd name="T30" fmla="*/ 3389 w 3564"/>
                <a:gd name="T31" fmla="*/ 162 h 2009"/>
                <a:gd name="T32" fmla="*/ 3386 w 3564"/>
                <a:gd name="T33" fmla="*/ 161 h 2009"/>
                <a:gd name="T34" fmla="*/ 2582 w 3564"/>
                <a:gd name="T35" fmla="*/ 95 h 2009"/>
                <a:gd name="T36" fmla="*/ 1819 w 3564"/>
                <a:gd name="T37" fmla="*/ 355 h 2009"/>
                <a:gd name="T38" fmla="*/ 1789 w 3564"/>
                <a:gd name="T39" fmla="*/ 387 h 2009"/>
                <a:gd name="T40" fmla="*/ 1760 w 3564"/>
                <a:gd name="T41" fmla="*/ 354 h 2009"/>
                <a:gd name="T42" fmla="*/ 985 w 3564"/>
                <a:gd name="T43" fmla="*/ 96 h 2009"/>
                <a:gd name="T44" fmla="*/ 194 w 3564"/>
                <a:gd name="T45" fmla="*/ 161 h 2009"/>
                <a:gd name="T46" fmla="*/ 190 w 3564"/>
                <a:gd name="T47" fmla="*/ 162 h 2009"/>
                <a:gd name="T48" fmla="*/ 80 w 3564"/>
                <a:gd name="T49" fmla="*/ 162 h 2009"/>
                <a:gd name="T50" fmla="*/ 80 w 3564"/>
                <a:gd name="T51" fmla="*/ 1823 h 2009"/>
                <a:gd name="T52" fmla="*/ 1336 w 3564"/>
                <a:gd name="T53" fmla="*/ 1823 h 2009"/>
                <a:gd name="T54" fmla="*/ 1360 w 3564"/>
                <a:gd name="T55" fmla="*/ 1823 h 2009"/>
                <a:gd name="T56" fmla="*/ 1578 w 3564"/>
                <a:gd name="T57" fmla="*/ 1911 h 2009"/>
                <a:gd name="T58" fmla="*/ 1620 w 3564"/>
                <a:gd name="T59" fmla="*/ 1927 h 2009"/>
                <a:gd name="T60" fmla="*/ 1636 w 3564"/>
                <a:gd name="T61" fmla="*/ 1924 h 2009"/>
                <a:gd name="T62" fmla="*/ 1790 w 3564"/>
                <a:gd name="T63" fmla="*/ 1924 h 2009"/>
                <a:gd name="T64" fmla="*/ 1790 w 3564"/>
                <a:gd name="T65" fmla="*/ 2004 h 2009"/>
                <a:gd name="T66" fmla="*/ 1640 w 3564"/>
                <a:gd name="T67" fmla="*/ 2004 h 2009"/>
                <a:gd name="T68" fmla="*/ 1604 w 3564"/>
                <a:gd name="T69" fmla="*/ 2009 h 2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64" h="2009">
                  <a:moveTo>
                    <a:pt x="1604" y="2009"/>
                  </a:moveTo>
                  <a:cubicBezTo>
                    <a:pt x="1556" y="2009"/>
                    <a:pt x="1526" y="1980"/>
                    <a:pt x="1510" y="1952"/>
                  </a:cubicBezTo>
                  <a:cubicBezTo>
                    <a:pt x="1509" y="1951"/>
                    <a:pt x="1509" y="1951"/>
                    <a:pt x="1509" y="1951"/>
                  </a:cubicBezTo>
                  <a:cubicBezTo>
                    <a:pt x="1482" y="1904"/>
                    <a:pt x="1437" y="1902"/>
                    <a:pt x="1360" y="1903"/>
                  </a:cubicBezTo>
                  <a:cubicBezTo>
                    <a:pt x="1352" y="1903"/>
                    <a:pt x="1344" y="1903"/>
                    <a:pt x="1336" y="1903"/>
                  </a:cubicBezTo>
                  <a:cubicBezTo>
                    <a:pt x="0" y="1903"/>
                    <a:pt x="0" y="1903"/>
                    <a:pt x="0" y="1903"/>
                  </a:cubicBezTo>
                  <a:cubicBezTo>
                    <a:pt x="0" y="82"/>
                    <a:pt x="0" y="82"/>
                    <a:pt x="0" y="82"/>
                  </a:cubicBezTo>
                  <a:cubicBezTo>
                    <a:pt x="181" y="82"/>
                    <a:pt x="181" y="82"/>
                    <a:pt x="181" y="82"/>
                  </a:cubicBezTo>
                  <a:cubicBezTo>
                    <a:pt x="363" y="43"/>
                    <a:pt x="681" y="3"/>
                    <a:pt x="988" y="16"/>
                  </a:cubicBezTo>
                  <a:cubicBezTo>
                    <a:pt x="1167" y="24"/>
                    <a:pt x="1324" y="48"/>
                    <a:pt x="1455" y="88"/>
                  </a:cubicBezTo>
                  <a:cubicBezTo>
                    <a:pt x="1596" y="130"/>
                    <a:pt x="1708" y="192"/>
                    <a:pt x="1790" y="270"/>
                  </a:cubicBezTo>
                  <a:cubicBezTo>
                    <a:pt x="1953" y="117"/>
                    <a:pt x="2218" y="31"/>
                    <a:pt x="2578" y="15"/>
                  </a:cubicBezTo>
                  <a:cubicBezTo>
                    <a:pt x="2928" y="0"/>
                    <a:pt x="3265" y="56"/>
                    <a:pt x="3397" y="82"/>
                  </a:cubicBezTo>
                  <a:cubicBezTo>
                    <a:pt x="3564" y="82"/>
                    <a:pt x="3564" y="82"/>
                    <a:pt x="3564" y="82"/>
                  </a:cubicBezTo>
                  <a:cubicBezTo>
                    <a:pt x="3564" y="162"/>
                    <a:pt x="3564" y="162"/>
                    <a:pt x="3564" y="162"/>
                  </a:cubicBezTo>
                  <a:cubicBezTo>
                    <a:pt x="3389" y="162"/>
                    <a:pt x="3389" y="162"/>
                    <a:pt x="3389" y="162"/>
                  </a:cubicBezTo>
                  <a:cubicBezTo>
                    <a:pt x="3386" y="161"/>
                    <a:pt x="3386" y="161"/>
                    <a:pt x="3386" y="161"/>
                  </a:cubicBezTo>
                  <a:cubicBezTo>
                    <a:pt x="3259" y="136"/>
                    <a:pt x="2926" y="80"/>
                    <a:pt x="2582" y="95"/>
                  </a:cubicBezTo>
                  <a:cubicBezTo>
                    <a:pt x="2221" y="111"/>
                    <a:pt x="1964" y="198"/>
                    <a:pt x="1819" y="355"/>
                  </a:cubicBezTo>
                  <a:cubicBezTo>
                    <a:pt x="1789" y="387"/>
                    <a:pt x="1789" y="387"/>
                    <a:pt x="1789" y="387"/>
                  </a:cubicBezTo>
                  <a:cubicBezTo>
                    <a:pt x="1760" y="354"/>
                    <a:pt x="1760" y="354"/>
                    <a:pt x="1760" y="354"/>
                  </a:cubicBezTo>
                  <a:cubicBezTo>
                    <a:pt x="1623" y="201"/>
                    <a:pt x="1355" y="111"/>
                    <a:pt x="985" y="96"/>
                  </a:cubicBezTo>
                  <a:cubicBezTo>
                    <a:pt x="683" y="84"/>
                    <a:pt x="370" y="123"/>
                    <a:pt x="194" y="161"/>
                  </a:cubicBezTo>
                  <a:cubicBezTo>
                    <a:pt x="190" y="162"/>
                    <a:pt x="190" y="162"/>
                    <a:pt x="190" y="162"/>
                  </a:cubicBezTo>
                  <a:cubicBezTo>
                    <a:pt x="80" y="162"/>
                    <a:pt x="80" y="162"/>
                    <a:pt x="80" y="162"/>
                  </a:cubicBezTo>
                  <a:cubicBezTo>
                    <a:pt x="80" y="1823"/>
                    <a:pt x="80" y="1823"/>
                    <a:pt x="80" y="1823"/>
                  </a:cubicBezTo>
                  <a:cubicBezTo>
                    <a:pt x="1336" y="1823"/>
                    <a:pt x="1336" y="1823"/>
                    <a:pt x="1336" y="1823"/>
                  </a:cubicBezTo>
                  <a:cubicBezTo>
                    <a:pt x="1344" y="1823"/>
                    <a:pt x="1352" y="1823"/>
                    <a:pt x="1360" y="1823"/>
                  </a:cubicBezTo>
                  <a:cubicBezTo>
                    <a:pt x="1438" y="1822"/>
                    <a:pt x="1526" y="1821"/>
                    <a:pt x="1578" y="1911"/>
                  </a:cubicBezTo>
                  <a:cubicBezTo>
                    <a:pt x="1592" y="1933"/>
                    <a:pt x="1603" y="1931"/>
                    <a:pt x="1620" y="1927"/>
                  </a:cubicBezTo>
                  <a:cubicBezTo>
                    <a:pt x="1625" y="1925"/>
                    <a:pt x="1630" y="1924"/>
                    <a:pt x="1636" y="1924"/>
                  </a:cubicBezTo>
                  <a:cubicBezTo>
                    <a:pt x="1790" y="1924"/>
                    <a:pt x="1790" y="1924"/>
                    <a:pt x="1790" y="1924"/>
                  </a:cubicBezTo>
                  <a:cubicBezTo>
                    <a:pt x="1790" y="2004"/>
                    <a:pt x="1790" y="2004"/>
                    <a:pt x="1790" y="2004"/>
                  </a:cubicBezTo>
                  <a:cubicBezTo>
                    <a:pt x="1640" y="2004"/>
                    <a:pt x="1640" y="2004"/>
                    <a:pt x="1640" y="2004"/>
                  </a:cubicBezTo>
                  <a:cubicBezTo>
                    <a:pt x="1627" y="2008"/>
                    <a:pt x="1615" y="2009"/>
                    <a:pt x="1604" y="2009"/>
                  </a:cubicBezTo>
                  <a:close/>
                </a:path>
              </a:pathLst>
            </a:custGeom>
            <a:grpFill/>
            <a:ln>
              <a:solidFill>
                <a:srgbClr val="0B2C4F"/>
              </a:solidFill>
            </a:ln>
          </p:spPr>
          <p:txBody>
            <a:bodyPr vert="horz" wrap="square" lIns="68580" tIns="34290" rIns="68580" bIns="34290" numCol="1" anchor="t" anchorCtr="0" compatLnSpc="1"/>
            <a:lstStyle/>
            <a:p>
              <a:endParaRPr lang="zh-CN" altLang="en-US" sz="1350">
                <a:solidFill>
                  <a:prstClr val="black"/>
                </a:solidFill>
                <a:latin typeface="Arial" panose="020B0604020202090204"/>
                <a:ea typeface="微软雅黑"/>
                <a:sym typeface="Arial" panose="020B0604020202090204"/>
              </a:endParaRPr>
            </a:p>
          </p:txBody>
        </p:sp>
        <p:sp>
          <p:nvSpPr>
            <p:cNvPr id="75" name="Freeform 13"/>
            <p:cNvSpPr/>
            <p:nvPr/>
          </p:nvSpPr>
          <p:spPr bwMode="auto">
            <a:xfrm flipH="1">
              <a:off x="-3029481" y="3837375"/>
              <a:ext cx="3904193" cy="2202227"/>
            </a:xfrm>
            <a:custGeom>
              <a:avLst/>
              <a:gdLst>
                <a:gd name="T0" fmla="*/ 1604 w 3564"/>
                <a:gd name="T1" fmla="*/ 2009 h 2009"/>
                <a:gd name="T2" fmla="*/ 1510 w 3564"/>
                <a:gd name="T3" fmla="*/ 1952 h 2009"/>
                <a:gd name="T4" fmla="*/ 1509 w 3564"/>
                <a:gd name="T5" fmla="*/ 1951 h 2009"/>
                <a:gd name="T6" fmla="*/ 1360 w 3564"/>
                <a:gd name="T7" fmla="*/ 1903 h 2009"/>
                <a:gd name="T8" fmla="*/ 1336 w 3564"/>
                <a:gd name="T9" fmla="*/ 1903 h 2009"/>
                <a:gd name="T10" fmla="*/ 0 w 3564"/>
                <a:gd name="T11" fmla="*/ 1903 h 2009"/>
                <a:gd name="T12" fmla="*/ 0 w 3564"/>
                <a:gd name="T13" fmla="*/ 82 h 2009"/>
                <a:gd name="T14" fmla="*/ 181 w 3564"/>
                <a:gd name="T15" fmla="*/ 82 h 2009"/>
                <a:gd name="T16" fmla="*/ 988 w 3564"/>
                <a:gd name="T17" fmla="*/ 16 h 2009"/>
                <a:gd name="T18" fmla="*/ 1455 w 3564"/>
                <a:gd name="T19" fmla="*/ 88 h 2009"/>
                <a:gd name="T20" fmla="*/ 1790 w 3564"/>
                <a:gd name="T21" fmla="*/ 270 h 2009"/>
                <a:gd name="T22" fmla="*/ 2578 w 3564"/>
                <a:gd name="T23" fmla="*/ 15 h 2009"/>
                <a:gd name="T24" fmla="*/ 3397 w 3564"/>
                <a:gd name="T25" fmla="*/ 82 h 2009"/>
                <a:gd name="T26" fmla="*/ 3564 w 3564"/>
                <a:gd name="T27" fmla="*/ 82 h 2009"/>
                <a:gd name="T28" fmla="*/ 3564 w 3564"/>
                <a:gd name="T29" fmla="*/ 162 h 2009"/>
                <a:gd name="T30" fmla="*/ 3389 w 3564"/>
                <a:gd name="T31" fmla="*/ 162 h 2009"/>
                <a:gd name="T32" fmla="*/ 3386 w 3564"/>
                <a:gd name="T33" fmla="*/ 161 h 2009"/>
                <a:gd name="T34" fmla="*/ 2582 w 3564"/>
                <a:gd name="T35" fmla="*/ 95 h 2009"/>
                <a:gd name="T36" fmla="*/ 1819 w 3564"/>
                <a:gd name="T37" fmla="*/ 355 h 2009"/>
                <a:gd name="T38" fmla="*/ 1789 w 3564"/>
                <a:gd name="T39" fmla="*/ 387 h 2009"/>
                <a:gd name="T40" fmla="*/ 1760 w 3564"/>
                <a:gd name="T41" fmla="*/ 354 h 2009"/>
                <a:gd name="T42" fmla="*/ 985 w 3564"/>
                <a:gd name="T43" fmla="*/ 96 h 2009"/>
                <a:gd name="T44" fmla="*/ 194 w 3564"/>
                <a:gd name="T45" fmla="*/ 161 h 2009"/>
                <a:gd name="T46" fmla="*/ 190 w 3564"/>
                <a:gd name="T47" fmla="*/ 162 h 2009"/>
                <a:gd name="T48" fmla="*/ 80 w 3564"/>
                <a:gd name="T49" fmla="*/ 162 h 2009"/>
                <a:gd name="T50" fmla="*/ 80 w 3564"/>
                <a:gd name="T51" fmla="*/ 1823 h 2009"/>
                <a:gd name="T52" fmla="*/ 1336 w 3564"/>
                <a:gd name="T53" fmla="*/ 1823 h 2009"/>
                <a:gd name="T54" fmla="*/ 1360 w 3564"/>
                <a:gd name="T55" fmla="*/ 1823 h 2009"/>
                <a:gd name="T56" fmla="*/ 1578 w 3564"/>
                <a:gd name="T57" fmla="*/ 1911 h 2009"/>
                <a:gd name="T58" fmla="*/ 1620 w 3564"/>
                <a:gd name="T59" fmla="*/ 1927 h 2009"/>
                <a:gd name="T60" fmla="*/ 1636 w 3564"/>
                <a:gd name="T61" fmla="*/ 1924 h 2009"/>
                <a:gd name="T62" fmla="*/ 1790 w 3564"/>
                <a:gd name="T63" fmla="*/ 1924 h 2009"/>
                <a:gd name="T64" fmla="*/ 1790 w 3564"/>
                <a:gd name="T65" fmla="*/ 2004 h 2009"/>
                <a:gd name="T66" fmla="*/ 1640 w 3564"/>
                <a:gd name="T67" fmla="*/ 2004 h 2009"/>
                <a:gd name="T68" fmla="*/ 1604 w 3564"/>
                <a:gd name="T69" fmla="*/ 2009 h 2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64" h="2009">
                  <a:moveTo>
                    <a:pt x="1604" y="2009"/>
                  </a:moveTo>
                  <a:cubicBezTo>
                    <a:pt x="1556" y="2009"/>
                    <a:pt x="1526" y="1980"/>
                    <a:pt x="1510" y="1952"/>
                  </a:cubicBezTo>
                  <a:cubicBezTo>
                    <a:pt x="1509" y="1951"/>
                    <a:pt x="1509" y="1951"/>
                    <a:pt x="1509" y="1951"/>
                  </a:cubicBezTo>
                  <a:cubicBezTo>
                    <a:pt x="1482" y="1904"/>
                    <a:pt x="1437" y="1902"/>
                    <a:pt x="1360" y="1903"/>
                  </a:cubicBezTo>
                  <a:cubicBezTo>
                    <a:pt x="1352" y="1903"/>
                    <a:pt x="1344" y="1903"/>
                    <a:pt x="1336" y="1903"/>
                  </a:cubicBezTo>
                  <a:cubicBezTo>
                    <a:pt x="0" y="1903"/>
                    <a:pt x="0" y="1903"/>
                    <a:pt x="0" y="1903"/>
                  </a:cubicBezTo>
                  <a:cubicBezTo>
                    <a:pt x="0" y="82"/>
                    <a:pt x="0" y="82"/>
                    <a:pt x="0" y="82"/>
                  </a:cubicBezTo>
                  <a:cubicBezTo>
                    <a:pt x="181" y="82"/>
                    <a:pt x="181" y="82"/>
                    <a:pt x="181" y="82"/>
                  </a:cubicBezTo>
                  <a:cubicBezTo>
                    <a:pt x="363" y="43"/>
                    <a:pt x="681" y="3"/>
                    <a:pt x="988" y="16"/>
                  </a:cubicBezTo>
                  <a:cubicBezTo>
                    <a:pt x="1167" y="24"/>
                    <a:pt x="1324" y="48"/>
                    <a:pt x="1455" y="88"/>
                  </a:cubicBezTo>
                  <a:cubicBezTo>
                    <a:pt x="1596" y="130"/>
                    <a:pt x="1708" y="192"/>
                    <a:pt x="1790" y="270"/>
                  </a:cubicBezTo>
                  <a:cubicBezTo>
                    <a:pt x="1953" y="117"/>
                    <a:pt x="2218" y="31"/>
                    <a:pt x="2578" y="15"/>
                  </a:cubicBezTo>
                  <a:cubicBezTo>
                    <a:pt x="2928" y="0"/>
                    <a:pt x="3265" y="56"/>
                    <a:pt x="3397" y="82"/>
                  </a:cubicBezTo>
                  <a:cubicBezTo>
                    <a:pt x="3564" y="82"/>
                    <a:pt x="3564" y="82"/>
                    <a:pt x="3564" y="82"/>
                  </a:cubicBezTo>
                  <a:cubicBezTo>
                    <a:pt x="3564" y="162"/>
                    <a:pt x="3564" y="162"/>
                    <a:pt x="3564" y="162"/>
                  </a:cubicBezTo>
                  <a:cubicBezTo>
                    <a:pt x="3389" y="162"/>
                    <a:pt x="3389" y="162"/>
                    <a:pt x="3389" y="162"/>
                  </a:cubicBezTo>
                  <a:cubicBezTo>
                    <a:pt x="3386" y="161"/>
                    <a:pt x="3386" y="161"/>
                    <a:pt x="3386" y="161"/>
                  </a:cubicBezTo>
                  <a:cubicBezTo>
                    <a:pt x="3259" y="136"/>
                    <a:pt x="2926" y="80"/>
                    <a:pt x="2582" y="95"/>
                  </a:cubicBezTo>
                  <a:cubicBezTo>
                    <a:pt x="2221" y="111"/>
                    <a:pt x="1964" y="198"/>
                    <a:pt x="1819" y="355"/>
                  </a:cubicBezTo>
                  <a:cubicBezTo>
                    <a:pt x="1789" y="387"/>
                    <a:pt x="1789" y="387"/>
                    <a:pt x="1789" y="387"/>
                  </a:cubicBezTo>
                  <a:cubicBezTo>
                    <a:pt x="1760" y="354"/>
                    <a:pt x="1760" y="354"/>
                    <a:pt x="1760" y="354"/>
                  </a:cubicBezTo>
                  <a:cubicBezTo>
                    <a:pt x="1623" y="201"/>
                    <a:pt x="1355" y="111"/>
                    <a:pt x="985" y="96"/>
                  </a:cubicBezTo>
                  <a:cubicBezTo>
                    <a:pt x="683" y="84"/>
                    <a:pt x="370" y="123"/>
                    <a:pt x="194" y="161"/>
                  </a:cubicBezTo>
                  <a:cubicBezTo>
                    <a:pt x="190" y="162"/>
                    <a:pt x="190" y="162"/>
                    <a:pt x="190" y="162"/>
                  </a:cubicBezTo>
                  <a:cubicBezTo>
                    <a:pt x="80" y="162"/>
                    <a:pt x="80" y="162"/>
                    <a:pt x="80" y="162"/>
                  </a:cubicBezTo>
                  <a:cubicBezTo>
                    <a:pt x="80" y="1823"/>
                    <a:pt x="80" y="1823"/>
                    <a:pt x="80" y="1823"/>
                  </a:cubicBezTo>
                  <a:cubicBezTo>
                    <a:pt x="1336" y="1823"/>
                    <a:pt x="1336" y="1823"/>
                    <a:pt x="1336" y="1823"/>
                  </a:cubicBezTo>
                  <a:cubicBezTo>
                    <a:pt x="1344" y="1823"/>
                    <a:pt x="1352" y="1823"/>
                    <a:pt x="1360" y="1823"/>
                  </a:cubicBezTo>
                  <a:cubicBezTo>
                    <a:pt x="1438" y="1822"/>
                    <a:pt x="1526" y="1821"/>
                    <a:pt x="1578" y="1911"/>
                  </a:cubicBezTo>
                  <a:cubicBezTo>
                    <a:pt x="1592" y="1933"/>
                    <a:pt x="1603" y="1931"/>
                    <a:pt x="1620" y="1927"/>
                  </a:cubicBezTo>
                  <a:cubicBezTo>
                    <a:pt x="1625" y="1925"/>
                    <a:pt x="1630" y="1924"/>
                    <a:pt x="1636" y="1924"/>
                  </a:cubicBezTo>
                  <a:cubicBezTo>
                    <a:pt x="1790" y="1924"/>
                    <a:pt x="1790" y="1924"/>
                    <a:pt x="1790" y="1924"/>
                  </a:cubicBezTo>
                  <a:cubicBezTo>
                    <a:pt x="1790" y="2004"/>
                    <a:pt x="1790" y="2004"/>
                    <a:pt x="1790" y="2004"/>
                  </a:cubicBezTo>
                  <a:cubicBezTo>
                    <a:pt x="1640" y="2004"/>
                    <a:pt x="1640" y="2004"/>
                    <a:pt x="1640" y="2004"/>
                  </a:cubicBezTo>
                  <a:cubicBezTo>
                    <a:pt x="1627" y="2008"/>
                    <a:pt x="1615" y="2009"/>
                    <a:pt x="1604" y="2009"/>
                  </a:cubicBezTo>
                  <a:close/>
                </a:path>
              </a:pathLst>
            </a:custGeom>
            <a:solidFill>
              <a:srgbClr val="0B2C4F"/>
            </a:solidFill>
            <a:ln>
              <a:noFill/>
            </a:ln>
          </p:spPr>
          <p:txBody>
            <a:bodyPr vert="horz" wrap="square" lIns="68580" tIns="34290" rIns="68580" bIns="34290" numCol="1" anchor="t" anchorCtr="0" compatLnSpc="1"/>
            <a:lstStyle/>
            <a:p>
              <a:endParaRPr lang="zh-CN" altLang="en-US" sz="1350">
                <a:solidFill>
                  <a:prstClr val="black"/>
                </a:solidFill>
                <a:latin typeface="Arial" panose="020B0604020202090204"/>
                <a:ea typeface="微软雅黑"/>
                <a:sym typeface="Arial" panose="020B0604020202090204"/>
              </a:endParaRPr>
            </a:p>
          </p:txBody>
        </p:sp>
      </p:grpSp>
      <p:sp>
        <p:nvSpPr>
          <p:cNvPr id="76" name="矩形 75"/>
          <p:cNvSpPr/>
          <p:nvPr/>
        </p:nvSpPr>
        <p:spPr>
          <a:xfrm>
            <a:off x="1486998" y="2045468"/>
            <a:ext cx="1117271" cy="69537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300" b="1" dirty="0">
                <a:solidFill>
                  <a:srgbClr val="263656"/>
                </a:solidFill>
                <a:latin typeface="Arial" panose="020B0604020202090204"/>
                <a:ea typeface="微软雅黑"/>
                <a:sym typeface="Arial" panose="020B0604020202090204"/>
              </a:rPr>
              <a:t>目</a:t>
            </a:r>
            <a:endParaRPr lang="zh-CN" altLang="en-US" sz="3300" b="1" dirty="0">
              <a:solidFill>
                <a:srgbClr val="263656"/>
              </a:solidFill>
              <a:latin typeface="Arial" panose="020B0604020202090204"/>
              <a:ea typeface="微软雅黑"/>
              <a:sym typeface="Arial" panose="020B0604020202090204"/>
            </a:endParaRPr>
          </a:p>
        </p:txBody>
      </p:sp>
      <p:sp>
        <p:nvSpPr>
          <p:cNvPr id="77" name="矩形 76"/>
          <p:cNvSpPr/>
          <p:nvPr/>
        </p:nvSpPr>
        <p:spPr>
          <a:xfrm>
            <a:off x="2546495" y="2045468"/>
            <a:ext cx="1117271" cy="69537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300" b="1" dirty="0">
                <a:solidFill>
                  <a:srgbClr val="263656"/>
                </a:solidFill>
                <a:latin typeface="Arial" panose="020B0604020202090204"/>
                <a:ea typeface="微软雅黑"/>
                <a:sym typeface="Arial" panose="020B0604020202090204"/>
              </a:rPr>
              <a:t>录</a:t>
            </a:r>
            <a:endParaRPr lang="zh-CN" altLang="en-US" sz="3300" b="1" dirty="0">
              <a:solidFill>
                <a:srgbClr val="263656"/>
              </a:solidFill>
              <a:latin typeface="Arial" panose="020B0604020202090204"/>
              <a:ea typeface="微软雅黑"/>
              <a:sym typeface="Arial" panose="020B0604020202090204"/>
            </a:endParaRPr>
          </a:p>
        </p:txBody>
      </p:sp>
      <p:sp>
        <p:nvSpPr>
          <p:cNvPr id="78" name="矩形 77"/>
          <p:cNvSpPr/>
          <p:nvPr/>
        </p:nvSpPr>
        <p:spPr>
          <a:xfrm>
            <a:off x="1520721" y="2655136"/>
            <a:ext cx="2208331" cy="42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2700" b="1" spc="450" dirty="0">
                <a:solidFill>
                  <a:srgbClr val="263656"/>
                </a:solidFill>
                <a:latin typeface="Arial" panose="020B0604020202090204"/>
                <a:ea typeface="微软雅黑"/>
                <a:sym typeface="Arial" panose="020B0604020202090204"/>
              </a:rPr>
              <a:t>CONTENTS</a:t>
            </a:r>
            <a:endParaRPr lang="zh-CN" altLang="en-US" sz="2700" b="1" spc="450" dirty="0">
              <a:solidFill>
                <a:srgbClr val="263656"/>
              </a:solidFill>
              <a:latin typeface="Arial" panose="020B0604020202090204"/>
              <a:ea typeface="微软雅黑"/>
              <a:sym typeface="Arial" panose="020B0604020202090204"/>
            </a:endParaRPr>
          </a:p>
        </p:txBody>
      </p:sp>
      <p:grpSp>
        <p:nvGrpSpPr>
          <p:cNvPr id="79" name="组合 78"/>
          <p:cNvGrpSpPr/>
          <p:nvPr/>
        </p:nvGrpSpPr>
        <p:grpSpPr>
          <a:xfrm>
            <a:off x="399197" y="358255"/>
            <a:ext cx="8372901" cy="4432110"/>
            <a:chOff x="532263" y="477673"/>
            <a:chExt cx="11163868" cy="5909480"/>
          </a:xfrm>
        </p:grpSpPr>
        <p:grpSp>
          <p:nvGrpSpPr>
            <p:cNvPr id="80" name="组合 79"/>
            <p:cNvGrpSpPr/>
            <p:nvPr/>
          </p:nvGrpSpPr>
          <p:grpSpPr>
            <a:xfrm>
              <a:off x="532263" y="477673"/>
              <a:ext cx="11163868" cy="5909480"/>
              <a:chOff x="668740" y="543169"/>
              <a:chExt cx="10931858" cy="5843983"/>
            </a:xfrm>
          </p:grpSpPr>
          <p:cxnSp>
            <p:nvCxnSpPr>
              <p:cNvPr id="87" name="直接连接符 86"/>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684662" y="589129"/>
              <a:ext cx="10861343" cy="5641076"/>
              <a:chOff x="668740" y="543169"/>
              <a:chExt cx="10931858" cy="5843983"/>
            </a:xfrm>
          </p:grpSpPr>
          <p:cxnSp>
            <p:nvCxnSpPr>
              <p:cNvPr id="82" name="直接连接符 81"/>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92" name="文本框 91"/>
          <p:cNvSpPr txBox="1"/>
          <p:nvPr/>
        </p:nvSpPr>
        <p:spPr>
          <a:xfrm>
            <a:off x="1510918" y="234578"/>
            <a:ext cx="6142335" cy="306705"/>
          </a:xfrm>
          <a:prstGeom prst="rect">
            <a:avLst/>
          </a:prstGeom>
          <a:noFill/>
        </p:spPr>
        <p:txBody>
          <a:bodyPr wrap="square" rtlCol="0">
            <a:spAutoFit/>
          </a:bodyPr>
          <a:lstStyle/>
          <a:p>
            <a:pPr algn="ctr"/>
            <a:r>
              <a:rPr lang="en-US" altLang="zh-CN" sz="1400" b="1" dirty="0">
                <a:solidFill>
                  <a:srgbClr val="0B2C4F"/>
                </a:solidFill>
                <a:latin typeface="Arial" panose="020B0604020202090204"/>
                <a:ea typeface="微软雅黑"/>
                <a:sym typeface="Arial" panose="020B0604020202090204"/>
              </a:rPr>
              <a:t>C</a:t>
            </a:r>
            <a:r>
              <a:rPr lang="en-US" altLang="zh-CN" sz="1400" b="1" dirty="0">
                <a:solidFill>
                  <a:srgbClr val="0B2C4F"/>
                </a:solidFill>
                <a:latin typeface="Arial" panose="020B0604020202090204"/>
                <a:ea typeface="微软雅黑"/>
                <a:sym typeface="Arial" panose="020B0604020202090204"/>
              </a:rPr>
              <a:t>ONTENTS</a:t>
            </a:r>
            <a:endParaRPr lang="en-US" altLang="zh-CN" sz="1400" b="1" dirty="0">
              <a:solidFill>
                <a:srgbClr val="0B2C4F"/>
              </a:solidFill>
              <a:latin typeface="Arial" panose="020B0604020202090204"/>
              <a:ea typeface="微软雅黑"/>
              <a:sym typeface="Arial" panose="020B0604020202090204"/>
            </a:endParaRPr>
          </a:p>
        </p:txBody>
      </p:sp>
      <p:sp>
        <p:nvSpPr>
          <p:cNvPr id="42"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453129" y="3272233"/>
            <a:ext cx="3834426" cy="431610"/>
            <a:chOff x="5037137" y="4586800"/>
            <a:chExt cx="5112567" cy="575480"/>
          </a:xfrm>
        </p:grpSpPr>
        <p:sp>
          <p:nvSpPr>
            <p:cNvPr id="4" name="TextBox 57"/>
            <p:cNvSpPr txBox="1"/>
            <p:nvPr/>
          </p:nvSpPr>
          <p:spPr>
            <a:xfrm>
              <a:off x="5037137" y="4586800"/>
              <a:ext cx="5112567" cy="552027"/>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100" b="1" dirty="0">
                  <a:solidFill>
                    <a:srgbClr val="0B2C4F"/>
                  </a:solidFill>
                  <a:latin typeface="Arial" panose="020B0604020202090204"/>
                  <a:ea typeface="微软雅黑"/>
                  <a:sym typeface="Arial" panose="020B0604020202090204"/>
                </a:rPr>
                <a:t>模型部署</a:t>
              </a:r>
              <a:endParaRPr lang="zh-CN" altLang="en-US" sz="2100" b="1" dirty="0">
                <a:solidFill>
                  <a:srgbClr val="0B2C4F"/>
                </a:solidFill>
                <a:latin typeface="Arial" panose="020B0604020202090204"/>
                <a:ea typeface="微软雅黑"/>
                <a:sym typeface="Arial" panose="020B0604020202090204"/>
              </a:endParaRPr>
            </a:p>
          </p:txBody>
        </p:sp>
        <p:cxnSp>
          <p:nvCxnSpPr>
            <p:cNvPr id="6" name="直接连接符 5"/>
            <p:cNvCxnSpPr/>
            <p:nvPr/>
          </p:nvCxnSpPr>
          <p:spPr bwMode="auto">
            <a:xfrm>
              <a:off x="5152484" y="5162280"/>
              <a:ext cx="3263396"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p:nvGrpSpPr>
        <p:grpSpPr>
          <a:xfrm>
            <a:off x="5453129" y="3868498"/>
            <a:ext cx="3834426" cy="431610"/>
            <a:chOff x="5037137" y="4586800"/>
            <a:chExt cx="5112567" cy="575480"/>
          </a:xfrm>
        </p:grpSpPr>
        <p:sp>
          <p:nvSpPr>
            <p:cNvPr id="9" name="TextBox 57"/>
            <p:cNvSpPr txBox="1"/>
            <p:nvPr/>
          </p:nvSpPr>
          <p:spPr>
            <a:xfrm>
              <a:off x="5037137" y="4586800"/>
              <a:ext cx="5112567" cy="552027"/>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100" b="1" dirty="0">
                  <a:solidFill>
                    <a:srgbClr val="0B2C4F"/>
                  </a:solidFill>
                  <a:latin typeface="Arial" panose="020B0604020202090204"/>
                  <a:ea typeface="微软雅黑"/>
                  <a:sym typeface="Arial" panose="020B0604020202090204"/>
                </a:rPr>
                <a:t>结论</a:t>
              </a:r>
              <a:endParaRPr lang="zh-CN" altLang="en-US" sz="2100" b="1" dirty="0">
                <a:solidFill>
                  <a:srgbClr val="0B2C4F"/>
                </a:solidFill>
                <a:latin typeface="Arial" panose="020B0604020202090204"/>
                <a:ea typeface="微软雅黑"/>
                <a:sym typeface="Arial" panose="020B0604020202090204"/>
              </a:endParaRPr>
            </a:p>
          </p:txBody>
        </p:sp>
        <p:cxnSp>
          <p:nvCxnSpPr>
            <p:cNvPr id="11" name="直接连接符 10"/>
            <p:cNvCxnSpPr/>
            <p:nvPr/>
          </p:nvCxnSpPr>
          <p:spPr bwMode="auto">
            <a:xfrm>
              <a:off x="5152484" y="5162280"/>
              <a:ext cx="3263396"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fade">
                                      <p:cBhvr>
                                        <p:cTn id="11" dur="1000"/>
                                        <p:tgtEl>
                                          <p:spTgt spid="92"/>
                                        </p:tgtEl>
                                      </p:cBhvr>
                                    </p:animEffect>
                                    <p:anim calcmode="lin" valueType="num">
                                      <p:cBhvr>
                                        <p:cTn id="12" dur="1000" fill="hold"/>
                                        <p:tgtEl>
                                          <p:spTgt spid="92"/>
                                        </p:tgtEl>
                                        <p:attrNameLst>
                                          <p:attrName>ppt_x</p:attrName>
                                        </p:attrNameLst>
                                      </p:cBhvr>
                                      <p:tavLst>
                                        <p:tav tm="0">
                                          <p:val>
                                            <p:strVal val="#ppt_x"/>
                                          </p:val>
                                        </p:tav>
                                        <p:tav tm="100000">
                                          <p:val>
                                            <p:strVal val="#ppt_x"/>
                                          </p:val>
                                        </p:tav>
                                      </p:tavLst>
                                    </p:anim>
                                    <p:anim calcmode="lin" valueType="num">
                                      <p:cBhvr>
                                        <p:cTn id="13" dur="1000" fill="hold"/>
                                        <p:tgtEl>
                                          <p:spTgt spid="92"/>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800"/>
                                        <p:tgtEl>
                                          <p:spTgt spid="73"/>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1000"/>
                                        <p:tgtEl>
                                          <p:spTgt spid="76"/>
                                        </p:tgtEl>
                                      </p:cBhvr>
                                    </p:animEffect>
                                    <p:anim calcmode="lin" valueType="num">
                                      <p:cBhvr>
                                        <p:cTn id="21" dur="1000" fill="hold"/>
                                        <p:tgtEl>
                                          <p:spTgt spid="76"/>
                                        </p:tgtEl>
                                        <p:attrNameLst>
                                          <p:attrName>ppt_x</p:attrName>
                                        </p:attrNameLst>
                                      </p:cBhvr>
                                      <p:tavLst>
                                        <p:tav tm="0">
                                          <p:val>
                                            <p:strVal val="#ppt_x"/>
                                          </p:val>
                                        </p:tav>
                                        <p:tav tm="100000">
                                          <p:val>
                                            <p:strVal val="#ppt_x"/>
                                          </p:val>
                                        </p:tav>
                                      </p:tavLst>
                                    </p:anim>
                                    <p:anim calcmode="lin" valueType="num">
                                      <p:cBhvr>
                                        <p:cTn id="22" dur="1000" fill="hold"/>
                                        <p:tgtEl>
                                          <p:spTgt spid="7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1000"/>
                                        <p:tgtEl>
                                          <p:spTgt spid="77"/>
                                        </p:tgtEl>
                                      </p:cBhvr>
                                    </p:animEffect>
                                    <p:anim calcmode="lin" valueType="num">
                                      <p:cBhvr>
                                        <p:cTn id="26" dur="1000" fill="hold"/>
                                        <p:tgtEl>
                                          <p:spTgt spid="77"/>
                                        </p:tgtEl>
                                        <p:attrNameLst>
                                          <p:attrName>ppt_x</p:attrName>
                                        </p:attrNameLst>
                                      </p:cBhvr>
                                      <p:tavLst>
                                        <p:tav tm="0">
                                          <p:val>
                                            <p:strVal val="#ppt_x"/>
                                          </p:val>
                                        </p:tav>
                                        <p:tav tm="100000">
                                          <p:val>
                                            <p:strVal val="#ppt_x"/>
                                          </p:val>
                                        </p:tav>
                                      </p:tavLst>
                                    </p:anim>
                                    <p:anim calcmode="lin" valueType="num">
                                      <p:cBhvr>
                                        <p:cTn id="27" dur="1000" fill="hold"/>
                                        <p:tgtEl>
                                          <p:spTgt spid="77"/>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1+#ppt_w/2"/>
                                          </p:val>
                                        </p:tav>
                                        <p:tav tm="100000">
                                          <p:val>
                                            <p:strVal val="#ppt_x"/>
                                          </p:val>
                                        </p:tav>
                                      </p:tavLst>
                                    </p:anim>
                                    <p:anim calcmode="lin" valueType="num">
                                      <p:cBhvr additive="base">
                                        <p:cTn id="38" dur="500" fill="hold"/>
                                        <p:tgtEl>
                                          <p:spTgt spid="41"/>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500" fill="hold"/>
                                        <p:tgtEl>
                                          <p:spTgt spid="53"/>
                                        </p:tgtEl>
                                        <p:attrNameLst>
                                          <p:attrName>ppt_x</p:attrName>
                                        </p:attrNameLst>
                                      </p:cBhvr>
                                      <p:tavLst>
                                        <p:tav tm="0">
                                          <p:val>
                                            <p:strVal val="1+#ppt_w/2"/>
                                          </p:val>
                                        </p:tav>
                                        <p:tav tm="100000">
                                          <p:val>
                                            <p:strVal val="#ppt_x"/>
                                          </p:val>
                                        </p:tav>
                                      </p:tavLst>
                                    </p:anim>
                                    <p:anim calcmode="lin" valueType="num">
                                      <p:cBhvr additive="base">
                                        <p:cTn id="43" dur="500" fill="hold"/>
                                        <p:tgtEl>
                                          <p:spTgt spid="53"/>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58"/>
                                        </p:tgtEl>
                                        <p:attrNameLst>
                                          <p:attrName>style.visibility</p:attrName>
                                        </p:attrNameLst>
                                      </p:cBhvr>
                                      <p:to>
                                        <p:strVal val="visible"/>
                                      </p:to>
                                    </p:set>
                                    <p:anim calcmode="lin" valueType="num">
                                      <p:cBhvr additive="base">
                                        <p:cTn id="47" dur="500" fill="hold"/>
                                        <p:tgtEl>
                                          <p:spTgt spid="58"/>
                                        </p:tgtEl>
                                        <p:attrNameLst>
                                          <p:attrName>ppt_x</p:attrName>
                                        </p:attrNameLst>
                                      </p:cBhvr>
                                      <p:tavLst>
                                        <p:tav tm="0">
                                          <p:val>
                                            <p:strVal val="1+#ppt_w/2"/>
                                          </p:val>
                                        </p:tav>
                                        <p:tav tm="100000">
                                          <p:val>
                                            <p:strVal val="#ppt_x"/>
                                          </p:val>
                                        </p:tav>
                                      </p:tavLst>
                                    </p:anim>
                                    <p:anim calcmode="lin" valueType="num">
                                      <p:cBhvr additive="base">
                                        <p:cTn id="48" dur="500" fill="hold"/>
                                        <p:tgtEl>
                                          <p:spTgt spid="58"/>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 calcmode="lin" valueType="num">
                                      <p:cBhvr additive="base">
                                        <p:cTn id="52" dur="500" fill="hold"/>
                                        <p:tgtEl>
                                          <p:spTgt spid="68"/>
                                        </p:tgtEl>
                                        <p:attrNameLst>
                                          <p:attrName>ppt_x</p:attrName>
                                        </p:attrNameLst>
                                      </p:cBhvr>
                                      <p:tavLst>
                                        <p:tav tm="0">
                                          <p:val>
                                            <p:strVal val="1+#ppt_w/2"/>
                                          </p:val>
                                        </p:tav>
                                        <p:tav tm="100000">
                                          <p:val>
                                            <p:strVal val="#ppt_x"/>
                                          </p:val>
                                        </p:tav>
                                      </p:tavLst>
                                    </p:anim>
                                    <p:anim calcmode="lin" valueType="num">
                                      <p:cBhvr additive="base">
                                        <p:cTn id="53" dur="500" fill="hold"/>
                                        <p:tgtEl>
                                          <p:spTgt spid="68"/>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nodeType="after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1+#ppt_w/2"/>
                                          </p:val>
                                        </p:tav>
                                        <p:tav tm="100000">
                                          <p:val>
                                            <p:strVal val="#ppt_x"/>
                                          </p:val>
                                        </p:tav>
                                      </p:tavLst>
                                    </p:anim>
                                    <p:anim calcmode="lin" valueType="num">
                                      <p:cBhvr additive="base">
                                        <p:cTn id="58" dur="500" fill="hold"/>
                                        <p:tgtEl>
                                          <p:spTgt spid="2"/>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additive="base">
                                        <p:cTn id="62" dur="500" fill="hold"/>
                                        <p:tgtEl>
                                          <p:spTgt spid="7"/>
                                        </p:tgtEl>
                                        <p:attrNameLst>
                                          <p:attrName>ppt_x</p:attrName>
                                        </p:attrNameLst>
                                      </p:cBhvr>
                                      <p:tavLst>
                                        <p:tav tm="0">
                                          <p:val>
                                            <p:strVal val="1+#ppt_w/2"/>
                                          </p:val>
                                        </p:tav>
                                        <p:tav tm="100000">
                                          <p:val>
                                            <p:strVal val="#ppt_x"/>
                                          </p:val>
                                        </p:tav>
                                      </p:tavLst>
                                    </p:anim>
                                    <p:anim calcmode="lin" valueType="num">
                                      <p:cBhvr additive="base">
                                        <p:cTn id="6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9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312160" y="2675003"/>
            <a:ext cx="2519680" cy="783590"/>
          </a:xfrm>
          <a:prstGeom prst="rect">
            <a:avLst/>
          </a:prstGeom>
          <a:noFill/>
        </p:spPr>
        <p:txBody>
          <a:bodyPr wrap="none" rtlCol="0">
            <a:spAutoFit/>
          </a:bodyPr>
          <a:lstStyle/>
          <a:p>
            <a:pPr algn="ctr"/>
            <a:r>
              <a:rPr lang="zh-CN" altLang="en-US" sz="4500" b="1" spc="98" dirty="0">
                <a:solidFill>
                  <a:srgbClr val="0B2C4F"/>
                </a:solidFill>
                <a:latin typeface="Arial" panose="020B0604020202090204"/>
                <a:ea typeface="微软雅黑"/>
                <a:sym typeface="Arial" panose="020B0604020202090204"/>
              </a:rPr>
              <a:t>研究概述</a:t>
            </a:r>
            <a:endParaRPr lang="zh-CN" altLang="en-US" sz="4500" b="1" spc="98" dirty="0">
              <a:solidFill>
                <a:srgbClr val="0B2C4F"/>
              </a:solidFill>
              <a:latin typeface="Arial" panose="020B0604020202090204"/>
              <a:ea typeface="微软雅黑"/>
              <a:sym typeface="Arial" panose="020B0604020202090204"/>
            </a:endParaRPr>
          </a:p>
        </p:txBody>
      </p:sp>
      <p:grpSp>
        <p:nvGrpSpPr>
          <p:cNvPr id="3" name="组合 2"/>
          <p:cNvGrpSpPr/>
          <p:nvPr/>
        </p:nvGrpSpPr>
        <p:grpSpPr>
          <a:xfrm>
            <a:off x="3974027" y="1424706"/>
            <a:ext cx="1195946" cy="1031492"/>
            <a:chOff x="3723144" y="1635859"/>
            <a:chExt cx="1594594" cy="1375323"/>
          </a:xfrm>
        </p:grpSpPr>
        <p:sp>
          <p:nvSpPr>
            <p:cNvPr id="9" name="矩形: 圆角 8"/>
            <p:cNvSpPr/>
            <p:nvPr/>
          </p:nvSpPr>
          <p:spPr>
            <a:xfrm>
              <a:off x="3832780" y="1635859"/>
              <a:ext cx="1375323" cy="1375323"/>
            </a:xfrm>
            <a:prstGeom prst="roundRect">
              <a:avLst/>
            </a:prstGeom>
            <a:solidFill>
              <a:srgbClr val="0B2C4F"/>
            </a:solidFill>
            <a:ln>
              <a:solidFill>
                <a:srgbClr val="0B2C4F"/>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90204"/>
                <a:ea typeface="微软雅黑"/>
                <a:sym typeface="Arial" panose="020B0604020202090204"/>
              </a:endParaRPr>
            </a:p>
          </p:txBody>
        </p:sp>
        <p:sp>
          <p:nvSpPr>
            <p:cNvPr id="11" name="文本框 10"/>
            <p:cNvSpPr txBox="1"/>
            <p:nvPr/>
          </p:nvSpPr>
          <p:spPr>
            <a:xfrm>
              <a:off x="3723144" y="1827434"/>
              <a:ext cx="1594594" cy="1138774"/>
            </a:xfrm>
            <a:prstGeom prst="rect">
              <a:avLst/>
            </a:prstGeom>
            <a:noFill/>
          </p:spPr>
          <p:txBody>
            <a:bodyPr wrap="square" rtlCol="0">
              <a:spAutoFit/>
            </a:bodyPr>
            <a:lstStyle/>
            <a:p>
              <a:pPr algn="ctr"/>
              <a:r>
                <a:rPr lang="en-US" altLang="zh-CN" sz="4950" spc="98" dirty="0">
                  <a:solidFill>
                    <a:prstClr val="white"/>
                  </a:solidFill>
                  <a:latin typeface="Arial" panose="020B0604020202090204"/>
                  <a:ea typeface="微软雅黑"/>
                  <a:sym typeface="Arial" panose="020B0604020202090204"/>
                </a:rPr>
                <a:t>01</a:t>
              </a:r>
              <a:endParaRPr lang="zh-CN" altLang="en-US" sz="4950" spc="98" dirty="0">
                <a:solidFill>
                  <a:prstClr val="white"/>
                </a:solidFill>
                <a:latin typeface="Arial" panose="020B0604020202090204"/>
                <a:ea typeface="微软雅黑"/>
                <a:sym typeface="Arial" panose="020B0604020202090204"/>
              </a:endParaRPr>
            </a:p>
          </p:txBody>
        </p:sp>
      </p:grpSp>
      <p:grpSp>
        <p:nvGrpSpPr>
          <p:cNvPr id="15" name="组合 14"/>
          <p:cNvGrpSpPr/>
          <p:nvPr/>
        </p:nvGrpSpPr>
        <p:grpSpPr>
          <a:xfrm>
            <a:off x="399197" y="358255"/>
            <a:ext cx="8372901" cy="4432110"/>
            <a:chOff x="532263" y="477673"/>
            <a:chExt cx="11163868" cy="5909480"/>
          </a:xfrm>
        </p:grpSpPr>
        <p:grpSp>
          <p:nvGrpSpPr>
            <p:cNvPr id="16" name="组合 15"/>
            <p:cNvGrpSpPr/>
            <p:nvPr/>
          </p:nvGrpSpPr>
          <p:grpSpPr>
            <a:xfrm>
              <a:off x="532263" y="477673"/>
              <a:ext cx="11163868" cy="5909480"/>
              <a:chOff x="668740" y="543169"/>
              <a:chExt cx="10931858" cy="5843983"/>
            </a:xfrm>
          </p:grpSpPr>
          <p:cxnSp>
            <p:nvCxnSpPr>
              <p:cNvPr id="23" name="直接连接符 22"/>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84662" y="589129"/>
              <a:ext cx="10861343" cy="5641076"/>
              <a:chOff x="668740" y="543169"/>
              <a:chExt cx="10931858" cy="5843983"/>
            </a:xfrm>
          </p:grpSpPr>
          <p:cxnSp>
            <p:nvCxnSpPr>
              <p:cNvPr id="18" name="直接连接符 17"/>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9" name="文本框 28"/>
          <p:cNvSpPr txBox="1"/>
          <p:nvPr/>
        </p:nvSpPr>
        <p:spPr>
          <a:xfrm>
            <a:off x="1510918" y="234578"/>
            <a:ext cx="6142335" cy="307777"/>
          </a:xfrm>
          <a:prstGeom prst="rect">
            <a:avLst/>
          </a:prstGeom>
          <a:noFill/>
        </p:spPr>
        <p:txBody>
          <a:bodyPr wrap="square" rtlCol="0">
            <a:spAutoFit/>
          </a:bodyPr>
          <a:lstStyle/>
          <a:p>
            <a:pPr algn="ctr"/>
            <a:r>
              <a:rPr lang="en-US" altLang="zh-CN" sz="1400" b="1" dirty="0">
                <a:solidFill>
                  <a:srgbClr val="0B2C4F"/>
                </a:solidFill>
                <a:latin typeface="Arial" panose="020B0604020202090204"/>
                <a:ea typeface="微软雅黑"/>
                <a:sym typeface="Arial" panose="020B0604020202090204"/>
              </a:rPr>
              <a:t>RETEST REPORT</a:t>
            </a:r>
            <a:endParaRPr lang="en-US" altLang="zh-CN" sz="1400" b="1" dirty="0">
              <a:solidFill>
                <a:srgbClr val="0B2C4F"/>
              </a:solidFill>
              <a:latin typeface="Arial" panose="020B0604020202090204"/>
              <a:ea typeface="微软雅黑"/>
              <a:sym typeface="Arial" panose="020B0604020202090204"/>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53" presetClass="entr" presetSubtype="16" fill="hold" nodeType="withEffect">
                                  <p:stCondLst>
                                    <p:cond delay="25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11825" y="438491"/>
            <a:ext cx="8265036" cy="1"/>
            <a:chOff x="549100" y="477078"/>
            <a:chExt cx="11020048" cy="0"/>
          </a:xfrm>
        </p:grpSpPr>
        <p:cxnSp>
          <p:nvCxnSpPr>
            <p:cNvPr id="37" name="直接连接符 36"/>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4346575" y="915670"/>
            <a:ext cx="4019550" cy="3305175"/>
          </a:xfrm>
          <a:prstGeom prst="rect">
            <a:avLst/>
          </a:prstGeom>
          <a:noFill/>
        </p:spPr>
        <p:txBody>
          <a:bodyPr wrap="square" rtlCol="0">
            <a:noAutofit/>
          </a:bodyPr>
          <a:p>
            <a:r>
              <a:rPr lang="zh-CN" altLang="en-US">
                <a:sym typeface="+mn-ea"/>
              </a:rPr>
              <a:t>通过使用 MobileNet-V2 作为目标检测网络 Yolo-V4 的主干特征提取网络，并且降低卷积通道系数</a:t>
            </a:r>
            <a:r>
              <a:rPr lang="en-US" altLang="zh-CN">
                <a:sym typeface="+mn-ea"/>
              </a:rPr>
              <a:t> </a:t>
            </a:r>
            <a:r>
              <a:rPr lang="zh-CN" altLang="en-US">
                <a:sym typeface="+mn-ea"/>
              </a:rPr>
              <a:t>alpha, 使得网络参数量大幅度下降；改进柔性非极大值抑制使得目标框无需再同时考虑得分与重合度，进一步优化检测速率。</a:t>
            </a:r>
            <a:endParaRPr lang="zh-CN" altLang="en-US">
              <a:sym typeface="+mn-ea"/>
            </a:endParaRPr>
          </a:p>
          <a:p>
            <a:endParaRPr lang="zh-CN" altLang="en-US">
              <a:sym typeface="+mn-ea"/>
            </a:endParaRPr>
          </a:p>
          <a:p>
            <a:r>
              <a:rPr lang="zh-CN" altLang="en-US">
                <a:sym typeface="+mn-ea"/>
              </a:rPr>
              <a:t>最后，利用 EMLite-Yolo-V4 提取面部疲劳特征，PERCLOS 与单位时间打哈欠次数对疲劳特征进行状态  判定并输出结果。</a:t>
            </a:r>
            <a:endParaRPr lang="zh-CN" altLang="en-US"/>
          </a:p>
          <a:p>
            <a:endParaRPr lang="zh-CN" altLang="en-US"/>
          </a:p>
        </p:txBody>
      </p:sp>
      <p:sp>
        <p:nvSpPr>
          <p:cNvPr id="3" name="文本框 2"/>
          <p:cNvSpPr txBox="1"/>
          <p:nvPr/>
        </p:nvSpPr>
        <p:spPr>
          <a:xfrm>
            <a:off x="827405" y="1275715"/>
            <a:ext cx="3048000" cy="1753235"/>
          </a:xfrm>
          <a:prstGeom prst="rect">
            <a:avLst/>
          </a:prstGeom>
          <a:noFill/>
        </p:spPr>
        <p:txBody>
          <a:bodyPr wrap="square" rtlCol="0">
            <a:spAutoFit/>
          </a:bodyPr>
          <a:p>
            <a:r>
              <a:rPr lang="zh-CN" altLang="en-US">
                <a:sym typeface="+mn-ea"/>
              </a:rPr>
              <a:t>程泽、林富生等人针对现有疲劳驾驶检测模型在判定准确性与实时性上的不平衡问题，设计了一种基于轻量化卷积神经网络</a:t>
            </a:r>
            <a:r>
              <a:rPr lang="en-US" altLang="zh-CN">
                <a:sym typeface="+mn-ea"/>
              </a:rPr>
              <a:t> </a:t>
            </a:r>
            <a:r>
              <a:rPr lang="zh-CN" altLang="en-US">
                <a:sym typeface="+mn-ea"/>
              </a:rPr>
              <a:t>EMLite-Yolo-V4</a:t>
            </a:r>
            <a:r>
              <a:rPr lang="en-US" altLang="zh-CN">
                <a:sym typeface="+mn-ea"/>
              </a:rPr>
              <a:t> </a:t>
            </a:r>
            <a:r>
              <a:rPr lang="zh-CN" altLang="en-US">
                <a:sym typeface="+mn-ea"/>
              </a:rPr>
              <a:t>的检测模型。</a:t>
            </a:r>
            <a:endParaRPr lang="zh-CN" altLang="en-US">
              <a:sym typeface="+mn-ea"/>
            </a:endParaRPr>
          </a:p>
        </p:txBody>
      </p:sp>
      <p:sp>
        <p:nvSpPr>
          <p:cNvPr id="4" name="文本框 3"/>
          <p:cNvSpPr txBox="1"/>
          <p:nvPr/>
        </p:nvSpPr>
        <p:spPr>
          <a:xfrm>
            <a:off x="1475993" y="267598"/>
            <a:ext cx="6142335" cy="306705"/>
          </a:xfrm>
          <a:prstGeom prst="rect">
            <a:avLst/>
          </a:prstGeom>
          <a:noFill/>
        </p:spPr>
        <p:txBody>
          <a:bodyPr wrap="square" rtlCol="0">
            <a:spAutoFit/>
          </a:bodyPr>
          <a:p>
            <a:pPr algn="ctr"/>
            <a:r>
              <a:rPr lang="zh-CN" altLang="en-US" sz="1400" b="1" dirty="0">
                <a:solidFill>
                  <a:srgbClr val="0B2C4F"/>
                </a:solidFill>
                <a:latin typeface="Arial" panose="020B0604020202090204"/>
                <a:ea typeface="微软雅黑"/>
                <a:sym typeface="Arial" panose="020B0604020202090204"/>
              </a:rPr>
              <a:t>项目概述</a:t>
            </a:r>
            <a:endParaRPr lang="zh-CN" altLang="en-US" sz="1400" b="1" dirty="0">
              <a:solidFill>
                <a:srgbClr val="0B2C4F"/>
              </a:solidFill>
              <a:latin typeface="Arial" panose="020B0604020202090204"/>
              <a:ea typeface="微软雅黑"/>
              <a:sym typeface="Arial" panose="020B0604020202090204"/>
            </a:endParaRPr>
          </a:p>
        </p:txBody>
      </p:sp>
      <p:pic>
        <p:nvPicPr>
          <p:cNvPr id="7" name="图片 6"/>
          <p:cNvPicPr>
            <a:picLocks noChangeAspect="1"/>
          </p:cNvPicPr>
          <p:nvPr/>
        </p:nvPicPr>
        <p:blipFill>
          <a:blip r:embed="rId1"/>
          <a:stretch>
            <a:fillRect/>
          </a:stretch>
        </p:blipFill>
        <p:spPr>
          <a:xfrm>
            <a:off x="394970" y="3291840"/>
            <a:ext cx="3883025" cy="1207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312160" y="2675003"/>
            <a:ext cx="2519680" cy="783590"/>
          </a:xfrm>
          <a:prstGeom prst="rect">
            <a:avLst/>
          </a:prstGeom>
          <a:noFill/>
        </p:spPr>
        <p:txBody>
          <a:bodyPr wrap="none" rtlCol="0">
            <a:spAutoFit/>
          </a:bodyPr>
          <a:lstStyle>
            <a:defPPr>
              <a:defRPr lang="zh-CN"/>
            </a:defPPr>
            <a:lvl1pPr algn="ctr">
              <a:defRPr sz="4500" b="1" spc="98">
                <a:solidFill>
                  <a:srgbClr val="0B2C4F"/>
                </a:solidFill>
                <a:latin typeface="Arial" panose="020B0604020202090204"/>
                <a:ea typeface="微软雅黑"/>
              </a:defRPr>
            </a:lvl1pPr>
          </a:lstStyle>
          <a:p>
            <a:r>
              <a:rPr lang="zh-CN" altLang="en-US" dirty="0">
                <a:sym typeface="Arial" panose="020B0604020202090204"/>
              </a:rPr>
              <a:t>研究</a:t>
            </a:r>
            <a:r>
              <a:rPr lang="zh-CN" altLang="en-US" dirty="0">
                <a:sym typeface="Arial" panose="020B0604020202090204"/>
              </a:rPr>
              <a:t>背景</a:t>
            </a:r>
            <a:endParaRPr lang="zh-CN" altLang="en-US" dirty="0">
              <a:sym typeface="Arial" panose="020B0604020202090204"/>
            </a:endParaRPr>
          </a:p>
        </p:txBody>
      </p:sp>
      <p:grpSp>
        <p:nvGrpSpPr>
          <p:cNvPr id="3" name="组合 2"/>
          <p:cNvGrpSpPr/>
          <p:nvPr/>
        </p:nvGrpSpPr>
        <p:grpSpPr>
          <a:xfrm>
            <a:off x="3974027" y="1424706"/>
            <a:ext cx="1195946" cy="1031492"/>
            <a:chOff x="3723144" y="1635859"/>
            <a:chExt cx="1594594" cy="1375323"/>
          </a:xfrm>
        </p:grpSpPr>
        <p:sp>
          <p:nvSpPr>
            <p:cNvPr id="9" name="矩形: 圆角 8"/>
            <p:cNvSpPr/>
            <p:nvPr/>
          </p:nvSpPr>
          <p:spPr>
            <a:xfrm>
              <a:off x="3832780" y="1635859"/>
              <a:ext cx="1375323" cy="1375323"/>
            </a:xfrm>
            <a:prstGeom prst="roundRect">
              <a:avLst/>
            </a:prstGeom>
            <a:solidFill>
              <a:srgbClr val="0B2C4F"/>
            </a:solidFill>
            <a:ln>
              <a:solidFill>
                <a:srgbClr val="0B2C4F"/>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90204"/>
                <a:ea typeface="微软雅黑"/>
                <a:sym typeface="Arial" panose="020B0604020202090204"/>
              </a:endParaRPr>
            </a:p>
          </p:txBody>
        </p:sp>
        <p:sp>
          <p:nvSpPr>
            <p:cNvPr id="11" name="文本框 10"/>
            <p:cNvSpPr txBox="1"/>
            <p:nvPr/>
          </p:nvSpPr>
          <p:spPr>
            <a:xfrm>
              <a:off x="3723144" y="1827434"/>
              <a:ext cx="1594594" cy="1138774"/>
            </a:xfrm>
            <a:prstGeom prst="rect">
              <a:avLst/>
            </a:prstGeom>
            <a:noFill/>
          </p:spPr>
          <p:txBody>
            <a:bodyPr wrap="square" rtlCol="0">
              <a:spAutoFit/>
            </a:bodyPr>
            <a:lstStyle/>
            <a:p>
              <a:pPr algn="ctr"/>
              <a:r>
                <a:rPr lang="en-US" altLang="zh-CN" sz="4950" spc="98" dirty="0" smtClean="0">
                  <a:solidFill>
                    <a:prstClr val="white"/>
                  </a:solidFill>
                  <a:latin typeface="Arial" panose="020B0604020202090204"/>
                  <a:ea typeface="微软雅黑"/>
                  <a:sym typeface="Arial" panose="020B0604020202090204"/>
                </a:rPr>
                <a:t>02</a:t>
              </a:r>
              <a:endParaRPr lang="zh-CN" altLang="en-US" sz="4950" spc="98" dirty="0">
                <a:solidFill>
                  <a:prstClr val="white"/>
                </a:solidFill>
                <a:latin typeface="Arial" panose="020B0604020202090204"/>
                <a:ea typeface="微软雅黑"/>
                <a:sym typeface="Arial" panose="020B0604020202090204"/>
              </a:endParaRPr>
            </a:p>
          </p:txBody>
        </p:sp>
      </p:grpSp>
      <p:grpSp>
        <p:nvGrpSpPr>
          <p:cNvPr id="15" name="组合 14"/>
          <p:cNvGrpSpPr/>
          <p:nvPr/>
        </p:nvGrpSpPr>
        <p:grpSpPr>
          <a:xfrm>
            <a:off x="399197" y="358255"/>
            <a:ext cx="8372901" cy="4432110"/>
            <a:chOff x="532263" y="477673"/>
            <a:chExt cx="11163868" cy="5909480"/>
          </a:xfrm>
        </p:grpSpPr>
        <p:grpSp>
          <p:nvGrpSpPr>
            <p:cNvPr id="16" name="组合 15"/>
            <p:cNvGrpSpPr/>
            <p:nvPr/>
          </p:nvGrpSpPr>
          <p:grpSpPr>
            <a:xfrm>
              <a:off x="532263" y="477673"/>
              <a:ext cx="11163868" cy="5909480"/>
              <a:chOff x="668740" y="543169"/>
              <a:chExt cx="10931858" cy="5843983"/>
            </a:xfrm>
          </p:grpSpPr>
          <p:cxnSp>
            <p:nvCxnSpPr>
              <p:cNvPr id="23" name="直接连接符 22"/>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84662" y="589129"/>
              <a:ext cx="10861343" cy="5641076"/>
              <a:chOff x="668740" y="543169"/>
              <a:chExt cx="10931858" cy="5843983"/>
            </a:xfrm>
          </p:grpSpPr>
          <p:cxnSp>
            <p:nvCxnSpPr>
              <p:cNvPr id="18" name="直接连接符 17"/>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510918" y="234578"/>
            <a:ext cx="6142335" cy="306705"/>
          </a:xfrm>
          <a:prstGeom prst="rect">
            <a:avLst/>
          </a:prstGeom>
          <a:noFill/>
        </p:spPr>
        <p:txBody>
          <a:bodyPr wrap="square" rtlCol="0">
            <a:spAutoFit/>
          </a:bodyPr>
          <a:p>
            <a:pPr algn="ctr"/>
            <a:r>
              <a:rPr lang="en-US" altLang="zh-CN" sz="1400" b="1" dirty="0" smtClean="0">
                <a:solidFill>
                  <a:srgbClr val="0B2C4F"/>
                </a:solidFill>
                <a:latin typeface="Arial" panose="020B0604020202090204"/>
                <a:ea typeface="微软雅黑"/>
                <a:sym typeface="Arial" panose="020B0604020202090204"/>
              </a:rPr>
              <a:t>REPORT</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a:endCxn id="11" idx="2"/>
          </p:cNvCxnSpPr>
          <p:nvPr/>
        </p:nvCxnSpPr>
        <p:spPr>
          <a:xfrm>
            <a:off x="4466789" y="1585519"/>
            <a:ext cx="0" cy="221361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232026" y="1222039"/>
            <a:ext cx="468257" cy="478415"/>
          </a:xfrm>
          <a:prstGeom prst="rect">
            <a:avLst/>
          </a:prstGeom>
          <a:solidFill>
            <a:srgbClr val="0B2C4F"/>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Arial" panose="020B0604020202090204"/>
                <a:ea typeface="微软雅黑"/>
                <a:sym typeface="Arial" panose="020B0604020202090204"/>
              </a:rPr>
              <a:t>01</a:t>
            </a:r>
            <a:endParaRPr lang="zh-CN" altLang="en-US" sz="1600" dirty="0">
              <a:latin typeface="Arial" panose="020B0604020202090204"/>
              <a:ea typeface="微软雅黑"/>
              <a:sym typeface="Arial" panose="020B0604020202090204"/>
            </a:endParaRPr>
          </a:p>
        </p:txBody>
      </p:sp>
      <p:sp>
        <p:nvSpPr>
          <p:cNvPr id="5" name="TextBox 39"/>
          <p:cNvSpPr txBox="1"/>
          <p:nvPr/>
        </p:nvSpPr>
        <p:spPr>
          <a:xfrm>
            <a:off x="5019911" y="1192840"/>
            <a:ext cx="2291715" cy="368935"/>
          </a:xfrm>
          <a:prstGeom prst="rect">
            <a:avLst/>
          </a:prstGeom>
          <a:noFill/>
        </p:spPr>
        <p:txBody>
          <a:bodyPr wrap="none" lIns="0" tIns="0" rIns="0" bIns="0" rtlCol="0">
            <a:spAutoFit/>
          </a:bodyPr>
          <a:lstStyle>
            <a:defPPr>
              <a:defRPr lang="zh-CN"/>
            </a:defPPr>
            <a:lvl1pPr>
              <a:defRPr sz="2000">
                <a:solidFill>
                  <a:schemeClr val="tx1">
                    <a:lumMod val="65000"/>
                    <a:lumOff val="35000"/>
                  </a:schemeClr>
                </a:solidFill>
              </a:defRPr>
            </a:lvl1pPr>
          </a:lstStyle>
          <a:p>
            <a:pPr algn="l">
              <a:lnSpc>
                <a:spcPct val="120000"/>
              </a:lnSpc>
            </a:pPr>
            <a:r>
              <a:rPr b="1" dirty="0">
                <a:solidFill>
                  <a:srgbClr val="0B2C4F"/>
                </a:solidFill>
                <a:latin typeface="Arial" panose="020B0604020202090204"/>
                <a:ea typeface="微软雅黑"/>
                <a:sym typeface="Arial" panose="020B0604020202090204"/>
              </a:rPr>
              <a:t>高发的疲劳驾驶事故</a:t>
            </a:r>
            <a:endParaRPr b="1" dirty="0">
              <a:solidFill>
                <a:srgbClr val="0B2C4F"/>
              </a:solidFill>
              <a:latin typeface="Arial" panose="020B0604020202090204"/>
              <a:ea typeface="微软雅黑"/>
              <a:sym typeface="Arial" panose="020B0604020202090204"/>
            </a:endParaRPr>
          </a:p>
        </p:txBody>
      </p:sp>
      <p:sp>
        <p:nvSpPr>
          <p:cNvPr id="6" name="TextBox 40"/>
          <p:cNvSpPr txBox="1"/>
          <p:nvPr/>
        </p:nvSpPr>
        <p:spPr>
          <a:xfrm>
            <a:off x="5013213" y="1707478"/>
            <a:ext cx="2578007" cy="923290"/>
          </a:xfrm>
          <a:prstGeom prst="rect">
            <a:avLst/>
          </a:prstGeom>
          <a:noFill/>
        </p:spPr>
        <p:txBody>
          <a:bodyPr wrap="square" lIns="0" tIns="0" rIns="0" bIns="0" rtlCol="0">
            <a:spAutoFit/>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r>
              <a:rPr lang="zh-CN" altLang="en-US" sz="1400" dirty="0">
                <a:solidFill>
                  <a:srgbClr val="595959"/>
                </a:solidFill>
                <a:latin typeface="Arial" panose="020B0604020202090204"/>
                <a:ea typeface="微软雅黑"/>
                <a:sym typeface="Arial" panose="020B0604020202090204"/>
              </a:rPr>
              <a:t>疲劳驾驶是导致交通事故的主要原因之一。为了减少交通事故的发生，开发一款疲劳驾驶检测系统具有重要意义。</a:t>
            </a:r>
            <a:endParaRPr lang="zh-CN" altLang="en-US" sz="1400" dirty="0">
              <a:solidFill>
                <a:srgbClr val="595959"/>
              </a:solidFill>
              <a:latin typeface="Arial" panose="020B0604020202090204"/>
              <a:ea typeface="微软雅黑"/>
              <a:sym typeface="Arial" panose="020B0604020202090204"/>
            </a:endParaRPr>
          </a:p>
        </p:txBody>
      </p:sp>
      <p:sp>
        <p:nvSpPr>
          <p:cNvPr id="7" name="矩形 6"/>
          <p:cNvSpPr/>
          <p:nvPr/>
        </p:nvSpPr>
        <p:spPr>
          <a:xfrm>
            <a:off x="4212976" y="2283375"/>
            <a:ext cx="468257" cy="478415"/>
          </a:xfrm>
          <a:prstGeom prst="rect">
            <a:avLst/>
          </a:prstGeom>
          <a:solidFill>
            <a:srgbClr val="0B2C4F"/>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latin typeface="Arial" panose="020B0604020202090204"/>
                <a:ea typeface="微软雅黑"/>
                <a:sym typeface="Arial" panose="020B0604020202090204"/>
              </a:rPr>
              <a:t>02</a:t>
            </a:r>
            <a:endParaRPr lang="zh-CN" altLang="en-US" sz="1600" dirty="0">
              <a:latin typeface="Arial" panose="020B0604020202090204"/>
              <a:ea typeface="微软雅黑"/>
              <a:sym typeface="Arial" panose="020B0604020202090204"/>
            </a:endParaRPr>
          </a:p>
        </p:txBody>
      </p:sp>
      <p:sp>
        <p:nvSpPr>
          <p:cNvPr id="9" name="TextBox 39"/>
          <p:cNvSpPr txBox="1"/>
          <p:nvPr/>
        </p:nvSpPr>
        <p:spPr>
          <a:xfrm>
            <a:off x="1704004" y="2283762"/>
            <a:ext cx="2291715" cy="738505"/>
          </a:xfrm>
          <a:prstGeom prst="rect">
            <a:avLst/>
          </a:prstGeom>
          <a:noFill/>
        </p:spPr>
        <p:txBody>
          <a:bodyPr wrap="none" lIns="0" tIns="0" rIns="0" bIns="0" rtlCol="0">
            <a:spAutoFit/>
          </a:bodyPr>
          <a:lstStyle>
            <a:defPPr>
              <a:defRPr lang="zh-CN"/>
            </a:defPPr>
            <a:lvl1pPr>
              <a:defRPr sz="2000">
                <a:solidFill>
                  <a:schemeClr val="tx1">
                    <a:lumMod val="65000"/>
                    <a:lumOff val="35000"/>
                  </a:schemeClr>
                </a:solidFill>
              </a:defRPr>
            </a:lvl1pPr>
          </a:lstStyle>
          <a:p>
            <a:pPr algn="r">
              <a:lnSpc>
                <a:spcPct val="120000"/>
              </a:lnSpc>
            </a:pPr>
            <a:r>
              <a:rPr b="1" dirty="0">
                <a:solidFill>
                  <a:srgbClr val="0B2C4F"/>
                </a:solidFill>
                <a:latin typeface="Arial" panose="020B0604020202090204"/>
                <a:ea typeface="微软雅黑"/>
                <a:sym typeface="Arial" panose="020B0604020202090204"/>
              </a:rPr>
              <a:t>传统特征的检测模式</a:t>
            </a:r>
            <a:endParaRPr b="1" dirty="0">
              <a:solidFill>
                <a:srgbClr val="0B2C4F"/>
              </a:solidFill>
              <a:latin typeface="Arial" panose="020B0604020202090204"/>
              <a:ea typeface="微软雅黑"/>
              <a:sym typeface="Arial" panose="020B0604020202090204"/>
            </a:endParaRPr>
          </a:p>
          <a:p>
            <a:pPr algn="r">
              <a:lnSpc>
                <a:spcPct val="120000"/>
              </a:lnSpc>
            </a:pPr>
            <a:r>
              <a:rPr b="1" dirty="0">
                <a:solidFill>
                  <a:srgbClr val="0B2C4F"/>
                </a:solidFill>
                <a:latin typeface="Arial" panose="020B0604020202090204"/>
                <a:ea typeface="微软雅黑"/>
                <a:sym typeface="Arial" panose="020B0604020202090204"/>
              </a:rPr>
              <a:t>检测精度不稳定</a:t>
            </a:r>
            <a:endParaRPr b="1" dirty="0">
              <a:solidFill>
                <a:srgbClr val="0B2C4F"/>
              </a:solidFill>
              <a:latin typeface="Arial" panose="020B0604020202090204"/>
              <a:ea typeface="微软雅黑"/>
              <a:sym typeface="Arial" panose="020B0604020202090204"/>
            </a:endParaRPr>
          </a:p>
        </p:txBody>
      </p:sp>
      <p:sp>
        <p:nvSpPr>
          <p:cNvPr id="10" name="TextBox 40"/>
          <p:cNvSpPr txBox="1"/>
          <p:nvPr/>
        </p:nvSpPr>
        <p:spPr>
          <a:xfrm>
            <a:off x="1331698" y="3076093"/>
            <a:ext cx="2591800" cy="923290"/>
          </a:xfrm>
          <a:prstGeom prst="rect">
            <a:avLst/>
          </a:prstGeom>
          <a:noFill/>
        </p:spPr>
        <p:txBody>
          <a:bodyPr wrap="square" lIns="0" tIns="0" rIns="0" bIns="0" rtlCol="0">
            <a:spAutoFit/>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pPr algn="just"/>
            <a:r>
              <a:rPr lang="zh-CN" altLang="en-US" sz="1400" dirty="0">
                <a:solidFill>
                  <a:srgbClr val="595959"/>
                </a:solidFill>
                <a:latin typeface="Arial" panose="020B0604020202090204"/>
                <a:ea typeface="微软雅黑"/>
                <a:sym typeface="Arial" panose="020B0604020202090204"/>
              </a:rPr>
              <a:t>基于传统特征的检测模式多以特征提取与  浅层网络训练模型的方式进行，该模式虽然检测  速度较快，但是检测精度不稳定。</a:t>
            </a:r>
            <a:endParaRPr lang="zh-CN" altLang="en-US" sz="1400" dirty="0">
              <a:solidFill>
                <a:srgbClr val="595959"/>
              </a:solidFill>
              <a:latin typeface="Arial" panose="020B0604020202090204"/>
              <a:ea typeface="微软雅黑"/>
              <a:sym typeface="Arial" panose="020B0604020202090204"/>
            </a:endParaRPr>
          </a:p>
        </p:txBody>
      </p:sp>
      <p:grpSp>
        <p:nvGrpSpPr>
          <p:cNvPr id="12" name="组合 11"/>
          <p:cNvGrpSpPr/>
          <p:nvPr/>
        </p:nvGrpSpPr>
        <p:grpSpPr>
          <a:xfrm>
            <a:off x="411825" y="257632"/>
            <a:ext cx="8265036" cy="368300"/>
            <a:chOff x="549100" y="235933"/>
            <a:chExt cx="11020048" cy="491066"/>
          </a:xfrm>
        </p:grpSpPr>
        <p:sp>
          <p:nvSpPr>
            <p:cNvPr id="16" name="文本框 15"/>
            <p:cNvSpPr txBox="1"/>
            <p:nvPr/>
          </p:nvSpPr>
          <p:spPr>
            <a:xfrm>
              <a:off x="5355665" y="235933"/>
              <a:ext cx="1530773" cy="491066"/>
            </a:xfrm>
            <a:prstGeom prst="rect">
              <a:avLst/>
            </a:prstGeom>
            <a:noFill/>
          </p:spPr>
          <p:txBody>
            <a:bodyPr wrap="none" rtlCol="0">
              <a:spAutoFit/>
            </a:bodyPr>
            <a:lstStyle/>
            <a:p>
              <a:pPr algn="l"/>
              <a:r>
                <a:rPr lang="zh-CN" altLang="en-US" b="1" spc="98" dirty="0" smtClean="0">
                  <a:solidFill>
                    <a:srgbClr val="0B2C4F"/>
                  </a:solidFill>
                  <a:latin typeface="Arial" panose="020B0604020202090204"/>
                  <a:ea typeface="微软雅黑"/>
                  <a:sym typeface="Arial" panose="020B0604020202090204"/>
                </a:rPr>
                <a:t>研究</a:t>
              </a:r>
              <a:r>
                <a:rPr lang="zh-CN" altLang="en-US" b="1" spc="98" dirty="0" smtClean="0">
                  <a:solidFill>
                    <a:srgbClr val="0B2C4F"/>
                  </a:solidFill>
                  <a:latin typeface="Arial" panose="020B0604020202090204"/>
                  <a:ea typeface="微软雅黑"/>
                  <a:sym typeface="Arial" panose="020B0604020202090204"/>
                </a:rPr>
                <a:t>背景</a:t>
              </a:r>
              <a:endParaRPr lang="zh-CN" altLang="en-US" b="1" spc="98" dirty="0" smtClean="0">
                <a:solidFill>
                  <a:srgbClr val="0B2C4F"/>
                </a:solidFill>
                <a:latin typeface="Arial" panose="020B0604020202090204"/>
                <a:ea typeface="微软雅黑"/>
                <a:sym typeface="Arial" panose="020B0604020202090204"/>
              </a:endParaRPr>
            </a:p>
          </p:txBody>
        </p:sp>
        <p:cxnSp>
          <p:nvCxnSpPr>
            <p:cNvPr id="14" name="直接连接符 13"/>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4232026" y="3321064"/>
            <a:ext cx="468257" cy="478415"/>
          </a:xfrm>
          <a:prstGeom prst="rect">
            <a:avLst/>
          </a:prstGeom>
          <a:solidFill>
            <a:srgbClr val="0B2C4F"/>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dirty="0" smtClean="0">
                <a:latin typeface="Arial" panose="020B0604020202090204"/>
                <a:ea typeface="微软雅黑"/>
                <a:sym typeface="Arial" panose="020B0604020202090204"/>
              </a:rPr>
              <a:t>03</a:t>
            </a:r>
            <a:endParaRPr lang="zh-CN" altLang="en-US" sz="1600" dirty="0">
              <a:latin typeface="Arial" panose="020B0604020202090204"/>
              <a:ea typeface="微软雅黑"/>
              <a:sym typeface="Arial" panose="020B0604020202090204"/>
            </a:endParaRPr>
          </a:p>
        </p:txBody>
      </p:sp>
      <p:sp>
        <p:nvSpPr>
          <p:cNvPr id="18" name="TextBox 39"/>
          <p:cNvSpPr txBox="1"/>
          <p:nvPr/>
        </p:nvSpPr>
        <p:spPr>
          <a:xfrm>
            <a:off x="5030706" y="2860065"/>
            <a:ext cx="2291715" cy="738505"/>
          </a:xfrm>
          <a:prstGeom prst="rect">
            <a:avLst/>
          </a:prstGeom>
          <a:noFill/>
        </p:spPr>
        <p:txBody>
          <a:bodyPr wrap="none" lIns="0" tIns="0" rIns="0" bIns="0" rtlCol="0">
            <a:spAutoFit/>
          </a:bodyPr>
          <a:lstStyle>
            <a:defPPr>
              <a:defRPr lang="zh-CN"/>
            </a:defPPr>
            <a:lvl1pPr>
              <a:defRPr sz="2000">
                <a:solidFill>
                  <a:schemeClr val="tx1">
                    <a:lumMod val="65000"/>
                    <a:lumOff val="35000"/>
                  </a:schemeClr>
                </a:solidFill>
              </a:defRPr>
            </a:lvl1pPr>
          </a:lstStyle>
          <a:p>
            <a:pPr algn="l">
              <a:lnSpc>
                <a:spcPct val="120000"/>
              </a:lnSpc>
            </a:pPr>
            <a:r>
              <a:rPr b="1" dirty="0">
                <a:solidFill>
                  <a:srgbClr val="0B2C4F"/>
                </a:solidFill>
                <a:latin typeface="Arial" panose="020B0604020202090204"/>
                <a:ea typeface="微软雅黑"/>
                <a:sym typeface="Arial" panose="020B0604020202090204"/>
              </a:rPr>
              <a:t>深度学习的检测模式</a:t>
            </a:r>
            <a:endParaRPr b="1" dirty="0">
              <a:solidFill>
                <a:srgbClr val="0B2C4F"/>
              </a:solidFill>
              <a:latin typeface="Arial" panose="020B0604020202090204"/>
              <a:ea typeface="微软雅黑"/>
              <a:sym typeface="Arial" panose="020B0604020202090204"/>
            </a:endParaRPr>
          </a:p>
          <a:p>
            <a:pPr algn="l">
              <a:lnSpc>
                <a:spcPct val="120000"/>
              </a:lnSpc>
            </a:pPr>
            <a:r>
              <a:rPr lang="zh-CN" b="1" dirty="0">
                <a:solidFill>
                  <a:srgbClr val="0B2C4F"/>
                </a:solidFill>
                <a:latin typeface="Arial" panose="020B0604020202090204"/>
                <a:ea typeface="微软雅黑"/>
                <a:sym typeface="Arial" panose="020B0604020202090204"/>
              </a:rPr>
              <a:t>检测速度</a:t>
            </a:r>
            <a:r>
              <a:rPr lang="zh-CN" b="1" dirty="0">
                <a:solidFill>
                  <a:srgbClr val="0B2C4F"/>
                </a:solidFill>
                <a:latin typeface="Arial" panose="020B0604020202090204"/>
                <a:ea typeface="微软雅黑"/>
                <a:sym typeface="Arial" panose="020B0604020202090204"/>
              </a:rPr>
              <a:t>下降</a:t>
            </a:r>
            <a:endParaRPr lang="zh-CN" b="1" dirty="0">
              <a:solidFill>
                <a:srgbClr val="0B2C4F"/>
              </a:solidFill>
              <a:latin typeface="Arial" panose="020B0604020202090204"/>
              <a:ea typeface="微软雅黑"/>
              <a:sym typeface="Arial" panose="020B0604020202090204"/>
            </a:endParaRPr>
          </a:p>
        </p:txBody>
      </p:sp>
      <p:sp>
        <p:nvSpPr>
          <p:cNvPr id="19" name="TextBox 40"/>
          <p:cNvSpPr txBox="1"/>
          <p:nvPr/>
        </p:nvSpPr>
        <p:spPr>
          <a:xfrm>
            <a:off x="5019563" y="3796343"/>
            <a:ext cx="2578007" cy="923290"/>
          </a:xfrm>
          <a:prstGeom prst="rect">
            <a:avLst/>
          </a:prstGeom>
          <a:noFill/>
        </p:spPr>
        <p:txBody>
          <a:bodyPr wrap="square" lIns="0" tIns="0" rIns="0" bIns="0" rtlCol="0">
            <a:spAutoFit/>
          </a:bodyPr>
          <a:lstStyle>
            <a:defPPr>
              <a:defRPr lang="zh-CN"/>
            </a:defPPr>
            <a:lvl1pPr algn="just">
              <a:lnSpc>
                <a:spcPts val="1800"/>
              </a:lnSpc>
              <a:spcBef>
                <a:spcPts val="1200"/>
              </a:spcBef>
              <a:defRPr sz="1100">
                <a:solidFill>
                  <a:schemeClr val="tx1">
                    <a:lumMod val="65000"/>
                    <a:lumOff val="35000"/>
                  </a:schemeClr>
                </a:solidFill>
                <a:latin typeface="+mn-ea"/>
              </a:defRPr>
            </a:lvl1pPr>
          </a:lstStyle>
          <a:p>
            <a:r>
              <a:rPr lang="zh-CN" altLang="en-US" sz="1400" dirty="0">
                <a:solidFill>
                  <a:srgbClr val="595959"/>
                </a:solidFill>
                <a:latin typeface="Arial" panose="020B0604020202090204"/>
                <a:ea typeface="微软雅黑"/>
                <a:sym typeface="Arial" panose="020B0604020202090204"/>
              </a:rPr>
              <a:t>基于深度学习的检测模式多以深层网络作为特征的训练网络， 由于网络层数多、参数多，导致检测速度下降。</a:t>
            </a:r>
            <a:endParaRPr lang="zh-CN" altLang="en-US" sz="1400" dirty="0">
              <a:solidFill>
                <a:srgbClr val="595959"/>
              </a:solidFill>
              <a:latin typeface="Arial" panose="020B0604020202090204"/>
              <a:ea typeface="微软雅黑"/>
              <a:sym typeface="Arial" panose="020B0604020202090204"/>
            </a:endParaRPr>
          </a:p>
        </p:txBody>
      </p:sp>
      <p:pic>
        <p:nvPicPr>
          <p:cNvPr id="20" name="图片 19"/>
          <p:cNvPicPr>
            <a:picLocks noChangeAspect="1"/>
          </p:cNvPicPr>
          <p:nvPr/>
        </p:nvPicPr>
        <p:blipFill>
          <a:blip r:embed="rId1"/>
          <a:stretch>
            <a:fillRect/>
          </a:stretch>
        </p:blipFill>
        <p:spPr>
          <a:xfrm>
            <a:off x="1187450" y="668020"/>
            <a:ext cx="2473960" cy="1385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2" presetClass="entr" presetSubtype="1"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 presetClass="entr" presetSubtype="2"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50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2" presetClass="entr" presetSubtype="8" fill="hold" grpId="0" nodeType="withEffect">
                                  <p:stCondLst>
                                    <p:cond delay="10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100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par>
                                <p:cTn id="34" presetID="53" presetClass="entr" presetSubtype="16"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par>
                                <p:cTn id="39" presetID="2" presetClass="entr" presetSubtype="2" fill="hold" grpId="0" nodeType="withEffect">
                                  <p:stCondLst>
                                    <p:cond delay="25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1+#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25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1+#ppt_w/2"/>
                                          </p:val>
                                        </p:tav>
                                        <p:tav tm="100000">
                                          <p:val>
                                            <p:strVal val="#ppt_x"/>
                                          </p:val>
                                        </p:tav>
                                      </p:tavLst>
                                    </p:anim>
                                    <p:anim calcmode="lin" valueType="num">
                                      <p:cBhvr additive="base">
                                        <p:cTn id="46" dur="500" fill="hold"/>
                                        <p:tgtEl>
                                          <p:spTgt spid="19"/>
                                        </p:tgtEl>
                                        <p:attrNameLst>
                                          <p:attrName>ppt_y</p:attrName>
                                        </p:attrNameLst>
                                      </p:cBhvr>
                                      <p:tavLst>
                                        <p:tav tm="0">
                                          <p:val>
                                            <p:strVal val="#ppt_y"/>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bldLvl="0" animBg="1"/>
      <p:bldP spid="9" grpId="0"/>
      <p:bldP spid="10" grpId="0"/>
      <p:bldP spid="11" grpId="0" bldLvl="0" animBg="1"/>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1450974" y="2675003"/>
            <a:ext cx="6242050" cy="1476375"/>
          </a:xfrm>
          <a:prstGeom prst="rect">
            <a:avLst/>
          </a:prstGeom>
          <a:noFill/>
        </p:spPr>
        <p:txBody>
          <a:bodyPr wrap="none" rtlCol="0">
            <a:spAutoFit/>
          </a:bodyPr>
          <a:lstStyle>
            <a:defPPr>
              <a:defRPr lang="zh-CN"/>
            </a:defPPr>
            <a:lvl1pPr algn="ctr">
              <a:defRPr sz="4500" b="1" spc="98">
                <a:solidFill>
                  <a:srgbClr val="0B2C4F"/>
                </a:solidFill>
                <a:latin typeface="Arial" panose="020B0604020202090204"/>
                <a:ea typeface="微软雅黑"/>
              </a:defRPr>
            </a:lvl1pPr>
          </a:lstStyle>
          <a:p>
            <a:pPr algn="ctr"/>
            <a:r>
              <a:rPr lang="zh-CN" altLang="en-US" dirty="0">
                <a:sym typeface="Arial" panose="020B0604020202090204"/>
              </a:rPr>
              <a:t>目标检测网络 Yolo-V4 </a:t>
            </a:r>
            <a:endParaRPr lang="zh-CN" altLang="en-US" dirty="0">
              <a:sym typeface="Arial" panose="020B0604020202090204"/>
            </a:endParaRPr>
          </a:p>
          <a:p>
            <a:pPr algn="ctr"/>
            <a:r>
              <a:rPr lang="zh-CN" altLang="en-US" dirty="0">
                <a:sym typeface="Arial" panose="020B0604020202090204"/>
              </a:rPr>
              <a:t>轻量化改进</a:t>
            </a:r>
            <a:endParaRPr lang="zh-CN" altLang="en-US" dirty="0">
              <a:sym typeface="Arial" panose="020B0604020202090204"/>
            </a:endParaRPr>
          </a:p>
        </p:txBody>
      </p:sp>
      <p:grpSp>
        <p:nvGrpSpPr>
          <p:cNvPr id="3" name="组合 2"/>
          <p:cNvGrpSpPr/>
          <p:nvPr/>
        </p:nvGrpSpPr>
        <p:grpSpPr>
          <a:xfrm>
            <a:off x="3974027" y="1424706"/>
            <a:ext cx="1195946" cy="1031492"/>
            <a:chOff x="3723144" y="1635859"/>
            <a:chExt cx="1594594" cy="1375323"/>
          </a:xfrm>
        </p:grpSpPr>
        <p:sp>
          <p:nvSpPr>
            <p:cNvPr id="9" name="矩形: 圆角 8"/>
            <p:cNvSpPr/>
            <p:nvPr/>
          </p:nvSpPr>
          <p:spPr>
            <a:xfrm>
              <a:off x="3832780" y="1635859"/>
              <a:ext cx="1375323" cy="1375323"/>
            </a:xfrm>
            <a:prstGeom prst="roundRect">
              <a:avLst/>
            </a:prstGeom>
            <a:solidFill>
              <a:srgbClr val="0B2C4F"/>
            </a:solidFill>
            <a:ln>
              <a:solidFill>
                <a:srgbClr val="0B2C4F"/>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90204"/>
                <a:ea typeface="微软雅黑"/>
                <a:sym typeface="Arial" panose="020B0604020202090204"/>
              </a:endParaRPr>
            </a:p>
          </p:txBody>
        </p:sp>
        <p:sp>
          <p:nvSpPr>
            <p:cNvPr id="11" name="文本框 10"/>
            <p:cNvSpPr txBox="1"/>
            <p:nvPr/>
          </p:nvSpPr>
          <p:spPr>
            <a:xfrm>
              <a:off x="3723144" y="1827434"/>
              <a:ext cx="1594594" cy="1138774"/>
            </a:xfrm>
            <a:prstGeom prst="rect">
              <a:avLst/>
            </a:prstGeom>
            <a:noFill/>
          </p:spPr>
          <p:txBody>
            <a:bodyPr wrap="square" rtlCol="0">
              <a:spAutoFit/>
            </a:bodyPr>
            <a:lstStyle/>
            <a:p>
              <a:pPr algn="ctr"/>
              <a:r>
                <a:rPr lang="en-US" altLang="zh-CN" sz="4950" spc="98" dirty="0" smtClean="0">
                  <a:solidFill>
                    <a:prstClr val="white"/>
                  </a:solidFill>
                  <a:latin typeface="Arial" panose="020B0604020202090204"/>
                  <a:ea typeface="微软雅黑"/>
                  <a:sym typeface="Arial" panose="020B0604020202090204"/>
                </a:rPr>
                <a:t>03</a:t>
              </a:r>
              <a:endParaRPr lang="zh-CN" altLang="en-US" sz="4950" spc="98" dirty="0">
                <a:solidFill>
                  <a:prstClr val="white"/>
                </a:solidFill>
                <a:latin typeface="Arial" panose="020B0604020202090204"/>
                <a:ea typeface="微软雅黑"/>
                <a:sym typeface="Arial" panose="020B0604020202090204"/>
              </a:endParaRPr>
            </a:p>
          </p:txBody>
        </p:sp>
      </p:grpSp>
      <p:grpSp>
        <p:nvGrpSpPr>
          <p:cNvPr id="15" name="组合 14"/>
          <p:cNvGrpSpPr/>
          <p:nvPr/>
        </p:nvGrpSpPr>
        <p:grpSpPr>
          <a:xfrm>
            <a:off x="399197" y="358255"/>
            <a:ext cx="8372901" cy="4432110"/>
            <a:chOff x="532263" y="477673"/>
            <a:chExt cx="11163868" cy="5909480"/>
          </a:xfrm>
        </p:grpSpPr>
        <p:grpSp>
          <p:nvGrpSpPr>
            <p:cNvPr id="16" name="组合 15"/>
            <p:cNvGrpSpPr/>
            <p:nvPr/>
          </p:nvGrpSpPr>
          <p:grpSpPr>
            <a:xfrm>
              <a:off x="532263" y="477673"/>
              <a:ext cx="11163868" cy="5909480"/>
              <a:chOff x="668740" y="543169"/>
              <a:chExt cx="10931858" cy="5843983"/>
            </a:xfrm>
          </p:grpSpPr>
          <p:cxnSp>
            <p:nvCxnSpPr>
              <p:cNvPr id="23" name="直接连接符 22"/>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84662" y="589129"/>
              <a:ext cx="10861343" cy="5641076"/>
              <a:chOff x="668740" y="543169"/>
              <a:chExt cx="10931858" cy="5843983"/>
            </a:xfrm>
          </p:grpSpPr>
          <p:cxnSp>
            <p:nvCxnSpPr>
              <p:cNvPr id="18" name="直接连接符 17"/>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510918" y="234578"/>
            <a:ext cx="6142335" cy="306705"/>
          </a:xfrm>
          <a:prstGeom prst="rect">
            <a:avLst/>
          </a:prstGeom>
          <a:noFill/>
        </p:spPr>
        <p:txBody>
          <a:bodyPr wrap="square" rtlCol="0">
            <a:spAutoFit/>
          </a:bodyPr>
          <a:lstStyle/>
          <a:p>
            <a:pPr algn="ctr"/>
            <a:r>
              <a:rPr lang="en-US" altLang="zh-CN" sz="1400" b="1" dirty="0" smtClean="0">
                <a:solidFill>
                  <a:srgbClr val="0B2C4F"/>
                </a:solidFill>
                <a:latin typeface="Arial" panose="020B0604020202090204"/>
                <a:ea typeface="微软雅黑"/>
                <a:sym typeface="Arial" panose="020B0604020202090204"/>
              </a:rPr>
              <a:t>REPORT</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03775" y="1635760"/>
            <a:ext cx="3971290" cy="3124200"/>
          </a:xfrm>
          <a:prstGeom prst="roundRect">
            <a:avLst>
              <a:gd name="adj" fmla="val 4071"/>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a:ea typeface="微软雅黑"/>
              <a:sym typeface="Arial" panose="020B0604020202090204"/>
            </a:endParaRPr>
          </a:p>
        </p:txBody>
      </p:sp>
      <p:grpSp>
        <p:nvGrpSpPr>
          <p:cNvPr id="129" name="Group 128"/>
          <p:cNvGrpSpPr/>
          <p:nvPr/>
        </p:nvGrpSpPr>
        <p:grpSpPr>
          <a:xfrm>
            <a:off x="1446666" y="1824434"/>
            <a:ext cx="445482" cy="445482"/>
            <a:chOff x="1316879" y="4254550"/>
            <a:chExt cx="684000" cy="684000"/>
          </a:xfrm>
        </p:grpSpPr>
        <p:sp>
          <p:nvSpPr>
            <p:cNvPr id="117" name="Freeform 49"/>
            <p:cNvSpPr>
              <a:spLocks noChangeAspect="1" noEditPoints="1"/>
            </p:cNvSpPr>
            <p:nvPr/>
          </p:nvSpPr>
          <p:spPr bwMode="auto">
            <a:xfrm>
              <a:off x="1467830" y="4412272"/>
              <a:ext cx="407999" cy="347492"/>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noFill/>
            <a:ln w="12700">
              <a:solidFill>
                <a:schemeClr val="bg1"/>
              </a:solidFill>
            </a:ln>
          </p:spPr>
          <p:txBody>
            <a:bodyPr vert="horz" wrap="square" lIns="59555" tIns="29777" rIns="59555" bIns="29777" numCol="1" anchor="t" anchorCtr="0" compatLnSpc="1"/>
            <a:lstStyle/>
            <a:p>
              <a:pPr algn="just">
                <a:lnSpc>
                  <a:spcPct val="120000"/>
                </a:lnSpc>
              </a:pPr>
              <a:endParaRPr lang="en-US" sz="570" dirty="0">
                <a:solidFill>
                  <a:prstClr val="black"/>
                </a:solidFill>
                <a:latin typeface="Arial" panose="020B0604020202090204"/>
                <a:ea typeface="微软雅黑"/>
                <a:sym typeface="Arial" panose="020B0604020202090204"/>
              </a:endParaRPr>
            </a:p>
          </p:txBody>
        </p:sp>
        <p:sp>
          <p:nvSpPr>
            <p:cNvPr id="125" name="Oval 124"/>
            <p:cNvSpPr/>
            <p:nvPr/>
          </p:nvSpPr>
          <p:spPr>
            <a:xfrm>
              <a:off x="1316879" y="4254550"/>
              <a:ext cx="684000" cy="6840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570" dirty="0">
                <a:solidFill>
                  <a:prstClr val="white"/>
                </a:solidFill>
                <a:latin typeface="Arial" panose="020B0604020202090204"/>
                <a:ea typeface="微软雅黑"/>
                <a:sym typeface="Arial" panose="020B0604020202090204"/>
              </a:endParaRPr>
            </a:p>
          </p:txBody>
        </p:sp>
      </p:grpSp>
      <p:sp>
        <p:nvSpPr>
          <p:cNvPr id="23" name="Content Placeholder 2"/>
          <p:cNvSpPr txBox="1"/>
          <p:nvPr/>
        </p:nvSpPr>
        <p:spPr>
          <a:xfrm>
            <a:off x="5003165" y="1200150"/>
            <a:ext cx="3696970" cy="336994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buClr>
                <a:srgbClr val="4472C4">
                  <a:lumMod val="75000"/>
                </a:srgbClr>
              </a:buClr>
            </a:pPr>
            <a:r>
              <a:rPr lang="zh-CN" altLang="en-US" sz="2000" b="1" dirty="0">
                <a:solidFill>
                  <a:srgbClr val="0B2C4F"/>
                </a:solidFill>
                <a:latin typeface="Arial" panose="020B0604020202090204"/>
                <a:ea typeface="微软雅黑"/>
                <a:cs typeface="+mn-ea"/>
                <a:sym typeface="Arial" panose="020B0604020202090204"/>
              </a:rPr>
              <a:t>Yolo-V4 网络结构</a:t>
            </a:r>
            <a:endParaRPr lang="zh-CN" altLang="en-US" sz="2000" b="1" dirty="0">
              <a:solidFill>
                <a:srgbClr val="0B2C4F"/>
              </a:solidFill>
              <a:latin typeface="Arial" panose="020B0604020202090204"/>
              <a:ea typeface="微软雅黑"/>
              <a:cs typeface="+mn-ea"/>
              <a:sym typeface="Arial" panose="020B0604020202090204"/>
            </a:endParaRPr>
          </a:p>
          <a:p>
            <a:pPr algn="just">
              <a:lnSpc>
                <a:spcPct val="150000"/>
              </a:lnSpc>
              <a:spcBef>
                <a:spcPts val="0"/>
              </a:spcBef>
              <a:spcAft>
                <a:spcPts val="0"/>
              </a:spcAft>
              <a:buClr>
                <a:srgbClr val="4472C4">
                  <a:lumMod val="75000"/>
                </a:srgbClr>
              </a:buClr>
            </a:pPr>
            <a:r>
              <a:rPr lang="zh-CN" altLang="en-US" sz="1400" dirty="0">
                <a:solidFill>
                  <a:prstClr val="black">
                    <a:lumMod val="65000"/>
                    <a:lumOff val="35000"/>
                  </a:prstClr>
                </a:solidFill>
                <a:latin typeface="Arial" panose="020B0604020202090204"/>
                <a:ea typeface="微软雅黑"/>
                <a:cs typeface="+mn-ea"/>
                <a:sym typeface="Arial" panose="020B0604020202090204"/>
              </a:rPr>
              <a:t>目标检测网络 Yolo-V4 结构如图 1 所示。 其整个网络结构可以分为 3 个部分：首先是主干特征提取网络( backbone ) 模块，对应图上的 CSP- Darknet53 , 用来获得 3 个初步的有效特征层；其次是加强特征提取网络模块，对应图上的 SPP 和 PA-Net , 用来对 3 个初步的有效特征层进行特征融合， 提取出更好的特征；最后是预测网络模块，对应图上的 3 个尺度输出，用来获得预测结果。 </a:t>
            </a:r>
            <a:endParaRPr lang="zh-CN" altLang="en-US" sz="1400" dirty="0">
              <a:solidFill>
                <a:prstClr val="black">
                  <a:lumMod val="65000"/>
                  <a:lumOff val="35000"/>
                </a:prstClr>
              </a:solidFill>
              <a:latin typeface="Arial" panose="020B0604020202090204"/>
              <a:ea typeface="微软雅黑"/>
              <a:cs typeface="+mn-ea"/>
              <a:sym typeface="Arial" panose="020B0604020202090204"/>
            </a:endParaRPr>
          </a:p>
        </p:txBody>
      </p:sp>
      <p:grpSp>
        <p:nvGrpSpPr>
          <p:cNvPr id="30" name="组合 29"/>
          <p:cNvGrpSpPr/>
          <p:nvPr/>
        </p:nvGrpSpPr>
        <p:grpSpPr>
          <a:xfrm>
            <a:off x="411825" y="257632"/>
            <a:ext cx="8265036" cy="368300"/>
            <a:chOff x="549100" y="235933"/>
            <a:chExt cx="11020048" cy="491066"/>
          </a:xfrm>
        </p:grpSpPr>
        <p:sp>
          <p:nvSpPr>
            <p:cNvPr id="34" name="文本框 33"/>
            <p:cNvSpPr txBox="1"/>
            <p:nvPr/>
          </p:nvSpPr>
          <p:spPr>
            <a:xfrm>
              <a:off x="5160085" y="235933"/>
              <a:ext cx="1852507" cy="491066"/>
            </a:xfrm>
            <a:prstGeom prst="rect">
              <a:avLst/>
            </a:prstGeom>
            <a:noFill/>
          </p:spPr>
          <p:txBody>
            <a:bodyPr wrap="none" rtlCol="0">
              <a:spAutoFit/>
            </a:bodyPr>
            <a:lstStyle/>
            <a:p>
              <a:pPr algn="l"/>
              <a:r>
                <a:rPr lang="zh-CN" altLang="en-US" b="1" spc="98" dirty="0">
                  <a:solidFill>
                    <a:srgbClr val="0B2C4F"/>
                  </a:solidFill>
                  <a:latin typeface="Arial" panose="020B0604020202090204"/>
                  <a:ea typeface="微软雅黑"/>
                  <a:sym typeface="Arial" panose="020B0604020202090204"/>
                </a:rPr>
                <a:t>轻量化改进</a:t>
              </a:r>
              <a:endParaRPr lang="zh-CN" altLang="en-US" b="1" spc="98" dirty="0">
                <a:solidFill>
                  <a:srgbClr val="0B2C4F"/>
                </a:solidFill>
                <a:latin typeface="Arial" panose="020B0604020202090204"/>
                <a:ea typeface="微软雅黑"/>
                <a:sym typeface="Arial" panose="020B0604020202090204"/>
              </a:endParaRPr>
            </a:p>
          </p:txBody>
        </p:sp>
        <p:cxnSp>
          <p:nvCxnSpPr>
            <p:cNvPr id="32" name="直接连接符 31"/>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1"/>
          <a:stretch>
            <a:fillRect/>
          </a:stretch>
        </p:blipFill>
        <p:spPr>
          <a:xfrm>
            <a:off x="394970" y="1635760"/>
            <a:ext cx="4286250" cy="2664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anim calcmode="lin" valueType="num">
                                      <p:cBhvr>
                                        <p:cTn id="8" dur="1000" fill="hold"/>
                                        <p:tgtEl>
                                          <p:spTgt spid="129"/>
                                        </p:tgtEl>
                                        <p:attrNameLst>
                                          <p:attrName>ppt_w</p:attrName>
                                        </p:attrNameLst>
                                      </p:cBhvr>
                                      <p:tavLst>
                                        <p:tav tm="0" fmla="#ppt_w*sin(2.5*pi*$)">
                                          <p:val>
                                            <p:fltVal val="0"/>
                                          </p:val>
                                        </p:tav>
                                        <p:tav tm="100000">
                                          <p:val>
                                            <p:fltVal val="1"/>
                                          </p:val>
                                        </p:tav>
                                      </p:tavLst>
                                    </p:anim>
                                    <p:anim calcmode="lin" valueType="num">
                                      <p:cBhvr>
                                        <p:cTn id="9" dur="1000" fill="hold"/>
                                        <p:tgtEl>
                                          <p:spTgt spid="129"/>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750"/>
                                        <p:tgtEl>
                                          <p:spTgt spid="2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03775" y="1635760"/>
            <a:ext cx="3971290" cy="2430145"/>
          </a:xfrm>
          <a:prstGeom prst="roundRect">
            <a:avLst>
              <a:gd name="adj" fmla="val 4071"/>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a:ea typeface="微软雅黑"/>
              <a:sym typeface="Arial" panose="020B0604020202090204"/>
            </a:endParaRPr>
          </a:p>
        </p:txBody>
      </p:sp>
      <p:grpSp>
        <p:nvGrpSpPr>
          <p:cNvPr id="129" name="Group 128"/>
          <p:cNvGrpSpPr/>
          <p:nvPr/>
        </p:nvGrpSpPr>
        <p:grpSpPr>
          <a:xfrm>
            <a:off x="1446666" y="1824434"/>
            <a:ext cx="445482" cy="445482"/>
            <a:chOff x="1316879" y="4254550"/>
            <a:chExt cx="684000" cy="684000"/>
          </a:xfrm>
        </p:grpSpPr>
        <p:sp>
          <p:nvSpPr>
            <p:cNvPr id="117" name="Freeform 49"/>
            <p:cNvSpPr>
              <a:spLocks noChangeAspect="1" noEditPoints="1"/>
            </p:cNvSpPr>
            <p:nvPr/>
          </p:nvSpPr>
          <p:spPr bwMode="auto">
            <a:xfrm>
              <a:off x="1467830" y="4412272"/>
              <a:ext cx="407999" cy="347492"/>
            </a:xfrm>
            <a:custGeom>
              <a:avLst/>
              <a:gdLst>
                <a:gd name="T0" fmla="*/ 182 w 400"/>
                <a:gd name="T1" fmla="*/ 180 h 340"/>
                <a:gd name="T2" fmla="*/ 218 w 400"/>
                <a:gd name="T3" fmla="*/ 180 h 340"/>
                <a:gd name="T4" fmla="*/ 218 w 400"/>
                <a:gd name="T5" fmla="*/ 220 h 340"/>
                <a:gd name="T6" fmla="*/ 400 w 400"/>
                <a:gd name="T7" fmla="*/ 220 h 340"/>
                <a:gd name="T8" fmla="*/ 396 w 400"/>
                <a:gd name="T9" fmla="*/ 103 h 340"/>
                <a:gd name="T10" fmla="*/ 356 w 400"/>
                <a:gd name="T11" fmla="*/ 60 h 340"/>
                <a:gd name="T12" fmla="*/ 292 w 400"/>
                <a:gd name="T13" fmla="*/ 60 h 340"/>
                <a:gd name="T14" fmla="*/ 268 w 400"/>
                <a:gd name="T15" fmla="*/ 15 h 340"/>
                <a:gd name="T16" fmla="*/ 244 w 400"/>
                <a:gd name="T17" fmla="*/ 0 h 340"/>
                <a:gd name="T18" fmla="*/ 155 w 400"/>
                <a:gd name="T19" fmla="*/ 0 h 340"/>
                <a:gd name="T20" fmla="*/ 132 w 400"/>
                <a:gd name="T21" fmla="*/ 15 h 340"/>
                <a:gd name="T22" fmla="*/ 108 w 400"/>
                <a:gd name="T23" fmla="*/ 60 h 340"/>
                <a:gd name="T24" fmla="*/ 44 w 400"/>
                <a:gd name="T25" fmla="*/ 60 h 340"/>
                <a:gd name="T26" fmla="*/ 4 w 400"/>
                <a:gd name="T27" fmla="*/ 103 h 340"/>
                <a:gd name="T28" fmla="*/ 0 w 400"/>
                <a:gd name="T29" fmla="*/ 220 h 340"/>
                <a:gd name="T30" fmla="*/ 182 w 400"/>
                <a:gd name="T31" fmla="*/ 220 h 340"/>
                <a:gd name="T32" fmla="*/ 182 w 400"/>
                <a:gd name="T33" fmla="*/ 180 h 340"/>
                <a:gd name="T34" fmla="*/ 153 w 400"/>
                <a:gd name="T35" fmla="*/ 38 h 340"/>
                <a:gd name="T36" fmla="*/ 169 w 400"/>
                <a:gd name="T37" fmla="*/ 28 h 340"/>
                <a:gd name="T38" fmla="*/ 230 w 400"/>
                <a:gd name="T39" fmla="*/ 28 h 340"/>
                <a:gd name="T40" fmla="*/ 247 w 400"/>
                <a:gd name="T41" fmla="*/ 38 h 340"/>
                <a:gd name="T42" fmla="*/ 258 w 400"/>
                <a:gd name="T43" fmla="*/ 60 h 340"/>
                <a:gd name="T44" fmla="*/ 141 w 400"/>
                <a:gd name="T45" fmla="*/ 60 h 340"/>
                <a:gd name="T46" fmla="*/ 153 w 400"/>
                <a:gd name="T47" fmla="*/ 38 h 340"/>
                <a:gd name="T48" fmla="*/ 218 w 400"/>
                <a:gd name="T49" fmla="*/ 280 h 340"/>
                <a:gd name="T50" fmla="*/ 182 w 400"/>
                <a:gd name="T51" fmla="*/ 280 h 340"/>
                <a:gd name="T52" fmla="*/ 182 w 400"/>
                <a:gd name="T53" fmla="*/ 240 h 340"/>
                <a:gd name="T54" fmla="*/ 10 w 400"/>
                <a:gd name="T55" fmla="*/ 240 h 340"/>
                <a:gd name="T56" fmla="*/ 14 w 400"/>
                <a:gd name="T57" fmla="*/ 306 h 340"/>
                <a:gd name="T58" fmla="*/ 50 w 400"/>
                <a:gd name="T59" fmla="*/ 340 h 340"/>
                <a:gd name="T60" fmla="*/ 350 w 400"/>
                <a:gd name="T61" fmla="*/ 340 h 340"/>
                <a:gd name="T62" fmla="*/ 386 w 400"/>
                <a:gd name="T63" fmla="*/ 306 h 340"/>
                <a:gd name="T64" fmla="*/ 390 w 400"/>
                <a:gd name="T65" fmla="*/ 240 h 340"/>
                <a:gd name="T66" fmla="*/ 218 w 400"/>
                <a:gd name="T67" fmla="*/ 240 h 340"/>
                <a:gd name="T68" fmla="*/ 218 w 400"/>
                <a:gd name="T69" fmla="*/ 28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340">
                  <a:moveTo>
                    <a:pt x="182" y="180"/>
                  </a:moveTo>
                  <a:cubicBezTo>
                    <a:pt x="218" y="180"/>
                    <a:pt x="218" y="180"/>
                    <a:pt x="218" y="180"/>
                  </a:cubicBezTo>
                  <a:cubicBezTo>
                    <a:pt x="218" y="220"/>
                    <a:pt x="218" y="220"/>
                    <a:pt x="218" y="220"/>
                  </a:cubicBezTo>
                  <a:cubicBezTo>
                    <a:pt x="400" y="220"/>
                    <a:pt x="400" y="220"/>
                    <a:pt x="400" y="220"/>
                  </a:cubicBezTo>
                  <a:cubicBezTo>
                    <a:pt x="400" y="220"/>
                    <a:pt x="397" y="131"/>
                    <a:pt x="396" y="103"/>
                  </a:cubicBezTo>
                  <a:cubicBezTo>
                    <a:pt x="395" y="76"/>
                    <a:pt x="385" y="60"/>
                    <a:pt x="356" y="60"/>
                  </a:cubicBezTo>
                  <a:cubicBezTo>
                    <a:pt x="292" y="60"/>
                    <a:pt x="292" y="60"/>
                    <a:pt x="292" y="60"/>
                  </a:cubicBezTo>
                  <a:cubicBezTo>
                    <a:pt x="282" y="41"/>
                    <a:pt x="271" y="21"/>
                    <a:pt x="268" y="15"/>
                  </a:cubicBezTo>
                  <a:cubicBezTo>
                    <a:pt x="261" y="2"/>
                    <a:pt x="259" y="0"/>
                    <a:pt x="244" y="0"/>
                  </a:cubicBezTo>
                  <a:cubicBezTo>
                    <a:pt x="155" y="0"/>
                    <a:pt x="155" y="0"/>
                    <a:pt x="155" y="0"/>
                  </a:cubicBezTo>
                  <a:cubicBezTo>
                    <a:pt x="141" y="0"/>
                    <a:pt x="138" y="2"/>
                    <a:pt x="132" y="15"/>
                  </a:cubicBezTo>
                  <a:cubicBezTo>
                    <a:pt x="129" y="21"/>
                    <a:pt x="118" y="41"/>
                    <a:pt x="108" y="60"/>
                  </a:cubicBezTo>
                  <a:cubicBezTo>
                    <a:pt x="44" y="60"/>
                    <a:pt x="44" y="60"/>
                    <a:pt x="44" y="60"/>
                  </a:cubicBezTo>
                  <a:cubicBezTo>
                    <a:pt x="14" y="60"/>
                    <a:pt x="5" y="76"/>
                    <a:pt x="4" y="103"/>
                  </a:cubicBezTo>
                  <a:cubicBezTo>
                    <a:pt x="3" y="129"/>
                    <a:pt x="0" y="220"/>
                    <a:pt x="0" y="220"/>
                  </a:cubicBezTo>
                  <a:cubicBezTo>
                    <a:pt x="182" y="220"/>
                    <a:pt x="182" y="220"/>
                    <a:pt x="182" y="220"/>
                  </a:cubicBezTo>
                  <a:lnTo>
                    <a:pt x="182" y="180"/>
                  </a:lnTo>
                  <a:close/>
                  <a:moveTo>
                    <a:pt x="153" y="38"/>
                  </a:moveTo>
                  <a:cubicBezTo>
                    <a:pt x="157" y="30"/>
                    <a:pt x="159" y="28"/>
                    <a:pt x="169" y="28"/>
                  </a:cubicBezTo>
                  <a:cubicBezTo>
                    <a:pt x="230" y="28"/>
                    <a:pt x="230" y="28"/>
                    <a:pt x="230" y="28"/>
                  </a:cubicBezTo>
                  <a:cubicBezTo>
                    <a:pt x="241" y="28"/>
                    <a:pt x="242" y="30"/>
                    <a:pt x="247" y="38"/>
                  </a:cubicBezTo>
                  <a:cubicBezTo>
                    <a:pt x="248" y="41"/>
                    <a:pt x="253" y="50"/>
                    <a:pt x="258" y="60"/>
                  </a:cubicBezTo>
                  <a:cubicBezTo>
                    <a:pt x="141" y="60"/>
                    <a:pt x="141" y="60"/>
                    <a:pt x="141" y="60"/>
                  </a:cubicBezTo>
                  <a:cubicBezTo>
                    <a:pt x="146" y="50"/>
                    <a:pt x="151" y="41"/>
                    <a:pt x="153" y="38"/>
                  </a:cubicBezTo>
                  <a:close/>
                  <a:moveTo>
                    <a:pt x="218" y="280"/>
                  </a:moveTo>
                  <a:cubicBezTo>
                    <a:pt x="182" y="280"/>
                    <a:pt x="182" y="280"/>
                    <a:pt x="182" y="280"/>
                  </a:cubicBezTo>
                  <a:cubicBezTo>
                    <a:pt x="182" y="240"/>
                    <a:pt x="182" y="240"/>
                    <a:pt x="182" y="240"/>
                  </a:cubicBezTo>
                  <a:cubicBezTo>
                    <a:pt x="10" y="240"/>
                    <a:pt x="10" y="240"/>
                    <a:pt x="10" y="240"/>
                  </a:cubicBezTo>
                  <a:cubicBezTo>
                    <a:pt x="10" y="240"/>
                    <a:pt x="12" y="276"/>
                    <a:pt x="14" y="306"/>
                  </a:cubicBezTo>
                  <a:cubicBezTo>
                    <a:pt x="14" y="319"/>
                    <a:pt x="18" y="340"/>
                    <a:pt x="50" y="340"/>
                  </a:cubicBezTo>
                  <a:cubicBezTo>
                    <a:pt x="350" y="340"/>
                    <a:pt x="350" y="340"/>
                    <a:pt x="350" y="340"/>
                  </a:cubicBezTo>
                  <a:cubicBezTo>
                    <a:pt x="381" y="340"/>
                    <a:pt x="385" y="319"/>
                    <a:pt x="386" y="306"/>
                  </a:cubicBezTo>
                  <a:cubicBezTo>
                    <a:pt x="388" y="275"/>
                    <a:pt x="390" y="240"/>
                    <a:pt x="390" y="240"/>
                  </a:cubicBezTo>
                  <a:cubicBezTo>
                    <a:pt x="218" y="240"/>
                    <a:pt x="218" y="240"/>
                    <a:pt x="218" y="240"/>
                  </a:cubicBezTo>
                  <a:lnTo>
                    <a:pt x="218" y="280"/>
                  </a:lnTo>
                  <a:close/>
                </a:path>
              </a:pathLst>
            </a:custGeom>
            <a:noFill/>
            <a:ln w="12700">
              <a:solidFill>
                <a:schemeClr val="bg1"/>
              </a:solidFill>
            </a:ln>
          </p:spPr>
          <p:txBody>
            <a:bodyPr vert="horz" wrap="square" lIns="59555" tIns="29777" rIns="59555" bIns="29777" numCol="1" anchor="t" anchorCtr="0" compatLnSpc="1"/>
            <a:lstStyle/>
            <a:p>
              <a:pPr algn="just">
                <a:lnSpc>
                  <a:spcPct val="120000"/>
                </a:lnSpc>
              </a:pPr>
              <a:endParaRPr lang="en-US" sz="570" dirty="0">
                <a:solidFill>
                  <a:prstClr val="black"/>
                </a:solidFill>
                <a:latin typeface="Arial" panose="020B0604020202090204"/>
                <a:ea typeface="微软雅黑"/>
                <a:sym typeface="Arial" panose="020B0604020202090204"/>
              </a:endParaRPr>
            </a:p>
          </p:txBody>
        </p:sp>
        <p:sp>
          <p:nvSpPr>
            <p:cNvPr id="125" name="Oval 124"/>
            <p:cNvSpPr/>
            <p:nvPr/>
          </p:nvSpPr>
          <p:spPr>
            <a:xfrm>
              <a:off x="1316879" y="4254550"/>
              <a:ext cx="684000" cy="684000"/>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id-ID" sz="570" dirty="0">
                <a:solidFill>
                  <a:prstClr val="white"/>
                </a:solidFill>
                <a:latin typeface="Arial" panose="020B0604020202090204"/>
                <a:ea typeface="微软雅黑"/>
                <a:sym typeface="Arial" panose="020B0604020202090204"/>
              </a:endParaRPr>
            </a:p>
          </p:txBody>
        </p:sp>
      </p:grpSp>
      <p:sp>
        <p:nvSpPr>
          <p:cNvPr id="23" name="Content Placeholder 2"/>
          <p:cNvSpPr txBox="1"/>
          <p:nvPr/>
        </p:nvSpPr>
        <p:spPr>
          <a:xfrm>
            <a:off x="5003165" y="1200150"/>
            <a:ext cx="3696970" cy="272351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buClr>
                <a:srgbClr val="4472C4">
                  <a:lumMod val="75000"/>
                </a:srgbClr>
              </a:buClr>
            </a:pPr>
            <a:r>
              <a:rPr lang="zh-CN" altLang="en-US" sz="2000" b="1" dirty="0">
                <a:solidFill>
                  <a:srgbClr val="0B2C4F"/>
                </a:solidFill>
                <a:latin typeface="Arial" panose="020B0604020202090204"/>
                <a:ea typeface="微软雅黑"/>
                <a:cs typeface="+mn-ea"/>
                <a:sym typeface="Arial" panose="020B0604020202090204"/>
              </a:rPr>
              <a:t>EMLite-Yolo-V4 网络结构设计</a:t>
            </a:r>
            <a:endParaRPr lang="zh-CN" altLang="en-US" sz="2000" b="1" dirty="0">
              <a:solidFill>
                <a:srgbClr val="0B2C4F"/>
              </a:solidFill>
              <a:latin typeface="Arial" panose="020B0604020202090204"/>
              <a:ea typeface="微软雅黑"/>
              <a:cs typeface="+mn-ea"/>
              <a:sym typeface="Arial" panose="020B0604020202090204"/>
            </a:endParaRPr>
          </a:p>
          <a:p>
            <a:pPr algn="just">
              <a:lnSpc>
                <a:spcPct val="150000"/>
              </a:lnSpc>
              <a:spcBef>
                <a:spcPts val="0"/>
              </a:spcBef>
              <a:spcAft>
                <a:spcPts val="0"/>
              </a:spcAft>
              <a:buClr>
                <a:srgbClr val="4472C4">
                  <a:lumMod val="75000"/>
                </a:srgbClr>
              </a:buClr>
            </a:pPr>
            <a:r>
              <a:rPr lang="zh-CN" altLang="en-US" sz="1400" dirty="0">
                <a:solidFill>
                  <a:prstClr val="black">
                    <a:lumMod val="65000"/>
                    <a:lumOff val="35000"/>
                  </a:prstClr>
                </a:solidFill>
                <a:latin typeface="Arial" panose="020B0604020202090204"/>
                <a:ea typeface="微软雅黑"/>
                <a:cs typeface="+mn-ea"/>
                <a:sym typeface="Arial" panose="020B0604020202090204"/>
              </a:rPr>
              <a:t>由于 Yolo-V4 的网络参数量较大，导致在模型 训练时耗时较长，所得模型占用内存空间较大，在处理一些简单的目标检测任务时检测速度会受到一定影响。所以针对轻量化与检测精度 2 个因素设计了一种 EMLite-Yolo-V4 超轻量级目标检测网络结构，如图 2 所示。该网络结构对 Yolo-V4 网络 中 3 个部分进行了改进。</a:t>
            </a:r>
            <a:endParaRPr lang="zh-CN" altLang="en-US" sz="1400" dirty="0">
              <a:solidFill>
                <a:prstClr val="black">
                  <a:lumMod val="65000"/>
                  <a:lumOff val="35000"/>
                </a:prstClr>
              </a:solidFill>
              <a:latin typeface="Arial" panose="020B0604020202090204"/>
              <a:ea typeface="微软雅黑"/>
              <a:cs typeface="+mn-ea"/>
              <a:sym typeface="Arial" panose="020B0604020202090204"/>
            </a:endParaRPr>
          </a:p>
        </p:txBody>
      </p:sp>
      <p:grpSp>
        <p:nvGrpSpPr>
          <p:cNvPr id="30" name="组合 29"/>
          <p:cNvGrpSpPr/>
          <p:nvPr/>
        </p:nvGrpSpPr>
        <p:grpSpPr>
          <a:xfrm>
            <a:off x="411825" y="257632"/>
            <a:ext cx="8265036" cy="368300"/>
            <a:chOff x="549100" y="235933"/>
            <a:chExt cx="11020048" cy="491066"/>
          </a:xfrm>
        </p:grpSpPr>
        <p:sp>
          <p:nvSpPr>
            <p:cNvPr id="34" name="文本框 33"/>
            <p:cNvSpPr txBox="1"/>
            <p:nvPr/>
          </p:nvSpPr>
          <p:spPr>
            <a:xfrm>
              <a:off x="5160085" y="235933"/>
              <a:ext cx="1852507" cy="491066"/>
            </a:xfrm>
            <a:prstGeom prst="rect">
              <a:avLst/>
            </a:prstGeom>
            <a:noFill/>
          </p:spPr>
          <p:txBody>
            <a:bodyPr wrap="none" rtlCol="0">
              <a:spAutoFit/>
            </a:bodyPr>
            <a:lstStyle/>
            <a:p>
              <a:pPr algn="l"/>
              <a:r>
                <a:rPr lang="zh-CN" altLang="en-US" b="1" spc="98" dirty="0">
                  <a:solidFill>
                    <a:srgbClr val="0B2C4F"/>
                  </a:solidFill>
                  <a:latin typeface="Arial" panose="020B0604020202090204"/>
                  <a:ea typeface="微软雅黑"/>
                  <a:sym typeface="Arial" panose="020B0604020202090204"/>
                </a:rPr>
                <a:t>轻量化改进</a:t>
              </a:r>
              <a:endParaRPr lang="zh-CN" altLang="en-US" b="1" spc="98" dirty="0">
                <a:solidFill>
                  <a:srgbClr val="0B2C4F"/>
                </a:solidFill>
                <a:latin typeface="Arial" panose="020B0604020202090204"/>
                <a:ea typeface="微软雅黑"/>
                <a:sym typeface="Arial" panose="020B0604020202090204"/>
              </a:endParaRPr>
            </a:p>
          </p:txBody>
        </p:sp>
        <p:cxnSp>
          <p:nvCxnSpPr>
            <p:cNvPr id="32" name="直接连接符 31"/>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1"/>
          <a:stretch>
            <a:fillRect/>
          </a:stretch>
        </p:blipFill>
        <p:spPr>
          <a:xfrm>
            <a:off x="323215" y="1635760"/>
            <a:ext cx="4356100" cy="2406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anim calcmode="lin" valueType="num">
                                      <p:cBhvr>
                                        <p:cTn id="8" dur="1000" fill="hold"/>
                                        <p:tgtEl>
                                          <p:spTgt spid="129"/>
                                        </p:tgtEl>
                                        <p:attrNameLst>
                                          <p:attrName>ppt_w</p:attrName>
                                        </p:attrNameLst>
                                      </p:cBhvr>
                                      <p:tavLst>
                                        <p:tav tm="0" fmla="#ppt_w*sin(2.5*pi*$)">
                                          <p:val>
                                            <p:fltVal val="0"/>
                                          </p:val>
                                        </p:tav>
                                        <p:tav tm="100000">
                                          <p:val>
                                            <p:fltVal val="1"/>
                                          </p:val>
                                        </p:tav>
                                      </p:tavLst>
                                    </p:anim>
                                    <p:anim calcmode="lin" valueType="num">
                                      <p:cBhvr>
                                        <p:cTn id="9" dur="1000" fill="hold"/>
                                        <p:tgtEl>
                                          <p:spTgt spid="129"/>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750"/>
                                        <p:tgtEl>
                                          <p:spTgt spid="2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KQ1FLYmw5N1hIUmxlSFI3VUVWRGZYMGdQU0JjWm5KaFkzdFFYekpRWHpZZ0t5QlFYek5RWHpWOWV6SWdYR05rYjNRZ1VGOHhVRjgwZlFva0pBPT0iLAoJIkxhdGV4SW1nQmFzZTY0IiA6ICJpVkJPUncwS0dnb0FBQUFOU1VoRVVnQUFBd1VBQUFDMkJBTUFBQUI2L1R3TUFBQUFNRkJNVkVYLy8vOEFBQUFBQUFBQUFBQUFBQUFBQUFBQUFBQUFBQUFBQUFBQUFBQUFBQUFBQUFBQUFBQUFBQUFBQUFBQUFBQXYzYUI3QUFBQUQzUlNUbE1BVkx2dnpaa3lFTjJyWm5hSlJDSUdYR0wwQUFBQUNYQklXWE1BQUE3RUFBQU94QUdWS3c0YkFBQVpma2xFUVZSNEFlMWRmWXdrUjNYdlBhOTM3RjN2M2hJc0xQaG5SamdXSUpuc0tXZmlreU9uTi9aWkJJRXlDNWhFUjhqTk9NNGZrUkt6aXk3T09aYnNXY1VHVGtqSlhzeVhEQ0V6VWpnbElsWjJsVWp4WDJoV2lTOGZRbUZPU0ltSVk5Z1JCcU5BN25hNVdlTUJiRmZlNis2cWZsVmRWVjIxWDllNzJ5M3Q5S3VxVjYrcjM2L3J2YXBYMWIxQlVQempWaVlkSis2N3hkTG1JNkhFUEhqeS9Rc1didjhpTC9sZXpQNXQyYnNhRlVtcFVlSlQ1cXUzTXR6RGpwbmJ2OFJMdmhlemYxdjJzTVl6cDk0YW9tWnYreEFlbjBINkx1UGx4eTgrRmZXYnF4SHpxWHVCZWRBeGN2c1hlTW4zWXZadnk5N1d1QjVVZVdkeXlha3ZRK0p0dHVzM1FPL2NBdjJnenRoVm5yQlY4aWp6a3UvRjdOR0lQV2VkQUxXdmlLdStrYkdoVGExZHhuNG1tRWRDeGo0cFVqdENlTW4zWXQ2UjV1MlNrQnNaWTMwaGV5cEhyVzNHWGhmTXdZczVpS1djcnBTWGZDOW0xeFpjQzc3cndMcVE2MVlaZTVra1ZUSms3RmlhTjhJWW0wdVRPMEI1eWZkaTNvSEc3WnFJZGNaK1FvU1BnbHFiSkMyVFUxQjZubVNCUi9neFNXNmI5Skx2eGJ6dHB1Mm1nR1hHZmtya28zdWdXaVpGUUk1RGFZZGtkV1VBU1VtR3ZORFBaR1V6dk9SN01XZXZWYUNjdG1UaEF6UXZHOGJteWM0akNLckFiV1NXQ3NaWVRVcnJFMTd5dlpqMTF5dEliaWhaK0dBTXRQcWFzV21LOHdqbWdmdVNrWnNXakxCRm1qVFFYdks5bUEwWExFUTJHdFVhYWNra3BLbHRJa1ZBZ3ZPNFNuUFdnTHRETTR6ME9QWGxSaTR2K1Y3TXhrc1dvQUNONmdwcEI5cWlkQVpBQ2lKeVdTbXNLclZWL2pUdGhvR1hmQy9tdENYRm85Q29Oa216MENlYk1XZ3I0NkF1Y0ZNRWlTQ0ZkTVBBUzc0WHM5S2NRaVhCcUVwZUZUSDVrYkdGb2VLd1FRMXMyc2hOQzl3dzhKTHZ4VXpiVWpSYU5hcUlDWmtKeTgxVm5VY0FhaUNUYkpsWlRqbGg0Q1hmaTFsdVRNRlNxbEVGVE13akdOVjVvQnFHYmpma2hJR1hmQzltdDBaZUk2NjJZdUVCRTdPRlY1MEhxc0hzUEtRN2NzTEFTNzRYczlTV29pV1dGQXRmQjdVYTIzaURVb2lCalEwanQxVGdoSUdYZkM5bXFTMEZTK0JLV28yMENhM0xxeVF0a3kxbGVvQ0dhMVZtTWFXY01QQ1M3OFZzYWxZUjhuRTZRQWVYdUtLemFHeFlWVEU5RFdkM0FKR21ZMGF4b3NCTHZoZXp1RVFCQ2RUNUpkS3VGcVQ3SkMyVERUbU9nWjNJT0lhU2E3cGg0Q1hmaTFscFRhR1NxbEdGR3pOSEtnTEZlU0NBSGNmYmNlb0hYdks5bUIxYmVVM1lXb3h0a2d1amFlcVF0RXppY3o5THNxcFd3QWdqa0M0WWVNbjNZcGJiVXJBVXFKRzY0RFhiSkRtS2E2K21ONERodmVrMGFhZGNNTUFud0ZtK0Y3TzliZGU0dENGWitKdGdYWk42QjZWeGl2UG9NWGEzd21GT3VtRGdKZCtMMmR5dUFwUklSblVTVW5PV1Jzbk80NXYybFdkRmpnc0dYdks5bUpYR0ZDb3BHZFZIQVlJL3RUV3ZSWnhINVc5Z1hHcnBNNm9jRnd5ODVIc3hxNjBwVWhxTjZ1a3JlTHowL1AxQXY5UGF1Q284K1JIemxZY3UxR0c2NWdHQmswLzJrdS9GYkwydGExeUlSalU5aHFmdHpXbWtyRUI5dkcvbmxrdGQrb0dYZkM5bXVTM0ZTcUZSVFk3QlBlazI2c243dytIN3NrODUyQ3ArM0hFYjNhSDl3N2VIdi9pcy9jNWNNRERJZitGZWR1S0xmVlc4bHZuMlpzdzIrUmNxZTNIVExkQnB0blhqSWFwNjhLOUtDVHFQRFNVdlN0N00yRDFMZEZTcFlYTEF3Q0QvbjlrUU5pWnZLbytFbHJuQ0JoLys2RUxsOHQrN1JuTTFEZDN6cktvU2hJc2FNTFUwL09xVkYrQTU2OGp0UWVkUms3T2kxSGZZeS8yZzhnOTBwMWlXeXdFRHZmd0gyVzhFd1ZSRDNWMnNaVVpnNGtQWHpteWpDcEhUVUlKd1VhUG1oMDA0dzhLeW9sVjBIaXZaWm8rd3pRWEluUW83MmJJMHh3RURyZnhKOW5rVUF2TkJlWGV4bGxsZ1lOdXVtYmFwR0JRODdKbTlpbE5odlB0OVh0MXdoODZqbVcxM045Nlg5N3RTR0NOaSs2TnZwY2Qvc3J2VHhMZStuUlVUQkZyNVo1SnBmRmVLcVJpWU9RWTcrbHFFcnFrN21LYzFxcU5KQUFrZXZaOUsxMm9CQmxKR2xKaEl1a3VZOFJXVkVDb1lEazEvQ2xyQW01SGZHOGFzVURoTkM3WE1DUVlaVDBZckZvM1dHdFhxSzBrejI0eWhrUkZIVmVjOGdyVjR2UUgyNTZsaGJJd25tWTZha0pvU1ZaMzhNSEd2c0dRM203Skd1eXlsM1daUldZWEJ2R1dnR2RIUm1nV2p0VVoxWmk1cDVicGkvaHM2NXdFUGV4UDVZUUdPWTVkVUQ0SlBteERRejdDMTh2blVIRmFQTjRSZ0lMVE1sV3cvb25VS1Nlc3NNSXp2VnVQR3dxTzNTSnV0Y3g3QkViNzVzVzBOTmJuTWs3WHkrVXFkaW9HV2VUOWkwSUlIbFdvWmFUQXFQNHZ6SUlwS0gyMnQ4NEJkdjRsVEgvbXFLa2xLNTQrTDlQTGJTV3VPeUErRW5uay9ZbERWV0dDdzRvbFRocDByMU1Scm5VY3dJL2NWU2U4MGtZK0JYdjdEeDFjak1kQmx6eE41ZXViOWlJSE9xSUpoVDV3ZDNPZHI1TGExemdONkRYY2ZoRlZENW1PZ2xTOGtRWmU5SkJKQm9HZmVqeGhvamVvUzMyOEsvWUJPSG5UT0EzVkJWVU8wcEpENUdHamxDeWs5L21URU9Ycm1mWWlCM3FoK1o5aUo3eE5teXRRV3daT1ljUjQ0cjFvUWVySVIrUmhvNVhPUmxWQjZIdlJ6aVdBZllxQTNxdnkyWWNnajdRbXFDaU1sT0FMVVJSQjhiMm40M2o3SjFKSDVHR2psYzFFd0xKcm1OSjcxeklqQnh5NysxaTJVcytDMDNxaUtSaCtWYlgxRERKZ0VSeEFzdzR1MUQ3TS9lVHZiYkpKY0RabVBnVlkrbDlTUVhKTmhlb0Q5QUdLNGpQMHFyMWI4czk2b2luWjM1ZTFlV3VmUlk1dVZKUWh5ZjgvNlZqT0l6TWRBS3o5cHpNM3NhbCswQ3drOWM0VjlkL0QraGNjYTdCY2s1aUluV3ZESVdOb1hTbnJWTzQ4MjJ4eU5ISGVWdmRzaXlnRUR2WHlVK2VhZlgySS9hVXJTRGN5UXZRSjhZK0ZBWnBmcUZpdFIxVmw0MFVRWUZoMFRpU0RhWEZRajZaaWNZVmQ3VFNRbjVIRkxYRXArYy91QjJUbTE0VkhaL0RxUlpXb00yS0o0TUwwdURTYWtta1ZMOUhRV1hqUnluUTM2SWhFRU1HdldyQjdVMlRBSkx1Y3NwT1Zpb0pjZk42RHkreUg3UzlJV1EyT0NJSW10VDdpK21VSmxYaHRhYjFSNVcrcnlhRkR2UEVERVJseGgyZjdzNVdLZ2w4OGJBOE9IRHFmaGJHSitVOHdETm1tVmNCZVlOQmpWcE1YcTdLc0YvU0I3TTNVeGRscFhsOTFrNWx3TTlQS0ZrSWEwSnpPSEdTSW9OTklsaEJTUHdOZGdGNDNONnJKZmtzcTZQSUlwNWM2SWVmSlIrMnd0RndPOWZIRXhlUExSM1NaSERuUFE0M0ZIWHFHbzV5cEx2K0NWYWVNNEd5N1FUSFNaNGd0ZWFVRmJhQjVlNkp4Tzh6TlVIZ1lHK1VJT2xLZUJrenhtbUxiUTNlUkNTTEdJUnk4K0RZOHdITy80N05ja1hmTm1Mck1hSjRQS002ZWVpcGl2UHYyUlowVnVSRFNFZ1lJSGRVNHVrMUkyREN6eVV4azhuT3ZFWEJYTlNnVVVqZ0xkaWFPamFkMDROYjg0bithSHZNUU1uWjUvZ0FwV2ZHb2FRVHpMaG9GRlBxOGVnSW1QQnoxT3pHdnk5REtWVWlTcXk0NmZPSGZ5NUsrZE94N0tOaWRwNURJTmgwNnd3ZkZ6VDU0OGVlNko0OG9PazZCS01aaTEzS0VOQTR2OFZHSXZHZXZZbUovN3pZUi9YcmlwVk1CK284YlpuN2sxZVYxMGV1Z0hzNVk2Tmd3czFZTG5tMGxwMTk3UGtHdFVUQXVnSC9CNlNmWDlkK3JHMzh3Y1A1M1hkUERFaVRzQkRNNWJ1TGVJd1NNaVhySnN4eGd2blQ3OTFmMWdpeXphZ3FLSlJKMDN2RzduQ3pDKzNZOTV0dUdUTFJkcENLTUNHTlFzakZnRW11L0VMRURGeFA3OTdTYnhoNk1iZWZjQVFhVm16QU05NHBLRmU0djlvQzVtdkQxN1A4TkxRei9veDAzbzVrU3ZZcTRpLzA3d3gybCtOcmVaWXVwMDFQN29qVnVtZzVhTEFBWXJjWEhiUHY5QXBwWjRqV2hHMlNKb3VVSkJpN3A4S2I5bnMvQng0eHZjUXN3THk2MjlxMG1yeDlaV3dVelEvRUpjR05veFJxWWo0c05MY3NnM0ZyQ3ZmaWQ0dlBReC9neGFtci9PSXpNOVRoaVk3NTAyRkZpenE0TmtPU2JkOW1UbUgrSGY4WUVvekphdVpoYTkxeVV3ZDhBREhqeXJoWStiTlo0OC9oQUE3T3hDUTIvZysrK1ZQVjc2UzlYbjR2d3orOTBkWUNDZkgzMzl2ZExjbVJpb0kzWlRSR3Y0MEdNOEFBS1R3WDV1eFJlVDl3NW10bWI0Y3VYdkdRTU1RTVRoY05IUmVPMnFiWjBkT01neHNLd05PMWdDVWJwZk1YQ1E3TWw0SWZtNzZrczdoR1Zma0dCNHhjSHRxN1hoTSt4ekFieXRyQVNTckZVOENxZnFnLzlZQ0I2YnNhOU9jSUcveDc2MEFQc0xIUHdZcjFISU04YUYrY0dOc2JXaEkwdHNBTXYveWZERnlycVZ3aEVZbmg2SGhlK21VMlhveENGalBHemtWT1ZBTU1HYnRDZStzRnNRd0pzTkYrNWxkN2pLcjd6NWljRjdiamtRYWkxdm90UkFxWUZTQTZVR1NnMlVHaWcxc05NYStMbmo5elVqbVIvRDhkdE9TeS9sT1dqZ1JwZ3dSQ0dNaDJHRGxIVnpwNE93a21WTEdtaC9BalovMUhCdDhGM05ZRExrb2ZZdHlTb3JiVWtENDdBeDdUcmNkZGVHUC94bk1rbFliMHZDeWtwYjBzQjFzSzREY2UvZ3lHWWY2OE03VlUwOGw4Y2VhcUM2R0wxSU8xMnZSUmVGYU5qNVBieDZlU25Vd014SzlQQ2ZTdDY1aHFqd3NkMVNUT1VoOG5VZ21lenYxalgzZzl3S0xrZkQxaWUrcUFQTGZhL3NWcnZQOEhCejloejVvdDI2YnRIbGp1UHpEOXR1K0tZWCtBckI2OXRvOHcrZmVtSjQyMStqZ1BFN00yTFdzcnJuT2RuUC9HUnFIOXlNVVZ4YVdrKy9oZ1cyS01ZQW5MTTRUdHgraVd2Zy9wUEtjUjh2Z2ZQWUIrTXErQlhZOVhRblB1ZTRNUlFTVmNMNjZWNWUvNkNlajZMR3E4SVV3U3U2eWJ0YkZBUFEyT2NTQmN5bzJ1UGJ5cUY4REFyZjk2WXJEM3dRVjB5WHNoZ2NWQjF1OTc3VzBBTTMwZ0VwN0p4ZmpHVStmcmtOSDduLy90bXpaMTk2SHBUNytUajNnYmY4RzZEd2hUZmc4WlYvWHdJNnpvZmZxUmsyZkRaSzNjdzZONUUzVWdSSFNXZzEwRnVGN0tYMHJSeHd6elhPU0hZcGQ5TU5TZUMxeFRMNlZFODRrcWczclNSVnV5K3ZsUmh3TmVhZXY5RVA0SzFsbHV5ZkRZS2pZdjlxTkdROW53aVlDdE05Q2ZVVXNXQnFTV3l4Z2kwL3lYWXpmQW1kdnBtVjI0aVNBZmZGdk1iVnNFYjJyWUZMbU9QNTYybEhxTk1OWW1mRXpyVTJ6WjdmUGdid05CeUtZeU5TTWZpQW1JQlVneGg0aWdIdzhNR21oTUVJZjlFWkdHb2NzT2lUdDl2MXlZY0xBM2d6WXBhcmo3Z0dqQjJKZmdCalZoN01rekFJd3ZOeDFXN3FKVENqdlcxL2NMZ3dhS1UrQUtabzZaU1ZZaENBWFVod2tqSG96VWJaOEpVL1ljOHc0MHlKZ2FNbGpVMVFOZlVCMHVmaEpBeEN3U1Jqc0JiTGdMNlVkSWdJRXZoZ3huWnRVU3puc1B3MnhDT09rYU5GY2RzU0JuV3hiMXpHb1BWS3hMOHMzb09JcTFkS0RJUWVYUWppQTlaVHN4U05UZWRFZlEwRy85U0UwdXVpNTcwUzBsRVJWcG9wK3dHcXdmR2cwNE11bVhOSlBoay9ESFlwRmlqNndReG14Ty8yZ0EwVDcvakVYTjBTQTBmOUl4dWRIaXpSMFkxa2k4QWZMTVJDQlFaTGlNSGt2MkF1ck1URk5pbG1nZDk1RFFibCtvRlFqMEtRNlFFTWk4U01XYlpGVUpJWm00Wkp4d0I1TGVwSEl2bFJNRkMrVXJsK0lPdURwTUFQenlaSmlEZGdISFV5RGpyUWZwQ1VJQi92QjJQY09FRWV1T1R6V0pZZUkzTXBuVkJyekhnYzZ2VURVQTg4dzZ1SmxtQ0V1UWhrL0JWRXlSK0FzNTVPbURnR2p4QU1HaTZ2bGR3WUdqRTQxT3NIb05jMTRXM3hKZklWeUZuZmlOUk4ra0ZsaWNiczhLbDkvSDlDZ2tGYmpGeWptdVdQcHdaNnd0dkNacTlvVGJOWGkwUVFEUDRxN1FaZ2kvaHhTVndKOG5nM0VYa2w0YTRCK1BRa1owNW1Da3V4UGprR0ZWZ1o0MnM0d0tuRElFejdFcGRWbmowMGtJNTRZUENEeTh0anlmb2tZTUNQd2RkVGdiQitBSXRybHk5UXRaY1lwUHJaQWdYUk5qNjlBaEpIK1VlU3NCMWdNRHlIeHowZmJoTEIzQ2UvU1B4QmFZdUlndnhKR0hYeTZSVmdnTjQ0V21PR00yQ3dxSkhITVJnaEdMUkxmNkRSbEhNV0NkT0JMWnFGZWt1ZHVISU9CZ0hCb09FeU5vMmxscjlaRFJ3bEt6VWh6clJ1NGhPbVBBeWlXRVV3Y1Jwa0xtZm1hTmtMbFRsR0Rjd1QzOXJGZnREOVpNS2JoMEg5RWpKZWg1YXNsVEZiRXpVc0xBOG5EY0Fqdk1BWlJ5SHEvenZpMnlONUdFUngwMkQ5R05TR21CMEdPY2lSLzVrNXduell5VFVTcHF2VTJSUHBUQ0FQZzFoejFScWNJWGFkREthNE92TS9NOGM1eTNOdzAvSFZWQXNqdHc2K0pGSnVHRFRtb0FLczRTZ2ZiMDdpSFVKWWNZbGJtWFNjdU84V1MxdVBoQkx6NE1uMG44dGJhbTI5eUEyRGVnZXZBQmF0ajJkeExOY0VXV3dDbHJEVTQxUG1GcmRVWGpic21MbTNYK0tFUVNWK2QwcGQwdytTZU1mMlcrRWw0ZEhQaENkOFA0bnl6S20zaHFqWjJ6NkV4MmVRdnN0NDBmR0xUMFg5NW1yRWZPcGVZQjUwak56YkwzRENZRHoyNk9yZWxqRytFMmI3emZDUThBMVFDUnlXNTFndkRKYXh4QmEycVM5RDRtMTZ2amkzUWI3dy80TTZmTFpJakdsc3RiWlc1b1RCYUJKY1V2WjRqU291ZW1zdDhLejF2NHk5NXdPZ0ZQYkxuaFh4UDEyc2lEcHZoQmlOVGExZE9nQVpDWm42alhNaGFBY0lKd3lXa3htZHZOY3g2Qzd1UUFNOFJZeUZrVzNPZlk2ell1Rk9pVHVieWxGcld4cUl2NWlEV1BacVBqa3VHRXlGZkpsWjJ2TTdjaTNlc0swbSs0KzdZQ3VhUGplS0w0T1JkMW1DYWhwSzFva0JpSTZsK2JBbEl0MFNtbWJ2RUdYRWdBeERIeFRyYXhENyszVng0ZVhYQkxsbnhCai81empnbTF3K3NFZ2F0czRZL1N6ZUtBaG9rbUtaaEtpYXRIZ094ayt6aDBTdXMrVVVOR1ZEVTVsT0JlQWJGK0w2MVhROTg0K3Z4YXJhR1RIQmg1Wm8vaTJPNWxaNDFuTDZRaDVtb1hzNHo4c3laNWlQaWczL1dOaVZBY3p3YnlQajdPVUd1UHh2bjEyUVpGUWV4N0hIMzhFaXp0bXpqei93SE5BODhFM2VoZm8vOWdtcDB0NGsycUx2b1hrMzYxRFRtclprNFhISGxmYnBpMnZLemlONi8yaVhCb0Y0cGVoWWxObzh3N1BGK1pnb2o5NEovSyt6bDU5anI4ckFDWTdkSk1UWGRxTVhpNWdBeE9XYW9XVGhBL3g4cXJtKzRqeHdJd1NKNHJ0Y3pwWG5SZ2IvWGdiK0ZRMWJsR3BrTWFpbDVmemQySGRkQXdnZ2JKaGV0Y0gvUVZQYU5odUZGcDdjUm9BT0JSZDE5Y2M2bUFkYXNnYmNIWnB4aldsNFIzeHdUN1Q3Y2M4YmNwUjRWWHcwKys0dFFBdS9RdGpSRnBubk44dEtZVldwVFFRZE5yTEtOb1Vld1Z4SVNzM1JCZHJkSnVGQm4yekdvRTNHSVZpcEM5eml5a1RLSVNRYnhQN0FjZ2FiZGRjQlFrYTVFUk8rejRIbXgzU29PT3cyY0U5bjJRNWpEbnFxVG5Mak1GZXhER3d5MmxFdFBHS2lMRW1sZFZUbkVZVEEzVS9MRHpOVkIxWFVFZ1dnZ1JkajVueWxxQlllTUZHR0lrU0c2andRa3lFcFA4d2tZakNiS0FDZHF2RkJ6aXFwclZoNHdNUnM0VlhuZ1ppWW5VZjJZZ2M1QnhRcEptYUlnWmkvNTkvMGttSzVFRTVqTFZncGtRb3hzTEZoNUQ1Y0JXdWdpMHZKTGZ2WklseEpxeEZsb1hWNWxhUmxzcVZNRDlhQmUxVm1PYlFwQ0o0TGsrRG5rN0hYME1FbHJ1Z3NHdlZZSmRkQnBrYnBEbEpkL2NIdGZaN0FzZWt4bnNnOW84NTVEMExtRnFUN3hsb05PWTZCbmNqRDlSakZIcmdDSEZ6T09kK1ZhdUZCeStaSUJiNmd1a0ZFSTRBZGtpN0pSQVB6b0pocFoyMjB5T3dPS3FGcDZoZ3I0M00vUzBxclZzQUk0MkVqZS9LNldNN3RneHFwQzE2elRaSWpoRlpUZ1JqZWMwYzdyWGZ3cWREcjRXeElGaDc4K2VDU1dVV0s4d0MwN3pZekgrSVN0Q2FMN3ZjdldmaEpTTTFaNnNyTzQ1djJsV2VMbklOZWhIcHFPdCtrWk9FZkJRaXNMK3EyaVBPQS8zckhocFkrNDl5RUE4aTRyQXpoN2JlSXZlYjBGVHhlZXY1K29OOXBaYS9Da3g4eFgzbm9RaDJtYXlVRVduVlZ3alJxb1dXUU05SENwOGZ3dEZ5cXBob3BLMUFmNzlQeUIrK2txVU5OUTFTTjdMN0pWUVZhcnVRWTNDTnRvLzdEMTdLVndWYng0NDdiNUIzYWxkQWpScFdWZktCeTF2eDJIN1pBcDlyN24xd1N3UTlSanM1alE2Ums0b2hsSTRETWVlQlQ4RjJINFVMMkxzZnI3ODFtWWs1VkNjSnhycEdaTkFERjg2THBRVTJrWkdLNXhJQXJCSUpGNytZME9iZmw0R2hhMHRCNThNcmxDNkV1SDUzSFNscVhVaEJ1MWRndXluRjQ2QjdiMUhRREhQM29vMEJnNGJOMnZBMmp6cmFtSDFpR3ZiQ1FVR0lRUDJhZzdKcm1nY05RcXJRdGlQUG9MZnluVDN5eE9hL0JvQVZpZUUzbDNGc3FNVWhVTWk5dDN4VjZ3Z2RZdSt5TEhhUW0yQ2lodzZCcVFCSy84bEV0TVlqVk54WHFWN1Z3R1ZqYkQ4d1dYb2RCUStja29pdWYrZkZhaVVHTXdSbUQxY2NBcDlaY215MjhEZ090ODRpdTNGNHRNWWdoZ0lIcGRFeXB2MTNEc204THdGRjU0N1FHQTczelFQYVJ6YURFSU5iYktIOFJKRTZTMzdFUC9EWkpwV1RWWUtQZzg2QlpuMngySHV1dmx4Z2tTcDBSTDRLa1dyWlREYU9GMTJCZ2RoN3dtbmJaRHlKTlh5L2VrWnlVWXpsbUhNd1dYb09CMFhsTXdLN3ZFb05JeXowUnBUanF1TmZSYk9GMXRzam9QT1loWkZwaWdCaU1wMUdLNkhNeTVxZGZsSXlBUzY2SmxFUm8rb0hSZWVDM25Fb01VSDNWTkVwUm5aWDBhVXlZTGJ5dUg1aWN4L1c0S2FERUFKUXd5V2FGcm50emdyUVNSZ3V2SFJlWm5FZDFFUzVTWWdCS21DY1Q0ZnFLVmZXaTBHamhkUmlZbkVjbDdJUEFFZ1A0UjRWaFRhaTJJdTFlRk5sWndtamhkUmlNTUwzek9CSkZaRXNNZ3VBUjhsYmdCSGxMTTZ0NGt0TXpUZzgwL2dEM0V1djZWN2VHRWtzTTRDUFFkMFgveHZNTmIvbkszMTZzRytJUFJQc3hhYkx3VUpvZEZ4bWN4MVQ4VllBU0EveXVJVGtjVi9WTkZoNEJ5bUxRZ2d2RTBFbS9OOFRCd0JLRG9FMFFjUDZFQkw0R3V5Z3BORTFrTWVqcTF5Q2lUL3FWdGdnK2pTdEJrQTIzcGJxbFZCVnF3UlJYZTJRd1FKZXMrUmpKWkxJMlZQWUQxQ1k1WXZPZzFTM1BmUFRpMHpOUmpYZDg5bXNMUEpPY0pRd3F6NXg2S21LKyt2UkhuaVZNUUo1SmxxTkxET29FQUNCZmwvV2tTelZJalk2R1FjSUE1OVA4VVBZR3RKT2hVb2tCREhEb3NhRlJxcExWWmNkUG5EdDVFajZNRW9wUUgyV1JNSmhnQS9pSXlzbVQ1NTQ0TG1Lek1mTTRkLzhsQmxSN08wTkxHSmhGeXVNeE1sVTNWeWxMWERWUVl1Q3FxZDNqYzhTZ0VuM1VESDVtMkkvZ2QvZmFjeGdsTzJJZ1ZOUFdiOXdRNVNYaHI0RVNBMytkN1hTTkVvT2QxcWkvdkJJRGY1M3RkSTAxMTRCSGN1R1owaC9zTkFSQlY3OTcySGdkOGo5RmpUeGxnYnNHS21kZmVnR20zWC8rVWVVYnUwWUpaeC8vYndqby9lUDNkWUVuWTZXeXdLYUJOUkgzeUw2VHBxMFhKaFhvVnhlMGpHV21xd2JXb2xnU0JvZGNNUmhBN0FraVQvNFkvRDhaK0Q3L0JpRG0vUUFBQUFCSlJVNUVya0pnZ2c9PSIKfQo="/>
    </extobj>
    <extobj name="334E55B0-647D-440b-865C-3EC943EB4CBC-2">
      <extobjdata type="334E55B0-647D-440b-865C-3EC943EB4CBC" data="ewoJIkltZ1NldHRpbmdKc29uIiA6ICJ7XCJkcGlcIjpcIjYwMFwiLFwiZm9ybWF0XCI6XCJQTkdcIixcInRyYW5zcGFyZW50XCI6dHJ1ZSxcImF1dG9cIjpmYWxzZX0iLAoJIkxhdGV4IiA6ICJKQ1FLWEhSbGVIUjdVRVZTUTB4UFUzMGdQU0JjWm5KaFkzdDdYSE4xYlY5N2FUMHhmVjU3Ym4wZ2RGOXBmWDE3ZTI0Z1hHTmtiM1FnVkgxOUNpUWsiLAoJIkxhdGV4SW1nQmFzZTY0IiA6ICJpVkJPUncwS0dnb0FBQUFOU1VoRVVnQUFBeEVBQUFDM0JBTUFBQUNmNU00N0FBQUFNRkJNVkVYLy8vOEFBQUFBQUFBQUFBQUFBQUFBQUFBQUFBQUFBQUFBQUFBQUFBQUFBQUFBQUFBQUFBQUFBQUFBQUFBQUFBQXYzYUI3QUFBQUQzUlNUbE1BRU8vTnU1bFUzWGFySW1hSlJESWVUQTRBQUFBQUNYQklXWE1BQUE3RUFBQU94QUdWS3c0YkFBQWFIRWxFUVZSNEFlMWRlMnhrMTFtL3MrdWRYYitkcU5tVWlNYkdVUW1QUDhZMENhbUtZS1pwSUYya01rdWFCVzFEOE5BR0ZFRlZPNXVVYllMQ2RVTlU4YWhxcDAwTGFWWE5KRkMxRkNJdlFoVklrUmdqQ0FVcHdwYW9SQkZDWTRsVUVTM0JaalpseWZQdys4Nzd2dWFlYTg4WVA4NlY3SHNlMy9lZGUzN2ZQWS92TytlZUNRSi9GVUxnNjFjK1QvVGZla2YzbHMxQ2pKNjR2d2hjZTduT3pnYkJDK3pCMzJldjlGZTBsMVlJZ2ZwU21iMGVuR0kvR3dUcmJLVVFxeWZ1SndMamFBZU1UVFhmQmFISDJSdjlGTzFsRlVKZzZOVWdxTEN2dlV4TVk3NTdLb1JkZjRsWDU2aE5WR29rZFpSZDZhOXdMKzFhbG50MUpVcnJTMEdKc2U0VVJVOHg1ckhyTHdJTHVZcGdiRU1VR2JhQ2NTYkhoeE5NNmFlL2ozT0VwWFVjTkhHVzQxTkNmelRHV0kxSGh0amxJd3phUUtvK0JFMTBmeVZ4L2VWelQ0UmFSOXU4NUpFZm9Da1RhL0hJTVQ5aTkxc2RwUW9BWDBxVitzeGpVaGYvbzdNbmxRSlcyV3M2MFFmNmcwQUhjTCtaSVdyaXQ3Z3UrTHlWazJ3eHFaVmxoaW10di9xS3dBbUFuVDBqL1JKWEJaOHVVYW5MN0w5RjRYVTJJd0wrZi84UUNBSDJTcWE0VWNwZVV0bDF0aWlDakJ4US91b3ZBcXVBMm93RUNkbXdIQlQ4Wk5nSkJZd3l0cG1nOUFtN1JBQ29xaGxScXFRL05PUElDR01OVGpQa3pZbFVySGFaMklRbTVuckltSWNEVmx4UTJoUVBUZXVrSG55cFdhWG1JNm5wUGhFSUhJTW1GTlpwZ0p6U0RXQllqZTF0bW02ZHVqK05PaWZ0cEhlVFpDTTBBVTBvajBZcTFiTEtQY2ErS3dpcU5IUk1icWRTOTA2RWQwVTBxOTVrUnpSM0dacjR2aDUxSDFaenExVTV0TU1SdUJZRUM3VWVQRmxaZGRXc3NnaU9kRHA1UEl6MWxnSkZLSzJJdHJUbk1KOXFCVUY5STRVMEw0bXBacFZIZUNUemUzZzhCQjViMHJYUmxQYmNDWHF4SjdMdHdXd1UwUlAybURGbjh4MlZuQTRhUlpiSGd6QTRJUjJ2RmRsTjhSVzdrenVCRksxSnRxK2pnbTJ4ZXZiMmVBUllJR3FSUUF3UERib0haZXBpMWxkNHVOZy9kSVNMeFRpT0dIV0lSdEVMMk9ZYUFWTFc4NTd3Y2pDOG93V0tTV1dsSHpHQW5hdWI0L0VJL3FSQm9rYjE4dERUN0dhNVpPUmNoQ0RjVXMycUlOK1JJYy96ZUVnZ1B2MjRRdVJ2dXU5VHdVSjNUSmluQ2pFY09lSW11cWU1UGFpMU55ZnlRTDRhbXVqbDhjampkODJ2ZUhNaUI2cGNqMGNPdjJPMk55ZnlnVUlIM3RQamtTL0JoY0tiRS9rb1lkZEdiNDlIdmdnSENtOU81SU9VNi9ISUY5R2JZcmdDWGN1cnU5bWI5bWpuTGdDbFhoNlAzYUl6cWRSQTk0M2RTanZNL0hrZWo5M1dmZlM1YytmT1ZSbkQvM04vdDF0aGg1cy94THZheStQUmo5cDdjOElGeFZWb1l0QWIrL3pxaElzbUhEMGVMcUt5YUx3NWtZVk1OTDJKUmpGWWo0YzNKNktJWjhVRzcvSHc1a1FXOXRIMHdYczhNSk05R3kzVHgxSVJXRWYzMUd1UFJ5cFRrY1N0K09yRVJQWGRSZmlQRE8zQVBSN0w4ZFdKVmZVOXhwSEIySzJpQS9kNEpNeUorVDN3ZGJuVmZaOVJMYUI3R3FUSEk3RTZVUis0QmJQUEVIWjluQUY3UEpMbVJNZVA0Qm02Q2RFb0JqZTdTWm9USTcrYThTQkhQbmtWbXRnZUdBcmVuSENIbGp3ZWcyc1QrRHhnY01MZEsza3dLT3Q2UzlNQW5oY3RyakVBc1lkVDVNSWdUYnQyM0p3NG5CajJwVmF3S0RiN0lpaFZTTk4vTzVHS1Mxcmk4WUhPN3hQbVJOb2orRFNPUUhPUVF5cStYTjNKUnY4anFacFQrZU8xbTgrdVZOMUlBb2lKV2VTSWlmSGJibGhLVXZrVVFxQ1RQMTY3K2V6KzJSeHJZSkFkWnZLVHBGTjhMbHVxWDY1ZWFabHNIeklJakRpTTEwNCt1M3V0QXlhTWVKZ1RLenkyTlVPM2ExL0JJVVZ6UE1IL2l5RncwbUc4enZmWlhmZXZkOEkrWElySlJoVG14Q1dlV2wrakcvNmY4QU1IQnlUeGo1L0xtMGlOSm5UeXhuVDBRZXloVkUzQTA5c2lZU1A4Tm9vUEpvZjJaSDk2dEFJSElUYm1zbGlRNjdNYm5uM29VM0M2TGlWclBDL1BPaGptbjllZnhPaXR2N1JQRWgvcGxQN1oxK21hcU1zRnVpMys5V203UnYzVm9EZFlIVWlGWXJxLzJhY0hUOWRFVmZaRjFTVXFKbXpRbWRpUmFTMGwrd3R6bWY0Tm4rbWFhTEwvSlp6SCtFZXJKVHJsdExLenp5WVB1N2JxZEJaSGY2NTBUU3dMVFN6OEVCVXk4ckdBVHA5dDlLZkFReVhGYWJ4MnJIRzZKbFo1N3pSdXR1eGptdVVvOEVpUkxiRDcrMWJmZEUwTWMxL0tzdkU5VGZzOU5pbVFBN3hXU3ZMT2t0STFVUXBaby9RaDYzdWk5bDcrZE1McGY3akFicnpsbDBTRlRzeTRWcXowNFRzcTNRZnVicVhSbi81TTJIM29kM25PblduNU8wdTcyZ1VWVjU5ZHVpYUN0N0J1aFg1R1JGMVY2WWRDZkJyMm9IVjFiLzY1S1VVVlROeWVmaldJWXRyaVl1eUdNMytsMlNLQmtqajVsakh4UVgrYkp0S2QyWXMzM1hUVHpmaTc2VUxsalFpNWpveFdoZnp1QjNTU0Ryd2dzbjRVQ2VOOS9ONi9tbWFMNlVML1k0bUN6ajY3REUwRS8xSzVZdFVJMCtZMUVrdlh0S2lWOWYvS3gwVU9IOWl0ZEJNOG04cjRja1B4V2ZlSk90aXVuTG5ySFl6OUJKSkgrT3k1WTBTcGcrc3RGaDY4QmtkOWYrN2IxMzg0Wk96SDQzbC94TmpiUC9GcmYxdGhEd2ZCeWY1MUtDZDZkOW4xSlhvT1o1OWRsaWFpbGNGeDhTMlZjczI1SjZvY21EUDA5UmNoeHBoUzJzVEZDenlMc1JzdjBxVmlOV0xXakRjL2VlN0o5eEJmeXVzN1FvcTRoMXJaZjRiMHhoM25tdmpTT1hsMmVoZThxakNTcVM4ODRjdWJGQ3N0Q3hYcUhQNSsvQXhGeDV1UXVHNXFZcEhzS05qdWVkalBpR2g4emo0N04wMGNpM3BYcUxiNjhLZHlFeEhoTDZUNmxENkVxSWxQZksyQzZLS3NLV2VVTzZ2ZmRpY3kxbVNHdnEwemRya2hZdVhLeTFNNEN2cFZFUnVaQi9rckxSRkovQit2c01zYklyVUV3clVJd2JJeXYwYnFyNkIxdHlLWk80OU1zRzR2VWNQOGJEcmJaL2NvYWhDL3VnMzFBRzZhNkZCZHlnOHJKanJJMzN6b1YycmlmWnpTZVRnek9MS0tWYTVhRzdNaWpCOUVxNUR3S2U0dkkrbVNpb3l4aHdHYzFBUS9GM1JHWmNYdjh4YjZFeFVXV1V3cEc4Uk9zZHY3cDRtYzhicnpHajJrN2JNTGdVemlxcW1xdUdtaVNRTTJDWlVYZVhIUHFnZ2RKbVhQcTBPOHV6b1BBWHMvWVlTeFZJOS9Ma2lidUI0M3ZBdmRmemVhSUNYV1RGNGs5SmJJYWk5K3ZNWWUxYmVzV0J0Q1doSFduVWQ2ajllbENrMDFnbmJOK096K25QZlkwWDhQNmxmUlNSTTRRUTI0YnkzcXA2WmR1V3M2Rml4Z2pKM1MwV3BNRThoK1UyVkdHUWxjU3d3ZFM4LzRteVRKOFhZYlRRd2h2S0xrUk8rWWRFY2NjZEJ3dzFDRVZoa1lUdnFsaVp6eGVraThOdTQrT3lkTjRLWGZESUxtSlYwN3F0Q2FqdEh2djFoTGVzRGhGWk9IMEpqcXAva3Z4VmlNOU8wQmQzQkpjcExUc0ZrN1NGQXRzWWNtWW8wZ3VOcHVJcVB5OTVxRTNHcmZOTkcycW13L3N3elA4NW9VOE5rNWFXS01saXU0VUZsTVRCTm9NeGFpQ1UwRW9ZWTd4dGdHNDZhcHhuSzBTZkNPelVVVGdIZkpTTUZab0xiWTZNckthcjgwTVI1UnNGMDZENlB4MDcyQXo4NUpFM3dqeVpEVmI4UUFEZVpSOVJaL0F2eExhcUxORjV3b1A4WTRDYjRaU3VjWGpUZG5WVVRjSVN1L1RXRHdpWjEwdU13WWQxNlNrQVZybU1EWm9kYURSb3NxR0h2YWRMbHBuR3FGQjNtT1Bqc25UVXpRSkhaNXpwUVlBNVFHQ3RQcEFMMW83eFJNNjhPR1k0dzBnQnZuMW1yeWgwNlFsSytKdGlHU2o0Z0JTT3VtcWVmYmxJbm0yNUpFdTd1RlpxYWVJdWhGcTE3VGNUaFM2SkhrcEltZzNnMU9XR055L05YbWR2ZU1LaUNwaVdGOWNuQk1FOVFLTkdSQm1QeE1DcTl3cmlZdzA0MFA1ZFE5TGNubnFVUS9ibWoyUnhQRFBVK0VvMnB1S3p3Y2ZYWnVtcmdXQjJ6K2lKS01ld3pRWUJJbDY0bGpVaE9qMnFVZVk4U3loM2xIZ2JxWWIxZ0Y0UlhPMVFRTjVTMkxoNEo0QnNrSENSb1R5dWtrYUNtMThMWGNhN3dlcmVDUlZwVE1xdFVCcTdTVXU1c21nc2RtZjhwbWpnSEtyUzQ5S2ljMU1aR2xDWHFkOVd4cEZlRk51eFFLenl0RXNidkVxcDFOMW9GaGFjY3BiTkpRd1lnbUp2dWlpWjdqOWZlU0l2VGFEdXE0Rm4rOHRMaWpKbUtzY1UyY1JNbDZWRTVxSXRDMWp6UFNJeTlKNGVCTElCcHM1V3NpdE5xamVrNXNuWk5Rb05scGE0WnloL1N6S05xZDNIdU0xL0pYMUdqSm1WK29ja3NHZTk3NnB3bU5Zb29tOU43Yk5FMnNpUWZFazFpanQzcm9rN21hb0xFbTh0WVRLNVZUNHpLUS9Ub1B5SDlqYnJqWUxDbmhyUEg2K3Z2ZWo1THAwaSttOGRuZEd6V3ZlYXlnaloxNGxEaWcxQ2IwZk1uV3hKTlRuRmNiaFhGR2V1WkxRanoxUGdsRUFlbXJzdlNzM29rTTlaWDRFOUlBSkpvQ0ZLeGZUNklxOTBNVCtQR241K1BYYytkdnZ5bEVzZkxTdzJaSCsreENsV2ZmYStyUis5TW1xRE5JSFNka3RkZlhaSGt4VFdBNFZiMUlzSXBnQWxFczdPUnBZZ3Q4VXBtcVVyZ2pVYnlWTkJUWjJXSmJvMFc1aytBNmhPWmNNMHB1a3daczdyTjdOSVhGK0R2N280bEpsS0h0Z3JyVlBxUW1QbmhXUGxkTUUzenVKTE9vZGpaa01qbFhFOFRYa3NUbWhvZVFUYUdpcDFFaVY4OGVESEhSRUhXSWVaZXFNVjQyQkMyZlhWWmgvZE1FZHoxU01RQkI5VlR5TnhoTTRURk53RTJyTzlRUTRaYWhWS0V3cjAwQTZSUncxNUc2d1dYZ2NXeFRLUGlta3J6eit6U0U1MTJiVWp5MGhtQXo1UjJMbGQ4ZlRXemh1VmFVWkZSZGFTTFJGY1EwUVgyODFDRDFJcEVPWFlwcjVtaUMrSXh4cUo2QlcvMTRGM0V0Z09CaG5kNlh3Tk1RbVhOWnRpeHFaZnZzc3A0QS9jTlNWbDUyZWd4UThtWWJVOERTUkdKNGpERk9nMCsrTGJRMGtZSm8wTjZXajVFeFloT2ZucWVZSjk1QzhpS1AwaGptTnFNMzNIME1KWHgyV2JMUlA2eGs1V1dueHdBTlFoc05TeFBEOGY0bXh0ZzB6WWRjVUtvcDJRVy9WV29xeTdJanZzZzBWVEJQSTFtME51b0JHZnZjbEMxMEQ4TUpuMTFxMlZkZDk5STY2ditScDY1S3pjNU9qQUZLSTVoNEFZbkYwc1JXYjAzUWdGMlRwZEJFT0FWUm1ZdGJScHNnUHN0THJPZ25rU3dua2lHQ0dDdnVicW04dmIzSGZYWnBwZk9aQzMvTW9qMVVUQk5ZbWVsdTZoS01KckRPMzlMSlBCQmw3RmpnRTNRcGlCcjJERTFZa0J0YThXdVlVdHlXcUNMcmZxRmxVK3hWT082elN5c1h6cFBaaXcvY2VuRzJza3ROVkszbEFOTW1TdDlCZXF6eUVVMmdpKzgyMUlPdEFpODlFVmFKOWoxREU4U25yU2hEYnpVeE0rZnNmdEVRN0YwbzVyUHJiOEVSUUlNWDBmWmJwb0E2c05HWGxVNFVObU01dEVkU2VuTlRFRFZpTXpSQmZNS2FOcVFJMGF4TURUdHRoT1gxd3hFaUdTbTk5RzlaVnl1TmZqK2wyWUFHMzBJdDE2eW5jOUpFNmFYSDBDTCsyckIxSUNVRlVVT1FvWWtNUHRLRThvUlp2WERxZkJhZGE5YWxIUWZtT2ZaWGlEVHhnYS9TOWN4OXRJR01iN0ZUandoTlhLSHRnWHpiWGt1bGlqc3g2dXNIRzFibUFwSjNvZ25pZTlXU0k0TzJKckRMMTF4Mm1aSzJZM0xqSWFYTVpBSDdKQ1VDYUh4VEpUUWgrNFcvU0IwbitFYk5DNmh6NURmRmRxT0pGQTJTSm94NThnMkRjTXFzd1A2OURVUElRNC9zRThBekg4UFd4QU4vMElyU0dVMWdRaHZMSThZMVRqNHh6OWh2V0l3ZDVLUWdhaWlLOVU0MFlsc3Y5T21mUjF4Y0cwYmtJUWdSb0hOWjliQTBNWjJ0Q1d4bloremRSc1lXUk81a3hPNms4NUVtMUlqTkM5RzZrTjRWVS9LQkRybHE0a1FQVGVCM0tPMXRzYXZwaUJxWU10b0VhVEJsOWtzK2pwZ1RST3JDYWlsRytJRU51V3BpdkpjbXlGdGxXc0ZrT3FJR29neE5FRi9LRENjMStTc2hpS1dMMWdnKzBDRlhUZlQyeFpMTHFLVndvTzRrQlZHVm5lbnRvSmMveFV1eWl1UmtVeUYzWVhhM2FzcnFHU0laKytEYTVnL3BxZ205UGpHOElpcEhqR3VxbnJSaXAwZWJMQStnSWs3eE81MXZJWk9hU21SQUVBd2RKTCtxZVhVQU8yaDd6d3MwWlhZQUl2YkRWVXdUZWxPSFdyT0thSUo4aGZxOXBkZlZURHNORGhNTkdVNzJUcnhCa1VTOUdHRFkya2llTVZFVndtbE1hUzFJWlR2ZElYay9YRHZVUkxzbUtoblZSTnNDUDJ1bDZLU2E2eVEwVWVKTGRkeUFUaUk0RDdCa080eGtibGxGUmpMY0kvdEJEWGlHZ3BwNFZsWndmazBFb3Byb1FPQ1VnaUJFcEtVaTVqNlpxWWx4c2NRSE5yTktwZm1xU0wzRVk1L1NhUlNnQjRna0hQQUkxV2N1cXc3b2N4SWRkMTJnRXZFQThnTzlXRU9KV2RmWXFSUitYOTJXMFVTYm9FL1ljRFhCdDhSRDlqOGtDaVdQUjJldE5EYTFiTUlESGk2c0NmWFdSdHZFTkdCWlVsQ3NJcktpSXVhK3NDakRDVTJNQ1l3WHdGY3o5Q0pFZlpiSUxzY0duK2JobXNZVzFjU0U2b1NTbXREZ0U5THEvYmVBMVI4TEpEUXhKQ3czbXNZbStHaTNzNWdNbEdQRE9SVFhzTVFmOUdCUlRZeXFYUnRSVFV3Q3J6bUZCYjNHZWlhbEVySHV0Q1REQ1UwY0UrWUhyVk8vWnVoRmlOU3p5SVBsMkxDQXByY1JwejdnNnhNYXduaTk2c2x4UW55YkRNS2tKclkxZTFWMUtEb0ZnWkxxMTVMMnhKYkFuM3IrV0EvRTk0ckxBVHUrdlFUYTM3UUxRUGlncjA4VTBjU2tjZ0VsTldITXJ5MUFHZ2NwMEswcHFZbGw2U3BaVHVGcmFpT2pyTGJ4U1BpaGlaWU1xbHNIQWpLdTZIQ3ZHUGJSdldqdnRLQzZqNlFtak9lSit2YVZlQ1dQYTA5R29uY0twUkxKVHhMakkrTkVDaTdIaG5Ob0lsN0dRVitmS05JbTZncnZwQ1pFWjgvQkNWTThFUjFsVGlUYXhMamFQVWdEaktZU0tGdEtMVFBUNmloejJsNjJFTlFIK1gvQk5qR2hrVXBxd2pJOTBEM0ZKanBCRUs0cG5PSnRZa2pQbU5ZVEF4TWtkYWNFWXpubUhPOGtoM2RWd2tHOEY5VEVjUTFhVkJQVXI0akJkclFGR01qMWREWUt4eWsxL1UzNlloZjBaamRhS1cxRStFTFR1ckRIUnVwRVVNenJ0eUxDY1ZBakJUWFIxblBWcUNib05SZTlkbWVGb01ETHJRWVVpVXpIekd0amJRSkRRVTBTbFFDOFBDQkhwRkRuMUpDWjBFUk5Cdm10RWxlMm5Ybnd3bFRWeGF6SHJzYzdDN3pyNmxVblJoWG1uNm5MbWN3eVQ3UVI1TkpITE9LWUp1RGZYbEZQOEhScy90dXhsanFnQ1dzb29uYlhVbXlINFU2TENZdFpGYW5HTmJGc2ZCcFJUZUNUQWVtbmF5NXhhZkZHOGJSbEtGQWZwTEVQNkhDVk5mVUU1T3V1cVlnNGVXMUpSV2tINENVVklkdEJUYWhOMmtFT0VTcmJXUlVBTEpGcCtEK0JlRU1TMDR0ZE00d2hvaHpkVUJEUVNQRzR5UzdiaHhXUjJheFpTOUNaQmZDWEkwVXUySjBjYWNKcUZIWGRVWnBpRG5Lb2plcDlkeXE5QmppUXorNEIzdloxTzk1QjVBM0RSOUVaUlBVSDJ5OWkwbk5KNTg5YkdpM05nMVpOU0U4M0VkSHFCVDNpNzFKc2NIOTBOMVdFRHAvNkRQdHBGUjAycDI2cHBJTjdIMVBuQUY0K2MrNGZZOVVZZWU3OGV3Z2o5dkpuK2FlWjU1NjRsVWY1c0Z4KzlwTmkxOUZILy83WmhtQWtueEdOeWVKTWYwcWJ4MnlxUVFGY2orcmU2RTlWbVdkKzRmbm5uenQvbXhDNnlhbjRQem9WWUVsRUo2cXhkdFdkcXJOZkZIazRaVkNmckNKU0R2TC9hUUVELzI5bU5xSkdmQUhOeWxkQmJpWk1xeGp1eWhLYkZ5WkVXMDk5NkdqTTdqM1UzRTUvbW4yL3dxbGpzWnFnM1NpL0I0TCtqTWdubW93OW92aHdMMFBWVVBqSE5pbHZQYktWMnFJNmtNSHA3bzEwYml1dWl4VlhUWER6YmRwZ3FEV0JMeXpRclZ5ajU1eEFDNnJBS2FYbjc3QVhuRHNXcXdsRzRQdGpwTC8zSTgvUUFaQy9ibWR3YndmMW1BOSs5cTdRR3VWdG1xTVdIbmxLMS9pNmxncWVBanF6OXRBUjZKTjdmOHgrNXhWOTl2MnRWY0NOcXl0N0lrbFo1b2FkeXZ4OE52Ly9hODQzZnp2OStyMDlmS3FKMzduUWZXY1VjenJOdW5zTDcydUtQQWcvemZxR3UxdFJuaEZoSzVaKytZN0tsWjlzUlBQMlRTeXJWemNHNnI1NTFFUCtJR1NmcFYrYmg3em0rNjE2azFERFJ6L3g3YWV1dXVyNlpRVGZoOUJYLyt1K0pvTFIzbUsvUGZmaGU1NEZjeUQ0RnVCWEZadzNRWlhrNzRORm9HbnMwcmJsS3hwTExnc1A5am04ZEhaWjkwSk5lMTlGeFZxOThTanRBUUpseTZsZk1XWXZuRGlXeDJ3UG5zTVhNV1FzVzFxQlg5U0lXTDlQcE5OOFlJQUlUQnBQSjNtanorcWkyc3JscVZOOFlLQUlMTHlweFpObDBkQ3g5cllPK3NCZUlGQ3Y2VkpvRlVhUDNzRzY2YWcwaFE4TURvR1N0ZEt5R3RuZk1sOGJYS2xlY2hJQitma0J6MmhIUHBrVlAwK2U1UEFwZzBGZ3lKcXJObTF6SXFoZUdreUpYbW82QXRQV0RDbGlUZ1NWalhRT256b1lCTnB6V2k2WkV6TTZGbGlEdDBuMG9ZRWhvRDU5UXdGUmMySkVmWFl5c0tLOTRBZ0NzeVpHNW9RWkcwYTgyOGxBc3hlaHEwd2haRTYwVE5Tc041czBIM0pENE43Wld6WTU1ZW4zVjI3OGdodVBSUVZ6d3ZkSUZoNDdEdzZ6aXRqdWlkMGtWeUtiRDkxa3RxM1ZDVGNPVDVXT1FQTTNzZUc5UmovLzl2Yk5BRnVJRUN4ME5lMk5wSVU0UFhFRWdWRjhQM09NdHVHS2hZWFZ3dHVoWVU1WXhrVkV0bzhVUWVBWXR1SmhFM1l3ZExsRmJKZ0piZExkK1lxWkU4NThuakNPQUIyb2dBOFRHdFVhejhIdTZKVTRTYzg0bVJQRk9IcUtPOEtaOUJrL0dzSjV1ZktENzBObUNxRVJOU2NLc1hwaUc0RVNlU2ZvMjVJNWtZcVA5dFZXYkpzc094d3pKN0lKZlU1dkJFYXBMVmhvb3Rzdk52NTZjNkkzd002NXgya1BMdEFVVzNIcEE1MkNtdkRtaERQV3ZRa25xUVVzNk02Si9IbmJ2VGxpdWQ2Y2lBR3kwMmhuQnB6elp1cUthZFJpSVZuZW5DZ0VWell4LzltKzBHeWh4T0JkUzFDUFZ0K1pTSk1KM3B6SVFxWm8ramRhL0FlNFgxZDhrMm5mTUtFSHFpbUMyTjJiRXpGQWRoV0ZOZmVHRXRDSmZCOHJVdW1yWkRXaUt6cDE5K2FFUXFJZmQ0d05lcFRHa0pFUVNWK2tteTEvMFd4ckFoek44TEVkSUhEU1RKMENhOGpRa3BDZlBMRkg1bUlDN0Zjbk5GSzdEVXlic1FFRHNMVi9SZ3FtSGlpclRiVDk2c1J1NGJmNFlVNXN5Q2dHWUxQaFZaSFF4NDE2SUZHSjhqNmZQWVRFS0gwMEh3R2dxWWd3aVUweEo1Wk5vMUdFNmg0V3Rja1ZvNytuSUdDTkRlajIxNUlVRTNmZGswemtLWFRLNTB4R25rOHVpZ0RRMU9ZRTN2NVdFWDZhNEs0VVlmQzBQUkN3ellrd2M1S1VMZ0FUWUd1elV6cU5UM1ZGd0RJbk1IWFN6Y09KblNhNExTZEtUNVNQQUVicE9VbUZNdy9KTnp1dUQ1Zks0NTcyNWtRZVJBWHlnZWFhSk1jclRsT240OG1aYklZOFRJRDk5c3NNYklvbmQ0dzVzU1VPLzlJL29KRXJiTjZiRTdrWXVST3NtOC9rRUd5QmNiM215aDE2YzhJVktnZTZxcGt2U2NzaWJEaXdFWWszSnh5QmNpTXpuOGxoNmtUZTd3bG5uNTQzSjl3Z2RxT0NWMG1keUljZ2JiR3hQNkxyTGNPdlR2VEdwMWd1WnE1cWh4TTBzUTFtdnJidEpJUldKemFkS0QxUlBnS1cwdys5RTFrVzRhVjhMa0dCU2F6L3JzNFZyRnk2U2V2VWpRbzVrZVFQak9VeUJzRlhvQWoyY1FkQ1QrS0N3Sll4Si9CVHgyZ1R5L2M3c0gzbmsrZWZ1STBVZ2JOVW56ejN2SE1yY2hCOVpFbmFWZ2R6SE90RUwzUmJEbGlFcEFOemtZL0VYN3RFb0dNNS9VcFZkc0Urcno1YmRKM04zbmp4QVp5RmZPdkZpN1BHY1pYTjRITnlFUmliWFRNMDVkdTZYelN4dm9mK0QxVjBOdUI5NkVVb0FBQUFBRWxGVGtTdVFtQ0M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2395</Words>
  <Application>WPS 文字</Application>
  <PresentationFormat>全屏显示(16:9)</PresentationFormat>
  <Paragraphs>149</Paragraphs>
  <Slides>19</Slides>
  <Notes>19</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19</vt:i4>
      </vt:variant>
    </vt:vector>
  </HeadingPairs>
  <TitlesOfParts>
    <vt:vector size="36" baseType="lpstr">
      <vt:lpstr>Arial</vt:lpstr>
      <vt:lpstr>宋体</vt:lpstr>
      <vt:lpstr>Wingdings</vt:lpstr>
      <vt:lpstr>微软雅黑</vt:lpstr>
      <vt:lpstr>汉仪旗黑</vt:lpstr>
      <vt:lpstr>Arial</vt:lpstr>
      <vt:lpstr>微软雅黑</vt:lpstr>
      <vt:lpstr>Calibri</vt:lpstr>
      <vt:lpstr>宋体</vt:lpstr>
      <vt:lpstr>Arial Unicode MS</vt:lpstr>
      <vt:lpstr>等线</vt:lpstr>
      <vt:lpstr>汉仪中等线KW</vt:lpstr>
      <vt:lpstr>Helvetica Neue</vt:lpstr>
      <vt:lpstr>汉仪书宋二KW</vt:lpstr>
      <vt:lpstr>等线 Light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追殇</cp:lastModifiedBy>
  <cp:revision>173</cp:revision>
  <dcterms:created xsi:type="dcterms:W3CDTF">2023-12-02T06:11:21Z</dcterms:created>
  <dcterms:modified xsi:type="dcterms:W3CDTF">2023-12-02T06:11:21Z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7F097531245B40B89914914453D25970_12</vt:lpwstr>
  </property>
  <property fmtid="{D5CDD505-2E9C-101B-9397-08002B2CF9AE}" pid="3" name="KSOProductBuildVer">
    <vt:lpwstr>2052-6.2.2.8394</vt:lpwstr>
  </property>
</Properties>
</file>