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835" r:id="rId2"/>
    <p:sldId id="1447" r:id="rId3"/>
    <p:sldId id="1482" r:id="rId4"/>
    <p:sldId id="1215" r:id="rId5"/>
    <p:sldId id="939" r:id="rId6"/>
    <p:sldId id="1350" r:id="rId7"/>
    <p:sldId id="942" r:id="rId8"/>
    <p:sldId id="1217" r:id="rId9"/>
    <p:sldId id="949" r:id="rId10"/>
    <p:sldId id="1407" r:id="rId11"/>
    <p:sldId id="947" r:id="rId12"/>
    <p:sldId id="946" r:id="rId13"/>
    <p:sldId id="1471" r:id="rId14"/>
    <p:sldId id="1497" r:id="rId15"/>
    <p:sldId id="1218" r:id="rId16"/>
    <p:sldId id="1221" r:id="rId17"/>
    <p:sldId id="1220" r:id="rId18"/>
    <p:sldId id="1449" r:id="rId19"/>
    <p:sldId id="1222" r:id="rId20"/>
    <p:sldId id="1258" r:id="rId21"/>
    <p:sldId id="1472" r:id="rId22"/>
    <p:sldId id="1473" r:id="rId23"/>
    <p:sldId id="1469" r:id="rId24"/>
    <p:sldId id="1000" r:id="rId25"/>
    <p:sldId id="1474" r:id="rId26"/>
    <p:sldId id="1494" r:id="rId27"/>
    <p:sldId id="1483" r:id="rId28"/>
    <p:sldId id="1498" r:id="rId29"/>
    <p:sldId id="1499" r:id="rId30"/>
    <p:sldId id="1500" r:id="rId31"/>
    <p:sldId id="1501" r:id="rId32"/>
    <p:sldId id="1502" r:id="rId33"/>
    <p:sldId id="1503" r:id="rId34"/>
    <p:sldId id="1504" r:id="rId35"/>
    <p:sldId id="1489" r:id="rId36"/>
    <p:sldId id="1490" r:id="rId37"/>
    <p:sldId id="1491" r:id="rId38"/>
    <p:sldId id="1492" r:id="rId39"/>
    <p:sldId id="1493" r:id="rId40"/>
  </p:sldIdLst>
  <p:sldSz cx="9144000" cy="6858000" type="screen4x3"/>
  <p:notesSz cx="7099300" cy="10234613"/>
  <p:defaultTextStyle>
    <a:defPPr>
      <a:defRPr lang="zh-CN"/>
    </a:defPPr>
    <a:lvl1pPr marL="0" lvl="0" indent="0" algn="just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1pPr>
    <a:lvl2pPr marL="457200" lvl="1" indent="0" algn="just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2pPr>
    <a:lvl3pPr marL="914400" lvl="2" indent="0" algn="just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3pPr>
    <a:lvl4pPr marL="1371600" lvl="3" indent="0" algn="just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4pPr>
    <a:lvl5pPr marL="1828800" lvl="4" indent="0" algn="just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5pPr>
    <a:lvl6pPr marL="2286000" lvl="5" indent="0" algn="just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6pPr>
    <a:lvl7pPr marL="2743200" lvl="6" indent="0" algn="just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7pPr>
    <a:lvl8pPr marL="3200400" lvl="7" indent="0" algn="just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8pPr>
    <a:lvl9pPr marL="3657600" lvl="8" indent="0" algn="just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FF33CC"/>
    <a:srgbClr val="E7E7E7"/>
    <a:srgbClr val="CC6600"/>
    <a:srgbClr val="EABD00"/>
    <a:srgbClr val="660033"/>
    <a:srgbClr val="FFCC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86"/>
    <p:restoredTop sz="78478" autoAdjust="0"/>
  </p:normalViewPr>
  <p:slideViewPr>
    <p:cSldViewPr showGuides="1">
      <p:cViewPr varScale="1">
        <p:scale>
          <a:sx n="55" d="100"/>
          <a:sy n="55" d="100"/>
        </p:scale>
        <p:origin x="1692" y="28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10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/>
          <a:p>
            <a:pPr lvl="0" defTabSz="990600" eaLnBrk="1" hangingPunct="1"/>
            <a:endParaRPr lang="zh-CN" altLang="en-US" sz="1300" dirty="0">
              <a:effectLst/>
            </a:endParaRPr>
          </a:p>
        </p:txBody>
      </p:sp>
      <p:sp>
        <p:nvSpPr>
          <p:cNvPr id="3075" name="日期占位符 3074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/>
          <a:p>
            <a:pPr lvl="0" algn="r" defTabSz="990600" eaLnBrk="1" hangingPunct="1"/>
            <a:endParaRPr lang="zh-CN" altLang="en-US" sz="1300" dirty="0">
              <a:effectLst/>
            </a:endParaRPr>
          </a:p>
        </p:txBody>
      </p:sp>
      <p:sp>
        <p:nvSpPr>
          <p:cNvPr id="3076" name="页脚占位符 3075"/>
          <p:cNvSpPr>
            <a:spLocks noGrp="1"/>
          </p:cNvSpPr>
          <p:nvPr>
            <p:ph type="ftr" sz="quarter" idx="2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defTabSz="990600" eaLnBrk="1" hangingPunct="1"/>
            <a:endParaRPr lang="zh-CN" altLang="en-US" sz="1300" dirty="0">
              <a:effectLst/>
            </a:endParaRPr>
          </a:p>
        </p:txBody>
      </p:sp>
      <p:sp>
        <p:nvSpPr>
          <p:cNvPr id="3077" name="灯片编号占位符 3076"/>
          <p:cNvSpPr>
            <a:spLocks noGrp="1"/>
          </p:cNvSpPr>
          <p:nvPr>
            <p:ph type="sldNum" sz="quarter" idx="3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zh-CN" altLang="en-US" sz="1300" dirty="0">
                <a:effectLst/>
              </a:rPr>
              <a:t>‹#›</a:t>
            </a:fld>
            <a:endParaRPr lang="zh-CN" altLang="en-US" sz="13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2798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20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/>
          <a:p>
            <a:pPr lvl="0" defTabSz="990600" eaLnBrk="1" hangingPunct="1"/>
            <a:endParaRPr lang="zh-CN" altLang="en-US" sz="1300" dirty="0"/>
          </a:p>
        </p:txBody>
      </p:sp>
      <p:sp>
        <p:nvSpPr>
          <p:cNvPr id="2051" name="日期占位符 2050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/>
          <a:p>
            <a:pPr lvl="0" algn="r" defTabSz="990600" eaLnBrk="1" hangingPunct="1"/>
            <a:endParaRPr lang="zh-CN" altLang="en-US" sz="1300" dirty="0"/>
          </a:p>
        </p:txBody>
      </p:sp>
      <p:sp>
        <p:nvSpPr>
          <p:cNvPr id="2052" name="幻灯片图像占位符 2051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文本占位符 2052"/>
          <p:cNvSpPr>
            <a:spLocks noGrp="1"/>
          </p:cNvSpPr>
          <p:nvPr>
            <p:ph type="body" sz="quarter" idx="3"/>
          </p:nvPr>
        </p:nvSpPr>
        <p:spPr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/>
          <a:p>
            <a:pPr lvl="0"/>
            <a:r>
              <a:rPr lang="zh-CN" altLang="en-US" dirty="0"/>
              <a:t>单击以编辑母版文本样式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defTabSz="990600" eaLnBrk="1" hangingPunct="1"/>
            <a:endParaRPr lang="zh-CN" altLang="en-US" sz="1300" dirty="0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t>‹#›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6477341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smtClean="0"/>
              <a:t>2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544860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不相关子查询：返回制片人的价值信息</a:t>
            </a:r>
            <a:endParaRPr lang="en-US" altLang="zh-CN" dirty="0" smtClean="0"/>
          </a:p>
          <a:p>
            <a:r>
              <a:rPr lang="zh-CN" altLang="en-US" dirty="0" smtClean="0"/>
              <a:t>外查询：对于一个制片人，其价值大于等子查询结果中的所有值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smtClean="0"/>
              <a:t>20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474782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相关子查询：</a:t>
            </a:r>
            <a:endParaRPr lang="en-US" altLang="zh-CN" dirty="0" smtClean="0"/>
          </a:p>
          <a:p>
            <a:r>
              <a:rPr lang="zh-CN" altLang="en-US" dirty="0" smtClean="0"/>
              <a:t>外查询：选定一个电影</a:t>
            </a:r>
            <a:r>
              <a:rPr lang="en-US" altLang="zh-CN" dirty="0" smtClean="0"/>
              <a:t>old</a:t>
            </a:r>
          </a:p>
          <a:p>
            <a:r>
              <a:rPr lang="zh-CN" altLang="en-US" dirty="0" smtClean="0"/>
              <a:t>子查询：返回名称与</a:t>
            </a:r>
            <a:r>
              <a:rPr lang="en-US" altLang="zh-CN" dirty="0" smtClean="0"/>
              <a:t>old</a:t>
            </a:r>
            <a:r>
              <a:rPr lang="zh-CN" altLang="en-US" dirty="0" smtClean="0"/>
              <a:t>相同的所有电影的年份</a:t>
            </a:r>
            <a:endParaRPr lang="en-US" altLang="zh-CN" dirty="0" smtClean="0"/>
          </a:p>
          <a:p>
            <a:r>
              <a:rPr lang="zh-CN" altLang="en-US" dirty="0" smtClean="0"/>
              <a:t>外查询</a:t>
            </a:r>
            <a:r>
              <a:rPr lang="en-US" altLang="zh-CN" dirty="0" smtClean="0"/>
              <a:t>where:</a:t>
            </a:r>
            <a:r>
              <a:rPr lang="zh-CN" altLang="en-US" dirty="0" smtClean="0"/>
              <a:t>电影</a:t>
            </a:r>
            <a:r>
              <a:rPr lang="en-US" altLang="zh-CN" dirty="0" smtClean="0"/>
              <a:t>old</a:t>
            </a:r>
            <a:r>
              <a:rPr lang="zh-CN" altLang="en-US" dirty="0" smtClean="0"/>
              <a:t>的年份小于子查询结果中的某个值 （相同名称至少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个年份）</a:t>
            </a:r>
            <a:endParaRPr lang="en-US" altLang="zh-CN" dirty="0" smtClean="0"/>
          </a:p>
          <a:p>
            <a:r>
              <a:rPr lang="zh-CN" altLang="en-US" dirty="0" smtClean="0"/>
              <a:t>为什么选择</a:t>
            </a:r>
            <a:r>
              <a:rPr lang="en-US" altLang="zh-CN" dirty="0" smtClean="0"/>
              <a:t>&lt;</a:t>
            </a:r>
            <a:r>
              <a:rPr lang="en-US" altLang="zh-CN" baseline="0" dirty="0" smtClean="0"/>
              <a:t> any: </a:t>
            </a:r>
            <a:r>
              <a:rPr lang="zh-CN" altLang="en-US" baseline="0" dirty="0" smtClean="0"/>
              <a:t>外查询选择 </a:t>
            </a:r>
            <a:r>
              <a:rPr lang="en-US" altLang="zh-CN" baseline="0" dirty="0" smtClean="0"/>
              <a:t>A 1990</a:t>
            </a:r>
            <a:r>
              <a:rPr lang="zh-CN" altLang="en-US" baseline="0" dirty="0" smtClean="0"/>
              <a:t>时，满足条件，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出现在结果集中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                              </a:t>
            </a:r>
            <a:r>
              <a:rPr lang="zh-CN" altLang="en-US" baseline="0" dirty="0" smtClean="0"/>
              <a:t>选择</a:t>
            </a:r>
            <a:r>
              <a:rPr lang="en-US" altLang="zh-CN" baseline="0" dirty="0" smtClean="0"/>
              <a:t>A 2002</a:t>
            </a:r>
            <a:r>
              <a:rPr lang="zh-CN" altLang="en-US" baseline="0" dirty="0" smtClean="0"/>
              <a:t>时，不满足条件（避免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在结果集中的重复出现）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smtClean="0"/>
              <a:t>21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241854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Select movieExec.name from </a:t>
            </a:r>
            <a:r>
              <a:rPr lang="en-US" altLang="zh-CN" dirty="0" err="1" smtClean="0"/>
              <a:t>movieexec,studio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Where cert = </a:t>
            </a:r>
            <a:r>
              <a:rPr lang="en-US" altLang="zh-CN" dirty="0" err="1" smtClean="0"/>
              <a:t>presC</a:t>
            </a:r>
            <a:r>
              <a:rPr lang="en-US" altLang="zh-CN" dirty="0" smtClean="0"/>
              <a:t> and (studio.name</a:t>
            </a:r>
            <a:r>
              <a:rPr lang="en-US" altLang="zh-CN" baseline="0" dirty="0" smtClean="0"/>
              <a:t> = ‘S1’ or studio.name = ‘S3’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smtClean="0"/>
              <a:t>23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219679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幻灯片图像占位符 73113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31139" name="文本占位符 73113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t>24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474120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smtClean="0"/>
              <a:t>25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6870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S2</a:t>
            </a:r>
          </a:p>
          <a:p>
            <a:r>
              <a:rPr lang="en-US" altLang="zh-CN" dirty="0" smtClean="0"/>
              <a:t>S2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smtClean="0"/>
              <a:t>28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992633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smtClean="0"/>
              <a:t>30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663582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studioName</a:t>
            </a:r>
            <a:r>
              <a:rPr lang="en-US" dirty="0" smtClean="0"/>
              <a:t> from movies R where </a:t>
            </a:r>
          </a:p>
          <a:p>
            <a:r>
              <a:rPr lang="en-US" dirty="0" smtClean="0"/>
              <a:t>Not exists(Select * from movies R1 where </a:t>
            </a:r>
            <a:r>
              <a:rPr lang="en-US" dirty="0" err="1" smtClean="0"/>
              <a:t>studioName</a:t>
            </a:r>
            <a:r>
              <a:rPr lang="en-US" dirty="0" smtClean="0"/>
              <a:t>='Paramount' and</a:t>
            </a:r>
          </a:p>
          <a:p>
            <a:r>
              <a:rPr lang="en-US" dirty="0" smtClean="0"/>
              <a:t>Not exists (Select * from movies R2 where R1.movietype = R2.movietype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R.studioName</a:t>
            </a:r>
            <a:r>
              <a:rPr lang="en-US" dirty="0" smtClean="0"/>
              <a:t>=R2.studioName))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smtClean="0"/>
              <a:t>31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7236851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studioName</a:t>
            </a:r>
            <a:r>
              <a:rPr lang="en-US" dirty="0" smtClean="0"/>
              <a:t> from movies R where </a:t>
            </a:r>
          </a:p>
          <a:p>
            <a:r>
              <a:rPr lang="en-US" dirty="0" smtClean="0"/>
              <a:t>Not exists(Select * from movies R1 where </a:t>
            </a:r>
            <a:r>
              <a:rPr lang="en-US" dirty="0" err="1" smtClean="0"/>
              <a:t>studioName</a:t>
            </a:r>
            <a:r>
              <a:rPr lang="en-US" dirty="0" smtClean="0"/>
              <a:t>='Paramount' and</a:t>
            </a:r>
          </a:p>
          <a:p>
            <a:r>
              <a:rPr lang="en-US" dirty="0" smtClean="0"/>
              <a:t>Not exists (Select * from movies R2 where R1.movietype = R2.movietype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R.studioName</a:t>
            </a:r>
            <a:r>
              <a:rPr lang="en-US" dirty="0" smtClean="0"/>
              <a:t>=R2.studioName))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smtClean="0"/>
              <a:t>32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71769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第一层循环：选择 </a:t>
            </a:r>
            <a:r>
              <a:rPr lang="en-US" altLang="zh-CN" dirty="0" smtClean="0"/>
              <a:t>S2 drama</a:t>
            </a:r>
          </a:p>
          <a:p>
            <a:r>
              <a:rPr lang="en-US" dirty="0" smtClean="0"/>
              <a:t>    </a:t>
            </a:r>
            <a:r>
              <a:rPr lang="zh-CN" altLang="en-US" dirty="0" smtClean="0"/>
              <a:t>第二层循环：选择 </a:t>
            </a:r>
            <a:r>
              <a:rPr lang="en-US" altLang="zh-CN" dirty="0" smtClean="0"/>
              <a:t>S1 </a:t>
            </a:r>
            <a:r>
              <a:rPr lang="en-US" altLang="zh-CN" dirty="0" err="1" smtClean="0"/>
              <a:t>scific</a:t>
            </a:r>
            <a:r>
              <a:rPr lang="en-US" altLang="zh-CN" dirty="0" smtClean="0"/>
              <a:t>  =》</a:t>
            </a:r>
            <a:r>
              <a:rPr lang="zh-CN" altLang="en-US" dirty="0" smtClean="0"/>
              <a:t>第三层循环返回非空</a:t>
            </a:r>
            <a:r>
              <a:rPr lang="en-US" altLang="zh-CN" dirty="0" smtClean="0"/>
              <a:t>==》</a:t>
            </a:r>
            <a:r>
              <a:rPr lang="zh-CN" altLang="en-US" dirty="0" smtClean="0"/>
              <a:t>二层循环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条件为假，</a:t>
            </a:r>
            <a:r>
              <a:rPr lang="en-US" altLang="zh-CN" dirty="0" smtClean="0"/>
              <a:t>S1 </a:t>
            </a:r>
            <a:r>
              <a:rPr lang="en-US" altLang="zh-CN" dirty="0" err="1" smtClean="0"/>
              <a:t>scific</a:t>
            </a:r>
            <a:r>
              <a:rPr lang="zh-CN" altLang="en-US" dirty="0" smtClean="0"/>
              <a:t>不进入结果集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                   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S1 drama=》</a:t>
            </a:r>
            <a:r>
              <a:rPr lang="zh-CN" altLang="en-US" dirty="0" smtClean="0"/>
              <a:t>第三层循环返回非空</a:t>
            </a:r>
            <a:r>
              <a:rPr lang="en-US" altLang="zh-CN" dirty="0" smtClean="0"/>
              <a:t>==》</a:t>
            </a:r>
            <a:r>
              <a:rPr lang="zh-CN" altLang="en-US" dirty="0" smtClean="0"/>
              <a:t>二层循环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条件为假，</a:t>
            </a:r>
            <a:r>
              <a:rPr lang="en-US" altLang="zh-CN" dirty="0" smtClean="0"/>
              <a:t>S1 </a:t>
            </a:r>
            <a:r>
              <a:rPr lang="en-US" altLang="zh-CN" dirty="0" err="1" smtClean="0"/>
              <a:t>scific</a:t>
            </a:r>
            <a:r>
              <a:rPr lang="zh-CN" altLang="en-US" dirty="0" smtClean="0"/>
              <a:t>不进入结果集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第二层循环返回集为空</a:t>
            </a:r>
            <a:r>
              <a:rPr lang="en-US" altLang="zh-CN" dirty="0" smtClean="0"/>
              <a:t>==》</a:t>
            </a:r>
            <a:r>
              <a:rPr lang="zh-CN" altLang="en-US" dirty="0" smtClean="0"/>
              <a:t>第一层循环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条件为真，</a:t>
            </a:r>
            <a:r>
              <a:rPr lang="en-US" altLang="zh-CN" dirty="0" smtClean="0"/>
              <a:t>S2</a:t>
            </a:r>
            <a:r>
              <a:rPr lang="zh-CN" altLang="en-US" dirty="0" smtClean="0"/>
              <a:t>出现在结果集中</a:t>
            </a:r>
            <a:endParaRPr lang="en-US" altLang="zh-CN" dirty="0" smtClean="0"/>
          </a:p>
          <a:p>
            <a:r>
              <a:rPr lang="en-US" dirty="0" smtClean="0"/>
              <a:t>    </a:t>
            </a:r>
            <a:r>
              <a:rPr lang="en-US" baseline="0" dirty="0" smtClean="0"/>
              <a:t>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smtClean="0"/>
              <a:t>33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60338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幻灯片图像占位符 73318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33187" name="文本占位符 73318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t>7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8523206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第一层循环：选择 </a:t>
            </a:r>
            <a:r>
              <a:rPr lang="en-US" altLang="zh-CN" dirty="0" smtClean="0"/>
              <a:t>S4 </a:t>
            </a:r>
            <a:r>
              <a:rPr lang="en-US" altLang="zh-CN" dirty="0" err="1" smtClean="0"/>
              <a:t>scific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第二层循环：选择 </a:t>
            </a:r>
            <a:r>
              <a:rPr lang="en-US" altLang="zh-CN" dirty="0" smtClean="0"/>
              <a:t>S1 </a:t>
            </a:r>
            <a:r>
              <a:rPr lang="en-US" altLang="zh-CN" dirty="0" err="1" smtClean="0"/>
              <a:t>scific</a:t>
            </a:r>
            <a:r>
              <a:rPr lang="en-US" altLang="zh-CN" dirty="0" smtClean="0"/>
              <a:t>  =》</a:t>
            </a:r>
            <a:r>
              <a:rPr lang="zh-CN" altLang="en-US" dirty="0" smtClean="0"/>
              <a:t>第三层循环返回非空</a:t>
            </a:r>
            <a:r>
              <a:rPr lang="en-US" altLang="zh-CN" dirty="0" smtClean="0"/>
              <a:t>==》</a:t>
            </a:r>
            <a:r>
              <a:rPr lang="zh-CN" altLang="en-US" dirty="0" smtClean="0"/>
              <a:t>二层循环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条件为假，</a:t>
            </a:r>
            <a:r>
              <a:rPr lang="en-US" altLang="zh-CN" dirty="0" smtClean="0"/>
              <a:t>S1 </a:t>
            </a:r>
            <a:r>
              <a:rPr lang="en-US" altLang="zh-CN" dirty="0" err="1" smtClean="0"/>
              <a:t>scific</a:t>
            </a:r>
            <a:r>
              <a:rPr lang="zh-CN" altLang="en-US" dirty="0" smtClean="0"/>
              <a:t>不进入结果集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                   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S1 drama=》</a:t>
            </a:r>
            <a:r>
              <a:rPr lang="zh-CN" altLang="en-US" dirty="0" smtClean="0"/>
              <a:t>第三层循环返回空</a:t>
            </a:r>
            <a:r>
              <a:rPr lang="en-US" altLang="zh-CN" dirty="0" smtClean="0"/>
              <a:t>==》</a:t>
            </a:r>
            <a:r>
              <a:rPr lang="zh-CN" altLang="en-US" dirty="0" smtClean="0"/>
              <a:t>二层循环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条件为真，</a:t>
            </a:r>
            <a:r>
              <a:rPr lang="en-US" altLang="zh-CN" dirty="0" smtClean="0"/>
              <a:t>S1 drama</a:t>
            </a:r>
            <a:r>
              <a:rPr lang="zh-CN" altLang="en-US" dirty="0" smtClean="0"/>
              <a:t>进入结果集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第二层循环返回集为非空</a:t>
            </a:r>
            <a:r>
              <a:rPr lang="en-US" altLang="zh-CN" dirty="0" smtClean="0"/>
              <a:t>==》</a:t>
            </a:r>
            <a:r>
              <a:rPr lang="zh-CN" altLang="en-US" dirty="0" smtClean="0"/>
              <a:t>第一层循环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条件为假，</a:t>
            </a:r>
            <a:r>
              <a:rPr lang="en-US" altLang="zh-CN" dirty="0" smtClean="0"/>
              <a:t>S4</a:t>
            </a:r>
            <a:r>
              <a:rPr lang="zh-CN" altLang="en-US" smtClean="0"/>
              <a:t>不出现</a:t>
            </a:r>
            <a:r>
              <a:rPr lang="zh-CN" altLang="en-US" dirty="0" smtClean="0"/>
              <a:t>在结果集中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smtClean="0"/>
              <a:t>34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050889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幻灯片图像占位符 734209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34211" name="文本占位符 73421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t>9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419805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幻灯片图像占位符 734209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34211" name="文本占位符 73421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t>10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879210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 </a:t>
            </a:r>
            <a:r>
              <a:rPr lang="en-US" altLang="zh-CN" dirty="0" err="1" smtClean="0"/>
              <a:t>x.studioName</a:t>
            </a:r>
            <a:r>
              <a:rPr lang="en-US" altLang="zh-CN" dirty="0" smtClean="0"/>
              <a:t> = S1 A 1990 120</a:t>
            </a:r>
          </a:p>
          <a:p>
            <a:r>
              <a:rPr lang="zh-CN" altLang="en-US" dirty="0" smtClean="0"/>
              <a:t>子查询：</a:t>
            </a:r>
            <a:r>
              <a:rPr lang="en-US" altLang="zh-CN" dirty="0" err="1" smtClean="0"/>
              <a:t>avg</a:t>
            </a:r>
            <a:r>
              <a:rPr lang="en-US" altLang="zh-CN" dirty="0" smtClean="0"/>
              <a:t>()=111</a:t>
            </a:r>
          </a:p>
          <a:p>
            <a:r>
              <a:rPr lang="en-US" altLang="zh-CN" dirty="0" smtClean="0"/>
              <a:t>Length &gt; </a:t>
            </a:r>
            <a:r>
              <a:rPr lang="en-US" altLang="zh-CN" dirty="0" err="1" smtClean="0"/>
              <a:t>avg</a:t>
            </a:r>
            <a:r>
              <a:rPr lang="en-US" altLang="zh-CN" dirty="0" smtClean="0"/>
              <a:t>   </a:t>
            </a:r>
            <a:r>
              <a:rPr lang="en-US" altLang="zh-CN" dirty="0" smtClean="0">
                <a:sym typeface="Wingdings" panose="05000000000000000000" pitchFamily="2" charset="2"/>
              </a:rPr>
              <a:t> S1</a:t>
            </a:r>
            <a:r>
              <a:rPr lang="en-US" altLang="zh-CN" baseline="0" dirty="0" smtClean="0">
                <a:sym typeface="Wingdings" panose="05000000000000000000" pitchFamily="2" charset="2"/>
              </a:rPr>
              <a:t> A 1990</a:t>
            </a:r>
          </a:p>
          <a:p>
            <a:r>
              <a:rPr lang="en-US" altLang="zh-CN" baseline="0" dirty="0" smtClean="0">
                <a:sym typeface="Wingdings" panose="05000000000000000000" pitchFamily="2" charset="2"/>
              </a:rPr>
              <a:t>(2) S1 1990 2002</a:t>
            </a:r>
          </a:p>
          <a:p>
            <a:r>
              <a:rPr lang="en-US" altLang="zh-CN" baseline="0" dirty="0" err="1" smtClean="0">
                <a:sym typeface="Wingdings" panose="05000000000000000000" pitchFamily="2" charset="2"/>
              </a:rPr>
              <a:t>Avg</a:t>
            </a:r>
            <a:r>
              <a:rPr lang="en-US" altLang="zh-CN" baseline="0" dirty="0" smtClean="0">
                <a:sym typeface="Wingdings" panose="05000000000000000000" pitchFamily="2" charset="2"/>
              </a:rPr>
              <a:t>() = 111</a:t>
            </a:r>
          </a:p>
          <a:p>
            <a:r>
              <a:rPr lang="en-US" altLang="zh-CN" baseline="0" dirty="0" smtClean="0">
                <a:sym typeface="Wingdings" panose="05000000000000000000" pitchFamily="2" charset="2"/>
              </a:rPr>
              <a:t>Length &gt;    A1 A 2002</a:t>
            </a:r>
          </a:p>
          <a:p>
            <a:r>
              <a:rPr lang="en-US" altLang="zh-CN" baseline="0" dirty="0" smtClean="0">
                <a:sym typeface="Wingdings" panose="05000000000000000000" pitchFamily="2" charset="2"/>
              </a:rPr>
              <a:t>(3) B 90 S2</a:t>
            </a:r>
          </a:p>
          <a:p>
            <a:r>
              <a:rPr lang="en-US" altLang="zh-CN" baseline="0" dirty="0" err="1" smtClean="0">
                <a:sym typeface="Wingdings" panose="05000000000000000000" pitchFamily="2" charset="2"/>
              </a:rPr>
              <a:t>Avg</a:t>
            </a:r>
            <a:r>
              <a:rPr lang="en-US" altLang="zh-CN" baseline="0" dirty="0" smtClean="0">
                <a:sym typeface="Wingdings" panose="05000000000000000000" pitchFamily="2" charset="2"/>
              </a:rPr>
              <a:t> = 105</a:t>
            </a:r>
          </a:p>
          <a:p>
            <a:r>
              <a:rPr lang="en-US" altLang="zh-CN" baseline="0" dirty="0" smtClean="0">
                <a:sym typeface="Wingdings" panose="05000000000000000000" pitchFamily="2" charset="2"/>
              </a:rPr>
              <a:t>Length &lt;  </a:t>
            </a:r>
          </a:p>
          <a:p>
            <a:r>
              <a:rPr lang="en-US" altLang="zh-CN" baseline="0" dirty="0" smtClean="0">
                <a:sym typeface="Wingdings" panose="05000000000000000000" pitchFamily="2" charset="2"/>
              </a:rPr>
              <a:t>(4)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smtClean="0"/>
              <a:t>13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774237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幻灯片图像占位符 73318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33187" name="文本占位符 73318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t>15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188345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对于一个演员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，如果存在电影是是被</a:t>
            </a:r>
            <a:r>
              <a:rPr lang="en-US" altLang="zh-CN" dirty="0" smtClean="0"/>
              <a:t>X</a:t>
            </a:r>
            <a:r>
              <a:rPr lang="zh-CN" altLang="en-US" dirty="0" smtClean="0"/>
              <a:t>出演也被</a:t>
            </a:r>
            <a:r>
              <a:rPr lang="en-US" altLang="zh-CN" dirty="0" smtClean="0"/>
              <a:t>B</a:t>
            </a:r>
            <a:r>
              <a:rPr lang="zh-CN" altLang="en-US" dirty="0" smtClean="0"/>
              <a:t>出演，则</a:t>
            </a:r>
            <a:r>
              <a:rPr lang="en-US" altLang="zh-CN" dirty="0" smtClean="0"/>
              <a:t>X</a:t>
            </a:r>
            <a:r>
              <a:rPr lang="zh-CN" altLang="en-US" dirty="0" smtClean="0"/>
              <a:t>符合需求，出现在结果集中。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smtClean="0"/>
              <a:t>16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53054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对于一个演员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，如果不存在姓名为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且出演电影为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的信息，则</a:t>
            </a:r>
            <a:r>
              <a:rPr lang="en-US" altLang="zh-CN" dirty="0" smtClean="0"/>
              <a:t>X</a:t>
            </a:r>
            <a:r>
              <a:rPr lang="zh-CN" altLang="en-US" dirty="0" smtClean="0"/>
              <a:t>符合需求，出现在结果集中。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smtClean="0"/>
              <a:t>17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595931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幻灯片图像占位符 73318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33187" name="文本占位符 73318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t>19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08846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kumimoji="0" lang="zh-CN" altLang="en-US" sz="4400" b="0" i="0" u="none" strike="noStrike" kern="1200" cap="none" spc="0" normalizeH="0" baseline="0" noProof="1" dirty="0">
                <a:solidFill>
                  <a:schemeClr val="folHlink"/>
                </a:solidFill>
                <a:effectLst/>
                <a:latin typeface="楷体" panose="02010609060101010101" charset="-122"/>
                <a:ea typeface="楷体_GB2312" pitchFamily="49" charset="-122"/>
                <a:cs typeface="+mj-cs"/>
                <a:sym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effectLst/>
                <a:latin typeface="楷体" panose="02010609060101010101" charset="-122"/>
                <a:ea typeface="楷体" panose="02010609060101010101" charset="-122"/>
              </a:defRPr>
            </a:lvl1pPr>
            <a:lvl2pPr>
              <a:defRPr>
                <a:latin typeface="楷体" panose="02010609060101010101" charset="-122"/>
                <a:ea typeface="楷体" panose="02010609060101010101" charset="-122"/>
              </a:defRPr>
            </a:lvl2pPr>
            <a:lvl3pPr>
              <a:defRPr>
                <a:latin typeface="楷体" panose="02010609060101010101" charset="-122"/>
                <a:ea typeface="楷体" panose="02010609060101010101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4416" y="166688"/>
            <a:ext cx="2200672" cy="65389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166688"/>
            <a:ext cx="6474441" cy="65389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13317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771" y="1295400"/>
            <a:ext cx="4313317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矩形 225281"/>
          <p:cNvSpPr/>
          <p:nvPr/>
        </p:nvSpPr>
        <p:spPr>
          <a:xfrm>
            <a:off x="417513" y="3508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lvl="0" algn="ctr" eaLnBrk="1" hangingPunct="1">
              <a:spcBef>
                <a:spcPct val="0"/>
              </a:spcBef>
            </a:pPr>
            <a:endParaRPr sz="2400" dirty="0"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283" name="矩形 225282"/>
          <p:cNvSpPr/>
          <p:nvPr/>
        </p:nvSpPr>
        <p:spPr>
          <a:xfrm>
            <a:off x="8001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 eaLnBrk="1" hangingPunct="1">
              <a:spcBef>
                <a:spcPct val="0"/>
              </a:spcBef>
            </a:pPr>
            <a:endParaRPr sz="2400" dirty="0"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284" name="矩形 225283"/>
          <p:cNvSpPr/>
          <p:nvPr/>
        </p:nvSpPr>
        <p:spPr>
          <a:xfrm>
            <a:off x="541338" y="7731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lvl="0" algn="ctr" eaLnBrk="1" hangingPunct="1">
              <a:spcBef>
                <a:spcPct val="0"/>
              </a:spcBef>
            </a:pPr>
            <a:endParaRPr sz="2400" dirty="0"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285" name="矩形 225284"/>
          <p:cNvSpPr/>
          <p:nvPr/>
        </p:nvSpPr>
        <p:spPr>
          <a:xfrm>
            <a:off x="911225" y="773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 eaLnBrk="1" hangingPunct="1">
              <a:spcBef>
                <a:spcPct val="0"/>
              </a:spcBef>
            </a:pPr>
            <a:endParaRPr sz="2400" dirty="0"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286" name="矩形 225285"/>
          <p:cNvSpPr/>
          <p:nvPr/>
        </p:nvSpPr>
        <p:spPr>
          <a:xfrm>
            <a:off x="1270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 eaLnBrk="1" hangingPunct="1">
              <a:spcBef>
                <a:spcPct val="0"/>
              </a:spcBef>
            </a:pPr>
            <a:endParaRPr sz="2400" dirty="0"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287" name="矩形 225286"/>
          <p:cNvSpPr/>
          <p:nvPr/>
        </p:nvSpPr>
        <p:spPr>
          <a:xfrm>
            <a:off x="762000" y="242888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lvl="0" algn="ctr" eaLnBrk="1" hangingPunct="1">
              <a:spcBef>
                <a:spcPct val="0"/>
              </a:spcBef>
            </a:pPr>
            <a:endParaRPr sz="2400" dirty="0"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288" name="矩形 225287"/>
          <p:cNvSpPr/>
          <p:nvPr/>
        </p:nvSpPr>
        <p:spPr>
          <a:xfrm>
            <a:off x="442913" y="10334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 eaLnBrk="1" hangingPunct="1">
              <a:spcBef>
                <a:spcPct val="0"/>
              </a:spcBef>
            </a:pPr>
            <a:endParaRPr sz="2400" dirty="0"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289" name="标题 225288"/>
          <p:cNvSpPr>
            <a:spLocks noGrp="1"/>
          </p:cNvSpPr>
          <p:nvPr>
            <p:ph type="title"/>
          </p:nvPr>
        </p:nvSpPr>
        <p:spPr>
          <a:xfrm>
            <a:off x="352425" y="166688"/>
            <a:ext cx="8486775" cy="84613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25290" name="文本占位符 225289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802688" cy="5410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25291" name="日期占位符 225290"/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292" name="页脚占位符 225291"/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5293" name="灯片编号占位符 225292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1pPr>
      <a:lvl2pPr marL="742950" lvl="1" indent="-28575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2pPr>
      <a:lvl3pPr marL="1143000" lvl="2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3pPr>
      <a:lvl4pPr marL="1600200" lvl="3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4pPr>
      <a:lvl5pPr marL="2057400" lvl="4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5pPr>
      <a:lvl6pPr marL="2514600" lvl="5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6pPr>
      <a:lvl7pPr marL="2971800" lvl="6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7pPr>
      <a:lvl8pPr marL="3429000" lvl="7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8pPr>
      <a:lvl9pPr marL="3886200" lvl="8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2pPr>
      <a:lvl3pPr marL="914400" lvl="2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3pPr>
      <a:lvl4pPr marL="1371600" lvl="3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4pPr>
      <a:lvl5pPr marL="1828800" lvl="4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5pPr>
      <a:lvl6pPr marL="2286000" lvl="5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6pPr>
      <a:lvl7pPr marL="2743200" lvl="6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7pPr>
      <a:lvl8pPr marL="3200400" lvl="7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8pPr>
      <a:lvl9pPr marL="3657600" lvl="8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jp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嵌套查询（子查询）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1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标题 42700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dirty="0">
                <a:solidFill>
                  <a:srgbClr val="FF0000"/>
                </a:solidFill>
                <a:effectLst/>
                <a:ea typeface="楷体_GB2312" pitchFamily="49" charset="-122"/>
                <a:sym typeface="+mn-ea"/>
              </a:rPr>
              <a:t>NOT </a:t>
            </a:r>
            <a:r>
              <a:rPr lang="en-US" altLang="zh-CN" dirty="0" err="1">
                <a:solidFill>
                  <a:srgbClr val="FF0000"/>
                </a:solidFill>
                <a:effectLst/>
                <a:ea typeface="楷体_GB2312" pitchFamily="49" charset="-122"/>
                <a:sym typeface="+mn-ea"/>
              </a:rPr>
              <a:t>IN</a:t>
            </a:r>
            <a:r>
              <a:rPr lang="en-US" altLang="zh-CN" dirty="0" err="1" smtClean="0">
                <a:solidFill>
                  <a:schemeClr val="folHlink"/>
                </a:solidFill>
                <a:effectLst/>
                <a:ea typeface="楷体_GB2312" pitchFamily="49" charset="-122"/>
                <a:sym typeface="+mn-ea"/>
              </a:rPr>
              <a:t>子查询</a:t>
            </a:r>
            <a:r>
              <a:rPr lang="zh-CN" altLang="en-US" dirty="0" smtClean="0">
                <a:solidFill>
                  <a:schemeClr val="folHlink"/>
                </a:solidFill>
                <a:effectLst/>
                <a:ea typeface="楷体_GB2312" pitchFamily="49" charset="-122"/>
                <a:sym typeface="+mn-ea"/>
              </a:rPr>
              <a:t>讨论</a:t>
            </a:r>
            <a:endParaRPr lang="zh-CN" altLang="en-US" dirty="0">
              <a:solidFill>
                <a:schemeClr val="folHlink"/>
              </a:solidFill>
              <a:effectLst/>
              <a:ea typeface="楷体_GB2312" pitchFamily="49" charset="-122"/>
            </a:endParaRPr>
          </a:p>
        </p:txBody>
      </p:sp>
      <p:sp>
        <p:nvSpPr>
          <p:cNvPr id="427011" name="文本占位符 427010"/>
          <p:cNvSpPr>
            <a:spLocks noGrp="1"/>
          </p:cNvSpPr>
          <p:nvPr>
            <p:ph type="body" idx="1"/>
          </p:nvPr>
        </p:nvSpPr>
        <p:spPr>
          <a:xfrm>
            <a:off x="119380" y="1238250"/>
            <a:ext cx="8802688" cy="5410200"/>
          </a:xfrm>
        </p:spPr>
        <p:txBody>
          <a:bodyPr/>
          <a:lstStyle/>
          <a:p>
            <a:pPr lvl="1" algn="l"/>
            <a:r>
              <a:rPr lang="en-US" altLang="zh-CN" dirty="0" err="1" smtClean="0"/>
              <a:t>movieexec</a:t>
            </a:r>
            <a:r>
              <a:rPr lang="zh-CN" altLang="en-US" dirty="0" smtClean="0"/>
              <a:t>关系</a:t>
            </a:r>
            <a:r>
              <a:rPr lang="zh-CN" altLang="en-US" dirty="0"/>
              <a:t>中</a:t>
            </a:r>
            <a:r>
              <a:rPr dirty="0" err="1" smtClean="0"/>
              <a:t>查询</a:t>
            </a:r>
            <a:r>
              <a:rPr lang="zh-CN" altLang="en-US" dirty="0" smtClean="0"/>
              <a:t>不是电影公司经理的制片人</a:t>
            </a:r>
            <a:endParaRPr dirty="0"/>
          </a:p>
          <a:p>
            <a:pPr marL="457200" lvl="1" indent="0" algn="l">
              <a:buNone/>
            </a:pPr>
            <a:r>
              <a:rPr dirty="0"/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2425" y="2564904"/>
            <a:ext cx="597154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</a:rPr>
              <a:t>SELECT  </a:t>
            </a:r>
            <a:r>
              <a:rPr lang="en-US" altLang="zh-CN" sz="2000" dirty="0" smtClean="0">
                <a:solidFill>
                  <a:schemeClr val="tx1"/>
                </a:solidFill>
              </a:rPr>
              <a:t>name</a:t>
            </a:r>
            <a:endParaRPr lang="zh-CN" altLang="en-US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rgbClr val="0000FF"/>
                </a:solidFill>
              </a:rPr>
              <a:t> FROM    </a:t>
            </a:r>
            <a:r>
              <a:rPr lang="zh-CN" altLang="en-US" sz="2000" dirty="0" smtClean="0">
                <a:solidFill>
                  <a:schemeClr val="tx1"/>
                </a:solidFill>
              </a:rPr>
              <a:t>movie</a:t>
            </a:r>
            <a:r>
              <a:rPr lang="en-US" altLang="zh-CN" sz="2000" dirty="0" smtClean="0">
                <a:solidFill>
                  <a:schemeClr val="tx1"/>
                </a:solidFill>
              </a:rPr>
              <a:t>exec</a:t>
            </a:r>
            <a:endParaRPr lang="zh-CN" altLang="en-US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rgbClr val="0000FF"/>
                </a:solidFill>
              </a:rPr>
              <a:t> WHERE   </a:t>
            </a:r>
            <a:r>
              <a:rPr lang="en-US" altLang="zh-CN" sz="2000" dirty="0" smtClean="0">
                <a:solidFill>
                  <a:schemeClr val="tx1"/>
                </a:solidFill>
              </a:rPr>
              <a:t>cert</a:t>
            </a:r>
            <a:r>
              <a:rPr lang="zh-CN" altLang="en-US" sz="2000" dirty="0" smtClean="0">
                <a:solidFill>
                  <a:srgbClr val="0000FF"/>
                </a:solidFill>
              </a:rPr>
              <a:t>  </a:t>
            </a:r>
            <a:r>
              <a:rPr lang="zh-CN" altLang="en-US" sz="2000" dirty="0">
                <a:solidFill>
                  <a:srgbClr val="0000FF"/>
                </a:solidFill>
              </a:rPr>
              <a:t>NOT  IN  (</a:t>
            </a:r>
          </a:p>
          <a:p>
            <a:r>
              <a:rPr lang="zh-CN" altLang="en-US" sz="2000" dirty="0">
                <a:solidFill>
                  <a:srgbClr val="0000FF"/>
                </a:solidFill>
              </a:rPr>
              <a:t>	SELECT 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presC</a:t>
            </a:r>
            <a:endParaRPr lang="zh-CN" altLang="en-US" sz="2000" dirty="0">
              <a:solidFill>
                <a:srgbClr val="0000FF"/>
              </a:solidFill>
            </a:endParaRPr>
          </a:p>
          <a:p>
            <a:r>
              <a:rPr lang="zh-CN" altLang="en-US" sz="2000" dirty="0">
                <a:solidFill>
                  <a:srgbClr val="0000FF"/>
                </a:solidFill>
              </a:rPr>
              <a:t>	FROM    </a:t>
            </a:r>
            <a:r>
              <a:rPr lang="zh-CN" altLang="en-US" sz="2000" dirty="0">
                <a:solidFill>
                  <a:schemeClr val="tx1"/>
                </a:solidFill>
              </a:rPr>
              <a:t>studio</a:t>
            </a:r>
            <a:endParaRPr lang="zh-CN" altLang="en-US" sz="2000" dirty="0">
              <a:solidFill>
                <a:srgbClr val="0000FF"/>
              </a:solidFill>
            </a:endParaRPr>
          </a:p>
          <a:p>
            <a:r>
              <a:rPr lang="zh-CN" altLang="en-US" sz="2000" dirty="0">
                <a:solidFill>
                  <a:srgbClr val="0000FF"/>
                </a:solidFill>
              </a:rPr>
              <a:t>	 );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10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806" y="1770449"/>
            <a:ext cx="4152900" cy="1800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914" y="3577950"/>
            <a:ext cx="2962275" cy="1781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988" y="5488125"/>
            <a:ext cx="1000125" cy="1095375"/>
          </a:xfrm>
          <a:prstGeom prst="rect">
            <a:avLst/>
          </a:prstGeom>
          <a:ln w="53975"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标题 42086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olidFill>
                  <a:schemeClr val="folHlink"/>
                </a:solidFill>
                <a:effectLst/>
                <a:ea typeface="楷体_GB2312" pitchFamily="49" charset="-122"/>
              </a:rPr>
              <a:t>嵌套查询的处理顺序</a:t>
            </a:r>
            <a:r>
              <a:rPr lang="en-US" altLang="zh-CN" dirty="0">
                <a:solidFill>
                  <a:schemeClr val="folHlink"/>
                </a:solidFill>
                <a:effectLst/>
                <a:ea typeface="楷体_GB2312" pitchFamily="49" charset="-122"/>
              </a:rPr>
              <a:t>1</a:t>
            </a:r>
            <a:endParaRPr lang="en-US" altLang="zh-CN" dirty="0">
              <a:solidFill>
                <a:schemeClr val="folHlink"/>
              </a:solidFill>
              <a:effectLst/>
              <a:latin typeface="宋体" panose="02010600030101010101" pitchFamily="2" charset="-122"/>
              <a:ea typeface="楷体_GB2312" pitchFamily="49" charset="-122"/>
            </a:endParaRPr>
          </a:p>
        </p:txBody>
      </p:sp>
      <p:sp>
        <p:nvSpPr>
          <p:cNvPr id="420867" name="文本占位符 420866"/>
          <p:cNvSpPr>
            <a:spLocks noGrp="1"/>
          </p:cNvSpPr>
          <p:nvPr>
            <p:ph type="body" idx="1"/>
          </p:nvPr>
        </p:nvSpPr>
        <p:spPr>
          <a:xfrm>
            <a:off x="539552" y="1196752"/>
            <a:ext cx="7742555" cy="480885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</a:rPr>
              <a:t>一般情况下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</a:rPr>
              <a:t>子查询的查询条件不依赖与父查询</a:t>
            </a:r>
            <a:r>
              <a:rPr lang="zh-CN" altLang="en-US" dirty="0" smtClean="0">
                <a:latin typeface="Arial" panose="020B0604020202020204" pitchFamily="34" charset="0"/>
              </a:rPr>
              <a:t>：嵌套</a:t>
            </a:r>
            <a:r>
              <a:rPr lang="zh-CN" altLang="en-US" dirty="0">
                <a:latin typeface="Arial" panose="020B0604020202020204" pitchFamily="34" charset="0"/>
              </a:rPr>
              <a:t>查询中的子查询只需要被执行一次，然后利用所获得的中间查询结果来计算外层的查询语句</a:t>
            </a:r>
          </a:p>
          <a:p>
            <a:pPr lvl="0"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</a:rPr>
              <a:t>这样的子查询也被称为 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‘</a:t>
            </a:r>
            <a:r>
              <a:rPr lang="zh-CN" altLang="en-US" u="sng" dirty="0" smtClean="0">
                <a:solidFill>
                  <a:srgbClr val="FF0000"/>
                </a:solidFill>
                <a:latin typeface="Arial" panose="020B0604020202020204" pitchFamily="34" charset="0"/>
              </a:rPr>
              <a:t>独立（不想管）子查询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’</a:t>
            </a:r>
            <a:r>
              <a:rPr lang="zh-CN" altLang="en-US" dirty="0">
                <a:latin typeface="Arial" panose="020B0604020202020204" pitchFamily="34" charset="0"/>
              </a:rPr>
              <a:t>，其处理顺序由 </a:t>
            </a:r>
            <a:r>
              <a:rPr lang="zh-CN" altLang="en-US" u="sng" dirty="0">
                <a:solidFill>
                  <a:srgbClr val="FF0000"/>
                </a:solidFill>
                <a:latin typeface="Arial" panose="020B0604020202020204" pitchFamily="34" charset="0"/>
              </a:rPr>
              <a:t>‘内’ 到 ‘外’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fld>
            <a:endParaRPr lang="zh-CN" altLang="en-US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162" y="4647268"/>
            <a:ext cx="2581275" cy="22193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5181600"/>
            <a:ext cx="4695825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标题 45670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olidFill>
                  <a:schemeClr val="folHlink"/>
                </a:solidFill>
                <a:effectLst/>
                <a:ea typeface="楷体_GB2312" pitchFamily="49" charset="-122"/>
                <a:sym typeface="+mn-ea"/>
              </a:rPr>
              <a:t>嵌套查询的处理顺序</a:t>
            </a:r>
            <a:r>
              <a:rPr lang="en-US" altLang="zh-CN" dirty="0">
                <a:solidFill>
                  <a:schemeClr val="folHlink"/>
                </a:solidFill>
                <a:effectLst/>
                <a:ea typeface="楷体_GB2312" pitchFamily="49" charset="-122"/>
                <a:sym typeface="+mn-ea"/>
              </a:rPr>
              <a:t>2</a:t>
            </a:r>
            <a:endParaRPr lang="en-US" altLang="zh-CN" dirty="0">
              <a:solidFill>
                <a:schemeClr val="folHlink"/>
              </a:solidFill>
              <a:effectLst/>
              <a:latin typeface="宋体" panose="02010600030101010101" pitchFamily="2" charset="-122"/>
              <a:ea typeface="楷体_GB2312" pitchFamily="49" charset="-122"/>
              <a:sym typeface="+mn-ea"/>
            </a:endParaRPr>
          </a:p>
        </p:txBody>
      </p:sp>
      <p:sp>
        <p:nvSpPr>
          <p:cNvPr id="456707" name="文本占位符 456706"/>
          <p:cNvSpPr>
            <a:spLocks noGrp="1"/>
          </p:cNvSpPr>
          <p:nvPr>
            <p:ph type="body" idx="1"/>
          </p:nvPr>
        </p:nvSpPr>
        <p:spPr>
          <a:xfrm>
            <a:off x="685800" y="914400"/>
            <a:ext cx="7848600" cy="5410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Arial" panose="020B0604020202020204" pitchFamily="34" charset="0"/>
              </a:rPr>
              <a:t>在有些情况下，在‘子查询’中调用了外层查询中的表及其元组变量。</a:t>
            </a: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随着外层元组变量的每一次的取值变化，都需要重新执行‘子查询’以获得相关的中间查询结果</a:t>
            </a:r>
          </a:p>
          <a:p>
            <a:pPr lvl="1">
              <a:lnSpc>
                <a:spcPct val="130000"/>
              </a:lnSpc>
            </a:pPr>
            <a:r>
              <a:rPr lang="zh-CN" altLang="en-US" sz="2800" dirty="0">
                <a:latin typeface="Arial" panose="020B0604020202020204" pitchFamily="34" charset="0"/>
              </a:rPr>
              <a:t>这样的子查询也被称为 </a:t>
            </a:r>
            <a:r>
              <a:rPr lang="zh-CN" altLang="en-US" sz="2800" dirty="0" smtClean="0">
                <a:latin typeface="Arial" panose="020B0604020202020204" pitchFamily="34" charset="0"/>
              </a:rPr>
              <a:t>‘</a:t>
            </a:r>
            <a:r>
              <a:rPr lang="zh-CN" altLang="en-US" sz="2800" u="sng" dirty="0" smtClean="0">
                <a:solidFill>
                  <a:srgbClr val="FF0000"/>
                </a:solidFill>
                <a:latin typeface="Arial" panose="020B0604020202020204" pitchFamily="34" charset="0"/>
              </a:rPr>
              <a:t>相关子查询</a:t>
            </a:r>
            <a:r>
              <a:rPr lang="zh-CN" altLang="en-US" sz="2800" dirty="0" smtClean="0">
                <a:latin typeface="Arial" panose="020B0604020202020204" pitchFamily="34" charset="0"/>
              </a:rPr>
              <a:t>’</a:t>
            </a:r>
            <a:r>
              <a:rPr lang="zh-CN" altLang="en-US" sz="2800" dirty="0">
                <a:latin typeface="Arial" panose="020B0604020202020204" pitchFamily="34" charset="0"/>
              </a:rPr>
              <a:t>，其处理顺序是由 </a:t>
            </a:r>
            <a:r>
              <a:rPr lang="zh-CN" altLang="en-US" sz="2800" u="sng" dirty="0">
                <a:solidFill>
                  <a:srgbClr val="FF0000"/>
                </a:solidFill>
                <a:latin typeface="Arial" panose="020B0604020202020204" pitchFamily="34" charset="0"/>
              </a:rPr>
              <a:t>‘外’到‘内’</a:t>
            </a:r>
            <a:r>
              <a:rPr lang="zh-CN" altLang="en-US" sz="2800" dirty="0">
                <a:latin typeface="Arial" panose="020B0604020202020204" pitchFamily="34" charset="0"/>
              </a:rPr>
              <a:t>，直至处理完外层查询表中的所有元组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fld>
            <a:endParaRPr lang="zh-CN" altLang="en-US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13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4751315"/>
            <a:ext cx="6516216" cy="210625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5536" y="259692"/>
            <a:ext cx="5544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noProof="1" smtClean="0">
                <a:solidFill>
                  <a:schemeClr val="folHlink"/>
                </a:solidFill>
                <a:latin typeface="楷体" panose="02010609060101010101" charset="-122"/>
                <a:cs typeface="+mj-cs"/>
                <a:sym typeface="+mn-ea"/>
              </a:rPr>
              <a:t>相关子查询</a:t>
            </a:r>
            <a:endParaRPr lang="zh-CN" altLang="en-US" sz="4400" noProof="1">
              <a:solidFill>
                <a:schemeClr val="folHlink"/>
              </a:solidFill>
              <a:latin typeface="楷体" panose="02010609060101010101" charset="-122"/>
              <a:cs typeface="+mj-cs"/>
              <a:sym typeface="+mn-ea"/>
            </a:endParaRPr>
          </a:p>
        </p:txBody>
      </p:sp>
      <p:sp>
        <p:nvSpPr>
          <p:cNvPr id="5" name="文本占位符 427010"/>
          <p:cNvSpPr txBox="1">
            <a:spLocks/>
          </p:cNvSpPr>
          <p:nvPr/>
        </p:nvSpPr>
        <p:spPr>
          <a:xfrm>
            <a:off x="119380" y="1238250"/>
            <a:ext cx="8802688" cy="5410200"/>
          </a:xfrm>
          <a:prstGeom prst="rect">
            <a:avLst/>
          </a:prstGeom>
        </p:spPr>
        <p:txBody>
          <a:bodyPr/>
          <a:lstStyle>
            <a:lvl1pPr marL="34290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2pPr>
            <a:lvl3pPr marL="114300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3pPr>
            <a:lvl4pPr marL="160020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4pPr>
            <a:lvl5pPr marL="205740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5pPr>
            <a:lvl6pPr marL="2514600" lvl="5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6pPr>
            <a:lvl7pPr marL="2971800" lvl="6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7pPr>
            <a:lvl8pPr marL="3429000" lvl="7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8pPr>
            <a:lvl9pPr marL="3886200" lvl="8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9pPr>
          </a:lstStyle>
          <a:p>
            <a:pPr lvl="1" algn="l"/>
            <a:r>
              <a:rPr lang="zh-CN" altLang="en-US" sz="2400" dirty="0" smtClean="0"/>
              <a:t>查找</a:t>
            </a:r>
            <a:r>
              <a:rPr lang="zh-CN" altLang="en-US" dirty="0" smtClean="0">
                <a:solidFill>
                  <a:srgbClr val="FF0000"/>
                </a:solidFill>
              </a:rPr>
              <a:t>每个电影</a:t>
            </a:r>
            <a:r>
              <a:rPr lang="zh-CN" altLang="en-US" dirty="0" smtClean="0"/>
              <a:t>公司所制作的电影中，时长超过</a:t>
            </a:r>
            <a:r>
              <a:rPr lang="zh-CN" altLang="en-US" dirty="0" smtClean="0">
                <a:solidFill>
                  <a:srgbClr val="FF0000"/>
                </a:solidFill>
              </a:rPr>
              <a:t>此公司</a:t>
            </a:r>
            <a:r>
              <a:rPr lang="zh-CN" altLang="en-US" dirty="0" smtClean="0"/>
              <a:t>所制作所有电影的平均时长的电影。</a:t>
            </a:r>
          </a:p>
          <a:p>
            <a:pPr marL="457200" lvl="1" indent="0" algn="l">
              <a:buFont typeface="Wingdings" panose="05000000000000000000" pitchFamily="2" charset="2"/>
              <a:buNone/>
            </a:pP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6057" y="2348880"/>
            <a:ext cx="6966520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select studioName, title, year 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from </a:t>
            </a:r>
            <a:r>
              <a:rPr lang="zh-CN" altLang="en-US" sz="2000" dirty="0">
                <a:solidFill>
                  <a:schemeClr val="tx1"/>
                </a:solidFill>
              </a:rPr>
              <a:t>movies </a:t>
            </a:r>
            <a:r>
              <a:rPr lang="zh-CN" altLang="en-US" sz="2000" dirty="0">
                <a:solidFill>
                  <a:srgbClr val="FF3300"/>
                </a:solidFill>
              </a:rPr>
              <a:t>X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</a:rPr>
              <a:t>where </a:t>
            </a:r>
            <a:r>
              <a:rPr lang="zh-CN" altLang="en-US" sz="2000" dirty="0">
                <a:solidFill>
                  <a:schemeClr val="tx1"/>
                </a:solidFill>
              </a:rPr>
              <a:t>length &gt; (</a:t>
            </a:r>
            <a:r>
              <a:rPr lang="zh-CN" altLang="en-US" sz="2000" dirty="0">
                <a:solidFill>
                  <a:srgbClr val="0000FF"/>
                </a:solidFill>
              </a:rPr>
              <a:t>select</a:t>
            </a:r>
            <a:r>
              <a:rPr lang="zh-CN" altLang="en-US" sz="2000" dirty="0">
                <a:solidFill>
                  <a:schemeClr val="tx1"/>
                </a:solidFill>
              </a:rPr>
              <a:t> avg(length) 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</a:t>
            </a:r>
            <a:r>
              <a:rPr lang="zh-CN" altLang="en-US" sz="2000" dirty="0" smtClean="0">
                <a:solidFill>
                  <a:srgbClr val="0000FF"/>
                </a:solidFill>
              </a:rPr>
              <a:t>from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movies </a:t>
            </a:r>
            <a:r>
              <a:rPr lang="zh-CN" altLang="en-US" sz="2000" dirty="0">
                <a:solidFill>
                  <a:srgbClr val="FF3300"/>
                </a:solidFill>
              </a:rPr>
              <a:t>Y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          </a:t>
            </a:r>
            <a:r>
              <a:rPr lang="zh-CN" altLang="en-US" sz="2000" dirty="0" smtClean="0">
                <a:solidFill>
                  <a:srgbClr val="0000FF"/>
                </a:solidFill>
              </a:rPr>
              <a:t>where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rgbClr val="FF3300"/>
                </a:solidFill>
              </a:rPr>
              <a:t>Y</a:t>
            </a:r>
            <a:r>
              <a:rPr lang="zh-CN" altLang="en-US" sz="2000" dirty="0" smtClean="0">
                <a:solidFill>
                  <a:srgbClr val="FF3300"/>
                </a:solidFill>
              </a:rPr>
              <a:t>.</a:t>
            </a:r>
            <a:r>
              <a:rPr lang="zh-CN" altLang="en-US" sz="2000" dirty="0">
                <a:solidFill>
                  <a:srgbClr val="FF3300"/>
                </a:solidFill>
              </a:rPr>
              <a:t>studioName = X.studioName</a:t>
            </a:r>
            <a:r>
              <a:rPr lang="zh-CN" altLang="en-US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621" y="2412097"/>
            <a:ext cx="3829050" cy="1552575"/>
          </a:xfrm>
          <a:prstGeom prst="rect">
            <a:avLst/>
          </a:prstGeom>
          <a:ln w="47625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线形标注 2 7"/>
          <p:cNvSpPr/>
          <p:nvPr/>
        </p:nvSpPr>
        <p:spPr>
          <a:xfrm>
            <a:off x="6372200" y="259692"/>
            <a:ext cx="2771800" cy="97855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76254"/>
              <a:gd name="adj6" fmla="val -1552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为表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movies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的别名，也称为元组变量，可以用来表示表中一个元组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5496" y="4813727"/>
            <a:ext cx="2592288" cy="1785104"/>
            <a:chOff x="35496" y="4813727"/>
            <a:chExt cx="2592288" cy="1785104"/>
          </a:xfrm>
        </p:grpSpPr>
        <p:sp>
          <p:nvSpPr>
            <p:cNvPr id="9" name="文本框 8"/>
            <p:cNvSpPr txBox="1"/>
            <p:nvPr/>
          </p:nvSpPr>
          <p:spPr>
            <a:xfrm>
              <a:off x="99955" y="4813727"/>
              <a:ext cx="2527829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C00000"/>
                  </a:solidFill>
                </a:rPr>
                <a:t>执行过程：</a:t>
              </a:r>
              <a:endParaRPr lang="en-US" altLang="zh-CN" sz="2000" b="1" dirty="0" smtClean="0">
                <a:solidFill>
                  <a:srgbClr val="C00000"/>
                </a:solidFill>
              </a:endParaRPr>
            </a:p>
            <a:p>
              <a:r>
                <a:rPr lang="zh-CN" altLang="en-US" sz="2000" dirty="0" smtClean="0">
                  <a:solidFill>
                    <a:schemeClr val="tx1"/>
                  </a:solidFill>
                </a:rPr>
                <a:t>从外查询取一个元组；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r>
                <a:rPr lang="zh-CN" altLang="en-US" sz="2000" dirty="0" smtClean="0">
                  <a:solidFill>
                    <a:schemeClr val="tx1"/>
                  </a:solidFill>
                </a:rPr>
                <a:t>执行内查询；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r>
                <a:rPr lang="zh-CN" altLang="en-US" sz="2000" dirty="0">
                  <a:solidFill>
                    <a:schemeClr val="tx1"/>
                  </a:solidFill>
                </a:rPr>
                <a:t>外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查询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where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上下箭头 9"/>
            <p:cNvSpPr/>
            <p:nvPr/>
          </p:nvSpPr>
          <p:spPr>
            <a:xfrm>
              <a:off x="35496" y="5382292"/>
              <a:ext cx="149743" cy="117090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743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14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6455" y="364750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8/11 </a:t>
            </a:r>
            <a:r>
              <a:rPr lang="zh-CN" altLang="en-US" sz="3600" b="1" dirty="0" smtClean="0"/>
              <a:t>回顾</a:t>
            </a:r>
            <a:endParaRPr lang="zh-CN" altLang="en-US" sz="36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9512" y="1340768"/>
            <a:ext cx="8712968" cy="1348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²"/>
              <a:defRPr/>
            </a:pPr>
            <a:r>
              <a:rPr lang="zh-CN" altLang="en-US" sz="24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查询</a:t>
            </a:r>
            <a:r>
              <a:rPr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块：一个</a:t>
            </a:r>
            <a:r>
              <a:rPr lang="en-US" altLang="zh-CN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select-from-where</a:t>
            </a:r>
            <a:r>
              <a:rPr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语句称为一个查询块。</a:t>
            </a:r>
          </a:p>
          <a:p>
            <a:pPr lvl="1" algn="just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嵌套子查询：</a:t>
            </a:r>
            <a:r>
              <a:rPr lang="en-US" altLang="zh-CN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select-from-where (select-from-where</a:t>
            </a:r>
            <a:r>
              <a:rPr lang="en-US" altLang="zh-CN" sz="24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</a:t>
            </a:r>
            <a:endParaRPr lang="en-US" altLang="zh-CN" sz="2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lvl="1" algn="just"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altLang="zh-CN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</a:t>
            </a:r>
            <a:r>
              <a:rPr lang="zh-CN" altLang="en-US" sz="24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利用多个简单查询构成复杂查询（</a:t>
            </a:r>
            <a:r>
              <a:rPr lang="zh-CN" alt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结构化</a:t>
            </a:r>
            <a:r>
              <a:rPr lang="zh-CN" altLang="en-US" sz="24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）</a:t>
            </a:r>
            <a:endParaRPr lang="en-US" altLang="zh-CN" sz="2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1381"/>
            <a:ext cx="7077075" cy="3505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20272" y="3645024"/>
            <a:ext cx="1872208" cy="203132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bg1"/>
                </a:solidFill>
              </a:rPr>
              <a:t>独立子查询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bg1"/>
                </a:solidFill>
              </a:rPr>
              <a:t>相关子查询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25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800735" y="152400"/>
            <a:ext cx="8356600" cy="838200"/>
          </a:xfrm>
        </p:spPr>
        <p:txBody>
          <a:bodyPr anchor="b"/>
          <a:lstStyle/>
          <a:p>
            <a:r>
              <a:rPr sz="3200" dirty="0">
                <a:effectLst/>
                <a:ea typeface="楷体_GB2312" pitchFamily="49" charset="-122"/>
                <a:sym typeface="+mn-ea"/>
              </a:rPr>
              <a:t>集合基数的测试-[</a:t>
            </a:r>
            <a:r>
              <a:rPr lang="en-US" altLang="zh-CN" sz="3200" dirty="0">
                <a:solidFill>
                  <a:srgbClr val="FF0000"/>
                </a:solidFill>
                <a:effectLst/>
                <a:ea typeface="楷体_GB2312" pitchFamily="49" charset="-122"/>
                <a:sym typeface="+mn-ea"/>
              </a:rPr>
              <a:t>NOT</a:t>
            </a:r>
            <a:r>
              <a:rPr sz="3200" dirty="0">
                <a:effectLst/>
                <a:ea typeface="楷体_GB2312" pitchFamily="49" charset="-122"/>
                <a:sym typeface="+mn-ea"/>
              </a:rPr>
              <a:t>]  </a:t>
            </a:r>
            <a:r>
              <a:rPr lang="en-US" altLang="zh-CN" sz="3200" dirty="0">
                <a:solidFill>
                  <a:srgbClr val="FF0000"/>
                </a:solidFill>
                <a:effectLst/>
                <a:ea typeface="楷体_GB2312" pitchFamily="49" charset="-122"/>
                <a:sym typeface="+mn-ea"/>
              </a:rPr>
              <a:t>EXISTS</a:t>
            </a:r>
            <a:r>
              <a:rPr sz="3200" dirty="0">
                <a:solidFill>
                  <a:srgbClr val="FF0000"/>
                </a:solidFill>
                <a:effectLst/>
                <a:ea typeface="楷体_GB2312" pitchFamily="49" charset="-122"/>
                <a:sym typeface="+mn-ea"/>
              </a:rPr>
              <a:t> </a:t>
            </a:r>
            <a:r>
              <a:rPr sz="3200" dirty="0">
                <a:effectLst/>
                <a:ea typeface="楷体_GB2312" pitchFamily="49" charset="-122"/>
                <a:sym typeface="+mn-ea"/>
              </a:rPr>
              <a:t> 子查询</a:t>
            </a:r>
          </a:p>
        </p:txBody>
      </p:sp>
      <p:sp>
        <p:nvSpPr>
          <p:cNvPr id="425987" name="文本占位符 425986"/>
          <p:cNvSpPr>
            <a:spLocks noGrp="1"/>
          </p:cNvSpPr>
          <p:nvPr>
            <p:ph type="body" idx="1"/>
          </p:nvPr>
        </p:nvSpPr>
        <p:spPr>
          <a:xfrm>
            <a:off x="153035" y="1313815"/>
            <a:ext cx="8889365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dirty="0">
                <a:effectLst/>
                <a:latin typeface="楷体" panose="02010609060101010101" charset="-122"/>
                <a:ea typeface="楷体" panose="02010609060101010101" charset="-122"/>
              </a:rPr>
              <a:t>基本语法：</a:t>
            </a:r>
          </a:p>
          <a:p>
            <a:pPr lvl="1">
              <a:lnSpc>
                <a:spcPct val="90000"/>
              </a:lnSpc>
            </a:pPr>
            <a:r>
              <a:rPr sz="2800" dirty="0">
                <a:effectLst/>
                <a:ea typeface="楷体" panose="02010609060101010101" charset="-122"/>
              </a:rPr>
              <a:t>[</a:t>
            </a:r>
            <a:r>
              <a:rPr lang="en-US" altLang="zh-CN" dirty="0">
                <a:solidFill>
                  <a:srgbClr val="FF0000"/>
                </a:solidFill>
                <a:effectLst/>
                <a:ea typeface="楷体_GB2312" pitchFamily="49" charset="-122"/>
                <a:sym typeface="+mn-ea"/>
              </a:rPr>
              <a:t>NOT</a:t>
            </a:r>
            <a:r>
              <a:rPr sz="2800" dirty="0">
                <a:effectLst/>
                <a:ea typeface="楷体" panose="02010609060101010101" charset="-122"/>
              </a:rPr>
              <a:t>] </a:t>
            </a:r>
            <a:r>
              <a:rPr lang="en-US" altLang="zh-CN" dirty="0">
                <a:solidFill>
                  <a:srgbClr val="FF0000"/>
                </a:solidFill>
                <a:effectLst/>
                <a:ea typeface="楷体_GB2312" pitchFamily="49" charset="-122"/>
                <a:sym typeface="+mn-ea"/>
              </a:rPr>
              <a:t>EXISTS</a:t>
            </a:r>
            <a:r>
              <a:rPr sz="2800" b="1" dirty="0">
                <a:solidFill>
                  <a:srgbClr val="FF0000"/>
                </a:solidFill>
                <a:effectLst/>
                <a:ea typeface="楷体" panose="02010609060101010101" charset="-122"/>
              </a:rPr>
              <a:t> </a:t>
            </a:r>
            <a:r>
              <a:rPr sz="2800" dirty="0">
                <a:effectLst/>
                <a:ea typeface="楷体" panose="02010609060101010101" charset="-122"/>
              </a:rPr>
              <a:t>（</a:t>
            </a:r>
            <a:r>
              <a:rPr sz="2800" dirty="0" err="1">
                <a:effectLst/>
                <a:ea typeface="楷体" panose="02010609060101010101" charset="-122"/>
              </a:rPr>
              <a:t>子查询</a:t>
            </a:r>
            <a:r>
              <a:rPr sz="2800" dirty="0" smtClean="0">
                <a:effectLst/>
                <a:ea typeface="楷体" panose="02010609060101010101" charset="-122"/>
              </a:rPr>
              <a:t>）</a:t>
            </a:r>
            <a:endParaRPr lang="en-US" sz="2800" dirty="0" smtClean="0">
              <a:effectLst/>
              <a:ea typeface="楷体" panose="02010609060101010101" charset="-122"/>
            </a:endParaRPr>
          </a:p>
          <a:p>
            <a:pPr marL="914400" lvl="2" indent="0">
              <a:lnSpc>
                <a:spcPct val="90000"/>
              </a:lnSpc>
              <a:buNone/>
            </a:pPr>
            <a:endParaRPr sz="2400" dirty="0">
              <a:effectLst/>
              <a:latin typeface="楷体" panose="02010609060101010101" charset="-122"/>
              <a:ea typeface="楷体" panose="02010609060101010101" charset="-122"/>
            </a:endParaRPr>
          </a:p>
          <a:p>
            <a:pPr lvl="0">
              <a:lnSpc>
                <a:spcPct val="90000"/>
              </a:lnSpc>
            </a:pPr>
            <a:r>
              <a:rPr lang="zh-CN" altLang="en-US" sz="3200" dirty="0">
                <a:effectLst/>
                <a:latin typeface="楷体" panose="02010609060101010101" charset="-122"/>
                <a:ea typeface="楷体" panose="02010609060101010101" charset="-122"/>
              </a:rPr>
              <a:t>语义：</a:t>
            </a:r>
          </a:p>
          <a:p>
            <a:pPr lvl="1">
              <a:lnSpc>
                <a:spcPct val="90000"/>
              </a:lnSpc>
            </a:pPr>
            <a:r>
              <a:rPr sz="2800" dirty="0" err="1">
                <a:effectLst/>
                <a:ea typeface="楷体" panose="02010609060101010101" charset="-122"/>
                <a:sym typeface="+mn-ea"/>
              </a:rPr>
              <a:t>子查询中</a:t>
            </a:r>
            <a:r>
              <a:rPr lang="zh-CN" sz="2800" dirty="0">
                <a:effectLst/>
                <a:ea typeface="楷体" panose="02010609060101010101" charset="-122"/>
                <a:sym typeface="+mn-ea"/>
              </a:rPr>
              <a:t>有（无）</a:t>
            </a:r>
            <a:r>
              <a:rPr sz="2800" dirty="0" err="1" smtClean="0">
                <a:effectLst/>
                <a:ea typeface="楷体" panose="02010609060101010101" charset="-122"/>
                <a:sym typeface="+mn-ea"/>
              </a:rPr>
              <a:t>元祖存在</a:t>
            </a:r>
            <a:endParaRPr lang="en-US" sz="2800" dirty="0" smtClean="0">
              <a:effectLst/>
              <a:ea typeface="楷体" panose="02010609060101010101" charset="-122"/>
              <a:sym typeface="+mn-ea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/>
              <a:t>子查询不返回任何</a:t>
            </a:r>
            <a:r>
              <a:rPr lang="zh-CN" altLang="en-US" dirty="0" smtClean="0"/>
              <a:t>数据</a:t>
            </a:r>
            <a:endParaRPr lang="en-US" sz="2800" dirty="0" smtClean="0">
              <a:effectLst/>
              <a:ea typeface="楷体" panose="02010609060101010101" charset="-122"/>
              <a:sym typeface="+mn-ea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+mn-ea"/>
              </a:rPr>
              <a:t>True/false</a:t>
            </a:r>
            <a:endParaRPr sz="2800" dirty="0">
              <a:effectLst/>
              <a:ea typeface="楷体" panose="02010609060101010101" charset="-122"/>
              <a:sym typeface="+mn-ea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effectLst/>
              <a:latin typeface="楷体" panose="02010609060101010101" charset="-122"/>
              <a:ea typeface="楷体" panose="02010609060101010101" charset="-122"/>
            </a:endParaRPr>
          </a:p>
          <a:p>
            <a:pPr lvl="0">
              <a:lnSpc>
                <a:spcPct val="90000"/>
              </a:lnSpc>
            </a:pPr>
            <a:endParaRPr lang="zh-CN" altLang="en-US" sz="2400" dirty="0"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15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 txBox="1">
            <a:spLocks noGrp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" y="2758613"/>
            <a:ext cx="9118600" cy="3209528"/>
          </a:xfrm>
        </p:spPr>
        <p:txBody>
          <a:bodyPr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SELECT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starname</a:t>
            </a:r>
            <a:endParaRPr kumimoji="0" lang="en-US" altLang="zh-CN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FROM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starsin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WHERE EXISTS 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SELECT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*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             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FROM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starsin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           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WHERE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t.starname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!=</a:t>
            </a: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s.starname</a:t>
            </a:r>
            <a:endParaRPr kumimoji="0" lang="en-US" altLang="zh-CN" sz="2400" b="0" i="0" u="none" strike="noStrike" kern="1200" cap="none" spc="30" normalizeH="0" baseline="0" noProof="0" dirty="0" smtClean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lang="en-US" altLang="zh-CN" sz="2400" spc="30" noProof="0" dirty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400" spc="30" noProof="0" dirty="0" smtClean="0">
                <a:latin typeface="+mn-lt"/>
                <a:ea typeface="宋体" panose="02010600030101010101" pitchFamily="2" charset="-122"/>
              </a:rPr>
              <a:t>                     AND </a:t>
            </a:r>
            <a:r>
              <a:rPr lang="en-US" altLang="zh-CN" sz="2400" spc="30" noProof="0" dirty="0" err="1" smtClean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t.starname</a:t>
            </a:r>
            <a:r>
              <a:rPr lang="en-US" altLang="zh-CN" sz="2400" spc="30" noProof="0" dirty="0" smtClean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= ‘Bob’</a:t>
            </a:r>
            <a:endParaRPr kumimoji="0" lang="en-US" altLang="zh-CN" sz="2400" b="0" i="0" u="none" strike="noStrike" kern="1200" cap="none" spc="3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             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AND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t.movietitle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s.movieTitle</a:t>
            </a:r>
            <a:endParaRPr kumimoji="0" lang="en-US" altLang="zh-CN" sz="2400" b="0" i="0" u="none" strike="noStrike" kern="1200" cap="none" spc="30" normalizeH="0" baseline="0" noProof="0" dirty="0" smtClean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lang="en-US" altLang="zh-CN" sz="2400" spc="30" dirty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400" spc="30" dirty="0" smtClean="0">
                <a:latin typeface="+mn-lt"/>
                <a:ea typeface="宋体" panose="02010600030101010101" pitchFamily="2" charset="-122"/>
              </a:rPr>
              <a:t>                      AND </a:t>
            </a:r>
            <a:r>
              <a:rPr lang="en-US" altLang="zh-CN" sz="2400" spc="30" dirty="0" err="1" smtClean="0">
                <a:solidFill>
                  <a:srgbClr val="FF33CC"/>
                </a:solidFill>
                <a:latin typeface="+mn-lt"/>
                <a:ea typeface="宋体" panose="02010600030101010101" pitchFamily="2" charset="-122"/>
              </a:rPr>
              <a:t>t.movieYear</a:t>
            </a:r>
            <a:r>
              <a:rPr lang="en-US" altLang="zh-CN" sz="2400" spc="30" dirty="0" smtClean="0">
                <a:solidFill>
                  <a:srgbClr val="FF33CC"/>
                </a:solidFill>
                <a:latin typeface="+mn-lt"/>
                <a:ea typeface="宋体" panose="02010600030101010101" pitchFamily="2" charset="-122"/>
              </a:rPr>
              <a:t> = S. </a:t>
            </a:r>
            <a:r>
              <a:rPr lang="en-US" altLang="zh-CN" sz="2400" spc="30" dirty="0" err="1" smtClean="0">
                <a:solidFill>
                  <a:srgbClr val="FF33CC"/>
                </a:solidFill>
                <a:latin typeface="+mn-lt"/>
                <a:ea typeface="宋体" panose="02010600030101010101" pitchFamily="2" charset="-122"/>
              </a:rPr>
              <a:t>movieYear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</a:p>
        </p:txBody>
      </p:sp>
      <p:sp>
        <p:nvSpPr>
          <p:cNvPr id="45061" name="Text Box 5"/>
          <p:cNvSpPr txBox="1"/>
          <p:nvPr/>
        </p:nvSpPr>
        <p:spPr>
          <a:xfrm>
            <a:off x="152400" y="3810000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2280" y="1237514"/>
            <a:ext cx="8681720" cy="1040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85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pc="3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关系</a:t>
            </a:r>
            <a:r>
              <a:rPr lang="en-US" altLang="zh-CN" spc="3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starsIn中</a:t>
            </a:r>
            <a:r>
              <a:rPr lang="en-US" altLang="zh-CN" spc="3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 spc="30" noProof="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sym typeface="+mn-ea"/>
              </a:rPr>
              <a:t>查找</a:t>
            </a:r>
            <a:r>
              <a:rPr lang="zh-CN" altLang="en-US" spc="3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sym typeface="+mn-ea"/>
              </a:rPr>
              <a:t>与</a:t>
            </a:r>
            <a:r>
              <a:rPr lang="en-US" altLang="zh-CN" spc="3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sym typeface="+mn-ea"/>
              </a:rPr>
              <a:t>Bob</a:t>
            </a:r>
            <a:r>
              <a:rPr lang="zh-CN" altLang="en-US" spc="3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sym typeface="+mn-ea"/>
              </a:rPr>
              <a:t>共同出演了电影的演员</a:t>
            </a:r>
            <a:r>
              <a:rPr lang="en-US" altLang="zh-CN" spc="3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.</a:t>
            </a:r>
            <a:endParaRPr kumimoji="0" lang="en-US" altLang="zh-CN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algn="just">
              <a:lnSpc>
                <a:spcPct val="85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endParaRPr lang="zh-CN" altLang="en-US" sz="18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676339"/>
            <a:ext cx="4248150" cy="23336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841" y="4434086"/>
            <a:ext cx="1457325" cy="1333500"/>
          </a:xfrm>
          <a:prstGeom prst="rect">
            <a:avLst/>
          </a:prstGeom>
        </p:spPr>
      </p:pic>
      <p:sp>
        <p:nvSpPr>
          <p:cNvPr id="10" name="标题 289793"/>
          <p:cNvSpPr>
            <a:spLocks noGrp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 anchor="b"/>
          <a:lstStyle/>
          <a:p>
            <a:r>
              <a:rPr lang="en-US" altLang="zh-CN" sz="4000" dirty="0">
                <a:latin typeface="Times New Roman" panose="02020603050405020304" pitchFamily="18" charset="0"/>
                <a:ea typeface="楷体_GB2312" pitchFamily="49" charset="-122"/>
              </a:rPr>
              <a:t>EXISTS</a:t>
            </a:r>
            <a:r>
              <a:rPr lang="zh-CN" altLang="en-US" sz="4000" dirty="0">
                <a:latin typeface="Times New Roman" panose="02020603050405020304" pitchFamily="18" charset="0"/>
                <a:ea typeface="楷体_GB2312" pitchFamily="49" charset="-122"/>
              </a:rPr>
              <a:t>查</a:t>
            </a:r>
            <a:r>
              <a:rPr lang="zh-CN" altLang="en-US" sz="4000" dirty="0" smtClean="0">
                <a:latin typeface="Times New Roman" panose="02020603050405020304" pitchFamily="18" charset="0"/>
                <a:ea typeface="楷体_GB2312" pitchFamily="49" charset="-122"/>
              </a:rPr>
              <a:t>询示例 </a:t>
            </a:r>
            <a:endParaRPr lang="zh-CN" altLang="en-US" sz="4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矩形标注 1"/>
          <p:cNvSpPr/>
          <p:nvPr/>
        </p:nvSpPr>
        <p:spPr>
          <a:xfrm>
            <a:off x="352425" y="4270375"/>
            <a:ext cx="1339255" cy="1697766"/>
          </a:xfrm>
          <a:prstGeom prst="wedgeRectCallout">
            <a:avLst>
              <a:gd name="adj1" fmla="val 170187"/>
              <a:gd name="adj2" fmla="val -8229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通常为</a:t>
            </a:r>
            <a:r>
              <a:rPr lang="en-US" altLang="zh-CN" sz="20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*,</a:t>
            </a:r>
            <a:r>
              <a:rPr lang="zh-CN" altLang="en-US" sz="20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因为用于判断集合是否为空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400516" y="1947309"/>
            <a:ext cx="3934928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Bob</a:t>
            </a:r>
            <a:r>
              <a:rPr lang="zh-CN" altLang="en-US" sz="20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出演的电影</a:t>
            </a:r>
            <a:r>
              <a:rPr kumimoji="0" lang="en-US" altLang="zh-CN" sz="2000" b="1" kern="1200" cap="none" spc="0" normalizeH="0" baseline="0" noProof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/>
              </a:rPr>
              <a:t> </a:t>
            </a:r>
            <a:r>
              <a:rPr kumimoji="0" lang="en-US" altLang="zh-CN" sz="2000" b="1" kern="1200" cap="none" spc="0" normalizeH="0" baseline="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/>
              </a:rPr>
              <a:t> </a:t>
            </a:r>
            <a:r>
              <a:rPr lang="en-US" altLang="zh-CN" sz="2000" noProof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X</a:t>
            </a:r>
            <a:r>
              <a:rPr lang="zh-CN" altLang="en-US" sz="2000" noProof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出演的电影 非空</a:t>
            </a:r>
            <a:endParaRPr kumimoji="0" lang="en-US" altLang="zh-CN" sz="2000" kern="1200" cap="none" spc="0" normalizeH="0" baseline="0" noProof="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uiExpand="1" build="p"/>
      <p:bldP spid="2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标题 28979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sz="4000" dirty="0" smtClean="0">
                <a:latin typeface="Times New Roman" panose="02020603050405020304" pitchFamily="18" charset="0"/>
                <a:ea typeface="楷体_GB2312" pitchFamily="49" charset="-122"/>
              </a:rPr>
              <a:t>NOT EXISTS</a:t>
            </a:r>
            <a:r>
              <a:rPr lang="zh-CN" altLang="en-US" sz="4000" dirty="0" smtClean="0">
                <a:latin typeface="Times New Roman" panose="02020603050405020304" pitchFamily="18" charset="0"/>
                <a:ea typeface="楷体_GB2312" pitchFamily="49" charset="-122"/>
              </a:rPr>
              <a:t>查询</a:t>
            </a:r>
            <a:r>
              <a:rPr lang="zh-CN" altLang="en-US" sz="4000" dirty="0">
                <a:latin typeface="Times New Roman" panose="02020603050405020304" pitchFamily="18" charset="0"/>
              </a:rPr>
              <a:t>讨论</a:t>
            </a:r>
            <a:r>
              <a:rPr lang="zh-CN" altLang="en-US" sz="4000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zh-CN" altLang="en-US" sz="4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9796" name="矩形 289795"/>
          <p:cNvSpPr/>
          <p:nvPr/>
        </p:nvSpPr>
        <p:spPr>
          <a:xfrm>
            <a:off x="620395" y="1592580"/>
            <a:ext cx="7951470" cy="14052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85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pc="3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Example</a:t>
            </a:r>
            <a:r>
              <a:rPr lang="en-US" altLang="zh-CN" spc="3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: </a:t>
            </a:r>
            <a:r>
              <a:rPr lang="zh-CN" altLang="en-US" spc="3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关系</a:t>
            </a:r>
            <a:r>
              <a:rPr lang="en-US" altLang="zh-CN" spc="3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starsIn中</a:t>
            </a:r>
            <a:r>
              <a:rPr lang="en-US" altLang="zh-CN" spc="3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 spc="3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返回没有出演</a:t>
            </a:r>
            <a:r>
              <a:rPr lang="en-US" altLang="zh-CN" spc="3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pc="3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电影的所有演员姓名</a:t>
            </a:r>
            <a:r>
              <a:rPr lang="en-US" altLang="zh-CN" spc="3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.</a:t>
            </a:r>
            <a:endParaRPr kumimoji="0" lang="en-US" altLang="zh-CN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algn="just">
              <a:lnSpc>
                <a:spcPct val="85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endParaRPr lang="zh-CN" altLang="en-US" sz="18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17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852936"/>
            <a:ext cx="4248150" cy="2333625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2424355" y="5715870"/>
            <a:ext cx="3934928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B    </a:t>
            </a:r>
            <a:r>
              <a:rPr lang="zh-CN" altLang="en-US" sz="20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不属于</a:t>
            </a:r>
            <a:r>
              <a:rPr lang="en-US" altLang="zh-CN" sz="20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 X</a:t>
            </a:r>
            <a:r>
              <a:rPr lang="zh-CN" altLang="en-US" sz="20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出演的电影</a:t>
            </a:r>
            <a:r>
              <a:rPr kumimoji="0" lang="en-US" altLang="zh-CN" sz="2000" b="1" kern="1200" cap="none" spc="0" normalizeH="0" baseline="0" noProof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/>
              </a:rPr>
              <a:t> </a:t>
            </a:r>
            <a:endParaRPr kumimoji="0" lang="en-US" altLang="zh-CN" sz="2000" kern="1200" cap="none" spc="0" normalizeH="0" baseline="0" noProof="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957580" y="149543"/>
            <a:ext cx="8486775" cy="846137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all" spc="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Example: Not EXISTS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" y="1371600"/>
            <a:ext cx="9118600" cy="3209528"/>
          </a:xfrm>
        </p:spPr>
        <p:txBody>
          <a:bodyPr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SELECT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starname</a:t>
            </a:r>
            <a:endParaRPr kumimoji="0" lang="en-US" altLang="zh-CN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FROM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starsin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WHERE NOT EXISTS 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SELECT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*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             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FROM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starsin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           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WHERE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t.starname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s.starname</a:t>
            </a:r>
            <a:endParaRPr kumimoji="0" lang="en-US" altLang="zh-CN" sz="2400" b="0" i="0" u="none" strike="noStrike" kern="1200" cap="none" spc="30" normalizeH="0" baseline="0" noProof="0" dirty="0" smtClean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             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AND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t.movietitle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=‘B')</a:t>
            </a:r>
          </a:p>
        </p:txBody>
      </p:sp>
      <p:sp>
        <p:nvSpPr>
          <p:cNvPr id="45061" name="Text Box 5"/>
          <p:cNvSpPr txBox="1"/>
          <p:nvPr/>
        </p:nvSpPr>
        <p:spPr>
          <a:xfrm>
            <a:off x="152400" y="3810000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462" y="1628800"/>
            <a:ext cx="1514475" cy="1209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07540"/>
            <a:ext cx="42481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0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800735" y="152400"/>
            <a:ext cx="8356600" cy="838200"/>
          </a:xfrm>
        </p:spPr>
        <p:txBody>
          <a:bodyPr anchor="b"/>
          <a:lstStyle/>
          <a:p>
            <a:r>
              <a:rPr lang="zh-CN" altLang="en-US" sz="3200" dirty="0">
                <a:solidFill>
                  <a:schemeClr val="folHlink"/>
                </a:solidFill>
                <a:effectLst/>
                <a:ea typeface="楷体_GB2312" pitchFamily="49" charset="-122"/>
                <a:sym typeface="+mn-ea"/>
              </a:rPr>
              <a:t>集合之间的比较</a:t>
            </a:r>
            <a:r>
              <a:rPr lang="en-US" altLang="zh-CN" sz="3200" dirty="0">
                <a:solidFill>
                  <a:schemeClr val="folHlink"/>
                </a:solidFill>
                <a:effectLst/>
                <a:ea typeface="楷体_GB2312" pitchFamily="49" charset="-122"/>
                <a:sym typeface="+mn-ea"/>
              </a:rPr>
              <a:t>-</a:t>
            </a:r>
            <a:r>
              <a:rPr lang="en-US" altLang="zh-CN" sz="3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楷体_GB2312" pitchFamily="49" charset="-122"/>
                <a:sym typeface="+mn-ea"/>
              </a:rPr>
              <a:t>θ</a:t>
            </a:r>
            <a:r>
              <a:rPr lang="en-US" altLang="zh-CN" sz="3200" dirty="0">
                <a:solidFill>
                  <a:schemeClr val="folHlink"/>
                </a:solidFill>
                <a:effectLst/>
                <a:ea typeface="楷体_GB2312" pitchFamily="49" charset="-122"/>
                <a:sym typeface="+mn-ea"/>
              </a:rPr>
              <a:t>-</a:t>
            </a:r>
            <a:r>
              <a:rPr lang="en-US" altLang="zh-CN" sz="3200" dirty="0">
                <a:solidFill>
                  <a:srgbClr val="FF0000"/>
                </a:solidFill>
                <a:effectLst/>
                <a:ea typeface="楷体_GB2312" pitchFamily="49" charset="-122"/>
                <a:sym typeface="+mn-ea"/>
              </a:rPr>
              <a:t>some</a:t>
            </a:r>
            <a:r>
              <a:rPr lang="en-US" altLang="zh-CN" sz="3200" dirty="0">
                <a:solidFill>
                  <a:schemeClr val="folHlink"/>
                </a:solidFill>
                <a:effectLst/>
                <a:ea typeface="楷体_GB2312" pitchFamily="49" charset="-122"/>
                <a:sym typeface="+mn-ea"/>
              </a:rPr>
              <a:t>/</a:t>
            </a:r>
            <a:r>
              <a:rPr lang="en-US" altLang="zh-CN" sz="3200" dirty="0">
                <a:solidFill>
                  <a:srgbClr val="FF0000"/>
                </a:solidFill>
                <a:effectLst/>
                <a:ea typeface="楷体_GB2312" pitchFamily="49" charset="-122"/>
                <a:sym typeface="+mn-ea"/>
              </a:rPr>
              <a:t>all</a:t>
            </a:r>
            <a:r>
              <a:rPr lang="en-US" altLang="zh-CN" sz="3200" dirty="0">
                <a:solidFill>
                  <a:schemeClr val="folHlink"/>
                </a:solidFill>
                <a:effectLst/>
                <a:ea typeface="楷体_GB2312" pitchFamily="49" charset="-122"/>
                <a:sym typeface="+mn-ea"/>
              </a:rPr>
              <a:t>子查询</a:t>
            </a:r>
            <a:endParaRPr lang="en-US" altLang="zh-CN" sz="3200" dirty="0">
              <a:solidFill>
                <a:schemeClr val="folHlink"/>
              </a:solidFill>
              <a:effectLst/>
              <a:ea typeface="楷体_GB2312" pitchFamily="49" charset="-122"/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type="body" idx="1"/>
          </p:nvPr>
        </p:nvSpPr>
        <p:spPr>
          <a:xfrm>
            <a:off x="153035" y="1313815"/>
            <a:ext cx="8889365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dirty="0">
                <a:effectLst/>
                <a:latin typeface="楷体" panose="02010609060101010101" charset="-122"/>
                <a:ea typeface="楷体" panose="02010609060101010101" charset="-122"/>
              </a:rPr>
              <a:t>基本语法：</a:t>
            </a:r>
          </a:p>
          <a:p>
            <a:pPr lvl="1">
              <a:lnSpc>
                <a:spcPct val="90000"/>
              </a:lnSpc>
            </a:pPr>
            <a:r>
              <a:rPr sz="2800" dirty="0" err="1">
                <a:effectLst/>
                <a:latin typeface="楷体" panose="02010609060101010101" charset="-122"/>
                <a:ea typeface="楷体" panose="02010609060101010101" charset="-122"/>
              </a:rPr>
              <a:t>表达式</a:t>
            </a:r>
            <a:r>
              <a:rPr sz="2800" dirty="0">
                <a:effectLst/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楷体" panose="02010609060101010101" charset="-122"/>
              </a:rPr>
              <a:t>θ</a:t>
            </a:r>
            <a: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楷体" panose="02010609060101010101" charset="-122"/>
              </a:rPr>
              <a:t>  ANY</a:t>
            </a:r>
            <a:r>
              <a:rPr sz="2800" dirty="0">
                <a:effectLst/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sz="2800" dirty="0">
                <a:effectLst/>
                <a:latin typeface="楷体" panose="02010609060101010101" charset="-122"/>
                <a:ea typeface="楷体" panose="02010609060101010101" charset="-122"/>
              </a:rPr>
              <a:t>(</a:t>
            </a:r>
            <a:r>
              <a:rPr sz="2800" dirty="0" err="1">
                <a:effectLst/>
                <a:latin typeface="楷体" panose="02010609060101010101" charset="-122"/>
                <a:ea typeface="楷体" panose="02010609060101010101" charset="-122"/>
              </a:rPr>
              <a:t>子查询</a:t>
            </a:r>
            <a:r>
              <a:rPr lang="en-US" sz="2800" dirty="0">
                <a:effectLst/>
                <a:latin typeface="楷体" panose="02010609060101010101" charset="-122"/>
                <a:ea typeface="楷体" panose="02010609060101010101" charset="-122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sz="2000" dirty="0" err="1">
                <a:effectLst/>
                <a:latin typeface="楷体" panose="02010609060101010101" charset="-122"/>
                <a:ea typeface="楷体" panose="02010609060101010101" charset="-122"/>
              </a:rPr>
              <a:t>表达式的值</a:t>
            </a:r>
            <a:r>
              <a:rPr sz="2000" b="1" dirty="0" err="1">
                <a:solidFill>
                  <a:srgbClr val="FF0000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至少</a:t>
            </a:r>
            <a:r>
              <a:rPr sz="2000" dirty="0" err="1">
                <a:solidFill>
                  <a:srgbClr val="FF0000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与子查询结果中的</a:t>
            </a:r>
            <a:r>
              <a:rPr sz="2000" b="1" dirty="0" err="1">
                <a:solidFill>
                  <a:srgbClr val="FF0000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一个</a:t>
            </a:r>
            <a:r>
              <a:rPr sz="2000" dirty="0" err="1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值相比满足比较运算符</a:t>
            </a:r>
            <a:r>
              <a:rPr sz="2000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楷体" panose="02010609060101010101" charset="-122"/>
              </a:rPr>
              <a:t>θ</a:t>
            </a:r>
            <a:r>
              <a:rPr sz="2400" dirty="0">
                <a:effectLst/>
                <a:latin typeface="楷体" panose="02010609060101010101" charset="-122"/>
                <a:ea typeface="楷体" panose="02010609060101010101" charset="-12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sz="2800" dirty="0" err="1">
                <a:effectLst/>
                <a:latin typeface="楷体" panose="02010609060101010101" charset="-122"/>
                <a:ea typeface="楷体" panose="02010609060101010101" charset="-122"/>
              </a:rPr>
              <a:t>表达式</a:t>
            </a:r>
            <a:r>
              <a:rPr sz="2800" dirty="0">
                <a:effectLst/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楷体" panose="02010609060101010101" charset="-122"/>
                <a:sym typeface="+mn-ea"/>
              </a:rPr>
              <a:t>θ</a:t>
            </a:r>
            <a:r>
              <a:rPr lang="en-US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楷体" panose="02010609060101010101" charset="-122"/>
                <a:sym typeface="+mn-ea"/>
              </a:rPr>
              <a:t>  </a:t>
            </a:r>
            <a:r>
              <a:rPr lang="en-US" sz="2800" b="1" dirty="0">
                <a:solidFill>
                  <a:srgbClr val="FF0000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ALL</a:t>
            </a:r>
            <a:r>
              <a:rPr lang="en-US" sz="2800" dirty="0">
                <a:effectLst/>
                <a:latin typeface="楷体" panose="02010609060101010101" charset="-122"/>
                <a:ea typeface="楷体" panose="02010609060101010101" charset="-122"/>
              </a:rPr>
              <a:t>(</a:t>
            </a:r>
            <a:r>
              <a:rPr sz="2800" dirty="0" err="1">
                <a:effectLst/>
                <a:latin typeface="楷体" panose="02010609060101010101" charset="-122"/>
                <a:ea typeface="楷体" panose="02010609060101010101" charset="-122"/>
              </a:rPr>
              <a:t>子查询</a:t>
            </a:r>
            <a:r>
              <a:rPr lang="en-US" sz="2800" dirty="0">
                <a:effectLst/>
                <a:latin typeface="楷体" panose="02010609060101010101" charset="-122"/>
                <a:ea typeface="楷体" panose="02010609060101010101" charset="-122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sz="2000" dirty="0" err="1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表达式的值与</a:t>
            </a:r>
            <a:r>
              <a:rPr sz="2000" dirty="0" err="1">
                <a:solidFill>
                  <a:srgbClr val="FF0000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子查询结果中的</a:t>
            </a:r>
            <a:r>
              <a:rPr sz="2000" b="1" dirty="0" err="1">
                <a:solidFill>
                  <a:srgbClr val="FF0000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所有的值</a:t>
            </a:r>
            <a:r>
              <a:rPr sz="2000" dirty="0" err="1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相比都满足比较运算符</a:t>
            </a:r>
            <a:r>
              <a:rPr sz="2000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楷体" panose="02010609060101010101" charset="-122"/>
              </a:rPr>
              <a:t>θ</a:t>
            </a:r>
            <a:endParaRPr sz="2000" dirty="0">
              <a:solidFill>
                <a:srgbClr val="0000FF"/>
              </a:solidFill>
              <a:effectLst/>
              <a:latin typeface="Arial" panose="020B0604020202020204" pitchFamily="34" charset="0"/>
              <a:ea typeface="楷体" panose="02010609060101010101" charset="-122"/>
            </a:endParaRPr>
          </a:p>
          <a:p>
            <a:pPr lvl="0">
              <a:lnSpc>
                <a:spcPct val="90000"/>
              </a:lnSpc>
            </a:pPr>
            <a:r>
              <a:rPr lang="zh-CN" altLang="en-US" sz="3200" dirty="0">
                <a:effectLst/>
                <a:latin typeface="楷体" panose="02010609060101010101" charset="-122"/>
                <a:ea typeface="楷体" panose="02010609060101010101" charset="-122"/>
              </a:rPr>
              <a:t>基本语法中</a:t>
            </a:r>
            <a:r>
              <a:rPr lang="zh-CN" altLang="en-US" sz="3200" dirty="0" smtClean="0">
                <a:effectLst/>
                <a:latin typeface="Arial" panose="020B0604020202020204" pitchFamily="34" charset="0"/>
                <a:ea typeface="楷体" panose="02010609060101010101" charset="-122"/>
              </a:rPr>
              <a:t>θ为比较</a:t>
            </a:r>
            <a:r>
              <a:rPr lang="zh-CN" altLang="en-US" sz="3200" dirty="0">
                <a:effectLst/>
                <a:latin typeface="Arial" panose="020B0604020202020204" pitchFamily="34" charset="0"/>
                <a:ea typeface="楷体" panose="02010609060101010101" charset="-122"/>
              </a:rPr>
              <a:t>运算符</a:t>
            </a:r>
            <a:r>
              <a:rPr lang="en-US" altLang="zh-CN" sz="3200" dirty="0">
                <a:effectLst/>
                <a:latin typeface="Arial" panose="020B0604020202020204" pitchFamily="34" charset="0"/>
                <a:ea typeface="楷体" panose="02010609060101010101" charset="-122"/>
              </a:rPr>
              <a:t>&lt;,&gt;,&lt;=,&gt;=,=,&lt;&gt;</a:t>
            </a:r>
            <a:endParaRPr lang="zh-CN" altLang="en-US" sz="3200" dirty="0">
              <a:effectLst/>
              <a:latin typeface="楷体" panose="02010609060101010101" charset="-122"/>
              <a:ea typeface="楷体" panose="02010609060101010101" charset="-122"/>
            </a:endParaRPr>
          </a:p>
          <a:p>
            <a:pPr lvl="0">
              <a:lnSpc>
                <a:spcPct val="90000"/>
              </a:lnSpc>
            </a:pPr>
            <a:endParaRPr lang="zh-CN" altLang="en-US" sz="3200" dirty="0">
              <a:effectLst/>
              <a:latin typeface="楷体" panose="02010609060101010101" charset="-122"/>
              <a:ea typeface="楷体" panose="02010609060101010101" charset="-122"/>
            </a:endParaRPr>
          </a:p>
          <a:p>
            <a:pPr lvl="0">
              <a:lnSpc>
                <a:spcPct val="90000"/>
              </a:lnSpc>
            </a:pPr>
            <a:endParaRPr lang="zh-CN" altLang="en-US" sz="2400" dirty="0"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19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2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9512" y="1412776"/>
            <a:ext cx="8712968" cy="185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²"/>
              <a:defRPr/>
            </a:pPr>
            <a:r>
              <a:rPr lang="en-US" altLang="zh-CN" sz="2400" dirty="0">
                <a:solidFill>
                  <a:srgbClr val="CC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 </a:t>
            </a:r>
            <a:r>
              <a:rPr kumimoji="1" lang="zh-CN" altLang="en-US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概念</a:t>
            </a:r>
          </a:p>
          <a:p>
            <a:pPr lvl="1" algn="just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zh-CN" altLang="en-US" sz="2400" dirty="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查询块：一个</a:t>
            </a:r>
            <a:r>
              <a:rPr lang="en-US" altLang="zh-CN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select-from-where</a:t>
            </a:r>
            <a:r>
              <a:rPr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语句称为一个查询块。</a:t>
            </a:r>
          </a:p>
          <a:p>
            <a:pPr lvl="1" algn="just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嵌套子查询：</a:t>
            </a:r>
            <a:r>
              <a:rPr lang="en-US" altLang="zh-CN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select-from-where (select-from-where</a:t>
            </a:r>
            <a:r>
              <a:rPr lang="en-US" altLang="zh-CN" sz="24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</a:t>
            </a:r>
            <a:endParaRPr lang="en-US" altLang="zh-CN" sz="2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lvl="1" algn="just"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altLang="zh-CN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</a:t>
            </a:r>
            <a:r>
              <a:rPr lang="zh-CN" altLang="en-US" sz="24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利用多个简单查询构成复杂查询（</a:t>
            </a:r>
            <a:r>
              <a:rPr lang="zh-CN" alt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结构化</a:t>
            </a:r>
            <a:r>
              <a:rPr lang="zh-CN" altLang="en-US" sz="24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）</a:t>
            </a:r>
            <a:endParaRPr lang="en-US" altLang="zh-CN" sz="2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9512" y="4078244"/>
            <a:ext cx="7915275" cy="229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²"/>
              <a:defRPr/>
            </a:pPr>
            <a:r>
              <a:rPr kumimoji="1" lang="zh-CN" altLang="en-US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为什么要用子查询</a:t>
            </a:r>
          </a:p>
          <a:p>
            <a:pPr lvl="1" algn="just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某一元素是否是某一个集合的成员</a:t>
            </a:r>
            <a:r>
              <a:rPr lang="en-US" altLang="zh-CN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;</a:t>
            </a:r>
          </a:p>
          <a:p>
            <a:pPr lvl="1" algn="just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某一个集合是否包含另一个集合</a:t>
            </a:r>
            <a:r>
              <a:rPr lang="en-US" altLang="zh-CN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;</a:t>
            </a:r>
            <a:endParaRPr lang="zh-CN" altLang="en-US" sz="2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lvl="1" algn="just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测试集合是否为空</a:t>
            </a:r>
            <a:r>
              <a:rPr lang="en-US" altLang="zh-CN" sz="24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</a:t>
            </a:r>
          </a:p>
          <a:p>
            <a:pPr lvl="1" algn="just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24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….</a:t>
            </a:r>
            <a:endParaRPr lang="zh-CN" altLang="en-US" sz="24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45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 txBox="1">
            <a:spLocks noGrp="1"/>
          </p:cNvSpPr>
          <p:nvPr>
            <p:ph type="sldNum" sz="quarter" idx="16"/>
          </p:nvPr>
        </p:nvSpPr>
        <p:spPr>
          <a:xfrm>
            <a:off x="6553200" y="6248400"/>
            <a:ext cx="1905000" cy="457200"/>
          </a:xfrm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2199640" y="-46990"/>
            <a:ext cx="6258560" cy="1143000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all" spc="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 ALL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45" y="3373291"/>
            <a:ext cx="4536504" cy="1877837"/>
          </a:xfrm>
        </p:spPr>
        <p:txBody>
          <a:bodyPr lIns="91440" tIns="45720" rIns="91440" bIns="45720" rtlCol="0"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kumimoji="0" lang="en-US" altLang="zh-CN" sz="20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SELECT 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kumimoji="0" lang="en-US" altLang="zh-CN" sz="20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FROM </a:t>
            </a:r>
            <a:r>
              <a:rPr kumimoji="0" lang="en-US" altLang="zh-CN" sz="2000" b="0" i="0" u="none" strike="noStrike" kern="1200" cap="none" spc="3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MovieExec</a:t>
            </a:r>
            <a:r>
              <a:rPr kumimoji="0" lang="en-US" altLang="zh-CN" sz="2000" b="0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0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kumimoji="0" lang="en-US" altLang="zh-CN" sz="20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WHERE </a:t>
            </a:r>
            <a:r>
              <a:rPr kumimoji="0" lang="en-US" altLang="zh-CN" sz="20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netWorth</a:t>
            </a:r>
            <a:r>
              <a:rPr kumimoji="0" lang="en-US" altLang="zh-CN" sz="20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&gt;= </a:t>
            </a:r>
            <a:r>
              <a:rPr kumimoji="0" lang="en-US" altLang="zh-CN" sz="20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ALL 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kumimoji="0" lang="en-US" altLang="zh-CN" sz="20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	SELECT </a:t>
            </a:r>
            <a:r>
              <a:rPr kumimoji="0" lang="en-US" altLang="zh-CN" sz="2000" b="0" i="0" u="none" strike="noStrike" kern="1200" cap="none" spc="3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netWorth</a:t>
            </a:r>
            <a:endParaRPr kumimoji="0" lang="en-US" altLang="zh-CN" sz="2000" b="0" i="0" u="none" strike="noStrike" kern="1200" cap="none" spc="3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kumimoji="0" lang="en-US" altLang="zh-CN" sz="20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	FROM </a:t>
            </a:r>
            <a:r>
              <a:rPr kumimoji="0" lang="en-US" altLang="zh-CN" sz="2000" b="0" i="0" u="none" strike="noStrike" kern="1200" cap="none" spc="3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MovieExec</a:t>
            </a:r>
            <a:r>
              <a:rPr kumimoji="0" lang="en-US" altLang="zh-CN" sz="20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0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;</a:t>
            </a:r>
          </a:p>
        </p:txBody>
      </p:sp>
      <p:sp>
        <p:nvSpPr>
          <p:cNvPr id="49158" name="TextBox 5"/>
          <p:cNvSpPr txBox="1"/>
          <p:nvPr/>
        </p:nvSpPr>
        <p:spPr>
          <a:xfrm>
            <a:off x="179512" y="2894201"/>
            <a:ext cx="6572250" cy="46166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movieExec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表</a:t>
            </a:r>
            <a:r>
              <a:rPr lang="zh-CN" altLang="en-US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中价值最高的制片人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5" y="3749367"/>
            <a:ext cx="4124325" cy="17811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482" y="5700712"/>
            <a:ext cx="962025" cy="10953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15616" y="1340768"/>
            <a:ext cx="7012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0000FF"/>
                </a:solidFill>
              </a:rPr>
              <a:t>&gt; (&gt;=) All</a:t>
            </a:r>
            <a:r>
              <a:rPr lang="en-US" altLang="zh-CN" sz="2400" dirty="0" smtClean="0">
                <a:solidFill>
                  <a:schemeClr val="tx1"/>
                </a:solidFill>
              </a:rPr>
              <a:t>: </a:t>
            </a:r>
            <a:r>
              <a:rPr lang="zh-CN" altLang="en-US" sz="2400" dirty="0" smtClean="0">
                <a:solidFill>
                  <a:schemeClr val="tx1"/>
                </a:solidFill>
              </a:rPr>
              <a:t>大于查询结果中的</a:t>
            </a:r>
            <a:r>
              <a:rPr lang="zh-CN" altLang="en-US" sz="2400" dirty="0" smtClean="0">
                <a:solidFill>
                  <a:srgbClr val="0000FF"/>
                </a:solidFill>
              </a:rPr>
              <a:t>所有值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0000FF"/>
                </a:solidFill>
              </a:rPr>
              <a:t>&lt; (&lt;=) All </a:t>
            </a:r>
            <a:r>
              <a:rPr lang="zh-CN" altLang="en-US" sz="2400" dirty="0" smtClean="0">
                <a:solidFill>
                  <a:schemeClr val="tx1"/>
                </a:solidFill>
              </a:rPr>
              <a:t>小于查询结果中的</a:t>
            </a:r>
            <a:r>
              <a:rPr lang="zh-CN" altLang="en-US" sz="2400" dirty="0" smtClean="0">
                <a:solidFill>
                  <a:srgbClr val="0000FF"/>
                </a:solidFill>
              </a:rPr>
              <a:t>所有值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0000FF"/>
                </a:solidFill>
              </a:rPr>
              <a:t>!= (&lt;&gt;)  All </a:t>
            </a:r>
            <a:r>
              <a:rPr lang="zh-CN" altLang="en-US" sz="2400" dirty="0" smtClean="0">
                <a:solidFill>
                  <a:schemeClr val="tx1"/>
                </a:solidFill>
              </a:rPr>
              <a:t>不等于查询结果中的</a:t>
            </a:r>
            <a:r>
              <a:rPr lang="zh-CN" altLang="en-US" sz="2400" dirty="0" smtClean="0">
                <a:solidFill>
                  <a:srgbClr val="0000FF"/>
                </a:solidFill>
              </a:rPr>
              <a:t>任何一个值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83568" y="5079555"/>
            <a:ext cx="4896544" cy="1626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 lIns="91440" tIns="45720" rIns="91440" bIns="45720" rtlCol="0">
            <a:normAutofit/>
          </a:bodyPr>
          <a:lstStyle>
            <a:lvl1pPr marL="34290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defRPr>
            </a:lvl1pPr>
            <a:lvl2pPr marL="74295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+mn-cs"/>
              </a:defRPr>
            </a:lvl2pPr>
            <a:lvl3pPr marL="114300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+mn-cs"/>
              </a:defRPr>
            </a:lvl3pPr>
            <a:lvl4pPr marL="160020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4pPr>
            <a:lvl5pPr marL="205740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5pPr>
            <a:lvl6pPr marL="2514600" lvl="5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6pPr>
            <a:lvl7pPr marL="2971800" lvl="6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7pPr>
            <a:lvl8pPr marL="3429000" lvl="7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8pPr>
            <a:lvl9pPr marL="3886200" lvl="8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9pPr>
          </a:lstStyle>
          <a:p>
            <a: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lang="en-US" altLang="zh-CN" sz="2000" spc="30" dirty="0" smtClean="0">
                <a:latin typeface="+mn-lt"/>
                <a:ea typeface="宋体" panose="02010600030101010101" pitchFamily="2" charset="-122"/>
              </a:rPr>
              <a:t>SELECT name</a:t>
            </a:r>
          </a:p>
          <a:p>
            <a: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lang="en-US" altLang="zh-CN" sz="2000" spc="30" dirty="0" smtClean="0">
                <a:latin typeface="+mn-lt"/>
                <a:ea typeface="宋体" panose="02010600030101010101" pitchFamily="2" charset="-122"/>
              </a:rPr>
              <a:t>FROM </a:t>
            </a:r>
            <a:r>
              <a:rPr lang="en-US" altLang="zh-CN" sz="2000" spc="30" dirty="0" err="1" smtClean="0">
                <a:latin typeface="+mn-lt"/>
                <a:ea typeface="宋体" panose="02010600030101010101" pitchFamily="2" charset="-122"/>
              </a:rPr>
              <a:t>MovieExec</a:t>
            </a:r>
            <a:r>
              <a:rPr lang="en-US" altLang="zh-CN" sz="2000" spc="30" dirty="0" smtClean="0">
                <a:latin typeface="+mn-lt"/>
                <a:ea typeface="宋体" panose="02010600030101010101" pitchFamily="2" charset="-122"/>
              </a:rPr>
              <a:t> </a:t>
            </a:r>
          </a:p>
          <a:p>
            <a: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lang="en-US" altLang="zh-CN" sz="2000" spc="30" dirty="0" smtClean="0">
                <a:latin typeface="+mn-lt"/>
                <a:ea typeface="宋体" panose="02010600030101010101" pitchFamily="2" charset="-122"/>
              </a:rPr>
              <a:t>WHERE </a:t>
            </a:r>
            <a:r>
              <a:rPr lang="en-US" altLang="zh-CN" sz="2000" spc="30" dirty="0" err="1" smtClean="0">
                <a:latin typeface="+mn-lt"/>
                <a:ea typeface="宋体" panose="02010600030101010101" pitchFamily="2" charset="-122"/>
              </a:rPr>
              <a:t>netWorth</a:t>
            </a:r>
            <a:r>
              <a:rPr lang="en-US" altLang="zh-CN" sz="2000" spc="30" dirty="0" smtClean="0">
                <a:latin typeface="+mn-lt"/>
                <a:ea typeface="宋体" panose="02010600030101010101" pitchFamily="2" charset="-122"/>
              </a:rPr>
              <a:t> &gt;= </a:t>
            </a:r>
            <a:r>
              <a:rPr lang="en-US" altLang="zh-CN" sz="2000" spc="30" dirty="0" smtClean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(</a:t>
            </a:r>
          </a:p>
          <a:p>
            <a: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lang="en-US" altLang="zh-CN" sz="2000" spc="30" dirty="0" smtClean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		SELECT MAX(</a:t>
            </a:r>
            <a:r>
              <a:rPr lang="en-US" altLang="zh-CN" sz="2000" spc="30" dirty="0" err="1" smtClean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netWorth</a:t>
            </a:r>
            <a:r>
              <a:rPr lang="en-US" altLang="zh-CN" sz="2000" spc="30" dirty="0" smtClean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)</a:t>
            </a:r>
          </a:p>
          <a:p>
            <a: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lang="en-US" altLang="zh-CN" sz="2000" spc="30" dirty="0" smtClean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		FROM </a:t>
            </a:r>
            <a:r>
              <a:rPr lang="en-US" altLang="zh-CN" sz="2000" spc="30" dirty="0" err="1" smtClean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MovieExec</a:t>
            </a:r>
            <a:r>
              <a:rPr lang="en-US" altLang="zh-CN" sz="2000" spc="30" dirty="0" smtClean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)</a:t>
            </a:r>
            <a:r>
              <a:rPr lang="en-US" altLang="zh-CN" sz="2000" spc="30" dirty="0" smtClean="0">
                <a:latin typeface="+mn-lt"/>
                <a:ea typeface="宋体" panose="02010600030101010101" pitchFamily="2" charset="-122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build="p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2199640" y="-46990"/>
            <a:ext cx="6258560" cy="1143000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all" spc="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 </a:t>
            </a:r>
            <a:r>
              <a:rPr lang="en-US" altLang="zh-CN" sz="4000" cap="all" spc="50" noProof="0" dirty="0" smtClean="0">
                <a:solidFill>
                  <a:schemeClr val="tx1"/>
                </a:solidFill>
                <a:latin typeface="+mj-lt"/>
                <a:ea typeface="宋体" panose="02010600030101010101" pitchFamily="2" charset="-122"/>
              </a:rPr>
              <a:t>Any</a:t>
            </a:r>
            <a:endParaRPr kumimoji="0" lang="en-US" altLang="zh-CN" sz="4000" b="0" i="0" u="none" strike="noStrike" kern="1200" cap="all" spc="5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9158" name="TextBox 5"/>
          <p:cNvSpPr txBox="1"/>
          <p:nvPr/>
        </p:nvSpPr>
        <p:spPr>
          <a:xfrm>
            <a:off x="251520" y="2672946"/>
            <a:ext cx="4680520" cy="46166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ea typeface="宋体" panose="02010600030101010101" pitchFamily="2" charset="-122"/>
              </a:rPr>
              <a:t>同名但是不同发布年份的电影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3027" y="1029038"/>
            <a:ext cx="7012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0000FF"/>
                </a:solidFill>
              </a:rPr>
              <a:t>&gt; (&gt;=) Any</a:t>
            </a:r>
            <a:r>
              <a:rPr lang="en-US" altLang="zh-CN" sz="2400" dirty="0" smtClean="0">
                <a:solidFill>
                  <a:schemeClr val="tx1"/>
                </a:solidFill>
              </a:rPr>
              <a:t>: </a:t>
            </a:r>
            <a:r>
              <a:rPr lang="zh-CN" altLang="en-US" sz="2400" dirty="0" smtClean="0">
                <a:solidFill>
                  <a:schemeClr val="tx1"/>
                </a:solidFill>
              </a:rPr>
              <a:t>大于查询结果中的</a:t>
            </a:r>
            <a:r>
              <a:rPr lang="zh-CN" altLang="en-US" sz="2400" dirty="0" smtClean="0">
                <a:solidFill>
                  <a:srgbClr val="0000FF"/>
                </a:solidFill>
              </a:rPr>
              <a:t>某个值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0000FF"/>
                </a:solidFill>
              </a:rPr>
              <a:t>&lt; (&lt;=) Any </a:t>
            </a:r>
            <a:r>
              <a:rPr lang="zh-CN" altLang="en-US" sz="2400" dirty="0" smtClean="0">
                <a:solidFill>
                  <a:schemeClr val="tx1"/>
                </a:solidFill>
              </a:rPr>
              <a:t>小于查询结果中的</a:t>
            </a:r>
            <a:r>
              <a:rPr lang="zh-CN" altLang="en-US" sz="2400" dirty="0">
                <a:solidFill>
                  <a:srgbClr val="0000FF"/>
                </a:solidFill>
              </a:rPr>
              <a:t>某个</a:t>
            </a:r>
            <a:r>
              <a:rPr lang="zh-CN" altLang="en-US" sz="2400" dirty="0" smtClean="0">
                <a:solidFill>
                  <a:srgbClr val="0000FF"/>
                </a:solidFill>
              </a:rPr>
              <a:t>值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0000FF"/>
                </a:solidFill>
              </a:rPr>
              <a:t>!= (=)  Any </a:t>
            </a:r>
            <a:r>
              <a:rPr lang="zh-CN" altLang="en-US" sz="2400" dirty="0" smtClean="0">
                <a:solidFill>
                  <a:schemeClr val="tx1"/>
                </a:solidFill>
              </a:rPr>
              <a:t>不等于</a:t>
            </a:r>
            <a:r>
              <a:rPr lang="en-US" altLang="zh-CN" sz="2400" dirty="0" smtClean="0">
                <a:solidFill>
                  <a:schemeClr val="tx1"/>
                </a:solidFill>
              </a:rPr>
              <a:t>(</a:t>
            </a:r>
            <a:r>
              <a:rPr lang="zh-CN" altLang="en-US" sz="2400" dirty="0" smtClean="0">
                <a:solidFill>
                  <a:schemeClr val="tx1"/>
                </a:solidFill>
              </a:rPr>
              <a:t>等于</a:t>
            </a:r>
            <a:r>
              <a:rPr lang="en-US" altLang="zh-CN" sz="2400" dirty="0" smtClean="0">
                <a:solidFill>
                  <a:schemeClr val="tx1"/>
                </a:solidFill>
              </a:rPr>
              <a:t>)</a:t>
            </a:r>
            <a:r>
              <a:rPr lang="zh-CN" altLang="en-US" sz="2400" dirty="0" smtClean="0">
                <a:solidFill>
                  <a:schemeClr val="tx1"/>
                </a:solidFill>
              </a:rPr>
              <a:t>查询结果中的</a:t>
            </a:r>
            <a:r>
              <a:rPr lang="zh-CN" altLang="en-US" sz="2400" dirty="0" smtClean="0">
                <a:solidFill>
                  <a:srgbClr val="0000FF"/>
                </a:solidFill>
              </a:rPr>
              <a:t>某个值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21212"/>
            <a:ext cx="7734300" cy="22574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893" y="5063331"/>
            <a:ext cx="1104900" cy="1152525"/>
          </a:xfrm>
          <a:prstGeom prst="rect">
            <a:avLst/>
          </a:prstGeom>
        </p:spPr>
      </p:pic>
      <p:sp>
        <p:nvSpPr>
          <p:cNvPr id="12" name="Rectangle 3"/>
          <p:cNvSpPr>
            <a:spLocks noGrp="1" noChangeArrowheads="1"/>
          </p:cNvSpPr>
          <p:nvPr/>
        </p:nvSpPr>
        <p:spPr>
          <a:xfrm>
            <a:off x="4932040" y="2659217"/>
            <a:ext cx="3744416" cy="1973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kumimoji="0" lang="en-US" altLang="zh-CN" sz="20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SELECT </a:t>
            </a:r>
            <a:r>
              <a:rPr kumimoji="0" lang="en-US" altLang="zh-CN" sz="20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title</a:t>
            </a:r>
            <a:endParaRPr kumimoji="0" lang="en-US" altLang="zh-CN" sz="20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kumimoji="0" lang="en-US" altLang="zh-CN" sz="20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FROM </a:t>
            </a:r>
            <a:r>
              <a:rPr kumimoji="0" lang="en-US" altLang="zh-CN" sz="20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movies old</a:t>
            </a:r>
            <a:endParaRPr kumimoji="0" lang="en-US" altLang="zh-CN" sz="20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kumimoji="0" lang="en-US" altLang="zh-CN" sz="20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WHERE year&lt;</a:t>
            </a:r>
            <a:r>
              <a:rPr kumimoji="0" lang="en-US" altLang="zh-CN" sz="20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ANY (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kumimoji="0" lang="en-US" altLang="zh-CN" sz="20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	SELECT year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kumimoji="0" lang="en-US" altLang="zh-CN" sz="20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	FROM </a:t>
            </a:r>
            <a:r>
              <a:rPr kumimoji="0" lang="en-US" altLang="zh-CN" sz="2000" b="0" i="0" u="none" strike="noStrike" kern="1200" cap="none" spc="3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movies </a:t>
            </a:r>
            <a:endParaRPr kumimoji="0" lang="en-US" altLang="zh-CN" sz="2000" b="0" i="0" u="none" strike="noStrike" kern="1200" cap="none" spc="3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kumimoji="0" lang="en-US" altLang="zh-CN" sz="20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	WHERE title=old.title)</a:t>
            </a:r>
            <a:r>
              <a:rPr kumimoji="0" lang="en-US" altLang="zh-CN" sz="20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2569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22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3498" y="2924944"/>
            <a:ext cx="9140502" cy="1766888"/>
            <a:chOff x="293" y="1672"/>
            <a:chExt cx="5220" cy="1113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93" y="1672"/>
              <a:ext cx="634" cy="542"/>
              <a:chOff x="0" y="0"/>
              <a:chExt cx="493" cy="545"/>
            </a:xfrm>
          </p:grpSpPr>
          <p:sp>
            <p:nvSpPr>
              <p:cNvPr id="64" name="Rectangle 7"/>
              <p:cNvSpPr>
                <a:spLocks noChangeArrowheads="1"/>
              </p:cNvSpPr>
              <p:nvPr/>
            </p:nvSpPr>
            <p:spPr bwMode="auto">
              <a:xfrm>
                <a:off x="44" y="0"/>
                <a:ext cx="406" cy="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  <a:defRPr/>
                </a:pPr>
                <a:r>
                  <a:rPr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 </a:t>
                </a:r>
              </a:p>
              <a:p>
                <a:pPr>
                  <a:buFont typeface="Arial" charset="0"/>
                  <a:buNone/>
                  <a:defRPr/>
                </a:pPr>
                <a:endPara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65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93" cy="253"/>
              </a:xfrm>
              <a:prstGeom prst="rect">
                <a:avLst/>
              </a:prstGeom>
              <a:noFill/>
              <a:ln w="19050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  <a:defRPr/>
                </a:pPr>
                <a:endParaRPr lang="zh-CN" altLang="en-US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>
              <a:off x="982" y="1672"/>
              <a:ext cx="39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 typeface="Arial" charset="0"/>
                <a:buNone/>
                <a:tabLst>
                  <a:tab pos="266700" algn="r"/>
                  <a:tab pos="5292725" algn="r"/>
                </a:tabLst>
                <a:defRPr/>
              </a:pPr>
              <a:r>
                <a:rPr lang="en-US" altLang="zh-CN" sz="200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=</a:t>
              </a:r>
            </a:p>
          </p:txBody>
        </p:sp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927" y="1672"/>
              <a:ext cx="509" cy="252"/>
            </a:xfrm>
            <a:prstGeom prst="rect">
              <a:avLst/>
            </a:prstGeom>
            <a:noFill/>
            <a:ln w="1905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 typeface="Arial" charset="0"/>
                <a:buNone/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grpSp>
          <p:nvGrpSpPr>
            <p:cNvPr id="7" name="Group 12"/>
            <p:cNvGrpSpPr>
              <a:grpSpLocks/>
            </p:cNvGrpSpPr>
            <p:nvPr/>
          </p:nvGrpSpPr>
          <p:grpSpPr bwMode="auto">
            <a:xfrm>
              <a:off x="1436" y="1672"/>
              <a:ext cx="844" cy="252"/>
              <a:chOff x="889" y="0"/>
              <a:chExt cx="656" cy="253"/>
            </a:xfrm>
          </p:grpSpPr>
          <p:sp>
            <p:nvSpPr>
              <p:cNvPr id="62" name="Rectangle 13"/>
              <p:cNvSpPr>
                <a:spLocks noChangeArrowheads="1"/>
              </p:cNvSpPr>
              <p:nvPr/>
            </p:nvSpPr>
            <p:spPr bwMode="auto">
              <a:xfrm>
                <a:off x="934" y="0"/>
                <a:ext cx="568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  <a:defRPr/>
                </a:pPr>
                <a:r>
                  <a:rPr lang="en-US" altLang="zh-CN" sz="2000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&lt;&gt;</a:t>
                </a:r>
                <a:r>
                  <a:rPr lang="zh-CN" altLang="en-US" sz="2000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或</a:t>
                </a:r>
                <a:r>
                  <a:rPr lang="en-US" altLang="zh-CN" sz="2000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!=</a:t>
                </a:r>
              </a:p>
            </p:txBody>
          </p:sp>
          <p:sp>
            <p:nvSpPr>
              <p:cNvPr id="63" name="Rectangle 14"/>
              <p:cNvSpPr>
                <a:spLocks noChangeArrowheads="1"/>
              </p:cNvSpPr>
              <p:nvPr/>
            </p:nvSpPr>
            <p:spPr bwMode="auto">
              <a:xfrm>
                <a:off x="889" y="0"/>
                <a:ext cx="656" cy="253"/>
              </a:xfrm>
              <a:prstGeom prst="rect">
                <a:avLst/>
              </a:prstGeom>
              <a:noFill/>
              <a:ln w="19050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  <a:defRPr/>
                </a:pPr>
                <a:endParaRPr lang="zh-CN" altLang="en-US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2280" y="1672"/>
              <a:ext cx="793" cy="252"/>
              <a:chOff x="1545" y="0"/>
              <a:chExt cx="617" cy="253"/>
            </a:xfrm>
          </p:grpSpPr>
          <p:sp>
            <p:nvSpPr>
              <p:cNvPr id="60" name="Rectangle 16"/>
              <p:cNvSpPr>
                <a:spLocks noChangeArrowheads="1"/>
              </p:cNvSpPr>
              <p:nvPr/>
            </p:nvSpPr>
            <p:spPr bwMode="auto">
              <a:xfrm>
                <a:off x="1588" y="0"/>
                <a:ext cx="530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  <a:tabLst>
                    <a:tab pos="266700" algn="r"/>
                    <a:tab pos="5292725" algn="r"/>
                  </a:tabLst>
                  <a:defRPr/>
                </a:pPr>
                <a:r>
                  <a:rPr lang="en-US" altLang="zh-CN" sz="2000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 &lt;</a:t>
                </a:r>
              </a:p>
            </p:txBody>
          </p:sp>
          <p:sp>
            <p:nvSpPr>
              <p:cNvPr id="61" name="Rectangle 17"/>
              <p:cNvSpPr>
                <a:spLocks noChangeArrowheads="1"/>
              </p:cNvSpPr>
              <p:nvPr/>
            </p:nvSpPr>
            <p:spPr bwMode="auto">
              <a:xfrm>
                <a:off x="1545" y="0"/>
                <a:ext cx="617" cy="253"/>
              </a:xfrm>
              <a:prstGeom prst="rect">
                <a:avLst/>
              </a:prstGeom>
              <a:noFill/>
              <a:ln w="19050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  <a:defRPr/>
                </a:pPr>
                <a:endParaRPr lang="zh-CN" altLang="en-US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9" name="Group 18"/>
            <p:cNvGrpSpPr>
              <a:grpSpLocks/>
            </p:cNvGrpSpPr>
            <p:nvPr/>
          </p:nvGrpSpPr>
          <p:grpSpPr bwMode="auto">
            <a:xfrm>
              <a:off x="3073" y="1672"/>
              <a:ext cx="843" cy="252"/>
              <a:chOff x="2162" y="0"/>
              <a:chExt cx="655" cy="253"/>
            </a:xfrm>
          </p:grpSpPr>
          <p:sp>
            <p:nvSpPr>
              <p:cNvPr id="58" name="Rectangle 19"/>
              <p:cNvSpPr>
                <a:spLocks noChangeArrowheads="1"/>
              </p:cNvSpPr>
              <p:nvPr/>
            </p:nvSpPr>
            <p:spPr bwMode="auto">
              <a:xfrm>
                <a:off x="2205" y="0"/>
                <a:ext cx="570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  <a:tabLst>
                    <a:tab pos="266700" algn="r"/>
                    <a:tab pos="5292725" algn="r"/>
                  </a:tabLst>
                  <a:defRPr/>
                </a:pPr>
                <a:r>
                  <a:rPr lang="en-US" altLang="zh-CN" sz="2000" dirty="0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&lt;=</a:t>
                </a:r>
              </a:p>
            </p:txBody>
          </p:sp>
          <p:sp>
            <p:nvSpPr>
              <p:cNvPr id="59" name="Rectangle 20"/>
              <p:cNvSpPr>
                <a:spLocks noChangeArrowheads="1"/>
              </p:cNvSpPr>
              <p:nvPr/>
            </p:nvSpPr>
            <p:spPr bwMode="auto">
              <a:xfrm>
                <a:off x="2162" y="0"/>
                <a:ext cx="655" cy="253"/>
              </a:xfrm>
              <a:prstGeom prst="rect">
                <a:avLst/>
              </a:prstGeom>
              <a:noFill/>
              <a:ln w="19050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  <a:defRPr/>
                </a:pPr>
                <a:endParaRPr lang="zh-CN" altLang="en-US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10" name="Group 21"/>
            <p:cNvGrpSpPr>
              <a:grpSpLocks/>
            </p:cNvGrpSpPr>
            <p:nvPr/>
          </p:nvGrpSpPr>
          <p:grpSpPr bwMode="auto">
            <a:xfrm>
              <a:off x="3916" y="1672"/>
              <a:ext cx="755" cy="252"/>
              <a:chOff x="2817" y="0"/>
              <a:chExt cx="587" cy="253"/>
            </a:xfrm>
          </p:grpSpPr>
          <p:sp>
            <p:nvSpPr>
              <p:cNvPr id="56" name="Rectangle 22"/>
              <p:cNvSpPr>
                <a:spLocks noChangeArrowheads="1"/>
              </p:cNvSpPr>
              <p:nvPr/>
            </p:nvSpPr>
            <p:spPr bwMode="auto">
              <a:xfrm>
                <a:off x="2860" y="0"/>
                <a:ext cx="501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  <a:tabLst>
                    <a:tab pos="266700" algn="r"/>
                    <a:tab pos="5292725" algn="r"/>
                  </a:tabLst>
                  <a:defRPr/>
                </a:pPr>
                <a:r>
                  <a:rPr lang="en-US" altLang="zh-CN" sz="2000" dirty="0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&gt;</a:t>
                </a:r>
              </a:p>
            </p:txBody>
          </p:sp>
          <p:sp>
            <p:nvSpPr>
              <p:cNvPr id="57" name="Rectangle 23"/>
              <p:cNvSpPr>
                <a:spLocks noChangeArrowheads="1"/>
              </p:cNvSpPr>
              <p:nvPr/>
            </p:nvSpPr>
            <p:spPr bwMode="auto">
              <a:xfrm>
                <a:off x="2817" y="0"/>
                <a:ext cx="587" cy="253"/>
              </a:xfrm>
              <a:prstGeom prst="rect">
                <a:avLst/>
              </a:prstGeom>
              <a:noFill/>
              <a:ln w="19050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  <a:defRPr/>
                </a:pPr>
                <a:endParaRPr lang="zh-CN" altLang="en-US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11" name="Group 24"/>
            <p:cNvGrpSpPr>
              <a:grpSpLocks/>
            </p:cNvGrpSpPr>
            <p:nvPr/>
          </p:nvGrpSpPr>
          <p:grpSpPr bwMode="auto">
            <a:xfrm>
              <a:off x="4671" y="1672"/>
              <a:ext cx="842" cy="252"/>
              <a:chOff x="3404" y="0"/>
              <a:chExt cx="655" cy="253"/>
            </a:xfrm>
          </p:grpSpPr>
          <p:sp>
            <p:nvSpPr>
              <p:cNvPr id="54" name="Rectangle 25"/>
              <p:cNvSpPr>
                <a:spLocks noChangeArrowheads="1"/>
              </p:cNvSpPr>
              <p:nvPr/>
            </p:nvSpPr>
            <p:spPr bwMode="auto">
              <a:xfrm>
                <a:off x="3447" y="0"/>
                <a:ext cx="568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  <a:tabLst>
                    <a:tab pos="266700" algn="r"/>
                    <a:tab pos="5292725" algn="r"/>
                  </a:tabLst>
                  <a:defRPr/>
                </a:pPr>
                <a:r>
                  <a:rPr lang="en-US" altLang="zh-CN" sz="2000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&gt;=</a:t>
                </a:r>
              </a:p>
            </p:txBody>
          </p:sp>
          <p:sp>
            <p:nvSpPr>
              <p:cNvPr id="55" name="Rectangle 26"/>
              <p:cNvSpPr>
                <a:spLocks noChangeArrowheads="1"/>
              </p:cNvSpPr>
              <p:nvPr/>
            </p:nvSpPr>
            <p:spPr bwMode="auto">
              <a:xfrm>
                <a:off x="3404" y="0"/>
                <a:ext cx="655" cy="253"/>
              </a:xfrm>
              <a:prstGeom prst="rect">
                <a:avLst/>
              </a:prstGeom>
              <a:noFill/>
              <a:ln w="19050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  <a:defRPr/>
                </a:pPr>
                <a:endParaRPr lang="zh-CN" altLang="en-US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12" name="Group 27"/>
            <p:cNvGrpSpPr>
              <a:grpSpLocks/>
            </p:cNvGrpSpPr>
            <p:nvPr/>
          </p:nvGrpSpPr>
          <p:grpSpPr bwMode="auto">
            <a:xfrm>
              <a:off x="293" y="2102"/>
              <a:ext cx="634" cy="252"/>
              <a:chOff x="0" y="432"/>
              <a:chExt cx="493" cy="253"/>
            </a:xfrm>
          </p:grpSpPr>
          <p:sp>
            <p:nvSpPr>
              <p:cNvPr id="52" name="Rectangle 28"/>
              <p:cNvSpPr>
                <a:spLocks noChangeArrowheads="1"/>
              </p:cNvSpPr>
              <p:nvPr/>
            </p:nvSpPr>
            <p:spPr bwMode="auto">
              <a:xfrm>
                <a:off x="44" y="434"/>
                <a:ext cx="406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  <a:defRPr/>
                </a:pPr>
                <a:r>
                  <a:rPr lang="en-US" altLang="zh-CN" sz="2000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ANY</a:t>
                </a:r>
              </a:p>
            </p:txBody>
          </p:sp>
          <p:sp>
            <p:nvSpPr>
              <p:cNvPr id="53" name="Rectangle 29"/>
              <p:cNvSpPr>
                <a:spLocks noChangeArrowheads="1"/>
              </p:cNvSpPr>
              <p:nvPr/>
            </p:nvSpPr>
            <p:spPr bwMode="auto">
              <a:xfrm>
                <a:off x="0" y="432"/>
                <a:ext cx="493" cy="253"/>
              </a:xfrm>
              <a:prstGeom prst="rect">
                <a:avLst/>
              </a:prstGeom>
              <a:noFill/>
              <a:ln w="19050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  <a:defRPr/>
                </a:pPr>
                <a:endParaRPr lang="zh-CN" altLang="en-US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13" name="Group 30"/>
            <p:cNvGrpSpPr>
              <a:grpSpLocks/>
            </p:cNvGrpSpPr>
            <p:nvPr/>
          </p:nvGrpSpPr>
          <p:grpSpPr bwMode="auto">
            <a:xfrm>
              <a:off x="927" y="2102"/>
              <a:ext cx="509" cy="252"/>
              <a:chOff x="493" y="432"/>
              <a:chExt cx="396" cy="253"/>
            </a:xfrm>
          </p:grpSpPr>
          <p:sp>
            <p:nvSpPr>
              <p:cNvPr id="50" name="Rectangle 31"/>
              <p:cNvSpPr>
                <a:spLocks noChangeArrowheads="1"/>
              </p:cNvSpPr>
              <p:nvPr/>
            </p:nvSpPr>
            <p:spPr bwMode="auto">
              <a:xfrm>
                <a:off x="536" y="434"/>
                <a:ext cx="310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  <a:defRPr/>
                </a:pPr>
                <a:r>
                  <a:rPr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IN</a:t>
                </a:r>
              </a:p>
            </p:txBody>
          </p:sp>
          <p:sp>
            <p:nvSpPr>
              <p:cNvPr id="51" name="Rectangle 32"/>
              <p:cNvSpPr>
                <a:spLocks noChangeArrowheads="1"/>
              </p:cNvSpPr>
              <p:nvPr/>
            </p:nvSpPr>
            <p:spPr bwMode="auto">
              <a:xfrm>
                <a:off x="493" y="432"/>
                <a:ext cx="396" cy="253"/>
              </a:xfrm>
              <a:prstGeom prst="rect">
                <a:avLst/>
              </a:prstGeom>
              <a:noFill/>
              <a:ln w="19050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  <a:defRPr/>
                </a:pPr>
                <a:endParaRPr lang="zh-CN" altLang="en-US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14" name="Group 33"/>
            <p:cNvGrpSpPr>
              <a:grpSpLocks/>
            </p:cNvGrpSpPr>
            <p:nvPr/>
          </p:nvGrpSpPr>
          <p:grpSpPr bwMode="auto">
            <a:xfrm>
              <a:off x="1436" y="2102"/>
              <a:ext cx="844" cy="252"/>
              <a:chOff x="889" y="432"/>
              <a:chExt cx="656" cy="253"/>
            </a:xfrm>
          </p:grpSpPr>
          <p:sp>
            <p:nvSpPr>
              <p:cNvPr id="48" name="Rectangle 34"/>
              <p:cNvSpPr>
                <a:spLocks noChangeArrowheads="1"/>
              </p:cNvSpPr>
              <p:nvPr/>
            </p:nvSpPr>
            <p:spPr bwMode="auto">
              <a:xfrm>
                <a:off x="934" y="434"/>
                <a:ext cx="568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  <a:defRPr/>
                </a:pPr>
                <a:r>
                  <a:rPr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  --</a:t>
                </a:r>
              </a:p>
            </p:txBody>
          </p:sp>
          <p:sp>
            <p:nvSpPr>
              <p:cNvPr id="49" name="Rectangle 35"/>
              <p:cNvSpPr>
                <a:spLocks noChangeArrowheads="1"/>
              </p:cNvSpPr>
              <p:nvPr/>
            </p:nvSpPr>
            <p:spPr bwMode="auto">
              <a:xfrm>
                <a:off x="889" y="432"/>
                <a:ext cx="656" cy="253"/>
              </a:xfrm>
              <a:prstGeom prst="rect">
                <a:avLst/>
              </a:prstGeom>
              <a:noFill/>
              <a:ln w="19050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  <a:defRPr/>
                </a:pPr>
                <a:endParaRPr lang="zh-CN" altLang="en-US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15" name="Group 36"/>
            <p:cNvGrpSpPr>
              <a:grpSpLocks/>
            </p:cNvGrpSpPr>
            <p:nvPr/>
          </p:nvGrpSpPr>
          <p:grpSpPr bwMode="auto">
            <a:xfrm>
              <a:off x="2280" y="2102"/>
              <a:ext cx="793" cy="252"/>
              <a:chOff x="1545" y="432"/>
              <a:chExt cx="617" cy="253"/>
            </a:xfrm>
          </p:grpSpPr>
          <p:sp>
            <p:nvSpPr>
              <p:cNvPr id="46" name="Rectangle 37"/>
              <p:cNvSpPr>
                <a:spLocks noChangeArrowheads="1"/>
              </p:cNvSpPr>
              <p:nvPr/>
            </p:nvSpPr>
            <p:spPr bwMode="auto">
              <a:xfrm>
                <a:off x="1588" y="434"/>
                <a:ext cx="530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  <a:defRPr/>
                </a:pPr>
                <a:r>
                  <a:rPr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&lt;MAX</a:t>
                </a:r>
              </a:p>
            </p:txBody>
          </p:sp>
          <p:sp>
            <p:nvSpPr>
              <p:cNvPr id="47" name="Rectangle 38"/>
              <p:cNvSpPr>
                <a:spLocks noChangeArrowheads="1"/>
              </p:cNvSpPr>
              <p:nvPr/>
            </p:nvSpPr>
            <p:spPr bwMode="auto">
              <a:xfrm>
                <a:off x="1545" y="432"/>
                <a:ext cx="617" cy="253"/>
              </a:xfrm>
              <a:prstGeom prst="rect">
                <a:avLst/>
              </a:prstGeom>
              <a:noFill/>
              <a:ln w="19050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  <a:defRPr/>
                </a:pPr>
                <a:endParaRPr lang="zh-CN" altLang="en-US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16" name="Group 39"/>
            <p:cNvGrpSpPr>
              <a:grpSpLocks/>
            </p:cNvGrpSpPr>
            <p:nvPr/>
          </p:nvGrpSpPr>
          <p:grpSpPr bwMode="auto">
            <a:xfrm>
              <a:off x="3073" y="2102"/>
              <a:ext cx="843" cy="252"/>
              <a:chOff x="2162" y="432"/>
              <a:chExt cx="655" cy="253"/>
            </a:xfrm>
          </p:grpSpPr>
          <p:sp>
            <p:nvSpPr>
              <p:cNvPr id="44" name="Rectangle 40"/>
              <p:cNvSpPr>
                <a:spLocks noChangeArrowheads="1"/>
              </p:cNvSpPr>
              <p:nvPr/>
            </p:nvSpPr>
            <p:spPr bwMode="auto">
              <a:xfrm>
                <a:off x="2205" y="434"/>
                <a:ext cx="570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  <a:defRPr/>
                </a:pPr>
                <a:r>
                  <a:rPr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&lt;=MAX</a:t>
                </a:r>
              </a:p>
            </p:txBody>
          </p:sp>
          <p:sp>
            <p:nvSpPr>
              <p:cNvPr id="45" name="Rectangle 41"/>
              <p:cNvSpPr>
                <a:spLocks noChangeArrowheads="1"/>
              </p:cNvSpPr>
              <p:nvPr/>
            </p:nvSpPr>
            <p:spPr bwMode="auto">
              <a:xfrm>
                <a:off x="2162" y="432"/>
                <a:ext cx="655" cy="253"/>
              </a:xfrm>
              <a:prstGeom prst="rect">
                <a:avLst/>
              </a:prstGeom>
              <a:noFill/>
              <a:ln w="19050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  <a:defRPr/>
                </a:pPr>
                <a:endParaRPr lang="zh-CN" altLang="en-US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17" name="Group 42"/>
            <p:cNvGrpSpPr>
              <a:grpSpLocks/>
            </p:cNvGrpSpPr>
            <p:nvPr/>
          </p:nvGrpSpPr>
          <p:grpSpPr bwMode="auto">
            <a:xfrm>
              <a:off x="3916" y="2102"/>
              <a:ext cx="755" cy="252"/>
              <a:chOff x="2817" y="432"/>
              <a:chExt cx="587" cy="253"/>
            </a:xfrm>
          </p:grpSpPr>
          <p:sp>
            <p:nvSpPr>
              <p:cNvPr id="42" name="Rectangle 43"/>
              <p:cNvSpPr>
                <a:spLocks noChangeArrowheads="1"/>
              </p:cNvSpPr>
              <p:nvPr/>
            </p:nvSpPr>
            <p:spPr bwMode="auto">
              <a:xfrm>
                <a:off x="2860" y="434"/>
                <a:ext cx="501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  <a:defRPr/>
                </a:pPr>
                <a:r>
                  <a:rPr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&gt;MIN</a:t>
                </a:r>
              </a:p>
            </p:txBody>
          </p:sp>
          <p:sp>
            <p:nvSpPr>
              <p:cNvPr id="43" name="Rectangle 44"/>
              <p:cNvSpPr>
                <a:spLocks noChangeArrowheads="1"/>
              </p:cNvSpPr>
              <p:nvPr/>
            </p:nvSpPr>
            <p:spPr bwMode="auto">
              <a:xfrm>
                <a:off x="2817" y="432"/>
                <a:ext cx="587" cy="253"/>
              </a:xfrm>
              <a:prstGeom prst="rect">
                <a:avLst/>
              </a:prstGeom>
              <a:noFill/>
              <a:ln w="19050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  <a:defRPr/>
                </a:pPr>
                <a:endParaRPr lang="zh-CN" altLang="en-US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18" name="Group 45"/>
            <p:cNvGrpSpPr>
              <a:grpSpLocks/>
            </p:cNvGrpSpPr>
            <p:nvPr/>
          </p:nvGrpSpPr>
          <p:grpSpPr bwMode="auto">
            <a:xfrm>
              <a:off x="4671" y="2102"/>
              <a:ext cx="842" cy="252"/>
              <a:chOff x="3404" y="432"/>
              <a:chExt cx="655" cy="253"/>
            </a:xfrm>
          </p:grpSpPr>
          <p:sp>
            <p:nvSpPr>
              <p:cNvPr id="40" name="Rectangle 46"/>
              <p:cNvSpPr>
                <a:spLocks noChangeArrowheads="1"/>
              </p:cNvSpPr>
              <p:nvPr/>
            </p:nvSpPr>
            <p:spPr bwMode="auto">
              <a:xfrm>
                <a:off x="3447" y="434"/>
                <a:ext cx="568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  <a:defRPr/>
                </a:pPr>
                <a:r>
                  <a:rPr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&gt;= MIN</a:t>
                </a:r>
              </a:p>
            </p:txBody>
          </p:sp>
          <p:sp>
            <p:nvSpPr>
              <p:cNvPr id="41" name="Rectangle 47"/>
              <p:cNvSpPr>
                <a:spLocks noChangeArrowheads="1"/>
              </p:cNvSpPr>
              <p:nvPr/>
            </p:nvSpPr>
            <p:spPr bwMode="auto">
              <a:xfrm>
                <a:off x="3404" y="432"/>
                <a:ext cx="655" cy="253"/>
              </a:xfrm>
              <a:prstGeom prst="rect">
                <a:avLst/>
              </a:prstGeom>
              <a:noFill/>
              <a:ln w="19050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  <a:defRPr/>
                </a:pPr>
                <a:endParaRPr lang="zh-CN" altLang="en-US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19" name="Group 48"/>
            <p:cNvGrpSpPr>
              <a:grpSpLocks/>
            </p:cNvGrpSpPr>
            <p:nvPr/>
          </p:nvGrpSpPr>
          <p:grpSpPr bwMode="auto">
            <a:xfrm>
              <a:off x="293" y="2533"/>
              <a:ext cx="634" cy="252"/>
              <a:chOff x="0" y="864"/>
              <a:chExt cx="493" cy="253"/>
            </a:xfrm>
          </p:grpSpPr>
          <p:sp>
            <p:nvSpPr>
              <p:cNvPr id="38" name="Rectangle 49"/>
              <p:cNvSpPr>
                <a:spLocks noChangeArrowheads="1"/>
              </p:cNvSpPr>
              <p:nvPr/>
            </p:nvSpPr>
            <p:spPr bwMode="auto">
              <a:xfrm>
                <a:off x="44" y="864"/>
                <a:ext cx="406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  <a:defRPr/>
                </a:pPr>
                <a:r>
                  <a:rPr lang="en-US" altLang="zh-CN" sz="2000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ALL</a:t>
                </a:r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/>
            </p:nvSpPr>
            <p:spPr bwMode="auto">
              <a:xfrm>
                <a:off x="0" y="864"/>
                <a:ext cx="493" cy="253"/>
              </a:xfrm>
              <a:prstGeom prst="rect">
                <a:avLst/>
              </a:prstGeom>
              <a:noFill/>
              <a:ln w="19050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  <a:defRPr/>
                </a:pPr>
                <a:endParaRPr lang="zh-CN" altLang="en-US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20" name="Group 51"/>
            <p:cNvGrpSpPr>
              <a:grpSpLocks/>
            </p:cNvGrpSpPr>
            <p:nvPr/>
          </p:nvGrpSpPr>
          <p:grpSpPr bwMode="auto">
            <a:xfrm>
              <a:off x="927" y="2533"/>
              <a:ext cx="509" cy="252"/>
              <a:chOff x="493" y="864"/>
              <a:chExt cx="396" cy="253"/>
            </a:xfrm>
          </p:grpSpPr>
          <p:sp>
            <p:nvSpPr>
              <p:cNvPr id="36" name="Rectangle 52"/>
              <p:cNvSpPr>
                <a:spLocks noChangeArrowheads="1"/>
              </p:cNvSpPr>
              <p:nvPr/>
            </p:nvSpPr>
            <p:spPr bwMode="auto">
              <a:xfrm>
                <a:off x="536" y="864"/>
                <a:ext cx="310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  <a:defRPr/>
                </a:pPr>
                <a:r>
                  <a:rPr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--</a:t>
                </a:r>
              </a:p>
            </p:txBody>
          </p:sp>
          <p:sp>
            <p:nvSpPr>
              <p:cNvPr id="37" name="Rectangle 53"/>
              <p:cNvSpPr>
                <a:spLocks noChangeArrowheads="1"/>
              </p:cNvSpPr>
              <p:nvPr/>
            </p:nvSpPr>
            <p:spPr bwMode="auto">
              <a:xfrm>
                <a:off x="493" y="864"/>
                <a:ext cx="396" cy="253"/>
              </a:xfrm>
              <a:prstGeom prst="rect">
                <a:avLst/>
              </a:prstGeom>
              <a:noFill/>
              <a:ln w="19050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  <a:defRPr/>
                </a:pPr>
                <a:endParaRPr lang="zh-CN" altLang="en-US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21" name="Group 54"/>
            <p:cNvGrpSpPr>
              <a:grpSpLocks/>
            </p:cNvGrpSpPr>
            <p:nvPr/>
          </p:nvGrpSpPr>
          <p:grpSpPr bwMode="auto">
            <a:xfrm>
              <a:off x="1436" y="2533"/>
              <a:ext cx="844" cy="252"/>
              <a:chOff x="889" y="864"/>
              <a:chExt cx="656" cy="253"/>
            </a:xfrm>
          </p:grpSpPr>
          <p:sp>
            <p:nvSpPr>
              <p:cNvPr id="34" name="Rectangle 55"/>
              <p:cNvSpPr>
                <a:spLocks noChangeArrowheads="1"/>
              </p:cNvSpPr>
              <p:nvPr/>
            </p:nvSpPr>
            <p:spPr bwMode="auto">
              <a:xfrm>
                <a:off x="934" y="864"/>
                <a:ext cx="568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  <a:defRPr/>
                </a:pPr>
                <a:r>
                  <a:rPr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NOT IN</a:t>
                </a:r>
              </a:p>
            </p:txBody>
          </p:sp>
          <p:sp>
            <p:nvSpPr>
              <p:cNvPr id="35" name="Rectangle 56"/>
              <p:cNvSpPr>
                <a:spLocks noChangeArrowheads="1"/>
              </p:cNvSpPr>
              <p:nvPr/>
            </p:nvSpPr>
            <p:spPr bwMode="auto">
              <a:xfrm>
                <a:off x="889" y="864"/>
                <a:ext cx="656" cy="253"/>
              </a:xfrm>
              <a:prstGeom prst="rect">
                <a:avLst/>
              </a:prstGeom>
              <a:noFill/>
              <a:ln w="19050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  <a:defRPr/>
                </a:pPr>
                <a:endParaRPr lang="zh-CN" altLang="en-US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22" name="Group 57"/>
            <p:cNvGrpSpPr>
              <a:grpSpLocks/>
            </p:cNvGrpSpPr>
            <p:nvPr/>
          </p:nvGrpSpPr>
          <p:grpSpPr bwMode="auto">
            <a:xfrm>
              <a:off x="2280" y="2533"/>
              <a:ext cx="793" cy="252"/>
              <a:chOff x="1545" y="864"/>
              <a:chExt cx="617" cy="253"/>
            </a:xfrm>
          </p:grpSpPr>
          <p:sp>
            <p:nvSpPr>
              <p:cNvPr id="32" name="Rectangle 58"/>
              <p:cNvSpPr>
                <a:spLocks noChangeArrowheads="1"/>
              </p:cNvSpPr>
              <p:nvPr/>
            </p:nvSpPr>
            <p:spPr bwMode="auto">
              <a:xfrm>
                <a:off x="1588" y="864"/>
                <a:ext cx="530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  <a:defRPr/>
                </a:pPr>
                <a:r>
                  <a:rPr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&lt;MIN</a:t>
                </a:r>
              </a:p>
            </p:txBody>
          </p:sp>
          <p:sp>
            <p:nvSpPr>
              <p:cNvPr id="33" name="Rectangle 59"/>
              <p:cNvSpPr>
                <a:spLocks noChangeArrowheads="1"/>
              </p:cNvSpPr>
              <p:nvPr/>
            </p:nvSpPr>
            <p:spPr bwMode="auto">
              <a:xfrm>
                <a:off x="1545" y="864"/>
                <a:ext cx="617" cy="253"/>
              </a:xfrm>
              <a:prstGeom prst="rect">
                <a:avLst/>
              </a:prstGeom>
              <a:noFill/>
              <a:ln w="19050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  <a:defRPr/>
                </a:pPr>
                <a:endParaRPr lang="zh-CN" altLang="en-US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23" name="Group 60"/>
            <p:cNvGrpSpPr>
              <a:grpSpLocks/>
            </p:cNvGrpSpPr>
            <p:nvPr/>
          </p:nvGrpSpPr>
          <p:grpSpPr bwMode="auto">
            <a:xfrm>
              <a:off x="3073" y="2533"/>
              <a:ext cx="843" cy="252"/>
              <a:chOff x="2162" y="864"/>
              <a:chExt cx="655" cy="253"/>
            </a:xfrm>
          </p:grpSpPr>
          <p:sp>
            <p:nvSpPr>
              <p:cNvPr id="30" name="Rectangle 61"/>
              <p:cNvSpPr>
                <a:spLocks noChangeArrowheads="1"/>
              </p:cNvSpPr>
              <p:nvPr/>
            </p:nvSpPr>
            <p:spPr bwMode="auto">
              <a:xfrm>
                <a:off x="2205" y="864"/>
                <a:ext cx="570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  <a:defRPr/>
                </a:pPr>
                <a:r>
                  <a:rPr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&lt;= MIN</a:t>
                </a:r>
              </a:p>
            </p:txBody>
          </p:sp>
          <p:sp>
            <p:nvSpPr>
              <p:cNvPr id="31" name="Rectangle 62"/>
              <p:cNvSpPr>
                <a:spLocks noChangeArrowheads="1"/>
              </p:cNvSpPr>
              <p:nvPr/>
            </p:nvSpPr>
            <p:spPr bwMode="auto">
              <a:xfrm>
                <a:off x="2162" y="864"/>
                <a:ext cx="655" cy="253"/>
              </a:xfrm>
              <a:prstGeom prst="rect">
                <a:avLst/>
              </a:prstGeom>
              <a:noFill/>
              <a:ln w="19050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  <a:defRPr/>
                </a:pPr>
                <a:endParaRPr lang="zh-CN" altLang="en-US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24" name="Group 63"/>
            <p:cNvGrpSpPr>
              <a:grpSpLocks/>
            </p:cNvGrpSpPr>
            <p:nvPr/>
          </p:nvGrpSpPr>
          <p:grpSpPr bwMode="auto">
            <a:xfrm>
              <a:off x="3916" y="2533"/>
              <a:ext cx="755" cy="252"/>
              <a:chOff x="2817" y="864"/>
              <a:chExt cx="587" cy="253"/>
            </a:xfrm>
          </p:grpSpPr>
          <p:sp>
            <p:nvSpPr>
              <p:cNvPr id="28" name="Rectangle 64"/>
              <p:cNvSpPr>
                <a:spLocks noChangeArrowheads="1"/>
              </p:cNvSpPr>
              <p:nvPr/>
            </p:nvSpPr>
            <p:spPr bwMode="auto">
              <a:xfrm>
                <a:off x="2860" y="864"/>
                <a:ext cx="501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  <a:defRPr/>
                </a:pPr>
                <a:r>
                  <a:rPr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&gt;MAX</a:t>
                </a:r>
              </a:p>
            </p:txBody>
          </p:sp>
          <p:sp>
            <p:nvSpPr>
              <p:cNvPr id="29" name="Rectangle 65"/>
              <p:cNvSpPr>
                <a:spLocks noChangeArrowheads="1"/>
              </p:cNvSpPr>
              <p:nvPr/>
            </p:nvSpPr>
            <p:spPr bwMode="auto">
              <a:xfrm>
                <a:off x="2817" y="864"/>
                <a:ext cx="587" cy="253"/>
              </a:xfrm>
              <a:prstGeom prst="rect">
                <a:avLst/>
              </a:prstGeom>
              <a:noFill/>
              <a:ln w="19050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  <a:defRPr/>
                </a:pPr>
                <a:endParaRPr lang="zh-CN" altLang="en-US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25" name="Group 66"/>
            <p:cNvGrpSpPr>
              <a:grpSpLocks/>
            </p:cNvGrpSpPr>
            <p:nvPr/>
          </p:nvGrpSpPr>
          <p:grpSpPr bwMode="auto">
            <a:xfrm>
              <a:off x="4671" y="2533"/>
              <a:ext cx="842" cy="252"/>
              <a:chOff x="3404" y="864"/>
              <a:chExt cx="655" cy="253"/>
            </a:xfrm>
          </p:grpSpPr>
          <p:sp>
            <p:nvSpPr>
              <p:cNvPr id="26" name="Rectangle 67"/>
              <p:cNvSpPr>
                <a:spLocks noChangeArrowheads="1"/>
              </p:cNvSpPr>
              <p:nvPr/>
            </p:nvSpPr>
            <p:spPr bwMode="auto">
              <a:xfrm>
                <a:off x="3447" y="864"/>
                <a:ext cx="568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  <a:defRPr/>
                </a:pPr>
                <a:r>
                  <a:rPr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&gt;= MAX</a:t>
                </a:r>
              </a:p>
            </p:txBody>
          </p:sp>
          <p:sp>
            <p:nvSpPr>
              <p:cNvPr id="27" name="Rectangle 68"/>
              <p:cNvSpPr>
                <a:spLocks noChangeArrowheads="1"/>
              </p:cNvSpPr>
              <p:nvPr/>
            </p:nvSpPr>
            <p:spPr bwMode="auto">
              <a:xfrm>
                <a:off x="3404" y="864"/>
                <a:ext cx="655" cy="253"/>
              </a:xfrm>
              <a:prstGeom prst="rect">
                <a:avLst/>
              </a:prstGeom>
              <a:noFill/>
              <a:ln w="19050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  <a:defRPr/>
                </a:pPr>
                <a:endParaRPr lang="zh-CN" altLang="en-US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</p:grpSp>
      <p:sp>
        <p:nvSpPr>
          <p:cNvPr id="66" name="Rectangle 3"/>
          <p:cNvSpPr>
            <a:spLocks noChangeArrowheads="1"/>
          </p:cNvSpPr>
          <p:nvPr/>
        </p:nvSpPr>
        <p:spPr bwMode="auto">
          <a:xfrm>
            <a:off x="1133215" y="1448544"/>
            <a:ext cx="6609233" cy="105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宋体" panose="02010600030101010101" pitchFamily="2" charset="-122"/>
              <a:buNone/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ANY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ALL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谓词与聚集函数、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IN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谓词的等价转换关系</a:t>
            </a:r>
          </a:p>
        </p:txBody>
      </p:sp>
    </p:spTree>
    <p:extLst>
      <p:ext uri="{BB962C8B-B14F-4D97-AF65-F5344CB8AC3E}">
        <p14:creationId xmlns:p14="http://schemas.microsoft.com/office/powerpoint/2010/main" val="49985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FROM </a:t>
            </a:r>
            <a:r>
              <a:t>子句中的嵌套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例如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S1</a:t>
            </a:r>
            <a:r>
              <a:rPr lang="zh-CN" altLang="en-US" dirty="0" smtClean="0">
                <a:sym typeface="+mn-ea"/>
              </a:rPr>
              <a:t>公司及</a:t>
            </a:r>
            <a:r>
              <a:rPr lang="en-US" altLang="zh-CN" dirty="0" smtClean="0">
                <a:sym typeface="+mn-ea"/>
              </a:rPr>
              <a:t>S3</a:t>
            </a:r>
            <a:r>
              <a:rPr lang="zh-CN" altLang="en-US" dirty="0" smtClean="0">
                <a:sym typeface="+mn-ea"/>
              </a:rPr>
              <a:t>公司</a:t>
            </a:r>
            <a:r>
              <a:rPr lang="zh-CN" altLang="en-US" dirty="0">
                <a:sym typeface="+mn-ea"/>
              </a:rPr>
              <a:t>的经理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6355" y="2276872"/>
            <a:ext cx="87928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SELECT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name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FROM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MovieExec,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(SELECT presC</a:t>
            </a:r>
          </a:p>
          <a:p>
            <a:pPr marL="457200" lvl="1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                          FROM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studio</a:t>
            </a:r>
            <a:endParaRPr lang="en-US" altLang="zh-CN" sz="2400" dirty="0">
              <a:solidFill>
                <a:srgbClr val="0000FF"/>
              </a:solidFill>
              <a:sym typeface="+mn-ea"/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                         WHERE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name</a:t>
            </a: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=‘S1'</a:t>
            </a:r>
            <a:r>
              <a:rPr lang="en-US" altLang="zh-CN" sz="2400" dirty="0" smtClean="0">
                <a:solidFill>
                  <a:srgbClr val="0000FF"/>
                </a:solidFill>
                <a:sym typeface="+mn-ea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OR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name</a:t>
            </a: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=‘S3'</a:t>
            </a:r>
            <a:r>
              <a:rPr lang="en-US" altLang="zh-CN" sz="2400" dirty="0" smtClean="0">
                <a:solidFill>
                  <a:srgbClr val="0000FF"/>
                </a:solidFill>
                <a:sym typeface="+mn-ea"/>
              </a:rPr>
              <a:t>) </a:t>
            </a:r>
            <a:r>
              <a:rPr lang="en-US" altLang="zh-CN" sz="2400" dirty="0" smtClean="0">
                <a:solidFill>
                  <a:srgbClr val="FF3300"/>
                </a:solidFill>
                <a:sym typeface="+mn-ea"/>
              </a:rPr>
              <a:t>s</a:t>
            </a:r>
            <a:endParaRPr lang="en-US" altLang="zh-CN" sz="240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WHERE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 cert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=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s.presC</a:t>
            </a:r>
            <a:endParaRPr lang="en-US" altLang="zh-CN" sz="2400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23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89" y="4873442"/>
            <a:ext cx="2674890" cy="15774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4237" y="4787353"/>
            <a:ext cx="1000125" cy="13239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915816" y="2609870"/>
            <a:ext cx="4818483" cy="129614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形标注 8"/>
          <p:cNvSpPr/>
          <p:nvPr/>
        </p:nvSpPr>
        <p:spPr>
          <a:xfrm>
            <a:off x="5076056" y="692695"/>
            <a:ext cx="4176464" cy="1301601"/>
          </a:xfrm>
          <a:prstGeom prst="wedgeEllipseCallout">
            <a:avLst>
              <a:gd name="adj1" fmla="val -28063"/>
              <a:gd name="adj2" fmla="val 108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派生表：作为查询对象</a:t>
            </a:r>
            <a:endParaRPr lang="en-US" altLang="zh-CN" sz="2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2465" y="4873442"/>
            <a:ext cx="41338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标题 57958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</a:rPr>
              <a:t>小结</a:t>
            </a:r>
          </a:p>
        </p:txBody>
      </p:sp>
      <p:sp>
        <p:nvSpPr>
          <p:cNvPr id="579587" name="文本占位符 5795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的语句的执行顺序</a:t>
            </a:r>
          </a:p>
          <a:p>
            <a:pPr lvl="1"/>
            <a:r>
              <a:rPr lang="en-US" altLang="zh-CN" b="1" dirty="0"/>
              <a:t>from</a:t>
            </a:r>
            <a:r>
              <a:rPr lang="zh-CN" altLang="en-US" b="1" dirty="0"/>
              <a:t>子句组装来自不同数据源的数</a:t>
            </a:r>
            <a:r>
              <a:rPr lang="zh-CN" altLang="en-US" b="1" dirty="0" smtClean="0"/>
              <a:t>据</a:t>
            </a:r>
            <a:endParaRPr lang="en-US" altLang="zh-CN" b="1" dirty="0" smtClean="0"/>
          </a:p>
          <a:p>
            <a:pPr lvl="2"/>
            <a:r>
              <a:rPr lang="en-US" altLang="zh-CN" b="1" dirty="0" smtClean="0"/>
              <a:t>join</a:t>
            </a:r>
          </a:p>
          <a:p>
            <a:pPr lvl="2"/>
            <a:r>
              <a:rPr lang="en-US" altLang="zh-CN" b="1" dirty="0" smtClean="0"/>
              <a:t>on</a:t>
            </a:r>
            <a:endParaRPr lang="zh-CN" altLang="en-US" b="1" dirty="0"/>
          </a:p>
          <a:p>
            <a:pPr lvl="1"/>
            <a:r>
              <a:rPr lang="en-US" altLang="zh-CN" b="1" dirty="0"/>
              <a:t>where</a:t>
            </a:r>
            <a:r>
              <a:rPr lang="zh-CN" altLang="en-US" b="1" dirty="0"/>
              <a:t>子句基于指定的条件对记录行进行筛选</a:t>
            </a:r>
          </a:p>
          <a:p>
            <a:pPr lvl="1"/>
            <a:r>
              <a:rPr lang="en-US" altLang="zh-CN" b="1" dirty="0"/>
              <a:t>group by</a:t>
            </a:r>
            <a:r>
              <a:rPr lang="zh-CN" altLang="en-US" b="1" dirty="0"/>
              <a:t>子句将数据划分为多个分组</a:t>
            </a:r>
          </a:p>
          <a:p>
            <a:pPr lvl="1"/>
            <a:r>
              <a:rPr lang="zh-CN" altLang="en-US" b="1" dirty="0"/>
              <a:t>使用聚集函数进行计算</a:t>
            </a:r>
          </a:p>
          <a:p>
            <a:pPr lvl="1"/>
            <a:r>
              <a:rPr lang="zh-CN" altLang="en-US" b="1" dirty="0"/>
              <a:t>使用</a:t>
            </a:r>
            <a:r>
              <a:rPr lang="en-US" altLang="zh-CN" b="1" dirty="0"/>
              <a:t>having</a:t>
            </a:r>
            <a:r>
              <a:rPr lang="zh-CN" altLang="en-US" b="1" dirty="0"/>
              <a:t>子句筛选分组</a:t>
            </a:r>
          </a:p>
          <a:p>
            <a:pPr lvl="1"/>
            <a:r>
              <a:rPr lang="zh-CN" altLang="en-US" b="1" dirty="0"/>
              <a:t>计算所有的表达</a:t>
            </a:r>
            <a:r>
              <a:rPr lang="zh-CN" altLang="en-US" b="1" dirty="0" smtClean="0"/>
              <a:t>式</a:t>
            </a:r>
            <a:r>
              <a:rPr lang="en-US" altLang="zh-CN" b="1" dirty="0" smtClean="0"/>
              <a:t>(select, distinct)</a:t>
            </a:r>
            <a:endParaRPr lang="zh-CN" altLang="en-US" b="1" dirty="0"/>
          </a:p>
          <a:p>
            <a:pPr lvl="1"/>
            <a:r>
              <a:rPr lang="zh-CN" altLang="en-US" b="1" dirty="0"/>
              <a:t>使用</a:t>
            </a:r>
            <a:r>
              <a:rPr lang="en-US" altLang="zh-CN" b="1" dirty="0"/>
              <a:t>order by</a:t>
            </a:r>
            <a:r>
              <a:rPr lang="zh-CN" altLang="en-US" b="1" dirty="0"/>
              <a:t>对结果集进行排序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24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4452796" y="6437459"/>
            <a:ext cx="1905000" cy="457200"/>
          </a:xfrm>
        </p:spPr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25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椭圆 9"/>
          <p:cNvSpPr>
            <a:spLocks noChangeArrowheads="1"/>
          </p:cNvSpPr>
          <p:nvPr/>
        </p:nvSpPr>
        <p:spPr bwMode="auto">
          <a:xfrm>
            <a:off x="1195263" y="88253"/>
            <a:ext cx="1819275" cy="86518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广义笛卡尔积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4652241" y="1642912"/>
            <a:ext cx="2281917" cy="4657725"/>
            <a:chOff x="6137590" y="2003425"/>
            <a:chExt cx="3496801" cy="4223396"/>
          </a:xfrm>
        </p:grpSpPr>
        <p:sp>
          <p:nvSpPr>
            <p:cNvPr id="5" name="椭圆 55"/>
            <p:cNvSpPr>
              <a:spLocks noChangeArrowheads="1"/>
            </p:cNvSpPr>
            <p:nvPr/>
          </p:nvSpPr>
          <p:spPr bwMode="auto">
            <a:xfrm>
              <a:off x="7998949" y="3848472"/>
              <a:ext cx="1635442" cy="93788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子查询的位置</a:t>
              </a:r>
            </a:p>
          </p:txBody>
        </p:sp>
        <p:sp>
          <p:nvSpPr>
            <p:cNvPr id="6" name="AutoShape 3"/>
            <p:cNvSpPr>
              <a:spLocks/>
            </p:cNvSpPr>
            <p:nvPr/>
          </p:nvSpPr>
          <p:spPr bwMode="auto">
            <a:xfrm>
              <a:off x="7649377" y="2321547"/>
              <a:ext cx="244554" cy="3378429"/>
            </a:xfrm>
            <a:prstGeom prst="leftBrace">
              <a:avLst>
                <a:gd name="adj1" fmla="val 60049"/>
                <a:gd name="adj2" fmla="val 50000"/>
              </a:avLst>
            </a:prstGeom>
            <a:noFill/>
            <a:ln w="38100">
              <a:solidFill>
                <a:srgbClr val="9900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Font typeface="Arial" charset="0"/>
                <a:buNone/>
                <a:defRPr/>
              </a:pPr>
              <a:endParaRPr lang="zh-TW" altLang="en-US" sz="2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" name="椭圆 34"/>
            <p:cNvSpPr>
              <a:spLocks noChangeArrowheads="1"/>
            </p:cNvSpPr>
            <p:nvPr/>
          </p:nvSpPr>
          <p:spPr bwMode="auto">
            <a:xfrm>
              <a:off x="8060715" y="5362627"/>
              <a:ext cx="1511910" cy="86419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相关子查询</a:t>
              </a:r>
            </a:p>
          </p:txBody>
        </p:sp>
        <p:sp>
          <p:nvSpPr>
            <p:cNvPr id="8" name="椭圆 62"/>
            <p:cNvSpPr>
              <a:spLocks noChangeArrowheads="1"/>
            </p:cNvSpPr>
            <p:nvPr/>
          </p:nvSpPr>
          <p:spPr bwMode="auto">
            <a:xfrm>
              <a:off x="7937183" y="2003425"/>
              <a:ext cx="1511910" cy="86419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一般子查询</a:t>
              </a:r>
            </a:p>
          </p:txBody>
        </p:sp>
        <p:sp>
          <p:nvSpPr>
            <p:cNvPr id="9" name="椭圆 63"/>
            <p:cNvSpPr>
              <a:spLocks noChangeArrowheads="1"/>
            </p:cNvSpPr>
            <p:nvPr/>
          </p:nvSpPr>
          <p:spPr bwMode="auto">
            <a:xfrm>
              <a:off x="6137590" y="3640831"/>
              <a:ext cx="1511910" cy="86419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子查询</a:t>
              </a:r>
            </a:p>
          </p:txBody>
        </p:sp>
      </p:grpSp>
      <p:sp>
        <p:nvSpPr>
          <p:cNvPr id="10" name="椭圆 64"/>
          <p:cNvSpPr>
            <a:spLocks noChangeArrowheads="1"/>
          </p:cNvSpPr>
          <p:nvPr/>
        </p:nvSpPr>
        <p:spPr bwMode="auto">
          <a:xfrm>
            <a:off x="-13384" y="3432322"/>
            <a:ext cx="1208647" cy="863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连接查询</a:t>
            </a: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256550" y="2013096"/>
            <a:ext cx="1567804" cy="3824288"/>
            <a:chOff x="2414101" y="2291108"/>
            <a:chExt cx="1792291" cy="3824776"/>
          </a:xfrm>
        </p:grpSpPr>
        <p:sp>
          <p:nvSpPr>
            <p:cNvPr id="12" name="AutoShape 3"/>
            <p:cNvSpPr>
              <a:spLocks/>
            </p:cNvSpPr>
            <p:nvPr/>
          </p:nvSpPr>
          <p:spPr bwMode="auto">
            <a:xfrm>
              <a:off x="2414101" y="2537202"/>
              <a:ext cx="414338" cy="3189694"/>
            </a:xfrm>
            <a:prstGeom prst="leftBrace">
              <a:avLst>
                <a:gd name="adj1" fmla="val 60049"/>
                <a:gd name="adj2" fmla="val 50000"/>
              </a:avLst>
            </a:prstGeom>
            <a:noFill/>
            <a:ln w="38100">
              <a:solidFill>
                <a:srgbClr val="9900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Font typeface="Arial" charset="0"/>
                <a:buNone/>
                <a:defRPr/>
              </a:pPr>
              <a:endParaRPr lang="zh-TW" altLang="en-US" sz="2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" name="椭圆 67"/>
            <p:cNvSpPr>
              <a:spLocks noChangeArrowheads="1"/>
            </p:cNvSpPr>
            <p:nvPr/>
          </p:nvSpPr>
          <p:spPr bwMode="auto">
            <a:xfrm>
              <a:off x="2800522" y="4515814"/>
              <a:ext cx="1405870" cy="6423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自连接</a:t>
              </a:r>
            </a:p>
          </p:txBody>
        </p:sp>
        <p:sp>
          <p:nvSpPr>
            <p:cNvPr id="14" name="椭圆 68"/>
            <p:cNvSpPr>
              <a:spLocks noChangeArrowheads="1"/>
            </p:cNvSpPr>
            <p:nvPr/>
          </p:nvSpPr>
          <p:spPr bwMode="auto">
            <a:xfrm>
              <a:off x="2800522" y="2291108"/>
              <a:ext cx="1405870" cy="6423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l-GR" altLang="zh-CN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Impact" panose="020B0806030902050204" pitchFamily="34" charset="0"/>
                </a:rPr>
                <a:t>θ</a:t>
              </a:r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Impact" panose="020B0806030902050204" pitchFamily="34" charset="0"/>
                </a:rPr>
                <a:t>连接</a:t>
              </a:r>
              <a:endPara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5" name="椭圆 69"/>
            <p:cNvSpPr>
              <a:spLocks noChangeArrowheads="1"/>
            </p:cNvSpPr>
            <p:nvPr/>
          </p:nvSpPr>
          <p:spPr bwMode="auto">
            <a:xfrm>
              <a:off x="2800522" y="3430609"/>
              <a:ext cx="1405870" cy="6423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表的别名</a:t>
              </a:r>
            </a:p>
          </p:txBody>
        </p:sp>
        <p:sp>
          <p:nvSpPr>
            <p:cNvPr id="16" name="椭圆 67"/>
            <p:cNvSpPr>
              <a:spLocks noChangeArrowheads="1"/>
            </p:cNvSpPr>
            <p:nvPr/>
          </p:nvSpPr>
          <p:spPr bwMode="auto">
            <a:xfrm>
              <a:off x="2792794" y="5473565"/>
              <a:ext cx="1405870" cy="6423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外连接</a:t>
              </a:r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2929338" y="4459175"/>
            <a:ext cx="1702901" cy="2095500"/>
            <a:chOff x="4264237" y="4790419"/>
            <a:chExt cx="2097197" cy="2094821"/>
          </a:xfrm>
        </p:grpSpPr>
        <p:sp>
          <p:nvSpPr>
            <p:cNvPr id="18" name="AutoShape 3"/>
            <p:cNvSpPr>
              <a:spLocks/>
            </p:cNvSpPr>
            <p:nvPr/>
          </p:nvSpPr>
          <p:spPr bwMode="auto">
            <a:xfrm>
              <a:off x="4264237" y="4995141"/>
              <a:ext cx="292115" cy="1637769"/>
            </a:xfrm>
            <a:prstGeom prst="leftBrace">
              <a:avLst>
                <a:gd name="adj1" fmla="val 60049"/>
                <a:gd name="adj2" fmla="val 50000"/>
              </a:avLst>
            </a:prstGeom>
            <a:noFill/>
            <a:ln w="38100">
              <a:solidFill>
                <a:srgbClr val="9900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Font typeface="Arial" charset="0"/>
                <a:buNone/>
                <a:defRPr/>
              </a:pPr>
              <a:endParaRPr lang="zh-TW" altLang="en-US" sz="2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9" name="椭圆 59"/>
            <p:cNvSpPr>
              <a:spLocks noChangeArrowheads="1"/>
            </p:cNvSpPr>
            <p:nvPr/>
          </p:nvSpPr>
          <p:spPr bwMode="auto">
            <a:xfrm>
              <a:off x="4570843" y="4790419"/>
              <a:ext cx="1790591" cy="6425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左外连接</a:t>
              </a:r>
            </a:p>
          </p:txBody>
        </p:sp>
        <p:sp>
          <p:nvSpPr>
            <p:cNvPr id="20" name="椭圆 59"/>
            <p:cNvSpPr>
              <a:spLocks noChangeArrowheads="1"/>
            </p:cNvSpPr>
            <p:nvPr/>
          </p:nvSpPr>
          <p:spPr bwMode="auto">
            <a:xfrm>
              <a:off x="4515065" y="5509165"/>
              <a:ext cx="1790591" cy="6425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右外连接</a:t>
              </a:r>
            </a:p>
          </p:txBody>
        </p:sp>
        <p:sp>
          <p:nvSpPr>
            <p:cNvPr id="21" name="椭圆 59"/>
            <p:cNvSpPr>
              <a:spLocks noChangeArrowheads="1"/>
            </p:cNvSpPr>
            <p:nvPr/>
          </p:nvSpPr>
          <p:spPr bwMode="auto">
            <a:xfrm>
              <a:off x="4570842" y="6242690"/>
              <a:ext cx="1790591" cy="6425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全外连接</a:t>
              </a:r>
            </a:p>
          </p:txBody>
        </p:sp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2878995" y="1165551"/>
            <a:ext cx="1621658" cy="2254250"/>
            <a:chOff x="4222069" y="1497983"/>
            <a:chExt cx="1848165" cy="2253785"/>
          </a:xfrm>
        </p:grpSpPr>
        <p:sp>
          <p:nvSpPr>
            <p:cNvPr id="23" name="AutoShape 3"/>
            <p:cNvSpPr>
              <a:spLocks/>
            </p:cNvSpPr>
            <p:nvPr/>
          </p:nvSpPr>
          <p:spPr bwMode="auto">
            <a:xfrm>
              <a:off x="4222069" y="1818592"/>
              <a:ext cx="292150" cy="1639550"/>
            </a:xfrm>
            <a:prstGeom prst="leftBrace">
              <a:avLst>
                <a:gd name="adj1" fmla="val 60049"/>
                <a:gd name="adj2" fmla="val 50000"/>
              </a:avLst>
            </a:prstGeom>
            <a:noFill/>
            <a:ln w="38100">
              <a:solidFill>
                <a:srgbClr val="9900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Font typeface="Arial" charset="0"/>
                <a:buNone/>
                <a:defRPr/>
              </a:pPr>
              <a:endParaRPr lang="zh-TW" altLang="en-US" sz="2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4" name="椭圆 59"/>
            <p:cNvSpPr>
              <a:spLocks noChangeArrowheads="1"/>
            </p:cNvSpPr>
            <p:nvPr/>
          </p:nvSpPr>
          <p:spPr bwMode="auto">
            <a:xfrm>
              <a:off x="4545766" y="1497983"/>
              <a:ext cx="1499607" cy="6425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等值连接</a:t>
              </a:r>
            </a:p>
          </p:txBody>
        </p:sp>
        <p:sp>
          <p:nvSpPr>
            <p:cNvPr id="25" name="椭圆 59"/>
            <p:cNvSpPr>
              <a:spLocks noChangeArrowheads="1"/>
            </p:cNvSpPr>
            <p:nvPr/>
          </p:nvSpPr>
          <p:spPr bwMode="auto">
            <a:xfrm>
              <a:off x="4514850" y="3109218"/>
              <a:ext cx="1555384" cy="6425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非等值连接</a:t>
              </a:r>
            </a:p>
          </p:txBody>
        </p:sp>
      </p:grp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6810333" y="1380974"/>
            <a:ext cx="1795462" cy="1554163"/>
            <a:chOff x="9542689" y="1625869"/>
            <a:chExt cx="1794882" cy="1553850"/>
          </a:xfrm>
        </p:grpSpPr>
        <p:sp>
          <p:nvSpPr>
            <p:cNvPr id="27" name="AutoShape 3"/>
            <p:cNvSpPr>
              <a:spLocks/>
            </p:cNvSpPr>
            <p:nvPr/>
          </p:nvSpPr>
          <p:spPr bwMode="auto">
            <a:xfrm>
              <a:off x="9542689" y="1970288"/>
              <a:ext cx="233287" cy="920565"/>
            </a:xfrm>
            <a:prstGeom prst="leftBrace">
              <a:avLst>
                <a:gd name="adj1" fmla="val 60049"/>
                <a:gd name="adj2" fmla="val 50000"/>
              </a:avLst>
            </a:prstGeom>
            <a:noFill/>
            <a:ln w="38100">
              <a:solidFill>
                <a:srgbClr val="9900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Font typeface="Arial" charset="0"/>
                <a:buNone/>
                <a:defRPr/>
              </a:pPr>
              <a:endParaRPr lang="zh-TW" altLang="en-US" sz="2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8" name="椭圆 59"/>
            <p:cNvSpPr>
              <a:spLocks noChangeArrowheads="1"/>
            </p:cNvSpPr>
            <p:nvPr/>
          </p:nvSpPr>
          <p:spPr bwMode="auto">
            <a:xfrm>
              <a:off x="9837964" y="1625869"/>
              <a:ext cx="1499607" cy="6425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返回一个值</a:t>
              </a:r>
            </a:p>
          </p:txBody>
        </p:sp>
        <p:sp>
          <p:nvSpPr>
            <p:cNvPr id="29" name="椭圆 59"/>
            <p:cNvSpPr>
              <a:spLocks noChangeArrowheads="1"/>
            </p:cNvSpPr>
            <p:nvPr/>
          </p:nvSpPr>
          <p:spPr bwMode="auto">
            <a:xfrm>
              <a:off x="9837964" y="2537169"/>
              <a:ext cx="1499607" cy="6425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返回多个值</a:t>
              </a: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7039143" y="3203667"/>
            <a:ext cx="2062313" cy="1980958"/>
            <a:chOff x="9639980" y="3447996"/>
            <a:chExt cx="2188945" cy="1980915"/>
          </a:xfrm>
        </p:grpSpPr>
        <p:sp>
          <p:nvSpPr>
            <p:cNvPr id="31" name="AutoShape 3"/>
            <p:cNvSpPr>
              <a:spLocks/>
            </p:cNvSpPr>
            <p:nvPr/>
          </p:nvSpPr>
          <p:spPr bwMode="auto">
            <a:xfrm>
              <a:off x="9639980" y="3484266"/>
              <a:ext cx="271500" cy="1638265"/>
            </a:xfrm>
            <a:prstGeom prst="leftBrace">
              <a:avLst>
                <a:gd name="adj1" fmla="val 60049"/>
                <a:gd name="adj2" fmla="val 50000"/>
              </a:avLst>
            </a:prstGeom>
            <a:noFill/>
            <a:ln w="38100">
              <a:solidFill>
                <a:srgbClr val="9900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Font typeface="Arial" charset="0"/>
                <a:buNone/>
                <a:defRPr/>
              </a:pPr>
              <a:endParaRPr lang="zh-TW" altLang="en-US" sz="2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3" name="椭圆 59"/>
            <p:cNvSpPr>
              <a:spLocks noChangeArrowheads="1"/>
            </p:cNvSpPr>
            <p:nvPr/>
          </p:nvSpPr>
          <p:spPr bwMode="auto">
            <a:xfrm>
              <a:off x="9950202" y="3447996"/>
              <a:ext cx="1790591" cy="6425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FROM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椭圆 59"/>
            <p:cNvSpPr>
              <a:spLocks noChangeArrowheads="1"/>
            </p:cNvSpPr>
            <p:nvPr/>
          </p:nvSpPr>
          <p:spPr bwMode="auto">
            <a:xfrm>
              <a:off x="10038334" y="4786361"/>
              <a:ext cx="1790591" cy="6425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WHERE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6992895" y="5184624"/>
            <a:ext cx="1795463" cy="1552575"/>
            <a:chOff x="9542689" y="1625869"/>
            <a:chExt cx="1794882" cy="1553850"/>
          </a:xfrm>
        </p:grpSpPr>
        <p:sp>
          <p:nvSpPr>
            <p:cNvPr id="36" name="AutoShape 3"/>
            <p:cNvSpPr>
              <a:spLocks/>
            </p:cNvSpPr>
            <p:nvPr/>
          </p:nvSpPr>
          <p:spPr bwMode="auto">
            <a:xfrm>
              <a:off x="9542689" y="1970640"/>
              <a:ext cx="233287" cy="919917"/>
            </a:xfrm>
            <a:prstGeom prst="leftBrace">
              <a:avLst>
                <a:gd name="adj1" fmla="val 60049"/>
                <a:gd name="adj2" fmla="val 50000"/>
              </a:avLst>
            </a:prstGeom>
            <a:noFill/>
            <a:ln w="38100">
              <a:solidFill>
                <a:srgbClr val="9900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Font typeface="Arial" charset="0"/>
                <a:buNone/>
                <a:defRPr/>
              </a:pPr>
              <a:endParaRPr lang="zh-TW" altLang="en-US" sz="2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7" name="椭圆 59"/>
            <p:cNvSpPr>
              <a:spLocks noChangeArrowheads="1"/>
            </p:cNvSpPr>
            <p:nvPr/>
          </p:nvSpPr>
          <p:spPr bwMode="auto">
            <a:xfrm>
              <a:off x="9837964" y="1625869"/>
              <a:ext cx="1499607" cy="6425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EXITS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椭圆 59"/>
            <p:cNvSpPr>
              <a:spLocks noChangeArrowheads="1"/>
            </p:cNvSpPr>
            <p:nvPr/>
          </p:nvSpPr>
          <p:spPr bwMode="auto">
            <a:xfrm>
              <a:off x="9837964" y="2537169"/>
              <a:ext cx="1499607" cy="6425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 EXITS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536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26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584" y="1772816"/>
            <a:ext cx="72728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 smtClean="0"/>
              <a:t>Union (</a:t>
            </a:r>
            <a:r>
              <a:rPr lang="zh-CN" altLang="en-US" dirty="0" smtClean="0"/>
              <a:t>并）</a:t>
            </a: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 smtClean="0"/>
              <a:t>Intersect</a:t>
            </a:r>
            <a:r>
              <a:rPr lang="zh-CN" altLang="en-US" dirty="0" smtClean="0"/>
              <a:t>（交）</a:t>
            </a: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 smtClean="0"/>
              <a:t>Except</a:t>
            </a:r>
            <a:r>
              <a:rPr lang="zh-CN" altLang="en-US" dirty="0" smtClean="0"/>
              <a:t>（差）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732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27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99592" y="1195810"/>
            <a:ext cx="813581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000066"/>
                </a:solidFill>
              </a:rPr>
              <a:t>基本语法形式：</a:t>
            </a:r>
          </a:p>
          <a:p>
            <a:r>
              <a:rPr lang="zh-CN" altLang="en-US" sz="2000" b="1" dirty="0">
                <a:solidFill>
                  <a:srgbClr val="000066"/>
                </a:solidFill>
              </a:rPr>
              <a:t>        子查询</a:t>
            </a:r>
            <a:r>
              <a:rPr lang="en-US" altLang="zh-CN" sz="2000" b="1" dirty="0">
                <a:solidFill>
                  <a:srgbClr val="000066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Union</a:t>
            </a:r>
            <a:r>
              <a:rPr lang="en-US" altLang="zh-CN" sz="2000" b="1" dirty="0">
                <a:solidFill>
                  <a:srgbClr val="000066"/>
                </a:solidFill>
              </a:rPr>
              <a:t> [ALL] </a:t>
            </a:r>
            <a:r>
              <a:rPr lang="zh-CN" altLang="en-US" sz="2000" b="1" dirty="0">
                <a:solidFill>
                  <a:srgbClr val="000066"/>
                </a:solidFill>
              </a:rPr>
              <a:t>子查询</a:t>
            </a:r>
            <a:endParaRPr lang="en-US" altLang="zh-CN" sz="2000" b="1" dirty="0">
              <a:solidFill>
                <a:srgbClr val="000066"/>
              </a:solidFill>
            </a:endParaRPr>
          </a:p>
          <a:p>
            <a:r>
              <a:rPr lang="zh-CN" altLang="en-US" sz="2000" b="1" dirty="0">
                <a:solidFill>
                  <a:srgbClr val="000066"/>
                </a:solidFill>
              </a:rPr>
              <a:t>常情况下自动删除重复元组，若要保留重复的元组，则要带</a:t>
            </a:r>
            <a:r>
              <a:rPr lang="en-US" altLang="zh-CN" sz="2000" b="1" dirty="0">
                <a:solidFill>
                  <a:srgbClr val="000066"/>
                </a:solidFill>
              </a:rPr>
              <a:t>ALL</a:t>
            </a:r>
            <a:r>
              <a:rPr lang="zh-CN" altLang="en-US" sz="2000" b="1" dirty="0">
                <a:solidFill>
                  <a:srgbClr val="000066"/>
                </a:solidFill>
              </a:rPr>
              <a:t>。</a:t>
            </a:r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899592" y="476672"/>
            <a:ext cx="7897931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ct val="40000"/>
              </a:spcAft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kumimoji="1" lang="en-US" altLang="zh-CN" sz="32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</a:t>
            </a:r>
            <a:r>
              <a:rPr kumimoji="1" lang="zh-CN" altLang="en-US" sz="32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并运算</a:t>
            </a:r>
            <a:r>
              <a:rPr kumimoji="1" lang="en-US" altLang="zh-CN" sz="32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——UNION</a:t>
            </a:r>
            <a:endParaRPr kumimoji="1" lang="zh-CN" altLang="en-US" sz="3200" b="1" dirty="0">
              <a:solidFill>
                <a:srgbClr val="800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7" y="4416016"/>
            <a:ext cx="6115050" cy="24479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557" y="5007769"/>
            <a:ext cx="4143375" cy="18097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54056" y="2626131"/>
            <a:ext cx="4572000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 select name from moviestar</a:t>
            </a: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union</a:t>
            </a:r>
            <a:endParaRPr lang="zh-CN" altLang="en-US" sz="2000" dirty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select </a:t>
            </a:r>
            <a:r>
              <a:rPr lang="zh-CN" altLang="en-US" sz="2000" dirty="0">
                <a:solidFill>
                  <a:schemeClr val="tx1"/>
                </a:solidFill>
              </a:rPr>
              <a:t>name from movieexec;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6733" y="2487203"/>
            <a:ext cx="1276350" cy="31527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43608" y="300696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All 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588224" y="2708920"/>
            <a:ext cx="9361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所有演员和制片人的姓名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832300" y="239544"/>
            <a:ext cx="4209349" cy="1384995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66"/>
                </a:solidFill>
              </a:rPr>
              <a:t> </a:t>
            </a:r>
            <a:r>
              <a:rPr lang="zh-CN" altLang="en-US" sz="2400" b="1" dirty="0" smtClean="0">
                <a:solidFill>
                  <a:srgbClr val="000066"/>
                </a:solidFill>
              </a:rPr>
              <a:t>类似：交</a:t>
            </a:r>
            <a:r>
              <a:rPr lang="en-US" altLang="zh-CN" sz="2400" b="1" dirty="0" smtClean="0">
                <a:solidFill>
                  <a:srgbClr val="000066"/>
                </a:solidFill>
              </a:rPr>
              <a:t>/</a:t>
            </a:r>
            <a:r>
              <a:rPr lang="zh-CN" altLang="en-US" sz="2400" b="1" dirty="0" smtClean="0">
                <a:solidFill>
                  <a:srgbClr val="000066"/>
                </a:solidFill>
              </a:rPr>
              <a:t>差运算</a:t>
            </a:r>
            <a:endParaRPr lang="en-US" altLang="zh-CN" sz="2400" b="1" dirty="0" smtClean="0">
              <a:solidFill>
                <a:srgbClr val="000066"/>
              </a:solidFill>
            </a:endParaRPr>
          </a:p>
          <a:p>
            <a:r>
              <a:rPr lang="zh-CN" altLang="en-US" sz="2400" b="1" dirty="0" smtClean="0">
                <a:solidFill>
                  <a:srgbClr val="000066"/>
                </a:solidFill>
              </a:rPr>
              <a:t>子</a:t>
            </a:r>
            <a:r>
              <a:rPr lang="zh-CN" altLang="en-US" sz="2400" b="1" dirty="0">
                <a:solidFill>
                  <a:srgbClr val="000066"/>
                </a:solidFill>
              </a:rPr>
              <a:t>查询</a:t>
            </a:r>
            <a:r>
              <a:rPr lang="en-US" altLang="zh-CN" sz="2400" b="1" dirty="0">
                <a:solidFill>
                  <a:srgbClr val="000066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intersect|except</a:t>
            </a:r>
            <a:r>
              <a:rPr lang="zh-CN" altLang="en-US" sz="2400" b="1" dirty="0" smtClean="0">
                <a:solidFill>
                  <a:srgbClr val="000066"/>
                </a:solidFill>
              </a:rPr>
              <a:t>子查询</a:t>
            </a:r>
            <a:endParaRPr lang="en-US" altLang="zh-CN" sz="2400" b="1" dirty="0" smtClean="0">
              <a:solidFill>
                <a:srgbClr val="000066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39952" y="2708920"/>
            <a:ext cx="3566781" cy="8617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参与操作的列数必须相同；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对应项的数据类型也必须相同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09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8" grpId="0"/>
      <p:bldP spid="15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355090" y="60325"/>
            <a:ext cx="7924800" cy="879475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cap="all" spc="50" noProof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zh-CN" altLang="en-US" sz="4000" cap="all" spc="50" noProof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法的</a:t>
            </a:r>
            <a:r>
              <a:rPr lang="en-US" altLang="zh-CN" sz="4000" cap="all" spc="50" noProof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4000" cap="all" spc="50" noProof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kumimoji="0" lang="en-US" altLang="zh-CN" sz="4000" b="0" i="0" u="none" strike="noStrike" kern="1200" cap="all" spc="5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2280" y="1290955"/>
            <a:ext cx="8574216" cy="1039495"/>
          </a:xfrm>
        </p:spPr>
        <p:txBody>
          <a:bodyPr lIns="91440" tIns="45720" rIns="91440" bIns="45720" rtlCol="0">
            <a:normAutofit lnSpcReduction="10000"/>
          </a:bodyPr>
          <a:lstStyle/>
          <a:p>
            <a:pPr lvl="0" algn="l" eaLnBrk="0" hangingPunct="0">
              <a:spcAft>
                <a:spcPts val="600"/>
              </a:spcAft>
              <a:buClr>
                <a:schemeClr val="tx2"/>
              </a:buClr>
              <a:buSzTx/>
              <a:defRPr/>
            </a:pPr>
            <a:r>
              <a:rPr kumimoji="0" lang="zh-CN" altLang="en-US" sz="32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拍摄过所有</a:t>
            </a:r>
            <a:r>
              <a:rPr lang="en-US" altLang="zh-CN" sz="3200" spc="30" noProof="0" dirty="0" smtClean="0">
                <a:latin typeface="+mn-lt"/>
                <a:ea typeface="宋体" panose="02010600030101010101" pitchFamily="2" charset="-122"/>
              </a:rPr>
              <a:t>S1</a:t>
            </a:r>
            <a:r>
              <a:rPr lang="zh-CN" altLang="en-US" sz="3200" spc="30" dirty="0" smtClean="0">
                <a:latin typeface="+mn-lt"/>
                <a:ea typeface="宋体" panose="02010600030101010101" pitchFamily="2" charset="-122"/>
              </a:rPr>
              <a:t>公司拍摄过的电影类型的电影公司</a:t>
            </a:r>
            <a:endParaRPr kumimoji="0" lang="en-US" altLang="zh-CN" sz="32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1" name="Text Box 5"/>
          <p:cNvSpPr txBox="1"/>
          <p:nvPr/>
        </p:nvSpPr>
        <p:spPr>
          <a:xfrm>
            <a:off x="152400" y="3810000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60325"/>
            <a:ext cx="2232248" cy="12545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928" y="2769588"/>
            <a:ext cx="4693087" cy="446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531" y="3348765"/>
            <a:ext cx="1753881" cy="440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6350" y="4797152"/>
            <a:ext cx="1439502" cy="12685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340" y="4229969"/>
            <a:ext cx="3038475" cy="222885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355090" y="2200946"/>
            <a:ext cx="6392763" cy="652724"/>
            <a:chOff x="1355090" y="2200946"/>
            <a:chExt cx="6392763" cy="65272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090" y="2200946"/>
              <a:ext cx="6392763" cy="480659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5220072" y="2330450"/>
              <a:ext cx="108012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S1</a:t>
              </a:r>
              <a:endParaRPr lang="zh-CN" altLang="en-US" dirty="0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7750" y="3152775"/>
            <a:ext cx="8096250" cy="3705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253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fld id="{9A0DB2DC-4C9A-4742-B13C-FB6460FD3503}" type="slidenum"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29</a:t>
            </a:fld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355090" y="60325"/>
            <a:ext cx="7924800" cy="879475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cap="all" spc="50" noProof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zh-CN" altLang="en-US" sz="4000" cap="all" spc="50" noProof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法的</a:t>
            </a:r>
            <a:r>
              <a:rPr lang="en-US" altLang="zh-CN" sz="4000" cap="all" spc="50" noProof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4000" cap="all" spc="50" noProof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kumimoji="0" lang="en-US" altLang="zh-CN" sz="4000" b="0" i="0" u="none" strike="noStrike" kern="1200" cap="all" spc="5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2280" y="1290955"/>
            <a:ext cx="8574216" cy="1039495"/>
          </a:xfrm>
        </p:spPr>
        <p:txBody>
          <a:bodyPr lIns="91440" tIns="45720" rIns="91440" bIns="45720" rtlCol="0">
            <a:normAutofit lnSpcReduction="10000"/>
          </a:bodyPr>
          <a:lstStyle/>
          <a:p>
            <a:pPr lvl="0" algn="l" eaLnBrk="0" hangingPunct="0">
              <a:spcAft>
                <a:spcPts val="600"/>
              </a:spcAft>
              <a:buClr>
                <a:schemeClr val="tx2"/>
              </a:buClr>
              <a:buSzTx/>
              <a:defRPr/>
            </a:pPr>
            <a:r>
              <a:rPr kumimoji="0" lang="zh-CN" altLang="en-US" sz="3200" b="0" i="0" u="none" strike="noStrike" kern="1200" cap="none" spc="3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拍摄过所有</a:t>
            </a:r>
            <a:r>
              <a:rPr lang="en-US" altLang="zh-CN" sz="3200" spc="30" noProof="0" dirty="0" smtClean="0">
                <a:latin typeface="+mn-lt"/>
                <a:ea typeface="宋体" panose="02010600030101010101" pitchFamily="2" charset="-122"/>
              </a:rPr>
              <a:t>S1</a:t>
            </a:r>
            <a:r>
              <a:rPr lang="zh-CN" altLang="en-US" sz="3200" spc="30" dirty="0" smtClean="0">
                <a:latin typeface="+mn-lt"/>
                <a:ea typeface="宋体" panose="02010600030101010101" pitchFamily="2" charset="-122"/>
              </a:rPr>
              <a:t>公司拍摄过的电影类型的电影公司</a:t>
            </a:r>
            <a:endParaRPr kumimoji="0" lang="en-US" altLang="zh-CN" sz="3200" b="0" i="0" u="none" strike="noStrike" kern="1200" cap="none" spc="3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006183" y="2235325"/>
            <a:ext cx="7131635" cy="1066593"/>
            <a:chOff x="1040765" y="2235325"/>
            <a:chExt cx="7131635" cy="106659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765" y="2287587"/>
              <a:ext cx="628650" cy="50482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835696" y="2235325"/>
              <a:ext cx="633670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pc="3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所有</a:t>
              </a:r>
              <a:r>
                <a:rPr lang="en-US" altLang="zh-CN" spc="3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S1</a:t>
              </a:r>
              <a:r>
                <a:rPr lang="zh-CN" altLang="en-US" spc="3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公司拍摄过的电影类型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765" y="2778043"/>
              <a:ext cx="647700" cy="523875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1833703" y="2758545"/>
              <a:ext cx="592176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pc="3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x</a:t>
              </a:r>
              <a:r>
                <a:rPr lang="zh-CN" altLang="en-US" spc="3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公</a:t>
              </a:r>
              <a:r>
                <a:rPr lang="zh-CN" altLang="en-US" spc="30" dirty="0">
                  <a:solidFill>
                    <a:schemeClr val="tx1"/>
                  </a:solidFill>
                  <a:ea typeface="宋体" panose="02010600030101010101" pitchFamily="2" charset="-122"/>
                </a:rPr>
                <a:t>司拍摄过的电影类型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844" y="3726543"/>
            <a:ext cx="2808312" cy="490466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093841" y="3636432"/>
            <a:ext cx="3334143" cy="559255"/>
            <a:chOff x="1093841" y="3212976"/>
            <a:chExt cx="3334143" cy="559255"/>
          </a:xfrm>
        </p:grpSpPr>
        <p:sp>
          <p:nvSpPr>
            <p:cNvPr id="19" name="Line Callout 1 18"/>
            <p:cNvSpPr/>
            <p:nvPr/>
          </p:nvSpPr>
          <p:spPr>
            <a:xfrm>
              <a:off x="1093841" y="3212976"/>
              <a:ext cx="1656184" cy="504056"/>
            </a:xfrm>
            <a:prstGeom prst="borderCallout1">
              <a:avLst>
                <a:gd name="adj1" fmla="val 35547"/>
                <a:gd name="adj2" fmla="val 103623"/>
                <a:gd name="adj3" fmla="val 48671"/>
                <a:gd name="adj4" fmla="val 169220"/>
              </a:avLst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419872" y="3772231"/>
              <a:ext cx="1008112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932040" y="3276392"/>
            <a:ext cx="3168352" cy="919295"/>
            <a:chOff x="4932040" y="2852936"/>
            <a:chExt cx="3168352" cy="919295"/>
          </a:xfrm>
        </p:grpSpPr>
        <p:sp>
          <p:nvSpPr>
            <p:cNvPr id="13" name="Line Callout 1 12"/>
            <p:cNvSpPr/>
            <p:nvPr/>
          </p:nvSpPr>
          <p:spPr>
            <a:xfrm>
              <a:off x="6444208" y="2852936"/>
              <a:ext cx="1656184" cy="504056"/>
            </a:xfrm>
            <a:prstGeom prst="borderCallout1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Q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4932040" y="3772231"/>
              <a:ext cx="1008112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4562450"/>
            <a:ext cx="2266950" cy="666750"/>
          </a:xfrm>
          <a:prstGeom prst="rect">
            <a:avLst/>
          </a:prstGeom>
        </p:spPr>
      </p:pic>
      <p:grpSp>
        <p:nvGrpSpPr>
          <p:cNvPr id="21" name="Group 22"/>
          <p:cNvGrpSpPr/>
          <p:nvPr/>
        </p:nvGrpSpPr>
        <p:grpSpPr>
          <a:xfrm>
            <a:off x="611560" y="5134412"/>
            <a:ext cx="3456384" cy="1113988"/>
            <a:chOff x="827584" y="4259228"/>
            <a:chExt cx="3456384" cy="1113988"/>
          </a:xfrm>
        </p:grpSpPr>
        <p:sp>
          <p:nvSpPr>
            <p:cNvPr id="23" name="Line Callout 1 9"/>
            <p:cNvSpPr/>
            <p:nvPr/>
          </p:nvSpPr>
          <p:spPr>
            <a:xfrm>
              <a:off x="827584" y="4869160"/>
              <a:ext cx="2016224" cy="504056"/>
            </a:xfrm>
            <a:prstGeom prst="borderCallout1">
              <a:avLst>
                <a:gd name="adj1" fmla="val 15391"/>
                <a:gd name="adj2" fmla="val 99533"/>
                <a:gd name="adj3" fmla="val -109221"/>
                <a:gd name="adj4" fmla="val 155711"/>
              </a:avLst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是个电影类型</a:t>
              </a:r>
              <a:endParaRPr 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Straight Connector 15"/>
            <p:cNvCxnSpPr/>
            <p:nvPr/>
          </p:nvCxnSpPr>
          <p:spPr>
            <a:xfrm>
              <a:off x="3779912" y="4259228"/>
              <a:ext cx="504056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0"/>
          <p:cNvGrpSpPr/>
          <p:nvPr/>
        </p:nvGrpSpPr>
        <p:grpSpPr>
          <a:xfrm>
            <a:off x="3490093" y="5170354"/>
            <a:ext cx="1656184" cy="1113988"/>
            <a:chOff x="3661306" y="4259228"/>
            <a:chExt cx="1656184" cy="1113988"/>
          </a:xfrm>
        </p:grpSpPr>
        <p:sp>
          <p:nvSpPr>
            <p:cNvPr id="26" name="Line Callout 1 11"/>
            <p:cNvSpPr/>
            <p:nvPr/>
          </p:nvSpPr>
          <p:spPr>
            <a:xfrm>
              <a:off x="3661306" y="4869160"/>
              <a:ext cx="1656184" cy="504056"/>
            </a:xfrm>
            <a:prstGeom prst="borderCallout1">
              <a:avLst>
                <a:gd name="adj1" fmla="val -35000"/>
                <a:gd name="adj2" fmla="val 49945"/>
                <a:gd name="adj3" fmla="val -122659"/>
                <a:gd name="adj4" fmla="val 55731"/>
              </a:avLst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S1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拍了</a:t>
              </a:r>
              <a:endParaRPr 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7" name="Straight Connector 21"/>
            <p:cNvCxnSpPr/>
            <p:nvPr/>
          </p:nvCxnSpPr>
          <p:spPr>
            <a:xfrm>
              <a:off x="4394612" y="4259228"/>
              <a:ext cx="393412" cy="0"/>
            </a:xfrm>
            <a:prstGeom prst="line">
              <a:avLst/>
            </a:prstGeom>
            <a:ln w="349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18"/>
          <p:cNvGrpSpPr/>
          <p:nvPr/>
        </p:nvGrpSpPr>
        <p:grpSpPr>
          <a:xfrm>
            <a:off x="5273010" y="5225099"/>
            <a:ext cx="1999290" cy="1110374"/>
            <a:chOff x="5309014" y="4267695"/>
            <a:chExt cx="1999290" cy="1110374"/>
          </a:xfrm>
        </p:grpSpPr>
        <p:sp>
          <p:nvSpPr>
            <p:cNvPr id="29" name="Line Callout 1 12"/>
            <p:cNvSpPr/>
            <p:nvPr/>
          </p:nvSpPr>
          <p:spPr>
            <a:xfrm>
              <a:off x="5652120" y="4874013"/>
              <a:ext cx="1656184" cy="504056"/>
            </a:xfrm>
            <a:prstGeom prst="borderCallout1">
              <a:avLst>
                <a:gd name="adj1" fmla="val -35000"/>
                <a:gd name="adj2" fmla="val 49945"/>
                <a:gd name="adj3" fmla="val -122659"/>
                <a:gd name="adj4" fmla="val 5121"/>
              </a:avLst>
            </a:prstGeom>
            <a:solidFill>
              <a:srgbClr val="FFC000">
                <a:alpha val="23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拍了</a:t>
              </a:r>
              <a:endParaRPr 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Straight Connector 23"/>
            <p:cNvCxnSpPr/>
            <p:nvPr/>
          </p:nvCxnSpPr>
          <p:spPr>
            <a:xfrm>
              <a:off x="5309014" y="4267695"/>
              <a:ext cx="504056" cy="0"/>
            </a:xfrm>
            <a:prstGeom prst="line">
              <a:avLst/>
            </a:prstGeom>
            <a:ln w="349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807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标题 455681"/>
          <p:cNvSpPr>
            <a:spLocks noGrp="1"/>
          </p:cNvSpPr>
          <p:nvPr>
            <p:ph type="title"/>
          </p:nvPr>
        </p:nvSpPr>
        <p:spPr>
          <a:xfrm>
            <a:off x="376238" y="291783"/>
            <a:ext cx="8486775" cy="846137"/>
          </a:xfrm>
        </p:spPr>
        <p:txBody>
          <a:bodyPr anchor="ctr"/>
          <a:lstStyle/>
          <a:p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</a:rPr>
              <a:t>where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</a:rPr>
              <a:t>中的</a:t>
            </a:r>
            <a:r>
              <a:rPr dirty="0" smtClean="0"/>
              <a:t>子</a:t>
            </a:r>
            <a:r>
              <a:rPr lang="zh-CN" altLang="en-US" dirty="0" smtClean="0">
                <a:solidFill>
                  <a:schemeClr val="folHlink"/>
                </a:solidFill>
                <a:effectLst/>
                <a:ea typeface="楷体_GB2312" pitchFamily="49" charset="-122"/>
              </a:rPr>
              <a:t>查询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455683" name="文本占位符 455682"/>
          <p:cNvSpPr>
            <a:spLocks noGrp="1"/>
          </p:cNvSpPr>
          <p:nvPr>
            <p:ph type="body" idx="1"/>
          </p:nvPr>
        </p:nvSpPr>
        <p:spPr>
          <a:xfrm>
            <a:off x="245110" y="1254760"/>
            <a:ext cx="8441690" cy="5410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Arial" panose="020B0604020202020204" pitchFamily="34" charset="0"/>
              </a:rPr>
              <a:t>子查询通常被嵌入在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WHERE</a:t>
            </a:r>
            <a:r>
              <a:rPr lang="zh-CN" altLang="en-US" sz="2400" dirty="0">
                <a:latin typeface="Arial" panose="020B0604020202020204" pitchFamily="34" charset="0"/>
              </a:rPr>
              <a:t>子 句中，可以构造出逻辑关系相对复杂但可以描述清晰的查询条件</a:t>
            </a:r>
          </a:p>
          <a:p>
            <a:pPr>
              <a:lnSpc>
                <a:spcPct val="120000"/>
              </a:lnSpc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fld>
            <a:endParaRPr lang="zh-CN" altLang="en-US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098754" y="4412044"/>
            <a:ext cx="3736386" cy="2069972"/>
            <a:chOff x="2963" y="2448"/>
            <a:chExt cx="2317" cy="1737"/>
          </a:xfrm>
        </p:grpSpPr>
        <p:grpSp>
          <p:nvGrpSpPr>
            <p:cNvPr id="8" name="组合 7"/>
            <p:cNvGrpSpPr/>
            <p:nvPr/>
          </p:nvGrpSpPr>
          <p:grpSpPr>
            <a:xfrm>
              <a:off x="3696" y="2448"/>
              <a:ext cx="1584" cy="1737"/>
              <a:chOff x="3936" y="2448"/>
              <a:chExt cx="1584" cy="1737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3936" y="2808"/>
                <a:ext cx="1584" cy="1377"/>
              </a:xfrm>
              <a:prstGeom prst="rect">
                <a:avLst/>
              </a:prstGeom>
              <a:solidFill>
                <a:srgbClr val="66FFFF"/>
              </a:solidFill>
              <a:ln w="9525" cap="flat" cmpd="sng">
                <a:solidFill>
                  <a:srgbClr val="00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30000"/>
                  </a:spcBef>
                </a:pP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SELECT</a:t>
                </a:r>
                <a:r>
                  <a:rPr lang="en-US" altLang="zh-CN" sz="2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……</a:t>
                </a:r>
              </a:p>
              <a:p>
                <a:pPr algn="l">
                  <a:spcBef>
                    <a:spcPct val="30000"/>
                  </a:spcBef>
                </a:pP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FROM</a:t>
                </a:r>
                <a:r>
                  <a:rPr lang="en-US" altLang="zh-CN" sz="2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……</a:t>
                </a:r>
              </a:p>
              <a:p>
                <a:pPr algn="l">
                  <a:spcBef>
                    <a:spcPct val="30000"/>
                  </a:spcBef>
                </a:pP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WHERE</a:t>
                </a:r>
                <a:r>
                  <a:rPr lang="en-US" altLang="zh-CN" sz="2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……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3936" y="2448"/>
                <a:ext cx="1584" cy="4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子查询 </a:t>
                </a:r>
                <a:r>
                  <a:rPr lang="en-US" altLang="zh-CN" sz="280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Q</a:t>
                </a:r>
                <a:r>
                  <a:rPr lang="en-US" altLang="zh-CN" sz="2800" baseline="-2500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11</a:t>
                </a:r>
              </a:p>
            </p:txBody>
          </p:sp>
        </p:grpSp>
        <p:sp>
          <p:nvSpPr>
            <p:cNvPr id="11" name="任意多边形 10"/>
            <p:cNvSpPr/>
            <p:nvPr/>
          </p:nvSpPr>
          <p:spPr>
            <a:xfrm>
              <a:off x="2963" y="2808"/>
              <a:ext cx="637" cy="38"/>
            </a:xfrm>
            <a:custGeom>
              <a:avLst/>
              <a:gdLst/>
              <a:ahLst/>
              <a:cxnLst/>
              <a:rect l="0" t="0" r="0" b="0"/>
              <a:pathLst>
                <a:path w="1584" h="168">
                  <a:moveTo>
                    <a:pt x="0" y="24"/>
                  </a:moveTo>
                  <a:cubicBezTo>
                    <a:pt x="228" y="12"/>
                    <a:pt x="456" y="0"/>
                    <a:pt x="720" y="24"/>
                  </a:cubicBezTo>
                  <a:cubicBezTo>
                    <a:pt x="984" y="48"/>
                    <a:pt x="1284" y="108"/>
                    <a:pt x="1584" y="168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椭圆形标注 1"/>
          <p:cNvSpPr/>
          <p:nvPr/>
        </p:nvSpPr>
        <p:spPr>
          <a:xfrm>
            <a:off x="2339752" y="2366340"/>
            <a:ext cx="3888432" cy="1195819"/>
          </a:xfrm>
          <a:prstGeom prst="wedgeEllipseCallout">
            <a:avLst>
              <a:gd name="adj1" fmla="val 902"/>
              <a:gd name="adj2" fmla="val 163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返回单值；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返回</a:t>
            </a:r>
            <a:r>
              <a:rPr lang="zh-CN" altLang="en-US" dirty="0">
                <a:solidFill>
                  <a:schemeClr val="tx1"/>
                </a:solidFill>
              </a:rPr>
              <a:t>集合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76238" y="3169603"/>
            <a:ext cx="2640013" cy="2160587"/>
            <a:chOff x="737" y="1646"/>
            <a:chExt cx="1663" cy="1361"/>
          </a:xfrm>
        </p:grpSpPr>
        <p:sp>
          <p:nvSpPr>
            <p:cNvPr id="5" name="文本框 4"/>
            <p:cNvSpPr txBox="1"/>
            <p:nvPr/>
          </p:nvSpPr>
          <p:spPr>
            <a:xfrm>
              <a:off x="737" y="1973"/>
              <a:ext cx="1632" cy="103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l">
                <a:spcBef>
                  <a:spcPct val="30000"/>
                </a:spcBef>
              </a:pPr>
              <a:r>
                <a: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SELECT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  ……</a:t>
              </a:r>
            </a:p>
            <a:p>
              <a:pPr algn="l">
                <a:spcBef>
                  <a:spcPct val="30000"/>
                </a:spcBef>
              </a:pPr>
              <a:r>
                <a: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FROM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  ……</a:t>
              </a:r>
            </a:p>
            <a:p>
              <a:pPr algn="l">
                <a:spcBef>
                  <a:spcPct val="30000"/>
                </a:spcBef>
              </a:pPr>
              <a:r>
                <a: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WHERE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  ……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68" y="1646"/>
              <a:ext cx="16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父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查询 </a:t>
              </a:r>
              <a:r>
                <a:rPr lang="en-US" altLang="zh-CN" sz="28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</a:t>
              </a:r>
              <a:r>
                <a:rPr lang="en-US" altLang="zh-CN" sz="2800" baseline="-250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12" name="五边形 11"/>
          <p:cNvSpPr/>
          <p:nvPr/>
        </p:nvSpPr>
        <p:spPr>
          <a:xfrm>
            <a:off x="5580112" y="2132856"/>
            <a:ext cx="3563888" cy="2376264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2000" dirty="0" smtClean="0">
                <a:solidFill>
                  <a:schemeClr val="tx1"/>
                </a:solidFill>
              </a:rPr>
              <a:t>Where: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000" dirty="0" err="1" smtClean="0">
                <a:solidFill>
                  <a:schemeClr val="tx1"/>
                </a:solidFill>
              </a:rPr>
              <a:t>Exp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θ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单值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Exp</a:t>
            </a:r>
            <a:r>
              <a:rPr lang="en-US" altLang="zh-CN" sz="2000" dirty="0" smtClean="0">
                <a:solidFill>
                  <a:srgbClr val="0000FF"/>
                </a:solidFill>
              </a:rPr>
              <a:t> in (</a:t>
            </a:r>
            <a:r>
              <a:rPr lang="zh-CN" altLang="en-US" sz="2000" dirty="0" smtClean="0">
                <a:solidFill>
                  <a:srgbClr val="0000FF"/>
                </a:solidFill>
              </a:rPr>
              <a:t>集合</a:t>
            </a:r>
            <a:r>
              <a:rPr lang="en-US" altLang="zh-CN" sz="2000" dirty="0" smtClean="0">
                <a:solidFill>
                  <a:srgbClr val="0000FF"/>
                </a:solidFill>
              </a:rPr>
              <a:t>)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solidFill>
                  <a:srgbClr val="0000FF"/>
                </a:solidFill>
              </a:rPr>
              <a:t>[Not]Exists (</a:t>
            </a:r>
            <a:r>
              <a:rPr lang="zh-CN" altLang="en-US" sz="2000" dirty="0" smtClean="0">
                <a:solidFill>
                  <a:srgbClr val="0000FF"/>
                </a:solidFill>
              </a:rPr>
              <a:t>集合</a:t>
            </a:r>
            <a:r>
              <a:rPr lang="en-US" altLang="zh-CN" sz="2000" dirty="0" smtClean="0">
                <a:solidFill>
                  <a:srgbClr val="0000FF"/>
                </a:solidFill>
              </a:rPr>
              <a:t>)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Exp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zh-CN" alt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θ 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all/any (</a:t>
            </a:r>
            <a:r>
              <a:rPr lang="zh-CN" alt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集合）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60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fld id="{9A0DB2DC-4C9A-4742-B13C-FB6460FD3503}" type="slidenum"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fld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355090" y="60325"/>
            <a:ext cx="7924800" cy="879475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cap="all" spc="50" noProof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zh-CN" altLang="en-US" sz="4000" cap="all" spc="50" noProof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法的</a:t>
            </a:r>
            <a:r>
              <a:rPr lang="en-US" altLang="zh-CN" sz="4000" cap="all" spc="50" noProof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4000" cap="all" spc="50" noProof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kumimoji="0" lang="en-US" altLang="zh-CN" sz="4000" b="0" i="0" u="none" strike="noStrike" kern="1200" cap="all" spc="5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2280" y="1290955"/>
            <a:ext cx="8574216" cy="1039495"/>
          </a:xfrm>
        </p:spPr>
        <p:txBody>
          <a:bodyPr lIns="91440" tIns="45720" rIns="91440" bIns="45720" rtlCol="0">
            <a:normAutofit lnSpcReduction="10000"/>
          </a:bodyPr>
          <a:lstStyle/>
          <a:p>
            <a:pPr lvl="0" algn="l" eaLnBrk="0" hangingPunct="0">
              <a:spcAft>
                <a:spcPts val="600"/>
              </a:spcAft>
              <a:buClr>
                <a:schemeClr val="tx2"/>
              </a:buClr>
              <a:buSzTx/>
              <a:defRPr/>
            </a:pPr>
            <a:r>
              <a:rPr kumimoji="0" lang="zh-CN" altLang="en-US" sz="3200" b="0" i="0" u="none" strike="noStrike" kern="1200" cap="none" spc="3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拍摄过所有</a:t>
            </a:r>
            <a:r>
              <a:rPr lang="en-US" altLang="zh-CN" sz="3200" spc="30" noProof="0" dirty="0" smtClean="0">
                <a:latin typeface="+mn-lt"/>
                <a:ea typeface="宋体" panose="02010600030101010101" pitchFamily="2" charset="-122"/>
              </a:rPr>
              <a:t>S1</a:t>
            </a:r>
            <a:r>
              <a:rPr lang="zh-CN" altLang="en-US" sz="3200" spc="30" dirty="0" smtClean="0">
                <a:latin typeface="+mn-lt"/>
                <a:ea typeface="宋体" panose="02010600030101010101" pitchFamily="2" charset="-122"/>
              </a:rPr>
              <a:t>公司拍摄过的电影类型的电影公司</a:t>
            </a:r>
            <a:endParaRPr kumimoji="0" lang="en-US" altLang="zh-CN" sz="3200" b="0" i="0" u="none" strike="noStrike" kern="1200" cap="none" spc="3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2266950" cy="666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522" y="4257486"/>
            <a:ext cx="3571875" cy="55245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719044" y="4736396"/>
            <a:ext cx="3456384" cy="1113988"/>
            <a:chOff x="827584" y="4259228"/>
            <a:chExt cx="3456384" cy="1113988"/>
          </a:xfrm>
        </p:grpSpPr>
        <p:sp>
          <p:nvSpPr>
            <p:cNvPr id="10" name="Line Callout 1 9"/>
            <p:cNvSpPr/>
            <p:nvPr/>
          </p:nvSpPr>
          <p:spPr>
            <a:xfrm>
              <a:off x="827584" y="4869160"/>
              <a:ext cx="2016224" cy="504056"/>
            </a:xfrm>
            <a:prstGeom prst="borderCallout1">
              <a:avLst>
                <a:gd name="adj1" fmla="val 15391"/>
                <a:gd name="adj2" fmla="val 99533"/>
                <a:gd name="adj3" fmla="val -109221"/>
                <a:gd name="adj4" fmla="val 155711"/>
              </a:avLst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是个电影类型</a:t>
              </a:r>
              <a:endParaRPr 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79912" y="4259228"/>
              <a:ext cx="504056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552766" y="4736396"/>
            <a:ext cx="1656184" cy="1113988"/>
            <a:chOff x="3661306" y="4259228"/>
            <a:chExt cx="1656184" cy="1113988"/>
          </a:xfrm>
        </p:grpSpPr>
        <p:sp>
          <p:nvSpPr>
            <p:cNvPr id="12" name="Line Callout 1 11"/>
            <p:cNvSpPr/>
            <p:nvPr/>
          </p:nvSpPr>
          <p:spPr>
            <a:xfrm>
              <a:off x="3661306" y="4869160"/>
              <a:ext cx="1656184" cy="504056"/>
            </a:xfrm>
            <a:prstGeom prst="borderCallout1">
              <a:avLst>
                <a:gd name="adj1" fmla="val -35000"/>
                <a:gd name="adj2" fmla="val 49945"/>
                <a:gd name="adj3" fmla="val -122659"/>
                <a:gd name="adj4" fmla="val 55731"/>
              </a:avLst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S1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拍了</a:t>
              </a:r>
              <a:endParaRPr 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4394612" y="4259228"/>
              <a:ext cx="393412" cy="0"/>
            </a:xfrm>
            <a:prstGeom prst="line">
              <a:avLst/>
            </a:prstGeom>
            <a:ln w="349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200474" y="4744863"/>
            <a:ext cx="1999290" cy="1110374"/>
            <a:chOff x="5309014" y="4267695"/>
            <a:chExt cx="1999290" cy="1110374"/>
          </a:xfrm>
        </p:grpSpPr>
        <p:sp>
          <p:nvSpPr>
            <p:cNvPr id="13" name="Line Callout 1 12"/>
            <p:cNvSpPr/>
            <p:nvPr/>
          </p:nvSpPr>
          <p:spPr>
            <a:xfrm>
              <a:off x="5652120" y="4874013"/>
              <a:ext cx="1656184" cy="504056"/>
            </a:xfrm>
            <a:prstGeom prst="borderCallout1">
              <a:avLst>
                <a:gd name="adj1" fmla="val -35000"/>
                <a:gd name="adj2" fmla="val 49945"/>
                <a:gd name="adj3" fmla="val -122659"/>
                <a:gd name="adj4" fmla="val 5121"/>
              </a:avLst>
            </a:prstGeom>
            <a:solidFill>
              <a:srgbClr val="FFC000">
                <a:alpha val="23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没有拍</a:t>
              </a:r>
              <a:endParaRPr 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5309014" y="4267695"/>
              <a:ext cx="504056" cy="0"/>
            </a:xfrm>
            <a:prstGeom prst="line">
              <a:avLst/>
            </a:prstGeom>
            <a:ln w="349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267744" y="4888796"/>
            <a:ext cx="3981653" cy="1816804"/>
            <a:chOff x="2376284" y="4411628"/>
            <a:chExt cx="3981653" cy="1816804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419872" y="4411628"/>
              <a:ext cx="2938065" cy="0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Line Callout 1 31"/>
            <p:cNvSpPr/>
            <p:nvPr/>
          </p:nvSpPr>
          <p:spPr>
            <a:xfrm>
              <a:off x="2376284" y="5724376"/>
              <a:ext cx="2123707" cy="504056"/>
            </a:xfrm>
            <a:prstGeom prst="borderCallout1">
              <a:avLst>
                <a:gd name="adj1" fmla="val -35000"/>
                <a:gd name="adj2" fmla="val 49945"/>
                <a:gd name="adj3" fmla="val -255356"/>
                <a:gd name="adj4" fmla="val 59120"/>
              </a:avLst>
            </a:prstGeom>
            <a:solidFill>
              <a:srgbClr val="FF0000">
                <a:alpha val="23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这样的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不存在</a:t>
              </a:r>
              <a:endParaRPr 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8341" y="1778968"/>
            <a:ext cx="2715987" cy="227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9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fld id="{9A0DB2DC-4C9A-4742-B13C-FB6460FD3503}" type="slidenum"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31</a:t>
            </a:fld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355090" y="60325"/>
            <a:ext cx="7924800" cy="879475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cap="all" spc="50" noProof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zh-CN" altLang="en-US" sz="4000" cap="all" spc="50" noProof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法的</a:t>
            </a:r>
            <a:r>
              <a:rPr lang="en-US" altLang="zh-CN" sz="4000" cap="all" spc="50" noProof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4000" cap="all" spc="50" noProof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kumimoji="0" lang="en-US" altLang="zh-CN" sz="4000" b="0" i="0" u="none" strike="noStrike" kern="1200" cap="all" spc="5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2280" y="1290955"/>
            <a:ext cx="8574216" cy="1039495"/>
          </a:xfrm>
        </p:spPr>
        <p:txBody>
          <a:bodyPr lIns="91440" tIns="45720" rIns="91440" bIns="45720" rtlCol="0">
            <a:normAutofit lnSpcReduction="10000"/>
          </a:bodyPr>
          <a:lstStyle/>
          <a:p>
            <a:pPr lvl="0" algn="l" eaLnBrk="0" hangingPunct="0">
              <a:spcAft>
                <a:spcPts val="600"/>
              </a:spcAft>
              <a:buClr>
                <a:schemeClr val="tx2"/>
              </a:buClr>
              <a:buSzTx/>
              <a:defRPr/>
            </a:pPr>
            <a:r>
              <a:rPr kumimoji="0" lang="zh-CN" altLang="en-US" sz="3200" b="0" i="0" u="none" strike="noStrike" kern="1200" cap="none" spc="3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拍摄过所有</a:t>
            </a:r>
            <a:r>
              <a:rPr lang="en-US" altLang="zh-CN" sz="3200" spc="30" noProof="0" dirty="0" smtClean="0">
                <a:latin typeface="+mn-lt"/>
                <a:ea typeface="宋体" panose="02010600030101010101" pitchFamily="2" charset="-122"/>
              </a:rPr>
              <a:t>S1</a:t>
            </a:r>
            <a:r>
              <a:rPr lang="zh-CN" altLang="en-US" sz="3200" spc="30" dirty="0" smtClean="0">
                <a:latin typeface="+mn-lt"/>
                <a:ea typeface="宋体" panose="02010600030101010101" pitchFamily="2" charset="-122"/>
              </a:rPr>
              <a:t>公司拍摄过的电影类型的电影公司</a:t>
            </a:r>
            <a:endParaRPr kumimoji="0" lang="en-US" altLang="zh-CN" sz="3200" b="0" i="0" u="none" strike="noStrike" kern="1200" cap="none" spc="3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14" y="2204864"/>
            <a:ext cx="2266950" cy="666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254" y="2061006"/>
            <a:ext cx="3571875" cy="55245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2555776" y="2539916"/>
            <a:ext cx="3456384" cy="817076"/>
            <a:chOff x="827584" y="4259228"/>
            <a:chExt cx="3456384" cy="817076"/>
          </a:xfrm>
        </p:grpSpPr>
        <p:sp>
          <p:nvSpPr>
            <p:cNvPr id="10" name="Line Callout 1 9"/>
            <p:cNvSpPr/>
            <p:nvPr/>
          </p:nvSpPr>
          <p:spPr>
            <a:xfrm>
              <a:off x="827584" y="4572248"/>
              <a:ext cx="2016224" cy="504056"/>
            </a:xfrm>
            <a:prstGeom prst="borderCallout1">
              <a:avLst>
                <a:gd name="adj1" fmla="val 15391"/>
                <a:gd name="adj2" fmla="val 99533"/>
                <a:gd name="adj3" fmla="val -63869"/>
                <a:gd name="adj4" fmla="val 154871"/>
              </a:avLst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是个电影类型</a:t>
              </a:r>
              <a:endParaRPr 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79912" y="4259228"/>
              <a:ext cx="504056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389498" y="2539916"/>
            <a:ext cx="1656184" cy="817076"/>
            <a:chOff x="3661306" y="4259228"/>
            <a:chExt cx="1656184" cy="817076"/>
          </a:xfrm>
        </p:grpSpPr>
        <p:sp>
          <p:nvSpPr>
            <p:cNvPr id="12" name="Line Callout 1 11"/>
            <p:cNvSpPr/>
            <p:nvPr/>
          </p:nvSpPr>
          <p:spPr>
            <a:xfrm>
              <a:off x="3661306" y="4572248"/>
              <a:ext cx="1656184" cy="504056"/>
            </a:xfrm>
            <a:prstGeom prst="borderCallout1">
              <a:avLst>
                <a:gd name="adj1" fmla="val -35000"/>
                <a:gd name="adj2" fmla="val 49945"/>
                <a:gd name="adj3" fmla="val -55471"/>
                <a:gd name="adj4" fmla="val 56753"/>
              </a:avLst>
            </a:prstGeom>
            <a:solidFill>
              <a:schemeClr val="tx2">
                <a:lumMod val="40000"/>
                <a:lumOff val="60000"/>
                <a:alpha val="23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S1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拍了</a:t>
              </a:r>
              <a:endParaRPr 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4394612" y="4259228"/>
              <a:ext cx="393412" cy="0"/>
            </a:xfrm>
            <a:prstGeom prst="line">
              <a:avLst/>
            </a:prstGeom>
            <a:ln w="349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7037206" y="2548383"/>
            <a:ext cx="1999290" cy="736601"/>
            <a:chOff x="5309014" y="4267695"/>
            <a:chExt cx="1999290" cy="736601"/>
          </a:xfrm>
        </p:grpSpPr>
        <p:sp>
          <p:nvSpPr>
            <p:cNvPr id="13" name="Line Callout 1 12"/>
            <p:cNvSpPr/>
            <p:nvPr/>
          </p:nvSpPr>
          <p:spPr>
            <a:xfrm>
              <a:off x="5652120" y="4500240"/>
              <a:ext cx="1656184" cy="504056"/>
            </a:xfrm>
            <a:prstGeom prst="borderCallout1">
              <a:avLst>
                <a:gd name="adj1" fmla="val -35000"/>
                <a:gd name="adj2" fmla="val 49945"/>
                <a:gd name="adj3" fmla="val -42033"/>
                <a:gd name="adj4" fmla="val 3076"/>
              </a:avLst>
            </a:prstGeom>
            <a:solidFill>
              <a:srgbClr val="FFC000">
                <a:alpha val="23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没有拍</a:t>
              </a:r>
              <a:endParaRPr 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5309014" y="4267695"/>
              <a:ext cx="504056" cy="0"/>
            </a:xfrm>
            <a:prstGeom prst="line">
              <a:avLst/>
            </a:prstGeom>
            <a:ln w="349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104476" y="2692316"/>
            <a:ext cx="3981653" cy="1240740"/>
            <a:chOff x="2376284" y="4411628"/>
            <a:chExt cx="3981653" cy="124074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419872" y="4411628"/>
              <a:ext cx="2938065" cy="0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Line Callout 1 31"/>
            <p:cNvSpPr/>
            <p:nvPr/>
          </p:nvSpPr>
          <p:spPr>
            <a:xfrm>
              <a:off x="2376284" y="5148312"/>
              <a:ext cx="2123707" cy="504056"/>
            </a:xfrm>
            <a:prstGeom prst="borderCallout1">
              <a:avLst>
                <a:gd name="adj1" fmla="val -35000"/>
                <a:gd name="adj2" fmla="val 49945"/>
                <a:gd name="adj3" fmla="val -137776"/>
                <a:gd name="adj4" fmla="val 58722"/>
              </a:avLst>
            </a:prstGeom>
            <a:solidFill>
              <a:srgbClr val="FF0000">
                <a:alpha val="23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这样的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不存在</a:t>
              </a:r>
              <a:endParaRPr 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文本框 5"/>
          <p:cNvSpPr txBox="1"/>
          <p:nvPr/>
        </p:nvSpPr>
        <p:spPr>
          <a:xfrm>
            <a:off x="2586662" y="3966623"/>
            <a:ext cx="39244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对一个电影公司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这样的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不存在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取一个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拍了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没有拍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912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fld id="{9A0DB2DC-4C9A-4742-B13C-FB6460FD3503}" type="slidenum"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fld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355090" y="60325"/>
            <a:ext cx="7924800" cy="879475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cap="all" spc="50" noProof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zh-CN" altLang="en-US" sz="4000" cap="all" spc="50" noProof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法的</a:t>
            </a:r>
            <a:r>
              <a:rPr lang="en-US" altLang="zh-CN" sz="4000" cap="all" spc="50" noProof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4000" cap="all" spc="50" noProof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kumimoji="0" lang="en-US" altLang="zh-CN" sz="4000" b="0" i="0" u="none" strike="noStrike" kern="1200" cap="all" spc="5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169" y="1039598"/>
            <a:ext cx="8574216" cy="1039495"/>
          </a:xfrm>
        </p:spPr>
        <p:txBody>
          <a:bodyPr lIns="91440" tIns="45720" rIns="91440" bIns="45720" rtlCol="0">
            <a:normAutofit/>
          </a:bodyPr>
          <a:lstStyle/>
          <a:p>
            <a:pPr lvl="0" algn="l" eaLnBrk="0" hangingPunct="0">
              <a:spcAft>
                <a:spcPts val="600"/>
              </a:spcAft>
              <a:buClr>
                <a:schemeClr val="tx2"/>
              </a:buClr>
              <a:buSzTx/>
              <a:defRPr/>
            </a:pPr>
            <a:r>
              <a:rPr kumimoji="0" lang="zh-CN" altLang="en-US" b="0" i="0" u="none" strike="noStrike" kern="1200" cap="none" spc="3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拍摄过所有</a:t>
            </a:r>
            <a:r>
              <a:rPr lang="en-US" altLang="zh-CN" spc="30" noProof="0" dirty="0" smtClean="0">
                <a:latin typeface="+mn-lt"/>
                <a:ea typeface="宋体" panose="02010600030101010101" pitchFamily="2" charset="-122"/>
              </a:rPr>
              <a:t>S1</a:t>
            </a:r>
            <a:r>
              <a:rPr lang="zh-CN" altLang="en-US" spc="30" dirty="0" smtClean="0">
                <a:latin typeface="+mn-lt"/>
                <a:ea typeface="宋体" panose="02010600030101010101" pitchFamily="2" charset="-122"/>
              </a:rPr>
              <a:t>公司拍摄过的电影类型的电影公司</a:t>
            </a:r>
            <a:endParaRPr kumimoji="0" lang="en-US" altLang="zh-CN" b="0" i="0" u="none" strike="noStrike" kern="1200" cap="none" spc="3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4077891"/>
            <a:ext cx="9144000" cy="2465224"/>
            <a:chOff x="0" y="4298320"/>
            <a:chExt cx="9144000" cy="2465224"/>
          </a:xfrm>
        </p:grpSpPr>
        <p:sp>
          <p:nvSpPr>
            <p:cNvPr id="35" name="Rectangle 34"/>
            <p:cNvSpPr/>
            <p:nvPr/>
          </p:nvSpPr>
          <p:spPr>
            <a:xfrm>
              <a:off x="129351" y="4711690"/>
              <a:ext cx="8937376" cy="205185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0" y="4298320"/>
              <a:ext cx="9144000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spc="3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Select </a:t>
              </a:r>
              <a:r>
                <a:rPr lang="en-US" altLang="zh-CN" sz="2400" spc="30" dirty="0" err="1" smtClean="0">
                  <a:solidFill>
                    <a:schemeClr val="tx1"/>
                  </a:solidFill>
                  <a:ea typeface="宋体" panose="02010600030101010101" pitchFamily="2" charset="-122"/>
                </a:rPr>
                <a:t>studioName</a:t>
              </a:r>
              <a:r>
                <a:rPr lang="en-US" altLang="zh-CN" sz="2400" spc="3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 from movies R where </a:t>
              </a:r>
              <a:r>
                <a:rPr lang="en-US" altLang="zh-CN" sz="2400" spc="30" dirty="0" err="1" smtClean="0">
                  <a:solidFill>
                    <a:schemeClr val="tx1"/>
                  </a:solidFill>
                  <a:ea typeface="宋体" panose="02010600030101010101" pitchFamily="2" charset="-122"/>
                </a:rPr>
                <a:t>studioName</a:t>
              </a:r>
              <a:r>
                <a:rPr lang="en-US" altLang="zh-CN" sz="2400" spc="3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 != ‘S1’ and </a:t>
              </a:r>
            </a:p>
            <a:p>
              <a:pPr algn="ctr"/>
              <a:r>
                <a:rPr lang="en-US" altLang="zh-CN" sz="2400" spc="3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Not exists ( Select * from movies R1 where </a:t>
              </a:r>
              <a:r>
                <a:rPr lang="en-US" altLang="zh-CN" sz="2400" spc="30" dirty="0" err="1" smtClean="0">
                  <a:solidFill>
                    <a:schemeClr val="tx1"/>
                  </a:solidFill>
                  <a:ea typeface="宋体" panose="02010600030101010101" pitchFamily="2" charset="-122"/>
                </a:rPr>
                <a:t>studioName</a:t>
              </a:r>
              <a:r>
                <a:rPr lang="en-US" altLang="zh-CN" sz="2400" spc="3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=</a:t>
              </a:r>
              <a:r>
                <a:rPr lang="en-US" sz="2400" dirty="0" smtClean="0">
                  <a:solidFill>
                    <a:schemeClr val="tx1"/>
                  </a:solidFill>
                </a:rPr>
                <a:t>‘S1' and </a:t>
              </a:r>
            </a:p>
            <a:p>
              <a:pPr algn="ctr"/>
              <a:r>
                <a:rPr lang="en-US" altLang="zh-CN" sz="2400" spc="3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Not exists (Select * from movies R2 where R1.movietype = R2.movietype and R2.studioName=</a:t>
              </a:r>
              <a:r>
                <a:rPr lang="en-US" altLang="zh-CN" sz="2400" spc="30" dirty="0" err="1" smtClean="0">
                  <a:solidFill>
                    <a:schemeClr val="tx1"/>
                  </a:solidFill>
                  <a:ea typeface="宋体" panose="02010600030101010101" pitchFamily="2" charset="-122"/>
                </a:rPr>
                <a:t>R.studioName</a:t>
              </a:r>
              <a:r>
                <a:rPr lang="en-US" altLang="zh-CN" sz="2400" spc="3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))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979712" y="4576723"/>
            <a:ext cx="7056784" cy="93610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835696" y="5559919"/>
            <a:ext cx="6622504" cy="93610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5"/>
          <p:cNvSpPr txBox="1"/>
          <p:nvPr/>
        </p:nvSpPr>
        <p:spPr>
          <a:xfrm>
            <a:off x="3355272" y="1486881"/>
            <a:ext cx="39244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对一个电影公司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  <a:p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这样的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不存在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取一个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拍了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没有拍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525" y="1692141"/>
            <a:ext cx="3038475" cy="2228850"/>
          </a:xfrm>
          <a:prstGeom prst="rect">
            <a:avLst/>
          </a:prstGeom>
        </p:spPr>
      </p:pic>
      <p:sp>
        <p:nvSpPr>
          <p:cNvPr id="2" name="线形标注 1 1"/>
          <p:cNvSpPr/>
          <p:nvPr/>
        </p:nvSpPr>
        <p:spPr>
          <a:xfrm>
            <a:off x="1619672" y="2079093"/>
            <a:ext cx="1584176" cy="701835"/>
          </a:xfrm>
          <a:prstGeom prst="borderCallout1">
            <a:avLst>
              <a:gd name="adj1" fmla="val 18750"/>
              <a:gd name="adj2" fmla="val -8333"/>
              <a:gd name="adj3" fmla="val 443264"/>
              <a:gd name="adj4" fmla="val 2163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S1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的电影类型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线形标注 1 12"/>
          <p:cNvSpPr/>
          <p:nvPr/>
        </p:nvSpPr>
        <p:spPr>
          <a:xfrm>
            <a:off x="259394" y="3025138"/>
            <a:ext cx="1584176" cy="701835"/>
          </a:xfrm>
          <a:prstGeom prst="borderCallout1">
            <a:avLst>
              <a:gd name="adj1" fmla="val 18750"/>
              <a:gd name="adj2" fmla="val -8333"/>
              <a:gd name="adj3" fmla="val 433112"/>
              <a:gd name="adj4" fmla="val 9959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X+S1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的电影类型？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72399" y="6027971"/>
            <a:ext cx="894327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非空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993277" y="5015337"/>
            <a:ext cx="894327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04338" y="5015337"/>
            <a:ext cx="894327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7" name="线形标注 1 16"/>
          <p:cNvSpPr/>
          <p:nvPr/>
        </p:nvSpPr>
        <p:spPr>
          <a:xfrm>
            <a:off x="4541098" y="2740425"/>
            <a:ext cx="1759094" cy="701835"/>
          </a:xfrm>
          <a:prstGeom prst="borderCallout1">
            <a:avLst>
              <a:gd name="adj1" fmla="val 18750"/>
              <a:gd name="adj2" fmla="val -8333"/>
              <a:gd name="adj3" fmla="val 209763"/>
              <a:gd name="adj4" fmla="val -3233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选择一个电影公司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！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=S1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54699" y="5015337"/>
            <a:ext cx="894327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52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fld id="{9A0DB2DC-4C9A-4742-B13C-FB6460FD3503}" type="slidenum"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33</a:t>
            </a:fld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355090" y="60325"/>
            <a:ext cx="7924800" cy="879475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cap="all" spc="50" noProof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zh-CN" altLang="en-US" sz="4000" cap="all" spc="50" noProof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法的</a:t>
            </a:r>
            <a:r>
              <a:rPr lang="en-US" altLang="zh-CN" sz="4000" cap="all" spc="50" noProof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4000" cap="all" spc="50" noProof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kumimoji="0" lang="en-US" altLang="zh-CN" sz="4000" b="0" i="0" u="none" strike="noStrike" kern="1200" cap="all" spc="5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169" y="1039598"/>
            <a:ext cx="8574216" cy="1039495"/>
          </a:xfrm>
        </p:spPr>
        <p:txBody>
          <a:bodyPr lIns="91440" tIns="45720" rIns="91440" bIns="45720" rtlCol="0">
            <a:normAutofit/>
          </a:bodyPr>
          <a:lstStyle/>
          <a:p>
            <a:pPr lvl="0" algn="l" eaLnBrk="0" hangingPunct="0">
              <a:spcAft>
                <a:spcPts val="600"/>
              </a:spcAft>
              <a:buClr>
                <a:schemeClr val="tx2"/>
              </a:buClr>
              <a:buSzTx/>
              <a:defRPr/>
            </a:pPr>
            <a:r>
              <a:rPr kumimoji="0" lang="zh-CN" altLang="en-US" b="0" i="0" u="none" strike="noStrike" kern="1200" cap="none" spc="3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拍摄过所有</a:t>
            </a:r>
            <a:r>
              <a:rPr lang="en-US" altLang="zh-CN" spc="30" noProof="0" dirty="0" smtClean="0">
                <a:latin typeface="+mn-lt"/>
                <a:ea typeface="宋体" panose="02010600030101010101" pitchFamily="2" charset="-122"/>
              </a:rPr>
              <a:t>S1</a:t>
            </a:r>
            <a:r>
              <a:rPr lang="zh-CN" altLang="en-US" spc="30" dirty="0" smtClean="0">
                <a:latin typeface="+mn-lt"/>
                <a:ea typeface="宋体" panose="02010600030101010101" pitchFamily="2" charset="-122"/>
              </a:rPr>
              <a:t>公司拍摄过的电影类型的电影公司</a:t>
            </a:r>
            <a:endParaRPr kumimoji="0" lang="en-US" altLang="zh-CN" b="0" i="0" u="none" strike="noStrike" kern="1200" cap="none" spc="3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4077891"/>
            <a:ext cx="9144000" cy="2465224"/>
            <a:chOff x="0" y="4298320"/>
            <a:chExt cx="9144000" cy="2465224"/>
          </a:xfrm>
        </p:grpSpPr>
        <p:sp>
          <p:nvSpPr>
            <p:cNvPr id="35" name="Rectangle 34"/>
            <p:cNvSpPr/>
            <p:nvPr/>
          </p:nvSpPr>
          <p:spPr>
            <a:xfrm>
              <a:off x="129351" y="4711690"/>
              <a:ext cx="8937376" cy="205185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0" y="4298320"/>
              <a:ext cx="9144000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spc="3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Select </a:t>
              </a:r>
              <a:r>
                <a:rPr lang="en-US" altLang="zh-CN" sz="2400" spc="30" dirty="0" err="1" smtClean="0">
                  <a:solidFill>
                    <a:schemeClr val="tx1"/>
                  </a:solidFill>
                  <a:ea typeface="宋体" panose="02010600030101010101" pitchFamily="2" charset="-122"/>
                </a:rPr>
                <a:t>studioName</a:t>
              </a:r>
              <a:r>
                <a:rPr lang="en-US" altLang="zh-CN" sz="2400" spc="3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 from movies R where </a:t>
              </a:r>
              <a:r>
                <a:rPr lang="en-US" altLang="zh-CN" sz="2400" spc="30" dirty="0" err="1" smtClean="0">
                  <a:solidFill>
                    <a:schemeClr val="tx1"/>
                  </a:solidFill>
                  <a:ea typeface="宋体" panose="02010600030101010101" pitchFamily="2" charset="-122"/>
                </a:rPr>
                <a:t>studioName</a:t>
              </a:r>
              <a:r>
                <a:rPr lang="en-US" altLang="zh-CN" sz="2400" spc="3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 != ‘S1’ and </a:t>
              </a:r>
            </a:p>
            <a:p>
              <a:pPr algn="ctr"/>
              <a:r>
                <a:rPr lang="en-US" altLang="zh-CN" sz="2400" spc="3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Not exists ( Select * from movies R1 where </a:t>
              </a:r>
              <a:r>
                <a:rPr lang="en-US" altLang="zh-CN" sz="2400" spc="30" dirty="0" err="1" smtClean="0">
                  <a:solidFill>
                    <a:schemeClr val="tx1"/>
                  </a:solidFill>
                  <a:ea typeface="宋体" panose="02010600030101010101" pitchFamily="2" charset="-122"/>
                </a:rPr>
                <a:t>studioName</a:t>
              </a:r>
              <a:r>
                <a:rPr lang="en-US" altLang="zh-CN" sz="2400" spc="3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=</a:t>
              </a:r>
              <a:r>
                <a:rPr lang="en-US" sz="2400" dirty="0" smtClean="0">
                  <a:solidFill>
                    <a:schemeClr val="tx1"/>
                  </a:solidFill>
                </a:rPr>
                <a:t>‘S1' and </a:t>
              </a:r>
            </a:p>
            <a:p>
              <a:pPr algn="ctr"/>
              <a:r>
                <a:rPr lang="en-US" altLang="zh-CN" sz="2400" spc="3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Not exists (Select * from movies R2 where R1.movietype = R2.movietype and R2.studioName=</a:t>
              </a:r>
              <a:r>
                <a:rPr lang="en-US" altLang="zh-CN" sz="2400" spc="30" dirty="0" err="1" smtClean="0">
                  <a:solidFill>
                    <a:schemeClr val="tx1"/>
                  </a:solidFill>
                  <a:ea typeface="宋体" panose="02010600030101010101" pitchFamily="2" charset="-122"/>
                </a:rPr>
                <a:t>R.studioName</a:t>
              </a:r>
              <a:r>
                <a:rPr lang="en-US" altLang="zh-CN" sz="2400" spc="3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))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979712" y="4576723"/>
            <a:ext cx="7056784" cy="93610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65668" y="5559919"/>
            <a:ext cx="7492532" cy="93610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612300"/>
            <a:ext cx="3038475" cy="22288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731480"/>
            <a:ext cx="1439502" cy="1268561"/>
          </a:xfrm>
          <a:prstGeom prst="rect">
            <a:avLst/>
          </a:prstGeom>
        </p:spPr>
      </p:pic>
      <p:sp>
        <p:nvSpPr>
          <p:cNvPr id="3" name="右箭头 2"/>
          <p:cNvSpPr/>
          <p:nvPr/>
        </p:nvSpPr>
        <p:spPr>
          <a:xfrm rot="10800000">
            <a:off x="5796136" y="2492896"/>
            <a:ext cx="95250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fld id="{9A0DB2DC-4C9A-4742-B13C-FB6460FD3503}" type="slidenum"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fld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355090" y="60325"/>
            <a:ext cx="7924800" cy="879475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cap="all" spc="50" noProof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zh-CN" altLang="en-US" sz="4000" cap="all" spc="50" noProof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法的</a:t>
            </a:r>
            <a:r>
              <a:rPr lang="en-US" altLang="zh-CN" sz="4000" cap="all" spc="50" noProof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4000" cap="all" spc="50" noProof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kumimoji="0" lang="en-US" altLang="zh-CN" sz="4000" b="0" i="0" u="none" strike="noStrike" kern="1200" cap="all" spc="5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169" y="1039598"/>
            <a:ext cx="8574216" cy="1039495"/>
          </a:xfrm>
        </p:spPr>
        <p:txBody>
          <a:bodyPr lIns="91440" tIns="45720" rIns="91440" bIns="45720" rtlCol="0">
            <a:normAutofit/>
          </a:bodyPr>
          <a:lstStyle/>
          <a:p>
            <a:pPr lvl="0" algn="l" eaLnBrk="0" hangingPunct="0">
              <a:spcAft>
                <a:spcPts val="600"/>
              </a:spcAft>
              <a:buClr>
                <a:schemeClr val="tx2"/>
              </a:buClr>
              <a:buSzTx/>
              <a:defRPr/>
            </a:pPr>
            <a:r>
              <a:rPr kumimoji="0" lang="zh-CN" altLang="en-US" b="0" i="0" u="none" strike="noStrike" kern="1200" cap="none" spc="3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拍摄过所有</a:t>
            </a:r>
            <a:r>
              <a:rPr lang="en-US" altLang="zh-CN" spc="30" noProof="0" dirty="0" smtClean="0">
                <a:latin typeface="+mn-lt"/>
                <a:ea typeface="宋体" panose="02010600030101010101" pitchFamily="2" charset="-122"/>
              </a:rPr>
              <a:t>S1</a:t>
            </a:r>
            <a:r>
              <a:rPr lang="zh-CN" altLang="en-US" spc="30" dirty="0" smtClean="0">
                <a:latin typeface="+mn-lt"/>
                <a:ea typeface="宋体" panose="02010600030101010101" pitchFamily="2" charset="-122"/>
              </a:rPr>
              <a:t>公司拍摄过的电影类型的电影公司</a:t>
            </a:r>
            <a:endParaRPr kumimoji="0" lang="en-US" altLang="zh-CN" b="0" i="0" u="none" strike="noStrike" kern="1200" cap="none" spc="3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4077891"/>
            <a:ext cx="9144000" cy="2465224"/>
            <a:chOff x="0" y="4298320"/>
            <a:chExt cx="9144000" cy="2465224"/>
          </a:xfrm>
        </p:grpSpPr>
        <p:sp>
          <p:nvSpPr>
            <p:cNvPr id="35" name="Rectangle 34"/>
            <p:cNvSpPr/>
            <p:nvPr/>
          </p:nvSpPr>
          <p:spPr>
            <a:xfrm>
              <a:off x="129351" y="4711690"/>
              <a:ext cx="8937376" cy="205185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0" y="4298320"/>
              <a:ext cx="9144000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spc="3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Select </a:t>
              </a:r>
              <a:r>
                <a:rPr lang="en-US" altLang="zh-CN" sz="2400" spc="30" dirty="0" err="1" smtClean="0">
                  <a:solidFill>
                    <a:schemeClr val="tx1"/>
                  </a:solidFill>
                  <a:ea typeface="宋体" panose="02010600030101010101" pitchFamily="2" charset="-122"/>
                </a:rPr>
                <a:t>studioName</a:t>
              </a:r>
              <a:r>
                <a:rPr lang="en-US" altLang="zh-CN" sz="2400" spc="3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 from movies R where </a:t>
              </a:r>
              <a:r>
                <a:rPr lang="en-US" altLang="zh-CN" sz="2400" spc="30" dirty="0" err="1" smtClean="0">
                  <a:solidFill>
                    <a:schemeClr val="tx1"/>
                  </a:solidFill>
                  <a:ea typeface="宋体" panose="02010600030101010101" pitchFamily="2" charset="-122"/>
                </a:rPr>
                <a:t>studioName</a:t>
              </a:r>
              <a:r>
                <a:rPr lang="en-US" altLang="zh-CN" sz="2400" spc="3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 != ‘S1’ and </a:t>
              </a:r>
            </a:p>
            <a:p>
              <a:pPr algn="ctr"/>
              <a:r>
                <a:rPr lang="en-US" altLang="zh-CN" sz="2400" spc="3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Not exists ( Select * from movies R1 where </a:t>
              </a:r>
              <a:r>
                <a:rPr lang="en-US" altLang="zh-CN" sz="2400" spc="30" dirty="0" err="1" smtClean="0">
                  <a:solidFill>
                    <a:schemeClr val="tx1"/>
                  </a:solidFill>
                  <a:ea typeface="宋体" panose="02010600030101010101" pitchFamily="2" charset="-122"/>
                </a:rPr>
                <a:t>studioName</a:t>
              </a:r>
              <a:r>
                <a:rPr lang="en-US" altLang="zh-CN" sz="2400" spc="3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=</a:t>
              </a:r>
              <a:r>
                <a:rPr lang="en-US" sz="2400" dirty="0" smtClean="0">
                  <a:solidFill>
                    <a:schemeClr val="tx1"/>
                  </a:solidFill>
                </a:rPr>
                <a:t>‘S1' and </a:t>
              </a:r>
            </a:p>
            <a:p>
              <a:pPr algn="ctr"/>
              <a:r>
                <a:rPr lang="en-US" altLang="zh-CN" sz="2400" spc="3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Not exists (Select * from movies R2 where R1.movietype = R2.movietype and R2.studioName=</a:t>
              </a:r>
              <a:r>
                <a:rPr lang="en-US" altLang="zh-CN" sz="2400" spc="30" dirty="0" err="1" smtClean="0">
                  <a:solidFill>
                    <a:schemeClr val="tx1"/>
                  </a:solidFill>
                  <a:ea typeface="宋体" panose="02010600030101010101" pitchFamily="2" charset="-122"/>
                </a:rPr>
                <a:t>R.studioName</a:t>
              </a:r>
              <a:r>
                <a:rPr lang="en-US" altLang="zh-CN" sz="2400" spc="3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))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979712" y="4576723"/>
            <a:ext cx="7056784" cy="93610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65668" y="5559919"/>
            <a:ext cx="7492532" cy="93610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612300"/>
            <a:ext cx="3038475" cy="22288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731480"/>
            <a:ext cx="1439502" cy="1268561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 rot="10800000">
            <a:off x="5910089" y="2708920"/>
            <a:ext cx="952500" cy="2880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7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35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584" y="1772816"/>
            <a:ext cx="72728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基于子查询</a:t>
            </a: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 smtClean="0"/>
              <a:t>Insert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 smtClean="0"/>
              <a:t>Update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 smtClean="0"/>
              <a:t>delete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23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36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14400" y="1268413"/>
            <a:ext cx="7618040" cy="3755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05000"/>
              </a:lnSpc>
              <a:spcBef>
                <a:spcPct val="50000"/>
              </a:spcBef>
              <a:spcAft>
                <a:spcPct val="1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多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行插入</a:t>
            </a:r>
          </a:p>
          <a:p>
            <a:pPr>
              <a:lnSpc>
                <a:spcPct val="105000"/>
              </a:lnSpc>
              <a:spcBef>
                <a:spcPct val="50000"/>
              </a:spcBef>
              <a:spcAft>
                <a:spcPct val="10000"/>
              </a:spcAft>
              <a:buFont typeface="Arial" charset="0"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    多行插入也称为表间拷贝，即从一个表中抽取若干行数据插入到另一个表中。</a:t>
            </a:r>
          </a:p>
          <a:p>
            <a:pPr>
              <a:lnSpc>
                <a:spcPct val="105000"/>
              </a:lnSpc>
              <a:spcBef>
                <a:spcPct val="50000"/>
              </a:spcBef>
              <a:spcAft>
                <a:spcPct val="10000"/>
              </a:spcAft>
              <a:buFont typeface="Arial" charset="0"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一般格式：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  <a:buFont typeface="Arial" charset="0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zh-CN" sz="2400" dirty="0">
                <a:solidFill>
                  <a:srgbClr val="CC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INSERT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zh-CN" sz="2400" dirty="0">
                <a:solidFill>
                  <a:srgbClr val="CC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INTO </a:t>
            </a:r>
            <a:r>
              <a:rPr lang="en-US" altLang="ja-JP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&lt;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表名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</a:t>
            </a:r>
            <a:r>
              <a:rPr lang="ja-JP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&gt;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[(&lt;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属性列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1&gt;[,&lt;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属性列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2&gt;]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…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)]</a:t>
            </a:r>
            <a:b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</a:t>
            </a:r>
            <a:r>
              <a:rPr lang="en-US" altLang="zh-CN" sz="2400" dirty="0">
                <a:solidFill>
                  <a:srgbClr val="CC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SELECT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[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列表达式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 [,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列表达式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2]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…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]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/>
            </a:r>
            <a:b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 </a:t>
            </a:r>
            <a:r>
              <a:rPr lang="en-US" altLang="zh-CN" sz="2400" dirty="0">
                <a:solidFill>
                  <a:srgbClr val="CC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FROM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ja-JP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&lt;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表名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</a:t>
            </a:r>
            <a:r>
              <a:rPr lang="ja-JP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&gt;  </a:t>
            </a:r>
            <a:r>
              <a:rPr lang="en-US" altLang="zh-CN" sz="2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br>
              <a:rPr lang="en-US" altLang="zh-CN" sz="2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altLang="zh-CN" sz="2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</a:t>
            </a:r>
            <a:r>
              <a:rPr lang="en-US" altLang="zh-CN" sz="2400" dirty="0" smtClean="0">
                <a:solidFill>
                  <a:srgbClr val="CC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WHERE</a:t>
            </a:r>
            <a:r>
              <a:rPr lang="en-US" altLang="zh-CN" sz="2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&lt;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条件表达式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&gt;;</a:t>
            </a:r>
            <a:endParaRPr lang="en-US" altLang="zh-CN" sz="2400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69722" y="4947252"/>
            <a:ext cx="6336704" cy="181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INSERT INTO STU(SNO,SNAME,SEX,DEPT) 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SELECT SNO,SNAME,SEX,DEPT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FROM XS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WHERE DEPT='</a:t>
            </a:r>
            <a:r>
              <a:rPr lang="zh-CN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计算机</a:t>
            </a:r>
            <a:r>
              <a:rPr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';</a:t>
            </a:r>
            <a:endParaRPr lang="zh-CN" altLang="en-US" sz="20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17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37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14389" y="1341438"/>
            <a:ext cx="7790060" cy="225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05000"/>
              </a:lnSpc>
              <a:spcBef>
                <a:spcPct val="3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多行更新</a:t>
            </a:r>
            <a:endParaRPr lang="en-US" altLang="zh-CN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  <a:defRPr/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zh-CN" sz="2400" dirty="0">
                <a:solidFill>
                  <a:srgbClr val="CC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UPDATE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ja-JP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&lt;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表名</a:t>
            </a:r>
            <a:r>
              <a:rPr lang="ja-JP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&gt;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[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别名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]    </a:t>
            </a:r>
            <a:r>
              <a:rPr lang="en-US" altLang="zh-CN" sz="2400" dirty="0">
                <a:solidFill>
                  <a:srgbClr val="CC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SET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endParaRPr lang="en-US" altLang="zh-CN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&lt;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列名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&gt;=&lt;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表达式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&gt; </a:t>
            </a:r>
            <a:r>
              <a:rPr lang="en-US" altLang="zh-CN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|</a:t>
            </a:r>
            <a:r>
              <a:rPr lang="zh-CN" alt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子查询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/>
            </a:r>
            <a:b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  [,&lt;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列名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&gt;=&lt;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表达式</a:t>
            </a:r>
            <a:r>
              <a:rPr lang="en-US" altLang="zh-CN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&gt;]|</a:t>
            </a:r>
            <a:r>
              <a:rPr lang="zh-CN" alt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子查询</a:t>
            </a:r>
            <a:r>
              <a:rPr lang="en-US" altLang="zh-CN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…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/>
            </a:r>
            <a:b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</a:t>
            </a:r>
            <a:r>
              <a:rPr lang="en-US" altLang="zh-CN" sz="2400" dirty="0" smtClean="0">
                <a:solidFill>
                  <a:srgbClr val="CC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WHERE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zh-CN" alt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表达式 子查询</a:t>
            </a:r>
            <a:endParaRPr lang="en-US" altLang="zh-CN" sz="24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704" y="3933056"/>
            <a:ext cx="3758208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Update SC set grade = 0 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Where </a:t>
            </a:r>
            <a:r>
              <a:rPr lang="en-US" altLang="zh-CN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sno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in (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SELECT SNO</a:t>
            </a:r>
            <a:endParaRPr lang="en-US" altLang="zh-CN" sz="20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FROM XS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WHERE DEPT='</a:t>
            </a:r>
            <a:r>
              <a:rPr lang="zh-CN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计算机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‘)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54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38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14389" y="1341438"/>
            <a:ext cx="779006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05000"/>
              </a:lnSpc>
              <a:spcBef>
                <a:spcPct val="3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多行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删除</a:t>
            </a:r>
            <a:endParaRPr lang="en-US" altLang="zh-CN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  <a:defRPr/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CC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delete from</a:t>
            </a:r>
            <a:r>
              <a:rPr lang="en-US" altLang="zh-CN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ja-JP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&lt;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表名</a:t>
            </a:r>
            <a:r>
              <a:rPr lang="ja-JP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&gt; </a:t>
            </a:r>
            <a:endParaRPr lang="en-US" altLang="ja-JP" sz="240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  <a:defRPr/>
            </a:pPr>
            <a:r>
              <a:rPr lang="en-US" altLang="zh-CN" sz="2400" dirty="0" smtClean="0">
                <a:solidFill>
                  <a:srgbClr val="CC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WHERE</a:t>
            </a:r>
            <a:r>
              <a:rPr lang="en-US" altLang="zh-CN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zh-CN" alt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表达式 子查询</a:t>
            </a:r>
            <a:endParaRPr lang="en-US" altLang="zh-CN" sz="24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1600" y="3645024"/>
            <a:ext cx="6336704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Delete from SC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Where </a:t>
            </a:r>
            <a:r>
              <a:rPr lang="en-US" altLang="zh-CN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sno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in (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SELECT SNO</a:t>
            </a:r>
            <a:endParaRPr lang="en-US" altLang="zh-CN" sz="20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FROM XS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WHERE DEPT='</a:t>
            </a:r>
            <a:r>
              <a:rPr lang="zh-CN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计算机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‘)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9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39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3608" y="1268760"/>
            <a:ext cx="7643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employee(</a:t>
            </a:r>
            <a:r>
              <a:rPr lang="en-US" altLang="zh-CN" dirty="0" err="1" smtClean="0"/>
              <a:t>id,name,sex,age,role,salary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52425" y="2060848"/>
            <a:ext cx="833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、将所有低于</a:t>
            </a:r>
            <a:r>
              <a:rPr lang="zh-CN" altLang="en-US" sz="2400" dirty="0">
                <a:solidFill>
                  <a:schemeClr val="tx1"/>
                </a:solidFill>
              </a:rPr>
              <a:t>修理工</a:t>
            </a:r>
            <a:r>
              <a:rPr lang="zh-CN" altLang="en-US" sz="2400" dirty="0" smtClean="0">
                <a:solidFill>
                  <a:schemeClr val="tx1"/>
                </a:solidFill>
              </a:rPr>
              <a:t>平均工资的工程师的工资提高</a:t>
            </a:r>
            <a:r>
              <a:rPr lang="en-US" altLang="zh-CN" sz="2400" dirty="0" smtClean="0">
                <a:solidFill>
                  <a:schemeClr val="tx1"/>
                </a:solidFill>
              </a:rPr>
              <a:t>50%</a:t>
            </a:r>
            <a:r>
              <a:rPr lang="zh-CN" altLang="en-US" sz="2400" dirty="0" smtClean="0">
                <a:solidFill>
                  <a:schemeClr val="tx1"/>
                </a:solidFill>
              </a:rPr>
              <a:t>。 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7544" y="2636912"/>
            <a:ext cx="83716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Update employee set salary = salary * 1.5</a:t>
            </a: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Where role = ‘</a:t>
            </a:r>
            <a:r>
              <a:rPr lang="zh-CN" altLang="en-US" sz="2000" dirty="0" smtClean="0">
                <a:solidFill>
                  <a:schemeClr val="tx1"/>
                </a:solidFill>
              </a:rPr>
              <a:t>工程师’ </a:t>
            </a:r>
            <a:r>
              <a:rPr lang="en-US" altLang="zh-CN" sz="2000" dirty="0" smtClean="0">
                <a:solidFill>
                  <a:schemeClr val="tx1"/>
                </a:solidFill>
              </a:rPr>
              <a:t>and salary &lt; (</a:t>
            </a: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Select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avg</a:t>
            </a:r>
            <a:r>
              <a:rPr lang="en-US" altLang="zh-CN" sz="2000" dirty="0" smtClean="0">
                <a:solidFill>
                  <a:schemeClr val="tx1"/>
                </a:solidFill>
              </a:rPr>
              <a:t>(salary) from employee</a:t>
            </a: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Where role = ‘</a:t>
            </a:r>
            <a:r>
              <a:rPr lang="zh-CN" altLang="en-US" sz="2000" dirty="0">
                <a:solidFill>
                  <a:schemeClr val="tx1"/>
                </a:solidFill>
              </a:rPr>
              <a:t>修理工</a:t>
            </a:r>
            <a:r>
              <a:rPr lang="en-US" altLang="zh-CN" sz="2000" dirty="0" smtClean="0">
                <a:solidFill>
                  <a:schemeClr val="tx1"/>
                </a:solidFill>
              </a:rPr>
              <a:t>’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000" dirty="0" smtClean="0">
                <a:solidFill>
                  <a:schemeClr val="tx1"/>
                </a:solidFill>
              </a:rPr>
              <a:t>   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3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</a:t>
            </a:r>
            <a:r>
              <a:rPr dirty="0" smtClean="0"/>
              <a:t>子</a:t>
            </a:r>
            <a:r>
              <a:rPr lang="zh-CN" altLang="en-US" dirty="0" smtClean="0"/>
              <a:t>查询返回单值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1" dirty="0">
                <a:solidFill>
                  <a:srgbClr val="FF33CC"/>
                </a:solidFill>
              </a:rPr>
              <a:t>出现常量的地方都可以用子查询代替</a:t>
            </a:r>
            <a:r>
              <a:rPr lang="zh-CN" altLang="en-US" dirty="0"/>
              <a:t>，子查询返回的是一列中的一个记录值</a:t>
            </a:r>
          </a:p>
          <a:p>
            <a:r>
              <a:rPr lang="zh-CN" altLang="en-US" dirty="0"/>
              <a:t>例如</a:t>
            </a:r>
            <a:r>
              <a:rPr lang="zh-CN" altLang="en-US" dirty="0" smtClean="0"/>
              <a:t>：</a:t>
            </a:r>
            <a:r>
              <a:rPr lang="en-US" altLang="zh-CN" dirty="0" smtClean="0">
                <a:sym typeface="+mn-ea"/>
              </a:rPr>
              <a:t>S1</a:t>
            </a:r>
            <a:r>
              <a:rPr lang="zh-CN" altLang="en-US" dirty="0" smtClean="0">
                <a:sym typeface="+mn-ea"/>
              </a:rPr>
              <a:t>公司</a:t>
            </a:r>
            <a:r>
              <a:rPr lang="zh-CN" altLang="en-US" dirty="0">
                <a:sym typeface="+mn-ea"/>
              </a:rPr>
              <a:t>的经理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07060" y="2829560"/>
            <a:ext cx="38576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SELECT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name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FROM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MovieExec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WHERE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 cert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=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32772" y="3621723"/>
            <a:ext cx="36674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 smtClean="0">
                <a:solidFill>
                  <a:srgbClr val="0000FF"/>
                </a:solidFill>
                <a:sym typeface="+mn-ea"/>
              </a:rPr>
              <a:t>(SELECT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presC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FROM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studio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WHERE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name</a:t>
            </a: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=‘S1‘)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4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059832" y="1793875"/>
            <a:ext cx="5544616" cy="3081020"/>
            <a:chOff x="3059832" y="1793875"/>
            <a:chExt cx="5544616" cy="3081020"/>
          </a:xfrm>
        </p:grpSpPr>
        <p:sp>
          <p:nvSpPr>
            <p:cNvPr id="7" name="Rectangle 6"/>
            <p:cNvSpPr/>
            <p:nvPr/>
          </p:nvSpPr>
          <p:spPr>
            <a:xfrm>
              <a:off x="3059832" y="3610610"/>
              <a:ext cx="3240360" cy="12642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ular Callout 8"/>
            <p:cNvSpPr/>
            <p:nvPr/>
          </p:nvSpPr>
          <p:spPr>
            <a:xfrm>
              <a:off x="4680012" y="1793875"/>
              <a:ext cx="3924436" cy="1649255"/>
            </a:xfrm>
            <a:prstGeom prst="wedgeRectCallou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spcBef>
                  <a:spcPts val="0"/>
                </a:spcBef>
              </a:pPr>
              <a:r>
                <a:rPr lang="zh-CN" altLang="en-US" sz="24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条件：</a:t>
              </a:r>
              <a:r>
                <a:rPr lang="en-US" altLang="zh-CN" sz="24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</a:p>
            <a:p>
              <a:pPr algn="l">
                <a:spcBef>
                  <a:spcPts val="0"/>
                </a:spcBef>
              </a:pPr>
              <a:r>
                <a:rPr lang="zh-CN" altLang="en-US" sz="24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替代</a:t>
              </a:r>
              <a:r>
                <a:rPr lang="zh-CN" altLang="en-US" sz="24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常量部分的子查询，返回结果最多只能</a:t>
              </a:r>
              <a:r>
                <a:rPr lang="en-US" altLang="zh-CN" sz="24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4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个值，否则结果会出</a:t>
              </a:r>
              <a:r>
                <a:rPr lang="zh-CN" altLang="en-US" sz="24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错</a:t>
              </a:r>
              <a:endPara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9"/>
          <p:cNvSpPr txBox="1"/>
          <p:nvPr/>
        </p:nvSpPr>
        <p:spPr>
          <a:xfrm>
            <a:off x="0" y="5934670"/>
            <a:ext cx="72136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Studio,MovieExec</a:t>
            </a:r>
          </a:p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Studio.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name</a:t>
            </a: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=‘S1' </a:t>
            </a: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presC= </a:t>
            </a:r>
            <a:r>
              <a:rPr lang="en-US" altLang="zh-CN" sz="18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cert</a:t>
            </a:r>
            <a:endParaRPr lang="en-US" altLang="zh-CN" sz="18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32840" y="5934670"/>
            <a:ext cx="2924175" cy="3987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MovieExec.name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917457" y="3861048"/>
            <a:ext cx="1921743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其他运算符：</a:t>
            </a:r>
            <a:r>
              <a:rPr lang="en-US" altLang="zh-CN" sz="2000" dirty="0" smtClean="0">
                <a:solidFill>
                  <a:schemeClr val="tx1"/>
                </a:solidFill>
              </a:rPr>
              <a:t>&gt;, &gt;=, &lt;, &lt;=, !=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标题 29798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/>
              <a:t>WHERE</a:t>
            </a:r>
            <a:r>
              <a:rPr lang="zh-CN" altLang="en-US" dirty="0"/>
              <a:t>子查询</a:t>
            </a:r>
            <a:r>
              <a:rPr lang="zh-CN" altLang="en-US" dirty="0" smtClean="0"/>
              <a:t>返回</a:t>
            </a:r>
            <a:r>
              <a:rPr lang="zh-CN" altLang="en-US" dirty="0"/>
              <a:t>多</a:t>
            </a:r>
            <a:r>
              <a:rPr lang="zh-CN" altLang="en-US" dirty="0" smtClean="0"/>
              <a:t>值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297987" name="文本占位符 297986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47344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当</a:t>
            </a:r>
            <a:r>
              <a:rPr lang="zh-CN" altLang="en-US" sz="2400" dirty="0" smtClean="0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子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查询的查询结果是一个集合</a:t>
            </a:r>
            <a:r>
              <a:rPr lang="zh-CN" altLang="en-US" sz="2400" dirty="0" smtClean="0">
                <a:latin typeface="Arial" panose="020B0604020202020204" pitchFamily="34" charset="0"/>
                <a:sym typeface="+mn-ea"/>
              </a:rPr>
              <a:t>，需要</a:t>
            </a:r>
            <a:r>
              <a:rPr lang="zh-CN" altLang="en-US" sz="2400" dirty="0">
                <a:latin typeface="Arial" panose="020B0604020202020204" pitchFamily="34" charset="0"/>
                <a:sym typeface="+mn-ea"/>
              </a:rPr>
              <a:t>在</a:t>
            </a:r>
            <a:r>
              <a:rPr lang="en-US" altLang="zh-CN" sz="2400" dirty="0">
                <a:latin typeface="Arial" panose="020B0604020202020204" pitchFamily="34" charset="0"/>
                <a:sym typeface="+mn-ea"/>
              </a:rPr>
              <a:t>WHERE</a:t>
            </a:r>
            <a:r>
              <a:rPr lang="zh-CN" altLang="en-US" sz="2400" dirty="0">
                <a:latin typeface="Arial" panose="020B0604020202020204" pitchFamily="34" charset="0"/>
                <a:sym typeface="+mn-ea"/>
              </a:rPr>
              <a:t>子句中引入集合谓词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Arial" panose="020B0604020202020204" pitchFamily="34" charset="0"/>
              </a:rPr>
              <a:t>WHERE</a:t>
            </a:r>
            <a:r>
              <a:rPr lang="zh-CN" altLang="en-US" sz="2400" dirty="0">
                <a:latin typeface="Arial" panose="020B0604020202020204" pitchFamily="34" charset="0"/>
              </a:rPr>
              <a:t>子句中的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集合谓词</a:t>
            </a:r>
            <a:r>
              <a:rPr lang="zh-CN" altLang="en-US" sz="2400" dirty="0">
                <a:latin typeface="Arial" panose="020B0604020202020204" pitchFamily="34" charset="0"/>
              </a:rPr>
              <a:t>主要有：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latin typeface="Arial" panose="020B0604020202020204" pitchFamily="34" charset="0"/>
              </a:rPr>
              <a:t>IN </a:t>
            </a:r>
            <a:r>
              <a:rPr lang="zh-CN" altLang="en-US" sz="2000" dirty="0">
                <a:latin typeface="Arial" panose="020B0604020202020204" pitchFamily="34" charset="0"/>
              </a:rPr>
              <a:t>谓词：标量与集合量之间的属于比较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expr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000" dirty="0">
                <a:latin typeface="Arial" panose="020B0604020202020204" pitchFamily="34" charset="0"/>
              </a:rPr>
              <a:t>[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NOT </a:t>
            </a:r>
            <a:r>
              <a:rPr lang="en-US" altLang="zh-CN" sz="2000" dirty="0">
                <a:latin typeface="Arial" panose="020B0604020202020204" pitchFamily="34" charset="0"/>
              </a:rPr>
              <a:t>]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 IN  </a:t>
            </a:r>
            <a:r>
              <a:rPr lang="en-US" altLang="zh-CN" sz="2000" dirty="0">
                <a:latin typeface="Arial" panose="020B0604020202020204" pitchFamily="34" charset="0"/>
              </a:rPr>
              <a:t>( subquery )</a:t>
            </a:r>
          </a:p>
          <a:p>
            <a:pPr lvl="2">
              <a:lnSpc>
                <a:spcPct val="100000"/>
              </a:lnSpc>
            </a:pPr>
            <a:endParaRPr lang="en-US" altLang="zh-CN" sz="2000" dirty="0"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latin typeface="Arial" panose="020B0604020202020204" pitchFamily="34" charset="0"/>
                <a:sym typeface="+mn-ea"/>
              </a:rPr>
              <a:t>EXISTS </a:t>
            </a:r>
            <a:r>
              <a:rPr lang="zh-CN" altLang="en-US" sz="2000" dirty="0">
                <a:latin typeface="Arial" panose="020B0604020202020204" pitchFamily="34" charset="0"/>
                <a:sym typeface="+mn-ea"/>
              </a:rPr>
              <a:t>谓词：是否为空集的判断谓词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lvl="2">
              <a:lnSpc>
                <a:spcPct val="10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sym typeface="+mn-ea"/>
              </a:rPr>
              <a:t>[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NOT </a:t>
            </a:r>
            <a:r>
              <a:rPr lang="en-US" altLang="zh-CN" sz="2000" dirty="0">
                <a:latin typeface="Arial" panose="020B0604020202020204" pitchFamily="34" charset="0"/>
                <a:sym typeface="+mn-ea"/>
              </a:rPr>
              <a:t>]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 EXISTS </a:t>
            </a:r>
            <a:r>
              <a:rPr lang="en-US" altLang="zh-CN" sz="2000" dirty="0">
                <a:latin typeface="Arial" panose="020B0604020202020204" pitchFamily="34" charset="0"/>
                <a:sym typeface="+mn-ea"/>
              </a:rPr>
              <a:t>( subquery )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zh-CN" altLang="en-US" sz="2000" dirty="0"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latin typeface="Arial" panose="020B0604020202020204" pitchFamily="34" charset="0"/>
              </a:rPr>
              <a:t>限定比较谓词：标量与集合中元素之间的量化比较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expr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  SOME</a:t>
            </a:r>
            <a:r>
              <a:rPr lang="en-US" altLang="zh-CN" sz="2000" dirty="0">
                <a:latin typeface="Arial" panose="020B0604020202020204" pitchFamily="34" charset="0"/>
                <a:sym typeface="Symbol" panose="05050102010706020507" pitchFamily="18" charset="2"/>
              </a:rPr>
              <a:t>|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ANY</a:t>
            </a:r>
            <a:r>
              <a:rPr lang="en-US" altLang="zh-CN" sz="2000" dirty="0">
                <a:latin typeface="Arial" panose="020B0604020202020204" pitchFamily="34" charset="0"/>
                <a:sym typeface="Symbol" panose="05050102010706020507" pitchFamily="18" charset="2"/>
              </a:rPr>
              <a:t>|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ALL </a:t>
            </a:r>
            <a:r>
              <a:rPr lang="en-US" altLang="zh-CN" sz="2000" dirty="0">
                <a:latin typeface="Arial" panose="020B0604020202020204" pitchFamily="34" charset="0"/>
                <a:sym typeface="Symbol" panose="05050102010706020507" pitchFamily="18" charset="2"/>
              </a:rPr>
              <a:t>( subquery )</a:t>
            </a:r>
          </a:p>
          <a:p>
            <a:pPr lvl="2">
              <a:lnSpc>
                <a:spcPct val="100000"/>
              </a:lnSpc>
              <a:buNone/>
            </a:pPr>
            <a:endParaRPr lang="en-US" altLang="zh-CN" sz="20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100000"/>
              </a:lnSpc>
            </a:pPr>
            <a:endParaRPr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fld>
            <a:endParaRPr lang="zh-CN" altLang="en-US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WHERE</a:t>
            </a:r>
            <a:r>
              <a:rPr>
                <a:sym typeface="+mn-ea"/>
              </a:rPr>
              <a:t>子句中的谓词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WHERE</a:t>
            </a:r>
            <a:r>
              <a:rPr>
                <a:sym typeface="+mn-ea"/>
              </a:rPr>
              <a:t>子句</a:t>
            </a:r>
            <a:r>
              <a:rPr lang="zh-CN">
                <a:sym typeface="+mn-ea"/>
              </a:rPr>
              <a:t>中</a:t>
            </a:r>
            <a:r>
              <a:rPr lang="zh-CN" altLang="en-US"/>
              <a:t>子查询可以用多个谓词</a:t>
            </a:r>
          </a:p>
          <a:p>
            <a:pPr lvl="1"/>
            <a:r>
              <a:rPr lang="zh-CN" altLang="en-US">
                <a:sym typeface="+mn-ea"/>
              </a:rPr>
              <a:t>IN</a:t>
            </a:r>
          </a:p>
          <a:p>
            <a:pPr lvl="1"/>
            <a:r>
              <a:rPr lang="zh-CN" altLang="en-US"/>
              <a:t>EXISTS</a:t>
            </a:r>
          </a:p>
          <a:p>
            <a:pPr lvl="1"/>
            <a:r>
              <a:rPr lang="zh-CN" altLang="en-US"/>
              <a:t>ALL</a:t>
            </a:r>
          </a:p>
          <a:p>
            <a:pPr lvl="1"/>
            <a:r>
              <a:rPr lang="zh-CN" altLang="en-US"/>
              <a:t>ANY</a:t>
            </a:r>
          </a:p>
          <a:p>
            <a:pPr lvl="1"/>
            <a:r>
              <a:rPr lang="zh-CN" altLang="en-US"/>
              <a:t>NOT (before expression)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6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427326"/>
              </p:ext>
            </p:extLst>
          </p:nvPr>
        </p:nvGraphicFramePr>
        <p:xfrm>
          <a:off x="352425" y="3708275"/>
          <a:ext cx="7820583" cy="3035425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485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0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运算符</a:t>
                      </a:r>
                    </a:p>
                  </a:txBody>
                  <a:tcPr marL="91439" marR="91439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含义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01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[NOT]IN</a:t>
                      </a:r>
                    </a:p>
                  </a:txBody>
                  <a:tcPr marL="91439" marR="91439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仿宋_GB2312" pitchFamily="49" charset="-122"/>
                          <a:ea typeface="仿宋_GB2312" pitchFamily="49" charset="-122"/>
                        </a:rPr>
                        <a:t>字段的值是否在所选集合中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83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[NOT]ANY</a:t>
                      </a:r>
                    </a:p>
                  </a:txBody>
                  <a:tcPr marL="91439" marR="91439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仿宋_GB2312" pitchFamily="49" charset="-122"/>
                          <a:ea typeface="仿宋_GB2312" pitchFamily="49" charset="-122"/>
                        </a:rPr>
                        <a:t>是否将字段的值与子查询返回结果中的一个值进行比较（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仿宋_GB2312" pitchFamily="49" charset="-122"/>
                          <a:ea typeface="仿宋_GB2312" pitchFamily="49" charset="-122"/>
                        </a:rPr>
                        <a:t>ANY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仿宋_GB2312" pitchFamily="49" charset="-122"/>
                          <a:ea typeface="仿宋_GB2312" pitchFamily="49" charset="-122"/>
                        </a:rPr>
                        <a:t>：满足一个条件为真）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01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[NOT]ALL</a:t>
                      </a:r>
                    </a:p>
                  </a:txBody>
                  <a:tcPr marL="91439" marR="91439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仿宋_GB2312" pitchFamily="49" charset="-122"/>
                          <a:ea typeface="仿宋_GB2312" pitchFamily="49" charset="-122"/>
                        </a:rPr>
                        <a:t>是否将所选的值与集合中所有的值进行比较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665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[NOT]EXISTS</a:t>
                      </a:r>
                    </a:p>
                  </a:txBody>
                  <a:tcPr marL="91439" marR="91439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仿宋_GB2312" pitchFamily="49" charset="-122"/>
                          <a:ea typeface="仿宋_GB2312" pitchFamily="49" charset="-122"/>
                        </a:rPr>
                        <a:t>EXISTS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仿宋_GB2312" pitchFamily="49" charset="-122"/>
                          <a:ea typeface="仿宋_GB2312" pitchFamily="49" charset="-122"/>
                        </a:rPr>
                        <a:t>表示一个子查询至少返回一行时条件成立，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仿宋_GB2312" pitchFamily="49" charset="-122"/>
                          <a:ea typeface="仿宋_GB2312" pitchFamily="49" charset="-122"/>
                        </a:rPr>
                        <a:t>NOT EXISTS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仿宋_GB2312" pitchFamily="49" charset="-122"/>
                          <a:ea typeface="仿宋_GB2312" pitchFamily="49" charset="-122"/>
                        </a:rPr>
                        <a:t>表示一个子查询不返回任何行时条件成立。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800735" y="152400"/>
            <a:ext cx="8241665" cy="838200"/>
          </a:xfrm>
        </p:spPr>
        <p:txBody>
          <a:bodyPr anchor="b"/>
          <a:lstStyle/>
          <a:p>
            <a:r>
              <a:rPr lang="en-US" altLang="zh-CN" dirty="0">
                <a:solidFill>
                  <a:schemeClr val="folHlink"/>
                </a:solidFill>
                <a:effectLst/>
                <a:ea typeface="楷体_GB2312" pitchFamily="49" charset="-122"/>
              </a:rPr>
              <a:t>[</a:t>
            </a:r>
            <a:r>
              <a:rPr lang="en-US" altLang="zh-CN" dirty="0">
                <a:solidFill>
                  <a:srgbClr val="FF0000"/>
                </a:solidFill>
                <a:effectLst/>
                <a:ea typeface="楷体_GB2312" pitchFamily="49" charset="-122"/>
              </a:rPr>
              <a:t>NOT</a:t>
            </a:r>
            <a:r>
              <a:rPr lang="en-US" altLang="zh-CN" dirty="0">
                <a:solidFill>
                  <a:schemeClr val="folHlink"/>
                </a:solidFill>
                <a:effectLst/>
                <a:ea typeface="楷体_GB2312" pitchFamily="49" charset="-122"/>
              </a:rPr>
              <a:t>] </a:t>
            </a:r>
            <a:r>
              <a:rPr lang="en-US" altLang="zh-CN" dirty="0">
                <a:solidFill>
                  <a:srgbClr val="FF0000"/>
                </a:solidFill>
                <a:effectLst/>
                <a:ea typeface="楷体_GB2312" pitchFamily="49" charset="-122"/>
              </a:rPr>
              <a:t>IN</a:t>
            </a:r>
            <a:r>
              <a:rPr lang="en-US" altLang="zh-CN" dirty="0">
                <a:solidFill>
                  <a:schemeClr val="folHlink"/>
                </a:solidFill>
                <a:effectLst/>
                <a:ea typeface="楷体_GB2312" pitchFamily="49" charset="-122"/>
              </a:rPr>
              <a:t>子查询</a:t>
            </a:r>
          </a:p>
        </p:txBody>
      </p:sp>
      <p:sp>
        <p:nvSpPr>
          <p:cNvPr id="425987" name="文本占位符 425986"/>
          <p:cNvSpPr>
            <a:spLocks noGrp="1"/>
          </p:cNvSpPr>
          <p:nvPr>
            <p:ph type="body" idx="1"/>
          </p:nvPr>
        </p:nvSpPr>
        <p:spPr>
          <a:xfrm>
            <a:off x="153035" y="1313815"/>
            <a:ext cx="8889365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sz="2800" dirty="0">
                <a:sym typeface="+mn-ea"/>
              </a:rPr>
              <a:t>基本语法：</a:t>
            </a:r>
            <a:endParaRPr lang="zh-CN" sz="2800" dirty="0">
              <a:effectLst/>
              <a:latin typeface="楷体" panose="02010609060101010101" charset="-122"/>
              <a:ea typeface="楷体" panose="02010609060101010101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800" b="1" dirty="0">
                <a:sym typeface="+mn-ea"/>
              </a:rPr>
              <a:t>表达式 </a:t>
            </a:r>
            <a:r>
              <a:rPr lang="en-US" altLang="zh-CN" sz="2800" b="1" dirty="0">
                <a:sym typeface="+mn-ea"/>
              </a:rPr>
              <a:t>[</a:t>
            </a:r>
            <a:r>
              <a:rPr lang="en-US" altLang="zh-CN" sz="2800" b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NOT</a:t>
            </a:r>
            <a:r>
              <a:rPr lang="en-US" altLang="zh-CN" sz="2800" b="1" dirty="0">
                <a:sym typeface="+mn-ea"/>
              </a:rPr>
              <a:t>] </a:t>
            </a:r>
            <a:r>
              <a:rPr lang="en-US" altLang="zh-CN" sz="2800" b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IN</a:t>
            </a:r>
            <a:r>
              <a:rPr lang="en-US" altLang="zh-CN" sz="2800" b="1" dirty="0">
                <a:sym typeface="+mn-ea"/>
              </a:rPr>
              <a:t> </a:t>
            </a:r>
            <a:r>
              <a:rPr lang="zh-CN" altLang="en-US" sz="2800" b="1" dirty="0">
                <a:sym typeface="+mn-ea"/>
              </a:rPr>
              <a:t>（子查询）</a:t>
            </a:r>
            <a:endParaRPr lang="zh-CN" sz="2800" dirty="0">
              <a:effectLst/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effectLst/>
                <a:latin typeface="楷体" panose="02010609060101010101" charset="-122"/>
                <a:ea typeface="楷体" panose="02010609060101010101" charset="-122"/>
              </a:rPr>
              <a:t>语义：</a:t>
            </a:r>
            <a:r>
              <a:rPr lang="zh-CN" altLang="en-US" sz="2800" dirty="0">
                <a:effectLst/>
                <a:latin typeface="楷体" panose="02010609060101010101" charset="-122"/>
                <a:ea typeface="楷体" panose="02010609060101010101" charset="-122"/>
              </a:rPr>
              <a:t>判断表达式的值</a:t>
            </a:r>
            <a:r>
              <a:rPr lang="zh-CN" altLang="en-US" sz="280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是否</a:t>
            </a:r>
            <a:r>
              <a:rPr lang="en-US" altLang="zh-CN" sz="280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[</a:t>
            </a:r>
            <a:r>
              <a:rPr lang="zh-CN" altLang="en-US" sz="280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不在</a:t>
            </a:r>
            <a:r>
              <a:rPr lang="en-US" altLang="zh-CN" sz="280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]</a:t>
            </a:r>
            <a:r>
              <a:rPr lang="zh-CN" altLang="en-US" sz="280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在</a:t>
            </a:r>
            <a:r>
              <a:rPr lang="zh-CN" altLang="en-US" sz="2800" dirty="0">
                <a:effectLst/>
                <a:latin typeface="楷体" panose="02010609060101010101" charset="-122"/>
                <a:ea typeface="楷体" panose="02010609060101010101" charset="-122"/>
              </a:rPr>
              <a:t>子查询的结果中</a:t>
            </a:r>
          </a:p>
          <a:p>
            <a:pPr lvl="0">
              <a:lnSpc>
                <a:spcPct val="90000"/>
              </a:lnSpc>
            </a:pPr>
            <a:r>
              <a:rPr lang="zh-CN" altLang="en-US" sz="2800" dirty="0">
                <a:sym typeface="+mn-ea"/>
              </a:rPr>
              <a:t>基本语法中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表达式</a:t>
            </a:r>
            <a:r>
              <a:rPr lang="zh-CN" altLang="en-US" sz="2800" dirty="0">
                <a:sym typeface="+mn-ea"/>
              </a:rPr>
              <a:t>的简单形式就是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列名</a:t>
            </a:r>
            <a:r>
              <a:rPr lang="zh-CN" altLang="en-US" sz="2800" dirty="0">
                <a:sym typeface="+mn-ea"/>
              </a:rPr>
              <a:t>或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常量</a:t>
            </a:r>
          </a:p>
          <a:p>
            <a:pPr marL="0" lvl="0" indent="0">
              <a:lnSpc>
                <a:spcPct val="90000"/>
              </a:lnSpc>
              <a:buNone/>
            </a:pPr>
            <a:endParaRPr lang="zh-CN" altLang="en-US" sz="2800" dirty="0"/>
          </a:p>
          <a:p>
            <a:pPr lvl="1"/>
            <a:endParaRPr lang="zh-CN" altLang="en-US" sz="2800" dirty="0">
              <a:effectLst/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7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552" y="3980815"/>
            <a:ext cx="7849870" cy="190821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1" indent="-457200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</a:rPr>
              <a:t>查询</a:t>
            </a:r>
            <a:r>
              <a:rPr lang="en-US" altLang="zh-CN" dirty="0">
                <a:solidFill>
                  <a:schemeClr val="tx1"/>
                </a:solidFill>
              </a:rPr>
              <a:t>'MGM'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'Fox'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及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'Disney'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公司发行的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电影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rgbClr val="0000FF"/>
                </a:solidFill>
              </a:rPr>
              <a:t>SELECT </a:t>
            </a:r>
            <a:r>
              <a:rPr lang="zh-CN" altLang="en-US" sz="2000" dirty="0">
                <a:solidFill>
                  <a:schemeClr val="tx1"/>
                </a:solidFill>
              </a:rPr>
              <a:t>title,year,studioname</a:t>
            </a:r>
            <a:endParaRPr lang="zh-CN" altLang="en-US" sz="2000" dirty="0">
              <a:solidFill>
                <a:srgbClr val="0000FF"/>
              </a:solidFill>
            </a:endParaRPr>
          </a:p>
          <a:p>
            <a:r>
              <a:rPr lang="zh-CN" altLang="en-US" sz="2000" dirty="0">
                <a:solidFill>
                  <a:srgbClr val="0000FF"/>
                </a:solidFill>
              </a:rPr>
              <a:t>FROM </a:t>
            </a:r>
            <a:r>
              <a:rPr lang="zh-CN" altLang="en-US" sz="2000" dirty="0">
                <a:solidFill>
                  <a:schemeClr val="tx1"/>
                </a:solidFill>
              </a:rPr>
              <a:t>movies</a:t>
            </a:r>
          </a:p>
          <a:p>
            <a:r>
              <a:rPr lang="zh-CN" altLang="en-US" sz="2000" dirty="0">
                <a:solidFill>
                  <a:srgbClr val="0000FF"/>
                </a:solidFill>
              </a:rPr>
              <a:t>WHERE </a:t>
            </a:r>
            <a:r>
              <a:rPr lang="zh-CN" altLang="en-US" sz="2000" dirty="0">
                <a:solidFill>
                  <a:schemeClr val="tx1"/>
                </a:solidFill>
              </a:rPr>
              <a:t>studioName</a:t>
            </a:r>
            <a:r>
              <a:rPr lang="zh-CN" altLang="en-US" sz="2000" dirty="0">
                <a:solidFill>
                  <a:srgbClr val="0000FF"/>
                </a:solidFill>
              </a:rPr>
              <a:t> </a:t>
            </a:r>
            <a:r>
              <a:rPr lang="zh-CN" altLang="en-US" sz="2000" dirty="0" smtClean="0">
                <a:solidFill>
                  <a:srgbClr val="0000FF"/>
                </a:solidFill>
              </a:rPr>
              <a:t>IN (</a:t>
            </a:r>
            <a:r>
              <a:rPr lang="zh-CN" altLang="en-US" sz="2000" dirty="0" smtClean="0">
                <a:solidFill>
                  <a:schemeClr val="tx1"/>
                </a:solidFill>
              </a:rPr>
              <a:t>'</a:t>
            </a:r>
            <a:r>
              <a:rPr lang="zh-CN" altLang="en-US" sz="2000" dirty="0">
                <a:solidFill>
                  <a:schemeClr val="tx1"/>
                </a:solidFill>
              </a:rPr>
              <a:t>MGM','Fox','Disney'</a:t>
            </a:r>
            <a:r>
              <a:rPr lang="zh-CN" altLang="en-US" sz="2000" dirty="0">
                <a:solidFill>
                  <a:srgbClr val="0000FF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66688"/>
            <a:ext cx="4474837" cy="846137"/>
          </a:xfrm>
        </p:spPr>
        <p:txBody>
          <a:bodyPr/>
          <a:lstStyle/>
          <a:p>
            <a:r>
              <a:rPr dirty="0"/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295400"/>
            <a:ext cx="2835424" cy="5410200"/>
          </a:xfrm>
        </p:spPr>
        <p:txBody>
          <a:bodyPr/>
          <a:lstStyle/>
          <a:p>
            <a:r>
              <a:rPr lang="zh-CN" altLang="en-US" dirty="0"/>
              <a:t>查询演员出生日期在</a:t>
            </a:r>
            <a:r>
              <a:rPr lang="en-US" altLang="zh-CN" dirty="0" smtClean="0"/>
              <a:t>1980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</a:t>
            </a:r>
            <a:r>
              <a:rPr lang="zh-CN" altLang="en-US" dirty="0" smtClean="0"/>
              <a:t>日</a:t>
            </a:r>
            <a:r>
              <a:rPr lang="zh-CN" altLang="en-US" dirty="0"/>
              <a:t>的电影信息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93" y="3353961"/>
            <a:ext cx="849820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SELECT </a:t>
            </a:r>
            <a:r>
              <a:rPr lang="zh-CN" altLang="en-US" sz="2400" dirty="0">
                <a:solidFill>
                  <a:schemeClr val="tx1"/>
                </a:solidFill>
              </a:rPr>
              <a:t>MOVIETITLE</a:t>
            </a:r>
            <a:endParaRPr lang="zh-CN" altLang="en-US" sz="2400" dirty="0">
              <a:solidFill>
                <a:srgbClr val="0000FF"/>
              </a:solidFill>
            </a:endParaRPr>
          </a:p>
          <a:p>
            <a:r>
              <a:rPr lang="zh-CN" altLang="en-US" sz="2400" dirty="0">
                <a:solidFill>
                  <a:srgbClr val="0000FF"/>
                </a:solidFill>
              </a:rPr>
              <a:t>FROM </a:t>
            </a:r>
            <a:r>
              <a:rPr lang="zh-CN" altLang="en-US" sz="2400" dirty="0">
                <a:solidFill>
                  <a:schemeClr val="tx1"/>
                </a:solidFill>
              </a:rPr>
              <a:t>STARSIN</a:t>
            </a:r>
          </a:p>
          <a:p>
            <a:r>
              <a:rPr lang="zh-CN" altLang="en-US" sz="2400" dirty="0">
                <a:solidFill>
                  <a:srgbClr val="0000FF"/>
                </a:solidFill>
              </a:rPr>
              <a:t>WHERE</a:t>
            </a:r>
            <a:r>
              <a:rPr lang="zh-CN" altLang="en-US" sz="2400" dirty="0">
                <a:solidFill>
                  <a:schemeClr val="tx1"/>
                </a:solidFill>
              </a:rPr>
              <a:t> STARNAME</a:t>
            </a:r>
            <a:r>
              <a:rPr lang="zh-CN" altLang="en-US" sz="2400" dirty="0">
                <a:solidFill>
                  <a:srgbClr val="0000FF"/>
                </a:solidFill>
              </a:rPr>
              <a:t> </a:t>
            </a:r>
            <a:r>
              <a:rPr lang="zh-CN" altLang="en-US" sz="2400" dirty="0" smtClean="0">
                <a:solidFill>
                  <a:srgbClr val="0000FF"/>
                </a:solidFill>
              </a:rPr>
              <a:t>IN     (</a:t>
            </a:r>
            <a:r>
              <a:rPr lang="zh-CN" altLang="en-US" sz="2400" dirty="0">
                <a:solidFill>
                  <a:srgbClr val="0000FF"/>
                </a:solidFill>
              </a:rPr>
              <a:t>SELECT </a:t>
            </a:r>
            <a:r>
              <a:rPr lang="zh-CN" altLang="en-US" sz="2400" dirty="0">
                <a:solidFill>
                  <a:schemeClr val="tx1"/>
                </a:solidFill>
              </a:rPr>
              <a:t>NAME</a:t>
            </a:r>
            <a:r>
              <a:rPr lang="zh-CN" altLang="en-US" sz="2400" dirty="0">
                <a:solidFill>
                  <a:srgbClr val="0000FF"/>
                </a:solidFill>
              </a:rPr>
              <a:t> </a:t>
            </a:r>
          </a:p>
          <a:p>
            <a:r>
              <a:rPr lang="zh-CN" altLang="en-US" sz="2400" dirty="0">
                <a:solidFill>
                  <a:srgbClr val="0000FF"/>
                </a:solidFill>
              </a:rPr>
              <a:t>                               </a:t>
            </a:r>
            <a:r>
              <a:rPr lang="zh-CN" altLang="en-US" sz="2400" dirty="0" smtClean="0">
                <a:solidFill>
                  <a:srgbClr val="0000FF"/>
                </a:solidFill>
              </a:rPr>
              <a:t>      </a:t>
            </a:r>
            <a:r>
              <a:rPr lang="zh-CN" altLang="en-US" sz="2400" dirty="0">
                <a:solidFill>
                  <a:srgbClr val="0000FF"/>
                </a:solidFill>
              </a:rPr>
              <a:t>FROM </a:t>
            </a:r>
            <a:r>
              <a:rPr lang="zh-CN" altLang="en-US" sz="2400" dirty="0">
                <a:solidFill>
                  <a:schemeClr val="tx1"/>
                </a:solidFill>
              </a:rPr>
              <a:t>MOVIESTAR</a:t>
            </a:r>
            <a:r>
              <a:rPr lang="zh-CN" altLang="en-US" sz="2400" dirty="0">
                <a:solidFill>
                  <a:srgbClr val="0000FF"/>
                </a:solidFill>
              </a:rPr>
              <a:t> </a:t>
            </a:r>
          </a:p>
          <a:p>
            <a:r>
              <a:rPr lang="zh-CN" altLang="en-US" sz="2400" dirty="0">
                <a:solidFill>
                  <a:srgbClr val="0000FF"/>
                </a:solidFill>
              </a:rPr>
              <a:t>                             </a:t>
            </a:r>
            <a:r>
              <a:rPr lang="zh-CN" altLang="en-US" sz="2400" dirty="0" smtClean="0">
                <a:solidFill>
                  <a:srgbClr val="0000FF"/>
                </a:solidFill>
              </a:rPr>
              <a:t>    WHERE </a:t>
            </a:r>
            <a:r>
              <a:rPr lang="zh-CN" altLang="en-US" sz="2400" dirty="0">
                <a:solidFill>
                  <a:schemeClr val="tx1"/>
                </a:solidFill>
              </a:rPr>
              <a:t>BIRTHDATE='</a:t>
            </a:r>
            <a:r>
              <a:rPr lang="zh-CN" altLang="en-US" sz="2400" dirty="0" smtClean="0">
                <a:solidFill>
                  <a:schemeClr val="tx1"/>
                </a:solidFill>
              </a:rPr>
              <a:t>19</a:t>
            </a:r>
            <a:r>
              <a:rPr lang="en-US" altLang="zh-CN" sz="2400" dirty="0" smtClean="0">
                <a:solidFill>
                  <a:schemeClr val="tx1"/>
                </a:solidFill>
              </a:rPr>
              <a:t>80</a:t>
            </a:r>
            <a:r>
              <a:rPr lang="zh-CN" altLang="en-US" sz="2400" dirty="0" smtClean="0">
                <a:solidFill>
                  <a:schemeClr val="tx1"/>
                </a:solidFill>
              </a:rPr>
              <a:t>-</a:t>
            </a:r>
            <a:r>
              <a:rPr lang="en-US" altLang="zh-CN" sz="2400" dirty="0" smtClean="0">
                <a:solidFill>
                  <a:schemeClr val="tx1"/>
                </a:solidFill>
              </a:rPr>
              <a:t>12</a:t>
            </a:r>
            <a:r>
              <a:rPr lang="zh-CN" altLang="en-US" sz="2400" dirty="0" smtClean="0">
                <a:solidFill>
                  <a:schemeClr val="tx1"/>
                </a:solidFill>
              </a:rPr>
              <a:t>-0</a:t>
            </a:r>
            <a:r>
              <a:rPr lang="en-US" altLang="zh-CN" sz="2400" dirty="0" smtClean="0">
                <a:solidFill>
                  <a:schemeClr val="tx1"/>
                </a:solidFill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</a:rPr>
              <a:t>'</a:t>
            </a:r>
            <a:r>
              <a:rPr lang="zh-CN" altLang="en-US" sz="2400" dirty="0" smtClean="0">
                <a:solidFill>
                  <a:srgbClr val="0000FF"/>
                </a:solidFill>
              </a:rPr>
              <a:t>)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8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19872" y="4451658"/>
            <a:ext cx="4968552" cy="157882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880" y="1824037"/>
            <a:ext cx="6076950" cy="2447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325" y="437421"/>
            <a:ext cx="4257675" cy="14287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标题 42700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dirty="0">
                <a:solidFill>
                  <a:srgbClr val="FF0000"/>
                </a:solidFill>
                <a:effectLst/>
                <a:ea typeface="楷体_GB2312" pitchFamily="49" charset="-122"/>
                <a:sym typeface="+mn-ea"/>
              </a:rPr>
              <a:t>IN</a:t>
            </a:r>
            <a:r>
              <a:rPr lang="en-US" altLang="zh-CN" dirty="0">
                <a:solidFill>
                  <a:schemeClr val="folHlink"/>
                </a:solidFill>
                <a:effectLst/>
                <a:ea typeface="楷体_GB2312" pitchFamily="49" charset="-122"/>
                <a:sym typeface="+mn-ea"/>
              </a:rPr>
              <a:t>子查询</a:t>
            </a:r>
            <a:r>
              <a:rPr dirty="0">
                <a:solidFill>
                  <a:schemeClr val="folHlink"/>
                </a:solidFill>
                <a:effectLst/>
                <a:ea typeface="楷体_GB2312" pitchFamily="49" charset="-122"/>
                <a:sym typeface="+mn-ea"/>
              </a:rPr>
              <a:t>讨论</a:t>
            </a:r>
          </a:p>
        </p:txBody>
      </p:sp>
      <p:sp>
        <p:nvSpPr>
          <p:cNvPr id="427011" name="文本占位符 427010"/>
          <p:cNvSpPr>
            <a:spLocks noGrp="1"/>
          </p:cNvSpPr>
          <p:nvPr>
            <p:ph type="body" idx="1"/>
          </p:nvPr>
        </p:nvSpPr>
        <p:spPr>
          <a:xfrm>
            <a:off x="119380" y="1238250"/>
            <a:ext cx="8802688" cy="5410200"/>
          </a:xfrm>
        </p:spPr>
        <p:txBody>
          <a:bodyPr/>
          <a:lstStyle/>
          <a:p>
            <a:pPr lvl="1" algn="l"/>
            <a:r>
              <a:rPr lang="zh-CN" dirty="0" smtClean="0"/>
              <a:t>表演</a:t>
            </a:r>
            <a:r>
              <a:rPr lang="en-US" altLang="zh-CN" dirty="0" smtClean="0">
                <a:sym typeface="+mn-ea"/>
              </a:rPr>
              <a:t>B</a:t>
            </a:r>
            <a:r>
              <a:rPr lang="zh-CN" altLang="en-US" dirty="0" smtClean="0">
                <a:sym typeface="+mn-ea"/>
              </a:rPr>
              <a:t>电影</a:t>
            </a:r>
            <a:r>
              <a:rPr lang="zh-CN" altLang="en-US" dirty="0">
                <a:sym typeface="+mn-ea"/>
              </a:rPr>
              <a:t>的</a:t>
            </a:r>
            <a:r>
              <a:rPr dirty="0"/>
              <a:t>所有</a:t>
            </a:r>
            <a:r>
              <a:rPr lang="zh-CN" dirty="0"/>
              <a:t>演员</a:t>
            </a:r>
            <a:r>
              <a:rPr dirty="0"/>
              <a:t>的姓名</a:t>
            </a:r>
            <a:r>
              <a:rPr lang="zh-CN" dirty="0"/>
              <a:t>、地址</a:t>
            </a:r>
            <a:endParaRPr dirty="0"/>
          </a:p>
          <a:p>
            <a:pPr marL="457200" lvl="1" indent="0" algn="l">
              <a:buNone/>
            </a:pPr>
            <a:endParaRPr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251520" y="1866265"/>
            <a:ext cx="633476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SELECT</a:t>
            </a:r>
            <a:r>
              <a:rPr lang="zh-CN" altLang="en-US" sz="2000" dirty="0">
                <a:solidFill>
                  <a:schemeClr val="tx1"/>
                </a:solidFill>
              </a:rPr>
              <a:t> name,address 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FROM</a:t>
            </a:r>
            <a:r>
              <a:rPr lang="zh-CN" altLang="en-US" sz="2000" dirty="0">
                <a:solidFill>
                  <a:schemeClr val="tx1"/>
                </a:solidFill>
              </a:rPr>
              <a:t> moviestar 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WHERE</a:t>
            </a:r>
            <a:r>
              <a:rPr lang="zh-CN" altLang="en-US" sz="2000" dirty="0">
                <a:solidFill>
                  <a:schemeClr val="tx1"/>
                </a:solidFill>
              </a:rPr>
              <a:t> name </a:t>
            </a:r>
            <a:r>
              <a:rPr lang="en-US" altLang="zh-CN" sz="2000" dirty="0" smtClean="0">
                <a:solidFill>
                  <a:srgbClr val="0000FF"/>
                </a:solidFill>
              </a:rPr>
              <a:t>IN </a:t>
            </a:r>
            <a:r>
              <a:rPr lang="zh-CN" altLang="en-US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>
                <a:solidFill>
                  <a:srgbClr val="0000FF"/>
                </a:solidFill>
              </a:rPr>
              <a:t>SELECT</a:t>
            </a:r>
            <a:r>
              <a:rPr lang="zh-CN" altLang="en-US" sz="2000" dirty="0">
                <a:solidFill>
                  <a:schemeClr val="tx1"/>
                </a:solidFill>
              </a:rPr>
              <a:t> starname </a:t>
            </a:r>
            <a:r>
              <a:rPr lang="en-US" altLang="zh-CN" sz="2000" dirty="0">
                <a:solidFill>
                  <a:srgbClr val="0000FF"/>
                </a:solidFill>
              </a:rPr>
              <a:t>FROM</a:t>
            </a:r>
            <a:r>
              <a:rPr lang="zh-CN" altLang="en-US" sz="2000" dirty="0">
                <a:solidFill>
                  <a:schemeClr val="tx1"/>
                </a:solidFill>
              </a:rPr>
              <a:t> starsin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                         </a:t>
            </a:r>
            <a:r>
              <a:rPr lang="en-US" altLang="zh-CN" sz="2000" dirty="0">
                <a:solidFill>
                  <a:srgbClr val="0000FF"/>
                </a:solidFill>
              </a:rPr>
              <a:t>WHERE</a:t>
            </a:r>
            <a:r>
              <a:rPr lang="zh-CN" altLang="en-US" sz="2000" dirty="0">
                <a:solidFill>
                  <a:schemeClr val="tx1"/>
                </a:solidFill>
              </a:rPr>
              <a:t> movietitle</a:t>
            </a:r>
            <a:r>
              <a:rPr lang="zh-CN" altLang="en-US" sz="2000" dirty="0" smtClean="0">
                <a:solidFill>
                  <a:schemeClr val="tx1"/>
                </a:solidFill>
              </a:rPr>
              <a:t>=‘</a:t>
            </a:r>
            <a:r>
              <a:rPr lang="en-US" altLang="zh-CN" sz="2000" dirty="0" smtClean="0">
                <a:solidFill>
                  <a:schemeClr val="tx1"/>
                </a:solidFill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</a:rPr>
              <a:t>')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9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3" y="5020146"/>
            <a:ext cx="5107699" cy="185372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700" y="1732915"/>
            <a:ext cx="3091475" cy="167743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425" y="3587115"/>
            <a:ext cx="2628900" cy="1562100"/>
          </a:xfrm>
          <a:prstGeom prst="rect">
            <a:avLst/>
          </a:prstGeom>
          <a:ln w="889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矩形 1"/>
          <p:cNvSpPr/>
          <p:nvPr/>
        </p:nvSpPr>
        <p:spPr>
          <a:xfrm>
            <a:off x="3090059" y="3630995"/>
            <a:ext cx="5723275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000" dirty="0">
                <a:solidFill>
                  <a:schemeClr val="tx1"/>
                </a:solidFill>
              </a:rPr>
              <a:t> select name, address 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</a:rPr>
              <a:t>from </a:t>
            </a:r>
            <a:r>
              <a:rPr lang="zh-CN" altLang="en-US" sz="2000" dirty="0">
                <a:solidFill>
                  <a:schemeClr val="tx1"/>
                </a:solidFill>
              </a:rPr>
              <a:t>moviestar, starsin 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</a:rPr>
              <a:t>where </a:t>
            </a:r>
            <a:r>
              <a:rPr lang="zh-CN" altLang="en-US" sz="2000" dirty="0">
                <a:solidFill>
                  <a:schemeClr val="tx1"/>
                </a:solidFill>
              </a:rPr>
              <a:t>moviestar.name = starsin.starname and starsin.movieTitle = 'B'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</p:bld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隶书"/>
        <a:cs typeface=""/>
      </a:majorFont>
      <a:minorFont>
        <a:latin typeface="Tahoma"/>
        <a:ea typeface="华文行楷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727272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4837</TotalTime>
  <Words>2648</Words>
  <Application>Microsoft Office PowerPoint</Application>
  <PresentationFormat>全屏显示(4:3)</PresentationFormat>
  <Paragraphs>467</Paragraphs>
  <Slides>39</Slides>
  <Notes>20</Notes>
  <HiddenSlides>1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7" baseType="lpstr">
      <vt:lpstr>Monotype Sorts</vt:lpstr>
      <vt:lpstr>仿宋_GB2312</vt:lpstr>
      <vt:lpstr>黑体</vt:lpstr>
      <vt:lpstr>华文新魏</vt:lpstr>
      <vt:lpstr>华文行楷</vt:lpstr>
      <vt:lpstr>华文中宋</vt:lpstr>
      <vt:lpstr>楷体</vt:lpstr>
      <vt:lpstr>楷体_GB2312</vt:lpstr>
      <vt:lpstr>隶书</vt:lpstr>
      <vt:lpstr>宋体</vt:lpstr>
      <vt:lpstr>微软雅黑</vt:lpstr>
      <vt:lpstr>Arial</vt:lpstr>
      <vt:lpstr>Impact</vt:lpstr>
      <vt:lpstr>Symbol</vt:lpstr>
      <vt:lpstr>Tahoma</vt:lpstr>
      <vt:lpstr>Times New Roman</vt:lpstr>
      <vt:lpstr>Wingdings</vt:lpstr>
      <vt:lpstr>Blends</vt:lpstr>
      <vt:lpstr>嵌套查询（子查询）</vt:lpstr>
      <vt:lpstr>PowerPoint 演示文稿</vt:lpstr>
      <vt:lpstr> where中的子查询</vt:lpstr>
      <vt:lpstr>WHERE子查询返回单值</vt:lpstr>
      <vt:lpstr>WHERE子查询返回多值</vt:lpstr>
      <vt:lpstr>WHERE子句中的谓词</vt:lpstr>
      <vt:lpstr>[NOT] IN子查询</vt:lpstr>
      <vt:lpstr>举例</vt:lpstr>
      <vt:lpstr>IN子查询讨论</vt:lpstr>
      <vt:lpstr>NOT IN子查询讨论</vt:lpstr>
      <vt:lpstr>嵌套查询的处理顺序1</vt:lpstr>
      <vt:lpstr>嵌套查询的处理顺序2</vt:lpstr>
      <vt:lpstr>PowerPoint 演示文稿</vt:lpstr>
      <vt:lpstr>PowerPoint 演示文稿</vt:lpstr>
      <vt:lpstr>集合基数的测试-[NOT]  EXISTS  子查询</vt:lpstr>
      <vt:lpstr>EXISTS查询示例 </vt:lpstr>
      <vt:lpstr>NOT EXISTS查询讨论 </vt:lpstr>
      <vt:lpstr>Example: Not EXISTS</vt:lpstr>
      <vt:lpstr>集合之间的比较-θ-some/all子查询</vt:lpstr>
      <vt:lpstr> ALL</vt:lpstr>
      <vt:lpstr> Any</vt:lpstr>
      <vt:lpstr>PowerPoint 演示文稿</vt:lpstr>
      <vt:lpstr>FROM 子句中的嵌套</vt:lpstr>
      <vt:lpstr>小结</vt:lpstr>
      <vt:lpstr>PowerPoint 演示文稿</vt:lpstr>
      <vt:lpstr>PowerPoint 演示文稿</vt:lpstr>
      <vt:lpstr>PowerPoint 演示文稿</vt:lpstr>
      <vt:lpstr>除法的SQL实现</vt:lpstr>
      <vt:lpstr>除法的SQL实现</vt:lpstr>
      <vt:lpstr>除法的SQL实现</vt:lpstr>
      <vt:lpstr>除法的SQL实现</vt:lpstr>
      <vt:lpstr>除法的SQL实现</vt:lpstr>
      <vt:lpstr>除法的SQL实现</vt:lpstr>
      <vt:lpstr>除法的SQL实现</vt:lpstr>
      <vt:lpstr>PowerPoint 演示文稿</vt:lpstr>
      <vt:lpstr>PowerPoint 演示文稿</vt:lpstr>
      <vt:lpstr>PowerPoint 演示文稿</vt:lpstr>
      <vt:lpstr>PowerPoint 演示文稿</vt:lpstr>
      <vt:lpstr>讨论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实体-联系模型</dc:title>
  <dc:creator>li</dc:creator>
  <cp:lastModifiedBy>lin</cp:lastModifiedBy>
  <cp:revision>1705</cp:revision>
  <cp:lastPrinted>2000-10-10T23:56:00Z</cp:lastPrinted>
  <dcterms:created xsi:type="dcterms:W3CDTF">1996-07-15T15:40:00Z</dcterms:created>
  <dcterms:modified xsi:type="dcterms:W3CDTF">2022-11-02T01:45:15Z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