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1"/>
  </p:notesMasterIdLst>
  <p:handoutMasterIdLst>
    <p:handoutMasterId r:id="rId132"/>
  </p:handoutMasterIdLst>
  <p:sldIdLst>
    <p:sldId id="2891" r:id="rId2"/>
    <p:sldId id="2901" r:id="rId3"/>
    <p:sldId id="2902" r:id="rId4"/>
    <p:sldId id="440" r:id="rId5"/>
    <p:sldId id="520" r:id="rId6"/>
    <p:sldId id="382" r:id="rId7"/>
    <p:sldId id="441" r:id="rId8"/>
    <p:sldId id="2909" r:id="rId9"/>
    <p:sldId id="2910" r:id="rId10"/>
    <p:sldId id="2911" r:id="rId11"/>
    <p:sldId id="1375" r:id="rId12"/>
    <p:sldId id="662" r:id="rId13"/>
    <p:sldId id="663" r:id="rId14"/>
    <p:sldId id="1376" r:id="rId15"/>
    <p:sldId id="665" r:id="rId16"/>
    <p:sldId id="666" r:id="rId17"/>
    <p:sldId id="2912" r:id="rId18"/>
    <p:sldId id="1716" r:id="rId19"/>
    <p:sldId id="391" r:id="rId20"/>
    <p:sldId id="442" r:id="rId21"/>
    <p:sldId id="2913" r:id="rId22"/>
    <p:sldId id="527" r:id="rId23"/>
    <p:sldId id="528" r:id="rId24"/>
    <p:sldId id="446" r:id="rId25"/>
    <p:sldId id="392" r:id="rId26"/>
    <p:sldId id="2914" r:id="rId27"/>
    <p:sldId id="393" r:id="rId28"/>
    <p:sldId id="394" r:id="rId29"/>
    <p:sldId id="395" r:id="rId30"/>
    <p:sldId id="536" r:id="rId31"/>
    <p:sldId id="529" r:id="rId32"/>
    <p:sldId id="537" r:id="rId33"/>
    <p:sldId id="538" r:id="rId34"/>
    <p:sldId id="540" r:id="rId35"/>
    <p:sldId id="539" r:id="rId36"/>
    <p:sldId id="542" r:id="rId37"/>
    <p:sldId id="541" r:id="rId38"/>
    <p:sldId id="396" r:id="rId39"/>
    <p:sldId id="447" r:id="rId40"/>
    <p:sldId id="2915" r:id="rId41"/>
    <p:sldId id="490" r:id="rId42"/>
    <p:sldId id="2916" r:id="rId43"/>
    <p:sldId id="398" r:id="rId44"/>
    <p:sldId id="543" r:id="rId45"/>
    <p:sldId id="491" r:id="rId46"/>
    <p:sldId id="1717" r:id="rId47"/>
    <p:sldId id="2917" r:id="rId48"/>
    <p:sldId id="477" r:id="rId49"/>
    <p:sldId id="2920" r:id="rId50"/>
    <p:sldId id="555" r:id="rId51"/>
    <p:sldId id="489" r:id="rId52"/>
    <p:sldId id="409" r:id="rId53"/>
    <p:sldId id="556" r:id="rId54"/>
    <p:sldId id="469" r:id="rId55"/>
    <p:sldId id="471" r:id="rId56"/>
    <p:sldId id="557" r:id="rId57"/>
    <p:sldId id="558" r:id="rId58"/>
    <p:sldId id="559" r:id="rId59"/>
    <p:sldId id="560" r:id="rId60"/>
    <p:sldId id="561" r:id="rId61"/>
    <p:sldId id="472" r:id="rId62"/>
    <p:sldId id="562" r:id="rId63"/>
    <p:sldId id="563" r:id="rId64"/>
    <p:sldId id="564" r:id="rId65"/>
    <p:sldId id="565" r:id="rId66"/>
    <p:sldId id="566" r:id="rId67"/>
    <p:sldId id="567" r:id="rId68"/>
    <p:sldId id="1643" r:id="rId69"/>
    <p:sldId id="568" r:id="rId70"/>
    <p:sldId id="1644" r:id="rId71"/>
    <p:sldId id="569" r:id="rId72"/>
    <p:sldId id="473" r:id="rId73"/>
    <p:sldId id="570" r:id="rId74"/>
    <p:sldId id="419" r:id="rId75"/>
    <p:sldId id="572" r:id="rId76"/>
    <p:sldId id="573" r:id="rId77"/>
    <p:sldId id="2918" r:id="rId78"/>
    <p:sldId id="575" r:id="rId79"/>
    <p:sldId id="444" r:id="rId80"/>
    <p:sldId id="2921" r:id="rId81"/>
    <p:sldId id="577" r:id="rId82"/>
    <p:sldId id="483" r:id="rId83"/>
    <p:sldId id="578" r:id="rId84"/>
    <p:sldId id="576" r:id="rId85"/>
    <p:sldId id="579" r:id="rId86"/>
    <p:sldId id="422" r:id="rId87"/>
    <p:sldId id="424" r:id="rId88"/>
    <p:sldId id="425" r:id="rId89"/>
    <p:sldId id="426" r:id="rId90"/>
    <p:sldId id="427" r:id="rId91"/>
    <p:sldId id="580" r:id="rId92"/>
    <p:sldId id="428" r:id="rId93"/>
    <p:sldId id="429" r:id="rId94"/>
    <p:sldId id="581" r:id="rId95"/>
    <p:sldId id="582" r:id="rId96"/>
    <p:sldId id="583" r:id="rId97"/>
    <p:sldId id="2919" r:id="rId98"/>
    <p:sldId id="545" r:id="rId99"/>
    <p:sldId id="476" r:id="rId100"/>
    <p:sldId id="487" r:id="rId101"/>
    <p:sldId id="443" r:id="rId102"/>
    <p:sldId id="488" r:id="rId103"/>
    <p:sldId id="399" r:id="rId104"/>
    <p:sldId id="454" r:id="rId105"/>
    <p:sldId id="547" r:id="rId106"/>
    <p:sldId id="400" r:id="rId107"/>
    <p:sldId id="455" r:id="rId108"/>
    <p:sldId id="548" r:id="rId109"/>
    <p:sldId id="549" r:id="rId110"/>
    <p:sldId id="550" r:id="rId111"/>
    <p:sldId id="401" r:id="rId112"/>
    <p:sldId id="551" r:id="rId113"/>
    <p:sldId id="552" r:id="rId114"/>
    <p:sldId id="403" r:id="rId115"/>
    <p:sldId id="462" r:id="rId116"/>
    <p:sldId id="553" r:id="rId117"/>
    <p:sldId id="2922" r:id="rId118"/>
    <p:sldId id="525" r:id="rId119"/>
    <p:sldId id="432" r:id="rId120"/>
    <p:sldId id="478" r:id="rId121"/>
    <p:sldId id="585" r:id="rId122"/>
    <p:sldId id="587" r:id="rId123"/>
    <p:sldId id="586" r:id="rId124"/>
    <p:sldId id="1645" r:id="rId125"/>
    <p:sldId id="588" r:id="rId126"/>
    <p:sldId id="1618" r:id="rId127"/>
    <p:sldId id="2923" r:id="rId128"/>
    <p:sldId id="2924" r:id="rId129"/>
    <p:sldId id="2900" r:id="rId130"/>
  </p:sldIdLst>
  <p:sldSz cx="12190413" cy="6858000"/>
  <p:notesSz cx="7099300" cy="10234613"/>
  <p:custDataLst>
    <p:tags r:id="rId133"/>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ADE42"/>
    <a:srgbClr val="E05E40"/>
    <a:srgbClr val="F99527"/>
    <a:srgbClr val="9EC1F4"/>
    <a:srgbClr val="F3698A"/>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2" autoAdjust="0"/>
    <p:restoredTop sz="87638" autoAdjust="0"/>
  </p:normalViewPr>
  <p:slideViewPr>
    <p:cSldViewPr>
      <p:cViewPr varScale="1">
        <p:scale>
          <a:sx n="76" d="100"/>
          <a:sy n="76" d="100"/>
        </p:scale>
        <p:origin x="288" y="52"/>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gs" Target="tags/tag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24985729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extLst>
      <p:ext uri="{BB962C8B-B14F-4D97-AF65-F5344CB8AC3E}">
        <p14:creationId xmlns:p14="http://schemas.microsoft.com/office/powerpoint/2010/main" val="21571022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t>11</a:t>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extLst>
      <p:ext uri="{BB962C8B-B14F-4D97-AF65-F5344CB8AC3E}">
        <p14:creationId xmlns:p14="http://schemas.microsoft.com/office/powerpoint/2010/main" val="110673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29</a:t>
            </a:fld>
            <a:endParaRPr lang="en-US" altLang="zh-CN"/>
          </a:p>
        </p:txBody>
      </p:sp>
    </p:spTree>
    <p:extLst>
      <p:ext uri="{BB962C8B-B14F-4D97-AF65-F5344CB8AC3E}">
        <p14:creationId xmlns:p14="http://schemas.microsoft.com/office/powerpoint/2010/main" val="382938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51</a:t>
            </a:fld>
            <a:endParaRPr lang="en-US" altLang="zh-CN"/>
          </a:p>
        </p:txBody>
      </p:sp>
    </p:spTree>
    <p:extLst>
      <p:ext uri="{BB962C8B-B14F-4D97-AF65-F5344CB8AC3E}">
        <p14:creationId xmlns:p14="http://schemas.microsoft.com/office/powerpoint/2010/main" val="312839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3"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Picture 2"/>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0"/>
            <a:ext cx="12172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
          <p:cNvSpPr>
            <a:spLocks noGrp="1"/>
          </p:cNvSpPr>
          <p:nvPr>
            <p:ph type="title"/>
          </p:nvPr>
        </p:nvSpPr>
        <p:spPr>
          <a:xfrm>
            <a:off x="550590" y="8620"/>
            <a:ext cx="10909212" cy="707886"/>
          </a:xfrm>
          <a:prstGeom prst="rect">
            <a:avLst/>
          </a:prstGeom>
          <a:noFill/>
          <a:ln>
            <a:noFill/>
          </a:ln>
        </p:spPr>
        <p:txBody>
          <a:bodyPr wrap="square">
            <a:spAutoFit/>
          </a:bodyPr>
          <a:lstStyle>
            <a:lvl1pPr marL="0" algn="l" hangingPunct="0">
              <a:defRPr sz="4000" b="1">
                <a:solidFill>
                  <a:schemeClr val="bg1"/>
                </a:solidFill>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9505" y="1481328"/>
            <a:ext cx="10971086" cy="4525963"/>
          </a:xfrm>
        </p:spPr>
        <p:txBody>
          <a:bodyPr/>
          <a:lstStyle>
            <a:lvl1pPr>
              <a:defRPr b="1">
                <a:solidFill>
                  <a:schemeClr val="accent5">
                    <a:lumMod val="50000"/>
                  </a:schemeClr>
                </a:solidFill>
                <a:latin typeface="微软雅黑" panose="020B0503020204020204" charset="-122"/>
                <a:ea typeface="微软雅黑" panose="020B0503020204020204" charset="-122"/>
              </a:defRPr>
            </a:lvl1pPr>
            <a:lvl2pPr>
              <a:defRPr>
                <a:solidFill>
                  <a:schemeClr val="accent5">
                    <a:lumMod val="50000"/>
                  </a:schemeClr>
                </a:solidFill>
                <a:latin typeface="微软雅黑" panose="020B0503020204020204" charset="-122"/>
                <a:ea typeface="微软雅黑" panose="020B0503020204020204" charset="-122"/>
              </a:defRPr>
            </a:lvl2pPr>
            <a:lvl3pPr>
              <a:defRPr>
                <a:solidFill>
                  <a:schemeClr val="accent5">
                    <a:lumMod val="50000"/>
                  </a:schemeClr>
                </a:solidFill>
                <a:latin typeface="微软雅黑" panose="020B0503020204020204" charset="-122"/>
                <a:ea typeface="微软雅黑" panose="020B0503020204020204" charset="-122"/>
              </a:defRPr>
            </a:lvl3pPr>
            <a:lvl4pPr>
              <a:defRPr>
                <a:solidFill>
                  <a:schemeClr val="accent5">
                    <a:lumMod val="50000"/>
                  </a:schemeClr>
                </a:solidFill>
                <a:latin typeface="微软雅黑" panose="020B0503020204020204" charset="-122"/>
                <a:ea typeface="微软雅黑" panose="020B0503020204020204" charset="-122"/>
              </a:defRPr>
            </a:lvl4pPr>
            <a:lvl5pPr>
              <a:defRPr>
                <a:solidFill>
                  <a:schemeClr val="accent5">
                    <a:lumMod val="50000"/>
                  </a:schemeClr>
                </a:solidFill>
                <a:latin typeface="微软雅黑" panose="020B0503020204020204" charset="-122"/>
                <a:ea typeface="微软雅黑" panose="020B0503020204020204" charset="-122"/>
              </a:defRPr>
            </a:lvl5p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7" name="标题 6"/>
          <p:cNvSpPr>
            <a:spLocks noGrp="1"/>
          </p:cNvSpPr>
          <p:nvPr>
            <p:ph type="title"/>
          </p:nvPr>
        </p:nvSpPr>
        <p:spPr>
          <a:xfrm>
            <a:off x="609505" y="274638"/>
            <a:ext cx="10971086" cy="1143000"/>
          </a:xfrm>
        </p:spPr>
        <p:txBody>
          <a:bodyPr rtlCol="0"/>
          <a:lstStyle>
            <a:lvl1pPr>
              <a:defRPr>
                <a:solidFill>
                  <a:schemeClr val="tx1">
                    <a:lumMod val="95000"/>
                    <a:lumOff val="5000"/>
                  </a:schemeClr>
                </a:solidFill>
                <a:latin typeface="微软雅黑" panose="020B0503020204020204" charset="-122"/>
                <a:ea typeface="微软雅黑" panose="020B0503020204020204" charset="-122"/>
              </a:defRPr>
            </a:lvl1pPr>
          </a:lstStyle>
          <a:p>
            <a:r>
              <a:rPr kumimoji="0" lang="zh-CN" altLang="en-US" dirty="0"/>
              <a:t>单击此处编辑母版标题样式</a:t>
            </a:r>
            <a:endParaRPr kumimoji="0"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3" y="4664147"/>
            <a:ext cx="12199546"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257" y="1752601"/>
            <a:ext cx="10361581"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257" y="3611607"/>
            <a:ext cx="10361581"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grpSp>
        <p:nvGrpSpPr>
          <p:cNvPr id="2" name="组合 1"/>
          <p:cNvGrpSpPr/>
          <p:nvPr/>
        </p:nvGrpSpPr>
        <p:grpSpPr>
          <a:xfrm>
            <a:off x="-5019" y="4953000"/>
            <a:ext cx="12195114" cy="1912088"/>
            <a:chOff x="-3765" y="4832896"/>
            <a:chExt cx="9147765" cy="2032192"/>
          </a:xfrm>
        </p:grpSpPr>
        <p:sp>
          <p:nvSpPr>
            <p:cNvPr id="7" name="任意多边形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a:xfrm>
            <a:off x="8967975" y="6407944"/>
            <a:ext cx="2559920" cy="365760"/>
          </a:xfrm>
        </p:spPr>
        <p:txBody>
          <a:bodyPr/>
          <a:lstStyle>
            <a:lvl1pPr>
              <a:defRPr>
                <a:solidFill>
                  <a:srgbClr val="FFFFFF"/>
                </a:solidFill>
              </a:defRPr>
            </a:lvl1pPr>
          </a:lstStyle>
          <a:p>
            <a:pPr>
              <a:defRPr/>
            </a:pPr>
            <a:r>
              <a:rPr lang="zh-CN" altLang="en-US"/>
              <a:t>©Copyright Xinjun Mao</a:t>
            </a:r>
            <a:endParaRPr lang="en-US" altLang="zh-CN"/>
          </a:p>
        </p:txBody>
      </p:sp>
      <p:sp>
        <p:nvSpPr>
          <p:cNvPr id="19" name="页脚占位符 18"/>
          <p:cNvSpPr>
            <a:spLocks noGrp="1"/>
          </p:cNvSpPr>
          <p:nvPr>
            <p:ph type="ftr" sz="quarter" idx="11"/>
          </p:nvPr>
        </p:nvSpPr>
        <p:spPr>
          <a:xfrm>
            <a:off x="5839183" y="6407944"/>
            <a:ext cx="3133752" cy="365125"/>
          </a:xfrm>
        </p:spPr>
        <p:txBody>
          <a:bodyPr/>
          <a:lstStyle>
            <a:lvl1pPr>
              <a:defRPr>
                <a:solidFill>
                  <a:schemeClr val="accent1">
                    <a:tint val="20000"/>
                  </a:schemeClr>
                </a:solidFill>
              </a:defRPr>
            </a:lvl1pPr>
          </a:lstStyle>
          <a:p>
            <a:pPr>
              <a:defRPr/>
            </a:pPr>
            <a:endParaRPr lang="en-US" altLang="zh-CN"/>
          </a:p>
        </p:txBody>
      </p:sp>
      <p:sp>
        <p:nvSpPr>
          <p:cNvPr id="27" name="灯片编号占位符 26"/>
          <p:cNvSpPr>
            <a:spLocks noGrp="1"/>
          </p:cNvSpPr>
          <p:nvPr>
            <p:ph type="sldNum" sz="quarter" idx="12"/>
          </p:nvPr>
        </p:nvSpPr>
        <p:spPr>
          <a:xfrm>
            <a:off x="11527894" y="6407944"/>
            <a:ext cx="487604" cy="365125"/>
          </a:xfrm>
        </p:spPr>
        <p:txBody>
          <a:bodyPr/>
          <a:lstStyle>
            <a:lvl1pPr>
              <a:defRPr>
                <a:solidFill>
                  <a:srgbClr val="FFFFFF"/>
                </a:solidFill>
              </a:defRPr>
            </a:lvl1pPr>
          </a:lstStyle>
          <a:p>
            <a:pPr>
              <a:defRPr/>
            </a:pPr>
            <a:fld id="{F86AB41F-CAC1-4232-8954-A49D2EE7F6D8}" type="slidenum">
              <a:rPr lang="zh-CN" altLang="en-US" smtClean="0"/>
              <a:t>‹#›</a:t>
            </a:fld>
            <a:endParaRPr lang="en-US" altLang="zh-CN"/>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42.emf"/><Relationship Id="rId5" Type="http://schemas.openxmlformats.org/officeDocument/2006/relationships/oleObject" Target="../embeddings/oleObject31.bin"/><Relationship Id="rId4" Type="http://schemas.openxmlformats.org/officeDocument/2006/relationships/image" Target="../media/image41.e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44.emf"/><Relationship Id="rId5" Type="http://schemas.openxmlformats.org/officeDocument/2006/relationships/oleObject" Target="../embeddings/oleObject33.bin"/><Relationship Id="rId4" Type="http://schemas.openxmlformats.org/officeDocument/2006/relationships/image" Target="../media/image43.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4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46.emf"/></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7.emf"/></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5.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6.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9.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1.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6.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29.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0.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31.e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32.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3.e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4.emf"/></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38.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39.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40.e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39.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640714" y="2853209"/>
            <a:ext cx="10907713" cy="1262062"/>
          </a:xfrm>
          <a:prstGeom prst="rect">
            <a:avLst/>
          </a:prstGeom>
        </p:spPr>
        <p:txBody>
          <a:bodyPr>
            <a:normAutofit/>
          </a:bodyPr>
          <a:lst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a:lstStyle>
          <a:p>
            <a:pPr eaLnBrk="1" hangingPunct="1">
              <a:lnSpc>
                <a:spcPct val="150000"/>
              </a:lnSpc>
              <a:defRPr/>
            </a:pPr>
            <a:r>
              <a:rPr lang="zh-CN" altLang="en-US" b="1" dirty="0">
                <a:solidFill>
                  <a:srgbClr val="C00000"/>
                </a:solidFill>
                <a:latin typeface="微软雅黑" panose="020B0503020204020204" charset="-122"/>
                <a:ea typeface="微软雅黑" panose="020B0503020204020204" charset="-122"/>
              </a:rPr>
              <a:t>软件详细设计</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en-US" altLang="zh-CN" dirty="0"/>
              <a:t>1.4 </a:t>
            </a:r>
            <a:r>
              <a:rPr lang="zh-CN" altLang="en-US" dirty="0"/>
              <a:t>软件详细设计的要求和原则</a:t>
            </a:r>
          </a:p>
        </p:txBody>
      </p:sp>
      <p:sp>
        <p:nvSpPr>
          <p:cNvPr id="2" name="内容占位符 1"/>
          <p:cNvSpPr>
            <a:spLocks noGrp="1"/>
          </p:cNvSpPr>
          <p:nvPr>
            <p:ph idx="1"/>
          </p:nvPr>
        </p:nvSpPr>
        <p:spPr>
          <a:xfrm>
            <a:off x="539750" y="1125538"/>
            <a:ext cx="10920052" cy="5040312"/>
          </a:xfrm>
        </p:spPr>
        <p:txBody>
          <a:bodyPr>
            <a:normAutofit fontScale="92500" lnSpcReduction="10000"/>
          </a:bodyPr>
          <a:lstStyle/>
          <a:p>
            <a:r>
              <a:rPr lang="zh-CN" altLang="zh-CN" dirty="0"/>
              <a:t>针对软件需求</a:t>
            </a:r>
          </a:p>
          <a:p>
            <a:pPr lvl="1"/>
            <a:r>
              <a:rPr lang="zh-CN" altLang="zh-CN" b="1" dirty="0">
                <a:solidFill>
                  <a:srgbClr val="C00000"/>
                </a:solidFill>
              </a:rPr>
              <a:t>从软件需求出发</a:t>
            </a:r>
            <a:r>
              <a:rPr lang="zh-CN" altLang="zh-CN" dirty="0"/>
              <a:t>，确保每一项软件需求都有相应的详细设计元素</a:t>
            </a:r>
            <a:r>
              <a:rPr lang="zh-CN" altLang="en-US" dirty="0"/>
              <a:t>加以</a:t>
            </a:r>
            <a:r>
              <a:rPr lang="zh-CN" altLang="zh-CN" dirty="0"/>
              <a:t>实现</a:t>
            </a:r>
            <a:endParaRPr lang="en-US" altLang="zh-CN" dirty="0"/>
          </a:p>
          <a:p>
            <a:r>
              <a:rPr lang="zh-CN" altLang="zh-CN" dirty="0"/>
              <a:t>深入优化设计</a:t>
            </a:r>
            <a:endParaRPr lang="en-US" altLang="zh-CN" dirty="0"/>
          </a:p>
          <a:p>
            <a:pPr lvl="1"/>
            <a:r>
              <a:rPr lang="zh-CN" altLang="zh-CN" dirty="0"/>
              <a:t>精心设计，以充分优化软件系统的</a:t>
            </a:r>
            <a:r>
              <a:rPr lang="zh-CN" altLang="zh-CN" b="1" dirty="0">
                <a:solidFill>
                  <a:srgbClr val="C00000"/>
                </a:solidFill>
              </a:rPr>
              <a:t>性能、效能</a:t>
            </a:r>
            <a:r>
              <a:rPr lang="zh-CN" altLang="zh-CN" dirty="0"/>
              <a:t>等</a:t>
            </a:r>
            <a:r>
              <a:rPr lang="zh-CN" altLang="en-US" dirty="0"/>
              <a:t>，</a:t>
            </a:r>
            <a:r>
              <a:rPr lang="zh-CN" altLang="zh-CN" dirty="0"/>
              <a:t>提高软件</a:t>
            </a:r>
            <a:r>
              <a:rPr lang="zh-CN" altLang="zh-CN" b="1" dirty="0">
                <a:solidFill>
                  <a:srgbClr val="C00000"/>
                </a:solidFill>
              </a:rPr>
              <a:t>系统的可靠性、可重用性和可维护性</a:t>
            </a:r>
            <a:r>
              <a:rPr lang="zh-CN" altLang="zh-CN" dirty="0"/>
              <a:t>等</a:t>
            </a:r>
            <a:endParaRPr lang="en-US" altLang="zh-CN" dirty="0"/>
          </a:p>
          <a:p>
            <a:r>
              <a:rPr lang="zh-CN" altLang="zh-CN" dirty="0"/>
              <a:t>设计足够详细</a:t>
            </a:r>
          </a:p>
          <a:p>
            <a:pPr lvl="1"/>
            <a:r>
              <a:rPr lang="zh-CN" altLang="zh-CN" dirty="0"/>
              <a:t>得到</a:t>
            </a:r>
            <a:r>
              <a:rPr lang="zh-CN" altLang="zh-CN" b="1" dirty="0">
                <a:solidFill>
                  <a:srgbClr val="C00000"/>
                </a:solidFill>
              </a:rPr>
              <a:t>详实程度</a:t>
            </a:r>
            <a:r>
              <a:rPr lang="zh-CN" altLang="zh-CN" dirty="0"/>
              <a:t>足以支持程序员编码的软件设计模型</a:t>
            </a:r>
            <a:endParaRPr lang="en-US" altLang="zh-CN" dirty="0"/>
          </a:p>
          <a:p>
            <a:r>
              <a:rPr lang="zh-CN" altLang="zh-CN" dirty="0"/>
              <a:t>充分软件重用</a:t>
            </a:r>
            <a:endParaRPr lang="en-US" altLang="zh-CN" dirty="0"/>
          </a:p>
          <a:p>
            <a:pPr lvl="1"/>
            <a:r>
              <a:rPr lang="zh-CN" altLang="zh-CN" dirty="0"/>
              <a:t>从多个</a:t>
            </a:r>
            <a:r>
              <a:rPr lang="zh-CN" altLang="zh-CN" b="1" dirty="0">
                <a:solidFill>
                  <a:srgbClr val="C00000"/>
                </a:solidFill>
              </a:rPr>
              <a:t>不同的维度和层次</a:t>
            </a:r>
            <a:r>
              <a:rPr lang="zh-CN" altLang="zh-CN" dirty="0"/>
              <a:t>进行充分的软件重用，以提高软件开发的效率和质量，减低开发成本</a:t>
            </a:r>
            <a:endParaRPr lang="en-US" altLang="zh-CN" dirty="0"/>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子系统设计的示例</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202219" y="484317"/>
          <a:ext cx="6251530" cy="3065313"/>
        </p:xfrm>
        <a:graphic>
          <a:graphicData uri="http://schemas.openxmlformats.org/presentationml/2006/ole">
            <mc:AlternateContent xmlns:mc="http://schemas.openxmlformats.org/markup-compatibility/2006">
              <mc:Choice xmlns:v="urn:schemas-microsoft-com:vml" Requires="v">
                <p:oleObj spid="_x0000_s31770" name="Visio" r:id="rId3" imgW="3251835" imgH="1592580" progId="Visio.Drawing.11">
                  <p:embed/>
                </p:oleObj>
              </mc:Choice>
              <mc:Fallback>
                <p:oleObj name="Visio" r:id="rId3" imgW="3251835" imgH="1592580"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2219" y="484317"/>
                        <a:ext cx="6251530" cy="3065313"/>
                      </a:xfrm>
                      <a:prstGeom prst="rect">
                        <a:avLst/>
                      </a:prstGeom>
                      <a:noFill/>
                    </p:spPr>
                  </p:pic>
                </p:oleObj>
              </mc:Fallback>
            </mc:AlternateContent>
          </a:graphicData>
        </a:graphic>
      </p:graphicFrame>
      <p:sp>
        <p:nvSpPr>
          <p:cNvPr id="9" name="矩形 8"/>
          <p:cNvSpPr/>
          <p:nvPr/>
        </p:nvSpPr>
        <p:spPr>
          <a:xfrm>
            <a:off x="4003886" y="866672"/>
            <a:ext cx="2088232" cy="1521288"/>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p:cNvGraphicFramePr>
            <a:graphicFrameLocks noChangeAspect="1"/>
          </p:cNvGraphicFramePr>
          <p:nvPr/>
        </p:nvGraphicFramePr>
        <p:xfrm>
          <a:off x="1378682" y="3048600"/>
          <a:ext cx="5091404" cy="3341586"/>
        </p:xfrm>
        <a:graphic>
          <a:graphicData uri="http://schemas.openxmlformats.org/presentationml/2006/ole">
            <mc:AlternateContent xmlns:mc="http://schemas.openxmlformats.org/markup-compatibility/2006">
              <mc:Choice xmlns:v="urn:schemas-microsoft-com:vml" Requires="v">
                <p:oleObj spid="_x0000_s31771" name="Visio" r:id="rId5" imgW="3333115" imgH="2190115" progId="Visio.Drawing.11">
                  <p:embed/>
                </p:oleObj>
              </mc:Choice>
              <mc:Fallback>
                <p:oleObj name="Visio" r:id="rId5" imgW="3333115" imgH="2190115" progId="Visio.Drawing.11">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682" y="3048600"/>
                        <a:ext cx="5091404" cy="3341586"/>
                      </a:xfrm>
                      <a:prstGeom prst="rect">
                        <a:avLst/>
                      </a:prstGeom>
                      <a:solidFill>
                        <a:schemeClr val="bg1"/>
                      </a:solidFill>
                      <a:ln w="22225">
                        <a:solidFill>
                          <a:srgbClr val="FF0000"/>
                        </a:solidFill>
                        <a:prstDash val="sysDash"/>
                      </a:ln>
                    </p:spPr>
                  </p:pic>
                </p:oleObj>
              </mc:Fallback>
            </mc:AlternateContent>
          </a:graphicData>
        </a:graphic>
      </p:graphicFrame>
      <p:sp>
        <p:nvSpPr>
          <p:cNvPr id="2" name="箭头: 下 1"/>
          <p:cNvSpPr/>
          <p:nvPr/>
        </p:nvSpPr>
        <p:spPr>
          <a:xfrm>
            <a:off x="4935426" y="2469531"/>
            <a:ext cx="648072" cy="549060"/>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zh-CN" altLang="zh-CN" dirty="0"/>
              <a:t>构件设计</a:t>
            </a:r>
            <a:endParaRPr lang="en-US" altLang="zh-CN" dirty="0"/>
          </a:p>
        </p:txBody>
      </p:sp>
      <p:sp>
        <p:nvSpPr>
          <p:cNvPr id="2" name="内容占位符 1"/>
          <p:cNvSpPr>
            <a:spLocks noGrp="1"/>
          </p:cNvSpPr>
          <p:nvPr>
            <p:ph idx="1"/>
          </p:nvPr>
        </p:nvSpPr>
        <p:spPr/>
        <p:txBody>
          <a:bodyPr>
            <a:normAutofit/>
          </a:bodyPr>
          <a:lstStyle/>
          <a:p>
            <a:pPr lvl="0"/>
            <a:r>
              <a:rPr lang="zh-CN" altLang="en-US" dirty="0"/>
              <a:t>任务</a:t>
            </a:r>
            <a:endParaRPr lang="en-US" altLang="zh-CN" dirty="0"/>
          </a:p>
          <a:p>
            <a:pPr lvl="1"/>
            <a:r>
              <a:rPr lang="zh-CN" altLang="zh-CN" dirty="0"/>
              <a:t>定义构件内部的</a:t>
            </a:r>
            <a:r>
              <a:rPr lang="zh-CN" altLang="zh-CN" b="1" dirty="0">
                <a:solidFill>
                  <a:srgbClr val="C00000"/>
                </a:solidFill>
              </a:rPr>
              <a:t>设计元素</a:t>
            </a:r>
            <a:r>
              <a:rPr lang="zh-CN" altLang="zh-CN" dirty="0"/>
              <a:t>及其</a:t>
            </a:r>
            <a:r>
              <a:rPr lang="zh-CN" altLang="zh-CN" b="1" dirty="0">
                <a:solidFill>
                  <a:srgbClr val="C00000"/>
                </a:solidFill>
              </a:rPr>
              <a:t>协作方法</a:t>
            </a:r>
            <a:endParaRPr lang="en-US" altLang="zh-CN" b="1" dirty="0">
              <a:solidFill>
                <a:srgbClr val="C00000"/>
              </a:solidFill>
            </a:endParaRPr>
          </a:p>
          <a:p>
            <a:pPr lvl="1"/>
            <a:r>
              <a:rPr lang="zh-CN" altLang="en-US" dirty="0"/>
              <a:t>内部设计元素</a:t>
            </a:r>
            <a:r>
              <a:rPr lang="zh-CN" altLang="zh-CN" dirty="0"/>
              <a:t>可以是</a:t>
            </a:r>
            <a:r>
              <a:rPr lang="zh-CN" altLang="zh-CN" b="1" dirty="0">
                <a:solidFill>
                  <a:srgbClr val="C00000"/>
                </a:solidFill>
              </a:rPr>
              <a:t>子构件</a:t>
            </a:r>
            <a:r>
              <a:rPr lang="zh-CN" altLang="zh-CN" dirty="0"/>
              <a:t>，也可以是粒度更细的</a:t>
            </a:r>
            <a:r>
              <a:rPr lang="zh-CN" altLang="zh-CN" b="1" dirty="0">
                <a:solidFill>
                  <a:srgbClr val="C00000"/>
                </a:solidFill>
              </a:rPr>
              <a:t>类</a:t>
            </a:r>
            <a:endParaRPr lang="en-US" altLang="zh-CN" b="1" dirty="0">
              <a:solidFill>
                <a:srgbClr val="C00000"/>
              </a:solidFill>
            </a:endParaRPr>
          </a:p>
          <a:p>
            <a:r>
              <a:rPr lang="zh-CN" altLang="en-US" dirty="0"/>
              <a:t>设计与建模</a:t>
            </a:r>
            <a:endParaRPr lang="en-US" altLang="zh-CN" dirty="0"/>
          </a:p>
          <a:p>
            <a:pPr lvl="1"/>
            <a:r>
              <a:rPr lang="zh-CN" altLang="en-US" dirty="0"/>
              <a:t>细化构件的内部细节，如子构件、类等</a:t>
            </a:r>
            <a:endParaRPr lang="en-US" altLang="zh-CN" dirty="0"/>
          </a:p>
          <a:p>
            <a:pPr lvl="1"/>
            <a:r>
              <a:rPr lang="zh-CN" altLang="en-US" dirty="0"/>
              <a:t>对构件内部的结构进行建模</a:t>
            </a:r>
            <a:endParaRPr lang="en-US" altLang="zh-CN" dirty="0"/>
          </a:p>
          <a:p>
            <a:pPr lvl="1"/>
            <a:r>
              <a:rPr lang="zh-CN" altLang="en-US" dirty="0"/>
              <a:t>对构件内部各个设计元素之间的协作进行建模</a:t>
            </a:r>
            <a:endParaRPr lang="en-US" altLang="zh-CN" dirty="0"/>
          </a:p>
          <a:p>
            <a:r>
              <a:rPr lang="zh-CN" altLang="en-US" dirty="0"/>
              <a:t>结果</a:t>
            </a:r>
            <a:endParaRPr lang="en-US" altLang="zh-CN" dirty="0"/>
          </a:p>
          <a:p>
            <a:pPr lvl="1"/>
            <a:r>
              <a:rPr lang="zh-CN" altLang="en-US" dirty="0"/>
              <a:t>构件图、类图、顺序图、活动图等</a:t>
            </a:r>
            <a:endParaRPr lang="en-US" altLang="zh-CN" dirty="0"/>
          </a:p>
        </p:txBody>
      </p:sp>
      <p:sp>
        <p:nvSpPr>
          <p:cNvPr id="6" name="矩形 5"/>
          <p:cNvSpPr/>
          <p:nvPr/>
        </p:nvSpPr>
        <p:spPr>
          <a:xfrm>
            <a:off x="1018642" y="5949280"/>
            <a:ext cx="9136361" cy="69269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构件是可独立部署和运行的设计元素</a:t>
            </a:r>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构件设计的示例</a:t>
            </a:r>
          </a:p>
        </p:txBody>
      </p:sp>
      <p:sp>
        <p:nvSpPr>
          <p:cNvPr id="8"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5699162" y="620688"/>
          <a:ext cx="4607121" cy="3730993"/>
        </p:xfrm>
        <a:graphic>
          <a:graphicData uri="http://schemas.openxmlformats.org/presentationml/2006/ole">
            <mc:AlternateContent xmlns:mc="http://schemas.openxmlformats.org/markup-compatibility/2006">
              <mc:Choice xmlns:v="urn:schemas-microsoft-com:vml" Requires="v">
                <p:oleObj spid="_x0000_s32794" name="Visio" r:id="rId3" imgW="2853690" imgH="2315210" progId="Visio.Drawing.11">
                  <p:embed/>
                </p:oleObj>
              </mc:Choice>
              <mc:Fallback>
                <p:oleObj name="Visio" r:id="rId3" imgW="2853690" imgH="2315210" progId="Visio.Drawing.11">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62" y="620688"/>
                        <a:ext cx="4607121" cy="3730993"/>
                      </a:xfrm>
                      <a:prstGeom prst="rect">
                        <a:avLst/>
                      </a:prstGeom>
                      <a:noFill/>
                    </p:spPr>
                  </p:pic>
                </p:oleObj>
              </mc:Fallback>
            </mc:AlternateContent>
          </a:graphicData>
        </a:graphic>
      </p:graphicFrame>
      <p:sp>
        <p:nvSpPr>
          <p:cNvPr id="10" name="矩形 9"/>
          <p:cNvSpPr/>
          <p:nvPr/>
        </p:nvSpPr>
        <p:spPr>
          <a:xfrm>
            <a:off x="5630127" y="1124777"/>
            <a:ext cx="1584176" cy="1082378"/>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对象 10"/>
          <p:cNvGraphicFramePr>
            <a:graphicFrameLocks noChangeAspect="1"/>
          </p:cNvGraphicFramePr>
          <p:nvPr/>
        </p:nvGraphicFramePr>
        <p:xfrm>
          <a:off x="1274152" y="3080071"/>
          <a:ext cx="5815705" cy="3087525"/>
        </p:xfrm>
        <a:graphic>
          <a:graphicData uri="http://schemas.openxmlformats.org/presentationml/2006/ole">
            <mc:AlternateContent xmlns:mc="http://schemas.openxmlformats.org/markup-compatibility/2006">
              <mc:Choice xmlns:v="urn:schemas-microsoft-com:vml" Requires="v">
                <p:oleObj spid="_x0000_s32795" name="Visio" r:id="rId5" imgW="4542790" imgH="2418715" progId="Visio.Drawing.11">
                  <p:embed/>
                </p:oleObj>
              </mc:Choice>
              <mc:Fallback>
                <p:oleObj name="Visio" r:id="rId5" imgW="4542790" imgH="2418715" progId="Visio.Drawing.11">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4152" y="3080071"/>
                        <a:ext cx="5815705" cy="3087525"/>
                      </a:xfrm>
                      <a:prstGeom prst="rect">
                        <a:avLst/>
                      </a:prstGeom>
                      <a:solidFill>
                        <a:schemeClr val="bg1"/>
                      </a:solidFill>
                      <a:ln w="22225">
                        <a:solidFill>
                          <a:srgbClr val="FF0000"/>
                        </a:solidFill>
                        <a:prstDash val="sysDash"/>
                      </a:ln>
                    </p:spPr>
                  </p:pic>
                </p:oleObj>
              </mc:Fallback>
            </mc:AlternateContent>
          </a:graphicData>
        </a:graphic>
      </p:graphicFrame>
      <p:sp>
        <p:nvSpPr>
          <p:cNvPr id="12" name="箭头: 下 11"/>
          <p:cNvSpPr/>
          <p:nvPr/>
        </p:nvSpPr>
        <p:spPr>
          <a:xfrm>
            <a:off x="6098179" y="2327332"/>
            <a:ext cx="648072" cy="671911"/>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子系统设计</a:t>
            </a:r>
            <a:r>
              <a:rPr lang="zh-CN" altLang="en-US" dirty="0"/>
              <a:t>的任务</a:t>
            </a:r>
          </a:p>
        </p:txBody>
      </p:sp>
      <p:sp>
        <p:nvSpPr>
          <p:cNvPr id="2" name="内容占位符 1"/>
          <p:cNvSpPr>
            <a:spLocks noGrp="1"/>
          </p:cNvSpPr>
          <p:nvPr>
            <p:ph idx="1"/>
          </p:nvPr>
        </p:nvSpPr>
        <p:spPr/>
        <p:txBody>
          <a:bodyPr>
            <a:normAutofit/>
          </a:bodyPr>
          <a:lstStyle/>
          <a:p>
            <a:r>
              <a:rPr lang="zh-CN" altLang="zh-CN" dirty="0"/>
              <a:t>确定子系统内部的结构</a:t>
            </a:r>
            <a:endParaRPr lang="en-US" altLang="zh-CN" dirty="0"/>
          </a:p>
          <a:p>
            <a:pPr lvl="1"/>
            <a:r>
              <a:rPr lang="zh-CN" altLang="en-US" dirty="0"/>
              <a:t>设计</a:t>
            </a:r>
            <a:r>
              <a:rPr lang="zh-CN" altLang="zh-CN" dirty="0"/>
              <a:t>包含于其中的、粒度更小的子系统、构件和设计类</a:t>
            </a:r>
            <a:endParaRPr lang="en-US" altLang="zh-CN" dirty="0"/>
          </a:p>
          <a:p>
            <a:pPr lvl="1"/>
            <a:r>
              <a:rPr lang="zh-CN" altLang="en-US" dirty="0"/>
              <a:t>设计它们之</a:t>
            </a:r>
            <a:r>
              <a:rPr lang="zh-CN" altLang="zh-CN" dirty="0"/>
              <a:t>间的</a:t>
            </a:r>
            <a:r>
              <a:rPr lang="zh-CN" altLang="en-US" dirty="0"/>
              <a:t>接口和</a:t>
            </a:r>
            <a:r>
              <a:rPr lang="zh-CN" altLang="zh-CN" dirty="0"/>
              <a:t>协作关系</a:t>
            </a:r>
            <a:endParaRPr lang="en-US" altLang="zh-CN" dirty="0"/>
          </a:p>
          <a:p>
            <a:r>
              <a:rPr lang="zh-CN" altLang="zh-CN" dirty="0"/>
              <a:t>确保它们能够协同实现体系结构模型中该子系统的服务提供接口所规定的全部功能和行为</a:t>
            </a:r>
            <a:endParaRPr lang="en-US" altLang="zh-CN" dirty="0"/>
          </a:p>
        </p:txBody>
      </p:sp>
      <p:sp>
        <p:nvSpPr>
          <p:cNvPr id="18" name="圆角矩形 17"/>
          <p:cNvSpPr/>
          <p:nvPr/>
        </p:nvSpPr>
        <p:spPr>
          <a:xfrm>
            <a:off x="4682025" y="4653136"/>
            <a:ext cx="1541588" cy="9361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微软雅黑" panose="020B0503020204020204" charset="-122"/>
                <a:ea typeface="微软雅黑" panose="020B0503020204020204" charset="-122"/>
              </a:rPr>
              <a:t>子系统</a:t>
            </a:r>
            <a:endParaRPr lang="en-US" altLang="zh-CN" dirty="0">
              <a:solidFill>
                <a:schemeClr val="tx1"/>
              </a:solidFill>
              <a:latin typeface="微软雅黑" panose="020B0503020204020204" charset="-122"/>
              <a:ea typeface="微软雅黑" panose="020B0503020204020204" charset="-122"/>
            </a:endParaRPr>
          </a:p>
          <a:p>
            <a:pPr algn="ctr"/>
            <a:r>
              <a:rPr lang="zh-CN" altLang="en-US" dirty="0">
                <a:solidFill>
                  <a:schemeClr val="tx1"/>
                </a:solidFill>
                <a:latin typeface="微软雅黑" panose="020B0503020204020204" charset="-122"/>
                <a:ea typeface="微软雅黑" panose="020B0503020204020204" charset="-122"/>
              </a:rPr>
              <a:t>设计</a:t>
            </a:r>
          </a:p>
        </p:txBody>
      </p:sp>
      <p:cxnSp>
        <p:nvCxnSpPr>
          <p:cNvPr id="19" name="直接箭头连接符 18"/>
          <p:cNvCxnSpPr/>
          <p:nvPr/>
        </p:nvCxnSpPr>
        <p:spPr>
          <a:xfrm>
            <a:off x="4000390" y="4913891"/>
            <a:ext cx="576064" cy="0"/>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3970970" y="5417947"/>
            <a:ext cx="576064" cy="0"/>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6738" y="4521023"/>
            <a:ext cx="3112411" cy="1200329"/>
          </a:xfrm>
          <a:prstGeom prst="rect">
            <a:avLst/>
          </a:prstGeom>
          <a:noFill/>
        </p:spPr>
        <p:txBody>
          <a:bodyPr wrap="square" rtlCol="0">
            <a:spAutoFit/>
          </a:bodyPr>
          <a:lstStyle/>
          <a:p>
            <a:pPr algn="r"/>
            <a:r>
              <a:rPr lang="zh-CN" altLang="en-US" dirty="0">
                <a:solidFill>
                  <a:srgbClr val="C00000"/>
                </a:solidFill>
                <a:latin typeface="微软雅黑" panose="020B0503020204020204" charset="-122"/>
                <a:ea typeface="微软雅黑" panose="020B0503020204020204" charset="-122"/>
              </a:rPr>
              <a:t>软件体系结构</a:t>
            </a:r>
            <a:endParaRPr lang="en-US" altLang="zh-CN" dirty="0">
              <a:solidFill>
                <a:srgbClr val="C00000"/>
              </a:solidFill>
              <a:latin typeface="微软雅黑" panose="020B0503020204020204" charset="-122"/>
              <a:ea typeface="微软雅黑" panose="020B0503020204020204" charset="-122"/>
            </a:endParaRPr>
          </a:p>
          <a:p>
            <a:pPr algn="r"/>
            <a:endParaRPr lang="en-US" altLang="zh-CN" dirty="0">
              <a:solidFill>
                <a:srgbClr val="C00000"/>
              </a:solidFill>
              <a:latin typeface="微软雅黑" panose="020B0503020204020204" charset="-122"/>
              <a:ea typeface="微软雅黑" panose="020B0503020204020204" charset="-122"/>
            </a:endParaRPr>
          </a:p>
          <a:p>
            <a:pPr algn="r"/>
            <a:r>
              <a:rPr lang="zh-CN" altLang="en-US" dirty="0">
                <a:solidFill>
                  <a:srgbClr val="C00000"/>
                </a:solidFill>
                <a:latin typeface="微软雅黑" panose="020B0503020204020204" charset="-122"/>
                <a:ea typeface="微软雅黑" panose="020B0503020204020204" charset="-122"/>
              </a:rPr>
              <a:t>子系统接口和职责</a:t>
            </a:r>
          </a:p>
        </p:txBody>
      </p:sp>
      <p:cxnSp>
        <p:nvCxnSpPr>
          <p:cNvPr id="23" name="直接箭头连接符 22"/>
          <p:cNvCxnSpPr/>
          <p:nvPr/>
        </p:nvCxnSpPr>
        <p:spPr>
          <a:xfrm>
            <a:off x="6295621" y="5157192"/>
            <a:ext cx="576064" cy="0"/>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75326" y="4758243"/>
            <a:ext cx="3112411" cy="830997"/>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精化子系统，细化其内部设计元素</a:t>
            </a:r>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609505" y="4581128"/>
            <a:ext cx="10886301" cy="1764196"/>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dirty="0"/>
              <a:t>子系统设计过程</a:t>
            </a:r>
          </a:p>
        </p:txBody>
      </p:sp>
      <p:sp>
        <p:nvSpPr>
          <p:cNvPr id="6" name="圆角矩形 5"/>
          <p:cNvSpPr/>
          <p:nvPr/>
        </p:nvSpPr>
        <p:spPr>
          <a:xfrm>
            <a:off x="763339" y="4833156"/>
            <a:ext cx="1812685" cy="1407966"/>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精化子系统内部设计元素</a:t>
            </a:r>
          </a:p>
        </p:txBody>
      </p:sp>
      <p:sp>
        <p:nvSpPr>
          <p:cNvPr id="7" name="右箭头 6"/>
          <p:cNvSpPr/>
          <p:nvPr/>
        </p:nvSpPr>
        <p:spPr>
          <a:xfrm>
            <a:off x="2729858" y="5142702"/>
            <a:ext cx="763939" cy="80239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3605207" y="4833156"/>
            <a:ext cx="2049880" cy="1407966"/>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导出子系统的设计类图</a:t>
            </a:r>
          </a:p>
        </p:txBody>
      </p:sp>
      <p:sp>
        <p:nvSpPr>
          <p:cNvPr id="10" name="圆角矩形 9"/>
          <p:cNvSpPr/>
          <p:nvPr/>
        </p:nvSpPr>
        <p:spPr>
          <a:xfrm>
            <a:off x="6778095" y="4833156"/>
            <a:ext cx="1812685" cy="1407966"/>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构造子系统的状态图活动图</a:t>
            </a:r>
          </a:p>
        </p:txBody>
      </p:sp>
      <p:sp>
        <p:nvSpPr>
          <p:cNvPr id="11" name="圆角矩形 9"/>
          <p:cNvSpPr/>
          <p:nvPr/>
        </p:nvSpPr>
        <p:spPr>
          <a:xfrm>
            <a:off x="9843058" y="4839916"/>
            <a:ext cx="1440160" cy="1407966"/>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评审子系统设计</a:t>
            </a:r>
          </a:p>
        </p:txBody>
      </p:sp>
      <p:cxnSp>
        <p:nvCxnSpPr>
          <p:cNvPr id="23" name="直接箭头连接符 22"/>
          <p:cNvCxnSpPr/>
          <p:nvPr/>
        </p:nvCxnSpPr>
        <p:spPr>
          <a:xfrm>
            <a:off x="3463405" y="3103871"/>
            <a:ext cx="41970" cy="1456624"/>
          </a:xfrm>
          <a:prstGeom prst="straightConnector1">
            <a:avLst/>
          </a:prstGeom>
          <a:ln w="508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圆角矩形 6"/>
          <p:cNvSpPr/>
          <p:nvPr/>
        </p:nvSpPr>
        <p:spPr>
          <a:xfrm>
            <a:off x="472682" y="1745484"/>
            <a:ext cx="1501322"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solidFill>
                  <a:schemeClr val="dk1"/>
                </a:solidFill>
                <a:latin typeface="微软雅黑" panose="020B0503020204020204" charset="-122"/>
                <a:ea typeface="微软雅黑" panose="020B0503020204020204" charset="-122"/>
              </a:rPr>
              <a:t>用例设计</a:t>
            </a:r>
            <a:endParaRPr lang="zh-CN" altLang="en-US" dirty="0">
              <a:solidFill>
                <a:schemeClr val="dk1"/>
              </a:solidFill>
              <a:latin typeface="微软雅黑" panose="020B0503020204020204" charset="-122"/>
              <a:ea typeface="微软雅黑" panose="020B0503020204020204" charset="-122"/>
            </a:endParaRPr>
          </a:p>
        </p:txBody>
      </p:sp>
      <p:sp>
        <p:nvSpPr>
          <p:cNvPr id="26" name="圆角矩形 7"/>
          <p:cNvSpPr/>
          <p:nvPr/>
        </p:nvSpPr>
        <p:spPr>
          <a:xfrm>
            <a:off x="2786846" y="1773059"/>
            <a:ext cx="1501322" cy="1339289"/>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2800" dirty="0">
                <a:solidFill>
                  <a:schemeClr val="lt1"/>
                </a:solidFill>
                <a:latin typeface="微软雅黑" panose="020B0503020204020204" charset="-122"/>
                <a:ea typeface="微软雅黑" panose="020B0503020204020204" charset="-122"/>
              </a:rPr>
              <a:t>子系统</a:t>
            </a:r>
            <a:r>
              <a:rPr lang="en-US" altLang="zh-CN" sz="2800" dirty="0">
                <a:solidFill>
                  <a:schemeClr val="lt1"/>
                </a:solidFill>
                <a:latin typeface="微软雅黑" panose="020B0503020204020204" charset="-122"/>
                <a:ea typeface="微软雅黑" panose="020B0503020204020204" charset="-122"/>
              </a:rPr>
              <a:t>/</a:t>
            </a:r>
            <a:r>
              <a:rPr lang="zh-CN" altLang="en-US" sz="2800" dirty="0">
                <a:solidFill>
                  <a:schemeClr val="lt1"/>
                </a:solidFill>
                <a:latin typeface="微软雅黑" panose="020B0503020204020204" charset="-122"/>
                <a:ea typeface="微软雅黑" panose="020B0503020204020204" charset="-122"/>
              </a:rPr>
              <a:t>构件</a:t>
            </a:r>
            <a:r>
              <a:rPr lang="zh-CN" altLang="zh-CN" sz="2800" dirty="0">
                <a:solidFill>
                  <a:schemeClr val="lt1"/>
                </a:solidFill>
                <a:latin typeface="微软雅黑" panose="020B0503020204020204" charset="-122"/>
                <a:ea typeface="微软雅黑" panose="020B0503020204020204" charset="-122"/>
              </a:rPr>
              <a:t>设计</a:t>
            </a:r>
            <a:endParaRPr lang="zh-CN" altLang="en-US" sz="2800" dirty="0">
              <a:solidFill>
                <a:schemeClr val="lt1"/>
              </a:solidFill>
              <a:latin typeface="微软雅黑" panose="020B0503020204020204" charset="-122"/>
              <a:ea typeface="微软雅黑" panose="020B0503020204020204" charset="-122"/>
            </a:endParaRPr>
          </a:p>
        </p:txBody>
      </p:sp>
      <p:sp>
        <p:nvSpPr>
          <p:cNvPr id="27" name="圆角矩形 16"/>
          <p:cNvSpPr/>
          <p:nvPr/>
        </p:nvSpPr>
        <p:spPr>
          <a:xfrm>
            <a:off x="5118932" y="1800833"/>
            <a:ext cx="1501322"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类设计</a:t>
            </a:r>
            <a:endParaRPr lang="zh-CN" altLang="en-US" dirty="0">
              <a:latin typeface="微软雅黑" panose="020B0503020204020204" charset="-122"/>
              <a:ea typeface="微软雅黑" panose="020B0503020204020204" charset="-122"/>
            </a:endParaRPr>
          </a:p>
        </p:txBody>
      </p:sp>
      <p:sp>
        <p:nvSpPr>
          <p:cNvPr id="28" name="圆角矩形 17"/>
          <p:cNvSpPr/>
          <p:nvPr/>
        </p:nvSpPr>
        <p:spPr>
          <a:xfrm>
            <a:off x="7515281" y="1772816"/>
            <a:ext cx="1501322"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数据模型设计</a:t>
            </a:r>
            <a:endParaRPr lang="zh-CN" altLang="en-US" dirty="0">
              <a:latin typeface="微软雅黑" panose="020B0503020204020204" charset="-122"/>
              <a:ea typeface="微软雅黑" panose="020B0503020204020204" charset="-122"/>
            </a:endParaRPr>
          </a:p>
        </p:txBody>
      </p:sp>
      <p:sp>
        <p:nvSpPr>
          <p:cNvPr id="29" name="圆角矩形 18"/>
          <p:cNvSpPr/>
          <p:nvPr/>
        </p:nvSpPr>
        <p:spPr>
          <a:xfrm>
            <a:off x="9911630" y="1772816"/>
            <a:ext cx="1783237"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设计整合</a:t>
            </a:r>
            <a:r>
              <a:rPr lang="zh-CN" altLang="en-US" dirty="0">
                <a:latin typeface="微软雅黑" panose="020B0503020204020204" charset="-122"/>
                <a:ea typeface="微软雅黑" panose="020B0503020204020204" charset="-122"/>
              </a:rPr>
              <a:t>与</a:t>
            </a:r>
            <a:r>
              <a:rPr lang="zh-CN" altLang="zh-CN" dirty="0">
                <a:latin typeface="微软雅黑" panose="020B0503020204020204" charset="-122"/>
                <a:ea typeface="微软雅黑" panose="020B0503020204020204" charset="-122"/>
              </a:rPr>
              <a:t>验证</a:t>
            </a:r>
            <a:endParaRPr lang="zh-CN" altLang="en-US" dirty="0">
              <a:latin typeface="微软雅黑" panose="020B0503020204020204" charset="-122"/>
              <a:ea typeface="微软雅黑" panose="020B0503020204020204" charset="-122"/>
            </a:endParaRPr>
          </a:p>
        </p:txBody>
      </p:sp>
      <p:sp>
        <p:nvSpPr>
          <p:cNvPr id="30" name="右箭头 19"/>
          <p:cNvSpPr/>
          <p:nvPr/>
        </p:nvSpPr>
        <p:spPr>
          <a:xfrm>
            <a:off x="2055793"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1" name="右箭头 19"/>
          <p:cNvSpPr/>
          <p:nvPr/>
        </p:nvSpPr>
        <p:spPr>
          <a:xfrm>
            <a:off x="4394600"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2" name="右箭头 19"/>
          <p:cNvSpPr/>
          <p:nvPr/>
        </p:nvSpPr>
        <p:spPr>
          <a:xfrm>
            <a:off x="6724661"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3" name="右箭头 19"/>
          <p:cNvSpPr/>
          <p:nvPr/>
        </p:nvSpPr>
        <p:spPr>
          <a:xfrm>
            <a:off x="9124326" y="2057614"/>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5" name="右箭头 6"/>
          <p:cNvSpPr/>
          <p:nvPr/>
        </p:nvSpPr>
        <p:spPr>
          <a:xfrm>
            <a:off x="5821227" y="5143941"/>
            <a:ext cx="763939" cy="80239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6" name="右箭头 6"/>
          <p:cNvSpPr/>
          <p:nvPr/>
        </p:nvSpPr>
        <p:spPr>
          <a:xfrm>
            <a:off x="8836360" y="5093286"/>
            <a:ext cx="763939" cy="80239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子系统设计的原则</a:t>
            </a:r>
          </a:p>
        </p:txBody>
      </p:sp>
      <p:sp>
        <p:nvSpPr>
          <p:cNvPr id="2" name="内容占位符 1"/>
          <p:cNvSpPr>
            <a:spLocks noGrp="1"/>
          </p:cNvSpPr>
          <p:nvPr>
            <p:ph idx="1"/>
          </p:nvPr>
        </p:nvSpPr>
        <p:spPr/>
        <p:txBody>
          <a:bodyPr>
            <a:normAutofit fontScale="92500" lnSpcReduction="10000"/>
          </a:bodyPr>
          <a:lstStyle/>
          <a:p>
            <a:pPr lvl="0"/>
            <a:r>
              <a:rPr lang="zh-CN" altLang="zh-CN" dirty="0"/>
              <a:t>将分析模型中一个或一些较复杂、职责粒度较大的分析类抽象为一个子系统，并对此进行单独设计</a:t>
            </a:r>
          </a:p>
          <a:p>
            <a:pPr lvl="0"/>
            <a:r>
              <a:rPr lang="zh-CN" altLang="zh-CN" dirty="0"/>
              <a:t>考虑软件非功能性需求，思考实现非功能需求的方法</a:t>
            </a:r>
          </a:p>
          <a:p>
            <a:pPr lvl="0"/>
            <a:r>
              <a:rPr lang="zh-CN" altLang="zh-CN" dirty="0"/>
              <a:t>确保将子系统的职责分解到各个设计元素之中</a:t>
            </a:r>
            <a:endParaRPr lang="en-US" altLang="zh-CN" dirty="0"/>
          </a:p>
          <a:p>
            <a:pPr lvl="0"/>
            <a:r>
              <a:rPr lang="zh-CN" altLang="en-US" dirty="0"/>
              <a:t>确保</a:t>
            </a:r>
            <a:r>
              <a:rPr lang="zh-CN" altLang="zh-CN" dirty="0"/>
              <a:t>子系统设计元素能够完整地实现整个子系统职责</a:t>
            </a:r>
          </a:p>
          <a:p>
            <a:pPr lvl="0"/>
            <a:r>
              <a:rPr lang="zh-CN" altLang="en-US" dirty="0"/>
              <a:t>不仅</a:t>
            </a:r>
            <a:r>
              <a:rPr lang="zh-CN" altLang="zh-CN" dirty="0"/>
              <a:t>将注意力集中在子系统内部元素的设计上，还要思考所设计的子系统如何通过接口与其外部的设计元素（如构件、设计类、其他子系统等）进行交互和协作。</a:t>
            </a:r>
          </a:p>
          <a:p>
            <a:r>
              <a:rPr lang="zh-CN" altLang="zh-CN" dirty="0"/>
              <a:t>结合已有软件资产、考虑实现约束等因素来进行子系统的设计，尽可能地通过重用开源软件、集成遗留系统</a:t>
            </a:r>
            <a:endParaRPr lang="zh-CN" altLang="en-US" dirty="0"/>
          </a:p>
        </p:txBody>
      </p:sp>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effectLst/>
              </a:rPr>
              <a:t>2.4.1 </a:t>
            </a:r>
            <a:r>
              <a:rPr lang="zh-CN" altLang="en-US" dirty="0">
                <a:effectLst/>
              </a:rPr>
              <a:t>精化子系统</a:t>
            </a:r>
            <a:r>
              <a:rPr lang="zh-CN" altLang="zh-CN" dirty="0">
                <a:effectLst/>
              </a:rPr>
              <a:t>内部设计元素</a:t>
            </a:r>
            <a:endParaRPr lang="zh-CN" altLang="en-US" dirty="0"/>
          </a:p>
        </p:txBody>
      </p:sp>
      <p:sp>
        <p:nvSpPr>
          <p:cNvPr id="2" name="内容占位符 1"/>
          <p:cNvSpPr>
            <a:spLocks noGrp="1"/>
          </p:cNvSpPr>
          <p:nvPr>
            <p:ph idx="1"/>
          </p:nvPr>
        </p:nvSpPr>
        <p:spPr/>
        <p:txBody>
          <a:bodyPr>
            <a:normAutofit/>
          </a:bodyPr>
          <a:lstStyle/>
          <a:p>
            <a:r>
              <a:rPr lang="zh-CN" altLang="zh-CN" dirty="0"/>
              <a:t>在子系统中设置</a:t>
            </a:r>
            <a:r>
              <a:rPr lang="zh-CN" altLang="en-US" dirty="0"/>
              <a:t>哪些设计元素</a:t>
            </a:r>
            <a:endParaRPr lang="en-US" altLang="zh-CN" dirty="0"/>
          </a:p>
          <a:p>
            <a:pPr lvl="1"/>
            <a:r>
              <a:rPr lang="zh-CN" altLang="zh-CN" dirty="0"/>
              <a:t>构件、设计类</a:t>
            </a:r>
            <a:r>
              <a:rPr lang="zh-CN" altLang="en-US" dirty="0"/>
              <a:t>或子系统</a:t>
            </a:r>
            <a:endParaRPr lang="en-US" altLang="zh-CN" dirty="0"/>
          </a:p>
          <a:p>
            <a:endParaRPr lang="en-US" altLang="zh-CN" dirty="0"/>
          </a:p>
          <a:p>
            <a:r>
              <a:rPr lang="zh-CN" altLang="zh-CN" dirty="0"/>
              <a:t>它们</a:t>
            </a:r>
            <a:r>
              <a:rPr lang="zh-CN" altLang="en-US" dirty="0"/>
              <a:t>各自的</a:t>
            </a:r>
            <a:r>
              <a:rPr lang="zh-CN" altLang="zh-CN" dirty="0"/>
              <a:t>职责</a:t>
            </a:r>
            <a:r>
              <a:rPr lang="zh-CN" altLang="en-US" dirty="0"/>
              <a:t>是什么</a:t>
            </a:r>
            <a:endParaRPr lang="en-US" altLang="zh-CN" dirty="0"/>
          </a:p>
          <a:p>
            <a:pPr lvl="1"/>
            <a:r>
              <a:rPr lang="zh-CN" altLang="en-US" dirty="0"/>
              <a:t>提供什么功能和服务</a:t>
            </a:r>
            <a:endParaRPr lang="en-US" altLang="zh-CN" dirty="0"/>
          </a:p>
          <a:p>
            <a:endParaRPr lang="en-US" altLang="zh-CN" dirty="0"/>
          </a:p>
          <a:p>
            <a:r>
              <a:rPr lang="zh-CN" altLang="en-US" dirty="0"/>
              <a:t>它们间如何</a:t>
            </a:r>
            <a:r>
              <a:rPr lang="zh-CN" altLang="zh-CN" dirty="0"/>
              <a:t>协作</a:t>
            </a:r>
            <a:endParaRPr lang="en-US" altLang="zh-CN" dirty="0"/>
          </a:p>
          <a:p>
            <a:pPr lvl="1"/>
            <a:r>
              <a:rPr lang="zh-CN" altLang="en-US" dirty="0"/>
              <a:t>实现子系统的职责、接口和功能</a:t>
            </a:r>
            <a:endParaRPr lang="en-US" altLang="zh-CN" dirty="0"/>
          </a:p>
          <a:p>
            <a:endParaRPr lang="zh-CN" altLang="en-US" dirty="0"/>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effectLst/>
              </a:rPr>
              <a:t>子系统</a:t>
            </a:r>
            <a:r>
              <a:rPr lang="zh-CN" altLang="zh-CN" dirty="0">
                <a:effectLst/>
              </a:rPr>
              <a:t>内部设计</a:t>
            </a:r>
            <a:r>
              <a:rPr lang="zh-CN" altLang="en-US" dirty="0">
                <a:effectLst/>
              </a:rPr>
              <a:t>的方法</a:t>
            </a:r>
            <a:endParaRPr lang="zh-CN" altLang="en-US" dirty="0"/>
          </a:p>
        </p:txBody>
      </p:sp>
      <p:sp>
        <p:nvSpPr>
          <p:cNvPr id="2" name="内容占位符 1"/>
          <p:cNvSpPr>
            <a:spLocks noGrp="1"/>
          </p:cNvSpPr>
          <p:nvPr>
            <p:ph idx="1"/>
          </p:nvPr>
        </p:nvSpPr>
        <p:spPr/>
        <p:txBody>
          <a:bodyPr>
            <a:normAutofit fontScale="92500" lnSpcReduction="20000"/>
          </a:bodyPr>
          <a:lstStyle/>
          <a:p>
            <a:r>
              <a:rPr lang="zh-CN" altLang="en-US" dirty="0"/>
              <a:t>理解和分解子系统的职责</a:t>
            </a:r>
            <a:endParaRPr lang="en-US" altLang="zh-CN" dirty="0"/>
          </a:p>
          <a:p>
            <a:pPr lvl="1"/>
            <a:r>
              <a:rPr lang="zh-CN" altLang="en-US" dirty="0"/>
              <a:t>通过一系列交互图来进一步分析子系统的职责</a:t>
            </a:r>
            <a:endParaRPr lang="en-US" altLang="zh-CN" dirty="0"/>
          </a:p>
          <a:p>
            <a:r>
              <a:rPr lang="zh-CN" altLang="zh-CN" dirty="0"/>
              <a:t>采用自顶向下和自底向上相结合的方式</a:t>
            </a:r>
            <a:endParaRPr lang="en-US" altLang="zh-CN" dirty="0"/>
          </a:p>
          <a:p>
            <a:pPr lvl="1"/>
            <a:r>
              <a:rPr lang="zh-CN" altLang="zh-CN" dirty="0"/>
              <a:t>将子系统职责交由一组相对独立的设计元素（如设计类、构件等）来完成</a:t>
            </a:r>
            <a:endParaRPr lang="en-US" altLang="zh-CN" dirty="0"/>
          </a:p>
          <a:p>
            <a:r>
              <a:rPr lang="zh-CN" altLang="en-US" dirty="0"/>
              <a:t>重用</a:t>
            </a:r>
            <a:r>
              <a:rPr lang="zh-CN" altLang="zh-CN" dirty="0"/>
              <a:t>已有的软件资产（如开源软件、遗留系统）</a:t>
            </a:r>
            <a:endParaRPr lang="en-US" altLang="zh-CN" dirty="0"/>
          </a:p>
          <a:p>
            <a:pPr lvl="1"/>
            <a:r>
              <a:rPr lang="zh-CN" altLang="en-US" dirty="0"/>
              <a:t>如果它们</a:t>
            </a:r>
            <a:r>
              <a:rPr lang="zh-CN" altLang="zh-CN" dirty="0"/>
              <a:t>能够承担部分职责，那么将相关的软件资产作为构成子系统的成分之一</a:t>
            </a:r>
            <a:endParaRPr lang="en-US" altLang="zh-CN" dirty="0"/>
          </a:p>
          <a:p>
            <a:r>
              <a:rPr lang="zh-CN" altLang="zh-CN" dirty="0"/>
              <a:t>绘制一系列</a:t>
            </a:r>
            <a:r>
              <a:rPr lang="en-US" altLang="zh-CN" dirty="0"/>
              <a:t>UML</a:t>
            </a:r>
            <a:r>
              <a:rPr lang="zh-CN" altLang="zh-CN" dirty="0"/>
              <a:t>交互图</a:t>
            </a:r>
            <a:endParaRPr lang="en-US" altLang="zh-CN" dirty="0"/>
          </a:p>
          <a:p>
            <a:pPr lvl="1"/>
            <a:r>
              <a:rPr lang="zh-CN" altLang="zh-CN" dirty="0"/>
              <a:t>刻画子系统中软件元素如何通过交互来实现子系统的职责</a:t>
            </a:r>
            <a:endParaRPr lang="en-US" altLang="zh-CN" dirty="0"/>
          </a:p>
          <a:p>
            <a:r>
              <a:rPr lang="zh-CN" altLang="en-US" dirty="0"/>
              <a:t>选择合适的设计模式有助于重用和优化子系统设计</a:t>
            </a:r>
            <a:endParaRPr lang="en-US" altLang="zh-CN" dirty="0"/>
          </a:p>
          <a:p>
            <a:pPr lvl="1"/>
            <a:r>
              <a:rPr lang="zh-CN" altLang="en-US" dirty="0"/>
              <a:t>重用一些有效的问题求解和职责实现方式</a:t>
            </a:r>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输出</a:t>
            </a:r>
          </a:p>
        </p:txBody>
      </p:sp>
      <p:sp>
        <p:nvSpPr>
          <p:cNvPr id="2" name="内容占位符 1"/>
          <p:cNvSpPr>
            <a:spLocks noGrp="1"/>
          </p:cNvSpPr>
          <p:nvPr>
            <p:ph idx="1"/>
          </p:nvPr>
        </p:nvSpPr>
        <p:spPr/>
        <p:txBody>
          <a:bodyPr/>
          <a:lstStyle/>
          <a:p>
            <a:r>
              <a:rPr lang="zh-CN" altLang="zh-CN" dirty="0"/>
              <a:t>组描述子系统内部设计元素交互的</a:t>
            </a:r>
            <a:r>
              <a:rPr lang="en-US" altLang="zh-CN" dirty="0"/>
              <a:t>UML</a:t>
            </a:r>
            <a:r>
              <a:rPr lang="zh-CN" altLang="zh-CN" dirty="0"/>
              <a:t>顺序图</a:t>
            </a:r>
            <a:endParaRPr lang="zh-CN" altLang="en-US" dirty="0"/>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t>示例：</a:t>
            </a:r>
            <a:r>
              <a:rPr lang="zh-CN" altLang="zh-CN" dirty="0">
                <a:effectLst/>
              </a:rPr>
              <a:t>精化“</a:t>
            </a:r>
            <a:r>
              <a:rPr lang="en-US" altLang="zh-CN" dirty="0" err="1">
                <a:effectLst/>
              </a:rPr>
              <a:t>RobotController</a:t>
            </a:r>
            <a:r>
              <a:rPr lang="zh-CN" altLang="zh-CN" dirty="0">
                <a:effectLst/>
              </a:rPr>
              <a:t>”子系统的设计元素</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2098762" y="1191569"/>
          <a:ext cx="7488832" cy="3896965"/>
        </p:xfrm>
        <a:graphic>
          <a:graphicData uri="http://schemas.openxmlformats.org/presentationml/2006/ole">
            <mc:AlternateContent xmlns:mc="http://schemas.openxmlformats.org/markup-compatibility/2006">
              <mc:Choice xmlns:v="urn:schemas-microsoft-com:vml" Requires="v">
                <p:oleObj spid="_x0000_s33807" name="Visio" r:id="rId3" imgW="5730240" imgH="3069590" progId="Visio.Drawing.15">
                  <p:embed/>
                </p:oleObj>
              </mc:Choice>
              <mc:Fallback>
                <p:oleObj name="Visio" r:id="rId3" imgW="5730240" imgH="3069590" progId="Visio.Drawing.15">
                  <p:embed/>
                  <p:pic>
                    <p:nvPicPr>
                      <p:cNvPr id="0" name="对象 6"/>
                      <p:cNvPicPr>
                        <a:picLocks noChangeArrowheads="1"/>
                      </p:cNvPicPr>
                      <p:nvPr/>
                    </p:nvPicPr>
                    <p:blipFill>
                      <a:blip r:embed="rId4"/>
                      <a:srcRect/>
                      <a:stretch>
                        <a:fillRect/>
                      </a:stretch>
                    </p:blipFill>
                    <p:spPr bwMode="auto">
                      <a:xfrm>
                        <a:off x="2098762" y="1191569"/>
                        <a:ext cx="7488832" cy="3896965"/>
                      </a:xfrm>
                      <a:prstGeom prst="rect">
                        <a:avLst/>
                      </a:prstGeom>
                      <a:noFill/>
                      <a:ln>
                        <a:solidFill>
                          <a:schemeClr val="dk1"/>
                        </a:solidFill>
                      </a:ln>
                    </p:spPr>
                  </p:pic>
                </p:oleObj>
              </mc:Fallback>
            </mc:AlternateContent>
          </a:graphicData>
        </a:graphic>
      </p:graphicFrame>
      <p:sp>
        <p:nvSpPr>
          <p:cNvPr id="8" name="矩形 7"/>
          <p:cNvSpPr/>
          <p:nvPr/>
        </p:nvSpPr>
        <p:spPr>
          <a:xfrm>
            <a:off x="784616" y="5557623"/>
            <a:ext cx="10441160" cy="461665"/>
          </a:xfrm>
          <a:prstGeom prst="rect">
            <a:avLst/>
          </a:prstGeom>
        </p:spPr>
        <p:txBody>
          <a:bodyPr wrap="square">
            <a:spAutoFit/>
          </a:bodyPr>
          <a:lstStyle/>
          <a:p>
            <a:r>
              <a:rPr lang="zh-CN" altLang="zh-CN" kern="100" dirty="0">
                <a:solidFill>
                  <a:srgbClr val="C00000"/>
                </a:solidFill>
                <a:latin typeface="微软雅黑" panose="020B0503020204020204" charset="-122"/>
                <a:ea typeface="微软雅黑" panose="020B0503020204020204" charset="-122"/>
                <a:cs typeface="Times New Roman" panose="02020603050405020304" pitchFamily="18" charset="0"/>
              </a:rPr>
              <a:t>“</a:t>
            </a:r>
            <a:r>
              <a:rPr lang="en-US" altLang="zh-CN" kern="100" dirty="0" err="1">
                <a:solidFill>
                  <a:srgbClr val="C00000"/>
                </a:solidFill>
                <a:latin typeface="微软雅黑" panose="020B0503020204020204" charset="-122"/>
                <a:ea typeface="微软雅黑" panose="020B0503020204020204" charset="-122"/>
              </a:rPr>
              <a:t>RobotController</a:t>
            </a:r>
            <a:r>
              <a:rPr lang="zh-CN" altLang="zh-CN" kern="100" dirty="0">
                <a:solidFill>
                  <a:srgbClr val="C00000"/>
                </a:solidFill>
                <a:latin typeface="微软雅黑" panose="020B0503020204020204" charset="-122"/>
                <a:ea typeface="微软雅黑" panose="020B0503020204020204" charset="-122"/>
                <a:cs typeface="Times New Roman" panose="02020603050405020304" pitchFamily="18" charset="0"/>
              </a:rPr>
              <a:t>”子系统实现“自主跟随老人”功能</a:t>
            </a:r>
            <a:r>
              <a:rPr lang="zh-CN" altLang="en-US" kern="100" dirty="0">
                <a:solidFill>
                  <a:srgbClr val="C00000"/>
                </a:solidFill>
                <a:latin typeface="微软雅黑" panose="020B0503020204020204" charset="-122"/>
                <a:ea typeface="微软雅黑" panose="020B0503020204020204" charset="-122"/>
                <a:cs typeface="Times New Roman" panose="02020603050405020304" pitchFamily="18" charset="0"/>
              </a:rPr>
              <a:t>和职责</a:t>
            </a:r>
            <a:r>
              <a:rPr lang="zh-CN" altLang="zh-CN" kern="100" dirty="0">
                <a:solidFill>
                  <a:srgbClr val="C00000"/>
                </a:solidFill>
                <a:latin typeface="微软雅黑" panose="020B0503020204020204" charset="-122"/>
                <a:ea typeface="微软雅黑" panose="020B0503020204020204" charset="-122"/>
                <a:cs typeface="Times New Roman" panose="02020603050405020304" pitchFamily="18" charset="0"/>
              </a:rPr>
              <a:t>的顺序图</a:t>
            </a:r>
            <a:endParaRPr lang="zh-CN" altLang="en-US" dirty="0">
              <a:solidFill>
                <a:srgbClr val="C00000"/>
              </a:solidFill>
              <a:latin typeface="微软雅黑" panose="020B0503020204020204" charset="-122"/>
              <a:ea typeface="微软雅黑" panose="020B0503020204020204" charset="-122"/>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zh-CN" altLang="en-US" dirty="0"/>
              <a:t>活动图</a:t>
            </a:r>
          </a:p>
        </p:txBody>
      </p:sp>
      <p:sp>
        <p:nvSpPr>
          <p:cNvPr id="47" name="日期占位符 3"/>
          <p:cNvSpPr>
            <a:spLocks noGrp="1"/>
          </p:cNvSpPr>
          <p:nvPr>
            <p:ph type="dt" sz="half" idx="4294967295"/>
          </p:nvPr>
        </p:nvSpPr>
        <p:spPr>
          <a:xfrm>
            <a:off x="10271125" y="6408738"/>
            <a:ext cx="1919288" cy="365125"/>
          </a:xfrm>
          <a:prstGeom prst="rect">
            <a:avLst/>
          </a:prstGeom>
        </p:spPr>
        <p:txBody>
          <a:bodyPr vert="horz" anchor="b"/>
          <a:lstStyle>
            <a:defPPr>
              <a:defRPr lang="en-US"/>
            </a:defPPr>
            <a:lvl1pPr algn="l" rtl="0" eaLnBrk="1" fontAlgn="base" latinLnBrk="0" hangingPunct="1">
              <a:spcBef>
                <a:spcPct val="0"/>
              </a:spcBef>
              <a:spcAft>
                <a:spcPct val="0"/>
              </a:spcAft>
              <a:defRPr kumimoji="0" sz="10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r>
              <a:rPr lang="en-US" altLang="zh-CN"/>
              <a:t>©Copyright Xinjun Mao</a:t>
            </a:r>
          </a:p>
        </p:txBody>
      </p:sp>
      <p:sp>
        <p:nvSpPr>
          <p:cNvPr id="49" name="灯片编号占位符 5"/>
          <p:cNvSpPr>
            <a:spLocks noGrp="1"/>
          </p:cNvSpPr>
          <p:nvPr>
            <p:ph type="sldNum" sz="quarter" idx="4294967295"/>
          </p:nvPr>
        </p:nvSpPr>
        <p:spPr>
          <a:xfrm>
            <a:off x="11823700" y="6408738"/>
            <a:ext cx="366713" cy="365125"/>
          </a:xfrm>
          <a:prstGeom prst="rect">
            <a:avLst/>
          </a:prstGeom>
        </p:spPr>
        <p:txBody>
          <a:bodyPr vert="horz" anchor="b"/>
          <a:lstStyle>
            <a:defPPr>
              <a:defRPr lang="en-US"/>
            </a:defPPr>
            <a:lvl1pPr algn="r" rtl="0" eaLnBrk="1" fontAlgn="base" latinLnBrk="0" hangingPunct="1">
              <a:spcBef>
                <a:spcPct val="0"/>
              </a:spcBef>
              <a:spcAft>
                <a:spcPct val="0"/>
              </a:spcAft>
              <a:defRPr kumimoji="0" sz="1000" b="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fld id="{65F0B0DD-52FB-4A53-B2C2-7CDC1F2E492C}" type="slidenum">
              <a:rPr lang="zh-CN" altLang="en-US" smtClean="0"/>
              <a:t>11</a:t>
            </a:fld>
            <a:endParaRPr lang="en-US" altLang="zh-CN"/>
          </a:p>
        </p:txBody>
      </p:sp>
      <p:graphicFrame>
        <p:nvGraphicFramePr>
          <p:cNvPr id="2" name="表格 1"/>
          <p:cNvGraphicFramePr/>
          <p:nvPr/>
        </p:nvGraphicFramePr>
        <p:xfrm>
          <a:off x="622598" y="953192"/>
          <a:ext cx="11089232" cy="5481935"/>
        </p:xfrm>
        <a:graphic>
          <a:graphicData uri="http://schemas.openxmlformats.org/drawingml/2006/table">
            <a:tbl>
              <a:tblPr firstRow="1" bandRow="1">
                <a:tableStyleId>{5940675A-B579-460E-94D1-54222C63F5DA}</a:tableStyleId>
              </a:tblPr>
              <a:tblGrid>
                <a:gridCol w="1091761"/>
                <a:gridCol w="4912499"/>
                <a:gridCol w="5084972"/>
              </a:tblGrid>
              <a:tr h="450215">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800" b="1">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endParaRPr lang="en-US" alt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0" dirty="0" err="1">
                          <a:solidFill>
                            <a:srgbClr val="000000"/>
                          </a:solidFill>
                          <a:latin typeface="Times New Roman" panose="02020603050405020304" pitchFamily="18" charset="0"/>
                          <a:ea typeface="微软雅黑" panose="020B0503020204020204" charset="-122"/>
                          <a:cs typeface="宋体" panose="02010600030101010101" pitchFamily="2" charset="-122"/>
                        </a:rPr>
                        <a:t>结构</a:t>
                      </a: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endParaRPr lang="en-US" altLang="zh-CN"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类图（class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对象图（object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对象</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构件图(component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2400" b="0">
                          <a:latin typeface="Times New Roman" panose="02020603050405020304" pitchFamily="18" charset="0"/>
                          <a:ea typeface="微软雅黑" panose="020B0503020204020204" charset="-122"/>
                          <a:cs typeface="Times New Roman" panose="02020603050405020304" pitchFamily="18" charset="0"/>
                        </a:rPr>
                        <a:t>其</a:t>
                      </a:r>
                      <a:r>
                        <a:rPr lang="en-US" altLang="en-US" sz="2400" b="0">
                          <a:latin typeface="Times New Roman" panose="02020603050405020304" pitchFamily="18" charset="0"/>
                          <a:ea typeface="微软雅黑" panose="020B0503020204020204" charset="-122"/>
                          <a:cs typeface="Times New Roman" panose="02020603050405020304" pitchFamily="18" charset="0"/>
                        </a:rPr>
                        <a:t>依赖关系</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850">
                <a:tc rowSpan="4">
                  <a:txBody>
                    <a:bodyPr/>
                    <a:lstStyle/>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0"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marL="0" indent="0" algn="l" defTabSz="914400" rtl="0" eaLnBrk="1" latinLnBrk="0" hangingPunct="1">
                        <a:buNone/>
                      </a:pPr>
                      <a:r>
                        <a:rPr lang="en-US" sz="2400" b="1" kern="1200"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行为</a:t>
                      </a:r>
                      <a:endParaRPr lang="en-US" sz="2400" b="1" kern="1200"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p>
                      <a:pPr indent="0">
                        <a:buNone/>
                      </a:pPr>
                      <a:r>
                        <a:rPr lang="en-US" altLang="zh-CN" sz="2400" b="0" dirty="0">
                          <a:solidFill>
                            <a:srgbClr val="000000"/>
                          </a:solidFill>
                          <a:latin typeface="Times New Roman" panose="02020603050405020304" pitchFamily="18" charset="0"/>
                          <a:ea typeface="微软雅黑" panose="020B0503020204020204" charset="-122"/>
                        </a:rPr>
                        <a:t> </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描述状态的变迁</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24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描述系统活动的实施</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8323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通信图(communication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240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sym typeface="+mn-ea"/>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顺序图(sequence diagram)</a:t>
                      </a:r>
                      <a:endPar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的</a:t>
                      </a:r>
                      <a:r>
                        <a:rPr lang="en-US" altLang="en-US" sz="2400" b="0">
                          <a:solidFill>
                            <a:schemeClr val="tx1"/>
                          </a:solidFill>
                          <a:latin typeface="Times New Roman" panose="02020603050405020304" pitchFamily="18" charset="0"/>
                          <a:ea typeface="微软雅黑" panose="020B0503020204020204" charset="-122"/>
                          <a:cs typeface="Times New Roman" panose="02020603050405020304" pitchFamily="18" charset="0"/>
                        </a:rPr>
                        <a:t>消息传递与协作</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53276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部署</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部署图（deployment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情况</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450215">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2400" b="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用例图（use case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dirty="0" err="1">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24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r>
              <a:rPr lang="zh-CN" altLang="en-US" dirty="0"/>
              <a:t>示例：</a:t>
            </a:r>
            <a:r>
              <a:rPr lang="zh-CN" altLang="zh-CN" dirty="0">
                <a:effectLst/>
              </a:rPr>
              <a:t>精化“</a:t>
            </a:r>
            <a:r>
              <a:rPr lang="en-US" altLang="zh-CN" dirty="0" err="1">
                <a:effectLst/>
              </a:rPr>
              <a:t>RobotController</a:t>
            </a:r>
            <a:r>
              <a:rPr lang="zh-CN" altLang="zh-CN" dirty="0">
                <a:effectLst/>
              </a:rPr>
              <a:t>”子系统的设计元素</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4"/>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1" name="对象 10"/>
          <p:cNvGraphicFramePr/>
          <p:nvPr/>
        </p:nvGraphicFramePr>
        <p:xfrm>
          <a:off x="1890396" y="777175"/>
          <a:ext cx="8229600" cy="5291455"/>
        </p:xfrm>
        <a:graphic>
          <a:graphicData uri="http://schemas.openxmlformats.org/presentationml/2006/ole">
            <mc:AlternateContent xmlns:mc="http://schemas.openxmlformats.org/markup-compatibility/2006">
              <mc:Choice xmlns:v="urn:schemas-microsoft-com:vml" Requires="v">
                <p:oleObj spid="_x0000_s34831" name="Visio" r:id="rId3" imgW="7446010" imgH="5473065" progId="Visio.Drawing.15">
                  <p:embed/>
                </p:oleObj>
              </mc:Choice>
              <mc:Fallback>
                <p:oleObj name="Visio" r:id="rId3" imgW="7446010" imgH="5473065" progId="Visio.Drawing.15">
                  <p:embed/>
                  <p:pic>
                    <p:nvPicPr>
                      <p:cNvPr id="0" name="对象 10"/>
                      <p:cNvPicPr>
                        <a:picLocks noChangeArrowheads="1"/>
                      </p:cNvPicPr>
                      <p:nvPr/>
                    </p:nvPicPr>
                    <p:blipFill>
                      <a:blip r:embed="rId4"/>
                      <a:srcRect/>
                      <a:stretch>
                        <a:fillRect/>
                      </a:stretch>
                    </p:blipFill>
                    <p:spPr bwMode="auto">
                      <a:xfrm>
                        <a:off x="1890396" y="777175"/>
                        <a:ext cx="8229600" cy="5291455"/>
                      </a:xfrm>
                      <a:prstGeom prst="rect">
                        <a:avLst/>
                      </a:prstGeom>
                      <a:noFill/>
                    </p:spPr>
                  </p:pic>
                </p:oleObj>
              </mc:Fallback>
            </mc:AlternateContent>
          </a:graphicData>
        </a:graphic>
      </p:graphicFrame>
      <p:sp>
        <p:nvSpPr>
          <p:cNvPr id="12" name="矩形 11"/>
          <p:cNvSpPr/>
          <p:nvPr/>
        </p:nvSpPr>
        <p:spPr>
          <a:xfrm>
            <a:off x="1018642" y="6129300"/>
            <a:ext cx="10909212" cy="461665"/>
          </a:xfrm>
          <a:prstGeom prst="rect">
            <a:avLst/>
          </a:prstGeom>
          <a:solidFill>
            <a:schemeClr val="bg1"/>
          </a:solidFill>
        </p:spPr>
        <p:txBody>
          <a:bodyPr wrap="square">
            <a:spAutoFit/>
          </a:bodyPr>
          <a:lstStyle/>
          <a:p>
            <a:r>
              <a:rPr lang="zh-CN" altLang="zh-CN" kern="100" dirty="0">
                <a:solidFill>
                  <a:srgbClr val="C00000"/>
                </a:solidFill>
                <a:latin typeface="微软雅黑" panose="020B0503020204020204" charset="-122"/>
                <a:ea typeface="微软雅黑" panose="020B0503020204020204" charset="-122"/>
                <a:cs typeface="Times New Roman" panose="02020603050405020304" pitchFamily="18" charset="0"/>
              </a:rPr>
              <a:t>“</a:t>
            </a:r>
            <a:r>
              <a:rPr lang="en-US" altLang="zh-CN" kern="100" dirty="0" err="1">
                <a:solidFill>
                  <a:srgbClr val="C00000"/>
                </a:solidFill>
                <a:latin typeface="微软雅黑" panose="020B0503020204020204" charset="-122"/>
                <a:ea typeface="微软雅黑" panose="020B0503020204020204" charset="-122"/>
                <a:cs typeface="Times New Roman" panose="02020603050405020304" pitchFamily="18" charset="0"/>
              </a:rPr>
              <a:t>RobotController</a:t>
            </a:r>
            <a:r>
              <a:rPr lang="zh-CN" altLang="zh-CN" kern="100" dirty="0">
                <a:solidFill>
                  <a:srgbClr val="C00000"/>
                </a:solidFill>
                <a:latin typeface="微软雅黑" panose="020B0503020204020204" charset="-122"/>
                <a:ea typeface="微软雅黑" panose="020B0503020204020204" charset="-122"/>
                <a:cs typeface="Times New Roman" panose="02020603050405020304" pitchFamily="18" charset="0"/>
              </a:rPr>
              <a:t>”子系统实现“远程控制机器人”功能</a:t>
            </a:r>
            <a:r>
              <a:rPr lang="zh-CN" altLang="en-US" kern="100" dirty="0">
                <a:solidFill>
                  <a:srgbClr val="C00000"/>
                </a:solidFill>
                <a:latin typeface="微软雅黑" panose="020B0503020204020204" charset="-122"/>
                <a:ea typeface="微软雅黑" panose="020B0503020204020204" charset="-122"/>
                <a:cs typeface="Times New Roman" panose="02020603050405020304" pitchFamily="18" charset="0"/>
              </a:rPr>
              <a:t>和职责</a:t>
            </a:r>
            <a:r>
              <a:rPr lang="zh-CN" altLang="zh-CN" kern="100" dirty="0">
                <a:solidFill>
                  <a:srgbClr val="C00000"/>
                </a:solidFill>
                <a:latin typeface="微软雅黑" panose="020B0503020204020204" charset="-122"/>
                <a:ea typeface="微软雅黑" panose="020B0503020204020204" charset="-122"/>
                <a:cs typeface="Times New Roman" panose="02020603050405020304" pitchFamily="18" charset="0"/>
              </a:rPr>
              <a:t>的顺序图</a:t>
            </a:r>
            <a:endParaRPr lang="zh-CN" altLang="en-US" kern="100" dirty="0">
              <a:solidFill>
                <a:srgbClr val="C00000"/>
              </a:solidFill>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2.4.2 </a:t>
            </a:r>
            <a:r>
              <a:rPr lang="zh-CN" altLang="en-US" dirty="0"/>
              <a:t>构造子系统的</a:t>
            </a:r>
            <a:r>
              <a:rPr lang="zh-CN" altLang="zh-CN" dirty="0"/>
              <a:t>设计类图</a:t>
            </a:r>
            <a:endParaRPr lang="zh-CN" altLang="en-US" dirty="0"/>
          </a:p>
        </p:txBody>
      </p:sp>
      <p:sp>
        <p:nvSpPr>
          <p:cNvPr id="2" name="内容占位符 1"/>
          <p:cNvSpPr>
            <a:spLocks noGrp="1"/>
          </p:cNvSpPr>
          <p:nvPr>
            <p:ph idx="1"/>
          </p:nvPr>
        </p:nvSpPr>
        <p:spPr/>
        <p:txBody>
          <a:bodyPr/>
          <a:lstStyle/>
          <a:p>
            <a:r>
              <a:rPr lang="zh-CN" altLang="en-US" dirty="0"/>
              <a:t>基于</a:t>
            </a:r>
            <a:r>
              <a:rPr lang="zh-CN" altLang="zh-CN" dirty="0"/>
              <a:t>子系统设计的</a:t>
            </a:r>
            <a:r>
              <a:rPr lang="en-US" altLang="zh-CN" dirty="0"/>
              <a:t>UML</a:t>
            </a:r>
            <a:r>
              <a:rPr lang="zh-CN" altLang="zh-CN" dirty="0"/>
              <a:t>交互图</a:t>
            </a:r>
            <a:endParaRPr lang="en-US" altLang="zh-CN" dirty="0"/>
          </a:p>
          <a:p>
            <a:pPr lvl="1"/>
            <a:r>
              <a:rPr lang="zh-CN" altLang="en-US" dirty="0"/>
              <a:t>详细描述了子系统功能和职责的实现方式</a:t>
            </a:r>
            <a:endParaRPr lang="en-US" altLang="zh-CN" dirty="0"/>
          </a:p>
          <a:p>
            <a:pPr lvl="1"/>
            <a:endParaRPr lang="en-US" altLang="zh-CN" dirty="0"/>
          </a:p>
          <a:p>
            <a:r>
              <a:rPr lang="zh-CN" altLang="zh-CN" dirty="0"/>
              <a:t>推导出子系统的设计类图</a:t>
            </a:r>
            <a:endParaRPr lang="en-US" altLang="zh-CN" dirty="0"/>
          </a:p>
          <a:p>
            <a:pPr lvl="1"/>
            <a:r>
              <a:rPr lang="zh-CN" altLang="zh-CN" dirty="0"/>
              <a:t>显式区分子系统内部的设计元素与位于子系统之外、为子系统提供服务的其他设计元素</a:t>
            </a:r>
            <a:endParaRPr lang="en-US" altLang="zh-CN" dirty="0"/>
          </a:p>
          <a:p>
            <a:pPr lvl="1"/>
            <a:endParaRPr lang="en-US" altLang="zh-CN" dirty="0"/>
          </a:p>
          <a:p>
            <a:pPr lvl="1"/>
            <a:endParaRPr lang="zh-CN" altLang="en-US" dirty="0"/>
          </a:p>
        </p:txBody>
      </p:sp>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推导子系统设计类图的方法</a:t>
            </a:r>
          </a:p>
        </p:txBody>
      </p:sp>
      <p:sp>
        <p:nvSpPr>
          <p:cNvPr id="2" name="内容占位符 1"/>
          <p:cNvSpPr>
            <a:spLocks noGrp="1"/>
          </p:cNvSpPr>
          <p:nvPr>
            <p:ph idx="1"/>
          </p:nvPr>
        </p:nvSpPr>
        <p:spPr/>
        <p:txBody>
          <a:bodyPr>
            <a:normAutofit fontScale="92500" lnSpcReduction="10000"/>
          </a:bodyPr>
          <a:lstStyle/>
          <a:p>
            <a:pPr lvl="0"/>
            <a:r>
              <a:rPr lang="zh-CN" altLang="zh-CN" dirty="0"/>
              <a:t>针对顺序图中对象所对应的类，将其抽象为设计类图中的类</a:t>
            </a:r>
            <a:endParaRPr lang="en-US" altLang="zh-CN" dirty="0"/>
          </a:p>
          <a:p>
            <a:pPr lvl="0"/>
            <a:r>
              <a:rPr lang="zh-CN" altLang="zh-CN" dirty="0"/>
              <a:t>如果顺序图中对象</a:t>
            </a:r>
            <a:r>
              <a:rPr lang="en-US" altLang="zh-CN" dirty="0"/>
              <a:t>a</a:t>
            </a:r>
            <a:r>
              <a:rPr lang="zh-CN" altLang="zh-CN" dirty="0"/>
              <a:t>给对象</a:t>
            </a:r>
            <a:r>
              <a:rPr lang="en-US" altLang="zh-CN" dirty="0"/>
              <a:t>b</a:t>
            </a:r>
            <a:r>
              <a:rPr lang="zh-CN" altLang="zh-CN" dirty="0"/>
              <a:t>发消息</a:t>
            </a:r>
            <a:r>
              <a:rPr lang="en-US" altLang="zh-CN" dirty="0"/>
              <a:t>m</a:t>
            </a:r>
            <a:r>
              <a:rPr lang="zh-CN" altLang="zh-CN" dirty="0"/>
              <a:t>并附带参数</a:t>
            </a:r>
            <a:r>
              <a:rPr lang="en-US" altLang="zh-CN" dirty="0"/>
              <a:t>p</a:t>
            </a:r>
          </a:p>
          <a:p>
            <a:pPr lvl="1"/>
            <a:r>
              <a:rPr lang="zh-CN" altLang="zh-CN" dirty="0"/>
              <a:t>目标对象对应的类具有相应的职责和方法，以处理消息</a:t>
            </a:r>
            <a:r>
              <a:rPr lang="en-US" altLang="zh-CN" dirty="0"/>
              <a:t>m</a:t>
            </a:r>
            <a:endParaRPr lang="zh-CN" altLang="zh-CN" dirty="0"/>
          </a:p>
          <a:p>
            <a:pPr lvl="1"/>
            <a:r>
              <a:rPr lang="zh-CN" altLang="zh-CN" dirty="0"/>
              <a:t>目标对象对应的类具有相应的属性以存储</a:t>
            </a:r>
            <a:r>
              <a:rPr lang="en-US" altLang="zh-CN" dirty="0"/>
              <a:t>p</a:t>
            </a:r>
            <a:endParaRPr lang="zh-CN" altLang="zh-CN" dirty="0"/>
          </a:p>
          <a:p>
            <a:pPr lvl="0"/>
            <a:r>
              <a:rPr lang="zh-CN" altLang="zh-CN" dirty="0"/>
              <a:t>根据顺序图中对象间消息来确定设计类间的关系</a:t>
            </a:r>
            <a:endParaRPr lang="en-US" altLang="zh-CN" dirty="0"/>
          </a:p>
          <a:p>
            <a:pPr lvl="1"/>
            <a:r>
              <a:rPr lang="zh-CN" altLang="zh-CN" dirty="0"/>
              <a:t>如果一个对象</a:t>
            </a:r>
            <a:r>
              <a:rPr lang="en-US" altLang="zh-CN" dirty="0"/>
              <a:t>a</a:t>
            </a:r>
            <a:r>
              <a:rPr lang="zh-CN" altLang="zh-CN" dirty="0"/>
              <a:t>向对象</a:t>
            </a:r>
            <a:r>
              <a:rPr lang="en-US" altLang="zh-CN" dirty="0"/>
              <a:t>b</a:t>
            </a:r>
            <a:r>
              <a:rPr lang="zh-CN" altLang="zh-CN" dirty="0"/>
              <a:t>发消息，那么对应的类</a:t>
            </a:r>
            <a:r>
              <a:rPr lang="en-US" altLang="zh-CN" dirty="0"/>
              <a:t>A</a:t>
            </a:r>
            <a:r>
              <a:rPr lang="zh-CN" altLang="zh-CN" dirty="0"/>
              <a:t>与类</a:t>
            </a:r>
            <a:r>
              <a:rPr lang="en-US" altLang="zh-CN" dirty="0"/>
              <a:t>B</a:t>
            </a:r>
            <a:r>
              <a:rPr lang="zh-CN" altLang="zh-CN" dirty="0"/>
              <a:t>之间存在关联或者依赖关系</a:t>
            </a:r>
            <a:endParaRPr lang="en-US" altLang="zh-CN" dirty="0"/>
          </a:p>
          <a:p>
            <a:pPr lvl="1"/>
            <a:r>
              <a:rPr lang="zh-CN" altLang="zh-CN" dirty="0"/>
              <a:t>如果子系统外的设计元素通过子系统的接口与子系统进行交互，那么这些设计元素与子系统之间存在依赖关系</a:t>
            </a:r>
            <a:endParaRPr lang="en-US" altLang="zh-CN" dirty="0"/>
          </a:p>
          <a:p>
            <a:pPr lvl="1"/>
            <a:r>
              <a:rPr lang="zh-CN" altLang="zh-CN" dirty="0"/>
              <a:t>如果多个设计类之间具有一般和特殊的关系，那么它们之间存在继承关系</a:t>
            </a:r>
          </a:p>
          <a:p>
            <a:endParaRPr lang="zh-CN" altLang="en-US" dirty="0"/>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en-US" altLang="zh-CN" dirty="0"/>
              <a:t>:</a:t>
            </a:r>
            <a:r>
              <a:rPr lang="zh-CN" altLang="zh-CN" dirty="0">
                <a:effectLst/>
              </a:rPr>
              <a:t>“</a:t>
            </a:r>
            <a:r>
              <a:rPr lang="en-US" altLang="zh-CN" dirty="0" err="1">
                <a:effectLst/>
              </a:rPr>
              <a:t>RobotController</a:t>
            </a:r>
            <a:r>
              <a:rPr lang="zh-CN" altLang="zh-CN" dirty="0">
                <a:effectLst/>
              </a:rPr>
              <a:t>”子系统的设计类图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946634" y="1470340"/>
          <a:ext cx="9613068" cy="3362816"/>
        </p:xfrm>
        <a:graphic>
          <a:graphicData uri="http://schemas.openxmlformats.org/presentationml/2006/ole">
            <mc:AlternateContent xmlns:mc="http://schemas.openxmlformats.org/markup-compatibility/2006">
              <mc:Choice xmlns:v="urn:schemas-microsoft-com:vml" Requires="v">
                <p:oleObj spid="_x0000_s35855" name="Visio" r:id="rId3" imgW="11849100" imgH="2984500" progId="Visio.Drawing.15">
                  <p:embed/>
                </p:oleObj>
              </mc:Choice>
              <mc:Fallback>
                <p:oleObj name="Visio" r:id="rId3" imgW="11849100" imgH="2984500" progId="Visio.Drawing.15">
                  <p:embed/>
                  <p:pic>
                    <p:nvPicPr>
                      <p:cNvPr id="0" name="对象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634" y="1470340"/>
                        <a:ext cx="9613068" cy="3362816"/>
                      </a:xfrm>
                      <a:prstGeom prst="rect">
                        <a:avLst/>
                      </a:prstGeom>
                      <a:noFill/>
                    </p:spPr>
                  </p:pic>
                </p:oleObj>
              </mc:Fallback>
            </mc:AlternateContent>
          </a:graphicData>
        </a:graphic>
      </p:graphicFrame>
      <p:sp>
        <p:nvSpPr>
          <p:cNvPr id="8" name="矩形 7"/>
          <p:cNvSpPr/>
          <p:nvPr/>
        </p:nvSpPr>
        <p:spPr>
          <a:xfrm>
            <a:off x="2458802" y="5387660"/>
            <a:ext cx="6275933" cy="523220"/>
          </a:xfrm>
          <a:prstGeom prst="rect">
            <a:avLst/>
          </a:prstGeom>
        </p:spPr>
        <p:txBody>
          <a:bodyPr wrap="square">
            <a:spAutoFit/>
          </a:bodyPr>
          <a:lstStyle/>
          <a:p>
            <a:pPr algn="ctr"/>
            <a:r>
              <a:rPr lang="zh-CN" altLang="zh-CN" sz="2800" kern="100" dirty="0">
                <a:solidFill>
                  <a:srgbClr val="C00000"/>
                </a:solidFill>
                <a:ea typeface="微软雅黑" panose="020B0503020204020204" charset="-122"/>
                <a:cs typeface="Times New Roman" panose="02020603050405020304" pitchFamily="18" charset="0"/>
              </a:rPr>
              <a:t>“</a:t>
            </a:r>
            <a:r>
              <a:rPr lang="en-US" altLang="zh-CN" sz="2800" kern="100" dirty="0" err="1">
                <a:solidFill>
                  <a:srgbClr val="C00000"/>
                </a:solidFill>
                <a:ea typeface="微软雅黑" panose="020B0503020204020204" charset="-122"/>
                <a:cs typeface="Times New Roman" panose="02020603050405020304" pitchFamily="18" charset="0"/>
              </a:rPr>
              <a:t>RobotController</a:t>
            </a:r>
            <a:r>
              <a:rPr lang="zh-CN" altLang="zh-CN" sz="2800" kern="100" dirty="0">
                <a:solidFill>
                  <a:srgbClr val="C00000"/>
                </a:solidFill>
                <a:ea typeface="微软雅黑" panose="020B0503020204020204" charset="-122"/>
                <a:cs typeface="Times New Roman" panose="02020603050405020304" pitchFamily="18" charset="0"/>
              </a:rPr>
              <a:t>”子系统的类图</a:t>
            </a:r>
            <a:endParaRPr lang="zh-CN" altLang="en-US" sz="2800" dirty="0">
              <a:solidFill>
                <a:srgbClr val="C00000"/>
              </a:solidFill>
              <a:ea typeface="微软雅黑" panose="020B0503020204020204" charset="-122"/>
              <a:cs typeface="Times New Roman" panose="02020603050405020304" pitchFamily="18" charset="0"/>
            </a:endParaRPr>
          </a:p>
        </p:txBody>
      </p:sp>
    </p:spTree>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2.4.3 </a:t>
            </a:r>
            <a:r>
              <a:rPr lang="zh-CN" altLang="en-US" dirty="0"/>
              <a:t>构造子系统的</a:t>
            </a:r>
            <a:r>
              <a:rPr lang="zh-CN" altLang="zh-CN" dirty="0"/>
              <a:t>状态图</a:t>
            </a:r>
            <a:r>
              <a:rPr lang="zh-CN" altLang="en-US" dirty="0"/>
              <a:t>和</a:t>
            </a:r>
            <a:r>
              <a:rPr lang="zh-CN" altLang="zh-CN" dirty="0"/>
              <a:t>活动图</a:t>
            </a:r>
            <a:endParaRPr lang="zh-CN" altLang="en-US" dirty="0"/>
          </a:p>
        </p:txBody>
      </p:sp>
      <p:sp>
        <p:nvSpPr>
          <p:cNvPr id="2" name="内容占位符 1"/>
          <p:cNvSpPr>
            <a:spLocks noGrp="1"/>
          </p:cNvSpPr>
          <p:nvPr>
            <p:ph idx="1"/>
          </p:nvPr>
        </p:nvSpPr>
        <p:spPr/>
        <p:txBody>
          <a:bodyPr/>
          <a:lstStyle/>
          <a:p>
            <a:r>
              <a:rPr lang="zh-CN" altLang="zh-CN" dirty="0"/>
              <a:t>如果子系统</a:t>
            </a:r>
            <a:r>
              <a:rPr lang="zh-CN" altLang="en-US" dirty="0"/>
              <a:t>或其内部设计元素</a:t>
            </a:r>
            <a:r>
              <a:rPr lang="zh-CN" altLang="zh-CN" dirty="0"/>
              <a:t>具有明显状态特征，</a:t>
            </a:r>
            <a:r>
              <a:rPr lang="zh-CN" altLang="en-US" dirty="0"/>
              <a:t>那么绘制和分析其</a:t>
            </a:r>
            <a:r>
              <a:rPr lang="en-US" altLang="zh-CN" dirty="0"/>
              <a:t>UML</a:t>
            </a:r>
            <a:r>
              <a:rPr lang="zh-CN" altLang="zh-CN" dirty="0"/>
              <a:t>状态图</a:t>
            </a:r>
            <a:endParaRPr lang="en-US" altLang="zh-CN" dirty="0"/>
          </a:p>
          <a:p>
            <a:pPr lvl="1"/>
            <a:r>
              <a:rPr lang="zh-CN" altLang="en-US" dirty="0"/>
              <a:t>状态及其变化</a:t>
            </a:r>
            <a:endParaRPr lang="en-US" altLang="zh-CN" dirty="0"/>
          </a:p>
          <a:p>
            <a:pPr lvl="1"/>
            <a:endParaRPr lang="en-US" altLang="zh-CN" dirty="0"/>
          </a:p>
          <a:p>
            <a:r>
              <a:rPr lang="zh-CN" altLang="zh-CN" dirty="0"/>
              <a:t>构造子系统</a:t>
            </a:r>
            <a:r>
              <a:rPr lang="zh-CN" altLang="en-US" dirty="0"/>
              <a:t>及其设计元素</a:t>
            </a:r>
            <a:r>
              <a:rPr lang="zh-CN" altLang="zh-CN" dirty="0"/>
              <a:t>的活动图来理解</a:t>
            </a:r>
            <a:r>
              <a:rPr lang="zh-CN" altLang="en-US" dirty="0"/>
              <a:t>和分析</a:t>
            </a:r>
            <a:r>
              <a:rPr lang="zh-CN" altLang="zh-CN" dirty="0"/>
              <a:t>子系统</a:t>
            </a:r>
            <a:r>
              <a:rPr lang="zh-CN" altLang="en-US" dirty="0"/>
              <a:t>是如何实现的</a:t>
            </a:r>
            <a:endParaRPr lang="en-US" altLang="zh-CN" dirty="0"/>
          </a:p>
          <a:p>
            <a:pPr lvl="1"/>
            <a:r>
              <a:rPr lang="zh-CN" altLang="zh-CN" dirty="0"/>
              <a:t>子系统内部的设计元素协同完成子系统的某些功能</a:t>
            </a:r>
            <a:endParaRPr lang="en-US" altLang="zh-CN" dirty="0"/>
          </a:p>
          <a:p>
            <a:pPr lvl="1"/>
            <a:r>
              <a:rPr lang="zh-CN" altLang="zh-CN" dirty="0"/>
              <a:t>子系统与外部设计元素协同完成更大范围内的功能</a:t>
            </a:r>
            <a:endParaRPr lang="zh-CN" altLang="en-US" dirty="0"/>
          </a:p>
        </p:txBody>
      </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子系统设计的输出制品</a:t>
            </a:r>
            <a:endParaRPr lang="zh-CN" altLang="en-US" dirty="0"/>
          </a:p>
        </p:txBody>
      </p:sp>
      <p:sp>
        <p:nvSpPr>
          <p:cNvPr id="2" name="内容占位符 1"/>
          <p:cNvSpPr>
            <a:spLocks noGrp="1"/>
          </p:cNvSpPr>
          <p:nvPr>
            <p:ph idx="1"/>
          </p:nvPr>
        </p:nvSpPr>
        <p:spPr/>
        <p:txBody>
          <a:bodyPr/>
          <a:lstStyle/>
          <a:p>
            <a:r>
              <a:rPr lang="zh-CN" altLang="zh-CN" dirty="0"/>
              <a:t>子系统设计方案</a:t>
            </a:r>
            <a:endParaRPr lang="en-US" altLang="zh-CN" dirty="0"/>
          </a:p>
          <a:p>
            <a:pPr lvl="1"/>
            <a:r>
              <a:rPr lang="zh-CN" altLang="zh-CN" dirty="0"/>
              <a:t>交互图</a:t>
            </a:r>
            <a:endParaRPr lang="en-US" altLang="zh-CN" dirty="0"/>
          </a:p>
          <a:p>
            <a:pPr lvl="1"/>
            <a:r>
              <a:rPr lang="zh-CN" altLang="zh-CN" dirty="0"/>
              <a:t>设计类图</a:t>
            </a:r>
            <a:endParaRPr lang="en-US" altLang="zh-CN" dirty="0"/>
          </a:p>
          <a:p>
            <a:pPr lvl="1"/>
            <a:r>
              <a:rPr lang="zh-CN" altLang="zh-CN" dirty="0"/>
              <a:t>可能的状态图、活动图</a:t>
            </a:r>
            <a:endParaRPr lang="zh-CN" altLang="en-US" dirty="0"/>
          </a:p>
        </p:txBody>
      </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评审子系统设计</a:t>
            </a:r>
          </a:p>
        </p:txBody>
      </p:sp>
      <p:sp>
        <p:nvSpPr>
          <p:cNvPr id="2" name="内容占位符 1"/>
          <p:cNvSpPr>
            <a:spLocks noGrp="1"/>
          </p:cNvSpPr>
          <p:nvPr>
            <p:ph idx="1"/>
          </p:nvPr>
        </p:nvSpPr>
        <p:spPr/>
        <p:txBody>
          <a:bodyPr>
            <a:normAutofit fontScale="92500" lnSpcReduction="20000"/>
          </a:bodyPr>
          <a:lstStyle/>
          <a:p>
            <a:pPr lvl="0"/>
            <a:r>
              <a:rPr lang="zh-CN" altLang="zh-CN" dirty="0"/>
              <a:t>完整性</a:t>
            </a:r>
            <a:endParaRPr lang="en-US" altLang="zh-CN" dirty="0"/>
          </a:p>
          <a:p>
            <a:pPr lvl="1"/>
            <a:r>
              <a:rPr lang="zh-CN" altLang="zh-CN" dirty="0"/>
              <a:t>子系统内部各设计元素所承担的职责完整覆盖了子系统的职责</a:t>
            </a:r>
          </a:p>
          <a:p>
            <a:pPr lvl="0"/>
            <a:r>
              <a:rPr lang="zh-CN" altLang="zh-CN" dirty="0"/>
              <a:t>设计质量</a:t>
            </a:r>
            <a:endParaRPr lang="en-US" altLang="zh-CN" dirty="0"/>
          </a:p>
          <a:p>
            <a:pPr lvl="1"/>
            <a:r>
              <a:rPr lang="zh-CN" altLang="zh-CN" dirty="0"/>
              <a:t>是否体现了软件工程的基本原则</a:t>
            </a:r>
            <a:endParaRPr lang="en-US" altLang="zh-CN" dirty="0"/>
          </a:p>
          <a:p>
            <a:pPr lvl="1"/>
            <a:r>
              <a:rPr lang="zh-CN" altLang="zh-CN" dirty="0"/>
              <a:t>各个设计元素的职责划分是否合理</a:t>
            </a:r>
            <a:r>
              <a:rPr lang="zh-CN" altLang="en-US" dirty="0"/>
              <a:t>、</a:t>
            </a:r>
            <a:r>
              <a:rPr lang="zh-CN" altLang="zh-CN" dirty="0"/>
              <a:t>功能和接口封装是否恰当</a:t>
            </a:r>
          </a:p>
          <a:p>
            <a:pPr lvl="0"/>
            <a:r>
              <a:rPr lang="zh-CN" altLang="zh-CN" dirty="0"/>
              <a:t>可满足性</a:t>
            </a:r>
            <a:endParaRPr lang="en-US" altLang="zh-CN" dirty="0"/>
          </a:p>
          <a:p>
            <a:pPr lvl="1"/>
            <a:r>
              <a:rPr lang="zh-CN" altLang="zh-CN" dirty="0"/>
              <a:t>子系统设计是否实现了所赋予子系统的软件需求，是否存在多余的设计元素，是否引入了不必要的软件资产</a:t>
            </a:r>
          </a:p>
          <a:p>
            <a:pPr lvl="0"/>
            <a:r>
              <a:rPr lang="zh-CN" altLang="zh-CN" dirty="0"/>
              <a:t>正确性</a:t>
            </a:r>
            <a:endParaRPr lang="en-US" altLang="zh-CN" dirty="0"/>
          </a:p>
          <a:p>
            <a:pPr lvl="1"/>
            <a:r>
              <a:rPr lang="zh-CN" altLang="zh-CN" dirty="0"/>
              <a:t>是否正确地使用</a:t>
            </a:r>
            <a:r>
              <a:rPr lang="en-US" altLang="zh-CN" dirty="0"/>
              <a:t>UML</a:t>
            </a:r>
            <a:r>
              <a:rPr lang="zh-CN" altLang="zh-CN" dirty="0"/>
              <a:t>图符和模型来描述子系统设计的软件制品</a:t>
            </a:r>
          </a:p>
          <a:p>
            <a:pPr lvl="0"/>
            <a:r>
              <a:rPr lang="zh-CN" altLang="zh-CN" dirty="0"/>
              <a:t>一致性</a:t>
            </a:r>
            <a:endParaRPr lang="en-US" altLang="zh-CN" dirty="0"/>
          </a:p>
          <a:p>
            <a:pPr lvl="1"/>
            <a:r>
              <a:rPr lang="zh-CN" altLang="zh-CN" dirty="0"/>
              <a:t>多个软件制品间是否一致，模型和文字表述是否一致</a:t>
            </a:r>
          </a:p>
          <a:p>
            <a:endParaRPr lang="zh-CN" altLang="en-US" dirty="0"/>
          </a:p>
        </p:txBody>
      </p:sp>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软件详细设计概述</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详细设计的</a:t>
            </a:r>
            <a:r>
              <a:rPr lang="en-US" altLang="zh-CN" dirty="0">
                <a:solidFill>
                  <a:schemeClr val="bg1">
                    <a:lumMod val="85000"/>
                  </a:schemeClr>
                </a:solidFill>
              </a:rPr>
              <a:t>UML</a:t>
            </a:r>
            <a:r>
              <a:rPr lang="zh-CN" altLang="en-US" dirty="0">
                <a:solidFill>
                  <a:schemeClr val="bg1">
                    <a:lumMod val="85000"/>
                  </a:schemeClr>
                </a:solidFill>
              </a:rPr>
              <a:t>模型</a:t>
            </a:r>
          </a:p>
          <a:p>
            <a:pPr marL="514350" indent="-514350">
              <a:buFont typeface="+mj-lt"/>
              <a:buAutoNum type="arabicPeriod"/>
            </a:pPr>
            <a:r>
              <a:rPr lang="zh-CN" altLang="en-US" dirty="0">
                <a:solidFill>
                  <a:schemeClr val="bg1">
                    <a:lumMod val="85000"/>
                  </a:schemeClr>
                </a:solidFill>
              </a:rPr>
              <a:t>软件详细设计活动</a:t>
            </a:r>
            <a:endParaRPr lang="en-US" altLang="zh-CN" dirty="0">
              <a:solidFill>
                <a:schemeClr val="bg1">
                  <a:lumMod val="85000"/>
                </a:schemeClr>
              </a:solidFill>
            </a:endParaRPr>
          </a:p>
          <a:p>
            <a:pPr lvl="1"/>
            <a:r>
              <a:rPr lang="zh-CN" altLang="en-US" dirty="0">
                <a:solidFill>
                  <a:schemeClr val="bg1">
                    <a:lumMod val="85000"/>
                  </a:schemeClr>
                </a:solidFill>
              </a:rPr>
              <a:t>用例设计</a:t>
            </a:r>
          </a:p>
          <a:p>
            <a:pPr lvl="1"/>
            <a:r>
              <a:rPr lang="zh-CN" altLang="en-US" dirty="0">
                <a:solidFill>
                  <a:schemeClr val="bg1">
                    <a:lumMod val="85000"/>
                  </a:schemeClr>
                </a:solidFill>
              </a:rPr>
              <a:t>类设计</a:t>
            </a:r>
          </a:p>
          <a:p>
            <a:pPr lvl="1"/>
            <a:r>
              <a:rPr lang="zh-CN" altLang="en-US" dirty="0">
                <a:solidFill>
                  <a:schemeClr val="bg1">
                    <a:lumMod val="85000"/>
                  </a:schemeClr>
                </a:solidFill>
              </a:rPr>
              <a:t>数据设计</a:t>
            </a:r>
            <a:endParaRPr lang="en-US" altLang="zh-CN" dirty="0">
              <a:solidFill>
                <a:schemeClr val="bg1">
                  <a:lumMod val="85000"/>
                </a:schemeClr>
              </a:solidFill>
            </a:endParaRPr>
          </a:p>
          <a:p>
            <a:pPr lvl="1"/>
            <a:r>
              <a:rPr lang="zh-CN" altLang="en-US" b="1" dirty="0">
                <a:solidFill>
                  <a:schemeClr val="bg1">
                    <a:lumMod val="85000"/>
                  </a:schemeClr>
                </a:solidFill>
              </a:rPr>
              <a:t>子系统和构件设计</a:t>
            </a:r>
            <a:endParaRPr lang="en-US" altLang="zh-CN" b="1" dirty="0">
              <a:solidFill>
                <a:schemeClr val="bg1">
                  <a:lumMod val="85000"/>
                </a:schemeClr>
              </a:solidFill>
            </a:endParaRPr>
          </a:p>
          <a:p>
            <a:pPr marL="514350" indent="-514350">
              <a:buFont typeface="+mj-lt"/>
              <a:buAutoNum type="arabicPeriod"/>
            </a:pPr>
            <a:r>
              <a:rPr lang="zh-CN" altLang="en-US" dirty="0">
                <a:solidFill>
                  <a:srgbClr val="C00000"/>
                </a:solidFill>
              </a:rPr>
              <a:t>详细设计文档化和评审</a:t>
            </a:r>
            <a:endParaRPr lang="en-US" altLang="zh-CN" dirty="0">
              <a:solidFill>
                <a:srgbClr val="C00000"/>
              </a:solidFill>
            </a:endParaRPr>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3.1 </a:t>
            </a:r>
            <a:r>
              <a:rPr lang="zh-CN" altLang="en-US" dirty="0"/>
              <a:t>软件详细设计的输出</a:t>
            </a:r>
          </a:p>
        </p:txBody>
      </p:sp>
      <p:sp>
        <p:nvSpPr>
          <p:cNvPr id="2" name="内容占位符 1"/>
          <p:cNvSpPr>
            <a:spLocks noGrp="1"/>
          </p:cNvSpPr>
          <p:nvPr>
            <p:ph idx="1"/>
          </p:nvPr>
        </p:nvSpPr>
        <p:spPr/>
        <p:txBody>
          <a:bodyPr/>
          <a:lstStyle/>
          <a:p>
            <a:r>
              <a:rPr lang="zh-CN" altLang="en-US" dirty="0"/>
              <a:t>模型</a:t>
            </a:r>
            <a:endParaRPr lang="en-US" altLang="zh-CN" dirty="0"/>
          </a:p>
          <a:p>
            <a:pPr lvl="1"/>
            <a:r>
              <a:rPr lang="zh-CN" altLang="en-US" dirty="0"/>
              <a:t>用</a:t>
            </a:r>
            <a:r>
              <a:rPr lang="en-US" altLang="zh-CN" dirty="0"/>
              <a:t>UML</a:t>
            </a:r>
            <a:r>
              <a:rPr lang="zh-CN" altLang="en-US" dirty="0"/>
              <a:t>类图、构件图、包图、状态图、顺序图等描述的详细设计模型</a:t>
            </a:r>
            <a:endParaRPr lang="en-US" altLang="zh-CN" dirty="0"/>
          </a:p>
          <a:p>
            <a:pPr lvl="1"/>
            <a:endParaRPr lang="en-US" altLang="zh-CN" dirty="0"/>
          </a:p>
          <a:p>
            <a:r>
              <a:rPr lang="zh-CN" altLang="en-US" dirty="0"/>
              <a:t>文档</a:t>
            </a:r>
            <a:endParaRPr lang="en-US" altLang="zh-CN" dirty="0"/>
          </a:p>
          <a:p>
            <a:pPr lvl="1"/>
            <a:r>
              <a:rPr lang="zh-CN" altLang="en-US" dirty="0"/>
              <a:t>软件详细设计规格说明书</a:t>
            </a:r>
            <a:endParaRPr lang="en-US" altLang="zh-CN" dirty="0"/>
          </a:p>
          <a:p>
            <a:pPr lvl="1"/>
            <a:endParaRPr lang="zh-CN" altLang="en-US" dirty="0"/>
          </a:p>
        </p:txBody>
      </p:sp>
    </p:spTree>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3.2 </a:t>
            </a:r>
            <a:r>
              <a:rPr lang="zh-CN" altLang="zh-CN" dirty="0">
                <a:effectLst/>
              </a:rPr>
              <a:t>设计整合</a:t>
            </a:r>
            <a:endParaRPr lang="zh-CN" altLang="en-US" dirty="0"/>
          </a:p>
        </p:txBody>
      </p:sp>
      <p:sp>
        <p:nvSpPr>
          <p:cNvPr id="2" name="内容占位符 1"/>
          <p:cNvSpPr>
            <a:spLocks noGrp="1"/>
          </p:cNvSpPr>
          <p:nvPr>
            <p:ph idx="1"/>
          </p:nvPr>
        </p:nvSpPr>
        <p:spPr/>
        <p:txBody>
          <a:bodyPr>
            <a:normAutofit/>
          </a:bodyPr>
          <a:lstStyle/>
          <a:p>
            <a:r>
              <a:rPr lang="zh-CN" altLang="zh-CN" dirty="0"/>
              <a:t>汇总迄今获得的所有设计模型</a:t>
            </a:r>
            <a:endParaRPr lang="en-US" altLang="zh-CN" dirty="0"/>
          </a:p>
          <a:p>
            <a:pPr lvl="1"/>
            <a:r>
              <a:rPr lang="zh-CN" altLang="zh-CN" dirty="0"/>
              <a:t>包括体系结构模型、界面设计模型、用例设计模型、子系统</a:t>
            </a:r>
            <a:r>
              <a:rPr lang="en-US" altLang="zh-CN" dirty="0"/>
              <a:t>/</a:t>
            </a:r>
            <a:r>
              <a:rPr lang="zh-CN" altLang="zh-CN" dirty="0"/>
              <a:t>构件</a:t>
            </a:r>
            <a:r>
              <a:rPr lang="en-US" altLang="zh-CN" dirty="0"/>
              <a:t>/</a:t>
            </a:r>
            <a:r>
              <a:rPr lang="zh-CN" altLang="zh-CN" dirty="0"/>
              <a:t>类设计模型、数据模型</a:t>
            </a:r>
            <a:r>
              <a:rPr lang="zh-CN" altLang="en-US" dirty="0"/>
              <a:t>等</a:t>
            </a:r>
            <a:endParaRPr lang="en-US" altLang="zh-CN" dirty="0"/>
          </a:p>
          <a:p>
            <a:r>
              <a:rPr lang="zh-CN" altLang="zh-CN" dirty="0"/>
              <a:t>形成系统、完整的软件设计方案</a:t>
            </a:r>
            <a:endParaRPr lang="en-US" altLang="zh-CN"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1.5 </a:t>
            </a:r>
            <a:r>
              <a:rPr lang="zh-CN" altLang="en-US" dirty="0"/>
              <a:t>何为活动图</a:t>
            </a:r>
          </a:p>
        </p:txBody>
      </p:sp>
      <p:sp>
        <p:nvSpPr>
          <p:cNvPr id="2" name="内容占位符 1"/>
          <p:cNvSpPr>
            <a:spLocks noGrp="1"/>
          </p:cNvSpPr>
          <p:nvPr>
            <p:ph idx="1"/>
          </p:nvPr>
        </p:nvSpPr>
        <p:spPr/>
        <p:txBody>
          <a:bodyPr>
            <a:normAutofit/>
          </a:bodyPr>
          <a:lstStyle/>
          <a:p>
            <a:r>
              <a:rPr lang="zh-CN" altLang="zh-CN" dirty="0"/>
              <a:t>描述实体为完成某项功能而执行的</a:t>
            </a:r>
            <a:r>
              <a:rPr lang="zh-CN" altLang="zh-CN" b="1" dirty="0">
                <a:solidFill>
                  <a:srgbClr val="C00000"/>
                </a:solidFill>
              </a:rPr>
              <a:t>操作序列</a:t>
            </a:r>
            <a:r>
              <a:rPr lang="zh-CN" altLang="zh-CN" dirty="0"/>
              <a:t>，其中某些操作或其子序列存在</a:t>
            </a:r>
            <a:r>
              <a:rPr lang="zh-CN" altLang="zh-CN" b="1" dirty="0">
                <a:solidFill>
                  <a:srgbClr val="C00000"/>
                </a:solidFill>
              </a:rPr>
              <a:t>并发和同步</a:t>
            </a:r>
            <a:endParaRPr lang="en-US" altLang="zh-CN" dirty="0"/>
          </a:p>
          <a:p>
            <a:pPr lvl="1"/>
            <a:endParaRPr lang="en-US" altLang="zh-CN" dirty="0"/>
          </a:p>
        </p:txBody>
      </p:sp>
      <p:sp>
        <p:nvSpPr>
          <p:cNvPr id="3"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p:nvPr/>
        </p:nvGraphicFramePr>
        <p:xfrm>
          <a:off x="946634" y="2204864"/>
          <a:ext cx="8208911" cy="4298010"/>
        </p:xfrm>
        <a:graphic>
          <a:graphicData uri="http://schemas.openxmlformats.org/presentationml/2006/ole">
            <mc:AlternateContent xmlns:mc="http://schemas.openxmlformats.org/markup-compatibility/2006">
              <mc:Choice xmlns:v="urn:schemas-microsoft-com:vml" Requires="v">
                <p:oleObj spid="_x0000_s2063" name="Visio" r:id="rId3" imgW="6814185" imgH="3818890" progId="Visio.Drawing.15">
                  <p:embed/>
                </p:oleObj>
              </mc:Choice>
              <mc:Fallback>
                <p:oleObj name="Visio" r:id="rId3" imgW="6814185" imgH="3818890" progId="Visio.Drawing.15">
                  <p:embed/>
                  <p:pic>
                    <p:nvPicPr>
                      <p:cNvPr id="0" name="Object 1"/>
                      <p:cNvPicPr>
                        <a:picLocks noChangeArrowheads="1"/>
                      </p:cNvPicPr>
                      <p:nvPr/>
                    </p:nvPicPr>
                    <p:blipFill>
                      <a:blip r:embed="rId4"/>
                      <a:srcRect/>
                      <a:stretch>
                        <a:fillRect/>
                      </a:stretch>
                    </p:blipFill>
                    <p:spPr bwMode="auto">
                      <a:xfrm>
                        <a:off x="946634" y="2204864"/>
                        <a:ext cx="8208911" cy="4298010"/>
                      </a:xfrm>
                      <a:prstGeom prst="rect">
                        <a:avLst/>
                      </a:prstGeom>
                      <a:noFill/>
                    </p:spPr>
                  </p:pic>
                </p:oleObj>
              </mc:Fallback>
            </mc:AlternateContent>
          </a:graphicData>
        </a:graphic>
      </p:graphicFrame>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en-US" altLang="zh-CN" dirty="0"/>
              <a:t>3.3 </a:t>
            </a:r>
            <a:r>
              <a:rPr lang="zh-CN" altLang="zh-CN" dirty="0"/>
              <a:t>设计验证</a:t>
            </a:r>
            <a:endParaRPr lang="en-US" altLang="zh-CN" dirty="0"/>
          </a:p>
        </p:txBody>
      </p:sp>
      <p:sp>
        <p:nvSpPr>
          <p:cNvPr id="2" name="内容占位符 1"/>
          <p:cNvSpPr>
            <a:spLocks noGrp="1"/>
          </p:cNvSpPr>
          <p:nvPr>
            <p:ph idx="1"/>
          </p:nvPr>
        </p:nvSpPr>
        <p:spPr/>
        <p:txBody>
          <a:bodyPr>
            <a:normAutofit/>
          </a:bodyPr>
          <a:lstStyle/>
          <a:p>
            <a:r>
              <a:rPr lang="zh-CN" altLang="zh-CN" dirty="0"/>
              <a:t>验证</a:t>
            </a:r>
            <a:r>
              <a:rPr lang="zh-CN" altLang="en-US" dirty="0"/>
              <a:t>整个</a:t>
            </a:r>
            <a:r>
              <a:rPr lang="zh-CN" altLang="zh-CN" dirty="0"/>
              <a:t>设计的正确性、优化性和充分性</a:t>
            </a:r>
            <a:r>
              <a:rPr lang="zh-CN" altLang="en-US" dirty="0"/>
              <a:t>等</a:t>
            </a:r>
            <a:endParaRPr lang="en-US" altLang="zh-CN" dirty="0"/>
          </a:p>
          <a:p>
            <a:r>
              <a:rPr lang="zh-CN" altLang="en-US" dirty="0"/>
              <a:t>验证设计模型</a:t>
            </a:r>
            <a:r>
              <a:rPr lang="zh-CN" altLang="zh-CN" dirty="0"/>
              <a:t>之间的不一致性</a:t>
            </a:r>
            <a:r>
              <a:rPr lang="zh-CN" altLang="en-US" dirty="0"/>
              <a:t>、</a:t>
            </a:r>
            <a:r>
              <a:rPr lang="zh-CN" altLang="zh-CN" dirty="0"/>
              <a:t>冗余性</a:t>
            </a:r>
            <a:r>
              <a:rPr lang="zh-CN" altLang="en-US" dirty="0"/>
              <a:t>等</a:t>
            </a:r>
            <a:endParaRPr lang="en-US" altLang="zh-CN" dirty="0"/>
          </a:p>
          <a:p>
            <a:r>
              <a:rPr lang="zh-CN" altLang="en-US" dirty="0"/>
              <a:t>发现设计方案中的问题并进行整改</a:t>
            </a:r>
            <a:endParaRPr lang="en-US" altLang="zh-CN" dirty="0"/>
          </a:p>
          <a:p>
            <a:pPr lvl="1"/>
            <a:endParaRPr lang="zh-CN" altLang="zh-CN" dirty="0"/>
          </a:p>
        </p:txBody>
      </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3.4 </a:t>
            </a:r>
            <a:r>
              <a:rPr lang="zh-CN" altLang="en-US" dirty="0"/>
              <a:t>撰写设计文档</a:t>
            </a:r>
          </a:p>
        </p:txBody>
      </p:sp>
      <p:sp>
        <p:nvSpPr>
          <p:cNvPr id="2" name="内容占位符 1"/>
          <p:cNvSpPr>
            <a:spLocks noGrp="1"/>
          </p:cNvSpPr>
          <p:nvPr>
            <p:ph idx="1"/>
          </p:nvPr>
        </p:nvSpPr>
        <p:spPr/>
        <p:txBody>
          <a:bodyPr>
            <a:normAutofit lnSpcReduction="10000"/>
          </a:bodyPr>
          <a:lstStyle/>
          <a:p>
            <a:pPr marL="109855" indent="0">
              <a:buNone/>
            </a:pPr>
            <a:r>
              <a:rPr lang="en-US" altLang="zh-CN" dirty="0"/>
              <a:t>1</a:t>
            </a:r>
            <a:r>
              <a:rPr lang="zh-CN" altLang="zh-CN" dirty="0"/>
              <a:t>、引言</a:t>
            </a:r>
          </a:p>
          <a:p>
            <a:pPr marL="365760" lvl="1" indent="0">
              <a:buNone/>
            </a:pPr>
            <a:r>
              <a:rPr lang="en-US" altLang="zh-CN" dirty="0"/>
              <a:t>1.1 </a:t>
            </a:r>
            <a:r>
              <a:rPr lang="zh-CN" altLang="zh-CN" dirty="0"/>
              <a:t>编写目的</a:t>
            </a:r>
          </a:p>
          <a:p>
            <a:pPr marL="365760" lvl="1" indent="0">
              <a:buNone/>
            </a:pPr>
            <a:r>
              <a:rPr lang="en-US" altLang="zh-CN" dirty="0"/>
              <a:t>1.2 </a:t>
            </a:r>
            <a:r>
              <a:rPr lang="zh-CN" altLang="zh-CN" dirty="0"/>
              <a:t>读者对象</a:t>
            </a:r>
          </a:p>
          <a:p>
            <a:pPr marL="365760" lvl="1" indent="0">
              <a:buNone/>
            </a:pPr>
            <a:r>
              <a:rPr lang="en-US" altLang="zh-CN" dirty="0"/>
              <a:t>1.3 </a:t>
            </a:r>
            <a:r>
              <a:rPr lang="zh-CN" altLang="zh-CN" dirty="0"/>
              <a:t>软件系统概述</a:t>
            </a:r>
          </a:p>
          <a:p>
            <a:pPr marL="365760" lvl="1" indent="0">
              <a:buNone/>
            </a:pPr>
            <a:r>
              <a:rPr lang="en-US" altLang="zh-CN" dirty="0"/>
              <a:t>1.4 </a:t>
            </a:r>
            <a:r>
              <a:rPr lang="zh-CN" altLang="zh-CN" dirty="0"/>
              <a:t>文档概述</a:t>
            </a:r>
          </a:p>
          <a:p>
            <a:pPr marL="365760" lvl="1" indent="0">
              <a:buNone/>
            </a:pPr>
            <a:r>
              <a:rPr lang="en-US" altLang="zh-CN" dirty="0"/>
              <a:t>1.5 </a:t>
            </a:r>
            <a:r>
              <a:rPr lang="zh-CN" altLang="zh-CN" dirty="0"/>
              <a:t>定义</a:t>
            </a:r>
          </a:p>
          <a:p>
            <a:pPr marL="365760" lvl="1" indent="0">
              <a:buNone/>
            </a:pPr>
            <a:r>
              <a:rPr lang="en-US" altLang="zh-CN" dirty="0"/>
              <a:t>1.6 </a:t>
            </a:r>
            <a:r>
              <a:rPr lang="zh-CN" altLang="zh-CN" dirty="0"/>
              <a:t>参考资料</a:t>
            </a:r>
          </a:p>
          <a:p>
            <a:pPr marL="109855" indent="0">
              <a:buNone/>
            </a:pPr>
            <a:r>
              <a:rPr lang="en-US" altLang="zh-CN" dirty="0"/>
              <a:t>2</a:t>
            </a:r>
            <a:r>
              <a:rPr lang="zh-CN" altLang="zh-CN" dirty="0"/>
              <a:t>、软件设计约束和原则</a:t>
            </a:r>
          </a:p>
          <a:p>
            <a:pPr marL="365760" lvl="1" indent="0">
              <a:buNone/>
            </a:pPr>
            <a:r>
              <a:rPr lang="en-US" altLang="zh-CN" dirty="0"/>
              <a:t>2.1 </a:t>
            </a:r>
            <a:r>
              <a:rPr lang="zh-CN" altLang="zh-CN" dirty="0"/>
              <a:t>软件设计约束</a:t>
            </a:r>
          </a:p>
          <a:p>
            <a:pPr marL="365760" lvl="1" indent="0">
              <a:buNone/>
            </a:pPr>
            <a:r>
              <a:rPr lang="en-US" altLang="zh-CN" dirty="0"/>
              <a:t>2.2 </a:t>
            </a:r>
            <a:r>
              <a:rPr lang="zh-CN" altLang="zh-CN" dirty="0"/>
              <a:t>软件设计原则</a:t>
            </a:r>
          </a:p>
          <a:p>
            <a:pPr marL="109855" indent="0">
              <a:buNone/>
            </a:pPr>
            <a:endParaRPr lang="zh-CN" altLang="en-US" dirty="0"/>
          </a:p>
        </p:txBody>
      </p:sp>
      <p:sp>
        <p:nvSpPr>
          <p:cNvPr id="6" name="内容占位符 1"/>
          <p:cNvSpPr txBox="1"/>
          <p:nvPr/>
        </p:nvSpPr>
        <p:spPr>
          <a:xfrm>
            <a:off x="6491250" y="1123354"/>
            <a:ext cx="5328592" cy="5221970"/>
          </a:xfrm>
          <a:prstGeom prst="rect">
            <a:avLst/>
          </a:prstGeom>
        </p:spPr>
        <p:txBody>
          <a:bodyPr vert="horz">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b="1" kern="1200">
                <a:solidFill>
                  <a:schemeClr val="tx1">
                    <a:lumMod val="95000"/>
                    <a:lumOff val="5000"/>
                  </a:schemeClr>
                </a:solidFill>
                <a:latin typeface="微软雅黑" panose="020B0503020204020204" charset="-122"/>
                <a:ea typeface="微软雅黑" panose="020B0503020204020204" charset="-122"/>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lumMod val="95000"/>
                    <a:lumOff val="5000"/>
                  </a:schemeClr>
                </a:solidFill>
                <a:latin typeface="微软雅黑" panose="020B0503020204020204" charset="-122"/>
                <a:ea typeface="微软雅黑" panose="020B0503020204020204" charset="-122"/>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lumMod val="95000"/>
                    <a:lumOff val="5000"/>
                  </a:schemeClr>
                </a:solidFill>
                <a:latin typeface="微软雅黑" panose="020B0503020204020204" charset="-122"/>
                <a:ea typeface="微软雅黑" panose="020B0503020204020204" charset="-122"/>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lumMod val="95000"/>
                    <a:lumOff val="5000"/>
                  </a:schemeClr>
                </a:solidFill>
                <a:latin typeface="微软雅黑" panose="020B0503020204020204" charset="-122"/>
                <a:ea typeface="微软雅黑" panose="020B0503020204020204" charset="-122"/>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lumMod val="95000"/>
                    <a:lumOff val="5000"/>
                  </a:schemeClr>
                </a:solidFill>
                <a:latin typeface="微软雅黑" panose="020B0503020204020204" charset="-122"/>
                <a:ea typeface="微软雅黑" panose="020B0503020204020204" charset="-122"/>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spcBef>
                <a:spcPct val="20000"/>
              </a:spcBef>
              <a:buNone/>
            </a:pPr>
            <a:r>
              <a:rPr kumimoji="1" lang="en-US" altLang="zh-CN" sz="3200" dirty="0">
                <a:solidFill>
                  <a:srgbClr val="002060"/>
                </a:solidFill>
                <a:latin typeface="+mn-lt"/>
                <a:ea typeface="+mn-ea"/>
              </a:rPr>
              <a:t>3. </a:t>
            </a:r>
            <a:r>
              <a:rPr kumimoji="1" lang="zh-CN" altLang="zh-CN" sz="3200" dirty="0">
                <a:solidFill>
                  <a:srgbClr val="002060"/>
                </a:solidFill>
                <a:latin typeface="+mn-lt"/>
                <a:ea typeface="+mn-ea"/>
              </a:rPr>
              <a:t>软件设计方案</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3.1 </a:t>
            </a:r>
            <a:r>
              <a:rPr kumimoji="1" lang="zh-CN" altLang="zh-CN" sz="2800" b="0" dirty="0">
                <a:solidFill>
                  <a:srgbClr val="002060"/>
                </a:solidFill>
                <a:latin typeface="+mn-lt"/>
                <a:ea typeface="+mn-ea"/>
              </a:rPr>
              <a:t>体系结构设计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3.2 </a:t>
            </a:r>
            <a:r>
              <a:rPr kumimoji="1" lang="zh-CN" altLang="zh-CN" sz="2800" b="0" dirty="0">
                <a:solidFill>
                  <a:srgbClr val="002060"/>
                </a:solidFill>
                <a:latin typeface="+mn-lt"/>
                <a:ea typeface="+mn-ea"/>
              </a:rPr>
              <a:t>用户界面设计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3.3 </a:t>
            </a:r>
            <a:r>
              <a:rPr kumimoji="1" lang="zh-CN" altLang="zh-CN" sz="2800" b="0" dirty="0">
                <a:solidFill>
                  <a:srgbClr val="002060"/>
                </a:solidFill>
                <a:latin typeface="+mn-lt"/>
                <a:ea typeface="+mn-ea"/>
              </a:rPr>
              <a:t>用例设计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3.4 </a:t>
            </a:r>
            <a:r>
              <a:rPr kumimoji="1" lang="zh-CN" altLang="zh-CN" sz="2800" b="0" dirty="0">
                <a:solidFill>
                  <a:srgbClr val="002060"/>
                </a:solidFill>
                <a:latin typeface="+mn-lt"/>
                <a:ea typeface="+mn-ea"/>
              </a:rPr>
              <a:t>子系统</a:t>
            </a:r>
            <a:r>
              <a:rPr kumimoji="1" lang="en-US" altLang="zh-CN" sz="2800" b="0" dirty="0">
                <a:solidFill>
                  <a:srgbClr val="002060"/>
                </a:solidFill>
                <a:latin typeface="+mn-lt"/>
                <a:ea typeface="+mn-ea"/>
              </a:rPr>
              <a:t>/</a:t>
            </a:r>
            <a:r>
              <a:rPr kumimoji="1" lang="zh-CN" altLang="zh-CN" sz="2800" b="0" dirty="0">
                <a:solidFill>
                  <a:srgbClr val="002060"/>
                </a:solidFill>
                <a:latin typeface="+mn-lt"/>
                <a:ea typeface="+mn-ea"/>
              </a:rPr>
              <a:t>构件设计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3.5 </a:t>
            </a:r>
            <a:r>
              <a:rPr kumimoji="1" lang="zh-CN" altLang="zh-CN" sz="2800" b="0" dirty="0">
                <a:solidFill>
                  <a:srgbClr val="002060"/>
                </a:solidFill>
                <a:latin typeface="+mn-lt"/>
                <a:ea typeface="+mn-ea"/>
              </a:rPr>
              <a:t>类设计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3.6 </a:t>
            </a:r>
            <a:r>
              <a:rPr kumimoji="1" lang="zh-CN" altLang="zh-CN" sz="2800" b="0" dirty="0">
                <a:solidFill>
                  <a:srgbClr val="002060"/>
                </a:solidFill>
                <a:latin typeface="+mn-lt"/>
                <a:ea typeface="+mn-ea"/>
              </a:rPr>
              <a:t>数据设计</a:t>
            </a:r>
          </a:p>
          <a:p>
            <a:pPr marL="365760" lvl="1" indent="0" fontAlgn="auto">
              <a:spcBef>
                <a:spcPct val="20000"/>
              </a:spcBef>
              <a:spcAft>
                <a:spcPts val="0"/>
              </a:spcAft>
              <a:buClrTx/>
              <a:buNone/>
            </a:pPr>
            <a:r>
              <a:rPr kumimoji="1" lang="en-US" altLang="zh-CN" sz="2800" b="0" dirty="0">
                <a:solidFill>
                  <a:srgbClr val="002060"/>
                </a:solidFill>
                <a:latin typeface="+mn-lt"/>
                <a:ea typeface="+mn-ea"/>
              </a:rPr>
              <a:t>3.7 </a:t>
            </a:r>
            <a:r>
              <a:rPr kumimoji="1" lang="zh-CN" altLang="zh-CN" sz="2800" b="0" dirty="0">
                <a:solidFill>
                  <a:srgbClr val="002060"/>
                </a:solidFill>
                <a:latin typeface="+mn-lt"/>
                <a:ea typeface="+mn-ea"/>
              </a:rPr>
              <a:t>部署设计</a:t>
            </a:r>
          </a:p>
          <a:p>
            <a:pPr marL="109855" indent="0">
              <a:buNone/>
            </a:pPr>
            <a:r>
              <a:rPr lang="en-US" altLang="zh-CN" sz="3200" dirty="0"/>
              <a:t>4. </a:t>
            </a:r>
            <a:r>
              <a:rPr lang="zh-CN" altLang="zh-CN" sz="3200" dirty="0"/>
              <a:t>实施指南</a:t>
            </a:r>
          </a:p>
          <a:p>
            <a:pPr marL="109855" indent="0" fontAlgn="auto">
              <a:buNone/>
            </a:pPr>
            <a:endParaRPr lang="zh-CN" altLang="en-US" dirty="0"/>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3.5 </a:t>
            </a:r>
            <a:r>
              <a:rPr lang="zh-CN" altLang="en-US" dirty="0"/>
              <a:t>设计评审人员</a:t>
            </a:r>
          </a:p>
        </p:txBody>
      </p:sp>
      <p:sp>
        <p:nvSpPr>
          <p:cNvPr id="2" name="内容占位符 1"/>
          <p:cNvSpPr>
            <a:spLocks noGrp="1"/>
          </p:cNvSpPr>
          <p:nvPr>
            <p:ph idx="1"/>
          </p:nvPr>
        </p:nvSpPr>
        <p:spPr/>
        <p:txBody>
          <a:bodyPr>
            <a:normAutofit fontScale="77500" lnSpcReduction="20000"/>
          </a:bodyPr>
          <a:lstStyle/>
          <a:p>
            <a:pPr lvl="0"/>
            <a:r>
              <a:rPr lang="zh-CN" altLang="zh-CN" dirty="0"/>
              <a:t>用户（客户）</a:t>
            </a:r>
            <a:endParaRPr lang="en-US" altLang="zh-CN" dirty="0"/>
          </a:p>
          <a:p>
            <a:pPr lvl="1"/>
            <a:r>
              <a:rPr lang="zh-CN" altLang="zh-CN" dirty="0"/>
              <a:t>评估和分析软件设计是否正确地实现了他们所提出的软件需求</a:t>
            </a:r>
          </a:p>
          <a:p>
            <a:pPr lvl="0"/>
            <a:r>
              <a:rPr lang="zh-CN" altLang="zh-CN" dirty="0"/>
              <a:t>软件设计人员</a:t>
            </a:r>
            <a:endParaRPr lang="en-US" altLang="zh-CN" dirty="0"/>
          </a:p>
          <a:p>
            <a:pPr lvl="1"/>
            <a:r>
              <a:rPr lang="zh-CN" altLang="zh-CN" dirty="0"/>
              <a:t>根据评审的意见来修改设计方案</a:t>
            </a:r>
          </a:p>
          <a:p>
            <a:pPr lvl="0"/>
            <a:r>
              <a:rPr lang="zh-CN" altLang="zh-CN" dirty="0"/>
              <a:t>程序员</a:t>
            </a:r>
            <a:endParaRPr lang="en-US" altLang="zh-CN" dirty="0"/>
          </a:p>
          <a:p>
            <a:pPr lvl="1"/>
            <a:r>
              <a:rPr lang="zh-CN" altLang="zh-CN" dirty="0"/>
              <a:t>能否正确理解设计文档</a:t>
            </a:r>
            <a:r>
              <a:rPr lang="zh-CN" altLang="en-US" dirty="0"/>
              <a:t>、</a:t>
            </a:r>
            <a:r>
              <a:rPr lang="zh-CN" altLang="zh-CN" dirty="0"/>
              <a:t>是否提供足够详细的设计方案以指导编码</a:t>
            </a:r>
          </a:p>
          <a:p>
            <a:pPr lvl="0"/>
            <a:r>
              <a:rPr lang="zh-CN" altLang="zh-CN" dirty="0"/>
              <a:t>软件需求分析人员</a:t>
            </a:r>
            <a:endParaRPr lang="en-US" altLang="zh-CN" dirty="0"/>
          </a:p>
          <a:p>
            <a:pPr lvl="1"/>
            <a:r>
              <a:rPr lang="zh-CN" altLang="zh-CN" dirty="0"/>
              <a:t>是否实现了他们所定义的软件需求</a:t>
            </a:r>
          </a:p>
          <a:p>
            <a:pPr lvl="0"/>
            <a:r>
              <a:rPr lang="zh-CN" altLang="zh-CN" dirty="0"/>
              <a:t>质量保证人员</a:t>
            </a:r>
            <a:endParaRPr lang="en-US" altLang="zh-CN" dirty="0"/>
          </a:p>
          <a:p>
            <a:pPr lvl="1"/>
            <a:r>
              <a:rPr lang="zh-CN" altLang="zh-CN" dirty="0"/>
              <a:t>发现软件设计模型和文档中的质量问题，并进行质量保证</a:t>
            </a:r>
          </a:p>
          <a:p>
            <a:pPr lvl="0"/>
            <a:r>
              <a:rPr lang="zh-CN" altLang="zh-CN" dirty="0"/>
              <a:t>测试工程师</a:t>
            </a:r>
            <a:endParaRPr lang="en-US" altLang="zh-CN" dirty="0"/>
          </a:p>
          <a:p>
            <a:pPr lvl="1"/>
            <a:r>
              <a:rPr lang="zh-CN" altLang="zh-CN" dirty="0"/>
              <a:t>以软件设计</a:t>
            </a:r>
            <a:r>
              <a:rPr lang="zh-CN" altLang="en-US" dirty="0"/>
              <a:t>文档</a:t>
            </a:r>
            <a:r>
              <a:rPr lang="zh-CN" altLang="zh-CN" dirty="0"/>
              <a:t>为依据，设计软件测试用例，开展软件测试</a:t>
            </a:r>
          </a:p>
          <a:p>
            <a:pPr lvl="0"/>
            <a:r>
              <a:rPr lang="zh-CN" altLang="zh-CN" dirty="0"/>
              <a:t>配置管理工程师</a:t>
            </a:r>
            <a:endParaRPr lang="en-US" altLang="zh-CN" dirty="0"/>
          </a:p>
          <a:p>
            <a:pPr lvl="1"/>
            <a:r>
              <a:rPr lang="zh-CN" altLang="zh-CN" dirty="0"/>
              <a:t>对软件设计规格说明书和设计模型进行配置管理</a:t>
            </a:r>
          </a:p>
          <a:p>
            <a:endParaRPr lang="zh-CN" altLang="en-US" dirty="0"/>
          </a:p>
        </p:txBody>
      </p:sp>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3.6 </a:t>
            </a:r>
            <a:r>
              <a:rPr lang="zh-CN" altLang="en-US" dirty="0"/>
              <a:t>评审设计文档</a:t>
            </a:r>
            <a:r>
              <a:rPr lang="en-US" altLang="zh-CN" dirty="0"/>
              <a:t>(1)</a:t>
            </a:r>
            <a:endParaRPr lang="zh-CN" altLang="en-US" dirty="0"/>
          </a:p>
        </p:txBody>
      </p:sp>
      <p:sp>
        <p:nvSpPr>
          <p:cNvPr id="2" name="内容占位符 1"/>
          <p:cNvSpPr>
            <a:spLocks noGrp="1"/>
          </p:cNvSpPr>
          <p:nvPr>
            <p:ph idx="1"/>
          </p:nvPr>
        </p:nvSpPr>
        <p:spPr/>
        <p:txBody>
          <a:bodyPr>
            <a:normAutofit/>
          </a:bodyPr>
          <a:lstStyle/>
          <a:p>
            <a:pPr lvl="0"/>
            <a:r>
              <a:rPr lang="zh-CN" altLang="zh-CN" dirty="0"/>
              <a:t>规范性</a:t>
            </a:r>
            <a:endParaRPr lang="en-US" altLang="zh-CN" dirty="0"/>
          </a:p>
          <a:p>
            <a:pPr lvl="1"/>
            <a:r>
              <a:rPr lang="zh-CN" altLang="zh-CN" dirty="0"/>
              <a:t>是否遵循文档规范，是否按规范的要求和方式来撰写</a:t>
            </a:r>
            <a:r>
              <a:rPr lang="zh-CN" altLang="en-US" dirty="0"/>
              <a:t>文档</a:t>
            </a:r>
            <a:endParaRPr lang="en-US" altLang="zh-CN" dirty="0"/>
          </a:p>
          <a:p>
            <a:r>
              <a:rPr lang="zh-CN" altLang="zh-CN" dirty="0"/>
              <a:t>简练性</a:t>
            </a:r>
            <a:endParaRPr lang="en-US" altLang="zh-CN" dirty="0"/>
          </a:p>
          <a:p>
            <a:pPr lvl="1"/>
            <a:r>
              <a:rPr lang="zh-CN" altLang="zh-CN" dirty="0"/>
              <a:t>语言表述是否简洁不啰嗦、易于理解。</a:t>
            </a:r>
          </a:p>
          <a:p>
            <a:pPr lvl="0"/>
            <a:r>
              <a:rPr lang="zh-CN" altLang="zh-CN" dirty="0"/>
              <a:t>正确性</a:t>
            </a:r>
            <a:endParaRPr lang="en-US" altLang="zh-CN" dirty="0"/>
          </a:p>
          <a:p>
            <a:pPr lvl="1"/>
            <a:r>
              <a:rPr lang="zh-CN" altLang="zh-CN" dirty="0"/>
              <a:t>设计方案是否正确实现了软件功能性需求和非功能性需求</a:t>
            </a:r>
          </a:p>
          <a:p>
            <a:pPr lvl="0"/>
            <a:r>
              <a:rPr lang="zh-CN" altLang="zh-CN" dirty="0"/>
              <a:t>可实施性</a:t>
            </a:r>
            <a:endParaRPr lang="en-US" altLang="zh-CN" dirty="0"/>
          </a:p>
          <a:p>
            <a:pPr lvl="1"/>
            <a:r>
              <a:rPr lang="zh-CN" altLang="zh-CN" dirty="0"/>
              <a:t>设计元素是否已充分细化和精化，模型是否易于理解，所选定的程序设计语言是否可以实现该设计模型</a:t>
            </a:r>
          </a:p>
        </p:txBody>
      </p:sp>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评审设计文档</a:t>
            </a:r>
            <a:r>
              <a:rPr lang="en-US" altLang="zh-CN" dirty="0"/>
              <a:t>(2)</a:t>
            </a:r>
            <a:endParaRPr lang="zh-CN" altLang="en-US" dirty="0"/>
          </a:p>
        </p:txBody>
      </p:sp>
      <p:sp>
        <p:nvSpPr>
          <p:cNvPr id="2" name="内容占位符 1"/>
          <p:cNvSpPr>
            <a:spLocks noGrp="1"/>
          </p:cNvSpPr>
          <p:nvPr>
            <p:ph idx="1"/>
          </p:nvPr>
        </p:nvSpPr>
        <p:spPr/>
        <p:txBody>
          <a:bodyPr>
            <a:normAutofit/>
          </a:bodyPr>
          <a:lstStyle/>
          <a:p>
            <a:pPr lvl="0"/>
            <a:r>
              <a:rPr lang="zh-CN" altLang="zh-CN" dirty="0"/>
              <a:t>可追踪性</a:t>
            </a:r>
            <a:endParaRPr lang="en-US" altLang="zh-CN" dirty="0"/>
          </a:p>
          <a:p>
            <a:pPr lvl="1"/>
            <a:r>
              <a:rPr lang="zh-CN" altLang="zh-CN" dirty="0"/>
              <a:t>各项需求是否在设计文档中都可找到相应的实现方案，设计文档中的设计内容是否对应于需求条目</a:t>
            </a:r>
          </a:p>
          <a:p>
            <a:pPr lvl="0"/>
            <a:r>
              <a:rPr lang="zh-CN" altLang="zh-CN" dirty="0"/>
              <a:t>一致性</a:t>
            </a:r>
            <a:endParaRPr lang="en-US" altLang="zh-CN" dirty="0"/>
          </a:p>
          <a:p>
            <a:pPr lvl="1"/>
            <a:r>
              <a:rPr lang="zh-CN" altLang="zh-CN" dirty="0"/>
              <a:t>设计模型间、文档不同段落间、文档的文字表达与设计模型间是否一致。</a:t>
            </a:r>
          </a:p>
          <a:p>
            <a:pPr lvl="0"/>
            <a:r>
              <a:rPr lang="zh-CN" altLang="zh-CN" dirty="0"/>
              <a:t>高质量</a:t>
            </a:r>
            <a:endParaRPr lang="en-US" altLang="zh-CN" dirty="0"/>
          </a:p>
          <a:p>
            <a:pPr lvl="1"/>
            <a:r>
              <a:rPr lang="zh-CN" altLang="zh-CN" dirty="0"/>
              <a:t>是否充分考虑了软件设计原则，设计模型是否具有良好的质量属性，如有效性、可靠性、可扩展性、可修改性等</a:t>
            </a:r>
          </a:p>
        </p:txBody>
      </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评审步骤</a:t>
            </a:r>
            <a:endParaRPr lang="zh-CN" altLang="en-US" dirty="0"/>
          </a:p>
        </p:txBody>
      </p:sp>
      <p:sp>
        <p:nvSpPr>
          <p:cNvPr id="2" name="内容占位符 1"/>
          <p:cNvSpPr>
            <a:spLocks noGrp="1"/>
          </p:cNvSpPr>
          <p:nvPr>
            <p:ph idx="1"/>
          </p:nvPr>
        </p:nvSpPr>
        <p:spPr/>
        <p:txBody>
          <a:bodyPr/>
          <a:lstStyle/>
          <a:p>
            <a:r>
              <a:rPr lang="zh-CN" altLang="zh-CN" dirty="0"/>
              <a:t>阅读和汇报软件设计规格说明书</a:t>
            </a:r>
          </a:p>
          <a:p>
            <a:r>
              <a:rPr lang="zh-CN" altLang="zh-CN" dirty="0"/>
              <a:t>收集和整理问题</a:t>
            </a:r>
          </a:p>
          <a:p>
            <a:r>
              <a:rPr lang="zh-CN" altLang="zh-CN" dirty="0"/>
              <a:t>讨论和达成一致</a:t>
            </a:r>
            <a:r>
              <a:rPr lang="zh-CN" altLang="en-US" dirty="0"/>
              <a:t>，并进行修改</a:t>
            </a:r>
            <a:endParaRPr lang="zh-CN" altLang="zh-CN" dirty="0"/>
          </a:p>
          <a:p>
            <a:r>
              <a:rPr lang="zh-CN" altLang="zh-CN" dirty="0"/>
              <a:t>纳入配置</a:t>
            </a:r>
          </a:p>
          <a:p>
            <a:endParaRPr lang="zh-CN" altLang="en-US" dirty="0"/>
          </a:p>
        </p:txBody>
      </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小结</a:t>
            </a:r>
          </a:p>
        </p:txBody>
      </p:sp>
      <p:sp>
        <p:nvSpPr>
          <p:cNvPr id="2" name="内容占位符 1"/>
          <p:cNvSpPr>
            <a:spLocks noGrp="1"/>
          </p:cNvSpPr>
          <p:nvPr>
            <p:ph idx="1"/>
          </p:nvPr>
        </p:nvSpPr>
        <p:spPr/>
        <p:txBody>
          <a:bodyPr/>
          <a:lstStyle/>
          <a:p>
            <a:r>
              <a:rPr lang="zh-CN" altLang="en-US" dirty="0"/>
              <a:t>详细设计是要给出可指导编码的详细设计方案</a:t>
            </a:r>
            <a:endParaRPr lang="en-US" altLang="zh-CN" dirty="0"/>
          </a:p>
          <a:p>
            <a:pPr lvl="1"/>
            <a:r>
              <a:rPr lang="zh-CN" altLang="en-US" dirty="0"/>
              <a:t>依据软件需求、体系结构和用户界面设计模型</a:t>
            </a:r>
            <a:endParaRPr lang="en-US" altLang="zh-CN" dirty="0"/>
          </a:p>
          <a:p>
            <a:r>
              <a:rPr lang="zh-CN" altLang="en-US" dirty="0"/>
              <a:t>详细设计的任务</a:t>
            </a:r>
            <a:endParaRPr lang="en-US" altLang="zh-CN" dirty="0"/>
          </a:p>
          <a:p>
            <a:pPr lvl="1"/>
            <a:r>
              <a:rPr lang="zh-CN" altLang="en-US" dirty="0"/>
              <a:t>用例设计、子系统设计、构件设计、数据设计、类设计</a:t>
            </a:r>
            <a:endParaRPr lang="en-US" altLang="zh-CN" dirty="0"/>
          </a:p>
          <a:p>
            <a:r>
              <a:rPr lang="zh-CN" altLang="en-US" dirty="0"/>
              <a:t>详细设计的描述和输出</a:t>
            </a:r>
            <a:endParaRPr lang="en-US" altLang="zh-CN" dirty="0"/>
          </a:p>
          <a:p>
            <a:pPr lvl="1"/>
            <a:r>
              <a:rPr lang="en-US" altLang="zh-CN" dirty="0"/>
              <a:t>UML</a:t>
            </a:r>
            <a:r>
              <a:rPr lang="zh-CN" altLang="en-US" dirty="0"/>
              <a:t>的顺序图、类图、状态图、活动图、构件图等</a:t>
            </a:r>
            <a:endParaRPr lang="en-US" altLang="zh-CN" dirty="0"/>
          </a:p>
          <a:p>
            <a:pPr lvl="1"/>
            <a:r>
              <a:rPr lang="zh-CN" altLang="en-US" dirty="0"/>
              <a:t>软件设计规格说明书</a:t>
            </a:r>
            <a:endParaRPr lang="en-US" altLang="zh-CN" dirty="0"/>
          </a:p>
          <a:p>
            <a:r>
              <a:rPr lang="zh-CN" altLang="en-US" dirty="0"/>
              <a:t>软件设计的整合、验证与评审</a:t>
            </a:r>
            <a:endParaRPr lang="en-US" altLang="zh-CN" dirty="0"/>
          </a:p>
          <a:p>
            <a:pPr lvl="1"/>
            <a:r>
              <a:rPr lang="zh-CN" altLang="en-US" dirty="0"/>
              <a:t>形成系统的软件设计方案</a:t>
            </a:r>
            <a:endParaRPr lang="en-US" altLang="zh-CN" dirty="0"/>
          </a:p>
          <a:p>
            <a:pPr lvl="1"/>
            <a:r>
              <a:rPr lang="zh-CN" altLang="en-US" dirty="0"/>
              <a:t>发现和修改方案中存在的问题</a:t>
            </a:r>
          </a:p>
        </p:txBody>
      </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综合实践一</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任务：开源软件的详细设计</a:t>
            </a:r>
          </a:p>
          <a:p>
            <a:pPr lvl="0"/>
            <a:r>
              <a:rPr lang="zh-CN" altLang="zh-CN" dirty="0"/>
              <a:t>方法</a:t>
            </a:r>
            <a:endParaRPr lang="en-US" altLang="zh-CN" dirty="0"/>
          </a:p>
          <a:p>
            <a:pPr lvl="1"/>
            <a:r>
              <a:rPr lang="zh-CN" altLang="zh-CN" dirty="0"/>
              <a:t>针对开源软件新增加的软件需求，考虑软件的体系结构设计和用户界面设计，对开源软件进行详细设计，以实现开源软件新功能</a:t>
            </a:r>
          </a:p>
          <a:p>
            <a:pPr lvl="0"/>
            <a:r>
              <a:rPr lang="zh-CN" altLang="zh-CN" dirty="0"/>
              <a:t>要求</a:t>
            </a:r>
            <a:endParaRPr lang="en-US" altLang="zh-CN" dirty="0"/>
          </a:p>
          <a:p>
            <a:pPr lvl="1"/>
            <a:r>
              <a:rPr lang="zh-CN" altLang="zh-CN" dirty="0"/>
              <a:t>基于开源软件新构思的软件需求，结合体系结构设计和用户界面设计的成果，要详细到足以支持编码</a:t>
            </a:r>
          </a:p>
          <a:p>
            <a:pPr lvl="0"/>
            <a:r>
              <a:rPr lang="zh-CN" altLang="zh-CN" dirty="0"/>
              <a:t>结果：用类图、顺序图、活动图、状态图等描述的详细设计模型</a:t>
            </a:r>
          </a:p>
          <a:p>
            <a:endParaRPr lang="zh-CN" altLang="en-US" dirty="0"/>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zh-CN" dirty="0"/>
              <a:t>综合实践二</a:t>
            </a:r>
            <a:endParaRPr lang="zh-CN" altLang="en-US" dirty="0"/>
          </a:p>
        </p:txBody>
      </p:sp>
      <p:sp>
        <p:nvSpPr>
          <p:cNvPr id="3" name="内容占位符 2"/>
          <p:cNvSpPr>
            <a:spLocks noGrp="1"/>
          </p:cNvSpPr>
          <p:nvPr>
            <p:ph idx="1"/>
          </p:nvPr>
        </p:nvSpPr>
        <p:spPr>
          <a:xfrm>
            <a:off x="539750" y="1125538"/>
            <a:ext cx="10920052" cy="5040312"/>
          </a:xfrm>
        </p:spPr>
        <p:txBody>
          <a:bodyPr/>
          <a:lstStyle/>
          <a:p>
            <a:pPr lvl="0"/>
            <a:r>
              <a:rPr lang="zh-CN" altLang="zh-CN" dirty="0"/>
              <a:t>任务：软件详细设计</a:t>
            </a:r>
          </a:p>
          <a:p>
            <a:pPr lvl="0"/>
            <a:r>
              <a:rPr lang="zh-CN" altLang="zh-CN" dirty="0"/>
              <a:t>方法</a:t>
            </a:r>
            <a:endParaRPr lang="en-US" altLang="zh-CN" dirty="0"/>
          </a:p>
          <a:p>
            <a:pPr lvl="1"/>
            <a:r>
              <a:rPr lang="zh-CN" altLang="zh-CN" dirty="0"/>
              <a:t>基于软件系统的用例模型、用例交互模型和分析类图，</a:t>
            </a:r>
            <a:r>
              <a:rPr lang="zh-CN" altLang="en-US" dirty="0"/>
              <a:t>开展</a:t>
            </a:r>
            <a:r>
              <a:rPr lang="zh-CN" altLang="zh-CN" dirty="0"/>
              <a:t>用例设计、类设计、数据设计、子系统</a:t>
            </a:r>
            <a:r>
              <a:rPr lang="en-US" altLang="zh-CN" dirty="0"/>
              <a:t>/</a:t>
            </a:r>
            <a:r>
              <a:rPr lang="zh-CN" altLang="zh-CN" dirty="0"/>
              <a:t>软构件设计，产生软件详细设计模型</a:t>
            </a:r>
          </a:p>
          <a:p>
            <a:pPr lvl="0"/>
            <a:r>
              <a:rPr lang="zh-CN" altLang="zh-CN" dirty="0"/>
              <a:t>要求</a:t>
            </a:r>
            <a:endParaRPr lang="en-US" altLang="zh-CN" dirty="0"/>
          </a:p>
          <a:p>
            <a:pPr lvl="1"/>
            <a:r>
              <a:rPr lang="zh-CN" altLang="zh-CN" dirty="0"/>
              <a:t>基于软件需求分析、体系结构设计、用户界面设计的具体成果，所产生的详细设计成果要详实到足以支持编码</a:t>
            </a:r>
          </a:p>
          <a:p>
            <a:pPr lvl="0"/>
            <a:r>
              <a:rPr lang="zh-CN" altLang="zh-CN" dirty="0"/>
              <a:t>结果：用类图、顺序图、活动图、状态图等描述的详细设计模型</a:t>
            </a:r>
          </a:p>
          <a:p>
            <a:endParaRPr lang="zh-CN" altLang="en-US" dirty="0"/>
          </a:p>
        </p:txBody>
      </p:sp>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718942" y="1556792"/>
            <a:ext cx="3240360" cy="792088"/>
          </a:xfrm>
          <a:prstGeom prst="rect">
            <a:avLst/>
          </a:prstGeom>
        </p:spPr>
        <p:txBody>
          <a:bodyPr vert="horz" anchor="b">
            <a:normAutofit fontScale="75000" lnSpcReduction="200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问题和讨论</a:t>
            </a:r>
          </a:p>
        </p:txBody>
      </p:sp>
      <p:pic>
        <p:nvPicPr>
          <p:cNvPr id="6" name="图片 5"/>
          <p:cNvPicPr>
            <a:picLocks noChangeAspect="1"/>
          </p:cNvPicPr>
          <p:nvPr/>
        </p:nvPicPr>
        <p:blipFill>
          <a:blip r:embed="rId2"/>
          <a:stretch>
            <a:fillRect/>
          </a:stretch>
        </p:blipFill>
        <p:spPr>
          <a:xfrm>
            <a:off x="4232597" y="2852936"/>
            <a:ext cx="1997026" cy="2205907"/>
          </a:xfrm>
          <a:prstGeom prst="rect">
            <a:avLst/>
          </a:prstGeom>
        </p:spPr>
      </p:pic>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示例：活动图</a:t>
            </a:r>
          </a:p>
        </p:txBody>
      </p:sp>
      <p:sp>
        <p:nvSpPr>
          <p:cNvPr id="6" name="Rectangle 2"/>
          <p:cNvSpPr>
            <a:spLocks noChangeArrowheads="1"/>
          </p:cNvSpPr>
          <p:nvPr/>
        </p:nvSpPr>
        <p:spPr bwMode="auto">
          <a:xfrm>
            <a:off x="1630710" y="-19334"/>
            <a:ext cx="11634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49874" y="902831"/>
          <a:ext cx="7056784" cy="5505907"/>
        </p:xfrm>
        <a:graphic>
          <a:graphicData uri="http://schemas.openxmlformats.org/presentationml/2006/ole">
            <mc:AlternateContent xmlns:mc="http://schemas.openxmlformats.org/markup-compatibility/2006">
              <mc:Choice xmlns:v="urn:schemas-microsoft-com:vml" Requires="v">
                <p:oleObj spid="_x0000_s3087" name="Visio" r:id="rId3" imgW="6280150" imgH="4902200" progId="Visio.Drawing.11">
                  <p:embed/>
                </p:oleObj>
              </mc:Choice>
              <mc:Fallback>
                <p:oleObj name="Visio" r:id="rId3" imgW="6280150" imgH="4902200" progId="Visio.Drawing.11">
                  <p:embed/>
                  <p:pic>
                    <p:nvPicPr>
                      <p:cNvPr id="0" name="对象 6"/>
                      <p:cNvPicPr>
                        <a:picLocks noChangeAspect="1" noChangeArrowheads="1"/>
                      </p:cNvPicPr>
                      <p:nvPr/>
                    </p:nvPicPr>
                    <p:blipFill>
                      <a:blip r:embed="rId4"/>
                      <a:srcRect/>
                      <a:stretch>
                        <a:fillRect/>
                      </a:stretch>
                    </p:blipFill>
                    <p:spPr bwMode="auto">
                      <a:xfrm>
                        <a:off x="449874" y="902831"/>
                        <a:ext cx="7056784" cy="5505907"/>
                      </a:xfrm>
                      <a:prstGeom prst="rect">
                        <a:avLst/>
                      </a:prstGeom>
                      <a:noFill/>
                    </p:spPr>
                  </p:pic>
                </p:oleObj>
              </mc:Fallback>
            </mc:AlternateContent>
          </a:graphicData>
        </a:graphic>
      </p:graphicFrame>
      <p:sp>
        <p:nvSpPr>
          <p:cNvPr id="8" name="文本框 7"/>
          <p:cNvSpPr txBox="1"/>
          <p:nvPr/>
        </p:nvSpPr>
        <p:spPr>
          <a:xfrm>
            <a:off x="8003418" y="2348880"/>
            <a:ext cx="3204356" cy="1815882"/>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活动</a:t>
            </a:r>
            <a:endParaRPr lang="en-US" altLang="zh-CN" sz="2800" dirty="0">
              <a:solidFill>
                <a:srgbClr val="C00000"/>
              </a:solidFill>
              <a:latin typeface="微软雅黑" panose="020B0503020204020204" charset="-122"/>
              <a:ea typeface="微软雅黑" panose="020B0503020204020204" charset="-122"/>
            </a:endParaRPr>
          </a:p>
          <a:p>
            <a:pPr marL="342900" indent="-3429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决策点</a:t>
            </a:r>
            <a:endParaRPr lang="en-US" altLang="zh-CN" sz="2800" dirty="0">
              <a:solidFill>
                <a:srgbClr val="C00000"/>
              </a:solidFill>
              <a:latin typeface="微软雅黑" panose="020B0503020204020204" charset="-122"/>
              <a:ea typeface="微软雅黑" panose="020B0503020204020204" charset="-122"/>
            </a:endParaRPr>
          </a:p>
          <a:p>
            <a:pPr marL="342900" indent="-3429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信息流和控制流</a:t>
            </a:r>
            <a:endParaRPr lang="en-US" altLang="zh-CN" sz="2800" dirty="0">
              <a:solidFill>
                <a:srgbClr val="C00000"/>
              </a:solidFill>
              <a:latin typeface="微软雅黑" panose="020B0503020204020204" charset="-122"/>
              <a:ea typeface="微软雅黑" panose="020B0503020204020204" charset="-122"/>
            </a:endParaRPr>
          </a:p>
          <a:p>
            <a:pPr marL="342900" indent="-3429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泳道</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活动</a:t>
            </a:r>
            <a:r>
              <a:rPr lang="zh-CN" altLang="zh-CN" dirty="0"/>
              <a:t>图的构成</a:t>
            </a:r>
          </a:p>
        </p:txBody>
      </p:sp>
      <p:sp>
        <p:nvSpPr>
          <p:cNvPr id="2" name="内容占位符 1"/>
          <p:cNvSpPr>
            <a:spLocks noGrp="1"/>
          </p:cNvSpPr>
          <p:nvPr>
            <p:ph idx="1"/>
          </p:nvPr>
        </p:nvSpPr>
        <p:spPr/>
        <p:txBody>
          <a:bodyPr>
            <a:normAutofit fontScale="92500" lnSpcReduction="10000"/>
          </a:bodyPr>
          <a:lstStyle/>
          <a:p>
            <a:r>
              <a:rPr lang="zh-CN" altLang="en-US" dirty="0">
                <a:solidFill>
                  <a:srgbClr val="C00000"/>
                </a:solidFill>
              </a:rPr>
              <a:t>活动</a:t>
            </a:r>
            <a:r>
              <a:rPr lang="zh-CN" altLang="zh-CN" dirty="0">
                <a:solidFill>
                  <a:srgbClr val="C00000"/>
                </a:solidFill>
              </a:rPr>
              <a:t>点</a:t>
            </a:r>
            <a:r>
              <a:rPr lang="zh-CN" altLang="en-US" dirty="0"/>
              <a:t>：表示</a:t>
            </a:r>
            <a:r>
              <a:rPr lang="zh-CN" altLang="zh-CN" dirty="0"/>
              <a:t>计算过程</a:t>
            </a:r>
            <a:endParaRPr lang="en-US" altLang="zh-CN" dirty="0"/>
          </a:p>
          <a:p>
            <a:pPr lvl="0"/>
            <a:r>
              <a:rPr lang="zh-CN" altLang="zh-CN" dirty="0">
                <a:solidFill>
                  <a:srgbClr val="C00000"/>
                </a:solidFill>
              </a:rPr>
              <a:t>决策点</a:t>
            </a:r>
            <a:r>
              <a:rPr lang="zh-CN" altLang="en-US" dirty="0"/>
              <a:t>：根据条件进行活动决策</a:t>
            </a:r>
            <a:endParaRPr lang="en-US" altLang="zh-CN" dirty="0"/>
          </a:p>
          <a:p>
            <a:pPr lvl="0"/>
            <a:r>
              <a:rPr lang="zh-CN" altLang="zh-CN" dirty="0">
                <a:solidFill>
                  <a:srgbClr val="C00000"/>
                </a:solidFill>
              </a:rPr>
              <a:t>边</a:t>
            </a:r>
            <a:r>
              <a:rPr lang="zh-CN" altLang="en-US" dirty="0"/>
              <a:t>：表示控制流或信息流</a:t>
            </a:r>
            <a:endParaRPr lang="zh-CN" altLang="zh-CN" dirty="0"/>
          </a:p>
          <a:p>
            <a:pPr lvl="1"/>
            <a:r>
              <a:rPr lang="zh-CN" altLang="zh-CN" dirty="0"/>
              <a:t>控制流：表示一个操作完成后对其后续操作的触发</a:t>
            </a:r>
          </a:p>
          <a:p>
            <a:pPr lvl="1"/>
            <a:r>
              <a:rPr lang="zh-CN" altLang="zh-CN" dirty="0"/>
              <a:t>信息流：刻画操作间的信息交换</a:t>
            </a:r>
            <a:endParaRPr lang="en-US" altLang="zh-CN" dirty="0"/>
          </a:p>
          <a:p>
            <a:pPr lvl="0"/>
            <a:r>
              <a:rPr lang="zh-CN" altLang="zh-CN" dirty="0">
                <a:solidFill>
                  <a:srgbClr val="C00000"/>
                </a:solidFill>
              </a:rPr>
              <a:t>并发控制</a:t>
            </a:r>
            <a:endParaRPr lang="zh-CN" altLang="zh-CN" dirty="0"/>
          </a:p>
          <a:p>
            <a:pPr lvl="1"/>
            <a:r>
              <a:rPr lang="zh-CN" altLang="zh-CN" dirty="0"/>
              <a:t>控制流经此节点后分叉</a:t>
            </a:r>
            <a:r>
              <a:rPr lang="zh-CN" altLang="en-US" dirty="0"/>
              <a:t>（</a:t>
            </a:r>
            <a:r>
              <a:rPr lang="en-US" altLang="zh-CN" dirty="0"/>
              <a:t>Fork</a:t>
            </a:r>
            <a:r>
              <a:rPr lang="zh-CN" altLang="en-US" dirty="0"/>
              <a:t>）</a:t>
            </a:r>
            <a:r>
              <a:rPr lang="zh-CN" altLang="zh-CN" dirty="0"/>
              <a:t>成多条可并行执行的控制流，或多条并行控制流经此节点后同步合并</a:t>
            </a:r>
            <a:r>
              <a:rPr lang="zh-CN" altLang="en-US" dirty="0"/>
              <a:t>（</a:t>
            </a:r>
            <a:r>
              <a:rPr lang="en-US" altLang="zh-CN" dirty="0"/>
              <a:t>Join</a:t>
            </a:r>
            <a:r>
              <a:rPr lang="zh-CN" altLang="en-US" dirty="0"/>
              <a:t>）</a:t>
            </a:r>
            <a:r>
              <a:rPr lang="zh-CN" altLang="zh-CN" dirty="0"/>
              <a:t>为单条控制流</a:t>
            </a:r>
            <a:endParaRPr lang="en-US" altLang="zh-CN" dirty="0"/>
          </a:p>
          <a:p>
            <a:pPr lvl="0"/>
            <a:r>
              <a:rPr lang="zh-CN" altLang="zh-CN" dirty="0">
                <a:solidFill>
                  <a:srgbClr val="C00000"/>
                </a:solidFill>
              </a:rPr>
              <a:t>泳道</a:t>
            </a:r>
            <a:endParaRPr lang="zh-CN" altLang="zh-CN" dirty="0"/>
          </a:p>
          <a:p>
            <a:pPr lvl="1"/>
            <a:r>
              <a:rPr lang="zh-CN" altLang="zh-CN" dirty="0"/>
              <a:t>将活动图用形如游泳池中的泳道分隔成数个活动分区，每个区域由一个对象或一个控制线程负责</a:t>
            </a:r>
            <a:endParaRPr lang="en-US" altLang="zh-CN" dirty="0"/>
          </a:p>
          <a:p>
            <a:endParaRPr lang="en-US" altLang="zh-CN"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泳道</a:t>
            </a:r>
          </a:p>
        </p:txBody>
      </p:sp>
      <p:sp>
        <p:nvSpPr>
          <p:cNvPr id="2" name="内容占位符 1"/>
          <p:cNvSpPr>
            <a:spLocks noGrp="1"/>
          </p:cNvSpPr>
          <p:nvPr>
            <p:ph idx="1"/>
          </p:nvPr>
        </p:nvSpPr>
        <p:spPr/>
        <p:txBody>
          <a:bodyPr/>
          <a:lstStyle/>
          <a:p>
            <a:r>
              <a:rPr lang="zh-CN" altLang="zh-CN" dirty="0"/>
              <a:t>将活动图用形如游泳池中的泳道分隔成数个活动分区，每个区域由一个</a:t>
            </a:r>
            <a:r>
              <a:rPr lang="zh-CN" altLang="zh-CN" dirty="0">
                <a:solidFill>
                  <a:srgbClr val="C00000"/>
                </a:solidFill>
              </a:rPr>
              <a:t>对象或一个控制线程</a:t>
            </a:r>
            <a:r>
              <a:rPr lang="zh-CN" altLang="zh-CN" dirty="0"/>
              <a:t>负责</a:t>
            </a:r>
            <a:endParaRPr lang="en-US" altLang="zh-CN" dirty="0"/>
          </a:p>
          <a:p>
            <a:r>
              <a:rPr lang="zh-CN" altLang="zh-CN" dirty="0"/>
              <a:t>每个活动节点应位于负责执行该活动的对象或线程所在的区域内</a:t>
            </a:r>
            <a:endParaRPr lang="en-US" altLang="zh-CN" dirty="0"/>
          </a:p>
          <a:p>
            <a:r>
              <a:rPr lang="zh-CN" altLang="zh-CN" dirty="0"/>
              <a:t>带泳道的活动图更清晰地表示了对象或线程的职责、它们之间的分工、协同和同步</a:t>
            </a:r>
          </a:p>
          <a:p>
            <a:endParaRPr lang="zh-CN" alt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活动图的绘制原则</a:t>
            </a:r>
          </a:p>
        </p:txBody>
      </p:sp>
      <p:sp>
        <p:nvSpPr>
          <p:cNvPr id="2" name="内容占位符 1"/>
          <p:cNvSpPr>
            <a:spLocks noGrp="1"/>
          </p:cNvSpPr>
          <p:nvPr>
            <p:ph idx="1"/>
          </p:nvPr>
        </p:nvSpPr>
        <p:spPr/>
        <p:txBody>
          <a:bodyPr/>
          <a:lstStyle/>
          <a:p>
            <a:r>
              <a:rPr lang="zh-CN" altLang="zh-CN" dirty="0"/>
              <a:t>从决策点出发的每条边上均应标注条件，且这些条件必须覆盖完整</a:t>
            </a:r>
            <a:r>
              <a:rPr lang="zh-CN" altLang="en-US" dirty="0"/>
              <a:t>且</a:t>
            </a:r>
            <a:r>
              <a:rPr lang="zh-CN" altLang="zh-CN" dirty="0"/>
              <a:t>互不重叠</a:t>
            </a:r>
            <a:endParaRPr lang="en-US" altLang="zh-CN" dirty="0"/>
          </a:p>
          <a:p>
            <a:r>
              <a:rPr lang="zh-CN" altLang="zh-CN" dirty="0"/>
              <a:t>必须确保分叉和汇合节点之间的匹配性</a:t>
            </a:r>
            <a:endParaRPr lang="en-US" altLang="zh-CN" dirty="0"/>
          </a:p>
          <a:p>
            <a:pPr lvl="1"/>
            <a:r>
              <a:rPr lang="zh-CN" altLang="zh-CN" dirty="0"/>
              <a:t>对任一分叉节点，其导致的并发控制流必须最终经由一个汇合节点进行控制流的同步和合并</a:t>
            </a:r>
            <a:endParaRPr lang="zh-CN" altLang="en-US" dirty="0"/>
          </a:p>
          <a:p>
            <a:r>
              <a:rPr lang="zh-CN" altLang="zh-CN" dirty="0"/>
              <a:t>一张活动图可以浓缩成另一活动图中的单个活动节点，前者称为子活动图，后者称为父活动图</a:t>
            </a:r>
            <a:endParaRPr lang="en-US" altLang="zh-CN"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软件详细设计概述</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详细设计的</a:t>
            </a:r>
            <a:r>
              <a:rPr lang="en-US" altLang="zh-CN" dirty="0">
                <a:solidFill>
                  <a:schemeClr val="bg1">
                    <a:lumMod val="85000"/>
                  </a:schemeClr>
                </a:solidFill>
              </a:rPr>
              <a:t>UML</a:t>
            </a:r>
            <a:r>
              <a:rPr lang="zh-CN" altLang="en-US" dirty="0">
                <a:solidFill>
                  <a:schemeClr val="bg1">
                    <a:lumMod val="85000"/>
                  </a:schemeClr>
                </a:solidFill>
              </a:rPr>
              <a:t>模型</a:t>
            </a:r>
          </a:p>
          <a:p>
            <a:pPr marL="514350" indent="-514350">
              <a:buFont typeface="+mj-lt"/>
              <a:buAutoNum type="arabicPeriod"/>
            </a:pPr>
            <a:r>
              <a:rPr lang="zh-CN" altLang="en-US" dirty="0">
                <a:solidFill>
                  <a:srgbClr val="C00000"/>
                </a:solidFill>
              </a:rPr>
              <a:t>软件详细设计活动</a:t>
            </a:r>
            <a:endParaRPr lang="en-US" altLang="zh-CN" dirty="0">
              <a:solidFill>
                <a:srgbClr val="C00000"/>
              </a:solidFill>
            </a:endParaRPr>
          </a:p>
          <a:p>
            <a:pPr lvl="1"/>
            <a:r>
              <a:rPr lang="en-US" altLang="zh-CN" dirty="0">
                <a:solidFill>
                  <a:srgbClr val="C00000"/>
                </a:solidFill>
              </a:rPr>
              <a:t>2.1 </a:t>
            </a:r>
            <a:r>
              <a:rPr lang="zh-CN" altLang="en-US" dirty="0">
                <a:solidFill>
                  <a:srgbClr val="C00000"/>
                </a:solidFill>
              </a:rPr>
              <a:t>用例设计</a:t>
            </a:r>
          </a:p>
          <a:p>
            <a:pPr lvl="1"/>
            <a:r>
              <a:rPr lang="en-US" altLang="zh-CN" dirty="0">
                <a:solidFill>
                  <a:srgbClr val="C00000"/>
                </a:solidFill>
              </a:rPr>
              <a:t>2.2 </a:t>
            </a:r>
            <a:r>
              <a:rPr lang="zh-CN" altLang="en-US" dirty="0">
                <a:solidFill>
                  <a:srgbClr val="C00000"/>
                </a:solidFill>
              </a:rPr>
              <a:t>类设计</a:t>
            </a:r>
          </a:p>
          <a:p>
            <a:pPr lvl="1"/>
            <a:r>
              <a:rPr lang="en-US" altLang="zh-CN" dirty="0">
                <a:solidFill>
                  <a:srgbClr val="C00000"/>
                </a:solidFill>
              </a:rPr>
              <a:t>2.3 </a:t>
            </a:r>
            <a:r>
              <a:rPr lang="zh-CN" altLang="en-US" dirty="0">
                <a:solidFill>
                  <a:srgbClr val="C00000"/>
                </a:solidFill>
              </a:rPr>
              <a:t>数据设计</a:t>
            </a:r>
            <a:endParaRPr lang="en-US" altLang="zh-CN" dirty="0">
              <a:solidFill>
                <a:srgbClr val="C00000"/>
              </a:solidFill>
            </a:endParaRPr>
          </a:p>
          <a:p>
            <a:pPr lvl="1"/>
            <a:r>
              <a:rPr lang="en-US" altLang="zh-CN" dirty="0">
                <a:solidFill>
                  <a:srgbClr val="C00000"/>
                </a:solidFill>
              </a:rPr>
              <a:t>2.4 </a:t>
            </a:r>
            <a:r>
              <a:rPr lang="zh-CN" altLang="en-US" dirty="0">
                <a:solidFill>
                  <a:srgbClr val="C00000"/>
                </a:solidFill>
              </a:rPr>
              <a:t>子系统和构件设计</a:t>
            </a:r>
            <a:endParaRPr lang="en-US" altLang="zh-CN" dirty="0">
              <a:solidFill>
                <a:srgbClr val="C00000"/>
              </a:solidFill>
            </a:endParaRPr>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50590" y="8620"/>
            <a:ext cx="10909212" cy="707886"/>
          </a:xfrm>
        </p:spPr>
        <p:txBody>
          <a:bodyPr>
            <a:normAutofit/>
          </a:bodyPr>
          <a:lstStyle/>
          <a:p>
            <a:r>
              <a:rPr lang="zh-CN" altLang="en-US" dirty="0"/>
              <a:t>思考和讨论</a:t>
            </a:r>
          </a:p>
        </p:txBody>
      </p:sp>
      <p:sp>
        <p:nvSpPr>
          <p:cNvPr id="4" name="内容占位符 3"/>
          <p:cNvSpPr>
            <a:spLocks noGrp="1"/>
          </p:cNvSpPr>
          <p:nvPr>
            <p:ph idx="1"/>
          </p:nvPr>
        </p:nvSpPr>
        <p:spPr/>
        <p:txBody>
          <a:bodyPr/>
          <a:lstStyle/>
          <a:p>
            <a:r>
              <a:rPr lang="zh-CN" altLang="en-US" dirty="0"/>
              <a:t>需求分析阶段的用例描述了软件功能，那么这些功能是如何实现的？</a:t>
            </a:r>
            <a:endParaRPr lang="en-US" altLang="zh-CN" dirty="0"/>
          </a:p>
          <a:p>
            <a:r>
              <a:rPr lang="zh-CN" altLang="en-US" dirty="0"/>
              <a:t>需求分析阶段描述了用例的交互图，它刻画了用例哪些方面的信息？</a:t>
            </a:r>
            <a:endParaRPr lang="en-US" altLang="zh-CN" dirty="0"/>
          </a:p>
          <a:p>
            <a:r>
              <a:rPr lang="zh-CN" altLang="en-US" dirty="0"/>
              <a:t>其中的对象类称之为分析类，为什么？</a:t>
            </a:r>
          </a:p>
        </p:txBody>
      </p:sp>
      <p:pic>
        <p:nvPicPr>
          <p:cNvPr id="7" name="图片 6"/>
          <p:cNvPicPr>
            <a:picLocks noChangeAspect="1"/>
          </p:cNvPicPr>
          <p:nvPr/>
        </p:nvPicPr>
        <p:blipFill>
          <a:blip r:embed="rId2"/>
          <a:stretch>
            <a:fillRect/>
          </a:stretch>
        </p:blipFill>
        <p:spPr>
          <a:xfrm>
            <a:off x="9738415" y="4077072"/>
            <a:ext cx="1721387" cy="2295499"/>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需求</a:t>
            </a:r>
            <a:r>
              <a:rPr lang="zh-CN" altLang="zh-CN" dirty="0"/>
              <a:t>用例</a:t>
            </a:r>
            <a:r>
              <a:rPr lang="zh-CN" altLang="en-US" dirty="0"/>
              <a:t>及其实现</a:t>
            </a:r>
          </a:p>
        </p:txBody>
      </p:sp>
      <p:sp>
        <p:nvSpPr>
          <p:cNvPr id="2" name="内容占位符 1"/>
          <p:cNvSpPr>
            <a:spLocks noGrp="1"/>
          </p:cNvSpPr>
          <p:nvPr>
            <p:ph idx="1"/>
          </p:nvPr>
        </p:nvSpPr>
        <p:spPr>
          <a:xfrm>
            <a:off x="539750" y="1125538"/>
            <a:ext cx="10920052" cy="5040312"/>
          </a:xfrm>
        </p:spPr>
        <p:txBody>
          <a:bodyPr/>
          <a:lstStyle/>
          <a:p>
            <a:pPr lvl="0"/>
            <a:r>
              <a:rPr lang="zh-CN" altLang="en-US" dirty="0"/>
              <a:t>用例反映了</a:t>
            </a:r>
            <a:r>
              <a:rPr lang="zh-CN" altLang="en-US" dirty="0">
                <a:solidFill>
                  <a:srgbClr val="C00000"/>
                </a:solidFill>
              </a:rPr>
              <a:t>软件需求</a:t>
            </a:r>
            <a:r>
              <a:rPr lang="zh-CN" altLang="en-US" dirty="0"/>
              <a:t>，基于需求来指导和细化设计</a:t>
            </a:r>
            <a:endParaRPr lang="en-US" altLang="zh-CN" dirty="0"/>
          </a:p>
          <a:p>
            <a:pPr lvl="1"/>
            <a:r>
              <a:rPr lang="zh-CN" altLang="zh-CN" dirty="0"/>
              <a:t>用例描述了业务逻辑的实施流程</a:t>
            </a:r>
            <a:endParaRPr lang="en-US" altLang="zh-CN" dirty="0"/>
          </a:p>
          <a:p>
            <a:pPr lvl="1"/>
            <a:endParaRPr lang="en-US" altLang="zh-CN" dirty="0"/>
          </a:p>
          <a:p>
            <a:r>
              <a:rPr lang="zh-CN" altLang="en-US" dirty="0"/>
              <a:t>用例设计要明确需求是如何实现的</a:t>
            </a:r>
            <a:endParaRPr lang="en-US" altLang="zh-CN" dirty="0"/>
          </a:p>
          <a:p>
            <a:pPr lvl="1"/>
            <a:r>
              <a:rPr lang="zh-CN" altLang="en-US" dirty="0"/>
              <a:t>软件要素实现需求</a:t>
            </a:r>
            <a:endParaRPr lang="en-US" altLang="zh-CN" dirty="0"/>
          </a:p>
          <a:p>
            <a:pPr lvl="1"/>
            <a:endParaRPr lang="en-US" altLang="zh-CN" dirty="0"/>
          </a:p>
          <a:p>
            <a:pPr lvl="0"/>
            <a:endParaRPr lang="zh-CN" altLang="zh-CN" dirty="0"/>
          </a:p>
          <a:p>
            <a:endParaRPr lang="zh-CN" alt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rgbClr val="C00000"/>
                </a:solidFill>
              </a:rPr>
              <a:t>软件详细设计概述</a:t>
            </a:r>
            <a:endParaRPr lang="en-US" altLang="zh-CN" dirty="0">
              <a:solidFill>
                <a:srgbClr val="C00000"/>
              </a:solidFill>
            </a:endParaRPr>
          </a:p>
          <a:p>
            <a:pPr lvl="1"/>
            <a:r>
              <a:rPr lang="zh-CN" altLang="en-US" dirty="0">
                <a:solidFill>
                  <a:srgbClr val="C00000"/>
                </a:solidFill>
              </a:rPr>
              <a:t>任务、过程和原则</a:t>
            </a:r>
            <a:endParaRPr lang="en-US" altLang="zh-CN" dirty="0">
              <a:solidFill>
                <a:srgbClr val="C00000"/>
              </a:solidFill>
            </a:endParaRPr>
          </a:p>
          <a:p>
            <a:pPr lvl="1"/>
            <a:r>
              <a:rPr lang="zh-CN" altLang="en-US" dirty="0">
                <a:solidFill>
                  <a:srgbClr val="C00000"/>
                </a:solidFill>
              </a:rPr>
              <a:t>详细设计的</a:t>
            </a:r>
            <a:r>
              <a:rPr lang="en-US" altLang="zh-CN" dirty="0">
                <a:solidFill>
                  <a:srgbClr val="C00000"/>
                </a:solidFill>
              </a:rPr>
              <a:t>UML</a:t>
            </a:r>
            <a:r>
              <a:rPr lang="zh-CN" altLang="en-US" dirty="0">
                <a:solidFill>
                  <a:srgbClr val="C00000"/>
                </a:solidFill>
              </a:rPr>
              <a:t>模型</a:t>
            </a:r>
          </a:p>
          <a:p>
            <a:pPr marL="514350" indent="-514350">
              <a:buFont typeface="+mj-lt"/>
              <a:buAutoNum type="arabicPeriod"/>
            </a:pPr>
            <a:r>
              <a:rPr lang="zh-CN" altLang="en-US" dirty="0"/>
              <a:t>软件详细设计活动</a:t>
            </a:r>
            <a:endParaRPr lang="en-US" altLang="zh-CN" dirty="0"/>
          </a:p>
          <a:p>
            <a:pPr lvl="1"/>
            <a:r>
              <a:rPr lang="zh-CN" altLang="en-US" dirty="0"/>
              <a:t>用例设计</a:t>
            </a:r>
          </a:p>
          <a:p>
            <a:pPr lvl="1"/>
            <a:r>
              <a:rPr lang="zh-CN" altLang="en-US" dirty="0"/>
              <a:t>类设计</a:t>
            </a:r>
          </a:p>
          <a:p>
            <a:pPr lvl="1"/>
            <a:r>
              <a:rPr lang="zh-CN" altLang="en-US" dirty="0"/>
              <a:t>数据设计</a:t>
            </a:r>
            <a:endParaRPr lang="en-US" altLang="zh-CN" dirty="0"/>
          </a:p>
          <a:p>
            <a:pPr lvl="1"/>
            <a:r>
              <a:rPr lang="zh-CN" altLang="en-US" dirty="0"/>
              <a:t>子系统和构件设计</a:t>
            </a:r>
            <a:endParaRPr lang="en-US" altLang="zh-CN" dirty="0"/>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en-US" altLang="zh-CN" dirty="0"/>
              <a:t>2.1 </a:t>
            </a:r>
            <a:r>
              <a:rPr lang="zh-CN" altLang="zh-CN" dirty="0"/>
              <a:t>用例设计</a:t>
            </a:r>
            <a:r>
              <a:rPr lang="zh-CN" altLang="en-US" dirty="0"/>
              <a:t>的任务</a:t>
            </a:r>
            <a:endParaRPr lang="en-US" altLang="zh-CN" dirty="0"/>
          </a:p>
        </p:txBody>
      </p:sp>
      <p:sp>
        <p:nvSpPr>
          <p:cNvPr id="2" name="内容占位符 1"/>
          <p:cNvSpPr>
            <a:spLocks noGrp="1"/>
          </p:cNvSpPr>
          <p:nvPr>
            <p:ph idx="1"/>
          </p:nvPr>
        </p:nvSpPr>
        <p:spPr/>
        <p:txBody>
          <a:bodyPr>
            <a:normAutofit/>
          </a:bodyPr>
          <a:lstStyle/>
          <a:p>
            <a:r>
              <a:rPr lang="zh-CN" altLang="en-US"/>
              <a:t>任务</a:t>
            </a:r>
            <a:endParaRPr lang="en-US" altLang="zh-CN"/>
          </a:p>
          <a:p>
            <a:pPr lvl="1"/>
            <a:r>
              <a:rPr lang="zh-CN" altLang="zh-CN"/>
              <a:t>针对需求分析模型中的每个用例，基于体系结构和用户界面设计模型给出的设计元素，</a:t>
            </a:r>
            <a:r>
              <a:rPr lang="zh-CN" altLang="zh-CN" b="1">
                <a:solidFill>
                  <a:srgbClr val="C00000"/>
                </a:solidFill>
              </a:rPr>
              <a:t>设计用例的软件实现方案</a:t>
            </a:r>
            <a:endParaRPr lang="en-US" altLang="zh-CN" b="1">
              <a:solidFill>
                <a:srgbClr val="C00000"/>
              </a:solidFill>
            </a:endParaRPr>
          </a:p>
          <a:p>
            <a:r>
              <a:rPr lang="zh-CN" altLang="en-US"/>
              <a:t>设计和建模</a:t>
            </a:r>
            <a:endParaRPr lang="en-US" altLang="zh-CN"/>
          </a:p>
          <a:p>
            <a:pPr lvl="1"/>
            <a:r>
              <a:rPr lang="zh-CN" altLang="en-US"/>
              <a:t>各个设计元素如何通过协作完成用例</a:t>
            </a:r>
            <a:endParaRPr lang="en-US" altLang="zh-CN"/>
          </a:p>
          <a:p>
            <a:pPr lvl="1"/>
            <a:r>
              <a:rPr lang="zh-CN" altLang="en-US"/>
              <a:t>关联各个设计元素，包括</a:t>
            </a:r>
            <a:r>
              <a:rPr lang="zh-CN" altLang="en-US" b="1">
                <a:solidFill>
                  <a:srgbClr val="C00000"/>
                </a:solidFill>
              </a:rPr>
              <a:t>子系统、构件、对象类、界面</a:t>
            </a:r>
            <a:r>
              <a:rPr lang="zh-CN" altLang="en-US"/>
              <a:t>等</a:t>
            </a:r>
            <a:endParaRPr lang="en-US" altLang="zh-CN"/>
          </a:p>
          <a:p>
            <a:pPr lvl="1"/>
            <a:r>
              <a:rPr lang="zh-CN" altLang="en-US"/>
              <a:t>产生详细的设计信息，如</a:t>
            </a:r>
            <a:r>
              <a:rPr lang="zh-CN" altLang="en-US" b="1">
                <a:solidFill>
                  <a:srgbClr val="C00000"/>
                </a:solidFill>
              </a:rPr>
              <a:t>新的设计元素</a:t>
            </a:r>
            <a:r>
              <a:rPr lang="zh-CN" altLang="en-US"/>
              <a:t>、</a:t>
            </a:r>
            <a:r>
              <a:rPr lang="zh-CN" altLang="en-US" b="1">
                <a:solidFill>
                  <a:srgbClr val="C00000"/>
                </a:solidFill>
              </a:rPr>
              <a:t>细节、关联</a:t>
            </a:r>
            <a:endParaRPr lang="en-US" altLang="zh-CN" b="1">
              <a:solidFill>
                <a:srgbClr val="C00000"/>
              </a:solidFill>
            </a:endParaRPr>
          </a:p>
          <a:p>
            <a:r>
              <a:rPr lang="zh-CN" altLang="en-US"/>
              <a:t>结果</a:t>
            </a:r>
            <a:endParaRPr lang="en-US" altLang="zh-CN"/>
          </a:p>
          <a:p>
            <a:pPr lvl="1"/>
            <a:r>
              <a:rPr lang="zh-CN" altLang="en-US"/>
              <a:t>描述用例设计的顺序图、类图等设计模型</a:t>
            </a:r>
            <a:endParaRPr lang="zh-CN" altLang="zh-CN"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用例设计的任务</a:t>
            </a:r>
          </a:p>
        </p:txBody>
      </p:sp>
      <p:grpSp>
        <p:nvGrpSpPr>
          <p:cNvPr id="4" name="画布 16"/>
          <p:cNvGrpSpPr/>
          <p:nvPr/>
        </p:nvGrpSpPr>
        <p:grpSpPr>
          <a:xfrm>
            <a:off x="1378682" y="1491819"/>
            <a:ext cx="9613068" cy="3874362"/>
            <a:chOff x="0" y="0"/>
            <a:chExt cx="5838825" cy="1864546"/>
          </a:xfrm>
        </p:grpSpPr>
        <p:sp>
          <p:nvSpPr>
            <p:cNvPr id="5" name="矩形 4"/>
            <p:cNvSpPr/>
            <p:nvPr/>
          </p:nvSpPr>
          <p:spPr>
            <a:xfrm>
              <a:off x="0" y="0"/>
              <a:ext cx="5838825" cy="1853565"/>
            </a:xfrm>
            <a:prstGeom prst="rect">
              <a:avLst/>
            </a:prstGeom>
            <a:solidFill>
              <a:prstClr val="white"/>
            </a:solidFill>
          </p:spPr>
        </p:sp>
        <p:sp>
          <p:nvSpPr>
            <p:cNvPr id="6" name="矩形 5"/>
            <p:cNvSpPr/>
            <p:nvPr/>
          </p:nvSpPr>
          <p:spPr>
            <a:xfrm>
              <a:off x="1835597" y="471274"/>
              <a:ext cx="1417490" cy="965389"/>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kern="100" dirty="0">
                  <a:solidFill>
                    <a:srgbClr val="C00000"/>
                  </a:solidFill>
                  <a:effectLst/>
                  <a:latin typeface="+mn-ea"/>
                  <a:cs typeface="Times New Roman" panose="02020603050405020304" pitchFamily="18" charset="0"/>
                </a:rPr>
                <a:t>用例设计</a:t>
              </a:r>
            </a:p>
          </p:txBody>
        </p:sp>
        <p:cxnSp>
          <p:nvCxnSpPr>
            <p:cNvPr id="7" name="直接箭头连接符 6"/>
            <p:cNvCxnSpPr/>
            <p:nvPr/>
          </p:nvCxnSpPr>
          <p:spPr>
            <a:xfrm>
              <a:off x="1349449" y="617442"/>
              <a:ext cx="486018"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6" idx="1"/>
            </p:cNvCxnSpPr>
            <p:nvPr/>
          </p:nvCxnSpPr>
          <p:spPr>
            <a:xfrm>
              <a:off x="1349449" y="953969"/>
              <a:ext cx="486073"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349829" y="1316900"/>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25"/>
            <p:cNvSpPr txBox="1"/>
            <p:nvPr/>
          </p:nvSpPr>
          <p:spPr>
            <a:xfrm>
              <a:off x="503169" y="486716"/>
              <a:ext cx="723265" cy="29573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用例模型</a:t>
              </a:r>
            </a:p>
          </p:txBody>
        </p:sp>
        <p:sp>
          <p:nvSpPr>
            <p:cNvPr id="11" name="文本框 25"/>
            <p:cNvSpPr txBox="1"/>
            <p:nvPr/>
          </p:nvSpPr>
          <p:spPr>
            <a:xfrm>
              <a:off x="179742" y="818422"/>
              <a:ext cx="989965" cy="29527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用例交互模型</a:t>
              </a:r>
            </a:p>
          </p:txBody>
        </p:sp>
        <p:sp>
          <p:nvSpPr>
            <p:cNvPr id="12" name="文本框 25"/>
            <p:cNvSpPr txBox="1"/>
            <p:nvPr/>
          </p:nvSpPr>
          <p:spPr>
            <a:xfrm>
              <a:off x="348230" y="1188356"/>
              <a:ext cx="856615" cy="29527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分析类模型</a:t>
              </a:r>
            </a:p>
          </p:txBody>
        </p:sp>
        <p:cxnSp>
          <p:nvCxnSpPr>
            <p:cNvPr id="13" name="直接箭头连接符 12"/>
            <p:cNvCxnSpPr>
              <a:endCxn id="6" idx="0"/>
            </p:cNvCxnSpPr>
            <p:nvPr/>
          </p:nvCxnSpPr>
          <p:spPr>
            <a:xfrm>
              <a:off x="2544238" y="280915"/>
              <a:ext cx="0" cy="19035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6" idx="2"/>
            </p:cNvCxnSpPr>
            <p:nvPr/>
          </p:nvCxnSpPr>
          <p:spPr>
            <a:xfrm flipV="1">
              <a:off x="2544134" y="1436663"/>
              <a:ext cx="104" cy="16316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25"/>
            <p:cNvSpPr txBox="1"/>
            <p:nvPr/>
          </p:nvSpPr>
          <p:spPr>
            <a:xfrm>
              <a:off x="1760294" y="36007"/>
              <a:ext cx="1977439" cy="29527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软件体系结构设计模型</a:t>
              </a:r>
            </a:p>
          </p:txBody>
        </p:sp>
        <p:sp>
          <p:nvSpPr>
            <p:cNvPr id="16" name="文本框 25"/>
            <p:cNvSpPr txBox="1"/>
            <p:nvPr/>
          </p:nvSpPr>
          <p:spPr>
            <a:xfrm>
              <a:off x="1784518" y="1569271"/>
              <a:ext cx="1372347" cy="29527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用户界面模型</a:t>
              </a:r>
            </a:p>
          </p:txBody>
        </p:sp>
        <p:cxnSp>
          <p:nvCxnSpPr>
            <p:cNvPr id="17" name="直接箭头连接符 16"/>
            <p:cNvCxnSpPr/>
            <p:nvPr/>
          </p:nvCxnSpPr>
          <p:spPr>
            <a:xfrm>
              <a:off x="3251958" y="879307"/>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25"/>
            <p:cNvSpPr txBox="1"/>
            <p:nvPr/>
          </p:nvSpPr>
          <p:spPr>
            <a:xfrm>
              <a:off x="3737734" y="634584"/>
              <a:ext cx="2101091" cy="565811"/>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用例设计模型（用例实现</a:t>
              </a:r>
            </a:p>
            <a:p>
              <a:pPr algn="just"/>
              <a:r>
                <a:rPr lang="zh-CN" kern="100">
                  <a:solidFill>
                    <a:schemeClr val="tx1"/>
                  </a:solidFill>
                  <a:effectLst/>
                  <a:latin typeface="+mn-ea"/>
                  <a:ea typeface="+mn-ea"/>
                  <a:cs typeface="Times New Roman" panose="02020603050405020304" pitchFamily="18" charset="0"/>
                </a:rPr>
                <a:t>交互图、设计类图等）</a:t>
              </a:r>
            </a:p>
          </p:txBody>
        </p:sp>
      </p:grpSp>
      <p:sp>
        <p:nvSpPr>
          <p:cNvPr id="19" name="矩形 18"/>
          <p:cNvSpPr/>
          <p:nvPr/>
        </p:nvSpPr>
        <p:spPr>
          <a:xfrm>
            <a:off x="1635446" y="2075536"/>
            <a:ext cx="2076827" cy="2677087"/>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zh-CN" dirty="0"/>
              <a:t>用例</a:t>
            </a:r>
            <a:r>
              <a:rPr lang="zh-CN" altLang="en-US" dirty="0"/>
              <a:t>的</a:t>
            </a:r>
            <a:r>
              <a:rPr lang="zh-CN" altLang="zh-CN" dirty="0"/>
              <a:t>实现方案</a:t>
            </a:r>
            <a:endParaRPr lang="zh-CN" altLang="en-US" dirty="0"/>
          </a:p>
        </p:txBody>
      </p:sp>
      <p:sp>
        <p:nvSpPr>
          <p:cNvPr id="2" name="内容占位符 1"/>
          <p:cNvSpPr>
            <a:spLocks noGrp="1"/>
          </p:cNvSpPr>
          <p:nvPr>
            <p:ph idx="1"/>
          </p:nvPr>
        </p:nvSpPr>
        <p:spPr/>
        <p:txBody>
          <a:bodyPr/>
          <a:lstStyle/>
          <a:p>
            <a:r>
              <a:rPr lang="zh-CN" altLang="en-US" dirty="0"/>
              <a:t>用例如何通过各个</a:t>
            </a:r>
            <a:r>
              <a:rPr lang="zh-CN" altLang="en-US" dirty="0">
                <a:solidFill>
                  <a:srgbClr val="C00000"/>
                </a:solidFill>
              </a:rPr>
              <a:t>设计元素</a:t>
            </a:r>
            <a:r>
              <a:rPr lang="zh-CN" altLang="en-US" dirty="0"/>
              <a:t>来实现的</a:t>
            </a:r>
            <a:endParaRPr lang="en-US" altLang="zh-CN" dirty="0"/>
          </a:p>
          <a:p>
            <a:pPr lvl="1"/>
            <a:r>
              <a:rPr lang="zh-CN" altLang="en-US" dirty="0"/>
              <a:t>子系统、构件、设计类、界面元素类等</a:t>
            </a:r>
            <a:endParaRPr lang="en-US" altLang="zh-CN" dirty="0"/>
          </a:p>
          <a:p>
            <a:r>
              <a:rPr lang="zh-CN" altLang="en-US" dirty="0"/>
              <a:t>这些设计元素之间在用例实现过程中的协同和交互</a:t>
            </a:r>
            <a:endParaRPr lang="en-US" altLang="zh-CN" dirty="0"/>
          </a:p>
          <a:p>
            <a:pPr lvl="1"/>
            <a:r>
              <a:rPr lang="zh-CN" altLang="en-US" dirty="0"/>
              <a:t>消息传递</a:t>
            </a:r>
            <a:endParaRPr lang="en-US" altLang="zh-CN" dirty="0"/>
          </a:p>
          <a:p>
            <a:r>
              <a:rPr lang="zh-CN" altLang="en-US" dirty="0"/>
              <a:t>精化各个设计元素的设计</a:t>
            </a:r>
            <a:endParaRPr lang="en-US" altLang="zh-CN" dirty="0"/>
          </a:p>
          <a:p>
            <a:pPr lvl="1"/>
            <a:r>
              <a:rPr lang="zh-CN" altLang="en-US" dirty="0"/>
              <a:t>如接口、实现细节等</a:t>
            </a:r>
            <a:endParaRPr lang="zh-CN" altLang="zh-CN" dirty="0"/>
          </a:p>
          <a:p>
            <a:endParaRPr lang="zh-CN" altLang="en-US" dirty="0"/>
          </a:p>
        </p:txBody>
      </p:sp>
      <p:sp>
        <p:nvSpPr>
          <p:cNvPr id="6" name="矩形 5"/>
          <p:cNvSpPr/>
          <p:nvPr/>
        </p:nvSpPr>
        <p:spPr>
          <a:xfrm>
            <a:off x="726319" y="4869160"/>
            <a:ext cx="11089231" cy="1043322"/>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设计元素最终需要通过代码加以实现</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normAutofit/>
          </a:bodyPr>
          <a:lstStyle/>
          <a:p>
            <a:r>
              <a:rPr lang="zh-CN" altLang="zh-CN"/>
              <a:t>用例设计原则</a:t>
            </a:r>
            <a:endParaRPr lang="zh-CN" altLang="en-US" dirty="0"/>
          </a:p>
        </p:txBody>
      </p:sp>
      <p:sp>
        <p:nvSpPr>
          <p:cNvPr id="2" name="内容占位符 1"/>
          <p:cNvSpPr>
            <a:spLocks noGrp="1"/>
          </p:cNvSpPr>
          <p:nvPr>
            <p:ph idx="1"/>
          </p:nvPr>
        </p:nvSpPr>
        <p:spPr>
          <a:xfrm>
            <a:off x="539750" y="1125538"/>
            <a:ext cx="10920052" cy="5040312"/>
          </a:xfrm>
        </p:spPr>
        <p:txBody>
          <a:bodyPr>
            <a:normAutofit fontScale="92500" lnSpcReduction="10000"/>
          </a:bodyPr>
          <a:lstStyle/>
          <a:p>
            <a:pPr lvl="0"/>
            <a:r>
              <a:rPr lang="zh-CN" altLang="zh-CN" dirty="0"/>
              <a:t>以软件需求为</a:t>
            </a:r>
            <a:r>
              <a:rPr lang="zh-CN" altLang="en-US" dirty="0"/>
              <a:t>基础</a:t>
            </a:r>
            <a:endParaRPr lang="en-US" altLang="zh-CN" dirty="0"/>
          </a:p>
          <a:p>
            <a:pPr lvl="1"/>
            <a:r>
              <a:rPr lang="zh-CN" altLang="zh-CN" dirty="0"/>
              <a:t>以需求模型为前提，包括用例模型、交互模型、分析类模型</a:t>
            </a:r>
            <a:r>
              <a:rPr lang="zh-CN" altLang="en-US" dirty="0"/>
              <a:t>等</a:t>
            </a:r>
            <a:endParaRPr lang="en-US" altLang="zh-CN" dirty="0"/>
          </a:p>
          <a:p>
            <a:pPr lvl="1"/>
            <a:r>
              <a:rPr lang="zh-CN" altLang="zh-CN" b="1" dirty="0">
                <a:solidFill>
                  <a:srgbClr val="C00000"/>
                </a:solidFill>
              </a:rPr>
              <a:t>不能抛开软件需求来给出用例的实现方案</a:t>
            </a:r>
          </a:p>
          <a:p>
            <a:pPr lvl="0"/>
            <a:r>
              <a:rPr lang="zh-CN" altLang="zh-CN" dirty="0"/>
              <a:t>通过整合设计元素来实现用例</a:t>
            </a:r>
            <a:endParaRPr lang="en-US" altLang="zh-CN" dirty="0"/>
          </a:p>
          <a:p>
            <a:pPr lvl="1"/>
            <a:r>
              <a:rPr lang="zh-CN" altLang="en-US" dirty="0"/>
              <a:t>整合</a:t>
            </a:r>
            <a:r>
              <a:rPr lang="zh-CN" altLang="zh-CN" dirty="0"/>
              <a:t>软件体系结构设计、用户界面设计等产生了一系列设计元素，包括：子系统、构件、关键设计类等等</a:t>
            </a:r>
            <a:endParaRPr lang="en-US" altLang="zh-CN" dirty="0"/>
          </a:p>
          <a:p>
            <a:pPr lvl="1"/>
            <a:r>
              <a:rPr lang="zh-CN" altLang="zh-CN" b="1" dirty="0">
                <a:solidFill>
                  <a:srgbClr val="C00000"/>
                </a:solidFill>
              </a:rPr>
              <a:t>不能抛开前期设计工作成果</a:t>
            </a:r>
          </a:p>
          <a:p>
            <a:r>
              <a:rPr lang="zh-CN" altLang="zh-CN" dirty="0"/>
              <a:t>精化</a:t>
            </a:r>
            <a:r>
              <a:rPr lang="zh-CN" altLang="en-US" dirty="0"/>
              <a:t>软件</a:t>
            </a:r>
            <a:r>
              <a:rPr lang="zh-CN" altLang="zh-CN" dirty="0"/>
              <a:t>设计</a:t>
            </a:r>
            <a:endParaRPr lang="en-US" altLang="zh-CN" dirty="0"/>
          </a:p>
          <a:p>
            <a:pPr lvl="1"/>
            <a:r>
              <a:rPr lang="zh-CN" altLang="zh-CN" dirty="0"/>
              <a:t>用例设计不仅要给出用例实现的解决方案，也要依此为目的进一步精化软件设计，以获得更为详实的设计信息</a:t>
            </a:r>
            <a:endParaRPr lang="en-US" altLang="zh-CN" dirty="0"/>
          </a:p>
          <a:p>
            <a:pPr lvl="1"/>
            <a:r>
              <a:rPr lang="zh-CN" altLang="zh-CN" b="1" dirty="0">
                <a:solidFill>
                  <a:srgbClr val="C00000"/>
                </a:solidFill>
              </a:rPr>
              <a:t>为后续的</a:t>
            </a:r>
            <a:r>
              <a:rPr lang="zh-CN" altLang="en-US" b="1" dirty="0">
                <a:solidFill>
                  <a:srgbClr val="C00000"/>
                </a:solidFill>
              </a:rPr>
              <a:t>详细</a:t>
            </a:r>
            <a:r>
              <a:rPr lang="zh-CN" altLang="zh-CN" b="1" dirty="0">
                <a:solidFill>
                  <a:srgbClr val="C00000"/>
                </a:solidFill>
              </a:rPr>
              <a:t>设计奠定基础</a:t>
            </a:r>
            <a:endParaRPr lang="zh-CN" altLang="en-US" b="1" dirty="0">
              <a:solidFill>
                <a:srgbClr val="C00000"/>
              </a:solidFill>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p:cNvSpPr/>
          <p:nvPr/>
        </p:nvSpPr>
        <p:spPr>
          <a:xfrm>
            <a:off x="298561" y="4437112"/>
            <a:ext cx="8718041" cy="17281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dirty="0"/>
              <a:t>用例设计的过程</a:t>
            </a:r>
          </a:p>
        </p:txBody>
      </p:sp>
      <p:sp>
        <p:nvSpPr>
          <p:cNvPr id="6" name="圆角矩形 5"/>
          <p:cNvSpPr/>
          <p:nvPr/>
        </p:nvSpPr>
        <p:spPr>
          <a:xfrm>
            <a:off x="400333" y="4689140"/>
            <a:ext cx="1734434" cy="1188132"/>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设计用例实现方案</a:t>
            </a:r>
          </a:p>
        </p:txBody>
      </p:sp>
      <p:sp>
        <p:nvSpPr>
          <p:cNvPr id="7" name="右箭头 6"/>
          <p:cNvSpPr/>
          <p:nvPr/>
        </p:nvSpPr>
        <p:spPr>
          <a:xfrm>
            <a:off x="2347874" y="4962036"/>
            <a:ext cx="889653" cy="73521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圆角矩形 7"/>
          <p:cNvSpPr/>
          <p:nvPr/>
        </p:nvSpPr>
        <p:spPr>
          <a:xfrm>
            <a:off x="3381825" y="4715219"/>
            <a:ext cx="1812685" cy="1188132"/>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构造设计类图</a:t>
            </a:r>
          </a:p>
        </p:txBody>
      </p:sp>
      <p:sp>
        <p:nvSpPr>
          <p:cNvPr id="9" name="右箭头 8"/>
          <p:cNvSpPr/>
          <p:nvPr/>
        </p:nvSpPr>
        <p:spPr>
          <a:xfrm>
            <a:off x="5302567" y="4938330"/>
            <a:ext cx="855701" cy="7419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圆角矩形 9"/>
          <p:cNvSpPr/>
          <p:nvPr/>
        </p:nvSpPr>
        <p:spPr>
          <a:xfrm>
            <a:off x="6275226" y="4715219"/>
            <a:ext cx="2592288" cy="1188132"/>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优化和评审用例设计方案</a:t>
            </a:r>
          </a:p>
        </p:txBody>
      </p:sp>
      <p:cxnSp>
        <p:nvCxnSpPr>
          <p:cNvPr id="23" name="直接箭头连接符 22"/>
          <p:cNvCxnSpPr>
            <a:stCxn id="24" idx="2"/>
          </p:cNvCxnSpPr>
          <p:nvPr/>
        </p:nvCxnSpPr>
        <p:spPr>
          <a:xfrm>
            <a:off x="1223343" y="3077632"/>
            <a:ext cx="0" cy="1359480"/>
          </a:xfrm>
          <a:prstGeom prst="straightConnector1">
            <a:avLst/>
          </a:prstGeom>
          <a:ln w="508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圆角矩形 6"/>
          <p:cNvSpPr/>
          <p:nvPr/>
        </p:nvSpPr>
        <p:spPr>
          <a:xfrm>
            <a:off x="472682" y="1745484"/>
            <a:ext cx="1501322" cy="133214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sz="2800" dirty="0">
                <a:latin typeface="微软雅黑" panose="020B0503020204020204" charset="-122"/>
                <a:ea typeface="微软雅黑" panose="020B0503020204020204" charset="-122"/>
              </a:rPr>
              <a:t>用例设计</a:t>
            </a:r>
            <a:endParaRPr lang="zh-CN" altLang="en-US" sz="2800" dirty="0">
              <a:latin typeface="微软雅黑" panose="020B0503020204020204" charset="-122"/>
              <a:ea typeface="微软雅黑" panose="020B0503020204020204" charset="-122"/>
            </a:endParaRPr>
          </a:p>
        </p:txBody>
      </p:sp>
      <p:sp>
        <p:nvSpPr>
          <p:cNvPr id="26" name="圆角矩形 7"/>
          <p:cNvSpPr/>
          <p:nvPr/>
        </p:nvSpPr>
        <p:spPr>
          <a:xfrm>
            <a:off x="2786846" y="1773059"/>
            <a:ext cx="1501322" cy="13392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子系统</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构件</a:t>
            </a:r>
            <a:r>
              <a:rPr lang="zh-CN" altLang="zh-CN" dirty="0">
                <a:latin typeface="微软雅黑" panose="020B0503020204020204" charset="-122"/>
                <a:ea typeface="微软雅黑" panose="020B0503020204020204" charset="-122"/>
              </a:rPr>
              <a:t>设计</a:t>
            </a:r>
            <a:endParaRPr lang="zh-CN" altLang="en-US" dirty="0">
              <a:latin typeface="微软雅黑" panose="020B0503020204020204" charset="-122"/>
              <a:ea typeface="微软雅黑" panose="020B0503020204020204" charset="-122"/>
            </a:endParaRPr>
          </a:p>
        </p:txBody>
      </p:sp>
      <p:sp>
        <p:nvSpPr>
          <p:cNvPr id="27" name="圆角矩形 16"/>
          <p:cNvSpPr/>
          <p:nvPr/>
        </p:nvSpPr>
        <p:spPr>
          <a:xfrm>
            <a:off x="5118932" y="1800833"/>
            <a:ext cx="1501322"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类设计</a:t>
            </a:r>
            <a:endParaRPr lang="zh-CN" altLang="en-US" dirty="0">
              <a:latin typeface="微软雅黑" panose="020B0503020204020204" charset="-122"/>
              <a:ea typeface="微软雅黑" panose="020B0503020204020204" charset="-122"/>
            </a:endParaRPr>
          </a:p>
        </p:txBody>
      </p:sp>
      <p:sp>
        <p:nvSpPr>
          <p:cNvPr id="28" name="圆角矩形 17"/>
          <p:cNvSpPr/>
          <p:nvPr/>
        </p:nvSpPr>
        <p:spPr>
          <a:xfrm>
            <a:off x="7515281" y="1772816"/>
            <a:ext cx="1501322"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数据模型设计</a:t>
            </a:r>
            <a:endParaRPr lang="zh-CN" altLang="en-US" dirty="0">
              <a:latin typeface="微软雅黑" panose="020B0503020204020204" charset="-122"/>
              <a:ea typeface="微软雅黑" panose="020B0503020204020204" charset="-122"/>
            </a:endParaRPr>
          </a:p>
        </p:txBody>
      </p:sp>
      <p:sp>
        <p:nvSpPr>
          <p:cNvPr id="29" name="圆角矩形 18"/>
          <p:cNvSpPr/>
          <p:nvPr/>
        </p:nvSpPr>
        <p:spPr>
          <a:xfrm>
            <a:off x="9911630" y="1772816"/>
            <a:ext cx="1783237"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设计整合</a:t>
            </a:r>
            <a:r>
              <a:rPr lang="zh-CN" altLang="en-US" dirty="0">
                <a:latin typeface="微软雅黑" panose="020B0503020204020204" charset="-122"/>
                <a:ea typeface="微软雅黑" panose="020B0503020204020204" charset="-122"/>
              </a:rPr>
              <a:t>与</a:t>
            </a:r>
            <a:r>
              <a:rPr lang="zh-CN" altLang="zh-CN" dirty="0">
                <a:latin typeface="微软雅黑" panose="020B0503020204020204" charset="-122"/>
                <a:ea typeface="微软雅黑" panose="020B0503020204020204" charset="-122"/>
              </a:rPr>
              <a:t>验证</a:t>
            </a:r>
            <a:endParaRPr lang="zh-CN" altLang="en-US" dirty="0">
              <a:latin typeface="微软雅黑" panose="020B0503020204020204" charset="-122"/>
              <a:ea typeface="微软雅黑" panose="020B0503020204020204" charset="-122"/>
            </a:endParaRPr>
          </a:p>
        </p:txBody>
      </p:sp>
      <p:sp>
        <p:nvSpPr>
          <p:cNvPr id="30" name="右箭头 19"/>
          <p:cNvSpPr/>
          <p:nvPr/>
        </p:nvSpPr>
        <p:spPr>
          <a:xfrm>
            <a:off x="2055793"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1" name="右箭头 19"/>
          <p:cNvSpPr/>
          <p:nvPr/>
        </p:nvSpPr>
        <p:spPr>
          <a:xfrm>
            <a:off x="4394600"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2" name="右箭头 19"/>
          <p:cNvSpPr/>
          <p:nvPr/>
        </p:nvSpPr>
        <p:spPr>
          <a:xfrm>
            <a:off x="6724661"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3" name="右箭头 19"/>
          <p:cNvSpPr/>
          <p:nvPr/>
        </p:nvSpPr>
        <p:spPr>
          <a:xfrm>
            <a:off x="9124326" y="2057614"/>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lvl="0"/>
            <a:r>
              <a:rPr lang="en-US" altLang="zh-CN" dirty="0"/>
              <a:t>2.1.1 </a:t>
            </a:r>
            <a:r>
              <a:rPr lang="zh-CN" altLang="zh-CN" dirty="0"/>
              <a:t>设计用例实现方案</a:t>
            </a:r>
            <a:endParaRPr lang="zh-CN" altLang="en-US" dirty="0"/>
          </a:p>
        </p:txBody>
      </p:sp>
      <p:sp>
        <p:nvSpPr>
          <p:cNvPr id="2" name="内容占位符 1"/>
          <p:cNvSpPr>
            <a:spLocks noGrp="1"/>
          </p:cNvSpPr>
          <p:nvPr>
            <p:ph idx="1"/>
          </p:nvPr>
        </p:nvSpPr>
        <p:spPr/>
        <p:txBody>
          <a:bodyPr>
            <a:normAutofit fontScale="92500" lnSpcReduction="20000"/>
          </a:bodyPr>
          <a:lstStyle/>
          <a:p>
            <a:r>
              <a:rPr lang="zh-CN" altLang="en-US" dirty="0"/>
              <a:t>基础</a:t>
            </a:r>
            <a:endParaRPr lang="en-US" altLang="zh-CN" dirty="0"/>
          </a:p>
          <a:p>
            <a:pPr lvl="1"/>
            <a:r>
              <a:rPr lang="zh-CN" altLang="zh-CN" dirty="0"/>
              <a:t>分析</a:t>
            </a:r>
            <a:r>
              <a:rPr lang="zh-CN" altLang="en-US" dirty="0"/>
              <a:t>每个</a:t>
            </a:r>
            <a:r>
              <a:rPr lang="zh-CN" altLang="zh-CN" dirty="0"/>
              <a:t>用例的</a:t>
            </a:r>
            <a:r>
              <a:rPr lang="en-US" altLang="zh-CN" dirty="0"/>
              <a:t>UML</a:t>
            </a:r>
            <a:r>
              <a:rPr lang="zh-CN" altLang="zh-CN" dirty="0"/>
              <a:t>交互图，它是</a:t>
            </a:r>
            <a:r>
              <a:rPr lang="zh-CN" altLang="en-US" dirty="0"/>
              <a:t>开展用例设计的依据</a:t>
            </a:r>
            <a:endParaRPr lang="en-US" altLang="zh-CN" dirty="0"/>
          </a:p>
          <a:p>
            <a:pPr lvl="1"/>
            <a:r>
              <a:rPr lang="zh-CN" altLang="en-US" dirty="0"/>
              <a:t>考虑体系结构和用户界面设计要素，它们是用例实现参与者</a:t>
            </a:r>
            <a:endParaRPr lang="en-US" altLang="zh-CN" dirty="0"/>
          </a:p>
          <a:p>
            <a:pPr lvl="1"/>
            <a:r>
              <a:rPr lang="zh-CN" altLang="en-US" dirty="0"/>
              <a:t>明确各个设计元素（如对象类、构件等）的职责</a:t>
            </a:r>
            <a:endParaRPr lang="en-US" altLang="zh-CN" dirty="0"/>
          </a:p>
          <a:p>
            <a:r>
              <a:rPr lang="zh-CN" altLang="en-US" dirty="0"/>
              <a:t>方法</a:t>
            </a:r>
            <a:endParaRPr lang="en-US" altLang="zh-CN" dirty="0"/>
          </a:p>
          <a:p>
            <a:pPr lvl="1"/>
            <a:r>
              <a:rPr lang="zh-CN" altLang="zh-CN" dirty="0"/>
              <a:t>在分析阶段用例交互图的基础上，将交互图的分析类转化为用例实现的设计类，同时引入体系结构设计和用户界面设计所生成的设计元素，共同形成关于用例实现的交互模型</a:t>
            </a:r>
            <a:endParaRPr lang="en-US" altLang="zh-CN" dirty="0"/>
          </a:p>
          <a:p>
            <a:r>
              <a:rPr lang="zh-CN" altLang="en-US" dirty="0"/>
              <a:t>结果</a:t>
            </a:r>
            <a:endParaRPr lang="en-US" altLang="zh-CN" dirty="0"/>
          </a:p>
          <a:p>
            <a:pPr lvl="1"/>
            <a:r>
              <a:rPr lang="zh-CN" altLang="en-US" dirty="0"/>
              <a:t>生成用例实现的顺序图</a:t>
            </a:r>
            <a:endParaRPr lang="en-US" altLang="zh-CN" dirty="0"/>
          </a:p>
          <a:p>
            <a:pPr lvl="1"/>
            <a:r>
              <a:rPr lang="zh-CN" altLang="en-US" dirty="0"/>
              <a:t>引入更多的设计元素，如构件、子系统、类等</a:t>
            </a:r>
            <a:endParaRPr lang="en-US" altLang="zh-CN" dirty="0"/>
          </a:p>
          <a:p>
            <a:pPr lvl="1"/>
            <a:r>
              <a:rPr lang="zh-CN" altLang="en-US" dirty="0"/>
              <a:t>精化更多的设计细节，如接口、方法、交互等</a:t>
            </a:r>
            <a:endParaRPr lang="en-US" altLang="zh-CN" dirty="0"/>
          </a:p>
          <a:p>
            <a:endParaRPr lang="zh-CN" alt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示例：需求分析阶段的用例交互图</a:t>
            </a:r>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矩形 5"/>
          <p:cNvSpPr/>
          <p:nvPr/>
        </p:nvSpPr>
        <p:spPr>
          <a:xfrm>
            <a:off x="226554" y="5708598"/>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分析阶段的用例交互图说明了什么？其中的类是分析类！</a:t>
            </a:r>
          </a:p>
        </p:txBody>
      </p:sp>
      <p:pic>
        <p:nvPicPr>
          <p:cNvPr id="7" name="图片 6"/>
          <p:cNvPicPr>
            <a:picLocks noChangeAspect="1"/>
          </p:cNvPicPr>
          <p:nvPr/>
        </p:nvPicPr>
        <p:blipFill>
          <a:blip r:embed="rId2"/>
          <a:stretch>
            <a:fillRect/>
          </a:stretch>
        </p:blipFill>
        <p:spPr>
          <a:xfrm>
            <a:off x="10726686" y="5626242"/>
            <a:ext cx="1035673" cy="1046205"/>
          </a:xfrm>
          <a:prstGeom prst="rect">
            <a:avLst/>
          </a:prstGeom>
        </p:spPr>
      </p:pic>
      <p:pic>
        <p:nvPicPr>
          <p:cNvPr id="8" name="图片 7"/>
          <p:cNvPicPr>
            <a:picLocks noChangeAspect="1"/>
          </p:cNvPicPr>
          <p:nvPr/>
        </p:nvPicPr>
        <p:blipFill>
          <a:blip r:embed="rId3"/>
          <a:stretch>
            <a:fillRect/>
          </a:stretch>
        </p:blipFill>
        <p:spPr>
          <a:xfrm>
            <a:off x="406574" y="868922"/>
            <a:ext cx="10088788" cy="4540297"/>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zh-CN" dirty="0">
                <a:effectLst/>
              </a:rPr>
              <a:t>分析类与设计元素间对应关系</a:t>
            </a:r>
            <a:r>
              <a:rPr lang="en-US" altLang="zh-CN" dirty="0">
                <a:effectLst/>
              </a:rPr>
              <a:t>(1/3)</a:t>
            </a:r>
            <a:endParaRPr lang="zh-CN" altLang="en-US" dirty="0"/>
          </a:p>
        </p:txBody>
      </p:sp>
      <p:sp>
        <p:nvSpPr>
          <p:cNvPr id="2" name="内容占位符 1"/>
          <p:cNvSpPr>
            <a:spLocks noGrp="1"/>
          </p:cNvSpPr>
          <p:nvPr>
            <p:ph idx="1"/>
          </p:nvPr>
        </p:nvSpPr>
        <p:spPr>
          <a:xfrm>
            <a:off x="539750" y="1125538"/>
            <a:ext cx="11100072" cy="5040312"/>
          </a:xfrm>
        </p:spPr>
        <p:txBody>
          <a:bodyPr/>
          <a:lstStyle/>
          <a:p>
            <a:pPr lvl="0"/>
            <a:r>
              <a:rPr lang="zh-CN" altLang="zh-CN" dirty="0"/>
              <a:t>一个分析类的一项职责由一个设计元素的单项操作完整地实现</a:t>
            </a:r>
          </a:p>
          <a:p>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062758" y="1897339"/>
          <a:ext cx="7344816" cy="4420183"/>
        </p:xfrm>
        <a:graphic>
          <a:graphicData uri="http://schemas.openxmlformats.org/presentationml/2006/ole">
            <mc:AlternateContent xmlns:mc="http://schemas.openxmlformats.org/markup-compatibility/2006">
              <mc:Choice xmlns:v="urn:schemas-microsoft-com:vml" Requires="v">
                <p:oleObj spid="_x0000_s5135" name="Visio" r:id="rId3" imgW="3840480" imgH="2316480" progId="Visio.Drawing.11">
                  <p:embed/>
                </p:oleObj>
              </mc:Choice>
              <mc:Fallback>
                <p:oleObj name="Visio" r:id="rId3" imgW="3840480" imgH="2316480" progId="Visio.Drawing.11">
                  <p:embed/>
                  <p:pic>
                    <p:nvPicPr>
                      <p:cNvPr id="0" name="对象 6"/>
                      <p:cNvPicPr>
                        <a:picLocks noChangeAspect="1" noChangeArrowheads="1"/>
                      </p:cNvPicPr>
                      <p:nvPr/>
                    </p:nvPicPr>
                    <p:blipFill>
                      <a:blip r:embed="rId4"/>
                      <a:srcRect/>
                      <a:stretch>
                        <a:fillRect/>
                      </a:stretch>
                    </p:blipFill>
                    <p:spPr bwMode="auto">
                      <a:xfrm>
                        <a:off x="2062758" y="1897339"/>
                        <a:ext cx="7344816" cy="4420183"/>
                      </a:xfrm>
                      <a:prstGeom prst="rect">
                        <a:avLst/>
                      </a:prstGeom>
                      <a:noFill/>
                    </p:spPr>
                  </p:pic>
                </p:oleObj>
              </mc:Fallback>
            </mc:AlternateContent>
          </a:graphicData>
        </a:graphic>
      </p:graphicFrame>
      <p:sp>
        <p:nvSpPr>
          <p:cNvPr id="8" name="矩形 7"/>
          <p:cNvSpPr/>
          <p:nvPr/>
        </p:nvSpPr>
        <p:spPr>
          <a:xfrm>
            <a:off x="7859402" y="2276872"/>
            <a:ext cx="1464136" cy="3305198"/>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右 2"/>
          <p:cNvSpPr/>
          <p:nvPr/>
        </p:nvSpPr>
        <p:spPr>
          <a:xfrm>
            <a:off x="5531724" y="3531366"/>
            <a:ext cx="1116124" cy="86974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矩形 8"/>
          <p:cNvSpPr/>
          <p:nvPr/>
        </p:nvSpPr>
        <p:spPr>
          <a:xfrm>
            <a:off x="3803730" y="2276872"/>
            <a:ext cx="1464136" cy="3305198"/>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26554" y="5708598"/>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分析类和设计类有何本质的区别？</a:t>
            </a:r>
          </a:p>
        </p:txBody>
      </p:sp>
      <p:pic>
        <p:nvPicPr>
          <p:cNvPr id="11" name="图片 10"/>
          <p:cNvPicPr>
            <a:picLocks noChangeAspect="1"/>
          </p:cNvPicPr>
          <p:nvPr/>
        </p:nvPicPr>
        <p:blipFill>
          <a:blip r:embed="rId5"/>
          <a:stretch>
            <a:fillRect/>
          </a:stretch>
        </p:blipFill>
        <p:spPr>
          <a:xfrm>
            <a:off x="10256003" y="5744314"/>
            <a:ext cx="887231" cy="896254"/>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分析类与设计元素间对应关系</a:t>
            </a:r>
            <a:r>
              <a:rPr lang="en-US" altLang="zh-CN" dirty="0">
                <a:effectLst/>
              </a:rPr>
              <a:t>(2/3)</a:t>
            </a:r>
            <a:endParaRPr lang="zh-CN" altLang="en-US" dirty="0"/>
          </a:p>
        </p:txBody>
      </p:sp>
      <p:sp>
        <p:nvSpPr>
          <p:cNvPr id="2" name="内容占位符 1"/>
          <p:cNvSpPr>
            <a:spLocks noGrp="1"/>
          </p:cNvSpPr>
          <p:nvPr>
            <p:ph idx="1"/>
          </p:nvPr>
        </p:nvSpPr>
        <p:spPr/>
        <p:txBody>
          <a:bodyPr/>
          <a:lstStyle/>
          <a:p>
            <a:r>
              <a:rPr lang="zh-CN" altLang="zh-CN" dirty="0"/>
              <a:t>一个分析类的一项职责由一个设计元素的多项操作来实现</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946634" y="1880828"/>
          <a:ext cx="8964996" cy="4032447"/>
        </p:xfrm>
        <a:graphic>
          <a:graphicData uri="http://schemas.openxmlformats.org/presentationml/2006/ole">
            <mc:AlternateContent xmlns:mc="http://schemas.openxmlformats.org/markup-compatibility/2006">
              <mc:Choice xmlns:v="urn:schemas-microsoft-com:vml" Requires="v">
                <p:oleObj spid="_x0000_s6159" name="Visio" r:id="rId3" imgW="6452870" imgH="2773680" progId="Visio.Drawing.11">
                  <p:embed/>
                </p:oleObj>
              </mc:Choice>
              <mc:Fallback>
                <p:oleObj name="Visio" r:id="rId3" imgW="6452870" imgH="2773680" progId="Visio.Drawing.11">
                  <p:embed/>
                  <p:pic>
                    <p:nvPicPr>
                      <p:cNvPr id="0" name="对象 6"/>
                      <p:cNvPicPr>
                        <a:picLocks noChangeAspect="1" noChangeArrowheads="1"/>
                      </p:cNvPicPr>
                      <p:nvPr/>
                    </p:nvPicPr>
                    <p:blipFill>
                      <a:blip r:embed="rId4"/>
                      <a:srcRect/>
                      <a:stretch>
                        <a:fillRect/>
                      </a:stretch>
                    </p:blipFill>
                    <p:spPr bwMode="auto">
                      <a:xfrm>
                        <a:off x="946634" y="1880828"/>
                        <a:ext cx="8964996" cy="4032447"/>
                      </a:xfrm>
                      <a:prstGeom prst="rect">
                        <a:avLst/>
                      </a:prstGeom>
                      <a:noFill/>
                    </p:spPr>
                  </p:pic>
                </p:oleObj>
              </mc:Fallback>
            </mc:AlternateContent>
          </a:graphicData>
        </a:graphic>
      </p:graphicFrame>
      <p:sp>
        <p:nvSpPr>
          <p:cNvPr id="8" name="文本框 7"/>
          <p:cNvSpPr txBox="1"/>
          <p:nvPr/>
        </p:nvSpPr>
        <p:spPr>
          <a:xfrm>
            <a:off x="2677089" y="3738477"/>
            <a:ext cx="1656184" cy="830997"/>
          </a:xfrm>
          <a:prstGeom prst="rect">
            <a:avLst/>
          </a:prstGeom>
          <a:noFill/>
        </p:spPr>
        <p:txBody>
          <a:bodyPr wrap="square" rtlCol="0">
            <a:spAutoFit/>
          </a:bodyPr>
          <a:lstStyle/>
          <a:p>
            <a:pPr algn="ctr"/>
            <a:r>
              <a:rPr lang="zh-CN" altLang="en-US" dirty="0">
                <a:solidFill>
                  <a:srgbClr val="C00000"/>
                </a:solidFill>
                <a:latin typeface="微软雅黑" panose="020B0503020204020204" charset="-122"/>
                <a:ea typeface="微软雅黑" panose="020B0503020204020204" charset="-122"/>
              </a:rPr>
              <a:t>细化和分解的过程</a:t>
            </a:r>
          </a:p>
        </p:txBody>
      </p:sp>
      <p:sp>
        <p:nvSpPr>
          <p:cNvPr id="9" name="矩形 8"/>
          <p:cNvSpPr/>
          <p:nvPr/>
        </p:nvSpPr>
        <p:spPr>
          <a:xfrm>
            <a:off x="4909337" y="2189899"/>
            <a:ext cx="1464136" cy="3723376"/>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p:cNvSpPr/>
          <p:nvPr/>
        </p:nvSpPr>
        <p:spPr>
          <a:xfrm>
            <a:off x="3041656" y="2869107"/>
            <a:ext cx="1116124" cy="86974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矩形 10"/>
          <p:cNvSpPr/>
          <p:nvPr/>
        </p:nvSpPr>
        <p:spPr>
          <a:xfrm>
            <a:off x="2195918" y="2009086"/>
            <a:ext cx="1165247" cy="3723376"/>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分析类与设计元素间对应关系</a:t>
            </a:r>
            <a:r>
              <a:rPr lang="en-US" altLang="zh-CN" dirty="0">
                <a:effectLst/>
              </a:rPr>
              <a:t>(3/3)</a:t>
            </a:r>
            <a:endParaRPr lang="zh-CN" altLang="en-US" dirty="0"/>
          </a:p>
        </p:txBody>
      </p:sp>
      <p:sp>
        <p:nvSpPr>
          <p:cNvPr id="2" name="内容占位符 1"/>
          <p:cNvSpPr>
            <a:spLocks noGrp="1"/>
          </p:cNvSpPr>
          <p:nvPr>
            <p:ph idx="1"/>
          </p:nvPr>
        </p:nvSpPr>
        <p:spPr/>
        <p:txBody>
          <a:bodyPr/>
          <a:lstStyle/>
          <a:p>
            <a:r>
              <a:rPr lang="zh-CN" altLang="zh-CN" dirty="0"/>
              <a:t>一个分析类的一项职责由多个设计元素协同完成</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874626" y="1812644"/>
          <a:ext cx="8531623" cy="4600385"/>
        </p:xfrm>
        <a:graphic>
          <a:graphicData uri="http://schemas.openxmlformats.org/presentationml/2006/ole">
            <mc:AlternateContent xmlns:mc="http://schemas.openxmlformats.org/markup-compatibility/2006">
              <mc:Choice xmlns:v="urn:schemas-microsoft-com:vml" Requires="v">
                <p:oleObj spid="_x0000_s7183" name="Visio" r:id="rId4" imgW="5913120" imgH="3191510" progId="Visio.Drawing.11">
                  <p:embed/>
                </p:oleObj>
              </mc:Choice>
              <mc:Fallback>
                <p:oleObj name="Visio" r:id="rId4" imgW="5913120" imgH="3191510" progId="Visio.Drawing.11">
                  <p:embed/>
                  <p:pic>
                    <p:nvPicPr>
                      <p:cNvPr id="0" name="对象 6"/>
                      <p:cNvPicPr>
                        <a:picLocks noChangeAspect="1" noChangeArrowheads="1"/>
                      </p:cNvPicPr>
                      <p:nvPr/>
                    </p:nvPicPr>
                    <p:blipFill>
                      <a:blip r:embed="rId5"/>
                      <a:srcRect/>
                      <a:stretch>
                        <a:fillRect/>
                      </a:stretch>
                    </p:blipFill>
                    <p:spPr bwMode="auto">
                      <a:xfrm>
                        <a:off x="874626" y="1812644"/>
                        <a:ext cx="8531623" cy="4600385"/>
                      </a:xfrm>
                      <a:prstGeom prst="rect">
                        <a:avLst/>
                      </a:prstGeom>
                      <a:noFill/>
                    </p:spPr>
                  </p:pic>
                </p:oleObj>
              </mc:Fallback>
            </mc:AlternateContent>
          </a:graphicData>
        </a:graphic>
      </p:graphicFrame>
      <p:sp>
        <p:nvSpPr>
          <p:cNvPr id="8" name="文本框 7"/>
          <p:cNvSpPr txBox="1"/>
          <p:nvPr/>
        </p:nvSpPr>
        <p:spPr>
          <a:xfrm>
            <a:off x="2853052" y="3861049"/>
            <a:ext cx="1512168" cy="830997"/>
          </a:xfrm>
          <a:prstGeom prst="rect">
            <a:avLst/>
          </a:prstGeom>
          <a:noFill/>
        </p:spPr>
        <p:txBody>
          <a:bodyPr wrap="square" rtlCol="0">
            <a:spAutoFit/>
          </a:bodyPr>
          <a:lstStyle/>
          <a:p>
            <a:pPr algn="ctr"/>
            <a:r>
              <a:rPr lang="zh-CN" altLang="en-US" dirty="0">
                <a:solidFill>
                  <a:srgbClr val="C00000"/>
                </a:solidFill>
                <a:latin typeface="微软雅黑" panose="020B0503020204020204" charset="-122"/>
                <a:ea typeface="微软雅黑" panose="020B0503020204020204" charset="-122"/>
              </a:rPr>
              <a:t>细化和分解的过程</a:t>
            </a:r>
          </a:p>
        </p:txBody>
      </p:sp>
      <p:sp>
        <p:nvSpPr>
          <p:cNvPr id="9" name="矩形 8"/>
          <p:cNvSpPr/>
          <p:nvPr/>
        </p:nvSpPr>
        <p:spPr>
          <a:xfrm>
            <a:off x="5195106" y="2132856"/>
            <a:ext cx="4211142" cy="3914412"/>
          </a:xfrm>
          <a:prstGeom prst="rect">
            <a:avLst/>
          </a:prstGeom>
          <a:noFill/>
          <a:ln w="29591"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p:cNvSpPr/>
          <p:nvPr/>
        </p:nvSpPr>
        <p:spPr>
          <a:xfrm>
            <a:off x="3151425" y="2852936"/>
            <a:ext cx="1116124" cy="86974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1.1 </a:t>
            </a:r>
            <a:r>
              <a:rPr lang="zh-CN" altLang="en-US" dirty="0"/>
              <a:t>软件设计过程及关注点的变化</a:t>
            </a:r>
          </a:p>
        </p:txBody>
      </p:sp>
      <p:sp>
        <p:nvSpPr>
          <p:cNvPr id="26" name="矩形 25"/>
          <p:cNvSpPr/>
          <p:nvPr/>
        </p:nvSpPr>
        <p:spPr>
          <a:xfrm>
            <a:off x="3052951" y="4766657"/>
            <a:ext cx="1826212" cy="17785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Wingdings" panose="05000000000000000000" pitchFamily="2" charset="2"/>
              <a:buChar char="p"/>
            </a:pPr>
            <a:r>
              <a:rPr lang="zh-CN" altLang="en-US" sz="2800" dirty="0">
                <a:solidFill>
                  <a:schemeClr val="dk1"/>
                </a:solidFill>
                <a:latin typeface="微软雅黑" panose="020B0503020204020204" charset="-122"/>
                <a:ea typeface="微软雅黑" panose="020B0503020204020204" charset="-122"/>
              </a:rPr>
              <a:t>结构性</a:t>
            </a:r>
            <a:endParaRPr lang="en-US" altLang="zh-CN" sz="2800" dirty="0">
              <a:solidFill>
                <a:schemeClr val="dk1"/>
              </a:solidFill>
              <a:latin typeface="微软雅黑" panose="020B0503020204020204" charset="-122"/>
              <a:ea typeface="微软雅黑" panose="020B0503020204020204" charset="-122"/>
            </a:endParaRPr>
          </a:p>
          <a:p>
            <a:pPr marL="342900" indent="-342900">
              <a:buFont typeface="Wingdings" panose="05000000000000000000" pitchFamily="2" charset="2"/>
              <a:buChar char="p"/>
            </a:pPr>
            <a:r>
              <a:rPr lang="zh-CN" altLang="en-US" sz="2800" dirty="0">
                <a:solidFill>
                  <a:schemeClr val="dk1"/>
                </a:solidFill>
                <a:latin typeface="微软雅黑" panose="020B0503020204020204" charset="-122"/>
                <a:ea typeface="微软雅黑" panose="020B0503020204020204" charset="-122"/>
              </a:rPr>
              <a:t>全局性</a:t>
            </a:r>
            <a:endParaRPr lang="en-US" altLang="zh-CN" sz="2800" dirty="0">
              <a:solidFill>
                <a:schemeClr val="dk1"/>
              </a:solidFill>
              <a:latin typeface="微软雅黑" panose="020B0503020204020204" charset="-122"/>
              <a:ea typeface="微软雅黑" panose="020B0503020204020204" charset="-122"/>
            </a:endParaRPr>
          </a:p>
          <a:p>
            <a:pPr marL="342900" indent="-342900">
              <a:buFont typeface="Wingdings" panose="05000000000000000000" pitchFamily="2" charset="2"/>
              <a:buChar char="p"/>
            </a:pPr>
            <a:r>
              <a:rPr lang="zh-CN" altLang="en-US" sz="2800" dirty="0">
                <a:solidFill>
                  <a:schemeClr val="dk1"/>
                </a:solidFill>
                <a:latin typeface="微软雅黑" panose="020B0503020204020204" charset="-122"/>
                <a:ea typeface="微软雅黑" panose="020B0503020204020204" charset="-122"/>
              </a:rPr>
              <a:t>关键性</a:t>
            </a:r>
            <a:endParaRPr lang="en-US" altLang="zh-CN" sz="2800" dirty="0">
              <a:solidFill>
                <a:schemeClr val="dk1"/>
              </a:solidFill>
              <a:latin typeface="微软雅黑" panose="020B0503020204020204" charset="-122"/>
              <a:ea typeface="微软雅黑" panose="020B0503020204020204" charset="-122"/>
            </a:endParaRPr>
          </a:p>
          <a:p>
            <a:pPr marL="342900" indent="-342900">
              <a:buFont typeface="Wingdings" panose="05000000000000000000" pitchFamily="2" charset="2"/>
              <a:buChar char="p"/>
            </a:pPr>
            <a:r>
              <a:rPr lang="zh-CN" altLang="en-US" sz="2800" dirty="0">
                <a:solidFill>
                  <a:schemeClr val="dk1"/>
                </a:solidFill>
                <a:latin typeface="微软雅黑" panose="020B0503020204020204" charset="-122"/>
                <a:ea typeface="微软雅黑" panose="020B0503020204020204" charset="-122"/>
              </a:rPr>
              <a:t>粗粒度</a:t>
            </a:r>
          </a:p>
        </p:txBody>
      </p:sp>
      <p:sp>
        <p:nvSpPr>
          <p:cNvPr id="28" name="右箭头 27"/>
          <p:cNvSpPr/>
          <p:nvPr/>
        </p:nvSpPr>
        <p:spPr>
          <a:xfrm>
            <a:off x="5261979" y="5054271"/>
            <a:ext cx="1486433" cy="111061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9" name="矩形 28"/>
          <p:cNvSpPr/>
          <p:nvPr/>
        </p:nvSpPr>
        <p:spPr>
          <a:xfrm>
            <a:off x="7770971" y="4700546"/>
            <a:ext cx="1698305" cy="177853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Wingdings" panose="05000000000000000000" pitchFamily="2" charset="2"/>
              <a:buChar char="p"/>
            </a:pPr>
            <a:r>
              <a:rPr lang="zh-CN" altLang="en-US" sz="2800" dirty="0">
                <a:latin typeface="微软雅黑" panose="020B0503020204020204" charset="-122"/>
                <a:ea typeface="微软雅黑" panose="020B0503020204020204" charset="-122"/>
              </a:rPr>
              <a:t>过程性</a:t>
            </a:r>
            <a:endParaRPr lang="en-US" altLang="zh-CN" sz="2800" dirty="0">
              <a:latin typeface="微软雅黑" panose="020B0503020204020204" charset="-122"/>
              <a:ea typeface="微软雅黑" panose="020B0503020204020204" charset="-122"/>
            </a:endParaRPr>
          </a:p>
          <a:p>
            <a:pPr marL="342900" indent="-342900">
              <a:buFont typeface="Wingdings" panose="05000000000000000000" pitchFamily="2" charset="2"/>
              <a:buChar char="p"/>
            </a:pPr>
            <a:r>
              <a:rPr lang="zh-CN" altLang="en-US" sz="2800" dirty="0">
                <a:latin typeface="微软雅黑" panose="020B0503020204020204" charset="-122"/>
                <a:ea typeface="微软雅黑" panose="020B0503020204020204" charset="-122"/>
              </a:rPr>
              <a:t>局部性</a:t>
            </a:r>
            <a:endParaRPr lang="en-US" altLang="zh-CN" sz="2800" dirty="0">
              <a:latin typeface="微软雅黑" panose="020B0503020204020204" charset="-122"/>
              <a:ea typeface="微软雅黑" panose="020B0503020204020204" charset="-122"/>
            </a:endParaRPr>
          </a:p>
          <a:p>
            <a:pPr marL="342900" indent="-342900">
              <a:buFont typeface="Wingdings" panose="05000000000000000000" pitchFamily="2" charset="2"/>
              <a:buChar char="p"/>
            </a:pPr>
            <a:r>
              <a:rPr lang="zh-CN" altLang="en-US" sz="2800" dirty="0">
                <a:latin typeface="微软雅黑" panose="020B0503020204020204" charset="-122"/>
                <a:ea typeface="微软雅黑" panose="020B0503020204020204" charset="-122"/>
              </a:rPr>
              <a:t>细节性</a:t>
            </a:r>
            <a:endParaRPr lang="en-US" altLang="zh-CN" sz="2800" dirty="0">
              <a:latin typeface="微软雅黑" panose="020B0503020204020204" charset="-122"/>
              <a:ea typeface="微软雅黑" panose="020B0503020204020204" charset="-122"/>
            </a:endParaRPr>
          </a:p>
          <a:p>
            <a:pPr marL="342900" indent="-342900">
              <a:buFont typeface="Wingdings" panose="05000000000000000000" pitchFamily="2" charset="2"/>
              <a:buChar char="p"/>
            </a:pPr>
            <a:r>
              <a:rPr lang="zh-CN" altLang="en-US" sz="2800" dirty="0">
                <a:latin typeface="微软雅黑" panose="020B0503020204020204" charset="-122"/>
                <a:ea typeface="微软雅黑" panose="020B0503020204020204" charset="-122"/>
              </a:rPr>
              <a:t>细粒度</a:t>
            </a:r>
          </a:p>
        </p:txBody>
      </p:sp>
      <p:sp>
        <p:nvSpPr>
          <p:cNvPr id="33" name="矩形 32"/>
          <p:cNvSpPr/>
          <p:nvPr/>
        </p:nvSpPr>
        <p:spPr>
          <a:xfrm>
            <a:off x="1018641" y="3704420"/>
            <a:ext cx="9994641" cy="7246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设计模型和文档</a:t>
            </a:r>
          </a:p>
        </p:txBody>
      </p:sp>
      <p:sp>
        <p:nvSpPr>
          <p:cNvPr id="35" name="下箭头 34"/>
          <p:cNvSpPr/>
          <p:nvPr/>
        </p:nvSpPr>
        <p:spPr>
          <a:xfrm>
            <a:off x="2481237" y="3038869"/>
            <a:ext cx="769654" cy="5949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2" name="下箭头 34"/>
          <p:cNvSpPr/>
          <p:nvPr/>
        </p:nvSpPr>
        <p:spPr>
          <a:xfrm>
            <a:off x="4640404" y="3031900"/>
            <a:ext cx="769654" cy="5949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3" name="下箭头 34"/>
          <p:cNvSpPr/>
          <p:nvPr/>
        </p:nvSpPr>
        <p:spPr>
          <a:xfrm>
            <a:off x="6666054" y="3053869"/>
            <a:ext cx="769654" cy="5949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4" name="下箭头 34"/>
          <p:cNvSpPr/>
          <p:nvPr/>
        </p:nvSpPr>
        <p:spPr>
          <a:xfrm>
            <a:off x="8939522" y="3038869"/>
            <a:ext cx="769654" cy="594980"/>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12" name="直接箭头连接符 11"/>
          <p:cNvCxnSpPr>
            <a:stCxn id="7" idx="6"/>
            <a:endCxn id="8" idx="1"/>
          </p:cNvCxnSpPr>
          <p:nvPr/>
        </p:nvCxnSpPr>
        <p:spPr>
          <a:xfrm>
            <a:off x="1338422" y="2440789"/>
            <a:ext cx="940446" cy="11676"/>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10523698" y="2260766"/>
            <a:ext cx="489585" cy="504190"/>
            <a:chOff x="8292747" y="3613546"/>
            <a:chExt cx="489730" cy="544920"/>
          </a:xfrm>
        </p:grpSpPr>
        <p:sp>
          <p:nvSpPr>
            <p:cNvPr id="16" name="椭圆 15"/>
            <p:cNvSpPr/>
            <p:nvPr/>
          </p:nvSpPr>
          <p:spPr>
            <a:xfrm>
              <a:off x="8388424" y="3739726"/>
              <a:ext cx="298376" cy="2925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292747" y="3613546"/>
              <a:ext cx="489730" cy="5449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箭头连接符 17"/>
          <p:cNvCxnSpPr>
            <a:stCxn id="30" idx="3"/>
            <a:endCxn id="17" idx="2"/>
          </p:cNvCxnSpPr>
          <p:nvPr/>
        </p:nvCxnSpPr>
        <p:spPr>
          <a:xfrm>
            <a:off x="9983311" y="2495326"/>
            <a:ext cx="540387" cy="17535"/>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2278868" y="2056542"/>
            <a:ext cx="1348105" cy="791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微软雅黑" panose="020B0503020204020204" charset="-122"/>
                <a:ea typeface="微软雅黑" panose="020B0503020204020204" charset="-122"/>
              </a:rPr>
              <a:t>体系结构设计</a:t>
            </a:r>
          </a:p>
        </p:txBody>
      </p:sp>
      <p:sp>
        <p:nvSpPr>
          <p:cNvPr id="9" name="圆角矩形 8"/>
          <p:cNvSpPr/>
          <p:nvPr/>
        </p:nvSpPr>
        <p:spPr>
          <a:xfrm>
            <a:off x="4305141" y="2075592"/>
            <a:ext cx="1440180" cy="791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微软雅黑" panose="020B0503020204020204" charset="-122"/>
                <a:ea typeface="微软雅黑" panose="020B0503020204020204" charset="-122"/>
              </a:rPr>
              <a:t>人机界面设计</a:t>
            </a:r>
          </a:p>
        </p:txBody>
      </p:sp>
      <p:cxnSp>
        <p:nvCxnSpPr>
          <p:cNvPr id="13" name="直接箭头连接符 12"/>
          <p:cNvCxnSpPr>
            <a:stCxn id="8" idx="3"/>
            <a:endCxn id="9" idx="1"/>
          </p:cNvCxnSpPr>
          <p:nvPr/>
        </p:nvCxnSpPr>
        <p:spPr>
          <a:xfrm>
            <a:off x="3626973" y="2452465"/>
            <a:ext cx="678168" cy="19050"/>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6330791" y="2075592"/>
            <a:ext cx="1440180" cy="80327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solidFill>
                  <a:schemeClr val="lt1"/>
                </a:solidFill>
                <a:latin typeface="微软雅黑" panose="020B0503020204020204" charset="-122"/>
                <a:ea typeface="微软雅黑" panose="020B0503020204020204" charset="-122"/>
              </a:rPr>
              <a:t>详细</a:t>
            </a:r>
            <a:endParaRPr lang="en-US" altLang="zh-CN" dirty="0">
              <a:solidFill>
                <a:schemeClr val="lt1"/>
              </a:solidFill>
              <a:latin typeface="微软雅黑" panose="020B0503020204020204" charset="-122"/>
              <a:ea typeface="微软雅黑" panose="020B0503020204020204" charset="-122"/>
            </a:endParaRPr>
          </a:p>
          <a:p>
            <a:pPr algn="ctr"/>
            <a:r>
              <a:rPr lang="zh-CN" altLang="en-US" dirty="0">
                <a:solidFill>
                  <a:schemeClr val="lt1"/>
                </a:solidFill>
                <a:latin typeface="微软雅黑" panose="020B0503020204020204" charset="-122"/>
                <a:ea typeface="微软雅黑" panose="020B0503020204020204" charset="-122"/>
              </a:rPr>
              <a:t>设计</a:t>
            </a:r>
          </a:p>
        </p:txBody>
      </p:sp>
      <p:cxnSp>
        <p:nvCxnSpPr>
          <p:cNvPr id="15" name="直接箭头连接符 14"/>
          <p:cNvCxnSpPr>
            <a:stCxn id="9" idx="3"/>
            <a:endCxn id="10" idx="1"/>
          </p:cNvCxnSpPr>
          <p:nvPr/>
        </p:nvCxnSpPr>
        <p:spPr>
          <a:xfrm>
            <a:off x="5745321" y="2471832"/>
            <a:ext cx="585470" cy="5715"/>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978377" y="2260766"/>
            <a:ext cx="360045" cy="36004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圆角矩形 7"/>
          <p:cNvSpPr/>
          <p:nvPr/>
        </p:nvSpPr>
        <p:spPr>
          <a:xfrm>
            <a:off x="8543131" y="2099403"/>
            <a:ext cx="1440180" cy="791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solidFill>
                  <a:schemeClr val="tx1"/>
                </a:solidFill>
                <a:latin typeface="微软雅黑" panose="020B0503020204020204" charset="-122"/>
                <a:ea typeface="微软雅黑" panose="020B0503020204020204" charset="-122"/>
              </a:rPr>
              <a:t>整合与验证</a:t>
            </a:r>
          </a:p>
        </p:txBody>
      </p:sp>
      <p:cxnSp>
        <p:nvCxnSpPr>
          <p:cNvPr id="55" name="直接箭头连接符 54"/>
          <p:cNvCxnSpPr>
            <a:stCxn id="10" idx="3"/>
            <a:endCxn id="30" idx="1"/>
          </p:cNvCxnSpPr>
          <p:nvPr/>
        </p:nvCxnSpPr>
        <p:spPr>
          <a:xfrm>
            <a:off x="7770971" y="2477230"/>
            <a:ext cx="772160" cy="18096"/>
          </a:xfrm>
          <a:prstGeom prst="straightConnector1">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3718401" y="1196752"/>
            <a:ext cx="4824730" cy="46164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迭代设计、反复精化、持续优化</a:t>
            </a:r>
          </a:p>
        </p:txBody>
      </p:sp>
      <p:cxnSp>
        <p:nvCxnSpPr>
          <p:cNvPr id="67" name="连接符: 肘形 66"/>
          <p:cNvCxnSpPr>
            <a:stCxn id="30" idx="0"/>
            <a:endCxn id="8" idx="0"/>
          </p:cNvCxnSpPr>
          <p:nvPr/>
        </p:nvCxnSpPr>
        <p:spPr>
          <a:xfrm rot="16200000" flipV="1">
            <a:off x="6086641" y="-1077177"/>
            <a:ext cx="42861" cy="6310300"/>
          </a:xfrm>
          <a:prstGeom prst="bentConnector3">
            <a:avLst>
              <a:gd name="adj1" fmla="val 2228424"/>
            </a:avLst>
          </a:prstGeom>
          <a:ln w="603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en-US" altLang="zh-CN" dirty="0"/>
              <a:t>1: “</a:t>
            </a:r>
            <a:r>
              <a:rPr lang="zh-CN" altLang="zh-CN" dirty="0">
                <a:effectLst/>
              </a:rPr>
              <a:t>用户登录”用例</a:t>
            </a:r>
            <a:r>
              <a:rPr lang="zh-CN" altLang="en-US" dirty="0"/>
              <a:t>顺序图（需求）</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671500" y="1692275"/>
          <a:ext cx="8864738" cy="4112983"/>
        </p:xfrm>
        <a:graphic>
          <a:graphicData uri="http://schemas.openxmlformats.org/presentationml/2006/ole">
            <mc:AlternateContent xmlns:mc="http://schemas.openxmlformats.org/markup-compatibility/2006">
              <mc:Choice xmlns:v="urn:schemas-microsoft-com:vml" Requires="v">
                <p:oleObj spid="_x0000_s8207" name="Visio" r:id="rId3" imgW="5756275" imgH="2499360" progId="Visio.Drawing.15">
                  <p:embed/>
                </p:oleObj>
              </mc:Choice>
              <mc:Fallback>
                <p:oleObj name="Visio" r:id="rId3" imgW="5756275" imgH="2499360" progId="Visio.Drawing.15">
                  <p:embed/>
                  <p:pic>
                    <p:nvPicPr>
                      <p:cNvPr id="0" name="对象 6"/>
                      <p:cNvPicPr>
                        <a:picLocks noChangeArrowheads="1"/>
                      </p:cNvPicPr>
                      <p:nvPr/>
                    </p:nvPicPr>
                    <p:blipFill>
                      <a:blip r:embed="rId4"/>
                      <a:srcRect/>
                      <a:stretch>
                        <a:fillRect/>
                      </a:stretch>
                    </p:blipFill>
                    <p:spPr bwMode="auto">
                      <a:xfrm>
                        <a:off x="1671500" y="1692275"/>
                        <a:ext cx="8864738" cy="4112983"/>
                      </a:xfrm>
                      <a:prstGeom prst="rect">
                        <a:avLst/>
                      </a:prstGeom>
                      <a:noFill/>
                      <a:ln w="22225">
                        <a:noFill/>
                      </a:ln>
                    </p:spPr>
                  </p:pic>
                </p:oleObj>
              </mc:Fallback>
            </mc:AlternateContent>
          </a:graphicData>
        </a:graphic>
      </p:graphicFrame>
      <p:sp>
        <p:nvSpPr>
          <p:cNvPr id="8" name="矩形 7"/>
          <p:cNvSpPr/>
          <p:nvPr/>
        </p:nvSpPr>
        <p:spPr>
          <a:xfrm>
            <a:off x="8831510" y="1764281"/>
            <a:ext cx="1584176" cy="3968968"/>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en-US" altLang="zh-CN" dirty="0"/>
              <a:t>2:</a:t>
            </a:r>
            <a:r>
              <a:rPr lang="zh-CN" altLang="zh-CN" dirty="0">
                <a:effectLst/>
              </a:rPr>
              <a:t>“用户登录”用例设计方案</a:t>
            </a:r>
            <a:r>
              <a:rPr lang="zh-CN" altLang="en-US" dirty="0">
                <a:effectLst/>
              </a:rPr>
              <a:t>（设计）</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630710" y="1124744"/>
          <a:ext cx="8617496" cy="3968968"/>
        </p:xfrm>
        <a:graphic>
          <a:graphicData uri="http://schemas.openxmlformats.org/presentationml/2006/ole">
            <mc:AlternateContent xmlns:mc="http://schemas.openxmlformats.org/markup-compatibility/2006">
              <mc:Choice xmlns:v="urn:schemas-microsoft-com:vml" Requires="v">
                <p:oleObj spid="_x0000_s9231" name="Visio" r:id="rId3" imgW="7611110" imgH="2908935" progId="Visio.Drawing.15">
                  <p:embed/>
                </p:oleObj>
              </mc:Choice>
              <mc:Fallback>
                <p:oleObj name="Visio" r:id="rId3" imgW="7611110" imgH="2908935" progId="Visio.Drawing.15">
                  <p:embed/>
                  <p:pic>
                    <p:nvPicPr>
                      <p:cNvPr id="0" name="对象 6"/>
                      <p:cNvPicPr>
                        <a:picLocks noChangeArrowheads="1"/>
                      </p:cNvPicPr>
                      <p:nvPr/>
                    </p:nvPicPr>
                    <p:blipFill>
                      <a:blip r:embed="rId4"/>
                      <a:srcRect/>
                      <a:stretch>
                        <a:fillRect/>
                      </a:stretch>
                    </p:blipFill>
                    <p:spPr bwMode="auto">
                      <a:xfrm>
                        <a:off x="1630710" y="1124744"/>
                        <a:ext cx="8617496" cy="3968968"/>
                      </a:xfrm>
                      <a:prstGeom prst="rect">
                        <a:avLst/>
                      </a:prstGeom>
                      <a:noFill/>
                      <a:ln w="22225">
                        <a:noFill/>
                      </a:ln>
                    </p:spPr>
                  </p:pic>
                </p:oleObj>
              </mc:Fallback>
            </mc:AlternateContent>
          </a:graphicData>
        </a:graphic>
      </p:graphicFrame>
      <p:sp>
        <p:nvSpPr>
          <p:cNvPr id="8" name="矩形 7"/>
          <p:cNvSpPr/>
          <p:nvPr/>
        </p:nvSpPr>
        <p:spPr>
          <a:xfrm>
            <a:off x="7103318" y="1044997"/>
            <a:ext cx="1584176" cy="3968968"/>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414686" y="1057598"/>
            <a:ext cx="1584176" cy="3968968"/>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7255718" y="2789461"/>
            <a:ext cx="2439888" cy="936104"/>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34966" y="5134767"/>
            <a:ext cx="2880320" cy="46166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设计元素及其交互</a:t>
            </a:r>
          </a:p>
        </p:txBody>
      </p:sp>
      <p:sp>
        <p:nvSpPr>
          <p:cNvPr id="13" name="矩形 12"/>
          <p:cNvSpPr/>
          <p:nvPr/>
        </p:nvSpPr>
        <p:spPr>
          <a:xfrm>
            <a:off x="550590" y="5599061"/>
            <a:ext cx="11449272" cy="890279"/>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所有设计元素最终通过代码加以实现</a:t>
            </a: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a:t>
            </a:r>
            <a:r>
              <a:rPr lang="en-US" altLang="zh-CN" dirty="0"/>
              <a:t>2:</a:t>
            </a:r>
            <a:r>
              <a:rPr lang="zh-CN" altLang="en-US" dirty="0"/>
              <a:t>“系统设置”用例的顺序图（需求）</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523207" y="1556792"/>
          <a:ext cx="8227293" cy="3915072"/>
        </p:xfrm>
        <a:graphic>
          <a:graphicData uri="http://schemas.openxmlformats.org/presentationml/2006/ole">
            <mc:AlternateContent xmlns:mc="http://schemas.openxmlformats.org/markup-compatibility/2006">
              <mc:Choice xmlns:v="urn:schemas-microsoft-com:vml" Requires="v">
                <p:oleObj spid="_x0000_s10255" name="Visio" r:id="rId3" imgW="5904230" imgH="2477770" progId="Visio.Drawing.15">
                  <p:embed/>
                </p:oleObj>
              </mc:Choice>
              <mc:Fallback>
                <p:oleObj name="Visio" r:id="rId3" imgW="5904230" imgH="2477770" progId="Visio.Drawing.15">
                  <p:embed/>
                  <p:pic>
                    <p:nvPicPr>
                      <p:cNvPr id="0" name="对象 6"/>
                      <p:cNvPicPr>
                        <a:picLocks noChangeArrowheads="1"/>
                      </p:cNvPicPr>
                      <p:nvPr/>
                    </p:nvPicPr>
                    <p:blipFill>
                      <a:blip r:embed="rId4"/>
                      <a:srcRect/>
                      <a:stretch>
                        <a:fillRect/>
                      </a:stretch>
                    </p:blipFill>
                    <p:spPr bwMode="auto">
                      <a:xfrm>
                        <a:off x="1523207" y="1556792"/>
                        <a:ext cx="8227293" cy="3915072"/>
                      </a:xfrm>
                      <a:prstGeom prst="rect">
                        <a:avLst/>
                      </a:prstGeom>
                      <a:noFill/>
                      <a:ln w="22225">
                        <a:noFill/>
                      </a:ln>
                    </p:spPr>
                  </p:pic>
                </p:oleObj>
              </mc:Fallback>
            </mc:AlternateContent>
          </a:graphicData>
        </a:graphic>
      </p:graphicFrame>
      <p:sp>
        <p:nvSpPr>
          <p:cNvPr id="8" name="矩形 7"/>
          <p:cNvSpPr/>
          <p:nvPr/>
        </p:nvSpPr>
        <p:spPr>
          <a:xfrm>
            <a:off x="7723932" y="1439416"/>
            <a:ext cx="1899666" cy="3968968"/>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en-US" altLang="zh-CN" dirty="0"/>
              <a:t>2:</a:t>
            </a:r>
            <a:r>
              <a:rPr lang="zh-CN" altLang="en-US" dirty="0"/>
              <a:t>“系统设置”用例设计方案（设计）</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523207" y="1088740"/>
          <a:ext cx="8676964" cy="4896543"/>
        </p:xfrm>
        <a:graphic>
          <a:graphicData uri="http://schemas.openxmlformats.org/presentationml/2006/ole">
            <mc:AlternateContent xmlns:mc="http://schemas.openxmlformats.org/markup-compatibility/2006">
              <mc:Choice xmlns:v="urn:schemas-microsoft-com:vml" Requires="v">
                <p:oleObj spid="_x0000_s11279" name="Visio" r:id="rId3" imgW="8421370" imgH="3962400" progId="Visio.Drawing.15">
                  <p:embed/>
                </p:oleObj>
              </mc:Choice>
              <mc:Fallback>
                <p:oleObj name="Visio" r:id="rId3" imgW="8421370" imgH="3962400" progId="Visio.Drawing.15">
                  <p:embed/>
                  <p:pic>
                    <p:nvPicPr>
                      <p:cNvPr id="0" name="对象 6"/>
                      <p:cNvPicPr>
                        <a:picLocks noChangeArrowheads="1"/>
                      </p:cNvPicPr>
                      <p:nvPr/>
                    </p:nvPicPr>
                    <p:blipFill>
                      <a:blip r:embed="rId4"/>
                      <a:srcRect/>
                      <a:stretch>
                        <a:fillRect/>
                      </a:stretch>
                    </p:blipFill>
                    <p:spPr bwMode="auto">
                      <a:xfrm>
                        <a:off x="1523207" y="1088740"/>
                        <a:ext cx="8676964" cy="4896543"/>
                      </a:xfrm>
                      <a:prstGeom prst="rect">
                        <a:avLst/>
                      </a:prstGeom>
                      <a:noFill/>
                    </p:spPr>
                  </p:pic>
                </p:oleObj>
              </mc:Fallback>
            </mc:AlternateContent>
          </a:graphicData>
        </a:graphic>
      </p:graphicFrame>
      <p:sp>
        <p:nvSpPr>
          <p:cNvPr id="8" name="矩形 7"/>
          <p:cNvSpPr/>
          <p:nvPr/>
        </p:nvSpPr>
        <p:spPr>
          <a:xfrm>
            <a:off x="4439532" y="1084516"/>
            <a:ext cx="5457179" cy="4684743"/>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293508" y="5846341"/>
            <a:ext cx="9136361" cy="69269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所有设计元素最终通过代码加以实现</a:t>
            </a:r>
          </a:p>
        </p:txBody>
      </p:sp>
      <p:sp>
        <p:nvSpPr>
          <p:cNvPr id="11" name="文本框 10"/>
          <p:cNvSpPr txBox="1"/>
          <p:nvPr/>
        </p:nvSpPr>
        <p:spPr>
          <a:xfrm>
            <a:off x="3935475" y="5108808"/>
            <a:ext cx="2880320" cy="46166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设计元素及其交互</a:t>
            </a: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en-US" altLang="zh-CN" dirty="0"/>
              <a:t>3:</a:t>
            </a:r>
            <a:r>
              <a:rPr lang="zh-CN" altLang="zh-CN" dirty="0">
                <a:effectLst/>
              </a:rPr>
              <a:t>“提醒服务”用例</a:t>
            </a:r>
            <a:r>
              <a:rPr lang="zh-CN" altLang="en-US" dirty="0"/>
              <a:t>的顺序图（需求）</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127485" y="1946818"/>
          <a:ext cx="8229600" cy="3528689"/>
        </p:xfrm>
        <a:graphic>
          <a:graphicData uri="http://schemas.openxmlformats.org/presentationml/2006/ole">
            <mc:AlternateContent xmlns:mc="http://schemas.openxmlformats.org/markup-compatibility/2006">
              <mc:Choice xmlns:v="urn:schemas-microsoft-com:vml" Requires="v">
                <p:oleObj spid="_x0000_s12303" name="Visio" r:id="rId3" imgW="5564505" imgH="2211705" progId="Visio.Drawing.15">
                  <p:embed/>
                </p:oleObj>
              </mc:Choice>
              <mc:Fallback>
                <p:oleObj name="Visio" r:id="rId3" imgW="5564505" imgH="2211705" progId="Visio.Drawing.15">
                  <p:embed/>
                  <p:pic>
                    <p:nvPicPr>
                      <p:cNvPr id="0" name="对象 6"/>
                      <p:cNvPicPr>
                        <a:picLocks noChangeArrowheads="1"/>
                      </p:cNvPicPr>
                      <p:nvPr/>
                    </p:nvPicPr>
                    <p:blipFill>
                      <a:blip r:embed="rId4"/>
                      <a:srcRect/>
                      <a:stretch>
                        <a:fillRect/>
                      </a:stretch>
                    </p:blipFill>
                    <p:spPr bwMode="auto">
                      <a:xfrm>
                        <a:off x="1127485" y="1946818"/>
                        <a:ext cx="8229600" cy="3528689"/>
                      </a:xfrm>
                      <a:prstGeom prst="rect">
                        <a:avLst/>
                      </a:prstGeom>
                      <a:noFill/>
                    </p:spPr>
                  </p:pic>
                </p:oleObj>
              </mc:Fallback>
            </mc:AlternateContent>
          </a:graphicData>
        </a:graphic>
      </p:graphicFrame>
      <p:sp>
        <p:nvSpPr>
          <p:cNvPr id="8" name="矩形 7"/>
          <p:cNvSpPr/>
          <p:nvPr/>
        </p:nvSpPr>
        <p:spPr>
          <a:xfrm>
            <a:off x="5915186" y="1736812"/>
            <a:ext cx="3441899" cy="3600400"/>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en-US" altLang="zh-CN" dirty="0"/>
              <a:t>3:</a:t>
            </a:r>
            <a:r>
              <a:rPr lang="zh-CN" altLang="zh-CN" dirty="0">
                <a:effectLst/>
              </a:rPr>
              <a:t>“提醒服务”用例设计方案</a:t>
            </a:r>
            <a:r>
              <a:rPr lang="zh-CN" altLang="en-US" dirty="0">
                <a:effectLst/>
              </a:rPr>
              <a:t>（设计）</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530845" y="1160748"/>
          <a:ext cx="8712968" cy="3960439"/>
        </p:xfrm>
        <a:graphic>
          <a:graphicData uri="http://schemas.openxmlformats.org/presentationml/2006/ole">
            <mc:AlternateContent xmlns:mc="http://schemas.openxmlformats.org/markup-compatibility/2006">
              <mc:Choice xmlns:v="urn:schemas-microsoft-com:vml" Requires="v">
                <p:oleObj spid="_x0000_s13327" name="Visio" r:id="rId3" imgW="6466205" imgH="2904490" progId="Visio.Drawing.15">
                  <p:embed/>
                </p:oleObj>
              </mc:Choice>
              <mc:Fallback>
                <p:oleObj name="Visio" r:id="rId3" imgW="6466205" imgH="2904490" progId="Visio.Drawing.15">
                  <p:embed/>
                  <p:pic>
                    <p:nvPicPr>
                      <p:cNvPr id="0" name="对象 6"/>
                      <p:cNvPicPr>
                        <a:picLocks noChangeArrowheads="1"/>
                      </p:cNvPicPr>
                      <p:nvPr/>
                    </p:nvPicPr>
                    <p:blipFill>
                      <a:blip r:embed="rId4"/>
                      <a:srcRect/>
                      <a:stretch>
                        <a:fillRect/>
                      </a:stretch>
                    </p:blipFill>
                    <p:spPr bwMode="auto">
                      <a:xfrm>
                        <a:off x="1530845" y="1160748"/>
                        <a:ext cx="8712968" cy="3960439"/>
                      </a:xfrm>
                      <a:prstGeom prst="rect">
                        <a:avLst/>
                      </a:prstGeom>
                      <a:noFill/>
                    </p:spPr>
                  </p:pic>
                </p:oleObj>
              </mc:Fallback>
            </mc:AlternateContent>
          </a:graphicData>
        </a:graphic>
      </p:graphicFrame>
      <p:sp>
        <p:nvSpPr>
          <p:cNvPr id="8" name="矩形 7"/>
          <p:cNvSpPr/>
          <p:nvPr/>
        </p:nvSpPr>
        <p:spPr>
          <a:xfrm>
            <a:off x="6787429" y="1088739"/>
            <a:ext cx="3456384" cy="3888432"/>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594706" y="5754693"/>
            <a:ext cx="9136361" cy="69269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所有设计元素最终通过代码加以实现</a:t>
            </a:r>
          </a:p>
        </p:txBody>
      </p:sp>
      <p:sp>
        <p:nvSpPr>
          <p:cNvPr id="11" name="文本框 10"/>
          <p:cNvSpPr txBox="1"/>
          <p:nvPr/>
        </p:nvSpPr>
        <p:spPr>
          <a:xfrm>
            <a:off x="4051125" y="4964792"/>
            <a:ext cx="2880320" cy="46166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设计元素及其交互</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zh-CN" altLang="zh-CN" sz="3600" dirty="0"/>
              <a:t>示例</a:t>
            </a:r>
            <a:r>
              <a:rPr lang="en-US" altLang="zh-CN" sz="3600" dirty="0"/>
              <a:t>4</a:t>
            </a:r>
            <a:r>
              <a:rPr lang="zh-CN" altLang="zh-CN" sz="3600" dirty="0"/>
              <a:t>：</a:t>
            </a:r>
            <a:r>
              <a:rPr lang="en-US" altLang="zh-CN" sz="3600" dirty="0"/>
              <a:t>”</a:t>
            </a:r>
            <a:r>
              <a:rPr lang="zh-CN" altLang="zh-CN" sz="3600" dirty="0"/>
              <a:t>远程控制机器人”用例</a:t>
            </a:r>
            <a:r>
              <a:rPr lang="zh-CN" altLang="en-US" sz="3600" dirty="0"/>
              <a:t>顺序图（需求）</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523207" y="973100"/>
          <a:ext cx="7560840" cy="5123249"/>
        </p:xfrm>
        <a:graphic>
          <a:graphicData uri="http://schemas.openxmlformats.org/presentationml/2006/ole">
            <mc:AlternateContent xmlns:mc="http://schemas.openxmlformats.org/markup-compatibility/2006">
              <mc:Choice xmlns:v="urn:schemas-microsoft-com:vml" Requires="v">
                <p:oleObj spid="_x0000_s14351" name="Visio" r:id="rId3" imgW="7354570" imgH="4685030" progId="Visio.Drawing.15">
                  <p:embed/>
                </p:oleObj>
              </mc:Choice>
              <mc:Fallback>
                <p:oleObj name="Visio" r:id="rId3" imgW="7354570" imgH="4685030" progId="Visio.Drawing.15">
                  <p:embed/>
                  <p:pic>
                    <p:nvPicPr>
                      <p:cNvPr id="0" name="对象 6"/>
                      <p:cNvPicPr>
                        <a:picLocks noChangeArrowheads="1"/>
                      </p:cNvPicPr>
                      <p:nvPr/>
                    </p:nvPicPr>
                    <p:blipFill>
                      <a:blip r:embed="rId4"/>
                      <a:srcRect/>
                      <a:stretch>
                        <a:fillRect/>
                      </a:stretch>
                    </p:blipFill>
                    <p:spPr bwMode="auto">
                      <a:xfrm>
                        <a:off x="1523207" y="973100"/>
                        <a:ext cx="7560840" cy="5123249"/>
                      </a:xfrm>
                      <a:prstGeom prst="rect">
                        <a:avLst/>
                      </a:prstGeom>
                      <a:noFill/>
                    </p:spPr>
                  </p:pic>
                </p:oleObj>
              </mc:Fallback>
            </mc:AlternateContent>
          </a:graphicData>
        </a:graphic>
      </p:graphicFrame>
      <p:sp>
        <p:nvSpPr>
          <p:cNvPr id="8" name="矩形 7"/>
          <p:cNvSpPr/>
          <p:nvPr/>
        </p:nvSpPr>
        <p:spPr>
          <a:xfrm>
            <a:off x="6419751" y="973099"/>
            <a:ext cx="3456384" cy="4968552"/>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Autofit/>
          </a:bodyPr>
          <a:lstStyle/>
          <a:p>
            <a:r>
              <a:rPr lang="zh-CN" altLang="zh-CN" sz="3400" dirty="0"/>
              <a:t>示例</a:t>
            </a:r>
            <a:r>
              <a:rPr lang="en-US" altLang="zh-CN" sz="3400" dirty="0"/>
              <a:t>4: “</a:t>
            </a:r>
            <a:r>
              <a:rPr lang="zh-CN" altLang="zh-CN" sz="3400" dirty="0"/>
              <a:t>远程控制机器人”用例设计方案</a:t>
            </a:r>
            <a:r>
              <a:rPr lang="zh-CN" altLang="en-US" sz="3400" dirty="0"/>
              <a:t>（设计）</a:t>
            </a:r>
          </a:p>
        </p:txBody>
      </p:sp>
      <p:sp>
        <p:nvSpPr>
          <p:cNvPr id="7"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p:nvPr/>
        </p:nvGraphicFramePr>
        <p:xfrm>
          <a:off x="1707938" y="955958"/>
          <a:ext cx="8229599" cy="4970213"/>
        </p:xfrm>
        <a:graphic>
          <a:graphicData uri="http://schemas.openxmlformats.org/presentationml/2006/ole">
            <mc:AlternateContent xmlns:mc="http://schemas.openxmlformats.org/markup-compatibility/2006">
              <mc:Choice xmlns:v="urn:schemas-microsoft-com:vml" Requires="v">
                <p:oleObj spid="_x0000_s15375" name="Visio" r:id="rId3" imgW="8029575" imgH="4841875" progId="Visio.Drawing.15">
                  <p:embed/>
                </p:oleObj>
              </mc:Choice>
              <mc:Fallback>
                <p:oleObj name="Visio" r:id="rId3" imgW="8029575" imgH="4841875" progId="Visio.Drawing.15">
                  <p:embed/>
                  <p:pic>
                    <p:nvPicPr>
                      <p:cNvPr id="0" name="对象 7"/>
                      <p:cNvPicPr>
                        <a:picLocks noChangeArrowheads="1"/>
                      </p:cNvPicPr>
                      <p:nvPr/>
                    </p:nvPicPr>
                    <p:blipFill>
                      <a:blip r:embed="rId4"/>
                      <a:srcRect/>
                      <a:stretch>
                        <a:fillRect/>
                      </a:stretch>
                    </p:blipFill>
                    <p:spPr bwMode="auto">
                      <a:xfrm>
                        <a:off x="1707938" y="955958"/>
                        <a:ext cx="8229599" cy="4970213"/>
                      </a:xfrm>
                      <a:prstGeom prst="rect">
                        <a:avLst/>
                      </a:prstGeom>
                      <a:noFill/>
                    </p:spPr>
                  </p:pic>
                </p:oleObj>
              </mc:Fallback>
            </mc:AlternateContent>
          </a:graphicData>
        </a:graphic>
      </p:graphicFrame>
      <p:sp>
        <p:nvSpPr>
          <p:cNvPr id="9" name="矩形 8"/>
          <p:cNvSpPr/>
          <p:nvPr/>
        </p:nvSpPr>
        <p:spPr>
          <a:xfrm>
            <a:off x="1346114" y="5819275"/>
            <a:ext cx="9136361" cy="69269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所有设计元素最终通过代码加以实现</a:t>
            </a:r>
          </a:p>
        </p:txBody>
      </p:sp>
      <p:sp>
        <p:nvSpPr>
          <p:cNvPr id="10" name="文本框 9"/>
          <p:cNvSpPr txBox="1"/>
          <p:nvPr/>
        </p:nvSpPr>
        <p:spPr>
          <a:xfrm>
            <a:off x="4012193" y="5167095"/>
            <a:ext cx="2880320" cy="46166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设计元素及其交互</a:t>
            </a:r>
          </a:p>
        </p:txBody>
      </p:sp>
      <p:sp>
        <p:nvSpPr>
          <p:cNvPr id="11" name="矩形 10"/>
          <p:cNvSpPr/>
          <p:nvPr/>
        </p:nvSpPr>
        <p:spPr>
          <a:xfrm>
            <a:off x="4804281" y="990635"/>
            <a:ext cx="5400600" cy="4638124"/>
          </a:xfrm>
          <a:prstGeom prst="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2.1.2 </a:t>
            </a:r>
            <a:r>
              <a:rPr lang="zh-CN" altLang="zh-CN" dirty="0">
                <a:effectLst/>
              </a:rPr>
              <a:t>构造设计类图</a:t>
            </a:r>
            <a:endParaRPr lang="zh-CN" altLang="en-US" dirty="0"/>
          </a:p>
        </p:txBody>
      </p:sp>
      <p:sp>
        <p:nvSpPr>
          <p:cNvPr id="2" name="内容占位符 1"/>
          <p:cNvSpPr>
            <a:spLocks noGrp="1"/>
          </p:cNvSpPr>
          <p:nvPr>
            <p:ph idx="1"/>
          </p:nvPr>
        </p:nvSpPr>
        <p:spPr/>
        <p:txBody>
          <a:bodyPr/>
          <a:lstStyle/>
          <a:p>
            <a:r>
              <a:rPr lang="zh-CN" altLang="en-US"/>
              <a:t>基于用例实现方案给出</a:t>
            </a:r>
            <a:r>
              <a:rPr lang="zh-CN" altLang="zh-CN"/>
              <a:t>详细设计模型中的设计类图</a:t>
            </a:r>
            <a:endParaRPr lang="en-US" altLang="zh-CN"/>
          </a:p>
          <a:p>
            <a:pPr lvl="1"/>
            <a:r>
              <a:rPr lang="zh-CN" altLang="en-US"/>
              <a:t>类图中的设计元素可以为</a:t>
            </a:r>
            <a:r>
              <a:rPr lang="zh-CN" altLang="zh-CN"/>
              <a:t>子系统、构件和</a:t>
            </a:r>
            <a:r>
              <a:rPr lang="en-US" altLang="zh-CN"/>
              <a:t>UML</a:t>
            </a:r>
            <a:r>
              <a:rPr lang="zh-CN" altLang="zh-CN"/>
              <a:t>类</a:t>
            </a:r>
            <a:endParaRPr lang="en-US" altLang="zh-CN"/>
          </a:p>
          <a:p>
            <a:pPr lvl="1"/>
            <a:r>
              <a:rPr lang="zh-CN" altLang="en-US"/>
              <a:t>用不同的构造型或者相应图符来表示</a:t>
            </a:r>
            <a:endParaRPr lang="en-US" altLang="zh-CN"/>
          </a:p>
          <a:p>
            <a:pPr lvl="1"/>
            <a:endParaRPr lang="en-US" altLang="zh-CN"/>
          </a:p>
          <a:p>
            <a:r>
              <a:rPr lang="zh-CN" altLang="zh-CN"/>
              <a:t>对</a:t>
            </a:r>
            <a:r>
              <a:rPr lang="en-US" altLang="zh-CN"/>
              <a:t>UML</a:t>
            </a:r>
            <a:r>
              <a:rPr lang="zh-CN" altLang="zh-CN"/>
              <a:t>类图稍作扩充以表示详细设计类图</a:t>
            </a:r>
            <a:endParaRPr lang="en-US" altLang="zh-CN"/>
          </a:p>
          <a:p>
            <a:pPr lvl="1"/>
            <a:r>
              <a:rPr lang="zh-CN" altLang="zh-CN"/>
              <a:t>允许在类图中出现子系统和构件，它们的类别可以采用不同的</a:t>
            </a:r>
            <a:r>
              <a:rPr lang="en-US" altLang="zh-CN"/>
              <a:t>UML</a:t>
            </a:r>
            <a:r>
              <a:rPr lang="zh-CN" altLang="zh-CN"/>
              <a:t>构造型或者不同的图元符号来表示</a:t>
            </a:r>
          </a:p>
          <a:p>
            <a:endParaRPr lang="zh-CN" alt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dirty="0"/>
              <a:t>构造设计类图的方法</a:t>
            </a:r>
          </a:p>
        </p:txBody>
      </p:sp>
      <p:sp>
        <p:nvSpPr>
          <p:cNvPr id="2" name="内容占位符 1"/>
          <p:cNvSpPr>
            <a:spLocks noGrp="1"/>
          </p:cNvSpPr>
          <p:nvPr>
            <p:ph idx="1"/>
          </p:nvPr>
        </p:nvSpPr>
        <p:spPr>
          <a:xfrm>
            <a:off x="539750" y="1125538"/>
            <a:ext cx="10920052" cy="5040312"/>
          </a:xfrm>
        </p:spPr>
        <p:txBody>
          <a:bodyPr>
            <a:normAutofit fontScale="92500" lnSpcReduction="10000"/>
          </a:bodyPr>
          <a:lstStyle/>
          <a:p>
            <a:r>
              <a:rPr lang="zh-CN" altLang="en-US" dirty="0"/>
              <a:t>创建初始的设计类</a:t>
            </a:r>
            <a:endParaRPr lang="en-US" altLang="zh-CN" dirty="0"/>
          </a:p>
          <a:p>
            <a:pPr lvl="1"/>
            <a:r>
              <a:rPr lang="zh-CN" altLang="en-US" dirty="0"/>
              <a:t>从分析类图、体系结构图、用例实现的顺序图寻找</a:t>
            </a:r>
            <a:endParaRPr lang="en-US" altLang="zh-CN" dirty="0"/>
          </a:p>
          <a:p>
            <a:r>
              <a:rPr lang="zh-CN" altLang="en-US" dirty="0"/>
              <a:t>确定设计类的职责</a:t>
            </a:r>
            <a:endParaRPr lang="en-US" altLang="zh-CN" dirty="0"/>
          </a:p>
          <a:p>
            <a:pPr lvl="1"/>
            <a:r>
              <a:rPr lang="zh-CN" altLang="en-US" dirty="0"/>
              <a:t>每个设计类都有职责，取决于对交互图中消息的响应</a:t>
            </a:r>
            <a:endParaRPr lang="en-US" altLang="zh-CN" dirty="0"/>
          </a:p>
          <a:p>
            <a:r>
              <a:rPr lang="zh-CN" altLang="en-US" dirty="0"/>
              <a:t>确定设计类间的关系</a:t>
            </a:r>
            <a:endParaRPr lang="en-US" altLang="zh-CN" dirty="0"/>
          </a:p>
          <a:p>
            <a:pPr lvl="1"/>
            <a:r>
              <a:rPr lang="zh-CN" altLang="en-US" dirty="0"/>
              <a:t>如果</a:t>
            </a:r>
            <a:r>
              <a:rPr lang="en-US" altLang="zh-CN" dirty="0"/>
              <a:t>A</a:t>
            </a:r>
            <a:r>
              <a:rPr lang="zh-CN" altLang="en-US" dirty="0"/>
              <a:t>与</a:t>
            </a:r>
            <a:r>
              <a:rPr lang="en-US" altLang="zh-CN" dirty="0"/>
              <a:t>B</a:t>
            </a:r>
            <a:r>
              <a:rPr lang="zh-CN" altLang="en-US" dirty="0"/>
              <a:t>有消息，那么它们间有关系：关联、聚合和组合</a:t>
            </a:r>
            <a:endParaRPr lang="en-US" altLang="zh-CN" dirty="0"/>
          </a:p>
          <a:p>
            <a:r>
              <a:rPr lang="zh-CN" altLang="en-US" dirty="0"/>
              <a:t>确定设计类的属性</a:t>
            </a:r>
            <a:endParaRPr lang="en-US" altLang="zh-CN" dirty="0"/>
          </a:p>
          <a:p>
            <a:pPr lvl="1"/>
            <a:r>
              <a:rPr lang="zh-CN" altLang="en-US" dirty="0"/>
              <a:t>需要保存哪些数据项、其他对象类信息</a:t>
            </a:r>
            <a:endParaRPr lang="en-US" altLang="zh-CN" dirty="0"/>
          </a:p>
          <a:p>
            <a:r>
              <a:rPr lang="zh-CN" altLang="en-US" dirty="0"/>
              <a:t>形成整体设计类图</a:t>
            </a:r>
            <a:endParaRPr lang="en-US" altLang="zh-CN" dirty="0"/>
          </a:p>
          <a:p>
            <a:pPr lvl="1"/>
            <a:r>
              <a:rPr lang="zh-CN" altLang="en-US" dirty="0"/>
              <a:t>模块化、职责和功能单一化原则，调整和优化</a:t>
            </a:r>
            <a:endParaRPr lang="en-US" altLang="zh-CN" dirty="0"/>
          </a:p>
          <a:p>
            <a:endParaRPr lang="zh-CN" alt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1.2 </a:t>
            </a:r>
            <a:r>
              <a:rPr lang="zh-CN" altLang="en-US" dirty="0"/>
              <a:t>详细设计的任务</a:t>
            </a:r>
          </a:p>
        </p:txBody>
      </p:sp>
      <p:sp>
        <p:nvSpPr>
          <p:cNvPr id="2" name="内容占位符 1"/>
          <p:cNvSpPr>
            <a:spLocks noGrp="1"/>
          </p:cNvSpPr>
          <p:nvPr>
            <p:ph idx="1"/>
          </p:nvPr>
        </p:nvSpPr>
        <p:spPr/>
        <p:txBody>
          <a:bodyPr/>
          <a:lstStyle/>
          <a:p>
            <a:r>
              <a:rPr lang="zh-CN" altLang="en-US" dirty="0">
                <a:solidFill>
                  <a:srgbClr val="C00000"/>
                </a:solidFill>
              </a:rPr>
              <a:t>输入</a:t>
            </a:r>
            <a:r>
              <a:rPr lang="zh-CN" altLang="en-US" dirty="0"/>
              <a:t>：软件体系结构设计、用户界面设计、软件需求</a:t>
            </a:r>
            <a:endParaRPr lang="en-US" altLang="zh-CN" dirty="0"/>
          </a:p>
          <a:p>
            <a:r>
              <a:rPr lang="zh-CN" altLang="en-US" dirty="0">
                <a:solidFill>
                  <a:srgbClr val="C00000"/>
                </a:solidFill>
              </a:rPr>
              <a:t>任务</a:t>
            </a:r>
            <a:r>
              <a:rPr lang="zh-CN" altLang="en-US" dirty="0"/>
              <a:t>：</a:t>
            </a:r>
            <a:r>
              <a:rPr lang="zh-CN" altLang="zh-CN" dirty="0"/>
              <a:t>对体系结构设计和</a:t>
            </a:r>
            <a:r>
              <a:rPr lang="zh-CN" altLang="en-US" dirty="0"/>
              <a:t>用户</a:t>
            </a:r>
            <a:r>
              <a:rPr lang="zh-CN" altLang="zh-CN" dirty="0"/>
              <a:t>界面设计成果进行</a:t>
            </a:r>
            <a:r>
              <a:rPr lang="zh-CN" altLang="zh-CN" b="1" dirty="0">
                <a:solidFill>
                  <a:srgbClr val="C00000"/>
                </a:solidFill>
              </a:rPr>
              <a:t>细化</a:t>
            </a:r>
            <a:r>
              <a:rPr lang="zh-CN" altLang="zh-CN" dirty="0"/>
              <a:t>和</a:t>
            </a:r>
            <a:r>
              <a:rPr lang="zh-CN" altLang="zh-CN" b="1" dirty="0">
                <a:solidFill>
                  <a:srgbClr val="C00000"/>
                </a:solidFill>
              </a:rPr>
              <a:t>精化</a:t>
            </a:r>
            <a:r>
              <a:rPr lang="zh-CN" altLang="zh-CN" dirty="0"/>
              <a:t>，获得高质量</a:t>
            </a:r>
            <a:r>
              <a:rPr lang="zh-CN" altLang="en-US" dirty="0"/>
              <a:t>、面向实现的</a:t>
            </a:r>
            <a:r>
              <a:rPr lang="zh-CN" altLang="zh-CN" b="1" dirty="0">
                <a:solidFill>
                  <a:srgbClr val="C00000"/>
                </a:solidFill>
              </a:rPr>
              <a:t>设计模型</a:t>
            </a:r>
            <a:endParaRPr lang="en-US" altLang="zh-CN" b="1" dirty="0">
              <a:solidFill>
                <a:srgbClr val="C00000"/>
              </a:solidFill>
            </a:endParaRPr>
          </a:p>
          <a:p>
            <a:pPr lvl="1"/>
            <a:r>
              <a:rPr lang="zh-CN" altLang="en-US" b="1" dirty="0">
                <a:solidFill>
                  <a:srgbClr val="C00000"/>
                </a:solidFill>
              </a:rPr>
              <a:t>面向实现</a:t>
            </a:r>
            <a:r>
              <a:rPr lang="zh-CN" altLang="en-US" dirty="0"/>
              <a:t>：直接支持编码和程序设计</a:t>
            </a:r>
            <a:endParaRPr lang="en-US" altLang="zh-CN" dirty="0"/>
          </a:p>
          <a:p>
            <a:pPr lvl="1"/>
            <a:r>
              <a:rPr lang="zh-CN" altLang="en-US" dirty="0"/>
              <a:t>精化和细化的具体对象：</a:t>
            </a:r>
            <a:r>
              <a:rPr lang="zh-CN" altLang="zh-CN" b="1" dirty="0">
                <a:solidFill>
                  <a:srgbClr val="C00000"/>
                </a:solidFill>
              </a:rPr>
              <a:t>子系统、构件、关键设计类和界面类</a:t>
            </a:r>
            <a:endParaRPr lang="en-US" altLang="zh-CN" b="1" dirty="0">
              <a:solidFill>
                <a:srgbClr val="C00000"/>
              </a:solidFill>
            </a:endParaRPr>
          </a:p>
        </p:txBody>
      </p:sp>
      <p:sp>
        <p:nvSpPr>
          <p:cNvPr id="6" name="圆角矩形 5"/>
          <p:cNvSpPr/>
          <p:nvPr/>
        </p:nvSpPr>
        <p:spPr>
          <a:xfrm>
            <a:off x="4111072" y="4257092"/>
            <a:ext cx="1584176" cy="151305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latin typeface="微软雅黑" panose="020B0503020204020204" charset="-122"/>
                <a:ea typeface="微软雅黑" panose="020B0503020204020204" charset="-122"/>
              </a:rPr>
              <a:t>软件详细</a:t>
            </a:r>
            <a:endParaRPr lang="en-US" altLang="zh-CN" dirty="0">
              <a:latin typeface="微软雅黑" panose="020B0503020204020204" charset="-122"/>
              <a:ea typeface="微软雅黑" panose="020B0503020204020204" charset="-122"/>
            </a:endParaRPr>
          </a:p>
          <a:p>
            <a:pPr algn="ctr"/>
            <a:r>
              <a:rPr lang="zh-CN" altLang="en-US" dirty="0">
                <a:latin typeface="微软雅黑" panose="020B0503020204020204" charset="-122"/>
                <a:ea typeface="微软雅黑" panose="020B0503020204020204" charset="-122"/>
              </a:rPr>
              <a:t>设计</a:t>
            </a:r>
          </a:p>
        </p:txBody>
      </p:sp>
      <p:cxnSp>
        <p:nvCxnSpPr>
          <p:cNvPr id="7" name="直接箭头连接符 6"/>
          <p:cNvCxnSpPr/>
          <p:nvPr/>
        </p:nvCxnSpPr>
        <p:spPr>
          <a:xfrm>
            <a:off x="3030952" y="4473116"/>
            <a:ext cx="108012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030952" y="5031462"/>
            <a:ext cx="108012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3030952" y="5582923"/>
            <a:ext cx="108012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695248" y="4904662"/>
            <a:ext cx="108012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162658" y="4300431"/>
            <a:ext cx="1799472" cy="461665"/>
          </a:xfrm>
          <a:prstGeom prst="rect">
            <a:avLst/>
          </a:prstGeom>
          <a:noFill/>
        </p:spPr>
        <p:txBody>
          <a:bodyPr wrap="square" rtlCol="0">
            <a:spAutoFit/>
          </a:bodyPr>
          <a:lstStyle/>
          <a:p>
            <a:pPr algn="r"/>
            <a:r>
              <a:rPr lang="zh-CN" altLang="en-US" dirty="0">
                <a:solidFill>
                  <a:schemeClr val="tx1"/>
                </a:solidFill>
                <a:latin typeface="微软雅黑" panose="020B0503020204020204" charset="-122"/>
                <a:ea typeface="微软雅黑" panose="020B0503020204020204" charset="-122"/>
              </a:rPr>
              <a:t>软件需求</a:t>
            </a:r>
          </a:p>
        </p:txBody>
      </p:sp>
      <p:sp>
        <p:nvSpPr>
          <p:cNvPr id="14" name="文本框 13"/>
          <p:cNvSpPr txBox="1"/>
          <p:nvPr/>
        </p:nvSpPr>
        <p:spPr>
          <a:xfrm>
            <a:off x="6775368" y="4463824"/>
            <a:ext cx="1732106" cy="830997"/>
          </a:xfrm>
          <a:prstGeom prst="rect">
            <a:avLst/>
          </a:prstGeom>
          <a:noFill/>
        </p:spPr>
        <p:txBody>
          <a:bodyPr wrap="square" rtlCol="0">
            <a:spAutoFit/>
          </a:bodyPr>
          <a:lstStyle/>
          <a:p>
            <a:pPr algn="ctr"/>
            <a:r>
              <a:rPr lang="zh-CN" altLang="en-US" dirty="0">
                <a:solidFill>
                  <a:srgbClr val="C00000"/>
                </a:solidFill>
                <a:latin typeface="微软雅黑" panose="020B0503020204020204" charset="-122"/>
                <a:ea typeface="微软雅黑" panose="020B0503020204020204" charset="-122"/>
              </a:rPr>
              <a:t>软件详细设计模型</a:t>
            </a:r>
          </a:p>
        </p:txBody>
      </p:sp>
      <p:sp>
        <p:nvSpPr>
          <p:cNvPr id="15" name="文本框 14"/>
          <p:cNvSpPr txBox="1"/>
          <p:nvPr/>
        </p:nvSpPr>
        <p:spPr>
          <a:xfrm>
            <a:off x="-29085" y="4833156"/>
            <a:ext cx="3052343" cy="461665"/>
          </a:xfrm>
          <a:prstGeom prst="rect">
            <a:avLst/>
          </a:prstGeom>
          <a:noFill/>
        </p:spPr>
        <p:txBody>
          <a:bodyPr wrap="square" rtlCol="0">
            <a:spAutoFit/>
          </a:bodyPr>
          <a:lstStyle/>
          <a:p>
            <a:pPr algn="r"/>
            <a:r>
              <a:rPr lang="zh-CN" altLang="en-US" dirty="0">
                <a:solidFill>
                  <a:schemeClr val="tx1"/>
                </a:solidFill>
                <a:latin typeface="微软雅黑" panose="020B0503020204020204" charset="-122"/>
                <a:ea typeface="微软雅黑" panose="020B0503020204020204" charset="-122"/>
              </a:rPr>
              <a:t>体系结构设计模型</a:t>
            </a:r>
          </a:p>
        </p:txBody>
      </p:sp>
      <p:sp>
        <p:nvSpPr>
          <p:cNvPr id="16" name="文本框 15"/>
          <p:cNvSpPr txBox="1"/>
          <p:nvPr/>
        </p:nvSpPr>
        <p:spPr>
          <a:xfrm>
            <a:off x="-57395" y="5477162"/>
            <a:ext cx="3052343" cy="461665"/>
          </a:xfrm>
          <a:prstGeom prst="rect">
            <a:avLst/>
          </a:prstGeom>
          <a:noFill/>
        </p:spPr>
        <p:txBody>
          <a:bodyPr wrap="square" rtlCol="0">
            <a:spAutoFit/>
          </a:bodyPr>
          <a:lstStyle/>
          <a:p>
            <a:pPr algn="r"/>
            <a:r>
              <a:rPr lang="zh-CN" altLang="en-US" dirty="0">
                <a:solidFill>
                  <a:schemeClr val="tx1"/>
                </a:solidFill>
                <a:latin typeface="微软雅黑" panose="020B0503020204020204" charset="-122"/>
                <a:ea typeface="微软雅黑" panose="020B0503020204020204" charset="-122"/>
              </a:rPr>
              <a:t>用户界面设计模型</a:t>
            </a:r>
          </a:p>
        </p:txBody>
      </p:sp>
      <p:cxnSp>
        <p:nvCxnSpPr>
          <p:cNvPr id="18" name="直接箭头连接符 17"/>
          <p:cNvCxnSpPr/>
          <p:nvPr/>
        </p:nvCxnSpPr>
        <p:spPr>
          <a:xfrm flipV="1">
            <a:off x="4903160" y="5770150"/>
            <a:ext cx="0" cy="43115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569571" y="6182684"/>
            <a:ext cx="2442862" cy="461665"/>
          </a:xfrm>
          <a:prstGeom prst="rect">
            <a:avLst/>
          </a:prstGeom>
          <a:noFill/>
        </p:spPr>
        <p:txBody>
          <a:bodyPr wrap="square" rtlCol="0">
            <a:spAutoFit/>
          </a:bodyPr>
          <a:lstStyle/>
          <a:p>
            <a:pPr algn="ctr"/>
            <a:r>
              <a:rPr lang="zh-CN" altLang="en-US" dirty="0">
                <a:solidFill>
                  <a:schemeClr val="tx1"/>
                </a:solidFill>
                <a:latin typeface="微软雅黑" panose="020B0503020204020204" charset="-122"/>
                <a:ea typeface="微软雅黑" panose="020B0503020204020204" charset="-122"/>
              </a:rPr>
              <a:t>实现约束和限制</a:t>
            </a:r>
          </a:p>
        </p:txBody>
      </p:sp>
      <p:sp>
        <p:nvSpPr>
          <p:cNvPr id="17" name="圆角矩形 16"/>
          <p:cNvSpPr/>
          <p:nvPr/>
        </p:nvSpPr>
        <p:spPr>
          <a:xfrm>
            <a:off x="8672591" y="4397993"/>
            <a:ext cx="2832310" cy="96265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何为面向实现？</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注意事项</a:t>
            </a:r>
          </a:p>
        </p:txBody>
      </p:sp>
      <p:sp>
        <p:nvSpPr>
          <p:cNvPr id="3" name="内容占位符 2"/>
          <p:cNvSpPr>
            <a:spLocks noGrp="1"/>
          </p:cNvSpPr>
          <p:nvPr>
            <p:ph idx="1"/>
          </p:nvPr>
        </p:nvSpPr>
        <p:spPr>
          <a:xfrm>
            <a:off x="539750" y="1125538"/>
            <a:ext cx="10920052" cy="5040312"/>
          </a:xfrm>
        </p:spPr>
        <p:txBody>
          <a:bodyPr/>
          <a:lstStyle/>
          <a:p>
            <a:r>
              <a:rPr lang="zh-CN" altLang="en-US" dirty="0"/>
              <a:t>确保</a:t>
            </a:r>
            <a:r>
              <a:rPr lang="zh-CN" altLang="zh-CN" dirty="0">
                <a:solidFill>
                  <a:srgbClr val="C00000"/>
                </a:solidFill>
              </a:rPr>
              <a:t>设计类图与分析类图</a:t>
            </a:r>
            <a:r>
              <a:rPr lang="zh-CN" altLang="zh-CN" dirty="0"/>
              <a:t>之间、</a:t>
            </a:r>
            <a:r>
              <a:rPr lang="zh-CN" altLang="zh-CN" dirty="0">
                <a:solidFill>
                  <a:srgbClr val="C00000"/>
                </a:solidFill>
              </a:rPr>
              <a:t>设计类图与用例设计模型之间</a:t>
            </a:r>
            <a:r>
              <a:rPr lang="zh-CN" altLang="zh-CN" dirty="0"/>
              <a:t>的一致性</a:t>
            </a:r>
            <a:endParaRPr lang="en-US" altLang="zh-CN" dirty="0"/>
          </a:p>
          <a:p>
            <a:pPr lvl="1"/>
            <a:r>
              <a:rPr lang="zh-CN" altLang="zh-CN" dirty="0"/>
              <a:t>分析类图中的类在设计类图中有相应的对应物</a:t>
            </a:r>
            <a:endParaRPr lang="en-US" altLang="zh-CN" dirty="0"/>
          </a:p>
          <a:p>
            <a:pPr lvl="1"/>
            <a:r>
              <a:rPr lang="zh-CN" altLang="zh-CN" dirty="0"/>
              <a:t>用例设计模型中的设计元素（主要是指参与用例实现的对象、对象间的消息传递）在设计类图中要有相应的对应物（主要是指设计类及其方法）</a:t>
            </a:r>
            <a:endParaRPr lang="zh-CN" altLang="en-US"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normAutofit/>
          </a:bodyPr>
          <a:lstStyle/>
          <a:p>
            <a:r>
              <a:rPr lang="zh-CN" altLang="en-US" dirty="0"/>
              <a:t>示例：</a:t>
            </a:r>
            <a:r>
              <a:rPr lang="en-US" altLang="zh-CN" dirty="0"/>
              <a:t>“</a:t>
            </a:r>
            <a:r>
              <a:rPr lang="zh-CN" altLang="zh-CN" dirty="0"/>
              <a:t>用户登录</a:t>
            </a:r>
            <a:r>
              <a:rPr lang="en-US" altLang="zh-CN" dirty="0"/>
              <a:t>”</a:t>
            </a:r>
            <a:r>
              <a:rPr lang="zh-CN" altLang="zh-CN" dirty="0"/>
              <a:t>用例实现的设计类图</a:t>
            </a:r>
            <a:endParaRPr lang="zh-CN" altLang="en-US" dirty="0"/>
          </a:p>
        </p:txBody>
      </p:sp>
      <p:sp>
        <p:nvSpPr>
          <p:cNvPr id="4" name="内容占位符 3"/>
          <p:cNvSpPr>
            <a:spLocks noGrp="1"/>
          </p:cNvSpPr>
          <p:nvPr>
            <p:ph idx="1"/>
          </p:nvPr>
        </p:nvSpPr>
        <p:spPr/>
        <p:txBody>
          <a:bodyPr/>
          <a:lstStyle/>
          <a:p>
            <a:r>
              <a:rPr lang="zh-CN" altLang="en-US" dirty="0"/>
              <a:t>用例设计的交互图</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9"/>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8" name="对象 7"/>
          <p:cNvGraphicFramePr/>
          <p:nvPr/>
        </p:nvGraphicFramePr>
        <p:xfrm>
          <a:off x="1018642" y="1844824"/>
          <a:ext cx="9613068" cy="4428492"/>
        </p:xfrm>
        <a:graphic>
          <a:graphicData uri="http://schemas.openxmlformats.org/presentationml/2006/ole">
            <mc:AlternateContent xmlns:mc="http://schemas.openxmlformats.org/markup-compatibility/2006">
              <mc:Choice xmlns:v="urn:schemas-microsoft-com:vml" Requires="v">
                <p:oleObj spid="_x0000_s16399" name="Visio" r:id="rId3" imgW="7611110" imgH="2908935" progId="Visio.Drawing.15">
                  <p:embed/>
                </p:oleObj>
              </mc:Choice>
              <mc:Fallback>
                <p:oleObj name="Visio" r:id="rId3" imgW="7611110" imgH="2908935" progId="Visio.Drawing.15">
                  <p:embed/>
                  <p:pic>
                    <p:nvPicPr>
                      <p:cNvPr id="0" name="对象 6"/>
                      <p:cNvPicPr>
                        <a:picLocks noChangeArrowheads="1"/>
                      </p:cNvPicPr>
                      <p:nvPr/>
                    </p:nvPicPr>
                    <p:blipFill>
                      <a:blip r:embed="rId4"/>
                      <a:srcRect/>
                      <a:stretch>
                        <a:fillRect/>
                      </a:stretch>
                    </p:blipFill>
                    <p:spPr bwMode="auto">
                      <a:xfrm>
                        <a:off x="1018642" y="1844824"/>
                        <a:ext cx="9613068" cy="4428492"/>
                      </a:xfrm>
                      <a:prstGeom prst="rect">
                        <a:avLst/>
                      </a:prstGeom>
                      <a:noFill/>
                      <a:ln w="22225">
                        <a:noFill/>
                      </a:ln>
                    </p:spPr>
                  </p:pic>
                </p:oleObj>
              </mc:Fallback>
            </mc:AlternateContent>
          </a:graphicData>
        </a:graphic>
      </p:graphicFrame>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normAutofit/>
          </a:bodyPr>
          <a:lstStyle/>
          <a:p>
            <a:r>
              <a:rPr lang="zh-CN" altLang="en-US" dirty="0"/>
              <a:t>示例：</a:t>
            </a:r>
            <a:r>
              <a:rPr lang="en-US" altLang="zh-CN" dirty="0"/>
              <a:t>“</a:t>
            </a:r>
            <a:r>
              <a:rPr lang="zh-CN" altLang="zh-CN" dirty="0"/>
              <a:t>用户登录</a:t>
            </a:r>
            <a:r>
              <a:rPr lang="en-US" altLang="zh-CN" dirty="0"/>
              <a:t>”</a:t>
            </a:r>
            <a:r>
              <a:rPr lang="zh-CN" altLang="zh-CN" dirty="0"/>
              <a:t>用例实现的设计类图</a:t>
            </a:r>
            <a:endParaRPr lang="zh-CN" altLang="en-US" dirty="0"/>
          </a:p>
        </p:txBody>
      </p:sp>
      <p:sp>
        <p:nvSpPr>
          <p:cNvPr id="4" name="内容占位符 3"/>
          <p:cNvSpPr>
            <a:spLocks noGrp="1"/>
          </p:cNvSpPr>
          <p:nvPr>
            <p:ph idx="1"/>
          </p:nvPr>
        </p:nvSpPr>
        <p:spPr/>
        <p:txBody>
          <a:bodyPr/>
          <a:lstStyle/>
          <a:p>
            <a:r>
              <a:rPr lang="zh-CN" altLang="en-US" dirty="0"/>
              <a:t>用例设计对应的设计类图</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9"/>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a:picLocks noChangeAspect="1"/>
          </p:cNvPicPr>
          <p:nvPr/>
        </p:nvPicPr>
        <p:blipFill>
          <a:blip r:embed="rId2"/>
          <a:stretch>
            <a:fillRect/>
          </a:stretch>
        </p:blipFill>
        <p:spPr>
          <a:xfrm>
            <a:off x="491661" y="2303971"/>
            <a:ext cx="11207089" cy="3852974"/>
          </a:xfrm>
          <a:prstGeom prst="rect">
            <a:avLst/>
          </a:prstGeom>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2.1.3 </a:t>
            </a:r>
            <a:r>
              <a:rPr lang="zh-CN" altLang="en-US" dirty="0"/>
              <a:t>优化和评审</a:t>
            </a:r>
            <a:r>
              <a:rPr lang="zh-CN" altLang="zh-CN" dirty="0"/>
              <a:t>用例</a:t>
            </a:r>
            <a:r>
              <a:rPr lang="zh-CN" altLang="en-US" dirty="0"/>
              <a:t>设计</a:t>
            </a:r>
            <a:r>
              <a:rPr lang="zh-CN" altLang="zh-CN" dirty="0"/>
              <a:t>方案</a:t>
            </a:r>
            <a:endParaRPr lang="zh-CN" altLang="en-US" dirty="0"/>
          </a:p>
        </p:txBody>
      </p:sp>
      <p:sp>
        <p:nvSpPr>
          <p:cNvPr id="2" name="内容占位符 1"/>
          <p:cNvSpPr>
            <a:spLocks noGrp="1"/>
          </p:cNvSpPr>
          <p:nvPr>
            <p:ph idx="1"/>
          </p:nvPr>
        </p:nvSpPr>
        <p:spPr/>
        <p:txBody>
          <a:bodyPr>
            <a:normAutofit fontScale="92500" lnSpcReduction="10000"/>
          </a:bodyPr>
          <a:lstStyle/>
          <a:p>
            <a:r>
              <a:rPr lang="zh-CN" altLang="zh-CN" dirty="0"/>
              <a:t>尽可能</a:t>
            </a:r>
            <a:r>
              <a:rPr lang="zh-CN" altLang="zh-CN" dirty="0">
                <a:solidFill>
                  <a:srgbClr val="C00000"/>
                </a:solidFill>
              </a:rPr>
              <a:t>重用已有软件资产</a:t>
            </a:r>
            <a:r>
              <a:rPr lang="zh-CN" altLang="zh-CN" dirty="0"/>
              <a:t>来实现用例并依此构建用例实现方案</a:t>
            </a:r>
            <a:endParaRPr lang="en-US" altLang="zh-CN" dirty="0"/>
          </a:p>
          <a:p>
            <a:pPr lvl="1"/>
            <a:r>
              <a:rPr lang="zh-CN" altLang="zh-CN" dirty="0"/>
              <a:t>如开源软件、云服务、遗留系统、软件开发包等等</a:t>
            </a:r>
            <a:endParaRPr lang="en-US" altLang="zh-CN" dirty="0"/>
          </a:p>
          <a:p>
            <a:r>
              <a:rPr lang="zh-CN" altLang="en-US" dirty="0">
                <a:solidFill>
                  <a:srgbClr val="C00000"/>
                </a:solidFill>
              </a:rPr>
              <a:t>合并</a:t>
            </a:r>
            <a:r>
              <a:rPr lang="zh-CN" altLang="en-US" dirty="0"/>
              <a:t>设计元素</a:t>
            </a:r>
            <a:endParaRPr lang="zh-CN" altLang="zh-CN" dirty="0"/>
          </a:p>
          <a:p>
            <a:pPr lvl="1"/>
            <a:r>
              <a:rPr lang="zh-CN" altLang="zh-CN" dirty="0"/>
              <a:t>将具有相同或相似职责的多个设计元素（包括类、子系统和构件等）进行整合，归并为一个设计元素。</a:t>
            </a:r>
          </a:p>
          <a:p>
            <a:pPr lvl="1"/>
            <a:r>
              <a:rPr lang="zh-CN" altLang="zh-CN" dirty="0"/>
              <a:t>将设计元素（如类等）中具有相同或相似功能的多个方法整合为一个方法，以减少不必要的冗余设计。</a:t>
            </a:r>
          </a:p>
          <a:p>
            <a:r>
              <a:rPr lang="zh-CN" altLang="en-US" dirty="0">
                <a:solidFill>
                  <a:srgbClr val="C00000"/>
                </a:solidFill>
              </a:rPr>
              <a:t>重组</a:t>
            </a:r>
            <a:r>
              <a:rPr lang="zh-CN" altLang="en-US" dirty="0"/>
              <a:t>设计元素</a:t>
            </a:r>
            <a:endParaRPr lang="en-US" altLang="zh-CN" dirty="0"/>
          </a:p>
          <a:p>
            <a:pPr lvl="1"/>
            <a:r>
              <a:rPr lang="zh-CN" altLang="zh-CN" dirty="0"/>
              <a:t>借助继承或代理机制，对设计元素进行必要的组织和重组，以发现不同类之间的一般和特殊关系，抽象出公共的方法。</a:t>
            </a:r>
          </a:p>
          <a:p>
            <a:pPr lvl="1"/>
            <a:r>
              <a:rPr lang="zh-CN" altLang="zh-CN" dirty="0"/>
              <a:t>确保所有用例实现方案在软件系统中和谐共存，无逻辑冲突</a:t>
            </a:r>
          </a:p>
          <a:p>
            <a:endParaRPr lang="zh-CN" altLang="en-US" dirty="0"/>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用例设计的输出</a:t>
            </a:r>
          </a:p>
        </p:txBody>
      </p:sp>
      <p:sp>
        <p:nvSpPr>
          <p:cNvPr id="2" name="内容占位符 1"/>
          <p:cNvSpPr>
            <a:spLocks noGrp="1"/>
          </p:cNvSpPr>
          <p:nvPr>
            <p:ph idx="1"/>
          </p:nvPr>
        </p:nvSpPr>
        <p:spPr/>
        <p:txBody>
          <a:bodyPr/>
          <a:lstStyle/>
          <a:p>
            <a:pPr lvl="0"/>
            <a:r>
              <a:rPr lang="zh-CN" altLang="zh-CN" dirty="0"/>
              <a:t>用例设计的顺序图</a:t>
            </a:r>
          </a:p>
          <a:p>
            <a:pPr lvl="0"/>
            <a:r>
              <a:rPr lang="zh-CN" altLang="en-US" dirty="0"/>
              <a:t>用例</a:t>
            </a:r>
            <a:r>
              <a:rPr lang="zh-CN" altLang="zh-CN" dirty="0"/>
              <a:t>设计</a:t>
            </a:r>
            <a:r>
              <a:rPr lang="zh-CN" altLang="en-US" dirty="0"/>
              <a:t>的</a:t>
            </a:r>
            <a:r>
              <a:rPr lang="zh-CN" altLang="zh-CN" dirty="0"/>
              <a:t>类图</a:t>
            </a:r>
          </a:p>
          <a:p>
            <a:endParaRPr lang="zh-CN" altLang="en-US" dirty="0"/>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用例设计小结</a:t>
            </a:r>
          </a:p>
        </p:txBody>
      </p:sp>
      <p:sp>
        <p:nvSpPr>
          <p:cNvPr id="2" name="内容占位符 1"/>
          <p:cNvSpPr>
            <a:spLocks noGrp="1"/>
          </p:cNvSpPr>
          <p:nvPr>
            <p:ph idx="1"/>
          </p:nvPr>
        </p:nvSpPr>
        <p:spPr/>
        <p:txBody>
          <a:bodyPr/>
          <a:lstStyle/>
          <a:p>
            <a:r>
              <a:rPr lang="zh-CN" altLang="en-US" dirty="0"/>
              <a:t>任务：为</a:t>
            </a:r>
            <a:r>
              <a:rPr lang="zh-CN" altLang="zh-CN" dirty="0"/>
              <a:t>需求模型中每个用例设计软件实现方案</a:t>
            </a:r>
            <a:endParaRPr lang="en-US" altLang="zh-CN" dirty="0"/>
          </a:p>
          <a:p>
            <a:r>
              <a:rPr lang="zh-CN" altLang="en-US" dirty="0"/>
              <a:t>原则：整体性、正确性、优化性等</a:t>
            </a:r>
            <a:endParaRPr lang="en-US" altLang="zh-CN" dirty="0"/>
          </a:p>
          <a:p>
            <a:r>
              <a:rPr lang="zh-CN" altLang="en-US" dirty="0"/>
              <a:t>输出：用例实现方案的交互图、设计类图</a:t>
            </a:r>
            <a:endParaRPr lang="en-US" altLang="zh-CN" dirty="0"/>
          </a:p>
          <a:p>
            <a:endParaRPr lang="zh-CN" altLang="en-US" dirty="0"/>
          </a:p>
        </p:txBody>
      </p:sp>
      <p:sp>
        <p:nvSpPr>
          <p:cNvPr id="7" name="圆角矩形 5"/>
          <p:cNvSpPr/>
          <p:nvPr/>
        </p:nvSpPr>
        <p:spPr>
          <a:xfrm>
            <a:off x="734542" y="3762961"/>
            <a:ext cx="1734434" cy="1188132"/>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设计用例实现方案</a:t>
            </a:r>
          </a:p>
        </p:txBody>
      </p:sp>
      <p:sp>
        <p:nvSpPr>
          <p:cNvPr id="8" name="右箭头 6"/>
          <p:cNvSpPr/>
          <p:nvPr/>
        </p:nvSpPr>
        <p:spPr>
          <a:xfrm>
            <a:off x="2682083" y="4035857"/>
            <a:ext cx="889653" cy="73521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9" name="圆角矩形 7"/>
          <p:cNvSpPr/>
          <p:nvPr/>
        </p:nvSpPr>
        <p:spPr>
          <a:xfrm>
            <a:off x="3716034" y="3789040"/>
            <a:ext cx="1812685" cy="1188132"/>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构造设计类图</a:t>
            </a:r>
          </a:p>
        </p:txBody>
      </p:sp>
      <p:sp>
        <p:nvSpPr>
          <p:cNvPr id="10" name="右箭头 8"/>
          <p:cNvSpPr/>
          <p:nvPr/>
        </p:nvSpPr>
        <p:spPr>
          <a:xfrm>
            <a:off x="5636776" y="4012151"/>
            <a:ext cx="855701" cy="74190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 name="圆角矩形 9"/>
          <p:cNvSpPr/>
          <p:nvPr/>
        </p:nvSpPr>
        <p:spPr>
          <a:xfrm>
            <a:off x="6609435" y="3789040"/>
            <a:ext cx="2304256" cy="1188132"/>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sz="2800" dirty="0">
                <a:latin typeface="微软雅黑" panose="020B0503020204020204" charset="-122"/>
                <a:ea typeface="微软雅黑" panose="020B0503020204020204" charset="-122"/>
              </a:rPr>
              <a:t>优化和评审设计方案</a:t>
            </a: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50590" y="8620"/>
            <a:ext cx="10909212" cy="707886"/>
          </a:xfrm>
        </p:spPr>
        <p:txBody>
          <a:bodyPr>
            <a:normAutofit/>
          </a:bodyPr>
          <a:lstStyle/>
          <a:p>
            <a:r>
              <a:rPr lang="zh-CN" altLang="en-US" dirty="0"/>
              <a:t>思考与讨论</a:t>
            </a:r>
          </a:p>
        </p:txBody>
      </p:sp>
      <p:sp>
        <p:nvSpPr>
          <p:cNvPr id="4" name="内容占位符 3"/>
          <p:cNvSpPr>
            <a:spLocks noGrp="1"/>
          </p:cNvSpPr>
          <p:nvPr>
            <p:ph idx="1"/>
          </p:nvPr>
        </p:nvSpPr>
        <p:spPr>
          <a:xfrm>
            <a:off x="539750" y="1125538"/>
            <a:ext cx="10920052" cy="5040312"/>
          </a:xfrm>
        </p:spPr>
        <p:txBody>
          <a:bodyPr/>
          <a:lstStyle/>
          <a:p>
            <a:r>
              <a:rPr lang="zh-CN" altLang="en-US" dirty="0"/>
              <a:t>为什么需要用例设计？</a:t>
            </a:r>
            <a:endParaRPr lang="en-US" altLang="zh-CN" dirty="0"/>
          </a:p>
          <a:p>
            <a:r>
              <a:rPr lang="zh-CN" altLang="en-US" dirty="0"/>
              <a:t>需求阶段的用例交互模型 与 详细设计阶段的用例设计模型有何本质区别？</a:t>
            </a:r>
            <a:endParaRPr lang="en-US" altLang="zh-CN" dirty="0"/>
          </a:p>
          <a:p>
            <a:endParaRPr lang="zh-CN" altLang="en-US" dirty="0"/>
          </a:p>
          <a:p>
            <a:endParaRPr lang="zh-CN" altLang="en-US" dirty="0"/>
          </a:p>
        </p:txBody>
      </p:sp>
      <p:pic>
        <p:nvPicPr>
          <p:cNvPr id="9" name="图片 8"/>
          <p:cNvPicPr>
            <a:picLocks noChangeAspect="1"/>
          </p:cNvPicPr>
          <p:nvPr/>
        </p:nvPicPr>
        <p:blipFill>
          <a:blip r:embed="rId2"/>
          <a:stretch>
            <a:fillRect/>
          </a:stretch>
        </p:blipFill>
        <p:spPr>
          <a:xfrm>
            <a:off x="9738415" y="4077072"/>
            <a:ext cx="1721387" cy="2295499"/>
          </a:xfrm>
          <a:prstGeom prst="rect">
            <a:avLst/>
          </a:prstGeom>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软件详细设计概述</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详细设计的</a:t>
            </a:r>
            <a:r>
              <a:rPr lang="en-US" altLang="zh-CN" dirty="0">
                <a:solidFill>
                  <a:schemeClr val="bg1">
                    <a:lumMod val="85000"/>
                  </a:schemeClr>
                </a:solidFill>
              </a:rPr>
              <a:t>UML</a:t>
            </a:r>
            <a:r>
              <a:rPr lang="zh-CN" altLang="en-US" dirty="0">
                <a:solidFill>
                  <a:schemeClr val="bg1">
                    <a:lumMod val="85000"/>
                  </a:schemeClr>
                </a:solidFill>
              </a:rPr>
              <a:t>模型</a:t>
            </a:r>
          </a:p>
          <a:p>
            <a:pPr marL="514350" indent="-514350">
              <a:buFont typeface="+mj-lt"/>
              <a:buAutoNum type="arabicPeriod"/>
            </a:pPr>
            <a:r>
              <a:rPr lang="zh-CN" altLang="en-US" dirty="0">
                <a:solidFill>
                  <a:srgbClr val="C00000"/>
                </a:solidFill>
              </a:rPr>
              <a:t>软件详细设计活动</a:t>
            </a:r>
            <a:endParaRPr lang="en-US" altLang="zh-CN" dirty="0">
              <a:solidFill>
                <a:srgbClr val="C00000"/>
              </a:solidFill>
            </a:endParaRPr>
          </a:p>
          <a:p>
            <a:pPr lvl="1"/>
            <a:r>
              <a:rPr lang="en-US" altLang="zh-CN" dirty="0">
                <a:solidFill>
                  <a:schemeClr val="bg1">
                    <a:lumMod val="85000"/>
                  </a:schemeClr>
                </a:solidFill>
              </a:rPr>
              <a:t>2.1 </a:t>
            </a:r>
            <a:r>
              <a:rPr lang="zh-CN" altLang="en-US" dirty="0">
                <a:solidFill>
                  <a:schemeClr val="bg1">
                    <a:lumMod val="85000"/>
                  </a:schemeClr>
                </a:solidFill>
              </a:rPr>
              <a:t>用例设计</a:t>
            </a:r>
          </a:p>
          <a:p>
            <a:pPr lvl="1"/>
            <a:r>
              <a:rPr lang="en-US" altLang="zh-CN" b="1" dirty="0">
                <a:solidFill>
                  <a:srgbClr val="C00000"/>
                </a:solidFill>
              </a:rPr>
              <a:t>2.2 </a:t>
            </a:r>
            <a:r>
              <a:rPr lang="zh-CN" altLang="en-US" b="1" dirty="0">
                <a:solidFill>
                  <a:srgbClr val="C00000"/>
                </a:solidFill>
              </a:rPr>
              <a:t>类设计</a:t>
            </a:r>
          </a:p>
          <a:p>
            <a:pPr lvl="1"/>
            <a:r>
              <a:rPr lang="en-US" altLang="zh-CN" dirty="0"/>
              <a:t>2.3 </a:t>
            </a:r>
            <a:r>
              <a:rPr lang="zh-CN" altLang="en-US" dirty="0"/>
              <a:t>数据设计</a:t>
            </a:r>
            <a:endParaRPr lang="en-US" altLang="zh-CN" dirty="0"/>
          </a:p>
          <a:p>
            <a:pPr lvl="1"/>
            <a:r>
              <a:rPr lang="en-US" altLang="zh-CN" dirty="0"/>
              <a:t>2.4 </a:t>
            </a:r>
            <a:r>
              <a:rPr lang="zh-CN" altLang="en-US" dirty="0"/>
              <a:t>子系统和构件设计</a:t>
            </a:r>
            <a:endParaRPr lang="en-US" altLang="zh-CN" dirty="0"/>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zh-CN" altLang="zh-CN" dirty="0"/>
              <a:t>类设计</a:t>
            </a:r>
            <a:r>
              <a:rPr lang="zh-CN" altLang="en-US" dirty="0"/>
              <a:t>的任务</a:t>
            </a:r>
            <a:endParaRPr lang="en-US" altLang="zh-CN" dirty="0"/>
          </a:p>
        </p:txBody>
      </p:sp>
      <p:sp>
        <p:nvSpPr>
          <p:cNvPr id="2" name="内容占位符 1"/>
          <p:cNvSpPr>
            <a:spLocks noGrp="1"/>
          </p:cNvSpPr>
          <p:nvPr>
            <p:ph idx="1"/>
          </p:nvPr>
        </p:nvSpPr>
        <p:spPr/>
        <p:txBody>
          <a:bodyPr>
            <a:normAutofit fontScale="92500" lnSpcReduction="10000"/>
          </a:bodyPr>
          <a:lstStyle/>
          <a:p>
            <a:pPr lvl="0"/>
            <a:r>
              <a:rPr lang="zh-CN" altLang="en-US" dirty="0"/>
              <a:t>任务</a:t>
            </a:r>
            <a:endParaRPr lang="en-US" altLang="zh-CN" dirty="0"/>
          </a:p>
          <a:p>
            <a:pPr lvl="1"/>
            <a:r>
              <a:rPr lang="zh-CN" altLang="zh-CN" dirty="0"/>
              <a:t>对</a:t>
            </a:r>
            <a:r>
              <a:rPr lang="zh-CN" altLang="zh-CN" b="1" dirty="0">
                <a:solidFill>
                  <a:srgbClr val="C00000"/>
                </a:solidFill>
              </a:rPr>
              <a:t>界面类</a:t>
            </a:r>
            <a:r>
              <a:rPr lang="zh-CN" altLang="en-US" b="1" dirty="0">
                <a:solidFill>
                  <a:srgbClr val="C00000"/>
                </a:solidFill>
              </a:rPr>
              <a:t>、</a:t>
            </a:r>
            <a:r>
              <a:rPr lang="zh-CN" altLang="zh-CN" b="1" dirty="0">
                <a:solidFill>
                  <a:srgbClr val="C00000"/>
                </a:solidFill>
              </a:rPr>
              <a:t>关键设计类</a:t>
            </a:r>
            <a:r>
              <a:rPr lang="zh-CN" altLang="en-US" b="1" dirty="0">
                <a:solidFill>
                  <a:srgbClr val="C00000"/>
                </a:solidFill>
              </a:rPr>
              <a:t>、</a:t>
            </a:r>
            <a:r>
              <a:rPr lang="zh-CN" altLang="zh-CN" b="1" dirty="0">
                <a:solidFill>
                  <a:srgbClr val="C00000"/>
                </a:solidFill>
              </a:rPr>
              <a:t>设计类</a:t>
            </a:r>
            <a:r>
              <a:rPr lang="zh-CN" altLang="en-US" dirty="0"/>
              <a:t>等</a:t>
            </a:r>
            <a:r>
              <a:rPr lang="zh-CN" altLang="zh-CN" dirty="0"/>
              <a:t>进行设计</a:t>
            </a:r>
            <a:r>
              <a:rPr lang="zh-CN" altLang="en-US" dirty="0"/>
              <a:t>优化和</a:t>
            </a:r>
            <a:r>
              <a:rPr lang="zh-CN" altLang="zh-CN" dirty="0"/>
              <a:t>精化，</a:t>
            </a:r>
            <a:endParaRPr lang="en-US" altLang="zh-CN" dirty="0"/>
          </a:p>
          <a:p>
            <a:pPr lvl="1"/>
            <a:r>
              <a:rPr lang="zh-CN" altLang="zh-CN" dirty="0"/>
              <a:t>明确设计类的内部实现细节</a:t>
            </a:r>
            <a:endParaRPr lang="en-US" altLang="zh-CN" dirty="0"/>
          </a:p>
          <a:p>
            <a:pPr lvl="1"/>
            <a:r>
              <a:rPr lang="zh-CN" altLang="zh-CN" dirty="0"/>
              <a:t>精</a:t>
            </a:r>
            <a:r>
              <a:rPr lang="zh-CN" altLang="en-US" dirty="0"/>
              <a:t>化</a:t>
            </a:r>
            <a:r>
              <a:rPr lang="zh-CN" altLang="zh-CN" dirty="0"/>
              <a:t>到可以提交软件实现的程度</a:t>
            </a:r>
            <a:endParaRPr lang="en-US" altLang="zh-CN" dirty="0"/>
          </a:p>
          <a:p>
            <a:pPr lvl="1"/>
            <a:endParaRPr lang="en-US" altLang="zh-CN" dirty="0"/>
          </a:p>
          <a:p>
            <a:r>
              <a:rPr lang="zh-CN" altLang="en-US" dirty="0"/>
              <a:t>设计与建模</a:t>
            </a:r>
            <a:endParaRPr lang="en-US" altLang="zh-CN" dirty="0"/>
          </a:p>
          <a:p>
            <a:pPr lvl="1"/>
            <a:r>
              <a:rPr lang="zh-CN" altLang="en-US" dirty="0"/>
              <a:t>明确</a:t>
            </a:r>
            <a:r>
              <a:rPr lang="zh-CN" altLang="zh-CN" dirty="0"/>
              <a:t>类的</a:t>
            </a:r>
            <a:r>
              <a:rPr lang="zh-CN" altLang="zh-CN" b="1" dirty="0">
                <a:solidFill>
                  <a:srgbClr val="C00000"/>
                </a:solidFill>
              </a:rPr>
              <a:t>可见范围，类的操作和属性，类之间的关系</a:t>
            </a:r>
            <a:r>
              <a:rPr lang="zh-CN" altLang="zh-CN" dirty="0"/>
              <a:t>等</a:t>
            </a:r>
            <a:endParaRPr lang="en-US" altLang="zh-CN" dirty="0"/>
          </a:p>
          <a:p>
            <a:pPr lvl="1"/>
            <a:r>
              <a:rPr lang="zh-CN" altLang="en-US" dirty="0"/>
              <a:t>对类设计进行建模</a:t>
            </a:r>
            <a:endParaRPr lang="en-US" altLang="zh-CN" dirty="0"/>
          </a:p>
          <a:p>
            <a:pPr lvl="1"/>
            <a:endParaRPr lang="en-US" altLang="zh-CN" dirty="0"/>
          </a:p>
          <a:p>
            <a:r>
              <a:rPr lang="zh-CN" altLang="en-US" dirty="0"/>
              <a:t>结果</a:t>
            </a:r>
            <a:endParaRPr lang="en-US" altLang="zh-CN" dirty="0"/>
          </a:p>
          <a:p>
            <a:pPr lvl="1"/>
            <a:r>
              <a:rPr lang="zh-CN" altLang="en-US" dirty="0"/>
              <a:t>类图、状态图、活动图等</a:t>
            </a:r>
            <a:endParaRPr lang="zh-CN" altLang="zh-CN" dirty="0"/>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类设计的任务</a:t>
            </a:r>
          </a:p>
        </p:txBody>
      </p:sp>
      <p:grpSp>
        <p:nvGrpSpPr>
          <p:cNvPr id="6" name="画布 61"/>
          <p:cNvGrpSpPr/>
          <p:nvPr/>
        </p:nvGrpSpPr>
        <p:grpSpPr>
          <a:xfrm>
            <a:off x="910630" y="1340768"/>
            <a:ext cx="9289032" cy="4537244"/>
            <a:chOff x="0" y="0"/>
            <a:chExt cx="5349875" cy="2097112"/>
          </a:xfrm>
        </p:grpSpPr>
        <p:sp>
          <p:nvSpPr>
            <p:cNvPr id="7" name="矩形 6"/>
            <p:cNvSpPr/>
            <p:nvPr/>
          </p:nvSpPr>
          <p:spPr>
            <a:xfrm>
              <a:off x="0" y="0"/>
              <a:ext cx="5349875" cy="2096770"/>
            </a:xfrm>
            <a:prstGeom prst="rect">
              <a:avLst/>
            </a:prstGeom>
            <a:solidFill>
              <a:prstClr val="white"/>
            </a:solidFill>
          </p:spPr>
          <p:txBody>
            <a:bodyPr/>
            <a:lstStyle/>
            <a:p>
              <a:endParaRPr lang="zh-CN" altLang="en-US" dirty="0"/>
            </a:p>
          </p:txBody>
        </p:sp>
        <p:sp>
          <p:nvSpPr>
            <p:cNvPr id="8" name="矩形 7"/>
            <p:cNvSpPr/>
            <p:nvPr/>
          </p:nvSpPr>
          <p:spPr>
            <a:xfrm>
              <a:off x="1835597" y="641237"/>
              <a:ext cx="1417490" cy="965389"/>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sz="2800" kern="100" dirty="0">
                  <a:solidFill>
                    <a:srgbClr val="C00000"/>
                  </a:solidFill>
                  <a:effectLst/>
                  <a:latin typeface="+mn-ea"/>
                  <a:cs typeface="Times New Roman" panose="02020603050405020304" pitchFamily="18" charset="0"/>
                </a:rPr>
                <a:t>类设计</a:t>
              </a:r>
            </a:p>
          </p:txBody>
        </p:sp>
        <p:cxnSp>
          <p:nvCxnSpPr>
            <p:cNvPr id="9" name="直接箭头连接符 8"/>
            <p:cNvCxnSpPr/>
            <p:nvPr/>
          </p:nvCxnSpPr>
          <p:spPr>
            <a:xfrm>
              <a:off x="1349449" y="787405"/>
              <a:ext cx="486018"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349449" y="1123932"/>
              <a:ext cx="486073"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349829" y="1486863"/>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50"/>
            <p:cNvSpPr txBox="1"/>
            <p:nvPr/>
          </p:nvSpPr>
          <p:spPr>
            <a:xfrm>
              <a:off x="549177" y="669445"/>
              <a:ext cx="723265" cy="29573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用例模型</a:t>
              </a:r>
            </a:p>
          </p:txBody>
        </p:sp>
        <p:sp>
          <p:nvSpPr>
            <p:cNvPr id="13" name="文本框 25"/>
            <p:cNvSpPr txBox="1"/>
            <p:nvPr/>
          </p:nvSpPr>
          <p:spPr>
            <a:xfrm>
              <a:off x="248831" y="1010125"/>
              <a:ext cx="989965" cy="29527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用例交互模型</a:t>
              </a:r>
            </a:p>
          </p:txBody>
        </p:sp>
        <p:sp>
          <p:nvSpPr>
            <p:cNvPr id="14" name="文本框 25"/>
            <p:cNvSpPr txBox="1"/>
            <p:nvPr/>
          </p:nvSpPr>
          <p:spPr>
            <a:xfrm>
              <a:off x="382180" y="1347905"/>
              <a:ext cx="856615" cy="29527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分析类模型</a:t>
              </a:r>
            </a:p>
          </p:txBody>
        </p:sp>
        <p:cxnSp>
          <p:nvCxnSpPr>
            <p:cNvPr id="15" name="直接箭头连接符 14"/>
            <p:cNvCxnSpPr/>
            <p:nvPr/>
          </p:nvCxnSpPr>
          <p:spPr>
            <a:xfrm>
              <a:off x="2139726" y="451338"/>
              <a:ext cx="0" cy="19035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8" idx="2"/>
            </p:cNvCxnSpPr>
            <p:nvPr/>
          </p:nvCxnSpPr>
          <p:spPr>
            <a:xfrm flipV="1">
              <a:off x="2544134" y="1606188"/>
              <a:ext cx="208" cy="20711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25"/>
            <p:cNvSpPr txBox="1"/>
            <p:nvPr/>
          </p:nvSpPr>
          <p:spPr>
            <a:xfrm>
              <a:off x="1687623" y="0"/>
              <a:ext cx="856615" cy="45720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软件体系结</a:t>
              </a:r>
            </a:p>
            <a:p>
              <a:pPr algn="just"/>
              <a:r>
                <a:rPr lang="zh-CN" kern="100">
                  <a:solidFill>
                    <a:schemeClr val="tx1"/>
                  </a:solidFill>
                  <a:effectLst/>
                  <a:latin typeface="+mn-ea"/>
                  <a:ea typeface="+mn-ea"/>
                  <a:cs typeface="Times New Roman" panose="02020603050405020304" pitchFamily="18" charset="0"/>
                </a:rPr>
                <a:t>构设计模型</a:t>
              </a:r>
            </a:p>
          </p:txBody>
        </p:sp>
        <p:sp>
          <p:nvSpPr>
            <p:cNvPr id="18" name="文本框 25"/>
            <p:cNvSpPr txBox="1"/>
            <p:nvPr/>
          </p:nvSpPr>
          <p:spPr>
            <a:xfrm>
              <a:off x="2701955" y="20"/>
              <a:ext cx="630083" cy="484277"/>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用户界</a:t>
              </a:r>
            </a:p>
            <a:p>
              <a:pPr algn="just"/>
              <a:r>
                <a:rPr lang="zh-CN" kern="100" dirty="0">
                  <a:solidFill>
                    <a:schemeClr val="tx1"/>
                  </a:solidFill>
                  <a:effectLst/>
                  <a:latin typeface="+mn-ea"/>
                  <a:ea typeface="+mn-ea"/>
                  <a:cs typeface="Times New Roman" panose="02020603050405020304" pitchFamily="18" charset="0"/>
                </a:rPr>
                <a:t>面模型</a:t>
              </a:r>
            </a:p>
          </p:txBody>
        </p:sp>
        <p:cxnSp>
          <p:nvCxnSpPr>
            <p:cNvPr id="19" name="直接箭头连接符 18"/>
            <p:cNvCxnSpPr/>
            <p:nvPr/>
          </p:nvCxnSpPr>
          <p:spPr>
            <a:xfrm>
              <a:off x="3251958" y="1123852"/>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25"/>
            <p:cNvSpPr txBox="1"/>
            <p:nvPr/>
          </p:nvSpPr>
          <p:spPr>
            <a:xfrm>
              <a:off x="3815649" y="954733"/>
              <a:ext cx="1390015" cy="53213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类设计模型（类图、</a:t>
              </a:r>
            </a:p>
            <a:p>
              <a:pPr algn="just"/>
              <a:r>
                <a:rPr lang="zh-CN" kern="100">
                  <a:solidFill>
                    <a:schemeClr val="tx1"/>
                  </a:solidFill>
                  <a:effectLst/>
                  <a:latin typeface="+mn-ea"/>
                  <a:ea typeface="+mn-ea"/>
                  <a:cs typeface="Times New Roman" panose="02020603050405020304" pitchFamily="18" charset="0"/>
                </a:rPr>
                <a:t>活动图、状态图等）</a:t>
              </a:r>
            </a:p>
          </p:txBody>
        </p:sp>
        <p:cxnSp>
          <p:nvCxnSpPr>
            <p:cNvPr id="21" name="直接箭头连接符 20"/>
            <p:cNvCxnSpPr/>
            <p:nvPr/>
          </p:nvCxnSpPr>
          <p:spPr>
            <a:xfrm>
              <a:off x="2951580" y="450687"/>
              <a:ext cx="0" cy="1898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5"/>
            <p:cNvSpPr txBox="1"/>
            <p:nvPr/>
          </p:nvSpPr>
          <p:spPr>
            <a:xfrm>
              <a:off x="2014941" y="1826602"/>
              <a:ext cx="989965" cy="27051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用例设计模型</a:t>
              </a:r>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详细设计是高层设计和底层实现间的桥梁</a:t>
            </a:r>
          </a:p>
        </p:txBody>
      </p:sp>
      <p:sp>
        <p:nvSpPr>
          <p:cNvPr id="7" name="文本框 6"/>
          <p:cNvSpPr txBox="1"/>
          <p:nvPr/>
        </p:nvSpPr>
        <p:spPr>
          <a:xfrm>
            <a:off x="1113502" y="3194973"/>
            <a:ext cx="2304256"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800" dirty="0">
                <a:latin typeface="微软雅黑" panose="020B0503020204020204" charset="-122"/>
                <a:ea typeface="微软雅黑" panose="020B0503020204020204" charset="-122"/>
              </a:rPr>
              <a:t>高层软件体系结构设计</a:t>
            </a:r>
          </a:p>
        </p:txBody>
      </p:sp>
      <p:sp>
        <p:nvSpPr>
          <p:cNvPr id="8" name="文本框 7"/>
          <p:cNvSpPr txBox="1"/>
          <p:nvPr/>
        </p:nvSpPr>
        <p:spPr>
          <a:xfrm>
            <a:off x="4965930" y="3194973"/>
            <a:ext cx="2376264" cy="953135"/>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软件详细</a:t>
            </a:r>
          </a:p>
          <a:p>
            <a:r>
              <a:rPr lang="zh-CN" altLang="en-US" dirty="0"/>
              <a:t>设计</a:t>
            </a:r>
          </a:p>
        </p:txBody>
      </p:sp>
      <p:sp>
        <p:nvSpPr>
          <p:cNvPr id="9" name="文本框 8"/>
          <p:cNvSpPr txBox="1"/>
          <p:nvPr/>
        </p:nvSpPr>
        <p:spPr>
          <a:xfrm>
            <a:off x="8386310" y="3194973"/>
            <a:ext cx="2052228" cy="95313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2800">
                <a:latin typeface="微软雅黑" panose="020B0503020204020204" charset="-122"/>
                <a:ea typeface="微软雅黑" panose="020B0503020204020204" charset="-122"/>
              </a:defRPr>
            </a:lvl1pPr>
          </a:lstStyle>
          <a:p>
            <a:r>
              <a:rPr lang="zh-CN" altLang="en-US" dirty="0"/>
              <a:t>软件</a:t>
            </a:r>
          </a:p>
          <a:p>
            <a:r>
              <a:rPr lang="zh-CN" altLang="en-US" dirty="0"/>
              <a:t>实现</a:t>
            </a:r>
          </a:p>
        </p:txBody>
      </p:sp>
      <p:sp>
        <p:nvSpPr>
          <p:cNvPr id="15" name="任意多边形 14"/>
          <p:cNvSpPr/>
          <p:nvPr/>
        </p:nvSpPr>
        <p:spPr>
          <a:xfrm>
            <a:off x="2674826" y="2339120"/>
            <a:ext cx="6520543" cy="870862"/>
          </a:xfrm>
          <a:custGeom>
            <a:avLst/>
            <a:gdLst>
              <a:gd name="connsiteX0" fmla="*/ 0 w 6520543"/>
              <a:gd name="connsiteY0" fmla="*/ 870862 h 870862"/>
              <a:gd name="connsiteX1" fmla="*/ 1219200 w 6520543"/>
              <a:gd name="connsiteY1" fmla="*/ 174177 h 870862"/>
              <a:gd name="connsiteX2" fmla="*/ 3309258 w 6520543"/>
              <a:gd name="connsiteY2" fmla="*/ 849091 h 870862"/>
              <a:gd name="connsiteX3" fmla="*/ 3309258 w 6520543"/>
              <a:gd name="connsiteY3" fmla="*/ 849091 h 870862"/>
              <a:gd name="connsiteX4" fmla="*/ 3309258 w 6520543"/>
              <a:gd name="connsiteY4" fmla="*/ 849091 h 870862"/>
              <a:gd name="connsiteX5" fmla="*/ 4550229 w 6520543"/>
              <a:gd name="connsiteY5" fmla="*/ 5 h 870862"/>
              <a:gd name="connsiteX6" fmla="*/ 6520543 w 6520543"/>
              <a:gd name="connsiteY6" fmla="*/ 838205 h 870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0543" h="870862">
                <a:moveTo>
                  <a:pt x="0" y="870862"/>
                </a:moveTo>
                <a:cubicBezTo>
                  <a:pt x="333828" y="524333"/>
                  <a:pt x="667657" y="177805"/>
                  <a:pt x="1219200" y="174177"/>
                </a:cubicBezTo>
                <a:cubicBezTo>
                  <a:pt x="1770743" y="170549"/>
                  <a:pt x="3309258" y="849091"/>
                  <a:pt x="3309258" y="849091"/>
                </a:cubicBezTo>
                <a:lnTo>
                  <a:pt x="3309258" y="849091"/>
                </a:lnTo>
                <a:lnTo>
                  <a:pt x="3309258" y="849091"/>
                </a:lnTo>
                <a:cubicBezTo>
                  <a:pt x="3516086" y="707577"/>
                  <a:pt x="4015015" y="1819"/>
                  <a:pt x="4550229" y="5"/>
                </a:cubicBezTo>
                <a:cubicBezTo>
                  <a:pt x="5085443" y="-1809"/>
                  <a:pt x="5802993" y="418198"/>
                  <a:pt x="6520543" y="838205"/>
                </a:cubicBezTo>
              </a:path>
            </a:pathLst>
          </a:custGeom>
          <a:ln w="53975" cmpd="sng">
            <a:solidFill>
              <a:srgbClr val="FF0000"/>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6504854" y="1774205"/>
            <a:ext cx="2259498" cy="523220"/>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辅助和支持</a:t>
            </a:r>
          </a:p>
        </p:txBody>
      </p:sp>
      <p:sp>
        <p:nvSpPr>
          <p:cNvPr id="13" name="文本框 12"/>
          <p:cNvSpPr txBox="1"/>
          <p:nvPr/>
        </p:nvSpPr>
        <p:spPr>
          <a:xfrm>
            <a:off x="2690012" y="1744474"/>
            <a:ext cx="2259498"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落实和细化</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类设计的地位和作用</a:t>
            </a:r>
          </a:p>
        </p:txBody>
      </p:sp>
      <p:sp>
        <p:nvSpPr>
          <p:cNvPr id="2" name="内容占位符 1"/>
          <p:cNvSpPr>
            <a:spLocks noGrp="1"/>
          </p:cNvSpPr>
          <p:nvPr>
            <p:ph idx="1"/>
          </p:nvPr>
        </p:nvSpPr>
        <p:spPr/>
        <p:txBody>
          <a:bodyPr/>
          <a:lstStyle/>
          <a:p>
            <a:r>
              <a:rPr lang="zh-CN" altLang="zh-CN" dirty="0"/>
              <a:t>“</a:t>
            </a:r>
            <a:r>
              <a:rPr lang="zh-CN" altLang="zh-CN" b="1" dirty="0">
                <a:solidFill>
                  <a:srgbClr val="C00000"/>
                </a:solidFill>
              </a:rPr>
              <a:t>承上</a:t>
            </a:r>
            <a:r>
              <a:rPr lang="zh-CN" altLang="zh-CN" dirty="0"/>
              <a:t>”</a:t>
            </a:r>
            <a:endParaRPr lang="en-US" altLang="zh-CN" dirty="0"/>
          </a:p>
          <a:p>
            <a:pPr lvl="1"/>
            <a:r>
              <a:rPr lang="zh-CN" altLang="zh-CN" dirty="0"/>
              <a:t>类设计要充分考虑软件需求，基于体系结构设计、用户界面设计、用例设计、子系统</a:t>
            </a:r>
            <a:r>
              <a:rPr lang="en-US" altLang="zh-CN" dirty="0"/>
              <a:t>/</a:t>
            </a:r>
            <a:r>
              <a:rPr lang="zh-CN" altLang="zh-CN" dirty="0"/>
              <a:t>构件设计的成果</a:t>
            </a:r>
            <a:endParaRPr lang="en-US" altLang="zh-CN" dirty="0"/>
          </a:p>
          <a:p>
            <a:pPr lvl="1"/>
            <a:endParaRPr lang="en-US" altLang="zh-CN" dirty="0"/>
          </a:p>
          <a:p>
            <a:r>
              <a:rPr lang="zh-CN" altLang="zh-CN" dirty="0"/>
              <a:t>“</a:t>
            </a:r>
            <a:r>
              <a:rPr lang="zh-CN" altLang="zh-CN" b="1" dirty="0">
                <a:solidFill>
                  <a:srgbClr val="C00000"/>
                </a:solidFill>
              </a:rPr>
              <a:t>启下</a:t>
            </a:r>
            <a:r>
              <a:rPr lang="zh-CN" altLang="zh-CN" dirty="0"/>
              <a:t>”</a:t>
            </a:r>
            <a:endParaRPr lang="en-US" altLang="zh-CN" dirty="0"/>
          </a:p>
          <a:p>
            <a:pPr lvl="1"/>
            <a:r>
              <a:rPr lang="zh-CN" altLang="zh-CN" dirty="0"/>
              <a:t>类设计要为后续阶段的编码和实现奠定基础，需要产生足够详细的设计结果</a:t>
            </a:r>
            <a:endParaRPr lang="zh-CN" altLang="en-US"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类设计示例</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895406" y="5229201"/>
            <a:ext cx="2016224" cy="523220"/>
          </a:xfrm>
          <a:prstGeom prst="rect">
            <a:avLst/>
          </a:prstGeom>
        </p:spPr>
        <p:txBody>
          <a:bodyPr wrap="square">
            <a:spAutoFit/>
          </a:bodyPr>
          <a:lstStyle/>
          <a:p>
            <a:pPr algn="ctr"/>
            <a:r>
              <a:rPr lang="zh-CN" altLang="zh-CN" sz="2800" kern="100" dirty="0">
                <a:solidFill>
                  <a:srgbClr val="C00000"/>
                </a:solidFill>
                <a:ea typeface="微软雅黑" panose="020B0503020204020204" charset="-122"/>
                <a:cs typeface="Times New Roman" panose="02020603050405020304" pitchFamily="18" charset="0"/>
              </a:rPr>
              <a:t>精化类图</a:t>
            </a:r>
            <a:endParaRPr lang="zh-CN" altLang="en-US" sz="2800" kern="100" dirty="0">
              <a:solidFill>
                <a:srgbClr val="C00000"/>
              </a:solidFill>
              <a:ea typeface="微软雅黑" panose="020B0503020204020204"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566564" y="716506"/>
            <a:ext cx="7920880" cy="5277521"/>
          </a:xfrm>
          <a:prstGeom prst="rect">
            <a:avLst/>
          </a:prstGeom>
        </p:spPr>
      </p:pic>
      <p:sp>
        <p:nvSpPr>
          <p:cNvPr id="9" name="矩形 8"/>
          <p:cNvSpPr/>
          <p:nvPr/>
        </p:nvSpPr>
        <p:spPr>
          <a:xfrm>
            <a:off x="4799062" y="774474"/>
            <a:ext cx="6660740" cy="523220"/>
          </a:xfrm>
          <a:prstGeom prst="rect">
            <a:avLst/>
          </a:prstGeom>
        </p:spPr>
        <p:txBody>
          <a:bodyPr wrap="square">
            <a:spAutoFit/>
          </a:bodyPr>
          <a:lstStyle/>
          <a:p>
            <a:pPr algn="ctr"/>
            <a:r>
              <a:rPr lang="zh-CN" altLang="en-US" sz="2800" kern="100" dirty="0">
                <a:solidFill>
                  <a:srgbClr val="C00000"/>
                </a:solidFill>
                <a:ea typeface="微软雅黑" panose="020B0503020204020204" charset="-122"/>
                <a:cs typeface="Times New Roman" panose="02020603050405020304" pitchFamily="18" charset="0"/>
              </a:rPr>
              <a:t>还不够精化，需要更多的详细设计模型</a:t>
            </a:r>
            <a:endParaRPr lang="zh-CN" altLang="en-US" sz="2800" dirty="0">
              <a:solidFill>
                <a:srgbClr val="C00000"/>
              </a:solidFill>
              <a:ea typeface="微软雅黑" panose="020B0503020204020204" charset="-122"/>
              <a:cs typeface="Times New Roman" panose="02020603050405020304" pitchFamily="18" charset="0"/>
            </a:endParaRPr>
          </a:p>
        </p:txBody>
      </p:sp>
      <p:pic>
        <p:nvPicPr>
          <p:cNvPr id="13" name="图片 12"/>
          <p:cNvPicPr>
            <a:picLocks noChangeAspect="1"/>
          </p:cNvPicPr>
          <p:nvPr/>
        </p:nvPicPr>
        <p:blipFill>
          <a:blip r:embed="rId4"/>
          <a:stretch>
            <a:fillRect/>
          </a:stretch>
        </p:blipFill>
        <p:spPr>
          <a:xfrm>
            <a:off x="9767614" y="2420429"/>
            <a:ext cx="2123306" cy="2017141"/>
          </a:xfrm>
          <a:prstGeom prst="rect">
            <a:avLst/>
          </a:prstGeom>
        </p:spPr>
      </p:pic>
      <p:sp>
        <p:nvSpPr>
          <p:cNvPr id="10" name="矩形 9"/>
          <p:cNvSpPr/>
          <p:nvPr/>
        </p:nvSpPr>
        <p:spPr>
          <a:xfrm>
            <a:off x="226554" y="5966836"/>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基于该类图，程序员指导如何进行编码吗？</a:t>
            </a:r>
          </a:p>
        </p:txBody>
      </p:sp>
      <p:pic>
        <p:nvPicPr>
          <p:cNvPr id="11" name="图片 10"/>
          <p:cNvPicPr>
            <a:picLocks noChangeAspect="1"/>
          </p:cNvPicPr>
          <p:nvPr/>
        </p:nvPicPr>
        <p:blipFill>
          <a:blip r:embed="rId5"/>
          <a:stretch>
            <a:fillRect/>
          </a:stretch>
        </p:blipFill>
        <p:spPr>
          <a:xfrm>
            <a:off x="10726686" y="5884480"/>
            <a:ext cx="1035673" cy="1046205"/>
          </a:xfrm>
          <a:prstGeom prst="rect">
            <a:avLst/>
          </a:prstGeom>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精化到什么程度</a:t>
            </a:r>
            <a:endParaRPr lang="en-US" altLang="zh-CN" dirty="0"/>
          </a:p>
        </p:txBody>
      </p:sp>
      <p:sp>
        <p:nvSpPr>
          <p:cNvPr id="2" name="内容占位符 1"/>
          <p:cNvSpPr>
            <a:spLocks noGrp="1"/>
          </p:cNvSpPr>
          <p:nvPr>
            <p:ph idx="1"/>
          </p:nvPr>
        </p:nvSpPr>
        <p:spPr/>
        <p:txBody>
          <a:bodyPr/>
          <a:lstStyle/>
          <a:p>
            <a:r>
              <a:rPr lang="zh-CN" altLang="en-US" dirty="0"/>
              <a:t>类的可见范围</a:t>
            </a:r>
            <a:endParaRPr lang="en-US" altLang="zh-CN" dirty="0"/>
          </a:p>
          <a:p>
            <a:r>
              <a:rPr lang="zh-CN" altLang="en-US" dirty="0"/>
              <a:t>属性的数据类型</a:t>
            </a:r>
            <a:endParaRPr lang="en-US" altLang="zh-CN" dirty="0"/>
          </a:p>
          <a:p>
            <a:r>
              <a:rPr lang="zh-CN" altLang="en-US" dirty="0"/>
              <a:t>方法的实现算法</a:t>
            </a:r>
            <a:endParaRPr lang="en-US" altLang="zh-CN" dirty="0"/>
          </a:p>
          <a:p>
            <a:r>
              <a:rPr lang="zh-CN" altLang="en-US" dirty="0"/>
              <a:t>类间关系</a:t>
            </a:r>
            <a:endParaRPr lang="en-US" altLang="zh-CN" dirty="0"/>
          </a:p>
          <a:p>
            <a:r>
              <a:rPr lang="zh-CN" altLang="en-US" dirty="0"/>
              <a:t>状态变化或者活动情况</a:t>
            </a:r>
            <a:endParaRPr lang="en-US" altLang="zh-CN" dirty="0"/>
          </a:p>
          <a:p>
            <a:endParaRPr lang="zh-CN" altLang="en-US" dirty="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类设计原则</a:t>
            </a:r>
          </a:p>
        </p:txBody>
      </p:sp>
      <p:sp>
        <p:nvSpPr>
          <p:cNvPr id="2" name="内容占位符 1"/>
          <p:cNvSpPr>
            <a:spLocks noGrp="1"/>
          </p:cNvSpPr>
          <p:nvPr>
            <p:ph idx="1"/>
          </p:nvPr>
        </p:nvSpPr>
        <p:spPr/>
        <p:txBody>
          <a:bodyPr>
            <a:normAutofit fontScale="85000" lnSpcReduction="20000"/>
          </a:bodyPr>
          <a:lstStyle/>
          <a:p>
            <a:pPr lvl="0"/>
            <a:r>
              <a:rPr lang="zh-CN" altLang="zh-CN" dirty="0"/>
              <a:t>准确化</a:t>
            </a:r>
            <a:endParaRPr lang="en-US" altLang="zh-CN" dirty="0"/>
          </a:p>
          <a:p>
            <a:pPr lvl="1"/>
            <a:r>
              <a:rPr lang="zh-CN" altLang="zh-CN" dirty="0"/>
              <a:t>对类的内部结构、行为等给予准确的表达，以支持程序员精准地理解类设计，进而编写出类的程序代码</a:t>
            </a:r>
          </a:p>
          <a:p>
            <a:pPr lvl="0"/>
            <a:r>
              <a:rPr lang="zh-CN" altLang="zh-CN" dirty="0"/>
              <a:t>细节化</a:t>
            </a:r>
            <a:endParaRPr lang="en-US" altLang="zh-CN" dirty="0"/>
          </a:p>
          <a:p>
            <a:pPr lvl="1"/>
            <a:r>
              <a:rPr lang="zh-CN" altLang="zh-CN" dirty="0"/>
              <a:t>对类的接口、属性、方法等方面给予足够详细的设计，以便程序员能够对类进行编程</a:t>
            </a:r>
          </a:p>
          <a:p>
            <a:pPr lvl="0"/>
            <a:r>
              <a:rPr lang="zh-CN" altLang="zh-CN" dirty="0"/>
              <a:t>一致性</a:t>
            </a:r>
            <a:endParaRPr lang="en-US" altLang="zh-CN" dirty="0"/>
          </a:p>
          <a:p>
            <a:pPr lvl="1"/>
            <a:r>
              <a:rPr lang="zh-CN" altLang="zh-CN" dirty="0"/>
              <a:t>要确保类的关系、属性、方法等的设计是相互一致的，类的内部属性、方法等设计与类的职责、关系等是相互一致的</a:t>
            </a:r>
          </a:p>
          <a:p>
            <a:pPr lvl="0"/>
            <a:r>
              <a:rPr lang="zh-CN" altLang="zh-CN" dirty="0"/>
              <a:t>遵循软件设计的基本原则</a:t>
            </a:r>
            <a:endParaRPr lang="en-US" altLang="zh-CN" dirty="0"/>
          </a:p>
          <a:p>
            <a:pPr lvl="1"/>
            <a:r>
              <a:rPr lang="zh-CN" altLang="zh-CN" dirty="0"/>
              <a:t>按照模块化、高内聚度、低耦合度、信息隐藏等基本原则来进行类设计，必要时需要基于这些原则对所设计的类进行必要的拆分和合并，以提高类设计的质量</a:t>
            </a: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54546" y="4581128"/>
            <a:ext cx="11881320" cy="1558985"/>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zh-CN" dirty="0"/>
              <a:t>类设计</a:t>
            </a:r>
            <a:r>
              <a:rPr lang="zh-CN" altLang="en-US" dirty="0"/>
              <a:t>过程</a:t>
            </a:r>
          </a:p>
        </p:txBody>
      </p:sp>
      <p:sp>
        <p:nvSpPr>
          <p:cNvPr id="7" name="圆角矩形 6"/>
          <p:cNvSpPr/>
          <p:nvPr/>
        </p:nvSpPr>
        <p:spPr>
          <a:xfrm>
            <a:off x="472682" y="4830408"/>
            <a:ext cx="1675919" cy="1129686"/>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确定类的可见范围</a:t>
            </a:r>
          </a:p>
        </p:txBody>
      </p:sp>
      <p:sp>
        <p:nvSpPr>
          <p:cNvPr id="9" name="圆角矩形 8"/>
          <p:cNvSpPr/>
          <p:nvPr/>
        </p:nvSpPr>
        <p:spPr>
          <a:xfrm>
            <a:off x="2890057" y="4826748"/>
            <a:ext cx="1606095" cy="113188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精化类间关系</a:t>
            </a:r>
          </a:p>
        </p:txBody>
      </p:sp>
      <p:sp>
        <p:nvSpPr>
          <p:cNvPr id="11" name="圆角矩形 10"/>
          <p:cNvSpPr/>
          <p:nvPr/>
        </p:nvSpPr>
        <p:spPr>
          <a:xfrm>
            <a:off x="7620703" y="4825639"/>
            <a:ext cx="1822875" cy="1110246"/>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构造状态图和活动图</a:t>
            </a:r>
          </a:p>
        </p:txBody>
      </p:sp>
      <p:sp>
        <p:nvSpPr>
          <p:cNvPr id="12" name="圆角矩形 8"/>
          <p:cNvSpPr/>
          <p:nvPr/>
        </p:nvSpPr>
        <p:spPr>
          <a:xfrm>
            <a:off x="5241748" y="4852153"/>
            <a:ext cx="1573538" cy="1106484"/>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精化类属性和方法</a:t>
            </a:r>
          </a:p>
        </p:txBody>
      </p:sp>
      <p:sp>
        <p:nvSpPr>
          <p:cNvPr id="13" name="圆角矩形 10"/>
          <p:cNvSpPr/>
          <p:nvPr/>
        </p:nvSpPr>
        <p:spPr>
          <a:xfrm>
            <a:off x="10246303" y="4848390"/>
            <a:ext cx="1573539" cy="1110247"/>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评审和优化类设计</a:t>
            </a:r>
          </a:p>
        </p:txBody>
      </p:sp>
      <p:cxnSp>
        <p:nvCxnSpPr>
          <p:cNvPr id="26" name="直接箭头连接符 25"/>
          <p:cNvCxnSpPr>
            <a:stCxn id="31" idx="2"/>
            <a:endCxn id="6" idx="0"/>
          </p:cNvCxnSpPr>
          <p:nvPr/>
        </p:nvCxnSpPr>
        <p:spPr>
          <a:xfrm>
            <a:off x="5869593" y="3132981"/>
            <a:ext cx="225613" cy="1448147"/>
          </a:xfrm>
          <a:prstGeom prst="straightConnector1">
            <a:avLst/>
          </a:prstGeom>
          <a:ln w="508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圆角矩形 6"/>
          <p:cNvSpPr/>
          <p:nvPr/>
        </p:nvSpPr>
        <p:spPr>
          <a:xfrm>
            <a:off x="472682" y="1745484"/>
            <a:ext cx="1501322"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solidFill>
                  <a:schemeClr val="dk1"/>
                </a:solidFill>
                <a:latin typeface="微软雅黑" panose="020B0503020204020204" charset="-122"/>
                <a:ea typeface="微软雅黑" panose="020B0503020204020204" charset="-122"/>
              </a:rPr>
              <a:t>用例设计</a:t>
            </a:r>
            <a:endParaRPr lang="zh-CN" altLang="en-US" dirty="0">
              <a:solidFill>
                <a:schemeClr val="dk1"/>
              </a:solidFill>
              <a:latin typeface="微软雅黑" panose="020B0503020204020204" charset="-122"/>
              <a:ea typeface="微软雅黑" panose="020B0503020204020204" charset="-122"/>
            </a:endParaRPr>
          </a:p>
        </p:txBody>
      </p:sp>
      <p:sp>
        <p:nvSpPr>
          <p:cNvPr id="30" name="圆角矩形 7"/>
          <p:cNvSpPr/>
          <p:nvPr/>
        </p:nvSpPr>
        <p:spPr>
          <a:xfrm>
            <a:off x="2786846" y="1773059"/>
            <a:ext cx="1501322" cy="13392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子系统</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构件</a:t>
            </a:r>
            <a:r>
              <a:rPr lang="zh-CN" altLang="zh-CN" dirty="0">
                <a:latin typeface="微软雅黑" panose="020B0503020204020204" charset="-122"/>
                <a:ea typeface="微软雅黑" panose="020B0503020204020204" charset="-122"/>
              </a:rPr>
              <a:t>设计</a:t>
            </a:r>
            <a:endParaRPr lang="zh-CN" altLang="en-US" dirty="0">
              <a:latin typeface="微软雅黑" panose="020B0503020204020204" charset="-122"/>
              <a:ea typeface="微软雅黑" panose="020B0503020204020204" charset="-122"/>
            </a:endParaRPr>
          </a:p>
        </p:txBody>
      </p:sp>
      <p:sp>
        <p:nvSpPr>
          <p:cNvPr id="31" name="圆角矩形 16"/>
          <p:cNvSpPr/>
          <p:nvPr/>
        </p:nvSpPr>
        <p:spPr>
          <a:xfrm>
            <a:off x="5118932" y="1800833"/>
            <a:ext cx="1501322" cy="133214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lt1"/>
                </a:solidFill>
                <a:latin typeface="微软雅黑" panose="020B0503020204020204" charset="-122"/>
                <a:ea typeface="微软雅黑" panose="020B0503020204020204" charset="-122"/>
              </a:rPr>
              <a:t>类设计</a:t>
            </a:r>
            <a:endParaRPr lang="zh-CN" altLang="en-US" dirty="0">
              <a:solidFill>
                <a:schemeClr val="lt1"/>
              </a:solidFill>
              <a:latin typeface="微软雅黑" panose="020B0503020204020204" charset="-122"/>
              <a:ea typeface="微软雅黑" panose="020B0503020204020204" charset="-122"/>
            </a:endParaRPr>
          </a:p>
        </p:txBody>
      </p:sp>
      <p:sp>
        <p:nvSpPr>
          <p:cNvPr id="32" name="圆角矩形 17"/>
          <p:cNvSpPr/>
          <p:nvPr/>
        </p:nvSpPr>
        <p:spPr>
          <a:xfrm>
            <a:off x="7515281" y="1772816"/>
            <a:ext cx="1501322"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数据模型设计</a:t>
            </a:r>
            <a:endParaRPr lang="zh-CN" altLang="en-US" dirty="0">
              <a:latin typeface="微软雅黑" panose="020B0503020204020204" charset="-122"/>
              <a:ea typeface="微软雅黑" panose="020B0503020204020204" charset="-122"/>
            </a:endParaRPr>
          </a:p>
        </p:txBody>
      </p:sp>
      <p:sp>
        <p:nvSpPr>
          <p:cNvPr id="33" name="圆角矩形 18"/>
          <p:cNvSpPr/>
          <p:nvPr/>
        </p:nvSpPr>
        <p:spPr>
          <a:xfrm>
            <a:off x="9911630" y="1772816"/>
            <a:ext cx="1783237"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设计整合</a:t>
            </a:r>
            <a:r>
              <a:rPr lang="zh-CN" altLang="en-US" dirty="0">
                <a:latin typeface="微软雅黑" panose="020B0503020204020204" charset="-122"/>
                <a:ea typeface="微软雅黑" panose="020B0503020204020204" charset="-122"/>
              </a:rPr>
              <a:t>与</a:t>
            </a:r>
            <a:r>
              <a:rPr lang="zh-CN" altLang="zh-CN" dirty="0">
                <a:latin typeface="微软雅黑" panose="020B0503020204020204" charset="-122"/>
                <a:ea typeface="微软雅黑" panose="020B0503020204020204" charset="-122"/>
              </a:rPr>
              <a:t>验证</a:t>
            </a:r>
            <a:endParaRPr lang="zh-CN" altLang="en-US" dirty="0">
              <a:latin typeface="微软雅黑" panose="020B0503020204020204" charset="-122"/>
              <a:ea typeface="微软雅黑" panose="020B0503020204020204" charset="-122"/>
            </a:endParaRPr>
          </a:p>
        </p:txBody>
      </p:sp>
      <p:sp>
        <p:nvSpPr>
          <p:cNvPr id="34" name="右箭头 19"/>
          <p:cNvSpPr/>
          <p:nvPr/>
        </p:nvSpPr>
        <p:spPr>
          <a:xfrm>
            <a:off x="2055793"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5" name="右箭头 19"/>
          <p:cNvSpPr/>
          <p:nvPr/>
        </p:nvSpPr>
        <p:spPr>
          <a:xfrm>
            <a:off x="4394600"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6" name="右箭头 19"/>
          <p:cNvSpPr/>
          <p:nvPr/>
        </p:nvSpPr>
        <p:spPr>
          <a:xfrm>
            <a:off x="6724661" y="205761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7" name="右箭头 19"/>
          <p:cNvSpPr/>
          <p:nvPr/>
        </p:nvSpPr>
        <p:spPr>
          <a:xfrm>
            <a:off x="9124326" y="2057614"/>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8" name="右箭头 19"/>
          <p:cNvSpPr/>
          <p:nvPr/>
        </p:nvSpPr>
        <p:spPr>
          <a:xfrm>
            <a:off x="2174107" y="5026819"/>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9" name="右箭头 19"/>
          <p:cNvSpPr/>
          <p:nvPr/>
        </p:nvSpPr>
        <p:spPr>
          <a:xfrm>
            <a:off x="4532296" y="5011135"/>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40" name="右箭头 19"/>
          <p:cNvSpPr/>
          <p:nvPr/>
        </p:nvSpPr>
        <p:spPr>
          <a:xfrm>
            <a:off x="6874922" y="5049570"/>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41" name="右箭头 19"/>
          <p:cNvSpPr/>
          <p:nvPr/>
        </p:nvSpPr>
        <p:spPr>
          <a:xfrm>
            <a:off x="9496425" y="5049570"/>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2.2.1 </a:t>
            </a:r>
            <a:r>
              <a:rPr lang="zh-CN" altLang="en-US" dirty="0"/>
              <a:t>确定类的可见范围</a:t>
            </a:r>
          </a:p>
        </p:txBody>
      </p:sp>
      <p:sp>
        <p:nvSpPr>
          <p:cNvPr id="2" name="内容占位符 1"/>
          <p:cNvSpPr>
            <a:spLocks noGrp="1"/>
          </p:cNvSpPr>
          <p:nvPr>
            <p:ph idx="1"/>
          </p:nvPr>
        </p:nvSpPr>
        <p:spPr/>
        <p:txBody>
          <a:bodyPr/>
          <a:lstStyle/>
          <a:p>
            <a:r>
              <a:rPr lang="zh-CN" altLang="en-US" dirty="0"/>
              <a:t>可见范围</a:t>
            </a:r>
            <a:endParaRPr lang="en-US" altLang="zh-CN" dirty="0"/>
          </a:p>
          <a:p>
            <a:pPr lvl="1"/>
            <a:r>
              <a:rPr lang="zh-CN" altLang="en-US" dirty="0"/>
              <a:t>如果类仅仅被其所在的包所使用，那么该类是“私有的”，否则是“公开的”</a:t>
            </a:r>
            <a:endParaRPr lang="en-US" altLang="zh-CN" dirty="0"/>
          </a:p>
          <a:p>
            <a:r>
              <a:rPr lang="zh-CN" altLang="en-US" dirty="0"/>
              <a:t>原则</a:t>
            </a:r>
            <a:endParaRPr lang="en-US" altLang="zh-CN" dirty="0"/>
          </a:p>
          <a:p>
            <a:pPr lvl="1"/>
            <a:r>
              <a:rPr lang="zh-CN" altLang="zh-CN" dirty="0"/>
              <a:t>尽量缩小类的可见范围</a:t>
            </a:r>
            <a:r>
              <a:rPr lang="zh-CN" altLang="en-US" dirty="0"/>
              <a:t>，</a:t>
            </a:r>
            <a:r>
              <a:rPr lang="zh-CN" altLang="zh-CN" dirty="0"/>
              <a:t>除非确有必要，否则应将类</a:t>
            </a:r>
            <a:r>
              <a:rPr lang="en-US" altLang="zh-CN" dirty="0"/>
              <a:t>“</a:t>
            </a:r>
            <a:r>
              <a:rPr lang="zh-CN" altLang="zh-CN" dirty="0"/>
              <a:t>隐藏</a:t>
            </a:r>
            <a:r>
              <a:rPr lang="en-US" altLang="zh-CN" dirty="0"/>
              <a:t>”</a:t>
            </a:r>
            <a:r>
              <a:rPr lang="zh-CN" altLang="zh-CN" dirty="0"/>
              <a:t>于包的内部</a:t>
            </a:r>
            <a:endParaRPr lang="en-US" altLang="zh-CN" dirty="0"/>
          </a:p>
          <a:p>
            <a:endParaRPr lang="zh-CN" altLang="en-US" dirty="0"/>
          </a:p>
        </p:txBody>
      </p:sp>
      <p:sp>
        <p:nvSpPr>
          <p:cNvPr id="12" name="矩形 11"/>
          <p:cNvSpPr/>
          <p:nvPr/>
        </p:nvSpPr>
        <p:spPr>
          <a:xfrm>
            <a:off x="695196" y="4185084"/>
            <a:ext cx="10800020" cy="1656184"/>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marL="342900" indent="-342900" algn="just">
              <a:buFont typeface="Wingdings" panose="05000000000000000000" pitchFamily="2" charset="2"/>
              <a:buChar char="Ø"/>
            </a:pPr>
            <a:r>
              <a:rPr lang="en-US" altLang="zh-CN" dirty="0">
                <a:solidFill>
                  <a:schemeClr val="lt1"/>
                </a:solidFill>
                <a:latin typeface="微软雅黑" panose="020B0503020204020204" charset="-122"/>
                <a:ea typeface="微软雅黑" panose="020B0503020204020204" charset="-122"/>
              </a:rPr>
              <a:t>public: </a:t>
            </a:r>
            <a:r>
              <a:rPr lang="zh-CN" altLang="zh-CN" dirty="0">
                <a:solidFill>
                  <a:schemeClr val="lt1"/>
                </a:solidFill>
                <a:latin typeface="微软雅黑" panose="020B0503020204020204" charset="-122"/>
                <a:ea typeface="微软雅黑" panose="020B0503020204020204" charset="-122"/>
              </a:rPr>
              <a:t>公开级范围，软件系统中所有包中的类均可见和可访问该类</a:t>
            </a:r>
          </a:p>
          <a:p>
            <a:pPr marL="342900" indent="-342900" algn="just">
              <a:buFont typeface="Wingdings" panose="05000000000000000000" pitchFamily="2" charset="2"/>
              <a:buChar char="Ø"/>
            </a:pPr>
            <a:r>
              <a:rPr lang="en-US" altLang="zh-CN" dirty="0">
                <a:solidFill>
                  <a:schemeClr val="lt1"/>
                </a:solidFill>
                <a:latin typeface="微软雅黑" panose="020B0503020204020204" charset="-122"/>
                <a:ea typeface="微软雅黑" panose="020B0503020204020204" charset="-122"/>
              </a:rPr>
              <a:t>protected</a:t>
            </a:r>
            <a:r>
              <a:rPr lang="zh-CN" altLang="zh-CN" dirty="0">
                <a:solidFill>
                  <a:schemeClr val="lt1"/>
                </a:solidFill>
                <a:latin typeface="微软雅黑" panose="020B0503020204020204" charset="-122"/>
                <a:ea typeface="微软雅黑" panose="020B0503020204020204" charset="-122"/>
              </a:rPr>
              <a:t>：保护级范围，只对其所在包中的类以及该类的子类可见和访问</a:t>
            </a:r>
          </a:p>
          <a:p>
            <a:pPr marL="342900" indent="-342900" algn="just">
              <a:buFont typeface="Wingdings" panose="05000000000000000000" pitchFamily="2" charset="2"/>
              <a:buChar char="Ø"/>
            </a:pPr>
            <a:r>
              <a:rPr lang="en-US" altLang="zh-CN" dirty="0">
                <a:solidFill>
                  <a:schemeClr val="lt1"/>
                </a:solidFill>
                <a:latin typeface="微软雅黑" panose="020B0503020204020204" charset="-122"/>
                <a:ea typeface="微软雅黑" panose="020B0503020204020204" charset="-122"/>
              </a:rPr>
              <a:t>private</a:t>
            </a:r>
            <a:r>
              <a:rPr lang="zh-CN" altLang="zh-CN" dirty="0">
                <a:solidFill>
                  <a:schemeClr val="lt1"/>
                </a:solidFill>
                <a:latin typeface="微软雅黑" panose="020B0503020204020204" charset="-122"/>
                <a:ea typeface="微软雅黑" panose="020B0503020204020204" charset="-122"/>
              </a:rPr>
              <a:t>：私有级范围，只对其所在包中的类可见和访问</a:t>
            </a:r>
          </a:p>
        </p:txBody>
      </p:sp>
      <p:sp>
        <p:nvSpPr>
          <p:cNvPr id="6" name="矩形 5"/>
          <p:cNvSpPr/>
          <p:nvPr/>
        </p:nvSpPr>
        <p:spPr>
          <a:xfrm>
            <a:off x="247784" y="5953126"/>
            <a:ext cx="9685076" cy="8962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800" dirty="0">
                <a:solidFill>
                  <a:srgbClr val="C00000"/>
                </a:solidFill>
              </a:rPr>
              <a:t>为什么要缩小类的可见范围？</a:t>
            </a:r>
          </a:p>
        </p:txBody>
      </p:sp>
      <p:pic>
        <p:nvPicPr>
          <p:cNvPr id="7" name="图片 6"/>
          <p:cNvPicPr>
            <a:picLocks noChangeAspect="1"/>
          </p:cNvPicPr>
          <p:nvPr/>
        </p:nvPicPr>
        <p:blipFill>
          <a:blip r:embed="rId2"/>
          <a:stretch>
            <a:fillRect/>
          </a:stretch>
        </p:blipFill>
        <p:spPr>
          <a:xfrm>
            <a:off x="10726686" y="5884480"/>
            <a:ext cx="1035673" cy="1046205"/>
          </a:xfrm>
          <a:prstGeom prst="rect">
            <a:avLst/>
          </a:prstGeom>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2.2.2 </a:t>
            </a:r>
            <a:r>
              <a:rPr lang="zh-CN" altLang="en-US" dirty="0"/>
              <a:t>精化类间的关系</a:t>
            </a:r>
          </a:p>
        </p:txBody>
      </p:sp>
      <p:sp>
        <p:nvSpPr>
          <p:cNvPr id="2" name="内容占位符 1"/>
          <p:cNvSpPr>
            <a:spLocks noGrp="1"/>
          </p:cNvSpPr>
          <p:nvPr>
            <p:ph idx="1"/>
          </p:nvPr>
        </p:nvSpPr>
        <p:spPr/>
        <p:txBody>
          <a:bodyPr/>
          <a:lstStyle/>
          <a:p>
            <a:r>
              <a:rPr lang="zh-CN" altLang="zh-CN" dirty="0"/>
              <a:t>明确类间的语义关系</a:t>
            </a:r>
          </a:p>
          <a:p>
            <a:pPr lvl="1"/>
            <a:r>
              <a:rPr lang="zh-CN" altLang="zh-CN" dirty="0"/>
              <a:t>类间关系的语义强度从高到低依次是：</a:t>
            </a:r>
            <a:r>
              <a:rPr lang="zh-CN" altLang="zh-CN" b="1" dirty="0">
                <a:solidFill>
                  <a:srgbClr val="C00000"/>
                </a:solidFill>
              </a:rPr>
              <a:t>继承，组合，聚合，（普通）关联，依赖</a:t>
            </a:r>
            <a:endParaRPr lang="en-US" altLang="zh-CN" b="1" dirty="0">
              <a:solidFill>
                <a:srgbClr val="C00000"/>
              </a:solidFill>
            </a:endParaRPr>
          </a:p>
          <a:p>
            <a:endParaRPr lang="en-US" altLang="zh-CN" dirty="0"/>
          </a:p>
          <a:p>
            <a:r>
              <a:rPr lang="zh-CN" altLang="zh-CN" dirty="0"/>
              <a:t>类间关系定义</a:t>
            </a:r>
            <a:r>
              <a:rPr lang="zh-CN" altLang="en-US" dirty="0"/>
              <a:t>的</a:t>
            </a:r>
            <a:r>
              <a:rPr lang="zh-CN" altLang="zh-CN" dirty="0"/>
              <a:t>原则</a:t>
            </a:r>
            <a:endParaRPr lang="en-US" altLang="zh-CN" dirty="0"/>
          </a:p>
          <a:p>
            <a:pPr lvl="1"/>
            <a:r>
              <a:rPr lang="zh-CN" altLang="zh-CN" dirty="0"/>
              <a:t>“</a:t>
            </a:r>
            <a:r>
              <a:rPr lang="zh-CN" altLang="zh-CN" b="1" dirty="0">
                <a:solidFill>
                  <a:srgbClr val="C00000"/>
                </a:solidFill>
              </a:rPr>
              <a:t>自然抽象</a:t>
            </a:r>
            <a:r>
              <a:rPr lang="zh-CN" altLang="zh-CN" dirty="0"/>
              <a:t>”原则，类间关系应该自然、直观地反映软件需求及其实现模型</a:t>
            </a:r>
          </a:p>
          <a:p>
            <a:pPr lvl="1"/>
            <a:r>
              <a:rPr lang="zh-CN" altLang="zh-CN" dirty="0"/>
              <a:t>“</a:t>
            </a:r>
            <a:r>
              <a:rPr lang="zh-CN" altLang="zh-CN" b="1" dirty="0">
                <a:solidFill>
                  <a:srgbClr val="C00000"/>
                </a:solidFill>
              </a:rPr>
              <a:t>强内聚、松耦合</a:t>
            </a:r>
            <a:r>
              <a:rPr lang="zh-CN" altLang="zh-CN" dirty="0"/>
              <a:t>”的原则，即</a:t>
            </a:r>
            <a:r>
              <a:rPr lang="zh-CN" altLang="en-US" dirty="0"/>
              <a:t>、</a:t>
            </a:r>
            <a:r>
              <a:rPr lang="zh-CN" altLang="zh-CN" dirty="0"/>
              <a:t>尽量采用语义连接强度较小的关系</a:t>
            </a:r>
          </a:p>
          <a:p>
            <a:endParaRPr lang="zh-CN" altLang="en-US"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精化类间的关系</a:t>
            </a:r>
          </a:p>
        </p:txBody>
      </p:sp>
      <p:sp>
        <p:nvSpPr>
          <p:cNvPr id="2" name="内容占位符 1"/>
          <p:cNvSpPr>
            <a:spLocks noGrp="1"/>
          </p:cNvSpPr>
          <p:nvPr>
            <p:ph idx="1"/>
          </p:nvPr>
        </p:nvSpPr>
        <p:spPr/>
        <p:txBody>
          <a:bodyPr/>
          <a:lstStyle/>
          <a:p>
            <a:r>
              <a:rPr lang="en-US" altLang="zh-CN" dirty="0">
                <a:solidFill>
                  <a:srgbClr val="C00000"/>
                </a:solidFill>
              </a:rPr>
              <a:t>1:1</a:t>
            </a:r>
            <a:r>
              <a:rPr lang="zh-CN" altLang="zh-CN" dirty="0"/>
              <a:t>，即一对一</a:t>
            </a:r>
          </a:p>
          <a:p>
            <a:r>
              <a:rPr lang="en-US" altLang="zh-CN" dirty="0">
                <a:solidFill>
                  <a:srgbClr val="C00000"/>
                </a:solidFill>
              </a:rPr>
              <a:t>1:n</a:t>
            </a:r>
            <a:r>
              <a:rPr lang="zh-CN" altLang="zh-CN" dirty="0"/>
              <a:t>，即一对多</a:t>
            </a:r>
          </a:p>
          <a:p>
            <a:r>
              <a:rPr lang="en-US" altLang="zh-CN" dirty="0">
                <a:solidFill>
                  <a:srgbClr val="C00000"/>
                </a:solidFill>
              </a:rPr>
              <a:t>0:n</a:t>
            </a:r>
            <a:r>
              <a:rPr lang="zh-CN" altLang="zh-CN" dirty="0"/>
              <a:t>，即</a:t>
            </a:r>
            <a:r>
              <a:rPr lang="en-US" altLang="zh-CN" dirty="0"/>
              <a:t>0</a:t>
            </a:r>
            <a:r>
              <a:rPr lang="zh-CN" altLang="zh-CN" dirty="0"/>
              <a:t>对多</a:t>
            </a:r>
          </a:p>
          <a:p>
            <a:r>
              <a:rPr lang="en-US" altLang="zh-CN" dirty="0">
                <a:solidFill>
                  <a:srgbClr val="C00000"/>
                </a:solidFill>
              </a:rPr>
              <a:t>n:m</a:t>
            </a:r>
            <a:r>
              <a:rPr lang="zh-CN" altLang="zh-CN" dirty="0"/>
              <a:t>，即多对多等等</a:t>
            </a:r>
          </a:p>
          <a:p>
            <a:endParaRPr lang="zh-CN" altLang="en-US" dirty="0"/>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a:t>
            </a:r>
            <a:r>
              <a:rPr lang="en-US" altLang="zh-CN" dirty="0"/>
              <a:t>1</a:t>
            </a:r>
            <a:r>
              <a:rPr lang="zh-CN" altLang="en-US" dirty="0"/>
              <a:t>：精化类间的关系</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766614" y="1088740"/>
          <a:ext cx="9973108" cy="4932548"/>
        </p:xfrm>
        <a:graphic>
          <a:graphicData uri="http://schemas.openxmlformats.org/presentationml/2006/ole">
            <mc:AlternateContent xmlns:mc="http://schemas.openxmlformats.org/markup-compatibility/2006">
              <mc:Choice xmlns:v="urn:schemas-microsoft-com:vml" Requires="v">
                <p:oleObj spid="_x0000_s17423" name="Visio" r:id="rId3" imgW="8343900" imgH="3721100" progId="Visio.Drawing.15">
                  <p:embed/>
                </p:oleObj>
              </mc:Choice>
              <mc:Fallback>
                <p:oleObj name="Visio" r:id="rId3" imgW="8343900" imgH="3721100" progId="Visio.Drawing.15">
                  <p:embed/>
                  <p:pic>
                    <p:nvPicPr>
                      <p:cNvPr id="0" name="对象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614" y="1088740"/>
                        <a:ext cx="9973108" cy="4932548"/>
                      </a:xfrm>
                      <a:prstGeom prst="rect">
                        <a:avLst/>
                      </a:prstGeom>
                      <a:noFill/>
                    </p:spPr>
                  </p:pic>
                </p:oleObj>
              </mc:Fallback>
            </mc:AlternateContent>
          </a:graphicData>
        </a:graphic>
      </p:graphicFrame>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a:t>
            </a:r>
            <a:r>
              <a:rPr lang="en-US" altLang="zh-CN" dirty="0"/>
              <a:t>2</a:t>
            </a:r>
            <a:r>
              <a:rPr lang="zh-CN" altLang="en-US" dirty="0"/>
              <a:t>：精化类间的关系</a:t>
            </a:r>
          </a:p>
        </p:txBody>
      </p:sp>
      <p:sp>
        <p:nvSpPr>
          <p:cNvPr id="2" name="内容占位符 1"/>
          <p:cNvSpPr>
            <a:spLocks noGrp="1"/>
          </p:cNvSpPr>
          <p:nvPr>
            <p:ph idx="1"/>
          </p:nvPr>
        </p:nvSpPr>
        <p:spPr/>
        <p:txBody>
          <a:bodyPr/>
          <a:lstStyle/>
          <a:p>
            <a:r>
              <a:rPr lang="zh-CN" altLang="zh-CN" dirty="0"/>
              <a:t>精化用户界面类间的关系</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732446" y="1442288"/>
          <a:ext cx="10043280" cy="4723561"/>
        </p:xfrm>
        <a:graphic>
          <a:graphicData uri="http://schemas.openxmlformats.org/presentationml/2006/ole">
            <mc:AlternateContent xmlns:mc="http://schemas.openxmlformats.org/markup-compatibility/2006">
              <mc:Choice xmlns:v="urn:schemas-microsoft-com:vml" Requires="v">
                <p:oleObj spid="_x0000_s18447" name="Visio" r:id="rId3" imgW="9588500" imgH="4508500" progId="Visio.Drawing.15">
                  <p:embed/>
                </p:oleObj>
              </mc:Choice>
              <mc:Fallback>
                <p:oleObj name="Visio" r:id="rId3" imgW="9588500" imgH="4508500" progId="Visio.Drawing.15">
                  <p:embed/>
                  <p:pic>
                    <p:nvPicPr>
                      <p:cNvPr id="0" name="对象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46" y="1442288"/>
                        <a:ext cx="10043280" cy="4723561"/>
                      </a:xfrm>
                      <a:prstGeom prst="rect">
                        <a:avLst/>
                      </a:prstGeom>
                      <a:noFill/>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详细设计的定位</a:t>
            </a:r>
            <a:endParaRPr lang="zh-CN" altLang="en-US" dirty="0"/>
          </a:p>
        </p:txBody>
      </p:sp>
      <p:sp>
        <p:nvSpPr>
          <p:cNvPr id="2" name="内容占位符 1"/>
          <p:cNvSpPr>
            <a:spLocks noGrp="1"/>
          </p:cNvSpPr>
          <p:nvPr>
            <p:ph idx="1"/>
          </p:nvPr>
        </p:nvSpPr>
        <p:spPr/>
        <p:txBody>
          <a:bodyPr/>
          <a:lstStyle/>
          <a:p>
            <a:r>
              <a:rPr lang="zh-CN" altLang="en-US" dirty="0"/>
              <a:t>体系结构设计与软件实现间的“</a:t>
            </a:r>
            <a:r>
              <a:rPr lang="zh-CN" altLang="en-US" dirty="0">
                <a:solidFill>
                  <a:srgbClr val="C00000"/>
                </a:solidFill>
              </a:rPr>
              <a:t>桥梁</a:t>
            </a:r>
            <a:r>
              <a:rPr lang="zh-CN" altLang="en-US" dirty="0"/>
              <a:t>”</a:t>
            </a:r>
            <a:endParaRPr lang="en-US" altLang="zh-CN" dirty="0"/>
          </a:p>
          <a:p>
            <a:pPr lvl="1"/>
            <a:r>
              <a:rPr lang="zh-CN" altLang="en-US" dirty="0"/>
              <a:t>基于体系结构设计和用户界面设计</a:t>
            </a:r>
            <a:endParaRPr lang="en-US" altLang="zh-CN" dirty="0"/>
          </a:p>
          <a:p>
            <a:pPr lvl="1"/>
            <a:r>
              <a:rPr lang="zh-CN" altLang="en-US" dirty="0"/>
              <a:t>后续程序设计的基础和依据</a:t>
            </a:r>
          </a:p>
          <a:p>
            <a:r>
              <a:rPr lang="zh-CN" altLang="en-US" dirty="0"/>
              <a:t>确保体系结构设计得到落实的“</a:t>
            </a:r>
            <a:r>
              <a:rPr lang="zh-CN" altLang="en-US" dirty="0">
                <a:solidFill>
                  <a:srgbClr val="C00000"/>
                </a:solidFill>
              </a:rPr>
              <a:t>关键</a:t>
            </a:r>
            <a:r>
              <a:rPr lang="zh-CN" altLang="en-US" dirty="0"/>
              <a:t>”</a:t>
            </a:r>
            <a:endParaRPr lang="en-US" altLang="zh-CN" dirty="0"/>
          </a:p>
          <a:p>
            <a:pPr lvl="1">
              <a:buSzPct val="68000"/>
            </a:pPr>
            <a:r>
              <a:rPr lang="zh-CN" altLang="en-US" dirty="0"/>
              <a:t>基于体系结构设计和用户界面设计，关注于体系结构中设计元素的</a:t>
            </a:r>
            <a:r>
              <a:rPr lang="zh-CN" altLang="en-US" b="1" dirty="0">
                <a:solidFill>
                  <a:srgbClr val="C00000"/>
                </a:solidFill>
              </a:rPr>
              <a:t>内部细节设计</a:t>
            </a:r>
            <a:endParaRPr lang="en-US" altLang="zh-CN" b="1" dirty="0">
              <a:solidFill>
                <a:srgbClr val="C00000"/>
              </a:solidFill>
            </a:endParaRPr>
          </a:p>
          <a:p>
            <a:pPr marL="342900" lvl="1" indent="-342900" eaLnBrk="0" fontAlgn="base" hangingPunct="0">
              <a:spcAft>
                <a:spcPct val="0"/>
              </a:spcAft>
              <a:buSzPct val="68000"/>
              <a:buFont typeface="Wingdings" panose="05000000000000000000" pitchFamily="2" charset="2"/>
              <a:buChar char=""/>
            </a:pPr>
            <a:r>
              <a:rPr lang="zh-CN" altLang="en-US" sz="3200" b="1" dirty="0"/>
              <a:t>更加关注软件的“</a:t>
            </a:r>
            <a:r>
              <a:rPr lang="zh-CN" altLang="en-US" sz="3200" b="1" dirty="0">
                <a:solidFill>
                  <a:srgbClr val="C00000"/>
                </a:solidFill>
              </a:rPr>
              <a:t>实现</a:t>
            </a:r>
            <a:r>
              <a:rPr lang="zh-CN" altLang="en-US" sz="3200" b="1" dirty="0"/>
              <a:t>”</a:t>
            </a:r>
            <a:endParaRPr lang="en-US" altLang="zh-CN" sz="3200" b="1" dirty="0"/>
          </a:p>
          <a:p>
            <a:pPr lvl="1">
              <a:buSzPct val="68000"/>
            </a:pPr>
            <a:r>
              <a:rPr lang="zh-CN" altLang="en-US" dirty="0"/>
              <a:t>与体系结构设计相比较，详细设计抽象层次更</a:t>
            </a:r>
            <a:r>
              <a:rPr lang="zh-CN" altLang="en-US" b="1" dirty="0">
                <a:solidFill>
                  <a:srgbClr val="C00000"/>
                </a:solidFill>
              </a:rPr>
              <a:t>低</a:t>
            </a:r>
            <a:r>
              <a:rPr lang="zh-CN" altLang="en-US" dirty="0"/>
              <a:t>、粒度更</a:t>
            </a:r>
            <a:r>
              <a:rPr lang="zh-CN" altLang="en-US" b="1" dirty="0">
                <a:solidFill>
                  <a:srgbClr val="C00000"/>
                </a:solidFill>
              </a:rPr>
              <a:t>小</a:t>
            </a:r>
            <a:r>
              <a:rPr lang="zh-CN" altLang="en-US" dirty="0"/>
              <a:t>、更加关注实现</a:t>
            </a:r>
            <a:r>
              <a:rPr lang="zh-CN" altLang="en-US" b="1" dirty="0">
                <a:solidFill>
                  <a:srgbClr val="C00000"/>
                </a:solidFill>
              </a:rPr>
              <a:t>细节</a:t>
            </a:r>
            <a:endParaRPr lang="en-US" altLang="zh-CN" b="1" dirty="0">
              <a:solidFill>
                <a:srgbClr val="C00000"/>
              </a:solidFill>
            </a:endParaRPr>
          </a:p>
          <a:p>
            <a:pPr lvl="1"/>
            <a:endParaRPr lang="en-US" altLang="zh-CN" dirty="0">
              <a:solidFill>
                <a:srgbClr val="C00000"/>
              </a:solidFill>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a:t>
            </a:r>
            <a:r>
              <a:rPr lang="en-US" altLang="zh-CN" dirty="0"/>
              <a:t>3</a:t>
            </a:r>
            <a:r>
              <a:rPr lang="zh-CN" altLang="en-US" dirty="0"/>
              <a:t>：精化类间的关系</a:t>
            </a:r>
          </a:p>
        </p:txBody>
      </p:sp>
      <p:sp>
        <p:nvSpPr>
          <p:cNvPr id="2" name="内容占位符 1"/>
          <p:cNvSpPr>
            <a:spLocks noGrp="1"/>
          </p:cNvSpPr>
          <p:nvPr>
            <p:ph idx="1"/>
          </p:nvPr>
        </p:nvSpPr>
        <p:spPr/>
        <p:txBody>
          <a:bodyPr/>
          <a:lstStyle/>
          <a:p>
            <a:r>
              <a:rPr lang="zh-CN" altLang="zh-CN" dirty="0"/>
              <a:t>精化关键设计类间的关系</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p:nvPr/>
        </p:nvGraphicFramePr>
        <p:xfrm>
          <a:off x="744836" y="2672916"/>
          <a:ext cx="9526834" cy="1548172"/>
        </p:xfrm>
        <a:graphic>
          <a:graphicData uri="http://schemas.openxmlformats.org/presentationml/2006/ole">
            <mc:AlternateContent xmlns:mc="http://schemas.openxmlformats.org/markup-compatibility/2006">
              <mc:Choice xmlns:v="urn:schemas-microsoft-com:vml" Requires="v">
                <p:oleObj spid="_x0000_s19471" name="Visio" r:id="rId3" imgW="6749415" imgH="860425" progId="Visio.Drawing.15">
                  <p:embed/>
                </p:oleObj>
              </mc:Choice>
              <mc:Fallback>
                <p:oleObj name="Visio" r:id="rId3" imgW="6749415" imgH="860425" progId="Visio.Drawing.15">
                  <p:embed/>
                  <p:pic>
                    <p:nvPicPr>
                      <p:cNvPr id="0" name="对象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36" y="2672916"/>
                        <a:ext cx="9526834" cy="1548172"/>
                      </a:xfrm>
                      <a:prstGeom prst="rect">
                        <a:avLst/>
                      </a:prstGeom>
                      <a:noFill/>
                    </p:spPr>
                  </p:pic>
                </p:oleObj>
              </mc:Fallback>
            </mc:AlternateContent>
          </a:graphicData>
        </a:graphic>
      </p:graphicFrame>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2.2.3 </a:t>
            </a:r>
            <a:r>
              <a:rPr lang="zh-CN" altLang="zh-CN" dirty="0">
                <a:effectLst/>
              </a:rPr>
              <a:t>精化类的属性和方法</a:t>
            </a:r>
            <a:endParaRPr lang="zh-CN" altLang="en-US" dirty="0"/>
          </a:p>
        </p:txBody>
      </p:sp>
      <p:sp>
        <p:nvSpPr>
          <p:cNvPr id="2" name="内容占位符 1"/>
          <p:cNvSpPr>
            <a:spLocks noGrp="1"/>
          </p:cNvSpPr>
          <p:nvPr>
            <p:ph idx="1"/>
          </p:nvPr>
        </p:nvSpPr>
        <p:spPr/>
        <p:txBody>
          <a:bodyPr/>
          <a:lstStyle/>
          <a:p>
            <a:pPr lvl="0"/>
            <a:r>
              <a:rPr lang="zh-CN" altLang="zh-CN" dirty="0"/>
              <a:t>精化类属性的设计</a:t>
            </a:r>
            <a:endParaRPr lang="en-US" altLang="zh-CN" dirty="0"/>
          </a:p>
          <a:p>
            <a:pPr lvl="1"/>
            <a:endParaRPr lang="zh-CN" altLang="zh-CN" dirty="0"/>
          </a:p>
          <a:p>
            <a:r>
              <a:rPr lang="zh-CN" altLang="zh-CN" dirty="0"/>
              <a:t>精化类方法的设计</a:t>
            </a:r>
          </a:p>
          <a:p>
            <a:pPr lvl="1"/>
            <a:endParaRPr lang="en-US" altLang="zh-CN" dirty="0"/>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a:t>
            </a:r>
            <a:r>
              <a:rPr lang="en-US" altLang="zh-CN" dirty="0"/>
              <a:t>1</a:t>
            </a:r>
            <a:r>
              <a:rPr lang="zh-CN" altLang="en-US" dirty="0"/>
              <a:t>）</a:t>
            </a:r>
            <a:r>
              <a:rPr lang="zh-CN" altLang="zh-CN" dirty="0"/>
              <a:t>精化类属性的设计</a:t>
            </a:r>
            <a:endParaRPr lang="zh-CN" altLang="en-US" dirty="0"/>
          </a:p>
        </p:txBody>
      </p:sp>
      <p:sp>
        <p:nvSpPr>
          <p:cNvPr id="2" name="内容占位符 1"/>
          <p:cNvSpPr>
            <a:spLocks noGrp="1"/>
          </p:cNvSpPr>
          <p:nvPr>
            <p:ph idx="1"/>
          </p:nvPr>
        </p:nvSpPr>
        <p:spPr/>
        <p:txBody>
          <a:bodyPr/>
          <a:lstStyle/>
          <a:p>
            <a:r>
              <a:rPr lang="zh-CN" altLang="zh-CN" dirty="0"/>
              <a:t>类属性的</a:t>
            </a:r>
            <a:r>
              <a:rPr lang="zh-CN" altLang="en-US" dirty="0"/>
              <a:t>命名</a:t>
            </a:r>
            <a:endParaRPr lang="en-US" altLang="zh-CN" dirty="0"/>
          </a:p>
          <a:p>
            <a:pPr lvl="1"/>
            <a:r>
              <a:rPr lang="zh-CN" altLang="en-US" dirty="0"/>
              <a:t>用</a:t>
            </a:r>
            <a:r>
              <a:rPr lang="zh-CN" altLang="zh-CN" dirty="0"/>
              <a:t>业务领域的名词或者名词短语来</a:t>
            </a:r>
            <a:r>
              <a:rPr lang="zh-CN" altLang="en-US" dirty="0"/>
              <a:t>命名</a:t>
            </a:r>
            <a:endParaRPr lang="en-US" altLang="zh-CN" dirty="0"/>
          </a:p>
          <a:p>
            <a:pPr lvl="1"/>
            <a:endParaRPr lang="en-US" altLang="zh-CN" dirty="0"/>
          </a:p>
          <a:p>
            <a:r>
              <a:rPr lang="zh-CN" altLang="zh-CN" dirty="0"/>
              <a:t>类属性的可见范围</a:t>
            </a:r>
            <a:endParaRPr lang="en-US" altLang="zh-CN" dirty="0"/>
          </a:p>
          <a:p>
            <a:pPr lvl="1"/>
            <a:r>
              <a:rPr lang="en-US" altLang="zh-CN" dirty="0"/>
              <a:t>public</a:t>
            </a:r>
            <a:r>
              <a:rPr lang="zh-CN" altLang="zh-CN" dirty="0"/>
              <a:t>，对软件系统中的所有类均可见</a:t>
            </a:r>
            <a:endParaRPr lang="en-US" altLang="zh-CN" dirty="0"/>
          </a:p>
          <a:p>
            <a:pPr lvl="1"/>
            <a:r>
              <a:rPr lang="en-US" altLang="zh-CN" dirty="0"/>
              <a:t>protected</a:t>
            </a:r>
            <a:r>
              <a:rPr lang="zh-CN" altLang="zh-CN" dirty="0"/>
              <a:t>：仅对本类及其子类可见</a:t>
            </a:r>
            <a:endParaRPr lang="en-US" altLang="zh-CN" dirty="0"/>
          </a:p>
          <a:p>
            <a:pPr lvl="1"/>
            <a:r>
              <a:rPr lang="en-US" altLang="zh-CN" dirty="0"/>
              <a:t>private</a:t>
            </a:r>
            <a:r>
              <a:rPr lang="zh-CN" altLang="zh-CN" dirty="0"/>
              <a:t>：仅对本类可见</a:t>
            </a:r>
            <a:endParaRPr lang="en-US" altLang="zh-CN" dirty="0"/>
          </a:p>
          <a:p>
            <a:pPr lvl="1"/>
            <a:r>
              <a:rPr lang="zh-CN" altLang="zh-CN" kern="100" dirty="0">
                <a:cs typeface="宋体" panose="02010600030101010101" pitchFamily="2" charset="-122"/>
              </a:rPr>
              <a:t>遵循“信息隐藏”</a:t>
            </a:r>
            <a:r>
              <a:rPr lang="zh-CN" altLang="en-US" kern="100" dirty="0">
                <a:cs typeface="宋体" panose="02010600030101010101" pitchFamily="2" charset="-122"/>
              </a:rPr>
              <a:t> </a:t>
            </a:r>
            <a:r>
              <a:rPr lang="zh-CN" altLang="zh-CN" kern="100" dirty="0">
                <a:cs typeface="宋体" panose="02010600030101010101" pitchFamily="2" charset="-122"/>
              </a:rPr>
              <a:t>原则，尽可能地缩小作用范围</a:t>
            </a:r>
            <a:endParaRPr lang="zh-CN" altLang="en-US" dirty="0"/>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结合类关系来精化类属性设计</a:t>
            </a:r>
            <a:endParaRPr lang="zh-CN" altLang="en-US" dirty="0"/>
          </a:p>
        </p:txBody>
      </p:sp>
      <p:sp>
        <p:nvSpPr>
          <p:cNvPr id="2" name="内容占位符 1"/>
          <p:cNvSpPr>
            <a:spLocks noGrp="1"/>
          </p:cNvSpPr>
          <p:nvPr>
            <p:ph idx="1"/>
          </p:nvPr>
        </p:nvSpPr>
        <p:spPr>
          <a:xfrm>
            <a:off x="539750" y="1125538"/>
            <a:ext cx="11280092" cy="5040312"/>
          </a:xfrm>
        </p:spPr>
        <p:txBody>
          <a:bodyPr>
            <a:normAutofit/>
          </a:bodyPr>
          <a:lstStyle/>
          <a:p>
            <a:pPr lvl="0"/>
            <a:r>
              <a:rPr lang="zh-CN" altLang="zh-CN" dirty="0"/>
              <a:t>如果类</a:t>
            </a:r>
            <a:r>
              <a:rPr lang="en-US" altLang="zh-CN" dirty="0"/>
              <a:t>A</a:t>
            </a:r>
            <a:r>
              <a:rPr lang="zh-CN" altLang="zh-CN" dirty="0"/>
              <a:t>与类</a:t>
            </a:r>
            <a:r>
              <a:rPr lang="en-US" altLang="zh-CN" dirty="0"/>
              <a:t>B</a:t>
            </a:r>
            <a:r>
              <a:rPr lang="zh-CN" altLang="zh-CN" dirty="0"/>
              <a:t>间存在</a:t>
            </a:r>
            <a:r>
              <a:rPr lang="en-US" altLang="zh-CN" dirty="0">
                <a:solidFill>
                  <a:srgbClr val="C00000"/>
                </a:solidFill>
              </a:rPr>
              <a:t>1:1</a:t>
            </a:r>
            <a:r>
              <a:rPr lang="zh-CN" altLang="zh-CN" dirty="0"/>
              <a:t>关联或聚合（非组合）关系，那么在</a:t>
            </a:r>
            <a:r>
              <a:rPr lang="en-US" altLang="zh-CN" dirty="0"/>
              <a:t>A</a:t>
            </a:r>
            <a:r>
              <a:rPr lang="zh-CN" altLang="zh-CN" dirty="0"/>
              <a:t>中设置类型为</a:t>
            </a:r>
            <a:r>
              <a:rPr lang="en-US" altLang="zh-CN" dirty="0"/>
              <a:t>B</a:t>
            </a:r>
            <a:r>
              <a:rPr lang="zh-CN" altLang="zh-CN" dirty="0"/>
              <a:t>的指针或引用（</a:t>
            </a:r>
            <a:r>
              <a:rPr lang="en-US" altLang="zh-CN" dirty="0"/>
              <a:t>reference</a:t>
            </a:r>
            <a:r>
              <a:rPr lang="zh-CN" altLang="zh-CN" dirty="0"/>
              <a:t>）的属性</a:t>
            </a:r>
          </a:p>
          <a:p>
            <a:pPr lvl="0"/>
            <a:r>
              <a:rPr lang="zh-CN" altLang="zh-CN" dirty="0"/>
              <a:t>如果类</a:t>
            </a:r>
            <a:r>
              <a:rPr lang="en-US" altLang="zh-CN" dirty="0"/>
              <a:t>A</a:t>
            </a:r>
            <a:r>
              <a:rPr lang="zh-CN" altLang="zh-CN" dirty="0"/>
              <a:t>到类</a:t>
            </a:r>
            <a:r>
              <a:rPr lang="en-US" altLang="zh-CN" dirty="0"/>
              <a:t>B</a:t>
            </a:r>
            <a:r>
              <a:rPr lang="zh-CN" altLang="zh-CN" dirty="0"/>
              <a:t>间存在</a:t>
            </a:r>
            <a:r>
              <a:rPr lang="en-US" altLang="zh-CN" dirty="0">
                <a:solidFill>
                  <a:srgbClr val="C00000"/>
                </a:solidFill>
              </a:rPr>
              <a:t>1:n</a:t>
            </a:r>
            <a:r>
              <a:rPr lang="zh-CN" altLang="zh-CN" dirty="0"/>
              <a:t>关联或聚合（非组合）关系，那么在</a:t>
            </a:r>
            <a:r>
              <a:rPr lang="en-US" altLang="zh-CN" dirty="0"/>
              <a:t>A</a:t>
            </a:r>
            <a:r>
              <a:rPr lang="zh-CN" altLang="zh-CN" dirty="0"/>
              <a:t>中设置一个集合类型（如列表等）的属性，集合元素的类型为</a:t>
            </a:r>
            <a:r>
              <a:rPr lang="en-US" altLang="zh-CN" dirty="0"/>
              <a:t>B</a:t>
            </a:r>
            <a:r>
              <a:rPr lang="zh-CN" altLang="zh-CN" dirty="0"/>
              <a:t>的指针或引用</a:t>
            </a:r>
          </a:p>
          <a:p>
            <a:pPr lvl="0"/>
            <a:r>
              <a:rPr lang="zh-CN" altLang="zh-CN" dirty="0"/>
              <a:t>如果类</a:t>
            </a:r>
            <a:r>
              <a:rPr lang="en-US" altLang="zh-CN" dirty="0"/>
              <a:t>A</a:t>
            </a:r>
            <a:r>
              <a:rPr lang="zh-CN" altLang="zh-CN" dirty="0"/>
              <a:t>与类</a:t>
            </a:r>
            <a:r>
              <a:rPr lang="en-US" altLang="zh-CN" dirty="0"/>
              <a:t>B</a:t>
            </a:r>
            <a:r>
              <a:rPr lang="zh-CN" altLang="zh-CN" dirty="0"/>
              <a:t>间存在</a:t>
            </a:r>
            <a:r>
              <a:rPr lang="en-US" altLang="zh-CN" dirty="0">
                <a:solidFill>
                  <a:srgbClr val="C00000"/>
                </a:solidFill>
              </a:rPr>
              <a:t>1:1</a:t>
            </a:r>
            <a:r>
              <a:rPr lang="zh-CN" altLang="zh-CN" dirty="0"/>
              <a:t>的</a:t>
            </a:r>
            <a:r>
              <a:rPr lang="zh-CN" altLang="zh-CN" dirty="0">
                <a:solidFill>
                  <a:srgbClr val="C00000"/>
                </a:solidFill>
              </a:rPr>
              <a:t>组合关系</a:t>
            </a:r>
            <a:r>
              <a:rPr lang="zh-CN" altLang="zh-CN" dirty="0"/>
              <a:t>，那么在</a:t>
            </a:r>
            <a:r>
              <a:rPr lang="en-US" altLang="zh-CN" dirty="0"/>
              <a:t>A</a:t>
            </a:r>
            <a:r>
              <a:rPr lang="zh-CN" altLang="zh-CN" dirty="0"/>
              <a:t>中设置类型为</a:t>
            </a:r>
            <a:r>
              <a:rPr lang="en-US" altLang="zh-CN" dirty="0"/>
              <a:t>B</a:t>
            </a:r>
            <a:r>
              <a:rPr lang="zh-CN" altLang="zh-CN" dirty="0"/>
              <a:t>的属性</a:t>
            </a:r>
          </a:p>
          <a:p>
            <a:r>
              <a:rPr lang="zh-CN" altLang="zh-CN" dirty="0"/>
              <a:t>如果类</a:t>
            </a:r>
            <a:r>
              <a:rPr lang="en-US" altLang="zh-CN" dirty="0"/>
              <a:t>A</a:t>
            </a:r>
            <a:r>
              <a:rPr lang="zh-CN" altLang="zh-CN" dirty="0"/>
              <a:t>到类</a:t>
            </a:r>
            <a:r>
              <a:rPr lang="en-US" altLang="zh-CN" dirty="0"/>
              <a:t>B</a:t>
            </a:r>
            <a:r>
              <a:rPr lang="zh-CN" altLang="zh-CN" dirty="0"/>
              <a:t>间存在</a:t>
            </a:r>
            <a:r>
              <a:rPr lang="en-US" altLang="zh-CN" dirty="0">
                <a:solidFill>
                  <a:srgbClr val="C00000"/>
                </a:solidFill>
              </a:rPr>
              <a:t>1:n</a:t>
            </a:r>
            <a:r>
              <a:rPr lang="zh-CN" altLang="zh-CN" dirty="0"/>
              <a:t>的</a:t>
            </a:r>
            <a:r>
              <a:rPr lang="zh-CN" altLang="zh-CN" dirty="0">
                <a:solidFill>
                  <a:srgbClr val="C00000"/>
                </a:solidFill>
              </a:rPr>
              <a:t>组合关系</a:t>
            </a:r>
            <a:r>
              <a:rPr lang="zh-CN" altLang="zh-CN" dirty="0"/>
              <a:t>，那么在</a:t>
            </a:r>
            <a:r>
              <a:rPr lang="en-US" altLang="zh-CN" dirty="0"/>
              <a:t>A</a:t>
            </a:r>
            <a:r>
              <a:rPr lang="zh-CN" altLang="zh-CN" dirty="0"/>
              <a:t>中设置一个集合类型（如列表等）的属性，集合元素的类型为</a:t>
            </a:r>
            <a:r>
              <a:rPr lang="en-US" altLang="zh-CN" dirty="0"/>
              <a:t>B</a:t>
            </a:r>
            <a:endParaRPr lang="zh-CN" altLang="en-US" dirty="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ffectLst/>
              </a:rPr>
              <a:t>示例：</a:t>
            </a:r>
            <a:r>
              <a:rPr lang="zh-CN" altLang="zh-CN" dirty="0">
                <a:effectLst/>
              </a:rPr>
              <a:t>精化</a:t>
            </a:r>
            <a:r>
              <a:rPr lang="en-US" altLang="zh-CN" dirty="0">
                <a:effectLst/>
              </a:rPr>
              <a:t>User</a:t>
            </a:r>
            <a:r>
              <a:rPr lang="zh-CN" altLang="zh-CN" dirty="0">
                <a:effectLst/>
              </a:rPr>
              <a:t>类属性的设计</a:t>
            </a:r>
            <a:endParaRPr lang="zh-CN" altLang="en-US" dirty="0"/>
          </a:p>
        </p:txBody>
      </p:sp>
      <p:sp>
        <p:nvSpPr>
          <p:cNvPr id="2" name="内容占位符 1"/>
          <p:cNvSpPr>
            <a:spLocks noGrp="1"/>
          </p:cNvSpPr>
          <p:nvPr>
            <p:ph idx="1"/>
          </p:nvPr>
        </p:nvSpPr>
        <p:spPr/>
        <p:txBody>
          <a:bodyPr/>
          <a:lstStyle/>
          <a:p>
            <a:pPr lvl="0"/>
            <a:r>
              <a:rPr lang="zh-CN" altLang="zh-CN" dirty="0"/>
              <a:t>二项属性</a:t>
            </a:r>
            <a:r>
              <a:rPr lang="zh-CN" altLang="en-US" dirty="0"/>
              <a:t>：</a:t>
            </a:r>
            <a:r>
              <a:rPr lang="zh-CN" altLang="zh-CN" dirty="0"/>
              <a:t>用户名“</a:t>
            </a:r>
            <a:r>
              <a:rPr lang="en-US" altLang="zh-CN" dirty="0"/>
              <a:t>name</a:t>
            </a:r>
            <a:r>
              <a:rPr lang="zh-CN" altLang="zh-CN" dirty="0"/>
              <a:t>”和用户密码“</a:t>
            </a:r>
            <a:r>
              <a:rPr lang="en-US" altLang="zh-CN" dirty="0"/>
              <a:t>password</a:t>
            </a:r>
            <a:r>
              <a:rPr lang="zh-CN" altLang="zh-CN" dirty="0"/>
              <a:t>”</a:t>
            </a:r>
            <a:endParaRPr lang="en-US" altLang="zh-CN" dirty="0"/>
          </a:p>
          <a:p>
            <a:pPr lvl="1"/>
            <a:r>
              <a:rPr lang="zh-CN" altLang="zh-CN" dirty="0"/>
              <a:t>类型均为</a:t>
            </a:r>
            <a:r>
              <a:rPr lang="en-US" altLang="zh-CN" dirty="0"/>
              <a:t>String</a:t>
            </a:r>
            <a:endParaRPr lang="zh-CN" altLang="zh-CN" dirty="0"/>
          </a:p>
          <a:p>
            <a:pPr lvl="1"/>
            <a:r>
              <a:rPr lang="zh-CN" altLang="zh-CN" dirty="0"/>
              <a:t>可见范围</a:t>
            </a:r>
            <a:r>
              <a:rPr lang="zh-CN" altLang="en-US" dirty="0"/>
              <a:t>均</a:t>
            </a:r>
            <a:r>
              <a:rPr lang="zh-CN" altLang="zh-CN" dirty="0"/>
              <a:t>为“</a:t>
            </a:r>
            <a:r>
              <a:rPr lang="en-US" altLang="zh-CN" dirty="0"/>
              <a:t>private</a:t>
            </a:r>
            <a:r>
              <a:rPr lang="zh-CN" altLang="zh-CN" dirty="0"/>
              <a:t>”</a:t>
            </a:r>
          </a:p>
          <a:p>
            <a:pPr lvl="1"/>
            <a:r>
              <a:rPr lang="zh-CN" altLang="zh-CN" dirty="0"/>
              <a:t>属性的初始值均为空串</a:t>
            </a:r>
            <a:endParaRPr lang="zh-CN" altLang="en-US" dirty="0"/>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zh-CN" dirty="0">
                <a:effectLst/>
              </a:rPr>
              <a:t>示例：精化</a:t>
            </a:r>
            <a:r>
              <a:rPr lang="en-US" altLang="zh-CN" dirty="0" err="1">
                <a:effectLst/>
              </a:rPr>
              <a:t>LoginUI</a:t>
            </a:r>
            <a:r>
              <a:rPr lang="zh-CN" altLang="zh-CN" dirty="0">
                <a:effectLst/>
              </a:rPr>
              <a:t>类属性的设计</a:t>
            </a:r>
            <a:endParaRPr lang="zh-CN" altLang="en-US" dirty="0"/>
          </a:p>
        </p:txBody>
      </p:sp>
      <p:sp>
        <p:nvSpPr>
          <p:cNvPr id="2" name="内容占位符 1"/>
          <p:cNvSpPr>
            <a:spLocks noGrp="1"/>
          </p:cNvSpPr>
          <p:nvPr>
            <p:ph idx="1"/>
          </p:nvPr>
        </p:nvSpPr>
        <p:spPr/>
        <p:txBody>
          <a:bodyPr>
            <a:normAutofit/>
          </a:bodyPr>
          <a:lstStyle/>
          <a:p>
            <a:pPr lvl="0"/>
            <a:r>
              <a:rPr lang="zh-CN" altLang="zh-CN" dirty="0"/>
              <a:t>静态元素、用户输入元素和命令界面元素</a:t>
            </a:r>
            <a:endParaRPr lang="en-US" altLang="zh-CN" dirty="0"/>
          </a:p>
          <a:p>
            <a:pPr lvl="1"/>
            <a:r>
              <a:rPr lang="zh-CN" altLang="zh-CN" dirty="0"/>
              <a:t>“</a:t>
            </a:r>
            <a:r>
              <a:rPr lang="en-US" altLang="zh-CN" dirty="0" err="1"/>
              <a:t>loginPicture</a:t>
            </a:r>
            <a:r>
              <a:rPr lang="zh-CN" altLang="zh-CN" dirty="0"/>
              <a:t>”</a:t>
            </a:r>
            <a:r>
              <a:rPr lang="zh-CN" altLang="en-US" dirty="0"/>
              <a:t> </a:t>
            </a:r>
            <a:r>
              <a:rPr lang="zh-CN" altLang="zh-CN" dirty="0"/>
              <a:t>类型为静态元素</a:t>
            </a:r>
            <a:endParaRPr lang="en-US" altLang="zh-CN" dirty="0"/>
          </a:p>
          <a:p>
            <a:pPr lvl="1"/>
            <a:r>
              <a:rPr lang="zh-CN" altLang="zh-CN" dirty="0"/>
              <a:t>“</a:t>
            </a:r>
            <a:r>
              <a:rPr lang="en-US" altLang="zh-CN" dirty="0"/>
              <a:t>account</a:t>
            </a:r>
            <a:r>
              <a:rPr lang="zh-CN" altLang="zh-CN" dirty="0"/>
              <a:t>”类型为用户输入元素，如文本框</a:t>
            </a:r>
            <a:endParaRPr lang="en-US" altLang="zh-CN" dirty="0"/>
          </a:p>
          <a:p>
            <a:pPr lvl="1"/>
            <a:r>
              <a:rPr lang="zh-CN" altLang="zh-CN" dirty="0"/>
              <a:t>“</a:t>
            </a:r>
            <a:r>
              <a:rPr lang="en-US" altLang="zh-CN" dirty="0"/>
              <a:t>password</a:t>
            </a:r>
            <a:r>
              <a:rPr lang="zh-CN" altLang="zh-CN" dirty="0"/>
              <a:t>”</a:t>
            </a:r>
            <a:r>
              <a:rPr lang="zh-CN" altLang="en-US" dirty="0"/>
              <a:t> </a:t>
            </a:r>
            <a:r>
              <a:rPr lang="zh-CN" altLang="zh-CN" dirty="0"/>
              <a:t>类型为用户输入元素（如文本框）</a:t>
            </a:r>
            <a:endParaRPr lang="en-US" altLang="zh-CN" dirty="0"/>
          </a:p>
          <a:p>
            <a:r>
              <a:rPr lang="zh-CN" altLang="zh-CN" dirty="0"/>
              <a:t>可见范围</a:t>
            </a:r>
            <a:endParaRPr lang="en-US" altLang="zh-CN" dirty="0"/>
          </a:p>
          <a:p>
            <a:pPr lvl="1"/>
            <a:r>
              <a:rPr lang="zh-CN" altLang="en-US" dirty="0"/>
              <a:t>均</a:t>
            </a:r>
            <a:r>
              <a:rPr lang="zh-CN" altLang="zh-CN" dirty="0"/>
              <a:t>为“</a:t>
            </a:r>
            <a:r>
              <a:rPr lang="en-US" altLang="zh-CN" dirty="0"/>
              <a:t>private</a:t>
            </a:r>
            <a:r>
              <a:rPr lang="zh-CN" altLang="zh-CN" dirty="0"/>
              <a:t>”</a:t>
            </a:r>
          </a:p>
          <a:p>
            <a:pPr lvl="0"/>
            <a:r>
              <a:rPr lang="zh-CN" altLang="en-US" dirty="0"/>
              <a:t>初始值</a:t>
            </a:r>
            <a:endParaRPr lang="en-US" altLang="zh-CN" dirty="0"/>
          </a:p>
          <a:p>
            <a:pPr lvl="1"/>
            <a:r>
              <a:rPr lang="zh-CN" altLang="zh-CN" dirty="0"/>
              <a:t>“</a:t>
            </a:r>
            <a:r>
              <a:rPr lang="en-US" altLang="zh-CN" dirty="0" err="1"/>
              <a:t>loginPicture</a:t>
            </a:r>
            <a:r>
              <a:rPr lang="zh-CN" altLang="zh-CN" dirty="0"/>
              <a:t>”属性的初始值不为空，要有一个预加载的图标；“</a:t>
            </a:r>
            <a:r>
              <a:rPr lang="en-US" altLang="zh-CN" dirty="0"/>
              <a:t>account</a:t>
            </a:r>
            <a:r>
              <a:rPr lang="zh-CN" altLang="zh-CN" dirty="0"/>
              <a:t>”和“</a:t>
            </a:r>
            <a:r>
              <a:rPr lang="en-US" altLang="zh-CN" dirty="0"/>
              <a:t>password</a:t>
            </a:r>
            <a:r>
              <a:rPr lang="zh-CN" altLang="zh-CN" dirty="0"/>
              <a:t>”的初始值为空串</a:t>
            </a:r>
          </a:p>
          <a:p>
            <a:endParaRPr lang="zh-CN" altLang="en-US" dirty="0"/>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zh-CN" dirty="0">
                <a:effectLst/>
              </a:rPr>
              <a:t>示例：精化</a:t>
            </a:r>
            <a:r>
              <a:rPr lang="en-US" altLang="zh-CN" dirty="0">
                <a:effectLst/>
              </a:rPr>
              <a:t>Robot</a:t>
            </a:r>
            <a:r>
              <a:rPr lang="zh-CN" altLang="zh-CN" dirty="0">
                <a:effectLst/>
              </a:rPr>
              <a:t>类属性的设计</a:t>
            </a:r>
            <a:endParaRPr lang="zh-CN" altLang="en-US" dirty="0"/>
          </a:p>
        </p:txBody>
      </p:sp>
      <p:sp>
        <p:nvSpPr>
          <p:cNvPr id="2" name="内容占位符 1"/>
          <p:cNvSpPr>
            <a:spLocks noGrp="1"/>
          </p:cNvSpPr>
          <p:nvPr>
            <p:ph idx="1"/>
          </p:nvPr>
        </p:nvSpPr>
        <p:spPr/>
        <p:txBody>
          <a:bodyPr/>
          <a:lstStyle/>
          <a:p>
            <a:pPr lvl="0"/>
            <a:r>
              <a:rPr lang="en-US" altLang="zh-CN" dirty="0"/>
              <a:t>private int velocity</a:t>
            </a:r>
          </a:p>
          <a:p>
            <a:pPr lvl="1"/>
            <a:r>
              <a:rPr lang="zh-CN" altLang="zh-CN" dirty="0"/>
              <a:t>表示机器人的速度</a:t>
            </a:r>
          </a:p>
          <a:p>
            <a:pPr lvl="0"/>
            <a:r>
              <a:rPr lang="en-US" altLang="zh-CN" dirty="0"/>
              <a:t>private int angle</a:t>
            </a:r>
          </a:p>
          <a:p>
            <a:pPr lvl="1"/>
            <a:r>
              <a:rPr lang="zh-CN" altLang="zh-CN" dirty="0"/>
              <a:t>表示运动角度</a:t>
            </a:r>
          </a:p>
          <a:p>
            <a:pPr lvl="0"/>
            <a:r>
              <a:rPr lang="en-US" altLang="zh-CN" dirty="0"/>
              <a:t>private int distance</a:t>
            </a:r>
          </a:p>
          <a:p>
            <a:pPr lvl="1"/>
            <a:r>
              <a:rPr lang="zh-CN" altLang="zh-CN" dirty="0"/>
              <a:t>表示与老人的距离</a:t>
            </a:r>
          </a:p>
          <a:p>
            <a:pPr lvl="0"/>
            <a:r>
              <a:rPr lang="en-US" altLang="zh-CN" dirty="0"/>
              <a:t>private int state</a:t>
            </a:r>
          </a:p>
          <a:p>
            <a:pPr lvl="1"/>
            <a:r>
              <a:rPr lang="zh-CN" altLang="zh-CN" dirty="0"/>
              <a:t>表示运动状态，包括“</a:t>
            </a:r>
            <a:r>
              <a:rPr lang="en-US" altLang="zh-CN" dirty="0"/>
              <a:t>IDLE</a:t>
            </a:r>
            <a:r>
              <a:rPr lang="zh-CN" altLang="zh-CN" dirty="0"/>
              <a:t>”空闲状态、“</a:t>
            </a:r>
            <a:r>
              <a:rPr lang="en-US" altLang="zh-CN" dirty="0"/>
              <a:t>AUTO</a:t>
            </a:r>
            <a:r>
              <a:rPr lang="zh-CN" altLang="zh-CN" dirty="0"/>
              <a:t>”自主跟随状态、“</a:t>
            </a:r>
            <a:r>
              <a:rPr lang="en-US" altLang="zh-CN" dirty="0"/>
              <a:t>MANNUAL</a:t>
            </a:r>
            <a:r>
              <a:rPr lang="zh-CN" altLang="zh-CN" dirty="0"/>
              <a:t>”手工控制状态</a:t>
            </a:r>
          </a:p>
          <a:p>
            <a:endParaRPr lang="zh-CN" altLang="en-US" dirty="0"/>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a:t>
            </a:r>
            <a:r>
              <a:rPr lang="en-US" altLang="zh-CN" dirty="0"/>
              <a:t>2</a:t>
            </a:r>
            <a:r>
              <a:rPr lang="zh-CN" altLang="en-US" dirty="0"/>
              <a:t>）精化类方法的设计</a:t>
            </a:r>
          </a:p>
        </p:txBody>
      </p:sp>
      <p:sp>
        <p:nvSpPr>
          <p:cNvPr id="2" name="内容占位符 1"/>
          <p:cNvSpPr>
            <a:spLocks noGrp="1"/>
          </p:cNvSpPr>
          <p:nvPr>
            <p:ph idx="1"/>
          </p:nvPr>
        </p:nvSpPr>
        <p:spPr/>
        <p:txBody>
          <a:bodyPr/>
          <a:lstStyle/>
          <a:p>
            <a:r>
              <a:rPr lang="zh-CN" altLang="zh-CN" dirty="0"/>
              <a:t>细化和明确类中各个方法的</a:t>
            </a:r>
            <a:r>
              <a:rPr lang="zh-CN" altLang="en-US" dirty="0"/>
              <a:t>以下</a:t>
            </a:r>
            <a:r>
              <a:rPr lang="zh-CN" altLang="zh-CN" dirty="0"/>
              <a:t>设计信息</a:t>
            </a:r>
            <a:endParaRPr lang="en-US" altLang="zh-CN" dirty="0"/>
          </a:p>
          <a:p>
            <a:pPr lvl="1"/>
            <a:r>
              <a:rPr lang="zh-CN" altLang="zh-CN" dirty="0"/>
              <a:t>方法名称</a:t>
            </a:r>
            <a:endParaRPr lang="en-US" altLang="zh-CN" dirty="0"/>
          </a:p>
          <a:p>
            <a:pPr lvl="1"/>
            <a:r>
              <a:rPr lang="zh-CN" altLang="zh-CN" dirty="0"/>
              <a:t>参数表（含参数的名称和类型）</a:t>
            </a:r>
            <a:endParaRPr lang="en-US" altLang="zh-CN" dirty="0"/>
          </a:p>
          <a:p>
            <a:pPr lvl="1"/>
            <a:r>
              <a:rPr lang="zh-CN" altLang="zh-CN" dirty="0"/>
              <a:t>返回类型</a:t>
            </a:r>
            <a:endParaRPr lang="en-US" altLang="zh-CN" dirty="0"/>
          </a:p>
          <a:p>
            <a:pPr lvl="1"/>
            <a:r>
              <a:rPr lang="zh-CN" altLang="zh-CN" dirty="0"/>
              <a:t>作用范围</a:t>
            </a:r>
            <a:endParaRPr lang="en-US" altLang="zh-CN" dirty="0"/>
          </a:p>
          <a:p>
            <a:pPr lvl="1"/>
            <a:r>
              <a:rPr lang="zh-CN" altLang="zh-CN" dirty="0"/>
              <a:t>功能描述</a:t>
            </a:r>
            <a:endParaRPr lang="en-US" altLang="zh-CN" dirty="0"/>
          </a:p>
          <a:p>
            <a:pPr lvl="1"/>
            <a:r>
              <a:rPr lang="zh-CN" altLang="zh-CN" dirty="0"/>
              <a:t>实现算法</a:t>
            </a:r>
            <a:endParaRPr lang="en-US" altLang="zh-CN" dirty="0"/>
          </a:p>
          <a:p>
            <a:pPr lvl="1"/>
            <a:r>
              <a:rPr lang="zh-CN" altLang="zh-CN" b="1" dirty="0">
                <a:solidFill>
                  <a:srgbClr val="C00000"/>
                </a:solidFill>
              </a:rPr>
              <a:t>前提条件（</a:t>
            </a:r>
            <a:r>
              <a:rPr lang="en-US" altLang="zh-CN" b="1" dirty="0">
                <a:solidFill>
                  <a:srgbClr val="C00000"/>
                </a:solidFill>
              </a:rPr>
              <a:t>pre-condition</a:t>
            </a:r>
            <a:r>
              <a:rPr lang="zh-CN" altLang="zh-CN" b="1" dirty="0">
                <a:solidFill>
                  <a:srgbClr val="C00000"/>
                </a:solidFill>
              </a:rPr>
              <a:t>）、出口断言（</a:t>
            </a:r>
            <a:r>
              <a:rPr lang="en-US" altLang="zh-CN" b="1" dirty="0">
                <a:solidFill>
                  <a:srgbClr val="C00000"/>
                </a:solidFill>
              </a:rPr>
              <a:t>post-condition</a:t>
            </a:r>
            <a:r>
              <a:rPr lang="zh-CN" altLang="zh-CN" b="1" dirty="0">
                <a:solidFill>
                  <a:srgbClr val="C00000"/>
                </a:solidFill>
              </a:rPr>
              <a:t>）等</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406468" y="128011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692877" y="292342"/>
          <a:ext cx="5796644" cy="6273316"/>
        </p:xfrm>
        <a:graphic>
          <a:graphicData uri="http://schemas.openxmlformats.org/presentationml/2006/ole">
            <mc:AlternateContent xmlns:mc="http://schemas.openxmlformats.org/markup-compatibility/2006">
              <mc:Choice xmlns:v="urn:schemas-microsoft-com:vml" Requires="v">
                <p:oleObj spid="_x0000_s20495" name="Visio" r:id="rId3" imgW="5573395" imgH="6409690" progId="Visio.Drawing.15">
                  <p:embed/>
                </p:oleObj>
              </mc:Choice>
              <mc:Fallback>
                <p:oleObj name="Visio" r:id="rId3" imgW="5573395" imgH="6409690" progId="Visio.Drawing.15">
                  <p:embed/>
                  <p:pic>
                    <p:nvPicPr>
                      <p:cNvPr id="0" name="对象 6"/>
                      <p:cNvPicPr>
                        <a:picLocks noChangeArrowheads="1"/>
                      </p:cNvPicPr>
                      <p:nvPr/>
                    </p:nvPicPr>
                    <p:blipFill>
                      <a:blip r:embed="rId4"/>
                      <a:srcRect/>
                      <a:stretch>
                        <a:fillRect/>
                      </a:stretch>
                    </p:blipFill>
                    <p:spPr bwMode="auto">
                      <a:xfrm>
                        <a:off x="692877" y="292342"/>
                        <a:ext cx="5796644" cy="6273316"/>
                      </a:xfrm>
                      <a:prstGeom prst="rect">
                        <a:avLst/>
                      </a:prstGeom>
                      <a:solidFill>
                        <a:schemeClr val="bg1"/>
                      </a:solidFill>
                      <a:ln>
                        <a:solidFill>
                          <a:schemeClr val="tx1"/>
                        </a:solidFill>
                      </a:ln>
                    </p:spPr>
                  </p:pic>
                </p:oleObj>
              </mc:Fallback>
            </mc:AlternateContent>
          </a:graphicData>
        </a:graphic>
      </p:graphicFrame>
      <p:sp>
        <p:nvSpPr>
          <p:cNvPr id="10" name="文本框 9"/>
          <p:cNvSpPr txBox="1"/>
          <p:nvPr/>
        </p:nvSpPr>
        <p:spPr>
          <a:xfrm>
            <a:off x="7139322" y="2636912"/>
            <a:ext cx="4428492" cy="954107"/>
          </a:xfrm>
          <a:prstGeom prst="rect">
            <a:avLst/>
          </a:prstGeom>
          <a:noFill/>
        </p:spPr>
        <p:txBody>
          <a:bodyPr wrap="square" rtlCol="0">
            <a:spAutoFit/>
          </a:bodyPr>
          <a:lstStyle/>
          <a:p>
            <a:r>
              <a:rPr lang="zh-CN" altLang="en-US" sz="2800" dirty="0">
                <a:solidFill>
                  <a:srgbClr val="C00000"/>
                </a:solidFill>
                <a:latin typeface="微软雅黑" panose="020B0503020204020204" charset="-122"/>
                <a:ea typeface="微软雅黑" panose="020B0503020204020204" charset="-122"/>
              </a:rPr>
              <a:t>示例：用活动图描述的</a:t>
            </a:r>
            <a:r>
              <a:rPr lang="en-US" altLang="zh-CN" sz="2800" dirty="0">
                <a:solidFill>
                  <a:srgbClr val="C00000"/>
                </a:solidFill>
                <a:latin typeface="微软雅黑" panose="020B0503020204020204" charset="-122"/>
                <a:ea typeface="微软雅黑" panose="020B0503020204020204" charset="-122"/>
              </a:rPr>
              <a:t>Login()</a:t>
            </a:r>
            <a:r>
              <a:rPr lang="zh-CN" altLang="en-US" sz="2800" dirty="0">
                <a:solidFill>
                  <a:srgbClr val="C00000"/>
                </a:solidFill>
                <a:latin typeface="微软雅黑" panose="020B0503020204020204" charset="-122"/>
                <a:ea typeface="微软雅黑" panose="020B0503020204020204" charset="-122"/>
              </a:rPr>
              <a:t>方法的详细设计</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关注特殊方法的设计</a:t>
            </a:r>
          </a:p>
        </p:txBody>
      </p:sp>
      <p:sp>
        <p:nvSpPr>
          <p:cNvPr id="2" name="内容占位符 1"/>
          <p:cNvSpPr>
            <a:spLocks noGrp="1"/>
          </p:cNvSpPr>
          <p:nvPr>
            <p:ph idx="1"/>
          </p:nvPr>
        </p:nvSpPr>
        <p:spPr/>
        <p:txBody>
          <a:bodyPr>
            <a:normAutofit lnSpcReduction="10000"/>
          </a:bodyPr>
          <a:lstStyle/>
          <a:p>
            <a:pPr lvl="0"/>
            <a:r>
              <a:rPr lang="zh-CN" altLang="zh-CN" dirty="0">
                <a:solidFill>
                  <a:srgbClr val="C00000"/>
                </a:solidFill>
              </a:rPr>
              <a:t>对象创建方法</a:t>
            </a:r>
            <a:endParaRPr lang="en-US" altLang="zh-CN" dirty="0">
              <a:solidFill>
                <a:srgbClr val="C00000"/>
              </a:solidFill>
            </a:endParaRPr>
          </a:p>
          <a:p>
            <a:pPr lvl="1"/>
            <a:r>
              <a:rPr lang="zh-CN" altLang="zh-CN" dirty="0"/>
              <a:t>在实例化类对象时会被执行，其职责能通常是完成类对象的初始化工作，包括初始化属性值等等</a:t>
            </a:r>
          </a:p>
          <a:p>
            <a:pPr lvl="0"/>
            <a:r>
              <a:rPr lang="zh-CN" altLang="zh-CN" dirty="0">
                <a:solidFill>
                  <a:srgbClr val="C00000"/>
                </a:solidFill>
              </a:rPr>
              <a:t>对象删除方法</a:t>
            </a:r>
            <a:endParaRPr lang="en-US" altLang="zh-CN" dirty="0">
              <a:solidFill>
                <a:srgbClr val="C00000"/>
              </a:solidFill>
            </a:endParaRPr>
          </a:p>
          <a:p>
            <a:pPr lvl="1"/>
            <a:r>
              <a:rPr lang="zh-CN" altLang="zh-CN" dirty="0"/>
              <a:t>在类对象生命周期结束前被执行，其职责通常是完成对象生命周期结束前的一些事务性工作，如释放对象所占用的资源等等</a:t>
            </a:r>
          </a:p>
          <a:p>
            <a:pPr lvl="0"/>
            <a:r>
              <a:rPr lang="zh-CN" altLang="zh-CN" dirty="0">
                <a:solidFill>
                  <a:srgbClr val="C00000"/>
                </a:solidFill>
              </a:rPr>
              <a:t>对象比较方法</a:t>
            </a:r>
            <a:endParaRPr lang="en-US" altLang="zh-CN" dirty="0">
              <a:solidFill>
                <a:srgbClr val="C00000"/>
              </a:solidFill>
            </a:endParaRPr>
          </a:p>
          <a:p>
            <a:pPr lvl="1"/>
            <a:r>
              <a:rPr lang="zh-CN" altLang="zh-CN" dirty="0"/>
              <a:t>比较类的两个实例对象，判断它们是否相同</a:t>
            </a:r>
          </a:p>
          <a:p>
            <a:r>
              <a:rPr lang="zh-CN" altLang="zh-CN" dirty="0">
                <a:solidFill>
                  <a:srgbClr val="C00000"/>
                </a:solidFill>
              </a:rPr>
              <a:t>对象复制方法</a:t>
            </a:r>
            <a:endParaRPr lang="en-US" altLang="zh-CN" dirty="0">
              <a:solidFill>
                <a:srgbClr val="C00000"/>
              </a:solidFill>
            </a:endParaRPr>
          </a:p>
          <a:p>
            <a:pPr lvl="1"/>
            <a:r>
              <a:rPr lang="zh-CN" altLang="zh-CN" dirty="0"/>
              <a:t>将类的一个实例对象的属性值复制到另一对象</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1.3 </a:t>
            </a:r>
            <a:r>
              <a:rPr lang="zh-CN" altLang="en-US" dirty="0"/>
              <a:t>详细设计过程</a:t>
            </a:r>
          </a:p>
        </p:txBody>
      </p:sp>
      <p:sp>
        <p:nvSpPr>
          <p:cNvPr id="3"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4" name="对象 3"/>
          <p:cNvGraphicFramePr>
            <a:graphicFrameLocks noChangeAspect="1"/>
          </p:cNvGraphicFramePr>
          <p:nvPr/>
        </p:nvGraphicFramePr>
        <p:xfrm>
          <a:off x="116506" y="1340768"/>
          <a:ext cx="11957399" cy="3384372"/>
        </p:xfrm>
        <a:graphic>
          <a:graphicData uri="http://schemas.openxmlformats.org/presentationml/2006/ole">
            <mc:AlternateContent xmlns:mc="http://schemas.openxmlformats.org/markup-compatibility/2006">
              <mc:Choice xmlns:v="urn:schemas-microsoft-com:vml" Requires="v">
                <p:oleObj spid="_x0000_s1039" name="Visio" r:id="rId3" imgW="7010400" imgH="1990090" progId="Visio.Drawing.15">
                  <p:embed/>
                </p:oleObj>
              </mc:Choice>
              <mc:Fallback>
                <p:oleObj name="Visio" r:id="rId3" imgW="7010400" imgH="1990090" progId="Visio.Drawing.15">
                  <p:embed/>
                  <p:pic>
                    <p:nvPicPr>
                      <p:cNvPr id="0" name="Object 1"/>
                      <p:cNvPicPr>
                        <a:picLocks noChangeAspect="1" noChangeArrowheads="1"/>
                      </p:cNvPicPr>
                      <p:nvPr/>
                    </p:nvPicPr>
                    <p:blipFill>
                      <a:blip r:embed="rId4"/>
                      <a:srcRect/>
                      <a:stretch>
                        <a:fillRect/>
                      </a:stretch>
                    </p:blipFill>
                    <p:spPr bwMode="auto">
                      <a:xfrm>
                        <a:off x="116506" y="1340768"/>
                        <a:ext cx="11957399" cy="3384372"/>
                      </a:xfrm>
                      <a:prstGeom prst="rect">
                        <a:avLst/>
                      </a:prstGeom>
                      <a:noFill/>
                    </p:spPr>
                  </p:pic>
                </p:oleObj>
              </mc:Fallback>
            </mc:AlternateContent>
          </a:graphicData>
        </a:graphic>
      </p:graphicFrame>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dirty="0"/>
              <a:t>示例：</a:t>
            </a:r>
            <a:r>
              <a:rPr lang="zh-CN" altLang="zh-CN" dirty="0">
                <a:effectLst/>
              </a:rPr>
              <a:t>精化</a:t>
            </a:r>
            <a:r>
              <a:rPr lang="en-US" altLang="zh-CN" dirty="0" err="1">
                <a:effectLst/>
              </a:rPr>
              <a:t>detectFallDown</a:t>
            </a:r>
            <a:r>
              <a:rPr lang="en-US" altLang="zh-CN" dirty="0">
                <a:effectLst/>
              </a:rPr>
              <a:t>()</a:t>
            </a:r>
            <a:r>
              <a:rPr lang="zh-CN" altLang="zh-CN" dirty="0">
                <a:effectLst/>
              </a:rPr>
              <a:t>方法的详细设计</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505223" y="854714"/>
          <a:ext cx="9109012" cy="5148572"/>
        </p:xfrm>
        <a:graphic>
          <a:graphicData uri="http://schemas.openxmlformats.org/presentationml/2006/ole">
            <mc:AlternateContent xmlns:mc="http://schemas.openxmlformats.org/markup-compatibility/2006">
              <mc:Choice xmlns:v="urn:schemas-microsoft-com:vml" Requires="v">
                <p:oleObj spid="_x0000_s21519" name="Visio" r:id="rId3" imgW="6009005" imgH="3631565" progId="Visio.Drawing.15">
                  <p:embed/>
                </p:oleObj>
              </mc:Choice>
              <mc:Fallback>
                <p:oleObj name="Visio" r:id="rId3" imgW="6009005" imgH="3631565" progId="Visio.Drawing.15">
                  <p:embed/>
                  <p:pic>
                    <p:nvPicPr>
                      <p:cNvPr id="0" name="对象 6"/>
                      <p:cNvPicPr>
                        <a:picLocks noChangeArrowheads="1"/>
                      </p:cNvPicPr>
                      <p:nvPr/>
                    </p:nvPicPr>
                    <p:blipFill>
                      <a:blip r:embed="rId4"/>
                      <a:srcRect/>
                      <a:stretch>
                        <a:fillRect/>
                      </a:stretch>
                    </p:blipFill>
                    <p:spPr bwMode="auto">
                      <a:xfrm>
                        <a:off x="1505223" y="854714"/>
                        <a:ext cx="9109012" cy="5148572"/>
                      </a:xfrm>
                      <a:prstGeom prst="rect">
                        <a:avLst/>
                      </a:prstGeom>
                      <a:solidFill>
                        <a:schemeClr val="bg1"/>
                      </a:solidFill>
                    </p:spPr>
                  </p:pic>
                </p:oleObj>
              </mc:Fallback>
            </mc:AlternateContent>
          </a:graphicData>
        </a:graphic>
      </p:graphicFrame>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分解和合并类方法</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1523207" y="1183222"/>
          <a:ext cx="9001000" cy="4680520"/>
        </p:xfrm>
        <a:graphic>
          <a:graphicData uri="http://schemas.openxmlformats.org/presentationml/2006/ole">
            <mc:AlternateContent xmlns:mc="http://schemas.openxmlformats.org/markup-compatibility/2006">
              <mc:Choice xmlns:v="urn:schemas-microsoft-com:vml" Requires="v">
                <p:oleObj spid="_x0000_s22543" name="Visio" r:id="rId3" imgW="8534400" imgH="4394835" progId="Visio.Drawing.15">
                  <p:embed/>
                </p:oleObj>
              </mc:Choice>
              <mc:Fallback>
                <p:oleObj name="Visio" r:id="rId3" imgW="8534400" imgH="4394835" progId="Visio.Drawing.15">
                  <p:embed/>
                  <p:pic>
                    <p:nvPicPr>
                      <p:cNvPr id="0" name="对象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207" y="1183222"/>
                        <a:ext cx="9001000" cy="4680520"/>
                      </a:xfrm>
                      <a:prstGeom prst="rect">
                        <a:avLst/>
                      </a:prstGeom>
                      <a:noFill/>
                    </p:spPr>
                  </p:pic>
                </p:oleObj>
              </mc:Fallback>
            </mc:AlternateContent>
          </a:graphicData>
        </a:graphic>
      </p:graphicFrame>
      <p:sp>
        <p:nvSpPr>
          <p:cNvPr id="8" name="文本框 7"/>
          <p:cNvSpPr txBox="1"/>
          <p:nvPr/>
        </p:nvSpPr>
        <p:spPr>
          <a:xfrm>
            <a:off x="4727054" y="5985284"/>
            <a:ext cx="3204356"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优化类方法的设计</a:t>
            </a:r>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t>实现</a:t>
            </a:r>
            <a:r>
              <a:rPr lang="zh-CN" altLang="en-US" dirty="0"/>
              <a:t>类对象间的</a:t>
            </a:r>
            <a:r>
              <a:rPr lang="zh-CN" altLang="zh-CN" dirty="0"/>
              <a:t>消息传递</a:t>
            </a:r>
            <a:endParaRPr lang="zh-CN" altLang="en-US" dirty="0"/>
          </a:p>
        </p:txBody>
      </p:sp>
      <p:sp>
        <p:nvSpPr>
          <p:cNvPr id="2" name="内容占位符 1"/>
          <p:cNvSpPr>
            <a:spLocks noGrp="1"/>
          </p:cNvSpPr>
          <p:nvPr>
            <p:ph idx="1"/>
          </p:nvPr>
        </p:nvSpPr>
        <p:spPr/>
        <p:txBody>
          <a:bodyPr>
            <a:normAutofit/>
          </a:bodyPr>
          <a:lstStyle/>
          <a:p>
            <a:r>
              <a:rPr lang="en-US" altLang="zh-CN" dirty="0"/>
              <a:t>OOP</a:t>
            </a:r>
            <a:r>
              <a:rPr lang="zh-CN" altLang="zh-CN" dirty="0"/>
              <a:t>提供四种手段</a:t>
            </a:r>
            <a:r>
              <a:rPr lang="zh-CN" altLang="en-US" dirty="0"/>
              <a:t>支持</a:t>
            </a:r>
            <a:r>
              <a:rPr lang="zh-CN" altLang="zh-CN" dirty="0"/>
              <a:t>对象间实现消息传递</a:t>
            </a:r>
          </a:p>
          <a:p>
            <a:pPr lvl="1"/>
            <a:r>
              <a:rPr lang="zh-CN" altLang="zh-CN" b="1" dirty="0">
                <a:solidFill>
                  <a:srgbClr val="C00000"/>
                </a:solidFill>
              </a:rPr>
              <a:t>引用全局对象</a:t>
            </a:r>
            <a:r>
              <a:rPr lang="zh-CN" altLang="en-US" dirty="0"/>
              <a:t>：</a:t>
            </a:r>
            <a:r>
              <a:rPr lang="en-US" altLang="zh-CN" dirty="0"/>
              <a:t>obj1</a:t>
            </a:r>
            <a:r>
              <a:rPr lang="zh-CN" altLang="zh-CN" dirty="0"/>
              <a:t>直接引用作为全局对象的</a:t>
            </a:r>
            <a:r>
              <a:rPr lang="en-US" altLang="zh-CN" dirty="0"/>
              <a:t>obj2</a:t>
            </a:r>
            <a:r>
              <a:rPr lang="zh-CN" altLang="en-US" dirty="0"/>
              <a:t>，依赖关系</a:t>
            </a:r>
            <a:endParaRPr lang="zh-CN" altLang="zh-CN" dirty="0"/>
          </a:p>
          <a:p>
            <a:pPr lvl="1"/>
            <a:r>
              <a:rPr lang="zh-CN" altLang="zh-CN" b="1" dirty="0">
                <a:solidFill>
                  <a:srgbClr val="C00000"/>
                </a:solidFill>
              </a:rPr>
              <a:t>通过参数传递</a:t>
            </a:r>
            <a:r>
              <a:rPr lang="zh-CN" altLang="en-US" dirty="0"/>
              <a:t>：</a:t>
            </a:r>
            <a:r>
              <a:rPr lang="en-US" altLang="zh-CN" dirty="0"/>
              <a:t>obj2</a:t>
            </a:r>
            <a:r>
              <a:rPr lang="zh-CN" altLang="zh-CN" dirty="0"/>
              <a:t>作为</a:t>
            </a:r>
            <a:r>
              <a:rPr lang="en-US" altLang="zh-CN" dirty="0"/>
              <a:t>obj1</a:t>
            </a:r>
            <a:r>
              <a:rPr lang="zh-CN" altLang="zh-CN" dirty="0"/>
              <a:t>的某项操作中的实在参数</a:t>
            </a:r>
            <a:r>
              <a:rPr lang="zh-CN" altLang="en-US" dirty="0"/>
              <a:t>， 依赖关系</a:t>
            </a:r>
            <a:endParaRPr lang="zh-CN" altLang="zh-CN" dirty="0"/>
          </a:p>
          <a:p>
            <a:pPr lvl="1"/>
            <a:r>
              <a:rPr lang="zh-CN" altLang="zh-CN" b="1" dirty="0">
                <a:solidFill>
                  <a:srgbClr val="C00000"/>
                </a:solidFill>
              </a:rPr>
              <a:t>引用局部对象</a:t>
            </a:r>
            <a:r>
              <a:rPr lang="zh-CN" altLang="en-US" dirty="0"/>
              <a:t>：</a:t>
            </a:r>
            <a:r>
              <a:rPr lang="zh-CN" altLang="zh-CN" dirty="0"/>
              <a:t>在</a:t>
            </a:r>
            <a:r>
              <a:rPr lang="en-US" altLang="zh-CN" dirty="0"/>
              <a:t>obj1</a:t>
            </a:r>
            <a:r>
              <a:rPr lang="zh-CN" altLang="zh-CN" dirty="0"/>
              <a:t>的某项操作的函数体中创建或获取</a:t>
            </a:r>
            <a:r>
              <a:rPr lang="en-US" altLang="zh-CN" dirty="0"/>
              <a:t>obj2</a:t>
            </a:r>
            <a:r>
              <a:rPr lang="zh-CN" altLang="en-US" dirty="0"/>
              <a:t>， 依赖关系</a:t>
            </a:r>
            <a:endParaRPr lang="zh-CN" altLang="zh-CN" dirty="0"/>
          </a:p>
          <a:p>
            <a:pPr lvl="1"/>
            <a:r>
              <a:rPr lang="zh-CN" altLang="zh-CN" b="1" dirty="0">
                <a:solidFill>
                  <a:srgbClr val="C00000"/>
                </a:solidFill>
              </a:rPr>
              <a:t>通过类的成员变量</a:t>
            </a:r>
            <a:r>
              <a:rPr lang="zh-CN" altLang="en-US" dirty="0"/>
              <a:t>：</a:t>
            </a:r>
            <a:r>
              <a:rPr lang="en-US" altLang="zh-CN" dirty="0"/>
              <a:t>obj2</a:t>
            </a:r>
            <a:r>
              <a:rPr lang="zh-CN" altLang="zh-CN" dirty="0"/>
              <a:t>作为</a:t>
            </a:r>
            <a:r>
              <a:rPr lang="en-US" altLang="zh-CN" dirty="0"/>
              <a:t>obj1</a:t>
            </a:r>
            <a:r>
              <a:rPr lang="zh-CN" altLang="zh-CN" dirty="0"/>
              <a:t>所属类的属性的取值</a:t>
            </a:r>
            <a:r>
              <a:rPr lang="zh-CN" altLang="en-US" dirty="0"/>
              <a:t>，聚合与组合关系</a:t>
            </a:r>
            <a:endParaRPr lang="zh-CN" altLang="zh-CN" dirty="0"/>
          </a:p>
          <a:p>
            <a:pPr lvl="2"/>
            <a:endParaRPr lang="zh-CN" altLang="en-US" dirty="0"/>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2.2.4 </a:t>
            </a:r>
            <a:r>
              <a:rPr lang="zh-CN" altLang="en-US" dirty="0"/>
              <a:t>构造类对象的状态图</a:t>
            </a:r>
          </a:p>
        </p:txBody>
      </p:sp>
      <p:sp>
        <p:nvSpPr>
          <p:cNvPr id="2" name="内容占位符 1"/>
          <p:cNvSpPr>
            <a:spLocks noGrp="1"/>
          </p:cNvSpPr>
          <p:nvPr>
            <p:ph idx="1"/>
          </p:nvPr>
        </p:nvSpPr>
        <p:spPr/>
        <p:txBody>
          <a:bodyPr/>
          <a:lstStyle/>
          <a:p>
            <a:r>
              <a:rPr lang="zh-CN" altLang="en-US" dirty="0"/>
              <a:t>状态图</a:t>
            </a:r>
            <a:endParaRPr lang="en-US" altLang="zh-CN" dirty="0"/>
          </a:p>
          <a:p>
            <a:pPr lvl="1"/>
            <a:r>
              <a:rPr lang="zh-CN" altLang="zh-CN" dirty="0"/>
              <a:t>如果一个类的对象具有较为复杂的状态，在其生命周期中需要针对外部和内部事件实施一系列的活动以变迁其状态，那么可以考虑构造和绘制类的状态图</a:t>
            </a:r>
            <a:endParaRPr lang="en-US" altLang="zh-CN" dirty="0"/>
          </a:p>
          <a:p>
            <a:pPr lvl="1"/>
            <a:endParaRPr lang="en-US" altLang="zh-CN" dirty="0"/>
          </a:p>
          <a:p>
            <a:r>
              <a:rPr lang="zh-CN" altLang="en-US" dirty="0"/>
              <a:t>活动图</a:t>
            </a:r>
            <a:endParaRPr lang="en-US" altLang="zh-CN" dirty="0"/>
          </a:p>
          <a:p>
            <a:pPr lvl="1"/>
            <a:r>
              <a:rPr lang="zh-CN" altLang="zh-CN" dirty="0"/>
              <a:t>如果某个类在实现其职责过程中需要执行一系列的方法、与其他的对象进行诸多的交互，那么可以考虑构造和绘制针对该类某些职责的活动图</a:t>
            </a:r>
            <a:endParaRPr lang="en-US" altLang="zh-CN" dirty="0"/>
          </a:p>
          <a:p>
            <a:endParaRPr lang="zh-CN" altLang="en-US" dirty="0"/>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effectLst/>
              </a:rPr>
              <a:t>示例：</a:t>
            </a:r>
            <a:r>
              <a:rPr lang="en-US" altLang="zh-CN" dirty="0">
                <a:effectLst/>
              </a:rPr>
              <a:t>Robot</a:t>
            </a:r>
            <a:r>
              <a:rPr lang="zh-CN" altLang="zh-CN" dirty="0">
                <a:effectLst/>
              </a:rPr>
              <a:t>类对象的状态图</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Rectangle 87"/>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2"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938085" y="872716"/>
          <a:ext cx="10314242" cy="5112568"/>
        </p:xfrm>
        <a:graphic>
          <a:graphicData uri="http://schemas.openxmlformats.org/presentationml/2006/ole">
            <mc:AlternateContent xmlns:mc="http://schemas.openxmlformats.org/markup-compatibility/2006">
              <mc:Choice xmlns:v="urn:schemas-microsoft-com:vml" Requires="v">
                <p:oleObj spid="_x0000_s23567" name="Visio" r:id="rId3" imgW="5978525" imgH="2965450" progId="Visio.Drawing.15">
                  <p:embed/>
                </p:oleObj>
              </mc:Choice>
              <mc:Fallback>
                <p:oleObj name="Visio" r:id="rId3" imgW="5978525" imgH="296545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085" y="872716"/>
                        <a:ext cx="10314242" cy="5112568"/>
                      </a:xfrm>
                      <a:prstGeom prst="rect">
                        <a:avLst/>
                      </a:prstGeom>
                      <a:noFill/>
                    </p:spPr>
                  </p:pic>
                </p:oleObj>
              </mc:Fallback>
            </mc:AlternateContent>
          </a:graphicData>
        </a:graphic>
      </p:graphicFrame>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2.2.5 </a:t>
            </a:r>
            <a:r>
              <a:rPr lang="zh-CN" altLang="zh-CN" dirty="0">
                <a:effectLst/>
              </a:rPr>
              <a:t>评审和优化类设计</a:t>
            </a:r>
            <a:endParaRPr lang="zh-CN" altLang="en-US" dirty="0"/>
          </a:p>
        </p:txBody>
      </p:sp>
      <p:sp>
        <p:nvSpPr>
          <p:cNvPr id="2" name="内容占位符 1"/>
          <p:cNvSpPr>
            <a:spLocks noGrp="1"/>
          </p:cNvSpPr>
          <p:nvPr>
            <p:ph idx="1"/>
          </p:nvPr>
        </p:nvSpPr>
        <p:spPr/>
        <p:txBody>
          <a:bodyPr>
            <a:normAutofit lnSpcReduction="10000"/>
          </a:bodyPr>
          <a:lstStyle/>
          <a:p>
            <a:pPr lvl="0"/>
            <a:r>
              <a:rPr lang="zh-CN" altLang="zh-CN" dirty="0"/>
              <a:t>根据“</a:t>
            </a:r>
            <a:r>
              <a:rPr lang="zh-CN" altLang="zh-CN" dirty="0">
                <a:solidFill>
                  <a:srgbClr val="C00000"/>
                </a:solidFill>
              </a:rPr>
              <a:t>强内聚、松耦合</a:t>
            </a:r>
            <a:r>
              <a:rPr lang="zh-CN" altLang="zh-CN" dirty="0"/>
              <a:t>”的原则，判断设计的模块化程度，必要时可以对类及其方法进行拆分和组合</a:t>
            </a:r>
          </a:p>
          <a:p>
            <a:pPr lvl="0"/>
            <a:r>
              <a:rPr lang="zh-CN" altLang="zh-CN" dirty="0"/>
              <a:t>评判类设计的详细程度，是否足以支持后续的软件编码和实现，依此为依据对类设计进行细化和精化</a:t>
            </a:r>
          </a:p>
          <a:p>
            <a:pPr lvl="0"/>
            <a:r>
              <a:rPr lang="zh-CN" altLang="zh-CN" dirty="0"/>
              <a:t>按照</a:t>
            </a:r>
            <a:r>
              <a:rPr lang="zh-CN" altLang="zh-CN" dirty="0">
                <a:solidFill>
                  <a:srgbClr val="C00000"/>
                </a:solidFill>
              </a:rPr>
              <a:t>简单性、自然性</a:t>
            </a:r>
            <a:r>
              <a:rPr lang="zh-CN" altLang="zh-CN" dirty="0"/>
              <a:t>等原则，评判类间的关系是否恰如其分地反映类与类之间的逻辑关系，是否有助于促进软件系统的自然抽象和重用</a:t>
            </a:r>
          </a:p>
          <a:p>
            <a:pPr lvl="0"/>
            <a:r>
              <a:rPr lang="zh-CN" altLang="zh-CN" dirty="0"/>
              <a:t>按照</a:t>
            </a:r>
            <a:r>
              <a:rPr lang="zh-CN" altLang="zh-CN" dirty="0">
                <a:solidFill>
                  <a:srgbClr val="C00000"/>
                </a:solidFill>
              </a:rPr>
              <a:t>信息隐藏的原则</a:t>
            </a:r>
            <a:r>
              <a:rPr lang="zh-CN" altLang="zh-CN" dirty="0"/>
              <a:t>，评判类的可见范围、类属性和方法的作用范围等是否合适，以尽可能地缩小类的可见范围，缩小操作的作用范围，不对外公开类的属性</a:t>
            </a:r>
          </a:p>
          <a:p>
            <a:endParaRPr lang="zh-CN" altLang="en-US" dirty="0"/>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类设计输出的软件制品</a:t>
            </a:r>
          </a:p>
        </p:txBody>
      </p:sp>
      <p:sp>
        <p:nvSpPr>
          <p:cNvPr id="2" name="内容占位符 1"/>
          <p:cNvSpPr>
            <a:spLocks noGrp="1"/>
          </p:cNvSpPr>
          <p:nvPr>
            <p:ph idx="1"/>
          </p:nvPr>
        </p:nvSpPr>
        <p:spPr/>
        <p:txBody>
          <a:bodyPr/>
          <a:lstStyle/>
          <a:p>
            <a:pPr lvl="0"/>
            <a:r>
              <a:rPr lang="zh-CN" altLang="zh-CN" dirty="0"/>
              <a:t>详细的类属性、方法和类间关系设计的</a:t>
            </a:r>
            <a:r>
              <a:rPr lang="zh-CN" altLang="zh-CN" dirty="0">
                <a:solidFill>
                  <a:srgbClr val="C00000"/>
                </a:solidFill>
              </a:rPr>
              <a:t>类图</a:t>
            </a:r>
            <a:endParaRPr lang="zh-CN" altLang="zh-CN" dirty="0"/>
          </a:p>
          <a:p>
            <a:pPr lvl="0"/>
            <a:r>
              <a:rPr lang="zh-CN" altLang="zh-CN" dirty="0"/>
              <a:t>描述类方法实现算法细节的</a:t>
            </a:r>
            <a:r>
              <a:rPr lang="zh-CN" altLang="zh-CN" dirty="0">
                <a:solidFill>
                  <a:srgbClr val="C00000"/>
                </a:solidFill>
              </a:rPr>
              <a:t>活动图</a:t>
            </a:r>
          </a:p>
          <a:p>
            <a:pPr lvl="0"/>
            <a:r>
              <a:rPr lang="zh-CN" altLang="zh-CN" dirty="0"/>
              <a:t>必要的</a:t>
            </a:r>
            <a:r>
              <a:rPr lang="zh-CN" altLang="zh-CN" dirty="0">
                <a:solidFill>
                  <a:srgbClr val="C00000"/>
                </a:solidFill>
              </a:rPr>
              <a:t>状态图</a:t>
            </a:r>
            <a:r>
              <a:rPr lang="zh-CN" altLang="zh-CN" dirty="0"/>
              <a:t>（可选）</a:t>
            </a:r>
          </a:p>
          <a:p>
            <a:endParaRPr lang="zh-CN" altLang="en-US" dirty="0"/>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软件详细设计概述</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详细设计的</a:t>
            </a:r>
            <a:r>
              <a:rPr lang="en-US" altLang="zh-CN" dirty="0">
                <a:solidFill>
                  <a:schemeClr val="bg1">
                    <a:lumMod val="85000"/>
                  </a:schemeClr>
                </a:solidFill>
              </a:rPr>
              <a:t>UML</a:t>
            </a:r>
            <a:r>
              <a:rPr lang="zh-CN" altLang="en-US" dirty="0">
                <a:solidFill>
                  <a:schemeClr val="bg1">
                    <a:lumMod val="85000"/>
                  </a:schemeClr>
                </a:solidFill>
              </a:rPr>
              <a:t>模型</a:t>
            </a:r>
          </a:p>
          <a:p>
            <a:pPr marL="514350" indent="-514350">
              <a:buFont typeface="+mj-lt"/>
              <a:buAutoNum type="arabicPeriod"/>
            </a:pPr>
            <a:r>
              <a:rPr lang="zh-CN" altLang="en-US" dirty="0">
                <a:solidFill>
                  <a:srgbClr val="C00000"/>
                </a:solidFill>
              </a:rPr>
              <a:t>软件详细设计活动</a:t>
            </a:r>
            <a:endParaRPr lang="en-US" altLang="zh-CN" dirty="0">
              <a:solidFill>
                <a:srgbClr val="C00000"/>
              </a:solidFill>
            </a:endParaRPr>
          </a:p>
          <a:p>
            <a:pPr lvl="1"/>
            <a:r>
              <a:rPr lang="en-US" altLang="zh-CN" dirty="0">
                <a:solidFill>
                  <a:schemeClr val="bg1">
                    <a:lumMod val="85000"/>
                  </a:schemeClr>
                </a:solidFill>
              </a:rPr>
              <a:t>2.1 </a:t>
            </a:r>
            <a:r>
              <a:rPr lang="zh-CN" altLang="en-US" dirty="0">
                <a:solidFill>
                  <a:schemeClr val="bg1">
                    <a:lumMod val="85000"/>
                  </a:schemeClr>
                </a:solidFill>
              </a:rPr>
              <a:t>用例设计</a:t>
            </a:r>
          </a:p>
          <a:p>
            <a:pPr lvl="1"/>
            <a:r>
              <a:rPr lang="en-US" altLang="zh-CN" dirty="0">
                <a:solidFill>
                  <a:schemeClr val="bg1">
                    <a:lumMod val="85000"/>
                  </a:schemeClr>
                </a:solidFill>
              </a:rPr>
              <a:t>2.2 </a:t>
            </a:r>
            <a:r>
              <a:rPr lang="zh-CN" altLang="en-US" dirty="0">
                <a:solidFill>
                  <a:schemeClr val="bg1">
                    <a:lumMod val="85000"/>
                  </a:schemeClr>
                </a:solidFill>
              </a:rPr>
              <a:t>类设计</a:t>
            </a:r>
          </a:p>
          <a:p>
            <a:pPr lvl="1"/>
            <a:r>
              <a:rPr lang="en-US" altLang="zh-CN" b="1" dirty="0">
                <a:solidFill>
                  <a:srgbClr val="C00000"/>
                </a:solidFill>
              </a:rPr>
              <a:t>2.3 </a:t>
            </a:r>
            <a:r>
              <a:rPr lang="zh-CN" altLang="en-US" b="1" dirty="0">
                <a:solidFill>
                  <a:srgbClr val="C00000"/>
                </a:solidFill>
              </a:rPr>
              <a:t>数据设计</a:t>
            </a:r>
            <a:endParaRPr lang="en-US" altLang="zh-CN" b="1" dirty="0">
              <a:solidFill>
                <a:srgbClr val="C00000"/>
              </a:solidFill>
            </a:endParaRPr>
          </a:p>
          <a:p>
            <a:pPr lvl="1"/>
            <a:r>
              <a:rPr lang="en-US" altLang="zh-CN" dirty="0"/>
              <a:t>2.4 </a:t>
            </a:r>
            <a:r>
              <a:rPr lang="zh-CN" altLang="en-US" dirty="0"/>
              <a:t>子系统和构件设计</a:t>
            </a:r>
            <a:endParaRPr lang="en-US" altLang="zh-CN" dirty="0"/>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为什么要进行数据设计</a:t>
            </a:r>
          </a:p>
        </p:txBody>
      </p:sp>
      <p:sp>
        <p:nvSpPr>
          <p:cNvPr id="2" name="内容占位符 1"/>
          <p:cNvSpPr>
            <a:spLocks noGrp="1"/>
          </p:cNvSpPr>
          <p:nvPr>
            <p:ph idx="1"/>
          </p:nvPr>
        </p:nvSpPr>
        <p:spPr/>
        <p:txBody>
          <a:bodyPr/>
          <a:lstStyle/>
          <a:p>
            <a:r>
              <a:rPr lang="zh-CN" altLang="zh-CN" dirty="0"/>
              <a:t>软件系统涉及各种信息</a:t>
            </a:r>
            <a:r>
              <a:rPr lang="zh-CN" altLang="en-US" dirty="0"/>
              <a:t>，需要将其</a:t>
            </a:r>
            <a:r>
              <a:rPr lang="zh-CN" altLang="zh-CN" dirty="0"/>
              <a:t>抽象为计算机可以理解和处理的数据</a:t>
            </a:r>
            <a:endParaRPr lang="en-US" altLang="zh-CN" dirty="0"/>
          </a:p>
          <a:p>
            <a:r>
              <a:rPr lang="zh-CN" altLang="zh-CN" dirty="0"/>
              <a:t>有些数据需要持久保存的，存放在永久存储介质中</a:t>
            </a:r>
            <a:endParaRPr lang="en-US" altLang="zh-CN" dirty="0"/>
          </a:p>
          <a:p>
            <a:pPr lvl="1"/>
            <a:r>
              <a:rPr lang="zh-CN" altLang="zh-CN" dirty="0"/>
              <a:t>开展数据设计，以支持信息的抽象、组织、存储和读取</a:t>
            </a:r>
            <a:endParaRPr lang="en-US" altLang="zh-CN" dirty="0"/>
          </a:p>
          <a:p>
            <a:r>
              <a:rPr lang="zh-CN" altLang="zh-CN" dirty="0"/>
              <a:t>有些数据则需要存放在内存空间中，由运行的进程对其进行处理</a:t>
            </a:r>
            <a:endParaRPr lang="en-US" altLang="zh-CN" dirty="0"/>
          </a:p>
          <a:p>
            <a:pPr lvl="1"/>
            <a:r>
              <a:rPr lang="zh-CN" altLang="en-US" dirty="0"/>
              <a:t>在类设计中抽象和封装为</a:t>
            </a:r>
            <a:r>
              <a:rPr lang="zh-CN" altLang="zh-CN" dirty="0"/>
              <a:t>类属性</a:t>
            </a:r>
            <a:r>
              <a:rPr lang="zh-CN" altLang="en-US" dirty="0"/>
              <a:t>及其数据类型</a:t>
            </a: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zh-CN" altLang="zh-CN" dirty="0"/>
              <a:t>数据设计</a:t>
            </a:r>
            <a:endParaRPr lang="en-US" altLang="zh-CN" dirty="0"/>
          </a:p>
        </p:txBody>
      </p:sp>
      <p:sp>
        <p:nvSpPr>
          <p:cNvPr id="2" name="内容占位符 1"/>
          <p:cNvSpPr>
            <a:spLocks noGrp="1"/>
          </p:cNvSpPr>
          <p:nvPr>
            <p:ph idx="1"/>
          </p:nvPr>
        </p:nvSpPr>
        <p:spPr/>
        <p:txBody>
          <a:bodyPr>
            <a:normAutofit/>
          </a:bodyPr>
          <a:lstStyle/>
          <a:p>
            <a:pPr lvl="0"/>
            <a:r>
              <a:rPr lang="zh-CN" altLang="en-US" dirty="0"/>
              <a:t>任务</a:t>
            </a:r>
            <a:endParaRPr lang="en-US" altLang="zh-CN" dirty="0"/>
          </a:p>
          <a:p>
            <a:pPr lvl="1"/>
            <a:r>
              <a:rPr lang="zh-CN" altLang="zh-CN" dirty="0"/>
              <a:t>设计</a:t>
            </a:r>
            <a:r>
              <a:rPr lang="zh-CN" altLang="en-US" dirty="0"/>
              <a:t>需要持久保存的数据以及这些数据之间的关系</a:t>
            </a:r>
            <a:endParaRPr lang="en-US" altLang="zh-CN" dirty="0"/>
          </a:p>
          <a:p>
            <a:pPr lvl="1"/>
            <a:r>
              <a:rPr lang="zh-CN" altLang="zh-CN" dirty="0"/>
              <a:t>数据组织方式（例如关系数据库中的表、关键字、外键等）之间进行映射</a:t>
            </a:r>
            <a:endParaRPr lang="en-US" altLang="zh-CN" dirty="0"/>
          </a:p>
          <a:p>
            <a:pPr lvl="1"/>
            <a:r>
              <a:rPr lang="zh-CN" altLang="zh-CN" dirty="0"/>
              <a:t>为提高数据存储、操作性能而设计持久存储机制优化设施</a:t>
            </a:r>
            <a:endParaRPr lang="en-US" altLang="zh-CN" dirty="0"/>
          </a:p>
          <a:p>
            <a:r>
              <a:rPr lang="zh-CN" altLang="en-US" dirty="0"/>
              <a:t>设计与建模</a:t>
            </a:r>
            <a:endParaRPr lang="en-US" altLang="zh-CN" dirty="0"/>
          </a:p>
          <a:p>
            <a:pPr lvl="1"/>
            <a:r>
              <a:rPr lang="zh-CN" altLang="en-US" dirty="0"/>
              <a:t>设计数据的结构、存储、组织和访问</a:t>
            </a:r>
            <a:endParaRPr lang="en-US" altLang="zh-CN" dirty="0"/>
          </a:p>
          <a:p>
            <a:pPr lvl="1"/>
            <a:r>
              <a:rPr lang="zh-CN" altLang="en-US" dirty="0"/>
              <a:t>对数据设计的结果进行建模</a:t>
            </a:r>
            <a:endParaRPr lang="en-US" altLang="zh-CN"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软件详细设计的活动（</a:t>
            </a:r>
            <a:r>
              <a:rPr lang="en-US" altLang="zh-CN" dirty="0"/>
              <a:t>1/2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en-US" dirty="0"/>
              <a:t>用例设计</a:t>
            </a:r>
            <a:endParaRPr lang="en-US" altLang="zh-CN" dirty="0"/>
          </a:p>
          <a:p>
            <a:pPr lvl="1"/>
            <a:r>
              <a:rPr lang="zh-CN" altLang="zh-CN" dirty="0"/>
              <a:t>给出</a:t>
            </a:r>
            <a:r>
              <a:rPr lang="zh-CN" altLang="zh-CN" b="1" dirty="0">
                <a:solidFill>
                  <a:srgbClr val="C00000"/>
                </a:solidFill>
              </a:rPr>
              <a:t>用例的具体实现解决方案</a:t>
            </a:r>
            <a:r>
              <a:rPr lang="zh-CN" altLang="zh-CN" dirty="0"/>
              <a:t>，描述用例是如何通过各个</a:t>
            </a:r>
            <a:r>
              <a:rPr lang="zh-CN" altLang="zh-CN" b="1" dirty="0">
                <a:solidFill>
                  <a:srgbClr val="C00000"/>
                </a:solidFill>
              </a:rPr>
              <a:t>设计元素</a:t>
            </a:r>
            <a:r>
              <a:rPr lang="zh-CN" altLang="zh-CN" dirty="0"/>
              <a:t>（包括子系统、软构件、设计类等）的交互和协作来完成的</a:t>
            </a:r>
            <a:endParaRPr lang="en-US" altLang="zh-CN" dirty="0"/>
          </a:p>
          <a:p>
            <a:pPr lvl="1"/>
            <a:endParaRPr lang="en-US" altLang="zh-CN" dirty="0"/>
          </a:p>
          <a:p>
            <a:r>
              <a:rPr lang="zh-CN" altLang="zh-CN" dirty="0"/>
              <a:t>类设计</a:t>
            </a:r>
            <a:endParaRPr lang="en-US" altLang="zh-CN" dirty="0"/>
          </a:p>
          <a:p>
            <a:pPr lvl="1"/>
            <a:r>
              <a:rPr lang="zh-CN" altLang="zh-CN" dirty="0"/>
              <a:t>给出每个设计类的</a:t>
            </a:r>
            <a:r>
              <a:rPr lang="zh-CN" altLang="zh-CN" b="1" dirty="0">
                <a:solidFill>
                  <a:srgbClr val="C00000"/>
                </a:solidFill>
              </a:rPr>
              <a:t>具体</a:t>
            </a:r>
            <a:r>
              <a:rPr lang="zh-CN" altLang="en-US" b="1" dirty="0">
                <a:solidFill>
                  <a:srgbClr val="C00000"/>
                </a:solidFill>
              </a:rPr>
              <a:t>实现</a:t>
            </a:r>
            <a:r>
              <a:rPr lang="zh-CN" altLang="zh-CN" b="1" dirty="0">
                <a:solidFill>
                  <a:srgbClr val="C00000"/>
                </a:solidFill>
              </a:rPr>
              <a:t>细节</a:t>
            </a:r>
            <a:r>
              <a:rPr lang="zh-CN" altLang="zh-CN" dirty="0"/>
              <a:t>，包括类的属性定义、方法的实现算法等，使得程序员能够基于类设计给出这些类的实现代码</a:t>
            </a:r>
            <a:endParaRPr lang="en-US" altLang="zh-CN" dirty="0"/>
          </a:p>
          <a:p>
            <a:endParaRPr lang="zh-CN" altLang="en-US" dirty="0"/>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数据设计的任务</a:t>
            </a:r>
          </a:p>
        </p:txBody>
      </p:sp>
      <p:grpSp>
        <p:nvGrpSpPr>
          <p:cNvPr id="5" name="画布 83"/>
          <p:cNvGrpSpPr/>
          <p:nvPr/>
        </p:nvGrpSpPr>
        <p:grpSpPr>
          <a:xfrm>
            <a:off x="311944" y="1340768"/>
            <a:ext cx="10369152" cy="4428492"/>
            <a:chOff x="-122762" y="0"/>
            <a:chExt cx="5334000" cy="2096770"/>
          </a:xfrm>
        </p:grpSpPr>
        <p:sp>
          <p:nvSpPr>
            <p:cNvPr id="6" name="矩形 5"/>
            <p:cNvSpPr/>
            <p:nvPr/>
          </p:nvSpPr>
          <p:spPr>
            <a:xfrm>
              <a:off x="-122762" y="0"/>
              <a:ext cx="5334000" cy="2096770"/>
            </a:xfrm>
            <a:prstGeom prst="rect">
              <a:avLst/>
            </a:prstGeom>
            <a:solidFill>
              <a:prstClr val="white"/>
            </a:solidFill>
          </p:spPr>
          <p:txBody>
            <a:bodyPr/>
            <a:lstStyle/>
            <a:p>
              <a:endParaRPr lang="zh-CN" altLang="en-US" dirty="0"/>
            </a:p>
          </p:txBody>
        </p:sp>
        <p:sp>
          <p:nvSpPr>
            <p:cNvPr id="7" name="矩形 6"/>
            <p:cNvSpPr/>
            <p:nvPr/>
          </p:nvSpPr>
          <p:spPr>
            <a:xfrm>
              <a:off x="1835597" y="641237"/>
              <a:ext cx="1417490" cy="965389"/>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r>
                <a:rPr lang="zh-CN" sz="2800" kern="100" dirty="0">
                  <a:solidFill>
                    <a:srgbClr val="C00000"/>
                  </a:solidFill>
                  <a:effectLst/>
                  <a:latin typeface="+mn-ea"/>
                  <a:cs typeface="Times New Roman" panose="02020603050405020304" pitchFamily="18" charset="0"/>
                </a:rPr>
                <a:t>数据设计</a:t>
              </a:r>
            </a:p>
          </p:txBody>
        </p:sp>
        <p:cxnSp>
          <p:nvCxnSpPr>
            <p:cNvPr id="8" name="直接箭头连接符 7"/>
            <p:cNvCxnSpPr/>
            <p:nvPr/>
          </p:nvCxnSpPr>
          <p:spPr>
            <a:xfrm>
              <a:off x="1349449" y="787405"/>
              <a:ext cx="486018"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349449" y="1123932"/>
              <a:ext cx="486073"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349829" y="1486863"/>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71"/>
            <p:cNvSpPr txBox="1"/>
            <p:nvPr/>
          </p:nvSpPr>
          <p:spPr>
            <a:xfrm>
              <a:off x="646850" y="659934"/>
              <a:ext cx="723265" cy="29573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用例模型</a:t>
              </a:r>
            </a:p>
          </p:txBody>
        </p:sp>
        <p:sp>
          <p:nvSpPr>
            <p:cNvPr id="12" name="文本框 25"/>
            <p:cNvSpPr txBox="1"/>
            <p:nvPr/>
          </p:nvSpPr>
          <p:spPr>
            <a:xfrm>
              <a:off x="309624" y="995130"/>
              <a:ext cx="989965" cy="29527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用例交互模型</a:t>
              </a:r>
            </a:p>
          </p:txBody>
        </p:sp>
        <p:sp>
          <p:nvSpPr>
            <p:cNvPr id="13" name="文本框 25"/>
            <p:cNvSpPr txBox="1"/>
            <p:nvPr/>
          </p:nvSpPr>
          <p:spPr>
            <a:xfrm>
              <a:off x="450961" y="1345839"/>
              <a:ext cx="856615" cy="29527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分析类模型</a:t>
              </a:r>
            </a:p>
          </p:txBody>
        </p:sp>
        <p:cxnSp>
          <p:nvCxnSpPr>
            <p:cNvPr id="14" name="直接箭头连接符 13"/>
            <p:cNvCxnSpPr/>
            <p:nvPr/>
          </p:nvCxnSpPr>
          <p:spPr>
            <a:xfrm>
              <a:off x="2139726" y="451338"/>
              <a:ext cx="0" cy="19035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2055614" y="1605695"/>
              <a:ext cx="208" cy="20711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25"/>
            <p:cNvSpPr txBox="1"/>
            <p:nvPr/>
          </p:nvSpPr>
          <p:spPr>
            <a:xfrm>
              <a:off x="1687623" y="0"/>
              <a:ext cx="856615" cy="45720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软件体系结</a:t>
              </a:r>
            </a:p>
            <a:p>
              <a:pPr algn="just"/>
              <a:r>
                <a:rPr lang="zh-CN" kern="100">
                  <a:solidFill>
                    <a:schemeClr val="tx1"/>
                  </a:solidFill>
                  <a:effectLst/>
                  <a:latin typeface="+mn-ea"/>
                  <a:ea typeface="+mn-ea"/>
                  <a:cs typeface="Times New Roman" panose="02020603050405020304" pitchFamily="18" charset="0"/>
                </a:rPr>
                <a:t>构设计模型</a:t>
              </a:r>
            </a:p>
          </p:txBody>
        </p:sp>
        <p:sp>
          <p:nvSpPr>
            <p:cNvPr id="17" name="文本框 25"/>
            <p:cNvSpPr txBox="1"/>
            <p:nvPr/>
          </p:nvSpPr>
          <p:spPr>
            <a:xfrm>
              <a:off x="2701955" y="20"/>
              <a:ext cx="589915" cy="484277"/>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用户界</a:t>
              </a:r>
            </a:p>
            <a:p>
              <a:pPr algn="just"/>
              <a:r>
                <a:rPr lang="zh-CN" kern="100">
                  <a:solidFill>
                    <a:schemeClr val="tx1"/>
                  </a:solidFill>
                  <a:effectLst/>
                  <a:latin typeface="+mn-ea"/>
                  <a:ea typeface="+mn-ea"/>
                  <a:cs typeface="Times New Roman" panose="02020603050405020304" pitchFamily="18" charset="0"/>
                </a:rPr>
                <a:t>面模型</a:t>
              </a:r>
            </a:p>
          </p:txBody>
        </p:sp>
        <p:cxnSp>
          <p:nvCxnSpPr>
            <p:cNvPr id="18" name="直接箭头连接符 17"/>
            <p:cNvCxnSpPr/>
            <p:nvPr/>
          </p:nvCxnSpPr>
          <p:spPr>
            <a:xfrm>
              <a:off x="3251958" y="1123852"/>
              <a:ext cx="485775"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25"/>
            <p:cNvSpPr txBox="1"/>
            <p:nvPr/>
          </p:nvSpPr>
          <p:spPr>
            <a:xfrm>
              <a:off x="3737733" y="888538"/>
              <a:ext cx="1416361" cy="508461"/>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dirty="0">
                  <a:solidFill>
                    <a:schemeClr val="tx1"/>
                  </a:solidFill>
                  <a:effectLst/>
                  <a:latin typeface="+mn-ea"/>
                  <a:ea typeface="+mn-ea"/>
                  <a:cs typeface="Times New Roman" panose="02020603050405020304" pitchFamily="18" charset="0"/>
                </a:rPr>
                <a:t>数据设计模型（类图、</a:t>
              </a:r>
            </a:p>
            <a:p>
              <a:pPr algn="just"/>
              <a:r>
                <a:rPr lang="zh-CN" kern="100" dirty="0">
                  <a:solidFill>
                    <a:schemeClr val="tx1"/>
                  </a:solidFill>
                  <a:effectLst/>
                  <a:latin typeface="+mn-ea"/>
                  <a:ea typeface="+mn-ea"/>
                  <a:cs typeface="Times New Roman" panose="02020603050405020304" pitchFamily="18" charset="0"/>
                </a:rPr>
                <a:t>活动图等）</a:t>
              </a:r>
            </a:p>
          </p:txBody>
        </p:sp>
        <p:cxnSp>
          <p:nvCxnSpPr>
            <p:cNvPr id="20" name="直接箭头连接符 19"/>
            <p:cNvCxnSpPr/>
            <p:nvPr/>
          </p:nvCxnSpPr>
          <p:spPr>
            <a:xfrm>
              <a:off x="2951580" y="450687"/>
              <a:ext cx="0" cy="1898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5"/>
            <p:cNvSpPr txBox="1"/>
            <p:nvPr/>
          </p:nvSpPr>
          <p:spPr>
            <a:xfrm>
              <a:off x="1554273" y="1813301"/>
              <a:ext cx="989965" cy="270510"/>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用例设计模型</a:t>
              </a:r>
            </a:p>
          </p:txBody>
        </p:sp>
        <p:cxnSp>
          <p:nvCxnSpPr>
            <p:cNvPr id="22" name="直接箭头连接符 21"/>
            <p:cNvCxnSpPr/>
            <p:nvPr/>
          </p:nvCxnSpPr>
          <p:spPr>
            <a:xfrm flipV="1">
              <a:off x="3045253" y="1606338"/>
              <a:ext cx="0" cy="20701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5"/>
            <p:cNvSpPr txBox="1"/>
            <p:nvPr/>
          </p:nvSpPr>
          <p:spPr>
            <a:xfrm>
              <a:off x="2544238" y="1812995"/>
              <a:ext cx="856615" cy="269875"/>
            </a:xfrm>
            <a:prstGeom prst="rect">
              <a:avLst/>
            </a:prstGeom>
            <a:noFill/>
            <a:ln w="6350">
              <a:noFill/>
            </a:ln>
          </p:spPr>
          <p:txBody>
            <a:bodyPr rot="0" spcFirstLastPara="0" vert="horz" wrap="none" lIns="91440" tIns="45720" rIns="91440" bIns="45720" numCol="1" spcCol="0" rtlCol="0" fromWordArt="0" anchor="t" anchorCtr="0" forceAA="0" compatLnSpc="1">
              <a:noAutofit/>
            </a:bodyPr>
            <a:lstStyle/>
            <a:p>
              <a:pPr algn="just"/>
              <a:r>
                <a:rPr lang="zh-CN" kern="100">
                  <a:solidFill>
                    <a:schemeClr val="tx1"/>
                  </a:solidFill>
                  <a:effectLst/>
                  <a:latin typeface="+mn-ea"/>
                  <a:ea typeface="+mn-ea"/>
                  <a:cs typeface="Times New Roman" panose="02020603050405020304" pitchFamily="18" charset="0"/>
                </a:rPr>
                <a:t>类设计模型</a:t>
              </a:r>
            </a:p>
          </p:txBody>
        </p:sp>
      </p:gr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0674" y="4264534"/>
            <a:ext cx="11017224" cy="18362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5" name="标题 4"/>
          <p:cNvSpPr>
            <a:spLocks noGrp="1"/>
          </p:cNvSpPr>
          <p:nvPr>
            <p:ph type="title"/>
          </p:nvPr>
        </p:nvSpPr>
        <p:spPr/>
        <p:txBody>
          <a:bodyPr/>
          <a:lstStyle/>
          <a:p>
            <a:r>
              <a:rPr lang="zh-CN" altLang="en-US" dirty="0"/>
              <a:t>数据</a:t>
            </a:r>
            <a:r>
              <a:rPr lang="zh-CN" altLang="zh-CN" dirty="0"/>
              <a:t>设计</a:t>
            </a:r>
            <a:r>
              <a:rPr lang="zh-CN" altLang="en-US" dirty="0"/>
              <a:t>过程</a:t>
            </a:r>
          </a:p>
        </p:txBody>
      </p:sp>
      <p:sp>
        <p:nvSpPr>
          <p:cNvPr id="7" name="圆角矩形 6"/>
          <p:cNvSpPr/>
          <p:nvPr/>
        </p:nvSpPr>
        <p:spPr>
          <a:xfrm>
            <a:off x="605234" y="4649116"/>
            <a:ext cx="1501322" cy="112081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确定持久数据</a:t>
            </a:r>
          </a:p>
        </p:txBody>
      </p:sp>
      <p:sp>
        <p:nvSpPr>
          <p:cNvPr id="8" name="右箭头 7"/>
          <p:cNvSpPr/>
          <p:nvPr/>
        </p:nvSpPr>
        <p:spPr>
          <a:xfrm>
            <a:off x="2354326" y="4951455"/>
            <a:ext cx="659008" cy="617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p>
        </p:txBody>
      </p:sp>
      <p:sp>
        <p:nvSpPr>
          <p:cNvPr id="9" name="圆角矩形 8"/>
          <p:cNvSpPr/>
          <p:nvPr/>
        </p:nvSpPr>
        <p:spPr>
          <a:xfrm>
            <a:off x="3195675" y="4691323"/>
            <a:ext cx="2186158" cy="112081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确定数据存储和组织方式</a:t>
            </a:r>
          </a:p>
        </p:txBody>
      </p:sp>
      <p:sp>
        <p:nvSpPr>
          <p:cNvPr id="11" name="圆角矩形 10"/>
          <p:cNvSpPr/>
          <p:nvPr/>
        </p:nvSpPr>
        <p:spPr>
          <a:xfrm>
            <a:off x="9139489" y="4691321"/>
            <a:ext cx="1920240" cy="1078609"/>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评审和优化数据设计</a:t>
            </a:r>
          </a:p>
        </p:txBody>
      </p:sp>
      <p:sp>
        <p:nvSpPr>
          <p:cNvPr id="12" name="圆角矩形 8"/>
          <p:cNvSpPr/>
          <p:nvPr/>
        </p:nvSpPr>
        <p:spPr>
          <a:xfrm>
            <a:off x="6412104" y="4691321"/>
            <a:ext cx="1697113" cy="1120815"/>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en-US" dirty="0">
                <a:latin typeface="微软雅黑" panose="020B0503020204020204" charset="-122"/>
                <a:ea typeface="微软雅黑" panose="020B0503020204020204" charset="-122"/>
              </a:rPr>
              <a:t>设计数据访问操作</a:t>
            </a:r>
          </a:p>
        </p:txBody>
      </p:sp>
      <p:cxnSp>
        <p:nvCxnSpPr>
          <p:cNvPr id="27" name="直接箭头连接符 26"/>
          <p:cNvCxnSpPr>
            <a:stCxn id="31" idx="2"/>
          </p:cNvCxnSpPr>
          <p:nvPr/>
        </p:nvCxnSpPr>
        <p:spPr>
          <a:xfrm>
            <a:off x="8193934" y="2932931"/>
            <a:ext cx="0" cy="1331603"/>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圆角矩形 6"/>
          <p:cNvSpPr/>
          <p:nvPr/>
        </p:nvSpPr>
        <p:spPr>
          <a:xfrm>
            <a:off x="400674" y="1573451"/>
            <a:ext cx="1501322"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solidFill>
                  <a:schemeClr val="dk1"/>
                </a:solidFill>
                <a:latin typeface="微软雅黑" panose="020B0503020204020204" charset="-122"/>
                <a:ea typeface="微软雅黑" panose="020B0503020204020204" charset="-122"/>
              </a:rPr>
              <a:t>用例设计</a:t>
            </a:r>
            <a:endParaRPr lang="zh-CN" altLang="en-US" dirty="0">
              <a:solidFill>
                <a:schemeClr val="dk1"/>
              </a:solidFill>
              <a:latin typeface="微软雅黑" panose="020B0503020204020204" charset="-122"/>
              <a:ea typeface="微软雅黑" panose="020B0503020204020204" charset="-122"/>
            </a:endParaRPr>
          </a:p>
        </p:txBody>
      </p:sp>
      <p:sp>
        <p:nvSpPr>
          <p:cNvPr id="29" name="圆角矩形 7"/>
          <p:cNvSpPr/>
          <p:nvPr/>
        </p:nvSpPr>
        <p:spPr>
          <a:xfrm>
            <a:off x="2714838" y="1601026"/>
            <a:ext cx="1501322" cy="133928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子系统</a:t>
            </a:r>
            <a:r>
              <a:rPr lang="en-US" altLang="zh-CN" dirty="0">
                <a:latin typeface="微软雅黑" panose="020B0503020204020204" charset="-122"/>
                <a:ea typeface="微软雅黑" panose="020B0503020204020204" charset="-122"/>
              </a:rPr>
              <a:t>/</a:t>
            </a:r>
            <a:r>
              <a:rPr lang="zh-CN" altLang="en-US" dirty="0">
                <a:latin typeface="微软雅黑" panose="020B0503020204020204" charset="-122"/>
                <a:ea typeface="微软雅黑" panose="020B0503020204020204" charset="-122"/>
              </a:rPr>
              <a:t>构件</a:t>
            </a:r>
            <a:r>
              <a:rPr lang="zh-CN" altLang="zh-CN" dirty="0">
                <a:latin typeface="微软雅黑" panose="020B0503020204020204" charset="-122"/>
                <a:ea typeface="微软雅黑" panose="020B0503020204020204" charset="-122"/>
              </a:rPr>
              <a:t>设计</a:t>
            </a:r>
            <a:endParaRPr lang="zh-CN" altLang="en-US" dirty="0">
              <a:latin typeface="微软雅黑" panose="020B0503020204020204" charset="-122"/>
              <a:ea typeface="微软雅黑" panose="020B0503020204020204" charset="-122"/>
            </a:endParaRPr>
          </a:p>
        </p:txBody>
      </p:sp>
      <p:sp>
        <p:nvSpPr>
          <p:cNvPr id="30" name="圆角矩形 16"/>
          <p:cNvSpPr/>
          <p:nvPr/>
        </p:nvSpPr>
        <p:spPr>
          <a:xfrm>
            <a:off x="5046924" y="1628800"/>
            <a:ext cx="1501322"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类设计</a:t>
            </a:r>
            <a:endParaRPr lang="zh-CN" altLang="en-US" dirty="0">
              <a:latin typeface="微软雅黑" panose="020B0503020204020204" charset="-122"/>
              <a:ea typeface="微软雅黑" panose="020B0503020204020204" charset="-122"/>
            </a:endParaRPr>
          </a:p>
        </p:txBody>
      </p:sp>
      <p:sp>
        <p:nvSpPr>
          <p:cNvPr id="31" name="圆角矩形 17"/>
          <p:cNvSpPr/>
          <p:nvPr/>
        </p:nvSpPr>
        <p:spPr>
          <a:xfrm>
            <a:off x="7443273" y="1600783"/>
            <a:ext cx="1501322" cy="1332148"/>
          </a:xfrm>
          <a:prstGeom prst="round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vertOverflow="overflow" horzOverflow="overflow" vert="horz" wrap="square" numCol="1" spcCol="0" rtlCol="0" fromWordArt="0" anchor="ctr" anchorCtr="0" forceAA="0" compatLnSpc="1">
            <a:noAutofit/>
          </a:bodyPr>
          <a:lstStyle/>
          <a:p>
            <a:pPr algn="ctr"/>
            <a:r>
              <a:rPr lang="zh-CN" altLang="zh-CN" dirty="0">
                <a:solidFill>
                  <a:schemeClr val="lt1"/>
                </a:solidFill>
                <a:latin typeface="微软雅黑" panose="020B0503020204020204" charset="-122"/>
                <a:ea typeface="微软雅黑" panose="020B0503020204020204" charset="-122"/>
              </a:rPr>
              <a:t>数据模型设计</a:t>
            </a:r>
            <a:endParaRPr lang="zh-CN" altLang="en-US" dirty="0">
              <a:solidFill>
                <a:schemeClr val="lt1"/>
              </a:solidFill>
              <a:latin typeface="微软雅黑" panose="020B0503020204020204" charset="-122"/>
              <a:ea typeface="微软雅黑" panose="020B0503020204020204" charset="-122"/>
            </a:endParaRPr>
          </a:p>
        </p:txBody>
      </p:sp>
      <p:sp>
        <p:nvSpPr>
          <p:cNvPr id="32" name="圆角矩形 18"/>
          <p:cNvSpPr/>
          <p:nvPr/>
        </p:nvSpPr>
        <p:spPr>
          <a:xfrm>
            <a:off x="9839622" y="1600783"/>
            <a:ext cx="1783237" cy="1332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latin typeface="微软雅黑" panose="020B0503020204020204" charset="-122"/>
                <a:ea typeface="微软雅黑" panose="020B0503020204020204" charset="-122"/>
              </a:rPr>
              <a:t>设计整合</a:t>
            </a:r>
            <a:r>
              <a:rPr lang="zh-CN" altLang="en-US" dirty="0">
                <a:latin typeface="微软雅黑" panose="020B0503020204020204" charset="-122"/>
                <a:ea typeface="微软雅黑" panose="020B0503020204020204" charset="-122"/>
              </a:rPr>
              <a:t>与</a:t>
            </a:r>
            <a:r>
              <a:rPr lang="zh-CN" altLang="zh-CN" dirty="0">
                <a:latin typeface="微软雅黑" panose="020B0503020204020204" charset="-122"/>
                <a:ea typeface="微软雅黑" panose="020B0503020204020204" charset="-122"/>
              </a:rPr>
              <a:t>验证</a:t>
            </a:r>
            <a:endParaRPr lang="zh-CN" altLang="en-US" dirty="0">
              <a:latin typeface="微软雅黑" panose="020B0503020204020204" charset="-122"/>
              <a:ea typeface="微软雅黑" panose="020B0503020204020204" charset="-122"/>
            </a:endParaRPr>
          </a:p>
        </p:txBody>
      </p:sp>
      <p:sp>
        <p:nvSpPr>
          <p:cNvPr id="33" name="右箭头 19"/>
          <p:cNvSpPr/>
          <p:nvPr/>
        </p:nvSpPr>
        <p:spPr>
          <a:xfrm>
            <a:off x="1983785" y="1885582"/>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4" name="右箭头 19"/>
          <p:cNvSpPr/>
          <p:nvPr/>
        </p:nvSpPr>
        <p:spPr>
          <a:xfrm>
            <a:off x="4322592" y="1885582"/>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5" name="右箭头 19"/>
          <p:cNvSpPr/>
          <p:nvPr/>
        </p:nvSpPr>
        <p:spPr>
          <a:xfrm>
            <a:off x="6652653" y="1885582"/>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6" name="右箭头 19"/>
          <p:cNvSpPr/>
          <p:nvPr/>
        </p:nvSpPr>
        <p:spPr>
          <a:xfrm>
            <a:off x="9052318" y="1885581"/>
            <a:ext cx="682897" cy="707885"/>
          </a:xfrm>
          <a:prstGeom prst="rightArrow">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solidFill>
                <a:schemeClr val="tx1"/>
              </a:solidFill>
            </a:endParaRPr>
          </a:p>
        </p:txBody>
      </p:sp>
      <p:sp>
        <p:nvSpPr>
          <p:cNvPr id="37" name="右箭头 7"/>
          <p:cNvSpPr/>
          <p:nvPr/>
        </p:nvSpPr>
        <p:spPr>
          <a:xfrm>
            <a:off x="5564174" y="4943205"/>
            <a:ext cx="659008" cy="617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p>
        </p:txBody>
      </p:sp>
      <p:sp>
        <p:nvSpPr>
          <p:cNvPr id="38" name="右箭头 7"/>
          <p:cNvSpPr/>
          <p:nvPr/>
        </p:nvSpPr>
        <p:spPr>
          <a:xfrm>
            <a:off x="8294849" y="4948662"/>
            <a:ext cx="659008" cy="61704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示例：数据模型设计</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239957" y="1151171"/>
          <a:ext cx="7096674" cy="5256584"/>
        </p:xfrm>
        <a:graphic>
          <a:graphicData uri="http://schemas.openxmlformats.org/presentationml/2006/ole">
            <mc:AlternateContent xmlns:mc="http://schemas.openxmlformats.org/markup-compatibility/2006">
              <mc:Choice xmlns:v="urn:schemas-microsoft-com:vml" Requires="v">
                <p:oleObj spid="_x0000_s24591" name="Visio" r:id="rId3" imgW="4572000" imgH="3384550" progId="Visio.Drawing.11">
                  <p:embed/>
                </p:oleObj>
              </mc:Choice>
              <mc:Fallback>
                <p:oleObj name="Visio" r:id="rId3" imgW="4572000" imgH="3384550"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957" y="1151171"/>
                        <a:ext cx="7096674" cy="5256584"/>
                      </a:xfrm>
                      <a:prstGeom prst="rect">
                        <a:avLst/>
                      </a:prstGeom>
                      <a:noFill/>
                    </p:spPr>
                  </p:pic>
                </p:oleObj>
              </mc:Fallback>
            </mc:AlternateContent>
          </a:graphicData>
        </a:graphic>
      </p:graphicFrame>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数据设计的原则</a:t>
            </a:r>
            <a:endParaRPr lang="zh-CN" altLang="en-US" dirty="0"/>
          </a:p>
        </p:txBody>
      </p:sp>
      <p:sp>
        <p:nvSpPr>
          <p:cNvPr id="2" name="内容占位符 1"/>
          <p:cNvSpPr>
            <a:spLocks noGrp="1"/>
          </p:cNvSpPr>
          <p:nvPr>
            <p:ph idx="1"/>
          </p:nvPr>
        </p:nvSpPr>
        <p:spPr/>
        <p:txBody>
          <a:bodyPr>
            <a:normAutofit fontScale="92500" lnSpcReduction="20000"/>
          </a:bodyPr>
          <a:lstStyle/>
          <a:p>
            <a:pPr lvl="0"/>
            <a:r>
              <a:rPr lang="zh-CN" altLang="en-US" dirty="0"/>
              <a:t>可追踪</a:t>
            </a:r>
            <a:endParaRPr lang="en-US" altLang="zh-CN" dirty="0"/>
          </a:p>
          <a:p>
            <a:pPr lvl="1"/>
            <a:r>
              <a:rPr lang="zh-CN" altLang="zh-CN" dirty="0"/>
              <a:t>根据</a:t>
            </a:r>
            <a:r>
              <a:rPr lang="zh-CN" altLang="en-US" dirty="0"/>
              <a:t>软件</a:t>
            </a:r>
            <a:r>
              <a:rPr lang="zh-CN" altLang="zh-CN" dirty="0"/>
              <a:t>需求</a:t>
            </a:r>
            <a:r>
              <a:rPr lang="zh-CN" altLang="en-US" dirty="0"/>
              <a:t>、</a:t>
            </a:r>
            <a:r>
              <a:rPr lang="zh-CN" altLang="zh-CN" dirty="0"/>
              <a:t>体系结构设计、用例设计等模型</a:t>
            </a:r>
            <a:r>
              <a:rPr lang="zh-CN" altLang="en-US" dirty="0"/>
              <a:t>开展</a:t>
            </a:r>
            <a:r>
              <a:rPr lang="zh-CN" altLang="zh-CN" dirty="0"/>
              <a:t>数据设计</a:t>
            </a:r>
            <a:endParaRPr lang="en-US" altLang="zh-CN" dirty="0"/>
          </a:p>
          <a:p>
            <a:r>
              <a:rPr lang="zh-CN" altLang="en-US" dirty="0"/>
              <a:t>无</a:t>
            </a:r>
            <a:r>
              <a:rPr lang="zh-CN" altLang="zh-CN" dirty="0"/>
              <a:t>冗余</a:t>
            </a:r>
            <a:endParaRPr lang="en-US" altLang="zh-CN" dirty="0"/>
          </a:p>
          <a:p>
            <a:pPr lvl="1"/>
            <a:r>
              <a:rPr lang="zh-CN" altLang="zh-CN" dirty="0"/>
              <a:t>尽可能不要产生一些冗余、不必要的数据设计。</a:t>
            </a:r>
          </a:p>
          <a:p>
            <a:pPr lvl="0"/>
            <a:r>
              <a:rPr lang="zh-CN" altLang="zh-CN" dirty="0"/>
              <a:t>考虑和权衡时空效率</a:t>
            </a:r>
            <a:endParaRPr lang="en-US" altLang="zh-CN" dirty="0"/>
          </a:p>
          <a:p>
            <a:pPr lvl="1"/>
            <a:r>
              <a:rPr lang="zh-CN" altLang="zh-CN" dirty="0"/>
              <a:t>反复折中数据的执行效率（如操作数据需要的时间）和存储效率（如存储数据所需的空间），以满足非功能性需求</a:t>
            </a:r>
          </a:p>
          <a:p>
            <a:pPr lvl="0"/>
            <a:r>
              <a:rPr lang="zh-CN" altLang="zh-CN" dirty="0"/>
              <a:t>贯穿整个软件设计阶段</a:t>
            </a:r>
            <a:endParaRPr lang="en-US" altLang="zh-CN" dirty="0"/>
          </a:p>
          <a:p>
            <a:pPr lvl="1"/>
            <a:r>
              <a:rPr lang="zh-CN" altLang="zh-CN" dirty="0"/>
              <a:t>针对关键性、全局性的数据条目建立最初的数据模型</a:t>
            </a:r>
            <a:endParaRPr lang="en-US" altLang="zh-CN" dirty="0"/>
          </a:p>
          <a:p>
            <a:pPr lvl="1"/>
            <a:r>
              <a:rPr lang="zh-CN" altLang="zh-CN" dirty="0"/>
              <a:t>数据模型应该不断丰富、演进、完善，以满足用例、子系统、构件、类等设计元素对持久数据存储的需求</a:t>
            </a:r>
            <a:endParaRPr lang="en-US" altLang="zh-CN" dirty="0"/>
          </a:p>
          <a:p>
            <a:pPr lvl="0"/>
            <a:r>
              <a:rPr lang="zh-CN" altLang="zh-CN" dirty="0"/>
              <a:t>验证数据的完整性</a:t>
            </a:r>
          </a:p>
          <a:p>
            <a:endParaRPr lang="zh-CN" altLang="en-US" dirty="0"/>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2.3.1 </a:t>
            </a:r>
            <a:r>
              <a:rPr lang="zh-CN" altLang="zh-CN" dirty="0">
                <a:effectLst/>
              </a:rPr>
              <a:t>确定永久数据</a:t>
            </a:r>
            <a:endParaRPr lang="zh-CN" altLang="en-US" dirty="0"/>
          </a:p>
        </p:txBody>
      </p:sp>
      <p:sp>
        <p:nvSpPr>
          <p:cNvPr id="2" name="内容占位符 1"/>
          <p:cNvSpPr>
            <a:spLocks noGrp="1"/>
          </p:cNvSpPr>
          <p:nvPr>
            <p:ph idx="1"/>
          </p:nvPr>
        </p:nvSpPr>
        <p:spPr/>
        <p:txBody>
          <a:bodyPr/>
          <a:lstStyle/>
          <a:p>
            <a:r>
              <a:rPr lang="zh-CN" altLang="en-US" dirty="0"/>
              <a:t>根据对需求的理解来确定哪些数据需要永久保存</a:t>
            </a:r>
            <a:endParaRPr lang="en-US" altLang="zh-CN" dirty="0"/>
          </a:p>
          <a:p>
            <a:pPr lvl="1"/>
            <a:r>
              <a:rPr lang="zh-CN" altLang="en-US" dirty="0"/>
              <a:t>如用户的账号和密码</a:t>
            </a:r>
            <a:endParaRPr lang="en-US" altLang="zh-CN" dirty="0"/>
          </a:p>
          <a:p>
            <a:pPr lvl="1"/>
            <a:r>
              <a:rPr lang="zh-CN" altLang="en-US" dirty="0"/>
              <a:t>系统设置信息</a:t>
            </a:r>
            <a:endParaRPr lang="en-US" altLang="zh-CN" dirty="0"/>
          </a:p>
          <a:p>
            <a:endParaRPr lang="zh-CN" altLang="en-US" dirty="0"/>
          </a:p>
        </p:txBody>
      </p:sp>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dirty="0">
                <a:effectLst/>
              </a:rPr>
              <a:t>2.3.2 </a:t>
            </a:r>
            <a:r>
              <a:rPr lang="zh-CN" altLang="zh-CN" dirty="0">
                <a:effectLst/>
              </a:rPr>
              <a:t>确定</a:t>
            </a:r>
            <a:r>
              <a:rPr lang="zh-CN" altLang="en-US" dirty="0">
                <a:effectLst/>
              </a:rPr>
              <a:t>持久</a:t>
            </a:r>
            <a:r>
              <a:rPr lang="zh-CN" altLang="zh-CN" dirty="0">
                <a:effectLst/>
              </a:rPr>
              <a:t>数据</a:t>
            </a:r>
            <a:r>
              <a:rPr lang="zh-CN" altLang="en-US" dirty="0">
                <a:effectLst/>
              </a:rPr>
              <a:t>的</a:t>
            </a:r>
            <a:r>
              <a:rPr lang="zh-CN" altLang="zh-CN" dirty="0">
                <a:effectLst/>
              </a:rPr>
              <a:t>存储和组织方式</a:t>
            </a:r>
            <a:endParaRPr lang="zh-CN" altLang="en-US" dirty="0"/>
          </a:p>
        </p:txBody>
      </p:sp>
      <p:sp>
        <p:nvSpPr>
          <p:cNvPr id="2" name="内容占位符 1"/>
          <p:cNvSpPr>
            <a:spLocks noGrp="1"/>
          </p:cNvSpPr>
          <p:nvPr>
            <p:ph idx="1"/>
          </p:nvPr>
        </p:nvSpPr>
        <p:spPr/>
        <p:txBody>
          <a:bodyPr/>
          <a:lstStyle/>
          <a:p>
            <a:r>
              <a:rPr lang="zh-CN" altLang="zh-CN" dirty="0"/>
              <a:t>将数据存储在数据文件中</a:t>
            </a:r>
            <a:endParaRPr lang="en-US" altLang="zh-CN" dirty="0"/>
          </a:p>
          <a:p>
            <a:pPr lvl="1"/>
            <a:r>
              <a:rPr lang="zh-CN" altLang="zh-CN" dirty="0"/>
              <a:t>确定数据存储的组织格式，以便将格式化和结构化的数据存放在数据文件之中</a:t>
            </a:r>
            <a:endParaRPr lang="en-US" altLang="zh-CN" dirty="0"/>
          </a:p>
          <a:p>
            <a:pPr lvl="1"/>
            <a:endParaRPr lang="en-US" altLang="zh-CN" dirty="0"/>
          </a:p>
          <a:p>
            <a:r>
              <a:rPr lang="zh-CN" altLang="zh-CN" dirty="0"/>
              <a:t>将数据存储在数据库中</a:t>
            </a:r>
            <a:endParaRPr lang="en-US" altLang="zh-CN" dirty="0"/>
          </a:p>
          <a:p>
            <a:pPr lvl="1"/>
            <a:r>
              <a:rPr lang="zh-CN" altLang="zh-CN" dirty="0"/>
              <a:t>设计支持数据存储的数据库表</a:t>
            </a:r>
            <a:endParaRPr lang="zh-CN" altLang="en-US" dirty="0"/>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确定持久数据条目</a:t>
            </a:r>
            <a:endParaRPr lang="zh-CN" altLang="en-US" dirty="0"/>
          </a:p>
        </p:txBody>
      </p:sp>
      <p:sp>
        <p:nvSpPr>
          <p:cNvPr id="2" name="内容占位符 1"/>
          <p:cNvSpPr>
            <a:spLocks noGrp="1"/>
          </p:cNvSpPr>
          <p:nvPr>
            <p:ph idx="1"/>
          </p:nvPr>
        </p:nvSpPr>
        <p:spPr/>
        <p:txBody>
          <a:bodyPr/>
          <a:lstStyle/>
          <a:p>
            <a:r>
              <a:rPr lang="zh-CN" altLang="zh-CN" dirty="0"/>
              <a:t>确定设计模型中需要持久保存的类的对象及其属性</a:t>
            </a:r>
            <a:endParaRPr lang="en-US" altLang="zh-CN" dirty="0"/>
          </a:p>
          <a:p>
            <a:r>
              <a:rPr lang="zh-CN" altLang="zh-CN" dirty="0"/>
              <a:t>面向对象设计模型</a:t>
            </a:r>
            <a:r>
              <a:rPr lang="zh-CN" altLang="en-US" dirty="0"/>
              <a:t>与关系数据库模型的对应关系</a:t>
            </a:r>
            <a:endParaRPr lang="en-US" altLang="zh-CN" dirty="0"/>
          </a:p>
          <a:p>
            <a:pPr lvl="1"/>
            <a:r>
              <a:rPr lang="zh-CN" altLang="zh-CN" dirty="0"/>
              <a:t>类对应于</a:t>
            </a:r>
            <a:r>
              <a:rPr lang="zh-CN" altLang="en-US" dirty="0"/>
              <a:t> </a:t>
            </a:r>
            <a:r>
              <a:rPr lang="en-US" altLang="zh-CN" dirty="0"/>
              <a:t>“</a:t>
            </a:r>
            <a:r>
              <a:rPr lang="zh-CN" altLang="zh-CN" b="1" dirty="0">
                <a:solidFill>
                  <a:srgbClr val="C00000"/>
                </a:solidFill>
              </a:rPr>
              <a:t>表格</a:t>
            </a:r>
            <a:r>
              <a:rPr lang="en-US" altLang="zh-CN" dirty="0"/>
              <a:t>”</a:t>
            </a:r>
            <a:r>
              <a:rPr lang="zh-CN" altLang="zh-CN" dirty="0"/>
              <a:t>（</a:t>
            </a:r>
            <a:r>
              <a:rPr lang="en-US" altLang="zh-CN" dirty="0"/>
              <a:t>table</a:t>
            </a:r>
            <a:r>
              <a:rPr lang="zh-CN" altLang="zh-CN" dirty="0"/>
              <a:t>）</a:t>
            </a:r>
            <a:endParaRPr lang="en-US" altLang="zh-CN" dirty="0"/>
          </a:p>
          <a:p>
            <a:pPr lvl="1"/>
            <a:r>
              <a:rPr lang="zh-CN" altLang="zh-CN" dirty="0"/>
              <a:t>对象对应于</a:t>
            </a:r>
            <a:r>
              <a:rPr lang="en-US" altLang="zh-CN" dirty="0"/>
              <a:t>“</a:t>
            </a:r>
            <a:r>
              <a:rPr lang="zh-CN" altLang="zh-CN" b="1" dirty="0">
                <a:solidFill>
                  <a:srgbClr val="C00000"/>
                </a:solidFill>
              </a:rPr>
              <a:t>记录</a:t>
            </a:r>
            <a:r>
              <a:rPr lang="en-US" altLang="zh-CN" dirty="0"/>
              <a:t>”</a:t>
            </a:r>
            <a:r>
              <a:rPr lang="zh-CN" altLang="zh-CN" dirty="0"/>
              <a:t>（</a:t>
            </a:r>
            <a:r>
              <a:rPr lang="en-US" altLang="zh-CN" dirty="0"/>
              <a:t>record</a:t>
            </a:r>
            <a:r>
              <a:rPr lang="zh-CN" altLang="zh-CN" dirty="0"/>
              <a:t>）</a:t>
            </a:r>
            <a:endParaRPr lang="en-US" altLang="zh-CN" dirty="0"/>
          </a:p>
          <a:p>
            <a:pPr lvl="1"/>
            <a:r>
              <a:rPr lang="zh-CN" altLang="zh-CN" dirty="0"/>
              <a:t>属性对应于表格中的</a:t>
            </a:r>
            <a:r>
              <a:rPr lang="en-US" altLang="zh-CN" dirty="0"/>
              <a:t>“</a:t>
            </a:r>
            <a:r>
              <a:rPr lang="zh-CN" altLang="zh-CN" b="1" dirty="0">
                <a:solidFill>
                  <a:srgbClr val="C00000"/>
                </a:solidFill>
              </a:rPr>
              <a:t>字段</a:t>
            </a:r>
            <a:r>
              <a:rPr lang="en-US" altLang="zh-CN" dirty="0"/>
              <a:t>”</a:t>
            </a:r>
            <a:r>
              <a:rPr lang="zh-CN" altLang="zh-CN" dirty="0"/>
              <a:t>（</a:t>
            </a:r>
            <a:r>
              <a:rPr lang="en-US" altLang="zh-CN" dirty="0"/>
              <a:t>field</a:t>
            </a:r>
            <a:r>
              <a:rPr lang="zh-CN" altLang="zh-CN" dirty="0"/>
              <a:t>）</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838622" y="3918148"/>
          <a:ext cx="7941880" cy="2247702"/>
        </p:xfrm>
        <a:graphic>
          <a:graphicData uri="http://schemas.openxmlformats.org/presentationml/2006/ole">
            <mc:AlternateContent xmlns:mc="http://schemas.openxmlformats.org/markup-compatibility/2006">
              <mc:Choice xmlns:v="urn:schemas-microsoft-com:vml" Requires="v">
                <p:oleObj spid="_x0000_s25615" name="Visio" r:id="rId3" imgW="4798060" imgH="1365885" progId="Visio.Drawing.11">
                  <p:embed/>
                </p:oleObj>
              </mc:Choice>
              <mc:Fallback>
                <p:oleObj name="Visio" r:id="rId3" imgW="4798060" imgH="1365885"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622" y="3918148"/>
                        <a:ext cx="7941880" cy="2247702"/>
                      </a:xfrm>
                      <a:prstGeom prst="rect">
                        <a:avLst/>
                      </a:prstGeom>
                      <a:noFill/>
                    </p:spPr>
                  </p:pic>
                </p:oleObj>
              </mc:Fallback>
            </mc:AlternateContent>
          </a:graphicData>
        </a:graphic>
      </p:graphicFrame>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1:1</a:t>
            </a:r>
            <a:r>
              <a:rPr lang="zh-CN" altLang="zh-CN" dirty="0">
                <a:effectLst/>
              </a:rPr>
              <a:t>、</a:t>
            </a:r>
            <a:r>
              <a:rPr lang="en-US" altLang="zh-CN" dirty="0">
                <a:effectLst/>
              </a:rPr>
              <a:t>1:n</a:t>
            </a:r>
            <a:r>
              <a:rPr lang="zh-CN" altLang="zh-CN" dirty="0">
                <a:effectLst/>
              </a:rPr>
              <a:t>关联关系的映射</a:t>
            </a:r>
            <a:endParaRPr lang="zh-CN" altLang="en-US" dirty="0"/>
          </a:p>
        </p:txBody>
      </p:sp>
      <p:sp>
        <p:nvSpPr>
          <p:cNvPr id="2" name="内容占位符 1"/>
          <p:cNvSpPr>
            <a:spLocks noGrp="1"/>
          </p:cNvSpPr>
          <p:nvPr>
            <p:ph idx="1"/>
          </p:nvPr>
        </p:nvSpPr>
        <p:spPr/>
        <p:txBody>
          <a:bodyPr/>
          <a:lstStyle/>
          <a:p>
            <a:r>
              <a:rPr lang="zh-CN" altLang="zh-CN" dirty="0"/>
              <a:t>假设类</a:t>
            </a:r>
            <a:r>
              <a:rPr lang="en-US" altLang="zh-CN" dirty="0"/>
              <a:t>C1</a:t>
            </a:r>
            <a:r>
              <a:rPr lang="zh-CN" altLang="zh-CN" dirty="0"/>
              <a:t>、</a:t>
            </a:r>
            <a:r>
              <a:rPr lang="en-US" altLang="zh-CN" dirty="0"/>
              <a:t>C2</a:t>
            </a:r>
            <a:r>
              <a:rPr lang="zh-CN" altLang="zh-CN" dirty="0"/>
              <a:t>对应的表格分别为</a:t>
            </a:r>
            <a:r>
              <a:rPr lang="en-US" altLang="zh-CN" dirty="0"/>
              <a:t>T_C1</a:t>
            </a:r>
            <a:r>
              <a:rPr lang="zh-CN" altLang="zh-CN" dirty="0"/>
              <a:t>、</a:t>
            </a:r>
            <a:r>
              <a:rPr lang="en-US" altLang="zh-CN" dirty="0"/>
              <a:t>T_C2</a:t>
            </a:r>
            <a:r>
              <a:rPr lang="zh-CN" altLang="zh-CN" dirty="0"/>
              <a:t>，只要将</a:t>
            </a:r>
            <a:r>
              <a:rPr lang="en-US" altLang="zh-CN" dirty="0"/>
              <a:t>T_C1</a:t>
            </a:r>
            <a:r>
              <a:rPr lang="zh-CN" altLang="zh-CN" dirty="0"/>
              <a:t>中关键字段纳入</a:t>
            </a:r>
            <a:r>
              <a:rPr lang="en-US" altLang="zh-CN" dirty="0"/>
              <a:t>T_C2</a:t>
            </a:r>
            <a:r>
              <a:rPr lang="zh-CN" altLang="zh-CN" dirty="0"/>
              <a:t>中作为</a:t>
            </a:r>
            <a:r>
              <a:rPr lang="zh-CN" altLang="zh-CN" dirty="0">
                <a:solidFill>
                  <a:srgbClr val="C00000"/>
                </a:solidFill>
              </a:rPr>
              <a:t>外键</a:t>
            </a:r>
            <a:r>
              <a:rPr lang="zh-CN" altLang="zh-CN" dirty="0"/>
              <a:t>，就可表示从</a:t>
            </a:r>
            <a:r>
              <a:rPr lang="en-US" altLang="zh-CN" dirty="0"/>
              <a:t>T_C1</a:t>
            </a:r>
            <a:r>
              <a:rPr lang="zh-CN" altLang="zh-CN" dirty="0"/>
              <a:t>到</a:t>
            </a:r>
            <a:r>
              <a:rPr lang="en-US" altLang="zh-CN" dirty="0"/>
              <a:t>T_C2</a:t>
            </a:r>
            <a:r>
              <a:rPr lang="zh-CN" altLang="zh-CN" dirty="0"/>
              <a:t>间的</a:t>
            </a:r>
            <a:r>
              <a:rPr lang="en-US" altLang="zh-CN" dirty="0"/>
              <a:t>1:1</a:t>
            </a:r>
            <a:r>
              <a:rPr lang="zh-CN" altLang="zh-CN" dirty="0"/>
              <a:t>、</a:t>
            </a:r>
            <a:r>
              <a:rPr lang="en-US" altLang="zh-CN" dirty="0"/>
              <a:t>1:n </a:t>
            </a:r>
            <a:r>
              <a:rPr lang="zh-CN" altLang="zh-CN" dirty="0"/>
              <a:t>关联关系</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p:nvPr/>
        </p:nvPicPr>
        <p:blipFill>
          <a:blip r:embed="rId2"/>
          <a:stretch>
            <a:fillRect/>
          </a:stretch>
        </p:blipFill>
        <p:spPr>
          <a:xfrm>
            <a:off x="2854846" y="3284984"/>
            <a:ext cx="6588732" cy="2892448"/>
          </a:xfrm>
          <a:prstGeom prst="rect">
            <a:avLst/>
          </a:prstGeom>
          <a:noFill/>
          <a:ln>
            <a:noFill/>
          </a:ln>
        </p:spPr>
      </p:pic>
      <p:sp>
        <p:nvSpPr>
          <p:cNvPr id="10" name="矩形: 圆角 9"/>
          <p:cNvSpPr/>
          <p:nvPr/>
        </p:nvSpPr>
        <p:spPr>
          <a:xfrm>
            <a:off x="6959302" y="5445224"/>
            <a:ext cx="2304256" cy="504056"/>
          </a:xfrm>
          <a:prstGeom prst="round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n:m</a:t>
            </a:r>
            <a:r>
              <a:rPr lang="zh-CN" altLang="zh-CN" dirty="0">
                <a:effectLst/>
              </a:rPr>
              <a:t>关联关系的映射</a:t>
            </a:r>
            <a:endParaRPr lang="zh-CN" altLang="en-US" dirty="0"/>
          </a:p>
        </p:txBody>
      </p:sp>
      <p:sp>
        <p:nvSpPr>
          <p:cNvPr id="2" name="内容占位符 1"/>
          <p:cNvSpPr>
            <a:spLocks noGrp="1"/>
          </p:cNvSpPr>
          <p:nvPr>
            <p:ph idx="1"/>
          </p:nvPr>
        </p:nvSpPr>
        <p:spPr/>
        <p:txBody>
          <a:bodyPr/>
          <a:lstStyle/>
          <a:p>
            <a:r>
              <a:rPr lang="zh-CN" altLang="zh-CN" dirty="0"/>
              <a:t>在</a:t>
            </a:r>
            <a:r>
              <a:rPr lang="en-US" altLang="zh-CN" dirty="0"/>
              <a:t>T_C1</a:t>
            </a:r>
            <a:r>
              <a:rPr lang="zh-CN" altLang="en-US" dirty="0"/>
              <a:t>、</a:t>
            </a:r>
            <a:r>
              <a:rPr lang="en-US" altLang="zh-CN" dirty="0"/>
              <a:t>T_C2</a:t>
            </a:r>
            <a:r>
              <a:rPr lang="zh-CN" altLang="zh-CN" dirty="0"/>
              <a:t>间引进新交叉表格</a:t>
            </a:r>
            <a:r>
              <a:rPr lang="en-US" altLang="zh-CN" dirty="0" err="1">
                <a:solidFill>
                  <a:srgbClr val="C00000"/>
                </a:solidFill>
              </a:rPr>
              <a:t>T_Intersection</a:t>
            </a:r>
            <a:r>
              <a:rPr lang="zh-CN" altLang="zh-CN" dirty="0"/>
              <a:t>，将</a:t>
            </a:r>
            <a:r>
              <a:rPr lang="en-US" altLang="zh-CN" dirty="0"/>
              <a:t>T_C1</a:t>
            </a:r>
            <a:r>
              <a:rPr lang="zh-CN" altLang="en-US" dirty="0"/>
              <a:t>、</a:t>
            </a:r>
            <a:r>
              <a:rPr lang="en-US" altLang="zh-CN" dirty="0"/>
              <a:t>T_C2</a:t>
            </a:r>
            <a:r>
              <a:rPr lang="zh-CN" altLang="zh-CN" dirty="0"/>
              <a:t>关键字段纳入</a:t>
            </a:r>
            <a:r>
              <a:rPr lang="en-US" altLang="zh-CN" dirty="0" err="1"/>
              <a:t>T_Intersection</a:t>
            </a:r>
            <a:r>
              <a:rPr lang="zh-CN" altLang="zh-CN" dirty="0"/>
              <a:t>中作为外键，在</a:t>
            </a:r>
            <a:r>
              <a:rPr lang="en-US" altLang="zh-CN" dirty="0"/>
              <a:t>T_C1</a:t>
            </a:r>
            <a:r>
              <a:rPr lang="zh-CN" altLang="zh-CN" dirty="0"/>
              <a:t>与</a:t>
            </a:r>
            <a:r>
              <a:rPr lang="en-US" altLang="zh-CN" dirty="0" err="1"/>
              <a:t>T_Intersection</a:t>
            </a:r>
            <a:r>
              <a:rPr lang="zh-CN" altLang="zh-CN" dirty="0"/>
              <a:t>之间、</a:t>
            </a:r>
            <a:r>
              <a:rPr lang="en-US" altLang="zh-CN" dirty="0"/>
              <a:t>T_C2</a:t>
            </a:r>
            <a:r>
              <a:rPr lang="zh-CN" altLang="zh-CN" dirty="0"/>
              <a:t>与</a:t>
            </a:r>
            <a:r>
              <a:rPr lang="en-US" altLang="zh-CN" dirty="0" err="1"/>
              <a:t>T_Intersection</a:t>
            </a:r>
            <a:r>
              <a:rPr lang="zh-CN" altLang="zh-CN" dirty="0"/>
              <a:t>之间建立一对多关系</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8" name="图片 7"/>
          <p:cNvPicPr/>
          <p:nvPr/>
        </p:nvPicPr>
        <p:blipFill>
          <a:blip r:embed="rId2"/>
          <a:stretch>
            <a:fillRect/>
          </a:stretch>
        </p:blipFill>
        <p:spPr>
          <a:xfrm>
            <a:off x="2494806" y="3478693"/>
            <a:ext cx="6984776" cy="2830627"/>
          </a:xfrm>
          <a:prstGeom prst="rect">
            <a:avLst/>
          </a:prstGeom>
          <a:noFill/>
          <a:ln>
            <a:noFill/>
          </a:ln>
        </p:spPr>
      </p:pic>
      <p:sp>
        <p:nvSpPr>
          <p:cNvPr id="9" name="矩形: 圆角 8"/>
          <p:cNvSpPr/>
          <p:nvPr/>
        </p:nvSpPr>
        <p:spPr>
          <a:xfrm>
            <a:off x="4835066" y="5013176"/>
            <a:ext cx="2304256" cy="1394768"/>
          </a:xfrm>
          <a:prstGeom prst="round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继承关系的</a:t>
            </a:r>
            <a:r>
              <a:rPr lang="zh-CN" altLang="en-US" dirty="0">
                <a:effectLst/>
              </a:rPr>
              <a:t>数据库表设计</a:t>
            </a:r>
            <a:r>
              <a:rPr lang="en-US" altLang="zh-CN" dirty="0">
                <a:effectLst/>
              </a:rPr>
              <a:t>(1/2)</a:t>
            </a:r>
            <a:endParaRPr lang="zh-CN" altLang="en-US" dirty="0"/>
          </a:p>
        </p:txBody>
      </p:sp>
      <p:sp>
        <p:nvSpPr>
          <p:cNvPr id="2" name="内容占位符 1"/>
          <p:cNvSpPr>
            <a:spLocks noGrp="1"/>
          </p:cNvSpPr>
          <p:nvPr>
            <p:ph idx="1"/>
          </p:nvPr>
        </p:nvSpPr>
        <p:spPr/>
        <p:txBody>
          <a:bodyPr/>
          <a:lstStyle/>
          <a:p>
            <a:r>
              <a:rPr lang="zh-CN" altLang="zh-CN" dirty="0"/>
              <a:t>假设</a:t>
            </a:r>
            <a:r>
              <a:rPr lang="en-US" altLang="zh-CN" dirty="0"/>
              <a:t>C1</a:t>
            </a:r>
            <a:r>
              <a:rPr lang="zh-CN" altLang="zh-CN" dirty="0"/>
              <a:t>是</a:t>
            </a:r>
            <a:r>
              <a:rPr lang="en-US" altLang="zh-CN" dirty="0"/>
              <a:t>C2</a:t>
            </a:r>
            <a:r>
              <a:rPr lang="zh-CN" altLang="zh-CN" dirty="0"/>
              <a:t>的父类</a:t>
            </a:r>
            <a:r>
              <a:rPr lang="zh-CN" altLang="en-US" dirty="0"/>
              <a:t>，</a:t>
            </a:r>
            <a:r>
              <a:rPr lang="zh-CN" altLang="zh-CN" dirty="0"/>
              <a:t>将</a:t>
            </a:r>
            <a:r>
              <a:rPr lang="en-US" altLang="zh-CN" dirty="0"/>
              <a:t>T_C1</a:t>
            </a:r>
            <a:r>
              <a:rPr lang="zh-CN" altLang="zh-CN" dirty="0"/>
              <a:t>中的所有字段全部引入至</a:t>
            </a:r>
            <a:r>
              <a:rPr lang="en-US" altLang="zh-CN" dirty="0"/>
              <a:t>T_C2</a:t>
            </a:r>
          </a:p>
          <a:p>
            <a:pPr lvl="1"/>
            <a:endParaRPr lang="zh-CN" altLang="en-US" dirty="0"/>
          </a:p>
        </p:txBody>
      </p:sp>
      <p:sp>
        <p:nvSpPr>
          <p:cNvPr id="6" name="Rectangle 2"/>
          <p:cNvSpPr>
            <a:spLocks noChangeArrowheads="1"/>
          </p:cNvSpPr>
          <p:nvPr/>
        </p:nvSpPr>
        <p:spPr bwMode="auto">
          <a:xfrm>
            <a:off x="3214887" y="267508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573990" y="1916833"/>
          <a:ext cx="4786848" cy="4594469"/>
        </p:xfrm>
        <a:graphic>
          <a:graphicData uri="http://schemas.openxmlformats.org/presentationml/2006/ole">
            <mc:AlternateContent xmlns:mc="http://schemas.openxmlformats.org/markup-compatibility/2006">
              <mc:Choice xmlns:v="urn:schemas-microsoft-com:vml" Requires="v">
                <p:oleObj spid="_x0000_s26639" name="Visio" r:id="rId3" imgW="4786630" imgH="4594860" progId="Visio.Drawing.11">
                  <p:embed/>
                </p:oleObj>
              </mc:Choice>
              <mc:Fallback>
                <p:oleObj name="Visio" r:id="rId3" imgW="4786630" imgH="4594860"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3990" y="1916833"/>
                        <a:ext cx="4786848" cy="4594469"/>
                      </a:xfrm>
                      <a:prstGeom prst="rect">
                        <a:avLst/>
                      </a:prstGeom>
                      <a:noFill/>
                    </p:spPr>
                  </p:pic>
                </p:oleObj>
              </mc:Fallback>
            </mc:AlternateContent>
          </a:graphicData>
        </a:graphic>
      </p:graphicFrame>
      <p:sp>
        <p:nvSpPr>
          <p:cNvPr id="8" name="矩形 7"/>
          <p:cNvSpPr/>
          <p:nvPr/>
        </p:nvSpPr>
        <p:spPr>
          <a:xfrm>
            <a:off x="2062758" y="2925926"/>
            <a:ext cx="5040560" cy="830997"/>
          </a:xfrm>
          <a:prstGeom prst="rect">
            <a:avLst/>
          </a:prstGeom>
        </p:spPr>
        <p:txBody>
          <a:bodyPr wrap="square">
            <a:spAutoFit/>
          </a:bodyPr>
          <a:lstStyle/>
          <a:p>
            <a:pPr marL="0" lvl="1"/>
            <a:r>
              <a:rPr lang="zh-CN" altLang="zh-CN" dirty="0">
                <a:solidFill>
                  <a:srgbClr val="C00000"/>
                </a:solidFill>
                <a:latin typeface="微软雅黑" panose="020B0503020204020204" charset="-122"/>
                <a:ea typeface="微软雅黑" panose="020B0503020204020204" charset="-122"/>
              </a:rPr>
              <a:t>弊端</a:t>
            </a:r>
            <a:r>
              <a:rPr lang="zh-CN" altLang="en-US" dirty="0">
                <a:solidFill>
                  <a:srgbClr val="C00000"/>
                </a:solidFill>
                <a:latin typeface="微软雅黑" panose="020B0503020204020204" charset="-122"/>
                <a:ea typeface="微软雅黑" panose="020B0503020204020204" charset="-122"/>
              </a:rPr>
              <a:t>：</a:t>
            </a:r>
            <a:r>
              <a:rPr lang="zh-CN" altLang="zh-CN" dirty="0">
                <a:solidFill>
                  <a:srgbClr val="C00000"/>
                </a:solidFill>
                <a:latin typeface="微软雅黑" panose="020B0503020204020204" charset="-122"/>
                <a:ea typeface="微软雅黑" panose="020B0503020204020204" charset="-122"/>
              </a:rPr>
              <a:t>浪费了持久存储空间，容易因数据冗余而导致数据不一致性</a:t>
            </a:r>
            <a:endParaRPr lang="en-US" altLang="zh-CN" dirty="0">
              <a:solidFill>
                <a:srgbClr val="C00000"/>
              </a:solidFill>
              <a:latin typeface="微软雅黑" panose="020B0503020204020204" charset="-122"/>
              <a:ea typeface="微软雅黑" panose="020B0503020204020204" charset="-122"/>
            </a:endParaRPr>
          </a:p>
        </p:txBody>
      </p:sp>
      <p:sp>
        <p:nvSpPr>
          <p:cNvPr id="9" name="矩形: 圆角 8"/>
          <p:cNvSpPr/>
          <p:nvPr/>
        </p:nvSpPr>
        <p:spPr>
          <a:xfrm flipH="1">
            <a:off x="7895406" y="4797154"/>
            <a:ext cx="2160240" cy="1786207"/>
          </a:xfrm>
          <a:prstGeom prst="round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8620"/>
            <a:ext cx="10909212" cy="707886"/>
          </a:xfrm>
        </p:spPr>
        <p:txBody>
          <a:bodyPr/>
          <a:lstStyle/>
          <a:p>
            <a:r>
              <a:rPr lang="zh-CN" altLang="en-US" dirty="0"/>
              <a:t>软件详细设计的活动（</a:t>
            </a:r>
            <a:r>
              <a:rPr lang="en-US" altLang="zh-CN" dirty="0"/>
              <a:t>2/2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t>数据设计</a:t>
            </a:r>
            <a:endParaRPr lang="en-US" altLang="zh-CN" dirty="0"/>
          </a:p>
          <a:p>
            <a:pPr lvl="1"/>
            <a:r>
              <a:rPr lang="zh-CN" altLang="zh-CN" dirty="0"/>
              <a:t>对软件所涉及的</a:t>
            </a:r>
            <a:r>
              <a:rPr lang="zh-CN" altLang="zh-CN" b="1" dirty="0">
                <a:solidFill>
                  <a:srgbClr val="C00000"/>
                </a:solidFill>
              </a:rPr>
              <a:t>持久数据及其操作</a:t>
            </a:r>
            <a:r>
              <a:rPr lang="zh-CN" altLang="zh-CN" dirty="0"/>
              <a:t>进行设计，明确持久数据的存储方式和格式，细化数据操作的实现细节</a:t>
            </a:r>
            <a:endParaRPr lang="en-US" altLang="zh-CN" dirty="0"/>
          </a:p>
          <a:p>
            <a:pPr lvl="1"/>
            <a:endParaRPr lang="en-US" altLang="zh-CN" dirty="0"/>
          </a:p>
          <a:p>
            <a:r>
              <a:rPr lang="zh-CN" altLang="zh-CN" dirty="0"/>
              <a:t>子系统</a:t>
            </a:r>
            <a:r>
              <a:rPr lang="en-US" altLang="zh-CN" dirty="0"/>
              <a:t>/</a:t>
            </a:r>
            <a:r>
              <a:rPr lang="zh-CN" altLang="zh-CN" dirty="0"/>
              <a:t>软构件设计</a:t>
            </a:r>
            <a:endParaRPr lang="en-US" altLang="zh-CN" dirty="0"/>
          </a:p>
          <a:p>
            <a:pPr lvl="1"/>
            <a:r>
              <a:rPr lang="zh-CN" altLang="zh-CN" dirty="0"/>
              <a:t>针对粗粒度的子系统和软构件，给出其</a:t>
            </a:r>
            <a:r>
              <a:rPr lang="zh-CN" altLang="zh-CN" b="1" dirty="0">
                <a:solidFill>
                  <a:srgbClr val="C00000"/>
                </a:solidFill>
              </a:rPr>
              <a:t>细粒度的设计元素</a:t>
            </a:r>
            <a:r>
              <a:rPr lang="zh-CN" altLang="zh-CN" dirty="0"/>
              <a:t>，如子子系统、设计类等，明确这些设计元素之间的协作关系，使得它们能够实现子系统</a:t>
            </a:r>
            <a:r>
              <a:rPr lang="en-US" altLang="zh-CN" dirty="0"/>
              <a:t>/</a:t>
            </a:r>
            <a:r>
              <a:rPr lang="zh-CN" altLang="zh-CN" dirty="0"/>
              <a:t>软构件接口所规定的相关功能和服务</a:t>
            </a:r>
            <a:endParaRPr lang="zh-CN" altLang="en-US" dirty="0"/>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继承关系的</a:t>
            </a:r>
            <a:r>
              <a:rPr lang="zh-CN" altLang="en-US" dirty="0">
                <a:effectLst/>
              </a:rPr>
              <a:t>数据库表设计</a:t>
            </a:r>
            <a:r>
              <a:rPr lang="en-US" altLang="zh-CN" dirty="0">
                <a:effectLst/>
              </a:rPr>
              <a:t>(2/2)</a:t>
            </a:r>
            <a:endParaRPr lang="zh-CN" altLang="en-US" dirty="0"/>
          </a:p>
        </p:txBody>
      </p:sp>
      <p:sp>
        <p:nvSpPr>
          <p:cNvPr id="2" name="内容占位符 1"/>
          <p:cNvSpPr>
            <a:spLocks noGrp="1"/>
          </p:cNvSpPr>
          <p:nvPr>
            <p:ph idx="1"/>
          </p:nvPr>
        </p:nvSpPr>
        <p:spPr>
          <a:xfrm>
            <a:off x="539750" y="1125538"/>
            <a:ext cx="5771480" cy="5040312"/>
          </a:xfrm>
        </p:spPr>
        <p:txBody>
          <a:bodyPr/>
          <a:lstStyle/>
          <a:p>
            <a:r>
              <a:rPr lang="zh-CN" altLang="zh-CN" dirty="0"/>
              <a:t>假设</a:t>
            </a:r>
            <a:r>
              <a:rPr lang="en-US" altLang="zh-CN" dirty="0"/>
              <a:t>C1</a:t>
            </a:r>
            <a:r>
              <a:rPr lang="zh-CN" altLang="zh-CN" dirty="0"/>
              <a:t>是</a:t>
            </a:r>
            <a:r>
              <a:rPr lang="en-US" altLang="zh-CN" dirty="0"/>
              <a:t>C2</a:t>
            </a:r>
            <a:r>
              <a:rPr lang="zh-CN" altLang="zh-CN" dirty="0"/>
              <a:t>的父类</a:t>
            </a:r>
            <a:r>
              <a:rPr lang="zh-CN" altLang="en-US" dirty="0"/>
              <a:t>，</a:t>
            </a:r>
            <a:r>
              <a:rPr lang="zh-CN" altLang="zh-CN" dirty="0"/>
              <a:t>仅</a:t>
            </a:r>
            <a:r>
              <a:rPr lang="zh-CN" altLang="zh-CN" dirty="0">
                <a:solidFill>
                  <a:srgbClr val="C00000"/>
                </a:solidFill>
              </a:rPr>
              <a:t>将</a:t>
            </a:r>
            <a:r>
              <a:rPr lang="en-US" altLang="zh-CN" dirty="0">
                <a:solidFill>
                  <a:srgbClr val="C00000"/>
                </a:solidFill>
              </a:rPr>
              <a:t>T_C1</a:t>
            </a:r>
            <a:r>
              <a:rPr lang="zh-CN" altLang="zh-CN" dirty="0">
                <a:solidFill>
                  <a:srgbClr val="C00000"/>
                </a:solidFill>
              </a:rPr>
              <a:t>中关键字字段纳入</a:t>
            </a:r>
            <a:r>
              <a:rPr lang="en-US" altLang="zh-CN" dirty="0">
                <a:solidFill>
                  <a:srgbClr val="C00000"/>
                </a:solidFill>
              </a:rPr>
              <a:t>T_C2</a:t>
            </a:r>
            <a:r>
              <a:rPr lang="zh-CN" altLang="zh-CN" dirty="0">
                <a:solidFill>
                  <a:srgbClr val="C00000"/>
                </a:solidFill>
              </a:rPr>
              <a:t>中作为外键</a:t>
            </a:r>
            <a:endParaRPr lang="en-US" altLang="zh-CN" dirty="0">
              <a:solidFill>
                <a:srgbClr val="C00000"/>
              </a:solidFill>
            </a:endParaRPr>
          </a:p>
          <a:p>
            <a:r>
              <a:rPr lang="zh-CN" altLang="zh-CN" dirty="0"/>
              <a:t>获取</a:t>
            </a:r>
            <a:r>
              <a:rPr lang="en-US" altLang="zh-CN" dirty="0"/>
              <a:t>C2</a:t>
            </a:r>
            <a:r>
              <a:rPr lang="zh-CN" altLang="zh-CN" dirty="0"/>
              <a:t>对象的全部属性，需要联合</a:t>
            </a:r>
            <a:r>
              <a:rPr lang="en-US" altLang="zh-CN" dirty="0"/>
              <a:t>T_C2</a:t>
            </a:r>
            <a:r>
              <a:rPr lang="zh-CN" altLang="zh-CN" dirty="0"/>
              <a:t>中的记录和对应于外键值的</a:t>
            </a:r>
            <a:r>
              <a:rPr lang="en-US" altLang="zh-CN" dirty="0"/>
              <a:t>T_C1</a:t>
            </a:r>
            <a:r>
              <a:rPr lang="zh-CN" altLang="zh-CN" dirty="0"/>
              <a:t>中的某条记录</a:t>
            </a:r>
            <a:endParaRPr lang="en-US" altLang="zh-CN" dirty="0"/>
          </a:p>
          <a:p>
            <a:r>
              <a:rPr lang="zh-CN" altLang="zh-CN" dirty="0"/>
              <a:t>避免数据冗余，但在读取</a:t>
            </a:r>
            <a:r>
              <a:rPr lang="en-US" altLang="zh-CN" dirty="0"/>
              <a:t>C2</a:t>
            </a:r>
            <a:r>
              <a:rPr lang="zh-CN" altLang="zh-CN" dirty="0"/>
              <a:t>对象时</a:t>
            </a:r>
            <a:r>
              <a:rPr lang="zh-CN" altLang="zh-CN" dirty="0">
                <a:solidFill>
                  <a:srgbClr val="C00000"/>
                </a:solidFill>
              </a:rPr>
              <a:t>性能不如前种方法</a:t>
            </a:r>
            <a:endParaRPr lang="zh-CN" altLang="en-US" dirty="0">
              <a:solidFill>
                <a:srgbClr val="C00000"/>
              </a:solidFill>
            </a:endParaRPr>
          </a:p>
        </p:txBody>
      </p:sp>
      <p:sp>
        <p:nvSpPr>
          <p:cNvPr id="6" name="Rectangle 2"/>
          <p:cNvSpPr>
            <a:spLocks noChangeArrowheads="1"/>
          </p:cNvSpPr>
          <p:nvPr/>
        </p:nvSpPr>
        <p:spPr bwMode="auto">
          <a:xfrm>
            <a:off x="2494807" y="243378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6730665" y="836712"/>
          <a:ext cx="4727791" cy="4392487"/>
        </p:xfrm>
        <a:graphic>
          <a:graphicData uri="http://schemas.openxmlformats.org/presentationml/2006/ole">
            <mc:AlternateContent xmlns:mc="http://schemas.openxmlformats.org/markup-compatibility/2006">
              <mc:Choice xmlns:v="urn:schemas-microsoft-com:vml" Requires="v">
                <p:oleObj spid="_x0000_s27663" name="Visio" r:id="rId3" imgW="4456430" imgH="4140835" progId="Visio.Drawing.11">
                  <p:embed/>
                </p:oleObj>
              </mc:Choice>
              <mc:Fallback>
                <p:oleObj name="Visio" r:id="rId3" imgW="4456430" imgH="4140835"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0665" y="836712"/>
                        <a:ext cx="4727791" cy="4392487"/>
                      </a:xfrm>
                      <a:prstGeom prst="rect">
                        <a:avLst/>
                      </a:prstGeom>
                      <a:noFill/>
                    </p:spPr>
                  </p:pic>
                </p:oleObj>
              </mc:Fallback>
            </mc:AlternateContent>
          </a:graphicData>
        </a:graphic>
      </p:graphicFrame>
      <p:sp>
        <p:nvSpPr>
          <p:cNvPr id="8" name="矩形: 圆角 7"/>
          <p:cNvSpPr/>
          <p:nvPr/>
        </p:nvSpPr>
        <p:spPr>
          <a:xfrm flipH="1">
            <a:off x="9103434" y="3789040"/>
            <a:ext cx="1996327" cy="1560365"/>
          </a:xfrm>
          <a:prstGeom prst="roundRect">
            <a:avLst/>
          </a:prstGeom>
          <a:noFill/>
          <a:ln w="29591">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zh-CN" dirty="0">
                <a:effectLst/>
              </a:rPr>
              <a:t>示例：设计</a:t>
            </a:r>
            <a:r>
              <a:rPr lang="zh-CN" altLang="en-US" dirty="0">
                <a:effectLst/>
              </a:rPr>
              <a:t>持久</a:t>
            </a:r>
            <a:r>
              <a:rPr lang="zh-CN" altLang="zh-CN" dirty="0">
                <a:effectLst/>
              </a:rPr>
              <a:t>数据</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p:nvPr/>
        </p:nvGraphicFramePr>
        <p:xfrm>
          <a:off x="2926854" y="1255578"/>
          <a:ext cx="5868652" cy="3253542"/>
        </p:xfrm>
        <a:graphic>
          <a:graphicData uri="http://schemas.openxmlformats.org/presentationml/2006/ole">
            <mc:AlternateContent xmlns:mc="http://schemas.openxmlformats.org/markup-compatibility/2006">
              <mc:Choice xmlns:v="urn:schemas-microsoft-com:vml" Requires="v">
                <p:oleObj spid="_x0000_s28687" name="Visio" r:id="rId3" imgW="2046605" imgH="1284605" progId="Visio.Drawing.15">
                  <p:embed/>
                </p:oleObj>
              </mc:Choice>
              <mc:Fallback>
                <p:oleObj name="Visio" r:id="rId3" imgW="2046605" imgH="1284605" progId="Visio.Drawing.15">
                  <p:embed/>
                  <p:pic>
                    <p:nvPicPr>
                      <p:cNvPr id="0" name="对象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6854" y="1255578"/>
                        <a:ext cx="5868652" cy="3253542"/>
                      </a:xfrm>
                      <a:prstGeom prst="rect">
                        <a:avLst/>
                      </a:prstGeom>
                      <a:noFill/>
                    </p:spPr>
                  </p:pic>
                </p:oleObj>
              </mc:Fallback>
            </mc:AlternateContent>
          </a:graphicData>
        </a:graphic>
      </p:graphicFrame>
      <p:sp>
        <p:nvSpPr>
          <p:cNvPr id="8" name="矩形 7"/>
          <p:cNvSpPr/>
          <p:nvPr/>
        </p:nvSpPr>
        <p:spPr>
          <a:xfrm>
            <a:off x="2296784" y="5048192"/>
            <a:ext cx="7128792" cy="523220"/>
          </a:xfrm>
          <a:prstGeom prst="rect">
            <a:avLst/>
          </a:prstGeom>
        </p:spPr>
        <p:txBody>
          <a:bodyPr wrap="square">
            <a:spAutoFit/>
          </a:bodyPr>
          <a:lstStyle/>
          <a:p>
            <a:pPr algn="ctr"/>
            <a:r>
              <a:rPr lang="zh-CN" altLang="zh-CN" sz="2800" kern="100" dirty="0">
                <a:solidFill>
                  <a:srgbClr val="C00000"/>
                </a:solidFill>
                <a:ea typeface="微软雅黑" panose="020B0503020204020204" charset="-122"/>
                <a:cs typeface="Times New Roman" panose="02020603050405020304" pitchFamily="18" charset="0"/>
              </a:rPr>
              <a:t>保存“</a:t>
            </a:r>
            <a:r>
              <a:rPr lang="en-US" altLang="zh-CN" sz="2800" kern="100" dirty="0">
                <a:solidFill>
                  <a:srgbClr val="C00000"/>
                </a:solidFill>
                <a:ea typeface="微软雅黑" panose="020B0503020204020204" charset="-122"/>
                <a:cs typeface="Times New Roman" panose="02020603050405020304" pitchFamily="18" charset="0"/>
              </a:rPr>
              <a:t>User</a:t>
            </a:r>
            <a:r>
              <a:rPr lang="zh-CN" altLang="zh-CN" sz="2800" kern="100" dirty="0">
                <a:solidFill>
                  <a:srgbClr val="C00000"/>
                </a:solidFill>
                <a:ea typeface="微软雅黑" panose="020B0503020204020204" charset="-122"/>
                <a:cs typeface="Times New Roman" panose="02020603050405020304" pitchFamily="18" charset="0"/>
              </a:rPr>
              <a:t>”类对象的数据库表“</a:t>
            </a:r>
            <a:r>
              <a:rPr lang="en-US" altLang="zh-CN" sz="2800" kern="100" dirty="0" err="1">
                <a:solidFill>
                  <a:srgbClr val="C00000"/>
                </a:solidFill>
                <a:ea typeface="微软雅黑" panose="020B0503020204020204" charset="-122"/>
                <a:cs typeface="Times New Roman" panose="02020603050405020304" pitchFamily="18" charset="0"/>
              </a:rPr>
              <a:t>T_User</a:t>
            </a:r>
            <a:r>
              <a:rPr lang="zh-CN" altLang="zh-CN" sz="2800" kern="100" dirty="0">
                <a:solidFill>
                  <a:srgbClr val="C00000"/>
                </a:solidFill>
                <a:ea typeface="微软雅黑" panose="020B0503020204020204" charset="-122"/>
                <a:cs typeface="Times New Roman" panose="02020603050405020304" pitchFamily="18" charset="0"/>
              </a:rPr>
              <a:t>”</a:t>
            </a:r>
            <a:endParaRPr lang="zh-CN" altLang="en-US" sz="2800" dirty="0">
              <a:solidFill>
                <a:srgbClr val="C00000"/>
              </a:solidFill>
              <a:ea typeface="微软雅黑" panose="020B0503020204020204" charset="-122"/>
              <a:cs typeface="Times New Roman" panose="02020603050405020304" pitchFamily="18" charset="0"/>
            </a:endParaRPr>
          </a:p>
        </p:txBody>
      </p:sp>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示例：设计</a:t>
            </a:r>
            <a:r>
              <a:rPr lang="zh-CN" altLang="en-US" dirty="0">
                <a:effectLst/>
              </a:rPr>
              <a:t>持久</a:t>
            </a:r>
            <a:r>
              <a:rPr lang="zh-CN" altLang="zh-CN" dirty="0">
                <a:effectLst/>
              </a:rPr>
              <a:t>数据</a:t>
            </a:r>
            <a:endParaRPr lang="zh-CN" altLang="en-US" dirty="0"/>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162658" y="1052736"/>
          <a:ext cx="9757084" cy="5293174"/>
        </p:xfrm>
        <a:graphic>
          <a:graphicData uri="http://schemas.openxmlformats.org/presentationml/2006/ole">
            <mc:AlternateContent xmlns:mc="http://schemas.openxmlformats.org/markup-compatibility/2006">
              <mc:Choice xmlns:v="urn:schemas-microsoft-com:vml" Requires="v">
                <p:oleObj spid="_x0000_s29711" name="Visio" r:id="rId3" imgW="7778115" imgH="4233545" progId="Visio.Drawing.11">
                  <p:embed/>
                </p:oleObj>
              </mc:Choice>
              <mc:Fallback>
                <p:oleObj name="Visio" r:id="rId3" imgW="7778115" imgH="4233545" progId="Visio.Drawing.11">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2658" y="1052736"/>
                        <a:ext cx="9757084" cy="5293174"/>
                      </a:xfrm>
                      <a:prstGeom prst="rect">
                        <a:avLst/>
                      </a:prstGeom>
                      <a:noFill/>
                    </p:spPr>
                  </p:pic>
                </p:oleObj>
              </mc:Fallback>
            </mc:AlternateContent>
          </a:graphicData>
        </a:graphic>
      </p:graphicFrame>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2.3.3 </a:t>
            </a:r>
            <a:r>
              <a:rPr lang="zh-CN" altLang="zh-CN" dirty="0"/>
              <a:t>设计数据操作</a:t>
            </a:r>
            <a:endParaRPr lang="zh-CN" altLang="en-US" dirty="0"/>
          </a:p>
        </p:txBody>
      </p:sp>
      <p:sp>
        <p:nvSpPr>
          <p:cNvPr id="2" name="内容占位符 1"/>
          <p:cNvSpPr>
            <a:spLocks noGrp="1"/>
          </p:cNvSpPr>
          <p:nvPr>
            <p:ph idx="1"/>
          </p:nvPr>
        </p:nvSpPr>
        <p:spPr/>
        <p:txBody>
          <a:bodyPr>
            <a:normAutofit lnSpcReduction="10000"/>
          </a:bodyPr>
          <a:lstStyle/>
          <a:p>
            <a:r>
              <a:rPr lang="zh-CN" altLang="zh-CN" dirty="0"/>
              <a:t>写入、查询、更新和删除四类基本操作以及由它们复合而成的业务数据操作</a:t>
            </a:r>
            <a:endParaRPr lang="en-US" altLang="zh-CN" dirty="0"/>
          </a:p>
          <a:p>
            <a:pPr lvl="1"/>
            <a:r>
              <a:rPr lang="zh-CN" altLang="zh-CN" b="1" dirty="0">
                <a:solidFill>
                  <a:srgbClr val="C00000"/>
                </a:solidFill>
              </a:rPr>
              <a:t>写入操作</a:t>
            </a:r>
            <a:r>
              <a:rPr lang="zh-CN" altLang="zh-CN" dirty="0"/>
              <a:t>将数据从运行时的软件系统保存至数据库</a:t>
            </a:r>
            <a:endParaRPr lang="en-US" altLang="zh-CN" dirty="0"/>
          </a:p>
          <a:p>
            <a:pPr lvl="1"/>
            <a:r>
              <a:rPr lang="zh-CN" altLang="zh-CN" b="1" dirty="0">
                <a:solidFill>
                  <a:srgbClr val="C00000"/>
                </a:solidFill>
              </a:rPr>
              <a:t>查询操作</a:t>
            </a:r>
            <a:r>
              <a:rPr lang="zh-CN" altLang="zh-CN" dirty="0"/>
              <a:t>按照特定的选择准则从数据库提取部分数据置入运行时软件系统中的指定对象</a:t>
            </a:r>
            <a:endParaRPr lang="en-US" altLang="zh-CN" dirty="0"/>
          </a:p>
          <a:p>
            <a:pPr lvl="1"/>
            <a:r>
              <a:rPr lang="zh-CN" altLang="zh-CN" b="1" dirty="0">
                <a:solidFill>
                  <a:srgbClr val="C00000"/>
                </a:solidFill>
              </a:rPr>
              <a:t>更新操作</a:t>
            </a:r>
            <a:r>
              <a:rPr lang="zh-CN" altLang="zh-CN" dirty="0"/>
              <a:t>以运行时软件系统中的（新）数据替换数据库中符合特定准则的（旧）数据</a:t>
            </a:r>
            <a:endParaRPr lang="en-US" altLang="zh-CN" dirty="0"/>
          </a:p>
          <a:p>
            <a:pPr lvl="1"/>
            <a:r>
              <a:rPr lang="zh-CN" altLang="zh-CN" b="1" dirty="0">
                <a:solidFill>
                  <a:srgbClr val="C00000"/>
                </a:solidFill>
              </a:rPr>
              <a:t>删除操作</a:t>
            </a:r>
            <a:r>
              <a:rPr lang="zh-CN" altLang="zh-CN" dirty="0"/>
              <a:t>将符合特定准则的数据从数据库中删除</a:t>
            </a:r>
            <a:endParaRPr lang="en-US" altLang="zh-CN" dirty="0"/>
          </a:p>
          <a:p>
            <a:pPr lvl="0"/>
            <a:r>
              <a:rPr lang="zh-CN" altLang="zh-CN" dirty="0"/>
              <a:t>数据验证操作该操作</a:t>
            </a:r>
            <a:endParaRPr lang="en-US" altLang="zh-CN" dirty="0"/>
          </a:p>
          <a:p>
            <a:pPr lvl="1"/>
            <a:r>
              <a:rPr lang="zh-CN" altLang="en-US" b="1" dirty="0">
                <a:solidFill>
                  <a:srgbClr val="C00000"/>
                </a:solidFill>
              </a:rPr>
              <a:t>验证操作</a:t>
            </a:r>
            <a:r>
              <a:rPr lang="zh-CN" altLang="zh-CN" dirty="0"/>
              <a:t>负责验证数据的完整性、相关性、一致性等等</a:t>
            </a:r>
            <a:endParaRPr lang="zh-CN" altLang="en-US" dirty="0"/>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a:t>
            </a:r>
            <a:r>
              <a:rPr lang="zh-CN" altLang="zh-CN" dirty="0">
                <a:effectLst/>
              </a:rPr>
              <a:t>设计永久数据的操作</a:t>
            </a:r>
            <a:endParaRPr lang="zh-CN" altLang="en-US" dirty="0"/>
          </a:p>
        </p:txBody>
      </p:sp>
      <p:sp>
        <p:nvSpPr>
          <p:cNvPr id="2" name="内容占位符 1"/>
          <p:cNvSpPr>
            <a:spLocks noGrp="1"/>
          </p:cNvSpPr>
          <p:nvPr>
            <p:ph idx="1"/>
          </p:nvPr>
        </p:nvSpPr>
        <p:spPr/>
        <p:txBody>
          <a:bodyPr>
            <a:normAutofit/>
          </a:bodyPr>
          <a:lstStyle/>
          <a:p>
            <a:pPr marL="452755">
              <a:buFont typeface="Wingdings" panose="05000000000000000000" pitchFamily="2" charset="2"/>
              <a:buChar char="Ø"/>
            </a:pPr>
            <a:r>
              <a:rPr lang="en-US" altLang="zh-CN" sz="2400" dirty="0" err="1">
                <a:solidFill>
                  <a:srgbClr val="C00000"/>
                </a:solidFill>
                <a:latin typeface="Times New Roman" panose="02020603050405020304" pitchFamily="18" charset="0"/>
                <a:cs typeface="Times New Roman" panose="02020603050405020304" pitchFamily="18" charset="0"/>
              </a:rPr>
              <a:t>boolean</a:t>
            </a:r>
            <a:r>
              <a:rPr lang="en-US" altLang="zh-CN" sz="2400" dirty="0">
                <a:solidFill>
                  <a:srgbClr val="C00000"/>
                </a:solidFill>
                <a:latin typeface="Times New Roman" panose="02020603050405020304" pitchFamily="18" charset="0"/>
                <a:cs typeface="Times New Roman" panose="02020603050405020304" pitchFamily="18" charset="0"/>
              </a:rPr>
              <a:t> </a:t>
            </a:r>
            <a:r>
              <a:rPr lang="en-US" altLang="zh-CN" sz="2400" dirty="0" err="1">
                <a:solidFill>
                  <a:srgbClr val="C00000"/>
                </a:solidFill>
                <a:latin typeface="Times New Roman" panose="02020603050405020304" pitchFamily="18" charset="0"/>
                <a:cs typeface="Times New Roman" panose="02020603050405020304" pitchFamily="18" charset="0"/>
              </a:rPr>
              <a:t>insertUser</a:t>
            </a:r>
            <a:r>
              <a:rPr lang="en-US" altLang="zh-CN" sz="2400" dirty="0">
                <a:solidFill>
                  <a:srgbClr val="C00000"/>
                </a:solidFill>
                <a:latin typeface="Times New Roman" panose="02020603050405020304" pitchFamily="18" charset="0"/>
                <a:cs typeface="Times New Roman" panose="02020603050405020304" pitchFamily="18" charset="0"/>
              </a:rPr>
              <a:t>(User)</a:t>
            </a:r>
            <a:endParaRPr lang="zh-CN" altLang="zh-CN" sz="2400" dirty="0">
              <a:solidFill>
                <a:srgbClr val="C00000"/>
              </a:solidFill>
              <a:latin typeface="Times New Roman" panose="02020603050405020304" pitchFamily="18" charset="0"/>
              <a:cs typeface="Times New Roman" panose="02020603050405020304" pitchFamily="18" charset="0"/>
            </a:endParaRPr>
          </a:p>
          <a:p>
            <a:pPr marL="452755">
              <a:buFont typeface="Wingdings" panose="05000000000000000000" pitchFamily="2" charset="2"/>
              <a:buChar char="Ø"/>
            </a:pPr>
            <a:r>
              <a:rPr lang="en-US" altLang="zh-CN" sz="2400" dirty="0" err="1">
                <a:solidFill>
                  <a:srgbClr val="C00000"/>
                </a:solidFill>
                <a:latin typeface="Times New Roman" panose="02020603050405020304" pitchFamily="18" charset="0"/>
                <a:cs typeface="Times New Roman" panose="02020603050405020304" pitchFamily="18" charset="0"/>
              </a:rPr>
              <a:t>boolean</a:t>
            </a:r>
            <a:r>
              <a:rPr lang="en-US" altLang="zh-CN" sz="2400" dirty="0">
                <a:solidFill>
                  <a:srgbClr val="C00000"/>
                </a:solidFill>
                <a:latin typeface="Times New Roman" panose="02020603050405020304" pitchFamily="18" charset="0"/>
                <a:cs typeface="Times New Roman" panose="02020603050405020304" pitchFamily="18" charset="0"/>
              </a:rPr>
              <a:t> </a:t>
            </a:r>
            <a:r>
              <a:rPr lang="en-US" altLang="zh-CN" sz="2400" dirty="0" err="1">
                <a:solidFill>
                  <a:srgbClr val="C00000"/>
                </a:solidFill>
                <a:latin typeface="Times New Roman" panose="02020603050405020304" pitchFamily="18" charset="0"/>
                <a:cs typeface="Times New Roman" panose="02020603050405020304" pitchFamily="18" charset="0"/>
              </a:rPr>
              <a:t>deleteUser</a:t>
            </a:r>
            <a:r>
              <a:rPr lang="en-US" altLang="zh-CN" sz="2400" dirty="0">
                <a:solidFill>
                  <a:srgbClr val="C00000"/>
                </a:solidFill>
                <a:latin typeface="Times New Roman" panose="02020603050405020304" pitchFamily="18" charset="0"/>
                <a:cs typeface="Times New Roman" panose="02020603050405020304" pitchFamily="18" charset="0"/>
              </a:rPr>
              <a:t>(User)</a:t>
            </a:r>
            <a:endParaRPr lang="zh-CN" altLang="zh-CN" sz="2400" dirty="0">
              <a:solidFill>
                <a:srgbClr val="C00000"/>
              </a:solidFill>
              <a:latin typeface="Times New Roman" panose="02020603050405020304" pitchFamily="18" charset="0"/>
              <a:cs typeface="Times New Roman" panose="02020603050405020304" pitchFamily="18" charset="0"/>
            </a:endParaRPr>
          </a:p>
          <a:p>
            <a:pPr marL="452755">
              <a:buFont typeface="Wingdings" panose="05000000000000000000" pitchFamily="2" charset="2"/>
              <a:buChar char="Ø"/>
            </a:pPr>
            <a:r>
              <a:rPr lang="en-US" altLang="zh-CN" sz="2400" dirty="0" err="1">
                <a:solidFill>
                  <a:srgbClr val="C00000"/>
                </a:solidFill>
                <a:latin typeface="Times New Roman" panose="02020603050405020304" pitchFamily="18" charset="0"/>
                <a:cs typeface="Times New Roman" panose="02020603050405020304" pitchFamily="18" charset="0"/>
              </a:rPr>
              <a:t>boolean</a:t>
            </a:r>
            <a:r>
              <a:rPr lang="en-US" altLang="zh-CN" sz="2400" dirty="0">
                <a:solidFill>
                  <a:srgbClr val="C00000"/>
                </a:solidFill>
                <a:latin typeface="Times New Roman" panose="02020603050405020304" pitchFamily="18" charset="0"/>
                <a:cs typeface="Times New Roman" panose="02020603050405020304" pitchFamily="18" charset="0"/>
              </a:rPr>
              <a:t> </a:t>
            </a:r>
            <a:r>
              <a:rPr lang="en-US" altLang="zh-CN" sz="2400" dirty="0" err="1">
                <a:solidFill>
                  <a:srgbClr val="C00000"/>
                </a:solidFill>
                <a:latin typeface="Times New Roman" panose="02020603050405020304" pitchFamily="18" charset="0"/>
                <a:cs typeface="Times New Roman" panose="02020603050405020304" pitchFamily="18" charset="0"/>
              </a:rPr>
              <a:t>updateUser</a:t>
            </a:r>
            <a:r>
              <a:rPr lang="en-US" altLang="zh-CN" sz="2400" dirty="0">
                <a:solidFill>
                  <a:srgbClr val="C00000"/>
                </a:solidFill>
                <a:latin typeface="Times New Roman" panose="02020603050405020304" pitchFamily="18" charset="0"/>
                <a:cs typeface="Times New Roman" panose="02020603050405020304" pitchFamily="18" charset="0"/>
              </a:rPr>
              <a:t>(User)</a:t>
            </a:r>
            <a:endParaRPr lang="zh-CN" altLang="zh-CN" sz="2400" dirty="0">
              <a:solidFill>
                <a:srgbClr val="C00000"/>
              </a:solidFill>
              <a:latin typeface="Times New Roman" panose="02020603050405020304" pitchFamily="18" charset="0"/>
              <a:cs typeface="Times New Roman" panose="02020603050405020304" pitchFamily="18" charset="0"/>
            </a:endParaRPr>
          </a:p>
          <a:p>
            <a:pPr marL="452755">
              <a:buFont typeface="Wingdings" panose="05000000000000000000" pitchFamily="2" charset="2"/>
              <a:buChar char="Ø"/>
            </a:pPr>
            <a:r>
              <a:rPr lang="en-US" altLang="zh-CN" sz="2400" dirty="0">
                <a:solidFill>
                  <a:srgbClr val="C00000"/>
                </a:solidFill>
                <a:latin typeface="Times New Roman" panose="02020603050405020304" pitchFamily="18" charset="0"/>
                <a:cs typeface="Times New Roman" panose="02020603050405020304" pitchFamily="18" charset="0"/>
              </a:rPr>
              <a:t>User </a:t>
            </a:r>
            <a:r>
              <a:rPr lang="en-US" altLang="zh-CN" sz="2400" dirty="0" err="1">
                <a:solidFill>
                  <a:srgbClr val="C00000"/>
                </a:solidFill>
                <a:latin typeface="Times New Roman" panose="02020603050405020304" pitchFamily="18" charset="0"/>
                <a:cs typeface="Times New Roman" panose="02020603050405020304" pitchFamily="18" charset="0"/>
              </a:rPr>
              <a:t>getUserByAccount</a:t>
            </a:r>
            <a:r>
              <a:rPr lang="en-US" altLang="zh-CN" sz="2400" dirty="0">
                <a:solidFill>
                  <a:srgbClr val="C00000"/>
                </a:solidFill>
                <a:latin typeface="Times New Roman" panose="02020603050405020304" pitchFamily="18" charset="0"/>
                <a:cs typeface="Times New Roman" panose="02020603050405020304" pitchFamily="18" charset="0"/>
              </a:rPr>
              <a:t>(account)</a:t>
            </a:r>
            <a:endParaRPr lang="zh-CN" altLang="zh-CN" sz="2400" dirty="0">
              <a:solidFill>
                <a:srgbClr val="C00000"/>
              </a:solidFill>
              <a:latin typeface="Times New Roman" panose="02020603050405020304" pitchFamily="18" charset="0"/>
              <a:cs typeface="Times New Roman" panose="02020603050405020304" pitchFamily="18" charset="0"/>
            </a:endParaRPr>
          </a:p>
          <a:p>
            <a:pPr marL="452755">
              <a:buFont typeface="Wingdings" panose="05000000000000000000" pitchFamily="2" charset="2"/>
              <a:buChar char="Ø"/>
            </a:pPr>
            <a:r>
              <a:rPr lang="en-US" altLang="zh-CN" sz="2400" dirty="0" err="1">
                <a:solidFill>
                  <a:srgbClr val="C00000"/>
                </a:solidFill>
                <a:latin typeface="Times New Roman" panose="02020603050405020304" pitchFamily="18" charset="0"/>
                <a:cs typeface="Times New Roman" panose="02020603050405020304" pitchFamily="18" charset="0"/>
              </a:rPr>
              <a:t>boolean</a:t>
            </a:r>
            <a:r>
              <a:rPr lang="en-US" altLang="zh-CN" sz="2400" dirty="0">
                <a:solidFill>
                  <a:srgbClr val="C00000"/>
                </a:solidFill>
                <a:latin typeface="Times New Roman" panose="02020603050405020304" pitchFamily="18" charset="0"/>
                <a:cs typeface="Times New Roman" panose="02020603050405020304" pitchFamily="18" charset="0"/>
              </a:rPr>
              <a:t> </a:t>
            </a:r>
            <a:r>
              <a:rPr lang="en-US" altLang="zh-CN" sz="2400" dirty="0" err="1">
                <a:solidFill>
                  <a:srgbClr val="C00000"/>
                </a:solidFill>
                <a:latin typeface="Times New Roman" panose="02020603050405020304" pitchFamily="18" charset="0"/>
                <a:cs typeface="Times New Roman" panose="02020603050405020304" pitchFamily="18" charset="0"/>
              </a:rPr>
              <a:t>verifyUserValidity</a:t>
            </a:r>
            <a:r>
              <a:rPr lang="en-US" altLang="zh-CN" sz="2400" dirty="0">
                <a:solidFill>
                  <a:srgbClr val="C00000"/>
                </a:solidFill>
                <a:latin typeface="Times New Roman" panose="02020603050405020304" pitchFamily="18" charset="0"/>
                <a:cs typeface="Times New Roman" panose="02020603050405020304" pitchFamily="18" charset="0"/>
              </a:rPr>
              <a:t>(account, password)</a:t>
            </a:r>
            <a:endParaRPr lang="zh-CN" altLang="zh-CN" sz="2400" dirty="0">
              <a:solidFill>
                <a:srgbClr val="C00000"/>
              </a:solidFill>
              <a:latin typeface="Times New Roman" panose="02020603050405020304" pitchFamily="18" charset="0"/>
              <a:cs typeface="Times New Roman" panose="02020603050405020304" pitchFamily="18" charset="0"/>
            </a:endParaRPr>
          </a:p>
          <a:p>
            <a:pPr marL="452755">
              <a:buFont typeface="Wingdings" panose="05000000000000000000" pitchFamily="2" charset="2"/>
              <a:buChar char="Ø"/>
            </a:pPr>
            <a:r>
              <a:rPr lang="en-US" altLang="zh-CN" sz="2400" dirty="0" err="1">
                <a:solidFill>
                  <a:srgbClr val="C00000"/>
                </a:solidFill>
                <a:latin typeface="Times New Roman" panose="02020603050405020304" pitchFamily="18" charset="0"/>
                <a:cs typeface="Times New Roman" panose="02020603050405020304" pitchFamily="18" charset="0"/>
              </a:rPr>
              <a:t>UserLibrary</a:t>
            </a:r>
            <a:r>
              <a:rPr lang="en-US" altLang="zh-CN" sz="2400" dirty="0">
                <a:solidFill>
                  <a:srgbClr val="C00000"/>
                </a:solidFill>
                <a:latin typeface="Times New Roman" panose="02020603050405020304" pitchFamily="18" charset="0"/>
                <a:cs typeface="Times New Roman" panose="02020603050405020304" pitchFamily="18" charset="0"/>
              </a:rPr>
              <a:t>()</a:t>
            </a:r>
            <a:endParaRPr lang="zh-CN" altLang="zh-CN" sz="2400" dirty="0">
              <a:solidFill>
                <a:srgbClr val="C00000"/>
              </a:solidFill>
              <a:latin typeface="Times New Roman" panose="02020603050405020304" pitchFamily="18" charset="0"/>
              <a:cs typeface="Times New Roman" panose="02020603050405020304" pitchFamily="18" charset="0"/>
            </a:endParaRPr>
          </a:p>
          <a:p>
            <a:pPr marL="452755">
              <a:buFont typeface="Wingdings" panose="05000000000000000000" pitchFamily="2" charset="2"/>
              <a:buChar char="Ø"/>
            </a:pPr>
            <a:r>
              <a:rPr lang="en-US" altLang="zh-CN" sz="24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solidFill>
                  <a:srgbClr val="C00000"/>
                </a:solidFill>
                <a:latin typeface="Times New Roman" panose="02020603050405020304" pitchFamily="18" charset="0"/>
                <a:cs typeface="Times New Roman" panose="02020603050405020304" pitchFamily="18" charset="0"/>
              </a:rPr>
              <a:t>UserLibrary</a:t>
            </a:r>
            <a:r>
              <a:rPr lang="en-US" altLang="zh-CN" sz="2400" dirty="0">
                <a:solidFill>
                  <a:srgbClr val="C00000"/>
                </a:solidFill>
                <a:latin typeface="Times New Roman" panose="02020603050405020304" pitchFamily="18" charset="0"/>
                <a:cs typeface="Times New Roman" panose="02020603050405020304" pitchFamily="18" charset="0"/>
              </a:rPr>
              <a:t>()</a:t>
            </a:r>
            <a:endParaRPr lang="zh-CN" altLang="zh-CN" sz="2400" dirty="0">
              <a:solidFill>
                <a:srgbClr val="C00000"/>
              </a:solidFill>
              <a:latin typeface="Times New Roman" panose="02020603050405020304" pitchFamily="18" charset="0"/>
              <a:cs typeface="Times New Roman" panose="02020603050405020304" pitchFamily="18" charset="0"/>
            </a:endParaRPr>
          </a:p>
          <a:p>
            <a:pPr marL="452755">
              <a:buFont typeface="Wingdings" panose="05000000000000000000" pitchFamily="2" charset="2"/>
              <a:buChar char="Ø"/>
            </a:pPr>
            <a:r>
              <a:rPr lang="en-US" altLang="zh-CN" sz="2400" dirty="0">
                <a:solidFill>
                  <a:srgbClr val="C00000"/>
                </a:solidFill>
                <a:latin typeface="Times New Roman" panose="02020603050405020304" pitchFamily="18" charset="0"/>
                <a:cs typeface="Times New Roman" panose="02020603050405020304" pitchFamily="18" charset="0"/>
              </a:rPr>
              <a:t>void </a:t>
            </a:r>
            <a:r>
              <a:rPr lang="en-US" altLang="zh-CN" sz="2400" dirty="0" err="1">
                <a:solidFill>
                  <a:srgbClr val="C00000"/>
                </a:solidFill>
                <a:latin typeface="Times New Roman" panose="02020603050405020304" pitchFamily="18" charset="0"/>
                <a:cs typeface="Times New Roman" panose="02020603050405020304" pitchFamily="18" charset="0"/>
              </a:rPr>
              <a:t>openDatabase</a:t>
            </a:r>
            <a:r>
              <a:rPr lang="en-US" altLang="zh-CN" sz="2400" dirty="0">
                <a:solidFill>
                  <a:srgbClr val="C00000"/>
                </a:solidFill>
                <a:latin typeface="Times New Roman" panose="02020603050405020304" pitchFamily="18" charset="0"/>
                <a:cs typeface="Times New Roman" panose="02020603050405020304" pitchFamily="18" charset="0"/>
              </a:rPr>
              <a:t>()</a:t>
            </a:r>
            <a:endParaRPr lang="zh-CN" altLang="zh-CN" sz="2400" dirty="0">
              <a:solidFill>
                <a:srgbClr val="C00000"/>
              </a:solidFill>
              <a:latin typeface="Times New Roman" panose="02020603050405020304" pitchFamily="18" charset="0"/>
              <a:cs typeface="Times New Roman" panose="02020603050405020304" pitchFamily="18" charset="0"/>
            </a:endParaRPr>
          </a:p>
          <a:p>
            <a:pPr marL="452755">
              <a:buFont typeface="Wingdings" panose="05000000000000000000" pitchFamily="2" charset="2"/>
              <a:buChar char="Ø"/>
            </a:pPr>
            <a:r>
              <a:rPr lang="en-US" altLang="zh-CN" sz="2400" dirty="0">
                <a:solidFill>
                  <a:srgbClr val="C00000"/>
                </a:solidFill>
                <a:latin typeface="Times New Roman" panose="02020603050405020304" pitchFamily="18" charset="0"/>
                <a:cs typeface="Times New Roman" panose="02020603050405020304" pitchFamily="18" charset="0"/>
              </a:rPr>
              <a:t>void </a:t>
            </a:r>
            <a:r>
              <a:rPr lang="en-US" altLang="zh-CN" sz="2400" dirty="0" err="1">
                <a:solidFill>
                  <a:srgbClr val="C00000"/>
                </a:solidFill>
                <a:latin typeface="Times New Roman" panose="02020603050405020304" pitchFamily="18" charset="0"/>
                <a:cs typeface="Times New Roman" panose="02020603050405020304" pitchFamily="18" charset="0"/>
              </a:rPr>
              <a:t>closeDatabase</a:t>
            </a:r>
            <a:r>
              <a:rPr lang="en-US" altLang="zh-CN" sz="2400" dirty="0">
                <a:solidFill>
                  <a:srgbClr val="C00000"/>
                </a:solidFill>
                <a:latin typeface="Times New Roman" panose="02020603050405020304" pitchFamily="18" charset="0"/>
                <a:cs typeface="Times New Roman" panose="02020603050405020304" pitchFamily="18" charset="0"/>
              </a:rPr>
              <a:t>()</a:t>
            </a:r>
            <a:endParaRPr lang="zh-CN" altLang="zh-CN" sz="2400" dirty="0">
              <a:solidFill>
                <a:srgbClr val="C00000"/>
              </a:solidFill>
              <a:latin typeface="Times New Roman" panose="02020603050405020304" pitchFamily="18" charset="0"/>
              <a:cs typeface="Times New Roman" panose="02020603050405020304" pitchFamily="18" charset="0"/>
            </a:endParaRPr>
          </a:p>
          <a:p>
            <a:pPr marL="109855" indent="0">
              <a:buNone/>
            </a:pPr>
            <a:endParaRPr lang="zh-CN" altLang="zh-CN" sz="2400" dirty="0">
              <a:solidFill>
                <a:srgbClr val="C00000"/>
              </a:solidFill>
              <a:latin typeface="Times New Roman" panose="02020603050405020304" pitchFamily="18" charset="0"/>
              <a:cs typeface="Times New Roman" panose="02020603050405020304" pitchFamily="18" charset="0"/>
            </a:endParaRPr>
          </a:p>
        </p:txBody>
      </p:sp>
      <p:graphicFrame>
        <p:nvGraphicFramePr>
          <p:cNvPr id="6" name="对象 5"/>
          <p:cNvGraphicFramePr/>
          <p:nvPr/>
        </p:nvGraphicFramePr>
        <p:xfrm>
          <a:off x="6796265" y="3627922"/>
          <a:ext cx="4680520" cy="2664197"/>
        </p:xfrm>
        <a:graphic>
          <a:graphicData uri="http://schemas.openxmlformats.org/presentationml/2006/ole">
            <mc:AlternateContent xmlns:mc="http://schemas.openxmlformats.org/markup-compatibility/2006">
              <mc:Choice xmlns:v="urn:schemas-microsoft-com:vml" Requires="v">
                <p:oleObj spid="_x0000_s30735" name="Visio" r:id="rId3" imgW="2046605" imgH="1284605" progId="Visio.Drawing.15">
                  <p:embed/>
                </p:oleObj>
              </mc:Choice>
              <mc:Fallback>
                <p:oleObj name="Visio" r:id="rId3" imgW="2046605" imgH="1284605" progId="Visio.Drawing.15">
                  <p:embed/>
                  <p:pic>
                    <p:nvPicPr>
                      <p:cNvPr id="0" name="对象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6265" y="3627922"/>
                        <a:ext cx="4680520" cy="2664197"/>
                      </a:xfrm>
                      <a:prstGeom prst="rect">
                        <a:avLst/>
                      </a:prstGeom>
                      <a:noFill/>
                    </p:spPr>
                  </p:pic>
                </p:oleObj>
              </mc:Fallback>
            </mc:AlternateContent>
          </a:graphicData>
        </a:graphic>
      </p:graphicFrame>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2.3.4 </a:t>
            </a:r>
            <a:r>
              <a:rPr lang="zh-CN" altLang="zh-CN" dirty="0"/>
              <a:t>评审和优化数据设计</a:t>
            </a:r>
            <a:endParaRPr lang="zh-CN" altLang="en-US" dirty="0"/>
          </a:p>
        </p:txBody>
      </p:sp>
      <p:sp>
        <p:nvSpPr>
          <p:cNvPr id="2" name="内容占位符 1"/>
          <p:cNvSpPr>
            <a:spLocks noGrp="1"/>
          </p:cNvSpPr>
          <p:nvPr>
            <p:ph idx="1"/>
          </p:nvPr>
        </p:nvSpPr>
        <p:spPr/>
        <p:txBody>
          <a:bodyPr/>
          <a:lstStyle/>
          <a:p>
            <a:pPr lvl="0"/>
            <a:r>
              <a:rPr lang="zh-CN" altLang="zh-CN" dirty="0"/>
              <a:t>正确性</a:t>
            </a:r>
            <a:endParaRPr lang="en-US" altLang="zh-CN" dirty="0"/>
          </a:p>
          <a:p>
            <a:pPr lvl="1"/>
            <a:r>
              <a:rPr lang="zh-CN" altLang="zh-CN" dirty="0"/>
              <a:t>数据设计是否满足软件需求</a:t>
            </a:r>
          </a:p>
          <a:p>
            <a:pPr lvl="0"/>
            <a:r>
              <a:rPr lang="zh-CN" altLang="zh-CN" dirty="0"/>
              <a:t>一致性</a:t>
            </a:r>
            <a:endParaRPr lang="en-US" altLang="zh-CN" dirty="0"/>
          </a:p>
          <a:p>
            <a:pPr lvl="1"/>
            <a:r>
              <a:rPr lang="zh-CN" altLang="zh-CN" dirty="0"/>
              <a:t>数据设计尤其是是数据的组织是否与相关的类设计相一致</a:t>
            </a:r>
          </a:p>
          <a:p>
            <a:pPr lvl="0"/>
            <a:r>
              <a:rPr lang="zh-CN" altLang="zh-CN" dirty="0"/>
              <a:t>时空效率</a:t>
            </a:r>
            <a:endParaRPr lang="en-US" altLang="zh-CN" dirty="0"/>
          </a:p>
          <a:p>
            <a:pPr lvl="1"/>
            <a:r>
              <a:rPr lang="zh-CN" altLang="zh-CN" dirty="0"/>
              <a:t>分析数据设计的空间利用率，以此来优化数据的组织</a:t>
            </a:r>
            <a:endParaRPr lang="en-US" altLang="zh-CN" dirty="0"/>
          </a:p>
          <a:p>
            <a:pPr lvl="1"/>
            <a:r>
              <a:rPr lang="zh-CN" altLang="zh-CN" dirty="0"/>
              <a:t>根据数据操作的响应时间来分析数据操作的时效性，优化数据库以及数据访问操作</a:t>
            </a:r>
          </a:p>
          <a:p>
            <a:pPr lvl="0"/>
            <a:r>
              <a:rPr lang="zh-CN" altLang="zh-CN" dirty="0"/>
              <a:t>可扩展性</a:t>
            </a:r>
            <a:endParaRPr lang="en-US" altLang="zh-CN" dirty="0"/>
          </a:p>
          <a:p>
            <a:pPr lvl="1"/>
            <a:r>
              <a:rPr lang="zh-CN" altLang="zh-CN" dirty="0"/>
              <a:t>数据设计是否考虑和支持将来的数据持续保存的可能扩展</a:t>
            </a:r>
          </a:p>
          <a:p>
            <a:endParaRPr lang="zh-CN" altLang="en-US" dirty="0"/>
          </a:p>
        </p:txBody>
      </p:sp>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设计输出</a:t>
            </a:r>
          </a:p>
        </p:txBody>
      </p:sp>
      <p:sp>
        <p:nvSpPr>
          <p:cNvPr id="2" name="内容占位符 1"/>
          <p:cNvSpPr>
            <a:spLocks noGrp="1"/>
          </p:cNvSpPr>
          <p:nvPr>
            <p:ph idx="1"/>
          </p:nvPr>
        </p:nvSpPr>
        <p:spPr/>
        <p:txBody>
          <a:bodyPr/>
          <a:lstStyle/>
          <a:p>
            <a:pPr lvl="0"/>
            <a:r>
              <a:rPr lang="zh-CN" altLang="zh-CN" dirty="0"/>
              <a:t>描述数据设计的类图</a:t>
            </a:r>
          </a:p>
          <a:p>
            <a:pPr lvl="0"/>
            <a:r>
              <a:rPr lang="zh-CN" altLang="zh-CN" dirty="0"/>
              <a:t>描述数据操作的活动图</a:t>
            </a:r>
          </a:p>
          <a:p>
            <a:endParaRPr lang="zh-CN" altLang="en-US" dirty="0"/>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50590" y="8620"/>
            <a:ext cx="10909212" cy="707886"/>
          </a:xfrm>
        </p:spPr>
        <p:txBody>
          <a:bodyPr/>
          <a:lstStyle/>
          <a:p>
            <a:r>
              <a:rPr lang="zh-CN" altLang="en-US"/>
              <a:t>内容</a:t>
            </a:r>
            <a:endParaRPr lang="zh-CN" altLang="en-US" dirty="0"/>
          </a:p>
        </p:txBody>
      </p:sp>
      <p:sp>
        <p:nvSpPr>
          <p:cNvPr id="2" name="内容占位符 1"/>
          <p:cNvSpPr>
            <a:spLocks noGrp="1"/>
          </p:cNvSpPr>
          <p:nvPr>
            <p:ph idx="1"/>
          </p:nvPr>
        </p:nvSpPr>
        <p:spPr>
          <a:xfrm>
            <a:off x="539750" y="1125538"/>
            <a:ext cx="10920052" cy="5040312"/>
          </a:xfrm>
        </p:spPr>
        <p:txBody>
          <a:bodyPr/>
          <a:lstStyle/>
          <a:p>
            <a:pPr marL="514350" indent="-514350">
              <a:buFont typeface="+mj-lt"/>
              <a:buAutoNum type="arabicPeriod"/>
            </a:pPr>
            <a:r>
              <a:rPr lang="zh-CN" altLang="en-US" dirty="0">
                <a:solidFill>
                  <a:schemeClr val="bg1">
                    <a:lumMod val="85000"/>
                  </a:schemeClr>
                </a:solidFill>
              </a:rPr>
              <a:t>软件详细设计概述</a:t>
            </a:r>
            <a:endParaRPr lang="en-US" altLang="zh-CN" dirty="0">
              <a:solidFill>
                <a:schemeClr val="bg1">
                  <a:lumMod val="85000"/>
                </a:schemeClr>
              </a:solidFill>
            </a:endParaRPr>
          </a:p>
          <a:p>
            <a:pPr lvl="1"/>
            <a:r>
              <a:rPr lang="zh-CN" altLang="en-US" dirty="0">
                <a:solidFill>
                  <a:schemeClr val="bg1">
                    <a:lumMod val="85000"/>
                  </a:schemeClr>
                </a:solidFill>
              </a:rPr>
              <a:t>任务、过程和原则</a:t>
            </a:r>
            <a:endParaRPr lang="en-US" altLang="zh-CN" dirty="0">
              <a:solidFill>
                <a:schemeClr val="bg1">
                  <a:lumMod val="85000"/>
                </a:schemeClr>
              </a:solidFill>
            </a:endParaRPr>
          </a:p>
          <a:p>
            <a:pPr lvl="1"/>
            <a:r>
              <a:rPr lang="zh-CN" altLang="en-US" dirty="0">
                <a:solidFill>
                  <a:schemeClr val="bg1">
                    <a:lumMod val="85000"/>
                  </a:schemeClr>
                </a:solidFill>
              </a:rPr>
              <a:t>详细设计的</a:t>
            </a:r>
            <a:r>
              <a:rPr lang="en-US" altLang="zh-CN" dirty="0">
                <a:solidFill>
                  <a:schemeClr val="bg1">
                    <a:lumMod val="85000"/>
                  </a:schemeClr>
                </a:solidFill>
              </a:rPr>
              <a:t>UML</a:t>
            </a:r>
            <a:r>
              <a:rPr lang="zh-CN" altLang="en-US" dirty="0">
                <a:solidFill>
                  <a:schemeClr val="bg1">
                    <a:lumMod val="85000"/>
                  </a:schemeClr>
                </a:solidFill>
              </a:rPr>
              <a:t>模型</a:t>
            </a:r>
          </a:p>
          <a:p>
            <a:pPr marL="514350" indent="-514350">
              <a:buFont typeface="+mj-lt"/>
              <a:buAutoNum type="arabicPeriod"/>
            </a:pPr>
            <a:r>
              <a:rPr lang="zh-CN" altLang="en-US" dirty="0">
                <a:solidFill>
                  <a:srgbClr val="C00000"/>
                </a:solidFill>
              </a:rPr>
              <a:t>软件详细设计活动</a:t>
            </a:r>
            <a:endParaRPr lang="en-US" altLang="zh-CN" dirty="0">
              <a:solidFill>
                <a:srgbClr val="C00000"/>
              </a:solidFill>
            </a:endParaRPr>
          </a:p>
          <a:p>
            <a:pPr lvl="1"/>
            <a:r>
              <a:rPr lang="en-US" altLang="zh-CN" dirty="0">
                <a:solidFill>
                  <a:schemeClr val="bg1">
                    <a:lumMod val="85000"/>
                  </a:schemeClr>
                </a:solidFill>
              </a:rPr>
              <a:t>2.1 </a:t>
            </a:r>
            <a:r>
              <a:rPr lang="zh-CN" altLang="en-US" dirty="0">
                <a:solidFill>
                  <a:schemeClr val="bg1">
                    <a:lumMod val="85000"/>
                  </a:schemeClr>
                </a:solidFill>
              </a:rPr>
              <a:t>用例设计</a:t>
            </a:r>
          </a:p>
          <a:p>
            <a:pPr lvl="1"/>
            <a:r>
              <a:rPr lang="en-US" altLang="zh-CN" dirty="0">
                <a:solidFill>
                  <a:schemeClr val="bg1">
                    <a:lumMod val="85000"/>
                  </a:schemeClr>
                </a:solidFill>
              </a:rPr>
              <a:t>2.2 </a:t>
            </a:r>
            <a:r>
              <a:rPr lang="zh-CN" altLang="en-US" dirty="0">
                <a:solidFill>
                  <a:schemeClr val="bg1">
                    <a:lumMod val="85000"/>
                  </a:schemeClr>
                </a:solidFill>
              </a:rPr>
              <a:t>类设计</a:t>
            </a:r>
          </a:p>
          <a:p>
            <a:pPr lvl="1"/>
            <a:r>
              <a:rPr lang="en-US" altLang="zh-CN" dirty="0">
                <a:solidFill>
                  <a:schemeClr val="bg1">
                    <a:lumMod val="85000"/>
                  </a:schemeClr>
                </a:solidFill>
              </a:rPr>
              <a:t>2.3 </a:t>
            </a:r>
            <a:r>
              <a:rPr lang="zh-CN" altLang="en-US" dirty="0">
                <a:solidFill>
                  <a:schemeClr val="bg1">
                    <a:lumMod val="85000"/>
                  </a:schemeClr>
                </a:solidFill>
              </a:rPr>
              <a:t>数据设计</a:t>
            </a:r>
            <a:endParaRPr lang="en-US" altLang="zh-CN" dirty="0">
              <a:solidFill>
                <a:schemeClr val="bg1">
                  <a:lumMod val="85000"/>
                </a:schemeClr>
              </a:solidFill>
            </a:endParaRPr>
          </a:p>
          <a:p>
            <a:pPr lvl="1"/>
            <a:r>
              <a:rPr lang="en-US" altLang="zh-CN" b="1" dirty="0">
                <a:solidFill>
                  <a:srgbClr val="C00000"/>
                </a:solidFill>
              </a:rPr>
              <a:t>2.4 </a:t>
            </a:r>
            <a:r>
              <a:rPr lang="zh-CN" altLang="en-US" b="1" dirty="0">
                <a:solidFill>
                  <a:srgbClr val="C00000"/>
                </a:solidFill>
              </a:rPr>
              <a:t>子系统和构件设计</a:t>
            </a:r>
            <a:endParaRPr lang="en-US" altLang="zh-CN" b="1" dirty="0">
              <a:solidFill>
                <a:srgbClr val="C00000"/>
              </a:solidFill>
            </a:endParaRPr>
          </a:p>
          <a:p>
            <a:pPr marL="514350" indent="-514350">
              <a:buFont typeface="+mj-lt"/>
              <a:buAutoNum type="arabicPeriod"/>
            </a:pPr>
            <a:r>
              <a:rPr lang="zh-CN" altLang="en-US" dirty="0"/>
              <a:t>详细设计文档化和评审</a:t>
            </a:r>
            <a:endParaRPr lang="en-US" altLang="zh-CN" dirty="0"/>
          </a:p>
          <a:p>
            <a:endParaRPr lang="zh-CN" altLang="en-US" dirty="0"/>
          </a:p>
        </p:txBody>
      </p:sp>
      <p:pic>
        <p:nvPicPr>
          <p:cNvPr id="7" name="Picture 2" descr="C:\Program Files\Microsoft Office\MEDIA\CAGCAT10\j0233018.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43478" y="2312876"/>
            <a:ext cx="1872208" cy="19010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为什么需要子系统</a:t>
            </a:r>
            <a:r>
              <a:rPr lang="en-US" altLang="zh-CN" dirty="0"/>
              <a:t>/</a:t>
            </a:r>
            <a:r>
              <a:rPr lang="zh-CN" altLang="en-US" dirty="0"/>
              <a:t>构件设计</a:t>
            </a:r>
          </a:p>
        </p:txBody>
      </p:sp>
      <p:sp>
        <p:nvSpPr>
          <p:cNvPr id="2" name="内容占位符 1"/>
          <p:cNvSpPr>
            <a:spLocks noGrp="1"/>
          </p:cNvSpPr>
          <p:nvPr>
            <p:ph idx="1"/>
          </p:nvPr>
        </p:nvSpPr>
        <p:spPr/>
        <p:txBody>
          <a:bodyPr/>
          <a:lstStyle/>
          <a:p>
            <a:r>
              <a:rPr lang="zh-CN" altLang="en-US" dirty="0"/>
              <a:t>体系结构设计和用例设计引入了子系统或者构件</a:t>
            </a:r>
            <a:endParaRPr lang="en-US" altLang="zh-CN" dirty="0"/>
          </a:p>
          <a:p>
            <a:endParaRPr lang="en-US" altLang="zh-CN" dirty="0"/>
          </a:p>
          <a:p>
            <a:r>
              <a:rPr lang="zh-CN" altLang="en-US" dirty="0"/>
              <a:t>从软件封装和重用的角度需要将设计元素重组为子系统或者构件</a:t>
            </a:r>
            <a:endParaRPr lang="en-US" altLang="zh-CN" dirty="0"/>
          </a:p>
          <a:p>
            <a:endParaRPr lang="en-US" altLang="zh-CN" dirty="0"/>
          </a:p>
          <a:p>
            <a:r>
              <a:rPr lang="zh-CN" altLang="en-US" dirty="0"/>
              <a:t>尚未对子系统</a:t>
            </a:r>
            <a:r>
              <a:rPr lang="en-US" altLang="zh-CN" dirty="0"/>
              <a:t>/</a:t>
            </a:r>
            <a:r>
              <a:rPr lang="zh-CN" altLang="en-US" dirty="0"/>
              <a:t>构件进行深入的设计</a:t>
            </a: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lvl="0"/>
            <a:r>
              <a:rPr lang="zh-CN" altLang="zh-CN"/>
              <a:t>子系统设计</a:t>
            </a:r>
            <a:endParaRPr lang="en-US" altLang="zh-CN" dirty="0"/>
          </a:p>
        </p:txBody>
      </p:sp>
      <p:sp>
        <p:nvSpPr>
          <p:cNvPr id="2" name="内容占位符 1"/>
          <p:cNvSpPr>
            <a:spLocks noGrp="1"/>
          </p:cNvSpPr>
          <p:nvPr>
            <p:ph idx="1"/>
          </p:nvPr>
        </p:nvSpPr>
        <p:spPr/>
        <p:txBody>
          <a:bodyPr/>
          <a:lstStyle/>
          <a:p>
            <a:pPr lvl="0"/>
            <a:r>
              <a:rPr lang="zh-CN" altLang="en-US" dirty="0"/>
              <a:t>任务</a:t>
            </a:r>
            <a:endParaRPr lang="en-US" altLang="zh-CN" dirty="0"/>
          </a:p>
          <a:p>
            <a:pPr lvl="1"/>
            <a:r>
              <a:rPr lang="zh-CN" altLang="zh-CN" dirty="0"/>
              <a:t>确定子系统</a:t>
            </a:r>
            <a:r>
              <a:rPr lang="zh-CN" altLang="zh-CN" b="1" dirty="0">
                <a:solidFill>
                  <a:srgbClr val="C00000"/>
                </a:solidFill>
              </a:rPr>
              <a:t>内部结构</a:t>
            </a:r>
            <a:r>
              <a:rPr lang="zh-CN" altLang="zh-CN" dirty="0"/>
              <a:t>，设置包含于其中的更小粒度</a:t>
            </a:r>
            <a:r>
              <a:rPr lang="zh-CN" altLang="zh-CN" b="1" dirty="0">
                <a:solidFill>
                  <a:srgbClr val="C00000"/>
                </a:solidFill>
              </a:rPr>
              <a:t>子系统、构件和设计类</a:t>
            </a:r>
            <a:r>
              <a:rPr lang="zh-CN" altLang="zh-CN" dirty="0"/>
              <a:t>，明确它们之间的</a:t>
            </a:r>
            <a:r>
              <a:rPr lang="zh-CN" altLang="zh-CN" b="1" dirty="0">
                <a:solidFill>
                  <a:srgbClr val="C00000"/>
                </a:solidFill>
              </a:rPr>
              <a:t>协作关系</a:t>
            </a:r>
            <a:endParaRPr lang="en-US" altLang="zh-CN" b="1" dirty="0">
              <a:solidFill>
                <a:srgbClr val="C00000"/>
              </a:solidFill>
            </a:endParaRPr>
          </a:p>
          <a:p>
            <a:pPr lvl="1"/>
            <a:r>
              <a:rPr lang="zh-CN" altLang="zh-CN" dirty="0"/>
              <a:t>确保它们能够协同实现子系统接口规定的所有功能和行为</a:t>
            </a:r>
            <a:endParaRPr lang="en-US" altLang="zh-CN" dirty="0"/>
          </a:p>
          <a:p>
            <a:r>
              <a:rPr lang="zh-CN" altLang="en-US" dirty="0"/>
              <a:t>设计和建模</a:t>
            </a:r>
            <a:endParaRPr lang="en-US" altLang="zh-CN" dirty="0"/>
          </a:p>
          <a:p>
            <a:pPr lvl="1"/>
            <a:r>
              <a:rPr lang="zh-CN" altLang="en-US" dirty="0"/>
              <a:t>细化子系统内部的细节，如设计元素、关联和交互</a:t>
            </a:r>
            <a:endParaRPr lang="en-US" altLang="zh-CN" dirty="0"/>
          </a:p>
          <a:p>
            <a:pPr lvl="1"/>
            <a:r>
              <a:rPr lang="zh-CN" altLang="en-US" dirty="0"/>
              <a:t>对子系统内部的结构进行建模</a:t>
            </a:r>
            <a:endParaRPr lang="en-US" altLang="zh-CN" dirty="0"/>
          </a:p>
          <a:p>
            <a:pPr lvl="1"/>
            <a:r>
              <a:rPr lang="zh-CN" altLang="en-US" dirty="0"/>
              <a:t>对子系统内部各个设计元素之间的协作进行建模</a:t>
            </a:r>
            <a:endParaRPr lang="en-US" altLang="zh-CN" dirty="0"/>
          </a:p>
          <a:p>
            <a:r>
              <a:rPr lang="zh-CN" altLang="en-US" dirty="0"/>
              <a:t>结果</a:t>
            </a:r>
            <a:endParaRPr lang="en-US" altLang="zh-CN" dirty="0"/>
          </a:p>
          <a:p>
            <a:pPr lvl="1"/>
            <a:r>
              <a:rPr lang="zh-CN" altLang="en-US" dirty="0"/>
              <a:t>包图、构件图、顺序图、活动图、类图</a:t>
            </a:r>
            <a:endParaRPr lang="zh-CN" altLang="zh-CN" dirty="0"/>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2225">
          <a:solidFill>
            <a:schemeClr val="tx1"/>
          </a:solidFill>
          <a:prstDash val="sysDash"/>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1</TotalTime>
  <Words>6837</Words>
  <Application>Microsoft Office PowerPoint</Application>
  <PresentationFormat>自定义</PresentationFormat>
  <Paragraphs>836</Paragraphs>
  <Slides>129</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129</vt:i4>
      </vt:variant>
    </vt:vector>
  </HeadingPairs>
  <TitlesOfParts>
    <vt:vector size="140" baseType="lpstr">
      <vt:lpstr>黑体</vt:lpstr>
      <vt:lpstr>宋体</vt:lpstr>
      <vt:lpstr>微软雅黑</vt:lpstr>
      <vt:lpstr>Arial</vt:lpstr>
      <vt:lpstr>Symbol</vt:lpstr>
      <vt:lpstr>Times New Roman</vt:lpstr>
      <vt:lpstr>Verdana</vt:lpstr>
      <vt:lpstr>Wingdings</vt:lpstr>
      <vt:lpstr>Wingdings 3</vt:lpstr>
      <vt:lpstr>自定义设计方案</vt:lpstr>
      <vt:lpstr>Visio</vt:lpstr>
      <vt:lpstr>PowerPoint 演示文稿</vt:lpstr>
      <vt:lpstr>内容</vt:lpstr>
      <vt:lpstr>1.1 软件设计过程及关注点的变化</vt:lpstr>
      <vt:lpstr>1.2 详细设计的任务</vt:lpstr>
      <vt:lpstr>详细设计是高层设计和底层实现间的桥梁</vt:lpstr>
      <vt:lpstr>详细设计的定位</vt:lpstr>
      <vt:lpstr>1.3 详细设计过程</vt:lpstr>
      <vt:lpstr>软件详细设计的活动（1/2）</vt:lpstr>
      <vt:lpstr>软件详细设计的活动（2/2）</vt:lpstr>
      <vt:lpstr>1.4 软件详细设计的要求和原则</vt:lpstr>
      <vt:lpstr>活动图</vt:lpstr>
      <vt:lpstr>1.5 何为活动图</vt:lpstr>
      <vt:lpstr>示例：活动图</vt:lpstr>
      <vt:lpstr>活动图的构成</vt:lpstr>
      <vt:lpstr>泳道</vt:lpstr>
      <vt:lpstr>活动图的绘制原则</vt:lpstr>
      <vt:lpstr>内容</vt:lpstr>
      <vt:lpstr>思考和讨论</vt:lpstr>
      <vt:lpstr>需求用例及其实现</vt:lpstr>
      <vt:lpstr>2.1 用例设计的任务</vt:lpstr>
      <vt:lpstr>用例设计的任务</vt:lpstr>
      <vt:lpstr>用例的实现方案</vt:lpstr>
      <vt:lpstr>用例设计原则</vt:lpstr>
      <vt:lpstr>用例设计的过程</vt:lpstr>
      <vt:lpstr>2.1.1 设计用例实现方案</vt:lpstr>
      <vt:lpstr>示例：需求分析阶段的用例交互图</vt:lpstr>
      <vt:lpstr>分析类与设计元素间对应关系(1/3)</vt:lpstr>
      <vt:lpstr>分析类与设计元素间对应关系(2/3)</vt:lpstr>
      <vt:lpstr>分析类与设计元素间对应关系(3/3)</vt:lpstr>
      <vt:lpstr>示例1: “用户登录”用例顺序图（需求）</vt:lpstr>
      <vt:lpstr>示例2:“用户登录”用例设计方案（设计）</vt:lpstr>
      <vt:lpstr>示例2:“系统设置”用例的顺序图（需求）</vt:lpstr>
      <vt:lpstr>示例2:“系统设置”用例设计方案（设计）</vt:lpstr>
      <vt:lpstr>示例3:“提醒服务”用例的顺序图（需求）</vt:lpstr>
      <vt:lpstr>示例3:“提醒服务”用例设计方案（设计）</vt:lpstr>
      <vt:lpstr>示例4：”远程控制机器人”用例顺序图（需求）</vt:lpstr>
      <vt:lpstr>示例4: “远程控制机器人”用例设计方案（设计）</vt:lpstr>
      <vt:lpstr>2.1.2 构造设计类图</vt:lpstr>
      <vt:lpstr>构造设计类图的方法</vt:lpstr>
      <vt:lpstr>注意事项</vt:lpstr>
      <vt:lpstr>示例：“用户登录”用例实现的设计类图</vt:lpstr>
      <vt:lpstr>示例：“用户登录”用例实现的设计类图</vt:lpstr>
      <vt:lpstr>2.1.3 优化和评审用例设计方案</vt:lpstr>
      <vt:lpstr>用例设计的输出</vt:lpstr>
      <vt:lpstr>用例设计小结</vt:lpstr>
      <vt:lpstr>思考与讨论</vt:lpstr>
      <vt:lpstr>内容</vt:lpstr>
      <vt:lpstr>类设计的任务</vt:lpstr>
      <vt:lpstr>类设计的任务</vt:lpstr>
      <vt:lpstr>类设计的地位和作用</vt:lpstr>
      <vt:lpstr>类设计示例</vt:lpstr>
      <vt:lpstr>精化到什么程度</vt:lpstr>
      <vt:lpstr>类设计原则</vt:lpstr>
      <vt:lpstr>类设计过程</vt:lpstr>
      <vt:lpstr>2.2.1 确定类的可见范围</vt:lpstr>
      <vt:lpstr>2.2.2 精化类间的关系</vt:lpstr>
      <vt:lpstr>精化类间的关系</vt:lpstr>
      <vt:lpstr>示例1：精化类间的关系</vt:lpstr>
      <vt:lpstr>示例2：精化类间的关系</vt:lpstr>
      <vt:lpstr>示例3：精化类间的关系</vt:lpstr>
      <vt:lpstr>2.2.3 精化类的属性和方法</vt:lpstr>
      <vt:lpstr>（1）精化类属性的设计</vt:lpstr>
      <vt:lpstr>结合类关系来精化类属性设计</vt:lpstr>
      <vt:lpstr>示例：精化User类属性的设计</vt:lpstr>
      <vt:lpstr>示例：精化LoginUI类属性的设计</vt:lpstr>
      <vt:lpstr>示例：精化Robot类属性的设计</vt:lpstr>
      <vt:lpstr>（2）精化类方法的设计</vt:lpstr>
      <vt:lpstr>PowerPoint 演示文稿</vt:lpstr>
      <vt:lpstr>关注特殊方法的设计</vt:lpstr>
      <vt:lpstr>示例：精化detectFallDown()方法的详细设计</vt:lpstr>
      <vt:lpstr>分解和合并类方法</vt:lpstr>
      <vt:lpstr>实现类对象间的消息传递</vt:lpstr>
      <vt:lpstr>2.2.4 构造类对象的状态图</vt:lpstr>
      <vt:lpstr>示例：Robot类对象的状态图</vt:lpstr>
      <vt:lpstr>2.2.5 评审和优化类设计</vt:lpstr>
      <vt:lpstr>类设计输出的软件制品</vt:lpstr>
      <vt:lpstr>内容</vt:lpstr>
      <vt:lpstr>为什么要进行数据设计</vt:lpstr>
      <vt:lpstr>数据设计</vt:lpstr>
      <vt:lpstr>数据设计的任务</vt:lpstr>
      <vt:lpstr>数据设计过程</vt:lpstr>
      <vt:lpstr>示例：数据模型设计</vt:lpstr>
      <vt:lpstr>数据设计的原则</vt:lpstr>
      <vt:lpstr>2.3.1 确定永久数据</vt:lpstr>
      <vt:lpstr>2.3.2 确定持久数据的存储和组织方式</vt:lpstr>
      <vt:lpstr>确定持久数据条目</vt:lpstr>
      <vt:lpstr>1:1、1:n关联关系的映射</vt:lpstr>
      <vt:lpstr>n:m关联关系的映射</vt:lpstr>
      <vt:lpstr>继承关系的数据库表设计(1/2)</vt:lpstr>
      <vt:lpstr>继承关系的数据库表设计(2/2)</vt:lpstr>
      <vt:lpstr>示例：设计持久数据</vt:lpstr>
      <vt:lpstr>示例：设计持久数据</vt:lpstr>
      <vt:lpstr>2.3.3 设计数据操作</vt:lpstr>
      <vt:lpstr>示例：设计永久数据的操作</vt:lpstr>
      <vt:lpstr>2.3.4 评审和优化数据设计</vt:lpstr>
      <vt:lpstr>设计输出</vt:lpstr>
      <vt:lpstr>内容</vt:lpstr>
      <vt:lpstr>为什么需要子系统/构件设计</vt:lpstr>
      <vt:lpstr>子系统设计</vt:lpstr>
      <vt:lpstr>子系统设计的示例</vt:lpstr>
      <vt:lpstr>构件设计</vt:lpstr>
      <vt:lpstr>构件设计的示例</vt:lpstr>
      <vt:lpstr>子系统设计的任务</vt:lpstr>
      <vt:lpstr>子系统设计过程</vt:lpstr>
      <vt:lpstr>子系统设计的原则</vt:lpstr>
      <vt:lpstr>2.4.1 精化子系统内部设计元素</vt:lpstr>
      <vt:lpstr>子系统内部设计的方法</vt:lpstr>
      <vt:lpstr>输出</vt:lpstr>
      <vt:lpstr>示例：精化“RobotController”子系统的设计元素</vt:lpstr>
      <vt:lpstr>示例：精化“RobotController”子系统的设计元素</vt:lpstr>
      <vt:lpstr>2.4.2 构造子系统的设计类图</vt:lpstr>
      <vt:lpstr>推导子系统设计类图的方法</vt:lpstr>
      <vt:lpstr>示例:“RobotController”子系统的设计类图</vt:lpstr>
      <vt:lpstr>2.4.3 构造子系统的状态图和活动图</vt:lpstr>
      <vt:lpstr>子系统设计的输出制品</vt:lpstr>
      <vt:lpstr>评审子系统设计</vt:lpstr>
      <vt:lpstr>内容</vt:lpstr>
      <vt:lpstr>3.1 软件详细设计的输出</vt:lpstr>
      <vt:lpstr>3.2 设计整合</vt:lpstr>
      <vt:lpstr>3.3 设计验证</vt:lpstr>
      <vt:lpstr>3.4 撰写设计文档</vt:lpstr>
      <vt:lpstr>3.5 设计评审人员</vt:lpstr>
      <vt:lpstr>3.6 评审设计文档(1)</vt:lpstr>
      <vt:lpstr>评审设计文档(2)</vt:lpstr>
      <vt:lpstr>评审步骤</vt:lpstr>
      <vt:lpstr>小结</vt:lpstr>
      <vt:lpstr>综合实践一</vt:lpstr>
      <vt:lpstr>综合实践二</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倪文慧</cp:lastModifiedBy>
  <cp:revision>2446</cp:revision>
  <dcterms:created xsi:type="dcterms:W3CDTF">2113-01-01T00:00:00Z</dcterms:created>
  <dcterms:modified xsi:type="dcterms:W3CDTF">2023-11-24T05:58:33Z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225267046F0449D08629A9C9FAF3C13E</vt:lpwstr>
  </property>
</Properties>
</file>