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8"/>
  </p:handoutMasterIdLst>
  <p:sldIdLst>
    <p:sldId id="256" r:id="rId3"/>
    <p:sldId id="349" r:id="rId5"/>
    <p:sldId id="435" r:id="rId6"/>
    <p:sldId id="594" r:id="rId7"/>
    <p:sldId id="438" r:id="rId8"/>
    <p:sldId id="595" r:id="rId9"/>
    <p:sldId id="314" r:id="rId10"/>
    <p:sldId id="350" r:id="rId11"/>
    <p:sldId id="315" r:id="rId12"/>
    <p:sldId id="436" r:id="rId13"/>
    <p:sldId id="437" r:id="rId14"/>
    <p:sldId id="523" r:id="rId15"/>
    <p:sldId id="524" r:id="rId16"/>
    <p:sldId id="439" r:id="rId17"/>
    <p:sldId id="440" r:id="rId18"/>
    <p:sldId id="441" r:id="rId19"/>
    <p:sldId id="442" r:id="rId20"/>
    <p:sldId id="444" r:id="rId21"/>
    <p:sldId id="445" r:id="rId22"/>
    <p:sldId id="446" r:id="rId23"/>
    <p:sldId id="447" r:id="rId24"/>
    <p:sldId id="448" r:id="rId25"/>
    <p:sldId id="449" r:id="rId26"/>
    <p:sldId id="450" r:id="rId27"/>
    <p:sldId id="451" r:id="rId28"/>
    <p:sldId id="452" r:id="rId29"/>
    <p:sldId id="453" r:id="rId30"/>
    <p:sldId id="454" r:id="rId31"/>
    <p:sldId id="455" r:id="rId32"/>
    <p:sldId id="457" r:id="rId33"/>
    <p:sldId id="458" r:id="rId34"/>
    <p:sldId id="460" r:id="rId35"/>
    <p:sldId id="525" r:id="rId36"/>
    <p:sldId id="461" r:id="rId37"/>
    <p:sldId id="462" r:id="rId38"/>
    <p:sldId id="463" r:id="rId39"/>
    <p:sldId id="464" r:id="rId40"/>
    <p:sldId id="465" r:id="rId41"/>
    <p:sldId id="466" r:id="rId42"/>
    <p:sldId id="468" r:id="rId43"/>
    <p:sldId id="469" r:id="rId44"/>
    <p:sldId id="470" r:id="rId45"/>
    <p:sldId id="598" r:id="rId46"/>
    <p:sldId id="471" r:id="rId47"/>
    <p:sldId id="473" r:id="rId48"/>
    <p:sldId id="474" r:id="rId49"/>
    <p:sldId id="475" r:id="rId50"/>
    <p:sldId id="476" r:id="rId51"/>
    <p:sldId id="477" r:id="rId52"/>
    <p:sldId id="478" r:id="rId53"/>
    <p:sldId id="479" r:id="rId54"/>
    <p:sldId id="480" r:id="rId55"/>
    <p:sldId id="481" r:id="rId56"/>
    <p:sldId id="488" r:id="rId57"/>
    <p:sldId id="489" r:id="rId58"/>
    <p:sldId id="490" r:id="rId59"/>
    <p:sldId id="491" r:id="rId60"/>
    <p:sldId id="492" r:id="rId61"/>
    <p:sldId id="493" r:id="rId62"/>
    <p:sldId id="494" r:id="rId63"/>
    <p:sldId id="495" r:id="rId64"/>
    <p:sldId id="600" r:id="rId65"/>
    <p:sldId id="496" r:id="rId66"/>
    <p:sldId id="497" r:id="rId67"/>
    <p:sldId id="520" r:id="rId68"/>
    <p:sldId id="498" r:id="rId69"/>
    <p:sldId id="499" r:id="rId70"/>
    <p:sldId id="500" r:id="rId71"/>
    <p:sldId id="501" r:id="rId72"/>
    <p:sldId id="526" r:id="rId73"/>
    <p:sldId id="502" r:id="rId74"/>
    <p:sldId id="503" r:id="rId75"/>
    <p:sldId id="505" r:id="rId76"/>
    <p:sldId id="506" r:id="rId77"/>
    <p:sldId id="508" r:id="rId78"/>
    <p:sldId id="509" r:id="rId79"/>
    <p:sldId id="418" r:id="rId80"/>
    <p:sldId id="419" r:id="rId81"/>
    <p:sldId id="420" r:id="rId82"/>
    <p:sldId id="514" r:id="rId83"/>
    <p:sldId id="516" r:id="rId84"/>
    <p:sldId id="517" r:id="rId85"/>
    <p:sldId id="518" r:id="rId86"/>
    <p:sldId id="519" r:id="rId87"/>
  </p:sldIdLst>
  <p:sldSz cx="9144000" cy="6858000" type="screen4x3"/>
  <p:notesSz cx="6858000" cy="9144000"/>
  <p:custDataLst>
    <p:tags r:id="rId92"/>
  </p:custDataLst>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幼圆" panose="02010509060101010101" charset="-122"/>
        <a:cs typeface="幼圆" panose="02010509060101010101" charset="-122"/>
      </a:defRPr>
    </a:lvl1pPr>
    <a:lvl2pPr marL="457200" algn="l" rtl="0" fontAlgn="base">
      <a:spcBef>
        <a:spcPct val="0"/>
      </a:spcBef>
      <a:spcAft>
        <a:spcPct val="0"/>
      </a:spcAft>
      <a:defRPr b="1" kern="1200">
        <a:solidFill>
          <a:schemeClr val="tx1"/>
        </a:solidFill>
        <a:latin typeface="Arial" panose="020B0604020202020204" pitchFamily="34" charset="0"/>
        <a:ea typeface="幼圆" panose="02010509060101010101" charset="-122"/>
        <a:cs typeface="幼圆" panose="02010509060101010101" charset="-122"/>
      </a:defRPr>
    </a:lvl2pPr>
    <a:lvl3pPr marL="914400" algn="l" rtl="0" fontAlgn="base">
      <a:spcBef>
        <a:spcPct val="0"/>
      </a:spcBef>
      <a:spcAft>
        <a:spcPct val="0"/>
      </a:spcAft>
      <a:defRPr b="1" kern="1200">
        <a:solidFill>
          <a:schemeClr val="tx1"/>
        </a:solidFill>
        <a:latin typeface="Arial" panose="020B0604020202020204" pitchFamily="34" charset="0"/>
        <a:ea typeface="幼圆" panose="02010509060101010101" charset="-122"/>
        <a:cs typeface="幼圆" panose="02010509060101010101" charset="-122"/>
      </a:defRPr>
    </a:lvl3pPr>
    <a:lvl4pPr marL="1371600" algn="l" rtl="0" fontAlgn="base">
      <a:spcBef>
        <a:spcPct val="0"/>
      </a:spcBef>
      <a:spcAft>
        <a:spcPct val="0"/>
      </a:spcAft>
      <a:defRPr b="1" kern="1200">
        <a:solidFill>
          <a:schemeClr val="tx1"/>
        </a:solidFill>
        <a:latin typeface="Arial" panose="020B0604020202020204" pitchFamily="34" charset="0"/>
        <a:ea typeface="幼圆" panose="02010509060101010101" charset="-122"/>
        <a:cs typeface="幼圆" panose="02010509060101010101" charset="-122"/>
      </a:defRPr>
    </a:lvl4pPr>
    <a:lvl5pPr marL="1828800" algn="l" rtl="0" fontAlgn="base">
      <a:spcBef>
        <a:spcPct val="0"/>
      </a:spcBef>
      <a:spcAft>
        <a:spcPct val="0"/>
      </a:spcAft>
      <a:defRPr b="1" kern="1200">
        <a:solidFill>
          <a:schemeClr val="tx1"/>
        </a:solidFill>
        <a:latin typeface="Arial" panose="020B0604020202020204" pitchFamily="34" charset="0"/>
        <a:ea typeface="幼圆" panose="02010509060101010101" charset="-122"/>
        <a:cs typeface="幼圆" panose="02010509060101010101" charset="-122"/>
      </a:defRPr>
    </a:lvl5pPr>
    <a:lvl6pPr marL="2286000" algn="l" defTabSz="914400" rtl="0" eaLnBrk="1" latinLnBrk="0" hangingPunct="1">
      <a:defRPr b="1" kern="1200">
        <a:solidFill>
          <a:schemeClr val="tx1"/>
        </a:solidFill>
        <a:latin typeface="Arial" panose="020B0604020202020204" pitchFamily="34" charset="0"/>
        <a:ea typeface="幼圆" panose="02010509060101010101" charset="-122"/>
        <a:cs typeface="幼圆" panose="02010509060101010101" charset="-122"/>
      </a:defRPr>
    </a:lvl6pPr>
    <a:lvl7pPr marL="2743200" algn="l" defTabSz="914400" rtl="0" eaLnBrk="1" latinLnBrk="0" hangingPunct="1">
      <a:defRPr b="1" kern="1200">
        <a:solidFill>
          <a:schemeClr val="tx1"/>
        </a:solidFill>
        <a:latin typeface="Arial" panose="020B0604020202020204" pitchFamily="34" charset="0"/>
        <a:ea typeface="幼圆" panose="02010509060101010101" charset="-122"/>
        <a:cs typeface="幼圆" panose="02010509060101010101" charset="-122"/>
      </a:defRPr>
    </a:lvl7pPr>
    <a:lvl8pPr marL="3200400" algn="l" defTabSz="914400" rtl="0" eaLnBrk="1" latinLnBrk="0" hangingPunct="1">
      <a:defRPr b="1" kern="1200">
        <a:solidFill>
          <a:schemeClr val="tx1"/>
        </a:solidFill>
        <a:latin typeface="Arial" panose="020B0604020202020204" pitchFamily="34" charset="0"/>
        <a:ea typeface="幼圆" panose="02010509060101010101" charset="-122"/>
        <a:cs typeface="幼圆" panose="02010509060101010101" charset="-122"/>
      </a:defRPr>
    </a:lvl8pPr>
    <a:lvl9pPr marL="3657600" algn="l" defTabSz="914400" rtl="0" eaLnBrk="1" latinLnBrk="0" hangingPunct="1">
      <a:defRPr b="1" kern="1200">
        <a:solidFill>
          <a:schemeClr val="tx1"/>
        </a:solidFill>
        <a:latin typeface="Arial" panose="020B0604020202020204" pitchFamily="34" charset="0"/>
        <a:ea typeface="幼圆" panose="02010509060101010101" charset="-122"/>
        <a:cs typeface="幼圆" panose="02010509060101010101"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7C80"/>
    <a:srgbClr val="FF66FF"/>
    <a:srgbClr val="FF0000"/>
    <a:srgbClr val="FFFF00"/>
    <a:srgbClr val="008000"/>
    <a:srgbClr val="00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03" autoAdjust="0"/>
  </p:normalViewPr>
  <p:slideViewPr>
    <p:cSldViewPr>
      <p:cViewPr varScale="1">
        <p:scale>
          <a:sx n="86" d="100"/>
          <a:sy n="86" d="100"/>
        </p:scale>
        <p:origin x="-485" y="82"/>
      </p:cViewPr>
      <p:guideLst>
        <p:guide orient="horz" pos="2192"/>
        <p:guide pos="2880"/>
      </p:guideLst>
    </p:cSldViewPr>
  </p:slideViewPr>
  <p:outlineViewPr>
    <p:cViewPr>
      <p:scale>
        <a:sx n="33" d="100"/>
        <a:sy n="33" d="100"/>
      </p:scale>
      <p:origin x="0" y="695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gs" Target="tags/tag4.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幼圆" panose="02010509060101010101"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幼圆" panose="02010509060101010101" charset="-122"/>
                <a:cs typeface="+mn-cs"/>
              </a:defRPr>
            </a:lvl1pPr>
          </a:lstStyle>
          <a:p>
            <a:pPr>
              <a:defRPr/>
            </a:pP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幼圆" panose="02010509060101010101"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ea typeface="幼圆" panose="02010509060101010101" charset="-122"/>
                <a:cs typeface="幼圆" panose="02010509060101010101" charset="-122"/>
              </a:defRPr>
            </a:lvl1pPr>
          </a:lstStyle>
          <a:p>
            <a:pPr>
              <a:defRPr/>
            </a:pPr>
            <a:fld id="{8562DA37-6535-4735-A73B-723D808452D0}"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cs typeface="+mn-cs"/>
              </a:defRPr>
            </a:lvl1pPr>
          </a:lstStyle>
          <a:p>
            <a:pPr>
              <a:defRPr/>
            </a:pPr>
            <a:endParaRPr lang="zh-CN" altLang="en-US"/>
          </a:p>
        </p:txBody>
      </p:sp>
      <p:sp>
        <p:nvSpPr>
          <p:cNvPr id="12800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13316" name="Rectangle 4"/>
          <p:cNvSpPr>
            <a:spLocks noGrp="1" noRot="1" noChangeAspect="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2800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cs typeface="+mn-cs"/>
              </a:defRPr>
            </a:lvl1pPr>
          </a:lstStyle>
          <a:p>
            <a:pPr>
              <a:defRPr/>
            </a:pPr>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ea typeface="宋体" panose="02010600030101010101" pitchFamily="2" charset="-122"/>
                <a:cs typeface="幼圆" panose="02010509060101010101" charset="-122"/>
              </a:defRPr>
            </a:lvl1pPr>
          </a:lstStyle>
          <a:p>
            <a:pPr>
              <a:defRPr/>
            </a:pPr>
            <a:fld id="{14130A76-63C3-484D-988B-C00962CEF6D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idx="2"/>
          </p:nvPr>
        </p:nvSpPr>
        <p:spPr/>
      </p:sp>
      <p:sp>
        <p:nvSpPr>
          <p:cNvPr id="16386" name="文本占位符 2"/>
          <p:cNvSpPr>
            <a:spLocks noGrp="1"/>
          </p:cNvSpPr>
          <p:nvPr>
            <p:ph type="body" idx="3"/>
          </p:nvPr>
        </p:nvSpPr>
        <p:spPr>
          <a:noFill/>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p:sp>
      <p:sp>
        <p:nvSpPr>
          <p:cNvPr id="56322" name="备注占位符 2"/>
          <p:cNvSpPr>
            <a:spLocks noGrp="1"/>
          </p:cNvSpPr>
          <p:nvPr>
            <p:ph type="body" idx="1"/>
          </p:nvPr>
        </p:nvSpPr>
        <p:spPr>
          <a:noFill/>
        </p:spPr>
        <p:txBody>
          <a:bodyPr/>
          <a:lstStyle/>
          <a:p>
            <a:pPr eaLnBrk="1" hangingPunct="1">
              <a:spcBef>
                <a:spcPct val="0"/>
              </a:spcBef>
            </a:pPr>
            <a:endParaRPr lang="zh-CN" altLang="en-US">
              <a:latin typeface="Arial" panose="020B0604020202020204" pitchFamily="34" charset="0"/>
            </a:endParaRPr>
          </a:p>
        </p:txBody>
      </p:sp>
      <p:sp>
        <p:nvSpPr>
          <p:cNvPr id="56323"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1F0172FC-EE27-4152-8DDF-B563CFE8EEC1}" type="slidenum">
              <a:rPr lang="zh-CN" altLang="en-US" sz="1200" b="0">
                <a:ea typeface="宋体" panose="02010600030101010101" pitchFamily="2" charset="-122"/>
              </a:rPr>
            </a:fld>
            <a:endParaRPr lang="en-US" altLang="zh-CN" sz="1200" b="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TextEdit="1"/>
          </p:cNvSpPr>
          <p:nvPr>
            <p:ph type="sldImg"/>
          </p:nvPr>
        </p:nvSpPr>
        <p:spPr/>
      </p:sp>
      <p:sp>
        <p:nvSpPr>
          <p:cNvPr id="65538" name="Rectangle 3"/>
          <p:cNvSpPr>
            <a:spLocks noGrp="1" noChangeArrowheads="1"/>
          </p:cNvSpPr>
          <p:nvPr>
            <p:ph type="body" idx="1"/>
          </p:nvPr>
        </p:nvSpPr>
        <p:spPr>
          <a:noFill/>
        </p:spPr>
        <p:txBody>
          <a:bodyPr/>
          <a:lstStyle/>
          <a:p>
            <a:pPr lvl="1"/>
            <a:r>
              <a:rPr lang="en-US" altLang="zh-CN" b="1" dirty="0">
                <a:latin typeface="Arial" panose="020B0604020202020204" pitchFamily="34" charset="0"/>
              </a:rPr>
              <a:t>long double:</a:t>
            </a:r>
            <a:endParaRPr lang="en-US" altLang="zh-CN" b="1" dirty="0">
              <a:latin typeface="Arial" panose="020B0604020202020204" pitchFamily="34" charset="0"/>
            </a:endParaRPr>
          </a:p>
          <a:p>
            <a:pPr lvl="1"/>
            <a:r>
              <a:rPr lang="en-US" altLang="zh-CN" b="1" dirty="0">
                <a:latin typeface="Arial" panose="020B0604020202020204" pitchFamily="34" charset="0"/>
              </a:rPr>
              <a:t>long  </a:t>
            </a:r>
            <a:r>
              <a:rPr lang="en-US" altLang="zh-CN" b="1" dirty="0" err="1">
                <a:latin typeface="Arial" panose="020B0604020202020204" pitchFamily="34" charset="0"/>
              </a:rPr>
              <a:t>long</a:t>
            </a:r>
            <a:r>
              <a:rPr lang="en-US" altLang="zh-CN" b="1" dirty="0">
                <a:latin typeface="Arial" panose="020B0604020202020204" pitchFamily="34" charset="0"/>
              </a:rPr>
              <a:t>:  64</a:t>
            </a:r>
            <a:r>
              <a:rPr lang="zh-CN" altLang="en-US" b="1" dirty="0">
                <a:latin typeface="Arial" panose="020B0604020202020204" pitchFamily="34" charset="0"/>
              </a:rPr>
              <a:t>位</a:t>
            </a:r>
            <a:endParaRPr lang="zh-CN" altLang="en-US" b="1"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3" eaLnBrk="1" hangingPunct="1">
              <a:buFontTx/>
              <a:buNone/>
            </a:pPr>
            <a:r>
              <a:rPr lang="en-US" altLang="zh-CN" b="1" dirty="0" err="1">
                <a:solidFill>
                  <a:srgbClr val="FF3300"/>
                </a:solidFill>
                <a:ea typeface="宋体" panose="02010600030101010101" pitchFamily="2" charset="-122"/>
                <a:sym typeface="+mn-ea"/>
              </a:rPr>
              <a:t>int</a:t>
            </a:r>
            <a:r>
              <a:rPr lang="en-US" altLang="zh-CN" b="1" dirty="0">
                <a:solidFill>
                  <a:srgbClr val="FF3300"/>
                </a:solidFill>
                <a:ea typeface="宋体" panose="02010600030101010101" pitchFamily="2" charset="-122"/>
                <a:sym typeface="+mn-ea"/>
              </a:rPr>
              <a:t> x1;</a:t>
            </a:r>
            <a:endParaRPr lang="en-US" altLang="zh-CN" b="1" dirty="0">
              <a:solidFill>
                <a:srgbClr val="FF3300"/>
              </a:solidFill>
              <a:latin typeface="Arial" panose="020B0604020202020204" pitchFamily="34" charset="0"/>
              <a:ea typeface="宋体" panose="02010600030101010101" pitchFamily="2" charset="-122"/>
            </a:endParaRPr>
          </a:p>
          <a:p>
            <a:pPr lvl="3" eaLnBrk="1" hangingPunct="1">
              <a:buFontTx/>
              <a:buNone/>
            </a:pPr>
            <a:r>
              <a:rPr lang="en-US" altLang="zh-CN" b="1" dirty="0">
                <a:solidFill>
                  <a:srgbClr val="FF3300"/>
                </a:solidFill>
                <a:ea typeface="宋体" panose="02010600030101010101" pitchFamily="2" charset="-122"/>
                <a:sym typeface="+mn-ea"/>
              </a:rPr>
              <a:t>double x2;</a:t>
            </a:r>
            <a:endParaRPr lang="en-US" altLang="zh-CN" b="1" dirty="0">
              <a:solidFill>
                <a:srgbClr val="FF3300"/>
              </a:solidFill>
              <a:latin typeface="Arial" panose="020B0604020202020204" pitchFamily="34" charset="0"/>
              <a:ea typeface="宋体" panose="02010600030101010101" pitchFamily="2" charset="-122"/>
            </a:endParaRPr>
          </a:p>
          <a:p>
            <a:pPr lvl="3" eaLnBrk="1" hangingPunct="1">
              <a:buFontTx/>
              <a:buNone/>
            </a:pPr>
            <a:r>
              <a:rPr lang="en-US" altLang="zh-CN" b="1" dirty="0">
                <a:solidFill>
                  <a:srgbClr val="FF3300"/>
                </a:solidFill>
                <a:ea typeface="宋体" panose="02010600030101010101" pitchFamily="2" charset="-122"/>
                <a:sym typeface="+mn-ea"/>
              </a:rPr>
              <a:t>char x3;</a:t>
            </a:r>
            <a:endParaRPr lang="en-US" altLang="zh-CN" b="1" dirty="0">
              <a:solidFill>
                <a:srgbClr val="FF3300"/>
              </a:solidFill>
              <a:latin typeface="Arial" panose="020B0604020202020204" pitchFamily="34" charset="0"/>
              <a:ea typeface="宋体" panose="02010600030101010101" pitchFamily="2" charset="-122"/>
            </a:endParaRPr>
          </a:p>
          <a:p>
            <a:pPr lvl="3" eaLnBrk="1" hangingPunct="1">
              <a:buFontTx/>
              <a:buNone/>
            </a:pPr>
            <a:r>
              <a:rPr lang="en-US" altLang="zh-CN" b="1" dirty="0" err="1">
                <a:solidFill>
                  <a:srgbClr val="FF3300"/>
                </a:solidFill>
                <a:ea typeface="宋体" panose="02010600030101010101" pitchFamily="2" charset="-122"/>
                <a:sym typeface="+mn-ea"/>
              </a:rPr>
              <a:t>cin</a:t>
            </a:r>
            <a:r>
              <a:rPr lang="en-US" altLang="zh-CN" b="1" dirty="0">
                <a:solidFill>
                  <a:srgbClr val="FF3300"/>
                </a:solidFill>
                <a:ea typeface="宋体" panose="02010600030101010101" pitchFamily="2" charset="-122"/>
                <a:sym typeface="+mn-ea"/>
              </a:rPr>
              <a:t>&gt;&gt;x2&gt;&gt;x1&gt;&gt;x3;</a:t>
            </a:r>
            <a:endParaRPr lang="en-US" altLang="zh-CN" b="1" dirty="0">
              <a:solidFill>
                <a:srgbClr val="FF3300"/>
              </a:solidFill>
              <a:latin typeface="Arial" panose="020B0604020202020204" pitchFamily="34" charset="0"/>
              <a:ea typeface="宋体" panose="02010600030101010101" pitchFamily="2" charset="-122"/>
            </a:endParaRPr>
          </a:p>
          <a:p>
            <a:pPr lvl="3" eaLnBrk="1" hangingPunct="1">
              <a:buFontTx/>
              <a:buNone/>
            </a:pPr>
            <a:endParaRPr lang="en-US" altLang="zh-CN" b="1" dirty="0">
              <a:solidFill>
                <a:srgbClr val="FF3300"/>
              </a:solidFill>
              <a:latin typeface="Arial" panose="020B0604020202020204" pitchFamily="34" charset="0"/>
              <a:ea typeface="宋体" panose="02010600030101010101" pitchFamily="2" charset="-122"/>
            </a:endParaRPr>
          </a:p>
          <a:p>
            <a:pPr lvl="2" eaLnBrk="1" hangingPunct="1"/>
            <a:r>
              <a:rPr lang="zh-CN" altLang="en-US" b="1" dirty="0">
                <a:ea typeface="宋体" panose="02010600030101010101" pitchFamily="2" charset="-122"/>
                <a:sym typeface="+mn-ea"/>
              </a:rPr>
              <a:t>假如输入“</a:t>
            </a:r>
            <a:r>
              <a:rPr lang="en-US" altLang="zh-CN" b="1" dirty="0">
                <a:solidFill>
                  <a:srgbClr val="FF3300"/>
                </a:solidFill>
                <a:ea typeface="宋体" panose="02010600030101010101" pitchFamily="2" charset="-122"/>
                <a:sym typeface="+mn-ea"/>
              </a:rPr>
              <a:t>35.4A”</a:t>
            </a:r>
            <a:r>
              <a:rPr lang="zh-CN" altLang="en-US" b="1" dirty="0">
                <a:ea typeface="宋体" panose="02010600030101010101" pitchFamily="2" charset="-122"/>
                <a:sym typeface="+mn-ea"/>
              </a:rPr>
              <a:t>并按</a:t>
            </a:r>
            <a:r>
              <a:rPr lang="en-US" altLang="zh-CN" b="1" dirty="0">
                <a:ea typeface="宋体" panose="02010600030101010101" pitchFamily="2" charset="-122"/>
                <a:sym typeface="+mn-ea"/>
              </a:rPr>
              <a:t>Enter</a:t>
            </a:r>
            <a:r>
              <a:rPr lang="zh-CN" altLang="en-US" b="1" dirty="0">
                <a:ea typeface="宋体" panose="02010600030101010101" pitchFamily="2" charset="-122"/>
                <a:sym typeface="+mn-ea"/>
              </a:rPr>
              <a:t>键，；</a:t>
            </a:r>
            <a:r>
              <a:rPr lang="en-US" altLang="zh-CN" b="1" dirty="0">
                <a:ea typeface="宋体" panose="02010600030101010101" pitchFamily="2" charset="-122"/>
                <a:sym typeface="+mn-ea"/>
              </a:rPr>
              <a:t>x2 </a:t>
            </a:r>
            <a:r>
              <a:rPr lang="zh-CN" altLang="en-US" b="1" dirty="0">
                <a:ea typeface="宋体" panose="02010600030101010101" pitchFamily="2" charset="-122"/>
                <a:sym typeface="+mn-ea"/>
              </a:rPr>
              <a:t>是</a:t>
            </a:r>
            <a:r>
              <a:rPr lang="en-US" altLang="zh-CN" b="1" dirty="0">
                <a:ea typeface="宋体" panose="02010600030101010101" pitchFamily="2" charset="-122"/>
                <a:sym typeface="+mn-ea"/>
              </a:rPr>
              <a:t>35.4</a:t>
            </a:r>
            <a:r>
              <a:rPr lang="zh-CN" altLang="en-US" b="1" dirty="0">
                <a:ea typeface="宋体" panose="02010600030101010101" pitchFamily="2" charset="-122"/>
                <a:sym typeface="+mn-ea"/>
              </a:rPr>
              <a:t>；</a:t>
            </a:r>
            <a:r>
              <a:rPr lang="en-US" altLang="zh-CN" b="1" dirty="0">
                <a:ea typeface="宋体" panose="02010600030101010101" pitchFamily="2" charset="-122"/>
                <a:sym typeface="+mn-ea"/>
              </a:rPr>
              <a:t>x1</a:t>
            </a:r>
            <a:r>
              <a:rPr lang="zh-CN" altLang="en-US" b="1" dirty="0">
                <a:ea typeface="宋体" panose="02010600030101010101" pitchFamily="2" charset="-122"/>
                <a:sym typeface="+mn-ea"/>
              </a:rPr>
              <a:t>、</a:t>
            </a:r>
            <a:r>
              <a:rPr lang="en-US" altLang="zh-CN" b="1" dirty="0">
                <a:ea typeface="宋体" panose="02010600030101010101" pitchFamily="2" charset="-122"/>
                <a:sym typeface="+mn-ea"/>
              </a:rPr>
              <a:t>x3</a:t>
            </a:r>
            <a:r>
              <a:rPr lang="zh-CN" b="1" dirty="0">
                <a:ea typeface="宋体" panose="02010600030101010101" pitchFamily="2" charset="-122"/>
                <a:sym typeface="+mn-ea"/>
              </a:rPr>
              <a:t>得不到输入</a:t>
            </a:r>
            <a:endParaRPr 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cin.get(c1);  </a:t>
            </a:r>
            <a:r>
              <a:rPr lang="zh-CN" altLang="en-US"/>
              <a:t>输入空白字符！</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a:solidFill>
                  <a:schemeClr val="accent2"/>
                </a:solidFill>
                <a:ea typeface="宋体" panose="02010600030101010101" pitchFamily="2" charset="-122"/>
                <a:sym typeface="+mn-ea"/>
              </a:rPr>
              <a:t>setw(n)   </a:t>
            </a:r>
            <a:r>
              <a:rPr lang="zh-CN" altLang="en-US" b="1">
                <a:solidFill>
                  <a:schemeClr val="accent2"/>
                </a:solidFill>
                <a:ea typeface="宋体" panose="02010600030101010101" pitchFamily="2" charset="-122"/>
                <a:sym typeface="+mn-ea"/>
              </a:rPr>
              <a:t>类似于</a:t>
            </a:r>
            <a:r>
              <a:rPr lang="en-US" altLang="zh-CN" b="1">
                <a:solidFill>
                  <a:schemeClr val="accent2"/>
                </a:solidFill>
                <a:ea typeface="宋体" panose="02010600030101010101" pitchFamily="2" charset="-122"/>
                <a:sym typeface="+mn-ea"/>
              </a:rPr>
              <a:t>%8d</a:t>
            </a:r>
            <a:endParaRPr lang="en-US" altLang="zh-CN" b="1">
              <a:solidFill>
                <a:schemeClr val="accent2"/>
              </a:solidFill>
              <a:ea typeface="宋体" panose="02010600030101010101" pitchFamily="2"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p:sp>
      <p:sp>
        <p:nvSpPr>
          <p:cNvPr id="18434" name="备注占位符 2"/>
          <p:cNvSpPr>
            <a:spLocks noGrp="1"/>
          </p:cNvSpPr>
          <p:nvPr>
            <p:ph type="body" idx="1"/>
          </p:nvPr>
        </p:nvSpPr>
        <p:spPr>
          <a:noFill/>
        </p:spPr>
        <p:txBody>
          <a:bodyPr/>
          <a:lstStyle/>
          <a:p>
            <a:endParaRPr lang="zh-CN" altLang="en-US" dirty="0">
              <a:latin typeface="Arial" panose="020B0604020202020204" pitchFamily="34" charset="0"/>
            </a:endParaRPr>
          </a:p>
        </p:txBody>
      </p:sp>
      <p:sp>
        <p:nvSpPr>
          <p:cNvPr id="18435" name="灯片编号占位符 3"/>
          <p:cNvSpPr>
            <a:spLocks noGrp="1"/>
          </p:cNvSpPr>
          <p:nvPr>
            <p:ph type="sldNum" sz="quarter" idx="5"/>
          </p:nvPr>
        </p:nvSpPr>
        <p:spPr>
          <a:noFill/>
        </p:spPr>
        <p:txBody>
          <a:bodyPr/>
          <a:lstStyle/>
          <a:p>
            <a:fld id="{A48876CD-6101-4C73-8C8D-DA026BABE099}" type="slidenum">
              <a:rPr lang="zh-CN" altLang="en-US" smtClean="0">
                <a:latin typeface="Arial" panose="020B0604020202020204" pitchFamily="34" charset="0"/>
                <a:ea typeface="宋体" panose="02010600030101010101" pitchFamily="2" charset="-122"/>
                <a:cs typeface="幼圆" panose="02010509060101010101" charset="-122"/>
              </a:rPr>
            </a:fld>
            <a:endParaRPr lang="en-US" altLang="zh-CN">
              <a:latin typeface="Arial" panose="020B0604020202020204" pitchFamily="34" charset="0"/>
              <a:ea typeface="宋体" panose="02010600030101010101" pitchFamily="2" charset="-122"/>
              <a:cs typeface="幼圆" panose="0201050906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idx="2"/>
          </p:nvPr>
        </p:nvSpPr>
        <p:spPr/>
      </p:sp>
      <p:sp>
        <p:nvSpPr>
          <p:cNvPr id="84994" name="文本占位符 2"/>
          <p:cNvSpPr>
            <a:spLocks noGrp="1"/>
          </p:cNvSpPr>
          <p:nvPr>
            <p:ph type="body" idx="3"/>
          </p:nvPr>
        </p:nvSpPr>
        <p:spPr>
          <a:noFill/>
        </p:spPr>
        <p:txBody>
          <a:bodyPr/>
          <a:lstStyle/>
          <a:p>
            <a:r>
              <a:rPr lang="zh-CN" altLang="en-US" dirty="0">
                <a:latin typeface="Arial" panose="020B0604020202020204" pitchFamily="34" charset="0"/>
              </a:rPr>
              <a:t>setiosflags(ios::fixed) 和</a:t>
            </a:r>
            <a:r>
              <a:rPr lang="en-US" altLang="zh-CN" dirty="0" err="1">
                <a:latin typeface="楷体_GB2312"/>
                <a:ea typeface="楷体_GB2312"/>
                <a:cs typeface="楷体_GB2312"/>
                <a:sym typeface="+mn-ea"/>
              </a:rPr>
              <a:t>setprecision</a:t>
            </a:r>
            <a:r>
              <a:rPr lang="en-US" altLang="zh-CN" dirty="0">
                <a:latin typeface="楷体_GB2312"/>
                <a:ea typeface="楷体_GB2312"/>
                <a:cs typeface="楷体_GB2312"/>
                <a:sym typeface="+mn-ea"/>
              </a:rPr>
              <a:t>(n) </a:t>
            </a:r>
            <a:r>
              <a:rPr lang="zh-CN" altLang="en-US" dirty="0">
                <a:latin typeface="楷体_GB2312"/>
                <a:ea typeface="楷体_GB2312"/>
                <a:cs typeface="楷体_GB2312"/>
                <a:sym typeface="+mn-ea"/>
              </a:rPr>
              <a:t>合用</a:t>
            </a:r>
            <a:r>
              <a:rPr lang="zh-CN" altLang="en-US" dirty="0">
                <a:latin typeface="Arial" panose="020B0604020202020204" pitchFamily="34" charset="0"/>
              </a:rPr>
              <a:t>， </a:t>
            </a:r>
            <a:r>
              <a:rPr lang="zh-CN" altLang="en-US" dirty="0">
                <a:sym typeface="+mn-ea"/>
              </a:rPr>
              <a:t>设置浮点数的小数位数</a:t>
            </a:r>
            <a:endParaRPr lang="zh-CN" altLang="en-US" dirty="0">
              <a:sym typeface="+mn-ea"/>
            </a:endParaRPr>
          </a:p>
          <a:p>
            <a:r>
              <a:rPr lang="zh-CN" altLang="en-US" dirty="0">
                <a:latin typeface="Arial" panose="020B0604020202020204" pitchFamily="34" charset="0"/>
              </a:rPr>
              <a:t>double amount = 22.0/7; </a:t>
            </a:r>
            <a:endParaRPr lang="zh-CN" altLang="en-US" dirty="0">
              <a:latin typeface="Arial" panose="020B0604020202020204" pitchFamily="34" charset="0"/>
            </a:endParaRPr>
          </a:p>
          <a:p>
            <a:r>
              <a:rPr lang="zh-CN" altLang="en-US" dirty="0">
                <a:latin typeface="Arial" panose="020B0604020202020204" pitchFamily="34" charset="0"/>
              </a:rPr>
              <a:t>   cout &lt;&lt;amount &lt;&lt;endl; </a:t>
            </a:r>
            <a:endParaRPr lang="zh-CN" altLang="en-US" dirty="0">
              <a:latin typeface="Arial" panose="020B0604020202020204" pitchFamily="34" charset="0"/>
            </a:endParaRPr>
          </a:p>
          <a:p>
            <a:r>
              <a:rPr lang="zh-CN" altLang="en-US" dirty="0">
                <a:latin typeface="Arial" panose="020B0604020202020204" pitchFamily="34" charset="0"/>
              </a:rPr>
              <a:t>   cout    &lt;&lt;setprecision(</a:t>
            </a:r>
            <a:r>
              <a:rPr lang="en-US" altLang="zh-CN" dirty="0">
                <a:latin typeface="Arial" panose="020B0604020202020204" pitchFamily="34" charset="0"/>
              </a:rPr>
              <a:t>2</a:t>
            </a:r>
            <a:r>
              <a:rPr lang="zh-CN" altLang="en-US" dirty="0">
                <a:latin typeface="Arial" panose="020B0604020202020204" pitchFamily="34" charset="0"/>
              </a:rPr>
              <a:t>) &lt;&lt;amount &lt;&lt;endl </a:t>
            </a:r>
            <a:endParaRPr lang="zh-CN" altLang="en-US" dirty="0">
              <a:latin typeface="Arial" panose="020B0604020202020204" pitchFamily="34" charset="0"/>
            </a:endParaRPr>
          </a:p>
          <a:p>
            <a:r>
              <a:rPr lang="zh-CN" altLang="en-US" dirty="0">
                <a:latin typeface="Arial" panose="020B0604020202020204" pitchFamily="34" charset="0"/>
              </a:rPr>
              <a:t>     cout &lt;&lt;setiosflags(ios::fixed); </a:t>
            </a:r>
            <a:endParaRPr lang="zh-CN" altLang="en-US" dirty="0">
              <a:latin typeface="Arial" panose="020B0604020202020204" pitchFamily="34" charset="0"/>
            </a:endParaRPr>
          </a:p>
          <a:p>
            <a:r>
              <a:rPr lang="zh-CN" altLang="en-US" dirty="0">
                <a:latin typeface="Arial" panose="020B0604020202020204" pitchFamily="34" charset="0"/>
              </a:rPr>
              <a:t>   cout &lt;&lt;setprecision(8) &lt;&lt;amount &lt;&lt;endl; </a:t>
            </a:r>
            <a:endParaRPr lang="zh-CN" altLang="en-US" dirty="0">
              <a:latin typeface="Arial" panose="020B0604020202020204" pitchFamily="34" charset="0"/>
            </a:endParaRPr>
          </a:p>
          <a:p>
            <a:endParaRPr lang="zh-CN" altLang="en-US" dirty="0">
              <a:latin typeface="Arial" panose="020B0604020202020204" pitchFamily="34" charset="0"/>
            </a:endParaRPr>
          </a:p>
          <a:p>
            <a:r>
              <a:rPr lang="zh-CN" altLang="en-US" dirty="0">
                <a:latin typeface="Arial" panose="020B0604020202020204" pitchFamily="34" charset="0"/>
              </a:rPr>
              <a:t>3.14286 </a:t>
            </a:r>
            <a:endParaRPr lang="zh-CN" altLang="en-US" dirty="0">
              <a:latin typeface="Arial" panose="020B0604020202020204" pitchFamily="34" charset="0"/>
            </a:endParaRPr>
          </a:p>
          <a:p>
            <a:r>
              <a:rPr lang="zh-CN" altLang="en-US" dirty="0">
                <a:latin typeface="Arial" panose="020B0604020202020204" pitchFamily="34" charset="0"/>
              </a:rPr>
              <a:t>3.1 </a:t>
            </a:r>
            <a:endParaRPr lang="zh-CN" altLang="en-US" dirty="0">
              <a:latin typeface="Arial" panose="020B0604020202020204" pitchFamily="34" charset="0"/>
            </a:endParaRPr>
          </a:p>
          <a:p>
            <a:r>
              <a:rPr lang="zh-CN" altLang="en-US" dirty="0">
                <a:latin typeface="Arial" panose="020B0604020202020204" pitchFamily="34" charset="0"/>
              </a:rPr>
              <a:t>3.14285714 </a:t>
            </a:r>
            <a:endParaRPr lang="zh-CN" altLang="en-US"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a:p>
            <a:endParaRPr lang="zh-CN" altLang="en-US"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p:cNvSpPr>
          <p:nvPr>
            <p:ph type="sldImg"/>
          </p:nvPr>
        </p:nvSpPr>
        <p:spPr/>
      </p:sp>
      <p:sp>
        <p:nvSpPr>
          <p:cNvPr id="91138" name="备注占位符 2"/>
          <p:cNvSpPr>
            <a:spLocks noGrp="1"/>
          </p:cNvSpPr>
          <p:nvPr>
            <p:ph type="body" idx="1"/>
          </p:nvPr>
        </p:nvSpPr>
        <p:spPr>
          <a:noFill/>
        </p:spPr>
        <p:txBody>
          <a:bodyPr/>
          <a:lstStyle/>
          <a:p>
            <a:endParaRPr lang="zh-CN"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idx="1"/>
          </p:nvPr>
        </p:nvSpPr>
        <p:spPr>
          <a:noFill/>
        </p:spPr>
        <p:txBody>
          <a:bodyPr/>
          <a:lstStyle/>
          <a:p>
            <a:endParaRPr lang="zh-CN" altLang="en-US" dirty="0">
              <a:latin typeface="Arial" panose="020B0604020202020204" pitchFamily="34" charset="0"/>
            </a:endParaRPr>
          </a:p>
        </p:txBody>
      </p:sp>
      <p:sp>
        <p:nvSpPr>
          <p:cNvPr id="20483"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1421452-EF2D-4822-B964-17B10B5D97CB}" type="slidenum">
              <a:rPr lang="zh-CN" altLang="en-US" sz="1200" b="0">
                <a:ea typeface="宋体" panose="02010600030101010101" pitchFamily="2" charset="-122"/>
              </a:rPr>
            </a:fld>
            <a:endParaRPr lang="en-US" altLang="zh-CN" sz="1200" b="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idx="2"/>
          </p:nvPr>
        </p:nvSpPr>
        <p:spPr/>
      </p:sp>
      <p:sp>
        <p:nvSpPr>
          <p:cNvPr id="25602" name="文本占位符 2"/>
          <p:cNvSpPr>
            <a:spLocks noGrp="1"/>
          </p:cNvSpPr>
          <p:nvPr>
            <p:ph type="body" idx="3"/>
          </p:nvPr>
        </p:nvSpPr>
        <p:spPr>
          <a:noFill/>
        </p:spPr>
        <p:txBody>
          <a:bodyPr/>
          <a:lstStyle/>
          <a:p>
            <a:r>
              <a:rPr lang="zh-CN" altLang="en-US" dirty="0">
                <a:latin typeface="Arial" panose="020B0604020202020204" pitchFamily="34" charset="0"/>
              </a:rPr>
              <a:t>本书是久负盛名的C++经典教程，其内容是C++大师Stanley B. Lippman丰富的实践经验和C++标准委员会原负责人Josée Lajoie对C++标准深入理解的完美结合，已经帮助全球无数程序员学会了C++。 对C++基本概念和技术全面而且权威的阐述，对现代C++编程风格的强调，使本书成为C++初学者的最佳指南；对于中高级程序员，本书也是不可或缺的参考书。</a:t>
            </a:r>
            <a:endParaRPr lang="zh-CN"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6FC1F8-B4A3-48E0-A5DB-A7E570CB2C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569599D8-794D-4E37-B124-792659DED1BD}" type="slidenum">
              <a:rPr lang="en-US" altLang="zh-CN" sz="1200" b="0">
                <a:ea typeface="宋体" panose="02010600030101010101" pitchFamily="2" charset="-122"/>
              </a:rPr>
            </a:fld>
            <a:endParaRPr lang="en-US" altLang="zh-CN" sz="1200" b="0">
              <a:ea typeface="宋体" panose="02010600030101010101" pitchFamily="2" charset="-122"/>
            </a:endParaRPr>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xfrm>
            <a:off x="914400" y="4343400"/>
            <a:ext cx="5029200" cy="4114800"/>
          </a:xfrm>
          <a:noFill/>
        </p:spPr>
        <p:txBody>
          <a:bodyPr/>
          <a:lstStyle/>
          <a:p>
            <a:pPr eaLnBrk="1" hangingPunct="1">
              <a:buFontTx/>
              <a:buChar char="•"/>
            </a:pPr>
            <a:r>
              <a:rPr lang="zh-CN" altLang="en-US" sz="2000">
                <a:latin typeface="Arial" panose="020B0604020202020204" pitchFamily="34" charset="0"/>
              </a:rPr>
              <a:t>机制：将解决问题的重点放在如何实现细节过程方面，将数据与操作这些数据的函数分开，围绕功能实现或操作流程来设计程序。</a:t>
            </a:r>
            <a:endParaRPr lang="zh-CN" altLang="en-US" sz="2000">
              <a:latin typeface="Arial" panose="020B0604020202020204" pitchFamily="34" charset="0"/>
            </a:endParaRPr>
          </a:p>
          <a:p>
            <a:pPr eaLnBrk="1" hangingPunct="1">
              <a:buFontTx/>
              <a:buChar char="•"/>
            </a:pPr>
            <a:r>
              <a:rPr lang="zh-CN" altLang="en-US" sz="2000">
                <a:latin typeface="Arial" panose="020B0604020202020204" pitchFamily="34" charset="0"/>
              </a:rPr>
              <a:t>形式：主模块</a:t>
            </a:r>
            <a:r>
              <a:rPr lang="en-US" altLang="zh-CN" sz="2000">
                <a:latin typeface="Arial" panose="020B0604020202020204" pitchFamily="34" charset="0"/>
              </a:rPr>
              <a:t>+</a:t>
            </a:r>
            <a:r>
              <a:rPr lang="zh-CN" altLang="en-US" sz="2000">
                <a:latin typeface="Arial" panose="020B0604020202020204" pitchFamily="34" charset="0"/>
              </a:rPr>
              <a:t>若干个子模块（</a:t>
            </a:r>
            <a:r>
              <a:rPr lang="en-US" altLang="zh-CN" sz="2000">
                <a:latin typeface="Arial" panose="020B0604020202020204" pitchFamily="34" charset="0"/>
              </a:rPr>
              <a:t>main()+</a:t>
            </a:r>
            <a:r>
              <a:rPr lang="zh-CN" altLang="en-US" sz="2000">
                <a:latin typeface="Arial" panose="020B0604020202020204" pitchFamily="34" charset="0"/>
              </a:rPr>
              <a:t>子函数）</a:t>
            </a:r>
            <a:br>
              <a:rPr lang="zh-CN" altLang="en-US" sz="2000">
                <a:latin typeface="Arial" panose="020B0604020202020204" pitchFamily="34" charset="0"/>
              </a:rPr>
            </a:br>
            <a:r>
              <a:rPr lang="zh-CN" altLang="en-US" sz="2000">
                <a:latin typeface="Arial" panose="020B0604020202020204" pitchFamily="34" charset="0"/>
              </a:rPr>
              <a:t>            它们之间以数据作为连接</a:t>
            </a:r>
            <a:endParaRPr lang="zh-CN" altLang="en-US" sz="2000">
              <a:latin typeface="Arial" panose="020B0604020202020204" pitchFamily="34" charset="0"/>
            </a:endParaRPr>
          </a:p>
          <a:p>
            <a:pPr eaLnBrk="1" hangingPunct="1">
              <a:buFontTx/>
              <a:buChar char="•"/>
            </a:pPr>
            <a:r>
              <a:rPr lang="zh-CN" altLang="en-US" sz="2000">
                <a:latin typeface="Arial" panose="020B0604020202020204" pitchFamily="34" charset="0"/>
              </a:rPr>
              <a:t>特点：自顶向下，逐步求精</a:t>
            </a:r>
            <a:r>
              <a:rPr lang="en-US" altLang="zh-CN" sz="2000">
                <a:latin typeface="Arial" panose="020B0604020202020204" pitchFamily="34" charset="0"/>
              </a:rPr>
              <a:t>——</a:t>
            </a:r>
            <a:r>
              <a:rPr lang="zh-CN" altLang="en-US" sz="2000">
                <a:latin typeface="Arial" panose="020B0604020202020204" pitchFamily="34" charset="0"/>
              </a:rPr>
              <a:t>功能分解缺点：由于数据与操作这些数据的代码（函数）相分离，一旦数据改变，则需要重新编写函数。程序功能扩充时，需大量修改函数，效率低，是手工作坊式的编程。</a:t>
            </a:r>
            <a:endParaRPr lang="zh-CN" altLang="en-US" sz="2000">
              <a:latin typeface="Arial" panose="020B0604020202020204" pitchFamily="34" charset="0"/>
            </a:endParaRPr>
          </a:p>
          <a:p>
            <a:pPr eaLnBrk="1" hangingPunct="1">
              <a:buFontTx/>
              <a:buChar char="•"/>
            </a:pPr>
            <a:endParaRPr lang="en-US" altLang="zh-CN" sz="20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5E73CB98-E43D-482A-BF19-CE5B11309E11}" type="slidenum">
              <a:rPr lang="en-US" altLang="zh-CN" sz="1200" b="0">
                <a:ea typeface="宋体" panose="02010600030101010101" pitchFamily="2" charset="-122"/>
              </a:rPr>
            </a:fld>
            <a:endParaRPr lang="en-US" altLang="zh-CN" sz="1200" b="0">
              <a:ea typeface="宋体" panose="02010600030101010101" pitchFamily="2" charset="-122"/>
            </a:endParaRPr>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a:xfrm>
            <a:off x="914400" y="4343400"/>
            <a:ext cx="5029200" cy="4114800"/>
          </a:xfrm>
          <a:noFill/>
        </p:spPr>
        <p:txBody>
          <a:bodyPr/>
          <a:lstStyle/>
          <a:p>
            <a:pPr eaLnBrk="1" hangingPunct="1">
              <a:buFontTx/>
              <a:buChar char="•"/>
            </a:pPr>
            <a:r>
              <a:rPr lang="zh-CN" altLang="en-US" sz="2000">
                <a:latin typeface="Arial" panose="020B0604020202020204" pitchFamily="34" charset="0"/>
              </a:rPr>
              <a:t>面向对象的观点：认为自然界是由一组彼此相关并能相互通信的实体（对象）所组成。</a:t>
            </a:r>
            <a:endParaRPr lang="zh-CN" altLang="en-US" sz="2000">
              <a:latin typeface="Arial" panose="020B0604020202020204" pitchFamily="34" charset="0"/>
            </a:endParaRPr>
          </a:p>
          <a:p>
            <a:pPr eaLnBrk="1" hangingPunct="1">
              <a:buFontTx/>
              <a:buChar char="•"/>
            </a:pPr>
            <a:r>
              <a:rPr lang="zh-CN" altLang="en-US" sz="2000">
                <a:latin typeface="Arial" panose="020B0604020202020204" pitchFamily="34" charset="0"/>
              </a:rPr>
              <a:t>面向对象的程序设计方法：使用面向对象的观点来描述现实问题，然后用计算机语言来模仿并处理该问题。</a:t>
            </a:r>
            <a:endParaRPr lang="zh-CN" altLang="en-US" sz="2000">
              <a:latin typeface="Arial" panose="020B0604020202020204" pitchFamily="34" charset="0"/>
            </a:endParaRPr>
          </a:p>
          <a:p>
            <a:pPr eaLnBrk="1" hangingPunct="1">
              <a:buFontTx/>
              <a:buChar char="•"/>
            </a:pPr>
            <a:r>
              <a:rPr lang="zh-CN" altLang="en-US" sz="2000">
                <a:latin typeface="Arial" panose="020B0604020202020204" pitchFamily="34" charset="0"/>
              </a:rPr>
              <a:t>要求：描述或处理问题时应高度概括、分类、和抽象。</a:t>
            </a:r>
            <a:endParaRPr lang="zh-CN" altLang="en-US" sz="2000">
              <a:latin typeface="Arial" panose="020B0604020202020204" pitchFamily="34" charset="0"/>
            </a:endParaRPr>
          </a:p>
          <a:p>
            <a:pPr eaLnBrk="1" hangingPunct="1">
              <a:buFontTx/>
              <a:buChar char="•"/>
            </a:pPr>
            <a:r>
              <a:rPr lang="zh-CN" altLang="en-US" sz="2000">
                <a:latin typeface="Arial" panose="020B0604020202020204" pitchFamily="34" charset="0"/>
              </a:rPr>
              <a:t>目的：实现软件设计的产业化。</a:t>
            </a:r>
            <a:endParaRPr lang="zh-CN" altLang="en-US" sz="2000">
              <a:latin typeface="Arial" panose="020B0604020202020204" pitchFamily="34" charset="0"/>
            </a:endParaRPr>
          </a:p>
          <a:p>
            <a:pPr eaLnBrk="1" hangingPunct="1">
              <a:buFontTx/>
              <a:buChar char="•"/>
            </a:pPr>
            <a:endParaRPr lang="en-US" altLang="zh-CN" sz="20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44"/>
          <p:cNvSpPr/>
          <p:nvPr/>
        </p:nvSpPr>
        <p:spPr>
          <a:xfrm>
            <a:off x="0" y="2660650"/>
            <a:ext cx="9144000" cy="120650"/>
          </a:xfrm>
          <a:prstGeom prst="rect">
            <a:avLst/>
          </a:prstGeom>
          <a:solidFill>
            <a:schemeClr val="accent2"/>
          </a:solidFill>
          <a:ln w="9525">
            <a:noFill/>
          </a:ln>
        </p:spPr>
        <p:txBody>
          <a:bodyPr wrap="none" anchor="ctr"/>
          <a:lstStyle/>
          <a:p>
            <a:pPr>
              <a:defRPr/>
            </a:pPr>
            <a:endParaRPr lang="zh-CN" altLang="en-US" dirty="0">
              <a:latin typeface="Arial" panose="020B0604020202020204" pitchFamily="34" charset="0"/>
              <a:ea typeface="幼圆" panose="02010509060101010101" charset="-122"/>
              <a:cs typeface="幼圆" panose="02010509060101010101" charset="-122"/>
            </a:endParaRPr>
          </a:p>
        </p:txBody>
      </p:sp>
      <p:sp>
        <p:nvSpPr>
          <p:cNvPr id="5" name="Rectangle 45"/>
          <p:cNvSpPr/>
          <p:nvPr/>
        </p:nvSpPr>
        <p:spPr>
          <a:xfrm>
            <a:off x="1835150" y="2741613"/>
            <a:ext cx="7308850" cy="657225"/>
          </a:xfrm>
          <a:prstGeom prst="rect">
            <a:avLst/>
          </a:prstGeom>
          <a:solidFill>
            <a:schemeClr val="accent2"/>
          </a:solidFill>
          <a:ln w="9525">
            <a:noFill/>
          </a:ln>
        </p:spPr>
        <p:txBody>
          <a:bodyPr wrap="none" anchor="ctr"/>
          <a:lstStyle/>
          <a:p>
            <a:pPr>
              <a:defRPr/>
            </a:pPr>
            <a:endParaRPr lang="zh-CN" altLang="en-US" dirty="0">
              <a:latin typeface="Arial" panose="020B0604020202020204" pitchFamily="34" charset="0"/>
              <a:ea typeface="幼圆" panose="02010509060101010101" charset="-122"/>
              <a:cs typeface="幼圆" panose="02010509060101010101" charset="-122"/>
            </a:endParaRPr>
          </a:p>
        </p:txBody>
      </p:sp>
      <p:sp>
        <p:nvSpPr>
          <p:cNvPr id="6" name="Text Box 46"/>
          <p:cNvSpPr txBox="1">
            <a:spLocks noChangeArrowheads="1"/>
          </p:cNvSpPr>
          <p:nvPr/>
        </p:nvSpPr>
        <p:spPr bwMode="white">
          <a:xfrm>
            <a:off x="304800" y="150813"/>
            <a:ext cx="1154113" cy="579437"/>
          </a:xfrm>
          <a:prstGeom prst="rect">
            <a:avLst/>
          </a:prstGeom>
          <a:noFill/>
          <a:ln>
            <a:noFill/>
          </a:ln>
        </p:spPr>
        <p:txBody>
          <a:bodyPr wrap="none">
            <a:spAutoFit/>
          </a:bodyPr>
          <a:lstStyle>
            <a:lvl1pPr eaLnBrk="0" hangingPunct="0">
              <a:defRPr b="1">
                <a:solidFill>
                  <a:schemeClr val="tx1"/>
                </a:solidFill>
                <a:latin typeface="Arial" panose="020B0604020202020204" pitchFamily="34" charset="0"/>
                <a:ea typeface="幼圆" panose="02010509060101010101" charset="-122"/>
              </a:defRPr>
            </a:lvl1pPr>
            <a:lvl2pPr marL="742950" indent="-285750" eaLnBrk="0" hangingPunct="0">
              <a:defRPr b="1">
                <a:solidFill>
                  <a:schemeClr val="tx1"/>
                </a:solidFill>
                <a:latin typeface="Arial" panose="020B0604020202020204" pitchFamily="34" charset="0"/>
                <a:ea typeface="幼圆" panose="02010509060101010101" charset="-122"/>
              </a:defRPr>
            </a:lvl2pPr>
            <a:lvl3pPr marL="1143000" indent="-228600" eaLnBrk="0" hangingPunct="0">
              <a:defRPr b="1">
                <a:solidFill>
                  <a:schemeClr val="tx1"/>
                </a:solidFill>
                <a:latin typeface="Arial" panose="020B0604020202020204" pitchFamily="34" charset="0"/>
                <a:ea typeface="幼圆" panose="02010509060101010101" charset="-122"/>
              </a:defRPr>
            </a:lvl3pPr>
            <a:lvl4pPr marL="1600200" indent="-228600" eaLnBrk="0" hangingPunct="0">
              <a:defRPr b="1">
                <a:solidFill>
                  <a:schemeClr val="tx1"/>
                </a:solidFill>
                <a:latin typeface="Arial" panose="020B0604020202020204" pitchFamily="34" charset="0"/>
                <a:ea typeface="幼圆" panose="02010509060101010101" charset="-122"/>
              </a:defRPr>
            </a:lvl4pPr>
            <a:lvl5pPr marL="2057400" indent="-228600" eaLnBrk="0" hangingPunct="0">
              <a:defRPr b="1">
                <a:solidFill>
                  <a:schemeClr val="tx1"/>
                </a:solidFill>
                <a:latin typeface="Arial" panose="020B0604020202020204" pitchFamily="34" charset="0"/>
                <a:ea typeface="幼圆" panose="02010509060101010101"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幼圆" panose="02010509060101010101"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幼圆" panose="02010509060101010101"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幼圆" panose="02010509060101010101"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幼圆" panose="02010509060101010101" charset="-122"/>
              </a:defRPr>
            </a:lvl9pPr>
          </a:lstStyle>
          <a:p>
            <a:pPr eaLnBrk="1" hangingPunct="1">
              <a:defRPr/>
            </a:pPr>
            <a:r>
              <a:rPr lang="en-US" altLang="zh-CN" sz="3200">
                <a:solidFill>
                  <a:schemeClr val="bg1"/>
                </a:solidFill>
                <a:latin typeface="Arial Black" panose="020B0A04020102020204" pitchFamily="34" charset="0"/>
                <a:cs typeface="+mn-cs"/>
              </a:rPr>
              <a:t>OOP</a:t>
            </a:r>
            <a:endParaRPr lang="en-US" altLang="zh-CN" sz="3200">
              <a:solidFill>
                <a:schemeClr val="bg1"/>
              </a:solidFill>
              <a:latin typeface="Arial Black" panose="020B0A04020102020204" pitchFamily="34" charset="0"/>
              <a:cs typeface="+mn-cs"/>
            </a:endParaRPr>
          </a:p>
        </p:txBody>
      </p:sp>
      <p:sp>
        <p:nvSpPr>
          <p:cNvPr id="3074" name="Rectangle 2"/>
          <p:cNvSpPr>
            <a:spLocks noGrp="1" noChangeArrowheads="1"/>
          </p:cNvSpPr>
          <p:nvPr>
            <p:ph type="ctrTitle"/>
          </p:nvPr>
        </p:nvSpPr>
        <p:spPr>
          <a:xfrm>
            <a:off x="1828800" y="2667000"/>
            <a:ext cx="7315200" cy="685800"/>
          </a:xfrm>
        </p:spPr>
        <p:txBody>
          <a:bodyPr/>
          <a:lstStyle>
            <a:lvl1pPr algn="ctr">
              <a:defRPr sz="4000" b="1">
                <a:latin typeface="华文行楷" panose="02010800040101010101" pitchFamily="2" charset="-122"/>
                <a:ea typeface="华文行楷" panose="02010800040101010101" pitchFamily="2" charset="-122"/>
              </a:defRPr>
            </a:lvl1pPr>
          </a:lstStyle>
          <a:p>
            <a:r>
              <a:rPr lang="zh-CN" altLang="en-US"/>
              <a:t>单击此处编辑母版标题样式</a:t>
            </a:r>
            <a:endParaRPr lang="zh-CN" altLang="en-US"/>
          </a:p>
        </p:txBody>
      </p:sp>
      <p:sp>
        <p:nvSpPr>
          <p:cNvPr id="3075" name="Rectangle 3"/>
          <p:cNvSpPr>
            <a:spLocks noGrp="1" noChangeArrowheads="1"/>
          </p:cNvSpPr>
          <p:nvPr>
            <p:ph type="subTitle" idx="1"/>
          </p:nvPr>
        </p:nvSpPr>
        <p:spPr bwMode="white">
          <a:xfrm>
            <a:off x="250825" y="3860800"/>
            <a:ext cx="4608513" cy="1081088"/>
          </a:xfrm>
        </p:spPr>
        <p:txBody>
          <a:bodyPr/>
          <a:lstStyle>
            <a:lvl1pPr marL="0" indent="0" algn="ctr">
              <a:buFont typeface="Wingdings" panose="05000000000000000000" pitchFamily="2" charset="2"/>
              <a:buNone/>
              <a:defRPr>
                <a:solidFill>
                  <a:schemeClr val="bg2"/>
                </a:solidFill>
                <a:latin typeface="华文行楷" panose="02010800040101010101" pitchFamily="2" charset="-122"/>
                <a:ea typeface="华文行楷" panose="02010800040101010101" pitchFamily="2" charset="-122"/>
              </a:defRPr>
            </a:lvl1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35ED274-4ED5-480F-B1BA-49641E96383C}"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4188" y="152400"/>
            <a:ext cx="2124075" cy="6172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2400"/>
            <a:ext cx="6224588" cy="6172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C3DD66E-4F13-49E1-A469-3A2C5CDFDC2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8634F8C-8CBA-4627-BA87-213946B7A1E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51B218F5-ABC5-4E5C-909F-6268D6516FFE}"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24400" y="1524000"/>
            <a:ext cx="41148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B9F3A67-A6B8-4860-9D6F-972F1E83D2A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D667F47B-C676-4339-86FD-CD7C0899B99B}"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863BA1CF-76D7-498D-897B-0C24774F6E2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13E12B3-8BDE-4DB3-BE70-B9BBC98BF2FA}"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0F51FBA-27C7-4122-8EA8-9AAA26D9468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oop</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D57461A-9512-400C-8DC8-F76F1B24D47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Object 43"/>
          <p:cNvPicPr>
            <a:picLocks noChangeAspect="1"/>
          </p:cNvPicPr>
          <p:nvPr/>
        </p:nvPicPr>
        <p:blipFill>
          <a:blip r:embed="rId12"/>
          <a:srcRect/>
          <a:stretch>
            <a:fillRect/>
          </a:stretch>
        </p:blipFill>
        <p:spPr bwMode="auto">
          <a:xfrm>
            <a:off x="3708400" y="3024188"/>
            <a:ext cx="5435600" cy="3833812"/>
          </a:xfrm>
          <a:prstGeom prst="rect">
            <a:avLst/>
          </a:prstGeom>
          <a:noFill/>
          <a:ln w="9525">
            <a:noFill/>
            <a:miter lim="800000"/>
            <a:headEnd/>
            <a:tailEnd/>
          </a:ln>
        </p:spPr>
      </p:pic>
      <p:sp>
        <p:nvSpPr>
          <p:cNvPr id="1027" name="Rectangle 44"/>
          <p:cNvSpPr/>
          <p:nvPr/>
        </p:nvSpPr>
        <p:spPr>
          <a:xfrm>
            <a:off x="0" y="0"/>
            <a:ext cx="9144000" cy="1125538"/>
          </a:xfrm>
          <a:prstGeom prst="rect">
            <a:avLst/>
          </a:prstGeom>
          <a:solidFill>
            <a:schemeClr val="tx1"/>
          </a:solidFill>
          <a:ln w="9525">
            <a:noFill/>
          </a:ln>
        </p:spPr>
        <p:txBody>
          <a:bodyPr wrap="none" anchor="ctr"/>
          <a:lstStyle/>
          <a:p>
            <a:pPr>
              <a:defRPr/>
            </a:pPr>
            <a:endParaRPr lang="zh-CN" altLang="en-US" dirty="0">
              <a:latin typeface="Arial" panose="020B0604020202020204" pitchFamily="34" charset="0"/>
              <a:ea typeface="幼圆" panose="02010509060101010101" charset="-122"/>
              <a:cs typeface="幼圆" panose="02010509060101010101" charset="-122"/>
            </a:endParaRPr>
          </a:p>
        </p:txBody>
      </p:sp>
      <p:sp>
        <p:nvSpPr>
          <p:cNvPr id="1028" name="Rectangle 45"/>
          <p:cNvSpPr/>
          <p:nvPr/>
        </p:nvSpPr>
        <p:spPr>
          <a:xfrm>
            <a:off x="0" y="1125538"/>
            <a:ext cx="2843213" cy="288925"/>
          </a:xfrm>
          <a:prstGeom prst="rect">
            <a:avLst/>
          </a:prstGeom>
          <a:solidFill>
            <a:schemeClr val="tx2"/>
          </a:solidFill>
          <a:ln w="9525">
            <a:noFill/>
          </a:ln>
        </p:spPr>
        <p:txBody>
          <a:bodyPr wrap="none" anchor="ctr"/>
          <a:lstStyle/>
          <a:p>
            <a:pPr>
              <a:defRPr/>
            </a:pPr>
            <a:endParaRPr lang="zh-CN" altLang="en-US" dirty="0">
              <a:latin typeface="Arial" panose="020B0604020202020204" pitchFamily="34" charset="0"/>
              <a:ea typeface="幼圆" panose="02010509060101010101" charset="-122"/>
              <a:cs typeface="幼圆" panose="02010509060101010101" charset="-122"/>
            </a:endParaRPr>
          </a:p>
        </p:txBody>
      </p:sp>
      <p:sp>
        <p:nvSpPr>
          <p:cNvPr id="1029" name="Rectangle 46"/>
          <p:cNvSpPr/>
          <p:nvPr/>
        </p:nvSpPr>
        <p:spPr>
          <a:xfrm>
            <a:off x="0" y="1095375"/>
            <a:ext cx="9144000" cy="73025"/>
          </a:xfrm>
          <a:prstGeom prst="rect">
            <a:avLst/>
          </a:prstGeom>
          <a:solidFill>
            <a:schemeClr val="tx2"/>
          </a:solidFill>
          <a:ln w="9525">
            <a:noFill/>
          </a:ln>
        </p:spPr>
        <p:txBody>
          <a:bodyPr wrap="none" anchor="ctr"/>
          <a:lstStyle/>
          <a:p>
            <a:pPr>
              <a:defRPr/>
            </a:pPr>
            <a:endParaRPr lang="zh-CN" altLang="en-US" dirty="0">
              <a:latin typeface="Arial" panose="020B0604020202020204" pitchFamily="34" charset="0"/>
              <a:ea typeface="幼圆" panose="02010509060101010101" charset="-122"/>
              <a:cs typeface="幼圆" panose="02010509060101010101" charset="-122"/>
            </a:endParaRPr>
          </a:p>
        </p:txBody>
      </p:sp>
      <p:grpSp>
        <p:nvGrpSpPr>
          <p:cNvPr id="1030" name="Group 47"/>
          <p:cNvGrpSpPr/>
          <p:nvPr/>
        </p:nvGrpSpPr>
        <p:grpSpPr bwMode="auto">
          <a:xfrm>
            <a:off x="0" y="908050"/>
            <a:ext cx="9144000" cy="144463"/>
            <a:chOff x="1519" y="554"/>
            <a:chExt cx="4241" cy="91"/>
          </a:xfrm>
        </p:grpSpPr>
        <p:sp>
          <p:nvSpPr>
            <p:cNvPr id="1037" name="Line 48"/>
            <p:cNvSpPr>
              <a:spLocks noChangeShapeType="1"/>
            </p:cNvSpPr>
            <p:nvPr userDrawn="1"/>
          </p:nvSpPr>
          <p:spPr bwMode="auto">
            <a:xfrm>
              <a:off x="1519" y="554"/>
              <a:ext cx="4241" cy="0"/>
            </a:xfrm>
            <a:prstGeom prst="line">
              <a:avLst/>
            </a:prstGeom>
            <a:noFill/>
            <a:ln w="12700" cap="rnd">
              <a:solidFill>
                <a:schemeClr val="bg1"/>
              </a:solidFill>
              <a:prstDash val="sysDot"/>
              <a:round/>
            </a:ln>
          </p:spPr>
          <p:txBody>
            <a:bodyPr/>
            <a:lstStyle/>
            <a:p>
              <a:pPr>
                <a:defRPr/>
              </a:pPr>
              <a:endParaRPr lang="zh-CN" altLang="en-US">
                <a:latin typeface="Arial" panose="020B0604020202020204" pitchFamily="34" charset="0"/>
                <a:ea typeface="宋体" panose="02010600030101010101" pitchFamily="2" charset="-122"/>
                <a:cs typeface="幼圆" panose="02010509060101010101" charset="-122"/>
              </a:endParaRPr>
            </a:p>
          </p:txBody>
        </p:sp>
        <p:sp>
          <p:nvSpPr>
            <p:cNvPr id="1038" name="Line 49"/>
            <p:cNvSpPr>
              <a:spLocks noChangeShapeType="1"/>
            </p:cNvSpPr>
            <p:nvPr userDrawn="1"/>
          </p:nvSpPr>
          <p:spPr bwMode="auto">
            <a:xfrm>
              <a:off x="1519" y="599"/>
              <a:ext cx="4241" cy="0"/>
            </a:xfrm>
            <a:prstGeom prst="line">
              <a:avLst/>
            </a:prstGeom>
            <a:noFill/>
            <a:ln w="12700" cap="rnd">
              <a:solidFill>
                <a:schemeClr val="bg1"/>
              </a:solidFill>
              <a:prstDash val="sysDot"/>
              <a:round/>
            </a:ln>
          </p:spPr>
          <p:txBody>
            <a:bodyPr/>
            <a:lstStyle/>
            <a:p>
              <a:pPr>
                <a:defRPr/>
              </a:pPr>
              <a:endParaRPr lang="zh-CN" altLang="en-US">
                <a:latin typeface="Arial" panose="020B0604020202020204" pitchFamily="34" charset="0"/>
                <a:ea typeface="宋体" panose="02010600030101010101" pitchFamily="2" charset="-122"/>
                <a:cs typeface="幼圆" panose="02010509060101010101" charset="-122"/>
              </a:endParaRPr>
            </a:p>
          </p:txBody>
        </p:sp>
        <p:sp>
          <p:nvSpPr>
            <p:cNvPr id="1039" name="Line 50"/>
            <p:cNvSpPr>
              <a:spLocks noChangeShapeType="1"/>
            </p:cNvSpPr>
            <p:nvPr userDrawn="1"/>
          </p:nvSpPr>
          <p:spPr bwMode="auto">
            <a:xfrm>
              <a:off x="1519" y="645"/>
              <a:ext cx="4241" cy="0"/>
            </a:xfrm>
            <a:prstGeom prst="line">
              <a:avLst/>
            </a:prstGeom>
            <a:noFill/>
            <a:ln w="12700" cap="rnd">
              <a:solidFill>
                <a:schemeClr val="bg1"/>
              </a:solidFill>
              <a:prstDash val="sysDot"/>
              <a:round/>
            </a:ln>
          </p:spPr>
          <p:txBody>
            <a:bodyPr/>
            <a:lstStyle/>
            <a:p>
              <a:pPr>
                <a:defRPr/>
              </a:pPr>
              <a:endParaRPr lang="zh-CN" altLang="en-US">
                <a:latin typeface="Arial" panose="020B0604020202020204" pitchFamily="34" charset="0"/>
                <a:ea typeface="宋体" panose="02010600030101010101" pitchFamily="2" charset="-122"/>
                <a:cs typeface="幼圆" panose="02010509060101010101" charset="-122"/>
              </a:endParaRPr>
            </a:p>
          </p:txBody>
        </p:sp>
      </p:grpSp>
      <p:pic>
        <p:nvPicPr>
          <p:cNvPr id="1031" name="Object 51"/>
          <p:cNvPicPr>
            <a:picLocks noChangeAspect="1"/>
          </p:cNvPicPr>
          <p:nvPr/>
        </p:nvPicPr>
        <p:blipFill>
          <a:blip r:embed="rId13"/>
          <a:srcRect/>
          <a:stretch>
            <a:fillRect/>
          </a:stretch>
        </p:blipFill>
        <p:spPr bwMode="auto">
          <a:xfrm>
            <a:off x="-9525" y="-9525"/>
            <a:ext cx="2852738" cy="1104900"/>
          </a:xfrm>
          <a:prstGeom prst="rect">
            <a:avLst/>
          </a:prstGeom>
          <a:noFill/>
          <a:ln w="9525">
            <a:noFill/>
            <a:miter lim="800000"/>
            <a:headEnd/>
            <a:tailEnd/>
          </a:ln>
        </p:spPr>
      </p:pic>
      <p:sp>
        <p:nvSpPr>
          <p:cNvPr id="1032" name="Rectangle 3"/>
          <p:cNvSpPr>
            <a:spLocks noGrp="1"/>
          </p:cNvSpPr>
          <p:nvPr>
            <p:ph type="body" idx="1"/>
          </p:nvPr>
        </p:nvSpPr>
        <p:spPr bwMode="auto">
          <a:xfrm>
            <a:off x="457200" y="1524000"/>
            <a:ext cx="8382000" cy="4800600"/>
          </a:xfrm>
          <a:prstGeom prst="rect">
            <a:avLst/>
          </a:prstGeom>
          <a:noFill/>
          <a:ln w="9525">
            <a:noFill/>
            <a:miter lim="800000"/>
          </a:ln>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 name="Rectangle 5"/>
          <p:cNvSpPr>
            <a:spLocks noGrp="1" noChangeArrowheads="1"/>
          </p:cNvSpPr>
          <p:nvPr>
            <p:ph type="ftr" sz="quarter" idx="3"/>
          </p:nvPr>
        </p:nvSpPr>
        <p:spPr bwMode="auto">
          <a:xfrm>
            <a:off x="5292725" y="6308725"/>
            <a:ext cx="2895600" cy="549275"/>
          </a:xfrm>
          <a:prstGeom prst="rect">
            <a:avLst/>
          </a:prstGeom>
          <a:noFill/>
          <a:ln w="9525">
            <a:noFill/>
            <a:miter lim="800000"/>
          </a:ln>
          <a:effectLst/>
        </p:spPr>
        <p:txBody>
          <a:bodyPr vert="horz" wrap="square" lIns="91440" tIns="45720" rIns="91440" bIns="45720" numCol="1" anchor="t" anchorCtr="0" compatLnSpc="1"/>
          <a:lstStyle>
            <a:lvl1pPr algn="r">
              <a:defRPr sz="2400">
                <a:solidFill>
                  <a:schemeClr val="tx2"/>
                </a:solidFill>
                <a:latin typeface="Arial Black" panose="020B0A04020102020204" pitchFamily="34" charset="0"/>
                <a:ea typeface="宋体" panose="02010600030101010101" pitchFamily="2" charset="-122"/>
                <a:cs typeface="+mn-cs"/>
              </a:defRPr>
            </a:lvl1pPr>
          </a:lstStyle>
          <a:p>
            <a:pPr>
              <a:defRPr/>
            </a:pPr>
            <a:r>
              <a:rPr lang="en-US" altLang="zh-CN"/>
              <a:t>oop</a:t>
            </a:r>
            <a:endParaRPr lang="en-US" altLang="zh-CN"/>
          </a:p>
        </p:txBody>
      </p:sp>
      <p:sp>
        <p:nvSpPr>
          <p:cNvPr id="2" name="Rectangle 6"/>
          <p:cNvSpPr>
            <a:spLocks noGrp="1" noChangeArrowheads="1"/>
          </p:cNvSpPr>
          <p:nvPr>
            <p:ph type="sldNum" sz="quarter" idx="4"/>
          </p:nvPr>
        </p:nvSpPr>
        <p:spPr bwMode="auto">
          <a:xfrm>
            <a:off x="3276600" y="6480175"/>
            <a:ext cx="2133600" cy="292100"/>
          </a:xfrm>
          <a:prstGeom prst="rect">
            <a:avLst/>
          </a:prstGeom>
          <a:noFill/>
          <a:ln w="9525">
            <a:noFill/>
            <a:miter lim="800000"/>
          </a:ln>
          <a:effectLst/>
        </p:spPr>
        <p:txBody>
          <a:bodyPr vert="horz" wrap="square" lIns="91440" tIns="45720" rIns="91440" bIns="45720" numCol="1" anchor="t" anchorCtr="0" compatLnSpc="1"/>
          <a:lstStyle>
            <a:lvl1pPr algn="ctr">
              <a:defRPr sz="1400">
                <a:solidFill>
                  <a:schemeClr val="tx2"/>
                </a:solidFill>
                <a:latin typeface="Verdana" panose="020B0604030504040204" pitchFamily="34" charset="0"/>
                <a:ea typeface="宋体" panose="02010600030101010101" pitchFamily="2" charset="-122"/>
                <a:cs typeface="幼圆" panose="02010509060101010101" charset="-122"/>
              </a:defRPr>
            </a:lvl1pPr>
          </a:lstStyle>
          <a:p>
            <a:pPr>
              <a:defRPr/>
            </a:pPr>
            <a:fld id="{9F981683-9FB7-4E3E-BE36-CB0F84F5316F}" type="slidenum">
              <a:rPr lang="zh-CN" altLang="en-US"/>
            </a:fld>
            <a:endParaRPr lang="zh-CN" altLang="en-US"/>
          </a:p>
        </p:txBody>
      </p:sp>
      <p:sp>
        <p:nvSpPr>
          <p:cNvPr id="1035" name="Rectangle 2"/>
          <p:cNvSpPr>
            <a:spLocks noGrp="1"/>
          </p:cNvSpPr>
          <p:nvPr>
            <p:ph type="title"/>
          </p:nvPr>
        </p:nvSpPr>
        <p:spPr bwMode="auto">
          <a:xfrm>
            <a:off x="2862263" y="152400"/>
            <a:ext cx="6096000" cy="685800"/>
          </a:xfrm>
          <a:prstGeom prst="rect">
            <a:avLst/>
          </a:prstGeom>
          <a:noFill/>
          <a:ln w="9525">
            <a:noFill/>
            <a:miter lim="800000"/>
          </a:ln>
        </p:spPr>
        <p:txBody>
          <a:bodyPr vert="horz" wrap="square" lIns="91440" tIns="45720" rIns="91440" bIns="45720" numCol="1" anchor="ctr" anchorCtr="0" compatLnSpc="1"/>
          <a:lstStyle/>
          <a:p>
            <a:pPr lvl="0"/>
            <a:r>
              <a:rPr lang="en-US" altLang="zh-CN"/>
              <a:t>Click to edit Master title style</a:t>
            </a:r>
            <a:endParaRPr lang="en-US" altLang="zh-CN"/>
          </a:p>
        </p:txBody>
      </p:sp>
      <p:pic>
        <p:nvPicPr>
          <p:cNvPr id="1036" name="Picture 53" descr="the_big_question"/>
          <p:cNvPicPr>
            <a:picLocks noChangeAspect="1"/>
          </p:cNvPicPr>
          <p:nvPr userDrawn="1"/>
        </p:nvPicPr>
        <p:blipFill>
          <a:blip r:embed="rId14"/>
          <a:srcRect/>
          <a:stretch>
            <a:fillRect/>
          </a:stretch>
        </p:blipFill>
        <p:spPr bwMode="auto">
          <a:xfrm>
            <a:off x="8243888" y="5876925"/>
            <a:ext cx="735012"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3200">
          <a:solidFill>
            <a:schemeClr val="bg1"/>
          </a:solidFill>
          <a:latin typeface="+mj-lt"/>
          <a:ea typeface="+mj-ea"/>
          <a:cs typeface="+mj-cs"/>
        </a:defRPr>
      </a:lvl1pPr>
      <a:lvl2pPr algn="r" rtl="0" eaLnBrk="0" fontAlgn="base" hangingPunct="0">
        <a:spcBef>
          <a:spcPct val="0"/>
        </a:spcBef>
        <a:spcAft>
          <a:spcPct val="0"/>
        </a:spcAft>
        <a:defRPr sz="3200">
          <a:solidFill>
            <a:schemeClr val="bg1"/>
          </a:solidFill>
          <a:latin typeface="Verdana" panose="020B0604030504040204" pitchFamily="34" charset="0"/>
        </a:defRPr>
      </a:lvl2pPr>
      <a:lvl3pPr algn="r" rtl="0" eaLnBrk="0" fontAlgn="base" hangingPunct="0">
        <a:spcBef>
          <a:spcPct val="0"/>
        </a:spcBef>
        <a:spcAft>
          <a:spcPct val="0"/>
        </a:spcAft>
        <a:defRPr sz="3200">
          <a:solidFill>
            <a:schemeClr val="bg1"/>
          </a:solidFill>
          <a:latin typeface="Verdana" panose="020B0604030504040204" pitchFamily="34" charset="0"/>
        </a:defRPr>
      </a:lvl3pPr>
      <a:lvl4pPr algn="r" rtl="0" eaLnBrk="0" fontAlgn="base" hangingPunct="0">
        <a:spcBef>
          <a:spcPct val="0"/>
        </a:spcBef>
        <a:spcAft>
          <a:spcPct val="0"/>
        </a:spcAft>
        <a:defRPr sz="3200">
          <a:solidFill>
            <a:schemeClr val="bg1"/>
          </a:solidFill>
          <a:latin typeface="Verdana" panose="020B0604030504040204" pitchFamily="34" charset="0"/>
        </a:defRPr>
      </a:lvl4pPr>
      <a:lvl5pPr algn="r" rtl="0" eaLnBrk="0" fontAlgn="base" hangingPunct="0">
        <a:spcBef>
          <a:spcPct val="0"/>
        </a:spcBef>
        <a:spcAft>
          <a:spcPct val="0"/>
        </a:spcAft>
        <a:defRPr sz="3200">
          <a:solidFill>
            <a:schemeClr val="bg1"/>
          </a:solidFill>
          <a:latin typeface="Verdana" panose="020B0604030504040204" pitchFamily="34" charset="0"/>
        </a:defRPr>
      </a:lvl5pPr>
      <a:lvl6pPr marL="457200" algn="r" rtl="0" fontAlgn="base">
        <a:spcBef>
          <a:spcPct val="0"/>
        </a:spcBef>
        <a:spcAft>
          <a:spcPct val="0"/>
        </a:spcAft>
        <a:defRPr sz="3200">
          <a:solidFill>
            <a:schemeClr val="bg1"/>
          </a:solidFill>
          <a:latin typeface="Verdana" panose="020B0604030504040204" pitchFamily="34" charset="0"/>
        </a:defRPr>
      </a:lvl6pPr>
      <a:lvl7pPr marL="914400" algn="r" rtl="0" fontAlgn="base">
        <a:spcBef>
          <a:spcPct val="0"/>
        </a:spcBef>
        <a:spcAft>
          <a:spcPct val="0"/>
        </a:spcAft>
        <a:defRPr sz="3200">
          <a:solidFill>
            <a:schemeClr val="bg1"/>
          </a:solidFill>
          <a:latin typeface="Verdana" panose="020B0604030504040204" pitchFamily="34" charset="0"/>
        </a:defRPr>
      </a:lvl7pPr>
      <a:lvl8pPr marL="1371600" algn="r" rtl="0" fontAlgn="base">
        <a:spcBef>
          <a:spcPct val="0"/>
        </a:spcBef>
        <a:spcAft>
          <a:spcPct val="0"/>
        </a:spcAft>
        <a:defRPr sz="3200">
          <a:solidFill>
            <a:schemeClr val="bg1"/>
          </a:solidFill>
          <a:latin typeface="Verdana" panose="020B0604030504040204" pitchFamily="34" charset="0"/>
        </a:defRPr>
      </a:lvl8pPr>
      <a:lvl9pPr marL="1828800" algn="r" rtl="0" fontAlgn="base">
        <a:spcBef>
          <a:spcPct val="0"/>
        </a:spcBef>
        <a:spcAft>
          <a:spcPct val="0"/>
        </a:spcAft>
        <a:defRPr sz="3200">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pintia.cn/" TargetMode="Externa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emf"/><Relationship Id="rId1" Type="http://schemas.openxmlformats.org/officeDocument/2006/relationships/image" Target="../media/image24.emf"/></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0.jpeg"/><Relationship Id="rId4" Type="http://schemas.openxmlformats.org/officeDocument/2006/relationships/image" Target="../media/image29.jpeg"/><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image" Target="../media/image26.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xml"/><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hyperlink" Target="https://stackoverflow.com/questions/388242/the-definitive-c-book-guide-and-list"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arch.dangdang.com/book/search_pub.php?category=01&amp;key2=%B2%CC%D3%EE%BB%D4&amp;order=sort_xtime_desc" TargetMode="External"/><Relationship Id="rId1" Type="http://schemas.openxmlformats.org/officeDocument/2006/relationships/image" Target="../media/image10.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ctrTitle"/>
          </p:nvPr>
        </p:nvSpPr>
        <p:spPr/>
        <p:txBody>
          <a:bodyPr/>
          <a:lstStyle/>
          <a:p>
            <a:pPr eaLnBrk="1" hangingPunct="1"/>
            <a:r>
              <a:rPr lang="en-US" altLang="zh-CN" dirty="0" smtClean="0">
                <a:latin typeface="华文新魏" panose="02010800040101010101" charset="-122"/>
                <a:ea typeface="华文新魏" panose="02010800040101010101" charset="-122"/>
                <a:cs typeface="华文新魏" panose="02010800040101010101" charset="-122"/>
              </a:rPr>
              <a:t>C++</a:t>
            </a:r>
            <a:r>
              <a:rPr lang="zh-CN" altLang="en-US" dirty="0" smtClean="0">
                <a:latin typeface="华文新魏" panose="02010800040101010101" charset="-122"/>
                <a:ea typeface="华文新魏" panose="02010800040101010101" charset="-122"/>
                <a:cs typeface="华文新魏" panose="02010800040101010101" charset="-122"/>
              </a:rPr>
              <a:t>程序设计</a:t>
            </a:r>
            <a:endParaRPr lang="zh-CN" altLang="en-US" dirty="0">
              <a:latin typeface="华文新魏" panose="02010800040101010101" charset="-122"/>
              <a:ea typeface="华文新魏" panose="02010800040101010101" charset="-122"/>
              <a:cs typeface="华文新魏" panose="02010800040101010101" charset="-122"/>
            </a:endParaRPr>
          </a:p>
        </p:txBody>
      </p:sp>
      <p:sp>
        <p:nvSpPr>
          <p:cNvPr id="15362" name="Rectangle 8"/>
          <p:cNvSpPr>
            <a:spLocks noGrp="1"/>
          </p:cNvSpPr>
          <p:nvPr>
            <p:ph type="subTitle" idx="1"/>
          </p:nvPr>
        </p:nvSpPr>
        <p:spPr>
          <a:xfrm>
            <a:off x="285750" y="4000500"/>
            <a:ext cx="6200775" cy="2343150"/>
          </a:xfrm>
        </p:spPr>
        <p:txBody>
          <a:bodyPr/>
          <a:lstStyle/>
          <a:p>
            <a:pPr eaLnBrk="1" hangingPunct="1"/>
            <a:r>
              <a:rPr lang="zh-CN" altLang="en-US" b="1">
                <a:latin typeface="华文行楷" panose="02010800040101010101" pitchFamily="2" charset="-122"/>
                <a:ea typeface="华文行楷" panose="02010800040101010101" pitchFamily="2" charset="-122"/>
                <a:cs typeface="华文行楷" panose="02010800040101010101" pitchFamily="2" charset="-122"/>
              </a:rPr>
              <a:t>浙江理工大学信息学院</a:t>
            </a:r>
            <a:endParaRPr lang="zh-CN" altLang="en-US" b="1">
              <a:latin typeface="华文行楷" panose="02010800040101010101" pitchFamily="2" charset="-122"/>
              <a:ea typeface="华文行楷" panose="02010800040101010101" pitchFamily="2" charset="-122"/>
              <a:cs typeface="华文行楷" panose="02010800040101010101" pitchFamily="2" charset="-122"/>
            </a:endParaRPr>
          </a:p>
          <a:p>
            <a:pPr eaLnBrk="1" hangingPunct="1"/>
            <a:r>
              <a:rPr lang="zh-CN" altLang="en-US" b="1">
                <a:latin typeface="华文行楷" panose="02010800040101010101" pitchFamily="2" charset="-122"/>
                <a:ea typeface="华文行楷" panose="02010800040101010101" pitchFamily="2" charset="-122"/>
                <a:cs typeface="华文行楷" panose="02010800040101010101" pitchFamily="2" charset="-122"/>
              </a:rPr>
              <a:t>陈巧红</a:t>
            </a:r>
            <a:endParaRPr lang="zh-CN" altLang="en-US" b="1">
              <a:latin typeface="华文行楷" panose="02010800040101010101" pitchFamily="2" charset="-122"/>
              <a:ea typeface="华文行楷" panose="02010800040101010101" pitchFamily="2" charset="-122"/>
              <a:cs typeface="华文行楷" panose="02010800040101010101" pitchFamily="2" charset="-122"/>
            </a:endParaRPr>
          </a:p>
          <a:p>
            <a:pPr algn="l" eaLnBrk="1" hangingPunct="1"/>
            <a:r>
              <a:rPr lang="en-US" altLang="zh-CN">
                <a:latin typeface="华文中宋" panose="02010600040101010101" charset="-122"/>
                <a:ea typeface="华文中宋" panose="02010600040101010101" charset="-122"/>
                <a:cs typeface="华文中宋" panose="02010600040101010101" charset="-122"/>
              </a:rPr>
              <a:t>      Email:chen_lisa@zstu.edu.cn</a:t>
            </a:r>
            <a:endParaRPr lang="en-US" altLang="zh-CN">
              <a:latin typeface="华文中宋" panose="02010600040101010101" charset="-122"/>
              <a:ea typeface="华文中宋" panose="02010600040101010101" charset="-122"/>
              <a:cs typeface="华文中宋" panose="02010600040101010101" charset="-122"/>
            </a:endParaRPr>
          </a:p>
          <a:p>
            <a:pPr algn="l" eaLnBrk="1" hangingPunct="1"/>
            <a:endParaRPr lang="zh-CN" altLang="en-US">
              <a:latin typeface="华文中宋" panose="02010600040101010101" charset="-122"/>
              <a:ea typeface="华文中宋" panose="02010600040101010101" charset="-122"/>
              <a:cs typeface="华文中宋" panose="02010600040101010101" charset="-122"/>
            </a:endParaRPr>
          </a:p>
        </p:txBody>
      </p:sp>
      <p:pic>
        <p:nvPicPr>
          <p:cNvPr id="2" name="图片 1"/>
          <p:cNvPicPr>
            <a:picLocks noChangeAspect="1"/>
          </p:cNvPicPr>
          <p:nvPr/>
        </p:nvPicPr>
        <p:blipFill>
          <a:blip r:embed="rId1"/>
          <a:stretch>
            <a:fillRect/>
          </a:stretch>
        </p:blipFill>
        <p:spPr>
          <a:xfrm>
            <a:off x="6659880" y="3500755"/>
            <a:ext cx="2331720" cy="32175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467544" y="-19493"/>
            <a:ext cx="8229600" cy="1143000"/>
          </a:xfrm>
        </p:spPr>
        <p:txBody>
          <a:bodyPr/>
          <a:lstStyle/>
          <a:p>
            <a:pPr eaLnBrk="1" hangingPunct="1"/>
            <a:r>
              <a:rPr lang="zh-CN" altLang="en-US" b="1" dirty="0">
                <a:ea typeface="宋体" panose="02010600030101010101" pitchFamily="2" charset="-122"/>
              </a:rPr>
              <a:t>教学要求</a:t>
            </a:r>
            <a:endParaRPr lang="zh-CN" altLang="en-US" b="1" dirty="0">
              <a:ea typeface="宋体" panose="02010600030101010101" pitchFamily="2" charset="-122"/>
            </a:endParaRPr>
          </a:p>
        </p:txBody>
      </p:sp>
      <p:sp>
        <p:nvSpPr>
          <p:cNvPr id="27650" name="Rectangle 4"/>
          <p:cNvSpPr>
            <a:spLocks noGrp="1" noChangeArrowheads="1"/>
          </p:cNvSpPr>
          <p:nvPr>
            <p:ph type="subTitle" idx="4294967295"/>
          </p:nvPr>
        </p:nvSpPr>
        <p:spPr>
          <a:xfrm>
            <a:off x="323850" y="1844675"/>
            <a:ext cx="8820150" cy="5013325"/>
          </a:xfrm>
        </p:spPr>
        <p:txBody>
          <a:bodyPr/>
          <a:lstStyle/>
          <a:p>
            <a:pPr eaLnBrk="1" hangingPunct="1"/>
            <a:r>
              <a:rPr lang="zh-CN" altLang="en-US" b="1" dirty="0">
                <a:solidFill>
                  <a:srgbClr val="0000CC"/>
                </a:solidFill>
                <a:ea typeface="宋体" panose="02010600030101010101" pitchFamily="2" charset="-122"/>
              </a:rPr>
              <a:t>课程</a:t>
            </a:r>
            <a:r>
              <a:rPr lang="zh-CN" altLang="en-US" b="1" dirty="0">
                <a:solidFill>
                  <a:srgbClr val="FF0000"/>
                </a:solidFill>
                <a:ea typeface="宋体" panose="02010600030101010101" pitchFamily="2" charset="-122"/>
              </a:rPr>
              <a:t>总体目标</a:t>
            </a:r>
            <a:endParaRPr lang="en-US" altLang="zh-CN" b="1" dirty="0">
              <a:solidFill>
                <a:srgbClr val="FF0000"/>
              </a:solidFill>
              <a:ea typeface="宋体" panose="02010600030101010101" pitchFamily="2" charset="-122"/>
            </a:endParaRPr>
          </a:p>
          <a:p>
            <a:pPr marL="400050" lvl="1" indent="0" eaLnBrk="1" hangingPunct="1">
              <a:buFont typeface="Wingdings" panose="05000000000000000000" pitchFamily="2" charset="2"/>
              <a:buNone/>
            </a:pPr>
            <a:r>
              <a:rPr lang="zh-CN" altLang="zh-CN" b="1" dirty="0">
                <a:latin typeface="Arial" panose="020B0604020202020204" pitchFamily="34" charset="0"/>
                <a:ea typeface="宋体" panose="02010600030101010101" pitchFamily="2" charset="-122"/>
              </a:rPr>
              <a:t>          学习、了解当前</a:t>
            </a:r>
            <a:r>
              <a:rPr lang="zh-CN" altLang="en-US" b="1" dirty="0">
                <a:latin typeface="Arial" panose="020B0604020202020204" pitchFamily="34" charset="0"/>
                <a:ea typeface="宋体" panose="02010600030101010101" pitchFamily="2" charset="-122"/>
              </a:rPr>
              <a:t>软件</a:t>
            </a:r>
            <a:r>
              <a:rPr lang="zh-CN" altLang="zh-CN" b="1" dirty="0">
                <a:latin typeface="Arial" panose="020B0604020202020204" pitchFamily="34" charset="0"/>
                <a:ea typeface="宋体" panose="02010600030101010101" pitchFamily="2" charset="-122"/>
              </a:rPr>
              <a:t>系统开发与维护的主流软件技术，</a:t>
            </a:r>
            <a:r>
              <a:rPr lang="zh-CN" altLang="zh-CN" b="1" dirty="0">
                <a:solidFill>
                  <a:srgbClr val="0000CC"/>
                </a:solidFill>
                <a:latin typeface="黑体" panose="02010609060101010101" pitchFamily="49" charset="-122"/>
                <a:ea typeface="黑体" panose="02010609060101010101" pitchFamily="49" charset="-122"/>
              </a:rPr>
              <a:t>理解面向对象程序设计的本质，掌握面向对象程序设计基本原理、基本方法和基本技术，具备面向对象的程序思维方法、分析方法和编程能力，能够运用面向对象的方法与技术对客观世界的问题进行系统建模和软件设计</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400050" lvl="1" indent="0" eaLnBrk="1" hangingPunct="1">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zh-CN" altLang="zh-CN" b="1" dirty="0">
                <a:latin typeface="Arial" panose="020B0604020202020204" pitchFamily="34" charset="0"/>
                <a:ea typeface="宋体" panose="02010600030101010101" pitchFamily="2" charset="-122"/>
              </a:rPr>
              <a:t>为以后深入学习</a:t>
            </a:r>
            <a:r>
              <a:rPr lang="en-US" altLang="zh-CN" b="1" dirty="0">
                <a:latin typeface="Arial" panose="020B0604020202020204" pitchFamily="34" charset="0"/>
                <a:ea typeface="宋体" panose="02010600030101010101" pitchFamily="2" charset="-122"/>
              </a:rPr>
              <a:t>Web</a:t>
            </a:r>
            <a:r>
              <a:rPr lang="zh-CN" altLang="zh-CN" b="1" dirty="0">
                <a:latin typeface="Arial" panose="020B0604020202020204" pitchFamily="34" charset="0"/>
                <a:ea typeface="宋体" panose="02010600030101010101" pitchFamily="2" charset="-122"/>
              </a:rPr>
              <a:t>程序设计等课程打下良好的基础，同时也为面向对象编程技术在专业中的应用打下良好的基础。</a:t>
            </a:r>
            <a:endParaRPr lang="en-US" altLang="zh-CN"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a:xfrm>
            <a:off x="468313" y="0"/>
            <a:ext cx="8229600" cy="1143000"/>
          </a:xfrm>
        </p:spPr>
        <p:txBody>
          <a:bodyPr/>
          <a:lstStyle/>
          <a:p>
            <a:pPr eaLnBrk="1" hangingPunct="1"/>
            <a:r>
              <a:rPr lang="zh-CN" altLang="en-US" b="1">
                <a:ea typeface="宋体" panose="02010600030101010101" pitchFamily="2" charset="-122"/>
              </a:rPr>
              <a:t>教学要求</a:t>
            </a:r>
            <a:endParaRPr lang="zh-CN" altLang="en-US" b="1">
              <a:ea typeface="宋体" panose="02010600030101010101" pitchFamily="2" charset="-122"/>
            </a:endParaRPr>
          </a:p>
        </p:txBody>
      </p:sp>
      <p:sp>
        <p:nvSpPr>
          <p:cNvPr id="28674" name="Rectangle 4"/>
          <p:cNvSpPr>
            <a:spLocks noGrp="1" noChangeArrowheads="1"/>
          </p:cNvSpPr>
          <p:nvPr>
            <p:ph type="subTitle" idx="4294967295"/>
          </p:nvPr>
        </p:nvSpPr>
        <p:spPr>
          <a:xfrm>
            <a:off x="395288" y="1341438"/>
            <a:ext cx="8229600" cy="4606925"/>
          </a:xfrm>
        </p:spPr>
        <p:txBody>
          <a:bodyPr/>
          <a:lstStyle/>
          <a:p>
            <a:pPr eaLnBrk="1" hangingPunct="1"/>
            <a:r>
              <a:rPr lang="zh-CN" altLang="en-US" b="1" dirty="0">
                <a:solidFill>
                  <a:srgbClr val="0000CC"/>
                </a:solidFill>
                <a:ea typeface="宋体" panose="02010600030101010101" pitchFamily="2" charset="-122"/>
              </a:rPr>
              <a:t>课程</a:t>
            </a:r>
            <a:r>
              <a:rPr lang="zh-CN" altLang="en-US" b="1" dirty="0">
                <a:solidFill>
                  <a:srgbClr val="FF0000"/>
                </a:solidFill>
                <a:ea typeface="宋体" panose="02010600030101010101" pitchFamily="2" charset="-122"/>
              </a:rPr>
              <a:t>基本要求</a:t>
            </a:r>
            <a:endParaRPr lang="en-US" altLang="zh-CN" b="1" dirty="0">
              <a:solidFill>
                <a:srgbClr val="FF0000"/>
              </a:solidFill>
              <a:ea typeface="宋体" panose="02010600030101010101" pitchFamily="2" charset="-122"/>
            </a:endParaRPr>
          </a:p>
          <a:p>
            <a:pPr marL="857250" lvl="1" indent="-457200" eaLnBrk="1" hangingPunct="1">
              <a:buFontTx/>
              <a:buAutoNum type="arabicPeriod"/>
            </a:pPr>
            <a:r>
              <a:rPr lang="zh-CN" altLang="zh-CN" b="1" dirty="0">
                <a:latin typeface="Arial" panose="020B0604020202020204" pitchFamily="34" charset="0"/>
                <a:ea typeface="宋体" panose="02010600030101010101" pitchFamily="2" charset="-122"/>
              </a:rPr>
              <a:t>掌握用</a:t>
            </a:r>
            <a:r>
              <a:rPr lang="en-US" altLang="zh-CN" b="1" dirty="0">
                <a:latin typeface="Arial" panose="020B0604020202020204" pitchFamily="34" charset="0"/>
                <a:ea typeface="宋体" panose="02010600030101010101" pitchFamily="2" charset="-122"/>
              </a:rPr>
              <a:t>C++</a:t>
            </a:r>
            <a:r>
              <a:rPr lang="zh-CN" altLang="zh-CN" b="1" dirty="0">
                <a:latin typeface="Arial" panose="020B0604020202020204" pitchFamily="34" charset="0"/>
                <a:ea typeface="宋体" panose="02010600030101010101" pitchFamily="2" charset="-122"/>
              </a:rPr>
              <a:t>进行的面向对象编程的方法，能够</a:t>
            </a:r>
            <a:r>
              <a:rPr lang="zh-CN" altLang="zh-CN" b="1" dirty="0">
                <a:solidFill>
                  <a:srgbClr val="0000CC"/>
                </a:solidFill>
                <a:latin typeface="Arial" panose="020B0604020202020204" pitchFamily="34" charset="0"/>
                <a:ea typeface="宋体" panose="02010600030101010101" pitchFamily="2" charset="-122"/>
              </a:rPr>
              <a:t>运用</a:t>
            </a:r>
            <a:r>
              <a:rPr lang="en-US" altLang="zh-CN" b="1" dirty="0">
                <a:solidFill>
                  <a:srgbClr val="0000CC"/>
                </a:solidFill>
                <a:latin typeface="Arial" panose="020B0604020202020204" pitchFamily="34" charset="0"/>
                <a:ea typeface="宋体" panose="02010600030101010101" pitchFamily="2" charset="-122"/>
              </a:rPr>
              <a:t>C++</a:t>
            </a:r>
            <a:r>
              <a:rPr lang="zh-CN" altLang="zh-CN" b="1" dirty="0">
                <a:solidFill>
                  <a:srgbClr val="0000CC"/>
                </a:solidFill>
                <a:latin typeface="Arial" panose="020B0604020202020204" pitchFamily="34" charset="0"/>
                <a:ea typeface="宋体" panose="02010600030101010101" pitchFamily="2" charset="-122"/>
              </a:rPr>
              <a:t>编写求解简单应用问题的面向对象</a:t>
            </a:r>
            <a:r>
              <a:rPr lang="zh-CN" altLang="zh-CN" b="1" dirty="0">
                <a:latin typeface="Arial" panose="020B0604020202020204" pitchFamily="34" charset="0"/>
                <a:ea typeface="宋体" panose="02010600030101010101" pitchFamily="2" charset="-122"/>
              </a:rPr>
              <a:t>程序；</a:t>
            </a:r>
            <a:endParaRPr lang="en-US" altLang="zh-CN" b="1" dirty="0">
              <a:latin typeface="Arial" panose="020B0604020202020204" pitchFamily="34" charset="0"/>
              <a:ea typeface="宋体" panose="02010600030101010101" pitchFamily="2" charset="-122"/>
            </a:endParaRPr>
          </a:p>
          <a:p>
            <a:pPr marL="857250" lvl="1" indent="-457200" eaLnBrk="1" hangingPunct="1">
              <a:buFontTx/>
              <a:buAutoNum type="arabicPeriod"/>
            </a:pPr>
            <a:r>
              <a:rPr lang="zh-CN" altLang="zh-CN" b="1" dirty="0">
                <a:latin typeface="Arial" panose="020B0604020202020204" pitchFamily="34" charset="0"/>
                <a:ea typeface="宋体" panose="02010600030101010101" pitchFamily="2" charset="-122"/>
              </a:rPr>
              <a:t>掌握</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对</a:t>
            </a:r>
            <a:r>
              <a:rPr lang="en-US" altLang="zh-CN" b="1" dirty="0">
                <a:latin typeface="Arial" panose="020B0604020202020204" pitchFamily="34" charset="0"/>
                <a:ea typeface="宋体" panose="02010600030101010101" pitchFamily="2" charset="-122"/>
              </a:rPr>
              <a:t>C</a:t>
            </a:r>
            <a:r>
              <a:rPr lang="zh-CN" altLang="zh-CN" b="1" dirty="0">
                <a:solidFill>
                  <a:srgbClr val="FF0000"/>
                </a:solidFill>
                <a:latin typeface="Arial" panose="020B0604020202020204" pitchFamily="34" charset="0"/>
                <a:ea typeface="宋体" panose="02010600030101010101" pitchFamily="2" charset="-122"/>
              </a:rPr>
              <a:t>面向对象的语言</a:t>
            </a:r>
            <a:r>
              <a:rPr lang="zh-CN" altLang="en-US" b="1" dirty="0">
                <a:solidFill>
                  <a:srgbClr val="FF0000"/>
                </a:solidFill>
                <a:latin typeface="Arial" panose="020B0604020202020204" pitchFamily="34" charset="0"/>
                <a:ea typeface="宋体" panose="02010600030101010101" pitchFamily="2" charset="-122"/>
              </a:rPr>
              <a:t>扩展</a:t>
            </a:r>
            <a:r>
              <a:rPr lang="zh-CN" altLang="zh-CN" b="1" dirty="0">
                <a:latin typeface="Arial" panose="020B0604020202020204" pitchFamily="34" charset="0"/>
                <a:ea typeface="宋体" panose="02010600030101010101" pitchFamily="2" charset="-122"/>
              </a:rPr>
              <a:t>如常量、引用</a:t>
            </a:r>
            <a:r>
              <a:rPr lang="zh-CN" altLang="en-US" b="1" dirty="0">
                <a:latin typeface="Arial" panose="020B0604020202020204" pitchFamily="34" charset="0"/>
                <a:ea typeface="宋体" panose="02010600030101010101" pitchFamily="2" charset="-122"/>
              </a:rPr>
              <a:t>等</a:t>
            </a:r>
            <a:r>
              <a:rPr lang="zh-CN" altLang="en-US" b="1" dirty="0">
                <a:solidFill>
                  <a:srgbClr val="0000CC"/>
                </a:solidFill>
                <a:latin typeface="Arial" panose="020B0604020202020204" pitchFamily="34" charset="0"/>
                <a:ea typeface="宋体" panose="02010600030101010101" pitchFamily="2" charset="-122"/>
              </a:rPr>
              <a:t>。</a:t>
            </a:r>
            <a:endParaRPr lang="en-US" altLang="zh-CN" b="1" dirty="0">
              <a:solidFill>
                <a:srgbClr val="0000CC"/>
              </a:solidFill>
              <a:latin typeface="Arial" panose="020B0604020202020204" pitchFamily="34" charset="0"/>
              <a:ea typeface="宋体" panose="02010600030101010101" pitchFamily="2" charset="-122"/>
            </a:endParaRPr>
          </a:p>
          <a:p>
            <a:pPr marL="857250" lvl="1" indent="-457200" eaLnBrk="1" hangingPunct="1">
              <a:buFontTx/>
              <a:buAutoNum type="arabicPeriod"/>
            </a:pPr>
            <a:r>
              <a:rPr lang="zh-CN" altLang="zh-CN" b="1" dirty="0">
                <a:latin typeface="Arial" panose="020B0604020202020204" pitchFamily="34" charset="0"/>
                <a:ea typeface="宋体" panose="02010600030101010101" pitchFamily="2" charset="-122"/>
              </a:rPr>
              <a:t>掌握</a:t>
            </a:r>
            <a:r>
              <a:rPr lang="zh-CN" altLang="zh-CN" b="1" dirty="0">
                <a:solidFill>
                  <a:srgbClr val="FF0000"/>
                </a:solidFill>
                <a:latin typeface="Arial" panose="020B0604020202020204" pitchFamily="34" charset="0"/>
                <a:ea typeface="宋体" panose="02010600030101010101" pitchFamily="2" charset="-122"/>
              </a:rPr>
              <a:t>类与封装、对象、继承、多态</a:t>
            </a:r>
            <a:r>
              <a:rPr lang="zh-CN" altLang="zh-CN" b="1" dirty="0">
                <a:latin typeface="Arial" panose="020B0604020202020204" pitchFamily="34" charset="0"/>
                <a:ea typeface="宋体" panose="02010600030101010101" pitchFamily="2" charset="-122"/>
              </a:rPr>
              <a:t>等面向对象的语言特征和概念，</a:t>
            </a:r>
            <a:r>
              <a:rPr lang="zh-CN" altLang="en-US" b="1" dirty="0">
                <a:latin typeface="Arial" panose="020B0604020202020204" pitchFamily="34" charset="0"/>
                <a:ea typeface="宋体" panose="02010600030101010101" pitchFamily="2" charset="-122"/>
              </a:rPr>
              <a:t>及其</a:t>
            </a:r>
            <a:r>
              <a:rPr lang="zh-CN" altLang="zh-CN" b="1" dirty="0">
                <a:latin typeface="Arial" panose="020B0604020202020204" pitchFamily="34" charset="0"/>
                <a:ea typeface="宋体" panose="02010600030101010101" pitchFamily="2" charset="-122"/>
              </a:rPr>
              <a:t>在</a:t>
            </a:r>
            <a:r>
              <a:rPr lang="en-US" altLang="zh-CN" b="1" dirty="0">
                <a:latin typeface="Arial" panose="020B0604020202020204" pitchFamily="34" charset="0"/>
                <a:ea typeface="宋体" panose="02010600030101010101" pitchFamily="2" charset="-122"/>
              </a:rPr>
              <a:t>C++</a:t>
            </a:r>
            <a:r>
              <a:rPr lang="zh-CN" altLang="zh-CN" b="1" dirty="0">
                <a:latin typeface="Arial" panose="020B0604020202020204" pitchFamily="34" charset="0"/>
                <a:ea typeface="宋体" panose="02010600030101010101" pitchFamily="2" charset="-122"/>
              </a:rPr>
              <a:t>中的实现技术和方法；</a:t>
            </a:r>
            <a:endParaRPr lang="en-US" altLang="zh-CN" b="1" dirty="0">
              <a:latin typeface="Arial" panose="020B0604020202020204" pitchFamily="34" charset="0"/>
              <a:ea typeface="宋体" panose="02010600030101010101" pitchFamily="2" charset="-122"/>
            </a:endParaRPr>
          </a:p>
          <a:p>
            <a:pPr marL="857250" lvl="1" indent="-457200" eaLnBrk="1" hangingPunct="1">
              <a:buFontTx/>
              <a:buAutoNum type="arabicPeriod"/>
            </a:pPr>
            <a:r>
              <a:rPr lang="zh-CN" altLang="zh-CN" b="1" dirty="0">
                <a:latin typeface="Arial" panose="020B0604020202020204" pitchFamily="34" charset="0"/>
                <a:ea typeface="宋体" panose="02010600030101010101" pitchFamily="2" charset="-122"/>
              </a:rPr>
              <a:t>理解</a:t>
            </a:r>
            <a:r>
              <a:rPr lang="zh-CN" altLang="zh-CN" b="1" dirty="0">
                <a:solidFill>
                  <a:srgbClr val="FF0000"/>
                </a:solidFill>
                <a:latin typeface="Arial" panose="020B0604020202020204" pitchFamily="34" charset="0"/>
                <a:ea typeface="宋体" panose="02010600030101010101" pitchFamily="2" charset="-122"/>
              </a:rPr>
              <a:t>类</a:t>
            </a:r>
            <a:r>
              <a:rPr lang="zh-CN" altLang="en-US" b="1" dirty="0">
                <a:solidFill>
                  <a:srgbClr val="FF0000"/>
                </a:solidFill>
                <a:latin typeface="Arial" panose="020B0604020202020204" pitchFamily="34" charset="0"/>
                <a:ea typeface="宋体" panose="02010600030101010101" pitchFamily="2" charset="-122"/>
              </a:rPr>
              <a:t>与对象</a:t>
            </a:r>
            <a:r>
              <a:rPr lang="zh-CN" altLang="zh-CN" b="1" dirty="0">
                <a:solidFill>
                  <a:srgbClr val="FF0000"/>
                </a:solidFill>
                <a:latin typeface="Arial" panose="020B0604020202020204" pitchFamily="34" charset="0"/>
                <a:ea typeface="宋体" panose="02010600030101010101" pitchFamily="2" charset="-122"/>
              </a:rPr>
              <a:t>、构造函数、析构函数，类型转换、重载函数、虚函数、抽象类</a:t>
            </a:r>
            <a:r>
              <a:rPr lang="zh-CN" altLang="zh-CN" b="1" dirty="0">
                <a:latin typeface="Arial" panose="020B0604020202020204" pitchFamily="34" charset="0"/>
                <a:ea typeface="宋体" panose="02010600030101010101" pitchFamily="2" charset="-122"/>
              </a:rPr>
              <a:t>等面向对象程序设计中的重要概念及其实现方法；</a:t>
            </a:r>
            <a:endParaRPr lang="en-US" altLang="zh-CN" b="1" dirty="0">
              <a:latin typeface="Arial" panose="020B0604020202020204" pitchFamily="34" charset="0"/>
              <a:ea typeface="宋体" panose="02010600030101010101" pitchFamily="2" charset="-122"/>
            </a:endParaRPr>
          </a:p>
          <a:p>
            <a:pPr marL="857250" lvl="1" indent="-457200" eaLnBrk="1" hangingPunct="1">
              <a:buFontTx/>
              <a:buAutoNum type="arabicPeriod"/>
            </a:pPr>
            <a:r>
              <a:rPr lang="zh-CN" altLang="zh-CN" b="1" dirty="0">
                <a:latin typeface="Arial" panose="020B0604020202020204" pitchFamily="34" charset="0"/>
                <a:ea typeface="宋体" panose="02010600030101010101" pitchFamily="2" charset="-122"/>
              </a:rPr>
              <a:t>掌握面向对象的</a:t>
            </a:r>
            <a:r>
              <a:rPr lang="zh-CN" altLang="zh-CN" b="1" dirty="0">
                <a:solidFill>
                  <a:srgbClr val="FF0000"/>
                </a:solidFill>
                <a:latin typeface="Arial" panose="020B0604020202020204" pitchFamily="34" charset="0"/>
                <a:ea typeface="宋体" panose="02010600030101010101" pitchFamily="2" charset="-122"/>
              </a:rPr>
              <a:t>异常处理</a:t>
            </a:r>
            <a:r>
              <a:rPr lang="zh-CN" altLang="zh-CN" b="1" dirty="0">
                <a:latin typeface="Arial" panose="020B0604020202020204" pitchFamily="34" charset="0"/>
                <a:ea typeface="宋体" panose="02010600030101010101" pitchFamily="2" charset="-122"/>
              </a:rPr>
              <a:t>机制及</a:t>
            </a:r>
            <a:r>
              <a:rPr lang="en-US" altLang="zh-CN" b="1" dirty="0">
                <a:latin typeface="Arial" panose="020B0604020202020204" pitchFamily="34" charset="0"/>
                <a:ea typeface="宋体" panose="02010600030101010101" pitchFamily="2" charset="-122"/>
              </a:rPr>
              <a:t>C++</a:t>
            </a:r>
            <a:r>
              <a:rPr lang="zh-CN" altLang="zh-CN" b="1" dirty="0">
                <a:latin typeface="Arial" panose="020B0604020202020204" pitchFamily="34" charset="0"/>
                <a:ea typeface="宋体" panose="02010600030101010101" pitchFamily="2" charset="-122"/>
              </a:rPr>
              <a:t>中的编程方法；</a:t>
            </a:r>
            <a:endParaRPr lang="en-US" altLang="zh-CN" b="1" dirty="0">
              <a:latin typeface="Arial" panose="020B0604020202020204" pitchFamily="34" charset="0"/>
              <a:ea typeface="宋体" panose="02010600030101010101" pitchFamily="2" charset="-122"/>
            </a:endParaRPr>
          </a:p>
          <a:p>
            <a:pPr marL="857250" lvl="1" indent="-457200" eaLnBrk="1" hangingPunct="1">
              <a:buFontTx/>
              <a:buAutoNum type="arabicPeriod"/>
            </a:pPr>
            <a:r>
              <a:rPr lang="zh-CN" altLang="zh-CN" b="1" dirty="0">
                <a:latin typeface="Arial" panose="020B0604020202020204" pitchFamily="34" charset="0"/>
                <a:ea typeface="宋体" panose="02010600030101010101" pitchFamily="2" charset="-122"/>
              </a:rPr>
              <a:t>理解函数模版、类模版，并用运用</a:t>
            </a:r>
            <a:r>
              <a:rPr lang="en-US" altLang="zh-CN" b="1" dirty="0">
                <a:latin typeface="Arial" panose="020B0604020202020204" pitchFamily="34" charset="0"/>
                <a:ea typeface="宋体" panose="02010600030101010101" pitchFamily="2" charset="-122"/>
              </a:rPr>
              <a:t>C++ </a:t>
            </a:r>
            <a:r>
              <a:rPr lang="en-US" altLang="zh-CN" b="1" dirty="0">
                <a:solidFill>
                  <a:srgbClr val="FF0000"/>
                </a:solidFill>
                <a:latin typeface="Arial" panose="020B0604020202020204" pitchFamily="34" charset="0"/>
                <a:ea typeface="宋体" panose="02010600030101010101" pitchFamily="2" charset="-122"/>
              </a:rPr>
              <a:t>STL</a:t>
            </a:r>
            <a:r>
              <a:rPr lang="zh-CN" altLang="zh-CN" b="1" dirty="0">
                <a:latin typeface="Arial" panose="020B0604020202020204" pitchFamily="34" charset="0"/>
                <a:ea typeface="宋体" panose="02010600030101010101" pitchFamily="2" charset="-122"/>
              </a:rPr>
              <a:t>编写程序</a:t>
            </a:r>
            <a:r>
              <a:rPr lang="zh-CN" altLang="zh-CN" b="1" dirty="0">
                <a:solidFill>
                  <a:srgbClr val="0000CC"/>
                </a:solidFill>
                <a:latin typeface="Arial" panose="020B0604020202020204" pitchFamily="34" charset="0"/>
                <a:ea typeface="宋体" panose="02010600030101010101" pitchFamily="2" charset="-122"/>
              </a:rPr>
              <a:t>；</a:t>
            </a:r>
            <a:endParaRPr lang="en-US" altLang="zh-CN" b="1"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标准学习方法</a:t>
            </a:r>
            <a:r>
              <a:rPr lang="en-US" altLang="zh-CN" b="1" dirty="0" smtClean="0"/>
              <a:t>——</a:t>
            </a:r>
            <a:r>
              <a:rPr lang="zh-CN" altLang="en-US" b="1" dirty="0" smtClean="0"/>
              <a:t>六多</a:t>
            </a:r>
            <a:endParaRPr lang="zh-CN" altLang="en-US" b="1" dirty="0"/>
          </a:p>
        </p:txBody>
      </p:sp>
      <p:sp>
        <p:nvSpPr>
          <p:cNvPr id="3" name="内容占位符 2"/>
          <p:cNvSpPr>
            <a:spLocks noGrp="1"/>
          </p:cNvSpPr>
          <p:nvPr>
            <p:ph idx="1"/>
          </p:nvPr>
        </p:nvSpPr>
        <p:spPr>
          <a:xfrm>
            <a:off x="457200" y="1524000"/>
            <a:ext cx="8507288" cy="5145360"/>
          </a:xfrm>
        </p:spPr>
        <p:txBody>
          <a:bodyPr>
            <a:normAutofit fontScale="92500" lnSpcReduction="20000"/>
          </a:bodyPr>
          <a:lstStyle/>
          <a:p>
            <a:pPr>
              <a:lnSpc>
                <a:spcPct val="110000"/>
              </a:lnSpc>
            </a:pPr>
            <a:r>
              <a:rPr lang="zh-CN" altLang="en-US" b="1" dirty="0" smtClean="0"/>
              <a:t>多阅读</a:t>
            </a:r>
            <a:endParaRPr lang="zh-CN" altLang="en-US" b="1" dirty="0"/>
          </a:p>
          <a:p>
            <a:pPr lvl="1">
              <a:lnSpc>
                <a:spcPct val="110000"/>
              </a:lnSpc>
            </a:pPr>
            <a:r>
              <a:rPr lang="zh-CN" altLang="en-US" sz="2400" b="1" dirty="0"/>
              <a:t>相关书籍</a:t>
            </a:r>
            <a:r>
              <a:rPr lang="zh-CN" altLang="en-US" sz="2400" b="1" dirty="0" smtClean="0"/>
              <a:t>、网上资源、源程序</a:t>
            </a:r>
            <a:r>
              <a:rPr lang="zh-CN" altLang="en-US" sz="2400" b="1" dirty="0"/>
              <a:t>等</a:t>
            </a:r>
            <a:endParaRPr lang="zh-CN" altLang="en-US" sz="2400" b="1" dirty="0"/>
          </a:p>
          <a:p>
            <a:pPr>
              <a:lnSpc>
                <a:spcPct val="110000"/>
              </a:lnSpc>
            </a:pPr>
            <a:r>
              <a:rPr lang="zh-CN" altLang="en-US" b="1" dirty="0">
                <a:solidFill>
                  <a:srgbClr val="FF0000"/>
                </a:solidFill>
              </a:rPr>
              <a:t>多练习</a:t>
            </a:r>
            <a:endParaRPr lang="zh-CN" altLang="en-US" b="1" dirty="0">
              <a:solidFill>
                <a:srgbClr val="FF0000"/>
              </a:solidFill>
            </a:endParaRPr>
          </a:p>
          <a:p>
            <a:pPr lvl="1">
              <a:lnSpc>
                <a:spcPct val="110000"/>
              </a:lnSpc>
            </a:pPr>
            <a:r>
              <a:rPr lang="zh-CN" altLang="en-US" sz="2400" b="1" dirty="0" smtClean="0"/>
              <a:t>多</a:t>
            </a:r>
            <a:r>
              <a:rPr lang="zh-CN" altLang="en-US" sz="2400" b="1" dirty="0"/>
              <a:t>做有</a:t>
            </a:r>
            <a:r>
              <a:rPr lang="zh-CN" altLang="en-US" sz="2400" b="1" dirty="0" smtClean="0"/>
              <a:t>实际应用背景的题，可以</a:t>
            </a:r>
            <a:r>
              <a:rPr lang="zh-CN" altLang="en-US" sz="2400" b="1" dirty="0" smtClean="0">
                <a:solidFill>
                  <a:srgbClr val="0000FF"/>
                </a:solidFill>
              </a:rPr>
              <a:t>自己</a:t>
            </a:r>
            <a:r>
              <a:rPr lang="zh-CN" altLang="en-US" sz="2400" b="1" dirty="0">
                <a:solidFill>
                  <a:srgbClr val="0000FF"/>
                </a:solidFill>
              </a:rPr>
              <a:t>给自己</a:t>
            </a:r>
            <a:r>
              <a:rPr lang="zh-CN" altLang="en-US" sz="2400" b="1" dirty="0" smtClean="0">
                <a:solidFill>
                  <a:srgbClr val="0000FF"/>
                </a:solidFill>
              </a:rPr>
              <a:t>出题</a:t>
            </a:r>
            <a:endParaRPr lang="zh-CN" altLang="en-US" sz="2400" b="1" dirty="0">
              <a:solidFill>
                <a:srgbClr val="0000FF"/>
              </a:solidFill>
            </a:endParaRPr>
          </a:p>
          <a:p>
            <a:pPr>
              <a:lnSpc>
                <a:spcPct val="110000"/>
              </a:lnSpc>
            </a:pPr>
            <a:r>
              <a:rPr lang="zh-CN" altLang="en-US" b="1" dirty="0" smtClean="0"/>
              <a:t>多</a:t>
            </a:r>
            <a:r>
              <a:rPr lang="zh-CN" altLang="en-US" b="1" dirty="0" smtClean="0">
                <a:solidFill>
                  <a:srgbClr val="0000FF"/>
                </a:solidFill>
              </a:rPr>
              <a:t>测试</a:t>
            </a:r>
            <a:endParaRPr lang="en-US" altLang="zh-CN" b="1" dirty="0"/>
          </a:p>
          <a:p>
            <a:pPr lvl="1">
              <a:lnSpc>
                <a:spcPct val="110000"/>
              </a:lnSpc>
            </a:pPr>
            <a:r>
              <a:rPr lang="zh-CN" altLang="en-US" b="1" dirty="0" smtClean="0"/>
              <a:t>验证</a:t>
            </a:r>
            <a:r>
              <a:rPr lang="zh-CN" altLang="en-US" b="1" dirty="0"/>
              <a:t>自己的</a:t>
            </a:r>
            <a:r>
              <a:rPr lang="zh-CN" altLang="en-US" b="1" dirty="0" smtClean="0"/>
              <a:t>理解，自己解答自己的</a:t>
            </a:r>
            <a:r>
              <a:rPr lang="zh-CN" altLang="en-US" b="1" dirty="0" smtClean="0">
                <a:solidFill>
                  <a:srgbClr val="0000FF"/>
                </a:solidFill>
              </a:rPr>
              <a:t>疑问</a:t>
            </a:r>
            <a:endParaRPr lang="zh-CN" altLang="en-US" b="1" dirty="0">
              <a:solidFill>
                <a:srgbClr val="0000FF"/>
              </a:solidFill>
            </a:endParaRPr>
          </a:p>
          <a:p>
            <a:pPr>
              <a:lnSpc>
                <a:spcPct val="110000"/>
              </a:lnSpc>
            </a:pPr>
            <a:r>
              <a:rPr lang="zh-CN" altLang="en-US" b="1" dirty="0"/>
              <a:t>多沟通</a:t>
            </a:r>
            <a:endParaRPr lang="zh-CN" altLang="en-US" b="1" dirty="0"/>
          </a:p>
          <a:p>
            <a:pPr lvl="1">
              <a:lnSpc>
                <a:spcPct val="110000"/>
              </a:lnSpc>
            </a:pPr>
            <a:r>
              <a:rPr lang="zh-CN" altLang="en-US" sz="2400" b="1" dirty="0"/>
              <a:t>问题：试过后还理解不了的</a:t>
            </a:r>
            <a:endParaRPr lang="zh-CN" altLang="en-US" sz="2400" b="1" dirty="0"/>
          </a:p>
          <a:p>
            <a:pPr>
              <a:lnSpc>
                <a:spcPct val="110000"/>
              </a:lnSpc>
            </a:pPr>
            <a:r>
              <a:rPr lang="zh-CN" altLang="en-US" b="1" dirty="0"/>
              <a:t>多思考</a:t>
            </a:r>
            <a:endParaRPr lang="zh-CN" altLang="en-US" b="1" dirty="0"/>
          </a:p>
          <a:p>
            <a:pPr lvl="1">
              <a:lnSpc>
                <a:spcPct val="110000"/>
              </a:lnSpc>
            </a:pPr>
            <a:r>
              <a:rPr lang="zh-CN" altLang="en-US" sz="2400" b="1" dirty="0">
                <a:solidFill>
                  <a:srgbClr val="0000FF"/>
                </a:solidFill>
              </a:rPr>
              <a:t>思考</a:t>
            </a:r>
            <a:r>
              <a:rPr lang="zh-CN" altLang="en-US" sz="2400" b="1" dirty="0"/>
              <a:t>和理解运行机制、优缺点、注意事项</a:t>
            </a:r>
            <a:endParaRPr lang="zh-CN" altLang="en-US" sz="2400" b="1" dirty="0"/>
          </a:p>
          <a:p>
            <a:pPr>
              <a:lnSpc>
                <a:spcPct val="110000"/>
              </a:lnSpc>
            </a:pPr>
            <a:r>
              <a:rPr lang="zh-CN" altLang="en-US" b="1" dirty="0" smtClean="0"/>
              <a:t>多总结</a:t>
            </a:r>
            <a:endParaRPr lang="zh-CN" altLang="en-US" b="1" dirty="0"/>
          </a:p>
          <a:p>
            <a:pPr lvl="1">
              <a:lnSpc>
                <a:spcPct val="110000"/>
              </a:lnSpc>
            </a:pPr>
            <a:r>
              <a:rPr lang="zh-CN" altLang="en-US" sz="2400" b="1" dirty="0">
                <a:solidFill>
                  <a:srgbClr val="FF0000"/>
                </a:solidFill>
              </a:rPr>
              <a:t>归纳和整理</a:t>
            </a:r>
            <a:r>
              <a:rPr lang="zh-CN" altLang="en-US" sz="2400" b="1" dirty="0">
                <a:solidFill>
                  <a:srgbClr val="0000FF"/>
                </a:solidFill>
              </a:rPr>
              <a:t>别人和自己的</a:t>
            </a:r>
            <a:r>
              <a:rPr lang="zh-CN" altLang="en-US" sz="2400" b="1" dirty="0" smtClean="0">
                <a:solidFill>
                  <a:srgbClr val="0000FF"/>
                </a:solidFill>
              </a:rPr>
              <a:t>经验</a:t>
            </a:r>
            <a:endParaRPr lang="zh-CN" altLang="en-US" sz="2400" b="1" dirty="0">
              <a:solidFill>
                <a:srgbClr val="0000FF"/>
              </a:solidFill>
            </a:endParaRPr>
          </a:p>
        </p:txBody>
      </p:sp>
      <p:sp>
        <p:nvSpPr>
          <p:cNvPr id="5" name="灯片编号占位符 4"/>
          <p:cNvSpPr>
            <a:spLocks noGrp="1"/>
          </p:cNvSpPr>
          <p:nvPr>
            <p:ph type="sldNum" sz="quarter" idx="4294967295"/>
          </p:nvPr>
        </p:nvSpPr>
        <p:spPr>
          <a:xfrm>
            <a:off x="7077075" y="6356351"/>
            <a:ext cx="2057400" cy="365125"/>
          </a:xfrm>
          <a:prstGeom prst="rect">
            <a:avLst/>
          </a:prstGeom>
        </p:spPr>
        <p:txBody>
          <a:bodyPr/>
          <a:lstStyle/>
          <a:p>
            <a:fld id="{AB393D56-620A-4FA6-AFE0-8A286AD08B3F}" type="slidenum">
              <a:rPr lang="zh-CN" altLang="en-US" smtClean="0"/>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学习方法</a:t>
            </a:r>
            <a:r>
              <a:rPr lang="en-US" altLang="zh-CN" b="1" dirty="0"/>
              <a:t>——</a:t>
            </a:r>
            <a:r>
              <a:rPr lang="zh-CN" altLang="en-US" b="1" dirty="0"/>
              <a:t>四</a:t>
            </a:r>
            <a:r>
              <a:rPr lang="en-US" altLang="zh-CN" b="1" dirty="0" smtClean="0"/>
              <a:t>R</a:t>
            </a:r>
            <a:endParaRPr lang="zh-CN" altLang="en-US" b="1" dirty="0"/>
          </a:p>
        </p:txBody>
      </p:sp>
      <p:sp>
        <p:nvSpPr>
          <p:cNvPr id="3" name="内容占位符 2"/>
          <p:cNvSpPr>
            <a:spLocks noGrp="1"/>
          </p:cNvSpPr>
          <p:nvPr>
            <p:ph idx="1"/>
          </p:nvPr>
        </p:nvSpPr>
        <p:spPr/>
        <p:txBody>
          <a:bodyPr/>
          <a:lstStyle/>
          <a:p>
            <a:pPr>
              <a:lnSpc>
                <a:spcPct val="90000"/>
              </a:lnSpc>
            </a:pPr>
            <a:r>
              <a:rPr lang="zh-CN" altLang="en-US" b="1" dirty="0">
                <a:solidFill>
                  <a:srgbClr val="0000FF"/>
                </a:solidFill>
              </a:rPr>
              <a:t>记录</a:t>
            </a:r>
            <a:r>
              <a:rPr lang="zh-CN" altLang="en-US" b="1" dirty="0"/>
              <a:t>（</a:t>
            </a:r>
            <a:r>
              <a:rPr lang="en-US" altLang="zh-CN" b="1" dirty="0"/>
              <a:t>Record</a:t>
            </a:r>
            <a:r>
              <a:rPr lang="zh-CN" altLang="en-US" b="1" dirty="0"/>
              <a:t>）</a:t>
            </a:r>
            <a:endParaRPr lang="zh-CN" altLang="en-US" b="1" dirty="0"/>
          </a:p>
          <a:p>
            <a:pPr lvl="1">
              <a:lnSpc>
                <a:spcPct val="90000"/>
              </a:lnSpc>
            </a:pPr>
            <a:r>
              <a:rPr lang="zh-CN" altLang="en-US" sz="2400" b="1" dirty="0"/>
              <a:t>在课堂记笔记</a:t>
            </a:r>
            <a:r>
              <a:rPr lang="en-US" altLang="zh-CN" sz="2400" b="1" dirty="0"/>
              <a:t>: </a:t>
            </a:r>
            <a:r>
              <a:rPr lang="zh-CN" altLang="en-US" sz="2400" b="1" dirty="0"/>
              <a:t>将笔记本的一页分为左大右小两部分；左侧为主栏，记主要内容；右侧为副栏，记注意事项。</a:t>
            </a:r>
            <a:endParaRPr lang="zh-CN" altLang="en-US" sz="2400" b="1" dirty="0"/>
          </a:p>
          <a:p>
            <a:pPr>
              <a:lnSpc>
                <a:spcPct val="90000"/>
              </a:lnSpc>
            </a:pPr>
            <a:r>
              <a:rPr lang="zh-CN" altLang="en-US" b="1" dirty="0">
                <a:solidFill>
                  <a:srgbClr val="0000FF"/>
                </a:solidFill>
              </a:rPr>
              <a:t>回顾</a:t>
            </a:r>
            <a:r>
              <a:rPr lang="zh-CN" altLang="en-US" b="1" dirty="0"/>
              <a:t>（</a:t>
            </a:r>
            <a:r>
              <a:rPr lang="en-US" altLang="zh-CN" b="1" dirty="0"/>
              <a:t>Recall</a:t>
            </a:r>
            <a:r>
              <a:rPr lang="zh-CN" altLang="en-US" b="1" dirty="0"/>
              <a:t>）</a:t>
            </a:r>
            <a:endParaRPr lang="zh-CN" altLang="en-US" b="1" dirty="0"/>
          </a:p>
          <a:p>
            <a:pPr lvl="1">
              <a:lnSpc>
                <a:spcPct val="90000"/>
              </a:lnSpc>
            </a:pPr>
            <a:r>
              <a:rPr lang="zh-CN" altLang="en-US" sz="2400" b="1" dirty="0"/>
              <a:t>下课以后，尽可能及早回顾课堂内容，搞清楚相关概念、原理和注意事项。</a:t>
            </a:r>
            <a:endParaRPr lang="zh-CN" altLang="en-US" sz="2400" b="1" dirty="0"/>
          </a:p>
          <a:p>
            <a:pPr>
              <a:lnSpc>
                <a:spcPct val="90000"/>
              </a:lnSpc>
            </a:pPr>
            <a:r>
              <a:rPr lang="zh-CN" altLang="en-US" b="1" dirty="0">
                <a:solidFill>
                  <a:srgbClr val="0000FF"/>
                </a:solidFill>
              </a:rPr>
              <a:t>演练</a:t>
            </a:r>
            <a:r>
              <a:rPr lang="zh-CN" altLang="en-US" b="1" dirty="0"/>
              <a:t>（</a:t>
            </a:r>
            <a:r>
              <a:rPr lang="en-US" altLang="zh-CN" b="1" dirty="0"/>
              <a:t>Rehearsal</a:t>
            </a:r>
            <a:r>
              <a:rPr lang="zh-CN" altLang="en-US" b="1" dirty="0"/>
              <a:t>）</a:t>
            </a:r>
            <a:endParaRPr lang="zh-CN" altLang="en-US" b="1" dirty="0"/>
          </a:p>
          <a:p>
            <a:pPr lvl="1">
              <a:lnSpc>
                <a:spcPct val="90000"/>
              </a:lnSpc>
            </a:pPr>
            <a:r>
              <a:rPr lang="zh-CN" altLang="en-US" sz="2400" b="1" dirty="0"/>
              <a:t>做作业或自行设计题目</a:t>
            </a:r>
            <a:r>
              <a:rPr lang="en-US" altLang="zh-CN" sz="2400" b="1" dirty="0"/>
              <a:t>: </a:t>
            </a:r>
            <a:r>
              <a:rPr lang="zh-CN" altLang="en-US" sz="2400" b="1" dirty="0"/>
              <a:t>验证自己的理解、原理应用与测试。</a:t>
            </a:r>
            <a:endParaRPr lang="zh-CN" altLang="en-US" sz="2400" b="1" dirty="0"/>
          </a:p>
          <a:p>
            <a:pPr>
              <a:lnSpc>
                <a:spcPct val="90000"/>
              </a:lnSpc>
            </a:pPr>
            <a:r>
              <a:rPr lang="zh-CN" altLang="en-US" b="1" dirty="0">
                <a:solidFill>
                  <a:srgbClr val="0000FF"/>
                </a:solidFill>
              </a:rPr>
              <a:t>思考</a:t>
            </a:r>
            <a:r>
              <a:rPr lang="zh-CN" altLang="en-US" b="1" dirty="0"/>
              <a:t>（</a:t>
            </a:r>
            <a:r>
              <a:rPr lang="en-US" altLang="zh-CN" b="1" dirty="0"/>
              <a:t>Reflect</a:t>
            </a:r>
            <a:r>
              <a:rPr lang="zh-CN" altLang="en-US" b="1" dirty="0"/>
              <a:t>）</a:t>
            </a:r>
            <a:endParaRPr lang="zh-CN" altLang="en-US" b="1" dirty="0"/>
          </a:p>
          <a:p>
            <a:pPr lvl="1">
              <a:lnSpc>
                <a:spcPct val="90000"/>
              </a:lnSpc>
            </a:pPr>
            <a:r>
              <a:rPr lang="zh-CN" altLang="en-US" sz="2400" b="1" dirty="0"/>
              <a:t>总结与反思</a:t>
            </a:r>
            <a:r>
              <a:rPr lang="en-US" altLang="zh-CN" sz="2400" b="1" dirty="0"/>
              <a:t>: </a:t>
            </a:r>
            <a:r>
              <a:rPr lang="zh-CN" altLang="en-US" sz="2400" b="1" dirty="0"/>
              <a:t>随感与经验体会</a:t>
            </a:r>
            <a:r>
              <a:rPr lang="zh-CN" altLang="en-US" sz="2400" b="1" dirty="0" smtClean="0"/>
              <a:t>。</a:t>
            </a:r>
            <a:endParaRPr lang="zh-CN" altLang="en-US" sz="2400" b="1" dirty="0"/>
          </a:p>
        </p:txBody>
      </p:sp>
      <p:sp>
        <p:nvSpPr>
          <p:cNvPr id="5" name="灯片编号占位符 4"/>
          <p:cNvSpPr>
            <a:spLocks noGrp="1"/>
          </p:cNvSpPr>
          <p:nvPr>
            <p:ph type="sldNum" sz="quarter" idx="4294967295"/>
          </p:nvPr>
        </p:nvSpPr>
        <p:spPr>
          <a:xfrm>
            <a:off x="7077075" y="6356351"/>
            <a:ext cx="2057400" cy="365125"/>
          </a:xfrm>
          <a:prstGeom prst="rect">
            <a:avLst/>
          </a:prstGeom>
        </p:spPr>
        <p:txBody>
          <a:bodyPr/>
          <a:lstStyle/>
          <a:p>
            <a:fld id="{AB393D56-620A-4FA6-AFE0-8A286AD08B3F}" type="slidenum">
              <a:rPr lang="zh-CN" altLang="en-US" smtClean="0"/>
            </a:fld>
            <a:endParaRPr lang="zh-CN" altLang="en-US"/>
          </a:p>
        </p:txBody>
      </p:sp>
      <p:sp>
        <p:nvSpPr>
          <p:cNvPr id="6" name="Line 4"/>
          <p:cNvSpPr>
            <a:spLocks noChangeShapeType="1"/>
          </p:cNvSpPr>
          <p:nvPr/>
        </p:nvSpPr>
        <p:spPr bwMode="auto">
          <a:xfrm flipV="1">
            <a:off x="0" y="1328739"/>
            <a:ext cx="9144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250825" y="115888"/>
            <a:ext cx="8642350" cy="838200"/>
          </a:xfrm>
        </p:spPr>
        <p:txBody>
          <a:bodyPr/>
          <a:lstStyle/>
          <a:p>
            <a:pPr eaLnBrk="1" hangingPunct="1"/>
            <a:r>
              <a:rPr lang="zh-CN" altLang="en-US" sz="2800" b="1">
                <a:ea typeface="幼圆" panose="02010509060101010101" charset="-122"/>
                <a:cs typeface="幼圆" panose="02010509060101010101" charset="-122"/>
              </a:rPr>
              <a:t>第</a:t>
            </a:r>
            <a:r>
              <a:rPr lang="en-US" altLang="zh-CN" sz="2800" b="1">
                <a:ea typeface="幼圆" panose="02010509060101010101" charset="-122"/>
                <a:cs typeface="幼圆" panose="02010509060101010101" charset="-122"/>
              </a:rPr>
              <a:t>1</a:t>
            </a:r>
            <a:r>
              <a:rPr lang="zh-CN" altLang="en-US" sz="2800" b="1">
                <a:ea typeface="幼圆" panose="02010509060101010101" charset="-122"/>
                <a:cs typeface="幼圆" panose="02010509060101010101" charset="-122"/>
              </a:rPr>
              <a:t>章 </a:t>
            </a:r>
            <a:r>
              <a:rPr lang="en-US" altLang="zh-CN" sz="2800" b="1">
                <a:ea typeface="幼圆" panose="02010509060101010101" charset="-122"/>
                <a:cs typeface="幼圆" panose="02010509060101010101" charset="-122"/>
              </a:rPr>
              <a:t>C++</a:t>
            </a:r>
            <a:r>
              <a:rPr lang="zh-CN" altLang="en-US" sz="2800" b="1">
                <a:ea typeface="幼圆" panose="02010509060101010101" charset="-122"/>
                <a:cs typeface="幼圆" panose="02010509060101010101" charset="-122"/>
              </a:rPr>
              <a:t>与面向对象程序设计概述</a:t>
            </a:r>
            <a:endParaRPr lang="zh-CN" altLang="en-US" sz="2800" b="1">
              <a:ea typeface="幼圆" panose="02010509060101010101" charset="-122"/>
              <a:cs typeface="幼圆" panose="02010509060101010101" charset="-122"/>
            </a:endParaRPr>
          </a:p>
        </p:txBody>
      </p:sp>
      <p:sp>
        <p:nvSpPr>
          <p:cNvPr id="29698" name="Rectangle 3"/>
          <p:cNvSpPr>
            <a:spLocks noGrp="1" noChangeArrowheads="1"/>
          </p:cNvSpPr>
          <p:nvPr>
            <p:ph type="body" idx="4294967295"/>
          </p:nvPr>
        </p:nvSpPr>
        <p:spPr>
          <a:xfrm>
            <a:off x="900113" y="1628775"/>
            <a:ext cx="7489825" cy="4357688"/>
          </a:xfrm>
        </p:spPr>
        <p:txBody>
          <a:bodyPr/>
          <a:lstStyle/>
          <a:p>
            <a:pPr marL="533400" indent="-533400" eaLnBrk="1" hangingPunct="1">
              <a:buFont typeface="Wingdings" panose="05000000000000000000" pitchFamily="2" charset="2"/>
              <a:buNone/>
            </a:pPr>
            <a:r>
              <a:rPr lang="zh-CN" altLang="en-US" b="1">
                <a:solidFill>
                  <a:srgbClr val="FF3300"/>
                </a:solidFill>
                <a:ea typeface="宋体" panose="02010600030101010101" pitchFamily="2" charset="-122"/>
              </a:rPr>
              <a:t>本章主要讲述：</a:t>
            </a:r>
            <a:endParaRPr lang="zh-CN" altLang="en-US" b="1">
              <a:solidFill>
                <a:srgbClr val="FF3300"/>
              </a:solidFill>
              <a:ea typeface="宋体" panose="02010600030101010101" pitchFamily="2" charset="-122"/>
            </a:endParaRPr>
          </a:p>
          <a:p>
            <a:pPr marL="533400" indent="-533400" eaLnBrk="1" hangingPunct="1">
              <a:buFontTx/>
              <a:buAutoNum type="arabicPeriod"/>
            </a:pPr>
            <a:r>
              <a:rPr lang="zh-CN" altLang="en-US" b="1">
                <a:ea typeface="宋体" panose="02010600030101010101" pitchFamily="2" charset="-122"/>
              </a:rPr>
              <a:t>面向对象与面向过程程序的</a:t>
            </a:r>
            <a:r>
              <a:rPr lang="zh-CN" altLang="en-US" b="1">
                <a:solidFill>
                  <a:srgbClr val="0000CC"/>
                </a:solidFill>
                <a:ea typeface="宋体" panose="02010600030101010101" pitchFamily="2" charset="-122"/>
              </a:rPr>
              <a:t>结构差异</a:t>
            </a:r>
            <a:endParaRPr lang="zh-CN" altLang="en-US" b="1">
              <a:solidFill>
                <a:srgbClr val="0000CC"/>
              </a:solidFill>
              <a:ea typeface="宋体" panose="02010600030101010101" pitchFamily="2" charset="-122"/>
              <a:sym typeface="Symbol" panose="05050102010706020507" pitchFamily="18" charset="2"/>
            </a:endParaRPr>
          </a:p>
          <a:p>
            <a:pPr marL="533400" indent="-533400" eaLnBrk="1" hangingPunct="1">
              <a:buFontTx/>
              <a:buAutoNum type="arabicPeriod"/>
            </a:pPr>
            <a:r>
              <a:rPr lang="zh-CN" altLang="en-US" b="1">
                <a:ea typeface="宋体" panose="02010600030101010101" pitchFamily="2" charset="-122"/>
              </a:rPr>
              <a:t>面向对象程序语言的</a:t>
            </a:r>
            <a:r>
              <a:rPr lang="zh-CN" altLang="en-US" b="1">
                <a:solidFill>
                  <a:srgbClr val="0000CC"/>
                </a:solidFill>
                <a:ea typeface="宋体" panose="02010600030101010101" pitchFamily="2" charset="-122"/>
              </a:rPr>
              <a:t>基本特征</a:t>
            </a:r>
            <a:endParaRPr lang="zh-CN" altLang="en-US" b="1">
              <a:solidFill>
                <a:srgbClr val="0000CC"/>
              </a:solidFill>
              <a:ea typeface="宋体" panose="02010600030101010101" pitchFamily="2" charset="-122"/>
              <a:sym typeface="Symbol" panose="05050102010706020507" pitchFamily="18" charset="2"/>
            </a:endParaRPr>
          </a:p>
          <a:p>
            <a:pPr marL="533400" indent="-533400" eaLnBrk="1" hangingPunct="1">
              <a:buFontTx/>
              <a:buAutoNum type="arabicPeriod"/>
            </a:pPr>
            <a:r>
              <a:rPr lang="en-US" altLang="zh-CN" b="1">
                <a:ea typeface="宋体" panose="02010600030101010101" pitchFamily="2" charset="-122"/>
              </a:rPr>
              <a:t>C++</a:t>
            </a:r>
            <a:r>
              <a:rPr lang="zh-CN" altLang="en-US" b="1">
                <a:ea typeface="宋体" panose="02010600030101010101" pitchFamily="2" charset="-122"/>
              </a:rPr>
              <a:t>标准的</a:t>
            </a:r>
            <a:r>
              <a:rPr lang="zh-CN" altLang="en-US" b="1">
                <a:solidFill>
                  <a:srgbClr val="FF0000"/>
                </a:solidFill>
                <a:ea typeface="宋体" panose="02010600030101010101" pitchFamily="2" charset="-122"/>
              </a:rPr>
              <a:t>演化</a:t>
            </a:r>
            <a:endParaRPr lang="en-US" altLang="zh-CN" b="1">
              <a:solidFill>
                <a:srgbClr val="FF0000"/>
              </a:solidFill>
              <a:ea typeface="宋体" panose="02010600030101010101" pitchFamily="2" charset="-122"/>
            </a:endParaRPr>
          </a:p>
          <a:p>
            <a:pPr marL="533400" indent="-533400" eaLnBrk="1" hangingPunct="1">
              <a:buFontTx/>
              <a:buAutoNum type="arabicPeriod"/>
            </a:pPr>
            <a:r>
              <a:rPr lang="en-US" altLang="zh-CN" b="1">
                <a:ea typeface="宋体" panose="02010600030101010101" pitchFamily="2" charset="-122"/>
              </a:rPr>
              <a:t>C++</a:t>
            </a:r>
            <a:r>
              <a:rPr lang="zh-CN" altLang="en-US" b="1">
                <a:ea typeface="宋体" panose="02010600030101010101" pitchFamily="2" charset="-122"/>
              </a:rPr>
              <a:t>程序的</a:t>
            </a:r>
            <a:r>
              <a:rPr lang="zh-CN" altLang="en-US" b="1">
                <a:solidFill>
                  <a:srgbClr val="0000CC"/>
                </a:solidFill>
                <a:ea typeface="宋体" panose="02010600030101010101" pitchFamily="2" charset="-122"/>
              </a:rPr>
              <a:t>数据输入</a:t>
            </a:r>
            <a:r>
              <a:rPr lang="en-US" altLang="zh-CN" b="1">
                <a:solidFill>
                  <a:srgbClr val="0000CC"/>
                </a:solidFill>
                <a:ea typeface="宋体" panose="02010600030101010101" pitchFamily="2" charset="-122"/>
              </a:rPr>
              <a:t>/</a:t>
            </a:r>
            <a:r>
              <a:rPr lang="zh-CN" altLang="en-US" b="1">
                <a:solidFill>
                  <a:srgbClr val="0000CC"/>
                </a:solidFill>
                <a:ea typeface="宋体" panose="02010600030101010101" pitchFamily="2" charset="-122"/>
              </a:rPr>
              <a:t>输出</a:t>
            </a:r>
            <a:endParaRPr lang="zh-CN" altLang="en-US" b="1">
              <a:solidFill>
                <a:srgbClr val="0000CC"/>
              </a:solidFill>
              <a:ea typeface="宋体" panose="02010600030101010101" pitchFamily="2" charset="-122"/>
              <a:sym typeface="Symbol" panose="05050102010706020507" pitchFamily="18" charset="2"/>
            </a:endParaRPr>
          </a:p>
          <a:p>
            <a:pPr marL="533400" indent="-533400" eaLnBrk="1" hangingPunct="1">
              <a:buFontTx/>
              <a:buAutoNum type="arabicPeriod"/>
            </a:pPr>
            <a:r>
              <a:rPr lang="en-US" altLang="zh-CN" b="1">
                <a:solidFill>
                  <a:srgbClr val="0000CC"/>
                </a:solidFill>
                <a:ea typeface="宋体" panose="02010600030101010101" pitchFamily="2" charset="-122"/>
              </a:rPr>
              <a:t>C++</a:t>
            </a:r>
            <a:r>
              <a:rPr lang="zh-CN" altLang="en-US" b="1">
                <a:ea typeface="宋体" panose="02010600030101010101" pitchFamily="2" charset="-122"/>
              </a:rPr>
              <a:t>程序实现方法</a:t>
            </a:r>
            <a:endParaRPr lang="en-US" altLang="zh-CN" b="1">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323850" y="188913"/>
            <a:ext cx="8691563" cy="693737"/>
          </a:xfrm>
        </p:spPr>
        <p:txBody>
          <a:bodyPr/>
          <a:lstStyle/>
          <a:p>
            <a:pPr eaLnBrk="1" hangingPunct="1"/>
            <a:r>
              <a:rPr lang="en-US" altLang="zh-CN" sz="2800" b="1">
                <a:ea typeface="宋体" panose="02010600030101010101" pitchFamily="2" charset="-122"/>
              </a:rPr>
              <a:t>1.1  </a:t>
            </a:r>
            <a:r>
              <a:rPr lang="zh-CN" altLang="zh-CN" sz="2800" b="1">
                <a:ea typeface="宋体" panose="02010600030101010101" pitchFamily="2" charset="-122"/>
              </a:rPr>
              <a:t>面向过程与</a:t>
            </a:r>
            <a:r>
              <a:rPr lang="zh-CN" altLang="zh-CN" sz="2800" b="1">
                <a:solidFill>
                  <a:srgbClr val="FF0000"/>
                </a:solidFill>
                <a:ea typeface="宋体" panose="02010600030101010101" pitchFamily="2" charset="-122"/>
              </a:rPr>
              <a:t>面向对象程序</a:t>
            </a:r>
            <a:r>
              <a:rPr lang="zh-CN" altLang="zh-CN" sz="2800" b="1">
                <a:ea typeface="宋体" panose="02010600030101010101" pitchFamily="2" charset="-122"/>
              </a:rPr>
              <a:t>设</a:t>
            </a:r>
            <a:r>
              <a:rPr lang="zh-CN" altLang="en-US" sz="2800" b="1">
                <a:ea typeface="宋体" panose="02010600030101010101" pitchFamily="2" charset="-122"/>
              </a:rPr>
              <a:t>计	</a:t>
            </a:r>
            <a:endParaRPr lang="zh-CN" altLang="en-US" sz="2800" b="1">
              <a:ea typeface="宋体" panose="02010600030101010101" pitchFamily="2" charset="-122"/>
            </a:endParaRPr>
          </a:p>
        </p:txBody>
      </p:sp>
      <p:sp>
        <p:nvSpPr>
          <p:cNvPr id="88067" name="Rectangle 3"/>
          <p:cNvSpPr>
            <a:spLocks noGrp="1" noChangeArrowheads="1"/>
          </p:cNvSpPr>
          <p:nvPr>
            <p:ph type="body" idx="4294967295"/>
          </p:nvPr>
        </p:nvSpPr>
        <p:spPr>
          <a:xfrm>
            <a:off x="468313" y="1817688"/>
            <a:ext cx="8353425" cy="4059237"/>
          </a:xfrm>
        </p:spPr>
        <p:txBody>
          <a:bodyPr/>
          <a:lstStyle/>
          <a:p>
            <a:pPr eaLnBrk="1" hangingPunct="1">
              <a:lnSpc>
                <a:spcPct val="80000"/>
              </a:lnSpc>
              <a:buFont typeface="Wingdings" panose="05000000000000000000" pitchFamily="2" charset="2"/>
              <a:buNone/>
            </a:pPr>
            <a:r>
              <a:rPr lang="en-US" altLang="zh-CN" b="1">
                <a:solidFill>
                  <a:srgbClr val="FF3300"/>
                </a:solidFill>
                <a:ea typeface="宋体" panose="02010600030101010101" pitchFamily="2" charset="-122"/>
              </a:rPr>
              <a:t>1</a:t>
            </a:r>
            <a:r>
              <a:rPr lang="zh-CN" altLang="en-US" b="1">
                <a:solidFill>
                  <a:srgbClr val="FF3300"/>
                </a:solidFill>
                <a:ea typeface="宋体" panose="02010600030101010101" pitchFamily="2" charset="-122"/>
              </a:rPr>
              <a:t>．面向过程的程序设计</a:t>
            </a:r>
            <a:endParaRPr lang="en-US" altLang="zh-CN" b="1">
              <a:solidFill>
                <a:srgbClr val="FF3300"/>
              </a:solidFill>
              <a:ea typeface="宋体" panose="02010600030101010101" pitchFamily="2" charset="-122"/>
            </a:endParaRPr>
          </a:p>
          <a:p>
            <a:pPr lvl="1" eaLnBrk="1" hangingPunct="1">
              <a:lnSpc>
                <a:spcPct val="80000"/>
              </a:lnSpc>
            </a:pPr>
            <a:r>
              <a:rPr lang="zh-CN" altLang="en-US" b="1">
                <a:latin typeface="Arial" panose="020B0604020202020204" pitchFamily="34" charset="0"/>
                <a:ea typeface="宋体" panose="02010600030101010101" pitchFamily="2" charset="-122"/>
              </a:rPr>
              <a:t>主要采用</a:t>
            </a:r>
            <a:r>
              <a:rPr lang="zh-CN" altLang="en-US" b="1">
                <a:solidFill>
                  <a:srgbClr val="003399"/>
                </a:solidFill>
                <a:latin typeface="Arial" panose="020B0604020202020204" pitchFamily="34" charset="0"/>
                <a:ea typeface="宋体" panose="02010600030101010101" pitchFamily="2" charset="-122"/>
              </a:rPr>
              <a:t>结构化程序设计语言编程，因此也常称为</a:t>
            </a:r>
            <a:r>
              <a:rPr lang="zh-CN" altLang="en-US" b="1">
                <a:solidFill>
                  <a:srgbClr val="00B050"/>
                </a:solidFill>
                <a:latin typeface="Arial" panose="020B0604020202020204" pitchFamily="34" charset="0"/>
                <a:ea typeface="宋体" panose="02010600030101010101" pitchFamily="2" charset="-122"/>
              </a:rPr>
              <a:t>结构化程序设计</a:t>
            </a:r>
            <a:endParaRPr lang="en-US" altLang="zh-CN" b="1">
              <a:solidFill>
                <a:srgbClr val="00B050"/>
              </a:solidFill>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endParaRPr lang="zh-CN" altLang="en-US" b="1">
              <a:solidFill>
                <a:srgbClr val="003399"/>
              </a:solidFill>
              <a:ea typeface="宋体" panose="02010600030101010101" pitchFamily="2" charset="-122"/>
            </a:endParaRPr>
          </a:p>
          <a:p>
            <a:pPr lvl="1" eaLnBrk="1" hangingPunct="1">
              <a:lnSpc>
                <a:spcPct val="80000"/>
              </a:lnSpc>
              <a:buFont typeface="Wingdings" panose="05000000000000000000" pitchFamily="2" charset="2"/>
              <a:buNone/>
            </a:pPr>
            <a:r>
              <a:rPr lang="zh-CN" altLang="en-US" b="1">
                <a:solidFill>
                  <a:srgbClr val="00B050"/>
                </a:solidFill>
                <a:latin typeface="Arial" panose="020B0604020202020204" pitchFamily="34" charset="0"/>
                <a:ea typeface="宋体" panose="02010600030101010101" pitchFamily="2" charset="-122"/>
              </a:rPr>
              <a:t>（</a:t>
            </a:r>
            <a:r>
              <a:rPr lang="en-US" altLang="zh-CN" b="1">
                <a:solidFill>
                  <a:srgbClr val="00B050"/>
                </a:solidFill>
                <a:latin typeface="Arial" panose="020B0604020202020204" pitchFamily="34" charset="0"/>
                <a:ea typeface="宋体" panose="02010600030101010101" pitchFamily="2" charset="-122"/>
              </a:rPr>
              <a:t>1）</a:t>
            </a:r>
            <a:r>
              <a:rPr lang="zh-CN" altLang="en-US" b="1">
                <a:solidFill>
                  <a:srgbClr val="00B050"/>
                </a:solidFill>
                <a:latin typeface="Arial" panose="020B0604020202020204" pitchFamily="34" charset="0"/>
                <a:ea typeface="宋体" panose="02010600030101010101" pitchFamily="2" charset="-122"/>
              </a:rPr>
              <a:t>结构化程序设计</a:t>
            </a:r>
            <a:r>
              <a:rPr lang="zh-CN" altLang="en-US" b="1">
                <a:latin typeface="Arial" panose="020B0604020202020204" pitchFamily="34" charset="0"/>
                <a:ea typeface="宋体" panose="02010600030101010101" pitchFamily="2" charset="-122"/>
              </a:rPr>
              <a:t>的基本内容</a:t>
            </a:r>
            <a:endParaRPr lang="zh-CN" altLang="en-US" b="1">
              <a:latin typeface="Arial" panose="020B0604020202020204" pitchFamily="34" charset="0"/>
              <a:ea typeface="宋体" panose="02010600030101010101" pitchFamily="2" charset="-122"/>
            </a:endParaRPr>
          </a:p>
          <a:p>
            <a:pPr lvl="2" eaLnBrk="1" hangingPunct="1">
              <a:lnSpc>
                <a:spcPct val="80000"/>
              </a:lnSpc>
            </a:pPr>
            <a:r>
              <a:rPr lang="zh-CN" altLang="en-US" sz="2600" b="1">
                <a:solidFill>
                  <a:srgbClr val="000099"/>
                </a:solidFill>
                <a:latin typeface="Arial" panose="020B0604020202020204" pitchFamily="34" charset="0"/>
                <a:ea typeface="宋体" panose="02010600030101010101" pitchFamily="2" charset="-122"/>
              </a:rPr>
              <a:t>结构的类型</a:t>
            </a:r>
            <a:endParaRPr lang="zh-CN" altLang="en-US" sz="2600" b="1">
              <a:solidFill>
                <a:srgbClr val="000099"/>
              </a:solidFill>
              <a:latin typeface="Arial" panose="020B0604020202020204" pitchFamily="34" charset="0"/>
              <a:ea typeface="宋体" panose="02010600030101010101" pitchFamily="2" charset="-122"/>
            </a:endParaRPr>
          </a:p>
          <a:p>
            <a:pPr lvl="3" eaLnBrk="1" hangingPunct="1">
              <a:lnSpc>
                <a:spcPct val="80000"/>
              </a:lnSpc>
            </a:pPr>
            <a:r>
              <a:rPr lang="zh-CN" altLang="en-US" sz="2800" b="1">
                <a:latin typeface="Arial" panose="020B0604020202020204" pitchFamily="34" charset="0"/>
                <a:ea typeface="宋体" panose="02010600030101010101" pitchFamily="2" charset="-122"/>
              </a:rPr>
              <a:t>顺序、分支、循环</a:t>
            </a:r>
            <a:endParaRPr lang="zh-CN" altLang="en-US" sz="2800" b="1">
              <a:latin typeface="Arial" panose="020B0604020202020204" pitchFamily="34" charset="0"/>
              <a:ea typeface="宋体" panose="02010600030101010101" pitchFamily="2" charset="-122"/>
            </a:endParaRPr>
          </a:p>
          <a:p>
            <a:pPr lvl="2" eaLnBrk="1" hangingPunct="1">
              <a:lnSpc>
                <a:spcPct val="80000"/>
              </a:lnSpc>
            </a:pPr>
            <a:r>
              <a:rPr lang="zh-CN" altLang="en-US" sz="2600" b="1">
                <a:solidFill>
                  <a:srgbClr val="000099"/>
                </a:solidFill>
                <a:latin typeface="Arial" panose="020B0604020202020204" pitchFamily="34" charset="0"/>
                <a:ea typeface="宋体" panose="02010600030101010101" pitchFamily="2" charset="-122"/>
              </a:rPr>
              <a:t>结构化程序设计思想</a:t>
            </a:r>
            <a:endParaRPr lang="zh-CN" altLang="en-US" sz="2600" b="1">
              <a:solidFill>
                <a:srgbClr val="000099"/>
              </a:solidFill>
              <a:latin typeface="Arial" panose="020B0604020202020204" pitchFamily="34" charset="0"/>
              <a:ea typeface="宋体" panose="02010600030101010101" pitchFamily="2" charset="-122"/>
            </a:endParaRPr>
          </a:p>
          <a:p>
            <a:pPr lvl="3" eaLnBrk="1" hangingPunct="1">
              <a:lnSpc>
                <a:spcPct val="80000"/>
              </a:lnSpc>
            </a:pPr>
            <a:r>
              <a:rPr lang="zh-CN" altLang="en-US" sz="2800" b="1">
                <a:latin typeface="Arial" panose="020B0604020202020204" pitchFamily="34" charset="0"/>
                <a:ea typeface="宋体" panose="02010600030101010101" pitchFamily="2" charset="-122"/>
              </a:rPr>
              <a:t>利用过程或函数来抽象和模拟客观现实</a:t>
            </a:r>
            <a:r>
              <a:rPr lang="zh-CN" altLang="en-US" sz="1800" b="1">
                <a:latin typeface="Arial" panose="020B0604020202020204" pitchFamily="34" charset="0"/>
                <a:ea typeface="宋体" panose="02010600030101010101" pitchFamily="2" charset="-122"/>
              </a:rPr>
              <a:t>。</a:t>
            </a:r>
            <a:endParaRPr lang="zh-CN" altLang="en-US" sz="1800" b="1">
              <a:latin typeface="Arial" panose="020B0604020202020204" pitchFamily="34" charset="0"/>
              <a:ea typeface="宋体" panose="02010600030101010101" pitchFamily="2" charset="-122"/>
            </a:endParaRPr>
          </a:p>
          <a:p>
            <a:pPr lvl="3" eaLnBrk="1" hangingPunct="1">
              <a:lnSpc>
                <a:spcPct val="80000"/>
              </a:lnSpc>
            </a:pPr>
            <a:endParaRPr lang="en-US" altLang="zh-CN"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6" end="6"/>
                                            </p:txEl>
                                          </p:spTgt>
                                        </p:tgtEl>
                                        <p:attrNameLst>
                                          <p:attrName>style.visibility</p:attrName>
                                        </p:attrNameLst>
                                      </p:cBhvr>
                                      <p:to>
                                        <p:strVal val="visible"/>
                                      </p:to>
                                    </p:set>
                                    <p:anim calcmode="lin" valueType="num">
                                      <p:cBhvr additive="base">
                                        <p:cTn id="7"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7" end="7"/>
                                            </p:txEl>
                                          </p:spTgt>
                                        </p:tgtEl>
                                        <p:attrNameLst>
                                          <p:attrName>style.visibility</p:attrName>
                                        </p:attrNameLst>
                                      </p:cBhvr>
                                      <p:to>
                                        <p:strVal val="visible"/>
                                      </p:to>
                                    </p:set>
                                    <p:anim calcmode="lin" valueType="num">
                                      <p:cBhvr additive="base">
                                        <p:cTn id="11" dur="500" fill="hold"/>
                                        <p:tgtEl>
                                          <p:spTgt spid="88067">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425450" y="260350"/>
            <a:ext cx="8493125" cy="638175"/>
          </a:xfrm>
        </p:spPr>
        <p:txBody>
          <a:bodyPr/>
          <a:lstStyle/>
          <a:p>
            <a:pPr eaLnBrk="1" hangingPunct="1"/>
            <a:r>
              <a:rPr lang="en-US" altLang="zh-CN" sz="2800" b="1">
                <a:ea typeface="宋体" panose="02010600030101010101" pitchFamily="2" charset="-122"/>
              </a:rPr>
              <a:t>1.1  </a:t>
            </a:r>
            <a:r>
              <a:rPr lang="zh-CN" altLang="zh-CN" sz="2800" b="1">
                <a:ea typeface="宋体" panose="02010600030101010101" pitchFamily="2" charset="-122"/>
              </a:rPr>
              <a:t>面向过程与</a:t>
            </a:r>
            <a:r>
              <a:rPr lang="zh-CN" altLang="zh-CN" sz="2800" b="1">
                <a:solidFill>
                  <a:srgbClr val="FF0000"/>
                </a:solidFill>
                <a:ea typeface="宋体" panose="02010600030101010101" pitchFamily="2" charset="-122"/>
              </a:rPr>
              <a:t>面向对象程序</a:t>
            </a:r>
            <a:r>
              <a:rPr lang="zh-CN" altLang="zh-CN" sz="2800" b="1">
                <a:ea typeface="宋体" panose="02010600030101010101" pitchFamily="2" charset="-122"/>
              </a:rPr>
              <a:t>设计</a:t>
            </a:r>
            <a:endParaRPr lang="zh-CN" altLang="en-US" sz="2800" b="1">
              <a:ea typeface="宋体" panose="02010600030101010101" pitchFamily="2" charset="-122"/>
            </a:endParaRPr>
          </a:p>
        </p:txBody>
      </p:sp>
      <p:sp>
        <p:nvSpPr>
          <p:cNvPr id="89091" name="Rectangle 3"/>
          <p:cNvSpPr>
            <a:spLocks noGrp="1" noChangeArrowheads="1"/>
          </p:cNvSpPr>
          <p:nvPr>
            <p:ph type="body" idx="4294967295"/>
          </p:nvPr>
        </p:nvSpPr>
        <p:spPr>
          <a:xfrm>
            <a:off x="539750" y="1628775"/>
            <a:ext cx="7848600" cy="4392613"/>
          </a:xfrm>
        </p:spPr>
        <p:txBody>
          <a:bodyPr/>
          <a:lstStyle/>
          <a:p>
            <a:pPr eaLnBrk="1" hangingPunct="1">
              <a:lnSpc>
                <a:spcPct val="90000"/>
              </a:lnSpc>
              <a:buFont typeface="Wingdings" panose="05000000000000000000" pitchFamily="2" charset="2"/>
              <a:buNone/>
            </a:pPr>
            <a:r>
              <a:rPr lang="zh-CN" altLang="en-US" b="1">
                <a:solidFill>
                  <a:srgbClr val="00B050"/>
                </a:solidFill>
                <a:ea typeface="宋体" panose="02010600030101010101" pitchFamily="2" charset="-122"/>
              </a:rPr>
              <a:t>（</a:t>
            </a:r>
            <a:r>
              <a:rPr lang="en-US" altLang="zh-CN" b="1">
                <a:solidFill>
                  <a:srgbClr val="00B050"/>
                </a:solidFill>
                <a:ea typeface="宋体" panose="02010600030101010101" pitchFamily="2" charset="-122"/>
              </a:rPr>
              <a:t>2）</a:t>
            </a:r>
            <a:r>
              <a:rPr lang="zh-CN" altLang="en-US" b="1">
                <a:solidFill>
                  <a:srgbClr val="00B050"/>
                </a:solidFill>
                <a:ea typeface="宋体" panose="02010600030101010101" pitchFamily="2" charset="-122"/>
              </a:rPr>
              <a:t>结构化程序设计的</a:t>
            </a:r>
            <a:r>
              <a:rPr lang="zh-CN" altLang="en-US" b="1">
                <a:solidFill>
                  <a:srgbClr val="000099"/>
                </a:solidFill>
                <a:ea typeface="宋体" panose="02010600030101010101" pitchFamily="2" charset="-122"/>
              </a:rPr>
              <a:t>方法</a:t>
            </a:r>
            <a:endParaRPr lang="zh-CN" altLang="en-US" b="1">
              <a:solidFill>
                <a:srgbClr val="000099"/>
              </a:solidFill>
              <a:ea typeface="宋体" panose="02010600030101010101" pitchFamily="2" charset="-122"/>
            </a:endParaRPr>
          </a:p>
          <a:p>
            <a:pPr lvl="1" eaLnBrk="1" hangingPunct="1">
              <a:lnSpc>
                <a:spcPct val="90000"/>
              </a:lnSpc>
            </a:pPr>
            <a:r>
              <a:rPr lang="zh-CN" altLang="en-US" b="1">
                <a:latin typeface="Arial" panose="020B0604020202020204" pitchFamily="34" charset="0"/>
                <a:ea typeface="宋体" panose="02010600030101010101" pitchFamily="2" charset="-122"/>
              </a:rPr>
              <a:t>重点放在如何实现细节过程方面，将数据与函数分开。</a:t>
            </a:r>
            <a:endParaRPr lang="zh-CN" altLang="en-US" b="1">
              <a:latin typeface="Arial" panose="020B0604020202020204" pitchFamily="34" charset="0"/>
              <a:ea typeface="宋体" panose="02010600030101010101" pitchFamily="2" charset="-122"/>
            </a:endParaRPr>
          </a:p>
          <a:p>
            <a:pPr lvl="1" eaLnBrk="1" hangingPunct="1">
              <a:lnSpc>
                <a:spcPct val="90000"/>
              </a:lnSpc>
            </a:pPr>
            <a:r>
              <a:rPr lang="zh-CN" altLang="en-US" b="1">
                <a:solidFill>
                  <a:srgbClr val="FF3300"/>
                </a:solidFill>
                <a:latin typeface="Arial" panose="020B0604020202020204" pitchFamily="34" charset="0"/>
                <a:ea typeface="宋体" panose="02010600030101010101" pitchFamily="2" charset="-122"/>
              </a:rPr>
              <a:t>形式：主模块</a:t>
            </a:r>
            <a:r>
              <a:rPr lang="en-US" altLang="zh-CN" b="1">
                <a:solidFill>
                  <a:srgbClr val="FF3300"/>
                </a:solidFill>
                <a:latin typeface="Arial" panose="020B0604020202020204" pitchFamily="34" charset="0"/>
                <a:ea typeface="宋体" panose="02010600030101010101" pitchFamily="2" charset="-122"/>
              </a:rPr>
              <a:t>+</a:t>
            </a:r>
            <a:r>
              <a:rPr lang="zh-CN" altLang="en-US" b="1">
                <a:solidFill>
                  <a:srgbClr val="FF3300"/>
                </a:solidFill>
                <a:latin typeface="Arial" panose="020B0604020202020204" pitchFamily="34" charset="0"/>
                <a:ea typeface="宋体" panose="02010600030101010101" pitchFamily="2" charset="-122"/>
              </a:rPr>
              <a:t>若干个子模块</a:t>
            </a:r>
            <a:br>
              <a:rPr lang="zh-CN" altLang="en-US" b="1">
                <a:solidFill>
                  <a:srgbClr val="FF3300"/>
                </a:solidFill>
                <a:latin typeface="Arial" panose="020B0604020202020204" pitchFamily="34" charset="0"/>
                <a:ea typeface="宋体" panose="02010600030101010101" pitchFamily="2" charset="-122"/>
              </a:rPr>
            </a:br>
            <a:r>
              <a:rPr lang="zh-CN" altLang="en-US" b="1">
                <a:solidFill>
                  <a:srgbClr val="FF3300"/>
                </a:solidFill>
                <a:latin typeface="Arial" panose="020B0604020202020204" pitchFamily="34" charset="0"/>
                <a:ea typeface="宋体" panose="02010600030101010101" pitchFamily="2" charset="-122"/>
              </a:rPr>
              <a:t>（如Ｃ：</a:t>
            </a:r>
            <a:r>
              <a:rPr lang="en-US" altLang="zh-CN" b="1">
                <a:solidFill>
                  <a:srgbClr val="FF3300"/>
                </a:solidFill>
                <a:latin typeface="Arial" panose="020B0604020202020204" pitchFamily="34" charset="0"/>
                <a:ea typeface="宋体" panose="02010600030101010101" pitchFamily="2" charset="-122"/>
              </a:rPr>
              <a:t>main()+</a:t>
            </a:r>
            <a:r>
              <a:rPr lang="zh-CN" altLang="en-US" b="1">
                <a:solidFill>
                  <a:srgbClr val="FF3300"/>
                </a:solidFill>
                <a:latin typeface="Arial" panose="020B0604020202020204" pitchFamily="34" charset="0"/>
                <a:ea typeface="宋体" panose="02010600030101010101" pitchFamily="2" charset="-122"/>
              </a:rPr>
              <a:t>子函数）。</a:t>
            </a:r>
            <a:endParaRPr lang="zh-CN" altLang="en-US" b="1">
              <a:solidFill>
                <a:srgbClr val="FF3300"/>
              </a:solidFill>
              <a:latin typeface="Arial" panose="020B0604020202020204" pitchFamily="34" charset="0"/>
              <a:ea typeface="宋体" panose="02010600030101010101" pitchFamily="2" charset="-122"/>
            </a:endParaRPr>
          </a:p>
          <a:p>
            <a:pPr lvl="1" eaLnBrk="1" hangingPunct="1">
              <a:lnSpc>
                <a:spcPct val="90000"/>
              </a:lnSpc>
            </a:pPr>
            <a:r>
              <a:rPr lang="zh-CN" altLang="en-US" b="1">
                <a:latin typeface="Arial" panose="020B0604020202020204" pitchFamily="34" charset="0"/>
                <a:ea typeface="宋体" panose="02010600030101010101" pitchFamily="2" charset="-122"/>
              </a:rPr>
              <a:t>特点：</a:t>
            </a:r>
            <a:br>
              <a:rPr lang="zh-CN" altLang="en-US" b="1">
                <a:latin typeface="Arial" panose="020B0604020202020204" pitchFamily="34" charset="0"/>
                <a:ea typeface="宋体" panose="02010600030101010101" pitchFamily="2" charset="-122"/>
              </a:rPr>
            </a:br>
            <a:r>
              <a:rPr lang="zh-CN" altLang="en-US" b="1">
                <a:latin typeface="Arial" panose="020B0604020202020204" pitchFamily="34" charset="0"/>
                <a:ea typeface="宋体" panose="02010600030101010101" pitchFamily="2" charset="-122"/>
              </a:rPr>
              <a:t>自顶向下，逐步求精</a:t>
            </a:r>
            <a:r>
              <a:rPr lang="en-US" altLang="zh-CN" b="1">
                <a:latin typeface="Arial" panose="020B0604020202020204" pitchFamily="34" charset="0"/>
                <a:ea typeface="宋体" panose="02010600030101010101" pitchFamily="2" charset="-122"/>
              </a:rPr>
              <a:t>——</a:t>
            </a:r>
            <a:r>
              <a:rPr lang="zh-CN" altLang="en-US" b="1">
                <a:latin typeface="Arial" panose="020B0604020202020204" pitchFamily="34" charset="0"/>
                <a:ea typeface="宋体" panose="02010600030101010101" pitchFamily="2" charset="-122"/>
              </a:rPr>
              <a:t>功能分解。</a:t>
            </a:r>
            <a:br>
              <a:rPr lang="zh-CN" altLang="en-US" sz="4000">
                <a:latin typeface="Arial" panose="020B0604020202020204" pitchFamily="34" charset="0"/>
                <a:ea typeface="宋体" panose="02010600030101010101" pitchFamily="2" charset="-122"/>
              </a:rPr>
            </a:br>
            <a:r>
              <a:rPr lang="zh-CN" altLang="en-US" sz="4000">
                <a:latin typeface="Arial" panose="020B0604020202020204" pitchFamily="34" charset="0"/>
                <a:ea typeface="宋体" panose="02010600030101010101" pitchFamily="2" charset="-122"/>
              </a:rPr>
              <a:t>          </a:t>
            </a:r>
            <a:r>
              <a:rPr lang="zh-CN" altLang="en-US" sz="3200" b="1">
                <a:latin typeface="Arial" panose="020B0604020202020204" pitchFamily="34" charset="0"/>
                <a:ea typeface="宋体" panose="02010600030101010101" pitchFamily="2" charset="-122"/>
              </a:rPr>
              <a:t>程序</a:t>
            </a:r>
            <a:r>
              <a:rPr lang="en-US" altLang="zh-CN" sz="3200" b="1">
                <a:latin typeface="Arial" panose="020B0604020202020204" pitchFamily="34" charset="0"/>
                <a:ea typeface="宋体" panose="02010600030101010101" pitchFamily="2" charset="-122"/>
              </a:rPr>
              <a:t>=</a:t>
            </a:r>
            <a:r>
              <a:rPr lang="zh-CN" altLang="en-US" sz="3200" b="1">
                <a:latin typeface="Arial" panose="020B0604020202020204" pitchFamily="34" charset="0"/>
                <a:ea typeface="宋体" panose="02010600030101010101" pitchFamily="2" charset="-122"/>
              </a:rPr>
              <a:t>算法</a:t>
            </a:r>
            <a:r>
              <a:rPr lang="en-US" altLang="zh-CN" sz="3200" b="1">
                <a:latin typeface="Arial" panose="020B0604020202020204" pitchFamily="34" charset="0"/>
                <a:ea typeface="宋体" panose="02010600030101010101" pitchFamily="2" charset="-122"/>
              </a:rPr>
              <a:t>+</a:t>
            </a:r>
            <a:r>
              <a:rPr lang="zh-CN" altLang="en-US" sz="3200" b="1">
                <a:latin typeface="Arial" panose="020B0604020202020204" pitchFamily="34" charset="0"/>
                <a:ea typeface="宋体" panose="02010600030101010101" pitchFamily="2" charset="-122"/>
              </a:rPr>
              <a:t>数据结构</a:t>
            </a:r>
            <a:endParaRPr lang="zh-CN" altLang="en-US" sz="3200" b="1">
              <a:latin typeface="Arial" panose="020B0604020202020204" pitchFamily="34" charset="0"/>
              <a:ea typeface="宋体" panose="02010600030101010101" pitchFamily="2" charset="-122"/>
            </a:endParaRPr>
          </a:p>
          <a:p>
            <a:pPr lvl="1" eaLnBrk="1" hangingPunct="1">
              <a:lnSpc>
                <a:spcPct val="90000"/>
              </a:lnSpc>
            </a:pPr>
            <a:endParaRPr lang="zh-CN" altLang="en-US" b="1">
              <a:latin typeface="Arial" panose="020B0604020202020204" pitchFamily="34" charset="0"/>
              <a:ea typeface="宋体" panose="02010600030101010101" pitchFamily="2" charset="-122"/>
            </a:endParaRPr>
          </a:p>
          <a:p>
            <a:pPr lvl="1" eaLnBrk="1" hangingPunct="1">
              <a:lnSpc>
                <a:spcPct val="90000"/>
              </a:lnSpc>
            </a:pPr>
            <a:r>
              <a:rPr lang="zh-CN" altLang="en-US" b="1">
                <a:solidFill>
                  <a:srgbClr val="FF3300"/>
                </a:solidFill>
                <a:latin typeface="Arial" panose="020B0604020202020204" pitchFamily="34" charset="0"/>
                <a:ea typeface="宋体" panose="02010600030101010101" pitchFamily="2" charset="-122"/>
              </a:rPr>
              <a:t>缺点：效率低，是手工作坊式的编程。</a:t>
            </a:r>
            <a:endParaRPr lang="zh-CN" altLang="en-US" b="1">
              <a:solidFill>
                <a:srgbClr val="FF33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animEffect transition="in" filter="barn(inHorizontal)">
                                      <p:cBhvr>
                                        <p:cTn id="7" dur="500"/>
                                        <p:tgtEl>
                                          <p:spTgt spid="890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9091">
                                            <p:txEl>
                                              <p:pRg st="3" end="3"/>
                                            </p:txEl>
                                          </p:spTgt>
                                        </p:tgtEl>
                                        <p:attrNameLst>
                                          <p:attrName>style.visibility</p:attrName>
                                        </p:attrNameLst>
                                      </p:cBhvr>
                                      <p:to>
                                        <p:strVal val="visible"/>
                                      </p:to>
                                    </p:set>
                                    <p:animEffect transition="in" filter="checkerboard(across)">
                                      <p:cBhvr>
                                        <p:cTn id="12" dur="500"/>
                                        <p:tgtEl>
                                          <p:spTgt spid="8909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9091">
                                            <p:txEl>
                                              <p:pRg st="5" end="5"/>
                                            </p:txEl>
                                          </p:spTgt>
                                        </p:tgtEl>
                                        <p:attrNameLst>
                                          <p:attrName>style.visibility</p:attrName>
                                        </p:attrNameLst>
                                      </p:cBhvr>
                                      <p:to>
                                        <p:strVal val="visible"/>
                                      </p:to>
                                    </p:set>
                                    <p:anim calcmode="lin" valueType="num">
                                      <p:cBhvr additive="base">
                                        <p:cTn id="17" dur="500" fill="hold"/>
                                        <p:tgtEl>
                                          <p:spTgt spid="8909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a:xfrm>
            <a:off x="282575" y="44450"/>
            <a:ext cx="8578850" cy="811213"/>
          </a:xfrm>
        </p:spPr>
        <p:txBody>
          <a:bodyPr/>
          <a:lstStyle/>
          <a:p>
            <a:pPr eaLnBrk="1" hangingPunct="1"/>
            <a:r>
              <a:rPr lang="en-US" altLang="zh-CN" b="1">
                <a:ea typeface="宋体" panose="02010600030101010101" pitchFamily="2" charset="-122"/>
              </a:rPr>
              <a:t>1.1  </a:t>
            </a:r>
            <a:r>
              <a:rPr lang="zh-CN" altLang="zh-CN" b="1">
                <a:ea typeface="宋体" panose="02010600030101010101" pitchFamily="2" charset="-122"/>
              </a:rPr>
              <a:t>面向过程与</a:t>
            </a:r>
            <a:r>
              <a:rPr lang="zh-CN" altLang="zh-CN" b="1">
                <a:solidFill>
                  <a:srgbClr val="FF0000"/>
                </a:solidFill>
                <a:ea typeface="宋体" panose="02010600030101010101" pitchFamily="2" charset="-122"/>
              </a:rPr>
              <a:t>面向对象程序</a:t>
            </a:r>
            <a:r>
              <a:rPr lang="zh-CN" altLang="zh-CN" b="1">
                <a:ea typeface="宋体" panose="02010600030101010101" pitchFamily="2" charset="-122"/>
              </a:rPr>
              <a:t>设计</a:t>
            </a:r>
            <a:endParaRPr lang="zh-CN" altLang="en-US">
              <a:ea typeface="宋体" panose="02010600030101010101" pitchFamily="2" charset="-122"/>
            </a:endParaRPr>
          </a:p>
        </p:txBody>
      </p:sp>
      <p:sp>
        <p:nvSpPr>
          <p:cNvPr id="33794" name="内容占位符 2"/>
          <p:cNvSpPr>
            <a:spLocks noGrp="1"/>
          </p:cNvSpPr>
          <p:nvPr>
            <p:ph idx="4294967295"/>
          </p:nvPr>
        </p:nvSpPr>
        <p:spPr>
          <a:xfrm>
            <a:off x="914400" y="1412875"/>
            <a:ext cx="8229600" cy="4525963"/>
          </a:xfrm>
        </p:spPr>
        <p:txBody>
          <a:bodyPr/>
          <a:lstStyle/>
          <a:p>
            <a:pPr eaLnBrk="1" hangingPunct="1"/>
            <a:r>
              <a:rPr lang="zh-CN" altLang="en-US" sz="2000" b="1">
                <a:ea typeface="宋体" panose="02010600030101010101" pitchFamily="2" charset="-122"/>
              </a:rPr>
              <a:t>自顶向下，逐步求精</a:t>
            </a:r>
            <a:r>
              <a:rPr lang="en-US" altLang="zh-CN" sz="2000" b="1">
                <a:ea typeface="宋体" panose="02010600030101010101" pitchFamily="2" charset="-122"/>
              </a:rPr>
              <a:t>——</a:t>
            </a:r>
            <a:r>
              <a:rPr lang="zh-CN" altLang="en-US" sz="2000" b="1">
                <a:solidFill>
                  <a:srgbClr val="FF0000"/>
                </a:solidFill>
                <a:ea typeface="宋体" panose="02010600030101010101" pitchFamily="2" charset="-122"/>
              </a:rPr>
              <a:t>软件基本结构模型</a:t>
            </a:r>
            <a:r>
              <a:rPr lang="zh-CN" altLang="en-US" sz="2000" b="1">
                <a:solidFill>
                  <a:srgbClr val="0000CC"/>
                </a:solidFill>
                <a:ea typeface="宋体" panose="02010600030101010101" pitchFamily="2" charset="-122"/>
              </a:rPr>
              <a:t>示例</a:t>
            </a:r>
            <a:endParaRPr lang="zh-CN" altLang="en-US" sz="2000">
              <a:solidFill>
                <a:srgbClr val="0000CC"/>
              </a:solidFill>
              <a:ea typeface="宋体" panose="02010600030101010101" pitchFamily="2" charset="-122"/>
            </a:endParaRPr>
          </a:p>
        </p:txBody>
      </p:sp>
      <p:pic>
        <p:nvPicPr>
          <p:cNvPr id="33795" name="图片 1"/>
          <p:cNvPicPr>
            <a:picLocks noChangeAspect="1"/>
          </p:cNvPicPr>
          <p:nvPr/>
        </p:nvPicPr>
        <p:blipFill>
          <a:blip r:embed="rId1"/>
          <a:srcRect/>
          <a:stretch>
            <a:fillRect/>
          </a:stretch>
        </p:blipFill>
        <p:spPr bwMode="auto">
          <a:xfrm>
            <a:off x="611188" y="2133600"/>
            <a:ext cx="7858125" cy="34099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323850" y="0"/>
            <a:ext cx="8712200" cy="927100"/>
          </a:xfrm>
        </p:spPr>
        <p:txBody>
          <a:bodyPr/>
          <a:lstStyle/>
          <a:p>
            <a:pPr eaLnBrk="1" hangingPunct="1"/>
            <a:r>
              <a:rPr lang="en-US" altLang="zh-CN" b="1">
                <a:ea typeface="宋体" panose="02010600030101010101" pitchFamily="2" charset="-122"/>
              </a:rPr>
              <a:t>1.1  </a:t>
            </a:r>
            <a:r>
              <a:rPr lang="zh-CN" altLang="zh-CN" b="1">
                <a:ea typeface="宋体" panose="02010600030101010101" pitchFamily="2" charset="-122"/>
              </a:rPr>
              <a:t>面向过程与</a:t>
            </a:r>
            <a:r>
              <a:rPr lang="zh-CN" altLang="zh-CN" b="1">
                <a:solidFill>
                  <a:srgbClr val="FF0000"/>
                </a:solidFill>
                <a:ea typeface="宋体" panose="02010600030101010101" pitchFamily="2" charset="-122"/>
              </a:rPr>
              <a:t>面向对象程序</a:t>
            </a:r>
            <a:r>
              <a:rPr lang="zh-CN" altLang="zh-CN" b="1">
                <a:ea typeface="宋体" panose="02010600030101010101" pitchFamily="2" charset="-122"/>
              </a:rPr>
              <a:t>设计</a:t>
            </a:r>
            <a:endParaRPr lang="zh-CN" altLang="en-US" b="1">
              <a:ea typeface="宋体" panose="02010600030101010101" pitchFamily="2" charset="-122"/>
            </a:endParaRPr>
          </a:p>
        </p:txBody>
      </p:sp>
      <p:sp>
        <p:nvSpPr>
          <p:cNvPr id="93187" name="Rectangle 3"/>
          <p:cNvSpPr>
            <a:spLocks noGrp="1" noChangeArrowheads="1"/>
          </p:cNvSpPr>
          <p:nvPr>
            <p:ph type="body" idx="4294967295"/>
          </p:nvPr>
        </p:nvSpPr>
        <p:spPr>
          <a:xfrm>
            <a:off x="1495425" y="2041525"/>
            <a:ext cx="7204075" cy="4267200"/>
          </a:xfrm>
        </p:spPr>
        <p:txBody>
          <a:bodyPr/>
          <a:lstStyle/>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struct Person{			</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         char name[10];</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	    char addr[20];</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	    char phone[11];</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00CC00"/>
                </a:solidFill>
                <a:ea typeface="宋体" panose="02010600030101010101" pitchFamily="2" charset="-122"/>
              </a:rPr>
              <a:t>Person p[100];		</a:t>
            </a:r>
            <a:endParaRPr lang="en-US" altLang="zh-CN" sz="1800" b="1">
              <a:solidFill>
                <a:srgbClr val="00CC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00CC00"/>
                </a:solidFill>
                <a:ea typeface="宋体" panose="02010600030101010101" pitchFamily="2" charset="-122"/>
              </a:rPr>
              <a:t>int n=0;	</a:t>
            </a:r>
            <a:r>
              <a:rPr lang="en-US" altLang="zh-CN" sz="1800" b="1">
                <a:ea typeface="宋体" panose="02010600030101010101" pitchFamily="2" charset="-122"/>
              </a:rPr>
              <a:t>		</a:t>
            </a:r>
            <a:endParaRPr lang="en-US" altLang="zh-CN" sz="1800" b="1">
              <a:ea typeface="宋体" panose="02010600030101010101" pitchFamily="2" charset="-122"/>
            </a:endParaRPr>
          </a:p>
          <a:p>
            <a:pPr eaLnBrk="1" hangingPunct="1">
              <a:lnSpc>
                <a:spcPct val="80000"/>
              </a:lnSpc>
              <a:buFont typeface="Wingdings" panose="05000000000000000000" pitchFamily="2" charset="2"/>
              <a:buNone/>
            </a:pPr>
            <a:r>
              <a:rPr lang="en-US" altLang="zh-CN" sz="1800" b="1">
                <a:ea typeface="宋体" panose="02010600030101010101" pitchFamily="2" charset="-122"/>
              </a:rPr>
              <a:t>void InputData(){ ......}	</a:t>
            </a:r>
            <a:endParaRPr lang="en-US" altLang="zh-CN" sz="1800" b="1">
              <a:ea typeface="宋体" panose="02010600030101010101" pitchFamily="2" charset="-122"/>
            </a:endParaRPr>
          </a:p>
          <a:p>
            <a:pPr eaLnBrk="1" hangingPunct="1">
              <a:lnSpc>
                <a:spcPct val="80000"/>
              </a:lnSpc>
              <a:buFont typeface="Wingdings" panose="05000000000000000000" pitchFamily="2" charset="2"/>
              <a:buNone/>
            </a:pPr>
            <a:r>
              <a:rPr lang="en-US" altLang="zh-CN" sz="1800" b="1">
                <a:ea typeface="宋体" panose="02010600030101010101" pitchFamily="2" charset="-122"/>
              </a:rPr>
              <a:t>void SearchAddr(char *name){……}	</a:t>
            </a:r>
            <a:endParaRPr lang="en-US" altLang="zh-CN" sz="1800" b="1">
              <a:ea typeface="宋体" panose="02010600030101010101" pitchFamily="2" charset="-122"/>
            </a:endParaRPr>
          </a:p>
          <a:p>
            <a:pPr eaLnBrk="1" hangingPunct="1">
              <a:lnSpc>
                <a:spcPct val="80000"/>
              </a:lnSpc>
              <a:buFont typeface="Wingdings" panose="05000000000000000000" pitchFamily="2" charset="2"/>
              <a:buNone/>
            </a:pPr>
            <a:r>
              <a:rPr lang="en-US" altLang="zh-CN" sz="1800" b="1">
                <a:ea typeface="宋体" panose="02010600030101010101" pitchFamily="2" charset="-122"/>
              </a:rPr>
              <a:t>void SearchPhone(char *name){……}	</a:t>
            </a:r>
            <a:endParaRPr lang="en-US" altLang="zh-CN" sz="1800" b="1">
              <a:ea typeface="宋体" panose="02010600030101010101" pitchFamily="2" charset="-122"/>
            </a:endParaRPr>
          </a:p>
          <a:p>
            <a:pPr eaLnBrk="1" hangingPunct="1">
              <a:lnSpc>
                <a:spcPct val="80000"/>
              </a:lnSpc>
              <a:buFont typeface="Wingdings" panose="05000000000000000000" pitchFamily="2" charset="2"/>
              <a:buNone/>
            </a:pPr>
            <a:r>
              <a:rPr lang="en-US" altLang="zh-CN" sz="1800" b="1">
                <a:ea typeface="宋体" panose="02010600030101010101" pitchFamily="2" charset="-122"/>
              </a:rPr>
              <a:t>void PrintData(){……}</a:t>
            </a:r>
            <a:endParaRPr lang="en-US" altLang="zh-CN" sz="1800" b="1">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Void main(){</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	……</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	//</a:t>
            </a:r>
            <a:r>
              <a:rPr lang="zh-CN" altLang="en-US" sz="1800" b="1">
                <a:solidFill>
                  <a:srgbClr val="FF3300"/>
                </a:solidFill>
                <a:ea typeface="宋体" panose="02010600030101010101" pitchFamily="2" charset="-122"/>
              </a:rPr>
              <a:t>调用前面编写的函数，完成通信录数据处理</a:t>
            </a:r>
            <a:endParaRPr lang="zh-CN" altLang="en-US"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zh-CN" altLang="en-US" sz="1800" b="1">
                <a:solidFill>
                  <a:srgbClr val="FF3300"/>
                </a:solidFill>
                <a:ea typeface="宋体" panose="02010600030101010101" pitchFamily="2" charset="-122"/>
              </a:rPr>
              <a:t>	</a:t>
            </a:r>
            <a:r>
              <a:rPr lang="en-US" altLang="zh-CN" sz="1800" b="1">
                <a:solidFill>
                  <a:srgbClr val="FF3300"/>
                </a:solidFill>
                <a:ea typeface="宋体" panose="02010600030101010101" pitchFamily="2" charset="-122"/>
              </a:rPr>
              <a:t>……</a:t>
            </a:r>
            <a:endParaRPr lang="en-US" altLang="zh-CN" sz="1800" b="1">
              <a:solidFill>
                <a:srgbClr val="FF3300"/>
              </a:solidFill>
              <a:ea typeface="宋体" panose="02010600030101010101" pitchFamily="2" charset="-122"/>
            </a:endParaRPr>
          </a:p>
          <a:p>
            <a:pPr eaLnBrk="1" hangingPunct="1">
              <a:lnSpc>
                <a:spcPct val="80000"/>
              </a:lnSpc>
              <a:buFont typeface="Wingdings" panose="05000000000000000000" pitchFamily="2" charset="2"/>
              <a:buNone/>
            </a:pPr>
            <a:r>
              <a:rPr lang="en-US" altLang="zh-CN" sz="1800" b="1">
                <a:solidFill>
                  <a:srgbClr val="FF3300"/>
                </a:solidFill>
                <a:ea typeface="宋体" panose="02010600030101010101" pitchFamily="2" charset="-122"/>
              </a:rPr>
              <a:t>}	</a:t>
            </a:r>
            <a:endParaRPr lang="en-US" altLang="zh-CN" sz="1800" b="1">
              <a:solidFill>
                <a:srgbClr val="FF3300"/>
              </a:solidFill>
              <a:ea typeface="宋体" panose="02010600030101010101" pitchFamily="2" charset="-122"/>
            </a:endParaRPr>
          </a:p>
        </p:txBody>
      </p:sp>
      <p:sp>
        <p:nvSpPr>
          <p:cNvPr id="34819" name="Text Box 4"/>
          <p:cNvSpPr txBox="1">
            <a:spLocks noChangeArrowheads="1"/>
          </p:cNvSpPr>
          <p:nvPr/>
        </p:nvSpPr>
        <p:spPr bwMode="auto">
          <a:xfrm>
            <a:off x="0" y="1341438"/>
            <a:ext cx="7920038" cy="579437"/>
          </a:xfrm>
          <a:prstGeom prst="rect">
            <a:avLst/>
          </a:prstGeom>
          <a:noFill/>
          <a:ln w="9525">
            <a:noFill/>
            <a:miter lim="800000"/>
          </a:ln>
        </p:spPr>
        <p:txBody>
          <a:bodyPr>
            <a:spAutoFit/>
          </a:bodyPr>
          <a:lstStyle/>
          <a:p>
            <a:pPr>
              <a:spcBef>
                <a:spcPct val="50000"/>
              </a:spcBef>
            </a:pPr>
            <a:r>
              <a:rPr lang="zh-CN" altLang="en-US" sz="3200">
                <a:solidFill>
                  <a:srgbClr val="00B050"/>
                </a:solidFill>
                <a:ea typeface="宋体" panose="02010600030101010101" pitchFamily="2" charset="-122"/>
              </a:rPr>
              <a:t>（</a:t>
            </a:r>
            <a:r>
              <a:rPr lang="en-US" altLang="zh-CN" sz="3200">
                <a:solidFill>
                  <a:srgbClr val="00B050"/>
                </a:solidFill>
                <a:ea typeface="宋体" panose="02010600030101010101" pitchFamily="2" charset="-122"/>
              </a:rPr>
              <a:t>3）</a:t>
            </a:r>
            <a:r>
              <a:rPr lang="zh-CN" altLang="en-US" sz="3200">
                <a:solidFill>
                  <a:srgbClr val="00B050"/>
                </a:solidFill>
                <a:ea typeface="宋体" panose="02010600030101010101" pitchFamily="2" charset="-122"/>
              </a:rPr>
              <a:t>结构化程序设计</a:t>
            </a:r>
            <a:r>
              <a:rPr lang="zh-CN" altLang="en-US" sz="2400">
                <a:latin typeface="Times New Roman" panose="02020603050405020304" pitchFamily="18" charset="0"/>
                <a:ea typeface="宋体" panose="02010600030101010101" pitchFamily="2" charset="-122"/>
              </a:rPr>
              <a:t>的案例</a:t>
            </a:r>
            <a:r>
              <a:rPr lang="en-US" altLang="zh-CN" sz="2400">
                <a:ea typeface="宋体" panose="02010600030101010101" pitchFamily="2" charset="-122"/>
              </a:rPr>
              <a:t>——</a:t>
            </a:r>
            <a:r>
              <a:rPr lang="zh-CN" altLang="en-US" sz="2400">
                <a:latin typeface="Times New Roman" panose="02020603050405020304" pitchFamily="18" charset="0"/>
                <a:ea typeface="宋体" panose="02010600030101010101" pitchFamily="2" charset="-122"/>
              </a:rPr>
              <a:t>个人通信录程序</a:t>
            </a:r>
            <a:endParaRPr lang="zh-CN" altLang="en-US" sz="2400">
              <a:latin typeface="Times New Roman" panose="02020603050405020304" pitchFamily="18" charset="0"/>
              <a:ea typeface="宋体" panose="02010600030101010101" pitchFamily="2" charset="-122"/>
            </a:endParaRPr>
          </a:p>
        </p:txBody>
      </p:sp>
      <p:sp>
        <p:nvSpPr>
          <p:cNvPr id="17413" name="AutoShape 5"/>
          <p:cNvSpPr>
            <a:spLocks noChangeArrowheads="1"/>
          </p:cNvSpPr>
          <p:nvPr/>
        </p:nvSpPr>
        <p:spPr bwMode="auto">
          <a:xfrm>
            <a:off x="7235825" y="1557338"/>
            <a:ext cx="1755775" cy="1008062"/>
          </a:xfrm>
          <a:prstGeom prst="wedgeEllipseCallout">
            <a:avLst>
              <a:gd name="adj1" fmla="val -229782"/>
              <a:gd name="adj2" fmla="val 24940"/>
            </a:avLst>
          </a:prstGeom>
          <a:solidFill>
            <a:srgbClr val="FFFF00"/>
          </a:solidFill>
          <a:ln w="9525">
            <a:solidFill>
              <a:schemeClr val="tx1"/>
            </a:solidFill>
            <a:miter lim="800000"/>
          </a:ln>
        </p:spPr>
        <p:txBody>
          <a:bodyPr/>
          <a:lstStyle/>
          <a:p>
            <a:pPr algn="ct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定义数据结构</a:t>
            </a:r>
            <a:endParaRPr lang="zh-CN" altLang="en-US" sz="2000">
              <a:latin typeface="Times New Roman" panose="02020603050405020304" pitchFamily="18" charset="0"/>
              <a:ea typeface="宋体" panose="02010600030101010101" pitchFamily="2" charset="-122"/>
            </a:endParaRPr>
          </a:p>
        </p:txBody>
      </p:sp>
      <p:sp>
        <p:nvSpPr>
          <p:cNvPr id="17414" name="AutoShape 6"/>
          <p:cNvSpPr>
            <a:spLocks noChangeArrowheads="1"/>
          </p:cNvSpPr>
          <p:nvPr/>
        </p:nvSpPr>
        <p:spPr bwMode="auto">
          <a:xfrm>
            <a:off x="6732588" y="2603500"/>
            <a:ext cx="1727200" cy="1008063"/>
          </a:xfrm>
          <a:prstGeom prst="wedgeEllipseCallout">
            <a:avLst>
              <a:gd name="adj1" fmla="val -250093"/>
              <a:gd name="adj2" fmla="val 62282"/>
            </a:avLst>
          </a:prstGeom>
          <a:solidFill>
            <a:srgbClr val="FFFF00"/>
          </a:solidFill>
          <a:ln w="9525">
            <a:solidFill>
              <a:schemeClr val="tx1"/>
            </a:solidFill>
            <a:miter lim="800000"/>
          </a:ln>
        </p:spPr>
        <p:txBody>
          <a:bodyPr/>
          <a:lstStyle/>
          <a:p>
            <a:pPr algn="ctr"/>
            <a:r>
              <a:rPr lang="en-US" altLang="zh-CN" sz="2000">
                <a:latin typeface="Times New Roman" panose="02020603050405020304" pitchFamily="18" charset="0"/>
                <a:ea typeface="宋体" panose="02010600030101010101" pitchFamily="2" charset="-122"/>
              </a:rPr>
              <a:t>2.</a:t>
            </a:r>
            <a:r>
              <a:rPr lang="zh-CN" altLang="en-US" sz="2000">
                <a:latin typeface="Times New Roman" panose="02020603050405020304" pitchFamily="18" charset="0"/>
                <a:ea typeface="宋体" panose="02010600030101010101" pitchFamily="2" charset="-122"/>
              </a:rPr>
              <a:t>定义全局数据</a:t>
            </a:r>
            <a:endParaRPr lang="zh-CN" altLang="en-US" sz="2000">
              <a:latin typeface="Times New Roman" panose="02020603050405020304" pitchFamily="18" charset="0"/>
              <a:ea typeface="宋体" panose="02010600030101010101" pitchFamily="2" charset="-122"/>
            </a:endParaRPr>
          </a:p>
        </p:txBody>
      </p:sp>
      <p:sp>
        <p:nvSpPr>
          <p:cNvPr id="17415" name="AutoShape 7"/>
          <p:cNvSpPr>
            <a:spLocks noChangeArrowheads="1"/>
          </p:cNvSpPr>
          <p:nvPr/>
        </p:nvSpPr>
        <p:spPr bwMode="auto">
          <a:xfrm>
            <a:off x="6443663" y="3683000"/>
            <a:ext cx="2592387" cy="936625"/>
          </a:xfrm>
          <a:prstGeom prst="wedgeEllipseCallout">
            <a:avLst>
              <a:gd name="adj1" fmla="val -71861"/>
              <a:gd name="adj2" fmla="val 34069"/>
            </a:avLst>
          </a:prstGeom>
          <a:solidFill>
            <a:srgbClr val="FFFF00"/>
          </a:solidFill>
          <a:ln w="9525">
            <a:solidFill>
              <a:schemeClr val="tx1"/>
            </a:solidFill>
            <a:miter lim="800000"/>
          </a:ln>
        </p:spPr>
        <p:txBody>
          <a:bodyPr/>
          <a:lstStyle/>
          <a:p>
            <a:pPr algn="ctr"/>
            <a:r>
              <a:rPr lang="en-US" altLang="zh-CN" sz="2000">
                <a:latin typeface="Times New Roman" panose="02020603050405020304" pitchFamily="18" charset="0"/>
                <a:ea typeface="宋体" panose="02010600030101010101" pitchFamily="2" charset="-122"/>
              </a:rPr>
              <a:t>3.</a:t>
            </a:r>
            <a:r>
              <a:rPr lang="zh-CN" altLang="en-US" sz="2000">
                <a:latin typeface="Times New Roman" panose="02020603050405020304" pitchFamily="18" charset="0"/>
                <a:ea typeface="宋体" panose="02010600030101010101" pitchFamily="2" charset="-122"/>
              </a:rPr>
              <a:t>定义操作数据的函数</a:t>
            </a:r>
            <a:endParaRPr lang="zh-CN" altLang="en-US" sz="2000">
              <a:latin typeface="Times New Roman" panose="02020603050405020304" pitchFamily="18" charset="0"/>
              <a:ea typeface="宋体" panose="02010600030101010101" pitchFamily="2" charset="-122"/>
            </a:endParaRPr>
          </a:p>
        </p:txBody>
      </p:sp>
      <p:sp>
        <p:nvSpPr>
          <p:cNvPr id="17416" name="AutoShape 8"/>
          <p:cNvSpPr>
            <a:spLocks noChangeArrowheads="1"/>
          </p:cNvSpPr>
          <p:nvPr/>
        </p:nvSpPr>
        <p:spPr bwMode="auto">
          <a:xfrm>
            <a:off x="6516688" y="4937125"/>
            <a:ext cx="2519362" cy="1193800"/>
          </a:xfrm>
          <a:prstGeom prst="wedgeEllipseCallout">
            <a:avLst>
              <a:gd name="adj1" fmla="val -166259"/>
              <a:gd name="adj2" fmla="val 8778"/>
            </a:avLst>
          </a:prstGeom>
          <a:solidFill>
            <a:srgbClr val="FFFF00"/>
          </a:solidFill>
          <a:ln w="9525">
            <a:solidFill>
              <a:schemeClr val="tx1"/>
            </a:solidFill>
            <a:miter lim="800000"/>
          </a:ln>
        </p:spPr>
        <p:txBody>
          <a:bodyPr/>
          <a:lstStyle/>
          <a:p>
            <a:pPr algn="ctr"/>
            <a:r>
              <a:rPr lang="en-US" altLang="zh-CN" sz="2400">
                <a:latin typeface="Times New Roman" panose="02020603050405020304" pitchFamily="18" charset="0"/>
                <a:ea typeface="宋体" panose="02010600030101010101" pitchFamily="2" charset="-122"/>
              </a:rPr>
              <a:t>4.</a:t>
            </a:r>
            <a:r>
              <a:rPr lang="zh-CN" altLang="en-US" sz="2400">
                <a:latin typeface="Times New Roman" panose="02020603050405020304" pitchFamily="18" charset="0"/>
                <a:ea typeface="宋体" panose="02010600030101010101" pitchFamily="2" charset="-122"/>
              </a:rPr>
              <a:t>主函数控制程序流程</a:t>
            </a:r>
            <a:endParaRPr lang="zh-CN" altLang="en-US" sz="240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3187">
                                            <p:txEl>
                                              <p:pRg st="0" end="0"/>
                                            </p:txEl>
                                          </p:spTgt>
                                        </p:tgtEl>
                                        <p:attrNameLst>
                                          <p:attrName>style.visibility</p:attrName>
                                        </p:attrNameLst>
                                      </p:cBhvr>
                                      <p:to>
                                        <p:strVal val="visible"/>
                                      </p:to>
                                    </p:set>
                                    <p:animEffect transition="in" filter="box(in)">
                                      <p:cBhvr>
                                        <p:cTn id="13" dur="500"/>
                                        <p:tgtEl>
                                          <p:spTgt spid="93187">
                                            <p:txEl>
                                              <p:pRg st="0" end="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93187">
                                            <p:txEl>
                                              <p:pRg st="1" end="1"/>
                                            </p:txEl>
                                          </p:spTgt>
                                        </p:tgtEl>
                                        <p:attrNameLst>
                                          <p:attrName>style.visibility</p:attrName>
                                        </p:attrNameLst>
                                      </p:cBhvr>
                                      <p:to>
                                        <p:strVal val="visible"/>
                                      </p:to>
                                    </p:set>
                                    <p:animEffect transition="in" filter="box(in)">
                                      <p:cBhvr>
                                        <p:cTn id="16" dur="500"/>
                                        <p:tgtEl>
                                          <p:spTgt spid="93187">
                                            <p:txEl>
                                              <p:pRg st="1" end="1"/>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Effect transition="in" filter="box(in)">
                                      <p:cBhvr>
                                        <p:cTn id="19" dur="500"/>
                                        <p:tgtEl>
                                          <p:spTgt spid="93187">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93187">
                                            <p:txEl>
                                              <p:pRg st="3" end="3"/>
                                            </p:txEl>
                                          </p:spTgt>
                                        </p:tgtEl>
                                        <p:attrNameLst>
                                          <p:attrName>style.visibility</p:attrName>
                                        </p:attrNameLst>
                                      </p:cBhvr>
                                      <p:to>
                                        <p:strVal val="visible"/>
                                      </p:to>
                                    </p:set>
                                    <p:animEffect transition="in" filter="box(in)">
                                      <p:cBhvr>
                                        <p:cTn id="22" dur="500"/>
                                        <p:tgtEl>
                                          <p:spTgt spid="93187">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Effect transition="in" filter="box(in)">
                                      <p:cBhvr>
                                        <p:cTn id="25" dur="500"/>
                                        <p:tgtEl>
                                          <p:spTgt spid="931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414"/>
                                        </p:tgtEl>
                                        <p:attrNameLst>
                                          <p:attrName>style.visibility</p:attrName>
                                        </p:attrNameLst>
                                      </p:cBhvr>
                                      <p:to>
                                        <p:strVal val="visible"/>
                                      </p:to>
                                    </p:set>
                                    <p:anim calcmode="lin" valueType="num">
                                      <p:cBhvr additive="base">
                                        <p:cTn id="30" dur="500" fill="hold"/>
                                        <p:tgtEl>
                                          <p:spTgt spid="17414"/>
                                        </p:tgtEl>
                                        <p:attrNameLst>
                                          <p:attrName>ppt_x</p:attrName>
                                        </p:attrNameLst>
                                      </p:cBhvr>
                                      <p:tavLst>
                                        <p:tav tm="0">
                                          <p:val>
                                            <p:strVal val="#ppt_x"/>
                                          </p:val>
                                        </p:tav>
                                        <p:tav tm="100000">
                                          <p:val>
                                            <p:strVal val="#ppt_x"/>
                                          </p:val>
                                        </p:tav>
                                      </p:tavLst>
                                    </p:anim>
                                    <p:anim calcmode="lin" valueType="num">
                                      <p:cBhvr additive="base">
                                        <p:cTn id="31"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93187">
                                            <p:txEl>
                                              <p:pRg st="5" end="5"/>
                                            </p:txEl>
                                          </p:spTgt>
                                        </p:tgtEl>
                                        <p:attrNameLst>
                                          <p:attrName>style.visibility</p:attrName>
                                        </p:attrNameLst>
                                      </p:cBhvr>
                                      <p:to>
                                        <p:strVal val="visible"/>
                                      </p:to>
                                    </p:set>
                                    <p:animEffect transition="in" filter="checkerboard(across)">
                                      <p:cBhvr>
                                        <p:cTn id="36" dur="500"/>
                                        <p:tgtEl>
                                          <p:spTgt spid="93187">
                                            <p:txEl>
                                              <p:pRg st="5" end="5"/>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93187">
                                            <p:txEl>
                                              <p:pRg st="6" end="6"/>
                                            </p:txEl>
                                          </p:spTgt>
                                        </p:tgtEl>
                                        <p:attrNameLst>
                                          <p:attrName>style.visibility</p:attrName>
                                        </p:attrNameLst>
                                      </p:cBhvr>
                                      <p:to>
                                        <p:strVal val="visible"/>
                                      </p:to>
                                    </p:set>
                                    <p:animEffect transition="in" filter="checkerboard(across)">
                                      <p:cBhvr>
                                        <p:cTn id="39" dur="500"/>
                                        <p:tgtEl>
                                          <p:spTgt spid="93187">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415"/>
                                        </p:tgtEl>
                                        <p:attrNameLst>
                                          <p:attrName>style.visibility</p:attrName>
                                        </p:attrNameLst>
                                      </p:cBhvr>
                                      <p:to>
                                        <p:strVal val="visible"/>
                                      </p:to>
                                    </p:set>
                                    <p:anim calcmode="lin" valueType="num">
                                      <p:cBhvr additive="base">
                                        <p:cTn id="44" dur="500" fill="hold"/>
                                        <p:tgtEl>
                                          <p:spTgt spid="17415"/>
                                        </p:tgtEl>
                                        <p:attrNameLst>
                                          <p:attrName>ppt_x</p:attrName>
                                        </p:attrNameLst>
                                      </p:cBhvr>
                                      <p:tavLst>
                                        <p:tav tm="0">
                                          <p:val>
                                            <p:strVal val="#ppt_x"/>
                                          </p:val>
                                        </p:tav>
                                        <p:tav tm="100000">
                                          <p:val>
                                            <p:strVal val="#ppt_x"/>
                                          </p:val>
                                        </p:tav>
                                      </p:tavLst>
                                    </p:anim>
                                    <p:anim calcmode="lin" valueType="num">
                                      <p:cBhvr additive="base">
                                        <p:cTn id="45"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8" presetClass="entr" presetSubtype="16" fill="hold" nodeType="clickEffect">
                                  <p:stCondLst>
                                    <p:cond delay="0"/>
                                  </p:stCondLst>
                                  <p:childTnLst>
                                    <p:set>
                                      <p:cBhvr>
                                        <p:cTn id="49" dur="1" fill="hold">
                                          <p:stCondLst>
                                            <p:cond delay="0"/>
                                          </p:stCondLst>
                                        </p:cTn>
                                        <p:tgtEl>
                                          <p:spTgt spid="93187">
                                            <p:txEl>
                                              <p:pRg st="7" end="7"/>
                                            </p:txEl>
                                          </p:spTgt>
                                        </p:tgtEl>
                                        <p:attrNameLst>
                                          <p:attrName>style.visibility</p:attrName>
                                        </p:attrNameLst>
                                      </p:cBhvr>
                                      <p:to>
                                        <p:strVal val="visible"/>
                                      </p:to>
                                    </p:set>
                                    <p:animEffect transition="in" filter="diamond(in)">
                                      <p:cBhvr>
                                        <p:cTn id="50" dur="2000"/>
                                        <p:tgtEl>
                                          <p:spTgt spid="93187">
                                            <p:txEl>
                                              <p:pRg st="7" end="7"/>
                                            </p:txEl>
                                          </p:spTgt>
                                        </p:tgtEl>
                                      </p:cBhvr>
                                    </p:animEffect>
                                  </p:childTnLst>
                                </p:cTn>
                              </p:par>
                              <p:par>
                                <p:cTn id="51" presetID="8" presetClass="entr" presetSubtype="16" fill="hold" nodeType="withEffect">
                                  <p:stCondLst>
                                    <p:cond delay="0"/>
                                  </p:stCondLst>
                                  <p:childTnLst>
                                    <p:set>
                                      <p:cBhvr>
                                        <p:cTn id="52" dur="1" fill="hold">
                                          <p:stCondLst>
                                            <p:cond delay="0"/>
                                          </p:stCondLst>
                                        </p:cTn>
                                        <p:tgtEl>
                                          <p:spTgt spid="93187">
                                            <p:txEl>
                                              <p:pRg st="8" end="8"/>
                                            </p:txEl>
                                          </p:spTgt>
                                        </p:tgtEl>
                                        <p:attrNameLst>
                                          <p:attrName>style.visibility</p:attrName>
                                        </p:attrNameLst>
                                      </p:cBhvr>
                                      <p:to>
                                        <p:strVal val="visible"/>
                                      </p:to>
                                    </p:set>
                                    <p:animEffect transition="in" filter="diamond(in)">
                                      <p:cBhvr>
                                        <p:cTn id="53" dur="2000"/>
                                        <p:tgtEl>
                                          <p:spTgt spid="93187">
                                            <p:txEl>
                                              <p:pRg st="8" end="8"/>
                                            </p:txEl>
                                          </p:spTgt>
                                        </p:tgtEl>
                                      </p:cBhvr>
                                    </p:animEffect>
                                  </p:childTnLst>
                                </p:cTn>
                              </p:par>
                              <p:par>
                                <p:cTn id="54" presetID="8" presetClass="entr" presetSubtype="16" fill="hold" nodeType="withEffect">
                                  <p:stCondLst>
                                    <p:cond delay="0"/>
                                  </p:stCondLst>
                                  <p:childTnLst>
                                    <p:set>
                                      <p:cBhvr>
                                        <p:cTn id="55" dur="1" fill="hold">
                                          <p:stCondLst>
                                            <p:cond delay="0"/>
                                          </p:stCondLst>
                                        </p:cTn>
                                        <p:tgtEl>
                                          <p:spTgt spid="93187">
                                            <p:txEl>
                                              <p:pRg st="9" end="9"/>
                                            </p:txEl>
                                          </p:spTgt>
                                        </p:tgtEl>
                                        <p:attrNameLst>
                                          <p:attrName>style.visibility</p:attrName>
                                        </p:attrNameLst>
                                      </p:cBhvr>
                                      <p:to>
                                        <p:strVal val="visible"/>
                                      </p:to>
                                    </p:set>
                                    <p:animEffect transition="in" filter="diamond(in)">
                                      <p:cBhvr>
                                        <p:cTn id="56" dur="2000"/>
                                        <p:tgtEl>
                                          <p:spTgt spid="93187">
                                            <p:txEl>
                                              <p:pRg st="9" end="9"/>
                                            </p:txEl>
                                          </p:spTgt>
                                        </p:tgtEl>
                                      </p:cBhvr>
                                    </p:animEffect>
                                  </p:childTnLst>
                                </p:cTn>
                              </p:par>
                              <p:par>
                                <p:cTn id="57" presetID="8" presetClass="entr" presetSubtype="16" fill="hold" nodeType="withEffect">
                                  <p:stCondLst>
                                    <p:cond delay="0"/>
                                  </p:stCondLst>
                                  <p:childTnLst>
                                    <p:set>
                                      <p:cBhvr>
                                        <p:cTn id="58" dur="1" fill="hold">
                                          <p:stCondLst>
                                            <p:cond delay="0"/>
                                          </p:stCondLst>
                                        </p:cTn>
                                        <p:tgtEl>
                                          <p:spTgt spid="93187">
                                            <p:txEl>
                                              <p:pRg st="10" end="10"/>
                                            </p:txEl>
                                          </p:spTgt>
                                        </p:tgtEl>
                                        <p:attrNameLst>
                                          <p:attrName>style.visibility</p:attrName>
                                        </p:attrNameLst>
                                      </p:cBhvr>
                                      <p:to>
                                        <p:strVal val="visible"/>
                                      </p:to>
                                    </p:set>
                                    <p:animEffect transition="in" filter="diamond(in)">
                                      <p:cBhvr>
                                        <p:cTn id="59" dur="2000"/>
                                        <p:tgtEl>
                                          <p:spTgt spid="93187">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7416"/>
                                        </p:tgtEl>
                                        <p:attrNameLst>
                                          <p:attrName>style.visibility</p:attrName>
                                        </p:attrNameLst>
                                      </p:cBhvr>
                                      <p:to>
                                        <p:strVal val="visible"/>
                                      </p:to>
                                    </p:set>
                                    <p:anim calcmode="lin" valueType="num">
                                      <p:cBhvr additive="base">
                                        <p:cTn id="64" dur="500" fill="hold"/>
                                        <p:tgtEl>
                                          <p:spTgt spid="17416"/>
                                        </p:tgtEl>
                                        <p:attrNameLst>
                                          <p:attrName>ppt_x</p:attrName>
                                        </p:attrNameLst>
                                      </p:cBhvr>
                                      <p:tavLst>
                                        <p:tav tm="0">
                                          <p:val>
                                            <p:strVal val="#ppt_x"/>
                                          </p:val>
                                        </p:tav>
                                        <p:tav tm="100000">
                                          <p:val>
                                            <p:strVal val="#ppt_x"/>
                                          </p:val>
                                        </p:tav>
                                      </p:tavLst>
                                    </p:anim>
                                    <p:anim calcmode="lin" valueType="num">
                                      <p:cBhvr additive="base">
                                        <p:cTn id="65"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93187">
                                            <p:txEl>
                                              <p:pRg st="11" end="11"/>
                                            </p:txEl>
                                          </p:spTgt>
                                        </p:tgtEl>
                                        <p:attrNameLst>
                                          <p:attrName>style.visibility</p:attrName>
                                        </p:attrNameLst>
                                      </p:cBhvr>
                                      <p:to>
                                        <p:strVal val="visible"/>
                                      </p:to>
                                    </p:set>
                                    <p:anim calcmode="lin" valueType="num">
                                      <p:cBhvr additive="base">
                                        <p:cTn id="70" dur="500" fill="hold"/>
                                        <p:tgtEl>
                                          <p:spTgt spid="9318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9318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93187">
                                            <p:txEl>
                                              <p:pRg st="12" end="12"/>
                                            </p:txEl>
                                          </p:spTgt>
                                        </p:tgtEl>
                                        <p:attrNameLst>
                                          <p:attrName>style.visibility</p:attrName>
                                        </p:attrNameLst>
                                      </p:cBhvr>
                                      <p:to>
                                        <p:strVal val="visible"/>
                                      </p:to>
                                    </p:set>
                                    <p:anim calcmode="lin" valueType="num">
                                      <p:cBhvr additive="base">
                                        <p:cTn id="74" dur="500" fill="hold"/>
                                        <p:tgtEl>
                                          <p:spTgt spid="9318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9318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93187">
                                            <p:txEl>
                                              <p:pRg st="13" end="13"/>
                                            </p:txEl>
                                          </p:spTgt>
                                        </p:tgtEl>
                                        <p:attrNameLst>
                                          <p:attrName>style.visibility</p:attrName>
                                        </p:attrNameLst>
                                      </p:cBhvr>
                                      <p:to>
                                        <p:strVal val="visible"/>
                                      </p:to>
                                    </p:set>
                                    <p:anim calcmode="lin" valueType="num">
                                      <p:cBhvr additive="base">
                                        <p:cTn id="78" dur="500" fill="hold"/>
                                        <p:tgtEl>
                                          <p:spTgt spid="9318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9318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93187">
                                            <p:txEl>
                                              <p:pRg st="14" end="14"/>
                                            </p:txEl>
                                          </p:spTgt>
                                        </p:tgtEl>
                                        <p:attrNameLst>
                                          <p:attrName>style.visibility</p:attrName>
                                        </p:attrNameLst>
                                      </p:cBhvr>
                                      <p:to>
                                        <p:strVal val="visible"/>
                                      </p:to>
                                    </p:set>
                                    <p:anim calcmode="lin" valueType="num">
                                      <p:cBhvr additive="base">
                                        <p:cTn id="82" dur="500" fill="hold"/>
                                        <p:tgtEl>
                                          <p:spTgt spid="9318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9318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93187">
                                            <p:txEl>
                                              <p:pRg st="15" end="15"/>
                                            </p:txEl>
                                          </p:spTgt>
                                        </p:tgtEl>
                                        <p:attrNameLst>
                                          <p:attrName>style.visibility</p:attrName>
                                        </p:attrNameLst>
                                      </p:cBhvr>
                                      <p:to>
                                        <p:strVal val="visible"/>
                                      </p:to>
                                    </p:set>
                                    <p:anim calcmode="lin" valueType="num">
                                      <p:cBhvr additive="base">
                                        <p:cTn id="86" dur="500" fill="hold"/>
                                        <p:tgtEl>
                                          <p:spTgt spid="9318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9318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P spid="17414" grpId="0" animBg="1"/>
      <p:bldP spid="17415" grpId="0" animBg="1"/>
      <p:bldP spid="174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395288" y="301625"/>
            <a:ext cx="7948612" cy="573088"/>
          </a:xfrm>
        </p:spPr>
        <p:txBody>
          <a:bodyPr/>
          <a:lstStyle/>
          <a:p>
            <a:pPr eaLnBrk="1" hangingPunct="1"/>
            <a:r>
              <a:rPr lang="en-US" altLang="zh-CN" sz="2800" b="1">
                <a:ea typeface="宋体" panose="02010600030101010101" pitchFamily="2" charset="-122"/>
              </a:rPr>
              <a:t>1.1  </a:t>
            </a:r>
            <a:r>
              <a:rPr lang="zh-CN" altLang="zh-CN" sz="2800" b="1">
                <a:ea typeface="宋体" panose="02010600030101010101" pitchFamily="2" charset="-122"/>
              </a:rPr>
              <a:t>面向过程与</a:t>
            </a:r>
            <a:r>
              <a:rPr lang="zh-CN" altLang="zh-CN" sz="2800" b="1">
                <a:solidFill>
                  <a:srgbClr val="FF0000"/>
                </a:solidFill>
                <a:ea typeface="宋体" panose="02010600030101010101" pitchFamily="2" charset="-122"/>
              </a:rPr>
              <a:t>面向对象程序</a:t>
            </a:r>
            <a:r>
              <a:rPr lang="zh-CN" altLang="zh-CN" sz="2800" b="1">
                <a:ea typeface="宋体" panose="02010600030101010101" pitchFamily="2" charset="-122"/>
              </a:rPr>
              <a:t>设计</a:t>
            </a:r>
            <a:endParaRPr lang="zh-CN" altLang="en-US" sz="2800" b="1">
              <a:ea typeface="宋体" panose="02010600030101010101" pitchFamily="2" charset="-122"/>
            </a:endParaRPr>
          </a:p>
        </p:txBody>
      </p:sp>
      <p:sp>
        <p:nvSpPr>
          <p:cNvPr id="35842" name="Rectangle 3"/>
          <p:cNvSpPr>
            <a:spLocks noGrp="1" noChangeArrowheads="1"/>
          </p:cNvSpPr>
          <p:nvPr>
            <p:ph type="body" idx="4294967295"/>
          </p:nvPr>
        </p:nvSpPr>
        <p:spPr>
          <a:xfrm>
            <a:off x="395288" y="4292600"/>
            <a:ext cx="8497887" cy="2305050"/>
          </a:xfrm>
          <a:solidFill>
            <a:srgbClr val="FFFFCC"/>
          </a:solidFill>
        </p:spPr>
        <p:txBody>
          <a:bodyPr/>
          <a:lstStyle/>
          <a:p>
            <a:pPr eaLnBrk="1" hangingPunct="1">
              <a:lnSpc>
                <a:spcPct val="80000"/>
              </a:lnSpc>
            </a:pPr>
            <a:r>
              <a:rPr lang="zh-CN" altLang="en-US" b="1">
                <a:ea typeface="宋体" panose="02010600030101010101" pitchFamily="2" charset="-122"/>
              </a:rPr>
              <a:t>大型程序中，有很多全局数据和全局函数，这</a:t>
            </a:r>
            <a:endParaRPr lang="zh-CN" altLang="en-US" b="1">
              <a:ea typeface="宋体" panose="02010600030101010101" pitchFamily="2" charset="-122"/>
            </a:endParaRPr>
          </a:p>
          <a:p>
            <a:pPr eaLnBrk="1" hangingPunct="1">
              <a:buFont typeface="Wingdings" panose="05000000000000000000" pitchFamily="2" charset="2"/>
              <a:buNone/>
            </a:pPr>
            <a:r>
              <a:rPr lang="zh-CN" altLang="en-US" b="1">
                <a:ea typeface="宋体" panose="02010600030101010101" pitchFamily="2" charset="-122"/>
              </a:rPr>
              <a:t>导致了</a:t>
            </a:r>
            <a:r>
              <a:rPr lang="zh-CN" altLang="en-US" b="1">
                <a:solidFill>
                  <a:srgbClr val="FF3300"/>
                </a:solidFill>
                <a:ea typeface="宋体" panose="02010600030101010101" pitchFamily="2" charset="-122"/>
              </a:rPr>
              <a:t>函数和数据</a:t>
            </a:r>
            <a:r>
              <a:rPr lang="zh-CN" altLang="en-US" b="1">
                <a:ea typeface="宋体" panose="02010600030101010101" pitchFamily="2" charset="-122"/>
              </a:rPr>
              <a:t>之间数目巨大的</a:t>
            </a:r>
            <a:r>
              <a:rPr lang="zh-CN" altLang="en-US" b="1">
                <a:solidFill>
                  <a:srgbClr val="FF3300"/>
                </a:solidFill>
                <a:ea typeface="宋体" panose="02010600030101010101" pitchFamily="2" charset="-122"/>
              </a:rPr>
              <a:t>潜在连接</a:t>
            </a:r>
            <a:r>
              <a:rPr lang="zh-CN" altLang="en-US" b="1">
                <a:ea typeface="宋体" panose="02010600030101010101" pitchFamily="2" charset="-122"/>
              </a:rPr>
              <a:t>！</a:t>
            </a:r>
            <a:endParaRPr lang="zh-CN" altLang="en-US" b="1">
              <a:ea typeface="宋体" panose="02010600030101010101" pitchFamily="2" charset="-122"/>
            </a:endParaRPr>
          </a:p>
          <a:p>
            <a:pPr algn="ctr" eaLnBrk="1" hangingPunct="1">
              <a:buFont typeface="Wingdings" panose="05000000000000000000" pitchFamily="2" charset="2"/>
              <a:buNone/>
            </a:pPr>
            <a:endParaRPr lang="zh-CN" altLang="en-US" sz="2000" b="1">
              <a:solidFill>
                <a:srgbClr val="FF0000"/>
              </a:solidFill>
              <a:ea typeface="宋体" panose="02010600030101010101" pitchFamily="2" charset="-122"/>
            </a:endParaRPr>
          </a:p>
          <a:p>
            <a:pPr eaLnBrk="1" hangingPunct="1"/>
            <a:r>
              <a:rPr lang="zh-CN" altLang="en-US" b="1">
                <a:solidFill>
                  <a:srgbClr val="0000CC"/>
                </a:solidFill>
                <a:ea typeface="宋体" panose="02010600030101010101" pitchFamily="2" charset="-122"/>
              </a:rPr>
              <a:t>若全局数据有所改动，可能会导致所有访问这个数据的全部函数的重写，程序维护困难！</a:t>
            </a:r>
            <a:endParaRPr lang="zh-CN" altLang="en-US" b="1">
              <a:solidFill>
                <a:srgbClr val="0000CC"/>
              </a:solidFill>
              <a:ea typeface="宋体" panose="02010600030101010101" pitchFamily="2" charset="-122"/>
            </a:endParaRPr>
          </a:p>
        </p:txBody>
      </p:sp>
      <p:grpSp>
        <p:nvGrpSpPr>
          <p:cNvPr id="35843" name="Group 4"/>
          <p:cNvGrpSpPr/>
          <p:nvPr/>
        </p:nvGrpSpPr>
        <p:grpSpPr bwMode="auto">
          <a:xfrm>
            <a:off x="1187450" y="1916113"/>
            <a:ext cx="6913563" cy="2289175"/>
            <a:chOff x="748" y="834"/>
            <a:chExt cx="4629" cy="2547"/>
          </a:xfrm>
        </p:grpSpPr>
        <p:sp>
          <p:nvSpPr>
            <p:cNvPr id="35845" name="Oval 5"/>
            <p:cNvSpPr>
              <a:spLocks noChangeArrowheads="1"/>
            </p:cNvSpPr>
            <p:nvPr/>
          </p:nvSpPr>
          <p:spPr bwMode="auto">
            <a:xfrm>
              <a:off x="845" y="878"/>
              <a:ext cx="1286" cy="680"/>
            </a:xfrm>
            <a:prstGeom prst="ellipse">
              <a:avLst/>
            </a:prstGeom>
            <a:solidFill>
              <a:srgbClr val="FFFF00"/>
            </a:solidFill>
            <a:ln w="3175">
              <a:solidFill>
                <a:schemeClr val="bg1"/>
              </a:solidFill>
              <a:round/>
            </a:ln>
          </p:spPr>
          <p:txBody>
            <a:bodyPr wrap="none" lIns="92075" tIns="46038" rIns="92075" bIns="46038" anchor="ctr">
              <a:spAutoFit/>
            </a:bodyPr>
            <a:lstStyle/>
            <a:p>
              <a:pPr algn="ctr"/>
              <a:r>
                <a:rPr kumimoji="1" lang="zh-CN" altLang="en-US" sz="2400">
                  <a:latin typeface="Times New Roman" panose="02020603050405020304" pitchFamily="18" charset="0"/>
                  <a:ea typeface="宋体" panose="02010600030101010101" pitchFamily="2" charset="-122"/>
                </a:rPr>
                <a:t>全局数据</a:t>
              </a:r>
              <a:endParaRPr kumimoji="1" lang="zh-CN" altLang="en-US" sz="2400">
                <a:latin typeface="Times New Roman" panose="02020603050405020304" pitchFamily="18" charset="0"/>
                <a:ea typeface="宋体" panose="02010600030101010101" pitchFamily="2" charset="-122"/>
              </a:endParaRPr>
            </a:p>
          </p:txBody>
        </p:sp>
        <p:sp>
          <p:nvSpPr>
            <p:cNvPr id="35846" name="Oval 6"/>
            <p:cNvSpPr>
              <a:spLocks noChangeArrowheads="1"/>
            </p:cNvSpPr>
            <p:nvPr/>
          </p:nvSpPr>
          <p:spPr bwMode="auto">
            <a:xfrm>
              <a:off x="2433" y="878"/>
              <a:ext cx="1286" cy="680"/>
            </a:xfrm>
            <a:prstGeom prst="ellipse">
              <a:avLst/>
            </a:prstGeom>
            <a:solidFill>
              <a:srgbClr val="FFFF00"/>
            </a:solidFill>
            <a:ln w="3175">
              <a:solidFill>
                <a:schemeClr val="bg1"/>
              </a:solidFill>
              <a:round/>
            </a:ln>
          </p:spPr>
          <p:txBody>
            <a:bodyPr wrap="none" lIns="92075" tIns="46038" rIns="92075" bIns="46038" anchor="ctr">
              <a:spAutoFit/>
            </a:bodyPr>
            <a:lstStyle/>
            <a:p>
              <a:pPr algn="ctr"/>
              <a:r>
                <a:rPr kumimoji="1" lang="zh-CN" altLang="en-US" sz="2400">
                  <a:latin typeface="Times New Roman" panose="02020603050405020304" pitchFamily="18" charset="0"/>
                  <a:ea typeface="宋体" panose="02010600030101010101" pitchFamily="2" charset="-122"/>
                </a:rPr>
                <a:t>全局数据</a:t>
              </a:r>
              <a:endParaRPr kumimoji="1" lang="zh-CN" altLang="en-US" sz="2400">
                <a:latin typeface="Times New Roman" panose="02020603050405020304" pitchFamily="18" charset="0"/>
                <a:ea typeface="宋体" panose="02010600030101010101" pitchFamily="2" charset="-122"/>
              </a:endParaRPr>
            </a:p>
          </p:txBody>
        </p:sp>
        <p:sp>
          <p:nvSpPr>
            <p:cNvPr id="35847" name="Oval 7"/>
            <p:cNvSpPr>
              <a:spLocks noChangeArrowheads="1"/>
            </p:cNvSpPr>
            <p:nvPr/>
          </p:nvSpPr>
          <p:spPr bwMode="auto">
            <a:xfrm>
              <a:off x="3929" y="834"/>
              <a:ext cx="1286" cy="680"/>
            </a:xfrm>
            <a:prstGeom prst="ellipse">
              <a:avLst/>
            </a:prstGeom>
            <a:solidFill>
              <a:srgbClr val="FFFF00"/>
            </a:solidFill>
            <a:ln w="3175">
              <a:solidFill>
                <a:schemeClr val="bg1"/>
              </a:solidFill>
              <a:round/>
            </a:ln>
          </p:spPr>
          <p:txBody>
            <a:bodyPr wrap="none" lIns="92075" tIns="46038" rIns="92075" bIns="46038" anchor="ctr">
              <a:spAutoFit/>
            </a:bodyPr>
            <a:lstStyle/>
            <a:p>
              <a:pPr algn="ctr"/>
              <a:r>
                <a:rPr kumimoji="1" lang="zh-CN" altLang="en-US" sz="2400">
                  <a:latin typeface="Times New Roman" panose="02020603050405020304" pitchFamily="18" charset="0"/>
                  <a:ea typeface="宋体" panose="02010600030101010101" pitchFamily="2" charset="-122"/>
                </a:rPr>
                <a:t>全局数据</a:t>
              </a:r>
              <a:endParaRPr kumimoji="1" lang="zh-CN" altLang="en-US" sz="2400">
                <a:latin typeface="Times New Roman" panose="02020603050405020304" pitchFamily="18" charset="0"/>
                <a:ea typeface="宋体" panose="02010600030101010101" pitchFamily="2" charset="-122"/>
              </a:endParaRPr>
            </a:p>
          </p:txBody>
        </p:sp>
        <p:sp>
          <p:nvSpPr>
            <p:cNvPr id="35848" name="Rectangle 8"/>
            <p:cNvSpPr>
              <a:spLocks noChangeArrowheads="1"/>
            </p:cNvSpPr>
            <p:nvPr/>
          </p:nvSpPr>
          <p:spPr bwMode="auto">
            <a:xfrm>
              <a:off x="748" y="1650"/>
              <a:ext cx="954" cy="1731"/>
            </a:xfrm>
            <a:prstGeom prst="rect">
              <a:avLst/>
            </a:prstGeom>
            <a:solidFill>
              <a:srgbClr val="FF99FF"/>
            </a:solidFill>
            <a:ln w="3175">
              <a:solidFill>
                <a:schemeClr val="bg1"/>
              </a:solidFill>
              <a:miter lim="800000"/>
            </a:ln>
          </p:spPr>
          <p:txBody>
            <a:bodyPr lIns="92075" tIns="46038" rIns="92075" bIns="46038" anchor="ctr">
              <a:spAutoFit/>
            </a:bodyPr>
            <a:lstStyle/>
            <a:p>
              <a:pPr algn="ctr"/>
              <a:endParaRPr kumimoji="1" lang="en-US" altLang="zh-CN" sz="2400">
                <a:latin typeface="Times New Roman" panose="02020603050405020304" pitchFamily="18" charset="0"/>
                <a:ea typeface="宋体" panose="02010600030101010101" pitchFamily="2" charset="-122"/>
              </a:endParaRPr>
            </a:p>
            <a:p>
              <a:pPr algn="ctr"/>
              <a:r>
                <a:rPr kumimoji="1" lang="zh-CN" altLang="en-US" sz="2400">
                  <a:latin typeface="Times New Roman" panose="02020603050405020304" pitchFamily="18" charset="0"/>
                  <a:ea typeface="宋体" panose="02010600030101010101" pitchFamily="2" charset="-122"/>
                </a:rPr>
                <a:t>函数</a:t>
              </a:r>
              <a:endParaRPr kumimoji="1" lang="zh-CN" altLang="en-US" sz="2400">
                <a:latin typeface="Times New Roman" panose="02020603050405020304" pitchFamily="18" charset="0"/>
                <a:ea typeface="宋体" panose="02010600030101010101" pitchFamily="2" charset="-122"/>
              </a:endParaRPr>
            </a:p>
            <a:p>
              <a:pPr algn="ctr"/>
              <a:endParaRPr kumimoji="1" lang="zh-CN" altLang="en-US" sz="2400">
                <a:latin typeface="Times New Roman" panose="02020603050405020304" pitchFamily="18" charset="0"/>
                <a:ea typeface="宋体" panose="02010600030101010101" pitchFamily="2" charset="-122"/>
              </a:endParaRPr>
            </a:p>
            <a:p>
              <a:pPr algn="ctr"/>
              <a:endParaRPr kumimoji="1" lang="en-US" altLang="zh-CN" sz="2400">
                <a:latin typeface="Times New Roman" panose="02020603050405020304" pitchFamily="18" charset="0"/>
                <a:ea typeface="宋体" panose="02010600030101010101" pitchFamily="2" charset="-122"/>
              </a:endParaRPr>
            </a:p>
          </p:txBody>
        </p:sp>
        <p:sp>
          <p:nvSpPr>
            <p:cNvPr id="35849" name="Rectangle 9"/>
            <p:cNvSpPr>
              <a:spLocks noChangeArrowheads="1"/>
            </p:cNvSpPr>
            <p:nvPr/>
          </p:nvSpPr>
          <p:spPr bwMode="auto">
            <a:xfrm>
              <a:off x="1972" y="1650"/>
              <a:ext cx="956" cy="1731"/>
            </a:xfrm>
            <a:prstGeom prst="rect">
              <a:avLst/>
            </a:prstGeom>
            <a:solidFill>
              <a:srgbClr val="FF99FF"/>
            </a:solidFill>
            <a:ln w="3175">
              <a:solidFill>
                <a:schemeClr val="bg1"/>
              </a:solidFill>
              <a:miter lim="800000"/>
            </a:ln>
          </p:spPr>
          <p:txBody>
            <a:bodyPr lIns="92075" tIns="46038" rIns="92075" bIns="46038" anchor="ctr">
              <a:spAutoFit/>
            </a:bodyPr>
            <a:lstStyle/>
            <a:p>
              <a:pPr algn="ctr"/>
              <a:endParaRPr kumimoji="1" lang="en-US" altLang="zh-CN" sz="2400">
                <a:latin typeface="Times New Roman" panose="02020603050405020304" pitchFamily="18" charset="0"/>
                <a:ea typeface="宋体" panose="02010600030101010101" pitchFamily="2" charset="-122"/>
              </a:endParaRPr>
            </a:p>
            <a:p>
              <a:pPr algn="ctr"/>
              <a:r>
                <a:rPr kumimoji="1" lang="zh-CN" altLang="en-US" sz="2400">
                  <a:latin typeface="Times New Roman" panose="02020603050405020304" pitchFamily="18" charset="0"/>
                  <a:ea typeface="宋体" panose="02010600030101010101" pitchFamily="2" charset="-122"/>
                </a:rPr>
                <a:t>函数</a:t>
              </a:r>
              <a:endParaRPr kumimoji="1" lang="zh-CN" altLang="en-US" sz="2400">
                <a:latin typeface="Times New Roman" panose="02020603050405020304" pitchFamily="18" charset="0"/>
                <a:ea typeface="宋体" panose="02010600030101010101" pitchFamily="2" charset="-122"/>
              </a:endParaRPr>
            </a:p>
            <a:p>
              <a:pPr algn="ctr"/>
              <a:endParaRPr kumimoji="1" lang="zh-CN" altLang="en-US" sz="2400">
                <a:latin typeface="Times New Roman" panose="02020603050405020304" pitchFamily="18" charset="0"/>
                <a:ea typeface="宋体" panose="02010600030101010101" pitchFamily="2" charset="-122"/>
              </a:endParaRPr>
            </a:p>
            <a:p>
              <a:pPr algn="ctr"/>
              <a:endParaRPr kumimoji="1" lang="en-US" altLang="zh-CN" sz="2400">
                <a:latin typeface="Times New Roman" panose="02020603050405020304" pitchFamily="18" charset="0"/>
                <a:ea typeface="宋体" panose="02010600030101010101" pitchFamily="2" charset="-122"/>
              </a:endParaRPr>
            </a:p>
          </p:txBody>
        </p:sp>
        <p:sp>
          <p:nvSpPr>
            <p:cNvPr id="35850" name="Rectangle 10"/>
            <p:cNvSpPr>
              <a:spLocks noChangeArrowheads="1"/>
            </p:cNvSpPr>
            <p:nvPr/>
          </p:nvSpPr>
          <p:spPr bwMode="auto">
            <a:xfrm>
              <a:off x="3198" y="1650"/>
              <a:ext cx="955" cy="1731"/>
            </a:xfrm>
            <a:prstGeom prst="rect">
              <a:avLst/>
            </a:prstGeom>
            <a:solidFill>
              <a:srgbClr val="FF99FF"/>
            </a:solidFill>
            <a:ln w="3175">
              <a:solidFill>
                <a:schemeClr val="bg1"/>
              </a:solidFill>
              <a:miter lim="800000"/>
            </a:ln>
          </p:spPr>
          <p:txBody>
            <a:bodyPr lIns="92075" tIns="46038" rIns="92075" bIns="46038" anchor="ctr">
              <a:spAutoFit/>
            </a:bodyPr>
            <a:lstStyle/>
            <a:p>
              <a:pPr algn="ctr"/>
              <a:endParaRPr kumimoji="1" lang="en-US" altLang="zh-CN" sz="2400">
                <a:latin typeface="Times New Roman" panose="02020603050405020304" pitchFamily="18" charset="0"/>
                <a:ea typeface="宋体" panose="02010600030101010101" pitchFamily="2" charset="-122"/>
              </a:endParaRPr>
            </a:p>
            <a:p>
              <a:pPr algn="ctr"/>
              <a:r>
                <a:rPr kumimoji="1" lang="zh-CN" altLang="en-US" sz="2400">
                  <a:latin typeface="Times New Roman" panose="02020603050405020304" pitchFamily="18" charset="0"/>
                  <a:ea typeface="宋体" panose="02010600030101010101" pitchFamily="2" charset="-122"/>
                </a:rPr>
                <a:t>函数</a:t>
              </a:r>
              <a:endParaRPr kumimoji="1" lang="zh-CN" altLang="en-US" sz="2400">
                <a:latin typeface="Times New Roman" panose="02020603050405020304" pitchFamily="18" charset="0"/>
                <a:ea typeface="宋体" panose="02010600030101010101" pitchFamily="2" charset="-122"/>
              </a:endParaRPr>
            </a:p>
            <a:p>
              <a:pPr algn="ctr"/>
              <a:endParaRPr kumimoji="1" lang="zh-CN" altLang="en-US" sz="2400">
                <a:latin typeface="Times New Roman" panose="02020603050405020304" pitchFamily="18" charset="0"/>
                <a:ea typeface="宋体" panose="02010600030101010101" pitchFamily="2" charset="-122"/>
              </a:endParaRPr>
            </a:p>
            <a:p>
              <a:pPr algn="ctr"/>
              <a:endParaRPr kumimoji="1" lang="en-US" altLang="zh-CN" sz="2400">
                <a:latin typeface="Times New Roman" panose="02020603050405020304" pitchFamily="18" charset="0"/>
                <a:ea typeface="宋体" panose="02010600030101010101" pitchFamily="2" charset="-122"/>
              </a:endParaRPr>
            </a:p>
          </p:txBody>
        </p:sp>
        <p:sp>
          <p:nvSpPr>
            <p:cNvPr id="35851" name="Rectangle 11"/>
            <p:cNvSpPr>
              <a:spLocks noChangeArrowheads="1"/>
            </p:cNvSpPr>
            <p:nvPr/>
          </p:nvSpPr>
          <p:spPr bwMode="auto">
            <a:xfrm>
              <a:off x="4423" y="1650"/>
              <a:ext cx="954" cy="1731"/>
            </a:xfrm>
            <a:prstGeom prst="rect">
              <a:avLst/>
            </a:prstGeom>
            <a:solidFill>
              <a:srgbClr val="FF99FF"/>
            </a:solidFill>
            <a:ln w="3175">
              <a:solidFill>
                <a:schemeClr val="bg1"/>
              </a:solidFill>
              <a:miter lim="800000"/>
            </a:ln>
          </p:spPr>
          <p:txBody>
            <a:bodyPr lIns="92075" tIns="46038" rIns="92075" bIns="46038" anchor="ctr">
              <a:spAutoFit/>
            </a:bodyPr>
            <a:lstStyle/>
            <a:p>
              <a:pPr algn="ctr"/>
              <a:endParaRPr kumimoji="1" lang="en-US" altLang="zh-CN" sz="2400">
                <a:latin typeface="Times New Roman" panose="02020603050405020304" pitchFamily="18" charset="0"/>
                <a:ea typeface="宋体" panose="02010600030101010101" pitchFamily="2" charset="-122"/>
              </a:endParaRPr>
            </a:p>
            <a:p>
              <a:pPr algn="ctr"/>
              <a:r>
                <a:rPr kumimoji="1" lang="zh-CN" altLang="en-US" sz="2400">
                  <a:latin typeface="Times New Roman" panose="02020603050405020304" pitchFamily="18" charset="0"/>
                  <a:ea typeface="宋体" panose="02010600030101010101" pitchFamily="2" charset="-122"/>
                </a:rPr>
                <a:t>函数</a:t>
              </a:r>
              <a:endParaRPr kumimoji="1" lang="zh-CN" altLang="en-US" sz="2400">
                <a:latin typeface="Times New Roman" panose="02020603050405020304" pitchFamily="18" charset="0"/>
                <a:ea typeface="宋体" panose="02010600030101010101" pitchFamily="2" charset="-122"/>
              </a:endParaRPr>
            </a:p>
            <a:p>
              <a:pPr algn="ctr"/>
              <a:endParaRPr kumimoji="1" lang="zh-CN" altLang="en-US" sz="2400">
                <a:latin typeface="Times New Roman" panose="02020603050405020304" pitchFamily="18" charset="0"/>
                <a:ea typeface="宋体" panose="02010600030101010101" pitchFamily="2" charset="-122"/>
              </a:endParaRPr>
            </a:p>
            <a:p>
              <a:pPr algn="ctr"/>
              <a:endParaRPr kumimoji="1" lang="en-US" altLang="zh-CN" sz="2400">
                <a:latin typeface="Times New Roman" panose="02020603050405020304" pitchFamily="18" charset="0"/>
                <a:ea typeface="宋体" panose="02010600030101010101" pitchFamily="2" charset="-122"/>
              </a:endParaRPr>
            </a:p>
          </p:txBody>
        </p:sp>
        <p:sp>
          <p:nvSpPr>
            <p:cNvPr id="35852" name="Line 12"/>
            <p:cNvSpPr>
              <a:spLocks noChangeShapeType="1"/>
            </p:cNvSpPr>
            <p:nvPr/>
          </p:nvSpPr>
          <p:spPr bwMode="auto">
            <a:xfrm flipV="1">
              <a:off x="1247" y="1434"/>
              <a:ext cx="1588" cy="635"/>
            </a:xfrm>
            <a:prstGeom prst="line">
              <a:avLst/>
            </a:prstGeom>
            <a:noFill/>
            <a:ln w="3175">
              <a:solidFill>
                <a:srgbClr val="0000FF"/>
              </a:solidFill>
              <a:round/>
              <a:tailEnd type="triangle" w="med" len="med"/>
            </a:ln>
          </p:spPr>
          <p:txBody>
            <a:bodyPr lIns="92075" tIns="46038" rIns="92075" bIns="46038" anchor="ctr">
              <a:spAutoFit/>
            </a:bodyPr>
            <a:lstStyle/>
            <a:p>
              <a:endParaRPr lang="zh-CN" altLang="en-US"/>
            </a:p>
          </p:txBody>
        </p:sp>
        <p:sp>
          <p:nvSpPr>
            <p:cNvPr id="35853" name="Line 13"/>
            <p:cNvSpPr>
              <a:spLocks noChangeShapeType="1"/>
            </p:cNvSpPr>
            <p:nvPr/>
          </p:nvSpPr>
          <p:spPr bwMode="auto">
            <a:xfrm flipH="1" flipV="1">
              <a:off x="1746" y="1389"/>
              <a:ext cx="1724" cy="635"/>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35854" name="Line 14"/>
            <p:cNvSpPr>
              <a:spLocks noChangeShapeType="1"/>
            </p:cNvSpPr>
            <p:nvPr/>
          </p:nvSpPr>
          <p:spPr bwMode="auto">
            <a:xfrm flipH="1" flipV="1">
              <a:off x="3198" y="1434"/>
              <a:ext cx="544" cy="590"/>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35855" name="Line 15"/>
            <p:cNvSpPr>
              <a:spLocks noChangeShapeType="1"/>
            </p:cNvSpPr>
            <p:nvPr/>
          </p:nvSpPr>
          <p:spPr bwMode="auto">
            <a:xfrm flipV="1">
              <a:off x="3878" y="1434"/>
              <a:ext cx="635" cy="590"/>
            </a:xfrm>
            <a:prstGeom prst="line">
              <a:avLst/>
            </a:prstGeom>
            <a:noFill/>
            <a:ln w="3175">
              <a:solidFill>
                <a:srgbClr val="FF3300"/>
              </a:solidFill>
              <a:round/>
              <a:tailEnd type="triangle" w="med" len="med"/>
            </a:ln>
          </p:spPr>
          <p:txBody>
            <a:bodyPr lIns="92075" tIns="46038" rIns="92075" bIns="46038" anchor="ctr">
              <a:spAutoFit/>
            </a:bodyPr>
            <a:lstStyle/>
            <a:p>
              <a:endParaRPr lang="zh-CN" altLang="en-US"/>
            </a:p>
          </p:txBody>
        </p:sp>
        <p:sp>
          <p:nvSpPr>
            <p:cNvPr id="35856" name="Line 16"/>
            <p:cNvSpPr>
              <a:spLocks noChangeShapeType="1"/>
            </p:cNvSpPr>
            <p:nvPr/>
          </p:nvSpPr>
          <p:spPr bwMode="auto">
            <a:xfrm flipH="1" flipV="1">
              <a:off x="3470" y="1389"/>
              <a:ext cx="1179" cy="635"/>
            </a:xfrm>
            <a:prstGeom prst="line">
              <a:avLst/>
            </a:prstGeom>
            <a:noFill/>
            <a:ln w="3175">
              <a:solidFill>
                <a:schemeClr val="tx2"/>
              </a:solidFill>
              <a:round/>
              <a:tailEnd type="triangle" w="med" len="med"/>
            </a:ln>
          </p:spPr>
          <p:txBody>
            <a:bodyPr lIns="92075" tIns="46038" rIns="92075" bIns="46038" anchor="ctr">
              <a:spAutoFit/>
            </a:bodyPr>
            <a:lstStyle/>
            <a:p>
              <a:endParaRPr lang="zh-CN" altLang="en-US"/>
            </a:p>
          </p:txBody>
        </p:sp>
        <p:sp>
          <p:nvSpPr>
            <p:cNvPr id="35857" name="Line 17"/>
            <p:cNvSpPr>
              <a:spLocks noChangeShapeType="1"/>
            </p:cNvSpPr>
            <p:nvPr/>
          </p:nvSpPr>
          <p:spPr bwMode="auto">
            <a:xfrm flipH="1" flipV="1">
              <a:off x="4694" y="1389"/>
              <a:ext cx="46" cy="635"/>
            </a:xfrm>
            <a:prstGeom prst="line">
              <a:avLst/>
            </a:prstGeom>
            <a:noFill/>
            <a:ln w="3175">
              <a:solidFill>
                <a:schemeClr val="tx2"/>
              </a:solidFill>
              <a:round/>
              <a:tailEnd type="triangle" w="med" len="med"/>
            </a:ln>
          </p:spPr>
          <p:txBody>
            <a:bodyPr lIns="92075" tIns="46038" rIns="92075" bIns="46038" anchor="ctr">
              <a:spAutoFit/>
            </a:bodyPr>
            <a:lstStyle/>
            <a:p>
              <a:endParaRPr lang="zh-CN" altLang="en-US"/>
            </a:p>
          </p:txBody>
        </p:sp>
        <p:sp>
          <p:nvSpPr>
            <p:cNvPr id="35858" name="Line 18"/>
            <p:cNvSpPr>
              <a:spLocks noChangeShapeType="1"/>
            </p:cNvSpPr>
            <p:nvPr/>
          </p:nvSpPr>
          <p:spPr bwMode="auto">
            <a:xfrm flipH="1" flipV="1">
              <a:off x="1383" y="1389"/>
              <a:ext cx="1179" cy="635"/>
            </a:xfrm>
            <a:prstGeom prst="line">
              <a:avLst/>
            </a:prstGeom>
            <a:noFill/>
            <a:ln w="3175">
              <a:solidFill>
                <a:schemeClr val="bg2"/>
              </a:solidFill>
              <a:round/>
              <a:tailEnd type="triangle" w="med" len="med"/>
            </a:ln>
          </p:spPr>
          <p:txBody>
            <a:bodyPr lIns="92075" tIns="46038" rIns="92075" bIns="46038" anchor="ctr">
              <a:spAutoFit/>
            </a:bodyPr>
            <a:lstStyle/>
            <a:p>
              <a:endParaRPr lang="zh-CN" altLang="en-US"/>
            </a:p>
          </p:txBody>
        </p:sp>
        <p:sp>
          <p:nvSpPr>
            <p:cNvPr id="35859" name="Line 19"/>
            <p:cNvSpPr>
              <a:spLocks noChangeShapeType="1"/>
            </p:cNvSpPr>
            <p:nvPr/>
          </p:nvSpPr>
          <p:spPr bwMode="auto">
            <a:xfrm flipV="1">
              <a:off x="2789" y="1344"/>
              <a:ext cx="1452" cy="680"/>
            </a:xfrm>
            <a:prstGeom prst="line">
              <a:avLst/>
            </a:prstGeom>
            <a:noFill/>
            <a:ln w="3175">
              <a:solidFill>
                <a:schemeClr val="bg2"/>
              </a:solidFill>
              <a:round/>
              <a:tailEnd type="triangle" w="med" len="med"/>
            </a:ln>
          </p:spPr>
          <p:txBody>
            <a:bodyPr lIns="92075" tIns="46038" rIns="92075" bIns="46038" anchor="ctr">
              <a:spAutoFit/>
            </a:bodyPr>
            <a:lstStyle/>
            <a:p>
              <a:endParaRPr lang="zh-CN" altLang="en-US"/>
            </a:p>
          </p:txBody>
        </p:sp>
      </p:grpSp>
      <p:sp>
        <p:nvSpPr>
          <p:cNvPr id="35844" name="Text Box 20"/>
          <p:cNvSpPr txBox="1">
            <a:spLocks noChangeArrowheads="1"/>
          </p:cNvSpPr>
          <p:nvPr/>
        </p:nvSpPr>
        <p:spPr bwMode="auto">
          <a:xfrm>
            <a:off x="0" y="1412875"/>
            <a:ext cx="6913563" cy="579438"/>
          </a:xfrm>
          <a:prstGeom prst="rect">
            <a:avLst/>
          </a:prstGeom>
          <a:noFill/>
          <a:ln w="9525">
            <a:noFill/>
            <a:miter lim="800000"/>
          </a:ln>
        </p:spPr>
        <p:txBody>
          <a:bodyPr>
            <a:spAutoFit/>
          </a:bodyPr>
          <a:lstStyle/>
          <a:p>
            <a:pPr>
              <a:spcBef>
                <a:spcPct val="50000"/>
              </a:spcBef>
            </a:pPr>
            <a:r>
              <a:rPr lang="zh-CN" altLang="en-US" sz="3200">
                <a:solidFill>
                  <a:srgbClr val="00B050"/>
                </a:solidFill>
                <a:ea typeface="宋体" panose="02010600030101010101" pitchFamily="2" charset="-122"/>
              </a:rPr>
              <a:t>（</a:t>
            </a:r>
            <a:r>
              <a:rPr lang="en-US" altLang="zh-CN" sz="3200">
                <a:solidFill>
                  <a:srgbClr val="00B050"/>
                </a:solidFill>
                <a:ea typeface="宋体" panose="02010600030101010101" pitchFamily="2" charset="-122"/>
              </a:rPr>
              <a:t>4）</a:t>
            </a:r>
            <a:r>
              <a:rPr lang="zh-CN" altLang="en-US" sz="3200">
                <a:solidFill>
                  <a:srgbClr val="00B050"/>
                </a:solidFill>
                <a:ea typeface="宋体" panose="02010600030101010101" pitchFamily="2" charset="-122"/>
              </a:rPr>
              <a:t>结构化程序设计</a:t>
            </a:r>
            <a:r>
              <a:rPr lang="zh-CN" altLang="en-US" sz="3200">
                <a:latin typeface="Times New Roman" panose="02020603050405020304" pitchFamily="18" charset="0"/>
                <a:ea typeface="宋体" panose="02010600030101010101" pitchFamily="2" charset="-122"/>
              </a:rPr>
              <a:t>范型</a:t>
            </a:r>
            <a:endParaRPr lang="zh-CN" altLang="en-US" sz="3200">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 calcmode="lin" valueType="num">
                                      <p:cBhvr additive="base">
                                        <p:cTn id="7" dur="500" fill="hold"/>
                                        <p:tgtEl>
                                          <p:spTgt spid="358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anim calcmode="lin" valueType="num">
                                      <p:cBhvr additive="base">
                                        <p:cTn id="11" dur="500" fill="hold"/>
                                        <p:tgtEl>
                                          <p:spTgt spid="358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842">
                                            <p:txEl>
                                              <p:pRg st="3" end="3"/>
                                            </p:txEl>
                                          </p:spTgt>
                                        </p:tgtEl>
                                        <p:attrNameLst>
                                          <p:attrName>style.visibility</p:attrName>
                                        </p:attrNameLst>
                                      </p:cBhvr>
                                      <p:to>
                                        <p:strVal val="visible"/>
                                      </p:to>
                                    </p:set>
                                    <p:anim calcmode="lin" valueType="num">
                                      <p:cBhvr additive="base">
                                        <p:cTn id="17" dur="500" fill="hold"/>
                                        <p:tgtEl>
                                          <p:spTgt spid="3584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r>
              <a:rPr lang="zh-CN" altLang="en-US" b="1">
                <a:ea typeface="宋体" panose="02010600030101010101" pitchFamily="2" charset="-122"/>
              </a:rPr>
              <a:t>课程说明</a:t>
            </a:r>
            <a:endParaRPr lang="zh-CN" altLang="en-US" b="1">
              <a:ea typeface="宋体" panose="02010600030101010101" pitchFamily="2" charset="-122"/>
            </a:endParaRPr>
          </a:p>
        </p:txBody>
      </p:sp>
      <p:sp>
        <p:nvSpPr>
          <p:cNvPr id="17410" name="内容占位符 2"/>
          <p:cNvSpPr>
            <a:spLocks noGrp="1"/>
          </p:cNvSpPr>
          <p:nvPr>
            <p:ph idx="1"/>
          </p:nvPr>
        </p:nvSpPr>
        <p:spPr>
          <a:xfrm>
            <a:off x="34925" y="1412875"/>
            <a:ext cx="9145587" cy="5445125"/>
          </a:xfrm>
        </p:spPr>
        <p:txBody>
          <a:bodyPr/>
          <a:lstStyle/>
          <a:p>
            <a:pPr marL="533400" indent="-533400">
              <a:spcBef>
                <a:spcPct val="0"/>
              </a:spcBef>
              <a:buFont typeface="Wingdings" panose="05000000000000000000" pitchFamily="2" charset="2"/>
              <a:buNone/>
            </a:pPr>
            <a:r>
              <a:rPr lang="zh-CN" altLang="en-US" sz="2400" b="1" dirty="0">
                <a:solidFill>
                  <a:schemeClr val="tx1"/>
                </a:solidFill>
                <a:latin typeface="楷体_GB2312"/>
                <a:ea typeface="楷体_GB2312"/>
                <a:cs typeface="楷体_GB2312"/>
              </a:rPr>
              <a:t>学时</a:t>
            </a:r>
            <a:r>
              <a:rPr lang="en-US" altLang="zh-CN" sz="2400" b="1" dirty="0">
                <a:solidFill>
                  <a:schemeClr val="tx1"/>
                </a:solidFill>
                <a:latin typeface="楷体_GB2312"/>
                <a:ea typeface="楷体_GB2312"/>
                <a:cs typeface="楷体_GB2312"/>
              </a:rPr>
              <a:t>:48</a:t>
            </a:r>
            <a:r>
              <a:rPr lang="zh-CN" altLang="en-US" sz="2400" b="1" dirty="0">
                <a:solidFill>
                  <a:schemeClr val="tx1"/>
                </a:solidFill>
                <a:latin typeface="楷体_GB2312"/>
                <a:ea typeface="楷体_GB2312"/>
                <a:cs typeface="楷体_GB2312"/>
              </a:rPr>
              <a:t>学时</a:t>
            </a:r>
            <a:r>
              <a:rPr lang="en-US" altLang="zh-CN" sz="2400" b="1" dirty="0">
                <a:solidFill>
                  <a:schemeClr val="tx1"/>
                </a:solidFill>
                <a:latin typeface="楷体_GB2312"/>
                <a:ea typeface="楷体_GB2312"/>
                <a:cs typeface="楷体_GB2312"/>
              </a:rPr>
              <a:t>(</a:t>
            </a:r>
            <a:r>
              <a:rPr lang="zh-CN" altLang="en-US" sz="2400" b="1" dirty="0">
                <a:solidFill>
                  <a:schemeClr val="tx1"/>
                </a:solidFill>
                <a:latin typeface="楷体_GB2312"/>
                <a:ea typeface="楷体_GB2312"/>
                <a:cs typeface="楷体_GB2312"/>
              </a:rPr>
              <a:t>理论</a:t>
            </a:r>
            <a:r>
              <a:rPr lang="en-US" altLang="zh-CN" sz="2400" b="1" dirty="0">
                <a:solidFill>
                  <a:schemeClr val="tx1"/>
                </a:solidFill>
                <a:latin typeface="楷体_GB2312"/>
                <a:ea typeface="楷体_GB2312"/>
                <a:cs typeface="楷体_GB2312"/>
              </a:rPr>
              <a:t>39,</a:t>
            </a:r>
            <a:r>
              <a:rPr lang="zh-CN" altLang="en-US" sz="2400" b="1" dirty="0">
                <a:solidFill>
                  <a:schemeClr val="tx1"/>
                </a:solidFill>
                <a:latin typeface="楷体_GB2312"/>
                <a:ea typeface="楷体_GB2312"/>
                <a:cs typeface="楷体_GB2312"/>
              </a:rPr>
              <a:t>上机</a:t>
            </a:r>
            <a:r>
              <a:rPr lang="en-US" altLang="zh-CN" sz="2400" b="1" dirty="0">
                <a:solidFill>
                  <a:schemeClr val="tx1"/>
                </a:solidFill>
                <a:latin typeface="楷体_GB2312"/>
                <a:ea typeface="楷体_GB2312"/>
                <a:cs typeface="楷体_GB2312"/>
              </a:rPr>
              <a:t>9)</a:t>
            </a: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zh-CN" altLang="en-US" sz="2400" b="1" dirty="0" smtClean="0">
                <a:solidFill>
                  <a:schemeClr val="tx1"/>
                </a:solidFill>
                <a:latin typeface="楷体_GB2312"/>
                <a:ea typeface="楷体_GB2312"/>
                <a:cs typeface="楷体_GB2312"/>
                <a:sym typeface="+mn-ea"/>
              </a:rPr>
              <a:t>上课软件：学习通，邀请码</a:t>
            </a:r>
            <a:r>
              <a:rPr lang="en-US" altLang="zh-CN" sz="2400" b="1" dirty="0" smtClean="0">
                <a:solidFill>
                  <a:schemeClr val="tx1"/>
                </a:solidFill>
                <a:latin typeface="楷体_GB2312"/>
                <a:ea typeface="楷体_GB2312"/>
                <a:cs typeface="楷体_GB2312"/>
                <a:sym typeface="+mn-ea"/>
              </a:rPr>
              <a:t>:</a:t>
            </a:r>
            <a:r>
              <a:rPr lang="en-US" altLang="zh-CN" sz="2800" b="1" dirty="0">
                <a:solidFill>
                  <a:srgbClr val="00B050"/>
                </a:solidFill>
                <a:sym typeface="+mn-ea"/>
              </a:rPr>
              <a:t>57340094</a:t>
            </a:r>
            <a:endParaRPr lang="en-US" altLang="zh-CN" sz="2800" b="1" dirty="0">
              <a:solidFill>
                <a:srgbClr val="00B050"/>
              </a:solidFill>
            </a:endParaRPr>
          </a:p>
          <a:p>
            <a:pPr marL="533400" indent="-533400">
              <a:spcBef>
                <a:spcPct val="0"/>
              </a:spcBef>
              <a:buFont typeface="Wingdings" panose="05000000000000000000" pitchFamily="2" charset="2"/>
              <a:buNone/>
            </a:pP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en-US" altLang="zh-CN" sz="2400" b="1" dirty="0">
              <a:solidFill>
                <a:schemeClr val="tx1"/>
              </a:solidFill>
              <a:latin typeface="楷体_GB2312"/>
              <a:ea typeface="楷体_GB2312"/>
              <a:cs typeface="楷体_GB2312"/>
            </a:endParaRPr>
          </a:p>
          <a:p>
            <a:pPr marL="533400" indent="-533400">
              <a:spcBef>
                <a:spcPct val="0"/>
              </a:spcBef>
              <a:buNone/>
            </a:pPr>
            <a:r>
              <a:rPr lang="zh-CN" altLang="en-US" sz="2400" b="1" dirty="0">
                <a:solidFill>
                  <a:schemeClr val="tx1"/>
                </a:solidFill>
                <a:latin typeface="楷体_GB2312"/>
                <a:ea typeface="楷体_GB2312"/>
                <a:cs typeface="楷体_GB2312"/>
              </a:rPr>
              <a:t>作业：</a:t>
            </a:r>
            <a:r>
              <a:rPr lang="en-US" altLang="zh-CN" sz="2400" b="1" dirty="0">
                <a:solidFill>
                  <a:srgbClr val="FF0000"/>
                </a:solidFill>
                <a:hlinkClick r:id="rId1"/>
              </a:rPr>
              <a:t>https://pintia.cn/</a:t>
            </a:r>
            <a:r>
              <a:rPr lang="en-US" altLang="zh-CN" sz="2400" b="1" dirty="0">
                <a:solidFill>
                  <a:srgbClr val="FF0000"/>
                </a:solidFill>
              </a:rPr>
              <a:t>   </a:t>
            </a:r>
            <a:r>
              <a:rPr lang="zh-CN" altLang="en-US" sz="2400" b="1" dirty="0"/>
              <a:t>拼题</a:t>
            </a:r>
            <a:r>
              <a:rPr lang="en-US" altLang="zh-CN" sz="2400" b="1" dirty="0"/>
              <a:t>A</a:t>
            </a:r>
            <a:r>
              <a:rPr lang="zh-CN" altLang="en-US" sz="2400" b="1" dirty="0"/>
              <a:t>系统提交，请注册账号，绑定码</a:t>
            </a:r>
            <a:r>
              <a:rPr lang="zh-CN" altLang="en-US" sz="2400" b="1" dirty="0" smtClean="0"/>
              <a:t>：</a:t>
            </a:r>
            <a:r>
              <a:rPr lang="en-US" altLang="zh-CN" b="1" dirty="0">
                <a:solidFill>
                  <a:srgbClr val="00B050"/>
                </a:solidFill>
              </a:rPr>
              <a:t>065854</a:t>
            </a:r>
            <a:endParaRPr lang="en-US" altLang="zh-CN" b="1" dirty="0">
              <a:solidFill>
                <a:srgbClr val="00B050"/>
              </a:solidFill>
            </a:endParaRPr>
          </a:p>
          <a:p>
            <a:pPr marL="533400" indent="-533400">
              <a:spcBef>
                <a:spcPct val="0"/>
              </a:spcBef>
              <a:buNone/>
            </a:pPr>
            <a:endParaRPr lang="en-US" altLang="zh-CN" sz="2400" b="1" dirty="0" smtClean="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zh-CN" altLang="en-US" sz="2400" b="1" dirty="0">
                <a:solidFill>
                  <a:schemeClr val="tx1"/>
                </a:solidFill>
                <a:latin typeface="楷体_GB2312"/>
                <a:ea typeface="楷体_GB2312"/>
                <a:cs typeface="楷体_GB2312"/>
              </a:rPr>
              <a:t>实验要求：上机前按照题目要求编写程序，上机调试通过后老师</a:t>
            </a: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en-US" altLang="zh-CN" sz="2400" b="1" dirty="0">
                <a:solidFill>
                  <a:schemeClr val="tx1"/>
                </a:solidFill>
                <a:latin typeface="楷体_GB2312"/>
                <a:ea typeface="楷体_GB2312"/>
                <a:cs typeface="楷体_GB2312"/>
              </a:rPr>
              <a:t>          </a:t>
            </a:r>
            <a:r>
              <a:rPr lang="zh-CN" altLang="en-US" sz="2400" b="1" dirty="0">
                <a:solidFill>
                  <a:schemeClr val="tx1"/>
                </a:solidFill>
                <a:latin typeface="楷体_GB2312"/>
                <a:ea typeface="楷体_GB2312"/>
                <a:cs typeface="楷体_GB2312"/>
              </a:rPr>
              <a:t>检查，课后撰写实验报告上交电子版（</a:t>
            </a:r>
            <a:r>
              <a:rPr lang="zh-CN" altLang="en-US" sz="2400" b="1" dirty="0">
                <a:solidFill>
                  <a:srgbClr val="FF0000"/>
                </a:solidFill>
              </a:rPr>
              <a:t>学号</a:t>
            </a:r>
            <a:r>
              <a:rPr lang="en-US" altLang="zh-CN" sz="2400" b="1" dirty="0">
                <a:solidFill>
                  <a:srgbClr val="FF0000"/>
                </a:solidFill>
              </a:rPr>
              <a:t>+</a:t>
            </a:r>
            <a:r>
              <a:rPr lang="zh-CN" altLang="en-US" sz="2400" b="1" dirty="0">
                <a:solidFill>
                  <a:srgbClr val="FF0000"/>
                </a:solidFill>
              </a:rPr>
              <a:t>姓名</a:t>
            </a:r>
            <a:r>
              <a:rPr lang="en-US" altLang="zh-CN" sz="2400" b="1" dirty="0">
                <a:solidFill>
                  <a:srgbClr val="FF0000"/>
                </a:solidFill>
              </a:rPr>
              <a:t>+</a:t>
            </a:r>
            <a:r>
              <a:rPr lang="zh-CN" altLang="en-US" sz="2400" b="1" dirty="0">
                <a:solidFill>
                  <a:srgbClr val="FF0000"/>
                </a:solidFill>
              </a:rPr>
              <a:t>实</a:t>
            </a:r>
            <a:endParaRPr lang="zh-CN" altLang="en-US" sz="2400" b="1" dirty="0">
              <a:solidFill>
                <a:srgbClr val="FF0000"/>
              </a:solidFill>
            </a:endParaRPr>
          </a:p>
          <a:p>
            <a:pPr marL="533400" indent="-533400">
              <a:spcBef>
                <a:spcPct val="0"/>
              </a:spcBef>
              <a:buFont typeface="Wingdings" panose="05000000000000000000" pitchFamily="2" charset="2"/>
              <a:buNone/>
            </a:pPr>
            <a:r>
              <a:rPr lang="zh-CN" altLang="en-US" sz="2400" b="1" dirty="0">
                <a:solidFill>
                  <a:srgbClr val="FF0000"/>
                </a:solidFill>
              </a:rPr>
              <a:t> </a:t>
            </a:r>
            <a:r>
              <a:rPr lang="en-US" altLang="zh-CN" sz="2400" b="1" dirty="0">
                <a:solidFill>
                  <a:srgbClr val="FF0000"/>
                </a:solidFill>
              </a:rPr>
              <a:t>              </a:t>
            </a:r>
            <a:r>
              <a:rPr lang="zh-CN" altLang="en-US" sz="2400" b="1" dirty="0">
                <a:solidFill>
                  <a:srgbClr val="FF0000"/>
                </a:solidFill>
              </a:rPr>
              <a:t>验名称</a:t>
            </a:r>
            <a:r>
              <a:rPr lang="en-US" altLang="zh-CN" sz="2400" b="1" dirty="0">
                <a:solidFill>
                  <a:srgbClr val="FF0000"/>
                </a:solidFill>
              </a:rPr>
              <a:t>.pdf</a:t>
            </a:r>
            <a:r>
              <a:rPr lang="zh-CN" altLang="en-US" sz="2400" b="1" dirty="0">
                <a:solidFill>
                  <a:srgbClr val="FF0000"/>
                </a:solidFill>
              </a:rPr>
              <a:t> </a:t>
            </a:r>
            <a:r>
              <a:rPr lang="zh-CN" altLang="en-US" sz="2400" b="1" dirty="0">
                <a:solidFill>
                  <a:schemeClr val="tx1"/>
                </a:solidFill>
                <a:latin typeface="楷体_GB2312"/>
                <a:ea typeface="楷体_GB2312"/>
                <a:cs typeface="楷体_GB2312"/>
              </a:rPr>
              <a:t>），上机完成情况和实验报告的综合成绩</a:t>
            </a:r>
            <a:endParaRPr lang="zh-CN" altLang="en-US"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zh-CN" altLang="en-US" sz="2400" b="1" dirty="0">
                <a:solidFill>
                  <a:schemeClr val="tx1"/>
                </a:solidFill>
                <a:latin typeface="楷体_GB2312"/>
                <a:ea typeface="楷体_GB2312"/>
                <a:cs typeface="楷体_GB2312"/>
              </a:rPr>
              <a:t> </a:t>
            </a:r>
            <a:r>
              <a:rPr lang="en-US" altLang="zh-CN" sz="2400" b="1" dirty="0">
                <a:solidFill>
                  <a:schemeClr val="tx1"/>
                </a:solidFill>
                <a:latin typeface="楷体_GB2312"/>
                <a:ea typeface="楷体_GB2312"/>
                <a:cs typeface="楷体_GB2312"/>
              </a:rPr>
              <a:t>          </a:t>
            </a:r>
            <a:r>
              <a:rPr lang="zh-CN" altLang="en-US" sz="2400" b="1" dirty="0">
                <a:solidFill>
                  <a:schemeClr val="tx1"/>
                </a:solidFill>
                <a:latin typeface="楷体_GB2312"/>
                <a:ea typeface="楷体_GB2312"/>
                <a:cs typeface="楷体_GB2312"/>
              </a:rPr>
              <a:t>作为最终的实验成绩。</a:t>
            </a: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zh-CN" altLang="en-US"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zh-CN" altLang="en-US" sz="3200" b="1" dirty="0">
              <a:solidFill>
                <a:schemeClr val="tx1"/>
              </a:solidFill>
              <a:latin typeface="楷体_GB2312"/>
              <a:ea typeface="楷体_GB2312"/>
              <a:cs typeface="楷体_GB2312"/>
            </a:endParaRPr>
          </a:p>
        </p:txBody>
      </p:sp>
      <p:sp>
        <p:nvSpPr>
          <p:cNvPr id="17411" name="页脚占位符 3"/>
          <p:cNvSpPr>
            <a:spLocks noGrp="1"/>
          </p:cNvSpPr>
          <p:nvPr>
            <p:ph type="ftr" sz="quarter" idx="10"/>
          </p:nvPr>
        </p:nvSpPr>
        <p:spPr/>
        <p:txBody>
          <a:bodyPr/>
          <a:lstStyle/>
          <a:p>
            <a:pPr>
              <a:defRPr/>
            </a:pPr>
            <a:r>
              <a:rPr lang="en-US" altLang="zh-CN">
                <a:ea typeface="宋体" panose="02010600030101010101" pitchFamily="2" charset="-122"/>
              </a:rPr>
              <a:t>oop</a:t>
            </a:r>
            <a:endParaRPr lang="en-US" altLang="zh-CN">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755650" y="188913"/>
            <a:ext cx="7993063" cy="711200"/>
          </a:xfrm>
        </p:spPr>
        <p:txBody>
          <a:bodyPr/>
          <a:lstStyle/>
          <a:p>
            <a:pPr eaLnBrk="1" hangingPunct="1"/>
            <a:r>
              <a:rPr lang="en-US" altLang="zh-CN" sz="2800">
                <a:ea typeface="宋体" panose="02010600030101010101" pitchFamily="2" charset="-122"/>
              </a:rPr>
              <a:t>1.1  </a:t>
            </a:r>
            <a:r>
              <a:rPr lang="zh-CN" altLang="zh-CN" sz="2800">
                <a:ea typeface="宋体" panose="02010600030101010101" pitchFamily="2" charset="-122"/>
              </a:rPr>
              <a:t>面向过程</a:t>
            </a:r>
            <a:r>
              <a:rPr lang="zh-CN" altLang="zh-CN" sz="2800" b="1">
                <a:ea typeface="宋体" panose="02010600030101010101" pitchFamily="2" charset="-122"/>
              </a:rPr>
              <a:t>与</a:t>
            </a:r>
            <a:r>
              <a:rPr lang="zh-CN" altLang="zh-CN" sz="2800" b="1">
                <a:solidFill>
                  <a:srgbClr val="FF0000"/>
                </a:solidFill>
                <a:ea typeface="宋体" panose="02010600030101010101" pitchFamily="2" charset="-122"/>
              </a:rPr>
              <a:t>面向对象程序</a:t>
            </a:r>
            <a:r>
              <a:rPr lang="zh-CN" altLang="zh-CN" sz="2800" b="1">
                <a:ea typeface="宋体" panose="02010600030101010101" pitchFamily="2" charset="-122"/>
              </a:rPr>
              <a:t>设计</a:t>
            </a:r>
            <a:endParaRPr lang="zh-CN" altLang="en-US" b="1">
              <a:solidFill>
                <a:srgbClr val="0000CC"/>
              </a:solidFill>
              <a:ea typeface="宋体" panose="02010600030101010101" pitchFamily="2" charset="-122"/>
            </a:endParaRPr>
          </a:p>
        </p:txBody>
      </p:sp>
      <p:sp>
        <p:nvSpPr>
          <p:cNvPr id="95235" name="Rectangle 3"/>
          <p:cNvSpPr>
            <a:spLocks noGrp="1" noChangeArrowheads="1"/>
          </p:cNvSpPr>
          <p:nvPr>
            <p:ph type="body" idx="4294967295"/>
          </p:nvPr>
        </p:nvSpPr>
        <p:spPr>
          <a:xfrm>
            <a:off x="0" y="1111250"/>
            <a:ext cx="6659563" cy="5746750"/>
          </a:xfrm>
          <a:solidFill>
            <a:schemeClr val="bg1"/>
          </a:solidFill>
        </p:spPr>
        <p:txBody>
          <a:bodyPr/>
          <a:lstStyle/>
          <a:p>
            <a:pPr algn="just" eaLnBrk="1" hangingPunct="1">
              <a:lnSpc>
                <a:spcPct val="120000"/>
              </a:lnSpc>
              <a:buFont typeface="Wingdings" panose="05000000000000000000" pitchFamily="2" charset="2"/>
              <a:buNone/>
            </a:pPr>
            <a:r>
              <a:rPr lang="en-US" altLang="zh-CN" sz="3200" b="1" dirty="0">
                <a:solidFill>
                  <a:srgbClr val="FF0000"/>
                </a:solidFill>
                <a:ea typeface="宋体" panose="02010600030101010101" pitchFamily="2" charset="-122"/>
              </a:rPr>
              <a:t>2</a:t>
            </a:r>
            <a:r>
              <a:rPr lang="zh-CN" altLang="en-US" sz="3200" b="1" dirty="0">
                <a:solidFill>
                  <a:srgbClr val="FF0000"/>
                </a:solidFill>
                <a:ea typeface="宋体" panose="02010600030101010101" pitchFamily="2" charset="-122"/>
              </a:rPr>
              <a:t>．面向对象程序设计</a:t>
            </a:r>
            <a:endParaRPr lang="en-US" altLang="zh-CN" sz="3200" b="1" dirty="0">
              <a:solidFill>
                <a:srgbClr val="FF0000"/>
              </a:solidFill>
              <a:ea typeface="宋体" panose="02010600030101010101" pitchFamily="2" charset="-122"/>
            </a:endParaRPr>
          </a:p>
          <a:p>
            <a:pPr algn="just" eaLnBrk="1" hangingPunct="1">
              <a:lnSpc>
                <a:spcPct val="120000"/>
              </a:lnSpc>
              <a:buFont typeface="Wingdings" panose="05000000000000000000" pitchFamily="2" charset="2"/>
              <a:buNone/>
            </a:pPr>
            <a:r>
              <a:rPr lang="en-US" altLang="zh-CN" b="1" dirty="0">
                <a:solidFill>
                  <a:srgbClr val="0000FF"/>
                </a:solidFill>
                <a:ea typeface="宋体" panose="02010600030101010101" pitchFamily="2" charset="-122"/>
              </a:rPr>
              <a:t>  (1)</a:t>
            </a:r>
            <a:r>
              <a:rPr lang="zh-CN" altLang="en-US" b="1" dirty="0">
                <a:solidFill>
                  <a:srgbClr val="008000"/>
                </a:solidFill>
                <a:ea typeface="宋体" panose="02010600030101010101" pitchFamily="2" charset="-122"/>
              </a:rPr>
              <a:t>面向对象程序设计</a:t>
            </a:r>
            <a:r>
              <a:rPr lang="zh-CN" altLang="en-US" b="1" dirty="0">
                <a:solidFill>
                  <a:srgbClr val="0000FF"/>
                </a:solidFill>
                <a:ea typeface="宋体" panose="02010600030101010101" pitchFamily="2" charset="-122"/>
              </a:rPr>
              <a:t>的观点</a:t>
            </a:r>
            <a:endParaRPr lang="zh-CN" altLang="en-US" b="1" dirty="0">
              <a:solidFill>
                <a:srgbClr val="0000FF"/>
              </a:solidFill>
              <a:ea typeface="宋体" panose="02010600030101010101" pitchFamily="2" charset="-122"/>
            </a:endParaRPr>
          </a:p>
          <a:p>
            <a:pPr lvl="1" eaLnBrk="1" hangingPunct="1">
              <a:lnSpc>
                <a:spcPct val="120000"/>
              </a:lnSpc>
            </a:pPr>
            <a:r>
              <a:rPr lang="zh-CN" altLang="en-US" sz="2000" b="1" dirty="0">
                <a:latin typeface="Arial" panose="020B0604020202020204" pitchFamily="34" charset="0"/>
                <a:ea typeface="宋体" panose="02010600030101010101" pitchFamily="2" charset="-122"/>
              </a:rPr>
              <a:t>自然界是由各种各样的实体（对象）所组成</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每种对象都有自己的内部状态和运动规律</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不同对象之间的</a:t>
            </a:r>
            <a:r>
              <a:rPr lang="zh-CN" altLang="en-US" sz="2000" b="1" dirty="0">
                <a:solidFill>
                  <a:srgbClr val="FF6600"/>
                </a:solidFill>
                <a:latin typeface="Arial" panose="020B0604020202020204" pitchFamily="34" charset="0"/>
                <a:ea typeface="宋体" panose="02010600030101010101" pitchFamily="2" charset="-122"/>
              </a:rPr>
              <a:t>相互联系和相互作用</a:t>
            </a:r>
            <a:r>
              <a:rPr lang="zh-CN" altLang="en-US" sz="2000" b="1" dirty="0">
                <a:latin typeface="Arial" panose="020B0604020202020204" pitchFamily="34" charset="0"/>
                <a:ea typeface="宋体" panose="02010600030101010101" pitchFamily="2" charset="-122"/>
              </a:rPr>
              <a:t>就构成了各种不同的系统</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进而构成整个客观世界</a:t>
            </a: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a:p>
            <a:pPr eaLnBrk="1" hangingPunct="1">
              <a:lnSpc>
                <a:spcPct val="120000"/>
              </a:lnSpc>
              <a:buFont typeface="Wingdings" panose="05000000000000000000" pitchFamily="2" charset="2"/>
              <a:buNone/>
            </a:pPr>
            <a:r>
              <a:rPr lang="en-US" altLang="zh-CN" b="1" dirty="0">
                <a:solidFill>
                  <a:srgbClr val="0000FF"/>
                </a:solidFill>
                <a:ea typeface="宋体" panose="02010600030101010101" pitchFamily="2" charset="-122"/>
              </a:rPr>
              <a:t>  (2)</a:t>
            </a:r>
            <a:r>
              <a:rPr lang="zh-CN" altLang="en-US" b="1" dirty="0">
                <a:solidFill>
                  <a:srgbClr val="008000"/>
                </a:solidFill>
                <a:ea typeface="宋体" panose="02010600030101010101" pitchFamily="2" charset="-122"/>
              </a:rPr>
              <a:t>面向对象程序设计</a:t>
            </a:r>
            <a:r>
              <a:rPr lang="zh-CN" altLang="en-US" b="1" dirty="0">
                <a:solidFill>
                  <a:srgbClr val="0000FF"/>
                </a:solidFill>
                <a:ea typeface="宋体" panose="02010600030101010101" pitchFamily="2" charset="-122"/>
              </a:rPr>
              <a:t>的方法</a:t>
            </a:r>
            <a:endParaRPr lang="en-US" altLang="zh-CN" b="1" dirty="0">
              <a:solidFill>
                <a:srgbClr val="0000FF"/>
              </a:solidFill>
              <a:ea typeface="宋体" panose="02010600030101010101" pitchFamily="2" charset="-122"/>
            </a:endParaRPr>
          </a:p>
          <a:p>
            <a:pPr lvl="1" eaLnBrk="1" hangingPunct="1">
              <a:lnSpc>
                <a:spcPct val="120000"/>
              </a:lnSpc>
            </a:pPr>
            <a:r>
              <a:rPr lang="zh-CN" altLang="en-US" sz="2000" b="1" dirty="0">
                <a:latin typeface="Arial" panose="020B0604020202020204" pitchFamily="34" charset="0"/>
                <a:ea typeface="宋体" panose="02010600030101010101" pitchFamily="2" charset="-122"/>
              </a:rPr>
              <a:t>用</a:t>
            </a:r>
            <a:r>
              <a:rPr lang="zh-CN" altLang="en-US" sz="2000" b="1" dirty="0">
                <a:solidFill>
                  <a:srgbClr val="FF6600"/>
                </a:solidFill>
                <a:latin typeface="Arial" panose="020B0604020202020204" pitchFamily="34" charset="0"/>
                <a:ea typeface="宋体" panose="02010600030101010101" pitchFamily="2" charset="-122"/>
              </a:rPr>
              <a:t>软件对象</a:t>
            </a:r>
            <a:r>
              <a:rPr lang="zh-CN" altLang="en-US" sz="2000" b="1" dirty="0">
                <a:latin typeface="Arial" panose="020B0604020202020204" pitchFamily="34" charset="0"/>
                <a:ea typeface="宋体" panose="02010600030101010101" pitchFamily="2" charset="-122"/>
              </a:rPr>
              <a:t>来描述模仿现实中的对象及其关系，进而处理现实问题。</a:t>
            </a:r>
            <a:endParaRPr lang="zh-CN" altLang="en-US" sz="2000" b="1" dirty="0">
              <a:latin typeface="Arial" panose="020B0604020202020204" pitchFamily="34" charset="0"/>
              <a:ea typeface="宋体" panose="02010600030101010101" pitchFamily="2" charset="-122"/>
            </a:endParaRPr>
          </a:p>
          <a:p>
            <a:pPr lvl="1" eaLnBrk="1" hangingPunct="1">
              <a:lnSpc>
                <a:spcPct val="120000"/>
              </a:lnSpc>
            </a:pPr>
            <a:r>
              <a:rPr lang="zh-CN" altLang="en-US" sz="2000" b="1" dirty="0">
                <a:latin typeface="Arial" panose="020B0604020202020204" pitchFamily="34" charset="0"/>
                <a:ea typeface="宋体" panose="02010600030101010101" pitchFamily="2" charset="-122"/>
              </a:rPr>
              <a:t>要求：高度概括、分类和抽象。</a:t>
            </a:r>
            <a:endParaRPr lang="zh-CN" altLang="en-US" sz="2000" b="1" dirty="0">
              <a:latin typeface="Arial" panose="020B0604020202020204" pitchFamily="34" charset="0"/>
              <a:ea typeface="宋体" panose="02010600030101010101" pitchFamily="2" charset="-122"/>
            </a:endParaRPr>
          </a:p>
          <a:p>
            <a:pPr eaLnBrk="1" hangingPunct="1">
              <a:lnSpc>
                <a:spcPct val="120000"/>
              </a:lnSpc>
              <a:buFont typeface="Wingdings" panose="05000000000000000000" pitchFamily="2" charset="2"/>
              <a:buNone/>
            </a:pPr>
            <a:r>
              <a:rPr lang="en-US" altLang="zh-CN" b="1" dirty="0">
                <a:solidFill>
                  <a:srgbClr val="0000FF"/>
                </a:solidFill>
                <a:ea typeface="宋体" panose="02010600030101010101" pitchFamily="2" charset="-122"/>
              </a:rPr>
              <a:t>  (3)</a:t>
            </a:r>
            <a:r>
              <a:rPr lang="zh-CN" altLang="en-US" b="1" dirty="0">
                <a:solidFill>
                  <a:srgbClr val="008000"/>
                </a:solidFill>
                <a:ea typeface="宋体" panose="02010600030101010101" pitchFamily="2" charset="-122"/>
              </a:rPr>
              <a:t>面向对象程序设计</a:t>
            </a:r>
            <a:r>
              <a:rPr lang="zh-CN" altLang="en-US" b="1" dirty="0">
                <a:solidFill>
                  <a:srgbClr val="0000FF"/>
                </a:solidFill>
                <a:ea typeface="宋体" panose="02010600030101010101" pitchFamily="2" charset="-122"/>
              </a:rPr>
              <a:t>的目的</a:t>
            </a:r>
            <a:endParaRPr lang="en-US" altLang="zh-CN" b="1" dirty="0">
              <a:solidFill>
                <a:srgbClr val="0000FF"/>
              </a:solidFill>
              <a:ea typeface="宋体" panose="02010600030101010101" pitchFamily="2" charset="-122"/>
            </a:endParaRPr>
          </a:p>
          <a:p>
            <a:pPr lvl="1" eaLnBrk="1" hangingPunct="1">
              <a:lnSpc>
                <a:spcPct val="120000"/>
              </a:lnSpc>
            </a:pPr>
            <a:r>
              <a:rPr lang="zh-CN" altLang="en-US" sz="2000" b="1" dirty="0">
                <a:latin typeface="Arial" panose="020B0604020202020204" pitchFamily="34" charset="0"/>
                <a:ea typeface="宋体" panose="02010600030101010101" pitchFamily="2" charset="-122"/>
              </a:rPr>
              <a:t>实现软件设计的产业化。</a:t>
            </a:r>
            <a:endParaRPr lang="zh-CN" altLang="en-US" sz="2000" b="1" dirty="0">
              <a:latin typeface="Arial" panose="020B0604020202020204" pitchFamily="34" charset="0"/>
              <a:ea typeface="宋体" panose="02010600030101010101" pitchFamily="2" charset="-122"/>
            </a:endParaRPr>
          </a:p>
        </p:txBody>
      </p:sp>
      <p:pic>
        <p:nvPicPr>
          <p:cNvPr id="36867" name="图片 1"/>
          <p:cNvPicPr>
            <a:picLocks noChangeAspect="1"/>
          </p:cNvPicPr>
          <p:nvPr/>
        </p:nvPicPr>
        <p:blipFill>
          <a:blip r:embed="rId1"/>
          <a:srcRect/>
          <a:stretch>
            <a:fillRect/>
          </a:stretch>
        </p:blipFill>
        <p:spPr bwMode="auto">
          <a:xfrm>
            <a:off x="6989763" y="1111250"/>
            <a:ext cx="1979612" cy="1223963"/>
          </a:xfrm>
          <a:prstGeom prst="rect">
            <a:avLst/>
          </a:prstGeom>
          <a:noFill/>
          <a:ln w="9525">
            <a:noFill/>
            <a:miter lim="800000"/>
            <a:headEnd/>
            <a:tailEnd/>
          </a:ln>
        </p:spPr>
      </p:pic>
      <p:pic>
        <p:nvPicPr>
          <p:cNvPr id="36868" name="图片 2"/>
          <p:cNvPicPr>
            <a:picLocks noChangeAspect="1"/>
          </p:cNvPicPr>
          <p:nvPr/>
        </p:nvPicPr>
        <p:blipFill>
          <a:blip r:embed="rId2"/>
          <a:srcRect/>
          <a:stretch>
            <a:fillRect/>
          </a:stretch>
        </p:blipFill>
        <p:spPr bwMode="auto">
          <a:xfrm>
            <a:off x="7043738" y="3500438"/>
            <a:ext cx="1873250" cy="1873250"/>
          </a:xfrm>
          <a:prstGeom prst="rect">
            <a:avLst/>
          </a:prstGeom>
          <a:noFill/>
          <a:ln w="9525">
            <a:noFill/>
            <a:miter lim="800000"/>
            <a:headEnd/>
            <a:tailEnd/>
          </a:ln>
        </p:spPr>
      </p:pic>
      <p:sp>
        <p:nvSpPr>
          <p:cNvPr id="36869" name="文本框 1"/>
          <p:cNvSpPr txBox="1">
            <a:spLocks noChangeArrowheads="1"/>
          </p:cNvSpPr>
          <p:nvPr/>
        </p:nvSpPr>
        <p:spPr bwMode="auto">
          <a:xfrm>
            <a:off x="7353300" y="2336800"/>
            <a:ext cx="1758950" cy="646113"/>
          </a:xfrm>
          <a:prstGeom prst="rect">
            <a:avLst/>
          </a:prstGeom>
          <a:noFill/>
          <a:ln w="9525">
            <a:noFill/>
            <a:miter lim="800000"/>
          </a:ln>
        </p:spPr>
        <p:txBody>
          <a:bodyPr>
            <a:spAutoFit/>
          </a:bodyPr>
          <a:lstStyle/>
          <a:p>
            <a:pPr eaLnBrk="0" hangingPunct="0"/>
            <a:r>
              <a:rPr lang="en-US" altLang="zh-CN">
                <a:solidFill>
                  <a:srgbClr val="0000CC"/>
                </a:solidFill>
                <a:ea typeface="宋体" panose="02010600030101010101" pitchFamily="2" charset="-122"/>
              </a:rPr>
              <a:t>Class Cat &amp; class Rat</a:t>
            </a:r>
            <a:endParaRPr lang="zh-CN" altLang="en-US">
              <a:solidFill>
                <a:srgbClr val="0000CC"/>
              </a:solidFill>
              <a:ea typeface="宋体" panose="02010600030101010101" pitchFamily="2" charset="-122"/>
            </a:endParaRPr>
          </a:p>
        </p:txBody>
      </p:sp>
      <p:sp>
        <p:nvSpPr>
          <p:cNvPr id="36870" name="文本框 6"/>
          <p:cNvSpPr txBox="1">
            <a:spLocks noChangeArrowheads="1"/>
          </p:cNvSpPr>
          <p:nvPr/>
        </p:nvSpPr>
        <p:spPr bwMode="auto">
          <a:xfrm>
            <a:off x="7192963" y="5548313"/>
            <a:ext cx="1758950" cy="368300"/>
          </a:xfrm>
          <a:prstGeom prst="rect">
            <a:avLst/>
          </a:prstGeom>
          <a:noFill/>
          <a:ln w="9525">
            <a:noFill/>
            <a:miter lim="800000"/>
          </a:ln>
        </p:spPr>
        <p:txBody>
          <a:bodyPr>
            <a:spAutoFit/>
          </a:bodyPr>
          <a:lstStyle/>
          <a:p>
            <a:pPr eaLnBrk="0" hangingPunct="0"/>
            <a:r>
              <a:rPr lang="en-US" altLang="zh-CN">
                <a:solidFill>
                  <a:srgbClr val="0000CC"/>
                </a:solidFill>
                <a:ea typeface="宋体" panose="02010600030101010101" pitchFamily="2" charset="-122"/>
              </a:rPr>
              <a:t>Class Dog</a:t>
            </a:r>
            <a:endParaRPr lang="zh-CN" altLang="en-US">
              <a:solidFill>
                <a:srgbClr val="0000CC"/>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5">
                                            <p:txEl>
                                              <p:pRg st="3" end="3"/>
                                            </p:txEl>
                                          </p:spTgt>
                                        </p:tgtEl>
                                        <p:attrNameLst>
                                          <p:attrName>style.visibility</p:attrName>
                                        </p:attrNameLst>
                                      </p:cBhvr>
                                      <p:to>
                                        <p:strVal val="visible"/>
                                      </p:to>
                                    </p:set>
                                    <p:anim calcmode="lin" valueType="num">
                                      <p:cBhvr additive="base">
                                        <p:cTn id="7"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pRg st="4" end="4"/>
                                            </p:txEl>
                                          </p:spTgt>
                                        </p:tgtEl>
                                        <p:attrNameLst>
                                          <p:attrName>style.visibility</p:attrName>
                                        </p:attrNameLst>
                                      </p:cBhvr>
                                      <p:to>
                                        <p:strVal val="visible"/>
                                      </p:to>
                                    </p:set>
                                    <p:anim calcmode="lin" valueType="num">
                                      <p:cBhvr additive="base">
                                        <p:cTn id="13"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95235">
                                            <p:txEl>
                                              <p:pRg st="5" end="5"/>
                                            </p:txEl>
                                          </p:spTgt>
                                        </p:tgtEl>
                                        <p:attrNameLst>
                                          <p:attrName>style.visibility</p:attrName>
                                        </p:attrNameLst>
                                      </p:cBhvr>
                                      <p:to>
                                        <p:strVal val="visible"/>
                                      </p:to>
                                    </p:set>
                                    <p:animEffect transition="in" filter="box(in)">
                                      <p:cBhvr>
                                        <p:cTn id="19" dur="500"/>
                                        <p:tgtEl>
                                          <p:spTgt spid="9523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nodeType="clickEffect">
                                  <p:stCondLst>
                                    <p:cond delay="0"/>
                                  </p:stCondLst>
                                  <p:childTnLst>
                                    <p:set>
                                      <p:cBhvr>
                                        <p:cTn id="23" dur="1" fill="hold">
                                          <p:stCondLst>
                                            <p:cond delay="0"/>
                                          </p:stCondLst>
                                        </p:cTn>
                                        <p:tgtEl>
                                          <p:spTgt spid="95235">
                                            <p:txEl>
                                              <p:pRg st="6" end="6"/>
                                            </p:txEl>
                                          </p:spTgt>
                                        </p:tgtEl>
                                        <p:attrNameLst>
                                          <p:attrName>style.visibility</p:attrName>
                                        </p:attrNameLst>
                                      </p:cBhvr>
                                      <p:to>
                                        <p:strVal val="visible"/>
                                      </p:to>
                                    </p:set>
                                    <p:animEffect transition="in" filter="barn(inHorizontal)">
                                      <p:cBhvr>
                                        <p:cTn id="24" dur="500"/>
                                        <p:tgtEl>
                                          <p:spTgt spid="9523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95235">
                                            <p:txEl>
                                              <p:pRg st="7" end="7"/>
                                            </p:txEl>
                                          </p:spTgt>
                                        </p:tgtEl>
                                        <p:attrNameLst>
                                          <p:attrName>style.visibility</p:attrName>
                                        </p:attrNameLst>
                                      </p:cBhvr>
                                      <p:to>
                                        <p:strVal val="visible"/>
                                      </p:to>
                                    </p:set>
                                    <p:animEffect transition="in" filter="barn(inHorizontal)">
                                      <p:cBhvr>
                                        <p:cTn id="29" dur="500"/>
                                        <p:tgtEl>
                                          <p:spTgt spid="9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165100" y="173038"/>
            <a:ext cx="8655050" cy="674687"/>
          </a:xfrm>
        </p:spPr>
        <p:txBody>
          <a:bodyPr/>
          <a:lstStyle/>
          <a:p>
            <a:pPr eaLnBrk="1" hangingPunct="1"/>
            <a:r>
              <a:rPr lang="en-US" altLang="zh-CN" sz="2400" b="1">
                <a:ea typeface="宋体" panose="02010600030101010101" pitchFamily="2" charset="-122"/>
              </a:rPr>
              <a:t>1.1  </a:t>
            </a:r>
            <a:r>
              <a:rPr lang="zh-CN" altLang="zh-CN" sz="2400" b="1">
                <a:ea typeface="宋体" panose="02010600030101010101" pitchFamily="2" charset="-122"/>
              </a:rPr>
              <a:t>面向过程与</a:t>
            </a:r>
            <a:r>
              <a:rPr lang="zh-CN" altLang="zh-CN" sz="2400" b="1">
                <a:solidFill>
                  <a:srgbClr val="FF0000"/>
                </a:solidFill>
                <a:ea typeface="宋体" panose="02010600030101010101" pitchFamily="2" charset="-122"/>
              </a:rPr>
              <a:t>面向对象程序</a:t>
            </a:r>
            <a:r>
              <a:rPr lang="zh-CN" altLang="zh-CN" sz="2400" b="1">
                <a:ea typeface="宋体" panose="02010600030101010101" pitchFamily="2" charset="-122"/>
              </a:rPr>
              <a:t>设计</a:t>
            </a:r>
            <a:endParaRPr lang="zh-CN" altLang="en-US" sz="2400" b="1">
              <a:solidFill>
                <a:srgbClr val="0000CC"/>
              </a:solidFill>
              <a:ea typeface="宋体" panose="02010600030101010101" pitchFamily="2" charset="-122"/>
            </a:endParaRPr>
          </a:p>
        </p:txBody>
      </p:sp>
      <p:sp>
        <p:nvSpPr>
          <p:cNvPr id="97283" name="Rectangle 3"/>
          <p:cNvSpPr>
            <a:spLocks noGrp="1" noChangeArrowheads="1"/>
          </p:cNvSpPr>
          <p:nvPr>
            <p:ph type="body" idx="4294967295"/>
          </p:nvPr>
        </p:nvSpPr>
        <p:spPr>
          <a:xfrm>
            <a:off x="107950" y="1844675"/>
            <a:ext cx="8351838" cy="4114800"/>
          </a:xfrm>
        </p:spPr>
        <p:txBody>
          <a:bodyPr/>
          <a:lstStyle/>
          <a:p>
            <a:pPr eaLnBrk="1" hangingPunct="1">
              <a:buFont typeface="Wingdings" panose="05000000000000000000" pitchFamily="2" charset="2"/>
              <a:buNone/>
            </a:pPr>
            <a:r>
              <a:rPr lang="en-US" altLang="zh-CN" b="1">
                <a:solidFill>
                  <a:srgbClr val="000099"/>
                </a:solidFill>
                <a:ea typeface="宋体" panose="02010600030101010101" pitchFamily="2" charset="-122"/>
              </a:rPr>
              <a:t>(4)</a:t>
            </a:r>
            <a:r>
              <a:rPr lang="zh-CN" altLang="en-US" b="1">
                <a:solidFill>
                  <a:srgbClr val="00B050"/>
                </a:solidFill>
                <a:ea typeface="宋体" panose="02010600030101010101" pitchFamily="2" charset="-122"/>
              </a:rPr>
              <a:t>面向对象程序设计</a:t>
            </a:r>
            <a:r>
              <a:rPr lang="zh-CN" altLang="en-US" b="1">
                <a:solidFill>
                  <a:srgbClr val="000099"/>
                </a:solidFill>
                <a:ea typeface="宋体" panose="02010600030101010101" pitchFamily="2" charset="-122"/>
              </a:rPr>
              <a:t>基本概念</a:t>
            </a:r>
            <a:endParaRPr lang="zh-CN" altLang="en-US" b="1">
              <a:solidFill>
                <a:srgbClr val="000099"/>
              </a:solidFill>
              <a:ea typeface="宋体" panose="02010600030101010101" pitchFamily="2" charset="-122"/>
            </a:endParaRPr>
          </a:p>
          <a:p>
            <a:pPr lvl="1" eaLnBrk="1" hangingPunct="1"/>
            <a:r>
              <a:rPr lang="zh-CN" altLang="en-US" b="1">
                <a:latin typeface="Arial" panose="020B0604020202020204" pitchFamily="34" charset="0"/>
                <a:ea typeface="宋体" panose="02010600030101010101" pitchFamily="2" charset="-122"/>
              </a:rPr>
              <a:t>对象</a:t>
            </a:r>
            <a:endParaRPr lang="zh-CN" altLang="en-US" b="1">
              <a:latin typeface="Arial" panose="020B0604020202020204" pitchFamily="34" charset="0"/>
              <a:ea typeface="宋体" panose="02010600030101010101" pitchFamily="2" charset="-122"/>
            </a:endParaRPr>
          </a:p>
          <a:p>
            <a:pPr lvl="2" eaLnBrk="1" hangingPunct="1"/>
            <a:r>
              <a:rPr lang="zh-CN" altLang="en-US" b="1">
                <a:latin typeface="Arial" panose="020B0604020202020204" pitchFamily="34" charset="0"/>
                <a:ea typeface="宋体" panose="02010600030101010101" pitchFamily="2" charset="-122"/>
              </a:rPr>
              <a:t>客观存在的实体称为对象</a:t>
            </a:r>
            <a:endParaRPr lang="zh-CN" altLang="en-US" b="1">
              <a:latin typeface="Arial" panose="020B0604020202020204" pitchFamily="34" charset="0"/>
              <a:ea typeface="宋体" panose="02010600030101010101" pitchFamily="2" charset="-122"/>
            </a:endParaRPr>
          </a:p>
          <a:p>
            <a:pPr lvl="1" eaLnBrk="1" hangingPunct="1"/>
            <a:r>
              <a:rPr lang="zh-CN" altLang="en-US" b="1">
                <a:solidFill>
                  <a:srgbClr val="0000CC"/>
                </a:solidFill>
                <a:latin typeface="Arial" panose="020B0604020202020204" pitchFamily="34" charset="0"/>
                <a:ea typeface="宋体" panose="02010600030101010101" pitchFamily="2" charset="-122"/>
              </a:rPr>
              <a:t>属性</a:t>
            </a:r>
            <a:endParaRPr lang="zh-CN" altLang="en-US" b="1">
              <a:solidFill>
                <a:srgbClr val="0000CC"/>
              </a:solidFill>
              <a:latin typeface="Arial" panose="020B0604020202020204" pitchFamily="34" charset="0"/>
              <a:ea typeface="宋体" panose="02010600030101010101" pitchFamily="2" charset="-122"/>
            </a:endParaRPr>
          </a:p>
          <a:p>
            <a:pPr lvl="2" eaLnBrk="1" hangingPunct="1"/>
            <a:r>
              <a:rPr lang="zh-CN" altLang="en-US" b="1">
                <a:solidFill>
                  <a:srgbClr val="0000CC"/>
                </a:solidFill>
                <a:latin typeface="Arial" panose="020B0604020202020204" pitchFamily="34" charset="0"/>
                <a:ea typeface="宋体" panose="02010600030101010101" pitchFamily="2" charset="-122"/>
              </a:rPr>
              <a:t>描述对象的特征的数据</a:t>
            </a:r>
            <a:endParaRPr lang="zh-CN" altLang="en-US" b="1">
              <a:solidFill>
                <a:srgbClr val="0000CC"/>
              </a:solidFill>
              <a:latin typeface="Arial" panose="020B0604020202020204" pitchFamily="34" charset="0"/>
              <a:ea typeface="宋体" panose="02010600030101010101" pitchFamily="2" charset="-122"/>
            </a:endParaRPr>
          </a:p>
          <a:p>
            <a:pPr lvl="1" eaLnBrk="1" hangingPunct="1"/>
            <a:r>
              <a:rPr lang="zh-CN" altLang="en-US" b="1">
                <a:latin typeface="Arial" panose="020B0604020202020204" pitchFamily="34" charset="0"/>
                <a:ea typeface="宋体" panose="02010600030101010101" pitchFamily="2" charset="-122"/>
              </a:rPr>
              <a:t>行为</a:t>
            </a:r>
            <a:endParaRPr lang="zh-CN" altLang="en-US" b="1">
              <a:latin typeface="Arial" panose="020B0604020202020204" pitchFamily="34" charset="0"/>
              <a:ea typeface="宋体" panose="02010600030101010101" pitchFamily="2" charset="-122"/>
            </a:endParaRPr>
          </a:p>
          <a:p>
            <a:pPr lvl="2" eaLnBrk="1" hangingPunct="1"/>
            <a:r>
              <a:rPr lang="zh-CN" altLang="en-US" b="1">
                <a:latin typeface="Arial" panose="020B0604020202020204" pitchFamily="34" charset="0"/>
                <a:ea typeface="宋体" panose="02010600030101010101" pitchFamily="2" charset="-122"/>
              </a:rPr>
              <a:t>对象自身的行为，对现实世界某些信息的响应．</a:t>
            </a:r>
            <a:endParaRPr lang="zh-CN" altLang="en-US" b="1">
              <a:latin typeface="Arial" panose="020B0604020202020204" pitchFamily="34" charset="0"/>
              <a:ea typeface="宋体" panose="02010600030101010101" pitchFamily="2" charset="-122"/>
            </a:endParaRPr>
          </a:p>
          <a:p>
            <a:pPr lvl="1" eaLnBrk="1" hangingPunct="1"/>
            <a:r>
              <a:rPr lang="zh-CN" altLang="en-US" b="1">
                <a:solidFill>
                  <a:srgbClr val="0000CC"/>
                </a:solidFill>
                <a:latin typeface="Arial" panose="020B0604020202020204" pitchFamily="34" charset="0"/>
                <a:ea typeface="宋体" panose="02010600030101010101" pitchFamily="2" charset="-122"/>
              </a:rPr>
              <a:t>消息</a:t>
            </a:r>
            <a:endParaRPr lang="en-US" altLang="zh-CN" b="1">
              <a:solidFill>
                <a:srgbClr val="0000CC"/>
              </a:solidFill>
              <a:latin typeface="Arial" panose="020B0604020202020204" pitchFamily="34" charset="0"/>
              <a:ea typeface="宋体" panose="02010600030101010101" pitchFamily="2" charset="-122"/>
            </a:endParaRPr>
          </a:p>
          <a:p>
            <a:pPr lvl="2" eaLnBrk="1" hangingPunct="1"/>
            <a:r>
              <a:rPr lang="zh-CN" altLang="en-US" b="1">
                <a:latin typeface="Arial" panose="020B0604020202020204" pitchFamily="34" charset="0"/>
                <a:ea typeface="宋体" panose="02010600030101010101" pitchFamily="2" charset="-122"/>
              </a:rPr>
              <a:t>对象之间通过传递消息相互影响，消息可简单理解为传递给被调用函数的</a:t>
            </a:r>
            <a:r>
              <a:rPr lang="zh-CN" altLang="en-US" b="1">
                <a:solidFill>
                  <a:srgbClr val="FF0000"/>
                </a:solidFill>
                <a:latin typeface="Arial" panose="020B0604020202020204" pitchFamily="34" charset="0"/>
                <a:ea typeface="宋体" panose="02010600030101010101" pitchFamily="2" charset="-122"/>
              </a:rPr>
              <a:t>实参</a:t>
            </a:r>
            <a:r>
              <a:rPr lang="zh-CN" altLang="en-US" b="1">
                <a:latin typeface="Arial" panose="020B0604020202020204" pitchFamily="34" charset="0"/>
                <a:ea typeface="宋体" panose="02010600030101010101" pitchFamily="2" charset="-122"/>
              </a:rPr>
              <a:t>。</a:t>
            </a:r>
            <a:endParaRPr lang="zh-CN" altLang="en-US" b="1">
              <a:latin typeface="Arial" panose="020B0604020202020204" pitchFamily="34" charset="0"/>
              <a:ea typeface="宋体" panose="02010600030101010101" pitchFamily="2" charset="-122"/>
            </a:endParaRPr>
          </a:p>
        </p:txBody>
      </p:sp>
      <p:sp>
        <p:nvSpPr>
          <p:cNvPr id="17412" name="Oval 4"/>
          <p:cNvSpPr>
            <a:spLocks noChangeArrowheads="1"/>
          </p:cNvSpPr>
          <p:nvPr/>
        </p:nvSpPr>
        <p:spPr bwMode="auto">
          <a:xfrm>
            <a:off x="6757069" y="1777579"/>
            <a:ext cx="2376487" cy="2665411"/>
          </a:xfrm>
          <a:prstGeom prst="ellips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chemeClr val="bg1"/>
            </a:solidFill>
            <a:rou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b="0">
              <a:cs typeface="+mn-cs"/>
            </a:endParaRPr>
          </a:p>
        </p:txBody>
      </p:sp>
      <p:sp>
        <p:nvSpPr>
          <p:cNvPr id="38918" name="Text Box 6"/>
          <p:cNvSpPr txBox="1">
            <a:spLocks noChangeArrowheads="1"/>
          </p:cNvSpPr>
          <p:nvPr/>
        </p:nvSpPr>
        <p:spPr bwMode="auto">
          <a:xfrm>
            <a:off x="7272338" y="2798763"/>
            <a:ext cx="1079500"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solidFill>
                  <a:schemeClr val="bg1"/>
                </a:solidFill>
                <a:latin typeface="Times New Roman" panose="02020603050405020304" pitchFamily="18" charset="0"/>
                <a:ea typeface="宋体" panose="02010600030101010101" pitchFamily="2" charset="-122"/>
              </a:rPr>
              <a:t>属性</a:t>
            </a:r>
            <a:endParaRPr kumimoji="1" lang="zh-CN" altLang="en-US" sz="2400">
              <a:solidFill>
                <a:schemeClr val="bg1"/>
              </a:solidFill>
              <a:latin typeface="Times New Roman" panose="02020603050405020304" pitchFamily="18" charset="0"/>
              <a:ea typeface="宋体" panose="02010600030101010101" pitchFamily="2" charset="-122"/>
            </a:endParaRPr>
          </a:p>
        </p:txBody>
      </p:sp>
      <p:sp>
        <p:nvSpPr>
          <p:cNvPr id="38919" name="Text Box 7"/>
          <p:cNvSpPr txBox="1">
            <a:spLocks noChangeArrowheads="1"/>
          </p:cNvSpPr>
          <p:nvPr/>
        </p:nvSpPr>
        <p:spPr bwMode="auto">
          <a:xfrm>
            <a:off x="7127875" y="3662363"/>
            <a:ext cx="1439863" cy="519112"/>
          </a:xfrm>
          <a:prstGeom prst="rect">
            <a:avLst/>
          </a:prstGeom>
          <a:noFill/>
          <a:ln w="9525">
            <a:noFill/>
            <a:miter lim="800000"/>
          </a:ln>
        </p:spPr>
        <p:txBody>
          <a:bodyPr lIns="92075" tIns="46038" rIns="92075" bIns="46038">
            <a:spAutoFit/>
          </a:bodyPr>
          <a:lstStyle/>
          <a:p>
            <a:pPr algn="ctr">
              <a:spcBef>
                <a:spcPct val="50000"/>
              </a:spcBef>
            </a:pPr>
            <a:r>
              <a:rPr kumimoji="1" lang="zh-CN" altLang="en-US" sz="2800">
                <a:solidFill>
                  <a:srgbClr val="0000FF"/>
                </a:solidFill>
                <a:latin typeface="Times New Roman" panose="02020603050405020304" pitchFamily="18" charset="0"/>
                <a:ea typeface="宋体" panose="02010600030101010101" pitchFamily="2" charset="-122"/>
              </a:rPr>
              <a:t>行为</a:t>
            </a:r>
            <a:endParaRPr kumimoji="1" lang="zh-CN" altLang="en-US" sz="2800">
              <a:solidFill>
                <a:srgbClr val="0000FF"/>
              </a:solidFill>
              <a:latin typeface="Times New Roman" panose="02020603050405020304" pitchFamily="18" charset="0"/>
              <a:ea typeface="宋体" panose="02010600030101010101" pitchFamily="2" charset="-122"/>
            </a:endParaRPr>
          </a:p>
        </p:txBody>
      </p:sp>
      <p:sp>
        <p:nvSpPr>
          <p:cNvPr id="38920" name="Rectangle 8"/>
          <p:cNvSpPr>
            <a:spLocks noChangeArrowheads="1"/>
          </p:cNvSpPr>
          <p:nvPr/>
        </p:nvSpPr>
        <p:spPr bwMode="auto">
          <a:xfrm>
            <a:off x="6443663" y="1052513"/>
            <a:ext cx="2305050" cy="1143000"/>
          </a:xfrm>
          <a:prstGeom prst="rect">
            <a:avLst/>
          </a:prstGeom>
          <a:noFill/>
          <a:ln w="9525">
            <a:noFill/>
            <a:miter lim="800000"/>
          </a:ln>
        </p:spPr>
        <p:txBody>
          <a:bodyPr anchor="ctr"/>
          <a:lstStyle/>
          <a:p>
            <a:pPr algn="ctr"/>
            <a:r>
              <a:rPr lang="zh-CN" altLang="en-US" sz="2400">
                <a:solidFill>
                  <a:srgbClr val="00B050"/>
                </a:solidFill>
                <a:ea typeface="宋体" panose="02010600030101010101" pitchFamily="2" charset="-122"/>
              </a:rPr>
              <a:t>对象由属性和行为构成</a:t>
            </a:r>
            <a:endParaRPr lang="zh-CN" altLang="en-US" sz="2400">
              <a:solidFill>
                <a:srgbClr val="00B05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 calcmode="lin" valueType="num">
                                      <p:cBhvr additive="base">
                                        <p:cTn id="17" dur="5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7283">
                                            <p:txEl>
                                              <p:pRg st="3" end="3"/>
                                            </p:txEl>
                                          </p:spTgt>
                                        </p:tgtEl>
                                        <p:attrNameLst>
                                          <p:attrName>style.visibility</p:attrName>
                                        </p:attrNameLst>
                                      </p:cBhvr>
                                      <p:to>
                                        <p:strVal val="visible"/>
                                      </p:to>
                                    </p:set>
                                    <p:anim calcmode="lin" valueType="num">
                                      <p:cBhvr additive="base">
                                        <p:cTn id="23" dur="500" fill="hold"/>
                                        <p:tgtEl>
                                          <p:spTgt spid="972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728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7283">
                                            <p:txEl>
                                              <p:pRg st="4" end="4"/>
                                            </p:txEl>
                                          </p:spTgt>
                                        </p:tgtEl>
                                        <p:attrNameLst>
                                          <p:attrName>style.visibility</p:attrName>
                                        </p:attrNameLst>
                                      </p:cBhvr>
                                      <p:to>
                                        <p:strVal val="visible"/>
                                      </p:to>
                                    </p:set>
                                    <p:anim calcmode="lin" valueType="num">
                                      <p:cBhvr additive="base">
                                        <p:cTn id="27" dur="500" fill="hold"/>
                                        <p:tgtEl>
                                          <p:spTgt spid="9728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97283">
                                            <p:txEl>
                                              <p:pRg st="5" end="5"/>
                                            </p:txEl>
                                          </p:spTgt>
                                        </p:tgtEl>
                                        <p:attrNameLst>
                                          <p:attrName>style.visibility</p:attrName>
                                        </p:attrNameLst>
                                      </p:cBhvr>
                                      <p:to>
                                        <p:strVal val="visible"/>
                                      </p:to>
                                    </p:set>
                                    <p:animEffect transition="in" filter="box(in)">
                                      <p:cBhvr>
                                        <p:cTn id="33" dur="500"/>
                                        <p:tgtEl>
                                          <p:spTgt spid="97283">
                                            <p:txEl>
                                              <p:pRg st="5" end="5"/>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97283">
                                            <p:txEl>
                                              <p:pRg st="6" end="6"/>
                                            </p:txEl>
                                          </p:spTgt>
                                        </p:tgtEl>
                                        <p:attrNameLst>
                                          <p:attrName>style.visibility</p:attrName>
                                        </p:attrNameLst>
                                      </p:cBhvr>
                                      <p:to>
                                        <p:strVal val="visible"/>
                                      </p:to>
                                    </p:set>
                                    <p:animEffect transition="in" filter="box(in)">
                                      <p:cBhvr>
                                        <p:cTn id="36" dur="500"/>
                                        <p:tgtEl>
                                          <p:spTgt spid="97283">
                                            <p:txEl>
                                              <p:pRg st="6" end="6"/>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97283">
                                            <p:txEl>
                                              <p:pRg st="7" end="7"/>
                                            </p:txEl>
                                          </p:spTgt>
                                        </p:tgtEl>
                                        <p:attrNameLst>
                                          <p:attrName>style.visibility</p:attrName>
                                        </p:attrNameLst>
                                      </p:cBhvr>
                                      <p:to>
                                        <p:strVal val="visible"/>
                                      </p:to>
                                    </p:set>
                                    <p:animEffect transition="in" filter="box(in)">
                                      <p:cBhvr>
                                        <p:cTn id="39" dur="500"/>
                                        <p:tgtEl>
                                          <p:spTgt spid="9728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7283">
                                            <p:txEl>
                                              <p:pRg st="8" end="8"/>
                                            </p:txEl>
                                          </p:spTgt>
                                        </p:tgtEl>
                                        <p:attrNameLst>
                                          <p:attrName>style.visibility</p:attrName>
                                        </p:attrNameLst>
                                      </p:cBhvr>
                                      <p:to>
                                        <p:strVal val="visible"/>
                                      </p:to>
                                    </p:set>
                                    <p:anim calcmode="lin" valueType="num">
                                      <p:cBhvr additive="base">
                                        <p:cTn id="44" dur="500" fill="hold"/>
                                        <p:tgtEl>
                                          <p:spTgt spid="9728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72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idx="4294967295"/>
          </p:nvPr>
        </p:nvSpPr>
        <p:spPr>
          <a:xfrm>
            <a:off x="0" y="0"/>
            <a:ext cx="8823325" cy="855663"/>
          </a:xfrm>
        </p:spPr>
        <p:txBody>
          <a:bodyPr/>
          <a:lstStyle/>
          <a:p>
            <a:pPr algn="l"/>
            <a:r>
              <a:rPr lang="zh-CN" altLang="en-US" sz="2000" b="1">
                <a:ea typeface="宋体" panose="02010600030101010101" pitchFamily="2" charset="-122"/>
              </a:rPr>
              <a:t>（</a:t>
            </a:r>
            <a:r>
              <a:rPr lang="en-US" altLang="zh-CN" sz="2000" b="1">
                <a:ea typeface="宋体" panose="02010600030101010101" pitchFamily="2" charset="-122"/>
              </a:rPr>
              <a:t>5）</a:t>
            </a:r>
            <a:r>
              <a:rPr lang="zh-CN" altLang="en-US" sz="2000" b="1">
                <a:ea typeface="宋体" panose="02010600030101010101" pitchFamily="2" charset="-122"/>
              </a:rPr>
              <a:t>程序范型对比：猫狗的结构化程序</a:t>
            </a:r>
            <a:endParaRPr lang="zh-CN" altLang="en-US" sz="2000" b="1">
              <a:ea typeface="宋体" panose="02010600030101010101" pitchFamily="2" charset="-122"/>
            </a:endParaRPr>
          </a:p>
        </p:txBody>
      </p:sp>
      <p:sp>
        <p:nvSpPr>
          <p:cNvPr id="39938" name="内容占位符 2"/>
          <p:cNvSpPr>
            <a:spLocks noGrp="1"/>
          </p:cNvSpPr>
          <p:nvPr>
            <p:ph idx="4294967295"/>
          </p:nvPr>
        </p:nvSpPr>
        <p:spPr>
          <a:xfrm>
            <a:off x="0" y="765175"/>
            <a:ext cx="7885113" cy="6121400"/>
          </a:xfrm>
          <a:solidFill>
            <a:schemeClr val="bg1"/>
          </a:solidFill>
        </p:spPr>
        <p:txBody>
          <a:bodyPr/>
          <a:lstStyle/>
          <a:p>
            <a:pPr marL="0" indent="0">
              <a:buFont typeface="Wingdings" panose="05000000000000000000" pitchFamily="2" charset="2"/>
              <a:buNone/>
            </a:pPr>
            <a:r>
              <a:rPr lang="en-US" altLang="zh-CN" sz="1400" b="1">
                <a:ea typeface="宋体" panose="02010600030101010101" pitchFamily="2" charset="-122"/>
              </a:rPr>
              <a:t>typedef struct {</a:t>
            </a:r>
            <a:endParaRPr lang="en-US" altLang="zh-CN" sz="1400" b="1">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char name[10], owner[10];</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int high;</a:t>
            </a:r>
            <a:endParaRPr lang="en-US" altLang="zh-CN" sz="1400" b="1">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a:ea typeface="宋体" panose="02010600030101010101" pitchFamily="2" charset="-122"/>
              </a:rPr>
              <a:t>} Dog;</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solidFill>
                  <a:srgbClr val="FF0000"/>
                </a:solidFill>
                <a:ea typeface="宋体" panose="02010600030101010101" pitchFamily="2" charset="-122"/>
              </a:rPr>
              <a:t>Cat tom;</a:t>
            </a:r>
            <a:endParaRPr lang="en-US" altLang="zh-CN" sz="1400" b="1">
              <a:solidFill>
                <a:srgbClr val="FF0000"/>
              </a:solidFill>
              <a:ea typeface="宋体" panose="02010600030101010101" pitchFamily="2" charset="-122"/>
            </a:endParaRPr>
          </a:p>
          <a:p>
            <a:pPr marL="0" indent="0">
              <a:buFont typeface="Wingdings" panose="05000000000000000000" pitchFamily="2" charset="2"/>
              <a:buNone/>
            </a:pPr>
            <a:r>
              <a:rPr lang="da-DK" altLang="zh-CN" sz="1400" b="1">
                <a:solidFill>
                  <a:srgbClr val="0000CC"/>
                </a:solidFill>
                <a:ea typeface="宋体" panose="02010600030101010101" pitchFamily="2" charset="-122"/>
              </a:rPr>
              <a:t>void setDogName(Dog </a:t>
            </a:r>
            <a:r>
              <a:rPr lang="da-DK" altLang="zh-CN" sz="1400" b="1">
                <a:ea typeface="宋体" panose="02010600030101010101" pitchFamily="2" charset="-122"/>
              </a:rPr>
              <a:t>dog, char name[10])</a:t>
            </a:r>
            <a:r>
              <a:rPr lang="zh-CN" altLang="en-US" sz="1400" b="1">
                <a:ea typeface="宋体" panose="02010600030101010101" pitchFamily="2" charset="-122"/>
              </a:rPr>
              <a:t> </a:t>
            </a:r>
            <a:r>
              <a:rPr lang="da-DK" altLang="zh-CN" sz="1400" b="1">
                <a:ea typeface="宋体" panose="02010600030101010101" pitchFamily="2" charset="-122"/>
              </a:rPr>
              <a:t>{</a:t>
            </a:r>
            <a:r>
              <a:rPr lang="en-US" altLang="zh-CN" sz="1400" b="1">
                <a:ea typeface="宋体" panose="02010600030101010101" pitchFamily="2" charset="-122"/>
              </a:rPr>
              <a:t>strcpy_s(dog.name, name);}</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solidFill>
                  <a:srgbClr val="0000CC"/>
                </a:solidFill>
                <a:ea typeface="宋体" panose="02010600030101010101" pitchFamily="2" charset="-122"/>
              </a:rPr>
              <a:t>void setCatName(Cat </a:t>
            </a:r>
            <a:r>
              <a:rPr lang="en-US" altLang="zh-CN" sz="1400" b="1">
                <a:ea typeface="宋体" panose="02010600030101010101" pitchFamily="2" charset="-122"/>
              </a:rPr>
              <a:t>cat, char name[10]) {strcpy_s(cat.name, name);}</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solidFill>
                  <a:srgbClr val="0000CC"/>
                </a:solidFill>
                <a:ea typeface="宋体" panose="02010600030101010101" pitchFamily="2" charset="-122"/>
              </a:rPr>
              <a:t>void Growth</a:t>
            </a:r>
            <a:r>
              <a:rPr lang="en-US" altLang="zh-CN" sz="1400" b="1">
                <a:ea typeface="宋体" panose="02010600030101010101" pitchFamily="2" charset="-122"/>
              </a:rPr>
              <a:t>(Dog dog, int h1,Cat cat,int h2){dog.high = h1;   cat.high = h2;}</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solidFill>
                  <a:srgbClr val="0000CC"/>
                </a:solidFill>
                <a:ea typeface="宋体" panose="02010600030101010101" pitchFamily="2" charset="-122"/>
              </a:rPr>
              <a:t>void SetOwner(Cat </a:t>
            </a:r>
            <a:r>
              <a:rPr lang="en-US" altLang="zh-CN" sz="1400" b="1">
                <a:ea typeface="宋体" panose="02010600030101010101" pitchFamily="2" charset="-122"/>
              </a:rPr>
              <a:t>cat,char w1[], Dog dog,char w2[]){</a:t>
            </a:r>
            <a:endParaRPr lang="en-US" altLang="zh-CN" sz="1400" b="1">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strcpy_s(cat.owner, w1);  strcpy_s(dog.owner, w1);</a:t>
            </a:r>
            <a:endParaRPr lang="en-US" altLang="zh-CN" sz="1400" b="1">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a:ea typeface="宋体" panose="02010600030101010101" pitchFamily="2" charset="-122"/>
              </a:rPr>
              <a:t>}</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solidFill>
                  <a:srgbClr val="0000CC"/>
                </a:solidFill>
                <a:ea typeface="宋体" panose="02010600030101010101" pitchFamily="2" charset="-122"/>
              </a:rPr>
              <a:t>char * getDogOwner(Dog </a:t>
            </a:r>
            <a:r>
              <a:rPr lang="en-US" altLang="zh-CN" sz="1400" b="1">
                <a:ea typeface="宋体" panose="02010600030101010101" pitchFamily="2" charset="-122"/>
              </a:rPr>
              <a:t>dog){ return dog.owner; };</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solidFill>
                  <a:srgbClr val="0000CC"/>
                </a:solidFill>
                <a:ea typeface="宋体" panose="02010600030101010101" pitchFamily="2" charset="-122"/>
              </a:rPr>
              <a:t>int getCatHeight(){ </a:t>
            </a:r>
            <a:r>
              <a:rPr lang="en-US" altLang="zh-CN" sz="1400" b="1">
                <a:ea typeface="宋体" panose="02010600030101010101" pitchFamily="2" charset="-122"/>
              </a:rPr>
              <a:t>return tom.high; }</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ea typeface="宋体" panose="02010600030101010101" pitchFamily="2" charset="-122"/>
              </a:rPr>
              <a:t>int </a:t>
            </a:r>
            <a:r>
              <a:rPr lang="en-US" altLang="zh-CN" sz="1400" b="1">
                <a:solidFill>
                  <a:srgbClr val="0000CC"/>
                </a:solidFill>
                <a:ea typeface="宋体" panose="02010600030101010101" pitchFamily="2" charset="-122"/>
              </a:rPr>
              <a:t>main</a:t>
            </a:r>
            <a:r>
              <a:rPr lang="en-US" altLang="zh-CN" sz="1400" b="1">
                <a:ea typeface="宋体" panose="02010600030101010101" pitchFamily="2" charset="-122"/>
              </a:rPr>
              <a:t>(int argc, _TCHAR* argv[])</a:t>
            </a:r>
            <a:endParaRPr lang="en-US" altLang="zh-CN" sz="1400" b="1">
              <a:ea typeface="宋体" panose="02010600030101010101" pitchFamily="2" charset="-122"/>
            </a:endParaRPr>
          </a:p>
          <a:p>
            <a:pPr marL="0" indent="0">
              <a:buFont typeface="Wingdings" panose="05000000000000000000" pitchFamily="2" charset="2"/>
              <a:buNone/>
            </a:pPr>
            <a:r>
              <a:rPr lang="en-US" altLang="zh-CN" sz="1400" b="1">
                <a:ea typeface="宋体" panose="02010600030101010101" pitchFamily="2" charset="-122"/>
              </a:rPr>
              <a:t>{</a:t>
            </a:r>
            <a:endParaRPr lang="en-US" altLang="zh-CN" sz="1400" b="1">
              <a:ea typeface="宋体" panose="02010600030101010101" pitchFamily="2" charset="-122"/>
            </a:endParaRPr>
          </a:p>
          <a:p>
            <a:pPr marL="400050" lvl="1" indent="0">
              <a:buFont typeface="Wingdings" panose="05000000000000000000" pitchFamily="2" charset="2"/>
              <a:buNone/>
            </a:pPr>
            <a:r>
              <a:rPr lang="en-US" altLang="zh-CN" sz="1400" b="1">
                <a:solidFill>
                  <a:srgbClr val="FF0000"/>
                </a:solidFill>
                <a:latin typeface="Arial" panose="020B0604020202020204" pitchFamily="34" charset="0"/>
                <a:ea typeface="宋体" panose="02010600030101010101" pitchFamily="2" charset="-122"/>
              </a:rPr>
              <a:t>struct Dog dog1, dog2, dog3;</a:t>
            </a:r>
            <a:endParaRPr lang="en-US" altLang="zh-CN" sz="1400" b="1">
              <a:solidFill>
                <a:srgbClr val="FF0000"/>
              </a:solidFill>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strcpy_s(dog1.name, "joo");</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setDogName(dog1, "joo");</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SetOwner(tom, "zhang",dog1,"wang");</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Growth(dog1, 10, tom, 5);</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printf("%s  %s", getDogOwner(dog1), dog1.name );</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printf("%d" ,getCatHeight());</a:t>
            </a:r>
            <a:endParaRPr lang="en-US" altLang="zh-CN" sz="1400" b="1">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400" b="1">
                <a:latin typeface="Arial" panose="020B0604020202020204" pitchFamily="34" charset="0"/>
                <a:ea typeface="宋体" panose="02010600030101010101" pitchFamily="2" charset="-122"/>
              </a:rPr>
              <a:t>return 0;</a:t>
            </a:r>
            <a:endParaRPr lang="en-US" altLang="zh-CN" sz="1400" b="1">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a:ea typeface="宋体" panose="02010600030101010101" pitchFamily="2" charset="-122"/>
              </a:rPr>
              <a:t>}</a:t>
            </a:r>
            <a:endParaRPr lang="zh-CN" altLang="en-US" sz="1400" b="1">
              <a:ea typeface="宋体" panose="02010600030101010101" pitchFamily="2" charset="-122"/>
            </a:endParaRPr>
          </a:p>
        </p:txBody>
      </p:sp>
      <p:pic>
        <p:nvPicPr>
          <p:cNvPr id="39939" name="图片 3"/>
          <p:cNvPicPr>
            <a:picLocks noChangeAspect="1"/>
          </p:cNvPicPr>
          <p:nvPr/>
        </p:nvPicPr>
        <p:blipFill>
          <a:blip r:embed="rId1"/>
          <a:srcRect/>
          <a:stretch>
            <a:fillRect/>
          </a:stretch>
        </p:blipFill>
        <p:spPr bwMode="auto">
          <a:xfrm>
            <a:off x="6972300" y="3835400"/>
            <a:ext cx="1873250" cy="1871663"/>
          </a:xfrm>
          <a:prstGeom prst="rect">
            <a:avLst/>
          </a:prstGeom>
          <a:noFill/>
          <a:ln w="9525">
            <a:noFill/>
            <a:miter lim="800000"/>
            <a:headEnd/>
            <a:tailEnd/>
          </a:ln>
        </p:spPr>
      </p:pic>
      <p:pic>
        <p:nvPicPr>
          <p:cNvPr id="39940" name="图片 4"/>
          <p:cNvPicPr>
            <a:picLocks noChangeAspect="1"/>
          </p:cNvPicPr>
          <p:nvPr/>
        </p:nvPicPr>
        <p:blipFill>
          <a:blip r:embed="rId2"/>
          <a:srcRect/>
          <a:stretch>
            <a:fillRect/>
          </a:stretch>
        </p:blipFill>
        <p:spPr bwMode="auto">
          <a:xfrm>
            <a:off x="6988175" y="1546225"/>
            <a:ext cx="1979613" cy="1223963"/>
          </a:xfrm>
          <a:prstGeom prst="rect">
            <a:avLst/>
          </a:prstGeom>
          <a:noFill/>
          <a:ln w="9525">
            <a:noFill/>
            <a:miter lim="800000"/>
            <a:headEnd/>
            <a:tailEnd/>
          </a:ln>
        </p:spPr>
      </p:pic>
      <p:sp>
        <p:nvSpPr>
          <p:cNvPr id="39941" name="矩形 1"/>
          <p:cNvSpPr>
            <a:spLocks noChangeArrowheads="1"/>
          </p:cNvSpPr>
          <p:nvPr/>
        </p:nvSpPr>
        <p:spPr bwMode="auto">
          <a:xfrm>
            <a:off x="3851275" y="765175"/>
            <a:ext cx="4572000" cy="1066800"/>
          </a:xfrm>
          <a:prstGeom prst="rect">
            <a:avLst/>
          </a:prstGeom>
          <a:noFill/>
          <a:ln w="9525">
            <a:noFill/>
            <a:miter lim="800000"/>
          </a:ln>
        </p:spPr>
        <p:txBody>
          <a:bodyPr>
            <a:spAutoFit/>
          </a:bodyPr>
          <a:lstStyle/>
          <a:p>
            <a:pPr eaLnBrk="0" hangingPunct="0"/>
            <a:r>
              <a:rPr lang="en-US" altLang="zh-CN" sz="1600">
                <a:solidFill>
                  <a:schemeClr val="accent2"/>
                </a:solidFill>
              </a:rPr>
              <a:t>typedef</a:t>
            </a:r>
            <a:r>
              <a:rPr lang="en-US" altLang="zh-CN"/>
              <a:t>  </a:t>
            </a:r>
            <a:r>
              <a:rPr lang="en-US" altLang="zh-CN" sz="1400">
                <a:ea typeface="宋体" panose="02010600030101010101" pitchFamily="2" charset="-122"/>
              </a:rPr>
              <a:t>struct {</a:t>
            </a:r>
            <a:endParaRPr lang="en-US" altLang="zh-CN" sz="1400">
              <a:ea typeface="宋体" panose="02010600030101010101" pitchFamily="2" charset="-122"/>
            </a:endParaRPr>
          </a:p>
          <a:p>
            <a:pPr marL="400050" lvl="1" eaLnBrk="0" hangingPunct="0"/>
            <a:r>
              <a:rPr lang="en-US" altLang="zh-CN" sz="1400">
                <a:ea typeface="宋体" panose="02010600030101010101" pitchFamily="2" charset="-122"/>
              </a:rPr>
              <a:t>char name[10], owner[10];</a:t>
            </a:r>
            <a:endParaRPr lang="en-US" altLang="zh-CN" sz="1400">
              <a:ea typeface="宋体" panose="02010600030101010101" pitchFamily="2" charset="-122"/>
            </a:endParaRPr>
          </a:p>
          <a:p>
            <a:pPr marL="400050" lvl="1" eaLnBrk="0" hangingPunct="0"/>
            <a:r>
              <a:rPr lang="en-US" altLang="zh-CN" sz="1400">
                <a:ea typeface="宋体" panose="02010600030101010101" pitchFamily="2" charset="-122"/>
              </a:rPr>
              <a:t>int high;</a:t>
            </a:r>
            <a:endParaRPr lang="en-US" altLang="zh-CN" sz="1400">
              <a:ea typeface="宋体" panose="02010600030101010101" pitchFamily="2" charset="-122"/>
            </a:endParaRPr>
          </a:p>
          <a:p>
            <a:pPr eaLnBrk="0" hangingPunct="0"/>
            <a:r>
              <a:rPr lang="en-US" altLang="zh-CN" sz="1400">
                <a:ea typeface="宋体" panose="02010600030101010101" pitchFamily="2" charset="-122"/>
              </a:rPr>
              <a:t>} </a:t>
            </a:r>
            <a:r>
              <a:rPr lang="en-US" altLang="zh-CN"/>
              <a:t>Cat</a:t>
            </a:r>
            <a:r>
              <a:rPr lang="en-US" altLang="zh-CN" sz="1400">
                <a:ea typeface="宋体" panose="02010600030101010101" pitchFamily="2" charset="-122"/>
              </a:rPr>
              <a:t>;</a:t>
            </a:r>
            <a:endParaRPr lang="en-US" altLang="zh-CN" sz="140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p:cNvSpPr>
            <a:spLocks noGrp="1"/>
          </p:cNvSpPr>
          <p:nvPr>
            <p:ph idx="4294967295"/>
          </p:nvPr>
        </p:nvSpPr>
        <p:spPr>
          <a:xfrm>
            <a:off x="0" y="1339850"/>
            <a:ext cx="8229600" cy="5689600"/>
          </a:xfrm>
        </p:spPr>
        <p:txBody>
          <a:bodyPr/>
          <a:lstStyle/>
          <a:p>
            <a:pPr marL="0" indent="0">
              <a:buFont typeface="Wingdings" panose="05000000000000000000" pitchFamily="2" charset="2"/>
              <a:buNone/>
            </a:pPr>
            <a:r>
              <a:rPr lang="en-US" altLang="zh-CN" sz="1400" b="1" dirty="0" err="1">
                <a:ea typeface="宋体" panose="02010600030101010101" pitchFamily="2" charset="-122"/>
              </a:rPr>
              <a:t>struct</a:t>
            </a:r>
            <a:r>
              <a:rPr lang="en-US" altLang="zh-CN" sz="1400" b="1" dirty="0">
                <a:ea typeface="宋体" panose="02010600030101010101" pitchFamily="2" charset="-122"/>
              </a:rPr>
              <a:t> </a:t>
            </a:r>
            <a:r>
              <a:rPr lang="en-US" altLang="zh-CN" sz="1400" b="1" dirty="0">
                <a:solidFill>
                  <a:srgbClr val="0000CC"/>
                </a:solidFill>
                <a:ea typeface="宋体" panose="02010600030101010101" pitchFamily="2" charset="-122"/>
              </a:rPr>
              <a:t>Dog</a:t>
            </a:r>
            <a:r>
              <a:rPr lang="en-US" altLang="zh-CN" sz="1400" b="1" dirty="0">
                <a:ea typeface="宋体" panose="02010600030101010101" pitchFamily="2" charset="-122"/>
              </a:rPr>
              <a:t>{</a:t>
            </a:r>
            <a:endParaRPr lang="en-US" altLang="zh-CN" sz="1400" b="1" dirty="0">
              <a:ea typeface="宋体" panose="02010600030101010101" pitchFamily="2" charset="-122"/>
            </a:endParaRPr>
          </a:p>
          <a:p>
            <a:pPr marL="0" indent="0">
              <a:buFont typeface="Wingdings" panose="05000000000000000000" pitchFamily="2" charset="2"/>
              <a:buNone/>
            </a:pPr>
            <a:r>
              <a:rPr lang="en-US" altLang="zh-CN" sz="1400" b="1" dirty="0">
                <a:ea typeface="宋体" panose="02010600030101010101" pitchFamily="2" charset="-122"/>
              </a:rPr>
              <a:t>private:</a:t>
            </a:r>
            <a:endParaRPr lang="en-US" altLang="zh-CN" sz="1400" b="1" dirty="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char name[10], owner[10];</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err="1">
                <a:latin typeface="Arial" panose="020B0604020202020204" pitchFamily="34" charset="0"/>
                <a:ea typeface="宋体" panose="02010600030101010101" pitchFamily="2" charset="-122"/>
              </a:rPr>
              <a:t>int</a:t>
            </a:r>
            <a:r>
              <a:rPr lang="en-US" altLang="zh-CN" sz="1400" b="1" dirty="0">
                <a:latin typeface="Arial" panose="020B0604020202020204" pitchFamily="34" charset="0"/>
                <a:ea typeface="宋体" panose="02010600030101010101" pitchFamily="2" charset="-122"/>
              </a:rPr>
              <a:t> high;</a:t>
            </a:r>
            <a:endParaRPr lang="en-US" altLang="zh-CN" sz="1400" b="1" dirty="0">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dirty="0">
                <a:ea typeface="宋体" panose="02010600030101010101" pitchFamily="2" charset="-122"/>
              </a:rPr>
              <a:t>public:</a:t>
            </a:r>
            <a:endParaRPr lang="en-US" altLang="zh-CN" sz="1400" b="1" dirty="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void </a:t>
            </a:r>
            <a:r>
              <a:rPr lang="en-US" altLang="zh-CN" sz="1400" b="1" dirty="0" err="1">
                <a:solidFill>
                  <a:srgbClr val="0000CC"/>
                </a:solidFill>
                <a:latin typeface="Arial" panose="020B0604020202020204" pitchFamily="34" charset="0"/>
                <a:ea typeface="宋体" panose="02010600030101010101" pitchFamily="2" charset="-122"/>
              </a:rPr>
              <a:t>setDogName</a:t>
            </a:r>
            <a:r>
              <a:rPr lang="en-US" altLang="zh-CN" sz="1400" b="1" dirty="0">
                <a:latin typeface="Arial" panose="020B0604020202020204" pitchFamily="34" charset="0"/>
                <a:ea typeface="宋体" panose="02010600030101010101" pitchFamily="2" charset="-122"/>
              </a:rPr>
              <a:t>(char Name[10]){           </a:t>
            </a:r>
            <a:r>
              <a:rPr lang="en-US" altLang="zh-CN" sz="1400" b="1" dirty="0" err="1">
                <a:latin typeface="Arial" panose="020B0604020202020204" pitchFamily="34" charset="0"/>
                <a:ea typeface="宋体" panose="02010600030101010101" pitchFamily="2" charset="-122"/>
              </a:rPr>
              <a:t>strcpy_s</a:t>
            </a:r>
            <a:r>
              <a:rPr lang="en-US" altLang="zh-CN" sz="1400" b="1" dirty="0">
                <a:latin typeface="Arial" panose="020B0604020202020204" pitchFamily="34" charset="0"/>
                <a:ea typeface="宋体" panose="02010600030101010101" pitchFamily="2" charset="-122"/>
              </a:rPr>
              <a:t>(name, Name); }</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void </a:t>
            </a:r>
            <a:r>
              <a:rPr lang="en-US" altLang="zh-CN" sz="1400" b="1" dirty="0">
                <a:solidFill>
                  <a:srgbClr val="0000CC"/>
                </a:solidFill>
                <a:latin typeface="Arial" panose="020B0604020202020204" pitchFamily="34" charset="0"/>
                <a:ea typeface="宋体" panose="02010600030101010101" pitchFamily="2" charset="-122"/>
              </a:rPr>
              <a:t>Growth(</a:t>
            </a:r>
            <a:r>
              <a:rPr lang="en-US" altLang="zh-CN" sz="1400" b="1" dirty="0" err="1">
                <a:solidFill>
                  <a:srgbClr val="0000CC"/>
                </a:solidFill>
                <a:latin typeface="Arial" panose="020B0604020202020204" pitchFamily="34" charset="0"/>
                <a:ea typeface="宋体" panose="02010600030101010101" pitchFamily="2" charset="-122"/>
              </a:rPr>
              <a:t>int</a:t>
            </a:r>
            <a:r>
              <a:rPr lang="en-US" altLang="zh-CN" sz="1400" b="1" dirty="0">
                <a:solidFill>
                  <a:srgbClr val="0000CC"/>
                </a:solidFill>
                <a:latin typeface="Arial" panose="020B0604020202020204" pitchFamily="34" charset="0"/>
                <a:ea typeface="宋体" panose="02010600030101010101" pitchFamily="2" charset="-122"/>
              </a:rPr>
              <a:t> h)</a:t>
            </a:r>
            <a:r>
              <a:rPr lang="en-US" altLang="zh-CN" sz="1400" b="1" dirty="0">
                <a:latin typeface="Arial" panose="020B0604020202020204" pitchFamily="34" charset="0"/>
                <a:ea typeface="宋体" panose="02010600030101010101" pitchFamily="2" charset="-122"/>
              </a:rPr>
              <a:t>{ high += h; }</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void </a:t>
            </a:r>
            <a:r>
              <a:rPr lang="en-US" altLang="zh-CN" sz="1400" b="1" dirty="0" err="1">
                <a:solidFill>
                  <a:srgbClr val="0000CC"/>
                </a:solidFill>
                <a:latin typeface="Arial" panose="020B0604020202020204" pitchFamily="34" charset="0"/>
                <a:ea typeface="宋体" panose="02010600030101010101" pitchFamily="2" charset="-122"/>
              </a:rPr>
              <a:t>setOwne</a:t>
            </a:r>
            <a:r>
              <a:rPr lang="en-US" altLang="zh-CN" sz="1400" b="1" dirty="0" err="1">
                <a:latin typeface="Arial" panose="020B0604020202020204" pitchFamily="34" charset="0"/>
                <a:ea typeface="宋体" panose="02010600030101010101" pitchFamily="2" charset="-122"/>
              </a:rPr>
              <a:t>r</a:t>
            </a:r>
            <a:r>
              <a:rPr lang="en-US" altLang="zh-CN" sz="1400" b="1" dirty="0">
                <a:latin typeface="Arial" panose="020B0604020202020204" pitchFamily="34" charset="0"/>
                <a:ea typeface="宋体" panose="02010600030101010101" pitchFamily="2" charset="-122"/>
              </a:rPr>
              <a:t>(char Owner[10]){        </a:t>
            </a:r>
            <a:r>
              <a:rPr lang="en-US" altLang="zh-CN" sz="1400" b="1" dirty="0" err="1">
                <a:latin typeface="Arial" panose="020B0604020202020204" pitchFamily="34" charset="0"/>
                <a:ea typeface="宋体" panose="02010600030101010101" pitchFamily="2" charset="-122"/>
              </a:rPr>
              <a:t>strcpy_s</a:t>
            </a:r>
            <a:r>
              <a:rPr lang="en-US" altLang="zh-CN" sz="1400" b="1" dirty="0">
                <a:latin typeface="Arial" panose="020B0604020202020204" pitchFamily="34" charset="0"/>
                <a:ea typeface="宋体" panose="02010600030101010101" pitchFamily="2" charset="-122"/>
              </a:rPr>
              <a:t>(owner, Owner);}</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char* </a:t>
            </a:r>
            <a:r>
              <a:rPr lang="en-US" altLang="zh-CN" sz="1400" b="1" dirty="0" err="1">
                <a:solidFill>
                  <a:srgbClr val="0000CC"/>
                </a:solidFill>
                <a:latin typeface="Arial" panose="020B0604020202020204" pitchFamily="34" charset="0"/>
                <a:ea typeface="宋体" panose="02010600030101010101" pitchFamily="2" charset="-122"/>
              </a:rPr>
              <a:t>getName</a:t>
            </a:r>
            <a:r>
              <a:rPr lang="en-US" altLang="zh-CN" sz="1400" b="1" dirty="0">
                <a:solidFill>
                  <a:srgbClr val="0000CC"/>
                </a:solidFill>
                <a:latin typeface="Arial" panose="020B0604020202020204" pitchFamily="34" charset="0"/>
                <a:ea typeface="宋体" panose="02010600030101010101" pitchFamily="2" charset="-122"/>
              </a:rPr>
              <a:t>(){ </a:t>
            </a:r>
            <a:r>
              <a:rPr lang="en-US" altLang="zh-CN" sz="1400" b="1" dirty="0">
                <a:latin typeface="Arial" panose="020B0604020202020204" pitchFamily="34" charset="0"/>
                <a:ea typeface="宋体" panose="02010600030101010101" pitchFamily="2" charset="-122"/>
              </a:rPr>
              <a:t>return name; }</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a:t>
            </a:r>
            <a:endParaRPr lang="en-US" altLang="zh-CN" sz="1400" b="1" dirty="0">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dirty="0">
                <a:ea typeface="宋体" panose="02010600030101010101" pitchFamily="2" charset="-122"/>
              </a:rPr>
              <a:t>};</a:t>
            </a:r>
            <a:endParaRPr lang="en-US" altLang="zh-CN" sz="1400" b="1" dirty="0">
              <a:ea typeface="宋体" panose="02010600030101010101" pitchFamily="2" charset="-122"/>
            </a:endParaRPr>
          </a:p>
          <a:p>
            <a:pPr marL="0" indent="0">
              <a:buFont typeface="Wingdings" panose="05000000000000000000" pitchFamily="2" charset="2"/>
              <a:buNone/>
            </a:pPr>
            <a:r>
              <a:rPr lang="en-US" altLang="zh-CN" sz="1400" b="1" dirty="0" err="1">
                <a:ea typeface="宋体" panose="02010600030101010101" pitchFamily="2" charset="-122"/>
              </a:rPr>
              <a:t>struct</a:t>
            </a:r>
            <a:r>
              <a:rPr lang="en-US" altLang="zh-CN" sz="1400" b="1" dirty="0">
                <a:ea typeface="宋体" panose="02010600030101010101" pitchFamily="2" charset="-122"/>
              </a:rPr>
              <a:t> Cat{</a:t>
            </a:r>
            <a:endParaRPr lang="en-US" altLang="zh-CN" sz="1400" b="1" dirty="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char name[10], owner[10];</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 float high;</a:t>
            </a:r>
            <a:endParaRPr lang="en-US" altLang="zh-CN" sz="1400" b="1" dirty="0">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dirty="0">
                <a:ea typeface="宋体" panose="02010600030101010101" pitchFamily="2" charset="-122"/>
              </a:rPr>
              <a:t>public:</a:t>
            </a:r>
            <a:endParaRPr lang="en-US" altLang="zh-CN" sz="1400" b="1" dirty="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void </a:t>
            </a:r>
            <a:r>
              <a:rPr lang="en-US" altLang="zh-CN" sz="1400" b="1" dirty="0" err="1">
                <a:solidFill>
                  <a:srgbClr val="FF0000"/>
                </a:solidFill>
                <a:latin typeface="Arial" panose="020B0604020202020204" pitchFamily="34" charset="0"/>
                <a:ea typeface="宋体" panose="02010600030101010101" pitchFamily="2" charset="-122"/>
              </a:rPr>
              <a:t>setCatName</a:t>
            </a:r>
            <a:r>
              <a:rPr lang="en-US" altLang="zh-CN" sz="1400" b="1" dirty="0">
                <a:latin typeface="Arial" panose="020B0604020202020204" pitchFamily="34" charset="0"/>
                <a:ea typeface="宋体" panose="02010600030101010101" pitchFamily="2" charset="-122"/>
              </a:rPr>
              <a:t>(…){……}</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void </a:t>
            </a:r>
            <a:r>
              <a:rPr lang="en-US" altLang="zh-CN" sz="1400" b="1" dirty="0">
                <a:solidFill>
                  <a:srgbClr val="FF0000"/>
                </a:solidFill>
                <a:latin typeface="Arial" panose="020B0604020202020204" pitchFamily="34" charset="0"/>
                <a:ea typeface="宋体" panose="02010600030101010101" pitchFamily="2" charset="-122"/>
              </a:rPr>
              <a:t>Growth(</a:t>
            </a:r>
            <a:r>
              <a:rPr lang="en-US" altLang="zh-CN" sz="1400" b="1" dirty="0" err="1">
                <a:solidFill>
                  <a:srgbClr val="FF0000"/>
                </a:solidFill>
                <a:latin typeface="Arial" panose="020B0604020202020204" pitchFamily="34" charset="0"/>
                <a:ea typeface="宋体" panose="02010600030101010101" pitchFamily="2" charset="-122"/>
              </a:rPr>
              <a:t>int</a:t>
            </a:r>
            <a:r>
              <a:rPr lang="en-US" altLang="zh-CN" sz="1400" b="1" dirty="0">
                <a:solidFill>
                  <a:srgbClr val="FF0000"/>
                </a:solidFill>
                <a:latin typeface="Arial" panose="020B0604020202020204" pitchFamily="34" charset="0"/>
                <a:ea typeface="宋体" panose="02010600030101010101" pitchFamily="2" charset="-122"/>
              </a:rPr>
              <a:t> h)</a:t>
            </a:r>
            <a:r>
              <a:rPr lang="en-US" altLang="zh-CN" sz="1400" b="1" dirty="0">
                <a:latin typeface="Arial" panose="020B0604020202020204" pitchFamily="34" charset="0"/>
                <a:ea typeface="宋体" panose="02010600030101010101" pitchFamily="2" charset="-122"/>
              </a:rPr>
              <a:t>{……; }</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void </a:t>
            </a:r>
            <a:r>
              <a:rPr lang="en-US" altLang="zh-CN" sz="1400" b="1" dirty="0" err="1">
                <a:solidFill>
                  <a:srgbClr val="FF0000"/>
                </a:solidFill>
                <a:latin typeface="Arial" panose="020B0604020202020204" pitchFamily="34" charset="0"/>
                <a:ea typeface="宋体" panose="02010600030101010101" pitchFamily="2" charset="-122"/>
              </a:rPr>
              <a:t>setOwner</a:t>
            </a:r>
            <a:r>
              <a:rPr lang="en-US" altLang="zh-CN" sz="1400" b="1" dirty="0">
                <a:latin typeface="Arial" panose="020B0604020202020204" pitchFamily="34" charset="0"/>
                <a:ea typeface="宋体" panose="02010600030101010101" pitchFamily="2" charset="-122"/>
              </a:rPr>
              <a:t>(……}</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char* </a:t>
            </a:r>
            <a:r>
              <a:rPr lang="en-US" altLang="zh-CN" sz="1400" b="1" dirty="0" err="1">
                <a:solidFill>
                  <a:srgbClr val="FF0000"/>
                </a:solidFill>
                <a:latin typeface="Arial" panose="020B0604020202020204" pitchFamily="34" charset="0"/>
                <a:ea typeface="宋体" panose="02010600030101010101" pitchFamily="2" charset="-122"/>
              </a:rPr>
              <a:t>getName</a:t>
            </a:r>
            <a:r>
              <a:rPr lang="en-US" altLang="zh-CN" sz="1400" b="1" dirty="0">
                <a:solidFill>
                  <a:srgbClr val="FF0000"/>
                </a:solidFill>
                <a:latin typeface="Arial" panose="020B0604020202020204" pitchFamily="34" charset="0"/>
                <a:ea typeface="宋体" panose="02010600030101010101" pitchFamily="2" charset="-122"/>
              </a:rPr>
              <a:t>(){ </a:t>
            </a:r>
            <a:r>
              <a:rPr lang="en-US" altLang="zh-CN" sz="1400" b="1" dirty="0">
                <a:latin typeface="Arial" panose="020B0604020202020204" pitchFamily="34" charset="0"/>
                <a:ea typeface="宋体" panose="02010600030101010101" pitchFamily="2" charset="-122"/>
              </a:rPr>
              <a:t>…… }</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char* </a:t>
            </a:r>
            <a:r>
              <a:rPr lang="en-US" altLang="zh-CN" sz="1400" b="1" dirty="0" err="1">
                <a:solidFill>
                  <a:srgbClr val="FF0000"/>
                </a:solidFill>
                <a:latin typeface="Arial" panose="020B0604020202020204" pitchFamily="34" charset="0"/>
                <a:ea typeface="宋体" panose="02010600030101010101" pitchFamily="2" charset="-122"/>
              </a:rPr>
              <a:t>getOwner</a:t>
            </a:r>
            <a:r>
              <a:rPr lang="en-US" altLang="zh-CN" sz="1400" b="1" dirty="0">
                <a:solidFill>
                  <a:srgbClr val="FF0000"/>
                </a:solidFill>
                <a:latin typeface="Arial" panose="020B0604020202020204" pitchFamily="34" charset="0"/>
                <a:ea typeface="宋体" panose="02010600030101010101" pitchFamily="2" charset="-122"/>
              </a:rPr>
              <a:t>(){ </a:t>
            </a:r>
            <a:r>
              <a:rPr lang="en-US" altLang="zh-CN" sz="1400" b="1" dirty="0">
                <a:latin typeface="Arial" panose="020B0604020202020204" pitchFamily="34" charset="0"/>
                <a:ea typeface="宋体" panose="02010600030101010101" pitchFamily="2" charset="-122"/>
              </a:rPr>
              <a:t>…… }</a:t>
            </a:r>
            <a:endParaRPr lang="en-US" altLang="zh-CN" sz="1400" b="1" dirty="0">
              <a:latin typeface="Arial" panose="020B0604020202020204" pitchFamily="34" charset="0"/>
              <a:ea typeface="宋体" panose="02010600030101010101" pitchFamily="2" charset="-122"/>
            </a:endParaRPr>
          </a:p>
          <a:p>
            <a:pPr marL="457200" lvl="1" indent="0">
              <a:buFont typeface="Wingdings" panose="05000000000000000000" pitchFamily="2" charset="2"/>
              <a:buNone/>
            </a:pPr>
            <a:r>
              <a:rPr lang="en-US" altLang="zh-CN" sz="1400" b="1" dirty="0">
                <a:latin typeface="Arial" panose="020B0604020202020204" pitchFamily="34" charset="0"/>
                <a:ea typeface="宋体" panose="02010600030101010101" pitchFamily="2" charset="-122"/>
              </a:rPr>
              <a:t>float </a:t>
            </a:r>
            <a:r>
              <a:rPr lang="en-US" altLang="zh-CN" sz="1400" b="1" dirty="0" err="1">
                <a:solidFill>
                  <a:srgbClr val="FF0000"/>
                </a:solidFill>
                <a:latin typeface="Arial" panose="020B0604020202020204" pitchFamily="34" charset="0"/>
                <a:ea typeface="宋体" panose="02010600030101010101" pitchFamily="2" charset="-122"/>
              </a:rPr>
              <a:t>getHigh</a:t>
            </a:r>
            <a:r>
              <a:rPr lang="en-US" altLang="zh-CN" sz="1400" b="1" dirty="0">
                <a:solidFill>
                  <a:srgbClr val="FF0000"/>
                </a:solidFill>
                <a:latin typeface="Arial" panose="020B0604020202020204" pitchFamily="34" charset="0"/>
                <a:ea typeface="宋体" panose="02010600030101010101" pitchFamily="2" charset="-122"/>
              </a:rPr>
              <a:t>(</a:t>
            </a:r>
            <a:r>
              <a:rPr lang="en-US" altLang="zh-CN" sz="1400" b="1" dirty="0">
                <a:latin typeface="Arial" panose="020B0604020202020204" pitchFamily="34" charset="0"/>
                <a:ea typeface="宋体" panose="02010600030101010101" pitchFamily="2" charset="-122"/>
              </a:rPr>
              <a:t>){ return high; }</a:t>
            </a:r>
            <a:endParaRPr lang="en-US" altLang="zh-CN" sz="1400" b="1" dirty="0">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400" b="1" dirty="0">
                <a:ea typeface="宋体" panose="02010600030101010101" pitchFamily="2" charset="-122"/>
              </a:rPr>
              <a:t>};</a:t>
            </a:r>
            <a:endParaRPr lang="zh-CN" altLang="en-US" sz="1400" b="1" dirty="0">
              <a:ea typeface="宋体" panose="02010600030101010101" pitchFamily="2" charset="-122"/>
            </a:endParaRPr>
          </a:p>
        </p:txBody>
      </p:sp>
      <p:sp>
        <p:nvSpPr>
          <p:cNvPr id="4" name="矩形 3"/>
          <p:cNvSpPr>
            <a:spLocks noChangeArrowheads="1"/>
          </p:cNvSpPr>
          <p:nvPr/>
        </p:nvSpPr>
        <p:spPr bwMode="auto">
          <a:xfrm>
            <a:off x="5500688" y="3441700"/>
            <a:ext cx="3643312" cy="3416300"/>
          </a:xfrm>
          <a:prstGeom prst="rect">
            <a:avLst/>
          </a:prstGeom>
          <a:solidFill>
            <a:schemeClr val="bg1">
              <a:lumMod val="95000"/>
            </a:schemeClr>
          </a:solid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r>
              <a:rPr lang="en-US" altLang="zh-CN" sz="1800" b="0" dirty="0">
                <a:cs typeface="+mn-cs"/>
              </a:rPr>
              <a:t>Cat tom;</a:t>
            </a:r>
            <a:endParaRPr lang="en-US" altLang="zh-CN" sz="1800" b="0" dirty="0">
              <a:cs typeface="+mn-cs"/>
            </a:endParaRPr>
          </a:p>
          <a:p>
            <a:pPr>
              <a:spcBef>
                <a:spcPct val="0"/>
              </a:spcBef>
              <a:buFontTx/>
              <a:buNone/>
              <a:defRPr/>
            </a:pPr>
            <a:r>
              <a:rPr lang="en-US" altLang="zh-CN" sz="1800" b="0" dirty="0" err="1">
                <a:cs typeface="+mn-cs"/>
              </a:rPr>
              <a:t>int</a:t>
            </a:r>
            <a:r>
              <a:rPr lang="en-US" altLang="zh-CN" sz="1800" b="0" dirty="0">
                <a:cs typeface="+mn-cs"/>
              </a:rPr>
              <a:t> main(</a:t>
            </a:r>
            <a:r>
              <a:rPr lang="en-US" altLang="zh-CN" sz="1800" b="0" dirty="0" err="1">
                <a:cs typeface="+mn-cs"/>
              </a:rPr>
              <a:t>int</a:t>
            </a:r>
            <a:r>
              <a:rPr lang="en-US" altLang="zh-CN" sz="1800" b="0" dirty="0">
                <a:cs typeface="+mn-cs"/>
              </a:rPr>
              <a:t> </a:t>
            </a:r>
            <a:r>
              <a:rPr lang="en-US" altLang="zh-CN" sz="1800" b="0" dirty="0" err="1">
                <a:cs typeface="+mn-cs"/>
              </a:rPr>
              <a:t>argc</a:t>
            </a:r>
            <a:r>
              <a:rPr lang="en-US" altLang="zh-CN" sz="1800" b="0" dirty="0">
                <a:cs typeface="+mn-cs"/>
              </a:rPr>
              <a:t>, _TCHAR* </a:t>
            </a:r>
            <a:r>
              <a:rPr lang="en-US" altLang="zh-CN" sz="1800" b="0" dirty="0" err="1">
                <a:cs typeface="+mn-cs"/>
              </a:rPr>
              <a:t>argv</a:t>
            </a:r>
            <a:r>
              <a:rPr lang="en-US" altLang="zh-CN" sz="1800" b="0" dirty="0">
                <a:cs typeface="+mn-cs"/>
              </a:rPr>
              <a:t>[])</a:t>
            </a:r>
            <a:endParaRPr lang="en-US" altLang="zh-CN" sz="1800" b="0" dirty="0">
              <a:cs typeface="+mn-cs"/>
            </a:endParaRPr>
          </a:p>
          <a:p>
            <a:pPr>
              <a:spcBef>
                <a:spcPct val="0"/>
              </a:spcBef>
              <a:buFontTx/>
              <a:buNone/>
              <a:defRPr/>
            </a:pPr>
            <a:r>
              <a:rPr lang="en-US" altLang="zh-CN" sz="1800" b="0" dirty="0">
                <a:cs typeface="+mn-cs"/>
              </a:rPr>
              <a:t>{</a:t>
            </a:r>
            <a:endParaRPr lang="en-US" altLang="zh-CN" sz="1800" b="0" dirty="0">
              <a:cs typeface="+mn-cs"/>
            </a:endParaRPr>
          </a:p>
          <a:p>
            <a:pPr lvl="1">
              <a:spcBef>
                <a:spcPct val="0"/>
              </a:spcBef>
              <a:buFontTx/>
              <a:buNone/>
              <a:defRPr/>
            </a:pPr>
            <a:r>
              <a:rPr lang="en-US" altLang="zh-CN" sz="1800" b="0" dirty="0">
                <a:cs typeface="+mn-cs"/>
              </a:rPr>
              <a:t>Dog dog1, dog2, dog3;</a:t>
            </a:r>
            <a:endParaRPr lang="en-US" altLang="zh-CN" sz="1800" b="0" dirty="0">
              <a:cs typeface="+mn-cs"/>
            </a:endParaRPr>
          </a:p>
          <a:p>
            <a:pPr lvl="1">
              <a:spcBef>
                <a:spcPct val="0"/>
              </a:spcBef>
              <a:buFontTx/>
              <a:buNone/>
              <a:defRPr/>
            </a:pPr>
            <a:r>
              <a:rPr lang="en-US" altLang="zh-CN" sz="1800" b="0" dirty="0">
                <a:solidFill>
                  <a:srgbClr val="FF0000"/>
                </a:solidFill>
                <a:cs typeface="+mn-cs"/>
              </a:rPr>
              <a:t>dog1.setDogName("</a:t>
            </a:r>
            <a:r>
              <a:rPr lang="en-US" altLang="zh-CN" sz="1800" b="0" dirty="0" err="1">
                <a:solidFill>
                  <a:srgbClr val="FF0000"/>
                </a:solidFill>
                <a:cs typeface="+mn-cs"/>
              </a:rPr>
              <a:t>joo</a:t>
            </a:r>
            <a:r>
              <a:rPr lang="en-US" altLang="zh-CN" sz="1800" b="0" dirty="0">
                <a:solidFill>
                  <a:srgbClr val="FF0000"/>
                </a:solidFill>
                <a:cs typeface="+mn-cs"/>
              </a:rPr>
              <a:t>");</a:t>
            </a:r>
            <a:endParaRPr lang="en-US" altLang="zh-CN" sz="1800" b="0" dirty="0">
              <a:solidFill>
                <a:srgbClr val="FF0000"/>
              </a:solidFill>
              <a:cs typeface="+mn-cs"/>
            </a:endParaRPr>
          </a:p>
          <a:p>
            <a:pPr lvl="1">
              <a:spcBef>
                <a:spcPct val="0"/>
              </a:spcBef>
              <a:buFontTx/>
              <a:buNone/>
              <a:defRPr/>
            </a:pPr>
            <a:r>
              <a:rPr lang="en-US" altLang="zh-CN" sz="1800" b="0" dirty="0">
                <a:solidFill>
                  <a:srgbClr val="FF0000"/>
                </a:solidFill>
                <a:cs typeface="+mn-cs"/>
              </a:rPr>
              <a:t>dog2.setOwner("john");</a:t>
            </a:r>
            <a:endParaRPr lang="en-US" altLang="zh-CN" sz="1800" b="0" dirty="0">
              <a:solidFill>
                <a:srgbClr val="FF0000"/>
              </a:solidFill>
              <a:cs typeface="+mn-cs"/>
            </a:endParaRPr>
          </a:p>
          <a:p>
            <a:pPr lvl="1">
              <a:spcBef>
                <a:spcPct val="0"/>
              </a:spcBef>
              <a:buFontTx/>
              <a:buNone/>
              <a:defRPr/>
            </a:pPr>
            <a:r>
              <a:rPr lang="en-US" altLang="zh-CN" sz="1800" b="0" dirty="0">
                <a:solidFill>
                  <a:srgbClr val="FF0000"/>
                </a:solidFill>
                <a:cs typeface="+mn-cs"/>
              </a:rPr>
              <a:t>dog1.Growth(2);</a:t>
            </a:r>
            <a:endParaRPr lang="en-US" altLang="zh-CN" sz="1800" b="0" dirty="0">
              <a:solidFill>
                <a:srgbClr val="FF0000"/>
              </a:solidFill>
              <a:cs typeface="+mn-cs"/>
            </a:endParaRPr>
          </a:p>
          <a:p>
            <a:pPr lvl="1">
              <a:spcBef>
                <a:spcPct val="0"/>
              </a:spcBef>
              <a:buFontTx/>
              <a:buNone/>
              <a:defRPr/>
            </a:pPr>
            <a:r>
              <a:rPr lang="en-US" altLang="zh-CN" sz="1800" dirty="0">
                <a:solidFill>
                  <a:srgbClr val="0000CC"/>
                </a:solidFill>
                <a:cs typeface="+mn-cs"/>
              </a:rPr>
              <a:t>//Dog1.high=9;   error</a:t>
            </a:r>
            <a:endParaRPr lang="en-US" altLang="zh-CN" sz="1800" dirty="0">
              <a:solidFill>
                <a:srgbClr val="0000CC"/>
              </a:solidFill>
              <a:cs typeface="+mn-cs"/>
            </a:endParaRPr>
          </a:p>
          <a:p>
            <a:pPr lvl="1">
              <a:spcBef>
                <a:spcPct val="0"/>
              </a:spcBef>
              <a:buFontTx/>
              <a:buNone/>
              <a:defRPr/>
            </a:pPr>
            <a:r>
              <a:rPr lang="en-US" altLang="zh-CN" sz="1800" b="0" dirty="0">
                <a:cs typeface="+mn-cs"/>
              </a:rPr>
              <a:t>……</a:t>
            </a:r>
            <a:endParaRPr lang="en-US" altLang="zh-CN" sz="1800" b="0" dirty="0">
              <a:solidFill>
                <a:srgbClr val="FF0000"/>
              </a:solidFill>
              <a:cs typeface="+mn-cs"/>
            </a:endParaRPr>
          </a:p>
          <a:p>
            <a:pPr lvl="1">
              <a:spcBef>
                <a:spcPct val="0"/>
              </a:spcBef>
              <a:buFontTx/>
              <a:buNone/>
              <a:defRPr/>
            </a:pPr>
            <a:r>
              <a:rPr lang="en-US" altLang="zh-CN" sz="1800" b="0" dirty="0" err="1">
                <a:cs typeface="+mn-cs"/>
              </a:rPr>
              <a:t>printf</a:t>
            </a:r>
            <a:r>
              <a:rPr lang="en-US" altLang="zh-CN" sz="1800" b="0" dirty="0">
                <a:cs typeface="+mn-cs"/>
              </a:rPr>
              <a:t>("%d", </a:t>
            </a:r>
            <a:r>
              <a:rPr lang="en-US" altLang="zh-CN" sz="1800" b="0" dirty="0" err="1">
                <a:solidFill>
                  <a:srgbClr val="FF0000"/>
                </a:solidFill>
                <a:cs typeface="+mn-cs"/>
              </a:rPr>
              <a:t>tom.getHigh</a:t>
            </a:r>
            <a:r>
              <a:rPr lang="en-US" altLang="zh-CN" sz="1800" b="0" dirty="0">
                <a:solidFill>
                  <a:srgbClr val="FF0000"/>
                </a:solidFill>
                <a:cs typeface="+mn-cs"/>
              </a:rPr>
              <a:t>());</a:t>
            </a:r>
            <a:endParaRPr lang="en-US" altLang="zh-CN" sz="1800" b="0" dirty="0">
              <a:solidFill>
                <a:srgbClr val="FF0000"/>
              </a:solidFill>
              <a:cs typeface="+mn-cs"/>
            </a:endParaRPr>
          </a:p>
          <a:p>
            <a:pPr lvl="1">
              <a:spcBef>
                <a:spcPct val="0"/>
              </a:spcBef>
              <a:buFontTx/>
              <a:buNone/>
              <a:defRPr/>
            </a:pPr>
            <a:r>
              <a:rPr lang="en-US" altLang="zh-CN" sz="1800" b="0" dirty="0">
                <a:cs typeface="+mn-cs"/>
              </a:rPr>
              <a:t>return 0;</a:t>
            </a:r>
            <a:endParaRPr lang="en-US" altLang="zh-CN" sz="1800" b="0" dirty="0">
              <a:cs typeface="+mn-cs"/>
            </a:endParaRPr>
          </a:p>
          <a:p>
            <a:pPr>
              <a:spcBef>
                <a:spcPct val="0"/>
              </a:spcBef>
              <a:buFontTx/>
              <a:buNone/>
              <a:defRPr/>
            </a:pPr>
            <a:r>
              <a:rPr lang="en-US" altLang="zh-CN" sz="1800" b="0" dirty="0">
                <a:cs typeface="+mn-cs"/>
              </a:rPr>
              <a:t>}</a:t>
            </a:r>
            <a:endParaRPr lang="zh-CN" altLang="en-US" sz="1800" b="0" dirty="0">
              <a:cs typeface="+mn-cs"/>
            </a:endParaRPr>
          </a:p>
        </p:txBody>
      </p:sp>
      <p:pic>
        <p:nvPicPr>
          <p:cNvPr id="40963" name="图片 4"/>
          <p:cNvPicPr>
            <a:picLocks noChangeAspect="1"/>
          </p:cNvPicPr>
          <p:nvPr/>
        </p:nvPicPr>
        <p:blipFill>
          <a:blip r:embed="rId1"/>
          <a:srcRect/>
          <a:stretch>
            <a:fillRect/>
          </a:stretch>
        </p:blipFill>
        <p:spPr bwMode="auto">
          <a:xfrm>
            <a:off x="6850063" y="1125538"/>
            <a:ext cx="1873250" cy="1871662"/>
          </a:xfrm>
          <a:prstGeom prst="rect">
            <a:avLst/>
          </a:prstGeom>
          <a:noFill/>
          <a:ln w="9525">
            <a:noFill/>
            <a:miter lim="800000"/>
            <a:headEnd/>
            <a:tailEnd/>
          </a:ln>
        </p:spPr>
      </p:pic>
      <p:pic>
        <p:nvPicPr>
          <p:cNvPr id="6" name="图片 5"/>
          <p:cNvPicPr>
            <a:picLocks noChangeAspect="1"/>
          </p:cNvPicPr>
          <p:nvPr/>
        </p:nvPicPr>
        <p:blipFill>
          <a:blip r:embed="rId2"/>
          <a:srcRect/>
          <a:stretch>
            <a:fillRect/>
          </a:stretch>
        </p:blipFill>
        <p:spPr bwMode="auto">
          <a:xfrm>
            <a:off x="3165475" y="3930650"/>
            <a:ext cx="2157413" cy="1549400"/>
          </a:xfrm>
          <a:prstGeom prst="rect">
            <a:avLst/>
          </a:prstGeom>
          <a:noFill/>
          <a:ln w="9525">
            <a:noFill/>
            <a:miter lim="800000"/>
            <a:headEnd/>
            <a:tailEnd/>
          </a:ln>
        </p:spPr>
      </p:pic>
      <p:sp>
        <p:nvSpPr>
          <p:cNvPr id="40965" name="标题 1"/>
          <p:cNvSpPr>
            <a:spLocks noGrp="1"/>
          </p:cNvSpPr>
          <p:nvPr>
            <p:ph type="title" idx="4294967295"/>
          </p:nvPr>
        </p:nvSpPr>
        <p:spPr>
          <a:xfrm>
            <a:off x="0" y="73025"/>
            <a:ext cx="8686800" cy="811213"/>
          </a:xfrm>
        </p:spPr>
        <p:txBody>
          <a:bodyPr/>
          <a:lstStyle/>
          <a:p>
            <a:r>
              <a:rPr lang="zh-CN" altLang="en-US" sz="2000" b="1">
                <a:ea typeface="宋体" panose="02010600030101010101" pitchFamily="2" charset="-122"/>
              </a:rPr>
              <a:t>（</a:t>
            </a:r>
            <a:r>
              <a:rPr lang="en-US" altLang="zh-CN" sz="2000" b="1">
                <a:ea typeface="宋体" panose="02010600030101010101" pitchFamily="2" charset="-122"/>
              </a:rPr>
              <a:t>5）</a:t>
            </a:r>
            <a:r>
              <a:rPr lang="zh-CN" altLang="en-US" sz="2000" b="1">
                <a:ea typeface="宋体" panose="02010600030101010101" pitchFamily="2" charset="-122"/>
              </a:rPr>
              <a:t>程序范型对比：猫狗的ＯＯＰ程序</a:t>
            </a:r>
            <a:endParaRPr lang="zh-CN" altLang="en-US"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 calcmode="lin" valueType="num">
                                      <p:cBhvr additive="base">
                                        <p:cTn id="7" dur="500" fill="hold"/>
                                        <p:tgtEl>
                                          <p:spTgt spid="993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330">
                                            <p:txEl>
                                              <p:pRg st="1" end="1"/>
                                            </p:txEl>
                                          </p:spTgt>
                                        </p:tgtEl>
                                        <p:attrNameLst>
                                          <p:attrName>style.visibility</p:attrName>
                                        </p:attrNameLst>
                                      </p:cBhvr>
                                      <p:to>
                                        <p:strVal val="visible"/>
                                      </p:to>
                                    </p:set>
                                    <p:anim calcmode="lin" valueType="num">
                                      <p:cBhvr additive="base">
                                        <p:cTn id="11" dur="500" fill="hold"/>
                                        <p:tgtEl>
                                          <p:spTgt spid="993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3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330">
                                            <p:txEl>
                                              <p:pRg st="2" end="2"/>
                                            </p:txEl>
                                          </p:spTgt>
                                        </p:tgtEl>
                                        <p:attrNameLst>
                                          <p:attrName>style.visibility</p:attrName>
                                        </p:attrNameLst>
                                      </p:cBhvr>
                                      <p:to>
                                        <p:strVal val="visible"/>
                                      </p:to>
                                    </p:set>
                                    <p:anim calcmode="lin" valueType="num">
                                      <p:cBhvr additive="base">
                                        <p:cTn id="15" dur="500" fill="hold"/>
                                        <p:tgtEl>
                                          <p:spTgt spid="993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33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9330">
                                            <p:txEl>
                                              <p:pRg st="3" end="3"/>
                                            </p:txEl>
                                          </p:spTgt>
                                        </p:tgtEl>
                                        <p:attrNameLst>
                                          <p:attrName>style.visibility</p:attrName>
                                        </p:attrNameLst>
                                      </p:cBhvr>
                                      <p:to>
                                        <p:strVal val="visible"/>
                                      </p:to>
                                    </p:set>
                                    <p:anim calcmode="lin" valueType="num">
                                      <p:cBhvr additive="base">
                                        <p:cTn id="19" dur="500" fill="hold"/>
                                        <p:tgtEl>
                                          <p:spTgt spid="993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9330">
                                            <p:txEl>
                                              <p:pRg st="4" end="4"/>
                                            </p:txEl>
                                          </p:spTgt>
                                        </p:tgtEl>
                                        <p:attrNameLst>
                                          <p:attrName>style.visibility</p:attrName>
                                        </p:attrNameLst>
                                      </p:cBhvr>
                                      <p:to>
                                        <p:strVal val="visible"/>
                                      </p:to>
                                    </p:set>
                                    <p:anim calcmode="lin" valueType="num">
                                      <p:cBhvr additive="base">
                                        <p:cTn id="23" dur="500" fill="hold"/>
                                        <p:tgtEl>
                                          <p:spTgt spid="993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933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9330">
                                            <p:txEl>
                                              <p:pRg st="5" end="5"/>
                                            </p:txEl>
                                          </p:spTgt>
                                        </p:tgtEl>
                                        <p:attrNameLst>
                                          <p:attrName>style.visibility</p:attrName>
                                        </p:attrNameLst>
                                      </p:cBhvr>
                                      <p:to>
                                        <p:strVal val="visible"/>
                                      </p:to>
                                    </p:set>
                                    <p:anim calcmode="lin" valueType="num">
                                      <p:cBhvr additive="base">
                                        <p:cTn id="27" dur="500" fill="hold"/>
                                        <p:tgtEl>
                                          <p:spTgt spid="9933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933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9330">
                                            <p:txEl>
                                              <p:pRg st="6" end="6"/>
                                            </p:txEl>
                                          </p:spTgt>
                                        </p:tgtEl>
                                        <p:attrNameLst>
                                          <p:attrName>style.visibility</p:attrName>
                                        </p:attrNameLst>
                                      </p:cBhvr>
                                      <p:to>
                                        <p:strVal val="visible"/>
                                      </p:to>
                                    </p:set>
                                    <p:anim calcmode="lin" valueType="num">
                                      <p:cBhvr additive="base">
                                        <p:cTn id="31" dur="500" fill="hold"/>
                                        <p:tgtEl>
                                          <p:spTgt spid="9933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9330">
                                            <p:txEl>
                                              <p:pRg st="7" end="7"/>
                                            </p:txEl>
                                          </p:spTgt>
                                        </p:tgtEl>
                                        <p:attrNameLst>
                                          <p:attrName>style.visibility</p:attrName>
                                        </p:attrNameLst>
                                      </p:cBhvr>
                                      <p:to>
                                        <p:strVal val="visible"/>
                                      </p:to>
                                    </p:set>
                                    <p:anim calcmode="lin" valueType="num">
                                      <p:cBhvr additive="base">
                                        <p:cTn id="35" dur="500" fill="hold"/>
                                        <p:tgtEl>
                                          <p:spTgt spid="9933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9330">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9330">
                                            <p:txEl>
                                              <p:pRg st="8" end="8"/>
                                            </p:txEl>
                                          </p:spTgt>
                                        </p:tgtEl>
                                        <p:attrNameLst>
                                          <p:attrName>style.visibility</p:attrName>
                                        </p:attrNameLst>
                                      </p:cBhvr>
                                      <p:to>
                                        <p:strVal val="visible"/>
                                      </p:to>
                                    </p:set>
                                    <p:anim calcmode="lin" valueType="num">
                                      <p:cBhvr additive="base">
                                        <p:cTn id="39" dur="500" fill="hold"/>
                                        <p:tgtEl>
                                          <p:spTgt spid="9933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9330">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9330">
                                            <p:txEl>
                                              <p:pRg st="9" end="9"/>
                                            </p:txEl>
                                          </p:spTgt>
                                        </p:tgtEl>
                                        <p:attrNameLst>
                                          <p:attrName>style.visibility</p:attrName>
                                        </p:attrNameLst>
                                      </p:cBhvr>
                                      <p:to>
                                        <p:strVal val="visible"/>
                                      </p:to>
                                    </p:set>
                                    <p:anim calcmode="lin" valueType="num">
                                      <p:cBhvr additive="base">
                                        <p:cTn id="43" dur="500" fill="hold"/>
                                        <p:tgtEl>
                                          <p:spTgt spid="9933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9330">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9330">
                                            <p:txEl>
                                              <p:pRg st="10" end="10"/>
                                            </p:txEl>
                                          </p:spTgt>
                                        </p:tgtEl>
                                        <p:attrNameLst>
                                          <p:attrName>style.visibility</p:attrName>
                                        </p:attrNameLst>
                                      </p:cBhvr>
                                      <p:to>
                                        <p:strVal val="visible"/>
                                      </p:to>
                                    </p:set>
                                    <p:anim calcmode="lin" valueType="num">
                                      <p:cBhvr additive="base">
                                        <p:cTn id="47" dur="500" fill="hold"/>
                                        <p:tgtEl>
                                          <p:spTgt spid="99330">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93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9330">
                                            <p:txEl>
                                              <p:pRg st="11" end="11"/>
                                            </p:txEl>
                                          </p:spTgt>
                                        </p:tgtEl>
                                        <p:attrNameLst>
                                          <p:attrName>style.visibility</p:attrName>
                                        </p:attrNameLst>
                                      </p:cBhvr>
                                      <p:to>
                                        <p:strVal val="visible"/>
                                      </p:to>
                                    </p:set>
                                    <p:anim calcmode="lin" valueType="num">
                                      <p:cBhvr additive="base">
                                        <p:cTn id="59" dur="500" fill="hold"/>
                                        <p:tgtEl>
                                          <p:spTgt spid="99330">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9330">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99330">
                                            <p:txEl>
                                              <p:pRg st="12" end="12"/>
                                            </p:txEl>
                                          </p:spTgt>
                                        </p:tgtEl>
                                        <p:attrNameLst>
                                          <p:attrName>style.visibility</p:attrName>
                                        </p:attrNameLst>
                                      </p:cBhvr>
                                      <p:to>
                                        <p:strVal val="visible"/>
                                      </p:to>
                                    </p:set>
                                    <p:anim calcmode="lin" valueType="num">
                                      <p:cBhvr additive="base">
                                        <p:cTn id="63" dur="500" fill="hold"/>
                                        <p:tgtEl>
                                          <p:spTgt spid="99330">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9330">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99330">
                                            <p:txEl>
                                              <p:pRg st="13" end="13"/>
                                            </p:txEl>
                                          </p:spTgt>
                                        </p:tgtEl>
                                        <p:attrNameLst>
                                          <p:attrName>style.visibility</p:attrName>
                                        </p:attrNameLst>
                                      </p:cBhvr>
                                      <p:to>
                                        <p:strVal val="visible"/>
                                      </p:to>
                                    </p:set>
                                    <p:anim calcmode="lin" valueType="num">
                                      <p:cBhvr additive="base">
                                        <p:cTn id="67" dur="500" fill="hold"/>
                                        <p:tgtEl>
                                          <p:spTgt spid="99330">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9330">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9330">
                                            <p:txEl>
                                              <p:pRg st="14" end="14"/>
                                            </p:txEl>
                                          </p:spTgt>
                                        </p:tgtEl>
                                        <p:attrNameLst>
                                          <p:attrName>style.visibility</p:attrName>
                                        </p:attrNameLst>
                                      </p:cBhvr>
                                      <p:to>
                                        <p:strVal val="visible"/>
                                      </p:to>
                                    </p:set>
                                    <p:anim calcmode="lin" valueType="num">
                                      <p:cBhvr additive="base">
                                        <p:cTn id="71" dur="500" fill="hold"/>
                                        <p:tgtEl>
                                          <p:spTgt spid="99330">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9330">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99330">
                                            <p:txEl>
                                              <p:pRg st="15" end="15"/>
                                            </p:txEl>
                                          </p:spTgt>
                                        </p:tgtEl>
                                        <p:attrNameLst>
                                          <p:attrName>style.visibility</p:attrName>
                                        </p:attrNameLst>
                                      </p:cBhvr>
                                      <p:to>
                                        <p:strVal val="visible"/>
                                      </p:to>
                                    </p:set>
                                    <p:anim calcmode="lin" valueType="num">
                                      <p:cBhvr additive="base">
                                        <p:cTn id="75" dur="500" fill="hold"/>
                                        <p:tgtEl>
                                          <p:spTgt spid="99330">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99330">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99330">
                                            <p:txEl>
                                              <p:pRg st="16" end="16"/>
                                            </p:txEl>
                                          </p:spTgt>
                                        </p:tgtEl>
                                        <p:attrNameLst>
                                          <p:attrName>style.visibility</p:attrName>
                                        </p:attrNameLst>
                                      </p:cBhvr>
                                      <p:to>
                                        <p:strVal val="visible"/>
                                      </p:to>
                                    </p:set>
                                    <p:anim calcmode="lin" valueType="num">
                                      <p:cBhvr additive="base">
                                        <p:cTn id="79" dur="500" fill="hold"/>
                                        <p:tgtEl>
                                          <p:spTgt spid="99330">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99330">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99330">
                                            <p:txEl>
                                              <p:pRg st="17" end="17"/>
                                            </p:txEl>
                                          </p:spTgt>
                                        </p:tgtEl>
                                        <p:attrNameLst>
                                          <p:attrName>style.visibility</p:attrName>
                                        </p:attrNameLst>
                                      </p:cBhvr>
                                      <p:to>
                                        <p:strVal val="visible"/>
                                      </p:to>
                                    </p:set>
                                    <p:anim calcmode="lin" valueType="num">
                                      <p:cBhvr additive="base">
                                        <p:cTn id="83" dur="500" fill="hold"/>
                                        <p:tgtEl>
                                          <p:spTgt spid="99330">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9330">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99330">
                                            <p:txEl>
                                              <p:pRg st="18" end="18"/>
                                            </p:txEl>
                                          </p:spTgt>
                                        </p:tgtEl>
                                        <p:attrNameLst>
                                          <p:attrName>style.visibility</p:attrName>
                                        </p:attrNameLst>
                                      </p:cBhvr>
                                      <p:to>
                                        <p:strVal val="visible"/>
                                      </p:to>
                                    </p:set>
                                    <p:anim calcmode="lin" valueType="num">
                                      <p:cBhvr additive="base">
                                        <p:cTn id="87" dur="500" fill="hold"/>
                                        <p:tgtEl>
                                          <p:spTgt spid="99330">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99330">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9330">
                                            <p:txEl>
                                              <p:pRg st="19" end="19"/>
                                            </p:txEl>
                                          </p:spTgt>
                                        </p:tgtEl>
                                        <p:attrNameLst>
                                          <p:attrName>style.visibility</p:attrName>
                                        </p:attrNameLst>
                                      </p:cBhvr>
                                      <p:to>
                                        <p:strVal val="visible"/>
                                      </p:to>
                                    </p:set>
                                    <p:anim calcmode="lin" valueType="num">
                                      <p:cBhvr additive="base">
                                        <p:cTn id="91" dur="500" fill="hold"/>
                                        <p:tgtEl>
                                          <p:spTgt spid="99330">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99330">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99330">
                                            <p:txEl>
                                              <p:pRg st="20" end="20"/>
                                            </p:txEl>
                                          </p:spTgt>
                                        </p:tgtEl>
                                        <p:attrNameLst>
                                          <p:attrName>style.visibility</p:attrName>
                                        </p:attrNameLst>
                                      </p:cBhvr>
                                      <p:to>
                                        <p:strVal val="visible"/>
                                      </p:to>
                                    </p:set>
                                    <p:anim calcmode="lin" valueType="num">
                                      <p:cBhvr additive="base">
                                        <p:cTn id="95" dur="500" fill="hold"/>
                                        <p:tgtEl>
                                          <p:spTgt spid="99330">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99330">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99330">
                                            <p:txEl>
                                              <p:pRg st="21" end="21"/>
                                            </p:txEl>
                                          </p:spTgt>
                                        </p:tgtEl>
                                        <p:attrNameLst>
                                          <p:attrName>style.visibility</p:attrName>
                                        </p:attrNameLst>
                                      </p:cBhvr>
                                      <p:to>
                                        <p:strVal val="visible"/>
                                      </p:to>
                                    </p:set>
                                    <p:anim calcmode="lin" valueType="num">
                                      <p:cBhvr additive="base">
                                        <p:cTn id="99" dur="500" fill="hold"/>
                                        <p:tgtEl>
                                          <p:spTgt spid="99330">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99330">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4">
                                            <p:txEl>
                                              <p:pRg st="0" end="0"/>
                                            </p:txEl>
                                          </p:spTgt>
                                        </p:tgtEl>
                                        <p:attrNameLst>
                                          <p:attrName>style.visibility</p:attrName>
                                        </p:attrNameLst>
                                      </p:cBhvr>
                                      <p:to>
                                        <p:strVal val="visible"/>
                                      </p:to>
                                    </p:set>
                                    <p:anim calcmode="lin" valueType="num">
                                      <p:cBhvr additive="base">
                                        <p:cTn id="10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4">
                                            <p:txEl>
                                              <p:pRg st="1" end="1"/>
                                            </p:txEl>
                                          </p:spTgt>
                                        </p:tgtEl>
                                        <p:attrNameLst>
                                          <p:attrName>style.visibility</p:attrName>
                                        </p:attrNameLst>
                                      </p:cBhvr>
                                      <p:to>
                                        <p:strVal val="visible"/>
                                      </p:to>
                                    </p:set>
                                    <p:anim calcmode="lin" valueType="num">
                                      <p:cBhvr additive="base">
                                        <p:cTn id="1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4">
                                            <p:txEl>
                                              <p:pRg st="2" end="2"/>
                                            </p:txEl>
                                          </p:spTgt>
                                        </p:tgtEl>
                                        <p:attrNameLst>
                                          <p:attrName>style.visibility</p:attrName>
                                        </p:attrNameLst>
                                      </p:cBhvr>
                                      <p:to>
                                        <p:strVal val="visible"/>
                                      </p:to>
                                    </p:set>
                                    <p:anim calcmode="lin" valueType="num">
                                      <p:cBhvr additive="base">
                                        <p:cTn id="1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4">
                                            <p:txEl>
                                              <p:pRg st="3" end="3"/>
                                            </p:txEl>
                                          </p:spTgt>
                                        </p:tgtEl>
                                        <p:attrNameLst>
                                          <p:attrName>style.visibility</p:attrName>
                                        </p:attrNameLst>
                                      </p:cBhvr>
                                      <p:to>
                                        <p:strVal val="visible"/>
                                      </p:to>
                                    </p:set>
                                    <p:anim calcmode="lin" valueType="num">
                                      <p:cBhvr additive="base">
                                        <p:cTn id="1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4">
                                            <p:txEl>
                                              <p:pRg st="4" end="4"/>
                                            </p:txEl>
                                          </p:spTgt>
                                        </p:tgtEl>
                                        <p:attrNameLst>
                                          <p:attrName>style.visibility</p:attrName>
                                        </p:attrNameLst>
                                      </p:cBhvr>
                                      <p:to>
                                        <p:strVal val="visible"/>
                                      </p:to>
                                    </p:set>
                                    <p:anim calcmode="lin" valueType="num">
                                      <p:cBhvr additive="base">
                                        <p:cTn id="1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4">
                                            <p:txEl>
                                              <p:pRg st="5" end="5"/>
                                            </p:txEl>
                                          </p:spTgt>
                                        </p:tgtEl>
                                        <p:attrNameLst>
                                          <p:attrName>style.visibility</p:attrName>
                                        </p:attrNameLst>
                                      </p:cBhvr>
                                      <p:to>
                                        <p:strVal val="visible"/>
                                      </p:to>
                                    </p:set>
                                    <p:anim calcmode="lin" valueType="num">
                                      <p:cBhvr additive="base">
                                        <p:cTn id="1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nodeType="clickEffect">
                                  <p:stCondLst>
                                    <p:cond delay="0"/>
                                  </p:stCondLst>
                                  <p:childTnLst>
                                    <p:set>
                                      <p:cBhvr>
                                        <p:cTn id="140" dur="1" fill="hold">
                                          <p:stCondLst>
                                            <p:cond delay="0"/>
                                          </p:stCondLst>
                                        </p:cTn>
                                        <p:tgtEl>
                                          <p:spTgt spid="4">
                                            <p:txEl>
                                              <p:pRg st="6" end="6"/>
                                            </p:txEl>
                                          </p:spTgt>
                                        </p:tgtEl>
                                        <p:attrNameLst>
                                          <p:attrName>style.visibility</p:attrName>
                                        </p:attrNameLst>
                                      </p:cBhvr>
                                      <p:to>
                                        <p:strVal val="visible"/>
                                      </p:to>
                                    </p:set>
                                    <p:anim calcmode="lin" valueType="num">
                                      <p:cBhvr additive="base">
                                        <p:cTn id="1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4">
                                            <p:txEl>
                                              <p:pRg st="7" end="7"/>
                                            </p:txEl>
                                          </p:spTgt>
                                        </p:tgtEl>
                                        <p:attrNameLst>
                                          <p:attrName>style.visibility</p:attrName>
                                        </p:attrNameLst>
                                      </p:cBhvr>
                                      <p:to>
                                        <p:strVal val="visible"/>
                                      </p:to>
                                    </p:set>
                                    <p:anim calcmode="lin" valueType="num">
                                      <p:cBhvr additive="base">
                                        <p:cTn id="1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4">
                                            <p:txEl>
                                              <p:pRg st="8" end="8"/>
                                            </p:txEl>
                                          </p:spTgt>
                                        </p:tgtEl>
                                        <p:attrNameLst>
                                          <p:attrName>style.visibility</p:attrName>
                                        </p:attrNameLst>
                                      </p:cBhvr>
                                      <p:to>
                                        <p:strVal val="visible"/>
                                      </p:to>
                                    </p:set>
                                    <p:anim calcmode="lin" valueType="num">
                                      <p:cBhvr additive="base">
                                        <p:cTn id="1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4" fill="hold" nodeType="clickEffect">
                                  <p:stCondLst>
                                    <p:cond delay="0"/>
                                  </p:stCondLst>
                                  <p:childTnLst>
                                    <p:set>
                                      <p:cBhvr>
                                        <p:cTn id="158" dur="1" fill="hold">
                                          <p:stCondLst>
                                            <p:cond delay="0"/>
                                          </p:stCondLst>
                                        </p:cTn>
                                        <p:tgtEl>
                                          <p:spTgt spid="4">
                                            <p:txEl>
                                              <p:pRg st="9" end="9"/>
                                            </p:txEl>
                                          </p:spTgt>
                                        </p:tgtEl>
                                        <p:attrNameLst>
                                          <p:attrName>style.visibility</p:attrName>
                                        </p:attrNameLst>
                                      </p:cBhvr>
                                      <p:to>
                                        <p:strVal val="visible"/>
                                      </p:to>
                                    </p:set>
                                    <p:anim calcmode="lin" valueType="num">
                                      <p:cBhvr additive="base">
                                        <p:cTn id="15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4">
                                            <p:txEl>
                                              <p:pRg st="10" end="10"/>
                                            </p:txEl>
                                          </p:spTgt>
                                        </p:tgtEl>
                                        <p:attrNameLst>
                                          <p:attrName>style.visibility</p:attrName>
                                        </p:attrNameLst>
                                      </p:cBhvr>
                                      <p:to>
                                        <p:strVal val="visible"/>
                                      </p:to>
                                    </p:set>
                                    <p:anim calcmode="lin" valueType="num">
                                      <p:cBhvr additive="base">
                                        <p:cTn id="16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4">
                                            <p:txEl>
                                              <p:pRg st="11" end="11"/>
                                            </p:txEl>
                                          </p:spTgt>
                                        </p:tgtEl>
                                        <p:attrNameLst>
                                          <p:attrName>style.visibility</p:attrName>
                                        </p:attrNameLst>
                                      </p:cBhvr>
                                      <p:to>
                                        <p:strVal val="visible"/>
                                      </p:to>
                                    </p:set>
                                    <p:anim calcmode="lin" valueType="num">
                                      <p:cBhvr additive="base">
                                        <p:cTn id="17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417513" y="287338"/>
            <a:ext cx="8093075" cy="565150"/>
          </a:xfrm>
        </p:spPr>
        <p:txBody>
          <a:bodyPr/>
          <a:lstStyle/>
          <a:p>
            <a:pPr eaLnBrk="1" hangingPunct="1"/>
            <a:r>
              <a:rPr lang="en-US" altLang="zh-CN" sz="2400" b="1">
                <a:ea typeface="宋体" panose="02010600030101010101" pitchFamily="2" charset="-122"/>
              </a:rPr>
              <a:t>1.1  </a:t>
            </a:r>
            <a:r>
              <a:rPr lang="zh-CN" altLang="zh-CN" sz="2400" b="1">
                <a:ea typeface="宋体" panose="02010600030101010101" pitchFamily="2" charset="-122"/>
              </a:rPr>
              <a:t>面向过程与</a:t>
            </a:r>
            <a:r>
              <a:rPr lang="zh-CN" altLang="zh-CN" sz="2400" b="1">
                <a:solidFill>
                  <a:srgbClr val="FF0000"/>
                </a:solidFill>
                <a:ea typeface="宋体" panose="02010600030101010101" pitchFamily="2" charset="-122"/>
              </a:rPr>
              <a:t>面向对象程序</a:t>
            </a:r>
            <a:r>
              <a:rPr lang="zh-CN" altLang="zh-CN" sz="2400" b="1">
                <a:ea typeface="宋体" panose="02010600030101010101" pitchFamily="2" charset="-122"/>
              </a:rPr>
              <a:t>设计</a:t>
            </a:r>
            <a:endParaRPr lang="zh-CN" altLang="en-US" sz="2400" b="1">
              <a:solidFill>
                <a:srgbClr val="0000CC"/>
              </a:solidFill>
              <a:ea typeface="宋体" panose="02010600030101010101" pitchFamily="2" charset="-122"/>
            </a:endParaRPr>
          </a:p>
        </p:txBody>
      </p:sp>
      <p:sp>
        <p:nvSpPr>
          <p:cNvPr id="41986" name="Rectangle 3"/>
          <p:cNvSpPr>
            <a:spLocks noGrp="1" noChangeArrowheads="1"/>
          </p:cNvSpPr>
          <p:nvPr>
            <p:ph type="body" idx="4294967295"/>
          </p:nvPr>
        </p:nvSpPr>
        <p:spPr>
          <a:xfrm>
            <a:off x="827088" y="1916113"/>
            <a:ext cx="7408862" cy="4060825"/>
          </a:xfrm>
        </p:spPr>
        <p:txBody>
          <a:bodyPr/>
          <a:lstStyle/>
          <a:p>
            <a:pPr eaLnBrk="1" hangingPunct="1">
              <a:lnSpc>
                <a:spcPct val="90000"/>
              </a:lnSpc>
              <a:buFont typeface="Wingdings" panose="05000000000000000000" pitchFamily="2" charset="2"/>
              <a:buNone/>
            </a:pPr>
            <a:r>
              <a:rPr lang="en-US" altLang="zh-CN" sz="2000" b="1">
                <a:ea typeface="宋体" panose="02010600030101010101" pitchFamily="2" charset="-122"/>
              </a:rPr>
              <a:t>struct Person{				  </a:t>
            </a:r>
            <a:endParaRPr lang="en-US" altLang="zh-CN" sz="2000" b="1">
              <a:ea typeface="宋体" panose="02010600030101010101" pitchFamily="2" charset="-122"/>
            </a:endParaRPr>
          </a:p>
          <a:p>
            <a:pPr eaLnBrk="1" hangingPunct="1">
              <a:lnSpc>
                <a:spcPct val="90000"/>
              </a:lnSpc>
              <a:buFont typeface="Wingdings" panose="05000000000000000000" pitchFamily="2" charset="2"/>
              <a:buNone/>
            </a:pPr>
            <a:r>
              <a:rPr lang="en-US" altLang="zh-CN" sz="2000" b="1">
                <a:solidFill>
                  <a:srgbClr val="FF0000"/>
                </a:solidFill>
                <a:ea typeface="宋体" panose="02010600030101010101" pitchFamily="2" charset="-122"/>
              </a:rPr>
              <a:t>private:</a:t>
            </a:r>
            <a:endParaRPr lang="en-US" altLang="zh-CN" sz="2000" b="1">
              <a:solidFill>
                <a:srgbClr val="FF0000"/>
              </a:solidFill>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char name[10];</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char addr[20];</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char phone[11];</a:t>
            </a:r>
            <a:endParaRPr lang="en-US" altLang="zh-CN" sz="1800" b="1">
              <a:latin typeface="Arial" panose="020B0604020202020204" pitchFamily="34"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b="1">
                <a:solidFill>
                  <a:srgbClr val="FF0000"/>
                </a:solidFill>
                <a:ea typeface="宋体" panose="02010600030101010101" pitchFamily="2" charset="-122"/>
              </a:rPr>
              <a:t>public:</a:t>
            </a:r>
            <a:endParaRPr lang="en-US" altLang="zh-CN" sz="2000" b="1">
              <a:solidFill>
                <a:srgbClr val="FF0000"/>
              </a:solidFill>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void InitData(){……}      </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void SearchAddr(char *name){……};		</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void SearchPhone(char *name){……};		</a:t>
            </a:r>
            <a:endParaRPr lang="en-US" altLang="zh-CN" sz="1800" b="1">
              <a:latin typeface="Arial" panose="020B0604020202020204" pitchFamily="34" charset="0"/>
              <a:ea typeface="宋体" panose="02010600030101010101" pitchFamily="2" charset="-122"/>
            </a:endParaRPr>
          </a:p>
          <a:p>
            <a:pPr eaLnBrk="1" hangingPunct="1">
              <a:lnSpc>
                <a:spcPct val="90000"/>
              </a:lnSpc>
              <a:buFont typeface="Wingdings" panose="05000000000000000000" pitchFamily="2" charset="2"/>
              <a:buNone/>
            </a:pPr>
            <a:r>
              <a:rPr lang="en-US" altLang="zh-CN" sz="2000" b="1">
                <a:ea typeface="宋体" panose="02010600030101010101" pitchFamily="2" charset="-122"/>
              </a:rPr>
              <a:t>};</a:t>
            </a:r>
            <a:endParaRPr lang="en-US" altLang="zh-CN" sz="2000" b="1">
              <a:ea typeface="宋体" panose="02010600030101010101" pitchFamily="2" charset="-122"/>
            </a:endParaRPr>
          </a:p>
        </p:txBody>
      </p:sp>
      <p:sp>
        <p:nvSpPr>
          <p:cNvPr id="41987" name="Text Box 4"/>
          <p:cNvSpPr txBox="1">
            <a:spLocks noChangeArrowheads="1"/>
          </p:cNvSpPr>
          <p:nvPr/>
        </p:nvSpPr>
        <p:spPr bwMode="auto">
          <a:xfrm>
            <a:off x="250825" y="1412875"/>
            <a:ext cx="7200900" cy="579438"/>
          </a:xfrm>
          <a:prstGeom prst="rect">
            <a:avLst/>
          </a:prstGeom>
          <a:noFill/>
          <a:ln w="9525">
            <a:noFill/>
            <a:miter lim="800000"/>
          </a:ln>
        </p:spPr>
        <p:txBody>
          <a:bodyPr>
            <a:spAutoFit/>
          </a:bodyPr>
          <a:lstStyle/>
          <a:p>
            <a:pPr>
              <a:spcBef>
                <a:spcPct val="50000"/>
              </a:spcBef>
            </a:pPr>
            <a:r>
              <a:rPr lang="en-US" altLang="zh-CN" sz="3200">
                <a:solidFill>
                  <a:srgbClr val="000099"/>
                </a:solidFill>
                <a:latin typeface="Times New Roman" panose="02020603050405020304" pitchFamily="18" charset="0"/>
                <a:ea typeface="宋体" panose="02010600030101010101" pitchFamily="2" charset="-122"/>
              </a:rPr>
              <a:t>（6）</a:t>
            </a:r>
            <a:r>
              <a:rPr lang="zh-CN" altLang="en-US" sz="3200">
                <a:solidFill>
                  <a:srgbClr val="00B050"/>
                </a:solidFill>
                <a:ea typeface="宋体" panose="02010600030101010101" pitchFamily="2" charset="-122"/>
              </a:rPr>
              <a:t>面向对象的</a:t>
            </a:r>
            <a:r>
              <a:rPr lang="zh-CN" altLang="en-US" sz="3200">
                <a:solidFill>
                  <a:srgbClr val="000099"/>
                </a:solidFill>
                <a:latin typeface="Times New Roman" panose="02020603050405020304" pitchFamily="18" charset="0"/>
                <a:ea typeface="宋体" panose="02010600030101010101" pitchFamily="2" charset="-122"/>
              </a:rPr>
              <a:t>通信录程序的</a:t>
            </a:r>
            <a:r>
              <a:rPr lang="zh-CN" altLang="en-US" sz="3200">
                <a:solidFill>
                  <a:srgbClr val="FF0000"/>
                </a:solidFill>
                <a:latin typeface="Times New Roman" panose="02020603050405020304" pitchFamily="18" charset="0"/>
                <a:ea typeface="宋体" panose="02010600030101010101" pitchFamily="2" charset="-122"/>
              </a:rPr>
              <a:t>类</a:t>
            </a:r>
            <a:r>
              <a:rPr lang="zh-CN" altLang="en-US" sz="3200">
                <a:solidFill>
                  <a:srgbClr val="000099"/>
                </a:solidFill>
                <a:latin typeface="Times New Roman" panose="02020603050405020304" pitchFamily="18" charset="0"/>
                <a:ea typeface="宋体" panose="02010600030101010101" pitchFamily="2" charset="-122"/>
              </a:rPr>
              <a:t>形式</a:t>
            </a:r>
            <a:endParaRPr lang="zh-CN" altLang="en-US" sz="3200">
              <a:solidFill>
                <a:srgbClr val="000099"/>
              </a:solidFill>
              <a:latin typeface="Times New Roman" panose="02020603050405020304" pitchFamily="18" charset="0"/>
              <a:ea typeface="宋体" panose="02010600030101010101" pitchFamily="2" charset="-122"/>
            </a:endParaRPr>
          </a:p>
        </p:txBody>
      </p:sp>
      <p:sp>
        <p:nvSpPr>
          <p:cNvPr id="22533" name="AutoShape 5"/>
          <p:cNvSpPr>
            <a:spLocks noChangeArrowheads="1"/>
          </p:cNvSpPr>
          <p:nvPr/>
        </p:nvSpPr>
        <p:spPr bwMode="auto">
          <a:xfrm>
            <a:off x="5435600" y="1916113"/>
            <a:ext cx="3527425" cy="3024187"/>
          </a:xfrm>
          <a:prstGeom prst="wedgeRoundRectCallout">
            <a:avLst>
              <a:gd name="adj1" fmla="val -118856"/>
              <a:gd name="adj2" fmla="val -27732"/>
              <a:gd name="adj3" fmla="val 16667"/>
            </a:avLst>
          </a:prstGeom>
          <a:solidFill>
            <a:srgbClr val="FFFF00"/>
          </a:solidFill>
          <a:ln w="9525">
            <a:solidFill>
              <a:schemeClr val="tx1"/>
            </a:solidFill>
            <a:miter lim="800000"/>
          </a:ln>
        </p:spPr>
        <p:txBody>
          <a:bodyPr/>
          <a:lstStyle/>
          <a:p>
            <a:pPr algn="ctr"/>
            <a:r>
              <a:rPr lang="zh-CN" altLang="en-US" sz="2400">
                <a:latin typeface="Times New Roman" panose="02020603050405020304" pitchFamily="18" charset="0"/>
                <a:ea typeface="宋体" panose="02010600030101010101" pitchFamily="2" charset="-122"/>
              </a:rPr>
              <a:t>在</a:t>
            </a:r>
            <a:r>
              <a:rPr lang="en-US" altLang="zh-CN" sz="2400">
                <a:latin typeface="Times New Roman" panose="02020603050405020304" pitchFamily="18" charset="0"/>
                <a:ea typeface="宋体" panose="02010600030101010101" pitchFamily="2" charset="-122"/>
              </a:rPr>
              <a:t>++</a:t>
            </a:r>
            <a:r>
              <a:rPr lang="zh-CN" altLang="en-US" sz="2400">
                <a:latin typeface="Times New Roman" panose="02020603050405020304" pitchFamily="18" charset="0"/>
                <a:ea typeface="宋体" panose="02010600030101010101" pitchFamily="2" charset="-122"/>
              </a:rPr>
              <a:t>中，</a:t>
            </a:r>
            <a:r>
              <a:rPr lang="en-US" altLang="zh-CN" sz="2400">
                <a:latin typeface="Times New Roman" panose="02020603050405020304" pitchFamily="18" charset="0"/>
                <a:ea typeface="宋体" panose="02010600030101010101" pitchFamily="2" charset="-122"/>
              </a:rPr>
              <a:t>struct</a:t>
            </a:r>
            <a:r>
              <a:rPr lang="zh-CN" altLang="en-US" sz="2400">
                <a:latin typeface="Times New Roman" panose="02020603050405020304" pitchFamily="18" charset="0"/>
                <a:ea typeface="宋体" panose="02010600030101010101" pitchFamily="2" charset="-122"/>
              </a:rPr>
              <a:t>的功能被扩展了，在</a:t>
            </a:r>
            <a:r>
              <a:rPr lang="en-US" altLang="zh-CN" sz="2400">
                <a:latin typeface="Times New Roman" panose="02020603050405020304" pitchFamily="18" charset="0"/>
                <a:ea typeface="宋体" panose="02010600030101010101" pitchFamily="2" charset="-122"/>
              </a:rPr>
              <a:t>struct</a:t>
            </a:r>
            <a:r>
              <a:rPr lang="zh-CN" altLang="en-US" sz="2400">
                <a:latin typeface="Times New Roman" panose="02020603050405020304" pitchFamily="18" charset="0"/>
                <a:ea typeface="宋体" panose="02010600030101010101" pitchFamily="2" charset="-122"/>
              </a:rPr>
              <a:t>中不仅可以定义数据，还可以定义函数。数据与函数构成了一个整体。其中的</a:t>
            </a:r>
            <a:r>
              <a:rPr lang="en-US" altLang="zh-CN" sz="2400">
                <a:latin typeface="Times New Roman" panose="02020603050405020304" pitchFamily="18" charset="0"/>
                <a:ea typeface="宋体" panose="02010600030101010101" pitchFamily="2" charset="-122"/>
              </a:rPr>
              <a:t>private</a:t>
            </a:r>
            <a:r>
              <a:rPr lang="zh-CN" altLang="en-US" sz="2400">
                <a:latin typeface="Times New Roman" panose="02020603050405020304" pitchFamily="18" charset="0"/>
                <a:ea typeface="宋体" panose="02010600030101010101" pitchFamily="2" charset="-122"/>
              </a:rPr>
              <a:t>和</a:t>
            </a:r>
            <a:r>
              <a:rPr lang="en-US" altLang="zh-CN" sz="2400">
                <a:latin typeface="Times New Roman" panose="02020603050405020304" pitchFamily="18" charset="0"/>
                <a:ea typeface="宋体" panose="02010600030101010101" pitchFamily="2" charset="-122"/>
              </a:rPr>
              <a:t>public</a:t>
            </a:r>
            <a:r>
              <a:rPr lang="zh-CN" altLang="en-US" sz="2400">
                <a:latin typeface="Times New Roman" panose="02020603050405020304" pitchFamily="18" charset="0"/>
                <a:ea typeface="宋体" panose="02010600030101010101" pitchFamily="2" charset="-122"/>
              </a:rPr>
              <a:t>是访问权限。</a:t>
            </a:r>
            <a:endParaRPr lang="zh-CN" altLang="en-US" sz="24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179388" y="106363"/>
            <a:ext cx="8205787" cy="865187"/>
          </a:xfrm>
        </p:spPr>
        <p:txBody>
          <a:bodyPr/>
          <a:lstStyle/>
          <a:p>
            <a:pPr eaLnBrk="1" hangingPunct="1"/>
            <a:r>
              <a:rPr lang="en-US" altLang="zh-CN" sz="2400" b="1">
                <a:ea typeface="宋体" panose="02010600030101010101" pitchFamily="2" charset="-122"/>
              </a:rPr>
              <a:t>1.1  </a:t>
            </a:r>
            <a:r>
              <a:rPr lang="zh-CN" altLang="zh-CN" sz="2400" b="1">
                <a:ea typeface="宋体" panose="02010600030101010101" pitchFamily="2" charset="-122"/>
              </a:rPr>
              <a:t>面向过程与</a:t>
            </a:r>
            <a:r>
              <a:rPr lang="zh-CN" altLang="zh-CN" sz="2400" b="1">
                <a:solidFill>
                  <a:srgbClr val="FF0000"/>
                </a:solidFill>
                <a:ea typeface="宋体" panose="02010600030101010101" pitchFamily="2" charset="-122"/>
              </a:rPr>
              <a:t>面向对象程序</a:t>
            </a:r>
            <a:r>
              <a:rPr lang="zh-CN" altLang="zh-CN" sz="2400" b="1">
                <a:ea typeface="宋体" panose="02010600030101010101" pitchFamily="2" charset="-122"/>
              </a:rPr>
              <a:t>设计</a:t>
            </a:r>
            <a:endParaRPr lang="zh-CN" altLang="en-US" sz="2400" b="1">
              <a:solidFill>
                <a:srgbClr val="0000CC"/>
              </a:solidFill>
              <a:ea typeface="宋体" panose="02010600030101010101" pitchFamily="2" charset="-122"/>
            </a:endParaRPr>
          </a:p>
        </p:txBody>
      </p:sp>
      <p:sp>
        <p:nvSpPr>
          <p:cNvPr id="101379" name="Rectangle 3"/>
          <p:cNvSpPr>
            <a:spLocks noGrp="1" noChangeArrowheads="1"/>
          </p:cNvSpPr>
          <p:nvPr>
            <p:ph type="body" idx="4294967295"/>
          </p:nvPr>
        </p:nvSpPr>
        <p:spPr>
          <a:xfrm>
            <a:off x="0" y="5300663"/>
            <a:ext cx="9144000" cy="1557337"/>
          </a:xfrm>
          <a:solidFill>
            <a:schemeClr val="bg2"/>
          </a:solidFill>
        </p:spPr>
        <p:txBody>
          <a:bodyPr/>
          <a:lstStyle/>
          <a:p>
            <a:pPr eaLnBrk="1" hangingPunct="1">
              <a:lnSpc>
                <a:spcPct val="80000"/>
              </a:lnSpc>
            </a:pPr>
            <a:r>
              <a:rPr lang="zh-CN" altLang="en-US" sz="2400" b="1" dirty="0">
                <a:solidFill>
                  <a:schemeClr val="tx1"/>
                </a:solidFill>
                <a:ea typeface="宋体" panose="02010600030101010101" pitchFamily="2" charset="-122"/>
              </a:rPr>
              <a:t>将客观事物的属性和行为抽象成数据和操作数据的函数，并把它们组合成一个不可分割的整体（即对象）的方法能够实现对客观世界的真实模拟，反映出世界的本来面目。从客观世界中抽象出一个个对象，对象之间能够传递消息</a:t>
            </a:r>
            <a:r>
              <a:rPr lang="zh-CN" altLang="en-US" sz="2400" dirty="0">
                <a:solidFill>
                  <a:schemeClr val="tx1"/>
                </a:solidFill>
                <a:ea typeface="宋体" panose="02010600030101010101" pitchFamily="2" charset="-122"/>
              </a:rPr>
              <a:t> </a:t>
            </a:r>
            <a:r>
              <a:rPr lang="zh-CN" altLang="en-US" sz="2400" b="1" dirty="0">
                <a:solidFill>
                  <a:schemeClr val="tx1"/>
                </a:solidFill>
                <a:ea typeface="宋体" panose="02010600030101010101" pitchFamily="2" charset="-122"/>
              </a:rPr>
              <a:t>．</a:t>
            </a:r>
            <a:endParaRPr lang="zh-CN" altLang="en-US" sz="2400" b="1" dirty="0">
              <a:solidFill>
                <a:schemeClr val="tx1"/>
              </a:solidFill>
              <a:ea typeface="宋体" panose="02010600030101010101" pitchFamily="2" charset="-122"/>
            </a:endParaRPr>
          </a:p>
        </p:txBody>
      </p:sp>
      <p:grpSp>
        <p:nvGrpSpPr>
          <p:cNvPr id="43011" name="组合 1"/>
          <p:cNvGrpSpPr/>
          <p:nvPr/>
        </p:nvGrpSpPr>
        <p:grpSpPr bwMode="auto">
          <a:xfrm>
            <a:off x="798513" y="1811665"/>
            <a:ext cx="7993062" cy="3130223"/>
            <a:chOff x="2024300" y="869094"/>
            <a:chExt cx="7992527" cy="3757647"/>
          </a:xfrm>
        </p:grpSpPr>
        <p:grpSp>
          <p:nvGrpSpPr>
            <p:cNvPr id="21510" name="Group 5"/>
            <p:cNvGrpSpPr/>
            <p:nvPr/>
          </p:nvGrpSpPr>
          <p:grpSpPr bwMode="auto">
            <a:xfrm>
              <a:off x="5149257" y="869094"/>
              <a:ext cx="1799747" cy="1713487"/>
              <a:chOff x="2381" y="816"/>
              <a:chExt cx="1134" cy="1254"/>
            </a:xfr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p:grpSpPr>
          <p:sp>
            <p:nvSpPr>
              <p:cNvPr id="21530" name="Oval 6"/>
              <p:cNvSpPr>
                <a:spLocks noChangeArrowheads="1"/>
              </p:cNvSpPr>
              <p:nvPr/>
            </p:nvSpPr>
            <p:spPr bwMode="auto">
              <a:xfrm>
                <a:off x="2381" y="845"/>
                <a:ext cx="1134" cy="1225"/>
              </a:xfrm>
              <a:prstGeom prst="ellipse">
                <a:avLst/>
              </a:prstGeom>
              <a:grpFill/>
              <a:ln w="3175">
                <a:solidFill>
                  <a:schemeClr val="bg1"/>
                </a:solidFill>
                <a:rou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b="0">
                  <a:cs typeface="+mn-cs"/>
                </a:endParaRPr>
              </a:p>
            </p:txBody>
          </p:sp>
          <p:sp>
            <p:nvSpPr>
              <p:cNvPr id="21531" name="Oval 7"/>
              <p:cNvSpPr>
                <a:spLocks noChangeArrowheads="1"/>
              </p:cNvSpPr>
              <p:nvPr/>
            </p:nvSpPr>
            <p:spPr bwMode="auto">
              <a:xfrm>
                <a:off x="2591" y="816"/>
                <a:ext cx="696" cy="536"/>
              </a:xfrm>
              <a:prstGeom prst="ellipse">
                <a:avLst/>
              </a:prstGeom>
              <a:grpFill/>
              <a:ln w="3175">
                <a:solidFill>
                  <a:schemeClr val="bg1"/>
                </a:solidFill>
                <a:rou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defRPr/>
                </a:pPr>
                <a:r>
                  <a:rPr kumimoji="1" lang="zh-CN" altLang="en-US" sz="2400">
                    <a:solidFill>
                      <a:srgbClr val="FF0000"/>
                    </a:solidFill>
                    <a:latin typeface="Times New Roman" panose="02020603050405020304" pitchFamily="18" charset="0"/>
                    <a:cs typeface="+mn-cs"/>
                  </a:rPr>
                  <a:t>数据</a:t>
                </a:r>
                <a:endParaRPr kumimoji="1" lang="zh-CN" altLang="en-US" sz="2400">
                  <a:solidFill>
                    <a:srgbClr val="FF0000"/>
                  </a:solidFill>
                  <a:latin typeface="Times New Roman" panose="02020603050405020304" pitchFamily="18" charset="0"/>
                  <a:cs typeface="+mn-cs"/>
                </a:endParaRPr>
              </a:p>
            </p:txBody>
          </p:sp>
          <p:sp>
            <p:nvSpPr>
              <p:cNvPr id="21532" name="Text Box 8"/>
              <p:cNvSpPr txBox="1">
                <a:spLocks noChangeArrowheads="1"/>
              </p:cNvSpPr>
              <p:nvPr/>
            </p:nvSpPr>
            <p:spPr bwMode="auto">
              <a:xfrm>
                <a:off x="2517" y="1298"/>
                <a:ext cx="817" cy="352"/>
              </a:xfrm>
              <a:prstGeom prst="rect">
                <a:avLst/>
              </a:prstGeom>
              <a:grp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defRPr/>
                </a:pPr>
                <a:r>
                  <a:rPr kumimoji="1" lang="zh-CN" altLang="en-US" sz="2000" dirty="0">
                    <a:solidFill>
                      <a:srgbClr val="FFFF00"/>
                    </a:solidFill>
                    <a:latin typeface="Times New Roman" panose="02020603050405020304" pitchFamily="18" charset="0"/>
                    <a:cs typeface="+mn-cs"/>
                  </a:rPr>
                  <a:t>成员函数</a:t>
                </a:r>
                <a:endParaRPr kumimoji="1" lang="zh-CN" altLang="en-US" sz="2000" dirty="0">
                  <a:solidFill>
                    <a:srgbClr val="FFFF00"/>
                  </a:solidFill>
                  <a:latin typeface="Times New Roman" panose="02020603050405020304" pitchFamily="18" charset="0"/>
                  <a:cs typeface="+mn-cs"/>
                </a:endParaRPr>
              </a:p>
            </p:txBody>
          </p:sp>
          <p:sp>
            <p:nvSpPr>
              <p:cNvPr id="21533" name="Text Box 9"/>
              <p:cNvSpPr txBox="1">
                <a:spLocks noChangeArrowheads="1"/>
              </p:cNvSpPr>
              <p:nvPr/>
            </p:nvSpPr>
            <p:spPr bwMode="auto">
              <a:xfrm>
                <a:off x="2517" y="1616"/>
                <a:ext cx="817" cy="290"/>
              </a:xfrm>
              <a:prstGeom prst="rect">
                <a:avLst/>
              </a:prstGeom>
              <a:grp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defRPr/>
                </a:pPr>
                <a:r>
                  <a:rPr kumimoji="1" lang="zh-CN" altLang="en-US" sz="2000">
                    <a:solidFill>
                      <a:schemeClr val="bg1"/>
                    </a:solidFill>
                    <a:latin typeface="Times New Roman" panose="02020603050405020304" pitchFamily="18" charset="0"/>
                    <a:cs typeface="+mn-cs"/>
                  </a:rPr>
                  <a:t>成员函数</a:t>
                </a:r>
                <a:endParaRPr kumimoji="1" lang="zh-CN" altLang="en-US" sz="2000">
                  <a:solidFill>
                    <a:schemeClr val="bg1"/>
                  </a:solidFill>
                  <a:latin typeface="Times New Roman" panose="02020603050405020304" pitchFamily="18" charset="0"/>
                  <a:cs typeface="+mn-cs"/>
                </a:endParaRPr>
              </a:p>
            </p:txBody>
          </p:sp>
        </p:grpSp>
        <p:grpSp>
          <p:nvGrpSpPr>
            <p:cNvPr id="21511" name="Group 10"/>
            <p:cNvGrpSpPr/>
            <p:nvPr/>
          </p:nvGrpSpPr>
          <p:grpSpPr bwMode="auto">
            <a:xfrm>
              <a:off x="2917825" y="2913254"/>
              <a:ext cx="1799747" cy="1713487"/>
              <a:chOff x="2381" y="816"/>
              <a:chExt cx="1134" cy="1254"/>
            </a:xfr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p:grpSpPr>
          <p:sp>
            <p:nvSpPr>
              <p:cNvPr id="21526" name="Oval 11"/>
              <p:cNvSpPr>
                <a:spLocks noChangeArrowheads="1"/>
              </p:cNvSpPr>
              <p:nvPr/>
            </p:nvSpPr>
            <p:spPr bwMode="auto">
              <a:xfrm>
                <a:off x="2381" y="845"/>
                <a:ext cx="1134" cy="1225"/>
              </a:xfrm>
              <a:prstGeom prst="ellipse">
                <a:avLst/>
              </a:prstGeom>
              <a:grpFill/>
              <a:ln w="3175">
                <a:solidFill>
                  <a:schemeClr val="bg1"/>
                </a:solidFill>
                <a:rou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b="0">
                  <a:cs typeface="+mn-cs"/>
                </a:endParaRPr>
              </a:p>
            </p:txBody>
          </p:sp>
          <p:sp>
            <p:nvSpPr>
              <p:cNvPr id="21527" name="Oval 12"/>
              <p:cNvSpPr>
                <a:spLocks noChangeArrowheads="1"/>
              </p:cNvSpPr>
              <p:nvPr/>
            </p:nvSpPr>
            <p:spPr bwMode="auto">
              <a:xfrm>
                <a:off x="2591" y="816"/>
                <a:ext cx="696" cy="536"/>
              </a:xfrm>
              <a:prstGeom prst="ellipse">
                <a:avLst/>
              </a:prstGeom>
              <a:grpFill/>
              <a:ln w="3175">
                <a:solidFill>
                  <a:schemeClr val="bg1"/>
                </a:solidFill>
                <a:rou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defRPr/>
                </a:pPr>
                <a:r>
                  <a:rPr kumimoji="1" lang="zh-CN" altLang="en-US" sz="2400">
                    <a:solidFill>
                      <a:srgbClr val="FF0000"/>
                    </a:solidFill>
                    <a:latin typeface="Times New Roman" panose="02020603050405020304" pitchFamily="18" charset="0"/>
                    <a:cs typeface="+mn-cs"/>
                  </a:rPr>
                  <a:t>数据</a:t>
                </a:r>
                <a:endParaRPr kumimoji="1" lang="zh-CN" altLang="en-US" sz="2400" b="0">
                  <a:latin typeface="Times New Roman" panose="02020603050405020304" pitchFamily="18" charset="0"/>
                  <a:cs typeface="+mn-cs"/>
                </a:endParaRPr>
              </a:p>
            </p:txBody>
          </p:sp>
          <p:sp>
            <p:nvSpPr>
              <p:cNvPr id="21528" name="Text Box 13"/>
              <p:cNvSpPr txBox="1">
                <a:spLocks noChangeArrowheads="1"/>
              </p:cNvSpPr>
              <p:nvPr/>
            </p:nvSpPr>
            <p:spPr bwMode="auto">
              <a:xfrm>
                <a:off x="2517" y="1298"/>
                <a:ext cx="817" cy="352"/>
              </a:xfrm>
              <a:prstGeom prst="rect">
                <a:avLst/>
              </a:prstGeom>
              <a:grp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defRPr/>
                </a:pPr>
                <a:r>
                  <a:rPr kumimoji="1" lang="zh-CN" altLang="en-US" sz="2000" dirty="0">
                    <a:solidFill>
                      <a:srgbClr val="FFFF00"/>
                    </a:solidFill>
                    <a:latin typeface="Times New Roman" panose="02020603050405020304" pitchFamily="18" charset="0"/>
                    <a:cs typeface="+mn-cs"/>
                  </a:rPr>
                  <a:t>成员函数</a:t>
                </a:r>
                <a:endParaRPr kumimoji="1" lang="zh-CN" altLang="en-US" sz="2000" dirty="0">
                  <a:solidFill>
                    <a:srgbClr val="FFFF00"/>
                  </a:solidFill>
                  <a:latin typeface="Times New Roman" panose="02020603050405020304" pitchFamily="18" charset="0"/>
                  <a:cs typeface="+mn-cs"/>
                </a:endParaRPr>
              </a:p>
            </p:txBody>
          </p:sp>
          <p:sp>
            <p:nvSpPr>
              <p:cNvPr id="21529" name="Text Box 14"/>
              <p:cNvSpPr txBox="1">
                <a:spLocks noChangeArrowheads="1"/>
              </p:cNvSpPr>
              <p:nvPr/>
            </p:nvSpPr>
            <p:spPr bwMode="auto">
              <a:xfrm>
                <a:off x="2517" y="1616"/>
                <a:ext cx="817" cy="350"/>
              </a:xfrm>
              <a:prstGeom prst="rect">
                <a:avLst/>
              </a:prstGeom>
              <a:grp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defRPr/>
                </a:pPr>
                <a:r>
                  <a:rPr kumimoji="1" lang="zh-CN" altLang="en-US" sz="2000">
                    <a:solidFill>
                      <a:schemeClr val="bg1"/>
                    </a:solidFill>
                    <a:latin typeface="Times New Roman" panose="02020603050405020304" pitchFamily="18" charset="0"/>
                    <a:cs typeface="+mn-cs"/>
                  </a:rPr>
                  <a:t>成员函数</a:t>
                </a:r>
                <a:endParaRPr kumimoji="1" lang="zh-CN" altLang="en-US" sz="2000">
                  <a:solidFill>
                    <a:schemeClr val="bg1"/>
                  </a:solidFill>
                  <a:latin typeface="Times New Roman" panose="02020603050405020304" pitchFamily="18" charset="0"/>
                  <a:cs typeface="+mn-cs"/>
                </a:endParaRPr>
              </a:p>
            </p:txBody>
          </p:sp>
        </p:grpSp>
        <p:grpSp>
          <p:nvGrpSpPr>
            <p:cNvPr id="21512" name="Group 15"/>
            <p:cNvGrpSpPr/>
            <p:nvPr/>
          </p:nvGrpSpPr>
          <p:grpSpPr bwMode="auto">
            <a:xfrm>
              <a:off x="7093428" y="2788909"/>
              <a:ext cx="1799747" cy="1714854"/>
              <a:chOff x="2381" y="815"/>
              <a:chExt cx="1134" cy="1255"/>
            </a:xfr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p:grpSpPr>
          <p:sp>
            <p:nvSpPr>
              <p:cNvPr id="21522" name="Oval 16"/>
              <p:cNvSpPr>
                <a:spLocks noChangeArrowheads="1"/>
              </p:cNvSpPr>
              <p:nvPr/>
            </p:nvSpPr>
            <p:spPr bwMode="auto">
              <a:xfrm>
                <a:off x="2381" y="845"/>
                <a:ext cx="1134" cy="1225"/>
              </a:xfrm>
              <a:prstGeom prst="ellipse">
                <a:avLst/>
              </a:prstGeom>
              <a:grpFill/>
              <a:ln w="3175">
                <a:solidFill>
                  <a:schemeClr val="bg1"/>
                </a:solidFill>
                <a:rou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b="0">
                  <a:cs typeface="+mn-cs"/>
                </a:endParaRPr>
              </a:p>
            </p:txBody>
          </p:sp>
          <p:sp>
            <p:nvSpPr>
              <p:cNvPr id="21523" name="Oval 17"/>
              <p:cNvSpPr>
                <a:spLocks noChangeArrowheads="1"/>
              </p:cNvSpPr>
              <p:nvPr/>
            </p:nvSpPr>
            <p:spPr bwMode="auto">
              <a:xfrm>
                <a:off x="2591" y="815"/>
                <a:ext cx="696" cy="536"/>
              </a:xfrm>
              <a:prstGeom prst="ellipse">
                <a:avLst/>
              </a:prstGeom>
              <a:grpFill/>
              <a:ln w="3175">
                <a:solidFill>
                  <a:schemeClr val="bg1"/>
                </a:solidFill>
                <a:rou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defRPr/>
                </a:pPr>
                <a:r>
                  <a:rPr kumimoji="1" lang="zh-CN" altLang="en-US" sz="2400">
                    <a:solidFill>
                      <a:srgbClr val="FF0000"/>
                    </a:solidFill>
                    <a:latin typeface="Times New Roman" panose="02020603050405020304" pitchFamily="18" charset="0"/>
                    <a:cs typeface="+mn-cs"/>
                  </a:rPr>
                  <a:t>数据</a:t>
                </a:r>
                <a:endParaRPr kumimoji="1" lang="zh-CN" altLang="en-US" sz="2400">
                  <a:solidFill>
                    <a:srgbClr val="FF0000"/>
                  </a:solidFill>
                  <a:latin typeface="Times New Roman" panose="02020603050405020304" pitchFamily="18" charset="0"/>
                  <a:cs typeface="+mn-cs"/>
                </a:endParaRPr>
              </a:p>
            </p:txBody>
          </p:sp>
          <p:sp>
            <p:nvSpPr>
              <p:cNvPr id="21524" name="Text Box 18"/>
              <p:cNvSpPr txBox="1">
                <a:spLocks noChangeArrowheads="1"/>
              </p:cNvSpPr>
              <p:nvPr/>
            </p:nvSpPr>
            <p:spPr bwMode="auto">
              <a:xfrm>
                <a:off x="2517" y="1298"/>
                <a:ext cx="817" cy="352"/>
              </a:xfrm>
              <a:prstGeom prst="rect">
                <a:avLst/>
              </a:prstGeom>
              <a:grp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defRPr/>
                </a:pPr>
                <a:r>
                  <a:rPr kumimoji="1" lang="zh-CN" altLang="en-US" sz="2000" dirty="0">
                    <a:solidFill>
                      <a:srgbClr val="FFFF00"/>
                    </a:solidFill>
                    <a:latin typeface="Times New Roman" panose="02020603050405020304" pitchFamily="18" charset="0"/>
                    <a:cs typeface="+mn-cs"/>
                  </a:rPr>
                  <a:t>成员函数</a:t>
                </a:r>
                <a:endParaRPr kumimoji="1" lang="zh-CN" altLang="en-US" sz="2000" dirty="0">
                  <a:solidFill>
                    <a:srgbClr val="FFFF00"/>
                  </a:solidFill>
                  <a:latin typeface="Times New Roman" panose="02020603050405020304" pitchFamily="18" charset="0"/>
                  <a:cs typeface="+mn-cs"/>
                </a:endParaRPr>
              </a:p>
            </p:txBody>
          </p:sp>
          <p:sp>
            <p:nvSpPr>
              <p:cNvPr id="21525" name="Text Box 19"/>
              <p:cNvSpPr txBox="1">
                <a:spLocks noChangeArrowheads="1"/>
              </p:cNvSpPr>
              <p:nvPr/>
            </p:nvSpPr>
            <p:spPr bwMode="auto">
              <a:xfrm>
                <a:off x="2517" y="1616"/>
                <a:ext cx="817" cy="350"/>
              </a:xfrm>
              <a:prstGeom prst="rect">
                <a:avLst/>
              </a:prstGeom>
              <a:grp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defRPr/>
                </a:pPr>
                <a:r>
                  <a:rPr kumimoji="1" lang="zh-CN" altLang="en-US" sz="2000">
                    <a:solidFill>
                      <a:schemeClr val="bg1"/>
                    </a:solidFill>
                    <a:latin typeface="Times New Roman" panose="02020603050405020304" pitchFamily="18" charset="0"/>
                    <a:cs typeface="+mn-cs"/>
                  </a:rPr>
                  <a:t>成员函数</a:t>
                </a:r>
                <a:endParaRPr kumimoji="1" lang="zh-CN" altLang="en-US" sz="2000">
                  <a:solidFill>
                    <a:schemeClr val="bg1"/>
                  </a:solidFill>
                  <a:latin typeface="Times New Roman" panose="02020603050405020304" pitchFamily="18" charset="0"/>
                  <a:cs typeface="+mn-cs"/>
                </a:endParaRPr>
              </a:p>
            </p:txBody>
          </p:sp>
        </p:grpSp>
        <p:sp>
          <p:nvSpPr>
            <p:cNvPr id="43016" name="Text Box 20"/>
            <p:cNvSpPr txBox="1">
              <a:spLocks noChangeArrowheads="1"/>
            </p:cNvSpPr>
            <p:nvPr/>
          </p:nvSpPr>
          <p:spPr bwMode="auto">
            <a:xfrm>
              <a:off x="6841082" y="998221"/>
              <a:ext cx="1152219" cy="456383"/>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latin typeface="Times New Roman" panose="02020603050405020304" pitchFamily="18" charset="0"/>
                  <a:ea typeface="宋体" panose="02010600030101010101" pitchFamily="2" charset="-122"/>
                </a:rPr>
                <a:t>对象１</a:t>
              </a:r>
              <a:endParaRPr kumimoji="1" lang="zh-CN" altLang="en-US" sz="2400">
                <a:latin typeface="Times New Roman" panose="02020603050405020304" pitchFamily="18" charset="0"/>
                <a:ea typeface="宋体" panose="02010600030101010101" pitchFamily="2" charset="-122"/>
              </a:endParaRPr>
            </a:p>
          </p:txBody>
        </p:sp>
        <p:sp>
          <p:nvSpPr>
            <p:cNvPr id="43017" name="Text Box 21"/>
            <p:cNvSpPr txBox="1">
              <a:spLocks noChangeArrowheads="1"/>
            </p:cNvSpPr>
            <p:nvPr/>
          </p:nvSpPr>
          <p:spPr bwMode="auto">
            <a:xfrm>
              <a:off x="2024300" y="3003437"/>
              <a:ext cx="1152219" cy="45775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latin typeface="Times New Roman" panose="02020603050405020304" pitchFamily="18" charset="0"/>
                  <a:ea typeface="宋体" panose="02010600030101010101" pitchFamily="2" charset="-122"/>
                </a:rPr>
                <a:t>对象２</a:t>
              </a:r>
              <a:endParaRPr kumimoji="1" lang="zh-CN" altLang="en-US" sz="2400">
                <a:latin typeface="Times New Roman" panose="02020603050405020304" pitchFamily="18" charset="0"/>
                <a:ea typeface="宋体" panose="02010600030101010101" pitchFamily="2" charset="-122"/>
              </a:endParaRPr>
            </a:p>
          </p:txBody>
        </p:sp>
        <p:sp>
          <p:nvSpPr>
            <p:cNvPr id="43018" name="Text Box 22"/>
            <p:cNvSpPr txBox="1">
              <a:spLocks noChangeArrowheads="1"/>
            </p:cNvSpPr>
            <p:nvPr/>
          </p:nvSpPr>
          <p:spPr bwMode="auto">
            <a:xfrm>
              <a:off x="8864608" y="3175605"/>
              <a:ext cx="1152219" cy="45775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latin typeface="Times New Roman" panose="02020603050405020304" pitchFamily="18" charset="0"/>
                  <a:ea typeface="宋体" panose="02010600030101010101" pitchFamily="2" charset="-122"/>
                </a:rPr>
                <a:t>对象３</a:t>
              </a:r>
              <a:endParaRPr kumimoji="1" lang="zh-CN" altLang="en-US" sz="2400">
                <a:latin typeface="Times New Roman" panose="02020603050405020304" pitchFamily="18" charset="0"/>
                <a:ea typeface="宋体" panose="02010600030101010101" pitchFamily="2" charset="-122"/>
              </a:endParaRPr>
            </a:p>
          </p:txBody>
        </p:sp>
        <p:sp>
          <p:nvSpPr>
            <p:cNvPr id="21516" name="Line 23"/>
            <p:cNvSpPr>
              <a:spLocks noChangeShapeType="1"/>
            </p:cNvSpPr>
            <p:nvPr/>
          </p:nvSpPr>
          <p:spPr bwMode="auto">
            <a:xfrm flipV="1">
              <a:off x="4141462" y="2333893"/>
              <a:ext cx="1223637" cy="618987"/>
            </a:xfrm>
            <a:prstGeom prst="lin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rgbClr val="0000FF"/>
              </a:solidFill>
              <a:round/>
              <a:headEnd type="triangle" w="med" len="med"/>
              <a:tailEnd type="triangle" w="med" len="med"/>
            </a:ln>
            <a:effectLst/>
          </p:spPr>
          <p:txBody>
            <a:bodyPr lIns="92075" tIns="46038" rIns="92075" bIns="46038" anchor="ctr">
              <a:spAutoFit/>
            </a:bodyPr>
            <a:lstStyle/>
            <a:p>
              <a:pPr eaLnBrk="0" hangingPunct="0">
                <a:defRPr/>
              </a:pPr>
              <a:endParaRPr lang="zh-CN" altLang="en-US" b="0">
                <a:latin typeface="Arial" panose="020B0604020202020204" pitchFamily="34" charset="0"/>
                <a:ea typeface="宋体" panose="02010600030101010101" pitchFamily="2" charset="-122"/>
                <a:cs typeface="+mn-cs"/>
              </a:endParaRPr>
            </a:p>
          </p:txBody>
        </p:sp>
        <p:sp>
          <p:nvSpPr>
            <p:cNvPr id="21517" name="Line 24"/>
            <p:cNvSpPr>
              <a:spLocks noChangeShapeType="1"/>
            </p:cNvSpPr>
            <p:nvPr/>
          </p:nvSpPr>
          <p:spPr bwMode="auto">
            <a:xfrm>
              <a:off x="4717572" y="4006387"/>
              <a:ext cx="2447275" cy="1366"/>
            </a:xfrm>
            <a:prstGeom prst="lin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rgbClr val="0000FF"/>
              </a:solidFill>
              <a:round/>
              <a:headEnd type="triangle" w="med" len="med"/>
              <a:tailEnd type="triangle" w="med" len="med"/>
            </a:ln>
            <a:effectLst/>
          </p:spPr>
          <p:txBody>
            <a:bodyPr lIns="92075" tIns="46038" rIns="92075" bIns="46038" anchor="ctr">
              <a:spAutoFit/>
            </a:bodyPr>
            <a:lstStyle/>
            <a:p>
              <a:pPr eaLnBrk="0" hangingPunct="0">
                <a:defRPr/>
              </a:pPr>
              <a:endParaRPr lang="zh-CN" altLang="en-US" b="0">
                <a:latin typeface="Arial" panose="020B0604020202020204" pitchFamily="34" charset="0"/>
                <a:ea typeface="宋体" panose="02010600030101010101" pitchFamily="2" charset="-122"/>
                <a:cs typeface="+mn-cs"/>
              </a:endParaRPr>
            </a:p>
          </p:txBody>
        </p:sp>
        <p:sp>
          <p:nvSpPr>
            <p:cNvPr id="21518" name="Line 25"/>
            <p:cNvSpPr>
              <a:spLocks noChangeShapeType="1"/>
            </p:cNvSpPr>
            <p:nvPr/>
          </p:nvSpPr>
          <p:spPr bwMode="auto">
            <a:xfrm>
              <a:off x="6733161" y="2209549"/>
              <a:ext cx="1007795" cy="620353"/>
            </a:xfrm>
            <a:prstGeom prst="lin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rgbClr val="0000FF"/>
              </a:solidFill>
              <a:round/>
              <a:headEnd type="triangle" w="med" len="med"/>
              <a:tailEnd type="triangle" w="med" len="med"/>
            </a:ln>
            <a:effectLst/>
          </p:spPr>
          <p:txBody>
            <a:bodyPr lIns="92075" tIns="46038" rIns="92075" bIns="46038" anchor="ctr">
              <a:spAutoFit/>
            </a:bodyPr>
            <a:lstStyle/>
            <a:p>
              <a:pPr eaLnBrk="0" hangingPunct="0">
                <a:defRPr/>
              </a:pPr>
              <a:endParaRPr lang="zh-CN" altLang="en-US" b="0">
                <a:latin typeface="Arial" panose="020B0604020202020204" pitchFamily="34" charset="0"/>
                <a:ea typeface="宋体" panose="02010600030101010101" pitchFamily="2" charset="-122"/>
                <a:cs typeface="+mn-cs"/>
              </a:endParaRPr>
            </a:p>
          </p:txBody>
        </p:sp>
        <p:sp>
          <p:nvSpPr>
            <p:cNvPr id="43028" name="Text Box 26"/>
            <p:cNvSpPr txBox="1">
              <a:spLocks noChangeArrowheads="1"/>
            </p:cNvSpPr>
            <p:nvPr/>
          </p:nvSpPr>
          <p:spPr bwMode="auto">
            <a:xfrm>
              <a:off x="4103018" y="2192806"/>
              <a:ext cx="934789" cy="45775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solidFill>
                    <a:srgbClr val="FF3300"/>
                  </a:solidFill>
                  <a:latin typeface="Times New Roman" panose="02020603050405020304" pitchFamily="18" charset="0"/>
                  <a:ea typeface="宋体" panose="02010600030101010101" pitchFamily="2" charset="-122"/>
                </a:rPr>
                <a:t>消息</a:t>
              </a:r>
              <a:endParaRPr kumimoji="1" lang="zh-CN" altLang="en-US" sz="2400">
                <a:solidFill>
                  <a:srgbClr val="FF3300"/>
                </a:solidFill>
                <a:latin typeface="Times New Roman" panose="02020603050405020304" pitchFamily="18" charset="0"/>
                <a:ea typeface="宋体" panose="02010600030101010101" pitchFamily="2" charset="-122"/>
              </a:endParaRPr>
            </a:p>
          </p:txBody>
        </p:sp>
        <p:sp>
          <p:nvSpPr>
            <p:cNvPr id="43029" name="Text Box 27"/>
            <p:cNvSpPr txBox="1">
              <a:spLocks noChangeArrowheads="1"/>
            </p:cNvSpPr>
            <p:nvPr/>
          </p:nvSpPr>
          <p:spPr bwMode="auto">
            <a:xfrm>
              <a:off x="5436518" y="3633355"/>
              <a:ext cx="934789" cy="45775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solidFill>
                    <a:srgbClr val="FF3300"/>
                  </a:solidFill>
                  <a:latin typeface="Times New Roman" panose="02020603050405020304" pitchFamily="18" charset="0"/>
                  <a:ea typeface="宋体" panose="02010600030101010101" pitchFamily="2" charset="-122"/>
                </a:rPr>
                <a:t>消息</a:t>
              </a:r>
              <a:endParaRPr kumimoji="1" lang="zh-CN" altLang="en-US" sz="2400">
                <a:solidFill>
                  <a:srgbClr val="FF3300"/>
                </a:solidFill>
                <a:latin typeface="Times New Roman" panose="02020603050405020304" pitchFamily="18" charset="0"/>
                <a:ea typeface="宋体" panose="02010600030101010101" pitchFamily="2" charset="-122"/>
              </a:endParaRPr>
            </a:p>
          </p:txBody>
        </p:sp>
        <p:sp>
          <p:nvSpPr>
            <p:cNvPr id="43030" name="Text Box 28"/>
            <p:cNvSpPr txBox="1">
              <a:spLocks noChangeArrowheads="1"/>
            </p:cNvSpPr>
            <p:nvPr/>
          </p:nvSpPr>
          <p:spPr bwMode="auto">
            <a:xfrm>
              <a:off x="7020423" y="2271038"/>
              <a:ext cx="934789" cy="456383"/>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solidFill>
                    <a:srgbClr val="FF3300"/>
                  </a:solidFill>
                  <a:latin typeface="Times New Roman" panose="02020603050405020304" pitchFamily="18" charset="0"/>
                  <a:ea typeface="宋体" panose="02010600030101010101" pitchFamily="2" charset="-122"/>
                </a:rPr>
                <a:t>消息</a:t>
              </a:r>
              <a:endParaRPr kumimoji="1" lang="zh-CN" altLang="en-US" sz="2400">
                <a:solidFill>
                  <a:srgbClr val="FF3300"/>
                </a:solidFill>
                <a:latin typeface="Times New Roman" panose="02020603050405020304" pitchFamily="18" charset="0"/>
                <a:ea typeface="宋体" panose="02010600030101010101" pitchFamily="2" charset="-122"/>
              </a:endParaRPr>
            </a:p>
          </p:txBody>
        </p:sp>
      </p:grpSp>
      <p:sp>
        <p:nvSpPr>
          <p:cNvPr id="43012" name="Rectangle 29"/>
          <p:cNvSpPr>
            <a:spLocks noChangeArrowheads="1"/>
          </p:cNvSpPr>
          <p:nvPr/>
        </p:nvSpPr>
        <p:spPr bwMode="auto">
          <a:xfrm>
            <a:off x="0" y="1341438"/>
            <a:ext cx="4992688" cy="758825"/>
          </a:xfrm>
          <a:prstGeom prst="rect">
            <a:avLst/>
          </a:prstGeom>
          <a:noFill/>
          <a:ln w="9525">
            <a:noFill/>
            <a:miter lim="800000"/>
          </a:ln>
        </p:spPr>
        <p:txBody>
          <a:bodyPr anchor="ctr"/>
          <a:lstStyle/>
          <a:p>
            <a:pPr algn="ctr"/>
            <a:r>
              <a:rPr lang="en-US" altLang="zh-CN" sz="3200">
                <a:solidFill>
                  <a:schemeClr val="tx2"/>
                </a:solidFill>
                <a:ea typeface="宋体" panose="02010600030101010101" pitchFamily="2" charset="-122"/>
              </a:rPr>
              <a:t>（7）</a:t>
            </a:r>
            <a:r>
              <a:rPr lang="zh-CN" altLang="en-US" sz="3200">
                <a:solidFill>
                  <a:srgbClr val="00B050"/>
                </a:solidFill>
                <a:ea typeface="宋体" panose="02010600030101010101" pitchFamily="2" charset="-122"/>
              </a:rPr>
              <a:t>面向对象</a:t>
            </a:r>
            <a:r>
              <a:rPr lang="zh-CN" altLang="en-US" sz="3200">
                <a:ea typeface="宋体" panose="02010600030101010101" pitchFamily="2" charset="-122"/>
              </a:rPr>
              <a:t>的</a:t>
            </a:r>
            <a:r>
              <a:rPr lang="zh-CN" altLang="en-US" sz="3200">
                <a:solidFill>
                  <a:schemeClr val="tx2"/>
                </a:solidFill>
                <a:ea typeface="宋体" panose="02010600030101010101" pitchFamily="2" charset="-122"/>
              </a:rPr>
              <a:t>程序范型</a:t>
            </a:r>
            <a:endParaRPr lang="zh-CN" altLang="en-US" sz="3200">
              <a:solidFill>
                <a:schemeClr val="tx2"/>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1379">
                                            <p:bg/>
                                          </p:spTgt>
                                        </p:tgtEl>
                                        <p:attrNameLst>
                                          <p:attrName>style.visibility</p:attrName>
                                        </p:attrNameLst>
                                      </p:cBhvr>
                                      <p:to>
                                        <p:strVal val="visible"/>
                                      </p:to>
                                    </p:set>
                                    <p:animEffect transition="in" filter="box(in)">
                                      <p:cBhvr>
                                        <p:cTn id="7" dur="500"/>
                                        <p:tgtEl>
                                          <p:spTgt spid="101379">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1379">
                                            <p:txEl>
                                              <p:pRg st="0" end="0"/>
                                            </p:txEl>
                                          </p:spTgt>
                                        </p:tgtEl>
                                        <p:attrNameLst>
                                          <p:attrName>style.visibility</p:attrName>
                                        </p:attrNameLst>
                                      </p:cBhvr>
                                      <p:to>
                                        <p:strVal val="visible"/>
                                      </p:to>
                                    </p:set>
                                    <p:animEffect transition="in" filter="box(in)">
                                      <p:cBhvr>
                                        <p:cTn id="12" dur="500"/>
                                        <p:tgtEl>
                                          <p:spTgt spid="101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520700" y="188913"/>
            <a:ext cx="8007350" cy="576262"/>
          </a:xfrm>
        </p:spPr>
        <p:txBody>
          <a:bodyPr/>
          <a:lstStyle/>
          <a:p>
            <a:r>
              <a:rPr lang="en-US" altLang="zh-CN" b="1">
                <a:ea typeface="宋体" panose="02010600030101010101" pitchFamily="2" charset="-122"/>
              </a:rPr>
              <a:t>1.2  </a:t>
            </a:r>
            <a:r>
              <a:rPr lang="zh-CN" altLang="zh-CN" b="1">
                <a:ea typeface="宋体" panose="02010600030101010101" pitchFamily="2" charset="-122"/>
              </a:rPr>
              <a:t>面向对象程序</a:t>
            </a:r>
            <a:r>
              <a:rPr lang="zh-CN" altLang="zh-CN" b="1">
                <a:solidFill>
                  <a:srgbClr val="FF0000"/>
                </a:solidFill>
                <a:ea typeface="宋体" panose="02010600030101010101" pitchFamily="2" charset="-122"/>
              </a:rPr>
              <a:t>语言的特征</a:t>
            </a:r>
            <a:endParaRPr lang="zh-CN" altLang="zh-CN" b="1">
              <a:solidFill>
                <a:srgbClr val="FF0000"/>
              </a:solidFill>
              <a:ea typeface="宋体" panose="02010600030101010101" pitchFamily="2" charset="-122"/>
            </a:endParaRPr>
          </a:p>
        </p:txBody>
      </p:sp>
      <p:sp>
        <p:nvSpPr>
          <p:cNvPr id="44034" name="Rectangle 3"/>
          <p:cNvSpPr>
            <a:spLocks noGrp="1" noChangeArrowheads="1"/>
          </p:cNvSpPr>
          <p:nvPr>
            <p:ph type="body" idx="4294967295"/>
          </p:nvPr>
        </p:nvSpPr>
        <p:spPr>
          <a:xfrm>
            <a:off x="755650" y="1052513"/>
            <a:ext cx="7772400" cy="4897437"/>
          </a:xfrm>
        </p:spPr>
        <p:txBody>
          <a:bodyPr/>
          <a:lstStyle/>
          <a:p>
            <a:pPr eaLnBrk="1" hangingPunct="1">
              <a:lnSpc>
                <a:spcPct val="90000"/>
              </a:lnSpc>
              <a:buFont typeface="Wingdings" panose="05000000000000000000" pitchFamily="2" charset="2"/>
              <a:buNone/>
            </a:pPr>
            <a:endParaRPr lang="en-US" altLang="zh-CN" sz="3600" b="1" dirty="0">
              <a:solidFill>
                <a:srgbClr val="000099"/>
              </a:solidFill>
              <a:ea typeface="宋体" panose="02010600030101010101" pitchFamily="2" charset="-122"/>
            </a:endParaRPr>
          </a:p>
          <a:p>
            <a:pPr eaLnBrk="1" hangingPunct="1">
              <a:lnSpc>
                <a:spcPct val="90000"/>
              </a:lnSpc>
              <a:buFont typeface="Wingdings" panose="05000000000000000000" pitchFamily="2" charset="2"/>
              <a:buNone/>
            </a:pPr>
            <a:endParaRPr lang="en-US" altLang="zh-CN" sz="3600" b="1" dirty="0">
              <a:solidFill>
                <a:srgbClr val="000099"/>
              </a:solidFill>
              <a:ea typeface="宋体" panose="02010600030101010101" pitchFamily="2" charset="-122"/>
            </a:endParaRPr>
          </a:p>
          <a:p>
            <a:pPr eaLnBrk="1" hangingPunct="1">
              <a:lnSpc>
                <a:spcPct val="90000"/>
              </a:lnSpc>
              <a:buFont typeface="Wingdings" panose="05000000000000000000" pitchFamily="2" charset="2"/>
              <a:buNone/>
            </a:pPr>
            <a:r>
              <a:rPr lang="zh-CN" altLang="en-US" sz="3600" b="1" dirty="0">
                <a:solidFill>
                  <a:srgbClr val="000099"/>
                </a:solidFill>
                <a:ea typeface="宋体" panose="02010600030101010101" pitchFamily="2" charset="-122"/>
              </a:rPr>
              <a:t>本节主要介绍类与对象的基本概念，以及面向对象程序设计的主要特征</a:t>
            </a:r>
            <a:endParaRPr lang="zh-CN" altLang="en-US" sz="3600" b="1" dirty="0">
              <a:solidFill>
                <a:srgbClr val="000099"/>
              </a:solidFill>
              <a:ea typeface="宋体" panose="02010600030101010101" pitchFamily="2" charset="-122"/>
            </a:endParaRPr>
          </a:p>
          <a:p>
            <a:pPr eaLnBrk="1" hangingPunct="1">
              <a:lnSpc>
                <a:spcPct val="90000"/>
              </a:lnSpc>
              <a:buFont typeface="Wingdings" panose="05000000000000000000" pitchFamily="2" charset="2"/>
              <a:buNone/>
            </a:pPr>
            <a:r>
              <a:rPr lang="en-US" altLang="zh-CN" sz="3600" b="1" dirty="0">
                <a:solidFill>
                  <a:srgbClr val="000099"/>
                </a:solidFill>
                <a:ea typeface="宋体" panose="02010600030101010101" pitchFamily="2" charset="-122"/>
              </a:rPr>
              <a:t>1)</a:t>
            </a:r>
            <a:r>
              <a:rPr lang="zh-CN" altLang="en-US" sz="3600" b="1" dirty="0">
                <a:solidFill>
                  <a:srgbClr val="000099"/>
                </a:solidFill>
                <a:ea typeface="宋体" panose="02010600030101010101" pitchFamily="2" charset="-122"/>
              </a:rPr>
              <a:t>抽象</a:t>
            </a:r>
            <a:endParaRPr lang="zh-CN" altLang="en-US" sz="3600" b="1" dirty="0">
              <a:solidFill>
                <a:srgbClr val="000099"/>
              </a:solidFill>
              <a:ea typeface="宋体" panose="02010600030101010101" pitchFamily="2" charset="-122"/>
            </a:endParaRPr>
          </a:p>
          <a:p>
            <a:pPr eaLnBrk="1" hangingPunct="1">
              <a:lnSpc>
                <a:spcPct val="90000"/>
              </a:lnSpc>
              <a:buFont typeface="Wingdings" panose="05000000000000000000" pitchFamily="2" charset="2"/>
              <a:buNone/>
            </a:pPr>
            <a:r>
              <a:rPr lang="en-US" altLang="zh-CN" sz="3600" b="1" dirty="0">
                <a:solidFill>
                  <a:srgbClr val="000099"/>
                </a:solidFill>
                <a:ea typeface="宋体" panose="02010600030101010101" pitchFamily="2" charset="-122"/>
              </a:rPr>
              <a:t>2)</a:t>
            </a:r>
            <a:r>
              <a:rPr lang="zh-CN" altLang="en-US" sz="3600" b="1" dirty="0">
                <a:solidFill>
                  <a:srgbClr val="000099"/>
                </a:solidFill>
                <a:ea typeface="宋体" panose="02010600030101010101" pitchFamily="2" charset="-122"/>
              </a:rPr>
              <a:t>封装</a:t>
            </a:r>
            <a:endParaRPr lang="zh-CN" altLang="en-US" sz="3600" b="1" dirty="0">
              <a:solidFill>
                <a:srgbClr val="000099"/>
              </a:solidFill>
              <a:ea typeface="宋体" panose="02010600030101010101" pitchFamily="2" charset="-122"/>
            </a:endParaRPr>
          </a:p>
          <a:p>
            <a:pPr eaLnBrk="1" hangingPunct="1">
              <a:lnSpc>
                <a:spcPct val="90000"/>
              </a:lnSpc>
              <a:buFont typeface="Wingdings" panose="05000000000000000000" pitchFamily="2" charset="2"/>
              <a:buNone/>
            </a:pPr>
            <a:r>
              <a:rPr lang="en-US" altLang="zh-CN" sz="3600" b="1" dirty="0">
                <a:solidFill>
                  <a:srgbClr val="000099"/>
                </a:solidFill>
                <a:ea typeface="宋体" panose="02010600030101010101" pitchFamily="2" charset="-122"/>
              </a:rPr>
              <a:t>3)</a:t>
            </a:r>
            <a:r>
              <a:rPr lang="zh-CN" altLang="en-US" sz="3600" b="1" dirty="0">
                <a:solidFill>
                  <a:srgbClr val="000099"/>
                </a:solidFill>
                <a:ea typeface="宋体" panose="02010600030101010101" pitchFamily="2" charset="-122"/>
              </a:rPr>
              <a:t>继承</a:t>
            </a:r>
            <a:endParaRPr lang="zh-CN" altLang="en-US" sz="3600" b="1" dirty="0">
              <a:solidFill>
                <a:srgbClr val="000099"/>
              </a:solidFill>
              <a:ea typeface="宋体" panose="02010600030101010101" pitchFamily="2" charset="-122"/>
            </a:endParaRPr>
          </a:p>
          <a:p>
            <a:pPr eaLnBrk="1" hangingPunct="1">
              <a:lnSpc>
                <a:spcPct val="90000"/>
              </a:lnSpc>
              <a:buFont typeface="Wingdings" panose="05000000000000000000" pitchFamily="2" charset="2"/>
              <a:buNone/>
            </a:pPr>
            <a:r>
              <a:rPr lang="en-US" altLang="zh-CN" sz="3600" b="1" dirty="0">
                <a:solidFill>
                  <a:srgbClr val="000099"/>
                </a:solidFill>
                <a:ea typeface="宋体" panose="02010600030101010101" pitchFamily="2" charset="-122"/>
              </a:rPr>
              <a:t>4)</a:t>
            </a:r>
            <a:r>
              <a:rPr lang="zh-CN" altLang="en-US" sz="3600" b="1" dirty="0">
                <a:solidFill>
                  <a:srgbClr val="000099"/>
                </a:solidFill>
                <a:ea typeface="宋体" panose="02010600030101010101" pitchFamily="2" charset="-122"/>
              </a:rPr>
              <a:t>多态</a:t>
            </a:r>
            <a:r>
              <a:rPr lang="zh-CN" altLang="en-US" sz="2000" b="1" dirty="0">
                <a:solidFill>
                  <a:srgbClr val="000099"/>
                </a:solidFill>
                <a:latin typeface="宋体" panose="02010600030101010101" pitchFamily="2" charset="-122"/>
                <a:ea typeface="宋体" panose="02010600030101010101" pitchFamily="2" charset="-122"/>
              </a:rPr>
              <a:t>	</a:t>
            </a:r>
            <a:endParaRPr lang="zh-CN" altLang="en-US" sz="2000" b="1" dirty="0">
              <a:solidFill>
                <a:srgbClr val="000099"/>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684213" y="188913"/>
            <a:ext cx="7515225" cy="612775"/>
          </a:xfrm>
        </p:spPr>
        <p:txBody>
          <a:bodyPr/>
          <a:lstStyle/>
          <a:p>
            <a:pPr eaLnBrk="1" hangingPunct="1"/>
            <a:r>
              <a:rPr lang="en-US" altLang="zh-CN" sz="2800" b="1">
                <a:ea typeface="宋体" panose="02010600030101010101" pitchFamily="2" charset="-122"/>
              </a:rPr>
              <a:t>1.2  </a:t>
            </a:r>
            <a:r>
              <a:rPr lang="zh-CN" altLang="zh-CN" sz="2800" b="1">
                <a:ea typeface="宋体" panose="02010600030101010101" pitchFamily="2" charset="-122"/>
              </a:rPr>
              <a:t>面向对象程序</a:t>
            </a:r>
            <a:r>
              <a:rPr lang="zh-CN" altLang="zh-CN" sz="2800" b="1">
                <a:solidFill>
                  <a:srgbClr val="FF0000"/>
                </a:solidFill>
                <a:ea typeface="宋体" panose="02010600030101010101" pitchFamily="2" charset="-122"/>
              </a:rPr>
              <a:t>语言的特征</a:t>
            </a:r>
            <a:endParaRPr lang="zh-CN" altLang="en-US" sz="2800" b="1">
              <a:solidFill>
                <a:srgbClr val="0000CC"/>
              </a:solidFill>
              <a:ea typeface="宋体" panose="02010600030101010101" pitchFamily="2" charset="-122"/>
            </a:endParaRPr>
          </a:p>
        </p:txBody>
      </p:sp>
      <p:sp>
        <p:nvSpPr>
          <p:cNvPr id="103427" name="Rectangle 3"/>
          <p:cNvSpPr>
            <a:spLocks noGrp="1" noChangeArrowheads="1"/>
          </p:cNvSpPr>
          <p:nvPr>
            <p:ph type="body" idx="4294967295"/>
          </p:nvPr>
        </p:nvSpPr>
        <p:spPr>
          <a:xfrm>
            <a:off x="179388" y="1268413"/>
            <a:ext cx="5688012" cy="4824412"/>
          </a:xfrm>
        </p:spPr>
        <p:txBody>
          <a:bodyPr/>
          <a:lstStyle/>
          <a:p>
            <a:pPr eaLnBrk="1" hangingPunct="1">
              <a:buFont typeface="Wingdings" panose="05000000000000000000" pitchFamily="2" charset="2"/>
              <a:buNone/>
            </a:pPr>
            <a:r>
              <a:rPr lang="en-US" altLang="zh-CN" b="1" dirty="0">
                <a:solidFill>
                  <a:srgbClr val="0000CC"/>
                </a:solidFill>
                <a:ea typeface="宋体" panose="02010600030101010101" pitchFamily="2" charset="-122"/>
              </a:rPr>
              <a:t>1</a:t>
            </a:r>
            <a:r>
              <a:rPr lang="zh-CN" altLang="en-US"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抽象</a:t>
            </a:r>
            <a:r>
              <a:rPr lang="zh-CN" altLang="en-US" sz="2000" b="1" dirty="0">
                <a:ea typeface="宋体" panose="02010600030101010101" pitchFamily="2" charset="-122"/>
              </a:rPr>
              <a:t>（</a:t>
            </a:r>
            <a:r>
              <a:rPr lang="en-US" altLang="zh-CN" sz="2000" b="1" dirty="0">
                <a:ea typeface="宋体" panose="02010600030101010101" pitchFamily="2" charset="-122"/>
              </a:rPr>
              <a:t>abstract</a:t>
            </a:r>
            <a:r>
              <a:rPr lang="zh-CN" altLang="en-US" sz="2000" b="1" dirty="0">
                <a:ea typeface="宋体" panose="02010600030101010101" pitchFamily="2" charset="-122"/>
              </a:rPr>
              <a:t>）</a:t>
            </a:r>
            <a:endParaRPr lang="zh-CN" altLang="en-US" sz="2000" b="1" dirty="0">
              <a:solidFill>
                <a:srgbClr val="FF3300"/>
              </a:solidFill>
              <a:ea typeface="宋体" panose="02010600030101010101" pitchFamily="2" charset="-122"/>
            </a:endParaRPr>
          </a:p>
          <a:p>
            <a:pPr eaLnBrk="1" hangingPunct="1"/>
            <a:r>
              <a:rPr lang="zh-CN" altLang="en-US" sz="2000" b="1" dirty="0">
                <a:ea typeface="宋体" panose="02010600030101010101" pitchFamily="2" charset="-122"/>
              </a:rPr>
              <a:t>抽象是指</a:t>
            </a:r>
            <a:r>
              <a:rPr lang="zh-CN" altLang="en-US" sz="2000" b="1" dirty="0">
                <a:solidFill>
                  <a:srgbClr val="FF0000"/>
                </a:solidFill>
                <a:ea typeface="宋体" panose="02010600030101010101" pitchFamily="2" charset="-122"/>
              </a:rPr>
              <a:t>有意忽略问题的某些细节和与当前目标无关的方面</a:t>
            </a:r>
            <a:r>
              <a:rPr lang="zh-CN" altLang="en-US" sz="2000" b="1" dirty="0">
                <a:ea typeface="宋体" panose="02010600030101010101" pitchFamily="2" charset="-122"/>
              </a:rPr>
              <a:t>，以便把问题的本质表达得更清楚。 </a:t>
            </a:r>
            <a:endParaRPr lang="en-US" altLang="zh-CN" sz="2000" b="1" dirty="0">
              <a:ea typeface="宋体" panose="02010600030101010101" pitchFamily="2" charset="-122"/>
            </a:endParaRPr>
          </a:p>
          <a:p>
            <a:r>
              <a:rPr lang="zh-CN" altLang="en-US" sz="2000" b="1" dirty="0">
                <a:ea typeface="宋体" panose="02010600030101010101" pitchFamily="2" charset="-122"/>
              </a:rPr>
              <a:t>抽象描述了一个对象的</a:t>
            </a:r>
            <a:r>
              <a:rPr lang="zh-CN" altLang="en-US" sz="2000" b="1" dirty="0">
                <a:solidFill>
                  <a:srgbClr val="FF0000"/>
                </a:solidFill>
                <a:ea typeface="宋体" panose="02010600030101010101" pitchFamily="2" charset="-122"/>
              </a:rPr>
              <a:t>基本特征</a:t>
            </a:r>
            <a:r>
              <a:rPr lang="en-US" altLang="zh-CN" sz="2000" b="1" dirty="0">
                <a:ea typeface="宋体" panose="02010600030101010101" pitchFamily="2" charset="-122"/>
              </a:rPr>
              <a:t>,</a:t>
            </a:r>
            <a:r>
              <a:rPr lang="zh-CN" altLang="en-US" sz="2000" b="1" dirty="0">
                <a:ea typeface="宋体" panose="02010600030101010101" pitchFamily="2" charset="-122"/>
              </a:rPr>
              <a:t>可以将这个对象与所有其他类型的对象区分开来，因此提供了清晰定义的概念边界。</a:t>
            </a:r>
            <a:endParaRPr lang="en-US" altLang="zh-CN" sz="2000" b="1" dirty="0">
              <a:ea typeface="宋体" panose="02010600030101010101" pitchFamily="2" charset="-122"/>
            </a:endParaRPr>
          </a:p>
          <a:p>
            <a:r>
              <a:rPr lang="zh-CN" altLang="en-US" sz="2000" b="1" dirty="0">
                <a:ea typeface="宋体" panose="02010600030101010101" pitchFamily="2" charset="-122"/>
              </a:rPr>
              <a:t>抽象关注一个对象的</a:t>
            </a:r>
            <a:r>
              <a:rPr lang="zh-CN" altLang="en-US" sz="2000" b="1" dirty="0">
                <a:solidFill>
                  <a:srgbClr val="FF0000"/>
                </a:solidFill>
                <a:ea typeface="宋体" panose="02010600030101010101" pitchFamily="2" charset="-122"/>
              </a:rPr>
              <a:t>外部视图</a:t>
            </a:r>
            <a:r>
              <a:rPr lang="zh-CN" altLang="en-US" sz="2000" b="1" dirty="0">
                <a:ea typeface="宋体" panose="02010600030101010101" pitchFamily="2" charset="-122"/>
              </a:rPr>
              <a:t>，用来分离对象的基本行为和实现。</a:t>
            </a:r>
            <a:endParaRPr lang="en-US" altLang="zh-CN" sz="2000" b="1" dirty="0">
              <a:ea typeface="宋体" panose="02010600030101010101" pitchFamily="2" charset="-122"/>
            </a:endParaRPr>
          </a:p>
          <a:p>
            <a:r>
              <a:rPr lang="zh-CN" altLang="en-US" sz="2000" b="1" dirty="0">
                <a:ea typeface="宋体" panose="02010600030101010101" pitchFamily="2" charset="-122"/>
              </a:rPr>
              <a:t>可以理解为抽象关注接口，即可观察到的行为；而封装则关注这些行为的实现。</a:t>
            </a:r>
            <a:endParaRPr lang="en-US" altLang="zh-CN" sz="2000" b="1" dirty="0">
              <a:ea typeface="宋体" panose="02010600030101010101" pitchFamily="2" charset="-122"/>
            </a:endParaRPr>
          </a:p>
          <a:p>
            <a:r>
              <a:rPr lang="zh-CN" altLang="zh-CN" sz="2000" b="1" dirty="0">
                <a:ea typeface="宋体" panose="02010600030101010101" pitchFamily="2" charset="-122"/>
              </a:rPr>
              <a:t>抽象的结果是形成对应客观事物的抽象数据类型，简称</a:t>
            </a:r>
            <a:r>
              <a:rPr lang="en-US" altLang="zh-CN" sz="2000" b="1" dirty="0">
                <a:solidFill>
                  <a:srgbClr val="0000CC"/>
                </a:solidFill>
                <a:ea typeface="宋体" panose="02010600030101010101" pitchFamily="2" charset="-122"/>
              </a:rPr>
              <a:t>ADT</a:t>
            </a:r>
            <a:r>
              <a:rPr lang="zh-CN" altLang="en-US" sz="2000" b="1" dirty="0">
                <a:ea typeface="宋体" panose="02010600030101010101" pitchFamily="2" charset="-122"/>
              </a:rPr>
              <a:t>（</a:t>
            </a:r>
            <a:r>
              <a:rPr lang="en-US" altLang="zh-CN" sz="2000" b="1" dirty="0">
                <a:ea typeface="宋体" panose="02010600030101010101" pitchFamily="2" charset="-122"/>
              </a:rPr>
              <a:t>Abstract Data Type</a:t>
            </a:r>
            <a:r>
              <a:rPr lang="zh-CN" altLang="en-US" sz="2000" b="1" dirty="0">
                <a:ea typeface="宋体" panose="02010600030101010101" pitchFamily="2" charset="-122"/>
              </a:rPr>
              <a:t>）</a:t>
            </a:r>
            <a:endParaRPr lang="zh-CN" altLang="en-US" sz="1800" b="1" dirty="0">
              <a:solidFill>
                <a:srgbClr val="FF3300"/>
              </a:solidFill>
              <a:latin typeface="宋体" panose="02010600030101010101" pitchFamily="2" charset="-122"/>
              <a:ea typeface="宋体" panose="02010600030101010101" pitchFamily="2" charset="-122"/>
            </a:endParaRPr>
          </a:p>
          <a:p>
            <a:pPr lvl="1" eaLnBrk="1" hangingPunct="1">
              <a:buFont typeface="Wingdings" panose="05000000000000000000" pitchFamily="2" charset="2"/>
              <a:buNone/>
            </a:pPr>
            <a:endParaRPr lang="en-US" altLang="zh-CN" sz="1600" b="1" dirty="0">
              <a:solidFill>
                <a:srgbClr val="FF3300"/>
              </a:solidFill>
              <a:latin typeface="宋体" panose="02010600030101010101" pitchFamily="2" charset="-122"/>
              <a:ea typeface="宋体" panose="02010600030101010101" pitchFamily="2" charset="-122"/>
            </a:endParaRPr>
          </a:p>
        </p:txBody>
      </p:sp>
      <p:sp>
        <p:nvSpPr>
          <p:cNvPr id="45059" name="AutoShape 6" descr="http://img5.imgtn.bdimg.com/it/u=1354490506,76510297&amp;fm=21&amp;gp=0.jpg"/>
          <p:cNvSpPr>
            <a:spLocks noChangeAspect="1" noChangeArrowheads="1"/>
          </p:cNvSpPr>
          <p:nvPr/>
        </p:nvSpPr>
        <p:spPr bwMode="auto">
          <a:xfrm>
            <a:off x="155575" y="-144463"/>
            <a:ext cx="1679575" cy="1679576"/>
          </a:xfrm>
          <a:prstGeom prst="rect">
            <a:avLst/>
          </a:prstGeom>
          <a:noFill/>
          <a:ln w="9525">
            <a:noFill/>
            <a:miter lim="800000"/>
          </a:ln>
        </p:spPr>
        <p:txBody>
          <a:bodyPr/>
          <a:lstStyle/>
          <a:p>
            <a:pPr eaLnBrk="0" hangingPunct="0"/>
            <a:endParaRPr lang="zh-CN" altLang="en-US" b="0">
              <a:ea typeface="宋体" panose="02010600030101010101" pitchFamily="2" charset="-122"/>
            </a:endParaRPr>
          </a:p>
        </p:txBody>
      </p:sp>
      <p:pic>
        <p:nvPicPr>
          <p:cNvPr id="28677" name="图片 2"/>
          <p:cNvPicPr>
            <a:picLocks noChangeAspect="1"/>
          </p:cNvPicPr>
          <p:nvPr/>
        </p:nvPicPr>
        <p:blipFill>
          <a:blip r:embed="rId1"/>
          <a:srcRect/>
          <a:stretch>
            <a:fillRect/>
          </a:stretch>
        </p:blipFill>
        <p:spPr bwMode="auto">
          <a:xfrm>
            <a:off x="5778500" y="1076325"/>
            <a:ext cx="3133725" cy="2095500"/>
          </a:xfrm>
          <a:prstGeom prst="rect">
            <a:avLst/>
          </a:prstGeom>
          <a:noFill/>
          <a:ln w="9525">
            <a:noFill/>
            <a:miter lim="800000"/>
            <a:headEnd/>
            <a:tailEnd/>
          </a:ln>
        </p:spPr>
      </p:pic>
      <p:sp>
        <p:nvSpPr>
          <p:cNvPr id="28678" name="文本框 3"/>
          <p:cNvSpPr txBox="1">
            <a:spLocks noChangeArrowheads="1"/>
          </p:cNvSpPr>
          <p:nvPr/>
        </p:nvSpPr>
        <p:spPr bwMode="auto">
          <a:xfrm>
            <a:off x="7265988" y="3913188"/>
            <a:ext cx="1366837" cy="369887"/>
          </a:xfrm>
          <a:prstGeom prst="rect">
            <a:avLst/>
          </a:prstGeom>
          <a:solidFill>
            <a:schemeClr val="bg1"/>
          </a:solidFill>
          <a:ln w="9525">
            <a:solidFill>
              <a:schemeClr val="tx2"/>
            </a:solidFill>
            <a:miter lim="800000"/>
          </a:ln>
        </p:spPr>
        <p:txBody>
          <a:bodyPr>
            <a:spAutoFit/>
          </a:bodyPr>
          <a:lstStyle/>
          <a:p>
            <a:pPr algn="ctr" eaLnBrk="0" hangingPunct="0"/>
            <a:r>
              <a:rPr lang="en-US" altLang="zh-CN" b="0">
                <a:ea typeface="宋体" panose="02010600030101010101" pitchFamily="2" charset="-122"/>
              </a:rPr>
              <a:t>Light</a:t>
            </a:r>
            <a:endParaRPr lang="zh-CN" altLang="en-US" b="0">
              <a:ea typeface="宋体" panose="02010600030101010101" pitchFamily="2" charset="-122"/>
            </a:endParaRPr>
          </a:p>
        </p:txBody>
      </p:sp>
      <p:sp>
        <p:nvSpPr>
          <p:cNvPr id="28679" name="文本框 7"/>
          <p:cNvSpPr txBox="1">
            <a:spLocks noChangeArrowheads="1"/>
          </p:cNvSpPr>
          <p:nvPr/>
        </p:nvSpPr>
        <p:spPr bwMode="auto">
          <a:xfrm>
            <a:off x="7265988" y="4248150"/>
            <a:ext cx="1366837" cy="1200150"/>
          </a:xfrm>
          <a:prstGeom prst="rect">
            <a:avLst/>
          </a:prstGeom>
          <a:solidFill>
            <a:schemeClr val="bg1"/>
          </a:solidFill>
          <a:ln w="9525">
            <a:solidFill>
              <a:schemeClr val="tx2"/>
            </a:solidFill>
            <a:miter lim="800000"/>
          </a:ln>
        </p:spPr>
        <p:txBody>
          <a:bodyPr>
            <a:spAutoFit/>
          </a:bodyPr>
          <a:lstStyle/>
          <a:p>
            <a:pPr eaLnBrk="0" hangingPunct="0"/>
            <a:r>
              <a:rPr lang="en-US" altLang="zh-CN" b="0">
                <a:ea typeface="宋体" panose="02010600030101010101" pitchFamily="2" charset="-122"/>
              </a:rPr>
              <a:t>On()</a:t>
            </a:r>
            <a:endParaRPr lang="en-US" altLang="zh-CN" b="0">
              <a:ea typeface="宋体" panose="02010600030101010101" pitchFamily="2" charset="-122"/>
            </a:endParaRPr>
          </a:p>
          <a:p>
            <a:pPr eaLnBrk="0" hangingPunct="0"/>
            <a:r>
              <a:rPr lang="en-US" altLang="zh-CN" b="0">
                <a:ea typeface="宋体" panose="02010600030101010101" pitchFamily="2" charset="-122"/>
              </a:rPr>
              <a:t>Off()</a:t>
            </a:r>
            <a:endParaRPr lang="en-US" altLang="zh-CN" b="0">
              <a:ea typeface="宋体" panose="02010600030101010101" pitchFamily="2" charset="-122"/>
            </a:endParaRPr>
          </a:p>
          <a:p>
            <a:pPr eaLnBrk="0" hangingPunct="0"/>
            <a:r>
              <a:rPr lang="en-US" altLang="zh-CN" b="0">
                <a:ea typeface="宋体" panose="02010600030101010101" pitchFamily="2" charset="-122"/>
              </a:rPr>
              <a:t>Brighten()</a:t>
            </a:r>
            <a:endParaRPr lang="en-US" altLang="zh-CN" b="0">
              <a:ea typeface="宋体" panose="02010600030101010101" pitchFamily="2" charset="-122"/>
            </a:endParaRPr>
          </a:p>
          <a:p>
            <a:pPr eaLnBrk="0" hangingPunct="0"/>
            <a:r>
              <a:rPr lang="en-US" altLang="zh-CN" b="0">
                <a:ea typeface="宋体" panose="02010600030101010101" pitchFamily="2" charset="-122"/>
              </a:rPr>
              <a:t>Dim()</a:t>
            </a:r>
            <a:endParaRPr lang="zh-CN" altLang="en-US" b="0">
              <a:ea typeface="宋体" panose="02010600030101010101" pitchFamily="2" charset="-122"/>
            </a:endParaRPr>
          </a:p>
        </p:txBody>
      </p:sp>
      <p:sp>
        <p:nvSpPr>
          <p:cNvPr id="28680" name="文本框 4"/>
          <p:cNvSpPr txBox="1">
            <a:spLocks noChangeArrowheads="1"/>
          </p:cNvSpPr>
          <p:nvPr/>
        </p:nvSpPr>
        <p:spPr bwMode="auto">
          <a:xfrm>
            <a:off x="6065838" y="3913188"/>
            <a:ext cx="1225550" cy="369887"/>
          </a:xfrm>
          <a:prstGeom prst="rect">
            <a:avLst/>
          </a:prstGeom>
          <a:noFill/>
          <a:ln w="9525">
            <a:noFill/>
            <a:miter lim="800000"/>
          </a:ln>
        </p:spPr>
        <p:txBody>
          <a:bodyPr>
            <a:spAutoFit/>
          </a:bodyPr>
          <a:lstStyle/>
          <a:p>
            <a:pPr eaLnBrk="0" hangingPunct="0"/>
            <a:r>
              <a:rPr lang="zh-CN" altLang="en-US">
                <a:ea typeface="宋体" panose="02010600030101010101" pitchFamily="2" charset="-122"/>
              </a:rPr>
              <a:t>类型名称</a:t>
            </a:r>
            <a:endParaRPr lang="zh-CN" altLang="en-US">
              <a:ea typeface="宋体" panose="02010600030101010101" pitchFamily="2" charset="-122"/>
            </a:endParaRPr>
          </a:p>
        </p:txBody>
      </p:sp>
      <p:sp>
        <p:nvSpPr>
          <p:cNvPr id="28681" name="文本框 9"/>
          <p:cNvSpPr txBox="1">
            <a:spLocks noChangeArrowheads="1"/>
          </p:cNvSpPr>
          <p:nvPr/>
        </p:nvSpPr>
        <p:spPr bwMode="auto">
          <a:xfrm>
            <a:off x="6065838" y="4662488"/>
            <a:ext cx="1225550" cy="369887"/>
          </a:xfrm>
          <a:prstGeom prst="rect">
            <a:avLst/>
          </a:prstGeom>
          <a:noFill/>
          <a:ln w="9525">
            <a:noFill/>
            <a:miter lim="800000"/>
          </a:ln>
        </p:spPr>
        <p:txBody>
          <a:bodyPr>
            <a:spAutoFit/>
          </a:bodyPr>
          <a:lstStyle/>
          <a:p>
            <a:pPr eaLnBrk="0" hangingPunct="0"/>
            <a:r>
              <a:rPr lang="zh-CN" altLang="en-US">
                <a:ea typeface="宋体" panose="02010600030101010101" pitchFamily="2" charset="-122"/>
              </a:rPr>
              <a:t>接口</a:t>
            </a:r>
            <a:endParaRPr lang="zh-CN" altLang="en-US">
              <a:ea typeface="宋体" panose="02010600030101010101" pitchFamily="2" charset="-122"/>
            </a:endParaRPr>
          </a:p>
        </p:txBody>
      </p:sp>
      <p:sp>
        <p:nvSpPr>
          <p:cNvPr id="2" name="对话气泡: 矩形 1"/>
          <p:cNvSpPr/>
          <p:nvPr/>
        </p:nvSpPr>
        <p:spPr>
          <a:xfrm>
            <a:off x="155575" y="5783263"/>
            <a:ext cx="8702675" cy="958850"/>
          </a:xfrm>
          <a:prstGeom prst="wedgeRectCallout">
            <a:avLst>
              <a:gd name="adj1" fmla="val 31728"/>
              <a:gd name="adj2" fmla="val -81532"/>
            </a:avLst>
          </a:prstGeom>
          <a:gradFill flip="none" rotWithShape="1">
            <a:gsLst>
              <a:gs pos="0">
                <a:schemeClr val="tx1"/>
              </a:gs>
              <a:gs pos="48000">
                <a:schemeClr val="accent4">
                  <a:lumMod val="97000"/>
                  <a:lumOff val="3000"/>
                </a:schemeClr>
              </a:gs>
              <a:gs pos="100000">
                <a:schemeClr val="accent4">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sz="1600" dirty="0">
                <a:solidFill>
                  <a:srgbClr val="FFFFFF"/>
                </a:solidFill>
                <a:latin typeface="Arial" panose="020B0604020202020204" pitchFamily="34" charset="0"/>
                <a:ea typeface="宋体" panose="02010600030101010101" pitchFamily="2" charset="-122"/>
                <a:cs typeface="幼圆" panose="02010509060101010101" charset="-122"/>
              </a:rPr>
              <a:t>电灯抽象：</a:t>
            </a:r>
            <a:endParaRPr lang="en-US" altLang="zh-CN" sz="1600" dirty="0">
              <a:solidFill>
                <a:srgbClr val="FFFFFF"/>
              </a:solidFill>
              <a:latin typeface="Arial" panose="020B0604020202020204" pitchFamily="34" charset="0"/>
              <a:ea typeface="宋体" panose="02010600030101010101" pitchFamily="2" charset="-122"/>
              <a:cs typeface="幼圆" panose="02010509060101010101" charset="-122"/>
            </a:endParaRPr>
          </a:p>
          <a:p>
            <a:pPr eaLnBrk="0" hangingPunct="0">
              <a:defRPr/>
            </a:pPr>
            <a:r>
              <a:rPr lang="zh-CN" altLang="en-US" sz="1600" dirty="0">
                <a:solidFill>
                  <a:srgbClr val="FFFFFF"/>
                </a:solidFill>
                <a:latin typeface="Arial" panose="020B0604020202020204" pitchFamily="34" charset="0"/>
                <a:ea typeface="宋体" panose="02010600030101010101" pitchFamily="2" charset="-122"/>
                <a:cs typeface="幼圆" panose="02010509060101010101" charset="-122"/>
              </a:rPr>
              <a:t>忽略灯泡的形状、大小、品牌、内部实现细节，所有的灯都具有开、关、调节明、暗的按钮，这就是灯的接口和功能，用类</a:t>
            </a:r>
            <a:r>
              <a:rPr lang="en-US" altLang="zh-CN" sz="1600" dirty="0">
                <a:solidFill>
                  <a:srgbClr val="FFFFFF"/>
                </a:solidFill>
                <a:latin typeface="Arial" panose="020B0604020202020204" pitchFamily="34" charset="0"/>
                <a:ea typeface="宋体" panose="02010600030101010101" pitchFamily="2" charset="-122"/>
                <a:cs typeface="幼圆" panose="02010509060101010101" charset="-122"/>
              </a:rPr>
              <a:t>Light</a:t>
            </a:r>
            <a:r>
              <a:rPr lang="zh-CN" altLang="en-US" sz="1600" dirty="0">
                <a:solidFill>
                  <a:srgbClr val="FFFFFF"/>
                </a:solidFill>
                <a:latin typeface="Arial" panose="020B0604020202020204" pitchFamily="34" charset="0"/>
                <a:ea typeface="宋体" panose="02010600030101010101" pitchFamily="2" charset="-122"/>
                <a:cs typeface="幼圆" panose="02010509060101010101" charset="-122"/>
              </a:rPr>
              <a:t>就它们组织在一起，就形成了灯的</a:t>
            </a:r>
            <a:r>
              <a:rPr lang="en-US" altLang="zh-CN" sz="1600" dirty="0">
                <a:solidFill>
                  <a:srgbClr val="FFFFFF"/>
                </a:solidFill>
                <a:latin typeface="Arial" panose="020B0604020202020204" pitchFamily="34" charset="0"/>
                <a:ea typeface="宋体" panose="02010600030101010101" pitchFamily="2" charset="-122"/>
                <a:cs typeface="幼圆" panose="02010509060101010101" charset="-122"/>
              </a:rPr>
              <a:t>ADT</a:t>
            </a:r>
            <a:r>
              <a:rPr lang="zh-CN" altLang="en-US" sz="1600" dirty="0">
                <a:solidFill>
                  <a:srgbClr val="FFFFFF"/>
                </a:solidFill>
                <a:latin typeface="Arial" panose="020B0604020202020204" pitchFamily="34" charset="0"/>
                <a:ea typeface="宋体" panose="02010600030101010101" pitchFamily="2" charset="-122"/>
                <a:cs typeface="幼圆" panose="02010509060101010101" charset="-122"/>
              </a:rPr>
              <a:t>类型。</a:t>
            </a:r>
            <a:endParaRPr lang="zh-CN" altLang="en-US" sz="1600" dirty="0">
              <a:solidFill>
                <a:srgbClr val="FFFFFF"/>
              </a:solidFill>
              <a:latin typeface="Arial" panose="020B0604020202020204" pitchFamily="34" charset="0"/>
              <a:ea typeface="宋体" panose="02010600030101010101" pitchFamily="2" charset="-122"/>
              <a:cs typeface="幼圆" panose="0201050906010101010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anim calcmode="lin" valueType="num">
                                      <p:cBhvr additive="base">
                                        <p:cTn id="7" dur="500" fill="hold"/>
                                        <p:tgtEl>
                                          <p:spTgt spid="1034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427">
                                            <p:txEl>
                                              <p:pRg st="3" end="3"/>
                                            </p:txEl>
                                          </p:spTgt>
                                        </p:tgtEl>
                                        <p:attrNameLst>
                                          <p:attrName>style.visibility</p:attrName>
                                        </p:attrNameLst>
                                      </p:cBhvr>
                                      <p:to>
                                        <p:strVal val="visible"/>
                                      </p:to>
                                    </p:set>
                                    <p:anim calcmode="lin" valueType="num">
                                      <p:cBhvr additive="base">
                                        <p:cTn id="13" dur="500" fill="hold"/>
                                        <p:tgtEl>
                                          <p:spTgt spid="1034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3427">
                                            <p:txEl>
                                              <p:pRg st="4" end="4"/>
                                            </p:txEl>
                                          </p:spTgt>
                                        </p:tgtEl>
                                        <p:attrNameLst>
                                          <p:attrName>style.visibility</p:attrName>
                                        </p:attrNameLst>
                                      </p:cBhvr>
                                      <p:to>
                                        <p:strVal val="visible"/>
                                      </p:to>
                                    </p:set>
                                    <p:animEffect transition="in" filter="wipe(down)">
                                      <p:cBhvr>
                                        <p:cTn id="19" dur="500"/>
                                        <p:tgtEl>
                                          <p:spTgt spid="10342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3427">
                                            <p:txEl>
                                              <p:pRg st="5" end="5"/>
                                            </p:txEl>
                                          </p:spTgt>
                                        </p:tgtEl>
                                        <p:attrNameLst>
                                          <p:attrName>style.visibility</p:attrName>
                                        </p:attrNameLst>
                                      </p:cBhvr>
                                      <p:to>
                                        <p:strVal val="visible"/>
                                      </p:to>
                                    </p:set>
                                    <p:animEffect transition="in" filter="fade">
                                      <p:cBhvr>
                                        <p:cTn id="24" dur="1000"/>
                                        <p:tgtEl>
                                          <p:spTgt spid="103427">
                                            <p:txEl>
                                              <p:pRg st="5" end="5"/>
                                            </p:txEl>
                                          </p:spTgt>
                                        </p:tgtEl>
                                      </p:cBhvr>
                                    </p:animEffect>
                                    <p:anim calcmode="lin" valueType="num">
                                      <p:cBhvr>
                                        <p:cTn id="25" dur="1000" fill="hold"/>
                                        <p:tgtEl>
                                          <p:spTgt spid="10342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034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7"/>
                                        </p:tgtEl>
                                        <p:attrNameLst>
                                          <p:attrName>style.visibility</p:attrName>
                                        </p:attrNameLst>
                                      </p:cBhvr>
                                      <p:to>
                                        <p:strVal val="visible"/>
                                      </p:to>
                                    </p:set>
                                    <p:anim calcmode="lin" valueType="num">
                                      <p:cBhvr additive="base">
                                        <p:cTn id="31" dur="500" fill="hold"/>
                                        <p:tgtEl>
                                          <p:spTgt spid="28677"/>
                                        </p:tgtEl>
                                        <p:attrNameLst>
                                          <p:attrName>ppt_x</p:attrName>
                                        </p:attrNameLst>
                                      </p:cBhvr>
                                      <p:tavLst>
                                        <p:tav tm="0">
                                          <p:val>
                                            <p:strVal val="#ppt_x"/>
                                          </p:val>
                                        </p:tav>
                                        <p:tav tm="100000">
                                          <p:val>
                                            <p:strVal val="#ppt_x"/>
                                          </p:val>
                                        </p:tav>
                                      </p:tavLst>
                                    </p:anim>
                                    <p:anim calcmode="lin" valueType="num">
                                      <p:cBhvr additive="base">
                                        <p:cTn id="32"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8"/>
                                        </p:tgtEl>
                                        <p:attrNameLst>
                                          <p:attrName>style.visibility</p:attrName>
                                        </p:attrNameLst>
                                      </p:cBhvr>
                                      <p:to>
                                        <p:strVal val="visible"/>
                                      </p:to>
                                    </p:set>
                                    <p:anim calcmode="lin" valueType="num">
                                      <p:cBhvr additive="base">
                                        <p:cTn id="43" dur="500" fill="hold"/>
                                        <p:tgtEl>
                                          <p:spTgt spid="28678"/>
                                        </p:tgtEl>
                                        <p:attrNameLst>
                                          <p:attrName>ppt_x</p:attrName>
                                        </p:attrNameLst>
                                      </p:cBhvr>
                                      <p:tavLst>
                                        <p:tav tm="0">
                                          <p:val>
                                            <p:strVal val="#ppt_x"/>
                                          </p:val>
                                        </p:tav>
                                        <p:tav tm="100000">
                                          <p:val>
                                            <p:strVal val="#ppt_x"/>
                                          </p:val>
                                        </p:tav>
                                      </p:tavLst>
                                    </p:anim>
                                    <p:anim calcmode="lin" valueType="num">
                                      <p:cBhvr additive="base">
                                        <p:cTn id="44" dur="500" fill="hold"/>
                                        <p:tgtEl>
                                          <p:spTgt spid="2867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8679"/>
                                        </p:tgtEl>
                                        <p:attrNameLst>
                                          <p:attrName>style.visibility</p:attrName>
                                        </p:attrNameLst>
                                      </p:cBhvr>
                                      <p:to>
                                        <p:strVal val="visible"/>
                                      </p:to>
                                    </p:set>
                                    <p:anim calcmode="lin" valueType="num">
                                      <p:cBhvr additive="base">
                                        <p:cTn id="47" dur="500" fill="hold"/>
                                        <p:tgtEl>
                                          <p:spTgt spid="28679"/>
                                        </p:tgtEl>
                                        <p:attrNameLst>
                                          <p:attrName>ppt_x</p:attrName>
                                        </p:attrNameLst>
                                      </p:cBhvr>
                                      <p:tavLst>
                                        <p:tav tm="0">
                                          <p:val>
                                            <p:strVal val="#ppt_x"/>
                                          </p:val>
                                        </p:tav>
                                        <p:tav tm="100000">
                                          <p:val>
                                            <p:strVal val="#ppt_x"/>
                                          </p:val>
                                        </p:tav>
                                      </p:tavLst>
                                    </p:anim>
                                    <p:anim calcmode="lin" valueType="num">
                                      <p:cBhvr additive="base">
                                        <p:cTn id="48" dur="500" fill="hold"/>
                                        <p:tgtEl>
                                          <p:spTgt spid="2867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680"/>
                                        </p:tgtEl>
                                        <p:attrNameLst>
                                          <p:attrName>style.visibility</p:attrName>
                                        </p:attrNameLst>
                                      </p:cBhvr>
                                      <p:to>
                                        <p:strVal val="visible"/>
                                      </p:to>
                                    </p:set>
                                    <p:anim calcmode="lin" valueType="num">
                                      <p:cBhvr additive="base">
                                        <p:cTn id="51" dur="500" fill="hold"/>
                                        <p:tgtEl>
                                          <p:spTgt spid="28680"/>
                                        </p:tgtEl>
                                        <p:attrNameLst>
                                          <p:attrName>ppt_x</p:attrName>
                                        </p:attrNameLst>
                                      </p:cBhvr>
                                      <p:tavLst>
                                        <p:tav tm="0">
                                          <p:val>
                                            <p:strVal val="#ppt_x"/>
                                          </p:val>
                                        </p:tav>
                                        <p:tav tm="100000">
                                          <p:val>
                                            <p:strVal val="#ppt_x"/>
                                          </p:val>
                                        </p:tav>
                                      </p:tavLst>
                                    </p:anim>
                                    <p:anim calcmode="lin" valueType="num">
                                      <p:cBhvr additive="base">
                                        <p:cTn id="52" dur="500" fill="hold"/>
                                        <p:tgtEl>
                                          <p:spTgt spid="2868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681"/>
                                        </p:tgtEl>
                                        <p:attrNameLst>
                                          <p:attrName>style.visibility</p:attrName>
                                        </p:attrNameLst>
                                      </p:cBhvr>
                                      <p:to>
                                        <p:strVal val="visible"/>
                                      </p:to>
                                    </p:set>
                                    <p:anim calcmode="lin" valueType="num">
                                      <p:cBhvr additive="base">
                                        <p:cTn id="55" dur="500" fill="hold"/>
                                        <p:tgtEl>
                                          <p:spTgt spid="28681"/>
                                        </p:tgtEl>
                                        <p:attrNameLst>
                                          <p:attrName>ppt_x</p:attrName>
                                        </p:attrNameLst>
                                      </p:cBhvr>
                                      <p:tavLst>
                                        <p:tav tm="0">
                                          <p:val>
                                            <p:strVal val="#ppt_x"/>
                                          </p:val>
                                        </p:tav>
                                        <p:tav tm="100000">
                                          <p:val>
                                            <p:strVal val="#ppt_x"/>
                                          </p:val>
                                        </p:tav>
                                      </p:tavLst>
                                    </p:anim>
                                    <p:anim calcmode="lin" valueType="num">
                                      <p:cBhvr additive="base">
                                        <p:cTn id="56"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28679" grpId="0" animBg="1"/>
      <p:bldP spid="28680" grpId="0"/>
      <p:bldP spid="28681" grpId="0"/>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4294967295"/>
          </p:nvPr>
        </p:nvSpPr>
        <p:spPr>
          <a:xfrm>
            <a:off x="0" y="1341438"/>
            <a:ext cx="8870950" cy="3665537"/>
          </a:xfrm>
        </p:spPr>
        <p:txBody>
          <a:bodyPr/>
          <a:lstStyle/>
          <a:p>
            <a:pPr lvl="1" eaLnBrk="1" hangingPunct="1">
              <a:buFont typeface="Wingdings" panose="05000000000000000000" pitchFamily="2" charset="2"/>
              <a:buNone/>
            </a:pPr>
            <a:r>
              <a:rPr lang="en-US" altLang="zh-CN" sz="2800" b="1" dirty="0">
                <a:solidFill>
                  <a:srgbClr val="0000CC"/>
                </a:solidFill>
                <a:latin typeface="Arial" panose="020B0604020202020204" pitchFamily="34" charset="0"/>
                <a:ea typeface="宋体" panose="02010600030101010101" pitchFamily="2" charset="-122"/>
              </a:rPr>
              <a:t>2</a:t>
            </a:r>
            <a:r>
              <a:rPr lang="zh-CN" altLang="en-US" sz="2800" b="1" dirty="0">
                <a:solidFill>
                  <a:srgbClr val="0000CC"/>
                </a:solidFill>
                <a:latin typeface="Arial" panose="020B0604020202020204" pitchFamily="34" charset="0"/>
                <a:ea typeface="宋体" panose="02010600030101010101" pitchFamily="2" charset="-122"/>
              </a:rPr>
              <a:t>、封装（</a:t>
            </a:r>
            <a:r>
              <a:rPr lang="en-US" altLang="zh-CN" sz="2800" b="1" dirty="0">
                <a:solidFill>
                  <a:srgbClr val="0000CC"/>
                </a:solidFill>
                <a:latin typeface="Arial" panose="020B0604020202020204" pitchFamily="34" charset="0"/>
                <a:ea typeface="宋体" panose="02010600030101010101" pitchFamily="2" charset="-122"/>
              </a:rPr>
              <a:t>encapsulation</a:t>
            </a:r>
            <a:r>
              <a:rPr lang="en-US" altLang="zh-CN" sz="2800" b="1" dirty="0">
                <a:latin typeface="Arial" panose="020B0604020202020204" pitchFamily="34" charset="0"/>
                <a:ea typeface="宋体" panose="02010600030101010101" pitchFamily="2" charset="-122"/>
              </a:rPr>
              <a:t>）</a:t>
            </a:r>
            <a:endParaRPr lang="zh-CN" altLang="en-US" sz="2800" b="1" dirty="0">
              <a:solidFill>
                <a:srgbClr val="0000CC"/>
              </a:solidFill>
              <a:latin typeface="Arial" panose="020B0604020202020204" pitchFamily="34" charset="0"/>
              <a:ea typeface="宋体" panose="02010600030101010101" pitchFamily="2" charset="-122"/>
            </a:endParaRPr>
          </a:p>
          <a:p>
            <a:pPr marL="914400" lvl="2" indent="0" eaLnBrk="1" hangingPunct="1">
              <a:buFontTx/>
              <a:buNone/>
            </a:pPr>
            <a:r>
              <a:rPr lang="zh-CN" altLang="en-US"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1）</a:t>
            </a:r>
            <a:r>
              <a:rPr lang="zh-CN" altLang="zh-CN" sz="2000" b="1" dirty="0">
                <a:solidFill>
                  <a:srgbClr val="FF0000"/>
                </a:solidFill>
                <a:latin typeface="Arial" panose="020B0604020202020204" pitchFamily="34" charset="0"/>
                <a:ea typeface="宋体" panose="02010600030101010101" pitchFamily="2" charset="-122"/>
              </a:rPr>
              <a:t>封装是</a:t>
            </a:r>
            <a:r>
              <a:rPr lang="zh-CN" altLang="en-US" sz="2000" b="1" dirty="0">
                <a:solidFill>
                  <a:srgbClr val="FF0000"/>
                </a:solidFill>
                <a:latin typeface="Arial" panose="020B0604020202020204" pitchFamily="34" charset="0"/>
                <a:ea typeface="宋体" panose="02010600030101010101" pitchFamily="2" charset="-122"/>
              </a:rPr>
              <a:t>对</a:t>
            </a:r>
            <a:r>
              <a:rPr lang="en-US" altLang="zh-CN" sz="2000" b="1" dirty="0">
                <a:solidFill>
                  <a:srgbClr val="FF0000"/>
                </a:solidFill>
                <a:latin typeface="Arial" panose="020B0604020202020204" pitchFamily="34" charset="0"/>
                <a:ea typeface="宋体" panose="02010600030101010101" pitchFamily="2" charset="-122"/>
              </a:rPr>
              <a:t>ADT</a:t>
            </a:r>
            <a:r>
              <a:rPr lang="zh-CN" altLang="en-US" sz="2000" b="1" dirty="0">
                <a:solidFill>
                  <a:srgbClr val="FF0000"/>
                </a:solidFill>
                <a:latin typeface="Arial" panose="020B0604020202020204" pitchFamily="34" charset="0"/>
                <a:ea typeface="宋体" panose="02010600030101010101" pitchFamily="2" charset="-122"/>
              </a:rPr>
              <a:t>的具体实现</a:t>
            </a:r>
            <a:r>
              <a:rPr lang="zh-CN" altLang="en-US" sz="2000" b="1" dirty="0">
                <a:latin typeface="Arial" panose="020B0604020202020204" pitchFamily="34" charset="0"/>
                <a:ea typeface="宋体" panose="02010600030101010101" pitchFamily="2" charset="-122"/>
              </a:rPr>
              <a:t>。</a:t>
            </a:r>
            <a:r>
              <a:rPr lang="zh-CN" altLang="zh-CN" sz="2000" b="1" dirty="0">
                <a:latin typeface="Arial" panose="020B0604020202020204" pitchFamily="34" charset="0"/>
                <a:ea typeface="宋体" panose="02010600030101010101" pitchFamily="2" charset="-122"/>
              </a:rPr>
              <a:t>它将抽象出的特征（用数据表示）和行为（用函数表示）捆绑成一个整体，并且编码实现抽象所设计的接口功能。</a:t>
            </a:r>
            <a:endParaRPr lang="en-US" altLang="zh-CN" sz="2000" b="1" dirty="0">
              <a:latin typeface="Arial" panose="020B0604020202020204" pitchFamily="34" charset="0"/>
              <a:ea typeface="宋体" panose="02010600030101010101" pitchFamily="2" charset="-122"/>
            </a:endParaRPr>
          </a:p>
          <a:p>
            <a:pPr marL="914400" lvl="2" indent="0" eaLnBrk="1" hangingPunct="1">
              <a:buFontTx/>
              <a:buNone/>
            </a:pPr>
            <a:r>
              <a:rPr lang="zh-CN" altLang="en-US"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2）</a:t>
            </a:r>
            <a:r>
              <a:rPr lang="zh-CN" altLang="en-US" sz="2000" b="1" dirty="0">
                <a:solidFill>
                  <a:srgbClr val="FF0000"/>
                </a:solidFill>
                <a:latin typeface="Arial" panose="020B0604020202020204" pitchFamily="34" charset="0"/>
                <a:ea typeface="宋体" panose="02010600030101010101" pitchFamily="2" charset="-122"/>
              </a:rPr>
              <a:t>封装形成接口与实现的分离。</a:t>
            </a:r>
            <a:r>
              <a:rPr lang="zh-CN" altLang="en-US" sz="2000" b="1" dirty="0">
                <a:latin typeface="Arial" panose="020B0604020202020204" pitchFamily="34" charset="0"/>
                <a:ea typeface="宋体" panose="02010600030101010101" pitchFamily="2" charset="-122"/>
              </a:rPr>
              <a:t>从外面看只能看到对象的外部特性，即能够受理哪些信息，具有哪些处理能力，可供其它对象调用，称为</a:t>
            </a:r>
            <a:r>
              <a:rPr lang="zh-CN" altLang="en-US" sz="2000" b="1" dirty="0">
                <a:solidFill>
                  <a:srgbClr val="FF0000"/>
                </a:solidFill>
                <a:latin typeface="Arial" panose="020B0604020202020204" pitchFamily="34" charset="0"/>
                <a:ea typeface="宋体" panose="02010600030101010101" pitchFamily="2" charset="-122"/>
              </a:rPr>
              <a:t>接口</a:t>
            </a:r>
            <a:r>
              <a:rPr lang="zh-CN" altLang="en-US" sz="2000" b="1" dirty="0">
                <a:latin typeface="Arial" panose="020B0604020202020204" pitchFamily="34" charset="0"/>
                <a:ea typeface="宋体" panose="02010600030101010101" pitchFamily="2" charset="-122"/>
              </a:rPr>
              <a:t>；对象的内部，即处理能力的执行细节和内部状态，称为</a:t>
            </a:r>
            <a:r>
              <a:rPr lang="zh-CN" altLang="en-US" sz="2000" b="1" dirty="0">
                <a:solidFill>
                  <a:srgbClr val="FF0000"/>
                </a:solidFill>
                <a:latin typeface="Arial" panose="020B0604020202020204" pitchFamily="34" charset="0"/>
                <a:ea typeface="宋体" panose="02010600030101010101" pitchFamily="2" charset="-122"/>
              </a:rPr>
              <a:t>实现</a:t>
            </a:r>
            <a:r>
              <a:rPr lang="zh-CN" altLang="en-US" sz="2000" b="1" dirty="0">
                <a:latin typeface="Arial" panose="020B0604020202020204" pitchFamily="34" charset="0"/>
                <a:ea typeface="宋体" panose="02010600030101010101" pitchFamily="2" charset="-122"/>
              </a:rPr>
              <a:t>，对外是不可见的。</a:t>
            </a:r>
            <a:endParaRPr lang="zh-CN" altLang="en-US" sz="2000" b="1" dirty="0">
              <a:latin typeface="Arial" panose="020B0604020202020204" pitchFamily="34" charset="0"/>
              <a:ea typeface="宋体" panose="02010600030101010101" pitchFamily="2" charset="-122"/>
            </a:endParaRPr>
          </a:p>
          <a:p>
            <a:pPr marL="914400" lvl="2" indent="0" eaLnBrk="1" hangingPunct="1">
              <a:buFontTx/>
              <a:buNone/>
            </a:pPr>
            <a:r>
              <a:rPr lang="zh-CN" altLang="en-US" sz="2000" b="1" dirty="0">
                <a:solidFill>
                  <a:srgbClr val="FF0000"/>
                </a:solidFill>
                <a:latin typeface="Arial" panose="020B0604020202020204" pitchFamily="34" charset="0"/>
                <a:ea typeface="宋体" panose="02010600030101010101" pitchFamily="2" charset="-122"/>
              </a:rPr>
              <a:t>（</a:t>
            </a:r>
            <a:r>
              <a:rPr lang="en-US" altLang="zh-CN" sz="2000" b="1" dirty="0">
                <a:solidFill>
                  <a:srgbClr val="FF0000"/>
                </a:solidFill>
                <a:latin typeface="Arial" panose="020B0604020202020204" pitchFamily="34" charset="0"/>
                <a:ea typeface="宋体" panose="02010600030101010101" pitchFamily="2" charset="-122"/>
              </a:rPr>
              <a:t>3）</a:t>
            </a:r>
            <a:r>
              <a:rPr lang="zh-CN" altLang="en-US" sz="2000" b="1" dirty="0">
                <a:solidFill>
                  <a:srgbClr val="FF0000"/>
                </a:solidFill>
                <a:latin typeface="Arial" panose="020B0604020202020204" pitchFamily="34" charset="0"/>
                <a:ea typeface="宋体" panose="02010600030101010101" pitchFamily="2" charset="-122"/>
              </a:rPr>
              <a:t>信息隐藏</a:t>
            </a:r>
            <a:r>
              <a:rPr lang="zh-CN" altLang="en-US" sz="2000" b="1" dirty="0">
                <a:latin typeface="Arial" panose="020B0604020202020204" pitchFamily="34" charset="0"/>
                <a:ea typeface="宋体" panose="02010600030101010101" pitchFamily="2" charset="-122"/>
              </a:rPr>
              <a:t>。从对象外面不能直接使用对象的处理能力，也不能直接修改其内部状态，对象的内部状态只能由其自身改变。</a:t>
            </a:r>
            <a:endParaRPr lang="zh-CN" altLang="en-US" sz="2000" b="1" dirty="0">
              <a:latin typeface="Arial" panose="020B0604020202020204" pitchFamily="34" charset="0"/>
              <a:ea typeface="宋体" panose="02010600030101010101" pitchFamily="2" charset="-122"/>
            </a:endParaRPr>
          </a:p>
        </p:txBody>
      </p:sp>
      <p:sp>
        <p:nvSpPr>
          <p:cNvPr id="46082" name="Rectangle 3"/>
          <p:cNvSpPr>
            <a:spLocks noGrp="1" noChangeArrowheads="1"/>
          </p:cNvSpPr>
          <p:nvPr>
            <p:ph type="title" idx="4294967295"/>
          </p:nvPr>
        </p:nvSpPr>
        <p:spPr>
          <a:xfrm>
            <a:off x="777875" y="188913"/>
            <a:ext cx="7516813" cy="685800"/>
          </a:xfrm>
        </p:spPr>
        <p:txBody>
          <a:bodyPr/>
          <a:lstStyle/>
          <a:p>
            <a:pPr eaLnBrk="1" hangingPunct="1"/>
            <a:r>
              <a:rPr lang="en-US" altLang="zh-CN" sz="2800" b="1">
                <a:ea typeface="宋体" panose="02010600030101010101" pitchFamily="2" charset="-122"/>
              </a:rPr>
              <a:t>1.2  </a:t>
            </a:r>
            <a:r>
              <a:rPr lang="zh-CN" altLang="zh-CN" sz="2800" b="1">
                <a:ea typeface="宋体" panose="02010600030101010101" pitchFamily="2" charset="-122"/>
              </a:rPr>
              <a:t>面向对象程序</a:t>
            </a:r>
            <a:r>
              <a:rPr lang="zh-CN" altLang="zh-CN" sz="2800" b="1">
                <a:solidFill>
                  <a:srgbClr val="FF0000"/>
                </a:solidFill>
                <a:ea typeface="宋体" panose="02010600030101010101" pitchFamily="2" charset="-122"/>
              </a:rPr>
              <a:t>语言的特征</a:t>
            </a:r>
            <a:endParaRPr lang="zh-CN" altLang="en-US" sz="2800" b="1">
              <a:solidFill>
                <a:srgbClr val="0000CC"/>
              </a:solidFill>
              <a:ea typeface="宋体" panose="02010600030101010101" pitchFamily="2" charset="-122"/>
            </a:endParaRPr>
          </a:p>
        </p:txBody>
      </p:sp>
      <p:pic>
        <p:nvPicPr>
          <p:cNvPr id="30724" name="Picture 4"/>
          <p:cNvPicPr>
            <a:picLocks noChangeAspect="1" noChangeArrowheads="1"/>
          </p:cNvPicPr>
          <p:nvPr/>
        </p:nvPicPr>
        <p:blipFill>
          <a:blip r:embed="rId1"/>
          <a:srcRect/>
          <a:stretch>
            <a:fillRect/>
          </a:stretch>
        </p:blipFill>
        <p:spPr bwMode="auto">
          <a:xfrm>
            <a:off x="1042988" y="4797425"/>
            <a:ext cx="6769100" cy="19446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2" end="2"/>
                                            </p:txEl>
                                          </p:spTgt>
                                        </p:tgtEl>
                                        <p:attrNameLst>
                                          <p:attrName>style.visibility</p:attrName>
                                        </p:attrNameLst>
                                      </p:cBhvr>
                                      <p:to>
                                        <p:strVal val="visible"/>
                                      </p:to>
                                    </p:set>
                                    <p:anim calcmode="lin" valueType="num">
                                      <p:cBhvr additive="base">
                                        <p:cTn id="7" dur="500" fill="hold"/>
                                        <p:tgtEl>
                                          <p:spTgt spid="10445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0">
                                            <p:txEl>
                                              <p:pRg st="3" end="3"/>
                                            </p:txEl>
                                          </p:spTgt>
                                        </p:tgtEl>
                                        <p:attrNameLst>
                                          <p:attrName>style.visibility</p:attrName>
                                        </p:attrNameLst>
                                      </p:cBhvr>
                                      <p:to>
                                        <p:strVal val="visible"/>
                                      </p:to>
                                    </p:set>
                                    <p:anim calcmode="lin" valueType="num">
                                      <p:cBhvr additive="base">
                                        <p:cTn id="13" dur="500" fill="hold"/>
                                        <p:tgtEl>
                                          <p:spTgt spid="10445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0724"/>
                                        </p:tgtEl>
                                        <p:attrNameLst>
                                          <p:attrName>style.visibility</p:attrName>
                                        </p:attrNameLst>
                                      </p:cBhvr>
                                      <p:to>
                                        <p:strVal val="visible"/>
                                      </p:to>
                                    </p:set>
                                    <p:animEffect transition="in" filter="wheel(1)">
                                      <p:cBhvr>
                                        <p:cTn id="19" dur="2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684213" y="0"/>
            <a:ext cx="7772400" cy="928688"/>
          </a:xfrm>
        </p:spPr>
        <p:txBody>
          <a:bodyPr/>
          <a:lstStyle/>
          <a:p>
            <a:pPr algn="l" eaLnBrk="1" hangingPunct="1"/>
            <a:r>
              <a:rPr lang="en-US" altLang="zh-CN" b="1">
                <a:ea typeface="宋体" panose="02010600030101010101" pitchFamily="2" charset="-122"/>
              </a:rPr>
              <a:t>1.2  </a:t>
            </a:r>
            <a:r>
              <a:rPr lang="zh-CN" altLang="zh-CN" b="1">
                <a:ea typeface="宋体" panose="02010600030101010101" pitchFamily="2" charset="-122"/>
              </a:rPr>
              <a:t>面向对象程序语言的特征</a:t>
            </a:r>
            <a:endParaRPr lang="zh-CN" altLang="en-US" b="1">
              <a:ea typeface="宋体" panose="02010600030101010101" pitchFamily="2" charset="-122"/>
            </a:endParaRPr>
          </a:p>
        </p:txBody>
      </p:sp>
      <p:sp>
        <p:nvSpPr>
          <p:cNvPr id="47106" name="Rectangle 3"/>
          <p:cNvSpPr>
            <a:spLocks noGrp="1" noChangeArrowheads="1"/>
          </p:cNvSpPr>
          <p:nvPr>
            <p:ph type="body" idx="4294967295"/>
          </p:nvPr>
        </p:nvSpPr>
        <p:spPr>
          <a:xfrm>
            <a:off x="179388" y="1484313"/>
            <a:ext cx="4392612" cy="4752975"/>
          </a:xfrm>
        </p:spPr>
        <p:txBody>
          <a:bodyPr/>
          <a:lstStyle/>
          <a:p>
            <a:pPr marL="0" indent="0" eaLnBrk="1" hangingPunct="1">
              <a:lnSpc>
                <a:spcPct val="80000"/>
              </a:lnSpc>
              <a:buFont typeface="Wingdings" panose="05000000000000000000" pitchFamily="2" charset="2"/>
              <a:buNone/>
            </a:pPr>
            <a:r>
              <a:rPr lang="zh-CN" altLang="en-US" b="1">
                <a:solidFill>
                  <a:srgbClr val="0000CC"/>
                </a:solidFill>
                <a:ea typeface="宋体" panose="02010600030101010101" pitchFamily="2" charset="-122"/>
              </a:rPr>
              <a:t>（</a:t>
            </a:r>
            <a:r>
              <a:rPr lang="en-US" altLang="zh-CN" b="1">
                <a:solidFill>
                  <a:srgbClr val="0000CC"/>
                </a:solidFill>
                <a:ea typeface="宋体" panose="02010600030101010101" pitchFamily="2" charset="-122"/>
              </a:rPr>
              <a:t>4）</a:t>
            </a:r>
            <a:r>
              <a:rPr lang="zh-CN" altLang="en-US" b="1">
                <a:solidFill>
                  <a:srgbClr val="0000CC"/>
                </a:solidFill>
                <a:ea typeface="宋体" panose="02010600030101010101" pitchFamily="2" charset="-122"/>
              </a:rPr>
              <a:t>封装的实现方式</a:t>
            </a:r>
            <a:endParaRPr lang="en-US" altLang="zh-CN" b="1">
              <a:solidFill>
                <a:srgbClr val="0000CC"/>
              </a:solidFill>
              <a:ea typeface="宋体" panose="02010600030101010101" pitchFamily="2" charset="-122"/>
            </a:endParaRPr>
          </a:p>
          <a:p>
            <a:pPr marL="0" indent="0" eaLnBrk="1" hangingPunct="1">
              <a:lnSpc>
                <a:spcPct val="80000"/>
              </a:lnSpc>
              <a:buFont typeface="Wingdings" panose="05000000000000000000" pitchFamily="2" charset="2"/>
              <a:buNone/>
            </a:pPr>
            <a:r>
              <a:rPr lang="en-US" altLang="zh-CN" b="1">
                <a:ea typeface="宋体" panose="02010600030101010101" pitchFamily="2" charset="-122"/>
              </a:rPr>
              <a:t>class classname</a:t>
            </a:r>
            <a:endParaRPr lang="en-US" altLang="zh-CN"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3200" b="1">
                <a:ea typeface="宋体" panose="02010600030101010101" pitchFamily="2" charset="-122"/>
              </a:rPr>
              <a:t>{</a:t>
            </a:r>
            <a:endParaRPr lang="en-US" altLang="zh-CN" sz="3200"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3200" b="1">
                <a:ea typeface="宋体" panose="02010600030101010101" pitchFamily="2" charset="-122"/>
              </a:rPr>
              <a:t>	public:	</a:t>
            </a:r>
            <a:endParaRPr lang="en-US" altLang="zh-CN" sz="3200"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3200" b="1">
                <a:ea typeface="宋体" panose="02010600030101010101" pitchFamily="2" charset="-122"/>
              </a:rPr>
              <a:t>	     </a:t>
            </a:r>
            <a:r>
              <a:rPr lang="en-US" altLang="zh-CN" sz="1800" b="1">
                <a:ea typeface="宋体" panose="02010600030101010101" pitchFamily="2" charset="-122"/>
              </a:rPr>
              <a:t>//public members</a:t>
            </a:r>
            <a:endParaRPr lang="en-US" altLang="zh-CN" sz="1800"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1800" b="1">
                <a:solidFill>
                  <a:schemeClr val="accent1"/>
                </a:solidFill>
                <a:ea typeface="宋体" panose="02010600030101010101" pitchFamily="2" charset="-122"/>
              </a:rPr>
              <a:t>	        //friend function</a:t>
            </a:r>
            <a:endParaRPr lang="en-US" altLang="zh-CN" sz="1800"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3200" b="1">
                <a:ea typeface="宋体" panose="02010600030101010101" pitchFamily="2" charset="-122"/>
              </a:rPr>
              <a:t>	private:</a:t>
            </a:r>
            <a:endParaRPr lang="en-US" altLang="zh-CN" sz="3200"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3200" b="1">
                <a:ea typeface="宋体" panose="02010600030101010101" pitchFamily="2" charset="-122"/>
              </a:rPr>
              <a:t>		</a:t>
            </a:r>
            <a:r>
              <a:rPr lang="en-US" altLang="zh-CN" sz="1600" b="1">
                <a:ea typeface="宋体" panose="02010600030101010101" pitchFamily="2" charset="-122"/>
              </a:rPr>
              <a:t>//private members</a:t>
            </a:r>
            <a:endParaRPr lang="en-US" altLang="zh-CN" sz="1600" b="1">
              <a:ea typeface="宋体" panose="02010600030101010101" pitchFamily="2" charset="-122"/>
            </a:endParaRPr>
          </a:p>
          <a:p>
            <a:pPr marL="0" indent="0" eaLnBrk="1" hangingPunct="1">
              <a:lnSpc>
                <a:spcPct val="80000"/>
              </a:lnSpc>
              <a:buFont typeface="Wingdings" panose="05000000000000000000" pitchFamily="2" charset="2"/>
              <a:buNone/>
            </a:pPr>
            <a:endParaRPr lang="en-US" altLang="zh-CN" sz="3200" b="1">
              <a:ea typeface="宋体" panose="02010600030101010101" pitchFamily="2" charset="-122"/>
            </a:endParaRPr>
          </a:p>
          <a:p>
            <a:pPr marL="0" indent="0" eaLnBrk="1" hangingPunct="1">
              <a:lnSpc>
                <a:spcPct val="80000"/>
              </a:lnSpc>
              <a:buFont typeface="Wingdings" panose="05000000000000000000" pitchFamily="2" charset="2"/>
              <a:buNone/>
            </a:pPr>
            <a:r>
              <a:rPr lang="en-US" altLang="zh-CN" sz="3200" b="1">
                <a:ea typeface="宋体" panose="02010600030101010101" pitchFamily="2" charset="-122"/>
              </a:rPr>
              <a:t>};</a:t>
            </a:r>
            <a:endParaRPr lang="en-US" altLang="zh-CN" sz="3200" b="1">
              <a:ea typeface="宋体" panose="02010600030101010101" pitchFamily="2" charset="-122"/>
            </a:endParaRPr>
          </a:p>
        </p:txBody>
      </p:sp>
      <p:sp>
        <p:nvSpPr>
          <p:cNvPr id="33796" name="Oval 4"/>
          <p:cNvSpPr>
            <a:spLocks noChangeArrowheads="1"/>
          </p:cNvSpPr>
          <p:nvPr/>
        </p:nvSpPr>
        <p:spPr bwMode="auto">
          <a:xfrm>
            <a:off x="4319588" y="1892300"/>
            <a:ext cx="2747962" cy="3529013"/>
          </a:xfrm>
          <a:prstGeom prst="ellipse">
            <a:avLst/>
          </a:prstGeom>
          <a:gradFill>
            <a:gsLst>
              <a:gs pos="0">
                <a:schemeClr val="bg2">
                  <a:lumMod val="75000"/>
                </a:schemeClr>
              </a:gs>
              <a:gs pos="48000">
                <a:schemeClr val="accent2">
                  <a:lumMod val="20000"/>
                  <a:lumOff val="80000"/>
                </a:schemeClr>
              </a:gs>
              <a:gs pos="100000">
                <a:schemeClr val="accent4">
                  <a:lumMod val="60000"/>
                  <a:lumOff val="40000"/>
                </a:schemeClr>
              </a:gs>
            </a:gsLst>
            <a:lin ang="16200000" scaled="1"/>
          </a:gradFill>
          <a:ln w="3175">
            <a:solidFill>
              <a:schemeClr val="tx1"/>
            </a:solidFill>
            <a:rou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defRPr/>
            </a:pPr>
            <a:endParaRPr lang="zh-CN" altLang="en-US" sz="1800" b="0">
              <a:cs typeface="+mn-cs"/>
            </a:endParaRPr>
          </a:p>
        </p:txBody>
      </p:sp>
      <p:sp>
        <p:nvSpPr>
          <p:cNvPr id="33797" name="Oval 5"/>
          <p:cNvSpPr>
            <a:spLocks noChangeArrowheads="1"/>
          </p:cNvSpPr>
          <p:nvPr/>
        </p:nvSpPr>
        <p:spPr bwMode="auto">
          <a:xfrm>
            <a:off x="4679950" y="2971800"/>
            <a:ext cx="1439863" cy="1512888"/>
          </a:xfrm>
          <a:prstGeom prst="ellipse">
            <a:avLst/>
          </a:prstGeom>
          <a:solidFill>
            <a:schemeClr val="tx1"/>
          </a:solidFill>
          <a:ln w="3175">
            <a:solidFill>
              <a:schemeClr val="tx1"/>
            </a:solidFill>
            <a:round/>
          </a:ln>
        </p:spPr>
        <p:txBody>
          <a:bodyPr wrap="none" lIns="92075" tIns="46038" rIns="92075" bIns="46038" anchor="ctr">
            <a:spAutoFit/>
          </a:bodyPr>
          <a:lstStyle/>
          <a:p>
            <a:endParaRPr lang="zh-CN" altLang="en-US" b="0">
              <a:ea typeface="宋体" panose="02010600030101010101" pitchFamily="2" charset="-122"/>
            </a:endParaRPr>
          </a:p>
        </p:txBody>
      </p:sp>
      <p:sp>
        <p:nvSpPr>
          <p:cNvPr id="33798" name="Text Box 6"/>
          <p:cNvSpPr txBox="1">
            <a:spLocks noChangeArrowheads="1"/>
          </p:cNvSpPr>
          <p:nvPr/>
        </p:nvSpPr>
        <p:spPr bwMode="auto">
          <a:xfrm>
            <a:off x="6048375" y="2468563"/>
            <a:ext cx="1439863" cy="366712"/>
          </a:xfrm>
          <a:prstGeom prst="rect">
            <a:avLst/>
          </a:prstGeom>
          <a:noFill/>
          <a:ln w="9525">
            <a:noFill/>
            <a:miter lim="800000"/>
          </a:ln>
        </p:spPr>
        <p:txBody>
          <a:bodyPr lIns="92075" tIns="46038" rIns="92075" bIns="46038">
            <a:spAutoFit/>
          </a:bodyPr>
          <a:lstStyle/>
          <a:p>
            <a:pPr algn="ctr">
              <a:spcBef>
                <a:spcPct val="50000"/>
              </a:spcBef>
            </a:pPr>
            <a:r>
              <a:rPr kumimoji="1" lang="en-US" altLang="zh-CN">
                <a:latin typeface="Times New Roman" panose="02020603050405020304" pitchFamily="18" charset="0"/>
                <a:ea typeface="宋体" panose="02010600030101010101" pitchFamily="2" charset="-122"/>
              </a:rPr>
              <a:t>Public </a:t>
            </a:r>
            <a:r>
              <a:rPr kumimoji="1" lang="zh-CN" altLang="en-US">
                <a:latin typeface="Times New Roman" panose="02020603050405020304" pitchFamily="18" charset="0"/>
                <a:ea typeface="宋体" panose="02010600030101010101" pitchFamily="2" charset="-122"/>
              </a:rPr>
              <a:t>成员</a:t>
            </a:r>
            <a:r>
              <a:rPr kumimoji="1" lang="en-US" altLang="zh-CN">
                <a:latin typeface="Times New Roman" panose="02020603050405020304" pitchFamily="18" charset="0"/>
                <a:ea typeface="宋体" panose="02010600030101010101" pitchFamily="2" charset="-122"/>
              </a:rPr>
              <a:t>1</a:t>
            </a:r>
            <a:endParaRPr kumimoji="1" lang="en-US" altLang="zh-CN">
              <a:latin typeface="Times New Roman" panose="02020603050405020304" pitchFamily="18" charset="0"/>
              <a:ea typeface="宋体" panose="02010600030101010101" pitchFamily="2" charset="-122"/>
            </a:endParaRPr>
          </a:p>
        </p:txBody>
      </p:sp>
      <p:sp>
        <p:nvSpPr>
          <p:cNvPr id="33799" name="Text Box 7"/>
          <p:cNvSpPr txBox="1">
            <a:spLocks noChangeArrowheads="1"/>
          </p:cNvSpPr>
          <p:nvPr/>
        </p:nvSpPr>
        <p:spPr bwMode="auto">
          <a:xfrm>
            <a:off x="6486525" y="3163888"/>
            <a:ext cx="1439863" cy="366712"/>
          </a:xfrm>
          <a:prstGeom prst="rect">
            <a:avLst/>
          </a:prstGeom>
          <a:noFill/>
          <a:ln w="9525">
            <a:noFill/>
            <a:miter lim="800000"/>
          </a:ln>
        </p:spPr>
        <p:txBody>
          <a:bodyPr lIns="92075" tIns="46038" rIns="92075" bIns="46038">
            <a:spAutoFit/>
          </a:bodyPr>
          <a:lstStyle/>
          <a:p>
            <a:pPr algn="ctr">
              <a:spcBef>
                <a:spcPct val="50000"/>
              </a:spcBef>
            </a:pPr>
            <a:r>
              <a:rPr kumimoji="1" lang="en-US" altLang="zh-CN">
                <a:latin typeface="Times New Roman" panose="02020603050405020304" pitchFamily="18" charset="0"/>
                <a:ea typeface="宋体" panose="02010600030101010101" pitchFamily="2" charset="-122"/>
              </a:rPr>
              <a:t>Public </a:t>
            </a:r>
            <a:r>
              <a:rPr kumimoji="1" lang="zh-CN" altLang="en-US">
                <a:latin typeface="Times New Roman" panose="02020603050405020304" pitchFamily="18" charset="0"/>
                <a:ea typeface="宋体" panose="02010600030101010101" pitchFamily="2" charset="-122"/>
              </a:rPr>
              <a:t>成员</a:t>
            </a:r>
            <a:r>
              <a:rPr kumimoji="1" lang="en-US" altLang="zh-CN">
                <a:latin typeface="Times New Roman" panose="02020603050405020304" pitchFamily="18" charset="0"/>
                <a:ea typeface="宋体" panose="02010600030101010101" pitchFamily="2" charset="-122"/>
              </a:rPr>
              <a:t>2</a:t>
            </a:r>
            <a:endParaRPr kumimoji="1" lang="en-US" altLang="zh-CN">
              <a:latin typeface="Times New Roman" panose="02020603050405020304" pitchFamily="18" charset="0"/>
              <a:ea typeface="宋体" panose="02010600030101010101" pitchFamily="2" charset="-122"/>
            </a:endParaRPr>
          </a:p>
        </p:txBody>
      </p:sp>
      <p:sp>
        <p:nvSpPr>
          <p:cNvPr id="33800" name="Text Box 8"/>
          <p:cNvSpPr txBox="1">
            <a:spLocks noChangeArrowheads="1"/>
          </p:cNvSpPr>
          <p:nvPr/>
        </p:nvSpPr>
        <p:spPr bwMode="auto">
          <a:xfrm>
            <a:off x="6048375" y="4268788"/>
            <a:ext cx="1584325" cy="366712"/>
          </a:xfrm>
          <a:prstGeom prst="rect">
            <a:avLst/>
          </a:prstGeom>
          <a:noFill/>
          <a:ln w="9525">
            <a:noFill/>
            <a:miter lim="800000"/>
          </a:ln>
        </p:spPr>
        <p:txBody>
          <a:bodyPr lIns="92075" tIns="46038" rIns="92075" bIns="46038">
            <a:spAutoFit/>
          </a:bodyPr>
          <a:lstStyle/>
          <a:p>
            <a:pPr algn="ctr">
              <a:spcBef>
                <a:spcPct val="50000"/>
              </a:spcBef>
            </a:pPr>
            <a:r>
              <a:rPr kumimoji="1" lang="en-US" altLang="zh-CN">
                <a:latin typeface="Times New Roman" panose="02020603050405020304" pitchFamily="18" charset="0"/>
                <a:ea typeface="宋体" panose="02010600030101010101" pitchFamily="2" charset="-122"/>
              </a:rPr>
              <a:t>Public </a:t>
            </a:r>
            <a:r>
              <a:rPr kumimoji="1" lang="zh-CN" altLang="en-US">
                <a:latin typeface="Times New Roman" panose="02020603050405020304" pitchFamily="18" charset="0"/>
                <a:ea typeface="宋体" panose="02010600030101010101" pitchFamily="2" charset="-122"/>
              </a:rPr>
              <a:t>成员</a:t>
            </a:r>
            <a:r>
              <a:rPr kumimoji="1" lang="en-US" altLang="zh-CN">
                <a:latin typeface="Times New Roman" panose="02020603050405020304" pitchFamily="18" charset="0"/>
                <a:ea typeface="宋体" panose="02010600030101010101" pitchFamily="2" charset="-122"/>
              </a:rPr>
              <a:t>n</a:t>
            </a:r>
            <a:endParaRPr kumimoji="1" lang="en-US" altLang="zh-CN">
              <a:latin typeface="Times New Roman" panose="02020603050405020304" pitchFamily="18" charset="0"/>
              <a:ea typeface="宋体" panose="02010600030101010101" pitchFamily="2" charset="-122"/>
            </a:endParaRPr>
          </a:p>
        </p:txBody>
      </p:sp>
      <p:sp>
        <p:nvSpPr>
          <p:cNvPr id="33801" name="Text Box 9"/>
          <p:cNvSpPr txBox="1">
            <a:spLocks noChangeArrowheads="1"/>
          </p:cNvSpPr>
          <p:nvPr/>
        </p:nvSpPr>
        <p:spPr bwMode="auto">
          <a:xfrm>
            <a:off x="4895850" y="3476625"/>
            <a:ext cx="1079500" cy="457200"/>
          </a:xfrm>
          <a:prstGeom prst="rect">
            <a:avLst/>
          </a:prstGeom>
          <a:noFill/>
          <a:ln w="9525">
            <a:noFill/>
            <a:miter lim="800000"/>
          </a:ln>
        </p:spPr>
        <p:txBody>
          <a:bodyPr lIns="92075" tIns="46038" rIns="92075" bIns="46038">
            <a:spAutoFit/>
          </a:bodyPr>
          <a:lstStyle/>
          <a:p>
            <a:pPr algn="ctr">
              <a:spcBef>
                <a:spcPct val="50000"/>
              </a:spcBef>
            </a:pPr>
            <a:r>
              <a:rPr kumimoji="1" lang="en-US" altLang="zh-CN" sz="2400" b="0">
                <a:solidFill>
                  <a:schemeClr val="bg1"/>
                </a:solidFill>
                <a:latin typeface="Times New Roman" panose="02020603050405020304" pitchFamily="18" charset="0"/>
                <a:ea typeface="宋体" panose="02010600030101010101" pitchFamily="2" charset="-122"/>
              </a:rPr>
              <a:t>Private</a:t>
            </a:r>
            <a:endParaRPr kumimoji="1" lang="en-US" altLang="zh-CN" sz="2400" b="0">
              <a:solidFill>
                <a:schemeClr val="bg1"/>
              </a:solidFill>
              <a:latin typeface="Times New Roman" panose="02020603050405020304" pitchFamily="18" charset="0"/>
              <a:ea typeface="宋体" panose="02010600030101010101" pitchFamily="2" charset="-122"/>
            </a:endParaRPr>
          </a:p>
        </p:txBody>
      </p:sp>
      <p:sp>
        <p:nvSpPr>
          <p:cNvPr id="33802" name="AutoShape 10"/>
          <p:cNvSpPr>
            <a:spLocks noChangeArrowheads="1"/>
          </p:cNvSpPr>
          <p:nvPr/>
        </p:nvSpPr>
        <p:spPr bwMode="auto">
          <a:xfrm rot="-370409">
            <a:off x="4284663" y="5487988"/>
            <a:ext cx="4859337" cy="1385887"/>
          </a:xfrm>
          <a:prstGeom prst="cloudCallout">
            <a:avLst>
              <a:gd name="adj1" fmla="val 25949"/>
              <a:gd name="adj2" fmla="val -85162"/>
            </a:avLst>
          </a:prstGeom>
          <a:gradFill rotWithShape="0">
            <a:gsLst>
              <a:gs pos="0">
                <a:srgbClr val="FFFF00"/>
              </a:gs>
              <a:gs pos="48000">
                <a:srgbClr val="F4D5F5"/>
              </a:gs>
              <a:gs pos="100000">
                <a:srgbClr val="91ACF1"/>
              </a:gs>
            </a:gsLst>
            <a:lin ang="16200000" scaled="1"/>
          </a:gradFill>
          <a:ln w="3175">
            <a:solidFill>
              <a:schemeClr val="bg1"/>
            </a:solidFill>
            <a:round/>
          </a:ln>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defRPr/>
            </a:pPr>
            <a:r>
              <a:rPr kumimoji="1" lang="zh-CN" altLang="en-US" sz="2000">
                <a:solidFill>
                  <a:schemeClr val="tx2"/>
                </a:solidFill>
                <a:latin typeface="Times New Roman" panose="02020603050405020304" pitchFamily="18" charset="0"/>
                <a:cs typeface="+mn-cs"/>
              </a:rPr>
              <a:t>一个</a:t>
            </a:r>
            <a:r>
              <a:rPr kumimoji="1" lang="en-US" altLang="zh-CN" sz="2000">
                <a:solidFill>
                  <a:schemeClr val="tx2"/>
                </a:solidFill>
                <a:latin typeface="Times New Roman" panose="02020603050405020304" pitchFamily="18" charset="0"/>
                <a:cs typeface="+mn-cs"/>
              </a:rPr>
              <a:t>Class</a:t>
            </a:r>
            <a:r>
              <a:rPr kumimoji="1" lang="zh-CN" altLang="en-US" sz="2000">
                <a:solidFill>
                  <a:schemeClr val="tx2"/>
                </a:solidFill>
                <a:latin typeface="Times New Roman" panose="02020603050405020304" pitchFamily="18" charset="0"/>
                <a:cs typeface="+mn-cs"/>
              </a:rPr>
              <a:t>定义了一种抽象的数据类型</a:t>
            </a:r>
            <a:r>
              <a:rPr kumimoji="1" lang="en-US" altLang="zh-CN" sz="2000">
                <a:solidFill>
                  <a:schemeClr val="tx2"/>
                </a:solidFill>
                <a:latin typeface="Times New Roman" panose="02020603050405020304" pitchFamily="18" charset="0"/>
                <a:cs typeface="+mn-cs"/>
              </a:rPr>
              <a:t>,</a:t>
            </a:r>
            <a:r>
              <a:rPr kumimoji="1" lang="zh-CN" altLang="en-US" sz="2000">
                <a:solidFill>
                  <a:schemeClr val="tx2"/>
                </a:solidFill>
                <a:latin typeface="Times New Roman" panose="02020603050405020304" pitchFamily="18" charset="0"/>
                <a:cs typeface="+mn-cs"/>
              </a:rPr>
              <a:t>用户只能访问</a:t>
            </a:r>
            <a:r>
              <a:rPr kumimoji="1" lang="en-US" altLang="zh-CN" sz="2000">
                <a:solidFill>
                  <a:schemeClr val="tx2"/>
                </a:solidFill>
                <a:latin typeface="Times New Roman" panose="02020603050405020304" pitchFamily="18" charset="0"/>
                <a:cs typeface="+mn-cs"/>
              </a:rPr>
              <a:t>Public</a:t>
            </a:r>
            <a:r>
              <a:rPr kumimoji="1" lang="zh-CN" altLang="en-US" sz="2000">
                <a:solidFill>
                  <a:schemeClr val="tx2"/>
                </a:solidFill>
                <a:latin typeface="Times New Roman" panose="02020603050405020304" pitchFamily="18" charset="0"/>
                <a:cs typeface="+mn-cs"/>
              </a:rPr>
              <a:t>成员</a:t>
            </a:r>
            <a:r>
              <a:rPr kumimoji="1" lang="en-US" altLang="zh-CN" sz="2000">
                <a:solidFill>
                  <a:schemeClr val="tx2"/>
                </a:solidFill>
                <a:latin typeface="Times New Roman" panose="02020603050405020304" pitchFamily="18" charset="0"/>
                <a:cs typeface="+mn-cs"/>
              </a:rPr>
              <a:t>,</a:t>
            </a:r>
            <a:r>
              <a:rPr kumimoji="1" lang="zh-CN" altLang="en-US" sz="2000">
                <a:solidFill>
                  <a:schemeClr val="tx2"/>
                </a:solidFill>
                <a:latin typeface="Times New Roman" panose="02020603050405020304" pitchFamily="18" charset="0"/>
                <a:cs typeface="+mn-cs"/>
              </a:rPr>
              <a:t>不能直接访问</a:t>
            </a:r>
            <a:r>
              <a:rPr kumimoji="1" lang="en-US" altLang="zh-CN" sz="2000">
                <a:solidFill>
                  <a:schemeClr val="tx2"/>
                </a:solidFill>
                <a:latin typeface="Times New Roman" panose="02020603050405020304" pitchFamily="18" charset="0"/>
                <a:cs typeface="+mn-cs"/>
              </a:rPr>
              <a:t>Private</a:t>
            </a:r>
            <a:r>
              <a:rPr kumimoji="1" lang="zh-CN" altLang="en-US" sz="2000">
                <a:solidFill>
                  <a:schemeClr val="tx2"/>
                </a:solidFill>
                <a:latin typeface="Times New Roman" panose="02020603050405020304" pitchFamily="18" charset="0"/>
                <a:cs typeface="+mn-cs"/>
              </a:rPr>
              <a:t>成员</a:t>
            </a:r>
            <a:endParaRPr kumimoji="1" lang="zh-CN" altLang="en-US" sz="2000">
              <a:solidFill>
                <a:schemeClr val="tx2"/>
              </a:solidFill>
              <a:latin typeface="Times New Roman" panose="02020603050405020304" pitchFamily="18" charset="0"/>
              <a:cs typeface="+mn-cs"/>
            </a:endParaRPr>
          </a:p>
        </p:txBody>
      </p:sp>
      <p:grpSp>
        <p:nvGrpSpPr>
          <p:cNvPr id="33803" name="Group 11"/>
          <p:cNvGrpSpPr/>
          <p:nvPr/>
        </p:nvGrpSpPr>
        <p:grpSpPr bwMode="auto">
          <a:xfrm>
            <a:off x="8128000" y="1193800"/>
            <a:ext cx="511175" cy="1031875"/>
            <a:chOff x="5103" y="300"/>
            <a:chExt cx="453" cy="771"/>
          </a:xfrm>
        </p:grpSpPr>
        <p:sp>
          <p:nvSpPr>
            <p:cNvPr id="47124" name="Oval 12"/>
            <p:cNvSpPr>
              <a:spLocks noChangeArrowheads="1"/>
            </p:cNvSpPr>
            <p:nvPr/>
          </p:nvSpPr>
          <p:spPr bwMode="auto">
            <a:xfrm>
              <a:off x="5193" y="300"/>
              <a:ext cx="272" cy="318"/>
            </a:xfrm>
            <a:prstGeom prst="ellipse">
              <a:avLst/>
            </a:prstGeom>
            <a:solidFill>
              <a:schemeClr val="accent1"/>
            </a:solidFill>
            <a:ln w="3175">
              <a:solidFill>
                <a:schemeClr val="bg1"/>
              </a:solidFill>
              <a:round/>
            </a:ln>
          </p:spPr>
          <p:txBody>
            <a:bodyPr wrap="none" lIns="92075" tIns="46038" rIns="92075" bIns="46038" anchor="ctr">
              <a:spAutoFit/>
            </a:bodyPr>
            <a:lstStyle/>
            <a:p>
              <a:endParaRPr lang="zh-CN" altLang="en-US" b="0">
                <a:ea typeface="宋体" panose="02010600030101010101" pitchFamily="2" charset="-122"/>
              </a:endParaRPr>
            </a:p>
          </p:txBody>
        </p:sp>
        <p:sp>
          <p:nvSpPr>
            <p:cNvPr id="47125" name="Line 13"/>
            <p:cNvSpPr>
              <a:spLocks noChangeShapeType="1"/>
            </p:cNvSpPr>
            <p:nvPr/>
          </p:nvSpPr>
          <p:spPr bwMode="auto">
            <a:xfrm flipV="1">
              <a:off x="5103" y="618"/>
              <a:ext cx="453" cy="0"/>
            </a:xfrm>
            <a:prstGeom prst="line">
              <a:avLst/>
            </a:prstGeom>
            <a:noFill/>
            <a:ln w="3175">
              <a:solidFill>
                <a:srgbClr val="FF3300"/>
              </a:solidFill>
              <a:round/>
            </a:ln>
          </p:spPr>
          <p:txBody>
            <a:bodyPr lIns="92075" tIns="46038" rIns="92075" bIns="46038" anchor="ctr">
              <a:spAutoFit/>
            </a:bodyPr>
            <a:lstStyle/>
            <a:p>
              <a:endParaRPr lang="zh-CN" altLang="en-US"/>
            </a:p>
          </p:txBody>
        </p:sp>
        <p:sp>
          <p:nvSpPr>
            <p:cNvPr id="47126" name="Line 14"/>
            <p:cNvSpPr>
              <a:spLocks noChangeShapeType="1"/>
            </p:cNvSpPr>
            <p:nvPr/>
          </p:nvSpPr>
          <p:spPr bwMode="auto">
            <a:xfrm>
              <a:off x="5329" y="618"/>
              <a:ext cx="0" cy="227"/>
            </a:xfrm>
            <a:prstGeom prst="line">
              <a:avLst/>
            </a:prstGeom>
            <a:noFill/>
            <a:ln w="3175">
              <a:solidFill>
                <a:srgbClr val="FF3300"/>
              </a:solidFill>
              <a:round/>
            </a:ln>
          </p:spPr>
          <p:txBody>
            <a:bodyPr lIns="92075" tIns="46038" rIns="92075" bIns="46038" anchor="ctr">
              <a:spAutoFit/>
            </a:bodyPr>
            <a:lstStyle/>
            <a:p>
              <a:endParaRPr lang="zh-CN" altLang="en-US"/>
            </a:p>
          </p:txBody>
        </p:sp>
        <p:sp>
          <p:nvSpPr>
            <p:cNvPr id="47127" name="Line 15"/>
            <p:cNvSpPr>
              <a:spLocks noChangeShapeType="1"/>
            </p:cNvSpPr>
            <p:nvPr/>
          </p:nvSpPr>
          <p:spPr bwMode="auto">
            <a:xfrm flipH="1">
              <a:off x="5148" y="845"/>
              <a:ext cx="181" cy="226"/>
            </a:xfrm>
            <a:prstGeom prst="line">
              <a:avLst/>
            </a:prstGeom>
            <a:noFill/>
            <a:ln w="3175">
              <a:solidFill>
                <a:srgbClr val="FF3300"/>
              </a:solidFill>
              <a:round/>
            </a:ln>
          </p:spPr>
          <p:txBody>
            <a:bodyPr lIns="92075" tIns="46038" rIns="92075" bIns="46038" anchor="ctr">
              <a:spAutoFit/>
            </a:bodyPr>
            <a:lstStyle/>
            <a:p>
              <a:endParaRPr lang="zh-CN" altLang="en-US"/>
            </a:p>
          </p:txBody>
        </p:sp>
        <p:sp>
          <p:nvSpPr>
            <p:cNvPr id="47128" name="Line 16"/>
            <p:cNvSpPr>
              <a:spLocks noChangeShapeType="1"/>
            </p:cNvSpPr>
            <p:nvPr/>
          </p:nvSpPr>
          <p:spPr bwMode="auto">
            <a:xfrm>
              <a:off x="5329" y="845"/>
              <a:ext cx="182" cy="226"/>
            </a:xfrm>
            <a:prstGeom prst="line">
              <a:avLst/>
            </a:prstGeom>
            <a:noFill/>
            <a:ln w="3175">
              <a:solidFill>
                <a:srgbClr val="FF3300"/>
              </a:solidFill>
              <a:round/>
            </a:ln>
          </p:spPr>
          <p:txBody>
            <a:bodyPr lIns="92075" tIns="46038" rIns="92075" bIns="46038" anchor="ctr">
              <a:spAutoFit/>
            </a:bodyPr>
            <a:lstStyle/>
            <a:p>
              <a:endParaRPr lang="zh-CN" altLang="en-US"/>
            </a:p>
          </p:txBody>
        </p:sp>
      </p:grpSp>
      <p:sp>
        <p:nvSpPr>
          <p:cNvPr id="33809" name="Freeform 17"/>
          <p:cNvSpPr/>
          <p:nvPr/>
        </p:nvSpPr>
        <p:spPr bwMode="auto">
          <a:xfrm>
            <a:off x="6826250" y="1700213"/>
            <a:ext cx="1239838" cy="842962"/>
          </a:xfrm>
          <a:custGeom>
            <a:avLst/>
            <a:gdLst>
              <a:gd name="T0" fmla="*/ 2147483647 w 781"/>
              <a:gd name="T1" fmla="*/ 2147483647 h 531"/>
              <a:gd name="T2" fmla="*/ 2147483647 w 781"/>
              <a:gd name="T3" fmla="*/ 2147483647 h 531"/>
              <a:gd name="T4" fmla="*/ 2147483647 w 781"/>
              <a:gd name="T5" fmla="*/ 2147483647 h 531"/>
              <a:gd name="T6" fmla="*/ 2147483647 w 781"/>
              <a:gd name="T7" fmla="*/ 2147483647 h 531"/>
              <a:gd name="T8" fmla="*/ 2147483647 w 781"/>
              <a:gd name="T9" fmla="*/ 2147483647 h 531"/>
              <a:gd name="T10" fmla="*/ 2147483647 w 781"/>
              <a:gd name="T11" fmla="*/ 2147483647 h 531"/>
              <a:gd name="T12" fmla="*/ 2147483647 w 781"/>
              <a:gd name="T13" fmla="*/ 2147483647 h 531"/>
              <a:gd name="T14" fmla="*/ 2147483647 w 781"/>
              <a:gd name="T15" fmla="*/ 2147483647 h 531"/>
              <a:gd name="T16" fmla="*/ 2147483647 w 781"/>
              <a:gd name="T17" fmla="*/ 2147483647 h 531"/>
              <a:gd name="T18" fmla="*/ 2147483647 w 781"/>
              <a:gd name="T19" fmla="*/ 2147483647 h 5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1"/>
              <a:gd name="T31" fmla="*/ 0 h 531"/>
              <a:gd name="T32" fmla="*/ 781 w 781"/>
              <a:gd name="T33" fmla="*/ 531 h 5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1" h="531">
                <a:moveTo>
                  <a:pt x="748" y="113"/>
                </a:moveTo>
                <a:cubicBezTo>
                  <a:pt x="635" y="0"/>
                  <a:pt x="781" y="136"/>
                  <a:pt x="680" y="68"/>
                </a:cubicBezTo>
                <a:cubicBezTo>
                  <a:pt x="667" y="59"/>
                  <a:pt x="661" y="42"/>
                  <a:pt x="647" y="34"/>
                </a:cubicBezTo>
                <a:cubicBezTo>
                  <a:pt x="626" y="22"/>
                  <a:pt x="579" y="11"/>
                  <a:pt x="579" y="11"/>
                </a:cubicBezTo>
                <a:cubicBezTo>
                  <a:pt x="439" y="22"/>
                  <a:pt x="355" y="38"/>
                  <a:pt x="229" y="79"/>
                </a:cubicBezTo>
                <a:cubicBezTo>
                  <a:pt x="206" y="94"/>
                  <a:pt x="184" y="109"/>
                  <a:pt x="161" y="124"/>
                </a:cubicBezTo>
                <a:cubicBezTo>
                  <a:pt x="150" y="132"/>
                  <a:pt x="127" y="147"/>
                  <a:pt x="127" y="147"/>
                </a:cubicBezTo>
                <a:cubicBezTo>
                  <a:pt x="75" y="226"/>
                  <a:pt x="105" y="200"/>
                  <a:pt x="48" y="237"/>
                </a:cubicBezTo>
                <a:cubicBezTo>
                  <a:pt x="37" y="271"/>
                  <a:pt x="5" y="303"/>
                  <a:pt x="3" y="339"/>
                </a:cubicBezTo>
                <a:cubicBezTo>
                  <a:pt x="0" y="403"/>
                  <a:pt x="3" y="467"/>
                  <a:pt x="3" y="531"/>
                </a:cubicBezTo>
              </a:path>
            </a:pathLst>
          </a:custGeom>
          <a:noFill/>
          <a:ln w="3175" cap="flat" cmpd="sng">
            <a:solidFill>
              <a:srgbClr val="FF3300"/>
            </a:solidFill>
            <a:prstDash val="solid"/>
            <a:round/>
            <a:headEnd type="none" w="med" len="med"/>
            <a:tailEnd type="triangle" w="med" len="med"/>
          </a:ln>
        </p:spPr>
        <p:txBody>
          <a:bodyPr lIns="92075" tIns="46038" rIns="92075" bIns="46038" anchor="ctr">
            <a:spAutoFit/>
          </a:bodyPr>
          <a:lstStyle/>
          <a:p>
            <a:endParaRPr lang="zh-CN" altLang="en-US"/>
          </a:p>
        </p:txBody>
      </p:sp>
      <p:sp>
        <p:nvSpPr>
          <p:cNvPr id="33810" name="Freeform 18"/>
          <p:cNvSpPr/>
          <p:nvPr/>
        </p:nvSpPr>
        <p:spPr bwMode="auto">
          <a:xfrm>
            <a:off x="5256213" y="2755900"/>
            <a:ext cx="1584325" cy="792163"/>
          </a:xfrm>
          <a:custGeom>
            <a:avLst/>
            <a:gdLst>
              <a:gd name="T0" fmla="*/ 2147483647 w 1043"/>
              <a:gd name="T1" fmla="*/ 2147483647 h 412"/>
              <a:gd name="T2" fmla="*/ 2147483647 w 1043"/>
              <a:gd name="T3" fmla="*/ 2147483647 h 412"/>
              <a:gd name="T4" fmla="*/ 2147483647 w 1043"/>
              <a:gd name="T5" fmla="*/ 2147483647 h 412"/>
              <a:gd name="T6" fmla="*/ 2147483647 w 1043"/>
              <a:gd name="T7" fmla="*/ 2147483647 h 412"/>
              <a:gd name="T8" fmla="*/ 2147483647 w 1043"/>
              <a:gd name="T9" fmla="*/ 2147483647 h 412"/>
              <a:gd name="T10" fmla="*/ 2147483647 w 1043"/>
              <a:gd name="T11" fmla="*/ 2147483647 h 412"/>
              <a:gd name="T12" fmla="*/ 2147483647 w 1043"/>
              <a:gd name="T13" fmla="*/ 2147483647 h 412"/>
              <a:gd name="T14" fmla="*/ 2147483647 w 1043"/>
              <a:gd name="T15" fmla="*/ 2147483647 h 412"/>
              <a:gd name="T16" fmla="*/ 2147483647 w 1043"/>
              <a:gd name="T17" fmla="*/ 2147483647 h 412"/>
              <a:gd name="T18" fmla="*/ 0 w 1043"/>
              <a:gd name="T19" fmla="*/ 2147483647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3"/>
              <a:gd name="T31" fmla="*/ 0 h 412"/>
              <a:gd name="T32" fmla="*/ 1043 w 1043"/>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3" h="412">
                <a:moveTo>
                  <a:pt x="972" y="16"/>
                </a:moveTo>
                <a:cubicBezTo>
                  <a:pt x="836" y="52"/>
                  <a:pt x="1043" y="0"/>
                  <a:pt x="712" y="39"/>
                </a:cubicBezTo>
                <a:cubicBezTo>
                  <a:pt x="699" y="40"/>
                  <a:pt x="633" y="65"/>
                  <a:pt x="610" y="73"/>
                </a:cubicBezTo>
                <a:cubicBezTo>
                  <a:pt x="599" y="77"/>
                  <a:pt x="576" y="84"/>
                  <a:pt x="576" y="84"/>
                </a:cubicBezTo>
                <a:cubicBezTo>
                  <a:pt x="554" y="99"/>
                  <a:pt x="531" y="114"/>
                  <a:pt x="509" y="129"/>
                </a:cubicBezTo>
                <a:cubicBezTo>
                  <a:pt x="485" y="145"/>
                  <a:pt x="404" y="169"/>
                  <a:pt x="373" y="186"/>
                </a:cubicBezTo>
                <a:cubicBezTo>
                  <a:pt x="369" y="188"/>
                  <a:pt x="291" y="240"/>
                  <a:pt x="272" y="253"/>
                </a:cubicBezTo>
                <a:cubicBezTo>
                  <a:pt x="233" y="279"/>
                  <a:pt x="175" y="273"/>
                  <a:pt x="136" y="299"/>
                </a:cubicBezTo>
                <a:cubicBezTo>
                  <a:pt x="58" y="351"/>
                  <a:pt x="94" y="336"/>
                  <a:pt x="34" y="355"/>
                </a:cubicBezTo>
                <a:cubicBezTo>
                  <a:pt x="7" y="396"/>
                  <a:pt x="18" y="377"/>
                  <a:pt x="0" y="412"/>
                </a:cubicBezTo>
              </a:path>
            </a:pathLst>
          </a:custGeom>
          <a:noFill/>
          <a:ln w="3175" cap="flat" cmpd="sng">
            <a:solidFill>
              <a:srgbClr val="FF3300"/>
            </a:solidFill>
            <a:prstDash val="solid"/>
            <a:round/>
            <a:headEnd type="none" w="med" len="med"/>
            <a:tailEnd type="triangle" w="med" len="med"/>
          </a:ln>
        </p:spPr>
        <p:txBody>
          <a:bodyPr lIns="92075" tIns="46038" rIns="92075" bIns="46038" anchor="ctr">
            <a:spAutoFit/>
          </a:bodyPr>
          <a:lstStyle/>
          <a:p>
            <a:endParaRPr lang="zh-CN" altLang="en-US"/>
          </a:p>
        </p:txBody>
      </p:sp>
      <p:sp>
        <p:nvSpPr>
          <p:cNvPr id="33811" name="Freeform 19"/>
          <p:cNvSpPr/>
          <p:nvPr/>
        </p:nvSpPr>
        <p:spPr bwMode="auto">
          <a:xfrm>
            <a:off x="5327650" y="2901950"/>
            <a:ext cx="1574800" cy="1077913"/>
          </a:xfrm>
          <a:custGeom>
            <a:avLst/>
            <a:gdLst>
              <a:gd name="T0" fmla="*/ 2147483647 w 1053"/>
              <a:gd name="T1" fmla="*/ 2147483647 h 434"/>
              <a:gd name="T2" fmla="*/ 2147483647 w 1053"/>
              <a:gd name="T3" fmla="*/ 2147483647 h 434"/>
              <a:gd name="T4" fmla="*/ 2147483647 w 1053"/>
              <a:gd name="T5" fmla="*/ 2147483647 h 434"/>
              <a:gd name="T6" fmla="*/ 2147483647 w 1053"/>
              <a:gd name="T7" fmla="*/ 2147483647 h 434"/>
              <a:gd name="T8" fmla="*/ 2147483647 w 1053"/>
              <a:gd name="T9" fmla="*/ 2147483647 h 434"/>
              <a:gd name="T10" fmla="*/ 2147483647 w 1053"/>
              <a:gd name="T11" fmla="*/ 2147483647 h 434"/>
              <a:gd name="T12" fmla="*/ 2147483647 w 1053"/>
              <a:gd name="T13" fmla="*/ 2147483647 h 434"/>
              <a:gd name="T14" fmla="*/ 2147483647 w 1053"/>
              <a:gd name="T15" fmla="*/ 2147483647 h 434"/>
              <a:gd name="T16" fmla="*/ 2147483647 w 1053"/>
              <a:gd name="T17" fmla="*/ 0 h 4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3"/>
              <a:gd name="T28" fmla="*/ 0 h 434"/>
              <a:gd name="T29" fmla="*/ 1053 w 1053"/>
              <a:gd name="T30" fmla="*/ 434 h 4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3" h="434">
                <a:moveTo>
                  <a:pt x="37" y="384"/>
                </a:moveTo>
                <a:cubicBezTo>
                  <a:pt x="186" y="434"/>
                  <a:pt x="0" y="425"/>
                  <a:pt x="296" y="406"/>
                </a:cubicBezTo>
                <a:cubicBezTo>
                  <a:pt x="345" y="397"/>
                  <a:pt x="395" y="394"/>
                  <a:pt x="443" y="384"/>
                </a:cubicBezTo>
                <a:cubicBezTo>
                  <a:pt x="481" y="376"/>
                  <a:pt x="518" y="359"/>
                  <a:pt x="556" y="350"/>
                </a:cubicBezTo>
                <a:cubicBezTo>
                  <a:pt x="595" y="324"/>
                  <a:pt x="624" y="316"/>
                  <a:pt x="669" y="305"/>
                </a:cubicBezTo>
                <a:cubicBezTo>
                  <a:pt x="703" y="282"/>
                  <a:pt x="743" y="263"/>
                  <a:pt x="782" y="248"/>
                </a:cubicBezTo>
                <a:cubicBezTo>
                  <a:pt x="815" y="235"/>
                  <a:pt x="854" y="234"/>
                  <a:pt x="884" y="214"/>
                </a:cubicBezTo>
                <a:cubicBezTo>
                  <a:pt x="961" y="162"/>
                  <a:pt x="925" y="177"/>
                  <a:pt x="985" y="158"/>
                </a:cubicBezTo>
                <a:cubicBezTo>
                  <a:pt x="1018" y="109"/>
                  <a:pt x="1027" y="52"/>
                  <a:pt x="1053" y="0"/>
                </a:cubicBezTo>
              </a:path>
            </a:pathLst>
          </a:custGeom>
          <a:noFill/>
          <a:ln w="3175" cap="flat" cmpd="sng">
            <a:solidFill>
              <a:srgbClr val="FF3300"/>
            </a:solidFill>
            <a:prstDash val="solid"/>
            <a:round/>
            <a:headEnd type="none" w="med" len="med"/>
            <a:tailEnd type="triangle" w="med" len="med"/>
          </a:ln>
        </p:spPr>
        <p:txBody>
          <a:bodyPr lIns="92075" tIns="46038" rIns="92075" bIns="46038" anchor="ctr">
            <a:spAutoFit/>
          </a:bodyPr>
          <a:lstStyle/>
          <a:p>
            <a:endParaRPr lang="zh-CN" altLang="en-US"/>
          </a:p>
        </p:txBody>
      </p:sp>
      <p:sp>
        <p:nvSpPr>
          <p:cNvPr id="33812" name="Freeform 20"/>
          <p:cNvSpPr/>
          <p:nvPr/>
        </p:nvSpPr>
        <p:spPr bwMode="auto">
          <a:xfrm>
            <a:off x="7386638" y="2130425"/>
            <a:ext cx="842962" cy="498475"/>
          </a:xfrm>
          <a:custGeom>
            <a:avLst/>
            <a:gdLst>
              <a:gd name="T0" fmla="*/ 0 w 531"/>
              <a:gd name="T1" fmla="*/ 2147483647 h 314"/>
              <a:gd name="T2" fmla="*/ 2147483647 w 531"/>
              <a:gd name="T3" fmla="*/ 2147483647 h 314"/>
              <a:gd name="T4" fmla="*/ 2147483647 w 531"/>
              <a:gd name="T5" fmla="*/ 2147483647 h 314"/>
              <a:gd name="T6" fmla="*/ 2147483647 w 531"/>
              <a:gd name="T7" fmla="*/ 2147483647 h 314"/>
              <a:gd name="T8" fmla="*/ 2147483647 w 531"/>
              <a:gd name="T9" fmla="*/ 0 h 314"/>
              <a:gd name="T10" fmla="*/ 0 60000 65536"/>
              <a:gd name="T11" fmla="*/ 0 60000 65536"/>
              <a:gd name="T12" fmla="*/ 0 60000 65536"/>
              <a:gd name="T13" fmla="*/ 0 60000 65536"/>
              <a:gd name="T14" fmla="*/ 0 60000 65536"/>
              <a:gd name="T15" fmla="*/ 0 w 531"/>
              <a:gd name="T16" fmla="*/ 0 h 314"/>
              <a:gd name="T17" fmla="*/ 531 w 531"/>
              <a:gd name="T18" fmla="*/ 314 h 314"/>
            </a:gdLst>
            <a:ahLst/>
            <a:cxnLst>
              <a:cxn ang="T10">
                <a:pos x="T0" y="T1"/>
              </a:cxn>
              <a:cxn ang="T11">
                <a:pos x="T2" y="T3"/>
              </a:cxn>
              <a:cxn ang="T12">
                <a:pos x="T4" y="T5"/>
              </a:cxn>
              <a:cxn ang="T13">
                <a:pos x="T6" y="T7"/>
              </a:cxn>
              <a:cxn ang="T14">
                <a:pos x="T8" y="T9"/>
              </a:cxn>
            </a:cxnLst>
            <a:rect l="T15" t="T16" r="T17" b="T18"/>
            <a:pathLst>
              <a:path w="531" h="314">
                <a:moveTo>
                  <a:pt x="0" y="282"/>
                </a:moveTo>
                <a:cubicBezTo>
                  <a:pt x="92" y="314"/>
                  <a:pt x="202" y="290"/>
                  <a:pt x="294" y="260"/>
                </a:cubicBezTo>
                <a:cubicBezTo>
                  <a:pt x="341" y="227"/>
                  <a:pt x="358" y="178"/>
                  <a:pt x="407" y="147"/>
                </a:cubicBezTo>
                <a:cubicBezTo>
                  <a:pt x="426" y="87"/>
                  <a:pt x="411" y="123"/>
                  <a:pt x="463" y="45"/>
                </a:cubicBezTo>
                <a:cubicBezTo>
                  <a:pt x="478" y="22"/>
                  <a:pt x="531" y="0"/>
                  <a:pt x="531" y="0"/>
                </a:cubicBezTo>
              </a:path>
            </a:pathLst>
          </a:custGeom>
          <a:noFill/>
          <a:ln w="3175" cap="flat" cmpd="sng">
            <a:solidFill>
              <a:srgbClr val="FF3300"/>
            </a:solidFill>
            <a:prstDash val="solid"/>
            <a:round/>
            <a:headEnd type="none" w="med" len="med"/>
            <a:tailEnd type="triangle" w="med" len="med"/>
          </a:ln>
        </p:spPr>
        <p:txBody>
          <a:bodyPr lIns="92075" tIns="46038" rIns="92075" bIns="46038" anchor="ctr">
            <a:spAutoFit/>
          </a:bodyPr>
          <a:lstStyle/>
          <a:p>
            <a:endParaRPr lang="zh-CN" altLang="en-US"/>
          </a:p>
        </p:txBody>
      </p:sp>
      <p:sp>
        <p:nvSpPr>
          <p:cNvPr id="33813" name="Freeform 21"/>
          <p:cNvSpPr/>
          <p:nvPr/>
        </p:nvSpPr>
        <p:spPr bwMode="auto">
          <a:xfrm>
            <a:off x="5032375" y="1069975"/>
            <a:ext cx="3032125" cy="2051050"/>
          </a:xfrm>
          <a:custGeom>
            <a:avLst/>
            <a:gdLst>
              <a:gd name="T0" fmla="*/ 2147483647 w 1910"/>
              <a:gd name="T1" fmla="*/ 2147483647 h 1292"/>
              <a:gd name="T2" fmla="*/ 2147483647 w 1910"/>
              <a:gd name="T3" fmla="*/ 2147483647 h 1292"/>
              <a:gd name="T4" fmla="*/ 2147483647 w 1910"/>
              <a:gd name="T5" fmla="*/ 2147483647 h 1292"/>
              <a:gd name="T6" fmla="*/ 2147483647 w 1910"/>
              <a:gd name="T7" fmla="*/ 2147483647 h 1292"/>
              <a:gd name="T8" fmla="*/ 2147483647 w 1910"/>
              <a:gd name="T9" fmla="*/ 2147483647 h 1292"/>
              <a:gd name="T10" fmla="*/ 2147483647 w 1910"/>
              <a:gd name="T11" fmla="*/ 2147483647 h 1292"/>
              <a:gd name="T12" fmla="*/ 2147483647 w 1910"/>
              <a:gd name="T13" fmla="*/ 2147483647 h 1292"/>
              <a:gd name="T14" fmla="*/ 2147483647 w 1910"/>
              <a:gd name="T15" fmla="*/ 2147483647 h 1292"/>
              <a:gd name="T16" fmla="*/ 2147483647 w 1910"/>
              <a:gd name="T17" fmla="*/ 2147483647 h 1292"/>
              <a:gd name="T18" fmla="*/ 2147483647 w 1910"/>
              <a:gd name="T19" fmla="*/ 2147483647 h 1292"/>
              <a:gd name="T20" fmla="*/ 2147483647 w 1910"/>
              <a:gd name="T21" fmla="*/ 2147483647 h 1292"/>
              <a:gd name="T22" fmla="*/ 2147483647 w 1910"/>
              <a:gd name="T23" fmla="*/ 2147483647 h 12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10"/>
              <a:gd name="T37" fmla="*/ 0 h 1292"/>
              <a:gd name="T38" fmla="*/ 1910 w 1910"/>
              <a:gd name="T39" fmla="*/ 1292 h 12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10" h="1292">
                <a:moveTo>
                  <a:pt x="1910" y="260"/>
                </a:moveTo>
                <a:cubicBezTo>
                  <a:pt x="1885" y="184"/>
                  <a:pt x="1790" y="140"/>
                  <a:pt x="1718" y="116"/>
                </a:cubicBezTo>
                <a:cubicBezTo>
                  <a:pt x="1563" y="0"/>
                  <a:pt x="1324" y="76"/>
                  <a:pt x="1154" y="80"/>
                </a:cubicBezTo>
                <a:cubicBezTo>
                  <a:pt x="1069" y="108"/>
                  <a:pt x="992" y="129"/>
                  <a:pt x="902" y="140"/>
                </a:cubicBezTo>
                <a:cubicBezTo>
                  <a:pt x="850" y="157"/>
                  <a:pt x="799" y="186"/>
                  <a:pt x="746" y="200"/>
                </a:cubicBezTo>
                <a:cubicBezTo>
                  <a:pt x="714" y="209"/>
                  <a:pt x="650" y="224"/>
                  <a:pt x="650" y="224"/>
                </a:cubicBezTo>
                <a:cubicBezTo>
                  <a:pt x="578" y="272"/>
                  <a:pt x="506" y="320"/>
                  <a:pt x="434" y="368"/>
                </a:cubicBezTo>
                <a:cubicBezTo>
                  <a:pt x="383" y="402"/>
                  <a:pt x="398" y="428"/>
                  <a:pt x="350" y="476"/>
                </a:cubicBezTo>
                <a:cubicBezTo>
                  <a:pt x="264" y="562"/>
                  <a:pt x="202" y="674"/>
                  <a:pt x="134" y="776"/>
                </a:cubicBezTo>
                <a:cubicBezTo>
                  <a:pt x="119" y="798"/>
                  <a:pt x="113" y="826"/>
                  <a:pt x="98" y="848"/>
                </a:cubicBezTo>
                <a:cubicBezTo>
                  <a:pt x="80" y="940"/>
                  <a:pt x="44" y="1070"/>
                  <a:pt x="14" y="1160"/>
                </a:cubicBezTo>
                <a:cubicBezTo>
                  <a:pt x="0" y="1202"/>
                  <a:pt x="14" y="1248"/>
                  <a:pt x="14" y="1292"/>
                </a:cubicBezTo>
              </a:path>
            </a:pathLst>
          </a:custGeom>
          <a:noFill/>
          <a:ln w="38100" cap="flat" cmpd="sng">
            <a:solidFill>
              <a:srgbClr val="0000FF"/>
            </a:solidFill>
            <a:prstDash val="lgDashDotDot"/>
            <a:round/>
            <a:headEnd type="none" w="med" len="med"/>
            <a:tailEnd type="triangle" w="med" len="med"/>
          </a:ln>
        </p:spPr>
        <p:txBody>
          <a:bodyPr lIns="92075" tIns="46038" rIns="92075" bIns="46038" anchor="ctr">
            <a:spAutoFit/>
          </a:bodyPr>
          <a:lstStyle/>
          <a:p>
            <a:endParaRPr lang="zh-CN" altLang="en-US"/>
          </a:p>
        </p:txBody>
      </p:sp>
      <p:sp>
        <p:nvSpPr>
          <p:cNvPr id="33814" name="Text Box 22"/>
          <p:cNvSpPr txBox="1">
            <a:spLocks noChangeArrowheads="1"/>
          </p:cNvSpPr>
          <p:nvPr/>
        </p:nvSpPr>
        <p:spPr bwMode="auto">
          <a:xfrm>
            <a:off x="4427538" y="1052513"/>
            <a:ext cx="2232025" cy="641350"/>
          </a:xfrm>
          <a:prstGeom prst="rect">
            <a:avLst/>
          </a:prstGeom>
          <a:noFill/>
          <a:ln w="9525">
            <a:noFill/>
            <a:miter lim="800000"/>
          </a:ln>
        </p:spPr>
        <p:txBody>
          <a:bodyPr lIns="92075" tIns="46038" rIns="92075" bIns="46038">
            <a:spAutoFit/>
          </a:bodyPr>
          <a:lstStyle/>
          <a:p>
            <a:pPr>
              <a:spcBef>
                <a:spcPct val="50000"/>
              </a:spcBef>
            </a:pPr>
            <a:r>
              <a:rPr kumimoji="1" lang="zh-CN" altLang="en-US">
                <a:solidFill>
                  <a:srgbClr val="FF3300"/>
                </a:solidFill>
                <a:latin typeface="Times New Roman" panose="02020603050405020304" pitchFamily="18" charset="0"/>
                <a:ea typeface="宋体" panose="02010600030101010101" pitchFamily="2" charset="-122"/>
              </a:rPr>
              <a:t>直接访问</a:t>
            </a:r>
            <a:r>
              <a:rPr kumimoji="1" lang="en-US" altLang="zh-CN">
                <a:solidFill>
                  <a:srgbClr val="FF3300"/>
                </a:solidFill>
                <a:latin typeface="Times New Roman" panose="02020603050405020304" pitchFamily="18" charset="0"/>
                <a:ea typeface="宋体" panose="02010600030101010101" pitchFamily="2" charset="-122"/>
              </a:rPr>
              <a:t>private</a:t>
            </a:r>
            <a:r>
              <a:rPr kumimoji="1" lang="zh-CN" altLang="en-US">
                <a:solidFill>
                  <a:srgbClr val="FF3300"/>
                </a:solidFill>
                <a:latin typeface="Times New Roman" panose="02020603050405020304" pitchFamily="18" charset="0"/>
                <a:ea typeface="宋体" panose="02010600030101010101" pitchFamily="2" charset="-122"/>
              </a:rPr>
              <a:t>是禁止的</a:t>
            </a:r>
            <a:endParaRPr kumimoji="1" lang="zh-CN" altLang="en-US">
              <a:solidFill>
                <a:srgbClr val="FF3300"/>
              </a:solidFill>
              <a:latin typeface="Times New Roman" panose="02020603050405020304" pitchFamily="18" charset="0"/>
              <a:ea typeface="宋体" panose="02010600030101010101" pitchFamily="2" charset="-122"/>
            </a:endParaRPr>
          </a:p>
        </p:txBody>
      </p:sp>
      <p:sp>
        <p:nvSpPr>
          <p:cNvPr id="47121" name="Text Box 23"/>
          <p:cNvSpPr txBox="1">
            <a:spLocks noChangeArrowheads="1"/>
          </p:cNvSpPr>
          <p:nvPr/>
        </p:nvSpPr>
        <p:spPr bwMode="auto">
          <a:xfrm>
            <a:off x="-180975" y="5203825"/>
            <a:ext cx="936625" cy="457200"/>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a:latin typeface="Times New Roman" panose="02020603050405020304" pitchFamily="18" charset="0"/>
                <a:ea typeface="宋体" panose="02010600030101010101" pitchFamily="2" charset="-122"/>
              </a:rPr>
              <a:t>边界</a:t>
            </a:r>
            <a:endParaRPr kumimoji="1" lang="zh-CN" altLang="en-US" sz="2400">
              <a:latin typeface="Times New Roman" panose="02020603050405020304" pitchFamily="18" charset="0"/>
              <a:ea typeface="宋体" panose="02010600030101010101" pitchFamily="2" charset="-122"/>
            </a:endParaRPr>
          </a:p>
        </p:txBody>
      </p:sp>
      <p:sp>
        <p:nvSpPr>
          <p:cNvPr id="47122" name="Line 24"/>
          <p:cNvSpPr>
            <a:spLocks noChangeShapeType="1"/>
          </p:cNvSpPr>
          <p:nvPr/>
        </p:nvSpPr>
        <p:spPr bwMode="auto">
          <a:xfrm flipH="1">
            <a:off x="179388" y="2781300"/>
            <a:ext cx="288925" cy="2608263"/>
          </a:xfrm>
          <a:prstGeom prst="line">
            <a:avLst/>
          </a:prstGeom>
          <a:noFill/>
          <a:ln w="3175">
            <a:solidFill>
              <a:srgbClr val="0000FF"/>
            </a:solidFill>
            <a:round/>
          </a:ln>
        </p:spPr>
        <p:txBody>
          <a:bodyPr lIns="92075" tIns="46038" rIns="92075" bIns="46038" anchor="ctr">
            <a:spAutoFit/>
          </a:bodyPr>
          <a:lstStyle/>
          <a:p>
            <a:endParaRPr lang="zh-CN" altLang="en-US"/>
          </a:p>
        </p:txBody>
      </p:sp>
      <p:sp>
        <p:nvSpPr>
          <p:cNvPr id="47123" name="Line 25"/>
          <p:cNvSpPr>
            <a:spLocks noChangeShapeType="1"/>
          </p:cNvSpPr>
          <p:nvPr/>
        </p:nvSpPr>
        <p:spPr bwMode="auto">
          <a:xfrm>
            <a:off x="323850" y="5516563"/>
            <a:ext cx="144463" cy="217487"/>
          </a:xfrm>
          <a:prstGeom prst="line">
            <a:avLst/>
          </a:prstGeom>
          <a:noFill/>
          <a:ln w="3175">
            <a:solidFill>
              <a:srgbClr val="0000FF"/>
            </a:solidFill>
            <a:round/>
          </a:ln>
        </p:spPr>
        <p:txBody>
          <a:bodyPr lIns="92075" tIns="46038" rIns="92075" bIns="46038"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7121"/>
                                        </p:tgtEl>
                                        <p:attrNameLst>
                                          <p:attrName>style.visibility</p:attrName>
                                        </p:attrNameLst>
                                      </p:cBhvr>
                                      <p:to>
                                        <p:strVal val="visible"/>
                                      </p:to>
                                    </p:set>
                                    <p:animScale>
                                      <p:cBhvr>
                                        <p:cTn id="7" dur="1000" decel="50000" fill="hold">
                                          <p:stCondLst>
                                            <p:cond delay="0"/>
                                          </p:stCondLst>
                                        </p:cTn>
                                        <p:tgtEl>
                                          <p:spTgt spid="471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7121"/>
                                        </p:tgtEl>
                                        <p:attrNameLst>
                                          <p:attrName>ppt_x</p:attrName>
                                          <p:attrName>ppt_y</p:attrName>
                                        </p:attrNameLst>
                                      </p:cBhvr>
                                    </p:animMotion>
                                    <p:animEffect transition="in" filter="fade">
                                      <p:cBhvr>
                                        <p:cTn id="9" dur="1000"/>
                                        <p:tgtEl>
                                          <p:spTgt spid="4712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7122"/>
                                        </p:tgtEl>
                                        <p:attrNameLst>
                                          <p:attrName>style.visibility</p:attrName>
                                        </p:attrNameLst>
                                      </p:cBhvr>
                                      <p:to>
                                        <p:strVal val="visible"/>
                                      </p:to>
                                    </p:set>
                                    <p:animEffect transition="in" filter="wipe(down)">
                                      <p:cBhvr>
                                        <p:cTn id="14" dur="500"/>
                                        <p:tgtEl>
                                          <p:spTgt spid="4712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7123"/>
                                        </p:tgtEl>
                                        <p:attrNameLst>
                                          <p:attrName>style.visibility</p:attrName>
                                        </p:attrNameLst>
                                      </p:cBhvr>
                                      <p:to>
                                        <p:strVal val="visible"/>
                                      </p:to>
                                    </p:set>
                                    <p:animEffect transition="in" filter="wipe(down)">
                                      <p:cBhvr>
                                        <p:cTn id="17" dur="500"/>
                                        <p:tgtEl>
                                          <p:spTgt spid="471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additive="base">
                                        <p:cTn id="22" dur="500" fill="hold"/>
                                        <p:tgtEl>
                                          <p:spTgt spid="33796"/>
                                        </p:tgtEl>
                                        <p:attrNameLst>
                                          <p:attrName>ppt_x</p:attrName>
                                        </p:attrNameLst>
                                      </p:cBhvr>
                                      <p:tavLst>
                                        <p:tav tm="0">
                                          <p:val>
                                            <p:strVal val="#ppt_x"/>
                                          </p:val>
                                        </p:tav>
                                        <p:tav tm="100000">
                                          <p:val>
                                            <p:strVal val="#ppt_x"/>
                                          </p:val>
                                        </p:tav>
                                      </p:tavLst>
                                    </p:anim>
                                    <p:anim calcmode="lin" valueType="num">
                                      <p:cBhvr additive="base">
                                        <p:cTn id="2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3797"/>
                                        </p:tgtEl>
                                        <p:attrNameLst>
                                          <p:attrName>style.visibility</p:attrName>
                                        </p:attrNameLst>
                                      </p:cBhvr>
                                      <p:to>
                                        <p:strVal val="visible"/>
                                      </p:to>
                                    </p:set>
                                    <p:animEffect transition="in" filter="circle(in)">
                                      <p:cBhvr>
                                        <p:cTn id="28" dur="2000"/>
                                        <p:tgtEl>
                                          <p:spTgt spid="3379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801"/>
                                        </p:tgtEl>
                                        <p:attrNameLst>
                                          <p:attrName>style.visibility</p:attrName>
                                        </p:attrNameLst>
                                      </p:cBhvr>
                                      <p:to>
                                        <p:strVal val="visible"/>
                                      </p:to>
                                    </p:set>
                                    <p:anim calcmode="lin" valueType="num">
                                      <p:cBhvr additive="base">
                                        <p:cTn id="33" dur="500" fill="hold"/>
                                        <p:tgtEl>
                                          <p:spTgt spid="33801"/>
                                        </p:tgtEl>
                                        <p:attrNameLst>
                                          <p:attrName>ppt_x</p:attrName>
                                        </p:attrNameLst>
                                      </p:cBhvr>
                                      <p:tavLst>
                                        <p:tav tm="0">
                                          <p:val>
                                            <p:strVal val="#ppt_x"/>
                                          </p:val>
                                        </p:tav>
                                        <p:tav tm="100000">
                                          <p:val>
                                            <p:strVal val="#ppt_x"/>
                                          </p:val>
                                        </p:tav>
                                      </p:tavLst>
                                    </p:anim>
                                    <p:anim calcmode="lin" valueType="num">
                                      <p:cBhvr additive="base">
                                        <p:cTn id="34"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798"/>
                                        </p:tgtEl>
                                        <p:attrNameLst>
                                          <p:attrName>style.visibility</p:attrName>
                                        </p:attrNameLst>
                                      </p:cBhvr>
                                      <p:to>
                                        <p:strVal val="visible"/>
                                      </p:to>
                                    </p:set>
                                    <p:anim calcmode="lin" valueType="num">
                                      <p:cBhvr additive="base">
                                        <p:cTn id="39" dur="500" fill="hold"/>
                                        <p:tgtEl>
                                          <p:spTgt spid="33798"/>
                                        </p:tgtEl>
                                        <p:attrNameLst>
                                          <p:attrName>ppt_x</p:attrName>
                                        </p:attrNameLst>
                                      </p:cBhvr>
                                      <p:tavLst>
                                        <p:tav tm="0">
                                          <p:val>
                                            <p:strVal val="#ppt_x"/>
                                          </p:val>
                                        </p:tav>
                                        <p:tav tm="100000">
                                          <p:val>
                                            <p:strVal val="#ppt_x"/>
                                          </p:val>
                                        </p:tav>
                                      </p:tavLst>
                                    </p:anim>
                                    <p:anim calcmode="lin" valueType="num">
                                      <p:cBhvr additive="base">
                                        <p:cTn id="40" dur="500" fill="hold"/>
                                        <p:tgtEl>
                                          <p:spTgt spid="3379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799"/>
                                        </p:tgtEl>
                                        <p:attrNameLst>
                                          <p:attrName>style.visibility</p:attrName>
                                        </p:attrNameLst>
                                      </p:cBhvr>
                                      <p:to>
                                        <p:strVal val="visible"/>
                                      </p:to>
                                    </p:set>
                                    <p:anim calcmode="lin" valueType="num">
                                      <p:cBhvr additive="base">
                                        <p:cTn id="43" dur="500" fill="hold"/>
                                        <p:tgtEl>
                                          <p:spTgt spid="33799"/>
                                        </p:tgtEl>
                                        <p:attrNameLst>
                                          <p:attrName>ppt_x</p:attrName>
                                        </p:attrNameLst>
                                      </p:cBhvr>
                                      <p:tavLst>
                                        <p:tav tm="0">
                                          <p:val>
                                            <p:strVal val="#ppt_x"/>
                                          </p:val>
                                        </p:tav>
                                        <p:tav tm="100000">
                                          <p:val>
                                            <p:strVal val="#ppt_x"/>
                                          </p:val>
                                        </p:tav>
                                      </p:tavLst>
                                    </p:anim>
                                    <p:anim calcmode="lin" valueType="num">
                                      <p:cBhvr additive="base">
                                        <p:cTn id="44" dur="500" fill="hold"/>
                                        <p:tgtEl>
                                          <p:spTgt spid="3379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800"/>
                                        </p:tgtEl>
                                        <p:attrNameLst>
                                          <p:attrName>style.visibility</p:attrName>
                                        </p:attrNameLst>
                                      </p:cBhvr>
                                      <p:to>
                                        <p:strVal val="visible"/>
                                      </p:to>
                                    </p:set>
                                    <p:anim calcmode="lin" valueType="num">
                                      <p:cBhvr additive="base">
                                        <p:cTn id="47" dur="500" fill="hold"/>
                                        <p:tgtEl>
                                          <p:spTgt spid="33800"/>
                                        </p:tgtEl>
                                        <p:attrNameLst>
                                          <p:attrName>ppt_x</p:attrName>
                                        </p:attrNameLst>
                                      </p:cBhvr>
                                      <p:tavLst>
                                        <p:tav tm="0">
                                          <p:val>
                                            <p:strVal val="#ppt_x"/>
                                          </p:val>
                                        </p:tav>
                                        <p:tav tm="100000">
                                          <p:val>
                                            <p:strVal val="#ppt_x"/>
                                          </p:val>
                                        </p:tav>
                                      </p:tavLst>
                                    </p:anim>
                                    <p:anim calcmode="lin" valueType="num">
                                      <p:cBhvr additive="base">
                                        <p:cTn id="48" dur="500" fill="hold"/>
                                        <p:tgtEl>
                                          <p:spTgt spid="3380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3803"/>
                                        </p:tgtEl>
                                        <p:attrNameLst>
                                          <p:attrName>style.visibility</p:attrName>
                                        </p:attrNameLst>
                                      </p:cBhvr>
                                      <p:to>
                                        <p:strVal val="visible"/>
                                      </p:to>
                                    </p:set>
                                    <p:anim calcmode="lin" valueType="num">
                                      <p:cBhvr additive="base">
                                        <p:cTn id="53" dur="500" fill="hold"/>
                                        <p:tgtEl>
                                          <p:spTgt spid="33803"/>
                                        </p:tgtEl>
                                        <p:attrNameLst>
                                          <p:attrName>ppt_x</p:attrName>
                                        </p:attrNameLst>
                                      </p:cBhvr>
                                      <p:tavLst>
                                        <p:tav tm="0">
                                          <p:val>
                                            <p:strVal val="#ppt_x"/>
                                          </p:val>
                                        </p:tav>
                                        <p:tav tm="100000">
                                          <p:val>
                                            <p:strVal val="#ppt_x"/>
                                          </p:val>
                                        </p:tav>
                                      </p:tavLst>
                                    </p:anim>
                                    <p:anim calcmode="lin" valueType="num">
                                      <p:cBhvr additive="base">
                                        <p:cTn id="54" dur="500" fill="hold"/>
                                        <p:tgtEl>
                                          <p:spTgt spid="3380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3809"/>
                                        </p:tgtEl>
                                        <p:attrNameLst>
                                          <p:attrName>style.visibility</p:attrName>
                                        </p:attrNameLst>
                                      </p:cBhvr>
                                      <p:to>
                                        <p:strVal val="visible"/>
                                      </p:to>
                                    </p:set>
                                    <p:animEffect transition="in" filter="wipe(right)">
                                      <p:cBhvr>
                                        <p:cTn id="59" dur="500"/>
                                        <p:tgtEl>
                                          <p:spTgt spid="3380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1" nodeType="clickEffect">
                                  <p:stCondLst>
                                    <p:cond delay="0"/>
                                  </p:stCondLst>
                                  <p:childTnLst>
                                    <p:set>
                                      <p:cBhvr>
                                        <p:cTn id="63" dur="1" fill="hold">
                                          <p:stCondLst>
                                            <p:cond delay="0"/>
                                          </p:stCondLst>
                                        </p:cTn>
                                        <p:tgtEl>
                                          <p:spTgt spid="33798"/>
                                        </p:tgtEl>
                                        <p:attrNameLst>
                                          <p:attrName>style.visibility</p:attrName>
                                        </p:attrNameLst>
                                      </p:cBhvr>
                                      <p:to>
                                        <p:strVal val="visible"/>
                                      </p:to>
                                    </p:set>
                                    <p:animEffect transition="in" filter="wipe(down)">
                                      <p:cBhvr>
                                        <p:cTn id="64" dur="500"/>
                                        <p:tgtEl>
                                          <p:spTgt spid="3379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3810"/>
                                        </p:tgtEl>
                                        <p:attrNameLst>
                                          <p:attrName>style.visibility</p:attrName>
                                        </p:attrNameLst>
                                      </p:cBhvr>
                                      <p:to>
                                        <p:strVal val="visible"/>
                                      </p:to>
                                    </p:set>
                                    <p:animEffect transition="in" filter="wipe(right)">
                                      <p:cBhvr>
                                        <p:cTn id="69" dur="500"/>
                                        <p:tgtEl>
                                          <p:spTgt spid="33810"/>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1" nodeType="clickEffect">
                                  <p:stCondLst>
                                    <p:cond delay="0"/>
                                  </p:stCondLst>
                                  <p:childTnLst>
                                    <p:set>
                                      <p:cBhvr>
                                        <p:cTn id="73" dur="1" fill="hold">
                                          <p:stCondLst>
                                            <p:cond delay="0"/>
                                          </p:stCondLst>
                                        </p:cTn>
                                        <p:tgtEl>
                                          <p:spTgt spid="33801"/>
                                        </p:tgtEl>
                                        <p:attrNameLst>
                                          <p:attrName>style.visibility</p:attrName>
                                        </p:attrNameLst>
                                      </p:cBhvr>
                                      <p:to>
                                        <p:strVal val="visible"/>
                                      </p:to>
                                    </p:set>
                                    <p:animEffect transition="in" filter="blinds(horizontal)">
                                      <p:cBhvr>
                                        <p:cTn id="74" dur="500"/>
                                        <p:tgtEl>
                                          <p:spTgt spid="3380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3811"/>
                                        </p:tgtEl>
                                        <p:attrNameLst>
                                          <p:attrName>style.visibility</p:attrName>
                                        </p:attrNameLst>
                                      </p:cBhvr>
                                      <p:to>
                                        <p:strVal val="visible"/>
                                      </p:to>
                                    </p:set>
                                    <p:animEffect transition="in" filter="wipe(down)">
                                      <p:cBhvr>
                                        <p:cTn id="79" dur="500"/>
                                        <p:tgtEl>
                                          <p:spTgt spid="3381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2" nodeType="clickEffect">
                                  <p:stCondLst>
                                    <p:cond delay="0"/>
                                  </p:stCondLst>
                                  <p:childTnLst>
                                    <p:set>
                                      <p:cBhvr>
                                        <p:cTn id="83" dur="1" fill="hold">
                                          <p:stCondLst>
                                            <p:cond delay="0"/>
                                          </p:stCondLst>
                                        </p:cTn>
                                        <p:tgtEl>
                                          <p:spTgt spid="33798"/>
                                        </p:tgtEl>
                                        <p:attrNameLst>
                                          <p:attrName>style.visibility</p:attrName>
                                        </p:attrNameLst>
                                      </p:cBhvr>
                                      <p:to>
                                        <p:strVal val="visible"/>
                                      </p:to>
                                    </p:set>
                                    <p:animEffect transition="in" filter="wipe(down)">
                                      <p:cBhvr>
                                        <p:cTn id="84" dur="500"/>
                                        <p:tgtEl>
                                          <p:spTgt spid="3379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3812"/>
                                        </p:tgtEl>
                                        <p:attrNameLst>
                                          <p:attrName>style.visibility</p:attrName>
                                        </p:attrNameLst>
                                      </p:cBhvr>
                                      <p:to>
                                        <p:strVal val="visible"/>
                                      </p:to>
                                    </p:set>
                                    <p:animEffect transition="in" filter="wipe(down)">
                                      <p:cBhvr>
                                        <p:cTn id="89" dur="500"/>
                                        <p:tgtEl>
                                          <p:spTgt spid="33812"/>
                                        </p:tgtEl>
                                      </p:cBhvr>
                                    </p:animEffect>
                                  </p:childTnLst>
                                </p:cTn>
                              </p:par>
                            </p:childTnLst>
                          </p:cTn>
                        </p:par>
                      </p:childTnLst>
                    </p:cTn>
                  </p:par>
                  <p:par>
                    <p:cTn id="90" fill="hold">
                      <p:stCondLst>
                        <p:cond delay="indefinite"/>
                      </p:stCondLst>
                      <p:childTnLst>
                        <p:par>
                          <p:cTn id="91" fill="hold">
                            <p:stCondLst>
                              <p:cond delay="0"/>
                            </p:stCondLst>
                            <p:childTnLst>
                              <p:par>
                                <p:cTn id="92" presetID="6" presetClass="entr" presetSubtype="16" fill="hold" nodeType="clickEffect">
                                  <p:stCondLst>
                                    <p:cond delay="0"/>
                                  </p:stCondLst>
                                  <p:childTnLst>
                                    <p:set>
                                      <p:cBhvr>
                                        <p:cTn id="93" dur="1" fill="hold">
                                          <p:stCondLst>
                                            <p:cond delay="0"/>
                                          </p:stCondLst>
                                        </p:cTn>
                                        <p:tgtEl>
                                          <p:spTgt spid="33803"/>
                                        </p:tgtEl>
                                        <p:attrNameLst>
                                          <p:attrName>style.visibility</p:attrName>
                                        </p:attrNameLst>
                                      </p:cBhvr>
                                      <p:to>
                                        <p:strVal val="visible"/>
                                      </p:to>
                                    </p:set>
                                    <p:animEffect transition="in" filter="circle(in)">
                                      <p:cBhvr>
                                        <p:cTn id="94" dur="2000"/>
                                        <p:tgtEl>
                                          <p:spTgt spid="3380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2" fill="hold" grpId="0" nodeType="clickEffect">
                                  <p:stCondLst>
                                    <p:cond delay="0"/>
                                  </p:stCondLst>
                                  <p:childTnLst>
                                    <p:set>
                                      <p:cBhvr>
                                        <p:cTn id="98" dur="1" fill="hold">
                                          <p:stCondLst>
                                            <p:cond delay="0"/>
                                          </p:stCondLst>
                                        </p:cTn>
                                        <p:tgtEl>
                                          <p:spTgt spid="33813"/>
                                        </p:tgtEl>
                                        <p:attrNameLst>
                                          <p:attrName>style.visibility</p:attrName>
                                        </p:attrNameLst>
                                      </p:cBhvr>
                                      <p:to>
                                        <p:strVal val="visible"/>
                                      </p:to>
                                    </p:set>
                                    <p:animEffect transition="in" filter="wipe(right)">
                                      <p:cBhvr>
                                        <p:cTn id="99" dur="500"/>
                                        <p:tgtEl>
                                          <p:spTgt spid="33813"/>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33814"/>
                                        </p:tgtEl>
                                        <p:attrNameLst>
                                          <p:attrName>style.visibility</p:attrName>
                                        </p:attrNameLst>
                                      </p:cBhvr>
                                      <p:to>
                                        <p:strVal val="visible"/>
                                      </p:to>
                                    </p:set>
                                    <p:anim calcmode="lin" valueType="num">
                                      <p:cBhvr additive="base">
                                        <p:cTn id="104" dur="500" fill="hold"/>
                                        <p:tgtEl>
                                          <p:spTgt spid="33814"/>
                                        </p:tgtEl>
                                        <p:attrNameLst>
                                          <p:attrName>ppt_x</p:attrName>
                                        </p:attrNameLst>
                                      </p:cBhvr>
                                      <p:tavLst>
                                        <p:tav tm="0">
                                          <p:val>
                                            <p:strVal val="#ppt_x"/>
                                          </p:val>
                                        </p:tav>
                                        <p:tav tm="100000">
                                          <p:val>
                                            <p:strVal val="#ppt_x"/>
                                          </p:val>
                                        </p:tav>
                                      </p:tavLst>
                                    </p:anim>
                                    <p:anim calcmode="lin" valueType="num">
                                      <p:cBhvr additive="base">
                                        <p:cTn id="105" dur="500" fill="hold"/>
                                        <p:tgtEl>
                                          <p:spTgt spid="33814"/>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33802"/>
                                        </p:tgtEl>
                                        <p:attrNameLst>
                                          <p:attrName>style.visibility</p:attrName>
                                        </p:attrNameLst>
                                      </p:cBhvr>
                                      <p:to>
                                        <p:strVal val="visible"/>
                                      </p:to>
                                    </p:set>
                                    <p:anim calcmode="lin" valueType="num">
                                      <p:cBhvr additive="base">
                                        <p:cTn id="110" dur="500" fill="hold"/>
                                        <p:tgtEl>
                                          <p:spTgt spid="33802"/>
                                        </p:tgtEl>
                                        <p:attrNameLst>
                                          <p:attrName>ppt_x</p:attrName>
                                        </p:attrNameLst>
                                      </p:cBhvr>
                                      <p:tavLst>
                                        <p:tav tm="0">
                                          <p:val>
                                            <p:strVal val="#ppt_x"/>
                                          </p:val>
                                        </p:tav>
                                        <p:tav tm="100000">
                                          <p:val>
                                            <p:strVal val="#ppt_x"/>
                                          </p:val>
                                        </p:tav>
                                      </p:tavLst>
                                    </p:anim>
                                    <p:anim calcmode="lin" valueType="num">
                                      <p:cBhvr additive="base">
                                        <p:cTn id="111"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P spid="33798" grpId="0"/>
      <p:bldP spid="33798" grpId="1"/>
      <p:bldP spid="33798" grpId="2"/>
      <p:bldP spid="33799" grpId="0"/>
      <p:bldP spid="33800" grpId="0"/>
      <p:bldP spid="33801" grpId="0"/>
      <p:bldP spid="33801" grpId="1"/>
      <p:bldP spid="33802" grpId="0" animBg="1"/>
      <p:bldP spid="33809" grpId="0" animBg="1"/>
      <p:bldP spid="33810" grpId="0" animBg="1"/>
      <p:bldP spid="33811" grpId="0" animBg="1"/>
      <p:bldP spid="33812" grpId="0" animBg="1"/>
      <p:bldP spid="33813" grpId="0" animBg="1"/>
      <p:bldP spid="33814" grpId="0"/>
      <p:bldP spid="47121" grpId="0"/>
      <p:bldP spid="47122" grpId="0" animBg="1"/>
      <p:bldP spid="471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idx="4294967295"/>
          </p:nvPr>
        </p:nvSpPr>
        <p:spPr/>
        <p:txBody>
          <a:bodyPr/>
          <a:lstStyle/>
          <a:p>
            <a:r>
              <a:rPr lang="zh-CN" altLang="en-US" b="1">
                <a:ea typeface="宋体" panose="02010600030101010101" pitchFamily="2" charset="-122"/>
              </a:rPr>
              <a:t>课程说明</a:t>
            </a:r>
            <a:endParaRPr lang="zh-CN" altLang="en-US" b="1">
              <a:ea typeface="宋体" panose="02010600030101010101" pitchFamily="2" charset="-122"/>
            </a:endParaRPr>
          </a:p>
        </p:txBody>
      </p:sp>
      <p:sp>
        <p:nvSpPr>
          <p:cNvPr id="19458" name="内容占位符 2"/>
          <p:cNvSpPr>
            <a:spLocks noGrp="1"/>
          </p:cNvSpPr>
          <p:nvPr>
            <p:ph idx="4294967295"/>
          </p:nvPr>
        </p:nvSpPr>
        <p:spPr>
          <a:xfrm>
            <a:off x="34925" y="1412875"/>
            <a:ext cx="9109075" cy="5445125"/>
          </a:xfrm>
        </p:spPr>
        <p:txBody>
          <a:bodyPr/>
          <a:lstStyle/>
          <a:p>
            <a:pPr marL="533400" indent="-533400">
              <a:spcBef>
                <a:spcPct val="0"/>
              </a:spcBef>
              <a:buFont typeface="Wingdings" panose="05000000000000000000" pitchFamily="2" charset="2"/>
              <a:buNone/>
            </a:pPr>
            <a:r>
              <a:rPr lang="zh-CN" altLang="en-US" sz="2400" b="1" dirty="0">
                <a:solidFill>
                  <a:schemeClr val="tx1"/>
                </a:solidFill>
                <a:latin typeface="楷体_GB2312"/>
                <a:ea typeface="楷体_GB2312"/>
                <a:cs typeface="楷体_GB2312"/>
              </a:rPr>
              <a:t>学时</a:t>
            </a:r>
            <a:r>
              <a:rPr lang="en-US" altLang="zh-CN" sz="2400" b="1" dirty="0">
                <a:solidFill>
                  <a:schemeClr val="tx1"/>
                </a:solidFill>
                <a:latin typeface="楷体_GB2312"/>
                <a:ea typeface="楷体_GB2312"/>
                <a:cs typeface="楷体_GB2312"/>
              </a:rPr>
              <a:t>:48</a:t>
            </a:r>
            <a:r>
              <a:rPr lang="zh-CN" altLang="en-US" sz="2400" b="1" dirty="0">
                <a:solidFill>
                  <a:schemeClr val="tx1"/>
                </a:solidFill>
                <a:latin typeface="楷体_GB2312"/>
                <a:ea typeface="楷体_GB2312"/>
                <a:cs typeface="楷体_GB2312"/>
              </a:rPr>
              <a:t>学时</a:t>
            </a:r>
            <a:r>
              <a:rPr lang="en-US" altLang="zh-CN" sz="2400" b="1" dirty="0">
                <a:solidFill>
                  <a:schemeClr val="tx1"/>
                </a:solidFill>
                <a:latin typeface="楷体_GB2312"/>
                <a:ea typeface="楷体_GB2312"/>
                <a:cs typeface="楷体_GB2312"/>
              </a:rPr>
              <a:t>(</a:t>
            </a:r>
            <a:r>
              <a:rPr lang="zh-CN" altLang="en-US" sz="2400" b="1" dirty="0">
                <a:solidFill>
                  <a:schemeClr val="tx1"/>
                </a:solidFill>
                <a:latin typeface="楷体_GB2312"/>
                <a:ea typeface="楷体_GB2312"/>
                <a:cs typeface="楷体_GB2312"/>
              </a:rPr>
              <a:t>理论</a:t>
            </a:r>
            <a:r>
              <a:rPr lang="en-US" altLang="zh-CN" sz="2400" b="1" dirty="0">
                <a:solidFill>
                  <a:schemeClr val="tx1"/>
                </a:solidFill>
                <a:latin typeface="楷体_GB2312"/>
                <a:ea typeface="楷体_GB2312"/>
                <a:cs typeface="楷体_GB2312"/>
              </a:rPr>
              <a:t>39,</a:t>
            </a:r>
            <a:r>
              <a:rPr lang="zh-CN" altLang="en-US" sz="2400" b="1" dirty="0">
                <a:solidFill>
                  <a:schemeClr val="tx1"/>
                </a:solidFill>
                <a:latin typeface="楷体_GB2312"/>
                <a:ea typeface="楷体_GB2312"/>
                <a:cs typeface="楷体_GB2312"/>
              </a:rPr>
              <a:t>上机</a:t>
            </a:r>
            <a:r>
              <a:rPr lang="en-US" altLang="zh-CN" sz="2400" b="1" dirty="0">
                <a:solidFill>
                  <a:schemeClr val="tx1"/>
                </a:solidFill>
                <a:latin typeface="楷体_GB2312"/>
                <a:ea typeface="楷体_GB2312"/>
                <a:cs typeface="楷体_GB2312"/>
              </a:rPr>
              <a:t>9</a:t>
            </a:r>
            <a:r>
              <a:rPr lang="en-US" altLang="zh-CN" sz="2400" b="1" dirty="0" smtClean="0">
                <a:solidFill>
                  <a:schemeClr val="tx1"/>
                </a:solidFill>
                <a:latin typeface="楷体_GB2312"/>
                <a:ea typeface="楷体_GB2312"/>
                <a:cs typeface="楷体_GB2312"/>
              </a:rPr>
              <a:t>)</a:t>
            </a: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zh-CN" altLang="en-US" sz="2400" b="1" dirty="0">
              <a:solidFill>
                <a:schemeClr val="tx1"/>
              </a:solidFill>
              <a:latin typeface="楷体_GB2312"/>
              <a:ea typeface="楷体_GB2312"/>
              <a:cs typeface="楷体_GB2312"/>
            </a:endParaRPr>
          </a:p>
          <a:p>
            <a:pPr marL="533400" indent="-533400">
              <a:spcBef>
                <a:spcPct val="0"/>
              </a:spcBef>
              <a:buNone/>
            </a:pPr>
            <a:r>
              <a:rPr lang="zh-CN" altLang="en-US" sz="2400" b="1" dirty="0">
                <a:solidFill>
                  <a:schemeClr val="tx1"/>
                </a:solidFill>
                <a:latin typeface="楷体_GB2312"/>
                <a:ea typeface="楷体_GB2312"/>
                <a:cs typeface="楷体_GB2312"/>
              </a:rPr>
              <a:t>考核</a:t>
            </a:r>
            <a:r>
              <a:rPr lang="zh-CN" altLang="en-US" sz="2400" b="1" dirty="0" smtClean="0">
                <a:solidFill>
                  <a:schemeClr val="tx1"/>
                </a:solidFill>
                <a:latin typeface="楷体_GB2312"/>
                <a:ea typeface="楷体_GB2312"/>
                <a:cs typeface="楷体_GB2312"/>
              </a:rPr>
              <a:t>方式：</a:t>
            </a:r>
            <a:r>
              <a:rPr lang="en-US" altLang="zh-CN" sz="2400" b="1" dirty="0" smtClean="0">
                <a:solidFill>
                  <a:schemeClr val="tx1"/>
                </a:solidFill>
                <a:latin typeface="楷体_GB2312"/>
                <a:ea typeface="楷体_GB2312"/>
                <a:cs typeface="楷体_GB2312"/>
              </a:rPr>
              <a:t> </a:t>
            </a:r>
            <a:endParaRPr lang="en-US" altLang="zh-CN" sz="2400" b="1" dirty="0" smtClean="0">
              <a:solidFill>
                <a:schemeClr val="tx1"/>
              </a:solidFill>
              <a:latin typeface="楷体_GB2312"/>
              <a:ea typeface="楷体_GB2312"/>
              <a:cs typeface="楷体_GB2312"/>
            </a:endParaRPr>
          </a:p>
          <a:p>
            <a:pPr marL="533400" indent="-533400">
              <a:spcBef>
                <a:spcPct val="0"/>
              </a:spcBef>
              <a:buNone/>
            </a:pPr>
            <a:r>
              <a:rPr lang="zh-CN" altLang="en-US" sz="2400" b="1" dirty="0" smtClean="0">
                <a:solidFill>
                  <a:schemeClr val="tx1"/>
                </a:solidFill>
                <a:latin typeface="楷体_GB2312"/>
                <a:ea typeface="楷体_GB2312"/>
                <a:cs typeface="楷体_GB2312"/>
              </a:rPr>
              <a:t>        期末成绩</a:t>
            </a:r>
            <a:r>
              <a:rPr lang="en-US" altLang="zh-CN" sz="2400" b="1" dirty="0" smtClean="0">
                <a:solidFill>
                  <a:schemeClr val="tx1"/>
                </a:solidFill>
                <a:latin typeface="楷体_GB2312"/>
                <a:ea typeface="楷体_GB2312"/>
                <a:cs typeface="楷体_GB2312"/>
              </a:rPr>
              <a:t>50%</a:t>
            </a:r>
            <a:r>
              <a:rPr lang="zh-CN" altLang="en-US" sz="2400" b="1" dirty="0" smtClean="0">
                <a:solidFill>
                  <a:schemeClr val="tx1"/>
                </a:solidFill>
                <a:latin typeface="楷体_GB2312"/>
                <a:ea typeface="楷体_GB2312"/>
                <a:cs typeface="楷体_GB2312"/>
              </a:rPr>
              <a:t>，笔试</a:t>
            </a:r>
            <a:endParaRPr lang="en-US" altLang="zh-CN" sz="2400" b="1" dirty="0" smtClean="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en-US" altLang="zh-CN" sz="2400" b="1" dirty="0" smtClean="0">
                <a:solidFill>
                  <a:schemeClr val="tx1"/>
                </a:solidFill>
                <a:latin typeface="楷体_GB2312"/>
                <a:ea typeface="楷体_GB2312"/>
                <a:cs typeface="楷体_GB2312"/>
              </a:rPr>
              <a:t>        </a:t>
            </a:r>
            <a:r>
              <a:rPr lang="zh-CN" altLang="en-US" sz="2400" b="1" dirty="0" smtClean="0">
                <a:solidFill>
                  <a:schemeClr val="tx1"/>
                </a:solidFill>
                <a:latin typeface="楷体_GB2312"/>
                <a:ea typeface="楷体_GB2312"/>
                <a:cs typeface="楷体_GB2312"/>
              </a:rPr>
              <a:t>平时成绩</a:t>
            </a:r>
            <a:r>
              <a:rPr lang="en-US" altLang="zh-CN" sz="2400" b="1" dirty="0" smtClean="0">
                <a:solidFill>
                  <a:schemeClr val="tx1"/>
                </a:solidFill>
                <a:latin typeface="楷体_GB2312"/>
                <a:ea typeface="楷体_GB2312"/>
                <a:cs typeface="楷体_GB2312"/>
              </a:rPr>
              <a:t>40</a:t>
            </a:r>
            <a:r>
              <a:rPr lang="en-US" altLang="zh-CN" sz="2400" b="1" dirty="0">
                <a:solidFill>
                  <a:schemeClr val="tx1"/>
                </a:solidFill>
                <a:latin typeface="楷体_GB2312"/>
                <a:ea typeface="楷体_GB2312"/>
                <a:cs typeface="楷体_GB2312"/>
              </a:rPr>
              <a:t>%(</a:t>
            </a:r>
            <a:r>
              <a:rPr lang="zh-CN" altLang="en-US" sz="2400" b="1" dirty="0">
                <a:solidFill>
                  <a:srgbClr val="FF6600"/>
                </a:solidFill>
                <a:latin typeface="楷体_GB2312"/>
                <a:ea typeface="楷体_GB2312"/>
                <a:cs typeface="楷体_GB2312"/>
              </a:rPr>
              <a:t>课堂表现占</a:t>
            </a:r>
            <a:r>
              <a:rPr lang="en-US" altLang="zh-CN" sz="2400" b="1" dirty="0">
                <a:solidFill>
                  <a:srgbClr val="FF6600"/>
                </a:solidFill>
                <a:latin typeface="楷体_GB2312"/>
                <a:ea typeface="楷体_GB2312"/>
                <a:cs typeface="楷体_GB2312"/>
              </a:rPr>
              <a:t>10%,</a:t>
            </a:r>
            <a:r>
              <a:rPr lang="en-US" altLang="zh-CN" sz="2400" b="1" dirty="0">
                <a:solidFill>
                  <a:schemeClr val="tx1"/>
                </a:solidFill>
                <a:latin typeface="楷体_GB2312"/>
                <a:ea typeface="楷体_GB2312"/>
                <a:cs typeface="楷体_GB2312"/>
              </a:rPr>
              <a:t> </a:t>
            </a:r>
            <a:r>
              <a:rPr lang="zh-CN" altLang="en-US" sz="2400" b="1" dirty="0">
                <a:solidFill>
                  <a:schemeClr val="tx1"/>
                </a:solidFill>
                <a:latin typeface="楷体_GB2312"/>
                <a:ea typeface="楷体_GB2312"/>
                <a:cs typeface="楷体_GB2312"/>
              </a:rPr>
              <a:t>作业占</a:t>
            </a:r>
            <a:r>
              <a:rPr lang="en-US" altLang="zh-CN" sz="2400" b="1" dirty="0">
                <a:solidFill>
                  <a:schemeClr val="tx1"/>
                </a:solidFill>
                <a:latin typeface="楷体_GB2312"/>
                <a:ea typeface="楷体_GB2312"/>
                <a:cs typeface="楷体_GB2312"/>
              </a:rPr>
              <a:t>15</a:t>
            </a:r>
            <a:r>
              <a:rPr lang="en-US" altLang="zh-CN" sz="2400" b="1" dirty="0" smtClean="0">
                <a:solidFill>
                  <a:schemeClr val="tx1"/>
                </a:solidFill>
                <a:latin typeface="楷体_GB2312"/>
                <a:ea typeface="楷体_GB2312"/>
                <a:cs typeface="楷体_GB2312"/>
              </a:rPr>
              <a:t>%</a:t>
            </a:r>
            <a:r>
              <a:rPr lang="zh-CN" altLang="en-US" sz="2400" b="1" dirty="0" smtClean="0">
                <a:solidFill>
                  <a:schemeClr val="tx1"/>
                </a:solidFill>
                <a:latin typeface="楷体_GB2312"/>
                <a:ea typeface="楷体_GB2312"/>
                <a:cs typeface="楷体_GB2312"/>
              </a:rPr>
              <a:t>，课堂测试</a:t>
            </a:r>
            <a:r>
              <a:rPr lang="en-US" altLang="zh-CN" sz="2400" b="1" dirty="0" smtClean="0">
                <a:solidFill>
                  <a:schemeClr val="tx1"/>
                </a:solidFill>
                <a:latin typeface="楷体_GB2312"/>
                <a:ea typeface="楷体_GB2312"/>
                <a:cs typeface="楷体_GB2312"/>
              </a:rPr>
              <a:t>15%)</a:t>
            </a:r>
            <a:r>
              <a:rPr lang="zh-CN" altLang="en-US" sz="2400" b="1" dirty="0" smtClean="0">
                <a:solidFill>
                  <a:schemeClr val="tx1"/>
                </a:solidFill>
                <a:latin typeface="楷体_GB2312"/>
                <a:ea typeface="楷体_GB2312"/>
                <a:cs typeface="楷体_GB2312"/>
              </a:rPr>
              <a:t> </a:t>
            </a:r>
            <a:endParaRPr lang="en-US" altLang="zh-CN" sz="2400" b="1" dirty="0" smtClean="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en-US" altLang="zh-CN" sz="2400" b="1" dirty="0">
                <a:solidFill>
                  <a:schemeClr val="tx1"/>
                </a:solidFill>
                <a:latin typeface="楷体_GB2312"/>
                <a:ea typeface="楷体_GB2312"/>
                <a:cs typeface="楷体_GB2312"/>
              </a:rPr>
              <a:t> </a:t>
            </a:r>
            <a:r>
              <a:rPr lang="en-US" altLang="zh-CN" sz="2400" b="1" dirty="0" smtClean="0">
                <a:solidFill>
                  <a:schemeClr val="tx1"/>
                </a:solidFill>
                <a:latin typeface="楷体_GB2312"/>
                <a:ea typeface="楷体_GB2312"/>
                <a:cs typeface="楷体_GB2312"/>
              </a:rPr>
              <a:t>       </a:t>
            </a:r>
            <a:r>
              <a:rPr lang="zh-CN" altLang="en-US" sz="2400" b="1" dirty="0" smtClean="0">
                <a:solidFill>
                  <a:schemeClr val="tx1"/>
                </a:solidFill>
                <a:latin typeface="楷体_GB2312"/>
                <a:ea typeface="楷体_GB2312"/>
                <a:cs typeface="楷体_GB2312"/>
              </a:rPr>
              <a:t>实验成绩</a:t>
            </a:r>
            <a:r>
              <a:rPr lang="en-US" altLang="zh-CN" sz="2400" b="1" dirty="0" smtClean="0">
                <a:solidFill>
                  <a:schemeClr val="tx1"/>
                </a:solidFill>
                <a:latin typeface="楷体_GB2312"/>
                <a:ea typeface="楷体_GB2312"/>
                <a:cs typeface="楷体_GB2312"/>
              </a:rPr>
              <a:t>10</a:t>
            </a:r>
            <a:r>
              <a:rPr lang="en-US" altLang="zh-CN" sz="2400" b="1" dirty="0">
                <a:solidFill>
                  <a:schemeClr val="tx1"/>
                </a:solidFill>
                <a:latin typeface="楷体_GB2312"/>
                <a:ea typeface="楷体_GB2312"/>
                <a:cs typeface="楷体_GB2312"/>
              </a:rPr>
              <a:t>%</a:t>
            </a: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zh-CN" altLang="en-US" sz="2400" b="1" dirty="0">
                <a:solidFill>
                  <a:schemeClr val="tx1"/>
                </a:solidFill>
                <a:latin typeface="楷体_GB2312"/>
                <a:ea typeface="楷体_GB2312"/>
                <a:cs typeface="楷体_GB2312"/>
              </a:rPr>
              <a:t>考核内容</a:t>
            </a:r>
            <a:r>
              <a:rPr lang="en-US" altLang="zh-CN" sz="2400" b="1" dirty="0">
                <a:solidFill>
                  <a:schemeClr val="tx1"/>
                </a:solidFill>
                <a:latin typeface="楷体_GB2312"/>
                <a:ea typeface="楷体_GB2312"/>
                <a:cs typeface="楷体_GB2312"/>
              </a:rPr>
              <a:t>: </a:t>
            </a:r>
            <a:r>
              <a:rPr lang="en-US" altLang="zh-CN" sz="2400" b="1" dirty="0">
                <a:solidFill>
                  <a:srgbClr val="FF0000"/>
                </a:solidFill>
                <a:latin typeface="楷体_GB2312"/>
                <a:ea typeface="楷体_GB2312"/>
                <a:cs typeface="楷体_GB2312"/>
              </a:rPr>
              <a:t>1-9</a:t>
            </a:r>
            <a:r>
              <a:rPr lang="zh-CN" altLang="en-US" sz="2400" b="1" dirty="0">
                <a:solidFill>
                  <a:srgbClr val="FF0000"/>
                </a:solidFill>
                <a:latin typeface="楷体_GB2312"/>
                <a:ea typeface="楷体_GB2312"/>
                <a:cs typeface="楷体_GB2312"/>
              </a:rPr>
              <a:t>章</a:t>
            </a:r>
            <a:r>
              <a:rPr lang="en-US" altLang="zh-CN" sz="2400" b="1" dirty="0">
                <a:solidFill>
                  <a:schemeClr val="tx1"/>
                </a:solidFill>
                <a:latin typeface="楷体_GB2312"/>
                <a:ea typeface="楷体_GB2312"/>
                <a:cs typeface="楷体_GB2312"/>
              </a:rPr>
              <a:t>,</a:t>
            </a:r>
            <a:r>
              <a:rPr lang="zh-CN" altLang="en-US" sz="2400" b="1" dirty="0">
                <a:solidFill>
                  <a:schemeClr val="tx1"/>
                </a:solidFill>
                <a:latin typeface="楷体_GB2312"/>
                <a:ea typeface="楷体_GB2312"/>
                <a:cs typeface="楷体_GB2312"/>
              </a:rPr>
              <a:t>其中 </a:t>
            </a:r>
            <a:r>
              <a:rPr lang="en-US" altLang="zh-CN" sz="2400" b="1" dirty="0" err="1">
                <a:solidFill>
                  <a:schemeClr val="tx1"/>
                </a:solidFill>
                <a:latin typeface="楷体_GB2312"/>
                <a:ea typeface="楷体_GB2312"/>
                <a:cs typeface="楷体_GB2312"/>
              </a:rPr>
              <a:t>c++</a:t>
            </a:r>
            <a:r>
              <a:rPr lang="en-US" altLang="zh-CN" sz="2400" b="1" dirty="0">
                <a:solidFill>
                  <a:schemeClr val="tx1"/>
                </a:solidFill>
                <a:latin typeface="楷体_GB2312"/>
                <a:ea typeface="楷体_GB2312"/>
                <a:cs typeface="楷体_GB2312"/>
              </a:rPr>
              <a:t>11</a:t>
            </a:r>
            <a:r>
              <a:rPr lang="zh-CN" altLang="en-US" sz="2400" b="1" dirty="0">
                <a:solidFill>
                  <a:schemeClr val="tx1"/>
                </a:solidFill>
                <a:latin typeface="楷体_GB2312"/>
                <a:ea typeface="楷体_GB2312"/>
                <a:cs typeface="楷体_GB2312"/>
              </a:rPr>
              <a:t>内容讲但不考核</a:t>
            </a:r>
            <a:endParaRPr lang="zh-CN" altLang="en-US"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endParaRPr lang="en-US" altLang="zh-CN" sz="2400" b="1" dirty="0">
              <a:solidFill>
                <a:schemeClr val="tx1"/>
              </a:solidFill>
              <a:latin typeface="楷体_GB2312"/>
              <a:ea typeface="楷体_GB2312"/>
              <a:cs typeface="楷体_GB2312"/>
            </a:endParaRPr>
          </a:p>
          <a:p>
            <a:pPr marL="533400" indent="-533400">
              <a:spcBef>
                <a:spcPct val="0"/>
              </a:spcBef>
              <a:buFont typeface="Wingdings" panose="05000000000000000000" pitchFamily="2" charset="2"/>
              <a:buNone/>
            </a:pPr>
            <a:r>
              <a:rPr lang="zh-CN" altLang="en-US" sz="2400" b="1" dirty="0">
                <a:solidFill>
                  <a:schemeClr val="tx1"/>
                </a:solidFill>
                <a:latin typeface="楷体_GB2312"/>
                <a:ea typeface="楷体_GB2312"/>
                <a:cs typeface="楷体_GB2312"/>
              </a:rPr>
              <a:t>课程设计</a:t>
            </a:r>
            <a:r>
              <a:rPr lang="zh-CN" altLang="en-US" sz="2400" b="1" dirty="0" smtClean="0">
                <a:solidFill>
                  <a:schemeClr val="tx1"/>
                </a:solidFill>
                <a:latin typeface="楷体_GB2312"/>
                <a:ea typeface="楷体_GB2312"/>
                <a:cs typeface="楷体_GB2312"/>
              </a:rPr>
              <a:t>：</a:t>
            </a:r>
            <a:r>
              <a:rPr lang="zh-CN" altLang="en-US" sz="2400" b="1" dirty="0" smtClean="0">
                <a:solidFill>
                  <a:srgbClr val="FF0000"/>
                </a:solidFill>
                <a:latin typeface="Wide Latin" panose="020A0A07050505020404" pitchFamily="18" charset="0"/>
                <a:ea typeface="华文琥珀" panose="02010800040101010101" pitchFamily="2" charset="-122"/>
                <a:cs typeface="楷体_GB2312"/>
              </a:rPr>
              <a:t>单独一门课程</a:t>
            </a:r>
            <a:r>
              <a:rPr lang="zh-CN" altLang="en-US" sz="2400" b="1" dirty="0" smtClean="0">
                <a:solidFill>
                  <a:schemeClr val="tx1"/>
                </a:solidFill>
                <a:latin typeface="楷体_GB2312"/>
                <a:ea typeface="楷体_GB2312"/>
                <a:cs typeface="楷体_GB2312"/>
              </a:rPr>
              <a:t>，为期</a:t>
            </a:r>
            <a:r>
              <a:rPr lang="zh-CN" altLang="en-US" sz="2400" b="1" dirty="0">
                <a:solidFill>
                  <a:schemeClr val="tx1"/>
                </a:solidFill>
                <a:latin typeface="楷体_GB2312"/>
                <a:ea typeface="楷体_GB2312"/>
                <a:cs typeface="楷体_GB2312"/>
              </a:rPr>
              <a:t>一周，独立完成，课后提交课程设计报告（</a:t>
            </a:r>
            <a:r>
              <a:rPr lang="zh-CN" altLang="en-US" sz="2400" b="1" dirty="0">
                <a:solidFill>
                  <a:srgbClr val="FF6600"/>
                </a:solidFill>
                <a:latin typeface="楷体_GB2312"/>
                <a:ea typeface="楷体_GB2312"/>
                <a:cs typeface="楷体_GB2312"/>
              </a:rPr>
              <a:t>学号</a:t>
            </a:r>
            <a:r>
              <a:rPr lang="en-US" altLang="zh-CN" sz="2400" b="1" dirty="0">
                <a:solidFill>
                  <a:srgbClr val="FF6600"/>
                </a:solidFill>
                <a:latin typeface="楷体_GB2312"/>
                <a:ea typeface="楷体_GB2312"/>
                <a:cs typeface="楷体_GB2312"/>
              </a:rPr>
              <a:t>+</a:t>
            </a:r>
            <a:r>
              <a:rPr lang="zh-CN" altLang="en-US" sz="2400" b="1" dirty="0">
                <a:solidFill>
                  <a:srgbClr val="FF6600"/>
                </a:solidFill>
                <a:latin typeface="楷体_GB2312"/>
                <a:ea typeface="楷体_GB2312"/>
                <a:cs typeface="楷体_GB2312"/>
              </a:rPr>
              <a:t>姓名</a:t>
            </a:r>
            <a:r>
              <a:rPr lang="en-US" altLang="zh-CN" sz="2400" b="1" dirty="0">
                <a:solidFill>
                  <a:srgbClr val="FF6600"/>
                </a:solidFill>
                <a:latin typeface="楷体_GB2312"/>
                <a:ea typeface="楷体_GB2312"/>
                <a:cs typeface="楷体_GB2312"/>
              </a:rPr>
              <a:t>+</a:t>
            </a:r>
            <a:r>
              <a:rPr lang="zh-CN" altLang="en-US" sz="2400" b="1" dirty="0">
                <a:solidFill>
                  <a:srgbClr val="FF6600"/>
                </a:solidFill>
                <a:latin typeface="楷体_GB2312"/>
                <a:ea typeface="楷体_GB2312"/>
                <a:cs typeface="楷体_GB2312"/>
              </a:rPr>
              <a:t>面向对象课程设计报告</a:t>
            </a:r>
            <a:r>
              <a:rPr lang="en-US" altLang="zh-CN" sz="2400" b="1" dirty="0">
                <a:solidFill>
                  <a:srgbClr val="FF6600"/>
                </a:solidFill>
                <a:latin typeface="楷体_GB2312"/>
                <a:ea typeface="楷体_GB2312"/>
                <a:cs typeface="楷体_GB2312"/>
              </a:rPr>
              <a:t>.pdf</a:t>
            </a:r>
            <a:r>
              <a:rPr lang="zh-CN" altLang="en-US" sz="2400" b="1" dirty="0">
                <a:solidFill>
                  <a:schemeClr val="tx1"/>
                </a:solidFill>
                <a:latin typeface="楷体_GB2312"/>
                <a:ea typeface="楷体_GB2312"/>
                <a:cs typeface="楷体_GB2312"/>
              </a:rPr>
              <a:t> </a:t>
            </a:r>
            <a:r>
              <a:rPr lang="zh-CN" altLang="en-US" sz="2400" b="1" dirty="0" smtClean="0">
                <a:solidFill>
                  <a:schemeClr val="tx1"/>
                </a:solidFill>
                <a:latin typeface="楷体_GB2312"/>
                <a:ea typeface="楷体_GB2312"/>
                <a:cs typeface="楷体_GB2312"/>
              </a:rPr>
              <a:t>），</a:t>
            </a:r>
            <a:r>
              <a:rPr lang="zh-CN" altLang="en-US" sz="2400" b="1" dirty="0">
                <a:solidFill>
                  <a:srgbClr val="FF0000"/>
                </a:solidFill>
                <a:latin typeface="Wide Latin" panose="020A0A07050505020404" pitchFamily="18" charset="0"/>
                <a:ea typeface="华文琥珀" panose="02010800040101010101" pitchFamily="2" charset="-122"/>
                <a:cs typeface="楷体_GB2312"/>
              </a:rPr>
              <a:t>不要漏选课程设计 </a:t>
            </a:r>
            <a:r>
              <a:rPr lang="zh-CN" altLang="en-US" sz="2400" b="1" dirty="0">
                <a:solidFill>
                  <a:schemeClr val="tx1"/>
                </a:solidFill>
                <a:latin typeface="楷体_GB2312"/>
                <a:ea typeface="楷体_GB2312"/>
                <a:cs typeface="楷体_GB2312"/>
              </a:rPr>
              <a:t>。</a:t>
            </a:r>
            <a:endParaRPr lang="zh-CN" altLang="en-US" sz="2400" b="1" dirty="0">
              <a:solidFill>
                <a:schemeClr val="tx1"/>
              </a:solidFill>
              <a:latin typeface="楷体_GB2312"/>
              <a:ea typeface="楷体_GB2312"/>
              <a:cs typeface="楷体_GB2312"/>
            </a:endParaRPr>
          </a:p>
        </p:txBody>
      </p:sp>
      <p:sp>
        <p:nvSpPr>
          <p:cNvPr id="19459" name="页脚占位符 3"/>
          <p:cNvSpPr txBox="1">
            <a:spLocks noGrp="1"/>
          </p:cNvSpPr>
          <p:nvPr/>
        </p:nvSpPr>
        <p:spPr bwMode="auto">
          <a:xfrm>
            <a:off x="5292725" y="6308725"/>
            <a:ext cx="2895600" cy="549275"/>
          </a:xfrm>
          <a:prstGeom prst="rect">
            <a:avLst/>
          </a:prstGeom>
          <a:noFill/>
          <a:ln w="9525">
            <a:noFill/>
            <a:miter lim="800000"/>
          </a:ln>
        </p:spPr>
        <p:txBody>
          <a:bodyPr/>
          <a:lstStyle/>
          <a:p>
            <a:pPr algn="r"/>
            <a:r>
              <a:rPr lang="en-US" altLang="zh-CN" sz="2400">
                <a:solidFill>
                  <a:schemeClr val="tx2"/>
                </a:solidFill>
                <a:latin typeface="Arial Black" panose="020B0A04020102020204" pitchFamily="34" charset="0"/>
                <a:ea typeface="宋体" panose="02010600030101010101" pitchFamily="2" charset="-122"/>
              </a:rPr>
              <a:t>oop</a:t>
            </a:r>
            <a:endParaRPr lang="en-US" altLang="zh-CN" sz="2400">
              <a:solidFill>
                <a:schemeClr val="tx2"/>
              </a:solidFill>
              <a:latin typeface="Arial Black" panose="020B0A040201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4294967295"/>
          </p:nvPr>
        </p:nvSpPr>
        <p:spPr>
          <a:xfrm>
            <a:off x="0" y="1312863"/>
            <a:ext cx="8891588" cy="5545137"/>
          </a:xfrm>
        </p:spPr>
        <p:txBody>
          <a:bodyPr/>
          <a:lstStyle/>
          <a:p>
            <a:pPr marL="0" indent="0" eaLnBrk="1" hangingPunct="1">
              <a:lnSpc>
                <a:spcPct val="90000"/>
              </a:lnSpc>
              <a:buFont typeface="Wingdings" panose="05000000000000000000" pitchFamily="2" charset="2"/>
              <a:buNone/>
            </a:pPr>
            <a:r>
              <a:rPr lang="en-US" altLang="zh-CN" sz="3600" b="1" dirty="0">
                <a:solidFill>
                  <a:srgbClr val="0000CC"/>
                </a:solidFill>
                <a:ea typeface="宋体" panose="02010600030101010101" pitchFamily="2" charset="-122"/>
              </a:rPr>
              <a:t>3</a:t>
            </a:r>
            <a:r>
              <a:rPr lang="zh-CN" altLang="en-US" sz="3600" b="1" dirty="0">
                <a:solidFill>
                  <a:srgbClr val="0000CC"/>
                </a:solidFill>
                <a:ea typeface="宋体" panose="02010600030101010101" pitchFamily="2" charset="-122"/>
              </a:rPr>
              <a:t>、继承</a:t>
            </a:r>
            <a:endParaRPr lang="en-US" altLang="zh-CN" sz="3600" b="1" dirty="0">
              <a:solidFill>
                <a:srgbClr val="0000CC"/>
              </a:solidFill>
              <a:ea typeface="宋体" panose="02010600030101010101" pitchFamily="2" charset="-122"/>
            </a:endParaRPr>
          </a:p>
          <a:p>
            <a:pPr marL="457200" lvl="1" indent="0" eaLnBrk="1" hangingPunct="1">
              <a:lnSpc>
                <a:spcPct val="90000"/>
              </a:lnSpc>
              <a:buFont typeface="Wingdings" panose="05000000000000000000" pitchFamily="2" charset="2"/>
              <a:buNone/>
            </a:pP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1）</a:t>
            </a:r>
            <a:r>
              <a:rPr lang="zh-CN" altLang="en-US" b="1" dirty="0">
                <a:solidFill>
                  <a:srgbClr val="FF0000"/>
                </a:solidFill>
                <a:latin typeface="宋体" panose="02010600030101010101" pitchFamily="2" charset="-122"/>
                <a:ea typeface="宋体" panose="02010600030101010101" pitchFamily="2" charset="-122"/>
              </a:rPr>
              <a:t>基本概念</a:t>
            </a:r>
            <a:endParaRPr lang="en-US" altLang="zh-CN" b="1" dirty="0">
              <a:solidFill>
                <a:srgbClr val="FF0000"/>
              </a:solidFill>
              <a:latin typeface="宋体" panose="02010600030101010101" pitchFamily="2" charset="-122"/>
              <a:ea typeface="宋体" panose="02010600030101010101" pitchFamily="2" charset="-122"/>
            </a:endParaRPr>
          </a:p>
          <a:p>
            <a:pPr marL="857250" lvl="2" indent="0" eaLnBrk="1" hangingPunct="1">
              <a:lnSpc>
                <a:spcPct val="90000"/>
              </a:lnSpc>
              <a:buFontTx/>
              <a:buNone/>
            </a:pPr>
            <a:r>
              <a:rPr lang="zh-CN" altLang="en-US" b="1" dirty="0">
                <a:latin typeface="宋体" panose="02010600030101010101" pitchFamily="2" charset="-122"/>
                <a:ea typeface="宋体" panose="02010600030101010101" pitchFamily="2" charset="-122"/>
              </a:rPr>
              <a:t>某类（派生类）对象可以继承另外</a:t>
            </a:r>
            <a:endParaRPr lang="en-US" altLang="zh-CN" b="1" dirty="0">
              <a:latin typeface="宋体" panose="02010600030101010101" pitchFamily="2" charset="-122"/>
              <a:ea typeface="宋体" panose="02010600030101010101" pitchFamily="2" charset="-122"/>
            </a:endParaRPr>
          </a:p>
          <a:p>
            <a:pPr marL="857250" lvl="2" indent="0" eaLnBrk="1" hangingPunct="1">
              <a:lnSpc>
                <a:spcPct val="90000"/>
              </a:lnSpc>
              <a:buFontTx/>
              <a:buNone/>
            </a:pPr>
            <a:r>
              <a:rPr lang="zh-CN" altLang="en-US" b="1" dirty="0">
                <a:latin typeface="宋体" panose="02010600030101010101" pitchFamily="2" charset="-122"/>
                <a:ea typeface="宋体" panose="02010600030101010101" pitchFamily="2" charset="-122"/>
              </a:rPr>
              <a:t>一类对象（基类）的特征和功能。</a:t>
            </a:r>
            <a:endParaRPr lang="en-US" altLang="zh-CN" b="1" dirty="0">
              <a:latin typeface="宋体" panose="02010600030101010101" pitchFamily="2" charset="-122"/>
              <a:ea typeface="宋体" panose="02010600030101010101" pitchFamily="2" charset="-122"/>
            </a:endParaRPr>
          </a:p>
          <a:p>
            <a:pPr marL="457200" lvl="1" indent="0" eaLnBrk="1" hangingPunct="1">
              <a:lnSpc>
                <a:spcPct val="90000"/>
              </a:lnSpc>
              <a:buFont typeface="Wingdings" panose="05000000000000000000" pitchFamily="2" charset="2"/>
              <a:buNone/>
            </a:pP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2）</a:t>
            </a:r>
            <a:r>
              <a:rPr lang="zh-CN" altLang="en-US" b="1" dirty="0">
                <a:solidFill>
                  <a:srgbClr val="FF0000"/>
                </a:solidFill>
                <a:latin typeface="宋体" panose="02010600030101010101" pitchFamily="2" charset="-122"/>
                <a:ea typeface="宋体" panose="02010600030101010101" pitchFamily="2" charset="-122"/>
              </a:rPr>
              <a:t>实现方式：</a:t>
            </a:r>
            <a:endParaRPr lang="en-US" altLang="zh-CN" b="1" dirty="0">
              <a:solidFill>
                <a:srgbClr val="FF0000"/>
              </a:solidFill>
              <a:latin typeface="宋体" panose="02010600030101010101" pitchFamily="2" charset="-122"/>
              <a:ea typeface="宋体" panose="02010600030101010101" pitchFamily="2" charset="-122"/>
            </a:endParaRPr>
          </a:p>
          <a:p>
            <a:pPr marL="857250" lvl="2" indent="0" eaLnBrk="1" hangingPunct="1">
              <a:lnSpc>
                <a:spcPct val="90000"/>
              </a:lnSpc>
              <a:buFontTx/>
              <a:buNone/>
            </a:pPr>
            <a:r>
              <a:rPr lang="zh-CN" altLang="en-US" b="1" dirty="0">
                <a:latin typeface="宋体" panose="02010600030101010101" pitchFamily="2" charset="-122"/>
                <a:ea typeface="宋体" panose="02010600030101010101" pitchFamily="2" charset="-122"/>
              </a:rPr>
              <a:t>派生类复制了基类的数据和函数</a:t>
            </a:r>
            <a:endParaRPr lang="en-US" altLang="zh-CN" b="1" dirty="0">
              <a:latin typeface="宋体" panose="02010600030101010101" pitchFamily="2" charset="-122"/>
              <a:ea typeface="宋体" panose="02010600030101010101" pitchFamily="2" charset="-122"/>
            </a:endParaRPr>
          </a:p>
          <a:p>
            <a:pPr marL="857250" lvl="2" indent="0" eaLnBrk="1" hangingPunct="1">
              <a:lnSpc>
                <a:spcPct val="90000"/>
              </a:lnSpc>
              <a:buFontTx/>
              <a:buNone/>
            </a:pPr>
            <a:endParaRPr lang="zh-CN" altLang="en-US" b="1" dirty="0">
              <a:latin typeface="宋体" panose="02010600030101010101" pitchFamily="2" charset="-122"/>
              <a:ea typeface="宋体" panose="02010600030101010101" pitchFamily="2" charset="-122"/>
            </a:endParaRPr>
          </a:p>
          <a:p>
            <a:pPr marL="457200" lvl="1" indent="0" eaLnBrk="1" hangingPunct="1">
              <a:lnSpc>
                <a:spcPct val="90000"/>
              </a:lnSpc>
              <a:buFont typeface="Wingdings" panose="05000000000000000000" pitchFamily="2" charset="2"/>
              <a:buNone/>
            </a:pP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3）</a:t>
            </a:r>
            <a:r>
              <a:rPr lang="zh-CN" altLang="en-US" b="1" dirty="0">
                <a:solidFill>
                  <a:srgbClr val="FF0000"/>
                </a:solidFill>
                <a:latin typeface="宋体" panose="02010600030101010101" pitchFamily="2" charset="-122"/>
                <a:ea typeface="宋体" panose="02010600030101010101" pitchFamily="2" charset="-122"/>
              </a:rPr>
              <a:t>继承的特性</a:t>
            </a:r>
            <a:endParaRPr lang="en-US" altLang="zh-CN" b="1" dirty="0">
              <a:solidFill>
                <a:srgbClr val="FF0000"/>
              </a:solidFill>
              <a:latin typeface="宋体" panose="02010600030101010101" pitchFamily="2" charset="-122"/>
              <a:ea typeface="宋体" panose="02010600030101010101" pitchFamily="2" charset="-122"/>
            </a:endParaRPr>
          </a:p>
          <a:p>
            <a:pPr marL="857250" lvl="2" indent="0" eaLnBrk="1" hangingPunct="1">
              <a:lnSpc>
                <a:spcPct val="90000"/>
              </a:lnSpc>
            </a:pPr>
            <a:r>
              <a:rPr lang="zh-CN" altLang="en-US" b="1" dirty="0">
                <a:latin typeface="宋体" panose="02010600030101010101" pitchFamily="2" charset="-122"/>
                <a:ea typeface="宋体" panose="02010600030101010101" pitchFamily="2" charset="-122"/>
              </a:rPr>
              <a:t>类间具有共享特征</a:t>
            </a:r>
            <a:r>
              <a:rPr lang="en-US" altLang="zh-CN" b="1" dirty="0">
                <a:solidFill>
                  <a:schemeClr val="accent2"/>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包括</a:t>
            </a:r>
            <a:r>
              <a:rPr lang="zh-CN" altLang="en-US" b="1" dirty="0">
                <a:solidFill>
                  <a:srgbClr val="0000CC"/>
                </a:solidFill>
                <a:latin typeface="宋体" panose="02010600030101010101" pitchFamily="2" charset="-122"/>
                <a:ea typeface="宋体" panose="02010600030101010101" pitchFamily="2" charset="-122"/>
              </a:rPr>
              <a:t>数据和程序代码</a:t>
            </a:r>
            <a:r>
              <a:rPr lang="zh-CN" altLang="en-US" b="1" dirty="0">
                <a:latin typeface="宋体" panose="02010600030101010101" pitchFamily="2" charset="-122"/>
                <a:ea typeface="宋体" panose="02010600030101010101" pitchFamily="2" charset="-122"/>
              </a:rPr>
              <a:t>的共享</a:t>
            </a:r>
            <a:r>
              <a:rPr lang="en-US" altLang="zh-CN" b="1" dirty="0">
                <a:solidFill>
                  <a:schemeClr val="accent2"/>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：遗传</a:t>
            </a:r>
            <a:endParaRPr lang="zh-CN" altLang="en-US" b="1" dirty="0">
              <a:solidFill>
                <a:srgbClr val="FF3300"/>
              </a:solidFill>
              <a:latin typeface="宋体" panose="02010600030101010101" pitchFamily="2" charset="-122"/>
              <a:ea typeface="宋体" panose="02010600030101010101" pitchFamily="2" charset="-122"/>
            </a:endParaRPr>
          </a:p>
          <a:p>
            <a:pPr marL="857250" lvl="2" indent="0" eaLnBrk="1" hangingPunct="1">
              <a:lnSpc>
                <a:spcPct val="90000"/>
              </a:lnSpc>
            </a:pPr>
            <a:r>
              <a:rPr lang="zh-CN" altLang="en-US" b="1" dirty="0">
                <a:latin typeface="宋体" panose="02010600030101010101" pitchFamily="2" charset="-122"/>
                <a:ea typeface="宋体" panose="02010600030101010101" pitchFamily="2" charset="-122"/>
              </a:rPr>
              <a:t>类间具有细微差别或新增部分</a:t>
            </a:r>
            <a:r>
              <a:rPr lang="en-US" altLang="zh-CN" b="1" dirty="0">
                <a:solidFill>
                  <a:schemeClr val="accent2"/>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包括非共享的程序代码和数据</a:t>
            </a:r>
            <a:r>
              <a:rPr lang="en-US" altLang="zh-CN" b="1" dirty="0">
                <a:solidFill>
                  <a:schemeClr val="accent2"/>
                </a:solidFill>
                <a:latin typeface="宋体" panose="02010600030101010101" pitchFamily="2" charset="-122"/>
                <a:ea typeface="宋体" panose="02010600030101010101" pitchFamily="2" charset="-122"/>
              </a:rPr>
              <a:t>)</a:t>
            </a:r>
            <a:r>
              <a:rPr lang="zh-CN" altLang="en-US" b="1" dirty="0">
                <a:solidFill>
                  <a:srgbClr val="FF3300"/>
                </a:solidFill>
                <a:latin typeface="宋体" panose="02010600030101010101" pitchFamily="2" charset="-122"/>
                <a:ea typeface="宋体" panose="02010600030101010101" pitchFamily="2" charset="-122"/>
              </a:rPr>
              <a:t>：变异</a:t>
            </a:r>
            <a:endParaRPr lang="zh-CN" altLang="en-US" b="1" dirty="0">
              <a:solidFill>
                <a:srgbClr val="FF3300"/>
              </a:solidFill>
              <a:latin typeface="宋体" panose="02010600030101010101" pitchFamily="2" charset="-122"/>
              <a:ea typeface="宋体" panose="02010600030101010101" pitchFamily="2" charset="-122"/>
            </a:endParaRPr>
          </a:p>
          <a:p>
            <a:pPr marL="857250" lvl="2" indent="0" eaLnBrk="1" hangingPunct="1">
              <a:lnSpc>
                <a:spcPct val="90000"/>
              </a:lnSpc>
            </a:pPr>
            <a:r>
              <a:rPr lang="zh-CN" altLang="en-US" b="1" dirty="0">
                <a:latin typeface="宋体" panose="02010600030101010101" pitchFamily="2" charset="-122"/>
                <a:ea typeface="宋体" panose="02010600030101010101" pitchFamily="2" charset="-122"/>
              </a:rPr>
              <a:t>类间有层次结构</a:t>
            </a:r>
            <a:r>
              <a:rPr lang="zh-CN" altLang="en-US" b="1" dirty="0">
                <a:solidFill>
                  <a:schemeClr val="accent2"/>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同人类通过继承构成了家簇关系一样</a:t>
            </a:r>
            <a:r>
              <a:rPr lang="zh-CN" altLang="en-US" b="1" dirty="0">
                <a:solidFill>
                  <a:schemeClr val="accent2"/>
                </a:solidFill>
                <a:latin typeface="宋体" panose="02010600030101010101" pitchFamily="2" charset="-122"/>
                <a:ea typeface="宋体" panose="02010600030101010101" pitchFamily="2" charset="-122"/>
              </a:rPr>
              <a:t>）</a:t>
            </a:r>
            <a:endParaRPr lang="zh-CN" altLang="en-US" b="1" dirty="0">
              <a:solidFill>
                <a:schemeClr val="accent2"/>
              </a:solidFill>
              <a:latin typeface="宋体" panose="02010600030101010101" pitchFamily="2" charset="-122"/>
              <a:ea typeface="宋体" panose="02010600030101010101" pitchFamily="2" charset="-122"/>
            </a:endParaRPr>
          </a:p>
          <a:p>
            <a:pPr marL="457200" lvl="1" indent="0" eaLnBrk="1" hangingPunct="1">
              <a:lnSpc>
                <a:spcPct val="90000"/>
              </a:lnSpc>
            </a:pPr>
            <a:endParaRPr lang="en-US" altLang="zh-CN" b="1" dirty="0">
              <a:solidFill>
                <a:schemeClr val="accent2"/>
              </a:solidFill>
              <a:latin typeface="Arial" panose="020B0604020202020204" pitchFamily="34" charset="0"/>
              <a:ea typeface="宋体" panose="02010600030101010101" pitchFamily="2" charset="-122"/>
            </a:endParaRPr>
          </a:p>
        </p:txBody>
      </p:sp>
      <p:sp>
        <p:nvSpPr>
          <p:cNvPr id="48130" name="Rectangle 3"/>
          <p:cNvSpPr>
            <a:spLocks noGrp="1" noChangeArrowheads="1"/>
          </p:cNvSpPr>
          <p:nvPr>
            <p:ph type="title" idx="4294967295"/>
          </p:nvPr>
        </p:nvSpPr>
        <p:spPr>
          <a:xfrm>
            <a:off x="0" y="119063"/>
            <a:ext cx="8312150" cy="936625"/>
          </a:xfrm>
        </p:spPr>
        <p:txBody>
          <a:bodyPr/>
          <a:lstStyle/>
          <a:p>
            <a:pPr eaLnBrk="1" hangingPunct="1"/>
            <a:r>
              <a:rPr lang="en-US" altLang="zh-CN" b="1">
                <a:ea typeface="宋体" panose="02010600030101010101" pitchFamily="2" charset="-122"/>
              </a:rPr>
              <a:t>1.2  </a:t>
            </a:r>
            <a:r>
              <a:rPr lang="zh-CN" altLang="zh-CN" b="1">
                <a:ea typeface="宋体" panose="02010600030101010101" pitchFamily="2" charset="-122"/>
              </a:rPr>
              <a:t>面向对象程序</a:t>
            </a:r>
            <a:r>
              <a:rPr lang="zh-CN" altLang="zh-CN" b="1">
                <a:solidFill>
                  <a:srgbClr val="FF0000"/>
                </a:solidFill>
                <a:ea typeface="宋体" panose="02010600030101010101" pitchFamily="2" charset="-122"/>
              </a:rPr>
              <a:t>语言的特征</a:t>
            </a:r>
            <a:endParaRPr lang="zh-CN" altLang="en-US" b="1">
              <a:solidFill>
                <a:srgbClr val="FF3300"/>
              </a:solidFill>
              <a:ea typeface="宋体" panose="02010600030101010101" pitchFamily="2" charset="-122"/>
            </a:endParaRPr>
          </a:p>
        </p:txBody>
      </p:sp>
      <p:pic>
        <p:nvPicPr>
          <p:cNvPr id="48131" name="图片 2"/>
          <p:cNvPicPr>
            <a:picLocks noChangeAspect="1"/>
          </p:cNvPicPr>
          <p:nvPr/>
        </p:nvPicPr>
        <p:blipFill>
          <a:blip r:embed="rId1"/>
          <a:srcRect/>
          <a:stretch>
            <a:fillRect/>
          </a:stretch>
        </p:blipFill>
        <p:spPr bwMode="auto">
          <a:xfrm>
            <a:off x="6084888" y="2425700"/>
            <a:ext cx="1350962" cy="901700"/>
          </a:xfrm>
          <a:prstGeom prst="rect">
            <a:avLst/>
          </a:prstGeom>
          <a:noFill/>
          <a:ln w="9525">
            <a:noFill/>
            <a:miter lim="800000"/>
            <a:headEnd/>
            <a:tailEnd/>
          </a:ln>
        </p:spPr>
      </p:pic>
      <p:pic>
        <p:nvPicPr>
          <p:cNvPr id="48132" name="图片 4"/>
          <p:cNvPicPr>
            <a:picLocks noChangeAspect="1"/>
          </p:cNvPicPr>
          <p:nvPr/>
        </p:nvPicPr>
        <p:blipFill>
          <a:blip r:embed="rId2"/>
          <a:srcRect/>
          <a:stretch>
            <a:fillRect/>
          </a:stretch>
        </p:blipFill>
        <p:spPr bwMode="auto">
          <a:xfrm>
            <a:off x="5129213" y="3881438"/>
            <a:ext cx="925512" cy="739775"/>
          </a:xfrm>
          <a:prstGeom prst="rect">
            <a:avLst/>
          </a:prstGeom>
          <a:noFill/>
          <a:ln w="9525">
            <a:noFill/>
            <a:miter lim="800000"/>
            <a:headEnd/>
            <a:tailEnd/>
          </a:ln>
        </p:spPr>
      </p:pic>
      <p:pic>
        <p:nvPicPr>
          <p:cNvPr id="48133" name="图片 8"/>
          <p:cNvPicPr>
            <a:picLocks noChangeAspect="1"/>
          </p:cNvPicPr>
          <p:nvPr/>
        </p:nvPicPr>
        <p:blipFill>
          <a:blip r:embed="rId2"/>
          <a:srcRect/>
          <a:stretch>
            <a:fillRect/>
          </a:stretch>
        </p:blipFill>
        <p:spPr bwMode="auto">
          <a:xfrm>
            <a:off x="6267450" y="3871913"/>
            <a:ext cx="925513" cy="739775"/>
          </a:xfrm>
          <a:prstGeom prst="rect">
            <a:avLst/>
          </a:prstGeom>
          <a:noFill/>
          <a:ln w="9525">
            <a:noFill/>
            <a:miter lim="800000"/>
            <a:headEnd/>
            <a:tailEnd/>
          </a:ln>
        </p:spPr>
      </p:pic>
      <p:pic>
        <p:nvPicPr>
          <p:cNvPr id="48134" name="图片 5"/>
          <p:cNvPicPr>
            <a:picLocks noChangeAspect="1"/>
          </p:cNvPicPr>
          <p:nvPr/>
        </p:nvPicPr>
        <p:blipFill>
          <a:blip r:embed="rId3"/>
          <a:srcRect/>
          <a:stretch>
            <a:fillRect/>
          </a:stretch>
        </p:blipFill>
        <p:spPr bwMode="auto">
          <a:xfrm>
            <a:off x="6569075" y="1233488"/>
            <a:ext cx="1585913" cy="992187"/>
          </a:xfrm>
          <a:prstGeom prst="rect">
            <a:avLst/>
          </a:prstGeom>
          <a:noFill/>
          <a:ln w="9525">
            <a:noFill/>
            <a:miter lim="800000"/>
            <a:headEnd/>
            <a:tailEnd/>
          </a:ln>
        </p:spPr>
      </p:pic>
      <p:pic>
        <p:nvPicPr>
          <p:cNvPr id="48135" name="图片 7"/>
          <p:cNvPicPr>
            <a:picLocks noChangeAspect="1"/>
          </p:cNvPicPr>
          <p:nvPr/>
        </p:nvPicPr>
        <p:blipFill>
          <a:blip r:embed="rId4"/>
          <a:srcRect/>
          <a:stretch>
            <a:fillRect/>
          </a:stretch>
        </p:blipFill>
        <p:spPr bwMode="auto">
          <a:xfrm>
            <a:off x="7840663" y="2540000"/>
            <a:ext cx="965200" cy="722313"/>
          </a:xfrm>
          <a:prstGeom prst="rect">
            <a:avLst/>
          </a:prstGeom>
          <a:noFill/>
          <a:ln w="9525">
            <a:noFill/>
            <a:miter lim="800000"/>
            <a:headEnd/>
            <a:tailEnd/>
          </a:ln>
        </p:spPr>
      </p:pic>
      <p:pic>
        <p:nvPicPr>
          <p:cNvPr id="48136" name="图片 9"/>
          <p:cNvPicPr>
            <a:picLocks noChangeAspect="1"/>
          </p:cNvPicPr>
          <p:nvPr/>
        </p:nvPicPr>
        <p:blipFill>
          <a:blip r:embed="rId5"/>
          <a:srcRect/>
          <a:stretch>
            <a:fillRect/>
          </a:stretch>
        </p:blipFill>
        <p:spPr bwMode="auto">
          <a:xfrm>
            <a:off x="8048625" y="3881438"/>
            <a:ext cx="1104900" cy="828675"/>
          </a:xfrm>
          <a:prstGeom prst="rect">
            <a:avLst/>
          </a:prstGeom>
          <a:noFill/>
          <a:ln w="9525">
            <a:noFill/>
            <a:miter lim="800000"/>
            <a:headEnd/>
            <a:tailEnd/>
          </a:ln>
        </p:spPr>
      </p:pic>
      <p:cxnSp>
        <p:nvCxnSpPr>
          <p:cNvPr id="12" name="直接箭头连接符 11"/>
          <p:cNvCxnSpPr/>
          <p:nvPr/>
        </p:nvCxnSpPr>
        <p:spPr>
          <a:xfrm flipV="1">
            <a:off x="6910388" y="2235200"/>
            <a:ext cx="377825" cy="2476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7623175" y="2303463"/>
            <a:ext cx="649288" cy="2270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651500" y="3309938"/>
            <a:ext cx="1058863" cy="6810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3798" idx="0"/>
          </p:cNvCxnSpPr>
          <p:nvPr/>
        </p:nvCxnSpPr>
        <p:spPr>
          <a:xfrm flipV="1">
            <a:off x="6729413" y="3209925"/>
            <a:ext cx="73025" cy="6619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3801" idx="0"/>
          </p:cNvCxnSpPr>
          <p:nvPr/>
        </p:nvCxnSpPr>
        <p:spPr>
          <a:xfrm flipH="1" flipV="1">
            <a:off x="8378825" y="3119438"/>
            <a:ext cx="222250" cy="76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142" name="文本框 20"/>
          <p:cNvSpPr txBox="1">
            <a:spLocks noChangeArrowheads="1"/>
          </p:cNvSpPr>
          <p:nvPr/>
        </p:nvSpPr>
        <p:spPr bwMode="auto">
          <a:xfrm>
            <a:off x="8226425" y="1397000"/>
            <a:ext cx="700088" cy="400050"/>
          </a:xfrm>
          <a:prstGeom prst="rect">
            <a:avLst/>
          </a:prstGeom>
          <a:noFill/>
          <a:ln w="9525">
            <a:noFill/>
            <a:miter lim="800000"/>
          </a:ln>
        </p:spPr>
        <p:txBody>
          <a:bodyPr wrap="none">
            <a:spAutoFit/>
          </a:bodyPr>
          <a:lstStyle/>
          <a:p>
            <a:r>
              <a:rPr lang="zh-CN" altLang="en-US" sz="2000">
                <a:solidFill>
                  <a:srgbClr val="0000CC"/>
                </a:solidFill>
                <a:ea typeface="宋体" panose="02010600030101010101" pitchFamily="2" charset="-122"/>
              </a:rPr>
              <a:t>狗爷</a:t>
            </a:r>
            <a:endParaRPr lang="zh-CN" altLang="en-US" sz="2000">
              <a:solidFill>
                <a:srgbClr val="0000CC"/>
              </a:solidFill>
              <a:ea typeface="宋体" panose="02010600030101010101" pitchFamily="2" charset="-122"/>
            </a:endParaRPr>
          </a:p>
        </p:txBody>
      </p:sp>
      <p:sp>
        <p:nvSpPr>
          <p:cNvPr id="48143" name="文本框 23"/>
          <p:cNvSpPr txBox="1">
            <a:spLocks noChangeArrowheads="1"/>
          </p:cNvSpPr>
          <p:nvPr/>
        </p:nvSpPr>
        <p:spPr bwMode="auto">
          <a:xfrm>
            <a:off x="6972300" y="2798763"/>
            <a:ext cx="958850" cy="400050"/>
          </a:xfrm>
          <a:prstGeom prst="rect">
            <a:avLst/>
          </a:prstGeom>
          <a:noFill/>
          <a:ln w="9525">
            <a:noFill/>
            <a:miter lim="800000"/>
          </a:ln>
        </p:spPr>
        <p:txBody>
          <a:bodyPr wrap="none">
            <a:spAutoFit/>
          </a:bodyPr>
          <a:lstStyle/>
          <a:p>
            <a:r>
              <a:rPr lang="zh-CN" altLang="en-US" sz="2000">
                <a:solidFill>
                  <a:srgbClr val="0000CC"/>
                </a:solidFill>
                <a:ea typeface="宋体" panose="02010600030101010101" pitchFamily="2" charset="-122"/>
              </a:rPr>
              <a:t>狗儿子</a:t>
            </a:r>
            <a:endParaRPr lang="zh-CN" altLang="en-US" sz="2000">
              <a:solidFill>
                <a:srgbClr val="0000CC"/>
              </a:solidFill>
              <a:ea typeface="宋体" panose="02010600030101010101" pitchFamily="2" charset="-122"/>
            </a:endParaRPr>
          </a:p>
        </p:txBody>
      </p:sp>
      <p:sp>
        <p:nvSpPr>
          <p:cNvPr id="48144" name="文本框 24"/>
          <p:cNvSpPr txBox="1">
            <a:spLocks noChangeArrowheads="1"/>
          </p:cNvSpPr>
          <p:nvPr/>
        </p:nvSpPr>
        <p:spPr bwMode="auto">
          <a:xfrm>
            <a:off x="7140575" y="4110038"/>
            <a:ext cx="958850" cy="400050"/>
          </a:xfrm>
          <a:prstGeom prst="rect">
            <a:avLst/>
          </a:prstGeom>
          <a:noFill/>
          <a:ln w="9525">
            <a:noFill/>
            <a:miter lim="800000"/>
          </a:ln>
        </p:spPr>
        <p:txBody>
          <a:bodyPr wrap="none">
            <a:spAutoFit/>
          </a:bodyPr>
          <a:lstStyle/>
          <a:p>
            <a:r>
              <a:rPr lang="zh-CN" altLang="en-US" sz="2000">
                <a:solidFill>
                  <a:srgbClr val="0000CC"/>
                </a:solidFill>
                <a:ea typeface="宋体" panose="02010600030101010101" pitchFamily="2" charset="-122"/>
              </a:rPr>
              <a:t>狗孙子</a:t>
            </a:r>
            <a:endParaRPr lang="zh-CN" altLang="en-US" sz="2000">
              <a:solidFill>
                <a:srgbClr val="0000CC"/>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522">
                                            <p:txEl>
                                              <p:pRg st="1" end="1"/>
                                            </p:txEl>
                                          </p:spTgt>
                                        </p:tgtEl>
                                        <p:attrNameLst>
                                          <p:attrName>style.visibility</p:attrName>
                                        </p:attrNameLst>
                                      </p:cBhvr>
                                      <p:to>
                                        <p:strVal val="visible"/>
                                      </p:to>
                                    </p:set>
                                    <p:animEffect transition="in" filter="wipe(down)">
                                      <p:cBhvr>
                                        <p:cTn id="7" dur="500"/>
                                        <p:tgtEl>
                                          <p:spTgt spid="10752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7522">
                                            <p:txEl>
                                              <p:pRg st="2" end="2"/>
                                            </p:txEl>
                                          </p:spTgt>
                                        </p:tgtEl>
                                        <p:attrNameLst>
                                          <p:attrName>style.visibility</p:attrName>
                                        </p:attrNameLst>
                                      </p:cBhvr>
                                      <p:to>
                                        <p:strVal val="visible"/>
                                      </p:to>
                                    </p:set>
                                    <p:animEffect transition="in" filter="wipe(down)">
                                      <p:cBhvr>
                                        <p:cTn id="12" dur="500"/>
                                        <p:tgtEl>
                                          <p:spTgt spid="10752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7522">
                                            <p:txEl>
                                              <p:pRg st="3" end="3"/>
                                            </p:txEl>
                                          </p:spTgt>
                                        </p:tgtEl>
                                        <p:attrNameLst>
                                          <p:attrName>style.visibility</p:attrName>
                                        </p:attrNameLst>
                                      </p:cBhvr>
                                      <p:to>
                                        <p:strVal val="visible"/>
                                      </p:to>
                                    </p:set>
                                    <p:animEffect transition="in" filter="wipe(down)">
                                      <p:cBhvr>
                                        <p:cTn id="17" dur="500"/>
                                        <p:tgtEl>
                                          <p:spTgt spid="10752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7522">
                                            <p:txEl>
                                              <p:pRg st="4" end="4"/>
                                            </p:txEl>
                                          </p:spTgt>
                                        </p:tgtEl>
                                        <p:attrNameLst>
                                          <p:attrName>style.visibility</p:attrName>
                                        </p:attrNameLst>
                                      </p:cBhvr>
                                      <p:to>
                                        <p:strVal val="visible"/>
                                      </p:to>
                                    </p:set>
                                    <p:animEffect transition="in" filter="wipe(down)">
                                      <p:cBhvr>
                                        <p:cTn id="22" dur="500"/>
                                        <p:tgtEl>
                                          <p:spTgt spid="1075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7522">
                                            <p:txEl>
                                              <p:pRg st="5" end="5"/>
                                            </p:txEl>
                                          </p:spTgt>
                                        </p:tgtEl>
                                        <p:attrNameLst>
                                          <p:attrName>style.visibility</p:attrName>
                                        </p:attrNameLst>
                                      </p:cBhvr>
                                      <p:to>
                                        <p:strVal val="visible"/>
                                      </p:to>
                                    </p:set>
                                    <p:animEffect transition="in" filter="wipe(down)">
                                      <p:cBhvr>
                                        <p:cTn id="27" dur="500"/>
                                        <p:tgtEl>
                                          <p:spTgt spid="10752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7522">
                                            <p:txEl>
                                              <p:pRg st="7" end="7"/>
                                            </p:txEl>
                                          </p:spTgt>
                                        </p:tgtEl>
                                        <p:attrNameLst>
                                          <p:attrName>style.visibility</p:attrName>
                                        </p:attrNameLst>
                                      </p:cBhvr>
                                      <p:to>
                                        <p:strVal val="visible"/>
                                      </p:to>
                                    </p:set>
                                    <p:animEffect transition="in" filter="wipe(down)">
                                      <p:cBhvr>
                                        <p:cTn id="32" dur="500"/>
                                        <p:tgtEl>
                                          <p:spTgt spid="107522">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107522">
                                            <p:txEl>
                                              <p:pRg st="8" end="8"/>
                                            </p:txEl>
                                          </p:spTgt>
                                        </p:tgtEl>
                                        <p:attrNameLst>
                                          <p:attrName>style.visibility</p:attrName>
                                        </p:attrNameLst>
                                      </p:cBhvr>
                                      <p:to>
                                        <p:strVal val="visible"/>
                                      </p:to>
                                    </p:set>
                                    <p:animEffect transition="in" filter="wipe(down)">
                                      <p:cBhvr>
                                        <p:cTn id="35" dur="500"/>
                                        <p:tgtEl>
                                          <p:spTgt spid="107522">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107522">
                                            <p:txEl>
                                              <p:pRg st="9" end="9"/>
                                            </p:txEl>
                                          </p:spTgt>
                                        </p:tgtEl>
                                        <p:attrNameLst>
                                          <p:attrName>style.visibility</p:attrName>
                                        </p:attrNameLst>
                                      </p:cBhvr>
                                      <p:to>
                                        <p:strVal val="visible"/>
                                      </p:to>
                                    </p:set>
                                    <p:animEffect transition="in" filter="wipe(down)">
                                      <p:cBhvr>
                                        <p:cTn id="38" dur="500"/>
                                        <p:tgtEl>
                                          <p:spTgt spid="107522">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107522">
                                            <p:txEl>
                                              <p:pRg st="10" end="10"/>
                                            </p:txEl>
                                          </p:spTgt>
                                        </p:tgtEl>
                                        <p:attrNameLst>
                                          <p:attrName>style.visibility</p:attrName>
                                        </p:attrNameLst>
                                      </p:cBhvr>
                                      <p:to>
                                        <p:strVal val="visible"/>
                                      </p:to>
                                    </p:set>
                                    <p:animEffect transition="in" filter="wipe(down)">
                                      <p:cBhvr>
                                        <p:cTn id="41" dur="500"/>
                                        <p:tgtEl>
                                          <p:spTgt spid="1075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4294967295"/>
          </p:nvPr>
        </p:nvSpPr>
        <p:spPr>
          <a:xfrm>
            <a:off x="179388" y="1484313"/>
            <a:ext cx="8893175" cy="4968875"/>
          </a:xfrm>
        </p:spPr>
        <p:txBody>
          <a:bodyPr/>
          <a:lstStyle/>
          <a:p>
            <a:pPr marL="457200" lvl="1" indent="0" eaLnBrk="1" hangingPunct="1">
              <a:buFont typeface="Wingdings" panose="05000000000000000000" pitchFamily="2" charset="2"/>
              <a:buNone/>
            </a:pPr>
            <a:r>
              <a:rPr lang="zh-CN" altLang="en-US" b="1">
                <a:solidFill>
                  <a:srgbClr val="FF0000"/>
                </a:solidFill>
                <a:latin typeface="Arial" panose="020B0604020202020204" pitchFamily="34" charset="0"/>
                <a:ea typeface="宋体" panose="02010600030101010101" pitchFamily="2" charset="-122"/>
              </a:rPr>
              <a:t>（</a:t>
            </a:r>
            <a:r>
              <a:rPr lang="en-US" altLang="zh-CN" b="1">
                <a:solidFill>
                  <a:srgbClr val="FF0000"/>
                </a:solidFill>
                <a:latin typeface="Arial" panose="020B0604020202020204" pitchFamily="34" charset="0"/>
                <a:ea typeface="宋体" panose="02010600030101010101" pitchFamily="2" charset="-122"/>
              </a:rPr>
              <a:t>4）</a:t>
            </a:r>
            <a:r>
              <a:rPr lang="zh-CN" altLang="en-US" b="1">
                <a:solidFill>
                  <a:srgbClr val="FF0000"/>
                </a:solidFill>
                <a:latin typeface="Arial" panose="020B0604020202020204" pitchFamily="34" charset="0"/>
                <a:ea typeface="宋体" panose="02010600030101010101" pitchFamily="2" charset="-122"/>
              </a:rPr>
              <a:t>继承的类型</a:t>
            </a:r>
            <a:endParaRPr lang="zh-CN" altLang="en-US" b="1">
              <a:solidFill>
                <a:srgbClr val="FF0000"/>
              </a:solidFill>
              <a:latin typeface="Arial" panose="020B0604020202020204" pitchFamily="34" charset="0"/>
              <a:ea typeface="宋体" panose="02010600030101010101" pitchFamily="2" charset="-122"/>
            </a:endParaRPr>
          </a:p>
          <a:p>
            <a:pPr lvl="2" eaLnBrk="1" hangingPunct="1"/>
            <a:r>
              <a:rPr lang="zh-CN" altLang="en-US" b="1">
                <a:solidFill>
                  <a:srgbClr val="0000CC"/>
                </a:solidFill>
                <a:latin typeface="Arial" panose="020B0604020202020204" pitchFamily="34" charset="0"/>
                <a:ea typeface="宋体" panose="02010600030101010101" pitchFamily="2" charset="-122"/>
              </a:rPr>
              <a:t>从继承源上划分：单继承（一个派生类只有一个基类）、多继承（一个派生类有多个基类）</a:t>
            </a:r>
            <a:endParaRPr lang="zh-CN" altLang="en-US" b="1">
              <a:solidFill>
                <a:srgbClr val="0000CC"/>
              </a:solidFill>
              <a:latin typeface="Arial" panose="020B0604020202020204" pitchFamily="34" charset="0"/>
              <a:ea typeface="宋体" panose="02010600030101010101" pitchFamily="2" charset="-122"/>
            </a:endParaRPr>
          </a:p>
          <a:p>
            <a:pPr marL="457200" lvl="1" indent="0" eaLnBrk="1" hangingPunct="1">
              <a:buFont typeface="Wingdings" panose="05000000000000000000" pitchFamily="2" charset="2"/>
              <a:buNone/>
            </a:pPr>
            <a:r>
              <a:rPr lang="zh-CN" altLang="en-US" b="1">
                <a:solidFill>
                  <a:srgbClr val="FF0000"/>
                </a:solidFill>
                <a:latin typeface="宋体" panose="02010600030101010101" pitchFamily="2" charset="-122"/>
                <a:ea typeface="宋体" panose="02010600030101010101" pitchFamily="2" charset="-122"/>
              </a:rPr>
              <a:t>（</a:t>
            </a:r>
            <a:r>
              <a:rPr lang="en-US" altLang="zh-CN" b="1">
                <a:solidFill>
                  <a:srgbClr val="FF0000"/>
                </a:solidFill>
                <a:latin typeface="宋体" panose="02010600030101010101" pitchFamily="2" charset="-122"/>
                <a:ea typeface="宋体" panose="02010600030101010101" pitchFamily="2" charset="-122"/>
              </a:rPr>
              <a:t>5）</a:t>
            </a:r>
            <a:r>
              <a:rPr lang="zh-CN" altLang="en-US" b="1">
                <a:solidFill>
                  <a:srgbClr val="FF0000"/>
                </a:solidFill>
                <a:latin typeface="宋体" panose="02010600030101010101" pitchFamily="2" charset="-122"/>
                <a:ea typeface="宋体" panose="02010600030101010101" pitchFamily="2" charset="-122"/>
              </a:rPr>
              <a:t>继承的作用</a:t>
            </a:r>
            <a:r>
              <a:rPr lang="en-US" altLang="zh-CN" b="1">
                <a:solidFill>
                  <a:srgbClr val="FF0000"/>
                </a:solidFill>
                <a:latin typeface="宋体" panose="02010600030101010101" pitchFamily="2" charset="-122"/>
                <a:ea typeface="宋体" panose="02010600030101010101" pitchFamily="2" charset="-122"/>
              </a:rPr>
              <a:t>:</a:t>
            </a:r>
            <a:endParaRPr lang="en-US" altLang="zh-CN" b="1">
              <a:solidFill>
                <a:srgbClr val="FF0000"/>
              </a:solidFill>
              <a:latin typeface="宋体" panose="02010600030101010101" pitchFamily="2" charset="-122"/>
              <a:ea typeface="宋体" panose="02010600030101010101" pitchFamily="2" charset="-122"/>
            </a:endParaRPr>
          </a:p>
          <a:p>
            <a:pPr lvl="2" eaLnBrk="1" hangingPunct="1"/>
            <a:r>
              <a:rPr lang="zh-CN" altLang="en-US" b="1">
                <a:solidFill>
                  <a:srgbClr val="0000CC"/>
                </a:solidFill>
                <a:latin typeface="宋体" panose="02010600030101010101" pitchFamily="2" charset="-122"/>
                <a:ea typeface="宋体" panose="02010600030101010101" pitchFamily="2" charset="-122"/>
              </a:rPr>
              <a:t>实现软件的可重用性</a:t>
            </a:r>
            <a:endParaRPr lang="zh-CN" altLang="en-US" b="1">
              <a:solidFill>
                <a:srgbClr val="0000CC"/>
              </a:solidFill>
              <a:latin typeface="宋体" panose="02010600030101010101" pitchFamily="2" charset="-122"/>
              <a:ea typeface="宋体" panose="02010600030101010101" pitchFamily="2" charset="-122"/>
            </a:endParaRPr>
          </a:p>
          <a:p>
            <a:pPr lvl="2" eaLnBrk="1" hangingPunct="1"/>
            <a:r>
              <a:rPr lang="zh-CN" altLang="en-US" b="1">
                <a:solidFill>
                  <a:srgbClr val="0000CC"/>
                </a:solidFill>
                <a:latin typeface="宋体" panose="02010600030101010101" pitchFamily="2" charset="-122"/>
                <a:ea typeface="宋体" panose="02010600030101010101" pitchFamily="2" charset="-122"/>
              </a:rPr>
              <a:t>增加软件的可维护性</a:t>
            </a:r>
            <a:endParaRPr lang="zh-CN" altLang="en-US" b="1">
              <a:solidFill>
                <a:srgbClr val="0000CC"/>
              </a:solidFill>
              <a:latin typeface="宋体" panose="02010600030101010101" pitchFamily="2" charset="-122"/>
              <a:ea typeface="宋体" panose="02010600030101010101" pitchFamily="2" charset="-122"/>
            </a:endParaRPr>
          </a:p>
          <a:p>
            <a:pPr lvl="2" eaLnBrk="1" hangingPunct="1"/>
            <a:endParaRPr lang="en-US" altLang="zh-CN" b="1">
              <a:solidFill>
                <a:schemeClr val="folHlink"/>
              </a:solidFill>
              <a:latin typeface="Arial" panose="020B0604020202020204" pitchFamily="34" charset="0"/>
              <a:ea typeface="宋体" panose="02010600030101010101" pitchFamily="2" charset="-122"/>
            </a:endParaRPr>
          </a:p>
        </p:txBody>
      </p:sp>
      <p:sp>
        <p:nvSpPr>
          <p:cNvPr id="49154" name="Rectangle 3"/>
          <p:cNvSpPr>
            <a:spLocks noGrp="1" noChangeArrowheads="1"/>
          </p:cNvSpPr>
          <p:nvPr>
            <p:ph type="title" idx="4294967295"/>
          </p:nvPr>
        </p:nvSpPr>
        <p:spPr>
          <a:xfrm>
            <a:off x="539750" y="0"/>
            <a:ext cx="7772400" cy="836613"/>
          </a:xfrm>
        </p:spPr>
        <p:txBody>
          <a:bodyPr/>
          <a:lstStyle/>
          <a:p>
            <a:pPr eaLnBrk="1" hangingPunct="1"/>
            <a:r>
              <a:rPr lang="en-US" altLang="zh-CN" b="1">
                <a:ea typeface="宋体" panose="02010600030101010101" pitchFamily="2" charset="-122"/>
              </a:rPr>
              <a:t>1.2  </a:t>
            </a:r>
            <a:r>
              <a:rPr lang="zh-CN" altLang="zh-CN" b="1">
                <a:ea typeface="宋体" panose="02010600030101010101" pitchFamily="2" charset="-122"/>
              </a:rPr>
              <a:t>面向对象程序</a:t>
            </a:r>
            <a:r>
              <a:rPr lang="zh-CN" altLang="zh-CN" b="1">
                <a:solidFill>
                  <a:srgbClr val="FF0000"/>
                </a:solidFill>
                <a:ea typeface="宋体" panose="02010600030101010101" pitchFamily="2" charset="-122"/>
              </a:rPr>
              <a:t>语言的特征</a:t>
            </a:r>
            <a:endParaRPr lang="zh-CN" altLang="en-US" b="1">
              <a:solidFill>
                <a:srgbClr val="FF3300"/>
              </a:solidFill>
              <a:ea typeface="宋体" panose="02010600030101010101" pitchFamily="2" charset="-122"/>
            </a:endParaRPr>
          </a:p>
        </p:txBody>
      </p:sp>
      <p:pic>
        <p:nvPicPr>
          <p:cNvPr id="49155" name="图片 1"/>
          <p:cNvPicPr>
            <a:picLocks noChangeAspect="1"/>
          </p:cNvPicPr>
          <p:nvPr/>
        </p:nvPicPr>
        <p:blipFill>
          <a:blip r:embed="rId1"/>
          <a:srcRect/>
          <a:stretch>
            <a:fillRect/>
          </a:stretch>
        </p:blipFill>
        <p:spPr bwMode="auto">
          <a:xfrm>
            <a:off x="4932363" y="3146425"/>
            <a:ext cx="977900" cy="3073400"/>
          </a:xfrm>
          <a:prstGeom prst="rect">
            <a:avLst/>
          </a:prstGeom>
          <a:noFill/>
          <a:ln w="9525">
            <a:noFill/>
            <a:miter lim="800000"/>
            <a:headEnd/>
            <a:tailEnd/>
          </a:ln>
        </p:spPr>
      </p:pic>
      <p:pic>
        <p:nvPicPr>
          <p:cNvPr id="49156" name="图片 2"/>
          <p:cNvPicPr>
            <a:picLocks noChangeAspect="1"/>
          </p:cNvPicPr>
          <p:nvPr/>
        </p:nvPicPr>
        <p:blipFill>
          <a:blip r:embed="rId2"/>
          <a:srcRect/>
          <a:stretch>
            <a:fillRect/>
          </a:stretch>
        </p:blipFill>
        <p:spPr bwMode="auto">
          <a:xfrm>
            <a:off x="6438900" y="3786188"/>
            <a:ext cx="2641600" cy="2362200"/>
          </a:xfrm>
          <a:prstGeom prst="rect">
            <a:avLst/>
          </a:prstGeom>
          <a:noFill/>
          <a:ln w="9525">
            <a:noFill/>
            <a:miter lim="800000"/>
            <a:headEnd/>
            <a:tailEnd/>
          </a:ln>
        </p:spPr>
      </p:pic>
      <p:sp>
        <p:nvSpPr>
          <p:cNvPr id="49157" name="文本框 1"/>
          <p:cNvSpPr txBox="1">
            <a:spLocks noChangeArrowheads="1"/>
          </p:cNvSpPr>
          <p:nvPr/>
        </p:nvSpPr>
        <p:spPr bwMode="auto">
          <a:xfrm>
            <a:off x="4983163" y="6156325"/>
            <a:ext cx="876300" cy="369888"/>
          </a:xfrm>
          <a:prstGeom prst="rect">
            <a:avLst/>
          </a:prstGeom>
          <a:noFill/>
          <a:ln w="9525">
            <a:noFill/>
            <a:miter lim="800000"/>
          </a:ln>
        </p:spPr>
        <p:txBody>
          <a:bodyPr wrap="none">
            <a:spAutoFit/>
          </a:bodyPr>
          <a:lstStyle/>
          <a:p>
            <a:pPr eaLnBrk="0" hangingPunct="0"/>
            <a:r>
              <a:rPr lang="zh-CN" altLang="en-US">
                <a:solidFill>
                  <a:srgbClr val="00B050"/>
                </a:solidFill>
                <a:ea typeface="宋体" panose="02010600030101010101" pitchFamily="2" charset="-122"/>
              </a:rPr>
              <a:t>单继承</a:t>
            </a:r>
            <a:endParaRPr lang="zh-CN" altLang="en-US">
              <a:solidFill>
                <a:srgbClr val="00B050"/>
              </a:solidFill>
              <a:ea typeface="宋体" panose="02010600030101010101" pitchFamily="2" charset="-122"/>
            </a:endParaRPr>
          </a:p>
        </p:txBody>
      </p:sp>
      <p:sp>
        <p:nvSpPr>
          <p:cNvPr id="49158" name="文本框 6"/>
          <p:cNvSpPr txBox="1">
            <a:spLocks noChangeArrowheads="1"/>
          </p:cNvSpPr>
          <p:nvPr/>
        </p:nvSpPr>
        <p:spPr bwMode="auto">
          <a:xfrm>
            <a:off x="7321550" y="6148388"/>
            <a:ext cx="881063" cy="369887"/>
          </a:xfrm>
          <a:prstGeom prst="rect">
            <a:avLst/>
          </a:prstGeom>
          <a:noFill/>
          <a:ln w="9525">
            <a:noFill/>
            <a:miter lim="800000"/>
          </a:ln>
        </p:spPr>
        <p:txBody>
          <a:bodyPr wrap="none">
            <a:spAutoFit/>
          </a:bodyPr>
          <a:lstStyle/>
          <a:p>
            <a:pPr eaLnBrk="0" hangingPunct="0"/>
            <a:r>
              <a:rPr lang="zh-CN" altLang="en-US">
                <a:solidFill>
                  <a:srgbClr val="00B050"/>
                </a:solidFill>
                <a:ea typeface="宋体" panose="02010600030101010101" pitchFamily="2" charset="-122"/>
              </a:rPr>
              <a:t>多继承</a:t>
            </a:r>
            <a:endParaRPr lang="zh-CN" altLang="en-US">
              <a:solidFill>
                <a:srgbClr val="00B05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08546">
                                            <p:txEl>
                                              <p:pRg st="2" end="2"/>
                                            </p:txEl>
                                          </p:spTgt>
                                        </p:tgtEl>
                                        <p:attrNameLst>
                                          <p:attrName>style.visibility</p:attrName>
                                        </p:attrNameLst>
                                      </p:cBhvr>
                                      <p:to>
                                        <p:strVal val="visible"/>
                                      </p:to>
                                    </p:set>
                                    <p:anim calcmode="lin" valueType="num">
                                      <p:cBhvr>
                                        <p:cTn id="7" dur="500" fill="hold"/>
                                        <p:tgtEl>
                                          <p:spTgt spid="108546">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08546">
                                            <p:txEl>
                                              <p:pRg st="2" end="2"/>
                                            </p:txEl>
                                          </p:spTgt>
                                        </p:tgtEl>
                                        <p:attrNameLst>
                                          <p:attrName>ppt_h</p:attrName>
                                        </p:attrNameLst>
                                      </p:cBhvr>
                                      <p:tavLst>
                                        <p:tav tm="0">
                                          <p:val>
                                            <p:fltVal val="0"/>
                                          </p:val>
                                        </p:tav>
                                        <p:tav tm="100000">
                                          <p:val>
                                            <p:strVal val="#ppt_h"/>
                                          </p:val>
                                        </p:tav>
                                      </p:tavLst>
                                    </p:anim>
                                    <p:anim calcmode="lin" valueType="num">
                                      <p:cBhvr>
                                        <p:cTn id="9" dur="500" fill="hold"/>
                                        <p:tgtEl>
                                          <p:spTgt spid="108546">
                                            <p:txEl>
                                              <p:pRg st="2" end="2"/>
                                            </p:txEl>
                                          </p:spTgt>
                                        </p:tgtEl>
                                        <p:attrNameLst>
                                          <p:attrName>style.rotation</p:attrName>
                                        </p:attrNameLst>
                                      </p:cBhvr>
                                      <p:tavLst>
                                        <p:tav tm="0">
                                          <p:val>
                                            <p:fltVal val="360"/>
                                          </p:val>
                                        </p:tav>
                                        <p:tav tm="100000">
                                          <p:val>
                                            <p:fltVal val="0"/>
                                          </p:val>
                                        </p:tav>
                                      </p:tavLst>
                                    </p:anim>
                                    <p:animEffect transition="in" filter="fade">
                                      <p:cBhvr>
                                        <p:cTn id="10" dur="500"/>
                                        <p:tgtEl>
                                          <p:spTgt spid="108546">
                                            <p:txEl>
                                              <p:pRg st="2" end="2"/>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108546">
                                            <p:txEl>
                                              <p:pRg st="3" end="3"/>
                                            </p:txEl>
                                          </p:spTgt>
                                        </p:tgtEl>
                                        <p:attrNameLst>
                                          <p:attrName>style.visibility</p:attrName>
                                        </p:attrNameLst>
                                      </p:cBhvr>
                                      <p:to>
                                        <p:strVal val="visible"/>
                                      </p:to>
                                    </p:set>
                                    <p:anim calcmode="lin" valueType="num">
                                      <p:cBhvr>
                                        <p:cTn id="13" dur="500" fill="hold"/>
                                        <p:tgtEl>
                                          <p:spTgt spid="108546">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108546">
                                            <p:txEl>
                                              <p:pRg st="3" end="3"/>
                                            </p:txEl>
                                          </p:spTgt>
                                        </p:tgtEl>
                                        <p:attrNameLst>
                                          <p:attrName>ppt_h</p:attrName>
                                        </p:attrNameLst>
                                      </p:cBhvr>
                                      <p:tavLst>
                                        <p:tav tm="0">
                                          <p:val>
                                            <p:fltVal val="0"/>
                                          </p:val>
                                        </p:tav>
                                        <p:tav tm="100000">
                                          <p:val>
                                            <p:strVal val="#ppt_h"/>
                                          </p:val>
                                        </p:tav>
                                      </p:tavLst>
                                    </p:anim>
                                    <p:anim calcmode="lin" valueType="num">
                                      <p:cBhvr>
                                        <p:cTn id="15" dur="500" fill="hold"/>
                                        <p:tgtEl>
                                          <p:spTgt spid="108546">
                                            <p:txEl>
                                              <p:pRg st="3" end="3"/>
                                            </p:txEl>
                                          </p:spTgt>
                                        </p:tgtEl>
                                        <p:attrNameLst>
                                          <p:attrName>style.rotation</p:attrName>
                                        </p:attrNameLst>
                                      </p:cBhvr>
                                      <p:tavLst>
                                        <p:tav tm="0">
                                          <p:val>
                                            <p:fltVal val="360"/>
                                          </p:val>
                                        </p:tav>
                                        <p:tav tm="100000">
                                          <p:val>
                                            <p:fltVal val="0"/>
                                          </p:val>
                                        </p:tav>
                                      </p:tavLst>
                                    </p:anim>
                                    <p:animEffect transition="in" filter="fade">
                                      <p:cBhvr>
                                        <p:cTn id="16" dur="500"/>
                                        <p:tgtEl>
                                          <p:spTgt spid="108546">
                                            <p:txEl>
                                              <p:pRg st="3" end="3"/>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108546">
                                            <p:txEl>
                                              <p:pRg st="4" end="4"/>
                                            </p:txEl>
                                          </p:spTgt>
                                        </p:tgtEl>
                                        <p:attrNameLst>
                                          <p:attrName>style.visibility</p:attrName>
                                        </p:attrNameLst>
                                      </p:cBhvr>
                                      <p:to>
                                        <p:strVal val="visible"/>
                                      </p:to>
                                    </p:set>
                                    <p:anim calcmode="lin" valueType="num">
                                      <p:cBhvr>
                                        <p:cTn id="19" dur="500" fill="hold"/>
                                        <p:tgtEl>
                                          <p:spTgt spid="108546">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108546">
                                            <p:txEl>
                                              <p:pRg st="4" end="4"/>
                                            </p:txEl>
                                          </p:spTgt>
                                        </p:tgtEl>
                                        <p:attrNameLst>
                                          <p:attrName>ppt_h</p:attrName>
                                        </p:attrNameLst>
                                      </p:cBhvr>
                                      <p:tavLst>
                                        <p:tav tm="0">
                                          <p:val>
                                            <p:fltVal val="0"/>
                                          </p:val>
                                        </p:tav>
                                        <p:tav tm="100000">
                                          <p:val>
                                            <p:strVal val="#ppt_h"/>
                                          </p:val>
                                        </p:tav>
                                      </p:tavLst>
                                    </p:anim>
                                    <p:anim calcmode="lin" valueType="num">
                                      <p:cBhvr>
                                        <p:cTn id="21" dur="500" fill="hold"/>
                                        <p:tgtEl>
                                          <p:spTgt spid="108546">
                                            <p:txEl>
                                              <p:pRg st="4" end="4"/>
                                            </p:txEl>
                                          </p:spTgt>
                                        </p:tgtEl>
                                        <p:attrNameLst>
                                          <p:attrName>style.rotation</p:attrName>
                                        </p:attrNameLst>
                                      </p:cBhvr>
                                      <p:tavLst>
                                        <p:tav tm="0">
                                          <p:val>
                                            <p:fltVal val="360"/>
                                          </p:val>
                                        </p:tav>
                                        <p:tav tm="100000">
                                          <p:val>
                                            <p:fltVal val="0"/>
                                          </p:val>
                                        </p:tav>
                                      </p:tavLst>
                                    </p:anim>
                                    <p:animEffect transition="in" filter="fade">
                                      <p:cBhvr>
                                        <p:cTn id="22" dur="500"/>
                                        <p:tgtEl>
                                          <p:spTgt spid="1085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4294967295"/>
          </p:nvPr>
        </p:nvSpPr>
        <p:spPr>
          <a:xfrm>
            <a:off x="179388" y="1412875"/>
            <a:ext cx="8748712" cy="4392613"/>
          </a:xfrm>
        </p:spPr>
        <p:txBody>
          <a:bodyPr/>
          <a:lstStyle/>
          <a:p>
            <a:pPr marL="0" indent="0" eaLnBrk="1" hangingPunct="1">
              <a:lnSpc>
                <a:spcPct val="90000"/>
              </a:lnSpc>
              <a:buFont typeface="Wingdings" panose="05000000000000000000" pitchFamily="2" charset="2"/>
              <a:buNone/>
            </a:pPr>
            <a:r>
              <a:rPr lang="en-US" altLang="zh-CN" sz="3600" b="1" dirty="0">
                <a:solidFill>
                  <a:srgbClr val="0000CC"/>
                </a:solidFill>
                <a:ea typeface="宋体" panose="02010600030101010101" pitchFamily="2" charset="-122"/>
              </a:rPr>
              <a:t>4</a:t>
            </a:r>
            <a:r>
              <a:rPr lang="zh-CN" altLang="en-US" sz="3600" b="1" dirty="0">
                <a:solidFill>
                  <a:srgbClr val="0000CC"/>
                </a:solidFill>
                <a:ea typeface="宋体" panose="02010600030101010101" pitchFamily="2" charset="-122"/>
              </a:rPr>
              <a:t>、多态（</a:t>
            </a:r>
            <a:r>
              <a:rPr lang="en-US" altLang="zh-CN" sz="3600" b="1" dirty="0">
                <a:solidFill>
                  <a:srgbClr val="0000CC"/>
                </a:solidFill>
                <a:ea typeface="宋体" panose="02010600030101010101" pitchFamily="2" charset="-122"/>
              </a:rPr>
              <a:t>polymorphism）</a:t>
            </a:r>
            <a:endParaRPr lang="en-US" altLang="zh-CN" sz="3600" b="1" dirty="0">
              <a:solidFill>
                <a:srgbClr val="0000CC"/>
              </a:solidFill>
              <a:ea typeface="宋体" panose="02010600030101010101" pitchFamily="2" charset="-122"/>
            </a:endParaRPr>
          </a:p>
          <a:p>
            <a:pPr lvl="1" eaLnBrk="1" hangingPunct="1">
              <a:lnSpc>
                <a:spcPct val="90000"/>
              </a:lnSpc>
            </a:pPr>
            <a:r>
              <a:rPr lang="zh-CN" altLang="en-US" sz="2000" b="1" dirty="0">
                <a:latin typeface="Arial" panose="020B0604020202020204" pitchFamily="34" charset="0"/>
                <a:ea typeface="宋体" panose="02010600030101010101" pitchFamily="2" charset="-122"/>
              </a:rPr>
              <a:t>概念</a:t>
            </a:r>
            <a:endParaRPr lang="en-US" altLang="zh-CN" sz="2000" b="1" dirty="0">
              <a:latin typeface="Arial" panose="020B0604020202020204" pitchFamily="34" charset="0"/>
              <a:ea typeface="宋体" panose="02010600030101010101" pitchFamily="2" charset="-122"/>
            </a:endParaRPr>
          </a:p>
          <a:p>
            <a:pPr marL="857250" lvl="2" indent="0" eaLnBrk="1" hangingPunct="1">
              <a:lnSpc>
                <a:spcPct val="90000"/>
              </a:lnSpc>
              <a:buFontTx/>
              <a:buNone/>
            </a:pPr>
            <a:r>
              <a:rPr lang="zh-CN" altLang="en-US" sz="2000" b="1" dirty="0">
                <a:latin typeface="Arial" panose="020B0604020202020204" pitchFamily="34" charset="0"/>
                <a:ea typeface="宋体" panose="02010600030101010101" pitchFamily="2" charset="-122"/>
              </a:rPr>
              <a:t>对象根据所接受的消息而做出动作，同样的消息为不同的对象接受时可导致完全不同的行动，该现象称为</a:t>
            </a:r>
            <a:r>
              <a:rPr lang="zh-CN" altLang="en-US" sz="2000" b="1" dirty="0">
                <a:solidFill>
                  <a:srgbClr val="FF0000"/>
                </a:solidFill>
                <a:latin typeface="Arial" panose="020B0604020202020204" pitchFamily="34" charset="0"/>
                <a:ea typeface="宋体" panose="02010600030101010101" pitchFamily="2" charset="-122"/>
              </a:rPr>
              <a:t>多态性</a:t>
            </a:r>
            <a:r>
              <a:rPr lang="zh-CN" altLang="en-US" sz="2000" b="1" dirty="0">
                <a:latin typeface="Arial" panose="020B0604020202020204" pitchFamily="34" charset="0"/>
                <a:ea typeface="宋体" panose="02010600030101010101" pitchFamily="2" charset="-122"/>
              </a:rPr>
              <a:t>。简单的说：单接口，多实现。</a:t>
            </a:r>
            <a:endParaRPr lang="zh-CN" altLang="en-US" sz="2000" b="1" dirty="0">
              <a:latin typeface="Arial" panose="020B0604020202020204" pitchFamily="34" charset="0"/>
              <a:ea typeface="宋体" panose="02010600030101010101" pitchFamily="2" charset="-122"/>
            </a:endParaRPr>
          </a:p>
          <a:p>
            <a:pPr lvl="1" eaLnBrk="1" hangingPunct="1">
              <a:lnSpc>
                <a:spcPct val="90000"/>
              </a:lnSpc>
            </a:pPr>
            <a:r>
              <a:rPr lang="zh-CN" altLang="en-US" sz="2000" b="1" dirty="0">
                <a:solidFill>
                  <a:srgbClr val="FF0000"/>
                </a:solidFill>
                <a:latin typeface="Arial" panose="020B0604020202020204" pitchFamily="34" charset="0"/>
                <a:ea typeface="宋体" panose="02010600030101010101" pitchFamily="2" charset="-122"/>
              </a:rPr>
              <a:t>作用</a:t>
            </a:r>
            <a:endParaRPr lang="en-US" altLang="zh-CN" sz="2000" b="1" dirty="0">
              <a:solidFill>
                <a:srgbClr val="FF0000"/>
              </a:solidFill>
              <a:latin typeface="Arial" panose="020B0604020202020204" pitchFamily="34" charset="0"/>
              <a:ea typeface="宋体" panose="02010600030101010101" pitchFamily="2" charset="-122"/>
            </a:endParaRPr>
          </a:p>
          <a:p>
            <a:pPr marL="857250" lvl="2" indent="0" eaLnBrk="1" hangingPunct="1">
              <a:lnSpc>
                <a:spcPct val="90000"/>
              </a:lnSpc>
            </a:pPr>
            <a:r>
              <a:rPr lang="zh-CN" altLang="en-US" sz="2000" b="1" dirty="0">
                <a:latin typeface="Arial" panose="020B0604020202020204" pitchFamily="34" charset="0"/>
                <a:ea typeface="宋体" panose="02010600030101010101" pitchFamily="2" charset="-122"/>
              </a:rPr>
              <a:t>方便软件功能的扩展</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pPr>
            <a:r>
              <a:rPr lang="zh-CN" altLang="en-US" sz="2000" b="1" dirty="0">
                <a:solidFill>
                  <a:srgbClr val="FF0000"/>
                </a:solidFill>
                <a:latin typeface="Arial" panose="020B0604020202020204" pitchFamily="34" charset="0"/>
                <a:ea typeface="宋体" panose="02010600030101010101" pitchFamily="2" charset="-122"/>
              </a:rPr>
              <a:t>举例</a:t>
            </a:r>
            <a:br>
              <a:rPr lang="zh-CN" altLang="en-US" sz="2000" b="1" dirty="0">
                <a:latin typeface="Arial" panose="020B0604020202020204" pitchFamily="34" charset="0"/>
                <a:ea typeface="宋体" panose="02010600030101010101" pitchFamily="2" charset="-122"/>
              </a:rPr>
            </a:br>
            <a:r>
              <a:rPr lang="en-US" altLang="zh-CN" sz="2000" b="1" dirty="0">
                <a:latin typeface="Arial" panose="020B0604020202020204" pitchFamily="34" charset="0"/>
                <a:ea typeface="宋体" panose="02010600030101010101" pitchFamily="2" charset="-122"/>
              </a:rPr>
              <a:t>F(</a:t>
            </a:r>
            <a:r>
              <a:rPr lang="zh-CN" altLang="en-US" sz="2000" b="1" dirty="0">
                <a:latin typeface="Arial" panose="020B0604020202020204" pitchFamily="34" charset="0"/>
                <a:ea typeface="宋体" panose="02010600030101010101" pitchFamily="2" charset="-122"/>
              </a:rPr>
              <a:t>动物 </a:t>
            </a:r>
            <a:r>
              <a:rPr lang="en-US" altLang="zh-CN" sz="2000" b="1" dirty="0">
                <a:latin typeface="Arial" panose="020B0604020202020204" pitchFamily="34" charset="0"/>
                <a:ea typeface="宋体" panose="02010600030101010101" pitchFamily="2" charset="-122"/>
              </a:rPr>
              <a:t>*P）</a:t>
            </a:r>
            <a:r>
              <a:rPr lang="en-US" altLang="zh-CN" sz="2000" b="1" dirty="0">
                <a:solidFill>
                  <a:srgbClr val="0000CC"/>
                </a:solidFill>
                <a:latin typeface="Arial" panose="020B0604020202020204" pitchFamily="34" charset="0"/>
                <a:ea typeface="宋体" panose="02010600030101010101" pitchFamily="2" charset="-122"/>
              </a:rPr>
              <a:t>{ p-&gt;run(); }</a:t>
            </a:r>
            <a:endParaRPr lang="en-US" altLang="zh-CN" sz="2000" b="1" dirty="0">
              <a:solidFill>
                <a:srgbClr val="0000CC"/>
              </a:solidFill>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endParaRPr lang="en-US" altLang="zh-CN" sz="2000" b="1" dirty="0">
              <a:solidFill>
                <a:srgbClr val="0000CC"/>
              </a:solidFill>
              <a:latin typeface="Arial" panose="020B0604020202020204" pitchFamily="34" charset="0"/>
              <a:ea typeface="宋体" panose="02010600030101010101" pitchFamily="2" charset="-122"/>
            </a:endParaRPr>
          </a:p>
          <a:p>
            <a:pPr marL="857250" lvl="2" indent="0" eaLnBrk="1" hangingPunct="1">
              <a:lnSpc>
                <a:spcPct val="90000"/>
              </a:lnSpc>
            </a:pPr>
            <a:endParaRPr lang="zh-CN" altLang="en-US" sz="2000" b="1" dirty="0">
              <a:latin typeface="Arial" panose="020B0604020202020204" pitchFamily="34" charset="0"/>
              <a:ea typeface="宋体" panose="02010600030101010101" pitchFamily="2" charset="-122"/>
            </a:endParaRPr>
          </a:p>
        </p:txBody>
      </p:sp>
      <p:sp>
        <p:nvSpPr>
          <p:cNvPr id="50178" name="Rectangle 3"/>
          <p:cNvSpPr>
            <a:spLocks noChangeArrowheads="1"/>
          </p:cNvSpPr>
          <p:nvPr/>
        </p:nvSpPr>
        <p:spPr bwMode="auto">
          <a:xfrm>
            <a:off x="515938" y="165100"/>
            <a:ext cx="7772400" cy="688975"/>
          </a:xfrm>
          <a:prstGeom prst="rect">
            <a:avLst/>
          </a:prstGeom>
          <a:noFill/>
          <a:ln w="9525">
            <a:noFill/>
            <a:miter lim="800000"/>
          </a:ln>
        </p:spPr>
        <p:txBody>
          <a:bodyPr anchor="ctr"/>
          <a:lstStyle/>
          <a:p>
            <a:pPr algn="ctr"/>
            <a:r>
              <a:rPr lang="en-US" altLang="zh-CN" sz="4400">
                <a:solidFill>
                  <a:schemeClr val="bg1"/>
                </a:solidFill>
                <a:ea typeface="宋体" panose="02010600030101010101" pitchFamily="2" charset="-122"/>
              </a:rPr>
              <a:t>1.2 </a:t>
            </a:r>
            <a:r>
              <a:rPr lang="en-US" altLang="zh-CN" sz="4400">
                <a:ea typeface="宋体" panose="02010600030101010101" pitchFamily="2" charset="-122"/>
              </a:rPr>
              <a:t> </a:t>
            </a:r>
            <a:r>
              <a:rPr lang="zh-CN" altLang="zh-CN" sz="4400">
                <a:solidFill>
                  <a:schemeClr val="bg1"/>
                </a:solidFill>
                <a:ea typeface="宋体" panose="02010600030101010101" pitchFamily="2" charset="-122"/>
              </a:rPr>
              <a:t>面向对象程序语言的特征</a:t>
            </a:r>
            <a:endParaRPr lang="zh-CN" altLang="en-US" sz="4400">
              <a:solidFill>
                <a:schemeClr val="bg1"/>
              </a:solidFill>
              <a:ea typeface="宋体" panose="02010600030101010101" pitchFamily="2" charset="-122"/>
            </a:endParaRPr>
          </a:p>
        </p:txBody>
      </p:sp>
      <p:pic>
        <p:nvPicPr>
          <p:cNvPr id="50179" name="图片 2"/>
          <p:cNvPicPr>
            <a:picLocks noChangeAspect="1"/>
          </p:cNvPicPr>
          <p:nvPr/>
        </p:nvPicPr>
        <p:blipFill>
          <a:blip r:embed="rId1"/>
          <a:srcRect/>
          <a:stretch>
            <a:fillRect/>
          </a:stretch>
        </p:blipFill>
        <p:spPr bwMode="auto">
          <a:xfrm>
            <a:off x="2714625" y="5549900"/>
            <a:ext cx="1439863" cy="1152525"/>
          </a:xfrm>
          <a:prstGeom prst="rect">
            <a:avLst/>
          </a:prstGeom>
          <a:noFill/>
          <a:ln w="9525">
            <a:noFill/>
            <a:miter lim="800000"/>
            <a:headEnd/>
            <a:tailEnd/>
          </a:ln>
        </p:spPr>
      </p:pic>
      <p:pic>
        <p:nvPicPr>
          <p:cNvPr id="50180" name="图片 3"/>
          <p:cNvPicPr>
            <a:picLocks noChangeAspect="1"/>
          </p:cNvPicPr>
          <p:nvPr/>
        </p:nvPicPr>
        <p:blipFill>
          <a:blip r:embed="rId2"/>
          <a:srcRect/>
          <a:stretch>
            <a:fillRect/>
          </a:stretch>
        </p:blipFill>
        <p:spPr bwMode="auto">
          <a:xfrm>
            <a:off x="4311650" y="5516563"/>
            <a:ext cx="1528763" cy="1146175"/>
          </a:xfrm>
          <a:prstGeom prst="rect">
            <a:avLst/>
          </a:prstGeom>
          <a:noFill/>
          <a:ln w="9525">
            <a:noFill/>
            <a:miter lim="800000"/>
            <a:headEnd/>
            <a:tailEnd/>
          </a:ln>
        </p:spPr>
      </p:pic>
      <p:pic>
        <p:nvPicPr>
          <p:cNvPr id="50181" name="图片 4"/>
          <p:cNvPicPr>
            <a:picLocks noChangeAspect="1"/>
          </p:cNvPicPr>
          <p:nvPr/>
        </p:nvPicPr>
        <p:blipFill>
          <a:blip r:embed="rId3"/>
          <a:srcRect/>
          <a:stretch>
            <a:fillRect/>
          </a:stretch>
        </p:blipFill>
        <p:spPr bwMode="auto">
          <a:xfrm>
            <a:off x="5918200" y="5070475"/>
            <a:ext cx="1398588" cy="1117600"/>
          </a:xfrm>
          <a:prstGeom prst="rect">
            <a:avLst/>
          </a:prstGeom>
          <a:noFill/>
          <a:ln w="9525">
            <a:noFill/>
            <a:miter lim="800000"/>
            <a:headEnd/>
            <a:tailEnd/>
          </a:ln>
        </p:spPr>
      </p:pic>
      <p:pic>
        <p:nvPicPr>
          <p:cNvPr id="50182" name="图片 5"/>
          <p:cNvPicPr>
            <a:picLocks noChangeAspect="1"/>
          </p:cNvPicPr>
          <p:nvPr/>
        </p:nvPicPr>
        <p:blipFill>
          <a:blip r:embed="rId4"/>
          <a:srcRect/>
          <a:stretch>
            <a:fillRect/>
          </a:stretch>
        </p:blipFill>
        <p:spPr bwMode="auto">
          <a:xfrm>
            <a:off x="7631113" y="5262563"/>
            <a:ext cx="1416050" cy="1196975"/>
          </a:xfrm>
          <a:prstGeom prst="rect">
            <a:avLst/>
          </a:prstGeom>
          <a:noFill/>
          <a:ln w="9525">
            <a:noFill/>
            <a:miter lim="800000"/>
            <a:headEnd/>
            <a:tailEnd/>
          </a:ln>
        </p:spPr>
      </p:pic>
      <p:sp>
        <p:nvSpPr>
          <p:cNvPr id="50183" name="文本框 6"/>
          <p:cNvSpPr txBox="1">
            <a:spLocks noChangeArrowheads="1"/>
          </p:cNvSpPr>
          <p:nvPr/>
        </p:nvSpPr>
        <p:spPr bwMode="auto">
          <a:xfrm>
            <a:off x="3378200" y="6076950"/>
            <a:ext cx="595313" cy="584200"/>
          </a:xfrm>
          <a:prstGeom prst="rect">
            <a:avLst/>
          </a:prstGeom>
          <a:noFill/>
          <a:ln w="9525">
            <a:noFill/>
            <a:miter lim="800000"/>
          </a:ln>
        </p:spPr>
        <p:txBody>
          <a:bodyPr wrap="none">
            <a:spAutoFit/>
          </a:bodyPr>
          <a:lstStyle/>
          <a:p>
            <a:r>
              <a:rPr lang="zh-CN" altLang="en-US" sz="3200">
                <a:solidFill>
                  <a:srgbClr val="0000CC"/>
                </a:solidFill>
                <a:ea typeface="宋体" panose="02010600030101010101" pitchFamily="2" charset="-122"/>
              </a:rPr>
              <a:t>鸡</a:t>
            </a:r>
            <a:endParaRPr lang="zh-CN" altLang="en-US" sz="3200">
              <a:solidFill>
                <a:srgbClr val="0000CC"/>
              </a:solidFill>
              <a:ea typeface="宋体" panose="02010600030101010101" pitchFamily="2" charset="-122"/>
            </a:endParaRPr>
          </a:p>
        </p:txBody>
      </p:sp>
      <p:sp>
        <p:nvSpPr>
          <p:cNvPr id="50184" name="文本框 9"/>
          <p:cNvSpPr txBox="1">
            <a:spLocks noChangeArrowheads="1"/>
          </p:cNvSpPr>
          <p:nvPr/>
        </p:nvSpPr>
        <p:spPr bwMode="auto">
          <a:xfrm>
            <a:off x="5221288" y="6103938"/>
            <a:ext cx="595312" cy="584200"/>
          </a:xfrm>
          <a:prstGeom prst="rect">
            <a:avLst/>
          </a:prstGeom>
          <a:noFill/>
          <a:ln w="9525">
            <a:noFill/>
            <a:miter lim="800000"/>
          </a:ln>
        </p:spPr>
        <p:txBody>
          <a:bodyPr wrap="none">
            <a:spAutoFit/>
          </a:bodyPr>
          <a:lstStyle/>
          <a:p>
            <a:r>
              <a:rPr lang="zh-CN" altLang="en-US" sz="3200">
                <a:solidFill>
                  <a:srgbClr val="0000CC"/>
                </a:solidFill>
                <a:ea typeface="宋体" panose="02010600030101010101" pitchFamily="2" charset="-122"/>
              </a:rPr>
              <a:t>狗</a:t>
            </a:r>
            <a:endParaRPr lang="zh-CN" altLang="en-US" sz="3200">
              <a:solidFill>
                <a:srgbClr val="0000CC"/>
              </a:solidFill>
              <a:ea typeface="宋体" panose="02010600030101010101" pitchFamily="2" charset="-122"/>
            </a:endParaRPr>
          </a:p>
        </p:txBody>
      </p:sp>
      <p:sp>
        <p:nvSpPr>
          <p:cNvPr id="50185" name="文本框 10"/>
          <p:cNvSpPr txBox="1">
            <a:spLocks noChangeArrowheads="1"/>
          </p:cNvSpPr>
          <p:nvPr/>
        </p:nvSpPr>
        <p:spPr bwMode="auto">
          <a:xfrm>
            <a:off x="6381750" y="6078538"/>
            <a:ext cx="596900" cy="584200"/>
          </a:xfrm>
          <a:prstGeom prst="rect">
            <a:avLst/>
          </a:prstGeom>
          <a:noFill/>
          <a:ln w="9525">
            <a:noFill/>
            <a:miter lim="800000"/>
          </a:ln>
        </p:spPr>
        <p:txBody>
          <a:bodyPr wrap="none">
            <a:spAutoFit/>
          </a:bodyPr>
          <a:lstStyle/>
          <a:p>
            <a:r>
              <a:rPr lang="zh-CN" altLang="en-US" sz="3200">
                <a:solidFill>
                  <a:srgbClr val="0000CC"/>
                </a:solidFill>
                <a:ea typeface="宋体" panose="02010600030101010101" pitchFamily="2" charset="-122"/>
              </a:rPr>
              <a:t>猫</a:t>
            </a:r>
            <a:endParaRPr lang="zh-CN" altLang="en-US" sz="3200">
              <a:solidFill>
                <a:srgbClr val="0000CC"/>
              </a:solidFill>
              <a:ea typeface="宋体" panose="02010600030101010101" pitchFamily="2" charset="-122"/>
            </a:endParaRPr>
          </a:p>
        </p:txBody>
      </p:sp>
      <p:sp>
        <p:nvSpPr>
          <p:cNvPr id="50186" name="文本框 11"/>
          <p:cNvSpPr txBox="1">
            <a:spLocks noChangeArrowheads="1"/>
          </p:cNvSpPr>
          <p:nvPr/>
        </p:nvSpPr>
        <p:spPr bwMode="auto">
          <a:xfrm>
            <a:off x="8466138" y="6273800"/>
            <a:ext cx="596900" cy="584200"/>
          </a:xfrm>
          <a:prstGeom prst="rect">
            <a:avLst/>
          </a:prstGeom>
          <a:noFill/>
          <a:ln w="9525">
            <a:noFill/>
            <a:miter lim="800000"/>
          </a:ln>
        </p:spPr>
        <p:txBody>
          <a:bodyPr wrap="none">
            <a:spAutoFit/>
          </a:bodyPr>
          <a:lstStyle/>
          <a:p>
            <a:r>
              <a:rPr lang="zh-CN" altLang="en-US" sz="3200">
                <a:solidFill>
                  <a:srgbClr val="0000CC"/>
                </a:solidFill>
                <a:ea typeface="宋体" panose="02010600030101010101" pitchFamily="2" charset="-122"/>
              </a:rPr>
              <a:t>猪</a:t>
            </a:r>
            <a:endParaRPr lang="zh-CN" altLang="en-US" sz="3200">
              <a:solidFill>
                <a:srgbClr val="0000CC"/>
              </a:solidFill>
              <a:ea typeface="宋体" panose="02010600030101010101" pitchFamily="2" charset="-122"/>
            </a:endParaRPr>
          </a:p>
        </p:txBody>
      </p:sp>
      <p:pic>
        <p:nvPicPr>
          <p:cNvPr id="50187" name="图片 7"/>
          <p:cNvPicPr>
            <a:picLocks noChangeAspect="1"/>
          </p:cNvPicPr>
          <p:nvPr/>
        </p:nvPicPr>
        <p:blipFill>
          <a:blip r:embed="rId5"/>
          <a:srcRect/>
          <a:stretch>
            <a:fillRect/>
          </a:stretch>
        </p:blipFill>
        <p:spPr bwMode="auto">
          <a:xfrm>
            <a:off x="6718300" y="3187700"/>
            <a:ext cx="1090613" cy="682625"/>
          </a:xfrm>
          <a:prstGeom prst="rect">
            <a:avLst/>
          </a:prstGeom>
          <a:noFill/>
          <a:ln w="9525">
            <a:noFill/>
            <a:miter lim="800000"/>
            <a:headEnd/>
            <a:tailEnd/>
          </a:ln>
        </p:spPr>
      </p:pic>
      <p:cxnSp>
        <p:nvCxnSpPr>
          <p:cNvPr id="13" name="直接箭头连接符 12"/>
          <p:cNvCxnSpPr/>
          <p:nvPr/>
        </p:nvCxnSpPr>
        <p:spPr>
          <a:xfrm flipV="1">
            <a:off x="3860800" y="3894138"/>
            <a:ext cx="2738438" cy="16224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933950" y="3894138"/>
            <a:ext cx="1879600" cy="16081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813550" y="3908425"/>
            <a:ext cx="363538" cy="10017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7545388" y="3879850"/>
            <a:ext cx="1014412" cy="16224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192" name="文本框 22"/>
          <p:cNvSpPr txBox="1">
            <a:spLocks noChangeArrowheads="1"/>
          </p:cNvSpPr>
          <p:nvPr/>
        </p:nvSpPr>
        <p:spPr bwMode="auto">
          <a:xfrm>
            <a:off x="7812088" y="3141663"/>
            <a:ext cx="1000125" cy="579437"/>
          </a:xfrm>
          <a:prstGeom prst="rect">
            <a:avLst/>
          </a:prstGeom>
          <a:noFill/>
          <a:ln w="9525">
            <a:noFill/>
            <a:miter lim="800000"/>
          </a:ln>
        </p:spPr>
        <p:txBody>
          <a:bodyPr wrap="none">
            <a:spAutoFit/>
          </a:bodyPr>
          <a:lstStyle/>
          <a:p>
            <a:r>
              <a:rPr lang="zh-CN" altLang="en-US" sz="3200">
                <a:solidFill>
                  <a:srgbClr val="0000CC"/>
                </a:solidFill>
                <a:ea typeface="宋体" panose="02010600030101010101" pitchFamily="2" charset="-122"/>
              </a:rPr>
              <a:t>动物</a:t>
            </a:r>
            <a:endParaRPr lang="zh-CN" altLang="en-US" sz="3200">
              <a:solidFill>
                <a:srgbClr val="0000CC"/>
              </a:solidFill>
              <a:ea typeface="宋体" panose="02010600030101010101" pitchFamily="2" charset="-122"/>
            </a:endParaRPr>
          </a:p>
        </p:txBody>
      </p:sp>
      <p:sp>
        <p:nvSpPr>
          <p:cNvPr id="50193" name="文本框 23"/>
          <p:cNvSpPr txBox="1">
            <a:spLocks noChangeArrowheads="1"/>
          </p:cNvSpPr>
          <p:nvPr/>
        </p:nvSpPr>
        <p:spPr bwMode="auto">
          <a:xfrm>
            <a:off x="4619625" y="4005263"/>
            <a:ext cx="4524375" cy="641350"/>
          </a:xfrm>
          <a:prstGeom prst="rect">
            <a:avLst/>
          </a:prstGeom>
          <a:noFill/>
          <a:ln w="9525">
            <a:noFill/>
            <a:miter lim="800000"/>
          </a:ln>
        </p:spPr>
        <p:txBody>
          <a:bodyPr>
            <a:spAutoFit/>
          </a:bodyPr>
          <a:lstStyle/>
          <a:p>
            <a:r>
              <a:rPr lang="zh-CN" altLang="en-US">
                <a:solidFill>
                  <a:srgbClr val="FF0000"/>
                </a:solidFill>
                <a:ea typeface="宋体" panose="02010600030101010101" pitchFamily="2" charset="-122"/>
              </a:rPr>
              <a:t>当猎人的枪声响起时，不同动物开始</a:t>
            </a:r>
            <a:r>
              <a:rPr lang="en-US" altLang="zh-CN">
                <a:solidFill>
                  <a:srgbClr val="FF0000"/>
                </a:solidFill>
                <a:ea typeface="宋体" panose="02010600030101010101" pitchFamily="2" charset="-122"/>
              </a:rPr>
              <a:t>run()</a:t>
            </a:r>
            <a:r>
              <a:rPr lang="zh-CN" altLang="en-US">
                <a:solidFill>
                  <a:srgbClr val="FF0000"/>
                </a:solidFill>
                <a:ea typeface="宋体" panose="02010600030101010101" pitchFamily="2" charset="-122"/>
              </a:rPr>
              <a:t>，它们不同的奔跑方式就是多态</a:t>
            </a:r>
            <a:endParaRPr lang="zh-CN" altLang="en-US">
              <a:solidFill>
                <a:srgbClr val="FF0000"/>
              </a:solidFill>
              <a:ea typeface="宋体" panose="02010600030101010101" pitchFamily="2" charset="-122"/>
            </a:endParaRPr>
          </a:p>
        </p:txBody>
      </p:sp>
      <p:sp>
        <p:nvSpPr>
          <p:cNvPr id="8" name="对话气泡: 矩形 7"/>
          <p:cNvSpPr/>
          <p:nvPr/>
        </p:nvSpPr>
        <p:spPr>
          <a:xfrm>
            <a:off x="231775" y="4932363"/>
            <a:ext cx="2305050" cy="1728787"/>
          </a:xfrm>
          <a:prstGeom prst="wedgeRectCallout">
            <a:avLst>
              <a:gd name="adj1" fmla="val 4808"/>
              <a:gd name="adj2" fmla="val -74428"/>
            </a:avLst>
          </a:prstGeom>
          <a:gradFill>
            <a:gsLst>
              <a:gs pos="0">
                <a:srgbClr val="FFFF00"/>
              </a:gs>
              <a:gs pos="48000">
                <a:schemeClr val="accent2">
                  <a:lumMod val="20000"/>
                  <a:lumOff val="80000"/>
                </a:schemeClr>
              </a:gs>
              <a:gs pos="100000">
                <a:schemeClr val="accent4">
                  <a:lumMod val="60000"/>
                  <a:lumOff val="40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ltLang="zh-CN" dirty="0">
              <a:solidFill>
                <a:schemeClr val="tx1"/>
              </a:solidFill>
            </a:endParaRPr>
          </a:p>
          <a:p>
            <a:pPr algn="ctr" eaLnBrk="0" hangingPunct="0">
              <a:defRPr/>
            </a:pPr>
            <a:r>
              <a:rPr lang="en-US" altLang="zh-CN" dirty="0">
                <a:solidFill>
                  <a:schemeClr val="tx1"/>
                </a:solidFill>
              </a:rPr>
              <a:t>F</a:t>
            </a:r>
            <a:r>
              <a:rPr lang="zh-CN" altLang="en-US" dirty="0">
                <a:solidFill>
                  <a:schemeClr val="tx1"/>
                </a:solidFill>
              </a:rPr>
              <a:t>即为多态函数，当传递狗对象给</a:t>
            </a:r>
            <a:r>
              <a:rPr lang="en-US" altLang="zh-CN" dirty="0">
                <a:solidFill>
                  <a:schemeClr val="tx1"/>
                </a:solidFill>
              </a:rPr>
              <a:t>p</a:t>
            </a:r>
            <a:r>
              <a:rPr lang="zh-CN" altLang="en-US" dirty="0">
                <a:solidFill>
                  <a:schemeClr val="tx1"/>
                </a:solidFill>
              </a:rPr>
              <a:t>时，执行</a:t>
            </a:r>
            <a:r>
              <a:rPr lang="zh-CN" altLang="en-US" dirty="0">
                <a:solidFill>
                  <a:srgbClr val="FF0000"/>
                </a:solidFill>
              </a:rPr>
              <a:t>狗</a:t>
            </a:r>
            <a:r>
              <a:rPr lang="en-US" altLang="zh-CN" dirty="0">
                <a:solidFill>
                  <a:srgbClr val="FF0000"/>
                </a:solidFill>
              </a:rPr>
              <a:t>.run()</a:t>
            </a:r>
            <a:endParaRPr lang="en-US" altLang="zh-CN" dirty="0">
              <a:solidFill>
                <a:srgbClr val="FF0000"/>
              </a:solidFill>
            </a:endParaRPr>
          </a:p>
          <a:p>
            <a:pPr algn="ctr" eaLnBrk="0" hangingPunct="0">
              <a:defRPr/>
            </a:pPr>
            <a:r>
              <a:rPr lang="zh-CN" altLang="en-US" dirty="0">
                <a:solidFill>
                  <a:schemeClr val="tx1"/>
                </a:solidFill>
              </a:rPr>
              <a:t>传递猫对象给</a:t>
            </a:r>
            <a:r>
              <a:rPr lang="en-US" altLang="zh-CN" dirty="0">
                <a:solidFill>
                  <a:schemeClr val="tx1"/>
                </a:solidFill>
              </a:rPr>
              <a:t>p</a:t>
            </a:r>
            <a:r>
              <a:rPr lang="zh-CN" altLang="en-US" dirty="0">
                <a:solidFill>
                  <a:schemeClr val="tx1"/>
                </a:solidFill>
              </a:rPr>
              <a:t>时，执行</a:t>
            </a:r>
            <a:r>
              <a:rPr lang="zh-CN" altLang="en-US" dirty="0">
                <a:solidFill>
                  <a:srgbClr val="FF0000"/>
                </a:solidFill>
              </a:rPr>
              <a:t>猫</a:t>
            </a:r>
            <a:r>
              <a:rPr lang="en-US" altLang="zh-CN" dirty="0">
                <a:solidFill>
                  <a:srgbClr val="FF0000"/>
                </a:solidFill>
              </a:rPr>
              <a:t>.run()……</a:t>
            </a:r>
            <a:endParaRPr lang="en-US" altLang="zh-CN" dirty="0">
              <a:solidFill>
                <a:srgbClr val="FF0000"/>
              </a:solidFill>
            </a:endParaRPr>
          </a:p>
          <a:p>
            <a:pPr algn="ctr" eaLnBrk="0" hangingPunct="0">
              <a:defRPr/>
            </a:pPr>
            <a:endParaRPr lang="zh-CN" alt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10594">
                                            <p:txEl>
                                              <p:pRg st="3" end="3"/>
                                            </p:txEl>
                                          </p:spTgt>
                                        </p:tgtEl>
                                        <p:attrNameLst>
                                          <p:attrName>style.visibility</p:attrName>
                                        </p:attrNameLst>
                                      </p:cBhvr>
                                      <p:to>
                                        <p:strVal val="visible"/>
                                      </p:to>
                                    </p:set>
                                    <p:anim calcmode="lin" valueType="num">
                                      <p:cBhvr>
                                        <p:cTn id="7" dur="1000" fill="hold"/>
                                        <p:tgtEl>
                                          <p:spTgt spid="110594">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110594">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110594">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110594">
                                            <p:txEl>
                                              <p:pRg st="3" end="3"/>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10594">
                                            <p:txEl>
                                              <p:pRg st="4" end="4"/>
                                            </p:txEl>
                                          </p:spTgt>
                                        </p:tgtEl>
                                        <p:attrNameLst>
                                          <p:attrName>style.visibility</p:attrName>
                                        </p:attrNameLst>
                                      </p:cBhvr>
                                      <p:to>
                                        <p:strVal val="visible"/>
                                      </p:to>
                                    </p:set>
                                    <p:anim calcmode="lin" valueType="num">
                                      <p:cBhvr>
                                        <p:cTn id="13" dur="1000" fill="hold"/>
                                        <p:tgtEl>
                                          <p:spTgt spid="110594">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110594">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110594">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110594">
                                            <p:txEl>
                                              <p:pRg st="4" end="4"/>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110594">
                                            <p:txEl>
                                              <p:pRg st="5" end="5"/>
                                            </p:txEl>
                                          </p:spTgt>
                                        </p:tgtEl>
                                        <p:attrNameLst>
                                          <p:attrName>style.visibility</p:attrName>
                                        </p:attrNameLst>
                                      </p:cBhvr>
                                      <p:to>
                                        <p:strVal val="visible"/>
                                      </p:to>
                                    </p:set>
                                    <p:anim calcmode="lin" valueType="num">
                                      <p:cBhvr>
                                        <p:cTn id="19" dur="1000" fill="hold"/>
                                        <p:tgtEl>
                                          <p:spTgt spid="110594">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110594">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110594">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1105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smtClean="0"/>
              <a:t>学习通投票题</a:t>
            </a:r>
            <a:endParaRPr lang="zh-CN" altLang="en-US" dirty="0"/>
          </a:p>
        </p:txBody>
      </p:sp>
      <p:sp>
        <p:nvSpPr>
          <p:cNvPr id="3" name="TextBox 2"/>
          <p:cNvSpPr txBox="1"/>
          <p:nvPr/>
        </p:nvSpPr>
        <p:spPr>
          <a:xfrm>
            <a:off x="539552" y="2132856"/>
            <a:ext cx="4896544" cy="2954655"/>
          </a:xfrm>
          <a:prstGeom prst="rect">
            <a:avLst/>
          </a:prstGeom>
          <a:noFill/>
        </p:spPr>
        <p:txBody>
          <a:bodyPr wrap="square" rtlCol="0">
            <a:spAutoFit/>
          </a:bodyPr>
          <a:lstStyle/>
          <a:p>
            <a:r>
              <a:rPr lang="en-US" altLang="zh-CN" sz="2800" dirty="0" smtClean="0"/>
              <a:t>1.</a:t>
            </a:r>
            <a:r>
              <a:rPr lang="zh-CN" altLang="en-US" sz="2800" dirty="0" smtClean="0"/>
              <a:t>下面哪个不是</a:t>
            </a:r>
            <a:r>
              <a:rPr lang="zh-CN" altLang="en-US" sz="2800" dirty="0"/>
              <a:t>面向对象语言</a:t>
            </a:r>
            <a:r>
              <a:rPr lang="zh-CN" altLang="en-US" sz="2800" dirty="0" smtClean="0"/>
              <a:t>的特征</a:t>
            </a:r>
            <a:endParaRPr lang="en-US" altLang="zh-CN" sz="2800" dirty="0" smtClean="0"/>
          </a:p>
          <a:p>
            <a:r>
              <a:rPr lang="en-US" altLang="zh-CN" sz="2800" dirty="0" smtClean="0"/>
              <a:t>A</a:t>
            </a:r>
            <a:r>
              <a:rPr lang="zh-CN" altLang="en-US" sz="2800" dirty="0"/>
              <a:t>、</a:t>
            </a:r>
            <a:r>
              <a:rPr lang="zh-CN" altLang="en-US" sz="2800" dirty="0" smtClean="0"/>
              <a:t>封装</a:t>
            </a:r>
            <a:endParaRPr lang="en-US" altLang="zh-CN" sz="2800" dirty="0" smtClean="0"/>
          </a:p>
          <a:p>
            <a:r>
              <a:rPr lang="en-US" altLang="zh-CN" sz="2800" dirty="0"/>
              <a:t>B</a:t>
            </a:r>
            <a:r>
              <a:rPr lang="zh-CN" altLang="en-US" sz="2800" dirty="0" smtClean="0"/>
              <a:t>、开放</a:t>
            </a:r>
            <a:endParaRPr lang="en-US" altLang="zh-CN" sz="2800" dirty="0" smtClean="0"/>
          </a:p>
          <a:p>
            <a:r>
              <a:rPr lang="en-US" altLang="zh-CN" sz="2800" dirty="0"/>
              <a:t>C</a:t>
            </a:r>
            <a:r>
              <a:rPr lang="zh-CN" altLang="en-US" sz="2800" dirty="0" smtClean="0"/>
              <a:t>、继承</a:t>
            </a:r>
            <a:r>
              <a:rPr lang="en-US" altLang="zh-CN" sz="2800" dirty="0" smtClean="0"/>
              <a:t>	</a:t>
            </a:r>
            <a:endParaRPr lang="en-US" altLang="zh-CN" sz="2800" dirty="0" smtClean="0"/>
          </a:p>
          <a:p>
            <a:r>
              <a:rPr lang="en-US" altLang="zh-CN" sz="2800" dirty="0"/>
              <a:t>D</a:t>
            </a:r>
            <a:r>
              <a:rPr lang="zh-CN" altLang="en-US" sz="2800" dirty="0" smtClean="0"/>
              <a:t>、多态</a:t>
            </a:r>
            <a:endParaRPr lang="zh-CN" altLang="en-US" sz="2800"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684213" y="115888"/>
            <a:ext cx="7772400" cy="719137"/>
          </a:xfrm>
        </p:spPr>
        <p:txBody>
          <a:bodyPr/>
          <a:lstStyle/>
          <a:p>
            <a:pPr eaLnBrk="1" hangingPunct="1"/>
            <a:r>
              <a:rPr lang="en-US" altLang="zh-CN" b="1" dirty="0">
                <a:ea typeface="宋体" panose="02010600030101010101" pitchFamily="2" charset="-122"/>
              </a:rPr>
              <a:t>1.3 C++</a:t>
            </a:r>
            <a:r>
              <a:rPr lang="zh-CN" altLang="en-US" b="1" dirty="0">
                <a:ea typeface="宋体" panose="02010600030101010101" pitchFamily="2" charset="-122"/>
              </a:rPr>
              <a:t>与</a:t>
            </a:r>
            <a:r>
              <a:rPr lang="zh-CN" altLang="en-US" b="1" dirty="0">
                <a:solidFill>
                  <a:srgbClr val="FF0000"/>
                </a:solidFill>
                <a:ea typeface="宋体" panose="02010600030101010101" pitchFamily="2" charset="-122"/>
              </a:rPr>
              <a:t>面向对象程序设计</a:t>
            </a:r>
            <a:endParaRPr lang="zh-CN" altLang="en-US" b="1" dirty="0">
              <a:solidFill>
                <a:srgbClr val="FF0000"/>
              </a:solidFill>
              <a:ea typeface="宋体" panose="02010600030101010101" pitchFamily="2" charset="-122"/>
            </a:endParaRPr>
          </a:p>
        </p:txBody>
      </p:sp>
      <p:sp>
        <p:nvSpPr>
          <p:cNvPr id="111619" name="Rectangle 3"/>
          <p:cNvSpPr>
            <a:spLocks noGrp="1" noChangeArrowheads="1"/>
          </p:cNvSpPr>
          <p:nvPr>
            <p:ph type="body" idx="4294967295"/>
          </p:nvPr>
        </p:nvSpPr>
        <p:spPr>
          <a:xfrm>
            <a:off x="323850" y="1484313"/>
            <a:ext cx="8351838" cy="5373687"/>
          </a:xfrm>
        </p:spPr>
        <p:txBody>
          <a:bodyPr/>
          <a:lstStyle/>
          <a:p>
            <a:r>
              <a:rPr lang="en-US" altLang="zh-CN" b="1" dirty="0">
                <a:ea typeface="宋体" panose="02010600030101010101" pitchFamily="2" charset="-122"/>
              </a:rPr>
              <a:t>1.3.1 C++</a:t>
            </a:r>
            <a:r>
              <a:rPr lang="zh-CN" altLang="zh-CN" b="1" dirty="0">
                <a:ea typeface="宋体" panose="02010600030101010101" pitchFamily="2" charset="-122"/>
              </a:rPr>
              <a:t>简史</a:t>
            </a:r>
            <a:endParaRPr lang="zh-CN" altLang="zh-CN" b="1" dirty="0">
              <a:ea typeface="宋体" panose="02010600030101010101" pitchFamily="2" charset="-122"/>
            </a:endParaRPr>
          </a:p>
          <a:p>
            <a:pPr eaLnBrk="1" hangingPunct="1">
              <a:lnSpc>
                <a:spcPct val="80000"/>
              </a:lnSpc>
              <a:buFont typeface="Wingdings" panose="05000000000000000000" pitchFamily="2" charset="2"/>
              <a:buNone/>
            </a:pPr>
            <a:endParaRPr lang="zh-CN" altLang="en-US" b="1" dirty="0">
              <a:ea typeface="宋体" panose="02010600030101010101" pitchFamily="2" charset="-122"/>
            </a:endParaRPr>
          </a:p>
          <a:p>
            <a:pPr eaLnBrk="1" hangingPunct="1">
              <a:lnSpc>
                <a:spcPct val="80000"/>
              </a:lnSpc>
              <a:buFont typeface="Wingdings" panose="05000000000000000000" pitchFamily="2" charset="2"/>
              <a:buNone/>
            </a:pPr>
            <a:r>
              <a:rPr lang="en-US" altLang="zh-CN" sz="2400" b="1" dirty="0">
                <a:solidFill>
                  <a:srgbClr val="0000CC"/>
                </a:solidFill>
                <a:ea typeface="宋体" panose="02010600030101010101" pitchFamily="2" charset="-122"/>
              </a:rPr>
              <a:t>1.</a:t>
            </a:r>
            <a:r>
              <a:rPr lang="zh-CN" altLang="en-US" sz="2400" b="1" dirty="0">
                <a:solidFill>
                  <a:srgbClr val="0000CC"/>
                </a:solidFill>
                <a:ea typeface="宋体" panose="02010600030101010101" pitchFamily="2" charset="-122"/>
              </a:rPr>
              <a:t>面向对象语言概况</a:t>
            </a:r>
            <a:endParaRPr lang="zh-CN" altLang="en-US" sz="2400" b="1" dirty="0">
              <a:solidFill>
                <a:srgbClr val="0000CC"/>
              </a:solidFill>
              <a:ea typeface="宋体" panose="02010600030101010101" pitchFamily="2" charset="-122"/>
            </a:endParaRPr>
          </a:p>
          <a:p>
            <a:pPr eaLnBrk="1" hangingPunct="1">
              <a:lnSpc>
                <a:spcPct val="80000"/>
              </a:lnSpc>
            </a:pPr>
            <a:r>
              <a:rPr lang="zh-CN" altLang="en-US" sz="2000" b="1" dirty="0">
                <a:solidFill>
                  <a:srgbClr val="FF0000"/>
                </a:solidFill>
                <a:ea typeface="宋体" panose="02010600030101010101" pitchFamily="2" charset="-122"/>
              </a:rPr>
              <a:t>最早最成熟的领域</a:t>
            </a:r>
            <a:endParaRPr lang="zh-CN" altLang="en-US" sz="2000" b="1" dirty="0">
              <a:solidFill>
                <a:srgbClr val="FF0000"/>
              </a:solidFill>
              <a:ea typeface="宋体" panose="02010600030101010101" pitchFamily="2" charset="-122"/>
            </a:endParaRPr>
          </a:p>
          <a:p>
            <a:pPr lvl="1" eaLnBrk="1" hangingPunct="1">
              <a:lnSpc>
                <a:spcPct val="80000"/>
              </a:lnSpc>
            </a:pPr>
            <a:r>
              <a:rPr lang="zh-CN" altLang="en-US" sz="2000" b="1" dirty="0">
                <a:latin typeface="Arial" panose="020B0604020202020204" pitchFamily="34" charset="0"/>
                <a:ea typeface="宋体" panose="02010600030101010101" pitchFamily="2" charset="-122"/>
              </a:rPr>
              <a:t>萌芽于</a:t>
            </a:r>
            <a:r>
              <a:rPr lang="en-US" altLang="zh-CN" sz="2000" b="1" dirty="0">
                <a:latin typeface="Arial" panose="020B0604020202020204" pitchFamily="34" charset="0"/>
                <a:ea typeface="宋体" panose="02010600030101010101" pitchFamily="2" charset="-122"/>
              </a:rPr>
              <a:t>60</a:t>
            </a:r>
            <a:r>
              <a:rPr lang="zh-CN" altLang="en-US" sz="2000" b="1" dirty="0">
                <a:latin typeface="Arial" panose="020B0604020202020204" pitchFamily="34" charset="0"/>
                <a:ea typeface="宋体" panose="02010600030101010101" pitchFamily="2" charset="-122"/>
              </a:rPr>
              <a:t>年代（</a:t>
            </a:r>
            <a:r>
              <a:rPr lang="en-US" altLang="zh-CN" sz="2000" b="1" dirty="0" err="1">
                <a:latin typeface="Arial" panose="020B0604020202020204" pitchFamily="34" charset="0"/>
                <a:ea typeface="宋体" panose="02010600030101010101" pitchFamily="2" charset="-122"/>
              </a:rPr>
              <a:t>Simula</a:t>
            </a:r>
            <a:r>
              <a:rPr lang="zh-CN" altLang="en-US" sz="2000" b="1" dirty="0">
                <a:latin typeface="Arial" panose="020B0604020202020204" pitchFamily="34" charset="0"/>
                <a:ea typeface="宋体" panose="02010600030101010101" pitchFamily="2" charset="-122"/>
              </a:rPr>
              <a:t>），成熟于</a:t>
            </a:r>
            <a:r>
              <a:rPr lang="en-US" altLang="zh-CN" sz="2000" b="1" dirty="0">
                <a:latin typeface="Arial" panose="020B0604020202020204" pitchFamily="34" charset="0"/>
                <a:ea typeface="宋体" panose="02010600030101010101" pitchFamily="2" charset="-122"/>
              </a:rPr>
              <a:t>80</a:t>
            </a:r>
            <a:r>
              <a:rPr lang="zh-CN" altLang="en-US" sz="2000" b="1" dirty="0">
                <a:latin typeface="Arial" panose="020B0604020202020204" pitchFamily="34" charset="0"/>
                <a:ea typeface="宋体" panose="02010600030101010101" pitchFamily="2" charset="-122"/>
              </a:rPr>
              <a:t>年代</a:t>
            </a:r>
            <a:endParaRPr lang="zh-CN" altLang="en-US" sz="2000" b="1" dirty="0">
              <a:latin typeface="Arial" panose="020B0604020202020204" pitchFamily="34" charset="0"/>
              <a:ea typeface="宋体" panose="02010600030101010101" pitchFamily="2" charset="-122"/>
            </a:endParaRPr>
          </a:p>
          <a:p>
            <a:pPr lvl="1" eaLnBrk="1" hangingPunct="1">
              <a:lnSpc>
                <a:spcPct val="80000"/>
              </a:lnSpc>
            </a:pPr>
            <a:r>
              <a:rPr lang="en-US" altLang="zh-CN" sz="2000" b="1" dirty="0">
                <a:latin typeface="Arial" panose="020B0604020202020204" pitchFamily="34" charset="0"/>
                <a:ea typeface="宋体" panose="02010600030101010101" pitchFamily="2" charset="-122"/>
              </a:rPr>
              <a:t>70</a:t>
            </a:r>
            <a:r>
              <a:rPr lang="zh-CN" altLang="en-US" sz="2000" b="1" dirty="0">
                <a:latin typeface="Arial" panose="020B0604020202020204" pitchFamily="34" charset="0"/>
                <a:ea typeface="宋体" panose="02010600030101010101" pitchFamily="2" charset="-122"/>
              </a:rPr>
              <a:t>年代</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纯面向对象语言</a:t>
            </a:r>
            <a:r>
              <a:rPr lang="en-US" altLang="zh-CN" sz="2000" b="1" dirty="0">
                <a:latin typeface="Arial" panose="020B0604020202020204" pitchFamily="34" charset="0"/>
                <a:ea typeface="宋体" panose="02010600030101010101" pitchFamily="2" charset="-122"/>
              </a:rPr>
              <a:t>,</a:t>
            </a:r>
            <a:r>
              <a:rPr lang="en-US" altLang="zh-CN" sz="2000" b="1" dirty="0" err="1">
                <a:latin typeface="Arial" panose="020B0604020202020204" pitchFamily="34" charset="0"/>
                <a:ea typeface="宋体" panose="02010600030101010101" pitchFamily="2" charset="-122"/>
              </a:rPr>
              <a:t>smalltalk</a:t>
            </a:r>
            <a:endParaRPr lang="en-US" altLang="zh-CN" sz="2000" b="1" dirty="0">
              <a:latin typeface="Arial" panose="020B0604020202020204" pitchFamily="34" charset="0"/>
              <a:ea typeface="宋体" panose="02010600030101010101" pitchFamily="2" charset="-122"/>
            </a:endParaRPr>
          </a:p>
          <a:p>
            <a:pPr lvl="1" eaLnBrk="1" hangingPunct="1">
              <a:lnSpc>
                <a:spcPct val="80000"/>
              </a:lnSpc>
            </a:pPr>
            <a:endParaRPr lang="en-US" altLang="zh-CN" sz="2000" b="1" dirty="0">
              <a:latin typeface="Arial" panose="020B0604020202020204" pitchFamily="34" charset="0"/>
              <a:ea typeface="宋体" panose="02010600030101010101" pitchFamily="2" charset="-122"/>
            </a:endParaRPr>
          </a:p>
          <a:p>
            <a:pPr eaLnBrk="1" hangingPunct="1">
              <a:lnSpc>
                <a:spcPct val="80000"/>
              </a:lnSpc>
            </a:pPr>
            <a:r>
              <a:rPr lang="zh-CN" altLang="en-US" sz="2000" b="1" dirty="0">
                <a:solidFill>
                  <a:srgbClr val="FF0000"/>
                </a:solidFill>
                <a:ea typeface="宋体" panose="02010600030101010101" pitchFamily="2" charset="-122"/>
              </a:rPr>
              <a:t>常见面向对象的语言</a:t>
            </a:r>
            <a:endParaRPr lang="zh-CN" altLang="en-US" sz="2000" b="1" dirty="0">
              <a:solidFill>
                <a:srgbClr val="FF0000"/>
              </a:solidFill>
              <a:ea typeface="宋体" panose="02010600030101010101" pitchFamily="2" charset="-122"/>
            </a:endParaRPr>
          </a:p>
          <a:p>
            <a:pPr lvl="1" eaLnBrk="1" hangingPunct="1">
              <a:lnSpc>
                <a:spcPct val="80000"/>
              </a:lnSpc>
            </a:pPr>
            <a:r>
              <a:rPr lang="en-US" altLang="zh-CN" sz="2000" b="1" dirty="0">
                <a:latin typeface="Arial" panose="020B0604020202020204" pitchFamily="34" charset="0"/>
                <a:ea typeface="宋体" panose="02010600030101010101" pitchFamily="2" charset="-122"/>
              </a:rPr>
              <a:t>Java</a:t>
            </a:r>
            <a:r>
              <a:rPr lang="zh-CN" altLang="en-US" sz="2000" b="1" dirty="0">
                <a:latin typeface="Arial" panose="020B0604020202020204" pitchFamily="34" charset="0"/>
                <a:ea typeface="宋体" panose="02010600030101010101" pitchFamily="2" charset="-122"/>
              </a:rPr>
              <a:t>：纯面向对象的语言</a:t>
            </a:r>
            <a:endParaRPr lang="zh-CN" altLang="en-US" sz="2000" b="1" dirty="0">
              <a:latin typeface="Arial" panose="020B0604020202020204" pitchFamily="34" charset="0"/>
              <a:ea typeface="宋体" panose="02010600030101010101" pitchFamily="2" charset="-122"/>
            </a:endParaRPr>
          </a:p>
          <a:p>
            <a:pPr lvl="1" eaLnBrk="1" hangingPunct="1">
              <a:lnSpc>
                <a:spcPct val="80000"/>
              </a:lnSpc>
            </a:pPr>
            <a:r>
              <a:rPr lang="en-US" altLang="zh-CN" sz="2000" b="1" dirty="0" err="1">
                <a:latin typeface="Arial" panose="020B0604020202020204" pitchFamily="34" charset="0"/>
                <a:ea typeface="宋体" panose="02010600030101010101" pitchFamily="2" charset="-122"/>
              </a:rPr>
              <a:t>VB.Net</a:t>
            </a:r>
            <a:r>
              <a:rPr lang="zh-CN" altLang="en-US" sz="2000" b="1" dirty="0">
                <a:latin typeface="Arial" panose="020B0604020202020204" pitchFamily="34" charset="0"/>
                <a:ea typeface="宋体" panose="02010600030101010101" pitchFamily="2" charset="-122"/>
              </a:rPr>
              <a:t>：可视化程序设计</a:t>
            </a:r>
            <a:endParaRPr lang="zh-CN" altLang="en-US" sz="2000" b="1" dirty="0">
              <a:latin typeface="Arial" panose="020B0604020202020204" pitchFamily="34" charset="0"/>
              <a:ea typeface="宋体" panose="02010600030101010101" pitchFamily="2" charset="-122"/>
            </a:endParaRPr>
          </a:p>
          <a:p>
            <a:pPr lvl="2" eaLnBrk="1" hangingPunct="1">
              <a:lnSpc>
                <a:spcPct val="80000"/>
              </a:lnSpc>
            </a:pPr>
            <a:r>
              <a:rPr lang="zh-CN" altLang="en-US" sz="2000" b="1" dirty="0">
                <a:latin typeface="Arial" panose="020B0604020202020204" pitchFamily="34" charset="0"/>
                <a:ea typeface="宋体" panose="02010600030101010101" pitchFamily="2" charset="-122"/>
              </a:rPr>
              <a:t>早期的</a:t>
            </a:r>
            <a:r>
              <a:rPr lang="en-US" altLang="zh-CN" sz="2000" b="1" dirty="0">
                <a:latin typeface="Arial" panose="020B0604020202020204" pitchFamily="34" charset="0"/>
                <a:ea typeface="宋体" panose="02010600030101010101" pitchFamily="2" charset="-122"/>
              </a:rPr>
              <a:t>VB</a:t>
            </a:r>
            <a:r>
              <a:rPr lang="zh-CN" altLang="en-US" sz="2000" b="1" dirty="0">
                <a:latin typeface="Arial" panose="020B0604020202020204" pitchFamily="34" charset="0"/>
                <a:ea typeface="宋体" panose="02010600030101010101" pitchFamily="2" charset="-122"/>
              </a:rPr>
              <a:t>或许算不上真正的面向对象程序设计语言，不具备面向对象程序的一些特征，但</a:t>
            </a:r>
            <a:r>
              <a:rPr lang="en-US" altLang="zh-CN" sz="2000" b="1" dirty="0">
                <a:latin typeface="Arial" panose="020B0604020202020204" pitchFamily="34" charset="0"/>
                <a:ea typeface="宋体" panose="02010600030101010101" pitchFamily="2" charset="-122"/>
              </a:rPr>
              <a:t>VB.NET</a:t>
            </a:r>
            <a:r>
              <a:rPr lang="zh-CN" altLang="en-US" sz="2000" b="1" dirty="0">
                <a:latin typeface="Arial" panose="020B0604020202020204" pitchFamily="34" charset="0"/>
                <a:ea typeface="宋体" panose="02010600030101010101" pitchFamily="2" charset="-122"/>
              </a:rPr>
              <a:t>已经改变了这一切！</a:t>
            </a:r>
            <a:endParaRPr lang="zh-CN" altLang="en-US" sz="2000" b="1" dirty="0">
              <a:latin typeface="Arial" panose="020B0604020202020204" pitchFamily="34" charset="0"/>
              <a:ea typeface="宋体" panose="02010600030101010101" pitchFamily="2" charset="-122"/>
            </a:endParaRPr>
          </a:p>
          <a:p>
            <a:pPr lvl="1" eaLnBrk="1" hangingPunct="1">
              <a:lnSpc>
                <a:spcPct val="80000"/>
              </a:lnSpc>
            </a:pP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：具有</a:t>
            </a:r>
            <a:r>
              <a:rPr lang="en-US" altLang="zh-CN" sz="2000" b="1" dirty="0">
                <a:latin typeface="Arial" panose="020B0604020202020204" pitchFamily="34" charset="0"/>
                <a:ea typeface="宋体" panose="02010600030101010101" pitchFamily="2" charset="-122"/>
              </a:rPr>
              <a:t>VB</a:t>
            </a:r>
            <a:r>
              <a:rPr lang="zh-CN" altLang="en-US" sz="2000" b="1" dirty="0">
                <a:latin typeface="Arial" panose="020B0604020202020204" pitchFamily="34" charset="0"/>
                <a:ea typeface="宋体" panose="02010600030101010101" pitchFamily="2" charset="-122"/>
              </a:rPr>
              <a:t>和ＶＣ</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的特征</a:t>
            </a:r>
            <a:endParaRPr lang="zh-CN" altLang="en-US" sz="2000" b="1" dirty="0">
              <a:latin typeface="Arial" panose="020B0604020202020204" pitchFamily="34" charset="0"/>
              <a:ea typeface="宋体" panose="02010600030101010101" pitchFamily="2" charset="-122"/>
            </a:endParaRPr>
          </a:p>
          <a:p>
            <a:pPr lvl="1" eaLnBrk="1" hangingPunct="1">
              <a:lnSpc>
                <a:spcPct val="80000"/>
              </a:lnSpc>
            </a:pPr>
            <a:r>
              <a:rPr lang="en-US" altLang="zh-CN" sz="2000" b="1" dirty="0">
                <a:latin typeface="Arial" panose="020B0604020202020204" pitchFamily="34" charset="0"/>
                <a:ea typeface="宋体" panose="02010600030101010101" pitchFamily="2" charset="-122"/>
              </a:rPr>
              <a:t>C++</a:t>
            </a:r>
            <a:endParaRPr lang="en-US" altLang="zh-CN" sz="2000" b="1" dirty="0">
              <a:latin typeface="Arial" panose="020B0604020202020204" pitchFamily="34" charset="0"/>
              <a:ea typeface="宋体" panose="02010600030101010101" pitchFamily="2" charset="-122"/>
            </a:endParaRPr>
          </a:p>
          <a:p>
            <a:pPr lvl="1" eaLnBrk="1" hangingPunct="1">
              <a:lnSpc>
                <a:spcPct val="80000"/>
              </a:lnSpc>
            </a:pPr>
            <a:r>
              <a:rPr lang="en-US" altLang="zh-CN" sz="2000" b="1" dirty="0">
                <a:latin typeface="Arial" panose="020B0604020202020204" pitchFamily="34" charset="0"/>
                <a:ea typeface="宋体" panose="02010600030101010101" pitchFamily="2" charset="-122"/>
              </a:rPr>
              <a:t>Python</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7" end="7"/>
                                            </p:txEl>
                                          </p:spTgt>
                                        </p:tgtEl>
                                        <p:attrNameLst>
                                          <p:attrName>style.visibility</p:attrName>
                                        </p:attrNameLst>
                                      </p:cBhvr>
                                      <p:to>
                                        <p:strVal val="visible"/>
                                      </p:to>
                                    </p:set>
                                    <p:anim calcmode="lin" valueType="num">
                                      <p:cBhvr additive="base">
                                        <p:cTn id="7" dur="500" fill="hold"/>
                                        <p:tgtEl>
                                          <p:spTgt spid="111619">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1619">
                                            <p:txEl>
                                              <p:pRg st="8" end="8"/>
                                            </p:txEl>
                                          </p:spTgt>
                                        </p:tgtEl>
                                        <p:attrNameLst>
                                          <p:attrName>style.visibility</p:attrName>
                                        </p:attrNameLst>
                                      </p:cBhvr>
                                      <p:to>
                                        <p:strVal val="visible"/>
                                      </p:to>
                                    </p:set>
                                    <p:anim calcmode="lin" valueType="num">
                                      <p:cBhvr additive="base">
                                        <p:cTn id="11" dur="500" fill="hold"/>
                                        <p:tgtEl>
                                          <p:spTgt spid="111619">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1619">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1619">
                                            <p:txEl>
                                              <p:pRg st="9" end="9"/>
                                            </p:txEl>
                                          </p:spTgt>
                                        </p:tgtEl>
                                        <p:attrNameLst>
                                          <p:attrName>style.visibility</p:attrName>
                                        </p:attrNameLst>
                                      </p:cBhvr>
                                      <p:to>
                                        <p:strVal val="visible"/>
                                      </p:to>
                                    </p:set>
                                    <p:anim calcmode="lin" valueType="num">
                                      <p:cBhvr additive="base">
                                        <p:cTn id="15" dur="500" fill="hold"/>
                                        <p:tgtEl>
                                          <p:spTgt spid="111619">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1619">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1619">
                                            <p:txEl>
                                              <p:pRg st="10" end="10"/>
                                            </p:txEl>
                                          </p:spTgt>
                                        </p:tgtEl>
                                        <p:attrNameLst>
                                          <p:attrName>style.visibility</p:attrName>
                                        </p:attrNameLst>
                                      </p:cBhvr>
                                      <p:to>
                                        <p:strVal val="visible"/>
                                      </p:to>
                                    </p:set>
                                    <p:anim calcmode="lin" valueType="num">
                                      <p:cBhvr additive="base">
                                        <p:cTn id="19" dur="500" fill="hold"/>
                                        <p:tgtEl>
                                          <p:spTgt spid="111619">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1619">
                                            <p:txEl>
                                              <p:pRg st="11" end="11"/>
                                            </p:txEl>
                                          </p:spTgt>
                                        </p:tgtEl>
                                        <p:attrNameLst>
                                          <p:attrName>style.visibility</p:attrName>
                                        </p:attrNameLst>
                                      </p:cBhvr>
                                      <p:to>
                                        <p:strVal val="visible"/>
                                      </p:to>
                                    </p:set>
                                    <p:anim calcmode="lin" valueType="num">
                                      <p:cBhvr additive="base">
                                        <p:cTn id="23" dur="500" fill="hold"/>
                                        <p:tgtEl>
                                          <p:spTgt spid="111619">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1619">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1619">
                                            <p:txEl>
                                              <p:pRg st="12" end="12"/>
                                            </p:txEl>
                                          </p:spTgt>
                                        </p:tgtEl>
                                        <p:attrNameLst>
                                          <p:attrName>style.visibility</p:attrName>
                                        </p:attrNameLst>
                                      </p:cBhvr>
                                      <p:to>
                                        <p:strVal val="visible"/>
                                      </p:to>
                                    </p:set>
                                    <p:anim calcmode="lin" valueType="num">
                                      <p:cBhvr additive="base">
                                        <p:cTn id="27" dur="500" fill="hold"/>
                                        <p:tgtEl>
                                          <p:spTgt spid="111619">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1619">
                                            <p:txEl>
                                              <p:pRg st="12" end="1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1619">
                                            <p:txEl>
                                              <p:pRg st="13" end="13"/>
                                            </p:txEl>
                                          </p:spTgt>
                                        </p:tgtEl>
                                        <p:attrNameLst>
                                          <p:attrName>style.visibility</p:attrName>
                                        </p:attrNameLst>
                                      </p:cBhvr>
                                      <p:to>
                                        <p:strVal val="visible"/>
                                      </p:to>
                                    </p:set>
                                    <p:anim calcmode="lin" valueType="num">
                                      <p:cBhvr additive="base">
                                        <p:cTn id="31" dur="500" fill="hold"/>
                                        <p:tgtEl>
                                          <p:spTgt spid="111619">
                                            <p:txEl>
                                              <p:pRg st="13" end="1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395288" y="260350"/>
            <a:ext cx="8158162" cy="673100"/>
          </a:xfrm>
        </p:spPr>
        <p:txBody>
          <a:bodyPr/>
          <a:lstStyle/>
          <a:p>
            <a:r>
              <a:rPr lang="en-US" altLang="zh-CN" b="1">
                <a:ea typeface="宋体" panose="02010600030101010101" pitchFamily="2" charset="-122"/>
              </a:rPr>
              <a:t>1.3.1 </a:t>
            </a:r>
            <a:r>
              <a:rPr lang="en-US" altLang="zh-CN" b="1">
                <a:solidFill>
                  <a:srgbClr val="FF0000"/>
                </a:solidFill>
                <a:ea typeface="宋体" panose="02010600030101010101" pitchFamily="2" charset="-122"/>
              </a:rPr>
              <a:t>C++</a:t>
            </a:r>
            <a:r>
              <a:rPr lang="zh-CN" altLang="zh-CN" b="1">
                <a:ea typeface="宋体" panose="02010600030101010101" pitchFamily="2" charset="-122"/>
              </a:rPr>
              <a:t>简史</a:t>
            </a:r>
            <a:endParaRPr lang="zh-CN" altLang="zh-CN" b="1">
              <a:ea typeface="宋体" panose="02010600030101010101" pitchFamily="2" charset="-122"/>
            </a:endParaRPr>
          </a:p>
        </p:txBody>
      </p:sp>
      <p:sp>
        <p:nvSpPr>
          <p:cNvPr id="112643" name="Rectangle 3"/>
          <p:cNvSpPr>
            <a:spLocks noGrp="1" noChangeArrowheads="1"/>
          </p:cNvSpPr>
          <p:nvPr>
            <p:ph type="body" idx="4294967295"/>
          </p:nvPr>
        </p:nvSpPr>
        <p:spPr>
          <a:xfrm>
            <a:off x="323850" y="1412875"/>
            <a:ext cx="8497888" cy="3455988"/>
          </a:xfrm>
        </p:spPr>
        <p:txBody>
          <a:bodyPr/>
          <a:lstStyle/>
          <a:p>
            <a:pPr eaLnBrk="1" hangingPunct="1">
              <a:lnSpc>
                <a:spcPct val="90000"/>
              </a:lnSpc>
              <a:buFont typeface="Wingdings" panose="05000000000000000000" pitchFamily="2" charset="2"/>
              <a:buNone/>
            </a:pPr>
            <a:r>
              <a:rPr lang="en-US" altLang="zh-CN" sz="2400" b="1" dirty="0">
                <a:solidFill>
                  <a:srgbClr val="0000CC"/>
                </a:solidFill>
                <a:ea typeface="宋体" panose="02010600030101010101" pitchFamily="2" charset="-122"/>
              </a:rPr>
              <a:t>2</a:t>
            </a:r>
            <a:r>
              <a:rPr lang="zh-CN" altLang="en-US" sz="2400" b="1" dirty="0">
                <a:solidFill>
                  <a:srgbClr val="0000CC"/>
                </a:solidFill>
                <a:ea typeface="宋体" panose="02010600030101010101" pitchFamily="2" charset="-122"/>
              </a:rPr>
              <a:t>、</a:t>
            </a:r>
            <a:r>
              <a:rPr lang="en-US" altLang="zh-CN" sz="2400" b="1" dirty="0">
                <a:solidFill>
                  <a:srgbClr val="0000CC"/>
                </a:solidFill>
                <a:ea typeface="宋体" panose="02010600030101010101" pitchFamily="2" charset="-122"/>
              </a:rPr>
              <a:t>C++</a:t>
            </a:r>
            <a:r>
              <a:rPr lang="zh-CN" altLang="en-US" sz="2400" b="1" dirty="0">
                <a:solidFill>
                  <a:srgbClr val="0000CC"/>
                </a:solidFill>
                <a:ea typeface="宋体" panose="02010600030101010101" pitchFamily="2" charset="-122"/>
              </a:rPr>
              <a:t>简史</a:t>
            </a:r>
            <a:endParaRPr lang="zh-CN" altLang="en-US" sz="2400" b="1" dirty="0">
              <a:solidFill>
                <a:srgbClr val="0000CC"/>
              </a:solidFill>
              <a:ea typeface="宋体" panose="02010600030101010101" pitchFamily="2" charset="-122"/>
            </a:endParaRPr>
          </a:p>
          <a:p>
            <a:pPr eaLnBrk="1" hangingPunct="1">
              <a:lnSpc>
                <a:spcPct val="90000"/>
              </a:lnSpc>
            </a:pPr>
            <a:r>
              <a:rPr lang="en-US" altLang="zh-CN" sz="2400" b="1" dirty="0">
                <a:solidFill>
                  <a:schemeClr val="folHlink"/>
                </a:solidFill>
                <a:ea typeface="宋体" panose="02010600030101010101" pitchFamily="2" charset="-122"/>
              </a:rPr>
              <a:t>C++</a:t>
            </a:r>
            <a:r>
              <a:rPr lang="zh-CN" altLang="en-US" sz="2400" b="1" dirty="0">
                <a:solidFill>
                  <a:schemeClr val="folHlink"/>
                </a:solidFill>
                <a:ea typeface="宋体" panose="02010600030101010101" pitchFamily="2" charset="-122"/>
              </a:rPr>
              <a:t>起源</a:t>
            </a:r>
            <a:endParaRPr lang="zh-CN" altLang="en-US" sz="2400" b="1" dirty="0">
              <a:solidFill>
                <a:schemeClr val="folHlink"/>
              </a:solidFill>
              <a:ea typeface="宋体" panose="02010600030101010101" pitchFamily="2" charset="-122"/>
            </a:endParaRPr>
          </a:p>
          <a:p>
            <a:pPr lvl="1" eaLnBrk="1" hangingPunct="1">
              <a:lnSpc>
                <a:spcPct val="90000"/>
              </a:lnSpc>
            </a:pPr>
            <a:r>
              <a:rPr lang="en-US" altLang="zh-CN" sz="1800" b="1" dirty="0">
                <a:latin typeface="Arial" panose="020B0604020202020204" pitchFamily="34" charset="0"/>
                <a:ea typeface="宋体" panose="02010600030101010101" pitchFamily="2" charset="-122"/>
              </a:rPr>
              <a:t>20</a:t>
            </a:r>
            <a:r>
              <a:rPr lang="zh-CN" altLang="en-US" sz="1800" b="1" dirty="0">
                <a:latin typeface="Arial" panose="020B0604020202020204" pitchFamily="34" charset="0"/>
                <a:ea typeface="宋体" panose="02010600030101010101" pitchFamily="2" charset="-122"/>
              </a:rPr>
              <a:t>世纪</a:t>
            </a:r>
            <a:r>
              <a:rPr lang="en-US" altLang="zh-CN" sz="1800" b="1" dirty="0">
                <a:latin typeface="Arial" panose="020B0604020202020204" pitchFamily="34" charset="0"/>
                <a:ea typeface="宋体" panose="02010600030101010101" pitchFamily="2" charset="-122"/>
              </a:rPr>
              <a:t>80</a:t>
            </a:r>
            <a:r>
              <a:rPr lang="zh-CN" altLang="en-US" sz="1800" b="1" dirty="0">
                <a:latin typeface="Arial" panose="020B0604020202020204" pitchFamily="34" charset="0"/>
                <a:ea typeface="宋体" panose="02010600030101010101" pitchFamily="2" charset="-122"/>
              </a:rPr>
              <a:t>年代，</a:t>
            </a:r>
            <a:r>
              <a:rPr lang="en-US" altLang="zh-CN" sz="1800" b="1" dirty="0">
                <a:latin typeface="Arial" panose="020B0604020202020204" pitchFamily="34" charset="0"/>
                <a:ea typeface="宋体" panose="02010600030101010101" pitchFamily="2" charset="-122"/>
              </a:rPr>
              <a:t>AT&amp;T Bell</a:t>
            </a:r>
            <a:r>
              <a:rPr lang="zh-CN" altLang="en-US" sz="1800" b="1" dirty="0">
                <a:latin typeface="Arial" panose="020B0604020202020204" pitchFamily="34" charset="0"/>
                <a:ea typeface="宋体" panose="02010600030101010101" pitchFamily="2" charset="-122"/>
              </a:rPr>
              <a:t>　实验室　</a:t>
            </a:r>
            <a:r>
              <a:rPr lang="en-US" altLang="zh-CN" sz="1800" b="1" dirty="0">
                <a:latin typeface="Arial" panose="020B0604020202020204" pitchFamily="34" charset="0"/>
                <a:ea typeface="宋体" panose="02010600030101010101" pitchFamily="2" charset="-122"/>
              </a:rPr>
              <a:t>Bjarne </a:t>
            </a:r>
            <a:r>
              <a:rPr lang="en-US" altLang="zh-CN" sz="1800" b="1" dirty="0" err="1">
                <a:latin typeface="Arial" panose="020B0604020202020204" pitchFamily="34" charset="0"/>
                <a:ea typeface="宋体" panose="02010600030101010101" pitchFamily="2" charset="-122"/>
              </a:rPr>
              <a:t>Stroustrup</a:t>
            </a:r>
            <a:endParaRPr lang="en-US" altLang="zh-CN" sz="1800" b="1" dirty="0">
              <a:latin typeface="Arial" panose="020B0604020202020204" pitchFamily="34" charset="0"/>
              <a:ea typeface="宋体" panose="02010600030101010101" pitchFamily="2" charset="-122"/>
            </a:endParaRPr>
          </a:p>
          <a:p>
            <a:pPr eaLnBrk="1" hangingPunct="1">
              <a:lnSpc>
                <a:spcPct val="90000"/>
              </a:lnSpc>
            </a:pPr>
            <a:r>
              <a:rPr lang="en-US" altLang="zh-CN" sz="2400" b="1" dirty="0">
                <a:solidFill>
                  <a:schemeClr val="folHlink"/>
                </a:solidFill>
                <a:ea typeface="宋体" panose="02010600030101010101" pitchFamily="2" charset="-122"/>
              </a:rPr>
              <a:t>C++</a:t>
            </a:r>
            <a:r>
              <a:rPr lang="zh-CN" altLang="en-US" sz="2400" b="1" dirty="0">
                <a:solidFill>
                  <a:schemeClr val="folHlink"/>
                </a:solidFill>
                <a:ea typeface="宋体" panose="02010600030101010101" pitchFamily="2" charset="-122"/>
              </a:rPr>
              <a:t>发展</a:t>
            </a:r>
            <a:endParaRPr lang="zh-CN" altLang="en-US" sz="2400" b="1" dirty="0">
              <a:solidFill>
                <a:schemeClr val="folHlink"/>
              </a:solidFill>
              <a:ea typeface="宋体" panose="02010600030101010101" pitchFamily="2" charset="-122"/>
            </a:endParaRPr>
          </a:p>
          <a:p>
            <a:pPr lvl="1" eaLnBrk="1" hangingPunct="1">
              <a:lnSpc>
                <a:spcPct val="90000"/>
              </a:lnSpc>
            </a:pPr>
            <a:r>
              <a:rPr lang="en-US" altLang="zh-CN" sz="2000" b="1" dirty="0">
                <a:solidFill>
                  <a:schemeClr val="folHlink"/>
                </a:solidFill>
                <a:latin typeface="Arial" panose="020B0604020202020204" pitchFamily="34" charset="0"/>
                <a:ea typeface="宋体" panose="02010600030101010101" pitchFamily="2" charset="-122"/>
              </a:rPr>
              <a:t>B </a:t>
            </a:r>
            <a:r>
              <a:rPr lang="en-US" altLang="zh-CN" sz="2000" b="1" dirty="0">
                <a:latin typeface="Arial" panose="020B0604020202020204" pitchFamily="34" charset="0"/>
                <a:ea typeface="宋体" panose="02010600030101010101" pitchFamily="2" charset="-122"/>
              </a:rPr>
              <a:t>→</a:t>
            </a:r>
            <a:r>
              <a:rPr lang="en-US" altLang="zh-CN" sz="2000" b="1" dirty="0">
                <a:solidFill>
                  <a:schemeClr val="folHlink"/>
                </a:solidFill>
                <a:latin typeface="Arial" panose="020B0604020202020204" pitchFamily="34" charset="0"/>
                <a:ea typeface="宋体" panose="02010600030101010101" pitchFamily="2" charset="-122"/>
              </a:rPr>
              <a:t> C</a:t>
            </a:r>
            <a:r>
              <a:rPr lang="en-US" altLang="zh-CN" sz="2000" b="1" dirty="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带类的</a:t>
            </a:r>
            <a:r>
              <a:rPr lang="en-US" altLang="zh-CN" sz="2000" b="1" dirty="0">
                <a:latin typeface="Arial" panose="020B0604020202020204" pitchFamily="34" charset="0"/>
                <a:ea typeface="宋体" panose="02010600030101010101" pitchFamily="2" charset="-122"/>
              </a:rPr>
              <a:t>C → C++ → </a:t>
            </a:r>
            <a:r>
              <a:rPr lang="zh-CN" altLang="en-US" sz="2000" b="1" dirty="0">
                <a:latin typeface="Arial" panose="020B0604020202020204" pitchFamily="34" charset="0"/>
                <a:ea typeface="宋体" panose="02010600030101010101" pitchFamily="2" charset="-122"/>
              </a:rPr>
              <a:t>标准</a:t>
            </a:r>
            <a:r>
              <a:rPr lang="en-US" altLang="zh-CN" sz="2000" b="1" dirty="0">
                <a:latin typeface="Arial" panose="020B0604020202020204" pitchFamily="34" charset="0"/>
                <a:ea typeface="宋体" panose="02010600030101010101" pitchFamily="2" charset="-122"/>
              </a:rPr>
              <a:t>C++ → </a:t>
            </a:r>
            <a:r>
              <a:rPr lang="zh-CN" altLang="en-US" sz="2000" b="1" dirty="0">
                <a:latin typeface="Arial" panose="020B0604020202020204" pitchFamily="34" charset="0"/>
                <a:ea typeface="宋体" panose="02010600030101010101" pitchFamily="2" charset="-122"/>
              </a:rPr>
              <a:t>托管</a:t>
            </a:r>
            <a:r>
              <a:rPr lang="en-US" altLang="zh-CN" sz="2000" b="1" dirty="0">
                <a:latin typeface="Arial" panose="020B0604020202020204" pitchFamily="34" charset="0"/>
                <a:ea typeface="宋体" panose="02010600030101010101" pitchFamily="2" charset="-122"/>
              </a:rPr>
              <a:t>C++</a:t>
            </a:r>
            <a:endParaRPr lang="en-US" altLang="zh-CN" sz="2000" b="1" dirty="0">
              <a:solidFill>
                <a:schemeClr val="folHlink"/>
              </a:solidFill>
              <a:latin typeface="Arial" panose="020B0604020202020204" pitchFamily="34" charset="0"/>
              <a:ea typeface="宋体" panose="02010600030101010101" pitchFamily="2" charset="-122"/>
            </a:endParaRPr>
          </a:p>
          <a:p>
            <a:pPr eaLnBrk="1" hangingPunct="1">
              <a:lnSpc>
                <a:spcPct val="90000"/>
              </a:lnSpc>
            </a:pPr>
            <a:r>
              <a:rPr lang="en-US" altLang="zh-CN" sz="2400" b="1" dirty="0">
                <a:solidFill>
                  <a:schemeClr val="folHlink"/>
                </a:solidFill>
                <a:ea typeface="宋体" panose="02010600030101010101" pitchFamily="2" charset="-122"/>
              </a:rPr>
              <a:t>C++</a:t>
            </a:r>
            <a:r>
              <a:rPr lang="zh-CN" altLang="en-US" sz="2400" b="1" dirty="0">
                <a:solidFill>
                  <a:schemeClr val="folHlink"/>
                </a:solidFill>
                <a:ea typeface="宋体" panose="02010600030101010101" pitchFamily="2" charset="-122"/>
              </a:rPr>
              <a:t>标准的修订</a:t>
            </a:r>
            <a:endParaRPr lang="en-US" altLang="zh-CN" sz="2400" b="1" dirty="0">
              <a:ea typeface="宋体" panose="02010600030101010101" pitchFamily="2" charset="-122"/>
            </a:endParaRPr>
          </a:p>
        </p:txBody>
      </p:sp>
      <p:pic>
        <p:nvPicPr>
          <p:cNvPr id="52227" name="Picture 5"/>
          <p:cNvPicPr>
            <a:picLocks noChangeAspect="1" noChangeArrowheads="1"/>
          </p:cNvPicPr>
          <p:nvPr/>
        </p:nvPicPr>
        <p:blipFill>
          <a:blip r:embed="rId1"/>
          <a:srcRect/>
          <a:stretch>
            <a:fillRect/>
          </a:stretch>
        </p:blipFill>
        <p:spPr bwMode="auto">
          <a:xfrm>
            <a:off x="104775" y="4076700"/>
            <a:ext cx="8859838" cy="14398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5" end="5"/>
                                            </p:txEl>
                                          </p:spTgt>
                                        </p:tgtEl>
                                        <p:attrNameLst>
                                          <p:attrName>style.visibility</p:attrName>
                                        </p:attrNameLst>
                                      </p:cBhvr>
                                      <p:to>
                                        <p:strVal val="visible"/>
                                      </p:to>
                                    </p:set>
                                    <p:anim calcmode="lin" valueType="num">
                                      <p:cBhvr additive="base">
                                        <p:cTn id="7" dur="500" fill="hold"/>
                                        <p:tgtEl>
                                          <p:spTgt spid="11264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534988" y="22225"/>
            <a:ext cx="8007350" cy="889000"/>
          </a:xfrm>
        </p:spPr>
        <p:txBody>
          <a:bodyPr/>
          <a:lstStyle/>
          <a:p>
            <a:r>
              <a:rPr lang="en-US" altLang="zh-CN" b="1" dirty="0">
                <a:ea typeface="宋体" panose="02010600030101010101" pitchFamily="2" charset="-122"/>
              </a:rPr>
              <a:t>1.3.1 </a:t>
            </a:r>
            <a:r>
              <a:rPr lang="en-US" altLang="zh-CN" b="1" dirty="0">
                <a:solidFill>
                  <a:srgbClr val="FF0000"/>
                </a:solidFill>
                <a:ea typeface="宋体" panose="02010600030101010101" pitchFamily="2" charset="-122"/>
              </a:rPr>
              <a:t>C++</a:t>
            </a:r>
            <a:r>
              <a:rPr lang="zh-CN" altLang="zh-CN" b="1" dirty="0">
                <a:ea typeface="宋体" panose="02010600030101010101" pitchFamily="2" charset="-122"/>
              </a:rPr>
              <a:t>简史</a:t>
            </a:r>
            <a:endParaRPr lang="zh-CN" altLang="zh-CN" b="1" dirty="0">
              <a:ea typeface="宋体" panose="02010600030101010101" pitchFamily="2" charset="-122"/>
            </a:endParaRPr>
          </a:p>
        </p:txBody>
      </p:sp>
      <p:sp>
        <p:nvSpPr>
          <p:cNvPr id="53250" name="Rectangle 3"/>
          <p:cNvSpPr>
            <a:spLocks noGrp="1" noChangeArrowheads="1"/>
          </p:cNvSpPr>
          <p:nvPr>
            <p:ph type="body" idx="4294967295"/>
          </p:nvPr>
        </p:nvSpPr>
        <p:spPr>
          <a:xfrm>
            <a:off x="0" y="1557338"/>
            <a:ext cx="8532813" cy="4176712"/>
          </a:xfrm>
        </p:spPr>
        <p:txBody>
          <a:bodyPr/>
          <a:lstStyle/>
          <a:p>
            <a:pPr eaLnBrk="1" hangingPunct="1"/>
            <a:r>
              <a:rPr lang="en-US" altLang="zh-CN" sz="2400" b="1" dirty="0">
                <a:solidFill>
                  <a:srgbClr val="0000CC"/>
                </a:solidFill>
                <a:ea typeface="宋体" panose="02010600030101010101" pitchFamily="2" charset="-122"/>
              </a:rPr>
              <a:t>3．</a:t>
            </a:r>
            <a:r>
              <a:rPr lang="zh-CN" altLang="en-US" sz="2400" b="1" dirty="0">
                <a:solidFill>
                  <a:srgbClr val="0000CC"/>
                </a:solidFill>
                <a:ea typeface="宋体" panose="02010600030101010101" pitchFamily="2" charset="-122"/>
              </a:rPr>
              <a:t>传统</a:t>
            </a:r>
            <a:r>
              <a:rPr lang="en-US" altLang="zh-CN" sz="2400" b="1" dirty="0">
                <a:solidFill>
                  <a:srgbClr val="0000CC"/>
                </a:solidFill>
                <a:ea typeface="宋体" panose="02010600030101010101" pitchFamily="2" charset="-122"/>
              </a:rPr>
              <a:t>C++</a:t>
            </a:r>
            <a:r>
              <a:rPr lang="zh-CN" altLang="en-US" sz="2400" b="1" dirty="0">
                <a:solidFill>
                  <a:srgbClr val="0000CC"/>
                </a:solidFill>
                <a:ea typeface="宋体" panose="02010600030101010101" pitchFamily="2" charset="-122"/>
              </a:rPr>
              <a:t>与标准</a:t>
            </a:r>
            <a:r>
              <a:rPr lang="en-US" altLang="zh-CN" sz="2400" b="1" dirty="0">
                <a:solidFill>
                  <a:srgbClr val="0000CC"/>
                </a:solidFill>
                <a:ea typeface="宋体" panose="02010600030101010101" pitchFamily="2" charset="-122"/>
              </a:rPr>
              <a:t>C++</a:t>
            </a:r>
            <a:endParaRPr lang="en-US" altLang="zh-CN" sz="2400" b="1" dirty="0">
              <a:solidFill>
                <a:srgbClr val="0000CC"/>
              </a:solidFill>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主要</a:t>
            </a:r>
            <a:r>
              <a:rPr lang="zh-CN" altLang="en-US" b="1" dirty="0">
                <a:latin typeface="Arial" panose="020B0604020202020204" pitchFamily="34" charset="0"/>
                <a:ea typeface="宋体" panose="02010600030101010101" pitchFamily="2" charset="-122"/>
              </a:rPr>
              <a:t>修订：</a:t>
            </a:r>
            <a:r>
              <a:rPr lang="en-US" altLang="zh-CN" b="1" dirty="0">
                <a:latin typeface="Arial" panose="020B0604020202020204" pitchFamily="34" charset="0"/>
                <a:ea typeface="宋体" panose="02010600030101010101" pitchFamily="2" charset="-122"/>
              </a:rPr>
              <a:t>1985</a:t>
            </a:r>
            <a:r>
              <a:rPr lang="zh-CN" altLang="en-US" b="1" dirty="0">
                <a:latin typeface="Arial" panose="020B0604020202020204" pitchFamily="34" charset="0"/>
                <a:ea typeface="宋体" panose="02010600030101010101" pitchFamily="2" charset="-122"/>
              </a:rPr>
              <a:t>年，</a:t>
            </a:r>
            <a:r>
              <a:rPr lang="en-US" altLang="zh-CN" b="1" dirty="0">
                <a:latin typeface="Arial" panose="020B0604020202020204" pitchFamily="34" charset="0"/>
                <a:ea typeface="宋体" panose="02010600030101010101" pitchFamily="2" charset="-122"/>
              </a:rPr>
              <a:t>1990</a:t>
            </a:r>
            <a:r>
              <a:rPr lang="zh-CN" altLang="en-US" b="1" dirty="0">
                <a:latin typeface="Arial" panose="020B0604020202020204" pitchFamily="34" charset="0"/>
                <a:ea typeface="宋体" panose="02010600030101010101" pitchFamily="2" charset="-122"/>
              </a:rPr>
              <a:t>年，</a:t>
            </a:r>
            <a:r>
              <a:rPr lang="en-US" altLang="zh-CN" b="1" dirty="0">
                <a:latin typeface="Arial" panose="020B0604020202020204" pitchFamily="34" charset="0"/>
                <a:ea typeface="宋体" panose="02010600030101010101" pitchFamily="2" charset="-122"/>
              </a:rPr>
              <a:t>1998</a:t>
            </a:r>
            <a:r>
              <a:rPr lang="zh-CN" altLang="en-US" b="1" dirty="0">
                <a:latin typeface="Arial" panose="020B0604020202020204" pitchFamily="34" charset="0"/>
                <a:ea typeface="宋体" panose="02010600030101010101" pitchFamily="2" charset="-122"/>
              </a:rPr>
              <a:t>年，</a:t>
            </a:r>
            <a:r>
              <a:rPr lang="en-US" altLang="zh-CN" b="1" dirty="0">
                <a:latin typeface="Arial" panose="020B0604020202020204" pitchFamily="34" charset="0"/>
                <a:ea typeface="宋体" panose="02010600030101010101" pitchFamily="2" charset="-122"/>
              </a:rPr>
              <a:t>2011</a:t>
            </a:r>
            <a:r>
              <a:rPr lang="zh-CN" altLang="en-US" b="1" dirty="0">
                <a:latin typeface="Arial" panose="020B0604020202020204" pitchFamily="34" charset="0"/>
                <a:ea typeface="宋体" panose="02010600030101010101" pitchFamily="2" charset="-122"/>
              </a:rPr>
              <a:t>年</a:t>
            </a:r>
            <a:r>
              <a:rPr lang="en-US" altLang="zh-CN" b="1"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 C++ 11),2017</a:t>
            </a:r>
            <a:r>
              <a:rPr lang="zh-CN" altLang="en-US" dirty="0">
                <a:latin typeface="Arial" panose="020B0604020202020204" pitchFamily="34" charset="0"/>
                <a:ea typeface="宋体" panose="02010600030101010101" pitchFamily="2" charset="-122"/>
              </a:rPr>
              <a:t>年</a:t>
            </a:r>
            <a:r>
              <a:rPr lang="en-US" altLang="zh-CN" dirty="0">
                <a:latin typeface="Arial" panose="020B0604020202020204" pitchFamily="34" charset="0"/>
                <a:ea typeface="宋体" panose="02010600030101010101" pitchFamily="2" charset="-122"/>
              </a:rPr>
              <a:t>(C++17), 2020</a:t>
            </a:r>
            <a:r>
              <a:rPr lang="zh-CN" altLang="en-US" dirty="0">
                <a:latin typeface="Arial" panose="020B0604020202020204" pitchFamily="34" charset="0"/>
                <a:ea typeface="宋体" panose="02010600030101010101" pitchFamily="2" charset="-122"/>
              </a:rPr>
              <a:t>年</a:t>
            </a:r>
            <a:r>
              <a:rPr lang="en-US" altLang="zh-CN" dirty="0">
                <a:latin typeface="Arial" panose="020B0604020202020204" pitchFamily="34" charset="0"/>
                <a:ea typeface="宋体" panose="02010600030101010101" pitchFamily="2" charset="-122"/>
              </a:rPr>
              <a:t>(C++20)</a:t>
            </a:r>
            <a:endParaRPr lang="zh-CN" altLang="en-US" b="1" dirty="0">
              <a:latin typeface="Arial" panose="020B0604020202020204" pitchFamily="34" charset="0"/>
              <a:ea typeface="宋体" panose="02010600030101010101" pitchFamily="2" charset="-122"/>
            </a:endParaRPr>
          </a:p>
          <a:p>
            <a:pPr lvl="1" eaLnBrk="1" hangingPunct="1"/>
            <a:r>
              <a:rPr lang="en-US" altLang="zh-CN" b="1" dirty="0">
                <a:solidFill>
                  <a:srgbClr val="0000CC"/>
                </a:solidFill>
                <a:latin typeface="Arial" panose="020B0604020202020204" pitchFamily="34" charset="0"/>
                <a:ea typeface="宋体" panose="02010600030101010101" pitchFamily="2" charset="-122"/>
              </a:rPr>
              <a:t>1998</a:t>
            </a:r>
            <a:r>
              <a:rPr lang="zh-CN" altLang="en-US" b="1" dirty="0">
                <a:solidFill>
                  <a:srgbClr val="0000CC"/>
                </a:solidFill>
                <a:latin typeface="Arial" panose="020B0604020202020204" pitchFamily="34" charset="0"/>
                <a:ea typeface="宋体" panose="02010600030101010101" pitchFamily="2" charset="-122"/>
              </a:rPr>
              <a:t>年确定的版本为标准</a:t>
            </a:r>
            <a:r>
              <a:rPr lang="en-US" altLang="zh-CN" b="1" dirty="0">
                <a:solidFill>
                  <a:srgbClr val="0000CC"/>
                </a:solidFill>
                <a:latin typeface="Arial" panose="020B0604020202020204" pitchFamily="34" charset="0"/>
                <a:ea typeface="宋体" panose="02010600030101010101" pitchFamily="2" charset="-122"/>
              </a:rPr>
              <a:t>C++</a:t>
            </a:r>
            <a:r>
              <a:rPr lang="zh-CN" altLang="en-US" b="1" dirty="0">
                <a:solidFill>
                  <a:srgbClr val="0000CC"/>
                </a:solidFill>
                <a:latin typeface="Arial" panose="020B0604020202020204" pitchFamily="34" charset="0"/>
                <a:ea typeface="宋体" panose="02010600030101010101" pitchFamily="2" charset="-122"/>
              </a:rPr>
              <a:t>，之前的称传统</a:t>
            </a:r>
            <a:r>
              <a:rPr lang="en-US" altLang="zh-CN" b="1" dirty="0">
                <a:solidFill>
                  <a:srgbClr val="0000CC"/>
                </a:solidFill>
                <a:latin typeface="Arial" panose="020B0604020202020204" pitchFamily="34" charset="0"/>
                <a:ea typeface="宋体" panose="02010600030101010101" pitchFamily="2" charset="-122"/>
              </a:rPr>
              <a:t>C++</a:t>
            </a:r>
            <a:r>
              <a:rPr lang="zh-CN" altLang="en-US" b="1" dirty="0">
                <a:solidFill>
                  <a:srgbClr val="0000CC"/>
                </a:solidFill>
                <a:latin typeface="Arial" panose="020B0604020202020204" pitchFamily="34" charset="0"/>
                <a:ea typeface="宋体" panose="02010600030101010101" pitchFamily="2" charset="-122"/>
              </a:rPr>
              <a:t>。</a:t>
            </a:r>
            <a:endParaRPr lang="zh-CN" altLang="en-US" b="1" dirty="0">
              <a:solidFill>
                <a:srgbClr val="0000CC"/>
              </a:solidFill>
              <a:latin typeface="Arial" panose="020B0604020202020204" pitchFamily="34" charset="0"/>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标准</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包括传统</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的全部功能，且更庞大、全面</a:t>
            </a:r>
            <a:endParaRPr lang="zh-CN" altLang="en-US" b="1" dirty="0">
              <a:latin typeface="Arial" panose="020B0604020202020204" pitchFamily="34" charset="0"/>
              <a:ea typeface="宋体" panose="02010600030101010101" pitchFamily="2" charset="-122"/>
            </a:endParaRPr>
          </a:p>
          <a:p>
            <a:pPr lvl="1" eaLnBrk="1" hangingPunct="1"/>
            <a:r>
              <a:rPr lang="en-US" altLang="zh-CN" b="1" dirty="0">
                <a:solidFill>
                  <a:srgbClr val="0000CC"/>
                </a:solidFill>
                <a:latin typeface="Arial" panose="020B0604020202020204" pitchFamily="34" charset="0"/>
                <a:ea typeface="宋体" panose="02010600030101010101" pitchFamily="2" charset="-122"/>
              </a:rPr>
              <a:t>.h</a:t>
            </a:r>
            <a:r>
              <a:rPr lang="zh-CN" altLang="en-US" b="1" dirty="0">
                <a:solidFill>
                  <a:srgbClr val="0000CC"/>
                </a:solidFill>
                <a:latin typeface="Arial" panose="020B0604020202020204" pitchFamily="34" charset="0"/>
                <a:ea typeface="宋体" panose="02010600030101010101" pitchFamily="2" charset="-122"/>
              </a:rPr>
              <a:t>和无扩展名的头文件：</a:t>
            </a:r>
            <a:endParaRPr lang="en-US" altLang="zh-CN" b="1" dirty="0">
              <a:solidFill>
                <a:srgbClr val="0000CC"/>
              </a:solidFill>
              <a:latin typeface="Arial" panose="020B0604020202020204" pitchFamily="34" charset="0"/>
              <a:ea typeface="宋体" panose="02010600030101010101" pitchFamily="2" charset="-122"/>
            </a:endParaRPr>
          </a:p>
          <a:p>
            <a:pPr lvl="2" eaLnBrk="1" hangingPunct="1"/>
            <a:r>
              <a:rPr lang="zh-CN" altLang="en-US" b="1" dirty="0">
                <a:latin typeface="Arial" panose="020B0604020202020204" pitchFamily="34" charset="0"/>
                <a:ea typeface="宋体" panose="02010600030101010101" pitchFamily="2" charset="-122"/>
              </a:rPr>
              <a:t>传统</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为</a:t>
            </a:r>
            <a:r>
              <a:rPr lang="en-US" altLang="zh-CN" b="1" dirty="0">
                <a:latin typeface="Arial" panose="020B0604020202020204" pitchFamily="34" charset="0"/>
                <a:ea typeface="宋体" panose="02010600030101010101" pitchFamily="2" charset="-122"/>
              </a:rPr>
              <a:t>.h</a:t>
            </a:r>
            <a:r>
              <a:rPr lang="zh-CN" altLang="en-US" b="1" dirty="0">
                <a:latin typeface="Arial" panose="020B0604020202020204" pitchFamily="34" charset="0"/>
                <a:ea typeface="宋体" panose="02010600030101010101" pitchFamily="2" charset="-122"/>
              </a:rPr>
              <a:t>头文件，如</a:t>
            </a:r>
            <a:r>
              <a:rPr lang="en-US" altLang="zh-CN" b="1" dirty="0" err="1">
                <a:latin typeface="Arial" panose="020B0604020202020204" pitchFamily="34" charset="0"/>
                <a:ea typeface="宋体" panose="02010600030101010101" pitchFamily="2" charset="-122"/>
              </a:rPr>
              <a:t>iostream.h</a:t>
            </a:r>
            <a:r>
              <a:rPr lang="zh-CN" altLang="en-US"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fstream.h</a:t>
            </a:r>
            <a:r>
              <a:rPr lang="zh-CN" altLang="en-US"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string.h</a:t>
            </a:r>
            <a:r>
              <a:rPr lang="zh-CN" altLang="en-US"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lvl="2" eaLnBrk="1" hangingPunct="1"/>
            <a:r>
              <a:rPr lang="zh-CN" altLang="en-US" b="1" dirty="0">
                <a:latin typeface="Arial" panose="020B0604020202020204" pitchFamily="34" charset="0"/>
                <a:ea typeface="宋体" panose="02010600030101010101" pitchFamily="2" charset="-122"/>
              </a:rPr>
              <a:t>标准</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对应的头文件为</a:t>
            </a:r>
            <a:r>
              <a:rPr lang="en-US" altLang="zh-CN" b="1" dirty="0" err="1">
                <a:latin typeface="Arial" panose="020B0604020202020204" pitchFamily="34" charset="0"/>
                <a:ea typeface="宋体" panose="02010600030101010101" pitchFamily="2" charset="-122"/>
              </a:rPr>
              <a:t>iostream</a:t>
            </a:r>
            <a:r>
              <a:rPr lang="zh-CN" altLang="en-US"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fstream</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string</a:t>
            </a:r>
            <a:r>
              <a:rPr lang="zh-CN" altLang="en-US"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pPr lvl="3" eaLnBrk="1" hangingPunct="1"/>
            <a:r>
              <a:rPr lang="zh-CN" altLang="en-US" b="1" dirty="0">
                <a:latin typeface="Arial" panose="020B0604020202020204" pitchFamily="34" charset="0"/>
                <a:ea typeface="宋体" panose="02010600030101010101" pitchFamily="2" charset="-122"/>
              </a:rPr>
              <a:t>使用</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语言的头文件，</a:t>
            </a:r>
            <a:r>
              <a:rPr lang="en-US" altLang="zh-CN" b="1" dirty="0" err="1">
                <a:latin typeface="Arial" panose="020B0604020202020204" pitchFamily="34" charset="0"/>
                <a:ea typeface="宋体" panose="02010600030101010101" pitchFamily="2" charset="-122"/>
              </a:rPr>
              <a:t>cstdio</a:t>
            </a:r>
            <a:r>
              <a:rPr lang="zh-CN" altLang="en-US"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cstring</a:t>
            </a:r>
            <a:endParaRPr lang="en-US" altLang="zh-CN"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534988" y="22225"/>
            <a:ext cx="8007350" cy="889000"/>
          </a:xfrm>
        </p:spPr>
        <p:txBody>
          <a:bodyPr/>
          <a:lstStyle/>
          <a:p>
            <a:r>
              <a:rPr lang="en-US" altLang="zh-CN" b="1" dirty="0">
                <a:ea typeface="宋体" panose="02010600030101010101" pitchFamily="2" charset="-122"/>
              </a:rPr>
              <a:t>1.3.2 </a:t>
            </a:r>
            <a:r>
              <a:rPr lang="en-US" altLang="zh-CN" b="1" dirty="0">
                <a:solidFill>
                  <a:srgbClr val="FF0000"/>
                </a:solidFill>
                <a:ea typeface="宋体" panose="02010600030101010101" pitchFamily="2" charset="-122"/>
              </a:rPr>
              <a:t>C++</a:t>
            </a:r>
            <a:r>
              <a:rPr lang="zh-CN" altLang="zh-CN" b="1" dirty="0">
                <a:ea typeface="宋体" panose="02010600030101010101" pitchFamily="2" charset="-122"/>
              </a:rPr>
              <a:t>的特点</a:t>
            </a:r>
            <a:endParaRPr lang="zh-CN" altLang="zh-CN" b="1" dirty="0">
              <a:ea typeface="宋体" panose="02010600030101010101" pitchFamily="2" charset="-122"/>
            </a:endParaRPr>
          </a:p>
        </p:txBody>
      </p:sp>
      <p:sp>
        <p:nvSpPr>
          <p:cNvPr id="54274" name="Rectangle 3"/>
          <p:cNvSpPr>
            <a:spLocks noGrp="1" noChangeArrowheads="1"/>
          </p:cNvSpPr>
          <p:nvPr>
            <p:ph type="body" idx="4294967295"/>
          </p:nvPr>
        </p:nvSpPr>
        <p:spPr>
          <a:xfrm>
            <a:off x="395288" y="1484313"/>
            <a:ext cx="8207375" cy="4008437"/>
          </a:xfrm>
        </p:spPr>
        <p:txBody>
          <a:bodyPr/>
          <a:lstStyle/>
          <a:p>
            <a:pPr eaLnBrk="1" hangingPunct="1">
              <a:buFont typeface="Wingdings" panose="05000000000000000000" pitchFamily="2" charset="2"/>
              <a:buNone/>
            </a:pPr>
            <a:r>
              <a:rPr lang="en-US" altLang="zh-CN" b="1">
                <a:solidFill>
                  <a:srgbClr val="0000CC"/>
                </a:solidFill>
                <a:ea typeface="宋体" panose="02010600030101010101" pitchFamily="2" charset="-122"/>
              </a:rPr>
              <a:t>C++</a:t>
            </a:r>
            <a:r>
              <a:rPr lang="zh-CN" altLang="en-US" b="1">
                <a:solidFill>
                  <a:srgbClr val="0000CC"/>
                </a:solidFill>
                <a:ea typeface="宋体" panose="02010600030101010101" pitchFamily="2" charset="-122"/>
              </a:rPr>
              <a:t>在对</a:t>
            </a:r>
            <a:r>
              <a:rPr lang="en-US" altLang="zh-CN" b="1">
                <a:solidFill>
                  <a:srgbClr val="0000CC"/>
                </a:solidFill>
                <a:ea typeface="宋体" panose="02010600030101010101" pitchFamily="2" charset="-122"/>
              </a:rPr>
              <a:t>C</a:t>
            </a:r>
            <a:r>
              <a:rPr lang="zh-CN" altLang="en-US" b="1">
                <a:solidFill>
                  <a:srgbClr val="0000CC"/>
                </a:solidFill>
                <a:ea typeface="宋体" panose="02010600030101010101" pitchFamily="2" charset="-122"/>
              </a:rPr>
              <a:t>语言进行扩展的同时，</a:t>
            </a:r>
            <a:r>
              <a:rPr lang="zh-CN" altLang="zh-CN" b="1">
                <a:solidFill>
                  <a:srgbClr val="0000CC"/>
                </a:solidFill>
                <a:ea typeface="宋体" panose="02010600030101010101" pitchFamily="2" charset="-122"/>
              </a:rPr>
              <a:t>保留了</a:t>
            </a:r>
            <a:r>
              <a:rPr lang="en-US" altLang="zh-CN" b="1">
                <a:solidFill>
                  <a:srgbClr val="0000CC"/>
                </a:solidFill>
                <a:ea typeface="宋体" panose="02010600030101010101" pitchFamily="2" charset="-122"/>
              </a:rPr>
              <a:t>C</a:t>
            </a:r>
            <a:r>
              <a:rPr lang="zh-CN" altLang="zh-CN" b="1">
                <a:solidFill>
                  <a:srgbClr val="0000CC"/>
                </a:solidFill>
                <a:ea typeface="宋体" panose="02010600030101010101" pitchFamily="2" charset="-122"/>
              </a:rPr>
              <a:t>语言的原有特征和优点</a:t>
            </a:r>
            <a:r>
              <a:rPr lang="zh-CN" altLang="en-US" b="1">
                <a:solidFill>
                  <a:srgbClr val="0000CC"/>
                </a:solidFill>
                <a:ea typeface="宋体" panose="02010600030101010101" pitchFamily="2" charset="-122"/>
              </a:rPr>
              <a:t>，具有以下特征：</a:t>
            </a:r>
            <a:endParaRPr lang="en-US" altLang="zh-CN" b="1">
              <a:solidFill>
                <a:srgbClr val="0000CC"/>
              </a:solidFill>
              <a:ea typeface="宋体" panose="02010600030101010101" pitchFamily="2" charset="-122"/>
            </a:endParaRPr>
          </a:p>
          <a:p>
            <a:pPr eaLnBrk="1" hangingPunct="1">
              <a:buFont typeface="Wingdings" panose="05000000000000000000" pitchFamily="2" charset="2"/>
              <a:buNone/>
            </a:pPr>
            <a:endParaRPr lang="zh-CN" altLang="en-US" sz="2400" b="1">
              <a:solidFill>
                <a:srgbClr val="0000CC"/>
              </a:solidFill>
              <a:ea typeface="宋体" panose="02010600030101010101" pitchFamily="2" charset="-122"/>
            </a:endParaRPr>
          </a:p>
          <a:p>
            <a:pPr lvl="1" eaLnBrk="1" hangingPunct="1"/>
            <a:r>
              <a:rPr lang="zh-CN" altLang="en-US" sz="2800" b="1">
                <a:latin typeface="Arial" panose="020B0604020202020204" pitchFamily="34" charset="0"/>
                <a:ea typeface="宋体" panose="02010600030101010101" pitchFamily="2" charset="-122"/>
              </a:rPr>
              <a:t>兼容Ｃ语言，支持面向过程程序设计</a:t>
            </a:r>
            <a:endParaRPr lang="en-US" altLang="zh-CN" sz="2800" b="1">
              <a:latin typeface="Arial" panose="020B0604020202020204" pitchFamily="34" charset="0"/>
              <a:ea typeface="宋体" panose="02010600030101010101" pitchFamily="2" charset="-122"/>
            </a:endParaRPr>
          </a:p>
          <a:p>
            <a:pPr lvl="1" eaLnBrk="1" hangingPunct="1"/>
            <a:r>
              <a:rPr lang="zh-CN" altLang="en-US" sz="2800" b="1">
                <a:latin typeface="Arial" panose="020B0604020202020204" pitchFamily="34" charset="0"/>
                <a:ea typeface="宋体" panose="02010600030101010101" pitchFamily="2" charset="-122"/>
              </a:rPr>
              <a:t>扩展了</a:t>
            </a:r>
            <a:r>
              <a:rPr lang="en-US" altLang="zh-CN" sz="2800" b="1">
                <a:latin typeface="Arial" panose="020B0604020202020204" pitchFamily="34" charset="0"/>
                <a:ea typeface="宋体" panose="02010600030101010101" pitchFamily="2" charset="-122"/>
              </a:rPr>
              <a:t>C，</a:t>
            </a:r>
            <a:r>
              <a:rPr lang="zh-CN" altLang="en-US" sz="2800" b="1">
                <a:latin typeface="Arial" panose="020B0604020202020204" pitchFamily="34" charset="0"/>
                <a:ea typeface="宋体" panose="02010600030101010101" pitchFamily="2" charset="-122"/>
              </a:rPr>
              <a:t>支持面向对象的程序设计</a:t>
            </a:r>
            <a:endParaRPr lang="zh-CN" altLang="en-US" sz="2800" b="1">
              <a:latin typeface="Arial" panose="020B0604020202020204" pitchFamily="34" charset="0"/>
              <a:ea typeface="宋体" panose="02010600030101010101" pitchFamily="2" charset="-122"/>
            </a:endParaRPr>
          </a:p>
          <a:p>
            <a:pPr lvl="1" eaLnBrk="1" hangingPunct="1"/>
            <a:r>
              <a:rPr lang="zh-CN" altLang="en-US" sz="2800" b="1">
                <a:latin typeface="Arial" panose="020B0604020202020204" pitchFamily="34" charset="0"/>
                <a:ea typeface="宋体" panose="02010600030101010101" pitchFamily="2" charset="-122"/>
              </a:rPr>
              <a:t>丰富的运算符和数据类型</a:t>
            </a:r>
            <a:endParaRPr lang="en-US" altLang="zh-CN" sz="2800" b="1">
              <a:latin typeface="Arial" panose="020B0604020202020204" pitchFamily="34" charset="0"/>
              <a:ea typeface="宋体" panose="02010600030101010101" pitchFamily="2" charset="-122"/>
            </a:endParaRPr>
          </a:p>
          <a:p>
            <a:pPr lvl="1" eaLnBrk="1" hangingPunct="1"/>
            <a:r>
              <a:rPr lang="zh-CN" altLang="en-US" sz="2800" b="1">
                <a:latin typeface="Arial" panose="020B0604020202020204" pitchFamily="34" charset="0"/>
                <a:ea typeface="宋体" panose="02010600030101010101" pitchFamily="2" charset="-122"/>
              </a:rPr>
              <a:t>高效性 </a:t>
            </a:r>
            <a:r>
              <a:rPr lang="en-US" altLang="zh-CN" sz="2800" b="1">
                <a:latin typeface="Arial" panose="020B0604020202020204" pitchFamily="34" charset="0"/>
                <a:ea typeface="宋体" panose="02010600030101010101" pitchFamily="2" charset="-122"/>
              </a:rPr>
              <a:t>,</a:t>
            </a:r>
            <a:r>
              <a:rPr lang="zh-CN" altLang="en-US" sz="2800" b="1">
                <a:latin typeface="Arial" panose="020B0604020202020204" pitchFamily="34" charset="0"/>
                <a:ea typeface="宋体" panose="02010600030101010101" pitchFamily="2" charset="-122"/>
              </a:rPr>
              <a:t>可直接对硬件编程</a:t>
            </a:r>
            <a:endParaRPr lang="zh-CN" altLang="en-US" sz="2800" b="1">
              <a:latin typeface="Arial" panose="020B0604020202020204" pitchFamily="34" charset="0"/>
              <a:ea typeface="宋体" panose="02010600030101010101" pitchFamily="2" charset="-122"/>
            </a:endParaRPr>
          </a:p>
          <a:p>
            <a:pPr lvl="1" eaLnBrk="1" hangingPunct="1"/>
            <a:r>
              <a:rPr lang="zh-CN" altLang="en-US" sz="2800" b="1">
                <a:latin typeface="Arial" panose="020B0604020202020204" pitchFamily="34" charset="0"/>
                <a:ea typeface="宋体" panose="02010600030101010101" pitchFamily="2" charset="-122"/>
              </a:rPr>
              <a:t>灵活性，适用范围广</a:t>
            </a:r>
            <a:endParaRPr lang="zh-CN" altLang="en-US" sz="2800" b="1">
              <a:latin typeface="Arial" panose="020B0604020202020204" pitchFamily="34" charset="0"/>
              <a:ea typeface="宋体" panose="02010600030101010101" pitchFamily="2" charset="-122"/>
            </a:endParaRPr>
          </a:p>
          <a:p>
            <a:pPr lvl="1" eaLnBrk="1" hangingPunct="1"/>
            <a:r>
              <a:rPr lang="zh-CN" altLang="en-US" sz="2800" b="1">
                <a:latin typeface="Arial" panose="020B0604020202020204" pitchFamily="34" charset="0"/>
                <a:ea typeface="宋体" panose="02010600030101010101" pitchFamily="2" charset="-122"/>
              </a:rPr>
              <a:t>可移植性强</a:t>
            </a:r>
            <a:endParaRPr lang="zh-CN" altLang="en-US" sz="2800" b="1">
              <a:latin typeface="Arial" panose="020B0604020202020204" pitchFamily="34" charset="0"/>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687388" y="0"/>
            <a:ext cx="7519987" cy="985838"/>
          </a:xfrm>
        </p:spPr>
        <p:txBody>
          <a:bodyPr/>
          <a:lstStyle/>
          <a:p>
            <a:pPr eaLnBrk="1" hangingPunct="1"/>
            <a:r>
              <a:rPr lang="en-US" altLang="zh-CN" b="1" dirty="0">
                <a:ea typeface="宋体" panose="02010600030101010101" pitchFamily="2" charset="-122"/>
              </a:rPr>
              <a:t>1.3.3 C++</a:t>
            </a:r>
            <a:r>
              <a:rPr lang="zh-CN" altLang="zh-CN" b="1" dirty="0">
                <a:ea typeface="宋体" panose="02010600030101010101" pitchFamily="2" charset="-122"/>
              </a:rPr>
              <a:t>程序</a:t>
            </a:r>
            <a:r>
              <a:rPr lang="zh-CN" altLang="zh-CN" b="1" dirty="0">
                <a:solidFill>
                  <a:srgbClr val="FF0000"/>
                </a:solidFill>
                <a:ea typeface="宋体" panose="02010600030101010101" pitchFamily="2" charset="-122"/>
              </a:rPr>
              <a:t>的结构</a:t>
            </a:r>
            <a:endParaRPr lang="zh-CN" altLang="en-US" b="1" dirty="0">
              <a:solidFill>
                <a:srgbClr val="FF3300"/>
              </a:solidFill>
              <a:ea typeface="宋体" panose="02010600030101010101" pitchFamily="2" charset="-122"/>
            </a:endParaRPr>
          </a:p>
        </p:txBody>
      </p:sp>
      <p:sp>
        <p:nvSpPr>
          <p:cNvPr id="115715" name="Rectangle 3"/>
          <p:cNvSpPr>
            <a:spLocks noGrp="1" noChangeArrowheads="1"/>
          </p:cNvSpPr>
          <p:nvPr>
            <p:ph type="body" idx="4294967295"/>
          </p:nvPr>
        </p:nvSpPr>
        <p:spPr>
          <a:xfrm>
            <a:off x="684213" y="1484313"/>
            <a:ext cx="7842250" cy="4419600"/>
          </a:xfrm>
        </p:spPr>
        <p:txBody>
          <a:bodyPr/>
          <a:lstStyle/>
          <a:p>
            <a:pPr eaLnBrk="1" hangingPunct="1">
              <a:buFont typeface="Wingdings" panose="05000000000000000000" pitchFamily="2" charset="2"/>
              <a:buNone/>
            </a:pPr>
            <a:r>
              <a:rPr lang="en-US" altLang="zh-CN" b="1" dirty="0">
                <a:solidFill>
                  <a:srgbClr val="0000CC"/>
                </a:solidFill>
                <a:ea typeface="宋体" panose="02010600030101010101" pitchFamily="2" charset="-122"/>
              </a:rPr>
              <a:t>1</a:t>
            </a:r>
            <a:r>
              <a:rPr lang="zh-CN" altLang="en-US"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程序的构成</a:t>
            </a:r>
            <a:endParaRPr lang="zh-CN" altLang="en-US" b="1" dirty="0">
              <a:solidFill>
                <a:srgbClr val="0000CC"/>
              </a:solidFill>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声明部分</a:t>
            </a:r>
            <a:endParaRPr lang="zh-CN" altLang="en-US" b="1" dirty="0">
              <a:latin typeface="Arial" panose="020B0604020202020204" pitchFamily="34" charset="0"/>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主函数部分</a:t>
            </a:r>
            <a:endParaRPr lang="zh-CN" altLang="en-US" b="1" dirty="0">
              <a:latin typeface="Arial" panose="020B0604020202020204" pitchFamily="34" charset="0"/>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函数定义</a:t>
            </a:r>
            <a:endParaRPr lang="zh-CN" altLang="en-US" b="1" dirty="0">
              <a:latin typeface="Arial" panose="020B0604020202020204" pitchFamily="34" charset="0"/>
              <a:ea typeface="宋体" panose="02010600030101010101" pitchFamily="2" charset="-122"/>
            </a:endParaRPr>
          </a:p>
          <a:p>
            <a:pPr eaLnBrk="1" hangingPunct="1">
              <a:buFont typeface="Wingdings" panose="05000000000000000000" pitchFamily="2" charset="2"/>
              <a:buNone/>
            </a:pPr>
            <a:r>
              <a:rPr lang="en-US" altLang="zh-CN" b="1" dirty="0">
                <a:solidFill>
                  <a:srgbClr val="0000CC"/>
                </a:solidFill>
                <a:ea typeface="宋体" panose="02010600030101010101" pitchFamily="2" charset="-122"/>
              </a:rPr>
              <a:t>2</a:t>
            </a:r>
            <a:r>
              <a:rPr lang="zh-CN" altLang="en-US"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程序文件</a:t>
            </a:r>
            <a:endParaRPr lang="zh-CN" altLang="en-US" b="1" dirty="0">
              <a:solidFill>
                <a:srgbClr val="0000CC"/>
              </a:solidFill>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头文件：</a:t>
            </a:r>
            <a:r>
              <a:rPr lang="en-US" altLang="zh-CN" b="1" dirty="0">
                <a:latin typeface="Arial" panose="020B0604020202020204" pitchFamily="34" charset="0"/>
                <a:ea typeface="宋体" panose="02010600030101010101" pitchFamily="2" charset="-122"/>
              </a:rPr>
              <a:t>.h  </a:t>
            </a:r>
            <a:endParaRPr lang="en-US" altLang="zh-CN" b="1" dirty="0">
              <a:latin typeface="Arial" panose="020B0604020202020204" pitchFamily="34" charset="0"/>
              <a:ea typeface="宋体" panose="02010600030101010101" pitchFamily="2" charset="-122"/>
            </a:endParaRPr>
          </a:p>
          <a:p>
            <a:pPr lvl="1" eaLnBrk="1" hangingPunct="1"/>
            <a:r>
              <a:rPr lang="zh-CN" altLang="en-US" b="1" dirty="0">
                <a:latin typeface="Arial" panose="020B0604020202020204" pitchFamily="34" charset="0"/>
                <a:ea typeface="宋体" panose="02010600030101010101" pitchFamily="2" charset="-122"/>
              </a:rPr>
              <a:t>源文件</a:t>
            </a:r>
            <a:r>
              <a:rPr lang="en-US" altLang="zh-CN" b="1" dirty="0">
                <a:latin typeface="Arial" panose="020B0604020202020204" pitchFamily="34" charset="0"/>
                <a:ea typeface="宋体" panose="02010600030101010101" pitchFamily="2" charset="-122"/>
              </a:rPr>
              <a:t>:  .</a:t>
            </a:r>
            <a:r>
              <a:rPr lang="en-US" altLang="zh-CN" b="1" dirty="0" err="1">
                <a:latin typeface="Arial" panose="020B0604020202020204" pitchFamily="34" charset="0"/>
                <a:ea typeface="宋体" panose="02010600030101010101" pitchFamily="2" charset="-122"/>
              </a:rPr>
              <a:t>cpp</a:t>
            </a:r>
            <a:endParaRPr lang="en-US" altLang="zh-CN" b="1" dirty="0">
              <a:latin typeface="Arial" panose="020B0604020202020204" pitchFamily="34" charset="0"/>
              <a:ea typeface="宋体" panose="02010600030101010101" pitchFamily="2" charset="-122"/>
            </a:endParaRPr>
          </a:p>
          <a:p>
            <a:pPr eaLnBrk="1" hangingPunct="1">
              <a:buFont typeface="Wingdings" panose="05000000000000000000" pitchFamily="2" charset="2"/>
              <a:buNone/>
            </a:pPr>
            <a:r>
              <a:rPr lang="en-US" altLang="zh-CN" b="1" dirty="0">
                <a:ea typeface="宋体" panose="02010600030101010101" pitchFamily="2" charset="-122"/>
              </a:rPr>
              <a:t>3</a:t>
            </a:r>
            <a:r>
              <a:rPr lang="zh-CN" altLang="en-US" b="1" dirty="0">
                <a:ea typeface="宋体" panose="02010600030101010101" pitchFamily="2" charset="-122"/>
              </a:rPr>
              <a:t>、程序结构的一个例程如下</a:t>
            </a:r>
            <a:endParaRPr lang="zh-CN" altLang="en-US"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5715">
                                            <p:txEl>
                                              <p:pRg st="4" end="4"/>
                                            </p:txEl>
                                          </p:spTgt>
                                        </p:tgtEl>
                                        <p:attrNameLst>
                                          <p:attrName>style.visibility</p:attrName>
                                        </p:attrNameLst>
                                      </p:cBhvr>
                                      <p:to>
                                        <p:strVal val="visible"/>
                                      </p:to>
                                    </p:set>
                                    <p:animEffect transition="in" filter="box(in)">
                                      <p:cBhvr>
                                        <p:cTn id="7" dur="500"/>
                                        <p:tgtEl>
                                          <p:spTgt spid="115715">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5715">
                                            <p:txEl>
                                              <p:pRg st="5" end="5"/>
                                            </p:txEl>
                                          </p:spTgt>
                                        </p:tgtEl>
                                        <p:attrNameLst>
                                          <p:attrName>style.visibility</p:attrName>
                                        </p:attrNameLst>
                                      </p:cBhvr>
                                      <p:to>
                                        <p:strVal val="visible"/>
                                      </p:to>
                                    </p:set>
                                    <p:animEffect transition="in" filter="box(in)">
                                      <p:cBhvr>
                                        <p:cTn id="10" dur="500"/>
                                        <p:tgtEl>
                                          <p:spTgt spid="115715">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5715">
                                            <p:txEl>
                                              <p:pRg st="6" end="6"/>
                                            </p:txEl>
                                          </p:spTgt>
                                        </p:tgtEl>
                                        <p:attrNameLst>
                                          <p:attrName>style.visibility</p:attrName>
                                        </p:attrNameLst>
                                      </p:cBhvr>
                                      <p:to>
                                        <p:strVal val="visible"/>
                                      </p:to>
                                    </p:set>
                                    <p:animEffect transition="in" filter="box(in)">
                                      <p:cBhvr>
                                        <p:cTn id="13" dur="500"/>
                                        <p:tgtEl>
                                          <p:spTgt spid="11571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nodeType="clickEffect">
                                  <p:stCondLst>
                                    <p:cond delay="0"/>
                                  </p:stCondLst>
                                  <p:childTnLst>
                                    <p:set>
                                      <p:cBhvr>
                                        <p:cTn id="17" dur="1" fill="hold">
                                          <p:stCondLst>
                                            <p:cond delay="0"/>
                                          </p:stCondLst>
                                        </p:cTn>
                                        <p:tgtEl>
                                          <p:spTgt spid="115715">
                                            <p:txEl>
                                              <p:pRg st="7" end="7"/>
                                            </p:txEl>
                                          </p:spTgt>
                                        </p:tgtEl>
                                        <p:attrNameLst>
                                          <p:attrName>style.visibility</p:attrName>
                                        </p:attrNameLst>
                                      </p:cBhvr>
                                      <p:to>
                                        <p:strVal val="visible"/>
                                      </p:to>
                                    </p:set>
                                    <p:anim calcmode="lin" valueType="num">
                                      <p:cBhvr>
                                        <p:cTn id="18" dur="500" fill="hold"/>
                                        <p:tgtEl>
                                          <p:spTgt spid="115715">
                                            <p:txEl>
                                              <p:pRg st="7" end="7"/>
                                            </p:txEl>
                                          </p:spTgt>
                                        </p:tgtEl>
                                        <p:attrNameLst>
                                          <p:attrName>ppt_w</p:attrName>
                                        </p:attrNameLst>
                                      </p:cBhvr>
                                      <p:tavLst>
                                        <p:tav tm="0">
                                          <p:val>
                                            <p:fltVal val="0"/>
                                          </p:val>
                                        </p:tav>
                                        <p:tav tm="100000">
                                          <p:val>
                                            <p:strVal val="#ppt_w"/>
                                          </p:val>
                                        </p:tav>
                                      </p:tavLst>
                                    </p:anim>
                                    <p:anim calcmode="lin" valueType="num">
                                      <p:cBhvr>
                                        <p:cTn id="19" dur="500" fill="hold"/>
                                        <p:tgtEl>
                                          <p:spTgt spid="115715">
                                            <p:txEl>
                                              <p:pRg st="7" end="7"/>
                                            </p:txEl>
                                          </p:spTgt>
                                        </p:tgtEl>
                                        <p:attrNameLst>
                                          <p:attrName>ppt_h</p:attrName>
                                        </p:attrNameLst>
                                      </p:cBhvr>
                                      <p:tavLst>
                                        <p:tav tm="0">
                                          <p:val>
                                            <p:fltVal val="0"/>
                                          </p:val>
                                        </p:tav>
                                        <p:tav tm="100000">
                                          <p:val>
                                            <p:strVal val="#ppt_h"/>
                                          </p:val>
                                        </p:tav>
                                      </p:tavLst>
                                    </p:anim>
                                    <p:anim calcmode="lin" valueType="num">
                                      <p:cBhvr>
                                        <p:cTn id="20" dur="500" fill="hold"/>
                                        <p:tgtEl>
                                          <p:spTgt spid="115715">
                                            <p:txEl>
                                              <p:pRg st="7" end="7"/>
                                            </p:txEl>
                                          </p:spTgt>
                                        </p:tgtEl>
                                        <p:attrNameLst>
                                          <p:attrName>style.rotation</p:attrName>
                                        </p:attrNameLst>
                                      </p:cBhvr>
                                      <p:tavLst>
                                        <p:tav tm="0">
                                          <p:val>
                                            <p:fltVal val="360"/>
                                          </p:val>
                                        </p:tav>
                                        <p:tav tm="100000">
                                          <p:val>
                                            <p:fltVal val="0"/>
                                          </p:val>
                                        </p:tav>
                                      </p:tavLst>
                                    </p:anim>
                                    <p:animEffect transition="in" filter="fade">
                                      <p:cBhvr>
                                        <p:cTn id="21" dur="500"/>
                                        <p:tgtEl>
                                          <p:spTgt spid="115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1.3.3 </a:t>
            </a:r>
            <a:r>
              <a:rPr lang="en-US" altLang="zh-CN" b="1" dirty="0">
                <a:solidFill>
                  <a:srgbClr val="0000CC"/>
                </a:solidFill>
                <a:ea typeface="宋体" panose="02010600030101010101" pitchFamily="2" charset="-122"/>
              </a:rPr>
              <a:t>C++</a:t>
            </a:r>
            <a:r>
              <a:rPr lang="zh-CN" altLang="zh-CN" b="1" dirty="0">
                <a:ea typeface="宋体" panose="02010600030101010101" pitchFamily="2" charset="-122"/>
              </a:rPr>
              <a:t>程序</a:t>
            </a:r>
            <a:r>
              <a:rPr lang="zh-CN" altLang="zh-CN" b="1" dirty="0">
                <a:solidFill>
                  <a:srgbClr val="FF0000"/>
                </a:solidFill>
                <a:ea typeface="宋体" panose="02010600030101010101" pitchFamily="2" charset="-122"/>
              </a:rPr>
              <a:t>的结构</a:t>
            </a:r>
            <a:endParaRPr lang="zh-CN" altLang="en-US" dirty="0">
              <a:solidFill>
                <a:srgbClr val="FF0000"/>
              </a:solidFill>
              <a:ea typeface="宋体" panose="02010600030101010101" pitchFamily="2" charset="-122"/>
            </a:endParaRPr>
          </a:p>
        </p:txBody>
      </p:sp>
      <p:sp>
        <p:nvSpPr>
          <p:cNvPr id="57346" name="内容占位符 2"/>
          <p:cNvSpPr>
            <a:spLocks noGrp="1"/>
          </p:cNvSpPr>
          <p:nvPr>
            <p:ph idx="4294967295"/>
          </p:nvPr>
        </p:nvSpPr>
        <p:spPr>
          <a:xfrm>
            <a:off x="457200" y="1341438"/>
            <a:ext cx="8229600" cy="4525962"/>
          </a:xfrm>
        </p:spPr>
        <p:txBody>
          <a:bodyPr/>
          <a:lstStyle/>
          <a:p>
            <a:endParaRPr lang="zh-CN" altLang="en-US">
              <a:ea typeface="宋体" panose="02010600030101010101" pitchFamily="2" charset="-122"/>
            </a:endParaRPr>
          </a:p>
        </p:txBody>
      </p:sp>
      <p:pic>
        <p:nvPicPr>
          <p:cNvPr id="57347" name="Picture 5"/>
          <p:cNvPicPr>
            <a:picLocks noChangeAspect="1" noChangeArrowheads="1"/>
          </p:cNvPicPr>
          <p:nvPr/>
        </p:nvPicPr>
        <p:blipFill>
          <a:blip r:embed="rId1"/>
          <a:srcRect t="3366"/>
          <a:stretch>
            <a:fillRect/>
          </a:stretch>
        </p:blipFill>
        <p:spPr bwMode="auto">
          <a:xfrm>
            <a:off x="0" y="-242888"/>
            <a:ext cx="9036050" cy="6199188"/>
          </a:xfrm>
          <a:prstGeom prst="rect">
            <a:avLst/>
          </a:prstGeom>
          <a:noFill/>
          <a:ln w="9525">
            <a:noFill/>
            <a:miter lim="800000"/>
            <a:headEnd/>
            <a:tailEnd/>
          </a:ln>
        </p:spPr>
      </p:pic>
      <p:sp>
        <p:nvSpPr>
          <p:cNvPr id="57348" name="Text Box 6"/>
          <p:cNvSpPr txBox="1">
            <a:spLocks noChangeArrowheads="1"/>
          </p:cNvSpPr>
          <p:nvPr/>
        </p:nvSpPr>
        <p:spPr bwMode="auto">
          <a:xfrm>
            <a:off x="3132138" y="6308725"/>
            <a:ext cx="1008062" cy="366713"/>
          </a:xfrm>
          <a:prstGeom prst="rect">
            <a:avLst/>
          </a:prstGeom>
          <a:noFill/>
          <a:ln w="9525">
            <a:noFill/>
            <a:miter lim="800000"/>
          </a:ln>
        </p:spPr>
        <p:txBody>
          <a:bodyPr>
            <a:spAutoFit/>
          </a:bodyPr>
          <a:lstStyle/>
          <a:p>
            <a:pPr>
              <a:spcBef>
                <a:spcPct val="50000"/>
              </a:spcBef>
            </a:pPr>
            <a:r>
              <a:rPr lang="en-US" altLang="zh-CN">
                <a:ea typeface="宋体" panose="02010600030101010101" pitchFamily="2" charset="-122"/>
              </a:rPr>
              <a:t>Eg1-1</a:t>
            </a:r>
            <a:endParaRPr lang="en-US" altLang="zh-CN">
              <a:ea typeface="宋体" panose="02010600030101010101" pitchFamily="2" charset="-122"/>
            </a:endParaRPr>
          </a:p>
        </p:txBody>
      </p:sp>
      <p:sp>
        <p:nvSpPr>
          <p:cNvPr id="57349" name="Rectangle 7"/>
          <p:cNvSpPr>
            <a:spLocks noChangeArrowheads="1"/>
          </p:cNvSpPr>
          <p:nvPr/>
        </p:nvSpPr>
        <p:spPr bwMode="auto">
          <a:xfrm>
            <a:off x="179388" y="5942013"/>
            <a:ext cx="4572000" cy="915987"/>
          </a:xfrm>
          <a:prstGeom prst="rect">
            <a:avLst/>
          </a:prstGeom>
          <a:noFill/>
          <a:ln w="9525">
            <a:noFill/>
            <a:miter lim="800000"/>
          </a:ln>
        </p:spPr>
        <p:txBody>
          <a:bodyPr>
            <a:spAutoFit/>
          </a:bodyPr>
          <a:lstStyle/>
          <a:p>
            <a:pPr lvl="1"/>
            <a:r>
              <a:rPr lang="en-US" altLang="zh-CN" dirty="0">
                <a:ea typeface="宋体" panose="02010600030101010101" pitchFamily="2" charset="-122"/>
              </a:rPr>
              <a:t>C++</a:t>
            </a:r>
            <a:r>
              <a:rPr lang="zh-CN" altLang="en-US" dirty="0">
                <a:ea typeface="宋体" panose="02010600030101010101" pitchFamily="2" charset="-122"/>
              </a:rPr>
              <a:t>的注释</a:t>
            </a:r>
            <a:endParaRPr lang="zh-CN" altLang="en-US" dirty="0">
              <a:ea typeface="宋体" panose="02010600030101010101" pitchFamily="2" charset="-122"/>
            </a:endParaRPr>
          </a:p>
          <a:p>
            <a:pPr lvl="2"/>
            <a:r>
              <a:rPr lang="en-US" altLang="zh-CN" dirty="0">
                <a:ea typeface="宋体" panose="02010600030101010101" pitchFamily="2" charset="-122"/>
              </a:rPr>
              <a:t>//</a:t>
            </a:r>
            <a:endParaRPr lang="en-US" altLang="zh-CN" dirty="0">
              <a:ea typeface="宋体" panose="02010600030101010101" pitchFamily="2" charset="-122"/>
            </a:endParaRPr>
          </a:p>
          <a:p>
            <a:pPr lvl="2"/>
            <a:r>
              <a:rPr lang="en-US" altLang="zh-CN" dirty="0">
                <a:ea typeface="宋体" panose="02010600030101010101" pitchFamily="2" charset="-122"/>
              </a:rPr>
              <a:t>/*   …… */</a:t>
            </a:r>
            <a:endParaRPr lang="en-US" altLang="zh-CN"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网课</a:t>
            </a:r>
            <a:endParaRPr lang="zh-CN" altLang="en-US"/>
          </a:p>
        </p:txBody>
      </p:sp>
      <p:sp>
        <p:nvSpPr>
          <p:cNvPr id="3" name="内容占位符 2"/>
          <p:cNvSpPr>
            <a:spLocks noGrp="1"/>
          </p:cNvSpPr>
          <p:nvPr>
            <p:ph idx="1"/>
          </p:nvPr>
        </p:nvSpPr>
        <p:spPr/>
        <p:txBody>
          <a:bodyPr/>
          <a:p>
            <a:r>
              <a:rPr lang="zh-CN" altLang="en-US" b="1"/>
              <a:t>浙江大学 C++ 翁恺老师</a:t>
            </a:r>
            <a:endParaRPr lang="zh-CN" altLang="en-US" b="1"/>
          </a:p>
          <a:p>
            <a:pPr lvl="1"/>
            <a:r>
              <a:rPr lang="zh-CN" altLang="en-US" b="1"/>
              <a:t>https://www.bilibili.com/video/BV1dE41167hJ?spm_id_from=333.337.search-card.all.click&amp;vd_source=a5bbf4b51e5a27dceeef62503af4f157</a:t>
            </a:r>
            <a:endParaRPr lang="zh-CN" altLang="en-US" b="1"/>
          </a:p>
          <a:p>
            <a:endParaRPr lang="zh-CN" altLang="en-US" b="1"/>
          </a:p>
          <a:p>
            <a:r>
              <a:rPr lang="en-US" altLang="zh-CN" b="1"/>
              <a:t>C++程序设计（面向对象进阶）--mooc </a:t>
            </a:r>
            <a:r>
              <a:rPr lang="zh-CN" altLang="en-US" b="1"/>
              <a:t>第</a:t>
            </a:r>
            <a:r>
              <a:rPr lang="en-US" altLang="zh-CN" b="1"/>
              <a:t>6</a:t>
            </a:r>
            <a:r>
              <a:rPr lang="zh-CN" altLang="en-US" b="1"/>
              <a:t>次开课</a:t>
            </a:r>
            <a:endParaRPr lang="en-US" altLang="zh-CN" b="1"/>
          </a:p>
          <a:p>
            <a:pPr lvl="1"/>
            <a:r>
              <a:rPr lang="en-US" altLang="zh-CN" b="1"/>
              <a:t>https://www.icourse163.org/course/BUPT-1003564002?tid=1463116453</a:t>
            </a:r>
            <a:endParaRPr lang="en-US" altLang="zh-CN" b="1"/>
          </a:p>
          <a:p>
            <a:endParaRPr lang="zh-CN" altLang="en-US" b="1"/>
          </a:p>
          <a:p>
            <a:endParaRPr lang="zh-CN" altLang="en-US"/>
          </a:p>
          <a:p>
            <a:endParaRPr lang="zh-CN" altLang="en-US"/>
          </a:p>
          <a:p>
            <a:endParaRPr lang="zh-CN" altLang="en-US"/>
          </a:p>
          <a:p>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1.3.4 </a:t>
            </a:r>
            <a:r>
              <a:rPr lang="zh-CN" altLang="zh-CN" b="1" dirty="0">
                <a:ea typeface="宋体" panose="02010600030101010101" pitchFamily="2" charset="-122"/>
              </a:rPr>
              <a:t>标准</a:t>
            </a:r>
            <a:r>
              <a:rPr lang="en-US" altLang="zh-CN" b="1" dirty="0">
                <a:ea typeface="宋体" panose="02010600030101010101" pitchFamily="2" charset="-122"/>
              </a:rPr>
              <a:t>C++</a:t>
            </a:r>
            <a:r>
              <a:rPr lang="zh-CN" altLang="zh-CN" b="1" dirty="0">
                <a:solidFill>
                  <a:srgbClr val="FF0000"/>
                </a:solidFill>
                <a:ea typeface="宋体" panose="02010600030101010101" pitchFamily="2" charset="-122"/>
              </a:rPr>
              <a:t>程序设计</a:t>
            </a:r>
            <a:endParaRPr lang="zh-CN" altLang="en-US" dirty="0">
              <a:solidFill>
                <a:srgbClr val="FF0000"/>
              </a:solidFill>
              <a:ea typeface="宋体" panose="02010600030101010101" pitchFamily="2" charset="-122"/>
            </a:endParaRPr>
          </a:p>
        </p:txBody>
      </p:sp>
      <p:sp>
        <p:nvSpPr>
          <p:cNvPr id="119811" name="内容占位符 2"/>
          <p:cNvSpPr>
            <a:spLocks noGrp="1"/>
          </p:cNvSpPr>
          <p:nvPr>
            <p:ph idx="4294967295"/>
          </p:nvPr>
        </p:nvSpPr>
        <p:spPr>
          <a:xfrm>
            <a:off x="179388" y="1557338"/>
            <a:ext cx="8435975" cy="4929187"/>
          </a:xfrm>
        </p:spPr>
        <p:txBody>
          <a:bodyPr/>
          <a:lstStyle/>
          <a:p>
            <a:pPr marL="0" indent="0">
              <a:buFont typeface="Wingdings" panose="05000000000000000000" pitchFamily="2" charset="2"/>
              <a:buNone/>
            </a:pPr>
            <a:r>
              <a:rPr lang="en-US" altLang="zh-CN" dirty="0">
                <a:ea typeface="宋体" panose="02010600030101010101" pitchFamily="2" charset="-122"/>
              </a:rPr>
              <a:t>1．</a:t>
            </a:r>
            <a:r>
              <a:rPr lang="zh-CN" altLang="en-US" b="1" dirty="0">
                <a:solidFill>
                  <a:srgbClr val="0000CC"/>
                </a:solidFill>
                <a:ea typeface="宋体" panose="02010600030101010101" pitchFamily="2" charset="-122"/>
              </a:rPr>
              <a:t>标准</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程序设计的概念</a:t>
            </a:r>
            <a:endParaRPr lang="en-US" altLang="zh-CN" b="1" dirty="0">
              <a:solidFill>
                <a:srgbClr val="0000CC"/>
              </a:solidFill>
              <a:ea typeface="宋体" panose="02010600030101010101" pitchFamily="2" charset="-122"/>
            </a:endParaRPr>
          </a:p>
          <a:p>
            <a:pPr lvl="1"/>
            <a:r>
              <a:rPr lang="en-US" altLang="zh-CN" sz="2000" b="1" dirty="0">
                <a:latin typeface="Arial" panose="020B0604020202020204" pitchFamily="34" charset="0"/>
                <a:ea typeface="宋体" panose="02010600030101010101" pitchFamily="2" charset="-122"/>
              </a:rPr>
              <a:t>ANSI/ISO</a:t>
            </a:r>
            <a:r>
              <a:rPr lang="zh-CN" altLang="zh-CN" sz="2000" b="1" dirty="0">
                <a:latin typeface="Arial" panose="020B0604020202020204" pitchFamily="34" charset="0"/>
                <a:ea typeface="宋体" panose="02010600030101010101" pitchFamily="2" charset="-122"/>
              </a:rPr>
              <a:t>标准化委员会</a:t>
            </a:r>
            <a:r>
              <a:rPr lang="en-US" altLang="zh-CN" sz="2000" b="1" dirty="0">
                <a:latin typeface="Arial" panose="020B0604020202020204" pitchFamily="34" charset="0"/>
                <a:ea typeface="宋体" panose="02010600030101010101" pitchFamily="2" charset="-122"/>
              </a:rPr>
              <a:t>1998</a:t>
            </a:r>
            <a:r>
              <a:rPr lang="zh-CN" altLang="zh-CN" sz="2000" b="1" dirty="0">
                <a:latin typeface="Arial" panose="020B0604020202020204" pitchFamily="34" charset="0"/>
                <a:ea typeface="宋体" panose="02010600030101010101" pitchFamily="2" charset="-122"/>
              </a:rPr>
              <a:t>年完成的</a:t>
            </a:r>
            <a:r>
              <a:rPr lang="en-US" altLang="zh-CN" sz="2000" b="1" dirty="0">
                <a:latin typeface="Arial" panose="020B0604020202020204" pitchFamily="34" charset="0"/>
                <a:ea typeface="宋体" panose="02010600030101010101" pitchFamily="2" charset="-122"/>
              </a:rPr>
              <a:t>C++98</a:t>
            </a:r>
            <a:r>
              <a:rPr lang="zh-CN" altLang="zh-CN" sz="2000" b="1" dirty="0">
                <a:latin typeface="Arial" panose="020B0604020202020204" pitchFamily="34" charset="0"/>
                <a:ea typeface="宋体" panose="02010600030101010101" pitchFamily="2" charset="-122"/>
              </a:rPr>
              <a:t>标准，人们称之为标准</a:t>
            </a:r>
            <a:r>
              <a:rPr lang="en-US" altLang="zh-CN" sz="2000" b="1" dirty="0">
                <a:latin typeface="Arial" panose="020B0604020202020204" pitchFamily="34" charset="0"/>
                <a:ea typeface="宋体" panose="02010600030101010101" pitchFamily="2" charset="-122"/>
              </a:rPr>
              <a:t>C++</a:t>
            </a:r>
            <a:r>
              <a:rPr lang="zh-CN"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按此版本及之后的规范进行编程均称之为</a:t>
            </a:r>
            <a:r>
              <a:rPr lang="zh-CN" altLang="en-US" sz="2000" b="1" dirty="0">
                <a:solidFill>
                  <a:srgbClr val="FF0000"/>
                </a:solidFill>
                <a:latin typeface="Arial" panose="020B0604020202020204" pitchFamily="34" charset="0"/>
                <a:ea typeface="宋体" panose="02010600030101010101" pitchFamily="2" charset="-122"/>
              </a:rPr>
              <a:t>标准</a:t>
            </a:r>
            <a:r>
              <a:rPr lang="en-US" altLang="zh-CN" sz="2000" b="1" dirty="0">
                <a:solidFill>
                  <a:srgbClr val="FF0000"/>
                </a:solidFill>
                <a:latin typeface="Arial" panose="020B0604020202020204" pitchFamily="34" charset="0"/>
                <a:ea typeface="宋体" panose="02010600030101010101" pitchFamily="2" charset="-122"/>
              </a:rPr>
              <a:t>C++</a:t>
            </a:r>
            <a:r>
              <a:rPr lang="zh-CN" altLang="en-US" sz="2000" b="1" dirty="0">
                <a:solidFill>
                  <a:srgbClr val="FF0000"/>
                </a:solidFill>
                <a:latin typeface="Arial" panose="020B0604020202020204" pitchFamily="34" charset="0"/>
                <a:ea typeface="宋体" panose="02010600030101010101" pitchFamily="2" charset="-122"/>
              </a:rPr>
              <a:t>程序设计</a:t>
            </a:r>
            <a:r>
              <a:rPr lang="zh-CN" altLang="en-US" sz="2000" b="1" dirty="0">
                <a:latin typeface="Arial" panose="020B0604020202020204" pitchFamily="34" charset="0"/>
                <a:ea typeface="宋体" panose="02010600030101010101" pitchFamily="2" charset="-122"/>
              </a:rPr>
              <a:t>。</a:t>
            </a:r>
            <a:r>
              <a:rPr lang="zh-CN" altLang="zh-CN" sz="2000" b="1" dirty="0">
                <a:latin typeface="Arial" panose="020B0604020202020204" pitchFamily="34" charset="0"/>
                <a:ea typeface="宋体" panose="02010600030101010101" pitchFamily="2" charset="-122"/>
              </a:rPr>
              <a:t>而</a:t>
            </a:r>
            <a:r>
              <a:rPr lang="zh-CN" altLang="en-US" sz="2000" b="1" dirty="0">
                <a:latin typeface="Arial" panose="020B0604020202020204" pitchFamily="34" charset="0"/>
                <a:ea typeface="宋体" panose="02010600030101010101" pitchFamily="2" charset="-122"/>
              </a:rPr>
              <a:t>以</a:t>
            </a:r>
            <a:r>
              <a:rPr lang="zh-CN" altLang="zh-CN" sz="2000" b="1" dirty="0">
                <a:latin typeface="Arial" panose="020B0604020202020204" pitchFamily="34" charset="0"/>
                <a:ea typeface="宋体" panose="02010600030101010101" pitchFamily="2" charset="-122"/>
              </a:rPr>
              <a:t>此前</a:t>
            </a: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规范进行编程</a:t>
            </a:r>
            <a:r>
              <a:rPr lang="zh-CN" altLang="zh-CN" sz="2000" b="1" dirty="0">
                <a:latin typeface="Arial" panose="020B0604020202020204" pitchFamily="34" charset="0"/>
                <a:ea typeface="宋体" panose="02010600030101010101" pitchFamily="2" charset="-122"/>
              </a:rPr>
              <a:t>，则被称为</a:t>
            </a:r>
            <a:r>
              <a:rPr lang="zh-CN" altLang="zh-CN" sz="2000" b="1" dirty="0">
                <a:solidFill>
                  <a:srgbClr val="FF0000"/>
                </a:solidFill>
                <a:latin typeface="Arial" panose="020B0604020202020204" pitchFamily="34" charset="0"/>
                <a:ea typeface="宋体" panose="02010600030101010101" pitchFamily="2" charset="-122"/>
              </a:rPr>
              <a:t>传统</a:t>
            </a:r>
            <a:r>
              <a:rPr lang="en-US" altLang="zh-CN" sz="2000" b="1" dirty="0">
                <a:solidFill>
                  <a:srgbClr val="FF0000"/>
                </a:solidFill>
                <a:latin typeface="Arial" panose="020B0604020202020204" pitchFamily="34" charset="0"/>
                <a:ea typeface="宋体" panose="02010600030101010101" pitchFamily="2" charset="-122"/>
              </a:rPr>
              <a:t>C++</a:t>
            </a:r>
            <a:r>
              <a:rPr lang="zh-CN" altLang="en-US" sz="2000" b="1" dirty="0">
                <a:solidFill>
                  <a:srgbClr val="FF0000"/>
                </a:solidFill>
                <a:latin typeface="Arial" panose="020B0604020202020204" pitchFamily="34" charset="0"/>
                <a:ea typeface="宋体" panose="02010600030101010101" pitchFamily="2" charset="-122"/>
              </a:rPr>
              <a:t>程序设计</a:t>
            </a:r>
            <a:r>
              <a:rPr lang="zh-CN"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a:p>
            <a:pPr lvl="1"/>
            <a:endParaRPr lang="en-US" altLang="zh-CN" sz="2000" b="1" dirty="0">
              <a:latin typeface="Arial" panose="020B0604020202020204" pitchFamily="34" charset="0"/>
              <a:ea typeface="宋体" panose="02010600030101010101" pitchFamily="2" charset="-122"/>
            </a:endParaRPr>
          </a:p>
          <a:p>
            <a:pPr lvl="1"/>
            <a:r>
              <a:rPr lang="en-US" altLang="zh-CN" b="1" dirty="0">
                <a:latin typeface="Arial" panose="020B0604020202020204" pitchFamily="34" charset="0"/>
                <a:ea typeface="宋体" panose="02010600030101010101" pitchFamily="2" charset="-122"/>
              </a:rPr>
              <a:t>C++98 VS C++11</a:t>
            </a:r>
            <a:endParaRPr lang="en-US" altLang="zh-CN" b="1" dirty="0">
              <a:latin typeface="Arial" panose="020B0604020202020204" pitchFamily="34" charset="0"/>
              <a:ea typeface="宋体" panose="02010600030101010101" pitchFamily="2" charset="-122"/>
            </a:endParaRPr>
          </a:p>
          <a:p>
            <a:pPr marL="1200150" lvl="2" indent="-342900"/>
            <a:r>
              <a:rPr lang="en-US" altLang="zh-CN" b="1" dirty="0">
                <a:latin typeface="Arial" panose="020B0604020202020204" pitchFamily="34" charset="0"/>
                <a:ea typeface="宋体" panose="02010600030101010101" pitchFamily="2" charset="-122"/>
              </a:rPr>
              <a:t>C++98</a:t>
            </a:r>
            <a:r>
              <a:rPr lang="zh-CN" altLang="en-US" b="1" dirty="0">
                <a:latin typeface="Arial" panose="020B0604020202020204" pitchFamily="34" charset="0"/>
                <a:ea typeface="宋体" panose="02010600030101010101" pitchFamily="2" charset="-122"/>
              </a:rPr>
              <a:t>称得上最经典，目前应用仍然广泛。</a:t>
            </a:r>
            <a:endParaRPr lang="en-US" altLang="zh-CN" b="1" dirty="0">
              <a:latin typeface="Arial" panose="020B0604020202020204" pitchFamily="34" charset="0"/>
              <a:ea typeface="宋体" panose="02010600030101010101" pitchFamily="2" charset="-122"/>
            </a:endParaRPr>
          </a:p>
          <a:p>
            <a:pPr marL="1200150" lvl="2" indent="-342900"/>
            <a:r>
              <a:rPr lang="en-US" altLang="zh-CN" b="1" dirty="0">
                <a:latin typeface="Arial" panose="020B0604020202020204" pitchFamily="34" charset="0"/>
                <a:ea typeface="宋体" panose="02010600030101010101" pitchFamily="2" charset="-122"/>
              </a:rPr>
              <a:t>C++11</a:t>
            </a:r>
            <a:r>
              <a:rPr lang="zh-CN" altLang="en-US" b="1" dirty="0">
                <a:latin typeface="Arial" panose="020B0604020202020204" pitchFamily="34" charset="0"/>
                <a:ea typeface="宋体" panose="02010600030101010101" pitchFamily="2" charset="-122"/>
              </a:rPr>
              <a:t>注入了当前</a:t>
            </a:r>
            <a:r>
              <a:rPr lang="en-US" altLang="zh-CN" b="1" dirty="0">
                <a:latin typeface="Arial" panose="020B0604020202020204" pitchFamily="34" charset="0"/>
                <a:ea typeface="宋体" panose="02010600030101010101" pitchFamily="2" charset="-122"/>
              </a:rPr>
              <a:t>OOP</a:t>
            </a:r>
            <a:r>
              <a:rPr lang="zh-CN" altLang="en-US" b="1" dirty="0">
                <a:latin typeface="Arial" panose="020B0604020202020204" pitchFamily="34" charset="0"/>
                <a:ea typeface="宋体" panose="02010600030101010101" pitchFamily="2" charset="-122"/>
              </a:rPr>
              <a:t>语言的许多新特征，如</a:t>
            </a:r>
            <a:r>
              <a:rPr lang="zh-CN" altLang="en-US" b="1" dirty="0">
                <a:solidFill>
                  <a:srgbClr val="0000CC"/>
                </a:solidFill>
                <a:latin typeface="Arial" panose="020B0604020202020204" pitchFamily="34" charset="0"/>
                <a:ea typeface="宋体" panose="02010600030101010101" pitchFamily="2" charset="-122"/>
              </a:rPr>
              <a:t>类型自动推断、范围</a:t>
            </a:r>
            <a:r>
              <a:rPr lang="en-US" altLang="zh-CN" b="1" dirty="0">
                <a:solidFill>
                  <a:srgbClr val="0000CC"/>
                </a:solidFill>
                <a:latin typeface="Arial" panose="020B0604020202020204" pitchFamily="34" charset="0"/>
                <a:ea typeface="宋体" panose="02010600030101010101" pitchFamily="2" charset="-122"/>
              </a:rPr>
              <a:t>for</a:t>
            </a:r>
            <a:r>
              <a:rPr lang="zh-CN" altLang="en-US" b="1" dirty="0">
                <a:solidFill>
                  <a:srgbClr val="0000CC"/>
                </a:solidFill>
                <a:latin typeface="Arial" panose="020B0604020202020204" pitchFamily="34" charset="0"/>
                <a:ea typeface="宋体" panose="02010600030101010101" pitchFamily="2" charset="-122"/>
              </a:rPr>
              <a:t>，</a:t>
            </a:r>
            <a:r>
              <a:rPr lang="en-US" altLang="zh-CN" b="1" dirty="0" err="1">
                <a:solidFill>
                  <a:srgbClr val="0000CC"/>
                </a:solidFill>
                <a:latin typeface="Arial" panose="020B0604020202020204" pitchFamily="34" charset="0"/>
                <a:ea typeface="宋体" panose="02010600030101010101" pitchFamily="2" charset="-122"/>
              </a:rPr>
              <a:t>lamada</a:t>
            </a:r>
            <a:r>
              <a:rPr lang="zh-CN" altLang="en-US" b="1" dirty="0">
                <a:solidFill>
                  <a:srgbClr val="0000CC"/>
                </a:solidFill>
                <a:latin typeface="Arial" panose="020B0604020202020204" pitchFamily="34" charset="0"/>
                <a:ea typeface="宋体" panose="02010600030101010101" pitchFamily="2" charset="-122"/>
              </a:rPr>
              <a:t>函数、移动函数，构造函数继承，类内初始值列表，</a:t>
            </a:r>
            <a:r>
              <a:rPr lang="zh-CN" altLang="en-US" b="1" dirty="0">
                <a:latin typeface="Arial" panose="020B0604020202020204" pitchFamily="34" charset="0"/>
                <a:ea typeface="宋体" panose="02010600030101010101" pitchFamily="2" charset="-122"/>
              </a:rPr>
              <a:t>为程序设计带来了许多方便，与</a:t>
            </a:r>
            <a:r>
              <a:rPr lang="en-US" altLang="zh-CN" b="1" dirty="0">
                <a:latin typeface="Arial" panose="020B0604020202020204" pitchFamily="34" charset="0"/>
                <a:ea typeface="宋体" panose="02010600030101010101" pitchFamily="2" charset="-122"/>
              </a:rPr>
              <a:t>JAVA</a:t>
            </a:r>
            <a:r>
              <a:rPr lang="zh-CN" altLang="en-US" b="1" dirty="0">
                <a:latin typeface="Arial" panose="020B0604020202020204" pitchFamily="34" charset="0"/>
                <a:ea typeface="宋体" panose="02010600030101010101" pitchFamily="2" charset="-122"/>
              </a:rPr>
              <a:t>等语言的某些程序特征更为接近</a:t>
            </a:r>
            <a:r>
              <a:rPr lang="zh-CN" altLang="en-US" b="1" dirty="0" smtClean="0">
                <a:latin typeface="Arial" panose="020B0604020202020204" pitchFamily="34" charset="0"/>
                <a:ea typeface="宋体" panose="02010600030101010101" pitchFamily="2" charset="-122"/>
              </a:rPr>
              <a:t>和融洽，</a:t>
            </a:r>
            <a:r>
              <a:rPr lang="zh-CN" altLang="en-US" b="1" dirty="0">
                <a:latin typeface="Arial" panose="020B0604020202020204" pitchFamily="34" charset="0"/>
                <a:ea typeface="宋体" panose="02010600030101010101" pitchFamily="2" charset="-122"/>
              </a:rPr>
              <a:t>是当前</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编程的首选！</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anim calcmode="lin" valueType="num">
                                      <p:cBhvr additive="base">
                                        <p:cTn id="7" dur="500" fill="hold"/>
                                        <p:tgtEl>
                                          <p:spTgt spid="1198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8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9811">
                                            <p:txEl>
                                              <p:pRg st="3" end="3"/>
                                            </p:txEl>
                                          </p:spTgt>
                                        </p:tgtEl>
                                        <p:attrNameLst>
                                          <p:attrName>style.visibility</p:attrName>
                                        </p:attrNameLst>
                                      </p:cBhvr>
                                      <p:to>
                                        <p:strVal val="visible"/>
                                      </p:to>
                                    </p:set>
                                    <p:anim calcmode="lin" valueType="num">
                                      <p:cBhvr additive="base">
                                        <p:cTn id="13" dur="500" fill="hold"/>
                                        <p:tgtEl>
                                          <p:spTgt spid="11981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981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9811">
                                            <p:txEl>
                                              <p:pRg st="4" end="4"/>
                                            </p:txEl>
                                          </p:spTgt>
                                        </p:tgtEl>
                                        <p:attrNameLst>
                                          <p:attrName>style.visibility</p:attrName>
                                        </p:attrNameLst>
                                      </p:cBhvr>
                                      <p:to>
                                        <p:strVal val="visible"/>
                                      </p:to>
                                    </p:set>
                                    <p:anim calcmode="lin" valueType="num">
                                      <p:cBhvr additive="base">
                                        <p:cTn id="17" dur="500" fill="hold"/>
                                        <p:tgtEl>
                                          <p:spTgt spid="11981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98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anim calcmode="lin" valueType="num">
                                      <p:cBhvr additive="base">
                                        <p:cTn id="23" dur="500" fill="hold"/>
                                        <p:tgtEl>
                                          <p:spTgt spid="1198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8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1.3.4 </a:t>
            </a:r>
            <a:r>
              <a:rPr lang="zh-CN" altLang="zh-CN" b="1" dirty="0">
                <a:ea typeface="宋体" panose="02010600030101010101" pitchFamily="2" charset="-122"/>
              </a:rPr>
              <a:t>标准</a:t>
            </a:r>
            <a:r>
              <a:rPr lang="en-US" altLang="zh-CN" b="1" dirty="0">
                <a:ea typeface="宋体" panose="02010600030101010101" pitchFamily="2" charset="-122"/>
              </a:rPr>
              <a:t>C++</a:t>
            </a:r>
            <a:r>
              <a:rPr lang="zh-CN" altLang="zh-CN" b="1" dirty="0">
                <a:solidFill>
                  <a:srgbClr val="FF0000"/>
                </a:solidFill>
                <a:ea typeface="宋体" panose="02010600030101010101" pitchFamily="2" charset="-122"/>
              </a:rPr>
              <a:t>程序设计</a:t>
            </a:r>
            <a:endParaRPr lang="zh-CN" altLang="en-US" dirty="0">
              <a:ea typeface="宋体" panose="02010600030101010101" pitchFamily="2" charset="-122"/>
            </a:endParaRPr>
          </a:p>
        </p:txBody>
      </p:sp>
      <p:sp>
        <p:nvSpPr>
          <p:cNvPr id="120835" name="内容占位符 2"/>
          <p:cNvSpPr>
            <a:spLocks noGrp="1"/>
          </p:cNvSpPr>
          <p:nvPr>
            <p:ph idx="4294967295"/>
          </p:nvPr>
        </p:nvSpPr>
        <p:spPr>
          <a:xfrm>
            <a:off x="250825" y="1484313"/>
            <a:ext cx="8623300" cy="5168900"/>
          </a:xfrm>
        </p:spPr>
        <p:txBody>
          <a:bodyPr/>
          <a:lstStyle/>
          <a:p>
            <a:pPr marL="0" indent="0">
              <a:buFont typeface="Wingdings" panose="05000000000000000000" pitchFamily="2" charset="2"/>
              <a:buNone/>
            </a:pPr>
            <a:r>
              <a:rPr lang="en-US" altLang="zh-CN" b="1" dirty="0">
                <a:solidFill>
                  <a:srgbClr val="0000CC"/>
                </a:solidFill>
                <a:ea typeface="宋体" panose="02010600030101010101" pitchFamily="2" charset="-122"/>
              </a:rPr>
              <a:t>2．</a:t>
            </a:r>
            <a:r>
              <a:rPr lang="zh-CN" altLang="en-US" b="1" dirty="0">
                <a:solidFill>
                  <a:srgbClr val="0000CC"/>
                </a:solidFill>
                <a:ea typeface="宋体" panose="02010600030101010101" pitchFamily="2" charset="-122"/>
              </a:rPr>
              <a:t>标准</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与传统</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的编程差异</a:t>
            </a:r>
            <a:endParaRPr lang="en-US" altLang="zh-CN" b="1" dirty="0">
              <a:solidFill>
                <a:srgbClr val="0000CC"/>
              </a:solidFill>
              <a:ea typeface="宋体" panose="02010600030101010101" pitchFamily="2" charset="-122"/>
            </a:endParaRPr>
          </a:p>
          <a:p>
            <a:pPr marL="400050" lvl="1" indent="0">
              <a:buFont typeface="Wingdings" panose="05000000000000000000" pitchFamily="2" charset="2"/>
              <a:buNone/>
            </a:pPr>
            <a:r>
              <a:rPr lang="en-US" altLang="zh-CN" b="1" dirty="0">
                <a:solidFill>
                  <a:srgbClr val="FF0000"/>
                </a:solidFill>
                <a:latin typeface="Arial" panose="020B0604020202020204" pitchFamily="34" charset="0"/>
                <a:ea typeface="宋体" panose="02010600030101010101" pitchFamily="2" charset="-122"/>
              </a:rPr>
              <a:t>（1</a:t>
            </a:r>
            <a:r>
              <a:rPr lang="zh-CN" altLang="en-US" b="1" dirty="0">
                <a:solidFill>
                  <a:srgbClr val="FF0000"/>
                </a:solidFill>
                <a:latin typeface="Arial" panose="020B0604020202020204" pitchFamily="34" charset="0"/>
                <a:ea typeface="宋体" panose="02010600030101010101" pitchFamily="2" charset="-122"/>
              </a:rPr>
              <a:t>）系统库函数</a:t>
            </a:r>
            <a:r>
              <a:rPr lang="zh-CN" altLang="zh-CN" b="1" dirty="0">
                <a:solidFill>
                  <a:srgbClr val="FF0000"/>
                </a:solidFill>
                <a:latin typeface="Arial" panose="020B0604020202020204" pitchFamily="34" charset="0"/>
                <a:ea typeface="宋体" panose="02010600030101010101" pitchFamily="2" charset="-122"/>
              </a:rPr>
              <a:t>头文件区别</a:t>
            </a:r>
            <a:endParaRPr lang="en-US" altLang="zh-CN" b="1" dirty="0">
              <a:solidFill>
                <a:srgbClr val="FF0000"/>
              </a:solidFill>
              <a:latin typeface="Arial" panose="020B0604020202020204" pitchFamily="34" charset="0"/>
              <a:ea typeface="宋体" panose="02010600030101010101" pitchFamily="2" charset="-122"/>
            </a:endParaRPr>
          </a:p>
          <a:p>
            <a:pPr marL="400050" lvl="1" indent="0"/>
            <a:r>
              <a:rPr lang="zh-CN" altLang="zh-CN" b="1" dirty="0">
                <a:latin typeface="Arial" panose="020B0604020202020204" pitchFamily="34" charset="0"/>
                <a:ea typeface="宋体" panose="02010600030101010101" pitchFamily="2" charset="-122"/>
              </a:rPr>
              <a:t>传统</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为</a:t>
            </a:r>
            <a:r>
              <a:rPr lang="en-US" altLang="zh-CN" b="1" dirty="0">
                <a:latin typeface="Arial" panose="020B0604020202020204" pitchFamily="34" charset="0"/>
                <a:ea typeface="宋体" panose="02010600030101010101" pitchFamily="2" charset="-122"/>
              </a:rPr>
              <a:t>.h</a:t>
            </a:r>
            <a:r>
              <a:rPr lang="zh-CN" altLang="zh-CN" b="1" dirty="0">
                <a:latin typeface="Arial" panose="020B0604020202020204" pitchFamily="34" charset="0"/>
                <a:ea typeface="宋体" panose="02010600030101010101" pitchFamily="2" charset="-122"/>
              </a:rPr>
              <a:t>头文</a:t>
            </a:r>
            <a:r>
              <a:rPr lang="zh-CN" altLang="en-US" b="1" dirty="0">
                <a:latin typeface="Arial" panose="020B0604020202020204" pitchFamily="34" charset="0"/>
                <a:ea typeface="宋体" panose="02010600030101010101" pitchFamily="2" charset="-122"/>
              </a:rPr>
              <a:t>。如</a:t>
            </a:r>
            <a:endParaRPr lang="en-US" altLang="zh-CN" b="1" dirty="0">
              <a:latin typeface="Arial" panose="020B0604020202020204" pitchFamily="34" charset="0"/>
              <a:ea typeface="宋体" panose="02010600030101010101" pitchFamily="2" charset="-122"/>
            </a:endParaRPr>
          </a:p>
          <a:p>
            <a:pPr lvl="2"/>
            <a:r>
              <a:rPr lang="en-US" altLang="zh-CN" b="1" dirty="0" err="1">
                <a:latin typeface="Arial" panose="020B0604020202020204" pitchFamily="34" charset="0"/>
                <a:ea typeface="宋体" panose="02010600030101010101" pitchFamily="2" charset="-122"/>
              </a:rPr>
              <a:t>iostream.h</a:t>
            </a:r>
            <a:r>
              <a:rPr lang="zh-CN"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fstream.h</a:t>
            </a:r>
            <a:r>
              <a:rPr lang="zh-CN"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string.h</a:t>
            </a:r>
            <a:r>
              <a:rPr lang="zh-CN"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stdio.h</a:t>
            </a:r>
            <a:r>
              <a:rPr lang="zh-CN"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math.h</a:t>
            </a:r>
            <a:endParaRPr lang="zh-CN" altLang="zh-CN" sz="2600" b="1" dirty="0">
              <a:latin typeface="Arial" panose="020B0604020202020204" pitchFamily="34" charset="0"/>
              <a:ea typeface="宋体" panose="02010600030101010101" pitchFamily="2" charset="-122"/>
            </a:endParaRPr>
          </a:p>
          <a:p>
            <a:pPr marL="400050" lvl="1" indent="0"/>
            <a:r>
              <a:rPr lang="zh-CN" altLang="zh-CN" b="1" dirty="0">
                <a:latin typeface="Arial" panose="020B0604020202020204" pitchFamily="34" charset="0"/>
                <a:ea typeface="宋体" panose="02010600030101010101" pitchFamily="2" charset="-122"/>
              </a:rPr>
              <a:t>标准</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为同名无</a:t>
            </a:r>
            <a:r>
              <a:rPr lang="en-US" altLang="zh-CN" b="1" dirty="0">
                <a:latin typeface="Arial" panose="020B0604020202020204" pitchFamily="34" charset="0"/>
                <a:ea typeface="宋体" panose="02010600030101010101" pitchFamily="2" charset="-122"/>
              </a:rPr>
              <a:t>.h</a:t>
            </a:r>
            <a:r>
              <a:rPr lang="zh-CN" altLang="zh-CN" b="1" dirty="0">
                <a:latin typeface="Arial" panose="020B0604020202020204" pitchFamily="34" charset="0"/>
                <a:ea typeface="宋体" panose="02010600030101010101" pitchFamily="2" charset="-122"/>
              </a:rPr>
              <a:t>文件：</a:t>
            </a:r>
            <a:endParaRPr lang="en-US" altLang="zh-CN" b="1" dirty="0">
              <a:latin typeface="Arial" panose="020B0604020202020204" pitchFamily="34" charset="0"/>
              <a:ea typeface="宋体" panose="02010600030101010101" pitchFamily="2" charset="-122"/>
            </a:endParaRPr>
          </a:p>
          <a:p>
            <a:pPr lvl="2"/>
            <a:r>
              <a:rPr lang="en-US" altLang="zh-CN" b="1" dirty="0" err="1">
                <a:latin typeface="Arial" panose="020B0604020202020204" pitchFamily="34" charset="0"/>
                <a:ea typeface="宋体" panose="02010600030101010101" pitchFamily="2" charset="-122"/>
              </a:rPr>
              <a:t>iostream</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   </a:t>
            </a:r>
            <a:r>
              <a:rPr lang="en-US" altLang="zh-CN" b="1" dirty="0" err="1">
                <a:latin typeface="Arial" panose="020B0604020202020204" pitchFamily="34" charset="0"/>
                <a:ea typeface="宋体" panose="02010600030101010101" pitchFamily="2" charset="-122"/>
              </a:rPr>
              <a:t>fstream</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   string</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   </a:t>
            </a:r>
            <a:r>
              <a:rPr lang="en-US" altLang="zh-CN" b="1" dirty="0" err="1">
                <a:latin typeface="Arial" panose="020B0604020202020204" pitchFamily="34" charset="0"/>
                <a:ea typeface="宋体" panose="02010600030101010101" pitchFamily="2" charset="-122"/>
              </a:rPr>
              <a:t>cstdio</a:t>
            </a:r>
            <a:r>
              <a:rPr lang="zh-CN"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cmath</a:t>
            </a:r>
            <a:endParaRPr lang="en-US" altLang="zh-CN"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b="1" dirty="0">
                <a:solidFill>
                  <a:srgbClr val="FF0000"/>
                </a:solidFill>
                <a:latin typeface="Arial" panose="020B0604020202020204" pitchFamily="34" charset="0"/>
                <a:ea typeface="宋体" panose="02010600030101010101" pitchFamily="2" charset="-122"/>
              </a:rPr>
              <a:t>（2）</a:t>
            </a:r>
            <a:r>
              <a:rPr lang="zh-CN" altLang="zh-CN" b="1" dirty="0">
                <a:solidFill>
                  <a:srgbClr val="FF0000"/>
                </a:solidFill>
                <a:latin typeface="Arial" panose="020B0604020202020204" pitchFamily="34" charset="0"/>
                <a:ea typeface="宋体" panose="02010600030101010101" pitchFamily="2" charset="-122"/>
              </a:rPr>
              <a:t>命名空间限定</a:t>
            </a:r>
            <a:endParaRPr lang="zh-CN" altLang="zh-CN" b="1" dirty="0">
              <a:solidFill>
                <a:srgbClr val="FF0000"/>
              </a:solidFill>
              <a:latin typeface="Arial" panose="020B0604020202020204" pitchFamily="34" charset="0"/>
              <a:ea typeface="宋体" panose="02010600030101010101" pitchFamily="2" charset="-122"/>
            </a:endParaRPr>
          </a:p>
          <a:p>
            <a:pPr marL="400050" lvl="1" indent="0"/>
            <a:r>
              <a:rPr lang="zh-CN" altLang="zh-CN" b="1" dirty="0">
                <a:latin typeface="Arial" panose="020B0604020202020204" pitchFamily="34" charset="0"/>
                <a:ea typeface="宋体" panose="02010600030101010101" pitchFamily="2" charset="-122"/>
              </a:rPr>
              <a:t>传统</a:t>
            </a:r>
            <a:r>
              <a:rPr lang="en-US" altLang="zh-CN" b="1" dirty="0">
                <a:latin typeface="Arial" panose="020B0604020202020204" pitchFamily="34" charset="0"/>
                <a:ea typeface="宋体" panose="02010600030101010101" pitchFamily="2" charset="-122"/>
              </a:rPr>
              <a:t>C++</a:t>
            </a:r>
            <a:r>
              <a:rPr lang="zh-CN" altLang="zh-CN" b="1" dirty="0">
                <a:latin typeface="Arial" panose="020B0604020202020204" pitchFamily="34" charset="0"/>
                <a:ea typeface="宋体" panose="02010600030101010101" pitchFamily="2" charset="-122"/>
              </a:rPr>
              <a:t>的库函数</a:t>
            </a:r>
            <a:r>
              <a:rPr lang="zh-CN" altLang="en-US" b="1" dirty="0">
                <a:latin typeface="Arial" panose="020B0604020202020204" pitchFamily="34" charset="0"/>
                <a:ea typeface="宋体" panose="02010600030101010101" pitchFamily="2" charset="-122"/>
              </a:rPr>
              <a:t>：</a:t>
            </a:r>
            <a:r>
              <a:rPr lang="zh-CN" altLang="zh-CN" b="1" dirty="0">
                <a:latin typeface="Arial" panose="020B0604020202020204" pitchFamily="34" charset="0"/>
                <a:ea typeface="宋体" panose="02010600030101010101" pitchFamily="2" charset="-122"/>
              </a:rPr>
              <a:t>直接调用函数就行了。</a:t>
            </a:r>
            <a:endParaRPr lang="en-US" altLang="zh-CN" b="1" dirty="0">
              <a:latin typeface="Arial" panose="020B0604020202020204" pitchFamily="34" charset="0"/>
              <a:ea typeface="宋体" panose="02010600030101010101" pitchFamily="2" charset="-122"/>
            </a:endParaRPr>
          </a:p>
          <a:p>
            <a:pPr marL="400050" lvl="1" indent="0"/>
            <a:r>
              <a:rPr lang="zh-CN" altLang="zh-CN" b="1" dirty="0">
                <a:latin typeface="Arial" panose="020B0604020202020204" pitchFamily="34" charset="0"/>
                <a:ea typeface="宋体" panose="02010600030101010101" pitchFamily="2" charset="-122"/>
              </a:rPr>
              <a:t>标准</a:t>
            </a:r>
            <a:r>
              <a:rPr lang="en-US" altLang="zh-CN" b="1" dirty="0">
                <a:latin typeface="Arial" panose="020B0604020202020204" pitchFamily="34" charset="0"/>
                <a:ea typeface="宋体" panose="02010600030101010101" pitchFamily="2" charset="-122"/>
              </a:rPr>
              <a:t>C++</a:t>
            </a:r>
            <a:r>
              <a:rPr lang="zh-CN" altLang="zh-CN" b="1" dirty="0">
                <a:latin typeface="Arial" panose="020B0604020202020204" pitchFamily="34" charset="0"/>
                <a:ea typeface="宋体" panose="02010600030101010101" pitchFamily="2" charset="-122"/>
              </a:rPr>
              <a:t>中的任何内容（</a:t>
            </a:r>
            <a:r>
              <a:rPr lang="en-US" altLang="zh-CN" b="1" dirty="0">
                <a:latin typeface="Arial" panose="020B0604020202020204" pitchFamily="34" charset="0"/>
                <a:ea typeface="宋体" panose="02010600030101010101" pitchFamily="2" charset="-122"/>
              </a:rPr>
              <a:t>C</a:t>
            </a:r>
            <a:r>
              <a:rPr lang="zh-CN" altLang="zh-CN" b="1" dirty="0">
                <a:latin typeface="Arial" panose="020B0604020202020204" pitchFamily="34" charset="0"/>
                <a:ea typeface="宋体" panose="02010600030101010101" pitchFamily="2" charset="-122"/>
              </a:rPr>
              <a:t>库函数</a:t>
            </a:r>
            <a:r>
              <a:rPr lang="zh-CN" altLang="en-US" b="1" dirty="0">
                <a:latin typeface="Arial" panose="020B0604020202020204" pitchFamily="34" charset="0"/>
                <a:ea typeface="宋体" panose="02010600030101010101" pitchFamily="2" charset="-122"/>
              </a:rPr>
              <a:t>除外</a:t>
            </a:r>
            <a:r>
              <a:rPr lang="zh-CN" altLang="zh-CN" b="1" dirty="0">
                <a:latin typeface="Arial" panose="020B0604020202020204" pitchFamily="34" charset="0"/>
                <a:ea typeface="宋体" panose="02010600030101010101" pitchFamily="2" charset="-122"/>
              </a:rPr>
              <a:t>）则用“</a:t>
            </a:r>
            <a:r>
              <a:rPr lang="en-US" altLang="zh-CN" b="1" dirty="0" err="1">
                <a:solidFill>
                  <a:srgbClr val="0000CC"/>
                </a:solidFill>
                <a:latin typeface="Arial" panose="020B0604020202020204" pitchFamily="34" charset="0"/>
                <a:ea typeface="宋体" panose="02010600030101010101" pitchFamily="2" charset="-122"/>
              </a:rPr>
              <a:t>std</a:t>
            </a:r>
            <a:r>
              <a:rPr lang="en-US" altLang="zh-CN" b="1" dirty="0">
                <a:solidFill>
                  <a:srgbClr val="0000CC"/>
                </a:solidFill>
                <a:latin typeface="Arial" panose="020B0604020202020204" pitchFamily="34" charset="0"/>
                <a:ea typeface="宋体" panose="02010600030101010101" pitchFamily="2" charset="-122"/>
              </a:rPr>
              <a:t>::</a:t>
            </a:r>
            <a:r>
              <a:rPr lang="zh-CN" altLang="zh-CN" b="1" dirty="0">
                <a:latin typeface="Arial" panose="020B0604020202020204" pitchFamily="34" charset="0"/>
                <a:ea typeface="宋体" panose="02010600030101010101" pitchFamily="2" charset="-122"/>
              </a:rPr>
              <a:t>”前缀限定，全名是“</a:t>
            </a:r>
            <a:r>
              <a:rPr lang="en-US" altLang="zh-CN" b="1" dirty="0" err="1">
                <a:solidFill>
                  <a:srgbClr val="0000CC"/>
                </a:solidFill>
                <a:latin typeface="Arial" panose="020B0604020202020204" pitchFamily="34" charset="0"/>
                <a:ea typeface="宋体" panose="02010600030101010101" pitchFamily="2" charset="-122"/>
              </a:rPr>
              <a:t>std</a:t>
            </a:r>
            <a:r>
              <a:rPr lang="en-US" altLang="zh-CN" b="1" dirty="0">
                <a:solidFill>
                  <a:srgbClr val="0000CC"/>
                </a:solidFill>
                <a:latin typeface="Arial" panose="020B0604020202020204" pitchFamily="34" charset="0"/>
                <a:ea typeface="宋体" panose="02010600030101010101" pitchFamily="2" charset="-122"/>
              </a:rPr>
              <a:t>::x</a:t>
            </a:r>
            <a:r>
              <a:rPr lang="zh-CN"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lvl="2"/>
            <a:r>
              <a:rPr lang="en-US" altLang="zh-CN" b="1" dirty="0">
                <a:latin typeface="Arial" panose="020B0604020202020204" pitchFamily="34" charset="0"/>
                <a:ea typeface="宋体" panose="02010600030101010101" pitchFamily="2" charset="-122"/>
              </a:rPr>
              <a:t>x</a:t>
            </a:r>
            <a:r>
              <a:rPr lang="zh-CN" altLang="zh-CN" b="1" dirty="0">
                <a:latin typeface="Arial" panose="020B0604020202020204" pitchFamily="34" charset="0"/>
                <a:ea typeface="宋体" panose="02010600030101010101" pitchFamily="2" charset="-122"/>
              </a:rPr>
              <a:t>可以是函数、常量、数据结构、系统变量等内容。</a:t>
            </a:r>
            <a:endParaRPr lang="zh-CN" altLang="en-US" b="1" dirty="0">
              <a:solidFill>
                <a:srgbClr val="0000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anim calcmode="lin" valueType="num">
                                      <p:cBhvr additive="base">
                                        <p:cTn id="7"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0835">
                                            <p:txEl>
                                              <p:pRg st="3" end="3"/>
                                            </p:txEl>
                                          </p:spTgt>
                                        </p:tgtEl>
                                        <p:attrNameLst>
                                          <p:attrName>style.visibility</p:attrName>
                                        </p:attrNameLst>
                                      </p:cBhvr>
                                      <p:to>
                                        <p:strVal val="visible"/>
                                      </p:to>
                                    </p:set>
                                    <p:anim calcmode="lin" valueType="num">
                                      <p:cBhvr additive="base">
                                        <p:cTn id="11"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8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0835">
                                            <p:txEl>
                                              <p:pRg st="4" end="4"/>
                                            </p:txEl>
                                          </p:spTgt>
                                        </p:tgtEl>
                                        <p:attrNameLst>
                                          <p:attrName>style.visibility</p:attrName>
                                        </p:attrNameLst>
                                      </p:cBhvr>
                                      <p:to>
                                        <p:strVal val="visible"/>
                                      </p:to>
                                    </p:set>
                                    <p:anim calcmode="lin" valueType="num">
                                      <p:cBhvr additive="base">
                                        <p:cTn id="17"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083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0835">
                                            <p:txEl>
                                              <p:pRg st="5" end="5"/>
                                            </p:txEl>
                                          </p:spTgt>
                                        </p:tgtEl>
                                        <p:attrNameLst>
                                          <p:attrName>style.visibility</p:attrName>
                                        </p:attrNameLst>
                                      </p:cBhvr>
                                      <p:to>
                                        <p:strVal val="visible"/>
                                      </p:to>
                                    </p:set>
                                    <p:anim calcmode="lin" valueType="num">
                                      <p:cBhvr additive="base">
                                        <p:cTn id="21"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08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83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0835">
                                            <p:txEl>
                                              <p:pRg st="8" end="8"/>
                                            </p:txEl>
                                          </p:spTgt>
                                        </p:tgtEl>
                                        <p:attrNameLst>
                                          <p:attrName>style.visibility</p:attrName>
                                        </p:attrNameLst>
                                      </p:cBhvr>
                                      <p:to>
                                        <p:strVal val="visible"/>
                                      </p:to>
                                    </p:set>
                                    <p:animEffect transition="in" filter="fade">
                                      <p:cBhvr>
                                        <p:cTn id="31" dur="1000"/>
                                        <p:tgtEl>
                                          <p:spTgt spid="120835">
                                            <p:txEl>
                                              <p:pRg st="8" end="8"/>
                                            </p:txEl>
                                          </p:spTgt>
                                        </p:tgtEl>
                                      </p:cBhvr>
                                    </p:animEffect>
                                    <p:anim calcmode="lin" valueType="num">
                                      <p:cBhvr>
                                        <p:cTn id="32" dur="1000" fill="hold"/>
                                        <p:tgtEl>
                                          <p:spTgt spid="120835">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120835">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0835">
                                            <p:txEl>
                                              <p:pRg st="9" end="9"/>
                                            </p:txEl>
                                          </p:spTgt>
                                        </p:tgtEl>
                                        <p:attrNameLst>
                                          <p:attrName>style.visibility</p:attrName>
                                        </p:attrNameLst>
                                      </p:cBhvr>
                                      <p:to>
                                        <p:strVal val="visible"/>
                                      </p:to>
                                    </p:set>
                                    <p:animEffect transition="in" filter="fade">
                                      <p:cBhvr>
                                        <p:cTn id="36" dur="1000"/>
                                        <p:tgtEl>
                                          <p:spTgt spid="120835">
                                            <p:txEl>
                                              <p:pRg st="9" end="9"/>
                                            </p:txEl>
                                          </p:spTgt>
                                        </p:tgtEl>
                                      </p:cBhvr>
                                    </p:animEffect>
                                    <p:anim calcmode="lin" valueType="num">
                                      <p:cBhvr>
                                        <p:cTn id="37" dur="1000" fill="hold"/>
                                        <p:tgtEl>
                                          <p:spTgt spid="120835">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1208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2"/>
          <p:cNvPicPr>
            <a:picLocks noChangeAspect="1" noChangeArrowheads="1"/>
          </p:cNvPicPr>
          <p:nvPr/>
        </p:nvPicPr>
        <p:blipFill>
          <a:blip r:embed="rId1"/>
          <a:srcRect/>
          <a:stretch>
            <a:fillRect/>
          </a:stretch>
        </p:blipFill>
        <p:spPr bwMode="auto">
          <a:xfrm>
            <a:off x="55563" y="1933575"/>
            <a:ext cx="9015412" cy="4735513"/>
          </a:xfrm>
          <a:prstGeom prst="rect">
            <a:avLst/>
          </a:prstGeom>
          <a:noFill/>
          <a:ln w="9525">
            <a:noFill/>
            <a:miter lim="800000"/>
            <a:headEnd/>
            <a:tailEnd/>
          </a:ln>
        </p:spPr>
      </p:pic>
      <p:sp>
        <p:nvSpPr>
          <p:cNvPr id="60418"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1.3.4 </a:t>
            </a:r>
            <a:r>
              <a:rPr lang="zh-CN" altLang="zh-CN" b="1" dirty="0">
                <a:ea typeface="宋体" panose="02010600030101010101" pitchFamily="2" charset="-122"/>
              </a:rPr>
              <a:t>标准</a:t>
            </a:r>
            <a:r>
              <a:rPr lang="en-US" altLang="zh-CN" b="1" dirty="0">
                <a:ea typeface="宋体" panose="02010600030101010101" pitchFamily="2" charset="-122"/>
              </a:rPr>
              <a:t>C++</a:t>
            </a:r>
            <a:r>
              <a:rPr lang="zh-CN" altLang="zh-CN" b="1" dirty="0">
                <a:solidFill>
                  <a:srgbClr val="FF0000"/>
                </a:solidFill>
                <a:ea typeface="宋体" panose="02010600030101010101" pitchFamily="2" charset="-122"/>
              </a:rPr>
              <a:t>程序设计</a:t>
            </a:r>
            <a:endParaRPr lang="zh-CN" altLang="en-US" dirty="0">
              <a:ea typeface="宋体" panose="02010600030101010101" pitchFamily="2" charset="-122"/>
            </a:endParaRPr>
          </a:p>
        </p:txBody>
      </p:sp>
      <p:sp>
        <p:nvSpPr>
          <p:cNvPr id="60419" name="内容占位符 2"/>
          <p:cNvSpPr>
            <a:spLocks noGrp="1"/>
          </p:cNvSpPr>
          <p:nvPr>
            <p:ph idx="4294967295"/>
          </p:nvPr>
        </p:nvSpPr>
        <p:spPr>
          <a:xfrm>
            <a:off x="250825" y="1341438"/>
            <a:ext cx="8623300" cy="5168900"/>
          </a:xfrm>
        </p:spPr>
        <p:txBody>
          <a:bodyPr/>
          <a:lstStyle/>
          <a:p>
            <a:r>
              <a:rPr lang="en-US" altLang="zh-CN" b="1" dirty="0">
                <a:solidFill>
                  <a:srgbClr val="0000CC"/>
                </a:solidFill>
                <a:ea typeface="宋体" panose="02010600030101010101" pitchFamily="2" charset="-122"/>
              </a:rPr>
              <a:t>3．</a:t>
            </a:r>
            <a:r>
              <a:rPr lang="zh-CN" altLang="en-US" b="1" dirty="0">
                <a:solidFill>
                  <a:srgbClr val="0000CC"/>
                </a:solidFill>
                <a:ea typeface="宋体" panose="02010600030101010101" pitchFamily="2" charset="-122"/>
              </a:rPr>
              <a:t>标准</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程序和传统</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程序对比</a:t>
            </a:r>
            <a:endParaRPr lang="zh-CN" altLang="en-US" b="1" dirty="0">
              <a:solidFill>
                <a:srgbClr val="0000CC"/>
              </a:solidFill>
              <a:ea typeface="宋体" panose="02010600030101010101" pitchFamily="2" charset="-122"/>
            </a:endParaRPr>
          </a:p>
        </p:txBody>
      </p:sp>
      <p:sp>
        <p:nvSpPr>
          <p:cNvPr id="4" name="文本框 3"/>
          <p:cNvSpPr txBox="1"/>
          <p:nvPr/>
        </p:nvSpPr>
        <p:spPr>
          <a:xfrm>
            <a:off x="3149588" y="2280961"/>
            <a:ext cx="1190898" cy="1200329"/>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13500000" scaled="1"/>
            <a:tileRect/>
          </a:gradFill>
          <a:effectLst>
            <a:glow rad="63500">
              <a:schemeClr val="accent2">
                <a:satMod val="175000"/>
                <a:alpha val="40000"/>
              </a:schemeClr>
            </a:glow>
          </a:effectLst>
        </p:spPr>
        <p:txBody>
          <a:bodyPr>
            <a:spAutoFit/>
          </a:bodyPr>
          <a:lstStyle/>
          <a:p>
            <a:pPr eaLnBrk="0" hangingPunct="0">
              <a:defRPr/>
            </a:pPr>
            <a:r>
              <a:rPr lang="zh-CN" altLang="en-US" sz="2400" dirty="0">
                <a:latin typeface="Arial" panose="020B0604020202020204" pitchFamily="34" charset="0"/>
                <a:ea typeface="宋体" panose="02010600030101010101" pitchFamily="2" charset="-122"/>
                <a:cs typeface="+mn-cs"/>
              </a:rPr>
              <a:t>库函数头文件差异</a:t>
            </a:r>
            <a:endParaRPr lang="zh-CN" altLang="en-US" sz="2400" dirty="0">
              <a:latin typeface="Arial" panose="020B0604020202020204" pitchFamily="34" charset="0"/>
              <a:ea typeface="宋体" panose="02010600030101010101" pitchFamily="2" charset="-122"/>
              <a:cs typeface="+mn-cs"/>
            </a:endParaRPr>
          </a:p>
        </p:txBody>
      </p:sp>
      <p:sp>
        <p:nvSpPr>
          <p:cNvPr id="7" name="文本框 6"/>
          <p:cNvSpPr txBox="1"/>
          <p:nvPr/>
        </p:nvSpPr>
        <p:spPr>
          <a:xfrm>
            <a:off x="3567910" y="5455000"/>
            <a:ext cx="1584176" cy="830997"/>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13500000" scaled="1"/>
            <a:tileRect/>
          </a:gradFill>
          <a:effectLst>
            <a:glow rad="63500">
              <a:schemeClr val="accent2">
                <a:satMod val="175000"/>
                <a:alpha val="40000"/>
              </a:schemeClr>
            </a:glow>
          </a:effectLst>
        </p:spPr>
        <p:txBody>
          <a:bodyPr>
            <a:spAutoFit/>
          </a:bodyPr>
          <a:lstStyle/>
          <a:p>
            <a:pPr eaLnBrk="0" hangingPunct="0">
              <a:defRPr/>
            </a:pPr>
            <a:r>
              <a:rPr lang="zh-CN" altLang="en-US" sz="2400" dirty="0">
                <a:latin typeface="Arial" panose="020B0604020202020204" pitchFamily="34" charset="0"/>
                <a:ea typeface="宋体" panose="02010600030101010101" pitchFamily="2" charset="-122"/>
                <a:cs typeface="+mn-cs"/>
              </a:rPr>
              <a:t>库函数引用差异</a:t>
            </a:r>
            <a:endParaRPr lang="zh-CN" altLang="en-US" sz="2400" dirty="0">
              <a:latin typeface="Arial" panose="020B0604020202020204" pitchFamily="34" charset="0"/>
              <a:ea typeface="宋体" panose="02010600030101010101" pitchFamily="2" charset="-122"/>
              <a:cs typeface="+mn-cs"/>
            </a:endParaRPr>
          </a:p>
        </p:txBody>
      </p:sp>
      <p:sp>
        <p:nvSpPr>
          <p:cNvPr id="5" name="椭圆 4"/>
          <p:cNvSpPr/>
          <p:nvPr/>
        </p:nvSpPr>
        <p:spPr>
          <a:xfrm>
            <a:off x="130175" y="2293938"/>
            <a:ext cx="2065338"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b="0"/>
          </a:p>
        </p:txBody>
      </p:sp>
      <p:sp>
        <p:nvSpPr>
          <p:cNvPr id="9" name="椭圆 8"/>
          <p:cNvSpPr/>
          <p:nvPr/>
        </p:nvSpPr>
        <p:spPr>
          <a:xfrm>
            <a:off x="4932363" y="2293938"/>
            <a:ext cx="2160587"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b="0"/>
          </a:p>
        </p:txBody>
      </p:sp>
      <p:sp>
        <p:nvSpPr>
          <p:cNvPr id="10" name="椭圆 9"/>
          <p:cNvSpPr/>
          <p:nvPr/>
        </p:nvSpPr>
        <p:spPr>
          <a:xfrm>
            <a:off x="755650" y="5254625"/>
            <a:ext cx="2616200" cy="1231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b="0"/>
          </a:p>
        </p:txBody>
      </p:sp>
      <p:sp>
        <p:nvSpPr>
          <p:cNvPr id="11" name="椭圆 10"/>
          <p:cNvSpPr/>
          <p:nvPr/>
        </p:nvSpPr>
        <p:spPr>
          <a:xfrm>
            <a:off x="5357813" y="5254625"/>
            <a:ext cx="3638550" cy="1231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b="0"/>
          </a:p>
        </p:txBody>
      </p:sp>
      <p:sp>
        <p:nvSpPr>
          <p:cNvPr id="121871" name="箭头: 右 5"/>
          <p:cNvSpPr>
            <a:spLocks noChangeArrowheads="1"/>
          </p:cNvSpPr>
          <p:nvPr/>
        </p:nvSpPr>
        <p:spPr bwMode="auto">
          <a:xfrm rot="10628753">
            <a:off x="2413000" y="2722563"/>
            <a:ext cx="585788" cy="177800"/>
          </a:xfrm>
          <a:prstGeom prst="rightArrow">
            <a:avLst>
              <a:gd name="adj1" fmla="val 50000"/>
              <a:gd name="adj2" fmla="val 50015"/>
            </a:avLst>
          </a:prstGeom>
          <a:solidFill>
            <a:schemeClr val="accent1"/>
          </a:solidFill>
          <a:ln w="19050" algn="ctr">
            <a:solidFill>
              <a:srgbClr val="A71E69"/>
            </a:solidFill>
            <a:miter lim="800000"/>
          </a:ln>
        </p:spPr>
        <p:txBody>
          <a:bodyPr rot="10800000" anchor="ctr"/>
          <a:lstStyle/>
          <a:p>
            <a:pPr algn="ctr" eaLnBrk="0" hangingPunct="0"/>
            <a:endParaRPr lang="zh-CN" altLang="en-US" b="0">
              <a:solidFill>
                <a:srgbClr val="FFFFFF"/>
              </a:solidFill>
              <a:ea typeface="宋体" panose="02010600030101010101" pitchFamily="2" charset="-122"/>
            </a:endParaRPr>
          </a:p>
        </p:txBody>
      </p:sp>
      <p:sp>
        <p:nvSpPr>
          <p:cNvPr id="13" name="箭头: 右 12"/>
          <p:cNvSpPr/>
          <p:nvPr/>
        </p:nvSpPr>
        <p:spPr>
          <a:xfrm>
            <a:off x="5108575" y="5762625"/>
            <a:ext cx="3683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b="0"/>
          </a:p>
        </p:txBody>
      </p:sp>
      <p:sp>
        <p:nvSpPr>
          <p:cNvPr id="121873" name="箭头: 右 13"/>
          <p:cNvSpPr>
            <a:spLocks noChangeArrowheads="1"/>
          </p:cNvSpPr>
          <p:nvPr/>
        </p:nvSpPr>
        <p:spPr bwMode="auto">
          <a:xfrm rot="10628753">
            <a:off x="3068638" y="5730875"/>
            <a:ext cx="587375" cy="177800"/>
          </a:xfrm>
          <a:prstGeom prst="rightArrow">
            <a:avLst>
              <a:gd name="adj1" fmla="val 50000"/>
              <a:gd name="adj2" fmla="val 50150"/>
            </a:avLst>
          </a:prstGeom>
          <a:solidFill>
            <a:schemeClr val="accent1"/>
          </a:solidFill>
          <a:ln w="19050" algn="ctr">
            <a:solidFill>
              <a:srgbClr val="A71E69"/>
            </a:solidFill>
            <a:miter lim="800000"/>
          </a:ln>
        </p:spPr>
        <p:txBody>
          <a:bodyPr rot="10800000" anchor="ctr"/>
          <a:lstStyle/>
          <a:p>
            <a:pPr algn="ctr" eaLnBrk="0" hangingPunct="0"/>
            <a:endParaRPr lang="zh-CN" altLang="en-US" b="0">
              <a:solidFill>
                <a:srgbClr val="FFFFFF"/>
              </a:solidFill>
              <a:ea typeface="宋体" panose="02010600030101010101" pitchFamily="2" charset="-122"/>
            </a:endParaRPr>
          </a:p>
        </p:txBody>
      </p:sp>
      <p:sp>
        <p:nvSpPr>
          <p:cNvPr id="15" name="箭头: 右 14"/>
          <p:cNvSpPr/>
          <p:nvPr/>
        </p:nvSpPr>
        <p:spPr>
          <a:xfrm>
            <a:off x="4387850" y="2617788"/>
            <a:ext cx="544513" cy="298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1871"/>
                                        </p:tgtEl>
                                        <p:attrNameLst>
                                          <p:attrName>style.visibility</p:attrName>
                                        </p:attrNameLst>
                                      </p:cBhvr>
                                      <p:to>
                                        <p:strVal val="visible"/>
                                      </p:to>
                                    </p:set>
                                    <p:animEffect transition="in" filter="wipe(down)">
                                      <p:cBhvr>
                                        <p:cTn id="21" dur="500"/>
                                        <p:tgtEl>
                                          <p:spTgt spid="12187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21873"/>
                                        </p:tgtEl>
                                        <p:attrNameLst>
                                          <p:attrName>style.visibility</p:attrName>
                                        </p:attrNameLst>
                                      </p:cBhvr>
                                      <p:to>
                                        <p:strVal val="visible"/>
                                      </p:to>
                                    </p:set>
                                    <p:animEffect transition="in" filter="wipe(down)">
                                      <p:cBhvr>
                                        <p:cTn id="41" dur="500"/>
                                        <p:tgtEl>
                                          <p:spTgt spid="121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P spid="11" grpId="0" animBg="1"/>
      <p:bldP spid="121871" grpId="0" animBg="1"/>
      <p:bldP spid="13" grpId="0" animBg="1"/>
      <p:bldP spid="121873" grpId="0" animBg="1"/>
      <p:bldP spid="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1.3.4 </a:t>
            </a:r>
            <a:r>
              <a:rPr lang="zh-CN" altLang="zh-CN" b="1" dirty="0">
                <a:ea typeface="宋体" panose="02010600030101010101" pitchFamily="2" charset="-122"/>
              </a:rPr>
              <a:t>标准</a:t>
            </a:r>
            <a:r>
              <a:rPr lang="en-US" altLang="zh-CN" b="1" dirty="0">
                <a:ea typeface="宋体" panose="02010600030101010101" pitchFamily="2" charset="-122"/>
              </a:rPr>
              <a:t>C++</a:t>
            </a:r>
            <a:r>
              <a:rPr lang="zh-CN" altLang="zh-CN" b="1" dirty="0">
                <a:solidFill>
                  <a:srgbClr val="FF0000"/>
                </a:solidFill>
                <a:ea typeface="宋体" panose="02010600030101010101" pitchFamily="2" charset="-122"/>
              </a:rPr>
              <a:t>程序设计</a:t>
            </a:r>
            <a:endParaRPr lang="zh-CN" altLang="en-US" dirty="0">
              <a:ea typeface="宋体" panose="02010600030101010101" pitchFamily="2" charset="-122"/>
            </a:endParaRPr>
          </a:p>
        </p:txBody>
      </p:sp>
      <p:sp>
        <p:nvSpPr>
          <p:cNvPr id="122883" name="内容占位符 2"/>
          <p:cNvSpPr>
            <a:spLocks noGrp="1"/>
          </p:cNvSpPr>
          <p:nvPr>
            <p:ph idx="4294967295"/>
          </p:nvPr>
        </p:nvSpPr>
        <p:spPr>
          <a:xfrm>
            <a:off x="19714" y="1420614"/>
            <a:ext cx="8713788" cy="5168900"/>
          </a:xfrm>
        </p:spPr>
        <p:txBody>
          <a:bodyPr/>
          <a:lstStyle/>
          <a:p>
            <a:r>
              <a:rPr lang="zh-CN" altLang="en-US" b="1" dirty="0">
                <a:solidFill>
                  <a:srgbClr val="0000CC"/>
                </a:solidFill>
                <a:latin typeface="Arial" panose="020B0604020202020204" pitchFamily="34" charset="0"/>
                <a:ea typeface="宋体" panose="02010600030101010101" pitchFamily="2" charset="-122"/>
              </a:rPr>
              <a:t>学习通</a:t>
            </a:r>
            <a:endParaRPr lang="en-US" altLang="zh-CN" b="1" dirty="0">
              <a:solidFill>
                <a:srgbClr val="0000CC"/>
              </a:solidFill>
              <a:latin typeface="Arial" panose="020B0604020202020204" pitchFamily="34" charset="0"/>
              <a:ea typeface="宋体" panose="02010600030101010101" pitchFamily="2" charset="-122"/>
            </a:endParaRPr>
          </a:p>
          <a:p>
            <a:r>
              <a:rPr lang="en-US" altLang="zh-CN" b="1" dirty="0">
                <a:solidFill>
                  <a:srgbClr val="0000CC"/>
                </a:solidFill>
                <a:latin typeface="Arial" panose="020B0604020202020204" pitchFamily="34" charset="0"/>
                <a:ea typeface="宋体" panose="02010600030101010101" pitchFamily="2" charset="-122"/>
              </a:rPr>
              <a:t>请编写C++程序，输出hello world.</a:t>
            </a:r>
            <a:endParaRPr lang="en-US" altLang="zh-CN" b="1" dirty="0">
              <a:solidFill>
                <a:srgbClr val="0000CC"/>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1.3.4 </a:t>
            </a:r>
            <a:r>
              <a:rPr lang="zh-CN" altLang="zh-CN" b="1" dirty="0">
                <a:ea typeface="宋体" panose="02010600030101010101" pitchFamily="2" charset="-122"/>
              </a:rPr>
              <a:t>标准</a:t>
            </a:r>
            <a:r>
              <a:rPr lang="en-US" altLang="zh-CN" b="1" dirty="0">
                <a:ea typeface="宋体" panose="02010600030101010101" pitchFamily="2" charset="-122"/>
              </a:rPr>
              <a:t>C++</a:t>
            </a:r>
            <a:r>
              <a:rPr lang="zh-CN" altLang="zh-CN" b="1" dirty="0">
                <a:solidFill>
                  <a:srgbClr val="FF0000"/>
                </a:solidFill>
                <a:ea typeface="宋体" panose="02010600030101010101" pitchFamily="2" charset="-122"/>
              </a:rPr>
              <a:t>程序设计</a:t>
            </a:r>
            <a:endParaRPr lang="zh-CN" altLang="en-US" dirty="0">
              <a:ea typeface="宋体" panose="02010600030101010101" pitchFamily="2" charset="-122"/>
            </a:endParaRPr>
          </a:p>
        </p:txBody>
      </p:sp>
      <p:sp>
        <p:nvSpPr>
          <p:cNvPr id="122883" name="内容占位符 2"/>
          <p:cNvSpPr>
            <a:spLocks noGrp="1"/>
          </p:cNvSpPr>
          <p:nvPr>
            <p:ph idx="4294967295"/>
          </p:nvPr>
        </p:nvSpPr>
        <p:spPr>
          <a:xfrm>
            <a:off x="19714" y="1420614"/>
            <a:ext cx="8713788" cy="5168900"/>
          </a:xfrm>
        </p:spPr>
        <p:txBody>
          <a:bodyPr/>
          <a:lstStyle/>
          <a:p>
            <a:r>
              <a:rPr lang="en-US" altLang="zh-CN" b="1" dirty="0">
                <a:solidFill>
                  <a:srgbClr val="0000CC"/>
                </a:solidFill>
                <a:ea typeface="宋体" panose="02010600030101010101" pitchFamily="2" charset="-122"/>
              </a:rPr>
              <a:t>4．</a:t>
            </a:r>
            <a:r>
              <a:rPr lang="zh-CN" altLang="en-US" b="1" dirty="0">
                <a:solidFill>
                  <a:srgbClr val="0000CC"/>
                </a:solidFill>
                <a:ea typeface="宋体" panose="02010600030101010101" pitchFamily="2" charset="-122"/>
              </a:rPr>
              <a:t>标准库的引用</a:t>
            </a:r>
            <a:endParaRPr lang="en-US" altLang="zh-CN" b="1" dirty="0">
              <a:solidFill>
                <a:srgbClr val="0000CC"/>
              </a:solidFill>
              <a:ea typeface="宋体" panose="02010600030101010101" pitchFamily="2" charset="-122"/>
            </a:endParaRPr>
          </a:p>
          <a:p>
            <a:pPr lvl="1"/>
            <a:r>
              <a:rPr lang="zh-CN" altLang="en-US" b="1" dirty="0">
                <a:latin typeface="Arial" panose="020B0604020202020204" pitchFamily="34" charset="0"/>
                <a:ea typeface="宋体" panose="02010600030101010101" pitchFamily="2" charset="-122"/>
              </a:rPr>
              <a:t>用</a:t>
            </a:r>
            <a:r>
              <a:rPr lang="en-US" altLang="zh-CN" b="1" dirty="0" err="1">
                <a:solidFill>
                  <a:srgbClr val="FF0000"/>
                </a:solidFill>
                <a:latin typeface="Arial" panose="020B0604020202020204" pitchFamily="34" charset="0"/>
                <a:ea typeface="宋体" panose="02010600030101010101" pitchFamily="2" charset="-122"/>
              </a:rPr>
              <a:t>std</a:t>
            </a: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限定</a:t>
            </a:r>
            <a:r>
              <a:rPr lang="zh-CN" altLang="en-US" b="1" dirty="0">
                <a:latin typeface="Arial" panose="020B0604020202020204" pitchFamily="34" charset="0"/>
                <a:ea typeface="宋体" panose="02010600030101010101" pitchFamily="2" charset="-122"/>
              </a:rPr>
              <a:t>标准库中的标识符（如</a:t>
            </a:r>
            <a:r>
              <a:rPr lang="en-US" altLang="zh-CN" b="1" dirty="0" err="1">
                <a:latin typeface="Arial" panose="020B0604020202020204" pitchFamily="34" charset="0"/>
                <a:ea typeface="宋体" panose="02010600030101010101" pitchFamily="2" charset="-122"/>
              </a:rPr>
              <a:t>std</a:t>
            </a:r>
            <a:r>
              <a:rPr lang="en-US"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cin</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pPr lvl="1"/>
            <a:r>
              <a:rPr lang="zh-CN" altLang="en-US" b="1" dirty="0">
                <a:latin typeface="Arial" panose="020B0604020202020204" pitchFamily="34" charset="0"/>
                <a:ea typeface="宋体" panose="02010600030101010101" pitchFamily="2" charset="-122"/>
              </a:rPr>
              <a:t>用</a:t>
            </a:r>
            <a:r>
              <a:rPr lang="en-US" altLang="zh-CN" b="1" dirty="0">
                <a:solidFill>
                  <a:srgbClr val="FF0000"/>
                </a:solidFill>
                <a:latin typeface="Arial" panose="020B0604020202020204" pitchFamily="34" charset="0"/>
                <a:ea typeface="宋体" panose="02010600030101010101" pitchFamily="2" charset="-122"/>
              </a:rPr>
              <a:t>using </a:t>
            </a:r>
            <a:r>
              <a:rPr lang="en-US" altLang="zh-CN" b="1" dirty="0" err="1">
                <a:solidFill>
                  <a:srgbClr val="FF0000"/>
                </a:solidFill>
                <a:latin typeface="Arial" panose="020B0604020202020204" pitchFamily="34" charset="0"/>
                <a:ea typeface="宋体" panose="02010600030101010101" pitchFamily="2" charset="-122"/>
              </a:rPr>
              <a:t>std</a:t>
            </a:r>
            <a:r>
              <a:rPr lang="en-US" altLang="zh-CN" b="1" dirty="0">
                <a:solidFill>
                  <a:srgbClr val="FF0000"/>
                </a:solidFill>
                <a:latin typeface="Arial" panose="020B0604020202020204" pitchFamily="34" charset="0"/>
                <a:ea typeface="宋体" panose="02010600030101010101" pitchFamily="2" charset="-122"/>
              </a:rPr>
              <a:t>::x </a:t>
            </a:r>
            <a:r>
              <a:rPr lang="zh-CN" altLang="en-US" b="1" dirty="0">
                <a:latin typeface="Arial" panose="020B0604020202020204" pitchFamily="34" charset="0"/>
                <a:ea typeface="宋体" panose="02010600030101010101" pitchFamily="2" charset="-122"/>
              </a:rPr>
              <a:t>将标准库中的</a:t>
            </a:r>
            <a:r>
              <a:rPr lang="en-US" altLang="zh-CN" b="1" dirty="0">
                <a:latin typeface="Arial" panose="020B0604020202020204" pitchFamily="34" charset="0"/>
                <a:ea typeface="宋体" panose="02010600030101010101" pitchFamily="2" charset="-122"/>
              </a:rPr>
              <a:t>x</a:t>
            </a:r>
            <a:r>
              <a:rPr lang="zh-CN" altLang="en-US" b="1" dirty="0">
                <a:latin typeface="Arial" panose="020B0604020202020204" pitchFamily="34" charset="0"/>
                <a:ea typeface="宋体" panose="02010600030101010101" pitchFamily="2" charset="-122"/>
              </a:rPr>
              <a:t>引入程序后，然后在程序中直接用</a:t>
            </a:r>
            <a:r>
              <a:rPr lang="en-US" altLang="zh-CN" b="1" dirty="0">
                <a:latin typeface="Arial" panose="020B0604020202020204" pitchFamily="34" charset="0"/>
                <a:ea typeface="宋体" panose="02010600030101010101" pitchFamily="2" charset="-122"/>
              </a:rPr>
              <a:t>x</a:t>
            </a:r>
            <a:endParaRPr lang="en-US" altLang="zh-CN" b="1" dirty="0">
              <a:latin typeface="Arial" panose="020B0604020202020204" pitchFamily="34" charset="0"/>
              <a:ea typeface="宋体" panose="02010600030101010101" pitchFamily="2" charset="-122"/>
            </a:endParaRPr>
          </a:p>
          <a:p>
            <a:pPr lvl="1"/>
            <a:r>
              <a:rPr lang="zh-CN" altLang="en-US" b="1" dirty="0">
                <a:latin typeface="Arial" panose="020B0604020202020204" pitchFamily="34" charset="0"/>
                <a:ea typeface="宋体" panose="02010600030101010101" pitchFamily="2" charset="-122"/>
              </a:rPr>
              <a:t>用</a:t>
            </a:r>
            <a:r>
              <a:rPr lang="en-US" altLang="zh-CN" b="1" dirty="0">
                <a:solidFill>
                  <a:srgbClr val="FF0000"/>
                </a:solidFill>
                <a:latin typeface="Arial" panose="020B0604020202020204" pitchFamily="34" charset="0"/>
                <a:ea typeface="宋体" panose="02010600030101010101" pitchFamily="2" charset="-122"/>
              </a:rPr>
              <a:t>using namespace </a:t>
            </a:r>
            <a:r>
              <a:rPr lang="en-US" altLang="zh-CN" b="1" dirty="0" err="1">
                <a:solidFill>
                  <a:srgbClr val="FF0000"/>
                </a:solidFill>
                <a:latin typeface="Arial" panose="020B0604020202020204" pitchFamily="34" charset="0"/>
                <a:ea typeface="宋体" panose="02010600030101010101" pitchFamily="2" charset="-122"/>
              </a:rPr>
              <a:t>std</a:t>
            </a:r>
            <a:r>
              <a:rPr lang="zh-CN" altLang="en-US" b="1" dirty="0">
                <a:latin typeface="Arial" panose="020B0604020202020204" pitchFamily="34" charset="0"/>
                <a:ea typeface="宋体" panose="02010600030101010101" pitchFamily="2" charset="-122"/>
              </a:rPr>
              <a:t>；一次性引入包含标准库头文件中的全部标识，然后在程序中直接应用</a:t>
            </a:r>
            <a:r>
              <a:rPr lang="zh-CN" altLang="en-US" b="1" dirty="0" smtClean="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pic>
        <p:nvPicPr>
          <p:cNvPr id="2050" name="Picture 2" descr="C:\Users\lct001\AppData\Local\Temp\ksohtml23616\wps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541" y="4005064"/>
            <a:ext cx="5229994" cy="19807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lct001\AppData\Local\Temp\ksohtml23616\wp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954137"/>
            <a:ext cx="4516895" cy="19035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lct001\AppData\Local\Temp\ksohtml23616\wps3.jpg"/>
          <p:cNvPicPr>
            <a:picLocks noChangeAspect="1" noChangeArrowheads="1"/>
          </p:cNvPicPr>
          <p:nvPr/>
        </p:nvPicPr>
        <p:blipFill rotWithShape="1">
          <a:blip r:embed="rId3">
            <a:extLst>
              <a:ext uri="{28A0092B-C50C-407E-A947-70E740481C1C}">
                <a14:useLocalDpi xmlns:a14="http://schemas.microsoft.com/office/drawing/2010/main" val="0"/>
              </a:ext>
            </a:extLst>
          </a:blip>
          <a:srcRect r="17372" b="6274"/>
          <a:stretch>
            <a:fillRect/>
          </a:stretch>
        </p:blipFill>
        <p:spPr bwMode="auto">
          <a:xfrm>
            <a:off x="5576165" y="5373216"/>
            <a:ext cx="3567835" cy="14847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anim calcmode="lin" valueType="num">
                                      <p:cBhvr additive="base">
                                        <p:cTn id="7" dur="500" fill="hold"/>
                                        <p:tgtEl>
                                          <p:spTgt spid="1228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883">
                                            <p:txEl>
                                              <p:pRg st="2" end="2"/>
                                            </p:txEl>
                                          </p:spTgt>
                                        </p:tgtEl>
                                        <p:attrNameLst>
                                          <p:attrName>style.visibility</p:attrName>
                                        </p:attrNameLst>
                                      </p:cBhvr>
                                      <p:to>
                                        <p:strVal val="visible"/>
                                      </p:to>
                                    </p:set>
                                    <p:anim calcmode="lin" valueType="num">
                                      <p:cBhvr additive="base">
                                        <p:cTn id="13" dur="500" fill="hold"/>
                                        <p:tgtEl>
                                          <p:spTgt spid="1228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8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883">
                                            <p:txEl>
                                              <p:pRg st="3" end="3"/>
                                            </p:txEl>
                                          </p:spTgt>
                                        </p:tgtEl>
                                        <p:attrNameLst>
                                          <p:attrName>style.visibility</p:attrName>
                                        </p:attrNameLst>
                                      </p:cBhvr>
                                      <p:to>
                                        <p:strVal val="visible"/>
                                      </p:to>
                                    </p:set>
                                    <p:anim calcmode="lin" valueType="num">
                                      <p:cBhvr additive="base">
                                        <p:cTn id="19" dur="500" fill="hold"/>
                                        <p:tgtEl>
                                          <p:spTgt spid="1228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8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755650" y="0"/>
            <a:ext cx="7519988" cy="985838"/>
          </a:xfrm>
        </p:spPr>
        <p:txBody>
          <a:bodyPr/>
          <a:lstStyle/>
          <a:p>
            <a:r>
              <a:rPr lang="en-US" altLang="zh-CN" b="1" dirty="0">
                <a:ea typeface="宋体" panose="02010600030101010101" pitchFamily="2" charset="-122"/>
              </a:rPr>
              <a:t>1.4  </a:t>
            </a:r>
            <a:r>
              <a:rPr lang="zh-CN" altLang="zh-CN" b="1" dirty="0">
                <a:ea typeface="宋体" panose="02010600030101010101" pitchFamily="2" charset="-122"/>
              </a:rPr>
              <a:t>数据输入与输出</a:t>
            </a:r>
            <a:endParaRPr lang="zh-CN" altLang="zh-CN" b="1" dirty="0">
              <a:ea typeface="宋体" panose="02010600030101010101" pitchFamily="2" charset="-122"/>
            </a:endParaRPr>
          </a:p>
        </p:txBody>
      </p:sp>
      <p:sp>
        <p:nvSpPr>
          <p:cNvPr id="63490" name="Rectangle 3"/>
          <p:cNvSpPr>
            <a:spLocks noGrp="1" noChangeArrowheads="1"/>
          </p:cNvSpPr>
          <p:nvPr>
            <p:ph type="body" idx="4294967295"/>
          </p:nvPr>
        </p:nvSpPr>
        <p:spPr>
          <a:xfrm>
            <a:off x="827088" y="1628775"/>
            <a:ext cx="7634287" cy="4457700"/>
          </a:xfrm>
        </p:spPr>
        <p:txBody>
          <a:bodyPr/>
          <a:lstStyle/>
          <a:p>
            <a:pPr eaLnBrk="1" hangingPunct="1"/>
            <a:r>
              <a:rPr lang="zh-CN" altLang="en-US" b="1" dirty="0">
                <a:ea typeface="宋体" panose="02010600030101010101" pitchFamily="2" charset="-122"/>
              </a:rPr>
              <a:t>本节主要介绍</a:t>
            </a:r>
            <a:r>
              <a:rPr lang="en-US" altLang="zh-CN" b="1" dirty="0">
                <a:ea typeface="宋体" panose="02010600030101010101" pitchFamily="2" charset="-122"/>
              </a:rPr>
              <a:t>C++</a:t>
            </a:r>
            <a:r>
              <a:rPr lang="zh-CN" altLang="en-US" b="1" dirty="0">
                <a:ea typeface="宋体" panose="02010600030101010101" pitchFamily="2" charset="-122"/>
              </a:rPr>
              <a:t>程序中数据输入输出的方法，是</a:t>
            </a:r>
            <a:r>
              <a:rPr lang="en-US" altLang="zh-CN" b="1" dirty="0">
                <a:ea typeface="宋体" panose="02010600030101010101" pitchFamily="2" charset="-122"/>
              </a:rPr>
              <a:t>C++</a:t>
            </a:r>
            <a:r>
              <a:rPr lang="zh-CN" altLang="en-US" b="1" dirty="0">
                <a:ea typeface="宋体" panose="02010600030101010101" pitchFamily="2" charset="-122"/>
              </a:rPr>
              <a:t>程序设计的基础。应该掌握</a:t>
            </a:r>
            <a:endParaRPr lang="zh-CN" altLang="en-US" b="1" dirty="0">
              <a:ea typeface="宋体" panose="02010600030101010101" pitchFamily="2" charset="-122"/>
            </a:endParaRPr>
          </a:p>
          <a:p>
            <a:pPr lvl="1" eaLnBrk="1" hangingPunct="1"/>
            <a:r>
              <a:rPr lang="zh-CN" altLang="en-US" sz="2800" b="1" dirty="0">
                <a:latin typeface="Arial" panose="020B0604020202020204" pitchFamily="34" charset="0"/>
                <a:ea typeface="宋体" panose="02010600030101010101" pitchFamily="2" charset="-122"/>
              </a:rPr>
              <a:t>流的概念</a:t>
            </a:r>
            <a:endParaRPr lang="zh-CN" altLang="en-US" sz="2800" b="1" dirty="0">
              <a:latin typeface="Arial" panose="020B0604020202020204" pitchFamily="34" charset="0"/>
              <a:ea typeface="宋体" panose="02010600030101010101" pitchFamily="2" charset="-122"/>
            </a:endParaRPr>
          </a:p>
          <a:p>
            <a:pPr lvl="1" eaLnBrk="1" hangingPunct="1"/>
            <a:r>
              <a:rPr lang="en-US" altLang="zh-CN" sz="2800" b="1" dirty="0" err="1">
                <a:latin typeface="Arial" panose="020B0604020202020204" pitchFamily="34" charset="0"/>
                <a:ea typeface="宋体" panose="02010600030101010101" pitchFamily="2" charset="-122"/>
              </a:rPr>
              <a:t>iostream</a:t>
            </a:r>
            <a:endParaRPr lang="en-US" altLang="zh-CN" sz="2800" b="1" dirty="0">
              <a:latin typeface="Arial" panose="020B0604020202020204" pitchFamily="34" charset="0"/>
              <a:ea typeface="宋体" panose="02010600030101010101" pitchFamily="2" charset="-122"/>
            </a:endParaRPr>
          </a:p>
          <a:p>
            <a:pPr lvl="1" eaLnBrk="1" hangingPunct="1"/>
            <a:r>
              <a:rPr lang="en-US" altLang="zh-CN" sz="2800" b="1" dirty="0" err="1">
                <a:latin typeface="Arial" panose="020B0604020202020204" pitchFamily="34" charset="0"/>
                <a:ea typeface="宋体" panose="02010600030101010101" pitchFamily="2" charset="-122"/>
              </a:rPr>
              <a:t>cin</a:t>
            </a:r>
            <a:endParaRPr lang="en-US" altLang="zh-CN" sz="2800" b="1" dirty="0">
              <a:latin typeface="Arial" panose="020B0604020202020204" pitchFamily="34" charset="0"/>
              <a:ea typeface="宋体" panose="02010600030101010101" pitchFamily="2" charset="-122"/>
            </a:endParaRPr>
          </a:p>
          <a:p>
            <a:pPr lvl="1" eaLnBrk="1" hangingPunct="1"/>
            <a:r>
              <a:rPr lang="en-US" altLang="zh-CN" sz="2800" b="1" dirty="0" err="1">
                <a:latin typeface="Arial" panose="020B0604020202020204" pitchFamily="34" charset="0"/>
                <a:ea typeface="宋体" panose="02010600030101010101" pitchFamily="2" charset="-122"/>
              </a:rPr>
              <a:t>cout</a:t>
            </a:r>
            <a:endParaRPr lang="en-US" altLang="zh-CN" sz="2800" b="1" dirty="0">
              <a:latin typeface="Arial" panose="020B0604020202020204" pitchFamily="34" charset="0"/>
              <a:ea typeface="宋体" panose="02010600030101010101" pitchFamily="2" charset="-122"/>
            </a:endParaRPr>
          </a:p>
          <a:p>
            <a:pPr lvl="1" eaLnBrk="1" hangingPunct="1"/>
            <a:r>
              <a:rPr lang="zh-CN" altLang="en-US" sz="2800" b="1" dirty="0">
                <a:latin typeface="Arial" panose="020B0604020202020204" pitchFamily="34" charset="0"/>
                <a:ea typeface="宋体" panose="02010600030101010101" pitchFamily="2" charset="-122"/>
              </a:rPr>
              <a:t>数据输入常见问题及解决方法</a:t>
            </a:r>
            <a:endParaRPr lang="en-US" altLang="zh-CN" sz="2800" b="1" dirty="0">
              <a:latin typeface="Arial" panose="020B0604020202020204" pitchFamily="34" charset="0"/>
              <a:ea typeface="宋体" panose="02010600030101010101" pitchFamily="2" charset="-122"/>
            </a:endParaRPr>
          </a:p>
          <a:p>
            <a:pPr lvl="1" eaLnBrk="1" hangingPunct="1"/>
            <a:r>
              <a:rPr lang="zh-CN" altLang="en-US" sz="2800" b="1" dirty="0">
                <a:latin typeface="Arial" panose="020B0604020202020204" pitchFamily="34" charset="0"/>
                <a:ea typeface="宋体" panose="02010600030101010101" pitchFamily="2" charset="-122"/>
              </a:rPr>
              <a:t>文件操作</a:t>
            </a:r>
            <a:endParaRPr lang="en-US" altLang="zh-CN"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1.4.1 C++</a:t>
            </a:r>
            <a:r>
              <a:rPr lang="zh-CN" altLang="zh-CN" b="1" dirty="0">
                <a:ea typeface="宋体" panose="02010600030101010101" pitchFamily="2" charset="-122"/>
              </a:rPr>
              <a:t>的</a:t>
            </a:r>
            <a:r>
              <a:rPr lang="zh-CN" altLang="zh-CN" b="1" dirty="0">
                <a:solidFill>
                  <a:srgbClr val="FF0000"/>
                </a:solidFill>
                <a:ea typeface="宋体" panose="02010600030101010101" pitchFamily="2" charset="-122"/>
              </a:rPr>
              <a:t>数据类型</a:t>
            </a:r>
            <a:endParaRPr lang="zh-CN" altLang="en-US" dirty="0">
              <a:solidFill>
                <a:srgbClr val="FF0000"/>
              </a:solidFill>
              <a:ea typeface="宋体" panose="02010600030101010101" pitchFamily="2" charset="-122"/>
            </a:endParaRPr>
          </a:p>
        </p:txBody>
      </p:sp>
      <p:sp>
        <p:nvSpPr>
          <p:cNvPr id="64514" name="内容占位符 2"/>
          <p:cNvSpPr>
            <a:spLocks noGrp="1"/>
          </p:cNvSpPr>
          <p:nvPr>
            <p:ph idx="4294967295"/>
          </p:nvPr>
        </p:nvSpPr>
        <p:spPr>
          <a:xfrm>
            <a:off x="179388" y="1341438"/>
            <a:ext cx="8964612" cy="5168900"/>
          </a:xfrm>
        </p:spPr>
        <p:txBody>
          <a:bodyPr/>
          <a:lstStyle/>
          <a:p>
            <a:r>
              <a:rPr lang="zh-CN" altLang="en-US" sz="2400" b="1" dirty="0">
                <a:solidFill>
                  <a:srgbClr val="0000CC"/>
                </a:solidFill>
                <a:ea typeface="宋体" panose="02010600030101010101" pitchFamily="2" charset="-122"/>
              </a:rPr>
              <a:t>基本类型</a:t>
            </a:r>
            <a:endParaRPr lang="en-US" altLang="zh-CN" sz="2400" b="1" dirty="0">
              <a:solidFill>
                <a:srgbClr val="0000CC"/>
              </a:solidFill>
              <a:ea typeface="宋体" panose="02010600030101010101" pitchFamily="2" charset="-122"/>
            </a:endParaRPr>
          </a:p>
          <a:p>
            <a:pPr>
              <a:buFont typeface="Wingdings" panose="05000000000000000000" pitchFamily="2" charset="2"/>
              <a:buNone/>
            </a:pPr>
            <a:r>
              <a:rPr lang="en-US" altLang="zh-CN" b="1" dirty="0">
                <a:ea typeface="宋体" panose="02010600030101010101" pitchFamily="2" charset="-122"/>
              </a:rPr>
              <a:t>   </a:t>
            </a:r>
            <a:r>
              <a:rPr lang="en-US" altLang="zh-CN" sz="2400" b="1" dirty="0">
                <a:ea typeface="宋体" panose="02010600030101010101" pitchFamily="2" charset="-122"/>
              </a:rPr>
              <a:t> int,char,long,wchar_t,char16_t,char32_t</a:t>
            </a:r>
            <a:endParaRPr lang="en-US" altLang="zh-CN" sz="2400" b="1" dirty="0">
              <a:ea typeface="宋体" panose="02010600030101010101" pitchFamily="2" charset="-122"/>
            </a:endParaRPr>
          </a:p>
          <a:p>
            <a:r>
              <a:rPr lang="zh-CN" altLang="en-US" sz="2400" b="1" dirty="0">
                <a:solidFill>
                  <a:srgbClr val="0000CC"/>
                </a:solidFill>
                <a:ea typeface="宋体" panose="02010600030101010101" pitchFamily="2" charset="-122"/>
              </a:rPr>
              <a:t>实型</a:t>
            </a:r>
            <a:endParaRPr lang="en-US" altLang="zh-CN" sz="2400" b="1" dirty="0">
              <a:solidFill>
                <a:srgbClr val="0000CC"/>
              </a:solidFill>
              <a:ea typeface="宋体" panose="02010600030101010101" pitchFamily="2" charset="-122"/>
            </a:endParaRPr>
          </a:p>
          <a:p>
            <a:pPr lvl="1"/>
            <a:r>
              <a:rPr lang="en-US" altLang="zh-CN" b="1" dirty="0">
                <a:latin typeface="Arial" panose="020B0604020202020204" pitchFamily="34" charset="0"/>
                <a:ea typeface="宋体" panose="02010600030101010101" pitchFamily="2" charset="-122"/>
              </a:rPr>
              <a:t>float, double, long double(8/12byte)</a:t>
            </a:r>
            <a:endParaRPr lang="en-US" altLang="zh-CN" b="1" dirty="0">
              <a:latin typeface="Arial" panose="020B0604020202020204" pitchFamily="34" charset="0"/>
              <a:ea typeface="宋体" panose="02010600030101010101" pitchFamily="2" charset="-122"/>
            </a:endParaRPr>
          </a:p>
          <a:p>
            <a:r>
              <a:rPr lang="zh-CN" altLang="en-US" sz="2400" b="1" dirty="0">
                <a:solidFill>
                  <a:srgbClr val="0000CC"/>
                </a:solidFill>
                <a:ea typeface="宋体" panose="02010600030101010101" pitchFamily="2" charset="-122"/>
              </a:rPr>
              <a:t>逻辑类型和空类型</a:t>
            </a:r>
            <a:endParaRPr lang="en-US" altLang="zh-CN" sz="2400" b="1" dirty="0">
              <a:solidFill>
                <a:srgbClr val="0000CC"/>
              </a:solidFill>
              <a:ea typeface="宋体" panose="02010600030101010101" pitchFamily="2" charset="-122"/>
            </a:endParaRPr>
          </a:p>
          <a:p>
            <a:pPr lvl="1"/>
            <a:r>
              <a:rPr lang="en-US" altLang="zh-CN" b="1" dirty="0">
                <a:solidFill>
                  <a:srgbClr val="0000CC"/>
                </a:solidFill>
                <a:latin typeface="Arial" panose="020B0604020202020204" pitchFamily="34" charset="0"/>
                <a:ea typeface="宋体" panose="02010600030101010101" pitchFamily="2" charset="-122"/>
              </a:rPr>
              <a:t>bool,  void</a:t>
            </a:r>
            <a:endParaRPr lang="en-US" altLang="zh-CN" b="1" dirty="0">
              <a:solidFill>
                <a:srgbClr val="0000CC"/>
              </a:solidFill>
              <a:latin typeface="Arial" panose="020B0604020202020204" pitchFamily="34" charset="0"/>
              <a:ea typeface="宋体" panose="02010600030101010101" pitchFamily="2" charset="-122"/>
            </a:endParaRPr>
          </a:p>
          <a:p>
            <a:r>
              <a:rPr lang="zh-CN" altLang="en-US" sz="2400" b="1" dirty="0">
                <a:solidFill>
                  <a:srgbClr val="0000CC"/>
                </a:solidFill>
                <a:ea typeface="宋体" panose="02010600030101010101" pitchFamily="2" charset="-122"/>
              </a:rPr>
              <a:t>自定义类型</a:t>
            </a:r>
            <a:endParaRPr lang="en-US" altLang="zh-CN" sz="2400" b="1" dirty="0">
              <a:solidFill>
                <a:srgbClr val="0000CC"/>
              </a:solidFill>
              <a:ea typeface="宋体" panose="02010600030101010101" pitchFamily="2" charset="-122"/>
            </a:endParaRPr>
          </a:p>
          <a:p>
            <a:pPr lvl="1"/>
            <a:r>
              <a:rPr lang="en-US" altLang="zh-CN" b="1" dirty="0" err="1">
                <a:latin typeface="Arial" panose="020B0604020202020204" pitchFamily="34" charset="0"/>
                <a:ea typeface="宋体" panose="02010600030101010101" pitchFamily="2" charset="-122"/>
              </a:rPr>
              <a:t>struct</a:t>
            </a:r>
            <a:r>
              <a:rPr lang="en-US" altLang="zh-CN" b="1" dirty="0">
                <a:latin typeface="Arial" panose="020B0604020202020204" pitchFamily="34" charset="0"/>
                <a:ea typeface="宋体" panose="02010600030101010101" pitchFamily="2" charset="-122"/>
              </a:rPr>
              <a:t>, class, union, </a:t>
            </a:r>
            <a:r>
              <a:rPr lang="en-US" altLang="zh-CN" b="1" dirty="0" err="1">
                <a:latin typeface="Arial" panose="020B0604020202020204" pitchFamily="34" charset="0"/>
                <a:ea typeface="宋体" panose="02010600030101010101" pitchFamily="2" charset="-122"/>
              </a:rPr>
              <a:t>enum</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指针</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数组</a:t>
            </a:r>
            <a:endParaRPr lang="en-US" altLang="zh-CN" b="1" dirty="0">
              <a:latin typeface="Arial" panose="020B0604020202020204" pitchFamily="34" charset="0"/>
              <a:ea typeface="宋体" panose="02010600030101010101" pitchFamily="2" charset="-122"/>
            </a:endParaRPr>
          </a:p>
          <a:p>
            <a:r>
              <a:rPr lang="en-US" altLang="zh-CN" sz="2400" b="1" dirty="0">
                <a:solidFill>
                  <a:srgbClr val="0000CC"/>
                </a:solidFill>
                <a:ea typeface="宋体" panose="02010600030101010101" pitchFamily="2" charset="-122"/>
              </a:rPr>
              <a:t>STL</a:t>
            </a:r>
            <a:r>
              <a:rPr lang="zh-CN" altLang="en-US" sz="2400" b="1" dirty="0">
                <a:solidFill>
                  <a:srgbClr val="0000CC"/>
                </a:solidFill>
                <a:ea typeface="宋体" panose="02010600030101010101" pitchFamily="2" charset="-122"/>
              </a:rPr>
              <a:t>中的类型</a:t>
            </a:r>
            <a:endParaRPr lang="en-US" altLang="zh-CN" sz="2400" b="1" dirty="0">
              <a:solidFill>
                <a:srgbClr val="0000CC"/>
              </a:solidFill>
              <a:ea typeface="宋体" panose="02010600030101010101" pitchFamily="2" charset="-122"/>
            </a:endParaRPr>
          </a:p>
          <a:p>
            <a:pPr lvl="1"/>
            <a:r>
              <a:rPr lang="en-US" altLang="zh-CN" b="1" dirty="0" err="1">
                <a:latin typeface="Arial" panose="020B0604020202020204" pitchFamily="34" charset="0"/>
                <a:ea typeface="宋体" panose="02010600030101010101" pitchFamily="2" charset="-122"/>
              </a:rPr>
              <a:t>vector,string,list,stack,map,set</a:t>
            </a: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a:p>
            <a:r>
              <a:rPr lang="en-US" altLang="zh-CN" b="1" dirty="0">
                <a:solidFill>
                  <a:srgbClr val="0000CC"/>
                </a:solidFill>
                <a:ea typeface="宋体" panose="02010600030101010101" pitchFamily="2" charset="-122"/>
              </a:rPr>
              <a:t>C++11： </a:t>
            </a:r>
            <a:r>
              <a:rPr lang="en-US" altLang="zh-CN" b="1" dirty="0">
                <a:ea typeface="宋体" panose="02010600030101010101" pitchFamily="2" charset="-122"/>
              </a:rPr>
              <a:t>long long(8byte)</a:t>
            </a:r>
            <a:endParaRPr lang="zh-CN" altLang="en-US" sz="24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825500" y="9525"/>
            <a:ext cx="7519988" cy="985838"/>
          </a:xfrm>
        </p:spPr>
        <p:txBody>
          <a:bodyPr/>
          <a:lstStyle/>
          <a:p>
            <a:r>
              <a:rPr lang="en-US" altLang="zh-CN" b="1" dirty="0">
                <a:ea typeface="宋体" panose="02010600030101010101" pitchFamily="2" charset="-122"/>
              </a:rPr>
              <a:t>1.4.2  </a:t>
            </a:r>
            <a:r>
              <a:rPr lang="zh-CN" altLang="zh-CN" b="1" dirty="0">
                <a:solidFill>
                  <a:srgbClr val="FF0000"/>
                </a:solidFill>
                <a:ea typeface="宋体" panose="02010600030101010101" pitchFamily="2" charset="-122"/>
              </a:rPr>
              <a:t>流的</a:t>
            </a:r>
            <a:r>
              <a:rPr lang="zh-CN" altLang="zh-CN" b="1" dirty="0">
                <a:ea typeface="宋体" panose="02010600030101010101" pitchFamily="2" charset="-122"/>
              </a:rPr>
              <a:t>概念</a:t>
            </a:r>
            <a:endParaRPr lang="zh-CN" altLang="zh-CN" b="1" dirty="0">
              <a:ea typeface="宋体" panose="02010600030101010101" pitchFamily="2" charset="-122"/>
            </a:endParaRPr>
          </a:p>
        </p:txBody>
      </p:sp>
      <p:sp>
        <p:nvSpPr>
          <p:cNvPr id="66562" name="Rectangle 3"/>
          <p:cNvSpPr>
            <a:spLocks noGrp="1" noChangeArrowheads="1"/>
          </p:cNvSpPr>
          <p:nvPr>
            <p:ph type="body" idx="4294967295"/>
          </p:nvPr>
        </p:nvSpPr>
        <p:spPr>
          <a:xfrm>
            <a:off x="250825" y="1557338"/>
            <a:ext cx="8353425" cy="4419600"/>
          </a:xfrm>
        </p:spPr>
        <p:txBody>
          <a:bodyPr/>
          <a:lstStyle/>
          <a:p>
            <a:pPr eaLnBrk="1" hangingPunct="1">
              <a:buFont typeface="Wingdings" panose="05000000000000000000" pitchFamily="2" charset="2"/>
              <a:buNone/>
            </a:pPr>
            <a:r>
              <a:rPr lang="en-US" altLang="zh-CN" b="1" dirty="0">
                <a:solidFill>
                  <a:srgbClr val="0000CC"/>
                </a:solidFill>
                <a:ea typeface="宋体" panose="02010600030101010101" pitchFamily="2" charset="-122"/>
              </a:rPr>
              <a:t>1</a:t>
            </a:r>
            <a:r>
              <a:rPr lang="zh-CN" altLang="en-US"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及</a:t>
            </a:r>
            <a:r>
              <a:rPr lang="en-US" altLang="zh-CN" b="1" dirty="0">
                <a:solidFill>
                  <a:srgbClr val="0000CC"/>
                </a:solidFill>
                <a:ea typeface="宋体" panose="02010600030101010101" pitchFamily="2" charset="-122"/>
              </a:rPr>
              <a:t>C++</a:t>
            </a:r>
            <a:r>
              <a:rPr lang="zh-CN" altLang="en-US" b="1" dirty="0">
                <a:solidFill>
                  <a:srgbClr val="0000CC"/>
                </a:solidFill>
                <a:ea typeface="宋体" panose="02010600030101010101" pitchFamily="2" charset="-122"/>
              </a:rPr>
              <a:t>中的流概念</a:t>
            </a:r>
            <a:endParaRPr lang="zh-CN" altLang="en-US" b="1" dirty="0">
              <a:solidFill>
                <a:srgbClr val="0000CC"/>
              </a:solidFill>
              <a:ea typeface="宋体" panose="02010600030101010101" pitchFamily="2" charset="-122"/>
            </a:endParaRPr>
          </a:p>
          <a:p>
            <a:pPr lvl="1" eaLnBrk="1" hangingPunct="1"/>
            <a:r>
              <a:rPr lang="en-US" altLang="zh-CN" b="1" dirty="0">
                <a:latin typeface="Arial" panose="020B0604020202020204" pitchFamily="34" charset="0"/>
                <a:ea typeface="宋体" panose="02010600030101010101" pitchFamily="2" charset="-122"/>
              </a:rPr>
              <a:t>I/O</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input/output</a:t>
            </a:r>
            <a:r>
              <a:rPr lang="zh-CN" altLang="en-US" b="1" dirty="0">
                <a:latin typeface="Arial" panose="020B0604020202020204" pitchFamily="34" charset="0"/>
                <a:ea typeface="宋体" panose="02010600030101010101" pitchFamily="2" charset="-122"/>
              </a:rPr>
              <a:t>，输入</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输出）数据是一些从源设备到目标设备的</a:t>
            </a:r>
            <a:r>
              <a:rPr lang="zh-CN" altLang="en-US" b="1" dirty="0">
                <a:solidFill>
                  <a:srgbClr val="FF6600"/>
                </a:solidFill>
                <a:latin typeface="Arial" panose="020B0604020202020204" pitchFamily="34" charset="0"/>
                <a:ea typeface="宋体" panose="02010600030101010101" pitchFamily="2" charset="-122"/>
              </a:rPr>
              <a:t>字节序列</a:t>
            </a:r>
            <a:r>
              <a:rPr lang="zh-CN" altLang="en-US" b="1" dirty="0">
                <a:latin typeface="Arial" panose="020B0604020202020204" pitchFamily="34" charset="0"/>
                <a:ea typeface="宋体" panose="02010600030101010101" pitchFamily="2" charset="-122"/>
              </a:rPr>
              <a:t>，称为字节流。除了图像、声音数据外，字节流通常代表的都是</a:t>
            </a:r>
            <a:r>
              <a:rPr lang="zh-CN" altLang="en-US" b="1" dirty="0">
                <a:solidFill>
                  <a:srgbClr val="FF6600"/>
                </a:solidFill>
                <a:latin typeface="Arial" panose="020B0604020202020204" pitchFamily="34" charset="0"/>
                <a:ea typeface="宋体" panose="02010600030101010101" pitchFamily="2" charset="-122"/>
              </a:rPr>
              <a:t>字符</a:t>
            </a:r>
            <a:r>
              <a:rPr lang="zh-CN" altLang="en-US" b="1" dirty="0">
                <a:latin typeface="Arial" panose="020B0604020202020204" pitchFamily="34" charset="0"/>
                <a:ea typeface="宋体" panose="02010600030101010101" pitchFamily="2" charset="-122"/>
              </a:rPr>
              <a:t>，因此在多数情况下的流（</a:t>
            </a:r>
            <a:r>
              <a:rPr lang="en-US" altLang="zh-CN" b="1" dirty="0">
                <a:latin typeface="Arial" panose="020B0604020202020204" pitchFamily="34" charset="0"/>
                <a:ea typeface="宋体" panose="02010600030101010101" pitchFamily="2" charset="-122"/>
              </a:rPr>
              <a:t>stream</a:t>
            </a:r>
            <a:r>
              <a:rPr lang="zh-CN" altLang="en-US" b="1" dirty="0">
                <a:latin typeface="Arial" panose="020B0604020202020204" pitchFamily="34" charset="0"/>
                <a:ea typeface="宋体" panose="02010600030101010101" pitchFamily="2" charset="-122"/>
              </a:rPr>
              <a:t>）是从源设备到目标设备的</a:t>
            </a:r>
            <a:r>
              <a:rPr lang="zh-CN" altLang="en-US" b="1" dirty="0">
                <a:solidFill>
                  <a:srgbClr val="FF6600"/>
                </a:solidFill>
                <a:latin typeface="Arial" panose="020B0604020202020204" pitchFamily="34" charset="0"/>
                <a:ea typeface="宋体" panose="02010600030101010101" pitchFamily="2" charset="-122"/>
              </a:rPr>
              <a:t>字符序列</a:t>
            </a:r>
            <a:r>
              <a:rPr lang="zh-CN" altLang="en-US"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grpSp>
        <p:nvGrpSpPr>
          <p:cNvPr id="2" name="Group 4"/>
          <p:cNvGrpSpPr>
            <a:grpSpLocks noChangeAspect="1"/>
          </p:cNvGrpSpPr>
          <p:nvPr/>
        </p:nvGrpSpPr>
        <p:grpSpPr bwMode="auto">
          <a:xfrm>
            <a:off x="539750" y="3933825"/>
            <a:ext cx="8280400" cy="2100263"/>
            <a:chOff x="2517" y="3047"/>
            <a:chExt cx="6887" cy="1631"/>
          </a:xfrm>
        </p:grpSpPr>
        <p:sp>
          <p:nvSpPr>
            <p:cNvPr id="66564" name="AutoShape 5"/>
            <p:cNvSpPr>
              <a:spLocks noChangeAspect="1" noChangeArrowheads="1"/>
            </p:cNvSpPr>
            <p:nvPr/>
          </p:nvSpPr>
          <p:spPr bwMode="auto">
            <a:xfrm>
              <a:off x="2517" y="3047"/>
              <a:ext cx="6887" cy="1631"/>
            </a:xfrm>
            <a:prstGeom prst="rect">
              <a:avLst/>
            </a:prstGeom>
            <a:noFill/>
            <a:ln w="9525">
              <a:noFill/>
              <a:miter lim="800000"/>
            </a:ln>
          </p:spPr>
          <p:txBody>
            <a:bodyPr/>
            <a:lstStyle/>
            <a:p>
              <a:endParaRPr lang="zh-CN" altLang="en-US" b="0">
                <a:ea typeface="宋体" panose="02010600030101010101" pitchFamily="2" charset="-122"/>
              </a:endParaRPr>
            </a:p>
          </p:txBody>
        </p:sp>
        <p:sp>
          <p:nvSpPr>
            <p:cNvPr id="66565" name="Text Box 6"/>
            <p:cNvSpPr txBox="1">
              <a:spLocks noChangeArrowheads="1"/>
            </p:cNvSpPr>
            <p:nvPr/>
          </p:nvSpPr>
          <p:spPr bwMode="auto">
            <a:xfrm>
              <a:off x="6744" y="3999"/>
              <a:ext cx="584" cy="408"/>
            </a:xfrm>
            <a:prstGeom prst="rect">
              <a:avLst/>
            </a:prstGeom>
            <a:solidFill>
              <a:srgbClr val="FFFFFF"/>
            </a:solidFill>
            <a:ln w="9525">
              <a:noFill/>
              <a:miter lim="800000"/>
            </a:ln>
          </p:spPr>
          <p:txBody>
            <a:bodyPr/>
            <a:lstStyle/>
            <a:p>
              <a:pPr algn="just"/>
              <a:r>
                <a:rPr lang="en-US" altLang="zh-CN" sz="2000" b="0">
                  <a:latin typeface="Times New Roman" panose="02020603050405020304" pitchFamily="18" charset="0"/>
                  <a:ea typeface="宋体" panose="02010600030101010101" pitchFamily="2" charset="-122"/>
                </a:rPr>
                <a:t>A</a:t>
              </a:r>
              <a:endParaRPr lang="en-US" altLang="zh-CN" sz="2000">
                <a:latin typeface="Times New Roman" panose="02020603050405020304" pitchFamily="18" charset="0"/>
                <a:ea typeface="宋体" panose="02010600030101010101" pitchFamily="2" charset="-122"/>
              </a:endParaRPr>
            </a:p>
          </p:txBody>
        </p:sp>
        <p:sp>
          <p:nvSpPr>
            <p:cNvPr id="66566" name="Freeform 7"/>
            <p:cNvSpPr/>
            <p:nvPr/>
          </p:nvSpPr>
          <p:spPr bwMode="auto">
            <a:xfrm>
              <a:off x="3457" y="4135"/>
              <a:ext cx="4748" cy="135"/>
            </a:xfrm>
            <a:custGeom>
              <a:avLst/>
              <a:gdLst>
                <a:gd name="T0" fmla="*/ 0 w 3420"/>
                <a:gd name="T1" fmla="*/ 4 h 182"/>
                <a:gd name="T2" fmla="*/ 9234 w 3420"/>
                <a:gd name="T3" fmla="*/ 4 h 182"/>
                <a:gd name="T4" fmla="*/ 18453 w 3420"/>
                <a:gd name="T5" fmla="*/ 0 h 182"/>
                <a:gd name="T6" fmla="*/ 36915 w 3420"/>
                <a:gd name="T7" fmla="*/ 4 h 182"/>
                <a:gd name="T8" fmla="*/ 55348 w 3420"/>
                <a:gd name="T9" fmla="*/ 0 h 182"/>
                <a:gd name="T10" fmla="*/ 64585 w 3420"/>
                <a:gd name="T11" fmla="*/ 4 h 182"/>
                <a:gd name="T12" fmla="*/ 83032 w 3420"/>
                <a:gd name="T13" fmla="*/ 0 h 182"/>
                <a:gd name="T14" fmla="*/ 92264 w 3420"/>
                <a:gd name="T15" fmla="*/ 4 h 182"/>
                <a:gd name="T16" fmla="*/ 101502 w 3420"/>
                <a:gd name="T17" fmla="*/ 0 h 182"/>
                <a:gd name="T18" fmla="*/ 110764 w 3420"/>
                <a:gd name="T19" fmla="*/ 4 h 182"/>
                <a:gd name="T20" fmla="*/ 119986 w 3420"/>
                <a:gd name="T21" fmla="*/ 0 h 182"/>
                <a:gd name="T22" fmla="*/ 129218 w 3420"/>
                <a:gd name="T23" fmla="*/ 4 h 182"/>
                <a:gd name="T24" fmla="*/ 138385 w 3420"/>
                <a:gd name="T25" fmla="*/ 0 h 182"/>
                <a:gd name="T26" fmla="*/ 147624 w 3420"/>
                <a:gd name="T27" fmla="*/ 4 h 182"/>
                <a:gd name="T28" fmla="*/ 156866 w 3420"/>
                <a:gd name="T29" fmla="*/ 0 h 182"/>
                <a:gd name="T30" fmla="*/ 166112 w 3420"/>
                <a:gd name="T31" fmla="*/ 4 h 182"/>
                <a:gd name="T32" fmla="*/ 175348 w 3420"/>
                <a:gd name="T33" fmla="*/ 4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0"/>
                <a:gd name="T52" fmla="*/ 0 h 182"/>
                <a:gd name="T53" fmla="*/ 3420 w 3420"/>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0" h="182">
                  <a:moveTo>
                    <a:pt x="0" y="156"/>
                  </a:moveTo>
                  <a:cubicBezTo>
                    <a:pt x="60" y="169"/>
                    <a:pt x="120" y="182"/>
                    <a:pt x="180" y="156"/>
                  </a:cubicBezTo>
                  <a:cubicBezTo>
                    <a:pt x="240" y="130"/>
                    <a:pt x="270" y="0"/>
                    <a:pt x="360" y="0"/>
                  </a:cubicBezTo>
                  <a:cubicBezTo>
                    <a:pt x="450" y="0"/>
                    <a:pt x="600" y="156"/>
                    <a:pt x="720" y="156"/>
                  </a:cubicBezTo>
                  <a:cubicBezTo>
                    <a:pt x="840" y="156"/>
                    <a:pt x="990" y="0"/>
                    <a:pt x="1080" y="0"/>
                  </a:cubicBezTo>
                  <a:cubicBezTo>
                    <a:pt x="1170" y="0"/>
                    <a:pt x="1170" y="156"/>
                    <a:pt x="1260" y="156"/>
                  </a:cubicBezTo>
                  <a:cubicBezTo>
                    <a:pt x="1350" y="156"/>
                    <a:pt x="1530" y="0"/>
                    <a:pt x="1620" y="0"/>
                  </a:cubicBezTo>
                  <a:cubicBezTo>
                    <a:pt x="1710" y="0"/>
                    <a:pt x="1740" y="156"/>
                    <a:pt x="1800" y="156"/>
                  </a:cubicBezTo>
                  <a:cubicBezTo>
                    <a:pt x="1860" y="156"/>
                    <a:pt x="1920" y="0"/>
                    <a:pt x="1980" y="0"/>
                  </a:cubicBezTo>
                  <a:cubicBezTo>
                    <a:pt x="2040" y="0"/>
                    <a:pt x="2100" y="156"/>
                    <a:pt x="2160" y="156"/>
                  </a:cubicBezTo>
                  <a:cubicBezTo>
                    <a:pt x="2220" y="156"/>
                    <a:pt x="2280" y="0"/>
                    <a:pt x="2340" y="0"/>
                  </a:cubicBezTo>
                  <a:cubicBezTo>
                    <a:pt x="2400" y="0"/>
                    <a:pt x="2460" y="156"/>
                    <a:pt x="2520" y="156"/>
                  </a:cubicBezTo>
                  <a:cubicBezTo>
                    <a:pt x="2580" y="156"/>
                    <a:pt x="2640" y="0"/>
                    <a:pt x="2700" y="0"/>
                  </a:cubicBezTo>
                  <a:cubicBezTo>
                    <a:pt x="2760" y="0"/>
                    <a:pt x="2820" y="156"/>
                    <a:pt x="2880" y="156"/>
                  </a:cubicBezTo>
                  <a:cubicBezTo>
                    <a:pt x="2940" y="156"/>
                    <a:pt x="3000" y="0"/>
                    <a:pt x="3060" y="0"/>
                  </a:cubicBezTo>
                  <a:cubicBezTo>
                    <a:pt x="3120" y="0"/>
                    <a:pt x="3180" y="130"/>
                    <a:pt x="3240" y="156"/>
                  </a:cubicBezTo>
                  <a:cubicBezTo>
                    <a:pt x="3300" y="182"/>
                    <a:pt x="3390" y="156"/>
                    <a:pt x="3420" y="156"/>
                  </a:cubicBezTo>
                </a:path>
              </a:pathLst>
            </a:custGeom>
            <a:noFill/>
            <a:ln w="9525">
              <a:solidFill>
                <a:srgbClr val="000000"/>
              </a:solidFill>
              <a:round/>
              <a:tailEnd type="triangle" w="med" len="med"/>
            </a:ln>
          </p:spPr>
          <p:txBody>
            <a:bodyPr/>
            <a:lstStyle/>
            <a:p>
              <a:endParaRPr lang="zh-CN" altLang="en-US"/>
            </a:p>
          </p:txBody>
        </p:sp>
        <p:sp>
          <p:nvSpPr>
            <p:cNvPr id="66567" name="Text Box 8"/>
            <p:cNvSpPr txBox="1">
              <a:spLocks noChangeArrowheads="1"/>
            </p:cNvSpPr>
            <p:nvPr/>
          </p:nvSpPr>
          <p:spPr bwMode="auto">
            <a:xfrm>
              <a:off x="6118" y="3999"/>
              <a:ext cx="584" cy="408"/>
            </a:xfrm>
            <a:prstGeom prst="rect">
              <a:avLst/>
            </a:prstGeom>
            <a:solidFill>
              <a:srgbClr val="FFFFFF"/>
            </a:solidFill>
            <a:ln w="9525">
              <a:noFill/>
              <a:miter lim="800000"/>
            </a:ln>
          </p:spPr>
          <p:txBody>
            <a:bodyPr/>
            <a:lstStyle/>
            <a:p>
              <a:pPr algn="ctr"/>
              <a:r>
                <a:rPr lang="en-US" altLang="zh-CN" sz="2000" b="0">
                  <a:latin typeface="Times New Roman" panose="02020603050405020304" pitchFamily="18" charset="0"/>
                  <a:ea typeface="宋体" panose="02010600030101010101" pitchFamily="2" charset="-122"/>
                </a:rPr>
                <a:t>8</a:t>
              </a:r>
              <a:endParaRPr lang="en-US" altLang="zh-CN" sz="2000">
                <a:latin typeface="Times New Roman" panose="02020603050405020304" pitchFamily="18" charset="0"/>
                <a:ea typeface="宋体" panose="02010600030101010101" pitchFamily="2" charset="-122"/>
              </a:endParaRPr>
            </a:p>
          </p:txBody>
        </p:sp>
        <p:sp>
          <p:nvSpPr>
            <p:cNvPr id="66568" name="Text Box 9"/>
            <p:cNvSpPr txBox="1">
              <a:spLocks noChangeArrowheads="1"/>
            </p:cNvSpPr>
            <p:nvPr/>
          </p:nvSpPr>
          <p:spPr bwMode="auto">
            <a:xfrm>
              <a:off x="5178" y="3999"/>
              <a:ext cx="584" cy="408"/>
            </a:xfrm>
            <a:prstGeom prst="rect">
              <a:avLst/>
            </a:prstGeom>
            <a:solidFill>
              <a:srgbClr val="FFFFFF"/>
            </a:solidFill>
            <a:ln w="9525">
              <a:noFill/>
              <a:miter lim="800000"/>
            </a:ln>
          </p:spPr>
          <p:txBody>
            <a:bodyPr/>
            <a:lstStyle/>
            <a:p>
              <a:pPr algn="ctr"/>
              <a:r>
                <a:rPr lang="en-US" altLang="zh-CN" sz="2000" b="0">
                  <a:latin typeface="Times New Roman" panose="02020603050405020304" pitchFamily="18" charset="0"/>
                  <a:ea typeface="宋体" panose="02010600030101010101" pitchFamily="2" charset="-122"/>
                </a:rPr>
                <a:t>b</a:t>
              </a:r>
              <a:endParaRPr lang="en-US" altLang="zh-CN" sz="2000">
                <a:latin typeface="Times New Roman" panose="02020603050405020304" pitchFamily="18" charset="0"/>
                <a:ea typeface="宋体" panose="02010600030101010101" pitchFamily="2" charset="-122"/>
              </a:endParaRPr>
            </a:p>
          </p:txBody>
        </p:sp>
        <p:sp>
          <p:nvSpPr>
            <p:cNvPr id="66569" name="Text Box 10"/>
            <p:cNvSpPr txBox="1">
              <a:spLocks noChangeArrowheads="1"/>
            </p:cNvSpPr>
            <p:nvPr/>
          </p:nvSpPr>
          <p:spPr bwMode="auto">
            <a:xfrm>
              <a:off x="4552" y="3999"/>
              <a:ext cx="584" cy="408"/>
            </a:xfrm>
            <a:prstGeom prst="rect">
              <a:avLst/>
            </a:prstGeom>
            <a:solidFill>
              <a:srgbClr val="FFFFFF"/>
            </a:solidFill>
            <a:ln w="9525">
              <a:noFill/>
              <a:miter lim="800000"/>
            </a:ln>
          </p:spPr>
          <p:txBody>
            <a:bodyPr/>
            <a:lstStyle/>
            <a:p>
              <a:pPr algn="ctr"/>
              <a:r>
                <a:rPr lang="en-US" altLang="zh-CN" sz="2000" b="0">
                  <a:latin typeface="Times New Roman" panose="02020603050405020304" pitchFamily="18" charset="0"/>
                  <a:ea typeface="宋体" panose="02010600030101010101" pitchFamily="2" charset="-122"/>
                </a:rPr>
                <a:t>c</a:t>
              </a:r>
              <a:endParaRPr lang="en-US" altLang="zh-CN" sz="2000">
                <a:latin typeface="Times New Roman" panose="02020603050405020304" pitchFamily="18" charset="0"/>
                <a:ea typeface="宋体" panose="02010600030101010101" pitchFamily="2" charset="-122"/>
              </a:endParaRPr>
            </a:p>
          </p:txBody>
        </p:sp>
        <p:sp>
          <p:nvSpPr>
            <p:cNvPr id="66570" name="Rectangle 11"/>
            <p:cNvSpPr>
              <a:spLocks noChangeArrowheads="1"/>
            </p:cNvSpPr>
            <p:nvPr/>
          </p:nvSpPr>
          <p:spPr bwMode="auto">
            <a:xfrm>
              <a:off x="8308" y="3999"/>
              <a:ext cx="586" cy="545"/>
            </a:xfrm>
            <a:prstGeom prst="rect">
              <a:avLst/>
            </a:prstGeom>
            <a:solidFill>
              <a:srgbClr val="FFFFFF"/>
            </a:solidFill>
            <a:ln w="9525">
              <a:miter lim="800000"/>
            </a:ln>
            <a:scene3d>
              <a:camera prst="legacyObliqueTopRight"/>
              <a:lightRig rig="legacyFlat3" dir="b"/>
            </a:scene3d>
            <a:sp3d extrusionH="430200" prstMaterial="legacyMatte">
              <a:bevelT w="13500" h="13500" prst="angle"/>
              <a:bevelB w="13500" h="13500" prst="angle"/>
              <a:extrusionClr>
                <a:srgbClr val="FFFFFF"/>
              </a:extrusionClr>
            </a:sp3d>
          </p:spPr>
          <p:txBody>
            <a:bodyPr>
              <a:flatTx/>
            </a:bodyPr>
            <a:lstStyle/>
            <a:p>
              <a:pPr algn="just"/>
              <a:r>
                <a:rPr lang="en-US" altLang="zh-CN" sz="2000" b="0">
                  <a:latin typeface="Times New Roman" panose="02020603050405020304" pitchFamily="18" charset="0"/>
                  <a:ea typeface="宋体" panose="02010600030101010101" pitchFamily="2" charset="-122"/>
                </a:rPr>
                <a:t>t y </a:t>
              </a:r>
              <a:endParaRPr lang="en-US" altLang="zh-CN" sz="2000">
                <a:latin typeface="Times New Roman" panose="02020603050405020304" pitchFamily="18" charset="0"/>
                <a:ea typeface="宋体" panose="02010600030101010101" pitchFamily="2" charset="-122"/>
              </a:endParaRPr>
            </a:p>
          </p:txBody>
        </p:sp>
        <p:sp>
          <p:nvSpPr>
            <p:cNvPr id="66571" name="Text Box 12"/>
            <p:cNvSpPr txBox="1">
              <a:spLocks noChangeArrowheads="1"/>
            </p:cNvSpPr>
            <p:nvPr/>
          </p:nvSpPr>
          <p:spPr bwMode="auto">
            <a:xfrm>
              <a:off x="7213" y="3999"/>
              <a:ext cx="585" cy="409"/>
            </a:xfrm>
            <a:prstGeom prst="rect">
              <a:avLst/>
            </a:prstGeom>
            <a:solidFill>
              <a:srgbClr val="FFFFFF"/>
            </a:solidFill>
            <a:ln w="9525">
              <a:noFill/>
              <a:miter lim="800000"/>
            </a:ln>
          </p:spPr>
          <p:txBody>
            <a:bodyPr/>
            <a:lstStyle/>
            <a:p>
              <a:pPr algn="ctr"/>
              <a:r>
                <a:rPr lang="en-US" altLang="zh-CN" sz="2000" b="0">
                  <a:latin typeface="Times New Roman" panose="02020603050405020304" pitchFamily="18" charset="0"/>
                  <a:ea typeface="宋体" panose="02010600030101010101" pitchFamily="2" charset="-122"/>
                </a:rPr>
                <a:t>x</a:t>
              </a:r>
              <a:endParaRPr lang="en-US" altLang="zh-CN" sz="2000">
                <a:latin typeface="Times New Roman" panose="02020603050405020304" pitchFamily="18" charset="0"/>
                <a:ea typeface="宋体" panose="02010600030101010101" pitchFamily="2" charset="-122"/>
              </a:endParaRPr>
            </a:p>
          </p:txBody>
        </p:sp>
        <p:sp>
          <p:nvSpPr>
            <p:cNvPr id="66572" name="AutoShape 13"/>
            <p:cNvSpPr>
              <a:spLocks noChangeArrowheads="1"/>
            </p:cNvSpPr>
            <p:nvPr/>
          </p:nvSpPr>
          <p:spPr bwMode="auto">
            <a:xfrm>
              <a:off x="2830" y="3863"/>
              <a:ext cx="782" cy="679"/>
            </a:xfrm>
            <a:prstGeom prst="cube">
              <a:avLst>
                <a:gd name="adj" fmla="val 25000"/>
              </a:avLst>
            </a:prstGeom>
            <a:solidFill>
              <a:srgbClr val="FFFF00"/>
            </a:solidFill>
            <a:ln w="9525">
              <a:solidFill>
                <a:srgbClr val="000000"/>
              </a:solidFill>
              <a:miter lim="800000"/>
            </a:ln>
          </p:spPr>
          <p:txBody>
            <a:bodyPr/>
            <a:lstStyle/>
            <a:p>
              <a:pPr algn="just"/>
              <a:r>
                <a:rPr lang="en-US" altLang="zh-CN" sz="2000" b="0">
                  <a:latin typeface="Times New Roman" panose="02020603050405020304" pitchFamily="18" charset="0"/>
                  <a:ea typeface="宋体" panose="02010600030101010101" pitchFamily="2" charset="-122"/>
                </a:rPr>
                <a:t>123</a:t>
              </a:r>
              <a:endParaRPr lang="en-US" altLang="zh-CN" sz="2000">
                <a:latin typeface="Times New Roman" panose="02020603050405020304" pitchFamily="18" charset="0"/>
                <a:ea typeface="宋体" panose="02010600030101010101" pitchFamily="2" charset="-122"/>
              </a:endParaRPr>
            </a:p>
          </p:txBody>
        </p:sp>
        <p:sp>
          <p:nvSpPr>
            <p:cNvPr id="66573" name="Text Box 14"/>
            <p:cNvSpPr txBox="1">
              <a:spLocks noChangeArrowheads="1"/>
            </p:cNvSpPr>
            <p:nvPr/>
          </p:nvSpPr>
          <p:spPr bwMode="auto">
            <a:xfrm>
              <a:off x="3926" y="3999"/>
              <a:ext cx="585" cy="409"/>
            </a:xfrm>
            <a:prstGeom prst="rect">
              <a:avLst/>
            </a:prstGeom>
            <a:solidFill>
              <a:srgbClr val="FFFFFF"/>
            </a:solidFill>
            <a:ln w="9525">
              <a:noFill/>
              <a:miter lim="800000"/>
            </a:ln>
          </p:spPr>
          <p:txBody>
            <a:bodyPr/>
            <a:lstStyle/>
            <a:p>
              <a:pPr algn="just"/>
              <a:r>
                <a:rPr lang="en-US" altLang="zh-CN" sz="2000" b="0">
                  <a:latin typeface="Times New Roman" panose="02020603050405020304" pitchFamily="18" charset="0"/>
                  <a:ea typeface="宋体" panose="02010600030101010101" pitchFamily="2" charset="-122"/>
                </a:rPr>
                <a:t>4</a:t>
              </a:r>
              <a:endParaRPr lang="en-US" altLang="zh-CN" sz="2000">
                <a:latin typeface="Times New Roman" panose="02020603050405020304" pitchFamily="18" charset="0"/>
                <a:ea typeface="宋体" panose="02010600030101010101" pitchFamily="2" charset="-122"/>
              </a:endParaRPr>
            </a:p>
          </p:txBody>
        </p:sp>
        <p:sp>
          <p:nvSpPr>
            <p:cNvPr id="66574" name="Freeform 15"/>
            <p:cNvSpPr/>
            <p:nvPr/>
          </p:nvSpPr>
          <p:spPr bwMode="auto">
            <a:xfrm>
              <a:off x="3457" y="3999"/>
              <a:ext cx="4851" cy="136"/>
            </a:xfrm>
            <a:custGeom>
              <a:avLst/>
              <a:gdLst>
                <a:gd name="T0" fmla="*/ 0 w 3420"/>
                <a:gd name="T1" fmla="*/ 5 h 182"/>
                <a:gd name="T2" fmla="*/ 11929 w 3420"/>
                <a:gd name="T3" fmla="*/ 5 h 182"/>
                <a:gd name="T4" fmla="*/ 23885 w 3420"/>
                <a:gd name="T5" fmla="*/ 0 h 182"/>
                <a:gd name="T6" fmla="*/ 47728 w 3420"/>
                <a:gd name="T7" fmla="*/ 5 h 182"/>
                <a:gd name="T8" fmla="*/ 71629 w 3420"/>
                <a:gd name="T9" fmla="*/ 0 h 182"/>
                <a:gd name="T10" fmla="*/ 83575 w 3420"/>
                <a:gd name="T11" fmla="*/ 5 h 182"/>
                <a:gd name="T12" fmla="*/ 107467 w 3420"/>
                <a:gd name="T13" fmla="*/ 0 h 182"/>
                <a:gd name="T14" fmla="*/ 119367 w 3420"/>
                <a:gd name="T15" fmla="*/ 5 h 182"/>
                <a:gd name="T16" fmla="*/ 131303 w 3420"/>
                <a:gd name="T17" fmla="*/ 0 h 182"/>
                <a:gd name="T18" fmla="*/ 143252 w 3420"/>
                <a:gd name="T19" fmla="*/ 5 h 182"/>
                <a:gd name="T20" fmla="*/ 155189 w 3420"/>
                <a:gd name="T21" fmla="*/ 0 h 182"/>
                <a:gd name="T22" fmla="*/ 167090 w 3420"/>
                <a:gd name="T23" fmla="*/ 5 h 182"/>
                <a:gd name="T24" fmla="*/ 179086 w 3420"/>
                <a:gd name="T25" fmla="*/ 0 h 182"/>
                <a:gd name="T26" fmla="*/ 191007 w 3420"/>
                <a:gd name="T27" fmla="*/ 5 h 182"/>
                <a:gd name="T28" fmla="*/ 202945 w 3420"/>
                <a:gd name="T29" fmla="*/ 0 h 182"/>
                <a:gd name="T30" fmla="*/ 214899 w 3420"/>
                <a:gd name="T31" fmla="*/ 5 h 182"/>
                <a:gd name="T32" fmla="*/ 226838 w 3420"/>
                <a:gd name="T33" fmla="*/ 5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0"/>
                <a:gd name="T52" fmla="*/ 0 h 182"/>
                <a:gd name="T53" fmla="*/ 3420 w 3420"/>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0" h="182">
                  <a:moveTo>
                    <a:pt x="0" y="156"/>
                  </a:moveTo>
                  <a:cubicBezTo>
                    <a:pt x="60" y="169"/>
                    <a:pt x="120" y="182"/>
                    <a:pt x="180" y="156"/>
                  </a:cubicBezTo>
                  <a:cubicBezTo>
                    <a:pt x="240" y="130"/>
                    <a:pt x="270" y="0"/>
                    <a:pt x="360" y="0"/>
                  </a:cubicBezTo>
                  <a:cubicBezTo>
                    <a:pt x="450" y="0"/>
                    <a:pt x="600" y="156"/>
                    <a:pt x="720" y="156"/>
                  </a:cubicBezTo>
                  <a:cubicBezTo>
                    <a:pt x="840" y="156"/>
                    <a:pt x="990" y="0"/>
                    <a:pt x="1080" y="0"/>
                  </a:cubicBezTo>
                  <a:cubicBezTo>
                    <a:pt x="1170" y="0"/>
                    <a:pt x="1170" y="156"/>
                    <a:pt x="1260" y="156"/>
                  </a:cubicBezTo>
                  <a:cubicBezTo>
                    <a:pt x="1350" y="156"/>
                    <a:pt x="1530" y="0"/>
                    <a:pt x="1620" y="0"/>
                  </a:cubicBezTo>
                  <a:cubicBezTo>
                    <a:pt x="1710" y="0"/>
                    <a:pt x="1740" y="156"/>
                    <a:pt x="1800" y="156"/>
                  </a:cubicBezTo>
                  <a:cubicBezTo>
                    <a:pt x="1860" y="156"/>
                    <a:pt x="1920" y="0"/>
                    <a:pt x="1980" y="0"/>
                  </a:cubicBezTo>
                  <a:cubicBezTo>
                    <a:pt x="2040" y="0"/>
                    <a:pt x="2100" y="156"/>
                    <a:pt x="2160" y="156"/>
                  </a:cubicBezTo>
                  <a:cubicBezTo>
                    <a:pt x="2220" y="156"/>
                    <a:pt x="2280" y="0"/>
                    <a:pt x="2340" y="0"/>
                  </a:cubicBezTo>
                  <a:cubicBezTo>
                    <a:pt x="2400" y="0"/>
                    <a:pt x="2460" y="156"/>
                    <a:pt x="2520" y="156"/>
                  </a:cubicBezTo>
                  <a:cubicBezTo>
                    <a:pt x="2580" y="156"/>
                    <a:pt x="2640" y="0"/>
                    <a:pt x="2700" y="0"/>
                  </a:cubicBezTo>
                  <a:cubicBezTo>
                    <a:pt x="2760" y="0"/>
                    <a:pt x="2820" y="156"/>
                    <a:pt x="2880" y="156"/>
                  </a:cubicBezTo>
                  <a:cubicBezTo>
                    <a:pt x="2940" y="156"/>
                    <a:pt x="3000" y="0"/>
                    <a:pt x="3060" y="0"/>
                  </a:cubicBezTo>
                  <a:cubicBezTo>
                    <a:pt x="3120" y="0"/>
                    <a:pt x="3180" y="130"/>
                    <a:pt x="3240" y="156"/>
                  </a:cubicBezTo>
                  <a:cubicBezTo>
                    <a:pt x="3300" y="182"/>
                    <a:pt x="3390" y="156"/>
                    <a:pt x="3420" y="156"/>
                  </a:cubicBezTo>
                </a:path>
              </a:pathLst>
            </a:custGeom>
            <a:noFill/>
            <a:ln w="9525">
              <a:solidFill>
                <a:srgbClr val="000000"/>
              </a:solidFill>
              <a:round/>
            </a:ln>
          </p:spPr>
          <p:txBody>
            <a:bodyPr/>
            <a:lstStyle/>
            <a:p>
              <a:endParaRPr lang="zh-CN" altLang="en-US"/>
            </a:p>
          </p:txBody>
        </p:sp>
        <p:sp>
          <p:nvSpPr>
            <p:cNvPr id="66575" name="Freeform 16"/>
            <p:cNvSpPr/>
            <p:nvPr/>
          </p:nvSpPr>
          <p:spPr bwMode="auto">
            <a:xfrm>
              <a:off x="3457" y="4270"/>
              <a:ext cx="4851" cy="136"/>
            </a:xfrm>
            <a:custGeom>
              <a:avLst/>
              <a:gdLst>
                <a:gd name="T0" fmla="*/ 0 w 3420"/>
                <a:gd name="T1" fmla="*/ 5 h 182"/>
                <a:gd name="T2" fmla="*/ 11929 w 3420"/>
                <a:gd name="T3" fmla="*/ 5 h 182"/>
                <a:gd name="T4" fmla="*/ 23885 w 3420"/>
                <a:gd name="T5" fmla="*/ 0 h 182"/>
                <a:gd name="T6" fmla="*/ 47728 w 3420"/>
                <a:gd name="T7" fmla="*/ 5 h 182"/>
                <a:gd name="T8" fmla="*/ 71629 w 3420"/>
                <a:gd name="T9" fmla="*/ 0 h 182"/>
                <a:gd name="T10" fmla="*/ 83575 w 3420"/>
                <a:gd name="T11" fmla="*/ 5 h 182"/>
                <a:gd name="T12" fmla="*/ 107467 w 3420"/>
                <a:gd name="T13" fmla="*/ 0 h 182"/>
                <a:gd name="T14" fmla="*/ 119367 w 3420"/>
                <a:gd name="T15" fmla="*/ 5 h 182"/>
                <a:gd name="T16" fmla="*/ 131303 w 3420"/>
                <a:gd name="T17" fmla="*/ 0 h 182"/>
                <a:gd name="T18" fmla="*/ 143252 w 3420"/>
                <a:gd name="T19" fmla="*/ 5 h 182"/>
                <a:gd name="T20" fmla="*/ 155189 w 3420"/>
                <a:gd name="T21" fmla="*/ 0 h 182"/>
                <a:gd name="T22" fmla="*/ 167090 w 3420"/>
                <a:gd name="T23" fmla="*/ 5 h 182"/>
                <a:gd name="T24" fmla="*/ 179086 w 3420"/>
                <a:gd name="T25" fmla="*/ 0 h 182"/>
                <a:gd name="T26" fmla="*/ 191007 w 3420"/>
                <a:gd name="T27" fmla="*/ 5 h 182"/>
                <a:gd name="T28" fmla="*/ 202945 w 3420"/>
                <a:gd name="T29" fmla="*/ 0 h 182"/>
                <a:gd name="T30" fmla="*/ 214899 w 3420"/>
                <a:gd name="T31" fmla="*/ 5 h 182"/>
                <a:gd name="T32" fmla="*/ 226838 w 3420"/>
                <a:gd name="T33" fmla="*/ 5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0"/>
                <a:gd name="T52" fmla="*/ 0 h 182"/>
                <a:gd name="T53" fmla="*/ 3420 w 3420"/>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0" h="182">
                  <a:moveTo>
                    <a:pt x="0" y="156"/>
                  </a:moveTo>
                  <a:cubicBezTo>
                    <a:pt x="60" y="169"/>
                    <a:pt x="120" y="182"/>
                    <a:pt x="180" y="156"/>
                  </a:cubicBezTo>
                  <a:cubicBezTo>
                    <a:pt x="240" y="130"/>
                    <a:pt x="270" y="0"/>
                    <a:pt x="360" y="0"/>
                  </a:cubicBezTo>
                  <a:cubicBezTo>
                    <a:pt x="450" y="0"/>
                    <a:pt x="600" y="156"/>
                    <a:pt x="720" y="156"/>
                  </a:cubicBezTo>
                  <a:cubicBezTo>
                    <a:pt x="840" y="156"/>
                    <a:pt x="990" y="0"/>
                    <a:pt x="1080" y="0"/>
                  </a:cubicBezTo>
                  <a:cubicBezTo>
                    <a:pt x="1170" y="0"/>
                    <a:pt x="1170" y="156"/>
                    <a:pt x="1260" y="156"/>
                  </a:cubicBezTo>
                  <a:cubicBezTo>
                    <a:pt x="1350" y="156"/>
                    <a:pt x="1530" y="0"/>
                    <a:pt x="1620" y="0"/>
                  </a:cubicBezTo>
                  <a:cubicBezTo>
                    <a:pt x="1710" y="0"/>
                    <a:pt x="1740" y="156"/>
                    <a:pt x="1800" y="156"/>
                  </a:cubicBezTo>
                  <a:cubicBezTo>
                    <a:pt x="1860" y="156"/>
                    <a:pt x="1920" y="0"/>
                    <a:pt x="1980" y="0"/>
                  </a:cubicBezTo>
                  <a:cubicBezTo>
                    <a:pt x="2040" y="0"/>
                    <a:pt x="2100" y="156"/>
                    <a:pt x="2160" y="156"/>
                  </a:cubicBezTo>
                  <a:cubicBezTo>
                    <a:pt x="2220" y="156"/>
                    <a:pt x="2280" y="0"/>
                    <a:pt x="2340" y="0"/>
                  </a:cubicBezTo>
                  <a:cubicBezTo>
                    <a:pt x="2400" y="0"/>
                    <a:pt x="2460" y="156"/>
                    <a:pt x="2520" y="156"/>
                  </a:cubicBezTo>
                  <a:cubicBezTo>
                    <a:pt x="2580" y="156"/>
                    <a:pt x="2640" y="0"/>
                    <a:pt x="2700" y="0"/>
                  </a:cubicBezTo>
                  <a:cubicBezTo>
                    <a:pt x="2760" y="0"/>
                    <a:pt x="2820" y="156"/>
                    <a:pt x="2880" y="156"/>
                  </a:cubicBezTo>
                  <a:cubicBezTo>
                    <a:pt x="2940" y="156"/>
                    <a:pt x="3000" y="0"/>
                    <a:pt x="3060" y="0"/>
                  </a:cubicBezTo>
                  <a:cubicBezTo>
                    <a:pt x="3120" y="0"/>
                    <a:pt x="3180" y="130"/>
                    <a:pt x="3240" y="156"/>
                  </a:cubicBezTo>
                  <a:cubicBezTo>
                    <a:pt x="3300" y="182"/>
                    <a:pt x="3390" y="156"/>
                    <a:pt x="3420" y="156"/>
                  </a:cubicBezTo>
                </a:path>
              </a:pathLst>
            </a:custGeom>
            <a:noFill/>
            <a:ln w="9525">
              <a:solidFill>
                <a:srgbClr val="000000"/>
              </a:solidFill>
              <a:round/>
            </a:ln>
          </p:spPr>
          <p:txBody>
            <a:bodyPr/>
            <a:lstStyle/>
            <a:p>
              <a:endParaRPr lang="zh-CN" altLang="en-US"/>
            </a:p>
          </p:txBody>
        </p:sp>
        <p:sp>
          <p:nvSpPr>
            <p:cNvPr id="66576" name="Text Box 17"/>
            <p:cNvSpPr txBox="1">
              <a:spLocks noChangeArrowheads="1"/>
            </p:cNvSpPr>
            <p:nvPr/>
          </p:nvSpPr>
          <p:spPr bwMode="auto">
            <a:xfrm>
              <a:off x="2674" y="3455"/>
              <a:ext cx="939" cy="408"/>
            </a:xfrm>
            <a:prstGeom prst="rect">
              <a:avLst/>
            </a:prstGeom>
            <a:solidFill>
              <a:srgbClr val="FFFFFF"/>
            </a:solidFill>
            <a:ln w="9525">
              <a:noFill/>
              <a:miter lim="800000"/>
            </a:ln>
          </p:spPr>
          <p:txBody>
            <a:bodyPr/>
            <a:lstStyle/>
            <a:p>
              <a:pPr algn="just"/>
              <a:r>
                <a:rPr lang="zh-CN" altLang="en-US" sz="2000">
                  <a:solidFill>
                    <a:srgbClr val="FF0000"/>
                  </a:solidFill>
                  <a:latin typeface="Times New Roman" panose="02020603050405020304" pitchFamily="18" charset="0"/>
                  <a:ea typeface="宋体" panose="02010600030101010101" pitchFamily="2" charset="-122"/>
                </a:rPr>
                <a:t>源设备</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66577" name="Text Box 18"/>
            <p:cNvSpPr txBox="1">
              <a:spLocks noChangeArrowheads="1"/>
            </p:cNvSpPr>
            <p:nvPr/>
          </p:nvSpPr>
          <p:spPr bwMode="auto">
            <a:xfrm>
              <a:off x="8152" y="3455"/>
              <a:ext cx="1095" cy="408"/>
            </a:xfrm>
            <a:prstGeom prst="rect">
              <a:avLst/>
            </a:prstGeom>
            <a:solidFill>
              <a:srgbClr val="FFFFFF"/>
            </a:solidFill>
            <a:ln w="9525">
              <a:noFill/>
              <a:miter lim="800000"/>
            </a:ln>
          </p:spPr>
          <p:txBody>
            <a:bodyPr/>
            <a:lstStyle/>
            <a:p>
              <a:pPr algn="just"/>
              <a:r>
                <a:rPr lang="zh-CN" altLang="en-US" sz="2000">
                  <a:solidFill>
                    <a:srgbClr val="FF0000"/>
                  </a:solidFill>
                  <a:latin typeface="Times New Roman" panose="02020603050405020304" pitchFamily="18" charset="0"/>
                  <a:ea typeface="宋体" panose="02010600030101010101" pitchFamily="2" charset="-122"/>
                </a:rPr>
                <a:t>目标设备</a:t>
              </a:r>
              <a:endParaRPr lang="zh-CN" altLang="en-US" sz="2000">
                <a:solidFill>
                  <a:srgbClr val="FF0000"/>
                </a:solidFill>
                <a:latin typeface="Times New Roman" panose="02020603050405020304" pitchFamily="18" charset="0"/>
                <a:ea typeface="宋体" panose="02010600030101010101" pitchFamily="2" charset="-122"/>
              </a:endParaRPr>
            </a:p>
          </p:txBody>
        </p:sp>
        <p:sp>
          <p:nvSpPr>
            <p:cNvPr id="66578" name="Text Box 19"/>
            <p:cNvSpPr txBox="1">
              <a:spLocks noChangeArrowheads="1"/>
            </p:cNvSpPr>
            <p:nvPr/>
          </p:nvSpPr>
          <p:spPr bwMode="auto">
            <a:xfrm>
              <a:off x="3612" y="3183"/>
              <a:ext cx="4539" cy="680"/>
            </a:xfrm>
            <a:prstGeom prst="rect">
              <a:avLst/>
            </a:prstGeom>
            <a:solidFill>
              <a:srgbClr val="FFFF00"/>
            </a:solidFill>
            <a:ln w="9525">
              <a:noFill/>
              <a:miter lim="800000"/>
            </a:ln>
          </p:spPr>
          <p:txBody>
            <a:bodyPr/>
            <a:lstStyle/>
            <a:p>
              <a:pPr algn="just"/>
              <a:r>
                <a:rPr lang="zh-CN" altLang="en-US" sz="2000" dirty="0">
                  <a:latin typeface="华文楷体" panose="02010600040101010101" charset="-122"/>
                  <a:ea typeface="华文楷体" panose="02010600040101010101" charset="-122"/>
                  <a:cs typeface="华文楷体" panose="02010600040101010101" charset="-122"/>
                </a:rPr>
                <a:t>字符序列从源设备连续不断地流向目标设备，最后</a:t>
              </a:r>
              <a:r>
                <a:rPr lang="zh-CN" altLang="en-US" sz="2000" dirty="0">
                  <a:solidFill>
                    <a:srgbClr val="FF6600"/>
                  </a:solidFill>
                  <a:latin typeface="华文楷体" panose="02010600040101010101" charset="-122"/>
                  <a:ea typeface="华文楷体" panose="02010600040101010101" charset="-122"/>
                  <a:cs typeface="华文楷体" panose="02010600040101010101" charset="-122"/>
                </a:rPr>
                <a:t>按先流出先到达</a:t>
              </a:r>
              <a:r>
                <a:rPr lang="zh-CN" altLang="en-US" sz="2000" dirty="0">
                  <a:latin typeface="华文楷体" panose="02010600040101010101" charset="-122"/>
                  <a:ea typeface="华文楷体" panose="02010600040101010101" charset="-122"/>
                  <a:cs typeface="华文楷体" panose="02010600040101010101" charset="-122"/>
                </a:rPr>
                <a:t>的有序方式汇聚在目标设备中，如同河流一样，故此叫流。</a:t>
              </a:r>
              <a:endParaRPr lang="zh-CN" altLang="en-US" sz="2000"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图片 3"/>
          <p:cNvPicPr>
            <a:picLocks noChangeAspect="1"/>
          </p:cNvPicPr>
          <p:nvPr/>
        </p:nvPicPr>
        <p:blipFill>
          <a:blip r:embed="rId1"/>
          <a:srcRect/>
          <a:stretch>
            <a:fillRect/>
          </a:stretch>
        </p:blipFill>
        <p:spPr bwMode="auto">
          <a:xfrm>
            <a:off x="7648575" y="4367213"/>
            <a:ext cx="1539875" cy="1155700"/>
          </a:xfrm>
          <a:prstGeom prst="rect">
            <a:avLst/>
          </a:prstGeom>
          <a:noFill/>
          <a:ln w="9525">
            <a:noFill/>
            <a:miter lim="800000"/>
            <a:headEnd/>
            <a:tailEnd/>
          </a:ln>
        </p:spPr>
      </p:pic>
      <p:sp>
        <p:nvSpPr>
          <p:cNvPr id="67586" name="Rectangle 2"/>
          <p:cNvSpPr>
            <a:spLocks noGrp="1" noChangeArrowheads="1"/>
          </p:cNvSpPr>
          <p:nvPr>
            <p:ph type="title" idx="4294967295"/>
          </p:nvPr>
        </p:nvSpPr>
        <p:spPr>
          <a:xfrm>
            <a:off x="903288" y="36513"/>
            <a:ext cx="7515225" cy="985837"/>
          </a:xfrm>
        </p:spPr>
        <p:txBody>
          <a:bodyPr/>
          <a:lstStyle/>
          <a:p>
            <a:pPr eaLnBrk="1" hangingPunct="1"/>
            <a:r>
              <a:rPr lang="en-US" altLang="zh-CN" b="1" dirty="0">
                <a:ea typeface="宋体" panose="02010600030101010101" pitchFamily="2" charset="-122"/>
              </a:rPr>
              <a:t>1.4.2  </a:t>
            </a:r>
            <a:r>
              <a:rPr lang="zh-CN" altLang="zh-CN" b="1" dirty="0">
                <a:solidFill>
                  <a:srgbClr val="FF0000"/>
                </a:solidFill>
                <a:ea typeface="宋体" panose="02010600030101010101" pitchFamily="2" charset="-122"/>
              </a:rPr>
              <a:t>流的</a:t>
            </a:r>
            <a:r>
              <a:rPr lang="zh-CN" altLang="zh-CN" b="1" dirty="0">
                <a:ea typeface="宋体" panose="02010600030101010101" pitchFamily="2" charset="-122"/>
              </a:rPr>
              <a:t>概念</a:t>
            </a:r>
            <a:endParaRPr lang="zh-CN" altLang="en-US" b="1" dirty="0">
              <a:solidFill>
                <a:srgbClr val="FF3300"/>
              </a:solidFill>
              <a:ea typeface="宋体" panose="02010600030101010101" pitchFamily="2" charset="-122"/>
            </a:endParaRPr>
          </a:p>
        </p:txBody>
      </p:sp>
      <p:sp>
        <p:nvSpPr>
          <p:cNvPr id="128004" name="Rectangle 3"/>
          <p:cNvSpPr>
            <a:spLocks noGrp="1" noChangeArrowheads="1"/>
          </p:cNvSpPr>
          <p:nvPr>
            <p:ph type="body" idx="4294967295"/>
          </p:nvPr>
        </p:nvSpPr>
        <p:spPr>
          <a:xfrm>
            <a:off x="0" y="1557338"/>
            <a:ext cx="5427663" cy="5502275"/>
          </a:xfrm>
        </p:spPr>
        <p:txBody>
          <a:bodyPr/>
          <a:lstStyle/>
          <a:p>
            <a:pPr lvl="1" eaLnBrk="1" hangingPunct="1">
              <a:lnSpc>
                <a:spcPct val="90000"/>
              </a:lnSpc>
            </a:pPr>
            <a:r>
              <a:rPr lang="zh-CN" altLang="en-US" b="1" dirty="0">
                <a:solidFill>
                  <a:srgbClr val="0000CC"/>
                </a:solidFill>
                <a:latin typeface="Arial" panose="020B0604020202020204" pitchFamily="34" charset="0"/>
                <a:ea typeface="宋体" panose="02010600030101010101" pitchFamily="2" charset="-122"/>
              </a:rPr>
              <a:t>输入流</a:t>
            </a:r>
            <a:r>
              <a:rPr lang="en-US" altLang="zh-CN" b="1" dirty="0">
                <a:solidFill>
                  <a:srgbClr val="0000CC"/>
                </a:solidFill>
                <a:latin typeface="Arial" panose="020B0604020202020204" pitchFamily="34" charset="0"/>
                <a:ea typeface="宋体" panose="02010600030101010101" pitchFamily="2" charset="-122"/>
              </a:rPr>
              <a:t>:</a:t>
            </a:r>
            <a:r>
              <a:rPr lang="en-US" altLang="zh-CN" b="1" dirty="0" err="1">
                <a:solidFill>
                  <a:schemeClr val="accent2"/>
                </a:solidFill>
                <a:latin typeface="Arial" panose="020B0604020202020204" pitchFamily="34" charset="0"/>
                <a:ea typeface="宋体" panose="02010600030101010101" pitchFamily="2" charset="-122"/>
              </a:rPr>
              <a:t>istream</a:t>
            </a:r>
            <a:endParaRPr lang="zh-CN" altLang="en-US" b="1" dirty="0">
              <a:solidFill>
                <a:schemeClr val="accent2"/>
              </a:solidFill>
              <a:latin typeface="Arial" panose="020B0604020202020204" pitchFamily="34" charset="0"/>
              <a:ea typeface="宋体" panose="02010600030101010101" pitchFamily="2" charset="-122"/>
            </a:endParaRPr>
          </a:p>
          <a:p>
            <a:pPr lvl="2" eaLnBrk="1" hangingPunct="1">
              <a:lnSpc>
                <a:spcPct val="90000"/>
              </a:lnSpc>
            </a:pPr>
            <a:r>
              <a:rPr lang="zh-CN" altLang="en-US" b="1" dirty="0">
                <a:latin typeface="Arial" panose="020B0604020202020204" pitchFamily="34" charset="0"/>
                <a:ea typeface="宋体" panose="02010600030101010101" pitchFamily="2" charset="-122"/>
              </a:rPr>
              <a:t>输入流（</a:t>
            </a:r>
            <a:r>
              <a:rPr lang="en-US" altLang="zh-CN" b="1" dirty="0">
                <a:latin typeface="Arial" panose="020B0604020202020204" pitchFamily="34" charset="0"/>
                <a:ea typeface="宋体" panose="02010600030101010101" pitchFamily="2" charset="-122"/>
              </a:rPr>
              <a:t>input stream</a:t>
            </a:r>
            <a:r>
              <a:rPr lang="zh-CN" altLang="en-US" b="1" dirty="0">
                <a:latin typeface="Arial" panose="020B0604020202020204" pitchFamily="34" charset="0"/>
                <a:ea typeface="宋体" panose="02010600030101010101" pitchFamily="2" charset="-122"/>
              </a:rPr>
              <a:t>）是指从输入设备流向内存的字节序列。 </a:t>
            </a:r>
            <a:endParaRPr lang="zh-CN" altLang="en-US" b="1" dirty="0">
              <a:latin typeface="Arial" panose="020B0604020202020204" pitchFamily="34" charset="0"/>
              <a:ea typeface="宋体" panose="02010600030101010101" pitchFamily="2" charset="-122"/>
            </a:endParaRPr>
          </a:p>
          <a:p>
            <a:pPr lvl="1" eaLnBrk="1" hangingPunct="1">
              <a:lnSpc>
                <a:spcPct val="90000"/>
              </a:lnSpc>
            </a:pPr>
            <a:r>
              <a:rPr lang="zh-CN" altLang="en-US" b="1" dirty="0">
                <a:solidFill>
                  <a:srgbClr val="0000CC"/>
                </a:solidFill>
                <a:latin typeface="Arial" panose="020B0604020202020204" pitchFamily="34" charset="0"/>
                <a:ea typeface="宋体" panose="02010600030101010101" pitchFamily="2" charset="-122"/>
              </a:rPr>
              <a:t>输出流</a:t>
            </a:r>
            <a:r>
              <a:rPr lang="en-US" altLang="zh-CN" b="1" dirty="0">
                <a:solidFill>
                  <a:srgbClr val="0000CC"/>
                </a:solidFill>
                <a:latin typeface="Arial" panose="020B0604020202020204" pitchFamily="34" charset="0"/>
                <a:ea typeface="宋体" panose="02010600030101010101" pitchFamily="2" charset="-122"/>
              </a:rPr>
              <a:t>:</a:t>
            </a:r>
            <a:r>
              <a:rPr lang="en-US" altLang="zh-CN" b="1" dirty="0" err="1">
                <a:solidFill>
                  <a:schemeClr val="accent2"/>
                </a:solidFill>
                <a:latin typeface="Arial" panose="020B0604020202020204" pitchFamily="34" charset="0"/>
                <a:ea typeface="宋体" panose="02010600030101010101" pitchFamily="2" charset="-122"/>
              </a:rPr>
              <a:t>ostream</a:t>
            </a:r>
            <a:endParaRPr lang="zh-CN" altLang="en-US" b="1" dirty="0">
              <a:solidFill>
                <a:schemeClr val="accent2"/>
              </a:solidFill>
              <a:latin typeface="Arial" panose="020B0604020202020204" pitchFamily="34" charset="0"/>
              <a:ea typeface="宋体" panose="02010600030101010101" pitchFamily="2" charset="-122"/>
            </a:endParaRPr>
          </a:p>
          <a:p>
            <a:pPr lvl="2" eaLnBrk="1" hangingPunct="1">
              <a:lnSpc>
                <a:spcPct val="90000"/>
              </a:lnSpc>
            </a:pPr>
            <a:r>
              <a:rPr lang="zh-CN" altLang="en-US" b="1" dirty="0">
                <a:latin typeface="Arial" panose="020B0604020202020204" pitchFamily="34" charset="0"/>
                <a:ea typeface="宋体" panose="02010600030101010101" pitchFamily="2" charset="-122"/>
              </a:rPr>
              <a:t>输出流（</a:t>
            </a:r>
            <a:r>
              <a:rPr lang="en-US" altLang="zh-CN" b="1" dirty="0">
                <a:latin typeface="Arial" panose="020B0604020202020204" pitchFamily="34" charset="0"/>
                <a:ea typeface="宋体" panose="02010600030101010101" pitchFamily="2" charset="-122"/>
              </a:rPr>
              <a:t>output stream</a:t>
            </a:r>
            <a:r>
              <a:rPr lang="zh-CN" altLang="en-US" b="1" dirty="0">
                <a:latin typeface="Arial" panose="020B0604020202020204" pitchFamily="34" charset="0"/>
                <a:ea typeface="宋体" panose="02010600030101010101" pitchFamily="2" charset="-122"/>
              </a:rPr>
              <a:t>）是指从内存流向输出设备的字节序列。</a:t>
            </a:r>
            <a:endParaRPr lang="zh-CN" altLang="en-US" b="1" dirty="0">
              <a:latin typeface="Arial" panose="020B0604020202020204" pitchFamily="34" charset="0"/>
              <a:ea typeface="宋体" panose="02010600030101010101" pitchFamily="2" charset="-122"/>
            </a:endParaRPr>
          </a:p>
          <a:p>
            <a:pPr lvl="1" eaLnBrk="1" hangingPunct="1">
              <a:lnSpc>
                <a:spcPct val="90000"/>
              </a:lnSpc>
            </a:pPr>
            <a:r>
              <a:rPr lang="en-US" altLang="zh-CN" b="1" dirty="0">
                <a:solidFill>
                  <a:srgbClr val="0000CC"/>
                </a:solidFill>
                <a:latin typeface="Arial" panose="020B0604020202020204" pitchFamily="34" charset="0"/>
                <a:ea typeface="宋体" panose="02010600030101010101" pitchFamily="2" charset="-122"/>
              </a:rPr>
              <a:t>C++</a:t>
            </a:r>
            <a:r>
              <a:rPr lang="zh-CN" altLang="en-US" b="1" dirty="0">
                <a:solidFill>
                  <a:srgbClr val="0000CC"/>
                </a:solidFill>
                <a:latin typeface="Arial" panose="020B0604020202020204" pitchFamily="34" charset="0"/>
                <a:ea typeface="宋体" panose="02010600030101010101" pitchFamily="2" charset="-122"/>
              </a:rPr>
              <a:t>中的输入输入流</a:t>
            </a:r>
            <a:endParaRPr lang="zh-CN" altLang="en-US" b="1" dirty="0">
              <a:solidFill>
                <a:srgbClr val="0000CC"/>
              </a:solidFill>
              <a:latin typeface="Arial" panose="020B0604020202020204" pitchFamily="34" charset="0"/>
              <a:ea typeface="宋体" panose="02010600030101010101" pitchFamily="2" charset="-122"/>
            </a:endParaRPr>
          </a:p>
          <a:p>
            <a:pPr lvl="2" eaLnBrk="1" hangingPunct="1">
              <a:lnSpc>
                <a:spcPct val="90000"/>
              </a:lnSpc>
            </a:pPr>
            <a:r>
              <a:rPr lang="en-US" altLang="zh-CN" b="1" dirty="0" err="1">
                <a:latin typeface="Arial" panose="020B0604020202020204" pitchFamily="34" charset="0"/>
                <a:ea typeface="宋体" panose="02010600030101010101" pitchFamily="2" charset="-122"/>
              </a:rPr>
              <a:t>iostream</a:t>
            </a:r>
            <a:r>
              <a:rPr lang="en-US" altLang="zh-CN" b="1" dirty="0">
                <a:latin typeface="Arial" panose="020B0604020202020204" pitchFamily="34" charset="0"/>
                <a:ea typeface="宋体" panose="02010600030101010101" pitchFamily="2" charset="-122"/>
              </a:rPr>
              <a:t>  : </a:t>
            </a:r>
            <a:r>
              <a:rPr lang="en-US" altLang="zh-CN" b="1" dirty="0" err="1">
                <a:latin typeface="Arial" panose="020B0604020202020204" pitchFamily="34" charset="0"/>
                <a:ea typeface="宋体" panose="02010600030101010101" pitchFamily="2" charset="-122"/>
              </a:rPr>
              <a:t>istream,ostream</a:t>
            </a:r>
            <a:endParaRPr lang="en-US" altLang="zh-CN" b="1" dirty="0">
              <a:latin typeface="Arial" panose="020B0604020202020204" pitchFamily="34" charset="0"/>
              <a:ea typeface="宋体" panose="02010600030101010101" pitchFamily="2" charset="-122"/>
            </a:endParaRPr>
          </a:p>
          <a:p>
            <a:pPr lvl="2" eaLnBrk="1" hangingPunct="1">
              <a:lnSpc>
                <a:spcPct val="90000"/>
              </a:lnSpc>
            </a:pPr>
            <a:r>
              <a:rPr lang="en-US" altLang="zh-CN" b="1" dirty="0" err="1">
                <a:latin typeface="Arial" panose="020B0604020202020204" pitchFamily="34" charset="0"/>
                <a:ea typeface="宋体" panose="02010600030101010101" pitchFamily="2" charset="-122"/>
              </a:rPr>
              <a:t>cin</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输入流对象，</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已将其与键盘关联</a:t>
            </a:r>
            <a:endParaRPr lang="zh-CN" altLang="en-US" b="1" dirty="0">
              <a:latin typeface="Arial" panose="020B0604020202020204" pitchFamily="34" charset="0"/>
              <a:ea typeface="宋体" panose="02010600030101010101" pitchFamily="2" charset="-122"/>
            </a:endParaRPr>
          </a:p>
          <a:p>
            <a:pPr lvl="2" eaLnBrk="1" hangingPunct="1">
              <a:lnSpc>
                <a:spcPct val="90000"/>
              </a:lnSpc>
            </a:pPr>
            <a:r>
              <a:rPr lang="en-US" altLang="zh-CN" b="1" dirty="0" err="1">
                <a:latin typeface="Arial" panose="020B0604020202020204" pitchFamily="34" charset="0"/>
                <a:ea typeface="宋体" panose="02010600030101010101" pitchFamily="2" charset="-122"/>
              </a:rPr>
              <a:t>cout</a:t>
            </a: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输出流对象，</a:t>
            </a:r>
            <a:r>
              <a:rPr lang="en-US" altLang="zh-CN" b="1" dirty="0">
                <a:latin typeface="Arial" panose="020B0604020202020204" pitchFamily="34" charset="0"/>
                <a:ea typeface="宋体" panose="02010600030101010101" pitchFamily="2" charset="-122"/>
              </a:rPr>
              <a:t>C++</a:t>
            </a:r>
            <a:r>
              <a:rPr lang="zh-CN" altLang="en-US" b="1" dirty="0">
                <a:latin typeface="Arial" panose="020B0604020202020204" pitchFamily="34" charset="0"/>
                <a:ea typeface="宋体" panose="02010600030101010101" pitchFamily="2" charset="-122"/>
              </a:rPr>
              <a:t>已将其与显示器关联</a:t>
            </a:r>
            <a:endParaRPr lang="zh-CN" altLang="en-US" b="1" dirty="0">
              <a:latin typeface="Arial" panose="020B0604020202020204" pitchFamily="34" charset="0"/>
              <a:ea typeface="宋体" panose="02010600030101010101" pitchFamily="2" charset="-122"/>
            </a:endParaRPr>
          </a:p>
        </p:txBody>
      </p:sp>
      <p:pic>
        <p:nvPicPr>
          <p:cNvPr id="67588" name="图片 1"/>
          <p:cNvPicPr>
            <a:picLocks noChangeAspect="1"/>
          </p:cNvPicPr>
          <p:nvPr/>
        </p:nvPicPr>
        <p:blipFill>
          <a:blip r:embed="rId2"/>
          <a:srcRect/>
          <a:stretch>
            <a:fillRect/>
          </a:stretch>
        </p:blipFill>
        <p:spPr bwMode="auto">
          <a:xfrm>
            <a:off x="6269038" y="2003425"/>
            <a:ext cx="2209800" cy="1152525"/>
          </a:xfrm>
          <a:prstGeom prst="rect">
            <a:avLst/>
          </a:prstGeom>
          <a:noFill/>
          <a:ln w="9525">
            <a:noFill/>
            <a:miter lim="800000"/>
            <a:headEnd/>
            <a:tailEnd/>
          </a:ln>
        </p:spPr>
      </p:pic>
      <p:sp>
        <p:nvSpPr>
          <p:cNvPr id="67589" name="文本框 4"/>
          <p:cNvSpPr txBox="1">
            <a:spLocks noChangeArrowheads="1"/>
          </p:cNvSpPr>
          <p:nvPr/>
        </p:nvSpPr>
        <p:spPr bwMode="auto">
          <a:xfrm>
            <a:off x="6878638" y="1563688"/>
            <a:ext cx="990600" cy="368300"/>
          </a:xfrm>
          <a:prstGeom prst="rect">
            <a:avLst/>
          </a:prstGeom>
          <a:noFill/>
          <a:ln w="9525">
            <a:noFill/>
            <a:miter lim="800000"/>
          </a:ln>
        </p:spPr>
        <p:txBody>
          <a:bodyPr>
            <a:spAutoFit/>
          </a:bodyPr>
          <a:lstStyle/>
          <a:p>
            <a:pPr eaLnBrk="0" hangingPunct="0"/>
            <a:r>
              <a:rPr lang="zh-CN" altLang="en-US">
                <a:solidFill>
                  <a:srgbClr val="FF0000"/>
                </a:solidFill>
                <a:ea typeface="宋体" panose="02010600030101010101" pitchFamily="2" charset="-122"/>
              </a:rPr>
              <a:t>内存</a:t>
            </a:r>
            <a:endParaRPr lang="zh-CN" altLang="en-US">
              <a:solidFill>
                <a:srgbClr val="FF0000"/>
              </a:solidFill>
              <a:ea typeface="宋体" panose="02010600030101010101" pitchFamily="2" charset="-122"/>
            </a:endParaRPr>
          </a:p>
        </p:txBody>
      </p:sp>
      <p:sp>
        <p:nvSpPr>
          <p:cNvPr id="67590" name="文本框 7"/>
          <p:cNvSpPr txBox="1">
            <a:spLocks noChangeArrowheads="1"/>
          </p:cNvSpPr>
          <p:nvPr/>
        </p:nvSpPr>
        <p:spPr bwMode="auto">
          <a:xfrm>
            <a:off x="6062663" y="5338763"/>
            <a:ext cx="990600" cy="584200"/>
          </a:xfrm>
          <a:prstGeom prst="rect">
            <a:avLst/>
          </a:prstGeom>
          <a:noFill/>
          <a:ln w="9525">
            <a:noFill/>
            <a:miter lim="800000"/>
          </a:ln>
        </p:spPr>
        <p:txBody>
          <a:bodyPr>
            <a:spAutoFit/>
          </a:bodyPr>
          <a:lstStyle/>
          <a:p>
            <a:pPr eaLnBrk="0" hangingPunct="0"/>
            <a:r>
              <a:rPr lang="en-US" altLang="zh-CN" sz="3200">
                <a:solidFill>
                  <a:srgbClr val="FF0000"/>
                </a:solidFill>
                <a:ea typeface="宋体" panose="02010600030101010101" pitchFamily="2" charset="-122"/>
              </a:rPr>
              <a:t>cin</a:t>
            </a:r>
            <a:endParaRPr lang="zh-CN" altLang="en-US" sz="3200">
              <a:solidFill>
                <a:srgbClr val="FF0000"/>
              </a:solidFill>
              <a:ea typeface="宋体" panose="02010600030101010101" pitchFamily="2" charset="-122"/>
            </a:endParaRPr>
          </a:p>
        </p:txBody>
      </p:sp>
      <p:sp>
        <p:nvSpPr>
          <p:cNvPr id="6" name="右箭头 5"/>
          <p:cNvSpPr/>
          <p:nvPr/>
        </p:nvSpPr>
        <p:spPr>
          <a:xfrm rot="17364116">
            <a:off x="5969794" y="3474244"/>
            <a:ext cx="1465262" cy="9080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0" dirty="0">
                <a:solidFill>
                  <a:srgbClr val="0000CC"/>
                </a:solidFill>
              </a:rPr>
              <a:t>输入流</a:t>
            </a:r>
            <a:endParaRPr lang="zh-CN" altLang="en-US" b="0" dirty="0">
              <a:solidFill>
                <a:srgbClr val="0000CC"/>
              </a:solidFill>
            </a:endParaRPr>
          </a:p>
        </p:txBody>
      </p:sp>
      <p:sp>
        <p:nvSpPr>
          <p:cNvPr id="67592" name="文本框 8"/>
          <p:cNvSpPr txBox="1">
            <a:spLocks noChangeArrowheads="1"/>
          </p:cNvSpPr>
          <p:nvPr/>
        </p:nvSpPr>
        <p:spPr bwMode="auto">
          <a:xfrm>
            <a:off x="8120063" y="5376863"/>
            <a:ext cx="990600" cy="522287"/>
          </a:xfrm>
          <a:prstGeom prst="rect">
            <a:avLst/>
          </a:prstGeom>
          <a:noFill/>
          <a:ln w="9525">
            <a:noFill/>
            <a:miter lim="800000"/>
          </a:ln>
        </p:spPr>
        <p:txBody>
          <a:bodyPr>
            <a:spAutoFit/>
          </a:bodyPr>
          <a:lstStyle/>
          <a:p>
            <a:pPr eaLnBrk="0" hangingPunct="0"/>
            <a:r>
              <a:rPr lang="en-US" altLang="zh-CN" sz="2800">
                <a:solidFill>
                  <a:srgbClr val="FF0000"/>
                </a:solidFill>
                <a:ea typeface="宋体" panose="02010600030101010101" pitchFamily="2" charset="-122"/>
              </a:rPr>
              <a:t>cout</a:t>
            </a:r>
            <a:endParaRPr lang="zh-CN" altLang="en-US" sz="2800">
              <a:solidFill>
                <a:srgbClr val="FF0000"/>
              </a:solidFill>
              <a:ea typeface="宋体" panose="02010600030101010101" pitchFamily="2" charset="-122"/>
            </a:endParaRPr>
          </a:p>
        </p:txBody>
      </p:sp>
      <p:pic>
        <p:nvPicPr>
          <p:cNvPr id="67593" name="图片 2"/>
          <p:cNvPicPr>
            <a:picLocks noChangeAspect="1"/>
          </p:cNvPicPr>
          <p:nvPr/>
        </p:nvPicPr>
        <p:blipFill>
          <a:blip r:embed="rId3"/>
          <a:srcRect/>
          <a:stretch>
            <a:fillRect/>
          </a:stretch>
        </p:blipFill>
        <p:spPr bwMode="auto">
          <a:xfrm>
            <a:off x="5840413" y="4583113"/>
            <a:ext cx="1352550" cy="649287"/>
          </a:xfrm>
          <a:prstGeom prst="rect">
            <a:avLst/>
          </a:prstGeom>
          <a:noFill/>
          <a:ln w="9525">
            <a:noFill/>
            <a:miter lim="800000"/>
            <a:headEnd/>
            <a:tailEnd/>
          </a:ln>
        </p:spPr>
      </p:pic>
      <p:sp>
        <p:nvSpPr>
          <p:cNvPr id="11" name="右箭头 10"/>
          <p:cNvSpPr/>
          <p:nvPr/>
        </p:nvSpPr>
        <p:spPr>
          <a:xfrm rot="4062268">
            <a:off x="7446169" y="3413919"/>
            <a:ext cx="1425575" cy="909637"/>
          </a:xfrm>
          <a:prstGeom prst="rightArrow">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0" dirty="0">
                <a:solidFill>
                  <a:schemeClr val="tx1"/>
                </a:solidFill>
              </a:rPr>
              <a:t>输出流</a:t>
            </a:r>
            <a:endParaRPr lang="zh-CN" altLang="en-US"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4">
                                            <p:txEl>
                                              <p:pRg st="2" end="2"/>
                                            </p:txEl>
                                          </p:spTgt>
                                        </p:tgtEl>
                                        <p:attrNameLst>
                                          <p:attrName>style.visibility</p:attrName>
                                        </p:attrNameLst>
                                      </p:cBhvr>
                                      <p:to>
                                        <p:strVal val="visible"/>
                                      </p:to>
                                    </p:set>
                                    <p:anim calcmode="lin" valueType="num">
                                      <p:cBhvr additive="base">
                                        <p:cTn id="7" dur="500" fill="hold"/>
                                        <p:tgtEl>
                                          <p:spTgt spid="12800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8004">
                                            <p:txEl>
                                              <p:pRg st="3" end="3"/>
                                            </p:txEl>
                                          </p:spTgt>
                                        </p:tgtEl>
                                        <p:attrNameLst>
                                          <p:attrName>style.visibility</p:attrName>
                                        </p:attrNameLst>
                                      </p:cBhvr>
                                      <p:to>
                                        <p:strVal val="visible"/>
                                      </p:to>
                                    </p:set>
                                    <p:anim calcmode="lin" valueType="num">
                                      <p:cBhvr additive="base">
                                        <p:cTn id="11" dur="500" fill="hold"/>
                                        <p:tgtEl>
                                          <p:spTgt spid="128004">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80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8004">
                                            <p:txEl>
                                              <p:pRg st="4" end="4"/>
                                            </p:txEl>
                                          </p:spTgt>
                                        </p:tgtEl>
                                        <p:attrNameLst>
                                          <p:attrName>style.visibility</p:attrName>
                                        </p:attrNameLst>
                                      </p:cBhvr>
                                      <p:to>
                                        <p:strVal val="visible"/>
                                      </p:to>
                                    </p:set>
                                    <p:anim calcmode="lin" valueType="num">
                                      <p:cBhvr additive="base">
                                        <p:cTn id="17" dur="500" fill="hold"/>
                                        <p:tgtEl>
                                          <p:spTgt spid="12800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8004">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8004">
                                            <p:txEl>
                                              <p:pRg st="5" end="5"/>
                                            </p:txEl>
                                          </p:spTgt>
                                        </p:tgtEl>
                                        <p:attrNameLst>
                                          <p:attrName>style.visibility</p:attrName>
                                        </p:attrNameLst>
                                      </p:cBhvr>
                                      <p:to>
                                        <p:strVal val="visible"/>
                                      </p:to>
                                    </p:set>
                                    <p:anim calcmode="lin" valueType="num">
                                      <p:cBhvr additive="base">
                                        <p:cTn id="21" dur="500" fill="hold"/>
                                        <p:tgtEl>
                                          <p:spTgt spid="12800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8004">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8004">
                                            <p:txEl>
                                              <p:pRg st="6" end="6"/>
                                            </p:txEl>
                                          </p:spTgt>
                                        </p:tgtEl>
                                        <p:attrNameLst>
                                          <p:attrName>style.visibility</p:attrName>
                                        </p:attrNameLst>
                                      </p:cBhvr>
                                      <p:to>
                                        <p:strVal val="visible"/>
                                      </p:to>
                                    </p:set>
                                    <p:anim calcmode="lin" valueType="num">
                                      <p:cBhvr additive="base">
                                        <p:cTn id="25" dur="500" fill="hold"/>
                                        <p:tgtEl>
                                          <p:spTgt spid="12800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004">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8004">
                                            <p:txEl>
                                              <p:pRg st="7" end="7"/>
                                            </p:txEl>
                                          </p:spTgt>
                                        </p:tgtEl>
                                        <p:attrNameLst>
                                          <p:attrName>style.visibility</p:attrName>
                                        </p:attrNameLst>
                                      </p:cBhvr>
                                      <p:to>
                                        <p:strVal val="visible"/>
                                      </p:to>
                                    </p:set>
                                    <p:anim calcmode="lin" valueType="num">
                                      <p:cBhvr additive="base">
                                        <p:cTn id="29" dur="500" fill="hold"/>
                                        <p:tgtEl>
                                          <p:spTgt spid="12800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80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849313" y="-19050"/>
            <a:ext cx="7519987" cy="985838"/>
          </a:xfrm>
        </p:spPr>
        <p:txBody>
          <a:bodyPr/>
          <a:lstStyle/>
          <a:p>
            <a:r>
              <a:rPr lang="en-US" altLang="zh-CN" b="1" dirty="0">
                <a:ea typeface="宋体" panose="02010600030101010101" pitchFamily="2" charset="-122"/>
              </a:rPr>
              <a:t>1.4.3  </a:t>
            </a:r>
            <a:r>
              <a:rPr lang="en-US" altLang="zh-CN" b="1" dirty="0" err="1">
                <a:ea typeface="宋体" panose="02010600030101010101" pitchFamily="2" charset="-122"/>
              </a:rPr>
              <a:t>cin</a:t>
            </a:r>
            <a:r>
              <a:rPr lang="zh-CN" altLang="zh-CN" b="1" dirty="0">
                <a:ea typeface="宋体" panose="02010600030101010101" pitchFamily="2" charset="-122"/>
              </a:rPr>
              <a:t>和提取</a:t>
            </a:r>
            <a:r>
              <a:rPr lang="zh-CN" altLang="zh-CN" b="1" dirty="0">
                <a:solidFill>
                  <a:srgbClr val="FF0000"/>
                </a:solidFill>
                <a:ea typeface="宋体" panose="02010600030101010101" pitchFamily="2" charset="-122"/>
              </a:rPr>
              <a:t>运算符</a:t>
            </a:r>
            <a:r>
              <a:rPr lang="en-US" altLang="zh-CN" b="1" dirty="0">
                <a:solidFill>
                  <a:srgbClr val="FF0000"/>
                </a:solidFill>
                <a:ea typeface="宋体" panose="02010600030101010101" pitchFamily="2" charset="-122"/>
              </a:rPr>
              <a:t>&gt;&gt;</a:t>
            </a:r>
            <a:endParaRPr lang="zh-CN" altLang="zh-CN" b="1" dirty="0">
              <a:solidFill>
                <a:srgbClr val="FF0000"/>
              </a:solidFill>
              <a:ea typeface="宋体" panose="02010600030101010101" pitchFamily="2" charset="-122"/>
            </a:endParaRPr>
          </a:p>
        </p:txBody>
      </p:sp>
      <p:sp>
        <p:nvSpPr>
          <p:cNvPr id="129027" name="Rectangle 3"/>
          <p:cNvSpPr>
            <a:spLocks noGrp="1" noChangeArrowheads="1"/>
          </p:cNvSpPr>
          <p:nvPr>
            <p:ph type="body" idx="4294967295"/>
          </p:nvPr>
        </p:nvSpPr>
        <p:spPr>
          <a:xfrm>
            <a:off x="107950" y="1484630"/>
            <a:ext cx="8841105" cy="4608195"/>
          </a:xfrm>
        </p:spPr>
        <p:txBody>
          <a:bodyPr/>
          <a:lstStyle/>
          <a:p>
            <a:pPr eaLnBrk="1" hangingPunct="1">
              <a:lnSpc>
                <a:spcPct val="80000"/>
              </a:lnSpc>
              <a:buFont typeface="Wingdings" panose="05000000000000000000" pitchFamily="2" charset="2"/>
              <a:buNone/>
            </a:pPr>
            <a:r>
              <a:rPr lang="en-US" altLang="zh-CN" sz="2400" b="1" dirty="0">
                <a:solidFill>
                  <a:srgbClr val="0000CC"/>
                </a:solidFill>
                <a:ea typeface="宋体" panose="02010600030101010101" pitchFamily="2" charset="-122"/>
              </a:rPr>
              <a:t>1</a:t>
            </a:r>
            <a:r>
              <a:rPr lang="zh-CN" altLang="en-US" sz="2400" b="1" dirty="0">
                <a:solidFill>
                  <a:srgbClr val="0000CC"/>
                </a:solidFill>
                <a:ea typeface="宋体" panose="02010600030101010101" pitchFamily="2" charset="-122"/>
              </a:rPr>
              <a:t>、</a:t>
            </a:r>
            <a:r>
              <a:rPr lang="en-US" altLang="zh-CN" sz="2400" b="1" dirty="0" err="1">
                <a:solidFill>
                  <a:srgbClr val="0000CC"/>
                </a:solidFill>
                <a:ea typeface="宋体" panose="02010600030101010101" pitchFamily="2" charset="-122"/>
              </a:rPr>
              <a:t>cin</a:t>
            </a:r>
            <a:r>
              <a:rPr lang="zh-CN" altLang="en-US" sz="2400" b="1" dirty="0">
                <a:solidFill>
                  <a:srgbClr val="0000CC"/>
                </a:solidFill>
                <a:ea typeface="宋体" panose="02010600030101010101" pitchFamily="2" charset="-122"/>
              </a:rPr>
              <a:t>的用途</a:t>
            </a:r>
            <a:endParaRPr lang="zh-CN" altLang="en-US" sz="2400" b="1" dirty="0">
              <a:solidFill>
                <a:srgbClr val="0000CC"/>
              </a:solidFill>
              <a:ea typeface="宋体" panose="02010600030101010101" pitchFamily="2" charset="-122"/>
            </a:endParaRPr>
          </a:p>
          <a:p>
            <a:pPr lvl="1" eaLnBrk="1" hangingPunct="1">
              <a:lnSpc>
                <a:spcPct val="80000"/>
              </a:lnSpc>
            </a:pPr>
            <a:r>
              <a:rPr lang="en-US" altLang="zh-CN" sz="2000" b="1" dirty="0" err="1">
                <a:latin typeface="Arial" panose="020B0604020202020204" pitchFamily="34" charset="0"/>
                <a:ea typeface="宋体" panose="02010600030101010101" pitchFamily="2" charset="-122"/>
              </a:rPr>
              <a:t>cin</a:t>
            </a:r>
            <a:r>
              <a:rPr lang="zh-CN" altLang="en-US" sz="2000" b="1" dirty="0">
                <a:latin typeface="Arial" panose="020B0604020202020204" pitchFamily="34" charset="0"/>
                <a:ea typeface="宋体" panose="02010600030101010101" pitchFamily="2" charset="-122"/>
              </a:rPr>
              <a:t>是</a:t>
            </a:r>
            <a:r>
              <a:rPr lang="en-US" altLang="zh-CN" sz="2000" b="1" dirty="0" err="1">
                <a:latin typeface="Arial" panose="020B0604020202020204" pitchFamily="34" charset="0"/>
                <a:ea typeface="宋体" panose="02010600030101010101" pitchFamily="2" charset="-122"/>
              </a:rPr>
              <a:t>iostream</a:t>
            </a:r>
            <a:r>
              <a:rPr lang="zh-CN" altLang="en-US" sz="2000" b="1" dirty="0">
                <a:latin typeface="Arial" panose="020B0604020202020204" pitchFamily="34" charset="0"/>
                <a:ea typeface="宋体" panose="02010600030101010101" pitchFamily="2" charset="-122"/>
              </a:rPr>
              <a:t>中用</a:t>
            </a:r>
            <a:r>
              <a:rPr lang="en-US" altLang="zh-CN" sz="2000" b="1" dirty="0" err="1">
                <a:latin typeface="Arial" panose="020B0604020202020204" pitchFamily="34" charset="0"/>
                <a:ea typeface="宋体" panose="02010600030101010101" pitchFamily="2" charset="-122"/>
              </a:rPr>
              <a:t>istream</a:t>
            </a:r>
            <a:r>
              <a:rPr lang="zh-CN" altLang="en-US" sz="2000" b="1" dirty="0">
                <a:latin typeface="Arial" panose="020B0604020202020204" pitchFamily="34" charset="0"/>
                <a:ea typeface="宋体" panose="02010600030101010101" pitchFamily="2" charset="-122"/>
              </a:rPr>
              <a:t>定义的一个输入流对象，定义类似于：</a:t>
            </a:r>
            <a:endParaRPr lang="en-US" altLang="zh-CN" sz="2000" b="1" dirty="0">
              <a:latin typeface="Arial" panose="020B0604020202020204" pitchFamily="34" charset="0"/>
              <a:ea typeface="宋体" panose="02010600030101010101" pitchFamily="2" charset="-122"/>
            </a:endParaRPr>
          </a:p>
          <a:p>
            <a:pPr lvl="1" eaLnBrk="1" hangingPunct="1">
              <a:buFont typeface="Wingdings" panose="05000000000000000000" pitchFamily="2" charset="2"/>
              <a:buNone/>
            </a:pPr>
            <a:r>
              <a:rPr lang="en-US" altLang="zh-CN" sz="2000" b="1" dirty="0">
                <a:solidFill>
                  <a:srgbClr val="FF0000"/>
                </a:solidFill>
                <a:latin typeface="Arial" panose="020B0604020202020204" pitchFamily="34" charset="0"/>
                <a:ea typeface="宋体" panose="02010600030101010101" pitchFamily="2" charset="-122"/>
              </a:rPr>
              <a:t>  </a:t>
            </a:r>
            <a:r>
              <a:rPr lang="en-US" altLang="zh-CN" b="1" dirty="0" err="1">
                <a:solidFill>
                  <a:srgbClr val="FF0000"/>
                </a:solidFill>
                <a:latin typeface="Arial" panose="020B0604020202020204" pitchFamily="34" charset="0"/>
                <a:ea typeface="宋体" panose="02010600030101010101" pitchFamily="2" charset="-122"/>
              </a:rPr>
              <a:t>istream</a:t>
            </a:r>
            <a:r>
              <a:rPr lang="en-US" altLang="zh-CN" b="1" dirty="0">
                <a:solidFill>
                  <a:srgbClr val="FF0000"/>
                </a:solidFill>
                <a:latin typeface="Arial" panose="020B0604020202020204" pitchFamily="34" charset="0"/>
                <a:ea typeface="宋体" panose="02010600030101010101" pitchFamily="2" charset="-122"/>
              </a:rPr>
              <a:t> </a:t>
            </a:r>
            <a:r>
              <a:rPr lang="en-US" altLang="zh-CN" b="1" dirty="0" err="1">
                <a:solidFill>
                  <a:srgbClr val="FF0000"/>
                </a:solidFill>
                <a:latin typeface="Arial" panose="020B0604020202020204" pitchFamily="34" charset="0"/>
                <a:ea typeface="宋体" panose="02010600030101010101" pitchFamily="2" charset="-122"/>
              </a:rPr>
              <a:t>cin</a:t>
            </a:r>
            <a:r>
              <a:rPr lang="en-US" altLang="zh-CN" b="1" dirty="0">
                <a:solidFill>
                  <a:srgbClr val="FF0000"/>
                </a:solidFill>
                <a:latin typeface="Arial" panose="020B0604020202020204" pitchFamily="34" charset="0"/>
                <a:ea typeface="宋体" panose="02010600030101010101" pitchFamily="2" charset="-122"/>
              </a:rPr>
              <a:t>;</a:t>
            </a:r>
            <a:endParaRPr lang="en-US" altLang="zh-CN" b="1" dirty="0">
              <a:solidFill>
                <a:srgbClr val="FF0000"/>
              </a:solidFill>
              <a:latin typeface="Arial" panose="020B0604020202020204" pitchFamily="34" charset="0"/>
              <a:ea typeface="宋体" panose="02010600030101010101" pitchFamily="2" charset="-122"/>
            </a:endParaRPr>
          </a:p>
          <a:p>
            <a:pPr lvl="1" eaLnBrk="1" hangingPunct="1"/>
            <a:r>
              <a:rPr lang="zh-CN" altLang="en-US" sz="2000" b="1" dirty="0">
                <a:latin typeface="Arial" panose="020B0604020202020204" pitchFamily="34" charset="0"/>
                <a:ea typeface="宋体" panose="02010600030101010101" pitchFamily="2" charset="-122"/>
              </a:rPr>
              <a:t>在</a:t>
            </a: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程序，</a:t>
            </a:r>
            <a:r>
              <a:rPr lang="en-US" altLang="zh-CN" sz="2000" b="1" dirty="0" err="1">
                <a:latin typeface="Arial" panose="020B0604020202020204" pitchFamily="34" charset="0"/>
                <a:ea typeface="宋体" panose="02010600030101010101" pitchFamily="2" charset="-122"/>
              </a:rPr>
              <a:t>cin</a:t>
            </a:r>
            <a:r>
              <a:rPr lang="zh-CN" altLang="en-US" sz="2000" b="1" dirty="0">
                <a:latin typeface="Arial" panose="020B0604020202020204" pitchFamily="34" charset="0"/>
                <a:ea typeface="宋体" panose="02010600030101010101" pitchFamily="2" charset="-122"/>
              </a:rPr>
              <a:t>主要用于从键盘输入数据，当然也可以使用</a:t>
            </a:r>
            <a:r>
              <a:rPr lang="en-US" altLang="zh-CN" sz="2000" b="1" dirty="0" err="1">
                <a:latin typeface="Arial" panose="020B0604020202020204" pitchFamily="34" charset="0"/>
                <a:ea typeface="宋体" panose="02010600030101010101" pitchFamily="2" charset="-122"/>
              </a:rPr>
              <a:t>scanf</a:t>
            </a:r>
            <a:r>
              <a:rPr lang="zh-CN" altLang="en-US" sz="2000" b="1" dirty="0">
                <a:latin typeface="Arial" panose="020B0604020202020204" pitchFamily="34" charset="0"/>
                <a:ea typeface="宋体" panose="02010600030101010101" pitchFamily="2" charset="-122"/>
              </a:rPr>
              <a:t>函数，但</a:t>
            </a:r>
            <a:r>
              <a:rPr lang="en-US" altLang="zh-CN" sz="2000" b="1" dirty="0" err="1">
                <a:latin typeface="Arial" panose="020B0604020202020204" pitchFamily="34" charset="0"/>
                <a:ea typeface="宋体" panose="02010600030101010101" pitchFamily="2" charset="-122"/>
              </a:rPr>
              <a:t>cin</a:t>
            </a:r>
            <a:r>
              <a:rPr lang="zh-CN" altLang="en-US" sz="2000" b="1" dirty="0">
                <a:latin typeface="Arial" panose="020B0604020202020204" pitchFamily="34" charset="0"/>
                <a:ea typeface="宋体" panose="02010600030101010101" pitchFamily="2" charset="-122"/>
              </a:rPr>
              <a:t>更简单。</a:t>
            </a:r>
            <a:endParaRPr lang="zh-CN" altLang="en-US" sz="2000" b="1" dirty="0">
              <a:latin typeface="Arial" panose="020B0604020202020204" pitchFamily="34" charset="0"/>
              <a:ea typeface="宋体" panose="02010600030101010101" pitchFamily="2" charset="-122"/>
            </a:endParaRPr>
          </a:p>
          <a:p>
            <a:pPr lvl="1" eaLnBrk="1" hangingPunct="1"/>
            <a:endParaRPr lang="en-US" altLang="zh-CN" sz="20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2400" b="1" dirty="0">
                <a:solidFill>
                  <a:srgbClr val="0000CC"/>
                </a:solidFill>
                <a:ea typeface="宋体" panose="02010600030101010101" pitchFamily="2" charset="-122"/>
              </a:rPr>
              <a:t>2</a:t>
            </a:r>
            <a:r>
              <a:rPr lang="zh-CN" altLang="en-US" sz="2400" b="1" dirty="0">
                <a:solidFill>
                  <a:srgbClr val="0000CC"/>
                </a:solidFill>
                <a:ea typeface="宋体" panose="02010600030101010101" pitchFamily="2" charset="-122"/>
              </a:rPr>
              <a:t>、</a:t>
            </a:r>
            <a:r>
              <a:rPr lang="en-US" altLang="zh-CN" sz="2400" b="1" dirty="0" err="1">
                <a:solidFill>
                  <a:srgbClr val="0000CC"/>
                </a:solidFill>
                <a:ea typeface="宋体" panose="02010600030101010101" pitchFamily="2" charset="-122"/>
              </a:rPr>
              <a:t>cin</a:t>
            </a:r>
            <a:r>
              <a:rPr lang="zh-CN" altLang="en-US" sz="2400" b="1" dirty="0">
                <a:solidFill>
                  <a:srgbClr val="0000CC"/>
                </a:solidFill>
                <a:ea typeface="宋体" panose="02010600030101010101" pitchFamily="2" charset="-122"/>
              </a:rPr>
              <a:t>的用法</a:t>
            </a:r>
            <a:endParaRPr lang="zh-CN" altLang="en-US" sz="2400" b="1" dirty="0">
              <a:solidFill>
                <a:srgbClr val="0000CC"/>
              </a:solidFill>
              <a:ea typeface="宋体" panose="02010600030101010101" pitchFamily="2" charset="-122"/>
            </a:endParaRPr>
          </a:p>
          <a:p>
            <a:pPr lvl="1" eaLnBrk="1" hangingPunct="1">
              <a:lnSpc>
                <a:spcPct val="80000"/>
              </a:lnSpc>
            </a:pPr>
            <a:r>
              <a:rPr lang="zh-CN" altLang="en-US" sz="2000" b="1" dirty="0">
                <a:latin typeface="Arial" panose="020B0604020202020204" pitchFamily="34" charset="0"/>
                <a:ea typeface="宋体" panose="02010600030101010101" pitchFamily="2" charset="-122"/>
              </a:rPr>
              <a:t>输入单个变量的值</a:t>
            </a:r>
            <a:endParaRPr lang="zh-CN" altLang="en-US" sz="2000" b="1" dirty="0">
              <a:latin typeface="Arial" panose="020B0604020202020204" pitchFamily="34" charset="0"/>
              <a:ea typeface="宋体" panose="02010600030101010101" pitchFamily="2" charset="-122"/>
            </a:endParaRPr>
          </a:p>
          <a:p>
            <a:pPr lvl="2" eaLnBrk="1" hangingPunct="1">
              <a:lnSpc>
                <a:spcPct val="80000"/>
              </a:lnSpc>
              <a:buFontTx/>
              <a:buNone/>
            </a:pPr>
            <a:r>
              <a:rPr lang="en-US" altLang="zh-CN" sz="2000" b="1" dirty="0" err="1">
                <a:latin typeface="Arial" panose="020B0604020202020204" pitchFamily="34" charset="0"/>
                <a:ea typeface="宋体" panose="02010600030101010101" pitchFamily="2" charset="-122"/>
              </a:rPr>
              <a:t>cin</a:t>
            </a:r>
            <a:r>
              <a:rPr lang="en-US" altLang="zh-CN" sz="2000" b="1" dirty="0">
                <a:latin typeface="Arial" panose="020B0604020202020204" pitchFamily="34" charset="0"/>
                <a:ea typeface="宋体" panose="02010600030101010101" pitchFamily="2" charset="-122"/>
              </a:rPr>
              <a:t>&gt;&gt;x</a:t>
            </a:r>
            <a:r>
              <a:rPr lang="zh-CN" altLang="en-US"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a:p>
            <a:pPr lvl="1" eaLnBrk="1" hangingPunct="1">
              <a:lnSpc>
                <a:spcPct val="80000"/>
              </a:lnSpc>
            </a:pPr>
            <a:r>
              <a:rPr lang="zh-CN" altLang="en-US" sz="2000" b="1" dirty="0">
                <a:latin typeface="Arial" panose="020B0604020202020204" pitchFamily="34" charset="0"/>
                <a:ea typeface="宋体" panose="02010600030101010101" pitchFamily="2" charset="-122"/>
              </a:rPr>
              <a:t>输入多个变量的值</a:t>
            </a:r>
            <a:endParaRPr lang="zh-CN" altLang="en-US" sz="2000" b="1" dirty="0">
              <a:latin typeface="Arial" panose="020B0604020202020204" pitchFamily="34" charset="0"/>
              <a:ea typeface="宋体" panose="02010600030101010101" pitchFamily="2" charset="-122"/>
            </a:endParaRPr>
          </a:p>
          <a:p>
            <a:pPr lvl="2" eaLnBrk="1" hangingPunct="1">
              <a:lnSpc>
                <a:spcPct val="80000"/>
              </a:lnSpc>
              <a:buFontTx/>
              <a:buNone/>
            </a:pPr>
            <a:r>
              <a:rPr lang="en-US" altLang="zh-CN" sz="2000" b="1" dirty="0" err="1">
                <a:latin typeface="Arial" panose="020B0604020202020204" pitchFamily="34" charset="0"/>
                <a:ea typeface="宋体" panose="02010600030101010101" pitchFamily="2" charset="-122"/>
              </a:rPr>
              <a:t>cin</a:t>
            </a:r>
            <a:r>
              <a:rPr lang="en-US" altLang="zh-CN" sz="2000" b="1" dirty="0">
                <a:latin typeface="Arial" panose="020B0604020202020204" pitchFamily="34" charset="0"/>
                <a:ea typeface="宋体" panose="02010600030101010101" pitchFamily="2" charset="-122"/>
              </a:rPr>
              <a:t>&gt;&gt;x1&gt;&gt;x2&gt;&gt;x3&gt;&gt;x4……&gt;&gt;</a:t>
            </a:r>
            <a:r>
              <a:rPr lang="en-US" altLang="zh-CN" sz="2000" b="1" dirty="0" err="1">
                <a:latin typeface="Arial" panose="020B0604020202020204" pitchFamily="34" charset="0"/>
                <a:ea typeface="宋体" panose="02010600030101010101" pitchFamily="2" charset="-122"/>
              </a:rPr>
              <a:t>xn</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lvl="2" eaLnBrk="1" hangingPunct="1">
              <a:lnSpc>
                <a:spcPct val="80000"/>
              </a:lnSpc>
              <a:buFontTx/>
              <a:buNone/>
            </a:pPr>
            <a:endParaRPr lang="en-US" altLang="zh-CN" sz="2000" b="1" dirty="0">
              <a:latin typeface="Arial" panose="020B0604020202020204" pitchFamily="34" charset="0"/>
              <a:ea typeface="宋体" panose="02010600030101010101" pitchFamily="2" charset="-122"/>
            </a:endParaRPr>
          </a:p>
          <a:p>
            <a:pPr lvl="2" eaLnBrk="1" hangingPunct="1">
              <a:lnSpc>
                <a:spcPct val="80000"/>
              </a:lnSpc>
              <a:buFontTx/>
              <a:buNone/>
            </a:pPr>
            <a:r>
              <a:rPr lang="zh-CN" altLang="en-US" sz="2000" b="1" dirty="0">
                <a:solidFill>
                  <a:srgbClr val="FF3300"/>
                </a:solidFill>
                <a:latin typeface="Arial" panose="020B0604020202020204" pitchFamily="34" charset="0"/>
                <a:ea typeface="宋体" panose="02010600030101010101" pitchFamily="2" charset="-122"/>
              </a:rPr>
              <a:t>其中</a:t>
            </a:r>
            <a:r>
              <a:rPr lang="en-US" altLang="zh-CN" sz="2000" b="1" dirty="0">
                <a:solidFill>
                  <a:srgbClr val="FF3300"/>
                </a:solidFill>
                <a:latin typeface="Arial" panose="020B0604020202020204" pitchFamily="34" charset="0"/>
                <a:ea typeface="宋体" panose="02010600030101010101" pitchFamily="2" charset="-122"/>
              </a:rPr>
              <a:t>x,x1……x2</a:t>
            </a:r>
            <a:r>
              <a:rPr lang="zh-CN" altLang="en-US" sz="2000" b="1" dirty="0">
                <a:solidFill>
                  <a:srgbClr val="FF3300"/>
                </a:solidFill>
                <a:latin typeface="Arial" panose="020B0604020202020204" pitchFamily="34" charset="0"/>
                <a:ea typeface="宋体" panose="02010600030101010101" pitchFamily="2" charset="-122"/>
              </a:rPr>
              <a:t>可是以内置数据类型如</a:t>
            </a:r>
            <a:r>
              <a:rPr lang="en-US" altLang="zh-CN" sz="2000" b="1" dirty="0" err="1">
                <a:solidFill>
                  <a:srgbClr val="FF3300"/>
                </a:solidFill>
                <a:latin typeface="Arial" panose="020B0604020202020204" pitchFamily="34" charset="0"/>
                <a:ea typeface="宋体" panose="02010600030101010101" pitchFamily="2" charset="-122"/>
              </a:rPr>
              <a:t>int</a:t>
            </a:r>
            <a:r>
              <a:rPr lang="zh-CN" altLang="en-US" sz="2000" b="1" dirty="0">
                <a:solidFill>
                  <a:srgbClr val="FF3300"/>
                </a:solidFill>
                <a:latin typeface="Arial" panose="020B0604020202020204" pitchFamily="34" charset="0"/>
                <a:ea typeface="宋体" panose="02010600030101010101" pitchFamily="2" charset="-122"/>
              </a:rPr>
              <a:t>，</a:t>
            </a:r>
            <a:r>
              <a:rPr lang="en-US" altLang="zh-CN" sz="2000" b="1" dirty="0">
                <a:solidFill>
                  <a:srgbClr val="FF3300"/>
                </a:solidFill>
                <a:latin typeface="Arial" panose="020B0604020202020204" pitchFamily="34" charset="0"/>
                <a:ea typeface="宋体" panose="02010600030101010101" pitchFamily="2" charset="-122"/>
              </a:rPr>
              <a:t>char</a:t>
            </a:r>
            <a:r>
              <a:rPr lang="zh-CN" altLang="en-US" sz="2000" b="1" dirty="0">
                <a:solidFill>
                  <a:srgbClr val="FF3300"/>
                </a:solidFill>
                <a:latin typeface="Arial" panose="020B0604020202020204" pitchFamily="34" charset="0"/>
                <a:ea typeface="宋体" panose="02010600030101010101" pitchFamily="2" charset="-122"/>
              </a:rPr>
              <a:t>，</a:t>
            </a:r>
            <a:r>
              <a:rPr lang="en-US" altLang="zh-CN" sz="2000" b="1" dirty="0">
                <a:solidFill>
                  <a:srgbClr val="FF3300"/>
                </a:solidFill>
                <a:latin typeface="Arial" panose="020B0604020202020204" pitchFamily="34" charset="0"/>
                <a:ea typeface="宋体" panose="02010600030101010101" pitchFamily="2" charset="-122"/>
              </a:rPr>
              <a:t>float</a:t>
            </a:r>
            <a:r>
              <a:rPr lang="zh-CN" altLang="en-US" sz="2000" b="1" dirty="0">
                <a:solidFill>
                  <a:srgbClr val="FF3300"/>
                </a:solidFill>
                <a:latin typeface="Arial" panose="020B0604020202020204" pitchFamily="34" charset="0"/>
                <a:ea typeface="宋体" panose="02010600030101010101" pitchFamily="2" charset="-122"/>
              </a:rPr>
              <a:t>，</a:t>
            </a:r>
            <a:r>
              <a:rPr lang="en-US" altLang="zh-CN" sz="2000" b="1" dirty="0">
                <a:solidFill>
                  <a:srgbClr val="FF3300"/>
                </a:solidFill>
                <a:latin typeface="Arial" panose="020B0604020202020204" pitchFamily="34" charset="0"/>
                <a:ea typeface="宋体" panose="02010600030101010101" pitchFamily="2" charset="-122"/>
              </a:rPr>
              <a:t>double</a:t>
            </a:r>
            <a:r>
              <a:rPr lang="zh-CN" altLang="en-US" sz="2000" b="1" dirty="0">
                <a:solidFill>
                  <a:srgbClr val="FF3300"/>
                </a:solidFill>
                <a:latin typeface="Arial" panose="020B0604020202020204" pitchFamily="34" charset="0"/>
                <a:ea typeface="宋体" panose="02010600030101010101" pitchFamily="2" charset="-122"/>
              </a:rPr>
              <a:t>等。</a:t>
            </a:r>
            <a:endParaRPr lang="zh-CN" altLang="en-US" sz="2000" b="1" dirty="0">
              <a:solidFill>
                <a:srgbClr val="FF33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pRg st="5" end="5"/>
                                            </p:txEl>
                                          </p:spTgt>
                                        </p:tgtEl>
                                        <p:attrNameLst>
                                          <p:attrName>style.visibility</p:attrName>
                                        </p:attrNameLst>
                                      </p:cBhvr>
                                      <p:to>
                                        <p:strVal val="visible"/>
                                      </p:to>
                                    </p:set>
                                    <p:anim calcmode="lin" valueType="num">
                                      <p:cBhvr additive="base">
                                        <p:cTn id="7" dur="500" fill="hold"/>
                                        <p:tgtEl>
                                          <p:spTgt spid="1290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7">
                                            <p:txEl>
                                              <p:pRg st="6" end="6"/>
                                            </p:txEl>
                                          </p:spTgt>
                                        </p:tgtEl>
                                        <p:attrNameLst>
                                          <p:attrName>style.visibility</p:attrName>
                                        </p:attrNameLst>
                                      </p:cBhvr>
                                      <p:to>
                                        <p:strVal val="visible"/>
                                      </p:to>
                                    </p:set>
                                    <p:anim calcmode="lin" valueType="num">
                                      <p:cBhvr additive="base">
                                        <p:cTn id="13" dur="500" fill="hold"/>
                                        <p:tgtEl>
                                          <p:spTgt spid="12902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7">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9027">
                                            <p:txEl>
                                              <p:pRg st="7" end="7"/>
                                            </p:txEl>
                                          </p:spTgt>
                                        </p:tgtEl>
                                        <p:attrNameLst>
                                          <p:attrName>style.visibility</p:attrName>
                                        </p:attrNameLst>
                                      </p:cBhvr>
                                      <p:to>
                                        <p:strVal val="visible"/>
                                      </p:to>
                                    </p:set>
                                    <p:anim calcmode="lin" valueType="num">
                                      <p:cBhvr additive="base">
                                        <p:cTn id="17" dur="500" fill="hold"/>
                                        <p:tgtEl>
                                          <p:spTgt spid="129027">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90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9027">
                                            <p:txEl>
                                              <p:pRg st="8" end="8"/>
                                            </p:txEl>
                                          </p:spTgt>
                                        </p:tgtEl>
                                        <p:attrNameLst>
                                          <p:attrName>style.visibility</p:attrName>
                                        </p:attrNameLst>
                                      </p:cBhvr>
                                      <p:to>
                                        <p:strVal val="visible"/>
                                      </p:to>
                                    </p:set>
                                    <p:animEffect transition="in" filter="checkerboard(across)">
                                      <p:cBhvr>
                                        <p:cTn id="23" dur="500"/>
                                        <p:tgtEl>
                                          <p:spTgt spid="129027">
                                            <p:txEl>
                                              <p:pRg st="8" end="8"/>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29027">
                                            <p:txEl>
                                              <p:pRg st="9" end="9"/>
                                            </p:txEl>
                                          </p:spTgt>
                                        </p:tgtEl>
                                        <p:attrNameLst>
                                          <p:attrName>style.visibility</p:attrName>
                                        </p:attrNameLst>
                                      </p:cBhvr>
                                      <p:to>
                                        <p:strVal val="visible"/>
                                      </p:to>
                                    </p:set>
                                    <p:animEffect transition="in" filter="checkerboard(across)">
                                      <p:cBhvr>
                                        <p:cTn id="26" dur="500"/>
                                        <p:tgtEl>
                                          <p:spTgt spid="129027">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9027">
                                            <p:txEl>
                                              <p:pRg st="11" end="11"/>
                                            </p:txEl>
                                          </p:spTgt>
                                        </p:tgtEl>
                                        <p:attrNameLst>
                                          <p:attrName>style.visibility</p:attrName>
                                        </p:attrNameLst>
                                      </p:cBhvr>
                                      <p:to>
                                        <p:strVal val="visible"/>
                                      </p:to>
                                    </p:set>
                                    <p:anim calcmode="lin" valueType="num">
                                      <p:cBhvr additive="base">
                                        <p:cTn id="31" dur="500" fill="hold"/>
                                        <p:tgtEl>
                                          <p:spTgt spid="129027">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90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p:cNvSpPr>
          <p:nvPr>
            <p:ph type="title"/>
          </p:nvPr>
        </p:nvSpPr>
        <p:spPr/>
        <p:txBody>
          <a:bodyPr/>
          <a:lstStyle/>
          <a:p>
            <a:r>
              <a:rPr lang="zh-CN" altLang="en-US">
                <a:ea typeface="宋体" panose="02010600030101010101" pitchFamily="2" charset="-122"/>
              </a:rPr>
              <a:t>参考书</a:t>
            </a:r>
            <a:endParaRPr lang="zh-CN" altLang="en-US">
              <a:ea typeface="宋体" panose="02010600030101010101" pitchFamily="2" charset="-122"/>
            </a:endParaRPr>
          </a:p>
        </p:txBody>
      </p:sp>
      <p:sp>
        <p:nvSpPr>
          <p:cNvPr id="21506" name="Rectangle 3"/>
          <p:cNvSpPr>
            <a:spLocks noGrp="1"/>
          </p:cNvSpPr>
          <p:nvPr>
            <p:ph type="body" idx="1"/>
          </p:nvPr>
        </p:nvSpPr>
        <p:spPr>
          <a:xfrm>
            <a:off x="179512" y="1412776"/>
            <a:ext cx="8382000" cy="4800600"/>
          </a:xfrm>
        </p:spPr>
        <p:txBody>
          <a:bodyPr/>
          <a:lstStyle/>
          <a:p>
            <a:r>
              <a:rPr lang="en-US" altLang="zh-CN" sz="2400" b="1" dirty="0">
                <a:ea typeface="宋体" panose="02010600030101010101" pitchFamily="2" charset="-122"/>
                <a:hlinkClick r:id="rId1"/>
              </a:rPr>
              <a:t>https://</a:t>
            </a:r>
            <a:r>
              <a:rPr lang="en-US" altLang="zh-CN" sz="2400" b="1" dirty="0" smtClean="0">
                <a:ea typeface="宋体" panose="02010600030101010101" pitchFamily="2" charset="-122"/>
                <a:hlinkClick r:id="rId1"/>
              </a:rPr>
              <a:t>stackoverflow.com/questions/388242/the-definitive-c-book-guide-and-list</a:t>
            </a:r>
            <a:endParaRPr lang="en-US" altLang="zh-CN" sz="2400" b="1" dirty="0" smtClean="0">
              <a:ea typeface="宋体" panose="02010600030101010101" pitchFamily="2" charset="-122"/>
              <a:hlinkClick r:id="rId1"/>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a:p>
            <a:endParaRPr lang="en-US" altLang="zh-CN" sz="2400" b="1" dirty="0">
              <a:ea typeface="宋体" panose="02010600030101010101" pitchFamily="2" charset="-122"/>
            </a:endParaRPr>
          </a:p>
        </p:txBody>
      </p:sp>
      <p:pic>
        <p:nvPicPr>
          <p:cNvPr id="1026"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37147" y="2204864"/>
            <a:ext cx="6048672" cy="2610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3276109" y="4221036"/>
            <a:ext cx="5741179" cy="2559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linds(horizontal)">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idx="4294967295"/>
          </p:nvPr>
        </p:nvSpPr>
        <p:spPr>
          <a:xfrm>
            <a:off x="849313" y="0"/>
            <a:ext cx="7519987" cy="985838"/>
          </a:xfrm>
        </p:spPr>
        <p:txBody>
          <a:bodyPr/>
          <a:lstStyle/>
          <a:p>
            <a:pPr eaLnBrk="1" hangingPunct="1"/>
            <a:r>
              <a:rPr lang="en-US" altLang="zh-CN" b="1" dirty="0">
                <a:ea typeface="宋体" panose="02010600030101010101" pitchFamily="2" charset="-122"/>
              </a:rPr>
              <a:t>1.4.3  </a:t>
            </a:r>
            <a:r>
              <a:rPr lang="en-US" altLang="zh-CN" b="1" dirty="0" err="1">
                <a:ea typeface="宋体" panose="02010600030101010101" pitchFamily="2" charset="-122"/>
              </a:rPr>
              <a:t>cin</a:t>
            </a:r>
            <a:r>
              <a:rPr lang="zh-CN" altLang="zh-CN" b="1" dirty="0">
                <a:ea typeface="宋体" panose="02010600030101010101" pitchFamily="2" charset="-122"/>
              </a:rPr>
              <a:t>和提取</a:t>
            </a:r>
            <a:r>
              <a:rPr lang="zh-CN" altLang="zh-CN" b="1" dirty="0">
                <a:solidFill>
                  <a:srgbClr val="FF0000"/>
                </a:solidFill>
                <a:ea typeface="宋体" panose="02010600030101010101" pitchFamily="2" charset="-122"/>
              </a:rPr>
              <a:t>运算符</a:t>
            </a:r>
            <a:r>
              <a:rPr lang="en-US" altLang="zh-CN" b="1" dirty="0">
                <a:solidFill>
                  <a:srgbClr val="FF0000"/>
                </a:solidFill>
                <a:ea typeface="宋体" panose="02010600030101010101" pitchFamily="2" charset="-122"/>
              </a:rPr>
              <a:t>&gt;&gt;</a:t>
            </a:r>
            <a:endParaRPr lang="zh-CN" altLang="en-US" b="1" dirty="0">
              <a:solidFill>
                <a:srgbClr val="FF3300"/>
              </a:solidFill>
              <a:ea typeface="宋体" panose="02010600030101010101" pitchFamily="2" charset="-122"/>
            </a:endParaRPr>
          </a:p>
        </p:txBody>
      </p:sp>
      <p:sp>
        <p:nvSpPr>
          <p:cNvPr id="130051" name="Rectangle 3"/>
          <p:cNvSpPr>
            <a:spLocks noGrp="1" noChangeArrowheads="1"/>
          </p:cNvSpPr>
          <p:nvPr>
            <p:ph type="body" idx="4294967295"/>
          </p:nvPr>
        </p:nvSpPr>
        <p:spPr>
          <a:xfrm>
            <a:off x="323850" y="1484313"/>
            <a:ext cx="8424863" cy="5040312"/>
          </a:xfrm>
        </p:spPr>
        <p:txBody>
          <a:bodyPr/>
          <a:lstStyle/>
          <a:p>
            <a:pPr eaLnBrk="1" hangingPunct="1">
              <a:buFont typeface="Wingdings" panose="05000000000000000000" pitchFamily="2" charset="2"/>
              <a:buNone/>
            </a:pPr>
            <a:r>
              <a:rPr lang="en-US" altLang="zh-CN" b="1" dirty="0">
                <a:solidFill>
                  <a:srgbClr val="0000CC"/>
                </a:solidFill>
                <a:ea typeface="宋体" panose="02010600030101010101" pitchFamily="2" charset="-122"/>
              </a:rPr>
              <a:t>3</a:t>
            </a:r>
            <a:r>
              <a:rPr lang="zh-CN" altLang="en-US" b="1" dirty="0">
                <a:solidFill>
                  <a:srgbClr val="0000CC"/>
                </a:solidFill>
                <a:ea typeface="宋体" panose="02010600030101010101" pitchFamily="2" charset="-122"/>
              </a:rPr>
              <a:t>、用</a:t>
            </a:r>
            <a:r>
              <a:rPr lang="en-US" altLang="zh-CN" b="1" dirty="0" err="1">
                <a:solidFill>
                  <a:srgbClr val="0000CC"/>
                </a:solidFill>
                <a:ea typeface="宋体" panose="02010600030101010101" pitchFamily="2" charset="-122"/>
              </a:rPr>
              <a:t>cin</a:t>
            </a:r>
            <a:r>
              <a:rPr lang="zh-CN" altLang="en-US" b="1" dirty="0">
                <a:solidFill>
                  <a:srgbClr val="0000CC"/>
                </a:solidFill>
                <a:ea typeface="宋体" panose="02010600030101010101" pitchFamily="2" charset="-122"/>
              </a:rPr>
              <a:t>时的注意事项</a:t>
            </a:r>
            <a:endParaRPr lang="zh-CN" altLang="en-US" b="1" dirty="0">
              <a:solidFill>
                <a:srgbClr val="0000CC"/>
              </a:solidFill>
              <a:ea typeface="宋体" panose="02010600030101010101" pitchFamily="2" charset="-122"/>
            </a:endParaRPr>
          </a:p>
          <a:p>
            <a:pPr lvl="1" eaLnBrk="1" hangingPunct="1"/>
            <a:r>
              <a:rPr lang="zh-CN" altLang="en-US" b="1" dirty="0">
                <a:solidFill>
                  <a:srgbClr val="FF3300"/>
                </a:solidFill>
                <a:latin typeface="Arial" panose="020B0604020202020204" pitchFamily="34" charset="0"/>
                <a:ea typeface="宋体" panose="02010600030101010101" pitchFamily="2" charset="-122"/>
              </a:rPr>
              <a:t>在一条</a:t>
            </a:r>
            <a:r>
              <a:rPr lang="en-US" altLang="zh-CN" b="1" dirty="0" err="1">
                <a:solidFill>
                  <a:srgbClr val="FF3300"/>
                </a:solidFill>
                <a:latin typeface="Arial" panose="020B0604020202020204" pitchFamily="34" charset="0"/>
                <a:ea typeface="宋体" panose="02010600030101010101" pitchFamily="2" charset="-122"/>
              </a:rPr>
              <a:t>cin</a:t>
            </a:r>
            <a:r>
              <a:rPr lang="zh-CN" altLang="en-US" b="1" dirty="0">
                <a:solidFill>
                  <a:srgbClr val="FF3300"/>
                </a:solidFill>
                <a:latin typeface="Arial" panose="020B0604020202020204" pitchFamily="34" charset="0"/>
                <a:ea typeface="宋体" panose="02010600030101010101" pitchFamily="2" charset="-122"/>
              </a:rPr>
              <a:t>语句中同时为多个变量输入数据</a:t>
            </a:r>
            <a:r>
              <a:rPr lang="zh-CN" altLang="en-US" b="1" dirty="0">
                <a:latin typeface="Arial" panose="020B0604020202020204" pitchFamily="34" charset="0"/>
                <a:ea typeface="宋体" panose="02010600030101010101" pitchFamily="2" charset="-122"/>
              </a:rPr>
              <a:t>。输入数据的个数应当与</a:t>
            </a:r>
            <a:r>
              <a:rPr lang="en-US" altLang="zh-CN" b="1" dirty="0" err="1">
                <a:latin typeface="Arial" panose="020B0604020202020204" pitchFamily="34" charset="0"/>
                <a:ea typeface="宋体" panose="02010600030101010101" pitchFamily="2" charset="-122"/>
              </a:rPr>
              <a:t>cin</a:t>
            </a:r>
            <a:r>
              <a:rPr lang="zh-CN" altLang="en-US" b="1" dirty="0">
                <a:latin typeface="Arial" panose="020B0604020202020204" pitchFamily="34" charset="0"/>
                <a:ea typeface="宋体" panose="02010600030101010101" pitchFamily="2" charset="-122"/>
              </a:rPr>
              <a:t>语句中变量个数相同，各输入数据之间用一个或多个空白（包括空格、回车、</a:t>
            </a:r>
            <a:r>
              <a:rPr lang="en-US" altLang="zh-CN" b="1" dirty="0">
                <a:latin typeface="Arial" panose="020B0604020202020204" pitchFamily="34" charset="0"/>
                <a:ea typeface="宋体" panose="02010600030101010101" pitchFamily="2" charset="-122"/>
              </a:rPr>
              <a:t>Tab</a:t>
            </a:r>
            <a:r>
              <a:rPr lang="zh-CN" altLang="en-US" b="1" dirty="0">
                <a:latin typeface="Arial" panose="020B0604020202020204" pitchFamily="34" charset="0"/>
                <a:ea typeface="宋体" panose="02010600030101010101" pitchFamily="2" charset="-122"/>
              </a:rPr>
              <a:t>）作为</a:t>
            </a:r>
            <a:r>
              <a:rPr lang="zh-CN" altLang="en-US" b="1" dirty="0">
                <a:solidFill>
                  <a:srgbClr val="FF0000"/>
                </a:solidFill>
                <a:latin typeface="Arial" panose="020B0604020202020204" pitchFamily="34" charset="0"/>
                <a:ea typeface="宋体" panose="02010600030101010101" pitchFamily="2" charset="-122"/>
              </a:rPr>
              <a:t>间隔符</a:t>
            </a:r>
            <a:r>
              <a:rPr lang="zh-CN" altLang="en-US" b="1" dirty="0">
                <a:latin typeface="Arial" panose="020B0604020202020204" pitchFamily="34" charset="0"/>
                <a:ea typeface="宋体" panose="02010600030101010101" pitchFamily="2" charset="-122"/>
              </a:rPr>
              <a:t>，全部数据输入完成后，按</a:t>
            </a:r>
            <a:r>
              <a:rPr lang="en-US" altLang="zh-CN" b="1" dirty="0">
                <a:latin typeface="Arial" panose="020B0604020202020204" pitchFamily="34" charset="0"/>
                <a:ea typeface="宋体" panose="02010600030101010101" pitchFamily="2" charset="-122"/>
              </a:rPr>
              <a:t>Enter</a:t>
            </a:r>
            <a:r>
              <a:rPr lang="zh-CN" altLang="en-US" b="1" dirty="0">
                <a:latin typeface="Arial" panose="020B0604020202020204" pitchFamily="34" charset="0"/>
                <a:ea typeface="宋体" panose="02010600030101010101" pitchFamily="2" charset="-122"/>
              </a:rPr>
              <a:t>键结束。 </a:t>
            </a:r>
            <a:endParaRPr lang="zh-CN" altLang="en-US" b="1" dirty="0">
              <a:latin typeface="Arial" panose="020B0604020202020204" pitchFamily="34" charset="0"/>
              <a:ea typeface="宋体" panose="02010600030101010101" pitchFamily="2" charset="-122"/>
            </a:endParaRPr>
          </a:p>
          <a:p>
            <a:pPr lvl="1" eaLnBrk="1" hangingPunct="1"/>
            <a:r>
              <a:rPr lang="zh-CN" altLang="en-US" b="1" dirty="0">
                <a:solidFill>
                  <a:srgbClr val="FF3300"/>
                </a:solidFill>
                <a:latin typeface="Arial" panose="020B0604020202020204" pitchFamily="34" charset="0"/>
                <a:ea typeface="宋体" panose="02010600030101010101" pitchFamily="2" charset="-122"/>
              </a:rPr>
              <a:t>在</a:t>
            </a:r>
            <a:r>
              <a:rPr lang="en-US" altLang="zh-CN" b="1" dirty="0">
                <a:solidFill>
                  <a:srgbClr val="FF3300"/>
                </a:solidFill>
                <a:latin typeface="Arial" panose="020B0604020202020204" pitchFamily="34" charset="0"/>
                <a:ea typeface="宋体" panose="02010600030101010101" pitchFamily="2" charset="-122"/>
              </a:rPr>
              <a:t>&gt;&gt;</a:t>
            </a:r>
            <a:r>
              <a:rPr lang="zh-CN" altLang="en-US" b="1" dirty="0">
                <a:solidFill>
                  <a:srgbClr val="FF3300"/>
                </a:solidFill>
                <a:latin typeface="Arial" panose="020B0604020202020204" pitchFamily="34" charset="0"/>
                <a:ea typeface="宋体" panose="02010600030101010101" pitchFamily="2" charset="-122"/>
              </a:rPr>
              <a:t>后面只能出现变量名，下面的语句是错误的。</a:t>
            </a:r>
            <a:endParaRPr lang="zh-CN" altLang="en-US" b="1" dirty="0">
              <a:solidFill>
                <a:srgbClr val="FF3300"/>
              </a:solidFill>
              <a:latin typeface="Arial" panose="020B0604020202020204" pitchFamily="34" charset="0"/>
              <a:ea typeface="宋体" panose="02010600030101010101" pitchFamily="2" charset="-122"/>
            </a:endParaRPr>
          </a:p>
          <a:p>
            <a:pPr lvl="2" eaLnBrk="1" hangingPunct="1">
              <a:buFontTx/>
              <a:buNone/>
            </a:pPr>
            <a:r>
              <a:rPr lang="en-US" altLang="zh-CN" sz="2400" b="1" dirty="0" err="1">
                <a:latin typeface="Arial" panose="020B0604020202020204" pitchFamily="34" charset="0"/>
                <a:ea typeface="宋体" panose="02010600030101010101" pitchFamily="2" charset="-122"/>
              </a:rPr>
              <a:t>cin</a:t>
            </a:r>
            <a:r>
              <a:rPr lang="en-US" altLang="zh-CN" sz="2400" b="1" dirty="0">
                <a:latin typeface="Arial" panose="020B0604020202020204" pitchFamily="34" charset="0"/>
                <a:ea typeface="宋体" panose="02010600030101010101" pitchFamily="2" charset="-122"/>
              </a:rPr>
              <a:t>&gt;&gt;"x="&gt;&gt;x;	//</a:t>
            </a:r>
            <a:r>
              <a:rPr lang="zh-CN" altLang="en-US" sz="2400" b="1" dirty="0">
                <a:latin typeface="Arial" panose="020B0604020202020204" pitchFamily="34" charset="0"/>
                <a:ea typeface="宋体" panose="02010600030101010101" pitchFamily="2" charset="-122"/>
              </a:rPr>
              <a:t>错误，</a:t>
            </a:r>
            <a:r>
              <a:rPr lang="en-US" altLang="zh-CN" sz="2400" b="1" dirty="0">
                <a:latin typeface="Arial" panose="020B0604020202020204" pitchFamily="34" charset="0"/>
                <a:ea typeface="宋体" panose="02010600030101010101" pitchFamily="2" charset="-122"/>
              </a:rPr>
              <a:t>&gt;&gt;</a:t>
            </a:r>
            <a:r>
              <a:rPr lang="zh-CN" altLang="en-US" sz="2400" b="1" dirty="0">
                <a:latin typeface="Arial" panose="020B0604020202020204" pitchFamily="34" charset="0"/>
                <a:ea typeface="宋体" panose="02010600030101010101" pitchFamily="2" charset="-122"/>
              </a:rPr>
              <a:t>后面含有字符串</a:t>
            </a:r>
            <a:r>
              <a:rPr lang="en-US" altLang="zh-CN" sz="2400" b="1" dirty="0">
                <a:latin typeface="Arial" panose="020B0604020202020204" pitchFamily="34" charset="0"/>
                <a:ea typeface="宋体" panose="02010600030101010101" pitchFamily="2" charset="-122"/>
              </a:rPr>
              <a:t>"x="</a:t>
            </a:r>
            <a:endParaRPr lang="en-US" altLang="zh-CN" sz="2400" b="1" dirty="0">
              <a:latin typeface="Arial" panose="020B0604020202020204" pitchFamily="34" charset="0"/>
              <a:ea typeface="宋体" panose="02010600030101010101" pitchFamily="2" charset="-122"/>
            </a:endParaRPr>
          </a:p>
          <a:p>
            <a:pPr lvl="2" eaLnBrk="1" hangingPunct="1">
              <a:buFontTx/>
              <a:buNone/>
            </a:pPr>
            <a:r>
              <a:rPr lang="en-US" altLang="zh-CN" sz="2400" b="1" dirty="0" err="1">
                <a:latin typeface="Arial" panose="020B0604020202020204" pitchFamily="34" charset="0"/>
                <a:ea typeface="宋体" panose="02010600030101010101" pitchFamily="2" charset="-122"/>
              </a:rPr>
              <a:t>cin</a:t>
            </a:r>
            <a:r>
              <a:rPr lang="en-US" altLang="zh-CN" sz="2400" b="1" dirty="0">
                <a:latin typeface="Arial" panose="020B0604020202020204" pitchFamily="34" charset="0"/>
                <a:ea typeface="宋体" panose="02010600030101010101" pitchFamily="2" charset="-122"/>
              </a:rPr>
              <a:t>&gt;&gt;12&gt;&gt;x;	//</a:t>
            </a:r>
            <a:r>
              <a:rPr lang="zh-CN" altLang="en-US" sz="2400" b="1" dirty="0">
                <a:latin typeface="Arial" panose="020B0604020202020204" pitchFamily="34" charset="0"/>
                <a:ea typeface="宋体" panose="02010600030101010101" pitchFamily="2" charset="-122"/>
              </a:rPr>
              <a:t>错误，</a:t>
            </a:r>
            <a:r>
              <a:rPr lang="en-US" altLang="zh-CN" sz="2400" b="1" dirty="0">
                <a:latin typeface="Arial" panose="020B0604020202020204" pitchFamily="34" charset="0"/>
                <a:ea typeface="宋体" panose="02010600030101010101" pitchFamily="2" charset="-122"/>
              </a:rPr>
              <a:t>&gt;&gt;</a:t>
            </a:r>
            <a:r>
              <a:rPr lang="zh-CN" altLang="en-US" sz="2400" b="1" dirty="0">
                <a:latin typeface="Arial" panose="020B0604020202020204" pitchFamily="34" charset="0"/>
                <a:ea typeface="宋体" panose="02010600030101010101" pitchFamily="2" charset="-122"/>
              </a:rPr>
              <a:t>后面含有常数</a:t>
            </a:r>
            <a:r>
              <a:rPr lang="en-US" altLang="zh-CN" sz="2400" b="1" dirty="0">
                <a:latin typeface="Arial" panose="020B0604020202020204" pitchFamily="34" charset="0"/>
                <a:ea typeface="宋体" panose="02010600030101010101" pitchFamily="2" charset="-122"/>
              </a:rPr>
              <a:t>12</a:t>
            </a:r>
            <a:endParaRPr lang="en-US" altLang="zh-CN" sz="2400" b="1" dirty="0">
              <a:latin typeface="Arial" panose="020B0604020202020204" pitchFamily="34" charset="0"/>
              <a:ea typeface="宋体" panose="02010600030101010101" pitchFamily="2" charset="-122"/>
            </a:endParaRPr>
          </a:p>
          <a:p>
            <a:pPr lvl="2" eaLnBrk="1" hangingPunct="1">
              <a:buFontTx/>
              <a:buNone/>
            </a:pPr>
            <a:r>
              <a:rPr lang="en-US" altLang="zh-CN" sz="2400" b="1" dirty="0" err="1">
                <a:latin typeface="Arial" panose="020B0604020202020204" pitchFamily="34" charset="0"/>
                <a:ea typeface="宋体" panose="02010600030101010101" pitchFamily="2" charset="-122"/>
              </a:rPr>
              <a:t>cin</a:t>
            </a:r>
            <a:r>
              <a:rPr lang="en-US" altLang="zh-CN" sz="2400" b="1" dirty="0">
                <a:latin typeface="Arial" panose="020B0604020202020204" pitchFamily="34" charset="0"/>
                <a:ea typeface="宋体" panose="02010600030101010101" pitchFamily="2" charset="-122"/>
              </a:rPr>
              <a:t>&gt;&gt;'x'&gt;&gt;x;	</a:t>
            </a:r>
            <a:endParaRPr lang="en-US" altLang="zh-CN"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2" end="2"/>
                                            </p:txEl>
                                          </p:spTgt>
                                        </p:tgtEl>
                                        <p:attrNameLst>
                                          <p:attrName>style.visibility</p:attrName>
                                        </p:attrNameLst>
                                      </p:cBhvr>
                                      <p:to>
                                        <p:strVal val="visible"/>
                                      </p:to>
                                    </p:set>
                                    <p:anim calcmode="lin" valueType="num">
                                      <p:cBhvr additive="base">
                                        <p:cTn id="7"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0051">
                                            <p:txEl>
                                              <p:pRg st="3" end="3"/>
                                            </p:txEl>
                                          </p:spTgt>
                                        </p:tgtEl>
                                        <p:attrNameLst>
                                          <p:attrName>style.visibility</p:attrName>
                                        </p:attrNameLst>
                                      </p:cBhvr>
                                      <p:to>
                                        <p:strVal val="visible"/>
                                      </p:to>
                                    </p:set>
                                    <p:anim calcmode="lin" valueType="num">
                                      <p:cBhvr additive="base">
                                        <p:cTn id="11" dur="500" fill="hold"/>
                                        <p:tgtEl>
                                          <p:spTgt spid="13005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005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0051">
                                            <p:txEl>
                                              <p:pRg st="4" end="4"/>
                                            </p:txEl>
                                          </p:spTgt>
                                        </p:tgtEl>
                                        <p:attrNameLst>
                                          <p:attrName>style.visibility</p:attrName>
                                        </p:attrNameLst>
                                      </p:cBhvr>
                                      <p:to>
                                        <p:strVal val="visible"/>
                                      </p:to>
                                    </p:set>
                                    <p:anim calcmode="lin" valueType="num">
                                      <p:cBhvr additive="base">
                                        <p:cTn id="15" dur="500" fill="hold"/>
                                        <p:tgtEl>
                                          <p:spTgt spid="13005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005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0051">
                                            <p:txEl>
                                              <p:pRg st="5" end="5"/>
                                            </p:txEl>
                                          </p:spTgt>
                                        </p:tgtEl>
                                        <p:attrNameLst>
                                          <p:attrName>style.visibility</p:attrName>
                                        </p:attrNameLst>
                                      </p:cBhvr>
                                      <p:to>
                                        <p:strVal val="visible"/>
                                      </p:to>
                                    </p:set>
                                    <p:anim calcmode="lin" valueType="num">
                                      <p:cBhvr additive="base">
                                        <p:cTn id="19" dur="500" fill="hold"/>
                                        <p:tgtEl>
                                          <p:spTgt spid="13005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849313" y="0"/>
            <a:ext cx="7519987" cy="985838"/>
          </a:xfrm>
        </p:spPr>
        <p:txBody>
          <a:bodyPr/>
          <a:lstStyle/>
          <a:p>
            <a:pPr eaLnBrk="1" hangingPunct="1"/>
            <a:r>
              <a:rPr lang="en-US" altLang="zh-CN" b="1" dirty="0">
                <a:ea typeface="宋体" panose="02010600030101010101" pitchFamily="2" charset="-122"/>
              </a:rPr>
              <a:t>1.4.3  </a:t>
            </a:r>
            <a:r>
              <a:rPr lang="en-US" altLang="zh-CN" b="1" dirty="0" err="1">
                <a:ea typeface="宋体" panose="02010600030101010101" pitchFamily="2" charset="-122"/>
              </a:rPr>
              <a:t>cin</a:t>
            </a:r>
            <a:r>
              <a:rPr lang="zh-CN" altLang="zh-CN" b="1" dirty="0">
                <a:ea typeface="宋体" panose="02010600030101010101" pitchFamily="2" charset="-122"/>
              </a:rPr>
              <a:t>和提取</a:t>
            </a:r>
            <a:r>
              <a:rPr lang="zh-CN" altLang="zh-CN" b="1" dirty="0">
                <a:solidFill>
                  <a:srgbClr val="FF0000"/>
                </a:solidFill>
                <a:ea typeface="宋体" panose="02010600030101010101" pitchFamily="2" charset="-122"/>
              </a:rPr>
              <a:t>运算符</a:t>
            </a:r>
            <a:r>
              <a:rPr lang="en-US" altLang="zh-CN" b="1" dirty="0">
                <a:solidFill>
                  <a:srgbClr val="FF0000"/>
                </a:solidFill>
                <a:ea typeface="宋体" panose="02010600030101010101" pitchFamily="2" charset="-122"/>
              </a:rPr>
              <a:t>&gt;&gt;</a:t>
            </a:r>
            <a:endParaRPr lang="zh-CN" altLang="en-US" b="1" dirty="0">
              <a:solidFill>
                <a:srgbClr val="FF3300"/>
              </a:solidFill>
              <a:ea typeface="宋体" panose="02010600030101010101" pitchFamily="2" charset="-122"/>
            </a:endParaRPr>
          </a:p>
        </p:txBody>
      </p:sp>
      <p:sp>
        <p:nvSpPr>
          <p:cNvPr id="131075" name="Rectangle 3"/>
          <p:cNvSpPr>
            <a:spLocks noGrp="1" noChangeArrowheads="1"/>
          </p:cNvSpPr>
          <p:nvPr>
            <p:ph type="body" idx="4294967295"/>
          </p:nvPr>
        </p:nvSpPr>
        <p:spPr>
          <a:xfrm>
            <a:off x="-266700" y="1405255"/>
            <a:ext cx="8976995" cy="5300345"/>
          </a:xfrm>
        </p:spPr>
        <p:txBody>
          <a:bodyPr/>
          <a:lstStyle/>
          <a:p>
            <a:pPr lvl="1" eaLnBrk="1" hangingPunct="1">
              <a:lnSpc>
                <a:spcPct val="150000"/>
              </a:lnSpc>
            </a:pPr>
            <a:r>
              <a:rPr lang="en-US" altLang="zh-CN" b="1" dirty="0" err="1">
                <a:solidFill>
                  <a:srgbClr val="FF3300"/>
                </a:solidFill>
                <a:latin typeface="Arial" panose="020B0604020202020204" pitchFamily="34" charset="0"/>
                <a:ea typeface="宋体" panose="02010600030101010101" pitchFamily="2" charset="-122"/>
              </a:rPr>
              <a:t>cin</a:t>
            </a:r>
            <a:r>
              <a:rPr lang="zh-CN" altLang="en-US" b="1" dirty="0">
                <a:solidFill>
                  <a:srgbClr val="FF3300"/>
                </a:solidFill>
                <a:latin typeface="Arial" panose="020B0604020202020204" pitchFamily="34" charset="0"/>
                <a:ea typeface="宋体" panose="02010600030101010101" pitchFamily="2" charset="-122"/>
              </a:rPr>
              <a:t>具有自动识别数据类型的能力</a:t>
            </a:r>
            <a:endParaRPr lang="en-US" altLang="zh-CN" b="1" dirty="0">
              <a:solidFill>
                <a:srgbClr val="FF3300"/>
              </a:solidFill>
              <a:latin typeface="Arial" panose="020B0604020202020204" pitchFamily="34" charset="0"/>
              <a:ea typeface="宋体" panose="02010600030101010101" pitchFamily="2" charset="-122"/>
            </a:endParaRPr>
          </a:p>
          <a:p>
            <a:pPr lvl="2" eaLnBrk="1" hangingPunct="1">
              <a:lnSpc>
                <a:spcPct val="80000"/>
              </a:lnSpc>
            </a:pPr>
            <a:r>
              <a:rPr lang="zh-CN" altLang="en-US" sz="2400" b="1" dirty="0">
                <a:latin typeface="Arial" panose="020B0604020202020204" pitchFamily="34" charset="0"/>
                <a:ea typeface="宋体" panose="02010600030101010101" pitchFamily="2" charset="-122"/>
              </a:rPr>
              <a:t>析取运算符</a:t>
            </a:r>
            <a:r>
              <a:rPr lang="en-US" altLang="zh-CN" sz="2400" b="1" dirty="0">
                <a:latin typeface="Arial" panose="020B0604020202020204" pitchFamily="34" charset="0"/>
                <a:ea typeface="宋体" panose="02010600030101010101" pitchFamily="2" charset="-122"/>
              </a:rPr>
              <a:t>&gt;&gt;</a:t>
            </a:r>
            <a:r>
              <a:rPr lang="zh-CN" altLang="en-US" sz="2400" b="1" dirty="0">
                <a:latin typeface="Arial" panose="020B0604020202020204" pitchFamily="34" charset="0"/>
                <a:ea typeface="宋体" panose="02010600030101010101" pitchFamily="2" charset="-122"/>
              </a:rPr>
              <a:t>将根据它后面的变量的类型从输入流中为它们提取对应的数据。比如：</a:t>
            </a:r>
            <a:endParaRPr lang="zh-CN" altLang="en-US" sz="2400" b="1" dirty="0">
              <a:latin typeface="Arial" panose="020B0604020202020204" pitchFamily="34" charset="0"/>
              <a:ea typeface="宋体" panose="02010600030101010101" pitchFamily="2" charset="-122"/>
            </a:endParaRPr>
          </a:p>
          <a:p>
            <a:pPr lvl="2" eaLnBrk="1" hangingPunct="1">
              <a:lnSpc>
                <a:spcPct val="80000"/>
              </a:lnSpc>
              <a:buFontTx/>
              <a:buNone/>
            </a:pPr>
            <a:r>
              <a:rPr lang="en-US" altLang="zh-CN" sz="2400" b="1" dirty="0" err="1">
                <a:solidFill>
                  <a:srgbClr val="FF3300"/>
                </a:solidFill>
                <a:latin typeface="Arial" panose="020B0604020202020204" pitchFamily="34" charset="0"/>
                <a:ea typeface="宋体" panose="02010600030101010101" pitchFamily="2" charset="-122"/>
              </a:rPr>
              <a:t>cin</a:t>
            </a:r>
            <a:r>
              <a:rPr lang="en-US" altLang="zh-CN" sz="2400" b="1" dirty="0">
                <a:solidFill>
                  <a:srgbClr val="FF3300"/>
                </a:solidFill>
                <a:latin typeface="Arial" panose="020B0604020202020204" pitchFamily="34" charset="0"/>
                <a:ea typeface="宋体" panose="02010600030101010101" pitchFamily="2" charset="-122"/>
              </a:rPr>
              <a:t>&gt;&gt;x;</a:t>
            </a:r>
            <a:endParaRPr lang="en-US" altLang="zh-CN" sz="2400" b="1" dirty="0">
              <a:solidFill>
                <a:srgbClr val="FF3300"/>
              </a:solidFill>
              <a:latin typeface="Arial" panose="020B0604020202020204" pitchFamily="34" charset="0"/>
              <a:ea typeface="宋体" panose="02010600030101010101" pitchFamily="2" charset="-122"/>
            </a:endParaRPr>
          </a:p>
          <a:p>
            <a:pPr lvl="2" eaLnBrk="1" hangingPunct="1">
              <a:lnSpc>
                <a:spcPct val="80000"/>
              </a:lnSpc>
              <a:buFontTx/>
              <a:buNone/>
            </a:pPr>
            <a:endParaRPr lang="en-US" altLang="zh-CN" sz="2400" b="1" dirty="0">
              <a:solidFill>
                <a:srgbClr val="FF3300"/>
              </a:solidFill>
              <a:latin typeface="Arial" panose="020B0604020202020204" pitchFamily="34" charset="0"/>
              <a:ea typeface="宋体" panose="02010600030101010101" pitchFamily="2" charset="-122"/>
            </a:endParaRPr>
          </a:p>
          <a:p>
            <a:pPr lvl="2" eaLnBrk="1" hangingPunct="1">
              <a:lnSpc>
                <a:spcPct val="80000"/>
              </a:lnSpc>
            </a:pPr>
            <a:r>
              <a:rPr lang="zh-CN" altLang="en-US" sz="2400" b="1" dirty="0">
                <a:latin typeface="Arial" panose="020B0604020202020204" pitchFamily="34" charset="0"/>
                <a:ea typeface="宋体" panose="02010600030101010101" pitchFamily="2" charset="-122"/>
              </a:rPr>
              <a:t>假设输入数据</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，析取运算符</a:t>
            </a:r>
            <a:r>
              <a:rPr lang="en-US" altLang="zh-CN" sz="2400" b="1" dirty="0">
                <a:latin typeface="Arial" panose="020B0604020202020204" pitchFamily="34" charset="0"/>
                <a:ea typeface="宋体" panose="02010600030101010101" pitchFamily="2" charset="-122"/>
              </a:rPr>
              <a:t>&gt;&gt;</a:t>
            </a:r>
            <a:r>
              <a:rPr lang="zh-CN" altLang="en-US" sz="2400" b="1" dirty="0">
                <a:latin typeface="Arial" panose="020B0604020202020204" pitchFamily="34" charset="0"/>
                <a:ea typeface="宋体" panose="02010600030101010101" pitchFamily="2" charset="-122"/>
              </a:rPr>
              <a:t>将根据其后的</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的类型决定输入的</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到底是数字还是字符。若</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是</a:t>
            </a:r>
            <a:r>
              <a:rPr lang="en-US" altLang="zh-CN" sz="2400" b="1" dirty="0">
                <a:latin typeface="Arial" panose="020B0604020202020204" pitchFamily="34" charset="0"/>
                <a:ea typeface="宋体" panose="02010600030101010101" pitchFamily="2" charset="-122"/>
              </a:rPr>
              <a:t>char</a:t>
            </a:r>
            <a:r>
              <a:rPr lang="zh-CN" altLang="en-US" sz="2400" b="1" dirty="0">
                <a:latin typeface="Arial" panose="020B0604020202020204" pitchFamily="34" charset="0"/>
                <a:ea typeface="宋体" panose="02010600030101010101" pitchFamily="2" charset="-122"/>
              </a:rPr>
              <a:t>类型，则</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就是字符；若</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是</a:t>
            </a:r>
            <a:r>
              <a:rPr lang="en-US" altLang="zh-CN" sz="2400" b="1" dirty="0" err="1">
                <a:latin typeface="Arial" panose="020B0604020202020204" pitchFamily="34" charset="0"/>
                <a:ea typeface="宋体" panose="02010600030101010101" pitchFamily="2" charset="-122"/>
              </a:rPr>
              <a:t>int</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float</a:t>
            </a:r>
            <a:r>
              <a:rPr lang="zh-CN" altLang="en-US" sz="2400" b="1" dirty="0">
                <a:latin typeface="Arial" panose="020B0604020202020204" pitchFamily="34" charset="0"/>
                <a:ea typeface="宋体" panose="02010600030101010101" pitchFamily="2" charset="-122"/>
              </a:rPr>
              <a:t>之类的类型，则</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就是一个数字。</a:t>
            </a:r>
            <a:endParaRPr lang="zh-CN" altLang="en-US" sz="2400" b="1" dirty="0">
              <a:latin typeface="Arial" panose="020B0604020202020204" pitchFamily="34" charset="0"/>
              <a:ea typeface="宋体" panose="02010600030101010101" pitchFamily="2" charset="-122"/>
            </a:endParaRPr>
          </a:p>
          <a:p>
            <a:pPr lvl="2" eaLnBrk="1" hangingPunct="1">
              <a:lnSpc>
                <a:spcPct val="80000"/>
              </a:lnSpc>
            </a:pPr>
            <a:endParaRPr lang="zh-CN" altLang="en-US" sz="2400" b="1" dirty="0">
              <a:latin typeface="Arial" panose="020B0604020202020204" pitchFamily="34" charset="0"/>
              <a:ea typeface="宋体" panose="02010600030101010101" pitchFamily="2" charset="-122"/>
            </a:endParaRPr>
          </a:p>
          <a:p>
            <a:pPr lvl="2" eaLnBrk="1" hangingPunct="1">
              <a:lnSpc>
                <a:spcPct val="80000"/>
              </a:lnSpc>
            </a:pPr>
            <a:r>
              <a:rPr lang="zh-CN" altLang="en-US" sz="2400" b="1" dirty="0">
                <a:latin typeface="Arial" panose="020B0604020202020204" pitchFamily="34" charset="0"/>
                <a:ea typeface="宋体" panose="02010600030101010101" pitchFamily="2" charset="-122"/>
              </a:rPr>
              <a:t>再如，若输入</a:t>
            </a:r>
            <a:r>
              <a:rPr lang="en-US" altLang="zh-CN" sz="2400" b="1" dirty="0">
                <a:latin typeface="Arial" panose="020B0604020202020204" pitchFamily="34" charset="0"/>
                <a:ea typeface="宋体" panose="02010600030101010101" pitchFamily="2" charset="-122"/>
              </a:rPr>
              <a:t>34</a:t>
            </a:r>
            <a:r>
              <a:rPr lang="zh-CN" altLang="en-US" sz="2400" b="1" dirty="0">
                <a:latin typeface="Arial" panose="020B0604020202020204" pitchFamily="34" charset="0"/>
                <a:ea typeface="宋体" panose="02010600030101010101" pitchFamily="2" charset="-122"/>
              </a:rPr>
              <a:t>，且</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是</a:t>
            </a:r>
            <a:r>
              <a:rPr lang="en-US" altLang="zh-CN" sz="2400" b="1" dirty="0">
                <a:latin typeface="Arial" panose="020B0604020202020204" pitchFamily="34" charset="0"/>
                <a:ea typeface="宋体" panose="02010600030101010101" pitchFamily="2" charset="-122"/>
              </a:rPr>
              <a:t>char</a:t>
            </a:r>
            <a:r>
              <a:rPr lang="zh-CN" altLang="en-US" sz="2400" b="1" dirty="0">
                <a:latin typeface="Arial" panose="020B0604020202020204" pitchFamily="34" charset="0"/>
                <a:ea typeface="宋体" panose="02010600030101010101" pitchFamily="2" charset="-122"/>
              </a:rPr>
              <a:t>类型，则只有字符</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被存储到</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中，</a:t>
            </a:r>
            <a:r>
              <a:rPr lang="en-US" altLang="zh-CN" sz="2400" b="1" dirty="0">
                <a:latin typeface="Arial" panose="020B0604020202020204" pitchFamily="34" charset="0"/>
                <a:ea typeface="宋体" panose="02010600030101010101" pitchFamily="2" charset="-122"/>
              </a:rPr>
              <a:t>4</a:t>
            </a:r>
            <a:r>
              <a:rPr lang="zh-CN" altLang="en-US" sz="2400" b="1" dirty="0">
                <a:latin typeface="Arial" panose="020B0604020202020204" pitchFamily="34" charset="0"/>
                <a:ea typeface="宋体" panose="02010600030101010101" pitchFamily="2" charset="-122"/>
              </a:rPr>
              <a:t>将继续保存在流中；若</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是</a:t>
            </a:r>
            <a:r>
              <a:rPr lang="en-US" altLang="zh-CN" sz="2400" b="1" dirty="0" err="1">
                <a:latin typeface="Arial" panose="020B0604020202020204" pitchFamily="34" charset="0"/>
                <a:ea typeface="宋体" panose="02010600030101010101" pitchFamily="2" charset="-122"/>
              </a:rPr>
              <a:t>int</a:t>
            </a:r>
            <a:r>
              <a:rPr lang="zh-CN" altLang="en-US" sz="2400" b="1" dirty="0">
                <a:latin typeface="Arial" panose="020B0604020202020204" pitchFamily="34" charset="0"/>
                <a:ea typeface="宋体" panose="02010600030101010101" pitchFamily="2" charset="-122"/>
              </a:rPr>
              <a:t>或</a:t>
            </a:r>
            <a:r>
              <a:rPr lang="en-US" altLang="zh-CN" sz="2400" b="1" dirty="0">
                <a:latin typeface="Arial" panose="020B0604020202020204" pitchFamily="34" charset="0"/>
                <a:ea typeface="宋体" panose="02010600030101010101" pitchFamily="2" charset="-122"/>
              </a:rPr>
              <a:t>float</a:t>
            </a:r>
            <a:r>
              <a:rPr lang="zh-CN" altLang="en-US" sz="2400" b="1" dirty="0">
                <a:latin typeface="Arial" panose="020B0604020202020204" pitchFamily="34" charset="0"/>
                <a:ea typeface="宋体" panose="02010600030101010101" pitchFamily="2" charset="-122"/>
              </a:rPr>
              <a:t>，则</a:t>
            </a:r>
            <a:r>
              <a:rPr lang="en-US" altLang="zh-CN" sz="2400" b="1" dirty="0">
                <a:latin typeface="Arial" panose="020B0604020202020204" pitchFamily="34" charset="0"/>
                <a:ea typeface="宋体" panose="02010600030101010101" pitchFamily="2" charset="-122"/>
              </a:rPr>
              <a:t>34</a:t>
            </a:r>
            <a:r>
              <a:rPr lang="zh-CN" altLang="en-US" sz="2400" b="1" dirty="0">
                <a:latin typeface="Arial" panose="020B0604020202020204" pitchFamily="34" charset="0"/>
                <a:ea typeface="宋体" panose="02010600030101010101" pitchFamily="2" charset="-122"/>
              </a:rPr>
              <a:t>就会存储</a:t>
            </a:r>
            <a:r>
              <a:rPr lang="en-US" altLang="zh-CN" sz="2400" b="1" dirty="0">
                <a:latin typeface="Arial" panose="020B0604020202020204" pitchFamily="34" charset="0"/>
                <a:ea typeface="宋体" panose="02010600030101010101" pitchFamily="2" charset="-122"/>
              </a:rPr>
              <a:t>x</a:t>
            </a:r>
            <a:r>
              <a:rPr lang="zh-CN" altLang="en-US" sz="2400" b="1" dirty="0">
                <a:latin typeface="Arial" panose="020B0604020202020204" pitchFamily="34" charset="0"/>
                <a:ea typeface="宋体" panose="02010600030101010101" pitchFamily="2" charset="-122"/>
              </a:rPr>
              <a:t>中。</a:t>
            </a:r>
            <a:endParaRPr lang="zh-CN" altLang="en-US" sz="2400" dirty="0">
              <a:latin typeface="Arial" panose="020B0604020202020204" pitchFamily="34" charset="0"/>
              <a:ea typeface="宋体" panose="02010600030101010101" pitchFamily="2" charset="-122"/>
            </a:endParaRPr>
          </a:p>
          <a:p>
            <a:pPr lvl="1" eaLnBrk="1" hangingPunct="1">
              <a:lnSpc>
                <a:spcPct val="80000"/>
              </a:lnSpc>
              <a:buFont typeface="Wingdings" panose="05000000000000000000" pitchFamily="2" charset="2"/>
              <a:buNone/>
            </a:pPr>
            <a:r>
              <a:rPr lang="zh-CN" altLang="en-US" sz="2400" dirty="0">
                <a:latin typeface="Arial" panose="020B0604020202020204" pitchFamily="34" charset="0"/>
                <a:ea typeface="宋体" panose="02010600030101010101" pitchFamily="2" charset="-122"/>
              </a:rPr>
              <a:t>	</a:t>
            </a:r>
            <a:endParaRPr lang="zh-CN" altLang="en-US" sz="2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5">
                                            <p:txEl>
                                              <p:pRg st="4" end="4"/>
                                            </p:txEl>
                                          </p:spTgt>
                                        </p:tgtEl>
                                        <p:attrNameLst>
                                          <p:attrName>style.visibility</p:attrName>
                                        </p:attrNameLst>
                                      </p:cBhvr>
                                      <p:to>
                                        <p:strVal val="visible"/>
                                      </p:to>
                                    </p:set>
                                    <p:anim calcmode="lin" valueType="num">
                                      <p:cBhvr additive="base">
                                        <p:cTn id="7" dur="500" fill="hold"/>
                                        <p:tgtEl>
                                          <p:spTgt spid="1310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pRg st="6" end="6"/>
                                            </p:txEl>
                                          </p:spTgt>
                                        </p:tgtEl>
                                        <p:attrNameLst>
                                          <p:attrName>style.visibility</p:attrName>
                                        </p:attrNameLst>
                                      </p:cBhvr>
                                      <p:to>
                                        <p:strVal val="visible"/>
                                      </p:to>
                                    </p:set>
                                    <p:anim calcmode="lin" valueType="num">
                                      <p:cBhvr additive="base">
                                        <p:cTn id="13" dur="500" fill="hold"/>
                                        <p:tgtEl>
                                          <p:spTgt spid="13107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849313" y="11113"/>
            <a:ext cx="7519987" cy="985837"/>
          </a:xfrm>
        </p:spPr>
        <p:txBody>
          <a:bodyPr/>
          <a:lstStyle/>
          <a:p>
            <a:pPr eaLnBrk="1" hangingPunct="1"/>
            <a:r>
              <a:rPr lang="en-US" altLang="zh-CN" b="1" dirty="0">
                <a:ea typeface="宋体" panose="02010600030101010101" pitchFamily="2" charset="-122"/>
              </a:rPr>
              <a:t>1.4.3  </a:t>
            </a:r>
            <a:r>
              <a:rPr lang="en-US" altLang="zh-CN" b="1" dirty="0" err="1">
                <a:ea typeface="宋体" panose="02010600030101010101" pitchFamily="2" charset="-122"/>
              </a:rPr>
              <a:t>cin</a:t>
            </a:r>
            <a:r>
              <a:rPr lang="zh-CN" altLang="zh-CN" b="1" dirty="0">
                <a:ea typeface="宋体" panose="02010600030101010101" pitchFamily="2" charset="-122"/>
              </a:rPr>
              <a:t>和提取</a:t>
            </a:r>
            <a:r>
              <a:rPr lang="zh-CN" altLang="zh-CN" b="1" dirty="0">
                <a:solidFill>
                  <a:srgbClr val="FF0000"/>
                </a:solidFill>
                <a:ea typeface="宋体" panose="02010600030101010101" pitchFamily="2" charset="-122"/>
              </a:rPr>
              <a:t>运算符</a:t>
            </a:r>
            <a:r>
              <a:rPr lang="en-US" altLang="zh-CN" b="1" dirty="0">
                <a:solidFill>
                  <a:srgbClr val="FF0000"/>
                </a:solidFill>
                <a:ea typeface="宋体" panose="02010600030101010101" pitchFamily="2" charset="-122"/>
              </a:rPr>
              <a:t>&gt;&gt;</a:t>
            </a:r>
            <a:endParaRPr lang="zh-CN" altLang="en-US" b="1" dirty="0">
              <a:solidFill>
                <a:srgbClr val="FF3300"/>
              </a:solidFill>
              <a:ea typeface="宋体" panose="02010600030101010101" pitchFamily="2" charset="-122"/>
            </a:endParaRPr>
          </a:p>
        </p:txBody>
      </p:sp>
      <p:sp>
        <p:nvSpPr>
          <p:cNvPr id="132099" name="Rectangle 3"/>
          <p:cNvSpPr>
            <a:spLocks noGrp="1" noChangeArrowheads="1"/>
          </p:cNvSpPr>
          <p:nvPr>
            <p:ph type="body" idx="4294967295"/>
          </p:nvPr>
        </p:nvSpPr>
        <p:spPr>
          <a:xfrm>
            <a:off x="-307975" y="1433830"/>
            <a:ext cx="8376285" cy="4563745"/>
          </a:xfrm>
        </p:spPr>
        <p:txBody>
          <a:bodyPr/>
          <a:lstStyle/>
          <a:p>
            <a:pPr lvl="1" eaLnBrk="1" hangingPunct="1"/>
            <a:r>
              <a:rPr lang="zh-CN" altLang="en-US" b="1" dirty="0">
                <a:solidFill>
                  <a:srgbClr val="FF3300"/>
                </a:solidFill>
                <a:latin typeface="Arial" panose="020B0604020202020204" pitchFamily="34" charset="0"/>
                <a:ea typeface="宋体" panose="02010600030101010101" pitchFamily="2" charset="-122"/>
              </a:rPr>
              <a:t>数值型数据的输入</a:t>
            </a:r>
            <a:endParaRPr lang="zh-CN" altLang="en-US" b="1" dirty="0">
              <a:solidFill>
                <a:srgbClr val="FF3300"/>
              </a:solidFill>
              <a:latin typeface="Arial" panose="020B0604020202020204" pitchFamily="34" charset="0"/>
              <a:ea typeface="宋体" panose="02010600030101010101" pitchFamily="2" charset="-122"/>
            </a:endParaRPr>
          </a:p>
          <a:p>
            <a:pPr lvl="2" eaLnBrk="1" hangingPunct="1"/>
            <a:r>
              <a:rPr lang="zh-CN" altLang="en-US" b="1" dirty="0">
                <a:latin typeface="Arial" panose="020B0604020202020204" pitchFamily="34" charset="0"/>
                <a:ea typeface="宋体" panose="02010600030101010101" pitchFamily="2" charset="-122"/>
              </a:rPr>
              <a:t>在读取数值型数据时，析取运算符</a:t>
            </a:r>
            <a:r>
              <a:rPr lang="en-US" altLang="zh-CN" b="1" dirty="0">
                <a:latin typeface="Arial" panose="020B0604020202020204" pitchFamily="34" charset="0"/>
                <a:ea typeface="宋体" panose="02010600030101010101" pitchFamily="2" charset="-122"/>
              </a:rPr>
              <a:t>&gt;&gt;</a:t>
            </a:r>
            <a:r>
              <a:rPr lang="zh-CN" altLang="en-US" b="1" dirty="0">
                <a:latin typeface="Arial" panose="020B0604020202020204" pitchFamily="34" charset="0"/>
                <a:ea typeface="宋体" panose="02010600030101010101" pitchFamily="2" charset="-122"/>
              </a:rPr>
              <a:t>首先略掉数据前面的所有空白符号，如果遇到</a:t>
            </a:r>
            <a:r>
              <a:rPr lang="zh-CN" altLang="en-US" b="1" dirty="0">
                <a:solidFill>
                  <a:srgbClr val="FF0000"/>
                </a:solidFill>
                <a:latin typeface="Arial" panose="020B0604020202020204" pitchFamily="34" charset="0"/>
                <a:ea typeface="宋体" panose="02010600030101010101" pitchFamily="2" charset="-122"/>
              </a:rPr>
              <a:t>正、负号或数字</a:t>
            </a:r>
            <a:r>
              <a:rPr lang="zh-CN" altLang="en-US" b="1" dirty="0">
                <a:latin typeface="Arial" panose="020B0604020202020204" pitchFamily="34" charset="0"/>
                <a:ea typeface="宋体" panose="02010600030101010101" pitchFamily="2" charset="-122"/>
              </a:rPr>
              <a:t>，就开始读入，包括浮点型数据的小数点，并在遇到</a:t>
            </a:r>
            <a:r>
              <a:rPr lang="zh-CN" altLang="en-US" b="1" dirty="0">
                <a:solidFill>
                  <a:srgbClr val="FF0000"/>
                </a:solidFill>
                <a:latin typeface="Arial" panose="020B0604020202020204" pitchFamily="34" charset="0"/>
                <a:ea typeface="宋体" panose="02010600030101010101" pitchFamily="2" charset="-122"/>
              </a:rPr>
              <a:t>空白符或其他非数字字符</a:t>
            </a:r>
            <a:r>
              <a:rPr lang="zh-CN" altLang="en-US" b="1" dirty="0">
                <a:latin typeface="Arial" panose="020B0604020202020204" pitchFamily="34" charset="0"/>
                <a:ea typeface="宋体" panose="02010600030101010101" pitchFamily="2" charset="-122"/>
              </a:rPr>
              <a:t>时停止。例如：</a:t>
            </a:r>
            <a:endParaRPr lang="zh-CN" altLang="en-US" b="1" dirty="0">
              <a:latin typeface="Arial" panose="020B0604020202020204" pitchFamily="34" charset="0"/>
              <a:ea typeface="宋体" panose="02010600030101010101" pitchFamily="2" charset="-122"/>
            </a:endParaRPr>
          </a:p>
          <a:p>
            <a:pPr lvl="3" eaLnBrk="1" hangingPunct="1">
              <a:buFontTx/>
              <a:buNone/>
            </a:pPr>
            <a:r>
              <a:rPr lang="en-US" altLang="zh-CN" sz="2400" b="1" dirty="0" err="1">
                <a:solidFill>
                  <a:srgbClr val="FF3300"/>
                </a:solidFill>
                <a:latin typeface="Arial" panose="020B0604020202020204" pitchFamily="34" charset="0"/>
                <a:ea typeface="宋体" panose="02010600030101010101" pitchFamily="2" charset="-122"/>
              </a:rPr>
              <a:t>int</a:t>
            </a:r>
            <a:r>
              <a:rPr lang="en-US" altLang="zh-CN" sz="2400" b="1" dirty="0">
                <a:solidFill>
                  <a:srgbClr val="FF3300"/>
                </a:solidFill>
                <a:latin typeface="Arial" panose="020B0604020202020204" pitchFamily="34" charset="0"/>
                <a:ea typeface="宋体" panose="02010600030101010101" pitchFamily="2" charset="-122"/>
              </a:rPr>
              <a:t> x1;</a:t>
            </a:r>
            <a:endParaRPr lang="en-US" altLang="zh-CN" sz="2400" b="1" dirty="0">
              <a:solidFill>
                <a:srgbClr val="FF3300"/>
              </a:solidFill>
              <a:latin typeface="Arial" panose="020B0604020202020204" pitchFamily="34" charset="0"/>
              <a:ea typeface="宋体" panose="02010600030101010101" pitchFamily="2" charset="-122"/>
            </a:endParaRPr>
          </a:p>
          <a:p>
            <a:pPr lvl="3" eaLnBrk="1" hangingPunct="1">
              <a:buFontTx/>
              <a:buNone/>
            </a:pPr>
            <a:r>
              <a:rPr lang="en-US" altLang="zh-CN" sz="2400" b="1" dirty="0">
                <a:solidFill>
                  <a:srgbClr val="FF3300"/>
                </a:solidFill>
                <a:latin typeface="Arial" panose="020B0604020202020204" pitchFamily="34" charset="0"/>
                <a:ea typeface="宋体" panose="02010600030101010101" pitchFamily="2" charset="-122"/>
              </a:rPr>
              <a:t>double x2;</a:t>
            </a:r>
            <a:endParaRPr lang="en-US" altLang="zh-CN" sz="2400" b="1" dirty="0">
              <a:solidFill>
                <a:srgbClr val="FF3300"/>
              </a:solidFill>
              <a:latin typeface="Arial" panose="020B0604020202020204" pitchFamily="34" charset="0"/>
              <a:ea typeface="宋体" panose="02010600030101010101" pitchFamily="2" charset="-122"/>
            </a:endParaRPr>
          </a:p>
          <a:p>
            <a:pPr lvl="3" eaLnBrk="1" hangingPunct="1">
              <a:buFontTx/>
              <a:buNone/>
            </a:pPr>
            <a:r>
              <a:rPr lang="en-US" altLang="zh-CN" sz="2400" b="1" dirty="0">
                <a:solidFill>
                  <a:srgbClr val="FF3300"/>
                </a:solidFill>
                <a:latin typeface="Arial" panose="020B0604020202020204" pitchFamily="34" charset="0"/>
                <a:ea typeface="宋体" panose="02010600030101010101" pitchFamily="2" charset="-122"/>
              </a:rPr>
              <a:t>char x3;</a:t>
            </a:r>
            <a:endParaRPr lang="en-US" altLang="zh-CN" sz="2400" b="1" dirty="0">
              <a:solidFill>
                <a:srgbClr val="FF3300"/>
              </a:solidFill>
              <a:latin typeface="Arial" panose="020B0604020202020204" pitchFamily="34" charset="0"/>
              <a:ea typeface="宋体" panose="02010600030101010101" pitchFamily="2" charset="-122"/>
            </a:endParaRPr>
          </a:p>
          <a:p>
            <a:pPr lvl="3" eaLnBrk="1" hangingPunct="1">
              <a:buFontTx/>
              <a:buNone/>
            </a:pPr>
            <a:r>
              <a:rPr lang="en-US" altLang="zh-CN" sz="2400" b="1" dirty="0" err="1">
                <a:solidFill>
                  <a:srgbClr val="FF3300"/>
                </a:solidFill>
                <a:latin typeface="Arial" panose="020B0604020202020204" pitchFamily="34" charset="0"/>
                <a:ea typeface="宋体" panose="02010600030101010101" pitchFamily="2" charset="-122"/>
              </a:rPr>
              <a:t>cin</a:t>
            </a:r>
            <a:r>
              <a:rPr lang="en-US" altLang="zh-CN" sz="2400" b="1" dirty="0">
                <a:solidFill>
                  <a:srgbClr val="FF3300"/>
                </a:solidFill>
                <a:latin typeface="Arial" panose="020B0604020202020204" pitchFamily="34" charset="0"/>
                <a:ea typeface="宋体" panose="02010600030101010101" pitchFamily="2" charset="-122"/>
              </a:rPr>
              <a:t>&gt;&gt;x1&gt;&gt;x2&gt;&gt;x3;</a:t>
            </a:r>
            <a:endParaRPr lang="en-US" altLang="zh-CN" sz="2400" b="1" dirty="0">
              <a:solidFill>
                <a:srgbClr val="FF3300"/>
              </a:solidFill>
              <a:latin typeface="Arial" panose="020B0604020202020204" pitchFamily="34" charset="0"/>
              <a:ea typeface="宋体" panose="02010600030101010101" pitchFamily="2" charset="-122"/>
            </a:endParaRPr>
          </a:p>
          <a:p>
            <a:pPr lvl="3" eaLnBrk="1" hangingPunct="1">
              <a:buFontTx/>
              <a:buNone/>
            </a:pPr>
            <a:endParaRPr lang="en-US" altLang="zh-CN" sz="2400" b="1" dirty="0">
              <a:solidFill>
                <a:srgbClr val="FF3300"/>
              </a:solidFill>
              <a:latin typeface="Arial" panose="020B0604020202020204" pitchFamily="34" charset="0"/>
              <a:ea typeface="宋体" panose="02010600030101010101" pitchFamily="2" charset="-122"/>
            </a:endParaRPr>
          </a:p>
          <a:p>
            <a:pPr lvl="2" eaLnBrk="1" hangingPunct="1"/>
            <a:r>
              <a:rPr lang="zh-CN" altLang="en-US" b="1" dirty="0">
                <a:latin typeface="Arial" panose="020B0604020202020204" pitchFamily="34" charset="0"/>
                <a:ea typeface="宋体" panose="02010600030101010101" pitchFamily="2" charset="-122"/>
              </a:rPr>
              <a:t>假如输入“</a:t>
            </a:r>
            <a:r>
              <a:rPr lang="en-US" altLang="zh-CN" b="1" dirty="0">
                <a:solidFill>
                  <a:srgbClr val="FF3300"/>
                </a:solidFill>
                <a:latin typeface="Arial" panose="020B0604020202020204" pitchFamily="34" charset="0"/>
                <a:ea typeface="宋体" panose="02010600030101010101" pitchFamily="2" charset="-122"/>
              </a:rPr>
              <a:t>35.4A”</a:t>
            </a:r>
            <a:r>
              <a:rPr lang="zh-CN" altLang="en-US" b="1" dirty="0">
                <a:latin typeface="Arial" panose="020B0604020202020204" pitchFamily="34" charset="0"/>
                <a:ea typeface="宋体" panose="02010600030101010101" pitchFamily="2" charset="-122"/>
              </a:rPr>
              <a:t>并按</a:t>
            </a:r>
            <a:r>
              <a:rPr lang="en-US" altLang="zh-CN" b="1" dirty="0">
                <a:latin typeface="Arial" panose="020B0604020202020204" pitchFamily="34" charset="0"/>
                <a:ea typeface="宋体" panose="02010600030101010101" pitchFamily="2" charset="-122"/>
              </a:rPr>
              <a:t>Enter</a:t>
            </a:r>
            <a:r>
              <a:rPr lang="zh-CN" altLang="en-US" b="1" dirty="0">
                <a:latin typeface="Arial" panose="020B0604020202020204" pitchFamily="34" charset="0"/>
                <a:ea typeface="宋体" panose="02010600030101010101" pitchFamily="2" charset="-122"/>
              </a:rPr>
              <a:t>键，</a:t>
            </a:r>
            <a:r>
              <a:rPr lang="en-US" altLang="zh-CN" b="1" dirty="0">
                <a:latin typeface="Arial" panose="020B0604020202020204" pitchFamily="34" charset="0"/>
                <a:ea typeface="宋体" panose="02010600030101010101" pitchFamily="2" charset="-122"/>
              </a:rPr>
              <a:t>x1</a:t>
            </a:r>
            <a:r>
              <a:rPr lang="zh-CN" altLang="en-US" b="1" dirty="0">
                <a:latin typeface="Arial" panose="020B0604020202020204" pitchFamily="34" charset="0"/>
                <a:ea typeface="宋体" panose="02010600030101010101" pitchFamily="2" charset="-122"/>
              </a:rPr>
              <a:t>是</a:t>
            </a:r>
            <a:r>
              <a:rPr lang="en-US" altLang="zh-CN" b="1" dirty="0">
                <a:latin typeface="Arial" panose="020B0604020202020204" pitchFamily="34" charset="0"/>
                <a:ea typeface="宋体" panose="02010600030101010101" pitchFamily="2" charset="-122"/>
              </a:rPr>
              <a:t>35</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x2 </a:t>
            </a:r>
            <a:r>
              <a:rPr lang="zh-CN" altLang="en-US" b="1" dirty="0">
                <a:latin typeface="Arial" panose="020B0604020202020204" pitchFamily="34" charset="0"/>
                <a:ea typeface="宋体" panose="02010600030101010101" pitchFamily="2" charset="-122"/>
              </a:rPr>
              <a:t>是</a:t>
            </a:r>
            <a:r>
              <a:rPr lang="en-US" altLang="zh-CN" b="1" dirty="0">
                <a:latin typeface="Arial" panose="020B0604020202020204" pitchFamily="34" charset="0"/>
                <a:ea typeface="宋体" panose="02010600030101010101" pitchFamily="2" charset="-122"/>
              </a:rPr>
              <a:t>.4</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x3</a:t>
            </a:r>
            <a:r>
              <a:rPr lang="zh-CN" altLang="en-US" b="1" dirty="0">
                <a:latin typeface="Arial" panose="020B0604020202020204" pitchFamily="34" charset="0"/>
                <a:ea typeface="宋体" panose="02010600030101010101" pitchFamily="2" charset="-122"/>
              </a:rPr>
              <a:t>是</a:t>
            </a:r>
            <a:r>
              <a:rPr lang="en-US" altLang="zh-CN" b="1" dirty="0">
                <a:latin typeface="Arial" panose="020B0604020202020204" pitchFamily="34" charset="0"/>
                <a:ea typeface="宋体" panose="02010600030101010101" pitchFamily="2" charset="-122"/>
              </a:rPr>
              <a:t>'A'</a:t>
            </a:r>
            <a:endParaRPr lang="en-US" alt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2" end="2"/>
                                            </p:txEl>
                                          </p:spTgt>
                                        </p:tgtEl>
                                        <p:attrNameLst>
                                          <p:attrName>style.visibility</p:attrName>
                                        </p:attrNameLst>
                                      </p:cBhvr>
                                      <p:to>
                                        <p:strVal val="visible"/>
                                      </p:to>
                                    </p:set>
                                    <p:anim calcmode="lin" valueType="num">
                                      <p:cBhvr additive="base">
                                        <p:cTn id="7" dur="500" fill="hold"/>
                                        <p:tgtEl>
                                          <p:spTgt spid="132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2099">
                                            <p:txEl>
                                              <p:pRg st="3" end="3"/>
                                            </p:txEl>
                                          </p:spTgt>
                                        </p:tgtEl>
                                        <p:attrNameLst>
                                          <p:attrName>style.visibility</p:attrName>
                                        </p:attrNameLst>
                                      </p:cBhvr>
                                      <p:to>
                                        <p:strVal val="visible"/>
                                      </p:to>
                                    </p:set>
                                    <p:anim calcmode="lin" valueType="num">
                                      <p:cBhvr additive="base">
                                        <p:cTn id="11" dur="500" fill="hold"/>
                                        <p:tgtEl>
                                          <p:spTgt spid="132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2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2099">
                                            <p:txEl>
                                              <p:pRg st="4" end="4"/>
                                            </p:txEl>
                                          </p:spTgt>
                                        </p:tgtEl>
                                        <p:attrNameLst>
                                          <p:attrName>style.visibility</p:attrName>
                                        </p:attrNameLst>
                                      </p:cBhvr>
                                      <p:to>
                                        <p:strVal val="visible"/>
                                      </p:to>
                                    </p:set>
                                    <p:anim calcmode="lin" valueType="num">
                                      <p:cBhvr additive="base">
                                        <p:cTn id="15" dur="500" fill="hold"/>
                                        <p:tgtEl>
                                          <p:spTgt spid="132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209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2099">
                                            <p:txEl>
                                              <p:pRg st="5" end="5"/>
                                            </p:txEl>
                                          </p:spTgt>
                                        </p:tgtEl>
                                        <p:attrNameLst>
                                          <p:attrName>style.visibility</p:attrName>
                                        </p:attrNameLst>
                                      </p:cBhvr>
                                      <p:to>
                                        <p:strVal val="visible"/>
                                      </p:to>
                                    </p:set>
                                    <p:anim calcmode="lin" valueType="num">
                                      <p:cBhvr additive="base">
                                        <p:cTn id="19" dur="500" fill="hold"/>
                                        <p:tgtEl>
                                          <p:spTgt spid="13209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32099">
                                            <p:txEl>
                                              <p:pRg st="7" end="7"/>
                                            </p:txEl>
                                          </p:spTgt>
                                        </p:tgtEl>
                                        <p:attrNameLst>
                                          <p:attrName>style.visibility</p:attrName>
                                        </p:attrNameLst>
                                      </p:cBhvr>
                                      <p:to>
                                        <p:strVal val="visible"/>
                                      </p:to>
                                    </p:set>
                                    <p:animEffect transition="in" filter="box(in)">
                                      <p:cBhvr>
                                        <p:cTn id="25" dur="500"/>
                                        <p:tgtEl>
                                          <p:spTgt spid="132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684213" y="17463"/>
            <a:ext cx="7772400" cy="819150"/>
          </a:xfrm>
        </p:spPr>
        <p:txBody>
          <a:bodyPr/>
          <a:lstStyle/>
          <a:p>
            <a:pPr eaLnBrk="1" hangingPunct="1"/>
            <a:r>
              <a:rPr lang="en-US" altLang="zh-CN" b="1">
                <a:ea typeface="宋体" panose="02010600030101010101" pitchFamily="2" charset="-122"/>
              </a:rPr>
              <a:t>1.4.3  cin</a:t>
            </a:r>
            <a:r>
              <a:rPr lang="zh-CN" altLang="zh-CN" b="1">
                <a:ea typeface="宋体" panose="02010600030101010101" pitchFamily="2" charset="-122"/>
              </a:rPr>
              <a:t>和提取</a:t>
            </a:r>
            <a:r>
              <a:rPr lang="zh-CN" altLang="zh-CN" b="1">
                <a:solidFill>
                  <a:srgbClr val="FF0000"/>
                </a:solidFill>
                <a:ea typeface="宋体" panose="02010600030101010101" pitchFamily="2" charset="-122"/>
              </a:rPr>
              <a:t>运算符</a:t>
            </a:r>
            <a:r>
              <a:rPr lang="en-US" altLang="zh-CN" b="1">
                <a:solidFill>
                  <a:srgbClr val="FF0000"/>
                </a:solidFill>
                <a:ea typeface="宋体" panose="02010600030101010101" pitchFamily="2" charset="-122"/>
              </a:rPr>
              <a:t>&gt;&gt;</a:t>
            </a:r>
            <a:endParaRPr lang="zh-CN" altLang="en-US" b="1">
              <a:solidFill>
                <a:srgbClr val="FF3300"/>
              </a:solidFill>
              <a:ea typeface="宋体" panose="02010600030101010101" pitchFamily="2" charset="-122"/>
            </a:endParaRPr>
          </a:p>
        </p:txBody>
      </p:sp>
      <p:sp>
        <p:nvSpPr>
          <p:cNvPr id="133123" name="Rectangle 3"/>
          <p:cNvSpPr>
            <a:spLocks noGrp="1" noChangeArrowheads="1"/>
          </p:cNvSpPr>
          <p:nvPr>
            <p:ph type="body" idx="4294967295"/>
          </p:nvPr>
        </p:nvSpPr>
        <p:spPr>
          <a:xfrm>
            <a:off x="34925" y="1412875"/>
            <a:ext cx="8497888" cy="5256213"/>
          </a:xfrm>
          <a:solidFill>
            <a:schemeClr val="bg1"/>
          </a:solidFill>
        </p:spPr>
        <p:txBody>
          <a:bodyPr/>
          <a:lstStyle/>
          <a:p>
            <a:pPr eaLnBrk="1" hangingPunct="1">
              <a:lnSpc>
                <a:spcPct val="80000"/>
              </a:lnSpc>
              <a:buFont typeface="Wingdings" panose="05000000000000000000" pitchFamily="2" charset="2"/>
              <a:buNone/>
            </a:pPr>
            <a:r>
              <a:rPr lang="en-US" altLang="zh-CN" b="1" dirty="0">
                <a:solidFill>
                  <a:srgbClr val="0000CC"/>
                </a:solidFill>
                <a:ea typeface="宋体" panose="02010600030101010101" pitchFamily="2" charset="-122"/>
              </a:rPr>
              <a:t>4</a:t>
            </a:r>
            <a:r>
              <a:rPr lang="zh-CN" altLang="en-US" b="1" dirty="0">
                <a:solidFill>
                  <a:srgbClr val="0000CC"/>
                </a:solidFill>
                <a:ea typeface="宋体" panose="02010600030101010101" pitchFamily="2" charset="-122"/>
              </a:rPr>
              <a:t>、输入数据案例分析</a:t>
            </a:r>
            <a:endParaRPr lang="zh-CN" altLang="en-US" b="1" dirty="0">
              <a:solidFill>
                <a:srgbClr val="0000CC"/>
              </a:solidFill>
              <a:ea typeface="宋体" panose="02010600030101010101" pitchFamily="2" charset="-122"/>
            </a:endParaRPr>
          </a:p>
          <a:p>
            <a:pPr eaLnBrk="1" hangingPunct="1">
              <a:lnSpc>
                <a:spcPct val="80000"/>
              </a:lnSpc>
              <a:buFont typeface="Wingdings" panose="05000000000000000000" pitchFamily="2" charset="2"/>
              <a:buNone/>
            </a:pPr>
            <a:r>
              <a:rPr lang="en-US" altLang="zh-CN" sz="1400" b="1" dirty="0">
                <a:ea typeface="宋体" panose="02010600030101010101" pitchFamily="2" charset="-122"/>
              </a:rPr>
              <a:t>【</a:t>
            </a:r>
            <a:r>
              <a:rPr lang="zh-CN" altLang="en-US" sz="1400" b="1" dirty="0">
                <a:ea typeface="宋体" panose="02010600030101010101" pitchFamily="2" charset="-122"/>
              </a:rPr>
              <a:t>例</a:t>
            </a:r>
            <a:r>
              <a:rPr lang="en-US" altLang="zh-CN" sz="1400" b="1" dirty="0">
                <a:ea typeface="宋体" panose="02010600030101010101" pitchFamily="2" charset="-122"/>
              </a:rPr>
              <a:t>1-4】  </a:t>
            </a:r>
            <a:r>
              <a:rPr lang="zh-CN" altLang="en-US" sz="1400" b="1" dirty="0">
                <a:ea typeface="宋体" panose="02010600030101010101" pitchFamily="2" charset="-122"/>
              </a:rPr>
              <a:t>假设有变量定义语句如下：</a:t>
            </a:r>
            <a:endParaRPr lang="zh-CN" altLang="en-US" sz="1400" b="1" dirty="0">
              <a:ea typeface="宋体" panose="02010600030101010101" pitchFamily="2" charset="-122"/>
            </a:endParaRPr>
          </a:p>
          <a:p>
            <a:pPr eaLnBrk="1" hangingPunct="1">
              <a:lnSpc>
                <a:spcPct val="80000"/>
              </a:lnSpc>
              <a:buFont typeface="Wingdings" panose="05000000000000000000" pitchFamily="2" charset="2"/>
              <a:buNone/>
            </a:pPr>
            <a:r>
              <a:rPr lang="en-US" altLang="zh-CN" sz="1400" b="1" dirty="0" err="1">
                <a:ea typeface="宋体" panose="02010600030101010101" pitchFamily="2" charset="-122"/>
              </a:rPr>
              <a:t>int</a:t>
            </a:r>
            <a:r>
              <a:rPr lang="en-US" altLang="zh-CN" sz="1400" b="1" dirty="0">
                <a:ea typeface="宋体" panose="02010600030101010101" pitchFamily="2" charset="-122"/>
              </a:rPr>
              <a:t> </a:t>
            </a:r>
            <a:r>
              <a:rPr lang="en-US" altLang="zh-CN" sz="1400" b="1" dirty="0" err="1">
                <a:ea typeface="宋体" panose="02010600030101010101" pitchFamily="2" charset="-122"/>
              </a:rPr>
              <a:t>a,b</a:t>
            </a:r>
            <a:r>
              <a:rPr lang="en-US" altLang="zh-CN" sz="1400" b="1" dirty="0">
                <a:ea typeface="宋体" panose="02010600030101010101" pitchFamily="2" charset="-122"/>
              </a:rPr>
              <a:t>;</a:t>
            </a:r>
            <a:endParaRPr lang="en-US" altLang="zh-CN" sz="1400" b="1" dirty="0">
              <a:ea typeface="宋体" panose="02010600030101010101" pitchFamily="2" charset="-122"/>
            </a:endParaRPr>
          </a:p>
          <a:p>
            <a:pPr eaLnBrk="1" hangingPunct="1">
              <a:lnSpc>
                <a:spcPct val="80000"/>
              </a:lnSpc>
              <a:buFont typeface="Wingdings" panose="05000000000000000000" pitchFamily="2" charset="2"/>
              <a:buNone/>
            </a:pPr>
            <a:r>
              <a:rPr lang="en-US" altLang="zh-CN" sz="1400" b="1" dirty="0">
                <a:ea typeface="宋体" panose="02010600030101010101" pitchFamily="2" charset="-122"/>
              </a:rPr>
              <a:t>double z;</a:t>
            </a:r>
            <a:endParaRPr lang="en-US" altLang="zh-CN" sz="1400" b="1" dirty="0">
              <a:ea typeface="宋体" panose="02010600030101010101" pitchFamily="2" charset="-122"/>
            </a:endParaRPr>
          </a:p>
          <a:p>
            <a:pPr eaLnBrk="1" hangingPunct="1">
              <a:lnSpc>
                <a:spcPct val="80000"/>
              </a:lnSpc>
              <a:buFont typeface="Wingdings" panose="05000000000000000000" pitchFamily="2" charset="2"/>
              <a:buNone/>
            </a:pPr>
            <a:r>
              <a:rPr lang="en-US" altLang="zh-CN" sz="1400" b="1" dirty="0">
                <a:ea typeface="宋体" panose="02010600030101010101" pitchFamily="2" charset="-122"/>
              </a:rPr>
              <a:t>char </a:t>
            </a:r>
            <a:r>
              <a:rPr lang="en-US" altLang="zh-CN" sz="1400" b="1" dirty="0" err="1">
                <a:ea typeface="宋体" panose="02010600030101010101" pitchFamily="2" charset="-122"/>
              </a:rPr>
              <a:t>ch</a:t>
            </a:r>
            <a:r>
              <a:rPr lang="en-US" altLang="zh-CN" sz="1400" b="1" dirty="0">
                <a:ea typeface="宋体" panose="02010600030101010101" pitchFamily="2" charset="-122"/>
              </a:rPr>
              <a:t>;</a:t>
            </a:r>
            <a:endParaRPr lang="en-US" altLang="zh-CN" sz="1400" b="1" dirty="0">
              <a:ea typeface="宋体" panose="02010600030101010101" pitchFamily="2" charset="-122"/>
            </a:endParaRPr>
          </a:p>
          <a:p>
            <a:pPr eaLnBrk="1" hangingPunct="1">
              <a:lnSpc>
                <a:spcPct val="80000"/>
              </a:lnSpc>
              <a:buFont typeface="Wingdings" panose="05000000000000000000" pitchFamily="2" charset="2"/>
              <a:buNone/>
            </a:pPr>
            <a:r>
              <a:rPr lang="zh-CN" altLang="en-US" sz="1400" b="1" dirty="0">
                <a:ea typeface="宋体" panose="02010600030101010101" pitchFamily="2" charset="-122"/>
              </a:rPr>
              <a:t>下面的语句说明数据输入的含义。</a:t>
            </a:r>
            <a:endParaRPr lang="zh-CN" altLang="en-US" sz="1400" b="1" dirty="0">
              <a:ea typeface="宋体" panose="02010600030101010101" pitchFamily="2" charset="-122"/>
            </a:endParaRPr>
          </a:p>
          <a:p>
            <a:pPr eaLnBrk="1" hangingPunct="1">
              <a:lnSpc>
                <a:spcPct val="80000"/>
              </a:lnSpc>
              <a:buFont typeface="Wingdings" panose="05000000000000000000" pitchFamily="2" charset="2"/>
              <a:buNone/>
            </a:pPr>
            <a:r>
              <a:rPr lang="zh-CN" altLang="en-US" sz="1400" b="1" dirty="0">
                <a:ea typeface="宋体" panose="02010600030101010101" pitchFamily="2" charset="-122"/>
              </a:rPr>
              <a:t>语句		 		输入	内存变量的值</a:t>
            </a:r>
            <a:endParaRPr lang="zh-CN" altLang="en-US" sz="1400" b="1" dirty="0">
              <a:ea typeface="宋体" panose="02010600030101010101" pitchFamily="2" charset="-122"/>
            </a:endParaRPr>
          </a:p>
          <a:p>
            <a:pPr eaLnBrk="1" hangingPunct="1">
              <a:lnSpc>
                <a:spcPct val="80000"/>
              </a:lnSpc>
              <a:buFont typeface="Wingdings" panose="05000000000000000000" pitchFamily="2" charset="2"/>
              <a:buNone/>
            </a:pPr>
            <a:r>
              <a:rPr lang="zh-CN" altLang="en-US" sz="1600" b="1" dirty="0">
                <a:ea typeface="宋体" panose="02010600030101010101" pitchFamily="2" charset="-122"/>
              </a:rPr>
              <a:t> </a:t>
            </a:r>
            <a:r>
              <a:rPr lang="en-US" altLang="zh-CN" sz="1600" b="1" dirty="0">
                <a:latin typeface="Arial" panose="020B0604020202020204" pitchFamily="34" charset="0"/>
                <a:ea typeface="宋体" panose="02010600030101010101" pitchFamily="2" charset="-122"/>
              </a:rPr>
              <a:t>1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		A	</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='A'</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 2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		AB	</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='A'</a:t>
            </a:r>
            <a:r>
              <a:rPr lang="zh-CN" altLang="en-US" sz="1600" b="1" dirty="0">
                <a:latin typeface="Arial" panose="020B0604020202020204" pitchFamily="34" charset="0"/>
                <a:ea typeface="宋体" panose="02010600030101010101" pitchFamily="2" charset="-122"/>
              </a:rPr>
              <a:t>，而</a:t>
            </a:r>
            <a:r>
              <a:rPr lang="en-US" altLang="zh-CN" sz="1600" b="1" dirty="0">
                <a:latin typeface="Arial" panose="020B0604020202020204" pitchFamily="34" charset="0"/>
                <a:ea typeface="宋体" panose="02010600030101010101" pitchFamily="2" charset="-122"/>
              </a:rPr>
              <a:t>'B'</a:t>
            </a:r>
            <a:r>
              <a:rPr lang="zh-CN" altLang="en-US" sz="1600" b="1" dirty="0">
                <a:latin typeface="Arial" panose="020B0604020202020204" pitchFamily="34" charset="0"/>
                <a:ea typeface="宋体" panose="02010600030101010101" pitchFamily="2" charset="-122"/>
              </a:rPr>
              <a:t>被保留在输入流中等待被读取</a:t>
            </a:r>
            <a:endParaRPr lang="zh-CN" altLang="en-US"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zh-CN" altLang="en-US" sz="1600" b="1" dirty="0">
                <a:latin typeface="Arial" panose="020B0604020202020204" pitchFamily="34" charset="0"/>
                <a:ea typeface="宋体" panose="02010600030101010101" pitchFamily="2" charset="-122"/>
              </a:rPr>
              <a:t> </a:t>
            </a:r>
            <a:r>
              <a:rPr lang="en-US" altLang="zh-CN" sz="1600" b="1" dirty="0">
                <a:latin typeface="Arial" panose="020B0604020202020204" pitchFamily="34" charset="0"/>
                <a:ea typeface="宋体" panose="02010600030101010101" pitchFamily="2" charset="-122"/>
              </a:rPr>
              <a:t>3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		32	a=32</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 4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		32.23	a=32</a:t>
            </a:r>
            <a:r>
              <a:rPr lang="zh-CN" altLang="en-US" sz="1600" b="1" dirty="0">
                <a:latin typeface="Arial" panose="020B0604020202020204" pitchFamily="34" charset="0"/>
                <a:ea typeface="宋体" panose="02010600030101010101" pitchFamily="2" charset="-122"/>
              </a:rPr>
              <a:t>，</a:t>
            </a:r>
            <a:r>
              <a:rPr lang="en-US" altLang="zh-CN" sz="1600" b="1" dirty="0">
                <a:latin typeface="Arial" panose="020B0604020202020204" pitchFamily="34" charset="0"/>
                <a:ea typeface="宋体" panose="02010600030101010101" pitchFamily="2" charset="-122"/>
              </a:rPr>
              <a:t>.23</a:t>
            </a:r>
            <a:r>
              <a:rPr lang="zh-CN" altLang="en-US" sz="1600" b="1" dirty="0">
                <a:latin typeface="Arial" panose="020B0604020202020204" pitchFamily="34" charset="0"/>
                <a:ea typeface="宋体" panose="02010600030101010101" pitchFamily="2" charset="-122"/>
              </a:rPr>
              <a:t>留在输入流中等待被读取</a:t>
            </a:r>
            <a:endParaRPr lang="zh-CN" altLang="en-US"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zh-CN" altLang="en-US" sz="1600" b="1" dirty="0">
                <a:latin typeface="Arial" panose="020B0604020202020204" pitchFamily="34" charset="0"/>
                <a:ea typeface="宋体" panose="02010600030101010101" pitchFamily="2" charset="-122"/>
              </a:rPr>
              <a:t> </a:t>
            </a:r>
            <a:r>
              <a:rPr lang="en-US" altLang="zh-CN" sz="1600" b="1" dirty="0">
                <a:latin typeface="Arial" panose="020B0604020202020204" pitchFamily="34" charset="0"/>
                <a:ea typeface="宋体" panose="02010600030101010101" pitchFamily="2" charset="-122"/>
              </a:rPr>
              <a:t>5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&gt;&gt;z;		76.21	z=76.21</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 6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&gt;&gt;z;		65	z=65.0</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 </a:t>
            </a:r>
            <a:r>
              <a:rPr lang="en-US" altLang="zh-CN" sz="1600" b="1" dirty="0">
                <a:solidFill>
                  <a:srgbClr val="C00000"/>
                </a:solidFill>
                <a:latin typeface="Arial" panose="020B0604020202020204" pitchFamily="34" charset="0"/>
                <a:ea typeface="宋体" panose="02010600030101010101" pitchFamily="2" charset="-122"/>
              </a:rPr>
              <a:t>7	</a:t>
            </a:r>
            <a:r>
              <a:rPr lang="en-US" altLang="zh-CN" sz="1600" b="1" dirty="0" err="1">
                <a:solidFill>
                  <a:srgbClr val="C00000"/>
                </a:solidFill>
                <a:latin typeface="Arial" panose="020B0604020202020204" pitchFamily="34" charset="0"/>
                <a:ea typeface="宋体" panose="02010600030101010101" pitchFamily="2" charset="-122"/>
              </a:rPr>
              <a:t>cin</a:t>
            </a:r>
            <a:r>
              <a:rPr lang="en-US" altLang="zh-CN" sz="1600" b="1" dirty="0">
                <a:solidFill>
                  <a:srgbClr val="C00000"/>
                </a:solidFill>
                <a:latin typeface="Arial" panose="020B0604020202020204" pitchFamily="34" charset="0"/>
                <a:ea typeface="宋体" panose="02010600030101010101" pitchFamily="2" charset="-122"/>
              </a:rPr>
              <a:t>&gt;&gt;a&gt;&gt;</a:t>
            </a:r>
            <a:r>
              <a:rPr lang="en-US" altLang="zh-CN" sz="1600" b="1" dirty="0" err="1">
                <a:solidFill>
                  <a:srgbClr val="C00000"/>
                </a:solidFill>
                <a:latin typeface="Arial" panose="020B0604020202020204" pitchFamily="34" charset="0"/>
                <a:ea typeface="宋体" panose="02010600030101010101" pitchFamily="2" charset="-122"/>
              </a:rPr>
              <a:t>ch</a:t>
            </a:r>
            <a:r>
              <a:rPr lang="en-US" altLang="zh-CN" sz="1600" b="1" dirty="0">
                <a:solidFill>
                  <a:srgbClr val="C00000"/>
                </a:solidFill>
                <a:latin typeface="Arial" panose="020B0604020202020204" pitchFamily="34" charset="0"/>
                <a:ea typeface="宋体" panose="02010600030101010101" pitchFamily="2" charset="-122"/>
              </a:rPr>
              <a:t>&gt;&gt;z		23 B 3.2  a=23</a:t>
            </a:r>
            <a:r>
              <a:rPr lang="zh-CN" altLang="en-US" sz="1600" b="1" dirty="0">
                <a:solidFill>
                  <a:srgbClr val="C00000"/>
                </a:solidFill>
                <a:latin typeface="Arial" panose="020B0604020202020204" pitchFamily="34" charset="0"/>
                <a:ea typeface="宋体" panose="02010600030101010101" pitchFamily="2" charset="-122"/>
              </a:rPr>
              <a:t>，</a:t>
            </a:r>
            <a:r>
              <a:rPr lang="en-US" altLang="zh-CN" sz="1600" b="1" dirty="0" err="1">
                <a:solidFill>
                  <a:srgbClr val="C00000"/>
                </a:solidFill>
                <a:latin typeface="Arial" panose="020B0604020202020204" pitchFamily="34" charset="0"/>
                <a:ea typeface="宋体" panose="02010600030101010101" pitchFamily="2" charset="-122"/>
              </a:rPr>
              <a:t>ch</a:t>
            </a:r>
            <a:r>
              <a:rPr lang="en-US" altLang="zh-CN" sz="1600" b="1" dirty="0">
                <a:solidFill>
                  <a:srgbClr val="C00000"/>
                </a:solidFill>
                <a:latin typeface="Arial" panose="020B0604020202020204" pitchFamily="34" charset="0"/>
                <a:ea typeface="宋体" panose="02010600030101010101" pitchFamily="2" charset="-122"/>
              </a:rPr>
              <a:t>='B',Z=3.2     (</a:t>
            </a:r>
            <a:r>
              <a:rPr lang="zh-CN" altLang="en-US" sz="1600" b="1" dirty="0">
                <a:solidFill>
                  <a:srgbClr val="C00000"/>
                </a:solidFill>
                <a:latin typeface="Times New Roman" panose="02020603050405020304" pitchFamily="18" charset="0"/>
                <a:ea typeface="宋体" panose="02010600030101010101" pitchFamily="2" charset="-122"/>
                <a:sym typeface="+mn-ea"/>
              </a:rPr>
              <a:t>与</a:t>
            </a:r>
            <a:r>
              <a:rPr lang="en-US" altLang="zh-CN" sz="1600" b="1" dirty="0">
                <a:solidFill>
                  <a:srgbClr val="C00000"/>
                </a:solidFill>
                <a:latin typeface="Times New Roman" panose="02020603050405020304" pitchFamily="18" charset="0"/>
                <a:ea typeface="宋体" panose="02010600030101010101" pitchFamily="2" charset="-122"/>
                <a:sym typeface="+mn-ea"/>
              </a:rPr>
              <a:t>C</a:t>
            </a:r>
            <a:r>
              <a:rPr lang="zh-CN" altLang="en-US" sz="1600" b="1" dirty="0">
                <a:solidFill>
                  <a:srgbClr val="C00000"/>
                </a:solidFill>
                <a:latin typeface="Times New Roman" panose="02020603050405020304" pitchFamily="18" charset="0"/>
                <a:ea typeface="宋体" panose="02010600030101010101" pitchFamily="2" charset="-122"/>
                <a:sym typeface="+mn-ea"/>
              </a:rPr>
              <a:t>语言不同</a:t>
            </a:r>
            <a:r>
              <a:rPr lang="en-US" altLang="zh-CN" sz="1600" b="1" dirty="0">
                <a:solidFill>
                  <a:srgbClr val="C00000"/>
                </a:solidFill>
                <a:latin typeface="Arial" panose="020B0604020202020204" pitchFamily="34" charset="0"/>
                <a:ea typeface="宋体" panose="02010600030101010101" pitchFamily="2" charset="-122"/>
              </a:rPr>
              <a:t>)</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 8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&gt;&gt;a&gt;&gt;</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&gt;&gt;z		23B3.2	a=23</a:t>
            </a:r>
            <a:r>
              <a:rPr lang="zh-CN" altLang="en-US"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='B',Z=3.2</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 9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&gt;&gt;a&gt;&gt;b&gt;&gt;z		23 32	a=23</a:t>
            </a:r>
            <a:r>
              <a:rPr lang="zh-CN" altLang="en-US" sz="1600" b="1" dirty="0">
                <a:latin typeface="Arial" panose="020B0604020202020204" pitchFamily="34" charset="0"/>
                <a:ea typeface="宋体" panose="02010600030101010101" pitchFamily="2" charset="-122"/>
              </a:rPr>
              <a:t>，</a:t>
            </a:r>
            <a:r>
              <a:rPr lang="en-US" altLang="zh-CN" sz="1600" b="1" dirty="0">
                <a:latin typeface="Arial" panose="020B0604020202020204" pitchFamily="34" charset="0"/>
                <a:ea typeface="宋体" panose="02010600030101010101" pitchFamily="2" charset="-122"/>
              </a:rPr>
              <a:t>b=32</a:t>
            </a:r>
            <a:r>
              <a:rPr lang="zh-CN" altLang="en-US" sz="1600" b="1" dirty="0">
                <a:latin typeface="Arial" panose="020B0604020202020204" pitchFamily="34" charset="0"/>
                <a:ea typeface="宋体" panose="02010600030101010101" pitchFamily="2" charset="-122"/>
              </a:rPr>
              <a:t>，等待输入下一个数据存入</a:t>
            </a:r>
            <a:r>
              <a:rPr lang="en-US" altLang="zh-CN" sz="1600" b="1" dirty="0">
                <a:latin typeface="Arial" panose="020B0604020202020204" pitchFamily="34" charset="0"/>
                <a:ea typeface="宋体" panose="02010600030101010101" pitchFamily="2" charset="-122"/>
              </a:rPr>
              <a:t>z</a:t>
            </a:r>
            <a:endParaRPr lang="en-US" altLang="zh-CN"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10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&gt;&gt;a&gt;&gt;z		2 3.2 24	a=2</a:t>
            </a:r>
            <a:r>
              <a:rPr lang="zh-CN" altLang="en-US" sz="1600" b="1" dirty="0">
                <a:latin typeface="Arial" panose="020B0604020202020204" pitchFamily="34" charset="0"/>
                <a:ea typeface="宋体" panose="02010600030101010101" pitchFamily="2" charset="-122"/>
              </a:rPr>
              <a:t>，</a:t>
            </a:r>
            <a:r>
              <a:rPr lang="en-US" altLang="zh-CN" sz="1600" b="1" dirty="0">
                <a:latin typeface="Arial" panose="020B0604020202020204" pitchFamily="34" charset="0"/>
                <a:ea typeface="宋体" panose="02010600030101010101" pitchFamily="2" charset="-122"/>
              </a:rPr>
              <a:t>z=3.2</a:t>
            </a:r>
            <a:r>
              <a:rPr lang="zh-CN" altLang="en-US" sz="1600" b="1" dirty="0">
                <a:latin typeface="Arial" panose="020B0604020202020204" pitchFamily="34" charset="0"/>
                <a:ea typeface="宋体" panose="02010600030101010101" pitchFamily="2" charset="-122"/>
              </a:rPr>
              <a:t>，</a:t>
            </a:r>
            <a:r>
              <a:rPr lang="en-US" altLang="zh-CN" sz="1600" b="1" dirty="0">
                <a:latin typeface="Arial" panose="020B0604020202020204" pitchFamily="34" charset="0"/>
                <a:ea typeface="宋体" panose="02010600030101010101" pitchFamily="2" charset="-122"/>
              </a:rPr>
              <a:t>24</a:t>
            </a:r>
            <a:r>
              <a:rPr lang="zh-CN" altLang="en-US" sz="1600" b="1" dirty="0">
                <a:latin typeface="Arial" panose="020B0604020202020204" pitchFamily="34" charset="0"/>
                <a:ea typeface="宋体" panose="02010600030101010101" pitchFamily="2" charset="-122"/>
              </a:rPr>
              <a:t>被保留在输入流中等待被读取</a:t>
            </a:r>
            <a:endParaRPr lang="zh-CN" altLang="en-US"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11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&gt;&gt;a&gt;&gt;</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		132	a=132</a:t>
            </a:r>
            <a:r>
              <a:rPr lang="zh-CN" altLang="en-US" sz="1600" b="1" dirty="0">
                <a:latin typeface="Arial" panose="020B0604020202020204" pitchFamily="34" charset="0"/>
                <a:ea typeface="宋体" panose="02010600030101010101" pitchFamily="2" charset="-122"/>
              </a:rPr>
              <a:t>，计算机等待输入 </a:t>
            </a:r>
            <a:r>
              <a:rPr lang="en-US" altLang="zh-CN" sz="1600" b="1" dirty="0" err="1">
                <a:latin typeface="Arial" panose="020B0604020202020204" pitchFamily="34" charset="0"/>
                <a:ea typeface="宋体" panose="02010600030101010101" pitchFamily="2" charset="-122"/>
              </a:rPr>
              <a:t>ch</a:t>
            </a:r>
            <a:r>
              <a:rPr lang="zh-CN" altLang="en-US" sz="1600" b="1" dirty="0">
                <a:latin typeface="Arial" panose="020B0604020202020204" pitchFamily="34" charset="0"/>
                <a:ea typeface="宋体" panose="02010600030101010101" pitchFamily="2" charset="-122"/>
              </a:rPr>
              <a:t>的值</a:t>
            </a:r>
            <a:endParaRPr lang="zh-CN" altLang="en-US" sz="1600" b="1" dirty="0">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r>
              <a:rPr lang="en-US" altLang="zh-CN" sz="1600" b="1" dirty="0">
                <a:latin typeface="Arial" panose="020B0604020202020204" pitchFamily="34" charset="0"/>
                <a:ea typeface="宋体" panose="02010600030101010101" pitchFamily="2" charset="-122"/>
              </a:rPr>
              <a:t>12	</a:t>
            </a:r>
            <a:r>
              <a:rPr lang="en-US" altLang="zh-CN" sz="1600" b="1" dirty="0" err="1">
                <a:latin typeface="Arial" panose="020B0604020202020204" pitchFamily="34" charset="0"/>
                <a:ea typeface="宋体" panose="02010600030101010101" pitchFamily="2" charset="-122"/>
              </a:rPr>
              <a:t>cin</a:t>
            </a:r>
            <a:r>
              <a:rPr lang="en-US" altLang="zh-CN" sz="1600" b="1" dirty="0">
                <a:latin typeface="Arial" panose="020B0604020202020204" pitchFamily="34" charset="0"/>
                <a:ea typeface="宋体" panose="02010600030101010101" pitchFamily="2" charset="-122"/>
              </a:rPr>
              <a:t>&gt;&gt;</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&gt;&gt;a		132	</a:t>
            </a:r>
            <a:r>
              <a:rPr lang="en-US" altLang="zh-CN" sz="1600" b="1" dirty="0" err="1">
                <a:latin typeface="Arial" panose="020B0604020202020204" pitchFamily="34" charset="0"/>
                <a:ea typeface="宋体" panose="02010600030101010101" pitchFamily="2" charset="-122"/>
              </a:rPr>
              <a:t>ch</a:t>
            </a:r>
            <a:r>
              <a:rPr lang="en-US" altLang="zh-CN" sz="1600" b="1" dirty="0">
                <a:latin typeface="Arial" panose="020B0604020202020204" pitchFamily="34" charset="0"/>
                <a:ea typeface="宋体" panose="02010600030101010101" pitchFamily="2" charset="-122"/>
              </a:rPr>
              <a:t>='1'</a:t>
            </a:r>
            <a:r>
              <a:rPr lang="zh-CN" altLang="en-US" sz="1600" b="1" dirty="0">
                <a:latin typeface="Arial" panose="020B0604020202020204" pitchFamily="34" charset="0"/>
                <a:ea typeface="宋体" panose="02010600030101010101" pitchFamily="2" charset="-122"/>
              </a:rPr>
              <a:t>，</a:t>
            </a:r>
            <a:r>
              <a:rPr lang="en-US" altLang="zh-CN" sz="1600" b="1" dirty="0">
                <a:latin typeface="Arial" panose="020B0604020202020204" pitchFamily="34" charset="0"/>
                <a:ea typeface="宋体" panose="02010600030101010101" pitchFamily="2" charset="-122"/>
              </a:rPr>
              <a:t>a=32</a:t>
            </a:r>
            <a:endParaRPr lang="en-US" altLang="zh-CN" sz="16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anim calcmode="lin" valueType="num">
                                      <p:cBhvr additive="base">
                                        <p:cTn id="7"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pRg st="2" end="2"/>
                                            </p:txEl>
                                          </p:spTgt>
                                        </p:tgtEl>
                                        <p:attrNameLst>
                                          <p:attrName>style.visibility</p:attrName>
                                        </p:attrNameLst>
                                      </p:cBhvr>
                                      <p:to>
                                        <p:strVal val="visible"/>
                                      </p:to>
                                    </p:set>
                                    <p:anim calcmode="lin" valueType="num">
                                      <p:cBhvr additive="base">
                                        <p:cTn id="13"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23">
                                            <p:txEl>
                                              <p:pRg st="3" end="3"/>
                                            </p:txEl>
                                          </p:spTgt>
                                        </p:tgtEl>
                                        <p:attrNameLst>
                                          <p:attrName>style.visibility</p:attrName>
                                        </p:attrNameLst>
                                      </p:cBhvr>
                                      <p:to>
                                        <p:strVal val="visible"/>
                                      </p:to>
                                    </p:set>
                                    <p:anim calcmode="lin" valueType="num">
                                      <p:cBhvr additive="base">
                                        <p:cTn id="17"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2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23">
                                            <p:txEl>
                                              <p:pRg st="4" end="4"/>
                                            </p:txEl>
                                          </p:spTgt>
                                        </p:tgtEl>
                                        <p:attrNameLst>
                                          <p:attrName>style.visibility</p:attrName>
                                        </p:attrNameLst>
                                      </p:cBhvr>
                                      <p:to>
                                        <p:strVal val="visible"/>
                                      </p:to>
                                    </p:set>
                                    <p:anim calcmode="lin" valueType="num">
                                      <p:cBhvr additive="base">
                                        <p:cTn id="21"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2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23">
                                            <p:txEl>
                                              <p:pRg st="5" end="5"/>
                                            </p:txEl>
                                          </p:spTgt>
                                        </p:tgtEl>
                                        <p:attrNameLst>
                                          <p:attrName>style.visibility</p:attrName>
                                        </p:attrNameLst>
                                      </p:cBhvr>
                                      <p:to>
                                        <p:strVal val="visible"/>
                                      </p:to>
                                    </p:set>
                                    <p:anim calcmode="lin" valueType="num">
                                      <p:cBhvr additive="base">
                                        <p:cTn id="25"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2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3123">
                                            <p:txEl>
                                              <p:pRg st="6" end="6"/>
                                            </p:txEl>
                                          </p:spTgt>
                                        </p:tgtEl>
                                        <p:attrNameLst>
                                          <p:attrName>style.visibility</p:attrName>
                                        </p:attrNameLst>
                                      </p:cBhvr>
                                      <p:to>
                                        <p:strVal val="visible"/>
                                      </p:to>
                                    </p:set>
                                    <p:anim calcmode="lin" valueType="num">
                                      <p:cBhvr additive="base">
                                        <p:cTn id="29"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2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3123">
                                            <p:txEl>
                                              <p:pRg st="7" end="7"/>
                                            </p:txEl>
                                          </p:spTgt>
                                        </p:tgtEl>
                                        <p:attrNameLst>
                                          <p:attrName>style.visibility</p:attrName>
                                        </p:attrNameLst>
                                      </p:cBhvr>
                                      <p:to>
                                        <p:strVal val="visible"/>
                                      </p:to>
                                    </p:set>
                                    <p:anim calcmode="lin" valueType="num">
                                      <p:cBhvr additive="base">
                                        <p:cTn id="33"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3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3123">
                                            <p:txEl>
                                              <p:pRg st="8" end="8"/>
                                            </p:txEl>
                                          </p:spTgt>
                                        </p:tgtEl>
                                        <p:attrNameLst>
                                          <p:attrName>style.visibility</p:attrName>
                                        </p:attrNameLst>
                                      </p:cBhvr>
                                      <p:to>
                                        <p:strVal val="visible"/>
                                      </p:to>
                                    </p:set>
                                    <p:anim calcmode="lin" valueType="num">
                                      <p:cBhvr additive="base">
                                        <p:cTn id="39" dur="500" fill="hold"/>
                                        <p:tgtEl>
                                          <p:spTgt spid="13312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312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33123">
                                            <p:txEl>
                                              <p:pRg st="9" end="9"/>
                                            </p:txEl>
                                          </p:spTgt>
                                        </p:tgtEl>
                                        <p:attrNameLst>
                                          <p:attrName>style.visibility</p:attrName>
                                        </p:attrNameLst>
                                      </p:cBhvr>
                                      <p:to>
                                        <p:strVal val="visible"/>
                                      </p:to>
                                    </p:set>
                                    <p:anim calcmode="lin" valueType="num">
                                      <p:cBhvr additive="base">
                                        <p:cTn id="45" dur="500" fill="hold"/>
                                        <p:tgtEl>
                                          <p:spTgt spid="13312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331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3123">
                                            <p:txEl>
                                              <p:pRg st="10" end="10"/>
                                            </p:txEl>
                                          </p:spTgt>
                                        </p:tgtEl>
                                        <p:attrNameLst>
                                          <p:attrName>style.visibility</p:attrName>
                                        </p:attrNameLst>
                                      </p:cBhvr>
                                      <p:to>
                                        <p:strVal val="visible"/>
                                      </p:to>
                                    </p:set>
                                    <p:anim calcmode="lin" valueType="num">
                                      <p:cBhvr additive="base">
                                        <p:cTn id="51" dur="500" fill="hold"/>
                                        <p:tgtEl>
                                          <p:spTgt spid="13312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3312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33123">
                                            <p:txEl>
                                              <p:pRg st="11" end="11"/>
                                            </p:txEl>
                                          </p:spTgt>
                                        </p:tgtEl>
                                        <p:attrNameLst>
                                          <p:attrName>style.visibility</p:attrName>
                                        </p:attrNameLst>
                                      </p:cBhvr>
                                      <p:to>
                                        <p:strVal val="visible"/>
                                      </p:to>
                                    </p:set>
                                    <p:anim calcmode="lin" valueType="num">
                                      <p:cBhvr additive="base">
                                        <p:cTn id="57" dur="500" fill="hold"/>
                                        <p:tgtEl>
                                          <p:spTgt spid="13312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3312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33123">
                                            <p:txEl>
                                              <p:pRg st="12" end="12"/>
                                            </p:txEl>
                                          </p:spTgt>
                                        </p:tgtEl>
                                        <p:attrNameLst>
                                          <p:attrName>style.visibility</p:attrName>
                                        </p:attrNameLst>
                                      </p:cBhvr>
                                      <p:to>
                                        <p:strVal val="visible"/>
                                      </p:to>
                                    </p:set>
                                    <p:anim calcmode="lin" valueType="num">
                                      <p:cBhvr additive="base">
                                        <p:cTn id="63" dur="500" fill="hold"/>
                                        <p:tgtEl>
                                          <p:spTgt spid="13312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3312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33123">
                                            <p:txEl>
                                              <p:pRg st="13" end="13"/>
                                            </p:txEl>
                                          </p:spTgt>
                                        </p:tgtEl>
                                        <p:attrNameLst>
                                          <p:attrName>style.visibility</p:attrName>
                                        </p:attrNameLst>
                                      </p:cBhvr>
                                      <p:to>
                                        <p:strVal val="visible"/>
                                      </p:to>
                                    </p:set>
                                    <p:anim calcmode="lin" valueType="num">
                                      <p:cBhvr additive="base">
                                        <p:cTn id="69" dur="500" fill="hold"/>
                                        <p:tgtEl>
                                          <p:spTgt spid="13312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331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33123">
                                            <p:txEl>
                                              <p:pRg st="14" end="14"/>
                                            </p:txEl>
                                          </p:spTgt>
                                        </p:tgtEl>
                                        <p:attrNameLst>
                                          <p:attrName>style.visibility</p:attrName>
                                        </p:attrNameLst>
                                      </p:cBhvr>
                                      <p:to>
                                        <p:strVal val="visible"/>
                                      </p:to>
                                    </p:set>
                                    <p:anim calcmode="lin" valueType="num">
                                      <p:cBhvr additive="base">
                                        <p:cTn id="75" dur="500" fill="hold"/>
                                        <p:tgtEl>
                                          <p:spTgt spid="13312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3312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33123">
                                            <p:txEl>
                                              <p:pRg st="15" end="15"/>
                                            </p:txEl>
                                          </p:spTgt>
                                        </p:tgtEl>
                                        <p:attrNameLst>
                                          <p:attrName>style.visibility</p:attrName>
                                        </p:attrNameLst>
                                      </p:cBhvr>
                                      <p:to>
                                        <p:strVal val="visible"/>
                                      </p:to>
                                    </p:set>
                                    <p:anim calcmode="lin" valueType="num">
                                      <p:cBhvr additive="base">
                                        <p:cTn id="81" dur="500" fill="hold"/>
                                        <p:tgtEl>
                                          <p:spTgt spid="133123">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3312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33123">
                                            <p:txEl>
                                              <p:pRg st="16" end="16"/>
                                            </p:txEl>
                                          </p:spTgt>
                                        </p:tgtEl>
                                        <p:attrNameLst>
                                          <p:attrName>style.visibility</p:attrName>
                                        </p:attrNameLst>
                                      </p:cBhvr>
                                      <p:to>
                                        <p:strVal val="visible"/>
                                      </p:to>
                                    </p:set>
                                    <p:anim calcmode="lin" valueType="num">
                                      <p:cBhvr additive="base">
                                        <p:cTn id="87" dur="500" fill="hold"/>
                                        <p:tgtEl>
                                          <p:spTgt spid="133123">
                                            <p:txEl>
                                              <p:pRg st="16" end="1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3312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3123">
                                            <p:txEl>
                                              <p:pRg st="17" end="17"/>
                                            </p:txEl>
                                          </p:spTgt>
                                        </p:tgtEl>
                                        <p:attrNameLst>
                                          <p:attrName>style.visibility</p:attrName>
                                        </p:attrNameLst>
                                      </p:cBhvr>
                                      <p:to>
                                        <p:strVal val="visible"/>
                                      </p:to>
                                    </p:set>
                                    <p:anim calcmode="lin" valueType="num">
                                      <p:cBhvr additive="base">
                                        <p:cTn id="93" dur="500" fill="hold"/>
                                        <p:tgtEl>
                                          <p:spTgt spid="133123">
                                            <p:txEl>
                                              <p:pRg st="17" end="17"/>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3312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33123">
                                            <p:txEl>
                                              <p:pRg st="18" end="18"/>
                                            </p:txEl>
                                          </p:spTgt>
                                        </p:tgtEl>
                                        <p:attrNameLst>
                                          <p:attrName>style.visibility</p:attrName>
                                        </p:attrNameLst>
                                      </p:cBhvr>
                                      <p:to>
                                        <p:strVal val="visible"/>
                                      </p:to>
                                    </p:set>
                                    <p:anim calcmode="lin" valueType="num">
                                      <p:cBhvr additive="base">
                                        <p:cTn id="99" dur="500" fill="hold"/>
                                        <p:tgtEl>
                                          <p:spTgt spid="133123">
                                            <p:txEl>
                                              <p:pRg st="18" end="18"/>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3312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idx="4294967295"/>
          </p:nvPr>
        </p:nvSpPr>
        <p:spPr>
          <a:xfrm>
            <a:off x="811213" y="115888"/>
            <a:ext cx="7521575" cy="984250"/>
          </a:xfrm>
        </p:spPr>
        <p:txBody>
          <a:bodyPr/>
          <a:lstStyle/>
          <a:p>
            <a:r>
              <a:rPr lang="en-US" altLang="zh-CN" b="1">
                <a:ea typeface="宋体" panose="02010600030101010101" pitchFamily="2" charset="-122"/>
              </a:rPr>
              <a:t>1.4.4  cout</a:t>
            </a:r>
            <a:r>
              <a:rPr lang="zh-CN" altLang="zh-CN" b="1">
                <a:ea typeface="宋体" panose="02010600030101010101" pitchFamily="2" charset="-122"/>
              </a:rPr>
              <a:t>和插入</a:t>
            </a:r>
            <a:r>
              <a:rPr lang="zh-CN" altLang="zh-CN" b="1">
                <a:solidFill>
                  <a:srgbClr val="FF0000"/>
                </a:solidFill>
                <a:ea typeface="宋体" panose="02010600030101010101" pitchFamily="2" charset="-122"/>
              </a:rPr>
              <a:t>运算符</a:t>
            </a:r>
            <a:r>
              <a:rPr lang="en-US" altLang="zh-CN" b="1">
                <a:solidFill>
                  <a:srgbClr val="FF0000"/>
                </a:solidFill>
                <a:ea typeface="宋体" panose="02010600030101010101" pitchFamily="2" charset="-122"/>
              </a:rPr>
              <a:t>&lt;&lt;</a:t>
            </a:r>
            <a:endParaRPr lang="zh-CN" altLang="zh-CN" b="1">
              <a:solidFill>
                <a:srgbClr val="FF0000"/>
              </a:solidFill>
              <a:ea typeface="宋体" panose="02010600030101010101" pitchFamily="2" charset="-122"/>
            </a:endParaRPr>
          </a:p>
        </p:txBody>
      </p:sp>
      <p:sp>
        <p:nvSpPr>
          <p:cNvPr id="140291" name="Rectangle 3"/>
          <p:cNvSpPr>
            <a:spLocks noGrp="1" noChangeArrowheads="1"/>
          </p:cNvSpPr>
          <p:nvPr>
            <p:ph type="body" idx="4294967295"/>
          </p:nvPr>
        </p:nvSpPr>
        <p:spPr>
          <a:xfrm>
            <a:off x="611188" y="1773238"/>
            <a:ext cx="7918450" cy="4683125"/>
          </a:xfrm>
        </p:spPr>
        <p:txBody>
          <a:bodyPr/>
          <a:lstStyle/>
          <a:p>
            <a:pPr eaLnBrk="1" hangingPunct="1">
              <a:lnSpc>
                <a:spcPct val="90000"/>
              </a:lnSpc>
              <a:buFont typeface="Wingdings" panose="05000000000000000000" pitchFamily="2" charset="2"/>
              <a:buNone/>
            </a:pPr>
            <a:r>
              <a:rPr lang="en-US" altLang="zh-CN" sz="2400" b="1" dirty="0">
                <a:solidFill>
                  <a:srgbClr val="0000CC"/>
                </a:solidFill>
                <a:ea typeface="宋体" panose="02010600030101010101" pitchFamily="2" charset="-122"/>
              </a:rPr>
              <a:t>1</a:t>
            </a:r>
            <a:r>
              <a:rPr lang="zh-CN" altLang="en-US" sz="2400" b="1" dirty="0">
                <a:solidFill>
                  <a:srgbClr val="0000CC"/>
                </a:solidFill>
                <a:ea typeface="宋体" panose="02010600030101010101" pitchFamily="2" charset="-122"/>
              </a:rPr>
              <a:t>、</a:t>
            </a:r>
            <a:r>
              <a:rPr lang="en-US" altLang="zh-CN" sz="2400" b="1" dirty="0" err="1">
                <a:solidFill>
                  <a:srgbClr val="0000CC"/>
                </a:solidFill>
                <a:ea typeface="宋体" panose="02010600030101010101" pitchFamily="2" charset="-122"/>
              </a:rPr>
              <a:t>cout</a:t>
            </a:r>
            <a:r>
              <a:rPr lang="zh-CN" altLang="en-US" sz="2400" b="1" dirty="0">
                <a:solidFill>
                  <a:srgbClr val="0000CC"/>
                </a:solidFill>
                <a:ea typeface="宋体" panose="02010600030101010101" pitchFamily="2" charset="-122"/>
              </a:rPr>
              <a:t>的用途</a:t>
            </a:r>
            <a:endParaRPr lang="zh-CN" altLang="en-US" sz="2400" b="1" dirty="0">
              <a:solidFill>
                <a:srgbClr val="0000CC"/>
              </a:solidFill>
              <a:ea typeface="宋体" panose="02010600030101010101" pitchFamily="2" charset="-122"/>
            </a:endParaRPr>
          </a:p>
          <a:p>
            <a:pPr lvl="1" eaLnBrk="1" hangingPunct="1">
              <a:lnSpc>
                <a:spcPct val="90000"/>
              </a:lnSpc>
            </a:pPr>
            <a:r>
              <a:rPr lang="en-US" altLang="zh-CN" sz="2000" b="1" dirty="0" err="1">
                <a:latin typeface="Arial" panose="020B0604020202020204" pitchFamily="34" charset="0"/>
                <a:ea typeface="宋体" panose="02010600030101010101" pitchFamily="2" charset="-122"/>
              </a:rPr>
              <a:t>cout</a:t>
            </a:r>
            <a:r>
              <a:rPr lang="zh-CN" altLang="en-US" sz="2000" b="1" dirty="0">
                <a:latin typeface="Arial" panose="020B0604020202020204" pitchFamily="34" charset="0"/>
                <a:ea typeface="宋体" panose="02010600030101010101" pitchFamily="2" charset="-122"/>
              </a:rPr>
              <a:t>（读作</a:t>
            </a:r>
            <a:r>
              <a:rPr lang="en-US" altLang="zh-CN" sz="2000" b="1" dirty="0">
                <a:latin typeface="Arial" panose="020B0604020202020204" pitchFamily="34" charset="0"/>
                <a:ea typeface="宋体" panose="02010600030101010101" pitchFamily="2" charset="-122"/>
              </a:rPr>
              <a:t>see-out</a:t>
            </a:r>
            <a:r>
              <a:rPr lang="zh-CN" altLang="en-US" sz="2000" b="1" dirty="0">
                <a:latin typeface="Arial" panose="020B0604020202020204" pitchFamily="34" charset="0"/>
                <a:ea typeface="宋体" panose="02010600030101010101" pitchFamily="2" charset="-122"/>
              </a:rPr>
              <a:t>）是</a:t>
            </a:r>
            <a:r>
              <a:rPr lang="en-US" altLang="zh-CN" sz="2000" b="1" dirty="0" err="1">
                <a:latin typeface="Arial" panose="020B0604020202020204" pitchFamily="34" charset="0"/>
                <a:ea typeface="宋体" panose="02010600030101010101" pitchFamily="2" charset="-122"/>
              </a:rPr>
              <a:t>iostream</a:t>
            </a:r>
            <a:r>
              <a:rPr lang="zh-CN" altLang="en-US" sz="2000" b="1" dirty="0">
                <a:latin typeface="Arial" panose="020B0604020202020204" pitchFamily="34" charset="0"/>
                <a:ea typeface="宋体" panose="02010600030101010101" pitchFamily="2" charset="-122"/>
              </a:rPr>
              <a:t>库中用</a:t>
            </a:r>
            <a:r>
              <a:rPr lang="en-US" altLang="zh-CN" sz="2000" b="1" dirty="0" err="1">
                <a:latin typeface="Arial" panose="020B0604020202020204" pitchFamily="34" charset="0"/>
                <a:ea typeface="宋体" panose="02010600030101010101" pitchFamily="2" charset="-122"/>
              </a:rPr>
              <a:t>ostream</a:t>
            </a:r>
            <a:r>
              <a:rPr lang="zh-CN" altLang="en-US" sz="2000" b="1" dirty="0">
                <a:latin typeface="Arial" panose="020B0604020202020204" pitchFamily="34" charset="0"/>
                <a:ea typeface="宋体" panose="02010600030101010101" pitchFamily="2" charset="-122"/>
              </a:rPr>
              <a:t>定义的一个输出流对象，类似于：</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solidFill>
                  <a:srgbClr val="FF0000"/>
                </a:solidFill>
                <a:latin typeface="Arial" panose="020B0604020202020204" pitchFamily="34" charset="0"/>
                <a:ea typeface="宋体" panose="02010600030101010101" pitchFamily="2" charset="-122"/>
              </a:rPr>
              <a:t>               </a:t>
            </a:r>
            <a:r>
              <a:rPr lang="en-US" altLang="zh-CN" sz="2000" b="1" dirty="0" err="1">
                <a:solidFill>
                  <a:srgbClr val="FF0000"/>
                </a:solidFill>
                <a:latin typeface="Arial" panose="020B0604020202020204" pitchFamily="34" charset="0"/>
                <a:ea typeface="宋体" panose="02010600030101010101" pitchFamily="2" charset="-122"/>
              </a:rPr>
              <a:t>ostream</a:t>
            </a:r>
            <a:r>
              <a:rPr lang="en-US" altLang="zh-CN" sz="2000" b="1" dirty="0">
                <a:solidFill>
                  <a:srgbClr val="FF0000"/>
                </a:solidFill>
                <a:latin typeface="Arial" panose="020B0604020202020204" pitchFamily="34" charset="0"/>
                <a:ea typeface="宋体" panose="02010600030101010101" pitchFamily="2" charset="-122"/>
              </a:rPr>
              <a:t> </a:t>
            </a:r>
            <a:r>
              <a:rPr lang="en-US" altLang="zh-CN" sz="2000" b="1" dirty="0" err="1">
                <a:solidFill>
                  <a:srgbClr val="FF0000"/>
                </a:solidFill>
                <a:latin typeface="Arial" panose="020B0604020202020204" pitchFamily="34" charset="0"/>
                <a:ea typeface="宋体" panose="02010600030101010101" pitchFamily="2" charset="-122"/>
              </a:rPr>
              <a:t>cout</a:t>
            </a:r>
            <a:r>
              <a:rPr lang="en-US" altLang="zh-CN" sz="2000" b="1" dirty="0">
                <a:solidFill>
                  <a:srgbClr val="FF0000"/>
                </a:solidFill>
                <a:latin typeface="Arial" panose="020B0604020202020204" pitchFamily="34" charset="0"/>
                <a:ea typeface="宋体" panose="02010600030101010101" pitchFamily="2" charset="-122"/>
              </a:rPr>
              <a:t>;</a:t>
            </a:r>
            <a:endParaRPr lang="en-US" altLang="zh-CN" sz="2000" b="1" dirty="0">
              <a:solidFill>
                <a:srgbClr val="FF0000"/>
              </a:solidFill>
              <a:latin typeface="Arial" panose="020B0604020202020204" pitchFamily="34" charset="0"/>
              <a:ea typeface="宋体" panose="02010600030101010101" pitchFamily="2" charset="-122"/>
            </a:endParaRPr>
          </a:p>
          <a:p>
            <a:pPr lvl="1" eaLnBrk="1" hangingPunct="1">
              <a:lnSpc>
                <a:spcPct val="90000"/>
              </a:lnSpc>
            </a:pPr>
            <a:r>
              <a:rPr lang="en-US" altLang="zh-CN" sz="2000" b="1" dirty="0" err="1">
                <a:latin typeface="Arial" panose="020B0604020202020204" pitchFamily="34" charset="0"/>
                <a:ea typeface="宋体" panose="02010600030101010101" pitchFamily="2" charset="-122"/>
              </a:rPr>
              <a:t>cout</a:t>
            </a:r>
            <a:r>
              <a:rPr lang="zh-CN" altLang="en-US" sz="2000" b="1" dirty="0">
                <a:latin typeface="Arial" panose="020B0604020202020204" pitchFamily="34" charset="0"/>
                <a:ea typeface="宋体" panose="02010600030101010101" pitchFamily="2" charset="-122"/>
              </a:rPr>
              <a:t>已被</a:t>
            </a: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默认关联到显示器，用于在屏幕上输入数据。在</a:t>
            </a: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程序中，也可使用</a:t>
            </a:r>
            <a:r>
              <a:rPr lang="en-US" altLang="zh-CN" sz="2000" b="1" dirty="0">
                <a:latin typeface="Arial" panose="020B0604020202020204" pitchFamily="34" charset="0"/>
                <a:ea typeface="宋体" panose="02010600030101010101" pitchFamily="2" charset="-122"/>
              </a:rPr>
              <a:t>C</a:t>
            </a:r>
            <a:r>
              <a:rPr lang="zh-CN" altLang="en-US" sz="2000" b="1" dirty="0">
                <a:latin typeface="Arial" panose="020B0604020202020204" pitchFamily="34" charset="0"/>
                <a:ea typeface="宋体" panose="02010600030101010101" pitchFamily="2" charset="-122"/>
              </a:rPr>
              <a:t>语言的</a:t>
            </a:r>
            <a:r>
              <a:rPr lang="en-US" altLang="zh-CN" sz="2000" b="1" dirty="0" err="1">
                <a:latin typeface="Arial" panose="020B0604020202020204" pitchFamily="34" charset="0"/>
                <a:ea typeface="宋体" panose="02010600030101010101" pitchFamily="2" charset="-122"/>
              </a:rPr>
              <a:t>printf</a:t>
            </a:r>
            <a:r>
              <a:rPr lang="zh-CN" altLang="en-US" sz="2000" b="1" dirty="0">
                <a:latin typeface="Arial" panose="020B0604020202020204" pitchFamily="34" charset="0"/>
                <a:ea typeface="宋体" panose="02010600030101010101" pitchFamily="2" charset="-122"/>
              </a:rPr>
              <a:t>输出数据，但</a:t>
            </a:r>
            <a:r>
              <a:rPr lang="en-US" altLang="zh-CN" sz="2000" b="1" dirty="0" err="1">
                <a:solidFill>
                  <a:srgbClr val="0000CC"/>
                </a:solidFill>
                <a:latin typeface="Arial" panose="020B0604020202020204" pitchFamily="34" charset="0"/>
                <a:ea typeface="宋体" panose="02010600030101010101" pitchFamily="2" charset="-122"/>
              </a:rPr>
              <a:t>cout</a:t>
            </a:r>
            <a:r>
              <a:rPr lang="zh-CN" altLang="en-US" sz="2000" b="1" dirty="0">
                <a:solidFill>
                  <a:srgbClr val="0000CC"/>
                </a:solidFill>
                <a:latin typeface="Arial" panose="020B0604020202020204" pitchFamily="34" charset="0"/>
                <a:ea typeface="宋体" panose="02010600030101010101" pitchFamily="2" charset="-122"/>
              </a:rPr>
              <a:t>更简单。</a:t>
            </a:r>
            <a:endParaRPr lang="zh-CN" altLang="en-US" sz="2000" b="1" dirty="0">
              <a:solidFill>
                <a:srgbClr val="0000CC"/>
              </a:solidFill>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endParaRPr lang="zh-CN" altLang="en-US" sz="2000" b="1" dirty="0">
              <a:solidFill>
                <a:schemeClr val="accent2"/>
              </a:solidFill>
              <a:latin typeface="Arial" panose="020B0604020202020204" pitchFamily="34"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b="1" dirty="0">
                <a:solidFill>
                  <a:srgbClr val="0000CC"/>
                </a:solidFill>
                <a:ea typeface="宋体" panose="02010600030101010101" pitchFamily="2" charset="-122"/>
              </a:rPr>
              <a:t>2</a:t>
            </a:r>
            <a:r>
              <a:rPr lang="zh-CN" altLang="en-US" sz="2400" b="1" dirty="0">
                <a:solidFill>
                  <a:srgbClr val="0000CC"/>
                </a:solidFill>
                <a:ea typeface="宋体" panose="02010600030101010101" pitchFamily="2" charset="-122"/>
              </a:rPr>
              <a:t>、</a:t>
            </a:r>
            <a:r>
              <a:rPr lang="en-US" altLang="zh-CN" sz="2400" b="1" dirty="0" err="1">
                <a:solidFill>
                  <a:srgbClr val="0000CC"/>
                </a:solidFill>
                <a:ea typeface="宋体" panose="02010600030101010101" pitchFamily="2" charset="-122"/>
              </a:rPr>
              <a:t>cout</a:t>
            </a:r>
            <a:r>
              <a:rPr lang="zh-CN" altLang="en-US" sz="2400" b="1" dirty="0">
                <a:solidFill>
                  <a:srgbClr val="0000CC"/>
                </a:solidFill>
                <a:ea typeface="宋体" panose="02010600030101010101" pitchFamily="2" charset="-122"/>
              </a:rPr>
              <a:t>的用法</a:t>
            </a:r>
            <a:endParaRPr lang="zh-CN" altLang="en-US" sz="2400" b="1" dirty="0">
              <a:solidFill>
                <a:srgbClr val="0000CC"/>
              </a:solidFill>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&lt;&lt;x;</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endParaRPr lang="en-US" altLang="zh-CN" sz="2000" b="1" dirty="0">
              <a:solidFill>
                <a:schemeClr val="accent2"/>
              </a:solidFill>
              <a:latin typeface="Arial" panose="020B0604020202020204" pitchFamily="34" charset="0"/>
              <a:ea typeface="宋体" panose="02010600030101010101" pitchFamily="2" charset="-122"/>
            </a:endParaRPr>
          </a:p>
          <a:p>
            <a:pPr lvl="1" eaLnBrk="1" hangingPunct="1">
              <a:lnSpc>
                <a:spcPct val="90000"/>
              </a:lnSpc>
            </a:pPr>
            <a:r>
              <a:rPr lang="zh-CN" altLang="en-US" sz="2000" b="1" dirty="0">
                <a:latin typeface="Arial" panose="020B0604020202020204" pitchFamily="34" charset="0"/>
                <a:ea typeface="宋体" panose="02010600030101010101" pitchFamily="2" charset="-122"/>
              </a:rPr>
              <a:t>其中</a:t>
            </a:r>
            <a:r>
              <a:rPr lang="en-US" altLang="zh-CN" sz="2000" b="1" dirty="0">
                <a:latin typeface="Arial" panose="020B0604020202020204" pitchFamily="34" charset="0"/>
                <a:ea typeface="宋体" panose="02010600030101010101" pitchFamily="2" charset="-122"/>
              </a:rPr>
              <a:t>x</a:t>
            </a:r>
            <a:r>
              <a:rPr lang="zh-CN" altLang="en-US" sz="2000" b="1" dirty="0">
                <a:latin typeface="Arial" panose="020B0604020202020204" pitchFamily="34" charset="0"/>
                <a:ea typeface="宋体" panose="02010600030101010101" pitchFamily="2" charset="-122"/>
              </a:rPr>
              <a:t>可是以内置数据类型如</a:t>
            </a:r>
            <a:r>
              <a:rPr lang="en-US" altLang="zh-CN" sz="2000" b="1" dirty="0" err="1">
                <a:latin typeface="Arial" panose="020B0604020202020204" pitchFamily="34" charset="0"/>
                <a:ea typeface="宋体" panose="02010600030101010101" pitchFamily="2" charset="-122"/>
              </a:rPr>
              <a:t>int</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char</a:t>
            </a:r>
            <a:r>
              <a:rPr lang="zh-CN" altLang="en-US" sz="2000" b="1" dirty="0">
                <a:latin typeface="Arial" panose="020B0604020202020204" pitchFamily="34" charset="0"/>
                <a:ea typeface="宋体" panose="02010600030101010101" pitchFamily="2" charset="-122"/>
              </a:rPr>
              <a:t>，</a:t>
            </a:r>
            <a:r>
              <a:rPr lang="en-US" altLang="zh-CN" sz="2000" b="1" dirty="0">
                <a:latin typeface="Arial" panose="020B0604020202020204" pitchFamily="34" charset="0"/>
                <a:ea typeface="宋体" panose="02010600030101010101" pitchFamily="2" charset="-122"/>
              </a:rPr>
              <a:t>float</a:t>
            </a:r>
            <a:r>
              <a:rPr lang="zh-CN" altLang="en-US" sz="2000" b="1" dirty="0">
                <a:latin typeface="Arial" panose="020B0604020202020204" pitchFamily="34" charset="0"/>
                <a:ea typeface="宋体" panose="02010600030101010101" pitchFamily="2" charset="-122"/>
              </a:rPr>
              <a:t>等。</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1">
                                            <p:txEl>
                                              <p:pRg st="3" end="3"/>
                                            </p:txEl>
                                          </p:spTgt>
                                        </p:tgtEl>
                                        <p:attrNameLst>
                                          <p:attrName>style.visibility</p:attrName>
                                        </p:attrNameLst>
                                      </p:cBhvr>
                                      <p:to>
                                        <p:strVal val="visible"/>
                                      </p:to>
                                    </p:set>
                                    <p:anim calcmode="lin" valueType="num">
                                      <p:cBhvr additive="base">
                                        <p:cTn id="7" dur="5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5" end="5"/>
                                            </p:txEl>
                                          </p:spTgt>
                                        </p:tgtEl>
                                        <p:attrNameLst>
                                          <p:attrName>style.visibility</p:attrName>
                                        </p:attrNameLst>
                                      </p:cBhvr>
                                      <p:to>
                                        <p:strVal val="visible"/>
                                      </p:to>
                                    </p:set>
                                    <p:anim calcmode="lin" valueType="num">
                                      <p:cBhvr additive="base">
                                        <p:cTn id="13" dur="500" fill="hold"/>
                                        <p:tgtEl>
                                          <p:spTgt spid="14029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0291">
                                            <p:txEl>
                                              <p:pRg st="6" end="6"/>
                                            </p:txEl>
                                          </p:spTgt>
                                        </p:tgtEl>
                                        <p:attrNameLst>
                                          <p:attrName>style.visibility</p:attrName>
                                        </p:attrNameLst>
                                      </p:cBhvr>
                                      <p:to>
                                        <p:strVal val="visible"/>
                                      </p:to>
                                    </p:set>
                                    <p:anim calcmode="lin" valueType="num">
                                      <p:cBhvr additive="base">
                                        <p:cTn id="17"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0291">
                                            <p:txEl>
                                              <p:pRg st="8" end="8"/>
                                            </p:txEl>
                                          </p:spTgt>
                                        </p:tgtEl>
                                        <p:attrNameLst>
                                          <p:attrName>style.visibility</p:attrName>
                                        </p:attrNameLst>
                                      </p:cBhvr>
                                      <p:to>
                                        <p:strVal val="visible"/>
                                      </p:to>
                                    </p:set>
                                    <p:anim calcmode="lin" valueType="num">
                                      <p:cBhvr additive="base">
                                        <p:cTn id="23" dur="500" fill="hold"/>
                                        <p:tgtEl>
                                          <p:spTgt spid="14029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755650" y="0"/>
            <a:ext cx="7519988" cy="908050"/>
          </a:xfrm>
        </p:spPr>
        <p:txBody>
          <a:bodyPr/>
          <a:lstStyle/>
          <a:p>
            <a:pPr eaLnBrk="1" hangingPunct="1"/>
            <a:r>
              <a:rPr lang="en-US" altLang="zh-CN" b="1">
                <a:ea typeface="宋体" panose="02010600030101010101" pitchFamily="2" charset="-122"/>
              </a:rPr>
              <a:t>1.4.4  cout</a:t>
            </a:r>
            <a:r>
              <a:rPr lang="zh-CN" altLang="zh-CN" b="1">
                <a:ea typeface="宋体" panose="02010600030101010101" pitchFamily="2" charset="-122"/>
              </a:rPr>
              <a:t>和插入</a:t>
            </a:r>
            <a:r>
              <a:rPr lang="zh-CN" altLang="zh-CN" b="1">
                <a:solidFill>
                  <a:srgbClr val="FF0000"/>
                </a:solidFill>
                <a:ea typeface="宋体" panose="02010600030101010101" pitchFamily="2" charset="-122"/>
              </a:rPr>
              <a:t>运算符</a:t>
            </a:r>
            <a:r>
              <a:rPr lang="en-US" altLang="zh-CN" b="1">
                <a:solidFill>
                  <a:srgbClr val="FF0000"/>
                </a:solidFill>
                <a:ea typeface="宋体" panose="02010600030101010101" pitchFamily="2" charset="-122"/>
              </a:rPr>
              <a:t>&lt;&lt;</a:t>
            </a:r>
            <a:endParaRPr lang="zh-CN" altLang="en-US" b="1">
              <a:solidFill>
                <a:srgbClr val="FF3300"/>
              </a:solidFill>
              <a:ea typeface="宋体" panose="02010600030101010101" pitchFamily="2" charset="-122"/>
            </a:endParaRPr>
          </a:p>
        </p:txBody>
      </p:sp>
      <p:sp>
        <p:nvSpPr>
          <p:cNvPr id="74754" name="Rectangle 3"/>
          <p:cNvSpPr>
            <a:spLocks noGrp="1" noChangeArrowheads="1"/>
          </p:cNvSpPr>
          <p:nvPr>
            <p:ph type="body" idx="4294967295"/>
          </p:nvPr>
        </p:nvSpPr>
        <p:spPr>
          <a:xfrm>
            <a:off x="142875" y="1341438"/>
            <a:ext cx="3781054" cy="4683125"/>
          </a:xfrm>
        </p:spPr>
        <p:txBody>
          <a:bodyPr/>
          <a:lstStyle/>
          <a:p>
            <a:pPr marL="0" indent="0" eaLnBrk="1" hangingPunct="1">
              <a:buFont typeface="Wingdings" panose="05000000000000000000" pitchFamily="2" charset="2"/>
              <a:buNone/>
            </a:pPr>
            <a:r>
              <a:rPr lang="en-US" altLang="zh-CN" b="1" dirty="0">
                <a:solidFill>
                  <a:srgbClr val="0000CC"/>
                </a:solidFill>
                <a:ea typeface="宋体" panose="02010600030101010101" pitchFamily="2" charset="-122"/>
              </a:rPr>
              <a:t>3．</a:t>
            </a:r>
            <a:r>
              <a:rPr lang="zh-CN" altLang="en-US" b="1" dirty="0">
                <a:solidFill>
                  <a:srgbClr val="0000CC"/>
                </a:solidFill>
                <a:ea typeface="宋体" panose="02010600030101010101" pitchFamily="2" charset="-122"/>
              </a:rPr>
              <a:t>输出字符类型的数据</a:t>
            </a:r>
            <a:endParaRPr lang="zh-CN" altLang="en-US" b="1" dirty="0">
              <a:solidFill>
                <a:srgbClr val="0000CC"/>
              </a:solidFill>
              <a:ea typeface="宋体" panose="02010600030101010101" pitchFamily="2" charset="-122"/>
            </a:endParaRPr>
          </a:p>
          <a:p>
            <a:pPr lvl="1" eaLnBrk="1" hangingPunct="1">
              <a:buFont typeface="Wingdings" panose="05000000000000000000" pitchFamily="2" charset="2"/>
              <a:buNone/>
            </a:pPr>
            <a:r>
              <a:rPr lang="zh-CN" altLang="en-US" b="1" dirty="0">
                <a:latin typeface="Arial" panose="020B0604020202020204" pitchFamily="34" charset="0"/>
                <a:ea typeface="宋体" panose="02010600030101010101" pitchFamily="2" charset="-122"/>
              </a:rPr>
              <a:t>对于字符变量和字符串变量，</a:t>
            </a:r>
            <a:r>
              <a:rPr lang="en-US" altLang="zh-CN" b="1" dirty="0" err="1">
                <a:latin typeface="Arial" panose="020B0604020202020204" pitchFamily="34" charset="0"/>
                <a:ea typeface="宋体" panose="02010600030101010101" pitchFamily="2" charset="-122"/>
              </a:rPr>
              <a:t>cout</a:t>
            </a:r>
            <a:r>
              <a:rPr lang="zh-CN" altLang="en-US" b="1" dirty="0">
                <a:latin typeface="Arial" panose="020B0604020202020204" pitchFamily="34" charset="0"/>
                <a:ea typeface="宋体" panose="02010600030101010101" pitchFamily="2" charset="-122"/>
              </a:rPr>
              <a:t>将把</a:t>
            </a:r>
            <a:r>
              <a:rPr lang="zh-CN" altLang="en-US" b="1" dirty="0">
                <a:solidFill>
                  <a:srgbClr val="C00000"/>
                </a:solidFill>
                <a:latin typeface="Arial" panose="020B0604020202020204" pitchFamily="34" charset="0"/>
                <a:ea typeface="宋体" panose="02010600030101010101" pitchFamily="2" charset="-122"/>
              </a:rPr>
              <a:t>变量的值</a:t>
            </a:r>
            <a:r>
              <a:rPr lang="zh-CN" altLang="en-US" b="1" dirty="0">
                <a:latin typeface="Arial" panose="020B0604020202020204" pitchFamily="34" charset="0"/>
                <a:ea typeface="宋体" panose="02010600030101010101" pitchFamily="2" charset="-122"/>
              </a:rPr>
              <a:t>输出到显示屏幕上。对于字符常量和字符串常量，</a:t>
            </a:r>
            <a:r>
              <a:rPr lang="en-US" altLang="zh-CN" b="1" dirty="0" err="1">
                <a:latin typeface="Arial" panose="020B0604020202020204" pitchFamily="34" charset="0"/>
                <a:ea typeface="宋体" panose="02010600030101010101" pitchFamily="2" charset="-122"/>
              </a:rPr>
              <a:t>cout</a:t>
            </a:r>
            <a:r>
              <a:rPr lang="zh-CN" altLang="en-US" b="1" dirty="0">
                <a:latin typeface="Arial" panose="020B0604020202020204" pitchFamily="34" charset="0"/>
                <a:ea typeface="宋体" panose="02010600030101010101" pitchFamily="2" charset="-122"/>
              </a:rPr>
              <a:t>将把它们</a:t>
            </a:r>
            <a:r>
              <a:rPr lang="zh-CN" altLang="en-US" b="1" dirty="0">
                <a:solidFill>
                  <a:srgbClr val="C00000"/>
                </a:solidFill>
                <a:latin typeface="Arial" panose="020B0604020202020204" pitchFamily="34" charset="0"/>
                <a:ea typeface="宋体" panose="02010600030101010101" pitchFamily="2" charset="-122"/>
              </a:rPr>
              <a:t>原样</a:t>
            </a:r>
            <a:r>
              <a:rPr lang="zh-CN" altLang="en-US" b="1" dirty="0">
                <a:latin typeface="Arial" panose="020B0604020202020204" pitchFamily="34" charset="0"/>
                <a:ea typeface="宋体" panose="02010600030101010101" pitchFamily="2" charset="-122"/>
              </a:rPr>
              <a:t>输出在屏幕上</a:t>
            </a:r>
            <a:endParaRPr lang="zh-CN" altLang="en-US" b="1" dirty="0">
              <a:latin typeface="Arial" panose="020B0604020202020204" pitchFamily="34" charset="0"/>
              <a:ea typeface="宋体" panose="02010600030101010101" pitchFamily="2" charset="-122"/>
            </a:endParaRPr>
          </a:p>
        </p:txBody>
      </p:sp>
      <p:sp>
        <p:nvSpPr>
          <p:cNvPr id="37892" name="Rectangle 4"/>
          <p:cNvSpPr>
            <a:spLocks noChangeArrowheads="1"/>
          </p:cNvSpPr>
          <p:nvPr/>
        </p:nvSpPr>
        <p:spPr bwMode="auto">
          <a:xfrm>
            <a:off x="4144963" y="1422242"/>
            <a:ext cx="4670425" cy="4523105"/>
          </a:xfrm>
          <a:prstGeom prst="rect">
            <a:avLst/>
          </a:prstGeom>
          <a:gradFill rotWithShape="1">
            <a:gsLst>
              <a:gs pos="0">
                <a:srgbClr val="FFFF80"/>
              </a:gs>
              <a:gs pos="50000">
                <a:srgbClr val="FFFFB3"/>
              </a:gs>
              <a:gs pos="100000">
                <a:srgbClr val="FFFFDA"/>
              </a:gs>
            </a:gsLst>
            <a:lin ang="13500000" scaled="1"/>
          </a:gradFill>
          <a:ln w="9525">
            <a:noFill/>
            <a:miter lim="800000"/>
          </a:ln>
        </p:spPr>
        <p:txBody>
          <a:bodyPr anchor="ctr">
            <a:spAutoFit/>
          </a:bodyPr>
          <a:lstStyle/>
          <a:p>
            <a:pPr indent="533400"/>
            <a:r>
              <a:rPr lang="en-US" altLang="zh-CN" sz="2400" b="0" dirty="0">
                <a:latin typeface="Times New Roman" panose="02020603050405020304" pitchFamily="18" charset="0"/>
                <a:ea typeface="宋体" panose="02010600030101010101" pitchFamily="2" charset="-122"/>
              </a:rPr>
              <a:t>【</a:t>
            </a:r>
            <a:r>
              <a:rPr lang="zh-CN" altLang="en-US" sz="2400" b="0" dirty="0">
                <a:latin typeface="Times New Roman" panose="02020603050405020304" pitchFamily="18" charset="0"/>
                <a:ea typeface="宋体" panose="02010600030101010101" pitchFamily="2" charset="-122"/>
              </a:rPr>
              <a:t>例</a:t>
            </a:r>
            <a:r>
              <a:rPr lang="en-US" altLang="zh-CN" sz="2400" b="0" dirty="0">
                <a:latin typeface="Times New Roman" panose="02020603050405020304" pitchFamily="18" charset="0"/>
                <a:ea typeface="宋体" panose="02010600030101010101" pitchFamily="2" charset="-122"/>
              </a:rPr>
              <a:t>1-5】  </a:t>
            </a:r>
            <a:r>
              <a:rPr lang="en-US" altLang="zh-CN" sz="2400" b="0" dirty="0" err="1">
                <a:latin typeface="Times New Roman" panose="02020603050405020304" pitchFamily="18" charset="0"/>
                <a:ea typeface="宋体" panose="02010600030101010101" pitchFamily="2" charset="-122"/>
              </a:rPr>
              <a:t>cout</a:t>
            </a:r>
            <a:r>
              <a:rPr lang="zh-CN" altLang="en-US" sz="2400" b="0" dirty="0">
                <a:latin typeface="Times New Roman" panose="02020603050405020304" pitchFamily="18" charset="0"/>
                <a:ea typeface="宋体" panose="02010600030101010101" pitchFamily="2" charset="-122"/>
              </a:rPr>
              <a:t>输出字符数据。</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#include&lt;iostream&gt;</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using namespace std;</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void main()</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	char ch1='c';</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	char ch2[]="Hello C++!";</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	</a:t>
            </a:r>
            <a:r>
              <a:rPr lang="en-US" altLang="zh-CN" sz="2400" b="0" dirty="0" err="1">
                <a:latin typeface="Times New Roman" panose="02020603050405020304" pitchFamily="18" charset="0"/>
                <a:ea typeface="宋体" panose="02010600030101010101" pitchFamily="2" charset="-122"/>
              </a:rPr>
              <a:t>cout</a:t>
            </a:r>
            <a:r>
              <a:rPr lang="en-US" altLang="zh-CN" sz="2400" b="0" dirty="0">
                <a:latin typeface="Times New Roman" panose="02020603050405020304" pitchFamily="18" charset="0"/>
                <a:ea typeface="宋体" panose="02010600030101010101" pitchFamily="2" charset="-122"/>
              </a:rPr>
              <a:t>&lt;&lt;ch1;</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	</a:t>
            </a:r>
            <a:r>
              <a:rPr lang="en-US" altLang="zh-CN" sz="2400" b="0" dirty="0" err="1">
                <a:latin typeface="Times New Roman" panose="02020603050405020304" pitchFamily="18" charset="0"/>
                <a:ea typeface="宋体" panose="02010600030101010101" pitchFamily="2" charset="-122"/>
              </a:rPr>
              <a:t>cout</a:t>
            </a:r>
            <a:r>
              <a:rPr lang="en-US" altLang="zh-CN" sz="2400" b="0" dirty="0">
                <a:latin typeface="Times New Roman" panose="02020603050405020304" pitchFamily="18" charset="0"/>
                <a:ea typeface="宋体" panose="02010600030101010101" pitchFamily="2" charset="-122"/>
              </a:rPr>
              <a:t>&lt;&lt;ch2;</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	</a:t>
            </a:r>
            <a:r>
              <a:rPr lang="en-US" altLang="zh-CN" sz="2400" b="0" dirty="0" err="1">
                <a:latin typeface="Times New Roman" panose="02020603050405020304" pitchFamily="18" charset="0"/>
                <a:ea typeface="宋体" panose="02010600030101010101" pitchFamily="2" charset="-122"/>
              </a:rPr>
              <a:t>cout</a:t>
            </a:r>
            <a:r>
              <a:rPr lang="en-US" altLang="zh-CN" sz="2400" b="0" dirty="0">
                <a:latin typeface="Times New Roman" panose="02020603050405020304" pitchFamily="18" charset="0"/>
                <a:ea typeface="宋体" panose="02010600030101010101" pitchFamily="2" charset="-122"/>
              </a:rPr>
              <a:t>&lt;&lt;"C";</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	</a:t>
            </a:r>
            <a:r>
              <a:rPr lang="en-US" altLang="zh-CN" sz="2400" b="0" dirty="0" err="1">
                <a:latin typeface="Times New Roman" panose="02020603050405020304" pitchFamily="18" charset="0"/>
                <a:ea typeface="宋体" panose="02010600030101010101" pitchFamily="2" charset="-122"/>
              </a:rPr>
              <a:t>cout</a:t>
            </a:r>
            <a:r>
              <a:rPr lang="en-US" altLang="zh-CN" sz="2400" b="0" dirty="0">
                <a:latin typeface="Times New Roman" panose="02020603050405020304" pitchFamily="18" charset="0"/>
                <a:ea typeface="宋体" panose="02010600030101010101" pitchFamily="2" charset="-122"/>
              </a:rPr>
              <a:t>&lt;&lt;"Hello everyone!";</a:t>
            </a:r>
            <a:endParaRPr lang="en-US" altLang="zh-CN" sz="2400" b="0" dirty="0">
              <a:latin typeface="Times New Roman" panose="02020603050405020304" pitchFamily="18" charset="0"/>
              <a:ea typeface="宋体" panose="02010600030101010101" pitchFamily="2" charset="-122"/>
            </a:endParaRPr>
          </a:p>
          <a:p>
            <a:pPr indent="533400"/>
            <a:r>
              <a:rPr lang="en-US" altLang="zh-CN" sz="2400" b="0" dirty="0">
                <a:latin typeface="Times New Roman" panose="02020603050405020304" pitchFamily="18" charset="0"/>
                <a:ea typeface="宋体" panose="02010600030101010101" pitchFamily="2" charset="-122"/>
              </a:rPr>
              <a:t>}</a:t>
            </a:r>
            <a:endParaRPr lang="en-US" altLang="zh-CN" sz="2400" b="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811213" y="-34925"/>
            <a:ext cx="7521575" cy="984250"/>
          </a:xfrm>
        </p:spPr>
        <p:txBody>
          <a:bodyPr/>
          <a:lstStyle/>
          <a:p>
            <a:pPr eaLnBrk="1" hangingPunct="1"/>
            <a:r>
              <a:rPr lang="en-US" altLang="zh-CN" b="1">
                <a:ea typeface="宋体" panose="02010600030101010101" pitchFamily="2" charset="-122"/>
              </a:rPr>
              <a:t>1.4.4  cout</a:t>
            </a:r>
            <a:r>
              <a:rPr lang="zh-CN" altLang="zh-CN" b="1">
                <a:ea typeface="宋体" panose="02010600030101010101" pitchFamily="2" charset="-122"/>
              </a:rPr>
              <a:t>和插入</a:t>
            </a:r>
            <a:r>
              <a:rPr lang="zh-CN" altLang="zh-CN" b="1">
                <a:solidFill>
                  <a:srgbClr val="FF0000"/>
                </a:solidFill>
                <a:ea typeface="宋体" panose="02010600030101010101" pitchFamily="2" charset="-122"/>
              </a:rPr>
              <a:t>运算符</a:t>
            </a:r>
            <a:r>
              <a:rPr lang="en-US" altLang="zh-CN" b="1">
                <a:solidFill>
                  <a:srgbClr val="FF0000"/>
                </a:solidFill>
                <a:ea typeface="宋体" panose="02010600030101010101" pitchFamily="2" charset="-122"/>
              </a:rPr>
              <a:t>&lt;&lt;</a:t>
            </a:r>
            <a:endParaRPr lang="zh-CN" altLang="en-US" b="1">
              <a:solidFill>
                <a:srgbClr val="FF3300"/>
              </a:solidFill>
              <a:ea typeface="宋体" panose="02010600030101010101" pitchFamily="2" charset="-122"/>
            </a:endParaRPr>
          </a:p>
        </p:txBody>
      </p:sp>
      <p:sp>
        <p:nvSpPr>
          <p:cNvPr id="142339" name="Rectangle 3"/>
          <p:cNvSpPr>
            <a:spLocks noGrp="1" noChangeArrowheads="1"/>
          </p:cNvSpPr>
          <p:nvPr>
            <p:ph type="body" idx="4294967295"/>
          </p:nvPr>
        </p:nvSpPr>
        <p:spPr>
          <a:xfrm>
            <a:off x="434975" y="1438275"/>
            <a:ext cx="8221663" cy="5399088"/>
          </a:xfrm>
        </p:spPr>
        <p:txBody>
          <a:bodyPr/>
          <a:lstStyle/>
          <a:p>
            <a:pPr eaLnBrk="1" hangingPunct="1">
              <a:lnSpc>
                <a:spcPct val="80000"/>
              </a:lnSpc>
              <a:buFont typeface="Wingdings" panose="05000000000000000000" pitchFamily="2" charset="2"/>
              <a:buNone/>
            </a:pPr>
            <a:r>
              <a:rPr lang="en-US" altLang="zh-CN" b="1" dirty="0">
                <a:solidFill>
                  <a:srgbClr val="0000CC"/>
                </a:solidFill>
                <a:ea typeface="宋体" panose="02010600030101010101" pitchFamily="2" charset="-122"/>
              </a:rPr>
              <a:t>4. </a:t>
            </a:r>
            <a:r>
              <a:rPr lang="zh-CN" altLang="en-US" b="1" dirty="0">
                <a:solidFill>
                  <a:srgbClr val="0000CC"/>
                </a:solidFill>
                <a:ea typeface="宋体" panose="02010600030101010101" pitchFamily="2" charset="-122"/>
              </a:rPr>
              <a:t>连续输出</a:t>
            </a:r>
            <a:endParaRPr lang="zh-CN" altLang="en-US" b="1" dirty="0">
              <a:solidFill>
                <a:srgbClr val="0000CC"/>
              </a:solidFill>
              <a:ea typeface="宋体" panose="02010600030101010101" pitchFamily="2" charset="-122"/>
            </a:endParaRPr>
          </a:p>
          <a:p>
            <a:pPr eaLnBrk="1" hangingPunct="1">
              <a:lnSpc>
                <a:spcPct val="80000"/>
              </a:lnSpc>
            </a:pPr>
            <a:r>
              <a:rPr lang="en-US" altLang="zh-CN" sz="2400" b="1" dirty="0" err="1">
                <a:ea typeface="宋体" panose="02010600030101010101" pitchFamily="2" charset="-122"/>
              </a:rPr>
              <a:t>cout</a:t>
            </a:r>
            <a:r>
              <a:rPr lang="zh-CN" altLang="en-US" sz="2400" b="1" dirty="0">
                <a:ea typeface="宋体" panose="02010600030101010101" pitchFamily="2" charset="-122"/>
              </a:rPr>
              <a:t>能够同时输出多个数据，用法如下：</a:t>
            </a:r>
            <a:endParaRPr lang="zh-CN" altLang="en-US" sz="2400" b="1" dirty="0">
              <a:ea typeface="宋体" panose="02010600030101010101" pitchFamily="2" charset="-122"/>
            </a:endParaRPr>
          </a:p>
          <a:p>
            <a:pPr lvl="1" eaLnBrk="1" hangingPunct="1">
              <a:lnSpc>
                <a:spcPct val="80000"/>
              </a:lnSpc>
              <a:buFont typeface="Wingdings" panose="05000000000000000000" pitchFamily="2" charset="2"/>
              <a:buNone/>
            </a:pP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&lt;&lt;x1&lt;&lt;x2&lt;&lt;x3&lt;&lt;…;</a:t>
            </a:r>
            <a:endParaRPr lang="en-US" altLang="zh-CN" sz="2000" b="1" dirty="0">
              <a:latin typeface="Arial" panose="020B0604020202020204" pitchFamily="34" charset="0"/>
              <a:ea typeface="宋体" panose="02010600030101010101" pitchFamily="2" charset="-122"/>
            </a:endParaRPr>
          </a:p>
          <a:p>
            <a:pPr lvl="1" eaLnBrk="1" hangingPunct="1">
              <a:lnSpc>
                <a:spcPct val="80000"/>
              </a:lnSpc>
              <a:buFont typeface="Wingdings" panose="05000000000000000000" pitchFamily="2" charset="2"/>
              <a:buNone/>
            </a:pPr>
            <a:r>
              <a:rPr lang="zh-CN" altLang="en-US" sz="2000" b="1" dirty="0">
                <a:latin typeface="Arial" panose="020B0604020202020204" pitchFamily="34" charset="0"/>
                <a:ea typeface="宋体" panose="02010600030101010101" pitchFamily="2" charset="-122"/>
              </a:rPr>
              <a:t>例：</a:t>
            </a:r>
            <a:endParaRPr lang="zh-CN" altLang="en-US" sz="2000" b="1" dirty="0">
              <a:latin typeface="Arial" panose="020B0604020202020204" pitchFamily="34" charset="0"/>
              <a:ea typeface="宋体" panose="02010600030101010101" pitchFamily="2" charset="-122"/>
            </a:endParaRPr>
          </a:p>
          <a:p>
            <a:pPr lvl="1" eaLnBrk="1" hangingPunct="1">
              <a:lnSpc>
                <a:spcPct val="80000"/>
              </a:lnSpc>
              <a:buFont typeface="Wingdings" panose="05000000000000000000" pitchFamily="2" charset="2"/>
              <a:buNone/>
            </a:pPr>
            <a:r>
              <a:rPr lang="en-US" altLang="zh-CN" sz="2000" b="1" dirty="0" err="1">
                <a:solidFill>
                  <a:schemeClr val="accent2"/>
                </a:solidFill>
                <a:latin typeface="Arial" panose="020B0604020202020204" pitchFamily="34" charset="0"/>
                <a:ea typeface="宋体" panose="02010600030101010101" pitchFamily="2" charset="-122"/>
              </a:rPr>
              <a:t>cout</a:t>
            </a:r>
            <a:r>
              <a:rPr lang="en-US" altLang="zh-CN" sz="2000" b="1" dirty="0">
                <a:solidFill>
                  <a:schemeClr val="accent2"/>
                </a:solidFill>
                <a:latin typeface="Arial" panose="020B0604020202020204" pitchFamily="34" charset="0"/>
                <a:ea typeface="宋体" panose="02010600030101010101" pitchFamily="2" charset="-122"/>
              </a:rPr>
              <a:t>&lt;&lt;ch1&lt;&lt;ch2&lt;&lt;"C"&lt;&lt;"Hello everyone!";</a:t>
            </a:r>
            <a:endParaRPr lang="en-US" altLang="zh-CN" sz="2000" b="1" dirty="0">
              <a:solidFill>
                <a:schemeClr val="accent2"/>
              </a:solidFill>
              <a:latin typeface="Arial" panose="020B0604020202020204" pitchFamily="34" charset="0"/>
              <a:ea typeface="宋体" panose="02010600030101010101" pitchFamily="2" charset="-122"/>
            </a:endParaRPr>
          </a:p>
          <a:p>
            <a:pPr eaLnBrk="1" hangingPunct="1">
              <a:lnSpc>
                <a:spcPct val="80000"/>
              </a:lnSpc>
            </a:pPr>
            <a:r>
              <a:rPr lang="zh-CN" altLang="en-US" sz="2400" b="1" dirty="0">
                <a:ea typeface="宋体" panose="02010600030101010101" pitchFamily="2" charset="-122"/>
              </a:rPr>
              <a:t>与</a:t>
            </a:r>
            <a:r>
              <a:rPr lang="en-US" altLang="zh-CN" sz="2400" b="1" dirty="0">
                <a:ea typeface="宋体" panose="02010600030101010101" pitchFamily="2" charset="-122"/>
              </a:rPr>
              <a:t>C</a:t>
            </a:r>
            <a:r>
              <a:rPr lang="zh-CN" altLang="en-US" sz="2400" b="1" dirty="0">
                <a:ea typeface="宋体" panose="02010600030101010101" pitchFamily="2" charset="-122"/>
              </a:rPr>
              <a:t>一样，在</a:t>
            </a:r>
            <a:r>
              <a:rPr lang="en-US" altLang="zh-CN" sz="2400" b="1" dirty="0">
                <a:ea typeface="宋体" panose="02010600030101010101" pitchFamily="2" charset="-122"/>
              </a:rPr>
              <a:t>C++</a:t>
            </a:r>
            <a:r>
              <a:rPr lang="zh-CN" altLang="en-US" sz="2400" b="1" dirty="0">
                <a:ea typeface="宋体" panose="02010600030101010101" pitchFamily="2" charset="-122"/>
              </a:rPr>
              <a:t>中也可以将一条命令写在多行上。比如，上面的语句也可写成下面的形式：</a:t>
            </a:r>
            <a:endParaRPr lang="zh-CN" altLang="en-US" sz="2400" b="1" dirty="0">
              <a:ea typeface="宋体" panose="02010600030101010101" pitchFamily="2" charset="-122"/>
            </a:endParaRPr>
          </a:p>
          <a:p>
            <a:pPr lvl="1" eaLnBrk="1" hangingPunct="1">
              <a:lnSpc>
                <a:spcPct val="80000"/>
              </a:lnSpc>
              <a:buFont typeface="Wingdings" panose="05000000000000000000" pitchFamily="2" charset="2"/>
              <a:buNone/>
            </a:pPr>
            <a:r>
              <a:rPr lang="en-US" altLang="zh-CN" sz="2000" b="1" dirty="0" err="1">
                <a:solidFill>
                  <a:schemeClr val="accent2"/>
                </a:solidFill>
                <a:latin typeface="Arial" panose="020B0604020202020204" pitchFamily="34" charset="0"/>
                <a:ea typeface="宋体" panose="02010600030101010101" pitchFamily="2" charset="-122"/>
              </a:rPr>
              <a:t>cout</a:t>
            </a:r>
            <a:r>
              <a:rPr lang="en-US" altLang="zh-CN" sz="2000" b="1" dirty="0">
                <a:solidFill>
                  <a:schemeClr val="accent2"/>
                </a:solidFill>
                <a:latin typeface="Arial" panose="020B0604020202020204" pitchFamily="34" charset="0"/>
                <a:ea typeface="宋体" panose="02010600030101010101" pitchFamily="2" charset="-122"/>
              </a:rPr>
              <a:t>&lt;&lt;ch1</a:t>
            </a:r>
            <a:endParaRPr lang="en-US" altLang="zh-CN" sz="2000" b="1" dirty="0">
              <a:solidFill>
                <a:schemeClr val="accent2"/>
              </a:solidFill>
              <a:latin typeface="Arial" panose="020B0604020202020204" pitchFamily="34" charset="0"/>
              <a:ea typeface="宋体" panose="02010600030101010101" pitchFamily="2" charset="-122"/>
            </a:endParaRPr>
          </a:p>
          <a:p>
            <a:pPr lvl="1" eaLnBrk="1" hangingPunct="1">
              <a:lnSpc>
                <a:spcPct val="80000"/>
              </a:lnSpc>
              <a:buFont typeface="Wingdings" panose="05000000000000000000" pitchFamily="2" charset="2"/>
              <a:buNone/>
            </a:pPr>
            <a:r>
              <a:rPr lang="en-US" altLang="zh-CN" sz="2000" b="1" dirty="0">
                <a:solidFill>
                  <a:schemeClr val="accent2"/>
                </a:solidFill>
                <a:latin typeface="Arial" panose="020B0604020202020204" pitchFamily="34" charset="0"/>
                <a:ea typeface="宋体" panose="02010600030101010101" pitchFamily="2" charset="-122"/>
              </a:rPr>
              <a:t>		&lt;&lt;ch2</a:t>
            </a:r>
            <a:endParaRPr lang="en-US" altLang="zh-CN" sz="2000" b="1" dirty="0">
              <a:solidFill>
                <a:schemeClr val="accent2"/>
              </a:solidFill>
              <a:latin typeface="Arial" panose="020B0604020202020204" pitchFamily="34" charset="0"/>
              <a:ea typeface="宋体" panose="02010600030101010101" pitchFamily="2" charset="-122"/>
            </a:endParaRPr>
          </a:p>
          <a:p>
            <a:pPr lvl="1" eaLnBrk="1" hangingPunct="1">
              <a:lnSpc>
                <a:spcPct val="80000"/>
              </a:lnSpc>
              <a:buFont typeface="Wingdings" panose="05000000000000000000" pitchFamily="2" charset="2"/>
              <a:buNone/>
            </a:pPr>
            <a:r>
              <a:rPr lang="en-US" altLang="zh-CN" sz="2000" b="1" dirty="0">
                <a:solidFill>
                  <a:schemeClr val="accent2"/>
                </a:solidFill>
                <a:latin typeface="Arial" panose="020B0604020202020204" pitchFamily="34" charset="0"/>
                <a:ea typeface="宋体" panose="02010600030101010101" pitchFamily="2" charset="-122"/>
              </a:rPr>
              <a:t>		&lt;&lt;"C"</a:t>
            </a:r>
            <a:endParaRPr lang="en-US" altLang="zh-CN" sz="2000" b="1" dirty="0">
              <a:solidFill>
                <a:schemeClr val="accent2"/>
              </a:solidFill>
              <a:latin typeface="Arial" panose="020B0604020202020204" pitchFamily="34" charset="0"/>
              <a:ea typeface="宋体" panose="02010600030101010101" pitchFamily="2" charset="-122"/>
            </a:endParaRPr>
          </a:p>
          <a:p>
            <a:pPr lvl="1" eaLnBrk="1" hangingPunct="1">
              <a:lnSpc>
                <a:spcPct val="80000"/>
              </a:lnSpc>
              <a:buFont typeface="Wingdings" panose="05000000000000000000" pitchFamily="2" charset="2"/>
              <a:buNone/>
            </a:pPr>
            <a:r>
              <a:rPr lang="en-US" altLang="zh-CN" sz="2000" b="1" dirty="0">
                <a:solidFill>
                  <a:schemeClr val="accent2"/>
                </a:solidFill>
                <a:latin typeface="Arial" panose="020B0604020202020204" pitchFamily="34" charset="0"/>
                <a:ea typeface="宋体" panose="02010600030101010101" pitchFamily="2" charset="-122"/>
              </a:rPr>
              <a:t>		&lt;&lt;"Hello everyone!";</a:t>
            </a:r>
            <a:endParaRPr lang="en-US" altLang="zh-CN" sz="2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pRg st="5" end="5"/>
                                            </p:txEl>
                                          </p:spTgt>
                                        </p:tgtEl>
                                        <p:attrNameLst>
                                          <p:attrName>style.visibility</p:attrName>
                                        </p:attrNameLst>
                                      </p:cBhvr>
                                      <p:to>
                                        <p:strVal val="visible"/>
                                      </p:to>
                                    </p:set>
                                    <p:anim calcmode="lin" valueType="num">
                                      <p:cBhvr additive="base">
                                        <p:cTn id="7" dur="5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2339">
                                            <p:txEl>
                                              <p:pRg st="6" end="6"/>
                                            </p:txEl>
                                          </p:spTgt>
                                        </p:tgtEl>
                                        <p:attrNameLst>
                                          <p:attrName>style.visibility</p:attrName>
                                        </p:attrNameLst>
                                      </p:cBhvr>
                                      <p:to>
                                        <p:strVal val="visible"/>
                                      </p:to>
                                    </p:set>
                                    <p:anim calcmode="lin" valueType="num">
                                      <p:cBhvr additive="base">
                                        <p:cTn id="11" dur="5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233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2339">
                                            <p:txEl>
                                              <p:pRg st="7" end="7"/>
                                            </p:txEl>
                                          </p:spTgt>
                                        </p:tgtEl>
                                        <p:attrNameLst>
                                          <p:attrName>style.visibility</p:attrName>
                                        </p:attrNameLst>
                                      </p:cBhvr>
                                      <p:to>
                                        <p:strVal val="visible"/>
                                      </p:to>
                                    </p:set>
                                    <p:anim calcmode="lin" valueType="num">
                                      <p:cBhvr additive="base">
                                        <p:cTn id="15" dur="500" fill="hold"/>
                                        <p:tgtEl>
                                          <p:spTgt spid="14233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233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2339">
                                            <p:txEl>
                                              <p:pRg st="8" end="8"/>
                                            </p:txEl>
                                          </p:spTgt>
                                        </p:tgtEl>
                                        <p:attrNameLst>
                                          <p:attrName>style.visibility</p:attrName>
                                        </p:attrNameLst>
                                      </p:cBhvr>
                                      <p:to>
                                        <p:strVal val="visible"/>
                                      </p:to>
                                    </p:set>
                                    <p:anim calcmode="lin" valueType="num">
                                      <p:cBhvr additive="base">
                                        <p:cTn id="19" dur="500" fill="hold"/>
                                        <p:tgtEl>
                                          <p:spTgt spid="14233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233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2339">
                                            <p:txEl>
                                              <p:pRg st="9" end="9"/>
                                            </p:txEl>
                                          </p:spTgt>
                                        </p:tgtEl>
                                        <p:attrNameLst>
                                          <p:attrName>style.visibility</p:attrName>
                                        </p:attrNameLst>
                                      </p:cBhvr>
                                      <p:to>
                                        <p:strVal val="visible"/>
                                      </p:to>
                                    </p:set>
                                    <p:anim calcmode="lin" valueType="num">
                                      <p:cBhvr additive="base">
                                        <p:cTn id="23" dur="500" fill="hold"/>
                                        <p:tgtEl>
                                          <p:spTgt spid="142339">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23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811213" y="63500"/>
            <a:ext cx="7521575" cy="984250"/>
          </a:xfrm>
        </p:spPr>
        <p:txBody>
          <a:bodyPr/>
          <a:lstStyle/>
          <a:p>
            <a:pPr eaLnBrk="1" hangingPunct="1"/>
            <a:r>
              <a:rPr lang="en-US" altLang="zh-CN" b="1">
                <a:ea typeface="宋体" panose="02010600030101010101" pitchFamily="2" charset="-122"/>
              </a:rPr>
              <a:t>1.4.4  cout</a:t>
            </a:r>
            <a:r>
              <a:rPr lang="zh-CN" altLang="zh-CN" b="1">
                <a:ea typeface="宋体" panose="02010600030101010101" pitchFamily="2" charset="-122"/>
              </a:rPr>
              <a:t>和插入</a:t>
            </a:r>
            <a:r>
              <a:rPr lang="zh-CN" altLang="zh-CN" b="1">
                <a:solidFill>
                  <a:srgbClr val="FF0000"/>
                </a:solidFill>
                <a:ea typeface="宋体" panose="02010600030101010101" pitchFamily="2" charset="-122"/>
              </a:rPr>
              <a:t>运算符</a:t>
            </a:r>
            <a:r>
              <a:rPr lang="en-US" altLang="zh-CN" b="1">
                <a:solidFill>
                  <a:srgbClr val="FF0000"/>
                </a:solidFill>
                <a:ea typeface="宋体" panose="02010600030101010101" pitchFamily="2" charset="-122"/>
              </a:rPr>
              <a:t>&lt;&lt;</a:t>
            </a:r>
            <a:endParaRPr lang="zh-CN" altLang="en-US" b="1">
              <a:solidFill>
                <a:srgbClr val="FF3300"/>
              </a:solidFill>
              <a:ea typeface="宋体" panose="02010600030101010101" pitchFamily="2" charset="-122"/>
            </a:endParaRPr>
          </a:p>
        </p:txBody>
      </p:sp>
      <p:sp>
        <p:nvSpPr>
          <p:cNvPr id="143363" name="Rectangle 3"/>
          <p:cNvSpPr>
            <a:spLocks noGrp="1" noChangeArrowheads="1"/>
          </p:cNvSpPr>
          <p:nvPr>
            <p:ph type="body" idx="4294967295"/>
          </p:nvPr>
        </p:nvSpPr>
        <p:spPr>
          <a:xfrm>
            <a:off x="560388" y="1757363"/>
            <a:ext cx="7772400" cy="4895850"/>
          </a:xfrm>
        </p:spPr>
        <p:txBody>
          <a:bodyPr/>
          <a:lstStyle/>
          <a:p>
            <a:pPr eaLnBrk="1" hangingPunct="1">
              <a:lnSpc>
                <a:spcPct val="90000"/>
              </a:lnSpc>
              <a:buFont typeface="Wingdings" panose="05000000000000000000" pitchFamily="2" charset="2"/>
              <a:buNone/>
            </a:pPr>
            <a:r>
              <a:rPr lang="en-US" altLang="zh-CN" b="1">
                <a:solidFill>
                  <a:srgbClr val="0000CC"/>
                </a:solidFill>
                <a:ea typeface="宋体" panose="02010600030101010101" pitchFamily="2" charset="-122"/>
              </a:rPr>
              <a:t>5</a:t>
            </a:r>
            <a:r>
              <a:rPr lang="zh-CN" altLang="en-US" b="1">
                <a:solidFill>
                  <a:srgbClr val="0000CC"/>
                </a:solidFill>
                <a:ea typeface="宋体" panose="02010600030101010101" pitchFamily="2" charset="-122"/>
              </a:rPr>
              <a:t>、输出换行</a:t>
            </a:r>
            <a:endParaRPr lang="zh-CN" altLang="en-US" b="1">
              <a:solidFill>
                <a:srgbClr val="0000CC"/>
              </a:solidFill>
              <a:ea typeface="宋体" panose="02010600030101010101" pitchFamily="2" charset="-122"/>
            </a:endParaRPr>
          </a:p>
          <a:p>
            <a:pPr lvl="1" eaLnBrk="1" hangingPunct="1">
              <a:lnSpc>
                <a:spcPct val="90000"/>
              </a:lnSpc>
              <a:buFont typeface="Wingdings" panose="05000000000000000000" pitchFamily="2" charset="2"/>
              <a:buNone/>
            </a:pPr>
            <a:r>
              <a:rPr lang="zh-CN" altLang="en-US" sz="1800" b="1">
                <a:latin typeface="Arial" panose="020B0604020202020204" pitchFamily="34" charset="0"/>
                <a:ea typeface="宋体" panose="02010600030101010101" pitchFamily="2" charset="-122"/>
              </a:rPr>
              <a:t>在</a:t>
            </a:r>
            <a:r>
              <a:rPr lang="en-US" altLang="zh-CN" sz="1800" b="1">
                <a:latin typeface="Arial" panose="020B0604020202020204" pitchFamily="34" charset="0"/>
                <a:ea typeface="宋体" panose="02010600030101010101" pitchFamily="2" charset="-122"/>
              </a:rPr>
              <a:t>cout</a:t>
            </a:r>
            <a:r>
              <a:rPr lang="zh-CN" altLang="en-US" sz="1800" b="1">
                <a:latin typeface="Arial" panose="020B0604020202020204" pitchFamily="34" charset="0"/>
                <a:ea typeface="宋体" panose="02010600030101010101" pitchFamily="2" charset="-122"/>
              </a:rPr>
              <a:t>语句中换行可用：</a:t>
            </a:r>
            <a:r>
              <a:rPr lang="zh-CN" altLang="en-US" sz="1800" b="1">
                <a:solidFill>
                  <a:srgbClr val="C00000"/>
                </a:solidFill>
                <a:latin typeface="Arial" panose="020B0604020202020204" pitchFamily="34" charset="0"/>
                <a:ea typeface="宋体" panose="02010600030101010101" pitchFamily="2" charset="-122"/>
              </a:rPr>
              <a:t>“</a:t>
            </a:r>
            <a:r>
              <a:rPr lang="en-US" altLang="zh-CN" sz="1800" b="1">
                <a:solidFill>
                  <a:srgbClr val="C00000"/>
                </a:solidFill>
                <a:latin typeface="Arial" panose="020B0604020202020204" pitchFamily="34" charset="0"/>
                <a:ea typeface="宋体" panose="02010600030101010101" pitchFamily="2" charset="-122"/>
              </a:rPr>
              <a:t>\n”</a:t>
            </a:r>
            <a:r>
              <a:rPr lang="zh-CN" altLang="en-US" sz="1800" b="1">
                <a:solidFill>
                  <a:srgbClr val="C00000"/>
                </a:solidFill>
                <a:latin typeface="Arial" panose="020B0604020202020204" pitchFamily="34" charset="0"/>
                <a:ea typeface="宋体" panose="02010600030101010101" pitchFamily="2" charset="-122"/>
              </a:rPr>
              <a:t>或</a:t>
            </a:r>
            <a:r>
              <a:rPr lang="en-US" altLang="zh-CN" sz="1800" b="1">
                <a:solidFill>
                  <a:srgbClr val="C00000"/>
                </a:solidFill>
                <a:latin typeface="Arial" panose="020B0604020202020204" pitchFamily="34" charset="0"/>
                <a:ea typeface="宋体" panose="02010600030101010101" pitchFamily="2" charset="-122"/>
              </a:rPr>
              <a:t>endl</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solidFill>
                  <a:schemeClr val="accent2"/>
                </a:solidFill>
                <a:latin typeface="Arial" panose="020B0604020202020204" pitchFamily="34" charset="0"/>
                <a:ea typeface="宋体" panose="02010600030101010101" pitchFamily="2" charset="-122"/>
              </a:rPr>
              <a:t>【</a:t>
            </a:r>
            <a:r>
              <a:rPr lang="zh-CN" altLang="en-US" sz="1800" b="1">
                <a:solidFill>
                  <a:schemeClr val="accent2"/>
                </a:solidFill>
                <a:latin typeface="Arial" panose="020B0604020202020204" pitchFamily="34" charset="0"/>
                <a:ea typeface="宋体" panose="02010600030101010101" pitchFamily="2" charset="-122"/>
              </a:rPr>
              <a:t>例</a:t>
            </a:r>
            <a:r>
              <a:rPr lang="en-US" altLang="zh-CN" sz="1800" b="1">
                <a:solidFill>
                  <a:schemeClr val="accent2"/>
                </a:solidFill>
                <a:latin typeface="Arial" panose="020B0604020202020204" pitchFamily="34" charset="0"/>
                <a:ea typeface="宋体" panose="02010600030101010101" pitchFamily="2" charset="-122"/>
              </a:rPr>
              <a:t>1-6】  </a:t>
            </a:r>
            <a:r>
              <a:rPr lang="zh-CN" altLang="en-US" sz="1800" b="1">
                <a:solidFill>
                  <a:schemeClr val="accent2"/>
                </a:solidFill>
                <a:latin typeface="Arial" panose="020B0604020202020204" pitchFamily="34" charset="0"/>
                <a:ea typeface="宋体" panose="02010600030101010101" pitchFamily="2" charset="-122"/>
              </a:rPr>
              <a:t>在例</a:t>
            </a:r>
            <a:r>
              <a:rPr lang="en-US" altLang="zh-CN" sz="1800" b="1">
                <a:solidFill>
                  <a:schemeClr val="accent2"/>
                </a:solidFill>
                <a:latin typeface="Arial" panose="020B0604020202020204" pitchFamily="34" charset="0"/>
                <a:ea typeface="宋体" panose="02010600030101010101" pitchFamily="2" charset="-122"/>
              </a:rPr>
              <a:t>1-5</a:t>
            </a:r>
            <a:r>
              <a:rPr lang="zh-CN" altLang="en-US" sz="1800" b="1">
                <a:solidFill>
                  <a:schemeClr val="accent2"/>
                </a:solidFill>
                <a:latin typeface="Arial" panose="020B0604020202020204" pitchFamily="34" charset="0"/>
                <a:ea typeface="宋体" panose="02010600030101010101" pitchFamily="2" charset="-122"/>
              </a:rPr>
              <a:t>的输出语句中增加换行符。</a:t>
            </a:r>
            <a:endParaRPr lang="zh-CN" altLang="en-US" sz="1800" b="1">
              <a:solidFill>
                <a:schemeClr val="accent2"/>
              </a:solidFill>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a:t>
            </a:r>
            <a:r>
              <a:rPr lang="zh-CN" altLang="en-US" sz="1800" b="1">
                <a:latin typeface="Arial" panose="020B0604020202020204" pitchFamily="34" charset="0"/>
                <a:ea typeface="宋体" panose="02010600030101010101" pitchFamily="2" charset="-122"/>
              </a:rPr>
              <a:t>Ｅ</a:t>
            </a:r>
            <a:r>
              <a:rPr lang="en-US" altLang="zh-CN" sz="1800" b="1">
                <a:latin typeface="Arial" panose="020B0604020202020204" pitchFamily="34" charset="0"/>
                <a:ea typeface="宋体" panose="02010600030101010101" pitchFamily="2" charset="-122"/>
              </a:rPr>
              <a:t>g</a:t>
            </a:r>
            <a:r>
              <a:rPr lang="en-US" altLang="zh-CN" sz="1800" b="1">
                <a:solidFill>
                  <a:schemeClr val="accent2"/>
                </a:solidFill>
                <a:latin typeface="Arial" panose="020B0604020202020204" pitchFamily="34" charset="0"/>
                <a:ea typeface="宋体" panose="02010600030101010101" pitchFamily="2" charset="-122"/>
              </a:rPr>
              <a:t>1-6</a:t>
            </a:r>
            <a:r>
              <a:rPr lang="en-US" altLang="zh-CN" sz="1800" b="1">
                <a:latin typeface="Arial" panose="020B0604020202020204" pitchFamily="34" charset="0"/>
                <a:ea typeface="宋体" panose="02010600030101010101" pitchFamily="2" charset="-122"/>
              </a:rPr>
              <a:t>.cpp</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#include&lt;iostream&gt;</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using namespace std;</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void main(){</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char ch1='c';</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char ch2[]="Hello C++!";</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cout&lt;&lt;ch1&lt;&lt;endl;</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cout&lt;&lt;ch2&lt;&lt;"\n";</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cout&lt;&lt;"C"&lt;&lt;endl;</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		cout&lt;&lt;"Hello everyone!\n";	</a:t>
            </a:r>
            <a:endParaRPr lang="en-US" altLang="zh-CN" sz="1800" b="1">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1800" b="1">
                <a:latin typeface="Arial" panose="020B0604020202020204" pitchFamily="34" charset="0"/>
                <a:ea typeface="宋体" panose="02010600030101010101" pitchFamily="2" charset="-122"/>
              </a:rPr>
              <a:t>}</a:t>
            </a:r>
            <a:endParaRPr lang="en-US" altLang="zh-CN" sz="18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363">
                                            <p:txEl>
                                              <p:pRg st="2" end="2"/>
                                            </p:txEl>
                                          </p:spTgt>
                                        </p:tgtEl>
                                        <p:attrNameLst>
                                          <p:attrName>style.visibility</p:attrName>
                                        </p:attrNameLst>
                                      </p:cBhvr>
                                      <p:to>
                                        <p:strVal val="visible"/>
                                      </p:to>
                                    </p:set>
                                    <p:animEffect transition="in" filter="checkerboard(across)">
                                      <p:cBhvr>
                                        <p:cTn id="7" dur="500"/>
                                        <p:tgtEl>
                                          <p:spTgt spid="14336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3363">
                                            <p:txEl>
                                              <p:pRg st="3" end="3"/>
                                            </p:txEl>
                                          </p:spTgt>
                                        </p:tgtEl>
                                        <p:attrNameLst>
                                          <p:attrName>style.visibility</p:attrName>
                                        </p:attrNameLst>
                                      </p:cBhvr>
                                      <p:to>
                                        <p:strVal val="visible"/>
                                      </p:to>
                                    </p:set>
                                    <p:animEffect transition="in" filter="checkerboard(across)">
                                      <p:cBhvr>
                                        <p:cTn id="10" dur="500"/>
                                        <p:tgtEl>
                                          <p:spTgt spid="143363">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3363">
                                            <p:txEl>
                                              <p:pRg st="4" end="4"/>
                                            </p:txEl>
                                          </p:spTgt>
                                        </p:tgtEl>
                                        <p:attrNameLst>
                                          <p:attrName>style.visibility</p:attrName>
                                        </p:attrNameLst>
                                      </p:cBhvr>
                                      <p:to>
                                        <p:strVal val="visible"/>
                                      </p:to>
                                    </p:set>
                                    <p:animEffect transition="in" filter="checkerboard(across)">
                                      <p:cBhvr>
                                        <p:cTn id="13" dur="500"/>
                                        <p:tgtEl>
                                          <p:spTgt spid="143363">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3363">
                                            <p:txEl>
                                              <p:pRg st="5" end="5"/>
                                            </p:txEl>
                                          </p:spTgt>
                                        </p:tgtEl>
                                        <p:attrNameLst>
                                          <p:attrName>style.visibility</p:attrName>
                                        </p:attrNameLst>
                                      </p:cBhvr>
                                      <p:to>
                                        <p:strVal val="visible"/>
                                      </p:to>
                                    </p:set>
                                    <p:animEffect transition="in" filter="checkerboard(across)">
                                      <p:cBhvr>
                                        <p:cTn id="16" dur="500"/>
                                        <p:tgtEl>
                                          <p:spTgt spid="143363">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3363">
                                            <p:txEl>
                                              <p:pRg st="6" end="6"/>
                                            </p:txEl>
                                          </p:spTgt>
                                        </p:tgtEl>
                                        <p:attrNameLst>
                                          <p:attrName>style.visibility</p:attrName>
                                        </p:attrNameLst>
                                      </p:cBhvr>
                                      <p:to>
                                        <p:strVal val="visible"/>
                                      </p:to>
                                    </p:set>
                                    <p:animEffect transition="in" filter="checkerboard(across)">
                                      <p:cBhvr>
                                        <p:cTn id="19" dur="500"/>
                                        <p:tgtEl>
                                          <p:spTgt spid="143363">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43363">
                                            <p:txEl>
                                              <p:pRg st="7" end="7"/>
                                            </p:txEl>
                                          </p:spTgt>
                                        </p:tgtEl>
                                        <p:attrNameLst>
                                          <p:attrName>style.visibility</p:attrName>
                                        </p:attrNameLst>
                                      </p:cBhvr>
                                      <p:to>
                                        <p:strVal val="visible"/>
                                      </p:to>
                                    </p:set>
                                    <p:animEffect transition="in" filter="checkerboard(across)">
                                      <p:cBhvr>
                                        <p:cTn id="22" dur="500"/>
                                        <p:tgtEl>
                                          <p:spTgt spid="143363">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43363">
                                            <p:txEl>
                                              <p:pRg st="8" end="8"/>
                                            </p:txEl>
                                          </p:spTgt>
                                        </p:tgtEl>
                                        <p:attrNameLst>
                                          <p:attrName>style.visibility</p:attrName>
                                        </p:attrNameLst>
                                      </p:cBhvr>
                                      <p:to>
                                        <p:strVal val="visible"/>
                                      </p:to>
                                    </p:set>
                                    <p:animEffect transition="in" filter="checkerboard(across)">
                                      <p:cBhvr>
                                        <p:cTn id="25" dur="500"/>
                                        <p:tgtEl>
                                          <p:spTgt spid="143363">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43363">
                                            <p:txEl>
                                              <p:pRg st="9" end="9"/>
                                            </p:txEl>
                                          </p:spTgt>
                                        </p:tgtEl>
                                        <p:attrNameLst>
                                          <p:attrName>style.visibility</p:attrName>
                                        </p:attrNameLst>
                                      </p:cBhvr>
                                      <p:to>
                                        <p:strVal val="visible"/>
                                      </p:to>
                                    </p:set>
                                    <p:animEffect transition="in" filter="checkerboard(across)">
                                      <p:cBhvr>
                                        <p:cTn id="28" dur="500"/>
                                        <p:tgtEl>
                                          <p:spTgt spid="143363">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43363">
                                            <p:txEl>
                                              <p:pRg st="10" end="10"/>
                                            </p:txEl>
                                          </p:spTgt>
                                        </p:tgtEl>
                                        <p:attrNameLst>
                                          <p:attrName>style.visibility</p:attrName>
                                        </p:attrNameLst>
                                      </p:cBhvr>
                                      <p:to>
                                        <p:strVal val="visible"/>
                                      </p:to>
                                    </p:set>
                                    <p:animEffect transition="in" filter="checkerboard(across)">
                                      <p:cBhvr>
                                        <p:cTn id="31" dur="500"/>
                                        <p:tgtEl>
                                          <p:spTgt spid="143363">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43363">
                                            <p:txEl>
                                              <p:pRg st="11" end="11"/>
                                            </p:txEl>
                                          </p:spTgt>
                                        </p:tgtEl>
                                        <p:attrNameLst>
                                          <p:attrName>style.visibility</p:attrName>
                                        </p:attrNameLst>
                                      </p:cBhvr>
                                      <p:to>
                                        <p:strVal val="visible"/>
                                      </p:to>
                                    </p:set>
                                    <p:animEffect transition="in" filter="checkerboard(across)">
                                      <p:cBhvr>
                                        <p:cTn id="34" dur="500"/>
                                        <p:tgtEl>
                                          <p:spTgt spid="143363">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43363">
                                            <p:txEl>
                                              <p:pRg st="12" end="12"/>
                                            </p:txEl>
                                          </p:spTgt>
                                        </p:tgtEl>
                                        <p:attrNameLst>
                                          <p:attrName>style.visibility</p:attrName>
                                        </p:attrNameLst>
                                      </p:cBhvr>
                                      <p:to>
                                        <p:strVal val="visible"/>
                                      </p:to>
                                    </p:set>
                                    <p:animEffect transition="in" filter="checkerboard(across)">
                                      <p:cBhvr>
                                        <p:cTn id="37" dur="500"/>
                                        <p:tgtEl>
                                          <p:spTgt spid="143363">
                                            <p:txEl>
                                              <p:pRg st="12" end="1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143363">
                                            <p:txEl>
                                              <p:pRg st="13" end="13"/>
                                            </p:txEl>
                                          </p:spTgt>
                                        </p:tgtEl>
                                        <p:attrNameLst>
                                          <p:attrName>style.visibility</p:attrName>
                                        </p:attrNameLst>
                                      </p:cBhvr>
                                      <p:to>
                                        <p:strVal val="visible"/>
                                      </p:to>
                                    </p:set>
                                    <p:animEffect transition="in" filter="checkerboard(across)">
                                      <p:cBhvr>
                                        <p:cTn id="40" dur="500"/>
                                        <p:tgtEl>
                                          <p:spTgt spid="1433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a:xfrm>
            <a:off x="938213" y="0"/>
            <a:ext cx="7519987" cy="984250"/>
          </a:xfrm>
        </p:spPr>
        <p:txBody>
          <a:bodyPr/>
          <a:lstStyle/>
          <a:p>
            <a:r>
              <a:rPr lang="en-US" altLang="zh-CN" b="1">
                <a:ea typeface="宋体" panose="02010600030101010101" pitchFamily="2" charset="-122"/>
              </a:rPr>
              <a:t>1.4.4  cout</a:t>
            </a:r>
            <a:r>
              <a:rPr lang="zh-CN" altLang="zh-CN" b="1">
                <a:ea typeface="宋体" panose="02010600030101010101" pitchFamily="2" charset="-122"/>
              </a:rPr>
              <a:t>和插入</a:t>
            </a:r>
            <a:r>
              <a:rPr lang="zh-CN" altLang="zh-CN" b="1">
                <a:solidFill>
                  <a:srgbClr val="FF0000"/>
                </a:solidFill>
                <a:ea typeface="宋体" panose="02010600030101010101" pitchFamily="2" charset="-122"/>
              </a:rPr>
              <a:t>运算符</a:t>
            </a:r>
            <a:r>
              <a:rPr lang="en-US" altLang="zh-CN" b="1">
                <a:solidFill>
                  <a:srgbClr val="FF0000"/>
                </a:solidFill>
                <a:ea typeface="宋体" panose="02010600030101010101" pitchFamily="2" charset="-122"/>
              </a:rPr>
              <a:t>&lt;&lt;</a:t>
            </a:r>
            <a:endParaRPr lang="zh-CN" altLang="zh-CN" b="1">
              <a:ea typeface="宋体" panose="02010600030101010101" pitchFamily="2" charset="-122"/>
            </a:endParaRPr>
          </a:p>
        </p:txBody>
      </p:sp>
      <p:sp>
        <p:nvSpPr>
          <p:cNvPr id="144387" name="Rectangle 3"/>
          <p:cNvSpPr>
            <a:spLocks noGrp="1" noChangeArrowheads="1"/>
          </p:cNvSpPr>
          <p:nvPr>
            <p:ph type="body" idx="4294967295"/>
          </p:nvPr>
        </p:nvSpPr>
        <p:spPr>
          <a:xfrm>
            <a:off x="554038" y="1427163"/>
            <a:ext cx="7772400" cy="4683125"/>
          </a:xfrm>
        </p:spPr>
        <p:txBody>
          <a:bodyPr/>
          <a:lstStyle/>
          <a:p>
            <a:pPr marL="533400" indent="-533400" eaLnBrk="1" hangingPunct="1">
              <a:buFont typeface="Wingdings" panose="05000000000000000000" pitchFamily="2" charset="2"/>
              <a:buNone/>
            </a:pPr>
            <a:r>
              <a:rPr lang="en-US" altLang="zh-CN" b="1" dirty="0">
                <a:solidFill>
                  <a:srgbClr val="0000CC"/>
                </a:solidFill>
                <a:ea typeface="宋体" panose="02010600030101010101" pitchFamily="2" charset="-122"/>
              </a:rPr>
              <a:t>6</a:t>
            </a:r>
            <a:r>
              <a:rPr lang="zh-CN" altLang="en-US" b="1" dirty="0">
                <a:solidFill>
                  <a:srgbClr val="0000CC"/>
                </a:solidFill>
                <a:ea typeface="宋体" panose="02010600030101010101" pitchFamily="2" charset="-122"/>
              </a:rPr>
              <a:t>、输出数据间隔符</a:t>
            </a:r>
            <a:endParaRPr lang="zh-CN" altLang="en-US" b="1" dirty="0">
              <a:solidFill>
                <a:srgbClr val="0000CC"/>
              </a:solidFill>
              <a:ea typeface="宋体" panose="02010600030101010101" pitchFamily="2" charset="-122"/>
            </a:endParaRPr>
          </a:p>
          <a:p>
            <a:pPr marL="1295400" lvl="2" indent="-381000" eaLnBrk="1" hangingPunct="1">
              <a:buFontTx/>
              <a:buNone/>
            </a:pPr>
            <a:r>
              <a:rPr lang="zh-CN" altLang="en-US" sz="2000" b="1" dirty="0">
                <a:latin typeface="Arial" panose="020B0604020202020204" pitchFamily="34" charset="0"/>
                <a:ea typeface="宋体" panose="02010600030101010101" pitchFamily="2" charset="-122"/>
              </a:rPr>
              <a:t>在连续输出多个数据时，应注意在数据之加插入间隔符。如</a:t>
            </a:r>
            <a:endParaRPr lang="zh-CN" altLang="en-US" sz="2000" b="1" dirty="0">
              <a:latin typeface="Arial" panose="020B0604020202020204" pitchFamily="34" charset="0"/>
              <a:ea typeface="宋体" panose="02010600030101010101" pitchFamily="2" charset="-122"/>
            </a:endParaRPr>
          </a:p>
          <a:p>
            <a:pPr marL="1295400" lvl="2" indent="-381000" eaLnBrk="1" hangingPunct="1">
              <a:buFontTx/>
              <a:buNone/>
            </a:pPr>
            <a:r>
              <a:rPr lang="en-US" altLang="zh-CN" sz="2000" b="1" dirty="0">
                <a:latin typeface="Arial" panose="020B0604020202020204" pitchFamily="34" charset="0"/>
                <a:ea typeface="宋体" panose="02010600030101010101" pitchFamily="2" charset="-122"/>
              </a:rPr>
              <a:t>int x1=23;</a:t>
            </a:r>
            <a:endParaRPr lang="en-US" altLang="zh-CN" sz="2000" b="1" dirty="0">
              <a:latin typeface="Arial" panose="020B0604020202020204" pitchFamily="34" charset="0"/>
              <a:ea typeface="宋体" panose="02010600030101010101" pitchFamily="2" charset="-122"/>
            </a:endParaRPr>
          </a:p>
          <a:p>
            <a:pPr marL="1295400" lvl="2" indent="-381000" eaLnBrk="1" hangingPunct="1">
              <a:buFontTx/>
              <a:buNone/>
            </a:pPr>
            <a:r>
              <a:rPr lang="en-US" altLang="zh-CN" sz="2000" b="1" dirty="0">
                <a:latin typeface="Arial" panose="020B0604020202020204" pitchFamily="34" charset="0"/>
                <a:ea typeface="宋体" panose="02010600030101010101" pitchFamily="2" charset="-122"/>
              </a:rPr>
              <a:t>float x2=34.1;</a:t>
            </a:r>
            <a:endParaRPr lang="en-US" altLang="zh-CN" sz="2000" b="1" dirty="0">
              <a:latin typeface="Arial" panose="020B0604020202020204" pitchFamily="34" charset="0"/>
              <a:ea typeface="宋体" panose="02010600030101010101" pitchFamily="2" charset="-122"/>
            </a:endParaRPr>
          </a:p>
          <a:p>
            <a:pPr marL="1295400" lvl="2" indent="-381000" eaLnBrk="1" hangingPunct="1">
              <a:buFontTx/>
              <a:buNone/>
            </a:pPr>
            <a:r>
              <a:rPr lang="en-US" altLang="zh-CN" sz="2000" b="1" dirty="0">
                <a:latin typeface="Arial" panose="020B0604020202020204" pitchFamily="34" charset="0"/>
                <a:ea typeface="宋体" panose="02010600030101010101" pitchFamily="2" charset="-122"/>
              </a:rPr>
              <a:t>double x3=67.12;</a:t>
            </a:r>
            <a:endParaRPr lang="en-US" altLang="zh-CN" sz="2000" b="1" dirty="0">
              <a:latin typeface="Arial" panose="020B0604020202020204" pitchFamily="34" charset="0"/>
              <a:ea typeface="宋体" panose="02010600030101010101" pitchFamily="2" charset="-122"/>
            </a:endParaRPr>
          </a:p>
          <a:p>
            <a:pPr marL="1295400" lvl="2" indent="-381000" eaLnBrk="1" hangingPunct="1">
              <a:buFontTx/>
              <a:buNone/>
            </a:pP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&lt;&lt;x1&lt;&lt;x2&lt;&lt;x3&lt;&lt;900;</a:t>
            </a:r>
            <a:endParaRPr lang="en-US" altLang="zh-CN" sz="2000" b="1" dirty="0">
              <a:latin typeface="Arial" panose="020B0604020202020204" pitchFamily="34" charset="0"/>
              <a:ea typeface="宋体" panose="02010600030101010101" pitchFamily="2" charset="-122"/>
            </a:endParaRPr>
          </a:p>
          <a:p>
            <a:pPr marL="1295400" lvl="2" indent="-381000" eaLnBrk="1" hangingPunct="1">
              <a:buFontTx/>
              <a:buNone/>
            </a:pPr>
            <a:endParaRPr lang="en-US" altLang="zh-CN" sz="2000" b="1" dirty="0">
              <a:solidFill>
                <a:schemeClr val="accent2"/>
              </a:solidFill>
              <a:latin typeface="Arial" panose="020B0604020202020204" pitchFamily="34" charset="0"/>
              <a:ea typeface="宋体" panose="02010600030101010101" pitchFamily="2" charset="-122"/>
            </a:endParaRPr>
          </a:p>
          <a:p>
            <a:pPr marL="1295400" lvl="2" indent="-381000" eaLnBrk="1" hangingPunct="1"/>
            <a:r>
              <a:rPr lang="zh-CN" altLang="en-US" sz="2000" b="1" dirty="0">
                <a:latin typeface="Arial" panose="020B0604020202020204" pitchFamily="34" charset="0"/>
                <a:ea typeface="宋体" panose="02010600030101010101" pitchFamily="2" charset="-122"/>
              </a:rPr>
              <a:t>其中的</a:t>
            </a:r>
            <a:r>
              <a:rPr lang="en-US" altLang="zh-CN" sz="2000" b="1" dirty="0" err="1">
                <a:latin typeface="Arial" panose="020B0604020202020204" pitchFamily="34" charset="0"/>
                <a:ea typeface="宋体" panose="02010600030101010101" pitchFamily="2" charset="-122"/>
              </a:rPr>
              <a:t>cout</a:t>
            </a:r>
            <a:r>
              <a:rPr lang="zh-CN" altLang="en-US" sz="2000" b="1" dirty="0">
                <a:latin typeface="Arial" panose="020B0604020202020204" pitchFamily="34" charset="0"/>
                <a:ea typeface="宋体" panose="02010600030101010101" pitchFamily="2" charset="-122"/>
              </a:rPr>
              <a:t>语句将在屏幕上输出，</a:t>
            </a:r>
            <a:endParaRPr lang="zh-CN" altLang="en-US" sz="2000" b="1" dirty="0">
              <a:latin typeface="Arial" panose="020B0604020202020204" pitchFamily="34" charset="0"/>
              <a:ea typeface="宋体" panose="02010600030101010101" pitchFamily="2" charset="-122"/>
            </a:endParaRPr>
          </a:p>
          <a:p>
            <a:pPr marL="1295400" lvl="2" indent="-381000" eaLnBrk="1" hangingPunct="1">
              <a:buFontTx/>
              <a:buNone/>
            </a:pPr>
            <a:r>
              <a:rPr lang="en-US" altLang="zh-CN" sz="2000" b="1" dirty="0">
                <a:solidFill>
                  <a:schemeClr val="accent2"/>
                </a:solidFill>
                <a:latin typeface="Arial" panose="020B0604020202020204" pitchFamily="34" charset="0"/>
                <a:ea typeface="宋体" panose="02010600030101010101" pitchFamily="2" charset="-122"/>
              </a:rPr>
              <a:t>2334.167.12900</a:t>
            </a:r>
            <a:endParaRPr lang="en-US" altLang="zh-CN" sz="2000" b="1" dirty="0">
              <a:solidFill>
                <a:schemeClr val="accent2"/>
              </a:solidFill>
              <a:latin typeface="Arial" panose="020B0604020202020204" pitchFamily="34" charset="0"/>
              <a:ea typeface="宋体" panose="02010600030101010101" pitchFamily="2" charset="-122"/>
            </a:endParaRPr>
          </a:p>
          <a:p>
            <a:pPr marL="1295400" lvl="2" indent="-381000" eaLnBrk="1" hangingPunct="1">
              <a:buFontTx/>
              <a:buNone/>
            </a:pPr>
            <a:endParaRPr lang="en-US" altLang="zh-CN" sz="2000" b="1" dirty="0">
              <a:solidFill>
                <a:schemeClr val="accent2"/>
              </a:solidFill>
              <a:latin typeface="Arial" panose="020B0604020202020204" pitchFamily="34" charset="0"/>
              <a:ea typeface="宋体" panose="02010600030101010101" pitchFamily="2" charset="-122"/>
            </a:endParaRPr>
          </a:p>
          <a:p>
            <a:pPr marL="1295400" lvl="2" indent="-381000" eaLnBrk="1" hangingPunct="1">
              <a:buFontTx/>
              <a:buNone/>
            </a:pPr>
            <a:r>
              <a:rPr lang="zh-CN" altLang="en-US" sz="2000" b="1" dirty="0">
                <a:solidFill>
                  <a:srgbClr val="FF3300"/>
                </a:solidFill>
                <a:latin typeface="Arial" panose="020B0604020202020204" pitchFamily="34" charset="0"/>
                <a:ea typeface="宋体" panose="02010600030101010101" pitchFamily="2" charset="-122"/>
              </a:rPr>
              <a:t>谁知道这是个什么数据呢？</a:t>
            </a:r>
            <a:endParaRPr lang="zh-CN" altLang="en-US" sz="2000" b="1" dirty="0">
              <a:solidFill>
                <a:srgbClr val="FF3300"/>
              </a:solidFill>
              <a:latin typeface="Arial" panose="020B0604020202020204" pitchFamily="34" charset="0"/>
              <a:ea typeface="宋体" panose="02010600030101010101" pitchFamily="2" charset="-122"/>
            </a:endParaRPr>
          </a:p>
          <a:p>
            <a:pPr marL="1295400" lvl="2" indent="-381000" eaLnBrk="1" hangingPunct="1">
              <a:buFontTx/>
              <a:buNone/>
            </a:pPr>
            <a:endParaRPr lang="en-US" altLang="zh-CN" sz="2000" dirty="0">
              <a:solidFill>
                <a:srgbClr val="FF33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7">
                                            <p:txEl>
                                              <p:pRg st="7" end="7"/>
                                            </p:txEl>
                                          </p:spTgt>
                                        </p:tgtEl>
                                        <p:attrNameLst>
                                          <p:attrName>style.visibility</p:attrName>
                                        </p:attrNameLst>
                                      </p:cBhvr>
                                      <p:to>
                                        <p:strVal val="visible"/>
                                      </p:to>
                                    </p:set>
                                    <p:anim calcmode="lin" valueType="num">
                                      <p:cBhvr additive="base">
                                        <p:cTn id="7" dur="500" fill="hold"/>
                                        <p:tgtEl>
                                          <p:spTgt spid="14438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387">
                                            <p:txEl>
                                              <p:pRg st="8" end="8"/>
                                            </p:txEl>
                                          </p:spTgt>
                                        </p:tgtEl>
                                        <p:attrNameLst>
                                          <p:attrName>style.visibility</p:attrName>
                                        </p:attrNameLst>
                                      </p:cBhvr>
                                      <p:to>
                                        <p:strVal val="visible"/>
                                      </p:to>
                                    </p:set>
                                    <p:anim calcmode="lin" valueType="num">
                                      <p:cBhvr additive="base">
                                        <p:cTn id="11" dur="500" fill="hold"/>
                                        <p:tgtEl>
                                          <p:spTgt spid="144387">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4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4387">
                                            <p:txEl>
                                              <p:pRg st="10" end="10"/>
                                            </p:txEl>
                                          </p:spTgt>
                                        </p:tgtEl>
                                        <p:attrNameLst>
                                          <p:attrName>style.visibility</p:attrName>
                                        </p:attrNameLst>
                                      </p:cBhvr>
                                      <p:to>
                                        <p:strVal val="visible"/>
                                      </p:to>
                                    </p:set>
                                    <p:anim calcmode="lin" valueType="num">
                                      <p:cBhvr additive="base">
                                        <p:cTn id="17" dur="500" fill="hold"/>
                                        <p:tgtEl>
                                          <p:spTgt spid="144387">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4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882333" y="-635"/>
            <a:ext cx="7521575" cy="984250"/>
          </a:xfrm>
        </p:spPr>
        <p:txBody>
          <a:bodyPr/>
          <a:lstStyle/>
          <a:p>
            <a:pPr eaLnBrk="1" hangingPunct="1"/>
            <a:r>
              <a:rPr lang="en-US" altLang="zh-CN" b="1">
                <a:ea typeface="宋体" panose="02010600030101010101" pitchFamily="2" charset="-122"/>
              </a:rPr>
              <a:t>1.4.5  </a:t>
            </a:r>
            <a:r>
              <a:rPr lang="zh-CN" altLang="zh-CN" b="1">
                <a:solidFill>
                  <a:srgbClr val="FF0000"/>
                </a:solidFill>
                <a:ea typeface="宋体" panose="02010600030101010101" pitchFamily="2" charset="-122"/>
              </a:rPr>
              <a:t>输出格式</a:t>
            </a:r>
            <a:r>
              <a:rPr lang="zh-CN" altLang="zh-CN" b="1">
                <a:ea typeface="宋体" panose="02010600030101010101" pitchFamily="2" charset="-122"/>
              </a:rPr>
              <a:t>控制符</a:t>
            </a:r>
            <a:br>
              <a:rPr lang="zh-CN" altLang="zh-CN" b="1">
                <a:ea typeface="宋体" panose="02010600030101010101" pitchFamily="2" charset="-122"/>
              </a:rPr>
            </a:br>
            <a:r>
              <a:rPr lang="zh-CN" altLang="zh-CN" sz="2800" b="1">
                <a:ea typeface="宋体" panose="02010600030101010101" pitchFamily="2" charset="-122"/>
              </a:rPr>
              <a:t>&lt;</a:t>
            </a:r>
            <a:r>
              <a:rPr lang="en-US" altLang="zh-CN" sz="2800" b="1">
                <a:ea typeface="宋体" panose="02010600030101010101" pitchFamily="2" charset="-122"/>
              </a:rPr>
              <a:t>iomanip&gt;</a:t>
            </a:r>
            <a:endParaRPr lang="en-US" altLang="zh-CN" sz="2800" b="1">
              <a:solidFill>
                <a:srgbClr val="FF3300"/>
              </a:solidFill>
              <a:ea typeface="宋体" panose="02010600030101010101" pitchFamily="2" charset="-122"/>
            </a:endParaRPr>
          </a:p>
        </p:txBody>
      </p:sp>
      <p:sp>
        <p:nvSpPr>
          <p:cNvPr id="145411" name="Rectangle 3"/>
          <p:cNvSpPr>
            <a:spLocks noGrp="1" noChangeArrowheads="1"/>
          </p:cNvSpPr>
          <p:nvPr>
            <p:ph type="body" idx="4294967295"/>
          </p:nvPr>
        </p:nvSpPr>
        <p:spPr>
          <a:xfrm>
            <a:off x="-1270" y="1377950"/>
            <a:ext cx="9147175" cy="4683125"/>
          </a:xfrm>
        </p:spPr>
        <p:txBody>
          <a:bodyPr/>
          <a:lstStyle/>
          <a:p>
            <a:pPr eaLnBrk="1" hangingPunct="1"/>
            <a:r>
              <a:rPr lang="en-US" altLang="zh-CN" b="1" dirty="0">
                <a:ea typeface="宋体" panose="02010600030101010101" pitchFamily="2" charset="-122"/>
              </a:rPr>
              <a:t>1.</a:t>
            </a:r>
            <a:r>
              <a:rPr lang="zh-CN" altLang="en-US" b="1" dirty="0">
                <a:ea typeface="宋体" panose="02010600030101010101" pitchFamily="2" charset="-122"/>
              </a:rPr>
              <a:t>设置浮点数的精度</a:t>
            </a:r>
            <a:r>
              <a:rPr lang="en-US" altLang="zh-CN" b="1" dirty="0">
                <a:ea typeface="宋体" panose="02010600030101010101" pitchFamily="2" charset="-122"/>
              </a:rPr>
              <a:t>(</a:t>
            </a:r>
            <a:r>
              <a:rPr lang="zh-CN" altLang="en-US" b="1" dirty="0">
                <a:ea typeface="宋体" panose="02010600030101010101" pitchFamily="2" charset="-122"/>
              </a:rPr>
              <a:t>默认</a:t>
            </a:r>
            <a:r>
              <a:rPr lang="en-US" altLang="zh-CN" b="1" dirty="0">
                <a:ea typeface="宋体" panose="02010600030101010101" pitchFamily="2" charset="-122"/>
              </a:rPr>
              <a:t>6</a:t>
            </a:r>
            <a:r>
              <a:rPr lang="zh-CN" altLang="en-US" b="1" dirty="0">
                <a:ea typeface="宋体" panose="02010600030101010101" pitchFamily="2" charset="-122"/>
              </a:rPr>
              <a:t>位</a:t>
            </a:r>
            <a:r>
              <a:rPr lang="en-US" altLang="zh-CN" b="1" dirty="0">
                <a:ea typeface="宋体" panose="02010600030101010101" pitchFamily="2" charset="-122"/>
              </a:rPr>
              <a:t>)</a:t>
            </a:r>
            <a:r>
              <a:rPr lang="zh-CN" altLang="en-US" b="1" dirty="0">
                <a:ea typeface="宋体" panose="02010600030101010101" pitchFamily="2" charset="-122"/>
              </a:rPr>
              <a:t> </a:t>
            </a:r>
            <a:endParaRPr lang="zh-CN" altLang="en-US" b="1" dirty="0">
              <a:ea typeface="宋体" panose="02010600030101010101" pitchFamily="2" charset="-122"/>
            </a:endParaRPr>
          </a:p>
          <a:p>
            <a:pPr marL="0" lvl="2" eaLnBrk="1" hangingPunct="1">
              <a:buFontTx/>
              <a:buNone/>
            </a:pPr>
            <a:r>
              <a:rPr lang="en-US" altLang="zh-CN" b="1" dirty="0">
                <a:solidFill>
                  <a:schemeClr val="accent2"/>
                </a:solidFill>
                <a:latin typeface="Arial" panose="020B0604020202020204" pitchFamily="34" charset="0"/>
                <a:ea typeface="宋体" panose="02010600030101010101" pitchFamily="2" charset="-122"/>
              </a:rPr>
              <a:t>         </a:t>
            </a:r>
            <a:r>
              <a:rPr lang="en-US" altLang="zh-CN" b="1" dirty="0" err="1">
                <a:solidFill>
                  <a:schemeClr val="accent2"/>
                </a:solidFill>
                <a:latin typeface="Arial" panose="020B0604020202020204" pitchFamily="34" charset="0"/>
                <a:ea typeface="宋体" panose="02010600030101010101" pitchFamily="2" charset="-122"/>
              </a:rPr>
              <a:t>setprecision</a:t>
            </a:r>
            <a:r>
              <a:rPr lang="en-US" altLang="zh-CN" b="1" dirty="0">
                <a:solidFill>
                  <a:schemeClr val="accent2"/>
                </a:solidFill>
                <a:latin typeface="Arial" panose="020B0604020202020204" pitchFamily="34" charset="0"/>
                <a:ea typeface="宋体" panose="02010600030101010101" pitchFamily="2" charset="-122"/>
              </a:rPr>
              <a:t>(n)  </a:t>
            </a:r>
            <a:r>
              <a:rPr lang="en-US" altLang="zh-CN" b="1" dirty="0">
                <a:solidFill>
                  <a:srgbClr val="C00000"/>
                </a:solidFill>
                <a:latin typeface="Arial" panose="020B0604020202020204" pitchFamily="34" charset="0"/>
                <a:ea typeface="宋体" panose="02010600030101010101" pitchFamily="2" charset="-122"/>
              </a:rPr>
              <a:t>//n</a:t>
            </a:r>
            <a:r>
              <a:rPr lang="zh-CN" altLang="en-US" b="1" dirty="0">
                <a:solidFill>
                  <a:srgbClr val="C00000"/>
                </a:solidFill>
                <a:latin typeface="Arial" panose="020B0604020202020204" pitchFamily="34" charset="0"/>
                <a:ea typeface="宋体" panose="02010600030101010101" pitchFamily="2" charset="-122"/>
              </a:rPr>
              <a:t>指</a:t>
            </a:r>
            <a:r>
              <a:rPr lang="zh-CN" altLang="en-US" b="1" dirty="0">
                <a:solidFill>
                  <a:srgbClr val="C00000"/>
                </a:solidFill>
                <a:ea typeface="宋体" panose="02010600030101010101" pitchFamily="2" charset="-122"/>
                <a:sym typeface="+mn-ea"/>
              </a:rPr>
              <a:t>有效数字的位数</a:t>
            </a:r>
            <a:r>
              <a:rPr lang="en-US" b="1" dirty="0">
                <a:solidFill>
                  <a:schemeClr val="accent2"/>
                </a:solidFill>
                <a:latin typeface="Arial" panose="020B0604020202020204" pitchFamily="34" charset="0"/>
                <a:ea typeface="宋体" panose="02010600030101010101" pitchFamily="2" charset="-122"/>
              </a:rPr>
              <a:t>,</a:t>
            </a:r>
            <a:r>
              <a:rPr lang="zh-CN" altLang="en-US" b="1" dirty="0">
                <a:solidFill>
                  <a:schemeClr val="accent2"/>
                </a:solidFill>
                <a:latin typeface="Arial" panose="020B0604020202020204" pitchFamily="34" charset="0"/>
                <a:ea typeface="宋体" panose="02010600030101010101" pitchFamily="2" charset="-122"/>
              </a:rPr>
              <a:t>其中最后一位数字４舍５入</a:t>
            </a:r>
            <a:endParaRPr lang="en-US" altLang="zh-CN" b="1" dirty="0">
              <a:solidFill>
                <a:schemeClr val="accent2"/>
              </a:solidFill>
              <a:latin typeface="Arial" panose="020B0604020202020204" pitchFamily="34" charset="0"/>
              <a:ea typeface="宋体" panose="02010600030101010101" pitchFamily="2" charset="-122"/>
            </a:endParaRPr>
          </a:p>
          <a:p>
            <a:pPr lvl="2" eaLnBrk="1" hangingPunct="1">
              <a:buFontTx/>
              <a:buNone/>
            </a:pPr>
            <a:r>
              <a:rPr lang="en-US" altLang="zh-CN" b="1" dirty="0" err="1">
                <a:latin typeface="Arial" panose="020B0604020202020204" pitchFamily="34" charset="0"/>
                <a:ea typeface="宋体" panose="02010600030101010101" pitchFamily="2" charset="-122"/>
              </a:rPr>
              <a:t>cout</a:t>
            </a:r>
            <a:r>
              <a:rPr lang="en-US" altLang="zh-CN" b="1" dirty="0">
                <a:latin typeface="Arial" panose="020B0604020202020204" pitchFamily="34" charset="0"/>
                <a:ea typeface="宋体" panose="02010600030101010101" pitchFamily="2" charset="-122"/>
              </a:rPr>
              <a:t>&lt;&lt;</a:t>
            </a:r>
            <a:r>
              <a:rPr lang="en-US" altLang="zh-CN" b="1" dirty="0" err="1">
                <a:latin typeface="Arial" panose="020B0604020202020204" pitchFamily="34" charset="0"/>
                <a:ea typeface="宋体" panose="02010600030101010101" pitchFamily="2" charset="-122"/>
              </a:rPr>
              <a:t>setprecision</a:t>
            </a:r>
            <a:r>
              <a:rPr lang="en-US" altLang="zh-CN" b="1" dirty="0">
                <a:latin typeface="Arial" panose="020B0604020202020204" pitchFamily="34" charset="0"/>
                <a:ea typeface="宋体" panose="02010600030101010101" pitchFamily="2" charset="-122"/>
              </a:rPr>
              <a:t>(3)&lt;&lt;3.14126&lt;&lt;"   "&lt;&lt;2.4576&lt;&lt;</a:t>
            </a:r>
            <a:r>
              <a:rPr lang="en-US" altLang="zh-CN" b="1" dirty="0" err="1">
                <a:latin typeface="Arial" panose="020B0604020202020204" pitchFamily="34" charset="0"/>
                <a:ea typeface="宋体" panose="02010600030101010101" pitchFamily="2" charset="-122"/>
              </a:rPr>
              <a:t>endl</a:t>
            </a:r>
            <a:r>
              <a:rPr lang="en-US" altLang="zh-CN" b="1" dirty="0">
                <a:latin typeface="Arial" panose="020B0604020202020204" pitchFamily="34" charset="0"/>
                <a:ea typeface="宋体" panose="02010600030101010101" pitchFamily="2" charset="-122"/>
              </a:rPr>
              <a:t>;</a:t>
            </a:r>
            <a:endParaRPr lang="zh-CN" altLang="zh-CN" b="1" dirty="0">
              <a:latin typeface="Arial" panose="020B0604020202020204" pitchFamily="34" charset="0"/>
              <a:ea typeface="宋体" panose="02010600030101010101" pitchFamily="2" charset="-122"/>
            </a:endParaRPr>
          </a:p>
          <a:p>
            <a:pPr lvl="2" eaLnBrk="1" hangingPunct="1">
              <a:buFontTx/>
              <a:buNone/>
            </a:pPr>
            <a:r>
              <a:rPr lang="zh-CN" altLang="en-US" b="1" dirty="0">
                <a:solidFill>
                  <a:srgbClr val="0000CC"/>
                </a:solidFill>
                <a:latin typeface="Arial" panose="020B0604020202020204" pitchFamily="34" charset="0"/>
                <a:ea typeface="宋体" panose="02010600030101010101" pitchFamily="2" charset="-122"/>
              </a:rPr>
              <a:t>输出：</a:t>
            </a:r>
            <a:r>
              <a:rPr lang="en-US" altLang="zh-CN" b="1" dirty="0">
                <a:solidFill>
                  <a:srgbClr val="0000CC"/>
                </a:solidFill>
                <a:latin typeface="Arial" panose="020B0604020202020204" pitchFamily="34" charset="0"/>
                <a:ea typeface="宋体" panose="02010600030101010101" pitchFamily="2" charset="-122"/>
              </a:rPr>
              <a:t>3.14  2.4</a:t>
            </a:r>
            <a:r>
              <a:rPr lang="en-US" altLang="zh-CN" b="1" dirty="0">
                <a:solidFill>
                  <a:srgbClr val="FF0000"/>
                </a:solidFill>
                <a:latin typeface="Arial" panose="020B0604020202020204" pitchFamily="34" charset="0"/>
                <a:ea typeface="宋体" panose="02010600030101010101" pitchFamily="2" charset="-122"/>
              </a:rPr>
              <a:t>6  </a:t>
            </a:r>
            <a:endParaRPr lang="en-US" altLang="zh-CN" b="1" dirty="0">
              <a:solidFill>
                <a:srgbClr val="FF0000"/>
              </a:solidFill>
              <a:latin typeface="Arial" panose="020B0604020202020204" pitchFamily="34" charset="0"/>
              <a:ea typeface="宋体" panose="02010600030101010101" pitchFamily="2" charset="-122"/>
            </a:endParaRPr>
          </a:p>
          <a:p>
            <a:pPr eaLnBrk="1" hangingPunct="1"/>
            <a:r>
              <a:rPr lang="en-US" altLang="zh-CN" b="1" dirty="0">
                <a:ea typeface="宋体" panose="02010600030101010101" pitchFamily="2" charset="-122"/>
              </a:rPr>
              <a:t>2.</a:t>
            </a:r>
            <a:r>
              <a:rPr lang="zh-CN" altLang="en-US" b="1" dirty="0">
                <a:ea typeface="宋体" panose="02010600030101010101" pitchFamily="2" charset="-122"/>
              </a:rPr>
              <a:t>设置输出域宽</a:t>
            </a:r>
            <a:r>
              <a:rPr lang="en-US" altLang="zh-CN" b="1" dirty="0">
                <a:ea typeface="宋体" panose="02010600030101010101" pitchFamily="2" charset="-122"/>
              </a:rPr>
              <a:t>(</a:t>
            </a:r>
            <a:r>
              <a:rPr lang="zh-CN" altLang="en-US" b="1" dirty="0">
                <a:ea typeface="宋体" panose="02010600030101010101" pitchFamily="2" charset="-122"/>
              </a:rPr>
              <a:t>占用的列数</a:t>
            </a:r>
            <a:r>
              <a:rPr lang="en-US" altLang="zh-CN" b="1" dirty="0">
                <a:ea typeface="宋体" panose="02010600030101010101" pitchFamily="2" charset="-122"/>
              </a:rPr>
              <a:t>)</a:t>
            </a:r>
            <a:endParaRPr lang="zh-CN" altLang="en-US" b="1" dirty="0">
              <a:ea typeface="宋体" panose="02010600030101010101" pitchFamily="2" charset="-122"/>
            </a:endParaRPr>
          </a:p>
          <a:p>
            <a:pPr lvl="2" eaLnBrk="1" hangingPunct="1">
              <a:buFontTx/>
              <a:buNone/>
            </a:pPr>
            <a:r>
              <a:rPr lang="en-US" altLang="zh-CN" b="1" dirty="0" err="1">
                <a:solidFill>
                  <a:schemeClr val="accent2"/>
                </a:solidFill>
                <a:latin typeface="Arial" panose="020B0604020202020204" pitchFamily="34" charset="0"/>
                <a:ea typeface="宋体" panose="02010600030101010101" pitchFamily="2" charset="-122"/>
              </a:rPr>
              <a:t>setw</a:t>
            </a:r>
            <a:r>
              <a:rPr lang="en-US" altLang="zh-CN" b="1" dirty="0">
                <a:solidFill>
                  <a:schemeClr val="accent2"/>
                </a:solidFill>
                <a:latin typeface="Arial" panose="020B0604020202020204" pitchFamily="34" charset="0"/>
                <a:ea typeface="宋体" panose="02010600030101010101" pitchFamily="2" charset="-122"/>
              </a:rPr>
              <a:t>(n)  </a:t>
            </a:r>
            <a:r>
              <a:rPr lang="zh-CN" altLang="en-US" b="1" dirty="0">
                <a:solidFill>
                  <a:srgbClr val="C00000"/>
                </a:solidFill>
                <a:latin typeface="Arial" panose="020B0604020202020204" pitchFamily="34" charset="0"/>
                <a:ea typeface="宋体" panose="02010600030101010101" pitchFamily="2" charset="-122"/>
              </a:rPr>
              <a:t>只对紧随其后的一个输出数据有效。</a:t>
            </a:r>
            <a:endParaRPr lang="zh-CN" altLang="en-US" b="1" dirty="0">
              <a:solidFill>
                <a:srgbClr val="C00000"/>
              </a:solidFill>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200" b="1" dirty="0">
                <a:ea typeface="宋体" panose="02010600030101010101" pitchFamily="2" charset="-122"/>
                <a:sym typeface="+mn-ea"/>
              </a:rPr>
              <a:t>    </a:t>
            </a:r>
            <a:r>
              <a:rPr lang="en-US" altLang="zh-CN" sz="2000" b="1" dirty="0">
                <a:ea typeface="宋体" panose="02010600030101010101" pitchFamily="2" charset="-122"/>
                <a:sym typeface="+mn-ea"/>
              </a:rPr>
              <a:t> </a:t>
            </a:r>
            <a:r>
              <a:rPr lang="en-US" altLang="zh-CN" sz="2000" b="1" dirty="0" err="1">
                <a:ea typeface="宋体" panose="02010600030101010101" pitchFamily="2" charset="-122"/>
                <a:sym typeface="+mn-ea"/>
              </a:rPr>
              <a:t>cout</a:t>
            </a:r>
            <a:r>
              <a:rPr lang="en-US" altLang="zh-CN" sz="2000" b="1" dirty="0">
                <a:ea typeface="宋体" panose="02010600030101010101" pitchFamily="2" charset="-122"/>
                <a:sym typeface="+mn-ea"/>
              </a:rPr>
              <a:t>&lt;&lt;“1234567812345678”&lt;&lt; </a:t>
            </a:r>
            <a:r>
              <a:rPr lang="en-US" altLang="zh-CN" sz="2000" b="1" dirty="0" err="1">
                <a:ea typeface="宋体" panose="02010600030101010101" pitchFamily="2" charset="-122"/>
                <a:sym typeface="+mn-ea"/>
              </a:rPr>
              <a:t>endl</a:t>
            </a:r>
            <a:r>
              <a:rPr lang="en-US" altLang="zh-CN" sz="2000" b="1" dirty="0">
                <a:ea typeface="宋体" panose="02010600030101010101" pitchFamily="2" charset="-122"/>
                <a:sym typeface="+mn-ea"/>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ea typeface="宋体" panose="02010600030101010101" pitchFamily="2" charset="-122"/>
                <a:sym typeface="+mn-ea"/>
              </a:rPr>
              <a:t>     </a:t>
            </a:r>
            <a:r>
              <a:rPr lang="en-US" altLang="zh-CN" sz="2000" b="1" dirty="0" err="1">
                <a:ea typeface="宋体" panose="02010600030101010101" pitchFamily="2" charset="-122"/>
                <a:sym typeface="+mn-ea"/>
              </a:rPr>
              <a:t>cout</a:t>
            </a:r>
            <a:r>
              <a:rPr lang="en-US" altLang="zh-CN" sz="2000" b="1" dirty="0">
                <a:ea typeface="宋体" panose="02010600030101010101" pitchFamily="2" charset="-122"/>
                <a:sym typeface="+mn-ea"/>
              </a:rPr>
              <a:t>&lt;&lt;</a:t>
            </a:r>
            <a:r>
              <a:rPr lang="en-US" altLang="zh-CN" sz="2000" b="1" dirty="0" err="1">
                <a:ea typeface="宋体" panose="02010600030101010101" pitchFamily="2" charset="-122"/>
                <a:sym typeface="+mn-ea"/>
              </a:rPr>
              <a:t>setw</a:t>
            </a:r>
            <a:r>
              <a:rPr lang="en-US" altLang="zh-CN" sz="2000" b="1" dirty="0">
                <a:ea typeface="宋体" panose="02010600030101010101" pitchFamily="2" charset="-122"/>
                <a:sym typeface="+mn-ea"/>
              </a:rPr>
              <a:t>(8)&lt;&lt;23.27&lt;&lt;</a:t>
            </a:r>
            <a:r>
              <a:rPr lang="en-US" altLang="zh-CN" sz="2000" b="1" dirty="0" err="1">
                <a:ea typeface="宋体" panose="02010600030101010101" pitchFamily="2" charset="-122"/>
                <a:sym typeface="+mn-ea"/>
              </a:rPr>
              <a:t>setw</a:t>
            </a:r>
            <a:r>
              <a:rPr lang="en-US" altLang="zh-CN" sz="2000" b="1" dirty="0">
                <a:ea typeface="宋体" panose="02010600030101010101" pitchFamily="2" charset="-122"/>
                <a:sym typeface="+mn-ea"/>
              </a:rPr>
              <a:t>(8)&lt;&lt;123&lt;&lt; </a:t>
            </a:r>
            <a:r>
              <a:rPr lang="en-US" altLang="zh-CN" sz="2000" b="1" dirty="0" err="1">
                <a:ea typeface="宋体" panose="02010600030101010101" pitchFamily="2" charset="-122"/>
                <a:sym typeface="+mn-ea"/>
              </a:rPr>
              <a:t>endl</a:t>
            </a:r>
            <a:r>
              <a:rPr lang="en-US" altLang="zh-CN" sz="2000" b="1" dirty="0">
                <a:ea typeface="宋体" panose="02010600030101010101" pitchFamily="2" charset="-122"/>
                <a:sym typeface="+mn-ea"/>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ea typeface="宋体" panose="02010600030101010101" pitchFamily="2" charset="-122"/>
                <a:sym typeface="+mn-ea"/>
              </a:rPr>
              <a:t>     </a:t>
            </a:r>
            <a:r>
              <a:rPr lang="en-US" altLang="zh-CN" sz="2000" b="1" dirty="0" err="1">
                <a:ea typeface="宋体" panose="02010600030101010101" pitchFamily="2" charset="-122"/>
                <a:sym typeface="+mn-ea"/>
              </a:rPr>
              <a:t>cout</a:t>
            </a:r>
            <a:r>
              <a:rPr lang="en-US" altLang="zh-CN" sz="2000" b="1" dirty="0">
                <a:ea typeface="宋体" panose="02010600030101010101" pitchFamily="2" charset="-122"/>
                <a:sym typeface="+mn-ea"/>
              </a:rPr>
              <a:t>&lt;&lt;</a:t>
            </a:r>
            <a:r>
              <a:rPr lang="en-US" altLang="zh-CN" sz="2000" b="1" dirty="0" err="1">
                <a:ea typeface="宋体" panose="02010600030101010101" pitchFamily="2" charset="-122"/>
                <a:sym typeface="+mn-ea"/>
              </a:rPr>
              <a:t>setw</a:t>
            </a:r>
            <a:r>
              <a:rPr lang="en-US" altLang="zh-CN" sz="2000" b="1" dirty="0">
                <a:ea typeface="宋体" panose="02010600030101010101" pitchFamily="2" charset="-122"/>
                <a:sym typeface="+mn-ea"/>
              </a:rPr>
              <a:t>(8)&lt;&lt;123&lt;&lt;78&lt;&lt;</a:t>
            </a:r>
            <a:r>
              <a:rPr lang="en-US" altLang="zh-CN" sz="2000" b="1" dirty="0" err="1">
                <a:ea typeface="宋体" panose="02010600030101010101" pitchFamily="2" charset="-122"/>
                <a:sym typeface="+mn-ea"/>
              </a:rPr>
              <a:t>endl</a:t>
            </a:r>
            <a:r>
              <a:rPr lang="en-US" altLang="zh-CN" sz="2000" b="1" dirty="0">
                <a:ea typeface="宋体" panose="02010600030101010101" pitchFamily="2" charset="-122"/>
                <a:sym typeface="+mn-ea"/>
              </a:rPr>
              <a:t>;  </a:t>
            </a:r>
            <a:endParaRPr lang="en-US" altLang="zh-CN" sz="2200" b="1" dirty="0">
              <a:latin typeface="Arial" panose="020B0604020202020204" pitchFamily="34" charset="0"/>
              <a:ea typeface="宋体" panose="02010600030101010101" pitchFamily="2" charset="-122"/>
            </a:endParaRPr>
          </a:p>
          <a:p>
            <a:pPr lvl="2" eaLnBrk="1" hangingPunct="1">
              <a:buFontTx/>
              <a:buNone/>
            </a:pPr>
            <a:endParaRPr lang="zh-CN" altLang="en-US" b="1" dirty="0">
              <a:solidFill>
                <a:srgbClr val="C00000"/>
              </a:solidFill>
              <a:latin typeface="Arial" panose="020B0604020202020204" pitchFamily="34" charset="0"/>
              <a:ea typeface="宋体" panose="02010600030101010101" pitchFamily="2" charset="-122"/>
            </a:endParaRPr>
          </a:p>
          <a:p>
            <a:pPr eaLnBrk="1" hangingPunct="1"/>
            <a:r>
              <a:rPr lang="en-US" altLang="zh-CN" b="1" dirty="0">
                <a:ea typeface="宋体" panose="02010600030101010101" pitchFamily="2" charset="-122"/>
              </a:rPr>
              <a:t>3.</a:t>
            </a:r>
            <a:r>
              <a:rPr lang="zh-CN" altLang="en-US" b="1" dirty="0">
                <a:ea typeface="宋体" panose="02010600030101010101" pitchFamily="2" charset="-122"/>
              </a:rPr>
              <a:t>设置对齐方式   默认：</a:t>
            </a:r>
            <a:r>
              <a:rPr lang="zh-CN" altLang="en-US" b="1" dirty="0">
                <a:solidFill>
                  <a:srgbClr val="C00000"/>
                </a:solidFill>
                <a:ea typeface="宋体" panose="02010600030101010101" pitchFamily="2" charset="-122"/>
              </a:rPr>
              <a:t>右对齐</a:t>
            </a:r>
            <a:endParaRPr lang="zh-CN" altLang="en-US" b="1" dirty="0">
              <a:solidFill>
                <a:srgbClr val="C00000"/>
              </a:solidFill>
              <a:ea typeface="宋体" panose="02010600030101010101" pitchFamily="2" charset="-122"/>
            </a:endParaRPr>
          </a:p>
          <a:p>
            <a:pPr lvl="2" eaLnBrk="1" hangingPunct="1"/>
            <a:r>
              <a:rPr lang="en-US" altLang="zh-CN" b="1" dirty="0" err="1">
                <a:latin typeface="Arial" panose="020B0604020202020204" pitchFamily="34" charset="0"/>
                <a:ea typeface="宋体" panose="02010600030101010101" pitchFamily="2" charset="-122"/>
              </a:rPr>
              <a:t>setiosflags</a:t>
            </a:r>
            <a:r>
              <a:rPr lang="en-US" altLang="zh-CN" b="1" dirty="0">
                <a:latin typeface="Arial" panose="020B0604020202020204" pitchFamily="34" charset="0"/>
                <a:ea typeface="宋体" panose="02010600030101010101" pitchFamily="2" charset="-122"/>
              </a:rPr>
              <a:t>(long f);</a:t>
            </a:r>
            <a:endParaRPr lang="en-US" altLang="zh-CN" b="1" dirty="0">
              <a:latin typeface="Arial" panose="020B0604020202020204" pitchFamily="34" charset="0"/>
              <a:ea typeface="宋体" panose="02010600030101010101" pitchFamily="2" charset="-122"/>
            </a:endParaRPr>
          </a:p>
          <a:p>
            <a:pPr lvl="2" eaLnBrk="1" hangingPunct="1"/>
            <a:r>
              <a:rPr lang="en-US" altLang="zh-CN" b="1" dirty="0" err="1">
                <a:latin typeface="Arial" panose="020B0604020202020204" pitchFamily="34" charset="0"/>
                <a:ea typeface="宋体" panose="02010600030101010101" pitchFamily="2" charset="-122"/>
              </a:rPr>
              <a:t>resetiosflags</a:t>
            </a:r>
            <a:r>
              <a:rPr lang="en-US" altLang="zh-CN" b="1" dirty="0">
                <a:latin typeface="Arial" panose="020B0604020202020204" pitchFamily="34" charset="0"/>
                <a:ea typeface="宋体" panose="02010600030101010101" pitchFamily="2" charset="-122"/>
              </a:rPr>
              <a:t>(long f);</a:t>
            </a: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4" end="4"/>
                                            </p:txEl>
                                          </p:spTgt>
                                        </p:tgtEl>
                                        <p:attrNameLst>
                                          <p:attrName>style.visibility</p:attrName>
                                        </p:attrNameLst>
                                      </p:cBhvr>
                                      <p:to>
                                        <p:strVal val="visible"/>
                                      </p:to>
                                    </p:set>
                                    <p:anim calcmode="lin" valueType="num">
                                      <p:cBhvr additive="base">
                                        <p:cTn id="7"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5" end="5"/>
                                            </p:txEl>
                                          </p:spTgt>
                                        </p:tgtEl>
                                        <p:attrNameLst>
                                          <p:attrName>style.visibility</p:attrName>
                                        </p:attrNameLst>
                                      </p:cBhvr>
                                      <p:to>
                                        <p:strVal val="visible"/>
                                      </p:to>
                                    </p:set>
                                    <p:anim calcmode="lin" valueType="num">
                                      <p:cBhvr additive="base">
                                        <p:cTn id="11" dur="500" fill="hold"/>
                                        <p:tgtEl>
                                          <p:spTgt spid="1454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6" end="6"/>
                                            </p:txEl>
                                          </p:spTgt>
                                        </p:tgtEl>
                                        <p:attrNameLst>
                                          <p:attrName>style.visibility</p:attrName>
                                        </p:attrNameLst>
                                      </p:cBhvr>
                                      <p:to>
                                        <p:strVal val="visible"/>
                                      </p:to>
                                    </p:set>
                                    <p:anim calcmode="lin" valueType="num">
                                      <p:cBhvr additive="base">
                                        <p:cTn id="15" dur="500" fill="hold"/>
                                        <p:tgtEl>
                                          <p:spTgt spid="14541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5411">
                                            <p:txEl>
                                              <p:pRg st="7" end="7"/>
                                            </p:txEl>
                                          </p:spTgt>
                                        </p:tgtEl>
                                        <p:attrNameLst>
                                          <p:attrName>style.visibility</p:attrName>
                                        </p:attrNameLst>
                                      </p:cBhvr>
                                      <p:to>
                                        <p:strVal val="visible"/>
                                      </p:to>
                                    </p:set>
                                    <p:anim calcmode="lin" valueType="num">
                                      <p:cBhvr additive="base">
                                        <p:cTn id="19" dur="500" fill="hold"/>
                                        <p:tgtEl>
                                          <p:spTgt spid="145411">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5411">
                                            <p:txEl>
                                              <p:pRg st="8" end="8"/>
                                            </p:txEl>
                                          </p:spTgt>
                                        </p:tgtEl>
                                        <p:attrNameLst>
                                          <p:attrName>style.visibility</p:attrName>
                                        </p:attrNameLst>
                                      </p:cBhvr>
                                      <p:to>
                                        <p:strVal val="visible"/>
                                      </p:to>
                                    </p:set>
                                    <p:anim calcmode="lin" valueType="num">
                                      <p:cBhvr additive="base">
                                        <p:cTn id="23" dur="500" fill="hold"/>
                                        <p:tgtEl>
                                          <p:spTgt spid="145411">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54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5411">
                                            <p:txEl>
                                              <p:pRg st="10" end="10"/>
                                            </p:txEl>
                                          </p:spTgt>
                                        </p:tgtEl>
                                        <p:attrNameLst>
                                          <p:attrName>style.visibility</p:attrName>
                                        </p:attrNameLst>
                                      </p:cBhvr>
                                      <p:to>
                                        <p:strVal val="visible"/>
                                      </p:to>
                                    </p:set>
                                    <p:anim calcmode="lin" valueType="num">
                                      <p:cBhvr additive="base">
                                        <p:cTn id="29" dur="500" fill="hold"/>
                                        <p:tgtEl>
                                          <p:spTgt spid="145411">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5411">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5411">
                                            <p:txEl>
                                              <p:pRg st="11" end="11"/>
                                            </p:txEl>
                                          </p:spTgt>
                                        </p:tgtEl>
                                        <p:attrNameLst>
                                          <p:attrName>style.visibility</p:attrName>
                                        </p:attrNameLst>
                                      </p:cBhvr>
                                      <p:to>
                                        <p:strVal val="visible"/>
                                      </p:to>
                                    </p:set>
                                    <p:anim calcmode="lin" valueType="num">
                                      <p:cBhvr additive="base">
                                        <p:cTn id="33" dur="500" fill="hold"/>
                                        <p:tgtEl>
                                          <p:spTgt spid="145411">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5411">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5411">
                                            <p:txEl>
                                              <p:pRg st="12" end="12"/>
                                            </p:txEl>
                                          </p:spTgt>
                                        </p:tgtEl>
                                        <p:attrNameLst>
                                          <p:attrName>style.visibility</p:attrName>
                                        </p:attrNameLst>
                                      </p:cBhvr>
                                      <p:to>
                                        <p:strVal val="visible"/>
                                      </p:to>
                                    </p:set>
                                    <p:anim calcmode="lin" valueType="num">
                                      <p:cBhvr additive="base">
                                        <p:cTn id="37" dur="500" fill="hold"/>
                                        <p:tgtEl>
                                          <p:spTgt spid="145411">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参考书</a:t>
            </a:r>
            <a:endParaRPr lang="zh-CN" altLang="en-US"/>
          </a:p>
        </p:txBody>
      </p:sp>
      <p:sp>
        <p:nvSpPr>
          <p:cNvPr id="3" name="内容占位符 2"/>
          <p:cNvSpPr>
            <a:spLocks noGrp="1"/>
          </p:cNvSpPr>
          <p:nvPr>
            <p:ph idx="1"/>
          </p:nvPr>
        </p:nvSpPr>
        <p:spPr>
          <a:xfrm>
            <a:off x="95885" y="1524000"/>
            <a:ext cx="9192895" cy="4800600"/>
          </a:xfrm>
        </p:spPr>
        <p:txBody>
          <a:bodyPr/>
          <a:p>
            <a:r>
              <a:rPr lang="en-US" altLang="zh-CN" b="1" dirty="0">
                <a:ea typeface="宋体" panose="02010600030101010101" pitchFamily="2" charset="-122"/>
                <a:sym typeface="+mn-ea"/>
              </a:rPr>
              <a:t>https://www.zhihu.com/question/20066655</a:t>
            </a:r>
            <a:endParaRPr lang="en-US" altLang="zh-CN" b="1" dirty="0">
              <a:ea typeface="宋体" panose="02010600030101010101" pitchFamily="2" charset="-122"/>
            </a:endParaRPr>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107950" y="2348865"/>
            <a:ext cx="4785360" cy="4389755"/>
          </a:xfrm>
          <a:prstGeom prst="rect">
            <a:avLst/>
          </a:prstGeom>
        </p:spPr>
      </p:pic>
      <p:pic>
        <p:nvPicPr>
          <p:cNvPr id="5" name="图片 4"/>
          <p:cNvPicPr>
            <a:picLocks noChangeAspect="1"/>
          </p:cNvPicPr>
          <p:nvPr/>
        </p:nvPicPr>
        <p:blipFill>
          <a:blip r:embed="rId3"/>
          <a:stretch>
            <a:fillRect/>
          </a:stretch>
        </p:blipFill>
        <p:spPr>
          <a:xfrm>
            <a:off x="5003800" y="2264410"/>
            <a:ext cx="4029710" cy="459359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847725" y="0"/>
            <a:ext cx="7519988" cy="984250"/>
          </a:xfrm>
        </p:spPr>
        <p:txBody>
          <a:bodyPr/>
          <a:lstStyle/>
          <a:p>
            <a:pPr eaLnBrk="1" hangingPunct="1"/>
            <a:r>
              <a:rPr lang="en-US" altLang="zh-CN" b="1">
                <a:ea typeface="宋体" panose="02010600030101010101" pitchFamily="2" charset="-122"/>
              </a:rPr>
              <a:t>1.4.5  </a:t>
            </a:r>
            <a:r>
              <a:rPr lang="zh-CN" altLang="zh-CN" b="1">
                <a:solidFill>
                  <a:srgbClr val="FF0000"/>
                </a:solidFill>
                <a:ea typeface="宋体" panose="02010600030101010101" pitchFamily="2" charset="-122"/>
              </a:rPr>
              <a:t>输出格式</a:t>
            </a:r>
            <a:r>
              <a:rPr lang="zh-CN" altLang="zh-CN" b="1">
                <a:ea typeface="宋体" panose="02010600030101010101" pitchFamily="2" charset="-122"/>
              </a:rPr>
              <a:t>控制符</a:t>
            </a:r>
            <a:endParaRPr lang="zh-CN" altLang="en-US" b="1">
              <a:solidFill>
                <a:srgbClr val="FF3300"/>
              </a:solidFill>
              <a:ea typeface="宋体" panose="02010600030101010101" pitchFamily="2" charset="-122"/>
            </a:endParaRPr>
          </a:p>
        </p:txBody>
      </p:sp>
      <p:sp>
        <p:nvSpPr>
          <p:cNvPr id="146435" name="Rectangle 3"/>
          <p:cNvSpPr>
            <a:spLocks noGrp="1" noChangeArrowheads="1"/>
          </p:cNvSpPr>
          <p:nvPr>
            <p:ph type="body" idx="4294967295"/>
          </p:nvPr>
        </p:nvSpPr>
        <p:spPr>
          <a:xfrm>
            <a:off x="395605" y="1412875"/>
            <a:ext cx="8555990" cy="5221605"/>
          </a:xfrm>
        </p:spPr>
        <p:txBody>
          <a:bodyPr/>
          <a:lstStyle/>
          <a:p>
            <a:pPr eaLnBrk="1" hangingPunct="1">
              <a:lnSpc>
                <a:spcPct val="90000"/>
              </a:lnSpc>
              <a:buFont typeface="Wingdings" panose="05000000000000000000" pitchFamily="2" charset="2"/>
              <a:buNone/>
            </a:pPr>
            <a:r>
              <a:rPr lang="en-US" altLang="zh-CN" sz="2400" b="1" dirty="0">
                <a:solidFill>
                  <a:srgbClr val="0000CC"/>
                </a:solidFill>
                <a:ea typeface="宋体" panose="02010600030101010101" pitchFamily="2" charset="-122"/>
              </a:rPr>
              <a:t>【</a:t>
            </a:r>
            <a:r>
              <a:rPr lang="zh-CN" altLang="en-US" sz="2400" b="1" dirty="0">
                <a:solidFill>
                  <a:srgbClr val="0000CC"/>
                </a:solidFill>
                <a:ea typeface="宋体" panose="02010600030101010101" pitchFamily="2" charset="-122"/>
              </a:rPr>
              <a:t>例１</a:t>
            </a:r>
            <a:r>
              <a:rPr lang="en-US" altLang="zh-CN" sz="2400" b="1" dirty="0">
                <a:solidFill>
                  <a:srgbClr val="0000CC"/>
                </a:solidFill>
                <a:ea typeface="宋体" panose="02010600030101010101" pitchFamily="2" charset="-122"/>
              </a:rPr>
              <a:t>-７】</a:t>
            </a:r>
            <a:r>
              <a:rPr lang="zh-CN" altLang="en-US" sz="2400" b="1" dirty="0">
                <a:solidFill>
                  <a:srgbClr val="0000CC"/>
                </a:solidFill>
                <a:ea typeface="宋体" panose="02010600030101010101" pitchFamily="2" charset="-122"/>
              </a:rPr>
              <a:t>用</a:t>
            </a:r>
            <a:r>
              <a:rPr lang="en-US" altLang="zh-CN" sz="2400" b="1" dirty="0" err="1">
                <a:solidFill>
                  <a:srgbClr val="0000CC"/>
                </a:solidFill>
                <a:ea typeface="宋体" panose="02010600030101010101" pitchFamily="2" charset="-122"/>
              </a:rPr>
              <a:t>setiosflags</a:t>
            </a:r>
            <a:r>
              <a:rPr lang="zh-CN" altLang="en-US" sz="2400" b="1" dirty="0">
                <a:solidFill>
                  <a:srgbClr val="0000CC"/>
                </a:solidFill>
                <a:ea typeface="宋体" panose="02010600030101010101" pitchFamily="2" charset="-122"/>
              </a:rPr>
              <a:t>和 </a:t>
            </a:r>
            <a:r>
              <a:rPr lang="en-US" altLang="zh-CN" sz="2400" b="1" dirty="0" err="1">
                <a:solidFill>
                  <a:srgbClr val="0000CC"/>
                </a:solidFill>
                <a:ea typeface="宋体" panose="02010600030101010101" pitchFamily="2" charset="-122"/>
              </a:rPr>
              <a:t>resetiosflags</a:t>
            </a:r>
            <a:r>
              <a:rPr lang="zh-CN" altLang="en-US" sz="2400" b="1" dirty="0">
                <a:solidFill>
                  <a:srgbClr val="0000CC"/>
                </a:solidFill>
                <a:ea typeface="宋体" panose="02010600030101010101" pitchFamily="2" charset="-122"/>
              </a:rPr>
              <a:t>设置和取消输出数据的对齐方式。</a:t>
            </a:r>
            <a:endParaRPr lang="zh-CN" altLang="en-US" sz="2000" b="1" dirty="0">
              <a:solidFill>
                <a:srgbClr val="0000CC"/>
              </a:solidFill>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//Eg1-7.cpp</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#include&lt;</a:t>
            </a:r>
            <a:r>
              <a:rPr lang="en-US" altLang="zh-CN" sz="2000" b="1" dirty="0" err="1">
                <a:latin typeface="Arial" panose="020B0604020202020204" pitchFamily="34" charset="0"/>
                <a:ea typeface="宋体" panose="02010600030101010101" pitchFamily="2" charset="-122"/>
              </a:rPr>
              <a:t>iostream</a:t>
            </a:r>
            <a:r>
              <a:rPr lang="en-US" altLang="zh-CN" sz="2000" b="1" dirty="0">
                <a:latin typeface="Arial" panose="020B0604020202020204" pitchFamily="34" charset="0"/>
                <a:ea typeface="宋体" panose="02010600030101010101" pitchFamily="2" charset="-122"/>
              </a:rPr>
              <a:t>&gt;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solidFill>
                  <a:srgbClr val="FF0000"/>
                </a:solidFill>
                <a:latin typeface="Arial" panose="020B0604020202020204" pitchFamily="34" charset="0"/>
                <a:ea typeface="宋体" panose="02010600030101010101" pitchFamily="2" charset="-122"/>
              </a:rPr>
              <a:t>#include&lt;</a:t>
            </a:r>
            <a:r>
              <a:rPr lang="en-US" altLang="zh-CN" sz="2000" b="1" dirty="0" err="1">
                <a:solidFill>
                  <a:srgbClr val="FF0000"/>
                </a:solidFill>
                <a:latin typeface="Arial" panose="020B0604020202020204" pitchFamily="34" charset="0"/>
                <a:ea typeface="宋体" panose="02010600030101010101" pitchFamily="2" charset="-122"/>
              </a:rPr>
              <a:t>iomanip</a:t>
            </a:r>
            <a:r>
              <a:rPr lang="en-US" altLang="zh-CN" sz="2000" b="1" dirty="0">
                <a:solidFill>
                  <a:srgbClr val="FF0000"/>
                </a:solidFill>
                <a:latin typeface="Arial" panose="020B0604020202020204" pitchFamily="34" charset="0"/>
                <a:ea typeface="宋体" panose="02010600030101010101" pitchFamily="2" charset="-122"/>
              </a:rPr>
              <a:t>&gt;</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using namespace </a:t>
            </a:r>
            <a:r>
              <a:rPr lang="en-US" altLang="zh-CN" sz="2000" b="1" dirty="0" err="1">
                <a:latin typeface="Arial" panose="020B0604020202020204" pitchFamily="34" charset="0"/>
                <a:ea typeface="宋体" panose="02010600030101010101" pitchFamily="2" charset="-122"/>
              </a:rPr>
              <a:t>std</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void main()</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&lt;&lt;“123456781234567812345678”</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&lt;&lt; </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a:t>
            </a:r>
            <a:r>
              <a:rPr lang="en-US" altLang="zh-CN" sz="2000" b="1" dirty="0" err="1">
                <a:latin typeface="Arial" panose="020B0604020202020204" pitchFamily="34" charset="0"/>
                <a:ea typeface="宋体" panose="02010600030101010101" pitchFamily="2" charset="-122"/>
              </a:rPr>
              <a:t>setiosflags</a:t>
            </a:r>
            <a:r>
              <a:rPr lang="en-US" altLang="zh-CN" sz="2000" b="1" dirty="0">
                <a:latin typeface="Arial" panose="020B0604020202020204" pitchFamily="34" charset="0"/>
                <a:ea typeface="宋体" panose="02010600030101010101" pitchFamily="2" charset="-122"/>
              </a:rPr>
              <a:t>(</a:t>
            </a:r>
            <a:r>
              <a:rPr lang="en-US" altLang="zh-CN" sz="2000" b="1" dirty="0" err="1">
                <a:latin typeface="Arial" panose="020B0604020202020204" pitchFamily="34" charset="0"/>
                <a:ea typeface="宋体" panose="02010600030101010101" pitchFamily="2" charset="-122"/>
              </a:rPr>
              <a:t>ios</a:t>
            </a:r>
            <a:r>
              <a:rPr lang="en-US" altLang="zh-CN" sz="2000" b="1" dirty="0">
                <a:latin typeface="Arial" panose="020B0604020202020204" pitchFamily="34" charset="0"/>
                <a:ea typeface="宋体" panose="02010600030101010101" pitchFamily="2" charset="-122"/>
              </a:rPr>
              <a:t>::left)&lt;&lt;</a:t>
            </a:r>
            <a:r>
              <a:rPr lang="en-US" altLang="zh-CN" sz="2000" b="1" dirty="0" err="1">
                <a:latin typeface="Arial" panose="020B0604020202020204" pitchFamily="34" charset="0"/>
                <a:ea typeface="宋体" panose="02010600030101010101" pitchFamily="2" charset="-122"/>
              </a:rPr>
              <a:t>setw</a:t>
            </a:r>
            <a:r>
              <a:rPr lang="en-US" altLang="zh-CN" sz="2000" b="1" dirty="0">
                <a:latin typeface="Arial" panose="020B0604020202020204" pitchFamily="34" charset="0"/>
                <a:ea typeface="宋体" panose="02010600030101010101" pitchFamily="2" charset="-122"/>
              </a:rPr>
              <a:t>(8)</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&lt;&lt;456&lt;&lt;</a:t>
            </a:r>
            <a:r>
              <a:rPr lang="en-US" altLang="zh-CN" sz="2000" b="1" dirty="0" err="1">
                <a:latin typeface="Arial" panose="020B0604020202020204" pitchFamily="34" charset="0"/>
                <a:ea typeface="宋体" panose="02010600030101010101" pitchFamily="2" charset="-122"/>
              </a:rPr>
              <a:t>setw</a:t>
            </a:r>
            <a:r>
              <a:rPr lang="en-US" altLang="zh-CN" sz="2000" b="1" dirty="0">
                <a:latin typeface="Arial" panose="020B0604020202020204" pitchFamily="34" charset="0"/>
                <a:ea typeface="宋体" panose="02010600030101010101" pitchFamily="2" charset="-122"/>
              </a:rPr>
              <a:t>(8)&lt;&lt;123&lt;&lt; </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a:t>
            </a:r>
            <a:r>
              <a:rPr lang="en-US" altLang="zh-CN" sz="2000" b="1" dirty="0" err="1">
                <a:latin typeface="Arial" panose="020B0604020202020204" pitchFamily="34" charset="0"/>
                <a:ea typeface="宋体" panose="02010600030101010101" pitchFamily="2" charset="-122"/>
              </a:rPr>
              <a:t>cout</a:t>
            </a:r>
            <a:r>
              <a:rPr lang="en-US" altLang="zh-CN" sz="2000" b="1" dirty="0">
                <a:latin typeface="Arial" panose="020B0604020202020204" pitchFamily="34" charset="0"/>
                <a:ea typeface="宋体" panose="02010600030101010101" pitchFamily="2" charset="-122"/>
              </a:rPr>
              <a:t>&lt;&lt;</a:t>
            </a:r>
            <a:r>
              <a:rPr lang="en-US" altLang="zh-CN" sz="2000" b="1" dirty="0" err="1">
                <a:latin typeface="Arial" panose="020B0604020202020204" pitchFamily="34" charset="0"/>
                <a:ea typeface="宋体" panose="02010600030101010101" pitchFamily="2" charset="-122"/>
              </a:rPr>
              <a:t>resetiosflags</a:t>
            </a:r>
            <a:r>
              <a:rPr lang="en-US" altLang="zh-CN" sz="2000" b="1" dirty="0">
                <a:latin typeface="Arial" panose="020B0604020202020204" pitchFamily="34" charset="0"/>
                <a:ea typeface="宋体" panose="02010600030101010101" pitchFamily="2" charset="-122"/>
              </a:rPr>
              <a:t>(</a:t>
            </a:r>
            <a:r>
              <a:rPr lang="en-US" altLang="zh-CN" sz="2000" b="1" dirty="0" err="1">
                <a:latin typeface="Arial" panose="020B0604020202020204" pitchFamily="34" charset="0"/>
                <a:ea typeface="宋体" panose="02010600030101010101" pitchFamily="2" charset="-122"/>
              </a:rPr>
              <a:t>ios</a:t>
            </a:r>
            <a:r>
              <a:rPr lang="en-US" altLang="zh-CN" sz="2000" b="1" dirty="0">
                <a:latin typeface="Arial" panose="020B0604020202020204" pitchFamily="34" charset="0"/>
                <a:ea typeface="宋体" panose="02010600030101010101" pitchFamily="2" charset="-122"/>
              </a:rPr>
              <a:t>::left)&lt;&lt;</a:t>
            </a:r>
            <a:r>
              <a:rPr lang="en-US" altLang="zh-CN" sz="2000" b="1" dirty="0" err="1">
                <a:latin typeface="Arial" panose="020B0604020202020204" pitchFamily="34" charset="0"/>
                <a:ea typeface="宋体" panose="02010600030101010101" pitchFamily="2" charset="-122"/>
              </a:rPr>
              <a:t>setw</a:t>
            </a:r>
            <a:r>
              <a:rPr lang="en-US" altLang="zh-CN" sz="2000" b="1" dirty="0">
                <a:latin typeface="Arial" panose="020B0604020202020204" pitchFamily="34" charset="0"/>
                <a:ea typeface="宋体" panose="02010600030101010101" pitchFamily="2" charset="-122"/>
              </a:rPr>
              <a:t>(8)</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             &lt;&lt;123&lt;&lt;  </a:t>
            </a:r>
            <a:r>
              <a:rPr lang="en-US" altLang="zh-CN" sz="2000" b="1" dirty="0" err="1">
                <a:latin typeface="Arial" panose="020B0604020202020204" pitchFamily="34" charset="0"/>
                <a:ea typeface="宋体" panose="02010600030101010101" pitchFamily="2" charset="-122"/>
              </a:rPr>
              <a:t>endl</a:t>
            </a:r>
            <a:r>
              <a:rPr lang="en-US" altLang="zh-CN" sz="2000" b="1" dirty="0">
                <a:latin typeface="Arial" panose="020B0604020202020204" pitchFamily="34" charset="0"/>
                <a:ea typeface="宋体" panose="02010600030101010101" pitchFamily="2" charset="-122"/>
              </a:rPr>
              <a:t>;  </a:t>
            </a:r>
            <a:endParaRPr lang="en-US" altLang="zh-CN" sz="2000" b="1" dirty="0">
              <a:latin typeface="Arial" panose="020B0604020202020204" pitchFamily="34" charset="0"/>
              <a:ea typeface="宋体" panose="02010600030101010101" pitchFamily="2" charset="-122"/>
            </a:endParaRPr>
          </a:p>
          <a:p>
            <a:pPr lvl="1" eaLnBrk="1" hangingPunct="1">
              <a:lnSpc>
                <a:spcPct val="90000"/>
              </a:lnSpc>
              <a:buFont typeface="Wingdings" panose="05000000000000000000" pitchFamily="2" charset="2"/>
              <a:buNone/>
            </a:pPr>
            <a:r>
              <a:rPr lang="en-US" altLang="zh-CN" sz="2000" b="1" dirty="0">
                <a:latin typeface="Arial" panose="020B0604020202020204" pitchFamily="34" charset="0"/>
                <a:ea typeface="宋体" panose="02010600030101010101" pitchFamily="2" charset="-122"/>
              </a:rPr>
              <a:t>}</a:t>
            </a:r>
            <a:endParaRPr lang="en-US" altLang="zh-CN" sz="20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blinds(horizontal)">
                                      <p:cBhvr>
                                        <p:cTn id="7" dur="500"/>
                                        <p:tgtEl>
                                          <p:spTgt spid="1464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6435">
                                            <p:txEl>
                                              <p:pRg st="2" end="2"/>
                                            </p:txEl>
                                          </p:spTgt>
                                        </p:tgtEl>
                                        <p:attrNameLst>
                                          <p:attrName>style.visibility</p:attrName>
                                        </p:attrNameLst>
                                      </p:cBhvr>
                                      <p:to>
                                        <p:strVal val="visible"/>
                                      </p:to>
                                    </p:set>
                                    <p:animEffect transition="in" filter="blinds(horizontal)">
                                      <p:cBhvr>
                                        <p:cTn id="10" dur="500"/>
                                        <p:tgtEl>
                                          <p:spTgt spid="1464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6435">
                                            <p:txEl>
                                              <p:pRg st="3" end="3"/>
                                            </p:txEl>
                                          </p:spTgt>
                                        </p:tgtEl>
                                        <p:attrNameLst>
                                          <p:attrName>style.visibility</p:attrName>
                                        </p:attrNameLst>
                                      </p:cBhvr>
                                      <p:to>
                                        <p:strVal val="visible"/>
                                      </p:to>
                                    </p:set>
                                    <p:animEffect transition="in" filter="blinds(horizontal)">
                                      <p:cBhvr>
                                        <p:cTn id="13" dur="500"/>
                                        <p:tgtEl>
                                          <p:spTgt spid="14643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6435">
                                            <p:txEl>
                                              <p:pRg st="4" end="4"/>
                                            </p:txEl>
                                          </p:spTgt>
                                        </p:tgtEl>
                                        <p:attrNameLst>
                                          <p:attrName>style.visibility</p:attrName>
                                        </p:attrNameLst>
                                      </p:cBhvr>
                                      <p:to>
                                        <p:strVal val="visible"/>
                                      </p:to>
                                    </p:set>
                                    <p:animEffect transition="in" filter="blinds(horizontal)">
                                      <p:cBhvr>
                                        <p:cTn id="16" dur="500"/>
                                        <p:tgtEl>
                                          <p:spTgt spid="14643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6435">
                                            <p:txEl>
                                              <p:pRg st="5" end="5"/>
                                            </p:txEl>
                                          </p:spTgt>
                                        </p:tgtEl>
                                        <p:attrNameLst>
                                          <p:attrName>style.visibility</p:attrName>
                                        </p:attrNameLst>
                                      </p:cBhvr>
                                      <p:to>
                                        <p:strVal val="visible"/>
                                      </p:to>
                                    </p:set>
                                    <p:animEffect transition="in" filter="blinds(horizontal)">
                                      <p:cBhvr>
                                        <p:cTn id="19" dur="500"/>
                                        <p:tgtEl>
                                          <p:spTgt spid="14643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46435">
                                            <p:txEl>
                                              <p:pRg st="6" end="6"/>
                                            </p:txEl>
                                          </p:spTgt>
                                        </p:tgtEl>
                                        <p:attrNameLst>
                                          <p:attrName>style.visibility</p:attrName>
                                        </p:attrNameLst>
                                      </p:cBhvr>
                                      <p:to>
                                        <p:strVal val="visible"/>
                                      </p:to>
                                    </p:set>
                                    <p:animEffect transition="in" filter="blinds(horizontal)">
                                      <p:cBhvr>
                                        <p:cTn id="22" dur="500"/>
                                        <p:tgtEl>
                                          <p:spTgt spid="14643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46435">
                                            <p:txEl>
                                              <p:pRg st="7" end="7"/>
                                            </p:txEl>
                                          </p:spTgt>
                                        </p:tgtEl>
                                        <p:attrNameLst>
                                          <p:attrName>style.visibility</p:attrName>
                                        </p:attrNameLst>
                                      </p:cBhvr>
                                      <p:to>
                                        <p:strVal val="visible"/>
                                      </p:to>
                                    </p:set>
                                    <p:animEffect transition="in" filter="blinds(horizontal)">
                                      <p:cBhvr>
                                        <p:cTn id="25" dur="500"/>
                                        <p:tgtEl>
                                          <p:spTgt spid="14643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6435">
                                            <p:txEl>
                                              <p:pRg st="8" end="8"/>
                                            </p:txEl>
                                          </p:spTgt>
                                        </p:tgtEl>
                                        <p:attrNameLst>
                                          <p:attrName>style.visibility</p:attrName>
                                        </p:attrNameLst>
                                      </p:cBhvr>
                                      <p:to>
                                        <p:strVal val="visible"/>
                                      </p:to>
                                    </p:set>
                                    <p:animEffect transition="in" filter="blinds(horizontal)">
                                      <p:cBhvr>
                                        <p:cTn id="28" dur="500"/>
                                        <p:tgtEl>
                                          <p:spTgt spid="14643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46435">
                                            <p:txEl>
                                              <p:pRg st="9" end="9"/>
                                            </p:txEl>
                                          </p:spTgt>
                                        </p:tgtEl>
                                        <p:attrNameLst>
                                          <p:attrName>style.visibility</p:attrName>
                                        </p:attrNameLst>
                                      </p:cBhvr>
                                      <p:to>
                                        <p:strVal val="visible"/>
                                      </p:to>
                                    </p:set>
                                    <p:animEffect transition="in" filter="blinds(horizontal)">
                                      <p:cBhvr>
                                        <p:cTn id="31" dur="500"/>
                                        <p:tgtEl>
                                          <p:spTgt spid="14643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46435">
                                            <p:txEl>
                                              <p:pRg st="10" end="10"/>
                                            </p:txEl>
                                          </p:spTgt>
                                        </p:tgtEl>
                                        <p:attrNameLst>
                                          <p:attrName>style.visibility</p:attrName>
                                        </p:attrNameLst>
                                      </p:cBhvr>
                                      <p:to>
                                        <p:strVal val="visible"/>
                                      </p:to>
                                    </p:set>
                                    <p:animEffect transition="in" filter="blinds(horizontal)">
                                      <p:cBhvr>
                                        <p:cTn id="34" dur="500"/>
                                        <p:tgtEl>
                                          <p:spTgt spid="14643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46435">
                                            <p:txEl>
                                              <p:pRg st="11" end="11"/>
                                            </p:txEl>
                                          </p:spTgt>
                                        </p:tgtEl>
                                        <p:attrNameLst>
                                          <p:attrName>style.visibility</p:attrName>
                                        </p:attrNameLst>
                                      </p:cBhvr>
                                      <p:to>
                                        <p:strVal val="visible"/>
                                      </p:to>
                                    </p:set>
                                    <p:animEffect transition="in" filter="blinds(horizontal)">
                                      <p:cBhvr>
                                        <p:cTn id="37" dur="500"/>
                                        <p:tgtEl>
                                          <p:spTgt spid="146435">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46435">
                                            <p:txEl>
                                              <p:pRg st="12" end="12"/>
                                            </p:txEl>
                                          </p:spTgt>
                                        </p:tgtEl>
                                        <p:attrNameLst>
                                          <p:attrName>style.visibility</p:attrName>
                                        </p:attrNameLst>
                                      </p:cBhvr>
                                      <p:to>
                                        <p:strVal val="visible"/>
                                      </p:to>
                                    </p:set>
                                    <p:animEffect transition="in" filter="blinds(horizontal)">
                                      <p:cBhvr>
                                        <p:cTn id="40" dur="500"/>
                                        <p:tgtEl>
                                          <p:spTgt spid="146435">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46435">
                                            <p:txEl>
                                              <p:pRg st="13" end="13"/>
                                            </p:txEl>
                                          </p:spTgt>
                                        </p:tgtEl>
                                        <p:attrNameLst>
                                          <p:attrName>style.visibility</p:attrName>
                                        </p:attrNameLst>
                                      </p:cBhvr>
                                      <p:to>
                                        <p:strVal val="visible"/>
                                      </p:to>
                                    </p:set>
                                    <p:animEffect transition="in" filter="blinds(horizontal)">
                                      <p:cBhvr>
                                        <p:cTn id="43" dur="500"/>
                                        <p:tgtEl>
                                          <p:spTgt spid="1464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1.4.5  </a:t>
            </a:r>
            <a:r>
              <a:rPr lang="zh-CN" altLang="zh-CN" b="1" dirty="0">
                <a:solidFill>
                  <a:srgbClr val="FF0000"/>
                </a:solidFill>
                <a:ea typeface="宋体" panose="02010600030101010101" pitchFamily="2" charset="-122"/>
              </a:rPr>
              <a:t>输出格式</a:t>
            </a:r>
            <a:r>
              <a:rPr lang="zh-CN" altLang="zh-CN" b="1" dirty="0">
                <a:ea typeface="宋体" panose="02010600030101010101" pitchFamily="2" charset="-122"/>
              </a:rPr>
              <a:t>控制符</a:t>
            </a:r>
            <a:endParaRPr lang="zh-CN" altLang="en-US" dirty="0">
              <a:ea typeface="宋体" panose="02010600030101010101" pitchFamily="2" charset="-122"/>
            </a:endParaRPr>
          </a:p>
        </p:txBody>
      </p:sp>
      <p:sp>
        <p:nvSpPr>
          <p:cNvPr id="80898" name="内容占位符 2"/>
          <p:cNvSpPr>
            <a:spLocks noGrp="1"/>
          </p:cNvSpPr>
          <p:nvPr>
            <p:ph idx="4294967295"/>
          </p:nvPr>
        </p:nvSpPr>
        <p:spPr>
          <a:xfrm>
            <a:off x="-47625" y="1320800"/>
            <a:ext cx="8968105" cy="5168900"/>
          </a:xfrm>
        </p:spPr>
        <p:txBody>
          <a:bodyPr/>
          <a:lstStyle/>
          <a:p>
            <a:pPr>
              <a:spcBef>
                <a:spcPct val="0"/>
              </a:spcBef>
              <a:buFont typeface="Wingdings" panose="05000000000000000000" pitchFamily="2" charset="2"/>
              <a:buNone/>
            </a:pPr>
            <a:r>
              <a:rPr lang="en-US" altLang="zh-CN" sz="2000" b="1" dirty="0">
                <a:solidFill>
                  <a:srgbClr val="0000CC"/>
                </a:solidFill>
                <a:ea typeface="宋体" panose="02010600030101010101" pitchFamily="2" charset="-122"/>
              </a:rPr>
              <a:t>4. </a:t>
            </a:r>
            <a:r>
              <a:rPr lang="zh-CN" altLang="en-US" sz="2000" b="1" dirty="0">
                <a:solidFill>
                  <a:srgbClr val="0000CC"/>
                </a:solidFill>
                <a:ea typeface="宋体" panose="02010600030101010101" pitchFamily="2" charset="-122"/>
              </a:rPr>
              <a:t>输出填充字符</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用指定字符填充空白，默认是空格</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补充内容</a:t>
            </a:r>
            <a:endParaRPr lang="en-US" altLang="zh-CN" sz="2000" b="1" dirty="0">
              <a:solidFill>
                <a:srgbClr val="0000CC"/>
              </a:solidFill>
              <a:ea typeface="宋体" panose="02010600030101010101" pitchFamily="2" charset="-122"/>
            </a:endParaRPr>
          </a:p>
          <a:p>
            <a:pPr lvl="1" algn="l" eaLnBrk="1" hangingPunct="1">
              <a:lnSpc>
                <a:spcPct val="90000"/>
              </a:lnSpc>
              <a:spcBef>
                <a:spcPct val="20000"/>
              </a:spcBef>
              <a:buSzTx/>
              <a:buFont typeface="Wingdings" panose="05000000000000000000" pitchFamily="2" charset="2"/>
              <a:buNone/>
            </a:pPr>
            <a:r>
              <a:rPr lang="en-US" altLang="zh-CN" sz="2000" b="1" dirty="0" err="1">
                <a:ea typeface="宋体" panose="02010600030101010101" pitchFamily="2" charset="-122"/>
                <a:cs typeface="+mn-ea"/>
              </a:rPr>
              <a:t>cout.fill</a:t>
            </a:r>
            <a:r>
              <a:rPr lang="en-US" altLang="zh-CN" sz="2000" b="1" dirty="0">
                <a:ea typeface="宋体" panose="02010600030101010101" pitchFamily="2" charset="-122"/>
                <a:cs typeface="+mn-ea"/>
              </a:rPr>
              <a:t>(</a:t>
            </a:r>
            <a:r>
              <a:rPr lang="en-US" altLang="zh-CN" sz="2000" b="1" dirty="0" err="1">
                <a:ea typeface="宋体" panose="02010600030101010101" pitchFamily="2" charset="-122"/>
                <a:cs typeface="+mn-ea"/>
              </a:rPr>
              <a:t>ch</a:t>
            </a:r>
            <a:r>
              <a:rPr lang="en-US" altLang="zh-CN" sz="2000" b="1" dirty="0">
                <a:ea typeface="宋体" panose="02010600030101010101" pitchFamily="2" charset="-122"/>
                <a:cs typeface="+mn-ea"/>
              </a:rPr>
              <a:t>);</a:t>
            </a:r>
            <a:endParaRPr lang="en-US" altLang="zh-CN" sz="2000" b="1" dirty="0">
              <a:ea typeface="宋体" panose="02010600030101010101" pitchFamily="2" charset="-122"/>
              <a:cs typeface="+mn-ea"/>
            </a:endParaRPr>
          </a:p>
          <a:p>
            <a:pPr lvl="1" algn="l" eaLnBrk="1" hangingPunct="1">
              <a:lnSpc>
                <a:spcPct val="90000"/>
              </a:lnSpc>
              <a:spcBef>
                <a:spcPct val="20000"/>
              </a:spcBef>
              <a:buSzTx/>
              <a:buFont typeface="Wingdings" panose="05000000000000000000" pitchFamily="2" charset="2"/>
              <a:buNone/>
            </a:pPr>
            <a:r>
              <a:rPr lang="zh-CN" altLang="en-US" sz="2000" b="1" dirty="0">
                <a:ea typeface="宋体" panose="02010600030101010101" pitchFamily="2" charset="-122"/>
                <a:cs typeface="+mn-ea"/>
              </a:rPr>
              <a:t>或者</a:t>
            </a:r>
            <a:r>
              <a:rPr lang="en-US" altLang="zh-CN" sz="2000" b="1" dirty="0" err="1">
                <a:ea typeface="宋体" panose="02010600030101010101" pitchFamily="2" charset="-122"/>
                <a:cs typeface="+mn-ea"/>
              </a:rPr>
              <a:t>cout</a:t>
            </a:r>
            <a:r>
              <a:rPr lang="en-US" altLang="zh-CN" sz="2000" b="1" dirty="0">
                <a:ea typeface="宋体" panose="02010600030101010101" pitchFamily="2" charset="-122"/>
                <a:cs typeface="+mn-ea"/>
              </a:rPr>
              <a:t>&lt;&lt;</a:t>
            </a:r>
            <a:r>
              <a:rPr lang="en-US" altLang="zh-CN" sz="2000" b="1" dirty="0" err="1">
                <a:ea typeface="宋体" panose="02010600030101010101" pitchFamily="2" charset="-122"/>
                <a:cs typeface="+mn-ea"/>
              </a:rPr>
              <a:t>setfill</a:t>
            </a:r>
            <a:r>
              <a:rPr lang="en-US" altLang="zh-CN" sz="2000" b="1" dirty="0">
                <a:ea typeface="宋体" panose="02010600030101010101" pitchFamily="2" charset="-122"/>
                <a:cs typeface="+mn-ea"/>
              </a:rPr>
              <a:t>(</a:t>
            </a:r>
            <a:r>
              <a:rPr lang="en-US" altLang="zh-CN" sz="2000" b="1" dirty="0" err="1">
                <a:ea typeface="宋体" panose="02010600030101010101" pitchFamily="2" charset="-122"/>
                <a:cs typeface="+mn-ea"/>
              </a:rPr>
              <a:t>ch</a:t>
            </a:r>
            <a:r>
              <a:rPr lang="en-US" altLang="zh-CN" sz="2000" b="1" dirty="0">
                <a:ea typeface="宋体" panose="02010600030101010101" pitchFamily="2" charset="-122"/>
                <a:cs typeface="+mn-ea"/>
              </a:rPr>
              <a:t>);</a:t>
            </a:r>
            <a:endParaRPr lang="en-US" altLang="zh-CN" sz="20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endParaRPr lang="en-US" altLang="zh-CN" sz="20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a:t>
            </a:r>
            <a:r>
              <a:rPr lang="en-US" altLang="zh-CN" sz="1800" b="1" dirty="0" err="1">
                <a:ea typeface="宋体" panose="02010600030101010101" pitchFamily="2" charset="-122"/>
                <a:cs typeface="+mn-ea"/>
              </a:rPr>
              <a:t>例】用fill和setfill设置输出填充字符</a:t>
            </a:r>
            <a:r>
              <a:rPr lang="en-US" altLang="zh-CN" sz="1800" b="1" dirty="0">
                <a:ea typeface="宋体" panose="02010600030101010101" pitchFamily="2" charset="-122"/>
                <a:cs typeface="+mn-ea"/>
              </a:rPr>
              <a:t>。</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//ch1-fill.cpp</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#include&lt;</a:t>
            </a:r>
            <a:r>
              <a:rPr lang="en-US" altLang="zh-CN" sz="1800" b="1" dirty="0" err="1">
                <a:ea typeface="宋体" panose="02010600030101010101" pitchFamily="2" charset="-122"/>
                <a:cs typeface="+mn-ea"/>
              </a:rPr>
              <a:t>iostream</a:t>
            </a:r>
            <a:r>
              <a:rPr lang="en-US" altLang="zh-CN" sz="1800" b="1" dirty="0">
                <a:ea typeface="宋体" panose="02010600030101010101" pitchFamily="2" charset="-122"/>
                <a:cs typeface="+mn-ea"/>
              </a:rPr>
              <a:t>&gt;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solidFill>
                  <a:srgbClr val="C00000"/>
                </a:solidFill>
                <a:ea typeface="宋体" panose="02010600030101010101" pitchFamily="2" charset="-122"/>
                <a:cs typeface="+mn-ea"/>
              </a:rPr>
              <a:t>#include&lt;</a:t>
            </a:r>
            <a:r>
              <a:rPr lang="en-US" altLang="zh-CN" sz="1800" b="1" dirty="0" err="1">
                <a:solidFill>
                  <a:srgbClr val="C00000"/>
                </a:solidFill>
                <a:ea typeface="宋体" panose="02010600030101010101" pitchFamily="2" charset="-122"/>
                <a:cs typeface="+mn-ea"/>
              </a:rPr>
              <a:t>iomanip</a:t>
            </a:r>
            <a:r>
              <a:rPr lang="en-US" altLang="zh-CN" sz="1800" b="1" dirty="0">
                <a:solidFill>
                  <a:srgbClr val="C00000"/>
                </a:solidFill>
                <a:ea typeface="宋体" panose="02010600030101010101" pitchFamily="2" charset="-122"/>
                <a:cs typeface="+mn-ea"/>
              </a:rPr>
              <a:t>&gt;</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using namespace </a:t>
            </a:r>
            <a:r>
              <a:rPr lang="en-US" altLang="zh-CN" sz="1800" b="1" dirty="0" err="1">
                <a:ea typeface="宋体" panose="02010600030101010101" pitchFamily="2" charset="-122"/>
                <a:cs typeface="+mn-ea"/>
              </a:rPr>
              <a:t>std</a:t>
            </a: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void main()</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r>
              <a:rPr lang="en-US" altLang="zh-CN" sz="1800" b="1" dirty="0" err="1">
                <a:ea typeface="宋体" panose="02010600030101010101" pitchFamily="2" charset="-122"/>
                <a:cs typeface="+mn-ea"/>
              </a:rPr>
              <a:t>cout</a:t>
            </a:r>
            <a:r>
              <a:rPr lang="en-US" altLang="zh-CN" sz="1800" b="1" dirty="0">
                <a:ea typeface="宋体" panose="02010600030101010101" pitchFamily="2" charset="-122"/>
                <a:cs typeface="+mn-ea"/>
              </a:rPr>
              <a:t>&lt;&lt;"123456781234567812345678"&lt;&lt;</a:t>
            </a:r>
            <a:r>
              <a:rPr lang="en-US" altLang="zh-CN" sz="1800" b="1" dirty="0" err="1">
                <a:ea typeface="宋体" panose="02010600030101010101" pitchFamily="2" charset="-122"/>
                <a:cs typeface="+mn-ea"/>
              </a:rPr>
              <a:t>endl</a:t>
            </a: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r>
              <a:rPr lang="en-US" altLang="zh-CN" sz="1800" b="1" dirty="0" err="1">
                <a:ea typeface="宋体" panose="02010600030101010101" pitchFamily="2" charset="-122"/>
                <a:cs typeface="+mn-ea"/>
              </a:rPr>
              <a:t>cout</a:t>
            </a:r>
            <a:r>
              <a:rPr lang="en-US" altLang="zh-CN" sz="1800" b="1" dirty="0">
                <a:ea typeface="宋体" panose="02010600030101010101" pitchFamily="2" charset="-122"/>
                <a:cs typeface="+mn-ea"/>
              </a:rPr>
              <a:t>&lt;&lt;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(8)&lt;&lt;123&lt;&lt;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(8)&lt;&lt;456&lt;&lt;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(8)&lt;&lt;789&lt;&lt;</a:t>
            </a:r>
            <a:r>
              <a:rPr lang="en-US" altLang="zh-CN" sz="1800" b="1" dirty="0" err="1">
                <a:ea typeface="宋体" panose="02010600030101010101" pitchFamily="2" charset="-122"/>
                <a:cs typeface="+mn-ea"/>
              </a:rPr>
              <a:t>endl</a:t>
            </a: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r>
              <a:rPr lang="en-US" altLang="zh-CN" sz="1800" b="1" dirty="0" err="1">
                <a:solidFill>
                  <a:srgbClr val="C00000"/>
                </a:solidFill>
                <a:ea typeface="宋体" panose="02010600030101010101" pitchFamily="2" charset="-122"/>
                <a:cs typeface="+mn-ea"/>
              </a:rPr>
              <a:t>cout.fill</a:t>
            </a:r>
            <a:r>
              <a:rPr lang="en-US" altLang="zh-CN" sz="1800" b="1" dirty="0">
                <a:solidFill>
                  <a:srgbClr val="C00000"/>
                </a:solidFill>
                <a:ea typeface="宋体" panose="02010600030101010101" pitchFamily="2" charset="-122"/>
                <a:cs typeface="+mn-ea"/>
              </a:rPr>
              <a:t>('@'); </a:t>
            </a: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r>
              <a:rPr lang="en-US" altLang="zh-CN" sz="1800" b="1" dirty="0" err="1">
                <a:ea typeface="宋体" panose="02010600030101010101" pitchFamily="2" charset="-122"/>
                <a:cs typeface="+mn-ea"/>
              </a:rPr>
              <a:t>cout</a:t>
            </a:r>
            <a:r>
              <a:rPr lang="en-US" altLang="zh-CN" sz="1800" b="1" dirty="0">
                <a:ea typeface="宋体" panose="02010600030101010101" pitchFamily="2" charset="-122"/>
                <a:cs typeface="+mn-ea"/>
              </a:rPr>
              <a:t>&lt;&lt;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(8)&lt;&lt;123&lt;&lt;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(8)&lt;&lt;456&lt;&lt;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(8)&lt;&lt;789&lt;&lt;</a:t>
            </a:r>
            <a:r>
              <a:rPr lang="en-US" altLang="zh-CN" sz="1800" b="1" dirty="0" err="1">
                <a:ea typeface="宋体" panose="02010600030101010101" pitchFamily="2" charset="-122"/>
                <a:cs typeface="+mn-ea"/>
              </a:rPr>
              <a:t>endl</a:t>
            </a:r>
            <a:r>
              <a:rPr lang="en-US" altLang="zh-CN" sz="1800" b="1" dirty="0">
                <a:ea typeface="宋体" panose="02010600030101010101" pitchFamily="2" charset="-122"/>
                <a:cs typeface="+mn-ea"/>
              </a:rPr>
              <a:t>;</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r>
              <a:rPr lang="en-US" altLang="zh-CN" sz="1800" b="1" dirty="0" err="1">
                <a:solidFill>
                  <a:srgbClr val="C00000"/>
                </a:solidFill>
                <a:ea typeface="宋体" panose="02010600030101010101" pitchFamily="2" charset="-122"/>
                <a:cs typeface="+mn-ea"/>
              </a:rPr>
              <a:t>cout</a:t>
            </a:r>
            <a:r>
              <a:rPr lang="en-US" altLang="zh-CN" sz="1800" b="1" dirty="0">
                <a:solidFill>
                  <a:srgbClr val="C00000"/>
                </a:solidFill>
                <a:ea typeface="宋体" panose="02010600030101010101" pitchFamily="2" charset="-122"/>
                <a:cs typeface="+mn-ea"/>
              </a:rPr>
              <a:t>&lt;&lt;</a:t>
            </a:r>
            <a:r>
              <a:rPr lang="en-US" altLang="zh-CN" sz="1800" b="1" dirty="0" err="1">
                <a:solidFill>
                  <a:srgbClr val="C00000"/>
                </a:solidFill>
                <a:ea typeface="宋体" panose="02010600030101010101" pitchFamily="2" charset="-122"/>
                <a:cs typeface="+mn-ea"/>
              </a:rPr>
              <a:t>setfill</a:t>
            </a:r>
            <a:r>
              <a:rPr lang="en-US" altLang="zh-CN" sz="1800" b="1" dirty="0">
                <a:solidFill>
                  <a:srgbClr val="C00000"/>
                </a:solidFill>
                <a:ea typeface="宋体" panose="02010600030101010101" pitchFamily="2" charset="-122"/>
                <a:cs typeface="+mn-ea"/>
              </a:rPr>
              <a:t>('^');</a:t>
            </a: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	</a:t>
            </a:r>
            <a:r>
              <a:rPr lang="en-US" altLang="zh-CN" sz="1800" b="1" dirty="0" err="1">
                <a:ea typeface="宋体" panose="02010600030101010101" pitchFamily="2" charset="-122"/>
                <a:cs typeface="+mn-ea"/>
              </a:rPr>
              <a:t>cout</a:t>
            </a:r>
            <a:r>
              <a:rPr lang="en-US" altLang="zh-CN" sz="1800" b="1" dirty="0">
                <a:ea typeface="宋体" panose="02010600030101010101" pitchFamily="2" charset="-122"/>
                <a:cs typeface="+mn-ea"/>
              </a:rPr>
              <a:t>&lt;&lt;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(8)&lt;&lt;123&lt;&lt;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(8)&lt;&lt;456&lt;&lt;</a:t>
            </a:r>
            <a:r>
              <a:rPr lang="en-US" altLang="zh-CN" sz="1800" b="1" dirty="0" err="1">
                <a:ea typeface="宋体" panose="02010600030101010101" pitchFamily="2" charset="-122"/>
                <a:cs typeface="+mn-ea"/>
              </a:rPr>
              <a:t>setw</a:t>
            </a:r>
            <a:r>
              <a:rPr lang="en-US" altLang="zh-CN" sz="1800" b="1" dirty="0">
                <a:ea typeface="宋体" panose="02010600030101010101" pitchFamily="2" charset="-122"/>
                <a:cs typeface="+mn-ea"/>
              </a:rPr>
              <a:t>(8)&lt;&lt;789&lt;&lt;</a:t>
            </a:r>
            <a:r>
              <a:rPr lang="en-US" altLang="zh-CN" sz="1800" b="1" dirty="0" err="1">
                <a:ea typeface="宋体" panose="02010600030101010101" pitchFamily="2" charset="-122"/>
                <a:cs typeface="+mn-ea"/>
              </a:rPr>
              <a:t>endl</a:t>
            </a:r>
            <a:r>
              <a:rPr lang="en-US" altLang="zh-CN" sz="1800" b="1" dirty="0">
                <a:ea typeface="宋体" panose="02010600030101010101" pitchFamily="2" charset="-122"/>
                <a:cs typeface="+mn-ea"/>
              </a:rPr>
              <a:t>; </a:t>
            </a:r>
            <a:endParaRPr lang="en-US" altLang="zh-CN" sz="1800" b="1" dirty="0">
              <a:ea typeface="宋体" panose="02010600030101010101" pitchFamily="2" charset="-122"/>
              <a:cs typeface="+mn-ea"/>
            </a:endParaRPr>
          </a:p>
          <a:p>
            <a:pPr lvl="1" algn="l" eaLnBrk="1" hangingPunct="1">
              <a:lnSpc>
                <a:spcPct val="90000"/>
              </a:lnSpc>
              <a:buSzTx/>
              <a:buFont typeface="Wingdings" panose="05000000000000000000" pitchFamily="2" charset="2"/>
              <a:buNone/>
            </a:pPr>
            <a:r>
              <a:rPr lang="en-US" altLang="zh-CN" sz="1800" b="1" dirty="0">
                <a:ea typeface="宋体" panose="02010600030101010101" pitchFamily="2" charset="-122"/>
                <a:cs typeface="+mn-ea"/>
              </a:rPr>
              <a:t>}</a:t>
            </a:r>
            <a:endParaRPr lang="en-US" altLang="zh-CN" sz="1800" b="1" dirty="0">
              <a:ea typeface="宋体" panose="02010600030101010101" pitchFamily="2" charset="-122"/>
              <a:cs typeface="+mn-ea"/>
            </a:endParaRPr>
          </a:p>
          <a:p>
            <a:pPr lvl="1" algn="l" eaLnBrk="1" hangingPunct="1">
              <a:lnSpc>
                <a:spcPct val="90000"/>
              </a:lnSpc>
              <a:buSzTx/>
              <a:buChar char="v"/>
            </a:pPr>
            <a:endParaRPr lang="en-US" altLang="zh-CN" sz="1800" b="1" dirty="0">
              <a:ea typeface="宋体" panose="02010600030101010101" pitchFamily="2" charset="-122"/>
              <a:cs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1.4.5  </a:t>
            </a:r>
            <a:r>
              <a:rPr lang="zh-CN" altLang="zh-CN" b="1" dirty="0">
                <a:solidFill>
                  <a:srgbClr val="FF0000"/>
                </a:solidFill>
                <a:ea typeface="宋体" panose="02010600030101010101" pitchFamily="2" charset="-122"/>
              </a:rPr>
              <a:t>输出格式</a:t>
            </a:r>
            <a:r>
              <a:rPr lang="zh-CN" altLang="zh-CN" b="1" dirty="0">
                <a:ea typeface="宋体" panose="02010600030101010101" pitchFamily="2" charset="-122"/>
              </a:rPr>
              <a:t>控制符</a:t>
            </a:r>
            <a:endParaRPr lang="zh-CN" altLang="en-US" dirty="0">
              <a:ea typeface="宋体" panose="02010600030101010101" pitchFamily="2" charset="-122"/>
            </a:endParaRPr>
          </a:p>
        </p:txBody>
      </p:sp>
      <p:sp>
        <p:nvSpPr>
          <p:cNvPr id="80898" name="内容占位符 2"/>
          <p:cNvSpPr>
            <a:spLocks noGrp="1"/>
          </p:cNvSpPr>
          <p:nvPr>
            <p:ph idx="4294967295"/>
          </p:nvPr>
        </p:nvSpPr>
        <p:spPr>
          <a:xfrm>
            <a:off x="683895" y="1340485"/>
            <a:ext cx="6366510" cy="4454525"/>
          </a:xfrm>
        </p:spPr>
        <p:txBody>
          <a:bodyPr/>
          <a:lstStyle/>
          <a:p>
            <a:pPr>
              <a:spcBef>
                <a:spcPct val="0"/>
              </a:spcBef>
              <a:buFont typeface="Wingdings" panose="05000000000000000000" pitchFamily="2" charset="2"/>
              <a:buNone/>
            </a:pPr>
            <a:endParaRPr lang="en-US" altLang="zh-CN" sz="1800" b="1" dirty="0">
              <a:ea typeface="宋体" panose="02010600030101010101" pitchFamily="2" charset="-122"/>
              <a:cs typeface="+mn-ea"/>
            </a:endParaRPr>
          </a:p>
          <a:p>
            <a:pPr>
              <a:spcBef>
                <a:spcPct val="0"/>
              </a:spcBef>
              <a:buFont typeface="Wingdings" panose="05000000000000000000" pitchFamily="2" charset="2"/>
              <a:buNone/>
            </a:pPr>
            <a:r>
              <a:rPr lang="zh-CN" altLang="en-US" sz="3200" b="1" dirty="0">
                <a:ea typeface="宋体" panose="02010600030101010101" pitchFamily="2" charset="-122"/>
                <a:cs typeface="+mn-ea"/>
              </a:rPr>
              <a:t>学习通</a:t>
            </a:r>
            <a:endParaRPr lang="zh-CN" altLang="en-US" sz="3200" b="1" dirty="0">
              <a:ea typeface="宋体" panose="02010600030101010101" pitchFamily="2" charset="-122"/>
              <a:cs typeface="+mn-ea"/>
            </a:endParaRPr>
          </a:p>
          <a:p>
            <a:pPr>
              <a:spcBef>
                <a:spcPct val="0"/>
              </a:spcBef>
              <a:buFont typeface="Wingdings" panose="05000000000000000000" pitchFamily="2" charset="2"/>
              <a:buNone/>
            </a:pPr>
            <a:r>
              <a:rPr lang="zh-CN" altLang="en-US" sz="3200" b="1" dirty="0">
                <a:ea typeface="宋体" panose="02010600030101010101" pitchFamily="2" charset="-122"/>
                <a:cs typeface="+mn-ea"/>
              </a:rPr>
              <a:t>主题讨论</a:t>
            </a:r>
            <a:endParaRPr lang="zh-CN" altLang="en-US" sz="3200" b="1" dirty="0">
              <a:ea typeface="宋体" panose="02010600030101010101" pitchFamily="2" charset="-122"/>
              <a:cs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idx="4294967295"/>
          </p:nvPr>
        </p:nvSpPr>
        <p:spPr>
          <a:xfrm>
            <a:off x="827088" y="0"/>
            <a:ext cx="7519987" cy="984250"/>
          </a:xfrm>
        </p:spPr>
        <p:txBody>
          <a:bodyPr/>
          <a:lstStyle/>
          <a:p>
            <a:r>
              <a:rPr lang="en-US" altLang="zh-CN" b="1" dirty="0">
                <a:ea typeface="宋体" panose="02010600030101010101" pitchFamily="2" charset="-122"/>
              </a:rPr>
              <a:t>1.4.6  </a:t>
            </a:r>
            <a:r>
              <a:rPr lang="zh-CN" altLang="zh-CN" b="1" dirty="0">
                <a:solidFill>
                  <a:srgbClr val="FF0000"/>
                </a:solidFill>
                <a:ea typeface="宋体" panose="02010600030101010101" pitchFamily="2" charset="-122"/>
              </a:rPr>
              <a:t>数制</a:t>
            </a:r>
            <a:r>
              <a:rPr lang="zh-CN" altLang="zh-CN" b="1" dirty="0">
                <a:ea typeface="宋体" panose="02010600030101010101" pitchFamily="2" charset="-122"/>
              </a:rPr>
              <a:t>基数</a:t>
            </a:r>
            <a:endParaRPr lang="zh-CN" altLang="zh-CN" b="1" dirty="0">
              <a:ea typeface="宋体" panose="02010600030101010101" pitchFamily="2" charset="-122"/>
            </a:endParaRPr>
          </a:p>
        </p:txBody>
      </p:sp>
      <p:sp>
        <p:nvSpPr>
          <p:cNvPr id="81922" name="Rectangle 3"/>
          <p:cNvSpPr>
            <a:spLocks noGrp="1" noChangeArrowheads="1"/>
          </p:cNvSpPr>
          <p:nvPr>
            <p:ph type="body" idx="4294967295"/>
          </p:nvPr>
        </p:nvSpPr>
        <p:spPr>
          <a:xfrm>
            <a:off x="424180" y="1735455"/>
            <a:ext cx="8378825" cy="5471795"/>
          </a:xfrm>
        </p:spPr>
        <p:txBody>
          <a:bodyPr/>
          <a:lstStyle/>
          <a:p>
            <a:pPr eaLnBrk="1" hangingPunct="1">
              <a:lnSpc>
                <a:spcPct val="80000"/>
              </a:lnSpc>
            </a:pPr>
            <a:r>
              <a:rPr lang="zh-CN" altLang="en-US" sz="2400" b="1" dirty="0">
                <a:solidFill>
                  <a:srgbClr val="0000CC"/>
                </a:solidFill>
                <a:ea typeface="宋体" panose="02010600030101010101" pitchFamily="2" charset="-122"/>
              </a:rPr>
              <a:t>数制基数操纵符（在</a:t>
            </a:r>
            <a:r>
              <a:rPr lang="en-US" altLang="zh-CN" sz="2400" b="1" dirty="0" err="1">
                <a:solidFill>
                  <a:srgbClr val="0000CC"/>
                </a:solidFill>
                <a:ea typeface="宋体" panose="02010600030101010101" pitchFamily="2" charset="-122"/>
              </a:rPr>
              <a:t>iostream</a:t>
            </a:r>
            <a:r>
              <a:rPr lang="zh-CN" altLang="en-US" sz="2400" b="1" dirty="0">
                <a:solidFill>
                  <a:srgbClr val="0000CC"/>
                </a:solidFill>
                <a:ea typeface="宋体" panose="02010600030101010101" pitchFamily="2" charset="-122"/>
              </a:rPr>
              <a:t>头文件中定义）</a:t>
            </a:r>
            <a:endParaRPr lang="en-US" altLang="zh-CN" sz="2400" b="1" dirty="0">
              <a:solidFill>
                <a:srgbClr val="0000CC"/>
              </a:solidFill>
              <a:ea typeface="宋体" panose="02010600030101010101" pitchFamily="2" charset="-122"/>
            </a:endParaRPr>
          </a:p>
          <a:p>
            <a:pPr lvl="1" eaLnBrk="1" hangingPunct="1">
              <a:lnSpc>
                <a:spcPct val="80000"/>
              </a:lnSpc>
            </a:pPr>
            <a:r>
              <a:rPr lang="en-US" altLang="zh-CN" b="1" dirty="0">
                <a:latin typeface="Arial" panose="020B0604020202020204" pitchFamily="34" charset="0"/>
                <a:ea typeface="宋体" panose="02010600030101010101" pitchFamily="2" charset="-122"/>
              </a:rPr>
              <a:t>hex</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16</a:t>
            </a:r>
            <a:r>
              <a:rPr lang="zh-CN" altLang="en-US" b="1" dirty="0">
                <a:latin typeface="Arial" panose="020B0604020202020204" pitchFamily="34" charset="0"/>
                <a:ea typeface="宋体" panose="02010600030101010101" pitchFamily="2" charset="-122"/>
              </a:rPr>
              <a:t>进</a:t>
            </a:r>
            <a:r>
              <a:rPr lang="zh-CN" altLang="en-US" b="1" dirty="0" smtClean="0">
                <a:latin typeface="Arial" panose="020B0604020202020204" pitchFamily="34" charset="0"/>
                <a:ea typeface="宋体" panose="02010600030101010101" pitchFamily="2" charset="-122"/>
              </a:rPr>
              <a:t>制，</a:t>
            </a:r>
            <a:r>
              <a:rPr lang="zh-CN" altLang="en-US" b="1" dirty="0" smtClean="0">
                <a:solidFill>
                  <a:srgbClr val="C00000"/>
                </a:solidFill>
                <a:latin typeface="Arial" panose="020B0604020202020204" pitchFamily="34" charset="0"/>
                <a:ea typeface="宋体" panose="02010600030101010101" pitchFamily="2" charset="-122"/>
              </a:rPr>
              <a:t>在</a:t>
            </a:r>
            <a:r>
              <a:rPr lang="zh-CN" altLang="en-US" b="1" dirty="0">
                <a:solidFill>
                  <a:srgbClr val="C00000"/>
                </a:solidFill>
                <a:latin typeface="Arial" panose="020B0604020202020204" pitchFamily="34" charset="0"/>
                <a:ea typeface="宋体" panose="02010600030101010101" pitchFamily="2" charset="-122"/>
              </a:rPr>
              <a:t>输入的数据前加</a:t>
            </a:r>
            <a:r>
              <a:rPr lang="en-US" altLang="zh-CN" b="1" dirty="0">
                <a:solidFill>
                  <a:srgbClr val="C00000"/>
                </a:solidFill>
                <a:latin typeface="Arial" panose="020B0604020202020204" pitchFamily="34" charset="0"/>
                <a:ea typeface="宋体" panose="02010600030101010101" pitchFamily="2" charset="-122"/>
              </a:rPr>
              <a:t>0X</a:t>
            </a:r>
            <a:r>
              <a:rPr lang="zh-CN" altLang="en-US" b="1" dirty="0">
                <a:solidFill>
                  <a:srgbClr val="C00000"/>
                </a:solidFill>
                <a:latin typeface="Arial" panose="020B0604020202020204" pitchFamily="34" charset="0"/>
                <a:ea typeface="宋体" panose="02010600030101010101" pitchFamily="2" charset="-122"/>
              </a:rPr>
              <a:t>或</a:t>
            </a:r>
            <a:r>
              <a:rPr lang="en-US" altLang="zh-CN" b="1" dirty="0" smtClean="0">
                <a:solidFill>
                  <a:srgbClr val="C00000"/>
                </a:solidFill>
                <a:latin typeface="Arial" panose="020B0604020202020204" pitchFamily="34" charset="0"/>
                <a:ea typeface="宋体" panose="02010600030101010101" pitchFamily="2" charset="-122"/>
              </a:rPr>
              <a:t>0x(dev</a:t>
            </a:r>
            <a:r>
              <a:rPr lang="zh-CN" altLang="en-US" b="1" dirty="0" smtClean="0">
                <a:solidFill>
                  <a:srgbClr val="C00000"/>
                </a:solidFill>
                <a:latin typeface="Arial" panose="020B0604020202020204" pitchFamily="34" charset="0"/>
                <a:ea typeface="宋体" panose="02010600030101010101" pitchFamily="2" charset="-122"/>
              </a:rPr>
              <a:t>可不加</a:t>
            </a:r>
            <a:r>
              <a:rPr lang="en-US" altLang="zh-CN" b="1" dirty="0" smtClean="0">
                <a:solidFill>
                  <a:srgbClr val="C00000"/>
                </a:solidFill>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pPr lvl="1" eaLnBrk="1" hangingPunct="1">
              <a:lnSpc>
                <a:spcPct val="80000"/>
              </a:lnSpc>
            </a:pPr>
            <a:r>
              <a:rPr lang="en-US" altLang="zh-CN" b="1" dirty="0" err="1">
                <a:latin typeface="Arial" panose="020B0604020202020204" pitchFamily="34" charset="0"/>
                <a:ea typeface="宋体" panose="02010600030101010101" pitchFamily="2" charset="-122"/>
              </a:rPr>
              <a:t>oct</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8</a:t>
            </a:r>
            <a:r>
              <a:rPr lang="zh-CN" altLang="en-US" b="1" dirty="0">
                <a:latin typeface="Arial" panose="020B0604020202020204" pitchFamily="34" charset="0"/>
                <a:ea typeface="宋体" panose="02010600030101010101" pitchFamily="2" charset="-122"/>
              </a:rPr>
              <a:t>进制</a:t>
            </a:r>
            <a:r>
              <a:rPr lang="zh-CN" altLang="en-US" b="1" dirty="0" smtClean="0">
                <a:ea typeface="宋体" panose="02010600030101010101" pitchFamily="2" charset="-122"/>
              </a:rPr>
              <a:t>，</a:t>
            </a:r>
            <a:r>
              <a:rPr lang="zh-CN" altLang="en-US" b="1" dirty="0" smtClean="0">
                <a:solidFill>
                  <a:srgbClr val="C00000"/>
                </a:solidFill>
                <a:ea typeface="宋体" panose="02010600030101010101" pitchFamily="2" charset="-122"/>
                <a:sym typeface="+mn-ea"/>
              </a:rPr>
              <a:t>在</a:t>
            </a:r>
            <a:r>
              <a:rPr lang="zh-CN" altLang="en-US" b="1" dirty="0">
                <a:solidFill>
                  <a:srgbClr val="C00000"/>
                </a:solidFill>
                <a:ea typeface="宋体" panose="02010600030101010101" pitchFamily="2" charset="-122"/>
                <a:sym typeface="+mn-ea"/>
              </a:rPr>
              <a:t>输入的数据前加</a:t>
            </a:r>
            <a:r>
              <a:rPr lang="en-US" altLang="zh-CN" b="1" dirty="0" smtClean="0">
                <a:solidFill>
                  <a:srgbClr val="C00000"/>
                </a:solidFill>
                <a:ea typeface="宋体" panose="02010600030101010101" pitchFamily="2" charset="-122"/>
                <a:sym typeface="+mn-ea"/>
              </a:rPr>
              <a:t>0(</a:t>
            </a:r>
            <a:r>
              <a:rPr lang="en-US" altLang="zh-CN" b="1" dirty="0" smtClean="0">
                <a:solidFill>
                  <a:srgbClr val="C00000"/>
                </a:solidFill>
                <a:ea typeface="宋体" panose="02010600030101010101" pitchFamily="2" charset="-122"/>
              </a:rPr>
              <a:t>dev</a:t>
            </a:r>
            <a:r>
              <a:rPr lang="zh-CN" altLang="en-US" b="1" dirty="0">
                <a:solidFill>
                  <a:srgbClr val="C00000"/>
                </a:solidFill>
                <a:ea typeface="宋体" panose="02010600030101010101" pitchFamily="2" charset="-122"/>
              </a:rPr>
              <a:t>可不加</a:t>
            </a:r>
            <a:r>
              <a:rPr lang="en-US" altLang="zh-CN" b="1" dirty="0" smtClean="0">
                <a:solidFill>
                  <a:srgbClr val="C00000"/>
                </a:solidFill>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a:p>
            <a:pPr lvl="1" eaLnBrk="1" hangingPunct="1">
              <a:lnSpc>
                <a:spcPct val="80000"/>
              </a:lnSpc>
            </a:pPr>
            <a:r>
              <a:rPr lang="en-US" altLang="zh-CN" b="1" dirty="0" err="1">
                <a:latin typeface="Arial" panose="020B0604020202020204" pitchFamily="34" charset="0"/>
                <a:ea typeface="宋体" panose="02010600030101010101" pitchFamily="2" charset="-122"/>
              </a:rPr>
              <a:t>dec</a:t>
            </a:r>
            <a:r>
              <a:rPr lang="zh-CN" altLang="en-US"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10</a:t>
            </a:r>
            <a:r>
              <a:rPr lang="zh-CN" altLang="en-US" b="1" dirty="0">
                <a:latin typeface="Arial" panose="020B0604020202020204" pitchFamily="34" charset="0"/>
                <a:ea typeface="宋体" panose="02010600030101010101" pitchFamily="2" charset="-122"/>
              </a:rPr>
              <a:t>进制 ，直接输入数据本身</a:t>
            </a:r>
            <a:endParaRPr lang="en-US" altLang="zh-CN" b="1" dirty="0">
              <a:solidFill>
                <a:srgbClr val="0000CC"/>
              </a:solidFill>
              <a:latin typeface="Arial" panose="020B0604020202020204" pitchFamily="34" charset="0"/>
              <a:ea typeface="宋体" panose="02010600030101010101" pitchFamily="2" charset="-122"/>
            </a:endParaRPr>
          </a:p>
          <a:p>
            <a:pPr eaLnBrk="1" hangingPunct="1">
              <a:lnSpc>
                <a:spcPct val="80000"/>
              </a:lnSpc>
            </a:pPr>
            <a:r>
              <a:rPr lang="zh-CN" altLang="en-US" sz="2400" b="1" dirty="0">
                <a:solidFill>
                  <a:srgbClr val="0000CC"/>
                </a:solidFill>
                <a:ea typeface="宋体" panose="02010600030101010101" pitchFamily="2" charset="-122"/>
              </a:rPr>
              <a:t>输入不同进制的数据</a:t>
            </a:r>
            <a:endParaRPr lang="en-US" altLang="zh-CN" sz="2400" b="1" dirty="0">
              <a:solidFill>
                <a:srgbClr val="0000CC"/>
              </a:solidFill>
              <a:ea typeface="宋体" panose="02010600030101010101" pitchFamily="2" charset="-122"/>
            </a:endParaRPr>
          </a:p>
          <a:p>
            <a:pPr lvl="1" eaLnBrk="1" hangingPunct="1">
              <a:lnSpc>
                <a:spcPct val="80000"/>
              </a:lnSpc>
            </a:pPr>
            <a:r>
              <a:rPr lang="zh-CN" altLang="en-US" b="1" dirty="0">
                <a:latin typeface="Arial" panose="020B0604020202020204" pitchFamily="34" charset="0"/>
                <a:ea typeface="宋体" panose="02010600030101010101" pitchFamily="2" charset="-122"/>
              </a:rPr>
              <a:t>在</a:t>
            </a:r>
            <a:r>
              <a:rPr lang="en-US" altLang="zh-CN" b="1" dirty="0" err="1">
                <a:latin typeface="Arial" panose="020B0604020202020204" pitchFamily="34" charset="0"/>
                <a:ea typeface="宋体" panose="02010600030101010101" pitchFamily="2" charset="-122"/>
              </a:rPr>
              <a:t>cin</a:t>
            </a:r>
            <a:r>
              <a:rPr lang="zh-CN" altLang="en-US" b="1" dirty="0">
                <a:latin typeface="Arial" panose="020B0604020202020204" pitchFamily="34" charset="0"/>
                <a:ea typeface="宋体" panose="02010600030101010101" pitchFamily="2" charset="-122"/>
              </a:rPr>
              <a:t>输入流中先插入数制操纵符，再输入数据</a:t>
            </a:r>
            <a:endParaRPr lang="en-US" altLang="zh-CN" b="1" dirty="0">
              <a:latin typeface="Arial" panose="020B0604020202020204" pitchFamily="34" charset="0"/>
              <a:ea typeface="宋体" panose="02010600030101010101" pitchFamily="2" charset="-122"/>
            </a:endParaRPr>
          </a:p>
          <a:p>
            <a:pPr eaLnBrk="1" hangingPunct="1">
              <a:lnSpc>
                <a:spcPct val="80000"/>
              </a:lnSpc>
            </a:pPr>
            <a:r>
              <a:rPr lang="zh-CN" altLang="en-US" sz="2400" b="1" dirty="0">
                <a:solidFill>
                  <a:srgbClr val="0000CC"/>
                </a:solidFill>
                <a:ea typeface="宋体" panose="02010600030101010101" pitchFamily="2" charset="-122"/>
              </a:rPr>
              <a:t>输出不同进制的数据</a:t>
            </a:r>
            <a:endParaRPr lang="en-US" altLang="zh-CN" sz="2400" b="1" dirty="0">
              <a:solidFill>
                <a:srgbClr val="0000CC"/>
              </a:solidFill>
              <a:ea typeface="宋体" panose="02010600030101010101" pitchFamily="2" charset="-122"/>
            </a:endParaRPr>
          </a:p>
          <a:p>
            <a:pPr lvl="1" eaLnBrk="1" hangingPunct="1">
              <a:lnSpc>
                <a:spcPct val="80000"/>
              </a:lnSpc>
            </a:pPr>
            <a:r>
              <a:rPr lang="zh-CN" altLang="en-US" b="1" dirty="0">
                <a:latin typeface="Arial" panose="020B0604020202020204" pitchFamily="34" charset="0"/>
                <a:ea typeface="宋体" panose="02010600030101010101" pitchFamily="2" charset="-122"/>
              </a:rPr>
              <a:t>在</a:t>
            </a:r>
            <a:r>
              <a:rPr lang="en-US" altLang="zh-CN" b="1" dirty="0" err="1">
                <a:latin typeface="Arial" panose="020B0604020202020204" pitchFamily="34" charset="0"/>
                <a:ea typeface="宋体" panose="02010600030101010101" pitchFamily="2" charset="-122"/>
              </a:rPr>
              <a:t>cout</a:t>
            </a:r>
            <a:r>
              <a:rPr lang="zh-CN" altLang="en-US" b="1" dirty="0">
                <a:latin typeface="Arial" panose="020B0604020202020204" pitchFamily="34" charset="0"/>
                <a:ea typeface="宋体" panose="02010600030101010101" pitchFamily="2" charset="-122"/>
              </a:rPr>
              <a:t>输出流中先插入数制操纵符，再输出数据</a:t>
            </a:r>
            <a:endParaRPr lang="en-US" altLang="zh-CN" b="1" dirty="0">
              <a:latin typeface="Arial" panose="020B0604020202020204" pitchFamily="34" charset="0"/>
              <a:ea typeface="宋体" panose="02010600030101010101" pitchFamily="2" charset="-122"/>
            </a:endParaRPr>
          </a:p>
          <a:p>
            <a:pPr eaLnBrk="1" hangingPunct="1">
              <a:lnSpc>
                <a:spcPct val="80000"/>
              </a:lnSpc>
            </a:pPr>
            <a:r>
              <a:rPr lang="zh-CN" altLang="en-US" b="1" dirty="0">
                <a:solidFill>
                  <a:srgbClr val="FF0000"/>
                </a:solidFill>
                <a:ea typeface="宋体" panose="02010600030101010101" pitchFamily="2" charset="-122"/>
              </a:rPr>
              <a:t>注意</a:t>
            </a:r>
            <a:endParaRPr lang="en-US" altLang="zh-CN" b="1" dirty="0">
              <a:solidFill>
                <a:srgbClr val="FF0000"/>
              </a:solidFill>
              <a:ea typeface="宋体" panose="02010600030101010101" pitchFamily="2" charset="-122"/>
            </a:endParaRPr>
          </a:p>
          <a:p>
            <a:pPr lvl="1" eaLnBrk="1" hangingPunct="1">
              <a:lnSpc>
                <a:spcPct val="80000"/>
              </a:lnSpc>
            </a:pPr>
            <a:r>
              <a:rPr lang="zh-CN" altLang="en-US" b="1" dirty="0">
                <a:latin typeface="Arial" panose="020B0604020202020204" pitchFamily="34" charset="0"/>
                <a:ea typeface="宋体" panose="02010600030101010101" pitchFamily="2" charset="-122"/>
              </a:rPr>
              <a:t>数制基数设置后将一直有效，直到下一次设置新数制基数才取消。</a:t>
            </a:r>
            <a:endParaRPr lang="en-US" altLang="zh-CN" b="1"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1.4.6  </a:t>
            </a:r>
            <a:r>
              <a:rPr lang="zh-CN" altLang="zh-CN" b="1" dirty="0">
                <a:solidFill>
                  <a:srgbClr val="FF0000"/>
                </a:solidFill>
                <a:ea typeface="宋体" panose="02010600030101010101" pitchFamily="2" charset="-122"/>
              </a:rPr>
              <a:t>数制</a:t>
            </a:r>
            <a:r>
              <a:rPr lang="zh-CN" altLang="zh-CN" b="1" dirty="0">
                <a:ea typeface="宋体" panose="02010600030101010101" pitchFamily="2" charset="-122"/>
              </a:rPr>
              <a:t>基数</a:t>
            </a:r>
            <a:endParaRPr lang="zh-CN" altLang="en-US" dirty="0">
              <a:ea typeface="宋体" panose="02010600030101010101" pitchFamily="2" charset="-122"/>
            </a:endParaRPr>
          </a:p>
        </p:txBody>
      </p:sp>
      <p:sp>
        <p:nvSpPr>
          <p:cNvPr id="82946" name="内容占位符 2"/>
          <p:cNvSpPr>
            <a:spLocks noGrp="1"/>
          </p:cNvSpPr>
          <p:nvPr>
            <p:ph idx="4294967295"/>
          </p:nvPr>
        </p:nvSpPr>
        <p:spPr>
          <a:xfrm>
            <a:off x="36513" y="1052513"/>
            <a:ext cx="9113837" cy="5745162"/>
          </a:xfrm>
        </p:spPr>
        <p:txBody>
          <a:bodyPr/>
          <a:lstStyle/>
          <a:p>
            <a:pPr marL="0" indent="0">
              <a:buFont typeface="Wingdings" panose="05000000000000000000" pitchFamily="2" charset="2"/>
              <a:buNone/>
            </a:pPr>
            <a:r>
              <a:rPr lang="en-US" altLang="zh-CN" sz="1800" dirty="0">
                <a:ea typeface="宋体" panose="02010600030101010101" pitchFamily="2" charset="-122"/>
              </a:rPr>
              <a:t>//</a:t>
            </a:r>
            <a:r>
              <a:rPr lang="en-US" altLang="zh-CN" sz="1800" dirty="0" smtClean="0">
                <a:ea typeface="宋体" panose="02010600030101010101" pitchFamily="2" charset="-122"/>
              </a:rPr>
              <a:t>Eg1-8.cpp   </a:t>
            </a:r>
            <a:r>
              <a:rPr lang="zh-CN" altLang="en-US" sz="1800" dirty="0" smtClean="0">
                <a:ea typeface="宋体" panose="02010600030101010101" pitchFamily="2" charset="-122"/>
              </a:rPr>
              <a:t>运行</a:t>
            </a:r>
            <a:endParaRPr lang="zh-CN" altLang="zh-CN" sz="1800"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#include&lt;</a:t>
            </a:r>
            <a:r>
              <a:rPr lang="en-US" altLang="zh-CN" sz="1800" b="1" dirty="0" err="1">
                <a:ea typeface="宋体" panose="02010600030101010101" pitchFamily="2" charset="-122"/>
              </a:rPr>
              <a:t>iostream</a:t>
            </a:r>
            <a:r>
              <a:rPr lang="en-US" altLang="zh-CN" sz="1800" b="1" dirty="0">
                <a:ea typeface="宋体" panose="02010600030101010101" pitchFamily="2" charset="-122"/>
              </a:rPr>
              <a:t>&gt;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using namespace </a:t>
            </a:r>
            <a:r>
              <a:rPr lang="en-US" altLang="zh-CN" sz="1800" b="1" dirty="0" err="1">
                <a:ea typeface="宋体" panose="02010600030101010101" pitchFamily="2" charset="-122"/>
              </a:rPr>
              <a:t>std</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void main(){</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int</a:t>
            </a:r>
            <a:r>
              <a:rPr lang="en-US" altLang="zh-CN" sz="1800" b="1" dirty="0">
                <a:ea typeface="宋体" panose="02010600030101010101" pitchFamily="2" charset="-122"/>
              </a:rPr>
              <a:t> x=34;</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cout</a:t>
            </a:r>
            <a:r>
              <a:rPr lang="en-US" altLang="zh-CN" sz="1800" b="1" dirty="0">
                <a:ea typeface="宋体" panose="02010600030101010101" pitchFamily="2" charset="-122"/>
              </a:rPr>
              <a:t>&lt;&lt;hex&lt;&lt;17&lt;&lt;"  "&lt;&lt;x&lt;&lt;"  "&lt;&lt;18&lt;&lt;</a:t>
            </a:r>
            <a:r>
              <a:rPr lang="en-US" altLang="zh-CN" sz="1800" b="1" dirty="0" err="1">
                <a:ea typeface="宋体" panose="02010600030101010101" pitchFamily="2" charset="-122"/>
              </a:rPr>
              <a:t>endl</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cout</a:t>
            </a:r>
            <a:r>
              <a:rPr lang="en-US" altLang="zh-CN" sz="1800" b="1" dirty="0">
                <a:ea typeface="宋体" panose="02010600030101010101" pitchFamily="2" charset="-122"/>
              </a:rPr>
              <a:t>&lt;&lt;17 &lt;&lt;"  "&lt;&lt;</a:t>
            </a:r>
            <a:r>
              <a:rPr lang="en-US" altLang="zh-CN" sz="1800" b="1" dirty="0" err="1">
                <a:solidFill>
                  <a:srgbClr val="FF0000"/>
                </a:solidFill>
                <a:ea typeface="宋体" panose="02010600030101010101" pitchFamily="2" charset="-122"/>
              </a:rPr>
              <a:t>oct</a:t>
            </a:r>
            <a:r>
              <a:rPr lang="en-US" altLang="zh-CN" sz="1800" b="1" dirty="0">
                <a:ea typeface="宋体" panose="02010600030101010101" pitchFamily="2" charset="-122"/>
              </a:rPr>
              <a:t> &lt;&lt;x&lt;&lt;"  "&lt;&lt;18&lt;&lt;</a:t>
            </a:r>
            <a:r>
              <a:rPr lang="en-US" altLang="zh-CN" sz="1800" b="1" dirty="0" err="1">
                <a:ea typeface="宋体" panose="02010600030101010101" pitchFamily="2" charset="-122"/>
              </a:rPr>
              <a:t>endl</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cout</a:t>
            </a:r>
            <a:r>
              <a:rPr lang="en-US" altLang="zh-CN" sz="1800" b="1" dirty="0">
                <a:ea typeface="宋体" panose="02010600030101010101" pitchFamily="2" charset="-122"/>
              </a:rPr>
              <a:t>&lt;&lt;</a:t>
            </a:r>
            <a:r>
              <a:rPr lang="en-US" altLang="zh-CN" sz="1800" b="1" dirty="0" err="1">
                <a:ea typeface="宋体" panose="02010600030101010101" pitchFamily="2" charset="-122"/>
              </a:rPr>
              <a:t>dec</a:t>
            </a:r>
            <a:r>
              <a:rPr lang="en-US" altLang="zh-CN" sz="1800" b="1" dirty="0">
                <a:ea typeface="宋体" panose="02010600030101010101" pitchFamily="2" charset="-122"/>
              </a:rPr>
              <a:t>&lt;&lt;17  &lt;&lt;"  "&lt;&lt;x&lt;&lt;"  "&lt;&lt;18&lt;&lt;</a:t>
            </a:r>
            <a:r>
              <a:rPr lang="en-US" altLang="zh-CN" sz="1800" b="1" dirty="0" err="1">
                <a:ea typeface="宋体" panose="02010600030101010101" pitchFamily="2" charset="-122"/>
              </a:rPr>
              <a:t>endl</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int</a:t>
            </a:r>
            <a:r>
              <a:rPr lang="en-US" altLang="zh-CN" sz="1800" b="1" dirty="0">
                <a:ea typeface="宋体" panose="02010600030101010101" pitchFamily="2" charset="-122"/>
              </a:rPr>
              <a:t> x1, x2, x3, x4;</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cout</a:t>
            </a:r>
            <a:r>
              <a:rPr lang="en-US" altLang="zh-CN" sz="1800" b="1" dirty="0">
                <a:ea typeface="宋体" panose="02010600030101010101" pitchFamily="2" charset="-122"/>
              </a:rPr>
              <a:t>&lt;&lt;"</a:t>
            </a:r>
            <a:r>
              <a:rPr lang="zh-CN" altLang="zh-CN" sz="1800" b="1" dirty="0">
                <a:ea typeface="宋体" panose="02010600030101010101" pitchFamily="2" charset="-122"/>
              </a:rPr>
              <a:t>输入</a:t>
            </a:r>
            <a:r>
              <a:rPr lang="en-US" altLang="zh-CN" sz="1800" b="1" dirty="0">
                <a:ea typeface="宋体" panose="02010600030101010101" pitchFamily="2" charset="-122"/>
              </a:rPr>
              <a:t> x1(</a:t>
            </a:r>
            <a:r>
              <a:rPr lang="en-US" altLang="zh-CN" sz="1800" b="1" dirty="0" err="1">
                <a:ea typeface="宋体" panose="02010600030101010101" pitchFamily="2" charset="-122"/>
              </a:rPr>
              <a:t>oct</a:t>
            </a:r>
            <a:r>
              <a:rPr lang="en-US" altLang="zh-CN" sz="1800" b="1" dirty="0">
                <a:ea typeface="宋体" panose="02010600030101010101" pitchFamily="2" charset="-122"/>
              </a:rPr>
              <a:t>), x2(</a:t>
            </a:r>
            <a:r>
              <a:rPr lang="en-US" altLang="zh-CN" sz="1800" b="1" dirty="0" err="1">
                <a:ea typeface="宋体" panose="02010600030101010101" pitchFamily="2" charset="-122"/>
              </a:rPr>
              <a:t>oct</a:t>
            </a:r>
            <a:r>
              <a:rPr lang="en-US" altLang="zh-CN" sz="1800" b="1" dirty="0">
                <a:ea typeface="宋体" panose="02010600030101010101" pitchFamily="2" charset="-122"/>
              </a:rPr>
              <a:t>), x3(hex), x4(</a:t>
            </a:r>
            <a:r>
              <a:rPr lang="en-US" altLang="zh-CN" sz="1800" b="1" dirty="0" err="1">
                <a:ea typeface="宋体" panose="02010600030101010101" pitchFamily="2" charset="-122"/>
              </a:rPr>
              <a:t>dec</a:t>
            </a:r>
            <a:r>
              <a:rPr lang="en-US" altLang="zh-CN" sz="1800" b="1" dirty="0">
                <a:ea typeface="宋体" panose="02010600030101010101" pitchFamily="2" charset="-122"/>
              </a:rPr>
              <a:t>):"&lt;&lt;</a:t>
            </a:r>
            <a:r>
              <a:rPr lang="en-US" altLang="zh-CN" sz="1800" b="1" dirty="0" err="1">
                <a:ea typeface="宋体" panose="02010600030101010101" pitchFamily="2" charset="-122"/>
              </a:rPr>
              <a:t>endl</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cin</a:t>
            </a:r>
            <a:r>
              <a:rPr lang="en-US" altLang="zh-CN" sz="1800" b="1" dirty="0">
                <a:ea typeface="宋体" panose="02010600030101010101" pitchFamily="2" charset="-122"/>
              </a:rPr>
              <a:t>&gt;&gt;</a:t>
            </a:r>
            <a:r>
              <a:rPr lang="en-US" altLang="zh-CN" sz="1800" b="1" dirty="0" err="1">
                <a:solidFill>
                  <a:srgbClr val="FF0000"/>
                </a:solidFill>
                <a:ea typeface="宋体" panose="02010600030101010101" pitchFamily="2" charset="-122"/>
              </a:rPr>
              <a:t>oct</a:t>
            </a:r>
            <a:r>
              <a:rPr lang="en-US" altLang="zh-CN" sz="1800" b="1" dirty="0">
                <a:ea typeface="宋体" panose="02010600030101010101" pitchFamily="2" charset="-122"/>
              </a:rPr>
              <a:t>&gt;&gt;x1;			//</a:t>
            </a:r>
            <a:r>
              <a:rPr lang="zh-CN" altLang="zh-CN" sz="1800" b="1" dirty="0">
                <a:ea typeface="宋体" panose="02010600030101010101" pitchFamily="2" charset="-122"/>
              </a:rPr>
              <a:t>八进制数</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cin</a:t>
            </a:r>
            <a:r>
              <a:rPr lang="en-US" altLang="zh-CN" sz="1800" b="1" dirty="0">
                <a:ea typeface="宋体" panose="02010600030101010101" pitchFamily="2" charset="-122"/>
              </a:rPr>
              <a:t>&gt;&gt;x2;				//</a:t>
            </a:r>
            <a:r>
              <a:rPr lang="zh-CN" altLang="zh-CN" sz="1800" b="1" dirty="0">
                <a:ea typeface="宋体" panose="02010600030101010101" pitchFamily="2" charset="-122"/>
              </a:rPr>
              <a:t>八进制数</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cin</a:t>
            </a:r>
            <a:r>
              <a:rPr lang="en-US" altLang="zh-CN" sz="1800" b="1" dirty="0">
                <a:ea typeface="宋体" panose="02010600030101010101" pitchFamily="2" charset="-122"/>
              </a:rPr>
              <a:t>&gt;&gt;</a:t>
            </a:r>
            <a:r>
              <a:rPr lang="en-US" altLang="zh-CN" sz="1800" b="1" dirty="0">
                <a:solidFill>
                  <a:srgbClr val="FF0000"/>
                </a:solidFill>
                <a:ea typeface="宋体" panose="02010600030101010101" pitchFamily="2" charset="-122"/>
              </a:rPr>
              <a:t>hex</a:t>
            </a:r>
            <a:r>
              <a:rPr lang="en-US" altLang="zh-CN" sz="1800" b="1" dirty="0">
                <a:ea typeface="宋体" panose="02010600030101010101" pitchFamily="2" charset="-122"/>
              </a:rPr>
              <a:t>&gt;&gt;x3;			//</a:t>
            </a:r>
            <a:r>
              <a:rPr lang="zh-CN" altLang="zh-CN" sz="1800" b="1" dirty="0">
                <a:ea typeface="宋体" panose="02010600030101010101" pitchFamily="2" charset="-122"/>
              </a:rPr>
              <a:t>输入十六进制数</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cin</a:t>
            </a:r>
            <a:r>
              <a:rPr lang="en-US" altLang="zh-CN" sz="1800" b="1" dirty="0">
                <a:ea typeface="宋体" panose="02010600030101010101" pitchFamily="2" charset="-122"/>
              </a:rPr>
              <a:t>&gt;&gt;</a:t>
            </a:r>
            <a:r>
              <a:rPr lang="en-US" altLang="zh-CN" sz="1800" b="1" dirty="0" err="1">
                <a:solidFill>
                  <a:srgbClr val="FF0000"/>
                </a:solidFill>
                <a:ea typeface="宋体" panose="02010600030101010101" pitchFamily="2" charset="-122"/>
              </a:rPr>
              <a:t>dec</a:t>
            </a:r>
            <a:r>
              <a:rPr lang="en-US" altLang="zh-CN" sz="1800" b="1" dirty="0">
                <a:ea typeface="宋体" panose="02010600030101010101" pitchFamily="2" charset="-122"/>
              </a:rPr>
              <a:t>&gt;&gt;x4;			//</a:t>
            </a:r>
            <a:r>
              <a:rPr lang="zh-CN" altLang="zh-CN" sz="1800" b="1" dirty="0">
                <a:ea typeface="宋体" panose="02010600030101010101" pitchFamily="2" charset="-122"/>
              </a:rPr>
              <a:t>输入十进制数</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ea typeface="宋体" panose="02010600030101010101" pitchFamily="2" charset="-122"/>
              </a:rPr>
              <a:t>cout</a:t>
            </a:r>
            <a:r>
              <a:rPr lang="en-US" altLang="zh-CN" sz="1800" b="1" dirty="0">
                <a:ea typeface="宋体" panose="02010600030101010101" pitchFamily="2" charset="-122"/>
              </a:rPr>
              <a:t>&lt;&lt;"x1="&lt;&lt;x1&lt;&lt;"\tx2="&lt;&lt;x2&lt;&lt;"\tx3="&lt;&lt;x3&lt;&lt;"\tx4="&lt;&lt;x4&lt;&lt;</a:t>
            </a:r>
            <a:r>
              <a:rPr lang="en-US" altLang="zh-CN" sz="1800" b="1" dirty="0" err="1">
                <a:ea typeface="宋体" panose="02010600030101010101" pitchFamily="2" charset="-122"/>
              </a:rPr>
              <a:t>endl</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endParaRPr lang="zh-CN" altLang="en-US" sz="1800" b="1"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idx="4294967295"/>
          </p:nvPr>
        </p:nvSpPr>
        <p:spPr/>
        <p:txBody>
          <a:bodyPr/>
          <a:lstStyle/>
          <a:p>
            <a:r>
              <a:rPr lang="zh-CN" altLang="en-US" b="1">
                <a:ea typeface="幼圆" panose="02010509060101010101" charset="-122"/>
                <a:cs typeface="幼圆" panose="02010509060101010101" charset="-122"/>
              </a:rPr>
              <a:t>表</a:t>
            </a:r>
            <a:r>
              <a:rPr lang="en-US" altLang="zh-CN" b="1">
                <a:latin typeface="楷体_GB2312"/>
                <a:ea typeface="楷体_GB2312"/>
                <a:cs typeface="楷体_GB2312"/>
              </a:rPr>
              <a:t> </a:t>
            </a:r>
            <a:r>
              <a:rPr lang="en-US" altLang="zh-CN" b="1">
                <a:ea typeface="幼圆" panose="02010509060101010101" charset="-122"/>
                <a:cs typeface="幼圆" panose="02010509060101010101" charset="-122"/>
              </a:rPr>
              <a:t> I/O</a:t>
            </a:r>
            <a:r>
              <a:rPr lang="zh-CN" altLang="en-US" b="1">
                <a:ea typeface="幼圆" panose="02010509060101010101" charset="-122"/>
                <a:cs typeface="幼圆" panose="02010509060101010101" charset="-122"/>
              </a:rPr>
              <a:t>流的常用控制字符 </a:t>
            </a:r>
            <a:endParaRPr lang="zh-CN" altLang="en-US" b="1">
              <a:ea typeface="幼圆" panose="02010509060101010101" charset="-122"/>
              <a:cs typeface="幼圆" panose="02010509060101010101" charset="-122"/>
            </a:endParaRPr>
          </a:p>
        </p:txBody>
      </p:sp>
      <p:sp>
        <p:nvSpPr>
          <p:cNvPr id="83970" name="页脚占位符 3"/>
          <p:cNvSpPr txBox="1">
            <a:spLocks noGrp="1"/>
          </p:cNvSpPr>
          <p:nvPr/>
        </p:nvSpPr>
        <p:spPr bwMode="auto">
          <a:xfrm>
            <a:off x="5292725" y="6308725"/>
            <a:ext cx="2895600" cy="549275"/>
          </a:xfrm>
          <a:prstGeom prst="rect">
            <a:avLst/>
          </a:prstGeom>
          <a:noFill/>
          <a:ln w="9525">
            <a:noFill/>
            <a:miter lim="800000"/>
          </a:ln>
        </p:spPr>
        <p:txBody>
          <a:bodyPr/>
          <a:lstStyle/>
          <a:p>
            <a:pPr algn="r"/>
            <a:r>
              <a:rPr lang="en-US" altLang="zh-CN" sz="2400">
                <a:solidFill>
                  <a:schemeClr val="tx2"/>
                </a:solidFill>
                <a:latin typeface="Arial Black" panose="020B0A04020102020204" pitchFamily="34" charset="0"/>
                <a:ea typeface="宋体" panose="02010600030101010101" pitchFamily="2" charset="-122"/>
              </a:rPr>
              <a:t>oop</a:t>
            </a:r>
            <a:endParaRPr lang="en-US" altLang="zh-CN" sz="2400">
              <a:solidFill>
                <a:schemeClr val="tx2"/>
              </a:solidFill>
              <a:latin typeface="Arial Black" panose="020B0A04020102020204" pitchFamily="34" charset="0"/>
              <a:ea typeface="宋体" panose="02010600030101010101" pitchFamily="2" charset="-122"/>
            </a:endParaRPr>
          </a:p>
        </p:txBody>
      </p:sp>
      <p:graphicFrame>
        <p:nvGraphicFramePr>
          <p:cNvPr id="129028" name="Group 4"/>
          <p:cNvGraphicFramePr>
            <a:graphicFrameLocks noGrp="1"/>
          </p:cNvGraphicFramePr>
          <p:nvPr/>
        </p:nvGraphicFramePr>
        <p:xfrm>
          <a:off x="886460" y="1272540"/>
          <a:ext cx="8072120" cy="5585422"/>
        </p:xfrm>
        <a:graphic>
          <a:graphicData uri="http://schemas.openxmlformats.org/drawingml/2006/table">
            <a:tbl>
              <a:tblPr/>
              <a:tblGrid>
                <a:gridCol w="4036695"/>
                <a:gridCol w="4035425"/>
              </a:tblGrid>
              <a:tr h="396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楷体_GB2312"/>
                          <a:ea typeface="楷体_GB2312"/>
                          <a:cs typeface="楷体_GB2312"/>
                        </a:rPr>
                        <a:t>控制符</a:t>
                      </a:r>
                      <a:endParaRPr kumimoji="0" lang="zh-CN" altLang="en-US" sz="2000" b="1" i="0" u="none" strike="noStrike" cap="none" normalizeH="0" baseline="0" dirty="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描述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60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dec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楷体_GB2312"/>
                          <a:ea typeface="楷体_GB2312"/>
                          <a:cs typeface="楷体_GB2312"/>
                        </a:rPr>
                        <a:t>置基数为</a:t>
                      </a:r>
                      <a:r>
                        <a:rPr kumimoji="0" lang="en-US" altLang="zh-CN" sz="2000" b="1" i="0" u="none" strike="noStrike" cap="none" normalizeH="0" baseline="0" dirty="0">
                          <a:ln>
                            <a:noFill/>
                          </a:ln>
                          <a:solidFill>
                            <a:schemeClr val="tx1"/>
                          </a:solidFill>
                          <a:effectLst/>
                          <a:latin typeface="楷体_GB2312"/>
                          <a:ea typeface="楷体_GB2312"/>
                          <a:cs typeface="楷体_GB2312"/>
                        </a:rPr>
                        <a:t>10 </a:t>
                      </a:r>
                      <a:endParaRPr kumimoji="0" lang="en-US" altLang="zh-CN" sz="2000" b="1" i="0" u="none" strike="noStrike" cap="none" normalizeH="0" baseline="0" dirty="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hex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置基数为</a:t>
                      </a:r>
                      <a:r>
                        <a:rPr kumimoji="0" lang="en-US" altLang="zh-CN" sz="2000" b="1" i="0" u="none" strike="noStrike" cap="none" normalizeH="0" baseline="0">
                          <a:ln>
                            <a:noFill/>
                          </a:ln>
                          <a:solidFill>
                            <a:schemeClr val="tx1"/>
                          </a:solidFill>
                          <a:effectLst/>
                          <a:latin typeface="楷体_GB2312"/>
                          <a:ea typeface="楷体_GB2312"/>
                          <a:cs typeface="楷体_GB2312"/>
                        </a:rPr>
                        <a:t>16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oct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置基数为</a:t>
                      </a:r>
                      <a:r>
                        <a:rPr kumimoji="0" lang="en-US" altLang="zh-CN" sz="2000" b="1" i="0" u="none" strike="noStrike" cap="none" normalizeH="0" baseline="0">
                          <a:ln>
                            <a:noFill/>
                          </a:ln>
                          <a:solidFill>
                            <a:schemeClr val="tx1"/>
                          </a:solidFill>
                          <a:effectLst/>
                          <a:latin typeface="楷体_GB2312"/>
                          <a:ea typeface="楷体_GB2312"/>
                          <a:cs typeface="楷体_GB2312"/>
                        </a:rPr>
                        <a:t>8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setfill(c)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设填充字符为</a:t>
                      </a:r>
                      <a:r>
                        <a:rPr kumimoji="0" lang="en-US" altLang="zh-CN" sz="2000" b="1" i="0" u="none" strike="noStrike" cap="none" normalizeH="0" baseline="0">
                          <a:ln>
                            <a:noFill/>
                          </a:ln>
                          <a:solidFill>
                            <a:schemeClr val="tx1"/>
                          </a:solidFill>
                          <a:effectLst/>
                          <a:latin typeface="楷体_GB2312"/>
                          <a:ea typeface="楷体_GB2312"/>
                          <a:cs typeface="楷体_GB2312"/>
                        </a:rPr>
                        <a:t>c,</a:t>
                      </a:r>
                      <a:r>
                        <a:rPr kumimoji="0" lang="zh-CN" altLang="en-US" sz="2000" b="1" i="0" u="none" strike="noStrike" cap="none" normalizeH="0" baseline="0">
                          <a:ln>
                            <a:noFill/>
                          </a:ln>
                          <a:solidFill>
                            <a:schemeClr val="tx1"/>
                          </a:solidFill>
                          <a:effectLst/>
                          <a:latin typeface="楷体_GB2312"/>
                          <a:ea typeface="楷体_GB2312"/>
                          <a:cs typeface="楷体_GB2312"/>
                        </a:rPr>
                        <a:t>左补</a:t>
                      </a:r>
                      <a:r>
                        <a:rPr kumimoji="0" lang="en-US" altLang="zh-CN" sz="2000" b="1" i="0" u="none" strike="noStrike" cap="none" normalizeH="0" baseline="0">
                          <a:ln>
                            <a:noFill/>
                          </a:ln>
                          <a:solidFill>
                            <a:schemeClr val="tx1"/>
                          </a:solidFill>
                          <a:effectLst/>
                          <a:latin typeface="楷体_GB2312"/>
                          <a:ea typeface="楷体_GB2312"/>
                          <a:cs typeface="楷体_GB2312"/>
                        </a:rPr>
                        <a:t>/</a:t>
                      </a:r>
                      <a:r>
                        <a:rPr kumimoji="0" lang="zh-CN" altLang="en-US" sz="2000" b="1" i="0" u="none" strike="noStrike" cap="none" normalizeH="0" baseline="0">
                          <a:ln>
                            <a:noFill/>
                          </a:ln>
                          <a:solidFill>
                            <a:schemeClr val="tx1"/>
                          </a:solidFill>
                          <a:effectLst/>
                          <a:latin typeface="楷体_GB2312"/>
                          <a:ea typeface="楷体_GB2312"/>
                          <a:cs typeface="楷体_GB2312"/>
                        </a:rPr>
                        <a:t>右补</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setprecision(n)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设显示实数精度为</a:t>
                      </a:r>
                      <a:r>
                        <a:rPr kumimoji="0" lang="en-US" altLang="zh-CN" sz="2000" b="1" i="0" u="none" strike="noStrike" cap="none" normalizeH="0" baseline="0">
                          <a:ln>
                            <a:noFill/>
                          </a:ln>
                          <a:solidFill>
                            <a:schemeClr val="tx1"/>
                          </a:solidFill>
                          <a:effectLst/>
                          <a:latin typeface="楷体_GB2312"/>
                          <a:ea typeface="楷体_GB2312"/>
                          <a:cs typeface="楷体_GB2312"/>
                        </a:rPr>
                        <a:t>n</a:t>
                      </a:r>
                      <a:r>
                        <a:rPr kumimoji="0" lang="zh-CN" altLang="en-US" sz="2000" b="1" i="0" u="none" strike="noStrike" cap="none" normalizeH="0" baseline="0">
                          <a:ln>
                            <a:noFill/>
                          </a:ln>
                          <a:solidFill>
                            <a:schemeClr val="tx1"/>
                          </a:solidFill>
                          <a:effectLst/>
                          <a:latin typeface="楷体_GB2312"/>
                          <a:ea typeface="楷体_GB2312"/>
                          <a:cs typeface="楷体_GB2312"/>
                        </a:rPr>
                        <a:t>位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setw(n)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设域宽为</a:t>
                      </a:r>
                      <a:r>
                        <a:rPr kumimoji="0" lang="en-US" altLang="zh-CN" sz="2000" b="1" i="0" u="none" strike="noStrike" cap="none" normalizeH="0" baseline="0">
                          <a:ln>
                            <a:noFill/>
                          </a:ln>
                          <a:solidFill>
                            <a:schemeClr val="tx1"/>
                          </a:solidFill>
                          <a:effectLst/>
                          <a:latin typeface="楷体_GB2312"/>
                          <a:ea typeface="楷体_GB2312"/>
                          <a:cs typeface="楷体_GB2312"/>
                        </a:rPr>
                        <a:t>n</a:t>
                      </a:r>
                      <a:r>
                        <a:rPr kumimoji="0" lang="zh-CN" altLang="en-US" sz="2000" b="1" i="0" u="none" strike="noStrike" cap="none" normalizeH="0" baseline="0">
                          <a:ln>
                            <a:noFill/>
                          </a:ln>
                          <a:solidFill>
                            <a:schemeClr val="tx1"/>
                          </a:solidFill>
                          <a:effectLst/>
                          <a:latin typeface="楷体_GB2312"/>
                          <a:ea typeface="楷体_GB2312"/>
                          <a:cs typeface="楷体_GB2312"/>
                        </a:rPr>
                        <a:t>个字符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err="1">
                          <a:ln>
                            <a:noFill/>
                          </a:ln>
                          <a:solidFill>
                            <a:schemeClr val="tx1"/>
                          </a:solidFill>
                          <a:effectLst/>
                          <a:latin typeface="楷体_GB2312"/>
                          <a:ea typeface="楷体_GB2312"/>
                          <a:cs typeface="楷体_GB2312"/>
                        </a:rPr>
                        <a:t>setiosflags</a:t>
                      </a:r>
                      <a:r>
                        <a:rPr kumimoji="0" lang="en-US" altLang="zh-CN" sz="2000" b="1" i="0" u="none" strike="noStrike" cap="none" normalizeH="0" baseline="0" dirty="0">
                          <a:ln>
                            <a:noFill/>
                          </a:ln>
                          <a:solidFill>
                            <a:schemeClr val="tx1"/>
                          </a:solidFill>
                          <a:effectLst/>
                          <a:latin typeface="楷体_GB2312"/>
                          <a:ea typeface="楷体_GB2312"/>
                          <a:cs typeface="楷体_GB2312"/>
                        </a:rPr>
                        <a:t>(</a:t>
                      </a:r>
                      <a:r>
                        <a:rPr kumimoji="0" lang="en-US" altLang="zh-CN" sz="2000" b="1" i="0" u="none" strike="noStrike" cap="none" normalizeH="0" baseline="0" dirty="0" err="1">
                          <a:ln>
                            <a:noFill/>
                          </a:ln>
                          <a:solidFill>
                            <a:schemeClr val="tx1"/>
                          </a:solidFill>
                          <a:effectLst/>
                          <a:latin typeface="楷体_GB2312"/>
                          <a:ea typeface="楷体_GB2312"/>
                          <a:cs typeface="楷体_GB2312"/>
                        </a:rPr>
                        <a:t>ios</a:t>
                      </a:r>
                      <a:r>
                        <a:rPr kumimoji="0" lang="en-US" altLang="zh-CN" sz="2000" b="1" i="0" u="none" strike="noStrike" cap="none" normalizeH="0" baseline="0" dirty="0">
                          <a:ln>
                            <a:noFill/>
                          </a:ln>
                          <a:solidFill>
                            <a:schemeClr val="tx1"/>
                          </a:solidFill>
                          <a:effectLst/>
                          <a:latin typeface="楷体_GB2312"/>
                          <a:ea typeface="楷体_GB2312"/>
                          <a:cs typeface="楷体_GB2312"/>
                        </a:rPr>
                        <a:t>::fixed) </a:t>
                      </a:r>
                      <a:endParaRPr kumimoji="0" lang="en-US" altLang="zh-CN" sz="2000" b="1" i="0" u="none" strike="noStrike" cap="none" normalizeH="0" baseline="0" dirty="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固定的浮点表示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3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setiosflags(ios::scientific)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指数表示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setiosflags(ios::left)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左对齐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setiosflags(ios::right)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右对齐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setiosflags(ios::skipws)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a:ln>
                            <a:noFill/>
                          </a:ln>
                          <a:solidFill>
                            <a:schemeClr val="tx1"/>
                          </a:solidFill>
                          <a:effectLst/>
                          <a:latin typeface="楷体_GB2312"/>
                          <a:ea typeface="楷体_GB2312"/>
                          <a:cs typeface="楷体_GB2312"/>
                        </a:rPr>
                        <a:t>忽略前导空白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setiosflags(ios::uppercase)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16</a:t>
                      </a:r>
                      <a:r>
                        <a:rPr kumimoji="0" lang="zh-CN" altLang="en-US" sz="2000" b="1" i="0" u="none" strike="noStrike" cap="none" normalizeH="0" baseline="0">
                          <a:ln>
                            <a:noFill/>
                          </a:ln>
                          <a:solidFill>
                            <a:schemeClr val="tx1"/>
                          </a:solidFill>
                          <a:effectLst/>
                          <a:latin typeface="楷体_GB2312"/>
                          <a:ea typeface="楷体_GB2312"/>
                          <a:cs typeface="楷体_GB2312"/>
                        </a:rPr>
                        <a:t>进制数大写输出 </a:t>
                      </a:r>
                      <a:endParaRPr kumimoji="0" lang="zh-CN" altLang="en-US"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楷体_GB2312"/>
                          <a:ea typeface="楷体_GB2312"/>
                          <a:cs typeface="楷体_GB2312"/>
                        </a:rPr>
                        <a:t>setiosflags(ios::lowercase) </a:t>
                      </a:r>
                      <a:endParaRPr kumimoji="0" lang="en-US" altLang="zh-CN" sz="2000" b="1" i="0" u="none" strike="noStrike" cap="none" normalizeH="0" baseline="0">
                        <a:ln>
                          <a:noFill/>
                        </a:ln>
                        <a:solidFill>
                          <a:schemeClr val="tx1"/>
                        </a:solidFill>
                        <a:effectLst/>
                        <a:latin typeface="楷体_GB2312"/>
                        <a:ea typeface="楷体_GB2312"/>
                        <a:cs typeface="楷体_GB2312"/>
                      </a:endParaRPr>
                    </a:p>
                  </a:txBody>
                  <a:tcPr marT="45701" marB="457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楷体_GB2312"/>
                          <a:ea typeface="楷体_GB2312"/>
                          <a:cs typeface="楷体_GB2312"/>
                        </a:rPr>
                        <a:t>16</a:t>
                      </a:r>
                      <a:r>
                        <a:rPr kumimoji="0" lang="zh-CN" altLang="en-US" sz="2000" b="1" i="0" u="none" strike="noStrike" cap="none" normalizeH="0" baseline="0" dirty="0">
                          <a:ln>
                            <a:noFill/>
                          </a:ln>
                          <a:solidFill>
                            <a:schemeClr val="tx1"/>
                          </a:solidFill>
                          <a:effectLst/>
                          <a:latin typeface="楷体_GB2312"/>
                          <a:ea typeface="楷体_GB2312"/>
                          <a:cs typeface="楷体_GB2312"/>
                        </a:rPr>
                        <a:t>进制数小写输出 </a:t>
                      </a:r>
                      <a:endParaRPr kumimoji="0" lang="zh-CN" altLang="en-US" sz="2000" b="1" i="0" u="none" strike="noStrike" cap="none" normalizeH="0" baseline="0" dirty="0">
                        <a:ln>
                          <a:noFill/>
                        </a:ln>
                        <a:solidFill>
                          <a:schemeClr val="tx1"/>
                        </a:solidFill>
                        <a:effectLst/>
                        <a:latin typeface="楷体_GB2312"/>
                        <a:ea typeface="楷体_GB2312"/>
                        <a:cs typeface="楷体_GB2312"/>
                      </a:endParaRPr>
                    </a:p>
                  </a:txBody>
                  <a:tcPr marT="45701" marB="457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idx="4294967295"/>
          </p:nvPr>
        </p:nvSpPr>
        <p:spPr>
          <a:xfrm>
            <a:off x="457200" y="73025"/>
            <a:ext cx="8229600" cy="811213"/>
          </a:xfrm>
        </p:spPr>
        <p:txBody>
          <a:bodyPr/>
          <a:lstStyle/>
          <a:p>
            <a:r>
              <a:rPr lang="en-US" altLang="zh-CN" b="1">
                <a:ea typeface="宋体" panose="02010600030101010101" pitchFamily="2" charset="-122"/>
              </a:rPr>
              <a:t>1.4.7 </a:t>
            </a:r>
            <a:r>
              <a:rPr lang="en-US" altLang="zh-CN" b="1">
                <a:solidFill>
                  <a:srgbClr val="C00000"/>
                </a:solidFill>
                <a:ea typeface="宋体" panose="02010600030101010101" pitchFamily="2" charset="-122"/>
              </a:rPr>
              <a:t>string</a:t>
            </a:r>
            <a:r>
              <a:rPr lang="zh-CN" altLang="zh-CN" b="1">
                <a:ea typeface="宋体" panose="02010600030101010101" pitchFamily="2" charset="-122"/>
              </a:rPr>
              <a:t>与</a:t>
            </a:r>
            <a:r>
              <a:rPr lang="zh-CN" altLang="zh-CN" b="1">
                <a:solidFill>
                  <a:srgbClr val="FF0000"/>
                </a:solidFill>
                <a:ea typeface="宋体" panose="02010600030101010101" pitchFamily="2" charset="-122"/>
              </a:rPr>
              <a:t>字符串</a:t>
            </a:r>
            <a:r>
              <a:rPr lang="zh-CN" altLang="zh-CN" b="1">
                <a:ea typeface="宋体" panose="02010600030101010101" pitchFamily="2" charset="-122"/>
              </a:rPr>
              <a:t>输入</a:t>
            </a:r>
            <a:r>
              <a:rPr lang="en-US" altLang="zh-CN" b="1">
                <a:ea typeface="宋体" panose="02010600030101010101" pitchFamily="2" charset="-122"/>
              </a:rPr>
              <a:t>/</a:t>
            </a:r>
            <a:r>
              <a:rPr lang="zh-CN" altLang="zh-CN" b="1">
                <a:ea typeface="宋体" panose="02010600030101010101" pitchFamily="2" charset="-122"/>
              </a:rPr>
              <a:t>输出</a:t>
            </a:r>
            <a:endParaRPr lang="zh-CN" altLang="en-US">
              <a:ea typeface="宋体" panose="02010600030101010101" pitchFamily="2" charset="-122"/>
            </a:endParaRPr>
          </a:p>
        </p:txBody>
      </p:sp>
      <p:sp>
        <p:nvSpPr>
          <p:cNvPr id="150531" name="内容占位符 2"/>
          <p:cNvSpPr>
            <a:spLocks noGrp="1"/>
          </p:cNvSpPr>
          <p:nvPr>
            <p:ph idx="4294967295"/>
          </p:nvPr>
        </p:nvSpPr>
        <p:spPr>
          <a:xfrm>
            <a:off x="95250" y="1565275"/>
            <a:ext cx="9017000" cy="5522913"/>
          </a:xfrm>
        </p:spPr>
        <p:txBody>
          <a:bodyPr/>
          <a:lstStyle/>
          <a:p>
            <a:pPr marL="0" indent="0">
              <a:buFont typeface="Wingdings" panose="05000000000000000000" pitchFamily="2" charset="2"/>
              <a:buNone/>
            </a:pPr>
            <a:r>
              <a:rPr lang="en-US" altLang="zh-CN" sz="3200" b="1" dirty="0">
                <a:solidFill>
                  <a:srgbClr val="0000CC"/>
                </a:solidFill>
                <a:ea typeface="宋体" panose="02010600030101010101" pitchFamily="2" charset="-122"/>
              </a:rPr>
              <a:t>string </a:t>
            </a:r>
            <a:r>
              <a:rPr lang="zh-CN" altLang="en-US" sz="3200" b="1" dirty="0">
                <a:solidFill>
                  <a:srgbClr val="0000CC"/>
                </a:solidFill>
                <a:ea typeface="宋体" panose="02010600030101010101" pitchFamily="2" charset="-122"/>
              </a:rPr>
              <a:t>类型</a:t>
            </a:r>
            <a:endParaRPr lang="en-US" altLang="zh-CN" sz="3200" b="1" dirty="0">
              <a:solidFill>
                <a:srgbClr val="0000CC"/>
              </a:solidFill>
              <a:ea typeface="宋体" panose="02010600030101010101" pitchFamily="2" charset="-122"/>
            </a:endParaRPr>
          </a:p>
          <a:p>
            <a:pPr lvl="1"/>
            <a:r>
              <a:rPr lang="en-US" altLang="zh-CN" b="1" dirty="0">
                <a:latin typeface="Arial" panose="020B0604020202020204" pitchFamily="34" charset="0"/>
                <a:ea typeface="宋体" panose="02010600030101010101" pitchFamily="2" charset="-122"/>
              </a:rPr>
              <a:t>string</a:t>
            </a:r>
            <a:r>
              <a:rPr lang="zh-CN" altLang="en-US" b="1" dirty="0">
                <a:latin typeface="Arial" panose="020B0604020202020204" pitchFamily="34" charset="0"/>
                <a:ea typeface="宋体" panose="02010600030101010101" pitchFamily="2" charset="-122"/>
              </a:rPr>
              <a:t>是</a:t>
            </a:r>
            <a:r>
              <a:rPr lang="zh-CN" altLang="zh-CN" b="1" dirty="0">
                <a:latin typeface="Arial" panose="020B0604020202020204" pitchFamily="34" charset="0"/>
                <a:ea typeface="宋体" panose="02010600030101010101" pitchFamily="2" charset="-122"/>
              </a:rPr>
              <a:t>标准模板库（</a:t>
            </a:r>
            <a:r>
              <a:rPr lang="en-US" altLang="zh-CN" b="1" dirty="0">
                <a:latin typeface="Arial" panose="020B0604020202020204" pitchFamily="34" charset="0"/>
                <a:ea typeface="宋体" panose="02010600030101010101" pitchFamily="2" charset="-122"/>
              </a:rPr>
              <a:t>STL</a:t>
            </a:r>
            <a:r>
              <a:rPr lang="zh-CN" altLang="zh-CN" b="1" dirty="0">
                <a:latin typeface="Arial" panose="020B0604020202020204" pitchFamily="34" charset="0"/>
                <a:ea typeface="宋体" panose="02010600030101010101" pitchFamily="2" charset="-122"/>
              </a:rPr>
              <a:t>）中提供</a:t>
            </a:r>
            <a:r>
              <a:rPr lang="zh-CN" altLang="en-US" b="1" dirty="0">
                <a:latin typeface="Arial" panose="020B0604020202020204" pitchFamily="34" charset="0"/>
                <a:ea typeface="宋体" panose="02010600030101010101" pitchFamily="2" charset="-122"/>
              </a:rPr>
              <a:t>的</a:t>
            </a:r>
            <a:r>
              <a:rPr lang="zh-CN" altLang="zh-CN" b="1" dirty="0">
                <a:latin typeface="Arial" panose="020B0604020202020204" pitchFamily="34" charset="0"/>
                <a:ea typeface="宋体" panose="02010600030101010101" pitchFamily="2" charset="-122"/>
              </a:rPr>
              <a:t>字符串类</a:t>
            </a:r>
            <a:r>
              <a:rPr lang="zh-CN" altLang="en-US" b="1" dirty="0">
                <a:latin typeface="Arial" panose="020B0604020202020204" pitchFamily="34" charset="0"/>
                <a:ea typeface="宋体" panose="02010600030101010101" pitchFamily="2" charset="-122"/>
              </a:rPr>
              <a:t>型</a:t>
            </a:r>
            <a:r>
              <a:rPr lang="zh-CN" altLang="zh-CN" b="1" dirty="0">
                <a:latin typeface="Arial" panose="020B0604020202020204" pitchFamily="34" charset="0"/>
                <a:ea typeface="宋体" panose="02010600030101010101" pitchFamily="2" charset="-122"/>
              </a:rPr>
              <a:t>，可以像</a:t>
            </a:r>
            <a:r>
              <a:rPr lang="en-US" altLang="zh-CN" b="1" dirty="0" err="1">
                <a:latin typeface="Arial" panose="020B0604020202020204" pitchFamily="34" charset="0"/>
                <a:ea typeface="宋体" panose="02010600030101010101" pitchFamily="2" charset="-122"/>
              </a:rPr>
              <a:t>int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char</a:t>
            </a:r>
            <a:r>
              <a:rPr lang="zh-CN" altLang="en-US" b="1" dirty="0">
                <a:latin typeface="Arial" panose="020B0604020202020204" pitchFamily="34" charset="0"/>
                <a:ea typeface="宋体" panose="02010600030101010101" pitchFamily="2" charset="-122"/>
              </a:rPr>
              <a:t>等</a:t>
            </a:r>
            <a:r>
              <a:rPr lang="zh-CN" altLang="zh-CN" b="1" dirty="0">
                <a:latin typeface="Arial" panose="020B0604020202020204" pitchFamily="34" charset="0"/>
                <a:ea typeface="宋体" panose="02010600030101010101" pitchFamily="2" charset="-122"/>
              </a:rPr>
              <a:t>基本数据类型</a:t>
            </a:r>
            <a:r>
              <a:rPr lang="zh-CN" altLang="en-US" b="1" dirty="0">
                <a:latin typeface="Arial" panose="020B0604020202020204" pitchFamily="34" charset="0"/>
                <a:ea typeface="宋体" panose="02010600030101010101" pitchFamily="2" charset="-122"/>
              </a:rPr>
              <a:t>一</a:t>
            </a:r>
            <a:r>
              <a:rPr lang="zh-CN" altLang="zh-CN" b="1" dirty="0">
                <a:latin typeface="Arial" panose="020B0604020202020204" pitchFamily="34" charset="0"/>
                <a:ea typeface="宋体" panose="02010600030101010101" pitchFamily="2" charset="-122"/>
              </a:rPr>
              <a:t>样定义</a:t>
            </a:r>
            <a:r>
              <a:rPr lang="en-US" altLang="zh-CN" b="1" dirty="0">
                <a:latin typeface="Arial" panose="020B0604020202020204" pitchFamily="34" charset="0"/>
                <a:ea typeface="宋体" panose="02010600030101010101" pitchFamily="2" charset="-122"/>
              </a:rPr>
              <a:t>string</a:t>
            </a:r>
            <a:r>
              <a:rPr lang="zh-CN" altLang="zh-CN" b="1" dirty="0">
                <a:latin typeface="Arial" panose="020B0604020202020204" pitchFamily="34" charset="0"/>
                <a:ea typeface="宋体" panose="02010600030101010101" pitchFamily="2" charset="-122"/>
              </a:rPr>
              <a:t>类型的对象，以及用“</a:t>
            </a:r>
            <a:r>
              <a:rPr lang="en-US" altLang="zh-CN" b="1" dirty="0">
                <a:latin typeface="Arial" panose="020B0604020202020204" pitchFamily="34" charset="0"/>
                <a:ea typeface="宋体" panose="02010600030101010101" pitchFamily="2" charset="-122"/>
              </a:rPr>
              <a:t>&gt;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&lt;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&gt;=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&lt;=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&lt;&gt;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a:t>
            </a:r>
            <a:r>
              <a:rPr lang="zh-CN" altLang="zh-CN" b="1" dirty="0">
                <a:latin typeface="Arial" panose="020B0604020202020204" pitchFamily="34" charset="0"/>
                <a:ea typeface="宋体" panose="02010600030101010101" pitchFamily="2" charset="-122"/>
              </a:rPr>
              <a:t>、</a:t>
            </a:r>
            <a:r>
              <a:rPr lang="en-US" altLang="zh-CN" b="1" dirty="0">
                <a:latin typeface="Arial" panose="020B0604020202020204" pitchFamily="34" charset="0"/>
                <a:ea typeface="宋体" panose="02010600030101010101" pitchFamily="2" charset="-122"/>
              </a:rPr>
              <a:t>+=</a:t>
            </a:r>
            <a:r>
              <a:rPr lang="zh-CN" altLang="zh-CN" b="1" dirty="0">
                <a:latin typeface="Arial" panose="020B0604020202020204" pitchFamily="34" charset="0"/>
                <a:ea typeface="宋体" panose="02010600030101010101" pitchFamily="2" charset="-122"/>
              </a:rPr>
              <a:t>”等运算符进行各种字符运算</a:t>
            </a:r>
            <a:r>
              <a:rPr lang="zh-CN" altLang="en-US" b="1" dirty="0">
                <a:latin typeface="Arial" panose="020B0604020202020204" pitchFamily="34" charset="0"/>
                <a:ea typeface="宋体" panose="02010600030101010101" pitchFamily="2" charset="-122"/>
              </a:rPr>
              <a:t>。</a:t>
            </a:r>
            <a:endParaRPr lang="en-US" altLang="zh-CN" b="1" dirty="0">
              <a:solidFill>
                <a:srgbClr val="0000CC"/>
              </a:solidFill>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3200" b="1" dirty="0">
                <a:solidFill>
                  <a:srgbClr val="0000CC"/>
                </a:solidFill>
                <a:ea typeface="宋体" panose="02010600030101010101" pitchFamily="2" charset="-122"/>
              </a:rPr>
              <a:t>1. string</a:t>
            </a:r>
            <a:r>
              <a:rPr lang="zh-CN" altLang="en-US" sz="3200" b="1" dirty="0">
                <a:solidFill>
                  <a:srgbClr val="0000CC"/>
                </a:solidFill>
                <a:ea typeface="宋体" panose="02010600030101010101" pitchFamily="2" charset="-122"/>
              </a:rPr>
              <a:t>的定义及初始化</a:t>
            </a:r>
            <a:endParaRPr lang="en-US" altLang="zh-CN" sz="3200" b="1" dirty="0">
              <a:solidFill>
                <a:srgbClr val="0000CC"/>
              </a:solidFill>
              <a:ea typeface="宋体" panose="02010600030101010101" pitchFamily="2" charset="-122"/>
            </a:endParaRPr>
          </a:p>
          <a:p>
            <a:pPr lvl="1"/>
            <a:r>
              <a:rPr lang="en-US" altLang="zh-CN" sz="2000" b="1" dirty="0">
                <a:latin typeface="Arial" panose="020B0604020202020204" pitchFamily="34" charset="0"/>
                <a:ea typeface="宋体" panose="02010600030101010101" pitchFamily="2" charset="-122"/>
              </a:rPr>
              <a:t>string c;                         //</a:t>
            </a:r>
            <a:r>
              <a:rPr lang="zh-CN" altLang="zh-CN" sz="2000" b="1" dirty="0">
                <a:latin typeface="Arial" panose="020B0604020202020204" pitchFamily="34" charset="0"/>
                <a:ea typeface="宋体" panose="02010600030101010101" pitchFamily="2" charset="-122"/>
              </a:rPr>
              <a:t>定义</a:t>
            </a:r>
            <a:r>
              <a:rPr lang="zh-CN" altLang="en-US" sz="2000" b="1" dirty="0">
                <a:latin typeface="Arial" panose="020B0604020202020204" pitchFamily="34" charset="0"/>
                <a:ea typeface="宋体" panose="02010600030101010101" pitchFamily="2" charset="-122"/>
              </a:rPr>
              <a:t>空</a:t>
            </a:r>
            <a:r>
              <a:rPr lang="zh-CN" altLang="zh-CN" sz="2000" b="1" dirty="0">
                <a:latin typeface="Arial" panose="020B0604020202020204" pitchFamily="34" charset="0"/>
                <a:ea typeface="宋体" panose="02010600030101010101" pitchFamily="2" charset="-122"/>
              </a:rPr>
              <a:t>字符串</a:t>
            </a:r>
            <a:r>
              <a:rPr lang="en-US" altLang="zh-CN" sz="2000" b="1" dirty="0">
                <a:latin typeface="Arial" panose="020B0604020202020204" pitchFamily="34" charset="0"/>
                <a:ea typeface="宋体" panose="02010600030101010101" pitchFamily="2" charset="-122"/>
              </a:rPr>
              <a:t>c</a:t>
            </a:r>
            <a:r>
              <a:rPr lang="zh-CN" altLang="zh-CN" sz="2000" b="1" dirty="0">
                <a:latin typeface="Arial" panose="020B0604020202020204" pitchFamily="34" charset="0"/>
                <a:ea typeface="宋体" panose="02010600030101010101" pitchFamily="2" charset="-122"/>
              </a:rPr>
              <a:t>，</a:t>
            </a:r>
            <a:endParaRPr lang="zh-CN" altLang="zh-CN" sz="2000" b="1" dirty="0">
              <a:latin typeface="Arial" panose="020B0604020202020204" pitchFamily="34" charset="0"/>
              <a:ea typeface="宋体" panose="02010600030101010101" pitchFamily="2" charset="-122"/>
            </a:endParaRPr>
          </a:p>
          <a:p>
            <a:pPr lvl="1"/>
            <a:r>
              <a:rPr lang="en-US" altLang="zh-CN" sz="2000" b="1" dirty="0">
                <a:solidFill>
                  <a:srgbClr val="0000CC"/>
                </a:solidFill>
                <a:latin typeface="Arial" panose="020B0604020202020204" pitchFamily="34" charset="0"/>
                <a:ea typeface="宋体" panose="02010600030101010101" pitchFamily="2" charset="-122"/>
              </a:rPr>
              <a:t>string c1("this is a string");  //</a:t>
            </a:r>
            <a:r>
              <a:rPr lang="zh-CN" altLang="zh-CN" sz="2000" b="1" dirty="0">
                <a:solidFill>
                  <a:srgbClr val="0000CC"/>
                </a:solidFill>
                <a:latin typeface="Arial" panose="020B0604020202020204" pitchFamily="34" charset="0"/>
                <a:ea typeface="宋体" panose="02010600030101010101" pitchFamily="2" charset="-122"/>
              </a:rPr>
              <a:t>定义字符串</a:t>
            </a:r>
            <a:r>
              <a:rPr lang="en-US" altLang="zh-CN" sz="2000" b="1" dirty="0">
                <a:solidFill>
                  <a:srgbClr val="0000CC"/>
                </a:solidFill>
                <a:latin typeface="Arial" panose="020B0604020202020204" pitchFamily="34" charset="0"/>
                <a:ea typeface="宋体" panose="02010600030101010101" pitchFamily="2" charset="-122"/>
              </a:rPr>
              <a:t>c1</a:t>
            </a:r>
            <a:r>
              <a:rPr lang="zh-CN" altLang="zh-CN" sz="2000" b="1" dirty="0">
                <a:solidFill>
                  <a:srgbClr val="0000CC"/>
                </a:solidFill>
                <a:latin typeface="Arial" panose="020B0604020202020204" pitchFamily="34" charset="0"/>
                <a:ea typeface="宋体" panose="02010600030101010101" pitchFamily="2" charset="-122"/>
              </a:rPr>
              <a:t>，用指定字符串初始化</a:t>
            </a:r>
            <a:endParaRPr lang="zh-CN" altLang="zh-CN" sz="2000" b="1" dirty="0">
              <a:solidFill>
                <a:srgbClr val="0000CC"/>
              </a:solidFill>
              <a:latin typeface="Arial" panose="020B0604020202020204" pitchFamily="34" charset="0"/>
              <a:ea typeface="宋体" panose="02010600030101010101" pitchFamily="2" charset="-122"/>
            </a:endParaRPr>
          </a:p>
          <a:p>
            <a:pPr lvl="1"/>
            <a:r>
              <a:rPr lang="en-US" altLang="zh-CN" sz="2000" b="1" dirty="0">
                <a:latin typeface="Arial" panose="020B0604020202020204" pitchFamily="34" charset="0"/>
                <a:ea typeface="宋体" panose="02010600030101010101" pitchFamily="2" charset="-122"/>
              </a:rPr>
              <a:t>string c2=c1;                   //</a:t>
            </a:r>
            <a:r>
              <a:rPr lang="zh-CN" altLang="zh-CN" sz="2000" b="1" dirty="0">
                <a:latin typeface="Arial" panose="020B0604020202020204" pitchFamily="34" charset="0"/>
                <a:ea typeface="宋体" panose="02010600030101010101" pitchFamily="2" charset="-122"/>
              </a:rPr>
              <a:t>定义字符串</a:t>
            </a:r>
            <a:r>
              <a:rPr lang="en-US" altLang="zh-CN" sz="2000" b="1" dirty="0">
                <a:latin typeface="Arial" panose="020B0604020202020204" pitchFamily="34" charset="0"/>
                <a:ea typeface="宋体" panose="02010600030101010101" pitchFamily="2" charset="-122"/>
              </a:rPr>
              <a:t>c2</a:t>
            </a:r>
            <a:r>
              <a:rPr lang="zh-CN" altLang="zh-CN" sz="2000" b="1" dirty="0">
                <a:latin typeface="Arial" panose="020B0604020202020204" pitchFamily="34" charset="0"/>
                <a:ea typeface="宋体" panose="02010600030101010101" pitchFamily="2" charset="-122"/>
              </a:rPr>
              <a:t>，用</a:t>
            </a:r>
            <a:r>
              <a:rPr lang="en-US" altLang="zh-CN" sz="2000" b="1" dirty="0">
                <a:latin typeface="Arial" panose="020B0604020202020204" pitchFamily="34" charset="0"/>
                <a:ea typeface="宋体" panose="02010600030101010101" pitchFamily="2" charset="-122"/>
              </a:rPr>
              <a:t>c1</a:t>
            </a:r>
            <a:r>
              <a:rPr lang="zh-CN" altLang="zh-CN" sz="2000" b="1" dirty="0">
                <a:latin typeface="Arial" panose="020B0604020202020204" pitchFamily="34" charset="0"/>
                <a:ea typeface="宋体" panose="02010600030101010101" pitchFamily="2" charset="-122"/>
              </a:rPr>
              <a:t>初始化它</a:t>
            </a:r>
            <a:endParaRPr lang="zh-CN" altLang="zh-CN" sz="2000" b="1" dirty="0">
              <a:latin typeface="Arial" panose="020B0604020202020204" pitchFamily="34" charset="0"/>
              <a:ea typeface="宋体" panose="02010600030101010101" pitchFamily="2" charset="-122"/>
            </a:endParaRPr>
          </a:p>
          <a:p>
            <a:pPr lvl="1"/>
            <a:r>
              <a:rPr lang="en-US" altLang="zh-CN" sz="2000" b="1" dirty="0">
                <a:solidFill>
                  <a:srgbClr val="0000CC"/>
                </a:solidFill>
                <a:latin typeface="Arial" panose="020B0604020202020204" pitchFamily="34" charset="0"/>
                <a:ea typeface="宋体" panose="02010600030101010101" pitchFamily="2" charset="-122"/>
              </a:rPr>
              <a:t>string s[10];          //</a:t>
            </a:r>
            <a:r>
              <a:rPr lang="zh-CN" altLang="zh-CN" sz="2000" b="1" dirty="0">
                <a:solidFill>
                  <a:srgbClr val="0000CC"/>
                </a:solidFill>
                <a:latin typeface="Arial" panose="020B0604020202020204" pitchFamily="34" charset="0"/>
                <a:ea typeface="宋体" panose="02010600030101010101" pitchFamily="2" charset="-122"/>
              </a:rPr>
              <a:t>定义能够保存</a:t>
            </a:r>
            <a:r>
              <a:rPr lang="en-US" altLang="zh-CN" sz="2000" b="1" dirty="0">
                <a:solidFill>
                  <a:srgbClr val="0000CC"/>
                </a:solidFill>
                <a:latin typeface="Arial" panose="020B0604020202020204" pitchFamily="34" charset="0"/>
                <a:ea typeface="宋体" panose="02010600030101010101" pitchFamily="2" charset="-122"/>
              </a:rPr>
              <a:t>10</a:t>
            </a:r>
            <a:r>
              <a:rPr lang="zh-CN" altLang="zh-CN" sz="2000" b="1" dirty="0">
                <a:solidFill>
                  <a:srgbClr val="0000CC"/>
                </a:solidFill>
                <a:latin typeface="Arial" panose="020B0604020202020204" pitchFamily="34" charset="0"/>
                <a:ea typeface="宋体" panose="02010600030101010101" pitchFamily="2" charset="-122"/>
              </a:rPr>
              <a:t>个字符串</a:t>
            </a:r>
            <a:r>
              <a:rPr lang="zh-CN" altLang="en-US" sz="2000" b="1" dirty="0">
                <a:solidFill>
                  <a:srgbClr val="0000CC"/>
                </a:solidFill>
                <a:latin typeface="Arial" panose="020B0604020202020204" pitchFamily="34" charset="0"/>
                <a:ea typeface="宋体" panose="02010600030101010101" pitchFamily="2" charset="-122"/>
              </a:rPr>
              <a:t>的数组</a:t>
            </a:r>
            <a:r>
              <a:rPr lang="zh-CN" altLang="zh-CN" sz="2000" b="1" dirty="0">
                <a:solidFill>
                  <a:srgbClr val="0000CC"/>
                </a:solidFill>
                <a:latin typeface="Arial" panose="020B0604020202020204" pitchFamily="34" charset="0"/>
                <a:ea typeface="宋体" panose="02010600030101010101" pitchFamily="2" charset="-122"/>
              </a:rPr>
              <a:t>，相当于</a:t>
            </a:r>
            <a:r>
              <a:rPr lang="en-US" altLang="zh-CN" sz="2000" b="1" dirty="0">
                <a:solidFill>
                  <a:srgbClr val="0000CC"/>
                </a:solidFill>
                <a:latin typeface="Arial" panose="020B0604020202020204" pitchFamily="34" charset="0"/>
                <a:ea typeface="宋体" panose="02010600030101010101" pitchFamily="2" charset="-122"/>
              </a:rPr>
              <a:t> char[][];</a:t>
            </a:r>
            <a:endParaRPr lang="zh-CN" altLang="zh-CN" sz="2000" b="1" dirty="0">
              <a:solidFill>
                <a:srgbClr val="0000CC"/>
              </a:solidFill>
              <a:latin typeface="Arial" panose="020B0604020202020204" pitchFamily="34" charset="0"/>
              <a:ea typeface="宋体" panose="02010600030101010101" pitchFamily="2" charset="-122"/>
            </a:endParaRPr>
          </a:p>
          <a:p>
            <a:pPr lvl="1"/>
            <a:r>
              <a:rPr lang="en-US" altLang="zh-CN" sz="2000" b="1" dirty="0">
                <a:latin typeface="Arial" panose="020B0604020202020204" pitchFamily="34" charset="0"/>
                <a:ea typeface="宋体" panose="02010600030101010101" pitchFamily="2" charset="-122"/>
              </a:rPr>
              <a:t>string s(5,’c’);      //</a:t>
            </a:r>
            <a:r>
              <a:rPr lang="zh-CN" altLang="zh-CN" sz="2000" b="1" dirty="0">
                <a:latin typeface="Arial" panose="020B0604020202020204" pitchFamily="34" charset="0"/>
                <a:ea typeface="宋体" panose="02010600030101010101" pitchFamily="2" charset="-122"/>
              </a:rPr>
              <a:t>定义</a:t>
            </a:r>
            <a:r>
              <a:rPr lang="en-US" altLang="zh-CN" sz="2000" b="1" dirty="0">
                <a:latin typeface="Arial" panose="020B0604020202020204" pitchFamily="34" charset="0"/>
                <a:ea typeface="宋体" panose="02010600030101010101" pitchFamily="2" charset="-122"/>
              </a:rPr>
              <a:t>s</a:t>
            </a:r>
            <a:r>
              <a:rPr lang="zh-CN" altLang="zh-CN" sz="2000" b="1" dirty="0">
                <a:latin typeface="Arial" panose="020B0604020202020204" pitchFamily="34" charset="0"/>
                <a:ea typeface="宋体" panose="02010600030101010101" pitchFamily="2" charset="-122"/>
              </a:rPr>
              <a:t>，用</a:t>
            </a:r>
            <a:r>
              <a:rPr lang="en-US" altLang="zh-CN" sz="2000" b="1" dirty="0">
                <a:latin typeface="Arial" panose="020B0604020202020204" pitchFamily="34" charset="0"/>
                <a:ea typeface="宋体" panose="02010600030101010101" pitchFamily="2" charset="-122"/>
              </a:rPr>
              <a:t>5</a:t>
            </a:r>
            <a:r>
              <a:rPr lang="zh-CN" altLang="zh-CN" sz="2000" b="1" dirty="0">
                <a:latin typeface="Arial" panose="020B0604020202020204" pitchFamily="34" charset="0"/>
                <a:ea typeface="宋体" panose="02010600030101010101" pitchFamily="2" charset="-122"/>
              </a:rPr>
              <a:t>个</a:t>
            </a:r>
            <a:r>
              <a:rPr lang="en-US" altLang="zh-CN" sz="2000" b="1" dirty="0">
                <a:latin typeface="Arial" panose="020B0604020202020204" pitchFamily="34" charset="0"/>
                <a:ea typeface="宋体" panose="02010600030101010101" pitchFamily="2" charset="-122"/>
              </a:rPr>
              <a:t>’c’</a:t>
            </a:r>
            <a:r>
              <a:rPr lang="zh-CN" altLang="zh-CN" sz="2000" b="1" dirty="0">
                <a:latin typeface="Arial" panose="020B0604020202020204" pitchFamily="34" charset="0"/>
                <a:ea typeface="宋体" panose="02010600030101010101" pitchFamily="2" charset="-122"/>
              </a:rPr>
              <a:t>，即</a:t>
            </a:r>
            <a:r>
              <a:rPr lang="en-US" altLang="zh-CN" sz="2000" b="1" dirty="0">
                <a:latin typeface="Arial" panose="020B0604020202020204" pitchFamily="34" charset="0"/>
                <a:ea typeface="宋体" panose="02010600030101010101" pitchFamily="2" charset="-122"/>
              </a:rPr>
              <a:t>“</a:t>
            </a:r>
            <a:r>
              <a:rPr lang="en-US" altLang="zh-CN" sz="2000" b="1" dirty="0" err="1">
                <a:latin typeface="Arial" panose="020B0604020202020204" pitchFamily="34" charset="0"/>
                <a:ea typeface="宋体" panose="02010600030101010101" pitchFamily="2" charset="-122"/>
              </a:rPr>
              <a:t>ccccc</a:t>
            </a:r>
            <a:r>
              <a:rPr lang="en-US" altLang="zh-CN" sz="2000" b="1" dirty="0">
                <a:latin typeface="Arial" panose="020B0604020202020204" pitchFamily="34" charset="0"/>
                <a:ea typeface="宋体" panose="02010600030101010101" pitchFamily="2" charset="-122"/>
              </a:rPr>
              <a:t>”</a:t>
            </a:r>
            <a:r>
              <a:rPr lang="zh-CN" altLang="zh-CN" sz="2000" b="1" dirty="0">
                <a:latin typeface="Arial" panose="020B0604020202020204" pitchFamily="34" charset="0"/>
                <a:ea typeface="宋体" panose="02010600030101010101" pitchFamily="2" charset="-122"/>
              </a:rPr>
              <a:t>初始化；</a:t>
            </a:r>
            <a:endParaRPr lang="zh-CN" altLang="zh-CN" sz="2000" b="1" dirty="0">
              <a:latin typeface="Arial" panose="020B0604020202020204" pitchFamily="34" charset="0"/>
              <a:ea typeface="宋体" panose="02010600030101010101" pitchFamily="2" charset="-122"/>
            </a:endParaRPr>
          </a:p>
          <a:p>
            <a:pPr marL="0" indent="0">
              <a:buFont typeface="Wingdings" panose="05000000000000000000" pitchFamily="2" charset="2"/>
              <a:buNone/>
            </a:pPr>
            <a:endParaRPr lang="en-US" altLang="zh-CN" sz="2000" b="1" dirty="0">
              <a:solidFill>
                <a:srgbClr val="0000CC"/>
              </a:solidFill>
              <a:ea typeface="宋体" panose="02010600030101010101" pitchFamily="2" charset="-122"/>
            </a:endParaRPr>
          </a:p>
          <a:p>
            <a:pPr marL="0" indent="0">
              <a:buFont typeface="Wingdings" panose="05000000000000000000" pitchFamily="2" charset="2"/>
              <a:buNone/>
            </a:pPr>
            <a:endParaRPr lang="en-US" altLang="zh-CN" dirty="0">
              <a:solidFill>
                <a:srgbClr val="0000CC"/>
              </a:solidFill>
              <a:ea typeface="宋体" panose="02010600030101010101" pitchFamily="2" charset="-122"/>
            </a:endParaRPr>
          </a:p>
          <a:p>
            <a:pPr marL="0" indent="0"/>
            <a:endParaRPr lang="zh-CN" altLang="en-US" dirty="0">
              <a:solidFill>
                <a:srgbClr val="0000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531">
                                            <p:txEl>
                                              <p:pRg st="2" end="2"/>
                                            </p:txEl>
                                          </p:spTgt>
                                        </p:tgtEl>
                                        <p:attrNameLst>
                                          <p:attrName>style.visibility</p:attrName>
                                        </p:attrNameLst>
                                      </p:cBhvr>
                                      <p:to>
                                        <p:strVal val="visible"/>
                                      </p:to>
                                    </p:set>
                                    <p:anim calcmode="lin" valueType="num">
                                      <p:cBhvr additive="base">
                                        <p:cTn id="7" dur="500" fill="hold"/>
                                        <p:tgtEl>
                                          <p:spTgt spid="150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 calcmode="lin" valueType="num">
                                      <p:cBhvr additive="base">
                                        <p:cTn id="13" dur="500" fill="hold"/>
                                        <p:tgtEl>
                                          <p:spTgt spid="1505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0531">
                                            <p:txEl>
                                              <p:pRg st="4" end="4"/>
                                            </p:txEl>
                                          </p:spTgt>
                                        </p:tgtEl>
                                        <p:attrNameLst>
                                          <p:attrName>style.visibility</p:attrName>
                                        </p:attrNameLst>
                                      </p:cBhvr>
                                      <p:to>
                                        <p:strVal val="visible"/>
                                      </p:to>
                                    </p:set>
                                    <p:anim calcmode="lin" valueType="num">
                                      <p:cBhvr additive="base">
                                        <p:cTn id="19" dur="500" fill="hold"/>
                                        <p:tgtEl>
                                          <p:spTgt spid="1505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05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0531">
                                            <p:txEl>
                                              <p:pRg st="5" end="5"/>
                                            </p:txEl>
                                          </p:spTgt>
                                        </p:tgtEl>
                                        <p:attrNameLst>
                                          <p:attrName>style.visibility</p:attrName>
                                        </p:attrNameLst>
                                      </p:cBhvr>
                                      <p:to>
                                        <p:strVal val="visible"/>
                                      </p:to>
                                    </p:set>
                                    <p:anim calcmode="lin" valueType="num">
                                      <p:cBhvr additive="base">
                                        <p:cTn id="25" dur="500" fill="hold"/>
                                        <p:tgtEl>
                                          <p:spTgt spid="1505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0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 calcmode="lin" valueType="num">
                                      <p:cBhvr additive="base">
                                        <p:cTn id="31" dur="500" fill="hold"/>
                                        <p:tgtEl>
                                          <p:spTgt spid="1505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05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0531">
                                            <p:txEl>
                                              <p:pRg st="7" end="7"/>
                                            </p:txEl>
                                          </p:spTgt>
                                        </p:tgtEl>
                                        <p:attrNameLst>
                                          <p:attrName>style.visibility</p:attrName>
                                        </p:attrNameLst>
                                      </p:cBhvr>
                                      <p:to>
                                        <p:strVal val="visible"/>
                                      </p:to>
                                    </p:set>
                                    <p:anim calcmode="lin" valueType="num">
                                      <p:cBhvr additive="base">
                                        <p:cTn id="37" dur="500" fill="hold"/>
                                        <p:tgtEl>
                                          <p:spTgt spid="1505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05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idx="4294967295"/>
          </p:nvPr>
        </p:nvSpPr>
        <p:spPr>
          <a:xfrm>
            <a:off x="457200" y="73025"/>
            <a:ext cx="8229600" cy="811213"/>
          </a:xfrm>
        </p:spPr>
        <p:txBody>
          <a:bodyPr/>
          <a:lstStyle/>
          <a:p>
            <a:r>
              <a:rPr lang="en-US" altLang="zh-CN" b="1">
                <a:ea typeface="宋体" panose="02010600030101010101" pitchFamily="2" charset="-122"/>
              </a:rPr>
              <a:t>1.4.7 string</a:t>
            </a:r>
            <a:r>
              <a:rPr lang="zh-CN" altLang="zh-CN" b="1">
                <a:ea typeface="宋体" panose="02010600030101010101" pitchFamily="2" charset="-122"/>
              </a:rPr>
              <a:t>与</a:t>
            </a:r>
            <a:r>
              <a:rPr lang="zh-CN" altLang="zh-CN" b="1">
                <a:solidFill>
                  <a:srgbClr val="FF0000"/>
                </a:solidFill>
                <a:ea typeface="宋体" panose="02010600030101010101" pitchFamily="2" charset="-122"/>
              </a:rPr>
              <a:t>字符串</a:t>
            </a:r>
            <a:r>
              <a:rPr lang="zh-CN" altLang="zh-CN" b="1">
                <a:ea typeface="宋体" panose="02010600030101010101" pitchFamily="2" charset="-122"/>
              </a:rPr>
              <a:t>输入</a:t>
            </a:r>
            <a:r>
              <a:rPr lang="en-US" altLang="zh-CN" b="1">
                <a:ea typeface="宋体" panose="02010600030101010101" pitchFamily="2" charset="-122"/>
              </a:rPr>
              <a:t>/</a:t>
            </a:r>
            <a:r>
              <a:rPr lang="zh-CN" altLang="zh-CN" b="1">
                <a:ea typeface="宋体" panose="02010600030101010101" pitchFamily="2" charset="-122"/>
              </a:rPr>
              <a:t>输出</a:t>
            </a:r>
            <a:endParaRPr lang="zh-CN" altLang="en-US">
              <a:ea typeface="宋体" panose="02010600030101010101" pitchFamily="2" charset="-122"/>
            </a:endParaRPr>
          </a:p>
        </p:txBody>
      </p:sp>
      <p:sp>
        <p:nvSpPr>
          <p:cNvPr id="87042" name="内容占位符 2"/>
          <p:cNvSpPr>
            <a:spLocks noGrp="1"/>
          </p:cNvSpPr>
          <p:nvPr>
            <p:ph idx="4294967295"/>
          </p:nvPr>
        </p:nvSpPr>
        <p:spPr>
          <a:xfrm>
            <a:off x="63500" y="1654175"/>
            <a:ext cx="8901113" cy="5168900"/>
          </a:xfrm>
        </p:spPr>
        <p:txBody>
          <a:bodyPr/>
          <a:lstStyle/>
          <a:p>
            <a:pPr marL="0" indent="0">
              <a:buFont typeface="Wingdings" panose="05000000000000000000" pitchFamily="2" charset="2"/>
              <a:buNone/>
            </a:pPr>
            <a:r>
              <a:rPr lang="en-US" altLang="zh-CN" sz="3200" b="1" dirty="0">
                <a:solidFill>
                  <a:srgbClr val="0000CC"/>
                </a:solidFill>
                <a:ea typeface="宋体" panose="02010600030101010101" pitchFamily="2" charset="-122"/>
              </a:rPr>
              <a:t>2. string</a:t>
            </a:r>
            <a:r>
              <a:rPr lang="zh-CN" altLang="zh-CN" sz="3200" b="1" dirty="0">
                <a:solidFill>
                  <a:srgbClr val="0000CC"/>
                </a:solidFill>
                <a:ea typeface="宋体" panose="02010600030101010101" pitchFamily="2" charset="-122"/>
              </a:rPr>
              <a:t>类型的赋值</a:t>
            </a:r>
            <a:endParaRPr lang="zh-CN" altLang="zh-CN" sz="3200" b="1" dirty="0">
              <a:solidFill>
                <a:srgbClr val="0000CC"/>
              </a:solidFill>
              <a:ea typeface="宋体" panose="02010600030101010101" pitchFamily="2" charset="-122"/>
            </a:endParaRPr>
          </a:p>
          <a:p>
            <a:pPr lvl="1"/>
            <a:r>
              <a:rPr lang="en-US" altLang="zh-CN" b="1" dirty="0">
                <a:solidFill>
                  <a:srgbClr val="FF0000"/>
                </a:solidFill>
                <a:latin typeface="Arial" panose="020B0604020202020204" pitchFamily="34" charset="0"/>
                <a:ea typeface="宋体" panose="02010600030101010101" pitchFamily="2" charset="-122"/>
              </a:rPr>
              <a:t>string</a:t>
            </a:r>
            <a:r>
              <a:rPr lang="zh-CN" altLang="zh-CN" b="1" dirty="0">
                <a:solidFill>
                  <a:srgbClr val="FF0000"/>
                </a:solidFill>
                <a:latin typeface="Arial" panose="020B0604020202020204" pitchFamily="34" charset="0"/>
                <a:ea typeface="宋体" panose="02010600030101010101" pitchFamily="2" charset="-122"/>
              </a:rPr>
              <a:t>类型的赋值操作与</a:t>
            </a:r>
            <a:r>
              <a:rPr lang="en-US" altLang="zh-CN" b="1" dirty="0" err="1">
                <a:solidFill>
                  <a:srgbClr val="FF0000"/>
                </a:solidFill>
                <a:latin typeface="Arial" panose="020B0604020202020204" pitchFamily="34" charset="0"/>
                <a:ea typeface="宋体" panose="02010600030101010101" pitchFamily="2" charset="-122"/>
              </a:rPr>
              <a:t>int</a:t>
            </a:r>
            <a:r>
              <a:rPr lang="zh-CN" altLang="zh-CN" b="1" dirty="0">
                <a:solidFill>
                  <a:srgbClr val="FF0000"/>
                </a:solidFill>
                <a:latin typeface="Arial" panose="020B0604020202020204" pitchFamily="34" charset="0"/>
                <a:ea typeface="宋体" panose="02010600030101010101" pitchFamily="2" charset="-122"/>
              </a:rPr>
              <a:t>等基本类型的赋值操作相同，不必用</a:t>
            </a:r>
            <a:r>
              <a:rPr lang="en-US" altLang="zh-CN" b="1" dirty="0" err="1">
                <a:solidFill>
                  <a:srgbClr val="FF0000"/>
                </a:solidFill>
                <a:latin typeface="Arial" panose="020B0604020202020204" pitchFamily="34" charset="0"/>
                <a:ea typeface="宋体" panose="02010600030101010101" pitchFamily="2" charset="-122"/>
              </a:rPr>
              <a:t>strcpy</a:t>
            </a:r>
            <a:r>
              <a:rPr lang="zh-CN" altLang="zh-CN" b="1" dirty="0">
                <a:solidFill>
                  <a:srgbClr val="FF0000"/>
                </a:solidFill>
                <a:latin typeface="Arial" panose="020B0604020202020204" pitchFamily="34" charset="0"/>
                <a:ea typeface="宋体" panose="02010600030101010101" pitchFamily="2" charset="-122"/>
              </a:rPr>
              <a:t>函数。例如，</a:t>
            </a:r>
            <a:endParaRPr lang="zh-CN" altLang="zh-CN" b="1" dirty="0">
              <a:solidFill>
                <a:srgbClr val="FF0000"/>
              </a:solidFill>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2400" b="1" dirty="0">
                <a:ea typeface="宋体" panose="02010600030101010101" pitchFamily="2" charset="-122"/>
              </a:rPr>
              <a:t>	string s1, s2,s3[3];       //</a:t>
            </a:r>
            <a:r>
              <a:rPr lang="zh-CN" altLang="zh-CN" sz="2400" b="1" dirty="0">
                <a:ea typeface="宋体" panose="02010600030101010101" pitchFamily="2" charset="-122"/>
              </a:rPr>
              <a:t>定义</a:t>
            </a:r>
            <a:r>
              <a:rPr lang="en-US" altLang="zh-CN" sz="2400" b="1" dirty="0">
                <a:ea typeface="宋体" panose="02010600030101010101" pitchFamily="2" charset="-122"/>
              </a:rPr>
              <a:t>string</a:t>
            </a:r>
            <a:r>
              <a:rPr lang="zh-CN" altLang="zh-CN" sz="2400" b="1" dirty="0">
                <a:ea typeface="宋体" panose="02010600030101010101" pitchFamily="2" charset="-122"/>
              </a:rPr>
              <a:t>对象及数组</a:t>
            </a:r>
            <a:endParaRPr lang="zh-CN" altLang="zh-CN" sz="2400" b="1" dirty="0">
              <a:ea typeface="宋体" panose="02010600030101010101" pitchFamily="2" charset="-122"/>
            </a:endParaRPr>
          </a:p>
          <a:p>
            <a:pPr marL="0" indent="0">
              <a:buFont typeface="Wingdings" panose="05000000000000000000" pitchFamily="2" charset="2"/>
              <a:buNone/>
            </a:pPr>
            <a:r>
              <a:rPr lang="en-US" altLang="zh-CN" sz="2400" b="1" dirty="0">
                <a:ea typeface="宋体" panose="02010600030101010101" pitchFamily="2" charset="-122"/>
              </a:rPr>
              <a:t>	</a:t>
            </a:r>
            <a:r>
              <a:rPr lang="en-US" altLang="zh-CN" sz="2400" b="1" dirty="0">
                <a:solidFill>
                  <a:srgbClr val="0000CC"/>
                </a:solidFill>
                <a:ea typeface="宋体" panose="02010600030101010101" pitchFamily="2" charset="-122"/>
              </a:rPr>
              <a:t> //string</a:t>
            </a:r>
            <a:r>
              <a:rPr lang="zh-CN" altLang="zh-CN" sz="2400" b="1" dirty="0">
                <a:solidFill>
                  <a:srgbClr val="0000CC"/>
                </a:solidFill>
                <a:ea typeface="宋体" panose="02010600030101010101" pitchFamily="2" charset="-122"/>
              </a:rPr>
              <a:t>对象数组定义与初始化</a:t>
            </a:r>
            <a:endParaRPr lang="en-US" altLang="zh-CN" sz="2400" b="1" dirty="0">
              <a:solidFill>
                <a:srgbClr val="0000CC"/>
              </a:solidFill>
              <a:ea typeface="宋体" panose="02010600030101010101" pitchFamily="2" charset="-122"/>
            </a:endParaRPr>
          </a:p>
          <a:p>
            <a:pPr marL="0" indent="0">
              <a:buFont typeface="Wingdings" panose="05000000000000000000" pitchFamily="2" charset="2"/>
              <a:buNone/>
            </a:pPr>
            <a:r>
              <a:rPr lang="en-US" altLang="zh-CN" sz="2400" b="1" dirty="0">
                <a:solidFill>
                  <a:srgbClr val="0000CC"/>
                </a:solidFill>
                <a:ea typeface="宋体" panose="02010600030101010101" pitchFamily="2" charset="-122"/>
              </a:rPr>
              <a:t>	string name[3] = { "</a:t>
            </a:r>
            <a:r>
              <a:rPr lang="en-US" altLang="zh-CN" sz="2400" b="1" dirty="0" err="1">
                <a:solidFill>
                  <a:srgbClr val="0000CC"/>
                </a:solidFill>
                <a:ea typeface="宋体" panose="02010600030101010101" pitchFamily="2" charset="-122"/>
              </a:rPr>
              <a:t>tom","jerry","duck</a:t>
            </a:r>
            <a:r>
              <a:rPr lang="en-US" altLang="zh-CN" sz="2400" b="1" dirty="0">
                <a:solidFill>
                  <a:srgbClr val="0000CC"/>
                </a:solidFill>
                <a:ea typeface="宋体" panose="02010600030101010101" pitchFamily="2" charset="-122"/>
              </a:rPr>
              <a:t>" }; </a:t>
            </a:r>
            <a:endParaRPr lang="zh-CN" altLang="zh-CN" sz="2400" b="1" dirty="0">
              <a:solidFill>
                <a:srgbClr val="0000CC"/>
              </a:solidFill>
              <a:ea typeface="宋体" panose="02010600030101010101" pitchFamily="2" charset="-122"/>
            </a:endParaRPr>
          </a:p>
          <a:p>
            <a:pPr marL="0" indent="0">
              <a:buFont typeface="Wingdings" panose="05000000000000000000" pitchFamily="2" charset="2"/>
              <a:buNone/>
            </a:pPr>
            <a:r>
              <a:rPr lang="en-US" altLang="zh-CN" sz="2400" b="1" dirty="0">
                <a:ea typeface="宋体" panose="02010600030101010101" pitchFamily="2" charset="-122"/>
              </a:rPr>
              <a:t>	s1 = "this is a string!";         //string</a:t>
            </a:r>
            <a:r>
              <a:rPr lang="zh-CN" altLang="zh-CN" sz="2400" b="1" dirty="0">
                <a:ea typeface="宋体" panose="02010600030101010101" pitchFamily="2" charset="-122"/>
              </a:rPr>
              <a:t>赋值</a:t>
            </a:r>
            <a:endParaRPr lang="zh-CN" altLang="zh-CN" sz="2400" b="1" dirty="0">
              <a:ea typeface="宋体" panose="02010600030101010101" pitchFamily="2" charset="-122"/>
            </a:endParaRPr>
          </a:p>
          <a:p>
            <a:pPr marL="0" indent="0">
              <a:buFont typeface="Wingdings" panose="05000000000000000000" pitchFamily="2" charset="2"/>
              <a:buNone/>
            </a:pPr>
            <a:r>
              <a:rPr lang="en-US" altLang="zh-CN" sz="2400" b="1" dirty="0">
                <a:ea typeface="宋体" panose="02010600030101010101" pitchFamily="2" charset="-122"/>
              </a:rPr>
              <a:t>	s2 = s1;                                             </a:t>
            </a:r>
            <a:endParaRPr lang="zh-CN" altLang="zh-CN" sz="2400" b="1" dirty="0">
              <a:ea typeface="宋体" panose="02010600030101010101" pitchFamily="2" charset="-122"/>
            </a:endParaRPr>
          </a:p>
          <a:p>
            <a:pPr marL="0" indent="0">
              <a:buFont typeface="Wingdings" panose="05000000000000000000" pitchFamily="2" charset="2"/>
              <a:buNone/>
            </a:pPr>
            <a:r>
              <a:rPr lang="en-US" altLang="zh-CN" sz="2400" b="1" dirty="0">
                <a:ea typeface="宋体" panose="02010600030101010101" pitchFamily="2" charset="-122"/>
              </a:rPr>
              <a:t>	s3[0] = s1;                  //string</a:t>
            </a:r>
            <a:r>
              <a:rPr lang="zh-CN" altLang="zh-CN" sz="2400" b="1" dirty="0">
                <a:ea typeface="宋体" panose="02010600030101010101" pitchFamily="2" charset="-122"/>
              </a:rPr>
              <a:t>数组元素访问</a:t>
            </a:r>
            <a:endParaRPr lang="zh-CN" altLang="zh-CN" sz="2400" b="1" dirty="0">
              <a:ea typeface="宋体" panose="02010600030101010101" pitchFamily="2" charset="-122"/>
            </a:endParaRPr>
          </a:p>
          <a:p>
            <a:pPr marL="0" indent="0">
              <a:buFont typeface="Wingdings" panose="05000000000000000000" pitchFamily="2" charset="2"/>
              <a:buNone/>
            </a:pPr>
            <a:r>
              <a:rPr lang="en-US" altLang="zh-CN" sz="2400" b="1" dirty="0">
                <a:ea typeface="宋体" panose="02010600030101010101" pitchFamily="2" charset="-122"/>
              </a:rPr>
              <a:t>	s3[1]="string </a:t>
            </a:r>
            <a:r>
              <a:rPr lang="en-US" altLang="zh-CN" sz="2400" b="1" dirty="0" err="1">
                <a:ea typeface="宋体" panose="02010600030101010101" pitchFamily="2" charset="-122"/>
              </a:rPr>
              <a:t>arr</a:t>
            </a:r>
            <a:r>
              <a:rPr lang="en-US" altLang="zh-CN" sz="2400" b="1" dirty="0">
                <a:ea typeface="宋体" panose="02010600030101010101" pitchFamily="2" charset="-122"/>
              </a:rPr>
              <a:t>";</a:t>
            </a:r>
            <a:endParaRPr lang="zh-CN" altLang="zh-CN" sz="2400" b="1" dirty="0">
              <a:ea typeface="宋体" panose="02010600030101010101" pitchFamily="2" charset="-122"/>
            </a:endParaRPr>
          </a:p>
          <a:p>
            <a:pPr marL="0" indent="0"/>
            <a:endParaRPr lang="zh-CN" altLang="en-US" sz="2000" dirty="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p:cNvSpPr>
          <p:nvPr>
            <p:ph type="title" idx="4294967295"/>
          </p:nvPr>
        </p:nvSpPr>
        <p:spPr>
          <a:xfrm>
            <a:off x="457200" y="73025"/>
            <a:ext cx="8229600" cy="811213"/>
          </a:xfrm>
        </p:spPr>
        <p:txBody>
          <a:bodyPr/>
          <a:lstStyle/>
          <a:p>
            <a:r>
              <a:rPr lang="en-US" altLang="zh-CN" b="1">
                <a:ea typeface="宋体" panose="02010600030101010101" pitchFamily="2" charset="-122"/>
              </a:rPr>
              <a:t>1.4.7 string</a:t>
            </a:r>
            <a:r>
              <a:rPr lang="zh-CN" altLang="zh-CN" b="1">
                <a:ea typeface="宋体" panose="02010600030101010101" pitchFamily="2" charset="-122"/>
              </a:rPr>
              <a:t>与</a:t>
            </a:r>
            <a:r>
              <a:rPr lang="zh-CN" altLang="zh-CN" b="1">
                <a:solidFill>
                  <a:srgbClr val="FF0000"/>
                </a:solidFill>
                <a:ea typeface="宋体" panose="02010600030101010101" pitchFamily="2" charset="-122"/>
              </a:rPr>
              <a:t>字符串</a:t>
            </a:r>
            <a:r>
              <a:rPr lang="zh-CN" altLang="zh-CN" b="1">
                <a:ea typeface="宋体" panose="02010600030101010101" pitchFamily="2" charset="-122"/>
              </a:rPr>
              <a:t>输入</a:t>
            </a:r>
            <a:r>
              <a:rPr lang="en-US" altLang="zh-CN" b="1">
                <a:ea typeface="宋体" panose="02010600030101010101" pitchFamily="2" charset="-122"/>
              </a:rPr>
              <a:t>/</a:t>
            </a:r>
            <a:r>
              <a:rPr lang="zh-CN" altLang="zh-CN" b="1">
                <a:ea typeface="宋体" panose="02010600030101010101" pitchFamily="2" charset="-122"/>
              </a:rPr>
              <a:t>输出</a:t>
            </a:r>
            <a:endParaRPr lang="zh-CN" altLang="en-US">
              <a:ea typeface="宋体" panose="02010600030101010101" pitchFamily="2" charset="-122"/>
            </a:endParaRPr>
          </a:p>
        </p:txBody>
      </p:sp>
      <p:sp>
        <p:nvSpPr>
          <p:cNvPr id="152579" name="内容占位符 2"/>
          <p:cNvSpPr>
            <a:spLocks noGrp="1"/>
          </p:cNvSpPr>
          <p:nvPr>
            <p:ph idx="4294967295"/>
          </p:nvPr>
        </p:nvSpPr>
        <p:spPr>
          <a:xfrm>
            <a:off x="107950" y="1557338"/>
            <a:ext cx="9036050" cy="5527675"/>
          </a:xfrm>
        </p:spPr>
        <p:txBody>
          <a:bodyPr/>
          <a:lstStyle/>
          <a:p>
            <a:pPr marL="0" indent="0">
              <a:buFont typeface="Wingdings" panose="05000000000000000000" pitchFamily="2" charset="2"/>
              <a:buNone/>
              <a:defRPr/>
            </a:pPr>
            <a:r>
              <a:rPr lang="en-US" altLang="zh-CN" sz="3200" b="1" dirty="0">
                <a:solidFill>
                  <a:srgbClr val="0000CC"/>
                </a:solidFill>
                <a:ea typeface="宋体" panose="02010600030101010101" pitchFamily="2" charset="-122"/>
              </a:rPr>
              <a:t>3. string</a:t>
            </a:r>
            <a:r>
              <a:rPr lang="zh-CN" altLang="zh-CN" sz="3200" b="1" dirty="0">
                <a:solidFill>
                  <a:srgbClr val="0000CC"/>
                </a:solidFill>
                <a:ea typeface="宋体" panose="02010600030101010101" pitchFamily="2" charset="-122"/>
              </a:rPr>
              <a:t>类型的连接</a:t>
            </a:r>
            <a:endParaRPr lang="zh-CN" altLang="zh-CN" sz="3200" b="1" dirty="0">
              <a:solidFill>
                <a:srgbClr val="0000CC"/>
              </a:solidFill>
              <a:ea typeface="宋体" panose="02010600030101010101" pitchFamily="2" charset="-122"/>
            </a:endParaRPr>
          </a:p>
          <a:p>
            <a:pPr lvl="1">
              <a:defRPr/>
            </a:pPr>
            <a:r>
              <a:rPr lang="zh-CN" altLang="zh-CN" sz="2800" b="1" dirty="0">
                <a:solidFill>
                  <a:srgbClr val="FF0000"/>
                </a:solidFill>
                <a:ea typeface="宋体" panose="02010600030101010101" pitchFamily="2" charset="-122"/>
              </a:rPr>
              <a:t>“</a:t>
            </a:r>
            <a:r>
              <a:rPr lang="en-US" altLang="zh-CN" sz="2800" b="1" dirty="0">
                <a:solidFill>
                  <a:srgbClr val="FF0000"/>
                </a:solidFill>
                <a:ea typeface="宋体" panose="02010600030101010101" pitchFamily="2" charset="-122"/>
              </a:rPr>
              <a:t>+</a:t>
            </a:r>
            <a:r>
              <a:rPr lang="zh-CN" altLang="en-US" sz="2800" b="1" dirty="0">
                <a:solidFill>
                  <a:srgbClr val="FF0000"/>
                </a:solidFill>
                <a:ea typeface="宋体" panose="02010600030101010101" pitchFamily="2" charset="-122"/>
              </a:rPr>
              <a:t>、</a:t>
            </a:r>
            <a:r>
              <a:rPr lang="en-US" altLang="zh-CN" sz="2800" b="1" dirty="0">
                <a:solidFill>
                  <a:srgbClr val="FF0000"/>
                </a:solidFill>
                <a:ea typeface="宋体" panose="02010600030101010101" pitchFamily="2" charset="-122"/>
              </a:rPr>
              <a:t>+=</a:t>
            </a:r>
            <a:r>
              <a:rPr lang="zh-CN" altLang="zh-CN" sz="2800" b="1" dirty="0">
                <a:solidFill>
                  <a:srgbClr val="FF0000"/>
                </a:solidFill>
                <a:ea typeface="宋体" panose="02010600030101010101" pitchFamily="2" charset="-122"/>
              </a:rPr>
              <a:t>”可以</a:t>
            </a:r>
            <a:r>
              <a:rPr lang="zh-CN" altLang="en-US" sz="2800" b="1" dirty="0">
                <a:solidFill>
                  <a:srgbClr val="FF0000"/>
                </a:solidFill>
                <a:ea typeface="宋体" panose="02010600030101010101" pitchFamily="2" charset="-122"/>
              </a:rPr>
              <a:t>连接</a:t>
            </a:r>
            <a:r>
              <a:rPr lang="zh-CN" altLang="zh-CN" sz="2800" b="1" dirty="0">
                <a:solidFill>
                  <a:srgbClr val="FF0000"/>
                </a:solidFill>
                <a:ea typeface="宋体" panose="02010600030101010101" pitchFamily="2" charset="-122"/>
              </a:rPr>
              <a:t>两个</a:t>
            </a:r>
            <a:r>
              <a:rPr lang="en-US" altLang="zh-CN" sz="2800" b="1" dirty="0">
                <a:solidFill>
                  <a:srgbClr val="FF0000"/>
                </a:solidFill>
                <a:ea typeface="宋体" panose="02010600030101010101" pitchFamily="2" charset="-122"/>
              </a:rPr>
              <a:t>string</a:t>
            </a:r>
            <a:r>
              <a:rPr lang="zh-CN" altLang="zh-CN" sz="2800" b="1" dirty="0">
                <a:solidFill>
                  <a:srgbClr val="FF0000"/>
                </a:solidFill>
                <a:ea typeface="宋体" panose="02010600030101010101" pitchFamily="2" charset="-122"/>
              </a:rPr>
              <a:t>类型对象</a:t>
            </a:r>
            <a:r>
              <a:rPr lang="zh-CN" altLang="en-US" sz="2800" b="1" dirty="0">
                <a:solidFill>
                  <a:srgbClr val="FF0000"/>
                </a:solidFill>
                <a:ea typeface="宋体" panose="02010600030101010101" pitchFamily="2" charset="-122"/>
              </a:rPr>
              <a:t>，</a:t>
            </a:r>
            <a:r>
              <a:rPr lang="zh-CN" altLang="zh-CN" sz="2800" b="1" dirty="0">
                <a:ea typeface="宋体" panose="02010600030101010101" pitchFamily="2" charset="-122"/>
              </a:rPr>
              <a:t>例如：</a:t>
            </a:r>
            <a:endParaRPr lang="zh-CN" altLang="zh-CN" sz="2800" b="1" dirty="0">
              <a:ea typeface="宋体" panose="02010600030101010101" pitchFamily="2" charset="-122"/>
            </a:endParaRPr>
          </a:p>
          <a:p>
            <a:pPr marL="0" indent="0">
              <a:buFont typeface="Wingdings" panose="05000000000000000000" pitchFamily="2" charset="2"/>
              <a:buNone/>
              <a:defRPr/>
            </a:pPr>
            <a:r>
              <a:rPr lang="en-US" altLang="zh-CN" b="1" dirty="0">
                <a:ea typeface="宋体" panose="02010600030101010101" pitchFamily="2" charset="-122"/>
              </a:rPr>
              <a:t>	string s1("I am boy"), s3;</a:t>
            </a:r>
            <a:endParaRPr lang="zh-CN" altLang="zh-CN" b="1" dirty="0">
              <a:ea typeface="宋体" panose="02010600030101010101" pitchFamily="2" charset="-122"/>
            </a:endParaRPr>
          </a:p>
          <a:p>
            <a:pPr marL="0" indent="0">
              <a:buFont typeface="Wingdings" panose="05000000000000000000" pitchFamily="2" charset="2"/>
              <a:buNone/>
              <a:defRPr/>
            </a:pPr>
            <a:r>
              <a:rPr lang="en-US" altLang="zh-CN" b="1" dirty="0">
                <a:ea typeface="宋体" panose="02010600030101010101" pitchFamily="2" charset="-122"/>
              </a:rPr>
              <a:t>	string s2 = "</a:t>
            </a:r>
            <a:r>
              <a:rPr lang="en-US" altLang="zh-CN" b="1" dirty="0" err="1">
                <a:ea typeface="宋体" panose="02010600030101010101" pitchFamily="2" charset="-122"/>
              </a:rPr>
              <a:t>i</a:t>
            </a:r>
            <a:r>
              <a:rPr lang="en-US" altLang="zh-CN" b="1" dirty="0">
                <a:ea typeface="宋体" panose="02010600030101010101" pitchFamily="2" charset="-122"/>
              </a:rPr>
              <a:t> come from china!";</a:t>
            </a:r>
            <a:endParaRPr lang="zh-CN" altLang="zh-CN" b="1" dirty="0">
              <a:ea typeface="宋体" panose="02010600030101010101" pitchFamily="2" charset="-122"/>
            </a:endParaRPr>
          </a:p>
          <a:p>
            <a:pPr marL="0" indent="0">
              <a:buFont typeface="Wingdings" panose="05000000000000000000" pitchFamily="2" charset="2"/>
              <a:buNone/>
              <a:defRPr/>
            </a:pPr>
            <a:r>
              <a:rPr lang="en-US" altLang="zh-CN" b="1" dirty="0">
                <a:ea typeface="宋体" panose="02010600030101010101" pitchFamily="2" charset="-122"/>
              </a:rPr>
              <a:t>	s3 = s1 + "," + s2;      </a:t>
            </a:r>
            <a:endParaRPr lang="en-US" altLang="zh-CN" b="1" dirty="0">
              <a:ea typeface="宋体" panose="02010600030101010101" pitchFamily="2" charset="-122"/>
            </a:endParaRPr>
          </a:p>
          <a:p>
            <a:pPr marL="0" indent="0">
              <a:buFont typeface="Wingdings" panose="05000000000000000000" pitchFamily="2" charset="2"/>
              <a:buNone/>
              <a:defRPr/>
            </a:pPr>
            <a:r>
              <a:rPr lang="en-US" altLang="zh-CN" b="1" dirty="0">
                <a:ea typeface="宋体" panose="02010600030101010101" pitchFamily="2" charset="-122"/>
              </a:rPr>
              <a:t>             </a:t>
            </a:r>
            <a:r>
              <a:rPr lang="en-US" altLang="zh-CN" b="1" dirty="0">
                <a:solidFill>
                  <a:schemeClr val="accent4"/>
                </a:solidFill>
                <a:ea typeface="宋体" panose="02010600030101010101" pitchFamily="2" charset="-122"/>
              </a:rPr>
              <a:t>//s3: I am boy</a:t>
            </a:r>
            <a:r>
              <a:rPr lang="zh-CN" altLang="zh-CN" b="1" dirty="0">
                <a:solidFill>
                  <a:schemeClr val="accent4"/>
                </a:solidFill>
                <a:ea typeface="宋体" panose="02010600030101010101" pitchFamily="2" charset="-122"/>
              </a:rPr>
              <a:t>，</a:t>
            </a:r>
            <a:r>
              <a:rPr lang="en-US" altLang="zh-CN" b="1" dirty="0" err="1">
                <a:solidFill>
                  <a:schemeClr val="accent4"/>
                </a:solidFill>
                <a:ea typeface="宋体" panose="02010600030101010101" pitchFamily="2" charset="-122"/>
              </a:rPr>
              <a:t>i</a:t>
            </a:r>
            <a:r>
              <a:rPr lang="en-US" altLang="zh-CN" b="1" dirty="0">
                <a:solidFill>
                  <a:schemeClr val="accent4"/>
                </a:solidFill>
                <a:ea typeface="宋体" panose="02010600030101010101" pitchFamily="2" charset="-122"/>
              </a:rPr>
              <a:t> come from china!</a:t>
            </a:r>
            <a:endParaRPr lang="zh-CN" altLang="zh-CN" b="1" dirty="0">
              <a:solidFill>
                <a:schemeClr val="accent4"/>
              </a:solidFill>
              <a:ea typeface="宋体" panose="02010600030101010101" pitchFamily="2" charset="-122"/>
            </a:endParaRPr>
          </a:p>
          <a:p>
            <a:pPr marL="0" indent="0">
              <a:buFont typeface="Wingdings" panose="05000000000000000000" pitchFamily="2" charset="2"/>
              <a:buNone/>
              <a:defRPr/>
            </a:pPr>
            <a:r>
              <a:rPr lang="en-US" altLang="zh-CN" b="1" dirty="0">
                <a:ea typeface="宋体" panose="02010600030101010101" pitchFamily="2" charset="-122"/>
              </a:rPr>
              <a:t>	s1 += "," + s2;            </a:t>
            </a:r>
            <a:endParaRPr lang="en-US" altLang="zh-CN" b="1" dirty="0">
              <a:ea typeface="宋体" panose="02010600030101010101" pitchFamily="2" charset="-122"/>
            </a:endParaRPr>
          </a:p>
          <a:p>
            <a:pPr marL="0" indent="0">
              <a:buFont typeface="Wingdings" panose="05000000000000000000" pitchFamily="2" charset="2"/>
              <a:buNone/>
              <a:defRPr/>
            </a:pPr>
            <a:r>
              <a:rPr lang="en-US" altLang="zh-CN" b="1" dirty="0">
                <a:ea typeface="宋体" panose="02010600030101010101" pitchFamily="2" charset="-122"/>
              </a:rPr>
              <a:t>             </a:t>
            </a:r>
            <a:r>
              <a:rPr lang="en-US" altLang="zh-CN" b="1" dirty="0">
                <a:solidFill>
                  <a:srgbClr val="0000CC"/>
                </a:solidFill>
                <a:ea typeface="宋体" panose="02010600030101010101" pitchFamily="2" charset="-122"/>
              </a:rPr>
              <a:t>//s1: I am boy</a:t>
            </a:r>
            <a:r>
              <a:rPr lang="zh-CN" altLang="zh-CN" b="1" dirty="0">
                <a:solidFill>
                  <a:srgbClr val="0000CC"/>
                </a:solidFill>
                <a:ea typeface="宋体" panose="02010600030101010101" pitchFamily="2" charset="-122"/>
              </a:rPr>
              <a:t>，</a:t>
            </a:r>
            <a:r>
              <a:rPr lang="en-US" altLang="zh-CN" b="1" dirty="0" err="1">
                <a:solidFill>
                  <a:srgbClr val="0000CC"/>
                </a:solidFill>
                <a:ea typeface="宋体" panose="02010600030101010101" pitchFamily="2" charset="-122"/>
              </a:rPr>
              <a:t>i</a:t>
            </a:r>
            <a:r>
              <a:rPr lang="en-US" altLang="zh-CN" b="1" dirty="0">
                <a:solidFill>
                  <a:srgbClr val="0000CC"/>
                </a:solidFill>
                <a:ea typeface="宋体" panose="02010600030101010101" pitchFamily="2" charset="-122"/>
              </a:rPr>
              <a:t> come from china!</a:t>
            </a:r>
            <a:endParaRPr lang="zh-CN" altLang="zh-CN" b="1" dirty="0">
              <a:solidFill>
                <a:srgbClr val="0000CC"/>
              </a:solidFill>
              <a:ea typeface="宋体" panose="02010600030101010101" pitchFamily="2" charset="-122"/>
            </a:endParaRPr>
          </a:p>
          <a:p>
            <a:pPr marL="0" indent="0">
              <a:buFont typeface="Wingdings" panose="05000000000000000000" pitchFamily="2" charset="2"/>
              <a:buNone/>
              <a:defRPr/>
            </a:pPr>
            <a:endParaRPr lang="zh-CN" altLang="en-US" sz="2000" b="1"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1.4.7 string</a:t>
            </a:r>
            <a:r>
              <a:rPr lang="zh-CN" altLang="zh-CN" b="1" dirty="0">
                <a:ea typeface="宋体" panose="02010600030101010101" pitchFamily="2" charset="-122"/>
              </a:rPr>
              <a:t>与</a:t>
            </a:r>
            <a:r>
              <a:rPr lang="zh-CN" altLang="zh-CN" b="1" dirty="0">
                <a:solidFill>
                  <a:srgbClr val="FF0000"/>
                </a:solidFill>
                <a:ea typeface="宋体" panose="02010600030101010101" pitchFamily="2" charset="-122"/>
              </a:rPr>
              <a:t>字符串</a:t>
            </a:r>
            <a:r>
              <a:rPr lang="zh-CN" altLang="zh-CN" b="1" dirty="0">
                <a:ea typeface="宋体" panose="02010600030101010101" pitchFamily="2" charset="-122"/>
              </a:rPr>
              <a:t>输入</a:t>
            </a:r>
            <a:r>
              <a:rPr lang="en-US" altLang="zh-CN" b="1" dirty="0">
                <a:ea typeface="宋体" panose="02010600030101010101" pitchFamily="2" charset="-122"/>
              </a:rPr>
              <a:t>/</a:t>
            </a:r>
            <a:r>
              <a:rPr lang="zh-CN" altLang="zh-CN" b="1" dirty="0">
                <a:ea typeface="宋体" panose="02010600030101010101" pitchFamily="2" charset="-122"/>
              </a:rPr>
              <a:t>输出</a:t>
            </a:r>
            <a:endParaRPr lang="zh-CN" altLang="en-US" dirty="0">
              <a:ea typeface="宋体" panose="02010600030101010101" pitchFamily="2" charset="-122"/>
            </a:endParaRPr>
          </a:p>
        </p:txBody>
      </p:sp>
      <p:sp>
        <p:nvSpPr>
          <p:cNvPr id="153603" name="内容占位符 2"/>
          <p:cNvSpPr>
            <a:spLocks noGrp="1"/>
          </p:cNvSpPr>
          <p:nvPr>
            <p:ph idx="4294967295"/>
          </p:nvPr>
        </p:nvSpPr>
        <p:spPr>
          <a:xfrm>
            <a:off x="0" y="1270000"/>
            <a:ext cx="9004300" cy="5516245"/>
          </a:xfrm>
        </p:spPr>
        <p:txBody>
          <a:bodyPr/>
          <a:lstStyle/>
          <a:p>
            <a:pPr marL="0" indent="0">
              <a:buFont typeface="Wingdings" panose="05000000000000000000" pitchFamily="2" charset="2"/>
              <a:buNone/>
              <a:defRPr/>
            </a:pPr>
            <a:r>
              <a:rPr lang="en-US" altLang="zh-CN" b="1" dirty="0">
                <a:solidFill>
                  <a:srgbClr val="0000CC"/>
                </a:solidFill>
                <a:ea typeface="宋体" panose="02010600030101010101" pitchFamily="2" charset="-122"/>
              </a:rPr>
              <a:t>4</a:t>
            </a:r>
            <a:r>
              <a:rPr lang="zh-CN" altLang="zh-CN"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string</a:t>
            </a:r>
            <a:r>
              <a:rPr lang="zh-CN" altLang="zh-CN" b="1" dirty="0">
                <a:solidFill>
                  <a:srgbClr val="0000CC"/>
                </a:solidFill>
                <a:ea typeface="宋体" panose="02010600030101010101" pitchFamily="2" charset="-122"/>
              </a:rPr>
              <a:t>类型的输入输出和大小比较</a:t>
            </a:r>
            <a:endParaRPr lang="zh-CN" altLang="zh-CN" b="1" dirty="0">
              <a:solidFill>
                <a:srgbClr val="0000CC"/>
              </a:solidFill>
              <a:ea typeface="宋体" panose="02010600030101010101" pitchFamily="2" charset="-122"/>
            </a:endParaRPr>
          </a:p>
          <a:p>
            <a:pPr>
              <a:defRPr/>
            </a:pPr>
            <a:r>
              <a:rPr lang="en-US" altLang="zh-CN" sz="2000" b="1" dirty="0">
                <a:ea typeface="宋体" panose="02010600030101010101" pitchFamily="2" charset="-122"/>
              </a:rPr>
              <a:t>string</a:t>
            </a:r>
            <a:r>
              <a:rPr lang="zh-CN" altLang="zh-CN" sz="2000" b="1" dirty="0">
                <a:ea typeface="宋体" panose="02010600030101010101" pitchFamily="2" charset="-122"/>
              </a:rPr>
              <a:t>类型可以用</a:t>
            </a:r>
            <a:r>
              <a:rPr lang="en-US" altLang="zh-CN" sz="2000" b="1" dirty="0" err="1">
                <a:solidFill>
                  <a:srgbClr val="FF0000"/>
                </a:solidFill>
                <a:ea typeface="宋体" panose="02010600030101010101" pitchFamily="2" charset="-122"/>
              </a:rPr>
              <a:t>cin</a:t>
            </a:r>
            <a:r>
              <a:rPr lang="zh-CN" altLang="zh-CN" sz="2000" b="1" dirty="0">
                <a:solidFill>
                  <a:srgbClr val="FF0000"/>
                </a:solidFill>
                <a:ea typeface="宋体" panose="02010600030101010101" pitchFamily="2" charset="-122"/>
              </a:rPr>
              <a:t>和</a:t>
            </a:r>
            <a:r>
              <a:rPr lang="en-US" altLang="zh-CN" sz="2000" b="1" dirty="0" err="1">
                <a:solidFill>
                  <a:srgbClr val="FF0000"/>
                </a:solidFill>
                <a:ea typeface="宋体" panose="02010600030101010101" pitchFamily="2" charset="-122"/>
              </a:rPr>
              <a:t>cout</a:t>
            </a:r>
            <a:r>
              <a:rPr lang="zh-CN" altLang="zh-CN" sz="2000" b="1" dirty="0">
                <a:ea typeface="宋体" panose="02010600030101010101" pitchFamily="2" charset="-122"/>
              </a:rPr>
              <a:t>直接输入或输出</a:t>
            </a:r>
            <a:r>
              <a:rPr lang="zh-CN" altLang="en-US" sz="2000" b="1" dirty="0">
                <a:ea typeface="宋体" panose="02010600030101010101" pitchFamily="2" charset="-122"/>
              </a:rPr>
              <a:t>；用</a:t>
            </a:r>
            <a:r>
              <a:rPr lang="zh-CN" altLang="zh-CN" sz="2000" b="1" dirty="0">
                <a:ea typeface="宋体" panose="02010600030101010101" pitchFamily="2" charset="-122"/>
              </a:rPr>
              <a:t>“</a:t>
            </a:r>
            <a:r>
              <a:rPr lang="en-US" altLang="zh-CN" sz="2000" b="1" dirty="0">
                <a:solidFill>
                  <a:srgbClr val="FF0000"/>
                </a:solidFill>
                <a:ea typeface="宋体" panose="02010600030101010101" pitchFamily="2" charset="-122"/>
              </a:rPr>
              <a:t>&gt;</a:t>
            </a:r>
            <a:r>
              <a:rPr lang="zh-CN" altLang="zh-CN" sz="2000" b="1" dirty="0">
                <a:solidFill>
                  <a:srgbClr val="FF0000"/>
                </a:solidFill>
                <a:ea typeface="宋体" panose="02010600030101010101" pitchFamily="2" charset="-122"/>
              </a:rPr>
              <a:t>、</a:t>
            </a:r>
            <a:r>
              <a:rPr lang="en-US" altLang="zh-CN" sz="2000" b="1" dirty="0">
                <a:solidFill>
                  <a:srgbClr val="FF0000"/>
                </a:solidFill>
                <a:ea typeface="宋体" panose="02010600030101010101" pitchFamily="2" charset="-122"/>
              </a:rPr>
              <a:t>&gt;=</a:t>
            </a:r>
            <a:r>
              <a:rPr lang="zh-CN" altLang="zh-CN" sz="2000" b="1" dirty="0">
                <a:solidFill>
                  <a:srgbClr val="FF0000"/>
                </a:solidFill>
                <a:ea typeface="宋体" panose="02010600030101010101" pitchFamily="2" charset="-122"/>
              </a:rPr>
              <a:t>、</a:t>
            </a:r>
            <a:r>
              <a:rPr lang="en-US" altLang="zh-CN" sz="2000" b="1" dirty="0">
                <a:solidFill>
                  <a:srgbClr val="FF0000"/>
                </a:solidFill>
                <a:ea typeface="宋体" panose="02010600030101010101" pitchFamily="2" charset="-122"/>
              </a:rPr>
              <a:t>==</a:t>
            </a:r>
            <a:r>
              <a:rPr lang="zh-CN" altLang="zh-CN" sz="2000" b="1" dirty="0">
                <a:solidFill>
                  <a:srgbClr val="FF0000"/>
                </a:solidFill>
                <a:ea typeface="宋体" panose="02010600030101010101" pitchFamily="2" charset="-122"/>
              </a:rPr>
              <a:t>、</a:t>
            </a:r>
            <a:r>
              <a:rPr lang="en-US" altLang="zh-CN" sz="2000" b="1" dirty="0">
                <a:solidFill>
                  <a:srgbClr val="FF0000"/>
                </a:solidFill>
                <a:ea typeface="宋体" panose="02010600030101010101" pitchFamily="2" charset="-122"/>
              </a:rPr>
              <a:t>&lt;</a:t>
            </a:r>
            <a:r>
              <a:rPr lang="zh-CN" altLang="zh-CN" sz="2000" b="1" dirty="0">
                <a:solidFill>
                  <a:srgbClr val="FF0000"/>
                </a:solidFill>
                <a:ea typeface="宋体" panose="02010600030101010101" pitchFamily="2" charset="-122"/>
              </a:rPr>
              <a:t>、</a:t>
            </a:r>
            <a:r>
              <a:rPr lang="en-US" altLang="zh-CN" sz="2000" b="1" dirty="0">
                <a:solidFill>
                  <a:srgbClr val="FF0000"/>
                </a:solidFill>
                <a:ea typeface="宋体" panose="02010600030101010101" pitchFamily="2" charset="-122"/>
              </a:rPr>
              <a:t>&lt;=</a:t>
            </a:r>
            <a:r>
              <a:rPr lang="zh-CN" altLang="zh-CN" sz="2000" b="1" dirty="0">
                <a:solidFill>
                  <a:srgbClr val="FF0000"/>
                </a:solidFill>
                <a:ea typeface="宋体" panose="02010600030101010101" pitchFamily="2" charset="-122"/>
              </a:rPr>
              <a:t>、</a:t>
            </a:r>
            <a:r>
              <a:rPr lang="en-US" altLang="zh-CN" sz="2000" b="1" dirty="0">
                <a:solidFill>
                  <a:srgbClr val="FF0000"/>
                </a:solidFill>
                <a:ea typeface="宋体" panose="02010600030101010101" pitchFamily="2" charset="-122"/>
              </a:rPr>
              <a:t>!=</a:t>
            </a:r>
            <a:r>
              <a:rPr lang="zh-CN" altLang="zh-CN" sz="2000" b="1" dirty="0">
                <a:solidFill>
                  <a:srgbClr val="FF0000"/>
                </a:solidFill>
                <a:ea typeface="宋体" panose="02010600030101010101" pitchFamily="2" charset="-122"/>
              </a:rPr>
              <a:t>、</a:t>
            </a:r>
            <a:r>
              <a:rPr lang="zh-CN" altLang="zh-CN" sz="2000" b="1" dirty="0">
                <a:ea typeface="宋体" panose="02010600030101010101" pitchFamily="2" charset="-122"/>
              </a:rPr>
              <a:t>”进行大小比较，比较的是两个</a:t>
            </a:r>
            <a:r>
              <a:rPr lang="en-US" altLang="zh-CN" sz="2000" b="1" dirty="0">
                <a:ea typeface="宋体" panose="02010600030101010101" pitchFamily="2" charset="-122"/>
              </a:rPr>
              <a:t>string</a:t>
            </a:r>
            <a:r>
              <a:rPr lang="zh-CN" altLang="zh-CN" sz="2000" b="1" dirty="0">
                <a:ea typeface="宋体" panose="02010600030101010101" pitchFamily="2" charset="-122"/>
              </a:rPr>
              <a:t>对象对应位置字符的</a:t>
            </a:r>
            <a:r>
              <a:rPr lang="en-US" altLang="zh-CN" sz="2000" b="1" dirty="0">
                <a:ea typeface="宋体" panose="02010600030101010101" pitchFamily="2" charset="-122"/>
              </a:rPr>
              <a:t>Ascii</a:t>
            </a:r>
            <a:r>
              <a:rPr lang="zh-CN" altLang="zh-CN" sz="2000" b="1" dirty="0">
                <a:ea typeface="宋体" panose="02010600030101010101" pitchFamily="2" charset="-122"/>
              </a:rPr>
              <a:t>码。</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//Eg1-9.cpp</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#include&lt;iostream&gt;</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#include&lt;string&gt;</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using namespace </a:t>
            </a:r>
            <a:r>
              <a:rPr lang="en-US" altLang="zh-CN" sz="2000" b="1" dirty="0" err="1">
                <a:ea typeface="宋体" panose="02010600030101010101" pitchFamily="2" charset="-122"/>
              </a:rPr>
              <a:t>std</a:t>
            </a:r>
            <a:r>
              <a:rPr lang="en-US" altLang="zh-CN" sz="2000" b="1" dirty="0">
                <a:ea typeface="宋体" panose="02010600030101010101" pitchFamily="2" charset="-122"/>
              </a:rPr>
              <a:t>;</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err="1">
                <a:ea typeface="宋体" panose="02010600030101010101" pitchFamily="2" charset="-122"/>
              </a:rPr>
              <a:t>int</a:t>
            </a:r>
            <a:r>
              <a:rPr lang="en-US" altLang="zh-CN" sz="2000" b="1" dirty="0">
                <a:ea typeface="宋体" panose="02010600030101010101" pitchFamily="2" charset="-122"/>
              </a:rPr>
              <a:t> main(){</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string s1,s2,big;</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a:t>
            </a:r>
            <a:r>
              <a:rPr lang="en-US" altLang="zh-CN" sz="2000" b="1" dirty="0" err="1">
                <a:ea typeface="宋体" panose="02010600030101010101" pitchFamily="2" charset="-122"/>
              </a:rPr>
              <a:t>cout</a:t>
            </a:r>
            <a:r>
              <a:rPr lang="en-US" altLang="zh-CN" sz="2000" b="1" dirty="0">
                <a:ea typeface="宋体" panose="02010600030101010101" pitchFamily="2" charset="-122"/>
              </a:rPr>
              <a:t> &lt;&lt; "</a:t>
            </a:r>
            <a:r>
              <a:rPr lang="zh-CN" altLang="zh-CN" sz="2000" b="1" dirty="0">
                <a:ea typeface="宋体" panose="02010600030101010101" pitchFamily="2" charset="-122"/>
              </a:rPr>
              <a:t>输入两个字符串</a:t>
            </a:r>
            <a:r>
              <a:rPr lang="en-US" altLang="zh-CN" sz="2000" b="1" dirty="0">
                <a:ea typeface="宋体" panose="02010600030101010101" pitchFamily="2" charset="-122"/>
              </a:rPr>
              <a:t>:" &lt;&lt; </a:t>
            </a:r>
            <a:r>
              <a:rPr lang="en-US" altLang="zh-CN" sz="2000" b="1" dirty="0" err="1">
                <a:ea typeface="宋体" panose="02010600030101010101" pitchFamily="2" charset="-122"/>
              </a:rPr>
              <a:t>endl</a:t>
            </a:r>
            <a:r>
              <a:rPr lang="en-US" altLang="zh-CN" sz="2000" b="1" dirty="0">
                <a:ea typeface="宋体" panose="02010600030101010101" pitchFamily="2" charset="-122"/>
              </a:rPr>
              <a:t>;</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a:t>
            </a:r>
            <a:r>
              <a:rPr lang="en-US" altLang="zh-CN" sz="2000" b="1" dirty="0" err="1">
                <a:ea typeface="宋体" panose="02010600030101010101" pitchFamily="2" charset="-122"/>
              </a:rPr>
              <a:t>cin</a:t>
            </a:r>
            <a:r>
              <a:rPr lang="en-US" altLang="zh-CN" sz="2000" b="1" dirty="0">
                <a:ea typeface="宋体" panose="02010600030101010101" pitchFamily="2" charset="-122"/>
              </a:rPr>
              <a:t> &gt;&gt; s1 &gt;&gt; s2;</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a:t>
            </a:r>
            <a:r>
              <a:rPr lang="en-US" altLang="zh-CN" sz="2000" b="1" dirty="0" err="1">
                <a:ea typeface="宋体" panose="02010600030101010101" pitchFamily="2" charset="-122"/>
              </a:rPr>
              <a:t>cout</a:t>
            </a:r>
            <a:r>
              <a:rPr lang="en-US" altLang="zh-CN" sz="2000" b="1" dirty="0">
                <a:ea typeface="宋体" panose="02010600030101010101" pitchFamily="2" charset="-122"/>
              </a:rPr>
              <a:t> &lt;&lt; "</a:t>
            </a:r>
            <a:r>
              <a:rPr lang="zh-CN" altLang="zh-CN" sz="2000" b="1" dirty="0">
                <a:ea typeface="宋体" panose="02010600030101010101" pitchFamily="2" charset="-122"/>
              </a:rPr>
              <a:t>参加比较的两个字符串是</a:t>
            </a:r>
            <a:r>
              <a:rPr lang="en-US" altLang="zh-CN" sz="2000" b="1" dirty="0">
                <a:ea typeface="宋体" panose="02010600030101010101" pitchFamily="2" charset="-122"/>
              </a:rPr>
              <a:t>: " &lt;&lt; s1 &lt;&lt; "," &lt;&lt; s2 &lt;&lt; </a:t>
            </a:r>
            <a:r>
              <a:rPr lang="en-US" altLang="zh-CN" sz="2000" b="1" dirty="0" err="1">
                <a:ea typeface="宋体" panose="02010600030101010101" pitchFamily="2" charset="-122"/>
              </a:rPr>
              <a:t>endl</a:t>
            </a:r>
            <a:r>
              <a:rPr lang="en-US" altLang="zh-CN" sz="2000" b="1" dirty="0">
                <a:ea typeface="宋体" panose="02010600030101010101" pitchFamily="2" charset="-122"/>
              </a:rPr>
              <a:t>;</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if (s1 &gt; s2) big = s1;</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else if (s1 == s2) big = "same";</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else big = s2;</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a:t>
            </a:r>
            <a:r>
              <a:rPr lang="en-US" altLang="zh-CN" sz="2000" b="1" dirty="0" err="1">
                <a:ea typeface="宋体" panose="02010600030101010101" pitchFamily="2" charset="-122"/>
              </a:rPr>
              <a:t>cout</a:t>
            </a:r>
            <a:r>
              <a:rPr lang="en-US" altLang="zh-CN" sz="2000" b="1" dirty="0">
                <a:ea typeface="宋体" panose="02010600030101010101" pitchFamily="2" charset="-122"/>
              </a:rPr>
              <a:t> &lt;&lt; "</a:t>
            </a:r>
            <a:r>
              <a:rPr lang="zh-CN" altLang="zh-CN" sz="2000" b="1" dirty="0">
                <a:ea typeface="宋体" panose="02010600030101010101" pitchFamily="2" charset="-122"/>
              </a:rPr>
              <a:t>大字符串是</a:t>
            </a:r>
            <a:r>
              <a:rPr lang="en-US" altLang="zh-CN" sz="2000" b="1" dirty="0">
                <a:ea typeface="宋体" panose="02010600030101010101" pitchFamily="2" charset="-122"/>
              </a:rPr>
              <a:t>: " &lt;&lt; big &lt;&lt; </a:t>
            </a:r>
            <a:r>
              <a:rPr lang="en-US" altLang="zh-CN" sz="2000" b="1" dirty="0" err="1">
                <a:ea typeface="宋体" panose="02010600030101010101" pitchFamily="2" charset="-122"/>
              </a:rPr>
              <a:t>endl</a:t>
            </a:r>
            <a:r>
              <a:rPr lang="en-US" altLang="zh-CN" sz="2000" b="1" dirty="0">
                <a:ea typeface="宋体" panose="02010600030101010101" pitchFamily="2" charset="-122"/>
              </a:rPr>
              <a:t>;</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	   return 0;</a:t>
            </a:r>
            <a:endParaRPr lang="zh-CN" altLang="zh-CN" sz="2000" b="1" dirty="0">
              <a:ea typeface="宋体" panose="02010600030101010101" pitchFamily="2" charset="-122"/>
            </a:endParaRPr>
          </a:p>
          <a:p>
            <a:pPr marL="400050" lvl="1" indent="0" latinLnBrk="0">
              <a:lnSpc>
                <a:spcPts val="2200"/>
              </a:lnSpc>
              <a:spcBef>
                <a:spcPts val="0"/>
              </a:spcBef>
              <a:buFont typeface="Wingdings" panose="05000000000000000000" pitchFamily="2" charset="2"/>
              <a:buNone/>
              <a:defRPr/>
            </a:pPr>
            <a:r>
              <a:rPr lang="en-US" altLang="zh-CN" sz="2000" b="1" dirty="0">
                <a:ea typeface="宋体" panose="02010600030101010101" pitchFamily="2" charset="-122"/>
              </a:rPr>
              <a:t>}</a:t>
            </a:r>
            <a:endParaRPr lang="zh-CN" altLang="zh-CN" sz="2000" b="1" dirty="0">
              <a:ea typeface="宋体" panose="02010600030101010101" pitchFamily="2" charset="-122"/>
            </a:endParaRPr>
          </a:p>
          <a:p>
            <a:pPr>
              <a:defRPr/>
            </a:pPr>
            <a:endParaRPr lang="zh-CN" altLang="en-US" sz="20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pPr eaLnBrk="1" hangingPunct="1"/>
            <a:r>
              <a:rPr lang="zh-CN" altLang="en-US" b="1">
                <a:ea typeface="宋体" panose="02010600030101010101" pitchFamily="2" charset="-122"/>
              </a:rPr>
              <a:t>参考书</a:t>
            </a:r>
            <a:endParaRPr lang="zh-CN" altLang="en-US" b="1">
              <a:ea typeface="宋体" panose="02010600030101010101" pitchFamily="2" charset="-122"/>
            </a:endParaRPr>
          </a:p>
        </p:txBody>
      </p:sp>
      <p:sp>
        <p:nvSpPr>
          <p:cNvPr id="22530" name="内容占位符 7"/>
          <p:cNvSpPr>
            <a:spLocks noGrp="1"/>
          </p:cNvSpPr>
          <p:nvPr>
            <p:ph idx="1"/>
          </p:nvPr>
        </p:nvSpPr>
        <p:spPr>
          <a:xfrm>
            <a:off x="468313" y="1557338"/>
            <a:ext cx="8382000" cy="4800600"/>
          </a:xfrm>
        </p:spPr>
        <p:txBody>
          <a:bodyPr/>
          <a:lstStyle/>
          <a:p>
            <a:pPr eaLnBrk="1" hangingPunct="1"/>
            <a:endParaRPr lang="zh-CN" altLang="en-US">
              <a:ea typeface="宋体" panose="02010600030101010101" pitchFamily="2" charset="-122"/>
            </a:endParaRPr>
          </a:p>
        </p:txBody>
      </p:sp>
      <p:sp>
        <p:nvSpPr>
          <p:cNvPr id="22531" name="页脚占位符 3"/>
          <p:cNvSpPr>
            <a:spLocks noGrp="1"/>
          </p:cNvSpPr>
          <p:nvPr>
            <p:ph type="ftr" sz="quarter" idx="10"/>
          </p:nvPr>
        </p:nvSpPr>
        <p:spPr/>
        <p:txBody>
          <a:bodyPr/>
          <a:lstStyle/>
          <a:p>
            <a:pPr>
              <a:defRPr/>
            </a:pPr>
            <a:r>
              <a:rPr lang="en-US" altLang="zh-CN">
                <a:ea typeface="宋体" panose="02010600030101010101" pitchFamily="2" charset="-122"/>
              </a:rPr>
              <a:t>oop</a:t>
            </a:r>
            <a:endParaRPr lang="en-US" altLang="zh-CN">
              <a:ea typeface="宋体" panose="02010600030101010101" pitchFamily="2" charset="-122"/>
            </a:endParaRPr>
          </a:p>
        </p:txBody>
      </p:sp>
      <p:pic>
        <p:nvPicPr>
          <p:cNvPr id="22532" name="Picture 8" descr="C++程序设计语言（特别版）十周年中文纪念版"/>
          <p:cNvPicPr>
            <a:picLocks noChangeAspect="1"/>
          </p:cNvPicPr>
          <p:nvPr/>
        </p:nvPicPr>
        <p:blipFill>
          <a:blip r:embed="rId1"/>
          <a:srcRect l="14885" r="14197"/>
          <a:stretch>
            <a:fillRect/>
          </a:stretch>
        </p:blipFill>
        <p:spPr bwMode="auto">
          <a:xfrm>
            <a:off x="395288" y="1484313"/>
            <a:ext cx="3600450" cy="4762500"/>
          </a:xfrm>
          <a:prstGeom prst="rect">
            <a:avLst/>
          </a:prstGeom>
          <a:noFill/>
          <a:ln w="9525">
            <a:noFill/>
            <a:miter lim="800000"/>
            <a:headEnd/>
            <a:tailEnd/>
          </a:ln>
        </p:spPr>
      </p:pic>
      <p:sp>
        <p:nvSpPr>
          <p:cNvPr id="22533" name="矩形 6"/>
          <p:cNvSpPr>
            <a:spLocks noChangeArrowheads="1"/>
          </p:cNvSpPr>
          <p:nvPr/>
        </p:nvSpPr>
        <p:spPr bwMode="auto">
          <a:xfrm>
            <a:off x="4357688" y="2928938"/>
            <a:ext cx="4572000" cy="2032000"/>
          </a:xfrm>
          <a:prstGeom prst="rect">
            <a:avLst/>
          </a:prstGeom>
          <a:noFill/>
          <a:ln w="9525">
            <a:noFill/>
            <a:miter lim="800000"/>
          </a:ln>
        </p:spPr>
        <p:txBody>
          <a:bodyPr>
            <a:spAutoFit/>
          </a:bodyPr>
          <a:lstStyle/>
          <a:p>
            <a:r>
              <a:rPr lang="zh-CN" altLang="en-US" dirty="0"/>
              <a:t>作　　者：（美）</a:t>
            </a:r>
            <a:r>
              <a:rPr lang="en-US" altLang="zh-CN" dirty="0"/>
              <a:t>Bjarne </a:t>
            </a:r>
            <a:r>
              <a:rPr lang="en-US" altLang="zh-CN" dirty="0" err="1"/>
              <a:t>Stroustrup</a:t>
            </a:r>
            <a:r>
              <a:rPr lang="en-US" altLang="zh-CN" dirty="0"/>
              <a:t> </a:t>
            </a:r>
            <a:r>
              <a:rPr lang="zh-CN" altLang="en-US" dirty="0"/>
              <a:t>著，</a:t>
            </a:r>
            <a:endParaRPr lang="en-US" altLang="zh-CN" dirty="0"/>
          </a:p>
          <a:p>
            <a:endParaRPr lang="en-US" altLang="zh-CN" dirty="0">
              <a:hlinkClick r:id="rId2"/>
            </a:endParaRPr>
          </a:p>
          <a:p>
            <a:r>
              <a:rPr lang="zh-CN" altLang="en-US" dirty="0"/>
              <a:t>                    裘宗燕　译</a:t>
            </a:r>
            <a:endParaRPr lang="en-US" altLang="zh-CN" dirty="0"/>
          </a:p>
          <a:p>
            <a:endParaRPr lang="zh-CN" altLang="en-US" dirty="0"/>
          </a:p>
          <a:p>
            <a:r>
              <a:rPr lang="zh-CN" altLang="en-US" dirty="0"/>
              <a:t>出 版 社：机械工业出版社</a:t>
            </a:r>
            <a:endParaRPr lang="en-US" altLang="zh-CN" dirty="0"/>
          </a:p>
          <a:p>
            <a:endParaRPr lang="zh-CN" altLang="en-US" dirty="0"/>
          </a:p>
          <a:p>
            <a:r>
              <a:rPr lang="zh-CN" altLang="en-US" dirty="0"/>
              <a:t>出版时间：</a:t>
            </a:r>
            <a:r>
              <a:rPr lang="en-US" altLang="zh-CN" dirty="0"/>
              <a:t>2010-3-1</a:t>
            </a: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en-US" altLang="zh-CN" dirty="0" smtClean="0"/>
              <a:t>5</a:t>
            </a:r>
            <a:r>
              <a:rPr lang="zh-CN" altLang="en-US" dirty="0" smtClean="0"/>
              <a:t>、</a:t>
            </a:r>
            <a:r>
              <a:rPr lang="en-US" altLang="zh-CN" dirty="0" smtClean="0"/>
              <a:t>string</a:t>
            </a:r>
            <a:r>
              <a:rPr lang="zh-CN" altLang="en-US" dirty="0" smtClean="0"/>
              <a:t>函数</a:t>
            </a:r>
            <a:endParaRPr lang="zh-CN" altLang="en-US" dirty="0"/>
          </a:p>
        </p:txBody>
      </p:sp>
      <p:sp>
        <p:nvSpPr>
          <p:cNvPr id="3" name="矩形 2"/>
          <p:cNvSpPr/>
          <p:nvPr/>
        </p:nvSpPr>
        <p:spPr>
          <a:xfrm>
            <a:off x="179512" y="1340768"/>
            <a:ext cx="8208912" cy="5355312"/>
          </a:xfrm>
          <a:prstGeom prst="rect">
            <a:avLst/>
          </a:prstGeom>
        </p:spPr>
        <p:txBody>
          <a:bodyPr wrap="square">
            <a:spAutoFit/>
          </a:bodyPr>
          <a:lstStyle/>
          <a:p>
            <a:r>
              <a:rPr lang="en-US" altLang="zh-CN" dirty="0" smtClean="0"/>
              <a:t>swap</a:t>
            </a:r>
            <a:r>
              <a:rPr lang="en-US" altLang="zh-CN" dirty="0"/>
              <a:t>()     //</a:t>
            </a:r>
            <a:r>
              <a:rPr lang="zh-CN" altLang="en-US" dirty="0"/>
              <a:t>交换两个字符串的</a:t>
            </a:r>
            <a:r>
              <a:rPr lang="zh-CN" altLang="en-US" dirty="0" smtClean="0"/>
              <a:t>内容</a:t>
            </a:r>
            <a:br>
              <a:rPr lang="zh-CN" altLang="en-US" dirty="0"/>
            </a:br>
            <a:r>
              <a:rPr lang="en-US" altLang="zh-CN" dirty="0" smtClean="0"/>
              <a:t>insert</a:t>
            </a:r>
            <a:r>
              <a:rPr lang="en-US" altLang="zh-CN" dirty="0"/>
              <a:t>() //</a:t>
            </a:r>
            <a:r>
              <a:rPr lang="zh-CN" altLang="en-US" dirty="0"/>
              <a:t>插入</a:t>
            </a:r>
            <a:r>
              <a:rPr lang="zh-CN" altLang="en-US" dirty="0" smtClean="0"/>
              <a:t>字符      </a:t>
            </a:r>
            <a:r>
              <a:rPr lang="en-US" altLang="zh-CN" dirty="0" smtClean="0"/>
              <a:t> erase</a:t>
            </a:r>
            <a:r>
              <a:rPr lang="en-US" altLang="zh-CN" dirty="0"/>
              <a:t>() //</a:t>
            </a:r>
            <a:r>
              <a:rPr lang="zh-CN" altLang="en-US" dirty="0"/>
              <a:t>删除字符</a:t>
            </a:r>
            <a:br>
              <a:rPr lang="zh-CN" altLang="en-US" dirty="0"/>
            </a:br>
            <a:r>
              <a:rPr lang="en-US" altLang="zh-CN" dirty="0" smtClean="0"/>
              <a:t>clear</a:t>
            </a:r>
            <a:r>
              <a:rPr lang="en-US" altLang="zh-CN" dirty="0"/>
              <a:t>() //</a:t>
            </a:r>
            <a:r>
              <a:rPr lang="zh-CN" altLang="en-US" dirty="0"/>
              <a:t>删除全部</a:t>
            </a:r>
            <a:r>
              <a:rPr lang="zh-CN" altLang="en-US" dirty="0" smtClean="0"/>
              <a:t>字符       </a:t>
            </a:r>
            <a:r>
              <a:rPr lang="en-US" altLang="zh-CN" dirty="0" smtClean="0"/>
              <a:t> replace</a:t>
            </a:r>
            <a:r>
              <a:rPr lang="en-US" altLang="zh-CN" dirty="0"/>
              <a:t>() //</a:t>
            </a:r>
            <a:r>
              <a:rPr lang="zh-CN" altLang="en-US" dirty="0"/>
              <a:t>替换</a:t>
            </a:r>
            <a:r>
              <a:rPr lang="zh-CN" altLang="en-US" dirty="0" smtClean="0"/>
              <a:t>字符</a:t>
            </a:r>
            <a:br>
              <a:rPr lang="zh-CN" altLang="en-US" dirty="0"/>
            </a:br>
            <a:r>
              <a:rPr lang="en-US" altLang="zh-CN" dirty="0" smtClean="0"/>
              <a:t>size</a:t>
            </a:r>
            <a:r>
              <a:rPr lang="en-US" altLang="zh-CN" dirty="0"/>
              <a:t>(),length()    //</a:t>
            </a:r>
            <a:r>
              <a:rPr lang="zh-CN" altLang="en-US" dirty="0"/>
              <a:t>返回字符</a:t>
            </a:r>
            <a:r>
              <a:rPr lang="zh-CN" altLang="en-US" dirty="0" smtClean="0"/>
              <a:t>数量   </a:t>
            </a:r>
            <a:br>
              <a:rPr lang="zh-CN" altLang="en-US" dirty="0"/>
            </a:br>
            <a:r>
              <a:rPr lang="en-US" altLang="zh-CN" dirty="0" smtClean="0"/>
              <a:t>empty</a:t>
            </a:r>
            <a:r>
              <a:rPr lang="en-US" altLang="zh-CN" dirty="0"/>
              <a:t>()    //</a:t>
            </a:r>
            <a:r>
              <a:rPr lang="zh-CN" altLang="en-US" dirty="0"/>
              <a:t>判断字符串是否为空，是空时返回</a:t>
            </a:r>
            <a:r>
              <a:rPr lang="en-US" altLang="zh-CN" dirty="0" err="1"/>
              <a:t>ture</a:t>
            </a:r>
            <a:r>
              <a:rPr lang="zh-CN" altLang="en-US" dirty="0"/>
              <a:t>，不是空时返回</a:t>
            </a:r>
            <a:r>
              <a:rPr lang="en-US" altLang="zh-CN" dirty="0"/>
              <a:t>false</a:t>
            </a:r>
            <a:br>
              <a:rPr lang="en-US" altLang="zh-CN" dirty="0"/>
            </a:br>
            <a:r>
              <a:rPr lang="en-US" altLang="zh-CN" dirty="0" smtClean="0"/>
              <a:t>capacity</a:t>
            </a:r>
            <a:r>
              <a:rPr lang="en-US" altLang="zh-CN" dirty="0"/>
              <a:t>() //</a:t>
            </a:r>
            <a:r>
              <a:rPr lang="zh-CN" altLang="en-US" dirty="0"/>
              <a:t>返回重新分配之前的字符</a:t>
            </a:r>
            <a:r>
              <a:rPr lang="zh-CN" altLang="en-US" dirty="0" smtClean="0"/>
              <a:t>容量</a:t>
            </a:r>
            <a:br>
              <a:rPr lang="en-US" altLang="zh-CN" dirty="0"/>
            </a:br>
            <a:r>
              <a:rPr lang="en-US" altLang="zh-CN" dirty="0" smtClean="0"/>
              <a:t>copy</a:t>
            </a:r>
            <a:r>
              <a:rPr lang="en-US" altLang="zh-CN" dirty="0"/>
              <a:t>() //</a:t>
            </a:r>
            <a:r>
              <a:rPr lang="zh-CN" altLang="en-US" dirty="0"/>
              <a:t>将某值赋值为一个</a:t>
            </a:r>
            <a:r>
              <a:rPr lang="en-US" altLang="zh-CN" dirty="0" err="1"/>
              <a:t>C_string</a:t>
            </a:r>
            <a:br>
              <a:rPr lang="en-US" altLang="zh-CN" dirty="0"/>
            </a:br>
            <a:r>
              <a:rPr lang="en-US" altLang="zh-CN" dirty="0" err="1" smtClean="0"/>
              <a:t>c_str</a:t>
            </a:r>
            <a:r>
              <a:rPr lang="en-US" altLang="zh-CN" dirty="0"/>
              <a:t>() //</a:t>
            </a:r>
            <a:r>
              <a:rPr lang="zh-CN" altLang="en-US" dirty="0"/>
              <a:t>将内容以</a:t>
            </a:r>
            <a:r>
              <a:rPr lang="en-US" altLang="zh-CN" dirty="0" err="1"/>
              <a:t>C_string</a:t>
            </a:r>
            <a:r>
              <a:rPr lang="zh-CN" altLang="en-US" dirty="0"/>
              <a:t>返回</a:t>
            </a:r>
            <a:br>
              <a:rPr lang="zh-CN" altLang="en-US" dirty="0"/>
            </a:br>
            <a:r>
              <a:rPr lang="en-US" altLang="zh-CN" dirty="0" smtClean="0"/>
              <a:t>data</a:t>
            </a:r>
            <a:r>
              <a:rPr lang="en-US" altLang="zh-CN" dirty="0"/>
              <a:t>() //</a:t>
            </a:r>
            <a:r>
              <a:rPr lang="zh-CN" altLang="en-US" dirty="0"/>
              <a:t>将内容以字符数组形式返回</a:t>
            </a:r>
            <a:br>
              <a:rPr lang="zh-CN" altLang="en-US" dirty="0"/>
            </a:br>
            <a:r>
              <a:rPr lang="en-US" altLang="zh-CN" dirty="0" err="1" smtClean="0"/>
              <a:t>substr</a:t>
            </a:r>
            <a:r>
              <a:rPr lang="en-US" altLang="zh-CN" dirty="0"/>
              <a:t>() //</a:t>
            </a:r>
            <a:r>
              <a:rPr lang="zh-CN" altLang="en-US" dirty="0"/>
              <a:t>返回某个子字符串</a:t>
            </a:r>
            <a:br>
              <a:rPr lang="zh-CN" altLang="en-US" dirty="0"/>
            </a:br>
            <a:r>
              <a:rPr lang="zh-CN" altLang="en-US" dirty="0" smtClean="0"/>
              <a:t>查找</a:t>
            </a:r>
            <a:r>
              <a:rPr lang="zh-CN" altLang="en-US" dirty="0"/>
              <a:t>函数</a:t>
            </a:r>
            <a:br>
              <a:rPr lang="zh-CN" altLang="en-US" dirty="0"/>
            </a:br>
            <a:r>
              <a:rPr lang="en-US" altLang="zh-CN" dirty="0" smtClean="0"/>
              <a:t>begin</a:t>
            </a:r>
            <a:r>
              <a:rPr lang="en-US" altLang="zh-CN" dirty="0"/>
              <a:t>() end() //</a:t>
            </a:r>
            <a:r>
              <a:rPr lang="zh-CN" altLang="en-US" dirty="0"/>
              <a:t>提供类似</a:t>
            </a:r>
            <a:r>
              <a:rPr lang="en-US" altLang="zh-CN" dirty="0"/>
              <a:t>STL</a:t>
            </a:r>
            <a:r>
              <a:rPr lang="zh-CN" altLang="en-US" dirty="0"/>
              <a:t>的迭代器支持</a:t>
            </a:r>
            <a:br>
              <a:rPr lang="zh-CN" altLang="en-US" dirty="0"/>
            </a:br>
            <a:r>
              <a:rPr lang="en-US" altLang="zh-CN" dirty="0" err="1" smtClean="0"/>
              <a:t>rbegin</a:t>
            </a:r>
            <a:r>
              <a:rPr lang="en-US" altLang="zh-CN" dirty="0"/>
              <a:t>() rend() //</a:t>
            </a:r>
            <a:r>
              <a:rPr lang="zh-CN" altLang="en-US" dirty="0"/>
              <a:t>逆向迭代</a:t>
            </a:r>
            <a:r>
              <a:rPr lang="zh-CN" altLang="en-US" dirty="0" smtClean="0"/>
              <a:t>器</a:t>
            </a:r>
            <a:endParaRPr lang="en-US" altLang="zh-CN" dirty="0" smtClean="0"/>
          </a:p>
          <a:p>
            <a:r>
              <a:rPr lang="en-US" altLang="zh-CN" dirty="0" err="1"/>
              <a:t>find_first_of</a:t>
            </a:r>
            <a:r>
              <a:rPr lang="en-US" altLang="zh-CN" dirty="0" smtClean="0"/>
              <a:t>()   </a:t>
            </a:r>
            <a:r>
              <a:rPr lang="en-US" altLang="zh-CN" dirty="0" err="1" smtClean="0"/>
              <a:t>find_last_of</a:t>
            </a:r>
            <a:r>
              <a:rPr lang="en-US" altLang="zh-CN" dirty="0"/>
              <a:t>()</a:t>
            </a:r>
            <a:br>
              <a:rPr lang="en-US" altLang="zh-CN" dirty="0"/>
            </a:br>
            <a:r>
              <a:rPr lang="en-US" altLang="zh-CN" dirty="0" err="1"/>
              <a:t>find_first_not_of</a:t>
            </a:r>
            <a:r>
              <a:rPr lang="en-US" altLang="zh-CN" dirty="0" smtClean="0"/>
              <a:t>()    </a:t>
            </a:r>
            <a:r>
              <a:rPr lang="en-US" altLang="zh-CN" dirty="0" err="1" smtClean="0"/>
              <a:t>find_last_not_of</a:t>
            </a:r>
            <a:r>
              <a:rPr lang="en-US" altLang="zh-CN" dirty="0" smtClean="0"/>
              <a:t>()</a:t>
            </a:r>
            <a:endParaRPr lang="en-US" altLang="zh-CN" dirty="0" smtClean="0"/>
          </a:p>
          <a:p>
            <a:endParaRPr lang="en-US" altLang="zh-CN" b="0" dirty="0"/>
          </a:p>
          <a:p>
            <a:endParaRPr lang="en-US" altLang="zh-CN" b="0" dirty="0" smtClean="0"/>
          </a:p>
          <a:p>
            <a:r>
              <a:rPr lang="zh-CN" altLang="en-US" dirty="0" smtClean="0"/>
              <a:t>请参考</a:t>
            </a:r>
            <a:endParaRPr lang="en-US" altLang="zh-CN" dirty="0" smtClean="0"/>
          </a:p>
          <a:p>
            <a:r>
              <a:rPr lang="en-US" altLang="zh-CN" dirty="0"/>
              <a:t>https://blog.csdn.net/fdqw_sph/article/details/54233971</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idx="4294967295"/>
          </p:nvPr>
        </p:nvSpPr>
        <p:spPr>
          <a:xfrm>
            <a:off x="457200" y="73025"/>
            <a:ext cx="8229600" cy="811213"/>
          </a:xfrm>
        </p:spPr>
        <p:txBody>
          <a:bodyPr/>
          <a:lstStyle/>
          <a:p>
            <a:r>
              <a:rPr lang="en-US" altLang="zh-CN" b="1" dirty="0">
                <a:ea typeface="宋体" panose="02010600030101010101" pitchFamily="2" charset="-122"/>
              </a:rPr>
              <a:t>1.4.8 </a:t>
            </a:r>
            <a:r>
              <a:rPr lang="zh-CN" altLang="zh-CN" b="1" dirty="0">
                <a:solidFill>
                  <a:srgbClr val="FF0000"/>
                </a:solidFill>
                <a:ea typeface="宋体" panose="02010600030101010101" pitchFamily="2" charset="-122"/>
              </a:rPr>
              <a:t>数据输入</a:t>
            </a:r>
            <a:r>
              <a:rPr lang="zh-CN" altLang="zh-CN" b="1" dirty="0">
                <a:ea typeface="宋体" panose="02010600030101010101" pitchFamily="2" charset="-122"/>
              </a:rPr>
              <a:t>的典型问题</a:t>
            </a:r>
            <a:endParaRPr lang="zh-CN" altLang="en-US" dirty="0">
              <a:ea typeface="宋体" panose="02010600030101010101" pitchFamily="2" charset="-122"/>
            </a:endParaRPr>
          </a:p>
        </p:txBody>
      </p:sp>
      <p:sp>
        <p:nvSpPr>
          <p:cNvPr id="90114" name="内容占位符 2"/>
          <p:cNvSpPr>
            <a:spLocks noGrp="1"/>
          </p:cNvSpPr>
          <p:nvPr>
            <p:ph idx="4294967295"/>
          </p:nvPr>
        </p:nvSpPr>
        <p:spPr>
          <a:xfrm>
            <a:off x="47625" y="1341438"/>
            <a:ext cx="2849563" cy="4903787"/>
          </a:xfrm>
        </p:spPr>
        <p:txBody>
          <a:bodyPr/>
          <a:lstStyle/>
          <a:p>
            <a:pPr marL="0" indent="0">
              <a:buFont typeface="Wingdings" panose="05000000000000000000" pitchFamily="2" charset="2"/>
              <a:buNone/>
            </a:pPr>
            <a:r>
              <a:rPr lang="en-US" altLang="zh-CN" b="1" dirty="0">
                <a:solidFill>
                  <a:srgbClr val="0000CC"/>
                </a:solidFill>
                <a:ea typeface="宋体" panose="02010600030101010101" pitchFamily="2" charset="-122"/>
              </a:rPr>
              <a:t>1.</a:t>
            </a:r>
            <a:r>
              <a:rPr lang="zh-CN" altLang="zh-CN" b="1" dirty="0">
                <a:solidFill>
                  <a:srgbClr val="0000CC"/>
                </a:solidFill>
                <a:ea typeface="宋体" panose="02010600030101010101" pitchFamily="2" charset="-122"/>
              </a:rPr>
              <a:t>输入数据类型不匹配引发的问题</a:t>
            </a:r>
            <a:endParaRPr lang="en-US" altLang="zh-CN" b="1" dirty="0">
              <a:solidFill>
                <a:srgbClr val="0000CC"/>
              </a:solidFill>
              <a:ea typeface="宋体" panose="02010600030101010101" pitchFamily="2" charset="-122"/>
            </a:endParaRPr>
          </a:p>
          <a:p>
            <a:pPr lvl="1"/>
            <a:r>
              <a:rPr lang="zh-CN" altLang="zh-CN" b="1" dirty="0">
                <a:latin typeface="Arial" panose="020B0604020202020204" pitchFamily="34" charset="0"/>
                <a:ea typeface="宋体" panose="02010600030101010101" pitchFamily="2" charset="-122"/>
              </a:rPr>
              <a:t>即使程序完全正确，但输入数据有问题，程序也可能出现运行错误，甚至无法正常运行。</a:t>
            </a:r>
            <a:endParaRPr lang="zh-CN" altLang="zh-CN" b="1" dirty="0">
              <a:latin typeface="Arial" panose="020B0604020202020204" pitchFamily="34" charset="0"/>
              <a:ea typeface="宋体" panose="02010600030101010101" pitchFamily="2" charset="-122"/>
            </a:endParaRPr>
          </a:p>
          <a:p>
            <a:pPr lvl="1"/>
            <a:endParaRPr lang="zh-CN" altLang="zh-CN" b="1" dirty="0">
              <a:latin typeface="Arial" panose="020B0604020202020204" pitchFamily="34" charset="0"/>
              <a:ea typeface="宋体" panose="02010600030101010101" pitchFamily="2" charset="-122"/>
            </a:endParaRPr>
          </a:p>
          <a:p>
            <a:pPr marL="0" indent="0"/>
            <a:endParaRPr lang="zh-CN" altLang="en-US" dirty="0">
              <a:ea typeface="宋体" panose="02010600030101010101" pitchFamily="2" charset="-122"/>
            </a:endParaRPr>
          </a:p>
        </p:txBody>
      </p:sp>
      <p:sp>
        <p:nvSpPr>
          <p:cNvPr id="4" name="矩形 3"/>
          <p:cNvSpPr/>
          <p:nvPr/>
        </p:nvSpPr>
        <p:spPr>
          <a:xfrm>
            <a:off x="2700338" y="1076325"/>
            <a:ext cx="6443662" cy="4707890"/>
          </a:xfrm>
          <a:prstGeom prst="rect">
            <a:avLst/>
          </a:prstGeom>
        </p:spPr>
        <p:txBody>
          <a:bodyPr>
            <a:spAutoFit/>
          </a:bodyPr>
          <a:lstStyle/>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//Eg1-10.cpp</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#include&lt;</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iostream</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&gt;</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using namespace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std</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void main(){</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int</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 a, b;</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double z;</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char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ch</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cin</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&gt;&gt;</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ch</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cin</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&gt;&gt;a&gt;&gt;b;</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cin</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&gt;&gt;z;</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cout</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ch</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ch</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 </a:t>
            </a:r>
            <a:endParaRPr lang="en-US" altLang="zh-CN" sz="2000" kern="0" dirty="0">
              <a:latin typeface="Courier New" panose="02070309020205020404" pitchFamily="49" charset="0"/>
              <a:ea typeface="华文中宋" panose="02010600040101010101" charset="-122"/>
              <a:cs typeface="Times New Roman" panose="02020603050405020304" pitchFamily="18" charset="0"/>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"\ta=" &lt;&lt; a </a:t>
            </a:r>
            <a:endParaRPr lang="en-US" altLang="zh-CN" sz="2000" kern="0" dirty="0">
              <a:latin typeface="Courier New" panose="02070309020205020404" pitchFamily="49" charset="0"/>
              <a:ea typeface="华文中宋" panose="02010600040101010101" charset="-122"/>
              <a:cs typeface="Times New Roman" panose="02020603050405020304" pitchFamily="18" charset="0"/>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tb</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b </a:t>
            </a:r>
            <a:endParaRPr lang="en-US" altLang="zh-CN" sz="2000" kern="0" dirty="0">
              <a:latin typeface="Courier New" panose="02070309020205020404" pitchFamily="49" charset="0"/>
              <a:ea typeface="华文中宋" panose="02010600040101010101" charset="-122"/>
              <a:cs typeface="Times New Roman" panose="02020603050405020304" pitchFamily="18" charset="0"/>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tz</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 &lt;&lt; z&lt;&lt; </a:t>
            </a:r>
            <a:r>
              <a:rPr lang="en-US" altLang="zh-CN" sz="2000" kern="0" dirty="0" err="1">
                <a:latin typeface="Courier New" panose="02070309020205020404" pitchFamily="49" charset="0"/>
                <a:ea typeface="华文中宋" panose="02010600040101010101" charset="-122"/>
                <a:cs typeface="Times New Roman" panose="02020603050405020304" pitchFamily="18" charset="0"/>
              </a:rPr>
              <a:t>endl</a:t>
            </a:r>
            <a:r>
              <a:rPr lang="en-US" altLang="zh-CN" sz="2000" kern="0" dirty="0">
                <a:latin typeface="Courier New" panose="02070309020205020404" pitchFamily="49" charset="0"/>
                <a:ea typeface="华文中宋" panose="02010600040101010101"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mn-cs"/>
            </a:endParaRPr>
          </a:p>
          <a:p>
            <a:pPr indent="467995" algn="just" eaLnBrk="0" hangingPunct="0">
              <a:spcAft>
                <a:spcPts val="0"/>
              </a:spcAft>
              <a:defRPr/>
            </a:pPr>
            <a:r>
              <a:rPr lang="en-US" altLang="zh-CN" sz="2000" kern="0" dirty="0">
                <a:latin typeface="Courier New" panose="02070309020205020404" pitchFamily="49" charset="0"/>
                <a:ea typeface="华文中宋" panose="02010600040101010101"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mn-cs"/>
            </a:endParaRPr>
          </a:p>
        </p:txBody>
      </p:sp>
      <p:sp>
        <p:nvSpPr>
          <p:cNvPr id="5" name="矩形 4"/>
          <p:cNvSpPr/>
          <p:nvPr/>
        </p:nvSpPr>
        <p:spPr>
          <a:xfrm>
            <a:off x="250825" y="5784850"/>
            <a:ext cx="8435975" cy="70802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a:spAutoFit/>
          </a:bodyPr>
          <a:lstStyle/>
          <a:p>
            <a:pPr indent="467995" eaLnBrk="0" hangingPunct="0">
              <a:spcAft>
                <a:spcPts val="0"/>
              </a:spcAft>
              <a:defRPr/>
            </a:pPr>
            <a:r>
              <a:rPr lang="en-US" altLang="zh-CN" sz="2000" b="0" kern="0" dirty="0">
                <a:latin typeface="Courier New" panose="02070309020205020404" pitchFamily="49" charset="0"/>
                <a:ea typeface="华文中宋" panose="02010600040101010101" charset="-122"/>
                <a:cs typeface="Times New Roman" panose="02020603050405020304" pitchFamily="18" charset="0"/>
              </a:rPr>
              <a:t>AB 32 49 8.7      //</a:t>
            </a:r>
            <a:r>
              <a:rPr lang="zh-CN" altLang="zh-CN" sz="2000" b="0" kern="0" dirty="0">
                <a:latin typeface="Courier New" panose="02070309020205020404" pitchFamily="49" charset="0"/>
                <a:ea typeface="华文中宋" panose="02010600040101010101" charset="-122"/>
                <a:cs typeface="+mn-cs"/>
              </a:rPr>
              <a:t>键盘输入</a:t>
            </a:r>
            <a:r>
              <a:rPr lang="en-US" altLang="zh-CN" sz="2000" b="0" kern="0" dirty="0">
                <a:latin typeface="Courier New" panose="02070309020205020404" pitchFamily="49" charset="0"/>
                <a:ea typeface="华文中宋" panose="02010600040101010101" charset="-122"/>
                <a:cs typeface="+mn-cs"/>
              </a:rPr>
              <a:t>,</a:t>
            </a:r>
            <a:r>
              <a:rPr lang="zh-CN" altLang="en-US" sz="2000" b="0" kern="0" dirty="0">
                <a:latin typeface="Courier New" panose="02070309020205020404" pitchFamily="49" charset="0"/>
                <a:ea typeface="华文中宋" panose="02010600040101010101" charset="-122"/>
                <a:cs typeface="+mn-cs"/>
              </a:rPr>
              <a:t>将产生下面的错误输出</a:t>
            </a:r>
            <a:endParaRPr lang="en-US" altLang="zh-CN" sz="2000" b="0" kern="100" dirty="0">
              <a:latin typeface="Times New Roman" panose="02020603050405020304" pitchFamily="18" charset="0"/>
              <a:ea typeface="宋体" panose="02010600030101010101" pitchFamily="2" charset="-122"/>
              <a:cs typeface="+mn-cs"/>
            </a:endParaRPr>
          </a:p>
          <a:p>
            <a:pPr indent="467995" eaLnBrk="0" hangingPunct="0">
              <a:spcAft>
                <a:spcPts val="0"/>
              </a:spcAft>
              <a:defRPr/>
            </a:pPr>
            <a:r>
              <a:rPr lang="en-US" altLang="zh-CN" sz="2000" kern="0" dirty="0" err="1">
                <a:solidFill>
                  <a:srgbClr val="FF0000"/>
                </a:solidFill>
                <a:latin typeface="Courier New" panose="02070309020205020404" pitchFamily="49" charset="0"/>
                <a:ea typeface="华文中宋" panose="02010600040101010101" charset="-122"/>
                <a:cs typeface="Times New Roman" panose="02020603050405020304" pitchFamily="18" charset="0"/>
              </a:rPr>
              <a:t>ch</a:t>
            </a:r>
            <a:r>
              <a:rPr lang="en-US" altLang="zh-CN" sz="2000" kern="0" dirty="0">
                <a:solidFill>
                  <a:srgbClr val="FF0000"/>
                </a:solidFill>
                <a:latin typeface="Courier New" panose="02070309020205020404" pitchFamily="49" charset="0"/>
                <a:ea typeface="华文中宋" panose="02010600040101010101" charset="-122"/>
                <a:cs typeface="Times New Roman" panose="02020603050405020304" pitchFamily="18" charset="0"/>
              </a:rPr>
              <a:t>=A a=-858993460 b=-858993460	z=-9.25596e+61</a:t>
            </a:r>
            <a:endParaRPr lang="zh-CN" altLang="zh-CN" sz="2000" kern="100" dirty="0">
              <a:solidFill>
                <a:srgbClr val="FF0000"/>
              </a:solidFill>
              <a:latin typeface="Times New Roman" panose="02020603050405020304" pitchFamily="18" charset="0"/>
              <a:ea typeface="宋体" panose="02010600030101010101" pitchFamily="2" charset="-122"/>
              <a:cs typeface="+mn-cs"/>
            </a:endParaRPr>
          </a:p>
        </p:txBody>
      </p:sp>
      <p:sp>
        <p:nvSpPr>
          <p:cNvPr id="6" name="对话气泡: 矩形 5"/>
          <p:cNvSpPr/>
          <p:nvPr/>
        </p:nvSpPr>
        <p:spPr>
          <a:xfrm>
            <a:off x="6576738" y="1988840"/>
            <a:ext cx="2520280" cy="2160240"/>
          </a:xfrm>
          <a:prstGeom prst="wedgeRectCallout">
            <a:avLst>
              <a:gd name="adj1" fmla="val 3924"/>
              <a:gd name="adj2" fmla="val 129193"/>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dirty="0">
                <a:solidFill>
                  <a:schemeClr val="tx1"/>
                </a:solidFill>
              </a:rPr>
              <a:t>错误原因：</a:t>
            </a:r>
            <a:endParaRPr lang="en-US" altLang="zh-CN" dirty="0">
              <a:solidFill>
                <a:schemeClr val="tx1"/>
              </a:solidFill>
            </a:endParaRPr>
          </a:p>
          <a:p>
            <a:pPr algn="ctr" eaLnBrk="0" hangingPunct="0">
              <a:defRPr/>
            </a:pPr>
            <a:r>
              <a:rPr lang="en-US" altLang="zh-CN" dirty="0" err="1">
                <a:solidFill>
                  <a:schemeClr val="tx1"/>
                </a:solidFill>
              </a:rPr>
              <a:t>cin</a:t>
            </a:r>
            <a:r>
              <a:rPr lang="zh-CN" altLang="en-US" dirty="0">
                <a:solidFill>
                  <a:schemeClr val="tx1"/>
                </a:solidFill>
              </a:rPr>
              <a:t>依次从输入流读数据，</a:t>
            </a:r>
            <a:r>
              <a:rPr lang="en-US" altLang="zh-CN" dirty="0">
                <a:solidFill>
                  <a:schemeClr val="tx1"/>
                </a:solidFill>
              </a:rPr>
              <a:t>A</a:t>
            </a:r>
            <a:r>
              <a:rPr lang="zh-CN" altLang="en-US" dirty="0">
                <a:solidFill>
                  <a:schemeClr val="tx1"/>
                </a:solidFill>
              </a:rPr>
              <a:t>被提取给</a:t>
            </a:r>
            <a:r>
              <a:rPr lang="en-US" altLang="zh-CN" dirty="0" err="1">
                <a:solidFill>
                  <a:schemeClr val="tx1"/>
                </a:solidFill>
              </a:rPr>
              <a:t>ch</a:t>
            </a:r>
            <a:r>
              <a:rPr lang="zh-CN" altLang="en-US" dirty="0">
                <a:solidFill>
                  <a:schemeClr val="tx1"/>
                </a:solidFill>
              </a:rPr>
              <a:t>后，</a:t>
            </a:r>
            <a:r>
              <a:rPr lang="en-US" altLang="zh-CN" dirty="0">
                <a:solidFill>
                  <a:schemeClr val="tx1"/>
                </a:solidFill>
              </a:rPr>
              <a:t>B</a:t>
            </a:r>
            <a:r>
              <a:rPr lang="zh-CN" altLang="en-US" dirty="0">
                <a:solidFill>
                  <a:schemeClr val="tx1"/>
                </a:solidFill>
              </a:rPr>
              <a:t>将被提取给</a:t>
            </a:r>
            <a:r>
              <a:rPr lang="en-US" altLang="zh-CN" dirty="0">
                <a:solidFill>
                  <a:schemeClr val="tx1"/>
                </a:solidFill>
              </a:rPr>
              <a:t>a，</a:t>
            </a:r>
            <a:r>
              <a:rPr lang="zh-CN" altLang="en-US" dirty="0">
                <a:solidFill>
                  <a:schemeClr val="tx1"/>
                </a:solidFill>
              </a:rPr>
              <a:t>因类型不对，导到</a:t>
            </a:r>
            <a:r>
              <a:rPr lang="en-US" altLang="zh-CN" dirty="0">
                <a:solidFill>
                  <a:schemeClr val="tx1"/>
                </a:solidFill>
              </a:rPr>
              <a:t>C++</a:t>
            </a:r>
            <a:r>
              <a:rPr lang="zh-CN" altLang="en-US" dirty="0">
                <a:solidFill>
                  <a:schemeClr val="tx1"/>
                </a:solidFill>
              </a:rPr>
              <a:t>关闭输入流！因而</a:t>
            </a:r>
            <a:r>
              <a:rPr lang="en-US" altLang="zh-CN" dirty="0">
                <a:solidFill>
                  <a:schemeClr val="tx1"/>
                </a:solidFill>
              </a:rPr>
              <a:t>a\b\z</a:t>
            </a:r>
            <a:r>
              <a:rPr lang="zh-CN" altLang="en-US" dirty="0">
                <a:solidFill>
                  <a:schemeClr val="tx1"/>
                </a:solidFill>
              </a:rPr>
              <a:t>都是未初始化的值！</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idx="4294967295"/>
          </p:nvPr>
        </p:nvSpPr>
        <p:spPr>
          <a:xfrm>
            <a:off x="684213" y="188913"/>
            <a:ext cx="7772400" cy="719137"/>
          </a:xfrm>
        </p:spPr>
        <p:txBody>
          <a:bodyPr/>
          <a:lstStyle/>
          <a:p>
            <a:pPr eaLnBrk="1" hangingPunct="1"/>
            <a:r>
              <a:rPr lang="en-US" altLang="zh-CN" b="1">
                <a:ea typeface="宋体" panose="02010600030101010101" pitchFamily="2" charset="-122"/>
              </a:rPr>
              <a:t>1.4.8 </a:t>
            </a:r>
            <a:r>
              <a:rPr lang="zh-CN" altLang="zh-CN" b="1">
                <a:solidFill>
                  <a:srgbClr val="FF0000"/>
                </a:solidFill>
                <a:ea typeface="宋体" panose="02010600030101010101" pitchFamily="2" charset="-122"/>
              </a:rPr>
              <a:t>数据输入</a:t>
            </a:r>
            <a:r>
              <a:rPr lang="zh-CN" altLang="zh-CN" b="1">
                <a:ea typeface="宋体" panose="02010600030101010101" pitchFamily="2" charset="-122"/>
              </a:rPr>
              <a:t>的典型问题</a:t>
            </a:r>
            <a:endParaRPr lang="zh-CN" altLang="en-US" b="1">
              <a:ea typeface="宋体" panose="02010600030101010101" pitchFamily="2" charset="-122"/>
            </a:endParaRPr>
          </a:p>
        </p:txBody>
      </p:sp>
      <p:sp>
        <p:nvSpPr>
          <p:cNvPr id="92162" name="Rectangle 3"/>
          <p:cNvSpPr>
            <a:spLocks noGrp="1" noChangeArrowheads="1"/>
          </p:cNvSpPr>
          <p:nvPr>
            <p:ph type="body" idx="4294967295"/>
          </p:nvPr>
        </p:nvSpPr>
        <p:spPr>
          <a:xfrm>
            <a:off x="395288" y="1457325"/>
            <a:ext cx="8459787" cy="5400675"/>
          </a:xfrm>
        </p:spPr>
        <p:txBody>
          <a:bodyPr/>
          <a:lstStyle/>
          <a:p>
            <a:pPr>
              <a:lnSpc>
                <a:spcPct val="90000"/>
              </a:lnSpc>
            </a:pPr>
            <a:r>
              <a:rPr lang="en-US" altLang="zh-CN" b="1" dirty="0">
                <a:solidFill>
                  <a:srgbClr val="0000CC"/>
                </a:solidFill>
                <a:ea typeface="宋体" panose="02010600030101010101" pitchFamily="2" charset="-122"/>
              </a:rPr>
              <a:t>2</a:t>
            </a:r>
            <a:r>
              <a:rPr lang="zh-CN" altLang="zh-CN" b="1" dirty="0">
                <a:solidFill>
                  <a:srgbClr val="0000CC"/>
                </a:solidFill>
                <a:ea typeface="宋体" panose="02010600030101010101" pitchFamily="2" charset="-122"/>
              </a:rPr>
              <a:t>．为变量输入空白字符的问题</a:t>
            </a:r>
            <a:endParaRPr lang="zh-CN" altLang="zh-CN" b="1" dirty="0">
              <a:solidFill>
                <a:srgbClr val="0000CC"/>
              </a:solidFill>
              <a:ea typeface="宋体" panose="02010600030101010101" pitchFamily="2" charset="-122"/>
            </a:endParaRPr>
          </a:p>
          <a:p>
            <a:pPr lvl="1" eaLnBrk="1" hangingPunct="1">
              <a:lnSpc>
                <a:spcPct val="80000"/>
              </a:lnSpc>
            </a:pPr>
            <a:r>
              <a:rPr lang="en-US" altLang="zh-CN" b="1" dirty="0" err="1">
                <a:solidFill>
                  <a:srgbClr val="FF3300"/>
                </a:solidFill>
                <a:latin typeface="Arial" panose="020B0604020202020204" pitchFamily="34" charset="0"/>
                <a:ea typeface="宋体" panose="02010600030101010101" pitchFamily="2" charset="-122"/>
              </a:rPr>
              <a:t>cin</a:t>
            </a:r>
            <a:r>
              <a:rPr lang="en-US" altLang="zh-CN" b="1" dirty="0">
                <a:solidFill>
                  <a:srgbClr val="FF3300"/>
                </a:solidFill>
                <a:latin typeface="Arial" panose="020B0604020202020204" pitchFamily="34" charset="0"/>
                <a:ea typeface="宋体" panose="02010600030101010101" pitchFamily="2" charset="-122"/>
              </a:rPr>
              <a:t> </a:t>
            </a:r>
            <a:r>
              <a:rPr lang="zh-CN" altLang="en-US" b="1" dirty="0">
                <a:solidFill>
                  <a:srgbClr val="FF3300"/>
                </a:solidFill>
                <a:latin typeface="Arial" panose="020B0604020202020204" pitchFamily="34" charset="0"/>
                <a:ea typeface="宋体" panose="02010600030101010101" pitchFamily="2" charset="-122"/>
              </a:rPr>
              <a:t>输入数据时</a:t>
            </a:r>
            <a:r>
              <a:rPr lang="en-US" altLang="zh-CN" b="1" dirty="0">
                <a:solidFill>
                  <a:srgbClr val="FF3300"/>
                </a:solidFill>
                <a:latin typeface="Arial" panose="020B0604020202020204" pitchFamily="34" charset="0"/>
                <a:ea typeface="宋体" panose="02010600030101010101" pitchFamily="2" charset="-122"/>
              </a:rPr>
              <a:t>,</a:t>
            </a:r>
            <a:r>
              <a:rPr lang="zh-CN" altLang="en-US" b="1" dirty="0">
                <a:solidFill>
                  <a:srgbClr val="FF3300"/>
                </a:solidFill>
                <a:latin typeface="Arial" panose="020B0604020202020204" pitchFamily="34" charset="0"/>
                <a:ea typeface="宋体" panose="02010600030101010101" pitchFamily="2" charset="-122"/>
              </a:rPr>
              <a:t>空白作为数据之间的间隔</a:t>
            </a:r>
            <a:r>
              <a:rPr lang="en-US" altLang="zh-CN" b="1" dirty="0">
                <a:solidFill>
                  <a:srgbClr val="FF3300"/>
                </a:solidFill>
                <a:latin typeface="Arial" panose="020B0604020202020204" pitchFamily="34" charset="0"/>
                <a:ea typeface="宋体" panose="02010600030101010101" pitchFamily="2" charset="-122"/>
              </a:rPr>
              <a:t>,</a:t>
            </a:r>
            <a:r>
              <a:rPr lang="zh-CN" altLang="en-US" b="1" dirty="0">
                <a:solidFill>
                  <a:srgbClr val="FF3300"/>
                </a:solidFill>
                <a:latin typeface="Arial" panose="020B0604020202020204" pitchFamily="34" charset="0"/>
                <a:ea typeface="宋体" panose="02010600030101010101" pitchFamily="2" charset="-122"/>
              </a:rPr>
              <a:t>无法输入</a:t>
            </a:r>
            <a:endParaRPr lang="en-US" altLang="zh-CN" b="1" dirty="0">
              <a:solidFill>
                <a:srgbClr val="FF3300"/>
              </a:solidFill>
              <a:latin typeface="Arial" panose="020B0604020202020204" pitchFamily="34" charset="0"/>
              <a:ea typeface="宋体" panose="02010600030101010101" pitchFamily="2" charset="-122"/>
            </a:endParaRPr>
          </a:p>
          <a:p>
            <a:pPr lvl="1" eaLnBrk="1" hangingPunct="1">
              <a:lnSpc>
                <a:spcPct val="80000"/>
              </a:lnSpc>
            </a:pPr>
            <a:r>
              <a:rPr lang="zh-CN" altLang="en-US" b="1" dirty="0">
                <a:latin typeface="Arial" panose="020B0604020202020204" pitchFamily="34" charset="0"/>
                <a:ea typeface="宋体" panose="02010600030101010101" pitchFamily="2" charset="-122"/>
              </a:rPr>
              <a:t>可用</a:t>
            </a:r>
            <a:r>
              <a:rPr lang="en-US" altLang="zh-CN" b="1" dirty="0" err="1">
                <a:latin typeface="Arial" panose="020B0604020202020204" pitchFamily="34" charset="0"/>
                <a:ea typeface="宋体" panose="02010600030101010101" pitchFamily="2" charset="-122"/>
              </a:rPr>
              <a:t>cin</a:t>
            </a:r>
            <a:r>
              <a:rPr lang="zh-CN" altLang="en-US" b="1" dirty="0">
                <a:latin typeface="Arial" panose="020B0604020202020204" pitchFamily="34" charset="0"/>
                <a:ea typeface="宋体" panose="02010600030101010101" pitchFamily="2" charset="-122"/>
              </a:rPr>
              <a:t>的</a:t>
            </a:r>
            <a:r>
              <a:rPr lang="en-US" altLang="zh-CN" b="1" dirty="0">
                <a:latin typeface="Arial" panose="020B0604020202020204" pitchFamily="34" charset="0"/>
                <a:ea typeface="宋体" panose="02010600030101010101" pitchFamily="2" charset="-122"/>
              </a:rPr>
              <a:t>get</a:t>
            </a:r>
            <a:r>
              <a:rPr lang="zh-CN" altLang="en-US" b="1" dirty="0">
                <a:latin typeface="Arial" panose="020B0604020202020204" pitchFamily="34" charset="0"/>
                <a:ea typeface="宋体" panose="02010600030101010101" pitchFamily="2" charset="-122"/>
              </a:rPr>
              <a:t>或</a:t>
            </a:r>
            <a:r>
              <a:rPr lang="en-US" altLang="zh-CN" b="1" dirty="0" err="1">
                <a:latin typeface="Arial" panose="020B0604020202020204" pitchFamily="34" charset="0"/>
                <a:ea typeface="宋体" panose="02010600030101010101" pitchFamily="2" charset="-122"/>
              </a:rPr>
              <a:t>getline</a:t>
            </a:r>
            <a:r>
              <a:rPr lang="zh-CN" altLang="en-US" b="1" dirty="0">
                <a:latin typeface="Arial" panose="020B0604020202020204" pitchFamily="34" charset="0"/>
                <a:ea typeface="宋体" panose="02010600030101010101" pitchFamily="2" charset="-122"/>
              </a:rPr>
              <a:t>成员函数输入</a:t>
            </a:r>
            <a:endParaRPr lang="en-US" altLang="zh-CN" b="1" dirty="0">
              <a:latin typeface="Arial" panose="020B0604020202020204" pitchFamily="34" charset="0"/>
              <a:ea typeface="宋体" panose="02010600030101010101" pitchFamily="2" charset="-122"/>
            </a:endParaRPr>
          </a:p>
          <a:p>
            <a:pPr eaLnBrk="1" hangingPunct="1">
              <a:lnSpc>
                <a:spcPct val="90000"/>
              </a:lnSpc>
              <a:buFont typeface="Wingdings" panose="05000000000000000000" pitchFamily="2" charset="2"/>
              <a:buNone/>
            </a:pPr>
            <a:r>
              <a:rPr lang="en-US" altLang="zh-CN" sz="2400" b="1" dirty="0">
                <a:ea typeface="宋体" panose="02010600030101010101" pitchFamily="2" charset="-122"/>
              </a:rPr>
              <a:t>char c1,c2;</a:t>
            </a:r>
            <a:endParaRPr lang="zh-CN" altLang="zh-CN" sz="2400" b="1" dirty="0">
              <a:ea typeface="宋体" panose="02010600030101010101" pitchFamily="2" charset="-122"/>
            </a:endParaRPr>
          </a:p>
          <a:p>
            <a:pPr eaLnBrk="1" hangingPunct="1">
              <a:lnSpc>
                <a:spcPct val="90000"/>
              </a:lnSpc>
              <a:buFont typeface="Wingdings" panose="05000000000000000000" pitchFamily="2" charset="2"/>
              <a:buNone/>
            </a:pPr>
            <a:r>
              <a:rPr lang="en-US" altLang="zh-CN" sz="2400" b="1" dirty="0" err="1">
                <a:ea typeface="宋体" panose="02010600030101010101" pitchFamily="2" charset="-122"/>
              </a:rPr>
              <a:t>int</a:t>
            </a:r>
            <a:r>
              <a:rPr lang="en-US" altLang="zh-CN" sz="2400" b="1" dirty="0">
                <a:ea typeface="宋体" panose="02010600030101010101" pitchFamily="2" charset="-122"/>
              </a:rPr>
              <a:t> n;</a:t>
            </a:r>
            <a:endParaRPr lang="zh-CN" altLang="zh-CN" sz="2400" b="1" dirty="0">
              <a:ea typeface="宋体" panose="02010600030101010101" pitchFamily="2" charset="-122"/>
            </a:endParaRPr>
          </a:p>
          <a:p>
            <a:pPr eaLnBrk="1" hangingPunct="1">
              <a:lnSpc>
                <a:spcPct val="90000"/>
              </a:lnSpc>
              <a:buFont typeface="Wingdings" panose="05000000000000000000" pitchFamily="2" charset="2"/>
              <a:buNone/>
            </a:pPr>
            <a:r>
              <a:rPr lang="en-US" altLang="zh-CN" sz="2400" b="1" dirty="0" err="1">
                <a:ea typeface="宋体" panose="02010600030101010101" pitchFamily="2" charset="-122"/>
              </a:rPr>
              <a:t>cin</a:t>
            </a:r>
            <a:r>
              <a:rPr lang="en-US" altLang="zh-CN" sz="2400" b="1" dirty="0">
                <a:ea typeface="宋体" panose="02010600030101010101" pitchFamily="2" charset="-122"/>
              </a:rPr>
              <a:t>&gt;&gt;c1&gt;&gt;c2&gt;&gt;n</a:t>
            </a:r>
            <a:r>
              <a:rPr lang="zh-CN" altLang="en-US" sz="2400" b="1" dirty="0">
                <a:ea typeface="宋体" panose="02010600030101010101" pitchFamily="2" charset="-122"/>
              </a:rPr>
              <a:t>；</a:t>
            </a:r>
            <a:endParaRPr lang="zh-CN" altLang="en-US" sz="2400" b="1" dirty="0">
              <a:ea typeface="宋体" panose="02010600030101010101" pitchFamily="2" charset="-122"/>
            </a:endParaRPr>
          </a:p>
          <a:p>
            <a:pPr eaLnBrk="1" hangingPunct="1">
              <a:lnSpc>
                <a:spcPct val="90000"/>
              </a:lnSpc>
              <a:buFont typeface="Wingdings" panose="05000000000000000000" pitchFamily="2" charset="2"/>
              <a:buNone/>
            </a:pPr>
            <a:r>
              <a:rPr lang="zh-CN" altLang="en-US" sz="2400" b="1" dirty="0">
                <a:ea typeface="宋体" panose="02010600030101010101" pitchFamily="2" charset="-122"/>
              </a:rPr>
              <a:t>若输入：</a:t>
            </a:r>
            <a:r>
              <a:rPr lang="en-US" altLang="zh-CN" sz="2400" b="1" dirty="0">
                <a:ea typeface="宋体" panose="02010600030101010101" pitchFamily="2" charset="-122"/>
              </a:rPr>
              <a:t>X  5</a:t>
            </a:r>
            <a:endParaRPr lang="en-US" altLang="zh-CN" sz="2400" b="1" dirty="0">
              <a:ea typeface="宋体" panose="02010600030101010101" pitchFamily="2" charset="-122"/>
            </a:endParaRPr>
          </a:p>
          <a:p>
            <a:pPr eaLnBrk="1" hangingPunct="1">
              <a:lnSpc>
                <a:spcPct val="90000"/>
              </a:lnSpc>
              <a:buFont typeface="Wingdings" panose="05000000000000000000" pitchFamily="2" charset="2"/>
              <a:buNone/>
            </a:pPr>
            <a:r>
              <a:rPr lang="zh-CN" altLang="en-US" sz="2400" b="1" dirty="0">
                <a:ea typeface="宋体" panose="02010600030101010101" pitchFamily="2" charset="-122"/>
              </a:rPr>
              <a:t>则</a:t>
            </a:r>
            <a:r>
              <a:rPr lang="en-US" altLang="zh-CN" sz="2400" b="1" dirty="0">
                <a:ea typeface="宋体" panose="02010600030101010101" pitchFamily="2" charset="-122"/>
              </a:rPr>
              <a:t>'X'</a:t>
            </a:r>
            <a:r>
              <a:rPr lang="zh-CN" altLang="en-US" sz="2400" b="1" dirty="0">
                <a:ea typeface="宋体" panose="02010600030101010101" pitchFamily="2" charset="-122"/>
              </a:rPr>
              <a:t>将存入</a:t>
            </a:r>
            <a:r>
              <a:rPr lang="en-US" altLang="zh-CN" sz="2400" b="1" dirty="0">
                <a:ea typeface="宋体" panose="02010600030101010101" pitchFamily="2" charset="-122"/>
              </a:rPr>
              <a:t>c1</a:t>
            </a:r>
            <a:r>
              <a:rPr lang="zh-CN" altLang="en-US" sz="2400" b="1" dirty="0">
                <a:ea typeface="宋体" panose="02010600030101010101" pitchFamily="2" charset="-122"/>
              </a:rPr>
              <a:t>，</a:t>
            </a:r>
            <a:r>
              <a:rPr lang="en-US" altLang="zh-CN" sz="2400" b="1" dirty="0">
                <a:ea typeface="宋体" panose="02010600030101010101" pitchFamily="2" charset="-122"/>
              </a:rPr>
              <a:t>'5'</a:t>
            </a:r>
            <a:r>
              <a:rPr lang="zh-CN" altLang="en-US" sz="2400" b="1" dirty="0">
                <a:ea typeface="宋体" panose="02010600030101010101" pitchFamily="2" charset="-122"/>
              </a:rPr>
              <a:t>被存入</a:t>
            </a:r>
            <a:r>
              <a:rPr lang="en-US" altLang="zh-CN" sz="2400" b="1" dirty="0">
                <a:ea typeface="宋体" panose="02010600030101010101" pitchFamily="2" charset="-122"/>
              </a:rPr>
              <a:t>c2</a:t>
            </a:r>
            <a:r>
              <a:rPr lang="zh-CN" altLang="en-US" sz="2400" b="1" dirty="0">
                <a:ea typeface="宋体" panose="02010600030101010101" pitchFamily="2" charset="-122"/>
              </a:rPr>
              <a:t>，</a:t>
            </a:r>
            <a:r>
              <a:rPr lang="en-US" altLang="zh-CN" sz="2400" b="1" dirty="0">
                <a:ea typeface="宋体" panose="02010600030101010101" pitchFamily="2" charset="-122"/>
              </a:rPr>
              <a:t>n</a:t>
            </a:r>
            <a:r>
              <a:rPr lang="zh-CN" altLang="en-US" sz="2400" b="1" dirty="0">
                <a:ea typeface="宋体" panose="02010600030101010101" pitchFamily="2" charset="-122"/>
              </a:rPr>
              <a:t>没有输入值</a:t>
            </a:r>
            <a:endParaRPr lang="zh-CN" altLang="en-US" sz="2400" b="1" dirty="0">
              <a:ea typeface="宋体" panose="02010600030101010101" pitchFamily="2" charset="-122"/>
            </a:endParaRPr>
          </a:p>
          <a:p>
            <a:pPr eaLnBrk="1" hangingPunct="1">
              <a:lnSpc>
                <a:spcPct val="90000"/>
              </a:lnSpc>
              <a:buFont typeface="Wingdings" panose="05000000000000000000" pitchFamily="2" charset="2"/>
              <a:buNone/>
            </a:pPr>
            <a:endParaRPr lang="zh-CN" altLang="en-US" dirty="0">
              <a:ea typeface="宋体" panose="02010600030101010101" pitchFamily="2" charset="-122"/>
            </a:endParaRPr>
          </a:p>
          <a:p>
            <a:pPr lvl="1" eaLnBrk="1" hangingPunct="1">
              <a:lnSpc>
                <a:spcPct val="80000"/>
              </a:lnSpc>
            </a:pPr>
            <a:endParaRPr lang="zh-CN" altLang="en-US" sz="2000" b="1" i="1" dirty="0">
              <a:solidFill>
                <a:srgbClr val="FF3300"/>
              </a:solidFill>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endParaRPr lang="en-US" altLang="zh-CN" sz="1400" b="1" dirty="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684213" y="188913"/>
            <a:ext cx="7772400" cy="431800"/>
          </a:xfrm>
        </p:spPr>
        <p:txBody>
          <a:bodyPr/>
          <a:lstStyle/>
          <a:p>
            <a:pPr eaLnBrk="1" hangingPunct="1"/>
            <a:r>
              <a:rPr lang="en-US" altLang="zh-CN" b="1">
                <a:ea typeface="宋体" panose="02010600030101010101" pitchFamily="2" charset="-122"/>
              </a:rPr>
              <a:t>1.4.8 </a:t>
            </a:r>
            <a:r>
              <a:rPr lang="zh-CN" altLang="zh-CN" b="1">
                <a:solidFill>
                  <a:srgbClr val="FF0000"/>
                </a:solidFill>
                <a:ea typeface="宋体" panose="02010600030101010101" pitchFamily="2" charset="-122"/>
              </a:rPr>
              <a:t>数据输入</a:t>
            </a:r>
            <a:r>
              <a:rPr lang="zh-CN" altLang="zh-CN" b="1">
                <a:ea typeface="宋体" panose="02010600030101010101" pitchFamily="2" charset="-122"/>
              </a:rPr>
              <a:t>的典型问题</a:t>
            </a:r>
            <a:endParaRPr lang="zh-CN" altLang="en-US" b="1">
              <a:ea typeface="宋体" panose="02010600030101010101" pitchFamily="2" charset="-122"/>
            </a:endParaRPr>
          </a:p>
        </p:txBody>
      </p:sp>
      <p:sp>
        <p:nvSpPr>
          <p:cNvPr id="93186" name="Rectangle 3"/>
          <p:cNvSpPr>
            <a:spLocks noGrp="1" noChangeArrowheads="1"/>
          </p:cNvSpPr>
          <p:nvPr>
            <p:ph type="body" idx="4294967295"/>
          </p:nvPr>
        </p:nvSpPr>
        <p:spPr>
          <a:xfrm>
            <a:off x="323850" y="1628775"/>
            <a:ext cx="8062913" cy="4824413"/>
          </a:xfrm>
        </p:spPr>
        <p:txBody>
          <a:bodyPr/>
          <a:lstStyle/>
          <a:p>
            <a:pPr eaLnBrk="1" hangingPunct="1">
              <a:lnSpc>
                <a:spcPct val="80000"/>
              </a:lnSpc>
              <a:buFont typeface="Wingdings" panose="05000000000000000000" pitchFamily="2" charset="2"/>
              <a:buNone/>
            </a:pPr>
            <a:r>
              <a:rPr lang="zh-CN" altLang="en-US"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1）get</a:t>
            </a:r>
            <a:r>
              <a:rPr lang="zh-CN" altLang="en-US" b="1" dirty="0">
                <a:solidFill>
                  <a:srgbClr val="0000CC"/>
                </a:solidFill>
                <a:ea typeface="宋体" panose="02010600030101010101" pitchFamily="2" charset="-122"/>
              </a:rPr>
              <a:t>输入空白字符</a:t>
            </a:r>
            <a:endParaRPr lang="en-US" altLang="zh-CN" b="1" dirty="0">
              <a:solidFill>
                <a:srgbClr val="0000CC"/>
              </a:solidFill>
              <a:ea typeface="宋体" panose="02010600030101010101" pitchFamily="2" charset="-122"/>
            </a:endParaRPr>
          </a:p>
          <a:p>
            <a:pPr lvl="1"/>
            <a:r>
              <a:rPr lang="en-US" altLang="zh-CN" b="1" i="1" dirty="0">
                <a:latin typeface="Arial" panose="020B0604020202020204" pitchFamily="34" charset="0"/>
                <a:ea typeface="宋体" panose="02010600030101010101" pitchFamily="2" charset="-122"/>
              </a:rPr>
              <a:t>get</a:t>
            </a:r>
            <a:r>
              <a:rPr lang="zh-CN" altLang="en-US" b="1" i="1" dirty="0">
                <a:latin typeface="Arial" panose="020B0604020202020204" pitchFamily="34" charset="0"/>
                <a:ea typeface="宋体" panose="02010600030101010101" pitchFamily="2" charset="-122"/>
              </a:rPr>
              <a:t>输入流函数完成单个空白字符（包括空格、回车换行等、</a:t>
            </a:r>
            <a:r>
              <a:rPr lang="en-US" altLang="zh-CN" b="1" i="1" dirty="0">
                <a:latin typeface="Arial" panose="020B0604020202020204" pitchFamily="34" charset="0"/>
                <a:ea typeface="宋体" panose="02010600030101010101" pitchFamily="2" charset="-122"/>
              </a:rPr>
              <a:t>Tab</a:t>
            </a:r>
            <a:r>
              <a:rPr lang="zh-CN" altLang="en-US" b="1" i="1" dirty="0">
                <a:latin typeface="Arial" panose="020B0604020202020204" pitchFamily="34" charset="0"/>
                <a:ea typeface="宋体" panose="02010600030101010101" pitchFamily="2" charset="-122"/>
              </a:rPr>
              <a:t>等）的输入，</a:t>
            </a:r>
            <a:endParaRPr lang="zh-CN" altLang="en-US" b="1" i="1" dirty="0">
              <a:latin typeface="Arial" panose="020B0604020202020204" pitchFamily="34" charset="0"/>
              <a:ea typeface="宋体" panose="02010600030101010101" pitchFamily="2" charset="-122"/>
            </a:endParaRPr>
          </a:p>
          <a:p>
            <a:pPr lvl="1"/>
            <a:r>
              <a:rPr lang="en-US" altLang="zh-CN" b="1" i="1" dirty="0">
                <a:latin typeface="Arial" panose="020B0604020202020204" pitchFamily="34" charset="0"/>
                <a:ea typeface="宋体" panose="02010600030101010101" pitchFamily="2" charset="-122"/>
              </a:rPr>
              <a:t>get</a:t>
            </a:r>
            <a:r>
              <a:rPr lang="zh-CN" altLang="en-US" b="1" i="1" dirty="0">
                <a:latin typeface="Arial" panose="020B0604020202020204" pitchFamily="34" charset="0"/>
                <a:ea typeface="宋体" panose="02010600030101010101" pitchFamily="2" charset="-122"/>
              </a:rPr>
              <a:t>函数的用法如下：</a:t>
            </a:r>
            <a:endParaRPr lang="zh-CN" altLang="en-US" b="1" i="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b="1" i="1" dirty="0" err="1">
                <a:latin typeface="Arial" panose="020B0604020202020204" pitchFamily="34" charset="0"/>
                <a:ea typeface="宋体" panose="02010600030101010101" pitchFamily="2" charset="-122"/>
              </a:rPr>
              <a:t>cin.get</a:t>
            </a:r>
            <a:r>
              <a:rPr lang="en-US" altLang="zh-CN" b="1" i="1" dirty="0">
                <a:latin typeface="Arial" panose="020B0604020202020204" pitchFamily="34" charset="0"/>
                <a:ea typeface="宋体" panose="02010600030101010101" pitchFamily="2" charset="-122"/>
              </a:rPr>
              <a:t>(char </a:t>
            </a:r>
            <a:r>
              <a:rPr lang="en-US" altLang="zh-CN" b="1" i="1" dirty="0" err="1">
                <a:latin typeface="Arial" panose="020B0604020202020204" pitchFamily="34" charset="0"/>
                <a:ea typeface="宋体" panose="02010600030101010101" pitchFamily="2" charset="-122"/>
              </a:rPr>
              <a:t>varChar</a:t>
            </a:r>
            <a:r>
              <a:rPr lang="en-US" altLang="zh-CN" b="1" i="1" dirty="0">
                <a:latin typeface="Arial" panose="020B0604020202020204" pitchFamily="34" charset="0"/>
                <a:ea typeface="宋体" panose="02010600030101010101" pitchFamily="2" charset="-122"/>
              </a:rPr>
              <a:t>)</a:t>
            </a:r>
            <a:r>
              <a:rPr lang="zh-CN" altLang="en-US" b="1" i="1" dirty="0">
                <a:latin typeface="Arial" panose="020B0604020202020204" pitchFamily="34" charset="0"/>
                <a:ea typeface="宋体" panose="02010600030101010101" pitchFamily="2" charset="-122"/>
              </a:rPr>
              <a:t>；</a:t>
            </a:r>
            <a:endParaRPr lang="zh-CN" altLang="en-US" b="1" i="1" dirty="0">
              <a:latin typeface="Arial" panose="020B0604020202020204" pitchFamily="34" charset="0"/>
              <a:ea typeface="宋体" panose="02010600030101010101" pitchFamily="2" charset="-122"/>
            </a:endParaRPr>
          </a:p>
          <a:p>
            <a:pPr lvl="1">
              <a:buFont typeface="Wingdings" panose="05000000000000000000" pitchFamily="2" charset="2"/>
              <a:buNone/>
            </a:pPr>
            <a:r>
              <a:rPr lang="zh-CN" altLang="en-US" b="1" dirty="0">
                <a:solidFill>
                  <a:srgbClr val="FF0000"/>
                </a:solidFill>
                <a:latin typeface="Arial" panose="020B0604020202020204" pitchFamily="34" charset="0"/>
                <a:ea typeface="宋体" panose="02010600030101010101" pitchFamily="2" charset="-122"/>
              </a:rPr>
              <a:t>例如</a:t>
            </a:r>
            <a:r>
              <a:rPr lang="en-US" altLang="zh-CN" b="1" dirty="0">
                <a:solidFill>
                  <a:srgbClr val="FF0000"/>
                </a:solidFill>
                <a:latin typeface="Arial" panose="020B0604020202020204" pitchFamily="34" charset="0"/>
                <a:ea typeface="宋体" panose="02010600030101010101" pitchFamily="2" charset="-122"/>
              </a:rPr>
              <a:t>:</a:t>
            </a:r>
            <a:endParaRPr lang="en-US" altLang="zh-CN" b="1" dirty="0">
              <a:solidFill>
                <a:srgbClr val="FF0000"/>
              </a:solidFill>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b="1" i="1" dirty="0">
                <a:latin typeface="Arial" panose="020B0604020202020204" pitchFamily="34" charset="0"/>
                <a:ea typeface="宋体" panose="02010600030101010101" pitchFamily="2" charset="-122"/>
              </a:rPr>
              <a:t>    </a:t>
            </a:r>
            <a:r>
              <a:rPr lang="en-US" altLang="zh-CN" b="1" i="1" dirty="0" err="1">
                <a:latin typeface="Arial" panose="020B0604020202020204" pitchFamily="34" charset="0"/>
                <a:ea typeface="宋体" panose="02010600030101010101" pitchFamily="2" charset="-122"/>
              </a:rPr>
              <a:t>cin.get</a:t>
            </a:r>
            <a:r>
              <a:rPr lang="en-US" altLang="zh-CN" b="1" i="1" dirty="0">
                <a:latin typeface="Arial" panose="020B0604020202020204" pitchFamily="34" charset="0"/>
                <a:ea typeface="宋体" panose="02010600030101010101" pitchFamily="2" charset="-122"/>
              </a:rPr>
              <a:t>(c1);</a:t>
            </a:r>
            <a:endParaRPr lang="en-US" altLang="zh-CN" b="1" i="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b="1" i="1" dirty="0">
                <a:latin typeface="Arial" panose="020B0604020202020204" pitchFamily="34" charset="0"/>
                <a:ea typeface="宋体" panose="02010600030101010101" pitchFamily="2" charset="-122"/>
              </a:rPr>
              <a:t>  	 </a:t>
            </a:r>
            <a:r>
              <a:rPr lang="en-US" altLang="zh-CN" b="1" i="1" dirty="0" err="1">
                <a:latin typeface="Arial" panose="020B0604020202020204" pitchFamily="34" charset="0"/>
                <a:ea typeface="宋体" panose="02010600030101010101" pitchFamily="2" charset="-122"/>
              </a:rPr>
              <a:t>cin.get</a:t>
            </a:r>
            <a:r>
              <a:rPr lang="en-US" altLang="zh-CN" b="1" i="1" dirty="0">
                <a:latin typeface="Arial" panose="020B0604020202020204" pitchFamily="34" charset="0"/>
                <a:ea typeface="宋体" panose="02010600030101010101" pitchFamily="2" charset="-122"/>
              </a:rPr>
              <a:t>(c2);</a:t>
            </a:r>
            <a:endParaRPr lang="en-US" altLang="zh-CN" b="1" i="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b="1" i="1" dirty="0">
                <a:latin typeface="Arial" panose="020B0604020202020204" pitchFamily="34" charset="0"/>
                <a:ea typeface="宋体" panose="02010600030101010101" pitchFamily="2" charset="-122"/>
              </a:rPr>
              <a:t> 	 </a:t>
            </a:r>
            <a:r>
              <a:rPr lang="en-US" altLang="zh-CN" b="1" i="1" dirty="0" err="1">
                <a:latin typeface="Arial" panose="020B0604020202020204" pitchFamily="34" charset="0"/>
                <a:ea typeface="宋体" panose="02010600030101010101" pitchFamily="2" charset="-122"/>
              </a:rPr>
              <a:t>cin</a:t>
            </a:r>
            <a:r>
              <a:rPr lang="en-US" altLang="zh-CN" b="1" i="1" dirty="0">
                <a:latin typeface="Arial" panose="020B0604020202020204" pitchFamily="34" charset="0"/>
                <a:ea typeface="宋体" panose="02010600030101010101" pitchFamily="2" charset="-122"/>
              </a:rPr>
              <a:t>&gt;&gt;n;</a:t>
            </a:r>
            <a:endParaRPr lang="en-US" altLang="zh-CN" b="1" i="1" dirty="0">
              <a:latin typeface="Arial" panose="020B0604020202020204" pitchFamily="34" charset="0"/>
              <a:ea typeface="宋体" panose="02010600030101010101" pitchFamily="2" charset="-122"/>
            </a:endParaRPr>
          </a:p>
          <a:p>
            <a:pPr lvl="1">
              <a:buFont typeface="Wingdings" panose="05000000000000000000" pitchFamily="2" charset="2"/>
              <a:buNone/>
            </a:pPr>
            <a:r>
              <a:rPr lang="zh-CN" altLang="en-US" b="1" dirty="0">
                <a:solidFill>
                  <a:schemeClr val="accent2"/>
                </a:solidFill>
                <a:latin typeface="Arial" panose="020B0604020202020204" pitchFamily="34" charset="0"/>
                <a:ea typeface="宋体" panose="02010600030101010101" pitchFamily="2" charset="-122"/>
              </a:rPr>
              <a:t>若输入 </a:t>
            </a:r>
            <a:r>
              <a:rPr lang="en-US" altLang="zh-CN" b="1" dirty="0">
                <a:solidFill>
                  <a:schemeClr val="accent2"/>
                </a:solidFill>
                <a:latin typeface="Arial" panose="020B0604020202020204" pitchFamily="34" charset="0"/>
                <a:ea typeface="宋体" panose="02010600030101010101" pitchFamily="2" charset="-122"/>
              </a:rPr>
              <a:t>1  3,</a:t>
            </a:r>
            <a:r>
              <a:rPr lang="zh-CN" altLang="en-US" b="1" dirty="0">
                <a:solidFill>
                  <a:schemeClr val="accent2"/>
                </a:solidFill>
                <a:latin typeface="Arial" panose="020B0604020202020204" pitchFamily="34" charset="0"/>
                <a:ea typeface="宋体" panose="02010600030101010101" pitchFamily="2" charset="-122"/>
              </a:rPr>
              <a:t>则</a:t>
            </a:r>
            <a:r>
              <a:rPr lang="en-US" altLang="zh-CN" b="1" dirty="0">
                <a:solidFill>
                  <a:schemeClr val="accent2"/>
                </a:solidFill>
                <a:latin typeface="Arial" panose="020B0604020202020204" pitchFamily="34" charset="0"/>
                <a:ea typeface="宋体" panose="02010600030101010101" pitchFamily="2" charset="-122"/>
              </a:rPr>
              <a:t>C1</a:t>
            </a:r>
            <a:r>
              <a:rPr lang="zh-CN" altLang="en-US" b="1" dirty="0">
                <a:solidFill>
                  <a:schemeClr val="accent2"/>
                </a:solidFill>
                <a:latin typeface="Arial" panose="020B0604020202020204" pitchFamily="34" charset="0"/>
                <a:ea typeface="宋体" panose="02010600030101010101" pitchFamily="2" charset="-122"/>
              </a:rPr>
              <a:t>为</a:t>
            </a:r>
            <a:r>
              <a:rPr lang="en-US" altLang="zh-CN" b="1" dirty="0">
                <a:solidFill>
                  <a:schemeClr val="accent2"/>
                </a:solidFill>
                <a:latin typeface="Arial" panose="020B0604020202020204" pitchFamily="34" charset="0"/>
                <a:ea typeface="宋体" panose="02010600030101010101" pitchFamily="2" charset="-122"/>
              </a:rPr>
              <a:t>'1',C2</a:t>
            </a:r>
            <a:r>
              <a:rPr lang="zh-CN" altLang="en-US" b="1" dirty="0">
                <a:solidFill>
                  <a:schemeClr val="accent2"/>
                </a:solidFill>
                <a:latin typeface="Arial" panose="020B0604020202020204" pitchFamily="34" charset="0"/>
                <a:ea typeface="宋体" panose="02010600030101010101" pitchFamily="2" charset="-122"/>
              </a:rPr>
              <a:t>为空白字符</a:t>
            </a:r>
            <a:r>
              <a:rPr lang="en-US" altLang="zh-CN" b="1" dirty="0">
                <a:solidFill>
                  <a:schemeClr val="accent2"/>
                </a:solidFill>
                <a:latin typeface="Arial" panose="020B0604020202020204" pitchFamily="34" charset="0"/>
                <a:ea typeface="宋体" panose="02010600030101010101" pitchFamily="2" charset="-122"/>
              </a:rPr>
              <a:t>,n</a:t>
            </a:r>
            <a:r>
              <a:rPr lang="zh-CN" altLang="en-US" b="1" dirty="0">
                <a:solidFill>
                  <a:schemeClr val="accent2"/>
                </a:solidFill>
                <a:latin typeface="Arial" panose="020B0604020202020204" pitchFamily="34" charset="0"/>
                <a:ea typeface="宋体" panose="02010600030101010101" pitchFamily="2" charset="-122"/>
              </a:rPr>
              <a:t>为</a:t>
            </a:r>
            <a:r>
              <a:rPr lang="en-US" altLang="zh-CN" b="1" dirty="0">
                <a:solidFill>
                  <a:schemeClr val="accent2"/>
                </a:solidFill>
                <a:latin typeface="Arial" panose="020B0604020202020204" pitchFamily="34" charset="0"/>
                <a:ea typeface="宋体" panose="02010600030101010101" pitchFamily="2" charset="-122"/>
              </a:rPr>
              <a:t>3</a:t>
            </a:r>
            <a:endParaRPr lang="en-US" altLang="zh-CN" sz="2000" b="1" dirty="0">
              <a:solidFill>
                <a:schemeClr val="accent2"/>
              </a:solidFill>
              <a:latin typeface="Arial" panose="020B0604020202020204" pitchFamily="34" charset="0"/>
              <a:ea typeface="宋体" panose="02010600030101010101" pitchFamily="2" charset="-122"/>
            </a:endParaRPr>
          </a:p>
          <a:p>
            <a:pPr eaLnBrk="1" hangingPunct="1">
              <a:lnSpc>
                <a:spcPct val="80000"/>
              </a:lnSpc>
              <a:buFont typeface="Wingdings" panose="05000000000000000000" pitchFamily="2" charset="2"/>
              <a:buNone/>
            </a:pPr>
            <a:endParaRPr lang="en-US" altLang="zh-CN" sz="1400" b="1" dirty="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684213" y="188913"/>
            <a:ext cx="7772400" cy="719137"/>
          </a:xfrm>
        </p:spPr>
        <p:txBody>
          <a:bodyPr/>
          <a:lstStyle/>
          <a:p>
            <a:pPr eaLnBrk="1" hangingPunct="1"/>
            <a:r>
              <a:rPr lang="en-US" altLang="zh-CN" b="1">
                <a:ea typeface="宋体" panose="02010600030101010101" pitchFamily="2" charset="-122"/>
              </a:rPr>
              <a:t>1.4.8 </a:t>
            </a:r>
            <a:r>
              <a:rPr lang="zh-CN" altLang="zh-CN" b="1">
                <a:solidFill>
                  <a:srgbClr val="FF0000"/>
                </a:solidFill>
                <a:ea typeface="宋体" panose="02010600030101010101" pitchFamily="2" charset="-122"/>
              </a:rPr>
              <a:t>数据输入</a:t>
            </a:r>
            <a:r>
              <a:rPr lang="zh-CN" altLang="zh-CN" b="1">
                <a:ea typeface="宋体" panose="02010600030101010101" pitchFamily="2" charset="-122"/>
              </a:rPr>
              <a:t>的典型问题</a:t>
            </a:r>
            <a:endParaRPr lang="zh-CN" altLang="en-US" b="1">
              <a:ea typeface="宋体" panose="02010600030101010101" pitchFamily="2" charset="-122"/>
            </a:endParaRPr>
          </a:p>
        </p:txBody>
      </p:sp>
      <p:sp>
        <p:nvSpPr>
          <p:cNvPr id="94210" name="Rectangle 3"/>
          <p:cNvSpPr>
            <a:spLocks noGrp="1" noChangeArrowheads="1"/>
          </p:cNvSpPr>
          <p:nvPr>
            <p:ph type="body" idx="4294967295"/>
          </p:nvPr>
        </p:nvSpPr>
        <p:spPr>
          <a:xfrm>
            <a:off x="0" y="1341438"/>
            <a:ext cx="9144000" cy="5832475"/>
          </a:xfrm>
        </p:spPr>
        <p:txBody>
          <a:bodyPr/>
          <a:lstStyle/>
          <a:p>
            <a:pPr eaLnBrk="1" hangingPunct="1">
              <a:lnSpc>
                <a:spcPct val="80000"/>
              </a:lnSpc>
              <a:buFont typeface="Wingdings" panose="05000000000000000000" pitchFamily="2" charset="2"/>
              <a:buNone/>
            </a:pPr>
            <a:r>
              <a:rPr lang="zh-CN" altLang="en-US"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2）getline</a:t>
            </a:r>
            <a:r>
              <a:rPr lang="zh-CN" altLang="en-US" b="1" dirty="0">
                <a:solidFill>
                  <a:srgbClr val="0000CC"/>
                </a:solidFill>
                <a:ea typeface="宋体" panose="02010600030101010101" pitchFamily="2" charset="-122"/>
              </a:rPr>
              <a:t>输入包括</a:t>
            </a:r>
            <a:r>
              <a:rPr lang="zh-CN" altLang="en-US" b="1" dirty="0">
                <a:solidFill>
                  <a:srgbClr val="C00000"/>
                </a:solidFill>
                <a:ea typeface="宋体" panose="02010600030101010101" pitchFamily="2" charset="-122"/>
              </a:rPr>
              <a:t>空白字符</a:t>
            </a:r>
            <a:r>
              <a:rPr lang="zh-CN" altLang="en-US" b="1" dirty="0">
                <a:solidFill>
                  <a:srgbClr val="0000CC"/>
                </a:solidFill>
                <a:ea typeface="宋体" panose="02010600030101010101" pitchFamily="2" charset="-122"/>
              </a:rPr>
              <a:t>的长字符串</a:t>
            </a:r>
            <a:endParaRPr lang="en-US" altLang="zh-CN" b="1" dirty="0">
              <a:solidFill>
                <a:srgbClr val="0000CC"/>
              </a:solidFill>
              <a:ea typeface="宋体" panose="02010600030101010101" pitchFamily="2" charset="-122"/>
            </a:endParaRPr>
          </a:p>
          <a:p>
            <a:r>
              <a:rPr lang="en-US" altLang="zh-CN" sz="2400" b="1" dirty="0" err="1">
                <a:ea typeface="宋体" panose="02010600030101010101" pitchFamily="2" charset="-122"/>
              </a:rPr>
              <a:t>getline</a:t>
            </a:r>
            <a:r>
              <a:rPr lang="zh-CN" altLang="en-US" sz="2400" b="1" dirty="0">
                <a:ea typeface="宋体" panose="02010600030101010101" pitchFamily="2" charset="-122"/>
              </a:rPr>
              <a:t>函数一次读取一行字符，其用法如下</a:t>
            </a:r>
            <a:endParaRPr lang="zh-CN" altLang="en-US" sz="2400" b="1" dirty="0">
              <a:ea typeface="宋体" panose="02010600030101010101" pitchFamily="2" charset="-122"/>
            </a:endParaRPr>
          </a:p>
          <a:p>
            <a:pPr lvl="1">
              <a:buFont typeface="Wingdings" panose="05000000000000000000" pitchFamily="2" charset="2"/>
              <a:buNone/>
            </a:pPr>
            <a:r>
              <a:rPr lang="en-US" altLang="zh-CN" b="1" dirty="0" err="1">
                <a:latin typeface="Arial" panose="020B0604020202020204" pitchFamily="34" charset="0"/>
                <a:ea typeface="宋体" panose="02010600030101010101" pitchFamily="2" charset="-122"/>
              </a:rPr>
              <a:t>std</a:t>
            </a:r>
            <a:r>
              <a:rPr lang="en-US" altLang="zh-CN" b="1" dirty="0">
                <a:latin typeface="Arial" panose="020B0604020202020204" pitchFamily="34" charset="0"/>
                <a:ea typeface="宋体" panose="02010600030101010101" pitchFamily="2" charset="-122"/>
              </a:rPr>
              <a:t>::</a:t>
            </a:r>
            <a:r>
              <a:rPr lang="en-US" altLang="zh-CN" b="1" dirty="0" err="1">
                <a:latin typeface="Arial" panose="020B0604020202020204" pitchFamily="34" charset="0"/>
                <a:ea typeface="宋体" panose="02010600030101010101" pitchFamily="2" charset="-122"/>
              </a:rPr>
              <a:t>cin.getline</a:t>
            </a:r>
            <a:r>
              <a:rPr lang="en-US" altLang="zh-CN" b="1" dirty="0">
                <a:latin typeface="Arial" panose="020B0604020202020204" pitchFamily="34" charset="0"/>
                <a:ea typeface="宋体" panose="02010600030101010101" pitchFamily="2" charset="-122"/>
              </a:rPr>
              <a:t>( char *c ,</a:t>
            </a:r>
            <a:r>
              <a:rPr lang="en-US" altLang="zh-CN" b="1" dirty="0" err="1">
                <a:latin typeface="Arial" panose="020B0604020202020204" pitchFamily="34" charset="0"/>
                <a:ea typeface="宋体" panose="02010600030101010101" pitchFamily="2" charset="-122"/>
              </a:rPr>
              <a:t>int</a:t>
            </a:r>
            <a:r>
              <a:rPr lang="en-US" altLang="zh-CN" b="1" dirty="0">
                <a:latin typeface="Arial" panose="020B0604020202020204" pitchFamily="34" charset="0"/>
                <a:ea typeface="宋体" panose="02010600030101010101" pitchFamily="2" charset="-122"/>
              </a:rPr>
              <a:t> n ,char ='\n');</a:t>
            </a:r>
            <a:endParaRPr lang="en-US" altLang="zh-CN"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zh-CN" altLang="en-US" b="1" dirty="0">
                <a:latin typeface="Arial" panose="020B0604020202020204" pitchFamily="34" charset="0"/>
                <a:ea typeface="宋体" panose="02010600030101010101" pitchFamily="2" charset="-122"/>
              </a:rPr>
              <a:t>读入</a:t>
            </a:r>
            <a:r>
              <a:rPr lang="en-US" altLang="zh-CN" b="1" dirty="0">
                <a:solidFill>
                  <a:srgbClr val="FF0000"/>
                </a:solidFill>
                <a:latin typeface="Arial" panose="020B0604020202020204" pitchFamily="34" charset="0"/>
                <a:ea typeface="宋体" panose="02010600030101010101" pitchFamily="2" charset="-122"/>
              </a:rPr>
              <a:t>n-1</a:t>
            </a:r>
            <a:r>
              <a:rPr lang="zh-CN" altLang="en-US" b="1" dirty="0">
                <a:solidFill>
                  <a:srgbClr val="FF0000"/>
                </a:solidFill>
                <a:latin typeface="Arial" panose="020B0604020202020204" pitchFamily="34" charset="0"/>
                <a:ea typeface="宋体" panose="02010600030101010101" pitchFamily="2" charset="-122"/>
              </a:rPr>
              <a:t>个字符</a:t>
            </a:r>
            <a:r>
              <a:rPr lang="zh-CN" altLang="en-US" b="1" dirty="0">
                <a:latin typeface="Arial" panose="020B0604020202020204" pitchFamily="34" charset="0"/>
                <a:ea typeface="宋体" panose="02010600030101010101" pitchFamily="2" charset="-122"/>
              </a:rPr>
              <a:t>输入结束或者遇到</a:t>
            </a:r>
            <a:r>
              <a:rPr lang="zh-CN" altLang="en-US" b="1" dirty="0">
                <a:solidFill>
                  <a:srgbClr val="FF0000"/>
                </a:solidFill>
                <a:latin typeface="Arial" panose="020B0604020202020204" pitchFamily="34" charset="0"/>
                <a:ea typeface="宋体" panose="02010600030101010101" pitchFamily="2" charset="-122"/>
              </a:rPr>
              <a:t>指定字符</a:t>
            </a:r>
            <a:r>
              <a:rPr lang="zh-CN" altLang="en-US" b="1" dirty="0">
                <a:latin typeface="Arial" panose="020B0604020202020204" pitchFamily="34" charset="0"/>
                <a:ea typeface="宋体" panose="02010600030101010101" pitchFamily="2" charset="-122"/>
              </a:rPr>
              <a:t>输入结束</a:t>
            </a:r>
            <a:r>
              <a:rPr lang="en-US" altLang="zh-CN" b="1" dirty="0">
                <a:solidFill>
                  <a:srgbClr val="FF0000"/>
                </a:solidFill>
                <a:latin typeface="Arial" panose="020B0604020202020204" pitchFamily="34" charset="0"/>
                <a:ea typeface="宋体" panose="02010600030101010101" pitchFamily="2" charset="-122"/>
              </a:rPr>
              <a:t>.</a:t>
            </a:r>
            <a:endParaRPr lang="en-US" altLang="zh-CN" b="1" dirty="0">
              <a:solidFill>
                <a:srgbClr val="FF0000"/>
              </a:solidFill>
              <a:latin typeface="Arial" panose="020B0604020202020204" pitchFamily="34" charset="0"/>
              <a:ea typeface="宋体" panose="02010600030101010101" pitchFamily="2" charset="-122"/>
            </a:endParaRPr>
          </a:p>
          <a:p>
            <a:pPr lvl="1">
              <a:buFont typeface="Wingdings" panose="05000000000000000000" pitchFamily="2" charset="2"/>
              <a:buNone/>
            </a:pPr>
            <a:endParaRPr lang="en-US" altLang="zh-CN" b="1" dirty="0">
              <a:solidFill>
                <a:srgbClr val="FF0000"/>
              </a:solidFill>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b="1" dirty="0">
                <a:solidFill>
                  <a:srgbClr val="FF0000"/>
                </a:solidFill>
                <a:latin typeface="Arial" panose="020B0604020202020204" pitchFamily="34" charset="0"/>
                <a:ea typeface="宋体" panose="02010600030101010101" pitchFamily="2" charset="-122"/>
              </a:rPr>
              <a:t>【</a:t>
            </a:r>
            <a:r>
              <a:rPr lang="zh-CN" altLang="en-US" b="1" dirty="0">
                <a:solidFill>
                  <a:srgbClr val="FF0000"/>
                </a:solidFill>
                <a:latin typeface="Arial" panose="020B0604020202020204" pitchFamily="34" charset="0"/>
                <a:ea typeface="宋体" panose="02010600030101010101" pitchFamily="2" charset="-122"/>
              </a:rPr>
              <a:t>例</a:t>
            </a:r>
            <a:r>
              <a:rPr lang="en-US" altLang="zh-CN" b="1" dirty="0">
                <a:solidFill>
                  <a:srgbClr val="FF0000"/>
                </a:solidFill>
                <a:latin typeface="Arial" panose="020B0604020202020204" pitchFamily="34" charset="0"/>
                <a:ea typeface="宋体" panose="02010600030101010101" pitchFamily="2" charset="-122"/>
              </a:rPr>
              <a:t>1-11】 </a:t>
            </a:r>
            <a:r>
              <a:rPr lang="en-US" altLang="zh-CN" b="1" dirty="0" err="1">
                <a:solidFill>
                  <a:srgbClr val="FF0000"/>
                </a:solidFill>
                <a:latin typeface="Arial" panose="020B0604020202020204" pitchFamily="34" charset="0"/>
                <a:ea typeface="宋体" panose="02010600030101010101" pitchFamily="2" charset="-122"/>
              </a:rPr>
              <a:t>getline</a:t>
            </a:r>
            <a:r>
              <a:rPr lang="zh-CN" altLang="en-US" b="1" dirty="0">
                <a:solidFill>
                  <a:srgbClr val="FF0000"/>
                </a:solidFill>
                <a:latin typeface="Arial" panose="020B0604020202020204" pitchFamily="34" charset="0"/>
                <a:ea typeface="宋体" panose="02010600030101010101" pitchFamily="2" charset="-122"/>
              </a:rPr>
              <a:t>读取一行输入存入字符串中</a:t>
            </a:r>
            <a:r>
              <a:rPr lang="zh-CN" altLang="en-US" dirty="0">
                <a:latin typeface="Arial" panose="020B0604020202020204" pitchFamily="34" charset="0"/>
                <a:ea typeface="宋体" panose="02010600030101010101" pitchFamily="2" charset="-122"/>
              </a:rPr>
              <a:t> </a:t>
            </a:r>
            <a:endParaRPr lang="en-US" altLang="zh-CN"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#include&lt;</a:t>
            </a:r>
            <a:r>
              <a:rPr lang="en-US" altLang="zh-CN" sz="1800" b="1" dirty="0" err="1">
                <a:latin typeface="Arial" panose="020B0604020202020204" pitchFamily="34" charset="0"/>
                <a:ea typeface="宋体" panose="02010600030101010101" pitchFamily="2" charset="-122"/>
              </a:rPr>
              <a:t>iostream</a:t>
            </a:r>
            <a:r>
              <a:rPr lang="en-US" altLang="zh-CN" sz="1800" b="1" dirty="0">
                <a:latin typeface="Arial" panose="020B0604020202020204" pitchFamily="34" charset="0"/>
                <a:ea typeface="宋体" panose="02010600030101010101" pitchFamily="2" charset="-122"/>
              </a:rPr>
              <a:t>&gt;</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using namespace </a:t>
            </a:r>
            <a:r>
              <a:rPr lang="en-US" altLang="zh-CN" sz="1800" b="1" dirty="0" err="1">
                <a:latin typeface="Arial" panose="020B0604020202020204" pitchFamily="34" charset="0"/>
                <a:ea typeface="宋体" panose="02010600030101010101" pitchFamily="2" charset="-122"/>
              </a:rPr>
              <a:t>std</a:t>
            </a: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void main()</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	char s1[100];</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	</a:t>
            </a: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&lt;&lt;"use </a:t>
            </a:r>
            <a:r>
              <a:rPr lang="en-US" altLang="zh-CN" sz="1800" b="1" dirty="0" err="1">
                <a:latin typeface="Arial" panose="020B0604020202020204" pitchFamily="34" charset="0"/>
                <a:ea typeface="宋体" panose="02010600030101010101" pitchFamily="2" charset="-122"/>
              </a:rPr>
              <a:t>getline</a:t>
            </a:r>
            <a:r>
              <a:rPr lang="en-US" altLang="zh-CN" sz="1800" b="1" dirty="0">
                <a:latin typeface="Arial" panose="020B0604020202020204" pitchFamily="34" charset="0"/>
                <a:ea typeface="宋体" panose="02010600030101010101" pitchFamily="2" charset="-122"/>
              </a:rPr>
              <a:t> input char: ";</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	</a:t>
            </a:r>
            <a:r>
              <a:rPr lang="en-US" altLang="zh-CN" sz="1800" b="1" dirty="0" err="1">
                <a:latin typeface="Arial" panose="020B0604020202020204" pitchFamily="34" charset="0"/>
                <a:ea typeface="宋体" panose="02010600030101010101" pitchFamily="2" charset="-122"/>
              </a:rPr>
              <a:t>cin.getline</a:t>
            </a:r>
            <a:r>
              <a:rPr lang="en-US" altLang="zh-CN" sz="1800" b="1" dirty="0">
                <a:latin typeface="Arial" panose="020B0604020202020204" pitchFamily="34" charset="0"/>
                <a:ea typeface="宋体" panose="02010600030101010101" pitchFamily="2" charset="-122"/>
              </a:rPr>
              <a:t>(s1,50);   </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	</a:t>
            </a: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&lt;&lt;s1&lt;&lt;</a:t>
            </a:r>
            <a:r>
              <a:rPr lang="en-US" altLang="zh-CN" sz="1800" b="1" dirty="0" err="1">
                <a:latin typeface="Arial" panose="020B0604020202020204" pitchFamily="34" charset="0"/>
                <a:ea typeface="宋体" panose="02010600030101010101" pitchFamily="2" charset="-122"/>
              </a:rPr>
              <a:t>endl</a:t>
            </a: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lvl="1">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a:t>
            </a:r>
            <a:endParaRPr lang="en-US" altLang="zh-CN" sz="1600" b="1" dirty="0">
              <a:latin typeface="Arial" panose="020B0604020202020204" pitchFamily="34" charset="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idx="4294967295"/>
          </p:nvPr>
        </p:nvSpPr>
        <p:spPr>
          <a:xfrm>
            <a:off x="179388" y="292100"/>
            <a:ext cx="8507412" cy="544513"/>
          </a:xfrm>
        </p:spPr>
        <p:txBody>
          <a:bodyPr/>
          <a:lstStyle/>
          <a:p>
            <a:r>
              <a:rPr lang="en-US" altLang="zh-CN" sz="2400" b="1">
                <a:ea typeface="宋体" panose="02010600030101010101" pitchFamily="2" charset="-122"/>
              </a:rPr>
              <a:t>3.getline()</a:t>
            </a:r>
            <a:r>
              <a:rPr lang="zh-CN" altLang="en-US" sz="2400" b="1">
                <a:ea typeface="宋体" panose="02010600030101010101" pitchFamily="2" charset="-122"/>
              </a:rPr>
              <a:t>函数读取输入数据问题</a:t>
            </a:r>
            <a:endParaRPr lang="zh-CN" altLang="en-US" sz="2400" b="1">
              <a:ea typeface="宋体" panose="02010600030101010101" pitchFamily="2" charset="-122"/>
            </a:endParaRPr>
          </a:p>
        </p:txBody>
      </p:sp>
      <p:sp>
        <p:nvSpPr>
          <p:cNvPr id="95234" name="内容占位符 2"/>
          <p:cNvSpPr>
            <a:spLocks noGrp="1"/>
          </p:cNvSpPr>
          <p:nvPr>
            <p:ph idx="4294967295"/>
          </p:nvPr>
        </p:nvSpPr>
        <p:spPr>
          <a:xfrm>
            <a:off x="107950" y="1412875"/>
            <a:ext cx="8567738" cy="5329238"/>
          </a:xfrm>
        </p:spPr>
        <p:txBody>
          <a:bodyPr/>
          <a:lstStyle/>
          <a:p>
            <a:r>
              <a:rPr lang="en-US" altLang="zh-CN" sz="2400" b="1" dirty="0">
                <a:ea typeface="宋体" panose="02010600030101010101" pitchFamily="2" charset="-122"/>
              </a:rPr>
              <a:t>1): </a:t>
            </a:r>
            <a:r>
              <a:rPr lang="zh-CN" altLang="en-US" sz="2400" b="1" dirty="0">
                <a:ea typeface="宋体" panose="02010600030101010101" pitchFamily="2" charset="-122"/>
              </a:rPr>
              <a:t>前一条</a:t>
            </a:r>
            <a:r>
              <a:rPr lang="en-US" altLang="zh-CN" sz="2400" b="1" dirty="0" err="1">
                <a:ea typeface="宋体" panose="02010600030101010101" pitchFamily="2" charset="-122"/>
              </a:rPr>
              <a:t>getline</a:t>
            </a:r>
            <a:r>
              <a:rPr lang="zh-CN" altLang="en-US" sz="2400" b="1" dirty="0">
                <a:ea typeface="宋体" panose="02010600030101010101" pitchFamily="2" charset="-122"/>
              </a:rPr>
              <a:t>输入过多符号</a:t>
            </a:r>
            <a:endParaRPr lang="zh-CN" altLang="en-US" sz="2400" b="1" dirty="0">
              <a:ea typeface="宋体" panose="02010600030101010101" pitchFamily="2" charset="-122"/>
            </a:endParaRPr>
          </a:p>
          <a:p>
            <a:endParaRPr lang="en-US" altLang="zh-CN" sz="1600" b="1" dirty="0">
              <a:ea typeface="宋体" panose="02010600030101010101" pitchFamily="2" charset="-122"/>
            </a:endParaRPr>
          </a:p>
          <a:p>
            <a:r>
              <a:rPr lang="en-US" altLang="zh-CN" sz="1600" b="1" dirty="0">
                <a:ea typeface="宋体" panose="02010600030101010101" pitchFamily="2" charset="-122"/>
              </a:rPr>
              <a:t>//Eg1-12.cpp</a:t>
            </a:r>
            <a:endParaRPr lang="zh-CN" altLang="zh-CN" sz="1600" b="1" dirty="0">
              <a:ea typeface="宋体" panose="02010600030101010101" pitchFamily="2" charset="-122"/>
            </a:endParaRPr>
          </a:p>
          <a:p>
            <a:r>
              <a:rPr lang="en-US" altLang="zh-CN" sz="1600" b="1" dirty="0">
                <a:ea typeface="宋体" panose="02010600030101010101" pitchFamily="2" charset="-122"/>
              </a:rPr>
              <a:t>#include&lt;</a:t>
            </a:r>
            <a:r>
              <a:rPr lang="en-US" altLang="zh-CN" sz="1600" b="1" dirty="0" err="1">
                <a:ea typeface="宋体" panose="02010600030101010101" pitchFamily="2" charset="-122"/>
              </a:rPr>
              <a:t>iostream</a:t>
            </a:r>
            <a:r>
              <a:rPr lang="en-US" altLang="zh-CN" sz="1600" b="1" dirty="0">
                <a:ea typeface="宋体" panose="02010600030101010101" pitchFamily="2" charset="-122"/>
              </a:rPr>
              <a:t>&gt;</a:t>
            </a:r>
            <a:endParaRPr lang="zh-CN" altLang="zh-CN" sz="1600" b="1" dirty="0">
              <a:ea typeface="宋体" panose="02010600030101010101" pitchFamily="2" charset="-122"/>
            </a:endParaRPr>
          </a:p>
          <a:p>
            <a:r>
              <a:rPr lang="en-US" altLang="zh-CN" sz="1600" b="1" dirty="0">
                <a:ea typeface="宋体" panose="02010600030101010101" pitchFamily="2" charset="-122"/>
              </a:rPr>
              <a:t>using namespace </a:t>
            </a:r>
            <a:r>
              <a:rPr lang="en-US" altLang="zh-CN" sz="1600" b="1" dirty="0" err="1">
                <a:ea typeface="宋体" panose="02010600030101010101" pitchFamily="2" charset="-122"/>
              </a:rPr>
              <a:t>std</a:t>
            </a:r>
            <a:r>
              <a:rPr lang="en-US" altLang="zh-CN" sz="1600" b="1" dirty="0">
                <a:ea typeface="宋体" panose="02010600030101010101" pitchFamily="2" charset="-122"/>
              </a:rPr>
              <a:t>;</a:t>
            </a:r>
            <a:endParaRPr lang="zh-CN" altLang="zh-CN" sz="1600" b="1" dirty="0">
              <a:ea typeface="宋体" panose="02010600030101010101" pitchFamily="2" charset="-122"/>
            </a:endParaRPr>
          </a:p>
          <a:p>
            <a:r>
              <a:rPr lang="en-US" altLang="zh-CN" sz="1600" b="1" dirty="0">
                <a:ea typeface="宋体" panose="02010600030101010101" pitchFamily="2" charset="-122"/>
              </a:rPr>
              <a:t>void main(){</a:t>
            </a:r>
            <a:endParaRPr lang="zh-CN" altLang="zh-CN" sz="1600" b="1" dirty="0">
              <a:ea typeface="宋体" panose="02010600030101010101" pitchFamily="2" charset="-122"/>
            </a:endParaRPr>
          </a:p>
          <a:p>
            <a:r>
              <a:rPr lang="en-US" altLang="zh-CN" sz="1600" b="1" dirty="0">
                <a:ea typeface="宋体" panose="02010600030101010101" pitchFamily="2" charset="-122"/>
              </a:rPr>
              <a:t>	char s1[100];</a:t>
            </a:r>
            <a:endParaRPr lang="zh-CN" altLang="zh-CN" sz="1600" b="1" dirty="0">
              <a:ea typeface="宋体" panose="02010600030101010101" pitchFamily="2" charset="-122"/>
            </a:endParaRPr>
          </a:p>
          <a:p>
            <a:r>
              <a:rPr lang="en-US" altLang="zh-CN" sz="1600" b="1" dirty="0">
                <a:ea typeface="宋体" panose="02010600030101010101" pitchFamily="2" charset="-122"/>
              </a:rPr>
              <a:t>	char s2[10];</a:t>
            </a:r>
            <a:endParaRPr lang="zh-CN" altLang="zh-CN" sz="1600" b="1" dirty="0">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cout</a:t>
            </a:r>
            <a:r>
              <a:rPr lang="en-US" altLang="zh-CN" sz="1600" b="1" dirty="0">
                <a:ea typeface="宋体" panose="02010600030101010101" pitchFamily="2" charset="-122"/>
              </a:rPr>
              <a:t> &lt;&lt; "use </a:t>
            </a:r>
            <a:r>
              <a:rPr lang="en-US" altLang="zh-CN" sz="1600" b="1" dirty="0" err="1">
                <a:ea typeface="宋体" panose="02010600030101010101" pitchFamily="2" charset="-122"/>
              </a:rPr>
              <a:t>getline</a:t>
            </a:r>
            <a:r>
              <a:rPr lang="en-US" altLang="zh-CN" sz="1600" b="1" dirty="0">
                <a:ea typeface="宋体" panose="02010600030101010101" pitchFamily="2" charset="-122"/>
              </a:rPr>
              <a:t> input s1:  ";               	//L1</a:t>
            </a:r>
            <a:endParaRPr lang="zh-CN" altLang="zh-CN" sz="1600" b="1" dirty="0">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cin.getline</a:t>
            </a:r>
            <a:r>
              <a:rPr lang="en-US" altLang="zh-CN" sz="1600" b="1" dirty="0">
                <a:ea typeface="宋体" panose="02010600030101010101" pitchFamily="2" charset="-122"/>
              </a:rPr>
              <a:t>(s1, 11);                             	//L2</a:t>
            </a:r>
            <a:endParaRPr lang="zh-CN" altLang="zh-CN" sz="1600" b="1" dirty="0">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cout</a:t>
            </a:r>
            <a:r>
              <a:rPr lang="en-US" altLang="zh-CN" sz="1600" b="1" dirty="0">
                <a:ea typeface="宋体" panose="02010600030101010101" pitchFamily="2" charset="-122"/>
              </a:rPr>
              <a:t> &lt;&lt; "input s2:  " &lt;&lt; </a:t>
            </a:r>
            <a:r>
              <a:rPr lang="en-US" altLang="zh-CN" sz="1600" b="1" dirty="0" err="1">
                <a:ea typeface="宋体" panose="02010600030101010101" pitchFamily="2" charset="-122"/>
              </a:rPr>
              <a:t>endl</a:t>
            </a:r>
            <a:r>
              <a:rPr lang="en-US" altLang="zh-CN" sz="1600" b="1" dirty="0">
                <a:ea typeface="宋体" panose="02010600030101010101" pitchFamily="2" charset="-122"/>
              </a:rPr>
              <a:t>;                   	//L3</a:t>
            </a:r>
            <a:endParaRPr lang="zh-CN" altLang="zh-CN" sz="1600" b="1" dirty="0">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cin.clear</a:t>
            </a:r>
            <a:r>
              <a:rPr lang="en-US" altLang="zh-CN" sz="1600" b="1" dirty="0">
                <a:ea typeface="宋体" panose="02010600030101010101" pitchFamily="2" charset="-122"/>
              </a:rPr>
              <a:t>();                                     	</a:t>
            </a:r>
            <a:r>
              <a:rPr lang="en-US" altLang="zh-CN" sz="1600" b="1" dirty="0" smtClean="0">
                <a:ea typeface="宋体" panose="02010600030101010101" pitchFamily="2" charset="-122"/>
              </a:rPr>
              <a:t>//</a:t>
            </a:r>
            <a:r>
              <a:rPr lang="en-US" altLang="zh-CN" sz="1600" b="1" dirty="0">
                <a:ea typeface="宋体" panose="02010600030101010101" pitchFamily="2" charset="-122"/>
              </a:rPr>
              <a:t>L4</a:t>
            </a:r>
            <a:r>
              <a:rPr lang="en-US" altLang="zh-CN" sz="1600" b="1" dirty="0" smtClean="0">
                <a:ea typeface="宋体" panose="02010600030101010101" pitchFamily="2" charset="-122"/>
              </a:rPr>
              <a:t>*</a:t>
            </a:r>
            <a:r>
              <a:rPr lang="zh-CN" altLang="en-US" sz="1600" b="1" dirty="0" smtClean="0">
                <a:ea typeface="宋体" panose="02010600030101010101" pitchFamily="2" charset="-122"/>
              </a:rPr>
              <a:t>，</a:t>
            </a:r>
            <a:r>
              <a:rPr lang="zh-CN" altLang="en-US" sz="1600" b="1" dirty="0" smtClean="0">
                <a:solidFill>
                  <a:srgbClr val="FF0000"/>
                </a:solidFill>
                <a:ea typeface="宋体" panose="02010600030101010101" pitchFamily="2" charset="-122"/>
              </a:rPr>
              <a:t>设置有效</a:t>
            </a:r>
            <a:endParaRPr lang="en-US" altLang="zh-CN" sz="1600" b="1" dirty="0" smtClean="0">
              <a:solidFill>
                <a:srgbClr val="FF0000"/>
              </a:solidFill>
              <a:ea typeface="宋体" panose="02010600030101010101" pitchFamily="2" charset="-122"/>
            </a:endParaRPr>
          </a:p>
          <a:p>
            <a:r>
              <a:rPr lang="en-US" altLang="zh-CN" sz="1600" b="1" dirty="0" smtClean="0">
                <a:ea typeface="宋体" panose="02010600030101010101" pitchFamily="2" charset="-122"/>
              </a:rPr>
              <a:t>//</a:t>
            </a:r>
            <a:r>
              <a:rPr lang="en-US" altLang="zh-CN" sz="1600" b="1" dirty="0">
                <a:ea typeface="宋体" panose="02010600030101010101" pitchFamily="2" charset="-122"/>
              </a:rPr>
              <a:t>	</a:t>
            </a:r>
            <a:r>
              <a:rPr lang="en-US" altLang="zh-CN" sz="1600" b="1" dirty="0" err="1">
                <a:ea typeface="宋体" panose="02010600030101010101" pitchFamily="2" charset="-122"/>
              </a:rPr>
              <a:t>cin.ignore</a:t>
            </a:r>
            <a:r>
              <a:rPr lang="en-US" altLang="zh-CN" sz="1600" b="1" dirty="0">
                <a:ea typeface="宋体" panose="02010600030101010101" pitchFamily="2" charset="-122"/>
              </a:rPr>
              <a:t>(1024</a:t>
            </a:r>
            <a:r>
              <a:rPr lang="en-US" altLang="zh-CN" sz="1600" b="1" dirty="0" smtClean="0">
                <a:ea typeface="宋体" panose="02010600030101010101" pitchFamily="2" charset="-122"/>
              </a:rPr>
              <a:t>,‘\n’);                           </a:t>
            </a:r>
            <a:r>
              <a:rPr lang="en-US" altLang="zh-CN" sz="1600" b="1" dirty="0">
                <a:ea typeface="宋体" panose="02010600030101010101" pitchFamily="2" charset="-122"/>
              </a:rPr>
              <a:t>	//L5</a:t>
            </a:r>
            <a:r>
              <a:rPr lang="en-US" altLang="zh-CN" sz="1600" b="1" dirty="0" smtClean="0">
                <a:ea typeface="宋体" panose="02010600030101010101" pitchFamily="2" charset="-122"/>
              </a:rPr>
              <a:t>*</a:t>
            </a:r>
            <a:r>
              <a:rPr lang="zh-CN" altLang="en-US" sz="1600" b="1" dirty="0" smtClean="0">
                <a:ea typeface="宋体" panose="02010600030101010101" pitchFamily="2" charset="-122"/>
              </a:rPr>
              <a:t>，</a:t>
            </a:r>
            <a:r>
              <a:rPr lang="zh-CN" altLang="en-US" sz="1600" b="1" dirty="0" smtClean="0">
                <a:solidFill>
                  <a:srgbClr val="FF0000"/>
                </a:solidFill>
                <a:ea typeface="宋体" panose="02010600030101010101" pitchFamily="2" charset="-122"/>
              </a:rPr>
              <a:t>忽略</a:t>
            </a:r>
            <a:endParaRPr lang="zh-CN" altLang="zh-CN" sz="1600" b="1" dirty="0">
              <a:solidFill>
                <a:srgbClr val="FF0000"/>
              </a:solidFill>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cin.getline</a:t>
            </a:r>
            <a:r>
              <a:rPr lang="en-US" altLang="zh-CN" sz="1600" b="1" dirty="0">
                <a:ea typeface="宋体" panose="02010600030101010101" pitchFamily="2" charset="-122"/>
              </a:rPr>
              <a:t>(s2, 6);                              	//L6</a:t>
            </a:r>
            <a:endParaRPr lang="zh-CN" altLang="zh-CN" sz="1600" b="1" dirty="0">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cout</a:t>
            </a:r>
            <a:r>
              <a:rPr lang="en-US" altLang="zh-CN" sz="1600" b="1" dirty="0">
                <a:ea typeface="宋体" panose="02010600030101010101" pitchFamily="2" charset="-122"/>
              </a:rPr>
              <a:t> &lt;&lt; "s1=" &lt;&lt; s1 &lt;&lt; </a:t>
            </a:r>
            <a:r>
              <a:rPr lang="en-US" altLang="zh-CN" sz="1600" b="1" dirty="0" err="1">
                <a:ea typeface="宋体" panose="02010600030101010101" pitchFamily="2" charset="-122"/>
              </a:rPr>
              <a:t>endl</a:t>
            </a:r>
            <a:r>
              <a:rPr lang="en-US" altLang="zh-CN" sz="1600" b="1" dirty="0">
                <a:ea typeface="宋体" panose="02010600030101010101" pitchFamily="2" charset="-122"/>
              </a:rPr>
              <a:t>;                     	//L7</a:t>
            </a:r>
            <a:endParaRPr lang="zh-CN" altLang="zh-CN" sz="1600" b="1" dirty="0">
              <a:ea typeface="宋体" panose="02010600030101010101" pitchFamily="2" charset="-122"/>
            </a:endParaRPr>
          </a:p>
          <a:p>
            <a:r>
              <a:rPr lang="en-US" altLang="zh-CN" sz="1600" b="1" dirty="0">
                <a:ea typeface="宋体" panose="02010600030101010101" pitchFamily="2" charset="-122"/>
              </a:rPr>
              <a:t>	</a:t>
            </a:r>
            <a:r>
              <a:rPr lang="en-US" altLang="zh-CN" sz="1600" b="1" dirty="0" err="1">
                <a:ea typeface="宋体" panose="02010600030101010101" pitchFamily="2" charset="-122"/>
              </a:rPr>
              <a:t>cout</a:t>
            </a:r>
            <a:r>
              <a:rPr lang="en-US" altLang="zh-CN" sz="1600" b="1" dirty="0">
                <a:ea typeface="宋体" panose="02010600030101010101" pitchFamily="2" charset="-122"/>
              </a:rPr>
              <a:t> &lt;&lt; "s2=" &lt;&lt; s2 &lt;&lt; </a:t>
            </a:r>
            <a:r>
              <a:rPr lang="en-US" altLang="zh-CN" sz="1600" b="1" dirty="0" err="1">
                <a:ea typeface="宋体" panose="02010600030101010101" pitchFamily="2" charset="-122"/>
              </a:rPr>
              <a:t>endl</a:t>
            </a:r>
            <a:r>
              <a:rPr lang="en-US" altLang="zh-CN" sz="1600" b="1" dirty="0">
                <a:ea typeface="宋体" panose="02010600030101010101" pitchFamily="2" charset="-122"/>
              </a:rPr>
              <a:t>;                     	//L8</a:t>
            </a:r>
            <a:endParaRPr lang="zh-CN" altLang="zh-CN" sz="1600" b="1" dirty="0">
              <a:ea typeface="宋体" panose="02010600030101010101" pitchFamily="2" charset="-122"/>
            </a:endParaRPr>
          </a:p>
          <a:p>
            <a:r>
              <a:rPr lang="en-US" altLang="zh-CN" sz="1600" b="1" dirty="0">
                <a:ea typeface="宋体" panose="02010600030101010101" pitchFamily="2" charset="-122"/>
              </a:rPr>
              <a:t>}</a:t>
            </a:r>
            <a:endParaRPr lang="zh-CN" altLang="zh-CN" sz="1600" b="1" dirty="0">
              <a:ea typeface="宋体" panose="02010600030101010101" pitchFamily="2" charset="-122"/>
            </a:endParaRPr>
          </a:p>
          <a:p>
            <a:endParaRPr lang="zh-CN" altLang="en-US" sz="1600" dirty="0">
              <a:ea typeface="宋体" panose="02010600030101010101" pitchFamily="2" charset="-122"/>
            </a:endParaRPr>
          </a:p>
        </p:txBody>
      </p:sp>
      <p:sp>
        <p:nvSpPr>
          <p:cNvPr id="4" name="云形 3"/>
          <p:cNvSpPr/>
          <p:nvPr/>
        </p:nvSpPr>
        <p:spPr>
          <a:xfrm>
            <a:off x="3779838" y="1268413"/>
            <a:ext cx="5364162"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000" dirty="0">
                <a:solidFill>
                  <a:schemeClr val="tx1"/>
                </a:solidFill>
              </a:rPr>
              <a:t>输入字符超过</a:t>
            </a:r>
            <a:r>
              <a:rPr lang="en-US" altLang="zh-CN" sz="2000" dirty="0" err="1">
                <a:solidFill>
                  <a:schemeClr val="tx1"/>
                </a:solidFill>
              </a:rPr>
              <a:t>getline</a:t>
            </a:r>
            <a:r>
              <a:rPr lang="zh-CN" altLang="en-US" sz="2000" dirty="0">
                <a:solidFill>
                  <a:schemeClr val="tx1"/>
                </a:solidFill>
              </a:rPr>
              <a:t>设置的字符长度，</a:t>
            </a:r>
            <a:r>
              <a:rPr lang="en-US" altLang="zh-CN" sz="2000" dirty="0" err="1">
                <a:solidFill>
                  <a:schemeClr val="tx1"/>
                </a:solidFill>
              </a:rPr>
              <a:t>getline</a:t>
            </a:r>
            <a:r>
              <a:rPr lang="zh-CN" altLang="en-US" sz="2000" dirty="0">
                <a:solidFill>
                  <a:schemeClr val="tx1"/>
                </a:solidFill>
              </a:rPr>
              <a:t>会设置输入失效位，并关闭输入流！影响后续输入语句的执行</a:t>
            </a:r>
            <a:endParaRPr lang="en-US" altLang="zh-CN" sz="2000" dirty="0">
              <a:solidFill>
                <a:schemeClr val="tx1"/>
              </a:solidFill>
            </a:endParaRPr>
          </a:p>
          <a:p>
            <a:pPr algn="ctr" eaLnBrk="0" hangingPunct="0">
              <a:defRPr/>
            </a:pPr>
            <a:r>
              <a:rPr lang="zh-CN" altLang="en-US" sz="2000" dirty="0">
                <a:solidFill>
                  <a:schemeClr val="tx1"/>
                </a:solidFill>
              </a:rPr>
              <a:t>！</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1"/>
          <p:cNvSpPr>
            <a:spLocks noGrp="1"/>
          </p:cNvSpPr>
          <p:nvPr>
            <p:ph type="title" idx="4294967295"/>
          </p:nvPr>
        </p:nvSpPr>
        <p:spPr>
          <a:xfrm>
            <a:off x="457200" y="220663"/>
            <a:ext cx="8229600" cy="615950"/>
          </a:xfrm>
        </p:spPr>
        <p:txBody>
          <a:bodyPr/>
          <a:lstStyle/>
          <a:p>
            <a:r>
              <a:rPr lang="en-US" altLang="zh-CN">
                <a:ea typeface="宋体" panose="02010600030101010101" pitchFamily="2" charset="-122"/>
              </a:rPr>
              <a:t>2)：</a:t>
            </a:r>
            <a:r>
              <a:rPr lang="en-US" altLang="zh-CN" b="1">
                <a:ea typeface="宋体" panose="02010600030101010101" pitchFamily="2" charset="-122"/>
              </a:rPr>
              <a:t>getline</a:t>
            </a:r>
            <a:r>
              <a:rPr lang="zh-CN" altLang="en-US" b="1">
                <a:ea typeface="宋体" panose="02010600030101010101" pitchFamily="2" charset="-122"/>
              </a:rPr>
              <a:t>没有读入数据</a:t>
            </a:r>
            <a:endParaRPr lang="zh-CN" altLang="en-US" b="1">
              <a:ea typeface="宋体" panose="02010600030101010101" pitchFamily="2" charset="-122"/>
            </a:endParaRPr>
          </a:p>
        </p:txBody>
      </p:sp>
      <p:sp>
        <p:nvSpPr>
          <p:cNvPr id="96258" name="内容占位符 2"/>
          <p:cNvSpPr>
            <a:spLocks noGrp="1"/>
          </p:cNvSpPr>
          <p:nvPr>
            <p:ph idx="4294967295"/>
          </p:nvPr>
        </p:nvSpPr>
        <p:spPr>
          <a:xfrm>
            <a:off x="395288" y="1557338"/>
            <a:ext cx="8229600" cy="4525962"/>
          </a:xfrm>
        </p:spPr>
        <p:txBody>
          <a:bodyPr/>
          <a:lstStyle/>
          <a:p>
            <a:pPr marL="0" indent="0" eaLnBrk="1" hangingPunct="1">
              <a:spcBef>
                <a:spcPct val="0"/>
              </a:spcBef>
              <a:buClrTx/>
              <a:buFontTx/>
              <a:buNone/>
            </a:pPr>
            <a:r>
              <a:rPr lang="en-US" altLang="zh-CN" sz="1600" b="1" dirty="0">
                <a:ea typeface="宋体" panose="02010600030101010101" pitchFamily="2" charset="-122"/>
              </a:rPr>
              <a:t>//Eg1-13.cpp</a:t>
            </a:r>
            <a:r>
              <a:rPr lang="en-US" altLang="zh-CN" sz="1800" b="1" dirty="0">
                <a:ea typeface="宋体" panose="02010600030101010101" pitchFamily="2" charset="-122"/>
              </a:rPr>
              <a:t> </a:t>
            </a:r>
            <a:endParaRPr lang="en-US" altLang="zh-CN" sz="1800" b="1" dirty="0">
              <a:ea typeface="宋体" panose="02010600030101010101" pitchFamily="2" charset="-122"/>
            </a:endParaRPr>
          </a:p>
          <a:p>
            <a:pPr marL="0" indent="0" eaLnBrk="1" hangingPunct="1">
              <a:spcBef>
                <a:spcPct val="0"/>
              </a:spcBef>
              <a:buClrTx/>
              <a:buFontTx/>
              <a:buNone/>
            </a:pPr>
            <a:r>
              <a:rPr lang="en-US" altLang="zh-CN" sz="1800" b="1" dirty="0">
                <a:ea typeface="宋体" panose="02010600030101010101" pitchFamily="2" charset="-122"/>
              </a:rPr>
              <a:t>#include&lt;</a:t>
            </a:r>
            <a:r>
              <a:rPr lang="en-US" altLang="zh-CN" sz="1800" b="1" dirty="0" err="1">
                <a:ea typeface="宋体" panose="02010600030101010101" pitchFamily="2" charset="-122"/>
              </a:rPr>
              <a:t>iostream</a:t>
            </a:r>
            <a:r>
              <a:rPr lang="en-US" altLang="zh-CN" sz="1800" b="1" dirty="0">
                <a:ea typeface="宋体" panose="02010600030101010101" pitchFamily="2" charset="-122"/>
              </a:rPr>
              <a:t>&gt;</a:t>
            </a:r>
            <a:endParaRPr lang="en-US"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#include&lt;string&gt;</a:t>
            </a:r>
            <a:endParaRPr lang="en-US"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using namespace </a:t>
            </a:r>
            <a:r>
              <a:rPr lang="en-US" altLang="zh-CN" sz="1800" b="1" dirty="0" err="1">
                <a:ea typeface="宋体" panose="02010600030101010101" pitchFamily="2" charset="-122"/>
              </a:rPr>
              <a:t>std</a:t>
            </a:r>
            <a:r>
              <a:rPr lang="en-US" altLang="zh-CN" sz="1800" b="1" dirty="0">
                <a:ea typeface="宋体" panose="02010600030101010101" pitchFamily="2" charset="-122"/>
              </a:rPr>
              <a:t>;</a:t>
            </a:r>
            <a:endParaRPr lang="en-US"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void main() {</a:t>
            </a:r>
            <a:endParaRPr lang="en-US" altLang="zh-CN" sz="1800" b="1" dirty="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int</a:t>
            </a:r>
            <a:r>
              <a:rPr lang="en-US" altLang="zh-CN" sz="1800" b="1" dirty="0">
                <a:latin typeface="Arial" panose="020B0604020202020204" pitchFamily="34" charset="0"/>
                <a:ea typeface="宋体" panose="02010600030101010101" pitchFamily="2" charset="-122"/>
              </a:rPr>
              <a:t> </a:t>
            </a:r>
            <a:r>
              <a:rPr lang="en-US" altLang="zh-CN" sz="1800" b="1" dirty="0" err="1">
                <a:latin typeface="Arial" panose="020B0604020202020204" pitchFamily="34" charset="0"/>
                <a:ea typeface="宋体" panose="02010600030101010101" pitchFamily="2" charset="-122"/>
              </a:rPr>
              <a:t>Sno</a:t>
            </a: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a:latin typeface="Arial" panose="020B0604020202020204" pitchFamily="34" charset="0"/>
                <a:ea typeface="宋体" panose="02010600030101010101" pitchFamily="2" charset="-122"/>
              </a:rPr>
              <a:t>char name[10];</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 &lt;&lt; "input </a:t>
            </a:r>
            <a:r>
              <a:rPr lang="en-US" altLang="zh-CN" sz="1800" b="1" dirty="0" err="1">
                <a:latin typeface="Arial" panose="020B0604020202020204" pitchFamily="34" charset="0"/>
                <a:ea typeface="宋体" panose="02010600030101010101" pitchFamily="2" charset="-122"/>
              </a:rPr>
              <a:t>Sno</a:t>
            </a:r>
            <a:r>
              <a:rPr lang="en-US" altLang="zh-CN" sz="1800" b="1" dirty="0">
                <a:latin typeface="Arial" panose="020B0604020202020204" pitchFamily="34" charset="0"/>
                <a:ea typeface="宋体" panose="02010600030101010101" pitchFamily="2" charset="-122"/>
              </a:rPr>
              <a:t>:  ";</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cin</a:t>
            </a:r>
            <a:r>
              <a:rPr lang="en-US" altLang="zh-CN" sz="1800" b="1" dirty="0">
                <a:latin typeface="Arial" panose="020B0604020202020204" pitchFamily="34" charset="0"/>
                <a:ea typeface="宋体" panose="02010600030101010101" pitchFamily="2" charset="-122"/>
              </a:rPr>
              <a:t> &gt;&gt; </a:t>
            </a:r>
            <a:r>
              <a:rPr lang="en-US" altLang="zh-CN" sz="1800" b="1" dirty="0" err="1">
                <a:latin typeface="Arial" panose="020B0604020202020204" pitchFamily="34" charset="0"/>
                <a:ea typeface="宋体" panose="02010600030101010101" pitchFamily="2" charset="-122"/>
              </a:rPr>
              <a:t>Sno</a:t>
            </a:r>
            <a:r>
              <a:rPr lang="en-US" altLang="zh-CN" sz="1800" b="1" dirty="0">
                <a:latin typeface="Arial" panose="020B0604020202020204" pitchFamily="34" charset="0"/>
                <a:ea typeface="宋体" panose="02010600030101010101" pitchFamily="2" charset="-122"/>
              </a:rPr>
              <a:t>;                                              //L1</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 &lt;&lt; "input name:  ";</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a:solidFill>
                  <a:srgbClr val="FF0000"/>
                </a:solidFill>
                <a:latin typeface="Arial" panose="020B0604020202020204" pitchFamily="34" charset="0"/>
                <a:ea typeface="宋体" panose="02010600030101010101" pitchFamily="2" charset="-122"/>
              </a:rPr>
              <a:t>//</a:t>
            </a:r>
            <a:r>
              <a:rPr lang="en-US" altLang="zh-CN" sz="1800" b="1" dirty="0" err="1">
                <a:solidFill>
                  <a:srgbClr val="FF0000"/>
                </a:solidFill>
                <a:latin typeface="Arial" panose="020B0604020202020204" pitchFamily="34" charset="0"/>
                <a:ea typeface="宋体" panose="02010600030101010101" pitchFamily="2" charset="-122"/>
              </a:rPr>
              <a:t>getchar</a:t>
            </a:r>
            <a:r>
              <a:rPr lang="en-US" altLang="zh-CN" sz="1800" b="1" dirty="0">
                <a:solidFill>
                  <a:srgbClr val="FF0000"/>
                </a:solidFill>
                <a:latin typeface="Arial" panose="020B0604020202020204" pitchFamily="34" charset="0"/>
                <a:ea typeface="宋体" panose="02010600030101010101" pitchFamily="2" charset="-122"/>
              </a:rPr>
              <a:t>();//</a:t>
            </a:r>
            <a:r>
              <a:rPr lang="en-US" altLang="zh-CN" sz="1800" b="1" dirty="0" err="1">
                <a:solidFill>
                  <a:srgbClr val="FF0000"/>
                </a:solidFill>
                <a:latin typeface="Arial" panose="020B0604020202020204" pitchFamily="34" charset="0"/>
                <a:ea typeface="宋体" panose="02010600030101010101" pitchFamily="2" charset="-122"/>
              </a:rPr>
              <a:t>cin.get</a:t>
            </a:r>
            <a:r>
              <a:rPr lang="en-US" altLang="zh-CN" sz="1800" b="1" dirty="0">
                <a:solidFill>
                  <a:srgbClr val="FF0000"/>
                </a:solidFill>
                <a:latin typeface="Arial" panose="020B0604020202020204" pitchFamily="34" charset="0"/>
                <a:ea typeface="宋体" panose="02010600030101010101" pitchFamily="2" charset="-122"/>
              </a:rPr>
              <a:t>(); //</a:t>
            </a:r>
            <a:r>
              <a:rPr lang="en-US" altLang="zh-CN" sz="1800" b="1" dirty="0" err="1">
                <a:solidFill>
                  <a:srgbClr val="FF0000"/>
                </a:solidFill>
                <a:latin typeface="Arial" panose="020B0604020202020204" pitchFamily="34" charset="0"/>
                <a:ea typeface="宋体" panose="02010600030101010101" pitchFamily="2" charset="-122"/>
              </a:rPr>
              <a:t>cin.ingore</a:t>
            </a:r>
            <a:r>
              <a:rPr lang="en-US" altLang="zh-CN" sz="1800" b="1" dirty="0">
                <a:solidFill>
                  <a:srgbClr val="FF0000"/>
                </a:solidFill>
                <a:latin typeface="Arial" panose="020B0604020202020204" pitchFamily="34" charset="0"/>
                <a:ea typeface="宋体" panose="02010600030101010101" pitchFamily="2" charset="-122"/>
              </a:rPr>
              <a:t>();</a:t>
            </a:r>
            <a:endParaRPr lang="en-US" altLang="zh-CN" sz="1800" b="1" dirty="0">
              <a:solidFill>
                <a:srgbClr val="FF0000"/>
              </a:solidFill>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cin.getline</a:t>
            </a:r>
            <a:r>
              <a:rPr lang="en-US" altLang="zh-CN" sz="1800" b="1" dirty="0">
                <a:latin typeface="Arial" panose="020B0604020202020204" pitchFamily="34" charset="0"/>
                <a:ea typeface="宋体" panose="02010600030101010101" pitchFamily="2" charset="-122"/>
              </a:rPr>
              <a:t>(name, 10);                              //L2</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 &lt;&lt; "</a:t>
            </a:r>
            <a:r>
              <a:rPr lang="en-US" altLang="zh-CN" sz="1800" b="1" dirty="0" err="1">
                <a:latin typeface="Arial" panose="020B0604020202020204" pitchFamily="34" charset="0"/>
                <a:ea typeface="宋体" panose="02010600030101010101" pitchFamily="2" charset="-122"/>
              </a:rPr>
              <a:t>Sno</a:t>
            </a:r>
            <a:r>
              <a:rPr lang="en-US" altLang="zh-CN" sz="1800" b="1" dirty="0">
                <a:latin typeface="Arial" panose="020B0604020202020204" pitchFamily="34" charset="0"/>
                <a:ea typeface="宋体" panose="02010600030101010101" pitchFamily="2" charset="-122"/>
              </a:rPr>
              <a:t>:" &lt;&lt; </a:t>
            </a:r>
            <a:r>
              <a:rPr lang="en-US" altLang="zh-CN" sz="1800" b="1" dirty="0" err="1">
                <a:latin typeface="Arial" panose="020B0604020202020204" pitchFamily="34" charset="0"/>
                <a:ea typeface="宋体" panose="02010600030101010101" pitchFamily="2" charset="-122"/>
              </a:rPr>
              <a:t>Sno</a:t>
            </a:r>
            <a:r>
              <a:rPr lang="en-US" altLang="zh-CN" sz="1800" b="1" dirty="0">
                <a:latin typeface="Arial" panose="020B0604020202020204" pitchFamily="34" charset="0"/>
                <a:ea typeface="宋体" panose="02010600030101010101" pitchFamily="2" charset="-122"/>
              </a:rPr>
              <a:t> &lt;&lt; </a:t>
            </a:r>
            <a:r>
              <a:rPr lang="en-US" altLang="zh-CN" sz="1800" b="1" dirty="0" err="1">
                <a:latin typeface="Arial" panose="020B0604020202020204" pitchFamily="34" charset="0"/>
                <a:ea typeface="宋体" panose="02010600030101010101" pitchFamily="2" charset="-122"/>
              </a:rPr>
              <a:t>endl</a:t>
            </a: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marL="400050" lvl="1" indent="0">
              <a:buFont typeface="Wingdings" panose="05000000000000000000" pitchFamily="2" charset="2"/>
              <a:buNone/>
            </a:pPr>
            <a:r>
              <a:rPr lang="en-US" altLang="zh-CN" sz="1800" b="1" dirty="0" err="1">
                <a:latin typeface="Arial" panose="020B0604020202020204" pitchFamily="34" charset="0"/>
                <a:ea typeface="宋体" panose="02010600030101010101" pitchFamily="2" charset="-122"/>
              </a:rPr>
              <a:t>cout</a:t>
            </a:r>
            <a:r>
              <a:rPr lang="en-US" altLang="zh-CN" sz="1800" b="1" dirty="0">
                <a:latin typeface="Arial" panose="020B0604020202020204" pitchFamily="34" charset="0"/>
                <a:ea typeface="宋体" panose="02010600030101010101" pitchFamily="2" charset="-122"/>
              </a:rPr>
              <a:t> &lt;&lt; "name:" &lt;&lt; name &lt;&lt; </a:t>
            </a:r>
            <a:r>
              <a:rPr lang="en-US" altLang="zh-CN" sz="1800" b="1" dirty="0" err="1">
                <a:latin typeface="Arial" panose="020B0604020202020204" pitchFamily="34" charset="0"/>
                <a:ea typeface="宋体" panose="02010600030101010101" pitchFamily="2" charset="-122"/>
              </a:rPr>
              <a:t>endl</a:t>
            </a:r>
            <a:r>
              <a:rPr lang="en-US" altLang="zh-CN" sz="1800" b="1" dirty="0">
                <a:latin typeface="Arial" panose="020B0604020202020204" pitchFamily="34" charset="0"/>
                <a:ea typeface="宋体" panose="02010600030101010101" pitchFamily="2" charset="-122"/>
              </a:rPr>
              <a:t>;</a:t>
            </a:r>
            <a:endParaRPr lang="en-US" altLang="zh-CN" sz="1800" b="1" dirty="0">
              <a:latin typeface="Arial" panose="020B0604020202020204" pitchFamily="34" charset="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a:t>
            </a:r>
            <a:endParaRPr lang="zh-CN" altLang="en-US" sz="1800" b="1" dirty="0">
              <a:ea typeface="宋体" panose="02010600030101010101" pitchFamily="2" charset="-122"/>
            </a:endParaRPr>
          </a:p>
        </p:txBody>
      </p:sp>
      <p:sp>
        <p:nvSpPr>
          <p:cNvPr id="4" name="云形 3"/>
          <p:cNvSpPr/>
          <p:nvPr/>
        </p:nvSpPr>
        <p:spPr>
          <a:xfrm>
            <a:off x="3779838" y="1268413"/>
            <a:ext cx="4906962"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400" dirty="0">
                <a:solidFill>
                  <a:schemeClr val="tx1"/>
                </a:solidFill>
              </a:rPr>
              <a:t>紧接在读取数字等类型的</a:t>
            </a:r>
            <a:r>
              <a:rPr lang="en-US" altLang="zh-CN" sz="2400" dirty="0" err="1">
                <a:solidFill>
                  <a:schemeClr val="tx1"/>
                </a:solidFill>
              </a:rPr>
              <a:t>cin</a:t>
            </a:r>
            <a:r>
              <a:rPr lang="zh-CN" altLang="en-US" sz="2400" dirty="0">
                <a:solidFill>
                  <a:schemeClr val="tx1"/>
                </a:solidFill>
              </a:rPr>
              <a:t>语句后，</a:t>
            </a:r>
            <a:r>
              <a:rPr lang="en-US" altLang="zh-CN" sz="2400" dirty="0" err="1">
                <a:solidFill>
                  <a:schemeClr val="tx1"/>
                </a:solidFill>
              </a:rPr>
              <a:t>getline</a:t>
            </a:r>
            <a:r>
              <a:rPr lang="zh-CN" altLang="en-US" sz="2400" dirty="0">
                <a:solidFill>
                  <a:schemeClr val="tx1"/>
                </a:solidFill>
              </a:rPr>
              <a:t>会读取其前一条语句留在输入流中的</a:t>
            </a:r>
            <a:r>
              <a:rPr lang="en-US" altLang="zh-CN" sz="2400" dirty="0">
                <a:solidFill>
                  <a:schemeClr val="tx1"/>
                </a:solidFill>
              </a:rPr>
              <a:t>”\n”</a:t>
            </a:r>
            <a:r>
              <a:rPr lang="zh-CN" altLang="en-US" sz="2400" dirty="0">
                <a:solidFill>
                  <a:schemeClr val="tx1"/>
                </a:solidFill>
              </a:rPr>
              <a:t>而结束</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54273"/>
          <p:cNvSpPr>
            <a:spLocks noGrp="1"/>
          </p:cNvSpPr>
          <p:nvPr>
            <p:ph type="title"/>
          </p:nvPr>
        </p:nvSpPr>
        <p:spPr>
          <a:xfrm>
            <a:off x="2843213" y="115888"/>
            <a:ext cx="6419850" cy="685800"/>
          </a:xfrm>
        </p:spPr>
        <p:txBody>
          <a:bodyPr/>
          <a:lstStyle/>
          <a:p>
            <a:r>
              <a:rPr lang="en-US" altLang="zh-CN" sz="4000">
                <a:ea typeface="宋体" panose="02010600030101010101" pitchFamily="2" charset="-122"/>
              </a:rPr>
              <a:t> </a:t>
            </a:r>
            <a:r>
              <a:rPr lang="en-US" altLang="zh-CN" b="1">
                <a:ea typeface="宋体" panose="02010600030101010101" pitchFamily="2" charset="-122"/>
              </a:rPr>
              <a:t>1.5  </a:t>
            </a:r>
            <a:r>
              <a:rPr lang="zh-CN" altLang="zh-CN" b="1">
                <a:ea typeface="宋体" panose="02010600030101010101" pitchFamily="2" charset="-122"/>
              </a:rPr>
              <a:t>编程实作</a:t>
            </a:r>
            <a:endParaRPr lang="zh-CN" altLang="en-US" sz="4000">
              <a:ea typeface="宋体" panose="02010600030101010101" pitchFamily="2" charset="-122"/>
            </a:endParaRPr>
          </a:p>
        </p:txBody>
      </p:sp>
      <p:sp>
        <p:nvSpPr>
          <p:cNvPr id="97282" name="文本占位符 54377"/>
          <p:cNvSpPr>
            <a:spLocks noGrp="1"/>
          </p:cNvSpPr>
          <p:nvPr>
            <p:ph type="body" idx="1"/>
          </p:nvPr>
        </p:nvSpPr>
        <p:spPr>
          <a:xfrm>
            <a:off x="577850" y="1562100"/>
            <a:ext cx="8566150" cy="5295900"/>
          </a:xfrm>
        </p:spPr>
        <p:txBody>
          <a:bodyPr/>
          <a:lstStyle/>
          <a:p>
            <a:r>
              <a:rPr lang="en-US" altLang="zh-CN" b="1">
                <a:ea typeface="宋体" panose="02010600030101010101" pitchFamily="2" charset="-122"/>
              </a:rPr>
              <a:t>C++</a:t>
            </a:r>
            <a:r>
              <a:rPr lang="zh-CN" altLang="en-US" b="1">
                <a:ea typeface="宋体" panose="02010600030101010101" pitchFamily="2" charset="-122"/>
              </a:rPr>
              <a:t>的开发工具多种多样，比较流行的是各种集成开发环境（</a:t>
            </a:r>
            <a:r>
              <a:rPr lang="en-US" altLang="zh-CN" b="1">
                <a:ea typeface="宋体" panose="02010600030101010101" pitchFamily="2" charset="-122"/>
              </a:rPr>
              <a:t>IDE</a:t>
            </a:r>
            <a:r>
              <a:rPr lang="zh-CN" altLang="en-US" b="1">
                <a:ea typeface="宋体" panose="02010600030101010101" pitchFamily="2" charset="-122"/>
              </a:rPr>
              <a:t>），如</a:t>
            </a:r>
            <a:endParaRPr lang="zh-CN" altLang="en-US" b="1">
              <a:ea typeface="宋体" panose="02010600030101010101" pitchFamily="2" charset="-122"/>
            </a:endParaRPr>
          </a:p>
          <a:p>
            <a:pPr lvl="1"/>
            <a:r>
              <a:rPr lang="zh-CN" altLang="en-US" sz="2800" b="1">
                <a:latin typeface="Arial" panose="020B0604020202020204" pitchFamily="34" charset="0"/>
                <a:ea typeface="宋体" panose="02010600030101010101" pitchFamily="2" charset="-122"/>
              </a:rPr>
              <a:t>功能强大的</a:t>
            </a:r>
            <a:r>
              <a:rPr lang="en-US" altLang="zh-CN" sz="2800" b="1">
                <a:latin typeface="Arial" panose="020B0604020202020204" pitchFamily="34" charset="0"/>
                <a:ea typeface="宋体" panose="02010600030101010101" pitchFamily="2" charset="-122"/>
              </a:rPr>
              <a:t> </a:t>
            </a:r>
            <a:r>
              <a:rPr lang="en-US" altLang="zh-CN" sz="2800" b="1">
                <a:solidFill>
                  <a:schemeClr val="tx2"/>
                </a:solidFill>
                <a:latin typeface="Arial" panose="020B0604020202020204" pitchFamily="34" charset="0"/>
                <a:ea typeface="宋体" panose="02010600030101010101" pitchFamily="2" charset="-122"/>
              </a:rPr>
              <a:t>Visual C++6.0</a:t>
            </a:r>
            <a:r>
              <a:rPr lang="en-US" altLang="zh-CN" sz="2800" b="1">
                <a:solidFill>
                  <a:srgbClr val="FF3300"/>
                </a:solidFill>
                <a:latin typeface="Arial" panose="020B0604020202020204" pitchFamily="34" charset="0"/>
                <a:ea typeface="宋体" panose="02010600030101010101" pitchFamily="2" charset="-122"/>
              </a:rPr>
              <a:t>   </a:t>
            </a:r>
            <a:r>
              <a:rPr lang="en-US" altLang="zh-CN" sz="2800" b="1">
                <a:solidFill>
                  <a:srgbClr val="000099"/>
                </a:solidFill>
                <a:latin typeface="Arial" panose="020B0604020202020204" pitchFamily="34" charset="0"/>
                <a:ea typeface="宋体" panose="02010600030101010101" pitchFamily="2" charset="-122"/>
              </a:rPr>
              <a:t>Visual C++.NET</a:t>
            </a:r>
            <a:endParaRPr lang="en-US" altLang="zh-CN" sz="2800" b="1">
              <a:latin typeface="Arial" panose="020B0604020202020204" pitchFamily="34" charset="0"/>
              <a:ea typeface="宋体" panose="02010600030101010101" pitchFamily="2" charset="-122"/>
            </a:endParaRPr>
          </a:p>
          <a:p>
            <a:pPr lvl="1"/>
            <a:r>
              <a:rPr lang="zh-CN" altLang="en-US" sz="2800" b="1">
                <a:latin typeface="Arial" panose="020B0604020202020204" pitchFamily="34" charset="0"/>
                <a:ea typeface="宋体" panose="02010600030101010101" pitchFamily="2" charset="-122"/>
              </a:rPr>
              <a:t>小巧简洁的</a:t>
            </a:r>
            <a:r>
              <a:rPr lang="en-US" altLang="zh-CN" sz="2800" b="1">
                <a:solidFill>
                  <a:srgbClr val="FF6600"/>
                </a:solidFill>
                <a:latin typeface="Arial" panose="020B0604020202020204" pitchFamily="34" charset="0"/>
                <a:ea typeface="宋体" panose="02010600030101010101" pitchFamily="2" charset="-122"/>
              </a:rPr>
              <a:t>Dev-C++</a:t>
            </a:r>
            <a:endParaRPr lang="en-US" altLang="zh-CN" sz="2800" b="1">
              <a:solidFill>
                <a:srgbClr val="FF6600"/>
              </a:solidFill>
              <a:latin typeface="Arial" panose="020B0604020202020204" pitchFamily="34" charset="0"/>
              <a:ea typeface="宋体" panose="02010600030101010101" pitchFamily="2" charset="-122"/>
            </a:endParaRPr>
          </a:p>
          <a:p>
            <a:pPr lvl="1"/>
            <a:r>
              <a:rPr lang="zh-CN" altLang="en-US" sz="2800" b="1">
                <a:latin typeface="Arial" panose="020B0604020202020204" pitchFamily="34" charset="0"/>
                <a:ea typeface="宋体" panose="02010600030101010101" pitchFamily="2" charset="-122"/>
              </a:rPr>
              <a:t>开源工具</a:t>
            </a:r>
            <a:r>
              <a:rPr lang="en-US" altLang="zh-CN" sz="2800" b="1">
                <a:solidFill>
                  <a:schemeClr val="tx2"/>
                </a:solidFill>
                <a:latin typeface="Arial" panose="020B0604020202020204" pitchFamily="34" charset="0"/>
                <a:ea typeface="宋体" panose="02010600030101010101" pitchFamily="2" charset="-122"/>
              </a:rPr>
              <a:t>CodeBlocks</a:t>
            </a:r>
            <a:endParaRPr lang="en-US" altLang="zh-CN" sz="2800" b="1">
              <a:solidFill>
                <a:schemeClr val="tx2"/>
              </a:solidFill>
              <a:latin typeface="Arial" panose="020B0604020202020204" pitchFamily="34" charset="0"/>
              <a:ea typeface="宋体" panose="02010600030101010101" pitchFamily="2" charset="-122"/>
            </a:endParaRPr>
          </a:p>
          <a:p>
            <a:pPr lvl="1"/>
            <a:r>
              <a:rPr lang="en-US" altLang="zh-CN" sz="2800" b="1">
                <a:latin typeface="Arial" panose="020B0604020202020204" pitchFamily="34" charset="0"/>
                <a:ea typeface="宋体" panose="02010600030101010101" pitchFamily="2" charset="-122"/>
              </a:rPr>
              <a:t>GNU</a:t>
            </a:r>
            <a:r>
              <a:rPr lang="zh-CN" altLang="en-US" sz="2800" b="1">
                <a:latin typeface="Arial" panose="020B0604020202020204" pitchFamily="34" charset="0"/>
                <a:ea typeface="宋体" panose="02010600030101010101" pitchFamily="2" charset="-122"/>
              </a:rPr>
              <a:t>开发的</a:t>
            </a:r>
            <a:r>
              <a:rPr lang="en-US" altLang="zh-CN" sz="2800" b="1">
                <a:latin typeface="Arial" panose="020B0604020202020204" pitchFamily="34" charset="0"/>
                <a:ea typeface="宋体" panose="02010600030101010101" pitchFamily="2" charset="-122"/>
              </a:rPr>
              <a:t>GCC</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GNU Compiler Collection</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GNU</a:t>
            </a:r>
            <a:r>
              <a:rPr lang="zh-CN" altLang="en-US" sz="2800" b="1">
                <a:latin typeface="Arial" panose="020B0604020202020204" pitchFamily="34" charset="0"/>
                <a:ea typeface="宋体" panose="02010600030101010101" pitchFamily="2" charset="-122"/>
              </a:rPr>
              <a:t>编译器套装）</a:t>
            </a:r>
            <a:endParaRPr lang="zh-CN" altLang="en-US" sz="2800" b="1">
              <a:latin typeface="Arial" panose="020B060402020202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65537"/>
          <p:cNvSpPr>
            <a:spLocks noGrp="1"/>
          </p:cNvSpPr>
          <p:nvPr>
            <p:ph type="title"/>
          </p:nvPr>
        </p:nvSpPr>
        <p:spPr/>
        <p:txBody>
          <a:bodyPr/>
          <a:lstStyle/>
          <a:p>
            <a:r>
              <a:rPr lang="en-US" altLang="zh-CN" sz="4000">
                <a:ea typeface="宋体" panose="02010600030101010101" pitchFamily="2" charset="-122"/>
              </a:rPr>
              <a:t>  C++</a:t>
            </a:r>
            <a:r>
              <a:rPr lang="zh-CN" altLang="en-US" sz="4000">
                <a:ea typeface="宋体" panose="02010600030101010101" pitchFamily="2" charset="-122"/>
              </a:rPr>
              <a:t>开发工具</a:t>
            </a:r>
            <a:endParaRPr lang="zh-CN" altLang="en-US" sz="4000">
              <a:ea typeface="宋体" panose="02010600030101010101" pitchFamily="2" charset="-122"/>
            </a:endParaRPr>
          </a:p>
        </p:txBody>
      </p:sp>
      <p:sp>
        <p:nvSpPr>
          <p:cNvPr id="98306" name="文本占位符 65538"/>
          <p:cNvSpPr>
            <a:spLocks noGrp="1"/>
          </p:cNvSpPr>
          <p:nvPr>
            <p:ph type="body" idx="1"/>
          </p:nvPr>
        </p:nvSpPr>
        <p:spPr>
          <a:xfrm>
            <a:off x="2124075" y="1076325"/>
            <a:ext cx="6192838" cy="5248275"/>
          </a:xfrm>
        </p:spPr>
        <p:txBody>
          <a:bodyPr/>
          <a:lstStyle/>
          <a:p>
            <a:r>
              <a:rPr lang="en-US" altLang="en-US"/>
              <a:t>以下是DEV-C++的屏幕截图</a:t>
            </a:r>
            <a:endParaRPr lang="en-US" altLang="zh-CN">
              <a:ea typeface="宋体" panose="02010600030101010101" pitchFamily="2" charset="-122"/>
            </a:endParaRPr>
          </a:p>
        </p:txBody>
      </p:sp>
      <p:pic>
        <p:nvPicPr>
          <p:cNvPr id="98307" name="图片 65648"/>
          <p:cNvPicPr>
            <a:picLocks noChangeAspect="1"/>
          </p:cNvPicPr>
          <p:nvPr/>
        </p:nvPicPr>
        <p:blipFill>
          <a:blip r:embed="rId1"/>
          <a:srcRect/>
          <a:stretch>
            <a:fillRect/>
          </a:stretch>
        </p:blipFill>
        <p:spPr bwMode="auto">
          <a:xfrm>
            <a:off x="2195513" y="1700213"/>
            <a:ext cx="6048375" cy="44164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
          <p:cNvSpPr>
            <a:spLocks noGrp="1"/>
          </p:cNvSpPr>
          <p:nvPr>
            <p:ph type="title"/>
          </p:nvPr>
        </p:nvSpPr>
        <p:spPr/>
        <p:txBody>
          <a:bodyPr/>
          <a:lstStyle/>
          <a:p>
            <a:r>
              <a:rPr lang="zh-CN" altLang="en-US">
                <a:ea typeface="宋体" panose="02010600030101010101" pitchFamily="2" charset="-122"/>
              </a:rPr>
              <a:t>一个例子</a:t>
            </a:r>
            <a:endParaRPr lang="zh-CN" altLang="en-US">
              <a:ea typeface="宋体" panose="02010600030101010101" pitchFamily="2" charset="-122"/>
            </a:endParaRPr>
          </a:p>
        </p:txBody>
      </p:sp>
      <p:sp>
        <p:nvSpPr>
          <p:cNvPr id="99330" name="内容占位符 2"/>
          <p:cNvSpPr>
            <a:spLocks noGrp="1"/>
          </p:cNvSpPr>
          <p:nvPr>
            <p:ph idx="1"/>
          </p:nvPr>
        </p:nvSpPr>
        <p:spPr/>
        <p:txBody>
          <a:bodyPr/>
          <a:lstStyle/>
          <a:p>
            <a:r>
              <a:rPr lang="en-US" altLang="zh-CN">
                <a:ea typeface="宋体" panose="02010600030101010101" pitchFamily="2" charset="-122"/>
                <a:sym typeface="+mn-ea"/>
              </a:rPr>
              <a:t>rectangle.h</a:t>
            </a:r>
            <a:endParaRPr lang="en-US" altLang="zh-CN">
              <a:ea typeface="宋体" panose="02010600030101010101" pitchFamily="2" charset="-122"/>
              <a:sym typeface="+mn-ea"/>
            </a:endParaRPr>
          </a:p>
          <a:p>
            <a:r>
              <a:rPr lang="en-US" altLang="zh-CN">
                <a:ea typeface="宋体" panose="02010600030101010101" pitchFamily="2" charset="-122"/>
                <a:sym typeface="+mn-ea"/>
              </a:rPr>
              <a:t>rectangle.cpp</a:t>
            </a:r>
            <a:endParaRPr lang="en-US" altLang="zh-CN">
              <a:ea typeface="宋体" panose="02010600030101010101" pitchFamily="2" charset="-122"/>
              <a:sym typeface="+mn-ea"/>
            </a:endParaRPr>
          </a:p>
          <a:p>
            <a:r>
              <a:rPr lang="en-US" altLang="zh-CN">
                <a:ea typeface="宋体" panose="02010600030101010101" pitchFamily="2" charset="-122"/>
                <a:sym typeface="+mn-ea"/>
              </a:rPr>
              <a:t>main.cpp</a:t>
            </a: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页脚占位符 3"/>
          <p:cNvSpPr>
            <a:spLocks noGrp="1"/>
          </p:cNvSpPr>
          <p:nvPr>
            <p:ph type="ftr" sz="quarter" idx="10"/>
          </p:nvPr>
        </p:nvSpPr>
        <p:spPr/>
        <p:txBody>
          <a:bodyPr/>
          <a:lstStyle/>
          <a:p>
            <a:pPr>
              <a:defRPr/>
            </a:pPr>
            <a:r>
              <a:rPr lang="en-US" altLang="zh-CN">
                <a:ea typeface="宋体" panose="02010600030101010101" pitchFamily="2" charset="-122"/>
              </a:rPr>
              <a:t>oop</a:t>
            </a:r>
            <a:endParaRPr lang="en-US" altLang="zh-CN">
              <a:ea typeface="宋体" panose="02010600030101010101" pitchFamily="2" charset="-122"/>
            </a:endParaRPr>
          </a:p>
        </p:txBody>
      </p:sp>
      <p:sp>
        <p:nvSpPr>
          <p:cNvPr id="23554" name="标题 1"/>
          <p:cNvSpPr>
            <a:spLocks noGrp="1"/>
          </p:cNvSpPr>
          <p:nvPr>
            <p:ph type="title"/>
          </p:nvPr>
        </p:nvSpPr>
        <p:spPr/>
        <p:txBody>
          <a:bodyPr/>
          <a:lstStyle/>
          <a:p>
            <a:pPr eaLnBrk="1" hangingPunct="1"/>
            <a:r>
              <a:rPr lang="zh-CN" altLang="en-US" b="1">
                <a:ea typeface="宋体" panose="02010600030101010101" pitchFamily="2" charset="-122"/>
              </a:rPr>
              <a:t>参考书</a:t>
            </a:r>
            <a:endParaRPr lang="zh-CN" altLang="en-US" b="1">
              <a:ea typeface="宋体" panose="02010600030101010101" pitchFamily="2" charset="-122"/>
            </a:endParaRPr>
          </a:p>
        </p:txBody>
      </p:sp>
      <p:sp>
        <p:nvSpPr>
          <p:cNvPr id="23555" name="内容占位符 7"/>
          <p:cNvSpPr>
            <a:spLocks noGrp="1"/>
          </p:cNvSpPr>
          <p:nvPr>
            <p:ph idx="1"/>
          </p:nvPr>
        </p:nvSpPr>
        <p:spPr>
          <a:xfrm>
            <a:off x="468313" y="1557338"/>
            <a:ext cx="8382000" cy="4800600"/>
          </a:xfrm>
        </p:spPr>
        <p:txBody>
          <a:bodyPr/>
          <a:lstStyle/>
          <a:p>
            <a:pPr eaLnBrk="1" hangingPunct="1"/>
            <a:endParaRPr lang="zh-CN" altLang="en-US">
              <a:ea typeface="宋体" panose="02010600030101010101" pitchFamily="2" charset="-122"/>
            </a:endParaRPr>
          </a:p>
        </p:txBody>
      </p:sp>
      <p:sp>
        <p:nvSpPr>
          <p:cNvPr id="23556" name="页脚占位符 3"/>
          <p:cNvSpPr txBox="1">
            <a:spLocks noChangeArrowheads="1"/>
          </p:cNvSpPr>
          <p:nvPr/>
        </p:nvSpPr>
        <p:spPr bwMode="auto">
          <a:xfrm>
            <a:off x="5292725" y="6308725"/>
            <a:ext cx="2895600" cy="549275"/>
          </a:xfrm>
          <a:prstGeom prst="rect">
            <a:avLst/>
          </a:prstGeom>
          <a:noFill/>
          <a:ln w="9525">
            <a:noFill/>
            <a:miter lim="800000"/>
          </a:ln>
        </p:spPr>
        <p:txBody>
          <a:bodyPr/>
          <a:lstStyle/>
          <a:p>
            <a:pPr algn="r"/>
            <a:r>
              <a:rPr lang="en-US" altLang="zh-CN" sz="2400">
                <a:solidFill>
                  <a:schemeClr val="tx2"/>
                </a:solidFill>
                <a:latin typeface="Arial Black" panose="020B0A04020102020204" pitchFamily="34" charset="0"/>
                <a:ea typeface="宋体" panose="02010600030101010101" pitchFamily="2" charset="-122"/>
              </a:rPr>
              <a:t>oop</a:t>
            </a:r>
            <a:endParaRPr lang="en-US" altLang="zh-CN" sz="2400">
              <a:solidFill>
                <a:schemeClr val="tx2"/>
              </a:solidFill>
              <a:latin typeface="Arial Black" panose="020B0A04020102020204" pitchFamily="34" charset="0"/>
              <a:ea typeface="宋体" panose="02010600030101010101" pitchFamily="2" charset="-122"/>
            </a:endParaRPr>
          </a:p>
        </p:txBody>
      </p:sp>
      <p:sp>
        <p:nvSpPr>
          <p:cNvPr id="23557" name="矩形 6"/>
          <p:cNvSpPr>
            <a:spLocks noChangeArrowheads="1"/>
          </p:cNvSpPr>
          <p:nvPr/>
        </p:nvSpPr>
        <p:spPr bwMode="auto">
          <a:xfrm>
            <a:off x="5003800" y="2492375"/>
            <a:ext cx="4140200" cy="1739900"/>
          </a:xfrm>
          <a:prstGeom prst="rect">
            <a:avLst/>
          </a:prstGeom>
          <a:noFill/>
          <a:ln w="9525">
            <a:noFill/>
            <a:miter lim="800000"/>
          </a:ln>
        </p:spPr>
        <p:txBody>
          <a:bodyPr>
            <a:spAutoFit/>
          </a:bodyPr>
          <a:lstStyle/>
          <a:p>
            <a:r>
              <a:rPr lang="zh-CN" altLang="en-US" dirty="0"/>
              <a:t>作　　者：（美）</a:t>
            </a:r>
            <a:r>
              <a:rPr lang="en-US" altLang="zh-CN" dirty="0"/>
              <a:t>Bjarne </a:t>
            </a:r>
            <a:r>
              <a:rPr lang="en-US" altLang="zh-CN" dirty="0" err="1"/>
              <a:t>Stroustrup</a:t>
            </a:r>
            <a:r>
              <a:rPr lang="en-US" altLang="zh-CN" dirty="0"/>
              <a:t> </a:t>
            </a:r>
            <a:r>
              <a:rPr lang="zh-CN" altLang="en-US" dirty="0"/>
              <a:t>著，    王刚  等译</a:t>
            </a:r>
            <a:endParaRPr lang="en-US" altLang="zh-CN" dirty="0"/>
          </a:p>
          <a:p>
            <a:endParaRPr lang="zh-CN" altLang="en-US" dirty="0"/>
          </a:p>
          <a:p>
            <a:r>
              <a:rPr lang="zh-CN" altLang="en-US" dirty="0"/>
              <a:t>出 版 社：机械工业出版社</a:t>
            </a:r>
            <a:endParaRPr lang="en-US" altLang="zh-CN" dirty="0"/>
          </a:p>
          <a:p>
            <a:endParaRPr lang="zh-CN" altLang="en-US" dirty="0"/>
          </a:p>
          <a:p>
            <a:r>
              <a:rPr lang="zh-CN" altLang="en-US" dirty="0"/>
              <a:t>出版时间：</a:t>
            </a:r>
            <a:r>
              <a:rPr lang="en-US" altLang="zh-CN" dirty="0"/>
              <a:t>2017-4-1</a:t>
            </a:r>
            <a:endParaRPr lang="en-US" altLang="zh-CN" dirty="0"/>
          </a:p>
        </p:txBody>
      </p:sp>
      <p:pic>
        <p:nvPicPr>
          <p:cNvPr id="23558" name="Picture 8"/>
          <p:cNvPicPr>
            <a:picLocks noChangeAspect="1" noChangeArrowheads="1"/>
          </p:cNvPicPr>
          <p:nvPr/>
        </p:nvPicPr>
        <p:blipFill>
          <a:blip r:embed="rId1"/>
          <a:srcRect/>
          <a:stretch>
            <a:fillRect/>
          </a:stretch>
        </p:blipFill>
        <p:spPr bwMode="auto">
          <a:xfrm>
            <a:off x="0" y="1844675"/>
            <a:ext cx="2295525" cy="3257550"/>
          </a:xfrm>
          <a:prstGeom prst="rect">
            <a:avLst/>
          </a:prstGeom>
          <a:noFill/>
          <a:ln w="9525">
            <a:noFill/>
            <a:miter lim="800000"/>
            <a:headEnd/>
            <a:tailEnd/>
          </a:ln>
        </p:spPr>
      </p:pic>
      <p:pic>
        <p:nvPicPr>
          <p:cNvPr id="23559" name="Picture 9"/>
          <p:cNvPicPr>
            <a:picLocks noChangeAspect="1" noChangeArrowheads="1"/>
          </p:cNvPicPr>
          <p:nvPr/>
        </p:nvPicPr>
        <p:blipFill>
          <a:blip r:embed="rId2"/>
          <a:srcRect/>
          <a:stretch>
            <a:fillRect/>
          </a:stretch>
        </p:blipFill>
        <p:spPr bwMode="auto">
          <a:xfrm>
            <a:off x="2339975" y="1916113"/>
            <a:ext cx="2343150" cy="3248025"/>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内容占位符 2"/>
          <p:cNvSpPr>
            <a:spLocks noGrp="1"/>
          </p:cNvSpPr>
          <p:nvPr>
            <p:ph idx="4294967295"/>
          </p:nvPr>
        </p:nvSpPr>
        <p:spPr>
          <a:xfrm>
            <a:off x="250825" y="1484313"/>
            <a:ext cx="8623300" cy="5373687"/>
          </a:xfrm>
        </p:spPr>
        <p:txBody>
          <a:bodyPr/>
          <a:lstStyle/>
          <a:p>
            <a:r>
              <a:rPr lang="zh-CN" altLang="zh-CN" sz="2000" b="1" dirty="0">
                <a:solidFill>
                  <a:srgbClr val="FF0000"/>
                </a:solidFill>
                <a:ea typeface="宋体" panose="02010600030101010101" pitchFamily="2" charset="-122"/>
              </a:rPr>
              <a:t>【例</a:t>
            </a:r>
            <a:r>
              <a:rPr lang="en-US" altLang="zh-CN" sz="2000" b="1" dirty="0">
                <a:solidFill>
                  <a:srgbClr val="FF0000"/>
                </a:solidFill>
                <a:ea typeface="宋体" panose="02010600030101010101" pitchFamily="2" charset="-122"/>
              </a:rPr>
              <a:t>1-14</a:t>
            </a:r>
            <a:r>
              <a:rPr lang="zh-CN" altLang="zh-CN" sz="2000" b="1" dirty="0">
                <a:solidFill>
                  <a:srgbClr val="FF0000"/>
                </a:solidFill>
                <a:ea typeface="宋体" panose="02010600030101010101" pitchFamily="2" charset="-122"/>
              </a:rPr>
              <a:t>】 </a:t>
            </a:r>
            <a:r>
              <a:rPr lang="zh-CN" altLang="zh-CN" sz="2000" b="1" dirty="0">
                <a:ea typeface="宋体" panose="02010600030101010101" pitchFamily="2" charset="-122"/>
              </a:rPr>
              <a:t>某次考试成绩如下，编写程序计算每位同学的平均分。要求成绩从键盘输入，程序输出结果的形式与下面相同，但要输出每位同学的平均分。</a:t>
            </a:r>
            <a:endParaRPr lang="zh-CN" altLang="zh-CN" sz="2000" b="1" dirty="0">
              <a:ea typeface="宋体" panose="02010600030101010101" pitchFamily="2" charset="-122"/>
            </a:endParaRPr>
          </a:p>
          <a:p>
            <a:r>
              <a:rPr lang="en-US" altLang="zh-CN" sz="2000" b="1" dirty="0">
                <a:ea typeface="宋体" panose="02010600030101010101" pitchFamily="2" charset="-122"/>
              </a:rPr>
              <a:t>       </a:t>
            </a:r>
            <a:r>
              <a:rPr lang="zh-CN" altLang="zh-CN" sz="2000" b="1" dirty="0">
                <a:ea typeface="宋体" panose="02010600030101010101" pitchFamily="2" charset="-122"/>
              </a:rPr>
              <a:t>语文</a:t>
            </a:r>
            <a:r>
              <a:rPr lang="en-US" altLang="zh-CN" sz="2000" b="1" dirty="0">
                <a:ea typeface="宋体" panose="02010600030101010101" pitchFamily="2" charset="-122"/>
              </a:rPr>
              <a:t>  </a:t>
            </a:r>
            <a:r>
              <a:rPr lang="zh-CN" altLang="zh-CN" sz="2000" b="1" dirty="0">
                <a:ea typeface="宋体" panose="02010600030101010101" pitchFamily="2" charset="-122"/>
              </a:rPr>
              <a:t>数学</a:t>
            </a:r>
            <a:r>
              <a:rPr lang="en-US" altLang="zh-CN" sz="2000" b="1" dirty="0">
                <a:ea typeface="宋体" panose="02010600030101010101" pitchFamily="2" charset="-122"/>
              </a:rPr>
              <a:t>  </a:t>
            </a:r>
            <a:r>
              <a:rPr lang="zh-CN" altLang="zh-CN" sz="2000" b="1" dirty="0">
                <a:ea typeface="宋体" panose="02010600030101010101" pitchFamily="2" charset="-122"/>
              </a:rPr>
              <a:t>政治</a:t>
            </a:r>
            <a:r>
              <a:rPr lang="en-US" altLang="zh-CN" sz="2000" b="1" dirty="0">
                <a:ea typeface="宋体" panose="02010600030101010101" pitchFamily="2" charset="-122"/>
              </a:rPr>
              <a:t>  </a:t>
            </a:r>
            <a:r>
              <a:rPr lang="zh-CN" altLang="zh-CN" sz="2000" b="1" dirty="0">
                <a:ea typeface="宋体" panose="02010600030101010101" pitchFamily="2" charset="-122"/>
              </a:rPr>
              <a:t>化学</a:t>
            </a:r>
            <a:r>
              <a:rPr lang="en-US" altLang="zh-CN" sz="2000" b="1" dirty="0">
                <a:ea typeface="宋体" panose="02010600030101010101" pitchFamily="2" charset="-122"/>
              </a:rPr>
              <a:t>  </a:t>
            </a:r>
            <a:r>
              <a:rPr lang="zh-CN" altLang="zh-CN" sz="2000" b="1" dirty="0">
                <a:ea typeface="宋体" panose="02010600030101010101" pitchFamily="2" charset="-122"/>
              </a:rPr>
              <a:t>英语</a:t>
            </a:r>
            <a:r>
              <a:rPr lang="en-US" altLang="zh-CN" sz="2000" b="1" dirty="0">
                <a:ea typeface="宋体" panose="02010600030101010101" pitchFamily="2" charset="-122"/>
              </a:rPr>
              <a:t>  </a:t>
            </a:r>
            <a:r>
              <a:rPr lang="zh-CN" altLang="zh-CN" sz="2000" b="1" dirty="0">
                <a:ea typeface="宋体" panose="02010600030101010101" pitchFamily="2" charset="-122"/>
              </a:rPr>
              <a:t>平均分</a:t>
            </a:r>
            <a:endParaRPr lang="zh-CN" altLang="zh-CN" sz="2000" b="1" dirty="0">
              <a:ea typeface="宋体" panose="02010600030101010101" pitchFamily="2" charset="-122"/>
            </a:endParaRPr>
          </a:p>
          <a:p>
            <a:r>
              <a:rPr lang="zh-CN" altLang="zh-CN" sz="2000" b="1" dirty="0">
                <a:ea typeface="宋体" panose="02010600030101010101" pitchFamily="2" charset="-122"/>
              </a:rPr>
              <a:t>学生</a:t>
            </a:r>
            <a:r>
              <a:rPr lang="en-US" altLang="zh-CN" sz="2000" b="1" dirty="0">
                <a:ea typeface="宋体" panose="02010600030101010101" pitchFamily="2" charset="-122"/>
              </a:rPr>
              <a:t>1  67  	 76    87    89    76</a:t>
            </a:r>
            <a:endParaRPr lang="zh-CN" altLang="zh-CN" sz="2000" b="1" dirty="0">
              <a:ea typeface="宋体" panose="02010600030101010101" pitchFamily="2" charset="-122"/>
            </a:endParaRPr>
          </a:p>
          <a:p>
            <a:r>
              <a:rPr lang="zh-CN" altLang="zh-CN" sz="2000" b="1" dirty="0">
                <a:ea typeface="宋体" panose="02010600030101010101" pitchFamily="2" charset="-122"/>
              </a:rPr>
              <a:t>学生</a:t>
            </a:r>
            <a:r>
              <a:rPr lang="en-US" altLang="zh-CN" sz="2000" b="1" dirty="0">
                <a:ea typeface="宋体" panose="02010600030101010101" pitchFamily="2" charset="-122"/>
              </a:rPr>
              <a:t>2  78  	 87    78    90    87</a:t>
            </a:r>
            <a:endParaRPr lang="en-US" altLang="zh-CN" sz="2000" b="1" dirty="0">
              <a:ea typeface="宋体" panose="02010600030101010101" pitchFamily="2" charset="-122"/>
            </a:endParaRPr>
          </a:p>
          <a:p>
            <a:endParaRPr lang="en-US" altLang="zh-CN" sz="2000" b="1" dirty="0">
              <a:ea typeface="宋体" panose="02010600030101010101" pitchFamily="2" charset="-122"/>
            </a:endParaRPr>
          </a:p>
          <a:p>
            <a:r>
              <a:rPr lang="zh-CN" altLang="zh-CN" sz="2000" b="1" dirty="0">
                <a:solidFill>
                  <a:srgbClr val="FF0000"/>
                </a:solidFill>
                <a:ea typeface="宋体" panose="02010600030101010101" pitchFamily="2" charset="-122"/>
              </a:rPr>
              <a:t>程序设计思路</a:t>
            </a:r>
            <a:r>
              <a:rPr lang="zh-CN" altLang="zh-CN" sz="2000" b="1" dirty="0">
                <a:ea typeface="宋体" panose="02010600030101010101" pitchFamily="2" charset="-122"/>
              </a:rPr>
              <a:t>：</a:t>
            </a:r>
            <a:endParaRPr lang="en-US" altLang="zh-CN" sz="2000" b="1" dirty="0">
              <a:ea typeface="宋体" panose="02010600030101010101" pitchFamily="2" charset="-122"/>
            </a:endParaRPr>
          </a:p>
          <a:p>
            <a:pPr lvl="1"/>
            <a:r>
              <a:rPr lang="zh-CN" altLang="zh-CN" sz="2000" b="1" dirty="0">
                <a:latin typeface="Arial" panose="020B0604020202020204" pitchFamily="34" charset="0"/>
                <a:ea typeface="宋体" panose="02010600030101010101" pitchFamily="2" charset="-122"/>
              </a:rPr>
              <a:t>设计一个二维数组</a:t>
            </a:r>
            <a:r>
              <a:rPr lang="en-US" altLang="zh-CN" sz="2000" b="1" dirty="0">
                <a:latin typeface="Arial" panose="020B0604020202020204" pitchFamily="34" charset="0"/>
                <a:ea typeface="宋体" panose="02010600030101010101" pitchFamily="2" charset="-122"/>
              </a:rPr>
              <a:t>s</a:t>
            </a:r>
            <a:r>
              <a:rPr lang="zh-CN" altLang="zh-CN" sz="2000" b="1" dirty="0">
                <a:latin typeface="Arial" panose="020B0604020202020204" pitchFamily="34" charset="0"/>
                <a:ea typeface="宋体" panose="02010600030101010101" pitchFamily="2" charset="-122"/>
              </a:rPr>
              <a:t>保存学生的成绩和平均分；设计一个读入学生成绩表的函数</a:t>
            </a:r>
            <a:r>
              <a:rPr lang="en-US" altLang="zh-CN" sz="2000" b="1" dirty="0" err="1">
                <a:latin typeface="Arial" panose="020B0604020202020204" pitchFamily="34" charset="0"/>
                <a:ea typeface="宋体" panose="02010600030101010101" pitchFamily="2" charset="-122"/>
              </a:rPr>
              <a:t>ReadData</a:t>
            </a:r>
            <a:r>
              <a:rPr lang="zh-CN" altLang="zh-CN" sz="2000" b="1" dirty="0">
                <a:latin typeface="Arial" panose="020B0604020202020204" pitchFamily="34" charset="0"/>
                <a:ea typeface="宋体" panose="02010600030101010101" pitchFamily="2" charset="-122"/>
              </a:rPr>
              <a:t>，该函数将学生成绩读入数组</a:t>
            </a:r>
            <a:r>
              <a:rPr lang="en-US" altLang="zh-CN" sz="2000" b="1" dirty="0">
                <a:latin typeface="Arial" panose="020B0604020202020204" pitchFamily="34" charset="0"/>
                <a:ea typeface="宋体" panose="02010600030101010101" pitchFamily="2" charset="-122"/>
              </a:rPr>
              <a:t>s</a:t>
            </a:r>
            <a:r>
              <a:rPr lang="zh-CN" altLang="zh-CN" sz="2000" b="1" dirty="0">
                <a:latin typeface="Arial" panose="020B0604020202020204" pitchFamily="34" charset="0"/>
                <a:ea typeface="宋体" panose="02010600030101010101" pitchFamily="2" charset="-122"/>
              </a:rPr>
              <a:t>的前</a:t>
            </a:r>
            <a:r>
              <a:rPr lang="en-US" altLang="zh-CN" sz="2000" b="1" dirty="0">
                <a:latin typeface="Arial" panose="020B0604020202020204" pitchFamily="34" charset="0"/>
                <a:ea typeface="宋体" panose="02010600030101010101" pitchFamily="2" charset="-122"/>
              </a:rPr>
              <a:t>5</a:t>
            </a:r>
            <a:r>
              <a:rPr lang="zh-CN" altLang="zh-CN" sz="2000" b="1" dirty="0">
                <a:latin typeface="Arial" panose="020B0604020202020204" pitchFamily="34" charset="0"/>
                <a:ea typeface="宋体" panose="02010600030101010101" pitchFamily="2" charset="-122"/>
              </a:rPr>
              <a:t>列中；</a:t>
            </a:r>
            <a:endParaRPr lang="en-US" altLang="zh-CN" sz="2000" b="1" dirty="0">
              <a:latin typeface="Arial" panose="020B0604020202020204" pitchFamily="34" charset="0"/>
              <a:ea typeface="宋体" panose="02010600030101010101" pitchFamily="2" charset="-122"/>
            </a:endParaRPr>
          </a:p>
          <a:p>
            <a:pPr lvl="1"/>
            <a:r>
              <a:rPr lang="zh-CN" altLang="zh-CN" sz="2000" b="1" dirty="0">
                <a:latin typeface="Arial" panose="020B0604020202020204" pitchFamily="34" charset="0"/>
                <a:ea typeface="宋体" panose="02010600030101010101" pitchFamily="2" charset="-122"/>
              </a:rPr>
              <a:t>设计一个计算平均成绩的函数</a:t>
            </a:r>
            <a:r>
              <a:rPr lang="en-US" altLang="zh-CN" sz="2000" b="1" dirty="0" err="1">
                <a:latin typeface="Arial" panose="020B0604020202020204" pitchFamily="34" charset="0"/>
                <a:ea typeface="宋体" panose="02010600030101010101" pitchFamily="2" charset="-122"/>
              </a:rPr>
              <a:t>AveScore</a:t>
            </a:r>
            <a:r>
              <a:rPr lang="zh-CN" altLang="zh-CN" sz="2000" b="1" dirty="0">
                <a:latin typeface="Arial" panose="020B0604020202020204" pitchFamily="34" charset="0"/>
                <a:ea typeface="宋体" panose="02010600030101010101" pitchFamily="2" charset="-122"/>
              </a:rPr>
              <a:t>，该函数计算每位同学的平均成绩，并将计算结果放入</a:t>
            </a:r>
            <a:r>
              <a:rPr lang="en-US" altLang="zh-CN" sz="2000" b="1" dirty="0">
                <a:latin typeface="Arial" panose="020B0604020202020204" pitchFamily="34" charset="0"/>
                <a:ea typeface="宋体" panose="02010600030101010101" pitchFamily="2" charset="-122"/>
              </a:rPr>
              <a:t>s</a:t>
            </a:r>
            <a:r>
              <a:rPr lang="zh-CN" altLang="zh-CN" sz="2000" b="1" dirty="0">
                <a:latin typeface="Arial" panose="020B0604020202020204" pitchFamily="34" charset="0"/>
                <a:ea typeface="宋体" panose="02010600030101010101" pitchFamily="2" charset="-122"/>
              </a:rPr>
              <a:t>数组的第</a:t>
            </a:r>
            <a:r>
              <a:rPr lang="en-US" altLang="zh-CN" sz="2000" b="1" dirty="0">
                <a:latin typeface="Arial" panose="020B0604020202020204" pitchFamily="34" charset="0"/>
                <a:ea typeface="宋体" panose="02010600030101010101" pitchFamily="2" charset="-122"/>
              </a:rPr>
              <a:t>6</a:t>
            </a:r>
            <a:r>
              <a:rPr lang="zh-CN" altLang="zh-CN" sz="2000" b="1" dirty="0">
                <a:latin typeface="Arial" panose="020B0604020202020204" pitchFamily="34" charset="0"/>
                <a:ea typeface="宋体" panose="02010600030101010101" pitchFamily="2" charset="-122"/>
              </a:rPr>
              <a:t>列；</a:t>
            </a:r>
            <a:endParaRPr lang="en-US" altLang="zh-CN" sz="2000" b="1" dirty="0">
              <a:latin typeface="Arial" panose="020B0604020202020204" pitchFamily="34" charset="0"/>
              <a:ea typeface="宋体" panose="02010600030101010101" pitchFamily="2" charset="-122"/>
            </a:endParaRPr>
          </a:p>
          <a:p>
            <a:pPr lvl="1"/>
            <a:r>
              <a:rPr lang="zh-CN" altLang="zh-CN" sz="2000" b="1" dirty="0">
                <a:latin typeface="Arial" panose="020B0604020202020204" pitchFamily="34" charset="0"/>
                <a:ea typeface="宋体" panose="02010600030101010101" pitchFamily="2" charset="-122"/>
              </a:rPr>
              <a:t>设计一个输出数据的函数</a:t>
            </a:r>
            <a:r>
              <a:rPr lang="en-US" altLang="zh-CN" sz="2000" b="1" dirty="0" err="1">
                <a:latin typeface="Arial" panose="020B0604020202020204" pitchFamily="34" charset="0"/>
                <a:ea typeface="宋体" panose="02010600030101010101" pitchFamily="2" charset="-122"/>
              </a:rPr>
              <a:t>OutData</a:t>
            </a:r>
            <a:r>
              <a:rPr lang="zh-CN" altLang="zh-CN" sz="2000" b="1" dirty="0">
                <a:latin typeface="Arial" panose="020B0604020202020204" pitchFamily="34" charset="0"/>
                <a:ea typeface="宋体" panose="02010600030101010101" pitchFamily="2" charset="-122"/>
              </a:rPr>
              <a:t>，该函数将</a:t>
            </a:r>
            <a:r>
              <a:rPr lang="en-US" altLang="zh-CN" sz="2000" b="1" dirty="0">
                <a:latin typeface="Arial" panose="020B0604020202020204" pitchFamily="34" charset="0"/>
                <a:ea typeface="宋体" panose="02010600030101010101" pitchFamily="2" charset="-122"/>
              </a:rPr>
              <a:t>s</a:t>
            </a:r>
            <a:r>
              <a:rPr lang="zh-CN" altLang="zh-CN" sz="2000" b="1" dirty="0">
                <a:latin typeface="Arial" panose="020B0604020202020204" pitchFamily="34" charset="0"/>
                <a:ea typeface="宋体" panose="02010600030101010101" pitchFamily="2" charset="-122"/>
              </a:rPr>
              <a:t>数组的数据按指定格式输出。</a:t>
            </a:r>
            <a:endParaRPr lang="zh-CN" altLang="zh-CN" sz="2000" b="1" dirty="0">
              <a:latin typeface="Arial" panose="020B0604020202020204" pitchFamily="34" charset="0"/>
              <a:ea typeface="宋体" panose="02010600030101010101" pitchFamily="2" charset="-122"/>
            </a:endParaRPr>
          </a:p>
          <a:p>
            <a:pPr>
              <a:buFont typeface="Wingdings" panose="05000000000000000000" pitchFamily="2" charset="2"/>
              <a:buNone/>
            </a:pPr>
            <a:endParaRPr lang="zh-CN" altLang="en-US" sz="2000" b="1" dirty="0">
              <a:ea typeface="宋体" panose="02010600030101010101" pitchFamily="2" charset="-122"/>
            </a:endParaRPr>
          </a:p>
        </p:txBody>
      </p:sp>
      <p:sp>
        <p:nvSpPr>
          <p:cNvPr id="100354" name="Rectangle 2"/>
          <p:cNvSpPr>
            <a:spLocks noGrp="1" noChangeArrowheads="1"/>
          </p:cNvSpPr>
          <p:nvPr>
            <p:ph type="title" idx="4294967295"/>
          </p:nvPr>
        </p:nvSpPr>
        <p:spPr>
          <a:xfrm>
            <a:off x="539750" y="0"/>
            <a:ext cx="8332788" cy="911225"/>
          </a:xfrm>
        </p:spPr>
        <p:txBody>
          <a:bodyPr/>
          <a:lstStyle/>
          <a:p>
            <a:pPr eaLnBrk="1" hangingPunct="1"/>
            <a:r>
              <a:rPr lang="en-US" altLang="zh-CN" sz="2400" b="1">
                <a:ea typeface="宋体" panose="02010600030101010101" pitchFamily="2" charset="-122"/>
              </a:rPr>
              <a:t>1.5  </a:t>
            </a:r>
            <a:r>
              <a:rPr lang="zh-CN" altLang="zh-CN" sz="2400" b="1">
                <a:ea typeface="宋体" panose="02010600030101010101" pitchFamily="2" charset="-122"/>
              </a:rPr>
              <a:t>编程实作 </a:t>
            </a:r>
            <a:endParaRPr lang="en-US" altLang="zh-CN" sz="2400" b="1">
              <a:solidFill>
                <a:srgbClr val="000099"/>
              </a:solidFill>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内容占位符 2"/>
          <p:cNvSpPr>
            <a:spLocks noGrp="1"/>
          </p:cNvSpPr>
          <p:nvPr>
            <p:ph idx="4294967295"/>
          </p:nvPr>
        </p:nvSpPr>
        <p:spPr>
          <a:xfrm>
            <a:off x="250825" y="1484313"/>
            <a:ext cx="8623300" cy="5168900"/>
          </a:xfrm>
        </p:spPr>
        <p:txBody>
          <a:bodyPr/>
          <a:lstStyle/>
          <a:p>
            <a:pPr marL="0" indent="0">
              <a:buFont typeface="Wingdings" panose="05000000000000000000" pitchFamily="2" charset="2"/>
              <a:buNone/>
            </a:pPr>
            <a:r>
              <a:rPr lang="en-US" altLang="zh-CN" sz="1800" b="1">
                <a:ea typeface="宋体" panose="02010600030101010101" pitchFamily="2" charset="-122"/>
              </a:rPr>
              <a:t>//Eg1-14.cpp</a:t>
            </a:r>
            <a:endParaRPr lang="zh-CN" altLang="zh-CN" sz="1800" b="1">
              <a:ea typeface="宋体" panose="02010600030101010101" pitchFamily="2" charset="-122"/>
            </a:endParaRPr>
          </a:p>
          <a:p>
            <a:pPr marL="0" indent="0">
              <a:buFont typeface="Wingdings" panose="05000000000000000000" pitchFamily="2" charset="2"/>
              <a:buNone/>
            </a:pPr>
            <a:r>
              <a:rPr lang="en-US" altLang="zh-CN" sz="1800" b="1">
                <a:solidFill>
                  <a:srgbClr val="FF6600"/>
                </a:solidFill>
                <a:ea typeface="宋体" panose="02010600030101010101" pitchFamily="2" charset="-122"/>
              </a:rPr>
              <a:t>#include &lt;iostream&gt; </a:t>
            </a:r>
            <a:endParaRPr lang="zh-CN" altLang="zh-CN" sz="1800" b="1">
              <a:solidFill>
                <a:srgbClr val="FF6600"/>
              </a:solidFill>
              <a:ea typeface="宋体" panose="02010600030101010101" pitchFamily="2" charset="-122"/>
            </a:endParaRPr>
          </a:p>
          <a:p>
            <a:pPr marL="0" indent="0">
              <a:buFont typeface="Wingdings" panose="05000000000000000000" pitchFamily="2" charset="2"/>
              <a:buNone/>
            </a:pPr>
            <a:r>
              <a:rPr lang="en-US" altLang="zh-CN" sz="1800" b="1">
                <a:solidFill>
                  <a:srgbClr val="FF6600"/>
                </a:solidFill>
                <a:ea typeface="宋体" panose="02010600030101010101" pitchFamily="2" charset="-122"/>
              </a:rPr>
              <a:t>#include &lt;iomanip&gt;		//setw</a:t>
            </a:r>
            <a:r>
              <a:rPr lang="zh-CN" altLang="zh-CN" sz="1800" b="1">
                <a:solidFill>
                  <a:srgbClr val="FF6600"/>
                </a:solidFill>
                <a:ea typeface="宋体" panose="02010600030101010101" pitchFamily="2" charset="-122"/>
              </a:rPr>
              <a:t>在此头文件中定义</a:t>
            </a:r>
            <a:endParaRPr lang="zh-CN" altLang="zh-CN" sz="1800" b="1">
              <a:solidFill>
                <a:srgbClr val="FF6600"/>
              </a:solidFill>
              <a:ea typeface="宋体" panose="02010600030101010101" pitchFamily="2" charset="-122"/>
            </a:endParaRPr>
          </a:p>
          <a:p>
            <a:pPr marL="0" indent="0">
              <a:buFont typeface="Wingdings" panose="05000000000000000000" pitchFamily="2" charset="2"/>
              <a:buNone/>
            </a:pPr>
            <a:r>
              <a:rPr lang="en-US" altLang="zh-CN" sz="1800" b="1">
                <a:solidFill>
                  <a:srgbClr val="FF6600"/>
                </a:solidFill>
                <a:ea typeface="宋体" panose="02010600030101010101" pitchFamily="2" charset="-122"/>
              </a:rPr>
              <a:t>using namespace std;</a:t>
            </a:r>
            <a:endParaRPr lang="zh-CN" altLang="zh-CN" sz="1800" b="1">
              <a:solidFill>
                <a:srgbClr val="FF6600"/>
              </a:solidFill>
              <a:ea typeface="宋体" panose="02010600030101010101" pitchFamily="2" charset="-122"/>
            </a:endParaRPr>
          </a:p>
          <a:p>
            <a:pPr marL="0" indent="0">
              <a:buFont typeface="Wingdings" panose="05000000000000000000" pitchFamily="2" charset="2"/>
              <a:buNone/>
            </a:pPr>
            <a:r>
              <a:rPr lang="en-US" altLang="zh-CN" sz="1800" b="1">
                <a:ea typeface="宋体" panose="02010600030101010101" pitchFamily="2" charset="-122"/>
              </a:rPr>
              <a:t>#define StuNum 5		//StuNum</a:t>
            </a:r>
            <a:r>
              <a:rPr lang="zh-CN" altLang="zh-CN" sz="1800" b="1">
                <a:ea typeface="宋体" panose="02010600030101010101" pitchFamily="2" charset="-122"/>
              </a:rPr>
              <a:t>代表学生人数</a:t>
            </a:r>
            <a:endParaRPr lang="zh-CN" altLang="zh-CN" sz="1800" b="1">
              <a:ea typeface="宋体" panose="02010600030101010101" pitchFamily="2" charset="-122"/>
            </a:endParaRPr>
          </a:p>
          <a:p>
            <a:pPr marL="0" indent="0">
              <a:buFont typeface="Wingdings" panose="05000000000000000000" pitchFamily="2" charset="2"/>
              <a:buNone/>
            </a:pPr>
            <a:r>
              <a:rPr lang="en-US" altLang="zh-CN" sz="1800" b="1">
                <a:ea typeface="宋体" panose="02010600030101010101" pitchFamily="2" charset="-122"/>
              </a:rPr>
              <a:t>void ReadData(double s[][6],int n);	//</a:t>
            </a:r>
            <a:r>
              <a:rPr lang="zh-CN" altLang="zh-CN" sz="1800" b="1">
                <a:ea typeface="宋体" panose="02010600030101010101" pitchFamily="2" charset="-122"/>
              </a:rPr>
              <a:t>这</a:t>
            </a:r>
            <a:r>
              <a:rPr lang="en-US" altLang="zh-CN" sz="1800" b="1">
                <a:ea typeface="宋体" panose="02010600030101010101" pitchFamily="2" charset="-122"/>
              </a:rPr>
              <a:t>3</a:t>
            </a:r>
            <a:r>
              <a:rPr lang="zh-CN" altLang="zh-CN" sz="1800" b="1">
                <a:ea typeface="宋体" panose="02010600030101010101" pitchFamily="2" charset="-122"/>
              </a:rPr>
              <a:t>行是函数声明</a:t>
            </a:r>
            <a:endParaRPr lang="zh-CN" altLang="zh-CN" sz="1800" b="1">
              <a:ea typeface="宋体" panose="02010600030101010101" pitchFamily="2" charset="-122"/>
            </a:endParaRPr>
          </a:p>
          <a:p>
            <a:pPr marL="0" indent="0">
              <a:buFont typeface="Wingdings" panose="05000000000000000000" pitchFamily="2" charset="2"/>
              <a:buNone/>
            </a:pPr>
            <a:r>
              <a:rPr lang="en-US" altLang="zh-CN" sz="1800" b="1">
                <a:ea typeface="宋体" panose="02010600030101010101" pitchFamily="2" charset="-122"/>
              </a:rPr>
              <a:t>void AveScore(double s[][6],int n);</a:t>
            </a:r>
            <a:endParaRPr lang="zh-CN" altLang="zh-CN" sz="1800" b="1">
              <a:ea typeface="宋体" panose="02010600030101010101" pitchFamily="2" charset="-122"/>
            </a:endParaRPr>
          </a:p>
          <a:p>
            <a:pPr marL="0" indent="0">
              <a:buFont typeface="Wingdings" panose="05000000000000000000" pitchFamily="2" charset="2"/>
              <a:buNone/>
            </a:pPr>
            <a:r>
              <a:rPr lang="en-US" altLang="zh-CN" sz="1800" b="1">
                <a:ea typeface="宋体" panose="02010600030101010101" pitchFamily="2" charset="-122"/>
              </a:rPr>
              <a:t>void OutData(double s[][6],int n);</a:t>
            </a:r>
            <a:endParaRPr lang="zh-CN" altLang="zh-CN" sz="1800" b="1">
              <a:ea typeface="宋体" panose="02010600030101010101" pitchFamily="2" charset="-122"/>
            </a:endParaRPr>
          </a:p>
          <a:p>
            <a:pPr marL="0" indent="0">
              <a:buFont typeface="Wingdings" panose="05000000000000000000" pitchFamily="2" charset="2"/>
              <a:buNone/>
            </a:pPr>
            <a:r>
              <a:rPr lang="en-US" altLang="zh-CN" sz="1800" b="1">
                <a:solidFill>
                  <a:srgbClr val="0000CC"/>
                </a:solidFill>
                <a:ea typeface="宋体" panose="02010600030101010101" pitchFamily="2" charset="-122"/>
              </a:rPr>
              <a:t>void main(){</a:t>
            </a:r>
            <a:endParaRPr lang="zh-CN" altLang="zh-CN" sz="1800" b="1">
              <a:solidFill>
                <a:srgbClr val="0000CC"/>
              </a:solidFill>
              <a:ea typeface="宋体" panose="02010600030101010101" pitchFamily="2" charset="-122"/>
            </a:endParaRPr>
          </a:p>
          <a:p>
            <a:pPr marL="0" indent="0">
              <a:buFont typeface="Wingdings" panose="05000000000000000000" pitchFamily="2" charset="2"/>
              <a:buNone/>
            </a:pPr>
            <a:r>
              <a:rPr lang="en-US" altLang="zh-CN" sz="1800" b="1">
                <a:solidFill>
                  <a:srgbClr val="0000CC"/>
                </a:solidFill>
                <a:ea typeface="宋体" panose="02010600030101010101" pitchFamily="2" charset="-122"/>
              </a:rPr>
              <a:t>   double s[StuNum][6];			//</a:t>
            </a:r>
            <a:r>
              <a:rPr lang="zh-CN" altLang="zh-CN" sz="1800" b="1">
                <a:solidFill>
                  <a:srgbClr val="0000CC"/>
                </a:solidFill>
                <a:ea typeface="宋体" panose="02010600030101010101" pitchFamily="2" charset="-122"/>
              </a:rPr>
              <a:t>定义保存学生成绩的数组</a:t>
            </a:r>
            <a:endParaRPr lang="zh-CN" altLang="zh-CN" sz="1800" b="1">
              <a:solidFill>
                <a:srgbClr val="0000CC"/>
              </a:solidFill>
              <a:ea typeface="宋体" panose="02010600030101010101" pitchFamily="2" charset="-122"/>
            </a:endParaRPr>
          </a:p>
          <a:p>
            <a:pPr marL="0" indent="0">
              <a:buFont typeface="Wingdings" panose="05000000000000000000" pitchFamily="2" charset="2"/>
              <a:buNone/>
            </a:pPr>
            <a:r>
              <a:rPr lang="en-US" altLang="zh-CN" sz="1800" b="1">
                <a:solidFill>
                  <a:srgbClr val="0000CC"/>
                </a:solidFill>
                <a:ea typeface="宋体" panose="02010600030101010101" pitchFamily="2" charset="-122"/>
              </a:rPr>
              <a:t>   ReadData(s,2);			//</a:t>
            </a:r>
            <a:r>
              <a:rPr lang="zh-CN" altLang="zh-CN" sz="1800" b="1">
                <a:solidFill>
                  <a:srgbClr val="0000CC"/>
                </a:solidFill>
                <a:ea typeface="宋体" panose="02010600030101010101" pitchFamily="2" charset="-122"/>
              </a:rPr>
              <a:t>读入学生成绩</a:t>
            </a:r>
            <a:endParaRPr lang="zh-CN" altLang="zh-CN" sz="1800" b="1">
              <a:solidFill>
                <a:srgbClr val="0000CC"/>
              </a:solidFill>
              <a:ea typeface="宋体" panose="02010600030101010101" pitchFamily="2" charset="-122"/>
            </a:endParaRPr>
          </a:p>
          <a:p>
            <a:pPr marL="0" indent="0">
              <a:buFont typeface="Wingdings" panose="05000000000000000000" pitchFamily="2" charset="2"/>
              <a:buNone/>
            </a:pPr>
            <a:r>
              <a:rPr lang="en-US" altLang="zh-CN" sz="1800" b="1">
                <a:solidFill>
                  <a:srgbClr val="0000CC"/>
                </a:solidFill>
                <a:ea typeface="宋体" panose="02010600030101010101" pitchFamily="2" charset="-122"/>
              </a:rPr>
              <a:t>   AveScore(s,2);			//</a:t>
            </a:r>
            <a:r>
              <a:rPr lang="zh-CN" altLang="zh-CN" sz="1800" b="1">
                <a:solidFill>
                  <a:srgbClr val="0000CC"/>
                </a:solidFill>
                <a:ea typeface="宋体" panose="02010600030101010101" pitchFamily="2" charset="-122"/>
              </a:rPr>
              <a:t>计算各学生的平均分</a:t>
            </a:r>
            <a:endParaRPr lang="zh-CN" altLang="zh-CN" sz="1800" b="1">
              <a:solidFill>
                <a:srgbClr val="0000CC"/>
              </a:solidFill>
              <a:ea typeface="宋体" panose="02010600030101010101" pitchFamily="2" charset="-122"/>
            </a:endParaRPr>
          </a:p>
          <a:p>
            <a:pPr marL="0" indent="0">
              <a:buFont typeface="Wingdings" panose="05000000000000000000" pitchFamily="2" charset="2"/>
              <a:buNone/>
            </a:pPr>
            <a:r>
              <a:rPr lang="en-US" altLang="zh-CN" sz="1800" b="1">
                <a:solidFill>
                  <a:srgbClr val="0000CC"/>
                </a:solidFill>
                <a:ea typeface="宋体" panose="02010600030101010101" pitchFamily="2" charset="-122"/>
              </a:rPr>
              <a:t>   OutData(s,2);				//</a:t>
            </a:r>
            <a:r>
              <a:rPr lang="zh-CN" altLang="zh-CN" sz="1800" b="1">
                <a:solidFill>
                  <a:srgbClr val="0000CC"/>
                </a:solidFill>
                <a:ea typeface="宋体" panose="02010600030101010101" pitchFamily="2" charset="-122"/>
              </a:rPr>
              <a:t>输出学生成绩表</a:t>
            </a:r>
            <a:endParaRPr lang="zh-CN" altLang="zh-CN" sz="1800" b="1">
              <a:solidFill>
                <a:srgbClr val="0000CC"/>
              </a:solidFill>
              <a:ea typeface="宋体" panose="02010600030101010101" pitchFamily="2" charset="-122"/>
            </a:endParaRPr>
          </a:p>
          <a:p>
            <a:pPr marL="0" indent="0">
              <a:buFont typeface="Wingdings" panose="05000000000000000000" pitchFamily="2" charset="2"/>
              <a:buNone/>
            </a:pPr>
            <a:r>
              <a:rPr lang="en-US" altLang="zh-CN" sz="1800" b="1">
                <a:solidFill>
                  <a:srgbClr val="0000CC"/>
                </a:solidFill>
                <a:ea typeface="宋体" panose="02010600030101010101" pitchFamily="2" charset="-122"/>
              </a:rPr>
              <a:t>} </a:t>
            </a:r>
            <a:endParaRPr lang="zh-CN" altLang="zh-CN" sz="1800" b="1">
              <a:solidFill>
                <a:srgbClr val="0000CC"/>
              </a:solidFill>
              <a:ea typeface="宋体" panose="02010600030101010101" pitchFamily="2" charset="-122"/>
            </a:endParaRPr>
          </a:p>
          <a:p>
            <a:pPr marL="0" indent="0">
              <a:buFont typeface="Wingdings" panose="05000000000000000000" pitchFamily="2" charset="2"/>
              <a:buNone/>
            </a:pPr>
            <a:endParaRPr lang="zh-CN" altLang="en-US" sz="1800" b="1">
              <a:ea typeface="宋体" panose="02010600030101010101" pitchFamily="2" charset="-122"/>
            </a:endParaRPr>
          </a:p>
        </p:txBody>
      </p:sp>
      <p:sp>
        <p:nvSpPr>
          <p:cNvPr id="101378" name="Rectangle 2"/>
          <p:cNvSpPr txBox="1">
            <a:spLocks noChangeArrowheads="1"/>
          </p:cNvSpPr>
          <p:nvPr/>
        </p:nvSpPr>
        <p:spPr bwMode="auto">
          <a:xfrm>
            <a:off x="539750" y="26988"/>
            <a:ext cx="8332788" cy="911225"/>
          </a:xfrm>
          <a:prstGeom prst="rect">
            <a:avLst/>
          </a:prstGeom>
          <a:noFill/>
          <a:ln w="9525">
            <a:noFill/>
            <a:miter lim="800000"/>
          </a:ln>
        </p:spPr>
        <p:txBody>
          <a:bodyPr anchor="ctr"/>
          <a:lstStyle/>
          <a:p>
            <a:pPr algn="ctr"/>
            <a:r>
              <a:rPr lang="en-US" altLang="zh-CN" sz="3600">
                <a:solidFill>
                  <a:schemeClr val="bg1"/>
                </a:solidFill>
                <a:latin typeface="Verdana" panose="020B0604030504040204" pitchFamily="34" charset="0"/>
                <a:ea typeface="宋体" panose="02010600030101010101" pitchFamily="2" charset="-122"/>
              </a:rPr>
              <a:t>1.5  </a:t>
            </a:r>
            <a:r>
              <a:rPr lang="zh-CN" altLang="zh-CN" sz="3600">
                <a:solidFill>
                  <a:schemeClr val="bg1"/>
                </a:solidFill>
                <a:latin typeface="Verdana" panose="020B0604030504040204" pitchFamily="34" charset="0"/>
                <a:ea typeface="宋体" panose="02010600030101010101" pitchFamily="2" charset="-122"/>
              </a:rPr>
              <a:t>编程实作</a:t>
            </a:r>
            <a:endParaRPr lang="en-US" altLang="zh-CN" sz="3600">
              <a:solidFill>
                <a:schemeClr val="bg1"/>
              </a:solidFill>
              <a:latin typeface="Verdana" panose="020B0604030504040204" pitchFamily="34" charset="0"/>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内容占位符 2"/>
          <p:cNvSpPr>
            <a:spLocks noGrp="1"/>
          </p:cNvSpPr>
          <p:nvPr>
            <p:ph idx="4294967295"/>
          </p:nvPr>
        </p:nvSpPr>
        <p:spPr>
          <a:xfrm>
            <a:off x="250825" y="1484313"/>
            <a:ext cx="8893175" cy="5168900"/>
          </a:xfrm>
        </p:spPr>
        <p:txBody>
          <a:bodyPr/>
          <a:lstStyle/>
          <a:p>
            <a:pPr marL="0" indent="0">
              <a:buFont typeface="Wingdings" panose="05000000000000000000" pitchFamily="2" charset="2"/>
              <a:buNone/>
            </a:pPr>
            <a:r>
              <a:rPr lang="en-US" altLang="zh-CN" sz="1800" b="1" dirty="0">
                <a:ea typeface="宋体" panose="02010600030101010101" pitchFamily="2" charset="-122"/>
              </a:rPr>
              <a:t>void </a:t>
            </a:r>
            <a:r>
              <a:rPr lang="en-US" altLang="zh-CN" sz="1800" b="1" dirty="0" err="1">
                <a:ea typeface="宋体" panose="02010600030101010101" pitchFamily="2" charset="-122"/>
              </a:rPr>
              <a:t>ReadData</a:t>
            </a:r>
            <a:r>
              <a:rPr lang="en-US" altLang="zh-CN" sz="1800" b="1" dirty="0">
                <a:ea typeface="宋体" panose="02010600030101010101" pitchFamily="2" charset="-122"/>
              </a:rPr>
              <a:t>(double s[][6],int n){</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for(int </a:t>
            </a:r>
            <a:r>
              <a:rPr lang="en-US" altLang="zh-CN" sz="1800" b="1" dirty="0" err="1">
                <a:ea typeface="宋体" panose="02010600030101010101" pitchFamily="2" charset="-122"/>
              </a:rPr>
              <a:t>i</a:t>
            </a:r>
            <a:r>
              <a:rPr lang="en-US" altLang="zh-CN" sz="1800" b="1" dirty="0">
                <a:ea typeface="宋体" panose="02010600030101010101" pitchFamily="2" charset="-122"/>
              </a:rPr>
              <a:t>=0;i&lt;</a:t>
            </a:r>
            <a:r>
              <a:rPr lang="en-US" altLang="zh-CN" sz="1800" b="1" dirty="0" err="1">
                <a:ea typeface="宋体" panose="02010600030101010101" pitchFamily="2" charset="-122"/>
              </a:rPr>
              <a:t>n;i</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solidFill>
                  <a:srgbClr val="FF6600"/>
                </a:solidFill>
                <a:ea typeface="宋体" panose="02010600030101010101" pitchFamily="2" charset="-122"/>
              </a:rPr>
              <a:t>cout</a:t>
            </a:r>
            <a:r>
              <a:rPr lang="en-US" altLang="zh-CN" sz="1800" b="1" dirty="0">
                <a:solidFill>
                  <a:srgbClr val="FF6600"/>
                </a:solidFill>
                <a:ea typeface="宋体" panose="02010600030101010101" pitchFamily="2" charset="-122"/>
              </a:rPr>
              <a:t>&lt;&lt;"</a:t>
            </a:r>
            <a:r>
              <a:rPr lang="zh-CN" altLang="zh-CN" sz="1800" b="1" dirty="0">
                <a:solidFill>
                  <a:srgbClr val="FF6600"/>
                </a:solidFill>
                <a:ea typeface="宋体" panose="02010600030101010101" pitchFamily="2" charset="-122"/>
              </a:rPr>
              <a:t>输入学生</a:t>
            </a:r>
            <a:r>
              <a:rPr lang="en-US" altLang="zh-CN" sz="1800" b="1" dirty="0">
                <a:solidFill>
                  <a:srgbClr val="FF6600"/>
                </a:solidFill>
                <a:ea typeface="宋体" panose="02010600030101010101" pitchFamily="2" charset="-122"/>
              </a:rPr>
              <a:t> "&lt;&lt;i+1&lt;&lt;" </a:t>
            </a:r>
            <a:r>
              <a:rPr lang="zh-CN" altLang="zh-CN" sz="1800" b="1" dirty="0">
                <a:solidFill>
                  <a:srgbClr val="FF6600"/>
                </a:solidFill>
                <a:ea typeface="宋体" panose="02010600030101010101" pitchFamily="2" charset="-122"/>
              </a:rPr>
              <a:t>的</a:t>
            </a:r>
            <a:r>
              <a:rPr lang="en-US" altLang="zh-CN" sz="1800" b="1" dirty="0">
                <a:solidFill>
                  <a:srgbClr val="FF6600"/>
                </a:solidFill>
                <a:ea typeface="宋体" panose="02010600030101010101" pitchFamily="2" charset="-122"/>
              </a:rPr>
              <a:t>5</a:t>
            </a:r>
            <a:r>
              <a:rPr lang="zh-CN" altLang="zh-CN" sz="1800" b="1" dirty="0">
                <a:solidFill>
                  <a:srgbClr val="FF6600"/>
                </a:solidFill>
                <a:ea typeface="宋体" panose="02010600030101010101" pitchFamily="2" charset="-122"/>
              </a:rPr>
              <a:t>科成绩</a:t>
            </a:r>
            <a:r>
              <a:rPr lang="en-US" altLang="zh-CN" sz="1800" b="1" dirty="0">
                <a:solidFill>
                  <a:srgbClr val="FF6600"/>
                </a:solidFill>
                <a:ea typeface="宋体" panose="02010600030101010101" pitchFamily="2" charset="-122"/>
              </a:rPr>
              <a:t>: ";</a:t>
            </a:r>
            <a:r>
              <a:rPr lang="en-US" altLang="zh-CN" sz="1800" b="1" dirty="0">
                <a:ea typeface="宋体" panose="02010600030101010101" pitchFamily="2" charset="-122"/>
              </a:rPr>
              <a:t>           //</a:t>
            </a:r>
            <a:r>
              <a:rPr lang="zh-CN" altLang="zh-CN" sz="1800" b="1" dirty="0">
                <a:ea typeface="宋体" panose="02010600030101010101" pitchFamily="2" charset="-122"/>
              </a:rPr>
              <a:t>提示输入学生成绩</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for(int j=0;j&lt;5;j++) 		//</a:t>
            </a:r>
            <a:r>
              <a:rPr lang="zh-CN" altLang="zh-CN" sz="1800" b="1" dirty="0">
                <a:ea typeface="宋体" panose="02010600030101010101" pitchFamily="2" charset="-122"/>
              </a:rPr>
              <a:t>输入学生的</a:t>
            </a:r>
            <a:r>
              <a:rPr lang="en-US" altLang="zh-CN" sz="1800" b="1" dirty="0">
                <a:ea typeface="宋体" panose="02010600030101010101" pitchFamily="2" charset="-122"/>
              </a:rPr>
              <a:t>5</a:t>
            </a:r>
            <a:r>
              <a:rPr lang="zh-CN" altLang="zh-CN" sz="1800" b="1" dirty="0">
                <a:ea typeface="宋体" panose="02010600030101010101" pitchFamily="2" charset="-122"/>
              </a:rPr>
              <a:t>科成绩</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r>
              <a:rPr lang="en-US" altLang="zh-CN" sz="1800" b="1" dirty="0" err="1">
                <a:solidFill>
                  <a:srgbClr val="FF6600"/>
                </a:solidFill>
                <a:ea typeface="宋体" panose="02010600030101010101" pitchFamily="2" charset="-122"/>
              </a:rPr>
              <a:t>cin</a:t>
            </a:r>
            <a:r>
              <a:rPr lang="en-US" altLang="zh-CN" sz="1800" b="1" dirty="0">
                <a:solidFill>
                  <a:srgbClr val="FF6600"/>
                </a:solidFill>
                <a:ea typeface="宋体" panose="02010600030101010101" pitchFamily="2" charset="-122"/>
              </a:rPr>
              <a:t>&gt;&gt;s[</a:t>
            </a:r>
            <a:r>
              <a:rPr lang="en-US" altLang="zh-CN" sz="1800" b="1" dirty="0" err="1">
                <a:solidFill>
                  <a:srgbClr val="FF6600"/>
                </a:solidFill>
                <a:ea typeface="宋体" panose="02010600030101010101" pitchFamily="2" charset="-122"/>
              </a:rPr>
              <a:t>i</a:t>
            </a:r>
            <a:r>
              <a:rPr lang="en-US" altLang="zh-CN" sz="1800" b="1" dirty="0">
                <a:solidFill>
                  <a:srgbClr val="FF6600"/>
                </a:solidFill>
                <a:ea typeface="宋体" panose="02010600030101010101" pitchFamily="2" charset="-122"/>
              </a:rPr>
              <a:t>][j];</a:t>
            </a:r>
            <a:endParaRPr lang="zh-CN" altLang="zh-CN" sz="1800" b="1" dirty="0">
              <a:solidFill>
                <a:srgbClr val="FF6600"/>
              </a:solidFill>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void </a:t>
            </a:r>
            <a:r>
              <a:rPr lang="en-US" altLang="zh-CN" sz="1800" b="1" dirty="0" err="1">
                <a:ea typeface="宋体" panose="02010600030101010101" pitchFamily="2" charset="-122"/>
              </a:rPr>
              <a:t>AveScore</a:t>
            </a:r>
            <a:r>
              <a:rPr lang="en-US" altLang="zh-CN" sz="1800" b="1" dirty="0">
                <a:ea typeface="宋体" panose="02010600030101010101" pitchFamily="2" charset="-122"/>
              </a:rPr>
              <a:t>(double s[ ][6],int n) {</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for(int </a:t>
            </a:r>
            <a:r>
              <a:rPr lang="en-US" altLang="zh-CN" sz="1800" b="1" dirty="0" err="1">
                <a:ea typeface="宋体" panose="02010600030101010101" pitchFamily="2" charset="-122"/>
              </a:rPr>
              <a:t>i</a:t>
            </a:r>
            <a:r>
              <a:rPr lang="en-US" altLang="zh-CN" sz="1800" b="1" dirty="0">
                <a:ea typeface="宋体" panose="02010600030101010101" pitchFamily="2" charset="-122"/>
              </a:rPr>
              <a:t>=0;i&lt;</a:t>
            </a:r>
            <a:r>
              <a:rPr lang="en-US" altLang="zh-CN" sz="1800" b="1" dirty="0" err="1">
                <a:ea typeface="宋体" panose="02010600030101010101" pitchFamily="2" charset="-122"/>
              </a:rPr>
              <a:t>n;i</a:t>
            </a:r>
            <a:r>
              <a:rPr lang="en-US" altLang="zh-CN" sz="1800" b="1" dirty="0">
                <a:ea typeface="宋体" panose="02010600030101010101" pitchFamily="2" charset="-122"/>
              </a:rPr>
              <a:t>++){</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double sum=0;</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for(int j=0;j&lt;5;j++)</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sum=</a:t>
            </a:r>
            <a:r>
              <a:rPr lang="en-US" altLang="zh-CN" sz="1800" b="1" dirty="0" err="1">
                <a:ea typeface="宋体" panose="02010600030101010101" pitchFamily="2" charset="-122"/>
              </a:rPr>
              <a:t>sum+s</a:t>
            </a:r>
            <a:r>
              <a:rPr lang="en-US" altLang="zh-CN" sz="1800" b="1" dirty="0">
                <a:ea typeface="宋体" panose="02010600030101010101" pitchFamily="2" charset="-122"/>
              </a:rPr>
              <a:t>[</a:t>
            </a:r>
            <a:r>
              <a:rPr lang="en-US" altLang="zh-CN" sz="1800" b="1" dirty="0" err="1">
                <a:ea typeface="宋体" panose="02010600030101010101" pitchFamily="2" charset="-122"/>
              </a:rPr>
              <a:t>i</a:t>
            </a:r>
            <a:r>
              <a:rPr lang="en-US" altLang="zh-CN" sz="1800" b="1" dirty="0">
                <a:ea typeface="宋体" panose="02010600030101010101" pitchFamily="2" charset="-122"/>
              </a:rPr>
              <a:t>][j];</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s[</a:t>
            </a:r>
            <a:r>
              <a:rPr lang="en-US" altLang="zh-CN" sz="1800" b="1" dirty="0" err="1">
                <a:ea typeface="宋体" panose="02010600030101010101" pitchFamily="2" charset="-122"/>
              </a:rPr>
              <a:t>i</a:t>
            </a:r>
            <a:r>
              <a:rPr lang="en-US" altLang="zh-CN" sz="1800" b="1" dirty="0">
                <a:ea typeface="宋体" panose="02010600030101010101" pitchFamily="2" charset="-122"/>
              </a:rPr>
              <a:t>][5]=sum/5.0;</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endParaRPr lang="zh-CN" altLang="zh-CN" sz="1800" b="1" dirty="0">
              <a:ea typeface="宋体" panose="02010600030101010101" pitchFamily="2" charset="-122"/>
            </a:endParaRPr>
          </a:p>
          <a:p>
            <a:pPr marL="0" indent="0">
              <a:buFont typeface="Wingdings" panose="05000000000000000000" pitchFamily="2" charset="2"/>
              <a:buNone/>
            </a:pPr>
            <a:r>
              <a:rPr lang="en-US" altLang="zh-CN" sz="1800" b="1" dirty="0">
                <a:ea typeface="宋体" panose="02010600030101010101" pitchFamily="2" charset="-122"/>
              </a:rPr>
              <a:t>}		</a:t>
            </a:r>
            <a:endParaRPr lang="zh-CN" altLang="en-US" sz="1800" b="1" dirty="0">
              <a:ea typeface="宋体" panose="02010600030101010101" pitchFamily="2" charset="-122"/>
            </a:endParaRPr>
          </a:p>
        </p:txBody>
      </p:sp>
      <p:sp>
        <p:nvSpPr>
          <p:cNvPr id="102402" name="Rectangle 2"/>
          <p:cNvSpPr txBox="1">
            <a:spLocks noChangeArrowheads="1"/>
          </p:cNvSpPr>
          <p:nvPr/>
        </p:nvSpPr>
        <p:spPr bwMode="auto">
          <a:xfrm>
            <a:off x="539750" y="26988"/>
            <a:ext cx="8332788" cy="911225"/>
          </a:xfrm>
          <a:prstGeom prst="rect">
            <a:avLst/>
          </a:prstGeom>
          <a:noFill/>
          <a:ln w="9525">
            <a:noFill/>
            <a:miter lim="800000"/>
          </a:ln>
        </p:spPr>
        <p:txBody>
          <a:bodyPr anchor="ctr"/>
          <a:lstStyle/>
          <a:p>
            <a:pPr algn="ctr"/>
            <a:r>
              <a:rPr lang="en-US" altLang="zh-CN" sz="3600">
                <a:solidFill>
                  <a:schemeClr val="bg1"/>
                </a:solidFill>
                <a:latin typeface="Verdana" panose="020B0604030504040204" pitchFamily="34" charset="0"/>
                <a:ea typeface="宋体" panose="02010600030101010101" pitchFamily="2" charset="-122"/>
              </a:rPr>
              <a:t>1.5  </a:t>
            </a:r>
            <a:r>
              <a:rPr lang="zh-CN" altLang="zh-CN" sz="3600">
                <a:solidFill>
                  <a:schemeClr val="bg1"/>
                </a:solidFill>
                <a:latin typeface="Verdana" panose="020B0604030504040204" pitchFamily="34" charset="0"/>
                <a:ea typeface="宋体" panose="02010600030101010101" pitchFamily="2" charset="-122"/>
              </a:rPr>
              <a:t>编程实作</a:t>
            </a:r>
            <a:endParaRPr lang="en-US" altLang="zh-CN" sz="3600">
              <a:solidFill>
                <a:schemeClr val="bg1"/>
              </a:solidFill>
              <a:latin typeface="Verdana" panose="020B0604030504040204" pitchFamily="34"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内容占位符 2"/>
          <p:cNvSpPr>
            <a:spLocks noGrp="1"/>
          </p:cNvSpPr>
          <p:nvPr>
            <p:ph idx="4294967295"/>
          </p:nvPr>
        </p:nvSpPr>
        <p:spPr>
          <a:xfrm>
            <a:off x="250825" y="1689100"/>
            <a:ext cx="9074150" cy="5168900"/>
          </a:xfrm>
        </p:spPr>
        <p:txBody>
          <a:bodyPr/>
          <a:lstStyle/>
          <a:p>
            <a:pPr marL="0" indent="0">
              <a:buFont typeface="Wingdings" panose="05000000000000000000" pitchFamily="2" charset="2"/>
              <a:buNone/>
            </a:pPr>
            <a:r>
              <a:rPr lang="en-US" altLang="zh-CN" sz="2000" b="1">
                <a:ea typeface="宋体" panose="02010600030101010101" pitchFamily="2" charset="-122"/>
              </a:rPr>
              <a:t>void OutData(double s[ ][6],int n) {	//</a:t>
            </a:r>
            <a:r>
              <a:rPr lang="zh-CN" altLang="zh-CN" sz="2000" b="1">
                <a:ea typeface="宋体" panose="02010600030101010101" pitchFamily="2" charset="-122"/>
              </a:rPr>
              <a:t>在屏幕上输出科目名称</a:t>
            </a:r>
            <a:endParaRPr lang="zh-CN" altLang="zh-CN" sz="2000" b="1">
              <a:ea typeface="宋体" panose="02010600030101010101" pitchFamily="2" charset="-122"/>
            </a:endParaRPr>
          </a:p>
          <a:p>
            <a:pPr marL="0" indent="0">
              <a:buFont typeface="Wingdings" panose="05000000000000000000" pitchFamily="2" charset="2"/>
              <a:buNone/>
            </a:pPr>
            <a:r>
              <a:rPr lang="en-US" altLang="zh-CN" sz="2000" b="1">
                <a:ea typeface="宋体" panose="02010600030101010101" pitchFamily="2" charset="-122"/>
              </a:rPr>
              <a:t> </a:t>
            </a:r>
            <a:r>
              <a:rPr lang="en-US" altLang="zh-CN" sz="1800" b="1">
                <a:solidFill>
                  <a:srgbClr val="FF6600"/>
                </a:solidFill>
                <a:ea typeface="宋体" panose="02010600030101010101" pitchFamily="2" charset="-122"/>
              </a:rPr>
              <a:t>cout&lt;&lt;setw(17)&lt;&lt;“</a:t>
            </a:r>
            <a:r>
              <a:rPr lang="zh-CN" altLang="zh-CN" sz="1800" b="1">
                <a:solidFill>
                  <a:srgbClr val="FF6600"/>
                </a:solidFill>
                <a:ea typeface="宋体" panose="02010600030101010101" pitchFamily="2" charset="-122"/>
              </a:rPr>
              <a:t>语文</a:t>
            </a:r>
            <a:r>
              <a:rPr lang="en-US" altLang="zh-CN" sz="1800" b="1">
                <a:solidFill>
                  <a:srgbClr val="FF6600"/>
                </a:solidFill>
                <a:ea typeface="宋体" panose="02010600030101010101" pitchFamily="2" charset="-122"/>
              </a:rPr>
              <a:t>”&lt;&lt;setw(8)&lt;&lt;“</a:t>
            </a:r>
            <a:r>
              <a:rPr lang="zh-CN" altLang="zh-CN" sz="1800" b="1">
                <a:solidFill>
                  <a:srgbClr val="FF6600"/>
                </a:solidFill>
                <a:ea typeface="宋体" panose="02010600030101010101" pitchFamily="2" charset="-122"/>
              </a:rPr>
              <a:t>数</a:t>
            </a:r>
            <a:r>
              <a:rPr lang="zh-CN" altLang="en-US" sz="1800" b="1">
                <a:solidFill>
                  <a:srgbClr val="FF6600"/>
                </a:solidFill>
                <a:ea typeface="宋体" panose="02010600030101010101" pitchFamily="2" charset="-122"/>
              </a:rPr>
              <a:t>学</a:t>
            </a:r>
            <a:r>
              <a:rPr lang="en-US" altLang="zh-CN" sz="1800" b="1">
                <a:solidFill>
                  <a:srgbClr val="FF6600"/>
                </a:solidFill>
                <a:ea typeface="宋体" panose="02010600030101010101" pitchFamily="2" charset="-122"/>
              </a:rPr>
              <a:t>”&lt;&lt;setw(8)&lt;&lt;“</a:t>
            </a:r>
            <a:r>
              <a:rPr lang="zh-CN" altLang="zh-CN" sz="1800" b="1">
                <a:solidFill>
                  <a:srgbClr val="FF6600"/>
                </a:solidFill>
                <a:ea typeface="宋体" panose="02010600030101010101" pitchFamily="2" charset="-122"/>
              </a:rPr>
              <a:t>政治</a:t>
            </a:r>
            <a:r>
              <a:rPr lang="en-US" altLang="zh-CN" sz="1800" b="1">
                <a:solidFill>
                  <a:srgbClr val="FF6600"/>
                </a:solidFill>
                <a:ea typeface="宋体" panose="02010600030101010101" pitchFamily="2" charset="-122"/>
              </a:rPr>
              <a:t>”; cout&lt;&lt;setw(8)&lt;&lt;“</a:t>
            </a:r>
            <a:r>
              <a:rPr lang="zh-CN" altLang="zh-CN" sz="1800" b="1">
                <a:solidFill>
                  <a:srgbClr val="FF6600"/>
                </a:solidFill>
                <a:ea typeface="宋体" panose="02010600030101010101" pitchFamily="2" charset="-122"/>
              </a:rPr>
              <a:t>化学</a:t>
            </a:r>
            <a:r>
              <a:rPr lang="en-US" altLang="zh-CN" sz="1800" b="1">
                <a:solidFill>
                  <a:srgbClr val="FF6600"/>
                </a:solidFill>
                <a:ea typeface="宋体" panose="02010600030101010101" pitchFamily="2" charset="-122"/>
              </a:rPr>
              <a:t>”&lt;&lt;setw(8)&lt;&lt;"</a:t>
            </a:r>
            <a:r>
              <a:rPr lang="zh-CN" altLang="zh-CN" sz="1800" b="1">
                <a:solidFill>
                  <a:srgbClr val="FF6600"/>
                </a:solidFill>
                <a:ea typeface="宋体" panose="02010600030101010101" pitchFamily="2" charset="-122"/>
              </a:rPr>
              <a:t>英语</a:t>
            </a:r>
            <a:r>
              <a:rPr lang="en-US" altLang="zh-CN" sz="1800" b="1">
                <a:solidFill>
                  <a:srgbClr val="FF6600"/>
                </a:solidFill>
                <a:ea typeface="宋体" panose="02010600030101010101" pitchFamily="2" charset="-122"/>
              </a:rPr>
              <a:t>"&lt;&lt;setw(8)&lt;&lt;"</a:t>
            </a:r>
            <a:r>
              <a:rPr lang="zh-CN" altLang="zh-CN" sz="1800" b="1">
                <a:solidFill>
                  <a:srgbClr val="FF6600"/>
                </a:solidFill>
                <a:ea typeface="宋体" panose="02010600030101010101" pitchFamily="2" charset="-122"/>
              </a:rPr>
              <a:t>平均分</a:t>
            </a:r>
            <a:r>
              <a:rPr lang="en-US" altLang="zh-CN" sz="1800" b="1">
                <a:solidFill>
                  <a:srgbClr val="FF6600"/>
                </a:solidFill>
                <a:ea typeface="宋体" panose="02010600030101010101" pitchFamily="2" charset="-122"/>
              </a:rPr>
              <a:t>"&lt;&lt;endl;</a:t>
            </a:r>
            <a:endParaRPr lang="zh-CN" altLang="zh-CN" sz="1800" b="1">
              <a:solidFill>
                <a:srgbClr val="FF6600"/>
              </a:solidFill>
              <a:ea typeface="宋体" panose="02010600030101010101" pitchFamily="2" charset="-122"/>
            </a:endParaRPr>
          </a:p>
          <a:p>
            <a:pPr marL="0" indent="0">
              <a:buFont typeface="Wingdings" panose="05000000000000000000" pitchFamily="2" charset="2"/>
              <a:buNone/>
            </a:pPr>
            <a:r>
              <a:rPr lang="en-US" altLang="zh-CN" sz="2000" b="1">
                <a:ea typeface="宋体" panose="02010600030101010101" pitchFamily="2" charset="-122"/>
              </a:rPr>
              <a:t>   for(int i=0;i&lt;n;i++){</a:t>
            </a:r>
            <a:endParaRPr lang="zh-CN" altLang="zh-CN" sz="2000" b="1">
              <a:ea typeface="宋体" panose="02010600030101010101" pitchFamily="2" charset="-122"/>
            </a:endParaRPr>
          </a:p>
          <a:p>
            <a:pPr marL="0" indent="0">
              <a:buFont typeface="Wingdings" panose="05000000000000000000" pitchFamily="2" charset="2"/>
              <a:buNone/>
            </a:pPr>
            <a:r>
              <a:rPr lang="en-US" altLang="zh-CN" sz="2000" b="1">
                <a:ea typeface="宋体" panose="02010600030101010101" pitchFamily="2" charset="-122"/>
              </a:rPr>
              <a:t>      </a:t>
            </a:r>
            <a:r>
              <a:rPr lang="en-US" altLang="zh-CN" sz="2000" b="1">
                <a:solidFill>
                  <a:srgbClr val="FF6600"/>
                </a:solidFill>
                <a:ea typeface="宋体" panose="02010600030101010101" pitchFamily="2" charset="-122"/>
              </a:rPr>
              <a:t>cout&lt;&lt;setw(8)&lt;&lt;"</a:t>
            </a:r>
            <a:r>
              <a:rPr lang="zh-CN" altLang="zh-CN" sz="2000" b="1">
                <a:solidFill>
                  <a:srgbClr val="FF6600"/>
                </a:solidFill>
                <a:ea typeface="宋体" panose="02010600030101010101" pitchFamily="2" charset="-122"/>
              </a:rPr>
              <a:t>学生</a:t>
            </a:r>
            <a:r>
              <a:rPr lang="en-US" altLang="zh-CN" sz="2000" b="1">
                <a:solidFill>
                  <a:srgbClr val="FF6600"/>
                </a:solidFill>
                <a:ea typeface="宋体" panose="02010600030101010101" pitchFamily="2" charset="-122"/>
              </a:rPr>
              <a:t> "&lt;&lt;i+1;</a:t>
            </a:r>
            <a:endParaRPr lang="zh-CN" altLang="zh-CN" sz="2000" b="1">
              <a:solidFill>
                <a:srgbClr val="FF6600"/>
              </a:solidFill>
              <a:ea typeface="宋体" panose="02010600030101010101" pitchFamily="2" charset="-122"/>
            </a:endParaRPr>
          </a:p>
          <a:p>
            <a:pPr marL="0" indent="0">
              <a:buFont typeface="Wingdings" panose="05000000000000000000" pitchFamily="2" charset="2"/>
              <a:buNone/>
            </a:pPr>
            <a:r>
              <a:rPr lang="en-US" altLang="zh-CN" sz="2000" b="1">
                <a:solidFill>
                  <a:srgbClr val="FF6600"/>
                </a:solidFill>
                <a:ea typeface="宋体" panose="02010600030101010101" pitchFamily="2" charset="-122"/>
              </a:rPr>
              <a:t>      for(int j=0;j&lt;6;j++)</a:t>
            </a:r>
            <a:endParaRPr lang="zh-CN" altLang="zh-CN" sz="2000" b="1">
              <a:solidFill>
                <a:srgbClr val="FF6600"/>
              </a:solidFill>
              <a:ea typeface="宋体" panose="02010600030101010101" pitchFamily="2" charset="-122"/>
            </a:endParaRPr>
          </a:p>
          <a:p>
            <a:pPr marL="0" indent="0">
              <a:buFont typeface="Wingdings" panose="05000000000000000000" pitchFamily="2" charset="2"/>
              <a:buNone/>
            </a:pPr>
            <a:r>
              <a:rPr lang="en-US" altLang="zh-CN" sz="2000" b="1">
                <a:solidFill>
                  <a:srgbClr val="FF6600"/>
                </a:solidFill>
                <a:ea typeface="宋体" panose="02010600030101010101" pitchFamily="2" charset="-122"/>
              </a:rPr>
              <a:t>         cout&lt;&lt;setw(8)&lt;&lt;s[i][j]; </a:t>
            </a:r>
            <a:endParaRPr lang="zh-CN" altLang="zh-CN" sz="2000" b="1">
              <a:solidFill>
                <a:srgbClr val="FF6600"/>
              </a:solidFill>
              <a:ea typeface="宋体" panose="02010600030101010101" pitchFamily="2" charset="-122"/>
            </a:endParaRPr>
          </a:p>
          <a:p>
            <a:pPr marL="0" indent="0">
              <a:buFont typeface="Wingdings" panose="05000000000000000000" pitchFamily="2" charset="2"/>
              <a:buNone/>
            </a:pPr>
            <a:r>
              <a:rPr lang="en-US" altLang="zh-CN" sz="2000" b="1">
                <a:solidFill>
                  <a:srgbClr val="FF6600"/>
                </a:solidFill>
                <a:ea typeface="宋体" panose="02010600030101010101" pitchFamily="2" charset="-122"/>
              </a:rPr>
              <a:t>      cout&lt;&lt;endl;</a:t>
            </a:r>
            <a:endParaRPr lang="zh-CN" altLang="zh-CN" sz="2000" b="1">
              <a:solidFill>
                <a:srgbClr val="FF6600"/>
              </a:solidFill>
              <a:ea typeface="宋体" panose="02010600030101010101" pitchFamily="2" charset="-122"/>
            </a:endParaRPr>
          </a:p>
          <a:p>
            <a:pPr marL="0" indent="0">
              <a:buFont typeface="Wingdings" panose="05000000000000000000" pitchFamily="2" charset="2"/>
              <a:buNone/>
            </a:pPr>
            <a:r>
              <a:rPr lang="en-US" altLang="zh-CN" sz="2000" b="1">
                <a:ea typeface="宋体" panose="02010600030101010101" pitchFamily="2" charset="-122"/>
              </a:rPr>
              <a:t>   }</a:t>
            </a:r>
            <a:endParaRPr lang="zh-CN" altLang="zh-CN" sz="2000" b="1">
              <a:ea typeface="宋体" panose="02010600030101010101" pitchFamily="2" charset="-122"/>
            </a:endParaRPr>
          </a:p>
          <a:p>
            <a:pPr marL="0" indent="0">
              <a:buFont typeface="Wingdings" panose="05000000000000000000" pitchFamily="2" charset="2"/>
              <a:buNone/>
            </a:pPr>
            <a:r>
              <a:rPr lang="en-US" altLang="zh-CN" sz="2000" b="1">
                <a:ea typeface="宋体" panose="02010600030101010101" pitchFamily="2" charset="-122"/>
              </a:rPr>
              <a:t>}</a:t>
            </a:r>
            <a:endParaRPr lang="zh-CN" altLang="zh-CN" sz="2000" b="1">
              <a:ea typeface="宋体" panose="02010600030101010101" pitchFamily="2" charset="-122"/>
            </a:endParaRPr>
          </a:p>
          <a:p>
            <a:pPr marL="0" indent="0">
              <a:buFont typeface="Wingdings" panose="05000000000000000000" pitchFamily="2" charset="2"/>
              <a:buNone/>
            </a:pPr>
            <a:r>
              <a:rPr lang="en-US" altLang="zh-CN" sz="2000" b="1">
                <a:ea typeface="宋体" panose="02010600030101010101" pitchFamily="2" charset="-122"/>
              </a:rPr>
              <a:t>	</a:t>
            </a:r>
            <a:r>
              <a:rPr lang="en-US" altLang="zh-CN" sz="1800">
                <a:ea typeface="宋体" panose="02010600030101010101" pitchFamily="2" charset="-122"/>
              </a:rPr>
              <a:t>	</a:t>
            </a:r>
            <a:endParaRPr lang="zh-CN" altLang="en-US" sz="1800">
              <a:ea typeface="宋体" panose="02010600030101010101" pitchFamily="2" charset="-122"/>
            </a:endParaRPr>
          </a:p>
        </p:txBody>
      </p:sp>
      <p:sp>
        <p:nvSpPr>
          <p:cNvPr id="103426" name="Rectangle 2"/>
          <p:cNvSpPr txBox="1">
            <a:spLocks noChangeArrowheads="1"/>
          </p:cNvSpPr>
          <p:nvPr/>
        </p:nvSpPr>
        <p:spPr bwMode="auto">
          <a:xfrm>
            <a:off x="539750" y="26988"/>
            <a:ext cx="8332788" cy="911225"/>
          </a:xfrm>
          <a:prstGeom prst="rect">
            <a:avLst/>
          </a:prstGeom>
          <a:noFill/>
          <a:ln w="9525">
            <a:noFill/>
            <a:miter lim="800000"/>
          </a:ln>
        </p:spPr>
        <p:txBody>
          <a:bodyPr anchor="ctr"/>
          <a:lstStyle/>
          <a:p>
            <a:pPr algn="ctr"/>
            <a:r>
              <a:rPr lang="en-US" altLang="zh-CN" sz="3600">
                <a:solidFill>
                  <a:schemeClr val="bg1"/>
                </a:solidFill>
                <a:latin typeface="Verdana" panose="020B0604030504040204" pitchFamily="34" charset="0"/>
                <a:ea typeface="宋体" panose="02010600030101010101" pitchFamily="2" charset="-122"/>
              </a:rPr>
              <a:t>1.5  </a:t>
            </a:r>
            <a:r>
              <a:rPr lang="zh-CN" altLang="zh-CN" sz="3600">
                <a:solidFill>
                  <a:schemeClr val="bg1"/>
                </a:solidFill>
                <a:latin typeface="Verdana" panose="020B0604030504040204" pitchFamily="34" charset="0"/>
                <a:ea typeface="宋体" panose="02010600030101010101" pitchFamily="2" charset="-122"/>
              </a:rPr>
              <a:t>编程实作</a:t>
            </a:r>
            <a:r>
              <a:rPr lang="zh-CN" altLang="zh-CN" sz="3600">
                <a:solidFill>
                  <a:schemeClr val="tx2"/>
                </a:solidFill>
                <a:latin typeface="Verdana" panose="020B0604030504040204" pitchFamily="34" charset="0"/>
                <a:ea typeface="宋体" panose="02010600030101010101" pitchFamily="2" charset="-122"/>
              </a:rPr>
              <a:t> </a:t>
            </a:r>
            <a:endParaRPr lang="en-US" altLang="zh-CN" sz="3600">
              <a:solidFill>
                <a:srgbClr val="000099"/>
              </a:solidFill>
              <a:latin typeface="Verdana" panose="020B0604030504040204" pitchFamily="34" charset="0"/>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77" lon="1080000" rev="0"/>
              </a:camera>
              <a:lightRig rig="legacyHarsh2" dir="b"/>
            </a:scene3d>
            <a:sp3d extrusionH="430200" prstMaterial="legacyMatte">
              <a:extrusionClr>
                <a:srgbClr val="FF6600"/>
              </a:extrusionClr>
            </a:sp3d>
          </a:bodyPr>
          <a:lstStyle/>
          <a:p>
            <a:pPr algn="ctr"/>
            <a:r>
              <a:rPr lang="en-US" altLang="zh-CN" sz="9600" kern="10">
                <a:ln w="9525">
                  <a:round/>
                </a:ln>
                <a:gradFill rotWithShape="1">
                  <a:gsLst>
                    <a:gs pos="0">
                      <a:srgbClr val="FFE701"/>
                    </a:gs>
                    <a:gs pos="100000">
                      <a:srgbClr val="FE3E02"/>
                    </a:gs>
                  </a:gsLst>
                  <a:lin ang="5400000" scaled="1"/>
                </a:gradFill>
                <a:latin typeface="Blackadder ITC" panose="04020505051007020D02"/>
              </a:rPr>
              <a:t>The End</a:t>
            </a:r>
            <a:endParaRPr lang="zh-CN" altLang="en-US" sz="9600" kern="10">
              <a:ln w="9525">
                <a:round/>
              </a:ln>
              <a:gradFill rotWithShape="1">
                <a:gsLst>
                  <a:gs pos="0">
                    <a:srgbClr val="FFE701"/>
                  </a:gs>
                  <a:gs pos="100000">
                    <a:srgbClr val="FE3E02"/>
                  </a:gs>
                </a:gsLst>
                <a:lin ang="5400000" scaled="1"/>
              </a:gradFill>
              <a:latin typeface="Blackadder ITC" panose="04020505051007020D02"/>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ea typeface="宋体" panose="02010600030101010101" pitchFamily="2" charset="-122"/>
              </a:rPr>
              <a:t>谢谢大家！</a:t>
            </a:r>
            <a:endPar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pPr eaLnBrk="1" hangingPunct="1"/>
            <a:r>
              <a:rPr lang="zh-CN" altLang="en-US" b="1">
                <a:ea typeface="宋体" panose="02010600030101010101" pitchFamily="2" charset="-122"/>
              </a:rPr>
              <a:t>参考书</a:t>
            </a:r>
            <a:endParaRPr lang="zh-CN" altLang="en-US">
              <a:ea typeface="宋体" panose="02010600030101010101" pitchFamily="2" charset="-122"/>
            </a:endParaRPr>
          </a:p>
        </p:txBody>
      </p:sp>
      <p:sp>
        <p:nvSpPr>
          <p:cNvPr id="24578" name="页脚占位符 3"/>
          <p:cNvSpPr>
            <a:spLocks noGrp="1"/>
          </p:cNvSpPr>
          <p:nvPr>
            <p:ph type="ftr" sz="quarter" idx="10"/>
          </p:nvPr>
        </p:nvSpPr>
        <p:spPr/>
        <p:txBody>
          <a:bodyPr/>
          <a:lstStyle/>
          <a:p>
            <a:pPr>
              <a:defRPr/>
            </a:pPr>
            <a:r>
              <a:rPr lang="en-US" altLang="zh-CN">
                <a:ea typeface="宋体" panose="02010600030101010101" pitchFamily="2" charset="-122"/>
              </a:rPr>
              <a:t>oop</a:t>
            </a:r>
            <a:endParaRPr lang="en-US" altLang="zh-CN">
              <a:ea typeface="宋体" panose="02010600030101010101" pitchFamily="2" charset="-122"/>
            </a:endParaRPr>
          </a:p>
        </p:txBody>
      </p:sp>
      <p:sp>
        <p:nvSpPr>
          <p:cNvPr id="24579" name="矩形 5"/>
          <p:cNvSpPr>
            <a:spLocks noChangeArrowheads="1"/>
          </p:cNvSpPr>
          <p:nvPr/>
        </p:nvSpPr>
        <p:spPr bwMode="auto">
          <a:xfrm>
            <a:off x="4284663" y="2420938"/>
            <a:ext cx="4572000" cy="3113087"/>
          </a:xfrm>
          <a:prstGeom prst="rect">
            <a:avLst/>
          </a:prstGeom>
          <a:noFill/>
          <a:ln w="9525">
            <a:noFill/>
            <a:miter lim="800000"/>
          </a:ln>
        </p:spPr>
        <p:txBody>
          <a:bodyPr>
            <a:spAutoFit/>
          </a:bodyPr>
          <a:lstStyle/>
          <a:p>
            <a:r>
              <a:rPr lang="zh-CN" altLang="en-US" dirty="0"/>
              <a:t>作　　者：（美）</a:t>
            </a:r>
            <a:r>
              <a:rPr lang="en-US" altLang="zh-CN" dirty="0"/>
              <a:t>Stanley </a:t>
            </a:r>
            <a:r>
              <a:rPr lang="en-US" altLang="zh-CN" dirty="0" err="1"/>
              <a:t>B.Lippman</a:t>
            </a:r>
            <a:endParaRPr lang="en-US" altLang="zh-CN" dirty="0"/>
          </a:p>
          <a:p>
            <a:r>
              <a:rPr lang="en-US" altLang="zh-CN" dirty="0"/>
              <a:t>        		</a:t>
            </a:r>
            <a:endParaRPr lang="en-US" altLang="zh-CN" dirty="0"/>
          </a:p>
          <a:p>
            <a:r>
              <a:rPr lang="en-US" altLang="zh-CN" dirty="0"/>
              <a:t>		Barbara </a:t>
            </a:r>
            <a:r>
              <a:rPr lang="en-US" altLang="zh-CN" dirty="0" err="1"/>
              <a:t>E.Moo</a:t>
            </a:r>
            <a:r>
              <a:rPr lang="en-US" altLang="zh-CN" dirty="0"/>
              <a:t>  </a:t>
            </a:r>
            <a:endParaRPr lang="en-US" altLang="zh-CN" dirty="0"/>
          </a:p>
          <a:p>
            <a:r>
              <a:rPr lang="en-US" altLang="zh-CN" dirty="0"/>
              <a:t>		</a:t>
            </a:r>
            <a:endParaRPr lang="en-US" altLang="zh-CN" dirty="0"/>
          </a:p>
          <a:p>
            <a:r>
              <a:rPr lang="en-US" altLang="zh-CN" dirty="0"/>
              <a:t>		</a:t>
            </a:r>
            <a:r>
              <a:rPr lang="en-US" altLang="zh-CN" dirty="0" err="1"/>
              <a:t>Josee</a:t>
            </a:r>
            <a:r>
              <a:rPr lang="en-US" altLang="zh-CN" dirty="0"/>
              <a:t> </a:t>
            </a:r>
            <a:r>
              <a:rPr lang="en-US" altLang="zh-CN" dirty="0" err="1"/>
              <a:t>Lajoie</a:t>
            </a:r>
            <a:r>
              <a:rPr lang="zh-CN" altLang="en-US" dirty="0"/>
              <a:t>著，</a:t>
            </a:r>
            <a:endParaRPr lang="en-US" altLang="zh-CN" dirty="0"/>
          </a:p>
          <a:p>
            <a:endParaRPr lang="en-US" altLang="zh-CN" dirty="0"/>
          </a:p>
          <a:p>
            <a:r>
              <a:rPr lang="zh-CN" altLang="en-US" dirty="0"/>
              <a:t> </a:t>
            </a:r>
            <a:r>
              <a:rPr lang="en-US" altLang="zh-CN" dirty="0"/>
              <a:t>		</a:t>
            </a:r>
            <a:r>
              <a:rPr lang="zh-CN" altLang="en-US" dirty="0"/>
              <a:t>李师贤等译</a:t>
            </a:r>
            <a:endParaRPr lang="en-US" altLang="zh-CN" dirty="0"/>
          </a:p>
          <a:p>
            <a:endParaRPr lang="zh-CN" altLang="en-US" dirty="0"/>
          </a:p>
          <a:p>
            <a:r>
              <a:rPr lang="zh-CN" altLang="en-US" dirty="0"/>
              <a:t>出 版 社：人民邮电出版社</a:t>
            </a:r>
            <a:endParaRPr lang="en-US" altLang="zh-CN" dirty="0"/>
          </a:p>
          <a:p>
            <a:endParaRPr lang="zh-CN" altLang="en-US" dirty="0"/>
          </a:p>
          <a:p>
            <a:r>
              <a:rPr lang="zh-CN" altLang="en-US" dirty="0"/>
              <a:t>出版时间：</a:t>
            </a:r>
            <a:r>
              <a:rPr lang="en-US" altLang="zh-CN" dirty="0"/>
              <a:t>2013-9-1</a:t>
            </a:r>
            <a:endParaRPr lang="en-US" altLang="zh-CN" dirty="0"/>
          </a:p>
        </p:txBody>
      </p:sp>
      <p:pic>
        <p:nvPicPr>
          <p:cNvPr id="24580" name="Picture 6"/>
          <p:cNvPicPr>
            <a:picLocks noChangeAspect="1" noChangeArrowheads="1"/>
          </p:cNvPicPr>
          <p:nvPr/>
        </p:nvPicPr>
        <p:blipFill>
          <a:blip r:embed="rId1"/>
          <a:srcRect/>
          <a:stretch>
            <a:fillRect/>
          </a:stretch>
        </p:blipFill>
        <p:spPr bwMode="auto">
          <a:xfrm>
            <a:off x="395288" y="1916113"/>
            <a:ext cx="3225800" cy="4724400"/>
          </a:xfrm>
          <a:prstGeom prst="rect">
            <a:avLst/>
          </a:prstGeom>
          <a:noFill/>
          <a:ln w="9525">
            <a:noFill/>
            <a:miter lim="800000"/>
            <a:headEnd/>
            <a:tailEnd/>
          </a:ln>
        </p:spPr>
      </p:pic>
    </p:spTree>
  </p:cSld>
  <p:clrMapOvr>
    <a:masterClrMapping/>
  </p:clrMapOvr>
</p:sld>
</file>

<file path=ppt/tags/tag1.xml><?xml version="1.0" encoding="utf-8"?>
<p:tagLst xmlns:p="http://schemas.openxmlformats.org/presentationml/2006/main">
  <p:tag name="KSO_WM_UNIT_PLACING_PICTURE_USER_VIEWPORT" val="{&quot;height&quot;:4111.4692913385825,&quot;width&quot;:9525.467716535433}"/>
</p:tagLst>
</file>

<file path=ppt/tags/tag2.xml><?xml version="1.0" encoding="utf-8"?>
<p:tagLst xmlns:p="http://schemas.openxmlformats.org/presentationml/2006/main">
  <p:tag name="KSO_WM_UNIT_PLACING_PICTURE_USER_VIEWPORT" val="{&quot;height&quot;:4030.4251968503936,&quot;width&quot;:9041.226771653543}"/>
</p:tagLst>
</file>

<file path=ppt/tags/tag3.xml><?xml version="1.0" encoding="utf-8"?>
<p:tagLst xmlns:p="http://schemas.openxmlformats.org/presentationml/2006/main">
  <p:tag name="KSO_WM_UNIT_PLACING_PICTURE_USER_VIEWPORT" val="{&quot;height&quot;:8040,&quot;width&quot;:8412}"/>
</p:tagLst>
</file>

<file path=ppt/tags/tag4.xml><?xml version="1.0" encoding="utf-8"?>
<p:tagLst xmlns:p="http://schemas.openxmlformats.org/presentationml/2006/main">
  <p:tag name="COMMONDATA" val="eyJoZGlkIjoiNjYzODNjMGI2OGMwMmM2YzkyODdiNmY1OTY5ZGEzZmEifQ=="/>
</p:tagLst>
</file>

<file path=ppt/theme/theme1.xml><?xml version="1.0" encoding="utf-8"?>
<a:theme xmlns:a="http://schemas.openxmlformats.org/drawingml/2006/main" name="0050">
  <a:themeElements>
    <a:clrScheme name="0050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fontScheme name="0050">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幼圆" panose="02010509060101010101"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幼圆" panose="02010509060101010101" charset="-122"/>
          </a:defRPr>
        </a:defPPr>
      </a:lstStyle>
    </a:lnDef>
  </a:objectDefaults>
  <a:extraClrSchemeLst>
    <a:extraClrScheme>
      <a:clrScheme name="0050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0050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0050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0050</Template>
  <TotalTime>0</TotalTime>
  <Words>19218</Words>
  <Application>WPS 演示</Application>
  <PresentationFormat>全屏显示(4:3)</PresentationFormat>
  <Paragraphs>1292</Paragraphs>
  <Slides>84</Slides>
  <Notes>26</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84</vt:i4>
      </vt:variant>
    </vt:vector>
  </HeadingPairs>
  <TitlesOfParts>
    <vt:vector size="106" baseType="lpstr">
      <vt:lpstr>Arial</vt:lpstr>
      <vt:lpstr>宋体</vt:lpstr>
      <vt:lpstr>Wingdings</vt:lpstr>
      <vt:lpstr>幼圆</vt:lpstr>
      <vt:lpstr>Arial Black</vt:lpstr>
      <vt:lpstr>Verdana</vt:lpstr>
      <vt:lpstr>华文行楷</vt:lpstr>
      <vt:lpstr>华文新魏</vt:lpstr>
      <vt:lpstr>华文中宋</vt:lpstr>
      <vt:lpstr>楷体_GB2312</vt:lpstr>
      <vt:lpstr>新宋体</vt:lpstr>
      <vt:lpstr>Wide Latin</vt:lpstr>
      <vt:lpstr>华文琥珀</vt:lpstr>
      <vt:lpstr>黑体</vt:lpstr>
      <vt:lpstr>微软雅黑</vt:lpstr>
      <vt:lpstr>Arial Unicode MS</vt:lpstr>
      <vt:lpstr>Symbol</vt:lpstr>
      <vt:lpstr>Times New Roman</vt:lpstr>
      <vt:lpstr>华文楷体</vt:lpstr>
      <vt:lpstr>Courier New</vt:lpstr>
      <vt:lpstr>Blackadder ITC</vt:lpstr>
      <vt:lpstr>0050</vt:lpstr>
      <vt:lpstr>C++程序设计</vt:lpstr>
      <vt:lpstr>课程说明</vt:lpstr>
      <vt:lpstr>课程说明</vt:lpstr>
      <vt:lpstr>PowerPoint 演示文稿</vt:lpstr>
      <vt:lpstr>参考书</vt:lpstr>
      <vt:lpstr>PowerPoint 演示文稿</vt:lpstr>
      <vt:lpstr>参考书</vt:lpstr>
      <vt:lpstr>参考书</vt:lpstr>
      <vt:lpstr>参考书</vt:lpstr>
      <vt:lpstr>教学要求</vt:lpstr>
      <vt:lpstr>教学要求</vt:lpstr>
      <vt:lpstr>标准学习方法——六多</vt:lpstr>
      <vt:lpstr>学习方法——四R</vt:lpstr>
      <vt:lpstr>第1章 C++与面向对象程序设计概述</vt:lpstr>
      <vt:lpstr>1.1  面向过程与面向对象程序设计	</vt:lpstr>
      <vt:lpstr>1.1  面向过程与面向对象程序设计</vt:lpstr>
      <vt:lpstr>1.1  面向过程与面向对象程序设计</vt:lpstr>
      <vt:lpstr>1.1  面向过程与面向对象程序设计</vt:lpstr>
      <vt:lpstr>1.1  面向过程与面向对象程序设计</vt:lpstr>
      <vt:lpstr>1.1  面向过程与面向对象程序设计</vt:lpstr>
      <vt:lpstr>1.1  面向过程与面向对象程序设计</vt:lpstr>
      <vt:lpstr>（5）程序范型对比：猫狗的结构化程序</vt:lpstr>
      <vt:lpstr>（5）程序范型对比：猫狗的ＯＯＰ程序</vt:lpstr>
      <vt:lpstr>1.1  面向过程与面向对象程序设计</vt:lpstr>
      <vt:lpstr>1.1  面向过程与面向对象程序设计</vt:lpstr>
      <vt:lpstr>1.2  面向对象程序语言的特征</vt:lpstr>
      <vt:lpstr>1.2  面向对象程序语言的特征</vt:lpstr>
      <vt:lpstr>1.2  面向对象程序语言的特征</vt:lpstr>
      <vt:lpstr>1.2  面向对象程序语言的特征</vt:lpstr>
      <vt:lpstr>1.2  面向对象程序语言的特征</vt:lpstr>
      <vt:lpstr>1.2  面向对象程序语言的特征</vt:lpstr>
      <vt:lpstr>PowerPoint 演示文稿</vt:lpstr>
      <vt:lpstr>云班课投票题</vt:lpstr>
      <vt:lpstr>1.3 C++与面向对象程序设计</vt:lpstr>
      <vt:lpstr>1.3.1 C++简史</vt:lpstr>
      <vt:lpstr>1.3.1 C++简史</vt:lpstr>
      <vt:lpstr>1.3.2 C++的特点</vt:lpstr>
      <vt:lpstr>1.3.3 C++程序的结构</vt:lpstr>
      <vt:lpstr>1.3.3 C++程序的结构</vt:lpstr>
      <vt:lpstr>1.3.4 标准C++程序设计</vt:lpstr>
      <vt:lpstr>1.3.4 标准C++程序设计</vt:lpstr>
      <vt:lpstr>1.3.4 标准C++程序设计</vt:lpstr>
      <vt:lpstr>1.3.4 标准C++程序设计</vt:lpstr>
      <vt:lpstr>1.3.4 标准C++程序设计</vt:lpstr>
      <vt:lpstr>1.4  数据输入与输出</vt:lpstr>
      <vt:lpstr>1.4.1 C++的数据类型</vt:lpstr>
      <vt:lpstr>1.4.2  流的概念</vt:lpstr>
      <vt:lpstr>1.4.2  流的概念</vt:lpstr>
      <vt:lpstr>1.4.3  cin和提取运算符&gt;&gt;</vt:lpstr>
      <vt:lpstr>1.4.3  cin和提取运算符&gt;&gt;</vt:lpstr>
      <vt:lpstr>1.4.3  cin和提取运算符&gt;&gt;</vt:lpstr>
      <vt:lpstr>1.4.3  cin和提取运算符&gt;&gt;</vt:lpstr>
      <vt:lpstr>1.4.3  cin和提取运算符&gt;&gt;</vt:lpstr>
      <vt:lpstr>1.4.4  cout和插入运算符&lt;&lt;</vt:lpstr>
      <vt:lpstr>1.4.4  cout和插入运算符&lt;&lt;</vt:lpstr>
      <vt:lpstr>1.4.4  cout和插入运算符&lt;&lt;</vt:lpstr>
      <vt:lpstr>1.4.4  cout和插入运算符&lt;&lt;</vt:lpstr>
      <vt:lpstr>1.4.4  cout和插入运算符&lt;&lt;</vt:lpstr>
      <vt:lpstr>1.4.5  输出格式控制符 &lt;iomanip&gt;</vt:lpstr>
      <vt:lpstr>1.4.5  输出格式控制符</vt:lpstr>
      <vt:lpstr>1.4.5  输出格式控制符</vt:lpstr>
      <vt:lpstr>1.4.5  输出格式控制符</vt:lpstr>
      <vt:lpstr>1.4.6  数制基数</vt:lpstr>
      <vt:lpstr>1.4.6  数制基数</vt:lpstr>
      <vt:lpstr>表  I/O流的常用控制字符 </vt:lpstr>
      <vt:lpstr>1.4.7 string与字符串输入/输出</vt:lpstr>
      <vt:lpstr>1.4.7 string与字符串输入/输出</vt:lpstr>
      <vt:lpstr>1.4.7 string与字符串输入/输出</vt:lpstr>
      <vt:lpstr>1.4.7 string与字符串输入/输出</vt:lpstr>
      <vt:lpstr>5、string函数</vt:lpstr>
      <vt:lpstr>1.4.8 数据输入的典型问题</vt:lpstr>
      <vt:lpstr>1.4.8 数据输入的典型问题</vt:lpstr>
      <vt:lpstr>1.4.8 数据输入的典型问题</vt:lpstr>
      <vt:lpstr>1.4.8 数据输入的典型问题</vt:lpstr>
      <vt:lpstr>3.getline()函数读取输入数据问题</vt:lpstr>
      <vt:lpstr>2)：getline没有读入数据</vt:lpstr>
      <vt:lpstr> 1.5  编程实作</vt:lpstr>
      <vt:lpstr>  C++开发工具</vt:lpstr>
      <vt:lpstr>一个例子</vt:lpstr>
      <vt:lpstr>1.5  编程实作 </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lct001</cp:lastModifiedBy>
  <cp:revision>738</cp:revision>
  <dcterms:created xsi:type="dcterms:W3CDTF">2009-04-16T10:34:00Z</dcterms:created>
  <dcterms:modified xsi:type="dcterms:W3CDTF">2022-09-07T07:39:57Z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20898C108F494CF09BAF2B0A7D09DD43</vt:lpwstr>
  </property>
</Properties>
</file>