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0" r:id="rId2"/>
    <p:sldId id="270" r:id="rId3"/>
    <p:sldId id="323" r:id="rId4"/>
    <p:sldId id="271" r:id="rId5"/>
    <p:sldId id="273" r:id="rId6"/>
    <p:sldId id="274" r:id="rId7"/>
    <p:sldId id="275" r:id="rId8"/>
    <p:sldId id="324" r:id="rId9"/>
    <p:sldId id="276" r:id="rId10"/>
    <p:sldId id="311" r:id="rId11"/>
    <p:sldId id="326" r:id="rId12"/>
    <p:sldId id="280" r:id="rId13"/>
    <p:sldId id="321" r:id="rId14"/>
    <p:sldId id="281" r:id="rId15"/>
    <p:sldId id="284" r:id="rId16"/>
    <p:sldId id="327" r:id="rId17"/>
    <p:sldId id="286" r:id="rId18"/>
    <p:sldId id="328" r:id="rId19"/>
    <p:sldId id="289" r:id="rId20"/>
    <p:sldId id="314" r:id="rId21"/>
    <p:sldId id="315" r:id="rId22"/>
    <p:sldId id="317" r:id="rId23"/>
    <p:sldId id="329" r:id="rId24"/>
    <p:sldId id="330" r:id="rId25"/>
    <p:sldId id="292" r:id="rId26"/>
    <p:sldId id="293" r:id="rId27"/>
    <p:sldId id="294" r:id="rId28"/>
    <p:sldId id="296" r:id="rId29"/>
    <p:sldId id="298" r:id="rId30"/>
    <p:sldId id="299" r:id="rId31"/>
    <p:sldId id="300" r:id="rId32"/>
    <p:sldId id="318" r:id="rId33"/>
    <p:sldId id="301" r:id="rId34"/>
    <p:sldId id="303" r:id="rId35"/>
    <p:sldId id="306" r:id="rId36"/>
    <p:sldId id="307" r:id="rId37"/>
    <p:sldId id="308" r:id="rId38"/>
    <p:sldId id="309" r:id="rId39"/>
    <p:sldId id="32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4F8-B9B8-4A16-8056-FA7F3557B8C5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0A8B-A679-4A27-84B0-328234F4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7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3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8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6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13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8803-B1DC-855D-4DBC-529C7B54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80CA-31F6-67D4-92EB-2632831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C99-DE6D-CC4A-13E9-B199547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F4ED-8EBE-6D08-6AFA-83BEDBE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A27D-90CC-3601-A639-180B043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D5EA-43B4-7D57-6D5C-ACC108B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115D-45D6-A3B1-BD08-CC69524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15E8-5099-BA84-7285-04122E7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79CB-FB62-F65B-1FDD-034F371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4D0F-BE4E-6A08-5845-F072380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60B3F-C130-8897-15D6-CE9EFD0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D31B4-DC93-B234-4054-7FEFBBB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C8E2-7A2C-8AFF-7CF8-64EC9EB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6749-E5D1-48B8-1B01-D8C5B90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2010D-BD5E-4847-2686-CB5238D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C689-BB9A-44D4-9884-202388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B2BC-19DC-7BE6-F6BC-B9596402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0DFF-0024-B056-9F82-8C493A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3461-4D10-0C4F-BB91-0417422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0E1E-1EF3-65E1-AE51-4A84801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00A7-037E-C6B8-217B-6E59CA1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BD18-41BC-F243-A748-621D206A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A086-3A6A-2663-986C-230BB24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9BFA0-09BF-82A0-2DA1-00E089E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D31F-C8AB-49A1-BE2A-7978982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9EB-60E2-9DF8-B909-E362263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26EB-CCFD-243B-6B54-0AB8A8C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01016-EB74-06FE-2CEF-CA92D678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4DFAD-2BDF-B94A-C52C-D08801D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0325-1C82-AD51-5285-323C759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05842-495A-D34F-6E5F-A83357F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F9AA-A543-96F2-E8B0-145B697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0668-F08B-0A09-5C9C-A62E4849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137B1-9742-527D-7626-817B967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EF82-CFF5-57FF-1A8C-68363ED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CD740-7D59-95C6-8E32-988FF328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0A8A02-67E5-5BCF-3F24-0D94BE2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EB029-22E3-A395-AFFD-D3FA70A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CFE57-73C0-FE8C-83A6-ADB75C5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052F-8656-99E0-A044-96ECD0E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A215E-1D10-DE23-E4B1-1F7670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C5798-2116-D8F9-B4FA-F61DB0C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A7607-91E2-D637-232F-4F9B569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209A8-E09C-41E7-77FC-C499885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7CDE-627B-8688-DE6A-9272DAA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CD9DF-2CAD-5A4B-D811-2287DBF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C832-1EA2-BAEF-B8EB-4A7F5977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7E8AD-CE50-09DC-30BF-F8AAF0C0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463A9-F51C-BB9E-BD1A-C24ED2C5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2058-9BD1-A542-82D2-B84766C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C85E9-6032-4C2C-8952-E2A43F99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E3FE3-CFC3-6E0C-6173-EED7910B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FE76-0511-2BB5-4C99-96E6A15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1A8DA-5020-430A-9CE4-95987DDB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5129-30D2-1059-B166-F5D4DD4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4382C-FCDC-4F2F-087B-9BC3300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5B246-D61A-6C5B-859A-3361C3D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0CA7C-2F21-5E31-61D8-289E720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EBC7F-5221-5BF7-2439-AEDF436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853EE-826D-710F-A13C-4FC3AAE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301-7B84-993F-66FB-587B3E9E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00-BCA1-4CCF-9320-B208241C2B12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6E63-FFC5-86C6-21DC-04057B77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3343-0FBC-DD7B-F863-B5BEDAE0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3school.com.cn/jsref/jsref_statements.asp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jsref/dom_obj_location.asp" TargetMode="External"/><Relationship Id="rId2" Type="http://schemas.openxmlformats.org/officeDocument/2006/relationships/hyperlink" Target="https://www.w3school.com.cn/jsref/dom_obj_history.asp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hyperlink" Target="https://www.w3school.com.cn/jsref/dom_obj_navigator.as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3">
            <a:extLst>
              <a:ext uri="{FF2B5EF4-FFF2-40B4-BE49-F238E27FC236}">
                <a16:creationId xmlns:a16="http://schemas.microsoft.com/office/drawing/2014/main" id="{1851DF1D-AE01-5A58-8E63-6FD43D896E82}"/>
              </a:ext>
            </a:extLst>
          </p:cNvPr>
          <p:cNvSpPr txBox="1">
            <a:spLocks/>
          </p:cNvSpPr>
          <p:nvPr/>
        </p:nvSpPr>
        <p:spPr>
          <a:xfrm>
            <a:off x="3576680" y="3652349"/>
            <a:ext cx="6042054" cy="2526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任课教师：何晓玉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院系：计算机科学与技术学院</a:t>
            </a: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hexiaoyv@zstu.edu.cn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825BFF-E83D-4E9D-E6C3-80A53C60D543}"/>
              </a:ext>
            </a:extLst>
          </p:cNvPr>
          <p:cNvSpPr txBox="1"/>
          <p:nvPr/>
        </p:nvSpPr>
        <p:spPr>
          <a:xfrm>
            <a:off x="2760032" y="622537"/>
            <a:ext cx="603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应用开发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67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5607E91-A832-4B34-B96E-A8768126C4B0}"/>
              </a:ext>
            </a:extLst>
          </p:cNvPr>
          <p:cNvSpPr txBox="1">
            <a:spLocks/>
          </p:cNvSpPr>
          <p:nvPr/>
        </p:nvSpPr>
        <p:spPr>
          <a:xfrm>
            <a:off x="478650" y="3175084"/>
            <a:ext cx="6252366" cy="21517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Consolas" panose="020B0609020204030204" pitchFamily="49" charset="0"/>
                <a:ea typeface="Alibaba PuHuiTi R"/>
              </a:rPr>
              <a:t>async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属性：用于</a:t>
            </a:r>
            <a:r>
              <a:rPr lang="en-US" altLang="zh-CN" sz="2400" dirty="0" err="1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脚本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浏览器会立即下载相应的脚本</a:t>
            </a:r>
            <a:endParaRPr lang="en-US" altLang="zh-CN" sz="20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在下载的过程中页面的处理不会停止，下载完成后立即执行，执行过程中页面处理会停止。</a:t>
            </a:r>
            <a:endParaRPr lang="en-US" altLang="zh-CN" sz="2000" b="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id="{96857E5C-E8F9-0401-0214-4976886E33E6}"/>
              </a:ext>
            </a:extLst>
          </p:cNvPr>
          <p:cNvSpPr txBox="1">
            <a:spLocks/>
          </p:cNvSpPr>
          <p:nvPr/>
        </p:nvSpPr>
        <p:spPr>
          <a:xfrm>
            <a:off x="478650" y="838927"/>
            <a:ext cx="6034651" cy="2396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defers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属性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：用于</a:t>
            </a:r>
            <a:r>
              <a:rPr lang="en-US" altLang="zh-CN" sz="2400" dirty="0" err="1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脚本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浏览器会立即下载相应的脚本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在下载的过程中页面的处理不会停止，等到文档解析完成后脚本才会执行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11BBF-EA1B-8707-08D9-4773F1F08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11"/>
          <a:stretch/>
        </p:blipFill>
        <p:spPr bwMode="auto">
          <a:xfrm>
            <a:off x="746599" y="5407919"/>
            <a:ext cx="10698801" cy="13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B7A9A621-9350-AD25-EAF0-8DDA16AD6C34}"/>
              </a:ext>
            </a:extLst>
          </p:cNvPr>
          <p:cNvSpPr/>
          <p:nvPr/>
        </p:nvSpPr>
        <p:spPr>
          <a:xfrm>
            <a:off x="6611257" y="1531173"/>
            <a:ext cx="5232400" cy="751248"/>
          </a:xfrm>
          <a:prstGeom prst="roundRect">
            <a:avLst>
              <a:gd name="adj" fmla="val 1017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defer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FF81689E-54EF-5808-AE9D-710CCADCD574}"/>
              </a:ext>
            </a:extLst>
          </p:cNvPr>
          <p:cNvSpPr/>
          <p:nvPr/>
        </p:nvSpPr>
        <p:spPr>
          <a:xfrm>
            <a:off x="6611257" y="3397024"/>
            <a:ext cx="5232400" cy="751248"/>
          </a:xfrm>
          <a:prstGeom prst="roundRect">
            <a:avLst>
              <a:gd name="adj" fmla="val 1017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async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DC5C0-6FA6-BC49-167E-E6544AD15271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96BF1CF-42B2-7AAB-1586-ED7901F5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E24B7B9-C2DB-E72D-7D6B-39E9EA2E1CD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引入方式</a:t>
            </a:r>
          </a:p>
        </p:txBody>
      </p:sp>
    </p:spTree>
    <p:extLst>
      <p:ext uri="{BB962C8B-B14F-4D97-AF65-F5344CB8AC3E}">
        <p14:creationId xmlns:p14="http://schemas.microsoft.com/office/powerpoint/2010/main" val="263614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B5999D-E21B-3FB7-1AF6-E9A1C48F89F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B72E2C-7C92-214E-7CB5-E72C57D2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0E6CA7-8C1F-CC6A-54F0-0C2D14553A70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引入方式</a:t>
            </a:r>
          </a:p>
        </p:txBody>
      </p:sp>
      <p:sp>
        <p:nvSpPr>
          <p:cNvPr id="2" name="文本占位符 3">
            <a:extLst>
              <a:ext uri="{FF2B5EF4-FFF2-40B4-BE49-F238E27FC236}">
                <a16:creationId xmlns:a16="http://schemas.microsoft.com/office/drawing/2014/main" id="{3C89EF3B-4C4E-E13F-58EF-B4E6F2465F8E}"/>
              </a:ext>
            </a:extLst>
          </p:cNvPr>
          <p:cNvSpPr txBox="1">
            <a:spLocks/>
          </p:cNvSpPr>
          <p:nvPr/>
        </p:nvSpPr>
        <p:spPr>
          <a:xfrm>
            <a:off x="3651145" y="868163"/>
            <a:ext cx="7792709" cy="5068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JavaScript</a:t>
            </a:r>
            <a:r>
              <a:rPr lang="zh-CN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引入方式</a:t>
            </a:r>
            <a:endParaRPr lang="en-US" altLang="zh-CN" sz="2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内部脚本：将</a:t>
            </a:r>
            <a:r>
              <a:rPr lang="en-US" altLang="zh-CN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页面的</a:t>
            </a:r>
            <a:r>
              <a:rPr lang="en-US" altLang="zh-CN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</a:t>
            </a:r>
            <a:endParaRPr lang="en-US" altLang="zh-CN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建议：将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放在</a:t>
            </a:r>
            <a:r>
              <a:rPr lang="en-US" altLang="zh-CN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sz="2400" dirty="0">
                <a:solidFill>
                  <a:srgbClr val="00B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的底部</a:t>
            </a:r>
            <a:endParaRPr lang="en-US" altLang="zh-CN" sz="2400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35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外部脚本：将</a:t>
            </a:r>
            <a:r>
              <a:rPr lang="en-US" altLang="zh-CN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代码定义在</a:t>
            </a:r>
            <a:r>
              <a:rPr lang="en-US" altLang="zh-CN" sz="2400" dirty="0" err="1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文件中，通过</a:t>
            </a:r>
            <a:r>
              <a:rPr lang="en-US" altLang="zh-CN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40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</a:t>
            </a:r>
            <a:endParaRPr lang="en-US" altLang="zh-CN" sz="240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注意：通过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标签引入外部</a:t>
            </a:r>
            <a:r>
              <a:rPr lang="en-US" altLang="zh-CN" sz="2400" dirty="0" err="1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文件时，标签不可以自闭合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591DBC-026A-FC75-98F6-90E02B57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57" t="6337" r="7134" b="5820"/>
          <a:stretch/>
        </p:blipFill>
        <p:spPr>
          <a:xfrm>
            <a:off x="367064" y="2538844"/>
            <a:ext cx="3221263" cy="2750129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AA4797CA-EE27-3D3F-1371-6A88DFEE3605}"/>
              </a:ext>
            </a:extLst>
          </p:cNvPr>
          <p:cNvSpPr txBox="1"/>
          <p:nvPr/>
        </p:nvSpPr>
        <p:spPr>
          <a:xfrm>
            <a:off x="1627909" y="6120337"/>
            <a:ext cx="915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en-US" altLang="zh-CN" sz="2400" b="1" dirty="0">
                <a:solidFill>
                  <a:srgbClr val="FF0000"/>
                </a:solidFill>
              </a:rPr>
              <a:t>JavaScript</a:t>
            </a:r>
            <a:r>
              <a:rPr lang="zh-CN" altLang="en-US" sz="2400" b="1" dirty="0">
                <a:solidFill>
                  <a:srgbClr val="FF0000"/>
                </a:solidFill>
              </a:rPr>
              <a:t>代码的执行顺序根据</a:t>
            </a:r>
            <a:r>
              <a:rPr lang="en-US" altLang="zh-CN" sz="2400" b="1" dirty="0">
                <a:solidFill>
                  <a:srgbClr val="FF0000"/>
                </a:solidFill>
              </a:rPr>
              <a:t>&lt;script&gt;</a:t>
            </a:r>
            <a:r>
              <a:rPr lang="zh-CN" altLang="en-US" sz="2400" b="1" dirty="0">
                <a:solidFill>
                  <a:srgbClr val="FF0000"/>
                </a:solidFill>
              </a:rPr>
              <a:t>标签的位置来确定</a:t>
            </a:r>
          </a:p>
        </p:txBody>
      </p:sp>
    </p:spTree>
    <p:extLst>
      <p:ext uri="{BB962C8B-B14F-4D97-AF65-F5344CB8AC3E}">
        <p14:creationId xmlns:p14="http://schemas.microsoft.com/office/powerpoint/2010/main" val="34559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>
            <a:extLst>
              <a:ext uri="{FF2B5EF4-FFF2-40B4-BE49-F238E27FC236}">
                <a16:creationId xmlns:a16="http://schemas.microsoft.com/office/drawing/2014/main" id="{52194496-0C94-DB5D-9F95-8248261EAE6C}"/>
              </a:ext>
            </a:extLst>
          </p:cNvPr>
          <p:cNvSpPr txBox="1">
            <a:spLocks/>
          </p:cNvSpPr>
          <p:nvPr/>
        </p:nvSpPr>
        <p:spPr>
          <a:xfrm>
            <a:off x="657174" y="868163"/>
            <a:ext cx="9442717" cy="3496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区分大小写：与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一样，变量名、函数名以及其他一切东西都是区分大小写的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每行结尾的分号可有可无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单行注释：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大括号表示代码块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757EFD06-BF98-B1E1-A57F-0FDC01FD8F7B}"/>
              </a:ext>
            </a:extLst>
          </p:cNvPr>
          <p:cNvSpPr/>
          <p:nvPr/>
        </p:nvSpPr>
        <p:spPr>
          <a:xfrm>
            <a:off x="934461" y="4860901"/>
            <a:ext cx="4308166" cy="1664589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dirty="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dirty="0">
                <a:solidFill>
                  <a:srgbClr val="92D05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判断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if(count == 3)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{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alert(count);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</a:t>
            </a:r>
          </a:p>
        </p:txBody>
      </p:sp>
      <p:sp>
        <p:nvSpPr>
          <p:cNvPr id="2" name="!!矩形: 圆角 7">
            <a:extLst>
              <a:ext uri="{FF2B5EF4-FFF2-40B4-BE49-F238E27FC236}">
                <a16:creationId xmlns:a16="http://schemas.microsoft.com/office/drawing/2014/main" id="{5457AD59-1D03-248B-F2F8-3EFB4B0FBB57}"/>
              </a:ext>
            </a:extLst>
          </p:cNvPr>
          <p:cNvSpPr/>
          <p:nvPr/>
        </p:nvSpPr>
        <p:spPr>
          <a:xfrm>
            <a:off x="6227618" y="1904999"/>
            <a:ext cx="5517079" cy="4006933"/>
          </a:xfrm>
          <a:prstGeom prst="roundRect">
            <a:avLst>
              <a:gd name="adj" fmla="val 527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 language="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"&gt;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now=new Date();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hour=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now.getHours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var 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minu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now.getMinutes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();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/*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多行注释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*/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alert("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您好！现在是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"+hour+":"+</a:t>
            </a:r>
            <a:r>
              <a:rPr lang="en-US" altLang="zh-CN" sz="2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minu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+"\r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欢迎访问！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");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A6987E-05E3-49DD-CA8B-098654C561CD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B71DD-C6F2-EB4E-F26F-253005FE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EE7971A-3342-DA69-9876-D06EDA4D97B7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197340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able">
            <a:extLst>
              <a:ext uri="{FF2B5EF4-FFF2-40B4-BE49-F238E27FC236}">
                <a16:creationId xmlns:a16="http://schemas.microsoft.com/office/drawing/2014/main" id="{74A71F7C-B0DE-D726-0F72-F37884DA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2" r="6730"/>
          <a:stretch/>
        </p:blipFill>
        <p:spPr>
          <a:xfrm>
            <a:off x="540246" y="1541319"/>
            <a:ext cx="11128210" cy="4942608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77B4191C-AB74-F5FB-1D19-F43B09760A1F}"/>
              </a:ext>
            </a:extLst>
          </p:cNvPr>
          <p:cNvSpPr txBox="1">
            <a:spLocks/>
          </p:cNvSpPr>
          <p:nvPr/>
        </p:nvSpPr>
        <p:spPr>
          <a:xfrm>
            <a:off x="795776" y="868163"/>
            <a:ext cx="2003291" cy="517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关键字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D29B9-6E3E-05EC-3F8B-36006A364752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2231BC-133A-37D5-3D05-81A4C8A31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7692FFB-DEE5-5DC3-9C80-7488F9C624A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3710256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93C0B0AB-1AB3-46CD-60A4-5DDF6550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74" y="938787"/>
            <a:ext cx="2003291" cy="51719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输出语句</a:t>
            </a: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5BC1F157-09D0-6F76-EDB0-81BD7618CD42}"/>
              </a:ext>
            </a:extLst>
          </p:cNvPr>
          <p:cNvSpPr/>
          <p:nvPr/>
        </p:nvSpPr>
        <p:spPr>
          <a:xfrm>
            <a:off x="710880" y="3221183"/>
            <a:ext cx="6389070" cy="3254082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window.alert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浏览器弹出警告框</a:t>
            </a:r>
            <a:endParaRPr lang="zh-CN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document.write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HTML,</a:t>
            </a:r>
            <a:r>
              <a:rPr lang="zh-CN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在浏览器展示</a:t>
            </a:r>
            <a:b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console.log(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写入浏览器控制台</a:t>
            </a:r>
            <a:endParaRPr lang="zh-CN" alt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84177F98-9A55-0F35-B270-EAFD687F002C}"/>
              </a:ext>
            </a:extLst>
          </p:cNvPr>
          <p:cNvSpPr txBox="1">
            <a:spLocks/>
          </p:cNvSpPr>
          <p:nvPr/>
        </p:nvSpPr>
        <p:spPr>
          <a:xfrm>
            <a:off x="710880" y="1464154"/>
            <a:ext cx="6389070" cy="1273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使用 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window.alert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() 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写入警告框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C00000"/>
                </a:solidFill>
                <a:latin typeface="Consolas" panose="020B0609020204030204" pitchFamily="49" charset="0"/>
              </a:rPr>
              <a:t>document.write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() 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写入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输出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使用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C00000"/>
                </a:solidFill>
                <a:latin typeface="Consolas" panose="020B0609020204030204" pitchFamily="49" charset="0"/>
              </a:rPr>
              <a:t>console.log() 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写入浏览器控制台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0BDB5B-3AC1-2C8B-61E1-CB6E8A8C0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5" t="2607" r="673" b="5359"/>
          <a:stretch/>
        </p:blipFill>
        <p:spPr>
          <a:xfrm>
            <a:off x="7258744" y="1635917"/>
            <a:ext cx="4222376" cy="1192305"/>
          </a:xfrm>
          <a:prstGeom prst="roundRect">
            <a:avLst>
              <a:gd name="adj" fmla="val 2135"/>
            </a:avLst>
          </a:prstGeom>
          <a:ln w="6350">
            <a:solidFill>
              <a:schemeClr val="bg1">
                <a:lumMod val="65000"/>
              </a:schemeClr>
            </a:solidFill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C33C33-3CC7-46E9-37AB-8F027645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744" y="3751943"/>
            <a:ext cx="2973162" cy="7328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C0A17A5-77D6-5030-2849-9D72EADC5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744" y="4981643"/>
            <a:ext cx="3985605" cy="1036410"/>
          </a:xfrm>
          <a:prstGeom prst="roundRect">
            <a:avLst>
              <a:gd name="adj" fmla="val 2706"/>
            </a:avLst>
          </a:prstGeom>
          <a:ln w="6350">
            <a:solidFill>
              <a:schemeClr val="bg1">
                <a:lumMod val="65000"/>
              </a:schemeClr>
            </a:solidFill>
            <a:prstDash val="dash"/>
          </a:ln>
          <a:effectLst>
            <a:glow rad="63500">
              <a:schemeClr val="tx1">
                <a:lumMod val="50000"/>
                <a:lumOff val="50000"/>
                <a:alpha val="40000"/>
              </a:schemeClr>
            </a:glo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EE1043F-BD99-2334-8A55-C8667E8DF63D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996825-8C0E-66DA-729E-4D7CCABD8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503C9B-B1FE-7E94-107C-D3F965B66EE3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</a:p>
        </p:txBody>
      </p:sp>
    </p:spTree>
    <p:extLst>
      <p:ext uri="{BB962C8B-B14F-4D97-AF65-F5344CB8AC3E}">
        <p14:creationId xmlns:p14="http://schemas.microsoft.com/office/powerpoint/2010/main" val="14309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8D7F50-5D9B-D2A7-8F5D-A88A999C8C0E}"/>
              </a:ext>
            </a:extLst>
          </p:cNvPr>
          <p:cNvGrpSpPr/>
          <p:nvPr/>
        </p:nvGrpSpPr>
        <p:grpSpPr>
          <a:xfrm>
            <a:off x="689310" y="4941125"/>
            <a:ext cx="10813380" cy="1692586"/>
            <a:chOff x="1048333" y="5599087"/>
            <a:chExt cx="10224097" cy="1495638"/>
          </a:xfrm>
        </p:grpSpPr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D55CDE9A-AD2C-11D1-E17A-4B7C6D0AFFD8}"/>
                </a:ext>
              </a:extLst>
            </p:cNvPr>
            <p:cNvSpPr txBox="1"/>
            <p:nvPr/>
          </p:nvSpPr>
          <p:spPr>
            <a:xfrm>
              <a:off x="1300891" y="5934792"/>
              <a:ext cx="9971539" cy="990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关键字来定义变量。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它的用法类似于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var，但是所声明的变量，只在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let 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</a:t>
              </a:r>
              <a:r>
                <a:rPr kumimoji="0" lang="zh-CN" altLang="zh-CN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所在的代码块内有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效，且不允许重复声明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25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ECMAScript 6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新增了 </a:t>
              </a:r>
              <a:r>
                <a:rPr lang="en-US" altLang="zh-CN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const </a:t>
              </a:r>
              <a:r>
                <a:rPr lang="zh-CN" altLang="en-US" dirty="0">
                  <a:latin typeface="Consolas" panose="020B0609020204030204" pitchFamily="49" charset="0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关键字，用来声明一个只读的常量。一旦声明，常量的值就不能改变</a:t>
              </a:r>
              <a:r>
                <a:rPr lang="zh-CN" altLang="en-US" dirty="0">
                  <a:latin typeface="Consolas" panose="020B0609020204030204" pitchFamily="49" charset="0"/>
                  <a:ea typeface="Alibaba PuHuiTi R" pitchFamily="18" charset="-122"/>
                  <a:cs typeface="Alibaba PuHuiTi R" pitchFamily="18" charset="-122"/>
                </a:rPr>
                <a:t>。</a:t>
              </a:r>
              <a:endParaRPr lang="en-US" altLang="zh-CN" dirty="0">
                <a:latin typeface="Consolas" panose="020B0609020204030204" pitchFamily="49" charset="0"/>
                <a:ea typeface="Alibaba PuHuiTi R" pitchFamily="18" charset="-122"/>
                <a:cs typeface="Alibaba PuHuiTi R" pitchFamily="18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D3EBC32-A0CC-35E2-ABBE-014091E0AD83}"/>
                </a:ext>
              </a:extLst>
            </p:cNvPr>
            <p:cNvGrpSpPr/>
            <p:nvPr/>
          </p:nvGrpSpPr>
          <p:grpSpPr>
            <a:xfrm>
              <a:off x="1048333" y="5599087"/>
              <a:ext cx="10224097" cy="1495638"/>
              <a:chOff x="1097275" y="5693357"/>
              <a:chExt cx="10174770" cy="1495638"/>
            </a:xfrm>
          </p:grpSpPr>
          <p:sp>
            <p:nvSpPr>
              <p:cNvPr id="16" name="三角形 9">
                <a:extLst>
                  <a:ext uri="{FF2B5EF4-FFF2-40B4-BE49-F238E27FC236}">
                    <a16:creationId xmlns:a16="http://schemas.microsoft.com/office/drawing/2014/main" id="{C904232B-580C-8C1D-1DE8-C199682B06C8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A56E962-0EA6-6A3F-BDA8-D8B8433F3069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074842" cy="1495638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5A05EBE-17E7-2C15-F729-B0DFFE3CE595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550807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400" dirty="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800D813-4DDB-E9E1-207E-464E359E0DB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7FD2C1-7A0B-234C-3FC9-B7932F79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46292B9-8889-D36D-F8F5-55425668F146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变量</a:t>
            </a:r>
          </a:p>
        </p:txBody>
      </p:sp>
      <p:sp>
        <p:nvSpPr>
          <p:cNvPr id="20" name="!!矩形: 圆角 7">
            <a:extLst>
              <a:ext uri="{FF2B5EF4-FFF2-40B4-BE49-F238E27FC236}">
                <a16:creationId xmlns:a16="http://schemas.microsoft.com/office/drawing/2014/main" id="{29567EAD-117B-9738-6351-23B05C4CA46B}"/>
              </a:ext>
            </a:extLst>
          </p:cNvPr>
          <p:cNvSpPr/>
          <p:nvPr/>
        </p:nvSpPr>
        <p:spPr>
          <a:xfrm>
            <a:off x="7571509" y="3283527"/>
            <a:ext cx="3415291" cy="1484416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2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b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sz="2400" dirty="0" err="1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b,c</a:t>
            </a:r>
            <a:r>
              <a:rPr lang="en-US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2400" dirty="0">
                <a:solidFill>
                  <a:srgbClr val="067D17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"张三"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2FE94A-BB6B-2190-A2DD-0E804993C097}"/>
              </a:ext>
            </a:extLst>
          </p:cNvPr>
          <p:cNvSpPr txBox="1"/>
          <p:nvPr/>
        </p:nvSpPr>
        <p:spPr>
          <a:xfrm>
            <a:off x="686780" y="868163"/>
            <a:ext cx="101623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JavaScript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中用 </a:t>
            </a:r>
            <a:r>
              <a:rPr lang="en-US" altLang="zh-CN" sz="2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关键字（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variable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的缩写）来声明变量 。</a:t>
            </a:r>
            <a:endParaRPr lang="en-US" altLang="zh-CN" sz="2400" dirty="0">
              <a:solidFill>
                <a:srgbClr val="000000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360000" lvl="1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JavaScript </a:t>
            </a:r>
            <a:r>
              <a:rPr lang="zh-CN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阿里巴巴普惠体" panose="00020600040101010101"/>
              </a:rPr>
              <a:t>是一门弱类型语言，变量</a:t>
            </a:r>
            <a:r>
              <a:rPr lang="zh-CN" altLang="en-US" sz="2400" dirty="0">
                <a:solidFill>
                  <a:srgbClr val="C00000"/>
                </a:solidFill>
                <a:latin typeface="Consolas" panose="020B0609020204030204" pitchFamily="49" charset="0"/>
                <a:ea typeface="阿里巴巴普惠体" panose="00020600040101010101"/>
              </a:rPr>
              <a:t>可以存放不同类型的值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360000" lvl="1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/>
              </a:rPr>
              <a:t>变量名需要遵循如下规则：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6457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组成字符可以是任何字母、数字、下划线（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_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）或美元符号（</a:t>
            </a:r>
            <a:r>
              <a:rPr lang="en-US" altLang="zh-CN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$</a:t>
            </a:r>
            <a:r>
              <a:rPr lang="zh-CN" alt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阿里巴巴普惠体" panose="00020600040101010101"/>
            </a:endParaRPr>
          </a:p>
          <a:p>
            <a:pPr marL="6457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数字不能开头</a:t>
            </a:r>
            <a:endParaRPr lang="en-US" altLang="zh-CN" sz="2000" b="0" i="0" dirty="0">
              <a:solidFill>
                <a:schemeClr val="tx1"/>
              </a:solidFill>
              <a:effectLst/>
              <a:latin typeface="Consolas" panose="020B0609020204030204" pitchFamily="49" charset="0"/>
              <a:ea typeface="阿里巴巴普惠体" panose="00020600040101010101"/>
            </a:endParaRPr>
          </a:p>
          <a:p>
            <a:pPr marL="645750" lvl="1" indent="-28575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/>
              </a:rPr>
              <a:t>建议使用驼峰命名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53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E0D287C8-7E29-14A8-00CB-994C4B833B3B}"/>
              </a:ext>
            </a:extLst>
          </p:cNvPr>
          <p:cNvSpPr txBox="1">
            <a:spLocks/>
          </p:cNvSpPr>
          <p:nvPr/>
        </p:nvSpPr>
        <p:spPr>
          <a:xfrm>
            <a:off x="526510" y="868892"/>
            <a:ext cx="10735309" cy="1459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中分为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原始值和对象。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值包含字符串、数字和布尔值，还有两个特殊值：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空值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。对象包括狭义的对象、数组和函数。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种基本数据类型。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6">
            <a:extLst>
              <a:ext uri="{FF2B5EF4-FFF2-40B4-BE49-F238E27FC236}">
                <a16:creationId xmlns:a16="http://schemas.microsoft.com/office/drawing/2014/main" id="{D2879A72-D4ED-0BAB-122A-3F92C765D79F}"/>
              </a:ext>
            </a:extLst>
          </p:cNvPr>
          <p:cNvSpPr txBox="1">
            <a:spLocks/>
          </p:cNvSpPr>
          <p:nvPr/>
        </p:nvSpPr>
        <p:spPr>
          <a:xfrm>
            <a:off x="540246" y="5373682"/>
            <a:ext cx="5839772" cy="1355360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typeof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运算符可以获取数据类型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C7064403-1ED0-D71E-F97F-0C6BA37630E4}"/>
              </a:ext>
            </a:extLst>
          </p:cNvPr>
          <p:cNvSpPr/>
          <p:nvPr/>
        </p:nvSpPr>
        <p:spPr>
          <a:xfrm>
            <a:off x="6686401" y="5503328"/>
            <a:ext cx="3488864" cy="83962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 </a:t>
            </a:r>
            <a:r>
              <a:rPr lang="en-US" altLang="zh-CN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nb-NO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nb-NO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</a:t>
            </a:r>
            <a:r>
              <a:rPr lang="nb-NO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typeof</a:t>
            </a:r>
            <a:r>
              <a:rPr lang="nb-NO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nb-NO" altLang="zh-CN" dirty="0">
                <a:solidFill>
                  <a:srgbClr val="A3151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nb-NO" altLang="zh-CN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  <a:endParaRPr lang="nb-NO" altLang="zh-CN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D812D9-D52D-9B8A-1524-F27A6CDD633A}"/>
              </a:ext>
            </a:extLst>
          </p:cNvPr>
          <p:cNvGrpSpPr/>
          <p:nvPr/>
        </p:nvGrpSpPr>
        <p:grpSpPr>
          <a:xfrm>
            <a:off x="657174" y="2381834"/>
            <a:ext cx="10735309" cy="2764366"/>
            <a:chOff x="920210" y="1823316"/>
            <a:chExt cx="10200297" cy="2764366"/>
          </a:xfrm>
        </p:grpSpPr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35F0FC48-E318-6D64-FD2F-CE69E94C9B55}"/>
                </a:ext>
              </a:extLst>
            </p:cNvPr>
            <p:cNvSpPr/>
            <p:nvPr/>
          </p:nvSpPr>
          <p:spPr>
            <a:xfrm>
              <a:off x="920210" y="1823316"/>
              <a:ext cx="10200297" cy="2764366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400" b="0" i="0" dirty="0">
                  <a:solidFill>
                    <a:srgbClr val="C00000"/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number</a:t>
              </a:r>
              <a:r>
                <a:rPr lang="zh-CN" altLang="en-US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数字（整数、小数、</a:t>
              </a:r>
              <a:r>
                <a:rPr lang="en-US" altLang="zh-CN" sz="2400" b="0" i="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NaN</a:t>
              </a:r>
              <a:r>
                <a:rPr lang="en-US" altLang="zh-CN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(Not a Number)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  <a:endPara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string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字符串，单双引皆可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400" b="0" i="0" dirty="0" err="1">
                  <a:solidFill>
                    <a:srgbClr val="C00000"/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boolean</a:t>
              </a:r>
              <a:r>
                <a:rPr lang="zh-CN" altLang="en-US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布尔。</a:t>
              </a:r>
              <a:r>
                <a:rPr lang="en-US" altLang="zh-CN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</a:t>
              </a:r>
              <a:r>
                <a:rPr lang="en-US" altLang="zh-CN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</a:t>
              </a: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400" dirty="0">
                  <a:solidFill>
                    <a:srgbClr val="C00000"/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null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对象为空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400" b="0" i="0" dirty="0">
                  <a:solidFill>
                    <a:srgbClr val="C00000"/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undefined</a:t>
              </a:r>
              <a:r>
                <a:rPr lang="zh-CN" altLang="en-US" sz="2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当声明的变量未初始化时，该变量的默认值是 </a:t>
              </a:r>
              <a:r>
                <a:rPr lang="en-US" altLang="zh-CN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Alibaba PuHuiTi R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undefined</a:t>
              </a:r>
              <a:endPara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 R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333506D3-6E26-0127-7E02-658EBF80694F}"/>
                </a:ext>
              </a:extLst>
            </p:cNvPr>
            <p:cNvSpPr/>
            <p:nvPr/>
          </p:nvSpPr>
          <p:spPr>
            <a:xfrm>
              <a:off x="920211" y="1823316"/>
              <a:ext cx="2054467" cy="416094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基本数据类型</a:t>
              </a:r>
              <a:endPara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CAC7A6A-6B5C-6C84-ACA8-5292223B47FA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4D4EA2-5057-8153-5827-2D826FC9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F35A1DF-6919-9D8A-5291-ED7884192BE1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720938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6D8A82C-F2AB-7EC5-0403-09055268B857}"/>
              </a:ext>
            </a:extLst>
          </p:cNvPr>
          <p:cNvGrpSpPr/>
          <p:nvPr/>
        </p:nvGrpSpPr>
        <p:grpSpPr>
          <a:xfrm>
            <a:off x="255884" y="1197412"/>
            <a:ext cx="5742709" cy="2525328"/>
            <a:chOff x="688283" y="1823316"/>
            <a:chExt cx="5272852" cy="2407431"/>
          </a:xfrm>
        </p:grpSpPr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CCBD9CC1-2FE8-733A-40C8-90260BBE8D98}"/>
                </a:ext>
              </a:extLst>
            </p:cNvPr>
            <p:cNvSpPr/>
            <p:nvPr/>
          </p:nvSpPr>
          <p:spPr>
            <a:xfrm>
              <a:off x="688283" y="1823316"/>
              <a:ext cx="5272852" cy="2407431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算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术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运算符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+ , - , * , / , % , ++ , --</a:t>
              </a:r>
              <a:endParaRPr lang="en-US" altLang="zh-CN" sz="2000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赋值运算符：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 , += , -= , *= , /= , %=</a:t>
              </a: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比较运算符：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&gt; , &lt; , &gt;= , &lt;= , != , == , === </a:t>
              </a:r>
              <a:endParaRPr lang="en-US" altLang="zh-CN" sz="2000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逻辑运算符：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&amp;&amp; , || , !</a:t>
              </a: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三元运算符：条件表达式 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? 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true_value</a:t>
              </a:r>
              <a:r>
                <a:rPr lang="en-US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:</a:t>
              </a:r>
              <a:r>
                <a:rPr lang="zh-CN" altLang="en-US" sz="2000" dirty="0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anose="02010609060101010101" pitchFamily="49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false_value</a:t>
              </a:r>
              <a:endParaRPr lang="zh-CN" altLang="en-US" sz="2000" b="0" i="0" dirty="0">
                <a:solidFill>
                  <a:schemeClr val="tx1"/>
                </a:solidFill>
                <a:effectLst/>
                <a:latin typeface="楷体" panose="02010609060101010101" pitchFamily="49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对角圆角 18">
              <a:extLst>
                <a:ext uri="{FF2B5EF4-FFF2-40B4-BE49-F238E27FC236}">
                  <a16:creationId xmlns:a16="http://schemas.microsoft.com/office/drawing/2014/main" id="{C4EF0434-F246-2CD6-9AD1-2F1FDB184F08}"/>
                </a:ext>
              </a:extLst>
            </p:cNvPr>
            <p:cNvSpPr/>
            <p:nvPr/>
          </p:nvSpPr>
          <p:spPr>
            <a:xfrm>
              <a:off x="688283" y="1828440"/>
              <a:ext cx="1422742" cy="395069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运算符</a:t>
              </a:r>
              <a:endPara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0" name="!!矩形: 圆角 7">
            <a:extLst>
              <a:ext uri="{FF2B5EF4-FFF2-40B4-BE49-F238E27FC236}">
                <a16:creationId xmlns:a16="http://schemas.microsoft.com/office/drawing/2014/main" id="{B60DC8C5-E89D-7C39-E2A4-11B477A94888}"/>
              </a:ext>
            </a:extLst>
          </p:cNvPr>
          <p:cNvSpPr/>
          <p:nvPr/>
        </p:nvSpPr>
        <p:spPr>
          <a:xfrm>
            <a:off x="6286822" y="2409097"/>
            <a:ext cx="5000430" cy="1270274"/>
          </a:xfrm>
          <a:prstGeom prst="roundRect">
            <a:avLst>
              <a:gd name="adj" fmla="val 6117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sz="2000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"10"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//false</a:t>
            </a:r>
            <a:endParaRPr lang="en-US" altLang="zh-CN" sz="2000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alert(a ===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//true</a:t>
            </a:r>
            <a:endParaRPr lang="en-US" altLang="zh-CN" sz="2000" b="0" dirty="0">
              <a:solidFill>
                <a:srgbClr val="00000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162A678-429D-6A13-4341-8D184159D107}"/>
              </a:ext>
            </a:extLst>
          </p:cNvPr>
          <p:cNvGrpSpPr/>
          <p:nvPr/>
        </p:nvGrpSpPr>
        <p:grpSpPr>
          <a:xfrm>
            <a:off x="6286822" y="1167838"/>
            <a:ext cx="5000433" cy="1089272"/>
            <a:chOff x="920210" y="1823315"/>
            <a:chExt cx="4751228" cy="1089272"/>
          </a:xfrm>
        </p:grpSpPr>
        <p:sp>
          <p:nvSpPr>
            <p:cNvPr id="24" name="矩形: 对角圆角 23">
              <a:extLst>
                <a:ext uri="{FF2B5EF4-FFF2-40B4-BE49-F238E27FC236}">
                  <a16:creationId xmlns:a16="http://schemas.microsoft.com/office/drawing/2014/main" id="{8D0CA21B-B170-C562-E502-D2AD44739F34}"/>
                </a:ext>
              </a:extLst>
            </p:cNvPr>
            <p:cNvSpPr/>
            <p:nvPr/>
          </p:nvSpPr>
          <p:spPr>
            <a:xfrm>
              <a:off x="920210" y="1823316"/>
              <a:ext cx="4751228" cy="1089271"/>
            </a:xfrm>
            <a:prstGeom prst="round2DiagRect">
              <a:avLst>
                <a:gd name="adj1" fmla="val 7643"/>
                <a:gd name="adj2" fmla="val 6343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== 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会进行类型转换，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=== 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不会进行类型转换</a:t>
              </a:r>
              <a:endParaRPr lang="en-US" altLang="zh-CN" sz="2000" b="0" i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A648BB46-54D4-992F-2115-A9D19DA2C94C}"/>
                </a:ext>
              </a:extLst>
            </p:cNvPr>
            <p:cNvSpPr/>
            <p:nvPr/>
          </p:nvSpPr>
          <p:spPr>
            <a:xfrm>
              <a:off x="920211" y="1823315"/>
              <a:ext cx="1786719" cy="395069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== </a:t>
              </a:r>
              <a:r>
                <a:rPr lang="zh-CN" altLang="en-US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与 </a:t>
              </a:r>
              <a:r>
                <a:rPr lang="en-US" altLang="zh-CN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===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305E5A8-E21E-5868-A72A-F23F89EC347F}"/>
              </a:ext>
            </a:extLst>
          </p:cNvPr>
          <p:cNvGrpSpPr/>
          <p:nvPr/>
        </p:nvGrpSpPr>
        <p:grpSpPr>
          <a:xfrm>
            <a:off x="720256" y="3983345"/>
            <a:ext cx="10556674" cy="2794826"/>
            <a:chOff x="920211" y="1823315"/>
            <a:chExt cx="10030564" cy="3125999"/>
          </a:xfrm>
        </p:grpSpPr>
        <p:sp>
          <p:nvSpPr>
            <p:cNvPr id="29" name="矩形: 对角圆角 28">
              <a:extLst>
                <a:ext uri="{FF2B5EF4-FFF2-40B4-BE49-F238E27FC236}">
                  <a16:creationId xmlns:a16="http://schemas.microsoft.com/office/drawing/2014/main" id="{474B7686-93A2-078C-0F77-A74FA8C9ED02}"/>
                </a:ext>
              </a:extLst>
            </p:cNvPr>
            <p:cNvSpPr/>
            <p:nvPr/>
          </p:nvSpPr>
          <p:spPr>
            <a:xfrm>
              <a:off x="920211" y="1823315"/>
              <a:ext cx="10030564" cy="3125999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字符串类型转为数字：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将字符串字面值转为数字。 如果字面值不是数字，则转为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NaN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lnSpc>
                  <a:spcPct val="150000"/>
                </a:lnSpc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其他类型转为</a:t>
              </a:r>
              <a:r>
                <a:rPr lang="en-US" altLang="zh-CN" sz="2000" b="0" i="0" dirty="0" err="1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boolean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endParaRPr lang="en-US" altLang="zh-CN" sz="2000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Number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0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和 </a:t>
              </a:r>
              <a:r>
                <a:rPr lang="en-US" altLang="zh-CN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NaN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为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false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，其他均转为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true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String</a:t>
              </a:r>
              <a:r>
                <a:rPr lang="zh-CN" altLang="en-US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：空字符串为</a:t>
              </a:r>
              <a:r>
                <a: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false</a:t>
              </a:r>
              <a:r>
                <a:rPr lang="zh-CN" altLang="en-US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，其他均转为</a:t>
              </a:r>
              <a:r>
                <a:rPr lang="en-US" altLang="zh-CN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true</a:t>
              </a:r>
              <a:r>
                <a:rPr lang="zh-CN" altLang="en-US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b="0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spcBef>
                  <a:spcPts val="300"/>
                </a:spcBef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Null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和 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undefined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：均转为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false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zh-CN" altLang="en-US" sz="1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0" name="矩形: 对角圆角 29">
              <a:extLst>
                <a:ext uri="{FF2B5EF4-FFF2-40B4-BE49-F238E27FC236}">
                  <a16:creationId xmlns:a16="http://schemas.microsoft.com/office/drawing/2014/main" id="{9DC6B640-4A75-7F9A-D30C-05E102D7BC92}"/>
                </a:ext>
              </a:extLst>
            </p:cNvPr>
            <p:cNvSpPr/>
            <p:nvPr/>
          </p:nvSpPr>
          <p:spPr>
            <a:xfrm>
              <a:off x="920211" y="1823316"/>
              <a:ext cx="1570458" cy="395070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类型转换</a:t>
              </a:r>
              <a:endParaRPr lang="en-US" altLang="zh-CN" sz="24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185DE8A-F31E-B410-8206-D1ED2376A85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261681-DD80-5293-CF87-2A88325F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4E915F-E549-FB44-B3AA-0F9EF6B4A0C6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2279713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25C132C7-C406-7816-451E-14938496C5CB}"/>
              </a:ext>
            </a:extLst>
          </p:cNvPr>
          <p:cNvSpPr txBox="1">
            <a:spLocks/>
          </p:cNvSpPr>
          <p:nvPr/>
        </p:nvSpPr>
        <p:spPr>
          <a:xfrm>
            <a:off x="812639" y="6155911"/>
            <a:ext cx="10566721" cy="462661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rgbClr val="000000"/>
                </a:solidFill>
                <a:latin typeface="PingFangSC-Regular"/>
              </a:rPr>
              <a:t>参考官方文档：</a:t>
            </a:r>
            <a:r>
              <a:rPr lang="en-US" altLang="zh-CN" sz="2400" dirty="0">
                <a:solidFill>
                  <a:srgbClr val="000000"/>
                </a:solidFill>
                <a:latin typeface="PingFangSC-Regular"/>
                <a:hlinkClick r:id="rId2"/>
              </a:rPr>
              <a:t>https://www.w3school.com.cn/jsref/jsref_statements.asp</a:t>
            </a:r>
            <a:endParaRPr lang="zh-CN" altLang="en-US" sz="2400" dirty="0">
              <a:solidFill>
                <a:srgbClr val="000000"/>
              </a:solidFill>
              <a:latin typeface="PingFangSC-Regular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D378C2-E09A-376E-580D-11593D51B094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139121-7974-AEF7-9F4C-1C3AC4966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EC30FC-6293-D19A-E557-557D9D86B9B7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基础语法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程序结构</a:t>
            </a:r>
          </a:p>
        </p:txBody>
      </p:sp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B9106A23-35E0-7924-5FD5-7A4370B78836}"/>
              </a:ext>
            </a:extLst>
          </p:cNvPr>
          <p:cNvSpPr/>
          <p:nvPr/>
        </p:nvSpPr>
        <p:spPr>
          <a:xfrm>
            <a:off x="4549387" y="2816352"/>
            <a:ext cx="1406178" cy="612648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判断条件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3A86AFA8-4B73-764F-3804-72DE5DF630CD}"/>
              </a:ext>
            </a:extLst>
          </p:cNvPr>
          <p:cNvSpPr/>
          <p:nvPr/>
        </p:nvSpPr>
        <p:spPr>
          <a:xfrm>
            <a:off x="5133373" y="2381218"/>
            <a:ext cx="238205" cy="350947"/>
          </a:xfrm>
          <a:prstGeom prst="downArrow">
            <a:avLst>
              <a:gd name="adj1" fmla="val 50000"/>
              <a:gd name="adj2" fmla="val 9042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DDDA42-F679-10C0-A379-146B4933456A}"/>
              </a:ext>
            </a:extLst>
          </p:cNvPr>
          <p:cNvSpPr/>
          <p:nvPr/>
        </p:nvSpPr>
        <p:spPr>
          <a:xfrm>
            <a:off x="5176781" y="3521072"/>
            <a:ext cx="120651" cy="3596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直角上 13">
            <a:extLst>
              <a:ext uri="{FF2B5EF4-FFF2-40B4-BE49-F238E27FC236}">
                <a16:creationId xmlns:a16="http://schemas.microsoft.com/office/drawing/2014/main" id="{F5448A71-E16B-F159-D6AC-C0EBBCE94FAD}"/>
              </a:ext>
            </a:extLst>
          </p:cNvPr>
          <p:cNvSpPr/>
          <p:nvPr/>
        </p:nvSpPr>
        <p:spPr>
          <a:xfrm rot="10800000">
            <a:off x="4226549" y="3880758"/>
            <a:ext cx="1002748" cy="1014429"/>
          </a:xfrm>
          <a:prstGeom prst="bentUpArrow">
            <a:avLst>
              <a:gd name="adj1" fmla="val 13624"/>
              <a:gd name="adj2" fmla="val 18235"/>
              <a:gd name="adj3" fmla="val 26532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直角上 14">
            <a:extLst>
              <a:ext uri="{FF2B5EF4-FFF2-40B4-BE49-F238E27FC236}">
                <a16:creationId xmlns:a16="http://schemas.microsoft.com/office/drawing/2014/main" id="{B050EC4F-58AF-A043-B7A9-05855F590D4F}"/>
              </a:ext>
            </a:extLst>
          </p:cNvPr>
          <p:cNvSpPr/>
          <p:nvPr/>
        </p:nvSpPr>
        <p:spPr>
          <a:xfrm rot="10800000" flipH="1">
            <a:off x="5229298" y="3880759"/>
            <a:ext cx="1023898" cy="1014430"/>
          </a:xfrm>
          <a:prstGeom prst="bentUpArrow">
            <a:avLst>
              <a:gd name="adj1" fmla="val 13766"/>
              <a:gd name="adj2" fmla="val 16828"/>
              <a:gd name="adj3" fmla="val 28187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ACF0746-0748-DE01-83FB-CBAECF9DC375}"/>
              </a:ext>
            </a:extLst>
          </p:cNvPr>
          <p:cNvSpPr txBox="1"/>
          <p:nvPr/>
        </p:nvSpPr>
        <p:spPr>
          <a:xfrm>
            <a:off x="4012231" y="4941022"/>
            <a:ext cx="1023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语句</a:t>
            </a:r>
            <a:r>
              <a:rPr lang="en-US" altLang="zh-CN" sz="1800" dirty="0"/>
              <a:t>1</a:t>
            </a:r>
            <a:r>
              <a:rPr lang="zh-CN" altLang="en-US" sz="1800" dirty="0"/>
              <a:t>；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9D075B-AF43-9872-C377-643DD062E015}"/>
              </a:ext>
            </a:extLst>
          </p:cNvPr>
          <p:cNvSpPr txBox="1"/>
          <p:nvPr/>
        </p:nvSpPr>
        <p:spPr>
          <a:xfrm>
            <a:off x="5666337" y="4941022"/>
            <a:ext cx="102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语句</a:t>
            </a:r>
            <a:r>
              <a:rPr lang="en-US" altLang="zh-CN" sz="1800" dirty="0"/>
              <a:t>2</a:t>
            </a:r>
            <a:r>
              <a:rPr lang="zh-CN" altLang="en-US" sz="1800" dirty="0"/>
              <a:t>；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BA42B4-B8E6-B6E5-3BF8-FE041FCC12C9}"/>
              </a:ext>
            </a:extLst>
          </p:cNvPr>
          <p:cNvSpPr txBox="1"/>
          <p:nvPr/>
        </p:nvSpPr>
        <p:spPr>
          <a:xfrm>
            <a:off x="4524180" y="3552642"/>
            <a:ext cx="72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YES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065BB9B-C392-8AE2-3708-9FE1693F7F76}"/>
              </a:ext>
            </a:extLst>
          </p:cNvPr>
          <p:cNvSpPr txBox="1"/>
          <p:nvPr/>
        </p:nvSpPr>
        <p:spPr>
          <a:xfrm>
            <a:off x="5377110" y="3546279"/>
            <a:ext cx="57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NO</a:t>
            </a:r>
            <a:endParaRPr lang="zh-CN" altLang="en-US" dirty="0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3F3CD316-65E5-919B-976E-39E48A964AAB}"/>
              </a:ext>
            </a:extLst>
          </p:cNvPr>
          <p:cNvSpPr/>
          <p:nvPr/>
        </p:nvSpPr>
        <p:spPr>
          <a:xfrm>
            <a:off x="8262592" y="2652396"/>
            <a:ext cx="238205" cy="350947"/>
          </a:xfrm>
          <a:prstGeom prst="downArrow">
            <a:avLst>
              <a:gd name="adj1" fmla="val 50000"/>
              <a:gd name="adj2" fmla="val 9042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CD522AC7-27BF-B541-5385-C4E7B7930E90}"/>
              </a:ext>
            </a:extLst>
          </p:cNvPr>
          <p:cNvSpPr/>
          <p:nvPr/>
        </p:nvSpPr>
        <p:spPr>
          <a:xfrm>
            <a:off x="2984737" y="2732165"/>
            <a:ext cx="1340373" cy="678211"/>
          </a:xfrm>
          <a:prstGeom prst="wedgeRoundRectCallout">
            <a:avLst>
              <a:gd name="adj1" fmla="val 48914"/>
              <a:gd name="adj2" fmla="val 10765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CCD3BE-32C6-B685-9109-693D06AEC645}"/>
              </a:ext>
            </a:extLst>
          </p:cNvPr>
          <p:cNvSpPr txBox="1"/>
          <p:nvPr/>
        </p:nvSpPr>
        <p:spPr>
          <a:xfrm>
            <a:off x="4524181" y="5494564"/>
            <a:ext cx="118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分支结构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561D58-BB84-2CA3-E713-371BD212B55A}"/>
              </a:ext>
            </a:extLst>
          </p:cNvPr>
          <p:cNvSpPr/>
          <p:nvPr/>
        </p:nvSpPr>
        <p:spPr>
          <a:xfrm>
            <a:off x="7517373" y="3022766"/>
            <a:ext cx="1818555" cy="523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语句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；语句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；</a:t>
            </a:r>
            <a:r>
              <a:rPr lang="en-US" altLang="zh-CN" sz="1600" dirty="0">
                <a:solidFill>
                  <a:schemeClr val="tx1"/>
                </a:solidFill>
              </a:rPr>
              <a:t>…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CAE33F2D-8D41-5CCC-FC1B-BA35EA1C2B5E}"/>
              </a:ext>
            </a:extLst>
          </p:cNvPr>
          <p:cNvSpPr/>
          <p:nvPr/>
        </p:nvSpPr>
        <p:spPr>
          <a:xfrm>
            <a:off x="8262592" y="3565702"/>
            <a:ext cx="238205" cy="350947"/>
          </a:xfrm>
          <a:prstGeom prst="downArrow">
            <a:avLst>
              <a:gd name="adj1" fmla="val 50000"/>
              <a:gd name="adj2" fmla="val 9042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决策 24">
            <a:extLst>
              <a:ext uri="{FF2B5EF4-FFF2-40B4-BE49-F238E27FC236}">
                <a16:creationId xmlns:a16="http://schemas.microsoft.com/office/drawing/2014/main" id="{F4C39386-F8E4-27A8-5842-23ED27A98143}"/>
              </a:ext>
            </a:extLst>
          </p:cNvPr>
          <p:cNvSpPr/>
          <p:nvPr/>
        </p:nvSpPr>
        <p:spPr>
          <a:xfrm>
            <a:off x="7678605" y="3970073"/>
            <a:ext cx="1406178" cy="612648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判断条件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36419613-B2F7-F2F9-EAD3-AC3878E351A2}"/>
              </a:ext>
            </a:extLst>
          </p:cNvPr>
          <p:cNvSpPr/>
          <p:nvPr/>
        </p:nvSpPr>
        <p:spPr>
          <a:xfrm>
            <a:off x="8262592" y="4641440"/>
            <a:ext cx="238205" cy="612648"/>
          </a:xfrm>
          <a:prstGeom prst="downArrow">
            <a:avLst>
              <a:gd name="adj1" fmla="val 56452"/>
              <a:gd name="adj2" fmla="val 90426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03A7C79-A8AE-F4AC-F6CC-F0FEB33CDA5E}"/>
              </a:ext>
            </a:extLst>
          </p:cNvPr>
          <p:cNvSpPr txBox="1"/>
          <p:nvPr/>
        </p:nvSpPr>
        <p:spPr>
          <a:xfrm>
            <a:off x="8426650" y="4637183"/>
            <a:ext cx="578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NO</a:t>
            </a:r>
            <a:endParaRPr lang="zh-CN" altLang="en-US" dirty="0"/>
          </a:p>
        </p:txBody>
      </p:sp>
      <p:sp>
        <p:nvSpPr>
          <p:cNvPr id="28" name="箭头: 直角上 27">
            <a:extLst>
              <a:ext uri="{FF2B5EF4-FFF2-40B4-BE49-F238E27FC236}">
                <a16:creationId xmlns:a16="http://schemas.microsoft.com/office/drawing/2014/main" id="{619DCC29-D1FB-979A-8090-00BB1869DD78}"/>
              </a:ext>
            </a:extLst>
          </p:cNvPr>
          <p:cNvSpPr/>
          <p:nvPr/>
        </p:nvSpPr>
        <p:spPr>
          <a:xfrm rot="16200000">
            <a:off x="9025627" y="3438429"/>
            <a:ext cx="1199060" cy="578455"/>
          </a:xfrm>
          <a:prstGeom prst="bentUpArrow">
            <a:avLst>
              <a:gd name="adj1" fmla="val 27656"/>
              <a:gd name="adj2" fmla="val 25000"/>
              <a:gd name="adj3" fmla="val 46253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D96BBEC-BE75-209E-21B6-4F334555D45E}"/>
              </a:ext>
            </a:extLst>
          </p:cNvPr>
          <p:cNvSpPr/>
          <p:nvPr/>
        </p:nvSpPr>
        <p:spPr>
          <a:xfrm rot="5400000">
            <a:off x="9341177" y="3916584"/>
            <a:ext cx="154209" cy="6669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A7AF03A-5B03-6A25-7E1D-110B24DDE109}"/>
              </a:ext>
            </a:extLst>
          </p:cNvPr>
          <p:cNvSpPr txBox="1"/>
          <p:nvPr/>
        </p:nvSpPr>
        <p:spPr>
          <a:xfrm>
            <a:off x="9187409" y="4245941"/>
            <a:ext cx="726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YES</a:t>
            </a:r>
            <a:endParaRPr lang="zh-CN" altLang="en-US" dirty="0"/>
          </a:p>
        </p:txBody>
      </p:sp>
      <p:sp>
        <p:nvSpPr>
          <p:cNvPr id="31" name="对话气泡: 圆角矩形 30">
            <a:extLst>
              <a:ext uri="{FF2B5EF4-FFF2-40B4-BE49-F238E27FC236}">
                <a16:creationId xmlns:a16="http://schemas.microsoft.com/office/drawing/2014/main" id="{F4200B01-0FC0-5F68-5FB0-D452F6E2D87E}"/>
              </a:ext>
            </a:extLst>
          </p:cNvPr>
          <p:cNvSpPr/>
          <p:nvPr/>
        </p:nvSpPr>
        <p:spPr>
          <a:xfrm>
            <a:off x="10087451" y="2475119"/>
            <a:ext cx="1340373" cy="809403"/>
          </a:xfrm>
          <a:prstGeom prst="wedgeRoundRectCallout">
            <a:avLst>
              <a:gd name="adj1" fmla="val -51520"/>
              <a:gd name="adj2" fmla="val 9435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2681DB-9A35-5FE9-1F42-A6B8AB1AEF33}"/>
              </a:ext>
            </a:extLst>
          </p:cNvPr>
          <p:cNvSpPr txBox="1"/>
          <p:nvPr/>
        </p:nvSpPr>
        <p:spPr>
          <a:xfrm>
            <a:off x="10087451" y="2453525"/>
            <a:ext cx="1544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ym typeface="Wingdings" panose="05000000000000000000" pitchFamily="2" charset="2"/>
              </a:rPr>
              <a:t>满足判断条件时反复执行制定的语句</a:t>
            </a:r>
            <a:endParaRPr lang="zh-CN" altLang="en-US" sz="16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698E313-266E-8BEC-E0C1-9AF2C31126C5}"/>
              </a:ext>
            </a:extLst>
          </p:cNvPr>
          <p:cNvSpPr txBox="1"/>
          <p:nvPr/>
        </p:nvSpPr>
        <p:spPr>
          <a:xfrm>
            <a:off x="3000985" y="2794721"/>
            <a:ext cx="15444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ym typeface="Wingdings" panose="05000000000000000000" pitchFamily="2" charset="2"/>
              </a:rPr>
              <a:t>根据判断条件改变处理流程</a:t>
            </a:r>
            <a:endParaRPr lang="zh-CN" altLang="en-US" sz="16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E8C894F-A734-F013-E428-48014B035FEF}"/>
              </a:ext>
            </a:extLst>
          </p:cNvPr>
          <p:cNvSpPr txBox="1"/>
          <p:nvPr/>
        </p:nvSpPr>
        <p:spPr>
          <a:xfrm>
            <a:off x="7994026" y="5579663"/>
            <a:ext cx="1185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循环结构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0AFA51C-0ACA-01CC-FBE8-33B756B8D86C}"/>
              </a:ext>
            </a:extLst>
          </p:cNvPr>
          <p:cNvSpPr txBox="1"/>
          <p:nvPr/>
        </p:nvSpPr>
        <p:spPr>
          <a:xfrm>
            <a:off x="386329" y="1390609"/>
            <a:ext cx="6172200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if…else if …else…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switch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for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while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do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while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: 对角圆角 42">
            <a:extLst>
              <a:ext uri="{FF2B5EF4-FFF2-40B4-BE49-F238E27FC236}">
                <a16:creationId xmlns:a16="http://schemas.microsoft.com/office/drawing/2014/main" id="{0490959F-B753-3991-129D-0E266641E98E}"/>
              </a:ext>
            </a:extLst>
          </p:cNvPr>
          <p:cNvSpPr/>
          <p:nvPr/>
        </p:nvSpPr>
        <p:spPr>
          <a:xfrm>
            <a:off x="540246" y="780344"/>
            <a:ext cx="1985171" cy="480419"/>
          </a:xfrm>
          <a:prstGeom prst="round2DiagRect">
            <a:avLst>
              <a:gd name="adj1" fmla="val 22684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6000" bIns="72000" rtlCol="0" anchor="ctr"/>
          <a:lstStyle/>
          <a:p>
            <a:pPr defTabSz="36000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流程控制</a:t>
            </a:r>
            <a:endParaRPr lang="en-US" altLang="zh-CN" sz="28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89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6CA4122-1A04-F08B-209A-2514C3C56F34}"/>
              </a:ext>
            </a:extLst>
          </p:cNvPr>
          <p:cNvGrpSpPr/>
          <p:nvPr/>
        </p:nvGrpSpPr>
        <p:grpSpPr>
          <a:xfrm>
            <a:off x="401782" y="990600"/>
            <a:ext cx="7211291" cy="5624227"/>
            <a:chOff x="639123" y="1823315"/>
            <a:chExt cx="7305480" cy="4329866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D40DC117-A990-428E-E99E-B6A3BDB7C2A2}"/>
                </a:ext>
              </a:extLst>
            </p:cNvPr>
            <p:cNvSpPr/>
            <p:nvPr/>
          </p:nvSpPr>
          <p:spPr>
            <a:xfrm>
              <a:off x="639123" y="1823315"/>
              <a:ext cx="7305480" cy="4329866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介绍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函数（方法）是被设计为执行特定任务的代码块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定义：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函数</a:t>
              </a:r>
              <a:r>
                <a:rPr lang="zh-CN" altLang="en-US" sz="2400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 </a:t>
              </a:r>
              <a:r>
                <a:rPr lang="en-US" altLang="zh-CN" sz="2400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function </a:t>
              </a:r>
              <a:r>
                <a:rPr lang="zh-CN" altLang="en-US" sz="2400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关键字进行定义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，语法为：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l">
                <a:lnSpc>
                  <a:spcPct val="200000"/>
                </a:lnSpc>
                <a:spcBef>
                  <a:spcPts val="600"/>
                </a:spcBef>
              </a:pPr>
              <a:r>
                <a:rPr lang="en-US" altLang="zh-CN" sz="14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</a:p>
            <a:p>
              <a:pPr algn="l">
                <a:lnSpc>
                  <a:spcPct val="200000"/>
                </a:lnSpc>
                <a:spcBef>
                  <a:spcPts val="600"/>
                </a:spcBef>
              </a:pPr>
              <a:endParaRPr lang="en-US" altLang="zh-C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algn="l">
                <a:lnSpc>
                  <a:spcPct val="200000"/>
                </a:lnSpc>
                <a:spcBef>
                  <a:spcPts val="600"/>
                </a:spcBef>
              </a:pPr>
              <a:endParaRPr lang="en-US" altLang="zh-C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注意：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形式参数不需要类型。因为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是弱类型语言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返回值也不需要定义类型，可以在函数内部直接使用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return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返回即可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调用：函数名称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实际参数列表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</a:t>
              </a:r>
            </a:p>
          </p:txBody>
        </p:sp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8E8BF5F3-6AB2-8DDE-9D7D-8649EC8D9E99}"/>
                </a:ext>
              </a:extLst>
            </p:cNvPr>
            <p:cNvSpPr/>
            <p:nvPr/>
          </p:nvSpPr>
          <p:spPr>
            <a:xfrm>
              <a:off x="639123" y="1823315"/>
              <a:ext cx="2996580" cy="403789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</a:t>
              </a:r>
              <a:r>
                <a:rPr lang="en-US" altLang="zh-CN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函数定义与调用</a:t>
              </a: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02866590-D962-4091-4B74-526A93282962}"/>
              </a:ext>
            </a:extLst>
          </p:cNvPr>
          <p:cNvSpPr/>
          <p:nvPr/>
        </p:nvSpPr>
        <p:spPr>
          <a:xfrm>
            <a:off x="1569429" y="3121262"/>
            <a:ext cx="5226226" cy="1362901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20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function</a:t>
            </a:r>
            <a:r>
              <a:rPr lang="zh-CN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Name(参数1,参数2..){</a:t>
            </a:r>
            <a:br>
              <a:rPr lang="zh-CN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</a:br>
            <a:r>
              <a:rPr lang="zh-CN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</a:br>
            <a:r>
              <a:rPr lang="zh-CN" altLang="zh-CN" sz="20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0675AE-3AAF-97ED-8233-AAB6A2AFD9EE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DFB566-822F-F984-BD32-7F889346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5204987-8280-FAA2-A90F-2DA495FBE72C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定义函数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0E08F39-E49F-A6F4-99D5-03CA3C2F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60" y="1811087"/>
            <a:ext cx="4131308" cy="43818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40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8">
            <a:extLst>
              <a:ext uri="{FF2B5EF4-FFF2-40B4-BE49-F238E27FC236}">
                <a16:creationId xmlns:a16="http://schemas.microsoft.com/office/drawing/2014/main" id="{0FFCCE52-81D4-C26E-5A3E-4AD3E57D9410}"/>
              </a:ext>
            </a:extLst>
          </p:cNvPr>
          <p:cNvSpPr txBox="1"/>
          <p:nvPr/>
        </p:nvSpPr>
        <p:spPr>
          <a:xfrm>
            <a:off x="1680578" y="1817384"/>
            <a:ext cx="8644578" cy="287237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第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04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章</a:t>
            </a:r>
            <a:endParaRPr lang="en-US" altLang="zh-CN" sz="6400" b="1" dirty="0">
              <a:solidFill>
                <a:srgbClr val="0070C0"/>
              </a:solidFill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JavaScript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脚本语言</a:t>
            </a:r>
            <a:endParaRPr kumimoji="0" lang="zh-CN" altLang="en-US" sz="6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412EB86-C9FF-4E59-2BBC-61A7CBE329F2}"/>
              </a:ext>
            </a:extLst>
          </p:cNvPr>
          <p:cNvCxnSpPr>
            <a:cxnSpLocks/>
          </p:cNvCxnSpPr>
          <p:nvPr/>
        </p:nvCxnSpPr>
        <p:spPr>
          <a:xfrm>
            <a:off x="2195891" y="4689759"/>
            <a:ext cx="8129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0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662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42C9A00-1EE2-94EB-3A85-E4B9CA186C84}"/>
              </a:ext>
            </a:extLst>
          </p:cNvPr>
          <p:cNvGrpSpPr/>
          <p:nvPr/>
        </p:nvGrpSpPr>
        <p:grpSpPr>
          <a:xfrm>
            <a:off x="394978" y="868163"/>
            <a:ext cx="7938531" cy="5899782"/>
            <a:chOff x="920211" y="1823315"/>
            <a:chExt cx="5995880" cy="4329866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FF6E701E-D92D-AD08-E14C-77B2F780B93A}"/>
                </a:ext>
              </a:extLst>
            </p:cNvPr>
            <p:cNvSpPr/>
            <p:nvPr/>
          </p:nvSpPr>
          <p:spPr>
            <a:xfrm>
              <a:off x="920211" y="1823315"/>
              <a:ext cx="5995880" cy="4329866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lnSpc>
                  <a:spcPct val="150000"/>
                </a:lnSpc>
                <a:spcBef>
                  <a:spcPts val="600"/>
                </a:spcBef>
                <a:spcAft>
                  <a:spcPts val="12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在代码执行之前，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引擎会对源代码中的变量和函数进行解析，将它们的声明提升到作用域的顶部。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变量提升的影响</a:t>
              </a:r>
              <a:endPara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变量声明提升：可以在变量声明之前使用变量，避免了在使用变量前必须先声明的限制。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742950" lvl="1" indent="-285750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值的初始化：尽管变量声明被提升，但变量的赋值操作仍然保留在原来的位置。如果在初始化之前使用变量，其值将为 </a:t>
              </a:r>
              <a:r>
                <a:rPr lang="en-US" altLang="zh-CN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undefined</a:t>
              </a:r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在</a:t>
              </a: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JavaScript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中，函数提升的优先级要高于变量提升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矩形: 对角圆角 18">
              <a:extLst>
                <a:ext uri="{FF2B5EF4-FFF2-40B4-BE49-F238E27FC236}">
                  <a16:creationId xmlns:a16="http://schemas.microsoft.com/office/drawing/2014/main" id="{58374810-13EC-C71D-02B7-E73722CCD2C0}"/>
                </a:ext>
              </a:extLst>
            </p:cNvPr>
            <p:cNvSpPr/>
            <p:nvPr/>
          </p:nvSpPr>
          <p:spPr>
            <a:xfrm>
              <a:off x="941139" y="1831012"/>
              <a:ext cx="1407339" cy="464823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变量提升</a:t>
              </a:r>
              <a:endParaRPr lang="en-US" altLang="zh-CN" sz="28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6643862E-8D49-364B-8408-9578C94C210F}"/>
              </a:ext>
            </a:extLst>
          </p:cNvPr>
          <p:cNvSpPr/>
          <p:nvPr/>
        </p:nvSpPr>
        <p:spPr>
          <a:xfrm>
            <a:off x="8768290" y="888940"/>
            <a:ext cx="2980322" cy="1005779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dirty="0" err="1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document.write</a:t>
            </a: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</a:p>
          <a:p>
            <a:r>
              <a:rPr lang="zh-CN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 </a:t>
            </a:r>
            <a:r>
              <a:rPr lang="en-US" altLang="zh-CN" sz="2400" dirty="0">
                <a:solidFill>
                  <a:srgbClr val="8300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zh-CN" sz="2400" dirty="0">
                <a:solidFill>
                  <a:srgbClr val="1750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C2D02718-CDCB-1C72-B6F7-343ED43E1F72}"/>
              </a:ext>
            </a:extLst>
          </p:cNvPr>
          <p:cNvSpPr/>
          <p:nvPr/>
        </p:nvSpPr>
        <p:spPr>
          <a:xfrm>
            <a:off x="8768290" y="2343879"/>
            <a:ext cx="2980322" cy="1408198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var a;</a:t>
            </a:r>
          </a:p>
          <a:p>
            <a:r>
              <a:rPr lang="en-US" altLang="zh-CN" sz="2400" dirty="0" err="1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document.write</a:t>
            </a: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8300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zh-CN" sz="2400" dirty="0">
                <a:solidFill>
                  <a:srgbClr val="1750E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9A6C32B5-86F8-F1BD-5B0D-350EE1AB2C81}"/>
              </a:ext>
            </a:extLst>
          </p:cNvPr>
          <p:cNvSpPr/>
          <p:nvPr/>
        </p:nvSpPr>
        <p:spPr>
          <a:xfrm>
            <a:off x="10098684" y="1894718"/>
            <a:ext cx="299151" cy="374089"/>
          </a:xfrm>
          <a:prstGeom prst="downArrow">
            <a:avLst>
              <a:gd name="adj1" fmla="val 50000"/>
              <a:gd name="adj2" fmla="val 8419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76C4C86F-431E-9ECF-B73A-B832A1B2DC50}"/>
              </a:ext>
            </a:extLst>
          </p:cNvPr>
          <p:cNvSpPr/>
          <p:nvPr/>
        </p:nvSpPr>
        <p:spPr>
          <a:xfrm>
            <a:off x="8768290" y="4240687"/>
            <a:ext cx="2980322" cy="836931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dirty="0" err="1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document.write</a:t>
            </a: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</a:t>
            </a:r>
            <a:r>
              <a:rPr lang="zh-CN" altLang="zh-CN" sz="2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2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AE9ABBDE-FE6B-522F-41A8-D24400F3E596}"/>
              </a:ext>
            </a:extLst>
          </p:cNvPr>
          <p:cNvSpPr/>
          <p:nvPr/>
        </p:nvSpPr>
        <p:spPr>
          <a:xfrm>
            <a:off x="8746484" y="5510479"/>
            <a:ext cx="2980322" cy="1171793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let a;</a:t>
            </a:r>
          </a:p>
          <a:p>
            <a:r>
              <a:rPr lang="en-US" altLang="zh-CN" sz="2400" dirty="0" err="1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document.write</a:t>
            </a: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</a:p>
          <a:p>
            <a:r>
              <a:rPr lang="en-US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</a:t>
            </a:r>
            <a:r>
              <a:rPr lang="zh-CN" altLang="zh-CN" sz="2400" dirty="0">
                <a:solidFill>
                  <a:srgbClr val="83009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zh-CN" sz="24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20</a:t>
            </a:r>
            <a:r>
              <a:rPr lang="zh-CN" altLang="zh-CN" sz="2400" dirty="0">
                <a:solidFill>
                  <a:srgbClr val="080808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endParaRPr lang="zh-CN" altLang="zh-CN" sz="2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949DBD-81D8-8DD3-CDFF-F043789D5C6A}"/>
              </a:ext>
            </a:extLst>
          </p:cNvPr>
          <p:cNvSpPr/>
          <p:nvPr/>
        </p:nvSpPr>
        <p:spPr>
          <a:xfrm>
            <a:off x="9960725" y="5126181"/>
            <a:ext cx="250075" cy="335735"/>
          </a:xfrm>
          <a:prstGeom prst="downArrow">
            <a:avLst>
              <a:gd name="adj1" fmla="val 50000"/>
              <a:gd name="adj2" fmla="val 8419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70A6AF73-8A09-6405-AF5F-CCD78C569089}"/>
              </a:ext>
            </a:extLst>
          </p:cNvPr>
          <p:cNvSpPr/>
          <p:nvPr/>
        </p:nvSpPr>
        <p:spPr>
          <a:xfrm>
            <a:off x="9677343" y="4893113"/>
            <a:ext cx="842682" cy="817603"/>
          </a:xfrm>
          <a:prstGeom prst="mathMultiply">
            <a:avLst>
              <a:gd name="adj1" fmla="val 1036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675F88-B021-1D80-F8C0-4C313E8355B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4CD564A-7CC8-A7B4-DBCE-673079349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5D20B4D-57CE-0685-074E-EBE11BFAE93E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变量提升</a:t>
            </a:r>
          </a:p>
        </p:txBody>
      </p:sp>
    </p:spTree>
    <p:extLst>
      <p:ext uri="{BB962C8B-B14F-4D97-AF65-F5344CB8AC3E}">
        <p14:creationId xmlns:p14="http://schemas.microsoft.com/office/powerpoint/2010/main" val="1673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1C98CF5-009D-0B97-C622-439C382AB0E1}"/>
              </a:ext>
            </a:extLst>
          </p:cNvPr>
          <p:cNvGrpSpPr/>
          <p:nvPr/>
        </p:nvGrpSpPr>
        <p:grpSpPr>
          <a:xfrm>
            <a:off x="540246" y="1120546"/>
            <a:ext cx="5883639" cy="2296350"/>
            <a:chOff x="920211" y="1823315"/>
            <a:chExt cx="5995880" cy="1861733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71492C57-2722-4DB0-7218-A7E26D118944}"/>
                </a:ext>
              </a:extLst>
            </p:cNvPr>
            <p:cNvSpPr/>
            <p:nvPr/>
          </p:nvSpPr>
          <p:spPr>
            <a:xfrm>
              <a:off x="920211" y="1823315"/>
              <a:ext cx="5995880" cy="1861733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在代码执行之前，</a:t>
              </a:r>
              <a:r>
                <a:rPr lang="en-US" altLang="zh-CN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sz="2400" b="0" i="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引擎会对源代码中的变量和函数进行解析，将它们的声明提升到作用域的顶部</a:t>
              </a: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</a:p>
          </p:txBody>
        </p:sp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0406017D-1920-FA14-3245-F5F824544DD5}"/>
                </a:ext>
              </a:extLst>
            </p:cNvPr>
            <p:cNvSpPr/>
            <p:nvPr/>
          </p:nvSpPr>
          <p:spPr>
            <a:xfrm>
              <a:off x="920211" y="1823315"/>
              <a:ext cx="2230315" cy="403789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函数提升</a:t>
              </a: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FC4B49B-D65A-C649-1223-9FED25B5BE52}"/>
              </a:ext>
            </a:extLst>
          </p:cNvPr>
          <p:cNvSpPr txBox="1"/>
          <p:nvPr/>
        </p:nvSpPr>
        <p:spPr>
          <a:xfrm>
            <a:off x="540246" y="4460181"/>
            <a:ext cx="6096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注意：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中，函数提升的优先级要高于变量提升。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E80FA4C-9ABF-4E69-548F-43AA6C8152D8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83D6A5A-DB99-CFC1-1619-C9D7BB44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349B870-445A-9214-7187-148B2480BE08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函数提升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E2228C6-A15E-BC59-B246-924EEC0F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76" y="1120814"/>
            <a:ext cx="4444692" cy="50513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604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1C98CF5-009D-0B97-C622-439C382AB0E1}"/>
              </a:ext>
            </a:extLst>
          </p:cNvPr>
          <p:cNvGrpSpPr/>
          <p:nvPr/>
        </p:nvGrpSpPr>
        <p:grpSpPr>
          <a:xfrm>
            <a:off x="502990" y="1196252"/>
            <a:ext cx="5751821" cy="3766458"/>
            <a:chOff x="920211" y="1772872"/>
            <a:chExt cx="6564128" cy="3340196"/>
          </a:xfrm>
        </p:grpSpPr>
        <p:sp>
          <p:nvSpPr>
            <p:cNvPr id="5" name="矩形: 对角圆角 4">
              <a:extLst>
                <a:ext uri="{FF2B5EF4-FFF2-40B4-BE49-F238E27FC236}">
                  <a16:creationId xmlns:a16="http://schemas.microsoft.com/office/drawing/2014/main" id="{71492C57-2722-4DB0-7218-A7E26D118944}"/>
                </a:ext>
              </a:extLst>
            </p:cNvPr>
            <p:cNvSpPr/>
            <p:nvPr/>
          </p:nvSpPr>
          <p:spPr>
            <a:xfrm>
              <a:off x="920211" y="1772872"/>
              <a:ext cx="6564128" cy="3340196"/>
            </a:xfrm>
            <a:prstGeom prst="round2DiagRect">
              <a:avLst>
                <a:gd name="adj1" fmla="val 41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76000" bIns="144000" rtlCol="0" anchor="ctr"/>
            <a:lstStyle/>
            <a:p>
              <a:pPr marL="285750" indent="-285750" algn="l">
                <a:lnSpc>
                  <a:spcPct val="150000"/>
                </a:lnSpc>
                <a:spcBef>
                  <a:spcPts val="600"/>
                </a:spcBef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没有函数名的函数。</a:t>
              </a:r>
              <a:endPara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无法直接使用，但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提供了两种使用方式：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645750" lvl="1" indent="-2857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函数表达式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即将匿名函数赋值给一个变量，不满足函数提升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645750" lvl="1" indent="-285750">
                <a:spcBef>
                  <a:spcPts val="600"/>
                </a:spcBef>
                <a:buFont typeface="Wingdings" panose="05000000000000000000" pitchFamily="2" charset="2"/>
                <a:buChar char="Ø"/>
              </a:pP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立即执行函数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避免全局变量之间的污染</a:t>
              </a:r>
              <a:r>
                <a:rPr lang="en-US" altLang="zh-CN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2000" b="0" i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必须要加 </a:t>
              </a:r>
              <a:r>
                <a:rPr lang="en-US" altLang="zh-CN" sz="2000" b="1" i="0" dirty="0"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</a:p>
          </p:txBody>
        </p:sp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0406017D-1920-FA14-3245-F5F824544DD5}"/>
                </a:ext>
              </a:extLst>
            </p:cNvPr>
            <p:cNvSpPr/>
            <p:nvPr/>
          </p:nvSpPr>
          <p:spPr>
            <a:xfrm>
              <a:off x="920211" y="1772872"/>
              <a:ext cx="2230315" cy="521280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匿名函数</a:t>
              </a:r>
              <a:endPara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0AEA4D3-3AA6-DD0B-9736-268F805AA848}"/>
              </a:ext>
            </a:extLst>
          </p:cNvPr>
          <p:cNvGrpSpPr/>
          <p:nvPr/>
        </p:nvGrpSpPr>
        <p:grpSpPr>
          <a:xfrm>
            <a:off x="6642962" y="3026422"/>
            <a:ext cx="4916176" cy="2074171"/>
            <a:chOff x="808693" y="5841644"/>
            <a:chExt cx="4916176" cy="1957148"/>
          </a:xfrm>
        </p:grpSpPr>
        <p:sp>
          <p:nvSpPr>
            <p:cNvPr id="8" name="!!矩形: 圆角 7">
              <a:extLst>
                <a:ext uri="{FF2B5EF4-FFF2-40B4-BE49-F238E27FC236}">
                  <a16:creationId xmlns:a16="http://schemas.microsoft.com/office/drawing/2014/main" id="{08A96876-CB1F-7F81-3EAD-3773F9FDD5E4}"/>
                </a:ext>
              </a:extLst>
            </p:cNvPr>
            <p:cNvSpPr/>
            <p:nvPr/>
          </p:nvSpPr>
          <p:spPr>
            <a:xfrm>
              <a:off x="808693" y="5841644"/>
              <a:ext cx="4916176" cy="1943026"/>
            </a:xfrm>
            <a:prstGeom prst="roundRect">
              <a:avLst>
                <a:gd name="adj" fmla="val 5310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>
                <a:lnSpc>
                  <a:spcPct val="150000"/>
                </a:lnSpc>
              </a:pPr>
              <a:endPara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0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var </a:t>
              </a:r>
              <a:r>
                <a:rPr lang="en-US" altLang="zh-CN" sz="2400" b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add</a:t>
              </a:r>
              <a:r>
                <a:rPr lang="en-US" altLang="zh-CN" sz="2400" b="0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= function</a:t>
              </a:r>
              <a:r>
                <a:rPr lang="en-US" altLang="zh-CN" sz="2400" b="0" dirty="0"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(a , b){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    </a:t>
              </a:r>
              <a:r>
                <a:rPr lang="en-US" altLang="zh-CN" sz="2400" b="0" dirty="0"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return</a:t>
              </a: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a + b;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alert(add(</a:t>
              </a:r>
              <a:r>
                <a:rPr lang="en-US" altLang="zh-CN" sz="2400" b="0" dirty="0">
                  <a:solidFill>
                    <a:srgbClr val="0986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10</a:t>
              </a: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,</a:t>
              </a:r>
              <a:r>
                <a:rPr lang="en-US" altLang="zh-CN" sz="2400" b="0" dirty="0">
                  <a:solidFill>
                    <a:srgbClr val="09865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20</a:t>
              </a:r>
              <a:r>
                <a:rPr lang="en-US" altLang="zh-CN" sz="2400" b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))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;</a:t>
              </a:r>
              <a:endParaRPr lang="en-US" altLang="zh-CN" sz="24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" name="矩形: 对角圆角 8">
              <a:extLst>
                <a:ext uri="{FF2B5EF4-FFF2-40B4-BE49-F238E27FC236}">
                  <a16:creationId xmlns:a16="http://schemas.microsoft.com/office/drawing/2014/main" id="{F4739F59-873B-F930-94BB-DE6D72FE3FA3}"/>
                </a:ext>
              </a:extLst>
            </p:cNvPr>
            <p:cNvSpPr/>
            <p:nvPr/>
          </p:nvSpPr>
          <p:spPr>
            <a:xfrm>
              <a:off x="4267674" y="7456385"/>
              <a:ext cx="1457195" cy="342407"/>
            </a:xfrm>
            <a:prstGeom prst="round2DiagRect">
              <a:avLst>
                <a:gd name="adj1" fmla="val 11431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函数表达式</a:t>
              </a: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978464C5-A167-4A2E-AAFD-4DA5DBC99686}"/>
              </a:ext>
            </a:extLst>
          </p:cNvPr>
          <p:cNvSpPr/>
          <p:nvPr/>
        </p:nvSpPr>
        <p:spPr>
          <a:xfrm>
            <a:off x="6606248" y="1196252"/>
            <a:ext cx="4916176" cy="1581475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function</a:t>
            </a:r>
            <a:r>
              <a:rPr lang="en-US" altLang="zh-CN" sz="2400" dirty="0">
                <a:solidFill>
                  <a:srgbClr val="0033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(参数1,参数2..){</a:t>
            </a:r>
            <a:b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</a:b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//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要执行的代码</a:t>
            </a:r>
            <a:b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</a:br>
            <a:r>
              <a:rPr lang="zh-CN" altLang="zh-CN" sz="2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}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BC5367D8-6163-B7A8-9A03-3981214AD3E0}"/>
              </a:ext>
            </a:extLst>
          </p:cNvPr>
          <p:cNvSpPr/>
          <p:nvPr/>
        </p:nvSpPr>
        <p:spPr>
          <a:xfrm>
            <a:off x="502990" y="5086804"/>
            <a:ext cx="6139972" cy="1684110"/>
          </a:xfrm>
          <a:prstGeom prst="roundRect">
            <a:avLst>
              <a:gd name="adj" fmla="val 531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方式一：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</a:t>
            </a:r>
            <a:r>
              <a:rPr lang="zh-CN" altLang="en-US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1,…){console.log(1)}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))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方式二：</a:t>
            </a:r>
            <a:endParaRPr lang="en-US" altLang="zh-CN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;(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function 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函数名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1,…){console.log(1)}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参数</a:t>
            </a:r>
            <a:r>
              <a:rPr lang="en-US" altLang="zh-CN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1,…)</a:t>
            </a:r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zh-CN" dirty="0">
              <a:solidFill>
                <a:srgbClr val="FF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矩形: 对角圆角 15">
            <a:extLst>
              <a:ext uri="{FF2B5EF4-FFF2-40B4-BE49-F238E27FC236}">
                <a16:creationId xmlns:a16="http://schemas.microsoft.com/office/drawing/2014/main" id="{E975B08D-694F-6332-740A-1DD094AE4A0B}"/>
              </a:ext>
            </a:extLst>
          </p:cNvPr>
          <p:cNvSpPr/>
          <p:nvPr/>
        </p:nvSpPr>
        <p:spPr>
          <a:xfrm>
            <a:off x="5503592" y="5102656"/>
            <a:ext cx="1139370" cy="362880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立即执行</a:t>
            </a: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B8B89123-7E12-4BB4-7E30-C39E462325B8}"/>
              </a:ext>
            </a:extLst>
          </p:cNvPr>
          <p:cNvSpPr/>
          <p:nvPr/>
        </p:nvSpPr>
        <p:spPr>
          <a:xfrm>
            <a:off x="10065229" y="2414847"/>
            <a:ext cx="1457195" cy="362880"/>
          </a:xfrm>
          <a:prstGeom prst="round2DiagRect">
            <a:avLst>
              <a:gd name="adj1" fmla="val 11431"/>
              <a:gd name="adj2" fmla="val 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匿名函数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91FA8-C636-FF99-EA39-68076FCC065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762A587-05F1-9077-AA86-A347F502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DA59FBA-F5C7-4AE4-B456-08C5F2F5A71E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匿名函数</a:t>
            </a:r>
          </a:p>
        </p:txBody>
      </p:sp>
    </p:spTree>
    <p:extLst>
      <p:ext uri="{BB962C8B-B14F-4D97-AF65-F5344CB8AC3E}">
        <p14:creationId xmlns:p14="http://schemas.microsoft.com/office/powerpoint/2010/main" val="318382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1C10E22-8AB2-8F75-7098-07C4DD0180D7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DBFBBA7-A123-C6FA-6771-977DECC4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711B959-7F37-B7EB-9CE7-F11A44213D2D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函数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闭包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6F7E1B-D885-179D-F49E-E719BC7141A9}"/>
              </a:ext>
            </a:extLst>
          </p:cNvPr>
          <p:cNvSpPr txBox="1"/>
          <p:nvPr/>
        </p:nvSpPr>
        <p:spPr>
          <a:xfrm>
            <a:off x="270163" y="1327563"/>
            <a:ext cx="6532420" cy="4608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闭包（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closure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）是</a:t>
            </a: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一个嵌套结构的函数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。内部函数应用外部函数的私有成员，同时内部函数又被外界引用，当外部函数被调用后，就形成闭包，这个函数被称为闭包函数。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简单理解：闭包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内层函数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外层函数的变量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可以读取父级作用域函数内部的变量，即外部也可以访问函数内部的变量。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让变量的值始终保存在内存中（让局部变量变成全局变量），不被垃圾回收机制清除。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637FB8-A645-D9D9-4CCA-B128A8FAC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261" y="1363769"/>
            <a:ext cx="4686541" cy="45722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0198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2A3B95-0CC5-E878-3FB2-0E82923B043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D50B58-0F79-E68E-6852-B43FD03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9F5580D-2D37-B6BF-C324-E9344ECFE18D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F02A73-4C44-B173-2DC4-ACDCEA37A95D}"/>
              </a:ext>
            </a:extLst>
          </p:cNvPr>
          <p:cNvGrpSpPr/>
          <p:nvPr/>
        </p:nvGrpSpPr>
        <p:grpSpPr>
          <a:xfrm>
            <a:off x="624391" y="870418"/>
            <a:ext cx="11006402" cy="1477927"/>
            <a:chOff x="964871" y="1328767"/>
            <a:chExt cx="10387714" cy="188879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CC13E8A-8E5F-D1A5-BC29-DBA4A80F62BD}"/>
                </a:ext>
              </a:extLst>
            </p:cNvPr>
            <p:cNvSpPr/>
            <p:nvPr/>
          </p:nvSpPr>
          <p:spPr>
            <a:xfrm>
              <a:off x="995810" y="1506151"/>
              <a:ext cx="10297144" cy="15340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914400">
                <a:defRPr/>
              </a:pP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JavaScript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中，对象是一个泛化的概念，任何值都可以转换为对象，并以对象的方式进行使用。它们都继承 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Object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类型对象，拥有共同的基本属性和方法。此外，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JavaScript </a:t>
              </a:r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也允许自定义对象。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265439-B859-5A29-EBEC-0FBF6D762E69}"/>
                </a:ext>
              </a:extLst>
            </p:cNvPr>
            <p:cNvSpPr/>
            <p:nvPr/>
          </p:nvSpPr>
          <p:spPr>
            <a:xfrm>
              <a:off x="964871" y="1328767"/>
              <a:ext cx="10387714" cy="188879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6800" algn="l" defTabSz="1219200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0718305-851A-1B4B-CBFE-74109575AB2B}"/>
              </a:ext>
            </a:extLst>
          </p:cNvPr>
          <p:cNvSpPr txBox="1"/>
          <p:nvPr/>
        </p:nvSpPr>
        <p:spPr>
          <a:xfrm>
            <a:off x="571248" y="2819398"/>
            <a:ext cx="5604326" cy="336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定义对象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使用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new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关键字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36225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var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objectname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={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args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}</a:t>
            </a: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使用对象直接量 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36225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var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objectname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={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属性：属性值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}</a:t>
            </a: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使用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Object.create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36225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Object.create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prototype,descritptors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661FB3-9E02-9A43-F70F-C2143C8E0D92}"/>
              </a:ext>
            </a:extLst>
          </p:cNvPr>
          <p:cNvSpPr txBox="1"/>
          <p:nvPr/>
        </p:nvSpPr>
        <p:spPr>
          <a:xfrm>
            <a:off x="6473286" y="2895598"/>
            <a:ext cx="5147466" cy="1976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常用对象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Array –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数组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String –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字符串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4800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自定义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250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4721C11A-26EE-D3A6-780A-B02AE707A86D}"/>
              </a:ext>
            </a:extLst>
          </p:cNvPr>
          <p:cNvSpPr txBox="1">
            <a:spLocks/>
          </p:cNvSpPr>
          <p:nvPr/>
        </p:nvSpPr>
        <p:spPr>
          <a:xfrm>
            <a:off x="847556" y="1087572"/>
            <a:ext cx="10698800" cy="3714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对象用于定义数组。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定义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algn="l"/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访问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F124DFF2-0C67-1B77-3622-AC2288E806B1}"/>
              </a:ext>
            </a:extLst>
          </p:cNvPr>
          <p:cNvSpPr/>
          <p:nvPr/>
        </p:nvSpPr>
        <p:spPr>
          <a:xfrm>
            <a:off x="939059" y="2884467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endParaRPr lang="en-US" altLang="zh-CN" sz="2000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DACA1D5B-B3F1-610C-C41C-ECDC5FC0930C}"/>
              </a:ext>
            </a:extLst>
          </p:cNvPr>
          <p:cNvSpPr/>
          <p:nvPr/>
        </p:nvSpPr>
        <p:spPr>
          <a:xfrm>
            <a:off x="939060" y="3454884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元素列表</a:t>
            </a:r>
            <a:r>
              <a:rPr lang="en-US" altLang="zh-CN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endParaRPr lang="en-US" altLang="zh-CN" sz="2000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981BA18C-2E5B-091E-4D61-38D37E080B2F}"/>
              </a:ext>
            </a:extLst>
          </p:cNvPr>
          <p:cNvSpPr/>
          <p:nvPr/>
        </p:nvSpPr>
        <p:spPr>
          <a:xfrm>
            <a:off x="6353688" y="2884466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Array(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);</a:t>
            </a:r>
          </a:p>
        </p:txBody>
      </p:sp>
      <p:sp>
        <p:nvSpPr>
          <p:cNvPr id="11" name="!!矩形: 圆角 7">
            <a:extLst>
              <a:ext uri="{FF2B5EF4-FFF2-40B4-BE49-F238E27FC236}">
                <a16:creationId xmlns:a16="http://schemas.microsoft.com/office/drawing/2014/main" id="{B04A641B-676D-9F61-65E6-E89EF1FD36C1}"/>
              </a:ext>
            </a:extLst>
          </p:cNvPr>
          <p:cNvSpPr/>
          <p:nvPr/>
        </p:nvSpPr>
        <p:spPr>
          <a:xfrm>
            <a:off x="6353687" y="3491756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9527B9D1-B119-8E4E-EE06-7F576E6FF01B}"/>
              </a:ext>
            </a:extLst>
          </p:cNvPr>
          <p:cNvSpPr/>
          <p:nvPr/>
        </p:nvSpPr>
        <p:spPr>
          <a:xfrm>
            <a:off x="939059" y="4439987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arr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 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索引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] =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值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 </a:t>
            </a:r>
            <a:endParaRPr lang="en-US" altLang="zh-CN" b="0" dirty="0">
              <a:solidFill>
                <a:srgbClr val="92D050"/>
              </a:solidFill>
              <a:effectLst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!!矩形: 圆角 7">
            <a:extLst>
              <a:ext uri="{FF2B5EF4-FFF2-40B4-BE49-F238E27FC236}">
                <a16:creationId xmlns:a16="http://schemas.microsoft.com/office/drawing/2014/main" id="{A2076851-D940-27F7-7130-FB5ABA2EC6D7}"/>
              </a:ext>
            </a:extLst>
          </p:cNvPr>
          <p:cNvSpPr/>
          <p:nvPr/>
        </p:nvSpPr>
        <p:spPr>
          <a:xfrm>
            <a:off x="6425133" y="4439987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E15DBCB-8DC0-3DEB-F3F3-48508CF67958}"/>
              </a:ext>
            </a:extLst>
          </p:cNvPr>
          <p:cNvGrpSpPr/>
          <p:nvPr/>
        </p:nvGrpSpPr>
        <p:grpSpPr>
          <a:xfrm>
            <a:off x="939062" y="5499961"/>
            <a:ext cx="10637407" cy="1150386"/>
            <a:chOff x="1048333" y="5599088"/>
            <a:chExt cx="10057714" cy="1150386"/>
          </a:xfrm>
        </p:grpSpPr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A97276E5-6F2C-B4EE-5789-2B2D99CE3912}"/>
                </a:ext>
              </a:extLst>
            </p:cNvPr>
            <p:cNvSpPr txBox="1"/>
            <p:nvPr/>
          </p:nvSpPr>
          <p:spPr>
            <a:xfrm>
              <a:off x="1563811" y="5875067"/>
              <a:ext cx="9542236" cy="874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中的数组相当于 </a:t>
              </a: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中集合，</a:t>
              </a:r>
              <a:r>
                <a:rPr lang="zh-CN" altLang="en-US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数组的长度是可变的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，而 </a:t>
              </a:r>
              <a:r>
                <a:rPr lang="en-US" altLang="zh-CN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是弱类型，所以可以</a:t>
              </a:r>
              <a:r>
                <a:rPr lang="zh-CN" altLang="en-US" dirty="0">
                  <a:solidFill>
                    <a:srgbClr val="FF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存储任意的类型的数据</a:t>
              </a:r>
              <a:r>
                <a:rPr lang="zh-CN" altLang="en-US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DC714FA-5AFC-30E7-80F6-8E7CE246AD68}"/>
                </a:ext>
              </a:extLst>
            </p:cNvPr>
            <p:cNvGrpSpPr/>
            <p:nvPr/>
          </p:nvGrpSpPr>
          <p:grpSpPr>
            <a:xfrm>
              <a:off x="1048333" y="5599088"/>
              <a:ext cx="9900014" cy="1150386"/>
              <a:chOff x="1097275" y="5693358"/>
              <a:chExt cx="9852251" cy="1150386"/>
            </a:xfrm>
          </p:grpSpPr>
          <p:sp>
            <p:nvSpPr>
              <p:cNvPr id="17" name="三角形 9">
                <a:extLst>
                  <a:ext uri="{FF2B5EF4-FFF2-40B4-BE49-F238E27FC236}">
                    <a16:creationId xmlns:a16="http://schemas.microsoft.com/office/drawing/2014/main" id="{1B7CBFBD-1B01-0690-EDF9-F0DB345F0435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5C4D8DC5-D0C7-163A-1FDA-D6CC67C45A58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9752323" cy="1150386"/>
              </a:xfrm>
              <a:prstGeom prst="rect">
                <a:avLst/>
              </a:prstGeom>
              <a:noFill/>
              <a:ln w="9525">
                <a:solidFill>
                  <a:srgbClr val="AD2B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E8AA32B-C726-900B-AD87-12343046975A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260563" cy="300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72A3B95-0CC5-E878-3FB2-0E82923B043B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D50B58-0F79-E68E-6852-B43FD03B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9F5580D-2D37-B6BF-C324-E9344ECFE18D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-Array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55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203EDE-3C2F-E6BA-12BC-6361EB21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792871"/>
              </p:ext>
            </p:extLst>
          </p:nvPr>
        </p:nvGraphicFramePr>
        <p:xfrm>
          <a:off x="919457" y="1687325"/>
          <a:ext cx="9792416" cy="8284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4314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068102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32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597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设置或返回数组中元素的数量。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BA8D1B-DE30-FDE2-DF43-628AC6B2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037490"/>
              </p:ext>
            </p:extLst>
          </p:nvPr>
        </p:nvGraphicFramePr>
        <p:xfrm>
          <a:off x="919457" y="3458680"/>
          <a:ext cx="9792416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3943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368473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40227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2000" u="none" strike="noStrike" kern="1200" dirty="0" err="1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forEach</a:t>
                      </a:r>
                      <a:r>
                        <a:rPr lang="en-US" sz="2000" u="none" strike="noStrike" kern="1200" dirty="0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遍历数组中的每个有值的元素，并调用一次传入的函数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4046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2000" u="none" strike="noStrike" kern="1200" dirty="0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push()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将新元素添加到数组的末尾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altLang="zh-CN" sz="2000" u="none" strike="noStrike" kern="1200" dirty="0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keys()</a:t>
                      </a:r>
                      <a:endParaRPr lang="en-US" sz="2000" u="none" strike="noStrike" kern="1200" dirty="0">
                        <a:solidFill>
                          <a:srgbClr val="C71C1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遍历对象获取键名</a:t>
                      </a:r>
                      <a:endParaRPr lang="en-US" alt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7725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altLang="zh-CN" sz="2000" u="none" strike="noStrike" kern="1200" dirty="0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pop()</a:t>
                      </a:r>
                      <a:endParaRPr lang="en-US" sz="2000" u="none" strike="noStrike" kern="1200" dirty="0">
                        <a:solidFill>
                          <a:srgbClr val="C71C1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删除数组最后一个元素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688077"/>
                  </a:ext>
                </a:extLst>
              </a:tr>
              <a:tr h="341216">
                <a:tc>
                  <a:txBody>
                    <a:bodyPr/>
                    <a:lstStyle/>
                    <a:p>
                      <a:pPr marL="0" algn="ctr" defTabSz="1219170" rtl="0" eaLnBrk="1" fontAlgn="t" latinLnBrk="0" hangingPunct="1"/>
                      <a:r>
                        <a:rPr lang="en-US" sz="2000" u="none" strike="noStrike" kern="1200" dirty="0">
                          <a:solidFill>
                            <a:srgbClr val="C71C1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splice()</a:t>
                      </a: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从数组中删除元素</a:t>
                      </a:r>
                      <a:endParaRPr lang="en-US" altLang="zh-CN" sz="2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68580" marB="68580" anchor="ctr"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98774"/>
                  </a:ext>
                </a:extLst>
              </a:tr>
            </a:tbl>
          </a:graphicData>
        </a:graphic>
      </p:graphicFrame>
      <p:sp>
        <p:nvSpPr>
          <p:cNvPr id="6" name="文本占位符 4">
            <a:extLst>
              <a:ext uri="{FF2B5EF4-FFF2-40B4-BE49-F238E27FC236}">
                <a16:creationId xmlns:a16="http://schemas.microsoft.com/office/drawing/2014/main" id="{71787D19-DCDF-A34E-47FF-1451AEFFA9FE}"/>
              </a:ext>
            </a:extLst>
          </p:cNvPr>
          <p:cNvSpPr txBox="1">
            <a:spLocks/>
          </p:cNvSpPr>
          <p:nvPr/>
        </p:nvSpPr>
        <p:spPr>
          <a:xfrm>
            <a:off x="780154" y="2756344"/>
            <a:ext cx="107903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B1E7CB5D-4ECB-7ACA-33F6-C230C263F9C6}"/>
              </a:ext>
            </a:extLst>
          </p:cNvPr>
          <p:cNvSpPr txBox="1">
            <a:spLocks/>
          </p:cNvSpPr>
          <p:nvPr/>
        </p:nvSpPr>
        <p:spPr>
          <a:xfrm>
            <a:off x="710880" y="971031"/>
            <a:ext cx="10790300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2802B0-B9AC-CDF6-5797-BEC3650DD58A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32F7F3-1CD6-54F7-942D-F595390BE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C1A9A13-E304-00A4-B7F7-C6330B3F800B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-Array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512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261EC0E-E3E8-4A35-25D7-5C409D1328FB}"/>
              </a:ext>
            </a:extLst>
          </p:cNvPr>
          <p:cNvSpPr txBox="1">
            <a:spLocks/>
          </p:cNvSpPr>
          <p:nvPr/>
        </p:nvSpPr>
        <p:spPr>
          <a:xfrm>
            <a:off x="657174" y="995859"/>
            <a:ext cx="10698800" cy="450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字符串对象创建方式有两种：</a:t>
            </a: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C8D3E270-8021-7902-EE1E-FCBDCF0290C7}"/>
              </a:ext>
            </a:extLst>
          </p:cNvPr>
          <p:cNvSpPr/>
          <p:nvPr/>
        </p:nvSpPr>
        <p:spPr>
          <a:xfrm>
            <a:off x="869380" y="1584835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new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String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"…"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方式一</a:t>
            </a:r>
            <a:endParaRPr lang="en-US" altLang="zh-CN" sz="2000" b="0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ADF7BC63-DF3D-68B4-03EF-78C7327E6940}"/>
              </a:ext>
            </a:extLst>
          </p:cNvPr>
          <p:cNvSpPr/>
          <p:nvPr/>
        </p:nvSpPr>
        <p:spPr>
          <a:xfrm>
            <a:off x="869380" y="2251402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变量名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= 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"…"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 </a:t>
            </a:r>
            <a:r>
              <a:rPr lang="en-US" altLang="zh-CN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//</a:t>
            </a:r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方式二</a:t>
            </a:r>
            <a:endParaRPr lang="en-US" altLang="zh-CN" sz="2000" b="0" dirty="0">
              <a:solidFill>
                <a:srgbClr val="92D05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00A8A001-2481-D64F-3106-1703EBC86BFE}"/>
              </a:ext>
            </a:extLst>
          </p:cNvPr>
          <p:cNvSpPr/>
          <p:nvPr/>
        </p:nvSpPr>
        <p:spPr>
          <a:xfrm>
            <a:off x="6183060" y="1584835"/>
            <a:ext cx="5055987" cy="353669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str =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String(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"Hello String"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013A9983-C978-ADD7-EB54-CC0DAFF1596D}"/>
              </a:ext>
            </a:extLst>
          </p:cNvPr>
          <p:cNvSpPr/>
          <p:nvPr/>
        </p:nvSpPr>
        <p:spPr>
          <a:xfrm>
            <a:off x="6183060" y="2251402"/>
            <a:ext cx="5055987" cy="614712"/>
          </a:xfrm>
          <a:prstGeom prst="roundRect">
            <a:avLst>
              <a:gd name="adj" fmla="val 828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str =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"Hello String"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str = </a:t>
            </a:r>
            <a:r>
              <a:rPr lang="en-US" altLang="zh-CN" sz="2000" b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'Hello String'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FE8A934-5B58-45DE-3270-54F0F2BCC4E9}"/>
              </a:ext>
            </a:extLst>
          </p:cNvPr>
          <p:cNvSpPr txBox="1">
            <a:spLocks/>
          </p:cNvSpPr>
          <p:nvPr/>
        </p:nvSpPr>
        <p:spPr>
          <a:xfrm>
            <a:off x="540246" y="2740373"/>
            <a:ext cx="10698800" cy="45078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属性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DE5D4FF-216E-2EAA-4BD4-081AC992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49109"/>
              </p:ext>
            </p:extLst>
          </p:nvPr>
        </p:nvGraphicFramePr>
        <p:xfrm>
          <a:off x="986307" y="3326456"/>
          <a:ext cx="10369667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76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307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length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rgbClr val="000000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字符串的长度。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</a:tbl>
          </a:graphicData>
        </a:graphic>
      </p:graphicFrame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446EAB6A-1E0D-DA75-F09B-9F2616637642}"/>
              </a:ext>
            </a:extLst>
          </p:cNvPr>
          <p:cNvSpPr txBox="1">
            <a:spLocks/>
          </p:cNvSpPr>
          <p:nvPr/>
        </p:nvSpPr>
        <p:spPr>
          <a:xfrm>
            <a:off x="657174" y="4187815"/>
            <a:ext cx="10698800" cy="5414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方法：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804C5F-0D4A-270F-C325-3AC84011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01494"/>
              </p:ext>
            </p:extLst>
          </p:nvPr>
        </p:nvGraphicFramePr>
        <p:xfrm>
          <a:off x="989212" y="4766364"/>
          <a:ext cx="10369667" cy="2042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43857">
                  <a:extLst>
                    <a:ext uri="{9D8B030D-6E8A-4147-A177-3AD203B41FA5}">
                      <a16:colId xmlns:a16="http://schemas.microsoft.com/office/drawing/2014/main" val="3508902338"/>
                    </a:ext>
                  </a:extLst>
                </a:gridCol>
                <a:gridCol w="6425810">
                  <a:extLst>
                    <a:ext uri="{9D8B030D-6E8A-4147-A177-3AD203B41FA5}">
                      <a16:colId xmlns:a16="http://schemas.microsoft.com/office/drawing/2014/main" val="2815078727"/>
                    </a:ext>
                  </a:extLst>
                </a:gridCol>
              </a:tblGrid>
              <a:tr h="3622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方法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496569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charAt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()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返回在指定位置的字符，根据索引获取字符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8932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()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检索字符串，返回检索的字符在字符串中的索引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626367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trim()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去除字符串两边的空格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81611"/>
                  </a:ext>
                </a:extLst>
              </a:tr>
              <a:tr h="29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阿里巴巴普惠体" panose="00020600040101010101" pitchFamily="18" charset="-122"/>
                          <a:cs typeface="Courier New" panose="02070309020205020404" pitchFamily="49" charset="0"/>
                        </a:rPr>
                        <a:t>substring()</a:t>
                      </a:r>
                      <a:endParaRPr lang="zh-CN" altLang="en-US" sz="20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阿里巴巴普惠体" panose="00020600040101010101" pitchFamily="18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提取字符串中两个指定的索引号之间的字符。</a:t>
                      </a:r>
                      <a:endParaRPr lang="zh-CN" alt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70068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41BCC284-4AF6-8ED5-D850-73FA53D85532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996A2C5-48DE-9EBF-9536-40CB17A0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782D9F-E9FA-4838-FF44-17013DC22DC0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-String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12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矩形: 圆角 7">
            <a:extLst>
              <a:ext uri="{FF2B5EF4-FFF2-40B4-BE49-F238E27FC236}">
                <a16:creationId xmlns:a16="http://schemas.microsoft.com/office/drawing/2014/main" id="{C87B9E8D-5EFE-937D-858F-91A0A4BE74A7}"/>
              </a:ext>
            </a:extLst>
          </p:cNvPr>
          <p:cNvSpPr/>
          <p:nvPr/>
        </p:nvSpPr>
        <p:spPr>
          <a:xfrm>
            <a:off x="540246" y="1515116"/>
            <a:ext cx="5055986" cy="2449374"/>
          </a:xfrm>
          <a:prstGeom prst="roundRect">
            <a:avLst>
              <a:gd name="adj" fmla="val 326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= {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1,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 dirty="0">
                <a:solidFill>
                  <a:srgbClr val="A315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3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3,</a:t>
            </a:r>
          </a:p>
          <a:p>
            <a:pPr marL="3600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A8232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函数名称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形参列表</a:t>
            </a:r>
            <a:r>
              <a:rPr lang="en-US" altLang="zh-CN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){}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};</a:t>
            </a:r>
          </a:p>
        </p:txBody>
      </p:sp>
      <p:sp>
        <p:nvSpPr>
          <p:cNvPr id="17" name="!!矩形: 圆角 7">
            <a:extLst>
              <a:ext uri="{FF2B5EF4-FFF2-40B4-BE49-F238E27FC236}">
                <a16:creationId xmlns:a16="http://schemas.microsoft.com/office/drawing/2014/main" id="{AE8A38E1-2A89-8DF8-695C-261A79E724FB}"/>
              </a:ext>
            </a:extLst>
          </p:cNvPr>
          <p:cNvSpPr/>
          <p:nvPr/>
        </p:nvSpPr>
        <p:spPr>
          <a:xfrm>
            <a:off x="6233754" y="1350813"/>
            <a:ext cx="3094846" cy="3371512"/>
          </a:xfrm>
          <a:prstGeom prst="roundRect">
            <a:avLst>
              <a:gd name="adj" fmla="val 326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"Tom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age: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gender: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"male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eat: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用膳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~"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8" name="文本占位符 5">
            <a:extLst>
              <a:ext uri="{FF2B5EF4-FFF2-40B4-BE49-F238E27FC236}">
                <a16:creationId xmlns:a16="http://schemas.microsoft.com/office/drawing/2014/main" id="{874EC0FC-D8D7-96A8-8508-627110EFE9A5}"/>
              </a:ext>
            </a:extLst>
          </p:cNvPr>
          <p:cNvSpPr txBox="1">
            <a:spLocks/>
          </p:cNvSpPr>
          <p:nvPr/>
        </p:nvSpPr>
        <p:spPr>
          <a:xfrm>
            <a:off x="259839" y="4361229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调用格式：</a:t>
            </a:r>
          </a:p>
        </p:txBody>
      </p:sp>
      <p:sp>
        <p:nvSpPr>
          <p:cNvPr id="19" name="!!矩形: 圆角 7">
            <a:extLst>
              <a:ext uri="{FF2B5EF4-FFF2-40B4-BE49-F238E27FC236}">
                <a16:creationId xmlns:a16="http://schemas.microsoft.com/office/drawing/2014/main" id="{5C9233EF-8F50-6679-E3C0-EEBC4A29670A}"/>
              </a:ext>
            </a:extLst>
          </p:cNvPr>
          <p:cNvSpPr/>
          <p:nvPr/>
        </p:nvSpPr>
        <p:spPr>
          <a:xfrm>
            <a:off x="554497" y="4996195"/>
            <a:ext cx="5055987" cy="315775"/>
          </a:xfrm>
          <a:prstGeom prst="roundRect">
            <a:avLst>
              <a:gd name="adj" fmla="val 1177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</a:t>
            </a:r>
            <a:r>
              <a:rPr lang="zh-CN" altLang="en-US" b="0">
                <a:solidFill>
                  <a:srgbClr val="AE31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属性名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lang="en-US" altLang="zh-CN" b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!!矩形: 圆角 7">
            <a:extLst>
              <a:ext uri="{FF2B5EF4-FFF2-40B4-BE49-F238E27FC236}">
                <a16:creationId xmlns:a16="http://schemas.microsoft.com/office/drawing/2014/main" id="{1D44203A-BA61-5AE3-178C-A7290432FA36}"/>
              </a:ext>
            </a:extLst>
          </p:cNvPr>
          <p:cNvSpPr/>
          <p:nvPr/>
        </p:nvSpPr>
        <p:spPr>
          <a:xfrm>
            <a:off x="554497" y="5462360"/>
            <a:ext cx="5055987" cy="315775"/>
          </a:xfrm>
          <a:prstGeom prst="roundRect">
            <a:avLst>
              <a:gd name="adj" fmla="val 1177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b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</a:t>
            </a:r>
            <a:r>
              <a:rPr lang="zh-CN" altLang="en-US">
                <a:solidFill>
                  <a:srgbClr val="AE312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函数</a:t>
            </a:r>
            <a:r>
              <a:rPr lang="zh-CN" altLang="en-US" b="0">
                <a:solidFill>
                  <a:srgbClr val="AE31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名</a:t>
            </a:r>
            <a:r>
              <a:rPr lang="en-US" altLang="zh-CN" b="0">
                <a:solidFill>
                  <a:srgbClr val="AE31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()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lang="en-US" altLang="zh-CN" b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!!矩形: 圆角 7">
            <a:extLst>
              <a:ext uri="{FF2B5EF4-FFF2-40B4-BE49-F238E27FC236}">
                <a16:creationId xmlns:a16="http://schemas.microsoft.com/office/drawing/2014/main" id="{00B80F61-7F53-68F3-64B3-620856052F3D}"/>
              </a:ext>
            </a:extLst>
          </p:cNvPr>
          <p:cNvSpPr/>
          <p:nvPr/>
        </p:nvSpPr>
        <p:spPr>
          <a:xfrm>
            <a:off x="6517448" y="5357291"/>
            <a:ext cx="5055987" cy="315775"/>
          </a:xfrm>
          <a:prstGeom prst="roundRect">
            <a:avLst>
              <a:gd name="adj" fmla="val 1177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console.log(user.name);</a:t>
            </a:r>
          </a:p>
        </p:txBody>
      </p:sp>
      <p:sp>
        <p:nvSpPr>
          <p:cNvPr id="22" name="!!矩形: 圆角 7">
            <a:extLst>
              <a:ext uri="{FF2B5EF4-FFF2-40B4-BE49-F238E27FC236}">
                <a16:creationId xmlns:a16="http://schemas.microsoft.com/office/drawing/2014/main" id="{1B2FA4CC-C59A-96CE-1350-68BCDCB50B51}"/>
              </a:ext>
            </a:extLst>
          </p:cNvPr>
          <p:cNvSpPr/>
          <p:nvPr/>
        </p:nvSpPr>
        <p:spPr>
          <a:xfrm>
            <a:off x="6517448" y="5823455"/>
            <a:ext cx="5055987" cy="315775"/>
          </a:xfrm>
          <a:prstGeom prst="roundRect">
            <a:avLst>
              <a:gd name="adj" fmla="val 1177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b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user.eat();</a:t>
            </a:r>
          </a:p>
        </p:txBody>
      </p:sp>
      <p:sp>
        <p:nvSpPr>
          <p:cNvPr id="23" name="!!矩形: 圆角 7">
            <a:extLst>
              <a:ext uri="{FF2B5EF4-FFF2-40B4-BE49-F238E27FC236}">
                <a16:creationId xmlns:a16="http://schemas.microsoft.com/office/drawing/2014/main" id="{6889BD4A-9430-678B-5476-08464BD73BC9}"/>
              </a:ext>
            </a:extLst>
          </p:cNvPr>
          <p:cNvSpPr/>
          <p:nvPr/>
        </p:nvSpPr>
        <p:spPr>
          <a:xfrm>
            <a:off x="9452103" y="1150566"/>
            <a:ext cx="2542246" cy="3726132"/>
          </a:xfrm>
          <a:prstGeom prst="roundRect">
            <a:avLst>
              <a:gd name="adj" fmla="val 326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user = 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name: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"Tom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age: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gender: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"male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eat(){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    alert(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用膳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~"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C16B9B-D9BD-CB06-1389-83FF4801BF01}"/>
              </a:ext>
            </a:extLst>
          </p:cNvPr>
          <p:cNvSpPr/>
          <p:nvPr/>
        </p:nvSpPr>
        <p:spPr>
          <a:xfrm>
            <a:off x="9452103" y="3091344"/>
            <a:ext cx="2542246" cy="1125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5">
            <a:extLst>
              <a:ext uri="{FF2B5EF4-FFF2-40B4-BE49-F238E27FC236}">
                <a16:creationId xmlns:a16="http://schemas.microsoft.com/office/drawing/2014/main" id="{E89C00D1-205D-A754-91E1-BF62BFA01B9C}"/>
              </a:ext>
            </a:extLst>
          </p:cNvPr>
          <p:cNvSpPr txBox="1">
            <a:spLocks/>
          </p:cNvSpPr>
          <p:nvPr/>
        </p:nvSpPr>
        <p:spPr>
          <a:xfrm>
            <a:off x="225364" y="831044"/>
            <a:ext cx="53851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4DCF59A-9B0E-A314-FF81-D35B79493A94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5C0686-D449-0DA3-5C0E-2D905E191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E1BF6A-5A01-57AD-268B-5EBCF0C3625D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自定义对象</a:t>
            </a:r>
          </a:p>
        </p:txBody>
      </p:sp>
    </p:spTree>
    <p:extLst>
      <p:ext uri="{BB962C8B-B14F-4D97-AF65-F5344CB8AC3E}">
        <p14:creationId xmlns:p14="http://schemas.microsoft.com/office/powerpoint/2010/main" val="1371375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对角圆角 7">
            <a:extLst>
              <a:ext uri="{FF2B5EF4-FFF2-40B4-BE49-F238E27FC236}">
                <a16:creationId xmlns:a16="http://schemas.microsoft.com/office/drawing/2014/main" id="{2CCE8CFA-E38C-A9B5-3FE1-D116622C429A}"/>
              </a:ext>
            </a:extLst>
          </p:cNvPr>
          <p:cNvSpPr/>
          <p:nvPr/>
        </p:nvSpPr>
        <p:spPr>
          <a:xfrm>
            <a:off x="300936" y="910700"/>
            <a:ext cx="10614097" cy="5138225"/>
          </a:xfrm>
          <a:prstGeom prst="round2DiagRect">
            <a:avLst>
              <a:gd name="adj1" fmla="val 2378"/>
              <a:gd name="adj2" fmla="val 2083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0" bIns="180000" rtlCol="0" anchor="ctr"/>
          <a:lstStyle/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概念：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rowser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bject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odel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浏览器对象模型，允许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与浏览器对话，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JavaScript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将浏览器的各个组成部分封装为对象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36000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组成：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81720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：浏览器窗口对象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81720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Navigator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：浏览器对象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81720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Screen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：屏幕对象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81720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History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：历史记录对象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817200" lvl="2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Location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：地址栏对象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E1E7A61-49FB-E78A-D528-F8BC5E278C05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5069AF-9E5D-1152-A0ED-63EBBC3E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1A017D9-2174-5C8A-6F36-4618FF3EB66D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5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BOM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E4569-3F58-D295-8A48-C03437655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259" y="2493818"/>
            <a:ext cx="7079459" cy="41078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C219A2-D74B-046A-F04F-AA6ADE1A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163" y="3107398"/>
            <a:ext cx="3435527" cy="23750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983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B77821-7A5F-8749-2324-C8A2DEFB8E87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8E2A4E-33EF-49DA-DCDA-B58711FBB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8D9F4E-3651-1173-3FD7-E8F7755E6B41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 JavaScript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脚本语言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9BC7A7-84AE-0723-312B-2CBAAF85B474}"/>
              </a:ext>
            </a:extLst>
          </p:cNvPr>
          <p:cNvGrpSpPr/>
          <p:nvPr/>
        </p:nvGrpSpPr>
        <p:grpSpPr>
          <a:xfrm>
            <a:off x="4081719" y="1284055"/>
            <a:ext cx="7836796" cy="4488293"/>
            <a:chOff x="1149436" y="1478384"/>
            <a:chExt cx="7700196" cy="248470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ED8FBD-B7D6-EEB7-59EA-39038DE281CE}"/>
                </a:ext>
              </a:extLst>
            </p:cNvPr>
            <p:cNvSpPr/>
            <p:nvPr/>
          </p:nvSpPr>
          <p:spPr>
            <a:xfrm>
              <a:off x="1149436" y="1803425"/>
              <a:ext cx="1200751" cy="19763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浏览器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F5427D-DD13-EF09-3CA9-EC5AD329DB56}"/>
                </a:ext>
              </a:extLst>
            </p:cNvPr>
            <p:cNvSpPr/>
            <p:nvPr/>
          </p:nvSpPr>
          <p:spPr>
            <a:xfrm>
              <a:off x="2892392" y="1793853"/>
              <a:ext cx="1748875" cy="198848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前端服务器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36FE4CC-1319-6F0A-E81D-697D242611B1}"/>
                </a:ext>
              </a:extLst>
            </p:cNvPr>
            <p:cNvSpPr/>
            <p:nvPr/>
          </p:nvSpPr>
          <p:spPr>
            <a:xfrm>
              <a:off x="5041878" y="1791437"/>
              <a:ext cx="1767814" cy="198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后端服务器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62309A-66CF-5F13-46E2-D4F2DF2BAC75}"/>
                </a:ext>
              </a:extLst>
            </p:cNvPr>
            <p:cNvSpPr/>
            <p:nvPr/>
          </p:nvSpPr>
          <p:spPr>
            <a:xfrm>
              <a:off x="7585951" y="1583089"/>
              <a:ext cx="1263681" cy="37069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数据库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服务器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C4CA1B-0D42-6151-59BF-B9C6A3591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88" y="2001058"/>
              <a:ext cx="18975" cy="1962031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66D82CB-2FB7-1D22-850C-266B5C0A7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585" y="2002271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CBDA03-3ECF-7D71-F3BA-A901A927E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0661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4080D8B-76E5-2BD3-68A4-753AC6891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897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0220F92-B48D-F0A2-D10D-650ADFB0B91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773" y="2303074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F8CD039-AB5E-B2A8-C17E-469C1F0487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4953" y="2507137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16" name="文本占位符 8">
              <a:extLst>
                <a:ext uri="{FF2B5EF4-FFF2-40B4-BE49-F238E27FC236}">
                  <a16:creationId xmlns:a16="http://schemas.microsoft.com/office/drawing/2014/main" id="{CAF910C3-C40A-A3A7-0F99-1DDD2C7F0212}"/>
                </a:ext>
              </a:extLst>
            </p:cNvPr>
            <p:cNvSpPr txBox="1">
              <a:spLocks/>
            </p:cNvSpPr>
            <p:nvPr/>
          </p:nvSpPr>
          <p:spPr>
            <a:xfrm>
              <a:off x="2239959" y="2023851"/>
              <a:ext cx="1073622" cy="301611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17" name="文本占位符 8">
              <a:extLst>
                <a:ext uri="{FF2B5EF4-FFF2-40B4-BE49-F238E27FC236}">
                  <a16:creationId xmlns:a16="http://schemas.microsoft.com/office/drawing/2014/main" id="{E490C89B-C331-2822-5D7A-12723F9FE4FD}"/>
                </a:ext>
              </a:extLst>
            </p:cNvPr>
            <p:cNvSpPr txBox="1">
              <a:spLocks/>
            </p:cNvSpPr>
            <p:nvPr/>
          </p:nvSpPr>
          <p:spPr>
            <a:xfrm>
              <a:off x="2613165" y="2436471"/>
              <a:ext cx="1016898" cy="2864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18" name="users_94970">
              <a:extLst>
                <a:ext uri="{FF2B5EF4-FFF2-40B4-BE49-F238E27FC236}">
                  <a16:creationId xmlns:a16="http://schemas.microsoft.com/office/drawing/2014/main" id="{7C12F5C5-092C-C460-DC09-C8DAF157C095}"/>
                </a:ext>
              </a:extLst>
            </p:cNvPr>
            <p:cNvSpPr/>
            <p:nvPr/>
          </p:nvSpPr>
          <p:spPr>
            <a:xfrm>
              <a:off x="1272447" y="1478384"/>
              <a:ext cx="424136" cy="242116"/>
            </a:xfrm>
            <a:custGeom>
              <a:avLst/>
              <a:gdLst>
                <a:gd name="connsiteX0" fmla="*/ 60025 w 605236"/>
                <a:gd name="connsiteY0" fmla="*/ 344571 h 595643"/>
                <a:gd name="connsiteX1" fmla="*/ 290527 w 605236"/>
                <a:gd name="connsiteY1" fmla="*/ 344571 h 595643"/>
                <a:gd name="connsiteX2" fmla="*/ 329370 w 605236"/>
                <a:gd name="connsiteY2" fmla="*/ 376465 h 595643"/>
                <a:gd name="connsiteX3" fmla="*/ 349814 w 605236"/>
                <a:gd name="connsiteY3" fmla="*/ 479931 h 595643"/>
                <a:gd name="connsiteX4" fmla="*/ 331031 w 605236"/>
                <a:gd name="connsiteY4" fmla="*/ 528793 h 595643"/>
                <a:gd name="connsiteX5" fmla="*/ 175276 w 605236"/>
                <a:gd name="connsiteY5" fmla="*/ 595643 h 595643"/>
                <a:gd name="connsiteX6" fmla="*/ 19393 w 605236"/>
                <a:gd name="connsiteY6" fmla="*/ 528793 h 595643"/>
                <a:gd name="connsiteX7" fmla="*/ 738 w 605236"/>
                <a:gd name="connsiteY7" fmla="*/ 479931 h 595643"/>
                <a:gd name="connsiteX8" fmla="*/ 21182 w 605236"/>
                <a:gd name="connsiteY8" fmla="*/ 376465 h 595643"/>
                <a:gd name="connsiteX9" fmla="*/ 60025 w 605236"/>
                <a:gd name="connsiteY9" fmla="*/ 344571 h 595643"/>
                <a:gd name="connsiteX10" fmla="*/ 357987 w 605236"/>
                <a:gd name="connsiteY10" fmla="*/ 252695 h 595643"/>
                <a:gd name="connsiteX11" fmla="*/ 553093 w 605236"/>
                <a:gd name="connsiteY11" fmla="*/ 252695 h 595643"/>
                <a:gd name="connsiteX12" fmla="*/ 587208 w 605236"/>
                <a:gd name="connsiteY12" fmla="*/ 280762 h 595643"/>
                <a:gd name="connsiteX13" fmla="*/ 604585 w 605236"/>
                <a:gd name="connsiteY13" fmla="*/ 368409 h 595643"/>
                <a:gd name="connsiteX14" fmla="*/ 588231 w 605236"/>
                <a:gd name="connsiteY14" fmla="*/ 411020 h 595643"/>
                <a:gd name="connsiteX15" fmla="*/ 455476 w 605236"/>
                <a:gd name="connsiteY15" fmla="*/ 467920 h 595643"/>
                <a:gd name="connsiteX16" fmla="*/ 402323 w 605236"/>
                <a:gd name="connsiteY16" fmla="*/ 455928 h 595643"/>
                <a:gd name="connsiteX17" fmla="*/ 388524 w 605236"/>
                <a:gd name="connsiteY17" fmla="*/ 440618 h 595643"/>
                <a:gd name="connsiteX18" fmla="*/ 388269 w 605236"/>
                <a:gd name="connsiteY18" fmla="*/ 439725 h 595643"/>
                <a:gd name="connsiteX19" fmla="*/ 371403 w 605236"/>
                <a:gd name="connsiteY19" fmla="*/ 354503 h 595643"/>
                <a:gd name="connsiteX20" fmla="*/ 334732 w 605236"/>
                <a:gd name="connsiteY20" fmla="*/ 308064 h 595643"/>
                <a:gd name="connsiteX21" fmla="*/ 322722 w 605236"/>
                <a:gd name="connsiteY21" fmla="*/ 290458 h 595643"/>
                <a:gd name="connsiteX22" fmla="*/ 322722 w 605236"/>
                <a:gd name="connsiteY22" fmla="*/ 289693 h 595643"/>
                <a:gd name="connsiteX23" fmla="*/ 324127 w 605236"/>
                <a:gd name="connsiteY23" fmla="*/ 280762 h 595643"/>
                <a:gd name="connsiteX24" fmla="*/ 357987 w 605236"/>
                <a:gd name="connsiteY24" fmla="*/ 252695 h 595643"/>
                <a:gd name="connsiteX25" fmla="*/ 175276 w 605236"/>
                <a:gd name="connsiteY25" fmla="*/ 50313 h 595643"/>
                <a:gd name="connsiteX26" fmla="*/ 303670 w 605236"/>
                <a:gd name="connsiteY26" fmla="*/ 178531 h 595643"/>
                <a:gd name="connsiteX27" fmla="*/ 175276 w 605236"/>
                <a:gd name="connsiteY27" fmla="*/ 306749 h 595643"/>
                <a:gd name="connsiteX28" fmla="*/ 46882 w 605236"/>
                <a:gd name="connsiteY28" fmla="*/ 178531 h 595643"/>
                <a:gd name="connsiteX29" fmla="*/ 175276 w 605236"/>
                <a:gd name="connsiteY29" fmla="*/ 50313 h 595643"/>
                <a:gd name="connsiteX30" fmla="*/ 455527 w 605236"/>
                <a:gd name="connsiteY30" fmla="*/ 0 h 595643"/>
                <a:gd name="connsiteX31" fmla="*/ 562928 w 605236"/>
                <a:gd name="connsiteY31" fmla="*/ 107260 h 595643"/>
                <a:gd name="connsiteX32" fmla="*/ 455527 w 605236"/>
                <a:gd name="connsiteY32" fmla="*/ 214520 h 595643"/>
                <a:gd name="connsiteX33" fmla="*/ 348126 w 605236"/>
                <a:gd name="connsiteY33" fmla="*/ 107260 h 595643"/>
                <a:gd name="connsiteX34" fmla="*/ 455527 w 605236"/>
                <a:gd name="connsiteY3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5236" h="595643">
                  <a:moveTo>
                    <a:pt x="60025" y="344571"/>
                  </a:moveTo>
                  <a:lnTo>
                    <a:pt x="290527" y="344571"/>
                  </a:lnTo>
                  <a:cubicBezTo>
                    <a:pt x="308671" y="344571"/>
                    <a:pt x="325793" y="358605"/>
                    <a:pt x="329370" y="376465"/>
                  </a:cubicBezTo>
                  <a:lnTo>
                    <a:pt x="349814" y="479931"/>
                  </a:lnTo>
                  <a:cubicBezTo>
                    <a:pt x="353136" y="496898"/>
                    <a:pt x="344959" y="518331"/>
                    <a:pt x="331031" y="528793"/>
                  </a:cubicBezTo>
                  <a:cubicBezTo>
                    <a:pt x="327454" y="531472"/>
                    <a:pt x="241079" y="595643"/>
                    <a:pt x="175276" y="595643"/>
                  </a:cubicBezTo>
                  <a:cubicBezTo>
                    <a:pt x="109473" y="595643"/>
                    <a:pt x="23098" y="531472"/>
                    <a:pt x="19393" y="528793"/>
                  </a:cubicBezTo>
                  <a:cubicBezTo>
                    <a:pt x="5593" y="518331"/>
                    <a:pt x="-2584" y="496898"/>
                    <a:pt x="738" y="479931"/>
                  </a:cubicBezTo>
                  <a:lnTo>
                    <a:pt x="21182" y="376465"/>
                  </a:lnTo>
                  <a:cubicBezTo>
                    <a:pt x="24759" y="358605"/>
                    <a:pt x="41753" y="344571"/>
                    <a:pt x="60025" y="344571"/>
                  </a:cubicBezTo>
                  <a:close/>
                  <a:moveTo>
                    <a:pt x="357987" y="252695"/>
                  </a:moveTo>
                  <a:lnTo>
                    <a:pt x="553093" y="252695"/>
                  </a:lnTo>
                  <a:cubicBezTo>
                    <a:pt x="569065" y="252695"/>
                    <a:pt x="584142" y="265070"/>
                    <a:pt x="587208" y="280762"/>
                  </a:cubicBezTo>
                  <a:lnTo>
                    <a:pt x="604585" y="368409"/>
                  </a:lnTo>
                  <a:cubicBezTo>
                    <a:pt x="607524" y="383208"/>
                    <a:pt x="600241" y="401834"/>
                    <a:pt x="588231" y="411020"/>
                  </a:cubicBezTo>
                  <a:cubicBezTo>
                    <a:pt x="585164" y="413316"/>
                    <a:pt x="511696" y="467920"/>
                    <a:pt x="455476" y="467920"/>
                  </a:cubicBezTo>
                  <a:cubicBezTo>
                    <a:pt x="440272" y="467920"/>
                    <a:pt x="422384" y="463838"/>
                    <a:pt x="402323" y="455928"/>
                  </a:cubicBezTo>
                  <a:cubicBezTo>
                    <a:pt x="395679" y="453249"/>
                    <a:pt x="390824" y="447890"/>
                    <a:pt x="388524" y="440618"/>
                  </a:cubicBezTo>
                  <a:lnTo>
                    <a:pt x="388269" y="439725"/>
                  </a:lnTo>
                  <a:lnTo>
                    <a:pt x="371403" y="354503"/>
                  </a:lnTo>
                  <a:cubicBezTo>
                    <a:pt x="367697" y="335621"/>
                    <a:pt x="354537" y="318653"/>
                    <a:pt x="334732" y="308064"/>
                  </a:cubicBezTo>
                  <a:cubicBezTo>
                    <a:pt x="322722" y="301685"/>
                    <a:pt x="322722" y="291607"/>
                    <a:pt x="322722" y="290458"/>
                  </a:cubicBezTo>
                  <a:lnTo>
                    <a:pt x="322722" y="289693"/>
                  </a:lnTo>
                  <a:lnTo>
                    <a:pt x="324127" y="280762"/>
                  </a:lnTo>
                  <a:cubicBezTo>
                    <a:pt x="327194" y="265070"/>
                    <a:pt x="341888" y="252695"/>
                    <a:pt x="357987" y="252695"/>
                  </a:cubicBezTo>
                  <a:close/>
                  <a:moveTo>
                    <a:pt x="175276" y="50313"/>
                  </a:moveTo>
                  <a:cubicBezTo>
                    <a:pt x="246186" y="50313"/>
                    <a:pt x="303670" y="107718"/>
                    <a:pt x="303670" y="178531"/>
                  </a:cubicBezTo>
                  <a:cubicBezTo>
                    <a:pt x="303670" y="249344"/>
                    <a:pt x="246186" y="306749"/>
                    <a:pt x="175276" y="306749"/>
                  </a:cubicBezTo>
                  <a:cubicBezTo>
                    <a:pt x="104366" y="306749"/>
                    <a:pt x="46882" y="249344"/>
                    <a:pt x="46882" y="178531"/>
                  </a:cubicBezTo>
                  <a:cubicBezTo>
                    <a:pt x="46882" y="107718"/>
                    <a:pt x="104366" y="50313"/>
                    <a:pt x="175276" y="50313"/>
                  </a:cubicBezTo>
                  <a:close/>
                  <a:moveTo>
                    <a:pt x="455527" y="0"/>
                  </a:moveTo>
                  <a:cubicBezTo>
                    <a:pt x="514843" y="0"/>
                    <a:pt x="562928" y="48022"/>
                    <a:pt x="562928" y="107260"/>
                  </a:cubicBezTo>
                  <a:cubicBezTo>
                    <a:pt x="562928" y="166498"/>
                    <a:pt x="514843" y="214520"/>
                    <a:pt x="455527" y="214520"/>
                  </a:cubicBezTo>
                  <a:cubicBezTo>
                    <a:pt x="396211" y="214520"/>
                    <a:pt x="348126" y="166498"/>
                    <a:pt x="348126" y="107260"/>
                  </a:cubicBezTo>
                  <a:cubicBezTo>
                    <a:pt x="348126" y="48022"/>
                    <a:pt x="396211" y="0"/>
                    <a:pt x="455527" y="0"/>
                  </a:cubicBezTo>
                  <a:close/>
                </a:path>
              </a:pathLst>
            </a:cu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0DCE8C7-B92B-1842-4BBD-F93A6B38F367}"/>
                </a:ext>
              </a:extLst>
            </p:cNvPr>
            <p:cNvSpPr/>
            <p:nvPr/>
          </p:nvSpPr>
          <p:spPr>
            <a:xfrm>
              <a:off x="3644050" y="2237691"/>
              <a:ext cx="147172" cy="410588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D741B34-624E-AC8C-6181-E28CC0D6B7BF}"/>
                </a:ext>
              </a:extLst>
            </p:cNvPr>
            <p:cNvCxnSpPr>
              <a:cxnSpLocks/>
            </p:cNvCxnSpPr>
            <p:nvPr/>
          </p:nvCxnSpPr>
          <p:spPr>
            <a:xfrm>
              <a:off x="1567997" y="2982219"/>
              <a:ext cx="4269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DD54766-2522-4D69-37A5-836889085BD2}"/>
                </a:ext>
              </a:extLst>
            </p:cNvPr>
            <p:cNvSpPr/>
            <p:nvPr/>
          </p:nvSpPr>
          <p:spPr>
            <a:xfrm>
              <a:off x="5837077" y="2898871"/>
              <a:ext cx="140682" cy="813825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C4E993D-125D-7F79-E3B6-96FA9D17F60F}"/>
                </a:ext>
              </a:extLst>
            </p:cNvPr>
            <p:cNvSpPr/>
            <p:nvPr/>
          </p:nvSpPr>
          <p:spPr>
            <a:xfrm>
              <a:off x="8173315" y="3036023"/>
              <a:ext cx="140682" cy="541534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DAFD708-F74D-8023-E72D-BE3D717685AB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0" y="3134878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2DBA66-505C-9526-022A-8CF9DDC8F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760" y="3450619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241C23B-5AF6-2ECF-07C0-F00D877509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79" y="3583257"/>
              <a:ext cx="425589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26" name="文本占位符 8">
              <a:extLst>
                <a:ext uri="{FF2B5EF4-FFF2-40B4-BE49-F238E27FC236}">
                  <a16:creationId xmlns:a16="http://schemas.microsoft.com/office/drawing/2014/main" id="{79852EE5-F3B0-D6C6-E351-4B433DE1A4AA}"/>
                </a:ext>
              </a:extLst>
            </p:cNvPr>
            <p:cNvSpPr txBox="1">
              <a:spLocks/>
            </p:cNvSpPr>
            <p:nvPr/>
          </p:nvSpPr>
          <p:spPr>
            <a:xfrm>
              <a:off x="6663275" y="2788759"/>
              <a:ext cx="843390" cy="30527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27" name="文本占位符 8">
              <a:extLst>
                <a:ext uri="{FF2B5EF4-FFF2-40B4-BE49-F238E27FC236}">
                  <a16:creationId xmlns:a16="http://schemas.microsoft.com/office/drawing/2014/main" id="{427F86FB-84AB-B7B1-D6D1-A19F756A0406}"/>
                </a:ext>
              </a:extLst>
            </p:cNvPr>
            <p:cNvSpPr txBox="1">
              <a:spLocks/>
            </p:cNvSpPr>
            <p:nvPr/>
          </p:nvSpPr>
          <p:spPr>
            <a:xfrm>
              <a:off x="6895473" y="3329842"/>
              <a:ext cx="902431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30" name="矩形: 对角圆角 29">
              <a:extLst>
                <a:ext uri="{FF2B5EF4-FFF2-40B4-BE49-F238E27FC236}">
                  <a16:creationId xmlns:a16="http://schemas.microsoft.com/office/drawing/2014/main" id="{707EAA87-A310-C7E7-7D20-5D833100EAD7}"/>
                </a:ext>
              </a:extLst>
            </p:cNvPr>
            <p:cNvSpPr/>
            <p:nvPr/>
          </p:nvSpPr>
          <p:spPr>
            <a:xfrm>
              <a:off x="3110856" y="1968615"/>
              <a:ext cx="1357504" cy="181616"/>
            </a:xfrm>
            <a:prstGeom prst="round2DiagRect">
              <a:avLst/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C0504D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C0504D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前端程序</a:t>
              </a:r>
            </a:p>
          </p:txBody>
        </p:sp>
        <p:sp>
          <p:nvSpPr>
            <p:cNvPr id="31" name="矩形: 对角圆角 30">
              <a:extLst>
                <a:ext uri="{FF2B5EF4-FFF2-40B4-BE49-F238E27FC236}">
                  <a16:creationId xmlns:a16="http://schemas.microsoft.com/office/drawing/2014/main" id="{0C7F9FCD-5830-4CD6-DC5B-958A0B0A941F}"/>
                </a:ext>
              </a:extLst>
            </p:cNvPr>
            <p:cNvSpPr/>
            <p:nvPr/>
          </p:nvSpPr>
          <p:spPr>
            <a:xfrm>
              <a:off x="5317253" y="1972014"/>
              <a:ext cx="1348997" cy="18161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Java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程序</a:t>
              </a:r>
            </a:p>
          </p:txBody>
        </p:sp>
        <p:sp>
          <p:nvSpPr>
            <p:cNvPr id="32" name="文本占位符 8">
              <a:extLst>
                <a:ext uri="{FF2B5EF4-FFF2-40B4-BE49-F238E27FC236}">
                  <a16:creationId xmlns:a16="http://schemas.microsoft.com/office/drawing/2014/main" id="{1471775A-6565-4D9F-D56D-B751174FD755}"/>
                </a:ext>
              </a:extLst>
            </p:cNvPr>
            <p:cNvSpPr txBox="1">
              <a:spLocks/>
            </p:cNvSpPr>
            <p:nvPr/>
          </p:nvSpPr>
          <p:spPr>
            <a:xfrm>
              <a:off x="3867642" y="2693162"/>
              <a:ext cx="1357504" cy="30281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33" name="文本占位符 8">
              <a:extLst>
                <a:ext uri="{FF2B5EF4-FFF2-40B4-BE49-F238E27FC236}">
                  <a16:creationId xmlns:a16="http://schemas.microsoft.com/office/drawing/2014/main" id="{9B9EAAC5-8D99-4C7B-86EE-8E736067288B}"/>
                </a:ext>
              </a:extLst>
            </p:cNvPr>
            <p:cNvSpPr txBox="1">
              <a:spLocks/>
            </p:cNvSpPr>
            <p:nvPr/>
          </p:nvSpPr>
          <p:spPr>
            <a:xfrm>
              <a:off x="2403693" y="3248896"/>
              <a:ext cx="1071769" cy="29690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BB1926C0-88BD-5BEE-8F6F-5891F90BA5AF}"/>
                </a:ext>
              </a:extLst>
            </p:cNvPr>
            <p:cNvSpPr/>
            <p:nvPr/>
          </p:nvSpPr>
          <p:spPr>
            <a:xfrm>
              <a:off x="1415600" y="2101953"/>
              <a:ext cx="147171" cy="1727601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E1DA12F-150E-DBE0-819F-134446B75C6E}"/>
              </a:ext>
            </a:extLst>
          </p:cNvPr>
          <p:cNvSpPr/>
          <p:nvPr/>
        </p:nvSpPr>
        <p:spPr>
          <a:xfrm>
            <a:off x="4008548" y="1111469"/>
            <a:ext cx="8037853" cy="5003617"/>
          </a:xfrm>
          <a:prstGeom prst="roundRect">
            <a:avLst>
              <a:gd name="adj" fmla="val 2242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3AFFB92-8817-4A87-DBC4-3543A0845712}"/>
              </a:ext>
            </a:extLst>
          </p:cNvPr>
          <p:cNvGrpSpPr/>
          <p:nvPr/>
        </p:nvGrpSpPr>
        <p:grpSpPr>
          <a:xfrm>
            <a:off x="248581" y="2629555"/>
            <a:ext cx="3691198" cy="3668767"/>
            <a:chOff x="831776" y="3221969"/>
            <a:chExt cx="2787850" cy="3236984"/>
          </a:xfrm>
        </p:grpSpPr>
        <p:sp>
          <p:nvSpPr>
            <p:cNvPr id="37" name="Rectangle 57">
              <a:extLst>
                <a:ext uri="{FF2B5EF4-FFF2-40B4-BE49-F238E27FC236}">
                  <a16:creationId xmlns:a16="http://schemas.microsoft.com/office/drawing/2014/main" id="{01BE14AA-2042-32CD-A090-5249F9FC7B56}"/>
                </a:ext>
              </a:extLst>
            </p:cNvPr>
            <p:cNvSpPr/>
            <p:nvPr/>
          </p:nvSpPr>
          <p:spPr>
            <a:xfrm>
              <a:off x="835666" y="3643840"/>
              <a:ext cx="2783960" cy="2815113"/>
            </a:xfrm>
            <a:prstGeom prst="rect">
              <a:avLst/>
            </a:prstGeom>
            <a:solidFill>
              <a:srgbClr val="F5EEFA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t"/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Servlet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Spring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IoC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AOP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持久化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Mybatis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网络协议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8" name="Group 1">
              <a:extLst>
                <a:ext uri="{FF2B5EF4-FFF2-40B4-BE49-F238E27FC236}">
                  <a16:creationId xmlns:a16="http://schemas.microsoft.com/office/drawing/2014/main" id="{CA83FDA7-90EB-2F59-647F-CE08D94D1C7D}"/>
                </a:ext>
              </a:extLst>
            </p:cNvPr>
            <p:cNvGrpSpPr/>
            <p:nvPr/>
          </p:nvGrpSpPr>
          <p:grpSpPr>
            <a:xfrm>
              <a:off x="831776" y="3221969"/>
              <a:ext cx="2786451" cy="432434"/>
              <a:chOff x="1235982" y="2133600"/>
              <a:chExt cx="4717143" cy="633714"/>
            </a:xfrm>
          </p:grpSpPr>
          <p:sp>
            <p:nvSpPr>
              <p:cNvPr id="39" name="Rectangle 4">
                <a:extLst>
                  <a:ext uri="{FF2B5EF4-FFF2-40B4-BE49-F238E27FC236}">
                    <a16:creationId xmlns:a16="http://schemas.microsoft.com/office/drawing/2014/main" id="{6EFF616F-B8EF-CA9D-E6DB-9FCD8CFC82C6}"/>
                  </a:ext>
                </a:extLst>
              </p:cNvPr>
              <p:cNvSpPr/>
              <p:nvPr/>
            </p:nvSpPr>
            <p:spPr>
              <a:xfrm>
                <a:off x="1235982" y="2133600"/>
                <a:ext cx="4717143" cy="58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88900" dist="38100" dir="5400000" sx="99000" sy="99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F560FBCF-E248-E405-BC42-17B785731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579" y="2167568"/>
                <a:ext cx="4247950" cy="5997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后端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开发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DA3163C-2FFE-8ECE-9586-A4DB81C59AE1}"/>
              </a:ext>
            </a:extLst>
          </p:cNvPr>
          <p:cNvGrpSpPr/>
          <p:nvPr/>
        </p:nvGrpSpPr>
        <p:grpSpPr>
          <a:xfrm>
            <a:off x="261249" y="1012500"/>
            <a:ext cx="3707373" cy="1394248"/>
            <a:chOff x="548299" y="4719036"/>
            <a:chExt cx="3312496" cy="1394248"/>
          </a:xfrm>
        </p:grpSpPr>
        <p:sp>
          <p:nvSpPr>
            <p:cNvPr id="42" name="Rectangle 57">
              <a:extLst>
                <a:ext uri="{FF2B5EF4-FFF2-40B4-BE49-F238E27FC236}">
                  <a16:creationId xmlns:a16="http://schemas.microsoft.com/office/drawing/2014/main" id="{3D639717-FC77-ABD8-69B7-91E786FB6114}"/>
                </a:ext>
              </a:extLst>
            </p:cNvPr>
            <p:cNvSpPr/>
            <p:nvPr/>
          </p:nvSpPr>
          <p:spPr>
            <a:xfrm>
              <a:off x="548299" y="5295740"/>
              <a:ext cx="3312496" cy="817544"/>
            </a:xfrm>
            <a:prstGeom prst="rect">
              <a:avLst/>
            </a:prstGeom>
            <a:solidFill>
              <a:srgbClr val="FFF4F3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ctr"/>
            <a:lstStyle/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HTML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CSS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JavaScript</a:t>
              </a:r>
              <a:endParaRPr kumimoji="0" lang="en-US" altLang="ko-KR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Vue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Element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Nginx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6BBE4F43-F994-F222-56FD-5B818E8CE7D5}"/>
                </a:ext>
              </a:extLst>
            </p:cNvPr>
            <p:cNvSpPr/>
            <p:nvPr/>
          </p:nvSpPr>
          <p:spPr>
            <a:xfrm>
              <a:off x="548299" y="4764893"/>
              <a:ext cx="3286725" cy="372132"/>
            </a:xfrm>
            <a:prstGeom prst="rect">
              <a:avLst/>
            </a:prstGeom>
            <a:gradFill flip="none"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B82541CD-C8CA-FD44-A227-2A6771319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899" y="4719036"/>
              <a:ext cx="2509295" cy="46384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前端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5" name="流程图: 接点 44">
            <a:extLst>
              <a:ext uri="{FF2B5EF4-FFF2-40B4-BE49-F238E27FC236}">
                <a16:creationId xmlns:a16="http://schemas.microsoft.com/office/drawing/2014/main" id="{F4E095A7-85F8-5F56-595F-16CAAA1E2C3C}"/>
              </a:ext>
            </a:extLst>
          </p:cNvPr>
          <p:cNvSpPr/>
          <p:nvPr/>
        </p:nvSpPr>
        <p:spPr>
          <a:xfrm>
            <a:off x="4872052" y="2408437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流程图: 接点 45">
            <a:extLst>
              <a:ext uri="{FF2B5EF4-FFF2-40B4-BE49-F238E27FC236}">
                <a16:creationId xmlns:a16="http://schemas.microsoft.com/office/drawing/2014/main" id="{0C9A36A8-F1BE-DCE0-9F69-FE3A19C10275}"/>
              </a:ext>
            </a:extLst>
          </p:cNvPr>
          <p:cNvSpPr/>
          <p:nvPr/>
        </p:nvSpPr>
        <p:spPr>
          <a:xfrm>
            <a:off x="5263582" y="317902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345E0D0B-2E43-707E-1A75-A2AC341DC14C}"/>
              </a:ext>
            </a:extLst>
          </p:cNvPr>
          <p:cNvSpPr/>
          <p:nvPr/>
        </p:nvSpPr>
        <p:spPr>
          <a:xfrm>
            <a:off x="6549727" y="3615284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5A74AB09-0C74-CB60-C1BA-7AA6DEBDC8BC}"/>
              </a:ext>
            </a:extLst>
          </p:cNvPr>
          <p:cNvSpPr/>
          <p:nvPr/>
        </p:nvSpPr>
        <p:spPr>
          <a:xfrm>
            <a:off x="9357380" y="3839903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FD5EFEA6-7F72-A54D-321C-41ECE4B6CBE0}"/>
              </a:ext>
            </a:extLst>
          </p:cNvPr>
          <p:cNvSpPr/>
          <p:nvPr/>
        </p:nvSpPr>
        <p:spPr>
          <a:xfrm>
            <a:off x="9653557" y="483165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867B43B3-37C3-1A31-BB29-1773345FBAAC}"/>
              </a:ext>
            </a:extLst>
          </p:cNvPr>
          <p:cNvSpPr/>
          <p:nvPr/>
        </p:nvSpPr>
        <p:spPr>
          <a:xfrm>
            <a:off x="5015562" y="4665770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6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3B8EB47-F800-77FD-FCEC-7E60910DDE52}"/>
              </a:ext>
            </a:extLst>
          </p:cNvPr>
          <p:cNvGrpSpPr/>
          <p:nvPr/>
        </p:nvGrpSpPr>
        <p:grpSpPr>
          <a:xfrm>
            <a:off x="540246" y="806072"/>
            <a:ext cx="11461753" cy="5955200"/>
            <a:chOff x="792592" y="1713895"/>
            <a:chExt cx="10614097" cy="5208722"/>
          </a:xfrm>
        </p:grpSpPr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0097D15C-380A-C2FC-4C57-F0628C5839BA}"/>
                </a:ext>
              </a:extLst>
            </p:cNvPr>
            <p:cNvSpPr/>
            <p:nvPr/>
          </p:nvSpPr>
          <p:spPr>
            <a:xfrm>
              <a:off x="792592" y="1756721"/>
              <a:ext cx="10614097" cy="5165896"/>
            </a:xfrm>
            <a:prstGeom prst="round2DiagRect">
              <a:avLst>
                <a:gd name="adj1" fmla="val 2283"/>
                <a:gd name="adj2" fmla="val 2083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0" bIns="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介绍：浏览器窗口对象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,BOM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的顶级对象。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获取：直接使用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window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，其中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window.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可以省略。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对象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history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 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History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对象的只读引用。请参阅 </a:t>
              </a:r>
              <a:r>
                <a:rPr lang="en-US" altLang="zh-CN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2"/>
                </a:rPr>
                <a:t>History </a:t>
              </a:r>
              <a:r>
                <a:rPr lang="zh-CN" altLang="en-US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2"/>
                </a:rPr>
                <a:t>对象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location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用于窗口或框架的 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Location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对象。请参阅 </a:t>
              </a:r>
              <a:r>
                <a:rPr lang="en-US" altLang="zh-CN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3"/>
                </a:rPr>
                <a:t>Location </a:t>
              </a:r>
              <a:r>
                <a:rPr lang="zh-CN" altLang="en-US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3"/>
                </a:rPr>
                <a:t>对象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navigator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 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Navigator 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对象的只读引用。请参阅 </a:t>
              </a:r>
              <a:r>
                <a:rPr lang="en-US" altLang="zh-CN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4"/>
                </a:rPr>
                <a:t>Navigator </a:t>
              </a:r>
              <a:r>
                <a:rPr lang="zh-CN" altLang="en-US" b="0" i="0" u="none" strike="noStrike" dirty="0">
                  <a:solidFill>
                    <a:srgbClr val="900B09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4"/>
                </a:rPr>
                <a:t>对象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方法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alert()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显示带有一段消息和一个确认按钮的警告框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，无返回值。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confirm()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显示带有一段消息以及确认按钮和取消按钮的对话框，返回</a:t>
              </a:r>
              <a:r>
                <a:rPr lang="en-US" altLang="zh-CN" b="0" i="0" dirty="0" err="1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ture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或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false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prompt()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输入提示框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。可以接收用户输入的信息，并返回输入的信息。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open()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: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打开一个新窗口，语法格式：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open(URL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features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replace)</a:t>
              </a: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setInterval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按照指定的周期（以毫秒计）来调用函数或计算表达式。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3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setTimeout</a:t>
              </a:r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在指定的毫秒数后调用函数或计算表达式。</a:t>
              </a:r>
              <a:endPara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Shape 2677">
              <a:extLst>
                <a:ext uri="{FF2B5EF4-FFF2-40B4-BE49-F238E27FC236}">
                  <a16:creationId xmlns:a16="http://schemas.microsoft.com/office/drawing/2014/main" id="{C709A3EF-E810-18E3-BB69-136F48FA598B}"/>
                </a:ext>
              </a:extLst>
            </p:cNvPr>
            <p:cNvSpPr/>
            <p:nvPr/>
          </p:nvSpPr>
          <p:spPr>
            <a:xfrm>
              <a:off x="919889" y="1713895"/>
              <a:ext cx="279459" cy="278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145" y="1964"/>
                  </a:moveTo>
                  <a:lnTo>
                    <a:pt x="8345" y="1964"/>
                  </a:lnTo>
                  <a:cubicBezTo>
                    <a:pt x="8075" y="1964"/>
                    <a:pt x="7855" y="2184"/>
                    <a:pt x="7855" y="2455"/>
                  </a:cubicBezTo>
                  <a:cubicBezTo>
                    <a:pt x="7855" y="2726"/>
                    <a:pt x="8075" y="2945"/>
                    <a:pt x="8345" y="2945"/>
                  </a:cubicBezTo>
                  <a:lnTo>
                    <a:pt x="19145" y="2945"/>
                  </a:lnTo>
                  <a:cubicBezTo>
                    <a:pt x="19416" y="2945"/>
                    <a:pt x="19636" y="2726"/>
                    <a:pt x="19636" y="2455"/>
                  </a:cubicBezTo>
                  <a:cubicBezTo>
                    <a:pt x="19636" y="2184"/>
                    <a:pt x="19416" y="1964"/>
                    <a:pt x="19145" y="1964"/>
                  </a:cubicBezTo>
                  <a:moveTo>
                    <a:pt x="20618" y="3927"/>
                  </a:moveTo>
                  <a:lnTo>
                    <a:pt x="982" y="3927"/>
                  </a:ln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3927"/>
                    <a:pt x="20618" y="3927"/>
                  </a:cubicBezTo>
                  <a:close/>
                  <a:moveTo>
                    <a:pt x="20618" y="19636"/>
                  </a:moveTo>
                  <a:cubicBezTo>
                    <a:pt x="20618" y="20178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4909"/>
                  </a:lnTo>
                  <a:lnTo>
                    <a:pt x="20618" y="4909"/>
                  </a:lnTo>
                  <a:cubicBezTo>
                    <a:pt x="20618" y="4909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6382" y="1964"/>
                  </a:moveTo>
                  <a:cubicBezTo>
                    <a:pt x="6111" y="1964"/>
                    <a:pt x="5891" y="2184"/>
                    <a:pt x="5891" y="2455"/>
                  </a:cubicBezTo>
                  <a:cubicBezTo>
                    <a:pt x="5891" y="2726"/>
                    <a:pt x="6111" y="2945"/>
                    <a:pt x="6382" y="2945"/>
                  </a:cubicBezTo>
                  <a:cubicBezTo>
                    <a:pt x="6653" y="2945"/>
                    <a:pt x="6873" y="2726"/>
                    <a:pt x="6873" y="2455"/>
                  </a:cubicBezTo>
                  <a:cubicBezTo>
                    <a:pt x="6873" y="2184"/>
                    <a:pt x="6653" y="1964"/>
                    <a:pt x="6382" y="1964"/>
                  </a:cubicBezTo>
                  <a:moveTo>
                    <a:pt x="4418" y="1964"/>
                  </a:moveTo>
                  <a:cubicBezTo>
                    <a:pt x="4147" y="1964"/>
                    <a:pt x="3927" y="2184"/>
                    <a:pt x="3927" y="2455"/>
                  </a:cubicBezTo>
                  <a:cubicBezTo>
                    <a:pt x="3927" y="2726"/>
                    <a:pt x="4147" y="2945"/>
                    <a:pt x="4418" y="2945"/>
                  </a:cubicBezTo>
                  <a:cubicBezTo>
                    <a:pt x="4689" y="2945"/>
                    <a:pt x="4909" y="2726"/>
                    <a:pt x="4909" y="2455"/>
                  </a:cubicBezTo>
                  <a:cubicBezTo>
                    <a:pt x="4909" y="2184"/>
                    <a:pt x="4689" y="1964"/>
                    <a:pt x="4418" y="1964"/>
                  </a:cubicBezTo>
                  <a:moveTo>
                    <a:pt x="2455" y="1964"/>
                  </a:moveTo>
                  <a:cubicBezTo>
                    <a:pt x="2184" y="1964"/>
                    <a:pt x="1964" y="2184"/>
                    <a:pt x="1964" y="2455"/>
                  </a:cubicBezTo>
                  <a:cubicBezTo>
                    <a:pt x="1964" y="2726"/>
                    <a:pt x="2184" y="2945"/>
                    <a:pt x="2455" y="2945"/>
                  </a:cubicBezTo>
                  <a:cubicBezTo>
                    <a:pt x="2725" y="2945"/>
                    <a:pt x="2945" y="2726"/>
                    <a:pt x="2945" y="2455"/>
                  </a:cubicBezTo>
                  <a:cubicBezTo>
                    <a:pt x="2945" y="2184"/>
                    <a:pt x="2725" y="1964"/>
                    <a:pt x="2455" y="196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noProof="1">
                <a:latin typeface="+mn-ea"/>
                <a:cs typeface="Arial" panose="020B0604020202020204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B1929D-4ACD-9EA5-E1BA-6FEC99FED31E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F1BA9D-02E2-5DD5-3A64-A0CDAAC0D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FB219E-4E7E-1FF5-066B-03E9975C5107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5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BOM-Window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4155928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D48BA03-20B6-AF0B-FE23-09FDB534280F}"/>
              </a:ext>
            </a:extLst>
          </p:cNvPr>
          <p:cNvGrpSpPr/>
          <p:nvPr/>
        </p:nvGrpSpPr>
        <p:grpSpPr>
          <a:xfrm>
            <a:off x="701862" y="1221369"/>
            <a:ext cx="10614097" cy="3826660"/>
            <a:chOff x="920209" y="1823315"/>
            <a:chExt cx="10407945" cy="3826660"/>
          </a:xfrm>
        </p:grpSpPr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CA0CB193-2287-D35D-2124-859F33CF99E7}"/>
                </a:ext>
              </a:extLst>
            </p:cNvPr>
            <p:cNvSpPr/>
            <p:nvPr/>
          </p:nvSpPr>
          <p:spPr>
            <a:xfrm>
              <a:off x="920209" y="1823316"/>
              <a:ext cx="10407945" cy="3826659"/>
            </a:xfrm>
            <a:prstGeom prst="round2DiagRect">
              <a:avLst>
                <a:gd name="adj1" fmla="val 3017"/>
                <a:gd name="adj2" fmla="val 2083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0" bIns="18000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介绍：地址栏对象。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获取：使用 </a:t>
              </a:r>
              <a:r>
                <a:rPr lang="en-US" altLang="zh-CN" sz="24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window.location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获取，其中 </a:t>
              </a:r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window. </a:t>
              </a: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可以省略。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属性：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href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：设置或返回完整的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URL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，当设置完成时会自动跳转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817200" lvl="2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search: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设置或返回 </a:t>
              </a:r>
              <a:r>
                <a:rPr lang="en-US" altLang="zh-CN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URL </a:t>
              </a:r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的查询字符串部分。</a:t>
              </a:r>
              <a:endPara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对角圆角 7">
              <a:extLst>
                <a:ext uri="{FF2B5EF4-FFF2-40B4-BE49-F238E27FC236}">
                  <a16:creationId xmlns:a16="http://schemas.microsoft.com/office/drawing/2014/main" id="{D8EBFA38-61F3-77E2-B0B1-124443A0310D}"/>
                </a:ext>
              </a:extLst>
            </p:cNvPr>
            <p:cNvSpPr/>
            <p:nvPr/>
          </p:nvSpPr>
          <p:spPr>
            <a:xfrm>
              <a:off x="920211" y="1823315"/>
              <a:ext cx="1916292" cy="431493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Location</a:t>
              </a:r>
            </a:p>
          </p:txBody>
        </p:sp>
      </p:grpSp>
      <p:sp>
        <p:nvSpPr>
          <p:cNvPr id="9" name="!!矩形: 圆角 7">
            <a:extLst>
              <a:ext uri="{FF2B5EF4-FFF2-40B4-BE49-F238E27FC236}">
                <a16:creationId xmlns:a16="http://schemas.microsoft.com/office/drawing/2014/main" id="{421DA296-70D1-4A48-1F20-DF1D0B7474A0}"/>
              </a:ext>
            </a:extLst>
          </p:cNvPr>
          <p:cNvSpPr/>
          <p:nvPr/>
        </p:nvSpPr>
        <p:spPr>
          <a:xfrm>
            <a:off x="1364522" y="2893570"/>
            <a:ext cx="3228260" cy="372120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.location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!!矩形: 圆角 7">
            <a:extLst>
              <a:ext uri="{FF2B5EF4-FFF2-40B4-BE49-F238E27FC236}">
                <a16:creationId xmlns:a16="http://schemas.microsoft.com/office/drawing/2014/main" id="{045FADC5-96E0-65DD-9F2D-280DEC8C7B4E}"/>
              </a:ext>
            </a:extLst>
          </p:cNvPr>
          <p:cNvSpPr/>
          <p:nvPr/>
        </p:nvSpPr>
        <p:spPr>
          <a:xfrm>
            <a:off x="4987218" y="2895994"/>
            <a:ext cx="2536021" cy="372120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2000" dirty="0">
                <a:solidFill>
                  <a:srgbClr val="0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!!矩形: 圆角 7">
            <a:extLst>
              <a:ext uri="{FF2B5EF4-FFF2-40B4-BE49-F238E27FC236}">
                <a16:creationId xmlns:a16="http://schemas.microsoft.com/office/drawing/2014/main" id="{AAFE2078-1038-F779-98C1-2D44381647F8}"/>
              </a:ext>
            </a:extLst>
          </p:cNvPr>
          <p:cNvSpPr/>
          <p:nvPr/>
        </p:nvSpPr>
        <p:spPr>
          <a:xfrm>
            <a:off x="1545589" y="5565866"/>
            <a:ext cx="8304551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"https://www.w3school.com.cn/jsref/index.asp"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743A23-9698-7AA2-8446-9463FEF5ADF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C9D799-33D8-95FC-1FD5-201681B6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7C9EA7-19AF-3486-2A8E-3B4A35009B8B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5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—Location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2667465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B05C73A-6621-F34B-240A-B038631E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" t="11716" r="516" b="648"/>
          <a:stretch/>
        </p:blipFill>
        <p:spPr>
          <a:xfrm>
            <a:off x="657174" y="1018309"/>
            <a:ext cx="11135336" cy="5119371"/>
          </a:xfrm>
          <a:prstGeom prst="rect">
            <a:avLst/>
          </a:prstGeom>
        </p:spPr>
      </p:pic>
      <p:sp>
        <p:nvSpPr>
          <p:cNvPr id="15" name="!!矩形: 圆角 7">
            <a:extLst>
              <a:ext uri="{FF2B5EF4-FFF2-40B4-BE49-F238E27FC236}">
                <a16:creationId xmlns:a16="http://schemas.microsoft.com/office/drawing/2014/main" id="{A5E2E8EA-FE80-9E74-48C0-E46D92AE16EB}"/>
              </a:ext>
            </a:extLst>
          </p:cNvPr>
          <p:cNvSpPr/>
          <p:nvPr/>
        </p:nvSpPr>
        <p:spPr>
          <a:xfrm>
            <a:off x="1563403" y="6243019"/>
            <a:ext cx="8304551" cy="372120"/>
          </a:xfrm>
          <a:prstGeom prst="roundRect">
            <a:avLst>
              <a:gd name="adj" fmla="val 11778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"https://www.w3school.com.cn/jsref/index.asp"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67BFDF-6500-E01D-7236-53BB307AF9B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760922-51D6-81B1-7BCB-0604F894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70B16B-B7E8-B413-E2E1-9F7F0A8DF5E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5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—Location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3861550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F7DDC5-7FDB-9764-0613-AD36AFBF164F}"/>
              </a:ext>
            </a:extLst>
          </p:cNvPr>
          <p:cNvSpPr/>
          <p:nvPr/>
        </p:nvSpPr>
        <p:spPr>
          <a:xfrm>
            <a:off x="788950" y="4209362"/>
            <a:ext cx="5541511" cy="352362"/>
          </a:xfrm>
          <a:prstGeom prst="rect">
            <a:avLst/>
          </a:prstGeom>
          <a:solidFill>
            <a:srgbClr val="FF0000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95C5EA-A2C3-5DCB-E5E4-C3F8943D4B97}"/>
              </a:ext>
            </a:extLst>
          </p:cNvPr>
          <p:cNvSpPr/>
          <p:nvPr/>
        </p:nvSpPr>
        <p:spPr>
          <a:xfrm>
            <a:off x="788951" y="3834898"/>
            <a:ext cx="5541511" cy="352363"/>
          </a:xfrm>
          <a:prstGeom prst="rect">
            <a:avLst/>
          </a:prstGeom>
          <a:solidFill>
            <a:srgbClr val="DDD6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75C161-8F00-620E-4AB2-40FA0306D74F}"/>
              </a:ext>
            </a:extLst>
          </p:cNvPr>
          <p:cNvSpPr/>
          <p:nvPr/>
        </p:nvSpPr>
        <p:spPr>
          <a:xfrm>
            <a:off x="788951" y="3469227"/>
            <a:ext cx="5541511" cy="352362"/>
          </a:xfrm>
          <a:prstGeom prst="rect">
            <a:avLst/>
          </a:prstGeom>
          <a:solidFill>
            <a:srgbClr val="A4F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5CFC89-1DFE-C9ED-2C4E-8933E5D2D29E}"/>
              </a:ext>
            </a:extLst>
          </p:cNvPr>
          <p:cNvSpPr/>
          <p:nvPr/>
        </p:nvSpPr>
        <p:spPr>
          <a:xfrm>
            <a:off x="788951" y="3126372"/>
            <a:ext cx="5541511" cy="322845"/>
          </a:xfrm>
          <a:prstGeom prst="rect">
            <a:avLst/>
          </a:prstGeom>
          <a:solidFill>
            <a:srgbClr val="FFF2CC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B6096F-4CE0-E6B4-4577-AFD8FCED6BE2}"/>
              </a:ext>
            </a:extLst>
          </p:cNvPr>
          <p:cNvSpPr/>
          <p:nvPr/>
        </p:nvSpPr>
        <p:spPr>
          <a:xfrm>
            <a:off x="788951" y="2766413"/>
            <a:ext cx="5541511" cy="339950"/>
          </a:xfrm>
          <a:prstGeom prst="rect">
            <a:avLst/>
          </a:prstGeom>
          <a:solidFill>
            <a:srgbClr val="F9C49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8BFCD7E-9F1C-E27E-52A1-EC8FAA7FD15A}"/>
              </a:ext>
            </a:extLst>
          </p:cNvPr>
          <p:cNvGrpSpPr/>
          <p:nvPr/>
        </p:nvGrpSpPr>
        <p:grpSpPr>
          <a:xfrm>
            <a:off x="788951" y="1023257"/>
            <a:ext cx="5541511" cy="5533372"/>
            <a:chOff x="920210" y="1823315"/>
            <a:chExt cx="5433881" cy="4885750"/>
          </a:xfrm>
        </p:grpSpPr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A592E053-BEE5-3219-C4C4-61FFF666EE5B}"/>
                </a:ext>
              </a:extLst>
            </p:cNvPr>
            <p:cNvSpPr/>
            <p:nvPr/>
          </p:nvSpPr>
          <p:spPr>
            <a:xfrm>
              <a:off x="920210" y="1823317"/>
              <a:ext cx="5433881" cy="4885748"/>
            </a:xfrm>
            <a:prstGeom prst="round2DiagRect">
              <a:avLst>
                <a:gd name="adj1" fmla="val 2643"/>
                <a:gd name="adj2" fmla="val 2083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0000" bIns="7200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概念：</a:t>
              </a:r>
              <a:r>
                <a:rPr lang="en-US" altLang="zh-CN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ocument </a:t>
              </a:r>
              <a:r>
                <a:rPr lang="en-US" altLang="zh-CN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bject </a:t>
              </a:r>
              <a:r>
                <a:rPr lang="en-US" altLang="zh-CN" dirty="0">
                  <a:solidFill>
                    <a:srgbClr val="C0000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odel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，文档对象模型。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将标记语言的各个组成部分封装为对应的对象：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Document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：整个文档对象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Element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：元素对象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,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即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中的标签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Attribute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：属性对象，标签的属性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Text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：文本对象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Comment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：注释对象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JavaScript </a:t>
              </a:r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通过</a:t>
              </a: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DOM</a:t>
              </a:r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，就能够对</a:t>
              </a:r>
              <a:r>
                <a:rPr lang="en-US" altLang="zh-CN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</a:t>
              </a:r>
              <a:r>
                <a:rPr lang="zh-CN" altLang="en-US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进行操作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：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改变 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 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元素的内容</a:t>
              </a: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改变 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 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元素的样式（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CSS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）</a:t>
              </a: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对 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 DOM 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事件作出反应</a:t>
              </a:r>
            </a:p>
            <a:p>
              <a:pPr marL="645750" lvl="1" indent="-285750">
                <a:lnSpc>
                  <a:spcPct val="150000"/>
                </a:lnSpc>
                <a:buFont typeface="Wingdings" panose="05000000000000000000" pitchFamily="2" charset="2"/>
                <a:buChar char="u"/>
              </a:pP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添加和删除 </a:t>
              </a:r>
              <a:r>
                <a:rPr lang="en-US" altLang="zh-CN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HTML </a:t>
              </a:r>
              <a:r>
                <a:rPr lang="zh-CN" altLang="en-US" sz="1600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元素</a:t>
              </a:r>
              <a:endParaRPr lang="en-US" altLang="zh-CN" sz="16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02AB3BDD-1D01-143F-F76B-59D27B593EE0}"/>
                </a:ext>
              </a:extLst>
            </p:cNvPr>
            <p:cNvSpPr/>
            <p:nvPr/>
          </p:nvSpPr>
          <p:spPr>
            <a:xfrm>
              <a:off x="920211" y="1823315"/>
              <a:ext cx="1596063" cy="431493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DOM</a:t>
              </a:r>
            </a:p>
          </p:txBody>
        </p:sp>
      </p:grpSp>
      <p:sp>
        <p:nvSpPr>
          <p:cNvPr id="14" name="!!矩形: 圆角 7">
            <a:extLst>
              <a:ext uri="{FF2B5EF4-FFF2-40B4-BE49-F238E27FC236}">
                <a16:creationId xmlns:a16="http://schemas.microsoft.com/office/drawing/2014/main" id="{07F5A7D1-A156-4E4C-D649-16C3E6D92972}"/>
              </a:ext>
            </a:extLst>
          </p:cNvPr>
          <p:cNvSpPr/>
          <p:nvPr/>
        </p:nvSpPr>
        <p:spPr>
          <a:xfrm>
            <a:off x="7065105" y="1023257"/>
            <a:ext cx="4647924" cy="2704680"/>
          </a:xfrm>
          <a:prstGeom prst="roundRect">
            <a:avLst>
              <a:gd name="adj" fmla="val 2361"/>
            </a:avLst>
          </a:prstGeom>
          <a:solidFill>
            <a:srgbClr val="FFFFE4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6000" rtlCol="0" anchor="ctr"/>
          <a:lstStyle/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DOM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对象标题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https://www.baidu.com/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zh-CN" altLang="en-US" b="0" dirty="0">
                <a:solidFill>
                  <a:schemeClr val="tx1"/>
                </a:solidFill>
                <a:effectLst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百度一下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altLang="zh-CN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1981C3-FC01-E76C-B9F5-687C55DB02B5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7E59FB9-1F33-6107-C328-F5C054A8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C8BB0E-ADFC-4213-9C27-DE77B39C2C01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6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DOM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C44A9968-8E42-07AE-1F22-E9636FCBC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326" y="3890316"/>
            <a:ext cx="4759049" cy="286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266CE47E-A298-68D9-E43C-5A62C38AE6B8}"/>
              </a:ext>
            </a:extLst>
          </p:cNvPr>
          <p:cNvSpPr txBox="1">
            <a:spLocks/>
          </p:cNvSpPr>
          <p:nvPr/>
        </p:nvSpPr>
        <p:spPr>
          <a:xfrm>
            <a:off x="746600" y="1521355"/>
            <a:ext cx="10698800" cy="517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对象获取，而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对象是通过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对象获取的。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对象中提供了以下获取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元素对象的函数：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属性值获取，返回单个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根据标签名称获取，返回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数组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name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数组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612000" lvl="1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属性值获取，返回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Element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对象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数组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5" name="!!矩形: 圆角 7">
            <a:extLst>
              <a:ext uri="{FF2B5EF4-FFF2-40B4-BE49-F238E27FC236}">
                <a16:creationId xmlns:a16="http://schemas.microsoft.com/office/drawing/2014/main" id="{95B47B01-6841-887A-E70B-E16AE9272823}"/>
              </a:ext>
            </a:extLst>
          </p:cNvPr>
          <p:cNvSpPr/>
          <p:nvPr/>
        </p:nvSpPr>
        <p:spPr>
          <a:xfrm>
            <a:off x="1410670" y="3216754"/>
            <a:ext cx="8594976" cy="347026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h1 = document.getElementById(</a:t>
            </a:r>
            <a:r>
              <a:rPr lang="pt-BR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'h1'</a:t>
            </a:r>
            <a:r>
              <a:rPr lang="pt-BR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B1925B5F-D153-A263-D48C-25019CA43549}"/>
              </a:ext>
            </a:extLst>
          </p:cNvPr>
          <p:cNvSpPr/>
          <p:nvPr/>
        </p:nvSpPr>
        <p:spPr>
          <a:xfrm>
            <a:off x="1410670" y="4244717"/>
            <a:ext cx="8594976" cy="347026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divs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document.getElementsByTagName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'div'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7" name="!!矩形: 圆角 7">
            <a:extLst>
              <a:ext uri="{FF2B5EF4-FFF2-40B4-BE49-F238E27FC236}">
                <a16:creationId xmlns:a16="http://schemas.microsoft.com/office/drawing/2014/main" id="{F7A0F58C-3BA1-3E54-B0A3-41293AF92AB2}"/>
              </a:ext>
            </a:extLst>
          </p:cNvPr>
          <p:cNvSpPr/>
          <p:nvPr/>
        </p:nvSpPr>
        <p:spPr>
          <a:xfrm>
            <a:off x="1410670" y="5272680"/>
            <a:ext cx="8594976" cy="347026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hobbys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document.getElementsByName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'hobby'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8" name="!!矩形: 圆角 7">
            <a:extLst>
              <a:ext uri="{FF2B5EF4-FFF2-40B4-BE49-F238E27FC236}">
                <a16:creationId xmlns:a16="http://schemas.microsoft.com/office/drawing/2014/main" id="{DF302761-AAB9-1280-1FC2-794D35666C2F}"/>
              </a:ext>
            </a:extLst>
          </p:cNvPr>
          <p:cNvSpPr/>
          <p:nvPr/>
        </p:nvSpPr>
        <p:spPr>
          <a:xfrm>
            <a:off x="1410670" y="6351233"/>
            <a:ext cx="8594976" cy="347026"/>
          </a:xfrm>
          <a:prstGeom prst="roundRect">
            <a:avLst>
              <a:gd name="adj" fmla="val 11778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clss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8B6D3A-6B66-8845-A906-BCBE588ED5D2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98EBCA-D188-986C-24D2-BC928FEE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FE733AE-D8C3-6EE8-1541-10C4A023E570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6 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浏览器对象模型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DOM</a:t>
            </a:r>
            <a:endParaRPr lang="zh-CN" altLang="en-US" sz="3600" b="1" dirty="0">
              <a:solidFill>
                <a:srgbClr val="FFFFFF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792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169CF928-AA9D-B009-185D-0D0DB9AB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1195497"/>
            <a:ext cx="10698800" cy="51719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事件监听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:a16="http://schemas.microsoft.com/office/drawing/2014/main" id="{3E71DE19-1E13-B586-9BA8-3AC217B73645}"/>
              </a:ext>
            </a:extLst>
          </p:cNvPr>
          <p:cNvSpPr txBox="1">
            <a:spLocks/>
          </p:cNvSpPr>
          <p:nvPr/>
        </p:nvSpPr>
        <p:spPr>
          <a:xfrm>
            <a:off x="710880" y="1624204"/>
            <a:ext cx="10698800" cy="35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事件是发生在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元素上的 “事情”。比如：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按钮被点击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鼠标移动到元素上</a:t>
            </a:r>
            <a:endParaRPr lang="en-US" altLang="zh-CN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76000" lvl="1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按下键盘按键</a:t>
            </a:r>
            <a:endParaRPr lang="en-US" altLang="zh-CN" dirty="0"/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事件监听：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可以在事件被侦测到时 </a:t>
            </a:r>
            <a:r>
              <a:rPr lang="zh-CN" altLang="en-US" sz="2400" dirty="0">
                <a:solidFill>
                  <a:srgbClr val="C00000"/>
                </a:solidFill>
              </a:rPr>
              <a:t>执行代码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6ACE0B-1323-90B1-E7FD-0A7C45CA0CF6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F6E20D-ED6C-54C5-FF22-BBA7B727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4395F1-9919-2AD1-6FE9-A0995634556A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7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事件监听</a:t>
            </a:r>
          </a:p>
        </p:txBody>
      </p:sp>
    </p:spTree>
    <p:extLst>
      <p:ext uri="{BB962C8B-B14F-4D97-AF65-F5344CB8AC3E}">
        <p14:creationId xmlns:p14="http://schemas.microsoft.com/office/powerpoint/2010/main" val="3207300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8">
            <a:extLst>
              <a:ext uri="{FF2B5EF4-FFF2-40B4-BE49-F238E27FC236}">
                <a16:creationId xmlns:a16="http://schemas.microsoft.com/office/drawing/2014/main" id="{E648DD94-D9FB-C6DB-99C0-719BC8E97722}"/>
              </a:ext>
            </a:extLst>
          </p:cNvPr>
          <p:cNvSpPr txBox="1">
            <a:spLocks/>
          </p:cNvSpPr>
          <p:nvPr/>
        </p:nvSpPr>
        <p:spPr>
          <a:xfrm>
            <a:off x="606989" y="817334"/>
            <a:ext cx="10227266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方式一：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标签中的事件属性进行绑定，语法：事件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“函数名”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20D60B1F-D433-33B1-D7DC-69A28F64950F}"/>
              </a:ext>
            </a:extLst>
          </p:cNvPr>
          <p:cNvSpPr/>
          <p:nvPr/>
        </p:nvSpPr>
        <p:spPr>
          <a:xfrm>
            <a:off x="1577724" y="1431389"/>
            <a:ext cx="8594976" cy="2238854"/>
          </a:xfrm>
          <a:prstGeom prst="roundRect">
            <a:avLst>
              <a:gd name="adj" fmla="val 386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eaLnBrk="0" fontAlgn="base" hangingPunct="0"/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on()"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1"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eaLnBrk="0" fontAlgn="base" hangingPunct="0"/>
            <a:endParaRPr lang="en-US" altLang="zh-CN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on(){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被点击了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BD94E494-1103-0123-48ED-E2313532A1E0}"/>
              </a:ext>
            </a:extLst>
          </p:cNvPr>
          <p:cNvSpPr txBox="1">
            <a:spLocks/>
          </p:cNvSpPr>
          <p:nvPr/>
        </p:nvSpPr>
        <p:spPr>
          <a:xfrm>
            <a:off x="710880" y="3767108"/>
            <a:ext cx="9461820" cy="51719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通过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DOM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元素属性绑定。先获取元素，再绑定事件。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!!矩形: 圆角 7">
            <a:extLst>
              <a:ext uri="{FF2B5EF4-FFF2-40B4-BE49-F238E27FC236}">
                <a16:creationId xmlns:a16="http://schemas.microsoft.com/office/drawing/2014/main" id="{9EFF32E4-EF17-C812-F6D8-677A28E87A77}"/>
              </a:ext>
            </a:extLst>
          </p:cNvPr>
          <p:cNvSpPr/>
          <p:nvPr/>
        </p:nvSpPr>
        <p:spPr>
          <a:xfrm>
            <a:off x="1577724" y="4381163"/>
            <a:ext cx="8594976" cy="2415144"/>
          </a:xfrm>
          <a:prstGeom prst="roundRect">
            <a:avLst>
              <a:gd name="adj" fmla="val 386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按钮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2"</a:t>
            </a:r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).onclick=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alert(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被点击了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80CFEF-1EED-C8F6-E8FE-AEFCB08F3A9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3C1737-E1BB-3AEE-AC97-15AA1C3B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C0BE558-9AAA-5186-85B7-F31F861798D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7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事件监听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事件绑定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93B2A4E-6B03-DB16-630F-E0C2D65C59CF}"/>
              </a:ext>
            </a:extLst>
          </p:cNvPr>
          <p:cNvCxnSpPr>
            <a:cxnSpLocks/>
          </p:cNvCxnSpPr>
          <p:nvPr/>
        </p:nvCxnSpPr>
        <p:spPr>
          <a:xfrm flipH="1">
            <a:off x="3969261" y="1643076"/>
            <a:ext cx="2057467" cy="809845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8FD34E1-006B-EEFA-D910-C5F8E5B7C56A}"/>
              </a:ext>
            </a:extLst>
          </p:cNvPr>
          <p:cNvCxnSpPr>
            <a:cxnSpLocks/>
          </p:cNvCxnSpPr>
          <p:nvPr/>
        </p:nvCxnSpPr>
        <p:spPr>
          <a:xfrm flipH="1" flipV="1">
            <a:off x="5292370" y="4670994"/>
            <a:ext cx="644302" cy="822334"/>
          </a:xfrm>
          <a:prstGeom prst="straightConnector1">
            <a:avLst/>
          </a:prstGeom>
          <a:ln w="2222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15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A73539-5EA9-8AA2-293C-9BE91CEDE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60594"/>
              </p:ext>
            </p:extLst>
          </p:nvPr>
        </p:nvGraphicFramePr>
        <p:xfrm>
          <a:off x="927946" y="843586"/>
          <a:ext cx="10674774" cy="593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0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54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事</a:t>
                      </a:r>
                      <a:r>
                        <a:rPr lang="en-US" sz="2000" kern="1000" dirty="0">
                          <a:latin typeface="Times New Roman"/>
                          <a:ea typeface="方正书宋简体"/>
                        </a:rPr>
                        <a:t>    </a:t>
                      </a: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何 时 触 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事</a:t>
                      </a:r>
                      <a:r>
                        <a:rPr lang="en-US" sz="2000" kern="1000" dirty="0">
                          <a:latin typeface="Times New Roman"/>
                          <a:ea typeface="方正书宋简体"/>
                        </a:rPr>
                        <a:t>    </a:t>
                      </a: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kern="1000" dirty="0">
                          <a:latin typeface="Times New Roman"/>
                          <a:ea typeface="方正书宋简体"/>
                        </a:rPr>
                        <a:t>何 时 触 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onabort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对象载入被中断时触发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onmousedown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单击任何一个鼠标按键时触发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onblur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元素或窗口本身失去焦点时触发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onmousemove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鼠标在某个元素上移动时持续触发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onchange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改变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&lt;select&gt;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元素中的选项或其他表单元素失去焦点，并且在其获取焦点后内容发生过改变时触发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onmouseout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将鼠标从指定的元素上移开时触发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48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onclick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单击鼠标左键时触发。当光标的焦点在按钮上，并按下回车键时，也会触发该事件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onmouseover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鼠标移到某个元素上时触发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ondblclick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双击鼠标左键时触发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onmouseup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释放任意一个鼠标按键时触发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onerror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出现错误时触发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onreset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单击重置按钮时，在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&lt;form&gt;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onfocus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任何元素或窗口本身获得焦点时触发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onresize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窗口或框架的大小发生改变时触发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9922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onkeydown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键盘上的按键（包括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Shift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或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Alt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等键）被按下时触发，如果一直按着某键，则会不断触发。当返回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false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时，取消默认动作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onscroll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在任何带滚动条的元素或窗口上滚动时触发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989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onkeypress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键盘上的按键被按下，并产生一个字符时发生。也就是说，当按下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Shift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或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Alt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等键时不触发。如果一直按下某键时，会不断触发。当返回</a:t>
                      </a: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false</a:t>
                      </a:r>
                      <a:r>
                        <a:rPr lang="zh-CN" sz="1600" kern="1000">
                          <a:latin typeface="Times New Roman"/>
                          <a:ea typeface="方正书宋简体"/>
                        </a:rPr>
                        <a:t>时，取消默认动作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onselect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选中文本时触发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571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onkeyup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释放键盘上的按键时触发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onsubmit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单击提交按钮时，在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&lt;form&gt;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49870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onload</a:t>
                      </a:r>
                      <a:endParaRPr lang="zh-CN" sz="1600" kern="1000" dirty="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页面完全载入后，在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Window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对象上触发；所有框架都载入后，在框架集上触发；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</a:t>
                      </a:r>
                      <a:r>
                        <a:rPr lang="en-US" sz="1600" kern="1000" dirty="0" err="1">
                          <a:latin typeface="Times New Roman"/>
                          <a:ea typeface="方正书宋简体"/>
                        </a:rPr>
                        <a:t>img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标记指定的图像完全载入后，在其上触发；或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&lt;object&gt;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标记指定的对象完全载入后，在其上触发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600" kern="1000">
                          <a:latin typeface="Times New Roman"/>
                          <a:ea typeface="方正书宋简体"/>
                        </a:rPr>
                        <a:t>onunload</a:t>
                      </a:r>
                      <a:endParaRPr lang="zh-CN" sz="1600" kern="1000">
                        <a:latin typeface="Times New Roman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页面完全卸载后，在</a:t>
                      </a:r>
                      <a:r>
                        <a:rPr lang="en-US" sz="1600" kern="1000" dirty="0">
                          <a:latin typeface="Times New Roman"/>
                          <a:ea typeface="方正书宋简体"/>
                        </a:rPr>
                        <a:t>Window</a:t>
                      </a:r>
                      <a:r>
                        <a:rPr lang="zh-CN" sz="1600" kern="1000" dirty="0">
                          <a:latin typeface="Times New Roman"/>
                          <a:ea typeface="方正书宋简体"/>
                        </a:rPr>
                        <a:t>对象上触发；或者所有框架都卸载后，在框架集上触发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3CD4BCA-8A35-77E9-F525-B29B74AA0742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9CD8AD-E76B-2316-0547-ABF1B46C4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DE2FBF1-3325-D6F7-367A-DACB93A3A493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7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事件监听</a:t>
            </a: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-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常见事件</a:t>
            </a:r>
          </a:p>
        </p:txBody>
      </p:sp>
    </p:spTree>
    <p:extLst>
      <p:ext uri="{BB962C8B-B14F-4D97-AF65-F5344CB8AC3E}">
        <p14:creationId xmlns:p14="http://schemas.microsoft.com/office/powerpoint/2010/main" val="1117215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08FEBF-BC65-118B-2F38-2A4325FD1442}"/>
              </a:ext>
            </a:extLst>
          </p:cNvPr>
          <p:cNvSpPr txBox="1">
            <a:spLocks/>
          </p:cNvSpPr>
          <p:nvPr/>
        </p:nvSpPr>
        <p:spPr>
          <a:xfrm>
            <a:off x="2819564" y="962090"/>
            <a:ext cx="7804892" cy="5171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rgbClr val="C00000"/>
                </a:solidFill>
              </a:rPr>
              <a:t>通过事件监听及</a:t>
            </a:r>
            <a:r>
              <a:rPr lang="en-US" altLang="zh-CN" sz="2400" dirty="0">
                <a:solidFill>
                  <a:srgbClr val="C00000"/>
                </a:solidFill>
              </a:rPr>
              <a:t>DOM</a:t>
            </a:r>
            <a:r>
              <a:rPr lang="zh-CN" altLang="en-US" sz="2400" dirty="0">
                <a:solidFill>
                  <a:srgbClr val="C00000"/>
                </a:solidFill>
              </a:rPr>
              <a:t>操作，完成如下效果实现。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80682-C7BA-0F77-827B-AA7D38DDD5F3}"/>
              </a:ext>
            </a:extLst>
          </p:cNvPr>
          <p:cNvSpPr txBox="1">
            <a:spLocks/>
          </p:cNvSpPr>
          <p:nvPr/>
        </p:nvSpPr>
        <p:spPr>
          <a:xfrm>
            <a:off x="2222018" y="1855121"/>
            <a:ext cx="9214230" cy="13393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点亮灯泡，点击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熄灭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熄灭灯泡。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输入框鼠标聚焦后，展示小写；鼠标离焦后，展示大写。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全选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按钮使所有的复选框呈现被选中的状态，点击 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反选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按钮使所有的复选框呈现取消勾选的状态。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90977-D1B8-20DD-833F-F76947CE8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30" y="3383277"/>
            <a:ext cx="1973751" cy="32464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8EAB2-A02F-A5FC-694F-5F16BB71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847" y="3429001"/>
            <a:ext cx="1844200" cy="3200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392F15-9755-1DCB-14F4-D9B0FCADD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"/>
          <a:stretch/>
        </p:blipFill>
        <p:spPr>
          <a:xfrm>
            <a:off x="6641913" y="3429000"/>
            <a:ext cx="1920406" cy="3200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3AD21F-E8CB-5C2D-9617-C91223950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0185" y="3383276"/>
            <a:ext cx="1905165" cy="31549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6A5BA9-980E-A20D-5615-1E56A963C5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35" t="17906" r="9732" b="11402"/>
          <a:stretch/>
        </p:blipFill>
        <p:spPr>
          <a:xfrm>
            <a:off x="1375392" y="883227"/>
            <a:ext cx="1444172" cy="6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2">
            <a:extLst>
              <a:ext uri="{FF2B5EF4-FFF2-40B4-BE49-F238E27FC236}">
                <a16:creationId xmlns:a16="http://schemas.microsoft.com/office/drawing/2014/main" id="{B7ECF425-40FC-6131-9392-FBE9EB822A47}"/>
              </a:ext>
            </a:extLst>
          </p:cNvPr>
          <p:cNvSpPr/>
          <p:nvPr/>
        </p:nvSpPr>
        <p:spPr>
          <a:xfrm>
            <a:off x="1045965" y="1865087"/>
            <a:ext cx="10217121" cy="39432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A24F27E6-17B4-E647-FBAC-05976C774CDF}"/>
              </a:ext>
            </a:extLst>
          </p:cNvPr>
          <p:cNvSpPr txBox="1"/>
          <p:nvPr/>
        </p:nvSpPr>
        <p:spPr>
          <a:xfrm>
            <a:off x="1658728" y="2967789"/>
            <a:ext cx="9001000" cy="16130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本章主要介绍了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CSS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知识。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认识并掌握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的基本语法和引入方式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的函数和对象。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JavaScript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事件监听</a:t>
            </a:r>
            <a:r>
              <a:rPr lang="zh-CN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C9197A8-6B33-BCEF-FEAE-4B7269AF358F}"/>
              </a:ext>
            </a:extLst>
          </p:cNvPr>
          <p:cNvSpPr/>
          <p:nvPr/>
        </p:nvSpPr>
        <p:spPr>
          <a:xfrm>
            <a:off x="441297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F1FD9BF-E8D2-7266-48F9-FD9A5EBE4F1C}"/>
              </a:ext>
            </a:extLst>
          </p:cNvPr>
          <p:cNvSpPr/>
          <p:nvPr/>
        </p:nvSpPr>
        <p:spPr>
          <a:xfrm>
            <a:off x="513179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2F1D46-EF17-AB7F-542E-54A702663264}"/>
              </a:ext>
            </a:extLst>
          </p:cNvPr>
          <p:cNvSpPr/>
          <p:nvPr/>
        </p:nvSpPr>
        <p:spPr>
          <a:xfrm>
            <a:off x="585061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B316C7D-723D-E5B7-127B-C3D21FFE7635}"/>
              </a:ext>
            </a:extLst>
          </p:cNvPr>
          <p:cNvSpPr/>
          <p:nvPr/>
        </p:nvSpPr>
        <p:spPr>
          <a:xfrm>
            <a:off x="6569438" y="14903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2FED17-3DFF-4351-2353-4C7162AC1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16" y="1894416"/>
            <a:ext cx="2989291" cy="38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FED32B24-BAA2-FB4B-DB50-EC00873E2C19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CF847F8-9B7F-DEA7-7755-EC174513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271228D-92D0-E3BC-270A-58F8CA8ECE3F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脚本语言</a:t>
            </a:r>
          </a:p>
        </p:txBody>
      </p:sp>
      <p:sp>
        <p:nvSpPr>
          <p:cNvPr id="25" name="矩形: 对角圆角 24">
            <a:extLst>
              <a:ext uri="{FF2B5EF4-FFF2-40B4-BE49-F238E27FC236}">
                <a16:creationId xmlns:a16="http://schemas.microsoft.com/office/drawing/2014/main" id="{243BD339-89DD-9D00-EA92-FE701D402920}"/>
              </a:ext>
            </a:extLst>
          </p:cNvPr>
          <p:cNvSpPr/>
          <p:nvPr/>
        </p:nvSpPr>
        <p:spPr>
          <a:xfrm>
            <a:off x="354722" y="1018479"/>
            <a:ext cx="11477297" cy="3712779"/>
          </a:xfrm>
          <a:prstGeom prst="round2DiagRect">
            <a:avLst>
              <a:gd name="adj1" fmla="val 3865"/>
              <a:gd name="adj2" fmla="val 4098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lvl="1">
              <a:lnSpc>
                <a:spcPts val="2600"/>
              </a:lnSpc>
            </a:pP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3937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Web</a:t>
            </a:r>
            <a:r>
              <a:rPr lang="zh-CN" alt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标准也称为网页标准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，由一系列的标准组成，大部分由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W3C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W</a:t>
            </a: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orld </a:t>
            </a:r>
            <a:r>
              <a:rPr lang="en-US" altLang="zh-CN" sz="2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ide </a:t>
            </a:r>
            <a:r>
              <a:rPr lang="en-US" altLang="zh-CN" sz="2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eb </a:t>
            </a:r>
            <a:r>
              <a:rPr lang="en-US" altLang="zh-CN" sz="240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onsortium</a:t>
            </a:r>
            <a:r>
              <a:rPr lang="zh-CN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万维网联盟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）负责制定。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93750" lvl="1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三个组成部分：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48000" lvl="2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：负责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网页的结构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（页面元素和内容）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48000" lvl="2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：负责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网页的表现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页面元素的外观、位置等页面样式，如：颜色、大小等）。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48000" lvl="2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JavaScript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：负责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网页的行为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（交互效果）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62250" lvl="2">
              <a:lnSpc>
                <a:spcPct val="13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BFD1710-2FA5-0219-E9EE-AA2F249E2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586" y="5033797"/>
            <a:ext cx="1123933" cy="155595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A1C990B-9189-651B-17E1-9E19EB1FE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875" y="4909932"/>
            <a:ext cx="1096393" cy="155627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7A1E23B-A93F-8C23-1A78-73FC3F1A5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6156" y="4909932"/>
            <a:ext cx="1103315" cy="15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94E2EDAD-DBC8-F65F-9799-D29FA3AFA47E}"/>
              </a:ext>
            </a:extLst>
          </p:cNvPr>
          <p:cNvSpPr/>
          <p:nvPr/>
        </p:nvSpPr>
        <p:spPr>
          <a:xfrm>
            <a:off x="636551" y="5199185"/>
            <a:ext cx="10735309" cy="926021"/>
          </a:xfrm>
          <a:prstGeom prst="round2DiagRect">
            <a:avLst/>
          </a:prstGeom>
          <a:solidFill>
            <a:schemeClr val="accent5">
              <a:lumMod val="20000"/>
              <a:lumOff val="80000"/>
              <a:alpha val="14902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国际（前身为欧洲计算机制造商协会），制定了标准化的脚本程序设计语言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，这种语言得到广泛应用。而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JavaScript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是遵守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ECMAScript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的标准的。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B18102-2569-7028-6546-59F1FCB6FBA4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AF5A7C-A01B-2E49-30AB-EADBCAAF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ECEFC-3EFE-76DB-2570-8763A58E848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脚本语言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859287-EC78-7B49-9343-523324DCFC69}"/>
              </a:ext>
            </a:extLst>
          </p:cNvPr>
          <p:cNvSpPr txBox="1"/>
          <p:nvPr/>
        </p:nvSpPr>
        <p:spPr>
          <a:xfrm>
            <a:off x="591903" y="1133859"/>
            <a:ext cx="10942006" cy="3350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JavaScript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（简称：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）是一门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跨平台、基于对象的脚本语言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。是用来控制网页行为的，它能使网页可交互。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libaba PuHuiTi R"/>
              <a:cs typeface="Times New Roman" panose="02020603050405020304" pitchFamily="18" charset="0"/>
            </a:endParaRPr>
          </a:p>
          <a:p>
            <a:pPr marL="3600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JavaScript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是完全不同的语言，不论是概念还是设计。但是基础语法类似。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libaba PuHuiTi R"/>
              <a:cs typeface="Times New Roman" panose="02020603050405020304" pitchFamily="18" charset="0"/>
            </a:endParaRPr>
          </a:p>
          <a:p>
            <a:pPr marL="3600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JavaScript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1995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年由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Brendan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Eich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发明，并于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1997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年成为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标准。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libaba PuHuiTi R"/>
              <a:cs typeface="Times New Roman" panose="02020603050405020304" pitchFamily="18" charset="0"/>
            </a:endParaRPr>
          </a:p>
          <a:p>
            <a:pPr marL="36000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ECMAScript6 (ES6)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 是最主流的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JavaScript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版本（发布于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2015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Alibaba PuHuiTi R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Alibaba PuHuiTi R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8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48395CC-1975-F38B-0EE0-762F18F22651}"/>
              </a:ext>
            </a:extLst>
          </p:cNvPr>
          <p:cNvGrpSpPr/>
          <p:nvPr/>
        </p:nvGrpSpPr>
        <p:grpSpPr>
          <a:xfrm>
            <a:off x="762988" y="1053561"/>
            <a:ext cx="10402336" cy="4750878"/>
            <a:chOff x="920210" y="1821411"/>
            <a:chExt cx="10200297" cy="3140782"/>
          </a:xfrm>
        </p:grpSpPr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F08374B0-66A4-D0E2-980F-C316BA867BFA}"/>
                </a:ext>
              </a:extLst>
            </p:cNvPr>
            <p:cNvSpPr/>
            <p:nvPr/>
          </p:nvSpPr>
          <p:spPr>
            <a:xfrm>
              <a:off x="920210" y="1823316"/>
              <a:ext cx="10200297" cy="3138877"/>
            </a:xfrm>
            <a:prstGeom prst="round2DiagRect">
              <a:avLst>
                <a:gd name="adj1" fmla="val 3520"/>
                <a:gd name="adj2" fmla="val 2820"/>
              </a:avLst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04000" bIns="180000" rtlCol="0" anchor="ctr"/>
            <a:lstStyle/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解释性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脚本语言，采用小程序段的方式实现编程，不需要编译。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基于对象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可以应用自己已经创建的对象，许多功能来自对象的方法与脚本的相互作用。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事件驱动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——JavaScript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以事件驱动的方式响应用户。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跨平台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——JavaScript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依赖于浏览器本身，与操作系统无关。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  <a:p>
              <a:pPr marL="360000" lvl="1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安全性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——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Alibaba PuHuiTi R"/>
                  <a:cs typeface="阿里巴巴普惠体" panose="00020600040101010101" pitchFamily="18" charset="-122"/>
                </a:rPr>
                <a:t>不允许访问本地硬盘，不能将数据写入服务器，也不许允许对网络文件进行修改，只能通过浏览器实现信息浏览或动态交互。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Alibaba PuHuiTi R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8D5BF9CC-5AE5-C489-4791-D8B7388527E3}"/>
                </a:ext>
              </a:extLst>
            </p:cNvPr>
            <p:cNvSpPr/>
            <p:nvPr/>
          </p:nvSpPr>
          <p:spPr>
            <a:xfrm>
              <a:off x="920210" y="1821411"/>
              <a:ext cx="2650063" cy="412096"/>
            </a:xfrm>
            <a:prstGeom prst="round2DiagRect">
              <a:avLst>
                <a:gd name="adj1" fmla="val 22684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72000" rtlCol="0" anchor="ctr"/>
            <a:lstStyle/>
            <a:p>
              <a:pPr defTabSz="360000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语言特点</a:t>
              </a:r>
              <a:endParaRPr lang="en-US" altLang="zh-CN" sz="28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9" name="Shape 2461">
            <a:extLst>
              <a:ext uri="{FF2B5EF4-FFF2-40B4-BE49-F238E27FC236}">
                <a16:creationId xmlns:a16="http://schemas.microsoft.com/office/drawing/2014/main" id="{3D2C2902-564C-4F99-5616-40450A59F59E}"/>
              </a:ext>
            </a:extLst>
          </p:cNvPr>
          <p:cNvSpPr/>
          <p:nvPr/>
        </p:nvSpPr>
        <p:spPr>
          <a:xfrm>
            <a:off x="890678" y="1194706"/>
            <a:ext cx="212975" cy="25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bg1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algn="ctr" defTabSz="228519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62" noProof="1">
              <a:solidFill>
                <a:srgbClr val="F4B246"/>
              </a:solidFill>
              <a:latin typeface="+mn-ea"/>
              <a:cs typeface="Arial" panose="020B0604020202020204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BBF246-56BF-BA5D-1838-4172BAD10C79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D20CCD6-336E-C04F-FA40-11B686F0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7565B59-53B0-2D91-CA3A-B474A85582A9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0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脚本语言</a:t>
            </a:r>
          </a:p>
        </p:txBody>
      </p:sp>
    </p:spTree>
    <p:extLst>
      <p:ext uri="{BB962C8B-B14F-4D97-AF65-F5344CB8AC3E}">
        <p14:creationId xmlns:p14="http://schemas.microsoft.com/office/powerpoint/2010/main" val="70366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D03409F-2681-9CCA-6069-FF298D568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374" y="2498663"/>
            <a:ext cx="2743341" cy="203845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C802BB5-FB65-3F7B-C19E-6FD1F8DD4A20}"/>
              </a:ext>
            </a:extLst>
          </p:cNvPr>
          <p:cNvGrpSpPr/>
          <p:nvPr/>
        </p:nvGrpSpPr>
        <p:grpSpPr>
          <a:xfrm>
            <a:off x="4211957" y="1149919"/>
            <a:ext cx="6047883" cy="635241"/>
            <a:chOff x="3119265" y="2364759"/>
            <a:chExt cx="6047883" cy="63524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EF474E0-1A9D-E9AD-3940-69F7BE977C0D}"/>
                </a:ext>
              </a:extLst>
            </p:cNvPr>
            <p:cNvGrpSpPr/>
            <p:nvPr/>
          </p:nvGrpSpPr>
          <p:grpSpPr>
            <a:xfrm>
              <a:off x="3119265" y="2386938"/>
              <a:ext cx="1237362" cy="613062"/>
              <a:chOff x="2215144" y="982844"/>
              <a:chExt cx="1291893" cy="842780"/>
            </a:xfrm>
          </p:grpSpPr>
          <p:sp>
            <p:nvSpPr>
              <p:cNvPr id="12" name="平行四边形 11">
                <a:extLst>
                  <a:ext uri="{FF2B5EF4-FFF2-40B4-BE49-F238E27FC236}">
                    <a16:creationId xmlns:a16="http://schemas.microsoft.com/office/drawing/2014/main" id="{D291A3F5-7DC4-6512-A7DF-8B6BB7589775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" name="文本框 9">
                <a:extLst>
                  <a:ext uri="{FF2B5EF4-FFF2-40B4-BE49-F238E27FC236}">
                    <a16:creationId xmlns:a16="http://schemas.microsoft.com/office/drawing/2014/main" id="{C5E38B6D-5AA2-0F77-325E-731B9BFF49A0}"/>
                  </a:ext>
                </a:extLst>
              </p:cNvPr>
              <p:cNvSpPr txBox="1"/>
              <p:nvPr/>
            </p:nvSpPr>
            <p:spPr>
              <a:xfrm>
                <a:off x="2440238" y="1014359"/>
                <a:ext cx="1066799" cy="803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1229CA-BE9C-499A-5362-0C5A52367E5D}"/>
                </a:ext>
              </a:extLst>
            </p:cNvPr>
            <p:cNvGrpSpPr/>
            <p:nvPr/>
          </p:nvGrpSpPr>
          <p:grpSpPr>
            <a:xfrm>
              <a:off x="4024817" y="2364759"/>
              <a:ext cx="5142331" cy="613062"/>
              <a:chOff x="4315150" y="953426"/>
              <a:chExt cx="3857250" cy="54005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0FBD10-7D39-B679-8023-082C8E4A08CD}"/>
                  </a:ext>
                </a:extLst>
              </p:cNvPr>
              <p:cNvSpPr/>
              <p:nvPr/>
            </p:nvSpPr>
            <p:spPr>
              <a:xfrm>
                <a:off x="5286879" y="1090484"/>
                <a:ext cx="2064864" cy="33212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JavaScript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引入</a:t>
                </a:r>
                <a:endParaRPr lang="en-GB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1" name="平行四边形 10">
                <a:extLst>
                  <a:ext uri="{FF2B5EF4-FFF2-40B4-BE49-F238E27FC236}">
                    <a16:creationId xmlns:a16="http://schemas.microsoft.com/office/drawing/2014/main" id="{C62AF838-9A79-552A-AAC8-49A0E2DEBFCF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DBCF5A-AA02-256A-A9A4-4F76226382FE}"/>
              </a:ext>
            </a:extLst>
          </p:cNvPr>
          <p:cNvGrpSpPr/>
          <p:nvPr/>
        </p:nvGrpSpPr>
        <p:grpSpPr>
          <a:xfrm>
            <a:off x="4168415" y="2083256"/>
            <a:ext cx="6047883" cy="635232"/>
            <a:chOff x="3119265" y="3290510"/>
            <a:chExt cx="6047883" cy="63523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80B9C7D-BF72-3311-5CB5-7CF9D125D97C}"/>
                </a:ext>
              </a:extLst>
            </p:cNvPr>
            <p:cNvGrpSpPr/>
            <p:nvPr/>
          </p:nvGrpSpPr>
          <p:grpSpPr>
            <a:xfrm>
              <a:off x="3119265" y="3307336"/>
              <a:ext cx="1192190" cy="618406"/>
              <a:chOff x="2215144" y="2026500"/>
              <a:chExt cx="1244730" cy="850129"/>
            </a:xfrm>
          </p:grpSpPr>
          <p:sp>
            <p:nvSpPr>
              <p:cNvPr id="19" name="平行四边形 18">
                <a:extLst>
                  <a:ext uri="{FF2B5EF4-FFF2-40B4-BE49-F238E27FC236}">
                    <a16:creationId xmlns:a16="http://schemas.microsoft.com/office/drawing/2014/main" id="{F0D8B61A-28A5-19CA-367F-D4597C8703A9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文本框 10">
                <a:extLst>
                  <a:ext uri="{FF2B5EF4-FFF2-40B4-BE49-F238E27FC236}">
                    <a16:creationId xmlns:a16="http://schemas.microsoft.com/office/drawing/2014/main" id="{C3F328DE-F134-D5E9-8B13-C70190CB7A69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8" name="平行四边形 17">
              <a:extLst>
                <a:ext uri="{FF2B5EF4-FFF2-40B4-BE49-F238E27FC236}">
                  <a16:creationId xmlns:a16="http://schemas.microsoft.com/office/drawing/2014/main" id="{ADF50A2E-CDB4-157F-8245-3A427282BB64}"/>
                </a:ext>
              </a:extLst>
            </p:cNvPr>
            <p:cNvSpPr/>
            <p:nvPr/>
          </p:nvSpPr>
          <p:spPr>
            <a:xfrm>
              <a:off x="4024817" y="3290510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EB7261B-5220-3FE4-A2EE-EE9E9AD27A28}"/>
              </a:ext>
            </a:extLst>
          </p:cNvPr>
          <p:cNvGrpSpPr/>
          <p:nvPr/>
        </p:nvGrpSpPr>
        <p:grpSpPr>
          <a:xfrm>
            <a:off x="4168415" y="3016584"/>
            <a:ext cx="6047883" cy="636178"/>
            <a:chOff x="3119265" y="4216261"/>
            <a:chExt cx="6047883" cy="636178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4DB588D-4EAD-580E-7991-01FF43BE02F4}"/>
                </a:ext>
              </a:extLst>
            </p:cNvPr>
            <p:cNvGrpSpPr/>
            <p:nvPr/>
          </p:nvGrpSpPr>
          <p:grpSpPr>
            <a:xfrm>
              <a:off x="3119265" y="4237914"/>
              <a:ext cx="1192190" cy="614525"/>
              <a:chOff x="2215144" y="3084852"/>
              <a:chExt cx="1244730" cy="844793"/>
            </a:xfrm>
          </p:grpSpPr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A64A4EBC-643B-7273-EDE5-D83A56906950}"/>
                  </a:ext>
                </a:extLst>
              </p:cNvPr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文本框 11">
                <a:extLst>
                  <a:ext uri="{FF2B5EF4-FFF2-40B4-BE49-F238E27FC236}">
                    <a16:creationId xmlns:a16="http://schemas.microsoft.com/office/drawing/2014/main" id="{8858702E-6C68-A26A-C395-F4BA932C6D02}"/>
                  </a:ext>
                </a:extLst>
              </p:cNvPr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BE2AA20F-C95A-CA1B-CE06-73B6AB0EF821}"/>
                </a:ext>
              </a:extLst>
            </p:cNvPr>
            <p:cNvSpPr/>
            <p:nvPr/>
          </p:nvSpPr>
          <p:spPr>
            <a:xfrm>
              <a:off x="4024817" y="4216261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4E64FF3-B94C-63D4-BE85-031968E63038}"/>
              </a:ext>
            </a:extLst>
          </p:cNvPr>
          <p:cNvGrpSpPr/>
          <p:nvPr/>
        </p:nvGrpSpPr>
        <p:grpSpPr>
          <a:xfrm>
            <a:off x="4168415" y="3950858"/>
            <a:ext cx="6047883" cy="635232"/>
            <a:chOff x="3119265" y="5156633"/>
            <a:chExt cx="6047883" cy="635232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78A7A3EE-5865-3396-0C5E-FA89AF92A81B}"/>
                </a:ext>
              </a:extLst>
            </p:cNvPr>
            <p:cNvGrpSpPr/>
            <p:nvPr/>
          </p:nvGrpSpPr>
          <p:grpSpPr>
            <a:xfrm>
              <a:off x="3119265" y="5173459"/>
              <a:ext cx="1192190" cy="618406"/>
              <a:chOff x="2215144" y="2026500"/>
              <a:chExt cx="1244730" cy="850129"/>
            </a:xfrm>
          </p:grpSpPr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26008FFF-7C3E-1186-8791-2AAAA0492192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文本框 10">
                <a:extLst>
                  <a:ext uri="{FF2B5EF4-FFF2-40B4-BE49-F238E27FC236}">
                    <a16:creationId xmlns:a16="http://schemas.microsoft.com/office/drawing/2014/main" id="{1D3AE5DD-2165-5C3B-C80B-62D1E8DE1D7D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CBF90567-3003-70CA-3A7C-E01AF016AB93}"/>
                </a:ext>
              </a:extLst>
            </p:cNvPr>
            <p:cNvSpPr/>
            <p:nvPr/>
          </p:nvSpPr>
          <p:spPr>
            <a:xfrm>
              <a:off x="4024817" y="5156633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CC3736C-DCC6-0B4D-1E45-F2C6324AEC16}"/>
              </a:ext>
            </a:extLst>
          </p:cNvPr>
          <p:cNvGrpSpPr/>
          <p:nvPr/>
        </p:nvGrpSpPr>
        <p:grpSpPr>
          <a:xfrm>
            <a:off x="4065093" y="5009909"/>
            <a:ext cx="6047883" cy="635232"/>
            <a:chOff x="3119265" y="5156633"/>
            <a:chExt cx="6047883" cy="6352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737EACD-0608-E836-3FC4-0A9F69159DA0}"/>
                </a:ext>
              </a:extLst>
            </p:cNvPr>
            <p:cNvGrpSpPr/>
            <p:nvPr/>
          </p:nvGrpSpPr>
          <p:grpSpPr>
            <a:xfrm>
              <a:off x="3119265" y="5173459"/>
              <a:ext cx="1192190" cy="618406"/>
              <a:chOff x="2215144" y="2026500"/>
              <a:chExt cx="1244730" cy="850129"/>
            </a:xfrm>
          </p:grpSpPr>
          <p:sp>
            <p:nvSpPr>
              <p:cNvPr id="40" name="平行四边形 39">
                <a:extLst>
                  <a:ext uri="{FF2B5EF4-FFF2-40B4-BE49-F238E27FC236}">
                    <a16:creationId xmlns:a16="http://schemas.microsoft.com/office/drawing/2014/main" id="{996D37BE-68F4-5848-E359-FEFB6D8191DB}"/>
                  </a:ext>
                </a:extLst>
              </p:cNvPr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文本框 10">
                <a:extLst>
                  <a:ext uri="{FF2B5EF4-FFF2-40B4-BE49-F238E27FC236}">
                    <a16:creationId xmlns:a16="http://schemas.microsoft.com/office/drawing/2014/main" id="{764771CC-8833-D1D9-CF1A-82EB47833331}"/>
                  </a:ext>
                </a:extLst>
              </p:cNvPr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id="{A5B67995-0BC9-3092-6FAD-0B2DF322A91A}"/>
                </a:ext>
              </a:extLst>
            </p:cNvPr>
            <p:cNvSpPr/>
            <p:nvPr/>
          </p:nvSpPr>
          <p:spPr>
            <a:xfrm>
              <a:off x="4024817" y="5156633"/>
              <a:ext cx="5142331" cy="613062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A0DEBD58-9597-573C-D4DF-6DC9F385AE36}"/>
              </a:ext>
            </a:extLst>
          </p:cNvPr>
          <p:cNvSpPr/>
          <p:nvPr/>
        </p:nvSpPr>
        <p:spPr>
          <a:xfrm>
            <a:off x="6423048" y="2242438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基础语法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053FD7C-1E8D-52A6-9667-F4037FC17C77}"/>
              </a:ext>
            </a:extLst>
          </p:cNvPr>
          <p:cNvSpPr/>
          <p:nvPr/>
        </p:nvSpPr>
        <p:spPr>
          <a:xfrm>
            <a:off x="6423048" y="3142307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函数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76AAABA-7C78-4F9D-FAE3-98C35D2D275B}"/>
              </a:ext>
            </a:extLst>
          </p:cNvPr>
          <p:cNvSpPr/>
          <p:nvPr/>
        </p:nvSpPr>
        <p:spPr>
          <a:xfrm>
            <a:off x="6447034" y="4068876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对象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469AB62-1AA7-B132-3842-C76D2D31F2C3}"/>
              </a:ext>
            </a:extLst>
          </p:cNvPr>
          <p:cNvSpPr/>
          <p:nvPr/>
        </p:nvSpPr>
        <p:spPr>
          <a:xfrm>
            <a:off x="6412979" y="5127927"/>
            <a:ext cx="2752794" cy="377026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JavaScript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事件监听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550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3B5999D-E21B-3FB7-1AF6-E9A1C48F89F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B72E2C-7C92-214E-7CB5-E72C57D2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0E6CA7-8C1F-CC6A-54F0-0C2D14553A70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引入方式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7C2C243-865E-5461-87CF-0E43B41BF125}"/>
              </a:ext>
            </a:extLst>
          </p:cNvPr>
          <p:cNvSpPr txBox="1"/>
          <p:nvPr/>
        </p:nvSpPr>
        <p:spPr>
          <a:xfrm>
            <a:off x="307288" y="978928"/>
            <a:ext cx="1142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dirty="0"/>
              <a:t>JavaScript</a:t>
            </a:r>
            <a:r>
              <a:rPr lang="zh-CN" altLang="en-US" sz="2400" dirty="0"/>
              <a:t>程序不能独立运行，只能在宿主环中执行。一般情况下，可以把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代码放在网页中，借助浏览器环境来运行。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3F1CDEFB-4FA5-137D-FABF-69B5ABEA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500" y="2090432"/>
            <a:ext cx="2981332" cy="3506944"/>
          </a:xfrm>
          <a:prstGeom prst="rect">
            <a:avLst/>
          </a:prstGeom>
        </p:spPr>
      </p:pic>
      <p:sp>
        <p:nvSpPr>
          <p:cNvPr id="81" name="圆角矩形标注 17">
            <a:extLst>
              <a:ext uri="{FF2B5EF4-FFF2-40B4-BE49-F238E27FC236}">
                <a16:creationId xmlns:a16="http://schemas.microsoft.com/office/drawing/2014/main" id="{25BBA57F-304C-0D6F-8716-423F2605AC57}"/>
              </a:ext>
            </a:extLst>
          </p:cNvPr>
          <p:cNvSpPr/>
          <p:nvPr/>
        </p:nvSpPr>
        <p:spPr bwMode="auto">
          <a:xfrm rot="10800000">
            <a:off x="7251906" y="3536937"/>
            <a:ext cx="1766455" cy="589434"/>
          </a:xfrm>
          <a:prstGeom prst="wedgeRoundRectCallout">
            <a:avLst>
              <a:gd name="adj1" fmla="val -30496"/>
              <a:gd name="adj2" fmla="val -92123"/>
              <a:gd name="adj3" fmla="val 16667"/>
            </a:avLst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82" name="TextBox 76">
            <a:extLst>
              <a:ext uri="{FF2B5EF4-FFF2-40B4-BE49-F238E27FC236}">
                <a16:creationId xmlns:a16="http://schemas.microsoft.com/office/drawing/2014/main" id="{5F3F075D-72A5-6C27-4DD3-CBDA2D4E8DF9}"/>
              </a:ext>
            </a:extLst>
          </p:cNvPr>
          <p:cNvSpPr txBox="1"/>
          <p:nvPr/>
        </p:nvSpPr>
        <p:spPr>
          <a:xfrm>
            <a:off x="7390452" y="3534581"/>
            <a:ext cx="1440873" cy="5810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种方式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标注 19">
            <a:extLst>
              <a:ext uri="{FF2B5EF4-FFF2-40B4-BE49-F238E27FC236}">
                <a16:creationId xmlns:a16="http://schemas.microsoft.com/office/drawing/2014/main" id="{25E13889-8A67-7CBB-A5FA-5426FC192A1A}"/>
              </a:ext>
            </a:extLst>
          </p:cNvPr>
          <p:cNvSpPr/>
          <p:nvPr/>
        </p:nvSpPr>
        <p:spPr bwMode="auto">
          <a:xfrm rot="10800000">
            <a:off x="5044363" y="2651608"/>
            <a:ext cx="4604380" cy="589434"/>
          </a:xfrm>
          <a:prstGeom prst="wedgeRoundRectCallout">
            <a:avLst>
              <a:gd name="adj1" fmla="val -30496"/>
              <a:gd name="adj2" fmla="val -92123"/>
              <a:gd name="adj3" fmla="val 16667"/>
            </a:avLst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84" name="TextBox 76">
            <a:extLst>
              <a:ext uri="{FF2B5EF4-FFF2-40B4-BE49-F238E27FC236}">
                <a16:creationId xmlns:a16="http://schemas.microsoft.com/office/drawing/2014/main" id="{B1A1A4CB-3BEF-C78E-3DE8-2731E4381F96}"/>
              </a:ext>
            </a:extLst>
          </p:cNvPr>
          <p:cNvSpPr txBox="1"/>
          <p:nvPr/>
        </p:nvSpPr>
        <p:spPr>
          <a:xfrm>
            <a:off x="5044363" y="2640874"/>
            <a:ext cx="4535108" cy="5810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行内、内部、外部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链接和导入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原创设计师QQ598969553          _5">
            <a:extLst>
              <a:ext uri="{FF2B5EF4-FFF2-40B4-BE49-F238E27FC236}">
                <a16:creationId xmlns:a16="http://schemas.microsoft.com/office/drawing/2014/main" id="{1AEA7C47-9570-4295-0CF5-294EA7DC6611}"/>
              </a:ext>
            </a:extLst>
          </p:cNvPr>
          <p:cNvSpPr/>
          <p:nvPr/>
        </p:nvSpPr>
        <p:spPr>
          <a:xfrm>
            <a:off x="7531940" y="4384683"/>
            <a:ext cx="2698694" cy="58943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cs typeface="+mn-ea"/>
              <a:sym typeface="+mn-lt"/>
            </a:endParaRPr>
          </a:p>
        </p:txBody>
      </p:sp>
      <p:sp>
        <p:nvSpPr>
          <p:cNvPr id="86" name="TextBox 76">
            <a:extLst>
              <a:ext uri="{FF2B5EF4-FFF2-40B4-BE49-F238E27FC236}">
                <a16:creationId xmlns:a16="http://schemas.microsoft.com/office/drawing/2014/main" id="{0801ED2D-212F-889C-3D99-CC40596B5D77}"/>
              </a:ext>
            </a:extLst>
          </p:cNvPr>
          <p:cNvSpPr txBox="1"/>
          <p:nvPr/>
        </p:nvSpPr>
        <p:spPr>
          <a:xfrm>
            <a:off x="7531940" y="4388871"/>
            <a:ext cx="2981332" cy="5810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219200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几种引入方式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976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5607E91-A832-4B34-B96E-A8768126C4B0}"/>
              </a:ext>
            </a:extLst>
          </p:cNvPr>
          <p:cNvSpPr txBox="1">
            <a:spLocks/>
          </p:cNvSpPr>
          <p:nvPr/>
        </p:nvSpPr>
        <p:spPr>
          <a:xfrm>
            <a:off x="6626745" y="1409080"/>
            <a:ext cx="4948728" cy="227246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外部脚本：将 </a:t>
            </a:r>
            <a:r>
              <a:rPr lang="en-US" altLang="zh-CN" sz="2400" dirty="0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代码定义在外部 </a:t>
            </a:r>
            <a:r>
              <a:rPr lang="en-US" altLang="zh-CN" sz="2400" dirty="0"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文件中，然后引入到 </a:t>
            </a:r>
            <a:r>
              <a:rPr lang="en-US" altLang="zh-CN" sz="2400" dirty="0"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 sz="2400" dirty="0"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 sz="2400" dirty="0"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外部</a:t>
            </a:r>
            <a:r>
              <a:rPr lang="en-US" altLang="zh-CN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文件中，只包含</a:t>
            </a:r>
            <a:r>
              <a:rPr lang="en-US" altLang="zh-CN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代码，不包含</a:t>
            </a:r>
            <a:r>
              <a:rPr lang="en-US" altLang="zh-CN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</a:t>
            </a:r>
            <a:endParaRPr lang="en-US" altLang="zh-CN" sz="20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r>
              <a:rPr lang="zh-CN" altLang="en-US" sz="2000" b="0" dirty="0"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标签不能自闭合</a:t>
            </a:r>
            <a:endParaRPr lang="en-US" altLang="zh-CN" sz="2000" b="0" dirty="0"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" name="!!矩形: 圆角 7">
            <a:extLst>
              <a:ext uri="{FF2B5EF4-FFF2-40B4-BE49-F238E27FC236}">
                <a16:creationId xmlns:a16="http://schemas.microsoft.com/office/drawing/2014/main" id="{86646A5D-A1B6-0C49-5986-18515AA3A29D}"/>
              </a:ext>
            </a:extLst>
          </p:cNvPr>
          <p:cNvSpPr/>
          <p:nvPr/>
        </p:nvSpPr>
        <p:spPr>
          <a:xfrm>
            <a:off x="6826110" y="4644376"/>
            <a:ext cx="4549998" cy="1206067"/>
          </a:xfrm>
          <a:prstGeom prst="roundRect">
            <a:avLst>
              <a:gd name="adj" fmla="val 10170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src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/test.js"</a:t>
            </a:r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&gt;&lt;/script&gt;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占位符 5">
            <a:extLst>
              <a:ext uri="{FF2B5EF4-FFF2-40B4-BE49-F238E27FC236}">
                <a16:creationId xmlns:a16="http://schemas.microsoft.com/office/drawing/2014/main" id="{96857E5C-E8F9-0401-0214-4976886E33E6}"/>
              </a:ext>
            </a:extLst>
          </p:cNvPr>
          <p:cNvSpPr txBox="1">
            <a:spLocks/>
          </p:cNvSpPr>
          <p:nvPr/>
        </p:nvSpPr>
        <p:spPr>
          <a:xfrm>
            <a:off x="192653" y="1235988"/>
            <a:ext cx="6034651" cy="26155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内部脚本：将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JS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代码定义在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ea typeface="Alibaba PuHuiTi R"/>
              </a:rPr>
              <a:t>页面中</a:t>
            </a:r>
            <a:endParaRPr lang="en-US" altLang="zh-CN" sz="2400" dirty="0">
              <a:solidFill>
                <a:schemeClr val="tx1"/>
              </a:solidFill>
              <a:latin typeface="Consolas" panose="020B0609020204030204" pitchFamily="49" charset="0"/>
              <a:ea typeface="Alibaba PuHuiTi R"/>
            </a:endParaRP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JavaScript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代码必须位于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&lt;script&gt;&lt;/script&gt;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标签之间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文档中，可以在任意地方，放置任意数量的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</a:p>
          <a:p>
            <a:pPr marL="540000" lvl="1" indent="-28575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一般会把脚本置于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&lt;body&gt;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元素的底部，可改善显示速度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!!矩形: 圆角 7">
            <a:extLst>
              <a:ext uri="{FF2B5EF4-FFF2-40B4-BE49-F238E27FC236}">
                <a16:creationId xmlns:a16="http://schemas.microsoft.com/office/drawing/2014/main" id="{AC031B2A-B01A-95C0-7C52-6215389CB844}"/>
              </a:ext>
            </a:extLst>
          </p:cNvPr>
          <p:cNvSpPr/>
          <p:nvPr/>
        </p:nvSpPr>
        <p:spPr>
          <a:xfrm>
            <a:off x="1135155" y="4282619"/>
            <a:ext cx="3506117" cy="2098964"/>
          </a:xfrm>
          <a:prstGeom prst="roundRect">
            <a:avLst>
              <a:gd name="adj" fmla="val 5275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    alert(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"Hello JavaScript"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&lt;/script&gt;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B5999D-E21B-3FB7-1AF6-E9A1C48F89FC}"/>
              </a:ext>
            </a:extLst>
          </p:cNvPr>
          <p:cNvSpPr txBox="1"/>
          <p:nvPr/>
        </p:nvSpPr>
        <p:spPr>
          <a:xfrm>
            <a:off x="657174" y="159741"/>
            <a:ext cx="903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网站、网页与主页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B72E2C-7C92-214E-7CB5-E72C57D2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5"/>
            <a:ext cx="12192000" cy="7084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E0E6CA7-8C1F-CC6A-54F0-0C2D14553A70}"/>
              </a:ext>
            </a:extLst>
          </p:cNvPr>
          <p:cNvSpPr txBox="1"/>
          <p:nvPr/>
        </p:nvSpPr>
        <p:spPr>
          <a:xfrm>
            <a:off x="540246" y="28747"/>
            <a:ext cx="903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200"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 JavaScript</a:t>
            </a:r>
            <a:r>
              <a:rPr lang="zh-CN" altLang="en-US" sz="3600" b="1" dirty="0">
                <a:solidFill>
                  <a:srgbClr val="FFFFFF"/>
                </a:solidFill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引入方式</a:t>
            </a:r>
          </a:p>
        </p:txBody>
      </p:sp>
    </p:spTree>
    <p:extLst>
      <p:ext uri="{BB962C8B-B14F-4D97-AF65-F5344CB8AC3E}">
        <p14:creationId xmlns:p14="http://schemas.microsoft.com/office/powerpoint/2010/main" val="111587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10797</TotalTime>
  <Words>4111</Words>
  <Application>Microsoft Office PowerPoint</Application>
  <PresentationFormat>宽屏</PresentationFormat>
  <Paragraphs>558</Paragraphs>
  <Slides>39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Alibaba PuHuiTi R</vt:lpstr>
      <vt:lpstr>PingFangSC-Regular</vt:lpstr>
      <vt:lpstr>阿里巴巴普惠体</vt:lpstr>
      <vt:lpstr>等线</vt:lpstr>
      <vt:lpstr>等线 Light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输出语句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事件监听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什么是线性结构(Linear Structure)？</dc:title>
  <dc:creator>He Xiaoyu</dc:creator>
  <cp:lastModifiedBy>e2232</cp:lastModifiedBy>
  <cp:revision>936</cp:revision>
  <dcterms:created xsi:type="dcterms:W3CDTF">2022-10-08T06:09:03Z</dcterms:created>
  <dcterms:modified xsi:type="dcterms:W3CDTF">2024-11-03T06:02:58Z</dcterms:modified>
</cp:coreProperties>
</file>