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6"/>
  </p:notesMasterIdLst>
  <p:sldIdLst>
    <p:sldId id="578" r:id="rId2"/>
    <p:sldId id="715" r:id="rId3"/>
    <p:sldId id="716" r:id="rId4"/>
    <p:sldId id="717" r:id="rId5"/>
    <p:sldId id="718" r:id="rId6"/>
    <p:sldId id="719" r:id="rId7"/>
    <p:sldId id="720" r:id="rId8"/>
    <p:sldId id="721" r:id="rId9"/>
    <p:sldId id="722" r:id="rId10"/>
    <p:sldId id="723" r:id="rId11"/>
    <p:sldId id="724" r:id="rId12"/>
    <p:sldId id="725" r:id="rId13"/>
    <p:sldId id="726" r:id="rId14"/>
    <p:sldId id="727" r:id="rId15"/>
    <p:sldId id="728" r:id="rId16"/>
    <p:sldId id="729" r:id="rId17"/>
    <p:sldId id="730" r:id="rId18"/>
    <p:sldId id="579" r:id="rId19"/>
    <p:sldId id="580" r:id="rId20"/>
    <p:sldId id="581" r:id="rId21"/>
    <p:sldId id="741" r:id="rId22"/>
    <p:sldId id="736" r:id="rId23"/>
    <p:sldId id="737" r:id="rId24"/>
    <p:sldId id="738" r:id="rId25"/>
    <p:sldId id="739" r:id="rId26"/>
    <p:sldId id="740" r:id="rId27"/>
    <p:sldId id="742" r:id="rId28"/>
    <p:sldId id="743" r:id="rId29"/>
    <p:sldId id="748" r:id="rId30"/>
    <p:sldId id="744" r:id="rId31"/>
    <p:sldId id="745" r:id="rId32"/>
    <p:sldId id="586" r:id="rId33"/>
    <p:sldId id="750" r:id="rId34"/>
    <p:sldId id="751" r:id="rId35"/>
    <p:sldId id="589" r:id="rId36"/>
    <p:sldId id="590" r:id="rId37"/>
    <p:sldId id="753" r:id="rId38"/>
    <p:sldId id="592" r:id="rId39"/>
    <p:sldId id="754" r:id="rId40"/>
    <p:sldId id="755" r:id="rId41"/>
    <p:sldId id="593" r:id="rId42"/>
    <p:sldId id="756" r:id="rId43"/>
    <p:sldId id="757" r:id="rId44"/>
    <p:sldId id="758" r:id="rId45"/>
    <p:sldId id="759" r:id="rId46"/>
    <p:sldId id="760" r:id="rId47"/>
    <p:sldId id="761" r:id="rId48"/>
    <p:sldId id="762" r:id="rId49"/>
    <p:sldId id="602" r:id="rId50"/>
    <p:sldId id="603" r:id="rId51"/>
    <p:sldId id="604" r:id="rId52"/>
    <p:sldId id="605" r:id="rId53"/>
    <p:sldId id="606" r:id="rId54"/>
    <p:sldId id="607" r:id="rId55"/>
    <p:sldId id="608" r:id="rId56"/>
    <p:sldId id="609" r:id="rId57"/>
    <p:sldId id="610" r:id="rId58"/>
    <p:sldId id="763" r:id="rId59"/>
    <p:sldId id="764" r:id="rId60"/>
    <p:sldId id="774" r:id="rId61"/>
    <p:sldId id="775" r:id="rId62"/>
    <p:sldId id="776" r:id="rId63"/>
    <p:sldId id="777" r:id="rId64"/>
    <p:sldId id="782" r:id="rId65"/>
    <p:sldId id="779" r:id="rId66"/>
    <p:sldId id="783" r:id="rId67"/>
    <p:sldId id="780" r:id="rId68"/>
    <p:sldId id="784" r:id="rId69"/>
    <p:sldId id="781" r:id="rId70"/>
    <p:sldId id="785" r:id="rId71"/>
    <p:sldId id="789" r:id="rId72"/>
    <p:sldId id="790" r:id="rId73"/>
    <p:sldId id="791" r:id="rId74"/>
    <p:sldId id="788" r:id="rId75"/>
    <p:sldId id="793" r:id="rId76"/>
    <p:sldId id="794" r:id="rId77"/>
    <p:sldId id="795" r:id="rId78"/>
    <p:sldId id="796" r:id="rId79"/>
    <p:sldId id="765" r:id="rId80"/>
    <p:sldId id="766" r:id="rId81"/>
    <p:sldId id="798" r:id="rId82"/>
    <p:sldId id="767" r:id="rId83"/>
    <p:sldId id="611" r:id="rId84"/>
    <p:sldId id="612" r:id="rId85"/>
    <p:sldId id="613" r:id="rId86"/>
    <p:sldId id="614" r:id="rId87"/>
    <p:sldId id="615" r:id="rId88"/>
    <p:sldId id="616" r:id="rId89"/>
    <p:sldId id="617" r:id="rId90"/>
    <p:sldId id="801" r:id="rId91"/>
    <p:sldId id="802" r:id="rId92"/>
    <p:sldId id="803" r:id="rId93"/>
    <p:sldId id="804" r:id="rId94"/>
    <p:sldId id="805" r:id="rId95"/>
    <p:sldId id="809" r:id="rId96"/>
    <p:sldId id="810" r:id="rId97"/>
    <p:sldId id="806" r:id="rId98"/>
    <p:sldId id="807" r:id="rId99"/>
    <p:sldId id="808" r:id="rId100"/>
    <p:sldId id="811" r:id="rId101"/>
    <p:sldId id="631" r:id="rId102"/>
    <p:sldId id="812" r:id="rId103"/>
    <p:sldId id="632" r:id="rId104"/>
    <p:sldId id="633" r:id="rId105"/>
    <p:sldId id="634" r:id="rId106"/>
    <p:sldId id="635" r:id="rId107"/>
    <p:sldId id="636" r:id="rId108"/>
    <p:sldId id="639" r:id="rId109"/>
    <p:sldId id="637" r:id="rId110"/>
    <p:sldId id="640" r:id="rId111"/>
    <p:sldId id="813" r:id="rId112"/>
    <p:sldId id="814" r:id="rId113"/>
    <p:sldId id="815" r:id="rId114"/>
    <p:sldId id="816" r:id="rId115"/>
    <p:sldId id="817" r:id="rId116"/>
    <p:sldId id="818" r:id="rId117"/>
    <p:sldId id="819" r:id="rId118"/>
    <p:sldId id="820" r:id="rId119"/>
    <p:sldId id="821" r:id="rId120"/>
    <p:sldId id="822" r:id="rId121"/>
    <p:sldId id="823" r:id="rId122"/>
    <p:sldId id="824" r:id="rId123"/>
    <p:sldId id="645" r:id="rId124"/>
    <p:sldId id="646" r:id="rId125"/>
    <p:sldId id="647" r:id="rId126"/>
    <p:sldId id="651" r:id="rId127"/>
    <p:sldId id="652" r:id="rId128"/>
    <p:sldId id="825" r:id="rId129"/>
    <p:sldId id="826" r:id="rId130"/>
    <p:sldId id="653" r:id="rId131"/>
    <p:sldId id="654" r:id="rId132"/>
    <p:sldId id="655" r:id="rId133"/>
    <p:sldId id="656" r:id="rId134"/>
    <p:sldId id="657" r:id="rId135"/>
    <p:sldId id="658" r:id="rId136"/>
    <p:sldId id="659" r:id="rId137"/>
    <p:sldId id="660" r:id="rId138"/>
    <p:sldId id="661" r:id="rId139"/>
    <p:sldId id="662" r:id="rId140"/>
    <p:sldId id="663" r:id="rId141"/>
    <p:sldId id="665" r:id="rId142"/>
    <p:sldId id="827" r:id="rId143"/>
    <p:sldId id="836" r:id="rId144"/>
    <p:sldId id="837" r:id="rId145"/>
    <p:sldId id="838" r:id="rId146"/>
    <p:sldId id="846" r:id="rId147"/>
    <p:sldId id="847" r:id="rId148"/>
    <p:sldId id="848" r:id="rId149"/>
    <p:sldId id="849" r:id="rId150"/>
    <p:sldId id="850" r:id="rId151"/>
    <p:sldId id="851" r:id="rId152"/>
    <p:sldId id="839" r:id="rId153"/>
    <p:sldId id="840" r:id="rId154"/>
    <p:sldId id="843" r:id="rId155"/>
    <p:sldId id="855" r:id="rId156"/>
    <p:sldId id="856" r:id="rId157"/>
    <p:sldId id="857" r:id="rId158"/>
    <p:sldId id="858" r:id="rId159"/>
    <p:sldId id="859" r:id="rId160"/>
    <p:sldId id="844" r:id="rId161"/>
    <p:sldId id="860" r:id="rId162"/>
    <p:sldId id="845" r:id="rId163"/>
    <p:sldId id="861" r:id="rId164"/>
    <p:sldId id="862" r:id="rId165"/>
    <p:sldId id="863" r:id="rId166"/>
    <p:sldId id="870" r:id="rId167"/>
    <p:sldId id="868" r:id="rId168"/>
    <p:sldId id="869" r:id="rId169"/>
    <p:sldId id="666" r:id="rId170"/>
    <p:sldId id="667" r:id="rId171"/>
    <p:sldId id="668" r:id="rId172"/>
    <p:sldId id="669" r:id="rId173"/>
    <p:sldId id="670" r:id="rId174"/>
    <p:sldId id="671" r:id="rId175"/>
    <p:sldId id="672" r:id="rId176"/>
    <p:sldId id="673" r:id="rId177"/>
    <p:sldId id="871" r:id="rId178"/>
    <p:sldId id="695" r:id="rId179"/>
    <p:sldId id="872" r:id="rId180"/>
    <p:sldId id="873" r:id="rId181"/>
    <p:sldId id="696" r:id="rId182"/>
    <p:sldId id="697" r:id="rId183"/>
    <p:sldId id="698" r:id="rId184"/>
    <p:sldId id="305" r:id="rId18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FFFF"/>
    <a:srgbClr val="C2FABA"/>
    <a:srgbClr val="99FF33"/>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54" autoAdjust="0"/>
    <p:restoredTop sz="93715" autoAdjust="0"/>
  </p:normalViewPr>
  <p:slideViewPr>
    <p:cSldViewPr>
      <p:cViewPr varScale="1">
        <p:scale>
          <a:sx n="72" d="100"/>
          <a:sy n="72" d="100"/>
        </p:scale>
        <p:origin x="828" y="72"/>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4213" y="116633"/>
            <a:ext cx="7772400" cy="792088"/>
          </a:xfrm>
        </p:spPr>
        <p:txBody>
          <a:bodyPr/>
          <a:lstStyle/>
          <a:p>
            <a:pPr eaLnBrk="1" hangingPunct="1"/>
            <a:r>
              <a:rPr lang="zh-CN" altLang="en-US" b="1" dirty="0"/>
              <a:t>第</a:t>
            </a:r>
            <a:r>
              <a:rPr lang="en-US" altLang="zh-CN" b="1" dirty="0"/>
              <a:t>3</a:t>
            </a:r>
            <a:r>
              <a:rPr lang="zh-CN" altLang="en-US" b="1" dirty="0"/>
              <a:t>章 </a:t>
            </a:r>
            <a:r>
              <a:rPr lang="zh-CN" altLang="en-US" b="1" dirty="0">
                <a:solidFill>
                  <a:srgbClr val="0000CC"/>
                </a:solidFill>
              </a:rPr>
              <a:t>类</a:t>
            </a:r>
            <a:r>
              <a:rPr lang="zh-CN" altLang="en-US" b="1" dirty="0"/>
              <a:t>与</a:t>
            </a:r>
            <a:r>
              <a:rPr lang="zh-CN" altLang="en-US" b="1" dirty="0">
                <a:solidFill>
                  <a:srgbClr val="FF3300"/>
                </a:solidFill>
              </a:rPr>
              <a:t>对象</a:t>
            </a:r>
          </a:p>
        </p:txBody>
      </p:sp>
      <p:sp>
        <p:nvSpPr>
          <p:cNvPr id="2051" name="Rectangle 3"/>
          <p:cNvSpPr>
            <a:spLocks noGrp="1" noChangeArrowheads="1"/>
          </p:cNvSpPr>
          <p:nvPr>
            <p:ph type="body" idx="1"/>
          </p:nvPr>
        </p:nvSpPr>
        <p:spPr>
          <a:xfrm>
            <a:off x="388842" y="1052736"/>
            <a:ext cx="8359622" cy="5733256"/>
          </a:xfrm>
        </p:spPr>
        <p:txBody>
          <a:bodyPr/>
          <a:lstStyle/>
          <a:p>
            <a:pPr eaLnBrk="1" hangingPunct="1"/>
            <a:r>
              <a:rPr lang="zh-CN" altLang="en-US" b="1" dirty="0">
                <a:solidFill>
                  <a:srgbClr val="0000CC"/>
                </a:solidFill>
              </a:rPr>
              <a:t>本章重点</a:t>
            </a:r>
            <a:endParaRPr lang="en-US" altLang="zh-CN" b="1" dirty="0">
              <a:solidFill>
                <a:srgbClr val="0000CC"/>
              </a:solidFill>
            </a:endParaRPr>
          </a:p>
          <a:p>
            <a:pPr lvl="1" eaLnBrk="1" hangingPunct="1"/>
            <a:r>
              <a:rPr lang="zh-CN" altLang="en-US" sz="2400" b="1" dirty="0">
                <a:solidFill>
                  <a:srgbClr val="FF0000"/>
                </a:solidFill>
              </a:rPr>
              <a:t>学会设计类</a:t>
            </a:r>
            <a:endParaRPr lang="en-US" altLang="zh-CN" sz="2400" b="1" dirty="0">
              <a:solidFill>
                <a:srgbClr val="FF0000"/>
              </a:solidFill>
            </a:endParaRPr>
          </a:p>
          <a:p>
            <a:pPr marL="457200" lvl="1" indent="0" eaLnBrk="1" hangingPunct="1">
              <a:buNone/>
            </a:pPr>
            <a:r>
              <a:rPr lang="zh-CN" altLang="en-US" sz="2400" b="1" dirty="0">
                <a:solidFill>
                  <a:srgbClr val="FF3300"/>
                </a:solidFill>
              </a:rPr>
              <a:t>类</a:t>
            </a:r>
            <a:r>
              <a:rPr lang="zh-CN" altLang="en-US" sz="2400" b="1" dirty="0"/>
              <a:t>（</a:t>
            </a:r>
            <a:r>
              <a:rPr lang="en-US" altLang="zh-CN" sz="2400" b="1" dirty="0"/>
              <a:t>class</a:t>
            </a:r>
            <a:r>
              <a:rPr lang="zh-CN" altLang="en-US" sz="2400" b="1" dirty="0"/>
              <a:t>）是实现数据封装和信息隐藏的工具，是继承和多态的基础。掌握</a:t>
            </a:r>
            <a:r>
              <a:rPr lang="zh-CN" altLang="en-US" sz="2400" b="1" dirty="0">
                <a:solidFill>
                  <a:srgbClr val="0000CC"/>
                </a:solidFill>
              </a:rPr>
              <a:t>从现实问题中抽象与封装出反映客观事物的类是</a:t>
            </a:r>
            <a:r>
              <a:rPr lang="zh-CN" altLang="en-US" sz="2400" b="1" dirty="0"/>
              <a:t>学习面向对象程序设计技术的基础，这是本章学习的重点。</a:t>
            </a:r>
            <a:endParaRPr lang="en-US" altLang="zh-CN" sz="2400" b="1" dirty="0"/>
          </a:p>
          <a:p>
            <a:pPr eaLnBrk="1" hangingPunct="1"/>
            <a:r>
              <a:rPr lang="zh-CN" altLang="en-US" b="1" dirty="0">
                <a:solidFill>
                  <a:srgbClr val="0000CC"/>
                </a:solidFill>
              </a:rPr>
              <a:t>本章主要内容</a:t>
            </a:r>
            <a:endParaRPr lang="en-US" altLang="zh-CN" b="1" dirty="0">
              <a:solidFill>
                <a:srgbClr val="0000CC"/>
              </a:solidFill>
            </a:endParaRPr>
          </a:p>
          <a:p>
            <a:pPr lvl="1" eaLnBrk="1" hangingPunct="1"/>
            <a:r>
              <a:rPr lang="zh-CN" altLang="en-US" sz="2400" dirty="0"/>
              <a:t>抽象与封装</a:t>
            </a:r>
            <a:endParaRPr lang="en-US" altLang="zh-CN" sz="2400" dirty="0"/>
          </a:p>
          <a:p>
            <a:pPr lvl="1" eaLnBrk="1" hangingPunct="1"/>
            <a:r>
              <a:rPr lang="zh-CN" altLang="zh-CN" sz="2400" dirty="0"/>
              <a:t>类的结构、定义、访问权限</a:t>
            </a:r>
            <a:endParaRPr lang="en-US" altLang="zh-CN" sz="2400" dirty="0"/>
          </a:p>
          <a:p>
            <a:pPr lvl="1" eaLnBrk="1" hangingPunct="1"/>
            <a:r>
              <a:rPr lang="zh-CN" altLang="zh-CN" sz="2400" dirty="0"/>
              <a:t>构造函数和析构函数</a:t>
            </a:r>
            <a:endParaRPr lang="en-US" altLang="zh-CN" sz="2400" dirty="0"/>
          </a:p>
          <a:p>
            <a:pPr lvl="1" eaLnBrk="1" hangingPunct="1"/>
            <a:r>
              <a:rPr lang="zh-CN" altLang="zh-CN" sz="2400" dirty="0"/>
              <a:t>静态成员和类对象</a:t>
            </a:r>
            <a:endParaRPr lang="en-US" altLang="zh-CN" sz="2400" dirty="0"/>
          </a:p>
          <a:p>
            <a:pPr lvl="1" eaLnBrk="1" hangingPunct="1"/>
            <a:r>
              <a:rPr lang="en-US" altLang="zh-CN" sz="2400" dirty="0"/>
              <a:t>this</a:t>
            </a:r>
            <a:r>
              <a:rPr lang="zh-CN" altLang="zh-CN" sz="2400" dirty="0"/>
              <a:t>指针</a:t>
            </a:r>
            <a:endParaRPr lang="en-US" altLang="zh-CN" sz="2400" dirty="0"/>
          </a:p>
          <a:p>
            <a:pPr lvl="1" eaLnBrk="1" hangingPunct="1"/>
            <a:r>
              <a:rPr lang="zh-CN" altLang="zh-CN" sz="2400" dirty="0"/>
              <a:t>对象拷贝与对象移动</a:t>
            </a:r>
            <a:endParaRPr lang="en-US" altLang="zh-CN" sz="2400" dirty="0"/>
          </a:p>
          <a:p>
            <a:pPr marL="457200" lvl="1" indent="0" eaLnBrk="1" hangingPunct="1">
              <a:buNone/>
            </a:pPr>
            <a:endParaRPr lang="zh-CN" altLang="en-US" sz="2400" b="1" dirty="0"/>
          </a:p>
        </p:txBody>
      </p:sp>
    </p:spTree>
    <p:extLst>
      <p:ext uri="{BB962C8B-B14F-4D97-AF65-F5344CB8AC3E}">
        <p14:creationId xmlns:p14="http://schemas.microsoft.com/office/powerpoint/2010/main" val="44655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 calcmode="lin" valueType="num">
                                      <p:cBhvr additive="base">
                                        <p:cTn id="7"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animEffect transition="in" filter="fade">
                                      <p:cBhvr>
                                        <p:cTn id="13" dur="1000"/>
                                        <p:tgtEl>
                                          <p:spTgt spid="2051">
                                            <p:txEl>
                                              <p:pRg st="2" end="2"/>
                                            </p:txEl>
                                          </p:spTgt>
                                        </p:tgtEl>
                                      </p:cBhvr>
                                    </p:animEffect>
                                    <p:anim calcmode="lin" valueType="num">
                                      <p:cBhvr>
                                        <p:cTn id="14" dur="1000" fill="hold"/>
                                        <p:tgtEl>
                                          <p:spTgt spid="205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0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51">
                                            <p:txEl>
                                              <p:pRg st="4" end="4"/>
                                            </p:txEl>
                                          </p:spTgt>
                                        </p:tgtEl>
                                        <p:attrNameLst>
                                          <p:attrName>style.visibility</p:attrName>
                                        </p:attrNameLst>
                                      </p:cBhvr>
                                      <p:to>
                                        <p:strVal val="visible"/>
                                      </p:to>
                                    </p:set>
                                    <p:anim calcmode="lin" valueType="num">
                                      <p:cBhvr additive="base">
                                        <p:cTn id="20"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51">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051">
                                            <p:txEl>
                                              <p:pRg st="5" end="5"/>
                                            </p:txEl>
                                          </p:spTgt>
                                        </p:tgtEl>
                                        <p:attrNameLst>
                                          <p:attrName>style.visibility</p:attrName>
                                        </p:attrNameLst>
                                      </p:cBhvr>
                                      <p:to>
                                        <p:strVal val="visible"/>
                                      </p:to>
                                    </p:set>
                                    <p:anim calcmode="lin" valueType="num">
                                      <p:cBhvr additive="base">
                                        <p:cTn id="24" dur="500" fill="hold"/>
                                        <p:tgtEl>
                                          <p:spTgt spid="205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51">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051">
                                            <p:txEl>
                                              <p:pRg st="6" end="6"/>
                                            </p:txEl>
                                          </p:spTgt>
                                        </p:tgtEl>
                                        <p:attrNameLst>
                                          <p:attrName>style.visibility</p:attrName>
                                        </p:attrNameLst>
                                      </p:cBhvr>
                                      <p:to>
                                        <p:strVal val="visible"/>
                                      </p:to>
                                    </p:set>
                                    <p:anim calcmode="lin" valueType="num">
                                      <p:cBhvr additive="base">
                                        <p:cTn id="28" dur="500" fill="hold"/>
                                        <p:tgtEl>
                                          <p:spTgt spid="2051">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051">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051">
                                            <p:txEl>
                                              <p:pRg st="7" end="7"/>
                                            </p:txEl>
                                          </p:spTgt>
                                        </p:tgtEl>
                                        <p:attrNameLst>
                                          <p:attrName>style.visibility</p:attrName>
                                        </p:attrNameLst>
                                      </p:cBhvr>
                                      <p:to>
                                        <p:strVal val="visible"/>
                                      </p:to>
                                    </p:set>
                                    <p:anim calcmode="lin" valueType="num">
                                      <p:cBhvr additive="base">
                                        <p:cTn id="32" dur="500" fill="hold"/>
                                        <p:tgtEl>
                                          <p:spTgt spid="2051">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051">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051">
                                            <p:txEl>
                                              <p:pRg st="8" end="8"/>
                                            </p:txEl>
                                          </p:spTgt>
                                        </p:tgtEl>
                                        <p:attrNameLst>
                                          <p:attrName>style.visibility</p:attrName>
                                        </p:attrNameLst>
                                      </p:cBhvr>
                                      <p:to>
                                        <p:strVal val="visible"/>
                                      </p:to>
                                    </p:set>
                                    <p:anim calcmode="lin" valueType="num">
                                      <p:cBhvr additive="base">
                                        <p:cTn id="36" dur="500" fill="hold"/>
                                        <p:tgtEl>
                                          <p:spTgt spid="205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51">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51">
                                            <p:txEl>
                                              <p:pRg st="9" end="9"/>
                                            </p:txEl>
                                          </p:spTgt>
                                        </p:tgtEl>
                                        <p:attrNameLst>
                                          <p:attrName>style.visibility</p:attrName>
                                        </p:attrNameLst>
                                      </p:cBhvr>
                                      <p:to>
                                        <p:strVal val="visible"/>
                                      </p:to>
                                    </p:set>
                                    <p:anim calcmode="lin" valueType="num">
                                      <p:cBhvr additive="base">
                                        <p:cTn id="40" dur="500" fill="hold"/>
                                        <p:tgtEl>
                                          <p:spTgt spid="2051">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0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p>
        </p:txBody>
      </p:sp>
      <p:sp>
        <p:nvSpPr>
          <p:cNvPr id="3" name="内容占位符 2"/>
          <p:cNvSpPr>
            <a:spLocks noGrp="1"/>
          </p:cNvSpPr>
          <p:nvPr>
            <p:ph idx="1"/>
          </p:nvPr>
        </p:nvSpPr>
        <p:spPr/>
        <p:txBody>
          <a:bodyPr/>
          <a:lstStyle/>
          <a:p>
            <a:r>
              <a:rPr lang="zh-CN" altLang="zh-CN" b="1" dirty="0">
                <a:solidFill>
                  <a:srgbClr val="FF0000"/>
                </a:solidFill>
              </a:rPr>
              <a:t>（</a:t>
            </a:r>
            <a:r>
              <a:rPr lang="en-US" altLang="zh-CN" b="1" dirty="0">
                <a:solidFill>
                  <a:srgbClr val="FF0000"/>
                </a:solidFill>
              </a:rPr>
              <a:t>3</a:t>
            </a:r>
            <a:r>
              <a:rPr lang="zh-CN" altLang="zh-CN" b="1" dirty="0">
                <a:solidFill>
                  <a:srgbClr val="FF0000"/>
                </a:solidFill>
              </a:rPr>
              <a:t>）</a:t>
            </a:r>
            <a:r>
              <a:rPr lang="zh-CN" altLang="en-US" b="1" dirty="0">
                <a:solidFill>
                  <a:srgbClr val="FF0000"/>
                </a:solidFill>
              </a:rPr>
              <a:t>以数据为中心的抽象思想</a:t>
            </a:r>
            <a:endParaRPr lang="en-US" altLang="zh-CN" b="1" dirty="0">
              <a:solidFill>
                <a:srgbClr val="FF0000"/>
              </a:solidFill>
            </a:endParaRPr>
          </a:p>
          <a:p>
            <a:pPr lvl="1"/>
            <a:r>
              <a:rPr lang="zh-CN" altLang="en-US" dirty="0">
                <a:solidFill>
                  <a:srgbClr val="0000CC"/>
                </a:solidFill>
              </a:rPr>
              <a:t>为数据设计访问函数的一般方法</a:t>
            </a:r>
            <a:endParaRPr lang="en-US" altLang="zh-CN" dirty="0">
              <a:solidFill>
                <a:srgbClr val="0000CC"/>
              </a:solidFill>
            </a:endParaRPr>
          </a:p>
          <a:p>
            <a:pPr marL="857250" lvl="2" indent="0">
              <a:buNone/>
            </a:pPr>
            <a:r>
              <a:rPr lang="zh-CN" altLang="zh-CN" dirty="0"/>
              <a:t>针对抽象出的每个特征数据</a:t>
            </a:r>
            <a:r>
              <a:rPr lang="en-US" altLang="zh-CN" dirty="0"/>
              <a:t>X</a:t>
            </a:r>
            <a:r>
              <a:rPr lang="zh-CN" altLang="zh-CN" dirty="0"/>
              <a:t>，设计出</a:t>
            </a:r>
            <a:r>
              <a:rPr lang="en-US" altLang="zh-CN" dirty="0" err="1"/>
              <a:t>getX</a:t>
            </a:r>
            <a:r>
              <a:rPr lang="en-US" altLang="zh-CN" dirty="0"/>
              <a:t>/</a:t>
            </a:r>
            <a:r>
              <a:rPr lang="en-US" altLang="zh-CN" dirty="0" err="1"/>
              <a:t>setX</a:t>
            </a:r>
            <a:r>
              <a:rPr lang="zh-CN" altLang="zh-CN" dirty="0"/>
              <a:t>两个读写该数据的函数，形式如下：</a:t>
            </a:r>
          </a:p>
          <a:p>
            <a:pPr marL="857250" lvl="2" indent="0">
              <a:buNone/>
            </a:pPr>
            <a:r>
              <a:rPr lang="en-US" altLang="zh-CN" dirty="0">
                <a:solidFill>
                  <a:srgbClr val="FF0000"/>
                </a:solidFill>
              </a:rPr>
              <a:t>T x</a:t>
            </a:r>
            <a:r>
              <a:rPr lang="zh-CN" altLang="zh-CN" dirty="0">
                <a:solidFill>
                  <a:srgbClr val="FF0000"/>
                </a:solidFill>
              </a:rPr>
              <a:t>；</a:t>
            </a:r>
          </a:p>
          <a:p>
            <a:pPr marL="857250" lvl="2" indent="0">
              <a:buNone/>
            </a:pPr>
            <a:r>
              <a:rPr lang="en-US" altLang="zh-CN" dirty="0">
                <a:solidFill>
                  <a:srgbClr val="FF0000"/>
                </a:solidFill>
              </a:rPr>
              <a:t>T </a:t>
            </a:r>
            <a:r>
              <a:rPr lang="en-US" altLang="zh-CN" dirty="0" err="1">
                <a:solidFill>
                  <a:srgbClr val="FF0000"/>
                </a:solidFill>
              </a:rPr>
              <a:t>getX</a:t>
            </a:r>
            <a:r>
              <a:rPr lang="en-US" altLang="zh-CN" dirty="0">
                <a:solidFill>
                  <a:srgbClr val="FF0000"/>
                </a:solidFill>
              </a:rPr>
              <a:t>()  { return x; }</a:t>
            </a:r>
            <a:endParaRPr lang="zh-CN" altLang="zh-CN" dirty="0">
              <a:solidFill>
                <a:srgbClr val="FF0000"/>
              </a:solidFill>
            </a:endParaRPr>
          </a:p>
          <a:p>
            <a:pPr marL="857250" lvl="2" indent="0">
              <a:buNone/>
            </a:pPr>
            <a:r>
              <a:rPr lang="en-US" altLang="zh-CN" dirty="0">
                <a:solidFill>
                  <a:srgbClr val="FF0000"/>
                </a:solidFill>
              </a:rPr>
              <a:t>void </a:t>
            </a:r>
            <a:r>
              <a:rPr lang="en-US" altLang="zh-CN" dirty="0" err="1">
                <a:solidFill>
                  <a:srgbClr val="FF0000"/>
                </a:solidFill>
              </a:rPr>
              <a:t>setX</a:t>
            </a:r>
            <a:r>
              <a:rPr lang="en-US" altLang="zh-CN" dirty="0">
                <a:solidFill>
                  <a:srgbClr val="FF0000"/>
                </a:solidFill>
              </a:rPr>
              <a:t>(T y) { x=y; }</a:t>
            </a:r>
          </a:p>
          <a:p>
            <a:pPr marL="857250" lvl="2" indent="0">
              <a:buNone/>
            </a:pPr>
            <a:endParaRPr lang="zh-CN" altLang="zh-CN" dirty="0">
              <a:solidFill>
                <a:srgbClr val="FF0000"/>
              </a:solidFill>
            </a:endParaRPr>
          </a:p>
          <a:p>
            <a:pPr lvl="1"/>
            <a:r>
              <a:rPr lang="zh-CN" altLang="zh-CN" sz="2400" dirty="0"/>
              <a:t>其中</a:t>
            </a:r>
            <a:r>
              <a:rPr lang="en-US" altLang="zh-CN" sz="2400" dirty="0"/>
              <a:t>X</a:t>
            </a:r>
            <a:r>
              <a:rPr lang="zh-CN" altLang="zh-CN" sz="2400" dirty="0"/>
              <a:t>是特征数据的名称，</a:t>
            </a:r>
            <a:r>
              <a:rPr lang="en-US" altLang="zh-CN" sz="2400" dirty="0"/>
              <a:t>T</a:t>
            </a:r>
            <a:r>
              <a:rPr lang="zh-CN" altLang="zh-CN" sz="2400" dirty="0"/>
              <a:t>代表</a:t>
            </a:r>
            <a:r>
              <a:rPr lang="en-US" altLang="zh-CN" sz="2400" dirty="0"/>
              <a:t>x</a:t>
            </a:r>
            <a:r>
              <a:rPr lang="zh-CN" altLang="zh-CN" sz="2400" dirty="0"/>
              <a:t>的数据类型，</a:t>
            </a:r>
            <a:r>
              <a:rPr lang="en-US" altLang="zh-CN" sz="2400" dirty="0" err="1"/>
              <a:t>getX</a:t>
            </a:r>
            <a:r>
              <a:rPr lang="zh-CN" altLang="zh-CN" sz="2400" dirty="0"/>
              <a:t>函数用于读取</a:t>
            </a:r>
            <a:r>
              <a:rPr lang="en-US" altLang="zh-CN" sz="2400" dirty="0"/>
              <a:t>X</a:t>
            </a:r>
            <a:r>
              <a:rPr lang="zh-CN" altLang="zh-CN" sz="2400" dirty="0"/>
              <a:t>的值，</a:t>
            </a:r>
            <a:r>
              <a:rPr lang="en-US" altLang="zh-CN" sz="2400" dirty="0" err="1"/>
              <a:t>setX</a:t>
            </a:r>
            <a:r>
              <a:rPr lang="zh-CN" altLang="zh-CN" sz="2400" dirty="0"/>
              <a:t>用于设置</a:t>
            </a:r>
            <a:r>
              <a:rPr lang="en-US" altLang="zh-CN" sz="2400" dirty="0"/>
              <a:t>X</a:t>
            </a:r>
            <a:r>
              <a:rPr lang="zh-CN" altLang="zh-CN" sz="2400" dirty="0"/>
              <a:t>的值。</a:t>
            </a:r>
          </a:p>
          <a:p>
            <a:endParaRPr lang="zh-CN" altLang="en-US" dirty="0"/>
          </a:p>
        </p:txBody>
      </p:sp>
    </p:spTree>
    <p:extLst>
      <p:ext uri="{BB962C8B-B14F-4D97-AF65-F5344CB8AC3E}">
        <p14:creationId xmlns:p14="http://schemas.microsoft.com/office/powerpoint/2010/main" val="118944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59568" y="1052736"/>
            <a:ext cx="8532912" cy="5329238"/>
          </a:xfrm>
        </p:spPr>
        <p:txBody>
          <a:bodyPr/>
          <a:lstStyle/>
          <a:p>
            <a:pPr marL="0" indent="0">
              <a:buNone/>
            </a:pPr>
            <a:r>
              <a:rPr lang="zh-CN" altLang="zh-CN" sz="2400" b="1" dirty="0">
                <a:solidFill>
                  <a:srgbClr val="0000CC"/>
                </a:solidFill>
              </a:rPr>
              <a:t>【例</a:t>
            </a:r>
            <a:r>
              <a:rPr lang="en-US" altLang="zh-CN" sz="2400" b="1" dirty="0">
                <a:solidFill>
                  <a:srgbClr val="0000CC"/>
                </a:solidFill>
              </a:rPr>
              <a:t>3-16</a:t>
            </a:r>
            <a:r>
              <a:rPr lang="zh-CN" altLang="zh-CN" sz="2400" b="1" dirty="0">
                <a:solidFill>
                  <a:srgbClr val="0000CC"/>
                </a:solidFill>
              </a:rPr>
              <a:t>】 定义类</a:t>
            </a:r>
            <a:r>
              <a:rPr lang="en-US" altLang="zh-CN" sz="2400" b="1" dirty="0">
                <a:solidFill>
                  <a:srgbClr val="0000CC"/>
                </a:solidFill>
              </a:rPr>
              <a:t>String</a:t>
            </a:r>
            <a:r>
              <a:rPr lang="zh-CN" altLang="zh-CN" sz="2400" b="1" dirty="0">
                <a:solidFill>
                  <a:srgbClr val="0000CC"/>
                </a:solidFill>
              </a:rPr>
              <a:t>的赋值运算符成员函数，解决赋值操作引起的指针悬挂问题。</a:t>
            </a:r>
          </a:p>
          <a:p>
            <a:pPr marL="0" indent="0">
              <a:buNone/>
            </a:pPr>
            <a:r>
              <a:rPr lang="en-US" altLang="zh-CN" sz="1800" b="1" dirty="0"/>
              <a:t>class String{</a:t>
            </a:r>
            <a:endParaRPr lang="zh-CN" altLang="zh-CN" sz="1800" b="1" dirty="0"/>
          </a:p>
          <a:p>
            <a:pPr marL="0" indent="0">
              <a:buNone/>
            </a:pPr>
            <a:r>
              <a:rPr lang="en-US" altLang="zh-CN" sz="1800" b="1" dirty="0"/>
              <a:t>		</a:t>
            </a:r>
            <a:r>
              <a:rPr lang="en-US" altLang="zh-CN" sz="1800" b="1" dirty="0">
                <a:solidFill>
                  <a:srgbClr val="FF0000"/>
                </a:solidFill>
              </a:rPr>
              <a:t>String&amp; operator=(</a:t>
            </a:r>
            <a:r>
              <a:rPr lang="en-US" altLang="zh-CN" sz="1800" b="1" dirty="0" err="1">
                <a:solidFill>
                  <a:srgbClr val="FF0000"/>
                </a:solidFill>
              </a:rPr>
              <a:t>const</a:t>
            </a:r>
            <a:r>
              <a:rPr lang="en-US" altLang="zh-CN" sz="1800" b="1" dirty="0">
                <a:solidFill>
                  <a:srgbClr val="FF0000"/>
                </a:solidFill>
              </a:rPr>
              <a:t> String&amp; s);   </a:t>
            </a:r>
            <a:r>
              <a:rPr lang="en-US" altLang="zh-CN" sz="1800" b="1" dirty="0"/>
              <a:t>//</a:t>
            </a:r>
            <a:r>
              <a:rPr lang="zh-CN" altLang="zh-CN" sz="1800" b="1" dirty="0"/>
              <a:t>重载赋值运算符函数</a:t>
            </a:r>
          </a:p>
          <a:p>
            <a:pPr marL="0" indent="0">
              <a:buNone/>
            </a:pPr>
            <a:r>
              <a:rPr lang="en-US" altLang="zh-CN" sz="1800" b="1" dirty="0"/>
              <a:t>		</a:t>
            </a:r>
            <a:r>
              <a:rPr lang="zh-CN" altLang="zh-CN" sz="1800" b="1" dirty="0"/>
              <a:t>……</a:t>
            </a:r>
          </a:p>
          <a:p>
            <a:pPr marL="0" indent="0">
              <a:buNone/>
            </a:pPr>
            <a:r>
              <a:rPr lang="en-US" altLang="zh-CN" sz="1800" b="1" dirty="0"/>
              <a:t>};</a:t>
            </a:r>
            <a:endParaRPr lang="zh-CN" altLang="zh-CN" sz="1800" b="1" dirty="0"/>
          </a:p>
          <a:p>
            <a:pPr marL="0" indent="0">
              <a:buNone/>
            </a:pPr>
            <a:r>
              <a:rPr lang="zh-CN" altLang="zh-CN" sz="1800" b="1" dirty="0"/>
              <a:t>……</a:t>
            </a:r>
          </a:p>
          <a:p>
            <a:pPr marL="0" indent="0">
              <a:buNone/>
            </a:pPr>
            <a:r>
              <a:rPr lang="en-US" altLang="zh-CN" sz="1800" b="1" dirty="0">
                <a:solidFill>
                  <a:srgbClr val="FF0000"/>
                </a:solidFill>
              </a:rPr>
              <a:t>String&amp; String::operator=(</a:t>
            </a:r>
            <a:r>
              <a:rPr lang="en-US" altLang="zh-CN" sz="1800" b="1" dirty="0" err="1">
                <a:solidFill>
                  <a:srgbClr val="FF0000"/>
                </a:solidFill>
              </a:rPr>
              <a:t>const</a:t>
            </a:r>
            <a:r>
              <a:rPr lang="en-US" altLang="zh-CN" sz="1800" b="1" dirty="0">
                <a:solidFill>
                  <a:srgbClr val="FF0000"/>
                </a:solidFill>
              </a:rPr>
              <a:t> String&amp; s) {</a:t>
            </a:r>
            <a:endParaRPr lang="zh-CN" altLang="zh-CN" sz="1800" b="1" dirty="0">
              <a:solidFill>
                <a:srgbClr val="FF0000"/>
              </a:solidFill>
            </a:endParaRPr>
          </a:p>
          <a:p>
            <a:pPr marL="0" indent="0">
              <a:buNone/>
            </a:pPr>
            <a:r>
              <a:rPr lang="en-US" altLang="zh-CN" sz="1800" b="1" dirty="0"/>
              <a:t>		if(this==&amp;s)  return *this;</a:t>
            </a:r>
            <a:endParaRPr lang="zh-CN" altLang="zh-CN" sz="1800" b="1" dirty="0"/>
          </a:p>
          <a:p>
            <a:pPr marL="0" indent="0">
              <a:buNone/>
            </a:pPr>
            <a:r>
              <a:rPr lang="en-US" altLang="zh-CN" sz="1800" b="1" dirty="0"/>
              <a:t>		delete </a:t>
            </a:r>
            <a:r>
              <a:rPr lang="en-US" altLang="zh-CN" sz="1800" b="1" dirty="0" err="1"/>
              <a:t>ptr</a:t>
            </a:r>
            <a:r>
              <a:rPr lang="en-US" altLang="zh-CN" sz="1800" b="1" dirty="0"/>
              <a:t>;</a:t>
            </a:r>
            <a:endParaRPr lang="zh-CN" altLang="zh-CN" sz="1800" b="1" dirty="0"/>
          </a:p>
          <a:p>
            <a:pPr marL="0" indent="0">
              <a:buNone/>
            </a:pPr>
            <a:r>
              <a:rPr lang="en-US" altLang="zh-CN" sz="1800" b="1" dirty="0"/>
              <a:t>		</a:t>
            </a:r>
            <a:r>
              <a:rPr lang="en-US" altLang="zh-CN" sz="1800" b="1" dirty="0" err="1"/>
              <a:t>ptr</a:t>
            </a:r>
            <a:r>
              <a:rPr lang="en-US" altLang="zh-CN" sz="1800" b="1" dirty="0"/>
              <a:t>=new char[</a:t>
            </a:r>
            <a:r>
              <a:rPr lang="en-US" altLang="zh-CN" sz="1800" b="1" dirty="0" err="1"/>
              <a:t>strlen</a:t>
            </a:r>
            <a:r>
              <a:rPr lang="en-US" altLang="zh-CN" sz="1800" b="1" dirty="0"/>
              <a:t>(</a:t>
            </a:r>
            <a:r>
              <a:rPr lang="en-US" altLang="zh-CN" sz="1800" b="1" dirty="0" err="1"/>
              <a:t>s.ptr</a:t>
            </a:r>
            <a:r>
              <a:rPr lang="en-US" altLang="zh-CN" sz="1800" b="1" dirty="0"/>
              <a:t>)+1];</a:t>
            </a:r>
            <a:endParaRPr lang="zh-CN" altLang="zh-CN" sz="1800" b="1" dirty="0"/>
          </a:p>
          <a:p>
            <a:pPr marL="0" indent="0">
              <a:buNone/>
            </a:pPr>
            <a:r>
              <a:rPr lang="en-US" altLang="zh-CN" sz="1800" b="1" dirty="0"/>
              <a:t>		</a:t>
            </a:r>
            <a:r>
              <a:rPr lang="en-US" altLang="zh-CN" sz="1800" b="1" dirty="0" err="1"/>
              <a:t>strcpy</a:t>
            </a:r>
            <a:r>
              <a:rPr lang="en-US" altLang="zh-CN" sz="1800" b="1" dirty="0"/>
              <a:t>(</a:t>
            </a:r>
            <a:r>
              <a:rPr lang="en-US" altLang="zh-CN" sz="1800" b="1" dirty="0" err="1"/>
              <a:t>ptr,s.ptr</a:t>
            </a:r>
            <a:r>
              <a:rPr lang="en-US" altLang="zh-CN" sz="1800" b="1" dirty="0"/>
              <a:t>);</a:t>
            </a:r>
            <a:endParaRPr lang="zh-CN" altLang="zh-CN" sz="1800" b="1" dirty="0"/>
          </a:p>
          <a:p>
            <a:pPr marL="0" indent="0">
              <a:buNone/>
            </a:pPr>
            <a:r>
              <a:rPr lang="en-US" altLang="zh-CN" sz="1800" b="1" dirty="0"/>
              <a:t>		return *this;</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solidFill>
                  <a:srgbClr val="0000CC"/>
                </a:solidFill>
              </a:rPr>
              <a:t>void main(){</a:t>
            </a:r>
            <a:endParaRPr lang="zh-CN" altLang="zh-CN" sz="1800" b="1" dirty="0">
              <a:solidFill>
                <a:srgbClr val="0000CC"/>
              </a:solidFill>
            </a:endParaRPr>
          </a:p>
          <a:p>
            <a:pPr marL="0" indent="0">
              <a:buNone/>
            </a:pPr>
            <a:r>
              <a:rPr lang="en-US" altLang="zh-CN" sz="1800" b="1" dirty="0">
                <a:solidFill>
                  <a:srgbClr val="0000CC"/>
                </a:solidFill>
              </a:rPr>
              <a:t>		</a:t>
            </a:r>
            <a:r>
              <a:rPr lang="zh-CN" altLang="zh-CN" sz="1800" b="1" dirty="0">
                <a:solidFill>
                  <a:srgbClr val="0000CC"/>
                </a:solidFill>
              </a:rPr>
              <a:t>……</a:t>
            </a:r>
            <a:r>
              <a:rPr lang="en-US" altLang="zh-CN" sz="1800" b="1" dirty="0">
                <a:solidFill>
                  <a:srgbClr val="0000CC"/>
                </a:solidFill>
              </a:rPr>
              <a:t>		</a:t>
            </a:r>
            <a:endParaRPr lang="zh-CN" altLang="zh-CN" sz="1800" b="1" dirty="0">
              <a:solidFill>
                <a:srgbClr val="0000CC"/>
              </a:solidFill>
            </a:endParaRPr>
          </a:p>
          <a:p>
            <a:pPr marL="0" indent="0">
              <a:buNone/>
            </a:pPr>
            <a:r>
              <a:rPr lang="en-US" altLang="zh-CN" sz="1800" b="1" dirty="0">
                <a:solidFill>
                  <a:srgbClr val="0000CC"/>
                </a:solidFill>
              </a:rPr>
              <a:t>}</a:t>
            </a:r>
            <a:r>
              <a:rPr lang="en-US" altLang="zh-CN" sz="1800" b="1" dirty="0"/>
              <a:t>	</a:t>
            </a:r>
            <a:endParaRPr lang="en-US" altLang="zh-CN" sz="1800" b="1" dirty="0">
              <a:solidFill>
                <a:schemeClr val="accent2"/>
              </a:solidFill>
            </a:endParaRPr>
          </a:p>
        </p:txBody>
      </p:sp>
      <p:sp>
        <p:nvSpPr>
          <p:cNvPr id="5" name="标题 2"/>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endParaRPr lang="zh-CN" altLang="en-US" dirty="0"/>
          </a:p>
        </p:txBody>
      </p:sp>
      <p:sp>
        <p:nvSpPr>
          <p:cNvPr id="4" name="对话气泡: 矩形 3"/>
          <p:cNvSpPr/>
          <p:nvPr/>
        </p:nvSpPr>
        <p:spPr>
          <a:xfrm>
            <a:off x="5724128" y="3573016"/>
            <a:ext cx="3168352" cy="1800200"/>
          </a:xfrm>
          <a:prstGeom prst="wedgeRectCallout">
            <a:avLst>
              <a:gd name="adj1" fmla="val -64152"/>
              <a:gd name="adj2" fmla="val -37254"/>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a:solidFill>
                  <a:schemeClr val="tx1"/>
                </a:solidFill>
              </a:rPr>
              <a:t>现在，在执行对象的赋值操作时，将调用此重载函数完成。不会有指针悬挂问题了！</a:t>
            </a:r>
            <a:endParaRPr lang="zh-CN" altLang="zh-CN" b="1" dirty="0">
              <a:solidFill>
                <a:schemeClr val="tx1"/>
              </a:solidFill>
            </a:endParaRPr>
          </a:p>
        </p:txBody>
      </p:sp>
    </p:spTree>
    <p:extLst>
      <p:ext uri="{BB962C8B-B14F-4D97-AF65-F5344CB8AC3E}">
        <p14:creationId xmlns:p14="http://schemas.microsoft.com/office/powerpoint/2010/main" val="13092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 calcmode="lin" valueType="num">
                                      <p:cBhvr additive="base">
                                        <p:cTn id="3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515">
                                            <p:txEl>
                                              <p:pRg st="7" end="7"/>
                                            </p:txEl>
                                          </p:spTgt>
                                        </p:tgtEl>
                                        <p:attrNameLst>
                                          <p:attrName>style.visibility</p:attrName>
                                        </p:attrNameLst>
                                      </p:cBhvr>
                                      <p:to>
                                        <p:strVal val="visible"/>
                                      </p:to>
                                    </p:set>
                                    <p:anim calcmode="lin" valueType="num">
                                      <p:cBhvr additive="base">
                                        <p:cTn id="41"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515">
                                            <p:txEl>
                                              <p:pRg st="8" end="8"/>
                                            </p:txEl>
                                          </p:spTgt>
                                        </p:tgtEl>
                                        <p:attrNameLst>
                                          <p:attrName>style.visibility</p:attrName>
                                        </p:attrNameLst>
                                      </p:cBhvr>
                                      <p:to>
                                        <p:strVal val="visible"/>
                                      </p:to>
                                    </p:set>
                                    <p:anim calcmode="lin" valueType="num">
                                      <p:cBhvr additive="base">
                                        <p:cTn id="45"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451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4515">
                                            <p:txEl>
                                              <p:pRg st="9" end="9"/>
                                            </p:txEl>
                                          </p:spTgt>
                                        </p:tgtEl>
                                        <p:attrNameLst>
                                          <p:attrName>style.visibility</p:attrName>
                                        </p:attrNameLst>
                                      </p:cBhvr>
                                      <p:to>
                                        <p:strVal val="visible"/>
                                      </p:to>
                                    </p:set>
                                    <p:anim calcmode="lin" valueType="num">
                                      <p:cBhvr additive="base">
                                        <p:cTn id="49"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451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4515">
                                            <p:txEl>
                                              <p:pRg st="10" end="10"/>
                                            </p:txEl>
                                          </p:spTgt>
                                        </p:tgtEl>
                                        <p:attrNameLst>
                                          <p:attrName>style.visibility</p:attrName>
                                        </p:attrNameLst>
                                      </p:cBhvr>
                                      <p:to>
                                        <p:strVal val="visible"/>
                                      </p:to>
                                    </p:set>
                                    <p:anim calcmode="lin" valueType="num">
                                      <p:cBhvr additive="base">
                                        <p:cTn id="53"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451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4515">
                                            <p:txEl>
                                              <p:pRg st="11" end="11"/>
                                            </p:txEl>
                                          </p:spTgt>
                                        </p:tgtEl>
                                        <p:attrNameLst>
                                          <p:attrName>style.visibility</p:attrName>
                                        </p:attrNameLst>
                                      </p:cBhvr>
                                      <p:to>
                                        <p:strVal val="visible"/>
                                      </p:to>
                                    </p:set>
                                    <p:anim calcmode="lin" valueType="num">
                                      <p:cBhvr additive="base">
                                        <p:cTn id="57" dur="500" fill="hold"/>
                                        <p:tgtEl>
                                          <p:spTgt spid="6451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451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4515">
                                            <p:txEl>
                                              <p:pRg st="12" end="12"/>
                                            </p:txEl>
                                          </p:spTgt>
                                        </p:tgtEl>
                                        <p:attrNameLst>
                                          <p:attrName>style.visibility</p:attrName>
                                        </p:attrNameLst>
                                      </p:cBhvr>
                                      <p:to>
                                        <p:strVal val="visible"/>
                                      </p:to>
                                    </p:set>
                                    <p:anim calcmode="lin" valueType="num">
                                      <p:cBhvr additive="base">
                                        <p:cTn id="61" dur="500" fill="hold"/>
                                        <p:tgtEl>
                                          <p:spTgt spid="6451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451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4515">
                                            <p:txEl>
                                              <p:pRg st="13" end="13"/>
                                            </p:txEl>
                                          </p:spTgt>
                                        </p:tgtEl>
                                        <p:attrNameLst>
                                          <p:attrName>style.visibility</p:attrName>
                                        </p:attrNameLst>
                                      </p:cBhvr>
                                      <p:to>
                                        <p:strVal val="visible"/>
                                      </p:to>
                                    </p:set>
                                    <p:anim calcmode="lin" valueType="num">
                                      <p:cBhvr additive="base">
                                        <p:cTn id="67" dur="500" fill="hold"/>
                                        <p:tgtEl>
                                          <p:spTgt spid="6451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4515">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4515">
                                            <p:txEl>
                                              <p:pRg st="14" end="14"/>
                                            </p:txEl>
                                          </p:spTgt>
                                        </p:tgtEl>
                                        <p:attrNameLst>
                                          <p:attrName>style.visibility</p:attrName>
                                        </p:attrNameLst>
                                      </p:cBhvr>
                                      <p:to>
                                        <p:strVal val="visible"/>
                                      </p:to>
                                    </p:set>
                                    <p:anim calcmode="lin" valueType="num">
                                      <p:cBhvr additive="base">
                                        <p:cTn id="71" dur="500" fill="hold"/>
                                        <p:tgtEl>
                                          <p:spTgt spid="64515">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4515">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4515">
                                            <p:txEl>
                                              <p:pRg st="15" end="15"/>
                                            </p:txEl>
                                          </p:spTgt>
                                        </p:tgtEl>
                                        <p:attrNameLst>
                                          <p:attrName>style.visibility</p:attrName>
                                        </p:attrNameLst>
                                      </p:cBhvr>
                                      <p:to>
                                        <p:strVal val="visible"/>
                                      </p:to>
                                    </p:set>
                                    <p:anim calcmode="lin" valueType="num">
                                      <p:cBhvr additive="base">
                                        <p:cTn id="75" dur="500" fill="hold"/>
                                        <p:tgtEl>
                                          <p:spTgt spid="64515">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451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9552" y="188640"/>
            <a:ext cx="7772400" cy="647353"/>
          </a:xfrm>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
        <p:nvSpPr>
          <p:cNvPr id="56323" name="Rectangle 3"/>
          <p:cNvSpPr>
            <a:spLocks noGrp="1" noChangeArrowheads="1"/>
          </p:cNvSpPr>
          <p:nvPr>
            <p:ph type="body" idx="1"/>
          </p:nvPr>
        </p:nvSpPr>
        <p:spPr>
          <a:xfrm>
            <a:off x="512101" y="1196752"/>
            <a:ext cx="8092347" cy="4611687"/>
          </a:xfrm>
        </p:spPr>
        <p:txBody>
          <a:bodyPr/>
          <a:lstStyle/>
          <a:p>
            <a:pPr eaLnBrk="1" hangingPunct="1">
              <a:buFontTx/>
              <a:buNone/>
            </a:pPr>
            <a:r>
              <a:rPr lang="en-US" altLang="zh-CN" b="1" dirty="0">
                <a:solidFill>
                  <a:srgbClr val="0000CC"/>
                </a:solidFill>
              </a:rPr>
              <a:t>1</a:t>
            </a:r>
            <a:r>
              <a:rPr lang="zh-CN" altLang="en-US" b="1" dirty="0">
                <a:solidFill>
                  <a:srgbClr val="0000CC"/>
                </a:solidFill>
              </a:rPr>
              <a:t>、什么是拷贝构造函数</a:t>
            </a:r>
          </a:p>
          <a:p>
            <a:pPr lvl="1" eaLnBrk="1" hangingPunct="1"/>
            <a:r>
              <a:rPr lang="zh-CN" altLang="en-US" b="1" dirty="0">
                <a:solidFill>
                  <a:srgbClr val="0000CC"/>
                </a:solidFill>
              </a:rPr>
              <a:t>拷贝</a:t>
            </a:r>
            <a:r>
              <a:rPr lang="zh-CN" altLang="en-US" b="1" dirty="0"/>
              <a:t>构造函数是一个特殊的构造函数，用于根据已存在的对象初始化一个建新对象。它的形式如下：</a:t>
            </a:r>
          </a:p>
          <a:p>
            <a:pPr lvl="1" eaLnBrk="1" hangingPunct="1">
              <a:buFontTx/>
              <a:buNone/>
            </a:pPr>
            <a:r>
              <a:rPr lang="en-US" altLang="zh-CN" b="1" dirty="0"/>
              <a:t>class X{</a:t>
            </a:r>
          </a:p>
          <a:p>
            <a:pPr lvl="1" eaLnBrk="1" hangingPunct="1">
              <a:buFontTx/>
              <a:buNone/>
            </a:pPr>
            <a:r>
              <a:rPr lang="en-US" altLang="zh-CN" b="1" dirty="0"/>
              <a:t>public:</a:t>
            </a:r>
          </a:p>
          <a:p>
            <a:pPr lvl="1" eaLnBrk="1" hangingPunct="1">
              <a:buFontTx/>
              <a:buNone/>
            </a:pPr>
            <a:r>
              <a:rPr lang="en-US" altLang="zh-CN" b="1" dirty="0"/>
              <a:t>    ……</a:t>
            </a:r>
          </a:p>
          <a:p>
            <a:pPr lvl="1" eaLnBrk="1" hangingPunct="1">
              <a:buFontTx/>
              <a:buNone/>
            </a:pPr>
            <a:r>
              <a:rPr lang="en-US" altLang="zh-CN" b="1" dirty="0"/>
              <a:t>    </a:t>
            </a:r>
            <a:r>
              <a:rPr lang="en-US" altLang="zh-CN" b="1" dirty="0">
                <a:solidFill>
                  <a:srgbClr val="FF3300"/>
                </a:solidFill>
              </a:rPr>
              <a:t>X(</a:t>
            </a:r>
            <a:r>
              <a:rPr lang="en-US" altLang="zh-CN" b="1" dirty="0" err="1">
                <a:solidFill>
                  <a:srgbClr val="FF3300"/>
                </a:solidFill>
              </a:rPr>
              <a:t>const</a:t>
            </a:r>
            <a:r>
              <a:rPr lang="en-US" altLang="zh-CN" b="1" dirty="0">
                <a:solidFill>
                  <a:srgbClr val="FF3300"/>
                </a:solidFill>
              </a:rPr>
              <a:t> X&amp;);   //</a:t>
            </a:r>
            <a:r>
              <a:rPr lang="zh-CN" altLang="en-US" b="1" dirty="0">
                <a:solidFill>
                  <a:srgbClr val="0000CC"/>
                </a:solidFill>
              </a:rPr>
              <a:t>拷贝</a:t>
            </a:r>
            <a:r>
              <a:rPr lang="zh-CN" altLang="en-US" b="1" dirty="0"/>
              <a:t>构造函数的常见原型</a:t>
            </a:r>
          </a:p>
          <a:p>
            <a:pPr lvl="1" eaLnBrk="1" hangingPunct="1">
              <a:buFontTx/>
              <a:buNone/>
            </a:pPr>
            <a:r>
              <a:rPr lang="en-US" altLang="zh-CN" b="1" dirty="0"/>
              <a:t>}</a:t>
            </a:r>
          </a:p>
        </p:txBody>
      </p:sp>
    </p:spTree>
    <p:extLst>
      <p:ext uri="{BB962C8B-B14F-4D97-AF65-F5344CB8AC3E}">
        <p14:creationId xmlns:p14="http://schemas.microsoft.com/office/powerpoint/2010/main" val="36207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 calcmode="lin" valueType="num">
                                      <p:cBhvr additive="base">
                                        <p:cTn id="17"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anim calcmode="lin" valueType="num">
                                      <p:cBhvr additive="base">
                                        <p:cTn id="21"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anim calcmode="lin" valueType="num">
                                      <p:cBhvr additive="base">
                                        <p:cTn id="27"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6323">
                                            <p:txEl>
                                              <p:pRg st="6" end="6"/>
                                            </p:txEl>
                                          </p:spTgt>
                                        </p:tgtEl>
                                        <p:attrNameLst>
                                          <p:attrName>style.visibility</p:attrName>
                                        </p:attrNameLst>
                                      </p:cBhvr>
                                      <p:to>
                                        <p:strVal val="visible"/>
                                      </p:to>
                                    </p:set>
                                    <p:anim calcmode="lin" valueType="num">
                                      <p:cBhvr additive="base">
                                        <p:cTn id="33"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3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23850" y="1124744"/>
            <a:ext cx="8640638" cy="5401469"/>
          </a:xfrm>
        </p:spPr>
        <p:txBody>
          <a:bodyPr/>
          <a:lstStyle/>
          <a:p>
            <a:pPr eaLnBrk="1" hangingPunct="1">
              <a:buFontTx/>
              <a:buNone/>
            </a:pPr>
            <a:r>
              <a:rPr lang="en-US" altLang="zh-CN" b="1" dirty="0">
                <a:solidFill>
                  <a:srgbClr val="0000CC"/>
                </a:solidFill>
              </a:rPr>
              <a:t>2．</a:t>
            </a:r>
            <a:r>
              <a:rPr lang="zh-CN" altLang="en-US" b="1" dirty="0">
                <a:solidFill>
                  <a:srgbClr val="0000CC"/>
                </a:solidFill>
              </a:rPr>
              <a:t>为什么要设计拷贝构造函数</a:t>
            </a:r>
            <a:endParaRPr lang="en-US" altLang="zh-CN" b="1" dirty="0">
              <a:solidFill>
                <a:srgbClr val="0000CC"/>
              </a:solidFill>
            </a:endParaRPr>
          </a:p>
          <a:p>
            <a:pPr lvl="1" eaLnBrk="1" hangingPunct="1"/>
            <a:r>
              <a:rPr lang="zh-CN" altLang="en-US" sz="2200" b="1" dirty="0"/>
              <a:t>在面向对象程序设计中，拷贝构造函数应用广泛，调用频繁。因此，设计类成员函数需要重视它的设计</a:t>
            </a:r>
            <a:endParaRPr lang="en-US" altLang="zh-CN" sz="2200" b="1" dirty="0"/>
          </a:p>
          <a:p>
            <a:pPr lvl="1" eaLnBrk="1" hangingPunct="1"/>
            <a:r>
              <a:rPr lang="zh-CN" altLang="en-US" sz="2200" b="1" dirty="0"/>
              <a:t>调用拷贝构造函数的时机是</a:t>
            </a:r>
            <a:r>
              <a:rPr lang="zh-CN" altLang="en-US" sz="2200" b="1" dirty="0">
                <a:solidFill>
                  <a:srgbClr val="FF0000"/>
                </a:solidFill>
              </a:rPr>
              <a:t>用已存在的对象初始化同类的新对象</a:t>
            </a:r>
            <a:r>
              <a:rPr lang="zh-CN" altLang="en-US" sz="2200" b="1" dirty="0"/>
              <a:t>。至少以下几种情况会调用拷贝构造函数。</a:t>
            </a:r>
          </a:p>
          <a:p>
            <a:pPr lvl="1" eaLnBrk="1" hangingPunct="1">
              <a:buFontTx/>
              <a:buNone/>
            </a:pPr>
            <a:r>
              <a:rPr lang="en-US" altLang="zh-CN" sz="2200" b="1" dirty="0"/>
              <a:t>class X{};</a:t>
            </a:r>
          </a:p>
          <a:p>
            <a:pPr lvl="1" eaLnBrk="1" hangingPunct="1">
              <a:buFontTx/>
              <a:buNone/>
            </a:pPr>
            <a:r>
              <a:rPr lang="en-US" altLang="zh-CN" sz="2200" b="1" dirty="0"/>
              <a:t>X obj1;             </a:t>
            </a:r>
          </a:p>
          <a:p>
            <a:pPr lvl="1" eaLnBrk="1" hangingPunct="1">
              <a:buFontTx/>
              <a:buNone/>
            </a:pPr>
            <a:r>
              <a:rPr lang="en-US" altLang="zh-CN" sz="2200" b="1" dirty="0"/>
              <a:t>X </a:t>
            </a:r>
            <a:r>
              <a:rPr lang="en-US" altLang="zh-CN" sz="2200" b="1" dirty="0">
                <a:solidFill>
                  <a:srgbClr val="FF0000"/>
                </a:solidFill>
              </a:rPr>
              <a:t>obj2 = obj1</a:t>
            </a:r>
            <a:r>
              <a:rPr lang="en-US" altLang="zh-CN" sz="2200" b="1" dirty="0"/>
              <a:t>;   	//</a:t>
            </a:r>
            <a:r>
              <a:rPr lang="zh-CN" altLang="en-US" sz="2200" b="1" dirty="0"/>
              <a:t>情况</a:t>
            </a:r>
            <a:r>
              <a:rPr lang="en-US" altLang="zh-CN" sz="2200" b="1" dirty="0"/>
              <a:t>1</a:t>
            </a:r>
            <a:r>
              <a:rPr lang="zh-CN" altLang="en-US" sz="2200" b="1" dirty="0"/>
              <a:t>：调用复制构造函数</a:t>
            </a:r>
          </a:p>
          <a:p>
            <a:pPr lvl="1" eaLnBrk="1" hangingPunct="1">
              <a:buFontTx/>
              <a:buNone/>
            </a:pPr>
            <a:r>
              <a:rPr lang="en-US" altLang="zh-CN" sz="2200" b="1" dirty="0"/>
              <a:t>X </a:t>
            </a:r>
            <a:r>
              <a:rPr lang="en-US" altLang="zh-CN" sz="2200" b="1" dirty="0">
                <a:solidFill>
                  <a:srgbClr val="FF0000"/>
                </a:solidFill>
              </a:rPr>
              <a:t>obj3(obj1)</a:t>
            </a:r>
            <a:r>
              <a:rPr lang="en-US" altLang="zh-CN" sz="2200" b="1" dirty="0"/>
              <a:t>;   	//</a:t>
            </a:r>
            <a:r>
              <a:rPr lang="zh-CN" altLang="en-US" sz="2200" b="1" dirty="0"/>
              <a:t>情况</a:t>
            </a:r>
            <a:r>
              <a:rPr lang="en-US" altLang="zh-CN" sz="2200" b="1" dirty="0"/>
              <a:t>2</a:t>
            </a:r>
            <a:r>
              <a:rPr lang="zh-CN" altLang="en-US" sz="2200" b="1" dirty="0"/>
              <a:t>：调用复制构造函数</a:t>
            </a:r>
          </a:p>
          <a:p>
            <a:pPr lvl="1" eaLnBrk="1" hangingPunct="1">
              <a:buFontTx/>
              <a:buNone/>
            </a:pPr>
            <a:r>
              <a:rPr lang="en-US" altLang="zh-CN" sz="2200" b="1" dirty="0"/>
              <a:t>f(X </a:t>
            </a:r>
            <a:r>
              <a:rPr lang="en-US" altLang="zh-CN" sz="2200" b="1" dirty="0">
                <a:solidFill>
                  <a:srgbClr val="FF0000"/>
                </a:solidFill>
              </a:rPr>
              <a:t>o</a:t>
            </a:r>
            <a:r>
              <a:rPr lang="en-US" altLang="zh-CN" sz="2200" b="1" dirty="0"/>
              <a:t>);  	</a:t>
            </a:r>
            <a:r>
              <a:rPr lang="zh-CN" altLang="en-US" sz="2200" b="1" dirty="0"/>
              <a:t>　　　</a:t>
            </a:r>
            <a:r>
              <a:rPr lang="en-US" altLang="zh-CN" sz="2200" b="1" dirty="0"/>
              <a:t>//</a:t>
            </a:r>
            <a:r>
              <a:rPr lang="zh-CN" altLang="en-US" sz="2200" b="1" dirty="0"/>
              <a:t>情况</a:t>
            </a:r>
            <a:r>
              <a:rPr lang="en-US" altLang="zh-CN" sz="2200" b="1" dirty="0"/>
              <a:t>3</a:t>
            </a:r>
            <a:r>
              <a:rPr lang="zh-CN" altLang="en-US" sz="2200" b="1" dirty="0"/>
              <a:t>：对象作函数参数，调用拷贝构造函数</a:t>
            </a:r>
            <a:endParaRPr lang="en-US" altLang="zh-CN" sz="2200" b="1" dirty="0"/>
          </a:p>
          <a:p>
            <a:pPr lvl="1" eaLnBrk="1" hangingPunct="1">
              <a:buFontTx/>
              <a:buNone/>
            </a:pPr>
            <a:r>
              <a:rPr lang="en-US" altLang="zh-CN" sz="2200" b="1" dirty="0"/>
              <a:t>X f(…) {…</a:t>
            </a:r>
            <a:r>
              <a:rPr lang="en-US" altLang="zh-CN" sz="2200" b="1" dirty="0">
                <a:solidFill>
                  <a:srgbClr val="FF0000"/>
                </a:solidFill>
              </a:rPr>
              <a:t>return t</a:t>
            </a:r>
            <a:r>
              <a:rPr lang="en-US" altLang="zh-CN" sz="2200" b="1" dirty="0"/>
              <a:t>;}　//</a:t>
            </a:r>
            <a:r>
              <a:rPr lang="zh-CN" altLang="en-US" sz="2200" b="1" dirty="0"/>
              <a:t>情况</a:t>
            </a:r>
            <a:r>
              <a:rPr lang="en-US" altLang="zh-CN" sz="2200" b="1" dirty="0"/>
              <a:t>4，</a:t>
            </a:r>
            <a:r>
              <a:rPr lang="zh-CN" altLang="en-US" sz="2200" b="1" dirty="0"/>
              <a:t>调用拷贝构造函数</a:t>
            </a:r>
            <a:endParaRPr lang="en-US" altLang="zh-CN" sz="2200" b="1" dirty="0"/>
          </a:p>
          <a:p>
            <a:pPr marL="400050" lvl="1" indent="0">
              <a:buNone/>
            </a:pPr>
            <a:r>
              <a:rPr lang="en-US" altLang="zh-CN" sz="2200" b="1" dirty="0"/>
              <a:t>X a[4]={obj1,obj2}   </a:t>
            </a:r>
            <a:r>
              <a:rPr lang="en-US" altLang="zh-CN" sz="2200" dirty="0"/>
              <a:t>	//</a:t>
            </a:r>
            <a:r>
              <a:rPr lang="zh-CN" altLang="zh-CN" sz="2200" dirty="0"/>
              <a:t>情况</a:t>
            </a:r>
            <a:r>
              <a:rPr lang="en-US" altLang="zh-CN" sz="2200" dirty="0"/>
              <a:t>5</a:t>
            </a:r>
            <a:r>
              <a:rPr lang="en-US" altLang="zh-CN" sz="2200" b="1" dirty="0">
                <a:solidFill>
                  <a:srgbClr val="FF0000"/>
                </a:solidFill>
              </a:rPr>
              <a:t>: a[0],a[1]</a:t>
            </a:r>
            <a:r>
              <a:rPr lang="zh-CN" altLang="zh-CN" sz="2200" b="1" dirty="0">
                <a:solidFill>
                  <a:srgbClr val="FF0000"/>
                </a:solidFill>
              </a:rPr>
              <a:t>调用拷贝构造函数</a:t>
            </a:r>
            <a:r>
              <a:rPr lang="zh-CN" altLang="zh-CN" sz="2200" dirty="0"/>
              <a:t>，</a:t>
            </a:r>
            <a:r>
              <a:rPr lang="en-US" altLang="zh-CN" sz="2200" dirty="0"/>
              <a:t>                             </a:t>
            </a:r>
          </a:p>
          <a:p>
            <a:pPr marL="400050" lvl="1" indent="0">
              <a:buNone/>
            </a:pPr>
            <a:r>
              <a:rPr lang="en-US" altLang="zh-CN" sz="2200" dirty="0"/>
              <a:t>                                          //        a[2],a[3]</a:t>
            </a:r>
            <a:r>
              <a:rPr lang="zh-CN" altLang="zh-CN" sz="2200" dirty="0"/>
              <a:t>调用默认构造函数</a:t>
            </a:r>
          </a:p>
          <a:p>
            <a:pPr lvl="1" eaLnBrk="1" hangingPunct="1">
              <a:buFontTx/>
              <a:buNone/>
            </a:pPr>
            <a:endParaRPr lang="en-US" altLang="zh-CN" sz="2400" b="1" dirty="0"/>
          </a:p>
          <a:p>
            <a:pPr lvl="1" eaLnBrk="1" hangingPunct="1">
              <a:buFontTx/>
              <a:buNone/>
            </a:pPr>
            <a:endParaRPr lang="zh-CN" altLang="en-US" b="1" dirty="0"/>
          </a:p>
        </p:txBody>
      </p:sp>
      <p:sp>
        <p:nvSpPr>
          <p:cNvPr id="5" name="Rectangle 2"/>
          <p:cNvSpPr>
            <a:spLocks noGrp="1" noChangeArrowheads="1"/>
          </p:cNvSpPr>
          <p:nvPr>
            <p:ph type="title"/>
          </p:nvPr>
        </p:nvSpPr>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Tree>
    <p:extLst>
      <p:ext uri="{BB962C8B-B14F-4D97-AF65-F5344CB8AC3E}">
        <p14:creationId xmlns:p14="http://schemas.microsoft.com/office/powerpoint/2010/main" val="102441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fade">
                                      <p:cBhvr>
                                        <p:cTn id="13" dur="1000"/>
                                        <p:tgtEl>
                                          <p:spTgt spid="62467">
                                            <p:txEl>
                                              <p:pRg st="2" end="2"/>
                                            </p:txEl>
                                          </p:spTgt>
                                        </p:tgtEl>
                                      </p:cBhvr>
                                    </p:animEffect>
                                    <p:anim calcmode="lin" valueType="num">
                                      <p:cBhvr>
                                        <p:cTn id="14"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24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 calcmode="lin" valueType="num">
                                      <p:cBhvr additive="base">
                                        <p:cTn id="20"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2467">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2467">
                                            <p:txEl>
                                              <p:pRg st="4" end="4"/>
                                            </p:txEl>
                                          </p:spTgt>
                                        </p:tgtEl>
                                        <p:attrNameLst>
                                          <p:attrName>style.visibility</p:attrName>
                                        </p:attrNameLst>
                                      </p:cBhvr>
                                      <p:to>
                                        <p:strVal val="visible"/>
                                      </p:to>
                                    </p:set>
                                    <p:anim calcmode="lin" valueType="num">
                                      <p:cBhvr additive="base">
                                        <p:cTn id="24"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2467">
                                            <p:txEl>
                                              <p:pRg st="5" end="5"/>
                                            </p:txEl>
                                          </p:spTgt>
                                        </p:tgtEl>
                                        <p:attrNameLst>
                                          <p:attrName>style.visibility</p:attrName>
                                        </p:attrNameLst>
                                      </p:cBhvr>
                                      <p:to>
                                        <p:strVal val="visible"/>
                                      </p:to>
                                    </p:set>
                                    <p:anim calcmode="lin" valueType="num">
                                      <p:cBhvr additive="base">
                                        <p:cTn id="30"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2467">
                                            <p:txEl>
                                              <p:pRg st="6" end="6"/>
                                            </p:txEl>
                                          </p:spTgt>
                                        </p:tgtEl>
                                        <p:attrNameLst>
                                          <p:attrName>style.visibility</p:attrName>
                                        </p:attrNameLst>
                                      </p:cBhvr>
                                      <p:to>
                                        <p:strVal val="visible"/>
                                      </p:to>
                                    </p:set>
                                    <p:anim calcmode="lin" valueType="num">
                                      <p:cBhvr additive="base">
                                        <p:cTn id="36"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 calcmode="lin" valueType="num">
                                      <p:cBhvr additive="base">
                                        <p:cTn id="42"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467">
                                            <p:txEl>
                                              <p:pRg st="8" end="8"/>
                                            </p:txEl>
                                          </p:spTgt>
                                        </p:tgtEl>
                                        <p:attrNameLst>
                                          <p:attrName>style.visibility</p:attrName>
                                        </p:attrNameLst>
                                      </p:cBhvr>
                                      <p:to>
                                        <p:strVal val="visible"/>
                                      </p:to>
                                    </p:set>
                                    <p:anim calcmode="lin" valueType="num">
                                      <p:cBhvr additive="base">
                                        <p:cTn id="48" dur="700" fill="hold"/>
                                        <p:tgtEl>
                                          <p:spTgt spid="62467">
                                            <p:txEl>
                                              <p:pRg st="8" end="8"/>
                                            </p:txEl>
                                          </p:spTgt>
                                        </p:tgtEl>
                                        <p:attrNameLst>
                                          <p:attrName>ppt_x</p:attrName>
                                        </p:attrNameLst>
                                      </p:cBhvr>
                                      <p:tavLst>
                                        <p:tav tm="0">
                                          <p:val>
                                            <p:strVal val="#ppt_x"/>
                                          </p:val>
                                        </p:tav>
                                        <p:tav tm="100000">
                                          <p:val>
                                            <p:strVal val="#ppt_x"/>
                                          </p:val>
                                        </p:tav>
                                      </p:tavLst>
                                    </p:anim>
                                    <p:anim calcmode="lin" valueType="num">
                                      <p:cBhvr additive="base">
                                        <p:cTn id="49" dur="700" fill="hold"/>
                                        <p:tgtEl>
                                          <p:spTgt spid="624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2467">
                                            <p:txEl>
                                              <p:pRg st="9" end="9"/>
                                            </p:txEl>
                                          </p:spTgt>
                                        </p:tgtEl>
                                        <p:attrNameLst>
                                          <p:attrName>style.visibility</p:attrName>
                                        </p:attrNameLst>
                                      </p:cBhvr>
                                      <p:to>
                                        <p:strVal val="visible"/>
                                      </p:to>
                                    </p:set>
                                    <p:anim calcmode="lin" valueType="num">
                                      <p:cBhvr additive="base">
                                        <p:cTn id="54" dur="700" fill="hold"/>
                                        <p:tgtEl>
                                          <p:spTgt spid="62467">
                                            <p:txEl>
                                              <p:pRg st="9" end="9"/>
                                            </p:txEl>
                                          </p:spTgt>
                                        </p:tgtEl>
                                        <p:attrNameLst>
                                          <p:attrName>ppt_x</p:attrName>
                                        </p:attrNameLst>
                                      </p:cBhvr>
                                      <p:tavLst>
                                        <p:tav tm="0">
                                          <p:val>
                                            <p:strVal val="#ppt_x"/>
                                          </p:val>
                                        </p:tav>
                                        <p:tav tm="100000">
                                          <p:val>
                                            <p:strVal val="#ppt_x"/>
                                          </p:val>
                                        </p:tav>
                                      </p:tavLst>
                                    </p:anim>
                                    <p:anim calcmode="lin" valueType="num">
                                      <p:cBhvr additive="base">
                                        <p:cTn id="55" dur="700" fill="hold"/>
                                        <p:tgtEl>
                                          <p:spTgt spid="624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2467">
                                            <p:txEl>
                                              <p:pRg st="10" end="10"/>
                                            </p:txEl>
                                          </p:spTgt>
                                        </p:tgtEl>
                                        <p:attrNameLst>
                                          <p:attrName>style.visibility</p:attrName>
                                        </p:attrNameLst>
                                      </p:cBhvr>
                                      <p:to>
                                        <p:strVal val="visible"/>
                                      </p:to>
                                    </p:set>
                                    <p:anim calcmode="lin" valueType="num">
                                      <p:cBhvr additive="base">
                                        <p:cTn id="60" dur="700" fill="hold"/>
                                        <p:tgtEl>
                                          <p:spTgt spid="62467">
                                            <p:txEl>
                                              <p:pRg st="10" end="10"/>
                                            </p:txEl>
                                          </p:spTgt>
                                        </p:tgtEl>
                                        <p:attrNameLst>
                                          <p:attrName>ppt_x</p:attrName>
                                        </p:attrNameLst>
                                      </p:cBhvr>
                                      <p:tavLst>
                                        <p:tav tm="0">
                                          <p:val>
                                            <p:strVal val="#ppt_x"/>
                                          </p:val>
                                        </p:tav>
                                        <p:tav tm="100000">
                                          <p:val>
                                            <p:strVal val="#ppt_x"/>
                                          </p:val>
                                        </p:tav>
                                      </p:tavLst>
                                    </p:anim>
                                    <p:anim calcmode="lin" valueType="num">
                                      <p:cBhvr additive="base">
                                        <p:cTn id="61" dur="700" fill="hold"/>
                                        <p:tgtEl>
                                          <p:spTgt spid="624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1196752"/>
            <a:ext cx="8229600" cy="4611687"/>
          </a:xfrm>
        </p:spPr>
        <p:txBody>
          <a:bodyPr/>
          <a:lstStyle/>
          <a:p>
            <a:pPr eaLnBrk="1" hangingPunct="1">
              <a:buFontTx/>
              <a:buNone/>
            </a:pPr>
            <a:r>
              <a:rPr lang="en-US" altLang="zh-CN" sz="2800" b="1" dirty="0">
                <a:solidFill>
                  <a:srgbClr val="0000CC"/>
                </a:solidFill>
              </a:rPr>
              <a:t>3</a:t>
            </a:r>
            <a:r>
              <a:rPr lang="zh-CN" altLang="en-US" sz="2800" b="1" dirty="0">
                <a:solidFill>
                  <a:srgbClr val="0000CC"/>
                </a:solidFill>
              </a:rPr>
              <a:t>、默认拷贝构造函数及指针悬挂问题</a:t>
            </a:r>
          </a:p>
          <a:p>
            <a:pPr lvl="1" eaLnBrk="1" hangingPunct="1"/>
            <a:r>
              <a:rPr lang="zh-CN" altLang="en-US" sz="2400" b="1" dirty="0"/>
              <a:t>如果没有定义类的拷贝构造函数，在需要的时候， </a:t>
            </a:r>
            <a:r>
              <a:rPr lang="en-US" altLang="zh-CN" sz="2400" b="1" dirty="0"/>
              <a:t>C++</a:t>
            </a:r>
            <a:r>
              <a:rPr lang="zh-CN" altLang="en-US" sz="2400" b="1" dirty="0"/>
              <a:t>将为类自动合成一个具有最小功能的默认拷贝构造函数，类似于下面的形式：</a:t>
            </a:r>
          </a:p>
          <a:p>
            <a:pPr algn="ctr" eaLnBrk="1" hangingPunct="1">
              <a:buFontTx/>
              <a:buNone/>
            </a:pPr>
            <a:r>
              <a:rPr lang="en-US" altLang="zh-CN" sz="3600" b="1" dirty="0">
                <a:solidFill>
                  <a:schemeClr val="accent2"/>
                </a:solidFill>
              </a:rPr>
              <a:t>X::X(const X&amp;，……){ }</a:t>
            </a:r>
            <a:r>
              <a:rPr lang="en-US" altLang="zh-CN" sz="3600" dirty="0">
                <a:solidFill>
                  <a:schemeClr val="accent2"/>
                </a:solidFill>
              </a:rPr>
              <a:t> </a:t>
            </a:r>
          </a:p>
          <a:p>
            <a:pPr lvl="1" eaLnBrk="1" hangingPunct="1"/>
            <a:r>
              <a:rPr lang="zh-CN" altLang="zh-CN" sz="2400" b="1" dirty="0"/>
              <a:t>如果有多个参数，要求</a:t>
            </a:r>
            <a:r>
              <a:rPr lang="zh-CN" altLang="zh-CN" sz="2400" b="1" dirty="0">
                <a:solidFill>
                  <a:srgbClr val="FF0000"/>
                </a:solidFill>
              </a:rPr>
              <a:t>第一个参数必须是自身类类型</a:t>
            </a:r>
            <a:r>
              <a:rPr lang="zh-CN" altLang="zh-CN" sz="2400" b="1" dirty="0"/>
              <a:t>的引用，其余参数必须有默认值</a:t>
            </a:r>
            <a:r>
              <a:rPr lang="zh-CN" altLang="en-US" sz="2400" b="1" dirty="0"/>
              <a:t>。</a:t>
            </a:r>
            <a:endParaRPr lang="en-US" altLang="zh-CN" sz="2400" b="1" dirty="0"/>
          </a:p>
          <a:p>
            <a:pPr lvl="1" eaLnBrk="1" hangingPunct="1"/>
            <a:r>
              <a:rPr lang="zh-CN" altLang="en-US" sz="2400" b="1" dirty="0"/>
              <a:t>默认拷贝构造函数以成员</a:t>
            </a:r>
            <a:r>
              <a:rPr lang="zh-CN" altLang="en-US" sz="2400" b="1" dirty="0">
                <a:solidFill>
                  <a:srgbClr val="FF0000"/>
                </a:solidFill>
              </a:rPr>
              <a:t>按位复制</a:t>
            </a:r>
            <a:r>
              <a:rPr lang="zh-CN" altLang="en-US" sz="2400" b="1" dirty="0"/>
              <a:t>（</a:t>
            </a:r>
            <a:r>
              <a:rPr lang="en-US" altLang="zh-CN" sz="2400" b="1" dirty="0"/>
              <a:t>bit-by-bit</a:t>
            </a:r>
            <a:r>
              <a:rPr lang="zh-CN" altLang="en-US" sz="2400" b="1" dirty="0"/>
              <a:t>）的方式实现成员的拷贝。当一个类有指针类型的数据成员时，合成构造函数常会产生</a:t>
            </a:r>
            <a:r>
              <a:rPr lang="zh-CN" altLang="en-US" sz="2400" b="1" dirty="0">
                <a:solidFill>
                  <a:srgbClr val="FF0000"/>
                </a:solidFill>
              </a:rPr>
              <a:t>指针悬挂</a:t>
            </a:r>
            <a:r>
              <a:rPr lang="zh-CN" altLang="en-US" sz="2400" b="1" dirty="0"/>
              <a:t>问题</a:t>
            </a:r>
            <a:r>
              <a:rPr lang="zh-CN" altLang="en-US" sz="2400" dirty="0"/>
              <a:t> 。</a:t>
            </a:r>
          </a:p>
        </p:txBody>
      </p:sp>
      <p:sp>
        <p:nvSpPr>
          <p:cNvPr id="5" name="Rectangle 2"/>
          <p:cNvSpPr>
            <a:spLocks noGrp="1" noChangeArrowheads="1"/>
          </p:cNvSpPr>
          <p:nvPr>
            <p:ph type="title"/>
          </p:nvPr>
        </p:nvSpPr>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Tree>
    <p:extLst>
      <p:ext uri="{BB962C8B-B14F-4D97-AF65-F5344CB8AC3E}">
        <p14:creationId xmlns:p14="http://schemas.microsoft.com/office/powerpoint/2010/main" val="1606760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additive="base">
                                        <p:cTn id="19"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56323">
                                            <p:txEl>
                                              <p:pRg st="4" end="4"/>
                                            </p:txEl>
                                          </p:spTgt>
                                        </p:tgtEl>
                                        <p:attrNameLst>
                                          <p:attrName>style.visibility</p:attrName>
                                        </p:attrNameLst>
                                      </p:cBhvr>
                                      <p:to>
                                        <p:strVal val="visible"/>
                                      </p:to>
                                    </p:set>
                                    <p:anim calcmode="lin" valueType="num">
                                      <p:cBhvr>
                                        <p:cTn id="25" dur="10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5632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5632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457200" y="1124744"/>
            <a:ext cx="7772400" cy="5544616"/>
          </a:xfrm>
        </p:spPr>
        <p:txBody>
          <a:bodyPr/>
          <a:lstStyle/>
          <a:p>
            <a:pPr eaLnBrk="1" hangingPunct="1">
              <a:lnSpc>
                <a:spcPct val="80000"/>
              </a:lnSpc>
              <a:buFontTx/>
              <a:buNone/>
            </a:pPr>
            <a:r>
              <a:rPr lang="zh-CN" altLang="zh-CN" sz="2400" dirty="0">
                <a:solidFill>
                  <a:srgbClr val="0000CC"/>
                </a:solidFill>
              </a:rPr>
              <a:t>【例</a:t>
            </a:r>
            <a:r>
              <a:rPr lang="en-US" altLang="zh-CN" sz="2400" dirty="0">
                <a:solidFill>
                  <a:srgbClr val="0000CC"/>
                </a:solidFill>
              </a:rPr>
              <a:t>3-17</a:t>
            </a:r>
            <a:r>
              <a:rPr lang="zh-CN" altLang="zh-CN" sz="2400" dirty="0">
                <a:solidFill>
                  <a:srgbClr val="0000CC"/>
                </a:solidFill>
              </a:rPr>
              <a:t>】</a:t>
            </a:r>
            <a:r>
              <a:rPr lang="zh-CN" altLang="en-US" sz="2400" b="1" dirty="0">
                <a:solidFill>
                  <a:srgbClr val="0000CC"/>
                </a:solidFill>
              </a:rPr>
              <a:t>默认复制构造函数引起的指针悬挂问题。</a:t>
            </a:r>
          </a:p>
          <a:p>
            <a:pPr eaLnBrk="1" hangingPunct="1">
              <a:lnSpc>
                <a:spcPct val="80000"/>
              </a:lnSpc>
              <a:buFontTx/>
              <a:buNone/>
            </a:pPr>
            <a:r>
              <a:rPr lang="en-US" altLang="zh-CN" sz="2400" b="1" dirty="0"/>
              <a:t>//CH4-12.cpp</a:t>
            </a:r>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#include&lt;string&gt;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class Person{</a:t>
            </a:r>
          </a:p>
          <a:p>
            <a:pPr eaLnBrk="1" hangingPunct="1">
              <a:lnSpc>
                <a:spcPct val="80000"/>
              </a:lnSpc>
              <a:buFontTx/>
              <a:buNone/>
            </a:pPr>
            <a:r>
              <a:rPr lang="en-US" altLang="zh-CN" sz="2400" b="1" dirty="0"/>
              <a:t>private:</a:t>
            </a:r>
          </a:p>
          <a:p>
            <a:pPr eaLnBrk="1" hangingPunct="1">
              <a:lnSpc>
                <a:spcPct val="80000"/>
              </a:lnSpc>
              <a:buFontTx/>
              <a:buNone/>
            </a:pPr>
            <a:r>
              <a:rPr lang="en-US" altLang="zh-CN" sz="2400" b="1" dirty="0"/>
              <a:t>    char *name;</a:t>
            </a:r>
          </a:p>
          <a:p>
            <a:pPr eaLnBrk="1" hangingPunct="1">
              <a:lnSpc>
                <a:spcPct val="80000"/>
              </a:lnSpc>
              <a:buFontTx/>
              <a:buNone/>
            </a:pPr>
            <a:r>
              <a:rPr lang="en-US" altLang="zh-CN" sz="2400" b="1" dirty="0"/>
              <a:t>    </a:t>
            </a:r>
            <a:r>
              <a:rPr lang="en-US" altLang="zh-CN" sz="2400" b="1" dirty="0" err="1"/>
              <a:t>int</a:t>
            </a:r>
            <a:r>
              <a:rPr lang="en-US" altLang="zh-CN" sz="2400" b="1" dirty="0"/>
              <a:t> age;</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Person(char *</a:t>
            </a:r>
            <a:r>
              <a:rPr lang="en-US" altLang="zh-CN" sz="2400" b="1" dirty="0" err="1"/>
              <a:t>Name,int</a:t>
            </a:r>
            <a:r>
              <a:rPr lang="en-US" altLang="zh-CN" sz="2400" b="1" dirty="0"/>
              <a:t> Age);</a:t>
            </a:r>
          </a:p>
          <a:p>
            <a:pPr eaLnBrk="1" hangingPunct="1">
              <a:lnSpc>
                <a:spcPct val="80000"/>
              </a:lnSpc>
              <a:buFontTx/>
              <a:buNone/>
            </a:pPr>
            <a:r>
              <a:rPr lang="en-US" altLang="zh-CN" sz="2400" b="1" dirty="0"/>
              <a:t>    ~Person();</a:t>
            </a:r>
          </a:p>
          <a:p>
            <a:pPr eaLnBrk="1" hangingPunct="1">
              <a:lnSpc>
                <a:spcPct val="80000"/>
              </a:lnSpc>
              <a:buFontTx/>
              <a:buNone/>
            </a:pPr>
            <a:r>
              <a:rPr lang="en-US" altLang="zh-CN" sz="2400" b="1" dirty="0"/>
              <a:t>    void </a:t>
            </a:r>
            <a:r>
              <a:rPr lang="en-US" altLang="zh-CN" sz="2400" b="1" dirty="0" err="1"/>
              <a:t>setAge</a:t>
            </a:r>
            <a:r>
              <a:rPr lang="en-US" altLang="zh-CN" sz="2400" b="1" dirty="0"/>
              <a:t>(</a:t>
            </a:r>
            <a:r>
              <a:rPr lang="en-US" altLang="zh-CN" sz="2400" b="1" dirty="0" err="1"/>
              <a:t>int</a:t>
            </a:r>
            <a:r>
              <a:rPr lang="en-US" altLang="zh-CN" sz="2400" b="1" dirty="0"/>
              <a:t> x){ age=x; }</a:t>
            </a:r>
          </a:p>
          <a:p>
            <a:pPr eaLnBrk="1" hangingPunct="1">
              <a:lnSpc>
                <a:spcPct val="80000"/>
              </a:lnSpc>
              <a:buFontTx/>
              <a:buNone/>
            </a:pPr>
            <a:r>
              <a:rPr lang="en-US" altLang="zh-CN" sz="2400" b="1" dirty="0"/>
              <a:t>    void print();</a:t>
            </a:r>
          </a:p>
          <a:p>
            <a:pPr eaLnBrk="1" hangingPunct="1">
              <a:lnSpc>
                <a:spcPct val="80000"/>
              </a:lnSpc>
              <a:buFontTx/>
              <a:buNone/>
            </a:pPr>
            <a:r>
              <a:rPr lang="en-US" altLang="zh-CN" sz="2400" b="1" dirty="0"/>
              <a:t>};</a:t>
            </a:r>
          </a:p>
        </p:txBody>
      </p:sp>
      <p:sp>
        <p:nvSpPr>
          <p:cNvPr id="5" name="Rectangle 2"/>
          <p:cNvSpPr>
            <a:spLocks noGrp="1" noChangeArrowheads="1"/>
          </p:cNvSpPr>
          <p:nvPr>
            <p:ph type="title"/>
          </p:nvPr>
        </p:nvSpPr>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Tree>
    <p:extLst>
      <p:ext uri="{BB962C8B-B14F-4D97-AF65-F5344CB8AC3E}">
        <p14:creationId xmlns:p14="http://schemas.microsoft.com/office/powerpoint/2010/main" val="11311634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251520" y="1022350"/>
            <a:ext cx="7772400" cy="5835650"/>
          </a:xfrm>
        </p:spPr>
        <p:txBody>
          <a:bodyPr/>
          <a:lstStyle/>
          <a:p>
            <a:pPr eaLnBrk="1" hangingPunct="1">
              <a:lnSpc>
                <a:spcPct val="80000"/>
              </a:lnSpc>
              <a:buFontTx/>
              <a:buNone/>
            </a:pPr>
            <a:r>
              <a:rPr lang="en-US" altLang="zh-CN" sz="1800" b="1" dirty="0"/>
              <a:t>Person::Person(char *</a:t>
            </a:r>
            <a:r>
              <a:rPr lang="en-US" altLang="zh-CN" sz="1800" b="1" dirty="0" err="1"/>
              <a:t>Name,int</a:t>
            </a:r>
            <a:r>
              <a:rPr lang="en-US" altLang="zh-CN" sz="1800" b="1" dirty="0"/>
              <a:t> Age){</a:t>
            </a:r>
          </a:p>
          <a:p>
            <a:pPr eaLnBrk="1" hangingPunct="1">
              <a:lnSpc>
                <a:spcPct val="80000"/>
              </a:lnSpc>
              <a:buFontTx/>
              <a:buNone/>
            </a:pPr>
            <a:r>
              <a:rPr lang="en-US" altLang="zh-CN" sz="1800" b="1" dirty="0"/>
              <a:t>    name=new char[</a:t>
            </a:r>
            <a:r>
              <a:rPr lang="en-US" altLang="zh-CN" sz="1800" b="1" dirty="0" err="1"/>
              <a:t>strlen</a:t>
            </a:r>
            <a:r>
              <a:rPr lang="en-US" altLang="zh-CN" sz="1800" b="1" dirty="0"/>
              <a:t>(Name)+1];</a:t>
            </a:r>
          </a:p>
          <a:p>
            <a:pPr eaLnBrk="1" hangingPunct="1">
              <a:lnSpc>
                <a:spcPct val="80000"/>
              </a:lnSpc>
              <a:buFontTx/>
              <a:buNone/>
            </a:pPr>
            <a:r>
              <a:rPr lang="en-US" altLang="zh-CN" sz="1800" b="1" dirty="0"/>
              <a:t>    </a:t>
            </a:r>
            <a:r>
              <a:rPr lang="en-US" altLang="zh-CN" sz="1800" b="1" dirty="0" err="1"/>
              <a:t>strcpy</a:t>
            </a:r>
            <a:r>
              <a:rPr lang="en-US" altLang="zh-CN" sz="1800" b="1" dirty="0"/>
              <a:t>(</a:t>
            </a:r>
            <a:r>
              <a:rPr lang="en-US" altLang="zh-CN" sz="1800" b="1" dirty="0" err="1"/>
              <a:t>name,Name</a:t>
            </a:r>
            <a:r>
              <a:rPr lang="en-US" altLang="zh-CN" sz="1800" b="1" dirty="0"/>
              <a:t>);</a:t>
            </a:r>
          </a:p>
          <a:p>
            <a:pPr eaLnBrk="1" hangingPunct="1">
              <a:lnSpc>
                <a:spcPct val="80000"/>
              </a:lnSpc>
              <a:buFontTx/>
              <a:buNone/>
            </a:pPr>
            <a:r>
              <a:rPr lang="en-US" altLang="zh-CN" sz="1800" b="1" dirty="0"/>
              <a:t>    age=Age;</a:t>
            </a:r>
          </a:p>
          <a:p>
            <a:pPr eaLnBrk="1" hangingPunct="1">
              <a:lnSpc>
                <a:spcPct val="80000"/>
              </a:lnSpc>
              <a:buFontTx/>
              <a:buNone/>
            </a:pPr>
            <a:r>
              <a:rPr lang="en-US" altLang="zh-CN" sz="1800" b="1" dirty="0"/>
              <a:t>    </a:t>
            </a:r>
            <a:r>
              <a:rPr lang="en-US" altLang="zh-CN" sz="1800" b="1" dirty="0" err="1"/>
              <a:t>cout</a:t>
            </a:r>
            <a:r>
              <a:rPr lang="en-US" altLang="zh-CN" sz="1800" b="1" dirty="0"/>
              <a:t>&lt;&lt;"constructor ...."&lt;&lt;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Person::~Person(){</a:t>
            </a:r>
          </a:p>
          <a:p>
            <a:pPr eaLnBrk="1" hangingPunct="1">
              <a:lnSpc>
                <a:spcPct val="80000"/>
              </a:lnSpc>
              <a:buFontTx/>
              <a:buNone/>
            </a:pPr>
            <a:r>
              <a:rPr lang="en-US" altLang="zh-CN" sz="1800" b="1" dirty="0"/>
              <a:t>    </a:t>
            </a:r>
            <a:r>
              <a:rPr lang="en-US" altLang="zh-CN" sz="1800" b="1" dirty="0" err="1"/>
              <a:t>cout</a:t>
            </a:r>
            <a:r>
              <a:rPr lang="en-US" altLang="zh-CN" sz="1800" b="1" dirty="0"/>
              <a:t>&lt;&lt;"destructor..."&lt;&lt;age&lt;&lt;</a:t>
            </a:r>
            <a:r>
              <a:rPr lang="en-US" altLang="zh-CN" sz="1800" b="1" dirty="0" err="1"/>
              <a:t>endl</a:t>
            </a:r>
            <a:r>
              <a:rPr lang="en-US" altLang="zh-CN" sz="1800" b="1" dirty="0"/>
              <a:t>;</a:t>
            </a:r>
          </a:p>
          <a:p>
            <a:pPr eaLnBrk="1" hangingPunct="1">
              <a:lnSpc>
                <a:spcPct val="80000"/>
              </a:lnSpc>
              <a:buFontTx/>
              <a:buNone/>
            </a:pPr>
            <a:r>
              <a:rPr lang="en-US" altLang="zh-CN" sz="1800" b="1" dirty="0"/>
              <a:t>    delete name;</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Person::print(){</a:t>
            </a:r>
          </a:p>
          <a:p>
            <a:pPr eaLnBrk="1" hangingPunct="1">
              <a:lnSpc>
                <a:spcPct val="80000"/>
              </a:lnSpc>
              <a:buFontTx/>
              <a:buNone/>
            </a:pPr>
            <a:r>
              <a:rPr lang="en-US" altLang="zh-CN" sz="1800" b="1" dirty="0"/>
              <a:t>    </a:t>
            </a:r>
            <a:r>
              <a:rPr lang="en-US" altLang="zh-CN" sz="1800" b="1" dirty="0" err="1"/>
              <a:t>cout</a:t>
            </a:r>
            <a:r>
              <a:rPr lang="en-US" altLang="zh-CN" sz="1800" b="1" dirty="0"/>
              <a:t>&lt;&lt;name&lt;&lt; "\t The Address of name: "&lt;&lt;name&lt;&lt;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Person p1("</a:t>
            </a:r>
            <a:r>
              <a:rPr lang="zh-CN" altLang="en-US" sz="1800" b="1" dirty="0"/>
              <a:t>张勇</a:t>
            </a:r>
            <a:r>
              <a:rPr lang="en-US" altLang="zh-CN" sz="1800" b="1" dirty="0"/>
              <a:t>",21);</a:t>
            </a:r>
          </a:p>
          <a:p>
            <a:pPr eaLnBrk="1" hangingPunct="1">
              <a:lnSpc>
                <a:spcPct val="80000"/>
              </a:lnSpc>
              <a:buFontTx/>
              <a:buNone/>
            </a:pPr>
            <a:r>
              <a:rPr lang="en-US" altLang="zh-CN" sz="1800" b="1" dirty="0"/>
              <a:t>    </a:t>
            </a:r>
            <a:r>
              <a:rPr lang="en-US" altLang="zh-CN" sz="1800" b="1" dirty="0">
                <a:solidFill>
                  <a:srgbClr val="FF3300"/>
                </a:solidFill>
              </a:rPr>
              <a:t>Person p2=p1;     //</a:t>
            </a:r>
            <a:r>
              <a:rPr lang="zh-CN" altLang="en-US" sz="1800" b="1" dirty="0">
                <a:solidFill>
                  <a:srgbClr val="FF3300"/>
                </a:solidFill>
              </a:rPr>
              <a:t>调用默认拷贝构造函数</a:t>
            </a:r>
          </a:p>
          <a:p>
            <a:pPr eaLnBrk="1" hangingPunct="1">
              <a:lnSpc>
                <a:spcPct val="80000"/>
              </a:lnSpc>
              <a:buFontTx/>
              <a:buNone/>
            </a:pPr>
            <a:r>
              <a:rPr lang="zh-CN" altLang="en-US" sz="1800" b="1" dirty="0"/>
              <a:t>    </a:t>
            </a:r>
            <a:r>
              <a:rPr lang="en-US" altLang="zh-CN" sz="1800" b="1" dirty="0"/>
              <a:t>p1.setAge(1);</a:t>
            </a:r>
          </a:p>
          <a:p>
            <a:pPr eaLnBrk="1" hangingPunct="1">
              <a:lnSpc>
                <a:spcPct val="80000"/>
              </a:lnSpc>
              <a:buFontTx/>
              <a:buNone/>
            </a:pPr>
            <a:r>
              <a:rPr lang="en-US" altLang="zh-CN" sz="1800" b="1" dirty="0"/>
              <a:t>    p2.setAge(2);</a:t>
            </a:r>
          </a:p>
          <a:p>
            <a:pPr eaLnBrk="1" hangingPunct="1">
              <a:lnSpc>
                <a:spcPct val="80000"/>
              </a:lnSpc>
              <a:buFontTx/>
              <a:buNone/>
            </a:pPr>
            <a:r>
              <a:rPr lang="en-US" altLang="zh-CN" sz="1800" b="1" dirty="0"/>
              <a:t>    p1.print();</a:t>
            </a:r>
          </a:p>
          <a:p>
            <a:pPr eaLnBrk="1" hangingPunct="1">
              <a:lnSpc>
                <a:spcPct val="80000"/>
              </a:lnSpc>
              <a:buFontTx/>
              <a:buNone/>
            </a:pPr>
            <a:r>
              <a:rPr lang="en-US" altLang="zh-CN" sz="1800" b="1" dirty="0"/>
              <a:t>    p2.print();</a:t>
            </a:r>
          </a:p>
          <a:p>
            <a:pPr eaLnBrk="1" hangingPunct="1">
              <a:lnSpc>
                <a:spcPct val="80000"/>
              </a:lnSpc>
              <a:buFontTx/>
              <a:buNone/>
            </a:pPr>
            <a:r>
              <a:rPr lang="en-US" altLang="zh-CN" sz="1800" b="1" dirty="0"/>
              <a:t>}</a:t>
            </a:r>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Tree>
    <p:extLst>
      <p:ext uri="{BB962C8B-B14F-4D97-AF65-F5344CB8AC3E}">
        <p14:creationId xmlns:p14="http://schemas.microsoft.com/office/powerpoint/2010/main" val="33120324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684213" y="1268413"/>
            <a:ext cx="7772400" cy="1152525"/>
          </a:xfrm>
        </p:spPr>
        <p:txBody>
          <a:bodyPr/>
          <a:lstStyle/>
          <a:p>
            <a:pPr eaLnBrk="1" hangingPunct="1">
              <a:buFontTx/>
              <a:buNone/>
            </a:pPr>
            <a:r>
              <a:rPr lang="en-US" altLang="zh-CN" sz="2800" b="1"/>
              <a:t> Person p2=p1 </a:t>
            </a:r>
            <a:r>
              <a:rPr lang="zh-CN" altLang="en-US" sz="2800" b="1"/>
              <a:t>调用默认复制构造函数，用</a:t>
            </a:r>
            <a:r>
              <a:rPr lang="en-US" altLang="zh-CN" sz="2800" b="1"/>
              <a:t>p1</a:t>
            </a:r>
            <a:r>
              <a:rPr lang="zh-CN" altLang="en-US" sz="2800" b="1"/>
              <a:t>构造</a:t>
            </a:r>
            <a:r>
              <a:rPr lang="en-US" altLang="zh-CN" sz="2800" b="1"/>
              <a:t>p2</a:t>
            </a:r>
            <a:r>
              <a:rPr lang="zh-CN" altLang="en-US" sz="2800" b="1"/>
              <a:t>对象。</a:t>
            </a:r>
          </a:p>
          <a:p>
            <a:pPr eaLnBrk="1" hangingPunct="1"/>
            <a:endParaRPr lang="en-US" altLang="zh-CN" sz="2800"/>
          </a:p>
        </p:txBody>
      </p:sp>
      <p:pic>
        <p:nvPicPr>
          <p:cNvPr id="59396" name="Picture 4" descr="B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916113"/>
            <a:ext cx="3887788"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5"/>
          <p:cNvSpPr>
            <a:spLocks noChangeArrowheads="1"/>
          </p:cNvSpPr>
          <p:nvPr/>
        </p:nvSpPr>
        <p:spPr bwMode="auto">
          <a:xfrm>
            <a:off x="611188" y="3500438"/>
            <a:ext cx="77724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b="1"/>
              <a:t> </a:t>
            </a:r>
            <a:r>
              <a:rPr lang="zh-CN" altLang="en-US" sz="2800" b="1"/>
              <a:t>当</a:t>
            </a:r>
            <a:r>
              <a:rPr lang="en-US" altLang="zh-CN" sz="2800" b="1"/>
              <a:t>p2</a:t>
            </a:r>
            <a:r>
              <a:rPr lang="zh-CN" altLang="en-US" sz="2800" b="1"/>
              <a:t>结束生命期被析构时，</a:t>
            </a:r>
            <a:r>
              <a:rPr lang="en-US" altLang="zh-CN" sz="2800" b="1"/>
              <a:t>p1</a:t>
            </a:r>
            <a:r>
              <a:rPr lang="zh-CN" altLang="en-US" sz="2800" b="1"/>
              <a:t>的</a:t>
            </a:r>
            <a:r>
              <a:rPr lang="en-US" altLang="zh-CN" sz="2800" b="1"/>
              <a:t>name</a:t>
            </a:r>
            <a:r>
              <a:rPr lang="zh-CN" altLang="en-US" sz="2800" b="1"/>
              <a:t>成员就指向了被</a:t>
            </a:r>
            <a:r>
              <a:rPr lang="en-US" altLang="zh-CN" sz="2800" b="1"/>
              <a:t>p2</a:t>
            </a:r>
            <a:r>
              <a:rPr lang="zh-CN" altLang="en-US" sz="2800" b="1"/>
              <a:t>的</a:t>
            </a:r>
            <a:r>
              <a:rPr lang="en-US" altLang="zh-CN" sz="2800" b="1"/>
              <a:t>delete</a:t>
            </a:r>
            <a:r>
              <a:rPr lang="zh-CN" altLang="en-US" sz="2800" b="1"/>
              <a:t>的存储区域，产生指针县挂问题</a:t>
            </a:r>
          </a:p>
          <a:p>
            <a:pPr eaLnBrk="1" hangingPunct="1"/>
            <a:endParaRPr lang="en-US" altLang="zh-CN" sz="2800"/>
          </a:p>
        </p:txBody>
      </p:sp>
      <p:pic>
        <p:nvPicPr>
          <p:cNvPr id="59398" name="Picture 6" descr="B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652963"/>
            <a:ext cx="482600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Tree>
    <p:extLst>
      <p:ext uri="{BB962C8B-B14F-4D97-AF65-F5344CB8AC3E}">
        <p14:creationId xmlns:p14="http://schemas.microsoft.com/office/powerpoint/2010/main" val="2819246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9396"/>
                                        </p:tgtEl>
                                        <p:attrNameLst>
                                          <p:attrName>style.visibility</p:attrName>
                                        </p:attrNameLst>
                                      </p:cBhvr>
                                      <p:to>
                                        <p:strVal val="visible"/>
                                      </p:to>
                                    </p:set>
                                    <p:anim calcmode="lin" valueType="num">
                                      <p:cBhvr>
                                        <p:cTn id="7" dur="1000" fill="hold"/>
                                        <p:tgtEl>
                                          <p:spTgt spid="59396"/>
                                        </p:tgtEl>
                                        <p:attrNameLst>
                                          <p:attrName>ppt_w</p:attrName>
                                        </p:attrNameLst>
                                      </p:cBhvr>
                                      <p:tavLst>
                                        <p:tav tm="0">
                                          <p:val>
                                            <p:fltVal val="0"/>
                                          </p:val>
                                        </p:tav>
                                        <p:tav tm="100000">
                                          <p:val>
                                            <p:strVal val="#ppt_w"/>
                                          </p:val>
                                        </p:tav>
                                      </p:tavLst>
                                    </p:anim>
                                    <p:anim calcmode="lin" valueType="num">
                                      <p:cBhvr>
                                        <p:cTn id="8" dur="1000" fill="hold"/>
                                        <p:tgtEl>
                                          <p:spTgt spid="59396"/>
                                        </p:tgtEl>
                                        <p:attrNameLst>
                                          <p:attrName>ppt_h</p:attrName>
                                        </p:attrNameLst>
                                      </p:cBhvr>
                                      <p:tavLst>
                                        <p:tav tm="0">
                                          <p:val>
                                            <p:fltVal val="0"/>
                                          </p:val>
                                        </p:tav>
                                        <p:tav tm="100000">
                                          <p:val>
                                            <p:strVal val="#ppt_h"/>
                                          </p:val>
                                        </p:tav>
                                      </p:tavLst>
                                    </p:anim>
                                    <p:anim calcmode="lin" valueType="num">
                                      <p:cBhvr>
                                        <p:cTn id="9" dur="1000" fill="hold"/>
                                        <p:tgtEl>
                                          <p:spTgt spid="59396"/>
                                        </p:tgtEl>
                                        <p:attrNameLst>
                                          <p:attrName>style.rotation</p:attrName>
                                        </p:attrNameLst>
                                      </p:cBhvr>
                                      <p:tavLst>
                                        <p:tav tm="0">
                                          <p:val>
                                            <p:fltVal val="90"/>
                                          </p:val>
                                        </p:tav>
                                        <p:tav tm="100000">
                                          <p:val>
                                            <p:fltVal val="0"/>
                                          </p:val>
                                        </p:tav>
                                      </p:tavLst>
                                    </p:anim>
                                    <p:animEffect transition="in" filter="fade">
                                      <p:cBhvr>
                                        <p:cTn id="10" dur="1000"/>
                                        <p:tgtEl>
                                          <p:spTgt spid="593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59397">
                                            <p:txEl>
                                              <p:pRg st="0" end="0"/>
                                            </p:txEl>
                                          </p:spTgt>
                                        </p:tgtEl>
                                        <p:attrNameLst>
                                          <p:attrName>style.visibility</p:attrName>
                                        </p:attrNameLst>
                                      </p:cBhvr>
                                      <p:to>
                                        <p:strVal val="visible"/>
                                      </p:to>
                                    </p:set>
                                    <p:anim calcmode="lin" valueType="num">
                                      <p:cBhvr additive="base">
                                        <p:cTn id="15" dur="5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93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59398"/>
                                        </p:tgtEl>
                                        <p:attrNameLst>
                                          <p:attrName>style.visibility</p:attrName>
                                        </p:attrNameLst>
                                      </p:cBhvr>
                                      <p:to>
                                        <p:strVal val="visible"/>
                                      </p:to>
                                    </p:set>
                                    <p:anim calcmode="lin" valueType="num">
                                      <p:cBhvr>
                                        <p:cTn id="21" dur="1000" fill="hold"/>
                                        <p:tgtEl>
                                          <p:spTgt spid="59398"/>
                                        </p:tgtEl>
                                        <p:attrNameLst>
                                          <p:attrName>ppt_w</p:attrName>
                                        </p:attrNameLst>
                                      </p:cBhvr>
                                      <p:tavLst>
                                        <p:tav tm="0">
                                          <p:val>
                                            <p:fltVal val="0"/>
                                          </p:val>
                                        </p:tav>
                                        <p:tav tm="100000">
                                          <p:val>
                                            <p:strVal val="#ppt_w"/>
                                          </p:val>
                                        </p:tav>
                                      </p:tavLst>
                                    </p:anim>
                                    <p:anim calcmode="lin" valueType="num">
                                      <p:cBhvr>
                                        <p:cTn id="22" dur="1000" fill="hold"/>
                                        <p:tgtEl>
                                          <p:spTgt spid="59398"/>
                                        </p:tgtEl>
                                        <p:attrNameLst>
                                          <p:attrName>ppt_h</p:attrName>
                                        </p:attrNameLst>
                                      </p:cBhvr>
                                      <p:tavLst>
                                        <p:tav tm="0">
                                          <p:val>
                                            <p:fltVal val="0"/>
                                          </p:val>
                                        </p:tav>
                                        <p:tav tm="100000">
                                          <p:val>
                                            <p:strVal val="#ppt_h"/>
                                          </p:val>
                                        </p:tav>
                                      </p:tavLst>
                                    </p:anim>
                                    <p:anim calcmode="lin" valueType="num">
                                      <p:cBhvr>
                                        <p:cTn id="23" dur="1000" fill="hold"/>
                                        <p:tgtEl>
                                          <p:spTgt spid="59398"/>
                                        </p:tgtEl>
                                        <p:attrNameLst>
                                          <p:attrName>style.rotation</p:attrName>
                                        </p:attrNameLst>
                                      </p:cBhvr>
                                      <p:tavLst>
                                        <p:tav tm="0">
                                          <p:val>
                                            <p:fltVal val="90"/>
                                          </p:val>
                                        </p:tav>
                                        <p:tav tm="100000">
                                          <p:val>
                                            <p:fltVal val="0"/>
                                          </p:val>
                                        </p:tav>
                                      </p:tavLst>
                                    </p:anim>
                                    <p:animEffect transition="in" filter="fade">
                                      <p:cBhvr>
                                        <p:cTn id="24" dur="10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486747" y="1124744"/>
            <a:ext cx="8200053" cy="5329237"/>
          </a:xfrm>
        </p:spPr>
        <p:txBody>
          <a:bodyPr/>
          <a:lstStyle/>
          <a:p>
            <a:pPr eaLnBrk="1" hangingPunct="1">
              <a:lnSpc>
                <a:spcPct val="80000"/>
              </a:lnSpc>
              <a:buFontTx/>
              <a:buNone/>
            </a:pPr>
            <a:r>
              <a:rPr lang="en-US" altLang="zh-CN" dirty="0">
                <a:solidFill>
                  <a:srgbClr val="0000CC"/>
                </a:solidFill>
              </a:rPr>
              <a:t> </a:t>
            </a:r>
            <a:r>
              <a:rPr lang="en-US" altLang="zh-CN" b="1" dirty="0">
                <a:solidFill>
                  <a:srgbClr val="0000CC"/>
                </a:solidFill>
              </a:rPr>
              <a:t>4</a:t>
            </a:r>
            <a:r>
              <a:rPr lang="zh-CN" altLang="en-US" b="1" dirty="0">
                <a:solidFill>
                  <a:srgbClr val="0000CC"/>
                </a:solidFill>
              </a:rPr>
              <a:t>．定义复制构造函数</a:t>
            </a:r>
          </a:p>
          <a:p>
            <a:pPr lvl="1" eaLnBrk="1" hangingPunct="1">
              <a:lnSpc>
                <a:spcPct val="80000"/>
              </a:lnSpc>
            </a:pPr>
            <a:r>
              <a:rPr lang="zh-CN" altLang="en-US" b="1" dirty="0"/>
              <a:t>解决上述问题的方法是为类提供复制构造函数</a:t>
            </a:r>
          </a:p>
          <a:p>
            <a:pPr eaLnBrk="1" hangingPunct="1">
              <a:lnSpc>
                <a:spcPct val="80000"/>
              </a:lnSpc>
              <a:buFontTx/>
              <a:buNone/>
            </a:pPr>
            <a:r>
              <a:rPr lang="zh-CN" altLang="zh-CN" sz="2400" b="1" dirty="0">
                <a:solidFill>
                  <a:srgbClr val="0000CC"/>
                </a:solidFill>
              </a:rPr>
              <a:t>【例</a:t>
            </a:r>
            <a:r>
              <a:rPr lang="en-US" altLang="zh-CN" sz="2400" b="1" dirty="0">
                <a:solidFill>
                  <a:srgbClr val="0000CC"/>
                </a:solidFill>
              </a:rPr>
              <a:t>3-18</a:t>
            </a:r>
            <a:r>
              <a:rPr lang="zh-CN" altLang="zh-CN" sz="2400" b="1" dirty="0">
                <a:solidFill>
                  <a:srgbClr val="0000CC"/>
                </a:solidFill>
              </a:rPr>
              <a:t>】</a:t>
            </a:r>
            <a:r>
              <a:rPr lang="zh-CN" altLang="en-US" sz="2400" b="1" dirty="0">
                <a:solidFill>
                  <a:srgbClr val="0000CC"/>
                </a:solidFill>
              </a:rPr>
              <a:t>为例</a:t>
            </a:r>
            <a:r>
              <a:rPr lang="en-US" altLang="zh-CN" sz="2400" b="1" dirty="0">
                <a:solidFill>
                  <a:srgbClr val="0000CC"/>
                </a:solidFill>
              </a:rPr>
              <a:t>3-17</a:t>
            </a:r>
            <a:r>
              <a:rPr lang="zh-CN" altLang="en-US" sz="2400" b="1" dirty="0">
                <a:solidFill>
                  <a:srgbClr val="0000CC"/>
                </a:solidFill>
              </a:rPr>
              <a:t>的</a:t>
            </a:r>
            <a:r>
              <a:rPr lang="en-US" altLang="zh-CN" sz="2400" b="1" dirty="0">
                <a:solidFill>
                  <a:srgbClr val="0000CC"/>
                </a:solidFill>
              </a:rPr>
              <a:t>Person</a:t>
            </a:r>
            <a:r>
              <a:rPr lang="zh-CN" altLang="en-US" sz="2400" b="1" dirty="0">
                <a:solidFill>
                  <a:srgbClr val="0000CC"/>
                </a:solidFill>
              </a:rPr>
              <a:t>定义复制构造函数。</a:t>
            </a:r>
          </a:p>
          <a:p>
            <a:pPr eaLnBrk="1" hangingPunct="1">
              <a:lnSpc>
                <a:spcPct val="80000"/>
              </a:lnSpc>
              <a:buFontTx/>
              <a:buNone/>
            </a:pPr>
            <a:r>
              <a:rPr lang="en-US" altLang="zh-CN" sz="2400" b="1" dirty="0"/>
              <a:t>class Person{</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a:t>
            </a:r>
            <a:r>
              <a:rPr lang="en-US" altLang="zh-CN" sz="2400" b="1" dirty="0">
                <a:solidFill>
                  <a:srgbClr val="FF3300"/>
                </a:solidFill>
              </a:rPr>
              <a:t>Person(</a:t>
            </a:r>
            <a:r>
              <a:rPr lang="en-US" altLang="zh-CN" sz="2400" b="1" dirty="0" err="1">
                <a:solidFill>
                  <a:srgbClr val="FF3300"/>
                </a:solidFill>
              </a:rPr>
              <a:t>const</a:t>
            </a:r>
            <a:r>
              <a:rPr lang="en-US" altLang="zh-CN" sz="2400" b="1" dirty="0">
                <a:solidFill>
                  <a:srgbClr val="FF3300"/>
                </a:solidFill>
              </a:rPr>
              <a:t> Person &amp;p);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solidFill>
                  <a:srgbClr val="FF3300"/>
                </a:solidFill>
              </a:rPr>
              <a:t>Person:: Person(</a:t>
            </a:r>
            <a:r>
              <a:rPr lang="en-US" altLang="zh-CN" sz="2400" b="1" dirty="0" err="1">
                <a:solidFill>
                  <a:srgbClr val="FF3300"/>
                </a:solidFill>
              </a:rPr>
              <a:t>const</a:t>
            </a:r>
            <a:r>
              <a:rPr lang="en-US" altLang="zh-CN" sz="2400" b="1" dirty="0">
                <a:solidFill>
                  <a:srgbClr val="FF3300"/>
                </a:solidFill>
              </a:rPr>
              <a:t> Person &amp;p){</a:t>
            </a:r>
          </a:p>
          <a:p>
            <a:pPr eaLnBrk="1" hangingPunct="1">
              <a:lnSpc>
                <a:spcPct val="80000"/>
              </a:lnSpc>
              <a:buFontTx/>
              <a:buNone/>
            </a:pPr>
            <a:r>
              <a:rPr lang="en-US" altLang="zh-CN" sz="2400" b="1" dirty="0"/>
              <a:t>    name=new char[</a:t>
            </a:r>
            <a:r>
              <a:rPr lang="en-US" altLang="zh-CN" sz="2400" b="1" dirty="0" err="1"/>
              <a:t>strlen</a:t>
            </a:r>
            <a:r>
              <a:rPr lang="en-US" altLang="zh-CN" sz="2400" b="1" dirty="0"/>
              <a:t>(p.name)+1];</a:t>
            </a:r>
          </a:p>
          <a:p>
            <a:pPr eaLnBrk="1" hangingPunct="1">
              <a:lnSpc>
                <a:spcPct val="80000"/>
              </a:lnSpc>
              <a:buFontTx/>
              <a:buNone/>
            </a:pPr>
            <a:r>
              <a:rPr lang="en-US" altLang="zh-CN" sz="2400" b="1" dirty="0"/>
              <a:t>    </a:t>
            </a:r>
            <a:r>
              <a:rPr lang="en-US" altLang="zh-CN" sz="2400" b="1" dirty="0" err="1"/>
              <a:t>strcpy</a:t>
            </a:r>
            <a:r>
              <a:rPr lang="en-US" altLang="zh-CN" sz="2400" b="1" dirty="0"/>
              <a:t>(</a:t>
            </a:r>
            <a:r>
              <a:rPr lang="en-US" altLang="zh-CN" sz="2400" b="1" dirty="0" err="1"/>
              <a:t>name,p.name</a:t>
            </a:r>
            <a:r>
              <a:rPr lang="en-US" altLang="zh-CN" sz="2400" b="1" dirty="0"/>
              <a:t>);</a:t>
            </a:r>
          </a:p>
          <a:p>
            <a:pPr eaLnBrk="1" hangingPunct="1">
              <a:lnSpc>
                <a:spcPct val="80000"/>
              </a:lnSpc>
              <a:buFontTx/>
              <a:buNone/>
            </a:pPr>
            <a:r>
              <a:rPr lang="en-US" altLang="zh-CN" sz="2400" b="1" dirty="0"/>
              <a:t>    age=</a:t>
            </a:r>
            <a:r>
              <a:rPr lang="en-US" altLang="zh-CN" sz="2400" b="1" dirty="0" err="1"/>
              <a:t>p.age</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&lt;&lt;"Copy constructor ...."&lt;&lt;</a:t>
            </a:r>
            <a:r>
              <a:rPr lang="en-US" altLang="zh-CN" sz="2400" b="1" dirty="0" err="1"/>
              <a:t>endl</a:t>
            </a:r>
            <a:r>
              <a:rPr lang="en-US" altLang="zh-CN" sz="2400" b="1" dirty="0"/>
              <a:t>;</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a:t>
            </a:r>
          </a:p>
          <a:p>
            <a:pPr eaLnBrk="1" hangingPunct="1">
              <a:lnSpc>
                <a:spcPct val="80000"/>
              </a:lnSpc>
              <a:buFontTx/>
              <a:buNone/>
            </a:pPr>
            <a:endParaRPr lang="en-US" altLang="zh-CN" sz="2000" dirty="0"/>
          </a:p>
        </p:txBody>
      </p:sp>
      <p:sp>
        <p:nvSpPr>
          <p:cNvPr id="6" name="Rectangle 2"/>
          <p:cNvSpPr>
            <a:spLocks noGrp="1" noChangeArrowheads="1"/>
          </p:cNvSpPr>
          <p:nvPr>
            <p:ph type="title"/>
          </p:nvPr>
        </p:nvSpPr>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Tree>
    <p:extLst>
      <p:ext uri="{BB962C8B-B14F-4D97-AF65-F5344CB8AC3E}">
        <p14:creationId xmlns:p14="http://schemas.microsoft.com/office/powerpoint/2010/main" val="1155575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 calcmode="lin" valueType="num">
                                      <p:cBhvr additive="base">
                                        <p:cTn id="23"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 calcmode="lin" valueType="num">
                                      <p:cBhvr additive="base">
                                        <p:cTn id="27"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pRg st="6" end="6"/>
                                            </p:txEl>
                                          </p:spTgt>
                                        </p:tgtEl>
                                        <p:attrNameLst>
                                          <p:attrName>style.visibility</p:attrName>
                                        </p:attrNameLst>
                                      </p:cBhvr>
                                      <p:to>
                                        <p:strVal val="visible"/>
                                      </p:to>
                                    </p:set>
                                    <p:anim calcmode="lin" valueType="num">
                                      <p:cBhvr additive="base">
                                        <p:cTn id="31"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9">
                                            <p:txEl>
                                              <p:pRg st="7" end="7"/>
                                            </p:txEl>
                                          </p:spTgt>
                                        </p:tgtEl>
                                        <p:attrNameLst>
                                          <p:attrName>style.visibility</p:attrName>
                                        </p:attrNameLst>
                                      </p:cBhvr>
                                      <p:to>
                                        <p:strVal val="visible"/>
                                      </p:to>
                                    </p:set>
                                    <p:anim calcmode="lin" valueType="num">
                                      <p:cBhvr additive="base">
                                        <p:cTn id="35"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0419">
                                            <p:txEl>
                                              <p:pRg st="8" end="8"/>
                                            </p:txEl>
                                          </p:spTgt>
                                        </p:tgtEl>
                                        <p:attrNameLst>
                                          <p:attrName>style.visibility</p:attrName>
                                        </p:attrNameLst>
                                      </p:cBhvr>
                                      <p:to>
                                        <p:strVal val="visible"/>
                                      </p:to>
                                    </p:set>
                                    <p:anim calcmode="lin" valueType="num">
                                      <p:cBhvr additive="base">
                                        <p:cTn id="41" dur="500" fill="hold"/>
                                        <p:tgtEl>
                                          <p:spTgt spid="6041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041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0419">
                                            <p:txEl>
                                              <p:pRg st="9" end="9"/>
                                            </p:txEl>
                                          </p:spTgt>
                                        </p:tgtEl>
                                        <p:attrNameLst>
                                          <p:attrName>style.visibility</p:attrName>
                                        </p:attrNameLst>
                                      </p:cBhvr>
                                      <p:to>
                                        <p:strVal val="visible"/>
                                      </p:to>
                                    </p:set>
                                    <p:anim calcmode="lin" valueType="num">
                                      <p:cBhvr additive="base">
                                        <p:cTn id="45" dur="500" fill="hold"/>
                                        <p:tgtEl>
                                          <p:spTgt spid="6041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419">
                                            <p:txEl>
                                              <p:pRg st="10" end="10"/>
                                            </p:txEl>
                                          </p:spTgt>
                                        </p:tgtEl>
                                        <p:attrNameLst>
                                          <p:attrName>style.visibility</p:attrName>
                                        </p:attrNameLst>
                                      </p:cBhvr>
                                      <p:to>
                                        <p:strVal val="visible"/>
                                      </p:to>
                                    </p:set>
                                    <p:anim calcmode="lin" valueType="num">
                                      <p:cBhvr additive="base">
                                        <p:cTn id="49" dur="500" fill="hold"/>
                                        <p:tgtEl>
                                          <p:spTgt spid="6041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9">
                                            <p:txEl>
                                              <p:pRg st="11" end="11"/>
                                            </p:txEl>
                                          </p:spTgt>
                                        </p:tgtEl>
                                        <p:attrNameLst>
                                          <p:attrName>style.visibility</p:attrName>
                                        </p:attrNameLst>
                                      </p:cBhvr>
                                      <p:to>
                                        <p:strVal val="visible"/>
                                      </p:to>
                                    </p:set>
                                    <p:anim calcmode="lin" valueType="num">
                                      <p:cBhvr additive="base">
                                        <p:cTn id="53" dur="500" fill="hold"/>
                                        <p:tgtEl>
                                          <p:spTgt spid="6041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9">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0419">
                                            <p:txEl>
                                              <p:pRg st="12" end="12"/>
                                            </p:txEl>
                                          </p:spTgt>
                                        </p:tgtEl>
                                        <p:attrNameLst>
                                          <p:attrName>style.visibility</p:attrName>
                                        </p:attrNameLst>
                                      </p:cBhvr>
                                      <p:to>
                                        <p:strVal val="visible"/>
                                      </p:to>
                                    </p:set>
                                    <p:anim calcmode="lin" valueType="num">
                                      <p:cBhvr additive="base">
                                        <p:cTn id="57" dur="500" fill="hold"/>
                                        <p:tgtEl>
                                          <p:spTgt spid="60419">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0419">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0419">
                                            <p:txEl>
                                              <p:pRg st="13" end="13"/>
                                            </p:txEl>
                                          </p:spTgt>
                                        </p:tgtEl>
                                        <p:attrNameLst>
                                          <p:attrName>style.visibility</p:attrName>
                                        </p:attrNameLst>
                                      </p:cBhvr>
                                      <p:to>
                                        <p:strVal val="visible"/>
                                      </p:to>
                                    </p:set>
                                    <p:anim calcmode="lin" valueType="num">
                                      <p:cBhvr additive="base">
                                        <p:cTn id="61" dur="500" fill="hold"/>
                                        <p:tgtEl>
                                          <p:spTgt spid="60419">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419">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0419">
                                            <p:txEl>
                                              <p:pRg st="14" end="14"/>
                                            </p:txEl>
                                          </p:spTgt>
                                        </p:tgtEl>
                                        <p:attrNameLst>
                                          <p:attrName>style.visibility</p:attrName>
                                        </p:attrNameLst>
                                      </p:cBhvr>
                                      <p:to>
                                        <p:strVal val="visible"/>
                                      </p:to>
                                    </p:set>
                                    <p:anim calcmode="lin" valueType="num">
                                      <p:cBhvr additive="base">
                                        <p:cTn id="65" dur="500" fill="hold"/>
                                        <p:tgtEl>
                                          <p:spTgt spid="60419">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041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1" y="1196975"/>
            <a:ext cx="6336382" cy="5329238"/>
          </a:xfrm>
        </p:spPr>
        <p:txBody>
          <a:bodyPr/>
          <a:lstStyle/>
          <a:p>
            <a:pPr marL="0" indent="0" eaLnBrk="1" hangingPunct="1">
              <a:buNone/>
            </a:pPr>
            <a:r>
              <a:rPr lang="en-US" altLang="zh-CN" b="1" dirty="0">
                <a:solidFill>
                  <a:srgbClr val="0000CC"/>
                </a:solidFill>
              </a:rPr>
              <a:t>5．</a:t>
            </a:r>
            <a:r>
              <a:rPr lang="zh-CN" altLang="en-US" b="1" dirty="0">
                <a:solidFill>
                  <a:srgbClr val="0000CC"/>
                </a:solidFill>
              </a:rPr>
              <a:t>对象定义与构造函数调用关系</a:t>
            </a:r>
            <a:endParaRPr lang="en-US" altLang="zh-CN" b="1" dirty="0">
              <a:solidFill>
                <a:srgbClr val="0000CC"/>
              </a:solidFill>
            </a:endParaRPr>
          </a:p>
          <a:p>
            <a:pPr marL="857250" lvl="1" indent="-457200" eaLnBrk="1" hangingPunct="1"/>
            <a:r>
              <a:rPr lang="zh-CN" altLang="en-US" b="1" dirty="0">
                <a:solidFill>
                  <a:schemeClr val="accent2"/>
                </a:solidFill>
              </a:rPr>
              <a:t>对象定义常见形式有以下几种</a:t>
            </a:r>
          </a:p>
          <a:p>
            <a:pPr lvl="1" eaLnBrk="1" hangingPunct="1">
              <a:buFontTx/>
              <a:buNone/>
            </a:pPr>
            <a:r>
              <a:rPr lang="zh-CN" altLang="en-US" b="1" dirty="0"/>
              <a:t>① 类名 对象名；</a:t>
            </a:r>
            <a:endParaRPr lang="en-US" altLang="zh-CN" b="1" dirty="0"/>
          </a:p>
          <a:p>
            <a:pPr lvl="1" eaLnBrk="1" hangingPunct="1">
              <a:buFontTx/>
              <a:buNone/>
            </a:pPr>
            <a:endParaRPr lang="zh-CN" altLang="en-US" b="1" dirty="0"/>
          </a:p>
          <a:p>
            <a:pPr lvl="1" eaLnBrk="1" hangingPunct="1">
              <a:buFontTx/>
              <a:buNone/>
            </a:pPr>
            <a:r>
              <a:rPr lang="zh-CN" altLang="en-US" b="1" dirty="0">
                <a:solidFill>
                  <a:srgbClr val="0000CC"/>
                </a:solidFill>
              </a:rPr>
              <a:t>② 类名 对象名（实参表）；</a:t>
            </a:r>
          </a:p>
          <a:p>
            <a:pPr lvl="1" eaLnBrk="1" hangingPunct="1">
              <a:buFontTx/>
              <a:buNone/>
            </a:pPr>
            <a:r>
              <a:rPr lang="zh-CN" altLang="en-US" b="1" dirty="0">
                <a:solidFill>
                  <a:srgbClr val="0000CC"/>
                </a:solidFill>
              </a:rPr>
              <a:t>③ 类名 对象名</a:t>
            </a:r>
            <a:r>
              <a:rPr lang="en-US" altLang="zh-CN" b="1" dirty="0">
                <a:solidFill>
                  <a:srgbClr val="0000CC"/>
                </a:solidFill>
              </a:rPr>
              <a:t>=</a:t>
            </a:r>
            <a:r>
              <a:rPr lang="zh-CN" altLang="en-US" b="1" dirty="0">
                <a:solidFill>
                  <a:srgbClr val="0000CC"/>
                </a:solidFill>
              </a:rPr>
              <a:t>类名（实参表）</a:t>
            </a:r>
          </a:p>
          <a:p>
            <a:pPr lvl="1" eaLnBrk="1" hangingPunct="1">
              <a:buFontTx/>
              <a:buNone/>
            </a:pPr>
            <a:r>
              <a:rPr lang="zh-CN" altLang="en-US" b="1" dirty="0">
                <a:solidFill>
                  <a:srgbClr val="0000CC"/>
                </a:solidFill>
              </a:rPr>
              <a:t>④ 类名 对象名</a:t>
            </a:r>
            <a:r>
              <a:rPr lang="en-US" altLang="zh-CN" b="1" dirty="0">
                <a:solidFill>
                  <a:srgbClr val="0000CC"/>
                </a:solidFill>
              </a:rPr>
              <a:t>=</a:t>
            </a:r>
            <a:r>
              <a:rPr lang="zh-CN" altLang="en-US" b="1" dirty="0">
                <a:solidFill>
                  <a:srgbClr val="0000CC"/>
                </a:solidFill>
              </a:rPr>
              <a:t>（实参）；</a:t>
            </a:r>
            <a:endParaRPr lang="en-US" altLang="zh-CN" b="1" dirty="0">
              <a:solidFill>
                <a:srgbClr val="0000CC"/>
              </a:solidFill>
            </a:endParaRPr>
          </a:p>
          <a:p>
            <a:pPr lvl="1" eaLnBrk="1" hangingPunct="1">
              <a:buFontTx/>
              <a:buNone/>
            </a:pPr>
            <a:endParaRPr lang="zh-CN" altLang="en-US" b="1" dirty="0">
              <a:solidFill>
                <a:srgbClr val="0000CC"/>
              </a:solidFill>
            </a:endParaRPr>
          </a:p>
          <a:p>
            <a:pPr lvl="1" eaLnBrk="1" hangingPunct="1">
              <a:buFontTx/>
              <a:buNone/>
            </a:pPr>
            <a:r>
              <a:rPr lang="zh-CN" altLang="en-US" b="1" dirty="0">
                <a:solidFill>
                  <a:srgbClr val="FF0000"/>
                </a:solidFill>
              </a:rPr>
              <a:t>⑤ 类名 对象名（已定义对象）</a:t>
            </a:r>
            <a:r>
              <a:rPr lang="en-US" altLang="zh-CN" b="1" dirty="0">
                <a:solidFill>
                  <a:srgbClr val="FF0000"/>
                </a:solidFill>
              </a:rPr>
              <a:t>;</a:t>
            </a:r>
          </a:p>
          <a:p>
            <a:pPr lvl="1" eaLnBrk="1" hangingPunct="1">
              <a:buFontTx/>
              <a:buNone/>
            </a:pPr>
            <a:r>
              <a:rPr lang="en-US" altLang="zh-CN" b="1" dirty="0">
                <a:solidFill>
                  <a:srgbClr val="FF0000"/>
                </a:solidFill>
              </a:rPr>
              <a:t>⑥ </a:t>
            </a:r>
            <a:r>
              <a:rPr lang="zh-CN" altLang="en-US" b="1" dirty="0">
                <a:solidFill>
                  <a:srgbClr val="FF0000"/>
                </a:solidFill>
              </a:rPr>
              <a:t>类名 对象名</a:t>
            </a:r>
            <a:r>
              <a:rPr lang="en-US" altLang="zh-CN" b="1" dirty="0">
                <a:solidFill>
                  <a:srgbClr val="FF0000"/>
                </a:solidFill>
              </a:rPr>
              <a:t>=</a:t>
            </a:r>
            <a:r>
              <a:rPr lang="zh-CN" altLang="en-US" b="1" dirty="0">
                <a:solidFill>
                  <a:srgbClr val="FF0000"/>
                </a:solidFill>
              </a:rPr>
              <a:t>已定义对象</a:t>
            </a:r>
            <a:r>
              <a:rPr lang="en-US" altLang="zh-CN" b="1" dirty="0">
                <a:solidFill>
                  <a:srgbClr val="FF0000"/>
                </a:solidFill>
              </a:rPr>
              <a:t>;</a:t>
            </a:r>
          </a:p>
        </p:txBody>
      </p:sp>
      <p:sp>
        <p:nvSpPr>
          <p:cNvPr id="5" name="Rectangle 2"/>
          <p:cNvSpPr>
            <a:spLocks noGrp="1" noChangeArrowheads="1"/>
          </p:cNvSpPr>
          <p:nvPr>
            <p:ph type="title"/>
          </p:nvPr>
        </p:nvSpPr>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
        <p:nvSpPr>
          <p:cNvPr id="4" name="对话气泡: 矩形 3"/>
          <p:cNvSpPr/>
          <p:nvPr/>
        </p:nvSpPr>
        <p:spPr>
          <a:xfrm>
            <a:off x="5940152" y="2204864"/>
            <a:ext cx="3024336" cy="648072"/>
          </a:xfrm>
          <a:prstGeom prst="wedgeRectCallout">
            <a:avLst>
              <a:gd name="adj1" fmla="val -116072"/>
              <a:gd name="adj2" fmla="val 1782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rgbClr val="0000CC"/>
                </a:solidFill>
              </a:rPr>
              <a:t>１．调用无参构造函数</a:t>
            </a:r>
          </a:p>
        </p:txBody>
      </p:sp>
      <p:sp>
        <p:nvSpPr>
          <p:cNvPr id="8" name="对话气泡: 矩形 7"/>
          <p:cNvSpPr/>
          <p:nvPr/>
        </p:nvSpPr>
        <p:spPr>
          <a:xfrm>
            <a:off x="6372771" y="3693682"/>
            <a:ext cx="2488624" cy="1007889"/>
          </a:xfrm>
          <a:prstGeom prst="wedgeRectCallout">
            <a:avLst>
              <a:gd name="adj1" fmla="val -77323"/>
              <a:gd name="adj2" fmla="val -16924"/>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rgbClr val="0000CC"/>
                </a:solidFill>
              </a:rPr>
              <a:t>２，</a:t>
            </a:r>
            <a:r>
              <a:rPr lang="en-US" altLang="zh-CN" sz="2200" b="1" dirty="0">
                <a:solidFill>
                  <a:srgbClr val="0000CC"/>
                </a:solidFill>
              </a:rPr>
              <a:t>3，4</a:t>
            </a:r>
            <a:r>
              <a:rPr lang="zh-CN" altLang="en-US" sz="2200" b="1" dirty="0">
                <a:solidFill>
                  <a:srgbClr val="0000CC"/>
                </a:solidFill>
              </a:rPr>
              <a:t>调用参数匹配的构造函数</a:t>
            </a:r>
          </a:p>
        </p:txBody>
      </p:sp>
      <p:sp>
        <p:nvSpPr>
          <p:cNvPr id="9" name="对话气泡: 矩形 8"/>
          <p:cNvSpPr/>
          <p:nvPr/>
        </p:nvSpPr>
        <p:spPr>
          <a:xfrm>
            <a:off x="6387058" y="5540442"/>
            <a:ext cx="2488624" cy="1007889"/>
          </a:xfrm>
          <a:prstGeom prst="wedgeRectCallout">
            <a:avLst>
              <a:gd name="adj1" fmla="val -77323"/>
              <a:gd name="adj2" fmla="val -16924"/>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0000CC"/>
                </a:solidFill>
              </a:rPr>
              <a:t>5，6</a:t>
            </a:r>
            <a:r>
              <a:rPr lang="zh-CN" altLang="en-US" sz="2200" b="1" dirty="0">
                <a:solidFill>
                  <a:srgbClr val="0000CC"/>
                </a:solidFill>
              </a:rPr>
              <a:t>调用拷贝构造函数</a:t>
            </a:r>
          </a:p>
        </p:txBody>
      </p:sp>
      <p:sp>
        <p:nvSpPr>
          <p:cNvPr id="2" name="椭圆 1"/>
          <p:cNvSpPr/>
          <p:nvPr/>
        </p:nvSpPr>
        <p:spPr>
          <a:xfrm>
            <a:off x="457200" y="3140968"/>
            <a:ext cx="5338936" cy="17041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8726" y="5157192"/>
            <a:ext cx="5338936" cy="13690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16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wipe(down)">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64515">
                                            <p:txEl>
                                              <p:pRg st="4" end="4"/>
                                            </p:txEl>
                                          </p:spTgt>
                                        </p:tgtEl>
                                        <p:attrNameLst>
                                          <p:attrName>style.visibility</p:attrName>
                                        </p:attrNameLst>
                                      </p:cBhvr>
                                      <p:to>
                                        <p:strVal val="visible"/>
                                      </p:to>
                                    </p:set>
                                    <p:animEffect transition="in" filter="wipe(down)">
                                      <p:cBhvr>
                                        <p:cTn id="26" dur="500"/>
                                        <p:tgtEl>
                                          <p:spTgt spid="64515">
                                            <p:txEl>
                                              <p:pRg st="4" end="4"/>
                                            </p:txEl>
                                          </p:spTgt>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64515">
                                            <p:txEl>
                                              <p:pRg st="5" end="5"/>
                                            </p:txEl>
                                          </p:spTgt>
                                        </p:tgtEl>
                                        <p:attrNameLst>
                                          <p:attrName>style.visibility</p:attrName>
                                        </p:attrNameLst>
                                      </p:cBhvr>
                                      <p:to>
                                        <p:strVal val="visible"/>
                                      </p:to>
                                    </p:set>
                                    <p:animEffect transition="in" filter="wipe(down)">
                                      <p:cBhvr>
                                        <p:cTn id="30" dur="500"/>
                                        <p:tgtEl>
                                          <p:spTgt spid="64515">
                                            <p:txEl>
                                              <p:pRg st="5" end="5"/>
                                            </p:txEl>
                                          </p:spTgt>
                                        </p:tgtEl>
                                      </p:cBhvr>
                                    </p:animEffect>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64515">
                                            <p:txEl>
                                              <p:pRg st="6" end="6"/>
                                            </p:txEl>
                                          </p:spTgt>
                                        </p:tgtEl>
                                        <p:attrNameLst>
                                          <p:attrName>style.visibility</p:attrName>
                                        </p:attrNameLst>
                                      </p:cBhvr>
                                      <p:to>
                                        <p:strVal val="visible"/>
                                      </p:to>
                                    </p:set>
                                    <p:animEffect transition="in" filter="wipe(down)">
                                      <p:cBhvr>
                                        <p:cTn id="34" dur="500"/>
                                        <p:tgtEl>
                                          <p:spTgt spid="64515">
                                            <p:txEl>
                                              <p:pRg st="6" end="6"/>
                                            </p:txEl>
                                          </p:spTgt>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righ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right)">
                                      <p:cBhvr>
                                        <p:cTn id="43" dur="500"/>
                                        <p:tgtEl>
                                          <p:spTgt spid="9"/>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64515">
                                            <p:txEl>
                                              <p:pRg st="8" end="8"/>
                                            </p:txEl>
                                          </p:spTgt>
                                        </p:tgtEl>
                                        <p:attrNameLst>
                                          <p:attrName>style.visibility</p:attrName>
                                        </p:attrNameLst>
                                      </p:cBhvr>
                                      <p:to>
                                        <p:strVal val="visible"/>
                                      </p:to>
                                    </p:set>
                                    <p:animEffect transition="in" filter="wipe(down)">
                                      <p:cBhvr>
                                        <p:cTn id="47" dur="500"/>
                                        <p:tgtEl>
                                          <p:spTgt spid="64515">
                                            <p:txEl>
                                              <p:pRg st="8" end="8"/>
                                            </p:txEl>
                                          </p:spTgt>
                                        </p:tgtEl>
                                      </p:cBhvr>
                                    </p:animEffect>
                                  </p:childTnLst>
                                </p:cTn>
                              </p:par>
                            </p:childTnLst>
                          </p:cTn>
                        </p:par>
                        <p:par>
                          <p:cTn id="48" fill="hold">
                            <p:stCondLst>
                              <p:cond delay="1000"/>
                            </p:stCondLst>
                            <p:childTnLst>
                              <p:par>
                                <p:cTn id="49" presetID="22" presetClass="entr" presetSubtype="4" fill="hold" nodeType="afterEffect">
                                  <p:stCondLst>
                                    <p:cond delay="0"/>
                                  </p:stCondLst>
                                  <p:childTnLst>
                                    <p:set>
                                      <p:cBhvr>
                                        <p:cTn id="50" dur="1" fill="hold">
                                          <p:stCondLst>
                                            <p:cond delay="0"/>
                                          </p:stCondLst>
                                        </p:cTn>
                                        <p:tgtEl>
                                          <p:spTgt spid="64515">
                                            <p:txEl>
                                              <p:pRg st="9" end="9"/>
                                            </p:txEl>
                                          </p:spTgt>
                                        </p:tgtEl>
                                        <p:attrNameLst>
                                          <p:attrName>style.visibility</p:attrName>
                                        </p:attrNameLst>
                                      </p:cBhvr>
                                      <p:to>
                                        <p:strVal val="visible"/>
                                      </p:to>
                                    </p:set>
                                    <p:animEffect transition="in" filter="wipe(down)">
                                      <p:cBhvr>
                                        <p:cTn id="51" dur="500"/>
                                        <p:tgtEl>
                                          <p:spTgt spid="64515">
                                            <p:txEl>
                                              <p:pRg st="9" end="9"/>
                                            </p:txEl>
                                          </p:spTgt>
                                        </p:tgtEl>
                                      </p:cBhvr>
                                    </p:animEffect>
                                  </p:childTnLst>
                                </p:cTn>
                              </p:par>
                            </p:childTnLst>
                          </p:cTn>
                        </p:par>
                        <p:par>
                          <p:cTn id="52" fill="hold">
                            <p:stCondLst>
                              <p:cond delay="1500"/>
                            </p:stCondLst>
                            <p:childTnLst>
                              <p:par>
                                <p:cTn id="53" presetID="22" presetClass="entr" presetSubtype="2"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right)">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2" grpId="0" animBg="1"/>
      <p:bldP spid="1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264979" y="1124744"/>
            <a:ext cx="8424863" cy="4679950"/>
          </a:xfrm>
        </p:spPr>
        <p:txBody>
          <a:bodyPr/>
          <a:lstStyle/>
          <a:p>
            <a:pPr eaLnBrk="1" hangingPunct="1">
              <a:lnSpc>
                <a:spcPct val="80000"/>
              </a:lnSpc>
              <a:buFontTx/>
              <a:buNone/>
            </a:pPr>
            <a:r>
              <a:rPr lang="en-US" altLang="zh-CN" b="1" dirty="0">
                <a:solidFill>
                  <a:schemeClr val="accent2"/>
                </a:solidFill>
              </a:rPr>
              <a:t>6</a:t>
            </a:r>
            <a:r>
              <a:rPr lang="zh-CN" altLang="en-US" b="1" dirty="0">
                <a:solidFill>
                  <a:schemeClr val="accent2"/>
                </a:solidFill>
              </a:rPr>
              <a:t>．小结</a:t>
            </a:r>
          </a:p>
          <a:p>
            <a:pPr marL="914400" lvl="1" indent="-514350" eaLnBrk="1" hangingPunct="1">
              <a:buFont typeface="+mj-ea"/>
              <a:buAutoNum type="circleNumDbPlain"/>
            </a:pPr>
            <a:r>
              <a:rPr lang="zh-CN" altLang="en-US" b="1" dirty="0"/>
              <a:t>拷贝构造函数与一般构造函数相同，与类同名，没有返回类型，可以重载。</a:t>
            </a:r>
          </a:p>
          <a:p>
            <a:pPr marL="914400" lvl="1" indent="-514350" eaLnBrk="1" hangingPunct="1">
              <a:buFont typeface="+mj-ea"/>
              <a:buAutoNum type="circleNumDbPlain"/>
            </a:pPr>
            <a:r>
              <a:rPr lang="zh-CN" altLang="en-US" b="1" dirty="0"/>
              <a:t>拷贝构造函数的参数常常是</a:t>
            </a:r>
            <a:r>
              <a:rPr lang="en-US" altLang="zh-CN" b="1" dirty="0" err="1"/>
              <a:t>const</a:t>
            </a:r>
            <a:r>
              <a:rPr lang="zh-CN" altLang="en-US" b="1" dirty="0"/>
              <a:t>类型的本类对象的引用。</a:t>
            </a:r>
          </a:p>
          <a:p>
            <a:pPr marL="914400" lvl="1" indent="-514350" eaLnBrk="1" hangingPunct="1">
              <a:buFont typeface="+mj-ea"/>
              <a:buAutoNum type="circleNumDbPlain"/>
            </a:pPr>
            <a:r>
              <a:rPr lang="zh-CN" altLang="en-US" b="1" dirty="0"/>
              <a:t>在多数情况下，默认拷贝构造函数能够完成对象的复制创建工作，</a:t>
            </a:r>
            <a:r>
              <a:rPr lang="zh-CN" altLang="en-US" b="1" dirty="0">
                <a:solidFill>
                  <a:srgbClr val="FF0000"/>
                </a:solidFill>
              </a:rPr>
              <a:t>但当类具有指针类型的数据成员时，默认拷贝构造函数就可能产生指针悬挂问题</a:t>
            </a:r>
            <a:r>
              <a:rPr lang="zh-CN" altLang="en-US" b="1" dirty="0"/>
              <a:t>，需要提供显式的拷贝构造函数。</a:t>
            </a:r>
          </a:p>
          <a:p>
            <a:pPr marL="914400" lvl="1" indent="-514350" eaLnBrk="1" hangingPunct="1">
              <a:buFont typeface="+mj-ea"/>
              <a:buAutoNum type="circleNumDbPlain"/>
            </a:pPr>
            <a:r>
              <a:rPr lang="zh-CN" altLang="en-US" b="1" dirty="0"/>
              <a:t>对拷贝构造函数的调用常在类的外部进行，应该将它指定为类的公有成员。</a:t>
            </a:r>
          </a:p>
        </p:txBody>
      </p:sp>
      <p:sp>
        <p:nvSpPr>
          <p:cNvPr id="5" name="Rectangle 2"/>
          <p:cNvSpPr>
            <a:spLocks noGrp="1" noChangeArrowheads="1"/>
          </p:cNvSpPr>
          <p:nvPr>
            <p:ph type="title"/>
          </p:nvPr>
        </p:nvSpPr>
        <p:spPr/>
        <p:txBody>
          <a:bodyPr/>
          <a:lstStyle/>
          <a:p>
            <a:pPr eaLnBrk="1" hangingPunct="1"/>
            <a:r>
              <a:rPr lang="en-US" altLang="zh-CN" b="1" dirty="0"/>
              <a:t>3.8.2 </a:t>
            </a:r>
            <a:r>
              <a:rPr lang="zh-CN" altLang="en-US" b="1" dirty="0">
                <a:solidFill>
                  <a:srgbClr val="FF0000"/>
                </a:solidFill>
              </a:rPr>
              <a:t>拷贝</a:t>
            </a:r>
            <a:r>
              <a:rPr lang="zh-CN" altLang="en-US" b="1" dirty="0"/>
              <a:t>构造函数</a:t>
            </a:r>
          </a:p>
        </p:txBody>
      </p:sp>
    </p:spTree>
    <p:extLst>
      <p:ext uri="{BB962C8B-B14F-4D97-AF65-F5344CB8AC3E}">
        <p14:creationId xmlns:p14="http://schemas.microsoft.com/office/powerpoint/2010/main" val="175660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anim calcmode="lin" valueType="num">
                                      <p:cBhvr additive="base">
                                        <p:cTn id="7"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 calcmode="lin" valueType="num">
                                      <p:cBhvr additive="base">
                                        <p:cTn id="13"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 calcmode="lin" valueType="num">
                                      <p:cBhvr additive="base">
                                        <p:cTn id="1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p>
        </p:txBody>
      </p:sp>
      <p:pic>
        <p:nvPicPr>
          <p:cNvPr id="142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16832"/>
            <a:ext cx="8756706"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79512" y="1139239"/>
            <a:ext cx="3531736" cy="523220"/>
          </a:xfrm>
          <a:prstGeom prst="rect">
            <a:avLst/>
          </a:prstGeom>
        </p:spPr>
        <p:txBody>
          <a:bodyPr wrap="none">
            <a:spAutoFit/>
          </a:bodyPr>
          <a:lstStyle/>
          <a:p>
            <a:pPr marL="457200" indent="-457200">
              <a:buFont typeface="Arial" panose="020B0604020202020204" pitchFamily="34" charset="0"/>
              <a:buChar char="•"/>
            </a:pPr>
            <a:r>
              <a:rPr lang="zh-CN" altLang="zh-CN" sz="2800" b="1" kern="1000" dirty="0">
                <a:solidFill>
                  <a:srgbClr val="0000CC"/>
                </a:solidFill>
                <a:latin typeface="Times New Roman" panose="02020603050405020304" pitchFamily="18" charset="0"/>
                <a:cs typeface="Times New Roman" panose="02020603050405020304" pitchFamily="18" charset="0"/>
              </a:rPr>
              <a:t>宠物狗的抽象</a:t>
            </a:r>
            <a:r>
              <a:rPr lang="zh-CN" altLang="en-US" sz="2800" b="1" kern="1000" dirty="0">
                <a:solidFill>
                  <a:srgbClr val="0000CC"/>
                </a:solidFill>
                <a:latin typeface="Times New Roman" panose="02020603050405020304" pitchFamily="18" charset="0"/>
                <a:cs typeface="Times New Roman" panose="02020603050405020304" pitchFamily="18" charset="0"/>
              </a:rPr>
              <a:t>过程</a:t>
            </a:r>
            <a:endParaRPr lang="zh-CN" altLang="en-US" sz="2800" b="1" dirty="0">
              <a:solidFill>
                <a:srgbClr val="0000CC"/>
              </a:solidFill>
            </a:endParaRPr>
          </a:p>
        </p:txBody>
      </p:sp>
    </p:spTree>
    <p:extLst>
      <p:ext uri="{BB962C8B-B14F-4D97-AF65-F5344CB8AC3E}">
        <p14:creationId xmlns:p14="http://schemas.microsoft.com/office/powerpoint/2010/main" val="59621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ppt_x"/>
                                          </p:val>
                                        </p:tav>
                                        <p:tav tm="100000">
                                          <p:val>
                                            <p:strVal val="#ppt_x"/>
                                          </p:val>
                                        </p:tav>
                                      </p:tavLst>
                                    </p:anim>
                                    <p:anim calcmode="lin" valueType="num">
                                      <p:cBhvr additive="base">
                                        <p:cTn id="8" dur="500" fill="hold"/>
                                        <p:tgtEl>
                                          <p:spTgt spid="142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a:t>
            </a:r>
            <a:r>
              <a:rPr lang="en-US" altLang="zh-CN" b="1" dirty="0">
                <a:solidFill>
                  <a:srgbClr val="FF0000"/>
                </a:solidFill>
              </a:rPr>
              <a:t>        11C++</a:t>
            </a:r>
            <a:r>
              <a:rPr lang="zh-CN" altLang="zh-CN" b="1" dirty="0">
                <a:solidFill>
                  <a:srgbClr val="FF0000"/>
                </a:solidFill>
              </a:rPr>
              <a:t>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b="1" dirty="0">
                <a:solidFill>
                  <a:srgbClr val="0000CC"/>
                </a:solidFill>
              </a:rPr>
              <a:t>1</a:t>
            </a:r>
            <a:r>
              <a:rPr lang="zh-CN" altLang="zh-CN" b="1" dirty="0">
                <a:solidFill>
                  <a:srgbClr val="0000CC"/>
                </a:solidFill>
              </a:rPr>
              <a:t>．对象移动的概念</a:t>
            </a:r>
          </a:p>
          <a:p>
            <a:pPr lvl="1" eaLnBrk="1" hangingPunct="1"/>
            <a:r>
              <a:rPr lang="zh-CN" altLang="en-US" b="1" dirty="0"/>
              <a:t>移动即转移，即把一个在内存区域中的内容转移给另一个对象。</a:t>
            </a:r>
            <a:endParaRPr lang="en-US" altLang="zh-CN" b="1" dirty="0"/>
          </a:p>
          <a:p>
            <a:pPr lvl="1" eaLnBrk="1" hangingPunct="1"/>
            <a:r>
              <a:rPr lang="zh-CN" altLang="en-US" b="1" dirty="0">
                <a:solidFill>
                  <a:srgbClr val="FF0000"/>
                </a:solidFill>
              </a:rPr>
              <a:t>为什么会采用对象移动这种技术？</a:t>
            </a:r>
            <a:endParaRPr lang="en-US" altLang="zh-CN" b="1" dirty="0">
              <a:solidFill>
                <a:srgbClr val="FF0000"/>
              </a:solidFill>
            </a:endParaRPr>
          </a:p>
          <a:p>
            <a:pPr lvl="2" eaLnBrk="1" hangingPunct="1"/>
            <a:r>
              <a:rPr lang="zh-CN" altLang="en-US" b="1" dirty="0"/>
              <a:t>主要解决临时对象复制时的系统开销，提高效率。</a:t>
            </a:r>
            <a:endParaRPr lang="en-US" altLang="zh-CN" b="1" dirty="0"/>
          </a:p>
          <a:p>
            <a:pPr lvl="2" eaLnBrk="1" hangingPunct="1"/>
            <a:r>
              <a:rPr lang="zh-CN" altLang="en-US" b="1" dirty="0"/>
              <a:t>例如下面的程序段</a:t>
            </a:r>
            <a:endParaRPr lang="en-US" altLang="zh-CN" b="1" dirty="0"/>
          </a:p>
          <a:p>
            <a:pPr marL="800100" lvl="2" indent="0">
              <a:buNone/>
            </a:pPr>
            <a:r>
              <a:rPr lang="en-US" altLang="zh-CN" dirty="0"/>
              <a:t>class A{……};</a:t>
            </a:r>
            <a:endParaRPr lang="zh-CN" altLang="zh-CN" sz="3200" dirty="0"/>
          </a:p>
          <a:p>
            <a:pPr marL="800100" lvl="2" indent="0">
              <a:buNone/>
            </a:pPr>
            <a:r>
              <a:rPr lang="en-US" altLang="zh-CN" dirty="0"/>
              <a:t>A f(){A t;……;return t;}</a:t>
            </a:r>
            <a:endParaRPr lang="zh-CN" altLang="zh-CN" sz="3200" dirty="0"/>
          </a:p>
          <a:p>
            <a:pPr marL="800100" lvl="2" indent="0">
              <a:buNone/>
            </a:pPr>
            <a:r>
              <a:rPr lang="en-US" altLang="zh-CN" dirty="0"/>
              <a:t>A b;</a:t>
            </a:r>
            <a:endParaRPr lang="zh-CN" altLang="zh-CN" sz="3200" dirty="0"/>
          </a:p>
          <a:p>
            <a:pPr marL="800100" lvl="2" indent="0">
              <a:buNone/>
            </a:pPr>
            <a:r>
              <a:rPr lang="en-US" altLang="zh-CN" sz="2800" dirty="0">
                <a:solidFill>
                  <a:srgbClr val="FF0000"/>
                </a:solidFill>
              </a:rPr>
              <a:t>b=f();  //L1</a:t>
            </a:r>
            <a:endParaRPr lang="zh-CN" altLang="zh-CN" sz="2800" dirty="0">
              <a:solidFill>
                <a:srgbClr val="FF0000"/>
              </a:solidFill>
            </a:endParaRPr>
          </a:p>
          <a:p>
            <a:pPr lvl="2" eaLnBrk="1" hangingPunct="1"/>
            <a:endParaRPr lang="en-US" altLang="zh-CN" b="1" dirty="0"/>
          </a:p>
        </p:txBody>
      </p:sp>
      <p:sp>
        <p:nvSpPr>
          <p:cNvPr id="4" name="对话气泡: 矩形 3"/>
          <p:cNvSpPr/>
          <p:nvPr/>
        </p:nvSpPr>
        <p:spPr>
          <a:xfrm>
            <a:off x="4355976" y="3573016"/>
            <a:ext cx="4680520" cy="2880320"/>
          </a:xfrm>
          <a:prstGeom prst="wedgeRectCallout">
            <a:avLst>
              <a:gd name="adj1" fmla="val -81298"/>
              <a:gd name="adj2" fmla="val 18244"/>
            </a:avLst>
          </a:prstGeom>
          <a:gradFill>
            <a:gsLst>
              <a:gs pos="0">
                <a:schemeClr val="accent1">
                  <a:lumMod val="5000"/>
                  <a:lumOff val="95000"/>
                </a:schemeClr>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CC"/>
                </a:solidFill>
              </a:rPr>
              <a:t>//L1</a:t>
            </a:r>
            <a:r>
              <a:rPr lang="zh-CN" altLang="en-US" sz="2000" b="1" dirty="0">
                <a:solidFill>
                  <a:srgbClr val="0000CC"/>
                </a:solidFill>
              </a:rPr>
              <a:t>的执行过程：</a:t>
            </a:r>
            <a:endParaRPr lang="en-US" altLang="zh-CN" sz="2000" b="1" dirty="0">
              <a:solidFill>
                <a:srgbClr val="0000CC"/>
              </a:solidFill>
            </a:endParaRPr>
          </a:p>
          <a:p>
            <a:pPr marL="457200" indent="-457200">
              <a:buFont typeface="+mj-ea"/>
              <a:buAutoNum type="circleNumDbPlain"/>
            </a:pPr>
            <a:r>
              <a:rPr lang="zh-CN" altLang="zh-CN" sz="2000" b="1" dirty="0">
                <a:solidFill>
                  <a:schemeClr val="tx1"/>
                </a:solidFill>
              </a:rPr>
              <a:t>调用</a:t>
            </a:r>
            <a:r>
              <a:rPr lang="en-US" altLang="zh-CN" sz="2000" b="1" dirty="0">
                <a:solidFill>
                  <a:schemeClr val="tx1"/>
                </a:solidFill>
              </a:rPr>
              <a:t>f</a:t>
            </a:r>
            <a:r>
              <a:rPr lang="zh-CN" altLang="zh-CN" sz="2000" b="1" dirty="0">
                <a:solidFill>
                  <a:schemeClr val="tx1"/>
                </a:solidFill>
              </a:rPr>
              <a:t>函数，执行</a:t>
            </a:r>
            <a:r>
              <a:rPr lang="en-US" altLang="zh-CN" sz="2000" b="1" dirty="0">
                <a:solidFill>
                  <a:schemeClr val="tx1"/>
                </a:solidFill>
              </a:rPr>
              <a:t>f</a:t>
            </a:r>
            <a:r>
              <a:rPr lang="zh-CN" altLang="zh-CN" sz="2000" b="1" dirty="0">
                <a:solidFill>
                  <a:schemeClr val="tx1"/>
                </a:solidFill>
              </a:rPr>
              <a:t>函数体内的代码；</a:t>
            </a:r>
            <a:endParaRPr lang="en-US" altLang="zh-CN" sz="2000" b="1" dirty="0">
              <a:solidFill>
                <a:schemeClr val="tx1"/>
              </a:solidFill>
            </a:endParaRPr>
          </a:p>
          <a:p>
            <a:pPr marL="457200" indent="-457200">
              <a:buFont typeface="+mj-ea"/>
              <a:buAutoNum type="circleNumDbPlain"/>
            </a:pPr>
            <a:r>
              <a:rPr lang="zh-CN" altLang="zh-CN" sz="2000" b="1" dirty="0">
                <a:solidFill>
                  <a:schemeClr val="tx1"/>
                </a:solidFill>
              </a:rPr>
              <a:t>执行“</a:t>
            </a:r>
            <a:r>
              <a:rPr lang="en-US" altLang="zh-CN" sz="2000" b="1" dirty="0">
                <a:solidFill>
                  <a:schemeClr val="tx1"/>
                </a:solidFill>
              </a:rPr>
              <a:t>return t</a:t>
            </a:r>
            <a:r>
              <a:rPr lang="zh-CN" altLang="zh-CN" sz="2000" b="1" dirty="0">
                <a:solidFill>
                  <a:schemeClr val="tx1"/>
                </a:solidFill>
              </a:rPr>
              <a:t>；”将创建无名临时对象并返回调用语句；</a:t>
            </a:r>
            <a:endParaRPr lang="en-US" altLang="zh-CN" sz="2000" b="1" dirty="0">
              <a:solidFill>
                <a:schemeClr val="tx1"/>
              </a:solidFill>
            </a:endParaRPr>
          </a:p>
          <a:p>
            <a:pPr marL="457200" indent="-457200">
              <a:buFont typeface="+mj-ea"/>
              <a:buAutoNum type="circleNumDbPlain"/>
            </a:pPr>
            <a:r>
              <a:rPr lang="zh-CN" altLang="zh-CN" sz="2000" b="1" dirty="0">
                <a:solidFill>
                  <a:schemeClr val="tx1"/>
                </a:solidFill>
              </a:rPr>
              <a:t>将无名对象拷贝给对</a:t>
            </a:r>
            <a:r>
              <a:rPr lang="en-US" altLang="zh-CN" sz="2000" b="1" dirty="0">
                <a:solidFill>
                  <a:schemeClr val="tx1"/>
                </a:solidFill>
              </a:rPr>
              <a:t>b</a:t>
            </a:r>
          </a:p>
          <a:p>
            <a:pPr marL="457200" indent="-457200">
              <a:buFont typeface="+mj-ea"/>
              <a:buAutoNum type="circleNumDbPlain"/>
            </a:pPr>
            <a:r>
              <a:rPr lang="zh-CN" altLang="zh-CN" sz="2000" b="1" dirty="0">
                <a:solidFill>
                  <a:schemeClr val="tx1"/>
                </a:solidFill>
              </a:rPr>
              <a:t>销毁无名临时对象。</a:t>
            </a:r>
            <a:endParaRPr lang="en-US" altLang="zh-CN" sz="2000" b="1" dirty="0">
              <a:solidFill>
                <a:schemeClr val="tx1"/>
              </a:solidFill>
            </a:endParaRPr>
          </a:p>
          <a:p>
            <a:r>
              <a:rPr lang="zh-CN" altLang="en-US" sz="2400" b="1" dirty="0">
                <a:solidFill>
                  <a:srgbClr val="FF0000"/>
                </a:solidFill>
              </a:rPr>
              <a:t>     对象移动技术直接将无名对象的内存内容转移给</a:t>
            </a:r>
            <a:r>
              <a:rPr lang="en-US" altLang="zh-CN" sz="2400" b="1" dirty="0">
                <a:solidFill>
                  <a:srgbClr val="FF0000"/>
                </a:solidFill>
              </a:rPr>
              <a:t>b</a:t>
            </a:r>
            <a:r>
              <a:rPr lang="zh-CN" altLang="en-US" sz="2400" b="1" dirty="0">
                <a:solidFill>
                  <a:srgbClr val="FF0000"/>
                </a:solidFill>
              </a:rPr>
              <a:t>，省去了第</a:t>
            </a:r>
            <a:r>
              <a:rPr lang="en-US" altLang="zh-CN" sz="2400" b="1" dirty="0">
                <a:solidFill>
                  <a:srgbClr val="FF0000"/>
                </a:solidFill>
              </a:rPr>
              <a:t>③④</a:t>
            </a:r>
            <a:r>
              <a:rPr lang="zh-CN" altLang="en-US" sz="2400" b="1" dirty="0">
                <a:solidFill>
                  <a:srgbClr val="FF0000"/>
                </a:solidFill>
              </a:rPr>
              <a:t>步的系统开销</a:t>
            </a:r>
          </a:p>
        </p:txBody>
      </p:sp>
    </p:spTree>
    <p:extLst>
      <p:ext uri="{BB962C8B-B14F-4D97-AF65-F5344CB8AC3E}">
        <p14:creationId xmlns:p14="http://schemas.microsoft.com/office/powerpoint/2010/main" val="407077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7" end="7"/>
                                            </p:txEl>
                                          </p:spTgt>
                                        </p:tgtEl>
                                        <p:attrNameLst>
                                          <p:attrName>style.visibility</p:attrName>
                                        </p:attrNameLst>
                                      </p:cBhvr>
                                      <p:to>
                                        <p:strVal val="visible"/>
                                      </p:to>
                                    </p:set>
                                    <p:anim calcmode="lin" valueType="num">
                                      <p:cBhvr additive="base">
                                        <p:cTn id="39"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8" end="8"/>
                                            </p:txEl>
                                          </p:spTgt>
                                        </p:tgtEl>
                                        <p:attrNameLst>
                                          <p:attrName>style.visibility</p:attrName>
                                        </p:attrNameLst>
                                      </p:cBhvr>
                                      <p:to>
                                        <p:strVal val="visible"/>
                                      </p:to>
                                    </p:set>
                                    <p:anim calcmode="lin" valueType="num">
                                      <p:cBhvr additive="base">
                                        <p:cTn id="4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b="1" dirty="0">
                <a:solidFill>
                  <a:srgbClr val="0000CC"/>
                </a:solidFill>
              </a:rPr>
              <a:t>2</a:t>
            </a:r>
            <a:r>
              <a:rPr lang="zh-CN" altLang="zh-CN" b="1" dirty="0">
                <a:solidFill>
                  <a:srgbClr val="0000CC"/>
                </a:solidFill>
              </a:rPr>
              <a:t>．</a:t>
            </a:r>
            <a:r>
              <a:rPr lang="zh-CN" altLang="en-US" b="1" dirty="0">
                <a:solidFill>
                  <a:srgbClr val="0000CC"/>
                </a:solidFill>
              </a:rPr>
              <a:t>对象移动函数</a:t>
            </a:r>
            <a:r>
              <a:rPr lang="en-US" altLang="zh-CN" b="1" dirty="0">
                <a:solidFill>
                  <a:srgbClr val="0000CC"/>
                </a:solidFill>
              </a:rPr>
              <a:t>move</a:t>
            </a:r>
          </a:p>
          <a:p>
            <a:pPr lvl="1" eaLnBrk="1" hangingPunct="1"/>
            <a:r>
              <a:rPr lang="zh-CN" altLang="zh-CN" dirty="0"/>
              <a:t>对象移动相当于把某对象拥有的内存资源“转让”给另一对象使用，其实质是把对象的内存资源（即右值）绑定到要转移给的对象。</a:t>
            </a:r>
            <a:endParaRPr lang="en-US" altLang="zh-CN" dirty="0"/>
          </a:p>
          <a:p>
            <a:pPr marL="857250" lvl="1" indent="-457200"/>
            <a:r>
              <a:rPr lang="en-US" altLang="zh-CN" dirty="0"/>
              <a:t>C++11</a:t>
            </a:r>
            <a:r>
              <a:rPr lang="zh-CN" altLang="zh-CN" dirty="0"/>
              <a:t>标准库中提供</a:t>
            </a:r>
            <a:r>
              <a:rPr lang="en-US" altLang="zh-CN" dirty="0"/>
              <a:t>move</a:t>
            </a:r>
            <a:r>
              <a:rPr lang="zh-CN" altLang="zh-CN" dirty="0"/>
              <a:t>函数实现对象的右值绑定，此函数定义在</a:t>
            </a:r>
            <a:r>
              <a:rPr lang="en-US" altLang="zh-CN" dirty="0"/>
              <a:t>utility</a:t>
            </a:r>
            <a:r>
              <a:rPr lang="zh-CN" altLang="zh-CN" dirty="0"/>
              <a:t>头文件中。</a:t>
            </a:r>
          </a:p>
          <a:p>
            <a:pPr marL="800100" lvl="2" indent="0">
              <a:buNone/>
            </a:pPr>
            <a:r>
              <a:rPr lang="en-US" altLang="zh-CN" dirty="0" err="1"/>
              <a:t>int</a:t>
            </a:r>
            <a:r>
              <a:rPr lang="en-US" altLang="zh-CN" dirty="0"/>
              <a:t> x = 0;</a:t>
            </a:r>
            <a:endParaRPr lang="zh-CN" altLang="zh-CN" dirty="0"/>
          </a:p>
          <a:p>
            <a:pPr marL="800100" lvl="2" indent="0">
              <a:buNone/>
            </a:pPr>
            <a:r>
              <a:rPr lang="en-US" altLang="zh-CN" dirty="0" err="1"/>
              <a:t>int</a:t>
            </a:r>
            <a:r>
              <a:rPr lang="en-US" altLang="zh-CN" dirty="0"/>
              <a:t> &amp;</a:t>
            </a:r>
            <a:r>
              <a:rPr lang="en-US" altLang="zh-CN" dirty="0" err="1"/>
              <a:t>lrx</a:t>
            </a:r>
            <a:r>
              <a:rPr lang="en-US" altLang="zh-CN" dirty="0"/>
              <a:t> = x;           //</a:t>
            </a:r>
            <a:r>
              <a:rPr lang="zh-CN" altLang="zh-CN" dirty="0"/>
              <a:t>正确，左值引用</a:t>
            </a:r>
          </a:p>
          <a:p>
            <a:pPr marL="800100" lvl="2" indent="0">
              <a:buNone/>
            </a:pPr>
            <a:r>
              <a:rPr lang="en-US" altLang="zh-CN" dirty="0" err="1">
                <a:solidFill>
                  <a:srgbClr val="FF0000"/>
                </a:solidFill>
              </a:rPr>
              <a:t>int</a:t>
            </a:r>
            <a:r>
              <a:rPr lang="en-US" altLang="zh-CN" dirty="0">
                <a:solidFill>
                  <a:srgbClr val="FF0000"/>
                </a:solidFill>
              </a:rPr>
              <a:t> &amp;&amp;</a:t>
            </a:r>
            <a:r>
              <a:rPr lang="en-US" altLang="zh-CN" dirty="0" err="1">
                <a:solidFill>
                  <a:srgbClr val="FF0000"/>
                </a:solidFill>
              </a:rPr>
              <a:t>rrx</a:t>
            </a:r>
            <a:r>
              <a:rPr lang="en-US" altLang="zh-CN" dirty="0">
                <a:solidFill>
                  <a:srgbClr val="FF0000"/>
                </a:solidFill>
              </a:rPr>
              <a:t> = x;        //</a:t>
            </a:r>
            <a:r>
              <a:rPr lang="zh-CN" altLang="zh-CN" dirty="0">
                <a:solidFill>
                  <a:srgbClr val="FF0000"/>
                </a:solidFill>
              </a:rPr>
              <a:t>错误</a:t>
            </a:r>
            <a:r>
              <a:rPr lang="zh-CN" altLang="zh-CN" dirty="0"/>
              <a:t>，变量名是左值，不能绑定右值</a:t>
            </a:r>
          </a:p>
          <a:p>
            <a:pPr marL="800100" lvl="2" indent="0">
              <a:buNone/>
            </a:pPr>
            <a:r>
              <a:rPr lang="en-US" altLang="zh-CN" dirty="0" err="1">
                <a:solidFill>
                  <a:srgbClr val="0000CC"/>
                </a:solidFill>
              </a:rPr>
              <a:t>int</a:t>
            </a:r>
            <a:r>
              <a:rPr lang="en-US" altLang="zh-CN" dirty="0">
                <a:solidFill>
                  <a:srgbClr val="0000CC"/>
                </a:solidFill>
              </a:rPr>
              <a:t> &amp;&amp;</a:t>
            </a:r>
            <a:r>
              <a:rPr lang="en-US" altLang="zh-CN" dirty="0" err="1">
                <a:solidFill>
                  <a:srgbClr val="0000CC"/>
                </a:solidFill>
              </a:rPr>
              <a:t>rrx</a:t>
            </a:r>
            <a:r>
              <a:rPr lang="en-US" altLang="zh-CN" dirty="0">
                <a:solidFill>
                  <a:srgbClr val="0000CC"/>
                </a:solidFill>
              </a:rPr>
              <a:t> = </a:t>
            </a:r>
            <a:r>
              <a:rPr lang="en-US" altLang="zh-CN" dirty="0" err="1">
                <a:solidFill>
                  <a:srgbClr val="0000CC"/>
                </a:solidFill>
              </a:rPr>
              <a:t>std</a:t>
            </a:r>
            <a:r>
              <a:rPr lang="en-US" altLang="zh-CN" dirty="0">
                <a:solidFill>
                  <a:srgbClr val="0000CC"/>
                </a:solidFill>
              </a:rPr>
              <a:t>::move(x);         //</a:t>
            </a:r>
            <a:r>
              <a:rPr lang="zh-CN" altLang="zh-CN" dirty="0">
                <a:solidFill>
                  <a:srgbClr val="0000CC"/>
                </a:solidFill>
              </a:rPr>
              <a:t>正确，</a:t>
            </a:r>
            <a:r>
              <a:rPr lang="en-US" altLang="zh-CN" dirty="0" err="1">
                <a:solidFill>
                  <a:srgbClr val="0000CC"/>
                </a:solidFill>
              </a:rPr>
              <a:t>rrx</a:t>
            </a:r>
            <a:r>
              <a:rPr lang="zh-CN" altLang="zh-CN" dirty="0">
                <a:solidFill>
                  <a:srgbClr val="0000CC"/>
                </a:solidFill>
              </a:rPr>
              <a:t>绑定到</a:t>
            </a:r>
            <a:r>
              <a:rPr lang="en-US" altLang="zh-CN" dirty="0">
                <a:solidFill>
                  <a:srgbClr val="0000CC"/>
                </a:solidFill>
              </a:rPr>
              <a:t>x</a:t>
            </a:r>
            <a:r>
              <a:rPr lang="zh-CN" altLang="zh-CN" dirty="0">
                <a:solidFill>
                  <a:srgbClr val="0000CC"/>
                </a:solidFill>
              </a:rPr>
              <a:t>的右值</a:t>
            </a:r>
          </a:p>
          <a:p>
            <a:pPr lvl="1" eaLnBrk="1" hangingPunct="1"/>
            <a:endParaRPr lang="zh-CN" altLang="zh-CN" b="1" dirty="0">
              <a:solidFill>
                <a:srgbClr val="0000CC"/>
              </a:solidFill>
            </a:endParaRPr>
          </a:p>
          <a:p>
            <a:pPr marL="57150" indent="0" eaLnBrk="1" hangingPunct="1">
              <a:buNone/>
            </a:pPr>
            <a:endParaRPr lang="en-US" altLang="zh-CN" b="1" dirty="0"/>
          </a:p>
        </p:txBody>
      </p:sp>
    </p:spTree>
    <p:extLst>
      <p:ext uri="{BB962C8B-B14F-4D97-AF65-F5344CB8AC3E}">
        <p14:creationId xmlns:p14="http://schemas.microsoft.com/office/powerpoint/2010/main" val="27313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5" end="5"/>
                                            </p:txEl>
                                          </p:spTgt>
                                        </p:tgtEl>
                                        <p:attrNameLst>
                                          <p:attrName>style.visibility</p:attrName>
                                        </p:attrNameLst>
                                      </p:cBhvr>
                                      <p:to>
                                        <p:strVal val="visible"/>
                                      </p:to>
                                    </p:set>
                                    <p:anim calcmode="lin" valueType="num">
                                      <p:cBhvr additive="base">
                                        <p:cTn id="2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179512" y="1052736"/>
            <a:ext cx="8496944" cy="5328592"/>
          </a:xfrm>
        </p:spPr>
        <p:txBody>
          <a:bodyPr/>
          <a:lstStyle/>
          <a:p>
            <a:pPr marL="0" indent="0">
              <a:buNone/>
            </a:pPr>
            <a:r>
              <a:rPr lang="zh-CN" altLang="zh-CN" sz="2800" dirty="0">
                <a:solidFill>
                  <a:srgbClr val="0000CC"/>
                </a:solidFill>
              </a:rPr>
              <a:t>【例</a:t>
            </a:r>
            <a:r>
              <a:rPr lang="en-US" altLang="zh-CN" sz="2800" dirty="0">
                <a:solidFill>
                  <a:srgbClr val="0000CC"/>
                </a:solidFill>
              </a:rPr>
              <a:t>3-19</a:t>
            </a:r>
            <a:r>
              <a:rPr lang="zh-CN" altLang="zh-CN" sz="2800" dirty="0">
                <a:solidFill>
                  <a:srgbClr val="0000CC"/>
                </a:solidFill>
              </a:rPr>
              <a:t>】用</a:t>
            </a:r>
            <a:r>
              <a:rPr lang="en-US" altLang="zh-CN" sz="2800" dirty="0">
                <a:solidFill>
                  <a:srgbClr val="0000CC"/>
                </a:solidFill>
              </a:rPr>
              <a:t>C++</a:t>
            </a:r>
            <a:r>
              <a:rPr lang="zh-CN" altLang="zh-CN" sz="2800" dirty="0">
                <a:solidFill>
                  <a:srgbClr val="0000CC"/>
                </a:solidFill>
              </a:rPr>
              <a:t>标准库的</a:t>
            </a:r>
            <a:r>
              <a:rPr lang="en-US" altLang="zh-CN" sz="2800" dirty="0">
                <a:solidFill>
                  <a:srgbClr val="0000CC"/>
                </a:solidFill>
              </a:rPr>
              <a:t>move</a:t>
            </a:r>
            <a:r>
              <a:rPr lang="zh-CN" altLang="zh-CN" sz="2800" dirty="0">
                <a:solidFill>
                  <a:srgbClr val="0000CC"/>
                </a:solidFill>
              </a:rPr>
              <a:t>函数移动对象的右值资源</a:t>
            </a:r>
          </a:p>
          <a:p>
            <a:pPr marL="0" indent="0">
              <a:buNone/>
            </a:pPr>
            <a:r>
              <a:rPr lang="en-US" altLang="zh-CN" sz="2400" dirty="0"/>
              <a:t>#include &lt;</a:t>
            </a:r>
            <a:r>
              <a:rPr lang="en-US" altLang="zh-CN" sz="2400" dirty="0" err="1"/>
              <a:t>iostream</a:t>
            </a:r>
            <a:r>
              <a:rPr lang="en-US" altLang="zh-CN" sz="2400" dirty="0"/>
              <a:t>&gt;</a:t>
            </a:r>
            <a:endParaRPr lang="zh-CN" altLang="zh-CN" sz="2400" dirty="0"/>
          </a:p>
          <a:p>
            <a:pPr marL="0" indent="0">
              <a:buNone/>
            </a:pPr>
            <a:r>
              <a:rPr lang="en-US" altLang="zh-CN" sz="2400" dirty="0"/>
              <a:t>#include&lt;string&gt;</a:t>
            </a:r>
            <a:endParaRPr lang="zh-CN" altLang="zh-CN" sz="2400" dirty="0"/>
          </a:p>
          <a:p>
            <a:pPr marL="0" indent="0">
              <a:buNone/>
            </a:pPr>
            <a:r>
              <a:rPr lang="en-US" altLang="zh-CN" sz="2400" dirty="0"/>
              <a:t>#include&lt;utility&gt;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a:t>class A { </a:t>
            </a:r>
            <a:endParaRPr lang="zh-CN" altLang="zh-CN" sz="2400" dirty="0"/>
          </a:p>
          <a:p>
            <a:pPr marL="0" indent="0">
              <a:buNone/>
            </a:pPr>
            <a:r>
              <a:rPr lang="en-US" altLang="zh-CN" sz="2400" dirty="0"/>
              <a:t>	</a:t>
            </a:r>
            <a:r>
              <a:rPr lang="en-US" altLang="zh-CN" sz="2400" dirty="0" err="1"/>
              <a:t>int</a:t>
            </a:r>
            <a:r>
              <a:rPr lang="en-US" altLang="zh-CN" sz="2400" dirty="0"/>
              <a:t> a;</a:t>
            </a:r>
            <a:endParaRPr lang="zh-CN" altLang="zh-CN" sz="2400" dirty="0"/>
          </a:p>
          <a:p>
            <a:pPr marL="0" indent="0">
              <a:buNone/>
            </a:pPr>
            <a:r>
              <a:rPr lang="en-US" altLang="zh-CN" sz="2400" dirty="0"/>
              <a:t>public:</a:t>
            </a:r>
            <a:endParaRPr lang="zh-CN" altLang="zh-CN" sz="2400" dirty="0"/>
          </a:p>
          <a:p>
            <a:pPr marL="0" indent="0">
              <a:buNone/>
            </a:pPr>
            <a:r>
              <a:rPr lang="en-US" altLang="zh-CN" sz="2400" dirty="0"/>
              <a:t>	void </a:t>
            </a:r>
            <a:r>
              <a:rPr lang="en-US" altLang="zh-CN" sz="2400" dirty="0" err="1"/>
              <a:t>setA</a:t>
            </a:r>
            <a:r>
              <a:rPr lang="en-US" altLang="zh-CN" sz="2400" dirty="0"/>
              <a:t>(</a:t>
            </a:r>
            <a:r>
              <a:rPr lang="en-US" altLang="zh-CN" sz="2400" dirty="0" err="1"/>
              <a:t>int</a:t>
            </a:r>
            <a:r>
              <a:rPr lang="en-US" altLang="zh-CN" sz="2400" dirty="0"/>
              <a:t> x) { a = x;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getA</a:t>
            </a:r>
            <a:r>
              <a:rPr lang="en-US" altLang="zh-CN" sz="2400" dirty="0"/>
              <a:t>() { return a; }	</a:t>
            </a:r>
            <a:endParaRPr lang="zh-CN" altLang="zh-CN" sz="2400" dirty="0"/>
          </a:p>
          <a:p>
            <a:pPr marL="0" indent="0">
              <a:buNone/>
            </a:pPr>
            <a:r>
              <a:rPr lang="en-US" altLang="zh-CN" sz="2400" dirty="0"/>
              <a:t>};</a:t>
            </a:r>
            <a:endParaRPr lang="zh-CN" altLang="zh-CN" sz="2400" dirty="0"/>
          </a:p>
          <a:p>
            <a:pPr marL="57150" indent="0" eaLnBrk="1" hangingPunct="1">
              <a:buNone/>
            </a:pPr>
            <a:endParaRPr lang="en-US" altLang="zh-CN" sz="2400" b="1" dirty="0"/>
          </a:p>
        </p:txBody>
      </p:sp>
    </p:spTree>
    <p:extLst>
      <p:ext uri="{BB962C8B-B14F-4D97-AF65-F5344CB8AC3E}">
        <p14:creationId xmlns:p14="http://schemas.microsoft.com/office/powerpoint/2010/main" val="731440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6912768" cy="5328592"/>
          </a:xfrm>
        </p:spPr>
        <p:txBody>
          <a:bodyPr/>
          <a:lstStyle/>
          <a:p>
            <a:pPr marL="0" indent="0">
              <a:buNone/>
            </a:pPr>
            <a:r>
              <a:rPr lang="en-US" altLang="zh-CN" sz="2200" b="1" dirty="0"/>
              <a:t>void main() {</a:t>
            </a:r>
            <a:endParaRPr lang="zh-CN" altLang="zh-CN" sz="2200" b="1" dirty="0"/>
          </a:p>
          <a:p>
            <a:pPr marL="0" indent="0">
              <a:buNone/>
            </a:pPr>
            <a:r>
              <a:rPr lang="en-US" altLang="zh-CN" sz="2200" b="1" dirty="0"/>
              <a:t>	A 	b;</a:t>
            </a:r>
            <a:endParaRPr lang="zh-CN" altLang="zh-CN" sz="2200" b="1" dirty="0"/>
          </a:p>
          <a:p>
            <a:pPr marL="0" indent="0">
              <a:buNone/>
            </a:pPr>
            <a:r>
              <a:rPr lang="en-US" altLang="zh-CN" sz="2200" b="1" dirty="0"/>
              <a:t>	//A &amp;&amp;r = b;	               //L1,</a:t>
            </a:r>
            <a:r>
              <a:rPr lang="zh-CN" altLang="zh-CN" sz="2200" b="1" dirty="0"/>
              <a:t>错误</a:t>
            </a:r>
          </a:p>
          <a:p>
            <a:pPr marL="0" indent="0">
              <a:buNone/>
            </a:pPr>
            <a:r>
              <a:rPr lang="en-US" altLang="zh-CN" sz="2200" b="1" dirty="0"/>
              <a:t>	A &amp;&amp;r = </a:t>
            </a:r>
            <a:r>
              <a:rPr lang="en-US" altLang="zh-CN" sz="2200" b="1" dirty="0">
                <a:solidFill>
                  <a:srgbClr val="FF0000"/>
                </a:solidFill>
              </a:rPr>
              <a:t>move(b);</a:t>
            </a:r>
            <a:r>
              <a:rPr lang="en-US" altLang="zh-CN" sz="2200" b="1" dirty="0"/>
              <a:t>	  //L2,</a:t>
            </a:r>
            <a:r>
              <a:rPr lang="zh-CN" altLang="zh-CN" sz="2200" b="1" dirty="0"/>
              <a:t>正确</a:t>
            </a:r>
          </a:p>
          <a:p>
            <a:pPr marL="0" indent="0">
              <a:buNone/>
            </a:pPr>
            <a:r>
              <a:rPr lang="en-US" altLang="zh-CN" sz="2200" b="1" dirty="0"/>
              <a:t>	</a:t>
            </a:r>
            <a:r>
              <a:rPr lang="en-US" altLang="zh-CN" sz="2200" b="1" dirty="0" err="1"/>
              <a:t>r.setA</a:t>
            </a:r>
            <a:r>
              <a:rPr lang="en-US" altLang="zh-CN" sz="2200" b="1" dirty="0"/>
              <a:t>(8);</a:t>
            </a:r>
            <a:endParaRPr lang="zh-CN" altLang="zh-CN" sz="2200" b="1" dirty="0"/>
          </a:p>
          <a:p>
            <a:pPr marL="0" indent="0">
              <a:buNone/>
            </a:pPr>
            <a:r>
              <a:rPr lang="en-US" altLang="zh-CN" sz="2200" b="1" dirty="0"/>
              <a:t>	</a:t>
            </a:r>
            <a:r>
              <a:rPr lang="en-US" altLang="zh-CN" sz="2200" b="1" dirty="0" err="1"/>
              <a:t>cout</a:t>
            </a:r>
            <a:r>
              <a:rPr lang="en-US" altLang="zh-CN" sz="2200" b="1" dirty="0"/>
              <a:t> &lt;&lt; </a:t>
            </a:r>
            <a:r>
              <a:rPr lang="en-US" altLang="zh-CN" sz="2200" b="1" dirty="0" err="1"/>
              <a:t>b.getA</a:t>
            </a:r>
            <a:r>
              <a:rPr lang="en-US" altLang="zh-CN" sz="2200" b="1" dirty="0"/>
              <a:t>() &lt;&lt; "\t" </a:t>
            </a:r>
          </a:p>
          <a:p>
            <a:pPr marL="0" indent="0">
              <a:buNone/>
            </a:pPr>
            <a:r>
              <a:rPr lang="en-US" altLang="zh-CN" sz="2200" b="1" dirty="0"/>
              <a:t>                    &lt;&lt; </a:t>
            </a:r>
            <a:r>
              <a:rPr lang="en-US" altLang="zh-CN" sz="2200" b="1" dirty="0" err="1"/>
              <a:t>r.getA</a:t>
            </a:r>
            <a:r>
              <a:rPr lang="en-US" altLang="zh-CN" sz="2200" b="1" dirty="0"/>
              <a:t>() &lt;&lt; </a:t>
            </a:r>
            <a:r>
              <a:rPr lang="en-US" altLang="zh-CN" sz="2200" b="1" dirty="0" err="1"/>
              <a:t>endl</a:t>
            </a:r>
            <a:r>
              <a:rPr lang="en-US" altLang="zh-CN" sz="2200" b="1" dirty="0"/>
              <a:t>;      //L3</a:t>
            </a:r>
            <a:endParaRPr lang="zh-CN" altLang="zh-CN" sz="2200" b="1" dirty="0"/>
          </a:p>
          <a:p>
            <a:pPr marL="0" indent="0">
              <a:buNone/>
            </a:pPr>
            <a:r>
              <a:rPr lang="en-US" altLang="zh-CN" sz="2200" b="1" dirty="0"/>
              <a:t>	</a:t>
            </a:r>
            <a:r>
              <a:rPr lang="en-US" altLang="zh-CN" sz="2200" b="1" dirty="0" err="1"/>
              <a:t>int</a:t>
            </a:r>
            <a:r>
              <a:rPr lang="en-US" altLang="zh-CN" sz="2200" b="1" dirty="0"/>
              <a:t> x=9;</a:t>
            </a:r>
            <a:endParaRPr lang="zh-CN" altLang="zh-CN" sz="2200" b="1" dirty="0"/>
          </a:p>
          <a:p>
            <a:pPr marL="0" indent="0">
              <a:buNone/>
            </a:pPr>
            <a:r>
              <a:rPr lang="en-US" altLang="zh-CN" sz="2200" b="1" dirty="0"/>
              <a:t>	</a:t>
            </a:r>
            <a:r>
              <a:rPr lang="en-US" altLang="zh-CN" sz="2200" b="1" dirty="0" err="1"/>
              <a:t>int</a:t>
            </a:r>
            <a:r>
              <a:rPr lang="en-US" altLang="zh-CN" sz="2200" b="1" dirty="0"/>
              <a:t> &amp;&amp;</a:t>
            </a:r>
            <a:r>
              <a:rPr lang="en-US" altLang="zh-CN" sz="2200" b="1" dirty="0" err="1"/>
              <a:t>rx</a:t>
            </a:r>
            <a:r>
              <a:rPr lang="en-US" altLang="zh-CN" sz="2200" b="1" dirty="0"/>
              <a:t> = </a:t>
            </a:r>
            <a:r>
              <a:rPr lang="en-US" altLang="zh-CN" sz="2200" b="1" dirty="0" err="1">
                <a:solidFill>
                  <a:srgbClr val="FF0000"/>
                </a:solidFill>
              </a:rPr>
              <a:t>std</a:t>
            </a:r>
            <a:r>
              <a:rPr lang="en-US" altLang="zh-CN" sz="2200" b="1" dirty="0">
                <a:solidFill>
                  <a:srgbClr val="FF0000"/>
                </a:solidFill>
              </a:rPr>
              <a:t>::move(x);</a:t>
            </a:r>
            <a:endParaRPr lang="zh-CN" altLang="zh-CN" sz="2200" b="1" dirty="0">
              <a:solidFill>
                <a:srgbClr val="FF0000"/>
              </a:solidFill>
            </a:endParaRPr>
          </a:p>
          <a:p>
            <a:pPr marL="0" indent="0">
              <a:buNone/>
            </a:pPr>
            <a:r>
              <a:rPr lang="en-US" altLang="zh-CN" sz="2200" b="1" dirty="0"/>
              <a:t>	</a:t>
            </a:r>
            <a:r>
              <a:rPr lang="en-US" altLang="zh-CN" sz="2200" b="1" dirty="0" err="1"/>
              <a:t>cout</a:t>
            </a:r>
            <a:r>
              <a:rPr lang="en-US" altLang="zh-CN" sz="2200" b="1" dirty="0"/>
              <a:t> &lt;&lt; "</a:t>
            </a:r>
            <a:r>
              <a:rPr lang="en-US" altLang="zh-CN" sz="2200" b="1" dirty="0" err="1"/>
              <a:t>rx</a:t>
            </a:r>
            <a:r>
              <a:rPr lang="en-US" altLang="zh-CN" sz="2200" b="1" dirty="0"/>
              <a:t>="&lt;&lt;</a:t>
            </a:r>
            <a:r>
              <a:rPr lang="en-US" altLang="zh-CN" sz="2200" b="1" dirty="0" err="1"/>
              <a:t>rx</a:t>
            </a:r>
            <a:r>
              <a:rPr lang="en-US" altLang="zh-CN" sz="2200" b="1" dirty="0"/>
              <a:t> </a:t>
            </a:r>
          </a:p>
          <a:p>
            <a:pPr marL="0" indent="0">
              <a:buNone/>
            </a:pPr>
            <a:r>
              <a:rPr lang="en-US" altLang="zh-CN" sz="2200" b="1" dirty="0"/>
              <a:t>                    &lt;&lt; "\</a:t>
            </a:r>
            <a:r>
              <a:rPr lang="en-US" altLang="zh-CN" sz="2200" b="1" dirty="0" err="1"/>
              <a:t>tx</a:t>
            </a:r>
            <a:r>
              <a:rPr lang="en-US" altLang="zh-CN" sz="2200" b="1" dirty="0"/>
              <a:t>=" &lt;&lt; x &lt;&lt; </a:t>
            </a:r>
            <a:r>
              <a:rPr lang="en-US" altLang="zh-CN" sz="2200" b="1" dirty="0" err="1"/>
              <a:t>endl</a:t>
            </a:r>
            <a:r>
              <a:rPr lang="en-US" altLang="zh-CN" sz="2200" b="1" dirty="0"/>
              <a:t>;    //L4</a:t>
            </a:r>
            <a:endParaRPr lang="zh-CN" altLang="zh-CN" sz="2200" b="1" dirty="0"/>
          </a:p>
          <a:p>
            <a:pPr marL="0" indent="0">
              <a:buNone/>
            </a:pPr>
            <a:r>
              <a:rPr lang="en-US" altLang="zh-CN" sz="2200" b="1" dirty="0"/>
              <a:t>	</a:t>
            </a:r>
            <a:r>
              <a:rPr lang="en-US" altLang="zh-CN" sz="2200" b="1" dirty="0" err="1"/>
              <a:t>cout</a:t>
            </a:r>
            <a:r>
              <a:rPr lang="en-US" altLang="zh-CN" sz="2200" b="1" dirty="0"/>
              <a:t> &lt;&lt; "</a:t>
            </a:r>
            <a:r>
              <a:rPr lang="en-US" altLang="zh-CN" sz="2200" b="1" dirty="0" err="1"/>
              <a:t>rx</a:t>
            </a:r>
            <a:r>
              <a:rPr lang="en-US" altLang="zh-CN" sz="2200" b="1" dirty="0"/>
              <a:t> </a:t>
            </a:r>
            <a:r>
              <a:rPr lang="en-US" altLang="zh-CN" sz="2200" b="1" dirty="0" err="1"/>
              <a:t>Addr</a:t>
            </a:r>
            <a:r>
              <a:rPr lang="en-US" altLang="zh-CN" sz="2200" b="1" dirty="0"/>
              <a:t>:" &lt;&lt; &amp;</a:t>
            </a:r>
            <a:r>
              <a:rPr lang="en-US" altLang="zh-CN" sz="2200" b="1" dirty="0" err="1"/>
              <a:t>rx</a:t>
            </a:r>
            <a:r>
              <a:rPr lang="en-US" altLang="zh-CN" sz="2200" b="1" dirty="0"/>
              <a:t> </a:t>
            </a:r>
          </a:p>
          <a:p>
            <a:pPr marL="0" indent="0">
              <a:buNone/>
            </a:pPr>
            <a:r>
              <a:rPr lang="en-US" altLang="zh-CN" sz="2200" b="1" dirty="0"/>
              <a:t>                     &lt;&lt; "\t\</a:t>
            </a:r>
            <a:r>
              <a:rPr lang="en-US" altLang="zh-CN" sz="2200" b="1" dirty="0" err="1"/>
              <a:t>tx</a:t>
            </a:r>
            <a:r>
              <a:rPr lang="en-US" altLang="zh-CN" sz="2200" b="1" dirty="0"/>
              <a:t> </a:t>
            </a:r>
            <a:r>
              <a:rPr lang="en-US" altLang="zh-CN" sz="2200" b="1" dirty="0" err="1"/>
              <a:t>Addr</a:t>
            </a:r>
            <a:r>
              <a:rPr lang="en-US" altLang="zh-CN" sz="2200" b="1" dirty="0"/>
              <a:t>:" &lt;&lt; &amp;x &lt;&lt; </a:t>
            </a:r>
            <a:r>
              <a:rPr lang="en-US" altLang="zh-CN" sz="2200" b="1" dirty="0" err="1"/>
              <a:t>endl</a:t>
            </a:r>
            <a:r>
              <a:rPr lang="en-US" altLang="zh-CN" sz="2200" b="1" dirty="0"/>
              <a:t>;   //L5</a:t>
            </a:r>
            <a:endParaRPr lang="zh-CN" altLang="zh-CN" sz="2200" b="1" dirty="0"/>
          </a:p>
          <a:p>
            <a:pPr marL="0" indent="0">
              <a:buNone/>
            </a:pPr>
            <a:r>
              <a:rPr lang="en-US" altLang="zh-CN" sz="2200" b="1" dirty="0"/>
              <a:t>}</a:t>
            </a:r>
          </a:p>
        </p:txBody>
      </p:sp>
      <p:sp>
        <p:nvSpPr>
          <p:cNvPr id="4" name="对话气泡: 矩形 3"/>
          <p:cNvSpPr/>
          <p:nvPr/>
        </p:nvSpPr>
        <p:spPr>
          <a:xfrm>
            <a:off x="5622424" y="1628800"/>
            <a:ext cx="3528392" cy="3888432"/>
          </a:xfrm>
          <a:prstGeom prst="wedgeRectCallout">
            <a:avLst>
              <a:gd name="adj1" fmla="val -49605"/>
              <a:gd name="adj2" fmla="val 62552"/>
            </a:avLst>
          </a:prstGeom>
          <a:gradFill>
            <a:gsLst>
              <a:gs pos="0">
                <a:schemeClr val="accent1">
                  <a:lumMod val="5000"/>
                  <a:lumOff val="95000"/>
                </a:schemeClr>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运行结果：</a:t>
            </a:r>
            <a:endParaRPr lang="en-US" altLang="zh-CN" sz="2400" b="1" dirty="0">
              <a:solidFill>
                <a:schemeClr val="tx1"/>
              </a:solidFill>
            </a:endParaRPr>
          </a:p>
          <a:p>
            <a:r>
              <a:rPr lang="en-US" altLang="zh-CN" dirty="0">
                <a:solidFill>
                  <a:schemeClr val="tx1"/>
                </a:solidFill>
              </a:rPr>
              <a:t>8	8</a:t>
            </a:r>
          </a:p>
          <a:p>
            <a:r>
              <a:rPr lang="en-US" altLang="zh-CN" sz="2400" dirty="0" err="1">
                <a:solidFill>
                  <a:schemeClr val="tx1"/>
                </a:solidFill>
              </a:rPr>
              <a:t>rx</a:t>
            </a:r>
            <a:r>
              <a:rPr lang="en-US" altLang="zh-CN" sz="2400" dirty="0">
                <a:solidFill>
                  <a:schemeClr val="tx1"/>
                </a:solidFill>
              </a:rPr>
              <a:t>=9	x=9</a:t>
            </a:r>
          </a:p>
          <a:p>
            <a:r>
              <a:rPr lang="en-US" altLang="zh-CN" sz="2400" dirty="0" err="1">
                <a:solidFill>
                  <a:schemeClr val="tx1"/>
                </a:solidFill>
              </a:rPr>
              <a:t>rx</a:t>
            </a:r>
            <a:r>
              <a:rPr lang="en-US" altLang="zh-CN" sz="2400" dirty="0">
                <a:solidFill>
                  <a:schemeClr val="tx1"/>
                </a:solidFill>
              </a:rPr>
              <a:t> Address:002EFBA4</a:t>
            </a:r>
          </a:p>
          <a:p>
            <a:r>
              <a:rPr lang="en-US" altLang="zh-CN" sz="2400" dirty="0">
                <a:solidFill>
                  <a:schemeClr val="tx1"/>
                </a:solidFill>
              </a:rPr>
              <a:t> x Address:002EFBA4</a:t>
            </a:r>
          </a:p>
          <a:p>
            <a:endParaRPr lang="en-US" altLang="zh-CN" sz="2400" b="1" dirty="0">
              <a:solidFill>
                <a:schemeClr val="tx1"/>
              </a:solidFill>
            </a:endParaRPr>
          </a:p>
          <a:p>
            <a:r>
              <a:rPr lang="zh-CN" altLang="en-US" sz="2400" b="1" dirty="0">
                <a:solidFill>
                  <a:schemeClr val="tx1"/>
                </a:solidFill>
              </a:rPr>
              <a:t>从</a:t>
            </a:r>
            <a:r>
              <a:rPr lang="en-US" altLang="zh-CN" sz="2400" b="1" dirty="0" err="1">
                <a:solidFill>
                  <a:schemeClr val="tx1"/>
                </a:solidFill>
              </a:rPr>
              <a:t>rx</a:t>
            </a:r>
            <a:r>
              <a:rPr lang="zh-CN" altLang="en-US" sz="2400" b="1" dirty="0">
                <a:solidFill>
                  <a:schemeClr val="tx1"/>
                </a:solidFill>
              </a:rPr>
              <a:t>和</a:t>
            </a:r>
            <a:r>
              <a:rPr lang="en-US" altLang="zh-CN" sz="2400" b="1" dirty="0">
                <a:solidFill>
                  <a:schemeClr val="tx1"/>
                </a:solidFill>
              </a:rPr>
              <a:t>x</a:t>
            </a:r>
            <a:r>
              <a:rPr lang="zh-CN" altLang="en-US" sz="2400" b="1" dirty="0">
                <a:solidFill>
                  <a:schemeClr val="tx1"/>
                </a:solidFill>
              </a:rPr>
              <a:t>的值和地址可以看出，</a:t>
            </a:r>
            <a:r>
              <a:rPr lang="en-US" altLang="zh-CN" sz="2400" b="1" dirty="0" err="1">
                <a:solidFill>
                  <a:schemeClr val="tx1"/>
                </a:solidFill>
              </a:rPr>
              <a:t>rx</a:t>
            </a:r>
            <a:r>
              <a:rPr lang="zh-CN" altLang="en-US" sz="2400" b="1" dirty="0">
                <a:solidFill>
                  <a:schemeClr val="tx1"/>
                </a:solidFill>
              </a:rPr>
              <a:t>确实</a:t>
            </a:r>
            <a:r>
              <a:rPr lang="en-US" altLang="zh-CN" sz="2400" b="1" dirty="0">
                <a:solidFill>
                  <a:schemeClr val="tx1"/>
                </a:solidFill>
              </a:rPr>
              <a:t>“</a:t>
            </a:r>
            <a:r>
              <a:rPr lang="zh-CN" altLang="en-US" sz="2400" b="1" dirty="0">
                <a:solidFill>
                  <a:srgbClr val="0000CC"/>
                </a:solidFill>
              </a:rPr>
              <a:t>接管</a:t>
            </a:r>
            <a:r>
              <a:rPr lang="en-US" altLang="zh-CN" sz="2400" b="1" dirty="0">
                <a:solidFill>
                  <a:schemeClr val="tx1"/>
                </a:solidFill>
              </a:rPr>
              <a:t>”</a:t>
            </a:r>
            <a:r>
              <a:rPr lang="zh-CN" altLang="en-US" sz="2400" b="1" dirty="0">
                <a:solidFill>
                  <a:schemeClr val="tx1"/>
                </a:solidFill>
              </a:rPr>
              <a:t>了</a:t>
            </a:r>
            <a:r>
              <a:rPr lang="en-US" altLang="zh-CN" sz="2400" b="1" dirty="0">
                <a:solidFill>
                  <a:schemeClr val="tx1"/>
                </a:solidFill>
              </a:rPr>
              <a:t>x</a:t>
            </a:r>
            <a:r>
              <a:rPr lang="zh-CN" altLang="en-US" sz="2400" b="1" dirty="0">
                <a:solidFill>
                  <a:schemeClr val="tx1"/>
                </a:solidFill>
              </a:rPr>
              <a:t>的内存资源！即</a:t>
            </a:r>
            <a:r>
              <a:rPr lang="en-US" altLang="zh-CN" sz="2400" b="1" dirty="0">
                <a:solidFill>
                  <a:srgbClr val="FF0000"/>
                </a:solidFill>
              </a:rPr>
              <a:t>x</a:t>
            </a:r>
            <a:r>
              <a:rPr lang="zh-CN" altLang="en-US" sz="2400" b="1" dirty="0">
                <a:solidFill>
                  <a:srgbClr val="FF0000"/>
                </a:solidFill>
              </a:rPr>
              <a:t>的资源转移给了</a:t>
            </a:r>
            <a:r>
              <a:rPr lang="en-US" altLang="zh-CN" sz="2400" b="1" dirty="0" err="1">
                <a:solidFill>
                  <a:srgbClr val="FF0000"/>
                </a:solidFill>
              </a:rPr>
              <a:t>rx</a:t>
            </a:r>
            <a:r>
              <a:rPr lang="zh-CN" altLang="en-US" sz="2400" b="1" dirty="0">
                <a:solidFill>
                  <a:schemeClr val="tx1"/>
                </a:solidFill>
              </a:rPr>
              <a:t>！</a:t>
            </a:r>
          </a:p>
        </p:txBody>
      </p:sp>
    </p:spTree>
    <p:extLst>
      <p:ext uri="{BB962C8B-B14F-4D97-AF65-F5344CB8AC3E}">
        <p14:creationId xmlns:p14="http://schemas.microsoft.com/office/powerpoint/2010/main" val="270683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b="1" dirty="0">
                <a:solidFill>
                  <a:srgbClr val="0000CC"/>
                </a:solidFill>
              </a:rPr>
              <a:t>3.</a:t>
            </a:r>
            <a:r>
              <a:rPr lang="zh-CN" altLang="zh-CN" b="1" dirty="0">
                <a:solidFill>
                  <a:srgbClr val="0000CC"/>
                </a:solidFill>
              </a:rPr>
              <a:t>移动赋值运算符函数和移动拷贝构造函数</a:t>
            </a:r>
            <a:endParaRPr lang="en-US" altLang="zh-CN" b="1" dirty="0">
              <a:solidFill>
                <a:srgbClr val="0000CC"/>
              </a:solidFill>
            </a:endParaRPr>
          </a:p>
          <a:p>
            <a:pPr lvl="1"/>
            <a:r>
              <a:rPr lang="zh-CN" altLang="zh-CN" sz="2400" dirty="0"/>
              <a:t>在对象赋值和新对象初始化时，都可以执行对象移动操作，</a:t>
            </a:r>
            <a:r>
              <a:rPr lang="zh-CN" altLang="zh-CN" sz="2400" b="1" dirty="0">
                <a:solidFill>
                  <a:srgbClr val="0000CC"/>
                </a:solidFill>
              </a:rPr>
              <a:t>用“转移”对象资源的方式取代拷贝资源的方式，将一个对象的内存右值转移给另一个对象操控</a:t>
            </a:r>
            <a:r>
              <a:rPr lang="zh-CN" altLang="zh-CN" sz="2400" dirty="0"/>
              <a:t>。</a:t>
            </a:r>
            <a:endParaRPr lang="en-US" altLang="zh-CN" sz="2400" dirty="0"/>
          </a:p>
          <a:p>
            <a:pPr lvl="1"/>
            <a:r>
              <a:rPr lang="zh-CN" altLang="zh-CN" sz="2400" dirty="0"/>
              <a:t>如果要实现对象移动，就需要为类定义</a:t>
            </a:r>
            <a:r>
              <a:rPr lang="zh-CN" altLang="zh-CN" sz="2400" b="1" dirty="0">
                <a:solidFill>
                  <a:srgbClr val="FF0000"/>
                </a:solidFill>
              </a:rPr>
              <a:t>移动运算符函数</a:t>
            </a:r>
            <a:r>
              <a:rPr lang="zh-CN" altLang="zh-CN" sz="2400" dirty="0"/>
              <a:t>和</a:t>
            </a:r>
            <a:r>
              <a:rPr lang="zh-CN" altLang="zh-CN" sz="2400" b="1" dirty="0">
                <a:solidFill>
                  <a:srgbClr val="FF0000"/>
                </a:solidFill>
              </a:rPr>
              <a:t>移动拷贝构造函数</a:t>
            </a:r>
            <a:r>
              <a:rPr lang="zh-CN" altLang="zh-CN" sz="2400" dirty="0"/>
              <a:t>。形式如下：</a:t>
            </a:r>
          </a:p>
          <a:p>
            <a:pPr marL="800100" lvl="2" indent="0">
              <a:buNone/>
            </a:pPr>
            <a:r>
              <a:rPr lang="en-US" altLang="zh-CN" dirty="0"/>
              <a:t>class A { </a:t>
            </a:r>
            <a:endParaRPr lang="zh-CN" altLang="zh-CN" dirty="0"/>
          </a:p>
          <a:p>
            <a:pPr marL="800100" lvl="2" indent="0">
              <a:buNone/>
            </a:pPr>
            <a:r>
              <a:rPr lang="en-US" altLang="zh-CN" dirty="0"/>
              <a:t>……</a:t>
            </a:r>
            <a:endParaRPr lang="zh-CN" altLang="zh-CN" dirty="0"/>
          </a:p>
          <a:p>
            <a:pPr marL="800100" lvl="2" indent="0">
              <a:buNone/>
            </a:pPr>
            <a:r>
              <a:rPr lang="en-US" altLang="zh-CN" dirty="0"/>
              <a:t>	A(A&amp;&amp; o){……}                                // </a:t>
            </a:r>
            <a:r>
              <a:rPr lang="zh-CN" altLang="zh-CN" dirty="0"/>
              <a:t>移动构造函数</a:t>
            </a:r>
          </a:p>
          <a:p>
            <a:pPr marL="800100" lvl="2" indent="0">
              <a:buNone/>
            </a:pPr>
            <a:r>
              <a:rPr lang="en-US" altLang="zh-CN" dirty="0"/>
              <a:t>	A &amp;operator=(A&amp;&amp; o) {……}            // </a:t>
            </a:r>
            <a:r>
              <a:rPr lang="zh-CN" altLang="zh-CN" dirty="0"/>
              <a:t>移动赋值运算符</a:t>
            </a:r>
          </a:p>
          <a:p>
            <a:pPr marL="800100" lvl="2" indent="0">
              <a:buNone/>
            </a:pPr>
            <a:r>
              <a:rPr lang="en-US" altLang="zh-CN" dirty="0"/>
              <a:t>};</a:t>
            </a:r>
            <a:endParaRPr lang="zh-CN" altLang="zh-CN" dirty="0"/>
          </a:p>
          <a:p>
            <a:pPr marL="857250" lvl="2" indent="0" eaLnBrk="1" hangingPunct="1">
              <a:buNone/>
            </a:pPr>
            <a:endParaRPr lang="en-US" altLang="zh-CN" b="1" dirty="0">
              <a:solidFill>
                <a:srgbClr val="0000CC"/>
              </a:solidFill>
            </a:endParaRPr>
          </a:p>
        </p:txBody>
      </p:sp>
    </p:spTree>
    <p:extLst>
      <p:ext uri="{BB962C8B-B14F-4D97-AF65-F5344CB8AC3E}">
        <p14:creationId xmlns:p14="http://schemas.microsoft.com/office/powerpoint/2010/main" val="36042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anim calcmode="lin" valueType="num">
                                      <p:cBhvr additive="base">
                                        <p:cTn id="27"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anim calcmode="lin" valueType="num">
                                      <p:cBhvr additive="base">
                                        <p:cTn id="31"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anim calcmode="lin" valueType="num">
                                      <p:cBhvr additive="base">
                                        <p:cTn id="35"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b="1" dirty="0">
                <a:solidFill>
                  <a:srgbClr val="0000CC"/>
                </a:solidFill>
              </a:rPr>
              <a:t>4．</a:t>
            </a:r>
            <a:r>
              <a:rPr lang="zh-CN" altLang="en-US" b="1" dirty="0">
                <a:solidFill>
                  <a:srgbClr val="0000CC"/>
                </a:solidFill>
              </a:rPr>
              <a:t>默认移动函数</a:t>
            </a:r>
            <a:endParaRPr lang="en-US" altLang="zh-CN" b="1" dirty="0">
              <a:solidFill>
                <a:srgbClr val="0000CC"/>
              </a:solidFill>
            </a:endParaRPr>
          </a:p>
          <a:p>
            <a:pPr lvl="1" eaLnBrk="1" hangingPunct="1"/>
            <a:r>
              <a:rPr lang="zh-CN" altLang="zh-CN" sz="2400" dirty="0"/>
              <a:t>如果一个类</a:t>
            </a:r>
            <a:r>
              <a:rPr lang="zh-CN" altLang="zh-CN" sz="2400" b="1" dirty="0">
                <a:solidFill>
                  <a:srgbClr val="0000CC"/>
                </a:solidFill>
              </a:rPr>
              <a:t>没有</a:t>
            </a:r>
            <a:r>
              <a:rPr lang="zh-CN" altLang="en-US" sz="2400" b="1" dirty="0">
                <a:solidFill>
                  <a:srgbClr val="0000CC"/>
                </a:solidFill>
              </a:rPr>
              <a:t>定义</a:t>
            </a:r>
            <a:r>
              <a:rPr lang="zh-CN" altLang="en-US" sz="2400" dirty="0"/>
              <a:t>移动赋值函数和移动拷贝构造函数</a:t>
            </a:r>
            <a:r>
              <a:rPr lang="zh-CN" altLang="zh-CN" sz="2400" dirty="0"/>
              <a:t>这些函数，编译器</a:t>
            </a:r>
            <a:r>
              <a:rPr lang="zh-CN" altLang="zh-CN" sz="2400" b="1" dirty="0">
                <a:solidFill>
                  <a:srgbClr val="0000CC"/>
                </a:solidFill>
              </a:rPr>
              <a:t>就会合成它们</a:t>
            </a:r>
            <a:r>
              <a:rPr lang="zh-CN" altLang="zh-CN" sz="2400" dirty="0"/>
              <a:t>。</a:t>
            </a:r>
            <a:r>
              <a:rPr lang="zh-CN" altLang="en-US" sz="2400" dirty="0"/>
              <a:t>但需具备以下条件：</a:t>
            </a:r>
            <a:endParaRPr lang="en-US" altLang="zh-CN" sz="2400" dirty="0"/>
          </a:p>
          <a:p>
            <a:pPr marL="914400" lvl="1" indent="-457200" eaLnBrk="1" hangingPunct="1">
              <a:buFont typeface="+mj-ea"/>
              <a:buAutoNum type="circleNumDbPlain"/>
            </a:pPr>
            <a:r>
              <a:rPr lang="zh-CN" altLang="zh-CN" sz="2400" dirty="0"/>
              <a:t>类</a:t>
            </a:r>
            <a:r>
              <a:rPr lang="zh-CN" altLang="en-US" sz="2400" dirty="0">
                <a:solidFill>
                  <a:srgbClr val="FF0000"/>
                </a:solidFill>
              </a:rPr>
              <a:t>并</a:t>
            </a:r>
            <a:r>
              <a:rPr lang="zh-CN" altLang="zh-CN" sz="2400" dirty="0">
                <a:solidFill>
                  <a:srgbClr val="FF0000"/>
                </a:solidFill>
              </a:rPr>
              <a:t>没有定义</a:t>
            </a:r>
            <a:r>
              <a:rPr lang="zh-CN" altLang="zh-CN" sz="2400" dirty="0"/>
              <a:t>这些函数</a:t>
            </a:r>
            <a:r>
              <a:rPr lang="zh-CN" altLang="en-US" sz="2400" dirty="0"/>
              <a:t>；</a:t>
            </a:r>
            <a:endParaRPr lang="en-US" altLang="zh-CN" sz="2400" dirty="0"/>
          </a:p>
          <a:p>
            <a:pPr marL="914400" lvl="1" indent="-457200" eaLnBrk="1" hangingPunct="1">
              <a:buFont typeface="+mj-ea"/>
              <a:buAutoNum type="circleNumDbPlain"/>
            </a:pPr>
            <a:r>
              <a:rPr lang="zh-CN" altLang="zh-CN" sz="2400" dirty="0"/>
              <a:t>而且每个</a:t>
            </a:r>
            <a:r>
              <a:rPr lang="zh-CN" altLang="zh-CN" sz="2400" dirty="0">
                <a:solidFill>
                  <a:srgbClr val="FF0000"/>
                </a:solidFill>
              </a:rPr>
              <a:t>非</a:t>
            </a:r>
            <a:r>
              <a:rPr lang="en-US" altLang="zh-CN" sz="2400" dirty="0">
                <a:solidFill>
                  <a:srgbClr val="FF0000"/>
                </a:solidFill>
              </a:rPr>
              <a:t>static</a:t>
            </a:r>
            <a:r>
              <a:rPr lang="zh-CN" altLang="zh-CN" sz="2400" dirty="0">
                <a:solidFill>
                  <a:srgbClr val="FF0000"/>
                </a:solidFill>
              </a:rPr>
              <a:t>数据成员都可以移动</a:t>
            </a:r>
            <a:r>
              <a:rPr lang="zh-CN" altLang="zh-CN" sz="2400" dirty="0"/>
              <a:t>（内置数据类型是可移动的，如果数据成员是自定义类类型，只有当它也定义了移动函数时，才是可移动的</a:t>
            </a:r>
            <a:r>
              <a:rPr lang="zh-CN" altLang="en-US" sz="2400" dirty="0"/>
              <a:t>）；</a:t>
            </a:r>
            <a:endParaRPr lang="en-US" altLang="zh-CN" sz="2400" dirty="0"/>
          </a:p>
          <a:p>
            <a:pPr marL="914400" lvl="1" indent="-457200" eaLnBrk="1" hangingPunct="1">
              <a:buFont typeface="+mj-ea"/>
              <a:buAutoNum type="circleNumDbPlain"/>
            </a:pPr>
            <a:r>
              <a:rPr lang="zh-CN" altLang="zh-CN" sz="2400" dirty="0"/>
              <a:t>类</a:t>
            </a:r>
            <a:r>
              <a:rPr lang="zh-CN" altLang="en-US" sz="2400" dirty="0"/>
              <a:t>并</a:t>
            </a:r>
            <a:r>
              <a:rPr lang="zh-CN" altLang="en-US" sz="2400" dirty="0">
                <a:solidFill>
                  <a:srgbClr val="FF0000"/>
                </a:solidFill>
              </a:rPr>
              <a:t>没有</a:t>
            </a:r>
            <a:r>
              <a:rPr lang="zh-CN" altLang="zh-CN" sz="2400" dirty="0">
                <a:solidFill>
                  <a:srgbClr val="FF0000"/>
                </a:solidFill>
              </a:rPr>
              <a:t>定义了赋值运算符函数、拷贝构造函数</a:t>
            </a:r>
            <a:r>
              <a:rPr lang="zh-CN" altLang="en-US" sz="2400" dirty="0">
                <a:solidFill>
                  <a:srgbClr val="FF0000"/>
                </a:solidFill>
              </a:rPr>
              <a:t>和</a:t>
            </a:r>
            <a:r>
              <a:rPr lang="zh-CN" altLang="zh-CN" sz="2400" dirty="0">
                <a:solidFill>
                  <a:srgbClr val="FF0000"/>
                </a:solidFill>
              </a:rPr>
              <a:t>析构函数</a:t>
            </a:r>
            <a:r>
              <a:rPr lang="zh-CN" altLang="zh-CN" sz="2400" dirty="0"/>
              <a:t>。</a:t>
            </a:r>
            <a:endParaRPr lang="en-US" altLang="zh-CN" sz="2400" dirty="0"/>
          </a:p>
          <a:p>
            <a:pPr lvl="1" eaLnBrk="1" hangingPunct="1"/>
            <a:r>
              <a:rPr lang="zh-CN" altLang="en-US" dirty="0"/>
              <a:t>只有满足上述三个条件，编译器才会为自动为类合成移动赋值函数和移动拷贝构造函数</a:t>
            </a:r>
            <a:endParaRPr lang="en-US" altLang="zh-CN" dirty="0"/>
          </a:p>
          <a:p>
            <a:pPr marL="971550" lvl="1" indent="-514350" eaLnBrk="1" hangingPunct="1">
              <a:buFont typeface="+mj-ea"/>
              <a:buAutoNum type="circleNumDbPlain"/>
            </a:pPr>
            <a:endParaRPr lang="en-US" altLang="zh-CN" sz="2400" b="1" dirty="0"/>
          </a:p>
        </p:txBody>
      </p:sp>
    </p:spTree>
    <p:extLst>
      <p:ext uri="{BB962C8B-B14F-4D97-AF65-F5344CB8AC3E}">
        <p14:creationId xmlns:p14="http://schemas.microsoft.com/office/powerpoint/2010/main" val="30881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0" indent="0">
              <a:buNone/>
            </a:pPr>
            <a:r>
              <a:rPr lang="en-US" altLang="zh-CN" sz="1800" b="1" dirty="0" err="1"/>
              <a:t>struct</a:t>
            </a:r>
            <a:r>
              <a:rPr lang="en-US" altLang="zh-CN" sz="1800" b="1" dirty="0"/>
              <a:t> A {</a:t>
            </a:r>
            <a:endParaRPr lang="zh-CN" altLang="zh-CN" sz="1800" b="1" dirty="0"/>
          </a:p>
          <a:p>
            <a:pPr marL="0" indent="0">
              <a:buNone/>
            </a:pPr>
            <a:r>
              <a:rPr lang="en-US" altLang="zh-CN" sz="1800" b="1" dirty="0"/>
              <a:t>	</a:t>
            </a:r>
            <a:r>
              <a:rPr lang="en-US" altLang="zh-CN" sz="1800" b="1" dirty="0" err="1"/>
              <a:t>int</a:t>
            </a:r>
            <a:r>
              <a:rPr lang="en-US" altLang="zh-CN" sz="1800" b="1" dirty="0"/>
              <a:t> x;                            //</a:t>
            </a:r>
            <a:r>
              <a:rPr lang="zh-CN" altLang="zh-CN" sz="1800" b="1" dirty="0"/>
              <a:t>内置类型可以移动</a:t>
            </a:r>
          </a:p>
          <a:p>
            <a:pPr marL="0" indent="0">
              <a:buNone/>
            </a:pPr>
            <a:r>
              <a:rPr lang="en-US" altLang="zh-CN" sz="1800" b="1" dirty="0"/>
              <a:t>	</a:t>
            </a:r>
            <a:r>
              <a:rPr lang="en-US" altLang="zh-CN" sz="1800" b="1" dirty="0" err="1"/>
              <a:t>std</a:t>
            </a:r>
            <a:r>
              <a:rPr lang="en-US" altLang="zh-CN" sz="1800" b="1" dirty="0"/>
              <a:t>::string s;              //string</a:t>
            </a:r>
            <a:r>
              <a:rPr lang="zh-CN" altLang="zh-CN" sz="1800" b="1" dirty="0"/>
              <a:t>定义了移动操作</a:t>
            </a:r>
          </a:p>
          <a:p>
            <a:pPr marL="0" indent="0">
              <a:buNone/>
            </a:pPr>
            <a:r>
              <a:rPr lang="en-US" altLang="zh-CN" sz="1800" b="1" dirty="0"/>
              <a:t>};</a:t>
            </a:r>
            <a:endParaRPr lang="zh-CN" altLang="zh-CN" sz="1800" b="1" dirty="0"/>
          </a:p>
          <a:p>
            <a:pPr marL="0" indent="0">
              <a:buNone/>
            </a:pPr>
            <a:r>
              <a:rPr lang="en-US" altLang="zh-CN" sz="1800" b="1" dirty="0"/>
              <a:t>class B {</a:t>
            </a:r>
            <a:endParaRPr lang="zh-CN" altLang="zh-CN" sz="1800" b="1" dirty="0"/>
          </a:p>
          <a:p>
            <a:pPr marL="0" indent="0">
              <a:buNone/>
            </a:pPr>
            <a:r>
              <a:rPr lang="en-US" altLang="zh-CN" sz="1800" b="1" dirty="0"/>
              <a:t>	A </a:t>
            </a:r>
            <a:r>
              <a:rPr lang="en-US" altLang="zh-CN" sz="1800" b="1" dirty="0" err="1"/>
              <a:t>a</a:t>
            </a:r>
            <a:r>
              <a:rPr lang="en-US" altLang="zh-CN" sz="1800" b="1" dirty="0"/>
              <a:t>;                              //A</a:t>
            </a:r>
            <a:r>
              <a:rPr lang="zh-CN" altLang="en-US" sz="1800" b="1" dirty="0"/>
              <a:t>编译器会为</a:t>
            </a:r>
            <a:r>
              <a:rPr lang="en-US" altLang="zh-CN" sz="1800" b="1" dirty="0"/>
              <a:t>A</a:t>
            </a:r>
            <a:r>
              <a:rPr lang="zh-CN" altLang="zh-CN" sz="1800" b="1" dirty="0"/>
              <a:t>合成移动函数</a:t>
            </a:r>
          </a:p>
          <a:p>
            <a:pPr marL="0" indent="0">
              <a:buNone/>
            </a:pPr>
            <a:r>
              <a:rPr lang="en-US" altLang="zh-CN" sz="1800" b="1" dirty="0"/>
              <a:t>};</a:t>
            </a:r>
            <a:endParaRPr lang="zh-CN" altLang="zh-CN" sz="1800" b="1" dirty="0"/>
          </a:p>
          <a:p>
            <a:pPr marL="0" indent="0">
              <a:buNone/>
            </a:pPr>
            <a:r>
              <a:rPr lang="en-US" altLang="zh-CN" sz="1800" b="1" dirty="0"/>
              <a:t>class C {</a:t>
            </a:r>
            <a:endParaRPr lang="zh-CN" altLang="zh-CN" sz="1800" b="1" dirty="0"/>
          </a:p>
          <a:p>
            <a:pPr marL="0" indent="0">
              <a:buNone/>
            </a:pPr>
            <a:r>
              <a:rPr lang="en-US" altLang="zh-CN" sz="1800" b="1" dirty="0"/>
              <a:t>	A </a:t>
            </a:r>
            <a:r>
              <a:rPr lang="en-US" altLang="zh-CN" sz="1800" b="1" dirty="0" err="1"/>
              <a:t>a</a:t>
            </a:r>
            <a:r>
              <a:rPr lang="en-US" altLang="zh-CN" sz="1800" b="1" dirty="0"/>
              <a:t>;</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C() {}</a:t>
            </a:r>
            <a:endParaRPr lang="zh-CN" altLang="zh-CN" sz="1800" b="1" dirty="0"/>
          </a:p>
          <a:p>
            <a:pPr marL="0" indent="0">
              <a:buNone/>
            </a:pPr>
            <a:r>
              <a:rPr lang="en-US" altLang="zh-CN" sz="1800" b="1" dirty="0"/>
              <a:t>	C(</a:t>
            </a:r>
            <a:r>
              <a:rPr lang="en-US" altLang="zh-CN" sz="1800" b="1" dirty="0" err="1"/>
              <a:t>C&amp;o</a:t>
            </a:r>
            <a:r>
              <a:rPr lang="en-US" altLang="zh-CN" sz="1800" b="1" dirty="0"/>
              <a:t>) {}                     //</a:t>
            </a:r>
            <a:r>
              <a:rPr lang="zh-CN" altLang="zh-CN" sz="1800" b="1" dirty="0"/>
              <a:t>定义了拷贝构造涵数，不会有合成移动函数</a:t>
            </a:r>
            <a:r>
              <a:rPr lang="en-US" altLang="zh-CN" sz="1800" b="1" dirty="0"/>
              <a:t>         </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t>B a1, a2 = </a:t>
            </a:r>
            <a:r>
              <a:rPr lang="en-US" altLang="zh-CN" sz="1800" b="1" dirty="0" err="1"/>
              <a:t>std</a:t>
            </a:r>
            <a:r>
              <a:rPr lang="en-US" altLang="zh-CN" sz="1800" b="1" dirty="0"/>
              <a:t>::move(a1);      //a2</a:t>
            </a:r>
            <a:r>
              <a:rPr lang="zh-CN" altLang="zh-CN" sz="1800" b="1" dirty="0"/>
              <a:t>使用合成移动拷贝构造函数</a:t>
            </a:r>
            <a:r>
              <a:rPr lang="en-US" altLang="zh-CN" sz="1800" b="1" dirty="0"/>
              <a:t>        </a:t>
            </a:r>
            <a:endParaRPr lang="zh-CN" altLang="zh-CN" sz="1800" b="1" dirty="0"/>
          </a:p>
          <a:p>
            <a:pPr marL="0" indent="0">
              <a:buNone/>
            </a:pPr>
            <a:r>
              <a:rPr lang="en-US" altLang="zh-CN" sz="1800" b="1" dirty="0">
                <a:solidFill>
                  <a:srgbClr val="FF0000"/>
                </a:solidFill>
              </a:rPr>
              <a:t>C c1, c2 = </a:t>
            </a:r>
            <a:r>
              <a:rPr lang="en-US" altLang="zh-CN" sz="1800" b="1" dirty="0" err="1">
                <a:solidFill>
                  <a:srgbClr val="FF0000"/>
                </a:solidFill>
              </a:rPr>
              <a:t>std</a:t>
            </a:r>
            <a:r>
              <a:rPr lang="en-US" altLang="zh-CN" sz="1800" b="1" dirty="0">
                <a:solidFill>
                  <a:srgbClr val="FF0000"/>
                </a:solidFill>
              </a:rPr>
              <a:t>::move(c1);      //c2</a:t>
            </a:r>
            <a:r>
              <a:rPr lang="zh-CN" altLang="zh-CN" sz="1800" b="1" dirty="0">
                <a:solidFill>
                  <a:srgbClr val="FF0000"/>
                </a:solidFill>
              </a:rPr>
              <a:t>使用拷贝构造函数</a:t>
            </a:r>
            <a:r>
              <a:rPr lang="zh-CN" altLang="en-US" sz="1800" b="1" dirty="0">
                <a:solidFill>
                  <a:srgbClr val="FF0000"/>
                </a:solidFill>
              </a:rPr>
              <a:t>，原因是</a:t>
            </a:r>
            <a:r>
              <a:rPr lang="en-US" altLang="zh-CN" sz="1800" b="1" dirty="0">
                <a:solidFill>
                  <a:srgbClr val="FF0000"/>
                </a:solidFill>
              </a:rPr>
              <a:t>C</a:t>
            </a:r>
            <a:r>
              <a:rPr lang="zh-CN" altLang="en-US" sz="1800" b="1" dirty="0">
                <a:solidFill>
                  <a:srgbClr val="FF0000"/>
                </a:solidFill>
              </a:rPr>
              <a:t>没有移动函数</a:t>
            </a:r>
            <a:endParaRPr lang="zh-CN" altLang="zh-CN" sz="1800" b="1" dirty="0">
              <a:solidFill>
                <a:srgbClr val="FF0000"/>
              </a:solidFill>
            </a:endParaRPr>
          </a:p>
          <a:p>
            <a:pPr marL="57150" indent="0" eaLnBrk="1" hangingPunct="1">
              <a:buNone/>
            </a:pPr>
            <a:endParaRPr lang="en-US" altLang="zh-CN" sz="1800" b="1" dirty="0"/>
          </a:p>
        </p:txBody>
      </p:sp>
    </p:spTree>
    <p:extLst>
      <p:ext uri="{BB962C8B-B14F-4D97-AF65-F5344CB8AC3E}">
        <p14:creationId xmlns:p14="http://schemas.microsoft.com/office/powerpoint/2010/main" val="289322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anim calcmode="lin" valueType="num">
                                      <p:cBhvr additive="base">
                                        <p:cTn id="7"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anim calcmode="lin" valueType="num">
                                      <p:cBhvr additive="base">
                                        <p:cTn id="1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6" end="6"/>
                                            </p:txEl>
                                          </p:spTgt>
                                        </p:tgtEl>
                                        <p:attrNameLst>
                                          <p:attrName>style.visibility</p:attrName>
                                        </p:attrNameLst>
                                      </p:cBhvr>
                                      <p:to>
                                        <p:strVal val="visible"/>
                                      </p:to>
                                    </p:set>
                                    <p:anim calcmode="lin" valueType="num">
                                      <p:cBhvr additive="base">
                                        <p:cTn id="1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5539">
                                            <p:txEl>
                                              <p:pRg st="7" end="7"/>
                                            </p:txEl>
                                          </p:spTgt>
                                        </p:tgtEl>
                                        <p:attrNameLst>
                                          <p:attrName>style.visibility</p:attrName>
                                        </p:attrNameLst>
                                      </p:cBhvr>
                                      <p:to>
                                        <p:strVal val="visible"/>
                                      </p:to>
                                    </p:set>
                                    <p:anim calcmode="lin" valueType="num">
                                      <p:cBhvr additive="base">
                                        <p:cTn id="2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5539">
                                            <p:txEl>
                                              <p:pRg st="8" end="8"/>
                                            </p:txEl>
                                          </p:spTgt>
                                        </p:tgtEl>
                                        <p:attrNameLst>
                                          <p:attrName>style.visibility</p:attrName>
                                        </p:attrNameLst>
                                      </p:cBhvr>
                                      <p:to>
                                        <p:strVal val="visible"/>
                                      </p:to>
                                    </p:set>
                                    <p:anim calcmode="lin" valueType="num">
                                      <p:cBhvr additive="base">
                                        <p:cTn id="2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539">
                                            <p:txEl>
                                              <p:pRg st="9" end="9"/>
                                            </p:txEl>
                                          </p:spTgt>
                                        </p:tgtEl>
                                        <p:attrNameLst>
                                          <p:attrName>style.visibility</p:attrName>
                                        </p:attrNameLst>
                                      </p:cBhvr>
                                      <p:to>
                                        <p:strVal val="visible"/>
                                      </p:to>
                                    </p:set>
                                    <p:anim calcmode="lin" valueType="num">
                                      <p:cBhvr additive="base">
                                        <p:cTn id="29"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5539">
                                            <p:txEl>
                                              <p:pRg st="10" end="10"/>
                                            </p:txEl>
                                          </p:spTgt>
                                        </p:tgtEl>
                                        <p:attrNameLst>
                                          <p:attrName>style.visibility</p:attrName>
                                        </p:attrNameLst>
                                      </p:cBhvr>
                                      <p:to>
                                        <p:strVal val="visible"/>
                                      </p:to>
                                    </p:set>
                                    <p:anim calcmode="lin" valueType="num">
                                      <p:cBhvr additive="base">
                                        <p:cTn id="3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53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5539">
                                            <p:txEl>
                                              <p:pRg st="11" end="11"/>
                                            </p:txEl>
                                          </p:spTgt>
                                        </p:tgtEl>
                                        <p:attrNameLst>
                                          <p:attrName>style.visibility</p:attrName>
                                        </p:attrNameLst>
                                      </p:cBhvr>
                                      <p:to>
                                        <p:strVal val="visible"/>
                                      </p:to>
                                    </p:set>
                                    <p:anim calcmode="lin" valueType="num">
                                      <p:cBhvr additive="base">
                                        <p:cTn id="37"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39">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5539">
                                            <p:txEl>
                                              <p:pRg st="12" end="12"/>
                                            </p:txEl>
                                          </p:spTgt>
                                        </p:tgtEl>
                                        <p:attrNameLst>
                                          <p:attrName>style.visibility</p:attrName>
                                        </p:attrNameLst>
                                      </p:cBhvr>
                                      <p:to>
                                        <p:strVal val="visible"/>
                                      </p:to>
                                    </p:set>
                                    <p:anim calcmode="lin" valueType="num">
                                      <p:cBhvr additive="base">
                                        <p:cTn id="41" dur="500" fill="hold"/>
                                        <p:tgtEl>
                                          <p:spTgt spid="65539">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55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5539">
                                            <p:txEl>
                                              <p:pRg st="13" end="13"/>
                                            </p:txEl>
                                          </p:spTgt>
                                        </p:tgtEl>
                                        <p:attrNameLst>
                                          <p:attrName>style.visibility</p:attrName>
                                        </p:attrNameLst>
                                      </p:cBhvr>
                                      <p:to>
                                        <p:strVal val="visible"/>
                                      </p:to>
                                    </p:set>
                                    <p:animEffect transition="in" filter="fade">
                                      <p:cBhvr>
                                        <p:cTn id="47" dur="1000"/>
                                        <p:tgtEl>
                                          <p:spTgt spid="65539">
                                            <p:txEl>
                                              <p:pRg st="13" end="13"/>
                                            </p:txEl>
                                          </p:spTgt>
                                        </p:tgtEl>
                                      </p:cBhvr>
                                    </p:animEffect>
                                    <p:anim calcmode="lin" valueType="num">
                                      <p:cBhvr>
                                        <p:cTn id="48" dur="1000" fill="hold"/>
                                        <p:tgtEl>
                                          <p:spTgt spid="65539">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6553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65539">
                                            <p:txEl>
                                              <p:pRg st="14" end="14"/>
                                            </p:txEl>
                                          </p:spTgt>
                                        </p:tgtEl>
                                        <p:attrNameLst>
                                          <p:attrName>style.visibility</p:attrName>
                                        </p:attrNameLst>
                                      </p:cBhvr>
                                      <p:to>
                                        <p:strVal val="visible"/>
                                      </p:to>
                                    </p:set>
                                    <p:animEffect transition="in" filter="fade">
                                      <p:cBhvr>
                                        <p:cTn id="54" dur="1000"/>
                                        <p:tgtEl>
                                          <p:spTgt spid="65539">
                                            <p:txEl>
                                              <p:pRg st="14" end="14"/>
                                            </p:txEl>
                                          </p:spTgt>
                                        </p:tgtEl>
                                      </p:cBhvr>
                                    </p:animEffect>
                                    <p:anim calcmode="lin" valueType="num">
                                      <p:cBhvr>
                                        <p:cTn id="55" dur="1000" fill="hold"/>
                                        <p:tgtEl>
                                          <p:spTgt spid="65539">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6553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zh-CN" altLang="zh-CN" sz="2000" b="1" dirty="0">
                <a:solidFill>
                  <a:srgbClr val="0000CC"/>
                </a:solidFill>
              </a:rPr>
              <a:t>【例</a:t>
            </a:r>
            <a:r>
              <a:rPr lang="en-US" altLang="zh-CN" sz="2000" b="1" dirty="0">
                <a:solidFill>
                  <a:srgbClr val="0000CC"/>
                </a:solidFill>
              </a:rPr>
              <a:t>3-20</a:t>
            </a:r>
            <a:r>
              <a:rPr lang="zh-CN" altLang="zh-CN" sz="2000" b="1" dirty="0">
                <a:solidFill>
                  <a:srgbClr val="0000CC"/>
                </a:solidFill>
              </a:rPr>
              <a:t>】有</a:t>
            </a:r>
            <a:r>
              <a:rPr lang="en-US" altLang="zh-CN" sz="2000" b="1" dirty="0">
                <a:solidFill>
                  <a:srgbClr val="0000CC"/>
                </a:solidFill>
              </a:rPr>
              <a:t>Book</a:t>
            </a:r>
            <a:r>
              <a:rPr lang="zh-CN" altLang="zh-CN" sz="2000" b="1" dirty="0">
                <a:solidFill>
                  <a:srgbClr val="0000CC"/>
                </a:solidFill>
              </a:rPr>
              <a:t>类具有书名（</a:t>
            </a:r>
            <a:r>
              <a:rPr lang="en-US" altLang="zh-CN" sz="2000" b="1" dirty="0" err="1">
                <a:solidFill>
                  <a:srgbClr val="0000CC"/>
                </a:solidFill>
              </a:rPr>
              <a:t>bookName</a:t>
            </a:r>
            <a:r>
              <a:rPr lang="zh-CN" altLang="zh-CN" sz="2000" b="1" dirty="0">
                <a:solidFill>
                  <a:srgbClr val="0000CC"/>
                </a:solidFill>
              </a:rPr>
              <a:t>）和书价（</a:t>
            </a:r>
            <a:r>
              <a:rPr lang="en-US" altLang="zh-CN" sz="2000" b="1" dirty="0">
                <a:solidFill>
                  <a:srgbClr val="0000CC"/>
                </a:solidFill>
              </a:rPr>
              <a:t>price</a:t>
            </a:r>
            <a:r>
              <a:rPr lang="zh-CN" altLang="zh-CN" sz="2000" b="1" dirty="0">
                <a:solidFill>
                  <a:srgbClr val="0000CC"/>
                </a:solidFill>
              </a:rPr>
              <a:t>）数据成员，为它设计</a:t>
            </a:r>
            <a:r>
              <a:rPr lang="zh-CN" altLang="zh-CN" sz="2000" b="1" dirty="0">
                <a:solidFill>
                  <a:srgbClr val="FF0000"/>
                </a:solidFill>
              </a:rPr>
              <a:t>移动赋值运算符函数</a:t>
            </a:r>
            <a:r>
              <a:rPr lang="zh-CN" altLang="zh-CN" sz="2000" b="1" dirty="0">
                <a:solidFill>
                  <a:srgbClr val="0000CC"/>
                </a:solidFill>
              </a:rPr>
              <a:t>和</a:t>
            </a:r>
            <a:r>
              <a:rPr lang="zh-CN" altLang="zh-CN" sz="2000" b="1" dirty="0">
                <a:solidFill>
                  <a:srgbClr val="FF0000"/>
                </a:solidFill>
              </a:rPr>
              <a:t>移动拷贝构造函数</a:t>
            </a:r>
            <a:r>
              <a:rPr lang="zh-CN" altLang="zh-CN" sz="2000" b="1" dirty="0">
                <a:solidFill>
                  <a:srgbClr val="0000CC"/>
                </a:solidFill>
              </a:rPr>
              <a:t>，采用对象移动方式处理临时对象复制，以提高效率。</a:t>
            </a:r>
          </a:p>
          <a:p>
            <a:pPr marL="0" indent="0">
              <a:buNone/>
            </a:pPr>
            <a:r>
              <a:rPr lang="en-US" altLang="zh-CN" sz="2000" dirty="0"/>
              <a:t>//Eg3-20.cpp</a:t>
            </a:r>
            <a:endParaRPr lang="zh-CN" altLang="zh-CN" sz="2000" dirty="0"/>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#include&lt;string&gt;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Book {</a:t>
            </a:r>
            <a:endParaRPr lang="zh-CN" altLang="zh-CN" sz="2000" dirty="0"/>
          </a:p>
          <a:p>
            <a:pPr marL="0" indent="0">
              <a:buNone/>
            </a:pPr>
            <a:r>
              <a:rPr lang="en-US" altLang="zh-CN" sz="2000" dirty="0"/>
              <a:t>public:</a:t>
            </a:r>
            <a:endParaRPr lang="zh-CN" altLang="zh-CN" sz="2000" dirty="0"/>
          </a:p>
          <a:p>
            <a:pPr marL="0" indent="0">
              <a:buNone/>
            </a:pPr>
            <a:r>
              <a:rPr lang="en-US" altLang="zh-CN" sz="2000" dirty="0"/>
              <a:t>	Book(char* name="",double x = 0):price(x){          //</a:t>
            </a:r>
            <a:r>
              <a:rPr lang="zh-CN" altLang="zh-CN" sz="2000" dirty="0"/>
              <a:t>默认构造函数</a:t>
            </a:r>
          </a:p>
          <a:p>
            <a:pPr marL="0" indent="0">
              <a:buNone/>
            </a:pPr>
            <a:r>
              <a:rPr lang="en-US" altLang="zh-CN" sz="2000" dirty="0"/>
              <a:t>		</a:t>
            </a:r>
            <a:r>
              <a:rPr lang="en-US" altLang="zh-CN" sz="2000" dirty="0" err="1"/>
              <a:t>newbkName</a:t>
            </a:r>
            <a:r>
              <a:rPr lang="en-US" altLang="zh-CN" sz="2000" dirty="0"/>
              <a:t>(name);</a:t>
            </a:r>
            <a:endParaRPr lang="zh-CN" altLang="zh-CN" sz="2000" dirty="0"/>
          </a:p>
          <a:p>
            <a:pPr marL="0" indent="0">
              <a:buNone/>
            </a:pPr>
            <a:r>
              <a:rPr lang="en-US" altLang="zh-CN" sz="2000" dirty="0"/>
              <a:t>		</a:t>
            </a:r>
            <a:r>
              <a:rPr lang="en-US" altLang="zh-CN" sz="2000" dirty="0" err="1"/>
              <a:t>cout</a:t>
            </a:r>
            <a:r>
              <a:rPr lang="en-US" altLang="zh-CN" sz="2000" dirty="0"/>
              <a:t> &lt;&lt; "constructor ...." &lt;&lt; </a:t>
            </a:r>
            <a:r>
              <a:rPr lang="en-US" altLang="zh-CN" sz="2000" dirty="0" err="1"/>
              <a:t>endl</a:t>
            </a:r>
            <a:r>
              <a:rPr lang="en-US" altLang="zh-CN" sz="2000" dirty="0"/>
              <a:t>;</a:t>
            </a:r>
            <a:endParaRPr lang="zh-CN" altLang="zh-CN" sz="2000" dirty="0"/>
          </a:p>
          <a:p>
            <a:pPr marL="0" indent="0">
              <a:buNone/>
            </a:pPr>
            <a:r>
              <a:rPr lang="en-US" altLang="zh-CN" sz="2000" dirty="0"/>
              <a:t>	}	</a:t>
            </a:r>
            <a:endParaRPr lang="en-US" altLang="zh-CN" sz="2000" b="1" dirty="0"/>
          </a:p>
        </p:txBody>
      </p:sp>
    </p:spTree>
    <p:extLst>
      <p:ext uri="{BB962C8B-B14F-4D97-AF65-F5344CB8AC3E}">
        <p14:creationId xmlns:p14="http://schemas.microsoft.com/office/powerpoint/2010/main" val="122835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anim calcmode="lin" valueType="num">
                                      <p:cBhvr additive="base">
                                        <p:cTn id="11"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anim calcmode="lin" valueType="num">
                                      <p:cBhvr additive="base">
                                        <p:cTn id="15"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anim calcmode="lin" valueType="num">
                                      <p:cBhvr additive="base">
                                        <p:cTn id="23"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anim calcmode="lin" valueType="num">
                                      <p:cBhvr additive="base">
                                        <p:cTn id="27"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anim calcmode="lin" valueType="num">
                                      <p:cBhvr additive="base">
                                        <p:cTn id="3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8" end="8"/>
                                            </p:txEl>
                                          </p:spTgt>
                                        </p:tgtEl>
                                        <p:attrNameLst>
                                          <p:attrName>style.visibility</p:attrName>
                                        </p:attrNameLst>
                                      </p:cBhvr>
                                      <p:to>
                                        <p:strVal val="visible"/>
                                      </p:to>
                                    </p:set>
                                    <p:anim calcmode="lin" valueType="num">
                                      <p:cBhvr additive="base">
                                        <p:cTn id="3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9" end="9"/>
                                            </p:txEl>
                                          </p:spTgt>
                                        </p:tgtEl>
                                        <p:attrNameLst>
                                          <p:attrName>style.visibility</p:attrName>
                                        </p:attrNameLst>
                                      </p:cBhvr>
                                      <p:to>
                                        <p:strVal val="visible"/>
                                      </p:to>
                                    </p:set>
                                    <p:anim calcmode="lin" valueType="num">
                                      <p:cBhvr additive="base">
                                        <p:cTn id="39"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10" end="10"/>
                                            </p:txEl>
                                          </p:spTgt>
                                        </p:tgtEl>
                                        <p:attrNameLst>
                                          <p:attrName>style.visibility</p:attrName>
                                        </p:attrNameLst>
                                      </p:cBhvr>
                                      <p:to>
                                        <p:strVal val="visible"/>
                                      </p:to>
                                    </p:set>
                                    <p:anim calcmode="lin" valueType="num">
                                      <p:cBhvr additive="base">
                                        <p:cTn id="4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107504" y="1124744"/>
            <a:ext cx="8928992" cy="5328592"/>
          </a:xfrm>
        </p:spPr>
        <p:txBody>
          <a:bodyPr/>
          <a:lstStyle/>
          <a:p>
            <a:pPr marL="0" indent="0">
              <a:buNone/>
            </a:pPr>
            <a:r>
              <a:rPr lang="en-US" altLang="zh-CN" sz="2000" dirty="0"/>
              <a:t>Book(</a:t>
            </a:r>
            <a:r>
              <a:rPr lang="en-US" altLang="zh-CN" sz="2000" dirty="0" err="1"/>
              <a:t>const</a:t>
            </a:r>
            <a:r>
              <a:rPr lang="en-US" altLang="zh-CN" sz="2000" dirty="0"/>
              <a:t> Book&amp; </a:t>
            </a:r>
            <a:r>
              <a:rPr lang="en-US" altLang="zh-CN" sz="2000" dirty="0" err="1"/>
              <a:t>bk</a:t>
            </a:r>
            <a:r>
              <a:rPr lang="en-US" altLang="zh-CN" sz="2000" dirty="0"/>
              <a:t>):price(</a:t>
            </a:r>
            <a:r>
              <a:rPr lang="en-US" altLang="zh-CN" sz="2000" dirty="0" err="1"/>
              <a:t>bk.price</a:t>
            </a:r>
            <a:r>
              <a:rPr lang="en-US" altLang="zh-CN" sz="2000" dirty="0"/>
              <a:t>) {              </a:t>
            </a:r>
            <a:r>
              <a:rPr lang="en-US" altLang="zh-CN" sz="2000" dirty="0">
                <a:solidFill>
                  <a:srgbClr val="0000CC"/>
                </a:solidFill>
              </a:rPr>
              <a:t>//</a:t>
            </a:r>
            <a:r>
              <a:rPr lang="zh-CN" altLang="zh-CN" sz="2000" dirty="0">
                <a:solidFill>
                  <a:srgbClr val="0000CC"/>
                </a:solidFill>
              </a:rPr>
              <a:t>拷贝构造函数</a:t>
            </a:r>
          </a:p>
          <a:p>
            <a:pPr marL="0" indent="0">
              <a:buNone/>
            </a:pPr>
            <a:r>
              <a:rPr lang="en-US" altLang="zh-CN" sz="2000" dirty="0"/>
              <a:t>	</a:t>
            </a:r>
            <a:r>
              <a:rPr lang="en-US" altLang="zh-CN" sz="2000" dirty="0" err="1"/>
              <a:t>newbkName</a:t>
            </a:r>
            <a:r>
              <a:rPr lang="en-US" altLang="zh-CN" sz="2000" dirty="0"/>
              <a:t>(</a:t>
            </a:r>
            <a:r>
              <a:rPr lang="en-US" altLang="zh-CN" sz="2000" dirty="0" err="1"/>
              <a:t>bk.bookName</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"Copy constructor..." &lt;&lt; </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a:buNone/>
            </a:pPr>
            <a:r>
              <a:rPr lang="en-US" altLang="zh-CN" sz="2000" dirty="0"/>
              <a:t>~Book() { 	delete </a:t>
            </a:r>
            <a:r>
              <a:rPr lang="en-US" altLang="zh-CN" sz="2000" dirty="0" err="1"/>
              <a:t>bookName</a:t>
            </a:r>
            <a:r>
              <a:rPr lang="en-US" altLang="zh-CN" sz="2000" dirty="0"/>
              <a:t>;	}</a:t>
            </a:r>
            <a:endParaRPr lang="zh-CN" altLang="zh-CN" sz="2000" dirty="0"/>
          </a:p>
          <a:p>
            <a:pPr marL="0" indent="0">
              <a:buNone/>
            </a:pPr>
            <a:r>
              <a:rPr lang="en-US" altLang="zh-CN" sz="2000" dirty="0"/>
              <a:t>Book(Book&amp;&amp; </a:t>
            </a:r>
            <a:r>
              <a:rPr lang="en-US" altLang="zh-CN" sz="2000" dirty="0" err="1"/>
              <a:t>bk</a:t>
            </a:r>
            <a:r>
              <a:rPr lang="en-US" altLang="zh-CN" sz="2000" dirty="0"/>
              <a:t>):</a:t>
            </a:r>
            <a:r>
              <a:rPr lang="en-US" altLang="zh-CN" sz="2000" dirty="0" err="1"/>
              <a:t>bookName</a:t>
            </a:r>
            <a:r>
              <a:rPr lang="en-US" altLang="zh-CN" sz="2000" dirty="0"/>
              <a:t>(</a:t>
            </a:r>
            <a:r>
              <a:rPr lang="en-US" altLang="zh-CN" sz="2000" dirty="0" err="1"/>
              <a:t>bk.bookName</a:t>
            </a:r>
            <a:r>
              <a:rPr lang="en-US" altLang="zh-CN" sz="2000" dirty="0"/>
              <a:t>){       </a:t>
            </a:r>
            <a:r>
              <a:rPr lang="en-US" altLang="zh-CN" sz="2000" dirty="0">
                <a:solidFill>
                  <a:srgbClr val="FF0000"/>
                </a:solidFill>
              </a:rPr>
              <a:t>//</a:t>
            </a:r>
            <a:r>
              <a:rPr lang="zh-CN" altLang="zh-CN" sz="2000" dirty="0">
                <a:solidFill>
                  <a:srgbClr val="FF0000"/>
                </a:solidFill>
              </a:rPr>
              <a:t>移动拷贝构造函数</a:t>
            </a:r>
          </a:p>
          <a:p>
            <a:pPr marL="0" indent="0">
              <a:buNone/>
            </a:pPr>
            <a:r>
              <a:rPr lang="en-US" altLang="zh-CN" sz="2000" dirty="0"/>
              <a:t>	price=</a:t>
            </a:r>
            <a:r>
              <a:rPr lang="en-US" altLang="zh-CN" sz="2000" dirty="0" err="1"/>
              <a:t>bk.price</a:t>
            </a:r>
            <a:r>
              <a:rPr lang="en-US" altLang="zh-CN" sz="2000" dirty="0"/>
              <a:t>;</a:t>
            </a:r>
            <a:endParaRPr lang="zh-CN" altLang="zh-CN" sz="2000" dirty="0"/>
          </a:p>
          <a:p>
            <a:pPr marL="0" indent="0">
              <a:buNone/>
            </a:pPr>
            <a:r>
              <a:rPr lang="en-US" altLang="zh-CN" sz="2000" dirty="0"/>
              <a:t>	</a:t>
            </a:r>
            <a:r>
              <a:rPr lang="en-US" altLang="zh-CN" sz="2000" dirty="0" err="1"/>
              <a:t>bk.bookName</a:t>
            </a:r>
            <a:r>
              <a:rPr lang="en-US" altLang="zh-CN" sz="2000" dirty="0"/>
              <a:t> = </a:t>
            </a:r>
            <a:r>
              <a:rPr lang="en-US" altLang="zh-CN" sz="2000" dirty="0" err="1"/>
              <a:t>nullptr</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"Move constructor..." &lt;&lt; </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a:buNone/>
            </a:pPr>
            <a:r>
              <a:rPr lang="en-US" altLang="zh-CN" sz="2000" dirty="0"/>
              <a:t>Book&amp; </a:t>
            </a:r>
            <a:r>
              <a:rPr lang="en-US" altLang="zh-CN" sz="2000" dirty="0" err="1"/>
              <a:t>setData</a:t>
            </a:r>
            <a:r>
              <a:rPr lang="en-US" altLang="zh-CN" sz="2000" dirty="0"/>
              <a:t>(char* name, double p) {</a:t>
            </a:r>
            <a:endParaRPr lang="zh-CN" altLang="zh-CN" sz="2000" dirty="0"/>
          </a:p>
          <a:p>
            <a:pPr marL="0" indent="0">
              <a:buNone/>
            </a:pPr>
            <a:r>
              <a:rPr lang="en-US" altLang="zh-CN" sz="2000" dirty="0"/>
              <a:t>	</a:t>
            </a:r>
            <a:r>
              <a:rPr lang="en-US" altLang="zh-CN" sz="2000" dirty="0" err="1"/>
              <a:t>newbkName</a:t>
            </a:r>
            <a:r>
              <a:rPr lang="en-US" altLang="zh-CN" sz="2000" dirty="0"/>
              <a:t>(name);	price = p;	return *this;</a:t>
            </a:r>
            <a:endParaRPr lang="zh-CN" altLang="zh-CN" sz="2000" dirty="0"/>
          </a:p>
          <a:p>
            <a:pPr marL="0" indent="0">
              <a:buNone/>
            </a:pPr>
            <a:r>
              <a:rPr lang="en-US" altLang="zh-CN" sz="2000" dirty="0"/>
              <a:t>}</a:t>
            </a:r>
            <a:endParaRPr lang="zh-CN" altLang="zh-CN" sz="2000" dirty="0"/>
          </a:p>
          <a:p>
            <a:pPr marL="57150" indent="0" eaLnBrk="1" hangingPunct="1">
              <a:buNone/>
            </a:pPr>
            <a:endParaRPr lang="en-US" altLang="zh-CN" sz="2000" b="1" dirty="0"/>
          </a:p>
        </p:txBody>
      </p:sp>
    </p:spTree>
    <p:extLst>
      <p:ext uri="{BB962C8B-B14F-4D97-AF65-F5344CB8AC3E}">
        <p14:creationId xmlns:p14="http://schemas.microsoft.com/office/powerpoint/2010/main" val="352215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anim calcmode="lin" valueType="num">
                                      <p:cBhvr additive="base">
                                        <p:cTn id="11"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 calcmode="lin" valueType="num">
                                      <p:cBhvr additive="base">
                                        <p:cTn id="15"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7" end="7"/>
                                            </p:txEl>
                                          </p:spTgt>
                                        </p:tgtEl>
                                        <p:attrNameLst>
                                          <p:attrName>style.visibility</p:attrName>
                                        </p:attrNameLst>
                                      </p:cBhvr>
                                      <p:to>
                                        <p:strVal val="visible"/>
                                      </p:to>
                                    </p:set>
                                    <p:anim calcmode="lin" valueType="num">
                                      <p:cBhvr additive="base">
                                        <p:cTn id="39"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8" end="8"/>
                                            </p:txEl>
                                          </p:spTgt>
                                        </p:tgtEl>
                                        <p:attrNameLst>
                                          <p:attrName>style.visibility</p:attrName>
                                        </p:attrNameLst>
                                      </p:cBhvr>
                                      <p:to>
                                        <p:strVal val="visible"/>
                                      </p:to>
                                    </p:set>
                                    <p:anim calcmode="lin" valueType="num">
                                      <p:cBhvr additive="base">
                                        <p:cTn id="4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pRg st="9" end="9"/>
                                            </p:txEl>
                                          </p:spTgt>
                                        </p:tgtEl>
                                        <p:attrNameLst>
                                          <p:attrName>style.visibility</p:attrName>
                                        </p:attrNameLst>
                                      </p:cBhvr>
                                      <p:to>
                                        <p:strVal val="visible"/>
                                      </p:to>
                                    </p:set>
                                    <p:anim calcmode="lin" valueType="num">
                                      <p:cBhvr additive="base">
                                        <p:cTn id="47"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5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5539">
                                            <p:txEl>
                                              <p:pRg st="10" end="10"/>
                                            </p:txEl>
                                          </p:spTgt>
                                        </p:tgtEl>
                                        <p:attrNameLst>
                                          <p:attrName>style.visibility</p:attrName>
                                        </p:attrNameLst>
                                      </p:cBhvr>
                                      <p:to>
                                        <p:strVal val="visible"/>
                                      </p:to>
                                    </p:set>
                                    <p:anim calcmode="lin" valueType="num">
                                      <p:cBhvr additive="base">
                                        <p:cTn id="5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5539">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5539">
                                            <p:txEl>
                                              <p:pRg st="11" end="11"/>
                                            </p:txEl>
                                          </p:spTgt>
                                        </p:tgtEl>
                                        <p:attrNameLst>
                                          <p:attrName>style.visibility</p:attrName>
                                        </p:attrNameLst>
                                      </p:cBhvr>
                                      <p:to>
                                        <p:strVal val="visible"/>
                                      </p:to>
                                    </p:set>
                                    <p:anim calcmode="lin" valueType="num">
                                      <p:cBhvr additive="base">
                                        <p:cTn id="57"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539">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5539">
                                            <p:txEl>
                                              <p:pRg st="12" end="12"/>
                                            </p:txEl>
                                          </p:spTgt>
                                        </p:tgtEl>
                                        <p:attrNameLst>
                                          <p:attrName>style.visibility</p:attrName>
                                        </p:attrNameLst>
                                      </p:cBhvr>
                                      <p:to>
                                        <p:strVal val="visible"/>
                                      </p:to>
                                    </p:set>
                                    <p:anim calcmode="lin" valueType="num">
                                      <p:cBhvr additive="base">
                                        <p:cTn id="61" dur="500" fill="hold"/>
                                        <p:tgtEl>
                                          <p:spTgt spid="65539">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55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179512" y="1052736"/>
            <a:ext cx="8640960" cy="5616624"/>
          </a:xfrm>
        </p:spPr>
        <p:txBody>
          <a:bodyPr/>
          <a:lstStyle/>
          <a:p>
            <a:pPr marL="0" indent="0">
              <a:buNone/>
            </a:pPr>
            <a:r>
              <a:rPr lang="en-US" altLang="zh-CN" sz="1800" dirty="0"/>
              <a:t>Book &amp;operator=(Book&amp; </a:t>
            </a:r>
            <a:r>
              <a:rPr lang="en-US" altLang="zh-CN" sz="1800" dirty="0" err="1"/>
              <a:t>bk</a:t>
            </a:r>
            <a:r>
              <a:rPr lang="en-US" altLang="zh-CN" sz="1800" dirty="0"/>
              <a:t>) {                         //</a:t>
            </a:r>
            <a:r>
              <a:rPr lang="zh-CN" altLang="zh-CN" sz="1800" dirty="0"/>
              <a:t>赋值运算符函函数</a:t>
            </a:r>
          </a:p>
          <a:p>
            <a:pPr marL="0" indent="0">
              <a:buNone/>
            </a:pPr>
            <a:r>
              <a:rPr lang="en-US" altLang="zh-CN" sz="1800" dirty="0"/>
              <a:t>	if (this == &amp;</a:t>
            </a:r>
            <a:r>
              <a:rPr lang="en-US" altLang="zh-CN" sz="1800" dirty="0" err="1"/>
              <a:t>bk</a:t>
            </a:r>
            <a:r>
              <a:rPr lang="en-US" altLang="zh-CN" sz="1800" dirty="0"/>
              <a:t>)  return *this;</a:t>
            </a:r>
            <a:endParaRPr lang="zh-CN" altLang="zh-CN" sz="1800" dirty="0"/>
          </a:p>
          <a:p>
            <a:pPr marL="0" indent="0">
              <a:buNone/>
            </a:pPr>
            <a:r>
              <a:rPr lang="en-US" altLang="zh-CN" sz="1800" dirty="0"/>
              <a:t>	delete </a:t>
            </a:r>
            <a:r>
              <a:rPr lang="en-US" altLang="zh-CN" sz="1800" dirty="0" err="1"/>
              <a:t>bookName</a:t>
            </a:r>
            <a:r>
              <a:rPr lang="en-US" altLang="zh-CN" sz="1800" dirty="0"/>
              <a:t>;</a:t>
            </a:r>
            <a:endParaRPr lang="zh-CN" altLang="zh-CN" sz="1800" dirty="0"/>
          </a:p>
          <a:p>
            <a:pPr marL="0" indent="0">
              <a:buNone/>
            </a:pPr>
            <a:r>
              <a:rPr lang="en-US" altLang="zh-CN" sz="1800" dirty="0"/>
              <a:t>	</a:t>
            </a:r>
            <a:r>
              <a:rPr lang="en-US" altLang="zh-CN" sz="1800" dirty="0" err="1"/>
              <a:t>newbkName</a:t>
            </a:r>
            <a:r>
              <a:rPr lang="en-US" altLang="zh-CN" sz="1800" dirty="0"/>
              <a:t>(</a:t>
            </a:r>
            <a:r>
              <a:rPr lang="en-US" altLang="zh-CN" sz="1800" dirty="0" err="1"/>
              <a:t>bk.bookName</a:t>
            </a:r>
            <a:r>
              <a:rPr lang="en-US" altLang="zh-CN" sz="1800" dirty="0"/>
              <a:t>);</a:t>
            </a:r>
            <a:endParaRPr lang="zh-CN" altLang="zh-CN" sz="1800" dirty="0"/>
          </a:p>
          <a:p>
            <a:pPr marL="0" indent="0">
              <a:buNone/>
            </a:pPr>
            <a:r>
              <a:rPr lang="en-US" altLang="zh-CN" sz="1800" dirty="0"/>
              <a:t>	</a:t>
            </a:r>
            <a:r>
              <a:rPr lang="en-US" altLang="zh-CN" sz="1800" dirty="0" err="1"/>
              <a:t>cout</a:t>
            </a:r>
            <a:r>
              <a:rPr lang="en-US" altLang="zh-CN" sz="1800" dirty="0"/>
              <a:t> &lt;&lt; "operator=" &lt;&lt; </a:t>
            </a:r>
            <a:r>
              <a:rPr lang="en-US" altLang="zh-CN" sz="1800" dirty="0" err="1"/>
              <a:t>endl</a:t>
            </a:r>
            <a:r>
              <a:rPr lang="en-US" altLang="zh-CN" sz="1800" dirty="0"/>
              <a:t>;</a:t>
            </a:r>
            <a:endParaRPr lang="zh-CN" altLang="zh-CN" sz="1800" dirty="0"/>
          </a:p>
          <a:p>
            <a:pPr marL="0" indent="0">
              <a:buNone/>
            </a:pPr>
            <a:r>
              <a:rPr lang="en-US" altLang="zh-CN" sz="1800" dirty="0"/>
              <a:t>	return *this;</a:t>
            </a:r>
            <a:endParaRPr lang="zh-CN" altLang="zh-CN" sz="1800" dirty="0"/>
          </a:p>
          <a:p>
            <a:pPr marL="0" indent="0">
              <a:buNone/>
            </a:pPr>
            <a:r>
              <a:rPr lang="en-US" altLang="zh-CN" sz="1800" dirty="0"/>
              <a:t>	}</a:t>
            </a:r>
            <a:endParaRPr lang="zh-CN" altLang="zh-CN" sz="1800" dirty="0"/>
          </a:p>
          <a:p>
            <a:pPr marL="0" indent="0">
              <a:buNone/>
            </a:pPr>
            <a:r>
              <a:rPr lang="en-US" altLang="zh-CN" sz="1800" dirty="0"/>
              <a:t>Book &amp;operator=(Book &amp;&amp;</a:t>
            </a:r>
            <a:r>
              <a:rPr lang="en-US" altLang="zh-CN" sz="1800" dirty="0" err="1"/>
              <a:t>bk</a:t>
            </a:r>
            <a:r>
              <a:rPr lang="en-US" altLang="zh-CN" sz="1800" dirty="0"/>
              <a:t>) {                      </a:t>
            </a:r>
            <a:r>
              <a:rPr lang="en-US" altLang="zh-CN" sz="1800" b="1" dirty="0">
                <a:solidFill>
                  <a:srgbClr val="FF0000"/>
                </a:solidFill>
              </a:rPr>
              <a:t>//</a:t>
            </a:r>
            <a:r>
              <a:rPr lang="zh-CN" altLang="zh-CN" sz="1800" b="1" dirty="0">
                <a:solidFill>
                  <a:srgbClr val="FF0000"/>
                </a:solidFill>
              </a:rPr>
              <a:t>移动赋值运算符函数</a:t>
            </a:r>
          </a:p>
          <a:p>
            <a:pPr marL="0" indent="0">
              <a:buNone/>
            </a:pPr>
            <a:r>
              <a:rPr lang="en-US" altLang="zh-CN" sz="1800" dirty="0"/>
              <a:t>	if (this == &amp;</a:t>
            </a:r>
            <a:r>
              <a:rPr lang="en-US" altLang="zh-CN" sz="1800" dirty="0" err="1"/>
              <a:t>bk</a:t>
            </a:r>
            <a:r>
              <a:rPr lang="en-US" altLang="zh-CN" sz="1800" dirty="0"/>
              <a:t>)  return *this;</a:t>
            </a:r>
            <a:endParaRPr lang="zh-CN" altLang="zh-CN" sz="1800" dirty="0"/>
          </a:p>
          <a:p>
            <a:pPr marL="0" indent="0">
              <a:buNone/>
            </a:pPr>
            <a:r>
              <a:rPr lang="en-US" altLang="zh-CN" sz="1800" dirty="0"/>
              <a:t>	delete </a:t>
            </a:r>
            <a:r>
              <a:rPr lang="en-US" altLang="zh-CN" sz="1800" dirty="0" err="1"/>
              <a:t>bookName</a:t>
            </a:r>
            <a:r>
              <a:rPr lang="en-US" altLang="zh-CN" sz="1800" dirty="0"/>
              <a:t>;</a:t>
            </a:r>
            <a:endParaRPr lang="zh-CN" altLang="zh-CN" sz="1800" dirty="0"/>
          </a:p>
          <a:p>
            <a:pPr marL="0" indent="0">
              <a:buNone/>
            </a:pPr>
            <a:r>
              <a:rPr lang="en-US" altLang="zh-CN" sz="1800" dirty="0"/>
              <a:t>	</a:t>
            </a:r>
            <a:r>
              <a:rPr lang="en-US" altLang="zh-CN" sz="1800" dirty="0" err="1"/>
              <a:t>bookName</a:t>
            </a:r>
            <a:r>
              <a:rPr lang="en-US" altLang="zh-CN" sz="1800" dirty="0"/>
              <a:t>=</a:t>
            </a:r>
            <a:r>
              <a:rPr lang="en-US" altLang="zh-CN" sz="1800" dirty="0" err="1"/>
              <a:t>bk.bookName</a:t>
            </a:r>
            <a:r>
              <a:rPr lang="en-US" altLang="zh-CN" sz="1800" dirty="0"/>
              <a:t>;</a:t>
            </a:r>
            <a:endParaRPr lang="zh-CN" altLang="zh-CN" sz="1800" dirty="0"/>
          </a:p>
          <a:p>
            <a:pPr marL="0" indent="0">
              <a:buNone/>
            </a:pPr>
            <a:r>
              <a:rPr lang="en-US" altLang="zh-CN" sz="1800" dirty="0"/>
              <a:t>	</a:t>
            </a:r>
            <a:r>
              <a:rPr lang="en-US" altLang="zh-CN" sz="1800" dirty="0" err="1"/>
              <a:t>bk.bookName</a:t>
            </a:r>
            <a:r>
              <a:rPr lang="en-US" altLang="zh-CN" sz="1800" dirty="0"/>
              <a:t> = </a:t>
            </a:r>
            <a:r>
              <a:rPr lang="en-US" altLang="zh-CN" sz="1800" dirty="0" err="1"/>
              <a:t>nullptr</a:t>
            </a:r>
            <a:r>
              <a:rPr lang="en-US" altLang="zh-CN" sz="1800" dirty="0"/>
              <a:t>;</a:t>
            </a:r>
            <a:endParaRPr lang="zh-CN" altLang="zh-CN" sz="1800" dirty="0"/>
          </a:p>
          <a:p>
            <a:pPr marL="0" indent="0">
              <a:buNone/>
            </a:pPr>
            <a:r>
              <a:rPr lang="en-US" altLang="zh-CN" sz="1800" dirty="0"/>
              <a:t>	</a:t>
            </a:r>
            <a:r>
              <a:rPr lang="en-US" altLang="zh-CN" sz="1800" dirty="0" err="1"/>
              <a:t>cout</a:t>
            </a:r>
            <a:r>
              <a:rPr lang="en-US" altLang="zh-CN" sz="1800" dirty="0"/>
              <a:t> &lt;&lt; "move operator=(&amp;&amp;)" &lt;&lt; </a:t>
            </a:r>
            <a:r>
              <a:rPr lang="en-US" altLang="zh-CN" sz="1800" dirty="0" err="1"/>
              <a:t>endl</a:t>
            </a:r>
            <a:r>
              <a:rPr lang="en-US" altLang="zh-CN" sz="1800" dirty="0"/>
              <a:t>;</a:t>
            </a:r>
            <a:endParaRPr lang="zh-CN" altLang="zh-CN" sz="1800" dirty="0"/>
          </a:p>
          <a:p>
            <a:pPr marL="0" indent="0">
              <a:buNone/>
            </a:pPr>
            <a:r>
              <a:rPr lang="en-US" altLang="zh-CN" sz="1800" dirty="0"/>
              <a:t>	return *this;</a:t>
            </a:r>
            <a:endParaRPr lang="zh-CN" altLang="zh-CN" sz="1800" dirty="0"/>
          </a:p>
          <a:p>
            <a:pPr marL="0" indent="0">
              <a:buNone/>
            </a:pPr>
            <a:r>
              <a:rPr lang="en-US" altLang="zh-CN" sz="1800" dirty="0"/>
              <a:t>}	</a:t>
            </a:r>
            <a:endParaRPr lang="zh-CN" altLang="zh-CN" sz="1800" dirty="0"/>
          </a:p>
          <a:p>
            <a:pPr marL="0" indent="0">
              <a:buNone/>
            </a:pPr>
            <a:r>
              <a:rPr lang="en-US" altLang="zh-CN" sz="1800" dirty="0"/>
              <a:t>char* </a:t>
            </a:r>
            <a:r>
              <a:rPr lang="en-US" altLang="zh-CN" sz="1800" dirty="0" err="1"/>
              <a:t>getName</a:t>
            </a:r>
            <a:r>
              <a:rPr lang="en-US" altLang="zh-CN" sz="1800" dirty="0"/>
              <a:t>() { return </a:t>
            </a:r>
            <a:r>
              <a:rPr lang="en-US" altLang="zh-CN" sz="1800" dirty="0" err="1"/>
              <a:t>bookName</a:t>
            </a:r>
            <a:r>
              <a:rPr lang="en-US" altLang="zh-CN" sz="1800" dirty="0"/>
              <a:t>; }</a:t>
            </a:r>
            <a:endParaRPr lang="zh-CN" altLang="zh-CN" sz="1800" dirty="0"/>
          </a:p>
          <a:p>
            <a:pPr marL="0" indent="0">
              <a:buNone/>
            </a:pPr>
            <a:r>
              <a:rPr lang="en-US" altLang="zh-CN" sz="1800" dirty="0"/>
              <a:t>double </a:t>
            </a:r>
            <a:r>
              <a:rPr lang="en-US" altLang="zh-CN" sz="1800" dirty="0" err="1"/>
              <a:t>getPrice</a:t>
            </a:r>
            <a:r>
              <a:rPr lang="en-US" altLang="zh-CN" sz="1800" dirty="0"/>
              <a:t>() {	return price;	}</a:t>
            </a:r>
            <a:endParaRPr lang="zh-CN" altLang="zh-CN" sz="1800" dirty="0"/>
          </a:p>
          <a:p>
            <a:pPr marL="57150" indent="0" eaLnBrk="1" hangingPunct="1">
              <a:buNone/>
            </a:pPr>
            <a:endParaRPr lang="en-US" altLang="zh-CN" sz="1800" b="1" dirty="0"/>
          </a:p>
        </p:txBody>
      </p:sp>
    </p:spTree>
    <p:extLst>
      <p:ext uri="{BB962C8B-B14F-4D97-AF65-F5344CB8AC3E}">
        <p14:creationId xmlns:p14="http://schemas.microsoft.com/office/powerpoint/2010/main" val="39067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16011534"/>
              </p:ext>
            </p:extLst>
          </p:nvPr>
        </p:nvGraphicFramePr>
        <p:xfrm>
          <a:off x="233518" y="1542406"/>
          <a:ext cx="8676964" cy="4992624"/>
        </p:xfrm>
        <a:graphic>
          <a:graphicData uri="http://schemas.openxmlformats.org/drawingml/2006/table">
            <a:tbl>
              <a:tblPr firstRow="1" firstCol="1" bandRow="1"/>
              <a:tblGrid>
                <a:gridCol w="1020819">
                  <a:extLst>
                    <a:ext uri="{9D8B030D-6E8A-4147-A177-3AD203B41FA5}">
                      <a16:colId xmlns:a16="http://schemas.microsoft.com/office/drawing/2014/main" val="2833324833"/>
                    </a:ext>
                  </a:extLst>
                </a:gridCol>
                <a:gridCol w="7656145">
                  <a:extLst>
                    <a:ext uri="{9D8B030D-6E8A-4147-A177-3AD203B41FA5}">
                      <a16:colId xmlns:a16="http://schemas.microsoft.com/office/drawing/2014/main" val="1552163628"/>
                    </a:ext>
                  </a:extLst>
                </a:gridCol>
              </a:tblGrid>
              <a:tr h="257172">
                <a:tc>
                  <a:txBody>
                    <a:bodyPr/>
                    <a:lstStyle/>
                    <a:p>
                      <a:pPr indent="269875" algn="just">
                        <a:lnSpc>
                          <a:spcPct val="130000"/>
                        </a:lnSpc>
                        <a:spcAft>
                          <a:spcPts val="0"/>
                        </a:spcAft>
                      </a:pPr>
                      <a:r>
                        <a:rPr lang="zh-CN" sz="1800" b="1" kern="1000" dirty="0">
                          <a:effectLst/>
                          <a:latin typeface="Times New Roman" panose="02020603050405020304" pitchFamily="18" charset="0"/>
                          <a:ea typeface="宋体" panose="02010600030101010101" pitchFamily="2" charset="-122"/>
                        </a:rPr>
                        <a:t>类型</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30000"/>
                        </a:lnSpc>
                        <a:spcAft>
                          <a:spcPts val="0"/>
                        </a:spcAft>
                      </a:pPr>
                      <a:r>
                        <a:rPr lang="en-US" sz="1800" b="1" kern="1000" dirty="0">
                          <a:effectLst/>
                          <a:latin typeface="Times New Roman" panose="02020603050405020304" pitchFamily="18" charset="0"/>
                          <a:ea typeface="宋体" panose="02010600030101010101" pitchFamily="2" charset="-122"/>
                        </a:rPr>
                        <a:t>Dog</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21781"/>
                  </a:ext>
                </a:extLst>
              </a:tr>
              <a:tr h="1543028">
                <a:tc>
                  <a:txBody>
                    <a:bodyPr/>
                    <a:lstStyle/>
                    <a:p>
                      <a:pPr indent="269875" algn="l">
                        <a:lnSpc>
                          <a:spcPct val="130000"/>
                        </a:lnSpc>
                        <a:spcAft>
                          <a:spcPts val="0"/>
                        </a:spcAft>
                      </a:pPr>
                      <a:r>
                        <a:rPr lang="zh-CN" sz="1800" b="1" kern="1000" dirty="0">
                          <a:effectLst/>
                          <a:latin typeface="Times New Roman" panose="02020603050405020304" pitchFamily="18" charset="0"/>
                          <a:ea typeface="宋体" panose="02010600030101010101" pitchFamily="2" charset="-122"/>
                        </a:rPr>
                        <a:t>重要特征</a:t>
                      </a:r>
                      <a:endParaRPr lang="en-US" altLang="zh-CN" sz="1800" b="1" kern="1000" dirty="0">
                        <a:effectLst/>
                        <a:latin typeface="Times New Roman" panose="02020603050405020304" pitchFamily="18" charset="0"/>
                        <a:ea typeface="宋体" panose="02010600030101010101" pitchFamily="2" charset="-122"/>
                      </a:endParaRPr>
                    </a:p>
                    <a:p>
                      <a:pPr indent="269875" algn="l">
                        <a:lnSpc>
                          <a:spcPct val="130000"/>
                        </a:lnSpc>
                        <a:spcAft>
                          <a:spcPts val="0"/>
                        </a:spcAft>
                      </a:pPr>
                      <a:r>
                        <a:rPr lang="zh-CN" sz="1800" b="1" kern="1000" dirty="0">
                          <a:effectLst/>
                          <a:latin typeface="Times New Roman" panose="02020603050405020304" pitchFamily="18" charset="0"/>
                          <a:ea typeface="宋体" panose="02010600030101010101" pitchFamily="2" charset="-122"/>
                        </a:rPr>
                        <a:t> （数据成员）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string name          </a:t>
                      </a:r>
                      <a:r>
                        <a:rPr lang="en-US" sz="1800" b="1" kern="1000" dirty="0" err="1">
                          <a:effectLst/>
                          <a:latin typeface="Times New Roman" panose="02020603050405020304" pitchFamily="18" charset="0"/>
                          <a:ea typeface="宋体" panose="02010600030101010101" pitchFamily="2" charset="-122"/>
                        </a:rPr>
                        <a:t>name</a:t>
                      </a:r>
                      <a:r>
                        <a:rPr lang="zh-CN" sz="1800" b="1" kern="1000" dirty="0">
                          <a:effectLst/>
                          <a:latin typeface="Times New Roman" panose="02020603050405020304" pitchFamily="18" charset="0"/>
                          <a:ea typeface="宋体" panose="02010600030101010101" pitchFamily="2" charset="-122"/>
                        </a:rPr>
                        <a:t>为宠物狗名，字符串类型数据</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string owner         </a:t>
                      </a:r>
                      <a:r>
                        <a:rPr lang="en-US" sz="1800" b="1" kern="1000" dirty="0" err="1">
                          <a:effectLst/>
                          <a:latin typeface="Times New Roman" panose="02020603050405020304" pitchFamily="18" charset="0"/>
                          <a:ea typeface="宋体" panose="02010600030101010101" pitchFamily="2" charset="-122"/>
                        </a:rPr>
                        <a:t>owner</a:t>
                      </a:r>
                      <a:r>
                        <a:rPr lang="zh-CN" sz="1800" b="1" kern="1000" dirty="0">
                          <a:effectLst/>
                          <a:latin typeface="Times New Roman" panose="02020603050405020304" pitchFamily="18" charset="0"/>
                          <a:ea typeface="宋体" panose="02010600030101010101" pitchFamily="2" charset="-122"/>
                        </a:rPr>
                        <a:t>为狗的主人名字，字符串类型数据</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string color          </a:t>
                      </a:r>
                      <a:r>
                        <a:rPr lang="en-US" sz="1800" b="1" kern="1000" dirty="0" err="1">
                          <a:effectLst/>
                          <a:latin typeface="Times New Roman" panose="02020603050405020304" pitchFamily="18" charset="0"/>
                          <a:ea typeface="宋体" panose="02010600030101010101" pitchFamily="2" charset="-122"/>
                        </a:rPr>
                        <a:t>color</a:t>
                      </a:r>
                      <a:r>
                        <a:rPr lang="zh-CN" sz="1800" b="1" kern="1000" dirty="0">
                          <a:effectLst/>
                          <a:latin typeface="Times New Roman" panose="02020603050405020304" pitchFamily="18" charset="0"/>
                          <a:ea typeface="宋体" panose="02010600030101010101" pitchFamily="2" charset="-122"/>
                        </a:rPr>
                        <a:t>为狗的颜色，字符串类型表示，如“黑色”</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double high          </a:t>
                      </a:r>
                      <a:r>
                        <a:rPr lang="en-US" sz="1800" b="1" kern="1000" dirty="0" err="1">
                          <a:effectLst/>
                          <a:latin typeface="Times New Roman" panose="02020603050405020304" pitchFamily="18" charset="0"/>
                          <a:ea typeface="宋体" panose="02010600030101010101" pitchFamily="2" charset="-122"/>
                        </a:rPr>
                        <a:t>high</a:t>
                      </a:r>
                      <a:r>
                        <a:rPr lang="zh-CN" sz="1800" b="1" kern="1000" dirty="0">
                          <a:effectLst/>
                          <a:latin typeface="Times New Roman" panose="02020603050405020304" pitchFamily="18" charset="0"/>
                          <a:ea typeface="宋体" panose="02010600030101010101" pitchFamily="2" charset="-122"/>
                        </a:rPr>
                        <a:t>为狗的身高，用双精度数表示</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double </a:t>
                      </a:r>
                      <a:r>
                        <a:rPr lang="en-US" sz="1800" b="1" kern="1000" dirty="0" err="1">
                          <a:effectLst/>
                          <a:latin typeface="Times New Roman" panose="02020603050405020304" pitchFamily="18" charset="0"/>
                          <a:ea typeface="宋体" panose="02010600030101010101" pitchFamily="2" charset="-122"/>
                        </a:rPr>
                        <a:t>len</a:t>
                      </a:r>
                      <a:r>
                        <a:rPr lang="en-US" sz="1800" b="1" kern="1000" dirty="0">
                          <a:effectLst/>
                          <a:latin typeface="Times New Roman" panose="02020603050405020304" pitchFamily="18" charset="0"/>
                          <a:ea typeface="宋体" panose="02010600030101010101" pitchFamily="2" charset="-122"/>
                        </a:rPr>
                        <a:t>           </a:t>
                      </a:r>
                      <a:r>
                        <a:rPr lang="en-US" sz="1800" b="1" kern="1000" dirty="0" err="1">
                          <a:effectLst/>
                          <a:latin typeface="Times New Roman" panose="02020603050405020304" pitchFamily="18" charset="0"/>
                          <a:ea typeface="宋体" panose="02010600030101010101" pitchFamily="2" charset="-122"/>
                        </a:rPr>
                        <a:t>len</a:t>
                      </a:r>
                      <a:r>
                        <a:rPr lang="zh-CN" sz="1800" b="1" kern="1000" dirty="0">
                          <a:effectLst/>
                          <a:latin typeface="Times New Roman" panose="02020603050405020304" pitchFamily="18" charset="0"/>
                          <a:ea typeface="宋体" panose="02010600030101010101" pitchFamily="2" charset="-122"/>
                        </a:rPr>
                        <a:t>为狗的长短，用双精度数表示</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string breed          </a:t>
                      </a:r>
                      <a:r>
                        <a:rPr lang="en-US" sz="1800" b="1" kern="1000" dirty="0" err="1">
                          <a:effectLst/>
                          <a:latin typeface="Times New Roman" panose="02020603050405020304" pitchFamily="18" charset="0"/>
                          <a:ea typeface="宋体" panose="02010600030101010101" pitchFamily="2" charset="-122"/>
                        </a:rPr>
                        <a:t>breed</a:t>
                      </a:r>
                      <a:r>
                        <a:rPr lang="zh-CN" sz="1800" b="1" kern="1000" dirty="0">
                          <a:effectLst/>
                          <a:latin typeface="Times New Roman" panose="02020603050405020304" pitchFamily="18" charset="0"/>
                          <a:ea typeface="宋体" panose="02010600030101010101" pitchFamily="2" charset="-122"/>
                        </a:rPr>
                        <a:t>为狗的品种，用字符串表示，如“贵宾犬”</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142710"/>
                  </a:ext>
                </a:extLst>
              </a:tr>
              <a:tr h="1800199">
                <a:tc>
                  <a:txBody>
                    <a:bodyPr/>
                    <a:lstStyle/>
                    <a:p>
                      <a:pPr indent="269875" algn="just">
                        <a:lnSpc>
                          <a:spcPct val="130000"/>
                        </a:lnSpc>
                        <a:spcAft>
                          <a:spcPts val="0"/>
                        </a:spcAft>
                      </a:pPr>
                      <a:r>
                        <a:rPr lang="zh-CN" sz="1800" b="1" kern="1000" dirty="0">
                          <a:effectLst/>
                          <a:latin typeface="Times New Roman" panose="02020603050405020304" pitchFamily="18" charset="0"/>
                          <a:ea typeface="宋体" panose="02010600030101010101" pitchFamily="2" charset="-122"/>
                        </a:rPr>
                        <a:t>接口（成员函数）</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          </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void run();           </a:t>
                      </a:r>
                      <a:r>
                        <a:rPr lang="zh-CN" sz="1800" b="1" kern="1000" dirty="0">
                          <a:effectLst/>
                          <a:latin typeface="Times New Roman" panose="02020603050405020304" pitchFamily="18" charset="0"/>
                          <a:ea typeface="宋体" panose="02010600030101010101" pitchFamily="2" charset="-122"/>
                        </a:rPr>
                        <a:t>按照狗的品种，输出狗跑的大致状态，速度等；</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void </a:t>
                      </a:r>
                      <a:r>
                        <a:rPr lang="en-US" sz="1800" b="1" kern="1000" dirty="0" err="1">
                          <a:effectLst/>
                          <a:latin typeface="Times New Roman" panose="02020603050405020304" pitchFamily="18" charset="0"/>
                          <a:ea typeface="宋体" panose="02010600030101010101" pitchFamily="2" charset="-122"/>
                        </a:rPr>
                        <a:t>setName</a:t>
                      </a:r>
                      <a:r>
                        <a:rPr lang="en-US" sz="1800" b="1" kern="1000" dirty="0">
                          <a:effectLst/>
                          <a:latin typeface="Times New Roman" panose="02020603050405020304" pitchFamily="18" charset="0"/>
                          <a:ea typeface="宋体" panose="02010600030101010101" pitchFamily="2" charset="-122"/>
                        </a:rPr>
                        <a:t>(string )</a:t>
                      </a:r>
                      <a:r>
                        <a:rPr lang="zh-CN" sz="1800" b="1" kern="1000" dirty="0">
                          <a:effectLst/>
                          <a:latin typeface="Times New Roman" panose="02020603050405020304" pitchFamily="18" charset="0"/>
                          <a:ea typeface="宋体" panose="02010600030101010101" pitchFamily="2" charset="-122"/>
                        </a:rPr>
                        <a:t>；</a:t>
                      </a:r>
                      <a:r>
                        <a:rPr lang="en-US" sz="1800" b="1" kern="1000" dirty="0">
                          <a:effectLst/>
                          <a:latin typeface="Times New Roman" panose="02020603050405020304" pitchFamily="18" charset="0"/>
                          <a:ea typeface="宋体" panose="02010600030101010101" pitchFamily="2" charset="-122"/>
                        </a:rPr>
                        <a:t>/  string </a:t>
                      </a:r>
                      <a:r>
                        <a:rPr lang="en-US" sz="1800" b="1" kern="1000" dirty="0" err="1">
                          <a:effectLst/>
                          <a:latin typeface="Times New Roman" panose="02020603050405020304" pitchFamily="18" charset="0"/>
                          <a:ea typeface="宋体" panose="02010600030101010101" pitchFamily="2" charset="-122"/>
                        </a:rPr>
                        <a:t>getName</a:t>
                      </a:r>
                      <a:r>
                        <a:rPr lang="en-US" sz="1800" b="1" kern="1000" dirty="0">
                          <a:effectLst/>
                          <a:latin typeface="Times New Roman" panose="02020603050405020304" pitchFamily="18" charset="0"/>
                          <a:ea typeface="宋体" panose="02010600030101010101" pitchFamily="2" charset="-122"/>
                        </a:rPr>
                        <a:t>();          </a:t>
                      </a:r>
                      <a:r>
                        <a:rPr lang="zh-CN" sz="1800" b="1" kern="1000" dirty="0">
                          <a:effectLst/>
                          <a:latin typeface="Times New Roman" panose="02020603050405020304" pitchFamily="18" charset="0"/>
                          <a:ea typeface="宋体" panose="02010600030101010101" pitchFamily="2" charset="-122"/>
                        </a:rPr>
                        <a:t>设置</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获取狗的名字</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void </a:t>
                      </a:r>
                      <a:r>
                        <a:rPr lang="en-US" sz="1800" b="1" kern="1000" dirty="0" err="1">
                          <a:effectLst/>
                          <a:latin typeface="Times New Roman" panose="02020603050405020304" pitchFamily="18" charset="0"/>
                          <a:ea typeface="宋体" panose="02010600030101010101" pitchFamily="2" charset="-122"/>
                        </a:rPr>
                        <a:t>setOwner</a:t>
                      </a:r>
                      <a:r>
                        <a:rPr lang="en-US" sz="1800" b="1" kern="1000" dirty="0">
                          <a:effectLst/>
                          <a:latin typeface="Times New Roman" panose="02020603050405020304" pitchFamily="18" charset="0"/>
                          <a:ea typeface="宋体" panose="02010600030101010101" pitchFamily="2" charset="-122"/>
                        </a:rPr>
                        <a:t>(string)</a:t>
                      </a:r>
                      <a:r>
                        <a:rPr lang="zh-CN" sz="1800" b="1" kern="1000" dirty="0">
                          <a:effectLst/>
                          <a:latin typeface="Times New Roman" panose="02020603050405020304" pitchFamily="18" charset="0"/>
                          <a:ea typeface="宋体" panose="02010600030101010101" pitchFamily="2" charset="-122"/>
                        </a:rPr>
                        <a:t>；</a:t>
                      </a:r>
                      <a:r>
                        <a:rPr lang="en-US" sz="1800" b="1" kern="1000" dirty="0">
                          <a:effectLst/>
                          <a:latin typeface="Times New Roman" panose="02020603050405020304" pitchFamily="18" charset="0"/>
                          <a:ea typeface="宋体" panose="02010600030101010101" pitchFamily="2" charset="-122"/>
                        </a:rPr>
                        <a:t>/  string </a:t>
                      </a:r>
                      <a:r>
                        <a:rPr lang="en-US" sz="1800" b="1" kern="1000" dirty="0" err="1">
                          <a:effectLst/>
                          <a:latin typeface="Times New Roman" panose="02020603050405020304" pitchFamily="18" charset="0"/>
                          <a:ea typeface="宋体" panose="02010600030101010101" pitchFamily="2" charset="-122"/>
                        </a:rPr>
                        <a:t>getOwner</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a:t>
                      </a:r>
                      <a:r>
                        <a:rPr lang="en-US" sz="1800" b="1" kern="1000" dirty="0">
                          <a:effectLst/>
                          <a:latin typeface="Times New Roman" panose="02020603050405020304" pitchFamily="18" charset="0"/>
                          <a:ea typeface="宋体" panose="02010600030101010101" pitchFamily="2" charset="-122"/>
                        </a:rPr>
                        <a:t>      </a:t>
                      </a:r>
                      <a:r>
                        <a:rPr lang="zh-CN" sz="1800" b="1" kern="1000" dirty="0">
                          <a:effectLst/>
                          <a:latin typeface="Times New Roman" panose="02020603050405020304" pitchFamily="18" charset="0"/>
                          <a:ea typeface="宋体" panose="02010600030101010101" pitchFamily="2" charset="-122"/>
                        </a:rPr>
                        <a:t>设置</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获取狗的主人名字</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void </a:t>
                      </a:r>
                      <a:r>
                        <a:rPr lang="en-US" sz="1800" b="1" kern="1000" dirty="0" err="1">
                          <a:effectLst/>
                          <a:latin typeface="Times New Roman" panose="02020603050405020304" pitchFamily="18" charset="0"/>
                          <a:ea typeface="宋体" panose="02010600030101010101" pitchFamily="2" charset="-122"/>
                        </a:rPr>
                        <a:t>setHigh</a:t>
                      </a:r>
                      <a:r>
                        <a:rPr lang="en-US" sz="1800" b="1" kern="1000" dirty="0">
                          <a:effectLst/>
                          <a:latin typeface="Times New Roman" panose="02020603050405020304" pitchFamily="18" charset="0"/>
                          <a:ea typeface="宋体" panose="02010600030101010101" pitchFamily="2" charset="-122"/>
                        </a:rPr>
                        <a:t>(double)</a:t>
                      </a:r>
                      <a:r>
                        <a:rPr lang="zh-CN" sz="1800" b="1" kern="1000" dirty="0">
                          <a:effectLst/>
                          <a:latin typeface="Times New Roman" panose="02020603050405020304" pitchFamily="18" charset="0"/>
                          <a:ea typeface="宋体" panose="02010600030101010101" pitchFamily="2" charset="-122"/>
                        </a:rPr>
                        <a:t>； </a:t>
                      </a:r>
                      <a:r>
                        <a:rPr lang="en-US" sz="1800" b="1" kern="1000" dirty="0">
                          <a:effectLst/>
                          <a:latin typeface="Times New Roman" panose="02020603050405020304" pitchFamily="18" charset="0"/>
                          <a:ea typeface="宋体" panose="02010600030101010101" pitchFamily="2" charset="-122"/>
                        </a:rPr>
                        <a:t>/  double </a:t>
                      </a:r>
                      <a:r>
                        <a:rPr lang="en-US" sz="1800" b="1" kern="1000" dirty="0" err="1">
                          <a:effectLst/>
                          <a:latin typeface="Times New Roman" panose="02020603050405020304" pitchFamily="18" charset="0"/>
                          <a:ea typeface="宋体" panose="02010600030101010101" pitchFamily="2" charset="-122"/>
                        </a:rPr>
                        <a:t>getHigh</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a:t>
                      </a:r>
                      <a:r>
                        <a:rPr lang="en-US" sz="1800" b="1" kern="1000" dirty="0">
                          <a:effectLst/>
                          <a:latin typeface="Times New Roman" panose="02020603050405020304" pitchFamily="18" charset="0"/>
                          <a:ea typeface="宋体" panose="02010600030101010101" pitchFamily="2" charset="-122"/>
                        </a:rPr>
                        <a:t>       </a:t>
                      </a:r>
                      <a:r>
                        <a:rPr lang="zh-CN" sz="1800" b="1" kern="1000" dirty="0">
                          <a:effectLst/>
                          <a:latin typeface="Times New Roman" panose="02020603050405020304" pitchFamily="18" charset="0"/>
                          <a:ea typeface="宋体" panose="02010600030101010101" pitchFamily="2" charset="-122"/>
                        </a:rPr>
                        <a:t>设置</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获取狗的身高数据</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void </a:t>
                      </a:r>
                      <a:r>
                        <a:rPr lang="en-US" sz="1800" b="1" kern="1000" dirty="0" err="1">
                          <a:effectLst/>
                          <a:latin typeface="Times New Roman" panose="02020603050405020304" pitchFamily="18" charset="0"/>
                          <a:ea typeface="宋体" panose="02010600030101010101" pitchFamily="2" charset="-122"/>
                        </a:rPr>
                        <a:t>setLen</a:t>
                      </a:r>
                      <a:r>
                        <a:rPr lang="en-US" sz="1800" b="1" kern="1000" dirty="0">
                          <a:effectLst/>
                          <a:latin typeface="Times New Roman" panose="02020603050405020304" pitchFamily="18" charset="0"/>
                          <a:ea typeface="宋体" panose="02010600030101010101" pitchFamily="2" charset="-122"/>
                        </a:rPr>
                        <a:t>(double);   /  double </a:t>
                      </a:r>
                      <a:r>
                        <a:rPr lang="en-US" sz="1800" b="1" kern="1000" dirty="0" err="1">
                          <a:effectLst/>
                          <a:latin typeface="Times New Roman" panose="02020603050405020304" pitchFamily="18" charset="0"/>
                          <a:ea typeface="宋体" panose="02010600030101010101" pitchFamily="2" charset="-122"/>
                        </a:rPr>
                        <a:t>getLen</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a:t>
                      </a:r>
                      <a:r>
                        <a:rPr lang="en-US" sz="1800" b="1" kern="1000" dirty="0">
                          <a:effectLst/>
                          <a:latin typeface="Times New Roman" panose="02020603050405020304" pitchFamily="18" charset="0"/>
                          <a:ea typeface="宋体" panose="02010600030101010101" pitchFamily="2" charset="-122"/>
                        </a:rPr>
                        <a:t>          </a:t>
                      </a:r>
                      <a:r>
                        <a:rPr lang="zh-CN" sz="1800" b="1" kern="1000" dirty="0">
                          <a:effectLst/>
                          <a:latin typeface="Times New Roman" panose="02020603050405020304" pitchFamily="18" charset="0"/>
                          <a:ea typeface="宋体" panose="02010600030101010101" pitchFamily="2" charset="-122"/>
                        </a:rPr>
                        <a:t>设置</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获取狗的长短数据</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void </a:t>
                      </a:r>
                      <a:r>
                        <a:rPr lang="en-US" sz="1800" b="1" kern="1000" dirty="0" err="1">
                          <a:effectLst/>
                          <a:latin typeface="Times New Roman" panose="02020603050405020304" pitchFamily="18" charset="0"/>
                          <a:ea typeface="宋体" panose="02010600030101010101" pitchFamily="2" charset="-122"/>
                        </a:rPr>
                        <a:t>setBreed</a:t>
                      </a:r>
                      <a:r>
                        <a:rPr lang="en-US" sz="1800" b="1" kern="1000" dirty="0">
                          <a:effectLst/>
                          <a:latin typeface="Times New Roman" panose="02020603050405020304" pitchFamily="18" charset="0"/>
                          <a:ea typeface="宋体" panose="02010600030101010101" pitchFamily="2" charset="-122"/>
                        </a:rPr>
                        <a:t>(string)</a:t>
                      </a:r>
                      <a:r>
                        <a:rPr lang="zh-CN" sz="1800" b="1" kern="1000" dirty="0">
                          <a:effectLst/>
                          <a:latin typeface="Times New Roman" panose="02020603050405020304" pitchFamily="18" charset="0"/>
                          <a:ea typeface="宋体" panose="02010600030101010101" pitchFamily="2" charset="-122"/>
                        </a:rPr>
                        <a:t>； </a:t>
                      </a:r>
                      <a:r>
                        <a:rPr lang="en-US" sz="1800" b="1" kern="1000" dirty="0">
                          <a:effectLst/>
                          <a:latin typeface="Times New Roman" panose="02020603050405020304" pitchFamily="18" charset="0"/>
                          <a:ea typeface="宋体" panose="02010600030101010101" pitchFamily="2" charset="-122"/>
                        </a:rPr>
                        <a:t>/  string </a:t>
                      </a:r>
                      <a:r>
                        <a:rPr lang="en-US" sz="1800" b="1" kern="1000" dirty="0" err="1">
                          <a:effectLst/>
                          <a:latin typeface="Times New Roman" panose="02020603050405020304" pitchFamily="18" charset="0"/>
                          <a:ea typeface="宋体" panose="02010600030101010101" pitchFamily="2" charset="-122"/>
                        </a:rPr>
                        <a:t>getBreed</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a:t>
                      </a:r>
                      <a:r>
                        <a:rPr lang="en-US" sz="1800" b="1" kern="1000" dirty="0">
                          <a:effectLst/>
                          <a:latin typeface="Times New Roman" panose="02020603050405020304" pitchFamily="18" charset="0"/>
                          <a:ea typeface="宋体" panose="02010600030101010101" pitchFamily="2" charset="-122"/>
                        </a:rPr>
                        <a:t>       </a:t>
                      </a:r>
                      <a:r>
                        <a:rPr lang="zh-CN" sz="1800" b="1" kern="1000" dirty="0">
                          <a:effectLst/>
                          <a:latin typeface="Times New Roman" panose="02020603050405020304" pitchFamily="18" charset="0"/>
                          <a:ea typeface="宋体" panose="02010600030101010101" pitchFamily="2" charset="-122"/>
                        </a:rPr>
                        <a:t>设置</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获取狗的品种</a:t>
                      </a:r>
                      <a:endParaRPr lang="zh-CN" sz="1800" b="1" kern="100" dirty="0">
                        <a:effectLst/>
                        <a:latin typeface="Times New Roman" panose="02020603050405020304" pitchFamily="18" charset="0"/>
                        <a:ea typeface="宋体" panose="02010600030101010101"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anose="02010600030101010101" pitchFamily="2" charset="-122"/>
                        </a:rPr>
                        <a:t>void </a:t>
                      </a:r>
                      <a:r>
                        <a:rPr lang="en-US" sz="1800" b="1" kern="1000" dirty="0" err="1">
                          <a:effectLst/>
                          <a:latin typeface="Times New Roman" panose="02020603050405020304" pitchFamily="18" charset="0"/>
                          <a:ea typeface="宋体" panose="02010600030101010101" pitchFamily="2" charset="-122"/>
                        </a:rPr>
                        <a:t>setColor</a:t>
                      </a:r>
                      <a:r>
                        <a:rPr lang="en-US" sz="1800" b="1" kern="1000" dirty="0">
                          <a:effectLst/>
                          <a:latin typeface="Times New Roman" panose="02020603050405020304" pitchFamily="18" charset="0"/>
                          <a:ea typeface="宋体" panose="02010600030101010101" pitchFamily="2" charset="-122"/>
                        </a:rPr>
                        <a:t>(string)</a:t>
                      </a:r>
                      <a:r>
                        <a:rPr lang="zh-CN" sz="1800" b="1" kern="1000" dirty="0">
                          <a:effectLst/>
                          <a:latin typeface="Times New Roman" panose="02020603050405020304" pitchFamily="18" charset="0"/>
                          <a:ea typeface="宋体" panose="02010600030101010101" pitchFamily="2" charset="-122"/>
                        </a:rPr>
                        <a:t>； </a:t>
                      </a:r>
                      <a:r>
                        <a:rPr lang="en-US" sz="1800" b="1" kern="1000" dirty="0">
                          <a:effectLst/>
                          <a:latin typeface="Times New Roman" panose="02020603050405020304" pitchFamily="18" charset="0"/>
                          <a:ea typeface="宋体" panose="02010600030101010101" pitchFamily="2" charset="-122"/>
                        </a:rPr>
                        <a:t>/  string </a:t>
                      </a:r>
                      <a:r>
                        <a:rPr lang="en-US" sz="1800" b="1" kern="1000" dirty="0" err="1">
                          <a:effectLst/>
                          <a:latin typeface="Times New Roman" panose="02020603050405020304" pitchFamily="18" charset="0"/>
                          <a:ea typeface="宋体" panose="02010600030101010101" pitchFamily="2" charset="-122"/>
                        </a:rPr>
                        <a:t>getColor</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a:t>
                      </a:r>
                      <a:r>
                        <a:rPr lang="en-US" sz="1800" b="1" kern="1000" dirty="0">
                          <a:effectLst/>
                          <a:latin typeface="Times New Roman" panose="02020603050405020304" pitchFamily="18" charset="0"/>
                          <a:ea typeface="宋体" panose="02010600030101010101" pitchFamily="2" charset="-122"/>
                        </a:rPr>
                        <a:t>        </a:t>
                      </a:r>
                      <a:r>
                        <a:rPr lang="zh-CN" sz="1800" b="1" kern="1000" dirty="0">
                          <a:effectLst/>
                          <a:latin typeface="Times New Roman" panose="02020603050405020304" pitchFamily="18" charset="0"/>
                          <a:ea typeface="宋体" panose="02010600030101010101" pitchFamily="2" charset="-122"/>
                        </a:rPr>
                        <a:t>设置</a:t>
                      </a:r>
                      <a:r>
                        <a:rPr lang="en-US" sz="1800" b="1" kern="1000" dirty="0">
                          <a:effectLst/>
                          <a:latin typeface="Times New Roman" panose="02020603050405020304" pitchFamily="18" charset="0"/>
                          <a:ea typeface="宋体" panose="02010600030101010101" pitchFamily="2" charset="-122"/>
                        </a:rPr>
                        <a:t>/</a:t>
                      </a:r>
                      <a:r>
                        <a:rPr lang="zh-CN" sz="1800" b="1" kern="1000" dirty="0">
                          <a:effectLst/>
                          <a:latin typeface="Times New Roman" panose="02020603050405020304" pitchFamily="18" charset="0"/>
                          <a:ea typeface="宋体" panose="02010600030101010101" pitchFamily="2" charset="-122"/>
                        </a:rPr>
                        <a:t>获取狗的颜色</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780484"/>
                  </a:ext>
                </a:extLst>
              </a:tr>
            </a:tbl>
          </a:graphicData>
        </a:graphic>
      </p:graphicFrame>
      <p:sp>
        <p:nvSpPr>
          <p:cNvPr id="5" name="矩形 4"/>
          <p:cNvSpPr/>
          <p:nvPr/>
        </p:nvSpPr>
        <p:spPr>
          <a:xfrm>
            <a:off x="107504" y="1019186"/>
            <a:ext cx="3531736" cy="523220"/>
          </a:xfrm>
          <a:prstGeom prst="rect">
            <a:avLst/>
          </a:prstGeom>
        </p:spPr>
        <p:txBody>
          <a:bodyPr wrap="none">
            <a:spAutoFit/>
          </a:bodyPr>
          <a:lstStyle/>
          <a:p>
            <a:pPr marL="457200" indent="-457200">
              <a:buFont typeface="Arial" panose="020B0604020202020204" pitchFamily="34" charset="0"/>
              <a:buChar char="•"/>
            </a:pPr>
            <a:r>
              <a:rPr lang="zh-CN" altLang="zh-CN" sz="2800" b="1" kern="1000" dirty="0">
                <a:solidFill>
                  <a:srgbClr val="0000CC"/>
                </a:solidFill>
                <a:latin typeface="Times New Roman" panose="02020603050405020304" pitchFamily="18" charset="0"/>
                <a:cs typeface="Times New Roman" panose="02020603050405020304" pitchFamily="18" charset="0"/>
              </a:rPr>
              <a:t>宠物狗的抽象</a:t>
            </a:r>
            <a:r>
              <a:rPr lang="zh-CN" altLang="en-US" sz="2800" b="1" kern="1000" dirty="0">
                <a:solidFill>
                  <a:srgbClr val="0000CC"/>
                </a:solidFill>
                <a:latin typeface="Times New Roman" panose="02020603050405020304" pitchFamily="18" charset="0"/>
                <a:cs typeface="Times New Roman" panose="02020603050405020304" pitchFamily="18" charset="0"/>
              </a:rPr>
              <a:t>结果</a:t>
            </a:r>
            <a:endParaRPr lang="zh-CN" altLang="en-US" sz="2800" b="1" dirty="0">
              <a:solidFill>
                <a:srgbClr val="0000CC"/>
              </a:solidFill>
            </a:endParaRPr>
          </a:p>
        </p:txBody>
      </p:sp>
    </p:spTree>
    <p:extLst>
      <p:ext uri="{BB962C8B-B14F-4D97-AF65-F5344CB8AC3E}">
        <p14:creationId xmlns:p14="http://schemas.microsoft.com/office/powerpoint/2010/main" val="29155626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0" indent="0">
              <a:buNone/>
            </a:pPr>
            <a:r>
              <a:rPr lang="en-US" altLang="zh-CN" sz="2000" dirty="0"/>
              <a:t>private:</a:t>
            </a:r>
            <a:endParaRPr lang="zh-CN" altLang="zh-CN" sz="2000" dirty="0"/>
          </a:p>
          <a:p>
            <a:pPr marL="0" indent="0">
              <a:buNone/>
            </a:pPr>
            <a:r>
              <a:rPr lang="en-US" altLang="zh-CN" sz="2000" dirty="0"/>
              <a:t>	void </a:t>
            </a:r>
            <a:r>
              <a:rPr lang="en-US" altLang="zh-CN" sz="2000" dirty="0" err="1"/>
              <a:t>newbkName</a:t>
            </a:r>
            <a:r>
              <a:rPr lang="en-US" altLang="zh-CN" sz="2000" dirty="0"/>
              <a:t>(char *name) {                       //</a:t>
            </a:r>
            <a:r>
              <a:rPr lang="zh-CN" altLang="zh-CN" sz="2000" dirty="0"/>
              <a:t>类内私用函数</a:t>
            </a:r>
          </a:p>
          <a:p>
            <a:pPr marL="0" indent="0">
              <a:buNone/>
            </a:pPr>
            <a:r>
              <a:rPr lang="en-US" altLang="zh-CN" sz="2000" dirty="0"/>
              <a:t>		</a:t>
            </a:r>
            <a:r>
              <a:rPr lang="en-US" altLang="zh-CN" sz="2000" dirty="0" err="1"/>
              <a:t>bookName</a:t>
            </a:r>
            <a:r>
              <a:rPr lang="en-US" altLang="zh-CN" sz="2000" dirty="0"/>
              <a:t> = new char[</a:t>
            </a:r>
            <a:r>
              <a:rPr lang="en-US" altLang="zh-CN" sz="2000" dirty="0" err="1"/>
              <a:t>strlen</a:t>
            </a:r>
            <a:r>
              <a:rPr lang="en-US" altLang="zh-CN" sz="2000" dirty="0"/>
              <a:t>(name) + 1];</a:t>
            </a:r>
            <a:endParaRPr lang="zh-CN" altLang="zh-CN" sz="2000" dirty="0"/>
          </a:p>
          <a:p>
            <a:pPr marL="0" indent="0">
              <a:buNone/>
            </a:pPr>
            <a:r>
              <a:rPr lang="en-US" altLang="zh-CN" sz="2000" dirty="0"/>
              <a:t>		</a:t>
            </a:r>
            <a:r>
              <a:rPr lang="en-US" altLang="zh-CN" sz="2000" dirty="0" err="1"/>
              <a:t>strcpy</a:t>
            </a:r>
            <a:r>
              <a:rPr lang="en-US" altLang="zh-CN" sz="2000" dirty="0"/>
              <a:t>(</a:t>
            </a:r>
            <a:r>
              <a:rPr lang="en-US" altLang="zh-CN" sz="2000" dirty="0" err="1"/>
              <a:t>bookName</a:t>
            </a:r>
            <a:r>
              <a:rPr lang="en-US" altLang="zh-CN" sz="2000" dirty="0"/>
              <a:t>, name);</a:t>
            </a:r>
            <a:endParaRPr lang="zh-CN" altLang="zh-CN" sz="2000" dirty="0"/>
          </a:p>
          <a:p>
            <a:pPr marL="0" indent="0">
              <a:buNone/>
            </a:pPr>
            <a:r>
              <a:rPr lang="en-US" altLang="zh-CN" sz="2000" dirty="0"/>
              <a:t>	}</a:t>
            </a:r>
            <a:endParaRPr lang="zh-CN" altLang="zh-CN" sz="2000" dirty="0"/>
          </a:p>
          <a:p>
            <a:pPr marL="0" indent="0">
              <a:buNone/>
            </a:pPr>
            <a:r>
              <a:rPr lang="en-US" altLang="zh-CN" sz="2000" dirty="0"/>
              <a:t>	char* </a:t>
            </a:r>
            <a:r>
              <a:rPr lang="en-US" altLang="zh-CN" sz="2000" dirty="0" err="1"/>
              <a:t>bookName</a:t>
            </a:r>
            <a:r>
              <a:rPr lang="en-US" altLang="zh-CN" sz="2000" dirty="0"/>
              <a:t>;</a:t>
            </a:r>
            <a:endParaRPr lang="zh-CN" altLang="zh-CN" sz="2000" dirty="0"/>
          </a:p>
          <a:p>
            <a:pPr marL="0" indent="0">
              <a:buNone/>
            </a:pPr>
            <a:r>
              <a:rPr lang="en-US" altLang="zh-CN" sz="2000" dirty="0"/>
              <a:t>	double price;</a:t>
            </a:r>
            <a:endParaRPr lang="zh-CN" altLang="zh-CN" sz="2000" dirty="0"/>
          </a:p>
          <a:p>
            <a:pPr marL="0" indent="0">
              <a:buNone/>
            </a:pPr>
            <a:r>
              <a:rPr lang="en-US" altLang="zh-CN" sz="2000" dirty="0"/>
              <a:t>};</a:t>
            </a:r>
            <a:endParaRPr lang="zh-CN" altLang="zh-CN" sz="2000" dirty="0"/>
          </a:p>
          <a:p>
            <a:pPr marL="0" indent="0">
              <a:buNone/>
            </a:pPr>
            <a:r>
              <a:rPr lang="en-US" altLang="zh-CN" sz="2000" dirty="0"/>
              <a:t>Book </a:t>
            </a:r>
            <a:r>
              <a:rPr lang="en-US" altLang="zh-CN" sz="2000" dirty="0" err="1"/>
              <a:t>getBook</a:t>
            </a:r>
            <a:r>
              <a:rPr lang="en-US" altLang="zh-CN" sz="2000" dirty="0"/>
              <a:t>(Book a) {             //</a:t>
            </a:r>
            <a:r>
              <a:rPr lang="zh-CN" altLang="zh-CN" sz="2000" dirty="0"/>
              <a:t>普通函数，调用拷贝构造函数传递</a:t>
            </a:r>
            <a:r>
              <a:rPr lang="en-US" altLang="zh-CN" sz="2000" dirty="0"/>
              <a:t>a</a:t>
            </a:r>
            <a:endParaRPr lang="zh-CN" altLang="zh-CN" sz="2000" dirty="0"/>
          </a:p>
          <a:p>
            <a:pPr marL="0" indent="0">
              <a:buNone/>
            </a:pPr>
            <a:r>
              <a:rPr lang="en-US" altLang="zh-CN" sz="2000" dirty="0"/>
              <a:t>	Book b=a;		//</a:t>
            </a:r>
            <a:r>
              <a:rPr lang="zh-CN" altLang="zh-CN" sz="2000" dirty="0"/>
              <a:t>调用拷贝构造函数</a:t>
            </a:r>
          </a:p>
          <a:p>
            <a:pPr marL="0" indent="0">
              <a:buNone/>
            </a:pPr>
            <a:r>
              <a:rPr lang="en-US" altLang="zh-CN" sz="2000" dirty="0"/>
              <a:t>	return a;            		//</a:t>
            </a:r>
            <a:r>
              <a:rPr lang="zh-CN" altLang="zh-CN" sz="2000" dirty="0"/>
              <a:t>返回右值，</a:t>
            </a:r>
            <a:r>
              <a:rPr lang="zh-CN" altLang="zh-CN" sz="2000" b="1" dirty="0">
                <a:solidFill>
                  <a:srgbClr val="FF0000"/>
                </a:solidFill>
              </a:rPr>
              <a:t>调用移动拷贝构造函数</a:t>
            </a:r>
          </a:p>
          <a:p>
            <a:pPr marL="0" indent="0">
              <a:buNone/>
            </a:pPr>
            <a:r>
              <a:rPr lang="en-US" altLang="zh-CN" sz="2000" dirty="0"/>
              <a:t>}</a:t>
            </a:r>
            <a:endParaRPr lang="zh-CN" altLang="zh-CN" sz="2000" dirty="0"/>
          </a:p>
          <a:p>
            <a:pPr marL="57150" indent="0" eaLnBrk="1" hangingPunct="1">
              <a:buNone/>
            </a:pPr>
            <a:endParaRPr lang="en-US" altLang="zh-CN" sz="2000" b="1" dirty="0"/>
          </a:p>
        </p:txBody>
      </p:sp>
    </p:spTree>
    <p:extLst>
      <p:ext uri="{BB962C8B-B14F-4D97-AF65-F5344CB8AC3E}">
        <p14:creationId xmlns:p14="http://schemas.microsoft.com/office/powerpoint/2010/main" val="215396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8" end="8"/>
                                            </p:txEl>
                                          </p:spTgt>
                                        </p:tgtEl>
                                        <p:attrNameLst>
                                          <p:attrName>style.visibility</p:attrName>
                                        </p:attrNameLst>
                                      </p:cBhvr>
                                      <p:to>
                                        <p:strVal val="visible"/>
                                      </p:to>
                                    </p:set>
                                    <p:anim calcmode="lin" valueType="num">
                                      <p:cBhvr additive="base">
                                        <p:cTn id="7"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9" end="9"/>
                                            </p:txEl>
                                          </p:spTgt>
                                        </p:tgtEl>
                                        <p:attrNameLst>
                                          <p:attrName>style.visibility</p:attrName>
                                        </p:attrNameLst>
                                      </p:cBhvr>
                                      <p:to>
                                        <p:strVal val="visible"/>
                                      </p:to>
                                    </p:set>
                                    <p:anim calcmode="lin" valueType="num">
                                      <p:cBhvr additive="base">
                                        <p:cTn id="11"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10" end="10"/>
                                            </p:txEl>
                                          </p:spTgt>
                                        </p:tgtEl>
                                        <p:attrNameLst>
                                          <p:attrName>style.visibility</p:attrName>
                                        </p:attrNameLst>
                                      </p:cBhvr>
                                      <p:to>
                                        <p:strVal val="visible"/>
                                      </p:to>
                                    </p:set>
                                    <p:anim calcmode="lin" valueType="num">
                                      <p:cBhvr additive="base">
                                        <p:cTn id="15"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11" end="11"/>
                                            </p:txEl>
                                          </p:spTgt>
                                        </p:tgtEl>
                                        <p:attrNameLst>
                                          <p:attrName>style.visibility</p:attrName>
                                        </p:attrNameLst>
                                      </p:cBhvr>
                                      <p:to>
                                        <p:strVal val="visible"/>
                                      </p:to>
                                    </p:set>
                                    <p:anim calcmode="lin" valueType="num">
                                      <p:cBhvr additive="base">
                                        <p:cTn id="19"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0" indent="0">
              <a:buNone/>
            </a:pPr>
            <a:r>
              <a:rPr lang="en-US" altLang="zh-CN" sz="2400" dirty="0"/>
              <a:t>void main() {</a:t>
            </a:r>
            <a:endParaRPr lang="zh-CN" altLang="zh-CN" sz="2400" dirty="0"/>
          </a:p>
          <a:p>
            <a:pPr marL="0" indent="0">
              <a:buNone/>
            </a:pPr>
            <a:r>
              <a:rPr lang="en-US" altLang="zh-CN" sz="2400" dirty="0"/>
              <a:t>	Book </a:t>
            </a:r>
            <a:r>
              <a:rPr lang="en-US" altLang="zh-CN" sz="2400" dirty="0" err="1"/>
              <a:t>b,book</a:t>
            </a:r>
            <a:r>
              <a:rPr lang="en-US" altLang="zh-CN" sz="2400" dirty="0"/>
              <a:t>;              			//L1</a:t>
            </a:r>
            <a:endParaRPr lang="zh-CN" altLang="zh-CN" sz="2400" dirty="0"/>
          </a:p>
          <a:p>
            <a:pPr marL="0" indent="0">
              <a:buNone/>
            </a:pPr>
            <a:r>
              <a:rPr lang="en-US" altLang="zh-CN" sz="2400" dirty="0"/>
              <a:t>	</a:t>
            </a:r>
            <a:r>
              <a:rPr lang="en-US" altLang="zh-CN" sz="2400" dirty="0" err="1"/>
              <a:t>book.setData</a:t>
            </a:r>
            <a:r>
              <a:rPr lang="en-US" altLang="zh-CN" sz="2400" dirty="0"/>
              <a:t>("</a:t>
            </a:r>
            <a:r>
              <a:rPr lang="zh-CN" altLang="zh-CN" sz="2400" dirty="0"/>
              <a:t>数据库原理</a:t>
            </a:r>
            <a:r>
              <a:rPr lang="en-US" altLang="zh-CN" sz="2400" dirty="0"/>
              <a:t>", 32.4);</a:t>
            </a:r>
            <a:endParaRPr lang="zh-CN" altLang="zh-CN" sz="2400" dirty="0"/>
          </a:p>
          <a:p>
            <a:pPr marL="0" indent="0">
              <a:buNone/>
            </a:pPr>
            <a:r>
              <a:rPr lang="en-US" altLang="zh-CN" sz="2400" dirty="0"/>
              <a:t>	Book a =</a:t>
            </a:r>
            <a:r>
              <a:rPr lang="en-US" altLang="zh-CN" sz="2400" dirty="0" err="1"/>
              <a:t>getBook</a:t>
            </a:r>
            <a:r>
              <a:rPr lang="en-US" altLang="zh-CN" sz="2400" dirty="0"/>
              <a:t>(book);	                                 //L2</a:t>
            </a:r>
            <a:endParaRPr lang="zh-CN" altLang="zh-CN" sz="2400" dirty="0"/>
          </a:p>
          <a:p>
            <a:pPr marL="0" indent="0">
              <a:buNone/>
            </a:pPr>
            <a:r>
              <a:rPr lang="en-US" altLang="zh-CN" sz="2400" dirty="0"/>
              <a:t>	</a:t>
            </a:r>
            <a:r>
              <a:rPr lang="en-US" altLang="zh-CN" sz="2400" dirty="0" err="1"/>
              <a:t>cout</a:t>
            </a:r>
            <a:r>
              <a:rPr lang="en-US" altLang="zh-CN" sz="2400" dirty="0"/>
              <a:t> &lt;&lt; </a:t>
            </a:r>
            <a:r>
              <a:rPr lang="en-US" altLang="zh-CN" sz="2400" dirty="0" err="1"/>
              <a:t>a.getName</a:t>
            </a:r>
            <a:r>
              <a:rPr lang="en-US" altLang="zh-CN" sz="2400" dirty="0"/>
              <a:t>() &lt;&lt;"\t"&lt;&lt;</a:t>
            </a:r>
            <a:r>
              <a:rPr lang="en-US" altLang="zh-CN" sz="2400" dirty="0" err="1"/>
              <a:t>a.getPrice</a:t>
            </a:r>
            <a:r>
              <a:rPr lang="en-US" altLang="zh-CN" sz="2400" dirty="0"/>
              <a:t>()&lt;&lt;</a:t>
            </a:r>
            <a:r>
              <a:rPr lang="en-US" altLang="zh-CN" sz="2400" dirty="0" err="1"/>
              <a:t>endl</a:t>
            </a:r>
            <a:r>
              <a:rPr lang="en-US" altLang="zh-CN" sz="2400" dirty="0"/>
              <a:t>;</a:t>
            </a:r>
            <a:endParaRPr lang="zh-CN" altLang="zh-CN" sz="2400" dirty="0"/>
          </a:p>
          <a:p>
            <a:pPr marL="0" indent="0">
              <a:buNone/>
            </a:pPr>
            <a:r>
              <a:rPr lang="en-US" altLang="zh-CN" sz="2400" dirty="0"/>
              <a:t>	Book c = </a:t>
            </a:r>
            <a:r>
              <a:rPr lang="en-US" altLang="zh-CN" sz="2400" dirty="0" err="1"/>
              <a:t>std</a:t>
            </a:r>
            <a:r>
              <a:rPr lang="en-US" altLang="zh-CN" sz="2400" dirty="0"/>
              <a:t>::move(a);                                  	 //L3</a:t>
            </a:r>
            <a:endParaRPr lang="zh-CN" altLang="zh-CN" sz="2400" dirty="0"/>
          </a:p>
          <a:p>
            <a:pPr marL="0" indent="0">
              <a:buNone/>
            </a:pPr>
            <a:r>
              <a:rPr lang="en-US" altLang="zh-CN" sz="2400" dirty="0"/>
              <a:t>	b = </a:t>
            </a:r>
            <a:r>
              <a:rPr lang="en-US" altLang="zh-CN" sz="2400" dirty="0" err="1"/>
              <a:t>std</a:t>
            </a:r>
            <a:r>
              <a:rPr lang="en-US" altLang="zh-CN" sz="2400" dirty="0"/>
              <a:t>::move(c);                                         	//L4</a:t>
            </a:r>
            <a:endParaRPr lang="zh-CN" altLang="zh-CN" sz="2400" dirty="0"/>
          </a:p>
          <a:p>
            <a:pPr marL="0" indent="0">
              <a:buNone/>
            </a:pPr>
            <a:r>
              <a:rPr lang="en-US" altLang="zh-CN" sz="2400" dirty="0"/>
              <a:t>	a = b;                                                      		//L5</a:t>
            </a:r>
            <a:endParaRPr lang="zh-CN" altLang="zh-CN" sz="2400" dirty="0"/>
          </a:p>
          <a:p>
            <a:pPr marL="0" indent="0">
              <a:buNone/>
            </a:pPr>
            <a:r>
              <a:rPr lang="en-US" altLang="zh-CN" sz="2400" dirty="0"/>
              <a:t>}</a:t>
            </a:r>
            <a:endParaRPr lang="zh-CN" altLang="zh-CN" sz="2400" dirty="0"/>
          </a:p>
          <a:p>
            <a:pPr marL="57150" indent="0" eaLnBrk="1" hangingPunct="1">
              <a:buNone/>
            </a:pPr>
            <a:endParaRPr lang="en-US" altLang="zh-CN" sz="2400" b="1" dirty="0"/>
          </a:p>
        </p:txBody>
      </p:sp>
    </p:spTree>
    <p:extLst>
      <p:ext uri="{BB962C8B-B14F-4D97-AF65-F5344CB8AC3E}">
        <p14:creationId xmlns:p14="http://schemas.microsoft.com/office/powerpoint/2010/main" val="42869665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54576" y="0"/>
            <a:ext cx="7772400" cy="908720"/>
          </a:xfrm>
        </p:spPr>
        <p:txBody>
          <a:bodyPr/>
          <a:lstStyle/>
          <a:p>
            <a:pPr eaLnBrk="1" hangingPunct="1"/>
            <a:r>
              <a:rPr lang="en-US" altLang="zh-CN" b="1" dirty="0"/>
              <a:t>3.8.3 </a:t>
            </a:r>
            <a:r>
              <a:rPr lang="zh-CN" altLang="zh-CN" b="1" dirty="0">
                <a:solidFill>
                  <a:srgbClr val="FF0000"/>
                </a:solidFill>
              </a:rPr>
              <a:t>移动函数 </a:t>
            </a:r>
            <a:endParaRPr lang="zh-CN" altLang="en-US" b="1" dirty="0">
              <a:solidFill>
                <a:srgbClr val="FF0000"/>
              </a:solidFill>
            </a:endParaRPr>
          </a:p>
        </p:txBody>
      </p:sp>
      <p:sp>
        <p:nvSpPr>
          <p:cNvPr id="65539" name="Rectangle 3"/>
          <p:cNvSpPr>
            <a:spLocks noGrp="1" noChangeArrowheads="1"/>
          </p:cNvSpPr>
          <p:nvPr>
            <p:ph type="body" idx="1"/>
          </p:nvPr>
        </p:nvSpPr>
        <p:spPr>
          <a:xfrm>
            <a:off x="251520" y="1124744"/>
            <a:ext cx="8496944" cy="5328592"/>
          </a:xfrm>
        </p:spPr>
        <p:txBody>
          <a:bodyPr/>
          <a:lstStyle/>
          <a:p>
            <a:pPr marL="57150" indent="0" eaLnBrk="1" hangingPunct="1">
              <a:buNone/>
            </a:pPr>
            <a:r>
              <a:rPr lang="en-US" altLang="zh-CN" sz="2800" b="1" dirty="0">
                <a:solidFill>
                  <a:srgbClr val="0000CC"/>
                </a:solidFill>
              </a:rPr>
              <a:t>5．</a:t>
            </a:r>
            <a:r>
              <a:rPr lang="zh-CN" altLang="en-US" sz="2800" b="1" dirty="0">
                <a:solidFill>
                  <a:srgbClr val="0000CC"/>
                </a:solidFill>
              </a:rPr>
              <a:t>对移动函数的几点说明</a:t>
            </a:r>
            <a:endParaRPr lang="en-US" altLang="zh-CN" sz="2800" b="1" dirty="0">
              <a:solidFill>
                <a:srgbClr val="0000CC"/>
              </a:solidFill>
            </a:endParaRPr>
          </a:p>
          <a:p>
            <a:pPr marL="914400" lvl="1" indent="-457200" eaLnBrk="1" hangingPunct="1">
              <a:buFont typeface="+mj-ea"/>
              <a:buAutoNum type="circleNumDbPlain"/>
            </a:pPr>
            <a:r>
              <a:rPr lang="zh-CN" altLang="zh-CN" sz="2400" dirty="0"/>
              <a:t> </a:t>
            </a:r>
            <a:r>
              <a:rPr lang="zh-CN" altLang="zh-CN" sz="2400" dirty="0">
                <a:solidFill>
                  <a:srgbClr val="FF0000"/>
                </a:solidFill>
              </a:rPr>
              <a:t>对象资源被移动之后，它应该</a:t>
            </a:r>
            <a:r>
              <a:rPr lang="zh-CN" altLang="zh-CN" sz="2400" dirty="0">
                <a:solidFill>
                  <a:srgbClr val="0000CC"/>
                </a:solidFill>
              </a:rPr>
              <a:t>是可析构和有效的</a:t>
            </a:r>
            <a:endParaRPr lang="en-US" altLang="zh-CN" sz="2400" dirty="0">
              <a:solidFill>
                <a:srgbClr val="0000CC"/>
              </a:solidFill>
            </a:endParaRPr>
          </a:p>
          <a:p>
            <a:pPr lvl="1" eaLnBrk="1" hangingPunct="1"/>
            <a:r>
              <a:rPr lang="zh-CN" altLang="zh-CN" sz="2000" dirty="0"/>
              <a:t>对象的内存资源被移动后，并不会立即销毁对象，它仍处用可用状态，可以为它赋新值</a:t>
            </a:r>
            <a:r>
              <a:rPr lang="zh-CN" altLang="en-US" sz="2000" dirty="0"/>
              <a:t>。但不建议这样用，否则失去了移动的意义。</a:t>
            </a:r>
            <a:endParaRPr lang="en-US" altLang="zh-CN" sz="2000" dirty="0"/>
          </a:p>
          <a:p>
            <a:pPr marL="914400" lvl="1" indent="-457200" eaLnBrk="1" hangingPunct="1">
              <a:buFont typeface="+mj-ea"/>
              <a:buAutoNum type="circleNumDbPlain" startAt="2"/>
            </a:pPr>
            <a:r>
              <a:rPr lang="zh-CN" altLang="zh-CN" sz="2400" dirty="0">
                <a:solidFill>
                  <a:srgbClr val="FF0000"/>
                </a:solidFill>
              </a:rPr>
              <a:t> 拷贝左值，移动右值</a:t>
            </a:r>
            <a:endParaRPr lang="en-US" altLang="zh-CN" sz="2400" dirty="0">
              <a:solidFill>
                <a:srgbClr val="FF0000"/>
              </a:solidFill>
            </a:endParaRPr>
          </a:p>
          <a:p>
            <a:pPr lvl="1" eaLnBrk="1" hangingPunct="1"/>
            <a:r>
              <a:rPr lang="zh-CN" altLang="zh-CN" sz="2000" dirty="0"/>
              <a:t>一个类同时设置了拷贝构造函数、赋值运算符函数、移动拷贝构造函数和移动赋值函数时，编译器就会使用与普通函数相同的参数匹配规则进行函数调用</a:t>
            </a:r>
            <a:r>
              <a:rPr lang="zh-CN" altLang="en-US" sz="2000" dirty="0"/>
              <a:t>。</a:t>
            </a:r>
            <a:r>
              <a:rPr lang="zh-CN" altLang="en-US" sz="2000" dirty="0">
                <a:solidFill>
                  <a:srgbClr val="0000CC"/>
                </a:solidFill>
              </a:rPr>
              <a:t>当需要左值时，执行拷贝构造函数或赋值运算符函数；当需要右值时，执行移动拷贝或移动赋值函数</a:t>
            </a:r>
            <a:r>
              <a:rPr lang="zh-CN" altLang="en-US" sz="2000" dirty="0"/>
              <a:t>。</a:t>
            </a:r>
            <a:endParaRPr lang="zh-CN" altLang="zh-CN" sz="2000" dirty="0"/>
          </a:p>
          <a:p>
            <a:pPr marL="914400" lvl="1" indent="-457200" eaLnBrk="1" hangingPunct="1">
              <a:buFont typeface="+mj-ea"/>
              <a:buAutoNum type="circleNumDbPlain" startAt="2"/>
            </a:pPr>
            <a:r>
              <a:rPr lang="zh-CN" altLang="zh-CN" sz="2400" dirty="0">
                <a:solidFill>
                  <a:srgbClr val="FF0000"/>
                </a:solidFill>
              </a:rPr>
              <a:t>如果类没有移动函数，右值也被拷贝</a:t>
            </a:r>
            <a:endParaRPr lang="en-US" altLang="zh-CN" sz="2400" dirty="0">
              <a:solidFill>
                <a:srgbClr val="FF0000"/>
              </a:solidFill>
            </a:endParaRPr>
          </a:p>
          <a:p>
            <a:pPr lvl="1" eaLnBrk="1" hangingPunct="1"/>
            <a:r>
              <a:rPr lang="zh-CN" altLang="zh-CN" sz="2000" dirty="0"/>
              <a:t>如果一个类定义了拷贝构造函数和赋值运算符函数，但没有移动构造函数和移动赋值运算符，就不能执行移动操作，</a:t>
            </a:r>
            <a:r>
              <a:rPr lang="zh-CN" altLang="zh-CN" sz="2000" dirty="0">
                <a:solidFill>
                  <a:srgbClr val="0000CC"/>
                </a:solidFill>
              </a:rPr>
              <a:t>即使调用</a:t>
            </a:r>
            <a:r>
              <a:rPr lang="en-US" altLang="zh-CN" sz="2000" dirty="0">
                <a:solidFill>
                  <a:srgbClr val="0000CC"/>
                </a:solidFill>
              </a:rPr>
              <a:t>move</a:t>
            </a:r>
            <a:r>
              <a:rPr lang="zh-CN" altLang="zh-CN" sz="2000" dirty="0">
                <a:solidFill>
                  <a:srgbClr val="0000CC"/>
                </a:solidFill>
              </a:rPr>
              <a:t>函数也只能执行对象拷贝操作。</a:t>
            </a:r>
          </a:p>
          <a:p>
            <a:pPr lvl="1" eaLnBrk="1" hangingPunct="1"/>
            <a:endParaRPr lang="en-US" altLang="zh-CN" sz="2400" b="1" dirty="0">
              <a:solidFill>
                <a:srgbClr val="0000CC"/>
              </a:solidFill>
            </a:endParaRPr>
          </a:p>
        </p:txBody>
      </p:sp>
    </p:spTree>
    <p:extLst>
      <p:ext uri="{BB962C8B-B14F-4D97-AF65-F5344CB8AC3E}">
        <p14:creationId xmlns:p14="http://schemas.microsoft.com/office/powerpoint/2010/main" val="269658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anim calcmode="lin" valueType="num">
                                      <p:cBhvr additive="base">
                                        <p:cTn id="17"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5" end="5"/>
                                            </p:txEl>
                                          </p:spTgt>
                                        </p:tgtEl>
                                        <p:attrNameLst>
                                          <p:attrName>style.visibility</p:attrName>
                                        </p:attrNameLst>
                                      </p:cBhvr>
                                      <p:to>
                                        <p:strVal val="visible"/>
                                      </p:to>
                                    </p:set>
                                    <p:anim calcmode="lin" valueType="num">
                                      <p:cBhvr additive="base">
                                        <p:cTn id="2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Effect transition="in" filter="fade">
                                      <p:cBhvr>
                                        <p:cTn id="35" dur="5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95325" y="22582"/>
            <a:ext cx="7772400" cy="958146"/>
          </a:xfrm>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
        <p:nvSpPr>
          <p:cNvPr id="70659" name="Rectangle 3"/>
          <p:cNvSpPr>
            <a:spLocks noGrp="1" noChangeArrowheads="1"/>
          </p:cNvSpPr>
          <p:nvPr>
            <p:ph type="body" idx="1"/>
          </p:nvPr>
        </p:nvSpPr>
        <p:spPr>
          <a:xfrm>
            <a:off x="659422" y="1268760"/>
            <a:ext cx="7772400" cy="4114800"/>
          </a:xfrm>
        </p:spPr>
        <p:txBody>
          <a:bodyPr/>
          <a:lstStyle/>
          <a:p>
            <a:pPr marL="0" indent="0" eaLnBrk="1" hangingPunct="1">
              <a:lnSpc>
                <a:spcPct val="90000"/>
              </a:lnSpc>
              <a:buNone/>
            </a:pPr>
            <a:r>
              <a:rPr lang="en-US" altLang="zh-CN" b="1" dirty="0">
                <a:solidFill>
                  <a:srgbClr val="0000CC"/>
                </a:solidFill>
              </a:rPr>
              <a:t>1．</a:t>
            </a:r>
            <a:r>
              <a:rPr lang="zh-CN" altLang="en-US" b="1" dirty="0">
                <a:solidFill>
                  <a:srgbClr val="0000CC"/>
                </a:solidFill>
              </a:rPr>
              <a:t>普通成员与常现成员区别</a:t>
            </a:r>
            <a:endParaRPr lang="en-US" altLang="zh-CN" b="1" dirty="0">
              <a:solidFill>
                <a:srgbClr val="0000CC"/>
              </a:solidFill>
            </a:endParaRPr>
          </a:p>
          <a:p>
            <a:pPr lvl="1" eaLnBrk="1" hangingPunct="1">
              <a:lnSpc>
                <a:spcPct val="90000"/>
              </a:lnSpc>
            </a:pPr>
            <a:r>
              <a:rPr lang="zh-CN" altLang="en-US" b="1" dirty="0">
                <a:solidFill>
                  <a:srgbClr val="FF3300"/>
                </a:solidFill>
              </a:rPr>
              <a:t>普通数据成员</a:t>
            </a:r>
          </a:p>
          <a:p>
            <a:pPr lvl="2" eaLnBrk="1" hangingPunct="1">
              <a:lnSpc>
                <a:spcPct val="90000"/>
              </a:lnSpc>
            </a:pPr>
            <a:r>
              <a:rPr lang="zh-CN" altLang="en-US" b="1" dirty="0"/>
              <a:t>每个对象拥有独立的数据成员拷贝</a:t>
            </a:r>
          </a:p>
          <a:p>
            <a:pPr lvl="2" eaLnBrk="1" hangingPunct="1">
              <a:lnSpc>
                <a:spcPct val="90000"/>
              </a:lnSpc>
            </a:pPr>
            <a:r>
              <a:rPr lang="zh-CN" altLang="en-US" b="1" dirty="0"/>
              <a:t>不能在确定对象之外存在</a:t>
            </a:r>
          </a:p>
          <a:p>
            <a:pPr lvl="1" eaLnBrk="1" hangingPunct="1">
              <a:lnSpc>
                <a:spcPct val="90000"/>
              </a:lnSpc>
            </a:pPr>
            <a:r>
              <a:rPr lang="zh-CN" altLang="en-US" b="1" dirty="0">
                <a:solidFill>
                  <a:srgbClr val="FF3300"/>
                </a:solidFill>
              </a:rPr>
              <a:t>静态数据成员（</a:t>
            </a:r>
            <a:r>
              <a:rPr lang="en-US" altLang="zh-CN" b="1" dirty="0">
                <a:solidFill>
                  <a:srgbClr val="FF3300"/>
                </a:solidFill>
              </a:rPr>
              <a:t>static data member）</a:t>
            </a:r>
          </a:p>
          <a:p>
            <a:pPr lvl="2" eaLnBrk="1" hangingPunct="1">
              <a:lnSpc>
                <a:spcPct val="90000"/>
              </a:lnSpc>
            </a:pPr>
            <a:r>
              <a:rPr lang="zh-CN" altLang="en-US" b="1" dirty="0"/>
              <a:t>被类的所有成员所共享</a:t>
            </a:r>
          </a:p>
          <a:p>
            <a:pPr lvl="2" eaLnBrk="1" hangingPunct="1">
              <a:lnSpc>
                <a:spcPct val="90000"/>
              </a:lnSpc>
            </a:pPr>
            <a:r>
              <a:rPr lang="zh-CN" altLang="en-US" b="1" dirty="0"/>
              <a:t>与类关联，而不与特定的对象关联</a:t>
            </a:r>
          </a:p>
          <a:p>
            <a:pPr lvl="2" eaLnBrk="1" hangingPunct="1">
              <a:lnSpc>
                <a:spcPct val="90000"/>
              </a:lnSpc>
            </a:pPr>
            <a:r>
              <a:rPr lang="zh-CN" altLang="en-US" b="1" dirty="0"/>
              <a:t>即便类没有任何对象时，就已经存在</a:t>
            </a:r>
          </a:p>
          <a:p>
            <a:pPr lvl="2" eaLnBrk="1" hangingPunct="1">
              <a:lnSpc>
                <a:spcPct val="90000"/>
              </a:lnSpc>
            </a:pPr>
            <a:r>
              <a:rPr lang="zh-CN" altLang="en-US" b="1" dirty="0"/>
              <a:t>生命期与程序相同</a:t>
            </a:r>
          </a:p>
        </p:txBody>
      </p:sp>
    </p:spTree>
    <p:extLst>
      <p:ext uri="{BB962C8B-B14F-4D97-AF65-F5344CB8AC3E}">
        <p14:creationId xmlns:p14="http://schemas.microsoft.com/office/powerpoint/2010/main" val="384754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4" end="4"/>
                                            </p:txEl>
                                          </p:spTgt>
                                        </p:tgtEl>
                                        <p:attrNameLst>
                                          <p:attrName>style.visibility</p:attrName>
                                        </p:attrNameLst>
                                      </p:cBhvr>
                                      <p:to>
                                        <p:strVal val="visible"/>
                                      </p:to>
                                    </p:set>
                                    <p:anim calcmode="lin" valueType="num">
                                      <p:cBhvr additive="base">
                                        <p:cTn id="7"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5" end="5"/>
                                            </p:txEl>
                                          </p:spTgt>
                                        </p:tgtEl>
                                        <p:attrNameLst>
                                          <p:attrName>style.visibility</p:attrName>
                                        </p:attrNameLst>
                                      </p:cBhvr>
                                      <p:to>
                                        <p:strVal val="visible"/>
                                      </p:to>
                                    </p:set>
                                    <p:anim calcmode="lin" valueType="num">
                                      <p:cBhvr additive="base">
                                        <p:cTn id="1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659">
                                            <p:txEl>
                                              <p:pRg st="6" end="6"/>
                                            </p:txEl>
                                          </p:spTgt>
                                        </p:tgtEl>
                                        <p:attrNameLst>
                                          <p:attrName>style.visibility</p:attrName>
                                        </p:attrNameLst>
                                      </p:cBhvr>
                                      <p:to>
                                        <p:strVal val="visible"/>
                                      </p:to>
                                    </p:set>
                                    <p:anim calcmode="lin" valueType="num">
                                      <p:cBhvr additive="base">
                                        <p:cTn id="15" dur="5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65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659">
                                            <p:txEl>
                                              <p:pRg st="7" end="7"/>
                                            </p:txEl>
                                          </p:spTgt>
                                        </p:tgtEl>
                                        <p:attrNameLst>
                                          <p:attrName>style.visibility</p:attrName>
                                        </p:attrNameLst>
                                      </p:cBhvr>
                                      <p:to>
                                        <p:strVal val="visible"/>
                                      </p:to>
                                    </p:set>
                                    <p:anim calcmode="lin" valueType="num">
                                      <p:cBhvr additive="base">
                                        <p:cTn id="19" dur="5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anim calcmode="lin" valueType="num">
                                      <p:cBhvr additive="base">
                                        <p:cTn id="23" dur="500" fill="hold"/>
                                        <p:tgtEl>
                                          <p:spTgt spid="7065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6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3528" y="1052736"/>
            <a:ext cx="8640960" cy="5688632"/>
          </a:xfrm>
        </p:spPr>
        <p:txBody>
          <a:bodyPr/>
          <a:lstStyle/>
          <a:p>
            <a:pPr eaLnBrk="1" hangingPunct="1">
              <a:lnSpc>
                <a:spcPct val="90000"/>
              </a:lnSpc>
              <a:buFontTx/>
              <a:buNone/>
            </a:pPr>
            <a:r>
              <a:rPr lang="en-US" altLang="zh-CN" sz="2400" b="1" dirty="0">
                <a:solidFill>
                  <a:srgbClr val="0000CC"/>
                </a:solidFill>
              </a:rPr>
              <a:t>2</a:t>
            </a:r>
            <a:r>
              <a:rPr lang="zh-CN" altLang="en-US" sz="2400" b="1" dirty="0">
                <a:solidFill>
                  <a:srgbClr val="0000CC"/>
                </a:solidFill>
              </a:rPr>
              <a:t>．静态数据成员和静态成员函数的的声明</a:t>
            </a:r>
          </a:p>
          <a:p>
            <a:pPr lvl="1" eaLnBrk="1" hangingPunct="1">
              <a:lnSpc>
                <a:spcPct val="90000"/>
              </a:lnSpc>
              <a:buFontTx/>
              <a:buNone/>
            </a:pPr>
            <a:r>
              <a:rPr lang="en-US" altLang="zh-CN" sz="2000" b="1" dirty="0"/>
              <a:t>class  X{</a:t>
            </a:r>
          </a:p>
          <a:p>
            <a:pPr lvl="2" eaLnBrk="1" hangingPunct="1">
              <a:lnSpc>
                <a:spcPct val="90000"/>
              </a:lnSpc>
              <a:buFontTx/>
              <a:buNone/>
            </a:pPr>
            <a:r>
              <a:rPr lang="en-US" altLang="zh-CN" sz="2000" b="1" dirty="0"/>
              <a:t>static </a:t>
            </a:r>
            <a:r>
              <a:rPr lang="zh-CN" altLang="en-US" sz="2000" b="1" dirty="0"/>
              <a:t>类型 静态数据成员名</a:t>
            </a:r>
            <a:r>
              <a:rPr lang="en-US" altLang="zh-CN" sz="2000" b="1" dirty="0"/>
              <a:t>;</a:t>
            </a:r>
          </a:p>
          <a:p>
            <a:pPr lvl="2" eaLnBrk="1" hangingPunct="1">
              <a:lnSpc>
                <a:spcPct val="90000"/>
              </a:lnSpc>
              <a:buNone/>
            </a:pPr>
            <a:r>
              <a:rPr lang="en-US" altLang="zh-CN" sz="2000" b="1" dirty="0"/>
              <a:t>static </a:t>
            </a:r>
            <a:r>
              <a:rPr lang="zh-CN" altLang="en-US" sz="2000" b="1" dirty="0"/>
              <a:t>类型 静态成员函数名（</a:t>
            </a:r>
            <a:r>
              <a:rPr lang="en-US" altLang="zh-CN" sz="2000" b="1" dirty="0"/>
              <a:t>……）;</a:t>
            </a:r>
          </a:p>
          <a:p>
            <a:pPr lvl="1" eaLnBrk="1" hangingPunct="1">
              <a:lnSpc>
                <a:spcPct val="90000"/>
              </a:lnSpc>
              <a:buFontTx/>
              <a:buNone/>
            </a:pPr>
            <a:r>
              <a:rPr lang="en-US" altLang="zh-CN" sz="2000" b="1" dirty="0">
                <a:solidFill>
                  <a:srgbClr val="FF3300"/>
                </a:solidFill>
              </a:rPr>
              <a:t>	  ……</a:t>
            </a:r>
            <a:endParaRPr lang="en-US" altLang="zh-CN" sz="2000" b="1" dirty="0"/>
          </a:p>
          <a:p>
            <a:pPr eaLnBrk="1" hangingPunct="1">
              <a:lnSpc>
                <a:spcPct val="90000"/>
              </a:lnSpc>
              <a:buNone/>
            </a:pPr>
            <a:r>
              <a:rPr lang="en-US" altLang="zh-CN" sz="2400" b="1" dirty="0">
                <a:solidFill>
                  <a:srgbClr val="0000CC"/>
                </a:solidFill>
              </a:rPr>
              <a:t>3</a:t>
            </a:r>
            <a:r>
              <a:rPr lang="zh-CN" altLang="en-US" sz="2400" b="1" dirty="0">
                <a:solidFill>
                  <a:srgbClr val="0000CC"/>
                </a:solidFill>
              </a:rPr>
              <a:t>．静态成员的定义</a:t>
            </a:r>
          </a:p>
          <a:p>
            <a:pPr marL="457200" lvl="1" indent="0" eaLnBrk="1" hangingPunct="1">
              <a:lnSpc>
                <a:spcPct val="90000"/>
              </a:lnSpc>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静态数据成员的两种定义形式：</a:t>
            </a:r>
          </a:p>
          <a:p>
            <a:pPr lvl="2" eaLnBrk="1" hangingPunct="1">
              <a:lnSpc>
                <a:spcPct val="90000"/>
              </a:lnSpc>
              <a:buNone/>
            </a:pPr>
            <a:r>
              <a:rPr lang="zh-CN" altLang="en-US" sz="2000" b="1" dirty="0"/>
              <a:t>类型 类名</a:t>
            </a:r>
            <a:r>
              <a:rPr lang="en-US" altLang="zh-CN" sz="2000" b="1" dirty="0"/>
              <a:t>::</a:t>
            </a:r>
            <a:r>
              <a:rPr lang="zh-CN" altLang="en-US" sz="2000" b="1" dirty="0"/>
              <a:t>静态成员名</a:t>
            </a:r>
            <a:r>
              <a:rPr lang="en-US" altLang="zh-CN" sz="2000" b="1" dirty="0"/>
              <a:t>;         </a:t>
            </a:r>
          </a:p>
          <a:p>
            <a:pPr lvl="2" eaLnBrk="1" hangingPunct="1">
              <a:lnSpc>
                <a:spcPct val="90000"/>
              </a:lnSpc>
              <a:buNone/>
            </a:pPr>
            <a:r>
              <a:rPr lang="zh-CN" altLang="en-US" sz="2000" b="1" dirty="0"/>
              <a:t>类型 类名</a:t>
            </a:r>
            <a:r>
              <a:rPr lang="en-US" altLang="zh-CN" sz="2000" b="1" dirty="0"/>
              <a:t>::</a:t>
            </a:r>
            <a:r>
              <a:rPr lang="zh-CN" altLang="en-US" sz="2000" b="1" dirty="0"/>
              <a:t>静态成员名</a:t>
            </a:r>
            <a:r>
              <a:rPr lang="en-US" altLang="zh-CN" sz="2000" b="1" dirty="0"/>
              <a:t>=</a:t>
            </a:r>
            <a:r>
              <a:rPr lang="zh-CN" altLang="en-US" sz="2000" b="1" dirty="0"/>
              <a:t>初始值</a:t>
            </a:r>
            <a:r>
              <a:rPr lang="en-US" altLang="zh-CN" sz="2000" b="1" dirty="0"/>
              <a:t>; </a:t>
            </a:r>
          </a:p>
          <a:p>
            <a:pPr lvl="1" eaLnBrk="1" hangingPunct="1">
              <a:lnSpc>
                <a:spcPct val="90000"/>
              </a:lnSpc>
              <a:buNone/>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静态成员函数的定义</a:t>
            </a:r>
            <a:endParaRPr lang="en-US" altLang="zh-CN" sz="2400" b="1" dirty="0">
              <a:solidFill>
                <a:srgbClr val="FF0000"/>
              </a:solidFill>
            </a:endParaRPr>
          </a:p>
          <a:p>
            <a:pPr lvl="1" eaLnBrk="1" hangingPunct="1">
              <a:lnSpc>
                <a:spcPct val="90000"/>
              </a:lnSpc>
            </a:pPr>
            <a:r>
              <a:rPr lang="zh-CN" altLang="zh-CN" sz="2000" b="1" dirty="0"/>
              <a:t>静态成员函数</a:t>
            </a:r>
            <a:r>
              <a:rPr lang="zh-CN" altLang="en-US" sz="2000" b="1" dirty="0"/>
              <a:t>的定义</a:t>
            </a:r>
            <a:r>
              <a:rPr lang="zh-CN" altLang="zh-CN" sz="2000" b="1" dirty="0"/>
              <a:t>，除了在类声明中的成员函数前面加上</a:t>
            </a:r>
            <a:r>
              <a:rPr lang="en-US" altLang="zh-CN" sz="2000" b="1" dirty="0"/>
              <a:t>static</a:t>
            </a:r>
            <a:r>
              <a:rPr lang="zh-CN" altLang="zh-CN" sz="2000" b="1" dirty="0"/>
              <a:t>关键字之外，其定义与普通函数没有区别。</a:t>
            </a:r>
            <a:endParaRPr lang="en-US" altLang="zh-CN" sz="2000" b="1" dirty="0"/>
          </a:p>
          <a:p>
            <a:pPr lvl="1" eaLnBrk="1" hangingPunct="1">
              <a:lnSpc>
                <a:spcPct val="90000"/>
              </a:lnSpc>
              <a:buFontTx/>
              <a:buNone/>
            </a:pP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定义静态成员的注意事项</a:t>
            </a:r>
            <a:endParaRPr lang="en-US" altLang="zh-CN" sz="2400" b="1" dirty="0">
              <a:solidFill>
                <a:srgbClr val="FF0000"/>
              </a:solidFill>
            </a:endParaRPr>
          </a:p>
          <a:p>
            <a:pPr lvl="1" eaLnBrk="1" hangingPunct="1">
              <a:lnSpc>
                <a:spcPct val="90000"/>
              </a:lnSpc>
              <a:buFontTx/>
              <a:buNone/>
            </a:pPr>
            <a:r>
              <a:rPr lang="zh-CN" altLang="en-US" sz="2000" b="1" dirty="0"/>
              <a:t>① 在类外定义静态数据成员时，不能加上</a:t>
            </a:r>
            <a:r>
              <a:rPr lang="en-US" altLang="zh-CN" sz="2000" b="1" dirty="0"/>
              <a:t>static</a:t>
            </a:r>
            <a:r>
              <a:rPr lang="zh-CN" altLang="en-US" sz="2000" b="1" dirty="0"/>
              <a:t>限定词；</a:t>
            </a:r>
            <a:endParaRPr lang="en-US" altLang="zh-CN" sz="2000" b="1" dirty="0"/>
          </a:p>
          <a:p>
            <a:pPr lvl="1" eaLnBrk="1" hangingPunct="1">
              <a:lnSpc>
                <a:spcPct val="90000"/>
              </a:lnSpc>
              <a:buFontTx/>
              <a:buNone/>
            </a:pPr>
            <a:r>
              <a:rPr lang="zh-CN" altLang="en-US" sz="2000" b="1" dirty="0"/>
              <a:t>② 在定义静态数据成员时可以指定它的初始值（第</a:t>
            </a:r>
            <a:r>
              <a:rPr lang="en-US" altLang="zh-CN" sz="2000" b="1" dirty="0"/>
              <a:t>2</a:t>
            </a:r>
            <a:r>
              <a:rPr lang="zh-CN" altLang="en-US" sz="2000" b="1" dirty="0"/>
              <a:t>种定义形式），若定义时没有指定初值，</a:t>
            </a:r>
            <a:r>
              <a:rPr lang="zh-CN" altLang="en-US" sz="2000" b="1" dirty="0">
                <a:solidFill>
                  <a:schemeClr val="accent2"/>
                </a:solidFill>
              </a:rPr>
              <a:t>系统默认其初值为</a:t>
            </a:r>
            <a:r>
              <a:rPr lang="en-US" altLang="zh-CN" sz="2000" b="1" dirty="0">
                <a:solidFill>
                  <a:schemeClr val="accent2"/>
                </a:solidFill>
              </a:rPr>
              <a:t>0</a:t>
            </a:r>
            <a:r>
              <a:rPr lang="zh-CN" altLang="en-US" sz="2000" b="1" dirty="0"/>
              <a:t>。</a:t>
            </a:r>
          </a:p>
        </p:txBody>
      </p:sp>
      <p:sp>
        <p:nvSpPr>
          <p:cNvPr id="5" name="Rectangle 2"/>
          <p:cNvSpPr>
            <a:spLocks noGrp="1" noChangeArrowheads="1"/>
          </p:cNvSpPr>
          <p:nvPr>
            <p:ph type="title"/>
          </p:nvPr>
        </p:nvSpPr>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338142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anim calcmode="lin" valueType="num">
                                      <p:cBhvr additive="base">
                                        <p:cTn id="11"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anim calcmode="lin" valueType="num">
                                      <p:cBhvr additive="base">
                                        <p:cTn id="15"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6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anim calcmode="lin" valueType="num">
                                      <p:cBhvr additive="base">
                                        <p:cTn id="19"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683">
                                            <p:txEl>
                                              <p:pRg st="5" end="5"/>
                                            </p:txEl>
                                          </p:spTgt>
                                        </p:tgtEl>
                                        <p:attrNameLst>
                                          <p:attrName>style.visibility</p:attrName>
                                        </p:attrNameLst>
                                      </p:cBhvr>
                                      <p:to>
                                        <p:strVal val="visible"/>
                                      </p:to>
                                    </p:set>
                                    <p:anim calcmode="lin" valueType="num">
                                      <p:cBhvr additive="base">
                                        <p:cTn id="25"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 calcmode="lin" valueType="num">
                                      <p:cBhvr additive="base">
                                        <p:cTn id="31"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683">
                                            <p:txEl>
                                              <p:pRg st="7" end="7"/>
                                            </p:txEl>
                                          </p:spTgt>
                                        </p:tgtEl>
                                        <p:attrNameLst>
                                          <p:attrName>style.visibility</p:attrName>
                                        </p:attrNameLst>
                                      </p:cBhvr>
                                      <p:to>
                                        <p:strVal val="visible"/>
                                      </p:to>
                                    </p:set>
                                    <p:anim calcmode="lin" valueType="num">
                                      <p:cBhvr additive="base">
                                        <p:cTn id="37" dur="5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68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683">
                                            <p:txEl>
                                              <p:pRg st="8" end="8"/>
                                            </p:txEl>
                                          </p:spTgt>
                                        </p:tgtEl>
                                        <p:attrNameLst>
                                          <p:attrName>style.visibility</p:attrName>
                                        </p:attrNameLst>
                                      </p:cBhvr>
                                      <p:to>
                                        <p:strVal val="visible"/>
                                      </p:to>
                                    </p:set>
                                    <p:anim calcmode="lin" valueType="num">
                                      <p:cBhvr additive="base">
                                        <p:cTn id="41" dur="500" fill="hold"/>
                                        <p:tgtEl>
                                          <p:spTgt spid="7168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68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1683">
                                            <p:txEl>
                                              <p:pRg st="9" end="9"/>
                                            </p:txEl>
                                          </p:spTgt>
                                        </p:tgtEl>
                                        <p:attrNameLst>
                                          <p:attrName>style.visibility</p:attrName>
                                        </p:attrNameLst>
                                      </p:cBhvr>
                                      <p:to>
                                        <p:strVal val="visible"/>
                                      </p:to>
                                    </p:set>
                                    <p:anim calcmode="lin" valueType="num">
                                      <p:cBhvr additive="base">
                                        <p:cTn id="45" dur="500" fill="hold"/>
                                        <p:tgtEl>
                                          <p:spTgt spid="7168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68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1683">
                                            <p:txEl>
                                              <p:pRg st="10" end="10"/>
                                            </p:txEl>
                                          </p:spTgt>
                                        </p:tgtEl>
                                        <p:attrNameLst>
                                          <p:attrName>style.visibility</p:attrName>
                                        </p:attrNameLst>
                                      </p:cBhvr>
                                      <p:to>
                                        <p:strVal val="visible"/>
                                      </p:to>
                                    </p:set>
                                    <p:anim calcmode="lin" valueType="num">
                                      <p:cBhvr additive="base">
                                        <p:cTn id="49" dur="500" fill="hold"/>
                                        <p:tgtEl>
                                          <p:spTgt spid="7168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6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683">
                                            <p:txEl>
                                              <p:pRg st="11" end="11"/>
                                            </p:txEl>
                                          </p:spTgt>
                                        </p:tgtEl>
                                        <p:attrNameLst>
                                          <p:attrName>style.visibility</p:attrName>
                                        </p:attrNameLst>
                                      </p:cBhvr>
                                      <p:to>
                                        <p:strVal val="visible"/>
                                      </p:to>
                                    </p:set>
                                    <p:anim calcmode="lin" valueType="num">
                                      <p:cBhvr additive="base">
                                        <p:cTn id="55" dur="500" fill="hold"/>
                                        <p:tgtEl>
                                          <p:spTgt spid="7168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6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1683">
                                            <p:txEl>
                                              <p:pRg st="12" end="12"/>
                                            </p:txEl>
                                          </p:spTgt>
                                        </p:tgtEl>
                                        <p:attrNameLst>
                                          <p:attrName>style.visibility</p:attrName>
                                        </p:attrNameLst>
                                      </p:cBhvr>
                                      <p:to>
                                        <p:strVal val="visible"/>
                                      </p:to>
                                    </p:set>
                                    <p:anim calcmode="lin" valueType="num">
                                      <p:cBhvr additive="base">
                                        <p:cTn id="61" dur="500" fill="hold"/>
                                        <p:tgtEl>
                                          <p:spTgt spid="7168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6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1683">
                                            <p:txEl>
                                              <p:pRg st="13" end="13"/>
                                            </p:txEl>
                                          </p:spTgt>
                                        </p:tgtEl>
                                        <p:attrNameLst>
                                          <p:attrName>style.visibility</p:attrName>
                                        </p:attrNameLst>
                                      </p:cBhvr>
                                      <p:to>
                                        <p:strVal val="visible"/>
                                      </p:to>
                                    </p:set>
                                    <p:anim calcmode="lin" valueType="num">
                                      <p:cBhvr additive="base">
                                        <p:cTn id="67" dur="500" fill="hold"/>
                                        <p:tgtEl>
                                          <p:spTgt spid="7168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68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34820" y="1124744"/>
            <a:ext cx="8929668" cy="5040312"/>
          </a:xfrm>
        </p:spPr>
        <p:txBody>
          <a:bodyPr/>
          <a:lstStyle/>
          <a:p>
            <a:pPr eaLnBrk="1" hangingPunct="1">
              <a:buFontTx/>
              <a:buNone/>
            </a:pPr>
            <a:r>
              <a:rPr lang="en-US" altLang="zh-CN" b="1" dirty="0">
                <a:solidFill>
                  <a:srgbClr val="0000CC"/>
                </a:solidFill>
              </a:rPr>
              <a:t>3</a:t>
            </a:r>
            <a:r>
              <a:rPr lang="zh-CN" altLang="en-US" b="1" dirty="0">
                <a:solidFill>
                  <a:srgbClr val="0000CC"/>
                </a:solidFill>
              </a:rPr>
              <a:t>．静态成员访问</a:t>
            </a:r>
            <a:endParaRPr lang="en-US" altLang="zh-CN" b="1" dirty="0">
              <a:solidFill>
                <a:srgbClr val="0000CC"/>
              </a:solidFill>
            </a:endParaRPr>
          </a:p>
          <a:p>
            <a:pPr marL="457200" lvl="1" indent="0">
              <a:buNone/>
            </a:pPr>
            <a:r>
              <a:rPr lang="zh-CN" altLang="en-US" dirty="0">
                <a:solidFill>
                  <a:srgbClr val="FF0000"/>
                </a:solidFill>
              </a:rPr>
              <a:t>（</a:t>
            </a:r>
            <a:r>
              <a:rPr lang="en-US" altLang="zh-CN" dirty="0">
                <a:solidFill>
                  <a:srgbClr val="FF0000"/>
                </a:solidFill>
              </a:rPr>
              <a:t>1）</a:t>
            </a:r>
            <a:r>
              <a:rPr lang="zh-CN" altLang="zh-CN" dirty="0">
                <a:solidFill>
                  <a:srgbClr val="FF0000"/>
                </a:solidFill>
              </a:rPr>
              <a:t>通过类名访问</a:t>
            </a:r>
            <a:r>
              <a:rPr lang="en-US" altLang="zh-CN" dirty="0">
                <a:solidFill>
                  <a:srgbClr val="FF0000"/>
                </a:solidFill>
              </a:rPr>
              <a:t>(</a:t>
            </a:r>
            <a:r>
              <a:rPr lang="zh-CN" altLang="zh-CN" dirty="0">
                <a:solidFill>
                  <a:srgbClr val="FF0000"/>
                </a:solidFill>
              </a:rPr>
              <a:t>非静态成员不具有</a:t>
            </a:r>
            <a:r>
              <a:rPr lang="zh-CN" altLang="en-US" dirty="0">
                <a:solidFill>
                  <a:srgbClr val="FF0000"/>
                </a:solidFill>
              </a:rPr>
              <a:t>这种访问方式</a:t>
            </a:r>
            <a:r>
              <a:rPr lang="en-US" altLang="zh-CN" dirty="0">
                <a:solidFill>
                  <a:srgbClr val="FF0000"/>
                </a:solidFill>
              </a:rPr>
              <a:t>)</a:t>
            </a:r>
            <a:endParaRPr lang="zh-CN" altLang="zh-CN" dirty="0">
              <a:solidFill>
                <a:srgbClr val="FF0000"/>
              </a:solidFill>
            </a:endParaRPr>
          </a:p>
          <a:p>
            <a:pPr marL="857250" lvl="2" indent="0">
              <a:buNone/>
            </a:pPr>
            <a:r>
              <a:rPr lang="zh-CN" altLang="zh-CN" sz="2800" dirty="0"/>
              <a:t>类名</a:t>
            </a:r>
            <a:r>
              <a:rPr lang="en-US" altLang="zh-CN" sz="2800" dirty="0"/>
              <a:t>::</a:t>
            </a:r>
            <a:r>
              <a:rPr lang="zh-CN" altLang="zh-CN" sz="2800" dirty="0"/>
              <a:t>静态数据成员名</a:t>
            </a:r>
            <a:r>
              <a:rPr lang="en-US" altLang="zh-CN" sz="2800" dirty="0"/>
              <a:t>;</a:t>
            </a:r>
            <a:endParaRPr lang="zh-CN" altLang="zh-CN" sz="2800" dirty="0"/>
          </a:p>
          <a:p>
            <a:pPr marL="857250" lvl="2" indent="0">
              <a:buNone/>
            </a:pPr>
            <a:r>
              <a:rPr lang="zh-CN" altLang="zh-CN" sz="2800" dirty="0"/>
              <a:t>类名</a:t>
            </a:r>
            <a:r>
              <a:rPr lang="en-US" altLang="zh-CN" sz="2800" dirty="0"/>
              <a:t>::</a:t>
            </a:r>
            <a:r>
              <a:rPr lang="zh-CN" altLang="zh-CN" sz="2800" dirty="0"/>
              <a:t>静态成员函数名</a:t>
            </a:r>
            <a:r>
              <a:rPr lang="en-US" altLang="zh-CN" sz="2800" dirty="0"/>
              <a:t>(</a:t>
            </a:r>
            <a:r>
              <a:rPr lang="zh-CN" altLang="zh-CN" sz="2800" dirty="0"/>
              <a:t>参数表</a:t>
            </a:r>
            <a:r>
              <a:rPr lang="en-US" altLang="zh-CN" sz="2800" dirty="0"/>
              <a:t>);</a:t>
            </a:r>
            <a:endParaRPr lang="zh-CN" altLang="zh-CN" sz="2800" dirty="0"/>
          </a:p>
          <a:p>
            <a:pPr marL="400050" lvl="1" indent="0">
              <a:buNone/>
            </a:pPr>
            <a:r>
              <a:rPr lang="zh-CN" altLang="en-US" dirty="0">
                <a:solidFill>
                  <a:srgbClr val="FF0000"/>
                </a:solidFill>
              </a:rPr>
              <a:t>（</a:t>
            </a:r>
            <a:r>
              <a:rPr lang="en-US" altLang="zh-CN" dirty="0">
                <a:solidFill>
                  <a:srgbClr val="FF0000"/>
                </a:solidFill>
              </a:rPr>
              <a:t>2）</a:t>
            </a:r>
            <a:r>
              <a:rPr lang="zh-CN" altLang="zh-CN" dirty="0">
                <a:solidFill>
                  <a:srgbClr val="FF0000"/>
                </a:solidFill>
              </a:rPr>
              <a:t>通过对象访问</a:t>
            </a:r>
          </a:p>
          <a:p>
            <a:pPr marL="800100" lvl="2" indent="0">
              <a:buNone/>
            </a:pPr>
            <a:r>
              <a:rPr lang="zh-CN" altLang="zh-CN" sz="2800" dirty="0"/>
              <a:t>对象名</a:t>
            </a:r>
            <a:r>
              <a:rPr lang="en-US" altLang="zh-CN" sz="2800" dirty="0"/>
              <a:t>.</a:t>
            </a:r>
            <a:r>
              <a:rPr lang="zh-CN" altLang="zh-CN" sz="2800" dirty="0"/>
              <a:t>静态成员名</a:t>
            </a:r>
            <a:r>
              <a:rPr lang="en-US" altLang="zh-CN" sz="2800" dirty="0"/>
              <a:t>;</a:t>
            </a:r>
            <a:endParaRPr lang="zh-CN" altLang="zh-CN" sz="2800" dirty="0"/>
          </a:p>
          <a:p>
            <a:pPr marL="800100" lvl="2" indent="0" eaLnBrk="1" hangingPunct="1">
              <a:buNone/>
            </a:pPr>
            <a:r>
              <a:rPr lang="zh-CN" altLang="zh-CN" sz="2800" dirty="0"/>
              <a:t>对象名</a:t>
            </a:r>
            <a:r>
              <a:rPr lang="en-US" altLang="zh-CN" sz="2800" dirty="0"/>
              <a:t>.</a:t>
            </a:r>
            <a:r>
              <a:rPr lang="zh-CN" altLang="zh-CN" sz="2800" dirty="0"/>
              <a:t>静态成员函数名</a:t>
            </a:r>
            <a:r>
              <a:rPr lang="en-US" altLang="zh-CN" sz="2800" dirty="0"/>
              <a:t>(</a:t>
            </a:r>
            <a:r>
              <a:rPr lang="zh-CN" altLang="zh-CN" sz="2800" dirty="0"/>
              <a:t>参数表</a:t>
            </a:r>
            <a:r>
              <a:rPr lang="en-US" altLang="zh-CN" sz="2800" dirty="0"/>
              <a:t>)</a:t>
            </a:r>
          </a:p>
          <a:p>
            <a:pPr marL="0" indent="0" eaLnBrk="1" hangingPunct="1">
              <a:buNone/>
            </a:pPr>
            <a:endParaRPr lang="en-US" altLang="zh-CN" b="1" dirty="0">
              <a:solidFill>
                <a:schemeClr val="accent2"/>
              </a:solidFill>
            </a:endParaRPr>
          </a:p>
          <a:p>
            <a:pPr eaLnBrk="1" hangingPunct="1"/>
            <a:endParaRPr lang="en-US" altLang="zh-CN" b="1" dirty="0"/>
          </a:p>
        </p:txBody>
      </p:sp>
      <p:sp>
        <p:nvSpPr>
          <p:cNvPr id="5" name="Rectangle 2"/>
          <p:cNvSpPr>
            <a:spLocks noGrp="1" noChangeArrowheads="1"/>
          </p:cNvSpPr>
          <p:nvPr>
            <p:ph type="title"/>
          </p:nvPr>
        </p:nvSpPr>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257465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additive="base">
                                        <p:cTn id="7"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 calcmode="lin" valueType="num">
                                      <p:cBhvr additive="base">
                                        <p:cTn id="13"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 calcmode="lin" valueType="num">
                                      <p:cBhvr additive="base">
                                        <p:cTn id="17"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anim calcmode="lin" valueType="num">
                                      <p:cBhvr additive="base">
                                        <p:cTn id="23"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2707">
                                            <p:txEl>
                                              <p:pRg st="5" end="5"/>
                                            </p:txEl>
                                          </p:spTgt>
                                        </p:tgtEl>
                                        <p:attrNameLst>
                                          <p:attrName>style.visibility</p:attrName>
                                        </p:attrNameLst>
                                      </p:cBhvr>
                                      <p:to>
                                        <p:strVal val="visible"/>
                                      </p:to>
                                    </p:set>
                                    <p:anim calcmode="lin" valueType="num">
                                      <p:cBhvr additive="base">
                                        <p:cTn id="29"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2707">
                                            <p:txEl>
                                              <p:pRg st="6" end="6"/>
                                            </p:txEl>
                                          </p:spTgt>
                                        </p:tgtEl>
                                        <p:attrNameLst>
                                          <p:attrName>style.visibility</p:attrName>
                                        </p:attrNameLst>
                                      </p:cBhvr>
                                      <p:to>
                                        <p:strVal val="visible"/>
                                      </p:to>
                                    </p:set>
                                    <p:anim calcmode="lin" valueType="num">
                                      <p:cBhvr additive="base">
                                        <p:cTn id="33"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287524" y="1196752"/>
            <a:ext cx="8568952" cy="4824536"/>
          </a:xfrm>
        </p:spPr>
        <p:txBody>
          <a:bodyPr/>
          <a:lstStyle/>
          <a:p>
            <a:pPr marL="0" indent="0" eaLnBrk="1" hangingPunct="1">
              <a:buNone/>
            </a:pPr>
            <a:r>
              <a:rPr lang="zh-CN" altLang="en-US" b="1" dirty="0">
                <a:solidFill>
                  <a:srgbClr val="FF0000"/>
                </a:solidFill>
              </a:rPr>
              <a:t>（</a:t>
            </a:r>
            <a:r>
              <a:rPr lang="en-US" altLang="zh-CN" b="1" dirty="0">
                <a:solidFill>
                  <a:srgbClr val="FF0000"/>
                </a:solidFill>
              </a:rPr>
              <a:t>3）</a:t>
            </a:r>
            <a:r>
              <a:rPr lang="zh-CN" altLang="en-US" b="1" dirty="0">
                <a:solidFill>
                  <a:srgbClr val="FF0000"/>
                </a:solidFill>
              </a:rPr>
              <a:t>静态成员访问的注意事项</a:t>
            </a:r>
            <a:endParaRPr lang="en-US" altLang="zh-CN" b="1" dirty="0">
              <a:solidFill>
                <a:srgbClr val="FF0000"/>
              </a:solidFill>
            </a:endParaRPr>
          </a:p>
          <a:p>
            <a:pPr marL="857250" lvl="1" indent="-457200" eaLnBrk="1" hangingPunct="1">
              <a:buFont typeface="+mj-ea"/>
              <a:buAutoNum type="circleNumDbPlain"/>
            </a:pPr>
            <a:r>
              <a:rPr lang="zh-CN" altLang="en-US" sz="2400" b="1" dirty="0"/>
              <a:t>第一种通过类名访问成员的方式是非静数据成员访问不允许的。</a:t>
            </a:r>
            <a:endParaRPr lang="en-US" altLang="zh-CN" sz="2400" b="1" dirty="0"/>
          </a:p>
          <a:p>
            <a:pPr marL="857250" lvl="1" indent="-457200" eaLnBrk="1" hangingPunct="1">
              <a:buFont typeface="+mj-ea"/>
              <a:buAutoNum type="circleNumDbPlain"/>
            </a:pPr>
            <a:r>
              <a:rPr lang="zh-CN" altLang="en-US" sz="2400" b="1" dirty="0">
                <a:solidFill>
                  <a:srgbClr val="0000CC"/>
                </a:solidFill>
              </a:rPr>
              <a:t>同普通成员函数一样，静态成员函数也可以在类内或类外定义，还可以定义成内联函数；</a:t>
            </a:r>
            <a:endParaRPr lang="en-US" altLang="zh-CN" sz="2400" b="1" dirty="0">
              <a:solidFill>
                <a:srgbClr val="0000CC"/>
              </a:solidFill>
            </a:endParaRPr>
          </a:p>
          <a:p>
            <a:pPr marL="857250" lvl="1" indent="-457200" eaLnBrk="1" hangingPunct="1">
              <a:buFont typeface="+mj-ea"/>
              <a:buAutoNum type="circleNumDbPlain"/>
            </a:pPr>
            <a:r>
              <a:rPr lang="zh-CN" altLang="en-US" sz="2400" b="1" dirty="0">
                <a:solidFill>
                  <a:srgbClr val="0000CC"/>
                </a:solidFill>
              </a:rPr>
              <a:t>静态函数只能访问静态成员</a:t>
            </a:r>
            <a:r>
              <a:rPr lang="zh-CN" altLang="en-US" sz="2400" b="1" dirty="0"/>
              <a:t>（包括静态的数据成员和成员函数），不能访问非静态成员。 </a:t>
            </a:r>
            <a:endParaRPr lang="en-US" altLang="zh-CN" sz="2400" b="1" dirty="0"/>
          </a:p>
          <a:p>
            <a:pPr marL="857250" lvl="1" indent="-457200" eaLnBrk="1" hangingPunct="1">
              <a:buFont typeface="+mj-ea"/>
              <a:buAutoNum type="circleNumDbPlain"/>
            </a:pPr>
            <a:r>
              <a:rPr lang="zh-CN" altLang="en-US" sz="2400" b="1" dirty="0">
                <a:solidFill>
                  <a:srgbClr val="0000CC"/>
                </a:solidFill>
              </a:rPr>
              <a:t>在类外定义静态成员函数时，不能加上</a:t>
            </a:r>
            <a:r>
              <a:rPr lang="en-US" altLang="zh-CN" sz="2400" b="1" dirty="0">
                <a:solidFill>
                  <a:srgbClr val="0000CC"/>
                </a:solidFill>
              </a:rPr>
              <a:t>static</a:t>
            </a:r>
            <a:r>
              <a:rPr lang="zh-CN" altLang="en-US" sz="2400" b="1" dirty="0">
                <a:solidFill>
                  <a:srgbClr val="0000CC"/>
                </a:solidFill>
              </a:rPr>
              <a:t>限定词</a:t>
            </a:r>
            <a:r>
              <a:rPr lang="zh-CN" altLang="en-US" sz="2400" b="1" dirty="0"/>
              <a:t>。 </a:t>
            </a:r>
            <a:endParaRPr lang="en-US" altLang="zh-CN" sz="2400" b="1" dirty="0"/>
          </a:p>
          <a:p>
            <a:pPr marL="857250" lvl="1" indent="-457200" eaLnBrk="1" hangingPunct="1">
              <a:buFont typeface="+mj-ea"/>
              <a:buAutoNum type="circleNumDbPlain"/>
            </a:pPr>
            <a:r>
              <a:rPr lang="zh-CN" altLang="en-US" sz="2400" b="1" dirty="0">
                <a:solidFill>
                  <a:srgbClr val="0000CC"/>
                </a:solidFill>
              </a:rPr>
              <a:t>静态成员函数可以在定义类的任何对象之前被调用</a:t>
            </a:r>
            <a:r>
              <a:rPr lang="zh-CN" altLang="en-US" sz="2400" b="1" dirty="0"/>
              <a:t>，非静态成员只有在定义对象后，通过对象才能访问。 </a:t>
            </a:r>
          </a:p>
          <a:p>
            <a:pPr eaLnBrk="1" hangingPunct="1">
              <a:lnSpc>
                <a:spcPct val="80000"/>
              </a:lnSpc>
              <a:buFontTx/>
              <a:buNone/>
            </a:pPr>
            <a:endParaRPr lang="en-US" altLang="zh-CN" sz="2800" b="1" dirty="0"/>
          </a:p>
        </p:txBody>
      </p:sp>
      <p:sp>
        <p:nvSpPr>
          <p:cNvPr id="5" name="Rectangle 2"/>
          <p:cNvSpPr>
            <a:spLocks noGrp="1" noChangeArrowheads="1"/>
          </p:cNvSpPr>
          <p:nvPr>
            <p:ph type="title"/>
          </p:nvPr>
        </p:nvSpPr>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54746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803">
                                            <p:txEl>
                                              <p:pRg st="5" end="5"/>
                                            </p:txEl>
                                          </p:spTgt>
                                        </p:tgtEl>
                                        <p:attrNameLst>
                                          <p:attrName>style.visibility</p:attrName>
                                        </p:attrNameLst>
                                      </p:cBhvr>
                                      <p:to>
                                        <p:strVal val="visible"/>
                                      </p:to>
                                    </p:set>
                                    <p:anim calcmode="lin" valueType="num">
                                      <p:cBhvr additive="base">
                                        <p:cTn id="31"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85800" y="1268760"/>
            <a:ext cx="7772400" cy="4114800"/>
          </a:xfrm>
        </p:spPr>
        <p:txBody>
          <a:bodyPr/>
          <a:lstStyle/>
          <a:p>
            <a:pPr eaLnBrk="1" hangingPunct="1"/>
            <a:r>
              <a:rPr lang="zh-CN" altLang="zh-CN" dirty="0"/>
              <a:t>【例</a:t>
            </a:r>
            <a:r>
              <a:rPr lang="en-US" altLang="zh-CN" dirty="0"/>
              <a:t>3-21</a:t>
            </a:r>
            <a:r>
              <a:rPr lang="zh-CN" altLang="zh-CN" dirty="0"/>
              <a:t>】 设计一个书类，能够保存书名、定价，所有书的本数和总价。</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solidFill>
                <a:srgbClr val="FF0000"/>
              </a:solidFill>
            </a:endParaRPr>
          </a:p>
          <a:p>
            <a:pPr eaLnBrk="1" hangingPunct="1"/>
            <a:r>
              <a:rPr lang="zh-CN" altLang="en-US" b="1" dirty="0">
                <a:solidFill>
                  <a:srgbClr val="FF0000"/>
                </a:solidFill>
              </a:rPr>
              <a:t>设计思路</a:t>
            </a:r>
            <a:r>
              <a:rPr lang="en-US" altLang="zh-CN" b="1" dirty="0">
                <a:solidFill>
                  <a:srgbClr val="FF0000"/>
                </a:solidFill>
              </a:rPr>
              <a:t>:</a:t>
            </a:r>
          </a:p>
          <a:p>
            <a:pPr marL="457200" lvl="1" indent="0" eaLnBrk="1" hangingPunct="1">
              <a:buNone/>
            </a:pPr>
            <a:r>
              <a:rPr lang="zh-CN" altLang="en-US" b="1" dirty="0">
                <a:solidFill>
                  <a:srgbClr val="0000CC"/>
                </a:solidFill>
              </a:rPr>
              <a:t>为了实现这一要求，可以将书名、定价设计为普通数据成员，将书的本数和总价设计为静态数据成员</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629" y="2424450"/>
            <a:ext cx="195421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3605" y="2634000"/>
            <a:ext cx="15367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2942" y="2438083"/>
            <a:ext cx="216058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16166" y="2638902"/>
            <a:ext cx="18002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28154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1000"/>
                                        <p:tgtEl>
                                          <p:spTgt spid="75779">
                                            <p:txEl>
                                              <p:pRg st="0" end="0"/>
                                            </p:txEl>
                                          </p:spTgt>
                                        </p:tgtEl>
                                      </p:cBhvr>
                                    </p:animEffect>
                                    <p:anim calcmode="lin" valueType="num">
                                      <p:cBhvr>
                                        <p:cTn id="8" dur="10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57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5779"/>
                                        </p:tgtEl>
                                        <p:attrNameLst>
                                          <p:attrName>style.visibility</p:attrName>
                                        </p:attrNameLst>
                                      </p:cBhvr>
                                      <p:to>
                                        <p:strVal val="visible"/>
                                      </p:to>
                                    </p:set>
                                    <p:animEffect transition="in" filter="wipe(down)">
                                      <p:cBhvr>
                                        <p:cTn id="14" dur="500"/>
                                        <p:tgtEl>
                                          <p:spTgt spid="7577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Effect transition="in" filter="fade">
                                      <p:cBhvr>
                                        <p:cTn id="37" dur="1000"/>
                                        <p:tgtEl>
                                          <p:spTgt spid="75779">
                                            <p:txEl>
                                              <p:pRg st="5" end="5"/>
                                            </p:txEl>
                                          </p:spTgt>
                                        </p:tgtEl>
                                      </p:cBhvr>
                                    </p:animEffect>
                                    <p:anim calcmode="lin" valueType="num">
                                      <p:cBhvr>
                                        <p:cTn id="38" dur="10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757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5779">
                                            <p:txEl>
                                              <p:pRg st="6" end="6"/>
                                            </p:txEl>
                                          </p:spTgt>
                                        </p:tgtEl>
                                        <p:attrNameLst>
                                          <p:attrName>style.visibility</p:attrName>
                                        </p:attrNameLst>
                                      </p:cBhvr>
                                      <p:to>
                                        <p:strVal val="visible"/>
                                      </p:to>
                                    </p:set>
                                    <p:animEffect transition="in" filter="fade">
                                      <p:cBhvr>
                                        <p:cTn id="44" dur="1000"/>
                                        <p:tgtEl>
                                          <p:spTgt spid="75779">
                                            <p:txEl>
                                              <p:pRg st="6" end="6"/>
                                            </p:txEl>
                                          </p:spTgt>
                                        </p:tgtEl>
                                      </p:cBhvr>
                                    </p:animEffect>
                                    <p:anim calcmode="lin" valueType="num">
                                      <p:cBhvr>
                                        <p:cTn id="45" dur="1000" fill="hold"/>
                                        <p:tgtEl>
                                          <p:spTgt spid="75779">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57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solidFill>
                  <a:srgbClr val="0000CC"/>
                </a:solidFill>
              </a:rPr>
              <a:t>问题分析与数据抽象</a:t>
            </a:r>
          </a:p>
          <a:p>
            <a:pPr lvl="1"/>
            <a:r>
              <a:rPr lang="zh-CN" altLang="zh-CN" sz="2400" dirty="0"/>
              <a:t>用</a:t>
            </a:r>
            <a:r>
              <a:rPr lang="en-US" altLang="zh-CN" sz="2400" dirty="0"/>
              <a:t>Book</a:t>
            </a:r>
            <a:r>
              <a:rPr lang="zh-CN" altLang="zh-CN" sz="2400" dirty="0"/>
              <a:t>表示书类，每本书都有书名和定价，可以抽象出数据成员</a:t>
            </a:r>
            <a:r>
              <a:rPr lang="en-US" altLang="zh-CN" sz="2400" b="1" dirty="0" err="1">
                <a:solidFill>
                  <a:srgbClr val="FF0000"/>
                </a:solidFill>
              </a:rPr>
              <a:t>bkName</a:t>
            </a:r>
            <a:r>
              <a:rPr lang="zh-CN" altLang="zh-CN" sz="2400" dirty="0"/>
              <a:t>和</a:t>
            </a:r>
            <a:r>
              <a:rPr lang="en-US" altLang="zh-CN" sz="2400" b="1" dirty="0">
                <a:solidFill>
                  <a:srgbClr val="FF0000"/>
                </a:solidFill>
              </a:rPr>
              <a:t>price</a:t>
            </a:r>
            <a:r>
              <a:rPr lang="zh-CN" altLang="zh-CN" sz="2400" dirty="0"/>
              <a:t>来表示它们。</a:t>
            </a:r>
            <a:endParaRPr lang="en-US" altLang="zh-CN" sz="2400" dirty="0"/>
          </a:p>
          <a:p>
            <a:pPr lvl="1"/>
            <a:r>
              <a:rPr lang="zh-CN" altLang="zh-CN" sz="2400" dirty="0"/>
              <a:t>书的本数和总价则不是每本书都有的数据，整个书类用一个变量统计就可以了，用静态成员</a:t>
            </a:r>
            <a:r>
              <a:rPr lang="en-US" altLang="zh-CN" sz="2400" dirty="0">
                <a:solidFill>
                  <a:srgbClr val="FF0000"/>
                </a:solidFill>
              </a:rPr>
              <a:t>number</a:t>
            </a:r>
            <a:r>
              <a:rPr lang="zh-CN" altLang="zh-CN" sz="2400" dirty="0">
                <a:solidFill>
                  <a:srgbClr val="FF0000"/>
                </a:solidFill>
              </a:rPr>
              <a:t>、</a:t>
            </a:r>
            <a:r>
              <a:rPr lang="en-US" altLang="zh-CN" sz="2400" dirty="0" err="1">
                <a:solidFill>
                  <a:srgbClr val="FF0000"/>
                </a:solidFill>
              </a:rPr>
              <a:t>totalPrice</a:t>
            </a:r>
            <a:r>
              <a:rPr lang="zh-CN" altLang="zh-CN" sz="2400" dirty="0"/>
              <a:t>表示书的本数和总价正好符合要求。</a:t>
            </a:r>
            <a:endParaRPr lang="en-US" altLang="zh-CN" sz="2400" dirty="0"/>
          </a:p>
          <a:p>
            <a:pPr lvl="1"/>
            <a:r>
              <a:rPr lang="zh-CN" altLang="zh-CN" sz="2400" dirty="0"/>
              <a:t>为了访问数据成员，以数据成员为中心，分别为每个成员设置修改成员值的接口函数</a:t>
            </a:r>
            <a:r>
              <a:rPr lang="en-US" altLang="zh-CN" sz="2400" dirty="0" err="1">
                <a:solidFill>
                  <a:srgbClr val="FF0000"/>
                </a:solidFill>
              </a:rPr>
              <a:t>setxx</a:t>
            </a:r>
            <a:r>
              <a:rPr lang="zh-CN" altLang="zh-CN" sz="2400" dirty="0"/>
              <a:t>和读取成员值的</a:t>
            </a:r>
            <a:r>
              <a:rPr lang="en-US" altLang="zh-CN" sz="2400" dirty="0" err="1">
                <a:solidFill>
                  <a:srgbClr val="FF0000"/>
                </a:solidFill>
              </a:rPr>
              <a:t>getxx</a:t>
            </a:r>
            <a:r>
              <a:rPr lang="zh-CN" altLang="zh-CN" sz="2400" dirty="0"/>
              <a:t>函数，以及显示书本信息和统计结果的函数</a:t>
            </a:r>
            <a:r>
              <a:rPr lang="en-US" altLang="zh-CN" sz="2400" dirty="0">
                <a:solidFill>
                  <a:srgbClr val="FF0000"/>
                </a:solidFill>
              </a:rPr>
              <a:t>display</a:t>
            </a:r>
            <a:r>
              <a:rPr lang="zh-CN" altLang="zh-CN" sz="2400" dirty="0"/>
              <a:t>。</a:t>
            </a:r>
            <a:endParaRPr lang="en-US" altLang="zh-CN" sz="2400" dirty="0"/>
          </a:p>
          <a:p>
            <a:pPr lvl="1"/>
            <a:r>
              <a:rPr lang="zh-CN" altLang="zh-CN" sz="2400" dirty="0"/>
              <a:t>每定义一本新书就增加本书和总价，每析构一本书就减少本书和总价</a:t>
            </a:r>
            <a:r>
              <a:rPr lang="zh-CN" altLang="en-US" sz="2400" dirty="0"/>
              <a:t>，可以通过</a:t>
            </a:r>
            <a:r>
              <a:rPr lang="zh-CN" altLang="en-US" sz="2400" dirty="0">
                <a:solidFill>
                  <a:srgbClr val="FF0000"/>
                </a:solidFill>
              </a:rPr>
              <a:t>构造函数和析构函数</a:t>
            </a:r>
            <a:r>
              <a:rPr lang="zh-CN" altLang="en-US" sz="2400" dirty="0"/>
              <a:t>实现这一要求</a:t>
            </a:r>
            <a:endParaRPr lang="en-US" altLang="zh-CN" sz="2400" dirty="0"/>
          </a:p>
          <a:p>
            <a:pPr lvl="1"/>
            <a:r>
              <a:rPr lang="zh-CN" altLang="zh-CN" sz="2400" dirty="0"/>
              <a:t>修改书价也会引起总价的变化。</a:t>
            </a:r>
          </a:p>
          <a:p>
            <a:pPr lvl="1"/>
            <a:endParaRPr lang="zh-CN" altLang="en-US" sz="2000" dirty="0"/>
          </a:p>
        </p:txBody>
      </p:sp>
      <p:sp>
        <p:nvSpPr>
          <p:cNvPr id="4" name="Rectangle 2"/>
          <p:cNvSpPr>
            <a:spLocks noGrp="1" noChangeArrowheads="1"/>
          </p:cNvSpPr>
          <p:nvPr>
            <p:ph type="title"/>
          </p:nvPr>
        </p:nvSpPr>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258817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4042792" cy="5168635"/>
          </a:xfrm>
        </p:spPr>
        <p:txBody>
          <a:bodyPr/>
          <a:lstStyle/>
          <a:p>
            <a:r>
              <a:rPr lang="en-US" altLang="zh-CN" sz="2800" dirty="0">
                <a:solidFill>
                  <a:srgbClr val="0000CC"/>
                </a:solidFill>
              </a:rPr>
              <a:t>Book</a:t>
            </a:r>
            <a:r>
              <a:rPr lang="zh-CN" altLang="en-US" sz="2800" dirty="0">
                <a:solidFill>
                  <a:srgbClr val="0000CC"/>
                </a:solidFill>
              </a:rPr>
              <a:t>类抽象的结果</a:t>
            </a:r>
            <a:endParaRPr lang="en-US" altLang="zh-CN" sz="2800" dirty="0">
              <a:solidFill>
                <a:srgbClr val="0000CC"/>
              </a:solidFill>
            </a:endParaRPr>
          </a:p>
          <a:p>
            <a:pPr lvl="1"/>
            <a:r>
              <a:rPr lang="zh-CN" altLang="en-US" dirty="0"/>
              <a:t>其中下划线成员表示静态成员</a:t>
            </a:r>
          </a:p>
        </p:txBody>
      </p:sp>
      <p:sp>
        <p:nvSpPr>
          <p:cNvPr id="4" name="Rectangle 2"/>
          <p:cNvSpPr>
            <a:spLocks noGrp="1" noChangeArrowheads="1"/>
          </p:cNvSpPr>
          <p:nvPr>
            <p:ph type="title"/>
          </p:nvPr>
        </p:nvSpPr>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312" y="1100545"/>
            <a:ext cx="4392488" cy="576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4290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3.1.2 </a:t>
            </a:r>
            <a:r>
              <a:rPr lang="zh-CN" altLang="zh-CN" b="1" dirty="0">
                <a:solidFill>
                  <a:srgbClr val="FF0000"/>
                </a:solidFill>
              </a:rPr>
              <a:t>封装</a:t>
            </a:r>
            <a:endParaRPr lang="zh-CN" altLang="en-US" dirty="0">
              <a:solidFill>
                <a:srgbClr val="FF0000"/>
              </a:solidFill>
            </a:endParaRPr>
          </a:p>
        </p:txBody>
      </p:sp>
      <p:sp>
        <p:nvSpPr>
          <p:cNvPr id="3" name="内容占位符 2"/>
          <p:cNvSpPr>
            <a:spLocks noGrp="1"/>
          </p:cNvSpPr>
          <p:nvPr>
            <p:ph idx="1"/>
          </p:nvPr>
        </p:nvSpPr>
        <p:spPr>
          <a:xfrm>
            <a:off x="251520" y="1076590"/>
            <a:ext cx="8623212" cy="5448754"/>
          </a:xfrm>
        </p:spPr>
        <p:txBody>
          <a:bodyPr/>
          <a:lstStyle/>
          <a:p>
            <a:pPr marL="0" indent="0">
              <a:buNone/>
            </a:pPr>
            <a:r>
              <a:rPr lang="en-US" altLang="zh-CN" b="1" dirty="0">
                <a:solidFill>
                  <a:srgbClr val="0000CC"/>
                </a:solidFill>
              </a:rPr>
              <a:t>1．</a:t>
            </a:r>
            <a:r>
              <a:rPr lang="zh-CN" altLang="en-US" b="1" dirty="0">
                <a:solidFill>
                  <a:srgbClr val="0000CC"/>
                </a:solidFill>
              </a:rPr>
              <a:t>为什么需要封装</a:t>
            </a:r>
            <a:endParaRPr lang="en-US" altLang="zh-CN" b="1" dirty="0">
              <a:solidFill>
                <a:srgbClr val="0000CC"/>
              </a:solidFill>
            </a:endParaRPr>
          </a:p>
          <a:p>
            <a:pPr lvl="1" indent="-342900"/>
            <a:r>
              <a:rPr lang="zh-CN" altLang="zh-CN" sz="2200" dirty="0"/>
              <a:t>抽象将对象可以被观察到的行为，设计成对应抽象数据类型的一组接口访问函数。通过这组接口函数，用户可以了解到该抽象类型的全部功能和调用方法。</a:t>
            </a:r>
            <a:endParaRPr lang="en-US" altLang="zh-CN" sz="2200" dirty="0"/>
          </a:p>
          <a:p>
            <a:pPr lvl="1" indent="-342900"/>
            <a:r>
              <a:rPr lang="zh-CN" altLang="en-US" sz="2200" b="1" dirty="0"/>
              <a:t>但抽象只是设计出了</a:t>
            </a:r>
            <a:r>
              <a:rPr lang="en-US" altLang="zh-CN" sz="2200" b="1" dirty="0"/>
              <a:t>ADT</a:t>
            </a:r>
            <a:r>
              <a:rPr lang="zh-CN" altLang="en-US" sz="2200" b="1" dirty="0"/>
              <a:t>的接口函数，并没有实现函数功能。导致了接口与实现的分离</a:t>
            </a:r>
            <a:r>
              <a:rPr lang="zh-CN" altLang="en-US" sz="2200" b="1" dirty="0">
                <a:solidFill>
                  <a:srgbClr val="0000CC"/>
                </a:solidFill>
              </a:rPr>
              <a:t>，</a:t>
            </a:r>
            <a:r>
              <a:rPr lang="zh-CN" altLang="en-US" sz="2200" b="1" dirty="0">
                <a:solidFill>
                  <a:srgbClr val="FF0000"/>
                </a:solidFill>
              </a:rPr>
              <a:t>封装是对接口的实现</a:t>
            </a:r>
            <a:r>
              <a:rPr lang="zh-CN" altLang="en-US" sz="2200" b="1" dirty="0">
                <a:solidFill>
                  <a:srgbClr val="0000CC"/>
                </a:solidFill>
              </a:rPr>
              <a:t>。</a:t>
            </a:r>
            <a:endParaRPr lang="en-US" altLang="zh-CN" sz="2200" b="1" dirty="0">
              <a:solidFill>
                <a:srgbClr val="0000CC"/>
              </a:solidFill>
            </a:endParaRPr>
          </a:p>
          <a:p>
            <a:pPr marL="0" indent="0">
              <a:buNone/>
            </a:pPr>
            <a:r>
              <a:rPr lang="en-US" altLang="zh-CN" sz="2800" b="1" dirty="0">
                <a:solidFill>
                  <a:srgbClr val="0000CC"/>
                </a:solidFill>
              </a:rPr>
              <a:t>2．</a:t>
            </a:r>
            <a:r>
              <a:rPr lang="zh-CN" altLang="en-US" sz="2800" b="1" dirty="0">
                <a:solidFill>
                  <a:srgbClr val="0000CC"/>
                </a:solidFill>
              </a:rPr>
              <a:t>封装的概念</a:t>
            </a:r>
            <a:endParaRPr lang="en-US" altLang="zh-CN" sz="2800" b="1" dirty="0">
              <a:solidFill>
                <a:srgbClr val="0000CC"/>
              </a:solidFill>
            </a:endParaRPr>
          </a:p>
          <a:p>
            <a:pPr marL="857250" lvl="1" indent="-457200"/>
            <a:r>
              <a:rPr lang="zh-CN" altLang="en-US" sz="2200" dirty="0"/>
              <a:t>封装是</a:t>
            </a:r>
            <a:r>
              <a:rPr lang="zh-CN" altLang="en-US" sz="2200" b="1" dirty="0">
                <a:solidFill>
                  <a:srgbClr val="FF0000"/>
                </a:solidFill>
              </a:rPr>
              <a:t>一种</a:t>
            </a:r>
            <a:r>
              <a:rPr lang="zh-CN" altLang="en-US" sz="2200" dirty="0"/>
              <a:t>将</a:t>
            </a:r>
            <a:r>
              <a:rPr lang="zh-CN" altLang="zh-CN" sz="2200" dirty="0"/>
              <a:t>抽象形成的数据类型包装</a:t>
            </a:r>
            <a:r>
              <a:rPr lang="zh-CN" altLang="en-US" sz="2200" dirty="0"/>
              <a:t>成可用于程序设计的</a:t>
            </a:r>
            <a:r>
              <a:rPr lang="zh-CN" altLang="en-US" sz="2200" b="1" dirty="0">
                <a:solidFill>
                  <a:srgbClr val="FF0000"/>
                </a:solidFill>
              </a:rPr>
              <a:t>软件包装方法</a:t>
            </a:r>
            <a:r>
              <a:rPr lang="zh-CN" altLang="en-US" sz="2200" dirty="0"/>
              <a:t>。</a:t>
            </a:r>
            <a:endParaRPr lang="en-US" altLang="zh-CN" sz="2200" dirty="0"/>
          </a:p>
          <a:p>
            <a:pPr marL="857250" lvl="1" indent="-457200"/>
            <a:r>
              <a:rPr lang="zh-CN" altLang="zh-CN" sz="2200" dirty="0"/>
              <a:t>它将</a:t>
            </a:r>
            <a:r>
              <a:rPr lang="zh-CN" altLang="zh-CN" sz="2200" b="1" dirty="0">
                <a:solidFill>
                  <a:srgbClr val="FF0000"/>
                </a:solidFill>
              </a:rPr>
              <a:t>数据和基于数据的操作捆绑成一个整体，并且编码实现抽象所设计的接口功能</a:t>
            </a:r>
            <a:r>
              <a:rPr lang="zh-CN" altLang="zh-CN" sz="2200" dirty="0"/>
              <a:t>。同时采用</a:t>
            </a:r>
            <a:r>
              <a:rPr lang="zh-CN" altLang="zh-CN" sz="2200" b="1" dirty="0">
                <a:solidFill>
                  <a:srgbClr val="FF0000"/>
                </a:solidFill>
              </a:rPr>
              <a:t>信息隐藏技术</a:t>
            </a:r>
            <a:r>
              <a:rPr lang="zh-CN" altLang="zh-CN" sz="2200" dirty="0"/>
              <a:t>只将接口显露给用户，允许用户通过接口访问该抽象类型的功能，但将接口之外的其余部分（通常包括对数据成员、接口的实现细节，以及抽象类型的结构）都隐藏起来，不让用户知道和访问</a:t>
            </a:r>
            <a:r>
              <a:rPr lang="zh-CN" altLang="zh-CN" sz="2400" dirty="0"/>
              <a:t>。</a:t>
            </a:r>
            <a:endParaRPr lang="zh-CN" altLang="en-US" sz="2400" dirty="0"/>
          </a:p>
        </p:txBody>
      </p:sp>
    </p:spTree>
    <p:extLst>
      <p:ext uri="{BB962C8B-B14F-4D97-AF65-F5344CB8AC3E}">
        <p14:creationId xmlns:p14="http://schemas.microsoft.com/office/powerpoint/2010/main" val="23039447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611188" y="188913"/>
            <a:ext cx="8281987" cy="6264275"/>
          </a:xfrm>
        </p:spPr>
        <p:txBody>
          <a:bodyPr/>
          <a:lstStyle/>
          <a:p>
            <a:pPr marL="0" indent="0">
              <a:buNone/>
            </a:pPr>
            <a:r>
              <a:rPr lang="en-US" altLang="zh-CN" sz="1400" dirty="0"/>
              <a:t>#include &lt;</a:t>
            </a:r>
            <a:r>
              <a:rPr lang="en-US" altLang="zh-CN" sz="1400" dirty="0" err="1"/>
              <a:t>iostream</a:t>
            </a:r>
            <a:r>
              <a:rPr lang="en-US" altLang="zh-CN" sz="1400" dirty="0"/>
              <a:t>&gt;</a:t>
            </a:r>
            <a:endParaRPr lang="zh-CN" altLang="zh-CN" sz="1400" dirty="0"/>
          </a:p>
          <a:p>
            <a:pPr marL="0" indent="0">
              <a:buNone/>
            </a:pPr>
            <a:r>
              <a:rPr lang="en-US" altLang="zh-CN" sz="1400" dirty="0"/>
              <a:t>#include &lt;string&gt;</a:t>
            </a:r>
            <a:endParaRPr lang="zh-CN" altLang="zh-CN" sz="1400" dirty="0"/>
          </a:p>
          <a:p>
            <a:pPr marL="0" indent="0">
              <a:buNone/>
            </a:pPr>
            <a:r>
              <a:rPr lang="en-US" altLang="zh-CN" sz="1400" dirty="0"/>
              <a:t>using namespace </a:t>
            </a:r>
            <a:r>
              <a:rPr lang="en-US" altLang="zh-CN" sz="1400" dirty="0" err="1"/>
              <a:t>std</a:t>
            </a:r>
            <a:r>
              <a:rPr lang="en-US" altLang="zh-CN" sz="1400" dirty="0"/>
              <a:t>;</a:t>
            </a:r>
            <a:endParaRPr lang="zh-CN" altLang="zh-CN" sz="1400" dirty="0"/>
          </a:p>
          <a:p>
            <a:pPr marL="0" indent="0">
              <a:buNone/>
            </a:pPr>
            <a:r>
              <a:rPr lang="en-US" altLang="zh-CN" sz="1400" dirty="0"/>
              <a:t>class Book {</a:t>
            </a:r>
            <a:endParaRPr lang="zh-CN" altLang="zh-CN" sz="1400" dirty="0"/>
          </a:p>
          <a:p>
            <a:pPr marL="0" indent="0">
              <a:buNone/>
            </a:pPr>
            <a:r>
              <a:rPr lang="en-US" altLang="zh-CN" sz="1400" dirty="0"/>
              <a:t>private:</a:t>
            </a:r>
            <a:endParaRPr lang="zh-CN" altLang="zh-CN" sz="1400" dirty="0"/>
          </a:p>
          <a:p>
            <a:pPr marL="0" indent="0">
              <a:buNone/>
            </a:pPr>
            <a:r>
              <a:rPr lang="en-US" altLang="zh-CN" sz="1400" dirty="0"/>
              <a:t>	string </a:t>
            </a:r>
            <a:r>
              <a:rPr lang="en-US" altLang="zh-CN" sz="1400" dirty="0" err="1"/>
              <a:t>bkName</a:t>
            </a:r>
            <a:r>
              <a:rPr lang="en-US" altLang="zh-CN" sz="1400" dirty="0"/>
              <a:t>;</a:t>
            </a:r>
            <a:endParaRPr lang="zh-CN" altLang="zh-CN" sz="1400" dirty="0"/>
          </a:p>
          <a:p>
            <a:pPr marL="0" indent="0">
              <a:buNone/>
            </a:pPr>
            <a:r>
              <a:rPr lang="en-US" altLang="zh-CN" sz="1400" dirty="0"/>
              <a:t>	double price;</a:t>
            </a:r>
            <a:endParaRPr lang="zh-CN" altLang="zh-CN" sz="1400" dirty="0"/>
          </a:p>
          <a:p>
            <a:pPr marL="0" indent="0">
              <a:buNone/>
            </a:pPr>
            <a:r>
              <a:rPr lang="en-US" altLang="zh-CN" sz="1400" dirty="0"/>
              <a:t>	static </a:t>
            </a:r>
            <a:r>
              <a:rPr lang="en-US" altLang="zh-CN" sz="1400" dirty="0" err="1"/>
              <a:t>int</a:t>
            </a:r>
            <a:r>
              <a:rPr lang="en-US" altLang="zh-CN" sz="1400" dirty="0"/>
              <a:t> number;</a:t>
            </a:r>
            <a:endParaRPr lang="zh-CN" altLang="zh-CN" sz="1400" dirty="0"/>
          </a:p>
          <a:p>
            <a:pPr marL="0" indent="0">
              <a:buNone/>
            </a:pPr>
            <a:r>
              <a:rPr lang="en-US" altLang="zh-CN" sz="1400" dirty="0"/>
              <a:t>	static double </a:t>
            </a:r>
            <a:r>
              <a:rPr lang="en-US" altLang="zh-CN" sz="1400" dirty="0" err="1"/>
              <a:t>totalPrice</a:t>
            </a:r>
            <a:r>
              <a:rPr lang="en-US" altLang="zh-CN" sz="1400" dirty="0"/>
              <a:t>;</a:t>
            </a:r>
            <a:endParaRPr lang="zh-CN" altLang="zh-CN" sz="1400" dirty="0"/>
          </a:p>
          <a:p>
            <a:pPr marL="0" indent="0">
              <a:buNone/>
            </a:pPr>
            <a:r>
              <a:rPr lang="en-US" altLang="zh-CN" sz="1400" dirty="0"/>
              <a:t>public:</a:t>
            </a:r>
            <a:endParaRPr lang="zh-CN" altLang="zh-CN" sz="1400" dirty="0"/>
          </a:p>
          <a:p>
            <a:pPr marL="0" indent="0">
              <a:buNone/>
            </a:pPr>
            <a:r>
              <a:rPr lang="en-US" altLang="zh-CN" sz="1400" dirty="0"/>
              <a:t>	Book() { </a:t>
            </a:r>
            <a:r>
              <a:rPr lang="en-US" altLang="zh-CN" sz="1400" dirty="0" err="1"/>
              <a:t>bkName</a:t>
            </a:r>
            <a:r>
              <a:rPr lang="en-US" altLang="zh-CN" sz="1400" dirty="0"/>
              <a:t> = ""; price = 0; number++; };</a:t>
            </a:r>
            <a:endParaRPr lang="zh-CN" altLang="zh-CN" sz="1400" dirty="0"/>
          </a:p>
          <a:p>
            <a:pPr marL="0" indent="0">
              <a:buNone/>
            </a:pPr>
            <a:r>
              <a:rPr lang="en-US" altLang="zh-CN" sz="1400" dirty="0"/>
              <a:t>	Book(string , double);</a:t>
            </a:r>
            <a:endParaRPr lang="zh-CN" altLang="zh-CN" sz="1400" dirty="0"/>
          </a:p>
          <a:p>
            <a:pPr marL="0" indent="0">
              <a:buNone/>
            </a:pPr>
            <a:r>
              <a:rPr lang="en-US" altLang="zh-CN" sz="1400" dirty="0"/>
              <a:t>	~Book();</a:t>
            </a:r>
            <a:endParaRPr lang="zh-CN" altLang="zh-CN" sz="1400" dirty="0"/>
          </a:p>
          <a:p>
            <a:pPr marL="0" indent="0">
              <a:buNone/>
            </a:pPr>
            <a:r>
              <a:rPr lang="en-US" altLang="zh-CN" sz="1400" dirty="0"/>
              <a:t>	void </a:t>
            </a:r>
            <a:r>
              <a:rPr lang="en-US" altLang="zh-CN" sz="1400" dirty="0" err="1"/>
              <a:t>setName</a:t>
            </a:r>
            <a:r>
              <a:rPr lang="en-US" altLang="zh-CN" sz="1400" dirty="0"/>
              <a:t>(string </a:t>
            </a:r>
            <a:r>
              <a:rPr lang="en-US" altLang="zh-CN" sz="1400" dirty="0" err="1"/>
              <a:t>bname</a:t>
            </a:r>
            <a:r>
              <a:rPr lang="en-US" altLang="zh-CN" sz="1400" dirty="0"/>
              <a:t>) { </a:t>
            </a:r>
            <a:r>
              <a:rPr lang="en-US" altLang="zh-CN" sz="1400" dirty="0" err="1"/>
              <a:t>bkName</a:t>
            </a:r>
            <a:r>
              <a:rPr lang="en-US" altLang="zh-CN" sz="1400" dirty="0"/>
              <a:t> = </a:t>
            </a:r>
            <a:r>
              <a:rPr lang="en-US" altLang="zh-CN" sz="1400" dirty="0" err="1"/>
              <a:t>bname</a:t>
            </a:r>
            <a:r>
              <a:rPr lang="en-US" altLang="zh-CN" sz="1400" dirty="0"/>
              <a:t>; }</a:t>
            </a:r>
            <a:endParaRPr lang="zh-CN" altLang="zh-CN" sz="1400" dirty="0"/>
          </a:p>
          <a:p>
            <a:pPr marL="0" indent="0">
              <a:buNone/>
            </a:pPr>
            <a:r>
              <a:rPr lang="en-US" altLang="zh-CN" sz="1400" dirty="0"/>
              <a:t>	void </a:t>
            </a:r>
            <a:r>
              <a:rPr lang="en-US" altLang="zh-CN" sz="1400" dirty="0" err="1"/>
              <a:t>setPrice</a:t>
            </a:r>
            <a:r>
              <a:rPr lang="en-US" altLang="zh-CN" sz="1400" dirty="0"/>
              <a:t>(double </a:t>
            </a:r>
            <a:r>
              <a:rPr lang="en-US" altLang="zh-CN" sz="1400" dirty="0" err="1"/>
              <a:t>bprice</a:t>
            </a:r>
            <a:r>
              <a:rPr lang="en-US" altLang="zh-CN" sz="1400" dirty="0"/>
              <a:t>) { </a:t>
            </a:r>
            <a:endParaRPr lang="zh-CN" altLang="zh-CN" sz="1400" dirty="0"/>
          </a:p>
          <a:p>
            <a:pPr marL="0" indent="0">
              <a:buNone/>
            </a:pPr>
            <a:r>
              <a:rPr lang="en-US" altLang="zh-CN" sz="1400" dirty="0"/>
              <a:t>		</a:t>
            </a:r>
            <a:r>
              <a:rPr lang="en-US" altLang="zh-CN" sz="1400" dirty="0" err="1"/>
              <a:t>totalPrice</a:t>
            </a:r>
            <a:r>
              <a:rPr lang="en-US" altLang="zh-CN" sz="1400" dirty="0"/>
              <a:t> -= price;</a:t>
            </a:r>
            <a:endParaRPr lang="zh-CN" altLang="zh-CN" sz="1400" dirty="0"/>
          </a:p>
          <a:p>
            <a:pPr marL="0" indent="0">
              <a:buNone/>
            </a:pPr>
            <a:r>
              <a:rPr lang="en-US" altLang="zh-CN" sz="1400" dirty="0"/>
              <a:t>		price = </a:t>
            </a:r>
            <a:r>
              <a:rPr lang="en-US" altLang="zh-CN" sz="1400" dirty="0" err="1"/>
              <a:t>bprice</a:t>
            </a:r>
            <a:r>
              <a:rPr lang="en-US" altLang="zh-CN" sz="1400" dirty="0"/>
              <a:t>; </a:t>
            </a:r>
            <a:endParaRPr lang="zh-CN" altLang="zh-CN" sz="1400" dirty="0"/>
          </a:p>
          <a:p>
            <a:pPr marL="0" indent="0">
              <a:buNone/>
            </a:pPr>
            <a:r>
              <a:rPr lang="en-US" altLang="zh-CN" sz="1400" dirty="0"/>
              <a:t>		</a:t>
            </a:r>
            <a:r>
              <a:rPr lang="en-US" altLang="zh-CN" sz="1400" dirty="0" err="1"/>
              <a:t>totalPrice</a:t>
            </a:r>
            <a:r>
              <a:rPr lang="en-US" altLang="zh-CN" sz="1400" dirty="0"/>
              <a:t> +=price;</a:t>
            </a:r>
            <a:endParaRPr lang="zh-CN" altLang="zh-CN" sz="1400" dirty="0"/>
          </a:p>
          <a:p>
            <a:pPr marL="0" indent="0">
              <a:buNone/>
            </a:pPr>
            <a:r>
              <a:rPr lang="en-US" altLang="zh-CN" sz="1400" dirty="0"/>
              <a:t>	}</a:t>
            </a:r>
            <a:endParaRPr lang="zh-CN" altLang="zh-CN" sz="1400" dirty="0"/>
          </a:p>
          <a:p>
            <a:pPr marL="0" indent="0">
              <a:buNone/>
            </a:pPr>
            <a:r>
              <a:rPr lang="en-US" altLang="zh-CN" sz="1400" dirty="0"/>
              <a:t>	double </a:t>
            </a:r>
            <a:r>
              <a:rPr lang="en-US" altLang="zh-CN" sz="1400" dirty="0" err="1"/>
              <a:t>getPrice</a:t>
            </a:r>
            <a:r>
              <a:rPr lang="en-US" altLang="zh-CN" sz="1400" dirty="0"/>
              <a:t>() { return price; }</a:t>
            </a:r>
            <a:endParaRPr lang="zh-CN" altLang="zh-CN" sz="1400" dirty="0"/>
          </a:p>
          <a:p>
            <a:pPr marL="0" indent="0">
              <a:buNone/>
            </a:pPr>
            <a:r>
              <a:rPr lang="en-US" altLang="zh-CN" sz="1400" dirty="0"/>
              <a:t>	string </a:t>
            </a:r>
            <a:r>
              <a:rPr lang="en-US" altLang="zh-CN" sz="1400" dirty="0" err="1"/>
              <a:t>getName</a:t>
            </a:r>
            <a:r>
              <a:rPr lang="en-US" altLang="zh-CN" sz="1400" dirty="0"/>
              <a:t>() { return </a:t>
            </a:r>
            <a:r>
              <a:rPr lang="en-US" altLang="zh-CN" sz="1400" dirty="0" err="1"/>
              <a:t>bkName</a:t>
            </a:r>
            <a:r>
              <a:rPr lang="en-US" altLang="zh-CN" sz="1400" dirty="0"/>
              <a:t>; }</a:t>
            </a:r>
            <a:endParaRPr lang="zh-CN" altLang="zh-CN" sz="1400" dirty="0"/>
          </a:p>
          <a:p>
            <a:pPr marL="0" indent="0">
              <a:buNone/>
            </a:pPr>
            <a:r>
              <a:rPr lang="en-US" altLang="zh-CN" sz="1400" dirty="0"/>
              <a:t>	static </a:t>
            </a:r>
            <a:r>
              <a:rPr lang="en-US" altLang="zh-CN" sz="1400" dirty="0" err="1"/>
              <a:t>int</a:t>
            </a:r>
            <a:r>
              <a:rPr lang="en-US" altLang="zh-CN" sz="1400" dirty="0"/>
              <a:t> </a:t>
            </a:r>
            <a:r>
              <a:rPr lang="en-US" altLang="zh-CN" sz="1400" dirty="0" err="1"/>
              <a:t>getNumber</a:t>
            </a:r>
            <a:r>
              <a:rPr lang="en-US" altLang="zh-CN" sz="1400" dirty="0"/>
              <a:t>() { return number; }</a:t>
            </a:r>
            <a:endParaRPr lang="zh-CN" altLang="zh-CN" sz="1400" dirty="0"/>
          </a:p>
          <a:p>
            <a:pPr marL="0" indent="0">
              <a:buNone/>
            </a:pPr>
            <a:r>
              <a:rPr lang="en-US" altLang="zh-CN" sz="1400" dirty="0"/>
              <a:t>	static double </a:t>
            </a:r>
            <a:r>
              <a:rPr lang="en-US" altLang="zh-CN" sz="1400" dirty="0" err="1"/>
              <a:t>getTotalPrice</a:t>
            </a:r>
            <a:r>
              <a:rPr lang="en-US" altLang="zh-CN" sz="1400" dirty="0"/>
              <a:t>() { return </a:t>
            </a:r>
            <a:r>
              <a:rPr lang="en-US" altLang="zh-CN" sz="1400" dirty="0" err="1"/>
              <a:t>totalPrice</a:t>
            </a:r>
            <a:r>
              <a:rPr lang="en-US" altLang="zh-CN" sz="1400" dirty="0"/>
              <a:t>; }</a:t>
            </a:r>
            <a:endParaRPr lang="zh-CN" altLang="zh-CN" sz="1400" dirty="0"/>
          </a:p>
          <a:p>
            <a:pPr marL="0" indent="0">
              <a:buNone/>
            </a:pPr>
            <a:r>
              <a:rPr lang="en-US" altLang="zh-CN" sz="1400" dirty="0"/>
              <a:t>	void display();</a:t>
            </a:r>
            <a:endParaRPr lang="zh-CN" altLang="zh-CN" sz="1400" dirty="0"/>
          </a:p>
          <a:p>
            <a:pPr marL="0" indent="0">
              <a:buNone/>
            </a:pPr>
            <a:r>
              <a:rPr lang="en-US" altLang="zh-CN" sz="1400" dirty="0"/>
              <a:t>};</a:t>
            </a:r>
            <a:endParaRPr lang="zh-CN" altLang="zh-CN" sz="1400" dirty="0"/>
          </a:p>
          <a:p>
            <a:pPr marL="0" indent="0" eaLnBrk="1" hangingPunct="1">
              <a:buNone/>
            </a:pPr>
            <a:endParaRPr lang="zh-CN" altLang="en-US" sz="1400" dirty="0"/>
          </a:p>
        </p:txBody>
      </p:sp>
    </p:spTree>
    <p:extLst>
      <p:ext uri="{BB962C8B-B14F-4D97-AF65-F5344CB8AC3E}">
        <p14:creationId xmlns:p14="http://schemas.microsoft.com/office/powerpoint/2010/main" val="403366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animEffect transition="in" filter="fade">
                                      <p:cBhvr>
                                        <p:cTn id="7" dur="1000"/>
                                        <p:tgtEl>
                                          <p:spTgt spid="78850">
                                            <p:txEl>
                                              <p:pRg st="5" end="5"/>
                                            </p:txEl>
                                          </p:spTgt>
                                        </p:tgtEl>
                                      </p:cBhvr>
                                    </p:animEffect>
                                    <p:anim calcmode="lin" valueType="num">
                                      <p:cBhvr>
                                        <p:cTn id="8" dur="1000" fill="hold"/>
                                        <p:tgtEl>
                                          <p:spTgt spid="78850">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8850">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8850">
                                            <p:txEl>
                                              <p:pRg st="6" end="6"/>
                                            </p:txEl>
                                          </p:spTgt>
                                        </p:tgtEl>
                                        <p:attrNameLst>
                                          <p:attrName>style.visibility</p:attrName>
                                        </p:attrNameLst>
                                      </p:cBhvr>
                                      <p:to>
                                        <p:strVal val="visible"/>
                                      </p:to>
                                    </p:set>
                                    <p:animEffect transition="in" filter="fade">
                                      <p:cBhvr>
                                        <p:cTn id="12" dur="1000"/>
                                        <p:tgtEl>
                                          <p:spTgt spid="78850">
                                            <p:txEl>
                                              <p:pRg st="6" end="6"/>
                                            </p:txEl>
                                          </p:spTgt>
                                        </p:tgtEl>
                                      </p:cBhvr>
                                    </p:animEffect>
                                    <p:anim calcmode="lin" valueType="num">
                                      <p:cBhvr>
                                        <p:cTn id="13" dur="1000" fill="hold"/>
                                        <p:tgtEl>
                                          <p:spTgt spid="78850">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8850">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8850">
                                            <p:txEl>
                                              <p:pRg st="7" end="7"/>
                                            </p:txEl>
                                          </p:spTgt>
                                        </p:tgtEl>
                                        <p:attrNameLst>
                                          <p:attrName>style.visibility</p:attrName>
                                        </p:attrNameLst>
                                      </p:cBhvr>
                                      <p:to>
                                        <p:strVal val="visible"/>
                                      </p:to>
                                    </p:set>
                                    <p:animEffect transition="in" filter="fade">
                                      <p:cBhvr>
                                        <p:cTn id="17" dur="1000"/>
                                        <p:tgtEl>
                                          <p:spTgt spid="78850">
                                            <p:txEl>
                                              <p:pRg st="7" end="7"/>
                                            </p:txEl>
                                          </p:spTgt>
                                        </p:tgtEl>
                                      </p:cBhvr>
                                    </p:animEffect>
                                    <p:anim calcmode="lin" valueType="num">
                                      <p:cBhvr>
                                        <p:cTn id="18" dur="1000" fill="hold"/>
                                        <p:tgtEl>
                                          <p:spTgt spid="78850">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8850">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850">
                                            <p:txEl>
                                              <p:pRg st="8" end="8"/>
                                            </p:txEl>
                                          </p:spTgt>
                                        </p:tgtEl>
                                        <p:attrNameLst>
                                          <p:attrName>style.visibility</p:attrName>
                                        </p:attrNameLst>
                                      </p:cBhvr>
                                      <p:to>
                                        <p:strVal val="visible"/>
                                      </p:to>
                                    </p:set>
                                    <p:animEffect transition="in" filter="fade">
                                      <p:cBhvr>
                                        <p:cTn id="22" dur="1000"/>
                                        <p:tgtEl>
                                          <p:spTgt spid="78850">
                                            <p:txEl>
                                              <p:pRg st="8" end="8"/>
                                            </p:txEl>
                                          </p:spTgt>
                                        </p:tgtEl>
                                      </p:cBhvr>
                                    </p:animEffect>
                                    <p:anim calcmode="lin" valueType="num">
                                      <p:cBhvr>
                                        <p:cTn id="23" dur="1000" fill="hold"/>
                                        <p:tgtEl>
                                          <p:spTgt spid="78850">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7885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8850">
                                            <p:txEl>
                                              <p:pRg st="9" end="9"/>
                                            </p:txEl>
                                          </p:spTgt>
                                        </p:tgtEl>
                                        <p:attrNameLst>
                                          <p:attrName>style.visibility</p:attrName>
                                        </p:attrNameLst>
                                      </p:cBhvr>
                                      <p:to>
                                        <p:strVal val="visible"/>
                                      </p:to>
                                    </p:set>
                                    <p:anim calcmode="lin" valueType="num">
                                      <p:cBhvr additive="base">
                                        <p:cTn id="29" dur="500" fill="hold"/>
                                        <p:tgtEl>
                                          <p:spTgt spid="78850">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8850">
                                            <p:txEl>
                                              <p:pRg st="10" end="10"/>
                                            </p:txEl>
                                          </p:spTgt>
                                        </p:tgtEl>
                                        <p:attrNameLst>
                                          <p:attrName>style.visibility</p:attrName>
                                        </p:attrNameLst>
                                      </p:cBhvr>
                                      <p:to>
                                        <p:strVal val="visible"/>
                                      </p:to>
                                    </p:set>
                                    <p:animEffect transition="in" filter="fade">
                                      <p:cBhvr>
                                        <p:cTn id="35" dur="1000"/>
                                        <p:tgtEl>
                                          <p:spTgt spid="78850">
                                            <p:txEl>
                                              <p:pRg st="10" end="10"/>
                                            </p:txEl>
                                          </p:spTgt>
                                        </p:tgtEl>
                                      </p:cBhvr>
                                    </p:animEffect>
                                    <p:anim calcmode="lin" valueType="num">
                                      <p:cBhvr>
                                        <p:cTn id="36" dur="1000" fill="hold"/>
                                        <p:tgtEl>
                                          <p:spTgt spid="78850">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78850">
                                            <p:txEl>
                                              <p:pRg st="10" end="1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8850">
                                            <p:txEl>
                                              <p:pRg st="11" end="11"/>
                                            </p:txEl>
                                          </p:spTgt>
                                        </p:tgtEl>
                                        <p:attrNameLst>
                                          <p:attrName>style.visibility</p:attrName>
                                        </p:attrNameLst>
                                      </p:cBhvr>
                                      <p:to>
                                        <p:strVal val="visible"/>
                                      </p:to>
                                    </p:set>
                                    <p:animEffect transition="in" filter="fade">
                                      <p:cBhvr>
                                        <p:cTn id="40" dur="1000"/>
                                        <p:tgtEl>
                                          <p:spTgt spid="78850">
                                            <p:txEl>
                                              <p:pRg st="11" end="11"/>
                                            </p:txEl>
                                          </p:spTgt>
                                        </p:tgtEl>
                                      </p:cBhvr>
                                    </p:animEffect>
                                    <p:anim calcmode="lin" valueType="num">
                                      <p:cBhvr>
                                        <p:cTn id="41" dur="1000" fill="hold"/>
                                        <p:tgtEl>
                                          <p:spTgt spid="78850">
                                            <p:txEl>
                                              <p:pRg st="11" end="11"/>
                                            </p:txEl>
                                          </p:spTgt>
                                        </p:tgtEl>
                                        <p:attrNameLst>
                                          <p:attrName>ppt_x</p:attrName>
                                        </p:attrNameLst>
                                      </p:cBhvr>
                                      <p:tavLst>
                                        <p:tav tm="0">
                                          <p:val>
                                            <p:strVal val="#ppt_x"/>
                                          </p:val>
                                        </p:tav>
                                        <p:tav tm="100000">
                                          <p:val>
                                            <p:strVal val="#ppt_x"/>
                                          </p:val>
                                        </p:tav>
                                      </p:tavLst>
                                    </p:anim>
                                    <p:anim calcmode="lin" valueType="num">
                                      <p:cBhvr>
                                        <p:cTn id="42" dur="1000" fill="hold"/>
                                        <p:tgtEl>
                                          <p:spTgt spid="78850">
                                            <p:txEl>
                                              <p:pRg st="11" end="11"/>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78850">
                                            <p:txEl>
                                              <p:pRg st="12" end="12"/>
                                            </p:txEl>
                                          </p:spTgt>
                                        </p:tgtEl>
                                        <p:attrNameLst>
                                          <p:attrName>style.visibility</p:attrName>
                                        </p:attrNameLst>
                                      </p:cBhvr>
                                      <p:to>
                                        <p:strVal val="visible"/>
                                      </p:to>
                                    </p:set>
                                    <p:animEffect transition="in" filter="fade">
                                      <p:cBhvr>
                                        <p:cTn id="45" dur="1000"/>
                                        <p:tgtEl>
                                          <p:spTgt spid="78850">
                                            <p:txEl>
                                              <p:pRg st="12" end="12"/>
                                            </p:txEl>
                                          </p:spTgt>
                                        </p:tgtEl>
                                      </p:cBhvr>
                                    </p:animEffect>
                                    <p:anim calcmode="lin" valueType="num">
                                      <p:cBhvr>
                                        <p:cTn id="46" dur="1000" fill="hold"/>
                                        <p:tgtEl>
                                          <p:spTgt spid="78850">
                                            <p:txEl>
                                              <p:pRg st="12" end="12"/>
                                            </p:txEl>
                                          </p:spTgt>
                                        </p:tgtEl>
                                        <p:attrNameLst>
                                          <p:attrName>ppt_x</p:attrName>
                                        </p:attrNameLst>
                                      </p:cBhvr>
                                      <p:tavLst>
                                        <p:tav tm="0">
                                          <p:val>
                                            <p:strVal val="#ppt_x"/>
                                          </p:val>
                                        </p:tav>
                                        <p:tav tm="100000">
                                          <p:val>
                                            <p:strVal val="#ppt_x"/>
                                          </p:val>
                                        </p:tav>
                                      </p:tavLst>
                                    </p:anim>
                                    <p:anim calcmode="lin" valueType="num">
                                      <p:cBhvr>
                                        <p:cTn id="47" dur="1000" fill="hold"/>
                                        <p:tgtEl>
                                          <p:spTgt spid="7885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8850">
                                            <p:txEl>
                                              <p:pRg st="13" end="13"/>
                                            </p:txEl>
                                          </p:spTgt>
                                        </p:tgtEl>
                                        <p:attrNameLst>
                                          <p:attrName>style.visibility</p:attrName>
                                        </p:attrNameLst>
                                      </p:cBhvr>
                                      <p:to>
                                        <p:strVal val="visible"/>
                                      </p:to>
                                    </p:set>
                                    <p:animEffect transition="in" filter="fade">
                                      <p:cBhvr>
                                        <p:cTn id="52" dur="1000"/>
                                        <p:tgtEl>
                                          <p:spTgt spid="78850">
                                            <p:txEl>
                                              <p:pRg st="13" end="13"/>
                                            </p:txEl>
                                          </p:spTgt>
                                        </p:tgtEl>
                                      </p:cBhvr>
                                    </p:animEffect>
                                    <p:anim calcmode="lin" valueType="num">
                                      <p:cBhvr>
                                        <p:cTn id="53" dur="1000" fill="hold"/>
                                        <p:tgtEl>
                                          <p:spTgt spid="78850">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78850">
                                            <p:txEl>
                                              <p:pRg st="13" end="13"/>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8850">
                                            <p:txEl>
                                              <p:pRg st="14" end="14"/>
                                            </p:txEl>
                                          </p:spTgt>
                                        </p:tgtEl>
                                        <p:attrNameLst>
                                          <p:attrName>style.visibility</p:attrName>
                                        </p:attrNameLst>
                                      </p:cBhvr>
                                      <p:to>
                                        <p:strVal val="visible"/>
                                      </p:to>
                                    </p:set>
                                    <p:animEffect transition="in" filter="fade">
                                      <p:cBhvr>
                                        <p:cTn id="57" dur="1000"/>
                                        <p:tgtEl>
                                          <p:spTgt spid="78850">
                                            <p:txEl>
                                              <p:pRg st="14" end="14"/>
                                            </p:txEl>
                                          </p:spTgt>
                                        </p:tgtEl>
                                      </p:cBhvr>
                                    </p:animEffect>
                                    <p:anim calcmode="lin" valueType="num">
                                      <p:cBhvr>
                                        <p:cTn id="58" dur="1000" fill="hold"/>
                                        <p:tgtEl>
                                          <p:spTgt spid="78850">
                                            <p:txEl>
                                              <p:pRg st="14" end="14"/>
                                            </p:txEl>
                                          </p:spTgt>
                                        </p:tgtEl>
                                        <p:attrNameLst>
                                          <p:attrName>ppt_x</p:attrName>
                                        </p:attrNameLst>
                                      </p:cBhvr>
                                      <p:tavLst>
                                        <p:tav tm="0">
                                          <p:val>
                                            <p:strVal val="#ppt_x"/>
                                          </p:val>
                                        </p:tav>
                                        <p:tav tm="100000">
                                          <p:val>
                                            <p:strVal val="#ppt_x"/>
                                          </p:val>
                                        </p:tav>
                                      </p:tavLst>
                                    </p:anim>
                                    <p:anim calcmode="lin" valueType="num">
                                      <p:cBhvr>
                                        <p:cTn id="59" dur="1000" fill="hold"/>
                                        <p:tgtEl>
                                          <p:spTgt spid="78850">
                                            <p:txEl>
                                              <p:pRg st="14" end="14"/>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78850">
                                            <p:txEl>
                                              <p:pRg st="15" end="15"/>
                                            </p:txEl>
                                          </p:spTgt>
                                        </p:tgtEl>
                                        <p:attrNameLst>
                                          <p:attrName>style.visibility</p:attrName>
                                        </p:attrNameLst>
                                      </p:cBhvr>
                                      <p:to>
                                        <p:strVal val="visible"/>
                                      </p:to>
                                    </p:set>
                                    <p:animEffect transition="in" filter="fade">
                                      <p:cBhvr>
                                        <p:cTn id="62" dur="1000"/>
                                        <p:tgtEl>
                                          <p:spTgt spid="78850">
                                            <p:txEl>
                                              <p:pRg st="15" end="15"/>
                                            </p:txEl>
                                          </p:spTgt>
                                        </p:tgtEl>
                                      </p:cBhvr>
                                    </p:animEffect>
                                    <p:anim calcmode="lin" valueType="num">
                                      <p:cBhvr>
                                        <p:cTn id="63" dur="1000" fill="hold"/>
                                        <p:tgtEl>
                                          <p:spTgt spid="78850">
                                            <p:txEl>
                                              <p:pRg st="15" end="15"/>
                                            </p:txEl>
                                          </p:spTgt>
                                        </p:tgtEl>
                                        <p:attrNameLst>
                                          <p:attrName>ppt_x</p:attrName>
                                        </p:attrNameLst>
                                      </p:cBhvr>
                                      <p:tavLst>
                                        <p:tav tm="0">
                                          <p:val>
                                            <p:strVal val="#ppt_x"/>
                                          </p:val>
                                        </p:tav>
                                        <p:tav tm="100000">
                                          <p:val>
                                            <p:strVal val="#ppt_x"/>
                                          </p:val>
                                        </p:tav>
                                      </p:tavLst>
                                    </p:anim>
                                    <p:anim calcmode="lin" valueType="num">
                                      <p:cBhvr>
                                        <p:cTn id="64" dur="1000" fill="hold"/>
                                        <p:tgtEl>
                                          <p:spTgt spid="78850">
                                            <p:txEl>
                                              <p:pRg st="15" end="15"/>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8850">
                                            <p:txEl>
                                              <p:pRg st="16" end="16"/>
                                            </p:txEl>
                                          </p:spTgt>
                                        </p:tgtEl>
                                        <p:attrNameLst>
                                          <p:attrName>style.visibility</p:attrName>
                                        </p:attrNameLst>
                                      </p:cBhvr>
                                      <p:to>
                                        <p:strVal val="visible"/>
                                      </p:to>
                                    </p:set>
                                    <p:animEffect transition="in" filter="fade">
                                      <p:cBhvr>
                                        <p:cTn id="67" dur="1000"/>
                                        <p:tgtEl>
                                          <p:spTgt spid="78850">
                                            <p:txEl>
                                              <p:pRg st="16" end="16"/>
                                            </p:txEl>
                                          </p:spTgt>
                                        </p:tgtEl>
                                      </p:cBhvr>
                                    </p:animEffect>
                                    <p:anim calcmode="lin" valueType="num">
                                      <p:cBhvr>
                                        <p:cTn id="68" dur="1000" fill="hold"/>
                                        <p:tgtEl>
                                          <p:spTgt spid="78850">
                                            <p:txEl>
                                              <p:pRg st="16" end="16"/>
                                            </p:txEl>
                                          </p:spTgt>
                                        </p:tgtEl>
                                        <p:attrNameLst>
                                          <p:attrName>ppt_x</p:attrName>
                                        </p:attrNameLst>
                                      </p:cBhvr>
                                      <p:tavLst>
                                        <p:tav tm="0">
                                          <p:val>
                                            <p:strVal val="#ppt_x"/>
                                          </p:val>
                                        </p:tav>
                                        <p:tav tm="100000">
                                          <p:val>
                                            <p:strVal val="#ppt_x"/>
                                          </p:val>
                                        </p:tav>
                                      </p:tavLst>
                                    </p:anim>
                                    <p:anim calcmode="lin" valueType="num">
                                      <p:cBhvr>
                                        <p:cTn id="69" dur="1000" fill="hold"/>
                                        <p:tgtEl>
                                          <p:spTgt spid="78850">
                                            <p:txEl>
                                              <p:pRg st="16" end="16"/>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8850">
                                            <p:txEl>
                                              <p:pRg st="17" end="17"/>
                                            </p:txEl>
                                          </p:spTgt>
                                        </p:tgtEl>
                                        <p:attrNameLst>
                                          <p:attrName>style.visibility</p:attrName>
                                        </p:attrNameLst>
                                      </p:cBhvr>
                                      <p:to>
                                        <p:strVal val="visible"/>
                                      </p:to>
                                    </p:set>
                                    <p:animEffect transition="in" filter="fade">
                                      <p:cBhvr>
                                        <p:cTn id="72" dur="1000"/>
                                        <p:tgtEl>
                                          <p:spTgt spid="78850">
                                            <p:txEl>
                                              <p:pRg st="17" end="17"/>
                                            </p:txEl>
                                          </p:spTgt>
                                        </p:tgtEl>
                                      </p:cBhvr>
                                    </p:animEffect>
                                    <p:anim calcmode="lin" valueType="num">
                                      <p:cBhvr>
                                        <p:cTn id="73" dur="1000" fill="hold"/>
                                        <p:tgtEl>
                                          <p:spTgt spid="78850">
                                            <p:txEl>
                                              <p:pRg st="17" end="17"/>
                                            </p:txEl>
                                          </p:spTgt>
                                        </p:tgtEl>
                                        <p:attrNameLst>
                                          <p:attrName>ppt_x</p:attrName>
                                        </p:attrNameLst>
                                      </p:cBhvr>
                                      <p:tavLst>
                                        <p:tav tm="0">
                                          <p:val>
                                            <p:strVal val="#ppt_x"/>
                                          </p:val>
                                        </p:tav>
                                        <p:tav tm="100000">
                                          <p:val>
                                            <p:strVal val="#ppt_x"/>
                                          </p:val>
                                        </p:tav>
                                      </p:tavLst>
                                    </p:anim>
                                    <p:anim calcmode="lin" valueType="num">
                                      <p:cBhvr>
                                        <p:cTn id="74" dur="1000" fill="hold"/>
                                        <p:tgtEl>
                                          <p:spTgt spid="78850">
                                            <p:txEl>
                                              <p:pRg st="17" end="17"/>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8850">
                                            <p:txEl>
                                              <p:pRg st="18" end="18"/>
                                            </p:txEl>
                                          </p:spTgt>
                                        </p:tgtEl>
                                        <p:attrNameLst>
                                          <p:attrName>style.visibility</p:attrName>
                                        </p:attrNameLst>
                                      </p:cBhvr>
                                      <p:to>
                                        <p:strVal val="visible"/>
                                      </p:to>
                                    </p:set>
                                    <p:animEffect transition="in" filter="fade">
                                      <p:cBhvr>
                                        <p:cTn id="77" dur="1000"/>
                                        <p:tgtEl>
                                          <p:spTgt spid="78850">
                                            <p:txEl>
                                              <p:pRg st="18" end="18"/>
                                            </p:txEl>
                                          </p:spTgt>
                                        </p:tgtEl>
                                      </p:cBhvr>
                                    </p:animEffect>
                                    <p:anim calcmode="lin" valueType="num">
                                      <p:cBhvr>
                                        <p:cTn id="78" dur="1000" fill="hold"/>
                                        <p:tgtEl>
                                          <p:spTgt spid="78850">
                                            <p:txEl>
                                              <p:pRg st="18" end="18"/>
                                            </p:txEl>
                                          </p:spTgt>
                                        </p:tgtEl>
                                        <p:attrNameLst>
                                          <p:attrName>ppt_x</p:attrName>
                                        </p:attrNameLst>
                                      </p:cBhvr>
                                      <p:tavLst>
                                        <p:tav tm="0">
                                          <p:val>
                                            <p:strVal val="#ppt_x"/>
                                          </p:val>
                                        </p:tav>
                                        <p:tav tm="100000">
                                          <p:val>
                                            <p:strVal val="#ppt_x"/>
                                          </p:val>
                                        </p:tav>
                                      </p:tavLst>
                                    </p:anim>
                                    <p:anim calcmode="lin" valueType="num">
                                      <p:cBhvr>
                                        <p:cTn id="79" dur="1000" fill="hold"/>
                                        <p:tgtEl>
                                          <p:spTgt spid="78850">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8850">
                                            <p:txEl>
                                              <p:pRg st="19" end="19"/>
                                            </p:txEl>
                                          </p:spTgt>
                                        </p:tgtEl>
                                        <p:attrNameLst>
                                          <p:attrName>style.visibility</p:attrName>
                                        </p:attrNameLst>
                                      </p:cBhvr>
                                      <p:to>
                                        <p:strVal val="visible"/>
                                      </p:to>
                                    </p:set>
                                    <p:animEffect transition="in" filter="fade">
                                      <p:cBhvr>
                                        <p:cTn id="84" dur="1000"/>
                                        <p:tgtEl>
                                          <p:spTgt spid="78850">
                                            <p:txEl>
                                              <p:pRg st="19" end="19"/>
                                            </p:txEl>
                                          </p:spTgt>
                                        </p:tgtEl>
                                      </p:cBhvr>
                                    </p:animEffect>
                                    <p:anim calcmode="lin" valueType="num">
                                      <p:cBhvr>
                                        <p:cTn id="85" dur="1000" fill="hold"/>
                                        <p:tgtEl>
                                          <p:spTgt spid="78850">
                                            <p:txEl>
                                              <p:pRg st="19" end="19"/>
                                            </p:txEl>
                                          </p:spTgt>
                                        </p:tgtEl>
                                        <p:attrNameLst>
                                          <p:attrName>ppt_x</p:attrName>
                                        </p:attrNameLst>
                                      </p:cBhvr>
                                      <p:tavLst>
                                        <p:tav tm="0">
                                          <p:val>
                                            <p:strVal val="#ppt_x"/>
                                          </p:val>
                                        </p:tav>
                                        <p:tav tm="100000">
                                          <p:val>
                                            <p:strVal val="#ppt_x"/>
                                          </p:val>
                                        </p:tav>
                                      </p:tavLst>
                                    </p:anim>
                                    <p:anim calcmode="lin" valueType="num">
                                      <p:cBhvr>
                                        <p:cTn id="86" dur="1000" fill="hold"/>
                                        <p:tgtEl>
                                          <p:spTgt spid="78850">
                                            <p:txEl>
                                              <p:pRg st="19" end="19"/>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78850">
                                            <p:txEl>
                                              <p:pRg st="20" end="20"/>
                                            </p:txEl>
                                          </p:spTgt>
                                        </p:tgtEl>
                                        <p:attrNameLst>
                                          <p:attrName>style.visibility</p:attrName>
                                        </p:attrNameLst>
                                      </p:cBhvr>
                                      <p:to>
                                        <p:strVal val="visible"/>
                                      </p:to>
                                    </p:set>
                                    <p:animEffect transition="in" filter="fade">
                                      <p:cBhvr>
                                        <p:cTn id="89" dur="1000"/>
                                        <p:tgtEl>
                                          <p:spTgt spid="78850">
                                            <p:txEl>
                                              <p:pRg st="20" end="20"/>
                                            </p:txEl>
                                          </p:spTgt>
                                        </p:tgtEl>
                                      </p:cBhvr>
                                    </p:animEffect>
                                    <p:anim calcmode="lin" valueType="num">
                                      <p:cBhvr>
                                        <p:cTn id="90" dur="1000" fill="hold"/>
                                        <p:tgtEl>
                                          <p:spTgt spid="78850">
                                            <p:txEl>
                                              <p:pRg st="20" end="20"/>
                                            </p:txEl>
                                          </p:spTgt>
                                        </p:tgtEl>
                                        <p:attrNameLst>
                                          <p:attrName>ppt_x</p:attrName>
                                        </p:attrNameLst>
                                      </p:cBhvr>
                                      <p:tavLst>
                                        <p:tav tm="0">
                                          <p:val>
                                            <p:strVal val="#ppt_x"/>
                                          </p:val>
                                        </p:tav>
                                        <p:tav tm="100000">
                                          <p:val>
                                            <p:strVal val="#ppt_x"/>
                                          </p:val>
                                        </p:tav>
                                      </p:tavLst>
                                    </p:anim>
                                    <p:anim calcmode="lin" valueType="num">
                                      <p:cBhvr>
                                        <p:cTn id="91" dur="1000" fill="hold"/>
                                        <p:tgtEl>
                                          <p:spTgt spid="78850">
                                            <p:txEl>
                                              <p:pRg st="20" end="20"/>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78850">
                                            <p:txEl>
                                              <p:pRg st="21" end="21"/>
                                            </p:txEl>
                                          </p:spTgt>
                                        </p:tgtEl>
                                        <p:attrNameLst>
                                          <p:attrName>style.visibility</p:attrName>
                                        </p:attrNameLst>
                                      </p:cBhvr>
                                      <p:to>
                                        <p:strVal val="visible"/>
                                      </p:to>
                                    </p:set>
                                    <p:animEffect transition="in" filter="fade">
                                      <p:cBhvr>
                                        <p:cTn id="94" dur="1000"/>
                                        <p:tgtEl>
                                          <p:spTgt spid="78850">
                                            <p:txEl>
                                              <p:pRg st="21" end="21"/>
                                            </p:txEl>
                                          </p:spTgt>
                                        </p:tgtEl>
                                      </p:cBhvr>
                                    </p:animEffect>
                                    <p:anim calcmode="lin" valueType="num">
                                      <p:cBhvr>
                                        <p:cTn id="95" dur="1000" fill="hold"/>
                                        <p:tgtEl>
                                          <p:spTgt spid="78850">
                                            <p:txEl>
                                              <p:pRg st="21" end="21"/>
                                            </p:txEl>
                                          </p:spTgt>
                                        </p:tgtEl>
                                        <p:attrNameLst>
                                          <p:attrName>ppt_x</p:attrName>
                                        </p:attrNameLst>
                                      </p:cBhvr>
                                      <p:tavLst>
                                        <p:tav tm="0">
                                          <p:val>
                                            <p:strVal val="#ppt_x"/>
                                          </p:val>
                                        </p:tav>
                                        <p:tav tm="100000">
                                          <p:val>
                                            <p:strVal val="#ppt_x"/>
                                          </p:val>
                                        </p:tav>
                                      </p:tavLst>
                                    </p:anim>
                                    <p:anim calcmode="lin" valueType="num">
                                      <p:cBhvr>
                                        <p:cTn id="96" dur="1000" fill="hold"/>
                                        <p:tgtEl>
                                          <p:spTgt spid="78850">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78850">
                                            <p:txEl>
                                              <p:pRg st="22" end="22"/>
                                            </p:txEl>
                                          </p:spTgt>
                                        </p:tgtEl>
                                        <p:attrNameLst>
                                          <p:attrName>style.visibility</p:attrName>
                                        </p:attrNameLst>
                                      </p:cBhvr>
                                      <p:to>
                                        <p:strVal val="visible"/>
                                      </p:to>
                                    </p:set>
                                    <p:animEffect transition="in" filter="fade">
                                      <p:cBhvr>
                                        <p:cTn id="101" dur="1000"/>
                                        <p:tgtEl>
                                          <p:spTgt spid="78850">
                                            <p:txEl>
                                              <p:pRg st="22" end="22"/>
                                            </p:txEl>
                                          </p:spTgt>
                                        </p:tgtEl>
                                      </p:cBhvr>
                                    </p:animEffect>
                                    <p:anim calcmode="lin" valueType="num">
                                      <p:cBhvr>
                                        <p:cTn id="102" dur="1000" fill="hold"/>
                                        <p:tgtEl>
                                          <p:spTgt spid="78850">
                                            <p:txEl>
                                              <p:pRg st="22" end="22"/>
                                            </p:txEl>
                                          </p:spTgt>
                                        </p:tgtEl>
                                        <p:attrNameLst>
                                          <p:attrName>ppt_x</p:attrName>
                                        </p:attrNameLst>
                                      </p:cBhvr>
                                      <p:tavLst>
                                        <p:tav tm="0">
                                          <p:val>
                                            <p:strVal val="#ppt_x"/>
                                          </p:val>
                                        </p:tav>
                                        <p:tav tm="100000">
                                          <p:val>
                                            <p:strVal val="#ppt_x"/>
                                          </p:val>
                                        </p:tav>
                                      </p:tavLst>
                                    </p:anim>
                                    <p:anim calcmode="lin" valueType="num">
                                      <p:cBhvr>
                                        <p:cTn id="103" dur="1000" fill="hold"/>
                                        <p:tgtEl>
                                          <p:spTgt spid="78850">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78850">
                                            <p:txEl>
                                              <p:pRg st="23" end="23"/>
                                            </p:txEl>
                                          </p:spTgt>
                                        </p:tgtEl>
                                        <p:attrNameLst>
                                          <p:attrName>style.visibility</p:attrName>
                                        </p:attrNameLst>
                                      </p:cBhvr>
                                      <p:to>
                                        <p:strVal val="visible"/>
                                      </p:to>
                                    </p:set>
                                    <p:animEffect transition="in" filter="fade">
                                      <p:cBhvr>
                                        <p:cTn id="108" dur="1000"/>
                                        <p:tgtEl>
                                          <p:spTgt spid="78850">
                                            <p:txEl>
                                              <p:pRg st="23" end="23"/>
                                            </p:txEl>
                                          </p:spTgt>
                                        </p:tgtEl>
                                      </p:cBhvr>
                                    </p:animEffect>
                                    <p:anim calcmode="lin" valueType="num">
                                      <p:cBhvr>
                                        <p:cTn id="109" dur="1000" fill="hold"/>
                                        <p:tgtEl>
                                          <p:spTgt spid="78850">
                                            <p:txEl>
                                              <p:pRg st="23" end="23"/>
                                            </p:txEl>
                                          </p:spTgt>
                                        </p:tgtEl>
                                        <p:attrNameLst>
                                          <p:attrName>ppt_x</p:attrName>
                                        </p:attrNameLst>
                                      </p:cBhvr>
                                      <p:tavLst>
                                        <p:tav tm="0">
                                          <p:val>
                                            <p:strVal val="#ppt_x"/>
                                          </p:val>
                                        </p:tav>
                                        <p:tav tm="100000">
                                          <p:val>
                                            <p:strVal val="#ppt_x"/>
                                          </p:val>
                                        </p:tav>
                                      </p:tavLst>
                                    </p:anim>
                                    <p:anim calcmode="lin" valueType="num">
                                      <p:cBhvr>
                                        <p:cTn id="110" dur="1000" fill="hold"/>
                                        <p:tgtEl>
                                          <p:spTgt spid="78850">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78850">
                                            <p:txEl>
                                              <p:pRg st="24" end="24"/>
                                            </p:txEl>
                                          </p:spTgt>
                                        </p:tgtEl>
                                        <p:attrNameLst>
                                          <p:attrName>style.visibility</p:attrName>
                                        </p:attrNameLst>
                                      </p:cBhvr>
                                      <p:to>
                                        <p:strVal val="visible"/>
                                      </p:to>
                                    </p:set>
                                    <p:anim calcmode="lin" valueType="num">
                                      <p:cBhvr additive="base">
                                        <p:cTn id="115" dur="500" fill="hold"/>
                                        <p:tgtEl>
                                          <p:spTgt spid="78850">
                                            <p:txEl>
                                              <p:pRg st="24" end="2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8850">
                                            <p:txEl>
                                              <p:pRg st="24" end="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107504" y="1052736"/>
            <a:ext cx="8785225" cy="4525963"/>
          </a:xfrm>
        </p:spPr>
        <p:txBody>
          <a:bodyPr/>
          <a:lstStyle/>
          <a:p>
            <a:pPr marL="0" indent="0" eaLnBrk="1" hangingPunct="1">
              <a:buFontTx/>
              <a:buNone/>
            </a:pPr>
            <a:r>
              <a:rPr lang="en-US" altLang="zh-CN" sz="2000" dirty="0"/>
              <a:t>Book::Book(char *</a:t>
            </a:r>
            <a:r>
              <a:rPr lang="en-US" altLang="zh-CN" sz="2000" dirty="0" err="1"/>
              <a:t>name,double</a:t>
            </a:r>
            <a:r>
              <a:rPr lang="en-US" altLang="zh-CN" sz="2000" dirty="0"/>
              <a:t> Price) {	//</a:t>
            </a:r>
            <a:r>
              <a:rPr lang="zh-CN" altLang="en-US" sz="2000" dirty="0"/>
              <a:t>构造函数，</a:t>
            </a:r>
          </a:p>
          <a:p>
            <a:pPr marL="0" indent="0" eaLnBrk="1" hangingPunct="1">
              <a:buFontTx/>
              <a:buNone/>
            </a:pPr>
            <a:r>
              <a:rPr lang="zh-CN" altLang="en-US" sz="2000" dirty="0"/>
              <a:t>    </a:t>
            </a:r>
            <a:r>
              <a:rPr lang="en-US" altLang="zh-CN" sz="2000" dirty="0" err="1"/>
              <a:t>strcpy</a:t>
            </a:r>
            <a:r>
              <a:rPr lang="en-US" altLang="zh-CN" sz="2000" dirty="0"/>
              <a:t>(</a:t>
            </a:r>
            <a:r>
              <a:rPr lang="en-US" altLang="zh-CN" sz="2000" dirty="0" err="1"/>
              <a:t>bkName,name</a:t>
            </a:r>
            <a:r>
              <a:rPr lang="en-US" altLang="zh-CN" sz="2000" dirty="0"/>
              <a:t>);</a:t>
            </a:r>
          </a:p>
          <a:p>
            <a:pPr marL="0" indent="0" eaLnBrk="1" hangingPunct="1">
              <a:buFontTx/>
              <a:buNone/>
            </a:pPr>
            <a:r>
              <a:rPr lang="en-US" altLang="zh-CN" sz="2000" dirty="0"/>
              <a:t>    price=Price;</a:t>
            </a:r>
          </a:p>
          <a:p>
            <a:pPr marL="0" indent="0" eaLnBrk="1" hangingPunct="1">
              <a:buFontTx/>
              <a:buNone/>
            </a:pPr>
            <a:r>
              <a:rPr lang="en-US" altLang="zh-CN" sz="2000" dirty="0"/>
              <a:t>    number++; </a:t>
            </a:r>
          </a:p>
          <a:p>
            <a:pPr marL="0" indent="0" eaLnBrk="1" hangingPunct="1">
              <a:buFontTx/>
              <a:buNone/>
            </a:pPr>
            <a:r>
              <a:rPr lang="en-US" altLang="zh-CN" sz="2000" dirty="0"/>
              <a:t>    </a:t>
            </a:r>
            <a:r>
              <a:rPr lang="en-US" altLang="zh-CN" sz="2000" dirty="0" err="1"/>
              <a:t>totalPrice</a:t>
            </a:r>
            <a:r>
              <a:rPr lang="en-US" altLang="zh-CN" sz="2000" dirty="0"/>
              <a:t>+=price;</a:t>
            </a:r>
          </a:p>
          <a:p>
            <a:pPr marL="0" indent="0" eaLnBrk="1" hangingPunct="1">
              <a:buFontTx/>
              <a:buNone/>
            </a:pPr>
            <a:r>
              <a:rPr lang="en-US" altLang="zh-CN" sz="2000" dirty="0"/>
              <a:t>}</a:t>
            </a:r>
          </a:p>
          <a:p>
            <a:pPr marL="0" indent="0" eaLnBrk="1" hangingPunct="1">
              <a:buFontTx/>
              <a:buNone/>
            </a:pPr>
            <a:r>
              <a:rPr lang="en-US" altLang="zh-CN" sz="2000" dirty="0"/>
              <a:t>Book::~Book(){ </a:t>
            </a:r>
          </a:p>
          <a:p>
            <a:pPr marL="0" indent="0" eaLnBrk="1" hangingPunct="1">
              <a:buFontTx/>
              <a:buNone/>
            </a:pPr>
            <a:r>
              <a:rPr lang="en-US" altLang="zh-CN" sz="2000" dirty="0"/>
              <a:t>    number--;			//</a:t>
            </a:r>
            <a:r>
              <a:rPr lang="zh-CN" altLang="en-US" sz="2000" dirty="0"/>
              <a:t>析构一本书就减少书的本数</a:t>
            </a:r>
          </a:p>
          <a:p>
            <a:pPr marL="0" indent="0" eaLnBrk="1" hangingPunct="1">
              <a:buFontTx/>
              <a:buNone/>
            </a:pPr>
            <a:r>
              <a:rPr lang="zh-CN" altLang="en-US" sz="2000" dirty="0"/>
              <a:t>    </a:t>
            </a:r>
            <a:r>
              <a:rPr lang="en-US" altLang="zh-CN" sz="2000" dirty="0" err="1"/>
              <a:t>totalPrice</a:t>
            </a:r>
            <a:r>
              <a:rPr lang="en-US" altLang="zh-CN" sz="2000" dirty="0"/>
              <a:t>-=price;		//</a:t>
            </a:r>
            <a:r>
              <a:rPr lang="zh-CN" altLang="en-US" sz="2000" dirty="0"/>
              <a:t>析构一本书就减少书的总价 </a:t>
            </a:r>
          </a:p>
          <a:p>
            <a:pPr marL="0" indent="0" eaLnBrk="1" hangingPunct="1">
              <a:buFontTx/>
              <a:buNone/>
            </a:pPr>
            <a:r>
              <a:rPr lang="en-US" altLang="zh-CN" sz="2000" dirty="0"/>
              <a:t>}</a:t>
            </a:r>
          </a:p>
          <a:p>
            <a:pPr marL="0" indent="0" eaLnBrk="1" hangingPunct="1">
              <a:buFontTx/>
              <a:buNone/>
            </a:pPr>
            <a:r>
              <a:rPr lang="en-US" altLang="zh-CN" sz="2000" dirty="0"/>
              <a:t>//</a:t>
            </a:r>
            <a:r>
              <a:rPr lang="zh-CN" altLang="en-US" sz="2000" dirty="0"/>
              <a:t>此函数仅是一个验证，表示非静态成员函数可以访问静态的数据和函数成员</a:t>
            </a:r>
            <a:endParaRPr lang="en-US" altLang="zh-CN" sz="2000" dirty="0"/>
          </a:p>
          <a:p>
            <a:pPr marL="0" indent="0" eaLnBrk="1" hangingPunct="1">
              <a:buFontTx/>
              <a:buNone/>
            </a:pPr>
            <a:endParaRPr lang="zh-CN" altLang="en-US" sz="2000" dirty="0"/>
          </a:p>
        </p:txBody>
      </p:sp>
      <p:sp>
        <p:nvSpPr>
          <p:cNvPr id="3" name="Rectangle 2"/>
          <p:cNvSpPr>
            <a:spLocks noGrp="1" noChangeArrowheads="1"/>
          </p:cNvSpPr>
          <p:nvPr>
            <p:ph type="title"/>
          </p:nvPr>
        </p:nvSpPr>
        <p:spPr>
          <a:xfrm>
            <a:off x="457200" y="73672"/>
            <a:ext cx="8229600" cy="811195"/>
          </a:xfrm>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4383657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251520" y="1052736"/>
            <a:ext cx="8424862" cy="4525963"/>
          </a:xfrm>
        </p:spPr>
        <p:txBody>
          <a:bodyPr/>
          <a:lstStyle/>
          <a:p>
            <a:pPr marL="0" indent="0" eaLnBrk="1" hangingPunct="1">
              <a:buFontTx/>
              <a:buNone/>
            </a:pPr>
            <a:r>
              <a:rPr lang="en-US" altLang="zh-CN" sz="2400" dirty="0"/>
              <a:t>void Book::display(){</a:t>
            </a:r>
          </a:p>
          <a:p>
            <a:pPr marL="0" indent="0" eaLnBrk="1" hangingPunct="1">
              <a:buFontTx/>
              <a:buNone/>
            </a:pPr>
            <a:r>
              <a:rPr lang="en-US" altLang="zh-CN" sz="2400" dirty="0"/>
              <a:t>    </a:t>
            </a:r>
            <a:r>
              <a:rPr lang="en-US" altLang="zh-CN" sz="2400" dirty="0" err="1"/>
              <a:t>cout</a:t>
            </a:r>
            <a:r>
              <a:rPr lang="en-US" altLang="zh-CN" sz="2400" dirty="0"/>
              <a:t>&lt;&lt;"book name :"&lt;&lt;</a:t>
            </a:r>
            <a:r>
              <a:rPr lang="en-US" altLang="zh-CN" sz="2400" dirty="0" err="1"/>
              <a:t>bkName</a:t>
            </a:r>
            <a:r>
              <a:rPr lang="en-US" altLang="zh-CN" sz="2400" dirty="0"/>
              <a:t>&lt;&lt;"  "&lt;&lt;"</a:t>
            </a:r>
            <a:r>
              <a:rPr lang="en-US" altLang="zh-CN" sz="2400" dirty="0" err="1"/>
              <a:t>pirce</a:t>
            </a:r>
            <a:r>
              <a:rPr lang="en-US" altLang="zh-CN" sz="2400" dirty="0"/>
              <a:t> :"       	&lt;&lt;price&lt;&lt;</a:t>
            </a:r>
            <a:r>
              <a:rPr lang="en-US" altLang="zh-CN" sz="2400" dirty="0" err="1"/>
              <a:t>endl</a:t>
            </a:r>
            <a:r>
              <a:rPr lang="en-US" altLang="zh-CN" sz="2400" dirty="0"/>
              <a:t>;</a:t>
            </a:r>
          </a:p>
          <a:p>
            <a:pPr marL="0" indent="0" eaLnBrk="1" hangingPunct="1">
              <a:buFontTx/>
              <a:buNone/>
            </a:pPr>
            <a:r>
              <a:rPr lang="en-US" altLang="zh-CN" sz="2400" dirty="0"/>
              <a:t>    </a:t>
            </a:r>
            <a:r>
              <a:rPr lang="en-US" altLang="zh-CN" sz="2400" dirty="0" err="1"/>
              <a:t>cout</a:t>
            </a:r>
            <a:r>
              <a:rPr lang="en-US" altLang="zh-CN" sz="2400" dirty="0"/>
              <a:t>&lt;&lt;"number:"    &lt;&lt;number&lt;&lt;"  "&lt;&lt;"</a:t>
            </a:r>
            <a:r>
              <a:rPr lang="en-US" altLang="zh-CN" sz="2400" dirty="0" err="1"/>
              <a:t>totalPrice</a:t>
            </a:r>
            <a:r>
              <a:rPr lang="en-US" altLang="zh-CN" sz="2400" dirty="0"/>
              <a:t>: 	"&lt;&lt;</a:t>
            </a:r>
            <a:r>
              <a:rPr lang="en-US" altLang="zh-CN" sz="2400" dirty="0" err="1"/>
              <a:t>totalPrice</a:t>
            </a:r>
            <a:r>
              <a:rPr lang="en-US" altLang="zh-CN" sz="2400" dirty="0"/>
              <a:t>&lt;&lt;</a:t>
            </a:r>
            <a:r>
              <a:rPr lang="en-US" altLang="zh-CN" sz="2400" dirty="0" err="1"/>
              <a:t>endl</a:t>
            </a:r>
            <a:r>
              <a:rPr lang="en-US" altLang="zh-CN" sz="2400" dirty="0"/>
              <a:t>;</a:t>
            </a:r>
          </a:p>
          <a:p>
            <a:pPr marL="0" indent="0" eaLnBrk="1" hangingPunct="1">
              <a:buFontTx/>
              <a:buNone/>
            </a:pPr>
            <a:r>
              <a:rPr lang="en-US" altLang="zh-CN" sz="2400" dirty="0"/>
              <a:t>    </a:t>
            </a:r>
            <a:r>
              <a:rPr lang="en-US" altLang="zh-CN" sz="2400" dirty="0" err="1"/>
              <a:t>cout</a:t>
            </a:r>
            <a:r>
              <a:rPr lang="en-US" altLang="zh-CN" sz="2400" dirty="0"/>
              <a:t>&lt;&lt;"call static function "&lt;&lt;</a:t>
            </a:r>
            <a:r>
              <a:rPr lang="en-US" altLang="zh-CN" sz="2400" dirty="0" err="1"/>
              <a:t>getNumber</a:t>
            </a:r>
            <a:r>
              <a:rPr lang="en-US" altLang="zh-CN" sz="2400" dirty="0"/>
              <a:t>()&lt;&lt;</a:t>
            </a:r>
            <a:r>
              <a:rPr lang="en-US" altLang="zh-CN" sz="2400" dirty="0" err="1"/>
              <a:t>endl</a:t>
            </a:r>
            <a:r>
              <a:rPr lang="en-US" altLang="zh-CN" sz="2400" dirty="0"/>
              <a:t>;</a:t>
            </a:r>
          </a:p>
          <a:p>
            <a:pPr marL="0" indent="0" eaLnBrk="1" hangingPunct="1">
              <a:buFontTx/>
              <a:buNone/>
            </a:pPr>
            <a:r>
              <a:rPr lang="en-US" altLang="zh-CN" sz="2400" dirty="0"/>
              <a:t>}</a:t>
            </a:r>
          </a:p>
          <a:p>
            <a:pPr marL="0" indent="0" eaLnBrk="1" hangingPunct="1">
              <a:buFontTx/>
              <a:buNone/>
            </a:pPr>
            <a:r>
              <a:rPr lang="en-US" altLang="zh-CN" sz="2400" dirty="0" err="1"/>
              <a:t>int</a:t>
            </a:r>
            <a:r>
              <a:rPr lang="en-US" altLang="zh-CN" sz="2400" dirty="0"/>
              <a:t> Book::number=0; 	//</a:t>
            </a:r>
            <a:r>
              <a:rPr lang="zh-CN" altLang="en-US" sz="2400" dirty="0"/>
              <a:t>定义并初始化静态数据成员</a:t>
            </a:r>
          </a:p>
          <a:p>
            <a:pPr marL="0" indent="0" eaLnBrk="1" hangingPunct="1">
              <a:buFontTx/>
              <a:buNone/>
            </a:pPr>
            <a:r>
              <a:rPr lang="en-US" altLang="zh-CN" sz="2400" dirty="0"/>
              <a:t>double Book::</a:t>
            </a:r>
            <a:r>
              <a:rPr lang="en-US" altLang="zh-CN" sz="2400" dirty="0" err="1"/>
              <a:t>totalPrice</a:t>
            </a:r>
            <a:r>
              <a:rPr lang="en-US" altLang="zh-CN" sz="2400" dirty="0"/>
              <a:t>=0;</a:t>
            </a:r>
            <a:endParaRPr lang="zh-CN" altLang="en-US" sz="2400" dirty="0"/>
          </a:p>
        </p:txBody>
      </p:sp>
      <p:sp>
        <p:nvSpPr>
          <p:cNvPr id="3" name="Rectangle 2"/>
          <p:cNvSpPr>
            <a:spLocks noGrp="1" noChangeArrowheads="1"/>
          </p:cNvSpPr>
          <p:nvPr>
            <p:ph type="title"/>
          </p:nvPr>
        </p:nvSpPr>
        <p:spPr>
          <a:xfrm>
            <a:off x="457200" y="73672"/>
            <a:ext cx="8229600" cy="811195"/>
          </a:xfrm>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268076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xEl>
                                              <p:pRg st="5" end="5"/>
                                            </p:txEl>
                                          </p:spTgt>
                                        </p:tgtEl>
                                        <p:attrNameLst>
                                          <p:attrName>style.visibility</p:attrName>
                                        </p:attrNameLst>
                                      </p:cBhvr>
                                      <p:to>
                                        <p:strVal val="visible"/>
                                      </p:to>
                                    </p:set>
                                    <p:anim calcmode="lin" valueType="num">
                                      <p:cBhvr additive="base">
                                        <p:cTn id="7" dur="500" fill="hold"/>
                                        <p:tgtEl>
                                          <p:spTgt spid="8089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8">
                                            <p:txEl>
                                              <p:pRg st="6" end="6"/>
                                            </p:txEl>
                                          </p:spTgt>
                                        </p:tgtEl>
                                        <p:attrNameLst>
                                          <p:attrName>style.visibility</p:attrName>
                                        </p:attrNameLst>
                                      </p:cBhvr>
                                      <p:to>
                                        <p:strVal val="visible"/>
                                      </p:to>
                                    </p:set>
                                    <p:anim calcmode="lin" valueType="num">
                                      <p:cBhvr additive="base">
                                        <p:cTn id="11" dur="500" fill="hold"/>
                                        <p:tgtEl>
                                          <p:spTgt spid="80898">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323528" y="1052736"/>
            <a:ext cx="8686800" cy="5616624"/>
          </a:xfrm>
        </p:spPr>
        <p:txBody>
          <a:bodyPr/>
          <a:lstStyle/>
          <a:p>
            <a:pPr marL="0" indent="0" eaLnBrk="1" hangingPunct="1">
              <a:buFontTx/>
              <a:buNone/>
            </a:pPr>
            <a:r>
              <a:rPr lang="en-US" altLang="zh-CN" sz="2000" dirty="0"/>
              <a:t>void main(){</a:t>
            </a:r>
          </a:p>
          <a:p>
            <a:pPr marL="0" indent="0" eaLnBrk="1" hangingPunct="1">
              <a:buFontTx/>
              <a:buNone/>
            </a:pPr>
            <a:r>
              <a:rPr lang="en-US" altLang="zh-CN" sz="2000" dirty="0"/>
              <a:t>    Book b1("C++ </a:t>
            </a:r>
            <a:r>
              <a:rPr lang="zh-CN" altLang="en-US" sz="2000" dirty="0"/>
              <a:t>程序设计</a:t>
            </a:r>
            <a:r>
              <a:rPr lang="en-US" altLang="zh-CN" sz="2000" dirty="0"/>
              <a:t>",32.5);</a:t>
            </a:r>
          </a:p>
          <a:p>
            <a:pPr marL="0" indent="0" eaLnBrk="1" hangingPunct="1">
              <a:buFontTx/>
              <a:buNone/>
            </a:pPr>
            <a:r>
              <a:rPr lang="en-US" altLang="zh-CN" sz="2000" dirty="0"/>
              <a:t>    Book b2("</a:t>
            </a:r>
            <a:r>
              <a:rPr lang="zh-CN" altLang="en-US" sz="2000" dirty="0"/>
              <a:t>数据库系统原理</a:t>
            </a:r>
            <a:r>
              <a:rPr lang="en-US" altLang="zh-CN" sz="2000" dirty="0"/>
              <a:t>",23);</a:t>
            </a:r>
          </a:p>
          <a:p>
            <a:pPr marL="0" indent="0" eaLnBrk="1" hangingPunct="1">
              <a:buFontTx/>
              <a:buNone/>
            </a:pPr>
            <a:r>
              <a:rPr lang="en-US" altLang="zh-CN" sz="2000" dirty="0"/>
              <a:t>    </a:t>
            </a:r>
            <a:r>
              <a:rPr lang="en-US" altLang="zh-CN" sz="2000" dirty="0" err="1"/>
              <a:t>cout</a:t>
            </a:r>
            <a:r>
              <a:rPr lang="en-US" altLang="zh-CN" sz="2000" dirty="0"/>
              <a:t>&lt;&lt;b1.getName()&lt;&lt;"\t"&lt;&lt;b1.getPrice()&lt;&lt;</a:t>
            </a:r>
            <a:r>
              <a:rPr lang="en-US" altLang="zh-CN" sz="2000" dirty="0" err="1"/>
              <a:t>endl</a:t>
            </a:r>
            <a:r>
              <a:rPr lang="en-US" altLang="zh-CN" sz="2000" dirty="0"/>
              <a:t>;	//L1</a:t>
            </a:r>
          </a:p>
          <a:p>
            <a:pPr marL="0" indent="0" eaLnBrk="1" hangingPunct="1">
              <a:buFontTx/>
              <a:buNone/>
            </a:pPr>
            <a:r>
              <a:rPr lang="en-US" altLang="zh-CN" sz="2000" dirty="0"/>
              <a:t>    </a:t>
            </a:r>
            <a:r>
              <a:rPr lang="en-US" altLang="zh-CN" sz="2000" dirty="0" err="1"/>
              <a:t>cout</a:t>
            </a:r>
            <a:r>
              <a:rPr lang="en-US" altLang="zh-CN" sz="2000" dirty="0"/>
              <a:t>&lt;&lt;b2.getName()&lt;&lt;"\t"&lt;&lt;b2.getPrice()&lt;&lt;</a:t>
            </a:r>
            <a:r>
              <a:rPr lang="en-US" altLang="zh-CN" sz="2000" dirty="0" err="1"/>
              <a:t>endl</a:t>
            </a:r>
            <a:r>
              <a:rPr lang="en-US" altLang="zh-CN" sz="2000" dirty="0"/>
              <a:t>;	//L2</a:t>
            </a:r>
          </a:p>
          <a:p>
            <a:pPr marL="0" indent="0" eaLnBrk="1" hangingPunct="1">
              <a:buFontTx/>
              <a:buNone/>
            </a:pPr>
            <a:r>
              <a:rPr lang="en-US" altLang="zh-CN" sz="2000" dirty="0"/>
              <a:t>    </a:t>
            </a:r>
            <a:r>
              <a:rPr lang="en-US" altLang="zh-CN" sz="2000" dirty="0" err="1"/>
              <a:t>cout</a:t>
            </a:r>
            <a:r>
              <a:rPr lang="en-US" altLang="zh-CN" sz="2000" dirty="0"/>
              <a:t>&lt;&lt;"</a:t>
            </a:r>
            <a:r>
              <a:rPr lang="zh-CN" altLang="en-US" sz="2000" dirty="0"/>
              <a:t>总共</a:t>
            </a:r>
            <a:r>
              <a:rPr lang="en-US" altLang="zh-CN" sz="2000" dirty="0"/>
              <a:t>: " &lt;&lt;b1.getNumber() &lt;&lt;"\t</a:t>
            </a:r>
            <a:r>
              <a:rPr lang="zh-CN" altLang="en-US" sz="2000" dirty="0"/>
              <a:t>本书</a:t>
            </a:r>
            <a:r>
              <a:rPr lang="en-US" altLang="zh-CN" sz="2000" dirty="0"/>
              <a:t>"		//L3</a:t>
            </a:r>
          </a:p>
          <a:p>
            <a:pPr marL="0" indent="0" eaLnBrk="1" hangingPunct="1">
              <a:buFontTx/>
              <a:buNone/>
            </a:pPr>
            <a:r>
              <a:rPr lang="en-US" altLang="zh-CN" sz="2000" dirty="0"/>
              <a:t>         &lt;&lt;"\t</a:t>
            </a:r>
            <a:r>
              <a:rPr lang="zh-CN" altLang="en-US" sz="2000" dirty="0"/>
              <a:t>总价： </a:t>
            </a:r>
            <a:r>
              <a:rPr lang="en-US" altLang="zh-CN" sz="2000" dirty="0"/>
              <a:t>" &lt;&lt;b1.getTotalPrice() &lt;&lt;"\t</a:t>
            </a:r>
            <a:r>
              <a:rPr lang="zh-CN" altLang="en-US" sz="2000" dirty="0"/>
              <a:t>元</a:t>
            </a:r>
            <a:r>
              <a:rPr lang="en-US" altLang="zh-CN" sz="2000" dirty="0"/>
              <a:t>"&lt;&lt;</a:t>
            </a:r>
            <a:r>
              <a:rPr lang="en-US" altLang="zh-CN" sz="2000" dirty="0" err="1"/>
              <a:t>endl</a:t>
            </a:r>
            <a:r>
              <a:rPr lang="en-US" altLang="zh-CN" sz="2000" dirty="0"/>
              <a:t>;</a:t>
            </a:r>
          </a:p>
          <a:p>
            <a:pPr marL="0" indent="0" eaLnBrk="1" hangingPunct="1">
              <a:buFontTx/>
              <a:buNone/>
            </a:pPr>
            <a:r>
              <a:rPr lang="en-US" altLang="zh-CN" sz="2000" dirty="0"/>
              <a:t>    {</a:t>
            </a:r>
          </a:p>
          <a:p>
            <a:pPr marL="0" indent="0" eaLnBrk="1" hangingPunct="1">
              <a:buFontTx/>
              <a:buNone/>
            </a:pPr>
            <a:r>
              <a:rPr lang="en-US" altLang="zh-CN" sz="2000" dirty="0"/>
              <a:t>        Book b3("</a:t>
            </a:r>
            <a:r>
              <a:rPr lang="zh-CN" altLang="en-US" sz="2000" dirty="0"/>
              <a:t>数据库系统原理</a:t>
            </a:r>
            <a:r>
              <a:rPr lang="en-US" altLang="zh-CN" sz="2000" dirty="0"/>
              <a:t>",23);</a:t>
            </a:r>
          </a:p>
          <a:p>
            <a:pPr marL="0" indent="0" eaLnBrk="1" hangingPunct="1">
              <a:buFontTx/>
              <a:buNone/>
            </a:pPr>
            <a:r>
              <a:rPr lang="en-US" altLang="zh-CN" sz="2000" dirty="0"/>
              <a:t>        </a:t>
            </a:r>
            <a:r>
              <a:rPr lang="en-US" altLang="zh-CN" sz="2000" dirty="0" err="1"/>
              <a:t>cout</a:t>
            </a:r>
            <a:r>
              <a:rPr lang="en-US" altLang="zh-CN" sz="2000" dirty="0"/>
              <a:t>&lt;&lt;"</a:t>
            </a:r>
            <a:r>
              <a:rPr lang="zh-CN" altLang="en-US" sz="2000" dirty="0"/>
              <a:t>总共</a:t>
            </a:r>
            <a:r>
              <a:rPr lang="en-US" altLang="zh-CN" sz="2000" dirty="0"/>
              <a:t>: " &lt;&lt;b1.getNumber()&lt;&lt;"\t</a:t>
            </a:r>
            <a:r>
              <a:rPr lang="zh-CN" altLang="en-US" sz="2000" dirty="0"/>
              <a:t>本书</a:t>
            </a:r>
            <a:r>
              <a:rPr lang="en-US" altLang="zh-CN" sz="2000" dirty="0"/>
              <a:t>"	               //L4</a:t>
            </a:r>
          </a:p>
          <a:p>
            <a:pPr marL="0" indent="0" eaLnBrk="1" hangingPunct="1">
              <a:buFontTx/>
              <a:buNone/>
            </a:pPr>
            <a:r>
              <a:rPr lang="en-US" altLang="zh-CN" sz="2000" dirty="0"/>
              <a:t>             &lt;&lt;"\t</a:t>
            </a:r>
            <a:r>
              <a:rPr lang="zh-CN" altLang="en-US" sz="2000" dirty="0"/>
              <a:t>总价： </a:t>
            </a:r>
            <a:r>
              <a:rPr lang="en-US" altLang="zh-CN" sz="2000" dirty="0"/>
              <a:t>"&lt;&lt;b1.getTotalPrice()&lt;&lt;"\t</a:t>
            </a:r>
            <a:r>
              <a:rPr lang="zh-CN" altLang="en-US" sz="2000" dirty="0"/>
              <a:t>元</a:t>
            </a:r>
            <a:r>
              <a:rPr lang="en-US" altLang="zh-CN" sz="2000" dirty="0"/>
              <a:t>"&lt;&lt;</a:t>
            </a:r>
            <a:r>
              <a:rPr lang="en-US" altLang="zh-CN" sz="2000" dirty="0" err="1"/>
              <a:t>endl</a:t>
            </a:r>
            <a:r>
              <a:rPr lang="en-US" altLang="zh-CN" sz="2000" dirty="0"/>
              <a:t>;</a:t>
            </a:r>
          </a:p>
          <a:p>
            <a:pPr marL="0" indent="0" eaLnBrk="1" hangingPunct="1">
              <a:buFontTx/>
              <a:buNone/>
            </a:pPr>
            <a:r>
              <a:rPr lang="en-US" altLang="zh-CN" sz="2000" dirty="0"/>
              <a:t>    }					                            </a:t>
            </a:r>
            <a:r>
              <a:rPr lang="en-US" altLang="zh-CN" sz="2000" dirty="0">
                <a:solidFill>
                  <a:srgbClr val="0000CC"/>
                </a:solidFill>
              </a:rPr>
              <a:t>//b3</a:t>
            </a:r>
            <a:r>
              <a:rPr lang="zh-CN" altLang="en-US" sz="2000" dirty="0">
                <a:solidFill>
                  <a:srgbClr val="0000CC"/>
                </a:solidFill>
              </a:rPr>
              <a:t>生存期结束</a:t>
            </a:r>
          </a:p>
          <a:p>
            <a:pPr marL="0" indent="0" eaLnBrk="1" hangingPunct="1">
              <a:buFontTx/>
              <a:buNone/>
            </a:pPr>
            <a:r>
              <a:rPr lang="zh-CN" altLang="en-US" sz="2000" dirty="0"/>
              <a:t>    </a:t>
            </a:r>
            <a:r>
              <a:rPr lang="en-US" altLang="zh-CN" sz="2000" dirty="0" err="1"/>
              <a:t>cout</a:t>
            </a:r>
            <a:r>
              <a:rPr lang="en-US" altLang="zh-CN" sz="2000" dirty="0"/>
              <a:t>&lt;&lt;"</a:t>
            </a:r>
            <a:r>
              <a:rPr lang="zh-CN" altLang="en-US" sz="2000" dirty="0"/>
              <a:t>总共</a:t>
            </a:r>
            <a:r>
              <a:rPr lang="en-US" altLang="zh-CN" sz="2000" dirty="0"/>
              <a:t>: " &lt;&lt;Book::</a:t>
            </a:r>
            <a:r>
              <a:rPr lang="en-US" altLang="zh-CN" sz="2000" dirty="0" err="1"/>
              <a:t>getNumber</a:t>
            </a:r>
            <a:r>
              <a:rPr lang="en-US" altLang="zh-CN" sz="2000" dirty="0"/>
              <a:t>() &lt;&lt;"\t</a:t>
            </a:r>
            <a:r>
              <a:rPr lang="zh-CN" altLang="en-US" sz="2000" dirty="0"/>
              <a:t>本书</a:t>
            </a:r>
            <a:r>
              <a:rPr lang="en-US" altLang="zh-CN" sz="2000" dirty="0"/>
              <a:t>"	   //L5</a:t>
            </a:r>
          </a:p>
          <a:p>
            <a:pPr marL="0" indent="0" eaLnBrk="1" hangingPunct="1">
              <a:buFontTx/>
              <a:buNone/>
            </a:pPr>
            <a:r>
              <a:rPr lang="en-US" altLang="zh-CN" sz="2000" dirty="0"/>
              <a:t>         &lt;&lt;"\t</a:t>
            </a:r>
            <a:r>
              <a:rPr lang="zh-CN" altLang="en-US" sz="2000" dirty="0"/>
              <a:t>总价： </a:t>
            </a:r>
            <a:r>
              <a:rPr lang="en-US" altLang="zh-CN" sz="2000" dirty="0"/>
              <a:t>"&lt;&lt;Book::</a:t>
            </a:r>
            <a:r>
              <a:rPr lang="en-US" altLang="zh-CN" sz="2000" dirty="0" err="1"/>
              <a:t>getTotalPrice</a:t>
            </a:r>
            <a:r>
              <a:rPr lang="en-US" altLang="zh-CN" sz="2000" dirty="0"/>
              <a:t>()&lt;&lt;"\t</a:t>
            </a:r>
            <a:r>
              <a:rPr lang="zh-CN" altLang="en-US" sz="2000" dirty="0"/>
              <a:t>元</a:t>
            </a:r>
            <a:r>
              <a:rPr lang="en-US" altLang="zh-CN" sz="2000" dirty="0"/>
              <a:t>"&lt;&lt;</a:t>
            </a:r>
            <a:r>
              <a:rPr lang="en-US" altLang="zh-CN" sz="2000" dirty="0" err="1"/>
              <a:t>endl</a:t>
            </a:r>
            <a:r>
              <a:rPr lang="en-US" altLang="zh-CN" sz="2000" dirty="0"/>
              <a:t>;</a:t>
            </a:r>
          </a:p>
          <a:p>
            <a:pPr marL="0" indent="0" eaLnBrk="1" hangingPunct="1">
              <a:buFontTx/>
              <a:buNone/>
            </a:pPr>
            <a:r>
              <a:rPr lang="en-US" altLang="zh-CN" sz="2000" dirty="0"/>
              <a:t>    b2.display();</a:t>
            </a:r>
          </a:p>
          <a:p>
            <a:pPr marL="0" indent="0" eaLnBrk="1" hangingPunct="1">
              <a:buFontTx/>
              <a:buNone/>
            </a:pPr>
            <a:r>
              <a:rPr lang="en-US" altLang="zh-CN" sz="2000" dirty="0"/>
              <a:t>}</a:t>
            </a:r>
            <a:endParaRPr lang="zh-CN" altLang="en-US" sz="2000" dirty="0"/>
          </a:p>
        </p:txBody>
      </p:sp>
      <p:sp>
        <p:nvSpPr>
          <p:cNvPr id="3" name="Rectangle 2"/>
          <p:cNvSpPr>
            <a:spLocks noGrp="1" noChangeArrowheads="1"/>
          </p:cNvSpPr>
          <p:nvPr>
            <p:ph type="title"/>
          </p:nvPr>
        </p:nvSpPr>
        <p:spPr>
          <a:xfrm>
            <a:off x="457200" y="73672"/>
            <a:ext cx="8229600" cy="811195"/>
          </a:xfrm>
        </p:spPr>
        <p:txBody>
          <a:bodyPr/>
          <a:lstStyle/>
          <a:p>
            <a:pPr eaLnBrk="1" hangingPunct="1"/>
            <a:r>
              <a:rPr lang="en-US" altLang="zh-CN" b="1" dirty="0"/>
              <a:t>3.9 </a:t>
            </a:r>
            <a:r>
              <a:rPr lang="zh-CN" altLang="en-US" b="1" dirty="0">
                <a:solidFill>
                  <a:srgbClr val="FF0000"/>
                </a:solidFill>
              </a:rPr>
              <a:t>静态</a:t>
            </a:r>
            <a:r>
              <a:rPr lang="zh-CN" altLang="en-US" b="1" dirty="0"/>
              <a:t>成员</a:t>
            </a:r>
          </a:p>
        </p:txBody>
      </p:sp>
    </p:spTree>
    <p:extLst>
      <p:ext uri="{BB962C8B-B14F-4D97-AF65-F5344CB8AC3E}">
        <p14:creationId xmlns:p14="http://schemas.microsoft.com/office/powerpoint/2010/main" val="408987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2">
                                            <p:txEl>
                                              <p:pRg st="1" end="1"/>
                                            </p:txEl>
                                          </p:spTgt>
                                        </p:tgtEl>
                                        <p:attrNameLst>
                                          <p:attrName>style.visibility</p:attrName>
                                        </p:attrNameLst>
                                      </p:cBhvr>
                                      <p:to>
                                        <p:strVal val="visible"/>
                                      </p:to>
                                    </p:set>
                                    <p:anim calcmode="lin" valueType="num">
                                      <p:cBhvr additive="base">
                                        <p:cTn id="7" dur="500" fill="hold"/>
                                        <p:tgtEl>
                                          <p:spTgt spid="819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22">
                                            <p:txEl>
                                              <p:pRg st="2" end="2"/>
                                            </p:txEl>
                                          </p:spTgt>
                                        </p:tgtEl>
                                        <p:attrNameLst>
                                          <p:attrName>style.visibility</p:attrName>
                                        </p:attrNameLst>
                                      </p:cBhvr>
                                      <p:to>
                                        <p:strVal val="visible"/>
                                      </p:to>
                                    </p:set>
                                    <p:anim calcmode="lin" valueType="num">
                                      <p:cBhvr additive="base">
                                        <p:cTn id="11" dur="500" fill="hold"/>
                                        <p:tgtEl>
                                          <p:spTgt spid="819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22">
                                            <p:txEl>
                                              <p:pRg st="3" end="3"/>
                                            </p:txEl>
                                          </p:spTgt>
                                        </p:tgtEl>
                                        <p:attrNameLst>
                                          <p:attrName>style.visibility</p:attrName>
                                        </p:attrNameLst>
                                      </p:cBhvr>
                                      <p:to>
                                        <p:strVal val="visible"/>
                                      </p:to>
                                    </p:set>
                                    <p:anim calcmode="lin" valueType="num">
                                      <p:cBhvr additive="base">
                                        <p:cTn id="17" dur="500" fill="hold"/>
                                        <p:tgtEl>
                                          <p:spTgt spid="8192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922">
                                            <p:txEl>
                                              <p:pRg st="4" end="4"/>
                                            </p:txEl>
                                          </p:spTgt>
                                        </p:tgtEl>
                                        <p:attrNameLst>
                                          <p:attrName>style.visibility</p:attrName>
                                        </p:attrNameLst>
                                      </p:cBhvr>
                                      <p:to>
                                        <p:strVal val="visible"/>
                                      </p:to>
                                    </p:set>
                                    <p:anim calcmode="lin" valueType="num">
                                      <p:cBhvr additive="base">
                                        <p:cTn id="23"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1922">
                                            <p:txEl>
                                              <p:pRg st="5" end="5"/>
                                            </p:txEl>
                                          </p:spTgt>
                                        </p:tgtEl>
                                        <p:attrNameLst>
                                          <p:attrName>style.visibility</p:attrName>
                                        </p:attrNameLst>
                                      </p:cBhvr>
                                      <p:to>
                                        <p:strVal val="visible"/>
                                      </p:to>
                                    </p:set>
                                    <p:anim calcmode="lin" valueType="num">
                                      <p:cBhvr additive="base">
                                        <p:cTn id="29" dur="500" fill="hold"/>
                                        <p:tgtEl>
                                          <p:spTgt spid="8192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22">
                                            <p:txEl>
                                              <p:pRg st="6" end="6"/>
                                            </p:txEl>
                                          </p:spTgt>
                                        </p:tgtEl>
                                        <p:attrNameLst>
                                          <p:attrName>style.visibility</p:attrName>
                                        </p:attrNameLst>
                                      </p:cBhvr>
                                      <p:to>
                                        <p:strVal val="visible"/>
                                      </p:to>
                                    </p:set>
                                    <p:anim calcmode="lin" valueType="num">
                                      <p:cBhvr additive="base">
                                        <p:cTn id="35" dur="500" fill="hold"/>
                                        <p:tgtEl>
                                          <p:spTgt spid="8192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1922">
                                            <p:txEl>
                                              <p:pRg st="7" end="7"/>
                                            </p:txEl>
                                          </p:spTgt>
                                        </p:tgtEl>
                                        <p:attrNameLst>
                                          <p:attrName>style.visibility</p:attrName>
                                        </p:attrNameLst>
                                      </p:cBhvr>
                                      <p:to>
                                        <p:strVal val="visible"/>
                                      </p:to>
                                    </p:set>
                                    <p:anim calcmode="lin" valueType="num">
                                      <p:cBhvr additive="base">
                                        <p:cTn id="41" dur="500" fill="hold"/>
                                        <p:tgtEl>
                                          <p:spTgt spid="8192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2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922">
                                            <p:txEl>
                                              <p:pRg st="8" end="8"/>
                                            </p:txEl>
                                          </p:spTgt>
                                        </p:tgtEl>
                                        <p:attrNameLst>
                                          <p:attrName>style.visibility</p:attrName>
                                        </p:attrNameLst>
                                      </p:cBhvr>
                                      <p:to>
                                        <p:strVal val="visible"/>
                                      </p:to>
                                    </p:set>
                                    <p:anim calcmode="lin" valueType="num">
                                      <p:cBhvr additive="base">
                                        <p:cTn id="45" dur="500" fill="hold"/>
                                        <p:tgtEl>
                                          <p:spTgt spid="8192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22">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922">
                                            <p:txEl>
                                              <p:pRg st="9" end="9"/>
                                            </p:txEl>
                                          </p:spTgt>
                                        </p:tgtEl>
                                        <p:attrNameLst>
                                          <p:attrName>style.visibility</p:attrName>
                                        </p:attrNameLst>
                                      </p:cBhvr>
                                      <p:to>
                                        <p:strVal val="visible"/>
                                      </p:to>
                                    </p:set>
                                    <p:anim calcmode="lin" valueType="num">
                                      <p:cBhvr additive="base">
                                        <p:cTn id="49" dur="500" fill="hold"/>
                                        <p:tgtEl>
                                          <p:spTgt spid="8192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2">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1922">
                                            <p:txEl>
                                              <p:pRg st="10" end="10"/>
                                            </p:txEl>
                                          </p:spTgt>
                                        </p:tgtEl>
                                        <p:attrNameLst>
                                          <p:attrName>style.visibility</p:attrName>
                                        </p:attrNameLst>
                                      </p:cBhvr>
                                      <p:to>
                                        <p:strVal val="visible"/>
                                      </p:to>
                                    </p:set>
                                    <p:anim calcmode="lin" valueType="num">
                                      <p:cBhvr additive="base">
                                        <p:cTn id="53" dur="500" fill="hold"/>
                                        <p:tgtEl>
                                          <p:spTgt spid="81922">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1922">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1922">
                                            <p:txEl>
                                              <p:pRg st="11" end="11"/>
                                            </p:txEl>
                                          </p:spTgt>
                                        </p:tgtEl>
                                        <p:attrNameLst>
                                          <p:attrName>style.visibility</p:attrName>
                                        </p:attrNameLst>
                                      </p:cBhvr>
                                      <p:to>
                                        <p:strVal val="visible"/>
                                      </p:to>
                                    </p:set>
                                    <p:anim calcmode="lin" valueType="num">
                                      <p:cBhvr additive="base">
                                        <p:cTn id="57" dur="500" fill="hold"/>
                                        <p:tgtEl>
                                          <p:spTgt spid="8192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192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81922">
                                            <p:txEl>
                                              <p:pRg st="12" end="12"/>
                                            </p:txEl>
                                          </p:spTgt>
                                        </p:tgtEl>
                                        <p:attrNameLst>
                                          <p:attrName>style.visibility</p:attrName>
                                        </p:attrNameLst>
                                      </p:cBhvr>
                                      <p:to>
                                        <p:strVal val="visible"/>
                                      </p:to>
                                    </p:set>
                                    <p:anim calcmode="lin" valueType="num">
                                      <p:cBhvr additive="base">
                                        <p:cTn id="63" dur="500" fill="hold"/>
                                        <p:tgtEl>
                                          <p:spTgt spid="81922">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1922">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1922">
                                            <p:txEl>
                                              <p:pRg st="13" end="13"/>
                                            </p:txEl>
                                          </p:spTgt>
                                        </p:tgtEl>
                                        <p:attrNameLst>
                                          <p:attrName>style.visibility</p:attrName>
                                        </p:attrNameLst>
                                      </p:cBhvr>
                                      <p:to>
                                        <p:strVal val="visible"/>
                                      </p:to>
                                    </p:set>
                                    <p:anim calcmode="lin" valueType="num">
                                      <p:cBhvr additive="base">
                                        <p:cTn id="67" dur="500" fill="hold"/>
                                        <p:tgtEl>
                                          <p:spTgt spid="81922">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192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1922">
                                            <p:txEl>
                                              <p:pRg st="14" end="14"/>
                                            </p:txEl>
                                          </p:spTgt>
                                        </p:tgtEl>
                                        <p:attrNameLst>
                                          <p:attrName>style.visibility</p:attrName>
                                        </p:attrNameLst>
                                      </p:cBhvr>
                                      <p:to>
                                        <p:strVal val="visible"/>
                                      </p:to>
                                    </p:set>
                                    <p:anim calcmode="lin" valueType="num">
                                      <p:cBhvr additive="base">
                                        <p:cTn id="73" dur="500" fill="hold"/>
                                        <p:tgtEl>
                                          <p:spTgt spid="81922">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1922">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1922">
                                            <p:txEl>
                                              <p:pRg st="15" end="15"/>
                                            </p:txEl>
                                          </p:spTgt>
                                        </p:tgtEl>
                                        <p:attrNameLst>
                                          <p:attrName>style.visibility</p:attrName>
                                        </p:attrNameLst>
                                      </p:cBhvr>
                                      <p:to>
                                        <p:strVal val="visible"/>
                                      </p:to>
                                    </p:set>
                                    <p:anim calcmode="lin" valueType="num">
                                      <p:cBhvr additive="base">
                                        <p:cTn id="77" dur="500" fill="hold"/>
                                        <p:tgtEl>
                                          <p:spTgt spid="81922">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192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76064" y="116632"/>
            <a:ext cx="7772400" cy="791815"/>
          </a:xfrm>
        </p:spPr>
        <p:txBody>
          <a:bodyPr/>
          <a:lstStyle/>
          <a:p>
            <a:pPr eaLnBrk="1" hangingPunct="1"/>
            <a:r>
              <a:rPr lang="en-US" altLang="zh-CN" b="1" dirty="0"/>
              <a:t>3.10 this </a:t>
            </a:r>
            <a:r>
              <a:rPr lang="zh-CN" altLang="en-US" b="1" dirty="0">
                <a:solidFill>
                  <a:srgbClr val="FF3300"/>
                </a:solidFill>
              </a:rPr>
              <a:t>指针</a:t>
            </a:r>
          </a:p>
        </p:txBody>
      </p:sp>
      <p:sp>
        <p:nvSpPr>
          <p:cNvPr id="82947" name="Rectangle 3"/>
          <p:cNvSpPr>
            <a:spLocks noGrp="1" noChangeArrowheads="1"/>
          </p:cNvSpPr>
          <p:nvPr>
            <p:ph type="body" idx="1"/>
          </p:nvPr>
        </p:nvSpPr>
        <p:spPr>
          <a:xfrm>
            <a:off x="179512" y="1124744"/>
            <a:ext cx="8568952" cy="5400599"/>
          </a:xfrm>
        </p:spPr>
        <p:txBody>
          <a:bodyPr/>
          <a:lstStyle/>
          <a:p>
            <a:pPr eaLnBrk="1" hangingPunct="1">
              <a:lnSpc>
                <a:spcPct val="80000"/>
              </a:lnSpc>
              <a:buFontTx/>
              <a:buNone/>
            </a:pPr>
            <a:r>
              <a:rPr lang="en-US" altLang="zh-CN" sz="2800" b="1" dirty="0">
                <a:solidFill>
                  <a:srgbClr val="0000CC"/>
                </a:solidFill>
              </a:rPr>
              <a:t>1</a:t>
            </a:r>
            <a:r>
              <a:rPr lang="zh-CN" altLang="en-US" sz="2800" b="1" dirty="0">
                <a:solidFill>
                  <a:srgbClr val="0000CC"/>
                </a:solidFill>
              </a:rPr>
              <a:t>、关于</a:t>
            </a:r>
            <a:r>
              <a:rPr lang="en-US" altLang="zh-CN" sz="2800" b="1" dirty="0">
                <a:solidFill>
                  <a:srgbClr val="0000CC"/>
                </a:solidFill>
              </a:rPr>
              <a:t>this</a:t>
            </a:r>
            <a:r>
              <a:rPr lang="zh-CN" altLang="en-US" sz="2800" b="1" dirty="0">
                <a:solidFill>
                  <a:srgbClr val="0000CC"/>
                </a:solidFill>
              </a:rPr>
              <a:t>指针 </a:t>
            </a:r>
            <a:endParaRPr lang="en-US" altLang="zh-CN" sz="2800" b="1" dirty="0">
              <a:solidFill>
                <a:srgbClr val="0000CC"/>
              </a:solidFill>
            </a:endParaRPr>
          </a:p>
          <a:p>
            <a:pPr lvl="1"/>
            <a:r>
              <a:rPr lang="en-US" altLang="zh-CN" sz="2200" dirty="0">
                <a:solidFill>
                  <a:srgbClr val="FF0000"/>
                </a:solidFill>
              </a:rPr>
              <a:t>this</a:t>
            </a:r>
            <a:r>
              <a:rPr lang="zh-CN" altLang="zh-CN" sz="2200" dirty="0">
                <a:solidFill>
                  <a:srgbClr val="FF0000"/>
                </a:solidFill>
              </a:rPr>
              <a:t>是</a:t>
            </a:r>
            <a:r>
              <a:rPr lang="zh-CN" altLang="en-US" sz="2200" dirty="0">
                <a:solidFill>
                  <a:srgbClr val="FF0000"/>
                </a:solidFill>
              </a:rPr>
              <a:t>类成员函数中</a:t>
            </a:r>
            <a:r>
              <a:rPr lang="zh-CN" altLang="zh-CN" sz="2200" dirty="0">
                <a:solidFill>
                  <a:srgbClr val="FF0000"/>
                </a:solidFill>
              </a:rPr>
              <a:t>用于标识</a:t>
            </a:r>
            <a:r>
              <a:rPr lang="zh-CN" altLang="en-US" sz="2200" dirty="0">
                <a:solidFill>
                  <a:srgbClr val="FF0000"/>
                </a:solidFill>
              </a:rPr>
              <a:t>调用</a:t>
            </a:r>
            <a:r>
              <a:rPr lang="zh-CN" altLang="zh-CN" sz="2200" dirty="0">
                <a:solidFill>
                  <a:srgbClr val="FF0000"/>
                </a:solidFill>
              </a:rPr>
              <a:t>对象自引用的隐式指针</a:t>
            </a:r>
            <a:r>
              <a:rPr lang="zh-CN" altLang="en-US" sz="2200" dirty="0">
                <a:solidFill>
                  <a:srgbClr val="FF0000"/>
                </a:solidFill>
              </a:rPr>
              <a:t>参数</a:t>
            </a:r>
            <a:r>
              <a:rPr lang="zh-CN" altLang="zh-CN" sz="2200" dirty="0"/>
              <a:t>，</a:t>
            </a:r>
            <a:r>
              <a:rPr lang="zh-CN" altLang="zh-CN" sz="2200" b="1" dirty="0">
                <a:solidFill>
                  <a:srgbClr val="0000CC"/>
                </a:solidFill>
              </a:rPr>
              <a:t>代表</a:t>
            </a:r>
            <a:r>
              <a:rPr lang="zh-CN" altLang="en-US" sz="2200" b="1" dirty="0">
                <a:solidFill>
                  <a:srgbClr val="0000CC"/>
                </a:solidFill>
              </a:rPr>
              <a:t>调用成员函数的</a:t>
            </a:r>
            <a:r>
              <a:rPr lang="zh-CN" altLang="zh-CN" sz="2200" b="1" dirty="0">
                <a:solidFill>
                  <a:srgbClr val="0000CC"/>
                </a:solidFill>
              </a:rPr>
              <a:t>对象自身的地址</a:t>
            </a:r>
            <a:r>
              <a:rPr lang="zh-CN" altLang="en-US" sz="2200" b="1" dirty="0">
                <a:solidFill>
                  <a:srgbClr val="0000CC"/>
                </a:solidFill>
              </a:rPr>
              <a:t>（</a:t>
            </a:r>
            <a:r>
              <a:rPr lang="zh-CN" altLang="en-US" sz="2200" dirty="0"/>
              <a:t>即成员函数所属对象的首地址</a:t>
            </a:r>
            <a:r>
              <a:rPr lang="en-US" altLang="zh-CN" sz="2200" dirty="0"/>
              <a:t>:</a:t>
            </a:r>
            <a:r>
              <a:rPr lang="zh-CN" altLang="en-US" sz="2200" dirty="0"/>
              <a:t>哪个对象在访问成员函数，</a:t>
            </a:r>
            <a:r>
              <a:rPr lang="en-US" altLang="zh-CN" sz="2200" dirty="0"/>
              <a:t>this</a:t>
            </a:r>
            <a:r>
              <a:rPr lang="zh-CN" altLang="en-US" sz="2200" dirty="0"/>
              <a:t>就是该对象所在内存区域的首地址</a:t>
            </a:r>
            <a:r>
              <a:rPr lang="zh-CN" altLang="en-US" sz="2200" b="1" dirty="0"/>
              <a:t>）</a:t>
            </a:r>
            <a:r>
              <a:rPr lang="zh-CN" altLang="zh-CN" sz="2200" dirty="0"/>
              <a:t>，并且不允许修改，所以被指定为</a:t>
            </a:r>
            <a:r>
              <a:rPr lang="en-US" altLang="zh-CN" sz="2200" dirty="0" err="1"/>
              <a:t>const</a:t>
            </a:r>
            <a:r>
              <a:rPr lang="zh-CN" altLang="zh-CN" sz="2200" dirty="0"/>
              <a:t>指针，</a:t>
            </a:r>
            <a:r>
              <a:rPr lang="zh-CN" altLang="en-US" sz="2200" dirty="0"/>
              <a:t>形式如下</a:t>
            </a:r>
            <a:r>
              <a:rPr lang="zh-CN" altLang="en-US" sz="2200" b="1" dirty="0"/>
              <a:t>：</a:t>
            </a:r>
          </a:p>
          <a:p>
            <a:pPr lvl="1" eaLnBrk="1" hangingPunct="1">
              <a:lnSpc>
                <a:spcPct val="80000"/>
              </a:lnSpc>
              <a:buFontTx/>
              <a:buNone/>
            </a:pPr>
            <a:r>
              <a:rPr lang="zh-CN" altLang="en-US" sz="2000" b="1" dirty="0">
                <a:solidFill>
                  <a:srgbClr val="FF0000"/>
                </a:solidFill>
              </a:rPr>
              <a:t>		</a:t>
            </a:r>
            <a:r>
              <a:rPr lang="en-US" altLang="zh-CN" sz="2000" b="1" dirty="0">
                <a:solidFill>
                  <a:srgbClr val="FF0000"/>
                </a:solidFill>
              </a:rPr>
              <a:t>class X{……</a:t>
            </a:r>
          </a:p>
          <a:p>
            <a:pPr lvl="1" eaLnBrk="1" hangingPunct="1">
              <a:lnSpc>
                <a:spcPct val="80000"/>
              </a:lnSpc>
              <a:buNone/>
            </a:pPr>
            <a:r>
              <a:rPr lang="en-US" altLang="zh-CN" sz="2000" b="1" dirty="0">
                <a:solidFill>
                  <a:srgbClr val="FF0000"/>
                </a:solidFill>
              </a:rPr>
              <a:t>		       f(</a:t>
            </a:r>
            <a:r>
              <a:rPr lang="en-US" altLang="zh-CN" sz="2000" dirty="0">
                <a:solidFill>
                  <a:srgbClr val="FF0000"/>
                </a:solidFill>
              </a:rPr>
              <a:t>X *</a:t>
            </a:r>
            <a:r>
              <a:rPr lang="en-US" altLang="zh-CN" sz="2000" dirty="0" err="1">
                <a:solidFill>
                  <a:srgbClr val="FF0000"/>
                </a:solidFill>
              </a:rPr>
              <a:t>const</a:t>
            </a:r>
            <a:r>
              <a:rPr lang="en-US" altLang="zh-CN" sz="2000" dirty="0">
                <a:solidFill>
                  <a:srgbClr val="FF0000"/>
                </a:solidFill>
              </a:rPr>
              <a:t> this</a:t>
            </a:r>
            <a:r>
              <a:rPr lang="zh-CN" altLang="en-US" sz="2000" dirty="0">
                <a:solidFill>
                  <a:srgbClr val="FF0000"/>
                </a:solidFill>
              </a:rPr>
              <a:t>，</a:t>
            </a:r>
            <a:r>
              <a:rPr lang="en-US" altLang="zh-CN" sz="2000" b="1" dirty="0">
                <a:solidFill>
                  <a:srgbClr val="FF0000"/>
                </a:solidFill>
              </a:rPr>
              <a:t>…</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定义函数时不定义</a:t>
            </a:r>
            <a:r>
              <a:rPr lang="en-US" altLang="zh-CN" sz="2000" b="1" dirty="0">
                <a:solidFill>
                  <a:srgbClr val="FF0000"/>
                </a:solidFill>
              </a:rPr>
              <a:t>this</a:t>
            </a:r>
            <a:r>
              <a:rPr lang="zh-CN" altLang="en-US" sz="2000" b="1" dirty="0">
                <a:solidFill>
                  <a:srgbClr val="FF0000"/>
                </a:solidFill>
              </a:rPr>
              <a:t>，由系统生成</a:t>
            </a:r>
          </a:p>
          <a:p>
            <a:pPr lvl="1" eaLnBrk="1" hangingPunct="1">
              <a:lnSpc>
                <a:spcPct val="80000"/>
              </a:lnSpc>
              <a:buFontTx/>
              <a:buNone/>
            </a:pPr>
            <a:r>
              <a:rPr lang="zh-CN" altLang="en-US" sz="2000" b="1" dirty="0">
                <a:solidFill>
                  <a:srgbClr val="FF0000"/>
                </a:solidFill>
              </a:rPr>
              <a:t>		</a:t>
            </a:r>
            <a:r>
              <a:rPr lang="en-US" altLang="zh-CN" sz="2000" b="1" dirty="0">
                <a:solidFill>
                  <a:srgbClr val="FF0000"/>
                </a:solidFill>
              </a:rPr>
              <a:t>};</a:t>
            </a:r>
          </a:p>
          <a:p>
            <a:pPr lvl="1" eaLnBrk="1" hangingPunct="1">
              <a:lnSpc>
                <a:spcPct val="80000"/>
              </a:lnSpc>
              <a:buFontTx/>
              <a:buNone/>
            </a:pPr>
            <a:r>
              <a:rPr lang="en-US" altLang="zh-CN" sz="2000" b="1" dirty="0">
                <a:solidFill>
                  <a:srgbClr val="FF0000"/>
                </a:solidFill>
              </a:rPr>
              <a:t>		X a;</a:t>
            </a:r>
          </a:p>
          <a:p>
            <a:pPr lvl="1" eaLnBrk="1" hangingPunct="1">
              <a:lnSpc>
                <a:spcPct val="80000"/>
              </a:lnSpc>
              <a:buFontTx/>
              <a:buNone/>
            </a:pPr>
            <a:r>
              <a:rPr lang="en-US" altLang="zh-CN" sz="2000" b="1" dirty="0"/>
              <a:t>		</a:t>
            </a:r>
            <a:r>
              <a:rPr lang="en-US" altLang="zh-CN" sz="2000" b="1" dirty="0" err="1"/>
              <a:t>a.f</a:t>
            </a:r>
            <a:r>
              <a:rPr lang="en-US" altLang="zh-CN" sz="2000" b="1" dirty="0"/>
              <a:t>(…);</a:t>
            </a:r>
            <a:r>
              <a:rPr lang="zh-CN" altLang="en-US" sz="2000" b="1" dirty="0"/>
              <a:t>此调用将被编译译转换成		</a:t>
            </a:r>
            <a:r>
              <a:rPr lang="en-US" altLang="zh-CN" sz="2000" b="1" dirty="0"/>
              <a:t>X::f (</a:t>
            </a:r>
            <a:r>
              <a:rPr lang="en-US" altLang="zh-CN" sz="2000" b="1" dirty="0">
                <a:solidFill>
                  <a:srgbClr val="FF0000"/>
                </a:solidFill>
              </a:rPr>
              <a:t>&amp; a</a:t>
            </a:r>
            <a:r>
              <a:rPr lang="en-US" altLang="zh-CN" sz="2000" b="1" dirty="0"/>
              <a:t>, ……);</a:t>
            </a:r>
          </a:p>
          <a:p>
            <a:pPr eaLnBrk="1" hangingPunct="1">
              <a:lnSpc>
                <a:spcPct val="80000"/>
              </a:lnSpc>
              <a:buFontTx/>
              <a:buNone/>
            </a:pPr>
            <a:r>
              <a:rPr lang="en-US" altLang="zh-CN" sz="2400" b="1" dirty="0">
                <a:solidFill>
                  <a:srgbClr val="0000CC"/>
                </a:solidFill>
              </a:rPr>
              <a:t>2</a:t>
            </a:r>
            <a:r>
              <a:rPr lang="zh-CN" altLang="en-US" sz="2400" b="1" dirty="0">
                <a:solidFill>
                  <a:srgbClr val="0000CC"/>
                </a:solidFill>
              </a:rPr>
              <a:t>、访问</a:t>
            </a:r>
            <a:r>
              <a:rPr lang="en-US" altLang="zh-CN" sz="2400" b="1" dirty="0">
                <a:solidFill>
                  <a:srgbClr val="0000CC"/>
                </a:solidFill>
              </a:rPr>
              <a:t>this</a:t>
            </a:r>
            <a:r>
              <a:rPr lang="zh-CN" altLang="en-US" sz="2400" b="1" dirty="0">
                <a:solidFill>
                  <a:srgbClr val="0000CC"/>
                </a:solidFill>
              </a:rPr>
              <a:t>指针</a:t>
            </a:r>
          </a:p>
          <a:p>
            <a:pPr lvl="1" eaLnBrk="1" hangingPunct="1">
              <a:lnSpc>
                <a:spcPct val="80000"/>
              </a:lnSpc>
              <a:buFontTx/>
              <a:buNone/>
            </a:pPr>
            <a:r>
              <a:rPr lang="zh-CN" altLang="en-US" sz="2000" b="1" dirty="0"/>
              <a:t>		</a:t>
            </a:r>
            <a:r>
              <a:rPr lang="en-US" altLang="zh-CN" sz="2000" b="1" dirty="0"/>
              <a:t>X::f (……)</a:t>
            </a:r>
          </a:p>
          <a:p>
            <a:pPr lvl="1" eaLnBrk="1" hangingPunct="1">
              <a:lnSpc>
                <a:spcPct val="80000"/>
              </a:lnSpc>
              <a:buFontTx/>
              <a:buNone/>
            </a:pPr>
            <a:r>
              <a:rPr lang="en-US" altLang="zh-CN" sz="2000" b="1" dirty="0"/>
              <a:t>		{</a:t>
            </a:r>
          </a:p>
          <a:p>
            <a:pPr lvl="1" eaLnBrk="1" hangingPunct="1">
              <a:lnSpc>
                <a:spcPct val="80000"/>
              </a:lnSpc>
              <a:buFontTx/>
              <a:buNone/>
            </a:pPr>
            <a:r>
              <a:rPr lang="en-US" altLang="zh-CN" sz="2000" b="1" dirty="0"/>
              <a:t>			</a:t>
            </a:r>
            <a:r>
              <a:rPr lang="en-US" altLang="zh-CN" sz="2000" b="1" dirty="0">
                <a:solidFill>
                  <a:srgbClr val="FF3300"/>
                </a:solidFill>
              </a:rPr>
              <a:t>this-&gt;</a:t>
            </a:r>
            <a:r>
              <a:rPr lang="en-US" altLang="zh-CN" sz="2000" b="1" dirty="0"/>
              <a:t>member</a:t>
            </a:r>
          </a:p>
          <a:p>
            <a:pPr lvl="1" eaLnBrk="1" hangingPunct="1">
              <a:lnSpc>
                <a:spcPct val="80000"/>
              </a:lnSpc>
              <a:buFontTx/>
              <a:buNone/>
            </a:pPr>
            <a:r>
              <a:rPr lang="en-US" altLang="zh-CN" sz="2000" b="1" dirty="0"/>
              <a:t>		}</a:t>
            </a:r>
          </a:p>
        </p:txBody>
      </p:sp>
    </p:spTree>
    <p:extLst>
      <p:ext uri="{BB962C8B-B14F-4D97-AF65-F5344CB8AC3E}">
        <p14:creationId xmlns:p14="http://schemas.microsoft.com/office/powerpoint/2010/main" val="259752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additive="base">
                                        <p:cTn id="7"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 calcmode="lin" valueType="num">
                                      <p:cBhvr additive="base">
                                        <p:cTn id="13"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anim calcmode="lin" valueType="num">
                                      <p:cBhvr additive="base">
                                        <p:cTn id="17"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947">
                                            <p:txEl>
                                              <p:pRg st="4" end="4"/>
                                            </p:txEl>
                                          </p:spTgt>
                                        </p:tgtEl>
                                        <p:attrNameLst>
                                          <p:attrName>style.visibility</p:attrName>
                                        </p:attrNameLst>
                                      </p:cBhvr>
                                      <p:to>
                                        <p:strVal val="visible"/>
                                      </p:to>
                                    </p:set>
                                    <p:anim calcmode="lin" valueType="num">
                                      <p:cBhvr additive="base">
                                        <p:cTn id="21"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anim calcmode="lin" valueType="num">
                                      <p:cBhvr additive="base">
                                        <p:cTn id="25"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47">
                                            <p:txEl>
                                              <p:pRg st="6" end="6"/>
                                            </p:txEl>
                                          </p:spTgt>
                                        </p:tgtEl>
                                        <p:attrNameLst>
                                          <p:attrName>style.visibility</p:attrName>
                                        </p:attrNameLst>
                                      </p:cBhvr>
                                      <p:to>
                                        <p:strVal val="visible"/>
                                      </p:to>
                                    </p:set>
                                    <p:anim calcmode="lin" valueType="num">
                                      <p:cBhvr additive="base">
                                        <p:cTn id="31"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947">
                                            <p:txEl>
                                              <p:pRg st="7" end="7"/>
                                            </p:txEl>
                                          </p:spTgt>
                                        </p:tgtEl>
                                        <p:attrNameLst>
                                          <p:attrName>style.visibility</p:attrName>
                                        </p:attrNameLst>
                                      </p:cBhvr>
                                      <p:to>
                                        <p:strVal val="visible"/>
                                      </p:to>
                                    </p:set>
                                    <p:anim calcmode="lin" valueType="num">
                                      <p:cBhvr additive="base">
                                        <p:cTn id="37"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2947">
                                            <p:txEl>
                                              <p:pRg st="8" end="8"/>
                                            </p:txEl>
                                          </p:spTgt>
                                        </p:tgtEl>
                                        <p:attrNameLst>
                                          <p:attrName>style.visibility</p:attrName>
                                        </p:attrNameLst>
                                      </p:cBhvr>
                                      <p:to>
                                        <p:strVal val="visible"/>
                                      </p:to>
                                    </p:set>
                                    <p:animEffect transition="in" filter="fade">
                                      <p:cBhvr>
                                        <p:cTn id="43" dur="500"/>
                                        <p:tgtEl>
                                          <p:spTgt spid="82947">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2947">
                                            <p:txEl>
                                              <p:pRg st="9" end="9"/>
                                            </p:txEl>
                                          </p:spTgt>
                                        </p:tgtEl>
                                        <p:attrNameLst>
                                          <p:attrName>style.visibility</p:attrName>
                                        </p:attrNameLst>
                                      </p:cBhvr>
                                      <p:to>
                                        <p:strVal val="visible"/>
                                      </p:to>
                                    </p:set>
                                    <p:animEffect transition="in" filter="fade">
                                      <p:cBhvr>
                                        <p:cTn id="46" dur="500"/>
                                        <p:tgtEl>
                                          <p:spTgt spid="82947">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2947">
                                            <p:txEl>
                                              <p:pRg st="10" end="10"/>
                                            </p:txEl>
                                          </p:spTgt>
                                        </p:tgtEl>
                                        <p:attrNameLst>
                                          <p:attrName>style.visibility</p:attrName>
                                        </p:attrNameLst>
                                      </p:cBhvr>
                                      <p:to>
                                        <p:strVal val="visible"/>
                                      </p:to>
                                    </p:set>
                                    <p:animEffect transition="in" filter="fade">
                                      <p:cBhvr>
                                        <p:cTn id="49" dur="500"/>
                                        <p:tgtEl>
                                          <p:spTgt spid="82947">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82947">
                                            <p:txEl>
                                              <p:pRg st="11" end="11"/>
                                            </p:txEl>
                                          </p:spTgt>
                                        </p:tgtEl>
                                        <p:attrNameLst>
                                          <p:attrName>style.visibility</p:attrName>
                                        </p:attrNameLst>
                                      </p:cBhvr>
                                      <p:to>
                                        <p:strVal val="visible"/>
                                      </p:to>
                                    </p:set>
                                    <p:animEffect transition="in" filter="fade">
                                      <p:cBhvr>
                                        <p:cTn id="52" dur="500"/>
                                        <p:tgtEl>
                                          <p:spTgt spid="82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468313" y="44476"/>
            <a:ext cx="7772400" cy="665162"/>
          </a:xfrm>
        </p:spPr>
        <p:txBody>
          <a:bodyPr/>
          <a:lstStyle/>
          <a:p>
            <a:pPr eaLnBrk="1" hangingPunct="1">
              <a:defRPr/>
            </a:pPr>
            <a:r>
              <a:rPr lang="en-US" altLang="zh-CN" b="1" dirty="0"/>
              <a:t>3.10 this </a:t>
            </a:r>
            <a:r>
              <a:rPr lang="zh-CN" altLang="en-US" b="1" dirty="0">
                <a:solidFill>
                  <a:srgbClr val="FF3300"/>
                </a:solidFill>
              </a:rPr>
              <a:t>指针</a:t>
            </a:r>
            <a:endParaRPr lang="zh-CN" altLang="en-US" dirty="0">
              <a:effectLst>
                <a:outerShdw blurRad="38100" dist="38100" dir="2700000" algn="tl">
                  <a:srgbClr val="C0C0C0"/>
                </a:outerShdw>
              </a:effectLst>
            </a:endParaRPr>
          </a:p>
        </p:txBody>
      </p:sp>
      <p:sp>
        <p:nvSpPr>
          <p:cNvPr id="83971" name="Rectangle 3"/>
          <p:cNvSpPr>
            <a:spLocks noGrp="1" noChangeArrowheads="1"/>
          </p:cNvSpPr>
          <p:nvPr>
            <p:ph type="body" idx="4294967295"/>
          </p:nvPr>
        </p:nvSpPr>
        <p:spPr>
          <a:xfrm>
            <a:off x="574030" y="907888"/>
            <a:ext cx="3814763" cy="5691559"/>
          </a:xfrm>
        </p:spPr>
        <p:txBody>
          <a:bodyPr/>
          <a:lstStyle/>
          <a:p>
            <a:pPr algn="just" eaLnBrk="1" hangingPunct="1">
              <a:lnSpc>
                <a:spcPct val="80000"/>
              </a:lnSpc>
              <a:buFontTx/>
              <a:buNone/>
            </a:pPr>
            <a:r>
              <a:rPr lang="en-US" altLang="zh-CN" dirty="0">
                <a:solidFill>
                  <a:srgbClr val="0000CC"/>
                </a:solidFill>
                <a:effectLst>
                  <a:outerShdw blurRad="38100" dist="38100" dir="2700000" algn="tl">
                    <a:srgbClr val="C0C0C0"/>
                  </a:outerShdw>
                </a:effectLst>
              </a:rPr>
              <a:t>3</a:t>
            </a:r>
            <a:r>
              <a:rPr lang="zh-CN" altLang="en-US" dirty="0">
                <a:solidFill>
                  <a:srgbClr val="0000CC"/>
                </a:solidFill>
                <a:effectLst>
                  <a:outerShdw blurRad="38100" dist="38100" dir="2700000" algn="tl">
                    <a:srgbClr val="C0C0C0"/>
                  </a:outerShdw>
                </a:effectLst>
              </a:rPr>
              <a:t>、</a:t>
            </a:r>
            <a:r>
              <a:rPr lang="en-US" altLang="zh-CN" dirty="0">
                <a:solidFill>
                  <a:srgbClr val="0000CC"/>
                </a:solidFill>
                <a:effectLst>
                  <a:outerShdw blurRad="38100" dist="38100" dir="2700000" algn="tl">
                    <a:srgbClr val="C0C0C0"/>
                  </a:outerShdw>
                </a:effectLst>
              </a:rPr>
              <a:t>this</a:t>
            </a:r>
            <a:r>
              <a:rPr lang="zh-CN" altLang="en-US" dirty="0">
                <a:solidFill>
                  <a:srgbClr val="0000CC"/>
                </a:solidFill>
                <a:effectLst>
                  <a:outerShdw blurRad="38100" dist="38100" dir="2700000" algn="tl">
                    <a:srgbClr val="C0C0C0"/>
                  </a:outerShdw>
                </a:effectLst>
              </a:rPr>
              <a:t>指针的实现</a:t>
            </a:r>
            <a:endParaRPr lang="en-US" altLang="zh-CN" b="1" dirty="0">
              <a:solidFill>
                <a:srgbClr val="0000CC"/>
              </a:solidFill>
            </a:endParaRPr>
          </a:p>
          <a:p>
            <a:pPr algn="just" eaLnBrk="1" hangingPunct="1">
              <a:lnSpc>
                <a:spcPct val="80000"/>
              </a:lnSpc>
              <a:buFontTx/>
              <a:buNone/>
            </a:pPr>
            <a:r>
              <a:rPr lang="zh-CN" altLang="zh-CN" sz="2000" b="1" dirty="0">
                <a:solidFill>
                  <a:srgbClr val="FF0000"/>
                </a:solidFill>
              </a:rPr>
              <a:t>【例</a:t>
            </a:r>
            <a:r>
              <a:rPr lang="en-US" altLang="zh-CN" sz="2000" b="1" dirty="0">
                <a:solidFill>
                  <a:srgbClr val="FF0000"/>
                </a:solidFill>
              </a:rPr>
              <a:t>3-22】  </a:t>
            </a:r>
            <a:r>
              <a:rPr lang="zh-CN" altLang="en-US" sz="2000" b="1" dirty="0">
                <a:solidFill>
                  <a:srgbClr val="FF0000"/>
                </a:solidFill>
              </a:rPr>
              <a:t>一个</a:t>
            </a:r>
            <a:r>
              <a:rPr lang="en-US" altLang="zh-CN" sz="2000" b="1" dirty="0">
                <a:solidFill>
                  <a:srgbClr val="FF0000"/>
                </a:solidFill>
              </a:rPr>
              <a:t>point</a:t>
            </a:r>
            <a:r>
              <a:rPr lang="zh-CN" altLang="en-US" sz="2000" b="1" dirty="0">
                <a:solidFill>
                  <a:srgbClr val="FF0000"/>
                </a:solidFill>
              </a:rPr>
              <a:t>类。</a:t>
            </a:r>
          </a:p>
          <a:p>
            <a:pPr algn="just" eaLnBrk="1" hangingPunct="1">
              <a:lnSpc>
                <a:spcPct val="80000"/>
              </a:lnSpc>
              <a:buFontTx/>
              <a:buNone/>
            </a:pPr>
            <a:r>
              <a:rPr lang="en-US" altLang="zh-CN" sz="1600" b="1" dirty="0"/>
              <a:t>class point{</a:t>
            </a:r>
          </a:p>
          <a:p>
            <a:pPr eaLnBrk="1" hangingPunct="1">
              <a:lnSpc>
                <a:spcPct val="80000"/>
              </a:lnSpc>
              <a:buFontTx/>
              <a:buNone/>
            </a:pPr>
            <a:r>
              <a:rPr lang="en-US" altLang="zh-CN" sz="1600" b="1" dirty="0"/>
              <a:t>private:</a:t>
            </a:r>
          </a:p>
          <a:p>
            <a:pPr eaLnBrk="1" hangingPunct="1">
              <a:lnSpc>
                <a:spcPct val="80000"/>
              </a:lnSpc>
              <a:buFontTx/>
              <a:buNone/>
            </a:pPr>
            <a:r>
              <a:rPr lang="en-US" altLang="zh-CN" sz="1600" b="1" dirty="0"/>
              <a:t>	</a:t>
            </a:r>
            <a:r>
              <a:rPr lang="en-US" altLang="zh-CN" sz="1600" b="1" dirty="0" err="1"/>
              <a:t>int</a:t>
            </a:r>
            <a:r>
              <a:rPr lang="en-US" altLang="zh-CN" sz="1600" b="1" dirty="0"/>
              <a:t> </a:t>
            </a:r>
            <a:r>
              <a:rPr lang="en-US" altLang="zh-CN" sz="1600" b="1" dirty="0" err="1"/>
              <a:t>x,y</a:t>
            </a:r>
            <a:r>
              <a:rPr lang="en-US" altLang="zh-CN" sz="1600" b="1" dirty="0"/>
              <a:t>;</a:t>
            </a:r>
          </a:p>
          <a:p>
            <a:pPr eaLnBrk="1" hangingPunct="1">
              <a:lnSpc>
                <a:spcPct val="80000"/>
              </a:lnSpc>
              <a:buFontTx/>
              <a:buNone/>
            </a:pPr>
            <a:r>
              <a:rPr lang="en-US" altLang="zh-CN" sz="1600" b="1" dirty="0"/>
              <a:t>public:</a:t>
            </a:r>
          </a:p>
          <a:p>
            <a:pPr eaLnBrk="1" hangingPunct="1">
              <a:lnSpc>
                <a:spcPct val="80000"/>
              </a:lnSpc>
              <a:buFontTx/>
              <a:buNone/>
            </a:pPr>
            <a:r>
              <a:rPr lang="en-US" altLang="zh-CN" sz="1600" b="1" dirty="0"/>
              <a:t>	point(</a:t>
            </a:r>
            <a:r>
              <a:rPr lang="en-US" altLang="zh-CN" sz="1600" b="1" dirty="0" err="1"/>
              <a:t>int</a:t>
            </a:r>
            <a:r>
              <a:rPr lang="en-US" altLang="zh-CN" sz="1600" b="1" dirty="0"/>
              <a:t> </a:t>
            </a:r>
            <a:r>
              <a:rPr lang="en-US" altLang="zh-CN" sz="1600" b="1" dirty="0" err="1"/>
              <a:t>a,int</a:t>
            </a:r>
            <a:r>
              <a:rPr lang="en-US" altLang="zh-CN" sz="1600" b="1" dirty="0"/>
              <a:t> b=10)</a:t>
            </a:r>
          </a:p>
          <a:p>
            <a:pPr eaLnBrk="1" hangingPunct="1">
              <a:lnSpc>
                <a:spcPct val="80000"/>
              </a:lnSpc>
              <a:buFontTx/>
              <a:buNone/>
            </a:pPr>
            <a:r>
              <a:rPr lang="en-US" altLang="zh-CN" sz="1600" b="1" dirty="0"/>
              <a:t>	        {x=a; y=b;	}</a:t>
            </a:r>
          </a:p>
          <a:p>
            <a:pPr eaLnBrk="1" hangingPunct="1">
              <a:lnSpc>
                <a:spcPct val="80000"/>
              </a:lnSpc>
              <a:buFontTx/>
              <a:buNone/>
            </a:pPr>
            <a:r>
              <a:rPr lang="en-US" altLang="zh-CN" sz="1600" b="1" dirty="0"/>
              <a:t>	</a:t>
            </a:r>
            <a:r>
              <a:rPr lang="en-US" altLang="zh-CN" sz="1600" b="1" dirty="0" err="1"/>
              <a:t>int</a:t>
            </a:r>
            <a:r>
              <a:rPr lang="en-US" altLang="zh-CN" sz="1600" b="1" dirty="0"/>
              <a:t> </a:t>
            </a:r>
            <a:r>
              <a:rPr lang="en-US" altLang="zh-CN" sz="1600" b="1" dirty="0" err="1"/>
              <a:t>getx</a:t>
            </a:r>
            <a:r>
              <a:rPr lang="en-US" altLang="zh-CN" sz="1600" b="1" dirty="0"/>
              <a:t>( )</a:t>
            </a:r>
          </a:p>
          <a:p>
            <a:pPr eaLnBrk="1" hangingPunct="1">
              <a:lnSpc>
                <a:spcPct val="80000"/>
              </a:lnSpc>
              <a:buFontTx/>
              <a:buNone/>
            </a:pPr>
            <a:r>
              <a:rPr lang="en-US" altLang="zh-CN" sz="1600" b="1" dirty="0"/>
              <a:t>	        {	return x;	}</a:t>
            </a:r>
          </a:p>
          <a:p>
            <a:pPr eaLnBrk="1" hangingPunct="1">
              <a:lnSpc>
                <a:spcPct val="80000"/>
              </a:lnSpc>
              <a:buFontTx/>
              <a:buNone/>
            </a:pPr>
            <a:r>
              <a:rPr lang="en-US" altLang="zh-CN" sz="1600" b="1" dirty="0"/>
              <a:t>	</a:t>
            </a:r>
            <a:r>
              <a:rPr lang="en-US" altLang="zh-CN" sz="1600" b="1" dirty="0" err="1"/>
              <a:t>int</a:t>
            </a:r>
            <a:r>
              <a:rPr lang="en-US" altLang="zh-CN" sz="1600" b="1" dirty="0"/>
              <a:t> </a:t>
            </a:r>
            <a:r>
              <a:rPr lang="en-US" altLang="zh-CN" sz="1600" b="1" dirty="0" err="1"/>
              <a:t>gety</a:t>
            </a:r>
            <a:r>
              <a:rPr lang="en-US" altLang="zh-CN" sz="1600" b="1" dirty="0"/>
              <a:t>( )</a:t>
            </a:r>
          </a:p>
          <a:p>
            <a:pPr eaLnBrk="1" hangingPunct="1">
              <a:lnSpc>
                <a:spcPct val="80000"/>
              </a:lnSpc>
              <a:buFontTx/>
              <a:buNone/>
            </a:pPr>
            <a:r>
              <a:rPr lang="en-US" altLang="zh-CN" sz="1600" b="1" dirty="0"/>
              <a:t>	       {	return y;	}</a:t>
            </a:r>
          </a:p>
          <a:p>
            <a:pPr eaLnBrk="1" hangingPunct="1">
              <a:lnSpc>
                <a:spcPct val="80000"/>
              </a:lnSpc>
              <a:buFontTx/>
              <a:buNone/>
            </a:pPr>
            <a:r>
              <a:rPr lang="en-US" altLang="zh-CN" sz="1600" b="1" dirty="0"/>
              <a:t>	void move(</a:t>
            </a:r>
            <a:r>
              <a:rPr lang="en-US" altLang="zh-CN" sz="1600" b="1" dirty="0" err="1"/>
              <a:t>int</a:t>
            </a:r>
            <a:r>
              <a:rPr lang="en-US" altLang="zh-CN" sz="1600" b="1" dirty="0"/>
              <a:t> </a:t>
            </a:r>
            <a:r>
              <a:rPr lang="en-US" altLang="zh-CN" sz="1600" b="1" dirty="0" err="1"/>
              <a:t>a,int</a:t>
            </a:r>
            <a:r>
              <a:rPr lang="en-US" altLang="zh-CN" sz="1600" b="1" dirty="0"/>
              <a:t> b)</a:t>
            </a:r>
          </a:p>
          <a:p>
            <a:pPr eaLnBrk="1" hangingPunct="1">
              <a:lnSpc>
                <a:spcPct val="80000"/>
              </a:lnSpc>
              <a:buFontTx/>
              <a:buNone/>
            </a:pPr>
            <a:r>
              <a:rPr lang="en-US" altLang="zh-CN" sz="1600" b="1" dirty="0"/>
              <a:t>	      {	x=</a:t>
            </a:r>
            <a:r>
              <a:rPr lang="en-US" altLang="zh-CN" sz="1600" b="1" dirty="0" err="1"/>
              <a:t>a;y</a:t>
            </a:r>
            <a:r>
              <a:rPr lang="en-US" altLang="zh-CN" sz="1600" b="1" dirty="0"/>
              <a:t>=b;	}</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main()</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    point p1,p2;</a:t>
            </a:r>
          </a:p>
          <a:p>
            <a:pPr eaLnBrk="1" hangingPunct="1">
              <a:lnSpc>
                <a:spcPct val="80000"/>
              </a:lnSpc>
              <a:buFontTx/>
              <a:buNone/>
            </a:pPr>
            <a:r>
              <a:rPr lang="en-US" altLang="zh-CN" sz="1600" b="1" dirty="0"/>
              <a:t>    p1.move(10,20}</a:t>
            </a:r>
          </a:p>
          <a:p>
            <a:pPr eaLnBrk="1" hangingPunct="1">
              <a:lnSpc>
                <a:spcPct val="80000"/>
              </a:lnSpc>
              <a:buFontTx/>
              <a:buNone/>
            </a:pPr>
            <a:r>
              <a:rPr lang="en-US" altLang="zh-CN" sz="1600" b="1" dirty="0"/>
              <a:t>    p2.move(3,4);</a:t>
            </a:r>
          </a:p>
          <a:p>
            <a:pPr eaLnBrk="1" hangingPunct="1">
              <a:lnSpc>
                <a:spcPct val="80000"/>
              </a:lnSpc>
              <a:buFontTx/>
              <a:buNone/>
            </a:pPr>
            <a:r>
              <a:rPr lang="en-US" altLang="zh-CN" sz="1600" b="1" dirty="0"/>
              <a:t>}</a:t>
            </a:r>
          </a:p>
        </p:txBody>
      </p:sp>
      <p:sp>
        <p:nvSpPr>
          <p:cNvPr id="105476" name="Rectangle 4"/>
          <p:cNvSpPr>
            <a:spLocks noChangeArrowheads="1"/>
          </p:cNvSpPr>
          <p:nvPr/>
        </p:nvSpPr>
        <p:spPr bwMode="auto">
          <a:xfrm>
            <a:off x="4480905" y="1446238"/>
            <a:ext cx="4503812" cy="70852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headEnd/>
            <a:tailEnd/>
          </a:ln>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dirty="0">
                <a:latin typeface="Times New Roman" panose="02020603050405020304" pitchFamily="18" charset="0"/>
              </a:rPr>
              <a:t>1</a:t>
            </a:r>
            <a:r>
              <a:rPr kumimoji="1" lang="zh-CN" altLang="en-US" sz="2000" b="1" dirty="0">
                <a:latin typeface="Times New Roman" panose="02020603050405020304" pitchFamily="18" charset="0"/>
              </a:rPr>
              <a:t>、编译器改变类成员的定义，用额外的</a:t>
            </a:r>
            <a:r>
              <a:rPr kumimoji="1" lang="en-US" altLang="zh-CN" sz="2000" b="1" dirty="0">
                <a:latin typeface="Times New Roman" panose="02020603050405020304" pitchFamily="18" charset="0"/>
              </a:rPr>
              <a:t>this</a:t>
            </a:r>
            <a:r>
              <a:rPr kumimoji="1" lang="zh-CN" altLang="en-US" sz="2000" b="1" dirty="0">
                <a:latin typeface="Times New Roman" panose="02020603050405020304" pitchFamily="18" charset="0"/>
              </a:rPr>
              <a:t>指针重新定义每个类成员函数</a:t>
            </a:r>
          </a:p>
        </p:txBody>
      </p:sp>
      <p:sp>
        <p:nvSpPr>
          <p:cNvPr id="105477" name="Text Box 5"/>
          <p:cNvSpPr txBox="1">
            <a:spLocks noChangeArrowheads="1"/>
          </p:cNvSpPr>
          <p:nvPr/>
        </p:nvSpPr>
        <p:spPr bwMode="auto">
          <a:xfrm>
            <a:off x="4715892" y="2204492"/>
            <a:ext cx="4176713" cy="2017712"/>
          </a:xfrm>
          <a:prstGeom prst="rect">
            <a:avLst/>
          </a:prstGeom>
          <a:solidFill>
            <a:srgbClr val="FFFFCC"/>
          </a:solidFill>
          <a:ln>
            <a:noFill/>
          </a:ln>
          <a:extLs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33CC"/>
                </a:solidFill>
                <a:latin typeface="Times New Roman" panose="02020603050405020304" pitchFamily="18" charset="0"/>
              </a:rPr>
              <a:t>inline point(point *this,int a,int b){}</a:t>
            </a:r>
          </a:p>
          <a:p>
            <a:pPr eaLnBrk="1" hangingPunct="1">
              <a:spcBef>
                <a:spcPct val="50000"/>
              </a:spcBef>
              <a:buFontTx/>
              <a:buNone/>
            </a:pPr>
            <a:r>
              <a:rPr kumimoji="1" lang="en-US" altLang="zh-CN" sz="1800" b="1">
                <a:solidFill>
                  <a:srgbClr val="0033CC"/>
                </a:solidFill>
                <a:latin typeface="Times New Roman" panose="02020603050405020304" pitchFamily="18" charset="0"/>
              </a:rPr>
              <a:t>inline getx(point *this){return this-&gt;x;}</a:t>
            </a:r>
          </a:p>
          <a:p>
            <a:pPr eaLnBrk="1" hangingPunct="1">
              <a:spcBef>
                <a:spcPct val="50000"/>
              </a:spcBef>
              <a:buFontTx/>
              <a:buNone/>
            </a:pPr>
            <a:r>
              <a:rPr kumimoji="1" lang="en-US" altLang="zh-CN" sz="1800" b="1">
                <a:solidFill>
                  <a:srgbClr val="0033CC"/>
                </a:solidFill>
                <a:latin typeface="Times New Roman" panose="02020603050405020304" pitchFamily="18" charset="0"/>
              </a:rPr>
              <a:t>inline gety(point *this){return this-&gt;y;}</a:t>
            </a:r>
          </a:p>
          <a:p>
            <a:pPr eaLnBrk="1" hangingPunct="1">
              <a:spcBef>
                <a:spcPct val="50000"/>
              </a:spcBef>
              <a:buFontTx/>
              <a:buNone/>
            </a:pPr>
            <a:r>
              <a:rPr kumimoji="1" lang="en-US" altLang="zh-CN" sz="1800" b="1">
                <a:solidFill>
                  <a:srgbClr val="0033CC"/>
                </a:solidFill>
                <a:latin typeface="Times New Roman" panose="02020603050405020304" pitchFamily="18" charset="0"/>
              </a:rPr>
              <a:t>inline void move(point *this ,int a,int b)</a:t>
            </a:r>
          </a:p>
          <a:p>
            <a:pPr eaLnBrk="1" hangingPunct="1">
              <a:spcBef>
                <a:spcPct val="50000"/>
              </a:spcBef>
              <a:buFontTx/>
              <a:buNone/>
            </a:pPr>
            <a:r>
              <a:rPr kumimoji="1" lang="en-US" altLang="zh-CN" sz="1800" b="1">
                <a:solidFill>
                  <a:srgbClr val="0033CC"/>
                </a:solidFill>
                <a:latin typeface="Times New Roman" panose="02020603050405020304" pitchFamily="18" charset="0"/>
              </a:rPr>
              <a:t>             {this-&gt;x=a;this-&gt;y=b;}</a:t>
            </a:r>
          </a:p>
        </p:txBody>
      </p:sp>
      <p:sp>
        <p:nvSpPr>
          <p:cNvPr id="105479" name="Text Box 7"/>
          <p:cNvSpPr txBox="1">
            <a:spLocks noChangeArrowheads="1"/>
          </p:cNvSpPr>
          <p:nvPr/>
        </p:nvSpPr>
        <p:spPr bwMode="auto">
          <a:xfrm>
            <a:off x="4644455" y="5230267"/>
            <a:ext cx="4176712" cy="366712"/>
          </a:xfrm>
          <a:prstGeom prst="rect">
            <a:avLst/>
          </a:prstGeom>
          <a:solidFill>
            <a:srgbClr val="FFFFCC"/>
          </a:solidFill>
          <a:ln>
            <a:noFill/>
          </a:ln>
          <a:extLs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33CC"/>
                </a:solidFill>
                <a:latin typeface="Times New Roman" panose="02020603050405020304" pitchFamily="18" charset="0"/>
              </a:rPr>
              <a:t>inline void move(&amp;p1 ,10,20)        </a:t>
            </a:r>
          </a:p>
        </p:txBody>
      </p:sp>
      <p:sp>
        <p:nvSpPr>
          <p:cNvPr id="105480" name="Text Box 8"/>
          <p:cNvSpPr txBox="1">
            <a:spLocks noChangeArrowheads="1"/>
          </p:cNvSpPr>
          <p:nvPr/>
        </p:nvSpPr>
        <p:spPr bwMode="auto">
          <a:xfrm>
            <a:off x="4644455" y="5877967"/>
            <a:ext cx="4176712" cy="366712"/>
          </a:xfrm>
          <a:prstGeom prst="rect">
            <a:avLst/>
          </a:prstGeom>
          <a:solidFill>
            <a:srgbClr val="FFFFCC"/>
          </a:solidFill>
          <a:ln>
            <a:noFill/>
          </a:ln>
          <a:extLs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800" b="1">
                <a:solidFill>
                  <a:srgbClr val="0033CC"/>
                </a:solidFill>
                <a:latin typeface="Times New Roman" panose="02020603050405020304" pitchFamily="18" charset="0"/>
              </a:rPr>
              <a:t>inline void move(&amp;p2 ,3,4)        </a:t>
            </a:r>
          </a:p>
        </p:txBody>
      </p:sp>
      <p:sp>
        <p:nvSpPr>
          <p:cNvPr id="105481" name="Line 9"/>
          <p:cNvSpPr>
            <a:spLocks noChangeShapeType="1"/>
          </p:cNvSpPr>
          <p:nvPr/>
        </p:nvSpPr>
        <p:spPr bwMode="auto">
          <a:xfrm flipV="1">
            <a:off x="2987105" y="2421979"/>
            <a:ext cx="1728787" cy="287338"/>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2" name="Line 10"/>
          <p:cNvSpPr>
            <a:spLocks noChangeShapeType="1"/>
          </p:cNvSpPr>
          <p:nvPr/>
        </p:nvSpPr>
        <p:spPr bwMode="auto">
          <a:xfrm flipV="1">
            <a:off x="2123505" y="2853779"/>
            <a:ext cx="2592387" cy="358775"/>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3" name="Line 11"/>
          <p:cNvSpPr>
            <a:spLocks noChangeShapeType="1"/>
          </p:cNvSpPr>
          <p:nvPr/>
        </p:nvSpPr>
        <p:spPr bwMode="auto">
          <a:xfrm flipV="1">
            <a:off x="2123505" y="3285579"/>
            <a:ext cx="2592387" cy="360363"/>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4" name="Line 12"/>
          <p:cNvSpPr>
            <a:spLocks noChangeShapeType="1"/>
          </p:cNvSpPr>
          <p:nvPr/>
        </p:nvSpPr>
        <p:spPr bwMode="auto">
          <a:xfrm flipV="1">
            <a:off x="3060130" y="3717379"/>
            <a:ext cx="2232025" cy="431800"/>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5485" name="Rectangle 13"/>
          <p:cNvSpPr>
            <a:spLocks noChangeArrowheads="1"/>
          </p:cNvSpPr>
          <p:nvPr/>
        </p:nvSpPr>
        <p:spPr bwMode="auto">
          <a:xfrm>
            <a:off x="4480905" y="4358299"/>
            <a:ext cx="4483137" cy="64697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headEnd/>
            <a:tailEnd/>
          </a:ln>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2</a:t>
            </a:r>
            <a:r>
              <a:rPr kumimoji="1" lang="zh-CN" altLang="en-US" sz="1800" b="1" dirty="0">
                <a:latin typeface="Times New Roman" panose="02020603050405020304" pitchFamily="18" charset="0"/>
              </a:rPr>
              <a:t>、编译器改变每个类成员函数的调用，加上一个额外的实参，即被调用对象的地址</a:t>
            </a:r>
          </a:p>
        </p:txBody>
      </p:sp>
      <p:sp>
        <p:nvSpPr>
          <p:cNvPr id="105487" name="Line 15"/>
          <p:cNvSpPr>
            <a:spLocks noChangeShapeType="1"/>
          </p:cNvSpPr>
          <p:nvPr/>
        </p:nvSpPr>
        <p:spPr bwMode="auto">
          <a:xfrm flipV="1">
            <a:off x="2483769" y="5446167"/>
            <a:ext cx="2087662" cy="209550"/>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105488" name="Line 16"/>
          <p:cNvSpPr>
            <a:spLocks noChangeShapeType="1"/>
          </p:cNvSpPr>
          <p:nvPr/>
        </p:nvSpPr>
        <p:spPr bwMode="auto">
          <a:xfrm>
            <a:off x="2339405" y="5877967"/>
            <a:ext cx="2305050" cy="144462"/>
          </a:xfrm>
          <a:prstGeom prst="line">
            <a:avLst/>
          </a:prstGeom>
          <a:noFill/>
          <a:ln w="31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Tree>
    <p:extLst>
      <p:ext uri="{BB962C8B-B14F-4D97-AF65-F5344CB8AC3E}">
        <p14:creationId xmlns:p14="http://schemas.microsoft.com/office/powerpoint/2010/main" val="853479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ppt_x"/>
                                          </p:val>
                                        </p:tav>
                                        <p:tav tm="100000">
                                          <p:val>
                                            <p:strVal val="#ppt_x"/>
                                          </p:val>
                                        </p:tav>
                                      </p:tavLst>
                                    </p:anim>
                                    <p:anim calcmode="lin" valueType="num">
                                      <p:cBhvr additive="base">
                                        <p:cTn id="8" dur="500"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Effect transition="in" filter="wipe(down)">
                                      <p:cBhvr>
                                        <p:cTn id="13" dur="500"/>
                                        <p:tgtEl>
                                          <p:spTgt spid="1054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05481"/>
                                        </p:tgtEl>
                                        <p:attrNameLst>
                                          <p:attrName>style.visibility</p:attrName>
                                        </p:attrNameLst>
                                      </p:cBhvr>
                                      <p:to>
                                        <p:strVal val="visible"/>
                                      </p:to>
                                    </p:set>
                                    <p:animEffect transition="in" filter="wipe(down)">
                                      <p:cBhvr>
                                        <p:cTn id="18" dur="500"/>
                                        <p:tgtEl>
                                          <p:spTgt spid="1054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05482"/>
                                        </p:tgtEl>
                                        <p:attrNameLst>
                                          <p:attrName>style.visibility</p:attrName>
                                        </p:attrNameLst>
                                      </p:cBhvr>
                                      <p:to>
                                        <p:strVal val="visible"/>
                                      </p:to>
                                    </p:set>
                                    <p:animEffect transition="in" filter="wipe(down)">
                                      <p:cBhvr>
                                        <p:cTn id="23" dur="500"/>
                                        <p:tgtEl>
                                          <p:spTgt spid="1054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05483"/>
                                        </p:tgtEl>
                                        <p:attrNameLst>
                                          <p:attrName>style.visibility</p:attrName>
                                        </p:attrNameLst>
                                      </p:cBhvr>
                                      <p:to>
                                        <p:strVal val="visible"/>
                                      </p:to>
                                    </p:set>
                                    <p:animEffect transition="in" filter="wipe(down)">
                                      <p:cBhvr>
                                        <p:cTn id="28" dur="500"/>
                                        <p:tgtEl>
                                          <p:spTgt spid="1054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05484"/>
                                        </p:tgtEl>
                                        <p:attrNameLst>
                                          <p:attrName>style.visibility</p:attrName>
                                        </p:attrNameLst>
                                      </p:cBhvr>
                                      <p:to>
                                        <p:strVal val="visible"/>
                                      </p:to>
                                    </p:set>
                                    <p:animEffect transition="in" filter="wipe(down)">
                                      <p:cBhvr>
                                        <p:cTn id="33" dur="500"/>
                                        <p:tgtEl>
                                          <p:spTgt spid="10548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5485"/>
                                        </p:tgtEl>
                                        <p:attrNameLst>
                                          <p:attrName>style.visibility</p:attrName>
                                        </p:attrNameLst>
                                      </p:cBhvr>
                                      <p:to>
                                        <p:strVal val="visible"/>
                                      </p:to>
                                    </p:set>
                                    <p:anim calcmode="lin" valueType="num">
                                      <p:cBhvr additive="base">
                                        <p:cTn id="38" dur="500" fill="hold"/>
                                        <p:tgtEl>
                                          <p:spTgt spid="105485"/>
                                        </p:tgtEl>
                                        <p:attrNameLst>
                                          <p:attrName>ppt_x</p:attrName>
                                        </p:attrNameLst>
                                      </p:cBhvr>
                                      <p:tavLst>
                                        <p:tav tm="0">
                                          <p:val>
                                            <p:strVal val="#ppt_x"/>
                                          </p:val>
                                        </p:tav>
                                        <p:tav tm="100000">
                                          <p:val>
                                            <p:strVal val="#ppt_x"/>
                                          </p:val>
                                        </p:tav>
                                      </p:tavLst>
                                    </p:anim>
                                    <p:anim calcmode="lin" valueType="num">
                                      <p:cBhvr additive="base">
                                        <p:cTn id="39" dur="500" fill="hold"/>
                                        <p:tgtEl>
                                          <p:spTgt spid="105485"/>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105487"/>
                                        </p:tgtEl>
                                        <p:attrNameLst>
                                          <p:attrName>style.visibility</p:attrName>
                                        </p:attrNameLst>
                                      </p:cBhvr>
                                      <p:to>
                                        <p:strVal val="visible"/>
                                      </p:to>
                                    </p:set>
                                    <p:animEffect transition="in" filter="wipe(down)">
                                      <p:cBhvr>
                                        <p:cTn id="44" dur="500"/>
                                        <p:tgtEl>
                                          <p:spTgt spid="10548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5479"/>
                                        </p:tgtEl>
                                        <p:attrNameLst>
                                          <p:attrName>style.visibility</p:attrName>
                                        </p:attrNameLst>
                                      </p:cBhvr>
                                      <p:to>
                                        <p:strVal val="visible"/>
                                      </p:to>
                                    </p:set>
                                    <p:anim calcmode="lin" valueType="num">
                                      <p:cBhvr additive="base">
                                        <p:cTn id="49" dur="500" fill="hold"/>
                                        <p:tgtEl>
                                          <p:spTgt spid="105479"/>
                                        </p:tgtEl>
                                        <p:attrNameLst>
                                          <p:attrName>ppt_x</p:attrName>
                                        </p:attrNameLst>
                                      </p:cBhvr>
                                      <p:tavLst>
                                        <p:tav tm="0">
                                          <p:val>
                                            <p:strVal val="#ppt_x"/>
                                          </p:val>
                                        </p:tav>
                                        <p:tav tm="100000">
                                          <p:val>
                                            <p:strVal val="#ppt_x"/>
                                          </p:val>
                                        </p:tav>
                                      </p:tavLst>
                                    </p:anim>
                                    <p:anim calcmode="lin" valueType="num">
                                      <p:cBhvr additive="base">
                                        <p:cTn id="50"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05488"/>
                                        </p:tgtEl>
                                        <p:attrNameLst>
                                          <p:attrName>style.visibility</p:attrName>
                                        </p:attrNameLst>
                                      </p:cBhvr>
                                      <p:to>
                                        <p:strVal val="visible"/>
                                      </p:to>
                                    </p:set>
                                    <p:animEffect transition="in" filter="wipe(left)">
                                      <p:cBhvr>
                                        <p:cTn id="55" dur="500"/>
                                        <p:tgtEl>
                                          <p:spTgt spid="10548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5480"/>
                                        </p:tgtEl>
                                        <p:attrNameLst>
                                          <p:attrName>style.visibility</p:attrName>
                                        </p:attrNameLst>
                                      </p:cBhvr>
                                      <p:to>
                                        <p:strVal val="visible"/>
                                      </p:to>
                                    </p:set>
                                    <p:anim calcmode="lin" valueType="num">
                                      <p:cBhvr additive="base">
                                        <p:cTn id="60" dur="500" fill="hold"/>
                                        <p:tgtEl>
                                          <p:spTgt spid="105480"/>
                                        </p:tgtEl>
                                        <p:attrNameLst>
                                          <p:attrName>ppt_x</p:attrName>
                                        </p:attrNameLst>
                                      </p:cBhvr>
                                      <p:tavLst>
                                        <p:tav tm="0">
                                          <p:val>
                                            <p:strVal val="#ppt_x"/>
                                          </p:val>
                                        </p:tav>
                                        <p:tav tm="100000">
                                          <p:val>
                                            <p:strVal val="#ppt_x"/>
                                          </p:val>
                                        </p:tav>
                                      </p:tavLst>
                                    </p:anim>
                                    <p:anim calcmode="lin" valueType="num">
                                      <p:cBhvr additive="base">
                                        <p:cTn id="61" dur="500" fill="hold"/>
                                        <p:tgtEl>
                                          <p:spTgt spid="105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nimBg="1"/>
      <p:bldP spid="105477" grpId="0" animBg="1"/>
      <p:bldP spid="105479" grpId="0" animBg="1"/>
      <p:bldP spid="105480" grpId="0" animBg="1"/>
      <p:bldP spid="10548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sz="half" idx="4294967295"/>
          </p:nvPr>
        </p:nvSpPr>
        <p:spPr>
          <a:xfrm>
            <a:off x="611188" y="1647830"/>
            <a:ext cx="3733800" cy="3933825"/>
          </a:xfrm>
          <a:noFill/>
        </p:spPr>
        <p:txBody>
          <a:bodyPr/>
          <a:lstStyle/>
          <a:p>
            <a:pPr eaLnBrk="1" hangingPunct="1"/>
            <a:r>
              <a:rPr lang="zh-CN" altLang="en-US" b="1" dirty="0"/>
              <a:t>使用</a:t>
            </a:r>
            <a:r>
              <a:rPr lang="en-US" altLang="zh-CN" b="1" dirty="0"/>
              <a:t>this</a:t>
            </a:r>
            <a:r>
              <a:rPr lang="zh-CN" altLang="en-US" b="1" dirty="0"/>
              <a:t>指针</a:t>
            </a:r>
          </a:p>
          <a:p>
            <a:pPr lvl="1" eaLnBrk="1" hangingPunct="1">
              <a:buFontTx/>
              <a:buNone/>
            </a:pPr>
            <a:r>
              <a:rPr lang="zh-CN" altLang="en-US" b="1" dirty="0"/>
              <a:t>区分二义性</a:t>
            </a:r>
          </a:p>
          <a:p>
            <a:pPr lvl="1" eaLnBrk="1" hangingPunct="1">
              <a:buFontTx/>
              <a:buNone/>
            </a:pPr>
            <a:r>
              <a:rPr lang="en-US" altLang="zh-CN" sz="1800" b="1" dirty="0"/>
              <a:t>class X</a:t>
            </a:r>
          </a:p>
          <a:p>
            <a:pPr lvl="1" eaLnBrk="1" hangingPunct="1">
              <a:buFontTx/>
              <a:buNone/>
            </a:pPr>
            <a:r>
              <a:rPr lang="en-US" altLang="zh-CN" sz="1800" b="1" dirty="0"/>
              <a:t>{</a:t>
            </a:r>
          </a:p>
          <a:p>
            <a:pPr lvl="1" eaLnBrk="1" hangingPunct="1">
              <a:buFontTx/>
              <a:buNone/>
            </a:pPr>
            <a:r>
              <a:rPr lang="en-US" altLang="zh-CN" sz="1800" b="1" dirty="0"/>
              <a:t>	</a:t>
            </a:r>
            <a:r>
              <a:rPr lang="en-US" altLang="zh-CN" sz="1800" b="1" dirty="0" err="1"/>
              <a:t>int</a:t>
            </a:r>
            <a:r>
              <a:rPr lang="en-US" altLang="zh-CN" sz="1800" b="1" dirty="0"/>
              <a:t> </a:t>
            </a:r>
            <a:r>
              <a:rPr lang="en-US" altLang="zh-CN" sz="1800" b="1" dirty="0" err="1"/>
              <a:t>i</a:t>
            </a:r>
            <a:r>
              <a:rPr lang="en-US" altLang="zh-CN" sz="1800" b="1" dirty="0"/>
              <a:t>;</a:t>
            </a:r>
          </a:p>
          <a:p>
            <a:pPr lvl="1" eaLnBrk="1" hangingPunct="1">
              <a:buFontTx/>
              <a:buNone/>
            </a:pPr>
            <a:r>
              <a:rPr lang="en-US" altLang="zh-CN" sz="1800" b="1" dirty="0"/>
              <a:t>	f (</a:t>
            </a:r>
            <a:r>
              <a:rPr lang="en-US" altLang="zh-CN" sz="1800" b="1" dirty="0" err="1"/>
              <a:t>int</a:t>
            </a:r>
            <a:r>
              <a:rPr lang="en-US" altLang="zh-CN" sz="1800" b="1" dirty="0"/>
              <a:t> </a:t>
            </a:r>
            <a:r>
              <a:rPr lang="en-US" altLang="zh-CN" sz="1800" b="1" dirty="0" err="1"/>
              <a:t>i</a:t>
            </a:r>
            <a:r>
              <a:rPr lang="en-US" altLang="zh-CN" sz="1800" b="1" dirty="0"/>
              <a:t>)</a:t>
            </a:r>
          </a:p>
          <a:p>
            <a:pPr lvl="1" eaLnBrk="1" hangingPunct="1">
              <a:buFontTx/>
              <a:buNone/>
            </a:pPr>
            <a:r>
              <a:rPr lang="en-US" altLang="zh-CN" sz="1800" b="1" dirty="0"/>
              <a:t>	{</a:t>
            </a:r>
          </a:p>
          <a:p>
            <a:pPr lvl="1" eaLnBrk="1" hangingPunct="1">
              <a:buFontTx/>
              <a:buNone/>
            </a:pPr>
            <a:r>
              <a:rPr lang="en-US" altLang="zh-CN" sz="1800" b="1" dirty="0"/>
              <a:t>		    this-&gt;</a:t>
            </a:r>
            <a:r>
              <a:rPr lang="en-US" altLang="zh-CN" sz="1800" b="1" dirty="0" err="1"/>
              <a:t>i</a:t>
            </a:r>
            <a:r>
              <a:rPr lang="en-US" altLang="zh-CN" sz="1800" b="1" dirty="0"/>
              <a:t> = </a:t>
            </a:r>
            <a:r>
              <a:rPr lang="en-US" altLang="zh-CN" sz="1800" b="1" dirty="0" err="1"/>
              <a:t>i</a:t>
            </a:r>
            <a:r>
              <a:rPr lang="en-US" altLang="zh-CN" sz="1800" b="1" dirty="0"/>
              <a:t>;</a:t>
            </a:r>
          </a:p>
          <a:p>
            <a:pPr lvl="1" eaLnBrk="1" hangingPunct="1">
              <a:buFontTx/>
              <a:buNone/>
            </a:pPr>
            <a:r>
              <a:rPr lang="en-US" altLang="zh-CN" sz="1800" b="1" dirty="0"/>
              <a:t>	}</a:t>
            </a:r>
          </a:p>
          <a:p>
            <a:pPr lvl="1" eaLnBrk="1" hangingPunct="1">
              <a:buFontTx/>
              <a:buNone/>
            </a:pPr>
            <a:r>
              <a:rPr lang="en-US" altLang="zh-CN" sz="1800" b="1" dirty="0"/>
              <a:t>}</a:t>
            </a:r>
          </a:p>
          <a:p>
            <a:pPr eaLnBrk="1" hangingPunct="1"/>
            <a:endParaRPr lang="en-US" altLang="zh-CN" b="1" dirty="0"/>
          </a:p>
        </p:txBody>
      </p:sp>
      <p:sp>
        <p:nvSpPr>
          <p:cNvPr id="79875" name="Rectangle 4"/>
          <p:cNvSpPr>
            <a:spLocks noGrp="1" noChangeArrowheads="1"/>
          </p:cNvSpPr>
          <p:nvPr>
            <p:ph type="body" sz="half" idx="4294967295"/>
          </p:nvPr>
        </p:nvSpPr>
        <p:spPr>
          <a:xfrm>
            <a:off x="4284663" y="1574805"/>
            <a:ext cx="4495800" cy="4322762"/>
          </a:xfrm>
        </p:spPr>
        <p:txBody>
          <a:bodyPr/>
          <a:lstStyle/>
          <a:p>
            <a:pPr eaLnBrk="1" hangingPunct="1"/>
            <a:r>
              <a:rPr lang="zh-CN" altLang="en-US" b="1" dirty="0"/>
              <a:t>使用</a:t>
            </a:r>
            <a:r>
              <a:rPr lang="en-US" altLang="zh-CN" b="1" dirty="0"/>
              <a:t>this</a:t>
            </a:r>
            <a:r>
              <a:rPr lang="zh-CN" altLang="en-US" b="1" dirty="0"/>
              <a:t>指针返回调用对象</a:t>
            </a:r>
          </a:p>
          <a:p>
            <a:pPr lvl="1" eaLnBrk="1" hangingPunct="1">
              <a:buFontTx/>
              <a:buNone/>
            </a:pPr>
            <a:r>
              <a:rPr lang="en-US" altLang="zh-CN" sz="1800" b="1" dirty="0"/>
              <a:t>class X</a:t>
            </a:r>
          </a:p>
          <a:p>
            <a:pPr lvl="1" eaLnBrk="1" hangingPunct="1">
              <a:buFontTx/>
              <a:buNone/>
            </a:pPr>
            <a:r>
              <a:rPr lang="en-US" altLang="zh-CN" sz="1800" b="1" dirty="0"/>
              <a:t>{</a:t>
            </a:r>
          </a:p>
          <a:p>
            <a:pPr lvl="1" eaLnBrk="1" hangingPunct="1">
              <a:buFontTx/>
              <a:buNone/>
            </a:pPr>
            <a:r>
              <a:rPr lang="en-US" altLang="zh-CN" sz="1800" b="1" dirty="0"/>
              <a:t>	X &amp; f ( ) { ……   return </a:t>
            </a:r>
            <a:r>
              <a:rPr lang="en-US" altLang="zh-CN" sz="1800" b="1" dirty="0">
                <a:solidFill>
                  <a:srgbClr val="FF0000"/>
                </a:solidFill>
              </a:rPr>
              <a:t>*this</a:t>
            </a:r>
            <a:r>
              <a:rPr lang="en-US" altLang="zh-CN" sz="1800" b="1" dirty="0"/>
              <a:t>; };</a:t>
            </a:r>
          </a:p>
          <a:p>
            <a:pPr lvl="1" eaLnBrk="1" hangingPunct="1">
              <a:buFontTx/>
              <a:buNone/>
            </a:pPr>
            <a:r>
              <a:rPr lang="en-US" altLang="zh-CN" sz="1800" b="1" dirty="0"/>
              <a:t>    X &amp; g ( ) {……   return </a:t>
            </a:r>
            <a:r>
              <a:rPr lang="en-US" altLang="zh-CN" sz="1800" b="1" dirty="0">
                <a:solidFill>
                  <a:srgbClr val="FF0000"/>
                </a:solidFill>
              </a:rPr>
              <a:t>*this</a:t>
            </a:r>
            <a:r>
              <a:rPr lang="en-US" altLang="zh-CN" sz="1800" b="1" dirty="0"/>
              <a:t>; };</a:t>
            </a:r>
          </a:p>
          <a:p>
            <a:pPr lvl="1" eaLnBrk="1" hangingPunct="1">
              <a:buFontTx/>
              <a:buNone/>
            </a:pPr>
            <a:r>
              <a:rPr lang="en-US" altLang="zh-CN" sz="1800" b="1" dirty="0"/>
              <a:t>};</a:t>
            </a:r>
          </a:p>
          <a:p>
            <a:pPr lvl="1" eaLnBrk="1" hangingPunct="1">
              <a:buFontTx/>
              <a:buNone/>
            </a:pPr>
            <a:r>
              <a:rPr lang="en-US" altLang="zh-CN" sz="1800" b="1" dirty="0"/>
              <a:t>……</a:t>
            </a:r>
          </a:p>
          <a:p>
            <a:pPr lvl="1" eaLnBrk="1" hangingPunct="1">
              <a:buFontTx/>
              <a:buNone/>
            </a:pPr>
            <a:r>
              <a:rPr lang="en-US" altLang="zh-CN" sz="1800" b="1" dirty="0"/>
              <a:t>X a;</a:t>
            </a:r>
          </a:p>
          <a:p>
            <a:pPr lvl="1" eaLnBrk="1" hangingPunct="1">
              <a:buFontTx/>
              <a:buNone/>
            </a:pPr>
            <a:r>
              <a:rPr lang="en-US" altLang="zh-CN" sz="1800" b="1" dirty="0" err="1">
                <a:solidFill>
                  <a:srgbClr val="FF3300"/>
                </a:solidFill>
              </a:rPr>
              <a:t>a.f</a:t>
            </a:r>
            <a:r>
              <a:rPr lang="en-US" altLang="zh-CN" sz="1800" b="1" dirty="0">
                <a:solidFill>
                  <a:srgbClr val="FF3300"/>
                </a:solidFill>
              </a:rPr>
              <a:t>().g();</a:t>
            </a:r>
          </a:p>
          <a:p>
            <a:pPr lvl="1" eaLnBrk="1" hangingPunct="1">
              <a:buFontTx/>
              <a:buNone/>
            </a:pPr>
            <a:r>
              <a:rPr lang="en-US" altLang="zh-CN" sz="1800" b="1" dirty="0"/>
              <a:t>……</a:t>
            </a:r>
          </a:p>
          <a:p>
            <a:pPr eaLnBrk="1" hangingPunct="1"/>
            <a:endParaRPr lang="en-US" altLang="zh-CN" sz="2800" b="1" dirty="0"/>
          </a:p>
        </p:txBody>
      </p:sp>
      <p:sp>
        <p:nvSpPr>
          <p:cNvPr id="84997" name="Text Box 5"/>
          <p:cNvSpPr txBox="1">
            <a:spLocks noChangeArrowheads="1"/>
          </p:cNvSpPr>
          <p:nvPr/>
        </p:nvSpPr>
        <p:spPr bwMode="auto">
          <a:xfrm>
            <a:off x="611188" y="915988"/>
            <a:ext cx="7632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dirty="0">
                <a:solidFill>
                  <a:srgbClr val="0000CC"/>
                </a:solidFill>
                <a:latin typeface="Times New Roman" panose="02020603050405020304" pitchFamily="18" charset="0"/>
              </a:rPr>
              <a:t>4</a:t>
            </a:r>
            <a:r>
              <a:rPr lang="zh-CN" altLang="en-US" b="1" dirty="0">
                <a:solidFill>
                  <a:srgbClr val="0000CC"/>
                </a:solidFill>
                <a:latin typeface="Times New Roman" panose="02020603050405020304" pitchFamily="18" charset="0"/>
              </a:rPr>
              <a:t>、</a:t>
            </a:r>
            <a:r>
              <a:rPr lang="en-US" altLang="zh-CN" b="1" dirty="0">
                <a:solidFill>
                  <a:srgbClr val="0000CC"/>
                </a:solidFill>
                <a:latin typeface="Times New Roman" panose="02020603050405020304" pitchFamily="18" charset="0"/>
              </a:rPr>
              <a:t>this</a:t>
            </a:r>
            <a:r>
              <a:rPr lang="zh-CN" altLang="en-US" b="1" dirty="0">
                <a:solidFill>
                  <a:srgbClr val="0000CC"/>
                </a:solidFill>
                <a:latin typeface="Times New Roman" panose="02020603050405020304" pitchFamily="18" charset="0"/>
              </a:rPr>
              <a:t>指针的两种常见应用</a:t>
            </a:r>
          </a:p>
        </p:txBody>
      </p:sp>
      <p:sp>
        <p:nvSpPr>
          <p:cNvPr id="79878" name="Freeform 6"/>
          <p:cNvSpPr>
            <a:spLocks/>
          </p:cNvSpPr>
          <p:nvPr/>
        </p:nvSpPr>
        <p:spPr bwMode="auto">
          <a:xfrm>
            <a:off x="801688" y="3529017"/>
            <a:ext cx="1608137" cy="1238250"/>
          </a:xfrm>
          <a:custGeom>
            <a:avLst/>
            <a:gdLst>
              <a:gd name="T0" fmla="*/ 2147483646 w 1013"/>
              <a:gd name="T1" fmla="*/ 2147483646 h 780"/>
              <a:gd name="T2" fmla="*/ 2147483646 w 1013"/>
              <a:gd name="T3" fmla="*/ 2147483646 h 780"/>
              <a:gd name="T4" fmla="*/ 2147483646 w 1013"/>
              <a:gd name="T5" fmla="*/ 2147483646 h 780"/>
              <a:gd name="T6" fmla="*/ 2147483646 w 1013"/>
              <a:gd name="T7" fmla="*/ 2147483646 h 780"/>
              <a:gd name="T8" fmla="*/ 2147483646 w 1013"/>
              <a:gd name="T9" fmla="*/ 2147483646 h 780"/>
              <a:gd name="T10" fmla="*/ 2147483646 w 1013"/>
              <a:gd name="T11" fmla="*/ 2147483646 h 780"/>
              <a:gd name="T12" fmla="*/ 2147483646 w 1013"/>
              <a:gd name="T13" fmla="*/ 2147483646 h 780"/>
              <a:gd name="T14" fmla="*/ 2147483646 w 1013"/>
              <a:gd name="T15" fmla="*/ 2147483646 h 780"/>
              <a:gd name="T16" fmla="*/ 2147483646 w 1013"/>
              <a:gd name="T17" fmla="*/ 2147483646 h 780"/>
              <a:gd name="T18" fmla="*/ 2147483646 w 1013"/>
              <a:gd name="T19" fmla="*/ 2147483646 h 780"/>
              <a:gd name="T20" fmla="*/ 2147483646 w 1013"/>
              <a:gd name="T21" fmla="*/ 2147483646 h 780"/>
              <a:gd name="T22" fmla="*/ 2147483646 w 1013"/>
              <a:gd name="T23" fmla="*/ 2147483646 h 7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3" h="780">
                <a:moveTo>
                  <a:pt x="1013" y="698"/>
                </a:moveTo>
                <a:cubicBezTo>
                  <a:pt x="1003" y="728"/>
                  <a:pt x="989" y="748"/>
                  <a:pt x="958" y="762"/>
                </a:cubicBezTo>
                <a:cubicBezTo>
                  <a:pt x="940" y="770"/>
                  <a:pt x="903" y="780"/>
                  <a:pt x="903" y="780"/>
                </a:cubicBezTo>
                <a:cubicBezTo>
                  <a:pt x="723" y="777"/>
                  <a:pt x="543" y="780"/>
                  <a:pt x="364" y="771"/>
                </a:cubicBezTo>
                <a:cubicBezTo>
                  <a:pt x="338" y="770"/>
                  <a:pt x="321" y="740"/>
                  <a:pt x="300" y="725"/>
                </a:cubicBezTo>
                <a:cubicBezTo>
                  <a:pt x="238" y="680"/>
                  <a:pt x="196" y="622"/>
                  <a:pt x="144" y="570"/>
                </a:cubicBezTo>
                <a:cubicBezTo>
                  <a:pt x="107" y="533"/>
                  <a:pt x="127" y="572"/>
                  <a:pt x="98" y="533"/>
                </a:cubicBezTo>
                <a:cubicBezTo>
                  <a:pt x="85" y="516"/>
                  <a:pt x="62" y="479"/>
                  <a:pt x="62" y="479"/>
                </a:cubicBezTo>
                <a:cubicBezTo>
                  <a:pt x="52" y="448"/>
                  <a:pt x="35" y="436"/>
                  <a:pt x="25" y="405"/>
                </a:cubicBezTo>
                <a:cubicBezTo>
                  <a:pt x="0" y="229"/>
                  <a:pt x="21" y="125"/>
                  <a:pt x="162" y="31"/>
                </a:cubicBezTo>
                <a:cubicBezTo>
                  <a:pt x="186" y="15"/>
                  <a:pt x="174" y="5"/>
                  <a:pt x="208" y="3"/>
                </a:cubicBezTo>
                <a:cubicBezTo>
                  <a:pt x="260" y="0"/>
                  <a:pt x="312" y="3"/>
                  <a:pt x="364" y="3"/>
                </a:cubicBezTo>
              </a:path>
            </a:pathLst>
          </a:custGeom>
          <a:noFill/>
          <a:ln w="190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9" name="Freeform 7"/>
          <p:cNvSpPr>
            <a:spLocks/>
          </p:cNvSpPr>
          <p:nvPr/>
        </p:nvSpPr>
        <p:spPr bwMode="auto">
          <a:xfrm>
            <a:off x="1989138" y="3417892"/>
            <a:ext cx="1377950" cy="1163638"/>
          </a:xfrm>
          <a:custGeom>
            <a:avLst/>
            <a:gdLst>
              <a:gd name="T0" fmla="*/ 2147483646 w 868"/>
              <a:gd name="T1" fmla="*/ 2147483646 h 733"/>
              <a:gd name="T2" fmla="*/ 2147483646 w 868"/>
              <a:gd name="T3" fmla="*/ 2147483646 h 733"/>
              <a:gd name="T4" fmla="*/ 2147483646 w 868"/>
              <a:gd name="T5" fmla="*/ 2147483646 h 733"/>
              <a:gd name="T6" fmla="*/ 2147483646 w 868"/>
              <a:gd name="T7" fmla="*/ 2147483646 h 733"/>
              <a:gd name="T8" fmla="*/ 2147483646 w 868"/>
              <a:gd name="T9" fmla="*/ 2147483646 h 733"/>
              <a:gd name="T10" fmla="*/ 2147483646 w 868"/>
              <a:gd name="T11" fmla="*/ 2147483646 h 733"/>
              <a:gd name="T12" fmla="*/ 2147483646 w 868"/>
              <a:gd name="T13" fmla="*/ 2147483646 h 733"/>
              <a:gd name="T14" fmla="*/ 2147483646 w 868"/>
              <a:gd name="T15" fmla="*/ 2147483646 h 733"/>
              <a:gd name="T16" fmla="*/ 2147483646 w 868"/>
              <a:gd name="T17" fmla="*/ 2147483646 h 733"/>
              <a:gd name="T18" fmla="*/ 2147483646 w 868"/>
              <a:gd name="T19" fmla="*/ 2147483646 h 733"/>
              <a:gd name="T20" fmla="*/ 2147483646 w 868"/>
              <a:gd name="T21" fmla="*/ 2147483646 h 733"/>
              <a:gd name="T22" fmla="*/ 2147483646 w 868"/>
              <a:gd name="T23" fmla="*/ 2147483646 h 733"/>
              <a:gd name="T24" fmla="*/ 2147483646 w 868"/>
              <a:gd name="T25" fmla="*/ 2147483646 h 733"/>
              <a:gd name="T26" fmla="*/ 2147483646 w 868"/>
              <a:gd name="T27" fmla="*/ 2147483646 h 733"/>
              <a:gd name="T28" fmla="*/ 2147483646 w 868"/>
              <a:gd name="T29" fmla="*/ 0 h 733"/>
              <a:gd name="T30" fmla="*/ 2147483646 w 868"/>
              <a:gd name="T31" fmla="*/ 2147483646 h 733"/>
              <a:gd name="T32" fmla="*/ 2147483646 w 868"/>
              <a:gd name="T33" fmla="*/ 2147483646 h 733"/>
              <a:gd name="T34" fmla="*/ 2147483646 w 868"/>
              <a:gd name="T35" fmla="*/ 2147483646 h 733"/>
              <a:gd name="T36" fmla="*/ 2147483646 w 868"/>
              <a:gd name="T37" fmla="*/ 2147483646 h 733"/>
              <a:gd name="T38" fmla="*/ 2147483646 w 868"/>
              <a:gd name="T39" fmla="*/ 2147483646 h 733"/>
              <a:gd name="T40" fmla="*/ 2147483646 w 868"/>
              <a:gd name="T41" fmla="*/ 2147483646 h 733"/>
              <a:gd name="T42" fmla="*/ 0 w 868"/>
              <a:gd name="T43" fmla="*/ 2147483646 h 7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8" h="733">
                <a:moveTo>
                  <a:pt x="475" y="713"/>
                </a:moveTo>
                <a:cubicBezTo>
                  <a:pt x="542" y="710"/>
                  <a:pt x="620" y="733"/>
                  <a:pt x="676" y="695"/>
                </a:cubicBezTo>
                <a:cubicBezTo>
                  <a:pt x="707" y="674"/>
                  <a:pt x="730" y="637"/>
                  <a:pt x="758" y="613"/>
                </a:cubicBezTo>
                <a:cubicBezTo>
                  <a:pt x="774" y="599"/>
                  <a:pt x="804" y="567"/>
                  <a:pt x="804" y="567"/>
                </a:cubicBezTo>
                <a:cubicBezTo>
                  <a:pt x="810" y="555"/>
                  <a:pt x="814" y="541"/>
                  <a:pt x="822" y="530"/>
                </a:cubicBezTo>
                <a:cubicBezTo>
                  <a:pt x="827" y="523"/>
                  <a:pt x="837" y="520"/>
                  <a:pt x="841" y="512"/>
                </a:cubicBezTo>
                <a:cubicBezTo>
                  <a:pt x="851" y="492"/>
                  <a:pt x="862" y="446"/>
                  <a:pt x="868" y="421"/>
                </a:cubicBezTo>
                <a:cubicBezTo>
                  <a:pt x="865" y="375"/>
                  <a:pt x="864" y="329"/>
                  <a:pt x="859" y="283"/>
                </a:cubicBezTo>
                <a:cubicBezTo>
                  <a:pt x="853" y="229"/>
                  <a:pt x="791" y="168"/>
                  <a:pt x="758" y="128"/>
                </a:cubicBezTo>
                <a:cubicBezTo>
                  <a:pt x="751" y="120"/>
                  <a:pt x="748" y="108"/>
                  <a:pt x="740" y="101"/>
                </a:cubicBezTo>
                <a:cubicBezTo>
                  <a:pt x="720" y="84"/>
                  <a:pt x="682" y="76"/>
                  <a:pt x="658" y="64"/>
                </a:cubicBezTo>
                <a:cubicBezTo>
                  <a:pt x="648" y="59"/>
                  <a:pt x="639" y="53"/>
                  <a:pt x="630" y="46"/>
                </a:cubicBezTo>
                <a:cubicBezTo>
                  <a:pt x="623" y="41"/>
                  <a:pt x="620" y="31"/>
                  <a:pt x="612" y="27"/>
                </a:cubicBezTo>
                <a:cubicBezTo>
                  <a:pt x="595" y="18"/>
                  <a:pt x="575" y="15"/>
                  <a:pt x="557" y="9"/>
                </a:cubicBezTo>
                <a:cubicBezTo>
                  <a:pt x="548" y="6"/>
                  <a:pt x="530" y="0"/>
                  <a:pt x="530" y="0"/>
                </a:cubicBezTo>
                <a:cubicBezTo>
                  <a:pt x="429" y="3"/>
                  <a:pt x="328" y="1"/>
                  <a:pt x="228" y="9"/>
                </a:cubicBezTo>
                <a:cubicBezTo>
                  <a:pt x="217" y="10"/>
                  <a:pt x="211" y="23"/>
                  <a:pt x="201" y="27"/>
                </a:cubicBezTo>
                <a:cubicBezTo>
                  <a:pt x="183" y="35"/>
                  <a:pt x="146" y="46"/>
                  <a:pt x="146" y="46"/>
                </a:cubicBezTo>
                <a:cubicBezTo>
                  <a:pt x="140" y="58"/>
                  <a:pt x="138" y="73"/>
                  <a:pt x="128" y="82"/>
                </a:cubicBezTo>
                <a:cubicBezTo>
                  <a:pt x="121" y="89"/>
                  <a:pt x="107" y="84"/>
                  <a:pt x="100" y="91"/>
                </a:cubicBezTo>
                <a:cubicBezTo>
                  <a:pt x="86" y="105"/>
                  <a:pt x="86" y="130"/>
                  <a:pt x="73" y="146"/>
                </a:cubicBezTo>
                <a:cubicBezTo>
                  <a:pt x="46" y="180"/>
                  <a:pt x="0" y="221"/>
                  <a:pt x="0" y="265"/>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2"/>
          <p:cNvSpPr txBox="1">
            <a:spLocks noChangeArrowheads="1"/>
          </p:cNvSpPr>
          <p:nvPr/>
        </p:nvSpPr>
        <p:spPr bwMode="auto">
          <a:xfrm>
            <a:off x="468313" y="44476"/>
            <a:ext cx="7772400"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b="1" kern="0" dirty="0"/>
              <a:t>3.10 this </a:t>
            </a:r>
            <a:r>
              <a:rPr lang="zh-CN" altLang="en-US" b="1" kern="0" dirty="0">
                <a:solidFill>
                  <a:srgbClr val="FF3300"/>
                </a:solidFill>
              </a:rPr>
              <a:t>指针</a:t>
            </a:r>
            <a:endParaRPr lang="zh-CN" altLang="en-US" kern="0" dirty="0">
              <a:effectLst>
                <a:outerShdw blurRad="38100" dist="38100" dir="2700000" algn="tl">
                  <a:srgbClr val="C0C0C0"/>
                </a:outerShdw>
              </a:effectLst>
            </a:endParaRPr>
          </a:p>
        </p:txBody>
      </p:sp>
    </p:spTree>
    <p:extLst>
      <p:ext uri="{BB962C8B-B14F-4D97-AF65-F5344CB8AC3E}">
        <p14:creationId xmlns:p14="http://schemas.microsoft.com/office/powerpoint/2010/main" val="3659021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4">
                                            <p:txEl>
                                              <p:pRg st="1" end="1"/>
                                            </p:txEl>
                                          </p:spTgt>
                                        </p:tgtEl>
                                        <p:attrNameLst>
                                          <p:attrName>style.visibility</p:attrName>
                                        </p:attrNameLst>
                                      </p:cBhvr>
                                      <p:to>
                                        <p:strVal val="visible"/>
                                      </p:to>
                                    </p:set>
                                    <p:anim calcmode="lin" valueType="num">
                                      <p:cBhvr additive="base">
                                        <p:cTn id="11" dur="500" fill="hold"/>
                                        <p:tgtEl>
                                          <p:spTgt spid="7987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8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 calcmode="lin" valueType="num">
                                      <p:cBhvr additive="base">
                                        <p:cTn id="17" dur="500" fill="hold"/>
                                        <p:tgtEl>
                                          <p:spTgt spid="7987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9874">
                                            <p:txEl>
                                              <p:pRg st="3" end="3"/>
                                            </p:txEl>
                                          </p:spTgt>
                                        </p:tgtEl>
                                        <p:attrNameLst>
                                          <p:attrName>style.visibility</p:attrName>
                                        </p:attrNameLst>
                                      </p:cBhvr>
                                      <p:to>
                                        <p:strVal val="visible"/>
                                      </p:to>
                                    </p:set>
                                    <p:anim calcmode="lin" valueType="num">
                                      <p:cBhvr additive="base">
                                        <p:cTn id="21" dur="500" fill="hold"/>
                                        <p:tgtEl>
                                          <p:spTgt spid="7987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87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9874">
                                            <p:txEl>
                                              <p:pRg st="4" end="4"/>
                                            </p:txEl>
                                          </p:spTgt>
                                        </p:tgtEl>
                                        <p:attrNameLst>
                                          <p:attrName>style.visibility</p:attrName>
                                        </p:attrNameLst>
                                      </p:cBhvr>
                                      <p:to>
                                        <p:strVal val="visible"/>
                                      </p:to>
                                    </p:set>
                                    <p:anim calcmode="lin" valueType="num">
                                      <p:cBhvr additive="base">
                                        <p:cTn id="25" dur="500" fill="hold"/>
                                        <p:tgtEl>
                                          <p:spTgt spid="7987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9874">
                                            <p:txEl>
                                              <p:pRg st="5" end="5"/>
                                            </p:txEl>
                                          </p:spTgt>
                                        </p:tgtEl>
                                        <p:attrNameLst>
                                          <p:attrName>style.visibility</p:attrName>
                                        </p:attrNameLst>
                                      </p:cBhvr>
                                      <p:to>
                                        <p:strVal val="visible"/>
                                      </p:to>
                                    </p:set>
                                    <p:anim calcmode="lin" valueType="num">
                                      <p:cBhvr additive="base">
                                        <p:cTn id="29" dur="500" fill="hold"/>
                                        <p:tgtEl>
                                          <p:spTgt spid="7987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874">
                                            <p:txEl>
                                              <p:pRg st="6" end="6"/>
                                            </p:txEl>
                                          </p:spTgt>
                                        </p:tgtEl>
                                        <p:attrNameLst>
                                          <p:attrName>style.visibility</p:attrName>
                                        </p:attrNameLst>
                                      </p:cBhvr>
                                      <p:to>
                                        <p:strVal val="visible"/>
                                      </p:to>
                                    </p:set>
                                    <p:anim calcmode="lin" valueType="num">
                                      <p:cBhvr additive="base">
                                        <p:cTn id="33" dur="500" fill="hold"/>
                                        <p:tgtEl>
                                          <p:spTgt spid="7987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987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9874">
                                            <p:txEl>
                                              <p:pRg st="7" end="7"/>
                                            </p:txEl>
                                          </p:spTgt>
                                        </p:tgtEl>
                                        <p:attrNameLst>
                                          <p:attrName>style.visibility</p:attrName>
                                        </p:attrNameLst>
                                      </p:cBhvr>
                                      <p:to>
                                        <p:strVal val="visible"/>
                                      </p:to>
                                    </p:set>
                                    <p:anim calcmode="lin" valueType="num">
                                      <p:cBhvr additive="base">
                                        <p:cTn id="37" dur="500" fill="hold"/>
                                        <p:tgtEl>
                                          <p:spTgt spid="7987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4">
                                            <p:txEl>
                                              <p:pRg st="8" end="8"/>
                                            </p:txEl>
                                          </p:spTgt>
                                        </p:tgtEl>
                                        <p:attrNameLst>
                                          <p:attrName>style.visibility</p:attrName>
                                        </p:attrNameLst>
                                      </p:cBhvr>
                                      <p:to>
                                        <p:strVal val="visible"/>
                                      </p:to>
                                    </p:set>
                                    <p:anim calcmode="lin" valueType="num">
                                      <p:cBhvr additive="base">
                                        <p:cTn id="41" dur="500" fill="hold"/>
                                        <p:tgtEl>
                                          <p:spTgt spid="7987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987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9874">
                                            <p:txEl>
                                              <p:pRg st="9" end="9"/>
                                            </p:txEl>
                                          </p:spTgt>
                                        </p:tgtEl>
                                        <p:attrNameLst>
                                          <p:attrName>style.visibility</p:attrName>
                                        </p:attrNameLst>
                                      </p:cBhvr>
                                      <p:to>
                                        <p:strVal val="visible"/>
                                      </p:to>
                                    </p:set>
                                    <p:anim calcmode="lin" valueType="num">
                                      <p:cBhvr additive="base">
                                        <p:cTn id="45" dur="500" fill="hold"/>
                                        <p:tgtEl>
                                          <p:spTgt spid="7987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987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79878"/>
                                        </p:tgtEl>
                                        <p:attrNameLst>
                                          <p:attrName>style.visibility</p:attrName>
                                        </p:attrNameLst>
                                      </p:cBhvr>
                                      <p:to>
                                        <p:strVal val="visible"/>
                                      </p:to>
                                    </p:set>
                                    <p:animEffect transition="in" filter="wipe(down)">
                                      <p:cBhvr>
                                        <p:cTn id="51" dur="500"/>
                                        <p:tgtEl>
                                          <p:spTgt spid="7987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79879"/>
                                        </p:tgtEl>
                                        <p:attrNameLst>
                                          <p:attrName>style.visibility</p:attrName>
                                        </p:attrNameLst>
                                      </p:cBhvr>
                                      <p:to>
                                        <p:strVal val="visible"/>
                                      </p:to>
                                    </p:set>
                                    <p:animEffect transition="in" filter="wipe(down)">
                                      <p:cBhvr>
                                        <p:cTn id="56" dur="500"/>
                                        <p:tgtEl>
                                          <p:spTgt spid="7987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79875">
                                            <p:txEl>
                                              <p:pRg st="0" end="0"/>
                                            </p:txEl>
                                          </p:spTgt>
                                        </p:tgtEl>
                                        <p:attrNameLst>
                                          <p:attrName>style.visibility</p:attrName>
                                        </p:attrNameLst>
                                      </p:cBhvr>
                                      <p:to>
                                        <p:strVal val="visible"/>
                                      </p:to>
                                    </p:set>
                                    <p:anim calcmode="lin" valueType="num">
                                      <p:cBhvr additive="base">
                                        <p:cTn id="61"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1" presetClass="entr" presetSubtype="0" fill="hold" nodeType="clickEffect">
                                  <p:stCondLst>
                                    <p:cond delay="0"/>
                                  </p:stCondLst>
                                  <p:iterate type="lt">
                                    <p:tmPct val="5000"/>
                                  </p:iterate>
                                  <p:childTnLst>
                                    <p:set>
                                      <p:cBhvr>
                                        <p:cTn id="66" dur="1" fill="hold">
                                          <p:stCondLst>
                                            <p:cond delay="0"/>
                                          </p:stCondLst>
                                        </p:cTn>
                                        <p:tgtEl>
                                          <p:spTgt spid="79875">
                                            <p:txEl>
                                              <p:pRg st="1" end="1"/>
                                            </p:txEl>
                                          </p:spTgt>
                                        </p:tgtEl>
                                        <p:attrNameLst>
                                          <p:attrName>style.visibility</p:attrName>
                                        </p:attrNameLst>
                                      </p:cBhvr>
                                      <p:to>
                                        <p:strVal val="visible"/>
                                      </p:to>
                                    </p:set>
                                    <p:anim calcmode="lin" valueType="num">
                                      <p:cBhvr>
                                        <p:cTn id="67" dur="1000" fill="hold"/>
                                        <p:tgtEl>
                                          <p:spTgt spid="79875">
                                            <p:txEl>
                                              <p:pRg st="1" end="1"/>
                                            </p:txEl>
                                          </p:spTgt>
                                        </p:tgtEl>
                                        <p:attrNameLst>
                                          <p:attrName>ppt_w</p:attrName>
                                        </p:attrNameLst>
                                      </p:cBhvr>
                                      <p:tavLst>
                                        <p:tav tm="0">
                                          <p:val>
                                            <p:fltVal val="0"/>
                                          </p:val>
                                        </p:tav>
                                        <p:tav tm="100000">
                                          <p:val>
                                            <p:strVal val="#ppt_w"/>
                                          </p:val>
                                        </p:tav>
                                      </p:tavLst>
                                    </p:anim>
                                    <p:anim calcmode="lin" valueType="num">
                                      <p:cBhvr>
                                        <p:cTn id="68" dur="1000" fill="hold"/>
                                        <p:tgtEl>
                                          <p:spTgt spid="79875">
                                            <p:txEl>
                                              <p:pRg st="1" end="1"/>
                                            </p:txEl>
                                          </p:spTgt>
                                        </p:tgtEl>
                                        <p:attrNameLst>
                                          <p:attrName>ppt_h</p:attrName>
                                        </p:attrNameLst>
                                      </p:cBhvr>
                                      <p:tavLst>
                                        <p:tav tm="0">
                                          <p:val>
                                            <p:fltVal val="0"/>
                                          </p:val>
                                        </p:tav>
                                        <p:tav tm="100000">
                                          <p:val>
                                            <p:strVal val="#ppt_h"/>
                                          </p:val>
                                        </p:tav>
                                      </p:tavLst>
                                    </p:anim>
                                    <p:anim calcmode="lin" valueType="num">
                                      <p:cBhvr>
                                        <p:cTn id="69" dur="1000" fill="hold"/>
                                        <p:tgtEl>
                                          <p:spTgt spid="79875">
                                            <p:txEl>
                                              <p:pRg st="1" end="1"/>
                                            </p:txEl>
                                          </p:spTgt>
                                        </p:tgtEl>
                                        <p:attrNameLst>
                                          <p:attrName>style.rotation</p:attrName>
                                        </p:attrNameLst>
                                      </p:cBhvr>
                                      <p:tavLst>
                                        <p:tav tm="0">
                                          <p:val>
                                            <p:fltVal val="90"/>
                                          </p:val>
                                        </p:tav>
                                        <p:tav tm="100000">
                                          <p:val>
                                            <p:fltVal val="0"/>
                                          </p:val>
                                        </p:tav>
                                      </p:tavLst>
                                    </p:anim>
                                    <p:animEffect transition="in" filter="fade">
                                      <p:cBhvr>
                                        <p:cTn id="70" dur="1000"/>
                                        <p:tgtEl>
                                          <p:spTgt spid="79875">
                                            <p:txEl>
                                              <p:pRg st="1" end="1"/>
                                            </p:txEl>
                                          </p:spTgt>
                                        </p:tgtEl>
                                      </p:cBhvr>
                                    </p:animEffect>
                                  </p:childTnLst>
                                </p:cTn>
                              </p:par>
                              <p:par>
                                <p:cTn id="71" presetID="31" presetClass="entr" presetSubtype="0" fill="hold" nodeType="withEffect">
                                  <p:stCondLst>
                                    <p:cond delay="0"/>
                                  </p:stCondLst>
                                  <p:iterate type="lt">
                                    <p:tmPct val="5000"/>
                                  </p:iterate>
                                  <p:childTnLst>
                                    <p:set>
                                      <p:cBhvr>
                                        <p:cTn id="72" dur="1" fill="hold">
                                          <p:stCondLst>
                                            <p:cond delay="0"/>
                                          </p:stCondLst>
                                        </p:cTn>
                                        <p:tgtEl>
                                          <p:spTgt spid="79875">
                                            <p:txEl>
                                              <p:pRg st="2" end="2"/>
                                            </p:txEl>
                                          </p:spTgt>
                                        </p:tgtEl>
                                        <p:attrNameLst>
                                          <p:attrName>style.visibility</p:attrName>
                                        </p:attrNameLst>
                                      </p:cBhvr>
                                      <p:to>
                                        <p:strVal val="visible"/>
                                      </p:to>
                                    </p:set>
                                    <p:anim calcmode="lin" valueType="num">
                                      <p:cBhvr>
                                        <p:cTn id="73" dur="1000" fill="hold"/>
                                        <p:tgtEl>
                                          <p:spTgt spid="79875">
                                            <p:txEl>
                                              <p:pRg st="2" end="2"/>
                                            </p:txEl>
                                          </p:spTgt>
                                        </p:tgtEl>
                                        <p:attrNameLst>
                                          <p:attrName>ppt_w</p:attrName>
                                        </p:attrNameLst>
                                      </p:cBhvr>
                                      <p:tavLst>
                                        <p:tav tm="0">
                                          <p:val>
                                            <p:fltVal val="0"/>
                                          </p:val>
                                        </p:tav>
                                        <p:tav tm="100000">
                                          <p:val>
                                            <p:strVal val="#ppt_w"/>
                                          </p:val>
                                        </p:tav>
                                      </p:tavLst>
                                    </p:anim>
                                    <p:anim calcmode="lin" valueType="num">
                                      <p:cBhvr>
                                        <p:cTn id="74" dur="1000" fill="hold"/>
                                        <p:tgtEl>
                                          <p:spTgt spid="79875">
                                            <p:txEl>
                                              <p:pRg st="2" end="2"/>
                                            </p:txEl>
                                          </p:spTgt>
                                        </p:tgtEl>
                                        <p:attrNameLst>
                                          <p:attrName>ppt_h</p:attrName>
                                        </p:attrNameLst>
                                      </p:cBhvr>
                                      <p:tavLst>
                                        <p:tav tm="0">
                                          <p:val>
                                            <p:fltVal val="0"/>
                                          </p:val>
                                        </p:tav>
                                        <p:tav tm="100000">
                                          <p:val>
                                            <p:strVal val="#ppt_h"/>
                                          </p:val>
                                        </p:tav>
                                      </p:tavLst>
                                    </p:anim>
                                    <p:anim calcmode="lin" valueType="num">
                                      <p:cBhvr>
                                        <p:cTn id="75" dur="1000" fill="hold"/>
                                        <p:tgtEl>
                                          <p:spTgt spid="79875">
                                            <p:txEl>
                                              <p:pRg st="2" end="2"/>
                                            </p:txEl>
                                          </p:spTgt>
                                        </p:tgtEl>
                                        <p:attrNameLst>
                                          <p:attrName>style.rotation</p:attrName>
                                        </p:attrNameLst>
                                      </p:cBhvr>
                                      <p:tavLst>
                                        <p:tav tm="0">
                                          <p:val>
                                            <p:fltVal val="90"/>
                                          </p:val>
                                        </p:tav>
                                        <p:tav tm="100000">
                                          <p:val>
                                            <p:fltVal val="0"/>
                                          </p:val>
                                        </p:tav>
                                      </p:tavLst>
                                    </p:anim>
                                    <p:animEffect transition="in" filter="fade">
                                      <p:cBhvr>
                                        <p:cTn id="76" dur="1000"/>
                                        <p:tgtEl>
                                          <p:spTgt spid="79875">
                                            <p:txEl>
                                              <p:pRg st="2" end="2"/>
                                            </p:txEl>
                                          </p:spTgt>
                                        </p:tgtEl>
                                      </p:cBhvr>
                                    </p:animEffect>
                                  </p:childTnLst>
                                </p:cTn>
                              </p:par>
                              <p:par>
                                <p:cTn id="77" presetID="31" presetClass="entr" presetSubtype="0" fill="hold" nodeType="withEffect">
                                  <p:stCondLst>
                                    <p:cond delay="0"/>
                                  </p:stCondLst>
                                  <p:iterate type="lt">
                                    <p:tmPct val="5000"/>
                                  </p:iterate>
                                  <p:childTnLst>
                                    <p:set>
                                      <p:cBhvr>
                                        <p:cTn id="78" dur="1" fill="hold">
                                          <p:stCondLst>
                                            <p:cond delay="0"/>
                                          </p:stCondLst>
                                        </p:cTn>
                                        <p:tgtEl>
                                          <p:spTgt spid="79875">
                                            <p:txEl>
                                              <p:pRg st="3" end="3"/>
                                            </p:txEl>
                                          </p:spTgt>
                                        </p:tgtEl>
                                        <p:attrNameLst>
                                          <p:attrName>style.visibility</p:attrName>
                                        </p:attrNameLst>
                                      </p:cBhvr>
                                      <p:to>
                                        <p:strVal val="visible"/>
                                      </p:to>
                                    </p:set>
                                    <p:anim calcmode="lin" valueType="num">
                                      <p:cBhvr>
                                        <p:cTn id="79" dur="1000" fill="hold"/>
                                        <p:tgtEl>
                                          <p:spTgt spid="79875">
                                            <p:txEl>
                                              <p:pRg st="3" end="3"/>
                                            </p:txEl>
                                          </p:spTgt>
                                        </p:tgtEl>
                                        <p:attrNameLst>
                                          <p:attrName>ppt_w</p:attrName>
                                        </p:attrNameLst>
                                      </p:cBhvr>
                                      <p:tavLst>
                                        <p:tav tm="0">
                                          <p:val>
                                            <p:fltVal val="0"/>
                                          </p:val>
                                        </p:tav>
                                        <p:tav tm="100000">
                                          <p:val>
                                            <p:strVal val="#ppt_w"/>
                                          </p:val>
                                        </p:tav>
                                      </p:tavLst>
                                    </p:anim>
                                    <p:anim calcmode="lin" valueType="num">
                                      <p:cBhvr>
                                        <p:cTn id="80" dur="1000" fill="hold"/>
                                        <p:tgtEl>
                                          <p:spTgt spid="79875">
                                            <p:txEl>
                                              <p:pRg st="3" end="3"/>
                                            </p:txEl>
                                          </p:spTgt>
                                        </p:tgtEl>
                                        <p:attrNameLst>
                                          <p:attrName>ppt_h</p:attrName>
                                        </p:attrNameLst>
                                      </p:cBhvr>
                                      <p:tavLst>
                                        <p:tav tm="0">
                                          <p:val>
                                            <p:fltVal val="0"/>
                                          </p:val>
                                        </p:tav>
                                        <p:tav tm="100000">
                                          <p:val>
                                            <p:strVal val="#ppt_h"/>
                                          </p:val>
                                        </p:tav>
                                      </p:tavLst>
                                    </p:anim>
                                    <p:anim calcmode="lin" valueType="num">
                                      <p:cBhvr>
                                        <p:cTn id="81" dur="1000" fill="hold"/>
                                        <p:tgtEl>
                                          <p:spTgt spid="79875">
                                            <p:txEl>
                                              <p:pRg st="3" end="3"/>
                                            </p:txEl>
                                          </p:spTgt>
                                        </p:tgtEl>
                                        <p:attrNameLst>
                                          <p:attrName>style.rotation</p:attrName>
                                        </p:attrNameLst>
                                      </p:cBhvr>
                                      <p:tavLst>
                                        <p:tav tm="0">
                                          <p:val>
                                            <p:fltVal val="90"/>
                                          </p:val>
                                        </p:tav>
                                        <p:tav tm="100000">
                                          <p:val>
                                            <p:fltVal val="0"/>
                                          </p:val>
                                        </p:tav>
                                      </p:tavLst>
                                    </p:anim>
                                    <p:animEffect transition="in" filter="fade">
                                      <p:cBhvr>
                                        <p:cTn id="82" dur="1000"/>
                                        <p:tgtEl>
                                          <p:spTgt spid="79875">
                                            <p:txEl>
                                              <p:pRg st="3" end="3"/>
                                            </p:txEl>
                                          </p:spTgt>
                                        </p:tgtEl>
                                      </p:cBhvr>
                                    </p:animEffect>
                                  </p:childTnLst>
                                </p:cTn>
                              </p:par>
                              <p:par>
                                <p:cTn id="83" presetID="31" presetClass="entr" presetSubtype="0" fill="hold" nodeType="withEffect">
                                  <p:stCondLst>
                                    <p:cond delay="0"/>
                                  </p:stCondLst>
                                  <p:iterate type="lt">
                                    <p:tmPct val="5000"/>
                                  </p:iterate>
                                  <p:childTnLst>
                                    <p:set>
                                      <p:cBhvr>
                                        <p:cTn id="84" dur="1" fill="hold">
                                          <p:stCondLst>
                                            <p:cond delay="0"/>
                                          </p:stCondLst>
                                        </p:cTn>
                                        <p:tgtEl>
                                          <p:spTgt spid="79875">
                                            <p:txEl>
                                              <p:pRg st="4" end="4"/>
                                            </p:txEl>
                                          </p:spTgt>
                                        </p:tgtEl>
                                        <p:attrNameLst>
                                          <p:attrName>style.visibility</p:attrName>
                                        </p:attrNameLst>
                                      </p:cBhvr>
                                      <p:to>
                                        <p:strVal val="visible"/>
                                      </p:to>
                                    </p:set>
                                    <p:anim calcmode="lin" valueType="num">
                                      <p:cBhvr>
                                        <p:cTn id="85" dur="1000" fill="hold"/>
                                        <p:tgtEl>
                                          <p:spTgt spid="79875">
                                            <p:txEl>
                                              <p:pRg st="4" end="4"/>
                                            </p:txEl>
                                          </p:spTgt>
                                        </p:tgtEl>
                                        <p:attrNameLst>
                                          <p:attrName>ppt_w</p:attrName>
                                        </p:attrNameLst>
                                      </p:cBhvr>
                                      <p:tavLst>
                                        <p:tav tm="0">
                                          <p:val>
                                            <p:fltVal val="0"/>
                                          </p:val>
                                        </p:tav>
                                        <p:tav tm="100000">
                                          <p:val>
                                            <p:strVal val="#ppt_w"/>
                                          </p:val>
                                        </p:tav>
                                      </p:tavLst>
                                    </p:anim>
                                    <p:anim calcmode="lin" valueType="num">
                                      <p:cBhvr>
                                        <p:cTn id="86" dur="1000" fill="hold"/>
                                        <p:tgtEl>
                                          <p:spTgt spid="79875">
                                            <p:txEl>
                                              <p:pRg st="4" end="4"/>
                                            </p:txEl>
                                          </p:spTgt>
                                        </p:tgtEl>
                                        <p:attrNameLst>
                                          <p:attrName>ppt_h</p:attrName>
                                        </p:attrNameLst>
                                      </p:cBhvr>
                                      <p:tavLst>
                                        <p:tav tm="0">
                                          <p:val>
                                            <p:fltVal val="0"/>
                                          </p:val>
                                        </p:tav>
                                        <p:tav tm="100000">
                                          <p:val>
                                            <p:strVal val="#ppt_h"/>
                                          </p:val>
                                        </p:tav>
                                      </p:tavLst>
                                    </p:anim>
                                    <p:anim calcmode="lin" valueType="num">
                                      <p:cBhvr>
                                        <p:cTn id="87" dur="1000" fill="hold"/>
                                        <p:tgtEl>
                                          <p:spTgt spid="79875">
                                            <p:txEl>
                                              <p:pRg st="4" end="4"/>
                                            </p:txEl>
                                          </p:spTgt>
                                        </p:tgtEl>
                                        <p:attrNameLst>
                                          <p:attrName>style.rotation</p:attrName>
                                        </p:attrNameLst>
                                      </p:cBhvr>
                                      <p:tavLst>
                                        <p:tav tm="0">
                                          <p:val>
                                            <p:fltVal val="90"/>
                                          </p:val>
                                        </p:tav>
                                        <p:tav tm="100000">
                                          <p:val>
                                            <p:fltVal val="0"/>
                                          </p:val>
                                        </p:tav>
                                      </p:tavLst>
                                    </p:anim>
                                    <p:animEffect transition="in" filter="fade">
                                      <p:cBhvr>
                                        <p:cTn id="88" dur="1000"/>
                                        <p:tgtEl>
                                          <p:spTgt spid="79875">
                                            <p:txEl>
                                              <p:pRg st="4" end="4"/>
                                            </p:txEl>
                                          </p:spTgt>
                                        </p:tgtEl>
                                      </p:cBhvr>
                                    </p:animEffect>
                                  </p:childTnLst>
                                </p:cTn>
                              </p:par>
                              <p:par>
                                <p:cTn id="89" presetID="31" presetClass="entr" presetSubtype="0" fill="hold" nodeType="withEffect">
                                  <p:stCondLst>
                                    <p:cond delay="0"/>
                                  </p:stCondLst>
                                  <p:iterate type="lt">
                                    <p:tmPct val="5000"/>
                                  </p:iterate>
                                  <p:childTnLst>
                                    <p:set>
                                      <p:cBhvr>
                                        <p:cTn id="90" dur="1" fill="hold">
                                          <p:stCondLst>
                                            <p:cond delay="0"/>
                                          </p:stCondLst>
                                        </p:cTn>
                                        <p:tgtEl>
                                          <p:spTgt spid="79875">
                                            <p:txEl>
                                              <p:pRg st="5" end="5"/>
                                            </p:txEl>
                                          </p:spTgt>
                                        </p:tgtEl>
                                        <p:attrNameLst>
                                          <p:attrName>style.visibility</p:attrName>
                                        </p:attrNameLst>
                                      </p:cBhvr>
                                      <p:to>
                                        <p:strVal val="visible"/>
                                      </p:to>
                                    </p:set>
                                    <p:anim calcmode="lin" valueType="num">
                                      <p:cBhvr>
                                        <p:cTn id="91" dur="1000" fill="hold"/>
                                        <p:tgtEl>
                                          <p:spTgt spid="79875">
                                            <p:txEl>
                                              <p:pRg st="5" end="5"/>
                                            </p:txEl>
                                          </p:spTgt>
                                        </p:tgtEl>
                                        <p:attrNameLst>
                                          <p:attrName>ppt_w</p:attrName>
                                        </p:attrNameLst>
                                      </p:cBhvr>
                                      <p:tavLst>
                                        <p:tav tm="0">
                                          <p:val>
                                            <p:fltVal val="0"/>
                                          </p:val>
                                        </p:tav>
                                        <p:tav tm="100000">
                                          <p:val>
                                            <p:strVal val="#ppt_w"/>
                                          </p:val>
                                        </p:tav>
                                      </p:tavLst>
                                    </p:anim>
                                    <p:anim calcmode="lin" valueType="num">
                                      <p:cBhvr>
                                        <p:cTn id="92" dur="1000" fill="hold"/>
                                        <p:tgtEl>
                                          <p:spTgt spid="79875">
                                            <p:txEl>
                                              <p:pRg st="5" end="5"/>
                                            </p:txEl>
                                          </p:spTgt>
                                        </p:tgtEl>
                                        <p:attrNameLst>
                                          <p:attrName>ppt_h</p:attrName>
                                        </p:attrNameLst>
                                      </p:cBhvr>
                                      <p:tavLst>
                                        <p:tav tm="0">
                                          <p:val>
                                            <p:fltVal val="0"/>
                                          </p:val>
                                        </p:tav>
                                        <p:tav tm="100000">
                                          <p:val>
                                            <p:strVal val="#ppt_h"/>
                                          </p:val>
                                        </p:tav>
                                      </p:tavLst>
                                    </p:anim>
                                    <p:anim calcmode="lin" valueType="num">
                                      <p:cBhvr>
                                        <p:cTn id="93" dur="1000" fill="hold"/>
                                        <p:tgtEl>
                                          <p:spTgt spid="79875">
                                            <p:txEl>
                                              <p:pRg st="5" end="5"/>
                                            </p:txEl>
                                          </p:spTgt>
                                        </p:tgtEl>
                                        <p:attrNameLst>
                                          <p:attrName>style.rotation</p:attrName>
                                        </p:attrNameLst>
                                      </p:cBhvr>
                                      <p:tavLst>
                                        <p:tav tm="0">
                                          <p:val>
                                            <p:fltVal val="90"/>
                                          </p:val>
                                        </p:tav>
                                        <p:tav tm="100000">
                                          <p:val>
                                            <p:fltVal val="0"/>
                                          </p:val>
                                        </p:tav>
                                      </p:tavLst>
                                    </p:anim>
                                    <p:animEffect transition="in" filter="fade">
                                      <p:cBhvr>
                                        <p:cTn id="94" dur="1000"/>
                                        <p:tgtEl>
                                          <p:spTgt spid="79875">
                                            <p:txEl>
                                              <p:pRg st="5" end="5"/>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nodeType="clickEffect">
                                  <p:stCondLst>
                                    <p:cond delay="0"/>
                                  </p:stCondLst>
                                  <p:childTnLst>
                                    <p:set>
                                      <p:cBhvr>
                                        <p:cTn id="98" dur="1" fill="hold">
                                          <p:stCondLst>
                                            <p:cond delay="0"/>
                                          </p:stCondLst>
                                        </p:cTn>
                                        <p:tgtEl>
                                          <p:spTgt spid="79875">
                                            <p:txEl>
                                              <p:pRg st="6" end="6"/>
                                            </p:txEl>
                                          </p:spTgt>
                                        </p:tgtEl>
                                        <p:attrNameLst>
                                          <p:attrName>style.visibility</p:attrName>
                                        </p:attrNameLst>
                                      </p:cBhvr>
                                      <p:to>
                                        <p:strVal val="visible"/>
                                      </p:to>
                                    </p:set>
                                    <p:animEffect transition="in" filter="wipe(down)">
                                      <p:cBhvr>
                                        <p:cTn id="99" dur="500"/>
                                        <p:tgtEl>
                                          <p:spTgt spid="79875">
                                            <p:txEl>
                                              <p:pRg st="6" end="6"/>
                                            </p:txEl>
                                          </p:spTgt>
                                        </p:tgtEl>
                                      </p:cBhvr>
                                    </p:animEffect>
                                  </p:childTnLst>
                                </p:cTn>
                              </p:par>
                              <p:par>
                                <p:cTn id="100" presetID="22" presetClass="entr" presetSubtype="4" fill="hold" nodeType="withEffect">
                                  <p:stCondLst>
                                    <p:cond delay="0"/>
                                  </p:stCondLst>
                                  <p:childTnLst>
                                    <p:set>
                                      <p:cBhvr>
                                        <p:cTn id="101" dur="1" fill="hold">
                                          <p:stCondLst>
                                            <p:cond delay="0"/>
                                          </p:stCondLst>
                                        </p:cTn>
                                        <p:tgtEl>
                                          <p:spTgt spid="79875">
                                            <p:txEl>
                                              <p:pRg st="7" end="7"/>
                                            </p:txEl>
                                          </p:spTgt>
                                        </p:tgtEl>
                                        <p:attrNameLst>
                                          <p:attrName>style.visibility</p:attrName>
                                        </p:attrNameLst>
                                      </p:cBhvr>
                                      <p:to>
                                        <p:strVal val="visible"/>
                                      </p:to>
                                    </p:set>
                                    <p:animEffect transition="in" filter="wipe(down)">
                                      <p:cBhvr>
                                        <p:cTn id="102" dur="500"/>
                                        <p:tgtEl>
                                          <p:spTgt spid="79875">
                                            <p:txEl>
                                              <p:pRg st="7" end="7"/>
                                            </p:txEl>
                                          </p:spTgt>
                                        </p:tgtEl>
                                      </p:cBhvr>
                                    </p:animEffect>
                                  </p:childTnLst>
                                </p:cTn>
                              </p:par>
                              <p:par>
                                <p:cTn id="103" presetID="22" presetClass="entr" presetSubtype="4" fill="hold" nodeType="withEffect">
                                  <p:stCondLst>
                                    <p:cond delay="0"/>
                                  </p:stCondLst>
                                  <p:childTnLst>
                                    <p:set>
                                      <p:cBhvr>
                                        <p:cTn id="104" dur="1" fill="hold">
                                          <p:stCondLst>
                                            <p:cond delay="0"/>
                                          </p:stCondLst>
                                        </p:cTn>
                                        <p:tgtEl>
                                          <p:spTgt spid="79875">
                                            <p:txEl>
                                              <p:pRg st="8" end="8"/>
                                            </p:txEl>
                                          </p:spTgt>
                                        </p:tgtEl>
                                        <p:attrNameLst>
                                          <p:attrName>style.visibility</p:attrName>
                                        </p:attrNameLst>
                                      </p:cBhvr>
                                      <p:to>
                                        <p:strVal val="visible"/>
                                      </p:to>
                                    </p:set>
                                    <p:animEffect transition="in" filter="wipe(down)">
                                      <p:cBhvr>
                                        <p:cTn id="105" dur="500"/>
                                        <p:tgtEl>
                                          <p:spTgt spid="79875">
                                            <p:txEl>
                                              <p:pRg st="8" end="8"/>
                                            </p:txEl>
                                          </p:spTgt>
                                        </p:tgtEl>
                                      </p:cBhvr>
                                    </p:animEffect>
                                  </p:childTnLst>
                                </p:cTn>
                              </p:par>
                              <p:par>
                                <p:cTn id="106" presetID="22" presetClass="entr" presetSubtype="4" fill="hold" nodeType="withEffect">
                                  <p:stCondLst>
                                    <p:cond delay="0"/>
                                  </p:stCondLst>
                                  <p:childTnLst>
                                    <p:set>
                                      <p:cBhvr>
                                        <p:cTn id="107" dur="1" fill="hold">
                                          <p:stCondLst>
                                            <p:cond delay="0"/>
                                          </p:stCondLst>
                                        </p:cTn>
                                        <p:tgtEl>
                                          <p:spTgt spid="79875">
                                            <p:txEl>
                                              <p:pRg st="9" end="9"/>
                                            </p:txEl>
                                          </p:spTgt>
                                        </p:tgtEl>
                                        <p:attrNameLst>
                                          <p:attrName>style.visibility</p:attrName>
                                        </p:attrNameLst>
                                      </p:cBhvr>
                                      <p:to>
                                        <p:strVal val="visible"/>
                                      </p:to>
                                    </p:set>
                                    <p:animEffect transition="in" filter="wipe(down)">
                                      <p:cBhvr>
                                        <p:cTn id="108" dur="500"/>
                                        <p:tgtEl>
                                          <p:spTgt spid="79875">
                                            <p:txEl>
                                              <p:pRg st="9" end="9"/>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6" presetClass="emph" presetSubtype="0" fill="hold" nodeType="clickEffect">
                                  <p:stCondLst>
                                    <p:cond delay="0"/>
                                  </p:stCondLst>
                                  <p:childTnLst>
                                    <p:animScale>
                                      <p:cBhvr>
                                        <p:cTn id="112" dur="2000" fill="hold"/>
                                        <p:tgtEl>
                                          <p:spTgt spid="79875">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685800" y="1196752"/>
            <a:ext cx="7772400" cy="4683125"/>
          </a:xfrm>
        </p:spPr>
        <p:txBody>
          <a:bodyPr/>
          <a:lstStyle/>
          <a:p>
            <a:pPr eaLnBrk="1" hangingPunct="1">
              <a:lnSpc>
                <a:spcPct val="80000"/>
              </a:lnSpc>
              <a:buFontTx/>
              <a:buNone/>
            </a:pPr>
            <a:r>
              <a:rPr lang="en-US" altLang="zh-CN" b="1" dirty="0">
                <a:solidFill>
                  <a:srgbClr val="0000CC"/>
                </a:solidFill>
              </a:rPr>
              <a:t>5</a:t>
            </a:r>
            <a:r>
              <a:rPr lang="zh-CN" altLang="en-US" b="1" dirty="0">
                <a:solidFill>
                  <a:srgbClr val="0000CC"/>
                </a:solidFill>
              </a:rPr>
              <a:t>、关于</a:t>
            </a:r>
            <a:r>
              <a:rPr lang="en-US" altLang="zh-CN" b="1" dirty="0">
                <a:solidFill>
                  <a:srgbClr val="0000CC"/>
                </a:solidFill>
              </a:rPr>
              <a:t>this</a:t>
            </a:r>
          </a:p>
          <a:p>
            <a:pPr eaLnBrk="1" hangingPunct="1">
              <a:lnSpc>
                <a:spcPct val="80000"/>
              </a:lnSpc>
              <a:buFontTx/>
              <a:buNone/>
            </a:pPr>
            <a:endParaRPr lang="en-US" altLang="zh-CN" b="1" dirty="0">
              <a:solidFill>
                <a:schemeClr val="accent2"/>
              </a:solidFill>
            </a:endParaRPr>
          </a:p>
          <a:p>
            <a:pPr eaLnBrk="1" hangingPunct="1">
              <a:lnSpc>
                <a:spcPct val="80000"/>
              </a:lnSpc>
              <a:buFontTx/>
              <a:buNone/>
            </a:pPr>
            <a:r>
              <a:rPr lang="en-US" altLang="zh-CN" sz="2400" dirty="0"/>
              <a:t>① </a:t>
            </a:r>
            <a:r>
              <a:rPr lang="zh-CN" altLang="en-US" sz="2400" dirty="0"/>
              <a:t>尽管</a:t>
            </a:r>
            <a:r>
              <a:rPr lang="en-US" altLang="zh-CN" sz="2400" dirty="0"/>
              <a:t>this</a:t>
            </a:r>
            <a:r>
              <a:rPr lang="zh-CN" altLang="en-US" sz="2400" dirty="0"/>
              <a:t>是一个</a:t>
            </a:r>
            <a:r>
              <a:rPr lang="zh-CN" altLang="en-US" sz="2400" b="1" dirty="0">
                <a:solidFill>
                  <a:srgbClr val="FF3300"/>
                </a:solidFill>
              </a:rPr>
              <a:t>隐式</a:t>
            </a:r>
            <a:r>
              <a:rPr lang="zh-CN" altLang="en-US" sz="2400" dirty="0"/>
              <a:t>指针，但在类的成员函数中可以</a:t>
            </a:r>
            <a:r>
              <a:rPr lang="zh-CN" altLang="en-US" sz="2400" b="1" dirty="0">
                <a:solidFill>
                  <a:srgbClr val="FF3300"/>
                </a:solidFill>
              </a:rPr>
              <a:t>显式地使用</a:t>
            </a:r>
            <a:r>
              <a:rPr lang="zh-CN" altLang="en-US" sz="2400" dirty="0"/>
              <a:t>它 。</a:t>
            </a:r>
          </a:p>
          <a:p>
            <a:pPr eaLnBrk="1" hangingPunct="1">
              <a:lnSpc>
                <a:spcPct val="80000"/>
              </a:lnSpc>
              <a:buFontTx/>
              <a:buNone/>
            </a:pPr>
            <a:endParaRPr lang="zh-CN" altLang="en-US" sz="2400" dirty="0"/>
          </a:p>
          <a:p>
            <a:pPr eaLnBrk="1" hangingPunct="1">
              <a:lnSpc>
                <a:spcPct val="80000"/>
              </a:lnSpc>
              <a:buFontTx/>
              <a:buNone/>
            </a:pPr>
            <a:r>
              <a:rPr lang="zh-CN" altLang="en-US" sz="2400" b="1" dirty="0">
                <a:solidFill>
                  <a:srgbClr val="0000CC"/>
                </a:solidFill>
              </a:rPr>
              <a:t>② </a:t>
            </a:r>
            <a:r>
              <a:rPr lang="zh-CN" altLang="en-US" sz="2400" b="1" dirty="0"/>
              <a:t>在类</a:t>
            </a:r>
            <a:r>
              <a:rPr lang="en-US" altLang="zh-CN" sz="2400" b="1" dirty="0"/>
              <a:t>X</a:t>
            </a:r>
            <a:r>
              <a:rPr lang="zh-CN" altLang="en-US" sz="2400" b="1" dirty="0"/>
              <a:t>的</a:t>
            </a:r>
            <a:r>
              <a:rPr lang="zh-CN" altLang="en-US" sz="2400" b="1" dirty="0">
                <a:solidFill>
                  <a:srgbClr val="0000CC"/>
                </a:solidFill>
              </a:rPr>
              <a:t>非</a:t>
            </a:r>
            <a:r>
              <a:rPr lang="en-US" altLang="zh-CN" sz="2400" b="1" dirty="0" err="1">
                <a:solidFill>
                  <a:srgbClr val="0000CC"/>
                </a:solidFill>
              </a:rPr>
              <a:t>const</a:t>
            </a:r>
            <a:r>
              <a:rPr lang="zh-CN" altLang="en-US" sz="2400" b="1" dirty="0">
                <a:solidFill>
                  <a:srgbClr val="0000CC"/>
                </a:solidFill>
              </a:rPr>
              <a:t>成员函数里，</a:t>
            </a:r>
            <a:r>
              <a:rPr lang="en-US" altLang="zh-CN" sz="2400" b="1" dirty="0">
                <a:solidFill>
                  <a:srgbClr val="0000CC"/>
                </a:solidFill>
              </a:rPr>
              <a:t>this</a:t>
            </a:r>
            <a:r>
              <a:rPr lang="zh-CN" altLang="en-US" sz="2400" b="1" dirty="0">
                <a:solidFill>
                  <a:srgbClr val="0000CC"/>
                </a:solidFill>
              </a:rPr>
              <a:t>的类型就时</a:t>
            </a:r>
            <a:r>
              <a:rPr lang="en-US" altLang="zh-CN" sz="2400" b="1" dirty="0">
                <a:solidFill>
                  <a:srgbClr val="0000CC"/>
                </a:solidFill>
              </a:rPr>
              <a:t>X *</a:t>
            </a:r>
            <a:r>
              <a:rPr lang="zh-CN" altLang="en-US" sz="2400" b="1" dirty="0"/>
              <a:t>。然而</a:t>
            </a:r>
            <a:r>
              <a:rPr lang="en-US" altLang="zh-CN" sz="2400" b="1" dirty="0"/>
              <a:t>this</a:t>
            </a:r>
            <a:r>
              <a:rPr lang="zh-CN" altLang="en-US" sz="2400" b="1" dirty="0"/>
              <a:t>并不是一个常规变量，不能给它赋值，但可以通过它修改数据成员的值。在类的</a:t>
            </a:r>
            <a:r>
              <a:rPr lang="en-US" altLang="zh-CN" sz="2400" b="1" dirty="0" err="1"/>
              <a:t>const</a:t>
            </a:r>
            <a:r>
              <a:rPr lang="zh-CN" altLang="en-US" sz="2400" b="1" dirty="0"/>
              <a:t>成员函数里，</a:t>
            </a:r>
            <a:r>
              <a:rPr lang="en-US" altLang="zh-CN" sz="2400" b="1" dirty="0"/>
              <a:t>this</a:t>
            </a:r>
            <a:r>
              <a:rPr lang="zh-CN" altLang="en-US" sz="2400" b="1" dirty="0"/>
              <a:t>被设置成</a:t>
            </a:r>
            <a:r>
              <a:rPr lang="en-US" altLang="zh-CN" sz="2400" b="1" dirty="0" err="1"/>
              <a:t>const</a:t>
            </a:r>
            <a:r>
              <a:rPr lang="en-US" altLang="zh-CN" sz="2400" b="1" dirty="0"/>
              <a:t> X *</a:t>
            </a:r>
            <a:r>
              <a:rPr lang="zh-CN" altLang="en-US" sz="2400" b="1" dirty="0"/>
              <a:t>类型，不能通过它修改对象的数据成员值。</a:t>
            </a:r>
          </a:p>
          <a:p>
            <a:pPr eaLnBrk="1" hangingPunct="1">
              <a:lnSpc>
                <a:spcPct val="80000"/>
              </a:lnSpc>
              <a:buFontTx/>
              <a:buNone/>
            </a:pPr>
            <a:endParaRPr lang="zh-CN" altLang="en-US" sz="2400" dirty="0"/>
          </a:p>
          <a:p>
            <a:pPr eaLnBrk="1" hangingPunct="1">
              <a:lnSpc>
                <a:spcPct val="80000"/>
              </a:lnSpc>
              <a:buFontTx/>
              <a:buNone/>
            </a:pPr>
            <a:r>
              <a:rPr lang="zh-CN" altLang="en-US" sz="2400" dirty="0"/>
              <a:t>③ </a:t>
            </a:r>
            <a:r>
              <a:rPr lang="zh-CN" altLang="en-US" sz="2400" b="1" dirty="0">
                <a:solidFill>
                  <a:srgbClr val="FF3300"/>
                </a:solidFill>
              </a:rPr>
              <a:t>静态成员函数没有</a:t>
            </a:r>
            <a:r>
              <a:rPr lang="en-US" altLang="zh-CN" sz="2400" b="1" dirty="0">
                <a:solidFill>
                  <a:srgbClr val="FF3300"/>
                </a:solidFill>
              </a:rPr>
              <a:t>this</a:t>
            </a:r>
            <a:r>
              <a:rPr lang="zh-CN" altLang="en-US" sz="2400" b="1" dirty="0">
                <a:solidFill>
                  <a:srgbClr val="FF3300"/>
                </a:solidFill>
              </a:rPr>
              <a:t>指针</a:t>
            </a:r>
            <a:r>
              <a:rPr lang="zh-CN" altLang="en-US" sz="2400" dirty="0"/>
              <a:t>，因此在静态成员函数中不能访问对象的非静态数据成员</a:t>
            </a:r>
          </a:p>
        </p:txBody>
      </p:sp>
      <p:sp>
        <p:nvSpPr>
          <p:cNvPr id="5"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b="1" kern="0" dirty="0"/>
              <a:t>3.10 this </a:t>
            </a:r>
            <a:r>
              <a:rPr lang="zh-CN" altLang="en-US" b="1" kern="0" dirty="0">
                <a:solidFill>
                  <a:srgbClr val="FF3300"/>
                </a:solidFill>
              </a:rPr>
              <a:t>指针</a:t>
            </a:r>
            <a:endParaRPr lang="zh-CN" altLang="en-US" kern="0" dirty="0">
              <a:effectLst>
                <a:outerShdw blurRad="38100" dist="38100" dir="2700000" algn="tl">
                  <a:srgbClr val="C0C0C0"/>
                </a:outerShdw>
              </a:effectLst>
            </a:endParaRPr>
          </a:p>
        </p:txBody>
      </p:sp>
    </p:spTree>
    <p:extLst>
      <p:ext uri="{BB962C8B-B14F-4D97-AF65-F5344CB8AC3E}">
        <p14:creationId xmlns:p14="http://schemas.microsoft.com/office/powerpoint/2010/main" val="2402081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anim calcmode="lin" valueType="num">
                                      <p:cBhvr additive="base">
                                        <p:cTn id="7"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6" end="6"/>
                                            </p:txEl>
                                          </p:spTgt>
                                        </p:tgtEl>
                                        <p:attrNameLst>
                                          <p:attrName>style.visibility</p:attrName>
                                        </p:attrNameLst>
                                      </p:cBhvr>
                                      <p:to>
                                        <p:strVal val="visible"/>
                                      </p:to>
                                    </p:set>
                                    <p:anim calcmode="lin" valueType="num">
                                      <p:cBhvr additive="base">
                                        <p:cTn id="13"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9296" y="1196752"/>
            <a:ext cx="8001136" cy="4467225"/>
          </a:xfrm>
        </p:spPr>
        <p:txBody>
          <a:bodyPr/>
          <a:lstStyle/>
          <a:p>
            <a:pPr eaLnBrk="1" hangingPunct="1">
              <a:buFontTx/>
              <a:buNone/>
            </a:pPr>
            <a:r>
              <a:rPr lang="en-US" altLang="zh-CN" sz="2800" b="1" dirty="0">
                <a:solidFill>
                  <a:srgbClr val="0000CC"/>
                </a:solidFill>
              </a:rPr>
              <a:t>6</a:t>
            </a:r>
            <a:r>
              <a:rPr lang="zh-CN" altLang="en-US" sz="2800" b="1" dirty="0">
                <a:solidFill>
                  <a:srgbClr val="0000CC"/>
                </a:solidFill>
              </a:rPr>
              <a:t>、</a:t>
            </a:r>
            <a:r>
              <a:rPr lang="en-US" altLang="zh-CN" sz="2800" b="1" dirty="0">
                <a:solidFill>
                  <a:srgbClr val="0000CC"/>
                </a:solidFill>
              </a:rPr>
              <a:t>this</a:t>
            </a:r>
            <a:r>
              <a:rPr lang="zh-CN" altLang="en-US" sz="2800" b="1" dirty="0">
                <a:solidFill>
                  <a:srgbClr val="0000CC"/>
                </a:solidFill>
              </a:rPr>
              <a:t>返回对象地址或自引用的成员函数 </a:t>
            </a:r>
          </a:p>
          <a:p>
            <a:pPr lvl="1" eaLnBrk="1" hangingPunct="1"/>
            <a:r>
              <a:rPr lang="zh-CN" altLang="en-US" sz="2400" dirty="0"/>
              <a:t>在类成员函数中，可以通过</a:t>
            </a:r>
            <a:r>
              <a:rPr lang="en-US" altLang="zh-CN" sz="2400" dirty="0"/>
              <a:t>this</a:t>
            </a:r>
            <a:r>
              <a:rPr lang="zh-CN" altLang="en-US" sz="2400" dirty="0"/>
              <a:t>指针返回对象的地址或引用，这也是</a:t>
            </a:r>
            <a:r>
              <a:rPr lang="en-US" altLang="zh-CN" sz="2400" dirty="0">
                <a:solidFill>
                  <a:srgbClr val="FF0000"/>
                </a:solidFill>
              </a:rPr>
              <a:t>this</a:t>
            </a:r>
            <a:r>
              <a:rPr lang="zh-CN" altLang="en-US" sz="2400" dirty="0">
                <a:solidFill>
                  <a:srgbClr val="FF0000"/>
                </a:solidFill>
              </a:rPr>
              <a:t>的常用方式</a:t>
            </a:r>
            <a:r>
              <a:rPr lang="zh-CN" altLang="en-US" sz="2400" dirty="0"/>
              <a:t>。引用是一个地址，允许函数返回引用就意味着函数调用可以被再次赋值，即允许函数调用出现在赋值语句的左边。</a:t>
            </a:r>
          </a:p>
          <a:p>
            <a:pPr marL="0" indent="0">
              <a:buNone/>
            </a:pPr>
            <a:r>
              <a:rPr lang="zh-CN" altLang="zh-CN" sz="2400" dirty="0"/>
              <a:t>【例</a:t>
            </a:r>
            <a:r>
              <a:rPr lang="en-US" altLang="zh-CN" sz="2400" dirty="0"/>
              <a:t>3-23</a:t>
            </a:r>
            <a:r>
              <a:rPr lang="zh-CN" altLang="zh-CN" sz="2400" dirty="0"/>
              <a:t>】 有日期类，设计修改其年、月、日的成员函数，测试通过</a:t>
            </a:r>
            <a:r>
              <a:rPr lang="en-US" altLang="zh-CN" sz="2400" dirty="0"/>
              <a:t>this</a:t>
            </a:r>
            <a:r>
              <a:rPr lang="zh-CN" altLang="zh-CN" sz="2400" dirty="0"/>
              <a:t>指针返回对象的指针和引用的各种情况。</a:t>
            </a:r>
            <a:endParaRPr lang="en-US" altLang="zh-CN" sz="2400" dirty="0"/>
          </a:p>
          <a:p>
            <a:pPr marL="0" indent="0">
              <a:buNone/>
            </a:pPr>
            <a:endParaRPr lang="zh-CN" altLang="zh-CN" sz="2400" dirty="0"/>
          </a:p>
          <a:p>
            <a:pPr lvl="1" eaLnBrk="1" hangingPunct="1">
              <a:buFontTx/>
              <a:buNone/>
            </a:pPr>
            <a:r>
              <a:rPr lang="zh-CN" altLang="en-US" sz="2400" b="1" dirty="0"/>
              <a:t>在本例程的代码中，注意分析以下调用可行的原因：</a:t>
            </a:r>
          </a:p>
          <a:p>
            <a:pPr lvl="1" eaLnBrk="1" hangingPunct="1">
              <a:buFontTx/>
              <a:buNone/>
            </a:pPr>
            <a:r>
              <a:rPr lang="en-US" altLang="zh-CN" sz="2400" b="1" dirty="0">
                <a:solidFill>
                  <a:srgbClr val="FF3300"/>
                </a:solidFill>
              </a:rPr>
              <a:t>d1.setYear(2007).</a:t>
            </a:r>
            <a:r>
              <a:rPr lang="en-US" altLang="zh-CN" sz="2400" b="1" dirty="0" err="1">
                <a:solidFill>
                  <a:srgbClr val="FF3300"/>
                </a:solidFill>
              </a:rPr>
              <a:t>setMonth</a:t>
            </a:r>
            <a:r>
              <a:rPr lang="en-US" altLang="zh-CN" sz="2400" b="1" dirty="0">
                <a:solidFill>
                  <a:srgbClr val="FF3300"/>
                </a:solidFill>
              </a:rPr>
              <a:t>(03).</a:t>
            </a:r>
            <a:r>
              <a:rPr lang="en-US" altLang="zh-CN" sz="2400" b="1" dirty="0" err="1">
                <a:solidFill>
                  <a:srgbClr val="FF3300"/>
                </a:solidFill>
              </a:rPr>
              <a:t>setDay</a:t>
            </a:r>
            <a:r>
              <a:rPr lang="en-US" altLang="zh-CN" sz="2400" b="1" dirty="0">
                <a:solidFill>
                  <a:srgbClr val="FF3300"/>
                </a:solidFill>
              </a:rPr>
              <a:t>(30)</a:t>
            </a:r>
            <a:r>
              <a:rPr lang="en-US" altLang="zh-CN" sz="2400" b="1" dirty="0"/>
              <a:t> </a:t>
            </a:r>
          </a:p>
          <a:p>
            <a:pPr eaLnBrk="1" hangingPunct="1">
              <a:buFontTx/>
              <a:buNone/>
            </a:pPr>
            <a:endParaRPr lang="en-US" altLang="zh-CN" sz="2800" b="1" dirty="0"/>
          </a:p>
        </p:txBody>
      </p:sp>
      <p:sp>
        <p:nvSpPr>
          <p:cNvPr id="6"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b="1" kern="0" dirty="0"/>
              <a:t>3.10 this </a:t>
            </a:r>
            <a:r>
              <a:rPr lang="zh-CN" altLang="en-US" b="1" kern="0" dirty="0">
                <a:solidFill>
                  <a:srgbClr val="FF3300"/>
                </a:solidFill>
              </a:rPr>
              <a:t>指针</a:t>
            </a:r>
            <a:endParaRPr lang="zh-CN" altLang="en-US" kern="0" dirty="0">
              <a:effectLst>
                <a:outerShdw blurRad="38100" dist="38100" dir="2700000" algn="tl">
                  <a:srgbClr val="C0C0C0"/>
                </a:outerShdw>
              </a:effectLst>
            </a:endParaRPr>
          </a:p>
        </p:txBody>
      </p:sp>
    </p:spTree>
    <p:extLst>
      <p:ext uri="{BB962C8B-B14F-4D97-AF65-F5344CB8AC3E}">
        <p14:creationId xmlns:p14="http://schemas.microsoft.com/office/powerpoint/2010/main" val="3993877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additive="base">
                                        <p:cTn id="7"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additive="base">
                                        <p:cTn id="13"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anim calcmode="lin" valueType="num">
                                      <p:cBhvr additive="base">
                                        <p:cTn id="19"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23">
                                            <p:txEl>
                                              <p:pRg st="5" end="5"/>
                                            </p:txEl>
                                          </p:spTgt>
                                        </p:tgtEl>
                                        <p:attrNameLst>
                                          <p:attrName>style.visibility</p:attrName>
                                        </p:attrNameLst>
                                      </p:cBhvr>
                                      <p:to>
                                        <p:strVal val="visible"/>
                                      </p:to>
                                    </p:set>
                                    <p:anim calcmode="lin" valueType="num">
                                      <p:cBhvr additive="base">
                                        <p:cTn id="23"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mph" presetSubtype="0" fill="hold" nodeType="clickEffect">
                                  <p:stCondLst>
                                    <p:cond delay="0"/>
                                  </p:stCondLst>
                                  <p:childTnLst>
                                    <p:animRot by="21600000">
                                      <p:cBhvr>
                                        <p:cTn id="28" dur="2000" fill="hold"/>
                                        <p:tgtEl>
                                          <p:spTgt spid="8192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395536" y="1052736"/>
            <a:ext cx="8229600" cy="5544616"/>
          </a:xfrm>
        </p:spPr>
        <p:txBody>
          <a:bodyPr/>
          <a:lstStyle/>
          <a:p>
            <a:pPr marL="0" indent="0">
              <a:buNone/>
            </a:pPr>
            <a:r>
              <a:rPr lang="en-US" altLang="zh-CN" sz="2200" dirty="0"/>
              <a:t>//Eg3-23.cpp</a:t>
            </a:r>
            <a:endParaRPr lang="zh-CN" altLang="zh-CN" sz="2200" dirty="0"/>
          </a:p>
          <a:p>
            <a:pPr marL="0" indent="0">
              <a:buNone/>
            </a:pPr>
            <a:r>
              <a:rPr lang="en-US" altLang="zh-CN" sz="2200" dirty="0"/>
              <a:t>#include &lt;</a:t>
            </a:r>
            <a:r>
              <a:rPr lang="en-US" altLang="zh-CN" sz="2200" dirty="0" err="1"/>
              <a:t>iostream</a:t>
            </a:r>
            <a:r>
              <a:rPr lang="en-US" altLang="zh-CN" sz="2200" dirty="0"/>
              <a:t>&gt;</a:t>
            </a:r>
            <a:endParaRPr lang="zh-CN" altLang="zh-CN" sz="2200" dirty="0"/>
          </a:p>
          <a:p>
            <a:pPr marL="0" indent="0">
              <a:buNone/>
            </a:pPr>
            <a:r>
              <a:rPr lang="en-US" altLang="zh-CN" sz="2200" dirty="0"/>
              <a:t>using namespace </a:t>
            </a:r>
            <a:r>
              <a:rPr lang="en-US" altLang="zh-CN" sz="2200" dirty="0" err="1"/>
              <a:t>std</a:t>
            </a:r>
            <a:r>
              <a:rPr lang="en-US" altLang="zh-CN" sz="2200" dirty="0"/>
              <a:t>;</a:t>
            </a:r>
            <a:endParaRPr lang="zh-CN" altLang="zh-CN" sz="2200" dirty="0"/>
          </a:p>
          <a:p>
            <a:pPr marL="0" indent="0">
              <a:buNone/>
            </a:pPr>
            <a:r>
              <a:rPr lang="en-US" altLang="zh-CN" sz="2200" dirty="0"/>
              <a:t>class </a:t>
            </a:r>
            <a:r>
              <a:rPr lang="en-US" altLang="zh-CN" sz="2200" dirty="0" err="1"/>
              <a:t>Tdate</a:t>
            </a:r>
            <a:r>
              <a:rPr lang="en-US" altLang="zh-CN" sz="2200" dirty="0"/>
              <a:t>{</a:t>
            </a:r>
            <a:endParaRPr lang="zh-CN" altLang="zh-CN" sz="2200" dirty="0"/>
          </a:p>
          <a:p>
            <a:pPr marL="0" indent="0">
              <a:buNone/>
            </a:pPr>
            <a:r>
              <a:rPr lang="en-US" altLang="zh-CN" sz="2200" dirty="0"/>
              <a:t>private:</a:t>
            </a:r>
            <a:endParaRPr lang="zh-CN" altLang="zh-CN" sz="2200" dirty="0"/>
          </a:p>
          <a:p>
            <a:pPr marL="0" indent="0">
              <a:buNone/>
            </a:pPr>
            <a:r>
              <a:rPr lang="en-US" altLang="zh-CN" sz="2200" dirty="0"/>
              <a:t>    </a:t>
            </a:r>
            <a:r>
              <a:rPr lang="en-US" altLang="zh-CN" sz="2200" dirty="0" err="1"/>
              <a:t>int</a:t>
            </a:r>
            <a:r>
              <a:rPr lang="en-US" altLang="zh-CN" sz="2200" dirty="0"/>
              <a:t> </a:t>
            </a:r>
            <a:r>
              <a:rPr lang="en-US" altLang="zh-CN" sz="2200" dirty="0" err="1"/>
              <a:t>yy,mm,dd</a:t>
            </a:r>
            <a:r>
              <a:rPr lang="en-US" altLang="zh-CN" sz="2200" dirty="0"/>
              <a:t>;</a:t>
            </a:r>
            <a:endParaRPr lang="zh-CN" altLang="zh-CN" sz="2200" dirty="0"/>
          </a:p>
          <a:p>
            <a:pPr marL="0" indent="0">
              <a:buNone/>
            </a:pPr>
            <a:r>
              <a:rPr lang="en-US" altLang="zh-CN" sz="2200" dirty="0"/>
              <a:t>public:</a:t>
            </a:r>
            <a:endParaRPr lang="zh-CN" altLang="zh-CN" sz="2200" dirty="0"/>
          </a:p>
          <a:p>
            <a:pPr marL="0" indent="0">
              <a:buNone/>
            </a:pPr>
            <a:r>
              <a:rPr lang="en-US" altLang="zh-CN" sz="2200" dirty="0"/>
              <a:t>    </a:t>
            </a:r>
            <a:r>
              <a:rPr lang="en-US" altLang="zh-CN" sz="2200" dirty="0" err="1"/>
              <a:t>Tdate</a:t>
            </a:r>
            <a:r>
              <a:rPr lang="en-US" altLang="zh-CN" sz="2200" dirty="0"/>
              <a:t>(</a:t>
            </a:r>
            <a:r>
              <a:rPr lang="en-US" altLang="zh-CN" sz="2200" dirty="0" err="1"/>
              <a:t>int</a:t>
            </a:r>
            <a:r>
              <a:rPr lang="en-US" altLang="zh-CN" sz="2200" dirty="0"/>
              <a:t> y=2006,int m=01,int d=01);</a:t>
            </a:r>
            <a:endParaRPr lang="zh-CN" altLang="zh-CN" sz="2200" dirty="0"/>
          </a:p>
          <a:p>
            <a:pPr marL="0" indent="0">
              <a:buNone/>
            </a:pPr>
            <a:r>
              <a:rPr lang="en-US" altLang="zh-CN" sz="2200" dirty="0"/>
              <a:t>    </a:t>
            </a:r>
            <a:r>
              <a:rPr lang="en-US" altLang="zh-CN" sz="2200" dirty="0" err="1"/>
              <a:t>Tdate</a:t>
            </a:r>
            <a:r>
              <a:rPr lang="en-US" altLang="zh-CN" sz="2200" dirty="0"/>
              <a:t> &amp;</a:t>
            </a:r>
            <a:r>
              <a:rPr lang="en-US" altLang="zh-CN" sz="2200" dirty="0" err="1"/>
              <a:t>setYear</a:t>
            </a:r>
            <a:r>
              <a:rPr lang="en-US" altLang="zh-CN" sz="2200" dirty="0"/>
              <a:t>(</a:t>
            </a:r>
            <a:r>
              <a:rPr lang="en-US" altLang="zh-CN" sz="2200" dirty="0" err="1"/>
              <a:t>int</a:t>
            </a:r>
            <a:r>
              <a:rPr lang="en-US" altLang="zh-CN" sz="2200" dirty="0"/>
              <a:t> year);</a:t>
            </a:r>
            <a:endParaRPr lang="zh-CN" altLang="zh-CN" sz="2200" dirty="0"/>
          </a:p>
          <a:p>
            <a:pPr marL="0" indent="0">
              <a:buNone/>
            </a:pPr>
            <a:r>
              <a:rPr lang="en-US" altLang="zh-CN" sz="2200" dirty="0"/>
              <a:t>    </a:t>
            </a:r>
            <a:r>
              <a:rPr lang="en-US" altLang="zh-CN" sz="2200" dirty="0" err="1"/>
              <a:t>Tdate</a:t>
            </a:r>
            <a:r>
              <a:rPr lang="en-US" altLang="zh-CN" sz="2200" dirty="0"/>
              <a:t> &amp;</a:t>
            </a:r>
            <a:r>
              <a:rPr lang="en-US" altLang="zh-CN" sz="2200" dirty="0" err="1"/>
              <a:t>setMonth</a:t>
            </a:r>
            <a:r>
              <a:rPr lang="en-US" altLang="zh-CN" sz="2200" dirty="0"/>
              <a:t>(</a:t>
            </a:r>
            <a:r>
              <a:rPr lang="en-US" altLang="zh-CN" sz="2200" dirty="0" err="1"/>
              <a:t>int</a:t>
            </a:r>
            <a:r>
              <a:rPr lang="en-US" altLang="zh-CN" sz="2200" dirty="0"/>
              <a:t> month);</a:t>
            </a:r>
            <a:endParaRPr lang="zh-CN" altLang="zh-CN" sz="2200" dirty="0"/>
          </a:p>
          <a:p>
            <a:pPr marL="0" indent="0">
              <a:buNone/>
            </a:pPr>
            <a:r>
              <a:rPr lang="en-US" altLang="zh-CN" sz="2200" dirty="0"/>
              <a:t>    </a:t>
            </a:r>
            <a:r>
              <a:rPr lang="en-US" altLang="zh-CN" sz="2200" dirty="0" err="1"/>
              <a:t>Tdate</a:t>
            </a:r>
            <a:r>
              <a:rPr lang="en-US" altLang="zh-CN" sz="2200" dirty="0"/>
              <a:t> *</a:t>
            </a:r>
            <a:r>
              <a:rPr lang="en-US" altLang="zh-CN" sz="2200" dirty="0" err="1"/>
              <a:t>setDay</a:t>
            </a:r>
            <a:r>
              <a:rPr lang="en-US" altLang="zh-CN" sz="2200" dirty="0"/>
              <a:t>(</a:t>
            </a:r>
            <a:r>
              <a:rPr lang="en-US" altLang="zh-CN" sz="2200" dirty="0" err="1"/>
              <a:t>int</a:t>
            </a:r>
            <a:r>
              <a:rPr lang="en-US" altLang="zh-CN" sz="2200" dirty="0"/>
              <a:t> day);</a:t>
            </a:r>
            <a:endParaRPr lang="zh-CN" altLang="zh-CN" sz="2200" dirty="0"/>
          </a:p>
          <a:p>
            <a:pPr marL="0" indent="0">
              <a:buNone/>
            </a:pPr>
            <a:r>
              <a:rPr lang="en-US" altLang="zh-CN" sz="2200" dirty="0"/>
              <a:t>    </a:t>
            </a:r>
            <a:r>
              <a:rPr lang="en-US" altLang="zh-CN" sz="2200" dirty="0" err="1"/>
              <a:t>Tdate</a:t>
            </a:r>
            <a:r>
              <a:rPr lang="en-US" altLang="zh-CN" sz="2200" dirty="0"/>
              <a:t> </a:t>
            </a:r>
            <a:r>
              <a:rPr lang="en-US" altLang="zh-CN" sz="2200" dirty="0" err="1"/>
              <a:t>setDate</a:t>
            </a:r>
            <a:r>
              <a:rPr lang="en-US" altLang="zh-CN" sz="2200" dirty="0"/>
              <a:t>(</a:t>
            </a:r>
            <a:r>
              <a:rPr lang="en-US" altLang="zh-CN" sz="2200" dirty="0" err="1"/>
              <a:t>int</a:t>
            </a:r>
            <a:r>
              <a:rPr lang="en-US" altLang="zh-CN" sz="2200" dirty="0"/>
              <a:t> </a:t>
            </a:r>
            <a:r>
              <a:rPr lang="en-US" altLang="zh-CN" sz="2200" dirty="0" err="1"/>
              <a:t>y,int</a:t>
            </a:r>
            <a:r>
              <a:rPr lang="en-US" altLang="zh-CN" sz="2200" dirty="0"/>
              <a:t> </a:t>
            </a:r>
            <a:r>
              <a:rPr lang="en-US" altLang="zh-CN" sz="2200" dirty="0" err="1"/>
              <a:t>m,int</a:t>
            </a:r>
            <a:r>
              <a:rPr lang="en-US" altLang="zh-CN" sz="2200" dirty="0"/>
              <a:t> d);</a:t>
            </a:r>
            <a:endParaRPr lang="zh-CN" altLang="zh-CN" sz="2200" dirty="0"/>
          </a:p>
          <a:p>
            <a:pPr marL="0" indent="0">
              <a:buNone/>
            </a:pPr>
            <a:r>
              <a:rPr lang="en-US" altLang="zh-CN" sz="2200" dirty="0"/>
              <a:t>    void display();</a:t>
            </a:r>
            <a:endParaRPr lang="zh-CN" altLang="zh-CN" sz="2200" dirty="0"/>
          </a:p>
          <a:p>
            <a:pPr marL="0" indent="0">
              <a:buNone/>
            </a:pPr>
            <a:r>
              <a:rPr lang="en-US" altLang="zh-CN" sz="2200" dirty="0"/>
              <a:t>};</a:t>
            </a:r>
            <a:endParaRPr lang="zh-CN" altLang="zh-CN" sz="2200" dirty="0"/>
          </a:p>
        </p:txBody>
      </p:sp>
      <p:sp>
        <p:nvSpPr>
          <p:cNvPr id="3" name="Rectangle 2"/>
          <p:cNvSpPr txBox="1">
            <a:spLocks noGrp="1" noChangeArrowheads="1"/>
          </p:cNvSpPr>
          <p:nvPr>
            <p:ph type="title"/>
          </p:nvPr>
        </p:nvSpPr>
        <p:spPr bwMode="auto">
          <a:xfrm>
            <a:off x="457200" y="73672"/>
            <a:ext cx="8229600" cy="8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b="1" kern="0" dirty="0"/>
              <a:t>3.10 this </a:t>
            </a:r>
            <a:r>
              <a:rPr lang="zh-CN" altLang="en-US" b="1" kern="0" dirty="0">
                <a:solidFill>
                  <a:srgbClr val="FF3300"/>
                </a:solidFill>
              </a:rPr>
              <a:t>指针</a:t>
            </a:r>
            <a:endParaRPr lang="zh-CN" altLang="en-US" kern="0" dirty="0">
              <a:effectLst>
                <a:outerShdw blurRad="38100" dist="38100" dir="2700000" algn="tl">
                  <a:srgbClr val="C0C0C0"/>
                </a:outerShdw>
              </a:effectLst>
            </a:endParaRPr>
          </a:p>
        </p:txBody>
      </p:sp>
    </p:spTree>
    <p:extLst>
      <p:ext uri="{BB962C8B-B14F-4D97-AF65-F5344CB8AC3E}">
        <p14:creationId xmlns:p14="http://schemas.microsoft.com/office/powerpoint/2010/main" val="56897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3.1.2 </a:t>
            </a:r>
            <a:r>
              <a:rPr lang="zh-CN" altLang="zh-CN" b="1" dirty="0">
                <a:solidFill>
                  <a:srgbClr val="FF0000"/>
                </a:solidFill>
              </a:rPr>
              <a:t>封装</a:t>
            </a:r>
            <a:endParaRPr lang="zh-CN" altLang="en-US" dirty="0"/>
          </a:p>
        </p:txBody>
      </p:sp>
      <p:sp>
        <p:nvSpPr>
          <p:cNvPr id="3" name="内容占位符 2"/>
          <p:cNvSpPr>
            <a:spLocks noGrp="1"/>
          </p:cNvSpPr>
          <p:nvPr>
            <p:ph idx="1"/>
          </p:nvPr>
        </p:nvSpPr>
        <p:spPr>
          <a:xfrm>
            <a:off x="0" y="1076590"/>
            <a:ext cx="8964488" cy="5168635"/>
          </a:xfrm>
        </p:spPr>
        <p:txBody>
          <a:bodyPr/>
          <a:lstStyle/>
          <a:p>
            <a:pPr marL="0" indent="0">
              <a:buNone/>
            </a:pPr>
            <a:r>
              <a:rPr lang="en-US" altLang="zh-CN" b="1" dirty="0">
                <a:solidFill>
                  <a:srgbClr val="0000CC"/>
                </a:solidFill>
              </a:rPr>
              <a:t>3．</a:t>
            </a:r>
            <a:r>
              <a:rPr lang="zh-CN" altLang="en-US" b="1" dirty="0">
                <a:solidFill>
                  <a:srgbClr val="0000CC"/>
                </a:solidFill>
              </a:rPr>
              <a:t>抽象与封装的关系</a:t>
            </a:r>
            <a:endParaRPr lang="en-US" altLang="zh-CN" b="1" dirty="0">
              <a:solidFill>
                <a:srgbClr val="0000CC"/>
              </a:solidFill>
            </a:endParaRPr>
          </a:p>
          <a:p>
            <a:pPr marL="857250" lvl="1" indent="-457200"/>
            <a:r>
              <a:rPr lang="zh-CN" altLang="zh-CN" dirty="0"/>
              <a:t>封装与抽象是</a:t>
            </a:r>
            <a:r>
              <a:rPr lang="zh-CN" altLang="zh-CN" b="1" dirty="0">
                <a:solidFill>
                  <a:srgbClr val="FF0000"/>
                </a:solidFill>
              </a:rPr>
              <a:t>一对互补的概念</a:t>
            </a:r>
            <a:r>
              <a:rPr lang="zh-CN" altLang="zh-CN" dirty="0"/>
              <a:t>，抽象关注的是对象的外部视图，封装关注的则是对象的内部实现</a:t>
            </a:r>
            <a:r>
              <a:rPr lang="en-US" altLang="zh-CN" dirty="0"/>
              <a:t>。</a:t>
            </a:r>
          </a:p>
          <a:p>
            <a:pPr marL="857250" lvl="1" indent="-457200"/>
            <a:r>
              <a:rPr lang="zh-CN" altLang="en-US" dirty="0"/>
              <a:t>封装用</a:t>
            </a:r>
            <a:r>
              <a:rPr lang="zh-CN" altLang="zh-CN" dirty="0"/>
              <a:t>来完成数据抽象设计的目标：</a:t>
            </a:r>
            <a:r>
              <a:rPr lang="zh-CN" altLang="zh-CN" b="1" dirty="0">
                <a:solidFill>
                  <a:srgbClr val="FF0000"/>
                </a:solidFill>
              </a:rPr>
              <a:t>用户只能通过接口访问抽象数据类型的功能，</a:t>
            </a:r>
            <a:r>
              <a:rPr lang="zh-CN" altLang="zh-CN" dirty="0"/>
              <a:t>他只须向接口函数传递正确的参数，就能够使用该接口的功能，不必知道这些功能的实现细节，以及内部数据的状态</a:t>
            </a:r>
            <a:r>
              <a:rPr lang="zh-CN" altLang="en-US" dirty="0"/>
              <a:t>。</a:t>
            </a:r>
            <a:endParaRPr lang="en-US" altLang="zh-CN" b="1" dirty="0">
              <a:solidFill>
                <a:srgbClr val="0000CC"/>
              </a:solidFill>
            </a:endParaRPr>
          </a:p>
          <a:p>
            <a:pPr marL="400050" lvl="1" indent="0">
              <a:buNone/>
            </a:pPr>
            <a:endParaRPr lang="zh-CN" altLang="en-US" b="1" dirty="0">
              <a:solidFill>
                <a:srgbClr val="0000CC"/>
              </a:solidFill>
            </a:endParaRPr>
          </a:p>
        </p:txBody>
      </p:sp>
    </p:spTree>
    <p:extLst>
      <p:ext uri="{BB962C8B-B14F-4D97-AF65-F5344CB8AC3E}">
        <p14:creationId xmlns:p14="http://schemas.microsoft.com/office/powerpoint/2010/main" val="15502680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251520" y="1196752"/>
            <a:ext cx="8219256" cy="5865813"/>
          </a:xfrm>
        </p:spPr>
        <p:txBody>
          <a:bodyPr/>
          <a:lstStyle/>
          <a:p>
            <a:pPr marL="0" indent="0">
              <a:buNone/>
            </a:pPr>
            <a:r>
              <a:rPr lang="en-US" altLang="zh-CN" sz="2200" dirty="0" err="1"/>
              <a:t>Tdate</a:t>
            </a:r>
            <a:r>
              <a:rPr lang="en-US" altLang="zh-CN" sz="2200" dirty="0"/>
              <a:t>::</a:t>
            </a:r>
            <a:r>
              <a:rPr lang="en-US" altLang="zh-CN" sz="2200" dirty="0" err="1"/>
              <a:t>Tdate</a:t>
            </a:r>
            <a:r>
              <a:rPr lang="en-US" altLang="zh-CN" sz="2200" dirty="0"/>
              <a:t>(</a:t>
            </a:r>
            <a:r>
              <a:rPr lang="en-US" altLang="zh-CN" sz="2200" dirty="0" err="1"/>
              <a:t>int</a:t>
            </a:r>
            <a:r>
              <a:rPr lang="en-US" altLang="zh-CN" sz="2200" dirty="0"/>
              <a:t> </a:t>
            </a:r>
            <a:r>
              <a:rPr lang="en-US" altLang="zh-CN" sz="2200" dirty="0" err="1"/>
              <a:t>y,int</a:t>
            </a:r>
            <a:r>
              <a:rPr lang="en-US" altLang="zh-CN" sz="2200" dirty="0"/>
              <a:t> </a:t>
            </a:r>
            <a:r>
              <a:rPr lang="en-US" altLang="zh-CN" sz="2200" dirty="0" err="1"/>
              <a:t>m,int</a:t>
            </a:r>
            <a:r>
              <a:rPr lang="en-US" altLang="zh-CN" sz="2200" dirty="0"/>
              <a:t> d){ </a:t>
            </a:r>
            <a:r>
              <a:rPr lang="en-US" altLang="zh-CN" sz="2200" dirty="0" err="1"/>
              <a:t>yy</a:t>
            </a:r>
            <a:r>
              <a:rPr lang="en-US" altLang="zh-CN" sz="2200" dirty="0"/>
              <a:t>=</a:t>
            </a:r>
            <a:r>
              <a:rPr lang="en-US" altLang="zh-CN" sz="2200" dirty="0" err="1"/>
              <a:t>y;mm</a:t>
            </a:r>
            <a:r>
              <a:rPr lang="en-US" altLang="zh-CN" sz="2200" dirty="0"/>
              <a:t>=</a:t>
            </a:r>
            <a:r>
              <a:rPr lang="en-US" altLang="zh-CN" sz="2200" dirty="0" err="1"/>
              <a:t>m;dd</a:t>
            </a:r>
            <a:r>
              <a:rPr lang="en-US" altLang="zh-CN" sz="2200" dirty="0"/>
              <a:t>=d;}</a:t>
            </a:r>
            <a:endParaRPr lang="zh-CN" altLang="zh-CN" sz="2200" dirty="0"/>
          </a:p>
          <a:p>
            <a:pPr marL="0" indent="0">
              <a:buNone/>
            </a:pPr>
            <a:r>
              <a:rPr lang="en-US" altLang="zh-CN" sz="2200" dirty="0" err="1"/>
              <a:t>Tdate</a:t>
            </a:r>
            <a:r>
              <a:rPr lang="en-US" altLang="zh-CN" sz="2200" dirty="0"/>
              <a:t>&amp; </a:t>
            </a:r>
            <a:r>
              <a:rPr lang="en-US" altLang="zh-CN" sz="2200" dirty="0" err="1"/>
              <a:t>Tdate</a:t>
            </a:r>
            <a:r>
              <a:rPr lang="en-US" altLang="zh-CN" sz="2200" dirty="0"/>
              <a:t>::</a:t>
            </a:r>
            <a:r>
              <a:rPr lang="en-US" altLang="zh-CN" sz="2200" dirty="0" err="1"/>
              <a:t>setYear</a:t>
            </a:r>
            <a:r>
              <a:rPr lang="en-US" altLang="zh-CN" sz="2200" dirty="0"/>
              <a:t>(</a:t>
            </a:r>
            <a:r>
              <a:rPr lang="en-US" altLang="zh-CN" sz="2200" dirty="0" err="1"/>
              <a:t>int</a:t>
            </a:r>
            <a:r>
              <a:rPr lang="en-US" altLang="zh-CN" sz="2200" dirty="0"/>
              <a:t> year){    </a:t>
            </a:r>
            <a:r>
              <a:rPr lang="en-US" altLang="zh-CN" sz="2200" dirty="0" err="1"/>
              <a:t>yy</a:t>
            </a:r>
            <a:r>
              <a:rPr lang="en-US" altLang="zh-CN" sz="2200" dirty="0"/>
              <a:t>=year;    return *this;}</a:t>
            </a:r>
            <a:endParaRPr lang="zh-CN" altLang="zh-CN" sz="2200" dirty="0"/>
          </a:p>
          <a:p>
            <a:pPr marL="0" indent="0">
              <a:buNone/>
            </a:pPr>
            <a:r>
              <a:rPr lang="en-US" altLang="zh-CN" sz="2200" dirty="0" err="1"/>
              <a:t>Tdate</a:t>
            </a:r>
            <a:r>
              <a:rPr lang="en-US" altLang="zh-CN" sz="2200" dirty="0"/>
              <a:t>&amp; </a:t>
            </a:r>
            <a:r>
              <a:rPr lang="en-US" altLang="zh-CN" sz="2200" dirty="0" err="1"/>
              <a:t>Tdate</a:t>
            </a:r>
            <a:r>
              <a:rPr lang="en-US" altLang="zh-CN" sz="2200" dirty="0"/>
              <a:t>::</a:t>
            </a:r>
            <a:r>
              <a:rPr lang="en-US" altLang="zh-CN" sz="2200" dirty="0" err="1"/>
              <a:t>setMonth</a:t>
            </a:r>
            <a:r>
              <a:rPr lang="en-US" altLang="zh-CN" sz="2200" dirty="0"/>
              <a:t>(</a:t>
            </a:r>
            <a:r>
              <a:rPr lang="en-US" altLang="zh-CN" sz="2200" dirty="0" err="1"/>
              <a:t>int</a:t>
            </a:r>
            <a:r>
              <a:rPr lang="en-US" altLang="zh-CN" sz="2200" dirty="0"/>
              <a:t> month){  mm=month;  return *this;}</a:t>
            </a:r>
            <a:endParaRPr lang="zh-CN" altLang="zh-CN" sz="2200" dirty="0"/>
          </a:p>
          <a:p>
            <a:pPr marL="0" indent="0">
              <a:buNone/>
            </a:pPr>
            <a:r>
              <a:rPr lang="en-US" altLang="zh-CN" sz="2200" dirty="0" err="1"/>
              <a:t>Tdate</a:t>
            </a:r>
            <a:r>
              <a:rPr lang="en-US" altLang="zh-CN" sz="2200" dirty="0"/>
              <a:t>* </a:t>
            </a:r>
            <a:r>
              <a:rPr lang="en-US" altLang="zh-CN" sz="2200" dirty="0" err="1"/>
              <a:t>Tdate</a:t>
            </a:r>
            <a:r>
              <a:rPr lang="en-US" altLang="zh-CN" sz="2200" dirty="0"/>
              <a:t>::</a:t>
            </a:r>
            <a:r>
              <a:rPr lang="en-US" altLang="zh-CN" sz="2200" dirty="0" err="1"/>
              <a:t>setDay</a:t>
            </a:r>
            <a:r>
              <a:rPr lang="en-US" altLang="zh-CN" sz="2200" dirty="0"/>
              <a:t>(</a:t>
            </a:r>
            <a:r>
              <a:rPr lang="en-US" altLang="zh-CN" sz="2200" dirty="0" err="1"/>
              <a:t>int</a:t>
            </a:r>
            <a:r>
              <a:rPr lang="en-US" altLang="zh-CN" sz="2200" dirty="0"/>
              <a:t> day){   </a:t>
            </a:r>
            <a:r>
              <a:rPr lang="en-US" altLang="zh-CN" sz="2200" dirty="0" err="1"/>
              <a:t>dd</a:t>
            </a:r>
            <a:r>
              <a:rPr lang="en-US" altLang="zh-CN" sz="2200" dirty="0"/>
              <a:t>=day;   return this;}</a:t>
            </a:r>
            <a:endParaRPr lang="zh-CN" altLang="zh-CN" sz="2200" dirty="0"/>
          </a:p>
          <a:p>
            <a:pPr marL="0" indent="0">
              <a:buNone/>
            </a:pPr>
            <a:r>
              <a:rPr lang="en-US" altLang="zh-CN" sz="2200" dirty="0" err="1"/>
              <a:t>Tdate</a:t>
            </a:r>
            <a:r>
              <a:rPr lang="en-US" altLang="zh-CN" sz="2200" dirty="0"/>
              <a:t>  </a:t>
            </a:r>
            <a:r>
              <a:rPr lang="en-US" altLang="zh-CN" sz="2200" dirty="0" err="1"/>
              <a:t>Tdate</a:t>
            </a:r>
            <a:r>
              <a:rPr lang="en-US" altLang="zh-CN" sz="2200" dirty="0"/>
              <a:t>::</a:t>
            </a:r>
            <a:r>
              <a:rPr lang="en-US" altLang="zh-CN" sz="2200" dirty="0" err="1"/>
              <a:t>setDate</a:t>
            </a:r>
            <a:r>
              <a:rPr lang="en-US" altLang="zh-CN" sz="2200" dirty="0"/>
              <a:t>(</a:t>
            </a:r>
            <a:r>
              <a:rPr lang="en-US" altLang="zh-CN" sz="2200" dirty="0" err="1"/>
              <a:t>int</a:t>
            </a:r>
            <a:r>
              <a:rPr lang="en-US" altLang="zh-CN" sz="2200" dirty="0"/>
              <a:t> </a:t>
            </a:r>
            <a:r>
              <a:rPr lang="en-US" altLang="zh-CN" sz="2200" dirty="0" err="1"/>
              <a:t>y,int</a:t>
            </a:r>
            <a:r>
              <a:rPr lang="en-US" altLang="zh-CN" sz="2200" dirty="0"/>
              <a:t> </a:t>
            </a:r>
            <a:r>
              <a:rPr lang="en-US" altLang="zh-CN" sz="2200" dirty="0" err="1"/>
              <a:t>m,int</a:t>
            </a:r>
            <a:r>
              <a:rPr lang="en-US" altLang="zh-CN" sz="2200" dirty="0"/>
              <a:t> d){</a:t>
            </a:r>
            <a:endParaRPr lang="zh-CN" altLang="zh-CN" sz="2200" dirty="0"/>
          </a:p>
          <a:p>
            <a:pPr marL="0" indent="0">
              <a:buNone/>
            </a:pPr>
            <a:r>
              <a:rPr lang="en-US" altLang="zh-CN" sz="2200" dirty="0"/>
              <a:t>    </a:t>
            </a:r>
            <a:r>
              <a:rPr lang="en-US" altLang="zh-CN" sz="2200" dirty="0" err="1"/>
              <a:t>yy</a:t>
            </a:r>
            <a:r>
              <a:rPr lang="en-US" altLang="zh-CN" sz="2200" dirty="0"/>
              <a:t>=y; mm=m; </a:t>
            </a:r>
            <a:r>
              <a:rPr lang="en-US" altLang="zh-CN" sz="2200" dirty="0" err="1"/>
              <a:t>dd</a:t>
            </a:r>
            <a:r>
              <a:rPr lang="en-US" altLang="zh-CN" sz="2200" dirty="0"/>
              <a:t>=d;</a:t>
            </a:r>
            <a:endParaRPr lang="zh-CN" altLang="zh-CN" sz="2200" dirty="0"/>
          </a:p>
          <a:p>
            <a:pPr marL="0" indent="0">
              <a:buNone/>
            </a:pPr>
            <a:r>
              <a:rPr lang="en-US" altLang="zh-CN" sz="2200" dirty="0"/>
              <a:t>    return *this;</a:t>
            </a:r>
            <a:endParaRPr lang="zh-CN" altLang="zh-CN" sz="2200" dirty="0"/>
          </a:p>
          <a:p>
            <a:pPr marL="0" indent="0">
              <a:buNone/>
            </a:pPr>
            <a:r>
              <a:rPr lang="en-US" altLang="zh-CN" sz="2200" dirty="0"/>
              <a:t>}</a:t>
            </a:r>
            <a:endParaRPr lang="zh-CN" altLang="zh-CN" sz="2200" dirty="0"/>
          </a:p>
          <a:p>
            <a:pPr marL="0" indent="0">
              <a:buNone/>
            </a:pPr>
            <a:r>
              <a:rPr lang="en-US" altLang="zh-CN" sz="2200" dirty="0"/>
              <a:t>void </a:t>
            </a:r>
            <a:r>
              <a:rPr lang="en-US" altLang="zh-CN" sz="2200" dirty="0" err="1"/>
              <a:t>Tdate</a:t>
            </a:r>
            <a:r>
              <a:rPr lang="en-US" altLang="zh-CN" sz="2200" dirty="0"/>
              <a:t>::display(){</a:t>
            </a:r>
            <a:endParaRPr lang="zh-CN" altLang="zh-CN" sz="2200" dirty="0"/>
          </a:p>
          <a:p>
            <a:pPr marL="0" indent="0">
              <a:buNone/>
            </a:pPr>
            <a:r>
              <a:rPr lang="en-US" altLang="zh-CN" sz="2200" dirty="0"/>
              <a:t>    </a:t>
            </a:r>
            <a:r>
              <a:rPr lang="en-US" altLang="zh-CN" sz="2200" dirty="0" err="1"/>
              <a:t>cout</a:t>
            </a:r>
            <a:r>
              <a:rPr lang="en-US" altLang="zh-CN" sz="2200" dirty="0"/>
              <a:t>&lt;&lt;"</a:t>
            </a:r>
            <a:r>
              <a:rPr lang="en-US" altLang="zh-CN" sz="2200" dirty="0" err="1"/>
              <a:t>addres</a:t>
            </a:r>
            <a:r>
              <a:rPr lang="en-US" altLang="zh-CN" sz="2200" dirty="0"/>
              <a:t> is: “&lt;&lt;this&lt;&lt;"\t“</a:t>
            </a:r>
          </a:p>
          <a:p>
            <a:pPr marL="0" indent="0">
              <a:buNone/>
            </a:pPr>
            <a:r>
              <a:rPr lang="en-US" altLang="zh-CN" sz="2200" dirty="0"/>
              <a:t>           &lt;&lt;</a:t>
            </a:r>
            <a:r>
              <a:rPr lang="en-US" altLang="zh-CN" sz="2200" dirty="0" err="1"/>
              <a:t>yy</a:t>
            </a:r>
            <a:r>
              <a:rPr lang="en-US" altLang="zh-CN" sz="2200" dirty="0"/>
              <a:t>&lt;&lt;":"&lt;&lt;mm&lt;&lt;":"&lt;&lt;</a:t>
            </a:r>
            <a:r>
              <a:rPr lang="en-US" altLang="zh-CN" sz="2200" dirty="0" err="1"/>
              <a:t>dd</a:t>
            </a:r>
            <a:r>
              <a:rPr lang="en-US" altLang="zh-CN" sz="2200" dirty="0"/>
              <a:t>&lt;&lt;</a:t>
            </a:r>
            <a:r>
              <a:rPr lang="en-US" altLang="zh-CN" sz="2200" dirty="0" err="1"/>
              <a:t>endl</a:t>
            </a:r>
            <a:r>
              <a:rPr lang="en-US" altLang="zh-CN" sz="2200" dirty="0"/>
              <a:t>;</a:t>
            </a:r>
            <a:endParaRPr lang="zh-CN" altLang="zh-CN" sz="2200" dirty="0"/>
          </a:p>
          <a:p>
            <a:pPr marL="0" indent="0">
              <a:buNone/>
            </a:pPr>
            <a:r>
              <a:rPr lang="en-US" altLang="zh-CN" sz="2200" dirty="0"/>
              <a:t>}</a:t>
            </a:r>
            <a:endParaRPr lang="zh-CN" altLang="zh-CN" sz="2200" dirty="0"/>
          </a:p>
        </p:txBody>
      </p:sp>
      <p:sp>
        <p:nvSpPr>
          <p:cNvPr id="3" name="Rectangle 2"/>
          <p:cNvSpPr txBox="1">
            <a:spLocks noGrp="1" noChangeArrowheads="1"/>
          </p:cNvSpPr>
          <p:nvPr>
            <p:ph type="title"/>
          </p:nvPr>
        </p:nvSpPr>
        <p:spPr bwMode="auto">
          <a:xfrm>
            <a:off x="457200" y="73672"/>
            <a:ext cx="8229600" cy="8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b="1" kern="0" dirty="0"/>
              <a:t>3.10 this </a:t>
            </a:r>
            <a:r>
              <a:rPr lang="zh-CN" altLang="en-US" b="1" kern="0" dirty="0">
                <a:solidFill>
                  <a:srgbClr val="FF3300"/>
                </a:solidFill>
              </a:rPr>
              <a:t>指针</a:t>
            </a:r>
            <a:endParaRPr lang="zh-CN" altLang="en-US" kern="0" dirty="0">
              <a:effectLst>
                <a:outerShdw blurRad="38100" dist="38100" dir="2700000" algn="tl">
                  <a:srgbClr val="C0C0C0"/>
                </a:outerShdw>
              </a:effectLst>
            </a:endParaRPr>
          </a:p>
        </p:txBody>
      </p:sp>
    </p:spTree>
    <p:extLst>
      <p:ext uri="{BB962C8B-B14F-4D97-AF65-F5344CB8AC3E}">
        <p14:creationId xmlns:p14="http://schemas.microsoft.com/office/powerpoint/2010/main" val="17186778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323528" y="260648"/>
            <a:ext cx="8351837" cy="6408712"/>
          </a:xfrm>
        </p:spPr>
        <p:txBody>
          <a:bodyPr/>
          <a:lstStyle/>
          <a:p>
            <a:pPr marL="0" indent="0">
              <a:buNone/>
            </a:pPr>
            <a:r>
              <a:rPr lang="en-US" altLang="zh-CN" sz="2000" dirty="0"/>
              <a:t>void main(){</a:t>
            </a:r>
            <a:endParaRPr lang="zh-CN" altLang="zh-CN" sz="2000" dirty="0"/>
          </a:p>
          <a:p>
            <a:pPr marL="0" indent="0">
              <a:buNone/>
            </a:pPr>
            <a:r>
              <a:rPr lang="en-US" altLang="zh-CN" sz="2000" dirty="0"/>
              <a:t>    </a:t>
            </a:r>
            <a:r>
              <a:rPr lang="en-US" altLang="zh-CN" sz="2000" dirty="0" err="1"/>
              <a:t>Tdate</a:t>
            </a:r>
            <a:r>
              <a:rPr lang="en-US" altLang="zh-CN" sz="2000" dirty="0"/>
              <a:t> d1,d2;		                         		//L1</a:t>
            </a:r>
            <a:endParaRPr lang="zh-CN" altLang="zh-CN" sz="2000" dirty="0"/>
          </a:p>
          <a:p>
            <a:pPr marL="0" indent="0">
              <a:buNone/>
            </a:pPr>
            <a:r>
              <a:rPr lang="en-US" altLang="zh-CN" sz="2000" dirty="0"/>
              <a:t>    </a:t>
            </a:r>
            <a:r>
              <a:rPr lang="en-US" altLang="zh-CN" sz="2000" dirty="0" err="1"/>
              <a:t>cout</a:t>
            </a:r>
            <a:r>
              <a:rPr lang="en-US" altLang="zh-CN" sz="2000" dirty="0"/>
              <a:t>&lt;&lt;"d1 ";  d1.display();	                          //L2</a:t>
            </a:r>
            <a:endParaRPr lang="zh-CN" altLang="zh-CN" sz="2000" dirty="0"/>
          </a:p>
          <a:p>
            <a:pPr marL="0" indent="0">
              <a:buNone/>
            </a:pPr>
            <a:r>
              <a:rPr lang="en-US" altLang="zh-CN" sz="2000" dirty="0"/>
              <a:t>    </a:t>
            </a:r>
            <a:r>
              <a:rPr lang="en-US" altLang="zh-CN" sz="2000" dirty="0" err="1"/>
              <a:t>cout</a:t>
            </a:r>
            <a:r>
              <a:rPr lang="en-US" altLang="zh-CN" sz="2000" dirty="0"/>
              <a:t>&lt;&lt;"d2 ";  d2.display();		             //L3</a:t>
            </a:r>
            <a:endParaRPr lang="zh-CN" altLang="zh-CN" sz="2000" dirty="0"/>
          </a:p>
          <a:p>
            <a:pPr marL="0" indent="0">
              <a:buNone/>
            </a:pPr>
            <a:r>
              <a:rPr lang="en-US" altLang="zh-CN" sz="2000" b="1" dirty="0">
                <a:solidFill>
                  <a:srgbClr val="FF0000"/>
                </a:solidFill>
              </a:rPr>
              <a:t>    d1.setYear(2007).</a:t>
            </a:r>
            <a:r>
              <a:rPr lang="en-US" altLang="zh-CN" sz="2000" b="1" dirty="0" err="1">
                <a:solidFill>
                  <a:srgbClr val="FF0000"/>
                </a:solidFill>
              </a:rPr>
              <a:t>setMonth</a:t>
            </a:r>
            <a:r>
              <a:rPr lang="en-US" altLang="zh-CN" sz="2000" b="1" dirty="0">
                <a:solidFill>
                  <a:srgbClr val="FF0000"/>
                </a:solidFill>
              </a:rPr>
              <a:t>(03).</a:t>
            </a:r>
            <a:r>
              <a:rPr lang="en-US" altLang="zh-CN" sz="2000" b="1" dirty="0" err="1">
                <a:solidFill>
                  <a:srgbClr val="FF0000"/>
                </a:solidFill>
              </a:rPr>
              <a:t>setDay</a:t>
            </a:r>
            <a:r>
              <a:rPr lang="en-US" altLang="zh-CN" sz="2000" b="1" dirty="0">
                <a:solidFill>
                  <a:srgbClr val="FF0000"/>
                </a:solidFill>
              </a:rPr>
              <a:t>(30);    //L4</a:t>
            </a:r>
            <a:endParaRPr lang="zh-CN" altLang="zh-CN" sz="2000" b="1" dirty="0">
              <a:solidFill>
                <a:srgbClr val="FF0000"/>
              </a:solidFill>
            </a:endParaRPr>
          </a:p>
          <a:p>
            <a:pPr marL="0" indent="0">
              <a:buNone/>
            </a:pPr>
            <a:r>
              <a:rPr lang="en-US" altLang="zh-CN" sz="2000" dirty="0"/>
              <a:t>    </a:t>
            </a:r>
            <a:r>
              <a:rPr lang="en-US" altLang="zh-CN" sz="2000" dirty="0" err="1"/>
              <a:t>cout</a:t>
            </a:r>
            <a:r>
              <a:rPr lang="en-US" altLang="zh-CN" sz="2000" dirty="0"/>
              <a:t>&lt;&lt;"d1 ";  d1.display();		             //L5</a:t>
            </a:r>
            <a:endParaRPr lang="zh-CN" altLang="zh-CN" sz="2000" dirty="0"/>
          </a:p>
          <a:p>
            <a:pPr marL="0" indent="0">
              <a:buNone/>
            </a:pPr>
            <a:r>
              <a:rPr lang="en-US" altLang="zh-CN" sz="2000" b="1" dirty="0">
                <a:solidFill>
                  <a:srgbClr val="FF0000"/>
                </a:solidFill>
              </a:rPr>
              <a:t>    d1.setDate(2000,01,10).</a:t>
            </a:r>
            <a:r>
              <a:rPr lang="en-US" altLang="zh-CN" sz="2000" b="1" dirty="0" err="1">
                <a:solidFill>
                  <a:srgbClr val="FF0000"/>
                </a:solidFill>
              </a:rPr>
              <a:t>setDay</a:t>
            </a:r>
            <a:r>
              <a:rPr lang="en-US" altLang="zh-CN" sz="2000" b="1" dirty="0">
                <a:solidFill>
                  <a:srgbClr val="FF0000"/>
                </a:solidFill>
              </a:rPr>
              <a:t>(30);                 //L6</a:t>
            </a:r>
            <a:endParaRPr lang="zh-CN" altLang="zh-CN" sz="2000" b="1" dirty="0">
              <a:solidFill>
                <a:srgbClr val="FF0000"/>
              </a:solidFill>
            </a:endParaRPr>
          </a:p>
          <a:p>
            <a:pPr marL="0" indent="0">
              <a:buNone/>
            </a:pPr>
            <a:r>
              <a:rPr lang="en-US" altLang="zh-CN" sz="2000" dirty="0"/>
              <a:t>    </a:t>
            </a:r>
            <a:r>
              <a:rPr lang="en-US" altLang="zh-CN" sz="2000" dirty="0" err="1"/>
              <a:t>cout</a:t>
            </a:r>
            <a:r>
              <a:rPr lang="en-US" altLang="zh-CN" sz="2000" dirty="0"/>
              <a:t>&lt;&lt;"d1 ";  d1.display();		             //L7</a:t>
            </a:r>
            <a:endParaRPr lang="zh-CN" altLang="zh-CN" sz="2000" dirty="0"/>
          </a:p>
          <a:p>
            <a:pPr marL="0" indent="0">
              <a:buNone/>
            </a:pPr>
            <a:r>
              <a:rPr lang="en-US" altLang="zh-CN" sz="2000" dirty="0"/>
              <a:t>    </a:t>
            </a:r>
            <a:r>
              <a:rPr lang="en-US" altLang="zh-CN" sz="2000" dirty="0" err="1"/>
              <a:t>Tdate</a:t>
            </a:r>
            <a:r>
              <a:rPr lang="en-US" altLang="zh-CN" sz="2000" dirty="0"/>
              <a:t> *p;		                                        //L8</a:t>
            </a:r>
            <a:endParaRPr lang="zh-CN" altLang="zh-CN" sz="2000" dirty="0"/>
          </a:p>
          <a:p>
            <a:pPr marL="0" indent="0">
              <a:buNone/>
            </a:pPr>
            <a:r>
              <a:rPr lang="en-US" altLang="zh-CN" sz="2000" dirty="0"/>
              <a:t>    p=d1.setDay(21);		        	             //L9</a:t>
            </a:r>
            <a:endParaRPr lang="zh-CN" altLang="zh-CN" sz="2000" dirty="0"/>
          </a:p>
          <a:p>
            <a:pPr marL="0" indent="0">
              <a:buNone/>
            </a:pPr>
            <a:r>
              <a:rPr lang="en-US" altLang="zh-CN" sz="2000" dirty="0"/>
              <a:t>    </a:t>
            </a:r>
            <a:r>
              <a:rPr lang="en-US" altLang="zh-CN" sz="2000" dirty="0" err="1"/>
              <a:t>cout</a:t>
            </a:r>
            <a:r>
              <a:rPr lang="en-US" altLang="zh-CN" sz="2000" dirty="0"/>
              <a:t>&lt;&lt;" p ";		       	                          //L10</a:t>
            </a:r>
            <a:endParaRPr lang="zh-CN" altLang="zh-CN" sz="2000" dirty="0"/>
          </a:p>
          <a:p>
            <a:pPr marL="0" indent="0">
              <a:buNone/>
            </a:pPr>
            <a:r>
              <a:rPr lang="en-US" altLang="zh-CN" sz="2000" dirty="0"/>
              <a:t>    p-&gt;display();			                          //L11</a:t>
            </a:r>
            <a:endParaRPr lang="zh-CN" altLang="zh-CN" sz="2000" dirty="0"/>
          </a:p>
          <a:p>
            <a:pPr marL="0" indent="0">
              <a:buNone/>
            </a:pPr>
            <a:r>
              <a:rPr lang="en-US" altLang="zh-CN" sz="2000" b="1" dirty="0">
                <a:solidFill>
                  <a:srgbClr val="FF0000"/>
                </a:solidFill>
              </a:rPr>
              <a:t>    </a:t>
            </a:r>
            <a:r>
              <a:rPr lang="en-US" altLang="zh-CN" sz="2000" b="1" dirty="0" err="1">
                <a:solidFill>
                  <a:srgbClr val="FF0000"/>
                </a:solidFill>
              </a:rPr>
              <a:t>Tdate</a:t>
            </a:r>
            <a:r>
              <a:rPr lang="en-US" altLang="zh-CN" sz="2000" b="1" dirty="0">
                <a:solidFill>
                  <a:srgbClr val="FF0000"/>
                </a:solidFill>
              </a:rPr>
              <a:t> d3=d2.setYear(2006).</a:t>
            </a:r>
            <a:r>
              <a:rPr lang="en-US" altLang="zh-CN" sz="2000" b="1" dirty="0" err="1">
                <a:solidFill>
                  <a:srgbClr val="FF0000"/>
                </a:solidFill>
              </a:rPr>
              <a:t>setMonth</a:t>
            </a:r>
            <a:r>
              <a:rPr lang="en-US" altLang="zh-CN" sz="2000" b="1" dirty="0">
                <a:solidFill>
                  <a:srgbClr val="FF0000"/>
                </a:solidFill>
              </a:rPr>
              <a:t>(4);	//L12</a:t>
            </a:r>
            <a:endParaRPr lang="zh-CN" altLang="zh-CN" sz="2000" b="1" dirty="0">
              <a:solidFill>
                <a:srgbClr val="FF0000"/>
              </a:solidFill>
            </a:endParaRPr>
          </a:p>
          <a:p>
            <a:pPr marL="0" indent="0">
              <a:buNone/>
            </a:pPr>
            <a:r>
              <a:rPr lang="en-US" altLang="zh-CN" sz="2000" dirty="0"/>
              <a:t>    </a:t>
            </a:r>
            <a:r>
              <a:rPr lang="en-US" altLang="zh-CN" sz="2000" dirty="0" err="1"/>
              <a:t>cout</a:t>
            </a:r>
            <a:r>
              <a:rPr lang="en-US" altLang="zh-CN" sz="2000" dirty="0"/>
              <a:t>&lt;&lt;"d3 "; d3.display();		             //L13</a:t>
            </a:r>
            <a:endParaRPr lang="zh-CN" altLang="zh-CN" sz="2000" dirty="0"/>
          </a:p>
          <a:p>
            <a:pPr marL="0" indent="0">
              <a:buNone/>
            </a:pPr>
            <a:r>
              <a:rPr lang="en-US" altLang="zh-CN" sz="2000" b="1" dirty="0">
                <a:solidFill>
                  <a:srgbClr val="FF0000"/>
                </a:solidFill>
              </a:rPr>
              <a:t>    d1.setYear(2007).</a:t>
            </a:r>
            <a:r>
              <a:rPr lang="en-US" altLang="zh-CN" sz="2000" b="1" dirty="0" err="1">
                <a:solidFill>
                  <a:srgbClr val="FF0000"/>
                </a:solidFill>
              </a:rPr>
              <a:t>setMonth</a:t>
            </a:r>
            <a:r>
              <a:rPr lang="en-US" altLang="zh-CN" sz="2000" b="1" dirty="0">
                <a:solidFill>
                  <a:srgbClr val="FF0000"/>
                </a:solidFill>
              </a:rPr>
              <a:t>(03)=d3;	             //L14</a:t>
            </a:r>
            <a:endParaRPr lang="zh-CN" altLang="zh-CN" sz="2000" b="1" dirty="0">
              <a:solidFill>
                <a:srgbClr val="FF0000"/>
              </a:solidFill>
            </a:endParaRPr>
          </a:p>
          <a:p>
            <a:pPr marL="0" indent="0">
              <a:buNone/>
            </a:pPr>
            <a:r>
              <a:rPr lang="en-US" altLang="zh-CN" sz="2000" dirty="0"/>
              <a:t>    </a:t>
            </a:r>
            <a:r>
              <a:rPr lang="en-US" altLang="zh-CN" sz="2000" dirty="0" err="1"/>
              <a:t>cout</a:t>
            </a:r>
            <a:r>
              <a:rPr lang="en-US" altLang="zh-CN" sz="2000" dirty="0"/>
              <a:t>&lt;&lt;"d1 ";  d1.display();		             //L15</a:t>
            </a:r>
            <a:endParaRPr lang="zh-CN" altLang="zh-CN" sz="2000" dirty="0"/>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23035508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solidFill>
                  <a:srgbClr val="FF0000"/>
                </a:solidFill>
              </a:rPr>
              <a:t>对象</a:t>
            </a:r>
            <a:r>
              <a:rPr lang="zh-CN" altLang="zh-CN" b="1" dirty="0"/>
              <a:t>应用</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0000CC"/>
                </a:solidFill>
              </a:rPr>
              <a:t>3.11.1 </a:t>
            </a:r>
            <a:r>
              <a:rPr lang="zh-CN" altLang="zh-CN" b="1" dirty="0">
                <a:solidFill>
                  <a:srgbClr val="0000CC"/>
                </a:solidFill>
              </a:rPr>
              <a:t>对象数组和对象指针</a:t>
            </a:r>
            <a:endParaRPr lang="en-US" altLang="zh-CN" b="1" dirty="0">
              <a:solidFill>
                <a:srgbClr val="0000CC"/>
              </a:solidFill>
            </a:endParaRPr>
          </a:p>
          <a:p>
            <a:pPr lvl="1" eaLnBrk="1" hangingPunct="1">
              <a:lnSpc>
                <a:spcPct val="90000"/>
              </a:lnSpc>
            </a:pPr>
            <a:r>
              <a:rPr lang="zh-CN" altLang="en-US" sz="2400" b="1" dirty="0"/>
              <a:t>类实际是一种自定义数据类型，可以用它来定义各种不同的变量（即对象）。对象数组就是用类定义的数组，它的每个元素都是对象。</a:t>
            </a:r>
          </a:p>
          <a:p>
            <a:pPr lvl="1" eaLnBrk="1" hangingPunct="1">
              <a:lnSpc>
                <a:spcPct val="90000"/>
              </a:lnSpc>
            </a:pPr>
            <a:endParaRPr lang="zh-CN" altLang="en-US" sz="2400" b="1" dirty="0"/>
          </a:p>
          <a:p>
            <a:pPr lvl="1" eaLnBrk="1" hangingPunct="1">
              <a:lnSpc>
                <a:spcPct val="90000"/>
              </a:lnSpc>
            </a:pPr>
            <a:r>
              <a:rPr lang="zh-CN" altLang="en-US" sz="2400" b="1" dirty="0">
                <a:solidFill>
                  <a:schemeClr val="accent2"/>
                </a:solidFill>
              </a:rPr>
              <a:t>也可以定义对象的指针，用指针指向类对象。对象指针与结构指针的访问方法相同，即用：</a:t>
            </a:r>
          </a:p>
          <a:p>
            <a:pPr lvl="2" eaLnBrk="1" hangingPunct="1">
              <a:lnSpc>
                <a:spcPct val="90000"/>
              </a:lnSpc>
              <a:buFontTx/>
              <a:buNone/>
            </a:pPr>
            <a:r>
              <a:rPr lang="zh-CN" altLang="en-US" sz="2800" b="1" dirty="0">
                <a:solidFill>
                  <a:srgbClr val="FF0000"/>
                </a:solidFill>
              </a:rPr>
              <a:t>－</a:t>
            </a:r>
            <a:r>
              <a:rPr lang="en-US" altLang="zh-CN" sz="2800" b="1" dirty="0">
                <a:solidFill>
                  <a:srgbClr val="FF0000"/>
                </a:solidFill>
              </a:rPr>
              <a:t>&gt;</a:t>
            </a:r>
          </a:p>
          <a:p>
            <a:pPr lvl="2" eaLnBrk="1" hangingPunct="1">
              <a:lnSpc>
                <a:spcPct val="90000"/>
              </a:lnSpc>
              <a:buFontTx/>
              <a:buNone/>
            </a:pPr>
            <a:r>
              <a:rPr lang="en-US" altLang="zh-CN" sz="2800" b="1" dirty="0">
                <a:solidFill>
                  <a:srgbClr val="FF0000"/>
                </a:solidFill>
              </a:rPr>
              <a:t>(*</a:t>
            </a:r>
            <a:r>
              <a:rPr lang="zh-CN" altLang="en-US" sz="2800" b="1" dirty="0">
                <a:solidFill>
                  <a:srgbClr val="FF0000"/>
                </a:solidFill>
              </a:rPr>
              <a:t>指针</a:t>
            </a:r>
            <a:r>
              <a:rPr lang="en-US" altLang="zh-CN" sz="2800" b="1" dirty="0">
                <a:solidFill>
                  <a:srgbClr val="FF0000"/>
                </a:solidFill>
              </a:rPr>
              <a:t>).</a:t>
            </a:r>
          </a:p>
          <a:p>
            <a:pPr lvl="1" eaLnBrk="1" hangingPunct="1">
              <a:lnSpc>
                <a:spcPct val="90000"/>
              </a:lnSpc>
              <a:buFontTx/>
              <a:buNone/>
            </a:pPr>
            <a:endParaRPr lang="en-US" altLang="zh-CN" sz="2400" b="1" dirty="0"/>
          </a:p>
          <a:p>
            <a:pPr lvl="1" eaLnBrk="1" hangingPunct="1">
              <a:lnSpc>
                <a:spcPct val="90000"/>
              </a:lnSpc>
              <a:buFontTx/>
              <a:buNone/>
            </a:pPr>
            <a:r>
              <a:rPr lang="zh-CN" altLang="en-US" sz="2400" b="1" dirty="0"/>
              <a:t>两种操作符访问其所指对象的成员。</a:t>
            </a:r>
          </a:p>
          <a:p>
            <a:pPr marL="0" indent="0">
              <a:buNone/>
            </a:pPr>
            <a:endParaRPr lang="zh-CN" altLang="zh-CN" b="1" dirty="0"/>
          </a:p>
          <a:p>
            <a:pPr marL="0" indent="0">
              <a:buNone/>
            </a:pPr>
            <a:endParaRPr lang="zh-CN" altLang="en-US" dirty="0"/>
          </a:p>
        </p:txBody>
      </p:sp>
    </p:spTree>
    <p:extLst>
      <p:ext uri="{BB962C8B-B14F-4D97-AF65-F5344CB8AC3E}">
        <p14:creationId xmlns:p14="http://schemas.microsoft.com/office/powerpoint/2010/main" val="367832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539552" y="1052736"/>
            <a:ext cx="7772400" cy="5475287"/>
          </a:xfrm>
        </p:spPr>
        <p:txBody>
          <a:bodyPr/>
          <a:lstStyle/>
          <a:p>
            <a:pPr marL="0" indent="0" eaLnBrk="1" hangingPunct="1">
              <a:lnSpc>
                <a:spcPct val="90000"/>
              </a:lnSpc>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3-24】  </a:t>
            </a:r>
            <a:r>
              <a:rPr lang="zh-CN" altLang="en-US" sz="2400" b="1" dirty="0">
                <a:solidFill>
                  <a:srgbClr val="0000CC"/>
                </a:solidFill>
              </a:rPr>
              <a:t>对象数组和对象指针的应用。</a:t>
            </a:r>
          </a:p>
          <a:p>
            <a:pPr marL="0" indent="0">
              <a:buNone/>
            </a:pPr>
            <a:r>
              <a:rPr lang="en-US" altLang="zh-CN" sz="2400" dirty="0"/>
              <a:t>#include &lt;</a:t>
            </a:r>
            <a:r>
              <a:rPr lang="en-US" altLang="zh-CN" sz="2400" dirty="0" err="1"/>
              <a:t>iostream</a:t>
            </a:r>
            <a:r>
              <a:rPr lang="en-US" altLang="zh-CN" sz="2400" dirty="0"/>
              <a:t>&gt;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a:t>class point {</a:t>
            </a:r>
            <a:endParaRPr lang="zh-CN" altLang="zh-CN" sz="2400" dirty="0"/>
          </a:p>
          <a:p>
            <a:pPr marL="0" indent="0">
              <a:buNone/>
            </a:pPr>
            <a:r>
              <a:rPr lang="en-US" altLang="zh-CN" sz="2400" dirty="0"/>
              <a:t>private:</a:t>
            </a:r>
            <a:endParaRPr lang="zh-CN" altLang="zh-CN" sz="2400" dirty="0"/>
          </a:p>
          <a:p>
            <a:pPr marL="0" indent="0">
              <a:buNone/>
            </a:pPr>
            <a:r>
              <a:rPr lang="en-US" altLang="zh-CN" sz="2400" dirty="0"/>
              <a:t>	</a:t>
            </a:r>
            <a:r>
              <a:rPr lang="en-US" altLang="zh-CN" sz="2400" dirty="0" err="1"/>
              <a:t>int</a:t>
            </a:r>
            <a:r>
              <a:rPr lang="en-US" altLang="zh-CN" sz="2400" dirty="0"/>
              <a:t> x=0, y=0;                                  		//L1</a:t>
            </a:r>
            <a:endParaRPr lang="zh-CN" altLang="zh-CN" sz="2400" dirty="0"/>
          </a:p>
          <a:p>
            <a:pPr marL="0" indent="0">
              <a:buNone/>
            </a:pPr>
            <a:r>
              <a:rPr lang="en-US" altLang="zh-CN" sz="2400" dirty="0"/>
              <a:t>public:</a:t>
            </a:r>
            <a:endParaRPr lang="zh-CN" altLang="zh-CN" sz="2400" dirty="0"/>
          </a:p>
          <a:p>
            <a:pPr marL="0" indent="0">
              <a:buNone/>
            </a:pPr>
            <a:r>
              <a:rPr lang="en-US" altLang="zh-CN" sz="2400" dirty="0"/>
              <a:t>	point() { x = 1; y = 1; }                   	 	//L2</a:t>
            </a:r>
            <a:endParaRPr lang="zh-CN" altLang="zh-CN" sz="2400" dirty="0"/>
          </a:p>
          <a:p>
            <a:pPr marL="0" indent="0">
              <a:buNone/>
            </a:pPr>
            <a:r>
              <a:rPr lang="en-US" altLang="zh-CN" sz="2400" dirty="0"/>
              <a:t>	point(</a:t>
            </a:r>
            <a:r>
              <a:rPr lang="en-US" altLang="zh-CN" sz="2400" dirty="0" err="1"/>
              <a:t>int</a:t>
            </a:r>
            <a:r>
              <a:rPr lang="en-US" altLang="zh-CN" sz="2400" dirty="0"/>
              <a:t> a , </a:t>
            </a:r>
            <a:r>
              <a:rPr lang="en-US" altLang="zh-CN" sz="2400" dirty="0" err="1"/>
              <a:t>int</a:t>
            </a:r>
            <a:r>
              <a:rPr lang="en-US" altLang="zh-CN" sz="2400" dirty="0"/>
              <a:t> b ) { x = a; y = b; }           	//L3</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getx</a:t>
            </a:r>
            <a:r>
              <a:rPr lang="en-US" altLang="zh-CN" sz="2400" dirty="0"/>
              <a:t>() { return x;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gety</a:t>
            </a:r>
            <a:r>
              <a:rPr lang="en-US" altLang="zh-CN" sz="2400" dirty="0"/>
              <a:t>() { return y; }</a:t>
            </a:r>
            <a:endParaRPr lang="zh-CN" altLang="zh-CN" sz="2400" dirty="0"/>
          </a:p>
          <a:p>
            <a:pPr marL="0" indent="0">
              <a:buNone/>
            </a:pPr>
            <a:r>
              <a:rPr lang="en-US" altLang="zh-CN" sz="2400" dirty="0"/>
              <a:t>};</a:t>
            </a:r>
            <a:endParaRPr lang="zh-CN" altLang="zh-CN" sz="2400" dirty="0"/>
          </a:p>
          <a:p>
            <a:pPr marL="0" indent="0" eaLnBrk="1" hangingPunct="1">
              <a:lnSpc>
                <a:spcPct val="90000"/>
              </a:lnSpc>
              <a:buNone/>
            </a:pPr>
            <a:endParaRPr lang="en-US" altLang="zh-CN" sz="2400" b="1" dirty="0"/>
          </a:p>
        </p:txBody>
      </p:sp>
      <p:sp>
        <p:nvSpPr>
          <p:cNvPr id="3" name="标题 1"/>
          <p:cNvSpPr>
            <a:spLocks noGrp="1"/>
          </p:cNvSpPr>
          <p:nvPr>
            <p:ph type="title"/>
          </p:nvPr>
        </p:nvSpPr>
        <p:spPr>
          <a:xfrm>
            <a:off x="457200" y="73672"/>
            <a:ext cx="8229600" cy="811195"/>
          </a:xfrm>
        </p:spPr>
        <p:txBody>
          <a:bodyPr/>
          <a:lstStyle/>
          <a:p>
            <a:r>
              <a:rPr lang="en-US" altLang="zh-CN" b="1" dirty="0"/>
              <a:t>3.11 </a:t>
            </a:r>
            <a:r>
              <a:rPr lang="zh-CN" altLang="zh-CN" b="1" dirty="0">
                <a:solidFill>
                  <a:srgbClr val="FF0000"/>
                </a:solidFill>
              </a:rPr>
              <a:t>对象</a:t>
            </a:r>
            <a:r>
              <a:rPr lang="zh-CN" altLang="zh-CN" b="1" dirty="0"/>
              <a:t>应用</a:t>
            </a:r>
            <a:endParaRPr lang="zh-CN" altLang="en-US" dirty="0"/>
          </a:p>
        </p:txBody>
      </p:sp>
    </p:spTree>
    <p:extLst>
      <p:ext uri="{BB962C8B-B14F-4D97-AF65-F5344CB8AC3E}">
        <p14:creationId xmlns:p14="http://schemas.microsoft.com/office/powerpoint/2010/main" val="2203674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63757" y="1052736"/>
            <a:ext cx="8640960" cy="5691187"/>
          </a:xfrm>
        </p:spPr>
        <p:txBody>
          <a:bodyPr/>
          <a:lstStyle/>
          <a:p>
            <a:pPr marL="0" indent="0">
              <a:buNone/>
            </a:pPr>
            <a:r>
              <a:rPr lang="en-US" altLang="zh-CN" sz="1800" dirty="0"/>
              <a:t>void main() {</a:t>
            </a:r>
            <a:endParaRPr lang="zh-CN" altLang="zh-CN" sz="1800" dirty="0"/>
          </a:p>
          <a:p>
            <a:pPr marL="0" indent="0">
              <a:buNone/>
            </a:pPr>
            <a:r>
              <a:rPr lang="en-US" altLang="zh-CN" sz="1800" dirty="0"/>
              <a:t>	point  p1(3, 3);			//</a:t>
            </a:r>
            <a:r>
              <a:rPr lang="zh-CN" altLang="zh-CN" sz="1800" dirty="0"/>
              <a:t>定义单个对象</a:t>
            </a:r>
          </a:p>
          <a:p>
            <a:pPr marL="0" indent="0">
              <a:buNone/>
            </a:pPr>
            <a:r>
              <a:rPr lang="en-US" altLang="zh-CN" sz="1800" dirty="0"/>
              <a:t>	point  p[3]={ </a:t>
            </a:r>
            <a:r>
              <a:rPr lang="en-US" altLang="zh-CN" sz="1800" b="1" dirty="0">
                <a:solidFill>
                  <a:srgbClr val="FF0000"/>
                </a:solidFill>
              </a:rPr>
              <a:t>{2,2},{3,3}, {4,4} </a:t>
            </a:r>
            <a:r>
              <a:rPr lang="en-US" altLang="zh-CN" sz="1800" dirty="0"/>
              <a:t>};	//L4，</a:t>
            </a:r>
            <a:r>
              <a:rPr lang="zh-CN" altLang="en-US" sz="1800" dirty="0">
                <a:solidFill>
                  <a:srgbClr val="FF0000"/>
                </a:solidFill>
              </a:rPr>
              <a:t>列表是</a:t>
            </a:r>
            <a:r>
              <a:rPr lang="en-US" altLang="zh-CN" sz="1800" dirty="0">
                <a:solidFill>
                  <a:srgbClr val="FF0000"/>
                </a:solidFill>
              </a:rPr>
              <a:t>3</a:t>
            </a:r>
            <a:r>
              <a:rPr lang="zh-CN" altLang="en-US" sz="1800" dirty="0">
                <a:solidFill>
                  <a:srgbClr val="FF0000"/>
                </a:solidFill>
              </a:rPr>
              <a:t>次调用构造函数的参数</a:t>
            </a:r>
            <a:endParaRPr lang="zh-CN" altLang="zh-CN" sz="1800" dirty="0">
              <a:solidFill>
                <a:srgbClr val="FF0000"/>
              </a:solidFill>
            </a:endParaRPr>
          </a:p>
          <a:p>
            <a:pPr marL="0" indent="0">
              <a:buNone/>
            </a:pPr>
            <a:r>
              <a:rPr lang="en-US" altLang="zh-CN" sz="1800" dirty="0"/>
              <a:t>	point p2[3];		             //L5</a:t>
            </a:r>
            <a:endParaRPr lang="zh-CN" altLang="zh-CN" sz="1800" dirty="0"/>
          </a:p>
          <a:p>
            <a:pPr marL="0" indent="0">
              <a:buNone/>
            </a:pPr>
            <a:r>
              <a:rPr lang="en-US" altLang="zh-CN" sz="1800" dirty="0"/>
              <a:t>	point* </a:t>
            </a:r>
            <a:r>
              <a:rPr lang="en-US" altLang="zh-CN" sz="1800" dirty="0" err="1"/>
              <a:t>pt</a:t>
            </a:r>
            <a:r>
              <a:rPr lang="en-US" altLang="zh-CN" sz="1800" dirty="0"/>
              <a:t>;	                                          //L6			</a:t>
            </a:r>
          </a:p>
          <a:p>
            <a:pPr marL="0" indent="0">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0; </a:t>
            </a:r>
            <a:r>
              <a:rPr lang="en-US" altLang="zh-CN" sz="1800" dirty="0" err="1"/>
              <a:t>i</a:t>
            </a:r>
            <a:r>
              <a:rPr lang="en-US" altLang="zh-CN" sz="1800" dirty="0"/>
              <a:t>&lt;2; </a:t>
            </a:r>
            <a:r>
              <a:rPr lang="en-US" altLang="zh-CN" sz="1800" dirty="0" err="1"/>
              <a:t>i</a:t>
            </a:r>
            <a:r>
              <a:rPr lang="en-US" altLang="zh-CN" sz="1800" dirty="0"/>
              <a:t>++) {</a:t>
            </a:r>
            <a:endParaRPr lang="zh-CN" altLang="zh-CN" sz="1800" dirty="0"/>
          </a:p>
          <a:p>
            <a:pPr marL="0" indent="0">
              <a:buNone/>
            </a:pPr>
            <a:r>
              <a:rPr lang="en-US" altLang="zh-CN" sz="1800" dirty="0"/>
              <a:t>		</a:t>
            </a:r>
            <a:r>
              <a:rPr lang="en-US" altLang="zh-CN" sz="1800" dirty="0" err="1"/>
              <a:t>cout</a:t>
            </a:r>
            <a:r>
              <a:rPr lang="en-US" altLang="zh-CN" sz="1800" dirty="0"/>
              <a:t>&lt;&lt;"p["&lt;&lt;</a:t>
            </a:r>
            <a:r>
              <a:rPr lang="en-US" altLang="zh-CN" sz="1800" dirty="0" err="1"/>
              <a:t>i</a:t>
            </a:r>
            <a:r>
              <a:rPr lang="en-US" altLang="zh-CN" sz="1800" dirty="0"/>
              <a:t>&lt;&lt;"].x="&lt;&lt;p[</a:t>
            </a:r>
            <a:r>
              <a:rPr lang="en-US" altLang="zh-CN" sz="1800" dirty="0" err="1"/>
              <a:t>i</a:t>
            </a:r>
            <a:r>
              <a:rPr lang="en-US" altLang="zh-CN" sz="1800" dirty="0"/>
              <a:t>].</a:t>
            </a:r>
            <a:r>
              <a:rPr lang="en-US" altLang="zh-CN" sz="1800" dirty="0" err="1"/>
              <a:t>getx</a:t>
            </a:r>
            <a:r>
              <a:rPr lang="en-US" altLang="zh-CN" sz="1800" dirty="0"/>
              <a:t>()&lt;&lt; "\t";  </a:t>
            </a:r>
            <a:endParaRPr lang="zh-CN" altLang="zh-CN" sz="1800" dirty="0"/>
          </a:p>
          <a:p>
            <a:pPr marL="0" indent="0">
              <a:buNone/>
            </a:pPr>
            <a:r>
              <a:rPr lang="en-US" altLang="zh-CN" sz="1800" dirty="0"/>
              <a:t>		</a:t>
            </a:r>
            <a:r>
              <a:rPr lang="en-US" altLang="zh-CN" sz="1800" dirty="0" err="1"/>
              <a:t>cout</a:t>
            </a:r>
            <a:r>
              <a:rPr lang="en-US" altLang="zh-CN" sz="1800" dirty="0"/>
              <a:t>&lt;&lt;"p["&lt;&lt;</a:t>
            </a:r>
            <a:r>
              <a:rPr lang="en-US" altLang="zh-CN" sz="1800" dirty="0" err="1"/>
              <a:t>i</a:t>
            </a:r>
            <a:r>
              <a:rPr lang="en-US" altLang="zh-CN" sz="1800" dirty="0"/>
              <a:t>&lt;&lt;"].y="&lt;&lt;p[</a:t>
            </a:r>
            <a:r>
              <a:rPr lang="en-US" altLang="zh-CN" sz="1800" dirty="0" err="1"/>
              <a:t>i</a:t>
            </a:r>
            <a:r>
              <a:rPr lang="en-US" altLang="zh-CN" sz="1800" dirty="0"/>
              <a:t>].</a:t>
            </a:r>
            <a:r>
              <a:rPr lang="en-US" altLang="zh-CN" sz="1800" dirty="0" err="1"/>
              <a:t>gety</a:t>
            </a:r>
            <a:r>
              <a:rPr lang="en-US" altLang="zh-CN" sz="1800" dirty="0"/>
              <a:t>()&lt;&lt; </a:t>
            </a:r>
            <a:r>
              <a:rPr lang="en-US" altLang="zh-CN" sz="1800" dirty="0" err="1"/>
              <a:t>endl</a:t>
            </a:r>
            <a:r>
              <a:rPr lang="en-US" altLang="zh-CN" sz="1800" dirty="0"/>
              <a:t>;</a:t>
            </a:r>
            <a:endParaRPr lang="zh-CN" altLang="zh-CN" sz="1800" dirty="0"/>
          </a:p>
          <a:p>
            <a:pPr marL="0" indent="0">
              <a:buNone/>
            </a:pPr>
            <a:r>
              <a:rPr lang="en-US" altLang="zh-CN" sz="1800" dirty="0"/>
              <a:t>	}</a:t>
            </a:r>
            <a:endParaRPr lang="zh-CN" altLang="zh-CN" sz="1800" dirty="0"/>
          </a:p>
          <a:p>
            <a:pPr marL="0" indent="0">
              <a:buNone/>
            </a:pPr>
            <a:r>
              <a:rPr lang="en-US" altLang="zh-CN" sz="1800" dirty="0"/>
              <a:t>	</a:t>
            </a:r>
            <a:r>
              <a:rPr lang="en-US" altLang="zh-CN" sz="1800" dirty="0" err="1"/>
              <a:t>pt</a:t>
            </a:r>
            <a:r>
              <a:rPr lang="en-US" altLang="zh-CN" sz="1800" dirty="0"/>
              <a:t> = &amp;p1;				      //</a:t>
            </a:r>
            <a:r>
              <a:rPr lang="zh-CN" altLang="zh-CN" sz="1800" dirty="0"/>
              <a:t>指向单个对象的指针</a:t>
            </a:r>
          </a:p>
          <a:p>
            <a:pPr marL="0" indent="0">
              <a:buNone/>
            </a:pPr>
            <a:r>
              <a:rPr lang="en-US" altLang="zh-CN" sz="1800" dirty="0"/>
              <a:t>	</a:t>
            </a:r>
            <a:r>
              <a:rPr lang="en-US" altLang="zh-CN" sz="1800" dirty="0" err="1"/>
              <a:t>cout</a:t>
            </a:r>
            <a:r>
              <a:rPr lang="en-US" altLang="zh-CN" sz="1800" dirty="0"/>
              <a:t>&lt;&lt;"Point </a:t>
            </a:r>
            <a:r>
              <a:rPr lang="en-US" altLang="zh-CN" sz="1800" dirty="0" err="1"/>
              <a:t>pt</a:t>
            </a:r>
            <a:r>
              <a:rPr lang="en-US" altLang="zh-CN" sz="1800" dirty="0"/>
              <a:t>-&gt;x:"&lt;&lt;</a:t>
            </a:r>
            <a:r>
              <a:rPr lang="en-US" altLang="zh-CN" sz="1800" dirty="0" err="1"/>
              <a:t>pt</a:t>
            </a:r>
            <a:r>
              <a:rPr lang="en-US" altLang="zh-CN" sz="1800" dirty="0"/>
              <a:t>-&gt;</a:t>
            </a:r>
            <a:r>
              <a:rPr lang="en-US" altLang="zh-CN" sz="1800" dirty="0" err="1"/>
              <a:t>getx</a:t>
            </a:r>
            <a:r>
              <a:rPr lang="en-US" altLang="zh-CN" sz="1800" dirty="0"/>
              <a:t>()&lt;&lt;</a:t>
            </a:r>
            <a:r>
              <a:rPr lang="en-US" altLang="zh-CN" sz="1800" dirty="0" err="1"/>
              <a:t>endl</a:t>
            </a:r>
            <a:r>
              <a:rPr lang="en-US" altLang="zh-CN" sz="1800" dirty="0"/>
              <a:t>;	      //</a:t>
            </a:r>
            <a:r>
              <a:rPr lang="zh-CN" altLang="zh-CN" sz="1800" dirty="0"/>
              <a:t>指针对象访问方法</a:t>
            </a:r>
            <a:r>
              <a:rPr lang="en-US" altLang="zh-CN" sz="1800" dirty="0"/>
              <a:t>1</a:t>
            </a:r>
            <a:endParaRPr lang="zh-CN" altLang="zh-CN" sz="1800" dirty="0"/>
          </a:p>
          <a:p>
            <a:pPr marL="0" indent="0">
              <a:buNone/>
            </a:pPr>
            <a:r>
              <a:rPr lang="en-US" altLang="zh-CN" sz="1800" dirty="0"/>
              <a:t>	</a:t>
            </a:r>
            <a:r>
              <a:rPr lang="en-US" altLang="zh-CN" sz="1800" dirty="0" err="1"/>
              <a:t>pt</a:t>
            </a:r>
            <a:r>
              <a:rPr lang="en-US" altLang="zh-CN" sz="1800" dirty="0"/>
              <a:t> = p2;					      //</a:t>
            </a:r>
            <a:r>
              <a:rPr lang="zh-CN" altLang="zh-CN" sz="1800" dirty="0"/>
              <a:t>指向对象数组的指针</a:t>
            </a:r>
          </a:p>
          <a:p>
            <a:pPr marL="0" indent="0">
              <a:buNone/>
            </a:pPr>
            <a:r>
              <a:rPr lang="en-US" altLang="zh-CN" sz="1800" dirty="0"/>
              <a:t>	</a:t>
            </a:r>
            <a:r>
              <a:rPr lang="en-US" altLang="zh-CN" sz="1800" dirty="0" err="1"/>
              <a:t>cout</a:t>
            </a:r>
            <a:r>
              <a:rPr lang="en-US" altLang="zh-CN" sz="1800" dirty="0"/>
              <a:t>&lt;&lt;"Point Array </a:t>
            </a:r>
            <a:r>
              <a:rPr lang="en-US" altLang="zh-CN" sz="1800" dirty="0" err="1"/>
              <a:t>pt</a:t>
            </a:r>
            <a:r>
              <a:rPr lang="en-US" altLang="zh-CN" sz="1800" dirty="0"/>
              <a:t>-&gt;x :"&lt;&lt;</a:t>
            </a:r>
            <a:r>
              <a:rPr lang="en-US" altLang="zh-CN" sz="1800" dirty="0" err="1"/>
              <a:t>pt</a:t>
            </a:r>
            <a:r>
              <a:rPr lang="en-US" altLang="zh-CN" sz="1800" dirty="0"/>
              <a:t>-&gt;</a:t>
            </a:r>
            <a:r>
              <a:rPr lang="en-US" altLang="zh-CN" sz="1800" dirty="0" err="1"/>
              <a:t>getx</a:t>
            </a:r>
            <a:r>
              <a:rPr lang="en-US" altLang="zh-CN" sz="1800" dirty="0"/>
              <a:t>()&lt;&lt; </a:t>
            </a:r>
            <a:r>
              <a:rPr lang="en-US" altLang="zh-CN" sz="1800" dirty="0" err="1"/>
              <a:t>endl</a:t>
            </a:r>
            <a:r>
              <a:rPr lang="en-US" altLang="zh-CN" sz="1800" dirty="0"/>
              <a:t>;</a:t>
            </a:r>
            <a:endParaRPr lang="zh-CN" altLang="zh-CN" sz="1800" dirty="0"/>
          </a:p>
          <a:p>
            <a:pPr marL="0" indent="0">
              <a:buNone/>
            </a:pPr>
            <a:r>
              <a:rPr lang="en-US" altLang="zh-CN" sz="1800" dirty="0"/>
              <a:t>	</a:t>
            </a:r>
            <a:r>
              <a:rPr lang="en-US" altLang="zh-CN" sz="1800" dirty="0" err="1"/>
              <a:t>pt</a:t>
            </a:r>
            <a:r>
              <a:rPr lang="en-US" altLang="zh-CN" sz="1800" dirty="0"/>
              <a:t>++;					       //</a:t>
            </a:r>
            <a:r>
              <a:rPr lang="zh-CN" altLang="zh-CN" sz="1800" dirty="0"/>
              <a:t>指向对象数组下一元素</a:t>
            </a:r>
          </a:p>
          <a:p>
            <a:pPr marL="0" indent="0">
              <a:buNone/>
            </a:pPr>
            <a:r>
              <a:rPr lang="en-US" altLang="zh-CN" sz="1800" dirty="0"/>
              <a:t>	</a:t>
            </a:r>
            <a:r>
              <a:rPr lang="en-US" altLang="zh-CN" sz="1800" dirty="0" err="1"/>
              <a:t>cout</a:t>
            </a:r>
            <a:r>
              <a:rPr lang="en-US" altLang="zh-CN" sz="1800" dirty="0"/>
              <a:t>&lt;&lt;"Point Array </a:t>
            </a:r>
            <a:r>
              <a:rPr lang="en-US" altLang="zh-CN" sz="1800" dirty="0" err="1"/>
              <a:t>pt</a:t>
            </a:r>
            <a:r>
              <a:rPr lang="en-US" altLang="zh-CN" sz="1800" dirty="0"/>
              <a:t>-&gt;x :"&lt;&lt;</a:t>
            </a:r>
            <a:r>
              <a:rPr lang="en-US" altLang="zh-CN" sz="1800" dirty="0" err="1"/>
              <a:t>pt</a:t>
            </a:r>
            <a:r>
              <a:rPr lang="en-US" altLang="zh-CN" sz="1800" dirty="0"/>
              <a:t>-&gt;</a:t>
            </a:r>
            <a:r>
              <a:rPr lang="en-US" altLang="zh-CN" sz="1800" dirty="0" err="1"/>
              <a:t>getx</a:t>
            </a:r>
            <a:r>
              <a:rPr lang="en-US" altLang="zh-CN" sz="1800" dirty="0"/>
              <a:t>()&lt;&lt; </a:t>
            </a:r>
            <a:r>
              <a:rPr lang="en-US" altLang="zh-CN" sz="1800" dirty="0" err="1"/>
              <a:t>endl</a:t>
            </a:r>
            <a:r>
              <a:rPr lang="en-US" altLang="zh-CN" sz="1800" dirty="0"/>
              <a:t>;</a:t>
            </a:r>
            <a:endParaRPr lang="zh-CN" altLang="zh-CN" sz="1800" dirty="0"/>
          </a:p>
          <a:p>
            <a:pPr marL="0" indent="0">
              <a:buNone/>
            </a:pPr>
            <a:r>
              <a:rPr lang="en-US" altLang="zh-CN" sz="1800" dirty="0"/>
              <a:t>	</a:t>
            </a:r>
            <a:r>
              <a:rPr lang="en-US" altLang="zh-CN" sz="1800" dirty="0" err="1"/>
              <a:t>cout</a:t>
            </a:r>
            <a:r>
              <a:rPr lang="en-US" altLang="zh-CN" sz="1800" dirty="0"/>
              <a:t>&lt;&lt;"Point  (*</a:t>
            </a:r>
            <a:r>
              <a:rPr lang="en-US" altLang="zh-CN" sz="1800" dirty="0" err="1"/>
              <a:t>pt</a:t>
            </a:r>
            <a:r>
              <a:rPr lang="en-US" altLang="zh-CN" sz="1800" dirty="0"/>
              <a:t>).x :"&lt;&lt;(*</a:t>
            </a:r>
            <a:r>
              <a:rPr lang="en-US" altLang="zh-CN" sz="1800" dirty="0" err="1"/>
              <a:t>pt</a:t>
            </a:r>
            <a:r>
              <a:rPr lang="en-US" altLang="zh-CN" sz="1800" dirty="0"/>
              <a:t>).</a:t>
            </a:r>
            <a:r>
              <a:rPr lang="en-US" altLang="zh-CN" sz="1800" dirty="0" err="1"/>
              <a:t>getx</a:t>
            </a:r>
            <a:r>
              <a:rPr lang="en-US" altLang="zh-CN" sz="1800" dirty="0"/>
              <a:t>()&lt;&lt; </a:t>
            </a:r>
            <a:r>
              <a:rPr lang="en-US" altLang="zh-CN" sz="1800" dirty="0" err="1"/>
              <a:t>endl</a:t>
            </a:r>
            <a:r>
              <a:rPr lang="en-US" altLang="zh-CN" sz="1800" dirty="0"/>
              <a:t>;           //</a:t>
            </a:r>
            <a:r>
              <a:rPr lang="zh-CN" altLang="zh-CN" sz="1800" dirty="0"/>
              <a:t>指针对象访问方法</a:t>
            </a:r>
            <a:r>
              <a:rPr lang="en-US" altLang="zh-CN" sz="1800" dirty="0"/>
              <a:t>2 </a:t>
            </a:r>
            <a:endParaRPr lang="zh-CN" altLang="zh-CN" sz="1800" dirty="0"/>
          </a:p>
          <a:p>
            <a:pPr marL="0" indent="0">
              <a:buNone/>
            </a:pPr>
            <a:r>
              <a:rPr lang="en-US" altLang="zh-CN" sz="1800" dirty="0"/>
              <a:t>}</a:t>
            </a:r>
            <a:endParaRPr lang="en-US" altLang="zh-CN" sz="1800" b="1" dirty="0"/>
          </a:p>
        </p:txBody>
      </p:sp>
      <p:sp>
        <p:nvSpPr>
          <p:cNvPr id="4" name="标题 1"/>
          <p:cNvSpPr>
            <a:spLocks noGrp="1"/>
          </p:cNvSpPr>
          <p:nvPr>
            <p:ph type="title"/>
          </p:nvPr>
        </p:nvSpPr>
        <p:spPr>
          <a:xfrm>
            <a:off x="457200" y="73672"/>
            <a:ext cx="8229600" cy="811195"/>
          </a:xfrm>
        </p:spPr>
        <p:txBody>
          <a:bodyPr/>
          <a:lstStyle/>
          <a:p>
            <a:r>
              <a:rPr lang="en-US" altLang="zh-CN" b="1" dirty="0"/>
              <a:t>3.11 </a:t>
            </a:r>
            <a:r>
              <a:rPr lang="zh-CN" altLang="zh-CN" b="1" dirty="0">
                <a:solidFill>
                  <a:srgbClr val="FF0000"/>
                </a:solidFill>
              </a:rPr>
              <a:t>对象</a:t>
            </a:r>
            <a:r>
              <a:rPr lang="zh-CN" altLang="zh-CN" b="1" dirty="0"/>
              <a:t>应用</a:t>
            </a:r>
            <a:endParaRPr lang="zh-CN" altLang="en-US" dirty="0"/>
          </a:p>
        </p:txBody>
      </p:sp>
    </p:spTree>
    <p:extLst>
      <p:ext uri="{BB962C8B-B14F-4D97-AF65-F5344CB8AC3E}">
        <p14:creationId xmlns:p14="http://schemas.microsoft.com/office/powerpoint/2010/main" val="35797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0">
                                            <p:txEl>
                                              <p:pRg st="0" end="0"/>
                                            </p:txEl>
                                          </p:spTgt>
                                        </p:tgtEl>
                                        <p:attrNameLst>
                                          <p:attrName>style.visibility</p:attrName>
                                        </p:attrNameLst>
                                      </p:cBhvr>
                                      <p:to>
                                        <p:strVal val="visible"/>
                                      </p:to>
                                    </p:set>
                                    <p:anim calcmode="lin" valueType="num">
                                      <p:cBhvr additive="base">
                                        <p:cTn id="7" dur="500" fill="hold"/>
                                        <p:tgtEl>
                                          <p:spTgt spid="1095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0">
                                            <p:txEl>
                                              <p:pRg st="1" end="1"/>
                                            </p:txEl>
                                          </p:spTgt>
                                        </p:tgtEl>
                                        <p:attrNameLst>
                                          <p:attrName>style.visibility</p:attrName>
                                        </p:attrNameLst>
                                      </p:cBhvr>
                                      <p:to>
                                        <p:strVal val="visible"/>
                                      </p:to>
                                    </p:set>
                                    <p:anim calcmode="lin" valueType="num">
                                      <p:cBhvr additive="base">
                                        <p:cTn id="13" dur="500" fill="hold"/>
                                        <p:tgtEl>
                                          <p:spTgt spid="1095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0">
                                            <p:txEl>
                                              <p:pRg st="2" end="2"/>
                                            </p:txEl>
                                          </p:spTgt>
                                        </p:tgtEl>
                                        <p:attrNameLst>
                                          <p:attrName>style.visibility</p:attrName>
                                        </p:attrNameLst>
                                      </p:cBhvr>
                                      <p:to>
                                        <p:strVal val="visible"/>
                                      </p:to>
                                    </p:set>
                                    <p:anim calcmode="lin" valueType="num">
                                      <p:cBhvr additive="base">
                                        <p:cTn id="19" dur="500" fill="hold"/>
                                        <p:tgtEl>
                                          <p:spTgt spid="1095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0">
                                            <p:txEl>
                                              <p:pRg st="3" end="3"/>
                                            </p:txEl>
                                          </p:spTgt>
                                        </p:tgtEl>
                                        <p:attrNameLst>
                                          <p:attrName>style.visibility</p:attrName>
                                        </p:attrNameLst>
                                      </p:cBhvr>
                                      <p:to>
                                        <p:strVal val="visible"/>
                                      </p:to>
                                    </p:set>
                                    <p:anim calcmode="lin" valueType="num">
                                      <p:cBhvr additive="base">
                                        <p:cTn id="25" dur="500" fill="hold"/>
                                        <p:tgtEl>
                                          <p:spTgt spid="1095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570">
                                            <p:txEl>
                                              <p:pRg st="4" end="4"/>
                                            </p:txEl>
                                          </p:spTgt>
                                        </p:tgtEl>
                                        <p:attrNameLst>
                                          <p:attrName>style.visibility</p:attrName>
                                        </p:attrNameLst>
                                      </p:cBhvr>
                                      <p:to>
                                        <p:strVal val="visible"/>
                                      </p:to>
                                    </p:set>
                                    <p:anim calcmode="lin" valueType="num">
                                      <p:cBhvr additive="base">
                                        <p:cTn id="31" dur="500" fill="hold"/>
                                        <p:tgtEl>
                                          <p:spTgt spid="10957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570">
                                            <p:txEl>
                                              <p:pRg st="5" end="5"/>
                                            </p:txEl>
                                          </p:spTgt>
                                        </p:tgtEl>
                                        <p:attrNameLst>
                                          <p:attrName>style.visibility</p:attrName>
                                        </p:attrNameLst>
                                      </p:cBhvr>
                                      <p:to>
                                        <p:strVal val="visible"/>
                                      </p:to>
                                    </p:set>
                                    <p:anim calcmode="lin" valueType="num">
                                      <p:cBhvr additive="base">
                                        <p:cTn id="37" dur="500" fill="hold"/>
                                        <p:tgtEl>
                                          <p:spTgt spid="10957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9570">
                                            <p:txEl>
                                              <p:pRg st="6" end="6"/>
                                            </p:txEl>
                                          </p:spTgt>
                                        </p:tgtEl>
                                        <p:attrNameLst>
                                          <p:attrName>style.visibility</p:attrName>
                                        </p:attrNameLst>
                                      </p:cBhvr>
                                      <p:to>
                                        <p:strVal val="visible"/>
                                      </p:to>
                                    </p:set>
                                    <p:anim calcmode="lin" valueType="num">
                                      <p:cBhvr additive="base">
                                        <p:cTn id="43" dur="500" fill="hold"/>
                                        <p:tgtEl>
                                          <p:spTgt spid="10957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5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570">
                                            <p:txEl>
                                              <p:pRg st="7" end="7"/>
                                            </p:txEl>
                                          </p:spTgt>
                                        </p:tgtEl>
                                        <p:attrNameLst>
                                          <p:attrName>style.visibility</p:attrName>
                                        </p:attrNameLst>
                                      </p:cBhvr>
                                      <p:to>
                                        <p:strVal val="visible"/>
                                      </p:to>
                                    </p:set>
                                    <p:anim calcmode="lin" valueType="num">
                                      <p:cBhvr additive="base">
                                        <p:cTn id="49" dur="500" fill="hold"/>
                                        <p:tgtEl>
                                          <p:spTgt spid="10957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95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9570">
                                            <p:txEl>
                                              <p:pRg st="8" end="8"/>
                                            </p:txEl>
                                          </p:spTgt>
                                        </p:tgtEl>
                                        <p:attrNameLst>
                                          <p:attrName>style.visibility</p:attrName>
                                        </p:attrNameLst>
                                      </p:cBhvr>
                                      <p:to>
                                        <p:strVal val="visible"/>
                                      </p:to>
                                    </p:set>
                                    <p:anim calcmode="lin" valueType="num">
                                      <p:cBhvr additive="base">
                                        <p:cTn id="55" dur="500" fill="hold"/>
                                        <p:tgtEl>
                                          <p:spTgt spid="10957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95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9570">
                                            <p:txEl>
                                              <p:pRg st="9" end="9"/>
                                            </p:txEl>
                                          </p:spTgt>
                                        </p:tgtEl>
                                        <p:attrNameLst>
                                          <p:attrName>style.visibility</p:attrName>
                                        </p:attrNameLst>
                                      </p:cBhvr>
                                      <p:to>
                                        <p:strVal val="visible"/>
                                      </p:to>
                                    </p:set>
                                    <p:anim calcmode="lin" valueType="num">
                                      <p:cBhvr additive="base">
                                        <p:cTn id="61" dur="500" fill="hold"/>
                                        <p:tgtEl>
                                          <p:spTgt spid="10957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957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9570">
                                            <p:txEl>
                                              <p:pRg st="10" end="10"/>
                                            </p:txEl>
                                          </p:spTgt>
                                        </p:tgtEl>
                                        <p:attrNameLst>
                                          <p:attrName>style.visibility</p:attrName>
                                        </p:attrNameLst>
                                      </p:cBhvr>
                                      <p:to>
                                        <p:strVal val="visible"/>
                                      </p:to>
                                    </p:set>
                                    <p:anim calcmode="lin" valueType="num">
                                      <p:cBhvr additive="base">
                                        <p:cTn id="67" dur="500" fill="hold"/>
                                        <p:tgtEl>
                                          <p:spTgt spid="109570">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95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9570">
                                            <p:txEl>
                                              <p:pRg st="11" end="11"/>
                                            </p:txEl>
                                          </p:spTgt>
                                        </p:tgtEl>
                                        <p:attrNameLst>
                                          <p:attrName>style.visibility</p:attrName>
                                        </p:attrNameLst>
                                      </p:cBhvr>
                                      <p:to>
                                        <p:strVal val="visible"/>
                                      </p:to>
                                    </p:set>
                                    <p:anim calcmode="lin" valueType="num">
                                      <p:cBhvr additive="base">
                                        <p:cTn id="73" dur="500" fill="hold"/>
                                        <p:tgtEl>
                                          <p:spTgt spid="109570">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957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9570">
                                            <p:txEl>
                                              <p:pRg st="12" end="12"/>
                                            </p:txEl>
                                          </p:spTgt>
                                        </p:tgtEl>
                                        <p:attrNameLst>
                                          <p:attrName>style.visibility</p:attrName>
                                        </p:attrNameLst>
                                      </p:cBhvr>
                                      <p:to>
                                        <p:strVal val="visible"/>
                                      </p:to>
                                    </p:set>
                                    <p:anim calcmode="lin" valueType="num">
                                      <p:cBhvr additive="base">
                                        <p:cTn id="79" dur="500" fill="hold"/>
                                        <p:tgtEl>
                                          <p:spTgt spid="109570">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957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9570">
                                            <p:txEl>
                                              <p:pRg st="13" end="13"/>
                                            </p:txEl>
                                          </p:spTgt>
                                        </p:tgtEl>
                                        <p:attrNameLst>
                                          <p:attrName>style.visibility</p:attrName>
                                        </p:attrNameLst>
                                      </p:cBhvr>
                                      <p:to>
                                        <p:strVal val="visible"/>
                                      </p:to>
                                    </p:set>
                                    <p:anim calcmode="lin" valueType="num">
                                      <p:cBhvr additive="base">
                                        <p:cTn id="85" dur="500" fill="hold"/>
                                        <p:tgtEl>
                                          <p:spTgt spid="109570">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957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9570">
                                            <p:txEl>
                                              <p:pRg st="14" end="14"/>
                                            </p:txEl>
                                          </p:spTgt>
                                        </p:tgtEl>
                                        <p:attrNameLst>
                                          <p:attrName>style.visibility</p:attrName>
                                        </p:attrNameLst>
                                      </p:cBhvr>
                                      <p:to>
                                        <p:strVal val="visible"/>
                                      </p:to>
                                    </p:set>
                                    <p:anim calcmode="lin" valueType="num">
                                      <p:cBhvr additive="base">
                                        <p:cTn id="91" dur="500" fill="hold"/>
                                        <p:tgtEl>
                                          <p:spTgt spid="109570">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957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09570">
                                            <p:txEl>
                                              <p:pRg st="15" end="15"/>
                                            </p:txEl>
                                          </p:spTgt>
                                        </p:tgtEl>
                                        <p:attrNameLst>
                                          <p:attrName>style.visibility</p:attrName>
                                        </p:attrNameLst>
                                      </p:cBhvr>
                                      <p:to>
                                        <p:strVal val="visible"/>
                                      </p:to>
                                    </p:set>
                                    <p:anim calcmode="lin" valueType="num">
                                      <p:cBhvr additive="base">
                                        <p:cTn id="97" dur="500" fill="hold"/>
                                        <p:tgtEl>
                                          <p:spTgt spid="109570">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09570">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9570">
                                            <p:txEl>
                                              <p:pRg st="16" end="16"/>
                                            </p:txEl>
                                          </p:spTgt>
                                        </p:tgtEl>
                                        <p:attrNameLst>
                                          <p:attrName>style.visibility</p:attrName>
                                        </p:attrNameLst>
                                      </p:cBhvr>
                                      <p:to>
                                        <p:strVal val="visible"/>
                                      </p:to>
                                    </p:set>
                                    <p:anim calcmode="lin" valueType="num">
                                      <p:cBhvr additive="base">
                                        <p:cTn id="103" dur="500" fill="hold"/>
                                        <p:tgtEl>
                                          <p:spTgt spid="109570">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09570">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b="1" dirty="0"/>
              <a:t>3.11.1 </a:t>
            </a:r>
            <a:r>
              <a:rPr lang="zh-CN" altLang="en-US" b="1" dirty="0"/>
              <a:t>对象</a:t>
            </a:r>
            <a:r>
              <a:rPr lang="zh-CN" altLang="en-US" b="1" dirty="0">
                <a:solidFill>
                  <a:schemeClr val="tx1"/>
                </a:solidFill>
              </a:rPr>
              <a:t>数组</a:t>
            </a:r>
            <a:r>
              <a:rPr lang="zh-CN" altLang="en-US" b="1" dirty="0">
                <a:solidFill>
                  <a:srgbClr val="FF3300"/>
                </a:solidFill>
              </a:rPr>
              <a:t>和对象指针</a:t>
            </a:r>
          </a:p>
        </p:txBody>
      </p:sp>
      <p:sp>
        <p:nvSpPr>
          <p:cNvPr id="99331" name="Rectangle 3"/>
          <p:cNvSpPr>
            <a:spLocks noGrp="1" noChangeArrowheads="1"/>
          </p:cNvSpPr>
          <p:nvPr>
            <p:ph type="body" idx="1"/>
          </p:nvPr>
        </p:nvSpPr>
        <p:spPr/>
        <p:txBody>
          <a:bodyPr/>
          <a:lstStyle/>
          <a:p>
            <a:pPr eaLnBrk="1" hangingPunct="1"/>
            <a:r>
              <a:rPr lang="zh-CN" altLang="en-US" b="1" dirty="0">
                <a:solidFill>
                  <a:srgbClr val="0000CC"/>
                </a:solidFill>
              </a:rPr>
              <a:t>定义对象数组的几点说明</a:t>
            </a:r>
          </a:p>
          <a:p>
            <a:pPr marL="914400" lvl="1" indent="-457200" eaLnBrk="1" hangingPunct="1">
              <a:buFont typeface="+mj-ea"/>
              <a:buAutoNum type="circleNumDbPlain"/>
            </a:pPr>
            <a:r>
              <a:rPr lang="zh-CN" altLang="en-US" sz="2400" dirty="0"/>
              <a:t>定义对象时通常要调用默认构造函数。没有定义任何构造函数的类可以定义对象数组，因为</a:t>
            </a:r>
            <a:r>
              <a:rPr lang="en-US" altLang="zh-CN" sz="2400" dirty="0"/>
              <a:t>C++</a:t>
            </a:r>
            <a:r>
              <a:rPr lang="zh-CN" altLang="en-US" sz="2400" dirty="0"/>
              <a:t>会为这种类自动合成一个默认构造函数。</a:t>
            </a:r>
          </a:p>
          <a:p>
            <a:pPr marL="914400" lvl="1" indent="-457200" eaLnBrk="1" hangingPunct="1">
              <a:buFont typeface="+mj-ea"/>
              <a:buAutoNum type="circleNumDbPlain"/>
            </a:pPr>
            <a:r>
              <a:rPr lang="zh-CN" altLang="en-US" sz="2400" dirty="0"/>
              <a:t>如果一个类同时具有无参构造函数和全部参数都有缺省值的构造函数，也可以定义对象数组。但在定义无参对象时，将产生二义性，上面的定</a:t>
            </a:r>
            <a:r>
              <a:rPr lang="zh-CN" altLang="en-US" sz="2400" dirty="0">
                <a:solidFill>
                  <a:srgbClr val="FF0000"/>
                </a:solidFill>
              </a:rPr>
              <a:t>无参构造函数在定义对象数组时拥有优先权。</a:t>
            </a:r>
            <a:r>
              <a:rPr lang="zh-CN" altLang="en-US" sz="2400" dirty="0"/>
              <a:t>义“</a:t>
            </a:r>
            <a:r>
              <a:rPr lang="en-US" altLang="zh-CN" sz="2400" dirty="0"/>
              <a:t>point p2;”</a:t>
            </a:r>
            <a:r>
              <a:rPr lang="zh-CN" altLang="en-US" sz="2400" dirty="0"/>
              <a:t>就属于这种情况。</a:t>
            </a:r>
          </a:p>
          <a:p>
            <a:pPr marL="914400" lvl="1" indent="-457200" eaLnBrk="1" hangingPunct="1">
              <a:buFont typeface="+mj-ea"/>
              <a:buAutoNum type="circleNumDbPlain"/>
            </a:pPr>
            <a:r>
              <a:rPr lang="zh-CN" altLang="en-US" sz="2400" dirty="0"/>
              <a:t>如果一个类只有需要参数的构造函数（不包括全部参数都有默认值的情况），只能采用</a:t>
            </a:r>
            <a:r>
              <a:rPr lang="zh-CN" altLang="en-US" sz="2400" b="1" dirty="0">
                <a:solidFill>
                  <a:srgbClr val="FF0000"/>
                </a:solidFill>
              </a:rPr>
              <a:t>列表方式定义数组</a:t>
            </a:r>
            <a:r>
              <a:rPr lang="zh-CN" altLang="en-US" sz="2400" dirty="0"/>
              <a:t>，在列表中为数组对象提供构造函数初值，</a:t>
            </a:r>
            <a:r>
              <a:rPr lang="zh-CN" altLang="en-US" sz="2400" b="1" dirty="0">
                <a:solidFill>
                  <a:srgbClr val="FF0000"/>
                </a:solidFill>
              </a:rPr>
              <a:t>如</a:t>
            </a:r>
            <a:r>
              <a:rPr lang="en-US" altLang="zh-CN" sz="2400" b="1" dirty="0">
                <a:solidFill>
                  <a:srgbClr val="FF0000"/>
                </a:solidFill>
              </a:rPr>
              <a:t>L4</a:t>
            </a:r>
            <a:r>
              <a:rPr lang="zh-CN" altLang="en-US" sz="2400" b="1" dirty="0">
                <a:solidFill>
                  <a:srgbClr val="FF0000"/>
                </a:solidFill>
              </a:rPr>
              <a:t>语句所</a:t>
            </a:r>
            <a:r>
              <a:rPr lang="zh-CN" altLang="en-US" sz="2400" dirty="0"/>
              <a:t>示。</a:t>
            </a:r>
          </a:p>
        </p:txBody>
      </p:sp>
    </p:spTree>
    <p:extLst>
      <p:ext uri="{BB962C8B-B14F-4D97-AF65-F5344CB8AC3E}">
        <p14:creationId xmlns:p14="http://schemas.microsoft.com/office/powerpoint/2010/main" val="2642339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p:cTn id="7" dur="1000" fill="hold"/>
                                        <p:tgtEl>
                                          <p:spTgt spid="9933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933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933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993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 calcmode="lin" valueType="num">
                                      <p:cBhvr>
                                        <p:cTn id="15" dur="500" fill="hold"/>
                                        <p:tgtEl>
                                          <p:spTgt spid="9933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99331">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99331">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9933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anim calcmode="lin" valueType="num">
                                      <p:cBhvr additive="base">
                                        <p:cTn id="2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67544" y="16808"/>
            <a:ext cx="8229600" cy="675888"/>
          </a:xfrm>
        </p:spPr>
        <p:txBody>
          <a:bodyPr/>
          <a:lstStyle/>
          <a:p>
            <a:r>
              <a:rPr lang="en-US" altLang="zh-CN" b="1" dirty="0"/>
              <a:t>3.11.2 </a:t>
            </a:r>
            <a:r>
              <a:rPr lang="zh-CN" altLang="zh-CN" b="1" dirty="0"/>
              <a:t>向函数</a:t>
            </a:r>
            <a:r>
              <a:rPr lang="zh-CN" altLang="zh-CN" b="1" dirty="0">
                <a:solidFill>
                  <a:srgbClr val="FF0000"/>
                </a:solidFill>
              </a:rPr>
              <a:t>传递对象</a:t>
            </a:r>
          </a:p>
        </p:txBody>
      </p:sp>
      <p:sp>
        <p:nvSpPr>
          <p:cNvPr id="125955" name="Rectangle 3"/>
          <p:cNvSpPr>
            <a:spLocks noGrp="1" noChangeArrowheads="1"/>
          </p:cNvSpPr>
          <p:nvPr>
            <p:ph type="body" idx="4294967295"/>
          </p:nvPr>
        </p:nvSpPr>
        <p:spPr>
          <a:xfrm>
            <a:off x="467544" y="980728"/>
            <a:ext cx="8229600" cy="5400600"/>
          </a:xfrm>
        </p:spPr>
        <p:txBody>
          <a:bodyPr/>
          <a:lstStyle/>
          <a:p>
            <a:pPr marL="0" indent="0" eaLnBrk="1" hangingPunct="1">
              <a:buNone/>
            </a:pPr>
            <a:r>
              <a:rPr lang="en-US" altLang="zh-CN" sz="2800" b="1" dirty="0">
                <a:solidFill>
                  <a:srgbClr val="0000CC"/>
                </a:solidFill>
              </a:rPr>
              <a:t>1．</a:t>
            </a:r>
            <a:r>
              <a:rPr lang="zh-CN" altLang="en-US" sz="2800" b="1" dirty="0">
                <a:solidFill>
                  <a:srgbClr val="0000CC"/>
                </a:solidFill>
              </a:rPr>
              <a:t>类类型参数的概念</a:t>
            </a:r>
            <a:endParaRPr lang="en-US" altLang="zh-CN" sz="2800" b="1" dirty="0">
              <a:solidFill>
                <a:srgbClr val="0000CC"/>
              </a:solidFill>
            </a:endParaRPr>
          </a:p>
          <a:p>
            <a:pPr lvl="1" eaLnBrk="1" hangingPunct="1"/>
            <a:r>
              <a:rPr lang="zh-CN" altLang="zh-CN" sz="2400" dirty="0"/>
              <a:t>类类型可以作为函数的参数类型，通过它向函数传递对象。</a:t>
            </a:r>
            <a:r>
              <a:rPr lang="zh-CN" altLang="en-US" sz="2400" dirty="0"/>
              <a:t>在函数中访问参数对象时，</a:t>
            </a:r>
            <a:r>
              <a:rPr lang="zh-CN" altLang="en-US" sz="2400" b="1" dirty="0">
                <a:solidFill>
                  <a:srgbClr val="FF0000"/>
                </a:solidFill>
              </a:rPr>
              <a:t>只能访问参数对象的</a:t>
            </a:r>
            <a:r>
              <a:rPr lang="en-US" altLang="zh-CN" sz="2400" b="1" dirty="0">
                <a:solidFill>
                  <a:srgbClr val="FF0000"/>
                </a:solidFill>
              </a:rPr>
              <a:t>public</a:t>
            </a:r>
            <a:r>
              <a:rPr lang="zh-CN" altLang="en-US" sz="2400" b="1" dirty="0">
                <a:solidFill>
                  <a:srgbClr val="FF0000"/>
                </a:solidFill>
              </a:rPr>
              <a:t>成员</a:t>
            </a:r>
            <a:r>
              <a:rPr lang="zh-CN" altLang="en-US" sz="2400" dirty="0"/>
              <a:t>。</a:t>
            </a:r>
            <a:endParaRPr lang="en-US" altLang="zh-CN" sz="2400" dirty="0"/>
          </a:p>
          <a:p>
            <a:pPr marL="0" indent="0" eaLnBrk="1" hangingPunct="1">
              <a:buNone/>
            </a:pPr>
            <a:r>
              <a:rPr lang="en-US" altLang="zh-CN" sz="2800" b="1" dirty="0">
                <a:solidFill>
                  <a:srgbClr val="0000CC"/>
                </a:solidFill>
              </a:rPr>
              <a:t>2．</a:t>
            </a:r>
            <a:r>
              <a:rPr lang="zh-CN" altLang="en-US" sz="2800" b="1" dirty="0">
                <a:solidFill>
                  <a:srgbClr val="0000CC"/>
                </a:solidFill>
              </a:rPr>
              <a:t>类类型参数的传递方式</a:t>
            </a:r>
          </a:p>
          <a:p>
            <a:pPr lvl="1" eaLnBrk="1" hangingPunct="1"/>
            <a:r>
              <a:rPr lang="zh-CN" altLang="en-US" b="1" dirty="0"/>
              <a:t>值传递（对象的一个拷贝）</a:t>
            </a:r>
            <a:endParaRPr lang="en-US" altLang="zh-CN" b="1" dirty="0"/>
          </a:p>
          <a:p>
            <a:pPr marL="857250" lvl="2" indent="0" eaLnBrk="1" hangingPunct="1">
              <a:buNone/>
            </a:pPr>
            <a:r>
              <a:rPr lang="zh-CN" altLang="zh-CN" sz="2200" dirty="0"/>
              <a:t>以按位复制的方式，将实参对象的每个数据成员的值按位拷贝到形参对象的各数据成员中。</a:t>
            </a:r>
            <a:r>
              <a:rPr lang="zh-CN" altLang="zh-CN" sz="2200" b="1" dirty="0">
                <a:solidFill>
                  <a:srgbClr val="FF0000"/>
                </a:solidFill>
              </a:rPr>
              <a:t>参数传递完成后，形参与实参就没有关系了，</a:t>
            </a:r>
            <a:r>
              <a:rPr lang="zh-CN" altLang="zh-CN" sz="2200" dirty="0"/>
              <a:t>所以按值传递对象的方式不能修改实参对象的值。</a:t>
            </a:r>
            <a:endParaRPr lang="zh-CN" altLang="en-US" sz="2200" b="1" dirty="0"/>
          </a:p>
          <a:p>
            <a:pPr lvl="1" eaLnBrk="1" hangingPunct="1"/>
            <a:r>
              <a:rPr lang="zh-CN" altLang="en-US" b="1" dirty="0"/>
              <a:t>地址（指针）传递</a:t>
            </a:r>
          </a:p>
          <a:p>
            <a:pPr lvl="1" eaLnBrk="1" hangingPunct="1"/>
            <a:r>
              <a:rPr lang="zh-CN" altLang="en-US" b="1" dirty="0"/>
              <a:t>引用传递</a:t>
            </a:r>
          </a:p>
        </p:txBody>
      </p:sp>
    </p:spTree>
    <p:extLst>
      <p:ext uri="{BB962C8B-B14F-4D97-AF65-F5344CB8AC3E}">
        <p14:creationId xmlns:p14="http://schemas.microsoft.com/office/powerpoint/2010/main" val="2427112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 calcmode="lin" valueType="num">
                                      <p:cBhvr additive="base">
                                        <p:cTn id="7"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xEl>
                                              <p:pRg st="3" end="3"/>
                                            </p:txEl>
                                          </p:spTgt>
                                        </p:tgtEl>
                                        <p:attrNameLst>
                                          <p:attrName>style.visibility</p:attrName>
                                        </p:attrNameLst>
                                      </p:cBhvr>
                                      <p:to>
                                        <p:strVal val="visible"/>
                                      </p:to>
                                    </p:set>
                                    <p:anim calcmode="lin" valueType="num">
                                      <p:cBhvr additive="base">
                                        <p:cTn id="13" dur="500" fill="hold"/>
                                        <p:tgtEl>
                                          <p:spTgt spid="1259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5955">
                                            <p:txEl>
                                              <p:pRg st="4" end="4"/>
                                            </p:txEl>
                                          </p:spTgt>
                                        </p:tgtEl>
                                        <p:attrNameLst>
                                          <p:attrName>style.visibility</p:attrName>
                                        </p:attrNameLst>
                                      </p:cBhvr>
                                      <p:to>
                                        <p:strVal val="visible"/>
                                      </p:to>
                                    </p:set>
                                    <p:anim calcmode="lin" valueType="num">
                                      <p:cBhvr additive="base">
                                        <p:cTn id="17"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5955">
                                            <p:txEl>
                                              <p:pRg st="5" end="5"/>
                                            </p:txEl>
                                          </p:spTgt>
                                        </p:tgtEl>
                                        <p:attrNameLst>
                                          <p:attrName>style.visibility</p:attrName>
                                        </p:attrNameLst>
                                      </p:cBhvr>
                                      <p:to>
                                        <p:strVal val="visible"/>
                                      </p:to>
                                    </p:set>
                                    <p:anim calcmode="lin" valueType="num">
                                      <p:cBhvr additive="base">
                                        <p:cTn id="23" dur="500" fill="hold"/>
                                        <p:tgtEl>
                                          <p:spTgt spid="1259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5955">
                                            <p:txEl>
                                              <p:pRg st="6" end="6"/>
                                            </p:txEl>
                                          </p:spTgt>
                                        </p:tgtEl>
                                        <p:attrNameLst>
                                          <p:attrName>style.visibility</p:attrName>
                                        </p:attrNameLst>
                                      </p:cBhvr>
                                      <p:to>
                                        <p:strVal val="visible"/>
                                      </p:to>
                                    </p:set>
                                    <p:anim calcmode="lin" valueType="num">
                                      <p:cBhvr additive="base">
                                        <p:cTn id="29" dur="5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59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4294967295"/>
          </p:nvPr>
        </p:nvSpPr>
        <p:spPr>
          <a:xfrm>
            <a:off x="467544" y="980728"/>
            <a:ext cx="7772400" cy="5545138"/>
          </a:xfrm>
        </p:spPr>
        <p:txBody>
          <a:bodyPr/>
          <a:lstStyle/>
          <a:p>
            <a:pPr marL="0" indent="0" eaLnBrk="1" hangingPunct="1">
              <a:lnSpc>
                <a:spcPct val="80000"/>
              </a:lnSpc>
              <a:buNone/>
            </a:pPr>
            <a:r>
              <a:rPr lang="en-US" altLang="zh-CN" sz="2000" b="1" dirty="0">
                <a:solidFill>
                  <a:srgbClr val="0000CC"/>
                </a:solidFill>
              </a:rPr>
              <a:t>【</a:t>
            </a:r>
            <a:r>
              <a:rPr lang="zh-CN" altLang="en-US" sz="2000" b="1" dirty="0">
                <a:solidFill>
                  <a:srgbClr val="0000CC"/>
                </a:solidFill>
              </a:rPr>
              <a:t>例</a:t>
            </a:r>
            <a:r>
              <a:rPr lang="en-US" altLang="zh-CN" sz="2000" b="1" dirty="0">
                <a:solidFill>
                  <a:srgbClr val="0000CC"/>
                </a:solidFill>
              </a:rPr>
              <a:t>3-25】</a:t>
            </a:r>
            <a:r>
              <a:rPr lang="zh-CN" altLang="en-US" sz="2000" b="1" dirty="0">
                <a:solidFill>
                  <a:srgbClr val="0000CC"/>
                </a:solidFill>
              </a:rPr>
              <a:t>按传值、传引用、传指针的方式向函数传递参数对象。</a:t>
            </a:r>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a:t>
            </a:r>
            <a:r>
              <a:rPr lang="en-US" altLang="zh-CN" sz="2000" dirty="0" err="1"/>
              <a:t>MyClass</a:t>
            </a:r>
            <a:r>
              <a:rPr lang="en-US" altLang="zh-CN" sz="2000" dirty="0"/>
              <a:t>{</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val</a:t>
            </a:r>
            <a:r>
              <a:rPr lang="en-US" altLang="zh-CN" sz="2000" dirty="0"/>
              <a:t>;</a:t>
            </a:r>
            <a:endParaRPr lang="zh-CN" altLang="zh-CN" sz="2000" dirty="0"/>
          </a:p>
          <a:p>
            <a:pPr marL="0" indent="0">
              <a:buNone/>
            </a:pPr>
            <a:r>
              <a:rPr lang="en-US" altLang="zh-CN" sz="2000" dirty="0"/>
              <a:t>public:</a:t>
            </a:r>
            <a:endParaRPr lang="zh-CN" altLang="zh-CN" sz="2000" dirty="0"/>
          </a:p>
          <a:p>
            <a:pPr marL="0" indent="0">
              <a:buNone/>
            </a:pPr>
            <a:r>
              <a:rPr lang="en-US" altLang="zh-CN" sz="2000" dirty="0"/>
              <a:t>    </a:t>
            </a:r>
            <a:r>
              <a:rPr lang="en-US" altLang="zh-CN" sz="2000" dirty="0" err="1"/>
              <a:t>MyClass</a:t>
            </a:r>
            <a:r>
              <a:rPr lang="en-US" altLang="zh-CN" sz="2000" dirty="0"/>
              <a:t>(</a:t>
            </a:r>
            <a:r>
              <a:rPr lang="en-US" altLang="zh-CN" sz="2000" dirty="0" err="1"/>
              <a:t>int</a:t>
            </a:r>
            <a:r>
              <a:rPr lang="en-US" altLang="zh-CN" sz="2000" dirty="0"/>
              <a:t> </a:t>
            </a:r>
            <a:r>
              <a:rPr lang="en-US" altLang="zh-CN" sz="2000" dirty="0" err="1"/>
              <a:t>i</a:t>
            </a:r>
            <a:r>
              <a:rPr lang="en-US" altLang="zh-CN" sz="2000" dirty="0"/>
              <a:t>){ </a:t>
            </a:r>
            <a:r>
              <a:rPr lang="en-US" altLang="zh-CN" sz="2000" dirty="0" err="1"/>
              <a:t>val</a:t>
            </a:r>
            <a:r>
              <a:rPr lang="en-US" altLang="zh-CN" sz="2000" dirty="0"/>
              <a:t>=</a:t>
            </a:r>
            <a:r>
              <a:rPr lang="en-US" altLang="zh-CN" sz="2000" dirty="0" err="1"/>
              <a:t>i</a:t>
            </a:r>
            <a:r>
              <a:rPr lang="en-US" altLang="zh-CN" sz="2000" dirty="0"/>
              <a:t>;} </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getval</a:t>
            </a:r>
            <a:r>
              <a:rPr lang="en-US" altLang="zh-CN" sz="2000" dirty="0"/>
              <a:t>(){ return </a:t>
            </a:r>
            <a:r>
              <a:rPr lang="en-US" altLang="zh-CN" sz="2000" dirty="0" err="1"/>
              <a:t>val</a:t>
            </a:r>
            <a:r>
              <a:rPr lang="en-US" altLang="zh-CN" sz="2000" dirty="0"/>
              <a:t>; }</a:t>
            </a:r>
            <a:endParaRPr lang="zh-CN" altLang="zh-CN" sz="2000" dirty="0"/>
          </a:p>
          <a:p>
            <a:pPr marL="0" indent="0">
              <a:buNone/>
            </a:pPr>
            <a:r>
              <a:rPr lang="en-US" altLang="zh-CN" sz="2000" dirty="0"/>
              <a:t>    void </a:t>
            </a:r>
            <a:r>
              <a:rPr lang="en-US" altLang="zh-CN" sz="2000" dirty="0" err="1"/>
              <a:t>setval</a:t>
            </a:r>
            <a:r>
              <a:rPr lang="en-US" altLang="zh-CN" sz="2000" dirty="0"/>
              <a:t>(</a:t>
            </a:r>
            <a:r>
              <a:rPr lang="en-US" altLang="zh-CN" sz="2000" dirty="0" err="1"/>
              <a:t>int</a:t>
            </a:r>
            <a:r>
              <a:rPr lang="en-US" altLang="zh-CN" sz="2000" dirty="0"/>
              <a:t> </a:t>
            </a:r>
            <a:r>
              <a:rPr lang="en-US" altLang="zh-CN" sz="2000" dirty="0" err="1"/>
              <a:t>i</a:t>
            </a:r>
            <a:r>
              <a:rPr lang="en-US" altLang="zh-CN" sz="2000" dirty="0"/>
              <a:t>){ </a:t>
            </a:r>
            <a:r>
              <a:rPr lang="en-US" altLang="zh-CN" sz="2000" dirty="0" err="1"/>
              <a:t>val</a:t>
            </a:r>
            <a:r>
              <a:rPr lang="en-US" altLang="zh-CN" sz="2000" dirty="0"/>
              <a:t>=</a:t>
            </a:r>
            <a:r>
              <a:rPr lang="en-US" altLang="zh-CN" sz="2000" dirty="0" err="1"/>
              <a:t>i</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void display(</a:t>
            </a:r>
            <a:r>
              <a:rPr lang="en-US" altLang="zh-CN" sz="2000" dirty="0" err="1"/>
              <a:t>MyClass</a:t>
            </a:r>
            <a:r>
              <a:rPr lang="en-US" altLang="zh-CN" sz="2000" dirty="0"/>
              <a:t>  </a:t>
            </a:r>
            <a:r>
              <a:rPr lang="en-US" altLang="zh-CN" sz="2000" dirty="0" err="1"/>
              <a:t>ob</a:t>
            </a:r>
            <a:r>
              <a:rPr lang="en-US" altLang="zh-CN" sz="2000" dirty="0"/>
              <a:t>){ </a:t>
            </a:r>
            <a:r>
              <a:rPr lang="en-US" altLang="zh-CN" sz="2000" dirty="0" err="1"/>
              <a:t>cout</a:t>
            </a:r>
            <a:r>
              <a:rPr lang="en-US" altLang="zh-CN" sz="2000" dirty="0"/>
              <a:t>&lt;&lt;</a:t>
            </a:r>
            <a:r>
              <a:rPr lang="en-US" altLang="zh-CN" sz="2000" dirty="0" err="1"/>
              <a:t>ob.getval</a:t>
            </a:r>
            <a:r>
              <a:rPr lang="en-US" altLang="zh-CN" sz="2000" dirty="0"/>
              <a:t>()&lt;&lt;</a:t>
            </a:r>
            <a:r>
              <a:rPr lang="en-US" altLang="zh-CN" sz="2000" dirty="0" err="1"/>
              <a:t>endl</a:t>
            </a:r>
            <a:r>
              <a:rPr lang="en-US" altLang="zh-CN" sz="2000" dirty="0"/>
              <a:t>; }</a:t>
            </a:r>
            <a:endParaRPr lang="zh-CN" altLang="zh-CN" sz="2000" dirty="0"/>
          </a:p>
          <a:p>
            <a:pPr marL="0" indent="0">
              <a:buNone/>
            </a:pPr>
            <a:r>
              <a:rPr lang="en-US" altLang="zh-CN" sz="2000" dirty="0"/>
              <a:t>void change1(</a:t>
            </a:r>
            <a:r>
              <a:rPr lang="en-US" altLang="zh-CN" sz="2000" dirty="0" err="1"/>
              <a:t>MyClass</a:t>
            </a:r>
            <a:r>
              <a:rPr lang="en-US" altLang="zh-CN" sz="2000" dirty="0"/>
              <a:t>  </a:t>
            </a:r>
            <a:r>
              <a:rPr lang="en-US" altLang="zh-CN" sz="2000" dirty="0" err="1"/>
              <a:t>ob</a:t>
            </a:r>
            <a:r>
              <a:rPr lang="en-US" altLang="zh-CN" sz="2000" dirty="0"/>
              <a:t>){ </a:t>
            </a:r>
            <a:r>
              <a:rPr lang="en-US" altLang="zh-CN" sz="2000" dirty="0" err="1"/>
              <a:t>ob.setval</a:t>
            </a:r>
            <a:r>
              <a:rPr lang="en-US" altLang="zh-CN" sz="2000" dirty="0"/>
              <a:t>(50); }</a:t>
            </a:r>
            <a:endParaRPr lang="zh-CN" altLang="zh-CN" sz="2000" dirty="0"/>
          </a:p>
          <a:p>
            <a:pPr marL="0" indent="0">
              <a:buNone/>
            </a:pPr>
            <a:r>
              <a:rPr lang="en-US" altLang="zh-CN" sz="2000" dirty="0"/>
              <a:t>void change2(</a:t>
            </a:r>
            <a:r>
              <a:rPr lang="en-US" altLang="zh-CN" sz="2000" dirty="0" err="1"/>
              <a:t>MyClass</a:t>
            </a:r>
            <a:r>
              <a:rPr lang="en-US" altLang="zh-CN" sz="2000" dirty="0"/>
              <a:t> &amp; </a:t>
            </a:r>
            <a:r>
              <a:rPr lang="en-US" altLang="zh-CN" sz="2000" dirty="0" err="1"/>
              <a:t>ob</a:t>
            </a:r>
            <a:r>
              <a:rPr lang="en-US" altLang="zh-CN" sz="2000" dirty="0"/>
              <a:t>){ </a:t>
            </a:r>
            <a:r>
              <a:rPr lang="en-US" altLang="zh-CN" sz="2000" dirty="0" err="1"/>
              <a:t>ob.setval</a:t>
            </a:r>
            <a:r>
              <a:rPr lang="en-US" altLang="zh-CN" sz="2000" dirty="0"/>
              <a:t>(50); }</a:t>
            </a:r>
            <a:endParaRPr lang="zh-CN" altLang="zh-CN" sz="2000" dirty="0"/>
          </a:p>
          <a:p>
            <a:pPr marL="0" indent="0">
              <a:buNone/>
            </a:pPr>
            <a:r>
              <a:rPr lang="en-US" altLang="zh-CN" sz="2000" dirty="0"/>
              <a:t>void change3(</a:t>
            </a:r>
            <a:r>
              <a:rPr lang="en-US" altLang="zh-CN" sz="2000" dirty="0" err="1"/>
              <a:t>MyClass</a:t>
            </a:r>
            <a:r>
              <a:rPr lang="en-US" altLang="zh-CN" sz="2000" dirty="0"/>
              <a:t> * </a:t>
            </a:r>
            <a:r>
              <a:rPr lang="en-US" altLang="zh-CN" sz="2000" dirty="0" err="1"/>
              <a:t>ob</a:t>
            </a:r>
            <a:r>
              <a:rPr lang="en-US" altLang="zh-CN" sz="2000" dirty="0"/>
              <a:t>){ </a:t>
            </a:r>
            <a:r>
              <a:rPr lang="en-US" altLang="zh-CN" sz="2000" dirty="0" err="1"/>
              <a:t>ob</a:t>
            </a:r>
            <a:r>
              <a:rPr lang="en-US" altLang="zh-CN" sz="2000" dirty="0"/>
              <a:t>-&gt;</a:t>
            </a:r>
            <a:r>
              <a:rPr lang="en-US" altLang="zh-CN" sz="2000" dirty="0" err="1"/>
              <a:t>setval</a:t>
            </a:r>
            <a:r>
              <a:rPr lang="en-US" altLang="zh-CN" sz="2000" dirty="0"/>
              <a:t>(100); }</a:t>
            </a:r>
            <a:endParaRPr lang="zh-CN" altLang="zh-CN" sz="2000" dirty="0"/>
          </a:p>
          <a:p>
            <a:pPr marL="0" indent="0" eaLnBrk="1" hangingPunct="1">
              <a:lnSpc>
                <a:spcPct val="80000"/>
              </a:lnSpc>
              <a:buNone/>
            </a:pPr>
            <a:endParaRPr lang="en-US" altLang="zh-CN" sz="2000" b="1" dirty="0"/>
          </a:p>
        </p:txBody>
      </p:sp>
      <p:sp>
        <p:nvSpPr>
          <p:cNvPr id="4" name="Rectangle 2"/>
          <p:cNvSpPr txBox="1">
            <a:spLocks noChangeArrowheads="1"/>
          </p:cNvSpPr>
          <p:nvPr/>
        </p:nvSpPr>
        <p:spPr bwMode="auto">
          <a:xfrm>
            <a:off x="467544" y="16808"/>
            <a:ext cx="8229600" cy="67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kern="0" dirty="0"/>
              <a:t>3.11.2 </a:t>
            </a:r>
            <a:r>
              <a:rPr lang="zh-CN" altLang="zh-CN" b="1" kern="0" dirty="0"/>
              <a:t>向函数</a:t>
            </a:r>
            <a:r>
              <a:rPr lang="zh-CN" altLang="zh-CN" b="1" kern="0" dirty="0">
                <a:solidFill>
                  <a:srgbClr val="FF0000"/>
                </a:solidFill>
              </a:rPr>
              <a:t>传递对象</a:t>
            </a:r>
          </a:p>
        </p:txBody>
      </p:sp>
    </p:spTree>
    <p:extLst>
      <p:ext uri="{BB962C8B-B14F-4D97-AF65-F5344CB8AC3E}">
        <p14:creationId xmlns:p14="http://schemas.microsoft.com/office/powerpoint/2010/main" val="2296751051"/>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4294967295"/>
          </p:nvPr>
        </p:nvSpPr>
        <p:spPr>
          <a:xfrm>
            <a:off x="323528" y="764704"/>
            <a:ext cx="7772400" cy="5400675"/>
          </a:xfrm>
        </p:spPr>
        <p:txBody>
          <a:bodyPr/>
          <a:lstStyle/>
          <a:p>
            <a:pPr marL="0" indent="0">
              <a:buNone/>
            </a:pPr>
            <a:r>
              <a:rPr lang="en-US" altLang="zh-CN" sz="2400" dirty="0"/>
              <a:t>void main(){</a:t>
            </a:r>
            <a:endParaRPr lang="zh-CN" altLang="zh-CN" sz="2400" dirty="0"/>
          </a:p>
          <a:p>
            <a:pPr marL="0" indent="0">
              <a:buNone/>
            </a:pPr>
            <a:r>
              <a:rPr lang="en-US" altLang="zh-CN" sz="2400" dirty="0"/>
              <a:t>    </a:t>
            </a:r>
            <a:r>
              <a:rPr lang="en-US" altLang="zh-CN" sz="2400" dirty="0" err="1"/>
              <a:t>MyClass</a:t>
            </a:r>
            <a:r>
              <a:rPr lang="en-US" altLang="zh-CN" sz="2400" dirty="0"/>
              <a:t> a(10);</a:t>
            </a:r>
            <a:endParaRPr lang="zh-CN" altLang="zh-CN" sz="2400" dirty="0"/>
          </a:p>
          <a:p>
            <a:pPr marL="0" indent="0">
              <a:buNone/>
            </a:pPr>
            <a:r>
              <a:rPr lang="en-US" altLang="zh-CN" sz="2400" dirty="0"/>
              <a:t>    </a:t>
            </a:r>
            <a:r>
              <a:rPr lang="en-US" altLang="zh-CN" sz="2400" dirty="0" err="1"/>
              <a:t>cout</a:t>
            </a:r>
            <a:r>
              <a:rPr lang="en-US" altLang="zh-CN" sz="2400" dirty="0"/>
              <a:t>&lt;&lt;"Value of a before calling change  -----";</a:t>
            </a:r>
            <a:endParaRPr lang="zh-CN" altLang="zh-CN" sz="2400" dirty="0"/>
          </a:p>
          <a:p>
            <a:pPr marL="0" indent="0">
              <a:buNone/>
            </a:pPr>
            <a:r>
              <a:rPr lang="en-US" altLang="zh-CN" sz="2400" dirty="0"/>
              <a:t>    display(a);</a:t>
            </a:r>
            <a:endParaRPr lang="zh-CN" altLang="zh-CN" sz="2400" dirty="0"/>
          </a:p>
          <a:p>
            <a:pPr marL="0" indent="0">
              <a:buNone/>
            </a:pPr>
            <a:r>
              <a:rPr lang="en-US" altLang="zh-CN" sz="2400" dirty="0"/>
              <a:t>    change1(a);</a:t>
            </a:r>
            <a:endParaRPr lang="zh-CN" altLang="zh-CN" sz="2400" dirty="0"/>
          </a:p>
          <a:p>
            <a:pPr marL="0" indent="0">
              <a:buNone/>
            </a:pPr>
            <a:r>
              <a:rPr lang="en-US" altLang="zh-CN" sz="2400" dirty="0"/>
              <a:t>    </a:t>
            </a:r>
            <a:r>
              <a:rPr lang="en-US" altLang="zh-CN" sz="2400" dirty="0" err="1"/>
              <a:t>cout</a:t>
            </a:r>
            <a:r>
              <a:rPr lang="en-US" altLang="zh-CN" sz="2400" dirty="0"/>
              <a:t>&lt;&lt;"Value of a after calling change1()-----";</a:t>
            </a:r>
            <a:endParaRPr lang="zh-CN" altLang="zh-CN" sz="2400" dirty="0"/>
          </a:p>
          <a:p>
            <a:pPr marL="0" indent="0">
              <a:buNone/>
            </a:pPr>
            <a:r>
              <a:rPr lang="en-US" altLang="zh-CN" sz="2400" dirty="0"/>
              <a:t>    display(a);</a:t>
            </a:r>
            <a:endParaRPr lang="zh-CN" altLang="zh-CN" sz="2400" dirty="0"/>
          </a:p>
          <a:p>
            <a:pPr marL="0" indent="0">
              <a:buNone/>
            </a:pPr>
            <a:r>
              <a:rPr lang="en-US" altLang="zh-CN" sz="2400" dirty="0"/>
              <a:t>    change2(a);</a:t>
            </a:r>
            <a:endParaRPr lang="zh-CN" altLang="zh-CN" sz="2400" dirty="0"/>
          </a:p>
          <a:p>
            <a:pPr marL="0" indent="0">
              <a:buNone/>
            </a:pPr>
            <a:r>
              <a:rPr lang="en-US" altLang="zh-CN" sz="2400" dirty="0"/>
              <a:t>    </a:t>
            </a:r>
            <a:r>
              <a:rPr lang="en-US" altLang="zh-CN" sz="2400" dirty="0" err="1"/>
              <a:t>cout</a:t>
            </a:r>
            <a:r>
              <a:rPr lang="en-US" altLang="zh-CN" sz="2400" dirty="0"/>
              <a:t>&lt;&lt;"Value of a after calling change2()-----";</a:t>
            </a:r>
            <a:endParaRPr lang="zh-CN" altLang="zh-CN" sz="2400" dirty="0"/>
          </a:p>
          <a:p>
            <a:pPr marL="0" indent="0">
              <a:buNone/>
            </a:pPr>
            <a:r>
              <a:rPr lang="en-US" altLang="zh-CN" sz="2400" dirty="0"/>
              <a:t>    display(a);</a:t>
            </a:r>
            <a:endParaRPr lang="zh-CN" altLang="zh-CN" sz="2400" dirty="0"/>
          </a:p>
          <a:p>
            <a:pPr marL="0" indent="0">
              <a:buNone/>
            </a:pPr>
            <a:r>
              <a:rPr lang="en-US" altLang="zh-CN" sz="2400" dirty="0"/>
              <a:t>    change3(&amp;a);</a:t>
            </a:r>
            <a:endParaRPr lang="zh-CN" altLang="zh-CN" sz="2400" dirty="0"/>
          </a:p>
          <a:p>
            <a:pPr marL="0" indent="0">
              <a:buNone/>
            </a:pPr>
            <a:r>
              <a:rPr lang="en-US" altLang="zh-CN" sz="2400" dirty="0"/>
              <a:t>    </a:t>
            </a:r>
            <a:r>
              <a:rPr lang="en-US" altLang="zh-CN" sz="2400" dirty="0" err="1"/>
              <a:t>cout</a:t>
            </a:r>
            <a:r>
              <a:rPr lang="en-US" altLang="zh-CN" sz="2400" dirty="0"/>
              <a:t>&lt;&lt;"Value of a after calling change3()-----";</a:t>
            </a:r>
            <a:endParaRPr lang="zh-CN" altLang="zh-CN" sz="2400" dirty="0"/>
          </a:p>
          <a:p>
            <a:pPr marL="0" indent="0">
              <a:buNone/>
            </a:pPr>
            <a:r>
              <a:rPr lang="en-US" altLang="zh-CN" sz="2400" dirty="0"/>
              <a:t>    display(a);</a:t>
            </a:r>
            <a:endParaRPr lang="zh-CN" altLang="zh-CN" sz="2400" dirty="0"/>
          </a:p>
          <a:p>
            <a:pPr marL="0" indent="0">
              <a:buNone/>
            </a:pPr>
            <a:r>
              <a:rPr lang="en-US" altLang="zh-CN" sz="2400" dirty="0"/>
              <a:t>}</a:t>
            </a:r>
            <a:endParaRPr lang="zh-CN" altLang="zh-CN" sz="2400" dirty="0"/>
          </a:p>
        </p:txBody>
      </p:sp>
      <p:sp>
        <p:nvSpPr>
          <p:cNvPr id="128003" name="AutoShape 4"/>
          <p:cNvSpPr>
            <a:spLocks noChangeArrowheads="1"/>
          </p:cNvSpPr>
          <p:nvPr/>
        </p:nvSpPr>
        <p:spPr bwMode="auto">
          <a:xfrm>
            <a:off x="6228184" y="908720"/>
            <a:ext cx="2772419" cy="1799927"/>
          </a:xfrm>
          <a:prstGeom prst="cloudCallout">
            <a:avLst>
              <a:gd name="adj1" fmla="val -150661"/>
              <a:gd name="adj2" fmla="val -16839"/>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分析输出结果</a:t>
            </a:r>
          </a:p>
        </p:txBody>
      </p:sp>
      <p:sp>
        <p:nvSpPr>
          <p:cNvPr id="4" name="Rectangle 2"/>
          <p:cNvSpPr txBox="1">
            <a:spLocks noChangeArrowheads="1"/>
          </p:cNvSpPr>
          <p:nvPr/>
        </p:nvSpPr>
        <p:spPr bwMode="auto">
          <a:xfrm>
            <a:off x="467544" y="16808"/>
            <a:ext cx="8229600" cy="67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kern="0" dirty="0"/>
              <a:t>3.11.2 </a:t>
            </a:r>
            <a:r>
              <a:rPr lang="zh-CN" altLang="zh-CN" b="1" kern="0" dirty="0"/>
              <a:t>向函数</a:t>
            </a:r>
            <a:r>
              <a:rPr lang="zh-CN" altLang="zh-CN" b="1" kern="0" dirty="0">
                <a:solidFill>
                  <a:srgbClr val="FF0000"/>
                </a:solidFill>
              </a:rPr>
              <a:t>传递对象</a:t>
            </a:r>
          </a:p>
        </p:txBody>
      </p:sp>
    </p:spTree>
    <p:extLst>
      <p:ext uri="{BB962C8B-B14F-4D97-AF65-F5344CB8AC3E}">
        <p14:creationId xmlns:p14="http://schemas.microsoft.com/office/powerpoint/2010/main" val="717941520"/>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685800" y="1124744"/>
            <a:ext cx="7772400" cy="4971256"/>
          </a:xfrm>
        </p:spPr>
        <p:txBody>
          <a:bodyPr/>
          <a:lstStyle/>
          <a:p>
            <a:pPr marL="0" indent="0" eaLnBrk="1" hangingPunct="1">
              <a:buNone/>
            </a:pPr>
            <a:r>
              <a:rPr lang="en-US" altLang="zh-CN" b="1" dirty="0">
                <a:solidFill>
                  <a:srgbClr val="0000CC"/>
                </a:solidFill>
              </a:rPr>
              <a:t>3.</a:t>
            </a:r>
            <a:r>
              <a:rPr lang="zh-CN" altLang="en-US" b="1" dirty="0">
                <a:solidFill>
                  <a:srgbClr val="0000CC"/>
                </a:solidFill>
              </a:rPr>
              <a:t>对参数对象的访问</a:t>
            </a:r>
          </a:p>
          <a:p>
            <a:pPr marL="857250" lvl="1" indent="-457200" eaLnBrk="1" hangingPunct="1">
              <a:buFont typeface="+mj-ea"/>
              <a:buAutoNum type="circleNumDbPlain"/>
            </a:pPr>
            <a:r>
              <a:rPr lang="zh-CN" altLang="en-US" b="1" dirty="0">
                <a:solidFill>
                  <a:srgbClr val="FF0000"/>
                </a:solidFill>
              </a:rPr>
              <a:t>普通函数</a:t>
            </a:r>
            <a:r>
              <a:rPr lang="zh-CN" altLang="en-US" b="1" dirty="0"/>
              <a:t>（非类成员）接收参数对象后，在函数体内必须按照访问权限访问对象成员，即</a:t>
            </a:r>
            <a:r>
              <a:rPr lang="zh-CN" altLang="en-US" b="1" dirty="0">
                <a:solidFill>
                  <a:srgbClr val="FF0000"/>
                </a:solidFill>
              </a:rPr>
              <a:t>只能访问对象的公有成员</a:t>
            </a:r>
            <a:r>
              <a:rPr lang="zh-CN" altLang="en-US" b="1" dirty="0"/>
              <a:t>。</a:t>
            </a:r>
          </a:p>
          <a:p>
            <a:pPr marL="857250" lvl="1" indent="-457200" eaLnBrk="1" hangingPunct="1">
              <a:buFont typeface="+mj-ea"/>
              <a:buAutoNum type="circleNumDbPlain"/>
            </a:pPr>
            <a:r>
              <a:rPr lang="zh-CN" altLang="en-US" b="1" dirty="0"/>
              <a:t>类</a:t>
            </a:r>
            <a:r>
              <a:rPr lang="zh-CN" altLang="en-US" b="1" dirty="0">
                <a:solidFill>
                  <a:srgbClr val="FF0000"/>
                </a:solidFill>
              </a:rPr>
              <a:t>成员函数可以访问本类参数对象的私有、保护、公有成员</a:t>
            </a:r>
            <a:r>
              <a:rPr lang="zh-CN" altLang="en-US" b="1" dirty="0"/>
              <a:t>。</a:t>
            </a:r>
          </a:p>
        </p:txBody>
      </p:sp>
      <p:sp>
        <p:nvSpPr>
          <p:cNvPr id="5"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kern="0" dirty="0"/>
              <a:t>3.11.2 </a:t>
            </a:r>
            <a:r>
              <a:rPr lang="zh-CN" altLang="zh-CN" b="1" kern="0" dirty="0"/>
              <a:t>向函数</a:t>
            </a:r>
            <a:r>
              <a:rPr lang="zh-CN" altLang="zh-CN" b="1" kern="0" dirty="0">
                <a:solidFill>
                  <a:srgbClr val="FF0000"/>
                </a:solidFill>
              </a:rPr>
              <a:t>传递对象</a:t>
            </a:r>
          </a:p>
        </p:txBody>
      </p:sp>
    </p:spTree>
    <p:extLst>
      <p:ext uri="{BB962C8B-B14F-4D97-AF65-F5344CB8AC3E}">
        <p14:creationId xmlns:p14="http://schemas.microsoft.com/office/powerpoint/2010/main" val="15673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wipe(down)">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wipe(down)">
                                      <p:cBhvr>
                                        <p:cTn id="12" dur="500"/>
                                        <p:tgtEl>
                                          <p:spTgt spid="11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3.1.2 </a:t>
            </a:r>
            <a:r>
              <a:rPr lang="zh-CN" altLang="zh-CN" b="1" dirty="0">
                <a:solidFill>
                  <a:srgbClr val="FF0000"/>
                </a:solidFill>
              </a:rPr>
              <a:t>封装</a:t>
            </a:r>
            <a:endParaRPr lang="zh-CN" altLang="en-US" dirty="0"/>
          </a:p>
        </p:txBody>
      </p:sp>
      <p:sp>
        <p:nvSpPr>
          <p:cNvPr id="3" name="内容占位符 2"/>
          <p:cNvSpPr>
            <a:spLocks noGrp="1"/>
          </p:cNvSpPr>
          <p:nvPr>
            <p:ph idx="1"/>
          </p:nvPr>
        </p:nvSpPr>
        <p:spPr>
          <a:xfrm>
            <a:off x="0" y="1076590"/>
            <a:ext cx="8964488" cy="5168635"/>
          </a:xfrm>
        </p:spPr>
        <p:txBody>
          <a:bodyPr/>
          <a:lstStyle/>
          <a:p>
            <a:pPr marL="457200" indent="-457200"/>
            <a:r>
              <a:rPr lang="en-US" altLang="zh-CN" b="1" dirty="0">
                <a:solidFill>
                  <a:srgbClr val="0000CC"/>
                </a:solidFill>
              </a:rPr>
              <a:t>4．</a:t>
            </a:r>
            <a:r>
              <a:rPr lang="zh-CN" altLang="en-US" b="1" dirty="0">
                <a:solidFill>
                  <a:srgbClr val="0000CC"/>
                </a:solidFill>
              </a:rPr>
              <a:t>封装的实现技术</a:t>
            </a:r>
            <a:endParaRPr lang="en-US" altLang="zh-CN" b="1" dirty="0">
              <a:solidFill>
                <a:srgbClr val="0000CC"/>
              </a:solidFill>
            </a:endParaRPr>
          </a:p>
          <a:p>
            <a:pPr lvl="1"/>
            <a:r>
              <a:rPr lang="zh-CN" altLang="zh-CN" sz="2000" dirty="0"/>
              <a:t>面向对象程序设计语言通过类（</a:t>
            </a:r>
            <a:r>
              <a:rPr lang="en-US" altLang="zh-CN" sz="2000" b="1" dirty="0">
                <a:solidFill>
                  <a:srgbClr val="FF0000"/>
                </a:solidFill>
              </a:rPr>
              <a:t>class</a:t>
            </a:r>
            <a:r>
              <a:rPr lang="zh-CN" altLang="zh-CN" sz="2000" dirty="0"/>
              <a:t>）来实现封装，也可以说封装好之后的抽象数据类型称为类。</a:t>
            </a:r>
            <a:endParaRPr lang="en-US" altLang="zh-CN" sz="2000" dirty="0"/>
          </a:p>
          <a:p>
            <a:pPr lvl="1"/>
            <a:r>
              <a:rPr lang="zh-CN" altLang="zh-CN" sz="2000" b="1" dirty="0">
                <a:solidFill>
                  <a:srgbClr val="FF0000"/>
                </a:solidFill>
              </a:rPr>
              <a:t>类具有封装能力</a:t>
            </a:r>
            <a:r>
              <a:rPr lang="zh-CN" altLang="zh-CN" sz="2000" dirty="0"/>
              <a:t>，能够将抽象类型的数据和操作函数包装成一个整体，并将数据的内部结构和接口的实现细节隐藏起来，只向外界提供接口。除了能够通过接口访问类的功能之外，外部对象对类的内部构造和实现细节是一无所知的。</a:t>
            </a:r>
            <a:endParaRPr lang="en-US" altLang="zh-CN" sz="2000" dirty="0"/>
          </a:p>
          <a:p>
            <a:pPr lvl="1"/>
            <a:r>
              <a:rPr lang="en-US" altLang="zh-CN" sz="2000" dirty="0">
                <a:solidFill>
                  <a:srgbClr val="FF0000"/>
                </a:solidFill>
              </a:rPr>
              <a:t>class</a:t>
            </a:r>
            <a:r>
              <a:rPr lang="zh-CN" altLang="zh-CN" sz="2000" dirty="0">
                <a:solidFill>
                  <a:srgbClr val="FF0000"/>
                </a:solidFill>
              </a:rPr>
              <a:t>的基本结构如下</a:t>
            </a:r>
            <a:r>
              <a:rPr lang="zh-CN" altLang="zh-CN" sz="2000" dirty="0"/>
              <a:t>：</a:t>
            </a:r>
          </a:p>
          <a:p>
            <a:pPr marL="857250" lvl="2" indent="0">
              <a:buNone/>
            </a:pPr>
            <a:r>
              <a:rPr lang="en-US" altLang="zh-CN" dirty="0"/>
              <a:t>class </a:t>
            </a:r>
            <a:r>
              <a:rPr lang="zh-CN" altLang="zh-CN" dirty="0"/>
              <a:t>类名</a:t>
            </a:r>
            <a:r>
              <a:rPr lang="en-US" altLang="zh-CN" dirty="0"/>
              <a:t>{</a:t>
            </a:r>
            <a:endParaRPr lang="zh-CN" altLang="zh-CN" dirty="0"/>
          </a:p>
          <a:p>
            <a:pPr marL="857250" lvl="2" indent="0">
              <a:buNone/>
            </a:pPr>
            <a:r>
              <a:rPr lang="en-US" altLang="zh-CN" dirty="0">
                <a:solidFill>
                  <a:srgbClr val="0000CC"/>
                </a:solidFill>
              </a:rPr>
              <a:t>public:</a:t>
            </a:r>
            <a:endParaRPr lang="zh-CN" altLang="zh-CN" dirty="0">
              <a:solidFill>
                <a:srgbClr val="0000CC"/>
              </a:solidFill>
            </a:endParaRPr>
          </a:p>
          <a:p>
            <a:pPr marL="857250" lvl="2" indent="0">
              <a:buNone/>
            </a:pPr>
            <a:r>
              <a:rPr lang="en-US" altLang="zh-CN" dirty="0"/>
              <a:t>   </a:t>
            </a:r>
            <a:r>
              <a:rPr lang="zh-CN" altLang="zh-CN" dirty="0"/>
              <a:t>公有成员；</a:t>
            </a:r>
            <a:r>
              <a:rPr lang="zh-CN" altLang="en-US" dirty="0"/>
              <a:t>　　　　　　　　</a:t>
            </a:r>
            <a:r>
              <a:rPr lang="en-US" altLang="zh-CN" dirty="0"/>
              <a:t>//</a:t>
            </a:r>
            <a:r>
              <a:rPr lang="zh-CN" altLang="en-US" dirty="0"/>
              <a:t>接口</a:t>
            </a:r>
            <a:endParaRPr lang="zh-CN" altLang="zh-CN" dirty="0"/>
          </a:p>
          <a:p>
            <a:pPr marL="857250" lvl="2" indent="0">
              <a:buNone/>
            </a:pPr>
            <a:r>
              <a:rPr lang="en-US" altLang="zh-CN" dirty="0">
                <a:solidFill>
                  <a:srgbClr val="0000CC"/>
                </a:solidFill>
              </a:rPr>
              <a:t>private:</a:t>
            </a:r>
            <a:endParaRPr lang="zh-CN" altLang="zh-CN" dirty="0">
              <a:solidFill>
                <a:srgbClr val="0000CC"/>
              </a:solidFill>
            </a:endParaRPr>
          </a:p>
          <a:p>
            <a:pPr marL="857250" lvl="2" indent="0">
              <a:buNone/>
            </a:pPr>
            <a:r>
              <a:rPr lang="en-US" altLang="zh-CN" dirty="0"/>
              <a:t>   </a:t>
            </a:r>
            <a:r>
              <a:rPr lang="zh-CN" altLang="zh-CN" dirty="0"/>
              <a:t>私有成员；</a:t>
            </a:r>
            <a:r>
              <a:rPr lang="en-US" altLang="zh-CN" dirty="0"/>
              <a:t>                             //</a:t>
            </a:r>
            <a:r>
              <a:rPr lang="zh-CN" altLang="en-US" dirty="0"/>
              <a:t>实现</a:t>
            </a:r>
            <a:endParaRPr lang="zh-CN" altLang="zh-CN" dirty="0"/>
          </a:p>
          <a:p>
            <a:pPr marL="857250" lvl="2" indent="0">
              <a:buNone/>
            </a:pPr>
            <a:r>
              <a:rPr lang="en-US" altLang="zh-CN" dirty="0"/>
              <a:t>}</a:t>
            </a:r>
            <a:r>
              <a:rPr lang="zh-CN" altLang="zh-CN" dirty="0"/>
              <a:t>；</a:t>
            </a:r>
          </a:p>
          <a:p>
            <a:pPr marL="400050" lvl="1" indent="0">
              <a:buNone/>
            </a:pPr>
            <a:endParaRPr lang="en-US" altLang="zh-CN" b="1" dirty="0">
              <a:solidFill>
                <a:srgbClr val="0000CC"/>
              </a:solidFill>
            </a:endParaRPr>
          </a:p>
          <a:p>
            <a:pPr marL="400050" lvl="1" indent="0">
              <a:buNone/>
            </a:pPr>
            <a:endParaRPr lang="zh-CN" altLang="en-US" b="1" dirty="0">
              <a:solidFill>
                <a:srgbClr val="0000CC"/>
              </a:solidFill>
            </a:endParaRPr>
          </a:p>
        </p:txBody>
      </p:sp>
    </p:spTree>
    <p:extLst>
      <p:ext uri="{BB962C8B-B14F-4D97-AF65-F5344CB8AC3E}">
        <p14:creationId xmlns:p14="http://schemas.microsoft.com/office/powerpoint/2010/main" val="384967714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681038" y="8087"/>
            <a:ext cx="7772400" cy="719137"/>
          </a:xfrm>
        </p:spPr>
        <p:txBody>
          <a:bodyPr/>
          <a:lstStyle/>
          <a:p>
            <a:pPr eaLnBrk="1" hangingPunct="1">
              <a:defRPr/>
            </a:pPr>
            <a:r>
              <a:rPr lang="zh-CN" altLang="en-US" sz="4000" b="1" dirty="0">
                <a:effectLst>
                  <a:outerShdw blurRad="38100" dist="38100" dir="2700000" algn="tl">
                    <a:srgbClr val="C0C0C0"/>
                  </a:outerShdw>
                </a:effectLst>
              </a:rPr>
              <a:t>补充</a:t>
            </a:r>
            <a:r>
              <a:rPr lang="en-US" altLang="zh-CN" sz="4000" b="1" dirty="0">
                <a:effectLst>
                  <a:outerShdw blurRad="38100" dist="38100" dir="2700000" algn="tl">
                    <a:srgbClr val="C0C0C0"/>
                  </a:outerShdw>
                </a:effectLst>
              </a:rPr>
              <a:t>:</a:t>
            </a:r>
            <a:r>
              <a:rPr lang="zh-CN" altLang="en-US" sz="4000" b="1" dirty="0">
                <a:effectLst>
                  <a:outerShdw blurRad="38100" dist="38100" dir="2700000" algn="tl">
                    <a:srgbClr val="C0C0C0"/>
                  </a:outerShdw>
                </a:effectLst>
              </a:rPr>
              <a:t>函数</a:t>
            </a:r>
            <a:r>
              <a:rPr lang="zh-CN" altLang="en-US" sz="4000" b="1" dirty="0">
                <a:solidFill>
                  <a:srgbClr val="FF3300"/>
                </a:solidFill>
                <a:effectLst>
                  <a:outerShdw blurRad="38100" dist="38100" dir="2700000" algn="tl">
                    <a:srgbClr val="C0C0C0"/>
                  </a:outerShdw>
                </a:effectLst>
              </a:rPr>
              <a:t>返回对象</a:t>
            </a:r>
            <a:r>
              <a:rPr lang="en-US" altLang="zh-CN" sz="4000" b="1" dirty="0">
                <a:solidFill>
                  <a:srgbClr val="FF3300"/>
                </a:solidFill>
                <a:effectLst>
                  <a:outerShdw blurRad="38100" dist="38100" dir="2700000" algn="tl">
                    <a:srgbClr val="C0C0C0"/>
                  </a:outerShdw>
                </a:effectLst>
              </a:rPr>
              <a:t>(1)</a:t>
            </a:r>
          </a:p>
        </p:txBody>
      </p:sp>
      <p:sp>
        <p:nvSpPr>
          <p:cNvPr id="130051" name="Rectangle 3"/>
          <p:cNvSpPr>
            <a:spLocks noGrp="1" noChangeArrowheads="1"/>
          </p:cNvSpPr>
          <p:nvPr>
            <p:ph type="body" idx="4294967295"/>
          </p:nvPr>
        </p:nvSpPr>
        <p:spPr>
          <a:xfrm>
            <a:off x="467544" y="908050"/>
            <a:ext cx="7772400" cy="5949950"/>
          </a:xfrm>
        </p:spPr>
        <p:txBody>
          <a:bodyPr/>
          <a:lstStyle/>
          <a:p>
            <a:pPr eaLnBrk="1" hangingPunct="1">
              <a:lnSpc>
                <a:spcPct val="80000"/>
              </a:lnSpc>
              <a:buFontTx/>
              <a:buNone/>
            </a:pPr>
            <a:r>
              <a:rPr lang="en-US" altLang="zh-CN" sz="2800" b="1" dirty="0">
                <a:solidFill>
                  <a:srgbClr val="0000CC"/>
                </a:solidFill>
              </a:rPr>
              <a:t>4.</a:t>
            </a:r>
            <a:r>
              <a:rPr lang="zh-CN" altLang="en-US" sz="2800" b="1" dirty="0">
                <a:solidFill>
                  <a:srgbClr val="0000CC"/>
                </a:solidFill>
              </a:rPr>
              <a:t>函数返回对象</a:t>
            </a:r>
            <a:r>
              <a:rPr lang="en-US" altLang="zh-CN" sz="2800" b="1" dirty="0">
                <a:solidFill>
                  <a:srgbClr val="0000CC"/>
                </a:solidFill>
              </a:rPr>
              <a:t>:</a:t>
            </a:r>
            <a:r>
              <a:rPr lang="zh-CN" altLang="en-US" sz="2800" b="1" dirty="0">
                <a:solidFill>
                  <a:srgbClr val="FF0000"/>
                </a:solidFill>
              </a:rPr>
              <a:t>返回对象时要调用拷贝构造函数</a:t>
            </a:r>
            <a:endParaRPr lang="en-US" altLang="zh-CN" sz="2800" b="1" dirty="0">
              <a:solidFill>
                <a:srgbClr val="FF0000"/>
              </a:solidFill>
            </a:endParaRPr>
          </a:p>
          <a:p>
            <a:pPr eaLnBrk="1" hangingPunct="1">
              <a:lnSpc>
                <a:spcPct val="80000"/>
              </a:lnSpc>
              <a:buFontTx/>
              <a:buNone/>
            </a:pPr>
            <a:r>
              <a:rPr lang="en-US" altLang="zh-CN" sz="1400" b="1" dirty="0"/>
              <a:t>#include &lt;</a:t>
            </a:r>
            <a:r>
              <a:rPr lang="en-US" altLang="zh-CN" sz="1400" b="1" dirty="0" err="1"/>
              <a:t>iostream</a:t>
            </a:r>
            <a:r>
              <a:rPr lang="en-US" altLang="zh-CN" sz="1400" b="1" dirty="0"/>
              <a:t>&gt;</a:t>
            </a:r>
          </a:p>
          <a:p>
            <a:pPr eaLnBrk="1" hangingPunct="1">
              <a:lnSpc>
                <a:spcPct val="80000"/>
              </a:lnSpc>
              <a:buFontTx/>
              <a:buNone/>
            </a:pPr>
            <a:r>
              <a:rPr lang="en-US" altLang="zh-CN" sz="1400" b="1" dirty="0"/>
              <a:t>using namespace </a:t>
            </a:r>
            <a:r>
              <a:rPr lang="en-US" altLang="zh-CN" sz="1400" b="1" dirty="0" err="1"/>
              <a:t>std</a:t>
            </a:r>
            <a:r>
              <a:rPr lang="en-US" altLang="zh-CN" sz="1400" b="1" dirty="0"/>
              <a:t>;</a:t>
            </a:r>
          </a:p>
          <a:p>
            <a:pPr eaLnBrk="1" hangingPunct="1">
              <a:lnSpc>
                <a:spcPct val="80000"/>
              </a:lnSpc>
              <a:buFontTx/>
              <a:buNone/>
            </a:pPr>
            <a:r>
              <a:rPr lang="en-US" altLang="zh-CN" sz="1400" b="1" dirty="0"/>
              <a:t>class </a:t>
            </a:r>
            <a:r>
              <a:rPr lang="en-US" altLang="zh-CN" sz="1400" b="1" dirty="0" err="1"/>
              <a:t>MyClass</a:t>
            </a:r>
            <a:r>
              <a:rPr lang="en-US" altLang="zh-CN" sz="1400" b="1" dirty="0"/>
              <a:t>{</a:t>
            </a:r>
          </a:p>
          <a:p>
            <a:pPr eaLnBrk="1" hangingPunct="1">
              <a:lnSpc>
                <a:spcPct val="80000"/>
              </a:lnSpc>
              <a:buFontTx/>
              <a:buNone/>
            </a:pPr>
            <a:r>
              <a:rPr lang="en-US" altLang="zh-CN" sz="1400" b="1" dirty="0"/>
              <a:t>	</a:t>
            </a:r>
            <a:r>
              <a:rPr lang="en-US" altLang="zh-CN" sz="1400" b="1" dirty="0" err="1"/>
              <a:t>int</a:t>
            </a:r>
            <a:r>
              <a:rPr lang="en-US" altLang="zh-CN" sz="1400" b="1" dirty="0"/>
              <a:t> </a:t>
            </a:r>
            <a:r>
              <a:rPr lang="en-US" altLang="zh-CN" sz="1400" b="1" dirty="0" err="1"/>
              <a:t>val</a:t>
            </a:r>
            <a:r>
              <a:rPr lang="en-US" altLang="zh-CN" sz="1400" b="1" dirty="0"/>
              <a:t>;</a:t>
            </a:r>
          </a:p>
          <a:p>
            <a:pPr eaLnBrk="1" hangingPunct="1">
              <a:lnSpc>
                <a:spcPct val="80000"/>
              </a:lnSpc>
              <a:buFontTx/>
              <a:buNone/>
            </a:pPr>
            <a:r>
              <a:rPr lang="en-US" altLang="zh-CN" sz="1400" b="1" dirty="0"/>
              <a:t>public:</a:t>
            </a:r>
          </a:p>
          <a:p>
            <a:pPr eaLnBrk="1" hangingPunct="1">
              <a:lnSpc>
                <a:spcPct val="80000"/>
              </a:lnSpc>
              <a:buFontTx/>
              <a:buNone/>
            </a:pPr>
            <a:r>
              <a:rPr lang="en-US" altLang="zh-CN" sz="1400" b="1" dirty="0"/>
              <a:t>	</a:t>
            </a:r>
            <a:r>
              <a:rPr lang="en-US" altLang="zh-CN" sz="1400" b="1" dirty="0" err="1">
                <a:solidFill>
                  <a:srgbClr val="FF3300"/>
                </a:solidFill>
              </a:rPr>
              <a:t>MyClass</a:t>
            </a:r>
            <a:r>
              <a:rPr lang="en-US" altLang="zh-CN" sz="1400" b="1" dirty="0">
                <a:solidFill>
                  <a:srgbClr val="FF3300"/>
                </a:solidFill>
              </a:rPr>
              <a:t>(</a:t>
            </a:r>
            <a:r>
              <a:rPr lang="en-US" altLang="zh-CN" sz="1400" b="1" dirty="0" err="1">
                <a:solidFill>
                  <a:srgbClr val="FF3300"/>
                </a:solidFill>
              </a:rPr>
              <a:t>int</a:t>
            </a:r>
            <a:r>
              <a:rPr lang="en-US" altLang="zh-CN" sz="1400" b="1" dirty="0">
                <a:solidFill>
                  <a:srgbClr val="FF3300"/>
                </a:solidFill>
              </a:rPr>
              <a:t> </a:t>
            </a:r>
            <a:r>
              <a:rPr lang="en-US" altLang="zh-CN" sz="1400" b="1" dirty="0" err="1">
                <a:solidFill>
                  <a:srgbClr val="FF3300"/>
                </a:solidFill>
              </a:rPr>
              <a:t>i</a:t>
            </a:r>
            <a:r>
              <a:rPr lang="en-US" altLang="zh-CN" sz="1400" b="1" dirty="0">
                <a:solidFill>
                  <a:srgbClr val="FF3300"/>
                </a:solidFill>
              </a:rPr>
              <a:t>){ </a:t>
            </a:r>
          </a:p>
          <a:p>
            <a:pPr eaLnBrk="1" hangingPunct="1">
              <a:lnSpc>
                <a:spcPct val="80000"/>
              </a:lnSpc>
              <a:buFontTx/>
              <a:buNone/>
            </a:pPr>
            <a:r>
              <a:rPr lang="en-US" altLang="zh-CN" sz="1400" b="1" dirty="0">
                <a:solidFill>
                  <a:srgbClr val="FF3300"/>
                </a:solidFill>
              </a:rPr>
              <a:t>		</a:t>
            </a:r>
            <a:r>
              <a:rPr lang="en-US" altLang="zh-CN" sz="1400" b="1" dirty="0" err="1">
                <a:solidFill>
                  <a:srgbClr val="FF3300"/>
                </a:solidFill>
              </a:rPr>
              <a:t>val</a:t>
            </a:r>
            <a:r>
              <a:rPr lang="en-US" altLang="zh-CN" sz="1400" b="1" dirty="0">
                <a:solidFill>
                  <a:srgbClr val="FF3300"/>
                </a:solidFill>
              </a:rPr>
              <a:t>=</a:t>
            </a:r>
            <a:r>
              <a:rPr lang="en-US" altLang="zh-CN" sz="1400" b="1" dirty="0" err="1">
                <a:solidFill>
                  <a:srgbClr val="FF3300"/>
                </a:solidFill>
              </a:rPr>
              <a:t>i</a:t>
            </a:r>
            <a:r>
              <a:rPr lang="en-US" altLang="zh-CN" sz="1400" b="1" dirty="0">
                <a:solidFill>
                  <a:srgbClr val="FF3300"/>
                </a:solidFill>
              </a:rPr>
              <a:t>;</a:t>
            </a:r>
          </a:p>
          <a:p>
            <a:pPr eaLnBrk="1" hangingPunct="1">
              <a:lnSpc>
                <a:spcPct val="80000"/>
              </a:lnSpc>
              <a:buFontTx/>
              <a:buNone/>
            </a:pPr>
            <a:r>
              <a:rPr lang="en-US" altLang="zh-CN" sz="1400" b="1" dirty="0">
                <a:solidFill>
                  <a:srgbClr val="FF3300"/>
                </a:solidFill>
              </a:rPr>
              <a:t>		</a:t>
            </a:r>
            <a:r>
              <a:rPr lang="en-US" altLang="zh-CN" sz="1400" b="1" dirty="0" err="1">
                <a:solidFill>
                  <a:srgbClr val="FF3300"/>
                </a:solidFill>
              </a:rPr>
              <a:t>cout</a:t>
            </a:r>
            <a:r>
              <a:rPr lang="en-US" altLang="zh-CN" sz="1400" b="1" dirty="0">
                <a:solidFill>
                  <a:srgbClr val="FF3300"/>
                </a:solidFill>
              </a:rPr>
              <a:t>&lt;&lt;"inside constructor \n";</a:t>
            </a:r>
          </a:p>
          <a:p>
            <a:pPr eaLnBrk="1" hangingPunct="1">
              <a:lnSpc>
                <a:spcPct val="80000"/>
              </a:lnSpc>
              <a:buFontTx/>
              <a:buNone/>
            </a:pPr>
            <a:r>
              <a:rPr lang="en-US" altLang="zh-CN" sz="1400" b="1" dirty="0">
                <a:solidFill>
                  <a:srgbClr val="FF3300"/>
                </a:solidFill>
              </a:rPr>
              <a:t>	}</a:t>
            </a:r>
          </a:p>
          <a:p>
            <a:pPr eaLnBrk="1" hangingPunct="1">
              <a:lnSpc>
                <a:spcPct val="80000"/>
              </a:lnSpc>
              <a:buFontTx/>
              <a:buNone/>
            </a:pPr>
            <a:r>
              <a:rPr lang="en-US" altLang="zh-CN" sz="1400" b="1" dirty="0"/>
              <a:t>	</a:t>
            </a:r>
            <a:r>
              <a:rPr lang="en-US" altLang="zh-CN" sz="1400" b="1" dirty="0" err="1"/>
              <a:t>int</a:t>
            </a:r>
            <a:r>
              <a:rPr lang="en-US" altLang="zh-CN" sz="1400" b="1" dirty="0"/>
              <a:t> </a:t>
            </a:r>
            <a:r>
              <a:rPr lang="en-US" altLang="zh-CN" sz="1400" b="1" dirty="0" err="1"/>
              <a:t>getval</a:t>
            </a:r>
            <a:r>
              <a:rPr lang="en-US" altLang="zh-CN" sz="1400" b="1" dirty="0"/>
              <a:t>(){return </a:t>
            </a:r>
            <a:r>
              <a:rPr lang="en-US" altLang="zh-CN" sz="1400" b="1" dirty="0" err="1"/>
              <a:t>val</a:t>
            </a:r>
            <a:r>
              <a:rPr lang="en-US" altLang="zh-CN" sz="1400" b="1" dirty="0"/>
              <a:t>;}</a:t>
            </a:r>
          </a:p>
          <a:p>
            <a:pPr eaLnBrk="1" hangingPunct="1">
              <a:lnSpc>
                <a:spcPct val="80000"/>
              </a:lnSpc>
              <a:buFontTx/>
              <a:buNone/>
            </a:pPr>
            <a:r>
              <a:rPr lang="en-US" altLang="zh-CN" sz="1400" b="1" dirty="0"/>
              <a:t>	</a:t>
            </a:r>
            <a:r>
              <a:rPr lang="en-US" altLang="zh-CN" sz="1400" b="1" dirty="0">
                <a:solidFill>
                  <a:srgbClr val="FF3300"/>
                </a:solidFill>
              </a:rPr>
              <a:t>~</a:t>
            </a:r>
            <a:r>
              <a:rPr lang="en-US" altLang="zh-CN" sz="1400" b="1" dirty="0" err="1">
                <a:solidFill>
                  <a:srgbClr val="FF3300"/>
                </a:solidFill>
              </a:rPr>
              <a:t>MyClass</a:t>
            </a:r>
            <a:r>
              <a:rPr lang="en-US" altLang="zh-CN" sz="1400" b="1" dirty="0">
                <a:solidFill>
                  <a:srgbClr val="FF3300"/>
                </a:solidFill>
              </a:rPr>
              <a:t>() { </a:t>
            </a:r>
            <a:r>
              <a:rPr lang="en-US" altLang="zh-CN" sz="1400" b="1" dirty="0" err="1">
                <a:solidFill>
                  <a:srgbClr val="FF3300"/>
                </a:solidFill>
              </a:rPr>
              <a:t>cout</a:t>
            </a:r>
            <a:r>
              <a:rPr lang="en-US" altLang="zh-CN" sz="1400" b="1" dirty="0">
                <a:solidFill>
                  <a:srgbClr val="FF3300"/>
                </a:solidFill>
              </a:rPr>
              <a:t>&lt;&lt;"Destructor\n";}</a:t>
            </a:r>
          </a:p>
          <a:p>
            <a:pPr eaLnBrk="1" hangingPunct="1">
              <a:lnSpc>
                <a:spcPct val="80000"/>
              </a:lnSpc>
              <a:buFontTx/>
              <a:buNone/>
            </a:pPr>
            <a:r>
              <a:rPr lang="en-US" altLang="zh-CN" sz="1400" b="1" dirty="0">
                <a:solidFill>
                  <a:srgbClr val="0033CC"/>
                </a:solidFill>
              </a:rPr>
              <a:t>	</a:t>
            </a:r>
            <a:r>
              <a:rPr lang="en-US" altLang="zh-CN" sz="1400" b="1" dirty="0" err="1">
                <a:solidFill>
                  <a:srgbClr val="0033CC"/>
                </a:solidFill>
              </a:rPr>
              <a:t>MyClass</a:t>
            </a:r>
            <a:r>
              <a:rPr lang="en-US" altLang="zh-CN" sz="1400" b="1" dirty="0">
                <a:solidFill>
                  <a:srgbClr val="0033CC"/>
                </a:solidFill>
              </a:rPr>
              <a:t> </a:t>
            </a:r>
            <a:r>
              <a:rPr lang="en-US" altLang="zh-CN" sz="1400" b="1" dirty="0" err="1">
                <a:solidFill>
                  <a:srgbClr val="0033CC"/>
                </a:solidFill>
              </a:rPr>
              <a:t>MkBigger</a:t>
            </a:r>
            <a:r>
              <a:rPr lang="en-US" altLang="zh-CN" sz="1400" b="1" dirty="0">
                <a:solidFill>
                  <a:srgbClr val="0033CC"/>
                </a:solidFill>
              </a:rPr>
              <a:t>(){</a:t>
            </a:r>
          </a:p>
          <a:p>
            <a:pPr eaLnBrk="1" hangingPunct="1">
              <a:lnSpc>
                <a:spcPct val="80000"/>
              </a:lnSpc>
              <a:buFontTx/>
              <a:buNone/>
            </a:pPr>
            <a:r>
              <a:rPr lang="en-US" altLang="zh-CN" sz="1400" b="1" dirty="0">
                <a:solidFill>
                  <a:srgbClr val="0033CC"/>
                </a:solidFill>
              </a:rPr>
              <a:t>		</a:t>
            </a:r>
            <a:r>
              <a:rPr lang="en-US" altLang="zh-CN" sz="1400" b="1" dirty="0" err="1">
                <a:solidFill>
                  <a:srgbClr val="0033CC"/>
                </a:solidFill>
              </a:rPr>
              <a:t>MyClass</a:t>
            </a:r>
            <a:r>
              <a:rPr lang="en-US" altLang="zh-CN" sz="1400" b="1" dirty="0">
                <a:solidFill>
                  <a:srgbClr val="0033CC"/>
                </a:solidFill>
              </a:rPr>
              <a:t> o(</a:t>
            </a:r>
            <a:r>
              <a:rPr lang="en-US" altLang="zh-CN" sz="1400" b="1" dirty="0" err="1">
                <a:solidFill>
                  <a:srgbClr val="0033CC"/>
                </a:solidFill>
              </a:rPr>
              <a:t>val</a:t>
            </a:r>
            <a:r>
              <a:rPr lang="en-US" altLang="zh-CN" sz="1400" b="1" dirty="0">
                <a:solidFill>
                  <a:srgbClr val="0033CC"/>
                </a:solidFill>
              </a:rPr>
              <a:t>*2);</a:t>
            </a:r>
          </a:p>
          <a:p>
            <a:pPr eaLnBrk="1" hangingPunct="1">
              <a:lnSpc>
                <a:spcPct val="80000"/>
              </a:lnSpc>
              <a:buFontTx/>
              <a:buNone/>
            </a:pPr>
            <a:r>
              <a:rPr lang="en-US" altLang="zh-CN" sz="1400" b="1" dirty="0">
                <a:solidFill>
                  <a:srgbClr val="0033CC"/>
                </a:solidFill>
              </a:rPr>
              <a:t>		return o;</a:t>
            </a:r>
          </a:p>
          <a:p>
            <a:pPr eaLnBrk="1" hangingPunct="1">
              <a:lnSpc>
                <a:spcPct val="80000"/>
              </a:lnSpc>
              <a:buFontTx/>
              <a:buNone/>
            </a:pPr>
            <a:r>
              <a:rPr lang="en-US" altLang="zh-CN" sz="1400" b="1" dirty="0">
                <a:solidFill>
                  <a:srgbClr val="0033CC"/>
                </a:solidFill>
              </a:rPr>
              <a:t>	}</a:t>
            </a:r>
          </a:p>
          <a:p>
            <a:pPr eaLnBrk="1" hangingPunct="1">
              <a:lnSpc>
                <a:spcPct val="80000"/>
              </a:lnSpc>
              <a:buFontTx/>
              <a:buNone/>
            </a:pPr>
            <a:r>
              <a:rPr lang="en-US" altLang="zh-CN" sz="1400" b="1" dirty="0"/>
              <a:t>};</a:t>
            </a:r>
          </a:p>
          <a:p>
            <a:pPr eaLnBrk="1" hangingPunct="1">
              <a:lnSpc>
                <a:spcPct val="80000"/>
              </a:lnSpc>
              <a:buFontTx/>
              <a:buNone/>
            </a:pPr>
            <a:r>
              <a:rPr lang="en-US" altLang="zh-CN" sz="1400" b="1" dirty="0">
                <a:solidFill>
                  <a:srgbClr val="FF3300"/>
                </a:solidFill>
              </a:rPr>
              <a:t>void display(</a:t>
            </a:r>
            <a:r>
              <a:rPr lang="en-US" altLang="zh-CN" sz="1400" b="1" dirty="0" err="1">
                <a:solidFill>
                  <a:srgbClr val="FF3300"/>
                </a:solidFill>
              </a:rPr>
              <a:t>MyClass</a:t>
            </a:r>
            <a:r>
              <a:rPr lang="en-US" altLang="zh-CN" sz="1400" b="1" dirty="0">
                <a:solidFill>
                  <a:srgbClr val="FF3300"/>
                </a:solidFill>
              </a:rPr>
              <a:t>  </a:t>
            </a:r>
            <a:r>
              <a:rPr lang="en-US" altLang="zh-CN" sz="1400" b="1" dirty="0" err="1">
                <a:solidFill>
                  <a:srgbClr val="FF3300"/>
                </a:solidFill>
              </a:rPr>
              <a:t>ob</a:t>
            </a:r>
            <a:r>
              <a:rPr lang="en-US" altLang="zh-CN" sz="1400" b="1" dirty="0">
                <a:solidFill>
                  <a:srgbClr val="FF3300"/>
                </a:solidFill>
              </a:rPr>
              <a:t>)</a:t>
            </a:r>
          </a:p>
          <a:p>
            <a:pPr eaLnBrk="1" hangingPunct="1">
              <a:lnSpc>
                <a:spcPct val="80000"/>
              </a:lnSpc>
              <a:buFontTx/>
              <a:buNone/>
            </a:pPr>
            <a:r>
              <a:rPr lang="en-US" altLang="zh-CN" sz="1400" b="1" dirty="0">
                <a:solidFill>
                  <a:srgbClr val="FF3300"/>
                </a:solidFill>
              </a:rPr>
              <a:t>{ </a:t>
            </a:r>
            <a:r>
              <a:rPr lang="en-US" altLang="zh-CN" sz="1400" b="1" dirty="0" err="1">
                <a:solidFill>
                  <a:srgbClr val="FF3300"/>
                </a:solidFill>
              </a:rPr>
              <a:t>cout</a:t>
            </a:r>
            <a:r>
              <a:rPr lang="en-US" altLang="zh-CN" sz="1400" b="1" dirty="0">
                <a:solidFill>
                  <a:srgbClr val="FF3300"/>
                </a:solidFill>
              </a:rPr>
              <a:t>&lt;&lt;</a:t>
            </a:r>
            <a:r>
              <a:rPr lang="en-US" altLang="zh-CN" sz="1400" b="1" dirty="0" err="1">
                <a:solidFill>
                  <a:srgbClr val="FF3300"/>
                </a:solidFill>
              </a:rPr>
              <a:t>ob.getval</a:t>
            </a:r>
            <a:r>
              <a:rPr lang="en-US" altLang="zh-CN" sz="1400" b="1" dirty="0">
                <a:solidFill>
                  <a:srgbClr val="FF3300"/>
                </a:solidFill>
              </a:rPr>
              <a:t>()&lt;&lt;</a:t>
            </a:r>
            <a:r>
              <a:rPr lang="en-US" altLang="zh-CN" sz="1400" b="1" dirty="0" err="1">
                <a:solidFill>
                  <a:srgbClr val="FF3300"/>
                </a:solidFill>
              </a:rPr>
              <a:t>endl</a:t>
            </a:r>
            <a:r>
              <a:rPr lang="en-US" altLang="zh-CN" sz="1400" b="1" dirty="0">
                <a:solidFill>
                  <a:srgbClr val="FF3300"/>
                </a:solidFill>
              </a:rPr>
              <a:t>;}</a:t>
            </a:r>
          </a:p>
          <a:p>
            <a:pPr eaLnBrk="1" hangingPunct="1">
              <a:lnSpc>
                <a:spcPct val="80000"/>
              </a:lnSpc>
              <a:buFontTx/>
              <a:buNone/>
            </a:pPr>
            <a:r>
              <a:rPr lang="en-US" altLang="zh-CN" sz="1400" b="1" dirty="0"/>
              <a:t>main(){</a:t>
            </a:r>
          </a:p>
          <a:p>
            <a:pPr eaLnBrk="1" hangingPunct="1">
              <a:lnSpc>
                <a:spcPct val="80000"/>
              </a:lnSpc>
              <a:buFontTx/>
              <a:buNone/>
            </a:pPr>
            <a:r>
              <a:rPr lang="en-US" altLang="zh-CN" sz="1400" b="1" dirty="0"/>
              <a:t>	</a:t>
            </a:r>
            <a:r>
              <a:rPr lang="en-US" altLang="zh-CN" sz="1400" b="1" dirty="0" err="1"/>
              <a:t>MyClass</a:t>
            </a:r>
            <a:r>
              <a:rPr lang="en-US" altLang="zh-CN" sz="1400" b="1" dirty="0"/>
              <a:t> a(10);</a:t>
            </a:r>
          </a:p>
          <a:p>
            <a:pPr eaLnBrk="1" hangingPunct="1">
              <a:lnSpc>
                <a:spcPct val="80000"/>
              </a:lnSpc>
              <a:buFontTx/>
              <a:buNone/>
            </a:pPr>
            <a:r>
              <a:rPr lang="en-US" altLang="zh-CN" sz="1400" b="1" dirty="0"/>
              <a:t>	</a:t>
            </a:r>
            <a:r>
              <a:rPr lang="en-US" altLang="zh-CN" sz="1400" b="1" dirty="0" err="1"/>
              <a:t>cout</a:t>
            </a:r>
            <a:r>
              <a:rPr lang="en-US" altLang="zh-CN" sz="1400" b="1" dirty="0"/>
              <a:t>&lt;&lt;"Before calling display().\n";</a:t>
            </a:r>
          </a:p>
          <a:p>
            <a:pPr eaLnBrk="1" hangingPunct="1">
              <a:lnSpc>
                <a:spcPct val="80000"/>
              </a:lnSpc>
              <a:buFontTx/>
              <a:buNone/>
            </a:pPr>
            <a:r>
              <a:rPr lang="en-US" altLang="zh-CN" sz="1400" b="1" dirty="0"/>
              <a:t>	display(a);</a:t>
            </a:r>
          </a:p>
          <a:p>
            <a:pPr eaLnBrk="1" hangingPunct="1">
              <a:lnSpc>
                <a:spcPct val="80000"/>
              </a:lnSpc>
              <a:buFontTx/>
              <a:buNone/>
            </a:pPr>
            <a:r>
              <a:rPr lang="en-US" altLang="zh-CN" sz="1400" b="1" dirty="0"/>
              <a:t>	a=</a:t>
            </a:r>
            <a:r>
              <a:rPr lang="en-US" altLang="zh-CN" sz="1400" b="1" dirty="0" err="1"/>
              <a:t>a.MkBigger</a:t>
            </a:r>
            <a:r>
              <a:rPr lang="en-US" altLang="zh-CN" sz="1400" b="1" dirty="0"/>
              <a:t>();</a:t>
            </a:r>
          </a:p>
          <a:p>
            <a:pPr eaLnBrk="1" hangingPunct="1">
              <a:lnSpc>
                <a:spcPct val="80000"/>
              </a:lnSpc>
              <a:buFontTx/>
              <a:buNone/>
            </a:pPr>
            <a:r>
              <a:rPr lang="en-US" altLang="zh-CN" sz="1400" b="1" dirty="0"/>
              <a:t>	</a:t>
            </a:r>
            <a:r>
              <a:rPr lang="en-US" altLang="zh-CN" sz="1400" b="1" dirty="0" err="1"/>
              <a:t>cout</a:t>
            </a:r>
            <a:r>
              <a:rPr lang="en-US" altLang="zh-CN" sz="1400" b="1" dirty="0"/>
              <a:t>&lt;&lt;"after display returns.\n";</a:t>
            </a:r>
          </a:p>
          <a:p>
            <a:pPr eaLnBrk="1" hangingPunct="1">
              <a:lnSpc>
                <a:spcPct val="80000"/>
              </a:lnSpc>
              <a:buFontTx/>
              <a:buNone/>
            </a:pPr>
            <a:r>
              <a:rPr lang="en-US" altLang="zh-CN" sz="1400" b="1" dirty="0"/>
              <a:t>}</a:t>
            </a:r>
          </a:p>
        </p:txBody>
      </p:sp>
      <p:sp>
        <p:nvSpPr>
          <p:cNvPr id="109572" name="AutoShape 4"/>
          <p:cNvSpPr>
            <a:spLocks noChangeArrowheads="1"/>
          </p:cNvSpPr>
          <p:nvPr/>
        </p:nvSpPr>
        <p:spPr bwMode="auto">
          <a:xfrm>
            <a:off x="4567238" y="1988840"/>
            <a:ext cx="3960812" cy="3455987"/>
          </a:xfrm>
          <a:prstGeom prst="cloudCallout">
            <a:avLst>
              <a:gd name="adj1" fmla="val -60343"/>
              <a:gd name="adj2" fmla="val 6185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dirty="0">
                <a:latin typeface="Times New Roman" panose="02020603050405020304" pitchFamily="18" charset="0"/>
              </a:rPr>
              <a:t>分析输出结果！</a:t>
            </a:r>
          </a:p>
          <a:p>
            <a:pPr algn="ctr" eaLnBrk="1" hangingPunct="1">
              <a:spcBef>
                <a:spcPct val="0"/>
              </a:spcBef>
              <a:buFontTx/>
              <a:buNone/>
            </a:pPr>
            <a:r>
              <a:rPr kumimoji="1" lang="zh-CN" altLang="en-US" sz="1800" b="1" dirty="0">
                <a:latin typeface="Times New Roman" panose="02020603050405020304" pitchFamily="18" charset="0"/>
              </a:rPr>
              <a:t>为什么</a:t>
            </a:r>
            <a:r>
              <a:rPr kumimoji="1" lang="zh-CN" altLang="en-US" sz="1800" b="1" dirty="0">
                <a:solidFill>
                  <a:srgbClr val="0000CC"/>
                </a:solidFill>
                <a:latin typeface="Times New Roman" panose="02020603050405020304" pitchFamily="18" charset="0"/>
              </a:rPr>
              <a:t>构造函数被调用</a:t>
            </a:r>
            <a:r>
              <a:rPr kumimoji="1" lang="en-US" altLang="zh-CN" sz="1800" b="1" dirty="0">
                <a:solidFill>
                  <a:srgbClr val="0000CC"/>
                </a:solidFill>
                <a:latin typeface="Times New Roman" panose="02020603050405020304" pitchFamily="18" charset="0"/>
              </a:rPr>
              <a:t>2</a:t>
            </a:r>
            <a:r>
              <a:rPr kumimoji="1" lang="zh-CN" altLang="en-US" sz="1800" b="1" dirty="0">
                <a:solidFill>
                  <a:srgbClr val="0000CC"/>
                </a:solidFill>
                <a:latin typeface="Times New Roman" panose="02020603050405020304" pitchFamily="18" charset="0"/>
              </a:rPr>
              <a:t>次</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但析构函数被调用</a:t>
            </a:r>
            <a:r>
              <a:rPr kumimoji="1" lang="en-US" altLang="zh-CN" sz="1800" b="1" dirty="0">
                <a:solidFill>
                  <a:srgbClr val="0000CC"/>
                </a:solidFill>
                <a:latin typeface="Times New Roman" panose="02020603050405020304" pitchFamily="18" charset="0"/>
              </a:rPr>
              <a:t>4</a:t>
            </a:r>
            <a:r>
              <a:rPr kumimoji="1" lang="zh-CN" altLang="en-US" sz="1800" b="1" dirty="0">
                <a:solidFill>
                  <a:srgbClr val="0000CC"/>
                </a:solidFill>
                <a:latin typeface="Times New Roman" panose="02020603050405020304" pitchFamily="18" charset="0"/>
              </a:rPr>
              <a:t>次</a:t>
            </a:r>
            <a:r>
              <a:rPr kumimoji="1" lang="en-US" altLang="zh-CN" sz="1800" b="1" dirty="0">
                <a:solidFill>
                  <a:srgbClr val="0000CC"/>
                </a:solidFill>
                <a:latin typeface="Times New Roman" panose="02020603050405020304" pitchFamily="18" charset="0"/>
              </a:rPr>
              <a:t>?</a:t>
            </a:r>
          </a:p>
          <a:p>
            <a:pPr algn="ctr" eaLnBrk="1" hangingPunct="1">
              <a:spcBef>
                <a:spcPct val="0"/>
              </a:spcBef>
              <a:buFontTx/>
              <a:buNone/>
            </a:pPr>
            <a:endParaRPr kumimoji="1" lang="en-US" altLang="zh-CN" sz="1800" b="1" dirty="0">
              <a:solidFill>
                <a:srgbClr val="FFFF00"/>
              </a:solidFill>
              <a:latin typeface="Times New Roman" panose="02020603050405020304" pitchFamily="18" charset="0"/>
            </a:endParaRPr>
          </a:p>
          <a:p>
            <a:pPr algn="ctr" eaLnBrk="1" hangingPunct="1">
              <a:spcBef>
                <a:spcPct val="0"/>
              </a:spcBef>
              <a:buFontTx/>
              <a:buNone/>
            </a:pPr>
            <a:r>
              <a:rPr kumimoji="1" lang="zh-CN" altLang="en-US" sz="1800" b="1" dirty="0">
                <a:solidFill>
                  <a:srgbClr val="0000CC"/>
                </a:solidFill>
                <a:latin typeface="Times New Roman" panose="02020603050405020304" pitchFamily="18" charset="0"/>
              </a:rPr>
              <a:t>提示</a:t>
            </a:r>
            <a:r>
              <a:rPr kumimoji="1" lang="en-US" altLang="zh-CN" sz="1800" b="1" dirty="0">
                <a:solidFill>
                  <a:srgbClr val="0000CC"/>
                </a:solidFill>
                <a:latin typeface="Times New Roman" panose="02020603050405020304" pitchFamily="18" charset="0"/>
              </a:rPr>
              <a:t>:</a:t>
            </a:r>
            <a:r>
              <a:rPr kumimoji="1" lang="zh-CN" altLang="en-US" sz="1800" b="1" dirty="0">
                <a:solidFill>
                  <a:srgbClr val="0000CC"/>
                </a:solidFill>
                <a:latin typeface="Times New Roman" panose="02020603050405020304" pitchFamily="18" charset="0"/>
              </a:rPr>
              <a:t>注意拷贝构造函数</a:t>
            </a:r>
          </a:p>
          <a:p>
            <a:pPr algn="ctr" eaLnBrk="1" hangingPunct="1">
              <a:spcBef>
                <a:spcPct val="0"/>
              </a:spcBef>
              <a:buFontTx/>
              <a:buNone/>
            </a:pPr>
            <a:endParaRPr kumimoji="1" lang="en-US" altLang="zh-CN" sz="1800" b="1" dirty="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2488248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84213" y="188913"/>
            <a:ext cx="7772400" cy="503237"/>
          </a:xfrm>
        </p:spPr>
        <p:txBody>
          <a:bodyPr/>
          <a:lstStyle/>
          <a:p>
            <a:pPr eaLnBrk="1" hangingPunct="1">
              <a:defRPr/>
            </a:pPr>
            <a:r>
              <a:rPr lang="zh-CN" altLang="en-US" sz="4000" b="1" dirty="0">
                <a:effectLst>
                  <a:outerShdw blurRad="38100" dist="38100" dir="2700000" algn="tl">
                    <a:srgbClr val="C0C0C0"/>
                  </a:outerShdw>
                </a:effectLst>
              </a:rPr>
              <a:t>补充</a:t>
            </a:r>
            <a:r>
              <a:rPr lang="en-US" altLang="zh-CN" sz="4000" b="1" dirty="0">
                <a:effectLst>
                  <a:outerShdw blurRad="38100" dist="38100" dir="2700000" algn="tl">
                    <a:srgbClr val="C0C0C0"/>
                  </a:outerShdw>
                </a:effectLst>
              </a:rPr>
              <a:t>:</a:t>
            </a:r>
            <a:r>
              <a:rPr lang="zh-CN" altLang="en-US" sz="4000" b="1" dirty="0">
                <a:effectLst>
                  <a:outerShdw blurRad="38100" dist="38100" dir="2700000" algn="tl">
                    <a:srgbClr val="C0C0C0"/>
                  </a:outerShdw>
                </a:effectLst>
              </a:rPr>
              <a:t>函数</a:t>
            </a:r>
            <a:r>
              <a:rPr lang="zh-CN" altLang="en-US" sz="4000" b="1" dirty="0">
                <a:solidFill>
                  <a:srgbClr val="FF3300"/>
                </a:solidFill>
                <a:effectLst>
                  <a:outerShdw blurRad="38100" dist="38100" dir="2700000" algn="tl">
                    <a:srgbClr val="C0C0C0"/>
                  </a:outerShdw>
                </a:effectLst>
              </a:rPr>
              <a:t>返回对象</a:t>
            </a:r>
            <a:r>
              <a:rPr lang="en-US" altLang="zh-CN" sz="4000" b="1" dirty="0">
                <a:solidFill>
                  <a:srgbClr val="FF3300"/>
                </a:solidFill>
                <a:effectLst>
                  <a:outerShdw blurRad="38100" dist="38100" dir="2700000" algn="tl">
                    <a:srgbClr val="C0C0C0"/>
                  </a:outerShdw>
                </a:effectLst>
              </a:rPr>
              <a:t>(2)</a:t>
            </a:r>
          </a:p>
        </p:txBody>
      </p:sp>
      <p:sp>
        <p:nvSpPr>
          <p:cNvPr id="131075" name="Rectangle 3"/>
          <p:cNvSpPr>
            <a:spLocks noGrp="1" noChangeArrowheads="1"/>
          </p:cNvSpPr>
          <p:nvPr>
            <p:ph type="body" idx="4294967295"/>
          </p:nvPr>
        </p:nvSpPr>
        <p:spPr>
          <a:xfrm>
            <a:off x="685800" y="836613"/>
            <a:ext cx="7772400" cy="5545137"/>
          </a:xfrm>
        </p:spPr>
        <p:txBody>
          <a:bodyPr/>
          <a:lstStyle/>
          <a:p>
            <a:pPr eaLnBrk="1" hangingPunct="1">
              <a:lnSpc>
                <a:spcPct val="80000"/>
              </a:lnSpc>
              <a:buFontTx/>
              <a:buNone/>
            </a:pPr>
            <a:r>
              <a:rPr lang="en-US" altLang="zh-CN" sz="1400"/>
              <a:t>#include &lt;iostream&gt;</a:t>
            </a:r>
          </a:p>
          <a:p>
            <a:pPr eaLnBrk="1" hangingPunct="1">
              <a:lnSpc>
                <a:spcPct val="80000"/>
              </a:lnSpc>
              <a:buFontTx/>
              <a:buNone/>
            </a:pPr>
            <a:r>
              <a:rPr lang="en-US" altLang="zh-CN" sz="1400"/>
              <a:t>using namespace std;</a:t>
            </a:r>
          </a:p>
          <a:p>
            <a:pPr eaLnBrk="1" hangingPunct="1">
              <a:lnSpc>
                <a:spcPct val="80000"/>
              </a:lnSpc>
              <a:buFontTx/>
              <a:buNone/>
            </a:pPr>
            <a:r>
              <a:rPr lang="en-US" altLang="zh-CN" sz="1400"/>
              <a:t>class MyClass{</a:t>
            </a:r>
          </a:p>
          <a:p>
            <a:pPr eaLnBrk="1" hangingPunct="1">
              <a:lnSpc>
                <a:spcPct val="80000"/>
              </a:lnSpc>
              <a:buFontTx/>
              <a:buNone/>
            </a:pPr>
            <a:r>
              <a:rPr lang="en-US" altLang="zh-CN" sz="1400"/>
              <a:t>	int val;</a:t>
            </a:r>
          </a:p>
          <a:p>
            <a:pPr eaLnBrk="1" hangingPunct="1">
              <a:lnSpc>
                <a:spcPct val="80000"/>
              </a:lnSpc>
              <a:buFontTx/>
              <a:buNone/>
            </a:pPr>
            <a:r>
              <a:rPr lang="en-US" altLang="zh-CN" sz="1400"/>
              <a:t>public:</a:t>
            </a:r>
          </a:p>
          <a:p>
            <a:pPr eaLnBrk="1" hangingPunct="1">
              <a:lnSpc>
                <a:spcPct val="80000"/>
              </a:lnSpc>
              <a:buFontTx/>
              <a:buNone/>
            </a:pPr>
            <a:r>
              <a:rPr lang="en-US" altLang="zh-CN" sz="1400"/>
              <a:t>	MyClass(int i){ </a:t>
            </a:r>
          </a:p>
          <a:p>
            <a:pPr eaLnBrk="1" hangingPunct="1">
              <a:lnSpc>
                <a:spcPct val="80000"/>
              </a:lnSpc>
              <a:buFontTx/>
              <a:buNone/>
            </a:pPr>
            <a:r>
              <a:rPr lang="en-US" altLang="zh-CN" sz="1400"/>
              <a:t>		val=i;</a:t>
            </a:r>
          </a:p>
          <a:p>
            <a:pPr eaLnBrk="1" hangingPunct="1">
              <a:lnSpc>
                <a:spcPct val="80000"/>
              </a:lnSpc>
              <a:buFontTx/>
              <a:buNone/>
            </a:pPr>
            <a:r>
              <a:rPr lang="en-US" altLang="zh-CN" sz="1400"/>
              <a:t>		cout&lt;&lt;"inside constructor \n";</a:t>
            </a:r>
          </a:p>
          <a:p>
            <a:pPr eaLnBrk="1" hangingPunct="1">
              <a:lnSpc>
                <a:spcPct val="80000"/>
              </a:lnSpc>
              <a:buFontTx/>
              <a:buNone/>
            </a:pPr>
            <a:r>
              <a:rPr lang="en-US" altLang="zh-CN" sz="1400"/>
              <a:t>	}</a:t>
            </a:r>
          </a:p>
          <a:p>
            <a:pPr eaLnBrk="1" hangingPunct="1">
              <a:lnSpc>
                <a:spcPct val="80000"/>
              </a:lnSpc>
              <a:buFontTx/>
              <a:buNone/>
            </a:pPr>
            <a:r>
              <a:rPr lang="en-US" altLang="zh-CN" sz="1400"/>
              <a:t>	</a:t>
            </a:r>
            <a:r>
              <a:rPr lang="en-US" altLang="zh-CN" sz="1400">
                <a:solidFill>
                  <a:srgbClr val="FF3300"/>
                </a:solidFill>
              </a:rPr>
              <a:t>int getval(){return val;}</a:t>
            </a:r>
          </a:p>
          <a:p>
            <a:pPr eaLnBrk="1" hangingPunct="1">
              <a:lnSpc>
                <a:spcPct val="80000"/>
              </a:lnSpc>
              <a:buFontTx/>
              <a:buNone/>
            </a:pPr>
            <a:r>
              <a:rPr lang="en-US" altLang="zh-CN" sz="1400"/>
              <a:t>	~MyClass() { cout&lt;&lt;"Destructor\n";}</a:t>
            </a:r>
          </a:p>
          <a:p>
            <a:pPr eaLnBrk="1" hangingPunct="1">
              <a:lnSpc>
                <a:spcPct val="80000"/>
              </a:lnSpc>
              <a:buFontTx/>
              <a:buNone/>
            </a:pPr>
            <a:r>
              <a:rPr lang="en-US" altLang="zh-CN" sz="1400"/>
              <a:t>	</a:t>
            </a:r>
          </a:p>
          <a:p>
            <a:pPr eaLnBrk="1" hangingPunct="1">
              <a:lnSpc>
                <a:spcPct val="80000"/>
              </a:lnSpc>
              <a:buFontTx/>
              <a:buNone/>
            </a:pPr>
            <a:r>
              <a:rPr lang="en-US" altLang="zh-CN" sz="1400"/>
              <a:t>};</a:t>
            </a:r>
          </a:p>
          <a:p>
            <a:pPr eaLnBrk="1" hangingPunct="1">
              <a:lnSpc>
                <a:spcPct val="80000"/>
              </a:lnSpc>
              <a:buFontTx/>
              <a:buNone/>
            </a:pPr>
            <a:r>
              <a:rPr lang="en-US" altLang="zh-CN" sz="1400">
                <a:solidFill>
                  <a:srgbClr val="0033CC"/>
                </a:solidFill>
              </a:rPr>
              <a:t>MyClass MkBigger(MyClass b){</a:t>
            </a:r>
          </a:p>
          <a:p>
            <a:pPr eaLnBrk="1" hangingPunct="1">
              <a:lnSpc>
                <a:spcPct val="80000"/>
              </a:lnSpc>
              <a:buFontTx/>
              <a:buNone/>
            </a:pPr>
            <a:r>
              <a:rPr lang="en-US" altLang="zh-CN" sz="1400">
                <a:solidFill>
                  <a:srgbClr val="0033CC"/>
                </a:solidFill>
              </a:rPr>
              <a:t>		MyClass o(b.getval()*2);</a:t>
            </a:r>
          </a:p>
          <a:p>
            <a:pPr eaLnBrk="1" hangingPunct="1">
              <a:lnSpc>
                <a:spcPct val="80000"/>
              </a:lnSpc>
              <a:buFontTx/>
              <a:buNone/>
            </a:pPr>
            <a:r>
              <a:rPr lang="en-US" altLang="zh-CN" sz="1400">
                <a:solidFill>
                  <a:srgbClr val="0033CC"/>
                </a:solidFill>
              </a:rPr>
              <a:t>		return o;</a:t>
            </a:r>
          </a:p>
          <a:p>
            <a:pPr eaLnBrk="1" hangingPunct="1">
              <a:lnSpc>
                <a:spcPct val="80000"/>
              </a:lnSpc>
              <a:buFontTx/>
              <a:buNone/>
            </a:pPr>
            <a:r>
              <a:rPr lang="en-US" altLang="zh-CN" sz="1400">
                <a:solidFill>
                  <a:srgbClr val="0033CC"/>
                </a:solidFill>
              </a:rPr>
              <a:t>	}</a:t>
            </a:r>
          </a:p>
          <a:p>
            <a:pPr eaLnBrk="1" hangingPunct="1">
              <a:lnSpc>
                <a:spcPct val="80000"/>
              </a:lnSpc>
              <a:buFontTx/>
              <a:buNone/>
            </a:pPr>
            <a:r>
              <a:rPr lang="en-US" altLang="zh-CN" sz="1400">
                <a:solidFill>
                  <a:srgbClr val="FF3300"/>
                </a:solidFill>
              </a:rPr>
              <a:t>void display(MyClass  ob)</a:t>
            </a:r>
          </a:p>
          <a:p>
            <a:pPr eaLnBrk="1" hangingPunct="1">
              <a:lnSpc>
                <a:spcPct val="80000"/>
              </a:lnSpc>
              <a:buFontTx/>
              <a:buNone/>
            </a:pPr>
            <a:r>
              <a:rPr lang="en-US" altLang="zh-CN" sz="1400">
                <a:solidFill>
                  <a:srgbClr val="FF3300"/>
                </a:solidFill>
              </a:rPr>
              <a:t>{ cout&lt;&lt;ob.getval()&lt;&lt;endl;}</a:t>
            </a:r>
          </a:p>
          <a:p>
            <a:pPr eaLnBrk="1" hangingPunct="1">
              <a:lnSpc>
                <a:spcPct val="80000"/>
              </a:lnSpc>
              <a:buFontTx/>
              <a:buNone/>
            </a:pPr>
            <a:r>
              <a:rPr lang="en-US" altLang="zh-CN" sz="1400"/>
              <a:t>main(){</a:t>
            </a:r>
          </a:p>
          <a:p>
            <a:pPr eaLnBrk="1" hangingPunct="1">
              <a:lnSpc>
                <a:spcPct val="80000"/>
              </a:lnSpc>
              <a:buFontTx/>
              <a:buNone/>
            </a:pPr>
            <a:r>
              <a:rPr lang="en-US" altLang="zh-CN" sz="1400"/>
              <a:t>	MyClass a(10);</a:t>
            </a:r>
          </a:p>
          <a:p>
            <a:pPr eaLnBrk="1" hangingPunct="1">
              <a:lnSpc>
                <a:spcPct val="80000"/>
              </a:lnSpc>
              <a:buFontTx/>
              <a:buNone/>
            </a:pPr>
            <a:r>
              <a:rPr lang="en-US" altLang="zh-CN" sz="1400"/>
              <a:t>	cout&lt;&lt;"Before calling display().\n";</a:t>
            </a:r>
          </a:p>
          <a:p>
            <a:pPr eaLnBrk="1" hangingPunct="1">
              <a:lnSpc>
                <a:spcPct val="80000"/>
              </a:lnSpc>
              <a:buFontTx/>
              <a:buNone/>
            </a:pPr>
            <a:r>
              <a:rPr lang="en-US" altLang="zh-CN" sz="1400"/>
              <a:t>	display(a);</a:t>
            </a:r>
          </a:p>
          <a:p>
            <a:pPr eaLnBrk="1" hangingPunct="1">
              <a:lnSpc>
                <a:spcPct val="80000"/>
              </a:lnSpc>
              <a:buFontTx/>
              <a:buNone/>
            </a:pPr>
            <a:r>
              <a:rPr lang="en-US" altLang="zh-CN" sz="1400"/>
              <a:t>	a=MkBigger(a);</a:t>
            </a:r>
          </a:p>
          <a:p>
            <a:pPr eaLnBrk="1" hangingPunct="1">
              <a:lnSpc>
                <a:spcPct val="80000"/>
              </a:lnSpc>
              <a:buFontTx/>
              <a:buNone/>
            </a:pPr>
            <a:r>
              <a:rPr lang="en-US" altLang="zh-CN" sz="1400"/>
              <a:t>	cout&lt;&lt;"after display returns.\n";</a:t>
            </a:r>
          </a:p>
          <a:p>
            <a:pPr eaLnBrk="1" hangingPunct="1">
              <a:lnSpc>
                <a:spcPct val="80000"/>
              </a:lnSpc>
              <a:buFontTx/>
              <a:buNone/>
            </a:pPr>
            <a:r>
              <a:rPr lang="en-US" altLang="zh-CN" sz="1400"/>
              <a:t>}</a:t>
            </a:r>
          </a:p>
        </p:txBody>
      </p:sp>
      <p:sp>
        <p:nvSpPr>
          <p:cNvPr id="109572" name="AutoShape 4"/>
          <p:cNvSpPr>
            <a:spLocks noChangeArrowheads="1"/>
          </p:cNvSpPr>
          <p:nvPr/>
        </p:nvSpPr>
        <p:spPr bwMode="auto">
          <a:xfrm>
            <a:off x="4859338" y="1052736"/>
            <a:ext cx="3960812" cy="3960589"/>
          </a:xfrm>
          <a:prstGeom prst="cloudCallout">
            <a:avLst>
              <a:gd name="adj1" fmla="val -60343"/>
              <a:gd name="adj2" fmla="val 6185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dirty="0">
                <a:latin typeface="Times New Roman" panose="02020603050405020304" pitchFamily="18" charset="0"/>
              </a:rPr>
              <a:t>分析输出结果！</a:t>
            </a:r>
          </a:p>
          <a:p>
            <a:pPr algn="ctr" eaLnBrk="1" hangingPunct="1">
              <a:spcBef>
                <a:spcPct val="0"/>
              </a:spcBef>
              <a:buFontTx/>
              <a:buNone/>
            </a:pPr>
            <a:r>
              <a:rPr kumimoji="1" lang="zh-CN" altLang="en-US" sz="2400" b="1" dirty="0">
                <a:latin typeface="Times New Roman" panose="02020603050405020304" pitchFamily="18" charset="0"/>
              </a:rPr>
              <a:t>为什么</a:t>
            </a:r>
            <a:r>
              <a:rPr kumimoji="1" lang="zh-CN" altLang="en-US" sz="2400" b="1" dirty="0">
                <a:solidFill>
                  <a:srgbClr val="0000CC"/>
                </a:solidFill>
                <a:latin typeface="Times New Roman" panose="02020603050405020304" pitchFamily="18" charset="0"/>
              </a:rPr>
              <a:t>构造函数被调用</a:t>
            </a:r>
            <a:r>
              <a:rPr kumimoji="1" lang="en-US" altLang="zh-CN" sz="2400" b="1" dirty="0">
                <a:solidFill>
                  <a:srgbClr val="0000CC"/>
                </a:solidFill>
                <a:latin typeface="Times New Roman" panose="02020603050405020304" pitchFamily="18" charset="0"/>
              </a:rPr>
              <a:t>2</a:t>
            </a:r>
            <a:r>
              <a:rPr kumimoji="1" lang="zh-CN" altLang="en-US" sz="2400" b="1" dirty="0">
                <a:solidFill>
                  <a:srgbClr val="0000CC"/>
                </a:solidFill>
                <a:latin typeface="Times New Roman" panose="02020603050405020304" pitchFamily="18" charset="0"/>
              </a:rPr>
              <a:t>次</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但析构函数被调用</a:t>
            </a:r>
            <a:r>
              <a:rPr kumimoji="1" lang="en-US" altLang="zh-CN" sz="2400" b="1" dirty="0">
                <a:solidFill>
                  <a:srgbClr val="0000CC"/>
                </a:solidFill>
                <a:latin typeface="Times New Roman" panose="02020603050405020304" pitchFamily="18" charset="0"/>
              </a:rPr>
              <a:t>5</a:t>
            </a:r>
            <a:r>
              <a:rPr kumimoji="1" lang="zh-CN" altLang="en-US" sz="2400" b="1" dirty="0">
                <a:solidFill>
                  <a:srgbClr val="0000CC"/>
                </a:solidFill>
                <a:latin typeface="Times New Roman" panose="02020603050405020304" pitchFamily="18" charset="0"/>
              </a:rPr>
              <a:t>次</a:t>
            </a:r>
            <a:r>
              <a:rPr kumimoji="1" lang="en-US" altLang="zh-CN" sz="2400" b="1" dirty="0">
                <a:solidFill>
                  <a:srgbClr val="0000CC"/>
                </a:solidFill>
                <a:latin typeface="Times New Roman" panose="02020603050405020304" pitchFamily="18" charset="0"/>
              </a:rPr>
              <a:t>?</a:t>
            </a:r>
          </a:p>
          <a:p>
            <a:pPr algn="ctr" eaLnBrk="1" hangingPunct="1">
              <a:spcBef>
                <a:spcPct val="0"/>
              </a:spcBef>
              <a:buFontTx/>
              <a:buNone/>
            </a:pPr>
            <a:endParaRPr kumimoji="1" lang="en-US" altLang="zh-CN" sz="2400" b="1" dirty="0">
              <a:solidFill>
                <a:srgbClr val="0000CC"/>
              </a:solidFill>
              <a:latin typeface="Times New Roman" panose="02020603050405020304" pitchFamily="18" charset="0"/>
            </a:endParaRPr>
          </a:p>
          <a:p>
            <a:pPr algn="ctr" eaLnBrk="1" hangingPunct="1">
              <a:spcBef>
                <a:spcPct val="0"/>
              </a:spcBef>
              <a:buFontTx/>
              <a:buNone/>
            </a:pPr>
            <a:r>
              <a:rPr kumimoji="1" lang="zh-CN" altLang="en-US" sz="2400" b="1" dirty="0">
                <a:solidFill>
                  <a:srgbClr val="0000CC"/>
                </a:solidFill>
                <a:latin typeface="Times New Roman" panose="02020603050405020304" pitchFamily="18" charset="0"/>
              </a:rPr>
              <a:t>提示</a:t>
            </a:r>
            <a:r>
              <a:rPr kumimoji="1" lang="en-US" altLang="zh-CN" sz="2400" b="1" dirty="0">
                <a:solidFill>
                  <a:srgbClr val="0000CC"/>
                </a:solidFill>
                <a:latin typeface="Times New Roman" panose="02020603050405020304" pitchFamily="18" charset="0"/>
              </a:rPr>
              <a:t>:</a:t>
            </a:r>
            <a:r>
              <a:rPr kumimoji="1" lang="zh-CN" altLang="en-US" sz="2400" b="1" dirty="0">
                <a:solidFill>
                  <a:srgbClr val="0000CC"/>
                </a:solidFill>
                <a:latin typeface="Times New Roman" panose="02020603050405020304" pitchFamily="18" charset="0"/>
              </a:rPr>
              <a:t>注意拷贝构造函数</a:t>
            </a:r>
          </a:p>
          <a:p>
            <a:pPr algn="ctr" eaLnBrk="1" hangingPunct="1">
              <a:spcBef>
                <a:spcPct val="0"/>
              </a:spcBef>
              <a:buFontTx/>
              <a:buNone/>
            </a:pPr>
            <a:endParaRPr kumimoji="1" lang="en-US" altLang="zh-CN" sz="2400" b="1" dirty="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2553147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0"/>
            <a:ext cx="7772400" cy="908720"/>
          </a:xfrm>
        </p:spPr>
        <p:txBody>
          <a:bodyPr/>
          <a:lstStyle/>
          <a:p>
            <a:pPr eaLnBrk="1" hangingPunct="1"/>
            <a:r>
              <a:rPr lang="en-US" altLang="zh-CN" b="1" dirty="0"/>
              <a:t>3.11.3 </a:t>
            </a:r>
            <a:r>
              <a:rPr lang="zh-CN" altLang="en-US" b="1" dirty="0"/>
              <a:t>类</a:t>
            </a:r>
            <a:r>
              <a:rPr lang="zh-CN" altLang="en-US" b="1" dirty="0">
                <a:solidFill>
                  <a:srgbClr val="FF3300"/>
                </a:solidFill>
              </a:rPr>
              <a:t>对象</a:t>
            </a:r>
            <a:r>
              <a:rPr lang="zh-CN" altLang="en-US" b="1" dirty="0"/>
              <a:t>成员</a:t>
            </a:r>
          </a:p>
        </p:txBody>
      </p:sp>
      <p:sp>
        <p:nvSpPr>
          <p:cNvPr id="89091" name="Rectangle 3"/>
          <p:cNvSpPr>
            <a:spLocks noGrp="1" noChangeArrowheads="1"/>
          </p:cNvSpPr>
          <p:nvPr>
            <p:ph type="body" idx="1"/>
          </p:nvPr>
        </p:nvSpPr>
        <p:spPr>
          <a:xfrm>
            <a:off x="467544" y="1196752"/>
            <a:ext cx="8352928" cy="5040313"/>
          </a:xfrm>
        </p:spPr>
        <p:txBody>
          <a:bodyPr/>
          <a:lstStyle/>
          <a:p>
            <a:pPr eaLnBrk="1" hangingPunct="1">
              <a:lnSpc>
                <a:spcPct val="90000"/>
              </a:lnSpc>
              <a:buFontTx/>
              <a:buNone/>
            </a:pPr>
            <a:r>
              <a:rPr lang="en-US" altLang="zh-CN" sz="2800" b="1" dirty="0">
                <a:solidFill>
                  <a:srgbClr val="0000CC"/>
                </a:solidFill>
              </a:rPr>
              <a:t>1</a:t>
            </a:r>
            <a:r>
              <a:rPr lang="zh-CN" altLang="en-US" sz="2800" b="1" dirty="0">
                <a:solidFill>
                  <a:srgbClr val="0000CC"/>
                </a:solidFill>
              </a:rPr>
              <a:t>、类对象成员的基本知识</a:t>
            </a:r>
          </a:p>
          <a:p>
            <a:pPr lvl="1" eaLnBrk="1" hangingPunct="1">
              <a:lnSpc>
                <a:spcPct val="90000"/>
              </a:lnSpc>
            </a:pPr>
            <a:r>
              <a:rPr lang="zh-CN" altLang="en-US" sz="2400" dirty="0"/>
              <a:t>类的数据成员一般都是基本数据类型，但也可以是</a:t>
            </a:r>
            <a:r>
              <a:rPr lang="zh-CN" altLang="en-US" sz="2400" b="1" dirty="0">
                <a:solidFill>
                  <a:srgbClr val="FF3300"/>
                </a:solidFill>
              </a:rPr>
              <a:t>结构、联合、枚举</a:t>
            </a:r>
            <a:r>
              <a:rPr lang="zh-CN" altLang="en-US" sz="2400" dirty="0"/>
              <a:t>之类的自定义数据类型，还可以是</a:t>
            </a:r>
            <a:r>
              <a:rPr lang="zh-CN" altLang="en-US" sz="2400" b="1" dirty="0">
                <a:solidFill>
                  <a:srgbClr val="FF3300"/>
                </a:solidFill>
              </a:rPr>
              <a:t>其他类的对象</a:t>
            </a:r>
            <a:r>
              <a:rPr lang="zh-CN" altLang="en-US" sz="2400" dirty="0"/>
              <a:t>。</a:t>
            </a:r>
          </a:p>
          <a:p>
            <a:pPr lvl="1" eaLnBrk="1" hangingPunct="1">
              <a:lnSpc>
                <a:spcPct val="90000"/>
              </a:lnSpc>
            </a:pPr>
            <a:r>
              <a:rPr lang="zh-CN" altLang="en-US" sz="2400" dirty="0"/>
              <a:t>如果用其他类的对象作为类的成员，则称之为</a:t>
            </a:r>
            <a:r>
              <a:rPr lang="zh-CN" altLang="en-US" sz="2400" b="1" dirty="0"/>
              <a:t>对象成员</a:t>
            </a:r>
            <a:r>
              <a:rPr lang="zh-CN" altLang="en-US" sz="2400" dirty="0"/>
              <a:t>。</a:t>
            </a:r>
          </a:p>
          <a:p>
            <a:pPr lvl="1" eaLnBrk="1" hangingPunct="1">
              <a:lnSpc>
                <a:spcPct val="90000"/>
              </a:lnSpc>
            </a:pPr>
            <a:r>
              <a:rPr lang="zh-CN" altLang="en-US" sz="2400" dirty="0"/>
              <a:t>类对象作成员的形式如下：</a:t>
            </a:r>
          </a:p>
          <a:p>
            <a:pPr lvl="1" eaLnBrk="1" hangingPunct="1">
              <a:lnSpc>
                <a:spcPct val="90000"/>
              </a:lnSpc>
              <a:buFontTx/>
              <a:buNone/>
            </a:pPr>
            <a:r>
              <a:rPr lang="en-US" altLang="zh-CN" sz="2400" b="1" dirty="0">
                <a:solidFill>
                  <a:srgbClr val="FF3300"/>
                </a:solidFill>
              </a:rPr>
              <a:t>class X{</a:t>
            </a:r>
          </a:p>
          <a:p>
            <a:pPr lvl="2" eaLnBrk="1" hangingPunct="1">
              <a:lnSpc>
                <a:spcPct val="90000"/>
              </a:lnSpc>
              <a:buFontTx/>
              <a:buNone/>
            </a:pPr>
            <a:r>
              <a:rPr lang="zh-CN" altLang="en-US" sz="2000" b="1" dirty="0">
                <a:solidFill>
                  <a:schemeClr val="accent2"/>
                </a:solidFill>
              </a:rPr>
              <a:t>类名</a:t>
            </a:r>
            <a:r>
              <a:rPr lang="en-US" altLang="zh-CN" sz="2000" b="1" dirty="0">
                <a:solidFill>
                  <a:schemeClr val="accent2"/>
                </a:solidFill>
              </a:rPr>
              <a:t>1  </a:t>
            </a:r>
            <a:r>
              <a:rPr lang="zh-CN" altLang="en-US" sz="2000" b="1" dirty="0">
                <a:solidFill>
                  <a:schemeClr val="accent2"/>
                </a:solidFill>
              </a:rPr>
              <a:t>成员名</a:t>
            </a:r>
            <a:r>
              <a:rPr lang="en-US" altLang="zh-CN" sz="2000" b="1" dirty="0">
                <a:solidFill>
                  <a:schemeClr val="accent2"/>
                </a:solidFill>
              </a:rPr>
              <a:t>1;</a:t>
            </a:r>
          </a:p>
          <a:p>
            <a:pPr lvl="2" eaLnBrk="1" hangingPunct="1">
              <a:lnSpc>
                <a:spcPct val="90000"/>
              </a:lnSpc>
              <a:buFontTx/>
              <a:buNone/>
            </a:pPr>
            <a:r>
              <a:rPr lang="zh-CN" altLang="en-US" sz="2000" b="1" dirty="0">
                <a:solidFill>
                  <a:schemeClr val="accent2"/>
                </a:solidFill>
              </a:rPr>
              <a:t>类名</a:t>
            </a:r>
            <a:r>
              <a:rPr lang="en-US" altLang="zh-CN" sz="2000" b="1" dirty="0">
                <a:solidFill>
                  <a:schemeClr val="accent2"/>
                </a:solidFill>
              </a:rPr>
              <a:t>2  </a:t>
            </a:r>
            <a:r>
              <a:rPr lang="zh-CN" altLang="en-US" sz="2000" b="1" dirty="0">
                <a:solidFill>
                  <a:schemeClr val="accent2"/>
                </a:solidFill>
              </a:rPr>
              <a:t>成员名</a:t>
            </a:r>
            <a:r>
              <a:rPr lang="en-US" altLang="zh-CN" sz="2000" b="1" dirty="0">
                <a:solidFill>
                  <a:schemeClr val="accent2"/>
                </a:solidFill>
              </a:rPr>
              <a:t>2;</a:t>
            </a:r>
          </a:p>
          <a:p>
            <a:pPr lvl="2" eaLnBrk="1" hangingPunct="1">
              <a:lnSpc>
                <a:spcPct val="90000"/>
              </a:lnSpc>
              <a:buFontTx/>
              <a:buNone/>
            </a:pPr>
            <a:r>
              <a:rPr lang="en-US" altLang="zh-CN" sz="2000" b="1" dirty="0">
                <a:solidFill>
                  <a:schemeClr val="accent2"/>
                </a:solidFill>
              </a:rPr>
              <a:t>    ……</a:t>
            </a:r>
          </a:p>
          <a:p>
            <a:pPr lvl="2" eaLnBrk="1" hangingPunct="1">
              <a:lnSpc>
                <a:spcPct val="90000"/>
              </a:lnSpc>
              <a:buFontTx/>
              <a:buNone/>
            </a:pPr>
            <a:r>
              <a:rPr lang="zh-CN" altLang="en-US" sz="2000" b="1" dirty="0">
                <a:solidFill>
                  <a:schemeClr val="accent2"/>
                </a:solidFill>
              </a:rPr>
              <a:t>类名</a:t>
            </a:r>
            <a:r>
              <a:rPr lang="en-US" altLang="zh-CN" sz="2000" b="1" dirty="0">
                <a:solidFill>
                  <a:schemeClr val="accent2"/>
                </a:solidFill>
              </a:rPr>
              <a:t>n  </a:t>
            </a:r>
            <a:r>
              <a:rPr lang="zh-CN" altLang="en-US" sz="2000" b="1" dirty="0">
                <a:solidFill>
                  <a:schemeClr val="accent2"/>
                </a:solidFill>
              </a:rPr>
              <a:t>成员名</a:t>
            </a:r>
            <a:r>
              <a:rPr lang="en-US" altLang="zh-CN" sz="2000" b="1" dirty="0">
                <a:solidFill>
                  <a:schemeClr val="accent2"/>
                </a:solidFill>
              </a:rPr>
              <a:t>n</a:t>
            </a:r>
            <a:r>
              <a:rPr lang="zh-CN" altLang="en-US" sz="2000" b="1" dirty="0">
                <a:solidFill>
                  <a:schemeClr val="accent2"/>
                </a:solidFill>
              </a:rPr>
              <a:t>；</a:t>
            </a:r>
          </a:p>
          <a:p>
            <a:pPr lvl="1" eaLnBrk="1" hangingPunct="1">
              <a:lnSpc>
                <a:spcPct val="90000"/>
              </a:lnSpc>
              <a:buFontTx/>
              <a:buNone/>
            </a:pPr>
            <a:r>
              <a:rPr lang="en-US" altLang="zh-CN" sz="2400" b="1" dirty="0">
                <a:solidFill>
                  <a:srgbClr val="FF3300"/>
                </a:solidFill>
              </a:rPr>
              <a:t>};</a:t>
            </a:r>
          </a:p>
          <a:p>
            <a:pPr lvl="1" eaLnBrk="1" hangingPunct="1">
              <a:lnSpc>
                <a:spcPct val="90000"/>
              </a:lnSpc>
              <a:buFontTx/>
              <a:buNone/>
            </a:pPr>
            <a:endParaRPr lang="en-US" altLang="zh-CN" sz="2400" b="1" dirty="0">
              <a:solidFill>
                <a:srgbClr val="FF3300"/>
              </a:solidFill>
            </a:endParaRPr>
          </a:p>
        </p:txBody>
      </p:sp>
    </p:spTree>
    <p:extLst>
      <p:ext uri="{BB962C8B-B14F-4D97-AF65-F5344CB8AC3E}">
        <p14:creationId xmlns:p14="http://schemas.microsoft.com/office/powerpoint/2010/main" val="3810274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 calcmode="lin" valueType="num">
                                      <p:cBhvr additive="base">
                                        <p:cTn id="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anim calcmode="lin" valueType="num">
                                      <p:cBhvr additive="base">
                                        <p:cTn id="13"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9091">
                                            <p:txEl>
                                              <p:pRg st="4" end="4"/>
                                            </p:txEl>
                                          </p:spTgt>
                                        </p:tgtEl>
                                        <p:attrNameLst>
                                          <p:attrName>style.visibility</p:attrName>
                                        </p:attrNameLst>
                                      </p:cBhvr>
                                      <p:to>
                                        <p:strVal val="visible"/>
                                      </p:to>
                                    </p:set>
                                    <p:anim calcmode="lin" valueType="num">
                                      <p:cBhvr additive="base">
                                        <p:cTn id="17"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9091">
                                            <p:txEl>
                                              <p:pRg st="5" end="5"/>
                                            </p:txEl>
                                          </p:spTgt>
                                        </p:tgtEl>
                                        <p:attrNameLst>
                                          <p:attrName>style.visibility</p:attrName>
                                        </p:attrNameLst>
                                      </p:cBhvr>
                                      <p:to>
                                        <p:strVal val="visible"/>
                                      </p:to>
                                    </p:set>
                                    <p:anim calcmode="lin" valueType="num">
                                      <p:cBhvr additive="base">
                                        <p:cTn id="21"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909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9091">
                                            <p:txEl>
                                              <p:pRg st="6" end="6"/>
                                            </p:txEl>
                                          </p:spTgt>
                                        </p:tgtEl>
                                        <p:attrNameLst>
                                          <p:attrName>style.visibility</p:attrName>
                                        </p:attrNameLst>
                                      </p:cBhvr>
                                      <p:to>
                                        <p:strVal val="visible"/>
                                      </p:to>
                                    </p:set>
                                    <p:anim calcmode="lin" valueType="num">
                                      <p:cBhvr additive="base">
                                        <p:cTn id="25"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9091">
                                            <p:txEl>
                                              <p:pRg st="7" end="7"/>
                                            </p:txEl>
                                          </p:spTgt>
                                        </p:tgtEl>
                                        <p:attrNameLst>
                                          <p:attrName>style.visibility</p:attrName>
                                        </p:attrNameLst>
                                      </p:cBhvr>
                                      <p:to>
                                        <p:strVal val="visible"/>
                                      </p:to>
                                    </p:set>
                                    <p:anim calcmode="lin" valueType="num">
                                      <p:cBhvr additive="base">
                                        <p:cTn id="29"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9091">
                                            <p:txEl>
                                              <p:pRg st="8" end="8"/>
                                            </p:txEl>
                                          </p:spTgt>
                                        </p:tgtEl>
                                        <p:attrNameLst>
                                          <p:attrName>style.visibility</p:attrName>
                                        </p:attrNameLst>
                                      </p:cBhvr>
                                      <p:to>
                                        <p:strVal val="visible"/>
                                      </p:to>
                                    </p:set>
                                    <p:anim calcmode="lin" valueType="num">
                                      <p:cBhvr additive="base">
                                        <p:cTn id="33"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9091">
                                            <p:txEl>
                                              <p:pRg st="9" end="9"/>
                                            </p:txEl>
                                          </p:spTgt>
                                        </p:tgtEl>
                                        <p:attrNameLst>
                                          <p:attrName>style.visibility</p:attrName>
                                        </p:attrNameLst>
                                      </p:cBhvr>
                                      <p:to>
                                        <p:strVal val="visible"/>
                                      </p:to>
                                    </p:set>
                                    <p:anim calcmode="lin" valueType="num">
                                      <p:cBhvr additive="base">
                                        <p:cTn id="37"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4294967295"/>
          </p:nvPr>
        </p:nvSpPr>
        <p:spPr>
          <a:xfrm>
            <a:off x="179512" y="909896"/>
            <a:ext cx="8623428" cy="4975225"/>
          </a:xfrm>
        </p:spPr>
        <p:txBody>
          <a:bodyPr/>
          <a:lstStyle/>
          <a:p>
            <a:pPr eaLnBrk="1" hangingPunct="1">
              <a:lnSpc>
                <a:spcPct val="80000"/>
              </a:lnSpc>
              <a:buFontTx/>
              <a:buNone/>
            </a:pPr>
            <a:r>
              <a:rPr lang="en-US" altLang="zh-CN" b="1" dirty="0">
                <a:solidFill>
                  <a:srgbClr val="0000CC"/>
                </a:solidFill>
              </a:rPr>
              <a:t>2</a:t>
            </a:r>
            <a:r>
              <a:rPr lang="zh-CN" altLang="en-US" b="1" dirty="0">
                <a:solidFill>
                  <a:srgbClr val="0000CC"/>
                </a:solidFill>
              </a:rPr>
              <a:t>、对象成员初始化</a:t>
            </a:r>
            <a:endParaRPr lang="en-US" altLang="zh-CN" b="1" dirty="0">
              <a:solidFill>
                <a:srgbClr val="0000CC"/>
              </a:solidFill>
            </a:endParaRPr>
          </a:p>
          <a:p>
            <a:pPr lvl="1" eaLnBrk="1" hangingPunct="1"/>
            <a:r>
              <a:rPr lang="zh-CN" altLang="en-US" dirty="0"/>
              <a:t>拥有对象成员的类必须对</a:t>
            </a:r>
            <a:r>
              <a:rPr lang="zh-CN" altLang="zh-CN" dirty="0"/>
              <a:t>对象成员</a:t>
            </a:r>
            <a:r>
              <a:rPr lang="zh-CN" altLang="en-US" dirty="0"/>
              <a:t>进行初始化。</a:t>
            </a:r>
            <a:endParaRPr lang="en-US" altLang="zh-CN" dirty="0"/>
          </a:p>
          <a:p>
            <a:pPr lvl="1" eaLnBrk="1" hangingPunct="1"/>
            <a:r>
              <a:rPr lang="zh-CN" altLang="en-US" dirty="0"/>
              <a:t>对象成员的初始化方式包括</a:t>
            </a:r>
            <a:r>
              <a:rPr lang="zh-CN" altLang="zh-CN" dirty="0"/>
              <a:t>类内初始化或构造函数初始化</a:t>
            </a:r>
            <a:r>
              <a:rPr lang="zh-CN" altLang="en-US" dirty="0"/>
              <a:t>列表</a:t>
            </a:r>
            <a:endParaRPr lang="en-US" altLang="zh-CN" dirty="0"/>
          </a:p>
          <a:p>
            <a:pPr lvl="1" eaLnBrk="1" hangingPunct="1"/>
            <a:r>
              <a:rPr lang="zh-CN" altLang="zh-CN" dirty="0"/>
              <a:t>当对象成员</a:t>
            </a:r>
            <a:r>
              <a:rPr lang="zh-CN" altLang="en-US" dirty="0"/>
              <a:t>所在类</a:t>
            </a:r>
            <a:r>
              <a:rPr lang="zh-CN" altLang="en-US" dirty="0">
                <a:solidFill>
                  <a:srgbClr val="FF0000"/>
                </a:solidFill>
              </a:rPr>
              <a:t>有类内初始值或</a:t>
            </a:r>
            <a:r>
              <a:rPr lang="zh-CN" altLang="zh-CN" dirty="0">
                <a:solidFill>
                  <a:srgbClr val="FF0000"/>
                </a:solidFill>
              </a:rPr>
              <a:t>默认构造数函</a:t>
            </a:r>
            <a:r>
              <a:rPr lang="zh-CN" altLang="en-US" dirty="0">
                <a:solidFill>
                  <a:srgbClr val="FF0000"/>
                </a:solidFill>
              </a:rPr>
              <a:t>（包括系统自动生成的默认构造函数）</a:t>
            </a:r>
            <a:r>
              <a:rPr lang="zh-CN" altLang="zh-CN" dirty="0"/>
              <a:t>时</a:t>
            </a:r>
            <a:r>
              <a:rPr lang="zh-CN" altLang="en-US" dirty="0"/>
              <a:t>，</a:t>
            </a:r>
            <a:r>
              <a:rPr lang="zh-CN" altLang="zh-CN" dirty="0"/>
              <a:t>可以省略</a:t>
            </a:r>
            <a:r>
              <a:rPr lang="zh-CN" altLang="en-US" dirty="0"/>
              <a:t>对象成员的初始化代码</a:t>
            </a:r>
            <a:r>
              <a:rPr lang="zh-CN" altLang="zh-CN" dirty="0"/>
              <a:t>，编译器会自动调用</a:t>
            </a:r>
            <a:r>
              <a:rPr lang="zh-CN" altLang="en-US" dirty="0"/>
              <a:t>它们。</a:t>
            </a:r>
            <a:endParaRPr lang="en-US" altLang="zh-CN" dirty="0"/>
          </a:p>
          <a:p>
            <a:pPr lvl="1" eaLnBrk="1" hangingPunct="1"/>
            <a:r>
              <a:rPr lang="zh-CN" altLang="en-US" dirty="0"/>
              <a:t>若对象成员没有类内初始值，也没有默认构造函数，就</a:t>
            </a:r>
            <a:r>
              <a:rPr lang="zh-CN" altLang="en-US" dirty="0">
                <a:solidFill>
                  <a:srgbClr val="FF0000"/>
                </a:solidFill>
              </a:rPr>
              <a:t>必须</a:t>
            </a:r>
            <a:r>
              <a:rPr lang="zh-CN" altLang="zh-CN" dirty="0">
                <a:solidFill>
                  <a:srgbClr val="FF0000"/>
                </a:solidFill>
              </a:rPr>
              <a:t>在构造函数初始化列表中显式初始化对象成员</a:t>
            </a:r>
            <a:r>
              <a:rPr lang="zh-CN" altLang="zh-CN" dirty="0"/>
              <a:t>，否则会产生错误</a:t>
            </a:r>
            <a:r>
              <a:rPr lang="zh-CN" altLang="en-US" dirty="0"/>
              <a:t>。</a:t>
            </a:r>
            <a:endParaRPr lang="zh-CN" altLang="en-US" b="1" dirty="0">
              <a:solidFill>
                <a:srgbClr val="0000CC"/>
              </a:solidFill>
            </a:endParaRPr>
          </a:p>
        </p:txBody>
      </p:sp>
      <p:sp>
        <p:nvSpPr>
          <p:cNvPr id="4" name="Rectangle 2"/>
          <p:cNvSpPr txBox="1">
            <a:spLocks noChangeArrowheads="1"/>
          </p:cNvSpPr>
          <p:nvPr/>
        </p:nvSpPr>
        <p:spPr>
          <a:xfrm>
            <a:off x="68580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Tree>
    <p:extLst>
      <p:ext uri="{BB962C8B-B14F-4D97-AF65-F5344CB8AC3E}">
        <p14:creationId xmlns:p14="http://schemas.microsoft.com/office/powerpoint/2010/main" val="181733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8">
                                            <p:txEl>
                                              <p:pRg st="1" end="1"/>
                                            </p:txEl>
                                          </p:spTgt>
                                        </p:tgtEl>
                                        <p:attrNameLst>
                                          <p:attrName>style.visibility</p:attrName>
                                        </p:attrNameLst>
                                      </p:cBhvr>
                                      <p:to>
                                        <p:strVal val="visible"/>
                                      </p:to>
                                    </p:set>
                                    <p:anim calcmode="lin" valueType="num">
                                      <p:cBhvr additive="base">
                                        <p:cTn id="7" dur="500" fill="hold"/>
                                        <p:tgtEl>
                                          <p:spTgt spid="1013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 calcmode="lin" valueType="num">
                                      <p:cBhvr additive="base">
                                        <p:cTn id="13" dur="500" fill="hold"/>
                                        <p:tgtEl>
                                          <p:spTgt spid="1013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78">
                                            <p:txEl>
                                              <p:pRg st="3" end="3"/>
                                            </p:txEl>
                                          </p:spTgt>
                                        </p:tgtEl>
                                        <p:attrNameLst>
                                          <p:attrName>style.visibility</p:attrName>
                                        </p:attrNameLst>
                                      </p:cBhvr>
                                      <p:to>
                                        <p:strVal val="visible"/>
                                      </p:to>
                                    </p:set>
                                    <p:anim calcmode="lin" valueType="num">
                                      <p:cBhvr additive="base">
                                        <p:cTn id="19" dur="500" fill="hold"/>
                                        <p:tgtEl>
                                          <p:spTgt spid="1013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378">
                                            <p:txEl>
                                              <p:pRg st="4" end="4"/>
                                            </p:txEl>
                                          </p:spTgt>
                                        </p:tgtEl>
                                        <p:attrNameLst>
                                          <p:attrName>style.visibility</p:attrName>
                                        </p:attrNameLst>
                                      </p:cBhvr>
                                      <p:to>
                                        <p:strVal val="visible"/>
                                      </p:to>
                                    </p:set>
                                    <p:anim calcmode="lin" valueType="num">
                                      <p:cBhvr additive="base">
                                        <p:cTn id="25" dur="500" fill="hold"/>
                                        <p:tgtEl>
                                          <p:spTgt spid="10137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3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657240" y="1052736"/>
            <a:ext cx="7772400" cy="5189537"/>
          </a:xfrm>
        </p:spPr>
        <p:txBody>
          <a:bodyPr/>
          <a:lstStyle/>
          <a:p>
            <a:pPr eaLnBrk="1" hangingPunct="1">
              <a:lnSpc>
                <a:spcPct val="90000"/>
              </a:lnSpc>
              <a:buFontTx/>
              <a:buNone/>
            </a:pPr>
            <a:r>
              <a:rPr lang="en-US" altLang="zh-CN" sz="2800" b="1" dirty="0">
                <a:solidFill>
                  <a:srgbClr val="0000CC"/>
                </a:solidFill>
              </a:rPr>
              <a:t>3</a:t>
            </a:r>
            <a:r>
              <a:rPr lang="zh-CN" altLang="en-US" sz="2800" b="1" dirty="0">
                <a:solidFill>
                  <a:srgbClr val="0000CC"/>
                </a:solidFill>
              </a:rPr>
              <a:t>、在构造函数初始化列表中初始化对象成员</a:t>
            </a:r>
          </a:p>
          <a:p>
            <a:pPr eaLnBrk="1" hangingPunct="1">
              <a:lnSpc>
                <a:spcPct val="90000"/>
              </a:lnSpc>
              <a:buFontTx/>
              <a:buNone/>
            </a:pPr>
            <a:endParaRPr lang="en-US" altLang="zh-CN" sz="2400" b="1" dirty="0"/>
          </a:p>
          <a:p>
            <a:pPr eaLnBrk="1" hangingPunct="1">
              <a:lnSpc>
                <a:spcPct val="90000"/>
              </a:lnSpc>
              <a:buFontTx/>
              <a:buNone/>
            </a:pPr>
            <a:r>
              <a:rPr lang="zh-CN" altLang="en-US" sz="2400" b="1" dirty="0"/>
              <a:t>包含对象成员类的构造函数的定义形式：</a:t>
            </a:r>
          </a:p>
          <a:p>
            <a:pPr eaLnBrk="1" hangingPunct="1">
              <a:lnSpc>
                <a:spcPct val="90000"/>
              </a:lnSpc>
              <a:buFontTx/>
              <a:buNone/>
            </a:pPr>
            <a:r>
              <a:rPr lang="zh-CN" altLang="en-US" sz="2400" b="1" dirty="0"/>
              <a:t>  </a:t>
            </a:r>
            <a:r>
              <a:rPr lang="en-US" altLang="zh-CN" sz="2400" b="1" dirty="0">
                <a:solidFill>
                  <a:srgbClr val="FF3300"/>
                </a:solidFill>
              </a:rPr>
              <a:t>X::X(</a:t>
            </a:r>
            <a:r>
              <a:rPr lang="zh-CN" altLang="en-US" sz="2400" b="1" dirty="0">
                <a:solidFill>
                  <a:srgbClr val="FF3300"/>
                </a:solidFill>
              </a:rPr>
              <a:t>参数表</a:t>
            </a:r>
            <a:r>
              <a:rPr lang="en-US" altLang="zh-CN" sz="2400" b="1" dirty="0">
                <a:solidFill>
                  <a:srgbClr val="FF3300"/>
                </a:solidFill>
              </a:rPr>
              <a:t>0)</a:t>
            </a:r>
            <a:r>
              <a:rPr lang="zh-CN" altLang="en-US" sz="2400" b="1" dirty="0">
                <a:solidFill>
                  <a:srgbClr val="FF3300"/>
                </a:solidFill>
              </a:rPr>
              <a:t>：成员名</a:t>
            </a:r>
            <a:r>
              <a:rPr lang="en-US" altLang="zh-CN" sz="2400" b="1" dirty="0">
                <a:solidFill>
                  <a:srgbClr val="FF3300"/>
                </a:solidFill>
              </a:rPr>
              <a:t>1</a:t>
            </a:r>
            <a:r>
              <a:rPr lang="zh-CN" altLang="en-US" sz="2400" b="1" dirty="0">
                <a:solidFill>
                  <a:srgbClr val="FF3300"/>
                </a:solidFill>
              </a:rPr>
              <a:t>（参数表</a:t>
            </a:r>
            <a:r>
              <a:rPr lang="en-US" altLang="zh-CN" sz="2400" b="1" dirty="0">
                <a:solidFill>
                  <a:srgbClr val="FF3300"/>
                </a:solidFill>
              </a:rPr>
              <a:t>1</a:t>
            </a:r>
            <a:r>
              <a:rPr lang="zh-CN" altLang="en-US" sz="2400" b="1" dirty="0">
                <a:solidFill>
                  <a:srgbClr val="FF3300"/>
                </a:solidFill>
              </a:rPr>
              <a:t>）</a:t>
            </a:r>
            <a:r>
              <a:rPr lang="en-US" altLang="zh-CN" sz="2400" b="1" dirty="0">
                <a:solidFill>
                  <a:srgbClr val="FF3300"/>
                </a:solidFill>
              </a:rPr>
              <a:t>,……</a:t>
            </a:r>
            <a:r>
              <a:rPr lang="zh-CN" altLang="en-US" sz="2400" b="1" dirty="0">
                <a:solidFill>
                  <a:srgbClr val="FF3300"/>
                </a:solidFill>
              </a:rPr>
              <a:t>成员名</a:t>
            </a:r>
            <a:r>
              <a:rPr lang="en-US" altLang="zh-CN" sz="2400" b="1" dirty="0">
                <a:solidFill>
                  <a:srgbClr val="FF3300"/>
                </a:solidFill>
              </a:rPr>
              <a:t>n(</a:t>
            </a:r>
            <a:r>
              <a:rPr lang="zh-CN" altLang="en-US" sz="2400" b="1" dirty="0">
                <a:solidFill>
                  <a:srgbClr val="FF3300"/>
                </a:solidFill>
              </a:rPr>
              <a:t>参数表</a:t>
            </a:r>
            <a:r>
              <a:rPr lang="en-US" altLang="zh-CN" sz="2400" b="1" dirty="0">
                <a:solidFill>
                  <a:srgbClr val="FF3300"/>
                </a:solidFill>
              </a:rPr>
              <a:t>n)</a:t>
            </a:r>
          </a:p>
          <a:p>
            <a:pPr eaLnBrk="1" hangingPunct="1">
              <a:lnSpc>
                <a:spcPct val="90000"/>
              </a:lnSpc>
              <a:buFontTx/>
              <a:buNone/>
            </a:pPr>
            <a:r>
              <a:rPr lang="en-US" altLang="zh-CN" sz="2400" b="1" dirty="0">
                <a:solidFill>
                  <a:srgbClr val="FF3300"/>
                </a:solidFill>
              </a:rPr>
              <a:t>  {</a:t>
            </a:r>
          </a:p>
          <a:p>
            <a:pPr eaLnBrk="1" hangingPunct="1">
              <a:lnSpc>
                <a:spcPct val="90000"/>
              </a:lnSpc>
              <a:buFontTx/>
              <a:buNone/>
            </a:pPr>
            <a:r>
              <a:rPr lang="en-US" altLang="zh-CN" sz="2400" b="1" dirty="0">
                <a:solidFill>
                  <a:srgbClr val="FF3300"/>
                </a:solidFill>
              </a:rPr>
              <a:t>    </a:t>
            </a:r>
            <a:r>
              <a:rPr lang="zh-CN" altLang="en-US" sz="2400" b="1" dirty="0">
                <a:solidFill>
                  <a:srgbClr val="FF3300"/>
                </a:solidFill>
              </a:rPr>
              <a:t>构造函数体</a:t>
            </a:r>
          </a:p>
          <a:p>
            <a:pPr eaLnBrk="1" hangingPunct="1">
              <a:lnSpc>
                <a:spcPct val="90000"/>
              </a:lnSpc>
              <a:buFontTx/>
              <a:buNone/>
            </a:pPr>
            <a:r>
              <a:rPr lang="zh-CN" altLang="en-US" sz="2400" b="1" dirty="0">
                <a:solidFill>
                  <a:srgbClr val="FF3300"/>
                </a:solidFill>
              </a:rPr>
              <a:t>  </a:t>
            </a:r>
            <a:r>
              <a:rPr lang="en-US" altLang="zh-CN" sz="2400" b="1" dirty="0">
                <a:solidFill>
                  <a:srgbClr val="FF3300"/>
                </a:solidFill>
              </a:rPr>
              <a:t>}</a:t>
            </a:r>
          </a:p>
          <a:p>
            <a:pPr eaLnBrk="1" hangingPunct="1">
              <a:lnSpc>
                <a:spcPct val="90000"/>
              </a:lnSpc>
              <a:buFontTx/>
              <a:buNone/>
            </a:pPr>
            <a:endParaRPr lang="en-US" altLang="zh-CN" sz="2400" b="1" dirty="0">
              <a:solidFill>
                <a:srgbClr val="FF3300"/>
              </a:solidFill>
            </a:endParaRPr>
          </a:p>
          <a:p>
            <a:pPr eaLnBrk="1" hangingPunct="1">
              <a:lnSpc>
                <a:spcPct val="90000"/>
              </a:lnSpc>
            </a:pPr>
            <a:r>
              <a:rPr lang="zh-CN" altLang="en-US" sz="2400" b="1" dirty="0"/>
              <a:t>参数表</a:t>
            </a:r>
            <a:r>
              <a:rPr lang="en-US" altLang="zh-CN" sz="2400" b="1" dirty="0" err="1"/>
              <a:t>i</a:t>
            </a:r>
            <a:r>
              <a:rPr lang="en-US" altLang="zh-CN" sz="2400" b="1" dirty="0"/>
              <a:t>(</a:t>
            </a:r>
            <a:r>
              <a:rPr lang="en-US" altLang="zh-CN" sz="2400" b="1" dirty="0" err="1"/>
              <a:t>i</a:t>
            </a:r>
            <a:r>
              <a:rPr lang="zh-CN" altLang="en-US" sz="2400" b="1" dirty="0"/>
              <a:t>为</a:t>
            </a:r>
            <a:r>
              <a:rPr lang="en-US" altLang="zh-CN" sz="2400" b="1" dirty="0"/>
              <a:t>1</a:t>
            </a:r>
            <a:r>
              <a:rPr lang="zh-CN" altLang="en-US" sz="2400" b="1" dirty="0"/>
              <a:t>到</a:t>
            </a:r>
            <a:r>
              <a:rPr lang="en-US" altLang="zh-CN" sz="2400" b="1" dirty="0"/>
              <a:t>n)</a:t>
            </a:r>
            <a:r>
              <a:rPr lang="zh-CN" altLang="en-US" sz="2400" b="1" dirty="0"/>
              <a:t>给出了初始化对象的成员所需要的数据，它们一般来自参数表</a:t>
            </a:r>
            <a:r>
              <a:rPr lang="en-US" altLang="zh-CN" sz="2400" b="1" dirty="0"/>
              <a:t>0</a:t>
            </a:r>
          </a:p>
        </p:txBody>
      </p:sp>
      <p:sp>
        <p:nvSpPr>
          <p:cNvPr id="4" name="Rectangle 2"/>
          <p:cNvSpPr txBox="1">
            <a:spLocks noChangeArrowheads="1"/>
          </p:cNvSpPr>
          <p:nvPr/>
        </p:nvSpPr>
        <p:spPr>
          <a:xfrm>
            <a:off x="68580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Tree>
    <p:extLst>
      <p:ext uri="{BB962C8B-B14F-4D97-AF65-F5344CB8AC3E}">
        <p14:creationId xmlns:p14="http://schemas.microsoft.com/office/powerpoint/2010/main" val="542655565"/>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657240" y="980728"/>
            <a:ext cx="7772400" cy="5261545"/>
          </a:xfrm>
        </p:spPr>
        <p:txBody>
          <a:bodyPr/>
          <a:lstStyle/>
          <a:p>
            <a:pPr eaLnBrk="1" hangingPunct="1">
              <a:lnSpc>
                <a:spcPct val="90000"/>
              </a:lnSpc>
              <a:buNone/>
            </a:pPr>
            <a:r>
              <a:rPr lang="zh-CN" altLang="zh-CN" sz="2400" b="1" dirty="0">
                <a:solidFill>
                  <a:srgbClr val="0000CC"/>
                </a:solidFill>
              </a:rPr>
              <a:t>【例</a:t>
            </a:r>
            <a:r>
              <a:rPr lang="en-US" altLang="zh-CN" sz="2400" b="1" dirty="0">
                <a:solidFill>
                  <a:srgbClr val="0000CC"/>
                </a:solidFill>
              </a:rPr>
              <a:t>3-26</a:t>
            </a:r>
            <a:r>
              <a:rPr lang="zh-CN" altLang="zh-CN" sz="2400" b="1" dirty="0">
                <a:solidFill>
                  <a:srgbClr val="0000CC"/>
                </a:solidFill>
              </a:rPr>
              <a:t>】 设计</a:t>
            </a:r>
            <a:r>
              <a:rPr lang="en-US" altLang="zh-CN" sz="2400" b="1" dirty="0">
                <a:solidFill>
                  <a:srgbClr val="0000CC"/>
                </a:solidFill>
              </a:rPr>
              <a:t>ID</a:t>
            </a:r>
            <a:r>
              <a:rPr lang="zh-CN" altLang="zh-CN" sz="2400" b="1" dirty="0">
                <a:solidFill>
                  <a:srgbClr val="0000CC"/>
                </a:solidFill>
              </a:rPr>
              <a:t>类能够完成学生学号的管理，设计学生类</a:t>
            </a:r>
            <a:r>
              <a:rPr lang="en-US" altLang="zh-CN" sz="2400" b="1" dirty="0">
                <a:solidFill>
                  <a:srgbClr val="0000CC"/>
                </a:solidFill>
              </a:rPr>
              <a:t>Student</a:t>
            </a:r>
            <a:r>
              <a:rPr lang="zh-CN" altLang="zh-CN" sz="2400" b="1" dirty="0">
                <a:solidFill>
                  <a:srgbClr val="0000CC"/>
                </a:solidFill>
              </a:rPr>
              <a:t>，完成学生学号和姓名的管理。</a:t>
            </a:r>
            <a:endParaRPr lang="en-US" altLang="zh-CN" sz="2400" b="1" dirty="0">
              <a:solidFill>
                <a:srgbClr val="0000CC"/>
              </a:solidFill>
            </a:endParaRPr>
          </a:p>
          <a:p>
            <a:pPr eaLnBrk="1" hangingPunct="1">
              <a:lnSpc>
                <a:spcPct val="90000"/>
              </a:lnSpc>
              <a:buNone/>
            </a:pPr>
            <a:r>
              <a:rPr lang="zh-CN" altLang="zh-CN" sz="2800" dirty="0">
                <a:solidFill>
                  <a:srgbClr val="FF0000"/>
                </a:solidFill>
              </a:rPr>
              <a:t>问题分析与抽象：</a:t>
            </a:r>
            <a:endParaRPr lang="en-US" altLang="zh-CN" sz="2800" dirty="0">
              <a:solidFill>
                <a:srgbClr val="FF0000"/>
              </a:solidFill>
            </a:endParaRPr>
          </a:p>
          <a:p>
            <a:pPr eaLnBrk="1" hangingPunct="1"/>
            <a:r>
              <a:rPr lang="zh-CN" altLang="zh-CN" sz="2400" dirty="0"/>
              <a:t>本例主要用来探讨对象成员的初始化和应用问题。</a:t>
            </a:r>
            <a:endParaRPr lang="en-US" altLang="zh-CN" sz="2400" dirty="0"/>
          </a:p>
          <a:p>
            <a:pPr eaLnBrk="1" hangingPunct="1"/>
            <a:r>
              <a:rPr lang="en-US" altLang="zh-CN" sz="2400" b="1" dirty="0">
                <a:solidFill>
                  <a:srgbClr val="92D050"/>
                </a:solidFill>
              </a:rPr>
              <a:t>ID</a:t>
            </a:r>
            <a:r>
              <a:rPr lang="zh-CN" altLang="zh-CN" sz="2400" b="1" dirty="0">
                <a:solidFill>
                  <a:srgbClr val="92D050"/>
                </a:solidFill>
              </a:rPr>
              <a:t>类</a:t>
            </a:r>
            <a:r>
              <a:rPr lang="zh-CN" altLang="zh-CN" sz="2400" dirty="0"/>
              <a:t>只用于管理学号的输入和修改，用数据成员</a:t>
            </a:r>
            <a:r>
              <a:rPr lang="en-US" altLang="zh-CN" sz="2400" dirty="0"/>
              <a:t>id</a:t>
            </a:r>
            <a:r>
              <a:rPr lang="zh-CN" altLang="zh-CN" sz="2400" dirty="0"/>
              <a:t>表示学号，</a:t>
            </a:r>
            <a:r>
              <a:rPr lang="en-US" altLang="zh-CN" sz="2400" dirty="0" err="1"/>
              <a:t>setSid</a:t>
            </a:r>
            <a:r>
              <a:rPr lang="zh-CN" altLang="zh-CN" sz="2400" dirty="0"/>
              <a:t>和</a:t>
            </a:r>
            <a:r>
              <a:rPr lang="en-US" altLang="zh-CN" sz="2400" dirty="0" err="1"/>
              <a:t>getSid</a:t>
            </a:r>
            <a:r>
              <a:rPr lang="zh-CN" altLang="zh-CN" sz="2400" dirty="0"/>
              <a:t>修改和返回学号；</a:t>
            </a:r>
            <a:endParaRPr lang="en-US" altLang="zh-CN" sz="2400" dirty="0"/>
          </a:p>
          <a:p>
            <a:pPr eaLnBrk="1" hangingPunct="1"/>
            <a:r>
              <a:rPr lang="zh-CN" altLang="zh-CN" sz="2400" b="1" dirty="0">
                <a:solidFill>
                  <a:srgbClr val="92D050"/>
                </a:solidFill>
              </a:rPr>
              <a:t>学生类</a:t>
            </a:r>
            <a:r>
              <a:rPr lang="en-US" altLang="zh-CN" sz="2400" b="1" dirty="0">
                <a:solidFill>
                  <a:srgbClr val="92D050"/>
                </a:solidFill>
              </a:rPr>
              <a:t>Student</a:t>
            </a:r>
            <a:r>
              <a:rPr lang="zh-CN" altLang="zh-CN" sz="2400" dirty="0"/>
              <a:t>有学号和姓名，用数据成员</a:t>
            </a:r>
            <a:r>
              <a:rPr lang="en-US" altLang="zh-CN" sz="2400" dirty="0" err="1"/>
              <a:t>sid</a:t>
            </a:r>
            <a:r>
              <a:rPr lang="zh-CN" altLang="zh-CN" sz="2400" dirty="0"/>
              <a:t>和</a:t>
            </a:r>
            <a:r>
              <a:rPr lang="en-US" altLang="zh-CN" sz="2400" dirty="0"/>
              <a:t>name</a:t>
            </a:r>
            <a:r>
              <a:rPr lang="zh-CN" altLang="zh-CN" sz="2400" dirty="0"/>
              <a:t>表示，其中</a:t>
            </a:r>
            <a:r>
              <a:rPr lang="en-US" altLang="zh-CN" sz="2400" dirty="0" err="1"/>
              <a:t>sid</a:t>
            </a:r>
            <a:r>
              <a:rPr lang="zh-CN" altLang="zh-CN" sz="2400" dirty="0"/>
              <a:t>已由</a:t>
            </a:r>
            <a:r>
              <a:rPr lang="en-US" altLang="zh-CN" sz="2400" dirty="0"/>
              <a:t>ID</a:t>
            </a:r>
            <a:r>
              <a:rPr lang="zh-CN" altLang="zh-CN" sz="2400" dirty="0"/>
              <a:t>类实现了，可以通过类成员引用其功能，因此</a:t>
            </a:r>
            <a:r>
              <a:rPr lang="en-US" altLang="zh-CN" sz="2400" dirty="0"/>
              <a:t>Student</a:t>
            </a:r>
            <a:r>
              <a:rPr lang="zh-CN" altLang="zh-CN" sz="2400" dirty="0"/>
              <a:t>只需实现</a:t>
            </a:r>
            <a:r>
              <a:rPr lang="en-US" altLang="zh-CN" sz="2400" dirty="0"/>
              <a:t>name</a:t>
            </a:r>
            <a:r>
              <a:rPr lang="zh-CN" altLang="zh-CN" sz="2400" dirty="0"/>
              <a:t>管理的问题，但要考虑对象成员</a:t>
            </a:r>
            <a:r>
              <a:rPr lang="en-US" altLang="zh-CN" sz="2400" dirty="0" err="1"/>
              <a:t>sid</a:t>
            </a:r>
            <a:r>
              <a:rPr lang="zh-CN" altLang="zh-CN" sz="2400" dirty="0"/>
              <a:t>的初始化问题，</a:t>
            </a:r>
            <a:r>
              <a:rPr lang="zh-CN" altLang="zh-CN" sz="2400" b="1" dirty="0">
                <a:solidFill>
                  <a:srgbClr val="0000CC"/>
                </a:solidFill>
              </a:rPr>
              <a:t>必须在</a:t>
            </a:r>
            <a:r>
              <a:rPr lang="en-US" altLang="zh-CN" sz="2400" b="1" dirty="0" err="1">
                <a:solidFill>
                  <a:srgbClr val="0000CC"/>
                </a:solidFill>
              </a:rPr>
              <a:t>Studet</a:t>
            </a:r>
            <a:r>
              <a:rPr lang="zh-CN" altLang="zh-CN" sz="2400" b="1" dirty="0">
                <a:solidFill>
                  <a:srgbClr val="0000CC"/>
                </a:solidFill>
              </a:rPr>
              <a:t>构造函数初始化列表中对</a:t>
            </a:r>
            <a:r>
              <a:rPr lang="en-US" altLang="zh-CN" sz="2400" b="1" dirty="0" err="1">
                <a:solidFill>
                  <a:srgbClr val="0000CC"/>
                </a:solidFill>
              </a:rPr>
              <a:t>sid</a:t>
            </a:r>
            <a:r>
              <a:rPr lang="zh-CN" altLang="zh-CN" sz="2400" b="1" dirty="0">
                <a:solidFill>
                  <a:srgbClr val="0000CC"/>
                </a:solidFill>
              </a:rPr>
              <a:t>进行初始化</a:t>
            </a:r>
          </a:p>
          <a:p>
            <a:pPr eaLnBrk="1" hangingPunct="1">
              <a:lnSpc>
                <a:spcPct val="90000"/>
              </a:lnSpc>
              <a:buFontTx/>
              <a:buNone/>
            </a:pPr>
            <a:endParaRPr lang="en-US" altLang="zh-CN" sz="2400" b="1" dirty="0">
              <a:solidFill>
                <a:srgbClr val="0000CC"/>
              </a:solidFill>
            </a:endParaRPr>
          </a:p>
        </p:txBody>
      </p:sp>
      <p:sp>
        <p:nvSpPr>
          <p:cNvPr id="4" name="Rectangle 2"/>
          <p:cNvSpPr txBox="1">
            <a:spLocks noChangeArrowheads="1"/>
          </p:cNvSpPr>
          <p:nvPr/>
        </p:nvSpPr>
        <p:spPr>
          <a:xfrm>
            <a:off x="68580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Tree>
    <p:extLst>
      <p:ext uri="{BB962C8B-B14F-4D97-AF65-F5344CB8AC3E}">
        <p14:creationId xmlns:p14="http://schemas.microsoft.com/office/powerpoint/2010/main" val="4237953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anim calcmode="lin" valueType="num">
                                      <p:cBhvr additive="base">
                                        <p:cTn id="7"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0">
                                            <p:txEl>
                                              <p:pRg st="2" end="2"/>
                                            </p:txEl>
                                          </p:spTgt>
                                        </p:tgtEl>
                                        <p:attrNameLst>
                                          <p:attrName>style.visibility</p:attrName>
                                        </p:attrNameLst>
                                      </p:cBhvr>
                                      <p:to>
                                        <p:strVal val="visible"/>
                                      </p:to>
                                    </p:set>
                                    <p:anim calcmode="lin" valueType="num">
                                      <p:cBhvr additive="base">
                                        <p:cTn id="13" dur="500" fill="hold"/>
                                        <p:tgtEl>
                                          <p:spTgt spid="1044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0">
                                            <p:txEl>
                                              <p:pRg st="3" end="3"/>
                                            </p:txEl>
                                          </p:spTgt>
                                        </p:tgtEl>
                                        <p:attrNameLst>
                                          <p:attrName>style.visibility</p:attrName>
                                        </p:attrNameLst>
                                      </p:cBhvr>
                                      <p:to>
                                        <p:strVal val="visible"/>
                                      </p:to>
                                    </p:set>
                                    <p:anim calcmode="lin" valueType="num">
                                      <p:cBhvr additive="base">
                                        <p:cTn id="19"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0">
                                            <p:txEl>
                                              <p:pRg st="4" end="4"/>
                                            </p:txEl>
                                          </p:spTgt>
                                        </p:tgtEl>
                                        <p:attrNameLst>
                                          <p:attrName>style.visibility</p:attrName>
                                        </p:attrNameLst>
                                      </p:cBhvr>
                                      <p:to>
                                        <p:strVal val="visible"/>
                                      </p:to>
                                    </p:set>
                                    <p:anim calcmode="lin" valueType="num">
                                      <p:cBhvr additive="base">
                                        <p:cTn id="25" dur="5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487368" y="980728"/>
            <a:ext cx="7962096" cy="5189537"/>
          </a:xfrm>
        </p:spPr>
        <p:txBody>
          <a:bodyPr/>
          <a:lstStyle/>
          <a:p>
            <a:pPr eaLnBrk="1" hangingPunct="1">
              <a:lnSpc>
                <a:spcPct val="90000"/>
              </a:lnSpc>
              <a:buFontTx/>
              <a:buNone/>
            </a:pPr>
            <a:r>
              <a:rPr lang="zh-CN" altLang="en-US" b="1" dirty="0">
                <a:solidFill>
                  <a:srgbClr val="FF0000"/>
                </a:solidFill>
              </a:rPr>
              <a:t>问题域类的抽象结果</a:t>
            </a:r>
            <a:endParaRPr lang="en-US" altLang="zh-CN" b="1" dirty="0">
              <a:solidFill>
                <a:srgbClr val="FF0000"/>
              </a:solidFill>
            </a:endParaRPr>
          </a:p>
        </p:txBody>
      </p:sp>
      <p:sp>
        <p:nvSpPr>
          <p:cNvPr id="4" name="Rectangle 2"/>
          <p:cNvSpPr txBox="1">
            <a:spLocks noChangeArrowheads="1"/>
          </p:cNvSpPr>
          <p:nvPr/>
        </p:nvSpPr>
        <p:spPr>
          <a:xfrm>
            <a:off x="68580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6199112"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矩形 1"/>
          <p:cNvSpPr/>
          <p:nvPr/>
        </p:nvSpPr>
        <p:spPr>
          <a:xfrm>
            <a:off x="971600" y="5373215"/>
            <a:ext cx="7848872" cy="1165825"/>
          </a:xfrm>
          <a:prstGeom prst="wedgeRectCallout">
            <a:avLst>
              <a:gd name="adj1" fmla="val -10076"/>
              <a:gd name="adj2" fmla="val -238283"/>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Sid</a:t>
            </a:r>
            <a:r>
              <a:rPr lang="zh-CN" altLang="zh-CN" sz="2400" dirty="0">
                <a:solidFill>
                  <a:schemeClr val="tx1"/>
                </a:solidFill>
              </a:rPr>
              <a:t>和</a:t>
            </a:r>
            <a:r>
              <a:rPr lang="en-US" altLang="zh-CN" sz="2400" dirty="0">
                <a:solidFill>
                  <a:schemeClr val="tx1"/>
                </a:solidFill>
              </a:rPr>
              <a:t>Student</a:t>
            </a:r>
            <a:r>
              <a:rPr lang="zh-CN" altLang="zh-CN" sz="2400" dirty="0">
                <a:solidFill>
                  <a:schemeClr val="tx1"/>
                </a:solidFill>
              </a:rPr>
              <a:t>的</a:t>
            </a:r>
            <a:r>
              <a:rPr lang="en-US" altLang="zh-CN" sz="2400" dirty="0">
                <a:solidFill>
                  <a:schemeClr val="tx1"/>
                </a:solidFill>
              </a:rPr>
              <a:t>UML</a:t>
            </a:r>
            <a:r>
              <a:rPr lang="zh-CN" altLang="zh-CN" sz="2400" dirty="0">
                <a:solidFill>
                  <a:schemeClr val="tx1"/>
                </a:solidFill>
              </a:rPr>
              <a:t>图。图中的棱形连接了</a:t>
            </a:r>
            <a:r>
              <a:rPr lang="en-US" altLang="zh-CN" sz="2400" dirty="0">
                <a:solidFill>
                  <a:schemeClr val="tx1"/>
                </a:solidFill>
              </a:rPr>
              <a:t>Sid</a:t>
            </a:r>
            <a:r>
              <a:rPr lang="zh-CN" altLang="zh-CN" sz="2400" dirty="0">
                <a:solidFill>
                  <a:schemeClr val="tx1"/>
                </a:solidFill>
              </a:rPr>
              <a:t>和</a:t>
            </a:r>
            <a:r>
              <a:rPr lang="en-US" altLang="zh-CN" sz="2400" dirty="0">
                <a:solidFill>
                  <a:schemeClr val="tx1"/>
                </a:solidFill>
              </a:rPr>
              <a:t>Student</a:t>
            </a:r>
            <a:r>
              <a:rPr lang="zh-CN" altLang="zh-CN" sz="2400" dirty="0">
                <a:solidFill>
                  <a:schemeClr val="tx1"/>
                </a:solidFill>
              </a:rPr>
              <a:t>，表示两类之间具</a:t>
            </a:r>
            <a:r>
              <a:rPr lang="zh-CN" altLang="zh-CN" sz="2400" b="1" dirty="0">
                <a:solidFill>
                  <a:srgbClr val="0000CC"/>
                </a:solidFill>
              </a:rPr>
              <a:t>聚合关系</a:t>
            </a:r>
            <a:r>
              <a:rPr lang="zh-CN" altLang="zh-CN" sz="2400" dirty="0">
                <a:solidFill>
                  <a:schemeClr val="tx1"/>
                </a:solidFill>
              </a:rPr>
              <a:t>，棱形所在方是整体，包含有另一方的一个或多对象</a:t>
            </a:r>
            <a:endParaRPr lang="zh-CN" altLang="en-US" sz="2400" dirty="0">
              <a:solidFill>
                <a:schemeClr val="tx1"/>
              </a:solidFill>
            </a:endParaRPr>
          </a:p>
        </p:txBody>
      </p:sp>
    </p:spTree>
    <p:extLst>
      <p:ext uri="{BB962C8B-B14F-4D97-AF65-F5344CB8AC3E}">
        <p14:creationId xmlns:p14="http://schemas.microsoft.com/office/powerpoint/2010/main" val="2062333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390992" y="908720"/>
            <a:ext cx="8357472" cy="5189537"/>
          </a:xfrm>
        </p:spPr>
        <p:txBody>
          <a:bodyPr/>
          <a:lstStyle/>
          <a:p>
            <a:pPr marL="0" indent="0">
              <a:buNone/>
            </a:pPr>
            <a:r>
              <a:rPr lang="en-US" altLang="zh-CN" sz="2200" dirty="0"/>
              <a:t>//Eg3-26.cpp</a:t>
            </a:r>
            <a:endParaRPr lang="zh-CN" altLang="zh-CN" sz="2200" dirty="0"/>
          </a:p>
          <a:p>
            <a:pPr marL="0" indent="0">
              <a:buNone/>
            </a:pPr>
            <a:r>
              <a:rPr lang="en-US" altLang="zh-CN" sz="2200" dirty="0"/>
              <a:t>#include &lt;</a:t>
            </a:r>
            <a:r>
              <a:rPr lang="en-US" altLang="zh-CN" sz="2200" dirty="0" err="1"/>
              <a:t>iostream</a:t>
            </a:r>
            <a:r>
              <a:rPr lang="en-US" altLang="zh-CN" sz="2200" dirty="0"/>
              <a:t>&gt;</a:t>
            </a:r>
            <a:endParaRPr lang="zh-CN" altLang="zh-CN" sz="2200" dirty="0"/>
          </a:p>
          <a:p>
            <a:pPr marL="0" indent="0">
              <a:buNone/>
            </a:pPr>
            <a:r>
              <a:rPr lang="en-US" altLang="zh-CN" sz="2200" dirty="0"/>
              <a:t>#include&lt;string&gt;</a:t>
            </a:r>
            <a:endParaRPr lang="zh-CN" altLang="zh-CN" sz="2200" dirty="0"/>
          </a:p>
          <a:p>
            <a:pPr marL="0" indent="0">
              <a:buNone/>
            </a:pPr>
            <a:r>
              <a:rPr lang="en-US" altLang="zh-CN" sz="2200" dirty="0"/>
              <a:t>using namespace </a:t>
            </a:r>
            <a:r>
              <a:rPr lang="en-US" altLang="zh-CN" sz="2200" dirty="0" err="1"/>
              <a:t>std</a:t>
            </a:r>
            <a:r>
              <a:rPr lang="en-US" altLang="zh-CN" sz="2200" dirty="0"/>
              <a:t>;</a:t>
            </a:r>
            <a:endParaRPr lang="zh-CN" altLang="zh-CN" sz="2200" dirty="0"/>
          </a:p>
          <a:p>
            <a:pPr marL="0" indent="0">
              <a:buNone/>
            </a:pPr>
            <a:r>
              <a:rPr lang="en-US" altLang="zh-CN" sz="2200" dirty="0"/>
              <a:t>class Sid {</a:t>
            </a:r>
            <a:endParaRPr lang="zh-CN" altLang="zh-CN" sz="2200" dirty="0"/>
          </a:p>
          <a:p>
            <a:pPr marL="0" indent="0">
              <a:buNone/>
            </a:pPr>
            <a:r>
              <a:rPr lang="en-US" altLang="zh-CN" sz="2200" dirty="0"/>
              <a:t>public:</a:t>
            </a:r>
            <a:endParaRPr lang="zh-CN" altLang="zh-CN" sz="2200" dirty="0"/>
          </a:p>
          <a:p>
            <a:pPr marL="0" indent="0">
              <a:buNone/>
            </a:pPr>
            <a:r>
              <a:rPr lang="en-US" altLang="zh-CN" sz="2200" dirty="0"/>
              <a:t>	~Sid() { </a:t>
            </a:r>
            <a:r>
              <a:rPr lang="en-US" altLang="zh-CN" sz="2200" dirty="0" err="1"/>
              <a:t>cout</a:t>
            </a:r>
            <a:r>
              <a:rPr lang="en-US" altLang="zh-CN" sz="2200" dirty="0"/>
              <a:t> &lt;&lt; "Sid des..." &lt;&lt; id &lt;&lt; </a:t>
            </a:r>
            <a:r>
              <a:rPr lang="en-US" altLang="zh-CN" sz="2200" dirty="0" err="1"/>
              <a:t>endl</a:t>
            </a:r>
            <a:r>
              <a:rPr lang="en-US" altLang="zh-CN" sz="2200" dirty="0"/>
              <a:t>; };</a:t>
            </a:r>
            <a:endParaRPr lang="zh-CN" altLang="zh-CN" sz="2200" dirty="0"/>
          </a:p>
          <a:p>
            <a:pPr marL="0" indent="0">
              <a:buNone/>
            </a:pPr>
            <a:r>
              <a:rPr lang="en-US" altLang="zh-CN" sz="2200" dirty="0"/>
              <a:t>	Sid(</a:t>
            </a:r>
            <a:r>
              <a:rPr lang="en-US" altLang="zh-CN" sz="2200" dirty="0" err="1"/>
              <a:t>int</a:t>
            </a:r>
            <a:r>
              <a:rPr lang="en-US" altLang="zh-CN" sz="2200" dirty="0"/>
              <a:t> </a:t>
            </a:r>
            <a:r>
              <a:rPr lang="en-US" altLang="zh-CN" sz="2200" dirty="0" err="1"/>
              <a:t>sid</a:t>
            </a:r>
            <a:r>
              <a:rPr lang="en-US" altLang="zh-CN" sz="2200" b="1" dirty="0">
                <a:solidFill>
                  <a:srgbClr val="0000CC"/>
                </a:solidFill>
              </a:rPr>
              <a:t>) :id(</a:t>
            </a:r>
            <a:r>
              <a:rPr lang="en-US" altLang="zh-CN" sz="2200" b="1" dirty="0" err="1">
                <a:solidFill>
                  <a:srgbClr val="0000CC"/>
                </a:solidFill>
              </a:rPr>
              <a:t>sid</a:t>
            </a:r>
            <a:r>
              <a:rPr lang="en-US" altLang="zh-CN" sz="2200" b="1" dirty="0">
                <a:solidFill>
                  <a:srgbClr val="0000CC"/>
                </a:solidFill>
              </a:rPr>
              <a:t>) </a:t>
            </a:r>
            <a:r>
              <a:rPr lang="en-US" altLang="zh-CN" sz="2200" dirty="0"/>
              <a:t>{ </a:t>
            </a:r>
            <a:r>
              <a:rPr lang="en-US" altLang="zh-CN" sz="2200" dirty="0" err="1"/>
              <a:t>cout</a:t>
            </a:r>
            <a:r>
              <a:rPr lang="en-US" altLang="zh-CN" sz="2200" dirty="0"/>
              <a:t> &lt;&lt; "Sid cons..." &lt;&lt; id &lt;&lt; </a:t>
            </a:r>
            <a:r>
              <a:rPr lang="en-US" altLang="zh-CN" sz="2200" dirty="0" err="1"/>
              <a:t>endl</a:t>
            </a:r>
            <a:r>
              <a:rPr lang="en-US" altLang="zh-CN" sz="2200" dirty="0"/>
              <a:t>; }</a:t>
            </a:r>
            <a:endParaRPr lang="zh-CN" altLang="zh-CN" sz="2200" dirty="0"/>
          </a:p>
          <a:p>
            <a:pPr marL="0" indent="0">
              <a:buNone/>
            </a:pPr>
            <a:r>
              <a:rPr lang="en-US" altLang="zh-CN" sz="2200" dirty="0"/>
              <a:t>	</a:t>
            </a:r>
            <a:r>
              <a:rPr lang="en-US" altLang="zh-CN" sz="2200" dirty="0" err="1"/>
              <a:t>int</a:t>
            </a:r>
            <a:r>
              <a:rPr lang="en-US" altLang="zh-CN" sz="2200" dirty="0"/>
              <a:t> </a:t>
            </a:r>
            <a:r>
              <a:rPr lang="en-US" altLang="zh-CN" sz="2200" dirty="0" err="1"/>
              <a:t>getSid</a:t>
            </a:r>
            <a:r>
              <a:rPr lang="en-US" altLang="zh-CN" sz="2200" dirty="0"/>
              <a:t>() { return id; }</a:t>
            </a:r>
            <a:endParaRPr lang="zh-CN" altLang="zh-CN" sz="2200" dirty="0"/>
          </a:p>
          <a:p>
            <a:pPr marL="0" indent="0">
              <a:buNone/>
            </a:pPr>
            <a:r>
              <a:rPr lang="en-US" altLang="zh-CN" sz="2200" dirty="0"/>
              <a:t>	void </a:t>
            </a:r>
            <a:r>
              <a:rPr lang="en-US" altLang="zh-CN" sz="2200" dirty="0" err="1"/>
              <a:t>setSid</a:t>
            </a:r>
            <a:r>
              <a:rPr lang="en-US" altLang="zh-CN" sz="2200" dirty="0"/>
              <a:t>(</a:t>
            </a:r>
            <a:r>
              <a:rPr lang="en-US" altLang="zh-CN" sz="2200" dirty="0" err="1"/>
              <a:t>int</a:t>
            </a:r>
            <a:r>
              <a:rPr lang="en-US" altLang="zh-CN" sz="2200" dirty="0"/>
              <a:t> </a:t>
            </a:r>
            <a:r>
              <a:rPr lang="en-US" altLang="zh-CN" sz="2200" dirty="0" err="1"/>
              <a:t>sid</a:t>
            </a:r>
            <a:r>
              <a:rPr lang="en-US" altLang="zh-CN" sz="2200" dirty="0"/>
              <a:t>) { id = </a:t>
            </a:r>
            <a:r>
              <a:rPr lang="en-US" altLang="zh-CN" sz="2200" dirty="0" err="1"/>
              <a:t>sid</a:t>
            </a:r>
            <a:r>
              <a:rPr lang="en-US" altLang="zh-CN" sz="2200" dirty="0"/>
              <a:t>; }</a:t>
            </a:r>
            <a:endParaRPr lang="zh-CN" altLang="zh-CN" sz="2200" dirty="0"/>
          </a:p>
          <a:p>
            <a:pPr marL="0" indent="0">
              <a:buNone/>
            </a:pPr>
            <a:r>
              <a:rPr lang="en-US" altLang="zh-CN" sz="2200" dirty="0"/>
              <a:t>private:</a:t>
            </a:r>
            <a:endParaRPr lang="zh-CN" altLang="zh-CN" sz="2200" dirty="0"/>
          </a:p>
          <a:p>
            <a:pPr marL="0" indent="0">
              <a:buNone/>
            </a:pPr>
            <a:r>
              <a:rPr lang="en-US" altLang="zh-CN" sz="2200" dirty="0"/>
              <a:t>	</a:t>
            </a:r>
            <a:r>
              <a:rPr lang="en-US" altLang="zh-CN" sz="2200" dirty="0" err="1"/>
              <a:t>int</a:t>
            </a:r>
            <a:r>
              <a:rPr lang="en-US" altLang="zh-CN" sz="2200" dirty="0"/>
              <a:t> id;</a:t>
            </a:r>
            <a:endParaRPr lang="zh-CN" altLang="zh-CN" sz="2200" dirty="0"/>
          </a:p>
          <a:p>
            <a:pPr marL="0" indent="0">
              <a:buNone/>
            </a:pPr>
            <a:r>
              <a:rPr lang="en-US" altLang="zh-CN" sz="2200" dirty="0"/>
              <a:t>};</a:t>
            </a:r>
            <a:endParaRPr lang="zh-CN" altLang="zh-CN" sz="2200" dirty="0"/>
          </a:p>
          <a:p>
            <a:pPr marL="0" indent="0" eaLnBrk="1" hangingPunct="1">
              <a:lnSpc>
                <a:spcPct val="90000"/>
              </a:lnSpc>
              <a:buNone/>
            </a:pPr>
            <a:endParaRPr lang="en-US" altLang="zh-CN" sz="2200" b="1" dirty="0"/>
          </a:p>
        </p:txBody>
      </p:sp>
      <p:sp>
        <p:nvSpPr>
          <p:cNvPr id="4" name="Rectangle 2"/>
          <p:cNvSpPr txBox="1">
            <a:spLocks noChangeArrowheads="1"/>
          </p:cNvSpPr>
          <p:nvPr/>
        </p:nvSpPr>
        <p:spPr>
          <a:xfrm>
            <a:off x="68580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
        <p:nvSpPr>
          <p:cNvPr id="5" name="对话气泡: 矩形 4"/>
          <p:cNvSpPr/>
          <p:nvPr/>
        </p:nvSpPr>
        <p:spPr>
          <a:xfrm>
            <a:off x="1619672" y="5877272"/>
            <a:ext cx="7416824" cy="805784"/>
          </a:xfrm>
          <a:prstGeom prst="wedgeRectCallout">
            <a:avLst>
              <a:gd name="adj1" fmla="val -26182"/>
              <a:gd name="adj2" fmla="val -277000"/>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00CC"/>
                </a:solidFill>
              </a:rPr>
              <a:t>对象成员初始化列表</a:t>
            </a:r>
          </a:p>
        </p:txBody>
      </p:sp>
    </p:spTree>
    <p:extLst>
      <p:ext uri="{BB962C8B-B14F-4D97-AF65-F5344CB8AC3E}">
        <p14:creationId xmlns:p14="http://schemas.microsoft.com/office/powerpoint/2010/main" val="493828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251520" y="908720"/>
            <a:ext cx="8352928" cy="5189537"/>
          </a:xfrm>
        </p:spPr>
        <p:txBody>
          <a:bodyPr/>
          <a:lstStyle/>
          <a:p>
            <a:pPr marL="0" indent="0">
              <a:buNone/>
            </a:pPr>
            <a:r>
              <a:rPr lang="en-US" altLang="zh-CN" sz="2000" b="1" dirty="0"/>
              <a:t>class Student {</a:t>
            </a:r>
            <a:endParaRPr lang="zh-CN" altLang="zh-CN" sz="2000" b="1" dirty="0"/>
          </a:p>
          <a:p>
            <a:pPr marL="0" indent="0">
              <a:buNone/>
            </a:pPr>
            <a:r>
              <a:rPr lang="en-US" altLang="zh-CN" sz="2000" b="1" dirty="0"/>
              <a:t>public:</a:t>
            </a:r>
            <a:endParaRPr lang="zh-CN" altLang="zh-CN" sz="2000" b="1" dirty="0"/>
          </a:p>
          <a:p>
            <a:pPr marL="0" indent="0">
              <a:buNone/>
            </a:pPr>
            <a:r>
              <a:rPr lang="en-US" altLang="zh-CN" sz="2000" b="1" dirty="0"/>
              <a:t>	Sid </a:t>
            </a:r>
            <a:r>
              <a:rPr lang="en-US" altLang="zh-CN" sz="2000" b="1" dirty="0" err="1"/>
              <a:t>m_sid</a:t>
            </a:r>
            <a:r>
              <a:rPr lang="en-US" altLang="zh-CN" sz="2000" b="1" dirty="0"/>
              <a:t>;                                      //L1</a:t>
            </a:r>
            <a:endParaRPr lang="zh-CN" altLang="zh-CN" sz="2000" b="1" dirty="0"/>
          </a:p>
          <a:p>
            <a:pPr marL="0" indent="0">
              <a:buNone/>
            </a:pPr>
            <a:r>
              <a:rPr lang="en-US" altLang="zh-CN" sz="2000" b="1" dirty="0"/>
              <a:t>	</a:t>
            </a:r>
            <a:r>
              <a:rPr lang="en-US" altLang="zh-CN" sz="2000" b="1" dirty="0">
                <a:solidFill>
                  <a:srgbClr val="0000CC"/>
                </a:solidFill>
              </a:rPr>
              <a:t>//Sid </a:t>
            </a:r>
            <a:r>
              <a:rPr lang="en-US" altLang="zh-CN" sz="2000" b="1" dirty="0" err="1">
                <a:solidFill>
                  <a:srgbClr val="0000CC"/>
                </a:solidFill>
              </a:rPr>
              <a:t>m_sid</a:t>
            </a:r>
            <a:r>
              <a:rPr lang="en-US" altLang="zh-CN" sz="2000" b="1" dirty="0">
                <a:solidFill>
                  <a:srgbClr val="0000CC"/>
                </a:solidFill>
              </a:rPr>
              <a:t> = 9818;</a:t>
            </a:r>
            <a:r>
              <a:rPr lang="en-US" altLang="zh-CN" sz="2000" b="1" dirty="0"/>
              <a:t>		     //L2 </a:t>
            </a:r>
            <a:r>
              <a:rPr lang="zh-CN" altLang="en-US" sz="2000" b="1" dirty="0"/>
              <a:t>类内初始值</a:t>
            </a:r>
            <a:r>
              <a:rPr lang="en-US" altLang="zh-CN" sz="2000" b="1" dirty="0"/>
              <a:t>         11C</a:t>
            </a:r>
            <a:r>
              <a:rPr lang="en-US" altLang="zh-CN" sz="2000" b="1" baseline="-25000" dirty="0"/>
              <a:t>++</a:t>
            </a:r>
            <a:endParaRPr lang="zh-CN" altLang="zh-CN" sz="2000" b="1" dirty="0"/>
          </a:p>
          <a:p>
            <a:pPr marL="0" indent="0">
              <a:buNone/>
            </a:pPr>
            <a:r>
              <a:rPr lang="en-US" altLang="zh-CN" sz="2000" b="1" dirty="0"/>
              <a:t>	</a:t>
            </a:r>
            <a:r>
              <a:rPr lang="en-US" altLang="zh-CN" sz="2000" b="1" dirty="0">
                <a:solidFill>
                  <a:srgbClr val="0000CC"/>
                </a:solidFill>
              </a:rPr>
              <a:t>//Sid </a:t>
            </a:r>
            <a:r>
              <a:rPr lang="en-US" altLang="zh-CN" sz="2000" b="1" dirty="0" err="1">
                <a:solidFill>
                  <a:srgbClr val="0000CC"/>
                </a:solidFill>
              </a:rPr>
              <a:t>m_sid</a:t>
            </a:r>
            <a:r>
              <a:rPr lang="en-US" altLang="zh-CN" sz="2000" b="1" dirty="0">
                <a:solidFill>
                  <a:srgbClr val="0000CC"/>
                </a:solidFill>
              </a:rPr>
              <a:t> = Sid(9818);                 </a:t>
            </a:r>
            <a:r>
              <a:rPr lang="en-US" altLang="zh-CN" sz="2000" b="1" dirty="0"/>
              <a:t>//L3 </a:t>
            </a:r>
            <a:r>
              <a:rPr lang="zh-CN" altLang="en-US" sz="2000" b="1" dirty="0"/>
              <a:t>类内初始值</a:t>
            </a:r>
            <a:r>
              <a:rPr lang="en-US" altLang="zh-CN" sz="2000" b="1" dirty="0"/>
              <a:t>        11C</a:t>
            </a:r>
            <a:r>
              <a:rPr lang="en-US" altLang="zh-CN" sz="2000" b="1" baseline="-25000" dirty="0"/>
              <a:t>++</a:t>
            </a:r>
            <a:endParaRPr lang="zh-CN" altLang="zh-CN" sz="2000" b="1" dirty="0"/>
          </a:p>
          <a:p>
            <a:pPr marL="0" indent="0">
              <a:buNone/>
            </a:pPr>
            <a:r>
              <a:rPr lang="en-US" altLang="zh-CN" sz="2000" b="1" dirty="0"/>
              <a:t>	~Student() {</a:t>
            </a:r>
            <a:endParaRPr lang="zh-CN" altLang="zh-CN" sz="2000" b="1" dirty="0"/>
          </a:p>
          <a:p>
            <a:pPr marL="0" indent="0">
              <a:buNone/>
            </a:pPr>
            <a:r>
              <a:rPr lang="en-US" altLang="zh-CN" sz="2000" b="1" dirty="0"/>
              <a:t>		</a:t>
            </a:r>
            <a:r>
              <a:rPr lang="en-US" altLang="zh-CN" sz="2000" b="1" dirty="0" err="1"/>
              <a:t>cout</a:t>
            </a:r>
            <a:r>
              <a:rPr lang="en-US" altLang="zh-CN" sz="2000" b="1" dirty="0"/>
              <a:t> &lt;&lt; "Stu des.." &lt;&lt; name</a:t>
            </a:r>
            <a:endParaRPr lang="zh-CN" altLang="zh-CN" sz="2000" b="1" dirty="0"/>
          </a:p>
          <a:p>
            <a:pPr marL="0" indent="0">
              <a:buNone/>
            </a:pPr>
            <a:r>
              <a:rPr lang="en-US" altLang="zh-CN" sz="2000" b="1" dirty="0"/>
              <a:t>			&lt;&lt; "\t" &lt;&lt; </a:t>
            </a:r>
            <a:r>
              <a:rPr lang="en-US" altLang="zh-CN" sz="2000" b="1" dirty="0" err="1"/>
              <a:t>m_sid.getSid</a:t>
            </a:r>
            <a:r>
              <a:rPr lang="en-US" altLang="zh-CN" sz="2000" b="1" dirty="0"/>
              <a:t>() &lt;&lt; </a:t>
            </a:r>
            <a:r>
              <a:rPr lang="en-US" altLang="zh-CN" sz="2000" b="1" dirty="0" err="1"/>
              <a:t>endl</a:t>
            </a:r>
            <a:r>
              <a:rPr lang="en-US" altLang="zh-CN" sz="2000" b="1" dirty="0"/>
              <a:t>;</a:t>
            </a:r>
            <a:endParaRPr lang="zh-CN" altLang="zh-CN" sz="2000" b="1" dirty="0"/>
          </a:p>
          <a:p>
            <a:pPr marL="0" indent="0">
              <a:buNone/>
            </a:pPr>
            <a:r>
              <a:rPr lang="en-US" altLang="zh-CN" sz="2000" b="1" dirty="0"/>
              <a:t>	}</a:t>
            </a:r>
            <a:endParaRPr lang="zh-CN" altLang="zh-CN" sz="2000" b="1" dirty="0"/>
          </a:p>
          <a:p>
            <a:pPr marL="0" indent="0">
              <a:buNone/>
            </a:pPr>
            <a:r>
              <a:rPr lang="en-US" altLang="zh-CN" sz="2000" b="1" dirty="0"/>
              <a:t>	Student(string </a:t>
            </a:r>
            <a:r>
              <a:rPr lang="en-US" altLang="zh-CN" sz="2000" b="1" dirty="0" err="1"/>
              <a:t>sname,int</a:t>
            </a:r>
            <a:r>
              <a:rPr lang="en-US" altLang="zh-CN" sz="2000" b="1" dirty="0"/>
              <a:t> </a:t>
            </a:r>
            <a:r>
              <a:rPr lang="en-US" altLang="zh-CN" sz="2000" b="1" dirty="0" err="1"/>
              <a:t>stuid</a:t>
            </a:r>
            <a:r>
              <a:rPr lang="en-US" altLang="zh-CN" sz="2000" b="1" dirty="0"/>
              <a:t>): </a:t>
            </a:r>
            <a:r>
              <a:rPr lang="en-US" altLang="zh-CN" sz="2000" b="1" dirty="0" err="1">
                <a:solidFill>
                  <a:srgbClr val="0000CC"/>
                </a:solidFill>
              </a:rPr>
              <a:t>m_sid</a:t>
            </a:r>
            <a:r>
              <a:rPr lang="en-US" altLang="zh-CN" sz="2000" b="1" dirty="0">
                <a:solidFill>
                  <a:srgbClr val="0000CC"/>
                </a:solidFill>
              </a:rPr>
              <a:t>(</a:t>
            </a:r>
            <a:r>
              <a:rPr lang="en-US" altLang="zh-CN" sz="2000" b="1" dirty="0" err="1">
                <a:solidFill>
                  <a:srgbClr val="0000CC"/>
                </a:solidFill>
              </a:rPr>
              <a:t>stuid</a:t>
            </a:r>
            <a:r>
              <a:rPr lang="en-US" altLang="zh-CN" sz="2000" b="1" dirty="0">
                <a:solidFill>
                  <a:srgbClr val="0000CC"/>
                </a:solidFill>
              </a:rPr>
              <a:t>),name(</a:t>
            </a:r>
            <a:r>
              <a:rPr lang="en-US" altLang="zh-CN" sz="2000" b="1" dirty="0" err="1">
                <a:solidFill>
                  <a:srgbClr val="0000CC"/>
                </a:solidFill>
              </a:rPr>
              <a:t>sname</a:t>
            </a:r>
            <a:r>
              <a:rPr lang="en-US" altLang="zh-CN" sz="2000" b="1" dirty="0">
                <a:solidFill>
                  <a:srgbClr val="0000CC"/>
                </a:solidFill>
              </a:rPr>
              <a:t>)</a:t>
            </a:r>
            <a:r>
              <a:rPr lang="en-US" altLang="zh-CN" sz="2000" b="1" dirty="0"/>
              <a:t>	{</a:t>
            </a:r>
            <a:endParaRPr lang="zh-CN" altLang="zh-CN" sz="2000" b="1" dirty="0"/>
          </a:p>
          <a:p>
            <a:pPr marL="0" indent="0">
              <a:buNone/>
            </a:pPr>
            <a:r>
              <a:rPr lang="en-US" altLang="zh-CN" sz="2000" b="1" dirty="0"/>
              <a:t>		</a:t>
            </a:r>
            <a:r>
              <a:rPr lang="en-US" altLang="zh-CN" sz="2000" b="1" dirty="0" err="1"/>
              <a:t>cout</a:t>
            </a:r>
            <a:r>
              <a:rPr lang="en-US" altLang="zh-CN" sz="2000" b="1" dirty="0"/>
              <a:t> &lt;&lt; "Stu con.." &lt;&lt; name &lt;&lt; "\t" </a:t>
            </a:r>
          </a:p>
          <a:p>
            <a:pPr marL="0" indent="0">
              <a:buNone/>
            </a:pPr>
            <a:r>
              <a:rPr lang="en-US" altLang="zh-CN" sz="2000" b="1" dirty="0"/>
              <a:t>                                    &lt;&lt;</a:t>
            </a:r>
            <a:r>
              <a:rPr lang="en-US" altLang="zh-CN" sz="2000" b="1" dirty="0" err="1"/>
              <a:t>m_sid.getSid</a:t>
            </a:r>
            <a:r>
              <a:rPr lang="en-US" altLang="zh-CN" sz="2000" b="1" dirty="0"/>
              <a:t>() &lt;&lt; </a:t>
            </a:r>
            <a:r>
              <a:rPr lang="en-US" altLang="zh-CN" sz="2000" b="1" dirty="0" err="1"/>
              <a:t>endl</a:t>
            </a:r>
            <a:r>
              <a:rPr lang="en-US" altLang="zh-CN" sz="2000" b="1" dirty="0"/>
              <a:t>;</a:t>
            </a:r>
            <a:endParaRPr lang="zh-CN" altLang="zh-CN" sz="2000" b="1" dirty="0"/>
          </a:p>
          <a:p>
            <a:pPr marL="0" indent="0">
              <a:buNone/>
            </a:pPr>
            <a:r>
              <a:rPr lang="en-US" altLang="zh-CN" sz="2000" b="1" dirty="0"/>
              <a:t>	}</a:t>
            </a:r>
            <a:endParaRPr lang="zh-CN" altLang="zh-CN" sz="2000" b="1" dirty="0"/>
          </a:p>
          <a:p>
            <a:pPr marL="0" indent="0">
              <a:buNone/>
            </a:pPr>
            <a:r>
              <a:rPr lang="en-US" altLang="zh-CN" sz="2000" b="1" dirty="0"/>
              <a:t>	</a:t>
            </a:r>
          </a:p>
        </p:txBody>
      </p:sp>
      <p:sp>
        <p:nvSpPr>
          <p:cNvPr id="4" name="Rectangle 2"/>
          <p:cNvSpPr txBox="1">
            <a:spLocks noChangeArrowheads="1"/>
          </p:cNvSpPr>
          <p:nvPr/>
        </p:nvSpPr>
        <p:spPr>
          <a:xfrm>
            <a:off x="68580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
        <p:nvSpPr>
          <p:cNvPr id="5" name="对话气泡: 矩形 4"/>
          <p:cNvSpPr/>
          <p:nvPr/>
        </p:nvSpPr>
        <p:spPr>
          <a:xfrm>
            <a:off x="1403648" y="5733256"/>
            <a:ext cx="7416824" cy="805784"/>
          </a:xfrm>
          <a:prstGeom prst="wedgeRectCallout">
            <a:avLst>
              <a:gd name="adj1" fmla="val 33407"/>
              <a:gd name="adj2" fmla="val -199456"/>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00CC"/>
                </a:solidFill>
              </a:rPr>
              <a:t>对象成员也可以采用</a:t>
            </a:r>
            <a:r>
              <a:rPr lang="en-US" altLang="zh-CN" sz="2800" b="1" dirty="0">
                <a:solidFill>
                  <a:srgbClr val="0000CC"/>
                </a:solidFill>
              </a:rPr>
              <a:t>L1</a:t>
            </a:r>
            <a:r>
              <a:rPr lang="zh-CN" altLang="en-US" sz="2800" b="1" dirty="0">
                <a:solidFill>
                  <a:srgbClr val="0000CC"/>
                </a:solidFill>
              </a:rPr>
              <a:t>或</a:t>
            </a:r>
            <a:r>
              <a:rPr lang="en-US" altLang="zh-CN" sz="2800" b="1" dirty="0">
                <a:solidFill>
                  <a:srgbClr val="0000CC"/>
                </a:solidFill>
              </a:rPr>
              <a:t>L2</a:t>
            </a:r>
            <a:r>
              <a:rPr lang="zh-CN" altLang="en-US" sz="2800" b="1" dirty="0">
                <a:solidFill>
                  <a:srgbClr val="0000CC"/>
                </a:solidFill>
              </a:rPr>
              <a:t>的初始化方式</a:t>
            </a:r>
          </a:p>
        </p:txBody>
      </p:sp>
    </p:spTree>
    <p:extLst>
      <p:ext uri="{BB962C8B-B14F-4D97-AF65-F5344CB8AC3E}">
        <p14:creationId xmlns:p14="http://schemas.microsoft.com/office/powerpoint/2010/main" val="295494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3" end="3"/>
                                            </p:txEl>
                                          </p:spTgt>
                                        </p:tgtEl>
                                        <p:attrNameLst>
                                          <p:attrName>style.visibility</p:attrName>
                                        </p:attrNameLst>
                                      </p:cBhvr>
                                      <p:to>
                                        <p:strVal val="visible"/>
                                      </p:to>
                                    </p:set>
                                    <p:anim calcmode="lin" valueType="num">
                                      <p:cBhvr additive="base">
                                        <p:cTn id="7"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0">
                                            <p:txEl>
                                              <p:pRg st="4" end="4"/>
                                            </p:txEl>
                                          </p:spTgt>
                                        </p:tgtEl>
                                        <p:attrNameLst>
                                          <p:attrName>style.visibility</p:attrName>
                                        </p:attrNameLst>
                                      </p:cBhvr>
                                      <p:to>
                                        <p:strVal val="visible"/>
                                      </p:to>
                                    </p:set>
                                    <p:anim calcmode="lin" valueType="num">
                                      <p:cBhvr additive="base">
                                        <p:cTn id="13" dur="5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0">
                                            <p:txEl>
                                              <p:pRg st="5" end="5"/>
                                            </p:txEl>
                                          </p:spTgt>
                                        </p:tgtEl>
                                        <p:attrNameLst>
                                          <p:attrName>style.visibility</p:attrName>
                                        </p:attrNameLst>
                                      </p:cBhvr>
                                      <p:to>
                                        <p:strVal val="visible"/>
                                      </p:to>
                                    </p:set>
                                    <p:anim calcmode="lin" valueType="num">
                                      <p:cBhvr additive="base">
                                        <p:cTn id="19" dur="500" fill="hold"/>
                                        <p:tgtEl>
                                          <p:spTgt spid="10445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0">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0">
                                            <p:txEl>
                                              <p:pRg st="6" end="6"/>
                                            </p:txEl>
                                          </p:spTgt>
                                        </p:tgtEl>
                                        <p:attrNameLst>
                                          <p:attrName>style.visibility</p:attrName>
                                        </p:attrNameLst>
                                      </p:cBhvr>
                                      <p:to>
                                        <p:strVal val="visible"/>
                                      </p:to>
                                    </p:set>
                                    <p:anim calcmode="lin" valueType="num">
                                      <p:cBhvr additive="base">
                                        <p:cTn id="23" dur="500" fill="hold"/>
                                        <p:tgtEl>
                                          <p:spTgt spid="104450">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0">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0">
                                            <p:txEl>
                                              <p:pRg st="7" end="7"/>
                                            </p:txEl>
                                          </p:spTgt>
                                        </p:tgtEl>
                                        <p:attrNameLst>
                                          <p:attrName>style.visibility</p:attrName>
                                        </p:attrNameLst>
                                      </p:cBhvr>
                                      <p:to>
                                        <p:strVal val="visible"/>
                                      </p:to>
                                    </p:set>
                                    <p:anim calcmode="lin" valueType="num">
                                      <p:cBhvr additive="base">
                                        <p:cTn id="27" dur="500" fill="hold"/>
                                        <p:tgtEl>
                                          <p:spTgt spid="104450">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0">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450">
                                            <p:txEl>
                                              <p:pRg st="8" end="8"/>
                                            </p:txEl>
                                          </p:spTgt>
                                        </p:tgtEl>
                                        <p:attrNameLst>
                                          <p:attrName>style.visibility</p:attrName>
                                        </p:attrNameLst>
                                      </p:cBhvr>
                                      <p:to>
                                        <p:strVal val="visible"/>
                                      </p:to>
                                    </p:set>
                                    <p:anim calcmode="lin" valueType="num">
                                      <p:cBhvr additive="base">
                                        <p:cTn id="31" dur="500" fill="hold"/>
                                        <p:tgtEl>
                                          <p:spTgt spid="10445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450">
                                            <p:txEl>
                                              <p:pRg st="9" end="9"/>
                                            </p:txEl>
                                          </p:spTgt>
                                        </p:tgtEl>
                                        <p:attrNameLst>
                                          <p:attrName>style.visibility</p:attrName>
                                        </p:attrNameLst>
                                      </p:cBhvr>
                                      <p:to>
                                        <p:strVal val="visible"/>
                                      </p:to>
                                    </p:set>
                                    <p:anim calcmode="lin" valueType="num">
                                      <p:cBhvr additive="base">
                                        <p:cTn id="37" dur="500" fill="hold"/>
                                        <p:tgtEl>
                                          <p:spTgt spid="104450">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450">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4450">
                                            <p:txEl>
                                              <p:pRg st="10" end="10"/>
                                            </p:txEl>
                                          </p:spTgt>
                                        </p:tgtEl>
                                        <p:attrNameLst>
                                          <p:attrName>style.visibility</p:attrName>
                                        </p:attrNameLst>
                                      </p:cBhvr>
                                      <p:to>
                                        <p:strVal val="visible"/>
                                      </p:to>
                                    </p:set>
                                    <p:anim calcmode="lin" valueType="num">
                                      <p:cBhvr additive="base">
                                        <p:cTn id="41" dur="500" fill="hold"/>
                                        <p:tgtEl>
                                          <p:spTgt spid="104450">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4450">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4450">
                                            <p:txEl>
                                              <p:pRg st="11" end="11"/>
                                            </p:txEl>
                                          </p:spTgt>
                                        </p:tgtEl>
                                        <p:attrNameLst>
                                          <p:attrName>style.visibility</p:attrName>
                                        </p:attrNameLst>
                                      </p:cBhvr>
                                      <p:to>
                                        <p:strVal val="visible"/>
                                      </p:to>
                                    </p:set>
                                    <p:anim calcmode="lin" valueType="num">
                                      <p:cBhvr additive="base">
                                        <p:cTn id="45" dur="500" fill="hold"/>
                                        <p:tgtEl>
                                          <p:spTgt spid="104450">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4450">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4450">
                                            <p:txEl>
                                              <p:pRg st="12" end="12"/>
                                            </p:txEl>
                                          </p:spTgt>
                                        </p:tgtEl>
                                        <p:attrNameLst>
                                          <p:attrName>style.visibility</p:attrName>
                                        </p:attrNameLst>
                                      </p:cBhvr>
                                      <p:to>
                                        <p:strVal val="visible"/>
                                      </p:to>
                                    </p:set>
                                    <p:anim calcmode="lin" valueType="num">
                                      <p:cBhvr additive="base">
                                        <p:cTn id="49" dur="500" fill="hold"/>
                                        <p:tgtEl>
                                          <p:spTgt spid="104450">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45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657240" y="1052736"/>
            <a:ext cx="7772400" cy="5189537"/>
          </a:xfrm>
        </p:spPr>
        <p:txBody>
          <a:bodyPr/>
          <a:lstStyle/>
          <a:p>
            <a:pPr marL="0" indent="0">
              <a:buNone/>
            </a:pPr>
            <a:r>
              <a:rPr lang="en-US" altLang="zh-CN" sz="2400" dirty="0"/>
              <a:t>	string </a:t>
            </a:r>
            <a:r>
              <a:rPr lang="en-US" altLang="zh-CN" sz="2400" dirty="0" err="1"/>
              <a:t>getName</a:t>
            </a:r>
            <a:r>
              <a:rPr lang="en-US" altLang="zh-CN" sz="2400" dirty="0"/>
              <a:t>() { return name; }</a:t>
            </a:r>
            <a:endParaRPr lang="zh-CN" altLang="zh-CN" sz="2400" dirty="0"/>
          </a:p>
          <a:p>
            <a:pPr marL="0" indent="0">
              <a:buNone/>
            </a:pPr>
            <a:r>
              <a:rPr lang="en-US" altLang="zh-CN" sz="2400" dirty="0"/>
              <a:t>	void </a:t>
            </a:r>
            <a:r>
              <a:rPr lang="en-US" altLang="zh-CN" sz="2400" dirty="0" err="1"/>
              <a:t>setName</a:t>
            </a:r>
            <a:r>
              <a:rPr lang="en-US" altLang="zh-CN" sz="2400" dirty="0"/>
              <a:t>(string </a:t>
            </a:r>
            <a:r>
              <a:rPr lang="en-US" altLang="zh-CN" sz="2400" dirty="0" err="1"/>
              <a:t>sname</a:t>
            </a:r>
            <a:r>
              <a:rPr lang="en-US" altLang="zh-CN" sz="2400" dirty="0"/>
              <a:t>) { name = </a:t>
            </a:r>
            <a:r>
              <a:rPr lang="en-US" altLang="zh-CN" sz="2400" dirty="0" err="1"/>
              <a:t>sname</a:t>
            </a:r>
            <a:r>
              <a:rPr lang="en-US" altLang="zh-CN" sz="2400" dirty="0"/>
              <a:t>; }</a:t>
            </a:r>
            <a:endParaRPr lang="zh-CN" altLang="zh-CN" sz="2400" dirty="0"/>
          </a:p>
          <a:p>
            <a:pPr marL="0" indent="0">
              <a:buNone/>
            </a:pPr>
            <a:r>
              <a:rPr lang="en-US" altLang="zh-CN" sz="2400" dirty="0"/>
              <a:t>private:</a:t>
            </a:r>
            <a:endParaRPr lang="zh-CN" altLang="zh-CN" sz="2400" dirty="0"/>
          </a:p>
          <a:p>
            <a:pPr marL="0" indent="0">
              <a:buNone/>
            </a:pPr>
            <a:r>
              <a:rPr lang="en-US" altLang="zh-CN" sz="2400" dirty="0"/>
              <a:t>	string name;</a:t>
            </a:r>
            <a:endParaRPr lang="zh-CN" altLang="zh-CN" sz="2400" dirty="0"/>
          </a:p>
          <a:p>
            <a:pPr marL="0" indent="0">
              <a:buNone/>
            </a:pPr>
            <a:r>
              <a:rPr lang="en-US" altLang="zh-CN" sz="2400" dirty="0"/>
              <a:t>};</a:t>
            </a:r>
            <a:endParaRPr lang="zh-CN" altLang="zh-CN" sz="2400" dirty="0"/>
          </a:p>
          <a:p>
            <a:pPr marL="0" indent="0">
              <a:buNone/>
            </a:pPr>
            <a:r>
              <a:rPr lang="en-US" altLang="zh-CN" sz="2400" dirty="0"/>
              <a:t>void main() {</a:t>
            </a:r>
            <a:endParaRPr lang="zh-CN" altLang="zh-CN" sz="2400" dirty="0"/>
          </a:p>
          <a:p>
            <a:pPr marL="0" indent="0">
              <a:buNone/>
            </a:pPr>
            <a:r>
              <a:rPr lang="en-US" altLang="zh-CN" sz="2400" dirty="0"/>
              <a:t>	Student s("Randy", 9818);</a:t>
            </a:r>
            <a:endParaRPr lang="zh-CN" altLang="zh-CN" sz="2400" dirty="0"/>
          </a:p>
          <a:p>
            <a:pPr marL="0" indent="0">
              <a:buNone/>
            </a:pPr>
            <a:r>
              <a:rPr lang="en-US" altLang="zh-CN" sz="2400" dirty="0"/>
              <a:t>	</a:t>
            </a:r>
            <a:r>
              <a:rPr lang="en-US" altLang="zh-CN" sz="2400" dirty="0" err="1"/>
              <a:t>s.setName</a:t>
            </a:r>
            <a:r>
              <a:rPr lang="en-US" altLang="zh-CN" sz="2400" dirty="0"/>
              <a:t>("tom");			   //L5</a:t>
            </a:r>
            <a:endParaRPr lang="zh-CN" altLang="zh-CN" sz="2400" dirty="0"/>
          </a:p>
          <a:p>
            <a:pPr marL="0" indent="0">
              <a:buNone/>
            </a:pPr>
            <a:r>
              <a:rPr lang="en-US" altLang="zh-CN" sz="2400" dirty="0"/>
              <a:t>	</a:t>
            </a:r>
            <a:r>
              <a:rPr lang="en-US" altLang="zh-CN" sz="2400" dirty="0" err="1"/>
              <a:t>cout</a:t>
            </a:r>
            <a:r>
              <a:rPr lang="en-US" altLang="zh-CN" sz="2400" dirty="0"/>
              <a:t> &lt;&lt;</a:t>
            </a:r>
            <a:r>
              <a:rPr lang="en-US" altLang="zh-CN" sz="2400" dirty="0" err="1"/>
              <a:t>s.getName</a:t>
            </a:r>
            <a:r>
              <a:rPr lang="en-US" altLang="zh-CN" sz="2400" dirty="0"/>
              <a:t>()&lt;&lt;"\t“</a:t>
            </a:r>
          </a:p>
          <a:p>
            <a:pPr marL="0" indent="0">
              <a:buNone/>
            </a:pPr>
            <a:r>
              <a:rPr lang="en-US" altLang="zh-CN" sz="2400" dirty="0"/>
              <a:t>                   &lt;&lt;s. </a:t>
            </a:r>
            <a:r>
              <a:rPr lang="en-US" altLang="zh-CN" sz="2400" dirty="0" err="1"/>
              <a:t>m_sid.getSid</a:t>
            </a:r>
            <a:r>
              <a:rPr lang="en-US" altLang="zh-CN" sz="2400" dirty="0"/>
              <a:t>()&lt;&lt;</a:t>
            </a:r>
            <a:r>
              <a:rPr lang="en-US" altLang="zh-CN" sz="2400" dirty="0" err="1"/>
              <a:t>endl</a:t>
            </a:r>
            <a:r>
              <a:rPr lang="en-US" altLang="zh-CN" sz="2400" dirty="0"/>
              <a:t>;	    //L6</a:t>
            </a:r>
          </a:p>
          <a:p>
            <a:pPr marL="0" indent="0">
              <a:buNone/>
            </a:pPr>
            <a:r>
              <a:rPr lang="en-US" altLang="zh-CN" sz="2400" dirty="0"/>
              <a:t>}</a:t>
            </a:r>
            <a:endParaRPr lang="zh-CN" altLang="zh-CN" sz="2400" dirty="0"/>
          </a:p>
          <a:p>
            <a:pPr eaLnBrk="1" hangingPunct="1">
              <a:lnSpc>
                <a:spcPct val="90000"/>
              </a:lnSpc>
              <a:buFontTx/>
              <a:buNone/>
            </a:pPr>
            <a:endParaRPr lang="en-US" altLang="zh-CN" sz="2400" b="1" dirty="0"/>
          </a:p>
        </p:txBody>
      </p:sp>
      <p:sp>
        <p:nvSpPr>
          <p:cNvPr id="4" name="Rectangle 2"/>
          <p:cNvSpPr txBox="1">
            <a:spLocks noChangeArrowheads="1"/>
          </p:cNvSpPr>
          <p:nvPr/>
        </p:nvSpPr>
        <p:spPr>
          <a:xfrm>
            <a:off x="65724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Tree>
    <p:extLst>
      <p:ext uri="{BB962C8B-B14F-4D97-AF65-F5344CB8AC3E}">
        <p14:creationId xmlns:p14="http://schemas.microsoft.com/office/powerpoint/2010/main" val="729503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anim calcmode="lin" valueType="num">
                                      <p:cBhvr additive="base">
                                        <p:cTn id="7" dur="500" fill="hold"/>
                                        <p:tgtEl>
                                          <p:spTgt spid="1044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anim calcmode="lin" valueType="num">
                                      <p:cBhvr additive="base">
                                        <p:cTn id="11"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45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0">
                                            <p:txEl>
                                              <p:pRg st="2" end="2"/>
                                            </p:txEl>
                                          </p:spTgt>
                                        </p:tgtEl>
                                        <p:attrNameLst>
                                          <p:attrName>style.visibility</p:attrName>
                                        </p:attrNameLst>
                                      </p:cBhvr>
                                      <p:to>
                                        <p:strVal val="visible"/>
                                      </p:to>
                                    </p:set>
                                    <p:anim calcmode="lin" valueType="num">
                                      <p:cBhvr additive="base">
                                        <p:cTn id="15" dur="500" fill="hold"/>
                                        <p:tgtEl>
                                          <p:spTgt spid="10445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45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450">
                                            <p:txEl>
                                              <p:pRg st="3" end="3"/>
                                            </p:txEl>
                                          </p:spTgt>
                                        </p:tgtEl>
                                        <p:attrNameLst>
                                          <p:attrName>style.visibility</p:attrName>
                                        </p:attrNameLst>
                                      </p:cBhvr>
                                      <p:to>
                                        <p:strVal val="visible"/>
                                      </p:to>
                                    </p:set>
                                    <p:anim calcmode="lin" valueType="num">
                                      <p:cBhvr additive="base">
                                        <p:cTn id="19"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0">
                                            <p:txEl>
                                              <p:pRg st="4" end="4"/>
                                            </p:txEl>
                                          </p:spTgt>
                                        </p:tgtEl>
                                        <p:attrNameLst>
                                          <p:attrName>style.visibility</p:attrName>
                                        </p:attrNameLst>
                                      </p:cBhvr>
                                      <p:to>
                                        <p:strVal val="visible"/>
                                      </p:to>
                                    </p:set>
                                    <p:anim calcmode="lin" valueType="num">
                                      <p:cBhvr additive="base">
                                        <p:cTn id="23" dur="5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450">
                                            <p:txEl>
                                              <p:pRg st="5" end="5"/>
                                            </p:txEl>
                                          </p:spTgt>
                                        </p:tgtEl>
                                        <p:attrNameLst>
                                          <p:attrName>style.visibility</p:attrName>
                                        </p:attrNameLst>
                                      </p:cBhvr>
                                      <p:to>
                                        <p:strVal val="visible"/>
                                      </p:to>
                                    </p:set>
                                    <p:anim calcmode="lin" valueType="num">
                                      <p:cBhvr additive="base">
                                        <p:cTn id="29" dur="500" fill="hold"/>
                                        <p:tgtEl>
                                          <p:spTgt spid="10445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45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4450">
                                            <p:txEl>
                                              <p:pRg st="6" end="6"/>
                                            </p:txEl>
                                          </p:spTgt>
                                        </p:tgtEl>
                                        <p:attrNameLst>
                                          <p:attrName>style.visibility</p:attrName>
                                        </p:attrNameLst>
                                      </p:cBhvr>
                                      <p:to>
                                        <p:strVal val="visible"/>
                                      </p:to>
                                    </p:set>
                                    <p:anim calcmode="lin" valueType="num">
                                      <p:cBhvr additive="base">
                                        <p:cTn id="33" dur="500" fill="hold"/>
                                        <p:tgtEl>
                                          <p:spTgt spid="10445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4450">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4450">
                                            <p:txEl>
                                              <p:pRg st="7" end="7"/>
                                            </p:txEl>
                                          </p:spTgt>
                                        </p:tgtEl>
                                        <p:attrNameLst>
                                          <p:attrName>style.visibility</p:attrName>
                                        </p:attrNameLst>
                                      </p:cBhvr>
                                      <p:to>
                                        <p:strVal val="visible"/>
                                      </p:to>
                                    </p:set>
                                    <p:anim calcmode="lin" valueType="num">
                                      <p:cBhvr additive="base">
                                        <p:cTn id="37" dur="500" fill="hold"/>
                                        <p:tgtEl>
                                          <p:spTgt spid="10445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450">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4450">
                                            <p:txEl>
                                              <p:pRg st="8" end="8"/>
                                            </p:txEl>
                                          </p:spTgt>
                                        </p:tgtEl>
                                        <p:attrNameLst>
                                          <p:attrName>style.visibility</p:attrName>
                                        </p:attrNameLst>
                                      </p:cBhvr>
                                      <p:to>
                                        <p:strVal val="visible"/>
                                      </p:to>
                                    </p:set>
                                    <p:anim calcmode="lin" valueType="num">
                                      <p:cBhvr additive="base">
                                        <p:cTn id="41" dur="500" fill="hold"/>
                                        <p:tgtEl>
                                          <p:spTgt spid="10445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4450">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4450">
                                            <p:txEl>
                                              <p:pRg st="9" end="9"/>
                                            </p:txEl>
                                          </p:spTgt>
                                        </p:tgtEl>
                                        <p:attrNameLst>
                                          <p:attrName>style.visibility</p:attrName>
                                        </p:attrNameLst>
                                      </p:cBhvr>
                                      <p:to>
                                        <p:strVal val="visible"/>
                                      </p:to>
                                    </p:set>
                                    <p:anim calcmode="lin" valueType="num">
                                      <p:cBhvr additive="base">
                                        <p:cTn id="45" dur="500" fill="hold"/>
                                        <p:tgtEl>
                                          <p:spTgt spid="104450">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4450">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4450">
                                            <p:txEl>
                                              <p:pRg st="10" end="10"/>
                                            </p:txEl>
                                          </p:spTgt>
                                        </p:tgtEl>
                                        <p:attrNameLst>
                                          <p:attrName>style.visibility</p:attrName>
                                        </p:attrNameLst>
                                      </p:cBhvr>
                                      <p:to>
                                        <p:strVal val="visible"/>
                                      </p:to>
                                    </p:set>
                                    <p:anim calcmode="lin" valueType="num">
                                      <p:cBhvr additive="base">
                                        <p:cTn id="49" dur="500" fill="hold"/>
                                        <p:tgtEl>
                                          <p:spTgt spid="104450">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45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3.1.2 </a:t>
            </a:r>
            <a:r>
              <a:rPr lang="zh-CN" altLang="zh-CN" b="1" dirty="0">
                <a:solidFill>
                  <a:srgbClr val="FF0000"/>
                </a:solidFill>
              </a:rPr>
              <a:t>封装</a:t>
            </a:r>
            <a:endParaRPr lang="zh-CN" altLang="en-US" dirty="0"/>
          </a:p>
        </p:txBody>
      </p:sp>
      <p:sp>
        <p:nvSpPr>
          <p:cNvPr id="3" name="内容占位符 2"/>
          <p:cNvSpPr>
            <a:spLocks noGrp="1"/>
          </p:cNvSpPr>
          <p:nvPr>
            <p:ph idx="1"/>
          </p:nvPr>
        </p:nvSpPr>
        <p:spPr>
          <a:xfrm>
            <a:off x="0" y="917186"/>
            <a:ext cx="8883606" cy="5688632"/>
          </a:xfrm>
        </p:spPr>
        <p:txBody>
          <a:bodyPr/>
          <a:lstStyle/>
          <a:p>
            <a:pPr marL="0" indent="0">
              <a:buNone/>
            </a:pPr>
            <a:r>
              <a:rPr lang="zh-CN" altLang="zh-CN" sz="2200" b="1" dirty="0">
                <a:solidFill>
                  <a:srgbClr val="0000CC"/>
                </a:solidFill>
              </a:rPr>
              <a:t>【例</a:t>
            </a:r>
            <a:r>
              <a:rPr lang="en-US" altLang="zh-CN" sz="2200" b="1" dirty="0">
                <a:solidFill>
                  <a:srgbClr val="0000CC"/>
                </a:solidFill>
              </a:rPr>
              <a:t>3-2</a:t>
            </a:r>
            <a:r>
              <a:rPr lang="zh-CN" altLang="zh-CN" sz="2200" b="1" dirty="0">
                <a:solidFill>
                  <a:srgbClr val="0000CC"/>
                </a:solidFill>
              </a:rPr>
              <a:t>】用</a:t>
            </a:r>
            <a:r>
              <a:rPr lang="en-US" altLang="zh-CN" sz="2200" b="1" dirty="0">
                <a:solidFill>
                  <a:srgbClr val="0000CC"/>
                </a:solidFill>
              </a:rPr>
              <a:t>class</a:t>
            </a:r>
            <a:r>
              <a:rPr lang="zh-CN" altLang="zh-CN" sz="2200" b="1" dirty="0">
                <a:solidFill>
                  <a:srgbClr val="0000CC"/>
                </a:solidFill>
              </a:rPr>
              <a:t>对宠物狗的抽象结果进行封装，完成宠物狗抽象数据类型</a:t>
            </a:r>
            <a:r>
              <a:rPr lang="en-US" altLang="zh-CN" sz="2200" b="1" dirty="0">
                <a:solidFill>
                  <a:srgbClr val="0000CC"/>
                </a:solidFill>
              </a:rPr>
              <a:t>Dog</a:t>
            </a:r>
            <a:r>
              <a:rPr lang="zh-CN" altLang="zh-CN" sz="2200" b="1" dirty="0">
                <a:solidFill>
                  <a:srgbClr val="0000CC"/>
                </a:solidFill>
              </a:rPr>
              <a:t>的最后设计。</a:t>
            </a:r>
            <a:endParaRPr lang="en-US" altLang="zh-CN" sz="2200" b="1" dirty="0">
              <a:solidFill>
                <a:srgbClr val="0000CC"/>
              </a:solidFill>
            </a:endParaRPr>
          </a:p>
          <a:p>
            <a:pPr marL="0" indent="0">
              <a:buNone/>
            </a:pPr>
            <a:r>
              <a:rPr lang="zh-CN" altLang="zh-CN" sz="2400" dirty="0">
                <a:solidFill>
                  <a:srgbClr val="FF0000"/>
                </a:solidFill>
              </a:rPr>
              <a:t>（</a:t>
            </a:r>
            <a:r>
              <a:rPr lang="en-US" altLang="zh-CN" sz="2400" dirty="0">
                <a:solidFill>
                  <a:srgbClr val="FF0000"/>
                </a:solidFill>
              </a:rPr>
              <a:t>1</a:t>
            </a:r>
            <a:r>
              <a:rPr lang="zh-CN" altLang="zh-CN" sz="2400" dirty="0">
                <a:solidFill>
                  <a:srgbClr val="FF0000"/>
                </a:solidFill>
              </a:rPr>
              <a:t>）问题分析</a:t>
            </a:r>
          </a:p>
          <a:p>
            <a:r>
              <a:rPr lang="zh-CN" altLang="en-US" sz="2400" b="1" dirty="0">
                <a:solidFill>
                  <a:srgbClr val="0000CC"/>
                </a:solidFill>
              </a:rPr>
              <a:t>对</a:t>
            </a:r>
            <a:r>
              <a:rPr lang="zh-CN" altLang="zh-CN" sz="2400" b="1" dirty="0">
                <a:solidFill>
                  <a:srgbClr val="0000CC"/>
                </a:solidFill>
              </a:rPr>
              <a:t>例</a:t>
            </a:r>
            <a:r>
              <a:rPr lang="en-US" altLang="zh-CN" sz="2400" b="1" dirty="0">
                <a:solidFill>
                  <a:srgbClr val="0000CC"/>
                </a:solidFill>
              </a:rPr>
              <a:t>3-1</a:t>
            </a:r>
            <a:r>
              <a:rPr lang="zh-CN" altLang="zh-CN" sz="2400" b="1" dirty="0">
                <a:solidFill>
                  <a:srgbClr val="0000CC"/>
                </a:solidFill>
              </a:rPr>
              <a:t>已经完成了对宠物狗的</a:t>
            </a:r>
            <a:r>
              <a:rPr lang="zh-CN" altLang="zh-CN" sz="2400" b="1" dirty="0">
                <a:solidFill>
                  <a:srgbClr val="FF0000"/>
                </a:solidFill>
              </a:rPr>
              <a:t>抽象</a:t>
            </a:r>
            <a:r>
              <a:rPr lang="zh-CN" altLang="en-US" sz="2400" b="1" dirty="0">
                <a:solidFill>
                  <a:srgbClr val="FF0000"/>
                </a:solidFill>
              </a:rPr>
              <a:t>结果</a:t>
            </a:r>
            <a:r>
              <a:rPr lang="zh-CN" altLang="en-US" sz="2400" b="1" dirty="0">
                <a:solidFill>
                  <a:srgbClr val="0000CC"/>
                </a:solidFill>
              </a:rPr>
              <a:t>进行封装：</a:t>
            </a:r>
            <a:endParaRPr lang="en-US" altLang="zh-CN" sz="2400" b="1" dirty="0">
              <a:solidFill>
                <a:srgbClr val="0000CC"/>
              </a:solidFill>
            </a:endParaRPr>
          </a:p>
          <a:p>
            <a:pPr lvl="1"/>
            <a:r>
              <a:rPr lang="zh-CN" altLang="zh-CN" sz="2400" b="1" dirty="0"/>
              <a:t>需要隐藏的数据成员</a:t>
            </a:r>
            <a:endParaRPr lang="en-US" altLang="zh-CN" sz="2400" b="1" dirty="0"/>
          </a:p>
          <a:p>
            <a:pPr lvl="2"/>
            <a:r>
              <a:rPr lang="zh-CN" altLang="zh-CN" sz="2000" dirty="0"/>
              <a:t>包括</a:t>
            </a:r>
            <a:r>
              <a:rPr lang="en-US" altLang="zh-CN" sz="2000" dirty="0"/>
              <a:t>name</a:t>
            </a:r>
            <a:r>
              <a:rPr lang="zh-CN" altLang="zh-CN" sz="2000" dirty="0"/>
              <a:t>，</a:t>
            </a:r>
            <a:r>
              <a:rPr lang="en-US" altLang="zh-CN" sz="2000" dirty="0"/>
              <a:t>owner</a:t>
            </a:r>
            <a:r>
              <a:rPr lang="zh-CN" altLang="zh-CN" sz="2000" dirty="0"/>
              <a:t>，</a:t>
            </a:r>
            <a:r>
              <a:rPr lang="en-US" altLang="zh-CN" sz="2000" dirty="0"/>
              <a:t>high</a:t>
            </a:r>
            <a:r>
              <a:rPr lang="zh-CN" altLang="zh-CN" sz="2000" dirty="0"/>
              <a:t>，</a:t>
            </a:r>
            <a:r>
              <a:rPr lang="en-US" altLang="zh-CN" sz="2000" dirty="0" err="1"/>
              <a:t>len</a:t>
            </a:r>
            <a:r>
              <a:rPr lang="zh-CN" altLang="zh-CN" sz="2000" dirty="0"/>
              <a:t>，</a:t>
            </a:r>
            <a:r>
              <a:rPr lang="en-US" altLang="zh-CN" sz="2000" dirty="0"/>
              <a:t>breed</a:t>
            </a:r>
            <a:r>
              <a:rPr lang="zh-CN" altLang="zh-CN" sz="2000" dirty="0"/>
              <a:t>，只需要用</a:t>
            </a:r>
            <a:r>
              <a:rPr lang="en-US" altLang="zh-CN" sz="2000" dirty="0"/>
              <a:t>C++</a:t>
            </a:r>
            <a:r>
              <a:rPr lang="zh-CN" altLang="zh-CN" sz="2000" dirty="0"/>
              <a:t>的数据类型定义这些数据成员，并把它们放置在</a:t>
            </a:r>
            <a:r>
              <a:rPr lang="en-US" altLang="zh-CN" sz="2000" dirty="0"/>
              <a:t>class</a:t>
            </a:r>
            <a:r>
              <a:rPr lang="zh-CN" altLang="zh-CN" sz="2000" dirty="0"/>
              <a:t>的</a:t>
            </a:r>
            <a:r>
              <a:rPr lang="en-US" altLang="zh-CN" sz="2000" dirty="0"/>
              <a:t>private</a:t>
            </a:r>
            <a:r>
              <a:rPr lang="zh-CN" altLang="zh-CN" sz="2000" dirty="0"/>
              <a:t>区域。</a:t>
            </a:r>
            <a:endParaRPr lang="en-US" altLang="zh-CN" sz="2000" dirty="0"/>
          </a:p>
          <a:p>
            <a:pPr lvl="2"/>
            <a:r>
              <a:rPr lang="zh-CN" altLang="zh-CN" sz="2000" dirty="0"/>
              <a:t>为了便于字符串的输入输出，用</a:t>
            </a:r>
            <a:r>
              <a:rPr lang="en-US" altLang="zh-CN" sz="2000" dirty="0"/>
              <a:t>C++</a:t>
            </a:r>
            <a:r>
              <a:rPr lang="zh-CN" altLang="zh-CN" sz="2000" dirty="0"/>
              <a:t>的</a:t>
            </a:r>
            <a:r>
              <a:rPr lang="en-US" altLang="zh-CN" sz="2000" dirty="0"/>
              <a:t>string</a:t>
            </a:r>
            <a:r>
              <a:rPr lang="zh-CN" altLang="zh-CN" sz="2000" dirty="0"/>
              <a:t>类型定义</a:t>
            </a:r>
            <a:r>
              <a:rPr lang="en-US" altLang="zh-CN" sz="2000" dirty="0"/>
              <a:t>name</a:t>
            </a:r>
            <a:r>
              <a:rPr lang="zh-CN" altLang="zh-CN" sz="2000" dirty="0"/>
              <a:t>，</a:t>
            </a:r>
            <a:r>
              <a:rPr lang="en-US" altLang="zh-CN" sz="2000" dirty="0"/>
              <a:t>owner</a:t>
            </a:r>
            <a:r>
              <a:rPr lang="zh-CN" altLang="zh-CN" sz="2000" dirty="0"/>
              <a:t>，</a:t>
            </a:r>
            <a:r>
              <a:rPr lang="en-US" altLang="zh-CN" sz="2000" dirty="0"/>
              <a:t>breed</a:t>
            </a:r>
            <a:r>
              <a:rPr lang="zh-CN" altLang="zh-CN" sz="2000" dirty="0"/>
              <a:t>；对于</a:t>
            </a:r>
            <a:r>
              <a:rPr lang="en-US" altLang="zh-CN" sz="2000" dirty="0"/>
              <a:t>high</a:t>
            </a:r>
            <a:r>
              <a:rPr lang="zh-CN" altLang="zh-CN" sz="2000" dirty="0"/>
              <a:t>和</a:t>
            </a:r>
            <a:r>
              <a:rPr lang="en-US" altLang="zh-CN" sz="2000" dirty="0" err="1"/>
              <a:t>len</a:t>
            </a:r>
            <a:r>
              <a:rPr lang="zh-CN" altLang="zh-CN" sz="2000" dirty="0"/>
              <a:t>可以用</a:t>
            </a:r>
            <a:r>
              <a:rPr lang="en-US" altLang="zh-CN" sz="2000" dirty="0" err="1"/>
              <a:t>int</a:t>
            </a:r>
            <a:r>
              <a:rPr lang="zh-CN" altLang="zh-CN" sz="2000" dirty="0"/>
              <a:t>定义（以厘米为单位），也可以用</a:t>
            </a:r>
            <a:r>
              <a:rPr lang="en-US" altLang="zh-CN" sz="2000" dirty="0"/>
              <a:t>double</a:t>
            </a:r>
            <a:r>
              <a:rPr lang="zh-CN" altLang="zh-CN" sz="2000" dirty="0"/>
              <a:t>类型（以米为单位）。</a:t>
            </a:r>
            <a:endParaRPr lang="zh-CN" altLang="zh-CN" sz="2000" b="1" dirty="0">
              <a:solidFill>
                <a:srgbClr val="0000CC"/>
              </a:solidFill>
            </a:endParaRPr>
          </a:p>
          <a:p>
            <a:pPr lvl="1"/>
            <a:r>
              <a:rPr lang="zh-CN" altLang="en-US" sz="2400" b="1" dirty="0"/>
              <a:t>接口的实现</a:t>
            </a:r>
            <a:endParaRPr lang="en-US" altLang="zh-CN" sz="2400" b="1" dirty="0"/>
          </a:p>
          <a:p>
            <a:pPr lvl="2"/>
            <a:r>
              <a:rPr lang="zh-CN" altLang="zh-CN" sz="2000" dirty="0">
                <a:solidFill>
                  <a:srgbClr val="0000CC"/>
                </a:solidFill>
              </a:rPr>
              <a:t>接口函数是围绕数据成员设置的，因此其参数类型与其对应数据成员类型相同</a:t>
            </a:r>
            <a:r>
              <a:rPr lang="zh-CN" altLang="zh-CN" sz="2000" dirty="0"/>
              <a:t>。</a:t>
            </a:r>
            <a:r>
              <a:rPr lang="zh-CN" altLang="en-US" sz="2000" dirty="0"/>
              <a:t>可以对每个数据成员设计一个读</a:t>
            </a:r>
            <a:r>
              <a:rPr lang="en-US" altLang="zh-CN" sz="2000" dirty="0"/>
              <a:t>/</a:t>
            </a:r>
            <a:r>
              <a:rPr lang="zh-CN" altLang="en-US" sz="2000" dirty="0"/>
              <a:t>写函数。</a:t>
            </a:r>
            <a:endParaRPr lang="en-US" altLang="zh-CN" sz="2000" dirty="0"/>
          </a:p>
          <a:p>
            <a:pPr lvl="2"/>
            <a:r>
              <a:rPr lang="zh-CN" altLang="zh-CN" sz="2000" dirty="0"/>
              <a:t>例如</a:t>
            </a:r>
            <a:r>
              <a:rPr lang="zh-CN" altLang="en-US" sz="2000" dirty="0"/>
              <a:t>：</a:t>
            </a:r>
            <a:r>
              <a:rPr lang="en-US" altLang="zh-CN" sz="2000" dirty="0" err="1"/>
              <a:t>setHigh</a:t>
            </a:r>
            <a:r>
              <a:rPr lang="en-US" altLang="zh-CN" sz="2000" dirty="0"/>
              <a:t>/</a:t>
            </a:r>
            <a:r>
              <a:rPr lang="en-US" altLang="zh-CN" sz="2000" dirty="0" err="1"/>
              <a:t>getHigh</a:t>
            </a:r>
            <a:r>
              <a:rPr lang="zh-CN" altLang="zh-CN" sz="2000" dirty="0"/>
              <a:t>用于设置</a:t>
            </a:r>
            <a:r>
              <a:rPr lang="en-US" altLang="zh-CN" sz="2000" dirty="0"/>
              <a:t>/</a:t>
            </a:r>
            <a:r>
              <a:rPr lang="zh-CN" altLang="en-US" sz="2000" dirty="0"/>
              <a:t>读取</a:t>
            </a:r>
            <a:r>
              <a:rPr lang="en-US" altLang="zh-CN" sz="2000" dirty="0"/>
              <a:t>high</a:t>
            </a:r>
            <a:r>
              <a:rPr lang="zh-CN" altLang="zh-CN" sz="2000" dirty="0"/>
              <a:t>，而</a:t>
            </a:r>
            <a:r>
              <a:rPr lang="en-US" altLang="zh-CN" sz="2000" dirty="0"/>
              <a:t>high</a:t>
            </a:r>
            <a:r>
              <a:rPr lang="zh-CN" altLang="zh-CN" sz="2000" dirty="0"/>
              <a:t>是</a:t>
            </a:r>
            <a:r>
              <a:rPr lang="en-US" altLang="zh-CN" sz="2000" dirty="0"/>
              <a:t>double</a:t>
            </a:r>
            <a:r>
              <a:rPr lang="zh-CN" altLang="zh-CN" sz="2000" dirty="0"/>
              <a:t>，因此只需要向</a:t>
            </a:r>
            <a:r>
              <a:rPr lang="en-US" altLang="zh-CN" sz="2000" dirty="0" err="1"/>
              <a:t>setHigh</a:t>
            </a:r>
            <a:r>
              <a:rPr lang="zh-CN" altLang="zh-CN" sz="2000" dirty="0"/>
              <a:t>函数传递</a:t>
            </a:r>
            <a:r>
              <a:rPr lang="en-US" altLang="zh-CN" sz="2000" dirty="0"/>
              <a:t>double</a:t>
            </a:r>
            <a:r>
              <a:rPr lang="zh-CN" altLang="zh-CN" sz="2000" dirty="0"/>
              <a:t>形的参数，并用它设置</a:t>
            </a:r>
            <a:r>
              <a:rPr lang="en-US" altLang="zh-CN" sz="2000" dirty="0"/>
              <a:t>high</a:t>
            </a:r>
            <a:r>
              <a:rPr lang="zh-CN" altLang="zh-CN" sz="2000" dirty="0"/>
              <a:t>就完成了对狗高的修改。</a:t>
            </a:r>
            <a:r>
              <a:rPr lang="en-US" altLang="zh-CN" sz="2000" dirty="0" err="1"/>
              <a:t>getHigh</a:t>
            </a:r>
            <a:r>
              <a:rPr lang="zh-CN" altLang="en-US" sz="2000" dirty="0"/>
              <a:t>返回</a:t>
            </a:r>
            <a:r>
              <a:rPr lang="en-US" altLang="zh-CN" sz="2000" dirty="0"/>
              <a:t>double</a:t>
            </a:r>
            <a:r>
              <a:rPr lang="zh-CN" altLang="en-US" sz="2000" dirty="0"/>
              <a:t>类型的值。</a:t>
            </a:r>
            <a:endParaRPr lang="en-US" altLang="zh-CN" sz="2000" dirty="0"/>
          </a:p>
          <a:p>
            <a:pPr lvl="2"/>
            <a:r>
              <a:rPr lang="en-US" altLang="zh-CN" sz="2000" dirty="0"/>
              <a:t>……</a:t>
            </a:r>
            <a:endParaRPr lang="zh-CN" altLang="en-US" sz="2000" dirty="0"/>
          </a:p>
        </p:txBody>
      </p:sp>
    </p:spTree>
    <p:extLst>
      <p:ext uri="{BB962C8B-B14F-4D97-AF65-F5344CB8AC3E}">
        <p14:creationId xmlns:p14="http://schemas.microsoft.com/office/powerpoint/2010/main" val="29366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546909" y="980728"/>
            <a:ext cx="7993062" cy="5476875"/>
          </a:xfrm>
        </p:spPr>
        <p:txBody>
          <a:bodyPr/>
          <a:lstStyle/>
          <a:p>
            <a:pPr marL="0" indent="0" eaLnBrk="1" hangingPunct="1">
              <a:lnSpc>
                <a:spcPct val="90000"/>
              </a:lnSpc>
              <a:buNone/>
            </a:pPr>
            <a:r>
              <a:rPr lang="en-US" altLang="zh-CN" sz="2800" b="1" dirty="0">
                <a:solidFill>
                  <a:srgbClr val="0000CC"/>
                </a:solidFill>
              </a:rPr>
              <a:t>4</a:t>
            </a:r>
            <a:r>
              <a:rPr lang="zh-CN" altLang="en-US" sz="2800" b="1" dirty="0">
                <a:solidFill>
                  <a:srgbClr val="0000CC"/>
                </a:solidFill>
              </a:rPr>
              <a:t>、对象成员访问</a:t>
            </a:r>
          </a:p>
          <a:p>
            <a:pPr marL="400050" lvl="1" indent="0" eaLnBrk="1" hangingPunct="1">
              <a:lnSpc>
                <a:spcPct val="90000"/>
              </a:lnSpc>
              <a:buNone/>
            </a:pPr>
            <a:r>
              <a:rPr lang="zh-CN" altLang="en-US" sz="2400" b="1" dirty="0"/>
              <a:t>类对象成员同样遵守</a:t>
            </a:r>
            <a:r>
              <a:rPr lang="en-US" altLang="zh-CN" sz="2400" b="1" dirty="0"/>
              <a:t>public</a:t>
            </a:r>
            <a:r>
              <a:rPr lang="zh-CN" altLang="en-US" sz="2400" b="1" dirty="0"/>
              <a:t>、</a:t>
            </a:r>
            <a:r>
              <a:rPr lang="en-US" altLang="zh-CN" sz="2400" b="1" dirty="0"/>
              <a:t>private</a:t>
            </a:r>
            <a:r>
              <a:rPr lang="zh-CN" altLang="en-US" sz="2400" b="1" dirty="0"/>
              <a:t>、</a:t>
            </a:r>
            <a:r>
              <a:rPr lang="en-US" altLang="zh-CN" sz="2400" b="1" dirty="0"/>
              <a:t>protected</a:t>
            </a:r>
            <a:r>
              <a:rPr lang="zh-CN" altLang="en-US" sz="2400" b="1" dirty="0"/>
              <a:t>访问权限的约束限定。</a:t>
            </a:r>
            <a:endParaRPr lang="en-US" altLang="zh-CN" sz="2400" b="1" dirty="0"/>
          </a:p>
          <a:p>
            <a:pPr lvl="1" indent="-342900" eaLnBrk="1" hangingPunct="1">
              <a:lnSpc>
                <a:spcPct val="90000"/>
              </a:lnSpc>
            </a:pPr>
            <a:r>
              <a:rPr lang="zh-CN" altLang="en-US" sz="2400" b="1" dirty="0">
                <a:solidFill>
                  <a:srgbClr val="0000CC"/>
                </a:solidFill>
              </a:rPr>
              <a:t>例如</a:t>
            </a:r>
            <a:r>
              <a:rPr lang="zh-CN" altLang="zh-CN" sz="2400" dirty="0">
                <a:solidFill>
                  <a:srgbClr val="0000CC"/>
                </a:solidFill>
              </a:rPr>
              <a:t>，如果把</a:t>
            </a:r>
            <a:r>
              <a:rPr lang="en-US" altLang="zh-CN" sz="2400" dirty="0" err="1">
                <a:solidFill>
                  <a:srgbClr val="0000CC"/>
                </a:solidFill>
              </a:rPr>
              <a:t>sid</a:t>
            </a:r>
            <a:r>
              <a:rPr lang="zh-CN" altLang="zh-CN" sz="2400" dirty="0">
                <a:solidFill>
                  <a:srgbClr val="0000CC"/>
                </a:solidFill>
              </a:rPr>
              <a:t>设置成</a:t>
            </a:r>
            <a:r>
              <a:rPr lang="en-US" altLang="zh-CN" sz="2400" dirty="0">
                <a:solidFill>
                  <a:srgbClr val="0000CC"/>
                </a:solidFill>
              </a:rPr>
              <a:t>student</a:t>
            </a:r>
            <a:r>
              <a:rPr lang="zh-CN" altLang="zh-CN" sz="2400" dirty="0">
                <a:solidFill>
                  <a:srgbClr val="0000CC"/>
                </a:solidFill>
              </a:rPr>
              <a:t>类的私有成员：</a:t>
            </a:r>
          </a:p>
          <a:p>
            <a:pPr marL="400050" lvl="1" indent="0">
              <a:buNone/>
            </a:pPr>
            <a:r>
              <a:rPr lang="en-US" altLang="zh-CN" sz="2400" dirty="0"/>
              <a:t>class Student{</a:t>
            </a:r>
            <a:endParaRPr lang="zh-CN" altLang="zh-CN" sz="2400" dirty="0"/>
          </a:p>
          <a:p>
            <a:pPr marL="400050" lvl="1" indent="0">
              <a:buNone/>
            </a:pPr>
            <a:r>
              <a:rPr lang="en-US" altLang="zh-CN" sz="2400" dirty="0"/>
              <a:t>private:</a:t>
            </a:r>
            <a:endParaRPr lang="zh-CN" altLang="zh-CN" sz="2400" dirty="0"/>
          </a:p>
          <a:p>
            <a:pPr marL="400050" lvl="1" indent="0">
              <a:buNone/>
            </a:pPr>
            <a:r>
              <a:rPr lang="en-US" altLang="zh-CN" sz="2400" b="1" dirty="0"/>
              <a:t>	Sid </a:t>
            </a:r>
            <a:r>
              <a:rPr lang="en-US" altLang="zh-CN" sz="2400" b="1" dirty="0" err="1"/>
              <a:t>m_sid</a:t>
            </a:r>
            <a:r>
              <a:rPr lang="en-US" altLang="zh-CN" sz="2400" b="1" dirty="0"/>
              <a:t>;   </a:t>
            </a:r>
            <a:endParaRPr lang="zh-CN" altLang="zh-CN" sz="2400" dirty="0"/>
          </a:p>
          <a:p>
            <a:pPr marL="400050" lvl="1" indent="0">
              <a:buNone/>
            </a:pPr>
            <a:r>
              <a:rPr lang="en-US" altLang="zh-CN" sz="2400" b="1" dirty="0"/>
              <a:t>       ……</a:t>
            </a:r>
            <a:endParaRPr lang="zh-CN" altLang="zh-CN" sz="2400" dirty="0"/>
          </a:p>
          <a:p>
            <a:pPr marL="400050" lvl="1" indent="0">
              <a:buNone/>
            </a:pPr>
            <a:r>
              <a:rPr lang="en-US" altLang="zh-CN" sz="2400" b="1" dirty="0"/>
              <a:t>     }</a:t>
            </a:r>
            <a:endParaRPr lang="zh-CN" altLang="zh-CN" sz="2400" dirty="0"/>
          </a:p>
          <a:p>
            <a:pPr marL="400050" lvl="1" indent="0">
              <a:buNone/>
            </a:pPr>
            <a:r>
              <a:rPr lang="en-US" altLang="zh-CN" sz="2400" dirty="0"/>
              <a:t>Student s1("Tom",1811);</a:t>
            </a:r>
            <a:endParaRPr lang="zh-CN" altLang="zh-CN" sz="2400" dirty="0"/>
          </a:p>
          <a:p>
            <a:pPr marL="400050" lvl="1" indent="0">
              <a:buNone/>
            </a:pPr>
            <a:r>
              <a:rPr lang="en-US" altLang="zh-CN" sz="2400" dirty="0" err="1">
                <a:solidFill>
                  <a:srgbClr val="FF0000"/>
                </a:solidFill>
              </a:rPr>
              <a:t>s.sid.getSid</a:t>
            </a:r>
            <a:r>
              <a:rPr lang="en-US" altLang="zh-CN" sz="2400" dirty="0">
                <a:solidFill>
                  <a:srgbClr val="FF0000"/>
                </a:solidFill>
              </a:rPr>
              <a:t>();       </a:t>
            </a:r>
            <a:r>
              <a:rPr lang="en-US" altLang="zh-CN" sz="2400" dirty="0"/>
              <a:t>//</a:t>
            </a:r>
            <a:r>
              <a:rPr lang="zh-CN" altLang="zh-CN" sz="2400" dirty="0"/>
              <a:t>错误，</a:t>
            </a:r>
            <a:r>
              <a:rPr lang="en-US" altLang="zh-CN" sz="2400" dirty="0" err="1"/>
              <a:t>sid</a:t>
            </a:r>
            <a:r>
              <a:rPr lang="zh-CN" altLang="zh-CN" sz="2400" dirty="0"/>
              <a:t>是</a:t>
            </a:r>
            <a:r>
              <a:rPr lang="en-US" altLang="zh-CN" sz="2400" dirty="0"/>
              <a:t>Student</a:t>
            </a:r>
            <a:r>
              <a:rPr lang="zh-CN" altLang="zh-CN" sz="2400" dirty="0"/>
              <a:t>类的私有成员</a:t>
            </a:r>
            <a:endParaRPr lang="zh-CN" altLang="en-US" sz="2400" b="1" dirty="0">
              <a:solidFill>
                <a:schemeClr val="accent2"/>
              </a:solidFill>
            </a:endParaRPr>
          </a:p>
          <a:p>
            <a:pPr marL="400050" lvl="1" indent="0" eaLnBrk="1" hangingPunct="1">
              <a:lnSpc>
                <a:spcPct val="90000"/>
              </a:lnSpc>
              <a:buNone/>
            </a:pPr>
            <a:r>
              <a:rPr lang="en-US" altLang="zh-CN" sz="2400" b="1" dirty="0"/>
              <a:t>                              //</a:t>
            </a:r>
            <a:r>
              <a:rPr lang="zh-CN" altLang="en-US" sz="2400" b="1" dirty="0"/>
              <a:t>它的所有成员函数都是</a:t>
            </a:r>
            <a:r>
              <a:rPr lang="en-US" altLang="zh-CN" sz="2400" b="1" dirty="0"/>
              <a:t>private</a:t>
            </a:r>
            <a:endParaRPr lang="zh-CN" altLang="en-US" sz="2400" b="1" dirty="0"/>
          </a:p>
          <a:p>
            <a:pPr marL="0" indent="0" eaLnBrk="1" hangingPunct="1">
              <a:lnSpc>
                <a:spcPct val="90000"/>
              </a:lnSpc>
              <a:buNone/>
            </a:pPr>
            <a:endParaRPr lang="en-US" altLang="zh-CN" sz="2400" b="1" dirty="0"/>
          </a:p>
        </p:txBody>
      </p:sp>
      <p:sp>
        <p:nvSpPr>
          <p:cNvPr id="4" name="Rectangle 2"/>
          <p:cNvSpPr txBox="1">
            <a:spLocks noChangeArrowheads="1"/>
          </p:cNvSpPr>
          <p:nvPr/>
        </p:nvSpPr>
        <p:spPr>
          <a:xfrm>
            <a:off x="65724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Tree>
    <p:extLst>
      <p:ext uri="{BB962C8B-B14F-4D97-AF65-F5344CB8AC3E}">
        <p14:creationId xmlns:p14="http://schemas.microsoft.com/office/powerpoint/2010/main" val="6384053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Effect transition="in" filter="wipe(down)">
                                      <p:cBhvr>
                                        <p:cTn id="7" dur="500"/>
                                        <p:tgtEl>
                                          <p:spTgt spid="94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4210">
                                            <p:txEl>
                                              <p:pRg st="2" end="2"/>
                                            </p:txEl>
                                          </p:spTgt>
                                        </p:tgtEl>
                                        <p:attrNameLst>
                                          <p:attrName>style.visibility</p:attrName>
                                        </p:attrNameLst>
                                      </p:cBhvr>
                                      <p:to>
                                        <p:strVal val="visible"/>
                                      </p:to>
                                    </p:set>
                                    <p:animEffect transition="in" filter="wipe(down)">
                                      <p:cBhvr>
                                        <p:cTn id="12" dur="500"/>
                                        <p:tgtEl>
                                          <p:spTgt spid="94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animEffect transition="in" filter="wipe(down)">
                                      <p:cBhvr>
                                        <p:cTn id="17" dur="500"/>
                                        <p:tgtEl>
                                          <p:spTgt spid="94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4210">
                                            <p:txEl>
                                              <p:pRg st="4" end="4"/>
                                            </p:txEl>
                                          </p:spTgt>
                                        </p:tgtEl>
                                        <p:attrNameLst>
                                          <p:attrName>style.visibility</p:attrName>
                                        </p:attrNameLst>
                                      </p:cBhvr>
                                      <p:to>
                                        <p:strVal val="visible"/>
                                      </p:to>
                                    </p:set>
                                    <p:animEffect transition="in" filter="wipe(down)">
                                      <p:cBhvr>
                                        <p:cTn id="22" dur="500"/>
                                        <p:tgtEl>
                                          <p:spTgt spid="94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4210">
                                            <p:txEl>
                                              <p:pRg st="5" end="5"/>
                                            </p:txEl>
                                          </p:spTgt>
                                        </p:tgtEl>
                                        <p:attrNameLst>
                                          <p:attrName>style.visibility</p:attrName>
                                        </p:attrNameLst>
                                      </p:cBhvr>
                                      <p:to>
                                        <p:strVal val="visible"/>
                                      </p:to>
                                    </p:set>
                                    <p:animEffect transition="in" filter="wipe(down)">
                                      <p:cBhvr>
                                        <p:cTn id="27" dur="500"/>
                                        <p:tgtEl>
                                          <p:spTgt spid="94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4210">
                                            <p:txEl>
                                              <p:pRg st="6" end="6"/>
                                            </p:txEl>
                                          </p:spTgt>
                                        </p:tgtEl>
                                        <p:attrNameLst>
                                          <p:attrName>style.visibility</p:attrName>
                                        </p:attrNameLst>
                                      </p:cBhvr>
                                      <p:to>
                                        <p:strVal val="visible"/>
                                      </p:to>
                                    </p:set>
                                    <p:animEffect transition="in" filter="wipe(down)">
                                      <p:cBhvr>
                                        <p:cTn id="32" dur="500"/>
                                        <p:tgtEl>
                                          <p:spTgt spid="94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4210">
                                            <p:txEl>
                                              <p:pRg st="7" end="7"/>
                                            </p:txEl>
                                          </p:spTgt>
                                        </p:tgtEl>
                                        <p:attrNameLst>
                                          <p:attrName>style.visibility</p:attrName>
                                        </p:attrNameLst>
                                      </p:cBhvr>
                                      <p:to>
                                        <p:strVal val="visible"/>
                                      </p:to>
                                    </p:set>
                                    <p:animEffect transition="in" filter="wipe(down)">
                                      <p:cBhvr>
                                        <p:cTn id="37" dur="500"/>
                                        <p:tgtEl>
                                          <p:spTgt spid="942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4210">
                                            <p:txEl>
                                              <p:pRg st="8" end="8"/>
                                            </p:txEl>
                                          </p:spTgt>
                                        </p:tgtEl>
                                        <p:attrNameLst>
                                          <p:attrName>style.visibility</p:attrName>
                                        </p:attrNameLst>
                                      </p:cBhvr>
                                      <p:to>
                                        <p:strVal val="visible"/>
                                      </p:to>
                                    </p:set>
                                    <p:animEffect transition="in" filter="wipe(down)">
                                      <p:cBhvr>
                                        <p:cTn id="42" dur="500"/>
                                        <p:tgtEl>
                                          <p:spTgt spid="942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4210">
                                            <p:txEl>
                                              <p:pRg st="9" end="9"/>
                                            </p:txEl>
                                          </p:spTgt>
                                        </p:tgtEl>
                                        <p:attrNameLst>
                                          <p:attrName>style.visibility</p:attrName>
                                        </p:attrNameLst>
                                      </p:cBhvr>
                                      <p:to>
                                        <p:strVal val="visible"/>
                                      </p:to>
                                    </p:set>
                                    <p:animEffect transition="in" filter="wipe(down)">
                                      <p:cBhvr>
                                        <p:cTn id="47" dur="500"/>
                                        <p:tgtEl>
                                          <p:spTgt spid="942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4210">
                                            <p:txEl>
                                              <p:pRg st="10" end="10"/>
                                            </p:txEl>
                                          </p:spTgt>
                                        </p:tgtEl>
                                        <p:attrNameLst>
                                          <p:attrName>style.visibility</p:attrName>
                                        </p:attrNameLst>
                                      </p:cBhvr>
                                      <p:to>
                                        <p:strVal val="visible"/>
                                      </p:to>
                                    </p:set>
                                    <p:animEffect transition="in" filter="wipe(down)">
                                      <p:cBhvr>
                                        <p:cTn id="52" dur="500"/>
                                        <p:tgtEl>
                                          <p:spTgt spid="942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546908" y="1052736"/>
            <a:ext cx="8129547" cy="5476875"/>
          </a:xfrm>
        </p:spPr>
        <p:txBody>
          <a:bodyPr/>
          <a:lstStyle/>
          <a:p>
            <a:pPr marL="0" indent="0" eaLnBrk="1" hangingPunct="1">
              <a:lnSpc>
                <a:spcPct val="90000"/>
              </a:lnSpc>
              <a:buNone/>
            </a:pPr>
            <a:r>
              <a:rPr lang="en-US" altLang="zh-CN" sz="2800" b="1" dirty="0">
                <a:solidFill>
                  <a:srgbClr val="0000CC"/>
                </a:solidFill>
              </a:rPr>
              <a:t>5</a:t>
            </a:r>
            <a:r>
              <a:rPr lang="zh-CN" altLang="en-US" sz="2800" b="1" dirty="0">
                <a:solidFill>
                  <a:srgbClr val="0000CC"/>
                </a:solidFill>
              </a:rPr>
              <a:t>、对象成员构造次序</a:t>
            </a:r>
          </a:p>
          <a:p>
            <a:pPr marL="400050" lvl="1" indent="0" eaLnBrk="1" hangingPunct="1">
              <a:lnSpc>
                <a:spcPct val="90000"/>
              </a:lnSpc>
              <a:buNone/>
            </a:pPr>
            <a:r>
              <a:rPr lang="en-US" altLang="zh-CN" sz="2400" b="1" dirty="0"/>
              <a:t>C++</a:t>
            </a:r>
            <a:r>
              <a:rPr lang="zh-CN" altLang="en-US" sz="2400" b="1" dirty="0"/>
              <a:t>对象成员的构造次序与它们在类中的声明次序相同，与它们在构造函数初始化列表中的次序无关。</a:t>
            </a:r>
            <a:endParaRPr lang="en-US" altLang="zh-CN" sz="2400" b="1" dirty="0"/>
          </a:p>
          <a:p>
            <a:pPr marL="400050" lvl="1" indent="0">
              <a:buNone/>
            </a:pPr>
            <a:r>
              <a:rPr lang="en-US" altLang="zh-CN" sz="2400" dirty="0"/>
              <a:t>//Eg3-27.cpp</a:t>
            </a:r>
            <a:endParaRPr lang="zh-CN" altLang="zh-CN" sz="2400" dirty="0"/>
          </a:p>
          <a:p>
            <a:pPr marL="400050" lvl="1" indent="0">
              <a:buNone/>
            </a:pPr>
            <a:r>
              <a:rPr lang="en-US" altLang="zh-CN" sz="2400" dirty="0"/>
              <a:t>#include &lt;</a:t>
            </a:r>
            <a:r>
              <a:rPr lang="en-US" altLang="zh-CN" sz="2400" dirty="0" err="1"/>
              <a:t>iostream</a:t>
            </a:r>
            <a:r>
              <a:rPr lang="en-US" altLang="zh-CN" sz="2400" dirty="0"/>
              <a:t>&gt;</a:t>
            </a:r>
            <a:endParaRPr lang="zh-CN" altLang="zh-CN" sz="2400" dirty="0"/>
          </a:p>
          <a:p>
            <a:pPr marL="400050" lvl="1" indent="0">
              <a:buNone/>
            </a:pPr>
            <a:r>
              <a:rPr lang="en-US" altLang="zh-CN" sz="2400" dirty="0"/>
              <a:t>using namespace </a:t>
            </a:r>
            <a:r>
              <a:rPr lang="en-US" altLang="zh-CN" sz="2400" dirty="0" err="1"/>
              <a:t>std</a:t>
            </a:r>
            <a:r>
              <a:rPr lang="en-US" altLang="zh-CN" sz="2400" dirty="0"/>
              <a:t>;</a:t>
            </a:r>
            <a:endParaRPr lang="zh-CN" altLang="zh-CN" sz="2400" dirty="0"/>
          </a:p>
          <a:p>
            <a:pPr marL="400050" lvl="1" indent="0">
              <a:buNone/>
            </a:pPr>
            <a:r>
              <a:rPr lang="en-US" altLang="zh-CN" sz="2400" dirty="0"/>
              <a:t>class A {</a:t>
            </a:r>
            <a:endParaRPr lang="zh-CN" altLang="zh-CN" sz="2400" dirty="0"/>
          </a:p>
          <a:p>
            <a:pPr marL="400050" lvl="1" indent="0">
              <a:buNone/>
            </a:pPr>
            <a:r>
              <a:rPr lang="en-US" altLang="zh-CN" sz="2400" dirty="0"/>
              <a:t>	</a:t>
            </a:r>
            <a:r>
              <a:rPr lang="en-US" altLang="zh-CN" sz="2400" dirty="0" err="1"/>
              <a:t>int</a:t>
            </a:r>
            <a:r>
              <a:rPr lang="en-US" altLang="zh-CN" sz="2400" dirty="0"/>
              <a:t> a;</a:t>
            </a:r>
            <a:endParaRPr lang="zh-CN" altLang="zh-CN" sz="2400" dirty="0"/>
          </a:p>
          <a:p>
            <a:pPr marL="400050" lvl="1" indent="0">
              <a:buNone/>
            </a:pPr>
            <a:r>
              <a:rPr lang="en-US" altLang="zh-CN" sz="2400" dirty="0"/>
              <a:t>public:</a:t>
            </a:r>
            <a:endParaRPr lang="zh-CN" altLang="zh-CN" sz="2400" dirty="0"/>
          </a:p>
          <a:p>
            <a:pPr marL="400050" lvl="1" indent="0">
              <a:buNone/>
            </a:pPr>
            <a:r>
              <a:rPr lang="en-US" altLang="zh-CN" sz="2400" dirty="0"/>
              <a:t>	A(</a:t>
            </a:r>
            <a:r>
              <a:rPr lang="en-US" altLang="zh-CN" sz="2400" dirty="0" err="1"/>
              <a:t>int</a:t>
            </a:r>
            <a:r>
              <a:rPr lang="en-US" altLang="zh-CN" sz="2400" dirty="0"/>
              <a:t> </a:t>
            </a:r>
            <a:r>
              <a:rPr lang="en-US" altLang="zh-CN" sz="2400" dirty="0" err="1"/>
              <a:t>i</a:t>
            </a:r>
            <a:r>
              <a:rPr lang="en-US" altLang="zh-CN" sz="2400" dirty="0"/>
              <a:t> = 1) :a(</a:t>
            </a:r>
            <a:r>
              <a:rPr lang="en-US" altLang="zh-CN" sz="2400" dirty="0" err="1"/>
              <a:t>i</a:t>
            </a:r>
            <a:r>
              <a:rPr lang="en-US" altLang="zh-CN" sz="2400" dirty="0"/>
              <a:t>) </a:t>
            </a:r>
          </a:p>
          <a:p>
            <a:pPr marL="400050" lvl="1" indent="0">
              <a:buNone/>
            </a:pPr>
            <a:r>
              <a:rPr lang="en-US" altLang="zh-CN" sz="2400" dirty="0"/>
              <a:t>       { </a:t>
            </a:r>
            <a:r>
              <a:rPr lang="en-US" altLang="zh-CN" sz="2400" dirty="0" err="1"/>
              <a:t>cout</a:t>
            </a:r>
            <a:r>
              <a:rPr lang="en-US" altLang="zh-CN" sz="2400" dirty="0"/>
              <a:t> &lt;&lt; "constructing A:" &lt;&lt; a &lt;&lt; </a:t>
            </a:r>
            <a:r>
              <a:rPr lang="en-US" altLang="zh-CN" sz="2400" dirty="0" err="1"/>
              <a:t>endl</a:t>
            </a:r>
            <a:r>
              <a:rPr lang="en-US" altLang="zh-CN" sz="2400" dirty="0"/>
              <a:t>; }</a:t>
            </a:r>
            <a:endParaRPr lang="zh-CN" altLang="zh-CN" sz="2400" dirty="0"/>
          </a:p>
          <a:p>
            <a:pPr marL="400050" lvl="1" indent="0">
              <a:buNone/>
            </a:pPr>
            <a:r>
              <a:rPr lang="en-US" altLang="zh-CN" sz="2400" dirty="0"/>
              <a:t>};</a:t>
            </a:r>
            <a:endParaRPr lang="en-US" altLang="zh-CN" sz="2400" b="1" dirty="0"/>
          </a:p>
        </p:txBody>
      </p:sp>
      <p:sp>
        <p:nvSpPr>
          <p:cNvPr id="4" name="Rectangle 2"/>
          <p:cNvSpPr txBox="1">
            <a:spLocks noChangeArrowheads="1"/>
          </p:cNvSpPr>
          <p:nvPr/>
        </p:nvSpPr>
        <p:spPr>
          <a:xfrm>
            <a:off x="657240" y="0"/>
            <a:ext cx="7772400" cy="6206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p>
        </p:txBody>
      </p:sp>
    </p:spTree>
    <p:extLst>
      <p:ext uri="{BB962C8B-B14F-4D97-AF65-F5344CB8AC3E}">
        <p14:creationId xmlns:p14="http://schemas.microsoft.com/office/powerpoint/2010/main" val="31472222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 calcmode="lin" valueType="num">
                                      <p:cBhvr additive="base">
                                        <p:cTn id="7" dur="500" fill="hold"/>
                                        <p:tgtEl>
                                          <p:spTgt spid="942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0">
                                            <p:txEl>
                                              <p:pRg st="2" end="2"/>
                                            </p:txEl>
                                          </p:spTgt>
                                        </p:tgtEl>
                                        <p:attrNameLst>
                                          <p:attrName>style.visibility</p:attrName>
                                        </p:attrNameLst>
                                      </p:cBhvr>
                                      <p:to>
                                        <p:strVal val="visible"/>
                                      </p:to>
                                    </p:set>
                                    <p:anim calcmode="lin" valueType="num">
                                      <p:cBhvr additive="base">
                                        <p:cTn id="13" dur="500" fill="hold"/>
                                        <p:tgtEl>
                                          <p:spTgt spid="942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anim calcmode="lin" valueType="num">
                                      <p:cBhvr additive="base">
                                        <p:cTn id="17" dur="500" fill="hold"/>
                                        <p:tgtEl>
                                          <p:spTgt spid="9421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421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4210">
                                            <p:txEl>
                                              <p:pRg st="4" end="4"/>
                                            </p:txEl>
                                          </p:spTgt>
                                        </p:tgtEl>
                                        <p:attrNameLst>
                                          <p:attrName>style.visibility</p:attrName>
                                        </p:attrNameLst>
                                      </p:cBhvr>
                                      <p:to>
                                        <p:strVal val="visible"/>
                                      </p:to>
                                    </p:set>
                                    <p:anim calcmode="lin" valueType="num">
                                      <p:cBhvr additive="base">
                                        <p:cTn id="21" dur="500" fill="hold"/>
                                        <p:tgtEl>
                                          <p:spTgt spid="942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421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4210">
                                            <p:txEl>
                                              <p:pRg st="5" end="5"/>
                                            </p:txEl>
                                          </p:spTgt>
                                        </p:tgtEl>
                                        <p:attrNameLst>
                                          <p:attrName>style.visibility</p:attrName>
                                        </p:attrNameLst>
                                      </p:cBhvr>
                                      <p:to>
                                        <p:strVal val="visible"/>
                                      </p:to>
                                    </p:set>
                                    <p:anim calcmode="lin" valueType="num">
                                      <p:cBhvr additive="base">
                                        <p:cTn id="25" dur="500" fill="hold"/>
                                        <p:tgtEl>
                                          <p:spTgt spid="942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4210">
                                            <p:txEl>
                                              <p:pRg st="6" end="6"/>
                                            </p:txEl>
                                          </p:spTgt>
                                        </p:tgtEl>
                                        <p:attrNameLst>
                                          <p:attrName>style.visibility</p:attrName>
                                        </p:attrNameLst>
                                      </p:cBhvr>
                                      <p:to>
                                        <p:strVal val="visible"/>
                                      </p:to>
                                    </p:set>
                                    <p:anim calcmode="lin" valueType="num">
                                      <p:cBhvr additive="base">
                                        <p:cTn id="29" dur="500" fill="hold"/>
                                        <p:tgtEl>
                                          <p:spTgt spid="9421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4210">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4210">
                                            <p:txEl>
                                              <p:pRg st="7" end="7"/>
                                            </p:txEl>
                                          </p:spTgt>
                                        </p:tgtEl>
                                        <p:attrNameLst>
                                          <p:attrName>style.visibility</p:attrName>
                                        </p:attrNameLst>
                                      </p:cBhvr>
                                      <p:to>
                                        <p:strVal val="visible"/>
                                      </p:to>
                                    </p:set>
                                    <p:anim calcmode="lin" valueType="num">
                                      <p:cBhvr additive="base">
                                        <p:cTn id="33" dur="500" fill="hold"/>
                                        <p:tgtEl>
                                          <p:spTgt spid="9421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4210">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4210">
                                            <p:txEl>
                                              <p:pRg st="8" end="8"/>
                                            </p:txEl>
                                          </p:spTgt>
                                        </p:tgtEl>
                                        <p:attrNameLst>
                                          <p:attrName>style.visibility</p:attrName>
                                        </p:attrNameLst>
                                      </p:cBhvr>
                                      <p:to>
                                        <p:strVal val="visible"/>
                                      </p:to>
                                    </p:set>
                                    <p:anim calcmode="lin" valueType="num">
                                      <p:cBhvr additive="base">
                                        <p:cTn id="37" dur="500" fill="hold"/>
                                        <p:tgtEl>
                                          <p:spTgt spid="9421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4210">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4210">
                                            <p:txEl>
                                              <p:pRg st="9" end="9"/>
                                            </p:txEl>
                                          </p:spTgt>
                                        </p:tgtEl>
                                        <p:attrNameLst>
                                          <p:attrName>style.visibility</p:attrName>
                                        </p:attrNameLst>
                                      </p:cBhvr>
                                      <p:to>
                                        <p:strVal val="visible"/>
                                      </p:to>
                                    </p:set>
                                    <p:anim calcmode="lin" valueType="num">
                                      <p:cBhvr additive="base">
                                        <p:cTn id="41" dur="500" fill="hold"/>
                                        <p:tgtEl>
                                          <p:spTgt spid="94210">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4210">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4210">
                                            <p:txEl>
                                              <p:pRg st="10" end="10"/>
                                            </p:txEl>
                                          </p:spTgt>
                                        </p:tgtEl>
                                        <p:attrNameLst>
                                          <p:attrName>style.visibility</p:attrName>
                                        </p:attrNameLst>
                                      </p:cBhvr>
                                      <p:to>
                                        <p:strVal val="visible"/>
                                      </p:to>
                                    </p:set>
                                    <p:anim calcmode="lin" valueType="num">
                                      <p:cBhvr additive="base">
                                        <p:cTn id="45" dur="500" fill="hold"/>
                                        <p:tgtEl>
                                          <p:spTgt spid="94210">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42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611560" y="188640"/>
            <a:ext cx="8136904" cy="6553200"/>
          </a:xfrm>
        </p:spPr>
        <p:txBody>
          <a:bodyPr/>
          <a:lstStyle/>
          <a:p>
            <a:pPr marL="0" indent="0">
              <a:buNone/>
            </a:pPr>
            <a:r>
              <a:rPr lang="en-US" altLang="zh-CN" sz="2400" dirty="0"/>
              <a:t>class B {</a:t>
            </a:r>
            <a:endParaRPr lang="zh-CN" altLang="zh-CN" sz="2400" dirty="0"/>
          </a:p>
          <a:p>
            <a:pPr marL="0" indent="0">
              <a:buNone/>
            </a:pPr>
            <a:r>
              <a:rPr lang="en-US" altLang="zh-CN" sz="2400" dirty="0"/>
              <a:t>	</a:t>
            </a:r>
            <a:r>
              <a:rPr lang="en-US" altLang="zh-CN" sz="2400" dirty="0" err="1"/>
              <a:t>int</a:t>
            </a:r>
            <a:r>
              <a:rPr lang="en-US" altLang="zh-CN" sz="2400" dirty="0"/>
              <a:t> b;</a:t>
            </a:r>
            <a:endParaRPr lang="zh-CN" altLang="zh-CN" sz="2400" dirty="0"/>
          </a:p>
          <a:p>
            <a:pPr marL="0" indent="0">
              <a:buNone/>
            </a:pPr>
            <a:r>
              <a:rPr lang="en-US" altLang="zh-CN" sz="2400" dirty="0"/>
              <a:t>public:</a:t>
            </a:r>
            <a:endParaRPr lang="zh-CN" altLang="zh-CN" sz="2400" dirty="0"/>
          </a:p>
          <a:p>
            <a:pPr marL="0" indent="0">
              <a:buNone/>
            </a:pPr>
            <a:r>
              <a:rPr lang="en-US" altLang="zh-CN" sz="2400" dirty="0"/>
              <a:t>	B(</a:t>
            </a:r>
            <a:r>
              <a:rPr lang="en-US" altLang="zh-CN" sz="2400" dirty="0" err="1"/>
              <a:t>int</a:t>
            </a:r>
            <a:r>
              <a:rPr lang="en-US" altLang="zh-CN" sz="2400" dirty="0"/>
              <a:t> </a:t>
            </a:r>
            <a:r>
              <a:rPr lang="en-US" altLang="zh-CN" sz="2400" dirty="0" err="1"/>
              <a:t>i</a:t>
            </a:r>
            <a:r>
              <a:rPr lang="en-US" altLang="zh-CN" sz="2400" dirty="0"/>
              <a:t>) :b(</a:t>
            </a:r>
            <a:r>
              <a:rPr lang="en-US" altLang="zh-CN" sz="2400" dirty="0" err="1"/>
              <a:t>i</a:t>
            </a:r>
            <a:r>
              <a:rPr lang="en-US" altLang="zh-CN" sz="2400" dirty="0"/>
              <a:t>)</a:t>
            </a:r>
          </a:p>
          <a:p>
            <a:pPr marL="0" indent="0">
              <a:buNone/>
            </a:pPr>
            <a:r>
              <a:rPr lang="en-US" altLang="zh-CN" sz="2400" dirty="0"/>
              <a:t>             { </a:t>
            </a:r>
            <a:r>
              <a:rPr lang="en-US" altLang="zh-CN" sz="2400" dirty="0" err="1"/>
              <a:t>cout</a:t>
            </a:r>
            <a:r>
              <a:rPr lang="en-US" altLang="zh-CN" sz="2400" dirty="0"/>
              <a:t> &lt;&lt; "constructing B:" &lt;&lt; b &lt;&lt; </a:t>
            </a:r>
            <a:r>
              <a:rPr lang="en-US" altLang="zh-CN" sz="2400" dirty="0" err="1"/>
              <a:t>endl</a:t>
            </a:r>
            <a:r>
              <a:rPr lang="en-US" altLang="zh-CN" sz="2400" dirty="0"/>
              <a:t>; }</a:t>
            </a:r>
            <a:endParaRPr lang="zh-CN" altLang="zh-CN" sz="2400" dirty="0"/>
          </a:p>
          <a:p>
            <a:pPr marL="0" indent="0">
              <a:buNone/>
            </a:pPr>
            <a:r>
              <a:rPr lang="en-US" altLang="zh-CN" sz="2400" dirty="0"/>
              <a:t>};</a:t>
            </a:r>
            <a:endParaRPr lang="zh-CN" altLang="zh-CN" sz="2400" dirty="0"/>
          </a:p>
          <a:p>
            <a:pPr marL="0" indent="0">
              <a:buNone/>
            </a:pPr>
            <a:r>
              <a:rPr lang="en-US" altLang="zh-CN" sz="2400" dirty="0"/>
              <a:t>class C {</a:t>
            </a:r>
            <a:endParaRPr lang="zh-CN" altLang="zh-CN" sz="2400" dirty="0"/>
          </a:p>
          <a:p>
            <a:pPr marL="0" indent="0">
              <a:buNone/>
            </a:pPr>
            <a:r>
              <a:rPr lang="en-US" altLang="zh-CN" sz="2400" b="1" dirty="0">
                <a:solidFill>
                  <a:srgbClr val="0000CC"/>
                </a:solidFill>
              </a:rPr>
              <a:t>	A a1, a2;</a:t>
            </a:r>
            <a:endParaRPr lang="zh-CN" altLang="zh-CN" sz="2400" b="1" dirty="0">
              <a:solidFill>
                <a:srgbClr val="0000CC"/>
              </a:solidFill>
            </a:endParaRPr>
          </a:p>
          <a:p>
            <a:pPr marL="0" indent="0">
              <a:buNone/>
            </a:pPr>
            <a:r>
              <a:rPr lang="en-US" altLang="zh-CN" sz="2400" b="1" dirty="0">
                <a:solidFill>
                  <a:srgbClr val="0000CC"/>
                </a:solidFill>
              </a:rPr>
              <a:t>	B b1, b2;</a:t>
            </a:r>
            <a:endParaRPr lang="zh-CN" altLang="zh-CN" sz="2400" b="1" dirty="0">
              <a:solidFill>
                <a:srgbClr val="0000CC"/>
              </a:solidFill>
            </a:endParaRPr>
          </a:p>
          <a:p>
            <a:pPr marL="0" indent="0">
              <a:buNone/>
            </a:pPr>
            <a:r>
              <a:rPr lang="en-US" altLang="zh-CN" sz="2400" dirty="0"/>
              <a:t>public:</a:t>
            </a:r>
            <a:endParaRPr lang="zh-CN" altLang="zh-CN" sz="2400" dirty="0"/>
          </a:p>
          <a:p>
            <a:pPr marL="0" indent="0">
              <a:buNone/>
            </a:pPr>
            <a:r>
              <a:rPr lang="en-US" altLang="zh-CN" sz="2400" dirty="0"/>
              <a:t>	C(</a:t>
            </a:r>
            <a:r>
              <a:rPr lang="en-US" altLang="zh-CN" sz="2400" dirty="0" err="1"/>
              <a:t>int</a:t>
            </a:r>
            <a:r>
              <a:rPr lang="en-US" altLang="zh-CN" sz="2400" dirty="0"/>
              <a:t> i2, </a:t>
            </a:r>
            <a:r>
              <a:rPr lang="en-US" altLang="zh-CN" sz="2400" dirty="0" err="1"/>
              <a:t>int</a:t>
            </a:r>
            <a:r>
              <a:rPr lang="en-US" altLang="zh-CN" sz="2400" dirty="0"/>
              <a:t> i3, </a:t>
            </a:r>
            <a:r>
              <a:rPr lang="en-US" altLang="zh-CN" sz="2400" dirty="0" err="1"/>
              <a:t>int</a:t>
            </a:r>
            <a:r>
              <a:rPr lang="en-US" altLang="zh-CN" sz="2400" dirty="0"/>
              <a:t> i4) :</a:t>
            </a:r>
            <a:r>
              <a:rPr lang="en-US" altLang="zh-CN" sz="2400" b="1" dirty="0">
                <a:solidFill>
                  <a:srgbClr val="0000CC"/>
                </a:solidFill>
              </a:rPr>
              <a:t>b1(i3), b2(i4), a2(i2) </a:t>
            </a:r>
            <a:r>
              <a:rPr lang="en-US" altLang="zh-CN" sz="2400" dirty="0"/>
              <a:t>{}</a:t>
            </a:r>
            <a:endParaRPr lang="zh-CN" altLang="zh-CN" sz="2400" dirty="0"/>
          </a:p>
          <a:p>
            <a:pPr marL="0" indent="0">
              <a:buNone/>
            </a:pPr>
            <a:r>
              <a:rPr lang="en-US" altLang="zh-CN" sz="2400" dirty="0"/>
              <a:t>};</a:t>
            </a:r>
            <a:endParaRPr lang="zh-CN" altLang="zh-CN" sz="2400" dirty="0"/>
          </a:p>
          <a:p>
            <a:pPr marL="0" indent="0">
              <a:buNone/>
            </a:pPr>
            <a:r>
              <a:rPr lang="en-US" altLang="zh-CN" sz="2400" dirty="0"/>
              <a:t>void main() {</a:t>
            </a:r>
            <a:endParaRPr lang="zh-CN" altLang="zh-CN" sz="2400" dirty="0"/>
          </a:p>
          <a:p>
            <a:pPr marL="0" indent="0">
              <a:buNone/>
            </a:pPr>
            <a:r>
              <a:rPr lang="en-US" altLang="zh-CN" sz="2400" dirty="0"/>
              <a:t>	C x(2, 3, 4);</a:t>
            </a:r>
            <a:endParaRPr lang="zh-CN" altLang="zh-CN" sz="2400" dirty="0"/>
          </a:p>
          <a:p>
            <a:pPr marL="0" indent="0">
              <a:buNone/>
            </a:pPr>
            <a:r>
              <a:rPr lang="en-US" altLang="zh-CN" sz="2400" dirty="0"/>
              <a:t>}</a:t>
            </a:r>
            <a:endParaRPr lang="zh-CN" altLang="zh-CN" sz="2400" dirty="0"/>
          </a:p>
        </p:txBody>
      </p:sp>
      <p:sp>
        <p:nvSpPr>
          <p:cNvPr id="4" name="对话气泡: 矩形 3"/>
          <p:cNvSpPr/>
          <p:nvPr/>
        </p:nvSpPr>
        <p:spPr>
          <a:xfrm>
            <a:off x="4648748" y="5013176"/>
            <a:ext cx="4032448" cy="1606960"/>
          </a:xfrm>
          <a:prstGeom prst="wedgeRectCallout">
            <a:avLst>
              <a:gd name="adj1" fmla="val -84393"/>
              <a:gd name="adj2" fmla="val 18999"/>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CC"/>
                </a:solidFill>
              </a:rPr>
              <a:t>运行</a:t>
            </a:r>
            <a:r>
              <a:rPr lang="zh-CN" altLang="zh-CN" b="1" dirty="0">
                <a:solidFill>
                  <a:srgbClr val="0000CC"/>
                </a:solidFill>
              </a:rPr>
              <a:t>结果如下，分析</a:t>
            </a:r>
            <a:r>
              <a:rPr lang="zh-CN" altLang="en-US" b="1" dirty="0">
                <a:solidFill>
                  <a:srgbClr val="0000CC"/>
                </a:solidFill>
              </a:rPr>
              <a:t>各行输出来源？</a:t>
            </a:r>
            <a:endParaRPr lang="zh-CN" altLang="zh-CN" b="1" dirty="0">
              <a:solidFill>
                <a:srgbClr val="0000CC"/>
              </a:solidFill>
            </a:endParaRPr>
          </a:p>
          <a:p>
            <a:r>
              <a:rPr lang="en-US" altLang="zh-CN" b="1" dirty="0">
                <a:solidFill>
                  <a:srgbClr val="0000CC"/>
                </a:solidFill>
              </a:rPr>
              <a:t>constructing A:1</a:t>
            </a:r>
            <a:endParaRPr lang="zh-CN" altLang="zh-CN" b="1" dirty="0">
              <a:solidFill>
                <a:srgbClr val="0000CC"/>
              </a:solidFill>
            </a:endParaRPr>
          </a:p>
          <a:p>
            <a:r>
              <a:rPr lang="en-US" altLang="zh-CN" b="1" dirty="0">
                <a:solidFill>
                  <a:srgbClr val="0000CC"/>
                </a:solidFill>
              </a:rPr>
              <a:t>constructing A:2</a:t>
            </a:r>
            <a:endParaRPr lang="zh-CN" altLang="zh-CN" b="1" dirty="0">
              <a:solidFill>
                <a:srgbClr val="0000CC"/>
              </a:solidFill>
            </a:endParaRPr>
          </a:p>
          <a:p>
            <a:r>
              <a:rPr lang="en-US" altLang="zh-CN" b="1" dirty="0">
                <a:solidFill>
                  <a:srgbClr val="0000CC"/>
                </a:solidFill>
              </a:rPr>
              <a:t>constructing B:3</a:t>
            </a:r>
            <a:endParaRPr lang="zh-CN" altLang="zh-CN" b="1" dirty="0">
              <a:solidFill>
                <a:srgbClr val="0000CC"/>
              </a:solidFill>
            </a:endParaRPr>
          </a:p>
          <a:p>
            <a:r>
              <a:rPr lang="en-US" altLang="zh-CN" b="1" dirty="0">
                <a:solidFill>
                  <a:srgbClr val="0000CC"/>
                </a:solidFill>
              </a:rPr>
              <a:t>constructing B:4</a:t>
            </a:r>
            <a:endParaRPr lang="zh-CN" altLang="zh-CN" b="1" dirty="0">
              <a:solidFill>
                <a:srgbClr val="0000CC"/>
              </a:solidFill>
            </a:endParaRPr>
          </a:p>
        </p:txBody>
      </p:sp>
    </p:spTree>
    <p:extLst>
      <p:ext uri="{BB962C8B-B14F-4D97-AF65-F5344CB8AC3E}">
        <p14:creationId xmlns:p14="http://schemas.microsoft.com/office/powerpoint/2010/main" val="216657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anim calcmode="lin" valueType="num">
                                      <p:cBhvr additive="base">
                                        <p:cTn id="7" dur="500" fill="hold"/>
                                        <p:tgtEl>
                                          <p:spTgt spid="1064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6498">
                                            <p:txEl>
                                              <p:pRg st="1" end="1"/>
                                            </p:txEl>
                                          </p:spTgt>
                                        </p:tgtEl>
                                        <p:attrNameLst>
                                          <p:attrName>style.visibility</p:attrName>
                                        </p:attrNameLst>
                                      </p:cBhvr>
                                      <p:to>
                                        <p:strVal val="visible"/>
                                      </p:to>
                                    </p:set>
                                    <p:anim calcmode="lin" valueType="num">
                                      <p:cBhvr additive="base">
                                        <p:cTn id="11" dur="500" fill="hold"/>
                                        <p:tgtEl>
                                          <p:spTgt spid="1064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649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6498">
                                            <p:txEl>
                                              <p:pRg st="2" end="2"/>
                                            </p:txEl>
                                          </p:spTgt>
                                        </p:tgtEl>
                                        <p:attrNameLst>
                                          <p:attrName>style.visibility</p:attrName>
                                        </p:attrNameLst>
                                      </p:cBhvr>
                                      <p:to>
                                        <p:strVal val="visible"/>
                                      </p:to>
                                    </p:set>
                                    <p:anim calcmode="lin" valueType="num">
                                      <p:cBhvr additive="base">
                                        <p:cTn id="15" dur="500" fill="hold"/>
                                        <p:tgtEl>
                                          <p:spTgt spid="10649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649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6498">
                                            <p:txEl>
                                              <p:pRg st="3" end="3"/>
                                            </p:txEl>
                                          </p:spTgt>
                                        </p:tgtEl>
                                        <p:attrNameLst>
                                          <p:attrName>style.visibility</p:attrName>
                                        </p:attrNameLst>
                                      </p:cBhvr>
                                      <p:to>
                                        <p:strVal val="visible"/>
                                      </p:to>
                                    </p:set>
                                    <p:anim calcmode="lin" valueType="num">
                                      <p:cBhvr additive="base">
                                        <p:cTn id="19" dur="500" fill="hold"/>
                                        <p:tgtEl>
                                          <p:spTgt spid="1064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6498">
                                            <p:txEl>
                                              <p:pRg st="4" end="4"/>
                                            </p:txEl>
                                          </p:spTgt>
                                        </p:tgtEl>
                                        <p:attrNameLst>
                                          <p:attrName>style.visibility</p:attrName>
                                        </p:attrNameLst>
                                      </p:cBhvr>
                                      <p:to>
                                        <p:strVal val="visible"/>
                                      </p:to>
                                    </p:set>
                                    <p:anim calcmode="lin" valueType="num">
                                      <p:cBhvr additive="base">
                                        <p:cTn id="23" dur="500" fill="hold"/>
                                        <p:tgtEl>
                                          <p:spTgt spid="10649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649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6498">
                                            <p:txEl>
                                              <p:pRg st="5" end="5"/>
                                            </p:txEl>
                                          </p:spTgt>
                                        </p:tgtEl>
                                        <p:attrNameLst>
                                          <p:attrName>style.visibility</p:attrName>
                                        </p:attrNameLst>
                                      </p:cBhvr>
                                      <p:to>
                                        <p:strVal val="visible"/>
                                      </p:to>
                                    </p:set>
                                    <p:anim calcmode="lin" valueType="num">
                                      <p:cBhvr additive="base">
                                        <p:cTn id="27" dur="500" fill="hold"/>
                                        <p:tgtEl>
                                          <p:spTgt spid="10649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4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6498">
                                            <p:txEl>
                                              <p:pRg st="6" end="6"/>
                                            </p:txEl>
                                          </p:spTgt>
                                        </p:tgtEl>
                                        <p:attrNameLst>
                                          <p:attrName>style.visibility</p:attrName>
                                        </p:attrNameLst>
                                      </p:cBhvr>
                                      <p:to>
                                        <p:strVal val="visible"/>
                                      </p:to>
                                    </p:set>
                                    <p:anim calcmode="lin" valueType="num">
                                      <p:cBhvr additive="base">
                                        <p:cTn id="33" dur="500" fill="hold"/>
                                        <p:tgtEl>
                                          <p:spTgt spid="10649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4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6498">
                                            <p:txEl>
                                              <p:pRg st="7" end="7"/>
                                            </p:txEl>
                                          </p:spTgt>
                                        </p:tgtEl>
                                        <p:attrNameLst>
                                          <p:attrName>style.visibility</p:attrName>
                                        </p:attrNameLst>
                                      </p:cBhvr>
                                      <p:to>
                                        <p:strVal val="visible"/>
                                      </p:to>
                                    </p:set>
                                    <p:animEffect transition="in" filter="fade">
                                      <p:cBhvr>
                                        <p:cTn id="39" dur="1000"/>
                                        <p:tgtEl>
                                          <p:spTgt spid="106498">
                                            <p:txEl>
                                              <p:pRg st="7" end="7"/>
                                            </p:txEl>
                                          </p:spTgt>
                                        </p:tgtEl>
                                      </p:cBhvr>
                                    </p:animEffect>
                                    <p:anim calcmode="lin" valueType="num">
                                      <p:cBhvr>
                                        <p:cTn id="40" dur="1000" fill="hold"/>
                                        <p:tgtEl>
                                          <p:spTgt spid="106498">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06498">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6498">
                                            <p:txEl>
                                              <p:pRg st="8" end="8"/>
                                            </p:txEl>
                                          </p:spTgt>
                                        </p:tgtEl>
                                        <p:attrNameLst>
                                          <p:attrName>style.visibility</p:attrName>
                                        </p:attrNameLst>
                                      </p:cBhvr>
                                      <p:to>
                                        <p:strVal val="visible"/>
                                      </p:to>
                                    </p:set>
                                    <p:animEffect transition="in" filter="fade">
                                      <p:cBhvr>
                                        <p:cTn id="44" dur="1000"/>
                                        <p:tgtEl>
                                          <p:spTgt spid="106498">
                                            <p:txEl>
                                              <p:pRg st="8" end="8"/>
                                            </p:txEl>
                                          </p:spTgt>
                                        </p:tgtEl>
                                      </p:cBhvr>
                                    </p:animEffect>
                                    <p:anim calcmode="lin" valueType="num">
                                      <p:cBhvr>
                                        <p:cTn id="45" dur="1000" fill="hold"/>
                                        <p:tgtEl>
                                          <p:spTgt spid="106498">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0649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06498">
                                            <p:txEl>
                                              <p:pRg st="9" end="9"/>
                                            </p:txEl>
                                          </p:spTgt>
                                        </p:tgtEl>
                                        <p:attrNameLst>
                                          <p:attrName>style.visibility</p:attrName>
                                        </p:attrNameLst>
                                      </p:cBhvr>
                                      <p:to>
                                        <p:strVal val="visible"/>
                                      </p:to>
                                    </p:set>
                                    <p:animEffect transition="in" filter="fade">
                                      <p:cBhvr>
                                        <p:cTn id="51" dur="1000"/>
                                        <p:tgtEl>
                                          <p:spTgt spid="106498">
                                            <p:txEl>
                                              <p:pRg st="9" end="9"/>
                                            </p:txEl>
                                          </p:spTgt>
                                        </p:tgtEl>
                                      </p:cBhvr>
                                    </p:animEffect>
                                    <p:anim calcmode="lin" valueType="num">
                                      <p:cBhvr>
                                        <p:cTn id="52" dur="1000" fill="hold"/>
                                        <p:tgtEl>
                                          <p:spTgt spid="106498">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10649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06498">
                                            <p:txEl>
                                              <p:pRg st="10" end="10"/>
                                            </p:txEl>
                                          </p:spTgt>
                                        </p:tgtEl>
                                        <p:attrNameLst>
                                          <p:attrName>style.visibility</p:attrName>
                                        </p:attrNameLst>
                                      </p:cBhvr>
                                      <p:to>
                                        <p:strVal val="visible"/>
                                      </p:to>
                                    </p:set>
                                    <p:animEffect transition="in" filter="fade">
                                      <p:cBhvr>
                                        <p:cTn id="58" dur="1000"/>
                                        <p:tgtEl>
                                          <p:spTgt spid="106498">
                                            <p:txEl>
                                              <p:pRg st="10" end="10"/>
                                            </p:txEl>
                                          </p:spTgt>
                                        </p:tgtEl>
                                      </p:cBhvr>
                                    </p:animEffect>
                                    <p:anim calcmode="lin" valueType="num">
                                      <p:cBhvr>
                                        <p:cTn id="59" dur="1000" fill="hold"/>
                                        <p:tgtEl>
                                          <p:spTgt spid="106498">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10649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06498">
                                            <p:txEl>
                                              <p:pRg st="11" end="11"/>
                                            </p:txEl>
                                          </p:spTgt>
                                        </p:tgtEl>
                                        <p:attrNameLst>
                                          <p:attrName>style.visibility</p:attrName>
                                        </p:attrNameLst>
                                      </p:cBhvr>
                                      <p:to>
                                        <p:strVal val="visible"/>
                                      </p:to>
                                    </p:set>
                                    <p:animEffect transition="in" filter="fade">
                                      <p:cBhvr>
                                        <p:cTn id="65" dur="1000"/>
                                        <p:tgtEl>
                                          <p:spTgt spid="106498">
                                            <p:txEl>
                                              <p:pRg st="11" end="11"/>
                                            </p:txEl>
                                          </p:spTgt>
                                        </p:tgtEl>
                                      </p:cBhvr>
                                    </p:animEffect>
                                    <p:anim calcmode="lin" valueType="num">
                                      <p:cBhvr>
                                        <p:cTn id="66" dur="1000" fill="hold"/>
                                        <p:tgtEl>
                                          <p:spTgt spid="106498">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10649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6498">
                                            <p:txEl>
                                              <p:pRg st="12" end="12"/>
                                            </p:txEl>
                                          </p:spTgt>
                                        </p:tgtEl>
                                        <p:attrNameLst>
                                          <p:attrName>style.visibility</p:attrName>
                                        </p:attrNameLst>
                                      </p:cBhvr>
                                      <p:to>
                                        <p:strVal val="visible"/>
                                      </p:to>
                                    </p:set>
                                    <p:anim calcmode="lin" valueType="num">
                                      <p:cBhvr additive="base">
                                        <p:cTn id="72" dur="500" fill="hold"/>
                                        <p:tgtEl>
                                          <p:spTgt spid="106498">
                                            <p:txEl>
                                              <p:pRg st="12" end="1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06498">
                                            <p:txEl>
                                              <p:pRg st="12" end="12"/>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06498">
                                            <p:txEl>
                                              <p:pRg st="13" end="13"/>
                                            </p:txEl>
                                          </p:spTgt>
                                        </p:tgtEl>
                                        <p:attrNameLst>
                                          <p:attrName>style.visibility</p:attrName>
                                        </p:attrNameLst>
                                      </p:cBhvr>
                                      <p:to>
                                        <p:strVal val="visible"/>
                                      </p:to>
                                    </p:set>
                                    <p:anim calcmode="lin" valueType="num">
                                      <p:cBhvr additive="base">
                                        <p:cTn id="76" dur="500" fill="hold"/>
                                        <p:tgtEl>
                                          <p:spTgt spid="106498">
                                            <p:txEl>
                                              <p:pRg st="13" end="13"/>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06498">
                                            <p:txEl>
                                              <p:pRg st="13" end="13"/>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6498">
                                            <p:txEl>
                                              <p:pRg st="14" end="14"/>
                                            </p:txEl>
                                          </p:spTgt>
                                        </p:tgtEl>
                                        <p:attrNameLst>
                                          <p:attrName>style.visibility</p:attrName>
                                        </p:attrNameLst>
                                      </p:cBhvr>
                                      <p:to>
                                        <p:strVal val="visible"/>
                                      </p:to>
                                    </p:set>
                                    <p:anim calcmode="lin" valueType="num">
                                      <p:cBhvr additive="base">
                                        <p:cTn id="80" dur="500" fill="hold"/>
                                        <p:tgtEl>
                                          <p:spTgt spid="106498">
                                            <p:txEl>
                                              <p:pRg st="14" end="1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0649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down)">
                                      <p:cBhvr>
                                        <p:cTn id="8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184766"/>
            <a:ext cx="7772400" cy="723954"/>
          </a:xfrm>
        </p:spPr>
        <p:txBody>
          <a:bodyPr/>
          <a:lstStyle/>
          <a:p>
            <a:pPr eaLnBrk="1" hangingPunct="1"/>
            <a:r>
              <a:rPr lang="en-US" altLang="zh-CN" sz="4000" b="1" dirty="0"/>
              <a:t>3.12 </a:t>
            </a:r>
            <a:r>
              <a:rPr lang="zh-CN" altLang="en-US" sz="4000" b="1" dirty="0">
                <a:solidFill>
                  <a:srgbClr val="0000CC"/>
                </a:solidFill>
              </a:rPr>
              <a:t>类的作用域</a:t>
            </a:r>
            <a:r>
              <a:rPr lang="zh-CN" altLang="en-US" sz="4000" b="1" dirty="0">
                <a:solidFill>
                  <a:srgbClr val="FF3300"/>
                </a:solidFill>
              </a:rPr>
              <a:t>和对象的生存期</a:t>
            </a:r>
          </a:p>
        </p:txBody>
      </p:sp>
      <p:sp>
        <p:nvSpPr>
          <p:cNvPr id="100355" name="Rectangle 3"/>
          <p:cNvSpPr>
            <a:spLocks noGrp="1" noChangeArrowheads="1"/>
          </p:cNvSpPr>
          <p:nvPr>
            <p:ph type="body" idx="1"/>
          </p:nvPr>
        </p:nvSpPr>
        <p:spPr>
          <a:xfrm>
            <a:off x="249288" y="1196752"/>
            <a:ext cx="8427168" cy="4754562"/>
          </a:xfrm>
        </p:spPr>
        <p:txBody>
          <a:bodyPr/>
          <a:lstStyle/>
          <a:p>
            <a:pPr eaLnBrk="1" hangingPunct="1">
              <a:buFontTx/>
              <a:buNone/>
            </a:pPr>
            <a:r>
              <a:rPr lang="en-US" altLang="zh-CN" b="1" dirty="0">
                <a:solidFill>
                  <a:srgbClr val="0000CC"/>
                </a:solidFill>
              </a:rPr>
              <a:t>1</a:t>
            </a:r>
            <a:r>
              <a:rPr lang="zh-CN" altLang="en-US" b="1" dirty="0">
                <a:solidFill>
                  <a:srgbClr val="0000CC"/>
                </a:solidFill>
              </a:rPr>
              <a:t>、类的作用域</a:t>
            </a:r>
          </a:p>
          <a:p>
            <a:pPr lvl="1" eaLnBrk="1" hangingPunct="1"/>
            <a:r>
              <a:rPr lang="zh-CN" altLang="en-US" sz="2400" b="1" dirty="0">
                <a:solidFill>
                  <a:srgbClr val="FF0000"/>
                </a:solidFill>
              </a:rPr>
              <a:t>类构成了一种特殊的作用域</a:t>
            </a:r>
            <a:r>
              <a:rPr lang="zh-CN" altLang="en-US" sz="2400" b="1" dirty="0"/>
              <a:t>，称为类域。类域是指类定义时的一对花括号所括起来的范围，形式如下：</a:t>
            </a:r>
          </a:p>
          <a:p>
            <a:pPr lvl="1" eaLnBrk="1" hangingPunct="1">
              <a:buFontTx/>
              <a:buNone/>
            </a:pPr>
            <a:endParaRPr lang="zh-CN" altLang="en-US" sz="2400" b="1" dirty="0"/>
          </a:p>
          <a:p>
            <a:pPr lvl="1" eaLnBrk="1" hangingPunct="1">
              <a:buFontTx/>
              <a:buNone/>
            </a:pPr>
            <a:r>
              <a:rPr lang="en-US" altLang="zh-CN" sz="2400" b="1" dirty="0">
                <a:solidFill>
                  <a:srgbClr val="0000CC"/>
                </a:solidFill>
              </a:rPr>
              <a:t>class X{		//</a:t>
            </a:r>
            <a:r>
              <a:rPr lang="zh-CN" altLang="en-US" sz="2400" b="1" dirty="0">
                <a:solidFill>
                  <a:srgbClr val="0000CC"/>
                </a:solidFill>
              </a:rPr>
              <a:t>类域开始</a:t>
            </a:r>
          </a:p>
          <a:p>
            <a:pPr lvl="1" eaLnBrk="1" hangingPunct="1">
              <a:buFontTx/>
              <a:buNone/>
            </a:pPr>
            <a:r>
              <a:rPr lang="zh-CN" altLang="en-US" sz="2400" b="1" dirty="0">
                <a:solidFill>
                  <a:srgbClr val="0000CC"/>
                </a:solidFill>
              </a:rPr>
              <a:t>     </a:t>
            </a:r>
            <a:r>
              <a:rPr lang="en-US" altLang="zh-CN" sz="2400" b="1" dirty="0">
                <a:solidFill>
                  <a:srgbClr val="0000CC"/>
                </a:solidFill>
              </a:rPr>
              <a:t>……</a:t>
            </a:r>
          </a:p>
          <a:p>
            <a:pPr lvl="1" eaLnBrk="1" hangingPunct="1">
              <a:buFontTx/>
              <a:buNone/>
            </a:pPr>
            <a:r>
              <a:rPr lang="en-US" altLang="zh-CN" sz="2400" b="1" dirty="0">
                <a:solidFill>
                  <a:srgbClr val="0000CC"/>
                </a:solidFill>
              </a:rPr>
              <a:t>}</a:t>
            </a:r>
            <a:r>
              <a:rPr lang="zh-CN" altLang="en-US" sz="2400" b="1" dirty="0">
                <a:solidFill>
                  <a:srgbClr val="0000CC"/>
                </a:solidFill>
              </a:rPr>
              <a:t>；		           </a:t>
            </a:r>
            <a:r>
              <a:rPr lang="en-US" altLang="zh-CN" sz="2400" b="1" dirty="0">
                <a:solidFill>
                  <a:srgbClr val="0000CC"/>
                </a:solidFill>
              </a:rPr>
              <a:t>//</a:t>
            </a:r>
            <a:r>
              <a:rPr lang="zh-CN" altLang="en-US" sz="2400" b="1" dirty="0">
                <a:solidFill>
                  <a:srgbClr val="0000CC"/>
                </a:solidFill>
              </a:rPr>
              <a:t>类域结束</a:t>
            </a:r>
          </a:p>
          <a:p>
            <a:pPr lvl="1" eaLnBrk="1" hangingPunct="1">
              <a:buFontTx/>
              <a:buNone/>
            </a:pPr>
            <a:endParaRPr lang="zh-CN" altLang="en-US" sz="2400" b="1" dirty="0">
              <a:solidFill>
                <a:srgbClr val="FF3300"/>
              </a:solidFill>
            </a:endParaRPr>
          </a:p>
          <a:p>
            <a:pPr lvl="1" eaLnBrk="1" hangingPunct="1"/>
            <a:r>
              <a:rPr lang="zh-CN" altLang="en-US" sz="2400" b="1" dirty="0"/>
              <a:t>类域范围内的成员之间（</a:t>
            </a:r>
            <a:r>
              <a:rPr lang="zh-CN" altLang="en-US" sz="2400" b="1" dirty="0">
                <a:solidFill>
                  <a:srgbClr val="FF0000"/>
                </a:solidFill>
              </a:rPr>
              <a:t>不用像函数参数那样需要传递</a:t>
            </a:r>
            <a:r>
              <a:rPr lang="zh-CN" altLang="en-US" sz="2400" b="1" dirty="0"/>
              <a:t>）可以互相访问，不受成员访问控制权限的限定</a:t>
            </a:r>
            <a:endParaRPr lang="en-US" altLang="zh-CN" sz="2400" b="1" dirty="0"/>
          </a:p>
          <a:p>
            <a:pPr lvl="1" eaLnBrk="1" hangingPunct="1"/>
            <a:r>
              <a:rPr lang="zh-CN" altLang="en-US" sz="2400" b="1" dirty="0"/>
              <a:t>类外的函数则只能访问类的公有成员。</a:t>
            </a:r>
            <a:r>
              <a:rPr lang="zh-CN" altLang="en-US" sz="2400" dirty="0"/>
              <a:t> </a:t>
            </a:r>
          </a:p>
        </p:txBody>
      </p:sp>
    </p:spTree>
    <p:extLst>
      <p:ext uri="{BB962C8B-B14F-4D97-AF65-F5344CB8AC3E}">
        <p14:creationId xmlns:p14="http://schemas.microsoft.com/office/powerpoint/2010/main" val="3373786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wipe(down)">
                                      <p:cBhvr>
                                        <p:cTn id="7" dur="500"/>
                                        <p:tgtEl>
                                          <p:spTgt spid="100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0355">
                                            <p:txEl>
                                              <p:pRg st="3" end="3"/>
                                            </p:txEl>
                                          </p:spTgt>
                                        </p:tgtEl>
                                        <p:attrNameLst>
                                          <p:attrName>style.visibility</p:attrName>
                                        </p:attrNameLst>
                                      </p:cBhvr>
                                      <p:to>
                                        <p:strVal val="visible"/>
                                      </p:to>
                                    </p:set>
                                    <p:anim calcmode="lin" valueType="num">
                                      <p:cBhvr additive="base">
                                        <p:cTn id="12"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0355">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0355">
                                            <p:txEl>
                                              <p:pRg st="4" end="4"/>
                                            </p:txEl>
                                          </p:spTgt>
                                        </p:tgtEl>
                                        <p:attrNameLst>
                                          <p:attrName>style.visibility</p:attrName>
                                        </p:attrNameLst>
                                      </p:cBhvr>
                                      <p:to>
                                        <p:strVal val="visible"/>
                                      </p:to>
                                    </p:set>
                                    <p:anim calcmode="lin" valueType="num">
                                      <p:cBhvr additive="base">
                                        <p:cTn id="16"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0355">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0355">
                                            <p:txEl>
                                              <p:pRg st="5" end="5"/>
                                            </p:txEl>
                                          </p:spTgt>
                                        </p:tgtEl>
                                        <p:attrNameLst>
                                          <p:attrName>style.visibility</p:attrName>
                                        </p:attrNameLst>
                                      </p:cBhvr>
                                      <p:to>
                                        <p:strVal val="visible"/>
                                      </p:to>
                                    </p:set>
                                    <p:anim calcmode="lin" valueType="num">
                                      <p:cBhvr additive="base">
                                        <p:cTn id="20"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00355">
                                            <p:txEl>
                                              <p:pRg st="7" end="7"/>
                                            </p:txEl>
                                          </p:spTgt>
                                        </p:tgtEl>
                                        <p:attrNameLst>
                                          <p:attrName>style.visibility</p:attrName>
                                        </p:attrNameLst>
                                      </p:cBhvr>
                                      <p:to>
                                        <p:strVal val="visible"/>
                                      </p:to>
                                    </p:set>
                                    <p:animEffect transition="in" filter="box(in)">
                                      <p:cBhvr>
                                        <p:cTn id="26" dur="500"/>
                                        <p:tgtEl>
                                          <p:spTgt spid="10035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00355">
                                            <p:txEl>
                                              <p:pRg st="8" end="8"/>
                                            </p:txEl>
                                          </p:spTgt>
                                        </p:tgtEl>
                                        <p:attrNameLst>
                                          <p:attrName>style.visibility</p:attrName>
                                        </p:attrNameLst>
                                      </p:cBhvr>
                                      <p:to>
                                        <p:strVal val="visible"/>
                                      </p:to>
                                    </p:set>
                                    <p:animEffect transition="in" filter="box(in)">
                                      <p:cBhvr>
                                        <p:cTn id="31" dur="500"/>
                                        <p:tgtEl>
                                          <p:spTgt spid="100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467544" y="1124744"/>
            <a:ext cx="7772400" cy="5832475"/>
          </a:xfrm>
        </p:spPr>
        <p:txBody>
          <a:bodyPr/>
          <a:lstStyle/>
          <a:p>
            <a:pPr eaLnBrk="1" hangingPunct="1">
              <a:lnSpc>
                <a:spcPct val="80000"/>
              </a:lnSpc>
              <a:buFontTx/>
              <a:buNone/>
            </a:pPr>
            <a:r>
              <a:rPr lang="zh-CN" altLang="en-US" sz="2400" b="1" dirty="0">
                <a:solidFill>
                  <a:srgbClr val="0000CC"/>
                </a:solidFill>
              </a:rPr>
              <a:t>例：简单的类域示例</a:t>
            </a:r>
          </a:p>
          <a:p>
            <a:pPr eaLnBrk="1" hangingPunct="1">
              <a:lnSpc>
                <a:spcPct val="80000"/>
              </a:lnSpc>
              <a:buFontTx/>
              <a:buNone/>
            </a:pPr>
            <a:r>
              <a:rPr lang="en-US" altLang="zh-CN" sz="1600" b="1" dirty="0"/>
              <a:t>class X</a:t>
            </a:r>
            <a:r>
              <a:rPr lang="en-US" altLang="zh-CN" sz="1600" b="1" dirty="0">
                <a:solidFill>
                  <a:srgbClr val="FF0000"/>
                </a:solidFill>
              </a:rPr>
              <a:t>{	</a:t>
            </a:r>
            <a:r>
              <a:rPr lang="en-US" altLang="zh-CN" sz="1600" b="1" dirty="0"/>
              <a:t>			//X</a:t>
            </a:r>
            <a:r>
              <a:rPr lang="zh-CN" altLang="en-US" sz="1600" b="1" dirty="0"/>
              <a:t>的类域开始了</a:t>
            </a:r>
          </a:p>
          <a:p>
            <a:pPr eaLnBrk="1" hangingPunct="1">
              <a:lnSpc>
                <a:spcPct val="80000"/>
              </a:lnSpc>
              <a:buFontTx/>
              <a:buNone/>
            </a:pPr>
            <a:r>
              <a:rPr lang="zh-CN" altLang="en-US" sz="1600" b="1" dirty="0"/>
              <a:t>    </a:t>
            </a:r>
            <a:r>
              <a:rPr lang="en-US" altLang="zh-CN" sz="1600" b="1" dirty="0" err="1"/>
              <a:t>int</a:t>
            </a:r>
            <a:r>
              <a:rPr lang="en-US" altLang="zh-CN" sz="1600" b="1" dirty="0"/>
              <a:t> </a:t>
            </a:r>
            <a:r>
              <a:rPr lang="en-US" altLang="zh-CN" sz="1600" b="1" dirty="0" err="1"/>
              <a:t>a,b</a:t>
            </a:r>
            <a:r>
              <a:rPr lang="en-US" altLang="zh-CN" sz="1600" b="1" dirty="0"/>
              <a:t>;</a:t>
            </a:r>
          </a:p>
          <a:p>
            <a:pPr eaLnBrk="1" hangingPunct="1">
              <a:lnSpc>
                <a:spcPct val="80000"/>
              </a:lnSpc>
              <a:buFontTx/>
              <a:buNone/>
            </a:pPr>
            <a:r>
              <a:rPr lang="en-US" altLang="zh-CN" sz="1600" b="1" dirty="0"/>
              <a:t>    float c;</a:t>
            </a:r>
          </a:p>
          <a:p>
            <a:pPr eaLnBrk="1" hangingPunct="1">
              <a:lnSpc>
                <a:spcPct val="80000"/>
              </a:lnSpc>
              <a:buFontTx/>
              <a:buNone/>
            </a:pPr>
            <a:r>
              <a:rPr lang="en-US" altLang="zh-CN" sz="1600" b="1" dirty="0"/>
              <a:t>public:</a:t>
            </a:r>
          </a:p>
          <a:p>
            <a:pPr eaLnBrk="1" hangingPunct="1">
              <a:lnSpc>
                <a:spcPct val="80000"/>
              </a:lnSpc>
              <a:buFontTx/>
              <a:buNone/>
            </a:pPr>
            <a:r>
              <a:rPr lang="en-US" altLang="zh-CN" sz="1600" b="1" dirty="0"/>
              <a:t>    </a:t>
            </a:r>
            <a:r>
              <a:rPr lang="en-US" altLang="zh-CN" sz="1600" b="1" dirty="0" err="1"/>
              <a:t>int</a:t>
            </a:r>
            <a:r>
              <a:rPr lang="en-US" altLang="zh-CN" sz="1600" b="1" dirty="0"/>
              <a:t>  f1(</a:t>
            </a:r>
            <a:r>
              <a:rPr lang="en-US" altLang="zh-CN" sz="1600" b="1" dirty="0" err="1"/>
              <a:t>int</a:t>
            </a:r>
            <a:r>
              <a:rPr lang="en-US" altLang="zh-CN" sz="1600" b="1" dirty="0"/>
              <a:t> </a:t>
            </a:r>
            <a:r>
              <a:rPr lang="en-US" altLang="zh-CN" sz="1600" b="1" dirty="0" err="1"/>
              <a:t>i</a:t>
            </a:r>
            <a:r>
              <a:rPr lang="en-US" altLang="zh-CN" sz="1600" b="1" dirty="0"/>
              <a:t>) {</a:t>
            </a:r>
          </a:p>
          <a:p>
            <a:pPr eaLnBrk="1" hangingPunct="1">
              <a:lnSpc>
                <a:spcPct val="80000"/>
              </a:lnSpc>
              <a:buFontTx/>
              <a:buNone/>
            </a:pPr>
            <a:r>
              <a:rPr lang="en-US" altLang="zh-CN" sz="1600" b="1" dirty="0"/>
              <a:t>        </a:t>
            </a:r>
            <a:r>
              <a:rPr lang="en-US" altLang="zh-CN" sz="1600" b="1" dirty="0" err="1"/>
              <a:t>int</a:t>
            </a:r>
            <a:r>
              <a:rPr lang="en-US" altLang="zh-CN" sz="1600" b="1" dirty="0"/>
              <a:t> </a:t>
            </a:r>
            <a:r>
              <a:rPr lang="en-US" altLang="zh-CN" sz="1600" b="1" dirty="0" err="1"/>
              <a:t>a,y</a:t>
            </a:r>
            <a:r>
              <a:rPr lang="en-US" altLang="zh-CN" sz="1600" b="1" dirty="0"/>
              <a:t>;</a:t>
            </a:r>
          </a:p>
          <a:p>
            <a:pPr eaLnBrk="1" hangingPunct="1">
              <a:lnSpc>
                <a:spcPct val="80000"/>
              </a:lnSpc>
              <a:buFontTx/>
              <a:buNone/>
            </a:pPr>
            <a:r>
              <a:rPr lang="en-US" altLang="zh-CN" sz="1600" b="1" dirty="0"/>
              <a:t>        a=</a:t>
            </a:r>
            <a:r>
              <a:rPr lang="en-US" altLang="zh-CN" sz="1600" b="1" dirty="0" err="1"/>
              <a:t>i</a:t>
            </a:r>
            <a:r>
              <a:rPr lang="en-US" altLang="zh-CN" sz="1600" b="1" dirty="0"/>
              <a:t>;</a:t>
            </a:r>
          </a:p>
          <a:p>
            <a:pPr eaLnBrk="1" hangingPunct="1">
              <a:lnSpc>
                <a:spcPct val="80000"/>
              </a:lnSpc>
              <a:buFontTx/>
              <a:buNone/>
            </a:pPr>
            <a:r>
              <a:rPr lang="en-US" altLang="zh-CN" sz="1600" b="1" dirty="0"/>
              <a:t>        X::a=9;		//X</a:t>
            </a:r>
            <a:r>
              <a:rPr lang="zh-CN" altLang="en-US" sz="1600" b="1" dirty="0"/>
              <a:t>最外层</a:t>
            </a:r>
            <a:r>
              <a:rPr lang="en-US" altLang="zh-CN" sz="1600" b="1" dirty="0"/>
              <a:t>{}</a:t>
            </a:r>
            <a:r>
              <a:rPr lang="zh-CN" altLang="en-US" sz="1600" b="1" dirty="0"/>
              <a:t>所框定的范围就是</a:t>
            </a:r>
            <a:r>
              <a:rPr lang="en-US" altLang="zh-CN" sz="1600" b="1" dirty="0"/>
              <a:t>X</a:t>
            </a:r>
            <a:r>
              <a:rPr lang="zh-CN" altLang="en-US" sz="1600" b="1" dirty="0"/>
              <a:t>的类域</a:t>
            </a:r>
          </a:p>
          <a:p>
            <a:pPr eaLnBrk="1" hangingPunct="1">
              <a:lnSpc>
                <a:spcPct val="80000"/>
              </a:lnSpc>
              <a:buFontTx/>
              <a:buNone/>
            </a:pPr>
            <a:r>
              <a:rPr lang="zh-CN" altLang="en-US" sz="1600" b="1" dirty="0"/>
              <a:t>        </a:t>
            </a:r>
            <a:r>
              <a:rPr lang="en-US" altLang="zh-CN" sz="1600" b="1" dirty="0"/>
              <a:t>return a*a;</a:t>
            </a:r>
          </a:p>
          <a:p>
            <a:pPr eaLnBrk="1" hangingPunct="1">
              <a:lnSpc>
                <a:spcPct val="80000"/>
              </a:lnSpc>
              <a:buFontTx/>
              <a:buNone/>
            </a:pPr>
            <a:r>
              <a:rPr lang="en-US" altLang="zh-CN" sz="1600" b="1" dirty="0"/>
              <a:t>    }				//</a:t>
            </a:r>
            <a:r>
              <a:rPr lang="zh-CN" altLang="en-US" sz="1600" b="1" dirty="0"/>
              <a:t>同一类域中的函数和数据可以相互访问</a:t>
            </a:r>
          </a:p>
          <a:p>
            <a:pPr eaLnBrk="1" hangingPunct="1">
              <a:lnSpc>
                <a:spcPct val="80000"/>
              </a:lnSpc>
              <a:buFontTx/>
              <a:buNone/>
            </a:pPr>
            <a:r>
              <a:rPr lang="zh-CN" altLang="en-US" sz="1600" b="1" dirty="0"/>
              <a:t>    </a:t>
            </a:r>
            <a:r>
              <a:rPr lang="en-US" altLang="zh-CN" sz="1600" b="1" dirty="0"/>
              <a:t>void f2(</a:t>
            </a:r>
            <a:r>
              <a:rPr lang="en-US" altLang="zh-CN" sz="1600" b="1" dirty="0" err="1"/>
              <a:t>int</a:t>
            </a:r>
            <a:r>
              <a:rPr lang="en-US" altLang="zh-CN" sz="1600" b="1" dirty="0"/>
              <a:t> j) {</a:t>
            </a:r>
          </a:p>
          <a:p>
            <a:pPr eaLnBrk="1" hangingPunct="1">
              <a:lnSpc>
                <a:spcPct val="80000"/>
              </a:lnSpc>
              <a:buFontTx/>
              <a:buNone/>
            </a:pPr>
            <a:r>
              <a:rPr lang="en-US" altLang="zh-CN" sz="1600" b="1" dirty="0"/>
              <a:t>        //y=1;			//</a:t>
            </a:r>
            <a:r>
              <a:rPr lang="zh-CN" altLang="en-US" sz="1600" b="1" dirty="0"/>
              <a:t>错误，</a:t>
            </a:r>
            <a:r>
              <a:rPr lang="en-US" altLang="zh-CN" sz="1600" b="1" dirty="0"/>
              <a:t>y</a:t>
            </a:r>
            <a:r>
              <a:rPr lang="zh-CN" altLang="en-US" sz="1600" b="1" dirty="0"/>
              <a:t>未定义，</a:t>
            </a:r>
            <a:r>
              <a:rPr lang="en-US" altLang="zh-CN" sz="1600" b="1" dirty="0"/>
              <a:t>y</a:t>
            </a:r>
            <a:r>
              <a:rPr lang="zh-CN" altLang="en-US" sz="1600" b="1" dirty="0"/>
              <a:t>只在</a:t>
            </a:r>
            <a:r>
              <a:rPr lang="en-US" altLang="zh-CN" sz="1600" b="1" dirty="0"/>
              <a:t>f1</a:t>
            </a:r>
            <a:r>
              <a:rPr lang="zh-CN" altLang="en-US" sz="1600" b="1" dirty="0"/>
              <a:t>内有效</a:t>
            </a:r>
          </a:p>
          <a:p>
            <a:pPr eaLnBrk="1" hangingPunct="1">
              <a:lnSpc>
                <a:spcPct val="80000"/>
              </a:lnSpc>
              <a:buFontTx/>
              <a:buNone/>
            </a:pPr>
            <a:r>
              <a:rPr lang="zh-CN" altLang="en-US" sz="1600" b="1" dirty="0"/>
              <a:t>        </a:t>
            </a:r>
            <a:r>
              <a:rPr lang="en-US" altLang="zh-CN" sz="1600" b="1" dirty="0"/>
              <a:t>b=f1(j);</a:t>
            </a:r>
          </a:p>
          <a:p>
            <a:pPr eaLnBrk="1" hangingPunct="1">
              <a:lnSpc>
                <a:spcPct val="80000"/>
              </a:lnSpc>
              <a:buFontTx/>
              <a:buNone/>
            </a:pPr>
            <a:r>
              <a:rPr lang="en-US" altLang="zh-CN" sz="1600" b="1" dirty="0"/>
              <a:t>        a=</a:t>
            </a:r>
            <a:r>
              <a:rPr lang="en-US" altLang="zh-CN" sz="1600" b="1" dirty="0" err="1"/>
              <a:t>j+b</a:t>
            </a:r>
            <a:r>
              <a:rPr lang="en-US" altLang="zh-CN" sz="1600" b="1" dirty="0"/>
              <a:t>;</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solidFill>
                  <a:srgbClr val="FF0000"/>
                </a:solidFill>
              </a:rPr>
              <a:t>};	</a:t>
            </a:r>
            <a:r>
              <a:rPr lang="en-US" altLang="zh-CN" sz="1600" b="1" dirty="0"/>
              <a:t>			//X</a:t>
            </a:r>
            <a:r>
              <a:rPr lang="zh-CN" altLang="en-US" sz="1600" b="1" dirty="0"/>
              <a:t>的类域结束了，在后面就只能访问</a:t>
            </a:r>
            <a:r>
              <a:rPr lang="en-US" altLang="zh-CN" sz="1600" b="1" dirty="0"/>
              <a:t>X</a:t>
            </a:r>
            <a:r>
              <a:rPr lang="zh-CN" altLang="en-US" sz="1600" b="1" dirty="0"/>
              <a:t>的公有成员了</a:t>
            </a:r>
          </a:p>
          <a:p>
            <a:pPr eaLnBrk="1" hangingPunct="1">
              <a:lnSpc>
                <a:spcPct val="80000"/>
              </a:lnSpc>
              <a:buFontTx/>
              <a:buNone/>
            </a:pPr>
            <a:r>
              <a:rPr lang="en-US" altLang="zh-CN" sz="1600" b="1" dirty="0">
                <a:solidFill>
                  <a:srgbClr val="0000CC"/>
                </a:solidFill>
              </a:rPr>
              <a:t>X n</a:t>
            </a:r>
            <a:r>
              <a:rPr lang="zh-CN" altLang="en-US" sz="1600" b="1" dirty="0">
                <a:solidFill>
                  <a:srgbClr val="0000CC"/>
                </a:solidFill>
              </a:rPr>
              <a:t>，*</a:t>
            </a:r>
            <a:r>
              <a:rPr lang="en-US" altLang="zh-CN" sz="1600" b="1" dirty="0">
                <a:solidFill>
                  <a:srgbClr val="0000CC"/>
                </a:solidFill>
              </a:rPr>
              <a:t>p;  </a:t>
            </a:r>
          </a:p>
          <a:p>
            <a:pPr eaLnBrk="1" hangingPunct="1">
              <a:lnSpc>
                <a:spcPct val="80000"/>
              </a:lnSpc>
              <a:buFontTx/>
              <a:buNone/>
            </a:pPr>
            <a:r>
              <a:rPr lang="en-US" altLang="zh-CN" sz="1600" b="1" dirty="0">
                <a:solidFill>
                  <a:srgbClr val="0000CC"/>
                </a:solidFill>
              </a:rPr>
              <a:t>n.f1(2);			//</a:t>
            </a:r>
            <a:r>
              <a:rPr lang="zh-CN" altLang="en-US" sz="1600" b="1" dirty="0">
                <a:solidFill>
                  <a:srgbClr val="0000CC"/>
                </a:solidFill>
              </a:rPr>
              <a:t>正确，在类域外访问类的公有成员</a:t>
            </a:r>
          </a:p>
          <a:p>
            <a:pPr eaLnBrk="1" hangingPunct="1">
              <a:lnSpc>
                <a:spcPct val="80000"/>
              </a:lnSpc>
              <a:buFontTx/>
              <a:buNone/>
            </a:pPr>
            <a:r>
              <a:rPr lang="en-US" altLang="zh-CN" sz="1600" b="1" dirty="0" err="1">
                <a:solidFill>
                  <a:srgbClr val="0000CC"/>
                </a:solidFill>
              </a:rPr>
              <a:t>n.a</a:t>
            </a:r>
            <a:r>
              <a:rPr lang="en-US" altLang="zh-CN" sz="1600" b="1" dirty="0">
                <a:solidFill>
                  <a:srgbClr val="0000CC"/>
                </a:solidFill>
              </a:rPr>
              <a:t>=2;			//</a:t>
            </a:r>
            <a:r>
              <a:rPr lang="zh-CN" altLang="en-US" sz="1600" b="1" dirty="0">
                <a:solidFill>
                  <a:srgbClr val="0000CC"/>
                </a:solidFill>
              </a:rPr>
              <a:t>错误，在类域外不能访问类的私有成员</a:t>
            </a:r>
          </a:p>
          <a:p>
            <a:pPr eaLnBrk="1" hangingPunct="1">
              <a:lnSpc>
                <a:spcPct val="80000"/>
              </a:lnSpc>
              <a:buFontTx/>
              <a:buNone/>
            </a:pPr>
            <a:r>
              <a:rPr lang="en-US" altLang="zh-CN" sz="1600" b="1" dirty="0">
                <a:solidFill>
                  <a:srgbClr val="0000CC"/>
                </a:solidFill>
              </a:rPr>
              <a:t>p-&gt;f1(3);</a:t>
            </a:r>
          </a:p>
        </p:txBody>
      </p:sp>
      <p:sp>
        <p:nvSpPr>
          <p:cNvPr id="3" name="Rectangle 2"/>
          <p:cNvSpPr>
            <a:spLocks noGrp="1" noChangeArrowheads="1"/>
          </p:cNvSpPr>
          <p:nvPr>
            <p:ph type="title"/>
          </p:nvPr>
        </p:nvSpPr>
        <p:spPr>
          <a:xfrm>
            <a:off x="685800" y="184766"/>
            <a:ext cx="7772400" cy="723954"/>
          </a:xfrm>
        </p:spPr>
        <p:txBody>
          <a:bodyPr/>
          <a:lstStyle/>
          <a:p>
            <a:pPr eaLnBrk="1" hangingPunct="1"/>
            <a:r>
              <a:rPr lang="en-US" altLang="zh-CN" sz="4000" b="1" dirty="0"/>
              <a:t>3.12 </a:t>
            </a:r>
            <a:r>
              <a:rPr lang="zh-CN" altLang="en-US" sz="4000" b="1" dirty="0">
                <a:solidFill>
                  <a:srgbClr val="0000CC"/>
                </a:solidFill>
              </a:rPr>
              <a:t>类的作用域</a:t>
            </a:r>
            <a:r>
              <a:rPr lang="zh-CN" altLang="en-US" sz="4000" b="1" dirty="0">
                <a:solidFill>
                  <a:srgbClr val="FF3300"/>
                </a:solidFill>
              </a:rPr>
              <a:t>和对象的生存期</a:t>
            </a:r>
          </a:p>
        </p:txBody>
      </p:sp>
    </p:spTree>
    <p:extLst>
      <p:ext uri="{BB962C8B-B14F-4D97-AF65-F5344CB8AC3E}">
        <p14:creationId xmlns:p14="http://schemas.microsoft.com/office/powerpoint/2010/main" val="270324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4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64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4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264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64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2642">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2642">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2642">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2642">
                                            <p:txEl>
                                              <p:pRg st="17" end="17"/>
                                            </p:txEl>
                                          </p:spTgt>
                                        </p:tgtEl>
                                        <p:attrNameLst>
                                          <p:attrName>style.visibility</p:attrName>
                                        </p:attrNameLst>
                                      </p:cBhvr>
                                      <p:to>
                                        <p:strVal val="visible"/>
                                      </p:to>
                                    </p:set>
                                    <p:animEffect transition="in" filter="fade">
                                      <p:cBhvr>
                                        <p:cTn id="71" dur="500"/>
                                        <p:tgtEl>
                                          <p:spTgt spid="112642">
                                            <p:txEl>
                                              <p:pRg st="17" end="1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2642">
                                            <p:txEl>
                                              <p:pRg st="18" end="18"/>
                                            </p:txEl>
                                          </p:spTgt>
                                        </p:tgtEl>
                                        <p:attrNameLst>
                                          <p:attrName>style.visibility</p:attrName>
                                        </p:attrNameLst>
                                      </p:cBhvr>
                                      <p:to>
                                        <p:strVal val="visible"/>
                                      </p:to>
                                    </p:set>
                                    <p:animEffect transition="in" filter="fade">
                                      <p:cBhvr>
                                        <p:cTn id="76" dur="500"/>
                                        <p:tgtEl>
                                          <p:spTgt spid="112642">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12642">
                                            <p:txEl>
                                              <p:pRg st="19" end="19"/>
                                            </p:txEl>
                                          </p:spTgt>
                                        </p:tgtEl>
                                        <p:attrNameLst>
                                          <p:attrName>style.visibility</p:attrName>
                                        </p:attrNameLst>
                                      </p:cBhvr>
                                      <p:to>
                                        <p:strVal val="visible"/>
                                      </p:to>
                                    </p:set>
                                    <p:animEffect transition="in" filter="fade">
                                      <p:cBhvr>
                                        <p:cTn id="81" dur="500"/>
                                        <p:tgtEl>
                                          <p:spTgt spid="112642">
                                            <p:txEl>
                                              <p:pRg st="19" end="1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12642">
                                            <p:txEl>
                                              <p:pRg st="20" end="20"/>
                                            </p:txEl>
                                          </p:spTgt>
                                        </p:tgtEl>
                                        <p:attrNameLst>
                                          <p:attrName>style.visibility</p:attrName>
                                        </p:attrNameLst>
                                      </p:cBhvr>
                                      <p:to>
                                        <p:strVal val="visible"/>
                                      </p:to>
                                    </p:set>
                                    <p:animEffect transition="in" filter="fade">
                                      <p:cBhvr>
                                        <p:cTn id="86" dur="500"/>
                                        <p:tgtEl>
                                          <p:spTgt spid="11264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685800" y="1124744"/>
            <a:ext cx="7772400" cy="5256584"/>
          </a:xfrm>
        </p:spPr>
        <p:txBody>
          <a:bodyPr/>
          <a:lstStyle/>
          <a:p>
            <a:pPr eaLnBrk="1" hangingPunct="1">
              <a:buFontTx/>
              <a:buNone/>
            </a:pPr>
            <a:r>
              <a:rPr lang="en-US" altLang="zh-CN" b="1" dirty="0">
                <a:solidFill>
                  <a:srgbClr val="0000CC"/>
                </a:solidFill>
              </a:rPr>
              <a:t>2</a:t>
            </a:r>
            <a:r>
              <a:rPr lang="zh-CN" altLang="en-US" b="1" dirty="0">
                <a:solidFill>
                  <a:srgbClr val="0000CC"/>
                </a:solidFill>
              </a:rPr>
              <a:t>、对象的生存期</a:t>
            </a:r>
          </a:p>
          <a:p>
            <a:pPr marL="0" indent="0" eaLnBrk="1" hangingPunct="1">
              <a:buNone/>
            </a:pPr>
            <a:r>
              <a:rPr lang="zh-CN" altLang="en-US" sz="2800" b="1" dirty="0">
                <a:solidFill>
                  <a:srgbClr val="FF3300"/>
                </a:solidFill>
              </a:rPr>
              <a:t>（</a:t>
            </a:r>
            <a:r>
              <a:rPr lang="en-US" altLang="zh-CN" sz="2800" b="1" dirty="0">
                <a:solidFill>
                  <a:srgbClr val="FF3300"/>
                </a:solidFill>
              </a:rPr>
              <a:t>1）</a:t>
            </a:r>
            <a:r>
              <a:rPr lang="zh-CN" altLang="en-US" sz="2800" b="1" dirty="0">
                <a:solidFill>
                  <a:srgbClr val="FF3300"/>
                </a:solidFill>
              </a:rPr>
              <a:t>对象的生存期概念</a:t>
            </a:r>
            <a:endParaRPr lang="en-US" altLang="zh-CN" sz="2800" b="1" dirty="0">
              <a:solidFill>
                <a:srgbClr val="FF3300"/>
              </a:solidFill>
            </a:endParaRPr>
          </a:p>
          <a:p>
            <a:pPr lvl="1" eaLnBrk="1" hangingPunct="1"/>
            <a:r>
              <a:rPr lang="zh-CN" altLang="en-US" sz="2400" b="1" dirty="0"/>
              <a:t>是指对象从它被创建开始到被销毁之间的时间。</a:t>
            </a:r>
          </a:p>
          <a:p>
            <a:pPr marL="0" indent="0" eaLnBrk="1" hangingPunct="1">
              <a:buNone/>
            </a:pPr>
            <a:r>
              <a:rPr lang="zh-CN" altLang="en-US" sz="2800" b="1" dirty="0">
                <a:solidFill>
                  <a:srgbClr val="FF3300"/>
                </a:solidFill>
              </a:rPr>
              <a:t>（</a:t>
            </a:r>
            <a:r>
              <a:rPr lang="en-US" altLang="zh-CN" sz="2800" b="1" dirty="0">
                <a:solidFill>
                  <a:srgbClr val="FF3300"/>
                </a:solidFill>
              </a:rPr>
              <a:t>2）</a:t>
            </a:r>
            <a:r>
              <a:rPr lang="zh-CN" altLang="en-US" sz="2800" b="1" dirty="0">
                <a:solidFill>
                  <a:srgbClr val="FF3300"/>
                </a:solidFill>
              </a:rPr>
              <a:t>生存期类型</a:t>
            </a:r>
            <a:endParaRPr lang="en-US" altLang="zh-CN" sz="2800" b="1" dirty="0">
              <a:solidFill>
                <a:srgbClr val="FF3300"/>
              </a:solidFill>
            </a:endParaRPr>
          </a:p>
          <a:p>
            <a:pPr lvl="1" eaLnBrk="1" hangingPunct="1"/>
            <a:r>
              <a:rPr lang="zh-CN" altLang="en-US" b="1" dirty="0">
                <a:solidFill>
                  <a:srgbClr val="FF3300"/>
                </a:solidFill>
              </a:rPr>
              <a:t>静态生存期</a:t>
            </a:r>
            <a:r>
              <a:rPr lang="zh-CN" altLang="en-US" b="1" dirty="0"/>
              <a:t>是指对象具有与程序运行期相同的生存期，这类对象一旦被建立后，它将一直存在，直到程序运行结束时才被销毁。</a:t>
            </a:r>
          </a:p>
          <a:p>
            <a:pPr lvl="1" eaLnBrk="1" hangingPunct="1"/>
            <a:r>
              <a:rPr lang="zh-CN" altLang="en-US" b="1" dirty="0">
                <a:solidFill>
                  <a:srgbClr val="FF3300"/>
                </a:solidFill>
              </a:rPr>
              <a:t>动态生存期</a:t>
            </a:r>
            <a:r>
              <a:rPr lang="zh-CN" altLang="en-US" b="1" dirty="0"/>
              <a:t>是指局部对象的生存期，局部对象具有块作用域，它的生存期是从它的定义位置开始，遇到离它最近的“</a:t>
            </a:r>
            <a:r>
              <a:rPr lang="en-US" altLang="zh-CN" b="1" dirty="0"/>
              <a:t>}”</a:t>
            </a:r>
            <a:r>
              <a:rPr lang="zh-CN" altLang="en-US" b="1" dirty="0"/>
              <a:t>就结束了。</a:t>
            </a:r>
          </a:p>
          <a:p>
            <a:pPr eaLnBrk="1" hangingPunct="1"/>
            <a:r>
              <a:rPr lang="zh-CN" altLang="en-US" b="1" dirty="0">
                <a:solidFill>
                  <a:srgbClr val="0000CC"/>
                </a:solidFill>
              </a:rPr>
              <a:t>全局对象和静态对象具有静态生存期。</a:t>
            </a:r>
          </a:p>
          <a:p>
            <a:pPr eaLnBrk="1" hangingPunct="1"/>
            <a:endParaRPr lang="en-US" altLang="zh-CN" sz="2800" b="1" dirty="0"/>
          </a:p>
        </p:txBody>
      </p:sp>
      <p:sp>
        <p:nvSpPr>
          <p:cNvPr id="5" name="Rectangle 2"/>
          <p:cNvSpPr>
            <a:spLocks noGrp="1" noChangeArrowheads="1"/>
          </p:cNvSpPr>
          <p:nvPr>
            <p:ph type="title"/>
          </p:nvPr>
        </p:nvSpPr>
        <p:spPr/>
        <p:txBody>
          <a:bodyPr/>
          <a:lstStyle/>
          <a:p>
            <a:pPr eaLnBrk="1" hangingPunct="1"/>
            <a:r>
              <a:rPr lang="en-US" altLang="zh-CN" sz="4000" b="1" dirty="0"/>
              <a:t>3.12 </a:t>
            </a:r>
            <a:r>
              <a:rPr lang="zh-CN" altLang="en-US" sz="4000" b="1" dirty="0">
                <a:solidFill>
                  <a:srgbClr val="0000CC"/>
                </a:solidFill>
              </a:rPr>
              <a:t>类的作用域</a:t>
            </a:r>
            <a:r>
              <a:rPr lang="zh-CN" altLang="en-US" sz="4000" b="1" dirty="0">
                <a:solidFill>
                  <a:srgbClr val="FF3300"/>
                </a:solidFill>
              </a:rPr>
              <a:t>和对象的生存期</a:t>
            </a:r>
          </a:p>
        </p:txBody>
      </p:sp>
    </p:spTree>
    <p:extLst>
      <p:ext uri="{BB962C8B-B14F-4D97-AF65-F5344CB8AC3E}">
        <p14:creationId xmlns:p14="http://schemas.microsoft.com/office/powerpoint/2010/main" val="255457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2">
                                            <p:txEl>
                                              <p:pRg st="1" end="1"/>
                                            </p:txEl>
                                          </p:spTgt>
                                        </p:tgtEl>
                                        <p:attrNameLst>
                                          <p:attrName>style.visibility</p:attrName>
                                        </p:attrNameLst>
                                      </p:cBhvr>
                                      <p:to>
                                        <p:strVal val="visible"/>
                                      </p:to>
                                    </p:set>
                                    <p:anim calcmode="lin" valueType="num">
                                      <p:cBhvr additive="base">
                                        <p:cTn id="7" dur="500" fill="hold"/>
                                        <p:tgtEl>
                                          <p:spTgt spid="1024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2">
                                            <p:txEl>
                                              <p:pRg st="2" end="2"/>
                                            </p:txEl>
                                          </p:spTgt>
                                        </p:tgtEl>
                                        <p:attrNameLst>
                                          <p:attrName>style.visibility</p:attrName>
                                        </p:attrNameLst>
                                      </p:cBhvr>
                                      <p:to>
                                        <p:strVal val="visible"/>
                                      </p:to>
                                    </p:set>
                                    <p:anim calcmode="lin" valueType="num">
                                      <p:cBhvr additive="base">
                                        <p:cTn id="13" dur="500" fill="hold"/>
                                        <p:tgtEl>
                                          <p:spTgt spid="1024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2">
                                            <p:txEl>
                                              <p:pRg st="3" end="3"/>
                                            </p:txEl>
                                          </p:spTgt>
                                        </p:tgtEl>
                                        <p:attrNameLst>
                                          <p:attrName>style.visibility</p:attrName>
                                        </p:attrNameLst>
                                      </p:cBhvr>
                                      <p:to>
                                        <p:strVal val="visible"/>
                                      </p:to>
                                    </p:set>
                                    <p:anim calcmode="lin" valueType="num">
                                      <p:cBhvr additive="base">
                                        <p:cTn id="19" dur="500" fill="hold"/>
                                        <p:tgtEl>
                                          <p:spTgt spid="1024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102402">
                                            <p:txEl>
                                              <p:pRg st="4" end="4"/>
                                            </p:txEl>
                                          </p:spTgt>
                                        </p:tgtEl>
                                        <p:attrNameLst>
                                          <p:attrName>style.visibility</p:attrName>
                                        </p:attrNameLst>
                                      </p:cBhvr>
                                      <p:to>
                                        <p:strVal val="visible"/>
                                      </p:to>
                                    </p:set>
                                    <p:anim calcmode="lin" valueType="num">
                                      <p:cBhvr>
                                        <p:cTn id="25" dur="1000" fill="hold"/>
                                        <p:tgtEl>
                                          <p:spTgt spid="102402">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102402">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102402">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102402">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02402">
                                            <p:txEl>
                                              <p:pRg st="5" end="5"/>
                                            </p:txEl>
                                          </p:spTgt>
                                        </p:tgtEl>
                                        <p:attrNameLst>
                                          <p:attrName>style.visibility</p:attrName>
                                        </p:attrNameLst>
                                      </p:cBhvr>
                                      <p:to>
                                        <p:strVal val="visible"/>
                                      </p:to>
                                    </p:set>
                                    <p:animEffect transition="in" filter="wipe(down)">
                                      <p:cBhvr>
                                        <p:cTn id="33" dur="500"/>
                                        <p:tgtEl>
                                          <p:spTgt spid="102402">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02402">
                                            <p:txEl>
                                              <p:pRg st="6" end="6"/>
                                            </p:txEl>
                                          </p:spTgt>
                                        </p:tgtEl>
                                        <p:attrNameLst>
                                          <p:attrName>style.visibility</p:attrName>
                                        </p:attrNameLst>
                                      </p:cBhvr>
                                      <p:to>
                                        <p:strVal val="visible"/>
                                      </p:to>
                                    </p:set>
                                    <p:animEffect transition="in" filter="wipe(down)">
                                      <p:cBhvr>
                                        <p:cTn id="38" dur="500"/>
                                        <p:tgtEl>
                                          <p:spTgt spid="1024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22920" y="1124744"/>
            <a:ext cx="8397552" cy="4895850"/>
          </a:xfrm>
        </p:spPr>
        <p:txBody>
          <a:bodyPr/>
          <a:lstStyle/>
          <a:p>
            <a:pPr eaLnBrk="1" hangingPunct="1">
              <a:buFontTx/>
              <a:buNone/>
            </a:pPr>
            <a:r>
              <a:rPr lang="en-US" altLang="zh-CN" b="1" dirty="0">
                <a:solidFill>
                  <a:srgbClr val="0000CC"/>
                </a:solidFill>
              </a:rPr>
              <a:t>3</a:t>
            </a:r>
            <a:r>
              <a:rPr lang="zh-CN" altLang="en-US" b="1" dirty="0">
                <a:solidFill>
                  <a:srgbClr val="0000CC"/>
                </a:solidFill>
              </a:rPr>
              <a:t>．各类对象的生存期</a:t>
            </a:r>
          </a:p>
          <a:p>
            <a:pPr eaLnBrk="1" hangingPunct="1">
              <a:lnSpc>
                <a:spcPct val="80000"/>
              </a:lnSpc>
              <a:buFontTx/>
              <a:buNone/>
            </a:pPr>
            <a:r>
              <a:rPr lang="zh-CN" altLang="en-US" sz="2400" b="1" dirty="0"/>
              <a:t>① 生存期与对象的构造次序和销毁次序密切相关。</a:t>
            </a:r>
          </a:p>
          <a:p>
            <a:pPr eaLnBrk="1" hangingPunct="1">
              <a:lnSpc>
                <a:spcPct val="80000"/>
              </a:lnSpc>
              <a:buFontTx/>
              <a:buNone/>
            </a:pPr>
            <a:r>
              <a:rPr lang="zh-CN" altLang="en-US" sz="2400" b="1" dirty="0">
                <a:solidFill>
                  <a:schemeClr val="accent2"/>
                </a:solidFill>
              </a:rPr>
              <a:t>② 局部对象和静态对象的构造次序与它们在块中的声明次序相同，即在块中先声明的就先构造，块即对象定义所在的一对</a:t>
            </a:r>
            <a:r>
              <a:rPr lang="en-US" altLang="zh-CN" sz="2400" b="1" dirty="0">
                <a:solidFill>
                  <a:schemeClr val="accent2"/>
                </a:solidFill>
              </a:rPr>
              <a:t>{}</a:t>
            </a:r>
            <a:r>
              <a:rPr lang="zh-CN" altLang="en-US" sz="2400" b="1" dirty="0">
                <a:solidFill>
                  <a:schemeClr val="accent2"/>
                </a:solidFill>
              </a:rPr>
              <a:t>所框定的代码区域。</a:t>
            </a:r>
          </a:p>
          <a:p>
            <a:pPr eaLnBrk="1" hangingPunct="1">
              <a:lnSpc>
                <a:spcPct val="80000"/>
              </a:lnSpc>
              <a:buFontTx/>
              <a:buNone/>
            </a:pPr>
            <a:r>
              <a:rPr lang="zh-CN" altLang="en-US" sz="2400" b="1" dirty="0"/>
              <a:t>③ 所有的全局对象在</a:t>
            </a:r>
            <a:r>
              <a:rPr lang="en-US" altLang="zh-CN" sz="2400" b="1" dirty="0"/>
              <a:t>main</a:t>
            </a:r>
            <a:r>
              <a:rPr lang="zh-CN" altLang="en-US" sz="2400" b="1" dirty="0"/>
              <a:t>之前构造，在</a:t>
            </a:r>
            <a:r>
              <a:rPr lang="en-US" altLang="zh-CN" sz="2400" b="1" dirty="0"/>
              <a:t>main </a:t>
            </a:r>
            <a:r>
              <a:rPr lang="zh-CN" altLang="en-US" sz="2400" b="1" dirty="0"/>
              <a:t>结束之后销毁。</a:t>
            </a:r>
          </a:p>
          <a:p>
            <a:pPr eaLnBrk="1" hangingPunct="1">
              <a:lnSpc>
                <a:spcPct val="80000"/>
              </a:lnSpc>
              <a:buFontTx/>
              <a:buNone/>
            </a:pPr>
            <a:r>
              <a:rPr lang="zh-CN" altLang="en-US" sz="2400" b="1" dirty="0">
                <a:solidFill>
                  <a:schemeClr val="accent2"/>
                </a:solidFill>
              </a:rPr>
              <a:t>④ 对象数据成员（包括对象成员）的构造次序与其在类中的声明次序相同，而与它们在构造函数的初始化列表中的次序无关。</a:t>
            </a:r>
          </a:p>
          <a:p>
            <a:pPr eaLnBrk="1" hangingPunct="1">
              <a:lnSpc>
                <a:spcPct val="80000"/>
              </a:lnSpc>
              <a:buFontTx/>
              <a:buNone/>
            </a:pPr>
            <a:r>
              <a:rPr lang="zh-CN" altLang="en-US" sz="2400" b="1" dirty="0"/>
              <a:t>⑤ 在对象生存期结束时，具有相同生存期的对象将按与构造的相反次序销毁。</a:t>
            </a:r>
          </a:p>
          <a:p>
            <a:pPr eaLnBrk="1" hangingPunct="1">
              <a:lnSpc>
                <a:spcPct val="80000"/>
              </a:lnSpc>
              <a:buFontTx/>
              <a:buNone/>
            </a:pPr>
            <a:r>
              <a:rPr lang="zh-CN" altLang="en-US" sz="2400" b="1" dirty="0">
                <a:solidFill>
                  <a:schemeClr val="accent2"/>
                </a:solidFill>
              </a:rPr>
              <a:t>⑥ 非静态对象的生存期与其作用域是一致的，而静态对象的生存期则长于其作用域，程序结束时静态对象的生存期才结束。</a:t>
            </a:r>
          </a:p>
        </p:txBody>
      </p:sp>
      <p:sp>
        <p:nvSpPr>
          <p:cNvPr id="5" name="Rectangle 2"/>
          <p:cNvSpPr txBox="1">
            <a:spLocks noGrp="1" noChangeArrowheads="1"/>
          </p:cNvSpPr>
          <p:nvPr>
            <p:ph type="title"/>
          </p:nvPr>
        </p:nvSpPr>
        <p:spPr>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4000" b="1" kern="0" dirty="0"/>
              <a:t>3.12 </a:t>
            </a:r>
            <a:r>
              <a:rPr lang="zh-CN" altLang="en-US" sz="4000" b="1" kern="0" dirty="0">
                <a:solidFill>
                  <a:srgbClr val="0000CC"/>
                </a:solidFill>
              </a:rPr>
              <a:t>类的作用域</a:t>
            </a:r>
            <a:r>
              <a:rPr lang="zh-CN" altLang="en-US" sz="4000" b="1" kern="0" dirty="0">
                <a:solidFill>
                  <a:srgbClr val="FF3300"/>
                </a:solidFill>
              </a:rPr>
              <a:t>和对象的生存期</a:t>
            </a:r>
          </a:p>
        </p:txBody>
      </p:sp>
    </p:spTree>
    <p:extLst>
      <p:ext uri="{BB962C8B-B14F-4D97-AF65-F5344CB8AC3E}">
        <p14:creationId xmlns:p14="http://schemas.microsoft.com/office/powerpoint/2010/main" val="1448581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animEffect transition="in" filter="wipe(down)">
                                      <p:cBhvr>
                                        <p:cTn id="7" dur="500"/>
                                        <p:tgtEl>
                                          <p:spTgt spid="1095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9571">
                                            <p:txEl>
                                              <p:pRg st="3" end="3"/>
                                            </p:txEl>
                                          </p:spTgt>
                                        </p:tgtEl>
                                        <p:attrNameLst>
                                          <p:attrName>style.visibility</p:attrName>
                                        </p:attrNameLst>
                                      </p:cBhvr>
                                      <p:to>
                                        <p:strVal val="visible"/>
                                      </p:to>
                                    </p:set>
                                    <p:anim calcmode="lin" valueType="num">
                                      <p:cBhvr additive="base">
                                        <p:cTn id="12"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 calcmode="lin" valueType="num">
                                      <p:cBhvr additive="base">
                                        <p:cTn id="18"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09571">
                                            <p:txEl>
                                              <p:pRg st="5" end="5"/>
                                            </p:txEl>
                                          </p:spTgt>
                                        </p:tgtEl>
                                        <p:attrNameLst>
                                          <p:attrName>style.visibility</p:attrName>
                                        </p:attrNameLst>
                                      </p:cBhvr>
                                      <p:to>
                                        <p:strVal val="visible"/>
                                      </p:to>
                                    </p:set>
                                    <p:anim calcmode="lin" valueType="num">
                                      <p:cBhvr additive="base">
                                        <p:cTn id="24"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9571">
                                            <p:txEl>
                                              <p:pRg st="6" end="6"/>
                                            </p:txEl>
                                          </p:spTgt>
                                        </p:tgtEl>
                                        <p:attrNameLst>
                                          <p:attrName>style.visibility</p:attrName>
                                        </p:attrNameLst>
                                      </p:cBhvr>
                                      <p:to>
                                        <p:strVal val="visible"/>
                                      </p:to>
                                    </p:set>
                                    <p:anim calcmode="lin" valueType="num">
                                      <p:cBhvr additive="base">
                                        <p:cTn id="30" dur="5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95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4294967295"/>
          </p:nvPr>
        </p:nvSpPr>
        <p:spPr>
          <a:xfrm>
            <a:off x="136163" y="1052736"/>
            <a:ext cx="8569325" cy="4608512"/>
          </a:xfrm>
        </p:spPr>
        <p:txBody>
          <a:bodyPr/>
          <a:lstStyle/>
          <a:p>
            <a:pPr marL="0" indent="0">
              <a:buNone/>
            </a:pPr>
            <a:r>
              <a:rPr lang="zh-CN" altLang="zh-CN" dirty="0"/>
              <a:t>【例</a:t>
            </a:r>
            <a:r>
              <a:rPr lang="en-US" altLang="zh-CN" dirty="0"/>
              <a:t>3-28</a:t>
            </a:r>
            <a:r>
              <a:rPr lang="zh-CN" altLang="zh-CN" dirty="0"/>
              <a:t>】 对象的生存期分析。</a:t>
            </a:r>
            <a:endParaRPr lang="zh-CN" altLang="zh-CN" sz="3600" dirty="0"/>
          </a:p>
          <a:p>
            <a:pPr lvl="1" eaLnBrk="1" hangingPunct="1">
              <a:buFontTx/>
              <a:buNone/>
            </a:pPr>
            <a:r>
              <a:rPr lang="en-US" altLang="zh-CN" sz="2400" b="1" dirty="0"/>
              <a:t>//Eg3-28.cpp</a:t>
            </a:r>
          </a:p>
          <a:p>
            <a:pPr lvl="1" eaLnBrk="1" hangingPunct="1">
              <a:buFontTx/>
              <a:buNone/>
            </a:pPr>
            <a:r>
              <a:rPr lang="en-US" altLang="zh-CN" sz="2000" b="1" dirty="0"/>
              <a:t>#include &lt;</a:t>
            </a:r>
            <a:r>
              <a:rPr lang="en-US" altLang="zh-CN" sz="2000" b="1" dirty="0" err="1"/>
              <a:t>iostream</a:t>
            </a:r>
            <a:r>
              <a:rPr lang="en-US" altLang="zh-CN" sz="2000" b="1" dirty="0"/>
              <a:t>&gt;</a:t>
            </a:r>
          </a:p>
          <a:p>
            <a:pPr lvl="1" eaLnBrk="1" hangingPunct="1">
              <a:buFontTx/>
              <a:buNone/>
            </a:pPr>
            <a:r>
              <a:rPr lang="en-US" altLang="zh-CN" sz="2000" b="1" dirty="0"/>
              <a:t>using namespace </a:t>
            </a:r>
            <a:r>
              <a:rPr lang="en-US" altLang="zh-CN" sz="2000" b="1" dirty="0" err="1"/>
              <a:t>std</a:t>
            </a:r>
            <a:r>
              <a:rPr lang="en-US" altLang="zh-CN" sz="2000" b="1" dirty="0"/>
              <a:t>;</a:t>
            </a:r>
          </a:p>
          <a:p>
            <a:pPr lvl="1" eaLnBrk="1" hangingPunct="1">
              <a:buFontTx/>
              <a:buNone/>
            </a:pPr>
            <a:r>
              <a:rPr lang="en-US" altLang="zh-CN" sz="2000" b="1" dirty="0"/>
              <a:t>class X{</a:t>
            </a:r>
          </a:p>
          <a:p>
            <a:pPr lvl="1" eaLnBrk="1" hangingPunct="1">
              <a:buFontTx/>
              <a:buNone/>
            </a:pPr>
            <a:r>
              <a:rPr lang="en-US" altLang="zh-CN" sz="2000" b="1" dirty="0"/>
              <a:t>  public:</a:t>
            </a:r>
          </a:p>
          <a:p>
            <a:pPr lvl="1" eaLnBrk="1" hangingPunct="1">
              <a:buFontTx/>
              <a:buNone/>
            </a:pPr>
            <a:r>
              <a:rPr lang="en-US" altLang="zh-CN" sz="2000" b="1" dirty="0"/>
              <a:t>    X(</a:t>
            </a:r>
            <a:r>
              <a:rPr lang="en-US" altLang="zh-CN" sz="2000" b="1" dirty="0" err="1"/>
              <a:t>int</a:t>
            </a:r>
            <a:r>
              <a:rPr lang="en-US" altLang="zh-CN" sz="2000" b="1" dirty="0"/>
              <a:t> ii = 1){ </a:t>
            </a:r>
            <a:r>
              <a:rPr lang="en-US" altLang="zh-CN" sz="2000" b="1" dirty="0" err="1"/>
              <a:t>i</a:t>
            </a:r>
            <a:r>
              <a:rPr lang="en-US" altLang="zh-CN" sz="2000" b="1" dirty="0"/>
              <a:t>=ii; </a:t>
            </a:r>
            <a:r>
              <a:rPr lang="en-US" altLang="zh-CN" sz="2000" b="1" dirty="0" err="1"/>
              <a:t>cout</a:t>
            </a:r>
            <a:r>
              <a:rPr lang="en-US" altLang="zh-CN" sz="2000" b="1" dirty="0"/>
              <a:t> &lt;&lt; "X (" &lt;&lt; ii &lt;&lt; ") created" &lt;&lt; </a:t>
            </a:r>
            <a:r>
              <a:rPr lang="en-US" altLang="zh-CN" sz="2000" b="1" dirty="0" err="1"/>
              <a:t>endl</a:t>
            </a:r>
            <a:r>
              <a:rPr lang="en-US" altLang="zh-CN" sz="2000" b="1" dirty="0"/>
              <a:t>;}</a:t>
            </a:r>
          </a:p>
          <a:p>
            <a:pPr lvl="1" eaLnBrk="1" hangingPunct="1">
              <a:buFontTx/>
              <a:buNone/>
            </a:pPr>
            <a:r>
              <a:rPr lang="en-US" altLang="zh-CN" sz="2000" b="1" dirty="0"/>
              <a:t>    ~X(){ </a:t>
            </a:r>
            <a:r>
              <a:rPr lang="en-US" altLang="zh-CN" sz="2000" b="1" dirty="0" err="1"/>
              <a:t>cout</a:t>
            </a:r>
            <a:r>
              <a:rPr lang="en-US" altLang="zh-CN" sz="2000" b="1" dirty="0"/>
              <a:t> &lt;&lt; "X (" &lt;&lt; </a:t>
            </a:r>
            <a:r>
              <a:rPr lang="en-US" altLang="zh-CN" sz="2000" b="1" dirty="0" err="1"/>
              <a:t>i</a:t>
            </a:r>
            <a:r>
              <a:rPr lang="en-US" altLang="zh-CN" sz="2000" b="1" dirty="0"/>
              <a:t> &lt;&lt; ") destroyed" &lt;&lt; </a:t>
            </a:r>
            <a:r>
              <a:rPr lang="en-US" altLang="zh-CN" sz="2000" b="1" dirty="0" err="1"/>
              <a:t>endl</a:t>
            </a:r>
            <a:r>
              <a:rPr lang="en-US" altLang="zh-CN" sz="2000" b="1" dirty="0"/>
              <a:t>;  }</a:t>
            </a:r>
          </a:p>
          <a:p>
            <a:pPr lvl="1" eaLnBrk="1" hangingPunct="1">
              <a:buFontTx/>
              <a:buNone/>
            </a:pPr>
            <a:r>
              <a:rPr lang="en-US" altLang="zh-CN" sz="2000" b="1" dirty="0"/>
              <a:t>  private:</a:t>
            </a:r>
          </a:p>
          <a:p>
            <a:pPr lvl="1" eaLnBrk="1" hangingPunct="1">
              <a:buFontTx/>
              <a:buNone/>
            </a:pPr>
            <a:r>
              <a:rPr lang="en-US" altLang="zh-CN" sz="2000" b="1" dirty="0" err="1"/>
              <a:t>int</a:t>
            </a:r>
            <a:r>
              <a:rPr lang="en-US" altLang="zh-CN" sz="2000" b="1" dirty="0"/>
              <a:t> </a:t>
            </a:r>
            <a:r>
              <a:rPr lang="en-US" altLang="zh-CN" sz="2000" b="1" dirty="0" err="1"/>
              <a:t>i</a:t>
            </a:r>
            <a:r>
              <a:rPr lang="en-US" altLang="zh-CN" sz="2000" b="1" dirty="0"/>
              <a:t> ;</a:t>
            </a:r>
          </a:p>
          <a:p>
            <a:pPr lvl="1" eaLnBrk="1" hangingPunct="1">
              <a:buFontTx/>
              <a:buNone/>
            </a:pPr>
            <a:r>
              <a:rPr lang="en-US" altLang="zh-CN" sz="2000" b="1" dirty="0"/>
              <a:t>};</a:t>
            </a:r>
          </a:p>
          <a:p>
            <a:pPr lvl="1" eaLnBrk="1" hangingPunct="1"/>
            <a:endParaRPr lang="en-US" altLang="zh-CN" sz="2000" b="1" dirty="0"/>
          </a:p>
        </p:txBody>
      </p:sp>
      <p:sp>
        <p:nvSpPr>
          <p:cNvPr id="4" name="Rectangle 2"/>
          <p:cNvSpPr txBox="1">
            <a:spLocks noChangeArrowheads="1"/>
          </p:cNvSpPr>
          <p:nvPr/>
        </p:nvSpPr>
        <p:spPr>
          <a:xfrm>
            <a:off x="457200" y="73673"/>
            <a:ext cx="8229600" cy="69103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4000" b="1" kern="0" dirty="0"/>
              <a:t>3.12 </a:t>
            </a:r>
            <a:r>
              <a:rPr lang="zh-CN" altLang="en-US" sz="4000" b="1" kern="0" dirty="0">
                <a:solidFill>
                  <a:srgbClr val="0000CC"/>
                </a:solidFill>
              </a:rPr>
              <a:t>类的作用域</a:t>
            </a:r>
            <a:r>
              <a:rPr lang="zh-CN" altLang="en-US" sz="4000" b="1" kern="0" dirty="0">
                <a:solidFill>
                  <a:srgbClr val="FF3300"/>
                </a:solidFill>
              </a:rPr>
              <a:t>和对象的生存期</a:t>
            </a:r>
          </a:p>
        </p:txBody>
      </p:sp>
    </p:spTree>
    <p:extLst>
      <p:ext uri="{BB962C8B-B14F-4D97-AF65-F5344CB8AC3E}">
        <p14:creationId xmlns:p14="http://schemas.microsoft.com/office/powerpoint/2010/main" val="3398587372"/>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body" idx="4294967295"/>
          </p:nvPr>
        </p:nvSpPr>
        <p:spPr>
          <a:xfrm>
            <a:off x="323528" y="908720"/>
            <a:ext cx="8640960" cy="5689600"/>
          </a:xfrm>
        </p:spPr>
        <p:txBody>
          <a:bodyPr/>
          <a:lstStyle/>
          <a:p>
            <a:pPr lvl="1" eaLnBrk="1" hangingPunct="1">
              <a:lnSpc>
                <a:spcPct val="90000"/>
              </a:lnSpc>
              <a:buFontTx/>
              <a:buNone/>
            </a:pPr>
            <a:r>
              <a:rPr lang="en-US" altLang="zh-CN" sz="2000" b="1" dirty="0"/>
              <a:t>class Z{</a:t>
            </a:r>
          </a:p>
          <a:p>
            <a:pPr lvl="1" eaLnBrk="1" hangingPunct="1">
              <a:lnSpc>
                <a:spcPct val="90000"/>
              </a:lnSpc>
              <a:buFontTx/>
              <a:buNone/>
            </a:pPr>
            <a:r>
              <a:rPr lang="en-US" altLang="zh-CN" sz="2000" b="1" dirty="0"/>
              <a:t>  public:</a:t>
            </a:r>
          </a:p>
          <a:p>
            <a:pPr lvl="1" eaLnBrk="1" hangingPunct="1">
              <a:lnSpc>
                <a:spcPct val="90000"/>
              </a:lnSpc>
              <a:buFontTx/>
              <a:buNone/>
            </a:pPr>
            <a:r>
              <a:rPr lang="en-US" altLang="zh-CN" sz="2000" b="1" dirty="0"/>
              <a:t>        Z():x3(3),x2(2){ </a:t>
            </a:r>
            <a:r>
              <a:rPr lang="en-US" altLang="zh-CN" sz="2000" b="1" dirty="0" err="1"/>
              <a:t>cout</a:t>
            </a:r>
            <a:r>
              <a:rPr lang="en-US" altLang="zh-CN" sz="2000" b="1" dirty="0"/>
              <a:t> &lt;&lt; "Z created" &lt;&lt; </a:t>
            </a:r>
            <a:r>
              <a:rPr lang="en-US" altLang="zh-CN" sz="2000" b="1" dirty="0" err="1"/>
              <a:t>endl</a:t>
            </a:r>
            <a:r>
              <a:rPr lang="en-US" altLang="zh-CN" sz="2000" b="1" dirty="0"/>
              <a:t>; }</a:t>
            </a:r>
          </a:p>
          <a:p>
            <a:pPr lvl="1" eaLnBrk="1" hangingPunct="1">
              <a:lnSpc>
                <a:spcPct val="90000"/>
              </a:lnSpc>
              <a:buFontTx/>
              <a:buNone/>
            </a:pPr>
            <a:r>
              <a:rPr lang="en-US" altLang="zh-CN" sz="2000" b="1" dirty="0"/>
              <a:t>        ~Z(){ </a:t>
            </a:r>
            <a:r>
              <a:rPr lang="en-US" altLang="zh-CN" sz="2000" b="1" dirty="0" err="1"/>
              <a:t>cout</a:t>
            </a:r>
            <a:r>
              <a:rPr lang="en-US" altLang="zh-CN" sz="2000" b="1" dirty="0"/>
              <a:t> &lt;&lt; "Z destroyed" &lt;&lt; </a:t>
            </a:r>
            <a:r>
              <a:rPr lang="en-US" altLang="zh-CN" sz="2000" b="1" dirty="0" err="1"/>
              <a:t>endl</a:t>
            </a:r>
            <a:r>
              <a:rPr lang="en-US" altLang="zh-CN" sz="2000" b="1" dirty="0"/>
              <a:t>; };</a:t>
            </a:r>
          </a:p>
          <a:p>
            <a:pPr lvl="1" eaLnBrk="1" hangingPunct="1">
              <a:lnSpc>
                <a:spcPct val="90000"/>
              </a:lnSpc>
              <a:buFontTx/>
              <a:buNone/>
            </a:pPr>
            <a:r>
              <a:rPr lang="en-US" altLang="zh-CN" sz="2000" b="1" dirty="0"/>
              <a:t>  private:</a:t>
            </a:r>
          </a:p>
          <a:p>
            <a:pPr lvl="1" eaLnBrk="1" hangingPunct="1">
              <a:lnSpc>
                <a:spcPct val="90000"/>
              </a:lnSpc>
              <a:buFontTx/>
              <a:buNone/>
            </a:pPr>
            <a:r>
              <a:rPr lang="en-US" altLang="zh-CN" sz="2000" b="1" dirty="0"/>
              <a:t>        X x1, x2, x3;</a:t>
            </a:r>
          </a:p>
          <a:p>
            <a:pPr lvl="1" eaLnBrk="1" hangingPunct="1">
              <a:lnSpc>
                <a:spcPct val="90000"/>
              </a:lnSpc>
              <a:buFontTx/>
              <a:buNone/>
            </a:pPr>
            <a:r>
              <a:rPr lang="en-US" altLang="zh-CN" sz="2000" b="1" dirty="0"/>
              <a:t>};</a:t>
            </a:r>
          </a:p>
          <a:p>
            <a:pPr lvl="1" eaLnBrk="1" hangingPunct="1">
              <a:lnSpc>
                <a:spcPct val="90000"/>
              </a:lnSpc>
              <a:buFontTx/>
              <a:buNone/>
            </a:pPr>
            <a:r>
              <a:rPr lang="en-US" altLang="zh-CN" sz="2000" b="1" dirty="0">
                <a:solidFill>
                  <a:srgbClr val="0000CC"/>
                </a:solidFill>
              </a:rPr>
              <a:t>X a(200);			//a</a:t>
            </a:r>
            <a:r>
              <a:rPr lang="zh-CN" altLang="en-US" sz="2000" b="1" dirty="0">
                <a:solidFill>
                  <a:srgbClr val="0000CC"/>
                </a:solidFill>
              </a:rPr>
              <a:t>的生命期开始了</a:t>
            </a:r>
          </a:p>
          <a:p>
            <a:pPr lvl="1" eaLnBrk="1" hangingPunct="1">
              <a:lnSpc>
                <a:spcPct val="90000"/>
              </a:lnSpc>
              <a:buFontTx/>
              <a:buNone/>
            </a:pPr>
            <a:r>
              <a:rPr lang="en-US" altLang="zh-CN" sz="2000" b="1" dirty="0"/>
              <a:t>void main (void){</a:t>
            </a:r>
          </a:p>
          <a:p>
            <a:pPr lvl="1" eaLnBrk="1" hangingPunct="1">
              <a:lnSpc>
                <a:spcPct val="90000"/>
              </a:lnSpc>
              <a:buFontTx/>
              <a:buNone/>
            </a:pPr>
            <a:r>
              <a:rPr lang="en-US" altLang="zh-CN" sz="2000" b="1" dirty="0"/>
              <a:t>    Z </a:t>
            </a:r>
            <a:r>
              <a:rPr lang="en-US" altLang="zh-CN" sz="2000" b="1" dirty="0" err="1"/>
              <a:t>z</a:t>
            </a:r>
            <a:r>
              <a:rPr lang="en-US" altLang="zh-CN" sz="2000" b="1" dirty="0"/>
              <a:t>;	  </a:t>
            </a:r>
            <a:r>
              <a:rPr lang="en-US" altLang="zh-CN" sz="1400" b="1" dirty="0"/>
              <a:t>//z</a:t>
            </a:r>
            <a:r>
              <a:rPr lang="zh-CN" altLang="en-US" sz="1400" b="1" dirty="0"/>
              <a:t>的生命期开始了，且其成员对象</a:t>
            </a:r>
            <a:r>
              <a:rPr lang="en-US" altLang="zh-CN" sz="1400" b="1" dirty="0"/>
              <a:t>x1\x2\x3</a:t>
            </a:r>
            <a:r>
              <a:rPr lang="zh-CN" altLang="en-US" sz="1400" b="1" dirty="0"/>
              <a:t>的生命期也开始了，且先于它</a:t>
            </a:r>
          </a:p>
          <a:p>
            <a:pPr lvl="1" eaLnBrk="1" hangingPunct="1">
              <a:lnSpc>
                <a:spcPct val="90000"/>
              </a:lnSpc>
              <a:buFontTx/>
              <a:buNone/>
            </a:pPr>
            <a:r>
              <a:rPr lang="zh-CN" altLang="en-US" sz="2000" b="1" dirty="0"/>
              <a:t>    </a:t>
            </a:r>
            <a:r>
              <a:rPr lang="en-US" altLang="zh-CN" sz="2000" b="1" dirty="0"/>
              <a:t>{</a:t>
            </a:r>
          </a:p>
          <a:p>
            <a:pPr lvl="1" eaLnBrk="1" hangingPunct="1">
              <a:lnSpc>
                <a:spcPct val="90000"/>
              </a:lnSpc>
              <a:buFontTx/>
              <a:buNone/>
            </a:pPr>
            <a:r>
              <a:rPr lang="en-US" altLang="zh-CN" sz="2000" b="1" dirty="0"/>
              <a:t>         X c(100);		//c</a:t>
            </a:r>
            <a:r>
              <a:rPr lang="zh-CN" altLang="en-US" sz="2000" b="1" dirty="0"/>
              <a:t>的生命期开始了</a:t>
            </a:r>
          </a:p>
          <a:p>
            <a:pPr lvl="1" eaLnBrk="1" hangingPunct="1">
              <a:lnSpc>
                <a:spcPct val="90000"/>
              </a:lnSpc>
              <a:buFontTx/>
              <a:buNone/>
            </a:pPr>
            <a:r>
              <a:rPr lang="zh-CN" altLang="en-US" sz="2000" b="1" dirty="0"/>
              <a:t>         </a:t>
            </a:r>
            <a:r>
              <a:rPr lang="en-US" altLang="zh-CN" sz="2000" b="1" dirty="0"/>
              <a:t>static X b(50);		//b</a:t>
            </a:r>
            <a:r>
              <a:rPr lang="zh-CN" altLang="en-US" sz="2000" b="1" dirty="0"/>
              <a:t>的生命期开始了</a:t>
            </a:r>
          </a:p>
          <a:p>
            <a:pPr lvl="1" eaLnBrk="1" hangingPunct="1">
              <a:lnSpc>
                <a:spcPct val="90000"/>
              </a:lnSpc>
              <a:buFontTx/>
              <a:buNone/>
            </a:pPr>
            <a:r>
              <a:rPr lang="zh-CN" altLang="en-US" sz="2000" b="1" dirty="0">
                <a:solidFill>
                  <a:srgbClr val="0000CC"/>
                </a:solidFill>
              </a:rPr>
              <a:t>    </a:t>
            </a:r>
            <a:r>
              <a:rPr lang="en-US" altLang="zh-CN" sz="2000" b="1" dirty="0">
                <a:solidFill>
                  <a:srgbClr val="0000CC"/>
                </a:solidFill>
              </a:rPr>
              <a:t>}				//c</a:t>
            </a:r>
            <a:r>
              <a:rPr lang="zh-CN" altLang="en-US" sz="2000" b="1" dirty="0">
                <a:solidFill>
                  <a:srgbClr val="0000CC"/>
                </a:solidFill>
              </a:rPr>
              <a:t>的生命期结束了</a:t>
            </a:r>
          </a:p>
          <a:p>
            <a:pPr lvl="1" eaLnBrk="1" hangingPunct="1">
              <a:lnSpc>
                <a:spcPct val="90000"/>
              </a:lnSpc>
              <a:buFontTx/>
              <a:buNone/>
            </a:pPr>
            <a:r>
              <a:rPr lang="en-US" altLang="zh-CN" sz="2000" b="1" dirty="0">
                <a:solidFill>
                  <a:srgbClr val="0000CC"/>
                </a:solidFill>
              </a:rPr>
              <a:t>} 					//z</a:t>
            </a:r>
            <a:r>
              <a:rPr lang="zh-CN" altLang="en-US" sz="2000" b="1" dirty="0">
                <a:solidFill>
                  <a:srgbClr val="0000CC"/>
                </a:solidFill>
              </a:rPr>
              <a:t>、</a:t>
            </a:r>
            <a:r>
              <a:rPr lang="en-US" altLang="zh-CN" sz="2000" b="1" dirty="0">
                <a:solidFill>
                  <a:srgbClr val="0000CC"/>
                </a:solidFill>
              </a:rPr>
              <a:t>x3</a:t>
            </a:r>
            <a:r>
              <a:rPr lang="zh-CN" altLang="en-US" sz="2000" b="1" dirty="0">
                <a:solidFill>
                  <a:srgbClr val="0000CC"/>
                </a:solidFill>
              </a:rPr>
              <a:t>、</a:t>
            </a:r>
            <a:r>
              <a:rPr lang="en-US" altLang="zh-CN" sz="2000" b="1" dirty="0">
                <a:solidFill>
                  <a:srgbClr val="0000CC"/>
                </a:solidFill>
              </a:rPr>
              <a:t>x2</a:t>
            </a:r>
            <a:r>
              <a:rPr lang="zh-CN" altLang="en-US" sz="2000" b="1" dirty="0">
                <a:solidFill>
                  <a:srgbClr val="0000CC"/>
                </a:solidFill>
              </a:rPr>
              <a:t>、</a:t>
            </a:r>
            <a:r>
              <a:rPr lang="en-US" altLang="zh-CN" sz="2000" b="1" dirty="0">
                <a:solidFill>
                  <a:srgbClr val="0000CC"/>
                </a:solidFill>
              </a:rPr>
              <a:t>x1</a:t>
            </a:r>
            <a:r>
              <a:rPr lang="zh-CN" altLang="en-US" sz="2000" b="1" dirty="0">
                <a:solidFill>
                  <a:srgbClr val="0000CC"/>
                </a:solidFill>
              </a:rPr>
              <a:t>、</a:t>
            </a:r>
            <a:r>
              <a:rPr lang="en-US" altLang="zh-CN" sz="2000" b="1" dirty="0">
                <a:solidFill>
                  <a:srgbClr val="0000CC"/>
                </a:solidFill>
              </a:rPr>
              <a:t>b</a:t>
            </a:r>
            <a:r>
              <a:rPr lang="zh-CN" altLang="en-US" sz="2000" b="1" dirty="0">
                <a:solidFill>
                  <a:srgbClr val="0000CC"/>
                </a:solidFill>
              </a:rPr>
              <a:t>的生命期依次结束</a:t>
            </a:r>
          </a:p>
          <a:p>
            <a:pPr lvl="1" eaLnBrk="1" hangingPunct="1">
              <a:lnSpc>
                <a:spcPct val="90000"/>
              </a:lnSpc>
              <a:buFontTx/>
              <a:buNone/>
            </a:pPr>
            <a:r>
              <a:rPr lang="zh-CN" altLang="en-US" sz="2000" b="1" dirty="0"/>
              <a:t>                     		</a:t>
            </a:r>
            <a:r>
              <a:rPr lang="en-US" altLang="zh-CN" sz="2000" b="1" dirty="0"/>
              <a:t>//main()</a:t>
            </a:r>
            <a:r>
              <a:rPr lang="zh-CN" altLang="en-US" sz="2000" b="1" dirty="0"/>
              <a:t>函数结束后，</a:t>
            </a:r>
            <a:r>
              <a:rPr lang="en-US" altLang="zh-CN" sz="2000" b="1" dirty="0"/>
              <a:t>a</a:t>
            </a:r>
            <a:r>
              <a:rPr lang="zh-CN" altLang="en-US" sz="2000" b="1" dirty="0"/>
              <a:t>的生命期才结束</a:t>
            </a:r>
          </a:p>
        </p:txBody>
      </p:sp>
      <p:sp>
        <p:nvSpPr>
          <p:cNvPr id="4" name="Rectangle 2"/>
          <p:cNvSpPr txBox="1">
            <a:spLocks noChangeArrowheads="1"/>
          </p:cNvSpPr>
          <p:nvPr/>
        </p:nvSpPr>
        <p:spPr>
          <a:xfrm>
            <a:off x="457200" y="73673"/>
            <a:ext cx="8229600" cy="69103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4000" b="1" kern="0" dirty="0"/>
              <a:t>3.12 </a:t>
            </a:r>
            <a:r>
              <a:rPr lang="zh-CN" altLang="en-US" sz="4000" b="1" kern="0" dirty="0">
                <a:solidFill>
                  <a:srgbClr val="0000CC"/>
                </a:solidFill>
              </a:rPr>
              <a:t>类的作用域</a:t>
            </a:r>
            <a:r>
              <a:rPr lang="zh-CN" altLang="en-US" sz="4000" b="1" kern="0" dirty="0">
                <a:solidFill>
                  <a:srgbClr val="FF3300"/>
                </a:solidFill>
              </a:rPr>
              <a:t>和对象的生存期</a:t>
            </a:r>
          </a:p>
        </p:txBody>
      </p:sp>
    </p:spTree>
    <p:extLst>
      <p:ext uri="{BB962C8B-B14F-4D97-AF65-F5344CB8AC3E}">
        <p14:creationId xmlns:p14="http://schemas.microsoft.com/office/powerpoint/2010/main" val="1826764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0">
                                            <p:txEl>
                                              <p:pRg st="7" end="7"/>
                                            </p:txEl>
                                          </p:spTgt>
                                        </p:tgtEl>
                                        <p:attrNameLst>
                                          <p:attrName>style.visibility</p:attrName>
                                        </p:attrNameLst>
                                      </p:cBhvr>
                                      <p:to>
                                        <p:strVal val="visible"/>
                                      </p:to>
                                    </p:set>
                                    <p:anim calcmode="lin" valueType="num">
                                      <p:cBhvr additive="base">
                                        <p:cTn id="7" dur="5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0">
                                            <p:txEl>
                                              <p:pRg st="8" end="8"/>
                                            </p:txEl>
                                          </p:spTgt>
                                        </p:tgtEl>
                                        <p:attrNameLst>
                                          <p:attrName>style.visibility</p:attrName>
                                        </p:attrNameLst>
                                      </p:cBhvr>
                                      <p:to>
                                        <p:strVal val="visible"/>
                                      </p:to>
                                    </p:set>
                                    <p:anim calcmode="lin" valueType="num">
                                      <p:cBhvr additive="base">
                                        <p:cTn id="13" dur="5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0">
                                            <p:txEl>
                                              <p:pRg st="9" end="9"/>
                                            </p:txEl>
                                          </p:spTgt>
                                        </p:tgtEl>
                                        <p:attrNameLst>
                                          <p:attrName>style.visibility</p:attrName>
                                        </p:attrNameLst>
                                      </p:cBhvr>
                                      <p:to>
                                        <p:strVal val="visible"/>
                                      </p:to>
                                    </p:set>
                                    <p:anim calcmode="lin" valueType="num">
                                      <p:cBhvr additive="base">
                                        <p:cTn id="19" dur="5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0">
                                            <p:txEl>
                                              <p:pRg st="10" end="10"/>
                                            </p:txEl>
                                          </p:spTgt>
                                        </p:tgtEl>
                                        <p:attrNameLst>
                                          <p:attrName>style.visibility</p:attrName>
                                        </p:attrNameLst>
                                      </p:cBhvr>
                                      <p:to>
                                        <p:strVal val="visible"/>
                                      </p:to>
                                    </p:set>
                                    <p:anim calcmode="lin" valueType="num">
                                      <p:cBhvr additive="base">
                                        <p:cTn id="25" dur="500" fill="hold"/>
                                        <p:tgtEl>
                                          <p:spTgt spid="119810">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0">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9810">
                                            <p:txEl>
                                              <p:pRg st="11" end="11"/>
                                            </p:txEl>
                                          </p:spTgt>
                                        </p:tgtEl>
                                        <p:attrNameLst>
                                          <p:attrName>style.visibility</p:attrName>
                                        </p:attrNameLst>
                                      </p:cBhvr>
                                      <p:to>
                                        <p:strVal val="visible"/>
                                      </p:to>
                                    </p:set>
                                    <p:anim calcmode="lin" valueType="num">
                                      <p:cBhvr additive="base">
                                        <p:cTn id="29" dur="500" fill="hold"/>
                                        <p:tgtEl>
                                          <p:spTgt spid="119810">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9810">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9810">
                                            <p:txEl>
                                              <p:pRg st="12" end="12"/>
                                            </p:txEl>
                                          </p:spTgt>
                                        </p:tgtEl>
                                        <p:attrNameLst>
                                          <p:attrName>style.visibility</p:attrName>
                                        </p:attrNameLst>
                                      </p:cBhvr>
                                      <p:to>
                                        <p:strVal val="visible"/>
                                      </p:to>
                                    </p:set>
                                    <p:anim calcmode="lin" valueType="num">
                                      <p:cBhvr additive="base">
                                        <p:cTn id="33" dur="500" fill="hold"/>
                                        <p:tgtEl>
                                          <p:spTgt spid="119810">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98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9810">
                                            <p:txEl>
                                              <p:pRg st="13" end="13"/>
                                            </p:txEl>
                                          </p:spTgt>
                                        </p:tgtEl>
                                        <p:attrNameLst>
                                          <p:attrName>style.visibility</p:attrName>
                                        </p:attrNameLst>
                                      </p:cBhvr>
                                      <p:to>
                                        <p:strVal val="visible"/>
                                      </p:to>
                                    </p:set>
                                    <p:anim calcmode="lin" valueType="num">
                                      <p:cBhvr additive="base">
                                        <p:cTn id="39" dur="500" fill="hold"/>
                                        <p:tgtEl>
                                          <p:spTgt spid="119810">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98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9810">
                                            <p:txEl>
                                              <p:pRg st="14" end="14"/>
                                            </p:txEl>
                                          </p:spTgt>
                                        </p:tgtEl>
                                        <p:attrNameLst>
                                          <p:attrName>style.visibility</p:attrName>
                                        </p:attrNameLst>
                                      </p:cBhvr>
                                      <p:to>
                                        <p:strVal val="visible"/>
                                      </p:to>
                                    </p:set>
                                    <p:anim calcmode="lin" valueType="num">
                                      <p:cBhvr additive="base">
                                        <p:cTn id="45" dur="500" fill="hold"/>
                                        <p:tgtEl>
                                          <p:spTgt spid="119810">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98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9810">
                                            <p:txEl>
                                              <p:pRg st="15" end="15"/>
                                            </p:txEl>
                                          </p:spTgt>
                                        </p:tgtEl>
                                        <p:attrNameLst>
                                          <p:attrName>style.visibility</p:attrName>
                                        </p:attrNameLst>
                                      </p:cBhvr>
                                      <p:to>
                                        <p:strVal val="visible"/>
                                      </p:to>
                                    </p:set>
                                    <p:anim calcmode="lin" valueType="num">
                                      <p:cBhvr additive="base">
                                        <p:cTn id="51" dur="500" fill="hold"/>
                                        <p:tgtEl>
                                          <p:spTgt spid="119810">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981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61737" y="116632"/>
            <a:ext cx="7772400" cy="863600"/>
          </a:xfrm>
        </p:spPr>
        <p:txBody>
          <a:bodyPr/>
          <a:lstStyle/>
          <a:p>
            <a:pPr eaLnBrk="1" hangingPunct="1"/>
            <a:r>
              <a:rPr lang="en-US" altLang="zh-CN" b="1" dirty="0"/>
              <a:t>3.13 </a:t>
            </a:r>
            <a:r>
              <a:rPr lang="zh-CN" altLang="en-US" b="1" dirty="0">
                <a:solidFill>
                  <a:srgbClr val="FF3300"/>
                </a:solidFill>
              </a:rPr>
              <a:t>友元</a:t>
            </a:r>
          </a:p>
        </p:txBody>
      </p:sp>
      <p:sp>
        <p:nvSpPr>
          <p:cNvPr id="82947" name="Rectangle 3"/>
          <p:cNvSpPr>
            <a:spLocks noGrp="1" noChangeArrowheads="1"/>
          </p:cNvSpPr>
          <p:nvPr>
            <p:ph type="body" idx="1"/>
          </p:nvPr>
        </p:nvSpPr>
        <p:spPr>
          <a:xfrm>
            <a:off x="203394" y="980232"/>
            <a:ext cx="8689086" cy="5545112"/>
          </a:xfrm>
        </p:spPr>
        <p:txBody>
          <a:bodyPr/>
          <a:lstStyle/>
          <a:p>
            <a:pPr eaLnBrk="1" hangingPunct="1">
              <a:buFontTx/>
              <a:buNone/>
            </a:pPr>
            <a:r>
              <a:rPr lang="en-US" altLang="zh-CN" b="1" dirty="0">
                <a:solidFill>
                  <a:srgbClr val="0000CC"/>
                </a:solidFill>
              </a:rPr>
              <a:t>1</a:t>
            </a:r>
            <a:r>
              <a:rPr lang="zh-CN" altLang="en-US" b="1" dirty="0">
                <a:solidFill>
                  <a:srgbClr val="0000CC"/>
                </a:solidFill>
              </a:rPr>
              <a:t>、友元的概念</a:t>
            </a:r>
          </a:p>
          <a:p>
            <a:pPr lvl="1" eaLnBrk="1" hangingPunct="1"/>
            <a:r>
              <a:rPr lang="zh-CN" altLang="en-US" sz="2400" dirty="0"/>
              <a:t>类的封装性使得使</a:t>
            </a:r>
            <a:r>
              <a:rPr lang="zh-CN" altLang="en-US" sz="2400" dirty="0">
                <a:solidFill>
                  <a:srgbClr val="FF0000"/>
                </a:solidFill>
              </a:rPr>
              <a:t>该类外部的函数</a:t>
            </a:r>
            <a:r>
              <a:rPr lang="zh-CN" altLang="en-US" sz="2400" dirty="0"/>
              <a:t>只能访问其</a:t>
            </a:r>
            <a:r>
              <a:rPr lang="en-US" altLang="zh-CN" sz="2400" dirty="0"/>
              <a:t>public</a:t>
            </a:r>
            <a:r>
              <a:rPr lang="zh-CN" altLang="en-US" sz="2400" dirty="0"/>
              <a:t>成员。但类可以授予指定函数特权，让它可以访问该类的所有成员</a:t>
            </a:r>
            <a:r>
              <a:rPr lang="en-US" altLang="zh-CN" sz="2400" dirty="0"/>
              <a:t>——</a:t>
            </a:r>
            <a:r>
              <a:rPr lang="zh-CN" altLang="en-US" sz="2400" dirty="0"/>
              <a:t>括</a:t>
            </a:r>
            <a:r>
              <a:rPr lang="en-US" altLang="zh-CN" sz="2400" dirty="0"/>
              <a:t>public</a:t>
            </a:r>
            <a:r>
              <a:rPr lang="zh-CN" altLang="en-US" sz="2400" dirty="0"/>
              <a:t>、</a:t>
            </a:r>
            <a:r>
              <a:rPr lang="en-US" altLang="zh-CN" sz="2400" dirty="0"/>
              <a:t>protected</a:t>
            </a:r>
            <a:r>
              <a:rPr lang="zh-CN" altLang="en-US" sz="2400" dirty="0"/>
              <a:t>、</a:t>
            </a:r>
            <a:r>
              <a:rPr lang="en-US" altLang="zh-CN" sz="2400" dirty="0"/>
              <a:t>private</a:t>
            </a:r>
            <a:r>
              <a:rPr lang="zh-CN" altLang="en-US" sz="2400" dirty="0"/>
              <a:t>类型的成员。这个获得了特权的函数就是</a:t>
            </a:r>
            <a:r>
              <a:rPr lang="zh-CN" altLang="en-US" sz="2400" dirty="0">
                <a:solidFill>
                  <a:srgbClr val="FF0000"/>
                </a:solidFill>
              </a:rPr>
              <a:t>友元</a:t>
            </a:r>
            <a:r>
              <a:rPr lang="zh-CN" altLang="en-US" sz="2400" dirty="0"/>
              <a:t>。</a:t>
            </a:r>
          </a:p>
          <a:p>
            <a:pPr marL="0" indent="0" eaLnBrk="1" hangingPunct="1">
              <a:buNone/>
            </a:pPr>
            <a:r>
              <a:rPr lang="en-US" altLang="zh-CN" b="1" dirty="0">
                <a:solidFill>
                  <a:srgbClr val="0000CC"/>
                </a:solidFill>
              </a:rPr>
              <a:t>2、</a:t>
            </a:r>
            <a:r>
              <a:rPr lang="zh-CN" altLang="en-US" b="1" dirty="0">
                <a:solidFill>
                  <a:srgbClr val="0000CC"/>
                </a:solidFill>
              </a:rPr>
              <a:t>友元函数的声明与定义</a:t>
            </a:r>
          </a:p>
          <a:p>
            <a:pPr lvl="1" eaLnBrk="1" hangingPunct="1">
              <a:buFontTx/>
              <a:buNone/>
            </a:pPr>
            <a:r>
              <a:rPr lang="en-US" altLang="zh-CN" sz="2400" b="1" dirty="0"/>
              <a:t>class X{</a:t>
            </a:r>
          </a:p>
          <a:p>
            <a:pPr lvl="1" eaLnBrk="1" hangingPunct="1">
              <a:buFontTx/>
              <a:buNone/>
            </a:pPr>
            <a:r>
              <a:rPr lang="en-US" altLang="zh-CN" sz="2400" b="1" dirty="0"/>
              <a:t>    ……</a:t>
            </a:r>
          </a:p>
          <a:p>
            <a:pPr lvl="1" eaLnBrk="1" hangingPunct="1">
              <a:buFontTx/>
              <a:buNone/>
            </a:pPr>
            <a:r>
              <a:rPr lang="en-US" altLang="zh-CN" sz="2400" b="1" dirty="0"/>
              <a:t>    </a:t>
            </a:r>
            <a:r>
              <a:rPr lang="en-US" altLang="zh-CN" sz="2400" b="1" dirty="0">
                <a:solidFill>
                  <a:srgbClr val="FF3300"/>
                </a:solidFill>
              </a:rPr>
              <a:t>friend  T  f(…);</a:t>
            </a:r>
            <a:r>
              <a:rPr lang="en-US" altLang="zh-CN" sz="2400" b="1" dirty="0"/>
              <a:t>      </a:t>
            </a:r>
            <a:r>
              <a:rPr lang="en-US" altLang="zh-CN" sz="1800" b="1" dirty="0"/>
              <a:t>//</a:t>
            </a:r>
            <a:r>
              <a:rPr lang="zh-CN" altLang="en-US" sz="1800" b="1" dirty="0"/>
              <a:t>声明</a:t>
            </a:r>
            <a:r>
              <a:rPr lang="en-US" altLang="zh-CN" sz="1800" b="1" dirty="0"/>
              <a:t>f</a:t>
            </a:r>
            <a:r>
              <a:rPr lang="zh-CN" altLang="en-US" sz="1800" b="1" dirty="0"/>
              <a:t>为</a:t>
            </a:r>
            <a:r>
              <a:rPr lang="en-US" altLang="zh-CN" sz="1800" b="1" dirty="0"/>
              <a:t>X</a:t>
            </a:r>
            <a:r>
              <a:rPr lang="zh-CN" altLang="en-US" sz="1800" b="1" dirty="0"/>
              <a:t>类的友元，</a:t>
            </a:r>
            <a:r>
              <a:rPr lang="en-US" altLang="zh-CN" sz="1800" b="1" dirty="0"/>
              <a:t>f</a:t>
            </a:r>
            <a:r>
              <a:rPr lang="zh-CN" altLang="en-US" sz="1800" b="1" dirty="0"/>
              <a:t>的形参通常是</a:t>
            </a:r>
            <a:r>
              <a:rPr lang="en-US" altLang="zh-CN" sz="1800" b="1" dirty="0"/>
              <a:t>X</a:t>
            </a:r>
            <a:r>
              <a:rPr lang="zh-CN" altLang="en-US" sz="1800" b="1" dirty="0"/>
              <a:t>类的对象</a:t>
            </a:r>
          </a:p>
          <a:p>
            <a:pPr lvl="1" eaLnBrk="1" hangingPunct="1">
              <a:buFontTx/>
              <a:buNone/>
            </a:pPr>
            <a:r>
              <a:rPr lang="en-US" altLang="zh-CN" sz="2400" b="1" dirty="0"/>
              <a:t>};</a:t>
            </a:r>
          </a:p>
          <a:p>
            <a:pPr lvl="1" eaLnBrk="1" hangingPunct="1">
              <a:buFontTx/>
              <a:buNone/>
            </a:pPr>
            <a:r>
              <a:rPr lang="en-US" altLang="zh-CN" sz="2400" b="1" dirty="0"/>
              <a:t>……</a:t>
            </a:r>
          </a:p>
          <a:p>
            <a:pPr lvl="1" eaLnBrk="1" hangingPunct="1">
              <a:buFontTx/>
              <a:buNone/>
            </a:pPr>
            <a:r>
              <a:rPr lang="en-US" altLang="zh-CN" sz="2400" b="1" dirty="0">
                <a:solidFill>
                  <a:srgbClr val="FF3300"/>
                </a:solidFill>
              </a:rPr>
              <a:t>T  f(…) { …… }</a:t>
            </a:r>
            <a:r>
              <a:rPr lang="en-US" altLang="zh-CN" sz="2400" b="1" dirty="0"/>
              <a:t>          </a:t>
            </a:r>
            <a:r>
              <a:rPr lang="en-US" altLang="zh-CN" sz="1400" b="1" dirty="0"/>
              <a:t>//</a:t>
            </a:r>
            <a:r>
              <a:rPr lang="zh-CN" altLang="en-US" sz="1400" b="1" dirty="0"/>
              <a:t>友元不是类成员函数，定义时不能用“</a:t>
            </a:r>
            <a:r>
              <a:rPr lang="en-US" altLang="zh-CN" sz="1400" b="1" dirty="0"/>
              <a:t>X::f”</a:t>
            </a:r>
            <a:r>
              <a:rPr lang="zh-CN" altLang="en-US" sz="1400" b="1" dirty="0"/>
              <a:t>限定函数名</a:t>
            </a:r>
          </a:p>
        </p:txBody>
      </p:sp>
    </p:spTree>
    <p:extLst>
      <p:ext uri="{BB962C8B-B14F-4D97-AF65-F5344CB8AC3E}">
        <p14:creationId xmlns:p14="http://schemas.microsoft.com/office/powerpoint/2010/main" val="224618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 calcmode="lin" valueType="num">
                                      <p:cBhvr additive="base">
                                        <p:cTn id="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anim calcmode="lin" valueType="num">
                                      <p:cBhvr additive="base">
                                        <p:cTn id="13"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anim calcmode="lin" valueType="num">
                                      <p:cBhvr additive="base">
                                        <p:cTn id="17"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anim calcmode="lin" valueType="num">
                                      <p:cBhvr additive="base">
                                        <p:cTn id="21"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47">
                                            <p:txEl>
                                              <p:pRg st="6" end="6"/>
                                            </p:txEl>
                                          </p:spTgt>
                                        </p:tgtEl>
                                        <p:attrNameLst>
                                          <p:attrName>style.visibility</p:attrName>
                                        </p:attrNameLst>
                                      </p:cBhvr>
                                      <p:to>
                                        <p:strVal val="visible"/>
                                      </p:to>
                                    </p:set>
                                    <p:anim calcmode="lin" valueType="num">
                                      <p:cBhvr additive="base">
                                        <p:cTn id="25"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2947">
                                            <p:txEl>
                                              <p:pRg st="7" end="7"/>
                                            </p:txEl>
                                          </p:spTgt>
                                        </p:tgtEl>
                                        <p:attrNameLst>
                                          <p:attrName>style.visibility</p:attrName>
                                        </p:attrNameLst>
                                      </p:cBhvr>
                                      <p:to>
                                        <p:strVal val="visible"/>
                                      </p:to>
                                    </p:set>
                                    <p:animEffect transition="in" filter="wipe(down)">
                                      <p:cBhvr>
                                        <p:cTn id="31" dur="500"/>
                                        <p:tgtEl>
                                          <p:spTgt spid="82947">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2947">
                                            <p:txEl>
                                              <p:pRg st="8" end="8"/>
                                            </p:txEl>
                                          </p:spTgt>
                                        </p:tgtEl>
                                        <p:attrNameLst>
                                          <p:attrName>style.visibility</p:attrName>
                                        </p:attrNameLst>
                                      </p:cBhvr>
                                      <p:to>
                                        <p:strVal val="visible"/>
                                      </p:to>
                                    </p:set>
                                    <p:animEffect transition="in" filter="wipe(down)">
                                      <p:cBhvr>
                                        <p:cTn id="34" dur="500"/>
                                        <p:tgtEl>
                                          <p:spTgt spid="8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623212" cy="6741368"/>
          </a:xfrm>
        </p:spPr>
        <p:txBody>
          <a:bodyPr/>
          <a:lstStyle/>
          <a:p>
            <a:pPr marL="0" indent="0">
              <a:buNone/>
            </a:pPr>
            <a:r>
              <a:rPr lang="zh-CN" altLang="zh-CN" sz="2000" b="1" dirty="0">
                <a:solidFill>
                  <a:srgbClr val="0000CC"/>
                </a:solidFill>
              </a:rPr>
              <a:t>（</a:t>
            </a:r>
            <a:r>
              <a:rPr lang="en-US" altLang="zh-CN" sz="2000" b="1" dirty="0">
                <a:solidFill>
                  <a:srgbClr val="0000CC"/>
                </a:solidFill>
              </a:rPr>
              <a:t>2</a:t>
            </a:r>
            <a:r>
              <a:rPr lang="zh-CN" altLang="zh-CN" sz="2000" b="1" dirty="0">
                <a:solidFill>
                  <a:srgbClr val="0000CC"/>
                </a:solidFill>
              </a:rPr>
              <a:t>）宠物狗封装好的抽象数据类型</a:t>
            </a:r>
            <a:r>
              <a:rPr lang="en-US" altLang="zh-CN" sz="2000" b="1" dirty="0">
                <a:solidFill>
                  <a:srgbClr val="0000CC"/>
                </a:solidFill>
              </a:rPr>
              <a:t>Dog</a:t>
            </a:r>
            <a:r>
              <a:rPr lang="zh-CN" altLang="zh-CN" sz="2000" b="1" dirty="0">
                <a:solidFill>
                  <a:srgbClr val="0000CC"/>
                </a:solidFill>
              </a:rPr>
              <a:t>如下。</a:t>
            </a:r>
          </a:p>
          <a:p>
            <a:pPr marL="0" indent="0">
              <a:buNone/>
            </a:pPr>
            <a:r>
              <a:rPr lang="en-US" altLang="zh-CN" sz="1800" b="1" dirty="0"/>
              <a:t> class Dog {</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a:t>
            </a:r>
            <a:r>
              <a:rPr lang="en-US" altLang="zh-CN" sz="1600" b="1" dirty="0"/>
              <a:t>void run() {</a:t>
            </a:r>
            <a:r>
              <a:rPr lang="en-US" altLang="zh-CN" sz="1600" b="1" dirty="0" err="1"/>
              <a:t>cout</a:t>
            </a:r>
            <a:r>
              <a:rPr lang="en-US" altLang="zh-CN" sz="1600" b="1" dirty="0"/>
              <a:t> &lt;&lt; "I am " &lt;&lt; name &lt;&lt; ",my speed is " &lt;&lt; rand()&lt;&lt; </a:t>
            </a:r>
            <a:r>
              <a:rPr lang="en-US" altLang="zh-CN" sz="1600" b="1" dirty="0" err="1"/>
              <a:t>endl</a:t>
            </a:r>
            <a:r>
              <a:rPr lang="en-US" altLang="zh-CN" sz="1600" b="1" dirty="0"/>
              <a:t>; }</a:t>
            </a:r>
            <a:endParaRPr lang="zh-CN" altLang="zh-CN" sz="1600" b="1" dirty="0"/>
          </a:p>
          <a:p>
            <a:pPr marL="0" indent="0">
              <a:buNone/>
            </a:pPr>
            <a:r>
              <a:rPr lang="en-US" altLang="zh-CN" sz="1800" b="1" dirty="0"/>
              <a:t>	void </a:t>
            </a:r>
            <a:r>
              <a:rPr lang="en-US" altLang="zh-CN" sz="1800" b="1" dirty="0" err="1"/>
              <a:t>setName</a:t>
            </a:r>
            <a:r>
              <a:rPr lang="en-US" altLang="zh-CN" sz="1800" b="1" dirty="0"/>
              <a:t>(string </a:t>
            </a:r>
            <a:r>
              <a:rPr lang="en-US" altLang="zh-CN" sz="1800" b="1" dirty="0" err="1"/>
              <a:t>Dname</a:t>
            </a:r>
            <a:r>
              <a:rPr lang="en-US" altLang="zh-CN" sz="1800" b="1" dirty="0"/>
              <a:t>) { name = </a:t>
            </a:r>
            <a:r>
              <a:rPr lang="en-US" altLang="zh-CN" sz="1800" b="1" dirty="0" err="1"/>
              <a:t>Dname</a:t>
            </a:r>
            <a:r>
              <a:rPr lang="en-US" altLang="zh-CN" sz="1800" b="1" dirty="0"/>
              <a:t>; };</a:t>
            </a:r>
            <a:endParaRPr lang="zh-CN" altLang="zh-CN" sz="1800" b="1" dirty="0"/>
          </a:p>
          <a:p>
            <a:pPr marL="0" indent="0">
              <a:buNone/>
            </a:pPr>
            <a:r>
              <a:rPr lang="en-US" altLang="zh-CN" sz="1800" b="1" dirty="0"/>
              <a:t>	void </a:t>
            </a:r>
            <a:r>
              <a:rPr lang="en-US" altLang="zh-CN" sz="1800" b="1" dirty="0" err="1"/>
              <a:t>setOwner</a:t>
            </a:r>
            <a:r>
              <a:rPr lang="en-US" altLang="zh-CN" sz="1800" b="1" dirty="0"/>
              <a:t>(string </a:t>
            </a:r>
            <a:r>
              <a:rPr lang="en-US" altLang="zh-CN" sz="1800" b="1" dirty="0" err="1"/>
              <a:t>DOname</a:t>
            </a:r>
            <a:r>
              <a:rPr lang="en-US" altLang="zh-CN" sz="1800" b="1" dirty="0"/>
              <a:t>) { owner = </a:t>
            </a:r>
            <a:r>
              <a:rPr lang="en-US" altLang="zh-CN" sz="1800" b="1" dirty="0" err="1"/>
              <a:t>DOname</a:t>
            </a:r>
            <a:r>
              <a:rPr lang="en-US" altLang="zh-CN" sz="1800" b="1" dirty="0"/>
              <a:t>; }</a:t>
            </a:r>
            <a:endParaRPr lang="zh-CN" altLang="zh-CN" sz="1800" b="1" dirty="0"/>
          </a:p>
          <a:p>
            <a:pPr marL="0" indent="0">
              <a:buNone/>
            </a:pPr>
            <a:r>
              <a:rPr lang="en-US" altLang="zh-CN" sz="1800" b="1" dirty="0"/>
              <a:t>	void </a:t>
            </a:r>
            <a:r>
              <a:rPr lang="en-US" altLang="zh-CN" sz="1800" b="1" dirty="0" err="1"/>
              <a:t>setHigh</a:t>
            </a:r>
            <a:r>
              <a:rPr lang="en-US" altLang="zh-CN" sz="1800" b="1" dirty="0"/>
              <a:t>(double </a:t>
            </a:r>
            <a:r>
              <a:rPr lang="en-US" altLang="zh-CN" sz="1800" b="1" dirty="0" err="1"/>
              <a:t>Dhigh</a:t>
            </a:r>
            <a:r>
              <a:rPr lang="en-US" altLang="zh-CN" sz="1800" b="1" dirty="0"/>
              <a:t>) { high = </a:t>
            </a:r>
            <a:r>
              <a:rPr lang="en-US" altLang="zh-CN" sz="1800" b="1" dirty="0" err="1"/>
              <a:t>Dhigh</a:t>
            </a:r>
            <a:r>
              <a:rPr lang="en-US" altLang="zh-CN" sz="1800" b="1" dirty="0"/>
              <a:t>; }</a:t>
            </a:r>
            <a:endParaRPr lang="zh-CN" altLang="zh-CN" sz="1800" b="1" dirty="0"/>
          </a:p>
          <a:p>
            <a:pPr marL="0" indent="0">
              <a:buNone/>
            </a:pPr>
            <a:r>
              <a:rPr lang="en-US" altLang="zh-CN" sz="1800" b="1" dirty="0"/>
              <a:t>	void </a:t>
            </a:r>
            <a:r>
              <a:rPr lang="en-US" altLang="zh-CN" sz="1800" b="1" dirty="0" err="1"/>
              <a:t>setLen</a:t>
            </a:r>
            <a:r>
              <a:rPr lang="en-US" altLang="zh-CN" sz="1800" b="1" dirty="0"/>
              <a:t>(double </a:t>
            </a:r>
            <a:r>
              <a:rPr lang="en-US" altLang="zh-CN" sz="1800" b="1" dirty="0" err="1"/>
              <a:t>Dlen</a:t>
            </a:r>
            <a:r>
              <a:rPr lang="en-US" altLang="zh-CN" sz="1800" b="1" dirty="0"/>
              <a:t>) { </a:t>
            </a:r>
            <a:r>
              <a:rPr lang="en-US" altLang="zh-CN" sz="1800" b="1" dirty="0" err="1"/>
              <a:t>len</a:t>
            </a:r>
            <a:r>
              <a:rPr lang="en-US" altLang="zh-CN" sz="1800" b="1" dirty="0"/>
              <a:t> = </a:t>
            </a:r>
            <a:r>
              <a:rPr lang="en-US" altLang="zh-CN" sz="1800" b="1" dirty="0" err="1"/>
              <a:t>Dlen</a:t>
            </a:r>
            <a:r>
              <a:rPr lang="en-US" altLang="zh-CN" sz="1800" b="1" dirty="0"/>
              <a:t>; }</a:t>
            </a:r>
            <a:endParaRPr lang="zh-CN" altLang="zh-CN" sz="1800" b="1" dirty="0"/>
          </a:p>
          <a:p>
            <a:pPr marL="0" indent="0">
              <a:buNone/>
            </a:pPr>
            <a:r>
              <a:rPr lang="en-US" altLang="zh-CN" sz="1800" b="1" dirty="0"/>
              <a:t>	string </a:t>
            </a:r>
            <a:r>
              <a:rPr lang="en-US" altLang="zh-CN" sz="1800" b="1" dirty="0" err="1"/>
              <a:t>getName</a:t>
            </a:r>
            <a:r>
              <a:rPr lang="en-US" altLang="zh-CN" sz="1800" b="1" dirty="0"/>
              <a:t>() { return name; }</a:t>
            </a:r>
            <a:endParaRPr lang="zh-CN" altLang="zh-CN" sz="1800" b="1" dirty="0"/>
          </a:p>
          <a:p>
            <a:pPr marL="0" indent="0">
              <a:buNone/>
            </a:pPr>
            <a:r>
              <a:rPr lang="en-US" altLang="zh-CN" sz="1800" b="1" dirty="0"/>
              <a:t>	string </a:t>
            </a:r>
            <a:r>
              <a:rPr lang="en-US" altLang="zh-CN" sz="1800" b="1" dirty="0" err="1"/>
              <a:t>getOwner</a:t>
            </a:r>
            <a:r>
              <a:rPr lang="en-US" altLang="zh-CN" sz="1800" b="1" dirty="0"/>
              <a:t>() { return owner; }</a:t>
            </a:r>
            <a:endParaRPr lang="zh-CN" altLang="zh-CN" sz="1800" b="1" dirty="0"/>
          </a:p>
          <a:p>
            <a:pPr marL="0" indent="0">
              <a:buNone/>
            </a:pPr>
            <a:r>
              <a:rPr lang="en-US" altLang="zh-CN" sz="1800" b="1" dirty="0"/>
              <a:t>	double </a:t>
            </a:r>
            <a:r>
              <a:rPr lang="en-US" altLang="zh-CN" sz="1800" b="1" dirty="0" err="1"/>
              <a:t>getHigh</a:t>
            </a:r>
            <a:r>
              <a:rPr lang="en-US" altLang="zh-CN" sz="1800" b="1" dirty="0"/>
              <a:t>() { return high; }</a:t>
            </a:r>
            <a:endParaRPr lang="zh-CN" altLang="zh-CN" sz="1800" b="1" dirty="0"/>
          </a:p>
          <a:p>
            <a:pPr marL="0" indent="0">
              <a:buNone/>
            </a:pPr>
            <a:r>
              <a:rPr lang="en-US" altLang="zh-CN" sz="1800" b="1" dirty="0"/>
              <a:t>              ……</a:t>
            </a:r>
            <a:endParaRPr lang="zh-CN" altLang="zh-CN" sz="1800" b="1" dirty="0"/>
          </a:p>
          <a:p>
            <a:pPr marL="0" indent="0">
              <a:buNone/>
            </a:pPr>
            <a:r>
              <a:rPr lang="en-US" altLang="zh-CN" sz="1800" b="1" dirty="0"/>
              <a:t>private:</a:t>
            </a:r>
            <a:endParaRPr lang="zh-CN" altLang="zh-CN" sz="1800" b="1" dirty="0"/>
          </a:p>
          <a:p>
            <a:pPr marL="0" indent="0">
              <a:buNone/>
            </a:pPr>
            <a:r>
              <a:rPr lang="en-US" altLang="zh-CN" sz="1800" b="1" dirty="0"/>
              <a:t>	string name;</a:t>
            </a:r>
            <a:endParaRPr lang="zh-CN" altLang="zh-CN" sz="1800" b="1" dirty="0"/>
          </a:p>
          <a:p>
            <a:pPr marL="0" indent="0">
              <a:buNone/>
            </a:pPr>
            <a:r>
              <a:rPr lang="en-US" altLang="zh-CN" sz="1800" b="1" dirty="0"/>
              <a:t>	string owner;</a:t>
            </a:r>
            <a:endParaRPr lang="zh-CN" altLang="zh-CN" sz="1800" b="1" dirty="0"/>
          </a:p>
          <a:p>
            <a:pPr marL="0" indent="0">
              <a:buNone/>
            </a:pPr>
            <a:r>
              <a:rPr lang="en-US" altLang="zh-CN" sz="1800" b="1" dirty="0"/>
              <a:t>	string color;</a:t>
            </a:r>
            <a:endParaRPr lang="zh-CN" altLang="zh-CN" sz="1800" b="1" dirty="0"/>
          </a:p>
          <a:p>
            <a:pPr marL="0" indent="0">
              <a:buNone/>
            </a:pPr>
            <a:r>
              <a:rPr lang="en-US" altLang="zh-CN" sz="1800" b="1" dirty="0"/>
              <a:t>	double high;</a:t>
            </a:r>
            <a:endParaRPr lang="zh-CN" altLang="zh-CN" sz="1800" b="1" dirty="0"/>
          </a:p>
          <a:p>
            <a:pPr marL="0" indent="0">
              <a:buNone/>
            </a:pPr>
            <a:r>
              <a:rPr lang="en-US" altLang="zh-CN" sz="1800" b="1" dirty="0"/>
              <a:t>	double </a:t>
            </a:r>
            <a:r>
              <a:rPr lang="en-US" altLang="zh-CN" sz="1800" b="1" dirty="0" err="1"/>
              <a:t>len</a:t>
            </a:r>
            <a:r>
              <a:rPr lang="en-US" altLang="zh-CN" sz="1800" b="1" dirty="0"/>
              <a:t>;</a:t>
            </a:r>
            <a:endParaRPr lang="zh-CN" altLang="zh-CN" sz="1800" b="1" dirty="0"/>
          </a:p>
          <a:p>
            <a:pPr marL="0" indent="0">
              <a:buNone/>
            </a:pPr>
            <a:r>
              <a:rPr lang="en-US" altLang="zh-CN" sz="1800" b="1" dirty="0"/>
              <a:t>	string breed;</a:t>
            </a:r>
            <a:endParaRPr lang="zh-CN" altLang="zh-CN" sz="1800" b="1" dirty="0"/>
          </a:p>
          <a:p>
            <a:pPr marL="0" indent="0">
              <a:buNone/>
            </a:pPr>
            <a:r>
              <a:rPr lang="en-US" altLang="zh-CN" sz="1800" b="1" dirty="0"/>
              <a:t>};</a:t>
            </a:r>
            <a:endParaRPr lang="zh-CN" altLang="zh-CN" sz="1800" b="1" dirty="0"/>
          </a:p>
          <a:p>
            <a:pPr marL="0" indent="0">
              <a:buNone/>
            </a:pPr>
            <a:endParaRPr lang="zh-CN" altLang="en-US" sz="2000" b="1" dirty="0"/>
          </a:p>
        </p:txBody>
      </p:sp>
      <p:sp>
        <p:nvSpPr>
          <p:cNvPr id="5" name="对话气泡: 矩形 4"/>
          <p:cNvSpPr/>
          <p:nvPr/>
        </p:nvSpPr>
        <p:spPr>
          <a:xfrm>
            <a:off x="5580112" y="3501008"/>
            <a:ext cx="3384376" cy="2448272"/>
          </a:xfrm>
          <a:prstGeom prst="wedgeRectCallout">
            <a:avLst>
              <a:gd name="adj1" fmla="val -168290"/>
              <a:gd name="adj2" fmla="val -169711"/>
            </a:avLst>
          </a:prstGeom>
          <a:gradFill>
            <a:gsLst>
              <a:gs pos="37225">
                <a:srgbClr val="FFFF00"/>
              </a:gs>
              <a:gs pos="58164">
                <a:srgbClr val="F5B2D7"/>
              </a:gs>
              <a:gs pos="0">
                <a:schemeClr val="accent1">
                  <a:lumMod val="5000"/>
                  <a:lumOff val="95000"/>
                </a:schemeClr>
              </a:gs>
              <a:gs pos="74000">
                <a:schemeClr val="accent1">
                  <a:lumMod val="45000"/>
                  <a:lumOff val="55000"/>
                </a:schemeClr>
              </a:gs>
              <a:gs pos="83000">
                <a:schemeClr val="accent1">
                  <a:lumMod val="20000"/>
                  <a:lumOff val="80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经过封装之后的</a:t>
            </a:r>
            <a:r>
              <a:rPr lang="en-US" altLang="zh-CN" sz="2400" b="1" dirty="0">
                <a:solidFill>
                  <a:schemeClr val="tx1"/>
                </a:solidFill>
              </a:rPr>
              <a:t>Dog</a:t>
            </a:r>
            <a:r>
              <a:rPr lang="zh-CN" altLang="en-US" sz="2400" b="1" dirty="0">
                <a:solidFill>
                  <a:schemeClr val="tx1"/>
                </a:solidFill>
              </a:rPr>
              <a:t>就成了在程序设计中可用的用户自定义数据类型，就像用</a:t>
            </a:r>
            <a:r>
              <a:rPr lang="en-US" altLang="zh-CN" sz="2400" b="1" dirty="0" err="1">
                <a:solidFill>
                  <a:schemeClr val="tx1"/>
                </a:solidFill>
              </a:rPr>
              <a:t>int、char</a:t>
            </a:r>
            <a:r>
              <a:rPr lang="zh-CN" altLang="en-US" sz="2400" b="1" dirty="0">
                <a:solidFill>
                  <a:schemeClr val="tx1"/>
                </a:solidFill>
              </a:rPr>
              <a:t>等内置数据类型定义变量一样使用！</a:t>
            </a:r>
          </a:p>
        </p:txBody>
      </p:sp>
    </p:spTree>
    <p:extLst>
      <p:ext uri="{BB962C8B-B14F-4D97-AF65-F5344CB8AC3E}">
        <p14:creationId xmlns:p14="http://schemas.microsoft.com/office/powerpoint/2010/main" val="156254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 calcmode="lin" valueType="num">
                                      <p:cBhvr additive="base">
                                        <p:cTn id="1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anim calcmode="lin" valueType="num">
                                      <p:cBhvr additive="base">
                                        <p:cTn id="1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anim calcmode="lin" valueType="num">
                                      <p:cBhvr additive="base">
                                        <p:cTn id="1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anim calcmode="lin" valueType="num">
                                      <p:cBhvr additive="base">
                                        <p:cTn id="2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anim calcmode="lin" valueType="num">
                                      <p:cBhvr additive="base">
                                        <p:cTn id="2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anim calcmode="lin" valueType="num">
                                      <p:cBhvr additive="base">
                                        <p:cTn id="3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down)">
                                      <p:cBhvr>
                                        <p:cTn id="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323528" y="1196975"/>
            <a:ext cx="8496944" cy="4899025"/>
          </a:xfrm>
        </p:spPr>
        <p:txBody>
          <a:bodyPr/>
          <a:lstStyle/>
          <a:p>
            <a:pPr eaLnBrk="1" hangingPunct="1">
              <a:lnSpc>
                <a:spcPct val="80000"/>
              </a:lnSpc>
              <a:buFontTx/>
              <a:buNone/>
            </a:pPr>
            <a:r>
              <a:rPr lang="zh-CN" altLang="zh-CN" sz="2800" dirty="0">
                <a:solidFill>
                  <a:srgbClr val="0000CC"/>
                </a:solidFill>
              </a:rPr>
              <a:t>【例</a:t>
            </a:r>
            <a:r>
              <a:rPr lang="en-US" altLang="zh-CN" sz="2800" dirty="0">
                <a:solidFill>
                  <a:srgbClr val="0000CC"/>
                </a:solidFill>
              </a:rPr>
              <a:t>3-29</a:t>
            </a:r>
            <a:r>
              <a:rPr lang="zh-CN" altLang="zh-CN" sz="2800" dirty="0">
                <a:solidFill>
                  <a:srgbClr val="0000CC"/>
                </a:solidFill>
              </a:rPr>
              <a:t>】 </a:t>
            </a:r>
            <a:r>
              <a:rPr lang="en-US" altLang="zh-CN" sz="2800" dirty="0">
                <a:solidFill>
                  <a:srgbClr val="0000CC"/>
                </a:solidFill>
              </a:rPr>
              <a:t>Point</a:t>
            </a:r>
            <a:r>
              <a:rPr lang="zh-CN" altLang="zh-CN" sz="2800" dirty="0">
                <a:solidFill>
                  <a:srgbClr val="0000CC"/>
                </a:solidFill>
              </a:rPr>
              <a:t>是处理屏幕坐标点的类，为它设计计算两点之间距离的友元函数</a:t>
            </a:r>
            <a:r>
              <a:rPr lang="zh-CN" altLang="en-US" sz="2800" dirty="0">
                <a:solidFill>
                  <a:srgbClr val="0000CC"/>
                </a:solidFill>
              </a:rPr>
              <a:t>。</a:t>
            </a:r>
            <a:endParaRPr lang="en-US" altLang="zh-CN" sz="2800" dirty="0">
              <a:solidFill>
                <a:srgbClr val="0000CC"/>
              </a:solidFill>
            </a:endParaRP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#include &lt;</a:t>
            </a:r>
            <a:r>
              <a:rPr lang="en-US" altLang="zh-CN" sz="2000" b="1" dirty="0" err="1"/>
              <a:t>cmath</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point{</a:t>
            </a:r>
          </a:p>
          <a:p>
            <a:pPr eaLnBrk="1" hangingPunct="1">
              <a:lnSpc>
                <a:spcPct val="80000"/>
              </a:lnSpc>
              <a:buFontTx/>
              <a:buNone/>
            </a:pPr>
            <a:r>
              <a:rPr lang="en-US" altLang="zh-CN" sz="2000" b="1" dirty="0"/>
              <a:t>private:</a:t>
            </a:r>
          </a:p>
          <a:p>
            <a:pPr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x,y</a:t>
            </a:r>
            <a:r>
              <a:rPr lang="en-US" altLang="zh-CN" sz="2000" b="1" dirty="0"/>
              <a:t>;</a:t>
            </a:r>
          </a:p>
          <a:p>
            <a:pPr eaLnBrk="1" hangingPunct="1">
              <a:lnSpc>
                <a:spcPct val="80000"/>
              </a:lnSpc>
              <a:buFontTx/>
              <a:buNone/>
            </a:pPr>
            <a:r>
              <a:rPr lang="en-US" altLang="zh-CN" sz="2000" b="1" dirty="0"/>
              <a:t>    friend </a:t>
            </a:r>
            <a:r>
              <a:rPr lang="en-US" altLang="zh-CN" sz="2000" b="1" dirty="0" err="1"/>
              <a:t>int</a:t>
            </a:r>
            <a:r>
              <a:rPr lang="en-US" altLang="zh-CN" sz="2000" b="1" dirty="0"/>
              <a:t> dist1(point p1,point p2);	//</a:t>
            </a:r>
            <a:r>
              <a:rPr lang="zh-CN" altLang="en-US" sz="2000" b="1" dirty="0"/>
              <a:t>声明</a:t>
            </a:r>
            <a:r>
              <a:rPr lang="en-US" altLang="zh-CN" sz="2000" b="1" dirty="0"/>
              <a:t>dist1</a:t>
            </a:r>
            <a:r>
              <a:rPr lang="zh-CN" altLang="en-US" sz="2000" b="1" dirty="0"/>
              <a:t>为</a:t>
            </a:r>
            <a:r>
              <a:rPr lang="en-US" altLang="zh-CN" sz="2000" b="1" dirty="0"/>
              <a:t>point</a:t>
            </a:r>
            <a:r>
              <a:rPr lang="zh-CN" altLang="en-US" sz="2000" b="1" dirty="0"/>
              <a:t>类的友元</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point(</a:t>
            </a:r>
            <a:r>
              <a:rPr lang="en-US" altLang="zh-CN" sz="2000" b="1" dirty="0" err="1"/>
              <a:t>int</a:t>
            </a:r>
            <a:r>
              <a:rPr lang="en-US" altLang="zh-CN" sz="2000" b="1" dirty="0"/>
              <a:t> a=10,int b=10){ x=a; y=b; }</a:t>
            </a:r>
          </a:p>
          <a:p>
            <a:pPr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getx</a:t>
            </a:r>
            <a:r>
              <a:rPr lang="en-US" altLang="zh-CN" sz="2000" b="1" dirty="0"/>
              <a:t>( ){ return x ;  </a:t>
            </a:r>
          </a:p>
          <a:p>
            <a:pPr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gety</a:t>
            </a:r>
            <a:r>
              <a:rPr lang="en-US" altLang="zh-CN" sz="2000" b="1" dirty="0"/>
              <a:t>( ){ return y; }</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a:t>
            </a:r>
          </a:p>
        </p:txBody>
      </p:sp>
      <p:sp>
        <p:nvSpPr>
          <p:cNvPr id="5" name="Rectangle 2"/>
          <p:cNvSpPr>
            <a:spLocks noGrp="1" noChangeArrowheads="1"/>
          </p:cNvSpPr>
          <p:nvPr>
            <p:ph type="title"/>
          </p:nvPr>
        </p:nvSpPr>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120866608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685800" y="1196975"/>
            <a:ext cx="7989888" cy="4899025"/>
          </a:xfrm>
        </p:spPr>
        <p:txBody>
          <a:bodyPr/>
          <a:lstStyle/>
          <a:p>
            <a:pPr eaLnBrk="1" hangingPunct="1">
              <a:lnSpc>
                <a:spcPct val="80000"/>
              </a:lnSpc>
              <a:buFontTx/>
              <a:buNone/>
            </a:pPr>
            <a:r>
              <a:rPr lang="en-US" altLang="zh-CN" sz="2000" b="1" dirty="0" err="1"/>
              <a:t>int</a:t>
            </a:r>
            <a:r>
              <a:rPr lang="en-US" altLang="zh-CN" sz="2000" b="1" dirty="0"/>
              <a:t> dist1(point p1,point p2){</a:t>
            </a:r>
          </a:p>
          <a:p>
            <a:pPr eaLnBrk="1" hangingPunct="1">
              <a:lnSpc>
                <a:spcPct val="80000"/>
              </a:lnSpc>
              <a:buFontTx/>
              <a:buNone/>
            </a:pPr>
            <a:r>
              <a:rPr lang="en-US" altLang="zh-CN" sz="2000" b="1" dirty="0"/>
              <a:t>    double x=(p2.x-p1.x);	//</a:t>
            </a:r>
            <a:r>
              <a:rPr lang="zh-CN" altLang="en-US" sz="2000" b="1" dirty="0"/>
              <a:t>友元可以直接访问对象的私有成员</a:t>
            </a:r>
          </a:p>
          <a:p>
            <a:pPr eaLnBrk="1" hangingPunct="1">
              <a:lnSpc>
                <a:spcPct val="80000"/>
              </a:lnSpc>
              <a:buFontTx/>
              <a:buNone/>
            </a:pPr>
            <a:r>
              <a:rPr lang="zh-CN" altLang="en-US" sz="2000" b="1" dirty="0"/>
              <a:t>    </a:t>
            </a:r>
            <a:r>
              <a:rPr lang="en-US" altLang="zh-CN" sz="2000" b="1" dirty="0"/>
              <a:t>double y=(p2.y-p1.y);</a:t>
            </a:r>
          </a:p>
          <a:p>
            <a:pPr eaLnBrk="1" hangingPunct="1">
              <a:lnSpc>
                <a:spcPct val="80000"/>
              </a:lnSpc>
              <a:buFontTx/>
              <a:buNone/>
            </a:pPr>
            <a:r>
              <a:rPr lang="en-US" altLang="zh-CN" sz="2000" b="1" dirty="0"/>
              <a:t>    return </a:t>
            </a:r>
            <a:r>
              <a:rPr lang="en-US" altLang="zh-CN" sz="2000" b="1" dirty="0" err="1"/>
              <a:t>sqrt</a:t>
            </a:r>
            <a:r>
              <a:rPr lang="en-US" altLang="zh-CN" sz="2000" b="1" dirty="0"/>
              <a:t>(x*</a:t>
            </a:r>
            <a:r>
              <a:rPr lang="en-US" altLang="zh-CN" sz="2000" b="1" dirty="0" err="1"/>
              <a:t>x+y</a:t>
            </a:r>
            <a:r>
              <a:rPr lang="en-US" altLang="zh-CN" sz="2000" b="1" dirty="0"/>
              <a:t>*y);</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err="1"/>
              <a:t>int</a:t>
            </a:r>
            <a:r>
              <a:rPr lang="en-US" altLang="zh-CN" sz="2000" b="1" dirty="0"/>
              <a:t> dist2(point p1,point p2){	//dist2</a:t>
            </a:r>
            <a:r>
              <a:rPr lang="zh-CN" altLang="en-US" sz="2000" b="1" dirty="0"/>
              <a:t>是普通函数</a:t>
            </a:r>
          </a:p>
          <a:p>
            <a:pPr eaLnBrk="1" hangingPunct="1">
              <a:lnSpc>
                <a:spcPct val="80000"/>
              </a:lnSpc>
              <a:buFontTx/>
              <a:buNone/>
            </a:pPr>
            <a:r>
              <a:rPr lang="zh-CN" altLang="en-US" sz="2000" b="1" dirty="0"/>
              <a:t>    </a:t>
            </a:r>
            <a:r>
              <a:rPr lang="en-US" altLang="zh-CN" sz="2000" b="1" dirty="0"/>
              <a:t>double x=p2.getx()-p1.getx();//</a:t>
            </a:r>
            <a:r>
              <a:rPr lang="zh-CN" altLang="en-US" sz="2000" b="1" dirty="0"/>
              <a:t>普通函数只能访问对象的公有成员</a:t>
            </a:r>
          </a:p>
          <a:p>
            <a:pPr eaLnBrk="1" hangingPunct="1">
              <a:lnSpc>
                <a:spcPct val="80000"/>
              </a:lnSpc>
              <a:buFontTx/>
              <a:buNone/>
            </a:pPr>
            <a:r>
              <a:rPr lang="zh-CN" altLang="en-US" sz="2000" b="1" dirty="0"/>
              <a:t>    </a:t>
            </a:r>
            <a:r>
              <a:rPr lang="en-US" altLang="zh-CN" sz="2000" b="1" dirty="0"/>
              <a:t>double y=p2.gety()-p1.gety();</a:t>
            </a:r>
          </a:p>
          <a:p>
            <a:pPr eaLnBrk="1" hangingPunct="1">
              <a:lnSpc>
                <a:spcPct val="80000"/>
              </a:lnSpc>
              <a:buFontTx/>
              <a:buNone/>
            </a:pPr>
            <a:r>
              <a:rPr lang="en-US" altLang="zh-CN" sz="2000" b="1" dirty="0"/>
              <a:t>    return </a:t>
            </a:r>
            <a:r>
              <a:rPr lang="en-US" altLang="zh-CN" sz="2000" b="1" dirty="0" err="1"/>
              <a:t>sqrt</a:t>
            </a:r>
            <a:r>
              <a:rPr lang="en-US" altLang="zh-CN" sz="2000" b="1" dirty="0"/>
              <a:t>(x*</a:t>
            </a:r>
            <a:r>
              <a:rPr lang="en-US" altLang="zh-CN" sz="2000" b="1" dirty="0" err="1"/>
              <a:t>x+y</a:t>
            </a:r>
            <a:r>
              <a:rPr lang="en-US" altLang="zh-CN" sz="2000" b="1" dirty="0"/>
              <a:t>*y);</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point p1(2,5),p2(4,20);</a:t>
            </a:r>
          </a:p>
          <a:p>
            <a:pPr eaLnBrk="1" hangingPunct="1">
              <a:lnSpc>
                <a:spcPct val="80000"/>
              </a:lnSpc>
              <a:buFontTx/>
              <a:buNone/>
            </a:pPr>
            <a:r>
              <a:rPr lang="en-US" altLang="zh-CN" sz="2000" b="1" dirty="0"/>
              <a:t>    </a:t>
            </a:r>
            <a:r>
              <a:rPr lang="en-US" altLang="zh-CN" sz="2000" b="1" dirty="0" err="1"/>
              <a:t>cout</a:t>
            </a:r>
            <a:r>
              <a:rPr lang="en-US" altLang="zh-CN" sz="2000" b="1" dirty="0"/>
              <a:t>&lt;&lt;dist1(p1,p2)&lt;&lt;</a:t>
            </a:r>
            <a:r>
              <a:rPr lang="en-US" altLang="zh-CN" sz="2000" b="1" dirty="0" err="1"/>
              <a:t>endl</a:t>
            </a:r>
            <a:r>
              <a:rPr lang="en-US" altLang="zh-CN" sz="2000" b="1" dirty="0"/>
              <a:t>;</a:t>
            </a:r>
          </a:p>
          <a:p>
            <a:pPr eaLnBrk="1" hangingPunct="1">
              <a:lnSpc>
                <a:spcPct val="80000"/>
              </a:lnSpc>
              <a:buFontTx/>
              <a:buNone/>
            </a:pPr>
            <a:r>
              <a:rPr lang="en-US" altLang="zh-CN" sz="2000" b="1" dirty="0"/>
              <a:t>    </a:t>
            </a:r>
            <a:r>
              <a:rPr lang="en-US" altLang="zh-CN" sz="2000" b="1" dirty="0" err="1"/>
              <a:t>cout</a:t>
            </a:r>
            <a:r>
              <a:rPr lang="en-US" altLang="zh-CN" sz="2000" b="1" dirty="0"/>
              <a:t>&lt;&lt;dist2(p1,p2)&lt;&lt;</a:t>
            </a:r>
            <a:r>
              <a:rPr lang="en-US" altLang="zh-CN" sz="2000" b="1" dirty="0" err="1"/>
              <a:t>endl</a:t>
            </a:r>
            <a:r>
              <a:rPr lang="en-US" altLang="zh-CN" sz="2000" b="1" dirty="0"/>
              <a:t>;</a:t>
            </a:r>
          </a:p>
          <a:p>
            <a:pPr eaLnBrk="1" hangingPunct="1">
              <a:lnSpc>
                <a:spcPct val="80000"/>
              </a:lnSpc>
              <a:buFontTx/>
              <a:buNone/>
            </a:pPr>
            <a:r>
              <a:rPr lang="en-US" altLang="zh-CN" sz="2000" b="1" dirty="0"/>
              <a:t>}</a:t>
            </a:r>
          </a:p>
          <a:p>
            <a:pPr eaLnBrk="1" hangingPunct="1">
              <a:lnSpc>
                <a:spcPct val="80000"/>
              </a:lnSpc>
            </a:pPr>
            <a:endParaRPr lang="en-US" altLang="zh-CN" sz="2000" b="1" dirty="0"/>
          </a:p>
        </p:txBody>
      </p:sp>
      <p:sp>
        <p:nvSpPr>
          <p:cNvPr id="6" name="Rectangle 2"/>
          <p:cNvSpPr>
            <a:spLocks noGrp="1" noChangeArrowheads="1"/>
          </p:cNvSpPr>
          <p:nvPr>
            <p:ph type="title"/>
          </p:nvPr>
        </p:nvSpPr>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19294758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228600" y="1052736"/>
            <a:ext cx="8686800" cy="5400675"/>
          </a:xfrm>
        </p:spPr>
        <p:txBody>
          <a:bodyPr/>
          <a:lstStyle/>
          <a:p>
            <a:pPr eaLnBrk="1" hangingPunct="1">
              <a:lnSpc>
                <a:spcPct val="80000"/>
              </a:lnSpc>
              <a:buFontTx/>
              <a:buNone/>
            </a:pPr>
            <a:r>
              <a:rPr lang="en-US" altLang="zh-CN" sz="2800" b="1" dirty="0">
                <a:solidFill>
                  <a:srgbClr val="0000CC"/>
                </a:solidFill>
              </a:rPr>
              <a:t>3</a:t>
            </a:r>
            <a:r>
              <a:rPr lang="zh-CN" altLang="en-US" sz="2800" b="1" dirty="0">
                <a:solidFill>
                  <a:srgbClr val="0000CC"/>
                </a:solidFill>
              </a:rPr>
              <a:t>、友元类</a:t>
            </a:r>
          </a:p>
          <a:p>
            <a:pPr eaLnBrk="1" hangingPunct="1">
              <a:lnSpc>
                <a:spcPct val="80000"/>
              </a:lnSpc>
            </a:pPr>
            <a:r>
              <a:rPr lang="zh-CN" altLang="en-US" sz="2400" b="1" dirty="0">
                <a:solidFill>
                  <a:srgbClr val="FF0000"/>
                </a:solidFill>
              </a:rPr>
              <a:t>一个类可以是另一个类的友元</a:t>
            </a:r>
            <a:r>
              <a:rPr lang="zh-CN" altLang="en-US" sz="2400" b="1" dirty="0">
                <a:solidFill>
                  <a:srgbClr val="0000CC"/>
                </a:solidFill>
              </a:rPr>
              <a:t>，友元类的所有成员函数都是另一个类的友元函数，能够直接访问另一个类的所有成员（包括</a:t>
            </a:r>
            <a:r>
              <a:rPr lang="en-US" altLang="zh-CN" sz="2400" b="1" dirty="0">
                <a:solidFill>
                  <a:srgbClr val="0000CC"/>
                </a:solidFill>
              </a:rPr>
              <a:t>public</a:t>
            </a:r>
            <a:r>
              <a:rPr lang="zh-CN" altLang="en-US" sz="2400" b="1" dirty="0">
                <a:solidFill>
                  <a:srgbClr val="0000CC"/>
                </a:solidFill>
              </a:rPr>
              <a:t>、</a:t>
            </a:r>
            <a:r>
              <a:rPr lang="en-US" altLang="zh-CN" sz="2400" b="1" dirty="0">
                <a:solidFill>
                  <a:srgbClr val="0000CC"/>
                </a:solidFill>
              </a:rPr>
              <a:t>private</a:t>
            </a:r>
            <a:r>
              <a:rPr lang="zh-CN" altLang="en-US" sz="2400" b="1" dirty="0">
                <a:solidFill>
                  <a:srgbClr val="0000CC"/>
                </a:solidFill>
              </a:rPr>
              <a:t>和</a:t>
            </a:r>
            <a:r>
              <a:rPr lang="en-US" altLang="zh-CN" sz="2400" b="1" dirty="0">
                <a:solidFill>
                  <a:srgbClr val="0000CC"/>
                </a:solidFill>
              </a:rPr>
              <a:t>protected</a:t>
            </a:r>
            <a:r>
              <a:rPr lang="zh-CN" altLang="en-US" sz="2400" b="1" dirty="0">
                <a:solidFill>
                  <a:srgbClr val="0000CC"/>
                </a:solidFill>
              </a:rPr>
              <a:t>）</a:t>
            </a:r>
            <a:r>
              <a:rPr lang="zh-CN" altLang="en-US" sz="2400" b="1" dirty="0"/>
              <a:t>。</a:t>
            </a:r>
          </a:p>
          <a:p>
            <a:pPr lvl="1" eaLnBrk="1" hangingPunct="1">
              <a:lnSpc>
                <a:spcPct val="80000"/>
              </a:lnSpc>
              <a:buFontTx/>
              <a:buNone/>
            </a:pPr>
            <a:r>
              <a:rPr lang="en-US" altLang="zh-CN" sz="2400" b="1" dirty="0">
                <a:solidFill>
                  <a:srgbClr val="FF0000"/>
                </a:solidFill>
              </a:rPr>
              <a:t>【</a:t>
            </a:r>
            <a:r>
              <a:rPr lang="zh-CN" altLang="en-US" sz="2400" b="1" dirty="0">
                <a:solidFill>
                  <a:srgbClr val="FF0000"/>
                </a:solidFill>
              </a:rPr>
              <a:t>例</a:t>
            </a:r>
            <a:r>
              <a:rPr lang="en-US" altLang="zh-CN" sz="2400" b="1" dirty="0">
                <a:solidFill>
                  <a:srgbClr val="FF0000"/>
                </a:solidFill>
              </a:rPr>
              <a:t>】  </a:t>
            </a:r>
            <a:r>
              <a:rPr lang="zh-CN" altLang="en-US" sz="2400" b="1" dirty="0">
                <a:solidFill>
                  <a:srgbClr val="FF0000"/>
                </a:solidFill>
              </a:rPr>
              <a:t>通过友元类的成员函数直接访问对象的私有成员。</a:t>
            </a:r>
          </a:p>
          <a:p>
            <a:pPr lvl="1" eaLnBrk="1" hangingPunct="1">
              <a:lnSpc>
                <a:spcPct val="80000"/>
              </a:lnSpc>
              <a:buFontTx/>
              <a:buNone/>
            </a:pPr>
            <a:r>
              <a:rPr lang="en-US" altLang="zh-CN" sz="2000" b="1" dirty="0"/>
              <a:t>//Eg.cpp</a:t>
            </a:r>
          </a:p>
          <a:p>
            <a:pPr lvl="1" eaLnBrk="1" hangingPunct="1">
              <a:lnSpc>
                <a:spcPct val="80000"/>
              </a:lnSpc>
              <a:buFontTx/>
              <a:buNone/>
            </a:pPr>
            <a:r>
              <a:rPr lang="en-US" altLang="zh-CN" sz="2000" b="1" dirty="0"/>
              <a:t>#include &lt;</a:t>
            </a:r>
            <a:r>
              <a:rPr lang="en-US" altLang="zh-CN" sz="2000" b="1" dirty="0" err="1"/>
              <a:t>iostream</a:t>
            </a:r>
            <a:r>
              <a:rPr lang="en-US" altLang="zh-CN" sz="2000" b="1" dirty="0"/>
              <a:t>&gt;</a:t>
            </a:r>
          </a:p>
          <a:p>
            <a:pPr lvl="1" eaLnBrk="1" hangingPunct="1">
              <a:lnSpc>
                <a:spcPct val="80000"/>
              </a:lnSpc>
              <a:buFontTx/>
              <a:buNone/>
            </a:pPr>
            <a:r>
              <a:rPr lang="en-US" altLang="zh-CN" sz="2000" b="1" dirty="0"/>
              <a:t>using namespace </a:t>
            </a:r>
            <a:r>
              <a:rPr lang="en-US" altLang="zh-CN" sz="2000" b="1" dirty="0" err="1"/>
              <a:t>std</a:t>
            </a:r>
            <a:r>
              <a:rPr lang="en-US" altLang="zh-CN" sz="2000" b="1" dirty="0"/>
              <a:t>;</a:t>
            </a:r>
          </a:p>
          <a:p>
            <a:pPr lvl="1" eaLnBrk="1" hangingPunct="1">
              <a:lnSpc>
                <a:spcPct val="80000"/>
              </a:lnSpc>
              <a:buFontTx/>
              <a:buNone/>
            </a:pPr>
            <a:r>
              <a:rPr lang="en-US" altLang="zh-CN" sz="2000" b="1" dirty="0"/>
              <a:t>class A{</a:t>
            </a:r>
          </a:p>
          <a:p>
            <a:pPr lvl="1" eaLnBrk="1" hangingPunct="1">
              <a:lnSpc>
                <a:spcPct val="80000"/>
              </a:lnSpc>
              <a:buFontTx/>
              <a:buNone/>
            </a:pPr>
            <a:r>
              <a:rPr lang="en-US" altLang="zh-CN" sz="2000" b="1" dirty="0"/>
              <a:t>private:</a:t>
            </a:r>
          </a:p>
          <a:p>
            <a:pPr lvl="1"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x,y</a:t>
            </a:r>
            <a:r>
              <a:rPr lang="en-US" altLang="zh-CN" sz="2000" b="1" dirty="0"/>
              <a:t>;</a:t>
            </a:r>
          </a:p>
          <a:p>
            <a:pPr lvl="1" eaLnBrk="1" hangingPunct="1">
              <a:lnSpc>
                <a:spcPct val="80000"/>
              </a:lnSpc>
              <a:buFontTx/>
              <a:buNone/>
            </a:pPr>
            <a:r>
              <a:rPr lang="en-US" altLang="zh-CN" sz="2000" b="1" dirty="0"/>
              <a:t>public:</a:t>
            </a:r>
          </a:p>
          <a:p>
            <a:pPr lvl="1" eaLnBrk="1" hangingPunct="1">
              <a:lnSpc>
                <a:spcPct val="80000"/>
              </a:lnSpc>
              <a:buFontTx/>
              <a:buNone/>
            </a:pPr>
            <a:r>
              <a:rPr lang="en-US" altLang="zh-CN" sz="2000" b="1" dirty="0"/>
              <a:t>    A(</a:t>
            </a:r>
            <a:r>
              <a:rPr lang="en-US" altLang="zh-CN" sz="2000" b="1" dirty="0" err="1"/>
              <a:t>int</a:t>
            </a:r>
            <a:r>
              <a:rPr lang="en-US" altLang="zh-CN" sz="2000" b="1" dirty="0"/>
              <a:t> </a:t>
            </a:r>
            <a:r>
              <a:rPr lang="en-US" altLang="zh-CN" sz="2000" b="1" dirty="0" err="1"/>
              <a:t>i,int</a:t>
            </a:r>
            <a:r>
              <a:rPr lang="en-US" altLang="zh-CN" sz="2000" b="1" dirty="0"/>
              <a:t> j){x=</a:t>
            </a:r>
            <a:r>
              <a:rPr lang="en-US" altLang="zh-CN" sz="2000" b="1" dirty="0" err="1"/>
              <a:t>i;y</a:t>
            </a:r>
            <a:r>
              <a:rPr lang="en-US" altLang="zh-CN" sz="2000" b="1" dirty="0"/>
              <a:t>=j;}</a:t>
            </a:r>
          </a:p>
          <a:p>
            <a:pPr lvl="1"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getX</a:t>
            </a:r>
            <a:r>
              <a:rPr lang="en-US" altLang="zh-CN" sz="2000" b="1" dirty="0"/>
              <a:t>(){return x;}</a:t>
            </a:r>
          </a:p>
          <a:p>
            <a:pPr lvl="1"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getY</a:t>
            </a:r>
            <a:r>
              <a:rPr lang="en-US" altLang="zh-CN" sz="2000" b="1" dirty="0"/>
              <a:t>(){return y;}</a:t>
            </a:r>
          </a:p>
          <a:p>
            <a:pPr lvl="1" eaLnBrk="1" hangingPunct="1">
              <a:lnSpc>
                <a:spcPct val="80000"/>
              </a:lnSpc>
              <a:buFontTx/>
              <a:buNone/>
            </a:pPr>
            <a:r>
              <a:rPr lang="en-US" altLang="zh-CN" sz="2000" b="1" dirty="0"/>
              <a:t>    friend class B;			//</a:t>
            </a:r>
            <a:r>
              <a:rPr lang="zh-CN" altLang="en-US" sz="2000" b="1" dirty="0"/>
              <a:t>声明类</a:t>
            </a:r>
            <a:r>
              <a:rPr lang="en-US" altLang="zh-CN" sz="2000" b="1" dirty="0"/>
              <a:t>B</a:t>
            </a:r>
            <a:r>
              <a:rPr lang="zh-CN" altLang="en-US" sz="2000" b="1" dirty="0"/>
              <a:t>是类</a:t>
            </a:r>
            <a:r>
              <a:rPr lang="en-US" altLang="zh-CN" sz="2000" b="1" dirty="0"/>
              <a:t>A</a:t>
            </a:r>
            <a:r>
              <a:rPr lang="zh-CN" altLang="en-US" sz="2000" b="1" dirty="0"/>
              <a:t>的友元类</a:t>
            </a:r>
          </a:p>
          <a:p>
            <a:pPr lvl="1" eaLnBrk="1" hangingPunct="1">
              <a:lnSpc>
                <a:spcPct val="80000"/>
              </a:lnSpc>
              <a:buFontTx/>
              <a:buNone/>
            </a:pPr>
            <a:r>
              <a:rPr lang="en-US" altLang="zh-CN" sz="2000" b="1" dirty="0"/>
              <a:t>};</a:t>
            </a:r>
          </a:p>
        </p:txBody>
      </p:sp>
      <p:sp>
        <p:nvSpPr>
          <p:cNvPr id="5" name="Rectangle 2"/>
          <p:cNvSpPr>
            <a:spLocks noGrp="1" noChangeArrowheads="1"/>
          </p:cNvSpPr>
          <p:nvPr>
            <p:ph type="title"/>
          </p:nvPr>
        </p:nvSpPr>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2810597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2" end="2"/>
                                            </p:txEl>
                                          </p:spTgt>
                                        </p:tgtEl>
                                        <p:attrNameLst>
                                          <p:attrName>style.visibility</p:attrName>
                                        </p:attrNameLst>
                                      </p:cBhvr>
                                      <p:to>
                                        <p:strVal val="visible"/>
                                      </p:to>
                                    </p:set>
                                    <p:anim calcmode="lin" valueType="num">
                                      <p:cBhvr additive="base">
                                        <p:cTn id="7"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19">
                                            <p:txEl>
                                              <p:pRg st="3" end="3"/>
                                            </p:txEl>
                                          </p:spTgt>
                                        </p:tgtEl>
                                        <p:attrNameLst>
                                          <p:attrName>style.visibility</p:attrName>
                                        </p:attrNameLst>
                                      </p:cBhvr>
                                      <p:to>
                                        <p:strVal val="visible"/>
                                      </p:to>
                                    </p:set>
                                    <p:anim calcmode="lin" valueType="num">
                                      <p:cBhvr additive="base">
                                        <p:cTn id="11"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anim calcmode="lin" valueType="num">
                                      <p:cBhvr additive="base">
                                        <p:cTn id="15"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1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anim calcmode="lin" valueType="num">
                                      <p:cBhvr additive="base">
                                        <p:cTn id="19"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6019">
                                            <p:txEl>
                                              <p:pRg st="6" end="6"/>
                                            </p:txEl>
                                          </p:spTgt>
                                        </p:tgtEl>
                                        <p:attrNameLst>
                                          <p:attrName>style.visibility</p:attrName>
                                        </p:attrNameLst>
                                      </p:cBhvr>
                                      <p:to>
                                        <p:strVal val="visible"/>
                                      </p:to>
                                    </p:set>
                                    <p:anim calcmode="lin" valueType="num">
                                      <p:cBhvr additive="base">
                                        <p:cTn id="23"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1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19">
                                            <p:txEl>
                                              <p:pRg st="7" end="7"/>
                                            </p:txEl>
                                          </p:spTgt>
                                        </p:tgtEl>
                                        <p:attrNameLst>
                                          <p:attrName>style.visibility</p:attrName>
                                        </p:attrNameLst>
                                      </p:cBhvr>
                                      <p:to>
                                        <p:strVal val="visible"/>
                                      </p:to>
                                    </p:set>
                                    <p:anim calcmode="lin" valueType="num">
                                      <p:cBhvr additive="base">
                                        <p:cTn id="27" dur="500" fill="hold"/>
                                        <p:tgtEl>
                                          <p:spTgt spid="8601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1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019">
                                            <p:txEl>
                                              <p:pRg st="8" end="8"/>
                                            </p:txEl>
                                          </p:spTgt>
                                        </p:tgtEl>
                                        <p:attrNameLst>
                                          <p:attrName>style.visibility</p:attrName>
                                        </p:attrNameLst>
                                      </p:cBhvr>
                                      <p:to>
                                        <p:strVal val="visible"/>
                                      </p:to>
                                    </p:set>
                                    <p:anim calcmode="lin" valueType="num">
                                      <p:cBhvr additive="base">
                                        <p:cTn id="31" dur="500" fill="hold"/>
                                        <p:tgtEl>
                                          <p:spTgt spid="8601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1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6019">
                                            <p:txEl>
                                              <p:pRg st="9" end="9"/>
                                            </p:txEl>
                                          </p:spTgt>
                                        </p:tgtEl>
                                        <p:attrNameLst>
                                          <p:attrName>style.visibility</p:attrName>
                                        </p:attrNameLst>
                                      </p:cBhvr>
                                      <p:to>
                                        <p:strVal val="visible"/>
                                      </p:to>
                                    </p:set>
                                    <p:anim calcmode="lin" valueType="num">
                                      <p:cBhvr additive="base">
                                        <p:cTn id="35" dur="500" fill="hold"/>
                                        <p:tgtEl>
                                          <p:spTgt spid="8601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6019">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6019">
                                            <p:txEl>
                                              <p:pRg st="10" end="10"/>
                                            </p:txEl>
                                          </p:spTgt>
                                        </p:tgtEl>
                                        <p:attrNameLst>
                                          <p:attrName>style.visibility</p:attrName>
                                        </p:attrNameLst>
                                      </p:cBhvr>
                                      <p:to>
                                        <p:strVal val="visible"/>
                                      </p:to>
                                    </p:set>
                                    <p:anim calcmode="lin" valueType="num">
                                      <p:cBhvr additive="base">
                                        <p:cTn id="39" dur="500" fill="hold"/>
                                        <p:tgtEl>
                                          <p:spTgt spid="8601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6019">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6019">
                                            <p:txEl>
                                              <p:pRg st="11" end="11"/>
                                            </p:txEl>
                                          </p:spTgt>
                                        </p:tgtEl>
                                        <p:attrNameLst>
                                          <p:attrName>style.visibility</p:attrName>
                                        </p:attrNameLst>
                                      </p:cBhvr>
                                      <p:to>
                                        <p:strVal val="visible"/>
                                      </p:to>
                                    </p:set>
                                    <p:anim calcmode="lin" valueType="num">
                                      <p:cBhvr additive="base">
                                        <p:cTn id="43" dur="500" fill="hold"/>
                                        <p:tgtEl>
                                          <p:spTgt spid="86019">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6019">
                                            <p:txEl>
                                              <p:pRg st="12" end="12"/>
                                            </p:txEl>
                                          </p:spTgt>
                                        </p:tgtEl>
                                        <p:attrNameLst>
                                          <p:attrName>style.visibility</p:attrName>
                                        </p:attrNameLst>
                                      </p:cBhvr>
                                      <p:to>
                                        <p:strVal val="visible"/>
                                      </p:to>
                                    </p:set>
                                    <p:anim calcmode="lin" valueType="num">
                                      <p:cBhvr additive="base">
                                        <p:cTn id="47" dur="500" fill="hold"/>
                                        <p:tgtEl>
                                          <p:spTgt spid="86019">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6019">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6019">
                                            <p:txEl>
                                              <p:pRg st="13" end="13"/>
                                            </p:txEl>
                                          </p:spTgt>
                                        </p:tgtEl>
                                        <p:attrNameLst>
                                          <p:attrName>style.visibility</p:attrName>
                                        </p:attrNameLst>
                                      </p:cBhvr>
                                      <p:to>
                                        <p:strVal val="visible"/>
                                      </p:to>
                                    </p:set>
                                    <p:anim calcmode="lin" valueType="num">
                                      <p:cBhvr additive="base">
                                        <p:cTn id="51" dur="500" fill="hold"/>
                                        <p:tgtEl>
                                          <p:spTgt spid="86019">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6019">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6019">
                                            <p:txEl>
                                              <p:pRg st="14" end="14"/>
                                            </p:txEl>
                                          </p:spTgt>
                                        </p:tgtEl>
                                        <p:attrNameLst>
                                          <p:attrName>style.visibility</p:attrName>
                                        </p:attrNameLst>
                                      </p:cBhvr>
                                      <p:to>
                                        <p:strVal val="visible"/>
                                      </p:to>
                                    </p:set>
                                    <p:anim calcmode="lin" valueType="num">
                                      <p:cBhvr additive="base">
                                        <p:cTn id="55" dur="500" fill="hold"/>
                                        <p:tgtEl>
                                          <p:spTgt spid="86019">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601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685800" y="1196975"/>
            <a:ext cx="7772400" cy="4899025"/>
          </a:xfrm>
        </p:spPr>
        <p:txBody>
          <a:bodyPr/>
          <a:lstStyle/>
          <a:p>
            <a:pPr eaLnBrk="1" hangingPunct="1">
              <a:lnSpc>
                <a:spcPct val="80000"/>
              </a:lnSpc>
              <a:buFontTx/>
              <a:buNone/>
            </a:pPr>
            <a:r>
              <a:rPr lang="en-US" altLang="zh-CN" sz="2000" b="1" dirty="0"/>
              <a:t>class B{</a:t>
            </a:r>
          </a:p>
          <a:p>
            <a:pPr eaLnBrk="1" hangingPunct="1">
              <a:lnSpc>
                <a:spcPct val="80000"/>
              </a:lnSpc>
              <a:buFontTx/>
              <a:buNone/>
            </a:pPr>
            <a:r>
              <a:rPr lang="en-US" altLang="zh-CN" sz="2000" b="1" dirty="0"/>
              <a:t>private:</a:t>
            </a:r>
          </a:p>
          <a:p>
            <a:pPr eaLnBrk="1" hangingPunct="1">
              <a:lnSpc>
                <a:spcPct val="80000"/>
              </a:lnSpc>
              <a:buFontTx/>
              <a:buNone/>
            </a:pPr>
            <a:r>
              <a:rPr lang="en-US" altLang="zh-CN" sz="2000" b="1" dirty="0"/>
              <a:t>    </a:t>
            </a:r>
            <a:r>
              <a:rPr lang="en-US" altLang="zh-CN" sz="2000" b="1" dirty="0" err="1"/>
              <a:t>int</a:t>
            </a:r>
            <a:r>
              <a:rPr lang="en-US" altLang="zh-CN" sz="2000" b="1" dirty="0"/>
              <a:t> z;</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a:t>
            </a:r>
            <a:r>
              <a:rPr lang="en-US" altLang="zh-CN" sz="2000" b="1" dirty="0" err="1"/>
              <a:t>int</a:t>
            </a:r>
            <a:r>
              <a:rPr lang="en-US" altLang="zh-CN" sz="2000" b="1" dirty="0"/>
              <a:t> add(A a){ return </a:t>
            </a:r>
            <a:r>
              <a:rPr lang="en-US" altLang="zh-CN" sz="2000" b="1" dirty="0" err="1"/>
              <a:t>a.x+a.y+z</a:t>
            </a:r>
            <a:r>
              <a:rPr lang="en-US" altLang="zh-CN" sz="2000" b="1" dirty="0"/>
              <a:t>; }		//A</a:t>
            </a:r>
            <a:r>
              <a:rPr lang="zh-CN" altLang="en-US" sz="2000" b="1" dirty="0"/>
              <a:t>类对象作参数</a:t>
            </a:r>
          </a:p>
          <a:p>
            <a:pPr eaLnBrk="1" hangingPunct="1">
              <a:lnSpc>
                <a:spcPct val="80000"/>
              </a:lnSpc>
              <a:buFontTx/>
              <a:buNone/>
            </a:pPr>
            <a:r>
              <a:rPr lang="zh-CN" altLang="en-US" sz="2000" b="1" dirty="0"/>
              <a:t>    </a:t>
            </a:r>
            <a:r>
              <a:rPr lang="en-US" altLang="zh-CN" sz="2000" b="1" dirty="0" err="1"/>
              <a:t>int</a:t>
            </a:r>
            <a:r>
              <a:rPr lang="en-US" altLang="zh-CN" sz="2000" b="1" dirty="0"/>
              <a:t> </a:t>
            </a:r>
            <a:r>
              <a:rPr lang="en-US" altLang="zh-CN" sz="2000" b="1" dirty="0" err="1"/>
              <a:t>mul</a:t>
            </a:r>
            <a:r>
              <a:rPr lang="en-US" altLang="zh-CN" sz="2000" b="1" dirty="0"/>
              <a:t>(A a){ return </a:t>
            </a:r>
            <a:r>
              <a:rPr lang="en-US" altLang="zh-CN" sz="2000" b="1" dirty="0" err="1"/>
              <a:t>a.x</a:t>
            </a:r>
            <a:r>
              <a:rPr lang="en-US" altLang="zh-CN" sz="2000" b="1" dirty="0"/>
              <a:t>*</a:t>
            </a:r>
            <a:r>
              <a:rPr lang="en-US" altLang="zh-CN" sz="2000" b="1" dirty="0" err="1"/>
              <a:t>a.y</a:t>
            </a:r>
            <a:r>
              <a:rPr lang="en-US" altLang="zh-CN" sz="2000" b="1" dirty="0"/>
              <a:t>*z; }		//A</a:t>
            </a:r>
            <a:r>
              <a:rPr lang="zh-CN" altLang="en-US" sz="2000" b="1" dirty="0"/>
              <a:t>类对象作参数</a:t>
            </a:r>
          </a:p>
          <a:p>
            <a:pPr eaLnBrk="1" hangingPunct="1">
              <a:lnSpc>
                <a:spcPct val="80000"/>
              </a:lnSpc>
              <a:buFontTx/>
              <a:buNone/>
            </a:pPr>
            <a:r>
              <a:rPr lang="zh-CN" altLang="en-US" sz="2000" b="1" dirty="0"/>
              <a:t>    </a:t>
            </a:r>
            <a:r>
              <a:rPr lang="en-US" altLang="zh-CN" sz="2000" b="1" dirty="0"/>
              <a:t>B(</a:t>
            </a:r>
            <a:r>
              <a:rPr lang="en-US" altLang="zh-CN" sz="2000" b="1" dirty="0" err="1"/>
              <a:t>int</a:t>
            </a:r>
            <a:r>
              <a:rPr lang="en-US" altLang="zh-CN" sz="2000" b="1" dirty="0"/>
              <a:t> </a:t>
            </a:r>
            <a:r>
              <a:rPr lang="en-US" altLang="zh-CN" sz="2000" b="1" dirty="0" err="1"/>
              <a:t>i</a:t>
            </a:r>
            <a:r>
              <a:rPr lang="en-US" altLang="zh-CN" sz="2000" b="1" dirty="0"/>
              <a:t>=0){  z=</a:t>
            </a:r>
            <a:r>
              <a:rPr lang="en-US" altLang="zh-CN" sz="2000" b="1" dirty="0" err="1"/>
              <a:t>i</a:t>
            </a:r>
            <a:r>
              <a:rPr lang="en-US" altLang="zh-CN" sz="2000" b="1" dirty="0"/>
              <a:t>; }</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A a(2,3);</a:t>
            </a:r>
          </a:p>
          <a:p>
            <a:pPr eaLnBrk="1" hangingPunct="1">
              <a:lnSpc>
                <a:spcPct val="80000"/>
              </a:lnSpc>
              <a:buFontTx/>
              <a:buNone/>
            </a:pPr>
            <a:r>
              <a:rPr lang="en-US" altLang="zh-CN" sz="2000" b="1" dirty="0"/>
              <a:t>    B b(4);</a:t>
            </a:r>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err="1"/>
              <a:t>b.add</a:t>
            </a:r>
            <a:r>
              <a:rPr lang="en-US" altLang="zh-CN" sz="2000" b="1" dirty="0"/>
              <a:t>(a)&lt;&lt;</a:t>
            </a:r>
            <a:r>
              <a:rPr lang="en-US" altLang="zh-CN" sz="2000" b="1" dirty="0" err="1"/>
              <a:t>endl</a:t>
            </a:r>
            <a:r>
              <a:rPr lang="en-US" altLang="zh-CN" sz="2000" b="1" dirty="0"/>
              <a:t>;			//</a:t>
            </a:r>
            <a:r>
              <a:rPr lang="zh-CN" altLang="en-US" sz="2000" b="1" dirty="0"/>
              <a:t>输出</a:t>
            </a:r>
            <a:r>
              <a:rPr lang="en-US" altLang="zh-CN" sz="2000" b="1" dirty="0"/>
              <a:t>9</a:t>
            </a:r>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err="1"/>
              <a:t>b.mul</a:t>
            </a:r>
            <a:r>
              <a:rPr lang="en-US" altLang="zh-CN" sz="2000" b="1" dirty="0"/>
              <a:t>(a)&lt;&lt;</a:t>
            </a:r>
            <a:r>
              <a:rPr lang="en-US" altLang="zh-CN" sz="2000" b="1" dirty="0" err="1"/>
              <a:t>endl</a:t>
            </a:r>
            <a:r>
              <a:rPr lang="en-US" altLang="zh-CN" sz="2000" b="1" dirty="0"/>
              <a:t>;			//</a:t>
            </a:r>
            <a:r>
              <a:rPr lang="zh-CN" altLang="en-US" sz="2000" b="1" dirty="0"/>
              <a:t>输出</a:t>
            </a:r>
            <a:r>
              <a:rPr lang="en-US" altLang="zh-CN" sz="2000" b="1" dirty="0"/>
              <a:t>24</a:t>
            </a:r>
          </a:p>
          <a:p>
            <a:pPr eaLnBrk="1" hangingPunct="1">
              <a:lnSpc>
                <a:spcPct val="80000"/>
              </a:lnSpc>
              <a:buFontTx/>
              <a:buNone/>
            </a:pPr>
            <a:r>
              <a:rPr lang="en-US" altLang="zh-CN" sz="2000" b="1" dirty="0"/>
              <a:t>}</a:t>
            </a:r>
          </a:p>
        </p:txBody>
      </p:sp>
      <p:sp>
        <p:nvSpPr>
          <p:cNvPr id="6" name="Rectangle 2"/>
          <p:cNvSpPr>
            <a:spLocks noGrp="1" noChangeArrowheads="1"/>
          </p:cNvSpPr>
          <p:nvPr>
            <p:ph type="title"/>
          </p:nvPr>
        </p:nvSpPr>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317969332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457200" y="1196752"/>
            <a:ext cx="8435280" cy="4538662"/>
          </a:xfrm>
        </p:spPr>
        <p:txBody>
          <a:bodyPr/>
          <a:lstStyle/>
          <a:p>
            <a:pPr marL="0" indent="0" eaLnBrk="1" hangingPunct="1">
              <a:buNone/>
            </a:pPr>
            <a:r>
              <a:rPr lang="en-US" altLang="zh-CN" sz="2800" b="1" dirty="0">
                <a:solidFill>
                  <a:srgbClr val="0000CC"/>
                </a:solidFill>
              </a:rPr>
              <a:t>4</a:t>
            </a:r>
            <a:r>
              <a:rPr lang="zh-CN" altLang="en-US" sz="2800" b="1" dirty="0">
                <a:solidFill>
                  <a:srgbClr val="0000CC"/>
                </a:solidFill>
              </a:rPr>
              <a:t>、友元成员函数</a:t>
            </a:r>
          </a:p>
          <a:p>
            <a:pPr eaLnBrk="1" hangingPunct="1"/>
            <a:r>
              <a:rPr lang="zh-CN" altLang="en-US" sz="2800" b="1" dirty="0">
                <a:solidFill>
                  <a:srgbClr val="00B050"/>
                </a:solidFill>
              </a:rPr>
              <a:t>可以指定类的某个成员函数是另一个类的友元，也就是</a:t>
            </a:r>
            <a:r>
              <a:rPr lang="zh-CN" altLang="en-US" sz="2800" b="1" dirty="0">
                <a:solidFill>
                  <a:srgbClr val="FF0000"/>
                </a:solidFill>
              </a:rPr>
              <a:t>友元成员函数</a:t>
            </a:r>
            <a:r>
              <a:rPr lang="zh-CN" altLang="en-US" sz="2800" b="1" dirty="0">
                <a:solidFill>
                  <a:srgbClr val="00B050"/>
                </a:solidFill>
              </a:rPr>
              <a:t>。友元成员函数可以直接访问另一个类的私有成员或保护成员，但该类不是友元的成员函数就只能通过公有成员函数访问其他类的私有和保护成员。</a:t>
            </a:r>
            <a:endParaRPr lang="en-US" altLang="zh-CN" sz="2800" b="1" dirty="0">
              <a:solidFill>
                <a:srgbClr val="00B050"/>
              </a:solidFill>
            </a:endParaRPr>
          </a:p>
          <a:p>
            <a:pPr eaLnBrk="1" hangingPunct="1"/>
            <a:r>
              <a:rPr lang="zh-CN" altLang="en-US" sz="2800" b="1" dirty="0">
                <a:solidFill>
                  <a:srgbClr val="0000CC"/>
                </a:solidFill>
              </a:rPr>
              <a:t>友元成员函数的定义步骤有讲究</a:t>
            </a:r>
          </a:p>
          <a:p>
            <a:pPr marL="0" indent="0" eaLnBrk="1" hangingPunct="1">
              <a:buNone/>
            </a:pPr>
            <a:r>
              <a:rPr lang="en-US" altLang="zh-CN" sz="2800" b="1" dirty="0"/>
              <a:t>【</a:t>
            </a:r>
            <a:r>
              <a:rPr lang="zh-CN" altLang="en-US" sz="2800" b="1" dirty="0"/>
              <a:t>例</a:t>
            </a:r>
            <a:r>
              <a:rPr lang="en-US" altLang="zh-CN" sz="2800" b="1" dirty="0"/>
              <a:t>】</a:t>
            </a:r>
            <a:r>
              <a:rPr lang="zh-CN" altLang="en-US" sz="2800" b="1" dirty="0"/>
              <a:t>有两个类</a:t>
            </a:r>
            <a:r>
              <a:rPr lang="en-US" altLang="zh-CN" sz="2800" b="1" dirty="0"/>
              <a:t>A</a:t>
            </a:r>
            <a:r>
              <a:rPr lang="zh-CN" altLang="en-US" sz="2800" b="1" dirty="0"/>
              <a:t>和</a:t>
            </a:r>
            <a:r>
              <a:rPr lang="en-US" altLang="zh-CN" sz="2800" b="1" dirty="0"/>
              <a:t>B</a:t>
            </a:r>
            <a:r>
              <a:rPr lang="zh-CN" altLang="en-US" sz="2800" b="1" dirty="0"/>
              <a:t>，将类</a:t>
            </a:r>
            <a:r>
              <a:rPr lang="en-US" altLang="zh-CN" sz="2800" b="1" dirty="0"/>
              <a:t>A</a:t>
            </a:r>
            <a:r>
              <a:rPr lang="zh-CN" altLang="en-US" sz="2800" b="1" dirty="0"/>
              <a:t>的成员函数</a:t>
            </a:r>
            <a:r>
              <a:rPr lang="en-US" altLang="zh-CN" sz="2800" b="1" dirty="0"/>
              <a:t>sum </a:t>
            </a:r>
            <a:r>
              <a:rPr lang="zh-CN" altLang="en-US" sz="2800" b="1" dirty="0"/>
              <a:t>定义成类</a:t>
            </a:r>
            <a:r>
              <a:rPr lang="en-US" altLang="zh-CN" sz="2800" b="1" dirty="0"/>
              <a:t>B</a:t>
            </a:r>
            <a:r>
              <a:rPr lang="zh-CN" altLang="en-US" sz="2800" b="1" dirty="0"/>
              <a:t>的友元成员函数，使它能够计算两个类数据成员的总和。</a:t>
            </a:r>
            <a:endParaRPr lang="en-US" altLang="zh-CN" sz="2800" b="1" dirty="0">
              <a:solidFill>
                <a:srgbClr val="FF3300"/>
              </a:solidFill>
            </a:endParaRPr>
          </a:p>
        </p:txBody>
      </p:sp>
      <p:sp>
        <p:nvSpPr>
          <p:cNvPr id="6" name="Rectangle 2"/>
          <p:cNvSpPr>
            <a:spLocks noGrp="1" noChangeArrowheads="1"/>
          </p:cNvSpPr>
          <p:nvPr>
            <p:ph type="title"/>
          </p:nvPr>
        </p:nvSpPr>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2180093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 calcmode="lin" valueType="num">
                                      <p:cBhvr additive="base">
                                        <p:cTn id="7"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 calcmode="lin" valueType="num">
                                      <p:cBhvr additive="base">
                                        <p:cTn id="13"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anim calcmode="lin" valueType="num">
                                      <p:cBhvr additive="base">
                                        <p:cTn id="19"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323528" y="1024235"/>
            <a:ext cx="8229600" cy="5865813"/>
          </a:xfrm>
        </p:spPr>
        <p:txBody>
          <a:bodyPr/>
          <a:lstStyle/>
          <a:p>
            <a:pPr marL="0" indent="0">
              <a:buFontTx/>
              <a:buNone/>
            </a:pPr>
            <a:r>
              <a:rPr lang="en-US" altLang="zh-CN" sz="2400" b="1" dirty="0"/>
              <a:t>//CH4-23.cpp</a:t>
            </a:r>
          </a:p>
          <a:p>
            <a:pPr marL="0" indent="0">
              <a:buFontTx/>
              <a:buNone/>
            </a:pPr>
            <a:r>
              <a:rPr lang="en-US" altLang="zh-CN" sz="2400" b="1" dirty="0"/>
              <a:t>#include &lt;</a:t>
            </a:r>
            <a:r>
              <a:rPr lang="en-US" altLang="zh-CN" sz="2400" b="1" dirty="0" err="1"/>
              <a:t>iostream</a:t>
            </a:r>
            <a:r>
              <a:rPr lang="en-US" altLang="zh-CN" sz="2400" b="1" dirty="0"/>
              <a:t>&gt;</a:t>
            </a:r>
          </a:p>
          <a:p>
            <a:pPr marL="0" indent="0">
              <a:buFontTx/>
              <a:buNone/>
            </a:pPr>
            <a:r>
              <a:rPr lang="en-US" altLang="zh-CN" sz="2400" b="1" dirty="0"/>
              <a:t>using namespace </a:t>
            </a:r>
            <a:r>
              <a:rPr lang="en-US" altLang="zh-CN" sz="2400" b="1" dirty="0" err="1"/>
              <a:t>std</a:t>
            </a:r>
            <a:r>
              <a:rPr lang="en-US" altLang="zh-CN" sz="2400" b="1" dirty="0"/>
              <a:t>;</a:t>
            </a:r>
          </a:p>
          <a:p>
            <a:pPr marL="0" indent="0">
              <a:buFontTx/>
              <a:buNone/>
            </a:pPr>
            <a:r>
              <a:rPr lang="en-US" altLang="zh-CN" sz="2400" b="1" dirty="0">
                <a:solidFill>
                  <a:srgbClr val="FF0000"/>
                </a:solidFill>
              </a:rPr>
              <a:t>class B;</a:t>
            </a:r>
            <a:r>
              <a:rPr lang="en-US" altLang="zh-CN" sz="2400" b="1" dirty="0"/>
              <a:t>				</a:t>
            </a:r>
            <a:r>
              <a:rPr lang="en-US" altLang="zh-CN" sz="2400" b="1" dirty="0">
                <a:solidFill>
                  <a:srgbClr val="FF0000"/>
                </a:solidFill>
              </a:rPr>
              <a:t>//L1</a:t>
            </a:r>
            <a:r>
              <a:rPr lang="zh-CN" altLang="en-US" sz="2400" b="1" dirty="0">
                <a:solidFill>
                  <a:srgbClr val="FF0000"/>
                </a:solidFill>
              </a:rPr>
              <a:t>：前向引用声明</a:t>
            </a:r>
          </a:p>
          <a:p>
            <a:pPr marL="0" indent="0">
              <a:buFontTx/>
              <a:buNone/>
            </a:pPr>
            <a:r>
              <a:rPr lang="en-US" altLang="zh-CN" sz="2400" b="1" dirty="0"/>
              <a:t>class A{</a:t>
            </a:r>
          </a:p>
          <a:p>
            <a:pPr marL="0" indent="0">
              <a:buFontTx/>
              <a:buNone/>
            </a:pPr>
            <a:r>
              <a:rPr lang="en-US" altLang="zh-CN" sz="2400" b="1" dirty="0"/>
              <a:t>private:</a:t>
            </a:r>
          </a:p>
          <a:p>
            <a:pPr marL="0" indent="0">
              <a:buFontTx/>
              <a:buNone/>
            </a:pPr>
            <a:r>
              <a:rPr lang="en-US" altLang="zh-CN" sz="2400" b="1" dirty="0"/>
              <a:t>    </a:t>
            </a:r>
            <a:r>
              <a:rPr lang="en-US" altLang="zh-CN" sz="2400" b="1" dirty="0" err="1"/>
              <a:t>int</a:t>
            </a:r>
            <a:r>
              <a:rPr lang="en-US" altLang="zh-CN" sz="2400" b="1" dirty="0"/>
              <a:t> </a:t>
            </a:r>
            <a:r>
              <a:rPr lang="en-US" altLang="zh-CN" sz="2400" b="1" dirty="0" err="1"/>
              <a:t>x,y</a:t>
            </a:r>
            <a:r>
              <a:rPr lang="en-US" altLang="zh-CN" sz="2400" b="1" dirty="0"/>
              <a:t>;</a:t>
            </a:r>
          </a:p>
          <a:p>
            <a:pPr marL="0" indent="0">
              <a:buFontTx/>
              <a:buNone/>
            </a:pPr>
            <a:r>
              <a:rPr lang="en-US" altLang="zh-CN" sz="2400" b="1" dirty="0"/>
              <a:t>public:</a:t>
            </a:r>
          </a:p>
          <a:p>
            <a:pPr marL="0" indent="0">
              <a:buFontTx/>
              <a:buNone/>
            </a:pPr>
            <a:r>
              <a:rPr lang="en-US" altLang="zh-CN" sz="2400" b="1" dirty="0"/>
              <a:t>    A(</a:t>
            </a:r>
            <a:r>
              <a:rPr lang="en-US" altLang="zh-CN" sz="2400" b="1" dirty="0" err="1"/>
              <a:t>int</a:t>
            </a:r>
            <a:r>
              <a:rPr lang="en-US" altLang="zh-CN" sz="2400" b="1" dirty="0"/>
              <a:t> </a:t>
            </a:r>
            <a:r>
              <a:rPr lang="en-US" altLang="zh-CN" sz="2400" b="1" dirty="0" err="1"/>
              <a:t>i,int</a:t>
            </a:r>
            <a:r>
              <a:rPr lang="en-US" altLang="zh-CN" sz="2400" b="1" dirty="0"/>
              <a:t> j){x=</a:t>
            </a:r>
            <a:r>
              <a:rPr lang="en-US" altLang="zh-CN" sz="2400" b="1" dirty="0" err="1"/>
              <a:t>i;y</a:t>
            </a:r>
            <a:r>
              <a:rPr lang="en-US" altLang="zh-CN" sz="2400" b="1" dirty="0"/>
              <a:t>=j;}</a:t>
            </a:r>
          </a:p>
          <a:p>
            <a:pPr marL="0" indent="0">
              <a:buFontTx/>
              <a:buNone/>
            </a:pP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sum(</a:t>
            </a:r>
            <a:r>
              <a:rPr lang="en-US" altLang="zh-CN" sz="2400" b="1" dirty="0">
                <a:solidFill>
                  <a:srgbClr val="FF0000"/>
                </a:solidFill>
              </a:rPr>
              <a:t>B</a:t>
            </a:r>
            <a:r>
              <a:rPr lang="en-US" altLang="zh-CN" sz="2400" b="1" dirty="0">
                <a:solidFill>
                  <a:srgbClr val="0000CC"/>
                </a:solidFill>
              </a:rPr>
              <a:t> </a:t>
            </a:r>
            <a:r>
              <a:rPr lang="en-US" altLang="zh-CN" sz="2400" b="1" dirty="0">
                <a:solidFill>
                  <a:srgbClr val="FF0000"/>
                </a:solidFill>
              </a:rPr>
              <a:t>b</a:t>
            </a:r>
            <a:r>
              <a:rPr lang="en-US" altLang="zh-CN" sz="2400" b="1" dirty="0">
                <a:solidFill>
                  <a:srgbClr val="0000CC"/>
                </a:solidFill>
              </a:rPr>
              <a:t>);</a:t>
            </a:r>
            <a:r>
              <a:rPr lang="en-US" altLang="zh-CN" sz="2400" b="1" dirty="0"/>
              <a:t>	</a:t>
            </a:r>
            <a:r>
              <a:rPr lang="en-US" altLang="zh-CN" sz="1800" b="1" dirty="0">
                <a:solidFill>
                  <a:srgbClr val="FF0000"/>
                </a:solidFill>
              </a:rPr>
              <a:t>//</a:t>
            </a:r>
            <a:r>
              <a:rPr lang="zh-CN" altLang="en-US" sz="1800" b="1" dirty="0">
                <a:solidFill>
                  <a:srgbClr val="FF0000"/>
                </a:solidFill>
              </a:rPr>
              <a:t>在此只能声明</a:t>
            </a:r>
            <a:r>
              <a:rPr lang="en-US" altLang="zh-CN" sz="1800" b="1" dirty="0">
                <a:solidFill>
                  <a:srgbClr val="FF0000"/>
                </a:solidFill>
              </a:rPr>
              <a:t>sum()</a:t>
            </a:r>
            <a:r>
              <a:rPr lang="zh-CN" altLang="en-US" sz="1800" b="1" dirty="0">
                <a:solidFill>
                  <a:srgbClr val="FF0000"/>
                </a:solidFill>
              </a:rPr>
              <a:t>，其定义须在</a:t>
            </a:r>
            <a:r>
              <a:rPr lang="en-US" altLang="zh-CN" sz="1800" b="1" dirty="0">
                <a:solidFill>
                  <a:srgbClr val="FF0000"/>
                </a:solidFill>
              </a:rPr>
              <a:t>class B</a:t>
            </a:r>
            <a:r>
              <a:rPr lang="zh-CN" altLang="en-US" sz="1800" b="1" dirty="0">
                <a:solidFill>
                  <a:srgbClr val="FF0000"/>
                </a:solidFill>
              </a:rPr>
              <a:t>定义之后</a:t>
            </a:r>
          </a:p>
          <a:p>
            <a:pPr marL="0" indent="0">
              <a:buFontTx/>
              <a:buNone/>
            </a:pPr>
            <a:r>
              <a:rPr lang="en-US" altLang="zh-CN" sz="2400" b="1" dirty="0"/>
              <a:t>};</a:t>
            </a:r>
          </a:p>
        </p:txBody>
      </p:sp>
      <p:sp>
        <p:nvSpPr>
          <p:cNvPr id="3" name="Rectangle 2"/>
          <p:cNvSpPr>
            <a:spLocks noGrp="1" noChangeArrowheads="1"/>
          </p:cNvSpPr>
          <p:nvPr>
            <p:ph type="title"/>
          </p:nvPr>
        </p:nvSpPr>
        <p:spPr>
          <a:xfrm>
            <a:off x="457200" y="73672"/>
            <a:ext cx="8229600" cy="811195"/>
          </a:xfrm>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398940445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24744"/>
            <a:ext cx="8568952" cy="4525963"/>
          </a:xfrm>
        </p:spPr>
        <p:txBody>
          <a:bodyPr/>
          <a:lstStyle/>
          <a:p>
            <a:pPr marL="0" indent="0">
              <a:buFontTx/>
              <a:buNone/>
              <a:defRPr/>
            </a:pPr>
            <a:r>
              <a:rPr lang="en-US" altLang="zh-CN" sz="2000" b="1" dirty="0"/>
              <a:t>class B{</a:t>
            </a:r>
          </a:p>
          <a:p>
            <a:pPr marL="0" indent="0">
              <a:buFontTx/>
              <a:buNone/>
              <a:defRPr/>
            </a:pPr>
            <a:r>
              <a:rPr lang="en-US" altLang="zh-CN" sz="2000" b="1" dirty="0"/>
              <a:t>private:</a:t>
            </a:r>
          </a:p>
          <a:p>
            <a:pPr marL="0" indent="0">
              <a:buFontTx/>
              <a:buNone/>
              <a:defRPr/>
            </a:pPr>
            <a:r>
              <a:rPr lang="en-US" altLang="zh-CN" sz="2000" b="1" dirty="0"/>
              <a:t>    </a:t>
            </a:r>
            <a:r>
              <a:rPr lang="en-US" altLang="zh-CN" sz="2000" b="1" dirty="0" err="1"/>
              <a:t>int</a:t>
            </a:r>
            <a:r>
              <a:rPr lang="en-US" altLang="zh-CN" sz="2000" b="1" dirty="0"/>
              <a:t> z;</a:t>
            </a:r>
          </a:p>
          <a:p>
            <a:pPr marL="0" indent="0">
              <a:buFontTx/>
              <a:buNone/>
              <a:defRPr/>
            </a:pPr>
            <a:r>
              <a:rPr lang="en-US" altLang="zh-CN" sz="2000" b="1" dirty="0"/>
              <a:t>public:</a:t>
            </a:r>
          </a:p>
          <a:p>
            <a:pPr marL="0" indent="0">
              <a:buFontTx/>
              <a:buNone/>
              <a:defRPr/>
            </a:pPr>
            <a:r>
              <a:rPr lang="en-US" altLang="zh-CN" sz="2000" b="1" dirty="0"/>
              <a:t>    B(</a:t>
            </a:r>
            <a:r>
              <a:rPr lang="en-US" altLang="zh-CN" sz="2000" b="1" dirty="0" err="1"/>
              <a:t>int</a:t>
            </a:r>
            <a:r>
              <a:rPr lang="en-US" altLang="zh-CN" sz="2000" b="1" dirty="0"/>
              <a:t> </a:t>
            </a:r>
            <a:r>
              <a:rPr lang="en-US" altLang="zh-CN" sz="2000" b="1" dirty="0" err="1"/>
              <a:t>i</a:t>
            </a:r>
            <a:r>
              <a:rPr lang="en-US" altLang="zh-CN" sz="2000" b="1" dirty="0"/>
              <a:t>=0){z=</a:t>
            </a:r>
            <a:r>
              <a:rPr lang="en-US" altLang="zh-CN" sz="2000" b="1" dirty="0" err="1"/>
              <a:t>i</a:t>
            </a:r>
            <a:r>
              <a:rPr lang="en-US" altLang="zh-CN" sz="2000" b="1" dirty="0"/>
              <a:t>;}</a:t>
            </a:r>
          </a:p>
          <a:p>
            <a:pPr marL="0" indent="0">
              <a:buFontTx/>
              <a:buNone/>
              <a:defRPr/>
            </a:pPr>
            <a:r>
              <a:rPr lang="en-US" altLang="zh-CN" sz="2000" b="1" dirty="0">
                <a:solidFill>
                  <a:srgbClr val="0000CC"/>
                </a:solidFill>
              </a:rPr>
              <a:t>    friend </a:t>
            </a:r>
            <a:r>
              <a:rPr lang="en-US" altLang="zh-CN" sz="2000" b="1" dirty="0" err="1">
                <a:solidFill>
                  <a:srgbClr val="0000CC"/>
                </a:solidFill>
              </a:rPr>
              <a:t>int</a:t>
            </a:r>
            <a:r>
              <a:rPr lang="en-US" altLang="zh-CN" sz="2000" b="1" dirty="0">
                <a:solidFill>
                  <a:srgbClr val="0000CC"/>
                </a:solidFill>
              </a:rPr>
              <a:t> A::sum(</a:t>
            </a:r>
            <a:r>
              <a:rPr lang="en-US" altLang="zh-CN" sz="2000" b="1" dirty="0">
                <a:solidFill>
                  <a:srgbClr val="FF0000"/>
                </a:solidFill>
              </a:rPr>
              <a:t>B</a:t>
            </a:r>
            <a:r>
              <a:rPr lang="en-US" altLang="zh-CN" sz="2000" b="1" dirty="0">
                <a:solidFill>
                  <a:srgbClr val="0000CC"/>
                </a:solidFill>
              </a:rPr>
              <a:t> </a:t>
            </a:r>
            <a:r>
              <a:rPr lang="en-US" altLang="zh-CN" sz="2000" b="1" dirty="0">
                <a:solidFill>
                  <a:srgbClr val="FF0000"/>
                </a:solidFill>
              </a:rPr>
              <a:t>b</a:t>
            </a:r>
            <a:r>
              <a:rPr lang="en-US" altLang="zh-CN" sz="2000" b="1" dirty="0">
                <a:solidFill>
                  <a:srgbClr val="0000CC"/>
                </a:solidFill>
              </a:rPr>
              <a:t>);</a:t>
            </a:r>
          </a:p>
          <a:p>
            <a:pPr marL="0" indent="0">
              <a:buFontTx/>
              <a:buNone/>
              <a:defRPr/>
            </a:pPr>
            <a:r>
              <a:rPr lang="en-US" altLang="zh-CN" sz="2000" b="1" dirty="0"/>
              <a:t>};</a:t>
            </a:r>
          </a:p>
          <a:p>
            <a:pPr marL="0" indent="0">
              <a:buFontTx/>
              <a:buNone/>
              <a:defRPr/>
            </a:pPr>
            <a:r>
              <a:rPr lang="en-US" altLang="zh-CN" sz="2000" b="1" dirty="0" err="1">
                <a:solidFill>
                  <a:srgbClr val="0000CC"/>
                </a:solidFill>
              </a:rPr>
              <a:t>int</a:t>
            </a:r>
            <a:r>
              <a:rPr lang="en-US" altLang="zh-CN" sz="2000" b="1" dirty="0">
                <a:solidFill>
                  <a:srgbClr val="0000CC"/>
                </a:solidFill>
              </a:rPr>
              <a:t> A::sum(</a:t>
            </a:r>
            <a:r>
              <a:rPr lang="en-US" altLang="zh-CN" sz="2000" b="1" dirty="0">
                <a:solidFill>
                  <a:srgbClr val="FF0000"/>
                </a:solidFill>
              </a:rPr>
              <a:t>B</a:t>
            </a:r>
            <a:r>
              <a:rPr lang="en-US" altLang="zh-CN" sz="2000" b="1" dirty="0"/>
              <a:t> </a:t>
            </a:r>
            <a:r>
              <a:rPr lang="en-US" altLang="zh-CN" sz="2000" b="1" dirty="0">
                <a:solidFill>
                  <a:srgbClr val="FF0000"/>
                </a:solidFill>
              </a:rPr>
              <a:t>b</a:t>
            </a:r>
            <a:r>
              <a:rPr lang="en-US" altLang="zh-CN" sz="2000" b="1" dirty="0">
                <a:solidFill>
                  <a:srgbClr val="0000CC"/>
                </a:solidFill>
              </a:rPr>
              <a:t>){return </a:t>
            </a:r>
            <a:r>
              <a:rPr lang="en-US" altLang="zh-CN" sz="2000" b="1" dirty="0" err="1">
                <a:solidFill>
                  <a:srgbClr val="0000CC"/>
                </a:solidFill>
              </a:rPr>
              <a:t>x+y+b.z</a:t>
            </a:r>
            <a:r>
              <a:rPr lang="en-US" altLang="zh-CN" sz="2000" b="1" dirty="0">
                <a:solidFill>
                  <a:srgbClr val="0000CC"/>
                </a:solidFill>
              </a:rPr>
              <a:t>;}        </a:t>
            </a:r>
            <a:r>
              <a:rPr lang="en-US" altLang="zh-CN" sz="2000" b="1" dirty="0">
                <a:solidFill>
                  <a:srgbClr val="FF0000"/>
                </a:solidFill>
              </a:rPr>
              <a:t>//sum()</a:t>
            </a:r>
            <a:r>
              <a:rPr lang="zh-CN" altLang="en-US" sz="2000" b="1" dirty="0">
                <a:solidFill>
                  <a:srgbClr val="FF0000"/>
                </a:solidFill>
              </a:rPr>
              <a:t>的定义只能在</a:t>
            </a:r>
            <a:r>
              <a:rPr lang="en-US" altLang="zh-CN" sz="2000" b="1" dirty="0">
                <a:solidFill>
                  <a:srgbClr val="FF0000"/>
                </a:solidFill>
              </a:rPr>
              <a:t>B</a:t>
            </a:r>
            <a:r>
              <a:rPr lang="zh-CN" altLang="en-US" sz="2000" b="1" dirty="0">
                <a:solidFill>
                  <a:srgbClr val="FF0000"/>
                </a:solidFill>
              </a:rPr>
              <a:t>定义之后</a:t>
            </a:r>
          </a:p>
          <a:p>
            <a:pPr marL="0" indent="0">
              <a:buFontTx/>
              <a:buNone/>
              <a:defRPr/>
            </a:pPr>
            <a:r>
              <a:rPr lang="en-US" altLang="zh-CN" sz="2000" b="1" dirty="0"/>
              <a:t>void main(){</a:t>
            </a:r>
          </a:p>
          <a:p>
            <a:pPr marL="0" indent="0">
              <a:buFontTx/>
              <a:buNone/>
              <a:defRPr/>
            </a:pPr>
            <a:r>
              <a:rPr lang="en-US" altLang="zh-CN" sz="2000" b="1" dirty="0"/>
              <a:t>    A a(2,3);</a:t>
            </a:r>
          </a:p>
          <a:p>
            <a:pPr marL="0" indent="0">
              <a:buFontTx/>
              <a:buNone/>
              <a:defRPr/>
            </a:pPr>
            <a:r>
              <a:rPr lang="en-US" altLang="zh-CN" sz="2000" b="1" dirty="0"/>
              <a:t>    B b(4);</a:t>
            </a:r>
          </a:p>
          <a:p>
            <a:pPr marL="0" indent="0">
              <a:buFontTx/>
              <a:buNone/>
              <a:defRPr/>
            </a:pPr>
            <a:r>
              <a:rPr lang="en-US" altLang="zh-CN" sz="2000" b="1" dirty="0"/>
              <a:t>    </a:t>
            </a:r>
            <a:r>
              <a:rPr lang="en-US" altLang="zh-CN" sz="2000" b="1" dirty="0" err="1"/>
              <a:t>cout</a:t>
            </a:r>
            <a:r>
              <a:rPr lang="en-US" altLang="zh-CN" sz="2000" b="1" dirty="0"/>
              <a:t>&lt;&lt;</a:t>
            </a:r>
            <a:r>
              <a:rPr lang="en-US" altLang="zh-CN" sz="2000" b="1" dirty="0" err="1"/>
              <a:t>a.sum</a:t>
            </a:r>
            <a:r>
              <a:rPr lang="en-US" altLang="zh-CN" sz="2000" b="1" dirty="0"/>
              <a:t>(b)&lt;&lt;</a:t>
            </a:r>
            <a:r>
              <a:rPr lang="en-US" altLang="zh-CN" sz="2000" b="1" dirty="0" err="1"/>
              <a:t>endl</a:t>
            </a:r>
            <a:r>
              <a:rPr lang="en-US" altLang="zh-CN" sz="2000" b="1" dirty="0"/>
              <a:t>;		//</a:t>
            </a:r>
            <a:r>
              <a:rPr lang="zh-CN" altLang="en-US" sz="2000" b="1" dirty="0"/>
              <a:t>输出</a:t>
            </a:r>
            <a:r>
              <a:rPr lang="en-US" altLang="zh-CN" sz="2000" b="1" dirty="0"/>
              <a:t>9</a:t>
            </a:r>
          </a:p>
          <a:p>
            <a:pPr marL="0" indent="0">
              <a:buFontTx/>
              <a:buNone/>
              <a:defRPr/>
            </a:pPr>
            <a:r>
              <a:rPr lang="en-US" altLang="zh-CN" sz="2000" b="1" dirty="0"/>
              <a:t>}</a:t>
            </a:r>
            <a:endParaRPr lang="zh-CN" altLang="en-US" sz="2000" b="1" dirty="0"/>
          </a:p>
          <a:p>
            <a:pPr>
              <a:defRPr/>
            </a:pPr>
            <a:endParaRPr lang="zh-CN" altLang="en-US" sz="2000" b="1" dirty="0"/>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417284978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b="1" dirty="0">
                <a:solidFill>
                  <a:srgbClr val="0000CC"/>
                </a:solidFill>
              </a:rPr>
              <a:t>5．</a:t>
            </a:r>
            <a:r>
              <a:rPr lang="zh-CN" altLang="en-US" b="1" dirty="0">
                <a:solidFill>
                  <a:srgbClr val="0000CC"/>
                </a:solidFill>
              </a:rPr>
              <a:t>友元使用注意事项</a:t>
            </a:r>
            <a:endParaRPr lang="en-US" altLang="zh-CN" b="1" dirty="0">
              <a:solidFill>
                <a:srgbClr val="0000CC"/>
              </a:solidFill>
            </a:endParaRPr>
          </a:p>
          <a:p>
            <a:pPr marL="457200" indent="-457200">
              <a:buFont typeface="+mj-ea"/>
              <a:buAutoNum type="circleNumDbPlain"/>
            </a:pPr>
            <a:r>
              <a:rPr lang="zh-CN" altLang="zh-CN" sz="2400" dirty="0"/>
              <a:t>在类域中的函数原型前加上关键字</a:t>
            </a:r>
            <a:r>
              <a:rPr lang="en-US" altLang="zh-CN" sz="2400" b="1" dirty="0">
                <a:solidFill>
                  <a:srgbClr val="FF0000"/>
                </a:solidFill>
              </a:rPr>
              <a:t>friend</a:t>
            </a:r>
            <a:r>
              <a:rPr lang="zh-CN" altLang="zh-CN" sz="2400" dirty="0"/>
              <a:t>，就将该函数指定为该类的友元了。关键字</a:t>
            </a:r>
            <a:r>
              <a:rPr lang="en-US" altLang="zh-CN" sz="2400" dirty="0"/>
              <a:t>friend</a:t>
            </a:r>
            <a:r>
              <a:rPr lang="zh-CN" altLang="zh-CN" sz="2400" dirty="0"/>
              <a:t>用于声明友元，它只能出现在类的声明中。</a:t>
            </a:r>
          </a:p>
          <a:p>
            <a:pPr marL="457200" indent="-457200">
              <a:buFont typeface="+mj-ea"/>
              <a:buAutoNum type="circleNumDbPlain"/>
            </a:pPr>
            <a:r>
              <a:rPr lang="zh-CN" altLang="zh-CN" sz="2400" dirty="0"/>
              <a:t>友元函数</a:t>
            </a:r>
            <a:r>
              <a:rPr lang="zh-CN" altLang="zh-CN" sz="2400" b="1" dirty="0">
                <a:solidFill>
                  <a:srgbClr val="FF0000"/>
                </a:solidFill>
              </a:rPr>
              <a:t>并非类的成员函数</a:t>
            </a:r>
            <a:r>
              <a:rPr lang="zh-CN" altLang="zh-CN" sz="2400" dirty="0"/>
              <a:t>，所以它不受</a:t>
            </a:r>
            <a:r>
              <a:rPr lang="en-US" altLang="zh-CN" sz="2400" dirty="0"/>
              <a:t>public</a:t>
            </a:r>
            <a:r>
              <a:rPr lang="zh-CN" altLang="zh-CN" sz="2400" dirty="0"/>
              <a:t>、</a:t>
            </a:r>
            <a:r>
              <a:rPr lang="en-US" altLang="zh-CN" sz="2400" dirty="0"/>
              <a:t>protected</a:t>
            </a:r>
            <a:r>
              <a:rPr lang="zh-CN" altLang="zh-CN" sz="2400" dirty="0"/>
              <a:t>、</a:t>
            </a:r>
            <a:r>
              <a:rPr lang="en-US" altLang="zh-CN" sz="2400" dirty="0"/>
              <a:t>private</a:t>
            </a:r>
            <a:r>
              <a:rPr lang="zh-CN" altLang="zh-CN" sz="2400" dirty="0"/>
              <a:t>的限定，无论将它放在</a:t>
            </a:r>
            <a:r>
              <a:rPr lang="en-US" altLang="zh-CN" sz="2400" dirty="0"/>
              <a:t>public</a:t>
            </a:r>
            <a:r>
              <a:rPr lang="zh-CN" altLang="zh-CN" sz="2400" dirty="0"/>
              <a:t>区，或者</a:t>
            </a:r>
            <a:r>
              <a:rPr lang="en-US" altLang="zh-CN" sz="2400" dirty="0"/>
              <a:t>protected</a:t>
            </a:r>
            <a:r>
              <a:rPr lang="zh-CN" altLang="zh-CN" sz="2400" dirty="0"/>
              <a:t>区，还是</a:t>
            </a:r>
            <a:r>
              <a:rPr lang="en-US" altLang="zh-CN" sz="2400" dirty="0"/>
              <a:t>private</a:t>
            </a:r>
            <a:r>
              <a:rPr lang="zh-CN" altLang="zh-CN" sz="2400" dirty="0"/>
              <a:t>区，都是完全相同的。</a:t>
            </a:r>
          </a:p>
          <a:p>
            <a:pPr marL="457200" indent="-457200">
              <a:buFont typeface="+mj-ea"/>
              <a:buAutoNum type="circleNumDbPlain"/>
            </a:pPr>
            <a:r>
              <a:rPr lang="zh-CN" altLang="zh-CN" sz="2400" dirty="0"/>
              <a:t>友元</a:t>
            </a:r>
            <a:r>
              <a:rPr lang="zh-CN" altLang="zh-CN" sz="2400" b="1" dirty="0">
                <a:solidFill>
                  <a:srgbClr val="FF0000"/>
                </a:solidFill>
              </a:rPr>
              <a:t>不具逆向性和传递性</a:t>
            </a:r>
            <a:r>
              <a:rPr lang="zh-CN" altLang="zh-CN" sz="2400" dirty="0"/>
              <a:t>。即，若</a:t>
            </a:r>
            <a:r>
              <a:rPr lang="en-US" altLang="zh-CN" sz="2400" dirty="0"/>
              <a:t>A</a:t>
            </a:r>
            <a:r>
              <a:rPr lang="zh-CN" altLang="zh-CN" sz="2400" dirty="0"/>
              <a:t>是</a:t>
            </a:r>
            <a:r>
              <a:rPr lang="en-US" altLang="zh-CN" sz="2400" dirty="0"/>
              <a:t>B</a:t>
            </a:r>
            <a:r>
              <a:rPr lang="zh-CN" altLang="zh-CN" sz="2400" dirty="0"/>
              <a:t>的友元，并不表示</a:t>
            </a:r>
            <a:r>
              <a:rPr lang="en-US" altLang="zh-CN" sz="2400" dirty="0"/>
              <a:t>B</a:t>
            </a:r>
            <a:r>
              <a:rPr lang="zh-CN" altLang="zh-CN" sz="2400" dirty="0"/>
              <a:t>是</a:t>
            </a:r>
            <a:r>
              <a:rPr lang="en-US" altLang="zh-CN" sz="2400" dirty="0"/>
              <a:t>A</a:t>
            </a:r>
            <a:r>
              <a:rPr lang="zh-CN" altLang="zh-CN" sz="2400" dirty="0"/>
              <a:t>的友元（除非特别声明）；若</a:t>
            </a:r>
            <a:r>
              <a:rPr lang="en-US" altLang="zh-CN" sz="2400" dirty="0"/>
              <a:t>A</a:t>
            </a:r>
            <a:r>
              <a:rPr lang="zh-CN" altLang="zh-CN" sz="2400" dirty="0"/>
              <a:t>是</a:t>
            </a:r>
            <a:r>
              <a:rPr lang="en-US" altLang="zh-CN" sz="2400" dirty="0"/>
              <a:t>B</a:t>
            </a:r>
            <a:r>
              <a:rPr lang="zh-CN" altLang="zh-CN" sz="2400" dirty="0"/>
              <a:t>的友元，</a:t>
            </a:r>
            <a:r>
              <a:rPr lang="en-US" altLang="zh-CN" sz="2400" dirty="0"/>
              <a:t>B</a:t>
            </a:r>
            <a:r>
              <a:rPr lang="zh-CN" altLang="zh-CN" sz="2400" dirty="0"/>
              <a:t>是</a:t>
            </a:r>
            <a:r>
              <a:rPr lang="en-US" altLang="zh-CN" sz="2400" dirty="0"/>
              <a:t>C</a:t>
            </a:r>
            <a:r>
              <a:rPr lang="zh-CN" altLang="zh-CN" sz="2400" dirty="0"/>
              <a:t>的友元，也不能代表</a:t>
            </a:r>
            <a:r>
              <a:rPr lang="en-US" altLang="zh-CN" sz="2400" dirty="0"/>
              <a:t>A</a:t>
            </a:r>
            <a:r>
              <a:rPr lang="zh-CN" altLang="zh-CN" sz="2400" dirty="0"/>
              <a:t>是</a:t>
            </a:r>
            <a:r>
              <a:rPr lang="en-US" altLang="zh-CN" sz="2400" dirty="0"/>
              <a:t>C</a:t>
            </a:r>
            <a:r>
              <a:rPr lang="zh-CN" altLang="zh-CN" sz="2400" dirty="0"/>
              <a:t>的友元（除非特别声明）。</a:t>
            </a:r>
          </a:p>
          <a:p>
            <a:pPr marL="457200" indent="-457200">
              <a:buFont typeface="+mj-ea"/>
              <a:buAutoNum type="circleNumDbPlain"/>
            </a:pPr>
            <a:r>
              <a:rPr lang="zh-CN" altLang="zh-CN" sz="2400" dirty="0"/>
              <a:t>友元使编程更简洁，程序运行效率也更高，但它可以直接访问类的私有成员，破坏了类的封装性和信息隐藏。</a:t>
            </a:r>
            <a:r>
              <a:rPr lang="zh-CN" altLang="en-US" sz="2400" dirty="0"/>
              <a:t>不建议多用友元。</a:t>
            </a:r>
            <a:endParaRPr lang="zh-CN" altLang="zh-CN" sz="2400" dirty="0"/>
          </a:p>
          <a:p>
            <a:pPr marL="0" indent="0">
              <a:buNone/>
            </a:pPr>
            <a:endParaRPr lang="zh-CN" altLang="en-US" sz="2400" dirty="0"/>
          </a:p>
        </p:txBody>
      </p:sp>
      <p:sp>
        <p:nvSpPr>
          <p:cNvPr id="4" name="Rectangle 2"/>
          <p:cNvSpPr>
            <a:spLocks noGrp="1" noChangeArrowheads="1"/>
          </p:cNvSpPr>
          <p:nvPr>
            <p:ph type="title"/>
          </p:nvPr>
        </p:nvSpPr>
        <p:spPr/>
        <p:txBody>
          <a:bodyPr/>
          <a:lstStyle/>
          <a:p>
            <a:pPr eaLnBrk="1" hangingPunct="1"/>
            <a:r>
              <a:rPr lang="en-US" altLang="zh-CN" b="1" dirty="0"/>
              <a:t>3.13 </a:t>
            </a:r>
            <a:r>
              <a:rPr lang="zh-CN" altLang="en-US" b="1" dirty="0">
                <a:solidFill>
                  <a:srgbClr val="FF3300"/>
                </a:solidFill>
              </a:rPr>
              <a:t>友元</a:t>
            </a:r>
          </a:p>
        </p:txBody>
      </p:sp>
    </p:spTree>
    <p:extLst>
      <p:ext uri="{BB962C8B-B14F-4D97-AF65-F5344CB8AC3E}">
        <p14:creationId xmlns:p14="http://schemas.microsoft.com/office/powerpoint/2010/main" val="284329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86076" y="116632"/>
            <a:ext cx="8064500" cy="792088"/>
          </a:xfrm>
        </p:spPr>
        <p:txBody>
          <a:bodyPr/>
          <a:lstStyle/>
          <a:p>
            <a:pPr eaLnBrk="1" hangingPunct="1"/>
            <a:r>
              <a:rPr lang="en-US" altLang="zh-CN" sz="4000" b="1" dirty="0"/>
              <a:t>3.13 </a:t>
            </a:r>
            <a:r>
              <a:rPr lang="zh-CN" altLang="en-US" sz="4000" b="1" dirty="0"/>
              <a:t>编程实作</a:t>
            </a:r>
            <a:r>
              <a:rPr lang="zh-CN" altLang="en-US" sz="4000" b="1" dirty="0">
                <a:solidFill>
                  <a:srgbClr val="FF3300"/>
                </a:solidFill>
              </a:rPr>
              <a:t>：接口与实现的分离</a:t>
            </a:r>
          </a:p>
        </p:txBody>
      </p:sp>
      <p:sp>
        <p:nvSpPr>
          <p:cNvPr id="121859" name="Rectangle 3"/>
          <p:cNvSpPr>
            <a:spLocks noGrp="1" noChangeArrowheads="1"/>
          </p:cNvSpPr>
          <p:nvPr>
            <p:ph type="body" idx="1"/>
          </p:nvPr>
        </p:nvSpPr>
        <p:spPr>
          <a:xfrm>
            <a:off x="395536" y="1412776"/>
            <a:ext cx="8255040" cy="4683125"/>
          </a:xfrm>
        </p:spPr>
        <p:txBody>
          <a:bodyPr/>
          <a:lstStyle/>
          <a:p>
            <a:pPr eaLnBrk="1" hangingPunct="1">
              <a:buFontTx/>
              <a:buNone/>
            </a:pPr>
            <a:r>
              <a:rPr lang="en-US" altLang="zh-CN" b="1" dirty="0">
                <a:solidFill>
                  <a:srgbClr val="0000CC"/>
                </a:solidFill>
              </a:rPr>
              <a:t>1</a:t>
            </a:r>
            <a:r>
              <a:rPr lang="zh-CN" altLang="en-US" b="1" dirty="0">
                <a:solidFill>
                  <a:srgbClr val="0000CC"/>
                </a:solidFill>
              </a:rPr>
              <a:t>、类的常见组织方式</a:t>
            </a:r>
          </a:p>
          <a:p>
            <a:pPr eaLnBrk="1" hangingPunct="1"/>
            <a:r>
              <a:rPr lang="zh-CN" altLang="en-US" b="1" dirty="0"/>
              <a:t>类的接口</a:t>
            </a:r>
          </a:p>
          <a:p>
            <a:pPr lvl="1" eaLnBrk="1" hangingPunct="1"/>
            <a:r>
              <a:rPr lang="zh-CN" altLang="en-US" b="1" dirty="0"/>
              <a:t>即指类的声明，常保存为与类同名的</a:t>
            </a:r>
            <a:r>
              <a:rPr lang="en-US" altLang="zh-CN" b="1" dirty="0"/>
              <a:t>.h</a:t>
            </a:r>
            <a:r>
              <a:rPr lang="zh-CN" altLang="en-US" b="1" dirty="0"/>
              <a:t>头文件</a:t>
            </a:r>
          </a:p>
          <a:p>
            <a:pPr eaLnBrk="1" hangingPunct="1"/>
            <a:r>
              <a:rPr lang="zh-CN" altLang="en-US" b="1" dirty="0"/>
              <a:t>实现</a:t>
            </a:r>
          </a:p>
          <a:p>
            <a:pPr lvl="1" eaLnBrk="1" hangingPunct="1"/>
            <a:r>
              <a:rPr lang="zh-CN" altLang="en-US" b="1" dirty="0"/>
              <a:t>是指类的成员函数的定义。放在一个与类同名的源程序中（即扩展名为</a:t>
            </a:r>
            <a:r>
              <a:rPr lang="en-US" altLang="zh-CN" b="1" dirty="0"/>
              <a:t>.</a:t>
            </a:r>
            <a:r>
              <a:rPr lang="en-US" altLang="zh-CN" b="1" dirty="0" err="1"/>
              <a:t>cpp</a:t>
            </a:r>
            <a:r>
              <a:rPr lang="zh-CN" altLang="en-US" b="1" dirty="0"/>
              <a:t>的文件）。</a:t>
            </a:r>
            <a:endParaRPr lang="en-US" altLang="zh-CN" b="1" dirty="0"/>
          </a:p>
          <a:p>
            <a:pPr marL="0" indent="0" eaLnBrk="1" hangingPunct="1">
              <a:buNone/>
            </a:pPr>
            <a:r>
              <a:rPr lang="zh-CN" altLang="zh-CN" sz="2800" dirty="0">
                <a:solidFill>
                  <a:srgbClr val="0000CC"/>
                </a:solidFill>
              </a:rPr>
              <a:t>【例</a:t>
            </a:r>
            <a:r>
              <a:rPr lang="en-US" altLang="zh-CN" sz="2800" dirty="0">
                <a:solidFill>
                  <a:srgbClr val="0000CC"/>
                </a:solidFill>
              </a:rPr>
              <a:t>3-30</a:t>
            </a:r>
            <a:r>
              <a:rPr lang="zh-CN" altLang="zh-CN" sz="2800" dirty="0">
                <a:solidFill>
                  <a:srgbClr val="0000CC"/>
                </a:solidFill>
              </a:rPr>
              <a:t>】 建立一个整数堆栈类</a:t>
            </a:r>
            <a:r>
              <a:rPr lang="en-US" altLang="zh-CN" sz="2800" dirty="0">
                <a:solidFill>
                  <a:srgbClr val="0000CC"/>
                </a:solidFill>
              </a:rPr>
              <a:t>stack</a:t>
            </a:r>
            <a:r>
              <a:rPr lang="zh-CN" altLang="zh-CN" sz="2800" dirty="0">
                <a:solidFill>
                  <a:srgbClr val="0000CC"/>
                </a:solidFill>
              </a:rPr>
              <a:t>，栈的默认大小为</a:t>
            </a:r>
            <a:r>
              <a:rPr lang="en-US" altLang="zh-CN" sz="2800" dirty="0">
                <a:solidFill>
                  <a:srgbClr val="0000CC"/>
                </a:solidFill>
              </a:rPr>
              <a:t>10</a:t>
            </a:r>
            <a:r>
              <a:rPr lang="zh-CN" altLang="zh-CN" sz="2800" dirty="0">
                <a:solidFill>
                  <a:srgbClr val="0000CC"/>
                </a:solidFill>
              </a:rPr>
              <a:t>元素，能够完成数据的入栈和出栈处理。将类的声明（即接口）存放在单独的头文件</a:t>
            </a:r>
            <a:r>
              <a:rPr lang="en-US" altLang="zh-CN" sz="2800" dirty="0" err="1">
                <a:solidFill>
                  <a:srgbClr val="0000CC"/>
                </a:solidFill>
              </a:rPr>
              <a:t>Stack.h</a:t>
            </a:r>
            <a:r>
              <a:rPr lang="zh-CN" altLang="zh-CN" sz="2800" dirty="0">
                <a:solidFill>
                  <a:srgbClr val="0000CC"/>
                </a:solidFill>
              </a:rPr>
              <a:t>中</a:t>
            </a:r>
            <a:endParaRPr lang="zh-CN" altLang="en-US" sz="2800" b="1" dirty="0">
              <a:solidFill>
                <a:srgbClr val="0000CC"/>
              </a:solidFill>
            </a:endParaRPr>
          </a:p>
        </p:txBody>
      </p:sp>
    </p:spTree>
    <p:extLst>
      <p:ext uri="{BB962C8B-B14F-4D97-AF65-F5344CB8AC3E}">
        <p14:creationId xmlns:p14="http://schemas.microsoft.com/office/powerpoint/2010/main" val="273888576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400" dirty="0">
                <a:solidFill>
                  <a:srgbClr val="FF0000"/>
                </a:solidFill>
              </a:rPr>
              <a:t>（</a:t>
            </a:r>
            <a:r>
              <a:rPr lang="en-US" altLang="zh-CN" sz="2400" dirty="0">
                <a:solidFill>
                  <a:srgbClr val="FF0000"/>
                </a:solidFill>
              </a:rPr>
              <a:t>1</a:t>
            </a:r>
            <a:r>
              <a:rPr lang="zh-CN" altLang="zh-CN" sz="2400" dirty="0">
                <a:solidFill>
                  <a:srgbClr val="FF0000"/>
                </a:solidFill>
              </a:rPr>
              <a:t>）问题分析</a:t>
            </a:r>
          </a:p>
          <a:p>
            <a:pPr lvl="1"/>
            <a:r>
              <a:rPr lang="zh-CN" altLang="zh-CN" sz="2000" dirty="0"/>
              <a:t>堆栈是计算机领域中广泛应用的一种数据存取技术，是一种按顺序存取的数据结构，类似于生活中按层次存放衣服的箱子，后放入的衣服压在上次入箱的衣服务上面，称为</a:t>
            </a:r>
            <a:r>
              <a:rPr lang="zh-CN" altLang="zh-CN" sz="2000" b="1" dirty="0">
                <a:solidFill>
                  <a:srgbClr val="FF0000"/>
                </a:solidFill>
              </a:rPr>
              <a:t>入栈（</a:t>
            </a:r>
            <a:r>
              <a:rPr lang="en-US" altLang="zh-CN" sz="2000" b="1" dirty="0">
                <a:solidFill>
                  <a:srgbClr val="FF0000"/>
                </a:solidFill>
              </a:rPr>
              <a:t>push</a:t>
            </a:r>
            <a:r>
              <a:rPr lang="zh-CN" altLang="zh-CN" sz="2000" b="1" dirty="0">
                <a:solidFill>
                  <a:srgbClr val="FF0000"/>
                </a:solidFill>
              </a:rPr>
              <a:t>）</a:t>
            </a:r>
            <a:r>
              <a:rPr lang="zh-CN" altLang="zh-CN" sz="2000" dirty="0"/>
              <a:t>；取出衣服时每次都只能取最上层的衣服，称为</a:t>
            </a:r>
            <a:r>
              <a:rPr lang="zh-CN" altLang="zh-CN" sz="2000" b="1" dirty="0">
                <a:solidFill>
                  <a:srgbClr val="FF0000"/>
                </a:solidFill>
              </a:rPr>
              <a:t>出栈（</a:t>
            </a:r>
            <a:r>
              <a:rPr lang="en-US" altLang="zh-CN" sz="2000" b="1" dirty="0">
                <a:solidFill>
                  <a:srgbClr val="FF0000"/>
                </a:solidFill>
              </a:rPr>
              <a:t>pop</a:t>
            </a:r>
            <a:r>
              <a:rPr lang="zh-CN" altLang="zh-CN" sz="2000" b="1" dirty="0">
                <a:solidFill>
                  <a:srgbClr val="FF0000"/>
                </a:solidFill>
              </a:rPr>
              <a:t>）</a:t>
            </a:r>
            <a:r>
              <a:rPr lang="zh-CN" altLang="zh-CN" sz="2000" dirty="0"/>
              <a:t>。</a:t>
            </a:r>
            <a:endParaRPr lang="en-US" altLang="zh-CN" sz="2000" dirty="0"/>
          </a:p>
          <a:p>
            <a:pPr marL="0" indent="0">
              <a:buNone/>
            </a:pPr>
            <a:r>
              <a:rPr lang="zh-CN" altLang="en-US" sz="2400" dirty="0"/>
              <a:t>（</a:t>
            </a:r>
            <a:r>
              <a:rPr lang="en-US" altLang="zh-CN" sz="2400" dirty="0"/>
              <a:t>2）</a:t>
            </a:r>
            <a:r>
              <a:rPr lang="zh-CN" altLang="en-US" sz="2400" dirty="0"/>
              <a:t>数据抽象</a:t>
            </a:r>
            <a:endParaRPr lang="en-US" altLang="zh-CN" sz="2400" dirty="0"/>
          </a:p>
          <a:p>
            <a:pPr lvl="1"/>
            <a:r>
              <a:rPr lang="zh-CN" altLang="zh-CN" sz="2000" dirty="0"/>
              <a:t>可以用数组、链表之类的数据存取技术实现堆栈，通过限定只能在数组或链表的一端进行数据读写就能够实现。</a:t>
            </a:r>
            <a:endParaRPr lang="en-US" altLang="zh-CN" sz="2000" dirty="0"/>
          </a:p>
          <a:p>
            <a:pPr lvl="1"/>
            <a:r>
              <a:rPr lang="zh-CN" altLang="zh-CN" sz="2000" dirty="0"/>
              <a:t>本例将堆栈抽象成</a:t>
            </a:r>
            <a:r>
              <a:rPr lang="en-US" altLang="zh-CN" sz="2000" dirty="0">
                <a:solidFill>
                  <a:srgbClr val="FF0000"/>
                </a:solidFill>
              </a:rPr>
              <a:t>Stack</a:t>
            </a:r>
            <a:r>
              <a:rPr lang="zh-CN" altLang="zh-CN" sz="2000" dirty="0"/>
              <a:t>类，用数组</a:t>
            </a:r>
            <a:r>
              <a:rPr lang="en-US" altLang="zh-CN" sz="2000" dirty="0">
                <a:solidFill>
                  <a:srgbClr val="FF0000"/>
                </a:solidFill>
              </a:rPr>
              <a:t>data</a:t>
            </a:r>
            <a:r>
              <a:rPr lang="zh-CN" altLang="zh-CN" sz="2000" dirty="0"/>
              <a:t>保存堆栈的数据，为了实现只在数组一端进行读写数据的操作，设置</a:t>
            </a:r>
            <a:r>
              <a:rPr lang="en-US" altLang="zh-CN" sz="2000" dirty="0">
                <a:solidFill>
                  <a:srgbClr val="FF0000"/>
                </a:solidFill>
              </a:rPr>
              <a:t>top</a:t>
            </a:r>
            <a:r>
              <a:rPr lang="zh-CN" altLang="zh-CN" sz="2000" dirty="0"/>
              <a:t>指针指示栈顶元素，每次只能够读出它指身的元素，每读出一个数据，</a:t>
            </a:r>
            <a:r>
              <a:rPr lang="en-US" altLang="zh-CN" sz="2000" dirty="0"/>
              <a:t>top</a:t>
            </a:r>
            <a:r>
              <a:rPr lang="zh-CN" altLang="zh-CN" sz="2000" dirty="0"/>
              <a:t>就向下移动一个元素位置；同样，每次保存数据时，只能保存在</a:t>
            </a:r>
            <a:r>
              <a:rPr lang="en-US" altLang="zh-CN" sz="2000" dirty="0"/>
              <a:t>top</a:t>
            </a:r>
            <a:r>
              <a:rPr lang="zh-CN" altLang="zh-CN" sz="2000" dirty="0"/>
              <a:t>指向的位置，每存入一个数据，</a:t>
            </a:r>
            <a:r>
              <a:rPr lang="en-US" altLang="zh-CN" sz="2000" dirty="0"/>
              <a:t>top</a:t>
            </a:r>
            <a:r>
              <a:rPr lang="zh-CN" altLang="zh-CN" sz="2000" dirty="0"/>
              <a:t>就向上移动一个位置，再设置</a:t>
            </a:r>
            <a:r>
              <a:rPr lang="en-US" altLang="zh-CN" sz="2000" dirty="0" err="1">
                <a:solidFill>
                  <a:srgbClr val="FF0000"/>
                </a:solidFill>
              </a:rPr>
              <a:t>maxSize</a:t>
            </a:r>
            <a:r>
              <a:rPr lang="zh-CN" altLang="zh-CN" sz="2000" dirty="0"/>
              <a:t>表示数组的最大下标，代表示堆栈容量</a:t>
            </a:r>
            <a:r>
              <a:rPr lang="zh-CN" altLang="en-US" sz="2000" dirty="0"/>
              <a:t>。</a:t>
            </a:r>
          </a:p>
        </p:txBody>
      </p:sp>
      <p:sp>
        <p:nvSpPr>
          <p:cNvPr id="4" name="Rectangle 2"/>
          <p:cNvSpPr>
            <a:spLocks noGrp="1" noChangeArrowheads="1"/>
          </p:cNvSpPr>
          <p:nvPr>
            <p:ph type="title"/>
          </p:nvPr>
        </p:nvSpPr>
        <p:spPr/>
        <p:txBody>
          <a:bodyPr/>
          <a:lstStyle/>
          <a:p>
            <a:pPr eaLnBrk="1" hangingPunct="1"/>
            <a:r>
              <a:rPr lang="en-US" altLang="zh-CN" sz="4000" b="1" dirty="0"/>
              <a:t>3.13 </a:t>
            </a:r>
            <a:r>
              <a:rPr lang="zh-CN" altLang="en-US" sz="4000" b="1" dirty="0"/>
              <a:t>编程实作</a:t>
            </a:r>
            <a:r>
              <a:rPr lang="zh-CN" altLang="en-US" sz="4000" b="1" dirty="0">
                <a:solidFill>
                  <a:srgbClr val="FF3300"/>
                </a:solidFill>
              </a:rPr>
              <a:t>：接口与实现的分离</a:t>
            </a:r>
          </a:p>
        </p:txBody>
      </p:sp>
    </p:spTree>
    <p:extLst>
      <p:ext uri="{BB962C8B-B14F-4D97-AF65-F5344CB8AC3E}">
        <p14:creationId xmlns:p14="http://schemas.microsoft.com/office/powerpoint/2010/main" val="121840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a:xfrm>
            <a:off x="323528" y="0"/>
            <a:ext cx="8229600" cy="706090"/>
          </a:xfrm>
        </p:spPr>
        <p:txBody>
          <a:bodyPr/>
          <a:lstStyle/>
          <a:p>
            <a:r>
              <a:rPr lang="en-US" altLang="zh-CN" b="1" dirty="0"/>
              <a:t>3.2  </a:t>
            </a:r>
            <a:r>
              <a:rPr lang="en-US" altLang="zh-CN" b="1" dirty="0" err="1">
                <a:solidFill>
                  <a:srgbClr val="FF0000"/>
                </a:solidFill>
              </a:rPr>
              <a:t>struct</a:t>
            </a:r>
            <a:r>
              <a:rPr lang="zh-CN" altLang="zh-CN" b="1" dirty="0"/>
              <a:t>与</a:t>
            </a:r>
            <a:r>
              <a:rPr lang="en-US" altLang="zh-CN" b="1" dirty="0">
                <a:solidFill>
                  <a:srgbClr val="0000CC"/>
                </a:solidFill>
              </a:rPr>
              <a:t>class</a:t>
            </a:r>
            <a:endParaRPr lang="zh-CN" altLang="zh-CN" b="1" dirty="0">
              <a:solidFill>
                <a:srgbClr val="0000CC"/>
              </a:solidFill>
            </a:endParaRPr>
          </a:p>
        </p:txBody>
      </p:sp>
      <p:sp>
        <p:nvSpPr>
          <p:cNvPr id="4099" name="Rectangle 6"/>
          <p:cNvSpPr>
            <a:spLocks noGrp="1" noChangeArrowheads="1"/>
          </p:cNvSpPr>
          <p:nvPr>
            <p:ph type="body" idx="4294967295"/>
          </p:nvPr>
        </p:nvSpPr>
        <p:spPr>
          <a:xfrm>
            <a:off x="323528" y="1124744"/>
            <a:ext cx="8496944" cy="5472608"/>
          </a:xfrm>
          <a:noFill/>
        </p:spPr>
        <p:txBody>
          <a:bodyPr/>
          <a:lstStyle/>
          <a:p>
            <a:pPr eaLnBrk="1" hangingPunct="1">
              <a:lnSpc>
                <a:spcPct val="80000"/>
              </a:lnSpc>
              <a:buFontTx/>
              <a:buNone/>
            </a:pPr>
            <a:r>
              <a:rPr lang="en-US" altLang="zh-CN" b="1" dirty="0">
                <a:solidFill>
                  <a:srgbClr val="0000CC"/>
                </a:solidFill>
              </a:rPr>
              <a:t>3.2.1 C</a:t>
            </a:r>
            <a:r>
              <a:rPr lang="zh-CN" altLang="en-US" b="1" dirty="0">
                <a:solidFill>
                  <a:srgbClr val="0000CC"/>
                </a:solidFill>
              </a:rPr>
              <a:t>＋＋对</a:t>
            </a:r>
            <a:r>
              <a:rPr lang="en-US" altLang="zh-CN" b="1" dirty="0">
                <a:solidFill>
                  <a:srgbClr val="0000CC"/>
                </a:solidFill>
              </a:rPr>
              <a:t>C</a:t>
            </a:r>
            <a:r>
              <a:rPr lang="zh-CN" altLang="en-US" b="1" dirty="0">
                <a:solidFill>
                  <a:srgbClr val="0000CC"/>
                </a:solidFill>
              </a:rPr>
              <a:t>结构的扩展</a:t>
            </a:r>
          </a:p>
          <a:p>
            <a:pPr lvl="1"/>
            <a:r>
              <a:rPr lang="en-US" altLang="zh-CN" sz="2200" dirty="0"/>
              <a:t>C++</a:t>
            </a:r>
            <a:r>
              <a:rPr lang="zh-CN" altLang="zh-CN" sz="2200" dirty="0"/>
              <a:t>扩展了</a:t>
            </a:r>
            <a:r>
              <a:rPr lang="en-US" altLang="zh-CN" sz="2200" dirty="0"/>
              <a:t>C</a:t>
            </a:r>
            <a:r>
              <a:rPr lang="zh-CN" altLang="zh-CN" sz="2200" dirty="0"/>
              <a:t>语言结构的功能</a:t>
            </a:r>
            <a:r>
              <a:rPr lang="zh-CN" altLang="en-US" sz="2200" dirty="0"/>
              <a:t>，</a:t>
            </a:r>
            <a:r>
              <a:rPr lang="zh-CN" altLang="zh-CN" sz="2200" dirty="0"/>
              <a:t>不仅</a:t>
            </a:r>
            <a:r>
              <a:rPr lang="zh-CN" altLang="zh-CN" sz="2200" b="1" dirty="0">
                <a:solidFill>
                  <a:srgbClr val="FF0000"/>
                </a:solidFill>
              </a:rPr>
              <a:t>可以包含数据</a:t>
            </a:r>
            <a:r>
              <a:rPr lang="zh-CN" altLang="zh-CN" sz="2200" dirty="0"/>
              <a:t>，而且</a:t>
            </a:r>
            <a:r>
              <a:rPr lang="zh-CN" altLang="zh-CN" sz="2200" b="1" dirty="0">
                <a:solidFill>
                  <a:srgbClr val="FF0000"/>
                </a:solidFill>
              </a:rPr>
              <a:t>可以包含函数</a:t>
            </a:r>
            <a:r>
              <a:rPr lang="zh-CN" altLang="zh-CN" sz="2200" dirty="0"/>
              <a:t>，同时还引入了</a:t>
            </a:r>
            <a:r>
              <a:rPr lang="en-US" altLang="zh-CN" sz="2200" dirty="0"/>
              <a:t>private</a:t>
            </a:r>
            <a:r>
              <a:rPr lang="zh-CN" altLang="zh-CN" sz="2200" dirty="0"/>
              <a:t>、</a:t>
            </a:r>
            <a:r>
              <a:rPr lang="en-US" altLang="zh-CN" sz="2200" dirty="0"/>
              <a:t>public</a:t>
            </a:r>
            <a:r>
              <a:rPr lang="zh-CN" altLang="zh-CN" sz="2200" dirty="0"/>
              <a:t>和</a:t>
            </a:r>
            <a:r>
              <a:rPr lang="en-US" altLang="zh-CN" sz="2200" dirty="0"/>
              <a:t>protected</a:t>
            </a:r>
            <a:r>
              <a:rPr lang="zh-CN" altLang="zh-CN" sz="2200" dirty="0"/>
              <a:t>三个访问权限限定符，其目的是</a:t>
            </a:r>
            <a:r>
              <a:rPr lang="zh-CN" altLang="zh-CN" sz="2200" b="1" dirty="0">
                <a:solidFill>
                  <a:srgbClr val="FF0000"/>
                </a:solidFill>
              </a:rPr>
              <a:t>实现数据封装和信息隐藏</a:t>
            </a:r>
            <a:r>
              <a:rPr lang="zh-CN" altLang="zh-CN" sz="2200" dirty="0"/>
              <a:t>。</a:t>
            </a:r>
            <a:endParaRPr lang="en-US" altLang="zh-CN" sz="2200" dirty="0"/>
          </a:p>
          <a:p>
            <a:pPr marL="0" indent="0">
              <a:buNone/>
            </a:pPr>
            <a:r>
              <a:rPr lang="en-US" altLang="zh-CN" sz="2800" dirty="0">
                <a:solidFill>
                  <a:srgbClr val="0000CC"/>
                </a:solidFill>
              </a:rPr>
              <a:t>1．C++</a:t>
            </a:r>
            <a:r>
              <a:rPr lang="zh-CN" altLang="zh-CN" sz="2800" dirty="0">
                <a:solidFill>
                  <a:srgbClr val="0000CC"/>
                </a:solidFill>
              </a:rPr>
              <a:t>结构的定义形式</a:t>
            </a:r>
          </a:p>
          <a:p>
            <a:pPr marL="800100" lvl="2" indent="0">
              <a:buNone/>
            </a:pPr>
            <a:r>
              <a:rPr lang="en-US" altLang="zh-CN" dirty="0" err="1"/>
              <a:t>struct</a:t>
            </a:r>
            <a:r>
              <a:rPr lang="en-US" altLang="zh-CN" dirty="0"/>
              <a:t>  </a:t>
            </a:r>
            <a:r>
              <a:rPr lang="zh-CN" altLang="zh-CN" dirty="0"/>
              <a:t>类名</a:t>
            </a:r>
            <a:r>
              <a:rPr lang="en-US" altLang="zh-CN" dirty="0"/>
              <a:t>{</a:t>
            </a:r>
            <a:endParaRPr lang="zh-CN" altLang="zh-CN" dirty="0"/>
          </a:p>
          <a:p>
            <a:pPr marL="800100" lvl="2" indent="0">
              <a:buNone/>
            </a:pPr>
            <a:r>
              <a:rPr lang="en-US" altLang="zh-CN" dirty="0"/>
              <a:t>[public:]            </a:t>
            </a:r>
            <a:r>
              <a:rPr lang="en-US" altLang="zh-CN" dirty="0">
                <a:solidFill>
                  <a:srgbClr val="0000CC"/>
                </a:solidFill>
              </a:rPr>
              <a:t>//</a:t>
            </a:r>
            <a:r>
              <a:rPr lang="zh-CN" altLang="en-US" dirty="0">
                <a:solidFill>
                  <a:srgbClr val="0000CC"/>
                </a:solidFill>
              </a:rPr>
              <a:t>实现</a:t>
            </a:r>
            <a:r>
              <a:rPr lang="zh-CN" altLang="en-US" dirty="0">
                <a:solidFill>
                  <a:srgbClr val="FF0000"/>
                </a:solidFill>
              </a:rPr>
              <a:t>接口功能</a:t>
            </a:r>
            <a:r>
              <a:rPr lang="zh-CN" altLang="en-US" dirty="0">
                <a:solidFill>
                  <a:srgbClr val="0000CC"/>
                </a:solidFill>
              </a:rPr>
              <a:t>，允许被访问的函数和</a:t>
            </a:r>
            <a:r>
              <a:rPr lang="en-US" altLang="zh-CN" dirty="0">
                <a:solidFill>
                  <a:srgbClr val="0000CC"/>
                </a:solidFill>
              </a:rPr>
              <a:t>            </a:t>
            </a:r>
            <a:endParaRPr lang="zh-CN" altLang="zh-CN" dirty="0">
              <a:solidFill>
                <a:srgbClr val="0000CC"/>
              </a:solidFill>
            </a:endParaRPr>
          </a:p>
          <a:p>
            <a:pPr marL="800100" lvl="2" indent="0">
              <a:buNone/>
            </a:pPr>
            <a:r>
              <a:rPr lang="en-US" altLang="zh-CN" dirty="0"/>
              <a:t>     </a:t>
            </a:r>
            <a:r>
              <a:rPr lang="zh-CN" altLang="zh-CN" dirty="0"/>
              <a:t>成员；</a:t>
            </a:r>
            <a:r>
              <a:rPr lang="en-US" altLang="zh-CN" dirty="0"/>
              <a:t>         </a:t>
            </a:r>
            <a:r>
              <a:rPr lang="en-US" altLang="zh-CN" dirty="0">
                <a:solidFill>
                  <a:srgbClr val="0000CC"/>
                </a:solidFill>
              </a:rPr>
              <a:t>//</a:t>
            </a:r>
            <a:r>
              <a:rPr lang="zh-CN" altLang="en-US" dirty="0">
                <a:solidFill>
                  <a:srgbClr val="0000CC"/>
                </a:solidFill>
              </a:rPr>
              <a:t>数据成员放在此区域</a:t>
            </a:r>
            <a:endParaRPr lang="zh-CN" altLang="zh-CN" dirty="0">
              <a:solidFill>
                <a:srgbClr val="0000CC"/>
              </a:solidFill>
            </a:endParaRPr>
          </a:p>
          <a:p>
            <a:pPr marL="800100" lvl="2" indent="0">
              <a:buNone/>
            </a:pPr>
            <a:r>
              <a:rPr lang="en-US" altLang="zh-CN" dirty="0"/>
              <a:t>private:            </a:t>
            </a:r>
            <a:r>
              <a:rPr lang="en-US" altLang="zh-CN" dirty="0">
                <a:solidFill>
                  <a:srgbClr val="0000CC"/>
                </a:solidFill>
              </a:rPr>
              <a:t>//</a:t>
            </a:r>
            <a:r>
              <a:rPr lang="zh-CN" altLang="en-US" dirty="0">
                <a:solidFill>
                  <a:srgbClr val="0000CC"/>
                </a:solidFill>
              </a:rPr>
              <a:t>实现</a:t>
            </a:r>
            <a:r>
              <a:rPr lang="zh-CN" altLang="en-US" dirty="0">
                <a:solidFill>
                  <a:srgbClr val="FF0000"/>
                </a:solidFill>
              </a:rPr>
              <a:t>信息隐藏</a:t>
            </a:r>
            <a:r>
              <a:rPr lang="zh-CN" altLang="en-US" dirty="0">
                <a:solidFill>
                  <a:srgbClr val="0000CC"/>
                </a:solidFill>
              </a:rPr>
              <a:t>，</a:t>
            </a:r>
            <a:r>
              <a:rPr lang="zh-CN" altLang="zh-CN" dirty="0">
                <a:solidFill>
                  <a:srgbClr val="0000CC"/>
                </a:solidFill>
              </a:rPr>
              <a:t>只能被结构内部</a:t>
            </a:r>
            <a:endParaRPr lang="en-US" altLang="zh-CN" dirty="0">
              <a:solidFill>
                <a:srgbClr val="0000CC"/>
              </a:solidFill>
            </a:endParaRPr>
          </a:p>
          <a:p>
            <a:pPr marL="800100" lvl="2" indent="0">
              <a:buNone/>
            </a:pPr>
            <a:r>
              <a:rPr lang="en-US" altLang="zh-CN" dirty="0"/>
              <a:t>     </a:t>
            </a:r>
            <a:r>
              <a:rPr lang="zh-CN" altLang="zh-CN" dirty="0"/>
              <a:t>成员</a:t>
            </a:r>
            <a:r>
              <a:rPr lang="en-US" altLang="zh-CN" dirty="0"/>
              <a:t>;            </a:t>
            </a:r>
            <a:r>
              <a:rPr lang="en-US" altLang="zh-CN" dirty="0">
                <a:solidFill>
                  <a:srgbClr val="0000CC"/>
                </a:solidFill>
              </a:rPr>
              <a:t>//</a:t>
            </a:r>
            <a:r>
              <a:rPr lang="zh-CN" altLang="zh-CN" dirty="0">
                <a:solidFill>
                  <a:srgbClr val="0000CC"/>
                </a:solidFill>
              </a:rPr>
              <a:t>访问</a:t>
            </a:r>
            <a:r>
              <a:rPr lang="zh-CN" altLang="en-US" dirty="0">
                <a:solidFill>
                  <a:srgbClr val="0000CC"/>
                </a:solidFill>
              </a:rPr>
              <a:t>的成员放在此区域</a:t>
            </a:r>
            <a:endParaRPr lang="zh-CN" altLang="zh-CN" dirty="0">
              <a:solidFill>
                <a:srgbClr val="0000CC"/>
              </a:solidFill>
            </a:endParaRPr>
          </a:p>
          <a:p>
            <a:pPr marL="800100" lvl="2" indent="0">
              <a:buNone/>
            </a:pPr>
            <a:r>
              <a:rPr lang="en-US" altLang="zh-CN" dirty="0"/>
              <a:t>protected:         //</a:t>
            </a:r>
            <a:r>
              <a:rPr lang="zh-CN" altLang="en-US" dirty="0"/>
              <a:t>保护成员，与</a:t>
            </a:r>
            <a:r>
              <a:rPr lang="zh-CN" altLang="en-US" dirty="0">
                <a:solidFill>
                  <a:srgbClr val="FF0000"/>
                </a:solidFill>
              </a:rPr>
              <a:t>继承有关</a:t>
            </a:r>
            <a:endParaRPr lang="zh-CN" altLang="zh-CN" dirty="0">
              <a:solidFill>
                <a:srgbClr val="FF0000"/>
              </a:solidFill>
            </a:endParaRPr>
          </a:p>
          <a:p>
            <a:pPr marL="800100" lvl="2" indent="0">
              <a:buNone/>
            </a:pPr>
            <a:r>
              <a:rPr lang="en-US" altLang="zh-CN" dirty="0"/>
              <a:t>     </a:t>
            </a:r>
            <a:r>
              <a:rPr lang="zh-CN" altLang="zh-CN" dirty="0"/>
              <a:t>成员；</a:t>
            </a:r>
          </a:p>
          <a:p>
            <a:pPr marL="800100" lvl="2" indent="0">
              <a:buNone/>
            </a:pPr>
            <a:r>
              <a:rPr lang="en-US" altLang="zh-CN" dirty="0"/>
              <a:t>};</a:t>
            </a:r>
            <a:endParaRPr lang="zh-CN" altLang="zh-CN" dirty="0"/>
          </a:p>
        </p:txBody>
      </p:sp>
    </p:spTree>
    <p:extLst>
      <p:ext uri="{BB962C8B-B14F-4D97-AF65-F5344CB8AC3E}">
        <p14:creationId xmlns:p14="http://schemas.microsoft.com/office/powerpoint/2010/main" val="641929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 calcmode="lin" valueType="num">
                                      <p:cBhvr additive="base">
                                        <p:cTn id="21"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9">
                                            <p:txEl>
                                              <p:pRg st="5" end="5"/>
                                            </p:txEl>
                                          </p:spTgt>
                                        </p:tgtEl>
                                        <p:attrNameLst>
                                          <p:attrName>style.visibility</p:attrName>
                                        </p:attrNameLst>
                                      </p:cBhvr>
                                      <p:to>
                                        <p:strVal val="visible"/>
                                      </p:to>
                                    </p:set>
                                    <p:anim calcmode="lin" valueType="num">
                                      <p:cBhvr additive="base">
                                        <p:cTn id="25"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9">
                                            <p:txEl>
                                              <p:pRg st="6" end="6"/>
                                            </p:txEl>
                                          </p:spTgt>
                                        </p:tgtEl>
                                        <p:attrNameLst>
                                          <p:attrName>style.visibility</p:attrName>
                                        </p:attrNameLst>
                                      </p:cBhvr>
                                      <p:to>
                                        <p:strVal val="visible"/>
                                      </p:to>
                                    </p:set>
                                    <p:anim calcmode="lin" valueType="num">
                                      <p:cBhvr additive="base">
                                        <p:cTn id="29"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99">
                                            <p:txEl>
                                              <p:pRg st="7" end="7"/>
                                            </p:txEl>
                                          </p:spTgt>
                                        </p:tgtEl>
                                        <p:attrNameLst>
                                          <p:attrName>style.visibility</p:attrName>
                                        </p:attrNameLst>
                                      </p:cBhvr>
                                      <p:to>
                                        <p:strVal val="visible"/>
                                      </p:to>
                                    </p:set>
                                    <p:anim calcmode="lin" valueType="num">
                                      <p:cBhvr additive="base">
                                        <p:cTn id="33"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 calcmode="lin" valueType="num">
                                      <p:cBhvr additive="base">
                                        <p:cTn id="3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99">
                                            <p:txEl>
                                              <p:pRg st="9" end="9"/>
                                            </p:txEl>
                                          </p:spTgt>
                                        </p:tgtEl>
                                        <p:attrNameLst>
                                          <p:attrName>style.visibility</p:attrName>
                                        </p:attrNameLst>
                                      </p:cBhvr>
                                      <p:to>
                                        <p:strVal val="visible"/>
                                      </p:to>
                                    </p:set>
                                    <p:anim calcmode="lin" valueType="num">
                                      <p:cBhvr additive="base">
                                        <p:cTn id="41"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 calcmode="lin" valueType="num">
                                      <p:cBhvr additive="base">
                                        <p:cTn id="45"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r>
              <a:rPr lang="en-US" altLang="zh-CN" sz="4000" b="1" dirty="0"/>
              <a:t>3.13 </a:t>
            </a:r>
            <a:r>
              <a:rPr lang="zh-CN" altLang="en-US" sz="4000" b="1" dirty="0"/>
              <a:t>编程实作</a:t>
            </a:r>
            <a:r>
              <a:rPr lang="zh-CN" altLang="en-US" sz="4000" b="1" dirty="0">
                <a:solidFill>
                  <a:srgbClr val="FF3300"/>
                </a:solidFill>
              </a:rPr>
              <a:t>：接口与实现的分离</a:t>
            </a:r>
          </a:p>
        </p:txBody>
      </p:sp>
      <p:pic>
        <p:nvPicPr>
          <p:cNvPr id="11" name="图片 10"/>
          <p:cNvPicPr>
            <a:picLocks noChangeAspect="1"/>
          </p:cNvPicPr>
          <p:nvPr/>
        </p:nvPicPr>
        <p:blipFill>
          <a:blip r:embed="rId2"/>
          <a:stretch>
            <a:fillRect/>
          </a:stretch>
        </p:blipFill>
        <p:spPr>
          <a:xfrm>
            <a:off x="107504" y="1916832"/>
            <a:ext cx="8208912" cy="4320480"/>
          </a:xfrm>
          <a:prstGeom prst="rect">
            <a:avLst/>
          </a:prstGeom>
        </p:spPr>
      </p:pic>
      <p:sp>
        <p:nvSpPr>
          <p:cNvPr id="13" name="文本框 12"/>
          <p:cNvSpPr txBox="1"/>
          <p:nvPr/>
        </p:nvSpPr>
        <p:spPr>
          <a:xfrm>
            <a:off x="107504" y="1163925"/>
            <a:ext cx="5616624" cy="584775"/>
          </a:xfrm>
          <a:prstGeom prst="rect">
            <a:avLst/>
          </a:prstGeom>
          <a:noFill/>
        </p:spPr>
        <p:txBody>
          <a:bodyPr wrap="square" rtlCol="0">
            <a:spAutoFit/>
          </a:bodyPr>
          <a:lstStyle/>
          <a:p>
            <a:r>
              <a:rPr lang="en-US" altLang="zh-CN" sz="3200" dirty="0">
                <a:solidFill>
                  <a:srgbClr val="0000CC"/>
                </a:solidFill>
              </a:rPr>
              <a:t>Stack</a:t>
            </a:r>
            <a:r>
              <a:rPr lang="zh-CN" altLang="en-US" sz="3200" dirty="0">
                <a:solidFill>
                  <a:srgbClr val="0000CC"/>
                </a:solidFill>
              </a:rPr>
              <a:t>抽象结果</a:t>
            </a:r>
          </a:p>
        </p:txBody>
      </p:sp>
    </p:spTree>
    <p:extLst>
      <p:ext uri="{BB962C8B-B14F-4D97-AF65-F5344CB8AC3E}">
        <p14:creationId xmlns:p14="http://schemas.microsoft.com/office/powerpoint/2010/main" val="110658547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539552" y="1309707"/>
            <a:ext cx="7772400" cy="5546725"/>
          </a:xfrm>
        </p:spPr>
        <p:txBody>
          <a:bodyPr/>
          <a:lstStyle/>
          <a:p>
            <a:pPr eaLnBrk="1" hangingPunct="1">
              <a:lnSpc>
                <a:spcPct val="80000"/>
              </a:lnSpc>
              <a:buFontTx/>
              <a:buNone/>
            </a:pPr>
            <a:r>
              <a:rPr lang="zh-CN" altLang="en-US" sz="2800" b="1" dirty="0">
                <a:solidFill>
                  <a:srgbClr val="0000CC"/>
                </a:solidFill>
              </a:rPr>
              <a:t>（</a:t>
            </a:r>
            <a:r>
              <a:rPr lang="en-US" altLang="zh-CN" sz="2800" b="1" dirty="0">
                <a:solidFill>
                  <a:srgbClr val="0000CC"/>
                </a:solidFill>
              </a:rPr>
              <a:t>3）stack</a:t>
            </a:r>
            <a:r>
              <a:rPr lang="zh-CN" altLang="en-US" sz="2800" b="1" dirty="0">
                <a:solidFill>
                  <a:srgbClr val="0000CC"/>
                </a:solidFill>
              </a:rPr>
              <a:t>类的接口</a:t>
            </a:r>
          </a:p>
          <a:p>
            <a:pPr eaLnBrk="1" hangingPunct="1">
              <a:lnSpc>
                <a:spcPct val="80000"/>
              </a:lnSpc>
              <a:buFontTx/>
              <a:buNone/>
            </a:pPr>
            <a:r>
              <a:rPr lang="en-US" altLang="zh-CN" sz="1800" b="1" dirty="0"/>
              <a:t>//</a:t>
            </a:r>
            <a:r>
              <a:rPr lang="zh-CN" altLang="en-US" sz="1800" b="1" dirty="0"/>
              <a:t>堆栈</a:t>
            </a:r>
            <a:r>
              <a:rPr lang="en-US" altLang="zh-CN" sz="1800" b="1" dirty="0"/>
              <a:t>stack</a:t>
            </a:r>
            <a:r>
              <a:rPr lang="zh-CN" altLang="en-US" sz="1800" b="1" dirty="0"/>
              <a:t>的头文件：</a:t>
            </a:r>
            <a:r>
              <a:rPr lang="en-US" altLang="zh-CN" sz="1800" b="1" dirty="0" err="1"/>
              <a:t>Stack.h</a:t>
            </a:r>
            <a:r>
              <a:rPr lang="en-US" altLang="zh-CN" sz="1800" b="1" dirty="0"/>
              <a:t> </a:t>
            </a:r>
          </a:p>
          <a:p>
            <a:pPr eaLnBrk="1" hangingPunct="1">
              <a:lnSpc>
                <a:spcPct val="80000"/>
              </a:lnSpc>
              <a:buFontTx/>
              <a:buNone/>
            </a:pPr>
            <a:r>
              <a:rPr lang="en-US" altLang="zh-CN" sz="1800" b="1" dirty="0"/>
              <a:t>#</a:t>
            </a:r>
            <a:r>
              <a:rPr lang="en-US" altLang="zh-CN" sz="1800" b="1" dirty="0" err="1"/>
              <a:t>ifndef</a:t>
            </a:r>
            <a:r>
              <a:rPr lang="en-US" altLang="zh-CN" sz="1800" b="1" dirty="0"/>
              <a:t> </a:t>
            </a:r>
            <a:r>
              <a:rPr lang="en-US" altLang="zh-CN" sz="1800" b="1" dirty="0" err="1"/>
              <a:t>Stack_h</a:t>
            </a:r>
            <a:r>
              <a:rPr lang="en-US" altLang="zh-CN" sz="1800" b="1" dirty="0"/>
              <a:t>      </a:t>
            </a:r>
          </a:p>
          <a:p>
            <a:pPr eaLnBrk="1" hangingPunct="1">
              <a:lnSpc>
                <a:spcPct val="80000"/>
              </a:lnSpc>
              <a:buFontTx/>
              <a:buNone/>
            </a:pPr>
            <a:r>
              <a:rPr lang="en-US" altLang="zh-CN" sz="1800" b="1" dirty="0"/>
              <a:t>#define </a:t>
            </a:r>
            <a:r>
              <a:rPr lang="en-US" altLang="zh-CN" sz="1800" b="1" dirty="0" err="1"/>
              <a:t>Stack_h</a:t>
            </a:r>
            <a:r>
              <a:rPr lang="en-US" altLang="zh-CN" sz="1800" b="1" dirty="0"/>
              <a:t>      </a:t>
            </a:r>
          </a:p>
          <a:p>
            <a:pPr eaLnBrk="1" hangingPunct="1">
              <a:lnSpc>
                <a:spcPct val="80000"/>
              </a:lnSpc>
              <a:buFontTx/>
              <a:buNone/>
            </a:pPr>
            <a:r>
              <a:rPr lang="en-US" altLang="zh-CN" sz="1800" b="1" dirty="0"/>
              <a:t>class Stack{</a:t>
            </a:r>
          </a:p>
          <a:p>
            <a:pPr eaLnBrk="1" hangingPunct="1">
              <a:lnSpc>
                <a:spcPct val="80000"/>
              </a:lnSpc>
              <a:buFontTx/>
              <a:buNone/>
            </a:pPr>
            <a:r>
              <a:rPr lang="en-US" altLang="zh-CN" sz="1800" b="1" dirty="0"/>
              <a:t>private:</a:t>
            </a:r>
          </a:p>
          <a:p>
            <a:pPr eaLnBrk="1" hangingPunct="1">
              <a:lnSpc>
                <a:spcPct val="80000"/>
              </a:lnSpc>
              <a:buFontTx/>
              <a:buNone/>
            </a:pPr>
            <a:r>
              <a:rPr lang="en-US" altLang="zh-CN" sz="1800" b="1" dirty="0"/>
              <a:t>    </a:t>
            </a:r>
            <a:r>
              <a:rPr lang="en-US" altLang="zh-CN" sz="1800" b="1" dirty="0" err="1"/>
              <a:t>int</a:t>
            </a:r>
            <a:r>
              <a:rPr lang="en-US" altLang="zh-CN" sz="1800" b="1" dirty="0"/>
              <a:t> *data;				//</a:t>
            </a:r>
            <a:r>
              <a:rPr lang="zh-CN" altLang="en-US" sz="1800" b="1" dirty="0"/>
              <a:t>存放栈数据</a:t>
            </a:r>
          </a:p>
          <a:p>
            <a:pPr eaLnBrk="1" hangingPunct="1">
              <a:lnSpc>
                <a:spcPct val="80000"/>
              </a:lnSpc>
              <a:buFontTx/>
              <a:buNone/>
            </a:pPr>
            <a:r>
              <a:rPr lang="zh-CN" altLang="en-US" sz="1800" b="1" dirty="0"/>
              <a:t>    </a:t>
            </a:r>
            <a:r>
              <a:rPr lang="en-US" altLang="zh-CN" sz="1800" b="1" dirty="0" err="1"/>
              <a:t>int</a:t>
            </a:r>
            <a:r>
              <a:rPr lang="en-US" altLang="zh-CN" sz="1800" b="1" dirty="0"/>
              <a:t> count;				//</a:t>
            </a:r>
            <a:r>
              <a:rPr lang="zh-CN" altLang="en-US" sz="1800" b="1" dirty="0"/>
              <a:t>存放栈顶指针</a:t>
            </a:r>
          </a:p>
          <a:p>
            <a:pPr eaLnBrk="1" hangingPunct="1">
              <a:lnSpc>
                <a:spcPct val="80000"/>
              </a:lnSpc>
              <a:buFontTx/>
              <a:buNone/>
            </a:pPr>
            <a:r>
              <a:rPr lang="zh-CN" altLang="en-US" sz="1800" b="1" dirty="0"/>
              <a:t>    </a:t>
            </a:r>
            <a:r>
              <a:rPr lang="en-US" altLang="zh-CN" sz="1800" b="1" dirty="0" err="1"/>
              <a:t>int</a:t>
            </a:r>
            <a:r>
              <a:rPr lang="en-US" altLang="zh-CN" sz="1800" b="1" dirty="0"/>
              <a:t> size;				//</a:t>
            </a:r>
            <a:r>
              <a:rPr lang="zh-CN" altLang="en-US" sz="1800" b="1" dirty="0"/>
              <a:t>栈的容量</a:t>
            </a:r>
          </a:p>
          <a:p>
            <a:pPr eaLnBrk="1" hangingPunct="1">
              <a:lnSpc>
                <a:spcPct val="80000"/>
              </a:lnSpc>
              <a:buFontTx/>
              <a:buNone/>
            </a:pPr>
            <a:r>
              <a:rPr lang="en-US" altLang="zh-CN" sz="1800" b="1" dirty="0"/>
              <a:t>public:    </a:t>
            </a:r>
          </a:p>
          <a:p>
            <a:pPr eaLnBrk="1" hangingPunct="1">
              <a:lnSpc>
                <a:spcPct val="80000"/>
              </a:lnSpc>
              <a:buFontTx/>
              <a:buNone/>
            </a:pPr>
            <a:r>
              <a:rPr lang="en-US" altLang="zh-CN" sz="1800" b="1" dirty="0"/>
              <a:t>    Stack(</a:t>
            </a:r>
            <a:r>
              <a:rPr lang="en-US" altLang="zh-CN" sz="1800" b="1" dirty="0" err="1"/>
              <a:t>int</a:t>
            </a:r>
            <a:r>
              <a:rPr lang="en-US" altLang="zh-CN" sz="1800" b="1" dirty="0"/>
              <a:t> </a:t>
            </a:r>
            <a:r>
              <a:rPr lang="en-US" altLang="zh-CN" sz="1800" b="1" dirty="0" err="1"/>
              <a:t>stacksize</a:t>
            </a:r>
            <a:r>
              <a:rPr lang="en-US" altLang="zh-CN" sz="1800" b="1" dirty="0"/>
              <a:t>=10);	//</a:t>
            </a:r>
            <a:r>
              <a:rPr lang="zh-CN" altLang="en-US" sz="1800" b="1" dirty="0"/>
              <a:t>构造函数建立具有</a:t>
            </a:r>
            <a:r>
              <a:rPr lang="en-US" altLang="zh-CN" sz="1800" b="1" dirty="0"/>
              <a:t>10</a:t>
            </a:r>
            <a:r>
              <a:rPr lang="zh-CN" altLang="en-US" sz="1800" b="1" dirty="0"/>
              <a:t>元素的默认栈</a:t>
            </a:r>
          </a:p>
          <a:p>
            <a:pPr eaLnBrk="1" hangingPunct="1">
              <a:lnSpc>
                <a:spcPct val="80000"/>
              </a:lnSpc>
              <a:buFontTx/>
              <a:buNone/>
            </a:pPr>
            <a:r>
              <a:rPr lang="zh-CN" altLang="en-US" sz="1800" b="1" dirty="0"/>
              <a:t>    </a:t>
            </a:r>
            <a:r>
              <a:rPr lang="en-US" altLang="zh-CN" sz="1800" b="1" dirty="0"/>
              <a:t>~Stack();</a:t>
            </a:r>
          </a:p>
          <a:p>
            <a:pPr eaLnBrk="1" hangingPunct="1">
              <a:lnSpc>
                <a:spcPct val="80000"/>
              </a:lnSpc>
              <a:buFontTx/>
              <a:buNone/>
            </a:pPr>
            <a:r>
              <a:rPr lang="en-US" altLang="zh-CN" sz="1800" b="1" dirty="0"/>
              <a:t>    void Push(</a:t>
            </a:r>
            <a:r>
              <a:rPr lang="en-US" altLang="zh-CN" sz="1800" b="1" dirty="0" err="1"/>
              <a:t>int</a:t>
            </a:r>
            <a:r>
              <a:rPr lang="en-US" altLang="zh-CN" sz="1800" b="1" dirty="0"/>
              <a:t> x);			//</a:t>
            </a:r>
            <a:r>
              <a:rPr lang="zh-CN" altLang="en-US" sz="1800" b="1" dirty="0"/>
              <a:t>元素入栈</a:t>
            </a:r>
          </a:p>
          <a:p>
            <a:pPr eaLnBrk="1" hangingPunct="1">
              <a:lnSpc>
                <a:spcPct val="80000"/>
              </a:lnSpc>
              <a:buFontTx/>
              <a:buNone/>
            </a:pPr>
            <a:r>
              <a:rPr lang="zh-CN" altLang="en-US" sz="1800" b="1" dirty="0"/>
              <a:t>    </a:t>
            </a:r>
            <a:r>
              <a:rPr lang="en-US" altLang="zh-CN" sz="1800" b="1" dirty="0" err="1"/>
              <a:t>int</a:t>
            </a:r>
            <a:r>
              <a:rPr lang="en-US" altLang="zh-CN" sz="1800" b="1" dirty="0"/>
              <a:t> Pop();				//</a:t>
            </a:r>
            <a:r>
              <a:rPr lang="zh-CN" altLang="en-US" sz="1800" b="1" dirty="0"/>
              <a:t>元素出栈</a:t>
            </a:r>
          </a:p>
          <a:p>
            <a:pPr eaLnBrk="1" hangingPunct="1">
              <a:lnSpc>
                <a:spcPct val="80000"/>
              </a:lnSpc>
              <a:buFontTx/>
              <a:buNone/>
            </a:pPr>
            <a:r>
              <a:rPr lang="zh-CN" altLang="en-US" sz="1800" b="1" dirty="0"/>
              <a:t>    </a:t>
            </a:r>
            <a:r>
              <a:rPr lang="en-US" altLang="zh-CN" sz="1800" b="1" dirty="0" err="1"/>
              <a:t>int</a:t>
            </a:r>
            <a:r>
              <a:rPr lang="en-US" altLang="zh-CN" sz="1800" b="1" dirty="0"/>
              <a:t> </a:t>
            </a:r>
            <a:r>
              <a:rPr lang="en-US" altLang="zh-CN" sz="1800" b="1" dirty="0" err="1"/>
              <a:t>howMany</a:t>
            </a:r>
            <a:r>
              <a:rPr lang="en-US" altLang="zh-CN" sz="1800" b="1" dirty="0"/>
              <a:t>();			//</a:t>
            </a:r>
            <a:r>
              <a:rPr lang="zh-CN" altLang="en-US" sz="1800" b="1" dirty="0"/>
              <a:t>判定栈中有多个元素</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a:t>
            </a:r>
            <a:r>
              <a:rPr lang="en-US" altLang="zh-CN" sz="1800" b="1" dirty="0" err="1"/>
              <a:t>endif</a:t>
            </a:r>
            <a:endParaRPr lang="en-US" altLang="zh-CN" sz="1800" b="1" dirty="0"/>
          </a:p>
        </p:txBody>
      </p:sp>
      <p:sp>
        <p:nvSpPr>
          <p:cNvPr id="3" name="Rectangle 2"/>
          <p:cNvSpPr>
            <a:spLocks noGrp="1" noChangeArrowheads="1"/>
          </p:cNvSpPr>
          <p:nvPr>
            <p:ph type="title"/>
          </p:nvPr>
        </p:nvSpPr>
        <p:spPr>
          <a:xfrm>
            <a:off x="457200" y="73672"/>
            <a:ext cx="8229600" cy="811195"/>
          </a:xfrm>
        </p:spPr>
        <p:txBody>
          <a:bodyPr/>
          <a:lstStyle/>
          <a:p>
            <a:pPr eaLnBrk="1" hangingPunct="1"/>
            <a:r>
              <a:rPr lang="en-US" altLang="zh-CN" sz="4000" b="1" dirty="0"/>
              <a:t>3.13 </a:t>
            </a:r>
            <a:r>
              <a:rPr lang="zh-CN" altLang="en-US" sz="4000" b="1" dirty="0"/>
              <a:t>编程实作</a:t>
            </a:r>
            <a:r>
              <a:rPr lang="zh-CN" altLang="en-US" sz="4000" b="1" dirty="0">
                <a:solidFill>
                  <a:srgbClr val="FF3300"/>
                </a:solidFill>
              </a:rPr>
              <a:t>：接口与实现的分离</a:t>
            </a:r>
          </a:p>
        </p:txBody>
      </p:sp>
    </p:spTree>
    <p:extLst>
      <p:ext uri="{BB962C8B-B14F-4D97-AF65-F5344CB8AC3E}">
        <p14:creationId xmlns:p14="http://schemas.microsoft.com/office/powerpoint/2010/main" val="426635928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323528" y="260350"/>
            <a:ext cx="7993063" cy="6597650"/>
          </a:xfrm>
        </p:spPr>
        <p:txBody>
          <a:bodyPr/>
          <a:lstStyle/>
          <a:p>
            <a:pPr eaLnBrk="1" hangingPunct="1">
              <a:lnSpc>
                <a:spcPct val="80000"/>
              </a:lnSpc>
              <a:buFontTx/>
              <a:buNone/>
            </a:pPr>
            <a:r>
              <a:rPr lang="en-US" altLang="zh-CN" sz="1400" b="1" dirty="0"/>
              <a:t>//</a:t>
            </a:r>
            <a:r>
              <a:rPr lang="zh-CN" altLang="en-US" sz="1400" b="1" dirty="0"/>
              <a:t>堆栈</a:t>
            </a:r>
            <a:r>
              <a:rPr lang="en-US" altLang="zh-CN" sz="1400" b="1" dirty="0"/>
              <a:t>stack</a:t>
            </a:r>
            <a:r>
              <a:rPr lang="zh-CN" altLang="en-US" sz="1400" b="1" dirty="0"/>
              <a:t>的源文件：</a:t>
            </a:r>
            <a:r>
              <a:rPr lang="en-US" altLang="zh-CN" sz="1400" b="1" dirty="0"/>
              <a:t>stack.cpp</a:t>
            </a:r>
          </a:p>
          <a:p>
            <a:pPr eaLnBrk="1" hangingPunct="1">
              <a:lnSpc>
                <a:spcPct val="80000"/>
              </a:lnSpc>
              <a:buFontTx/>
              <a:buNone/>
            </a:pPr>
            <a:r>
              <a:rPr lang="en-US" altLang="zh-CN" sz="1400" b="1" dirty="0"/>
              <a:t>#include "</a:t>
            </a:r>
            <a:r>
              <a:rPr lang="en-US" altLang="zh-CN" sz="1400" b="1" dirty="0" err="1"/>
              <a:t>stack.h</a:t>
            </a:r>
            <a:r>
              <a:rPr lang="en-US" altLang="zh-CN" sz="1400" b="1" dirty="0"/>
              <a:t>"			//</a:t>
            </a:r>
            <a:r>
              <a:rPr lang="zh-CN" altLang="en-US" sz="1400" b="1" dirty="0"/>
              <a:t>包含头文件</a:t>
            </a:r>
          </a:p>
          <a:p>
            <a:pPr eaLnBrk="1" hangingPunct="1">
              <a:lnSpc>
                <a:spcPct val="80000"/>
              </a:lnSpc>
              <a:buFontTx/>
              <a:buNone/>
            </a:pPr>
            <a:r>
              <a:rPr lang="en-US" altLang="zh-CN" sz="1400" b="1" dirty="0"/>
              <a:t>#include &lt;</a:t>
            </a:r>
            <a:r>
              <a:rPr lang="en-US" altLang="zh-CN" sz="1400" b="1" dirty="0" err="1"/>
              <a:t>iostream</a:t>
            </a:r>
            <a:r>
              <a:rPr lang="en-US" altLang="zh-CN" sz="1400" b="1" dirty="0"/>
              <a:t>&gt;			//push</a:t>
            </a:r>
            <a:r>
              <a:rPr lang="zh-CN" altLang="en-US" sz="1400" b="1" dirty="0"/>
              <a:t>和</a:t>
            </a:r>
            <a:r>
              <a:rPr lang="en-US" altLang="zh-CN" sz="1400" b="1" dirty="0"/>
              <a:t>pop</a:t>
            </a:r>
            <a:r>
              <a:rPr lang="zh-CN" altLang="en-US" sz="1400" b="1" dirty="0"/>
              <a:t>都用到了</a:t>
            </a:r>
            <a:r>
              <a:rPr lang="en-US" altLang="zh-CN" sz="1400" b="1" dirty="0" err="1"/>
              <a:t>cout</a:t>
            </a:r>
            <a:r>
              <a:rPr lang="zh-CN" altLang="en-US" sz="1400" b="1" dirty="0"/>
              <a:t>，所以包含此头文件</a:t>
            </a:r>
          </a:p>
          <a:p>
            <a:pPr eaLnBrk="1" hangingPunct="1">
              <a:lnSpc>
                <a:spcPct val="80000"/>
              </a:lnSpc>
              <a:buFontTx/>
              <a:buNone/>
            </a:pPr>
            <a:r>
              <a:rPr lang="en-US" altLang="zh-CN" sz="1400" b="1" dirty="0"/>
              <a:t>using namespace </a:t>
            </a:r>
            <a:r>
              <a:rPr lang="en-US" altLang="zh-CN" sz="1400" b="1" dirty="0" err="1"/>
              <a:t>std</a:t>
            </a:r>
            <a:r>
              <a:rPr lang="en-US" altLang="zh-CN" sz="1400" b="1" dirty="0"/>
              <a:t>;</a:t>
            </a:r>
          </a:p>
          <a:p>
            <a:pPr eaLnBrk="1" hangingPunct="1">
              <a:lnSpc>
                <a:spcPct val="80000"/>
              </a:lnSpc>
              <a:buFontTx/>
              <a:buNone/>
            </a:pPr>
            <a:r>
              <a:rPr lang="en-US" altLang="zh-CN" sz="1400" b="1" dirty="0"/>
              <a:t>Stack::Stack(</a:t>
            </a:r>
            <a:r>
              <a:rPr lang="en-US" altLang="zh-CN" sz="1400" b="1" dirty="0" err="1"/>
              <a:t>int</a:t>
            </a:r>
            <a:r>
              <a:rPr lang="en-US" altLang="zh-CN" sz="1400" b="1" dirty="0"/>
              <a:t> </a:t>
            </a:r>
            <a:r>
              <a:rPr lang="en-US" altLang="zh-CN" sz="1400" b="1" dirty="0" err="1"/>
              <a:t>stacksize</a:t>
            </a:r>
            <a:r>
              <a:rPr lang="en-US" altLang="zh-CN" sz="1400" b="1" dirty="0"/>
              <a:t>){</a:t>
            </a:r>
          </a:p>
          <a:p>
            <a:pPr eaLnBrk="1" hangingPunct="1">
              <a:lnSpc>
                <a:spcPct val="80000"/>
              </a:lnSpc>
              <a:buFontTx/>
              <a:buNone/>
            </a:pPr>
            <a:r>
              <a:rPr lang="en-US" altLang="zh-CN" sz="1400" b="1" dirty="0"/>
              <a:t>    if(</a:t>
            </a:r>
            <a:r>
              <a:rPr lang="en-US" altLang="zh-CN" sz="1400" b="1" dirty="0" err="1"/>
              <a:t>stacksize</a:t>
            </a:r>
            <a:r>
              <a:rPr lang="en-US" altLang="zh-CN" sz="1400" b="1" dirty="0"/>
              <a:t>&gt;0){</a:t>
            </a:r>
          </a:p>
          <a:p>
            <a:pPr eaLnBrk="1" hangingPunct="1">
              <a:lnSpc>
                <a:spcPct val="80000"/>
              </a:lnSpc>
              <a:buFontTx/>
              <a:buNone/>
            </a:pPr>
            <a:r>
              <a:rPr lang="en-US" altLang="zh-CN" sz="1400" b="1" dirty="0"/>
              <a:t>        size=</a:t>
            </a:r>
            <a:r>
              <a:rPr lang="en-US" altLang="zh-CN" sz="1400" b="1" dirty="0" err="1"/>
              <a:t>stacksize</a:t>
            </a:r>
            <a:r>
              <a:rPr lang="en-US" altLang="zh-CN" sz="1400" b="1" dirty="0"/>
              <a:t>;</a:t>
            </a:r>
          </a:p>
          <a:p>
            <a:pPr eaLnBrk="1" hangingPunct="1">
              <a:lnSpc>
                <a:spcPct val="80000"/>
              </a:lnSpc>
              <a:buFontTx/>
              <a:buNone/>
            </a:pPr>
            <a:r>
              <a:rPr lang="en-US" altLang="zh-CN" sz="1400" b="1" dirty="0"/>
              <a:t>        data=new </a:t>
            </a:r>
            <a:r>
              <a:rPr lang="en-US" altLang="zh-CN" sz="1400" b="1" dirty="0" err="1"/>
              <a:t>int</a:t>
            </a:r>
            <a:r>
              <a:rPr lang="en-US" altLang="zh-CN" sz="1400" b="1" dirty="0"/>
              <a:t>[</a:t>
            </a:r>
            <a:r>
              <a:rPr lang="en-US" altLang="zh-CN" sz="1400" b="1" dirty="0" err="1"/>
              <a:t>stacksize</a:t>
            </a:r>
            <a:r>
              <a:rPr lang="en-US" altLang="zh-CN" sz="1400" b="1" dirty="0"/>
              <a:t>];</a:t>
            </a:r>
          </a:p>
          <a:p>
            <a:pPr eaLnBrk="1" hangingPunct="1">
              <a:lnSpc>
                <a:spcPct val="80000"/>
              </a:lnSpc>
              <a:buFontTx/>
              <a:buNone/>
            </a:pPr>
            <a:r>
              <a:rPr lang="en-US" altLang="zh-CN" sz="1400" b="1" dirty="0"/>
              <a:t>        for(</a:t>
            </a:r>
            <a:r>
              <a:rPr lang="en-US" altLang="zh-CN" sz="1400" b="1" dirty="0" err="1"/>
              <a:t>int</a:t>
            </a:r>
            <a:r>
              <a:rPr lang="en-US" altLang="zh-CN" sz="1400" b="1" dirty="0"/>
              <a:t> </a:t>
            </a:r>
            <a:r>
              <a:rPr lang="en-US" altLang="zh-CN" sz="1400" b="1" dirty="0" err="1"/>
              <a:t>i</a:t>
            </a:r>
            <a:r>
              <a:rPr lang="en-US" altLang="zh-CN" sz="1400" b="1" dirty="0"/>
              <a:t>=0;i&lt;</a:t>
            </a:r>
            <a:r>
              <a:rPr lang="en-US" altLang="zh-CN" sz="1400" b="1" dirty="0" err="1"/>
              <a:t>size;i</a:t>
            </a:r>
            <a:r>
              <a:rPr lang="en-US" altLang="zh-CN" sz="1400" b="1" dirty="0"/>
              <a:t>++)            data[</a:t>
            </a:r>
            <a:r>
              <a:rPr lang="en-US" altLang="zh-CN" sz="1400" b="1" dirty="0" err="1"/>
              <a:t>i</a:t>
            </a:r>
            <a:r>
              <a:rPr lang="en-US" altLang="zh-CN" sz="1400" b="1" dirty="0"/>
              <a:t>]=0;</a:t>
            </a:r>
          </a:p>
          <a:p>
            <a:pPr eaLnBrk="1" hangingPunct="1">
              <a:lnSpc>
                <a:spcPct val="80000"/>
              </a:lnSpc>
              <a:buFontTx/>
              <a:buNone/>
            </a:pPr>
            <a:r>
              <a:rPr lang="en-US" altLang="zh-CN" sz="1400" b="1" dirty="0"/>
              <a:t>    }</a:t>
            </a:r>
          </a:p>
          <a:p>
            <a:pPr eaLnBrk="1" hangingPunct="1">
              <a:lnSpc>
                <a:spcPct val="80000"/>
              </a:lnSpc>
              <a:buFontTx/>
              <a:buNone/>
            </a:pPr>
            <a:r>
              <a:rPr lang="en-US" altLang="zh-CN" sz="1400" b="1" dirty="0"/>
              <a:t>    else {        data=0;        size=0;    }</a:t>
            </a:r>
          </a:p>
          <a:p>
            <a:pPr eaLnBrk="1" hangingPunct="1">
              <a:lnSpc>
                <a:spcPct val="80000"/>
              </a:lnSpc>
              <a:buFontTx/>
              <a:buNone/>
            </a:pPr>
            <a:r>
              <a:rPr lang="en-US" altLang="zh-CN" sz="1400" b="1" dirty="0"/>
              <a:t>    count=0;</a:t>
            </a:r>
          </a:p>
          <a:p>
            <a:pPr eaLnBrk="1" hangingPunct="1">
              <a:lnSpc>
                <a:spcPct val="80000"/>
              </a:lnSpc>
              <a:buFontTx/>
              <a:buNone/>
            </a:pPr>
            <a:r>
              <a:rPr lang="en-US" altLang="zh-CN" sz="1400" b="1" dirty="0"/>
              <a:t>}</a:t>
            </a:r>
          </a:p>
          <a:p>
            <a:pPr eaLnBrk="1" hangingPunct="1">
              <a:lnSpc>
                <a:spcPct val="80000"/>
              </a:lnSpc>
              <a:buFontTx/>
              <a:buNone/>
            </a:pPr>
            <a:r>
              <a:rPr lang="en-US" altLang="zh-CN" sz="1400" b="1" dirty="0"/>
              <a:t>Stack::~Stack(){    delete []data;}</a:t>
            </a:r>
          </a:p>
          <a:p>
            <a:pPr eaLnBrk="1" hangingPunct="1">
              <a:lnSpc>
                <a:spcPct val="80000"/>
              </a:lnSpc>
              <a:buFontTx/>
              <a:buNone/>
            </a:pPr>
            <a:r>
              <a:rPr lang="en-US" altLang="zh-CN" sz="1400" b="1" dirty="0"/>
              <a:t>void Stack::Push(</a:t>
            </a:r>
            <a:r>
              <a:rPr lang="en-US" altLang="zh-CN" sz="1400" b="1" dirty="0" err="1"/>
              <a:t>int</a:t>
            </a:r>
            <a:r>
              <a:rPr lang="en-US" altLang="zh-CN" sz="1400" b="1" dirty="0"/>
              <a:t> x){</a:t>
            </a:r>
          </a:p>
          <a:p>
            <a:pPr eaLnBrk="1" hangingPunct="1">
              <a:lnSpc>
                <a:spcPct val="80000"/>
              </a:lnSpc>
              <a:buFontTx/>
              <a:buNone/>
            </a:pPr>
            <a:r>
              <a:rPr lang="en-US" altLang="zh-CN" sz="1400" b="1" dirty="0"/>
              <a:t>    if(count&lt;size){        data[count]=x;        count++;    }</a:t>
            </a:r>
          </a:p>
          <a:p>
            <a:pPr eaLnBrk="1" hangingPunct="1">
              <a:lnSpc>
                <a:spcPct val="80000"/>
              </a:lnSpc>
              <a:buFontTx/>
              <a:buNone/>
            </a:pPr>
            <a:r>
              <a:rPr lang="en-US" altLang="zh-CN" sz="1400" b="1" dirty="0"/>
              <a:t>    else{</a:t>
            </a:r>
          </a:p>
          <a:p>
            <a:pPr eaLnBrk="1" hangingPunct="1">
              <a:lnSpc>
                <a:spcPct val="80000"/>
              </a:lnSpc>
              <a:buFontTx/>
              <a:buNone/>
            </a:pPr>
            <a:r>
              <a:rPr lang="en-US" altLang="zh-CN" sz="1400" b="1" dirty="0"/>
              <a:t>        </a:t>
            </a:r>
            <a:r>
              <a:rPr lang="en-US" altLang="zh-CN" sz="1400" b="1" dirty="0" err="1"/>
              <a:t>cout</a:t>
            </a:r>
            <a:r>
              <a:rPr lang="en-US" altLang="zh-CN" sz="1400" b="1" dirty="0"/>
              <a:t>&lt;&lt;"</a:t>
            </a:r>
            <a:r>
              <a:rPr lang="zh-CN" altLang="en-US" sz="1400" b="1" dirty="0"/>
              <a:t>堆栈已满，不能再压入数据</a:t>
            </a:r>
            <a:r>
              <a:rPr lang="en-US" altLang="zh-CN" sz="1400" b="1" dirty="0"/>
              <a:t>: "&lt;&lt;x&lt;&lt;</a:t>
            </a:r>
            <a:r>
              <a:rPr lang="en-US" altLang="zh-CN" sz="1400" b="1" dirty="0" err="1"/>
              <a:t>endl</a:t>
            </a:r>
            <a:r>
              <a:rPr lang="en-US" altLang="zh-CN" sz="1400" b="1" dirty="0"/>
              <a:t>;</a:t>
            </a:r>
          </a:p>
          <a:p>
            <a:pPr eaLnBrk="1" hangingPunct="1">
              <a:lnSpc>
                <a:spcPct val="80000"/>
              </a:lnSpc>
              <a:buFontTx/>
              <a:buNone/>
            </a:pPr>
            <a:r>
              <a:rPr lang="en-US" altLang="zh-CN" sz="1400" b="1" dirty="0"/>
              <a:t>    } }</a:t>
            </a:r>
          </a:p>
          <a:p>
            <a:pPr eaLnBrk="1" hangingPunct="1">
              <a:lnSpc>
                <a:spcPct val="80000"/>
              </a:lnSpc>
              <a:buFontTx/>
              <a:buNone/>
            </a:pPr>
            <a:r>
              <a:rPr lang="en-US" altLang="zh-CN" sz="1400" b="1" dirty="0" err="1"/>
              <a:t>int</a:t>
            </a:r>
            <a:r>
              <a:rPr lang="en-US" altLang="zh-CN" sz="1400" b="1" dirty="0"/>
              <a:t> Stack::Pop(){</a:t>
            </a:r>
          </a:p>
          <a:p>
            <a:pPr eaLnBrk="1" hangingPunct="1">
              <a:lnSpc>
                <a:spcPct val="80000"/>
              </a:lnSpc>
              <a:buFontTx/>
              <a:buNone/>
            </a:pPr>
            <a:r>
              <a:rPr lang="en-US" altLang="zh-CN" sz="1400" b="1" dirty="0"/>
              <a:t>    if(count&lt;=0){</a:t>
            </a:r>
          </a:p>
          <a:p>
            <a:pPr eaLnBrk="1" hangingPunct="1">
              <a:lnSpc>
                <a:spcPct val="80000"/>
              </a:lnSpc>
              <a:buFontTx/>
              <a:buNone/>
            </a:pPr>
            <a:r>
              <a:rPr lang="en-US" altLang="zh-CN" sz="1400" b="1" dirty="0"/>
              <a:t>        </a:t>
            </a:r>
            <a:r>
              <a:rPr lang="en-US" altLang="zh-CN" sz="1400" b="1" dirty="0" err="1"/>
              <a:t>cout</a:t>
            </a:r>
            <a:r>
              <a:rPr lang="en-US" altLang="zh-CN" sz="1400" b="1" dirty="0"/>
              <a:t>&lt;&lt;"</a:t>
            </a:r>
            <a:r>
              <a:rPr lang="zh-CN" altLang="en-US" sz="1400" b="1" dirty="0"/>
              <a:t>堆栈已空！</a:t>
            </a:r>
            <a:r>
              <a:rPr lang="en-US" altLang="zh-CN" sz="1400" b="1" dirty="0"/>
              <a:t>"&lt;&lt;</a:t>
            </a:r>
            <a:r>
              <a:rPr lang="en-US" altLang="zh-CN" sz="1400" b="1" dirty="0" err="1"/>
              <a:t>endl</a:t>
            </a:r>
            <a:r>
              <a:rPr lang="en-US" altLang="zh-CN" sz="1400" b="1" dirty="0"/>
              <a:t>;</a:t>
            </a:r>
          </a:p>
          <a:p>
            <a:pPr eaLnBrk="1" hangingPunct="1">
              <a:lnSpc>
                <a:spcPct val="80000"/>
              </a:lnSpc>
              <a:buFontTx/>
              <a:buNone/>
            </a:pPr>
            <a:r>
              <a:rPr lang="en-US" altLang="zh-CN" sz="1400" b="1" dirty="0"/>
              <a:t>        exit(1);				//</a:t>
            </a:r>
            <a:r>
              <a:rPr lang="zh-CN" altLang="en-US" sz="1400" b="1" dirty="0"/>
              <a:t>堆栈操作失败，退出程序！</a:t>
            </a:r>
          </a:p>
          <a:p>
            <a:pPr eaLnBrk="1" hangingPunct="1">
              <a:lnSpc>
                <a:spcPct val="80000"/>
              </a:lnSpc>
              <a:buFontTx/>
              <a:buNone/>
            </a:pPr>
            <a:r>
              <a:rPr lang="zh-CN" altLang="en-US" sz="1400" b="1" dirty="0"/>
              <a:t>    </a:t>
            </a:r>
            <a:r>
              <a:rPr lang="en-US" altLang="zh-CN" sz="1400" b="1" dirty="0"/>
              <a:t>}</a:t>
            </a:r>
          </a:p>
          <a:p>
            <a:pPr eaLnBrk="1" hangingPunct="1">
              <a:lnSpc>
                <a:spcPct val="80000"/>
              </a:lnSpc>
              <a:buFontTx/>
              <a:buNone/>
            </a:pPr>
            <a:r>
              <a:rPr lang="en-US" altLang="zh-CN" sz="1400" b="1" dirty="0"/>
              <a:t>    count--;</a:t>
            </a:r>
          </a:p>
          <a:p>
            <a:pPr eaLnBrk="1" hangingPunct="1">
              <a:lnSpc>
                <a:spcPct val="80000"/>
              </a:lnSpc>
              <a:buFontTx/>
              <a:buNone/>
            </a:pPr>
            <a:r>
              <a:rPr lang="en-US" altLang="zh-CN" sz="1400" b="1" dirty="0"/>
              <a:t>    return data[count];</a:t>
            </a:r>
          </a:p>
          <a:p>
            <a:pPr eaLnBrk="1" hangingPunct="1">
              <a:lnSpc>
                <a:spcPct val="80000"/>
              </a:lnSpc>
              <a:buFontTx/>
              <a:buNone/>
            </a:pPr>
            <a:r>
              <a:rPr lang="en-US" altLang="zh-CN" sz="1400" b="1" dirty="0"/>
              <a:t>}</a:t>
            </a:r>
          </a:p>
          <a:p>
            <a:pPr eaLnBrk="1" hangingPunct="1">
              <a:lnSpc>
                <a:spcPct val="80000"/>
              </a:lnSpc>
              <a:buFontTx/>
              <a:buNone/>
            </a:pPr>
            <a:r>
              <a:rPr lang="en-US" altLang="zh-CN" sz="1400" b="1" dirty="0" err="1"/>
              <a:t>int</a:t>
            </a:r>
            <a:r>
              <a:rPr lang="en-US" altLang="zh-CN" sz="1400" b="1" dirty="0"/>
              <a:t> Stack::</a:t>
            </a:r>
            <a:r>
              <a:rPr lang="en-US" altLang="zh-CN" sz="1400" b="1" dirty="0" err="1"/>
              <a:t>howMany</a:t>
            </a:r>
            <a:r>
              <a:rPr lang="en-US" altLang="zh-CN" sz="1400" b="1" dirty="0"/>
              <a:t>(){</a:t>
            </a:r>
          </a:p>
          <a:p>
            <a:pPr eaLnBrk="1" hangingPunct="1">
              <a:lnSpc>
                <a:spcPct val="80000"/>
              </a:lnSpc>
              <a:buFontTx/>
              <a:buNone/>
            </a:pPr>
            <a:r>
              <a:rPr lang="en-US" altLang="zh-CN" sz="1400" b="1" dirty="0"/>
              <a:t>    return count;</a:t>
            </a:r>
          </a:p>
          <a:p>
            <a:pPr eaLnBrk="1" hangingPunct="1">
              <a:lnSpc>
                <a:spcPct val="80000"/>
              </a:lnSpc>
              <a:buFontTx/>
              <a:buNone/>
            </a:pPr>
            <a:r>
              <a:rPr lang="en-US" altLang="zh-CN" sz="1400" b="1" dirty="0"/>
              <a:t>}</a:t>
            </a:r>
          </a:p>
        </p:txBody>
      </p:sp>
      <p:sp>
        <p:nvSpPr>
          <p:cNvPr id="2" name="对话气泡: 矩形 1"/>
          <p:cNvSpPr/>
          <p:nvPr/>
        </p:nvSpPr>
        <p:spPr>
          <a:xfrm>
            <a:off x="5364088" y="1412776"/>
            <a:ext cx="3096344" cy="1008112"/>
          </a:xfrm>
          <a:prstGeom prst="wedgeRectCallout">
            <a:avLst>
              <a:gd name="adj1" fmla="val -133798"/>
              <a:gd name="adj2" fmla="val -123066"/>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CC"/>
                </a:solidFill>
              </a:rPr>
              <a:t>Stack</a:t>
            </a:r>
            <a:r>
              <a:rPr lang="zh-CN" altLang="en-US" sz="2800" dirty="0">
                <a:solidFill>
                  <a:srgbClr val="0000CC"/>
                </a:solidFill>
              </a:rPr>
              <a:t>类的实现</a:t>
            </a:r>
          </a:p>
        </p:txBody>
      </p:sp>
    </p:spTree>
    <p:extLst>
      <p:ext uri="{BB962C8B-B14F-4D97-AF65-F5344CB8AC3E}">
        <p14:creationId xmlns:p14="http://schemas.microsoft.com/office/powerpoint/2010/main" val="335643901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179512" y="1311275"/>
            <a:ext cx="7772400" cy="5403850"/>
          </a:xfrm>
        </p:spPr>
        <p:txBody>
          <a:bodyPr/>
          <a:lstStyle/>
          <a:p>
            <a:pPr eaLnBrk="1" hangingPunct="1">
              <a:lnSpc>
                <a:spcPct val="80000"/>
              </a:lnSpc>
              <a:buFontTx/>
              <a:buNone/>
            </a:pPr>
            <a:r>
              <a:rPr lang="zh-CN" altLang="en-US" sz="2000" b="1" dirty="0"/>
              <a:t>，把</a:t>
            </a:r>
            <a:r>
              <a:rPr lang="en-US" altLang="zh-CN" sz="2000" b="1" dirty="0" err="1"/>
              <a:t>stack.h</a:t>
            </a:r>
            <a:r>
              <a:rPr lang="zh-CN" altLang="en-US" sz="2000" b="1" dirty="0"/>
              <a:t>和</a:t>
            </a:r>
            <a:r>
              <a:rPr lang="en-US" altLang="zh-CN" sz="2000" b="1" dirty="0"/>
              <a:t>stack.cpp</a:t>
            </a:r>
            <a:r>
              <a:rPr lang="zh-CN" altLang="en-US" sz="2000" b="1" dirty="0"/>
              <a:t>复制到</a:t>
            </a:r>
            <a:r>
              <a:rPr lang="en-US" altLang="zh-CN" sz="2000" b="1" dirty="0"/>
              <a:t>stackmain.cpp</a:t>
            </a:r>
            <a:r>
              <a:rPr lang="zh-CN" altLang="en-US" sz="2000" b="1" dirty="0"/>
              <a:t>所在的目录中。</a:t>
            </a:r>
          </a:p>
          <a:p>
            <a:pPr eaLnBrk="1" hangingPunct="1">
              <a:lnSpc>
                <a:spcPct val="80000"/>
              </a:lnSpc>
              <a:buFontTx/>
              <a:buNone/>
            </a:pPr>
            <a:endParaRPr lang="zh-CN" altLang="en-US" sz="2000" b="1" dirty="0"/>
          </a:p>
          <a:p>
            <a:pPr eaLnBrk="1" hangingPunct="1">
              <a:lnSpc>
                <a:spcPct val="80000"/>
              </a:lnSpc>
              <a:buFontTx/>
              <a:buNone/>
            </a:pPr>
            <a:r>
              <a:rPr lang="en-US" altLang="zh-CN" sz="2000" b="1" dirty="0"/>
              <a:t>//</a:t>
            </a:r>
            <a:r>
              <a:rPr lang="zh-CN" altLang="en-US" sz="2000" b="1" dirty="0"/>
              <a:t>应用栈类的主程序：</a:t>
            </a:r>
            <a:r>
              <a:rPr lang="en-US" altLang="zh-CN" sz="2000" b="1" dirty="0"/>
              <a:t>stackmain.cpp</a:t>
            </a:r>
          </a:p>
          <a:p>
            <a:pPr eaLnBrk="1" hangingPunct="1">
              <a:lnSpc>
                <a:spcPct val="80000"/>
              </a:lnSpc>
              <a:buFontTx/>
              <a:buNone/>
            </a:pPr>
            <a:r>
              <a:rPr lang="en-US" altLang="zh-CN" sz="2000" b="1" dirty="0"/>
              <a:t>#include "</a:t>
            </a:r>
            <a:r>
              <a:rPr lang="en-US" altLang="zh-CN" sz="2000" b="1" dirty="0" err="1"/>
              <a:t>stack.h</a:t>
            </a:r>
            <a:r>
              <a:rPr lang="en-US" altLang="zh-CN" sz="2000" b="1" dirty="0"/>
              <a:t>"</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Stack s1;</a:t>
            </a:r>
          </a:p>
          <a:p>
            <a:pPr eaLnBrk="1" hangingPunct="1">
              <a:lnSpc>
                <a:spcPct val="80000"/>
              </a:lnSpc>
              <a:buFontTx/>
              <a:buNone/>
            </a:pPr>
            <a:r>
              <a:rPr lang="en-US" altLang="zh-CN" sz="2000" b="1" dirty="0"/>
              <a:t>    s1.Push(1);</a:t>
            </a:r>
          </a:p>
          <a:p>
            <a:pPr eaLnBrk="1" hangingPunct="1">
              <a:lnSpc>
                <a:spcPct val="80000"/>
              </a:lnSpc>
              <a:buFontTx/>
              <a:buNone/>
            </a:pPr>
            <a:r>
              <a:rPr lang="en-US" altLang="zh-CN" sz="2000" b="1" dirty="0"/>
              <a:t>    s1.Push(12);</a:t>
            </a:r>
          </a:p>
          <a:p>
            <a:pPr eaLnBrk="1" hangingPunct="1">
              <a:lnSpc>
                <a:spcPct val="80000"/>
              </a:lnSpc>
              <a:buFontTx/>
              <a:buNone/>
            </a:pPr>
            <a:r>
              <a:rPr lang="en-US" altLang="zh-CN" sz="2000" b="1" dirty="0"/>
              <a:t>    s1.Push(32);</a:t>
            </a:r>
          </a:p>
          <a:p>
            <a:pPr eaLnBrk="1" hangingPunct="1">
              <a:lnSpc>
                <a:spcPct val="80000"/>
              </a:lnSpc>
              <a:buFontTx/>
              <a:buNone/>
            </a:pPr>
            <a:r>
              <a:rPr lang="en-US" altLang="zh-CN" sz="2000" b="1" dirty="0"/>
              <a:t>    </a:t>
            </a:r>
            <a:r>
              <a:rPr lang="en-US" altLang="zh-CN" sz="2000" b="1" dirty="0" err="1"/>
              <a:t>int</a:t>
            </a:r>
            <a:r>
              <a:rPr lang="en-US" altLang="zh-CN" sz="2000" b="1" dirty="0"/>
              <a:t> x1=s1.Pop();</a:t>
            </a:r>
          </a:p>
          <a:p>
            <a:pPr eaLnBrk="1" hangingPunct="1">
              <a:lnSpc>
                <a:spcPct val="80000"/>
              </a:lnSpc>
              <a:buFontTx/>
              <a:buNone/>
            </a:pPr>
            <a:r>
              <a:rPr lang="en-US" altLang="zh-CN" sz="2000" b="1" dirty="0"/>
              <a:t>    </a:t>
            </a:r>
            <a:r>
              <a:rPr lang="en-US" altLang="zh-CN" sz="2000" b="1" dirty="0" err="1"/>
              <a:t>int</a:t>
            </a:r>
            <a:r>
              <a:rPr lang="en-US" altLang="zh-CN" sz="2000" b="1" dirty="0"/>
              <a:t> x2=s1.Pop();</a:t>
            </a:r>
          </a:p>
          <a:p>
            <a:pPr eaLnBrk="1" hangingPunct="1">
              <a:lnSpc>
                <a:spcPct val="80000"/>
              </a:lnSpc>
              <a:buFontTx/>
              <a:buNone/>
            </a:pPr>
            <a:r>
              <a:rPr lang="en-US" altLang="zh-CN" sz="2000" b="1" dirty="0"/>
              <a:t>    </a:t>
            </a:r>
            <a:r>
              <a:rPr lang="en-US" altLang="zh-CN" sz="2000" b="1" dirty="0" err="1"/>
              <a:t>int</a:t>
            </a:r>
            <a:r>
              <a:rPr lang="en-US" altLang="zh-CN" sz="2000" b="1" dirty="0"/>
              <a:t> x3=s1.Pop();</a:t>
            </a:r>
          </a:p>
          <a:p>
            <a:pPr eaLnBrk="1" hangingPunct="1">
              <a:lnSpc>
                <a:spcPct val="80000"/>
              </a:lnSpc>
              <a:buFontTx/>
              <a:buNone/>
            </a:pPr>
            <a:r>
              <a:rPr lang="en-US" altLang="zh-CN" sz="2000" b="1" dirty="0"/>
              <a:t>    </a:t>
            </a:r>
            <a:r>
              <a:rPr lang="en-US" altLang="zh-CN" sz="2000" b="1" dirty="0" err="1"/>
              <a:t>cout</a:t>
            </a:r>
            <a:r>
              <a:rPr lang="en-US" altLang="zh-CN" sz="2000" b="1" dirty="0"/>
              <a:t>&lt;&lt;x1&lt;&lt;"\t"&lt;&lt;x2&lt;&lt;"\t"&lt;&lt;x3&lt;&lt;</a:t>
            </a:r>
            <a:r>
              <a:rPr lang="en-US" altLang="zh-CN" sz="2000" b="1" dirty="0" err="1"/>
              <a:t>endl</a:t>
            </a:r>
            <a:r>
              <a:rPr lang="en-US" altLang="zh-CN" sz="2000" b="1" dirty="0"/>
              <a:t>;</a:t>
            </a:r>
          </a:p>
          <a:p>
            <a:pPr eaLnBrk="1" hangingPunct="1">
              <a:lnSpc>
                <a:spcPct val="80000"/>
              </a:lnSpc>
              <a:buFontTx/>
              <a:buNone/>
            </a:pPr>
            <a:r>
              <a:rPr lang="en-US" altLang="zh-CN" sz="2000" b="1" dirty="0"/>
              <a:t>}</a:t>
            </a:r>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en-US" altLang="zh-CN" sz="4000" b="1" dirty="0"/>
              <a:t>3.13 </a:t>
            </a:r>
            <a:r>
              <a:rPr lang="zh-CN" altLang="en-US" sz="4000" b="1" dirty="0"/>
              <a:t>编程实作</a:t>
            </a:r>
            <a:r>
              <a:rPr lang="zh-CN" altLang="en-US" sz="4000" b="1" dirty="0">
                <a:solidFill>
                  <a:srgbClr val="FF3300"/>
                </a:solidFill>
              </a:rPr>
              <a:t>：接口与实现的分离</a:t>
            </a:r>
          </a:p>
        </p:txBody>
      </p:sp>
      <p:sp>
        <p:nvSpPr>
          <p:cNvPr id="5" name="对话气泡: 矩形 4"/>
          <p:cNvSpPr/>
          <p:nvPr/>
        </p:nvSpPr>
        <p:spPr>
          <a:xfrm>
            <a:off x="5148064" y="3212976"/>
            <a:ext cx="3096344" cy="1008112"/>
          </a:xfrm>
          <a:prstGeom prst="wedgeRectCallout">
            <a:avLst>
              <a:gd name="adj1" fmla="val -133798"/>
              <a:gd name="adj2" fmla="val -123066"/>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0000CC"/>
                </a:solidFill>
              </a:rPr>
              <a:t>应用</a:t>
            </a:r>
            <a:r>
              <a:rPr lang="en-US" altLang="zh-CN" sz="2800" dirty="0">
                <a:solidFill>
                  <a:srgbClr val="0000CC"/>
                </a:solidFill>
              </a:rPr>
              <a:t>Stack</a:t>
            </a:r>
            <a:r>
              <a:rPr lang="zh-CN" altLang="en-US" sz="2800" dirty="0">
                <a:solidFill>
                  <a:srgbClr val="0000CC"/>
                </a:solidFill>
              </a:rPr>
              <a:t>实现堆栈操作</a:t>
            </a:r>
          </a:p>
        </p:txBody>
      </p:sp>
    </p:spTree>
    <p:extLst>
      <p:ext uri="{BB962C8B-B14F-4D97-AF65-F5344CB8AC3E}">
        <p14:creationId xmlns:p14="http://schemas.microsoft.com/office/powerpoint/2010/main" val="24418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4930">
                                            <p:txEl>
                                              <p:pRg st="4" end="4"/>
                                            </p:txEl>
                                          </p:spTgt>
                                        </p:tgtEl>
                                        <p:attrNameLst>
                                          <p:attrName>style.visibility</p:attrName>
                                        </p:attrNameLst>
                                      </p:cBhvr>
                                      <p:to>
                                        <p:strVal val="visible"/>
                                      </p:to>
                                    </p:set>
                                    <p:anim calcmode="lin" valueType="num">
                                      <p:cBhvr additive="base">
                                        <p:cTn id="12" dur="500" fill="hold"/>
                                        <p:tgtEl>
                                          <p:spTgt spid="124930">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4930">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4930">
                                            <p:txEl>
                                              <p:pRg st="5" end="5"/>
                                            </p:txEl>
                                          </p:spTgt>
                                        </p:tgtEl>
                                        <p:attrNameLst>
                                          <p:attrName>style.visibility</p:attrName>
                                        </p:attrNameLst>
                                      </p:cBhvr>
                                      <p:to>
                                        <p:strVal val="visible"/>
                                      </p:to>
                                    </p:set>
                                    <p:anim calcmode="lin" valueType="num">
                                      <p:cBhvr additive="base">
                                        <p:cTn id="16" dur="500" fill="hold"/>
                                        <p:tgtEl>
                                          <p:spTgt spid="124930">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24930">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4930">
                                            <p:txEl>
                                              <p:pRg st="6" end="6"/>
                                            </p:txEl>
                                          </p:spTgt>
                                        </p:tgtEl>
                                        <p:attrNameLst>
                                          <p:attrName>style.visibility</p:attrName>
                                        </p:attrNameLst>
                                      </p:cBhvr>
                                      <p:to>
                                        <p:strVal val="visible"/>
                                      </p:to>
                                    </p:set>
                                    <p:anim calcmode="lin" valueType="num">
                                      <p:cBhvr additive="base">
                                        <p:cTn id="20" dur="500" fill="hold"/>
                                        <p:tgtEl>
                                          <p:spTgt spid="124930">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4930">
                                            <p:txEl>
                                              <p:pRg st="6" end="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4930">
                                            <p:txEl>
                                              <p:pRg st="7" end="7"/>
                                            </p:txEl>
                                          </p:spTgt>
                                        </p:tgtEl>
                                        <p:attrNameLst>
                                          <p:attrName>style.visibility</p:attrName>
                                        </p:attrNameLst>
                                      </p:cBhvr>
                                      <p:to>
                                        <p:strVal val="visible"/>
                                      </p:to>
                                    </p:set>
                                    <p:anim calcmode="lin" valueType="num">
                                      <p:cBhvr additive="base">
                                        <p:cTn id="24" dur="500" fill="hold"/>
                                        <p:tgtEl>
                                          <p:spTgt spid="124930">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4930">
                                            <p:txEl>
                                              <p:pRg st="7" end="7"/>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4930">
                                            <p:txEl>
                                              <p:pRg st="8" end="8"/>
                                            </p:txEl>
                                          </p:spTgt>
                                        </p:tgtEl>
                                        <p:attrNameLst>
                                          <p:attrName>style.visibility</p:attrName>
                                        </p:attrNameLst>
                                      </p:cBhvr>
                                      <p:to>
                                        <p:strVal val="visible"/>
                                      </p:to>
                                    </p:set>
                                    <p:anim calcmode="lin" valueType="num">
                                      <p:cBhvr additive="base">
                                        <p:cTn id="28" dur="500" fill="hold"/>
                                        <p:tgtEl>
                                          <p:spTgt spid="124930">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4930">
                                            <p:txEl>
                                              <p:pRg st="8" end="8"/>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24930">
                                            <p:txEl>
                                              <p:pRg st="9" end="9"/>
                                            </p:txEl>
                                          </p:spTgt>
                                        </p:tgtEl>
                                        <p:attrNameLst>
                                          <p:attrName>style.visibility</p:attrName>
                                        </p:attrNameLst>
                                      </p:cBhvr>
                                      <p:to>
                                        <p:strVal val="visible"/>
                                      </p:to>
                                    </p:set>
                                    <p:anim calcmode="lin" valueType="num">
                                      <p:cBhvr additive="base">
                                        <p:cTn id="32" dur="500" fill="hold"/>
                                        <p:tgtEl>
                                          <p:spTgt spid="124930">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4930">
                                            <p:txEl>
                                              <p:pRg st="9" end="9"/>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24930">
                                            <p:txEl>
                                              <p:pRg st="10" end="10"/>
                                            </p:txEl>
                                          </p:spTgt>
                                        </p:tgtEl>
                                        <p:attrNameLst>
                                          <p:attrName>style.visibility</p:attrName>
                                        </p:attrNameLst>
                                      </p:cBhvr>
                                      <p:to>
                                        <p:strVal val="visible"/>
                                      </p:to>
                                    </p:set>
                                    <p:anim calcmode="lin" valueType="num">
                                      <p:cBhvr additive="base">
                                        <p:cTn id="36" dur="500" fill="hold"/>
                                        <p:tgtEl>
                                          <p:spTgt spid="124930">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4930">
                                            <p:txEl>
                                              <p:pRg st="10" end="1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24930">
                                            <p:txEl>
                                              <p:pRg st="11" end="11"/>
                                            </p:txEl>
                                          </p:spTgt>
                                        </p:tgtEl>
                                        <p:attrNameLst>
                                          <p:attrName>style.visibility</p:attrName>
                                        </p:attrNameLst>
                                      </p:cBhvr>
                                      <p:to>
                                        <p:strVal val="visible"/>
                                      </p:to>
                                    </p:set>
                                    <p:anim calcmode="lin" valueType="num">
                                      <p:cBhvr additive="base">
                                        <p:cTn id="40" dur="500" fill="hold"/>
                                        <p:tgtEl>
                                          <p:spTgt spid="124930">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4930">
                                            <p:txEl>
                                              <p:pRg st="11" end="1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24930">
                                            <p:txEl>
                                              <p:pRg st="12" end="12"/>
                                            </p:txEl>
                                          </p:spTgt>
                                        </p:tgtEl>
                                        <p:attrNameLst>
                                          <p:attrName>style.visibility</p:attrName>
                                        </p:attrNameLst>
                                      </p:cBhvr>
                                      <p:to>
                                        <p:strVal val="visible"/>
                                      </p:to>
                                    </p:set>
                                    <p:anim calcmode="lin" valueType="num">
                                      <p:cBhvr additive="base">
                                        <p:cTn id="44" dur="500" fill="hold"/>
                                        <p:tgtEl>
                                          <p:spTgt spid="124930">
                                            <p:txEl>
                                              <p:pRg st="12" end="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4930">
                                            <p:txEl>
                                              <p:pRg st="12" end="1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24930">
                                            <p:txEl>
                                              <p:pRg st="13" end="13"/>
                                            </p:txEl>
                                          </p:spTgt>
                                        </p:tgtEl>
                                        <p:attrNameLst>
                                          <p:attrName>style.visibility</p:attrName>
                                        </p:attrNameLst>
                                      </p:cBhvr>
                                      <p:to>
                                        <p:strVal val="visible"/>
                                      </p:to>
                                    </p:set>
                                    <p:anim calcmode="lin" valueType="num">
                                      <p:cBhvr additive="base">
                                        <p:cTn id="48" dur="500" fill="hold"/>
                                        <p:tgtEl>
                                          <p:spTgt spid="124930">
                                            <p:txEl>
                                              <p:pRg st="13" end="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4930">
                                            <p:txEl>
                                              <p:pRg st="13" end="1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24930">
                                            <p:txEl>
                                              <p:pRg st="14" end="14"/>
                                            </p:txEl>
                                          </p:spTgt>
                                        </p:tgtEl>
                                        <p:attrNameLst>
                                          <p:attrName>style.visibility</p:attrName>
                                        </p:attrNameLst>
                                      </p:cBhvr>
                                      <p:to>
                                        <p:strVal val="visible"/>
                                      </p:to>
                                    </p:set>
                                    <p:anim calcmode="lin" valueType="num">
                                      <p:cBhvr additive="base">
                                        <p:cTn id="52" dur="500" fill="hold"/>
                                        <p:tgtEl>
                                          <p:spTgt spid="124930">
                                            <p:txEl>
                                              <p:pRg st="14" end="1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4930">
                                            <p:txEl>
                                              <p:pRg st="14" end="14"/>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24930">
                                            <p:txEl>
                                              <p:pRg st="15" end="15"/>
                                            </p:txEl>
                                          </p:spTgt>
                                        </p:tgtEl>
                                        <p:attrNameLst>
                                          <p:attrName>style.visibility</p:attrName>
                                        </p:attrNameLst>
                                      </p:cBhvr>
                                      <p:to>
                                        <p:strVal val="visible"/>
                                      </p:to>
                                    </p:set>
                                    <p:anim calcmode="lin" valueType="num">
                                      <p:cBhvr additive="base">
                                        <p:cTn id="56" dur="500" fill="hold"/>
                                        <p:tgtEl>
                                          <p:spTgt spid="124930">
                                            <p:txEl>
                                              <p:pRg st="15" end="1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2493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683568" y="1556792"/>
            <a:ext cx="4752975" cy="3455988"/>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dirty="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dirty="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55299" name="WordArt 3"/>
          <p:cNvSpPr>
            <a:spLocks noChangeArrowheads="1" noChangeShapeType="1" noTextEdit="1"/>
          </p:cNvSpPr>
          <p:nvPr/>
        </p:nvSpPr>
        <p:spPr bwMode="auto">
          <a:xfrm>
            <a:off x="3204518" y="4580980"/>
            <a:ext cx="4679950" cy="1511300"/>
          </a:xfrm>
          <a:prstGeom prst="rect">
            <a:avLst/>
          </a:prstGeom>
        </p:spPr>
        <p:txBody>
          <a:bodyPr wrap="none" fromWordArt="1">
            <a:prstTxWarp prst="textPlain">
              <a:avLst>
                <a:gd name="adj" fmla="val 50000"/>
              </a:avLst>
            </a:prstTxWarp>
          </a:bodyPr>
          <a:lstStyle/>
          <a:p>
            <a:pPr algn="ctr"/>
            <a:r>
              <a:rPr lang="zh-CN" altLang="en-US" sz="44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
        <p:nvSpPr>
          <p:cNvPr id="2" name="矩形 1"/>
          <p:cNvSpPr/>
          <p:nvPr/>
        </p:nvSpPr>
        <p:spPr>
          <a:xfrm>
            <a:off x="287016" y="332656"/>
            <a:ext cx="8856984" cy="1754326"/>
          </a:xfrm>
          <a:prstGeom prst="rect">
            <a:avLst/>
          </a:prstGeom>
        </p:spPr>
        <p:txBody>
          <a:bodyPr wrap="square">
            <a:spAutoFit/>
          </a:bodyPr>
          <a:lstStyle/>
          <a:p>
            <a:r>
              <a:rPr lang="zh-CN" altLang="en-US" sz="3600" b="1" dirty="0">
                <a:solidFill>
                  <a:srgbClr val="92D050"/>
                </a:solidFill>
              </a:rPr>
              <a:t>本章内容多且基础，其理论技术为所有</a:t>
            </a:r>
            <a:r>
              <a:rPr lang="en-US" altLang="zh-CN" sz="3600" b="1" dirty="0">
                <a:solidFill>
                  <a:srgbClr val="92D050"/>
                </a:solidFill>
              </a:rPr>
              <a:t>OOP</a:t>
            </a:r>
            <a:r>
              <a:rPr lang="zh-CN" altLang="en-US" sz="3600" b="1" dirty="0">
                <a:solidFill>
                  <a:srgbClr val="92D050"/>
                </a:solidFill>
              </a:rPr>
              <a:t>程序设计共同的基石，须多巩固复习与实践！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116282" cy="5105400"/>
          </a:xfrm>
          <a:noFill/>
        </p:spPr>
        <p:txBody>
          <a:bodyPr/>
          <a:lstStyle/>
          <a:p>
            <a:pPr marL="0" indent="0" eaLnBrk="1" hangingPunct="1">
              <a:buNone/>
            </a:pPr>
            <a:r>
              <a:rPr lang="en-US" altLang="zh-CN" b="1" dirty="0">
                <a:solidFill>
                  <a:srgbClr val="0000CC"/>
                </a:solidFill>
              </a:rPr>
              <a:t>2．</a:t>
            </a:r>
            <a:r>
              <a:rPr lang="zh-CN" altLang="en-US" b="1" dirty="0">
                <a:solidFill>
                  <a:srgbClr val="0000CC"/>
                </a:solidFill>
              </a:rPr>
              <a:t>对于结构的几点说明</a:t>
            </a:r>
            <a:endParaRPr lang="en-US" altLang="zh-CN" b="1" dirty="0">
              <a:solidFill>
                <a:srgbClr val="0000CC"/>
              </a:solidFill>
            </a:endParaRPr>
          </a:p>
          <a:p>
            <a:pPr marL="914400" lvl="1" indent="-457200" eaLnBrk="1" hangingPunct="1">
              <a:buFont typeface="+mj-ea"/>
              <a:buAutoNum type="circleNumDbPlain"/>
            </a:pPr>
            <a:r>
              <a:rPr lang="zh-CN" altLang="en-US" sz="2400" b="1" dirty="0">
                <a:solidFill>
                  <a:srgbClr val="FF3300"/>
                </a:solidFill>
              </a:rPr>
              <a:t>成员类型</a:t>
            </a:r>
          </a:p>
          <a:p>
            <a:pPr lvl="1" eaLnBrk="1" hangingPunct="1"/>
            <a:r>
              <a:rPr lang="zh-CN" altLang="en-US" sz="2400" b="1" dirty="0">
                <a:solidFill>
                  <a:srgbClr val="0000CC"/>
                </a:solidFill>
              </a:rPr>
              <a:t>数据成员</a:t>
            </a:r>
            <a:r>
              <a:rPr lang="zh-CN" altLang="en-US" sz="2400" b="1" dirty="0"/>
              <a:t>：结构中的数据和函数称为成员．在一些面向对象语言（如</a:t>
            </a:r>
            <a:r>
              <a:rPr lang="en-US" altLang="zh-CN" sz="2400" b="1" dirty="0"/>
              <a:t>JAVA</a:t>
            </a:r>
            <a:r>
              <a:rPr lang="zh-CN" altLang="en-US" sz="2400" b="1" dirty="0"/>
              <a:t>等）称为属性或字段。</a:t>
            </a:r>
          </a:p>
          <a:p>
            <a:pPr lvl="1" eaLnBrk="1" hangingPunct="1"/>
            <a:r>
              <a:rPr lang="zh-CN" altLang="en-US" sz="2400" b="1" dirty="0">
                <a:solidFill>
                  <a:srgbClr val="0000CC"/>
                </a:solidFill>
              </a:rPr>
              <a:t>成员函数</a:t>
            </a:r>
            <a:r>
              <a:rPr lang="zh-CN" altLang="en-US" sz="2400" b="1" dirty="0"/>
              <a:t>：结构中的函数称为函数成员。在</a:t>
            </a:r>
            <a:r>
              <a:rPr lang="en-US" altLang="zh-CN" sz="2400" b="1" dirty="0"/>
              <a:t>C++</a:t>
            </a:r>
            <a:r>
              <a:rPr lang="zh-CN" altLang="en-US" sz="2400" b="1" dirty="0"/>
              <a:t>中函数成员常称为成员函数，另一些面向对象语言（如</a:t>
            </a:r>
            <a:r>
              <a:rPr lang="en-US" altLang="zh-CN" sz="2400" b="1" dirty="0"/>
              <a:t>JAVA</a:t>
            </a:r>
            <a:r>
              <a:rPr lang="zh-CN" altLang="en-US" sz="2400" b="1" dirty="0"/>
              <a:t>等）则称为方法。</a:t>
            </a:r>
            <a:endParaRPr lang="en-US" altLang="zh-CN" sz="2400" b="1" dirty="0"/>
          </a:p>
          <a:p>
            <a:pPr marL="914400" lvl="1" indent="-457200" eaLnBrk="1" hangingPunct="1">
              <a:buFont typeface="+mj-ea"/>
              <a:buAutoNum type="circleNumDbPlain" startAt="2"/>
            </a:pPr>
            <a:r>
              <a:rPr lang="zh-CN" altLang="en-US" sz="2400" b="1" dirty="0">
                <a:solidFill>
                  <a:srgbClr val="FF3300"/>
                </a:solidFill>
              </a:rPr>
              <a:t>设置访问权限的原因隐藏</a:t>
            </a:r>
          </a:p>
          <a:p>
            <a:pPr lvl="1" eaLnBrk="1" hangingPunct="1"/>
            <a:r>
              <a:rPr lang="zh-CN" altLang="en-US" sz="2400" b="1" dirty="0"/>
              <a:t>将数据和操作数据的函数包装在一起的主要目的是实现数据封装和信息隐藏，信息隐藏就是使结构中的数据和对数据进行操作的细节对外不可见。 </a:t>
            </a:r>
          </a:p>
          <a:p>
            <a:pPr lvl="1" eaLnBrk="1" hangingPunct="1"/>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80000"/>
              </a:lnSpc>
              <a:buFontTx/>
              <a:buNone/>
            </a:pPr>
            <a:r>
              <a:rPr lang="en-US" altLang="zh-CN" b="1" dirty="0">
                <a:solidFill>
                  <a:srgbClr val="0000CC"/>
                </a:solidFill>
              </a:rPr>
              <a:t>3.2.1 </a:t>
            </a:r>
            <a:r>
              <a:rPr lang="en-US" altLang="zh-CN" b="1" dirty="0">
                <a:solidFill>
                  <a:srgbClr val="FF0000"/>
                </a:solidFill>
              </a:rPr>
              <a:t>C</a:t>
            </a:r>
            <a:r>
              <a:rPr lang="zh-CN" altLang="en-US" b="1" dirty="0">
                <a:solidFill>
                  <a:srgbClr val="FF0000"/>
                </a:solidFill>
              </a:rPr>
              <a:t>＋＋</a:t>
            </a:r>
            <a:r>
              <a:rPr lang="zh-CN" altLang="en-US" b="1" dirty="0">
                <a:solidFill>
                  <a:schemeClr val="tx1"/>
                </a:solidFill>
              </a:rPr>
              <a:t>对</a:t>
            </a:r>
            <a:r>
              <a:rPr lang="en-US" altLang="zh-CN" b="1" dirty="0" err="1">
                <a:solidFill>
                  <a:srgbClr val="0000CC"/>
                </a:solidFill>
              </a:rPr>
              <a:t>struct</a:t>
            </a:r>
            <a:r>
              <a:rPr lang="zh-CN" altLang="en-US" b="1" dirty="0">
                <a:solidFill>
                  <a:schemeClr val="tx1"/>
                </a:solidFill>
              </a:rPr>
              <a:t>的扩展</a:t>
            </a:r>
          </a:p>
        </p:txBody>
      </p:sp>
    </p:spTree>
    <p:extLst>
      <p:ext uri="{BB962C8B-B14F-4D97-AF65-F5344CB8AC3E}">
        <p14:creationId xmlns:p14="http://schemas.microsoft.com/office/powerpoint/2010/main" val="222957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 calcmode="lin" valueType="num">
                                      <p:cBhvr additive="base">
                                        <p:cTn id="7"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 calcmode="lin" valueType="num">
                                      <p:cBhvr additive="base">
                                        <p:cTn id="13"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  </a:t>
            </a:r>
            <a:r>
              <a:rPr lang="zh-CN" altLang="zh-CN" b="1" dirty="0"/>
              <a:t>类的</a:t>
            </a:r>
            <a:r>
              <a:rPr lang="zh-CN" altLang="zh-CN" b="1" dirty="0">
                <a:solidFill>
                  <a:srgbClr val="FF0000"/>
                </a:solidFill>
              </a:rPr>
              <a:t>抽象与封装</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ADT</a:t>
            </a:r>
            <a:r>
              <a:rPr lang="zh-CN" altLang="en-US" b="1" dirty="0">
                <a:solidFill>
                  <a:srgbClr val="0000CC"/>
                </a:solidFill>
              </a:rPr>
              <a:t>的概念</a:t>
            </a:r>
            <a:endParaRPr lang="en-US" altLang="zh-CN" b="1" dirty="0">
              <a:solidFill>
                <a:srgbClr val="0000CC"/>
              </a:solidFill>
            </a:endParaRPr>
          </a:p>
          <a:p>
            <a:pPr lvl="1"/>
            <a:r>
              <a:rPr lang="en-US" altLang="zh-CN" dirty="0"/>
              <a:t>ADT</a:t>
            </a:r>
            <a:r>
              <a:rPr lang="zh-CN" altLang="zh-CN" dirty="0"/>
              <a:t>（</a:t>
            </a:r>
            <a:r>
              <a:rPr lang="en-US" altLang="zh-CN" dirty="0"/>
              <a:t>Abstract Data Type</a:t>
            </a:r>
            <a:r>
              <a:rPr lang="zh-CN" altLang="zh-CN" dirty="0"/>
              <a:t>）</a:t>
            </a:r>
            <a:r>
              <a:rPr lang="en-US" altLang="zh-CN" dirty="0"/>
              <a:t> </a:t>
            </a:r>
            <a:r>
              <a:rPr lang="zh-CN" altLang="zh-CN" dirty="0"/>
              <a:t>是指由用户定义，用以</a:t>
            </a:r>
            <a:r>
              <a:rPr lang="zh-CN" altLang="en-US" dirty="0">
                <a:solidFill>
                  <a:srgbClr val="FF0000"/>
                </a:solidFill>
              </a:rPr>
              <a:t>描述</a:t>
            </a:r>
            <a:r>
              <a:rPr lang="zh-CN" altLang="zh-CN" dirty="0">
                <a:solidFill>
                  <a:srgbClr val="FF0000"/>
                </a:solidFill>
              </a:rPr>
              <a:t>应用问题的数据模型</a:t>
            </a:r>
            <a:r>
              <a:rPr lang="zh-CN" altLang="zh-CN" dirty="0"/>
              <a:t>，它常由基本数据类型（如</a:t>
            </a:r>
            <a:r>
              <a:rPr lang="en-US" altLang="zh-CN" dirty="0" err="1"/>
              <a:t>int</a:t>
            </a:r>
            <a:r>
              <a:rPr lang="zh-CN" altLang="zh-CN" dirty="0"/>
              <a:t>，</a:t>
            </a:r>
            <a:r>
              <a:rPr lang="en-US" altLang="zh-CN" dirty="0"/>
              <a:t>char</a:t>
            </a:r>
            <a:r>
              <a:rPr lang="zh-CN" altLang="zh-CN" dirty="0"/>
              <a:t>，</a:t>
            </a:r>
            <a:r>
              <a:rPr lang="en-US" altLang="zh-CN" dirty="0"/>
              <a:t>double</a:t>
            </a:r>
            <a:r>
              <a:rPr lang="zh-CN" altLang="zh-CN" dirty="0"/>
              <a:t>等）</a:t>
            </a:r>
            <a:r>
              <a:rPr lang="zh-CN" altLang="en-US" dirty="0">
                <a:solidFill>
                  <a:srgbClr val="FF0000"/>
                </a:solidFill>
              </a:rPr>
              <a:t>组合而</a:t>
            </a:r>
            <a:r>
              <a:rPr lang="zh-CN" altLang="zh-CN" dirty="0">
                <a:solidFill>
                  <a:srgbClr val="FF0000"/>
                </a:solidFill>
              </a:rPr>
              <a:t>成</a:t>
            </a:r>
            <a:r>
              <a:rPr lang="zh-CN" altLang="zh-CN" dirty="0"/>
              <a:t>，并包括一组服务（即实现特定功能的函数），常称之为</a:t>
            </a:r>
            <a:r>
              <a:rPr lang="en-US" altLang="zh-CN" dirty="0"/>
              <a:t>ADT</a:t>
            </a:r>
            <a:r>
              <a:rPr lang="zh-CN" altLang="zh-CN" dirty="0"/>
              <a:t>的接口。</a:t>
            </a:r>
            <a:endParaRPr lang="en-US" altLang="zh-CN" dirty="0"/>
          </a:p>
          <a:p>
            <a:pPr marL="0" indent="0">
              <a:buNone/>
            </a:pPr>
            <a:r>
              <a:rPr lang="en-US" altLang="zh-CN" b="1" dirty="0">
                <a:solidFill>
                  <a:srgbClr val="0000CC"/>
                </a:solidFill>
              </a:rPr>
              <a:t>2．</a:t>
            </a:r>
            <a:r>
              <a:rPr lang="zh-CN" altLang="en-US" b="1" dirty="0">
                <a:solidFill>
                  <a:srgbClr val="0000CC"/>
                </a:solidFill>
              </a:rPr>
              <a:t>面向对象程序设计的主要任务</a:t>
            </a:r>
            <a:endParaRPr lang="en-US" altLang="zh-CN" b="1" dirty="0">
              <a:solidFill>
                <a:srgbClr val="0000CC"/>
              </a:solidFill>
            </a:endParaRPr>
          </a:p>
          <a:p>
            <a:pPr lvl="1"/>
            <a:r>
              <a:rPr lang="zh-CN" altLang="en-US" dirty="0"/>
              <a:t>是</a:t>
            </a:r>
            <a:r>
              <a:rPr lang="zh-CN" altLang="zh-CN" dirty="0"/>
              <a:t>对求解问题域中的各类事物进行数据抽象，然后把它封装成对应的</a:t>
            </a:r>
            <a:r>
              <a:rPr lang="en-US" altLang="zh-CN" dirty="0"/>
              <a:t>ADT——</a:t>
            </a:r>
            <a:r>
              <a:rPr lang="zh-CN" altLang="zh-CN" b="1" dirty="0">
                <a:solidFill>
                  <a:srgbClr val="FF0000"/>
                </a:solidFill>
              </a:rPr>
              <a:t>类</a:t>
            </a:r>
            <a:r>
              <a:rPr lang="zh-CN" altLang="zh-CN" dirty="0"/>
              <a:t>。</a:t>
            </a:r>
            <a:endParaRPr lang="zh-CN" altLang="en-US" dirty="0"/>
          </a:p>
        </p:txBody>
      </p:sp>
    </p:spTree>
    <p:extLst>
      <p:ext uri="{BB962C8B-B14F-4D97-AF65-F5344CB8AC3E}">
        <p14:creationId xmlns:p14="http://schemas.microsoft.com/office/powerpoint/2010/main" val="193873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6DC0E2A0-B851-4778-84F0-305FDD82D029}" type="datetime1">
              <a:rPr kumimoji="1" lang="zh-CN" altLang="en-US" sz="1400">
                <a:latin typeface="Times New Roman" panose="02020603050405020304" pitchFamily="18" charset="0"/>
              </a:rPr>
              <a:pPr eaLnBrk="1" hangingPunct="1">
                <a:spcBef>
                  <a:spcPct val="0"/>
                </a:spcBef>
                <a:buFontTx/>
                <a:buNone/>
              </a:pPr>
              <a:t>2017/9/17</a:t>
            </a:fld>
            <a:endParaRPr kumimoji="1" lang="en-US" altLang="zh-CN" sz="1400">
              <a:latin typeface="Times New Roman" panose="02020603050405020304" pitchFamily="18" charset="0"/>
            </a:endParaRPr>
          </a:p>
        </p:txBody>
      </p:sp>
      <p:sp>
        <p:nvSpPr>
          <p:cNvPr id="5124" name="灯片编号占位符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DBE0115-AD97-4FC2-9BBF-A8C5888CCDC7}" type="slidenum">
              <a:rPr kumimoji="1" lang="en-US" altLang="zh-CN" sz="1400">
                <a:latin typeface="Times New Roman" panose="02020603050405020304" pitchFamily="18" charset="0"/>
              </a:rPr>
              <a:pPr algn="r" eaLnBrk="1" hangingPunct="1">
                <a:spcBef>
                  <a:spcPct val="0"/>
                </a:spcBef>
                <a:buFontTx/>
                <a:buNone/>
              </a:pPr>
              <a:t>20</a:t>
            </a:fld>
            <a:endParaRPr kumimoji="1" lang="en-US" altLang="zh-CN" sz="1400">
              <a:latin typeface="Times New Roman" panose="02020603050405020304" pitchFamily="18" charset="0"/>
            </a:endParaRPr>
          </a:p>
        </p:txBody>
      </p:sp>
      <p:sp>
        <p:nvSpPr>
          <p:cNvPr id="6149" name="Rectangle 3"/>
          <p:cNvSpPr>
            <a:spLocks noGrp="1" noChangeArrowheads="1"/>
          </p:cNvSpPr>
          <p:nvPr>
            <p:ph type="body" idx="4294967295"/>
          </p:nvPr>
        </p:nvSpPr>
        <p:spPr>
          <a:xfrm>
            <a:off x="676064" y="838200"/>
            <a:ext cx="8064500" cy="5410200"/>
          </a:xfrm>
        </p:spPr>
        <p:txBody>
          <a:bodyPr/>
          <a:lstStyle/>
          <a:p>
            <a:pPr marL="514350" indent="-514350" eaLnBrk="1" hangingPunct="1">
              <a:buFont typeface="+mj-ea"/>
              <a:buAutoNum type="circleNumDbPlain" startAt="3"/>
            </a:pPr>
            <a:r>
              <a:rPr lang="zh-CN" altLang="en-US" sz="2800" b="1" dirty="0">
                <a:solidFill>
                  <a:srgbClr val="FF0000"/>
                </a:solidFill>
              </a:rPr>
              <a:t>成员访问控制权限</a:t>
            </a:r>
            <a:endParaRPr lang="en-US" altLang="zh-CN" sz="2800" b="1" dirty="0">
              <a:solidFill>
                <a:srgbClr val="FF0000"/>
              </a:solidFill>
            </a:endParaRPr>
          </a:p>
          <a:p>
            <a:pPr lvl="1" eaLnBrk="1" hangingPunct="1"/>
            <a:r>
              <a:rPr lang="zh-CN" altLang="en-US" sz="2400" b="1" dirty="0">
                <a:solidFill>
                  <a:srgbClr val="0000CC"/>
                </a:solidFill>
              </a:rPr>
              <a:t>访问权限控制标识</a:t>
            </a:r>
            <a:endParaRPr lang="en-US" altLang="zh-CN" sz="2400" b="1" dirty="0">
              <a:solidFill>
                <a:srgbClr val="0000CC"/>
              </a:solidFill>
            </a:endParaRPr>
          </a:p>
          <a:p>
            <a:pPr lvl="2" eaLnBrk="1" hangingPunct="1"/>
            <a:r>
              <a:rPr lang="en-US" altLang="zh-CN" sz="2000" b="1" dirty="0"/>
              <a:t>public</a:t>
            </a:r>
          </a:p>
          <a:p>
            <a:pPr lvl="3" eaLnBrk="1" hangingPunct="1"/>
            <a:r>
              <a:rPr lang="zh-CN" altLang="en-US" b="1" dirty="0">
                <a:solidFill>
                  <a:schemeClr val="accent2"/>
                </a:solidFill>
              </a:rPr>
              <a:t>可以从结构（类）的外部（使用者）访问</a:t>
            </a:r>
          </a:p>
          <a:p>
            <a:pPr lvl="3" eaLnBrk="1" hangingPunct="1"/>
            <a:r>
              <a:rPr lang="zh-CN" altLang="en-US" b="1" dirty="0"/>
              <a:t>抽象，定义类的接口</a:t>
            </a:r>
          </a:p>
          <a:p>
            <a:pPr lvl="2" eaLnBrk="1" hangingPunct="1"/>
            <a:r>
              <a:rPr lang="en-US" altLang="zh-CN" sz="2000" b="1" dirty="0"/>
              <a:t>private</a:t>
            </a:r>
          </a:p>
          <a:p>
            <a:pPr lvl="3" eaLnBrk="1" hangingPunct="1"/>
            <a:r>
              <a:rPr lang="zh-CN" altLang="en-US" b="1" dirty="0">
                <a:solidFill>
                  <a:schemeClr val="accent2"/>
                </a:solidFill>
              </a:rPr>
              <a:t>仅供结构（类）的内部（自身成员函数）访问</a:t>
            </a:r>
          </a:p>
          <a:p>
            <a:pPr lvl="3" eaLnBrk="1" hangingPunct="1"/>
            <a:r>
              <a:rPr lang="zh-CN" altLang="en-US" b="1" dirty="0">
                <a:solidFill>
                  <a:schemeClr val="accent2"/>
                </a:solidFill>
              </a:rPr>
              <a:t>封装，信息隐藏</a:t>
            </a:r>
          </a:p>
          <a:p>
            <a:pPr lvl="2" eaLnBrk="1" hangingPunct="1"/>
            <a:r>
              <a:rPr lang="en-US" altLang="zh-CN" sz="2000" b="1" dirty="0"/>
              <a:t>protected</a:t>
            </a:r>
          </a:p>
          <a:p>
            <a:pPr lvl="3" eaLnBrk="1" hangingPunct="1"/>
            <a:r>
              <a:rPr lang="zh-CN" altLang="en-US" b="1" dirty="0">
                <a:solidFill>
                  <a:srgbClr val="FF3300"/>
                </a:solidFill>
              </a:rPr>
              <a:t>供结构（类）的内部及后代访问</a:t>
            </a:r>
            <a:endParaRPr lang="en-US" altLang="zh-CN" b="1" dirty="0">
              <a:solidFill>
                <a:srgbClr val="FF3300"/>
              </a:solidFill>
            </a:endParaRPr>
          </a:p>
          <a:p>
            <a:pPr lvl="1" eaLnBrk="1" hangingPunct="1"/>
            <a:r>
              <a:rPr lang="en-US" altLang="zh-CN" sz="2000" dirty="0"/>
              <a:t>public</a:t>
            </a:r>
            <a:r>
              <a:rPr lang="zh-CN" altLang="zh-CN" sz="2000" dirty="0"/>
              <a:t>、</a:t>
            </a:r>
            <a:r>
              <a:rPr lang="en-US" altLang="zh-CN" sz="2000" dirty="0"/>
              <a:t>protected</a:t>
            </a:r>
            <a:r>
              <a:rPr lang="zh-CN" altLang="zh-CN" sz="2000" dirty="0"/>
              <a:t>和</a:t>
            </a:r>
            <a:r>
              <a:rPr lang="en-US" altLang="zh-CN" sz="2000" dirty="0"/>
              <a:t>private</a:t>
            </a:r>
            <a:r>
              <a:rPr lang="zh-CN" altLang="zh-CN" sz="2000" dirty="0"/>
              <a:t>用于设置成员访问权限，这些访问控制符可以</a:t>
            </a:r>
            <a:r>
              <a:rPr lang="zh-CN" altLang="zh-CN" sz="2000" b="1" dirty="0">
                <a:solidFill>
                  <a:srgbClr val="0000CC"/>
                </a:solidFill>
              </a:rPr>
              <a:t>按任意次序出现任意多次</a:t>
            </a:r>
            <a:r>
              <a:rPr lang="zh-CN" altLang="en-US" sz="2000" dirty="0"/>
              <a:t>。也可以将多个</a:t>
            </a:r>
            <a:r>
              <a:rPr lang="en-US" altLang="zh-CN" sz="2000" dirty="0"/>
              <a:t>public</a:t>
            </a:r>
            <a:r>
              <a:rPr lang="zh-CN" altLang="en-US" sz="2000" dirty="0"/>
              <a:t>区域合并为一个区域。</a:t>
            </a:r>
            <a:endParaRPr lang="en-US" altLang="zh-CN" sz="2000" dirty="0"/>
          </a:p>
          <a:p>
            <a:pPr lvl="1" eaLnBrk="1" hangingPunct="1"/>
            <a:r>
              <a:rPr lang="zh-CN" altLang="en-US" sz="2000" b="1" dirty="0"/>
              <a:t>在默认情况下（即没有指定访问控制权限），成员的访问控制权限为</a:t>
            </a:r>
            <a:r>
              <a:rPr lang="en-US" altLang="zh-CN" sz="2000" b="1" dirty="0">
                <a:solidFill>
                  <a:srgbClr val="0000CC"/>
                </a:solidFill>
              </a:rPr>
              <a:t>public</a:t>
            </a:r>
            <a:r>
              <a:rPr lang="zh-CN" altLang="en-US" sz="2000" b="1" dirty="0">
                <a:solidFill>
                  <a:srgbClr val="0000CC"/>
                </a:solidFill>
              </a:rPr>
              <a:t>。</a:t>
            </a:r>
            <a:endParaRPr lang="en-US" altLang="zh-CN" sz="2000" b="1" dirty="0">
              <a:solidFill>
                <a:srgbClr val="0000CC"/>
              </a:solidFill>
            </a:endParaRPr>
          </a:p>
          <a:p>
            <a:pPr lvl="1" eaLnBrk="1" hangingPunct="1"/>
            <a:endParaRPr lang="zh-CN" altLang="en-US" sz="2400" b="1" dirty="0">
              <a:solidFill>
                <a:srgbClr val="FF3300"/>
              </a:solidFill>
            </a:endParaRPr>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80000"/>
              </a:lnSpc>
              <a:buFontTx/>
              <a:buNone/>
            </a:pPr>
            <a:r>
              <a:rPr lang="en-US" altLang="zh-CN" b="1" dirty="0">
                <a:solidFill>
                  <a:srgbClr val="0000CC"/>
                </a:solidFill>
              </a:rPr>
              <a:t>3.2.1 </a:t>
            </a:r>
            <a:r>
              <a:rPr lang="en-US" altLang="zh-CN" b="1" dirty="0">
                <a:solidFill>
                  <a:srgbClr val="FF0000"/>
                </a:solidFill>
              </a:rPr>
              <a:t>C</a:t>
            </a:r>
            <a:r>
              <a:rPr lang="zh-CN" altLang="en-US" b="1" dirty="0">
                <a:solidFill>
                  <a:srgbClr val="FF0000"/>
                </a:solidFill>
              </a:rPr>
              <a:t>＋＋</a:t>
            </a:r>
            <a:r>
              <a:rPr lang="zh-CN" altLang="en-US" b="1" dirty="0">
                <a:solidFill>
                  <a:schemeClr val="tx1"/>
                </a:solidFill>
              </a:rPr>
              <a:t>对</a:t>
            </a:r>
            <a:r>
              <a:rPr lang="en-US" altLang="zh-CN" b="1" dirty="0" err="1">
                <a:solidFill>
                  <a:srgbClr val="0000CC"/>
                </a:solidFill>
              </a:rPr>
              <a:t>struct</a:t>
            </a:r>
            <a:r>
              <a:rPr lang="zh-CN" altLang="en-US" b="1" dirty="0">
                <a:solidFill>
                  <a:schemeClr val="tx1"/>
                </a:solidFill>
              </a:rPr>
              <a:t>的扩展</a:t>
            </a:r>
          </a:p>
        </p:txBody>
      </p:sp>
    </p:spTree>
    <p:extLst>
      <p:ext uri="{BB962C8B-B14F-4D97-AF65-F5344CB8AC3E}">
        <p14:creationId xmlns:p14="http://schemas.microsoft.com/office/powerpoint/2010/main" val="9567462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 calcmode="lin" valueType="num">
                                      <p:cBhvr additive="base">
                                        <p:cTn id="7" dur="500" fill="hold"/>
                                        <p:tgtEl>
                                          <p:spTgt spid="614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9">
                                            <p:txEl>
                                              <p:pRg st="3" end="3"/>
                                            </p:txEl>
                                          </p:spTgt>
                                        </p:tgtEl>
                                        <p:attrNameLst>
                                          <p:attrName>style.visibility</p:attrName>
                                        </p:attrNameLst>
                                      </p:cBhvr>
                                      <p:to>
                                        <p:strVal val="visible"/>
                                      </p:to>
                                    </p:set>
                                    <p:anim calcmode="lin" valueType="num">
                                      <p:cBhvr additive="base">
                                        <p:cTn id="11" dur="500" fill="hold"/>
                                        <p:tgtEl>
                                          <p:spTgt spid="614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9">
                                            <p:txEl>
                                              <p:pRg st="4" end="4"/>
                                            </p:txEl>
                                          </p:spTgt>
                                        </p:tgtEl>
                                        <p:attrNameLst>
                                          <p:attrName>style.visibility</p:attrName>
                                        </p:attrNameLst>
                                      </p:cBhvr>
                                      <p:to>
                                        <p:strVal val="visible"/>
                                      </p:to>
                                    </p:set>
                                    <p:anim calcmode="lin" valueType="num">
                                      <p:cBhvr additive="base">
                                        <p:cTn id="15" dur="500" fill="hold"/>
                                        <p:tgtEl>
                                          <p:spTgt spid="614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6149">
                                            <p:txEl>
                                              <p:pRg st="5" end="5"/>
                                            </p:txEl>
                                          </p:spTgt>
                                        </p:tgtEl>
                                        <p:attrNameLst>
                                          <p:attrName>style.visibility</p:attrName>
                                        </p:attrNameLst>
                                      </p:cBhvr>
                                      <p:to>
                                        <p:strVal val="visible"/>
                                      </p:to>
                                    </p:set>
                                    <p:anim calcmode="lin" valueType="num">
                                      <p:cBhvr additive="base">
                                        <p:cTn id="21" dur="500" fill="hold"/>
                                        <p:tgtEl>
                                          <p:spTgt spid="614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9">
                                            <p:txEl>
                                              <p:pRg st="6" end="6"/>
                                            </p:txEl>
                                          </p:spTgt>
                                        </p:tgtEl>
                                        <p:attrNameLst>
                                          <p:attrName>style.visibility</p:attrName>
                                        </p:attrNameLst>
                                      </p:cBhvr>
                                      <p:to>
                                        <p:strVal val="visible"/>
                                      </p:to>
                                    </p:set>
                                    <p:anim calcmode="lin" valueType="num">
                                      <p:cBhvr additive="base">
                                        <p:cTn id="25" dur="500" fill="hold"/>
                                        <p:tgtEl>
                                          <p:spTgt spid="614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9">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9">
                                            <p:txEl>
                                              <p:pRg st="7" end="7"/>
                                            </p:txEl>
                                          </p:spTgt>
                                        </p:tgtEl>
                                        <p:attrNameLst>
                                          <p:attrName>style.visibility</p:attrName>
                                        </p:attrNameLst>
                                      </p:cBhvr>
                                      <p:to>
                                        <p:strVal val="visible"/>
                                      </p:to>
                                    </p:set>
                                    <p:anim calcmode="lin" valueType="num">
                                      <p:cBhvr additive="base">
                                        <p:cTn id="29" dur="500" fill="hold"/>
                                        <p:tgtEl>
                                          <p:spTgt spid="6149">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149">
                                            <p:txEl>
                                              <p:pRg st="8" end="8"/>
                                            </p:txEl>
                                          </p:spTgt>
                                        </p:tgtEl>
                                        <p:attrNameLst>
                                          <p:attrName>style.visibility</p:attrName>
                                        </p:attrNameLst>
                                      </p:cBhvr>
                                      <p:to>
                                        <p:strVal val="visible"/>
                                      </p:to>
                                    </p:set>
                                    <p:anim calcmode="lin" valueType="num">
                                      <p:cBhvr additive="base">
                                        <p:cTn id="35" dur="500" fill="hold"/>
                                        <p:tgtEl>
                                          <p:spTgt spid="614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14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149">
                                            <p:txEl>
                                              <p:pRg st="9" end="9"/>
                                            </p:txEl>
                                          </p:spTgt>
                                        </p:tgtEl>
                                        <p:attrNameLst>
                                          <p:attrName>style.visibility</p:attrName>
                                        </p:attrNameLst>
                                      </p:cBhvr>
                                      <p:to>
                                        <p:strVal val="visible"/>
                                      </p:to>
                                    </p:set>
                                    <p:anim calcmode="lin" valueType="num">
                                      <p:cBhvr additive="base">
                                        <p:cTn id="39" dur="500" fill="hold"/>
                                        <p:tgtEl>
                                          <p:spTgt spid="614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4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149">
                                            <p:txEl>
                                              <p:pRg st="10" end="10"/>
                                            </p:txEl>
                                          </p:spTgt>
                                        </p:tgtEl>
                                        <p:attrNameLst>
                                          <p:attrName>style.visibility</p:attrName>
                                        </p:attrNameLst>
                                      </p:cBhvr>
                                      <p:to>
                                        <p:strVal val="visible"/>
                                      </p:to>
                                    </p:set>
                                    <p:anim calcmode="lin" valueType="num">
                                      <p:cBhvr additive="base">
                                        <p:cTn id="43" dur="500" fill="hold"/>
                                        <p:tgtEl>
                                          <p:spTgt spid="614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149">
                                            <p:txEl>
                                              <p:pRg st="11" end="11"/>
                                            </p:txEl>
                                          </p:spTgt>
                                        </p:tgtEl>
                                        <p:attrNameLst>
                                          <p:attrName>style.visibility</p:attrName>
                                        </p:attrNameLst>
                                      </p:cBhvr>
                                      <p:to>
                                        <p:strVal val="visible"/>
                                      </p:to>
                                    </p:set>
                                    <p:anim calcmode="lin" valueType="num">
                                      <p:cBhvr additive="base">
                                        <p:cTn id="47" dur="500" fill="hold"/>
                                        <p:tgtEl>
                                          <p:spTgt spid="614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14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640960" cy="5760640"/>
          </a:xfrm>
          <a:noFill/>
        </p:spPr>
        <p:txBody>
          <a:bodyPr/>
          <a:lstStyle/>
          <a:p>
            <a:pPr marL="0" indent="0">
              <a:buNone/>
            </a:pPr>
            <a:r>
              <a:rPr lang="zh-CN" altLang="zh-CN" sz="2400" b="1" dirty="0">
                <a:solidFill>
                  <a:srgbClr val="0000CC"/>
                </a:solidFill>
              </a:rPr>
              <a:t>【例</a:t>
            </a:r>
            <a:r>
              <a:rPr lang="en-US" altLang="zh-CN" sz="2400" b="1" dirty="0">
                <a:solidFill>
                  <a:srgbClr val="0000CC"/>
                </a:solidFill>
              </a:rPr>
              <a:t>3-3</a:t>
            </a:r>
            <a:r>
              <a:rPr lang="zh-CN" altLang="zh-CN" sz="2400" b="1" dirty="0">
                <a:solidFill>
                  <a:srgbClr val="0000CC"/>
                </a:solidFill>
              </a:rPr>
              <a:t>】 用</a:t>
            </a:r>
            <a:r>
              <a:rPr lang="en-US" altLang="zh-CN" sz="2400" b="1" dirty="0" err="1">
                <a:solidFill>
                  <a:srgbClr val="0000CC"/>
                </a:solidFill>
              </a:rPr>
              <a:t>struct</a:t>
            </a:r>
            <a:r>
              <a:rPr lang="zh-CN" altLang="zh-CN" sz="2400" b="1" dirty="0">
                <a:solidFill>
                  <a:srgbClr val="0000CC"/>
                </a:solidFill>
              </a:rPr>
              <a:t>对圆进行抽象，构造出计算圆周长和面积的抽象数据类型。</a:t>
            </a:r>
          </a:p>
          <a:p>
            <a:pPr marL="0" indent="0">
              <a:buNone/>
            </a:pPr>
            <a:r>
              <a:rPr lang="zh-CN" altLang="zh-CN" b="1" dirty="0">
                <a:solidFill>
                  <a:srgbClr val="FF0000"/>
                </a:solidFill>
              </a:rPr>
              <a:t>（</a:t>
            </a:r>
            <a:r>
              <a:rPr lang="en-US" altLang="zh-CN" b="1" dirty="0">
                <a:solidFill>
                  <a:srgbClr val="FF0000"/>
                </a:solidFill>
              </a:rPr>
              <a:t>1</a:t>
            </a:r>
            <a:r>
              <a:rPr lang="zh-CN" altLang="zh-CN" b="1" dirty="0">
                <a:solidFill>
                  <a:srgbClr val="FF0000"/>
                </a:solidFill>
              </a:rPr>
              <a:t>）问题分析</a:t>
            </a:r>
          </a:p>
          <a:p>
            <a:pPr lvl="1"/>
            <a:r>
              <a:rPr lang="zh-CN" altLang="zh-CN" sz="2400" dirty="0"/>
              <a:t>圆是一种常见的几何图形，具有圆心和半径，但本问题只需要计算圆的周长和面称，与圆心没有太大关系，可以将其忽略。</a:t>
            </a:r>
            <a:r>
              <a:rPr lang="zh-CN" altLang="zh-CN" sz="2400" dirty="0">
                <a:solidFill>
                  <a:srgbClr val="0000CC"/>
                </a:solidFill>
              </a:rPr>
              <a:t>只需要考虑圆的半径（</a:t>
            </a:r>
            <a:r>
              <a:rPr lang="en-US" altLang="zh-CN" sz="2400" dirty="0">
                <a:solidFill>
                  <a:srgbClr val="0000CC"/>
                </a:solidFill>
              </a:rPr>
              <a:t>r</a:t>
            </a:r>
            <a:r>
              <a:rPr lang="zh-CN" altLang="zh-CN" sz="2400" dirty="0">
                <a:solidFill>
                  <a:srgbClr val="0000CC"/>
                </a:solidFill>
              </a:rPr>
              <a:t>），周长（</a:t>
            </a:r>
            <a:r>
              <a:rPr lang="en-US" altLang="zh-CN" sz="2400" dirty="0">
                <a:solidFill>
                  <a:srgbClr val="0000CC"/>
                </a:solidFill>
              </a:rPr>
              <a:t>perimeter</a:t>
            </a:r>
            <a:r>
              <a:rPr lang="zh-CN" altLang="zh-CN" sz="2400" dirty="0">
                <a:solidFill>
                  <a:srgbClr val="0000CC"/>
                </a:solidFill>
              </a:rPr>
              <a:t>），面积（</a:t>
            </a:r>
            <a:r>
              <a:rPr lang="en-US" altLang="zh-CN" sz="2400" dirty="0">
                <a:solidFill>
                  <a:srgbClr val="0000CC"/>
                </a:solidFill>
              </a:rPr>
              <a:t>area</a:t>
            </a:r>
            <a:r>
              <a:rPr lang="zh-CN" altLang="zh-CN" sz="2400" dirty="0">
                <a:solidFill>
                  <a:srgbClr val="0000CC"/>
                </a:solidFill>
              </a:rPr>
              <a:t>）</a:t>
            </a:r>
            <a:r>
              <a:rPr lang="zh-CN" altLang="zh-CN" sz="2400" dirty="0"/>
              <a:t>。</a:t>
            </a:r>
          </a:p>
          <a:p>
            <a:pPr marL="0" indent="0">
              <a:buNone/>
            </a:pPr>
            <a:r>
              <a:rPr lang="zh-CN" altLang="zh-CN" b="1" dirty="0">
                <a:solidFill>
                  <a:srgbClr val="FF0000"/>
                </a:solidFill>
              </a:rPr>
              <a:t>（</a:t>
            </a:r>
            <a:r>
              <a:rPr lang="en-US" altLang="zh-CN" b="1" dirty="0">
                <a:solidFill>
                  <a:srgbClr val="FF0000"/>
                </a:solidFill>
              </a:rPr>
              <a:t>2</a:t>
            </a:r>
            <a:r>
              <a:rPr lang="zh-CN" altLang="zh-CN" b="1" dirty="0">
                <a:solidFill>
                  <a:srgbClr val="FF0000"/>
                </a:solidFill>
              </a:rPr>
              <a:t>）数据抽象</a:t>
            </a:r>
          </a:p>
          <a:p>
            <a:pPr lvl="1"/>
            <a:r>
              <a:rPr lang="zh-CN" altLang="zh-CN" sz="2400" dirty="0"/>
              <a:t>忽略圆心之后，</a:t>
            </a:r>
            <a:r>
              <a:rPr lang="zh-CN" altLang="en-US" sz="2400" dirty="0"/>
              <a:t>半径</a:t>
            </a:r>
            <a:r>
              <a:rPr lang="zh-CN" altLang="zh-CN" sz="2400" dirty="0"/>
              <a:t>就是唯一的数据成员了，用</a:t>
            </a:r>
            <a:r>
              <a:rPr lang="en-US" altLang="zh-CN" sz="2400" b="1" dirty="0">
                <a:solidFill>
                  <a:srgbClr val="0000CC"/>
                </a:solidFill>
              </a:rPr>
              <a:t>r</a:t>
            </a:r>
            <a:r>
              <a:rPr lang="zh-CN" altLang="zh-CN" sz="2400" dirty="0"/>
              <a:t>表示，按照抽象的原则，将它设置为私有数据成员，以实现信息隐藏。并</a:t>
            </a:r>
            <a:r>
              <a:rPr lang="en-US" altLang="zh-CN" sz="2400" dirty="0" err="1">
                <a:solidFill>
                  <a:srgbClr val="0000CC"/>
                </a:solidFill>
              </a:rPr>
              <a:t>setR</a:t>
            </a:r>
            <a:r>
              <a:rPr lang="en-US" altLang="zh-CN" sz="2400" dirty="0">
                <a:solidFill>
                  <a:srgbClr val="0000CC"/>
                </a:solidFill>
              </a:rPr>
              <a:t>/</a:t>
            </a:r>
            <a:r>
              <a:rPr lang="en-US" altLang="zh-CN" sz="2400" dirty="0" err="1">
                <a:solidFill>
                  <a:srgbClr val="0000CC"/>
                </a:solidFill>
              </a:rPr>
              <a:t>getR</a:t>
            </a:r>
            <a:r>
              <a:rPr lang="zh-CN" altLang="zh-CN" sz="2400" dirty="0"/>
              <a:t>接口函数用于设置</a:t>
            </a:r>
            <a:r>
              <a:rPr lang="en-US" altLang="zh-CN" sz="2400" dirty="0"/>
              <a:t>/</a:t>
            </a:r>
            <a:r>
              <a:rPr lang="zh-CN" altLang="zh-CN" sz="2400" dirty="0"/>
              <a:t>读取</a:t>
            </a:r>
            <a:r>
              <a:rPr lang="en-US" altLang="zh-CN" sz="2400" dirty="0"/>
              <a:t>r</a:t>
            </a:r>
            <a:r>
              <a:rPr lang="zh-CN" altLang="zh-CN" sz="2400" dirty="0"/>
              <a:t>的信息，</a:t>
            </a:r>
            <a:r>
              <a:rPr lang="en-US" altLang="zh-CN" sz="2400" dirty="0">
                <a:solidFill>
                  <a:srgbClr val="0000CC"/>
                </a:solidFill>
              </a:rPr>
              <a:t>perimeter</a:t>
            </a:r>
            <a:r>
              <a:rPr lang="zh-CN" altLang="zh-CN" sz="2400" dirty="0"/>
              <a:t>函数用于计算圆的周长，</a:t>
            </a:r>
            <a:r>
              <a:rPr lang="en-US" altLang="zh-CN" sz="2400" dirty="0">
                <a:solidFill>
                  <a:srgbClr val="0000CC"/>
                </a:solidFill>
              </a:rPr>
              <a:t>area</a:t>
            </a:r>
            <a:r>
              <a:rPr lang="zh-CN" altLang="zh-CN" sz="2400" dirty="0"/>
              <a:t>函数计算圆的面积</a:t>
            </a:r>
          </a:p>
          <a:p>
            <a:pPr marL="0" indent="0" eaLnBrk="1" hangingPunct="1">
              <a:buNone/>
            </a:pPr>
            <a:endParaRPr lang="zh-CN" altLang="en-US" sz="2400" b="1" dirty="0"/>
          </a:p>
        </p:txBody>
      </p:sp>
      <p:sp>
        <p:nvSpPr>
          <p:cNvPr id="4"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80000"/>
              </a:lnSpc>
              <a:buFontTx/>
              <a:buNone/>
            </a:pPr>
            <a:r>
              <a:rPr lang="en-US" altLang="zh-CN" b="1" dirty="0">
                <a:solidFill>
                  <a:srgbClr val="0000CC"/>
                </a:solidFill>
              </a:rPr>
              <a:t>3.2.1 </a:t>
            </a:r>
            <a:r>
              <a:rPr lang="en-US" altLang="zh-CN" b="1" dirty="0">
                <a:solidFill>
                  <a:srgbClr val="FF0000"/>
                </a:solidFill>
              </a:rPr>
              <a:t>C</a:t>
            </a:r>
            <a:r>
              <a:rPr lang="zh-CN" altLang="en-US" b="1" dirty="0">
                <a:solidFill>
                  <a:srgbClr val="FF0000"/>
                </a:solidFill>
              </a:rPr>
              <a:t>＋＋</a:t>
            </a:r>
            <a:r>
              <a:rPr lang="zh-CN" altLang="en-US" b="1" dirty="0">
                <a:solidFill>
                  <a:schemeClr val="tx1"/>
                </a:solidFill>
              </a:rPr>
              <a:t>对</a:t>
            </a:r>
            <a:r>
              <a:rPr lang="en-US" altLang="zh-CN" b="1" dirty="0" err="1">
                <a:solidFill>
                  <a:srgbClr val="0000CC"/>
                </a:solidFill>
              </a:rPr>
              <a:t>struct</a:t>
            </a:r>
            <a:r>
              <a:rPr lang="zh-CN" altLang="en-US" b="1" dirty="0">
                <a:solidFill>
                  <a:schemeClr val="tx1"/>
                </a:solidFill>
              </a:rPr>
              <a:t>的扩展</a:t>
            </a:r>
          </a:p>
        </p:txBody>
      </p:sp>
    </p:spTree>
    <p:extLst>
      <p:ext uri="{BB962C8B-B14F-4D97-AF65-F5344CB8AC3E}">
        <p14:creationId xmlns:p14="http://schemas.microsoft.com/office/powerpoint/2010/main" val="3552796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anim calcmode="lin" valueType="num">
                                      <p:cBhvr additive="base">
                                        <p:cTn id="1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 calcmode="lin" valueType="num">
                                      <p:cBhvr additive="base">
                                        <p:cTn id="1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 calcmode="lin" valueType="num">
                                      <p:cBhvr additive="base">
                                        <p:cTn id="2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eaLnBrk="1" hangingPunct="1">
              <a:buNone/>
            </a:pPr>
            <a:r>
              <a:rPr lang="zh-CN" altLang="zh-CN" b="1" dirty="0">
                <a:solidFill>
                  <a:srgbClr val="FF0000"/>
                </a:solidFill>
              </a:rPr>
              <a:t>（</a:t>
            </a:r>
            <a:r>
              <a:rPr lang="en-US" altLang="zh-CN" b="1" dirty="0">
                <a:solidFill>
                  <a:srgbClr val="FF0000"/>
                </a:solidFill>
              </a:rPr>
              <a:t>3</a:t>
            </a:r>
            <a:r>
              <a:rPr lang="zh-CN" altLang="zh-CN" b="1" dirty="0">
                <a:solidFill>
                  <a:srgbClr val="FF0000"/>
                </a:solidFill>
              </a:rPr>
              <a:t>）</a:t>
            </a:r>
            <a:r>
              <a:rPr lang="en-US" altLang="zh-CN" b="1" dirty="0">
                <a:solidFill>
                  <a:srgbClr val="FF0000"/>
                </a:solidFill>
              </a:rPr>
              <a:t>UML</a:t>
            </a:r>
            <a:r>
              <a:rPr lang="zh-CN" altLang="zh-CN" b="1" dirty="0">
                <a:solidFill>
                  <a:srgbClr val="FF0000"/>
                </a:solidFill>
              </a:rPr>
              <a:t>类图</a:t>
            </a:r>
            <a:endParaRPr lang="en-US" altLang="zh-CN" b="1" dirty="0">
              <a:solidFill>
                <a:srgbClr val="FF0000"/>
              </a:solidFill>
            </a:endParaRPr>
          </a:p>
          <a:p>
            <a:pPr marL="857250" lvl="1" indent="-457200" eaLnBrk="1" hangingPunct="1"/>
            <a:r>
              <a:rPr lang="en-US" altLang="zh-CN" sz="2400" dirty="0"/>
              <a:t>UML</a:t>
            </a:r>
            <a:r>
              <a:rPr lang="zh-CN" altLang="zh-CN" sz="2400" dirty="0"/>
              <a:t>（</a:t>
            </a:r>
            <a:r>
              <a:rPr lang="en-US" altLang="zh-CN" sz="2400" dirty="0"/>
              <a:t>Unified Modeling Language</a:t>
            </a:r>
            <a:r>
              <a:rPr lang="zh-CN" altLang="zh-CN" sz="2400" dirty="0"/>
              <a:t>）即</a:t>
            </a:r>
            <a:r>
              <a:rPr lang="zh-CN" altLang="zh-CN" sz="2400" b="1" dirty="0">
                <a:solidFill>
                  <a:srgbClr val="0000CC"/>
                </a:solidFill>
              </a:rPr>
              <a:t>统一建模语言</a:t>
            </a:r>
            <a:r>
              <a:rPr lang="zh-CN" altLang="zh-CN" sz="2400" dirty="0"/>
              <a:t>，它定义了用例图、类图、对象图、状态图、活动图、序列图、协作图、构件图、部署图等</a:t>
            </a:r>
            <a:r>
              <a:rPr lang="en-US" altLang="zh-CN" sz="2400" dirty="0"/>
              <a:t>9</a:t>
            </a:r>
            <a:r>
              <a:rPr lang="zh-CN" altLang="zh-CN" sz="2400" dirty="0"/>
              <a:t>标准图形，用于从不同的侧面对系统进行描述，能够表达软件设计中的动态和静态信息，便于系统的分析和构造，是</a:t>
            </a:r>
            <a:r>
              <a:rPr lang="zh-CN" altLang="zh-CN" sz="2400" b="1" dirty="0">
                <a:solidFill>
                  <a:srgbClr val="0000CC"/>
                </a:solidFill>
              </a:rPr>
              <a:t>面向对象软件的标准化建模语言</a:t>
            </a:r>
            <a:r>
              <a:rPr lang="zh-CN" altLang="zh-CN" sz="2400" dirty="0"/>
              <a:t>。</a:t>
            </a:r>
            <a:endParaRPr lang="en-US" altLang="zh-CN" sz="2400" dirty="0"/>
          </a:p>
          <a:p>
            <a:pPr marL="857250" lvl="1" indent="-457200" eaLnBrk="1" hangingPunct="1"/>
            <a:r>
              <a:rPr lang="zh-CN" altLang="zh-CN" sz="2400" dirty="0">
                <a:solidFill>
                  <a:srgbClr val="FF0000"/>
                </a:solidFill>
              </a:rPr>
              <a:t>类图</a:t>
            </a:r>
            <a:r>
              <a:rPr lang="zh-CN" altLang="zh-CN" sz="2400" dirty="0"/>
              <a:t>是</a:t>
            </a:r>
            <a:r>
              <a:rPr lang="en-US" altLang="zh-CN" sz="2400" dirty="0"/>
              <a:t>UML</a:t>
            </a:r>
            <a:r>
              <a:rPr lang="zh-CN" altLang="zh-CN" sz="2400" dirty="0"/>
              <a:t>中最重要也是最常见的一种图形，用于描述类的成员组成和关系。</a:t>
            </a:r>
            <a:r>
              <a:rPr lang="zh-CN" altLang="zh-CN" sz="2400" dirty="0">
                <a:solidFill>
                  <a:srgbClr val="0000CC"/>
                </a:solidFill>
              </a:rPr>
              <a:t>类图用一个矩形表示，其中包括类名、数据成员和成员函数三部分</a:t>
            </a:r>
            <a:r>
              <a:rPr lang="zh-CN" altLang="zh-CN" sz="2400" dirty="0"/>
              <a:t>。</a:t>
            </a:r>
            <a:r>
              <a:rPr lang="zh-CN" altLang="en-US" sz="2400" dirty="0"/>
              <a:t>且</a:t>
            </a:r>
            <a:r>
              <a:rPr lang="zh-CN" altLang="zh-CN" sz="2400" dirty="0"/>
              <a:t>在类图中，</a:t>
            </a:r>
            <a:endParaRPr lang="en-US" altLang="zh-CN" sz="2400" dirty="0"/>
          </a:p>
          <a:p>
            <a:pPr marL="1257300" lvl="2" indent="-457200" eaLnBrk="1" hangingPunct="1"/>
            <a:r>
              <a:rPr lang="zh-CN" altLang="zh-CN" sz="2000" b="1" dirty="0">
                <a:solidFill>
                  <a:srgbClr val="0000CC"/>
                </a:solidFill>
              </a:rPr>
              <a:t>“</a:t>
            </a:r>
            <a:r>
              <a:rPr lang="en-US" altLang="zh-CN" sz="2000" b="1" dirty="0">
                <a:solidFill>
                  <a:srgbClr val="0000CC"/>
                </a:solidFill>
              </a:rPr>
              <a:t>+</a:t>
            </a:r>
            <a:r>
              <a:rPr lang="zh-CN" altLang="zh-CN" sz="2000" b="1" dirty="0">
                <a:solidFill>
                  <a:srgbClr val="0000CC"/>
                </a:solidFill>
              </a:rPr>
              <a:t>”表示</a:t>
            </a:r>
            <a:r>
              <a:rPr lang="en-US" altLang="zh-CN" sz="2000" b="1" dirty="0">
                <a:solidFill>
                  <a:srgbClr val="0000CC"/>
                </a:solidFill>
              </a:rPr>
              <a:t>public</a:t>
            </a:r>
            <a:r>
              <a:rPr lang="zh-CN" altLang="zh-CN" sz="2000" b="1" dirty="0">
                <a:solidFill>
                  <a:srgbClr val="0000CC"/>
                </a:solidFill>
              </a:rPr>
              <a:t>访问特性，</a:t>
            </a:r>
            <a:endParaRPr lang="en-US" altLang="zh-CN" sz="2000" b="1" dirty="0">
              <a:solidFill>
                <a:srgbClr val="0000CC"/>
              </a:solidFill>
            </a:endParaRPr>
          </a:p>
          <a:p>
            <a:pPr marL="1257300" lvl="2" indent="-457200" eaLnBrk="1" hangingPunct="1"/>
            <a:r>
              <a:rPr lang="zh-CN" altLang="zh-CN" sz="2000" b="1" dirty="0">
                <a:solidFill>
                  <a:srgbClr val="0000CC"/>
                </a:solidFill>
              </a:rPr>
              <a:t>“</a:t>
            </a:r>
            <a:r>
              <a:rPr lang="en-US" altLang="zh-CN" sz="2000" b="1" dirty="0">
                <a:solidFill>
                  <a:srgbClr val="0000CC"/>
                </a:solidFill>
              </a:rPr>
              <a:t>-</a:t>
            </a:r>
            <a:r>
              <a:rPr lang="zh-CN" altLang="zh-CN" sz="2000" b="1" dirty="0">
                <a:solidFill>
                  <a:srgbClr val="0000CC"/>
                </a:solidFill>
              </a:rPr>
              <a:t>”表示</a:t>
            </a:r>
            <a:r>
              <a:rPr lang="en-US" altLang="zh-CN" sz="2000" b="1" dirty="0">
                <a:solidFill>
                  <a:srgbClr val="0000CC"/>
                </a:solidFill>
              </a:rPr>
              <a:t>private</a:t>
            </a:r>
            <a:r>
              <a:rPr lang="zh-CN" altLang="zh-CN" sz="2000" b="1" dirty="0">
                <a:solidFill>
                  <a:srgbClr val="0000CC"/>
                </a:solidFill>
              </a:rPr>
              <a:t>访问特性，</a:t>
            </a:r>
            <a:endParaRPr lang="en-US" altLang="zh-CN" sz="2000" b="1" dirty="0">
              <a:solidFill>
                <a:srgbClr val="0000CC"/>
              </a:solidFill>
            </a:endParaRPr>
          </a:p>
          <a:p>
            <a:pPr marL="1257300" lvl="2" indent="-457200" eaLnBrk="1" hangingPunct="1"/>
            <a:r>
              <a:rPr lang="zh-CN" altLang="zh-CN" sz="2000" b="1" dirty="0">
                <a:solidFill>
                  <a:srgbClr val="0000CC"/>
                </a:solidFill>
              </a:rPr>
              <a:t>“</a:t>
            </a:r>
            <a:r>
              <a:rPr lang="en-US" altLang="zh-CN" sz="2000" b="1" dirty="0">
                <a:solidFill>
                  <a:srgbClr val="0000CC"/>
                </a:solidFill>
              </a:rPr>
              <a:t>#</a:t>
            </a:r>
            <a:r>
              <a:rPr lang="zh-CN" altLang="zh-CN" sz="2000" b="1" dirty="0">
                <a:solidFill>
                  <a:srgbClr val="0000CC"/>
                </a:solidFill>
              </a:rPr>
              <a:t>”表示</a:t>
            </a:r>
            <a:r>
              <a:rPr lang="en-US" altLang="zh-CN" sz="2000" b="1" dirty="0">
                <a:solidFill>
                  <a:srgbClr val="0000CC"/>
                </a:solidFill>
              </a:rPr>
              <a:t>protected</a:t>
            </a:r>
            <a:r>
              <a:rPr lang="zh-CN" altLang="zh-CN" sz="2000" b="1" dirty="0">
                <a:solidFill>
                  <a:srgbClr val="0000CC"/>
                </a:solidFill>
              </a:rPr>
              <a:t>（保护）访问特性，表示方法是在类成员的前面写上与其访问特性相对应的符号</a:t>
            </a:r>
            <a:r>
              <a:rPr lang="zh-CN" altLang="zh-CN" sz="2000" dirty="0"/>
              <a:t>。</a:t>
            </a:r>
          </a:p>
          <a:p>
            <a:pPr marL="857250" lvl="1" indent="-457200" eaLnBrk="1" hangingPunct="1"/>
            <a:endParaRPr lang="zh-CN" altLang="zh-CN" sz="2400" b="1" dirty="0">
              <a:solidFill>
                <a:srgbClr val="FF0000"/>
              </a:solidFill>
            </a:endParaRPr>
          </a:p>
          <a:p>
            <a:pPr marL="0" indent="0" eaLnBrk="1" hangingPunct="1">
              <a:buNone/>
            </a:pPr>
            <a:endParaRPr lang="zh-CN" altLang="en-US" sz="2400" b="1" dirty="0"/>
          </a:p>
        </p:txBody>
      </p:sp>
      <p:sp>
        <p:nvSpPr>
          <p:cNvPr id="4"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80000"/>
              </a:lnSpc>
              <a:buFontTx/>
              <a:buNone/>
            </a:pPr>
            <a:r>
              <a:rPr lang="en-US" altLang="zh-CN" b="1" dirty="0">
                <a:solidFill>
                  <a:srgbClr val="0000CC"/>
                </a:solidFill>
              </a:rPr>
              <a:t>3.2.1 </a:t>
            </a:r>
            <a:r>
              <a:rPr lang="en-US" altLang="zh-CN" b="1" dirty="0">
                <a:solidFill>
                  <a:srgbClr val="FF0000"/>
                </a:solidFill>
              </a:rPr>
              <a:t>C</a:t>
            </a:r>
            <a:r>
              <a:rPr lang="zh-CN" altLang="en-US" b="1" dirty="0">
                <a:solidFill>
                  <a:srgbClr val="FF0000"/>
                </a:solidFill>
              </a:rPr>
              <a:t>＋＋</a:t>
            </a:r>
            <a:r>
              <a:rPr lang="zh-CN" altLang="en-US" b="1" dirty="0">
                <a:solidFill>
                  <a:schemeClr val="tx1"/>
                </a:solidFill>
              </a:rPr>
              <a:t>对</a:t>
            </a:r>
            <a:r>
              <a:rPr lang="en-US" altLang="zh-CN" b="1" dirty="0" err="1">
                <a:solidFill>
                  <a:srgbClr val="0000CC"/>
                </a:solidFill>
              </a:rPr>
              <a:t>struct</a:t>
            </a:r>
            <a:r>
              <a:rPr lang="zh-CN" altLang="en-US" b="1" dirty="0">
                <a:solidFill>
                  <a:schemeClr val="tx1"/>
                </a:solidFill>
              </a:rPr>
              <a:t>的扩展</a:t>
            </a:r>
          </a:p>
        </p:txBody>
      </p:sp>
    </p:spTree>
    <p:extLst>
      <p:ext uri="{BB962C8B-B14F-4D97-AF65-F5344CB8AC3E}">
        <p14:creationId xmlns:p14="http://schemas.microsoft.com/office/powerpoint/2010/main" val="2353652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5" end="5"/>
                                            </p:txEl>
                                          </p:spTgt>
                                        </p:tgtEl>
                                        <p:attrNameLst>
                                          <p:attrName>style.visibility</p:attrName>
                                        </p:attrNameLst>
                                      </p:cBhvr>
                                      <p:to>
                                        <p:strVal val="visible"/>
                                      </p:to>
                                    </p:set>
                                    <p:anim calcmode="lin" valueType="num">
                                      <p:cBhvr additive="base">
                                        <p:cTn id="31"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eaLnBrk="1" hangingPunct="1">
              <a:buNone/>
            </a:pPr>
            <a:r>
              <a:rPr lang="zh-CN" altLang="en-US" sz="2400" b="1" dirty="0">
                <a:solidFill>
                  <a:srgbClr val="0000CC"/>
                </a:solidFill>
              </a:rPr>
              <a:t>（</a:t>
            </a:r>
            <a:r>
              <a:rPr lang="en-US" altLang="zh-CN" sz="2400" b="1" dirty="0">
                <a:solidFill>
                  <a:srgbClr val="0000CC"/>
                </a:solidFill>
              </a:rPr>
              <a:t>4）</a:t>
            </a:r>
            <a:r>
              <a:rPr lang="zh-CN" altLang="en-US" sz="2400" b="1" dirty="0">
                <a:solidFill>
                  <a:srgbClr val="0000CC"/>
                </a:solidFill>
              </a:rPr>
              <a:t>类图的结构及</a:t>
            </a:r>
            <a:r>
              <a:rPr lang="en-US" altLang="zh-CN" sz="2400" b="1" dirty="0">
                <a:solidFill>
                  <a:srgbClr val="0000CC"/>
                </a:solidFill>
              </a:rPr>
              <a:t>Circle</a:t>
            </a:r>
            <a:r>
              <a:rPr lang="zh-CN" altLang="en-US" sz="2400" b="1" dirty="0">
                <a:solidFill>
                  <a:srgbClr val="0000CC"/>
                </a:solidFill>
              </a:rPr>
              <a:t>的抽象结果：</a:t>
            </a:r>
            <a:r>
              <a:rPr lang="en-US" altLang="zh-CN" sz="2400" b="1" dirty="0">
                <a:solidFill>
                  <a:srgbClr val="0000CC"/>
                </a:solidFill>
              </a:rPr>
              <a:t>Circle</a:t>
            </a:r>
            <a:r>
              <a:rPr lang="zh-CN" altLang="en-US" sz="2400" b="1" dirty="0">
                <a:solidFill>
                  <a:srgbClr val="0000CC"/>
                </a:solidFill>
              </a:rPr>
              <a:t>类图</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33418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80000"/>
              </a:lnSpc>
              <a:buFontTx/>
              <a:buNone/>
            </a:pPr>
            <a:r>
              <a:rPr lang="en-US" altLang="zh-CN" b="1" dirty="0">
                <a:solidFill>
                  <a:srgbClr val="0000CC"/>
                </a:solidFill>
              </a:rPr>
              <a:t>3.2.1 </a:t>
            </a:r>
            <a:r>
              <a:rPr lang="en-US" altLang="zh-CN" b="1" dirty="0">
                <a:solidFill>
                  <a:srgbClr val="FF0000"/>
                </a:solidFill>
              </a:rPr>
              <a:t>C</a:t>
            </a:r>
            <a:r>
              <a:rPr lang="zh-CN" altLang="en-US" b="1" dirty="0">
                <a:solidFill>
                  <a:srgbClr val="FF0000"/>
                </a:solidFill>
              </a:rPr>
              <a:t>＋＋</a:t>
            </a:r>
            <a:r>
              <a:rPr lang="zh-CN" altLang="en-US" b="1" dirty="0">
                <a:solidFill>
                  <a:schemeClr val="tx1"/>
                </a:solidFill>
              </a:rPr>
              <a:t>对</a:t>
            </a:r>
            <a:r>
              <a:rPr lang="en-US" altLang="zh-CN" b="1" dirty="0" err="1">
                <a:solidFill>
                  <a:srgbClr val="0000CC"/>
                </a:solidFill>
              </a:rPr>
              <a:t>struct</a:t>
            </a:r>
            <a:r>
              <a:rPr lang="zh-CN" altLang="en-US" b="1" dirty="0">
                <a:solidFill>
                  <a:schemeClr val="tx1"/>
                </a:solidFill>
              </a:rPr>
              <a:t>的扩展</a:t>
            </a:r>
          </a:p>
        </p:txBody>
      </p:sp>
    </p:spTree>
    <p:extLst>
      <p:ext uri="{BB962C8B-B14F-4D97-AF65-F5344CB8AC3E}">
        <p14:creationId xmlns:p14="http://schemas.microsoft.com/office/powerpoint/2010/main" val="166065148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eaLnBrk="1" hangingPunct="1">
              <a:buNone/>
            </a:pPr>
            <a:r>
              <a:rPr lang="zh-CN" altLang="en-US" sz="2800" b="1" dirty="0">
                <a:solidFill>
                  <a:srgbClr val="0000CC"/>
                </a:solidFill>
              </a:rPr>
              <a:t>（</a:t>
            </a:r>
            <a:r>
              <a:rPr lang="en-US" altLang="zh-CN" sz="2800" b="1" dirty="0">
                <a:solidFill>
                  <a:srgbClr val="0000CC"/>
                </a:solidFill>
              </a:rPr>
              <a:t>5）</a:t>
            </a:r>
            <a:r>
              <a:rPr lang="zh-CN" altLang="en-US" sz="2800" b="1" dirty="0">
                <a:solidFill>
                  <a:srgbClr val="0000CC"/>
                </a:solidFill>
              </a:rPr>
              <a:t>封装后的</a:t>
            </a:r>
            <a:r>
              <a:rPr lang="en-US" altLang="zh-CN" sz="2800" b="1" dirty="0">
                <a:solidFill>
                  <a:srgbClr val="0000CC"/>
                </a:solidFill>
              </a:rPr>
              <a:t>Circle</a:t>
            </a:r>
            <a:r>
              <a:rPr lang="zh-CN" altLang="en-US" sz="2800" b="1" dirty="0">
                <a:solidFill>
                  <a:srgbClr val="0000CC"/>
                </a:solidFill>
              </a:rPr>
              <a:t>类及应用测试</a:t>
            </a:r>
            <a:endParaRPr lang="en-US" altLang="zh-CN" sz="2800" b="1" dirty="0">
              <a:solidFill>
                <a:srgbClr val="0000CC"/>
              </a:solidFill>
            </a:endParaRPr>
          </a:p>
          <a:p>
            <a:pPr marL="0" indent="0">
              <a:buNone/>
            </a:pPr>
            <a:r>
              <a:rPr lang="en-US" altLang="zh-CN" sz="2400" dirty="0"/>
              <a:t>//Eg3-3.cpp</a:t>
            </a:r>
            <a:endParaRPr lang="zh-CN" altLang="zh-CN" sz="2400" dirty="0"/>
          </a:p>
          <a:p>
            <a:pPr marL="0" indent="0">
              <a:buNone/>
            </a:pPr>
            <a:r>
              <a:rPr lang="en-US" altLang="zh-CN" sz="2400" dirty="0"/>
              <a:t>#include&lt;</a:t>
            </a:r>
            <a:r>
              <a:rPr lang="en-US" altLang="zh-CN" sz="2400" dirty="0" err="1"/>
              <a:t>iostream</a:t>
            </a:r>
            <a:r>
              <a:rPr lang="en-US" altLang="zh-CN" sz="2400" dirty="0"/>
              <a:t>&gt;</a:t>
            </a:r>
            <a:endParaRPr lang="zh-CN" altLang="zh-CN" sz="2400" dirty="0"/>
          </a:p>
          <a:p>
            <a:pPr marL="0" indent="0">
              <a:buNone/>
            </a:pPr>
            <a:r>
              <a:rPr lang="en-US" altLang="zh-CN" sz="2400" dirty="0"/>
              <a:t>#include&lt;string&gt;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err="1">
                <a:solidFill>
                  <a:srgbClr val="0000CC"/>
                </a:solidFill>
              </a:rPr>
              <a:t>struct</a:t>
            </a:r>
            <a:r>
              <a:rPr lang="en-US" altLang="zh-CN" sz="2400" dirty="0">
                <a:solidFill>
                  <a:srgbClr val="0000CC"/>
                </a:solidFill>
              </a:rPr>
              <a:t> Circle {</a:t>
            </a:r>
            <a:endParaRPr lang="zh-CN" altLang="zh-CN" sz="2400" dirty="0">
              <a:solidFill>
                <a:srgbClr val="0000CC"/>
              </a:solidFill>
            </a:endParaRPr>
          </a:p>
          <a:p>
            <a:pPr marL="0" indent="0">
              <a:buNone/>
            </a:pPr>
            <a:r>
              <a:rPr lang="en-US" altLang="zh-CN" sz="2400" dirty="0">
                <a:solidFill>
                  <a:srgbClr val="FF0000"/>
                </a:solidFill>
              </a:rPr>
              <a:t>public:            //</a:t>
            </a:r>
            <a:r>
              <a:rPr lang="zh-CN" altLang="en-US" sz="2400" dirty="0">
                <a:solidFill>
                  <a:srgbClr val="FF0000"/>
                </a:solidFill>
              </a:rPr>
              <a:t>下面是公有成员函数，可被外部访问</a:t>
            </a:r>
            <a:endParaRPr lang="zh-CN" altLang="zh-CN" sz="2400" dirty="0">
              <a:solidFill>
                <a:srgbClr val="FF0000"/>
              </a:solidFill>
            </a:endParaRPr>
          </a:p>
          <a:p>
            <a:pPr marL="0" indent="0">
              <a:buNone/>
            </a:pPr>
            <a:r>
              <a:rPr lang="en-US" altLang="zh-CN" sz="2400" dirty="0">
                <a:solidFill>
                  <a:srgbClr val="0000CC"/>
                </a:solidFill>
              </a:rPr>
              <a:t>	void </a:t>
            </a:r>
            <a:r>
              <a:rPr lang="en-US" altLang="zh-CN" sz="2400" dirty="0" err="1">
                <a:solidFill>
                  <a:srgbClr val="0000CC"/>
                </a:solidFill>
              </a:rPr>
              <a:t>setR</a:t>
            </a:r>
            <a:r>
              <a:rPr lang="en-US" altLang="zh-CN" sz="2400" dirty="0">
                <a:solidFill>
                  <a:srgbClr val="0000CC"/>
                </a:solidFill>
              </a:rPr>
              <a:t>(double radio) { r = radio; }</a:t>
            </a:r>
            <a:endParaRPr lang="zh-CN" altLang="zh-CN" sz="2400" dirty="0">
              <a:solidFill>
                <a:srgbClr val="0000CC"/>
              </a:solidFill>
            </a:endParaRPr>
          </a:p>
          <a:p>
            <a:pPr marL="0" indent="0">
              <a:buNone/>
            </a:pPr>
            <a:r>
              <a:rPr lang="en-US" altLang="zh-CN" sz="2400" dirty="0">
                <a:solidFill>
                  <a:srgbClr val="0000CC"/>
                </a:solidFill>
              </a:rPr>
              <a:t>	double </a:t>
            </a:r>
            <a:r>
              <a:rPr lang="en-US" altLang="zh-CN" sz="2400" dirty="0" err="1">
                <a:solidFill>
                  <a:srgbClr val="0000CC"/>
                </a:solidFill>
              </a:rPr>
              <a:t>getR</a:t>
            </a:r>
            <a:r>
              <a:rPr lang="en-US" altLang="zh-CN" sz="2400" dirty="0">
                <a:solidFill>
                  <a:srgbClr val="0000CC"/>
                </a:solidFill>
              </a:rPr>
              <a:t>() { return r; }</a:t>
            </a:r>
            <a:endParaRPr lang="zh-CN" altLang="zh-CN" sz="2400" dirty="0">
              <a:solidFill>
                <a:srgbClr val="0000CC"/>
              </a:solidFill>
            </a:endParaRPr>
          </a:p>
          <a:p>
            <a:pPr marL="0" indent="0">
              <a:buNone/>
            </a:pPr>
            <a:r>
              <a:rPr lang="en-US" altLang="zh-CN" sz="2400" dirty="0">
                <a:solidFill>
                  <a:srgbClr val="0000CC"/>
                </a:solidFill>
              </a:rPr>
              <a:t>	double perimeter() { return 2 * 3.14*r; }</a:t>
            </a:r>
            <a:endParaRPr lang="zh-CN" altLang="zh-CN" sz="2400" dirty="0">
              <a:solidFill>
                <a:srgbClr val="0000CC"/>
              </a:solidFill>
            </a:endParaRPr>
          </a:p>
          <a:p>
            <a:pPr marL="0" indent="0">
              <a:buNone/>
            </a:pPr>
            <a:r>
              <a:rPr lang="en-US" altLang="zh-CN" sz="2400" dirty="0">
                <a:solidFill>
                  <a:srgbClr val="0000CC"/>
                </a:solidFill>
              </a:rPr>
              <a:t>	double area() { return 3.14*r*r; }</a:t>
            </a:r>
            <a:endParaRPr lang="zh-CN" altLang="zh-CN" sz="2400" dirty="0">
              <a:solidFill>
                <a:srgbClr val="0000CC"/>
              </a:solidFill>
            </a:endParaRPr>
          </a:p>
          <a:p>
            <a:pPr marL="0" indent="0" eaLnBrk="1" hangingPunct="1">
              <a:buNone/>
            </a:pPr>
            <a:endParaRPr lang="zh-CN" altLang="en-US" sz="2000" b="1" dirty="0">
              <a:solidFill>
                <a:srgbClr val="0000CC"/>
              </a:solidFill>
            </a:endParaRPr>
          </a:p>
        </p:txBody>
      </p:sp>
      <p:sp>
        <p:nvSpPr>
          <p:cNvPr id="4"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80000"/>
              </a:lnSpc>
              <a:buFontTx/>
              <a:buNone/>
            </a:pPr>
            <a:r>
              <a:rPr lang="en-US" altLang="zh-CN" b="1" dirty="0">
                <a:solidFill>
                  <a:srgbClr val="0000CC"/>
                </a:solidFill>
              </a:rPr>
              <a:t>3.2.1 </a:t>
            </a:r>
            <a:r>
              <a:rPr lang="en-US" altLang="zh-CN" b="1" dirty="0">
                <a:solidFill>
                  <a:srgbClr val="FF0000"/>
                </a:solidFill>
              </a:rPr>
              <a:t>C</a:t>
            </a:r>
            <a:r>
              <a:rPr lang="zh-CN" altLang="en-US" b="1" dirty="0">
                <a:solidFill>
                  <a:srgbClr val="FF0000"/>
                </a:solidFill>
              </a:rPr>
              <a:t>＋＋</a:t>
            </a:r>
            <a:r>
              <a:rPr lang="zh-CN" altLang="en-US" b="1" dirty="0">
                <a:solidFill>
                  <a:schemeClr val="tx1"/>
                </a:solidFill>
              </a:rPr>
              <a:t>对</a:t>
            </a:r>
            <a:r>
              <a:rPr lang="en-US" altLang="zh-CN" b="1" dirty="0" err="1">
                <a:solidFill>
                  <a:srgbClr val="0000CC"/>
                </a:solidFill>
              </a:rPr>
              <a:t>struct</a:t>
            </a:r>
            <a:r>
              <a:rPr lang="zh-CN" altLang="en-US" b="1" dirty="0">
                <a:solidFill>
                  <a:schemeClr val="tx1"/>
                </a:solidFill>
              </a:rPr>
              <a:t>的扩展</a:t>
            </a:r>
          </a:p>
        </p:txBody>
      </p:sp>
    </p:spTree>
    <p:extLst>
      <p:ext uri="{BB962C8B-B14F-4D97-AF65-F5344CB8AC3E}">
        <p14:creationId xmlns:p14="http://schemas.microsoft.com/office/powerpoint/2010/main" val="868072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anim calcmode="lin" valueType="num">
                                      <p:cBhvr additive="base">
                                        <p:cTn id="1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anim calcmode="lin" valueType="num">
                                      <p:cBhvr additive="base">
                                        <p:cTn id="1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anim calcmode="lin" valueType="num">
                                      <p:cBhvr additive="base">
                                        <p:cTn id="31"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3">
                                            <p:txEl>
                                              <p:pRg st="7" end="7"/>
                                            </p:txEl>
                                          </p:spTgt>
                                        </p:tgtEl>
                                        <p:attrNameLst>
                                          <p:attrName>style.visibility</p:attrName>
                                        </p:attrNameLst>
                                      </p:cBhvr>
                                      <p:to>
                                        <p:strVal val="visible"/>
                                      </p:to>
                                    </p:set>
                                    <p:anim calcmode="lin" valueType="num">
                                      <p:cBhvr additive="base">
                                        <p:cTn id="37"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3">
                                            <p:txEl>
                                              <p:pRg st="8" end="8"/>
                                            </p:txEl>
                                          </p:spTgt>
                                        </p:tgtEl>
                                        <p:attrNameLst>
                                          <p:attrName>style.visibility</p:attrName>
                                        </p:attrNameLst>
                                      </p:cBhvr>
                                      <p:to>
                                        <p:strVal val="visible"/>
                                      </p:to>
                                    </p:set>
                                    <p:anim calcmode="lin" valueType="num">
                                      <p:cBhvr additive="base">
                                        <p:cTn id="41"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3">
                                            <p:txEl>
                                              <p:pRg st="9" end="9"/>
                                            </p:txEl>
                                          </p:spTgt>
                                        </p:tgtEl>
                                        <p:attrNameLst>
                                          <p:attrName>style.visibility</p:attrName>
                                        </p:attrNameLst>
                                      </p:cBhvr>
                                      <p:to>
                                        <p:strVal val="visible"/>
                                      </p:to>
                                    </p:set>
                                    <p:anim calcmode="lin" valueType="num">
                                      <p:cBhvr additive="base">
                                        <p:cTn id="45"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23">
                                            <p:txEl>
                                              <p:pRg st="10" end="10"/>
                                            </p:txEl>
                                          </p:spTgt>
                                        </p:tgtEl>
                                        <p:attrNameLst>
                                          <p:attrName>style.visibility</p:attrName>
                                        </p:attrNameLst>
                                      </p:cBhvr>
                                      <p:to>
                                        <p:strVal val="visible"/>
                                      </p:to>
                                    </p:set>
                                    <p:anim calcmode="lin" valueType="num">
                                      <p:cBhvr additive="base">
                                        <p:cTn id="49"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a:buNone/>
            </a:pPr>
            <a:r>
              <a:rPr lang="en-US" altLang="zh-CN" sz="2400" dirty="0">
                <a:solidFill>
                  <a:srgbClr val="0000CC"/>
                </a:solidFill>
              </a:rPr>
              <a:t>private:	</a:t>
            </a:r>
            <a:r>
              <a:rPr lang="en-US" altLang="zh-CN" sz="2400" dirty="0">
                <a:solidFill>
                  <a:srgbClr val="FF0000"/>
                </a:solidFill>
              </a:rPr>
              <a:t>//</a:t>
            </a:r>
            <a:r>
              <a:rPr lang="zh-CN" altLang="en-US" sz="2400" dirty="0">
                <a:solidFill>
                  <a:srgbClr val="FF0000"/>
                </a:solidFill>
              </a:rPr>
              <a:t>下面的是私有成员，只能被内部访问</a:t>
            </a:r>
            <a:endParaRPr lang="zh-CN" altLang="zh-CN" sz="2400" dirty="0">
              <a:solidFill>
                <a:srgbClr val="FF0000"/>
              </a:solidFill>
            </a:endParaRPr>
          </a:p>
          <a:p>
            <a:pPr marL="0" indent="0">
              <a:buNone/>
            </a:pPr>
            <a:r>
              <a:rPr lang="en-US" altLang="zh-CN" sz="2400" dirty="0">
                <a:solidFill>
                  <a:srgbClr val="0000CC"/>
                </a:solidFill>
              </a:rPr>
              <a:t>	double r;</a:t>
            </a:r>
            <a:endParaRPr lang="zh-CN" altLang="zh-CN" sz="2400" dirty="0">
              <a:solidFill>
                <a:srgbClr val="0000CC"/>
              </a:solidFill>
            </a:endParaRPr>
          </a:p>
          <a:p>
            <a:pPr marL="0" indent="0">
              <a:buNone/>
            </a:pPr>
            <a:r>
              <a:rPr lang="en-US" altLang="zh-CN" sz="2400" dirty="0">
                <a:solidFill>
                  <a:srgbClr val="0000CC"/>
                </a:solidFill>
              </a:rPr>
              <a:t>};</a:t>
            </a:r>
            <a:endParaRPr lang="zh-CN" altLang="zh-CN" sz="2400" dirty="0">
              <a:solidFill>
                <a:srgbClr val="0000CC"/>
              </a:solidFill>
            </a:endParaRPr>
          </a:p>
          <a:p>
            <a:pPr marL="0" indent="0">
              <a:buNone/>
            </a:pPr>
            <a:r>
              <a:rPr lang="en-US" altLang="zh-CN" sz="2400" dirty="0"/>
              <a:t>void main() {</a:t>
            </a:r>
            <a:endParaRPr lang="zh-CN" altLang="zh-CN" sz="2400" dirty="0"/>
          </a:p>
          <a:p>
            <a:pPr marL="0" indent="0">
              <a:buNone/>
            </a:pPr>
            <a:r>
              <a:rPr lang="en-US" altLang="zh-CN" sz="2400" dirty="0"/>
              <a:t>	Circle c;    </a:t>
            </a:r>
            <a:r>
              <a:rPr lang="en-US" altLang="zh-CN" sz="2000" dirty="0">
                <a:solidFill>
                  <a:srgbClr val="0000CC"/>
                </a:solidFill>
              </a:rPr>
              <a:t>//</a:t>
            </a:r>
            <a:r>
              <a:rPr lang="zh-CN" altLang="en-US" sz="2000" dirty="0">
                <a:solidFill>
                  <a:srgbClr val="0000CC"/>
                </a:solidFill>
              </a:rPr>
              <a:t>可以像</a:t>
            </a:r>
            <a:r>
              <a:rPr lang="en-US" altLang="zh-CN" sz="2000" dirty="0" err="1">
                <a:solidFill>
                  <a:srgbClr val="0000CC"/>
                </a:solidFill>
              </a:rPr>
              <a:t>int</a:t>
            </a:r>
            <a:r>
              <a:rPr lang="zh-CN" altLang="en-US" sz="2000" dirty="0">
                <a:solidFill>
                  <a:srgbClr val="0000CC"/>
                </a:solidFill>
              </a:rPr>
              <a:t>定义变量一样，用</a:t>
            </a:r>
            <a:r>
              <a:rPr lang="en-US" altLang="zh-CN" sz="2000" dirty="0">
                <a:solidFill>
                  <a:srgbClr val="0000CC"/>
                </a:solidFill>
              </a:rPr>
              <a:t>Circle</a:t>
            </a:r>
            <a:r>
              <a:rPr lang="zh-CN" altLang="en-US" sz="2000" dirty="0">
                <a:solidFill>
                  <a:srgbClr val="0000CC"/>
                </a:solidFill>
              </a:rPr>
              <a:t>定义变量</a:t>
            </a:r>
            <a:endParaRPr lang="zh-CN" altLang="zh-CN" sz="2000" dirty="0">
              <a:solidFill>
                <a:srgbClr val="0000CC"/>
              </a:solidFill>
            </a:endParaRPr>
          </a:p>
          <a:p>
            <a:pPr marL="0" indent="0">
              <a:buNone/>
            </a:pPr>
            <a:r>
              <a:rPr lang="en-US" altLang="zh-CN" sz="2400" dirty="0"/>
              <a:t>	</a:t>
            </a:r>
            <a:r>
              <a:rPr lang="en-US" altLang="zh-CN" sz="2400" b="1" dirty="0"/>
              <a:t>//</a:t>
            </a:r>
            <a:r>
              <a:rPr lang="en-US" altLang="zh-CN" sz="2400" b="1" dirty="0" err="1"/>
              <a:t>c.r</a:t>
            </a:r>
            <a:r>
              <a:rPr lang="en-US" altLang="zh-CN" sz="2400" b="1" dirty="0"/>
              <a:t> = 4;   </a:t>
            </a:r>
            <a:r>
              <a:rPr lang="en-US" altLang="zh-CN" sz="2000" dirty="0">
                <a:solidFill>
                  <a:srgbClr val="FF0000"/>
                </a:solidFill>
              </a:rPr>
              <a:t>//</a:t>
            </a:r>
            <a:r>
              <a:rPr lang="zh-CN" altLang="zh-CN" sz="2000" dirty="0">
                <a:solidFill>
                  <a:srgbClr val="FF0000"/>
                </a:solidFill>
              </a:rPr>
              <a:t>错误</a:t>
            </a:r>
            <a:r>
              <a:rPr lang="en-US" altLang="zh-CN" sz="2000" dirty="0">
                <a:solidFill>
                  <a:srgbClr val="FF0000"/>
                </a:solidFill>
              </a:rPr>
              <a:t>,r</a:t>
            </a:r>
            <a:r>
              <a:rPr lang="zh-CN" altLang="zh-CN" sz="2000" dirty="0">
                <a:solidFill>
                  <a:srgbClr val="FF0000"/>
                </a:solidFill>
              </a:rPr>
              <a:t>为</a:t>
            </a:r>
            <a:r>
              <a:rPr lang="en-US" altLang="zh-CN" sz="2000" dirty="0">
                <a:solidFill>
                  <a:srgbClr val="FF0000"/>
                </a:solidFill>
              </a:rPr>
              <a:t>private</a:t>
            </a:r>
            <a:r>
              <a:rPr lang="zh-CN" altLang="en-US" sz="2000" dirty="0">
                <a:solidFill>
                  <a:srgbClr val="FF0000"/>
                </a:solidFill>
              </a:rPr>
              <a:t>，不能被</a:t>
            </a:r>
            <a:r>
              <a:rPr lang="en-US" altLang="zh-CN" sz="2000" dirty="0">
                <a:solidFill>
                  <a:srgbClr val="FF0000"/>
                </a:solidFill>
              </a:rPr>
              <a:t>Circle</a:t>
            </a:r>
            <a:r>
              <a:rPr lang="zh-CN" altLang="en-US" sz="2000" dirty="0">
                <a:solidFill>
                  <a:srgbClr val="FF0000"/>
                </a:solidFill>
              </a:rPr>
              <a:t>外部的函数访问</a:t>
            </a:r>
            <a:endParaRPr lang="en-US" altLang="zh-CN" sz="2000" dirty="0">
              <a:solidFill>
                <a:srgbClr val="FF0000"/>
              </a:solidFill>
            </a:endParaRPr>
          </a:p>
          <a:p>
            <a:pPr marL="0" indent="0">
              <a:buNone/>
            </a:pPr>
            <a:r>
              <a:rPr lang="en-US" altLang="zh-CN" sz="2000" dirty="0">
                <a:solidFill>
                  <a:srgbClr val="FF0000"/>
                </a:solidFill>
              </a:rPr>
              <a:t>                        //</a:t>
            </a:r>
            <a:r>
              <a:rPr lang="zh-CN" altLang="en-US" sz="2000" dirty="0">
                <a:solidFill>
                  <a:srgbClr val="FF0000"/>
                </a:solidFill>
              </a:rPr>
              <a:t>下面的语句访问了对象</a:t>
            </a:r>
            <a:r>
              <a:rPr lang="en-US" altLang="zh-CN" sz="2000" dirty="0">
                <a:solidFill>
                  <a:srgbClr val="FF0000"/>
                </a:solidFill>
              </a:rPr>
              <a:t>c</a:t>
            </a:r>
            <a:r>
              <a:rPr lang="zh-CN" altLang="en-US" sz="2000" dirty="0">
                <a:solidFill>
                  <a:srgbClr val="FF0000"/>
                </a:solidFill>
              </a:rPr>
              <a:t>的</a:t>
            </a:r>
            <a:r>
              <a:rPr lang="en-US" altLang="zh-CN" sz="2000" dirty="0">
                <a:solidFill>
                  <a:srgbClr val="FF0000"/>
                </a:solidFill>
              </a:rPr>
              <a:t>public</a:t>
            </a:r>
            <a:r>
              <a:rPr lang="zh-CN" altLang="en-US" sz="2000" dirty="0">
                <a:solidFill>
                  <a:srgbClr val="FF0000"/>
                </a:solidFill>
              </a:rPr>
              <a:t>成员函数</a:t>
            </a:r>
            <a:endParaRPr lang="zh-CN" altLang="zh-CN" sz="2000" dirty="0">
              <a:solidFill>
                <a:srgbClr val="FF0000"/>
              </a:solidFill>
            </a:endParaRPr>
          </a:p>
          <a:p>
            <a:pPr marL="0" indent="0">
              <a:buNone/>
            </a:pPr>
            <a:r>
              <a:rPr lang="en-US" altLang="zh-CN" sz="2400" dirty="0"/>
              <a:t>	</a:t>
            </a:r>
            <a:r>
              <a:rPr lang="en-US" altLang="zh-CN" sz="2400" b="1" dirty="0" err="1">
                <a:solidFill>
                  <a:srgbClr val="00B050"/>
                </a:solidFill>
              </a:rPr>
              <a:t>c.setR</a:t>
            </a:r>
            <a:r>
              <a:rPr lang="en-US" altLang="zh-CN" sz="2400" b="1" dirty="0">
                <a:solidFill>
                  <a:srgbClr val="00B050"/>
                </a:solidFill>
              </a:rPr>
              <a:t>(4)</a:t>
            </a:r>
            <a:r>
              <a:rPr lang="en-US" altLang="zh-CN" sz="2400" b="1" dirty="0"/>
              <a:t>;</a:t>
            </a:r>
            <a:endParaRPr lang="zh-CN" altLang="zh-CN" sz="2400" b="1" dirty="0"/>
          </a:p>
          <a:p>
            <a:pPr marL="0" indent="0">
              <a:buNone/>
            </a:pPr>
            <a:r>
              <a:rPr lang="en-US" altLang="zh-CN" sz="2400" dirty="0"/>
              <a:t>	</a:t>
            </a:r>
            <a:r>
              <a:rPr lang="en-US" altLang="zh-CN" sz="2400" dirty="0" err="1"/>
              <a:t>cout</a:t>
            </a:r>
            <a:r>
              <a:rPr lang="en-US" altLang="zh-CN" sz="2400" dirty="0"/>
              <a:t> &lt;&lt; "r=" &lt;&lt; </a:t>
            </a:r>
            <a:r>
              <a:rPr lang="en-US" altLang="zh-CN" sz="2400" b="1" dirty="0" err="1">
                <a:solidFill>
                  <a:srgbClr val="00B050"/>
                </a:solidFill>
              </a:rPr>
              <a:t>c.getR</a:t>
            </a:r>
            <a:r>
              <a:rPr lang="en-US" altLang="zh-CN" sz="2400" b="1" dirty="0">
                <a:solidFill>
                  <a:srgbClr val="00B050"/>
                </a:solidFill>
              </a:rPr>
              <a:t>() </a:t>
            </a:r>
          </a:p>
          <a:p>
            <a:pPr marL="0" indent="0">
              <a:buNone/>
            </a:pPr>
            <a:r>
              <a:rPr lang="en-US" altLang="zh-CN" sz="2400" dirty="0"/>
              <a:t>                   &lt;&lt; "\</a:t>
            </a:r>
            <a:r>
              <a:rPr lang="en-US" altLang="zh-CN" sz="2400" dirty="0" err="1"/>
              <a:t>tperimeter</a:t>
            </a:r>
            <a:r>
              <a:rPr lang="en-US" altLang="zh-CN" sz="2400" dirty="0"/>
              <a:t>=" &lt;&lt; </a:t>
            </a:r>
            <a:r>
              <a:rPr lang="en-US" altLang="zh-CN" sz="2400" b="1" dirty="0" err="1">
                <a:solidFill>
                  <a:srgbClr val="00B050"/>
                </a:solidFill>
              </a:rPr>
              <a:t>c.perimeter</a:t>
            </a:r>
            <a:r>
              <a:rPr lang="en-US" altLang="zh-CN" sz="2400" b="1" dirty="0">
                <a:solidFill>
                  <a:srgbClr val="00B050"/>
                </a:solidFill>
              </a:rPr>
              <a:t>()</a:t>
            </a:r>
            <a:endParaRPr lang="zh-CN" altLang="zh-CN" sz="2400" b="1" dirty="0">
              <a:solidFill>
                <a:srgbClr val="00B050"/>
              </a:solidFill>
            </a:endParaRPr>
          </a:p>
          <a:p>
            <a:pPr marL="0" indent="0">
              <a:buNone/>
            </a:pPr>
            <a:r>
              <a:rPr lang="en-US" altLang="zh-CN" sz="2400" dirty="0"/>
              <a:t>	        &lt;&lt; "\area=" &lt;&lt; </a:t>
            </a:r>
            <a:r>
              <a:rPr lang="en-US" altLang="zh-CN" sz="2400" b="1" dirty="0" err="1">
                <a:solidFill>
                  <a:srgbClr val="00B050"/>
                </a:solidFill>
              </a:rPr>
              <a:t>c.area</a:t>
            </a:r>
            <a:r>
              <a:rPr lang="en-US" altLang="zh-CN" sz="2400" b="1" dirty="0">
                <a:solidFill>
                  <a:srgbClr val="00B050"/>
                </a:solidFill>
              </a:rPr>
              <a:t>() </a:t>
            </a:r>
            <a:r>
              <a:rPr lang="en-US" altLang="zh-CN" sz="2400" dirty="0"/>
              <a:t>&lt;&lt; </a:t>
            </a:r>
            <a:r>
              <a:rPr lang="en-US" altLang="zh-CN" sz="2400" dirty="0" err="1"/>
              <a:t>endl</a:t>
            </a:r>
            <a:r>
              <a:rPr lang="en-US" altLang="zh-CN" sz="2400" dirty="0"/>
              <a:t>;</a:t>
            </a:r>
            <a:endParaRPr lang="zh-CN" altLang="zh-CN" sz="2400" dirty="0"/>
          </a:p>
          <a:p>
            <a:pPr marL="0" indent="0">
              <a:buNone/>
            </a:pPr>
            <a:r>
              <a:rPr lang="en-US" altLang="zh-CN" sz="2400" dirty="0"/>
              <a:t>}</a:t>
            </a:r>
            <a:endParaRPr lang="zh-CN" altLang="zh-CN" sz="2400" dirty="0"/>
          </a:p>
          <a:p>
            <a:pPr marL="0" indent="0" eaLnBrk="1" hangingPunct="1">
              <a:buNone/>
            </a:pPr>
            <a:endParaRPr lang="zh-CN" altLang="en-US" sz="2400" b="1" dirty="0"/>
          </a:p>
        </p:txBody>
      </p:sp>
      <p:sp>
        <p:nvSpPr>
          <p:cNvPr id="4"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80000"/>
              </a:lnSpc>
              <a:buFontTx/>
              <a:buNone/>
            </a:pPr>
            <a:r>
              <a:rPr lang="en-US" altLang="zh-CN" b="1" dirty="0">
                <a:solidFill>
                  <a:srgbClr val="0000CC"/>
                </a:solidFill>
              </a:rPr>
              <a:t>3.2.1 </a:t>
            </a:r>
            <a:r>
              <a:rPr lang="en-US" altLang="zh-CN" b="1" dirty="0">
                <a:solidFill>
                  <a:srgbClr val="FF0000"/>
                </a:solidFill>
              </a:rPr>
              <a:t>C</a:t>
            </a:r>
            <a:r>
              <a:rPr lang="zh-CN" altLang="en-US" b="1" dirty="0">
                <a:solidFill>
                  <a:srgbClr val="FF0000"/>
                </a:solidFill>
              </a:rPr>
              <a:t>＋＋</a:t>
            </a:r>
            <a:r>
              <a:rPr lang="zh-CN" altLang="en-US" b="1" dirty="0">
                <a:solidFill>
                  <a:schemeClr val="tx1"/>
                </a:solidFill>
              </a:rPr>
              <a:t>对</a:t>
            </a:r>
            <a:r>
              <a:rPr lang="en-US" altLang="zh-CN" b="1" dirty="0" err="1">
                <a:solidFill>
                  <a:srgbClr val="0000CC"/>
                </a:solidFill>
              </a:rPr>
              <a:t>struct</a:t>
            </a:r>
            <a:r>
              <a:rPr lang="zh-CN" altLang="en-US" b="1" dirty="0">
                <a:solidFill>
                  <a:schemeClr val="tx1"/>
                </a:solidFill>
              </a:rPr>
              <a:t>的扩展</a:t>
            </a:r>
          </a:p>
        </p:txBody>
      </p:sp>
    </p:spTree>
    <p:extLst>
      <p:ext uri="{BB962C8B-B14F-4D97-AF65-F5344CB8AC3E}">
        <p14:creationId xmlns:p14="http://schemas.microsoft.com/office/powerpoint/2010/main" val="834350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 calcmode="lin" valueType="num">
                                      <p:cBhvr additive="base">
                                        <p:cTn id="15"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 calcmode="lin" valueType="num">
                                      <p:cBhvr additive="base">
                                        <p:cTn id="21"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 calcmode="lin" valueType="num">
                                      <p:cBhvr additive="base">
                                        <p:cTn id="27"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23">
                                            <p:txEl>
                                              <p:pRg st="5" end="5"/>
                                            </p:txEl>
                                          </p:spTgt>
                                        </p:tgtEl>
                                        <p:attrNameLst>
                                          <p:attrName>style.visibility</p:attrName>
                                        </p:attrNameLst>
                                      </p:cBhvr>
                                      <p:to>
                                        <p:strVal val="visible"/>
                                      </p:to>
                                    </p:set>
                                    <p:anim calcmode="lin" valueType="num">
                                      <p:cBhvr additive="base">
                                        <p:cTn id="33"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3">
                                            <p:txEl>
                                              <p:pRg st="7" end="7"/>
                                            </p:txEl>
                                          </p:spTgt>
                                        </p:tgtEl>
                                        <p:attrNameLst>
                                          <p:attrName>style.visibility</p:attrName>
                                        </p:attrNameLst>
                                      </p:cBhvr>
                                      <p:to>
                                        <p:strVal val="visible"/>
                                      </p:to>
                                    </p:set>
                                    <p:anim calcmode="lin" valueType="num">
                                      <p:cBhvr additive="base">
                                        <p:cTn id="39"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123">
                                            <p:txEl>
                                              <p:pRg st="8" end="8"/>
                                            </p:txEl>
                                          </p:spTgt>
                                        </p:tgtEl>
                                        <p:attrNameLst>
                                          <p:attrName>style.visibility</p:attrName>
                                        </p:attrNameLst>
                                      </p:cBhvr>
                                      <p:to>
                                        <p:strVal val="visible"/>
                                      </p:to>
                                    </p:set>
                                    <p:anim calcmode="lin" valueType="num">
                                      <p:cBhvr additive="base">
                                        <p:cTn id="43"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123">
                                            <p:txEl>
                                              <p:pRg st="9" end="9"/>
                                            </p:txEl>
                                          </p:spTgt>
                                        </p:tgtEl>
                                        <p:attrNameLst>
                                          <p:attrName>style.visibility</p:attrName>
                                        </p:attrNameLst>
                                      </p:cBhvr>
                                      <p:to>
                                        <p:strVal val="visible"/>
                                      </p:to>
                                    </p:set>
                                    <p:anim calcmode="lin" valueType="num">
                                      <p:cBhvr additive="base">
                                        <p:cTn id="47"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12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123">
                                            <p:txEl>
                                              <p:pRg st="10" end="10"/>
                                            </p:txEl>
                                          </p:spTgt>
                                        </p:tgtEl>
                                        <p:attrNameLst>
                                          <p:attrName>style.visibility</p:attrName>
                                        </p:attrNameLst>
                                      </p:cBhvr>
                                      <p:to>
                                        <p:strVal val="visible"/>
                                      </p:to>
                                    </p:set>
                                    <p:anim calcmode="lin" valueType="num">
                                      <p:cBhvr additive="base">
                                        <p:cTn id="51"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Class</a:t>
            </a:r>
            <a:r>
              <a:rPr lang="zh-CN" altLang="en-US" b="1" dirty="0">
                <a:solidFill>
                  <a:srgbClr val="0000CC"/>
                </a:solidFill>
              </a:rPr>
              <a:t>的功能及应用</a:t>
            </a:r>
            <a:endParaRPr lang="en-US" altLang="zh-CN" b="1" dirty="0">
              <a:solidFill>
                <a:srgbClr val="0000CC"/>
              </a:solidFill>
            </a:endParaRPr>
          </a:p>
          <a:p>
            <a:pPr lvl="1" indent="-342900"/>
            <a:r>
              <a:rPr lang="en-US" altLang="zh-CN" sz="2000" dirty="0"/>
              <a:t>class</a:t>
            </a:r>
            <a:r>
              <a:rPr lang="zh-CN" altLang="zh-CN" sz="2000" dirty="0"/>
              <a:t>具有信息隐藏能力，能够完成接口与实现的分离，用于把数据抽象的结果封装成可以用于程序设计的抽象数据类型，是面向对象程序设计语言中通用的数据封装工具。</a:t>
            </a:r>
            <a:endParaRPr lang="en-US" altLang="zh-CN" sz="2000" dirty="0"/>
          </a:p>
          <a:p>
            <a:pPr lvl="1" indent="-342900"/>
            <a:r>
              <a:rPr lang="en-US" altLang="zh-CN" sz="2000" dirty="0"/>
              <a:t>Java</a:t>
            </a:r>
            <a:r>
              <a:rPr lang="zh-CN" altLang="zh-CN" sz="2000" dirty="0"/>
              <a:t>，</a:t>
            </a:r>
            <a:r>
              <a:rPr lang="en-US" altLang="zh-CN" sz="2000" dirty="0"/>
              <a:t>Python</a:t>
            </a:r>
            <a:r>
              <a:rPr lang="zh-CN" altLang="zh-CN" sz="2000" dirty="0"/>
              <a:t>，</a:t>
            </a:r>
            <a:r>
              <a:rPr lang="en-US" altLang="zh-CN" sz="2000" dirty="0"/>
              <a:t>Rube</a:t>
            </a:r>
            <a:r>
              <a:rPr lang="zh-CN" altLang="zh-CN" sz="2000" dirty="0"/>
              <a:t>，</a:t>
            </a:r>
            <a:r>
              <a:rPr lang="en-US" altLang="zh-CN" sz="2000" dirty="0" err="1"/>
              <a:t>php</a:t>
            </a:r>
            <a:r>
              <a:rPr lang="zh-CN" altLang="zh-CN" sz="2000" dirty="0"/>
              <a:t>……都用</a:t>
            </a:r>
            <a:r>
              <a:rPr lang="en-US" altLang="zh-CN" sz="2000" dirty="0"/>
              <a:t>class</a:t>
            </a:r>
            <a:r>
              <a:rPr lang="zh-CN" altLang="zh-CN" sz="2000" dirty="0"/>
              <a:t>来定义类。</a:t>
            </a:r>
            <a:endParaRPr lang="en-US" altLang="zh-CN" sz="2000" dirty="0"/>
          </a:p>
          <a:p>
            <a:pPr marL="0" indent="0">
              <a:buNone/>
            </a:pPr>
            <a:r>
              <a:rPr lang="en-US" altLang="zh-CN" b="1" dirty="0">
                <a:solidFill>
                  <a:srgbClr val="0000CC"/>
                </a:solidFill>
              </a:rPr>
              <a:t>2．Class</a:t>
            </a:r>
            <a:r>
              <a:rPr lang="zh-CN" altLang="en-US" b="1" dirty="0">
                <a:solidFill>
                  <a:srgbClr val="0000CC"/>
                </a:solidFill>
              </a:rPr>
              <a:t>的结构</a:t>
            </a:r>
            <a:endParaRPr lang="en-US" altLang="zh-CN" b="1" dirty="0">
              <a:solidFill>
                <a:srgbClr val="0000CC"/>
              </a:solidFill>
            </a:endParaRPr>
          </a:p>
          <a:p>
            <a:pPr lvl="1" indent="-342900"/>
            <a:r>
              <a:rPr lang="zh-CN" altLang="zh-CN" sz="2000" dirty="0"/>
              <a:t>在</a:t>
            </a:r>
            <a:r>
              <a:rPr lang="en-US" altLang="zh-CN" sz="2000" dirty="0"/>
              <a:t>C++</a:t>
            </a:r>
            <a:r>
              <a:rPr lang="zh-CN" altLang="zh-CN" sz="2000" dirty="0"/>
              <a:t>中，</a:t>
            </a:r>
            <a:r>
              <a:rPr lang="en-US" altLang="zh-CN" sz="2000" dirty="0"/>
              <a:t>class</a:t>
            </a:r>
            <a:r>
              <a:rPr lang="zh-CN" altLang="zh-CN" sz="2000" dirty="0"/>
              <a:t>具有与</a:t>
            </a:r>
            <a:r>
              <a:rPr lang="en-US" altLang="zh-CN" sz="2000" dirty="0" err="1"/>
              <a:t>struct</a:t>
            </a:r>
            <a:r>
              <a:rPr lang="zh-CN" altLang="zh-CN" sz="2000" dirty="0"/>
              <a:t>完全相同的功能，用法一致</a:t>
            </a:r>
            <a:r>
              <a:rPr lang="zh-CN" altLang="en-US" sz="2000" dirty="0"/>
              <a:t>。</a:t>
            </a:r>
            <a:endParaRPr lang="zh-CN" altLang="zh-CN" sz="2000" dirty="0"/>
          </a:p>
          <a:p>
            <a:pPr marL="800100" lvl="2" indent="0">
              <a:buNone/>
            </a:pPr>
            <a:r>
              <a:rPr lang="en-US" altLang="zh-CN" sz="1800" b="1" dirty="0">
                <a:solidFill>
                  <a:srgbClr val="0000CC"/>
                </a:solidFill>
              </a:rPr>
              <a:t>class </a:t>
            </a:r>
            <a:r>
              <a:rPr lang="en-US" altLang="zh-CN" sz="1800" b="1" dirty="0" err="1">
                <a:solidFill>
                  <a:srgbClr val="0000CC"/>
                </a:solidFill>
              </a:rPr>
              <a:t>class_name</a:t>
            </a:r>
            <a:r>
              <a:rPr lang="en-US" altLang="zh-CN" sz="1800" b="1" dirty="0">
                <a:solidFill>
                  <a:srgbClr val="0000CC"/>
                </a:solidFill>
              </a:rPr>
              <a:t>{</a:t>
            </a:r>
            <a:endParaRPr lang="zh-CN" altLang="zh-CN" sz="1800" b="1" dirty="0">
              <a:solidFill>
                <a:srgbClr val="0000CC"/>
              </a:solidFill>
            </a:endParaRPr>
          </a:p>
          <a:p>
            <a:pPr marL="800100" lvl="2" indent="0">
              <a:buNone/>
            </a:pPr>
            <a:r>
              <a:rPr lang="en-US" altLang="zh-CN" sz="1800" b="1" dirty="0">
                <a:solidFill>
                  <a:srgbClr val="0000CC"/>
                </a:solidFill>
              </a:rPr>
              <a:t>[private:]                                //</a:t>
            </a:r>
            <a:r>
              <a:rPr lang="zh-CN" altLang="zh-CN" sz="1800" b="1" dirty="0">
                <a:solidFill>
                  <a:srgbClr val="0000CC"/>
                </a:solidFill>
              </a:rPr>
              <a:t>可以省略</a:t>
            </a:r>
          </a:p>
          <a:p>
            <a:pPr marL="800100" lvl="2" indent="0">
              <a:buNone/>
            </a:pPr>
            <a:r>
              <a:rPr lang="en-US" altLang="zh-CN" sz="1800" b="1" dirty="0">
                <a:solidFill>
                  <a:srgbClr val="0000CC"/>
                </a:solidFill>
              </a:rPr>
              <a:t>     </a:t>
            </a:r>
            <a:r>
              <a:rPr lang="zh-CN" altLang="zh-CN" sz="1800" b="1" dirty="0">
                <a:solidFill>
                  <a:srgbClr val="0000CC"/>
                </a:solidFill>
              </a:rPr>
              <a:t>成员；</a:t>
            </a:r>
          </a:p>
          <a:p>
            <a:pPr marL="800100" lvl="2" indent="0">
              <a:buNone/>
            </a:pPr>
            <a:r>
              <a:rPr lang="en-US" altLang="zh-CN" sz="1800" b="1" dirty="0">
                <a:solidFill>
                  <a:srgbClr val="0000CC"/>
                </a:solidFill>
              </a:rPr>
              <a:t>public:</a:t>
            </a:r>
            <a:endParaRPr lang="zh-CN" altLang="zh-CN" sz="1800" b="1" dirty="0">
              <a:solidFill>
                <a:srgbClr val="0000CC"/>
              </a:solidFill>
            </a:endParaRPr>
          </a:p>
          <a:p>
            <a:pPr marL="800100" lvl="2" indent="0">
              <a:buNone/>
            </a:pPr>
            <a:r>
              <a:rPr lang="en-US" altLang="zh-CN" sz="1800" b="1" dirty="0">
                <a:solidFill>
                  <a:srgbClr val="0000CC"/>
                </a:solidFill>
              </a:rPr>
              <a:t>     </a:t>
            </a:r>
            <a:r>
              <a:rPr lang="zh-CN" altLang="zh-CN" sz="1800" b="1" dirty="0">
                <a:solidFill>
                  <a:srgbClr val="0000CC"/>
                </a:solidFill>
              </a:rPr>
              <a:t>成员</a:t>
            </a:r>
            <a:r>
              <a:rPr lang="en-US" altLang="zh-CN" sz="1800" b="1" dirty="0">
                <a:solidFill>
                  <a:srgbClr val="0000CC"/>
                </a:solidFill>
              </a:rPr>
              <a:t>;</a:t>
            </a:r>
            <a:endParaRPr lang="zh-CN" altLang="zh-CN" sz="1800" b="1" dirty="0">
              <a:solidFill>
                <a:srgbClr val="0000CC"/>
              </a:solidFill>
            </a:endParaRPr>
          </a:p>
          <a:p>
            <a:pPr marL="800100" lvl="2" indent="0">
              <a:buNone/>
            </a:pPr>
            <a:r>
              <a:rPr lang="en-US" altLang="zh-CN" sz="1800" b="1" dirty="0">
                <a:solidFill>
                  <a:srgbClr val="0000CC"/>
                </a:solidFill>
              </a:rPr>
              <a:t>protected:</a:t>
            </a:r>
            <a:endParaRPr lang="zh-CN" altLang="zh-CN" sz="1800" b="1" dirty="0">
              <a:solidFill>
                <a:srgbClr val="0000CC"/>
              </a:solidFill>
            </a:endParaRPr>
          </a:p>
          <a:p>
            <a:pPr marL="800100" lvl="2" indent="0">
              <a:buNone/>
            </a:pPr>
            <a:r>
              <a:rPr lang="en-US" altLang="zh-CN" sz="1800" b="1" dirty="0">
                <a:solidFill>
                  <a:srgbClr val="0000CC"/>
                </a:solidFill>
              </a:rPr>
              <a:t>     </a:t>
            </a:r>
            <a:r>
              <a:rPr lang="zh-CN" altLang="zh-CN" sz="1800" b="1" dirty="0">
                <a:solidFill>
                  <a:srgbClr val="0000CC"/>
                </a:solidFill>
              </a:rPr>
              <a:t>成员；</a:t>
            </a:r>
          </a:p>
          <a:p>
            <a:pPr marL="800100" lvl="2" indent="0">
              <a:buNone/>
            </a:pPr>
            <a:r>
              <a:rPr lang="en-US" altLang="zh-CN" sz="1800" b="1" dirty="0">
                <a:solidFill>
                  <a:srgbClr val="0000CC"/>
                </a:solidFill>
              </a:rPr>
              <a:t>}</a:t>
            </a:r>
            <a:r>
              <a:rPr lang="zh-CN" altLang="zh-CN" sz="1800" b="1" dirty="0">
                <a:solidFill>
                  <a:srgbClr val="0000CC"/>
                </a:solidFill>
              </a:rPr>
              <a:t>；</a:t>
            </a:r>
            <a:r>
              <a:rPr lang="en-US" altLang="zh-CN" sz="1800" b="1" dirty="0">
                <a:solidFill>
                  <a:srgbClr val="0000CC"/>
                </a:solidFill>
              </a:rPr>
              <a:t>                                        //</a:t>
            </a:r>
            <a:r>
              <a:rPr lang="zh-CN" altLang="zh-CN" sz="2000" b="1" dirty="0">
                <a:solidFill>
                  <a:srgbClr val="FF0000"/>
                </a:solidFill>
              </a:rPr>
              <a:t>分号必不可少</a:t>
            </a:r>
          </a:p>
          <a:p>
            <a:pPr marL="0" indent="0" eaLnBrk="1" hangingPunct="1">
              <a:buNone/>
            </a:pPr>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dirty="0"/>
              <a:t>3.2.2  </a:t>
            </a:r>
            <a:r>
              <a:rPr lang="en-US" altLang="zh-CN" b="1" dirty="0">
                <a:solidFill>
                  <a:srgbClr val="FF0000"/>
                </a:solidFill>
              </a:rPr>
              <a:t>class</a:t>
            </a:r>
            <a:endParaRPr lang="zh-CN" altLang="zh-CN" b="1" dirty="0">
              <a:solidFill>
                <a:srgbClr val="FF0000"/>
              </a:solidFill>
            </a:endParaRPr>
          </a:p>
        </p:txBody>
      </p:sp>
    </p:spTree>
    <p:extLst>
      <p:ext uri="{BB962C8B-B14F-4D97-AF65-F5344CB8AC3E}">
        <p14:creationId xmlns:p14="http://schemas.microsoft.com/office/powerpoint/2010/main" val="937609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 calcmode="lin" valueType="num">
                                      <p:cBhvr additive="base">
                                        <p:cTn id="2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 calcmode="lin" valueType="num">
                                      <p:cBhvr additive="base">
                                        <p:cTn id="33"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3">
                                            <p:txEl>
                                              <p:pRg st="8" end="8"/>
                                            </p:txEl>
                                          </p:spTgt>
                                        </p:tgtEl>
                                        <p:attrNameLst>
                                          <p:attrName>style.visibility</p:attrName>
                                        </p:attrNameLst>
                                      </p:cBhvr>
                                      <p:to>
                                        <p:strVal val="visible"/>
                                      </p:to>
                                    </p:set>
                                    <p:anim calcmode="lin" valueType="num">
                                      <p:cBhvr additive="base">
                                        <p:cTn id="37"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3">
                                            <p:txEl>
                                              <p:pRg st="9" end="9"/>
                                            </p:txEl>
                                          </p:spTgt>
                                        </p:tgtEl>
                                        <p:attrNameLst>
                                          <p:attrName>style.visibility</p:attrName>
                                        </p:attrNameLst>
                                      </p:cBhvr>
                                      <p:to>
                                        <p:strVal val="visible"/>
                                      </p:to>
                                    </p:set>
                                    <p:anim calcmode="lin" valueType="num">
                                      <p:cBhvr additive="base">
                                        <p:cTn id="41"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3">
                                            <p:txEl>
                                              <p:pRg st="10" end="10"/>
                                            </p:txEl>
                                          </p:spTgt>
                                        </p:tgtEl>
                                        <p:attrNameLst>
                                          <p:attrName>style.visibility</p:attrName>
                                        </p:attrNameLst>
                                      </p:cBhvr>
                                      <p:to>
                                        <p:strVal val="visible"/>
                                      </p:to>
                                    </p:set>
                                    <p:anim calcmode="lin" valueType="num">
                                      <p:cBhvr additive="base">
                                        <p:cTn id="45"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23">
                                            <p:txEl>
                                              <p:pRg st="11" end="11"/>
                                            </p:txEl>
                                          </p:spTgt>
                                        </p:tgtEl>
                                        <p:attrNameLst>
                                          <p:attrName>style.visibility</p:attrName>
                                        </p:attrNameLst>
                                      </p:cBhvr>
                                      <p:to>
                                        <p:strVal val="visible"/>
                                      </p:to>
                                    </p:set>
                                    <p:anim calcmode="lin" valueType="num">
                                      <p:cBhvr additive="base">
                                        <p:cTn id="49" dur="500" fill="hold"/>
                                        <p:tgtEl>
                                          <p:spTgt spid="512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23">
                                            <p:txEl>
                                              <p:pRg st="12" end="12"/>
                                            </p:txEl>
                                          </p:spTgt>
                                        </p:tgtEl>
                                        <p:attrNameLst>
                                          <p:attrName>style.visibility</p:attrName>
                                        </p:attrNameLst>
                                      </p:cBhvr>
                                      <p:to>
                                        <p:strVal val="visible"/>
                                      </p:to>
                                    </p:set>
                                    <p:anim calcmode="lin" valueType="num">
                                      <p:cBhvr additive="base">
                                        <p:cTn id="53" dur="500" fill="hold"/>
                                        <p:tgtEl>
                                          <p:spTgt spid="512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1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eaLnBrk="1" hangingPunct="1">
              <a:buNone/>
            </a:pPr>
            <a:r>
              <a:rPr lang="en-US" altLang="zh-CN" b="1" dirty="0">
                <a:solidFill>
                  <a:srgbClr val="0000CC"/>
                </a:solidFill>
              </a:rPr>
              <a:t>3</a:t>
            </a:r>
            <a:r>
              <a:rPr lang="zh-CN" altLang="en-US" b="1" dirty="0">
                <a:solidFill>
                  <a:srgbClr val="0000CC"/>
                </a:solidFill>
              </a:rPr>
              <a:t>．对</a:t>
            </a:r>
            <a:r>
              <a:rPr lang="en-US" altLang="zh-CN" b="1" dirty="0">
                <a:solidFill>
                  <a:srgbClr val="0000CC"/>
                </a:solidFill>
              </a:rPr>
              <a:t>class</a:t>
            </a:r>
            <a:r>
              <a:rPr lang="zh-CN" altLang="en-US" b="1" dirty="0">
                <a:solidFill>
                  <a:srgbClr val="0000CC"/>
                </a:solidFill>
              </a:rPr>
              <a:t>的几点说明</a:t>
            </a:r>
            <a:endParaRPr lang="en-US" altLang="zh-CN" b="1" dirty="0">
              <a:solidFill>
                <a:srgbClr val="0000CC"/>
              </a:solidFill>
            </a:endParaRPr>
          </a:p>
          <a:p>
            <a:pPr marL="857250" lvl="1" indent="-457200" eaLnBrk="1" hangingPunct="1">
              <a:buFont typeface="+mj-ea"/>
              <a:buAutoNum type="circleNumDbPlain"/>
            </a:pPr>
            <a:r>
              <a:rPr lang="zh-CN" altLang="en-US" sz="2400" b="1" dirty="0">
                <a:solidFill>
                  <a:srgbClr val="FF0000"/>
                </a:solidFill>
              </a:rPr>
              <a:t>类域</a:t>
            </a:r>
            <a:endParaRPr lang="en-US" altLang="zh-CN" sz="2400" b="1" dirty="0">
              <a:solidFill>
                <a:srgbClr val="FF0000"/>
              </a:solidFill>
            </a:endParaRPr>
          </a:p>
          <a:p>
            <a:pPr lvl="2" indent="-342900" eaLnBrk="1" hangingPunct="1"/>
            <a:r>
              <a:rPr lang="en-US" altLang="zh-CN" dirty="0"/>
              <a:t>class</a:t>
            </a:r>
            <a:r>
              <a:rPr lang="zh-CN" altLang="zh-CN" dirty="0"/>
              <a:t>或</a:t>
            </a:r>
            <a:r>
              <a:rPr lang="en-US" altLang="zh-CN" dirty="0" err="1"/>
              <a:t>struct</a:t>
            </a:r>
            <a:r>
              <a:rPr lang="zh-CN" altLang="zh-CN" dirty="0"/>
              <a:t>后一对大括号“</a:t>
            </a:r>
            <a:r>
              <a:rPr lang="en-US" altLang="zh-CN" dirty="0"/>
              <a:t>{</a:t>
            </a:r>
            <a:r>
              <a:rPr lang="zh-CN" altLang="zh-CN" dirty="0"/>
              <a:t>……</a:t>
            </a:r>
            <a:r>
              <a:rPr lang="en-US" altLang="zh-CN" dirty="0"/>
              <a:t>}</a:t>
            </a:r>
            <a:r>
              <a:rPr lang="zh-CN" altLang="zh-CN" dirty="0"/>
              <a:t>；”所包围的区域是一种独立的作用域，称为</a:t>
            </a:r>
            <a:r>
              <a:rPr lang="zh-CN" altLang="zh-CN" b="1" dirty="0">
                <a:solidFill>
                  <a:srgbClr val="FF0000"/>
                </a:solidFill>
              </a:rPr>
              <a:t>类域</a:t>
            </a:r>
            <a:r>
              <a:rPr lang="zh-CN" altLang="zh-CN" dirty="0"/>
              <a:t>。</a:t>
            </a:r>
            <a:endParaRPr lang="en-US" altLang="zh-CN" dirty="0"/>
          </a:p>
          <a:p>
            <a:pPr lvl="2" indent="-342900" eaLnBrk="1" hangingPunct="1"/>
            <a:r>
              <a:rPr lang="zh-CN" altLang="zh-CN" dirty="0"/>
              <a:t>类域之中的数据和函数通称</a:t>
            </a:r>
            <a:r>
              <a:rPr lang="zh-CN" altLang="zh-CN" dirty="0">
                <a:solidFill>
                  <a:srgbClr val="FF0000"/>
                </a:solidFill>
              </a:rPr>
              <a:t>成员</a:t>
            </a:r>
            <a:r>
              <a:rPr lang="zh-CN" altLang="zh-CN" dirty="0"/>
              <a:t>，其中数据称为</a:t>
            </a:r>
            <a:r>
              <a:rPr lang="zh-CN" altLang="zh-CN" b="1" dirty="0">
                <a:solidFill>
                  <a:srgbClr val="FF0000"/>
                </a:solidFill>
              </a:rPr>
              <a:t>数据成员</a:t>
            </a:r>
            <a:r>
              <a:rPr lang="zh-CN" altLang="zh-CN" dirty="0"/>
              <a:t>，函数则常被称作</a:t>
            </a:r>
            <a:r>
              <a:rPr lang="zh-CN" altLang="zh-CN" b="1" dirty="0">
                <a:solidFill>
                  <a:srgbClr val="FF0000"/>
                </a:solidFill>
              </a:rPr>
              <a:t>成员函数</a:t>
            </a:r>
            <a:r>
              <a:rPr lang="zh-CN" altLang="zh-CN" dirty="0"/>
              <a:t>。</a:t>
            </a:r>
            <a:endParaRPr lang="en-US" altLang="zh-CN" dirty="0"/>
          </a:p>
          <a:p>
            <a:pPr lvl="2" indent="-342900" eaLnBrk="1" hangingPunct="1"/>
            <a:r>
              <a:rPr lang="zh-CN" altLang="zh-CN" dirty="0"/>
              <a:t>同一类域里的成员不受访问</a:t>
            </a:r>
            <a:r>
              <a:rPr lang="en-US" altLang="zh-CN" dirty="0"/>
              <a:t>public</a:t>
            </a:r>
            <a:r>
              <a:rPr lang="zh-CN" altLang="zh-CN" dirty="0"/>
              <a:t>、</a:t>
            </a:r>
            <a:r>
              <a:rPr lang="en-US" altLang="zh-CN" dirty="0"/>
              <a:t>private</a:t>
            </a:r>
            <a:r>
              <a:rPr lang="zh-CN" altLang="zh-CN" dirty="0"/>
              <a:t>和</a:t>
            </a:r>
            <a:r>
              <a:rPr lang="en-US" altLang="zh-CN" dirty="0"/>
              <a:t>protected</a:t>
            </a:r>
            <a:r>
              <a:rPr lang="zh-CN" altLang="zh-CN" dirty="0"/>
              <a:t>访问权限的限制，相互之间可以直接访问。</a:t>
            </a:r>
            <a:endParaRPr lang="en-US" altLang="zh-CN" dirty="0"/>
          </a:p>
          <a:p>
            <a:pPr marL="857250" lvl="1" indent="-457200" eaLnBrk="1" hangingPunct="1">
              <a:buFont typeface="+mj-ea"/>
              <a:buAutoNum type="circleNumDbPlain"/>
            </a:pPr>
            <a:r>
              <a:rPr lang="zh-CN" altLang="en-US" sz="2400" b="1" dirty="0">
                <a:solidFill>
                  <a:srgbClr val="FF0000"/>
                </a:solidFill>
              </a:rPr>
              <a:t>访问权限控制</a:t>
            </a:r>
            <a:endParaRPr lang="en-US" altLang="zh-CN" sz="2400" b="1" dirty="0">
              <a:solidFill>
                <a:srgbClr val="FF0000"/>
              </a:solidFill>
            </a:endParaRPr>
          </a:p>
          <a:p>
            <a:pPr lvl="2" indent="-342900" eaLnBrk="1" hangingPunct="1"/>
            <a:r>
              <a:rPr lang="en-US" altLang="zh-CN" dirty="0"/>
              <a:t>class</a:t>
            </a:r>
            <a:r>
              <a:rPr lang="zh-CN" altLang="zh-CN" dirty="0"/>
              <a:t>声明中的访问限定符</a:t>
            </a:r>
            <a:r>
              <a:rPr lang="en-US" altLang="zh-CN" dirty="0"/>
              <a:t>private</a:t>
            </a:r>
            <a:r>
              <a:rPr lang="zh-CN" altLang="zh-CN" dirty="0"/>
              <a:t>、</a:t>
            </a:r>
            <a:r>
              <a:rPr lang="en-US" altLang="zh-CN" dirty="0"/>
              <a:t>public</a:t>
            </a:r>
            <a:r>
              <a:rPr lang="zh-CN" altLang="zh-CN" dirty="0"/>
              <a:t>、</a:t>
            </a:r>
            <a:r>
              <a:rPr lang="en-US" altLang="zh-CN" dirty="0"/>
              <a:t>protected</a:t>
            </a:r>
            <a:r>
              <a:rPr lang="zh-CN" altLang="zh-CN" b="1" dirty="0">
                <a:solidFill>
                  <a:srgbClr val="0000CC"/>
                </a:solidFill>
              </a:rPr>
              <a:t>出现次数没有限制</a:t>
            </a:r>
            <a:r>
              <a:rPr lang="zh-CN" altLang="en-US" b="1" dirty="0">
                <a:solidFill>
                  <a:srgbClr val="0000CC"/>
                </a:solidFill>
              </a:rPr>
              <a:t>，也</a:t>
            </a:r>
            <a:r>
              <a:rPr lang="zh-CN" altLang="zh-CN" b="1" dirty="0">
                <a:solidFill>
                  <a:srgbClr val="0000CC"/>
                </a:solidFill>
              </a:rPr>
              <a:t>没有先后次序之分</a:t>
            </a:r>
            <a:r>
              <a:rPr lang="zh-CN" altLang="en-US" dirty="0"/>
              <a:t>。</a:t>
            </a:r>
            <a:endParaRPr lang="en-US" altLang="zh-CN" dirty="0"/>
          </a:p>
          <a:p>
            <a:pPr lvl="2" indent="-342900" eaLnBrk="1" hangingPunct="1"/>
            <a:r>
              <a:rPr lang="zh-CN" altLang="zh-CN" dirty="0"/>
              <a:t>方便用户了解类的可访问接口</a:t>
            </a:r>
            <a:r>
              <a:rPr lang="zh-CN" altLang="en-US" dirty="0"/>
              <a:t>，</a:t>
            </a:r>
            <a:r>
              <a:rPr lang="zh-CN" altLang="zh-CN" dirty="0"/>
              <a:t>通常将</a:t>
            </a:r>
            <a:r>
              <a:rPr lang="en-US" altLang="zh-CN" dirty="0"/>
              <a:t>public</a:t>
            </a:r>
            <a:r>
              <a:rPr lang="zh-CN" altLang="zh-CN" dirty="0"/>
              <a:t>成员放在前面，</a:t>
            </a:r>
            <a:r>
              <a:rPr lang="en-US" altLang="zh-CN" dirty="0"/>
              <a:t>private</a:t>
            </a:r>
            <a:r>
              <a:rPr lang="zh-CN" altLang="zh-CN" dirty="0"/>
              <a:t>成员的声明放在类的后面。</a:t>
            </a:r>
            <a:endParaRPr lang="en-US" altLang="zh-CN" dirty="0"/>
          </a:p>
          <a:p>
            <a:pPr marL="0" indent="0" eaLnBrk="1" hangingPunct="1">
              <a:buNone/>
            </a:pPr>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dirty="0"/>
              <a:t>3.2.2  </a:t>
            </a:r>
            <a:r>
              <a:rPr lang="en-US" altLang="zh-CN" b="1" dirty="0">
                <a:solidFill>
                  <a:srgbClr val="FF0000"/>
                </a:solidFill>
              </a:rPr>
              <a:t>class</a:t>
            </a:r>
            <a:endParaRPr lang="zh-CN" altLang="zh-CN" b="1" dirty="0">
              <a:solidFill>
                <a:srgbClr val="FF0000"/>
              </a:solidFill>
            </a:endParaRPr>
          </a:p>
        </p:txBody>
      </p:sp>
    </p:spTree>
    <p:extLst>
      <p:ext uri="{BB962C8B-B14F-4D97-AF65-F5344CB8AC3E}">
        <p14:creationId xmlns:p14="http://schemas.microsoft.com/office/powerpoint/2010/main" val="3893107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457200" indent="-457200" eaLnBrk="1" hangingPunct="1">
              <a:buFont typeface="+mj-ea"/>
              <a:buAutoNum type="circleNumDbPlain" startAt="3"/>
            </a:pPr>
            <a:r>
              <a:rPr lang="en-US" altLang="zh-CN" b="1" dirty="0">
                <a:solidFill>
                  <a:srgbClr val="FF0000"/>
                </a:solidFill>
              </a:rPr>
              <a:t>Class</a:t>
            </a:r>
            <a:r>
              <a:rPr lang="zh-CN" altLang="en-US" b="1" dirty="0">
                <a:solidFill>
                  <a:srgbClr val="FF0000"/>
                </a:solidFill>
              </a:rPr>
              <a:t>和</a:t>
            </a:r>
            <a:r>
              <a:rPr lang="en-US" altLang="zh-CN" b="1" dirty="0" err="1">
                <a:solidFill>
                  <a:srgbClr val="FF0000"/>
                </a:solidFill>
              </a:rPr>
              <a:t>struct</a:t>
            </a:r>
            <a:r>
              <a:rPr lang="zh-CN" altLang="en-US" b="1" dirty="0">
                <a:solidFill>
                  <a:srgbClr val="FF0000"/>
                </a:solidFill>
              </a:rPr>
              <a:t>的区别</a:t>
            </a:r>
            <a:endParaRPr lang="en-US" altLang="zh-CN" b="1" dirty="0">
              <a:solidFill>
                <a:srgbClr val="FF0000"/>
              </a:solidFill>
            </a:endParaRPr>
          </a:p>
          <a:p>
            <a:pPr marL="857250" lvl="1" indent="-457200" eaLnBrk="1" hangingPunct="1"/>
            <a:r>
              <a:rPr lang="en-US" altLang="zh-CN" dirty="0" err="1"/>
              <a:t>struct</a:t>
            </a:r>
            <a:r>
              <a:rPr lang="zh-CN" altLang="zh-CN" dirty="0"/>
              <a:t>也是一种类，与</a:t>
            </a:r>
            <a:r>
              <a:rPr lang="en-US" altLang="zh-CN" dirty="0"/>
              <a:t>class</a:t>
            </a:r>
            <a:r>
              <a:rPr lang="zh-CN" altLang="zh-CN" dirty="0"/>
              <a:t>具有</a:t>
            </a:r>
            <a:r>
              <a:rPr lang="zh-CN" altLang="zh-CN" b="1" dirty="0">
                <a:solidFill>
                  <a:srgbClr val="0000CC"/>
                </a:solidFill>
              </a:rPr>
              <a:t>相同的功能</a:t>
            </a:r>
            <a:r>
              <a:rPr lang="zh-CN" altLang="zh-CN" dirty="0"/>
              <a:t>，用法也相同</a:t>
            </a:r>
            <a:r>
              <a:rPr lang="zh-CN" altLang="en-US" dirty="0"/>
              <a:t>。</a:t>
            </a:r>
            <a:endParaRPr lang="en-US" altLang="zh-CN" dirty="0"/>
          </a:p>
          <a:p>
            <a:pPr marL="857250" lvl="1" indent="-457200" eaLnBrk="1" hangingPunct="1"/>
            <a:r>
              <a:rPr lang="zh-CN" altLang="en-US" dirty="0"/>
              <a:t>两者</a:t>
            </a:r>
            <a:r>
              <a:rPr lang="zh-CN" altLang="zh-CN" dirty="0"/>
              <a:t>唯一的区别是，在没有指定成员的访问权限时，</a:t>
            </a:r>
            <a:r>
              <a:rPr lang="en-US" altLang="zh-CN" dirty="0" err="1">
                <a:solidFill>
                  <a:srgbClr val="0000CC"/>
                </a:solidFill>
              </a:rPr>
              <a:t>struct</a:t>
            </a:r>
            <a:r>
              <a:rPr lang="zh-CN" altLang="zh-CN" dirty="0">
                <a:solidFill>
                  <a:srgbClr val="0000CC"/>
                </a:solidFill>
              </a:rPr>
              <a:t>中的成员具有</a:t>
            </a:r>
            <a:r>
              <a:rPr lang="en-US" altLang="zh-CN" dirty="0">
                <a:solidFill>
                  <a:srgbClr val="0000CC"/>
                </a:solidFill>
              </a:rPr>
              <a:t>public</a:t>
            </a:r>
            <a:r>
              <a:rPr lang="zh-CN" altLang="zh-CN" dirty="0">
                <a:solidFill>
                  <a:srgbClr val="0000CC"/>
                </a:solidFill>
              </a:rPr>
              <a:t>权限，而</a:t>
            </a:r>
            <a:r>
              <a:rPr lang="en-US" altLang="zh-CN" dirty="0">
                <a:solidFill>
                  <a:srgbClr val="0000CC"/>
                </a:solidFill>
              </a:rPr>
              <a:t>class</a:t>
            </a:r>
            <a:r>
              <a:rPr lang="zh-CN" altLang="zh-CN" dirty="0">
                <a:solidFill>
                  <a:srgbClr val="0000CC"/>
                </a:solidFill>
              </a:rPr>
              <a:t>中的成员则具有</a:t>
            </a:r>
            <a:r>
              <a:rPr lang="en-US" altLang="zh-CN" dirty="0">
                <a:solidFill>
                  <a:srgbClr val="0000CC"/>
                </a:solidFill>
              </a:rPr>
              <a:t>private</a:t>
            </a:r>
            <a:r>
              <a:rPr lang="zh-CN" altLang="zh-CN" dirty="0">
                <a:solidFill>
                  <a:srgbClr val="0000CC"/>
                </a:solidFill>
              </a:rPr>
              <a:t>权限</a:t>
            </a:r>
            <a:r>
              <a:rPr lang="zh-CN" altLang="zh-CN" dirty="0"/>
              <a:t>。</a:t>
            </a:r>
            <a:endParaRPr lang="en-US" altLang="zh-CN" dirty="0"/>
          </a:p>
          <a:p>
            <a:pPr marL="857250" lvl="1" indent="-457200" eaLnBrk="1" hangingPunct="1"/>
            <a:r>
              <a:rPr lang="zh-CN" altLang="en-US" dirty="0"/>
              <a:t>在实际应用中，为兼容</a:t>
            </a:r>
            <a:r>
              <a:rPr lang="en-US" altLang="zh-CN" dirty="0"/>
              <a:t>C</a:t>
            </a:r>
            <a:r>
              <a:rPr lang="zh-CN" altLang="en-US" dirty="0"/>
              <a:t>程序的编程特征，常用</a:t>
            </a:r>
            <a:r>
              <a:rPr lang="en-US" altLang="zh-CN" dirty="0" err="1"/>
              <a:t>struct</a:t>
            </a:r>
            <a:r>
              <a:rPr lang="zh-CN" altLang="en-US" dirty="0"/>
              <a:t>设计只有数据成员的结构，用</a:t>
            </a:r>
            <a:r>
              <a:rPr lang="en-US" altLang="zh-CN" dirty="0"/>
              <a:t>class</a:t>
            </a:r>
            <a:r>
              <a:rPr lang="zh-CN" altLang="en-US" dirty="0"/>
              <a:t>设计既用数据成员，也有成员函数的类。</a:t>
            </a:r>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dirty="0"/>
              <a:t>3.2.2  </a:t>
            </a:r>
            <a:r>
              <a:rPr lang="en-US" altLang="zh-CN" b="1" dirty="0">
                <a:solidFill>
                  <a:srgbClr val="FF0000"/>
                </a:solidFill>
              </a:rPr>
              <a:t>class</a:t>
            </a:r>
            <a:endParaRPr lang="zh-CN" altLang="zh-CN" b="1" dirty="0">
              <a:solidFill>
                <a:srgbClr val="FF0000"/>
              </a:solidFill>
            </a:endParaRPr>
          </a:p>
        </p:txBody>
      </p:sp>
    </p:spTree>
    <p:extLst>
      <p:ext uri="{BB962C8B-B14F-4D97-AF65-F5344CB8AC3E}">
        <p14:creationId xmlns:p14="http://schemas.microsoft.com/office/powerpoint/2010/main" val="1567140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214542" y="3131908"/>
            <a:ext cx="5040560" cy="3181032"/>
          </a:xfrm>
          <a:noFill/>
        </p:spPr>
        <p:txBody>
          <a:bodyPr/>
          <a:lstStyle/>
          <a:p>
            <a:pPr marL="0" indent="0">
              <a:buNone/>
            </a:pPr>
            <a:r>
              <a:rPr lang="zh-CN" altLang="zh-CN" sz="2800" b="1" dirty="0">
                <a:solidFill>
                  <a:srgbClr val="FF0000"/>
                </a:solidFill>
              </a:rPr>
              <a:t>（</a:t>
            </a:r>
            <a:r>
              <a:rPr lang="en-US" altLang="zh-CN" sz="2800" b="1" dirty="0">
                <a:solidFill>
                  <a:srgbClr val="FF0000"/>
                </a:solidFill>
              </a:rPr>
              <a:t>2</a:t>
            </a:r>
            <a:r>
              <a:rPr lang="zh-CN" altLang="zh-CN" sz="2800" b="1" dirty="0">
                <a:solidFill>
                  <a:srgbClr val="FF0000"/>
                </a:solidFill>
              </a:rPr>
              <a:t>）数据抽象</a:t>
            </a:r>
          </a:p>
          <a:p>
            <a:pPr lvl="1"/>
            <a:r>
              <a:rPr lang="zh-CN" altLang="zh-CN" sz="2400" dirty="0"/>
              <a:t>出于信息隐藏目的，将复数</a:t>
            </a:r>
            <a:r>
              <a:rPr lang="zh-CN" altLang="zh-CN" sz="2400" b="1" dirty="0">
                <a:solidFill>
                  <a:srgbClr val="0000CC"/>
                </a:solidFill>
              </a:rPr>
              <a:t>实部、虚部设置为</a:t>
            </a:r>
            <a:r>
              <a:rPr lang="en-US" altLang="zh-CN" sz="2400" b="1" dirty="0">
                <a:solidFill>
                  <a:srgbClr val="0000CC"/>
                </a:solidFill>
              </a:rPr>
              <a:t>double</a:t>
            </a:r>
            <a:r>
              <a:rPr lang="zh-CN" altLang="zh-CN" sz="2400" b="1" dirty="0">
                <a:solidFill>
                  <a:srgbClr val="0000CC"/>
                </a:solidFill>
              </a:rPr>
              <a:t>类型的私有成员</a:t>
            </a:r>
            <a:endParaRPr lang="en-US" altLang="zh-CN" sz="2400" dirty="0"/>
          </a:p>
          <a:p>
            <a:pPr lvl="1"/>
            <a:r>
              <a:rPr lang="zh-CN" altLang="zh-CN" sz="2400" b="1" dirty="0">
                <a:solidFill>
                  <a:srgbClr val="FF0000"/>
                </a:solidFill>
              </a:rPr>
              <a:t>设置输入、修改、显示它们的接口函数</a:t>
            </a:r>
            <a:r>
              <a:rPr lang="en-US" altLang="zh-CN" sz="2400" dirty="0" err="1"/>
              <a:t>inputData</a:t>
            </a:r>
            <a:r>
              <a:rPr lang="zh-CN" altLang="zh-CN" sz="2400" dirty="0"/>
              <a:t>，</a:t>
            </a:r>
            <a:r>
              <a:rPr lang="en-US" altLang="zh-CN" sz="2400" dirty="0" err="1"/>
              <a:t>setReal</a:t>
            </a:r>
            <a:r>
              <a:rPr lang="zh-CN" altLang="zh-CN" sz="2400" dirty="0"/>
              <a:t>，</a:t>
            </a:r>
            <a:r>
              <a:rPr lang="en-US" altLang="zh-CN" sz="2400" dirty="0" err="1"/>
              <a:t>setImage</a:t>
            </a:r>
            <a:r>
              <a:rPr lang="zh-CN" altLang="zh-CN" sz="2400" dirty="0"/>
              <a:t>，</a:t>
            </a:r>
            <a:r>
              <a:rPr lang="en-US" altLang="zh-CN" sz="2400" dirty="0"/>
              <a:t>display</a:t>
            </a:r>
            <a:r>
              <a:rPr lang="zh-CN" altLang="en-US" sz="2400" dirty="0"/>
              <a:t>。</a:t>
            </a:r>
            <a:endParaRPr lang="en-US" altLang="zh-CN" sz="2400" dirty="0"/>
          </a:p>
          <a:p>
            <a:pPr lvl="1"/>
            <a:r>
              <a:rPr lang="zh-CN" altLang="en-US" sz="2400" dirty="0"/>
              <a:t>数据抽象结果如图所示。</a:t>
            </a:r>
            <a:endParaRPr lang="zh-CN" altLang="zh-CN" sz="2400" dirty="0"/>
          </a:p>
          <a:p>
            <a:pPr marL="0" indent="0" eaLnBrk="1" hangingPunct="1">
              <a:buNone/>
            </a:pPr>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dirty="0"/>
              <a:t>3.2.2  </a:t>
            </a:r>
            <a:r>
              <a:rPr lang="en-US" altLang="zh-CN" b="1" dirty="0">
                <a:solidFill>
                  <a:srgbClr val="FF0000"/>
                </a:solidFill>
              </a:rPr>
              <a:t>class</a:t>
            </a:r>
            <a:endParaRPr lang="zh-CN" altLang="zh-CN"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140968"/>
            <a:ext cx="3682150"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34150" y="843740"/>
            <a:ext cx="8812088" cy="2123658"/>
          </a:xfrm>
          <a:prstGeom prst="rect">
            <a:avLst/>
          </a:prstGeom>
        </p:spPr>
        <p:txBody>
          <a:bodyPr wrap="square">
            <a:spAutoFit/>
          </a:bodyPr>
          <a:lstStyle/>
          <a:p>
            <a:pPr marL="0" indent="0" eaLnBrk="1" hangingPunct="1">
              <a:buNone/>
            </a:pPr>
            <a:r>
              <a:rPr lang="zh-CN" altLang="zh-CN" sz="2800" dirty="0">
                <a:solidFill>
                  <a:srgbClr val="0000CC"/>
                </a:solidFill>
              </a:rPr>
              <a:t>【例</a:t>
            </a:r>
            <a:r>
              <a:rPr lang="en-US" altLang="zh-CN" sz="2800" dirty="0">
                <a:solidFill>
                  <a:srgbClr val="0000CC"/>
                </a:solidFill>
              </a:rPr>
              <a:t>3-4</a:t>
            </a:r>
            <a:r>
              <a:rPr lang="zh-CN" altLang="zh-CN" sz="2800" dirty="0">
                <a:solidFill>
                  <a:srgbClr val="0000CC"/>
                </a:solidFill>
              </a:rPr>
              <a:t>】 设计复数类</a:t>
            </a:r>
            <a:r>
              <a:rPr lang="en-US" altLang="zh-CN" sz="2800" dirty="0">
                <a:solidFill>
                  <a:srgbClr val="0000CC"/>
                </a:solidFill>
              </a:rPr>
              <a:t>Complex</a:t>
            </a:r>
            <a:r>
              <a:rPr lang="zh-CN" altLang="zh-CN" sz="2800" dirty="0">
                <a:solidFill>
                  <a:srgbClr val="0000CC"/>
                </a:solidFill>
              </a:rPr>
              <a:t>，提供复数的修改、输入和显示功能</a:t>
            </a:r>
            <a:r>
              <a:rPr lang="zh-CN" altLang="en-US" sz="2800" dirty="0">
                <a:solidFill>
                  <a:srgbClr val="0000CC"/>
                </a:solidFill>
              </a:rPr>
              <a:t>。</a:t>
            </a:r>
            <a:endParaRPr lang="en-US" altLang="zh-CN" sz="2800" dirty="0">
              <a:solidFill>
                <a:srgbClr val="0000CC"/>
              </a:solidFill>
            </a:endParaRPr>
          </a:p>
          <a:p>
            <a:pPr marL="0" indent="0">
              <a:buNone/>
            </a:pPr>
            <a:r>
              <a:rPr lang="zh-CN" altLang="zh-CN" sz="2800" b="1" dirty="0">
                <a:solidFill>
                  <a:srgbClr val="FF0000"/>
                </a:solidFill>
              </a:rPr>
              <a:t>（</a:t>
            </a:r>
            <a:r>
              <a:rPr lang="en-US" altLang="zh-CN" sz="2800" b="1" dirty="0">
                <a:solidFill>
                  <a:srgbClr val="FF0000"/>
                </a:solidFill>
              </a:rPr>
              <a:t>1</a:t>
            </a:r>
            <a:r>
              <a:rPr lang="zh-CN" altLang="zh-CN" sz="2800" b="1" dirty="0">
                <a:solidFill>
                  <a:srgbClr val="FF0000"/>
                </a:solidFill>
              </a:rPr>
              <a:t>）问题分析</a:t>
            </a:r>
          </a:p>
          <a:p>
            <a:pPr lvl="1"/>
            <a:r>
              <a:rPr lang="zh-CN" altLang="zh-CN" sz="2400" dirty="0"/>
              <a:t>复数由实部和虚部组成，能够进行加、减、乘、除等数学运算，但</a:t>
            </a:r>
            <a:r>
              <a:rPr lang="zh-CN" altLang="zh-CN" sz="2400" b="1" dirty="0">
                <a:solidFill>
                  <a:srgbClr val="FF0000"/>
                </a:solidFill>
              </a:rPr>
              <a:t>本问题并未要求实现这些功能，因此忽略这些运算</a:t>
            </a:r>
            <a:r>
              <a:rPr lang="zh-CN" altLang="zh-CN" sz="2400" dirty="0"/>
              <a:t>。</a:t>
            </a:r>
            <a:endParaRPr lang="en-US" altLang="zh-CN" sz="2400" dirty="0"/>
          </a:p>
        </p:txBody>
      </p:sp>
    </p:spTree>
    <p:extLst>
      <p:ext uri="{BB962C8B-B14F-4D97-AF65-F5344CB8AC3E}">
        <p14:creationId xmlns:p14="http://schemas.microsoft.com/office/powerpoint/2010/main" val="3064318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0" end="0"/>
                                            </p:txEl>
                                          </p:spTgt>
                                        </p:tgtEl>
                                        <p:attrNameLst>
                                          <p:attrName>style.visibility</p:attrName>
                                        </p:attrNameLst>
                                      </p:cBhvr>
                                      <p:to>
                                        <p:strVal val="visible"/>
                                      </p:to>
                                    </p:set>
                                    <p:anim calcmode="lin" valueType="num">
                                      <p:cBhvr additive="base">
                                        <p:cTn id="19"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1" end="1"/>
                                            </p:txEl>
                                          </p:spTgt>
                                        </p:tgtEl>
                                        <p:attrNameLst>
                                          <p:attrName>style.visibility</p:attrName>
                                        </p:attrNameLst>
                                      </p:cBhvr>
                                      <p:to>
                                        <p:strVal val="visible"/>
                                      </p:to>
                                    </p:set>
                                    <p:anim calcmode="lin" valueType="num">
                                      <p:cBhvr additive="base">
                                        <p:cTn id="25"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2" end="2"/>
                                            </p:txEl>
                                          </p:spTgt>
                                        </p:tgtEl>
                                        <p:attrNameLst>
                                          <p:attrName>style.visibility</p:attrName>
                                        </p:attrNameLst>
                                      </p:cBhvr>
                                      <p:to>
                                        <p:strVal val="visible"/>
                                      </p:to>
                                    </p:set>
                                    <p:anim calcmode="lin" valueType="num">
                                      <p:cBhvr additive="base">
                                        <p:cTn id="3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3">
                                            <p:txEl>
                                              <p:pRg st="3" end="3"/>
                                            </p:txEl>
                                          </p:spTgt>
                                        </p:tgtEl>
                                        <p:attrNameLst>
                                          <p:attrName>style.visibility</p:attrName>
                                        </p:attrNameLst>
                                      </p:cBhvr>
                                      <p:to>
                                        <p:strVal val="visible"/>
                                      </p:to>
                                    </p:set>
                                    <p:anim calcmode="lin" valueType="num">
                                      <p:cBhvr additive="base">
                                        <p:cTn id="3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500" fill="hold"/>
                                        <p:tgtEl>
                                          <p:spTgt spid="1026"/>
                                        </p:tgtEl>
                                        <p:attrNameLst>
                                          <p:attrName>ppt_x</p:attrName>
                                        </p:attrNameLst>
                                      </p:cBhvr>
                                      <p:tavLst>
                                        <p:tav tm="0">
                                          <p:val>
                                            <p:strVal val="#ppt_x"/>
                                          </p:val>
                                        </p:tav>
                                        <p:tav tm="100000">
                                          <p:val>
                                            <p:strVal val="#ppt_x"/>
                                          </p:val>
                                        </p:tav>
                                      </p:tavLst>
                                    </p:anim>
                                    <p:anim calcmode="lin" valueType="num">
                                      <p:cBhvr additive="base">
                                        <p:cTn id="4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solidFill>
                <a:srgbClr val="FF0000"/>
              </a:solidFill>
            </a:endParaRPr>
          </a:p>
        </p:txBody>
      </p:sp>
      <p:sp>
        <p:nvSpPr>
          <p:cNvPr id="3" name="内容占位符 2"/>
          <p:cNvSpPr>
            <a:spLocks noGrp="1"/>
          </p:cNvSpPr>
          <p:nvPr>
            <p:ph idx="1"/>
          </p:nvPr>
        </p:nvSpPr>
        <p:spPr>
          <a:xfrm>
            <a:off x="251520" y="1076590"/>
            <a:ext cx="8712968" cy="5168635"/>
          </a:xfrm>
        </p:spPr>
        <p:txBody>
          <a:bodyPr/>
          <a:lstStyle/>
          <a:p>
            <a:pPr marL="0" indent="0">
              <a:buNone/>
            </a:pPr>
            <a:r>
              <a:rPr lang="en-US" altLang="zh-CN" b="1" dirty="0">
                <a:solidFill>
                  <a:srgbClr val="0000CC"/>
                </a:solidFill>
              </a:rPr>
              <a:t>1</a:t>
            </a:r>
            <a:r>
              <a:rPr lang="zh-CN" altLang="en-US" b="1" dirty="0">
                <a:solidFill>
                  <a:srgbClr val="0000CC"/>
                </a:solidFill>
              </a:rPr>
              <a:t>．抽象的概念</a:t>
            </a:r>
            <a:endParaRPr lang="en-US" altLang="zh-CN" b="1" dirty="0">
              <a:solidFill>
                <a:srgbClr val="0000CC"/>
              </a:solidFill>
            </a:endParaRPr>
          </a:p>
          <a:p>
            <a:pPr marL="400050" lvl="1" indent="0">
              <a:buNone/>
            </a:pPr>
            <a:r>
              <a:rPr lang="zh-CN" altLang="zh-CN" sz="2200" b="1" dirty="0"/>
              <a:t>抽象</a:t>
            </a:r>
            <a:r>
              <a:rPr lang="zh-CN" altLang="zh-CN" sz="2200" dirty="0"/>
              <a:t>是人们认识客观事物的一种常用方法，指在描述客观事物时，</a:t>
            </a:r>
            <a:r>
              <a:rPr lang="zh-CN" altLang="zh-CN" sz="2200" dirty="0">
                <a:solidFill>
                  <a:srgbClr val="FF0000"/>
                </a:solidFill>
              </a:rPr>
              <a:t>有意去掉被考察对象的次要部分和具体细节，只抽取出与当前问题相关的重要性特征进行考察</a:t>
            </a:r>
            <a:r>
              <a:rPr lang="zh-CN" altLang="zh-CN" sz="2200" dirty="0"/>
              <a:t>，形成可以代表对应事物的概念</a:t>
            </a:r>
            <a:r>
              <a:rPr lang="zh-CN" altLang="en-US" sz="2200" dirty="0"/>
              <a:t>。</a:t>
            </a:r>
            <a:endParaRPr lang="en-US" altLang="zh-CN" sz="2200" dirty="0"/>
          </a:p>
          <a:p>
            <a:pPr marL="0" indent="0">
              <a:buNone/>
            </a:pPr>
            <a:r>
              <a:rPr lang="en-US" altLang="zh-CN" b="1" dirty="0">
                <a:solidFill>
                  <a:srgbClr val="0000CC"/>
                </a:solidFill>
              </a:rPr>
              <a:t>2．</a:t>
            </a:r>
            <a:r>
              <a:rPr lang="zh-CN" altLang="en-US" b="1" dirty="0">
                <a:solidFill>
                  <a:srgbClr val="0000CC"/>
                </a:solidFill>
              </a:rPr>
              <a:t>抽象的类型</a:t>
            </a:r>
            <a:endParaRPr lang="en-US" altLang="zh-CN" b="1" dirty="0">
              <a:solidFill>
                <a:srgbClr val="0000CC"/>
              </a:solidFill>
            </a:endParaRPr>
          </a:p>
          <a:p>
            <a:pPr lvl="1" indent="-342900"/>
            <a:r>
              <a:rPr lang="zh-CN" altLang="en-US" sz="2200" dirty="0"/>
              <a:t>过程抽象</a:t>
            </a:r>
            <a:endParaRPr lang="en-US" altLang="zh-CN" sz="2200" dirty="0"/>
          </a:p>
          <a:p>
            <a:pPr lvl="1" indent="-342900"/>
            <a:r>
              <a:rPr lang="zh-CN" altLang="en-US" sz="2200" dirty="0"/>
              <a:t>数据抽象</a:t>
            </a:r>
            <a:endParaRPr lang="en-US" altLang="zh-CN" sz="2200" dirty="0"/>
          </a:p>
          <a:p>
            <a:pPr marL="0" indent="0">
              <a:buNone/>
            </a:pPr>
            <a:r>
              <a:rPr lang="en-US" altLang="zh-CN" b="1" dirty="0">
                <a:solidFill>
                  <a:srgbClr val="0000CC"/>
                </a:solidFill>
              </a:rPr>
              <a:t>3．</a:t>
            </a:r>
            <a:r>
              <a:rPr lang="zh-CN" altLang="en-US" b="1" dirty="0">
                <a:solidFill>
                  <a:srgbClr val="0000CC"/>
                </a:solidFill>
              </a:rPr>
              <a:t>抽象的结果</a:t>
            </a:r>
            <a:endParaRPr lang="en-US" altLang="zh-CN" b="1" dirty="0">
              <a:solidFill>
                <a:srgbClr val="0000CC"/>
              </a:solidFill>
            </a:endParaRPr>
          </a:p>
          <a:p>
            <a:pPr lvl="1"/>
            <a:r>
              <a:rPr lang="zh-CN" altLang="en-US" sz="1800" dirty="0"/>
              <a:t>形成对事物的</a:t>
            </a:r>
            <a:r>
              <a:rPr lang="en-US" altLang="zh-CN" sz="1800" dirty="0"/>
              <a:t>ADT</a:t>
            </a:r>
            <a:r>
              <a:rPr lang="zh-CN" altLang="en-US" sz="1800" dirty="0"/>
              <a:t>描述，</a:t>
            </a:r>
            <a:r>
              <a:rPr lang="zh-CN" altLang="en-US" sz="1800" b="1" dirty="0">
                <a:solidFill>
                  <a:srgbClr val="FF0000"/>
                </a:solidFill>
              </a:rPr>
              <a:t>设计出了能够代表客观事物特征和行为的</a:t>
            </a:r>
            <a:r>
              <a:rPr lang="en-US" altLang="zh-CN" sz="1800" b="1" dirty="0">
                <a:solidFill>
                  <a:srgbClr val="FF0000"/>
                </a:solidFill>
              </a:rPr>
              <a:t>ADT</a:t>
            </a:r>
            <a:r>
              <a:rPr lang="zh-CN" altLang="en-US" sz="1800" b="1" dirty="0">
                <a:solidFill>
                  <a:srgbClr val="FF0000"/>
                </a:solidFill>
              </a:rPr>
              <a:t>的接口</a:t>
            </a:r>
            <a:r>
              <a:rPr lang="zh-CN" altLang="en-US" sz="1800" dirty="0"/>
              <a:t>。其它对象通过此接口能够了解到此</a:t>
            </a:r>
            <a:r>
              <a:rPr lang="en-US" altLang="zh-CN" sz="1800" dirty="0"/>
              <a:t>ADT</a:t>
            </a:r>
            <a:r>
              <a:rPr lang="zh-CN" altLang="en-US" sz="1800" dirty="0"/>
              <a:t>是什么类型的对象，具有什么特征和功能，以及使用这些功能（接口函数）的方法。</a:t>
            </a:r>
            <a:endParaRPr lang="en-US" altLang="zh-CN" sz="1800" dirty="0"/>
          </a:p>
          <a:p>
            <a:pPr lvl="1"/>
            <a:r>
              <a:rPr lang="zh-CN" altLang="en-US" sz="1800" dirty="0"/>
              <a:t>但是，</a:t>
            </a:r>
            <a:r>
              <a:rPr lang="zh-CN" altLang="en-US" sz="1800" b="1" dirty="0">
                <a:solidFill>
                  <a:srgbClr val="FF0000"/>
                </a:solidFill>
              </a:rPr>
              <a:t>抽象并未实现</a:t>
            </a:r>
            <a:r>
              <a:rPr lang="en-US" altLang="zh-CN" sz="1800" b="1" dirty="0">
                <a:solidFill>
                  <a:srgbClr val="FF0000"/>
                </a:solidFill>
              </a:rPr>
              <a:t>ADT</a:t>
            </a:r>
            <a:r>
              <a:rPr lang="zh-CN" altLang="en-US" sz="1800" b="1" dirty="0">
                <a:solidFill>
                  <a:srgbClr val="FF0000"/>
                </a:solidFill>
              </a:rPr>
              <a:t>的内部细节</a:t>
            </a:r>
            <a:r>
              <a:rPr lang="zh-CN" altLang="en-US" sz="1800" dirty="0"/>
              <a:t>（包括特征数据的定义和接口函数的实现）</a:t>
            </a:r>
          </a:p>
        </p:txBody>
      </p:sp>
    </p:spTree>
    <p:extLst>
      <p:ext uri="{BB962C8B-B14F-4D97-AF65-F5344CB8AC3E}">
        <p14:creationId xmlns:p14="http://schemas.microsoft.com/office/powerpoint/2010/main" val="99904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eaLnBrk="1" hangingPunct="1">
              <a:buNone/>
            </a:pPr>
            <a:r>
              <a:rPr lang="en-US" altLang="zh-CN" sz="2400" b="1" dirty="0">
                <a:solidFill>
                  <a:srgbClr val="0000CC"/>
                </a:solidFill>
              </a:rPr>
              <a:t>4．</a:t>
            </a:r>
            <a:r>
              <a:rPr lang="zh-CN" altLang="en-US" sz="2400" b="1" dirty="0">
                <a:solidFill>
                  <a:srgbClr val="0000CC"/>
                </a:solidFill>
              </a:rPr>
              <a:t>封装后的</a:t>
            </a:r>
            <a:r>
              <a:rPr lang="en-US" altLang="zh-CN" sz="2400" b="1" dirty="0">
                <a:solidFill>
                  <a:srgbClr val="0000CC"/>
                </a:solidFill>
              </a:rPr>
              <a:t>complex</a:t>
            </a:r>
            <a:r>
              <a:rPr lang="zh-CN" altLang="en-US" sz="2400" b="1" dirty="0">
                <a:solidFill>
                  <a:srgbClr val="0000CC"/>
                </a:solidFill>
              </a:rPr>
              <a:t>类及其应用</a:t>
            </a:r>
            <a:endParaRPr lang="en-US" altLang="zh-CN" sz="2400" b="1" dirty="0">
              <a:solidFill>
                <a:srgbClr val="0000CC"/>
              </a:solidFill>
            </a:endParaRPr>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b="1" dirty="0">
                <a:solidFill>
                  <a:srgbClr val="FF0000"/>
                </a:solidFill>
              </a:rPr>
              <a:t>class Complex{</a:t>
            </a:r>
            <a:endParaRPr lang="zh-CN" altLang="zh-CN" sz="2000" b="1" dirty="0">
              <a:solidFill>
                <a:srgbClr val="FF0000"/>
              </a:solidFill>
            </a:endParaRPr>
          </a:p>
          <a:p>
            <a:pPr marL="0" indent="0">
              <a:buNone/>
            </a:pPr>
            <a:r>
              <a:rPr lang="en-US" altLang="zh-CN" sz="2000" b="1" dirty="0">
                <a:solidFill>
                  <a:srgbClr val="0000CC"/>
                </a:solidFill>
              </a:rPr>
              <a:t>public:</a:t>
            </a:r>
            <a:endParaRPr lang="zh-CN" altLang="zh-CN" sz="2000" b="1" dirty="0">
              <a:solidFill>
                <a:srgbClr val="0000CC"/>
              </a:solidFill>
            </a:endParaRPr>
          </a:p>
          <a:p>
            <a:pPr marL="0" indent="0">
              <a:buNone/>
            </a:pPr>
            <a:r>
              <a:rPr lang="en-US" altLang="zh-CN" sz="2000" dirty="0"/>
              <a:t>	void display() { </a:t>
            </a:r>
            <a:r>
              <a:rPr lang="en-US" altLang="zh-CN" sz="2000" dirty="0" err="1"/>
              <a:t>cout</a:t>
            </a:r>
            <a:r>
              <a:rPr lang="en-US" altLang="zh-CN" sz="2000" dirty="0"/>
              <a:t> &lt;&lt; real &lt;&lt; "+" &lt;&lt; image &lt;&lt; "</a:t>
            </a:r>
            <a:r>
              <a:rPr lang="en-US" altLang="zh-CN" sz="2000" dirty="0" err="1"/>
              <a:t>i</a:t>
            </a:r>
            <a:r>
              <a:rPr lang="en-US" altLang="zh-CN" sz="2000" dirty="0"/>
              <a:t>" &lt;&lt; </a:t>
            </a:r>
            <a:r>
              <a:rPr lang="en-US" altLang="zh-CN" sz="2000" dirty="0" err="1"/>
              <a:t>endl</a:t>
            </a:r>
            <a:r>
              <a:rPr lang="en-US" altLang="zh-CN" sz="2000" dirty="0"/>
              <a:t>; }</a:t>
            </a:r>
            <a:endParaRPr lang="zh-CN" altLang="zh-CN" sz="2000" dirty="0"/>
          </a:p>
          <a:p>
            <a:pPr marL="0" indent="0">
              <a:buNone/>
            </a:pPr>
            <a:r>
              <a:rPr lang="en-US" altLang="zh-CN" sz="2000" dirty="0"/>
              <a:t>	void </a:t>
            </a:r>
            <a:r>
              <a:rPr lang="en-US" altLang="zh-CN" sz="2000" dirty="0" err="1"/>
              <a:t>inputData</a:t>
            </a:r>
            <a:r>
              <a:rPr lang="en-US" altLang="zh-CN" sz="2000" dirty="0"/>
              <a:t>() { </a:t>
            </a:r>
            <a:endParaRPr lang="zh-CN" altLang="zh-CN" sz="2000" dirty="0"/>
          </a:p>
          <a:p>
            <a:pPr marL="0" indent="0">
              <a:buNone/>
            </a:pPr>
            <a:r>
              <a:rPr lang="en-US" altLang="zh-CN" sz="2000" dirty="0"/>
              <a:t>		</a:t>
            </a:r>
            <a:r>
              <a:rPr lang="en-US" altLang="zh-CN" sz="2000" dirty="0" err="1"/>
              <a:t>cout</a:t>
            </a:r>
            <a:r>
              <a:rPr lang="en-US" altLang="zh-CN" sz="2000" dirty="0"/>
              <a:t> &lt;&lt; "input real:  "; 		　　</a:t>
            </a:r>
            <a:r>
              <a:rPr lang="en-US" altLang="zh-CN" sz="2000" dirty="0" err="1"/>
              <a:t>cin</a:t>
            </a:r>
            <a:r>
              <a:rPr lang="en-US" altLang="zh-CN" sz="2000" dirty="0"/>
              <a:t> &gt;&gt; real;</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 &lt;&lt; "input image:  ";	　　</a:t>
            </a:r>
            <a:r>
              <a:rPr lang="en-US" altLang="zh-CN" sz="2000" dirty="0" err="1"/>
              <a:t>cin</a:t>
            </a:r>
            <a:r>
              <a:rPr lang="en-US" altLang="zh-CN" sz="2000" dirty="0"/>
              <a:t> &gt;&gt; image;</a:t>
            </a:r>
            <a:endParaRPr lang="zh-CN" altLang="zh-CN" sz="2000" dirty="0"/>
          </a:p>
          <a:p>
            <a:pPr marL="0" indent="0">
              <a:buNone/>
            </a:pPr>
            <a:r>
              <a:rPr lang="en-US" altLang="zh-CN" sz="2000" dirty="0"/>
              <a:t>	}</a:t>
            </a:r>
            <a:endParaRPr lang="zh-CN" altLang="zh-CN" sz="2000" dirty="0"/>
          </a:p>
          <a:p>
            <a:pPr marL="0" indent="0">
              <a:buNone/>
            </a:pPr>
            <a:r>
              <a:rPr lang="en-US" altLang="zh-CN" sz="2000" dirty="0"/>
              <a:t>	void </a:t>
            </a:r>
            <a:r>
              <a:rPr lang="en-US" altLang="zh-CN" sz="2000" dirty="0" err="1"/>
              <a:t>setImage</a:t>
            </a:r>
            <a:r>
              <a:rPr lang="en-US" altLang="zh-CN" sz="2000" dirty="0"/>
              <a:t>(double </a:t>
            </a:r>
            <a:r>
              <a:rPr lang="en-US" altLang="zh-CN" sz="2000" dirty="0" err="1"/>
              <a:t>i</a:t>
            </a:r>
            <a:r>
              <a:rPr lang="en-US" altLang="zh-CN" sz="2000" dirty="0"/>
              <a:t>) { image = </a:t>
            </a:r>
            <a:r>
              <a:rPr lang="en-US" altLang="zh-CN" sz="2000" dirty="0" err="1"/>
              <a:t>i</a:t>
            </a:r>
            <a:r>
              <a:rPr lang="en-US" altLang="zh-CN" sz="2000" dirty="0"/>
              <a:t>; }</a:t>
            </a:r>
            <a:endParaRPr lang="zh-CN" altLang="zh-CN" sz="2000" dirty="0"/>
          </a:p>
          <a:p>
            <a:pPr marL="0" indent="0">
              <a:buNone/>
            </a:pPr>
            <a:r>
              <a:rPr lang="en-US" altLang="zh-CN" sz="2000" dirty="0"/>
              <a:t>	void </a:t>
            </a:r>
            <a:r>
              <a:rPr lang="en-US" altLang="zh-CN" sz="2000" dirty="0" err="1"/>
              <a:t>setReal</a:t>
            </a:r>
            <a:r>
              <a:rPr lang="en-US" altLang="zh-CN" sz="2000" dirty="0"/>
              <a:t>(double r) { real = r; }</a:t>
            </a:r>
            <a:endParaRPr lang="zh-CN" altLang="zh-CN" sz="2000" dirty="0"/>
          </a:p>
          <a:p>
            <a:pPr marL="0" indent="0">
              <a:buNone/>
            </a:pPr>
            <a:r>
              <a:rPr lang="en-US" altLang="zh-CN" sz="2000" b="1" dirty="0">
                <a:solidFill>
                  <a:srgbClr val="0000CC"/>
                </a:solidFill>
              </a:rPr>
              <a:t>private:</a:t>
            </a:r>
            <a:endParaRPr lang="zh-CN" altLang="zh-CN" sz="2000" b="1" dirty="0">
              <a:solidFill>
                <a:srgbClr val="0000CC"/>
              </a:solidFill>
            </a:endParaRPr>
          </a:p>
          <a:p>
            <a:pPr marL="0" indent="0">
              <a:buNone/>
            </a:pPr>
            <a:r>
              <a:rPr lang="en-US" altLang="zh-CN" sz="2000" dirty="0"/>
              <a:t>	double image;</a:t>
            </a:r>
            <a:endParaRPr lang="zh-CN" altLang="zh-CN" sz="2000" dirty="0"/>
          </a:p>
          <a:p>
            <a:pPr marL="0" indent="0">
              <a:buNone/>
            </a:pPr>
            <a:r>
              <a:rPr lang="en-US" altLang="zh-CN" sz="2000" dirty="0"/>
              <a:t>	double real;</a:t>
            </a:r>
            <a:endParaRPr lang="zh-CN" altLang="zh-CN" sz="2000" dirty="0"/>
          </a:p>
          <a:p>
            <a:pPr marL="0" indent="0">
              <a:buNone/>
            </a:pPr>
            <a:r>
              <a:rPr lang="en-US" altLang="zh-CN" sz="2000" b="1" dirty="0">
                <a:solidFill>
                  <a:srgbClr val="FF0000"/>
                </a:solidFill>
              </a:rPr>
              <a:t>};</a:t>
            </a:r>
            <a:endParaRPr lang="zh-CN" altLang="zh-CN" sz="2000" b="1" dirty="0">
              <a:solidFill>
                <a:srgbClr val="FF0000"/>
              </a:solidFill>
            </a:endParaRPr>
          </a:p>
          <a:p>
            <a:pPr marL="0" indent="0" eaLnBrk="1" hangingPunct="1">
              <a:buNone/>
            </a:pPr>
            <a:endParaRPr lang="zh-CN" altLang="en-US" sz="1800" b="1" dirty="0">
              <a:solidFill>
                <a:srgbClr val="0000CC"/>
              </a:solidFill>
            </a:endParaRPr>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dirty="0"/>
              <a:t>3.2.2  </a:t>
            </a:r>
            <a:r>
              <a:rPr lang="en-US" altLang="zh-CN" b="1" dirty="0">
                <a:solidFill>
                  <a:srgbClr val="FF0000"/>
                </a:solidFill>
              </a:rPr>
              <a:t>class</a:t>
            </a:r>
            <a:endParaRPr lang="zh-CN" altLang="zh-CN" b="1" dirty="0">
              <a:solidFill>
                <a:srgbClr val="FF0000"/>
              </a:solidFill>
            </a:endParaRPr>
          </a:p>
        </p:txBody>
      </p:sp>
    </p:spTree>
    <p:extLst>
      <p:ext uri="{BB962C8B-B14F-4D97-AF65-F5344CB8AC3E}">
        <p14:creationId xmlns:p14="http://schemas.microsoft.com/office/powerpoint/2010/main" val="10480700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836712"/>
            <a:ext cx="8568952" cy="5760640"/>
          </a:xfrm>
          <a:noFill/>
        </p:spPr>
        <p:txBody>
          <a:bodyPr/>
          <a:lstStyle/>
          <a:p>
            <a:pPr marL="0" indent="0">
              <a:buNone/>
            </a:pPr>
            <a:r>
              <a:rPr lang="en-US" altLang="zh-CN" sz="2800" dirty="0"/>
              <a:t>void main() {</a:t>
            </a:r>
            <a:endParaRPr lang="zh-CN" altLang="zh-CN" sz="2800" dirty="0"/>
          </a:p>
          <a:p>
            <a:pPr marL="0" indent="0">
              <a:buNone/>
            </a:pPr>
            <a:r>
              <a:rPr lang="en-US" altLang="zh-CN" sz="2800" dirty="0"/>
              <a:t>	Complex c1;</a:t>
            </a:r>
            <a:endParaRPr lang="zh-CN" altLang="zh-CN" sz="2800" dirty="0"/>
          </a:p>
          <a:p>
            <a:pPr marL="0" indent="0">
              <a:buNone/>
            </a:pPr>
            <a:r>
              <a:rPr lang="en-US" altLang="zh-CN" sz="2800" dirty="0"/>
              <a:t>	//c1.image = 9.2</a:t>
            </a:r>
            <a:r>
              <a:rPr lang="en-US" altLang="zh-CN" sz="2400" b="1" dirty="0">
                <a:solidFill>
                  <a:srgbClr val="FF0000"/>
                </a:solidFill>
              </a:rPr>
              <a:t>;          //  </a:t>
            </a:r>
            <a:r>
              <a:rPr lang="zh-CN" altLang="zh-CN" sz="2400" b="1" dirty="0">
                <a:solidFill>
                  <a:srgbClr val="FF0000"/>
                </a:solidFill>
              </a:rPr>
              <a:t>错误</a:t>
            </a:r>
            <a:r>
              <a:rPr lang="zh-CN" altLang="en-US" sz="2400" b="1" dirty="0">
                <a:solidFill>
                  <a:srgbClr val="FF0000"/>
                </a:solidFill>
              </a:rPr>
              <a:t>，访问</a:t>
            </a:r>
            <a:r>
              <a:rPr lang="en-US" altLang="zh-CN" sz="2400" b="1" dirty="0">
                <a:solidFill>
                  <a:srgbClr val="FF0000"/>
                </a:solidFill>
              </a:rPr>
              <a:t>private</a:t>
            </a:r>
            <a:r>
              <a:rPr lang="zh-CN" altLang="en-US" sz="2400" b="1" dirty="0">
                <a:solidFill>
                  <a:srgbClr val="FF0000"/>
                </a:solidFill>
              </a:rPr>
              <a:t>成员</a:t>
            </a:r>
            <a:endParaRPr lang="zh-CN" altLang="zh-CN" sz="2400" b="1" dirty="0">
              <a:solidFill>
                <a:srgbClr val="FF0000"/>
              </a:solidFill>
            </a:endParaRPr>
          </a:p>
          <a:p>
            <a:pPr marL="0" indent="0">
              <a:buNone/>
            </a:pPr>
            <a:r>
              <a:rPr lang="en-US" altLang="zh-CN" sz="2800" dirty="0"/>
              <a:t>	c1.inputData();</a:t>
            </a:r>
            <a:endParaRPr lang="zh-CN" altLang="zh-CN" sz="2800" dirty="0"/>
          </a:p>
          <a:p>
            <a:pPr marL="0" indent="0">
              <a:buNone/>
            </a:pPr>
            <a:r>
              <a:rPr lang="en-US" altLang="zh-CN" sz="2800" dirty="0"/>
              <a:t>	c1.display();</a:t>
            </a:r>
            <a:endParaRPr lang="zh-CN" altLang="zh-CN" sz="2800" dirty="0"/>
          </a:p>
          <a:p>
            <a:pPr marL="0" indent="0">
              <a:buNone/>
            </a:pPr>
            <a:r>
              <a:rPr lang="en-US" altLang="zh-CN" sz="2800" dirty="0"/>
              <a:t>	c1.setImage(9.2);         </a:t>
            </a:r>
            <a:endParaRPr lang="zh-CN" altLang="zh-CN" sz="2800" dirty="0"/>
          </a:p>
          <a:p>
            <a:pPr marL="0" indent="0">
              <a:buNone/>
            </a:pPr>
            <a:r>
              <a:rPr lang="en-US" altLang="zh-CN" sz="2800" dirty="0"/>
              <a:t>	c1.setReal(5.3);</a:t>
            </a:r>
            <a:endParaRPr lang="zh-CN" altLang="zh-CN" sz="2800" dirty="0"/>
          </a:p>
          <a:p>
            <a:pPr marL="0" indent="0">
              <a:buNone/>
            </a:pPr>
            <a:r>
              <a:rPr lang="en-US" altLang="zh-CN" sz="2800" dirty="0"/>
              <a:t>	c1.display();	</a:t>
            </a:r>
            <a:endParaRPr lang="zh-CN" altLang="zh-CN" sz="2800" dirty="0"/>
          </a:p>
          <a:p>
            <a:pPr marL="0" indent="0">
              <a:buNone/>
            </a:pPr>
            <a:r>
              <a:rPr lang="en-US" altLang="zh-CN" sz="2800" dirty="0"/>
              <a:t>}</a:t>
            </a:r>
            <a:endParaRPr lang="zh-CN" altLang="zh-CN" sz="2800" dirty="0"/>
          </a:p>
          <a:p>
            <a:pPr marL="0" indent="0" eaLnBrk="1" hangingPunct="1">
              <a:buNone/>
            </a:pPr>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dirty="0"/>
              <a:t>3.2.2  </a:t>
            </a:r>
            <a:r>
              <a:rPr lang="en-US" altLang="zh-CN" b="1" dirty="0">
                <a:solidFill>
                  <a:srgbClr val="FF0000"/>
                </a:solidFill>
              </a:rPr>
              <a:t>class</a:t>
            </a:r>
            <a:endParaRPr lang="zh-CN" altLang="zh-CN" b="1" dirty="0">
              <a:solidFill>
                <a:srgbClr val="FF0000"/>
              </a:solidFill>
            </a:endParaRPr>
          </a:p>
        </p:txBody>
      </p:sp>
      <p:sp>
        <p:nvSpPr>
          <p:cNvPr id="2" name="对话气泡: 矩形 1"/>
          <p:cNvSpPr/>
          <p:nvPr/>
        </p:nvSpPr>
        <p:spPr>
          <a:xfrm>
            <a:off x="5355763" y="2564904"/>
            <a:ext cx="3528392" cy="2664296"/>
          </a:xfrm>
          <a:prstGeom prst="wedgeRectCallout">
            <a:avLst>
              <a:gd name="adj1" fmla="val -74930"/>
              <a:gd name="adj2" fmla="val -12110"/>
            </a:avLst>
          </a:prstGeom>
          <a:gradFill>
            <a:gsLst>
              <a:gs pos="69375">
                <a:srgbClr val="F3A6D1"/>
              </a:gs>
              <a:gs pos="64750">
                <a:srgbClr val="F4ABD4"/>
              </a:gs>
              <a:gs pos="55500">
                <a:srgbClr val="F5B5D9"/>
              </a:gs>
              <a:gs pos="37000">
                <a:srgbClr val="F8CA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rPr>
              <a:t>成员函数的访问方法</a:t>
            </a:r>
            <a:endParaRPr lang="en-US" altLang="zh-CN" sz="2400" b="1" dirty="0">
              <a:solidFill>
                <a:srgbClr val="FF0000"/>
              </a:solidFill>
            </a:endParaRPr>
          </a:p>
          <a:p>
            <a:pPr algn="ctr"/>
            <a:endParaRPr lang="en-US" altLang="zh-CN" sz="2400" b="1" dirty="0">
              <a:solidFill>
                <a:srgbClr val="FF0000"/>
              </a:solidFill>
            </a:endParaRPr>
          </a:p>
          <a:p>
            <a:pPr algn="ctr"/>
            <a:r>
              <a:rPr lang="zh-CN" altLang="en-US" sz="2400" dirty="0">
                <a:solidFill>
                  <a:schemeClr val="tx1"/>
                </a:solidFill>
              </a:rPr>
              <a:t>　　在类外，通过对象成员访问符</a:t>
            </a:r>
            <a:r>
              <a:rPr lang="zh-CN" altLang="en-US" sz="3200" dirty="0">
                <a:solidFill>
                  <a:schemeClr val="tx1"/>
                </a:solidFill>
              </a:rPr>
              <a:t>“</a:t>
            </a:r>
            <a:r>
              <a:rPr lang="en-US" altLang="zh-CN" sz="3200" dirty="0">
                <a:solidFill>
                  <a:schemeClr val="tx1"/>
                </a:solidFill>
              </a:rPr>
              <a:t>.</a:t>
            </a:r>
            <a:r>
              <a:rPr lang="zh-CN" altLang="en-US" sz="3200" dirty="0">
                <a:solidFill>
                  <a:schemeClr val="tx1"/>
                </a:solidFill>
              </a:rPr>
              <a:t>”</a:t>
            </a:r>
            <a:r>
              <a:rPr lang="zh-CN" altLang="en-US" sz="2400" dirty="0">
                <a:solidFill>
                  <a:schemeClr val="tx1"/>
                </a:solidFill>
              </a:rPr>
              <a:t>调用</a:t>
            </a:r>
            <a:r>
              <a:rPr lang="en-US" altLang="zh-CN" sz="2400" dirty="0">
                <a:solidFill>
                  <a:schemeClr val="tx1"/>
                </a:solidFill>
              </a:rPr>
              <a:t>public</a:t>
            </a:r>
            <a:r>
              <a:rPr lang="zh-CN" altLang="en-US" sz="2400" dirty="0">
                <a:solidFill>
                  <a:schemeClr val="tx1"/>
                </a:solidFill>
              </a:rPr>
              <a:t>成员</a:t>
            </a:r>
          </a:p>
        </p:txBody>
      </p:sp>
      <p:sp>
        <p:nvSpPr>
          <p:cNvPr id="3" name="椭圆 2"/>
          <p:cNvSpPr/>
          <p:nvPr/>
        </p:nvSpPr>
        <p:spPr>
          <a:xfrm>
            <a:off x="467544" y="2348880"/>
            <a:ext cx="3960440" cy="2736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1613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323528" y="908720"/>
            <a:ext cx="8640960" cy="5472112"/>
          </a:xfrm>
        </p:spPr>
        <p:txBody>
          <a:bodyPr/>
          <a:lstStyle/>
          <a:p>
            <a:pPr eaLnBrk="1" hangingPunct="1">
              <a:lnSpc>
                <a:spcPct val="80000"/>
              </a:lnSpc>
              <a:buFontTx/>
              <a:buNone/>
            </a:pPr>
            <a:r>
              <a:rPr lang="zh-CN" altLang="en-US" b="1" dirty="0">
                <a:solidFill>
                  <a:srgbClr val="0000CC"/>
                </a:solidFill>
              </a:rPr>
              <a:t>１．数据成员的类型</a:t>
            </a:r>
            <a:endParaRPr lang="en-US" altLang="zh-CN" b="1" dirty="0">
              <a:solidFill>
                <a:srgbClr val="0000CC"/>
              </a:solidFill>
            </a:endParaRPr>
          </a:p>
          <a:p>
            <a:pPr lvl="1" eaLnBrk="1" hangingPunct="1"/>
            <a:r>
              <a:rPr lang="en-US" altLang="zh-CN" b="1" dirty="0"/>
              <a:t> </a:t>
            </a:r>
            <a:r>
              <a:rPr lang="zh-CN" altLang="en-US" b="1" dirty="0">
                <a:solidFill>
                  <a:schemeClr val="accent2"/>
                </a:solidFill>
              </a:rPr>
              <a:t>数据成员可以是任何数据类型</a:t>
            </a:r>
            <a:r>
              <a:rPr lang="zh-CN" altLang="en-US" b="1" dirty="0"/>
              <a:t>，如整型、浮点型、字符型、数组、指针、引用等，也可以是</a:t>
            </a:r>
            <a:r>
              <a:rPr lang="zh-CN" altLang="en-US" b="1" dirty="0">
                <a:solidFill>
                  <a:srgbClr val="0000CC"/>
                </a:solidFill>
              </a:rPr>
              <a:t>另外一个类</a:t>
            </a:r>
            <a:r>
              <a:rPr lang="zh-CN" altLang="en-US" b="1" dirty="0"/>
              <a:t>的对象或指向对象的指针。</a:t>
            </a:r>
            <a:endParaRPr lang="en-US" altLang="zh-CN" b="1" dirty="0"/>
          </a:p>
          <a:p>
            <a:pPr lvl="1" eaLnBrk="1" hangingPunct="1"/>
            <a:r>
              <a:rPr lang="zh-CN" altLang="en-US" b="1" dirty="0"/>
              <a:t>数据成员可以是指向</a:t>
            </a:r>
            <a:r>
              <a:rPr lang="zh-CN" altLang="en-US" b="1" dirty="0">
                <a:solidFill>
                  <a:srgbClr val="0000CC"/>
                </a:solidFill>
              </a:rPr>
              <a:t>自身类的指针或引用，</a:t>
            </a:r>
            <a:r>
              <a:rPr lang="zh-CN" altLang="en-US" b="1" dirty="0">
                <a:solidFill>
                  <a:srgbClr val="FF3300"/>
                </a:solidFill>
              </a:rPr>
              <a:t>不能是自身类的对象</a:t>
            </a:r>
            <a:r>
              <a:rPr lang="zh-CN" altLang="en-US" b="1" dirty="0"/>
              <a:t>。</a:t>
            </a:r>
            <a:endParaRPr lang="en-US" altLang="zh-CN" b="1" dirty="0"/>
          </a:p>
          <a:p>
            <a:pPr lvl="1" eaLnBrk="1" hangingPunct="1"/>
            <a:r>
              <a:rPr lang="zh-CN" altLang="en-US" dirty="0">
                <a:solidFill>
                  <a:srgbClr val="0000CC"/>
                </a:solidFill>
              </a:rPr>
              <a:t>可</a:t>
            </a:r>
            <a:r>
              <a:rPr lang="zh-CN" altLang="zh-CN" dirty="0">
                <a:solidFill>
                  <a:srgbClr val="0000CC"/>
                </a:solidFill>
              </a:rPr>
              <a:t>以是</a:t>
            </a:r>
            <a:r>
              <a:rPr lang="en-US" altLang="zh-CN" dirty="0" err="1">
                <a:solidFill>
                  <a:srgbClr val="0000CC"/>
                </a:solidFill>
              </a:rPr>
              <a:t>const</a:t>
            </a:r>
            <a:r>
              <a:rPr lang="zh-CN" altLang="zh-CN" dirty="0"/>
              <a:t>常量，可以用</a:t>
            </a:r>
            <a:r>
              <a:rPr lang="en-US" altLang="zh-CN" dirty="0" err="1"/>
              <a:t>decltype</a:t>
            </a:r>
            <a:r>
              <a:rPr lang="zh-CN" altLang="zh-CN" dirty="0"/>
              <a:t>推断定义，但</a:t>
            </a:r>
            <a:r>
              <a:rPr lang="zh-CN" altLang="zh-CN" dirty="0">
                <a:solidFill>
                  <a:srgbClr val="FF0000"/>
                </a:solidFill>
              </a:rPr>
              <a:t>不能是</a:t>
            </a:r>
            <a:r>
              <a:rPr lang="en-US" altLang="zh-CN" dirty="0" err="1">
                <a:solidFill>
                  <a:srgbClr val="FF0000"/>
                </a:solidFill>
              </a:rPr>
              <a:t>constexpr</a:t>
            </a:r>
            <a:r>
              <a:rPr lang="zh-CN" altLang="zh-CN" dirty="0">
                <a:solidFill>
                  <a:srgbClr val="FF0000"/>
                </a:solidFill>
              </a:rPr>
              <a:t>常量，不能用</a:t>
            </a:r>
            <a:r>
              <a:rPr lang="en-US" altLang="zh-CN" dirty="0">
                <a:solidFill>
                  <a:srgbClr val="FF0000"/>
                </a:solidFill>
              </a:rPr>
              <a:t>auto</a:t>
            </a:r>
            <a:r>
              <a:rPr lang="zh-CN" altLang="zh-CN" dirty="0">
                <a:solidFill>
                  <a:srgbClr val="FF0000"/>
                </a:solidFill>
              </a:rPr>
              <a:t>推断定义</a:t>
            </a:r>
            <a:r>
              <a:rPr lang="zh-CN" altLang="zh-CN" dirty="0"/>
              <a:t>。</a:t>
            </a:r>
            <a:endParaRPr lang="en-US" altLang="zh-CN" dirty="0"/>
          </a:p>
          <a:p>
            <a:pPr lvl="1" eaLnBrk="1" hangingPunct="1"/>
            <a:endParaRPr lang="en-US" altLang="zh-CN" dirty="0"/>
          </a:p>
          <a:p>
            <a:pPr lvl="1" eaLnBrk="1" hangingPunct="1"/>
            <a:r>
              <a:rPr lang="zh-CN" altLang="en-US" b="1" dirty="0"/>
              <a:t>此外，数据成员</a:t>
            </a:r>
            <a:r>
              <a:rPr lang="zh-CN" altLang="en-US" b="1" dirty="0">
                <a:solidFill>
                  <a:srgbClr val="FF3300"/>
                </a:solidFill>
              </a:rPr>
              <a:t>不能指定为寄存器（</a:t>
            </a:r>
            <a:r>
              <a:rPr lang="en-US" altLang="zh-CN" b="1" dirty="0">
                <a:solidFill>
                  <a:srgbClr val="FF3300"/>
                </a:solidFill>
              </a:rPr>
              <a:t>register</a:t>
            </a:r>
            <a:r>
              <a:rPr lang="zh-CN" altLang="en-US" b="1" dirty="0">
                <a:solidFill>
                  <a:srgbClr val="FF3300"/>
                </a:solidFill>
              </a:rPr>
              <a:t>）和外部（</a:t>
            </a:r>
            <a:r>
              <a:rPr lang="en-US" altLang="zh-CN" b="1" dirty="0">
                <a:solidFill>
                  <a:srgbClr val="FF3300"/>
                </a:solidFill>
              </a:rPr>
              <a:t>extern</a:t>
            </a:r>
            <a:r>
              <a:rPr lang="zh-CN" altLang="en-US" b="1" dirty="0">
                <a:solidFill>
                  <a:srgbClr val="FF3300"/>
                </a:solidFill>
              </a:rPr>
              <a:t>）</a:t>
            </a:r>
            <a:r>
              <a:rPr lang="zh-CN" altLang="en-US" b="1" dirty="0"/>
              <a:t>存储类型。</a:t>
            </a:r>
          </a:p>
          <a:p>
            <a:pPr lvl="1" eaLnBrk="1" hangingPunct="1"/>
            <a:endParaRPr lang="en-US" altLang="zh-CN" b="1" dirty="0"/>
          </a:p>
        </p:txBody>
      </p:sp>
      <p:sp>
        <p:nvSpPr>
          <p:cNvPr id="1026" name="Rectangle 2"/>
          <p:cNvSpPr>
            <a:spLocks noChangeArrowheads="1"/>
          </p:cNvSpPr>
          <p:nvPr/>
        </p:nvSpPr>
        <p:spPr bwMode="auto">
          <a:xfrm>
            <a:off x="684213" y="188641"/>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zh-CN" altLang="en-US" sz="4400" b="1" dirty="0">
                <a:solidFill>
                  <a:schemeClr val="tx2"/>
                </a:solidFill>
                <a:effectLst>
                  <a:outerShdw blurRad="38100" dist="38100" dir="2700000" algn="tl">
                    <a:srgbClr val="C0C0C0"/>
                  </a:outerShdw>
                </a:effectLst>
                <a:latin typeface="Arial" charset="0"/>
                <a:ea typeface="宋体" charset="-122"/>
              </a:rPr>
              <a:t>３</a:t>
            </a:r>
            <a:r>
              <a:rPr lang="en-US" altLang="zh-CN" sz="4400" b="1" dirty="0">
                <a:solidFill>
                  <a:schemeClr val="tx2"/>
                </a:solidFill>
                <a:effectLst>
                  <a:outerShdw blurRad="38100" dist="38100" dir="2700000" algn="tl">
                    <a:srgbClr val="C0C0C0"/>
                  </a:outerShdw>
                </a:effectLst>
                <a:latin typeface="Arial" charset="0"/>
                <a:ea typeface="宋体" charset="-122"/>
              </a:rPr>
              <a:t>.3  </a:t>
            </a:r>
            <a:r>
              <a:rPr lang="zh-CN" altLang="en-US" sz="4400" b="1" dirty="0">
                <a:solidFill>
                  <a:srgbClr val="FF3300"/>
                </a:solidFill>
                <a:effectLst>
                  <a:outerShdw blurRad="38100" dist="38100" dir="2700000" algn="tl">
                    <a:srgbClr val="C0C0C0"/>
                  </a:outerShdw>
                </a:effectLst>
                <a:latin typeface="Arial" charset="0"/>
                <a:ea typeface="宋体" charset="-122"/>
              </a:rPr>
              <a:t>数据成员</a:t>
            </a:r>
            <a:endParaRPr lang="en-US" altLang="zh-CN" sz="4400" b="1" dirty="0">
              <a:solidFill>
                <a:srgbClr val="FF3300"/>
              </a:solidFill>
              <a:effectLst>
                <a:outerShdw blurRad="38100" dist="38100" dir="2700000" algn="tl">
                  <a:srgbClr val="C0C0C0"/>
                </a:outerShdw>
              </a:effectLst>
              <a:latin typeface="Arial" charset="0"/>
              <a:ea typeface="宋体" charset="-122"/>
            </a:endParaRPr>
          </a:p>
        </p:txBody>
      </p:sp>
    </p:spTree>
    <p:extLst>
      <p:ext uri="{BB962C8B-B14F-4D97-AF65-F5344CB8AC3E}">
        <p14:creationId xmlns:p14="http://schemas.microsoft.com/office/powerpoint/2010/main" val="2090371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anim calcmode="lin" valueType="num">
                                      <p:cBhvr additive="base">
                                        <p:cTn id="19"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2">
                                            <p:txEl>
                                              <p:pRg st="5" end="5"/>
                                            </p:txEl>
                                          </p:spTgt>
                                        </p:tgtEl>
                                        <p:attrNameLst>
                                          <p:attrName>style.visibility</p:attrName>
                                        </p:attrNameLst>
                                      </p:cBhvr>
                                      <p:to>
                                        <p:strVal val="visible"/>
                                      </p:to>
                                    </p:set>
                                    <p:anim calcmode="lin" valueType="num">
                                      <p:cBhvr additive="base">
                                        <p:cTn id="25"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323528" y="908720"/>
            <a:ext cx="8640960" cy="5472112"/>
          </a:xfrm>
        </p:spPr>
        <p:txBody>
          <a:bodyPr/>
          <a:lstStyle/>
          <a:p>
            <a:pPr lvl="1"/>
            <a:r>
              <a:rPr lang="zh-CN" altLang="en-US" dirty="0">
                <a:solidFill>
                  <a:srgbClr val="0000CC"/>
                </a:solidFill>
              </a:rPr>
              <a:t>分析类</a:t>
            </a:r>
            <a:r>
              <a:rPr lang="en-US" altLang="zh-CN" dirty="0">
                <a:solidFill>
                  <a:srgbClr val="0000CC"/>
                </a:solidFill>
              </a:rPr>
              <a:t>B</a:t>
            </a:r>
            <a:r>
              <a:rPr lang="zh-CN" altLang="en-US" dirty="0">
                <a:solidFill>
                  <a:srgbClr val="0000CC"/>
                </a:solidFill>
              </a:rPr>
              <a:t>数据成员错误的原因</a:t>
            </a:r>
            <a:endParaRPr lang="en-US" altLang="zh-CN" dirty="0">
              <a:solidFill>
                <a:srgbClr val="0000CC"/>
              </a:solidFill>
            </a:endParaRPr>
          </a:p>
          <a:p>
            <a:pPr marL="0" indent="0">
              <a:buNone/>
            </a:pPr>
            <a:r>
              <a:rPr lang="en-US" altLang="zh-CN" sz="2000" dirty="0"/>
              <a:t>class A{</a:t>
            </a:r>
            <a:r>
              <a:rPr lang="zh-CN" altLang="zh-CN" sz="2000" dirty="0"/>
              <a:t>……</a:t>
            </a:r>
            <a:r>
              <a:rPr lang="en-US" altLang="zh-CN" sz="2000" dirty="0"/>
              <a:t>};</a:t>
            </a:r>
            <a:endParaRPr lang="zh-CN" altLang="zh-CN" sz="2000" dirty="0"/>
          </a:p>
          <a:p>
            <a:pPr marL="0" indent="0">
              <a:buNone/>
            </a:pPr>
            <a:r>
              <a:rPr lang="en-US" altLang="zh-CN" sz="2000" dirty="0"/>
              <a:t>class B{</a:t>
            </a:r>
            <a:endParaRPr lang="zh-CN" altLang="zh-CN" sz="2000" dirty="0"/>
          </a:p>
          <a:p>
            <a:pPr marL="0" indent="0">
              <a:buNone/>
            </a:pPr>
            <a:r>
              <a:rPr lang="en-US" altLang="zh-CN" sz="2000" dirty="0"/>
              <a:t>private:</a:t>
            </a:r>
            <a:endParaRPr lang="zh-CN" altLang="zh-CN" sz="2000" dirty="0"/>
          </a:p>
          <a:p>
            <a:pPr marL="0" indent="0">
              <a:buNone/>
            </a:pPr>
            <a:r>
              <a:rPr lang="en-US" altLang="zh-CN" sz="2000" dirty="0"/>
              <a:t>	</a:t>
            </a:r>
            <a:r>
              <a:rPr lang="en-US" altLang="zh-CN" sz="2000" dirty="0" err="1"/>
              <a:t>int</a:t>
            </a:r>
            <a:r>
              <a:rPr lang="en-US" altLang="zh-CN" sz="2000" dirty="0"/>
              <a:t> a;</a:t>
            </a:r>
            <a:endParaRPr lang="zh-CN" altLang="zh-CN" sz="2000" dirty="0"/>
          </a:p>
          <a:p>
            <a:pPr marL="0" indent="0">
              <a:buNone/>
            </a:pPr>
            <a:r>
              <a:rPr lang="en-US" altLang="zh-CN" sz="2000" dirty="0"/>
              <a:t>	A  obja1*,obja2;       	//</a:t>
            </a:r>
            <a:r>
              <a:rPr lang="zh-CN" altLang="zh-CN" sz="2000" dirty="0"/>
              <a:t>正确</a:t>
            </a:r>
          </a:p>
          <a:p>
            <a:pPr marL="0" indent="0">
              <a:buNone/>
            </a:pPr>
            <a:r>
              <a:rPr lang="en-US" altLang="zh-CN" sz="2000" dirty="0"/>
              <a:t>	B  *</a:t>
            </a:r>
            <a:r>
              <a:rPr lang="en-US" altLang="zh-CN" sz="2000" dirty="0" err="1"/>
              <a:t>objb</a:t>
            </a:r>
            <a:r>
              <a:rPr lang="en-US" altLang="zh-CN" sz="2000" dirty="0"/>
              <a:t>,&amp;</a:t>
            </a:r>
            <a:r>
              <a:rPr lang="en-US" altLang="zh-CN" sz="2000" dirty="0" err="1"/>
              <a:t>objr</a:t>
            </a:r>
            <a:r>
              <a:rPr lang="en-US" altLang="zh-CN" sz="2000" dirty="0"/>
              <a:t>;  		//</a:t>
            </a:r>
            <a:r>
              <a:rPr lang="zh-CN" altLang="zh-CN" sz="2000" dirty="0"/>
              <a:t>正确</a:t>
            </a:r>
          </a:p>
          <a:p>
            <a:pPr marL="0" indent="0">
              <a:buNone/>
            </a:pPr>
            <a:r>
              <a:rPr lang="en-US" altLang="zh-CN" sz="2000" dirty="0"/>
              <a:t>	</a:t>
            </a:r>
            <a:r>
              <a:rPr lang="en-US" altLang="zh-CN" sz="2000" b="1" dirty="0">
                <a:solidFill>
                  <a:srgbClr val="FF0000"/>
                </a:solidFill>
              </a:rPr>
              <a:t>B  b1;          		//</a:t>
            </a:r>
            <a:r>
              <a:rPr lang="zh-CN" altLang="zh-CN" sz="2000" b="1" dirty="0">
                <a:solidFill>
                  <a:srgbClr val="FF0000"/>
                </a:solidFill>
              </a:rPr>
              <a:t>错误</a:t>
            </a:r>
          </a:p>
          <a:p>
            <a:pPr marL="0" indent="0">
              <a:buNone/>
            </a:pPr>
            <a:r>
              <a:rPr lang="en-US" altLang="zh-CN" sz="2000" dirty="0"/>
              <a:t>	</a:t>
            </a:r>
            <a:r>
              <a:rPr lang="en-US" altLang="zh-CN" sz="2000" b="1" dirty="0">
                <a:solidFill>
                  <a:srgbClr val="FF0000"/>
                </a:solidFill>
              </a:rPr>
              <a:t>auto  b=a+1;       	//</a:t>
            </a:r>
            <a:r>
              <a:rPr lang="zh-CN" altLang="zh-CN" sz="2000" b="1" dirty="0">
                <a:solidFill>
                  <a:srgbClr val="FF0000"/>
                </a:solidFill>
              </a:rPr>
              <a:t>错误</a:t>
            </a:r>
          </a:p>
          <a:p>
            <a:pPr marL="0" indent="0">
              <a:buNone/>
            </a:pPr>
            <a:r>
              <a:rPr lang="en-US" altLang="zh-CN" sz="2000" dirty="0"/>
              <a:t>    	</a:t>
            </a:r>
            <a:r>
              <a:rPr lang="en-US" altLang="zh-CN" sz="2000" dirty="0" err="1"/>
              <a:t>decltype</a:t>
            </a:r>
            <a:r>
              <a:rPr lang="en-US" altLang="zh-CN" sz="2000" dirty="0"/>
              <a:t> (r) a;          	//</a:t>
            </a:r>
            <a:r>
              <a:rPr lang="zh-CN" altLang="zh-CN" sz="2000" dirty="0"/>
              <a:t>正确</a:t>
            </a:r>
          </a:p>
          <a:p>
            <a:pPr marL="0" indent="0">
              <a:buNone/>
            </a:pPr>
            <a:r>
              <a:rPr lang="en-US" altLang="zh-CN" sz="2000" dirty="0"/>
              <a:t>	</a:t>
            </a:r>
            <a:r>
              <a:rPr lang="en-US" altLang="zh-CN" sz="2000" b="1" dirty="0">
                <a:solidFill>
                  <a:srgbClr val="FF0000"/>
                </a:solidFill>
              </a:rPr>
              <a:t>extern </a:t>
            </a:r>
            <a:r>
              <a:rPr lang="en-US" altLang="zh-CN" sz="2000" b="1" dirty="0" err="1">
                <a:solidFill>
                  <a:srgbClr val="FF0000"/>
                </a:solidFill>
              </a:rPr>
              <a:t>int</a:t>
            </a:r>
            <a:r>
              <a:rPr lang="en-US" altLang="zh-CN" sz="2000" b="1" dirty="0">
                <a:solidFill>
                  <a:srgbClr val="FF0000"/>
                </a:solidFill>
              </a:rPr>
              <a:t> c;      	//</a:t>
            </a:r>
            <a:r>
              <a:rPr lang="zh-CN" altLang="zh-CN" sz="2000" b="1" dirty="0">
                <a:solidFill>
                  <a:srgbClr val="FF0000"/>
                </a:solidFill>
              </a:rPr>
              <a:t>错误</a:t>
            </a:r>
          </a:p>
          <a:p>
            <a:pPr marL="0" indent="0">
              <a:buNone/>
            </a:pPr>
            <a:r>
              <a:rPr lang="en-US" altLang="zh-CN" sz="2000" dirty="0"/>
              <a:t>    	</a:t>
            </a:r>
            <a:r>
              <a:rPr lang="en-US" altLang="zh-CN" sz="2000" dirty="0" err="1"/>
              <a:t>const</a:t>
            </a:r>
            <a:r>
              <a:rPr lang="en-US" altLang="zh-CN" sz="2000" dirty="0"/>
              <a:t> </a:t>
            </a:r>
            <a:r>
              <a:rPr lang="en-US" altLang="zh-CN" sz="2000" dirty="0" err="1"/>
              <a:t>int</a:t>
            </a:r>
            <a:r>
              <a:rPr lang="en-US" altLang="zh-CN" sz="2000" dirty="0"/>
              <a:t> x;              	//</a:t>
            </a:r>
            <a:r>
              <a:rPr lang="zh-CN" altLang="zh-CN" sz="2000" dirty="0"/>
              <a:t>正确</a:t>
            </a:r>
          </a:p>
          <a:p>
            <a:pPr marL="0" indent="0">
              <a:buNone/>
            </a:pPr>
            <a:r>
              <a:rPr lang="en-US" altLang="zh-CN" sz="2000" dirty="0"/>
              <a:t>	</a:t>
            </a:r>
            <a:r>
              <a:rPr lang="en-US" altLang="zh-CN" sz="2000" b="1" dirty="0" err="1">
                <a:solidFill>
                  <a:srgbClr val="FF0000"/>
                </a:solidFill>
              </a:rPr>
              <a:t>constexpr</a:t>
            </a:r>
            <a:r>
              <a:rPr lang="en-US" altLang="zh-CN" sz="2000" b="1" dirty="0">
                <a:solidFill>
                  <a:srgbClr val="FF0000"/>
                </a:solidFill>
              </a:rPr>
              <a:t> </a:t>
            </a:r>
            <a:r>
              <a:rPr lang="en-US" altLang="zh-CN" sz="2000" b="1" dirty="0" err="1">
                <a:solidFill>
                  <a:srgbClr val="FF0000"/>
                </a:solidFill>
              </a:rPr>
              <a:t>int</a:t>
            </a:r>
            <a:r>
              <a:rPr lang="en-US" altLang="zh-CN" sz="2000" b="1" dirty="0">
                <a:solidFill>
                  <a:srgbClr val="FF0000"/>
                </a:solidFill>
              </a:rPr>
              <a:t> y;       	//</a:t>
            </a:r>
            <a:r>
              <a:rPr lang="zh-CN" altLang="zh-CN" sz="2000" b="1" dirty="0">
                <a:solidFill>
                  <a:srgbClr val="FF0000"/>
                </a:solidFill>
              </a:rPr>
              <a:t>错误</a:t>
            </a:r>
          </a:p>
          <a:p>
            <a:pPr marL="0" indent="0">
              <a:buNone/>
            </a:pPr>
            <a:r>
              <a:rPr lang="en-US" altLang="zh-CN" sz="2000" dirty="0"/>
              <a:t>public:</a:t>
            </a:r>
            <a:endParaRPr lang="zh-CN" altLang="zh-CN" sz="2000" dirty="0"/>
          </a:p>
          <a:p>
            <a:pPr marL="0" indent="0">
              <a:buNone/>
            </a:pPr>
            <a:r>
              <a:rPr lang="en-US" altLang="zh-CN" sz="2000" dirty="0"/>
              <a:t>	</a:t>
            </a:r>
            <a:r>
              <a:rPr lang="zh-CN" altLang="zh-CN" sz="2000" dirty="0"/>
              <a:t>……</a:t>
            </a:r>
          </a:p>
          <a:p>
            <a:pPr marL="0" indent="0">
              <a:buNone/>
            </a:pPr>
            <a:r>
              <a:rPr lang="en-US" altLang="zh-CN" sz="2000" dirty="0"/>
              <a:t>};</a:t>
            </a:r>
            <a:endParaRPr lang="zh-CN" altLang="zh-CN" sz="2000" dirty="0"/>
          </a:p>
          <a:p>
            <a:pPr marL="457200" lvl="1" indent="0" eaLnBrk="1" hangingPunct="1">
              <a:buNone/>
            </a:pPr>
            <a:endParaRPr lang="en-US" altLang="zh-CN" sz="2000" b="1" dirty="0"/>
          </a:p>
        </p:txBody>
      </p:sp>
      <p:sp>
        <p:nvSpPr>
          <p:cNvPr id="1026" name="Rectangle 2"/>
          <p:cNvSpPr>
            <a:spLocks noChangeArrowheads="1"/>
          </p:cNvSpPr>
          <p:nvPr/>
        </p:nvSpPr>
        <p:spPr bwMode="auto">
          <a:xfrm>
            <a:off x="684213" y="188641"/>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zh-CN" altLang="en-US" sz="4400" b="1" dirty="0">
                <a:solidFill>
                  <a:schemeClr val="tx2"/>
                </a:solidFill>
                <a:effectLst>
                  <a:outerShdw blurRad="38100" dist="38100" dir="2700000" algn="tl">
                    <a:srgbClr val="C0C0C0"/>
                  </a:outerShdw>
                </a:effectLst>
                <a:latin typeface="Arial" charset="0"/>
                <a:ea typeface="宋体" charset="-122"/>
              </a:rPr>
              <a:t>３</a:t>
            </a:r>
            <a:r>
              <a:rPr lang="en-US" altLang="zh-CN" sz="4400" b="1" dirty="0">
                <a:solidFill>
                  <a:schemeClr val="tx2"/>
                </a:solidFill>
                <a:effectLst>
                  <a:outerShdw blurRad="38100" dist="38100" dir="2700000" algn="tl">
                    <a:srgbClr val="C0C0C0"/>
                  </a:outerShdw>
                </a:effectLst>
                <a:latin typeface="Arial" charset="0"/>
                <a:ea typeface="宋体" charset="-122"/>
              </a:rPr>
              <a:t>.3  </a:t>
            </a:r>
            <a:r>
              <a:rPr lang="zh-CN" altLang="en-US" sz="4400" b="1" dirty="0">
                <a:solidFill>
                  <a:srgbClr val="FF3300"/>
                </a:solidFill>
                <a:effectLst>
                  <a:outerShdw blurRad="38100" dist="38100" dir="2700000" algn="tl">
                    <a:srgbClr val="C0C0C0"/>
                  </a:outerShdw>
                </a:effectLst>
                <a:latin typeface="Arial" charset="0"/>
                <a:ea typeface="宋体" charset="-122"/>
              </a:rPr>
              <a:t>数据成员</a:t>
            </a:r>
            <a:endParaRPr lang="en-US" altLang="zh-CN" sz="4400" b="1" dirty="0">
              <a:solidFill>
                <a:srgbClr val="FF3300"/>
              </a:solidFill>
              <a:effectLst>
                <a:outerShdw blurRad="38100" dist="38100" dir="2700000" algn="tl">
                  <a:srgbClr val="C0C0C0"/>
                </a:outerShdw>
              </a:effectLst>
              <a:latin typeface="Arial" charset="0"/>
              <a:ea typeface="宋体" charset="-122"/>
            </a:endParaRPr>
          </a:p>
        </p:txBody>
      </p:sp>
    </p:spTree>
    <p:extLst>
      <p:ext uri="{BB962C8B-B14F-4D97-AF65-F5344CB8AC3E}">
        <p14:creationId xmlns:p14="http://schemas.microsoft.com/office/powerpoint/2010/main" val="207267786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107504" y="836712"/>
            <a:ext cx="8783389" cy="5472112"/>
          </a:xfrm>
        </p:spPr>
        <p:txBody>
          <a:bodyPr/>
          <a:lstStyle/>
          <a:p>
            <a:pPr marL="0" indent="0" eaLnBrk="1" hangingPunct="1">
              <a:buNone/>
            </a:pPr>
            <a:r>
              <a:rPr lang="en-US" altLang="zh-CN" sz="2800" b="1" dirty="0">
                <a:solidFill>
                  <a:srgbClr val="0000CC"/>
                </a:solidFill>
              </a:rPr>
              <a:t>2．</a:t>
            </a:r>
            <a:r>
              <a:rPr lang="zh-CN" altLang="en-US" sz="2800" b="1" dirty="0">
                <a:solidFill>
                  <a:srgbClr val="0000CC"/>
                </a:solidFill>
              </a:rPr>
              <a:t>数据成员的类内初始值　　　　</a:t>
            </a:r>
            <a:r>
              <a:rPr lang="en-US" altLang="zh-CN" sz="2800" b="1" dirty="0">
                <a:solidFill>
                  <a:srgbClr val="0000CC"/>
                </a:solidFill>
              </a:rPr>
              <a:t>11C++</a:t>
            </a:r>
          </a:p>
          <a:p>
            <a:pPr lvl="1"/>
            <a:r>
              <a:rPr lang="zh-CN" altLang="zh-CN" sz="2000" dirty="0"/>
              <a:t>但</a:t>
            </a:r>
            <a:r>
              <a:rPr lang="en-US" altLang="zh-CN" sz="2000" dirty="0"/>
              <a:t>C++11</a:t>
            </a:r>
            <a:r>
              <a:rPr lang="zh-CN" altLang="zh-CN" sz="2000" dirty="0"/>
              <a:t>标准规定，可以为数据成员提供一个</a:t>
            </a:r>
            <a:r>
              <a:rPr lang="zh-CN" altLang="zh-CN" sz="2000" b="1" dirty="0"/>
              <a:t>类内初始值，</a:t>
            </a:r>
            <a:r>
              <a:rPr lang="zh-CN" altLang="zh-CN" sz="2000" dirty="0"/>
              <a:t>用于创建类对象时初始化数据成员。</a:t>
            </a:r>
          </a:p>
          <a:p>
            <a:pPr marL="800100" lvl="2" indent="0">
              <a:buNone/>
            </a:pPr>
            <a:r>
              <a:rPr lang="en-US" altLang="zh-CN" sz="2000" dirty="0"/>
              <a:t>class A {</a:t>
            </a:r>
            <a:endParaRPr lang="zh-CN" altLang="zh-CN" sz="2000" dirty="0"/>
          </a:p>
          <a:p>
            <a:pPr marL="800100" lvl="2" indent="0">
              <a:buNone/>
            </a:pPr>
            <a:r>
              <a:rPr lang="en-US" altLang="zh-CN" sz="2000" dirty="0"/>
              <a:t>private:</a:t>
            </a:r>
            <a:endParaRPr lang="zh-CN" altLang="zh-CN" sz="2000" dirty="0"/>
          </a:p>
          <a:p>
            <a:pPr marL="800100" lvl="2" indent="0">
              <a:buNone/>
            </a:pPr>
            <a:r>
              <a:rPr lang="en-US" altLang="zh-CN" sz="2000" b="1" dirty="0">
                <a:solidFill>
                  <a:srgbClr val="FF0000"/>
                </a:solidFill>
              </a:rPr>
              <a:t>	</a:t>
            </a:r>
            <a:r>
              <a:rPr lang="en-US" altLang="zh-CN" sz="2000" b="1" dirty="0" err="1">
                <a:solidFill>
                  <a:srgbClr val="FF0000"/>
                </a:solidFill>
              </a:rPr>
              <a:t>int</a:t>
            </a:r>
            <a:r>
              <a:rPr lang="en-US" altLang="zh-CN" sz="2000" b="1" dirty="0">
                <a:solidFill>
                  <a:srgbClr val="FF0000"/>
                </a:solidFill>
              </a:rPr>
              <a:t> a = 0</a:t>
            </a:r>
            <a:r>
              <a:rPr lang="zh-CN" altLang="en-US" sz="2000" b="1" dirty="0">
                <a:solidFill>
                  <a:srgbClr val="FF0000"/>
                </a:solidFill>
              </a:rPr>
              <a:t>，</a:t>
            </a:r>
            <a:r>
              <a:rPr lang="en-US" altLang="zh-CN" sz="2000" b="1" dirty="0">
                <a:solidFill>
                  <a:srgbClr val="FF0000"/>
                </a:solidFill>
              </a:rPr>
              <a:t>y = { 0 };        //C++11</a:t>
            </a:r>
            <a:r>
              <a:rPr lang="zh-CN" altLang="zh-CN" sz="2000" b="1" dirty="0">
                <a:solidFill>
                  <a:srgbClr val="FF0000"/>
                </a:solidFill>
              </a:rPr>
              <a:t>之前错误，</a:t>
            </a:r>
            <a:r>
              <a:rPr lang="en-US" altLang="zh-CN" sz="2000" b="1" dirty="0">
                <a:solidFill>
                  <a:srgbClr val="FF0000"/>
                </a:solidFill>
              </a:rPr>
              <a:t>C++11</a:t>
            </a:r>
            <a:r>
              <a:rPr lang="zh-CN" altLang="zh-CN" sz="2000" b="1" dirty="0">
                <a:solidFill>
                  <a:srgbClr val="FF0000"/>
                </a:solidFill>
              </a:rPr>
              <a:t>之后正确</a:t>
            </a:r>
          </a:p>
          <a:p>
            <a:pPr marL="800100" lvl="2" indent="0">
              <a:buNone/>
            </a:pPr>
            <a:r>
              <a:rPr lang="en-US" altLang="zh-CN" sz="2000" b="1" dirty="0">
                <a:solidFill>
                  <a:srgbClr val="FF0000"/>
                </a:solidFill>
              </a:rPr>
              <a:t>	</a:t>
            </a:r>
            <a:r>
              <a:rPr lang="en-US" altLang="zh-CN" sz="2000" b="1" dirty="0" err="1">
                <a:solidFill>
                  <a:srgbClr val="FF0000"/>
                </a:solidFill>
              </a:rPr>
              <a:t>int</a:t>
            </a:r>
            <a:r>
              <a:rPr lang="en-US" altLang="zh-CN" sz="2000" b="1" dirty="0">
                <a:solidFill>
                  <a:srgbClr val="FF0000"/>
                </a:solidFill>
              </a:rPr>
              <a:t> b[3] = { 1,2,3 };        //C++11</a:t>
            </a:r>
            <a:r>
              <a:rPr lang="zh-CN" altLang="zh-CN" sz="2000" b="1" dirty="0">
                <a:solidFill>
                  <a:srgbClr val="FF0000"/>
                </a:solidFill>
              </a:rPr>
              <a:t>之前错误，</a:t>
            </a:r>
            <a:r>
              <a:rPr lang="en-US" altLang="zh-CN" sz="2000" b="1" dirty="0">
                <a:solidFill>
                  <a:srgbClr val="FF0000"/>
                </a:solidFill>
              </a:rPr>
              <a:t>C++11</a:t>
            </a:r>
            <a:r>
              <a:rPr lang="zh-CN" altLang="zh-CN" sz="2000" b="1" dirty="0">
                <a:solidFill>
                  <a:srgbClr val="FF0000"/>
                </a:solidFill>
              </a:rPr>
              <a:t>之后正确</a:t>
            </a:r>
          </a:p>
          <a:p>
            <a:pPr marL="800100" lvl="2" indent="0">
              <a:buNone/>
            </a:pPr>
            <a:r>
              <a:rPr lang="en-US" altLang="zh-CN" sz="2000" b="1" dirty="0">
                <a:solidFill>
                  <a:srgbClr val="FF0000"/>
                </a:solidFill>
              </a:rPr>
              <a:t>	</a:t>
            </a:r>
            <a:r>
              <a:rPr lang="en-US" altLang="zh-CN" sz="2000" b="1" dirty="0" err="1">
                <a:solidFill>
                  <a:srgbClr val="FF0000"/>
                </a:solidFill>
              </a:rPr>
              <a:t>const</a:t>
            </a:r>
            <a:r>
              <a:rPr lang="en-US" altLang="zh-CN" sz="2000" b="1" dirty="0">
                <a:solidFill>
                  <a:srgbClr val="FF0000"/>
                </a:solidFill>
              </a:rPr>
              <a:t> </a:t>
            </a:r>
            <a:r>
              <a:rPr lang="en-US" altLang="zh-CN" sz="2000" b="1" dirty="0" err="1">
                <a:solidFill>
                  <a:srgbClr val="FF0000"/>
                </a:solidFill>
              </a:rPr>
              <a:t>int</a:t>
            </a:r>
            <a:r>
              <a:rPr lang="en-US" altLang="zh-CN" sz="2000" b="1" dirty="0">
                <a:solidFill>
                  <a:srgbClr val="FF0000"/>
                </a:solidFill>
              </a:rPr>
              <a:t> c = a;             //C++11</a:t>
            </a:r>
            <a:r>
              <a:rPr lang="zh-CN" altLang="zh-CN" sz="2000" b="1" dirty="0">
                <a:solidFill>
                  <a:srgbClr val="FF0000"/>
                </a:solidFill>
              </a:rPr>
              <a:t>之前错误，</a:t>
            </a:r>
            <a:r>
              <a:rPr lang="en-US" altLang="zh-CN" sz="2000" b="1" dirty="0">
                <a:solidFill>
                  <a:srgbClr val="FF0000"/>
                </a:solidFill>
              </a:rPr>
              <a:t>C++11</a:t>
            </a:r>
            <a:r>
              <a:rPr lang="zh-CN" altLang="zh-CN" sz="2000" b="1" dirty="0">
                <a:solidFill>
                  <a:srgbClr val="FF0000"/>
                </a:solidFill>
              </a:rPr>
              <a:t>之后正确</a:t>
            </a:r>
            <a:r>
              <a:rPr lang="en-US" altLang="zh-CN" sz="2000" b="1" dirty="0">
                <a:solidFill>
                  <a:srgbClr val="FF0000"/>
                </a:solidFill>
              </a:rPr>
              <a:t>   </a:t>
            </a:r>
            <a:endParaRPr lang="zh-CN" altLang="zh-CN" sz="2000" b="1" dirty="0">
              <a:solidFill>
                <a:srgbClr val="FF0000"/>
              </a:solidFill>
            </a:endParaRPr>
          </a:p>
          <a:p>
            <a:pPr marL="800100" lvl="2" indent="0">
              <a:buNone/>
            </a:pPr>
            <a:r>
              <a:rPr lang="zh-CN" altLang="en-US" sz="2000" dirty="0"/>
              <a:t>　</a:t>
            </a:r>
            <a:r>
              <a:rPr lang="zh-CN" altLang="zh-CN" sz="2000" dirty="0"/>
              <a:t>……</a:t>
            </a:r>
          </a:p>
          <a:p>
            <a:pPr marL="800100" lvl="2" indent="0">
              <a:buNone/>
            </a:pPr>
            <a:r>
              <a:rPr lang="en-US" altLang="zh-CN" sz="2000" dirty="0"/>
              <a:t>};</a:t>
            </a:r>
          </a:p>
          <a:p>
            <a:pPr marL="0" indent="0">
              <a:buNone/>
            </a:pPr>
            <a:r>
              <a:rPr lang="en-US" altLang="zh-CN" sz="2800" b="1" dirty="0">
                <a:solidFill>
                  <a:srgbClr val="0000CC"/>
                </a:solidFill>
              </a:rPr>
              <a:t>3．</a:t>
            </a:r>
            <a:r>
              <a:rPr lang="zh-CN" altLang="en-US" sz="2800" b="1" dirty="0">
                <a:solidFill>
                  <a:srgbClr val="0000CC"/>
                </a:solidFill>
              </a:rPr>
              <a:t>数据成员初始化说明</a:t>
            </a:r>
            <a:endParaRPr lang="en-US" altLang="zh-CN" sz="2800" b="1" dirty="0">
              <a:solidFill>
                <a:srgbClr val="0000CC"/>
              </a:solidFill>
            </a:endParaRPr>
          </a:p>
          <a:p>
            <a:pPr lvl="1"/>
            <a:r>
              <a:rPr lang="zh-CN" altLang="zh-CN" sz="2000" dirty="0"/>
              <a:t>类的声明（或定义）只是增加了一种自定义数据类型，此时类内部的数据成员并没有获取到相应的内存空间。</a:t>
            </a:r>
            <a:endParaRPr lang="en-US" altLang="zh-CN" sz="2000" dirty="0"/>
          </a:p>
          <a:p>
            <a:pPr lvl="1"/>
            <a:r>
              <a:rPr lang="zh-CN" altLang="zh-CN" sz="2400" b="1" dirty="0">
                <a:solidFill>
                  <a:srgbClr val="FF0000"/>
                </a:solidFill>
              </a:rPr>
              <a:t>只有在用类定义对象时，才会为数据成员分配空间</a:t>
            </a:r>
            <a:r>
              <a:rPr lang="zh-CN" altLang="zh-CN" sz="2000" dirty="0"/>
              <a:t>，在这个时间点上才会用相应的初始值初始化数据成员。</a:t>
            </a:r>
            <a:endParaRPr lang="en-US" altLang="zh-CN" sz="2000" dirty="0"/>
          </a:p>
          <a:p>
            <a:endParaRPr lang="zh-CN" altLang="zh-CN" sz="2800" dirty="0"/>
          </a:p>
          <a:p>
            <a:pPr marL="400050" lvl="1" indent="0" eaLnBrk="1" hangingPunct="1">
              <a:buNone/>
            </a:pPr>
            <a:endParaRPr lang="en-US" altLang="zh-CN" sz="2000" b="1" dirty="0">
              <a:solidFill>
                <a:srgbClr val="0000CC"/>
              </a:solidFill>
            </a:endParaRPr>
          </a:p>
          <a:p>
            <a:pPr marL="0" indent="0" eaLnBrk="1" hangingPunct="1">
              <a:buNone/>
            </a:pPr>
            <a:endParaRPr lang="en-US" altLang="zh-CN" b="1" dirty="0">
              <a:solidFill>
                <a:srgbClr val="0000CC"/>
              </a:solidFill>
            </a:endParaRPr>
          </a:p>
        </p:txBody>
      </p:sp>
      <p:sp>
        <p:nvSpPr>
          <p:cNvPr id="1026" name="Rectangle 2"/>
          <p:cNvSpPr>
            <a:spLocks noChangeArrowheads="1"/>
          </p:cNvSpPr>
          <p:nvPr/>
        </p:nvSpPr>
        <p:spPr bwMode="auto">
          <a:xfrm>
            <a:off x="684213" y="188641"/>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zh-CN" altLang="en-US" sz="4400" b="1" dirty="0">
                <a:solidFill>
                  <a:schemeClr val="tx2"/>
                </a:solidFill>
                <a:effectLst>
                  <a:outerShdw blurRad="38100" dist="38100" dir="2700000" algn="tl">
                    <a:srgbClr val="C0C0C0"/>
                  </a:outerShdw>
                </a:effectLst>
                <a:latin typeface="Arial" charset="0"/>
                <a:ea typeface="宋体" charset="-122"/>
              </a:rPr>
              <a:t>３</a:t>
            </a:r>
            <a:r>
              <a:rPr lang="en-US" altLang="zh-CN" sz="4400" b="1" dirty="0">
                <a:solidFill>
                  <a:schemeClr val="tx2"/>
                </a:solidFill>
                <a:effectLst>
                  <a:outerShdw blurRad="38100" dist="38100" dir="2700000" algn="tl">
                    <a:srgbClr val="C0C0C0"/>
                  </a:outerShdw>
                </a:effectLst>
                <a:latin typeface="Arial" charset="0"/>
                <a:ea typeface="宋体" charset="-122"/>
              </a:rPr>
              <a:t>.3  </a:t>
            </a:r>
            <a:r>
              <a:rPr lang="zh-CN" altLang="en-US" sz="4400" b="1" dirty="0">
                <a:solidFill>
                  <a:srgbClr val="FF3300"/>
                </a:solidFill>
                <a:effectLst>
                  <a:outerShdw blurRad="38100" dist="38100" dir="2700000" algn="tl">
                    <a:srgbClr val="C0C0C0"/>
                  </a:outerShdw>
                </a:effectLst>
                <a:latin typeface="Arial" charset="0"/>
                <a:ea typeface="宋体" charset="-122"/>
              </a:rPr>
              <a:t>数据成员</a:t>
            </a:r>
            <a:endParaRPr lang="en-US" altLang="zh-CN" sz="4400" b="1" dirty="0">
              <a:solidFill>
                <a:srgbClr val="FF3300"/>
              </a:solidFill>
              <a:effectLst>
                <a:outerShdw blurRad="38100" dist="38100" dir="2700000" algn="tl">
                  <a:srgbClr val="C0C0C0"/>
                </a:outerShdw>
              </a:effectLst>
              <a:latin typeface="Arial" charset="0"/>
              <a:ea typeface="宋体" charset="-122"/>
            </a:endParaRPr>
          </a:p>
        </p:txBody>
      </p:sp>
    </p:spTree>
    <p:extLst>
      <p:ext uri="{BB962C8B-B14F-4D97-AF65-F5344CB8AC3E}">
        <p14:creationId xmlns:p14="http://schemas.microsoft.com/office/powerpoint/2010/main" val="3392110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42">
                                            <p:txEl>
                                              <p:pRg st="3" end="3"/>
                                            </p:txEl>
                                          </p:spTgt>
                                        </p:tgtEl>
                                        <p:attrNameLst>
                                          <p:attrName>style.visibility</p:attrName>
                                        </p:attrNameLst>
                                      </p:cBhvr>
                                      <p:to>
                                        <p:strVal val="visible"/>
                                      </p:to>
                                    </p:set>
                                    <p:anim calcmode="lin" valueType="num">
                                      <p:cBhvr additive="base">
                                        <p:cTn id="17"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2">
                                            <p:txEl>
                                              <p:pRg st="4" end="4"/>
                                            </p:txEl>
                                          </p:spTgt>
                                        </p:tgtEl>
                                        <p:attrNameLst>
                                          <p:attrName>style.visibility</p:attrName>
                                        </p:attrNameLst>
                                      </p:cBhvr>
                                      <p:to>
                                        <p:strVal val="visible"/>
                                      </p:to>
                                    </p:set>
                                    <p:anim calcmode="lin" valueType="num">
                                      <p:cBhvr additive="base">
                                        <p:cTn id="21"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2">
                                            <p:txEl>
                                              <p:pRg st="5" end="5"/>
                                            </p:txEl>
                                          </p:spTgt>
                                        </p:tgtEl>
                                        <p:attrNameLst>
                                          <p:attrName>style.visibility</p:attrName>
                                        </p:attrNameLst>
                                      </p:cBhvr>
                                      <p:to>
                                        <p:strVal val="visible"/>
                                      </p:to>
                                    </p:set>
                                    <p:anim calcmode="lin" valueType="num">
                                      <p:cBhvr additive="base">
                                        <p:cTn id="25"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2">
                                            <p:txEl>
                                              <p:pRg st="6" end="6"/>
                                            </p:txEl>
                                          </p:spTgt>
                                        </p:tgtEl>
                                        <p:attrNameLst>
                                          <p:attrName>style.visibility</p:attrName>
                                        </p:attrNameLst>
                                      </p:cBhvr>
                                      <p:to>
                                        <p:strVal val="visible"/>
                                      </p:to>
                                    </p:set>
                                    <p:anim calcmode="lin" valueType="num">
                                      <p:cBhvr additive="base">
                                        <p:cTn id="29"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2">
                                            <p:txEl>
                                              <p:pRg st="7" end="7"/>
                                            </p:txEl>
                                          </p:spTgt>
                                        </p:tgtEl>
                                        <p:attrNameLst>
                                          <p:attrName>style.visibility</p:attrName>
                                        </p:attrNameLst>
                                      </p:cBhvr>
                                      <p:to>
                                        <p:strVal val="visible"/>
                                      </p:to>
                                    </p:set>
                                    <p:anim calcmode="lin" valueType="num">
                                      <p:cBhvr additive="base">
                                        <p:cTn id="33" dur="500" fill="hold"/>
                                        <p:tgtEl>
                                          <p:spTgt spid="1024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42">
                                            <p:txEl>
                                              <p:pRg st="8" end="8"/>
                                            </p:txEl>
                                          </p:spTgt>
                                        </p:tgtEl>
                                        <p:attrNameLst>
                                          <p:attrName>style.visibility</p:attrName>
                                        </p:attrNameLst>
                                      </p:cBhvr>
                                      <p:to>
                                        <p:strVal val="visible"/>
                                      </p:to>
                                    </p:set>
                                    <p:anim calcmode="lin" valueType="num">
                                      <p:cBhvr additive="base">
                                        <p:cTn id="37" dur="500" fill="hold"/>
                                        <p:tgtEl>
                                          <p:spTgt spid="1024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2">
                                            <p:txEl>
                                              <p:pRg st="9" end="9"/>
                                            </p:txEl>
                                          </p:spTgt>
                                        </p:tgtEl>
                                        <p:attrNameLst>
                                          <p:attrName>style.visibility</p:attrName>
                                        </p:attrNameLst>
                                      </p:cBhvr>
                                      <p:to>
                                        <p:strVal val="visible"/>
                                      </p:to>
                                    </p:set>
                                    <p:anim calcmode="lin" valueType="num">
                                      <p:cBhvr additive="base">
                                        <p:cTn id="43" dur="500" fill="hold"/>
                                        <p:tgtEl>
                                          <p:spTgt spid="1024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2">
                                            <p:txEl>
                                              <p:pRg st="10" end="10"/>
                                            </p:txEl>
                                          </p:spTgt>
                                        </p:tgtEl>
                                        <p:attrNameLst>
                                          <p:attrName>style.visibility</p:attrName>
                                        </p:attrNameLst>
                                      </p:cBhvr>
                                      <p:to>
                                        <p:strVal val="visible"/>
                                      </p:to>
                                    </p:set>
                                    <p:anim calcmode="lin" valueType="num">
                                      <p:cBhvr additive="base">
                                        <p:cTn id="49" dur="500" fill="hold"/>
                                        <p:tgtEl>
                                          <p:spTgt spid="1024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2">
                                            <p:txEl>
                                              <p:pRg st="11" end="11"/>
                                            </p:txEl>
                                          </p:spTgt>
                                        </p:tgtEl>
                                        <p:attrNameLst>
                                          <p:attrName>style.visibility</p:attrName>
                                        </p:attrNameLst>
                                      </p:cBhvr>
                                      <p:to>
                                        <p:strVal val="visible"/>
                                      </p:to>
                                    </p:set>
                                    <p:anim calcmode="lin" valueType="num">
                                      <p:cBhvr additive="base">
                                        <p:cTn id="55" dur="500" fill="hold"/>
                                        <p:tgtEl>
                                          <p:spTgt spid="1024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395536" y="980728"/>
            <a:ext cx="8061077" cy="5256560"/>
          </a:xfrm>
        </p:spPr>
        <p:txBody>
          <a:bodyPr/>
          <a:lstStyle/>
          <a:p>
            <a:pPr marL="0" indent="0">
              <a:buNone/>
            </a:pPr>
            <a:r>
              <a:rPr lang="en-US" altLang="zh-CN" sz="2800" b="1" dirty="0">
                <a:solidFill>
                  <a:srgbClr val="0000CC"/>
                </a:solidFill>
              </a:rPr>
              <a:t>3.４.1  </a:t>
            </a:r>
            <a:r>
              <a:rPr lang="zh-CN" altLang="zh-CN" sz="2800" b="1" dirty="0">
                <a:solidFill>
                  <a:srgbClr val="0000CC"/>
                </a:solidFill>
              </a:rPr>
              <a:t>成员函数定义方式和</a:t>
            </a:r>
            <a:r>
              <a:rPr lang="en-US" altLang="zh-CN" sz="2800" b="1" dirty="0">
                <a:solidFill>
                  <a:srgbClr val="0000CC"/>
                </a:solidFill>
              </a:rPr>
              <a:t>inline</a:t>
            </a:r>
            <a:r>
              <a:rPr lang="zh-CN" altLang="zh-CN" sz="2800" b="1" dirty="0">
                <a:solidFill>
                  <a:srgbClr val="0000CC"/>
                </a:solidFill>
              </a:rPr>
              <a:t>函</a:t>
            </a:r>
            <a:r>
              <a:rPr lang="zh-CN" altLang="zh-CN" sz="2800" b="1" dirty="0"/>
              <a:t>数</a:t>
            </a:r>
            <a:endParaRPr lang="en-US" altLang="zh-CN" sz="2800" b="1" dirty="0"/>
          </a:p>
          <a:p>
            <a:pPr marL="0" indent="0">
              <a:buNone/>
            </a:pPr>
            <a:r>
              <a:rPr lang="en-US" altLang="zh-CN" sz="2400" b="1" dirty="0">
                <a:solidFill>
                  <a:srgbClr val="FF0000"/>
                </a:solidFill>
              </a:rPr>
              <a:t>1</a:t>
            </a:r>
            <a:r>
              <a:rPr lang="zh-CN" altLang="zh-CN" sz="2400" b="1" dirty="0">
                <a:solidFill>
                  <a:srgbClr val="FF0000"/>
                </a:solidFill>
              </a:rPr>
              <a:t>．类内定义成员函数</a:t>
            </a:r>
          </a:p>
          <a:p>
            <a:pPr lvl="1"/>
            <a:r>
              <a:rPr lang="zh-CN" altLang="zh-CN" sz="2400" dirty="0"/>
              <a:t>在声明类时，直接在类的内部就给出成员函数的定义，以这种方式定义的成员函数若符合内联函数的条件就会被处理为内联函数。</a:t>
            </a:r>
          </a:p>
          <a:p>
            <a:pPr marL="800100" lvl="2" indent="0">
              <a:buNone/>
            </a:pPr>
            <a:r>
              <a:rPr lang="en-US" altLang="zh-CN" sz="2200" dirty="0"/>
              <a:t>class Date{</a:t>
            </a:r>
            <a:endParaRPr lang="zh-CN" altLang="zh-CN" sz="2200" dirty="0"/>
          </a:p>
          <a:p>
            <a:pPr marL="800100" lvl="2" indent="0">
              <a:buNone/>
            </a:pPr>
            <a:r>
              <a:rPr lang="en-US" altLang="zh-CN" sz="2200" dirty="0"/>
              <a:t>   </a:t>
            </a:r>
            <a:r>
              <a:rPr lang="en-US" altLang="zh-CN" sz="2200" dirty="0" err="1"/>
              <a:t>int</a:t>
            </a:r>
            <a:r>
              <a:rPr lang="en-US" altLang="zh-CN" sz="2200" dirty="0"/>
              <a:t> </a:t>
            </a:r>
            <a:r>
              <a:rPr lang="en-US" altLang="zh-CN" sz="2200" dirty="0" err="1"/>
              <a:t>day,month,year</a:t>
            </a:r>
            <a:r>
              <a:rPr lang="en-US" altLang="zh-CN" sz="2200" dirty="0"/>
              <a:t>;</a:t>
            </a:r>
            <a:endParaRPr lang="zh-CN" altLang="zh-CN" sz="2200" dirty="0"/>
          </a:p>
          <a:p>
            <a:pPr marL="800100" lvl="2" indent="0">
              <a:buNone/>
            </a:pPr>
            <a:r>
              <a:rPr lang="en-US" altLang="zh-CN" sz="2200" dirty="0"/>
              <a:t>public:</a:t>
            </a:r>
            <a:endParaRPr lang="zh-CN" altLang="zh-CN" sz="2200" dirty="0"/>
          </a:p>
          <a:p>
            <a:pPr marL="800100" lvl="2" indent="0">
              <a:buNone/>
            </a:pPr>
            <a:r>
              <a:rPr lang="en-US" altLang="zh-CN" sz="2200" b="1" dirty="0">
                <a:solidFill>
                  <a:srgbClr val="0000CC"/>
                </a:solidFill>
              </a:rPr>
              <a:t>	  void </a:t>
            </a:r>
            <a:r>
              <a:rPr lang="en-US" altLang="zh-CN" sz="2200" b="1" dirty="0" err="1">
                <a:solidFill>
                  <a:srgbClr val="0000CC"/>
                </a:solidFill>
              </a:rPr>
              <a:t>init</a:t>
            </a:r>
            <a:r>
              <a:rPr lang="en-US" altLang="zh-CN" sz="2200" b="1" dirty="0">
                <a:solidFill>
                  <a:srgbClr val="0000CC"/>
                </a:solidFill>
              </a:rPr>
              <a:t>(</a:t>
            </a:r>
            <a:r>
              <a:rPr lang="en-US" altLang="zh-CN" sz="2200" b="1" dirty="0" err="1">
                <a:solidFill>
                  <a:srgbClr val="0000CC"/>
                </a:solidFill>
              </a:rPr>
              <a:t>int</a:t>
            </a:r>
            <a:r>
              <a:rPr lang="en-US" altLang="zh-CN" sz="2200" b="1" dirty="0">
                <a:solidFill>
                  <a:srgbClr val="0000CC"/>
                </a:solidFill>
              </a:rPr>
              <a:t> </a:t>
            </a:r>
            <a:r>
              <a:rPr lang="en-US" altLang="zh-CN" sz="2200" b="1" dirty="0" err="1">
                <a:solidFill>
                  <a:srgbClr val="0000CC"/>
                </a:solidFill>
              </a:rPr>
              <a:t>d,int</a:t>
            </a:r>
            <a:r>
              <a:rPr lang="en-US" altLang="zh-CN" sz="2200" b="1" dirty="0">
                <a:solidFill>
                  <a:srgbClr val="0000CC"/>
                </a:solidFill>
              </a:rPr>
              <a:t> </a:t>
            </a:r>
            <a:r>
              <a:rPr lang="en-US" altLang="zh-CN" sz="2200" b="1" dirty="0" err="1">
                <a:solidFill>
                  <a:srgbClr val="0000CC"/>
                </a:solidFill>
              </a:rPr>
              <a:t>m,int</a:t>
            </a:r>
            <a:r>
              <a:rPr lang="en-US" altLang="zh-CN" sz="2200" b="1" dirty="0">
                <a:solidFill>
                  <a:srgbClr val="0000CC"/>
                </a:solidFill>
              </a:rPr>
              <a:t> y){                     //inline</a:t>
            </a:r>
            <a:r>
              <a:rPr lang="zh-CN" altLang="en-US" sz="2200" b="1" dirty="0">
                <a:solidFill>
                  <a:srgbClr val="0000CC"/>
                </a:solidFill>
              </a:rPr>
              <a:t>函数</a:t>
            </a:r>
            <a:endParaRPr lang="zh-CN" altLang="zh-CN" sz="2200" b="1" dirty="0">
              <a:solidFill>
                <a:srgbClr val="0000CC"/>
              </a:solidFill>
            </a:endParaRPr>
          </a:p>
          <a:p>
            <a:pPr marL="800100" lvl="2" indent="0">
              <a:buNone/>
            </a:pPr>
            <a:r>
              <a:rPr lang="en-US" altLang="zh-CN" sz="2200" dirty="0">
                <a:solidFill>
                  <a:srgbClr val="0000CC"/>
                </a:solidFill>
              </a:rPr>
              <a:t>		day=d;	month=m; year=y;</a:t>
            </a:r>
            <a:endParaRPr lang="zh-CN" altLang="zh-CN" sz="2200" dirty="0">
              <a:solidFill>
                <a:srgbClr val="0000CC"/>
              </a:solidFill>
            </a:endParaRPr>
          </a:p>
          <a:p>
            <a:pPr marL="800100" lvl="2" indent="0">
              <a:buNone/>
            </a:pPr>
            <a:r>
              <a:rPr lang="en-US" altLang="zh-CN" sz="2200" dirty="0">
                <a:solidFill>
                  <a:srgbClr val="0000CC"/>
                </a:solidFill>
              </a:rPr>
              <a:t>	}</a:t>
            </a:r>
            <a:endParaRPr lang="zh-CN" altLang="zh-CN" sz="2200" dirty="0">
              <a:solidFill>
                <a:srgbClr val="0000CC"/>
              </a:solidFill>
            </a:endParaRPr>
          </a:p>
          <a:p>
            <a:pPr marL="800100" lvl="2" indent="0">
              <a:buNone/>
            </a:pPr>
            <a:r>
              <a:rPr lang="en-US" altLang="zh-CN" sz="2200" dirty="0">
                <a:solidFill>
                  <a:srgbClr val="0000CC"/>
                </a:solidFill>
              </a:rPr>
              <a:t>	</a:t>
            </a:r>
            <a:r>
              <a:rPr lang="en-US" altLang="zh-CN" sz="2200" dirty="0" err="1">
                <a:solidFill>
                  <a:srgbClr val="0000CC"/>
                </a:solidFill>
              </a:rPr>
              <a:t>int</a:t>
            </a:r>
            <a:r>
              <a:rPr lang="en-US" altLang="zh-CN" sz="2200" dirty="0">
                <a:solidFill>
                  <a:srgbClr val="0000CC"/>
                </a:solidFill>
              </a:rPr>
              <a:t> </a:t>
            </a:r>
            <a:r>
              <a:rPr lang="en-US" altLang="zh-CN" sz="2200" dirty="0" err="1">
                <a:solidFill>
                  <a:srgbClr val="0000CC"/>
                </a:solidFill>
              </a:rPr>
              <a:t>getDay</a:t>
            </a:r>
            <a:r>
              <a:rPr lang="en-US" altLang="zh-CN" sz="2200" dirty="0">
                <a:solidFill>
                  <a:srgbClr val="0000CC"/>
                </a:solidFill>
              </a:rPr>
              <a:t>() {return day;}　　               //inline</a:t>
            </a:r>
            <a:r>
              <a:rPr lang="zh-CN" altLang="en-US" sz="2200" dirty="0">
                <a:solidFill>
                  <a:srgbClr val="0000CC"/>
                </a:solidFill>
              </a:rPr>
              <a:t>函数</a:t>
            </a:r>
            <a:r>
              <a:rPr lang="en-US" altLang="zh-CN" sz="2200" dirty="0"/>
              <a:t>　　　　　　　</a:t>
            </a:r>
            <a:endParaRPr lang="zh-CN" altLang="zh-CN" sz="2200" dirty="0"/>
          </a:p>
          <a:p>
            <a:pPr marL="800100" lvl="2" indent="0">
              <a:buNone/>
            </a:pPr>
            <a:r>
              <a:rPr lang="zh-CN" altLang="zh-CN" sz="2200" dirty="0"/>
              <a:t>……</a:t>
            </a:r>
          </a:p>
          <a:p>
            <a:pPr marL="800100" lvl="2" indent="0">
              <a:buNone/>
            </a:pPr>
            <a:r>
              <a:rPr lang="en-US" altLang="zh-CN" sz="2200" dirty="0"/>
              <a:t>};</a:t>
            </a:r>
            <a:endParaRPr lang="zh-CN" altLang="zh-CN" sz="2200" dirty="0"/>
          </a:p>
          <a:p>
            <a:pPr marL="0" indent="0">
              <a:buNone/>
            </a:pPr>
            <a:endParaRPr lang="zh-CN" altLang="en-US" b="1" dirty="0"/>
          </a:p>
          <a:p>
            <a:pPr marL="457200" lvl="1" indent="0" eaLnBrk="1" hangingPunct="1">
              <a:lnSpc>
                <a:spcPct val="90000"/>
              </a:lnSpc>
              <a:buNone/>
            </a:pPr>
            <a:endParaRPr lang="zh-CN" altLang="en-US" b="1" dirty="0"/>
          </a:p>
        </p:txBody>
      </p:sp>
      <p:sp>
        <p:nvSpPr>
          <p:cNvPr id="1026"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altLang="zh-CN" sz="4400" b="1" dirty="0">
                <a:solidFill>
                  <a:schemeClr val="tx2"/>
                </a:solidFill>
                <a:effectLst>
                  <a:outerShdw blurRad="38100" dist="38100" dir="2700000" algn="tl">
                    <a:srgbClr val="C0C0C0"/>
                  </a:outerShdw>
                </a:effectLst>
                <a:latin typeface="Arial" charset="0"/>
                <a:ea typeface="宋体" charset="-122"/>
              </a:rPr>
              <a:t>３.４  </a:t>
            </a:r>
            <a:r>
              <a:rPr lang="zh-CN" altLang="en-US" sz="4400" b="1" dirty="0">
                <a:solidFill>
                  <a:srgbClr val="FF3300"/>
                </a:solidFill>
                <a:effectLst>
                  <a:outerShdw blurRad="38100" dist="38100" dir="2700000" algn="tl">
                    <a:srgbClr val="C0C0C0"/>
                  </a:outerShdw>
                </a:effectLst>
                <a:latin typeface="Arial" charset="0"/>
                <a:ea typeface="宋体" charset="-122"/>
              </a:rPr>
              <a:t>成员函数</a:t>
            </a:r>
          </a:p>
        </p:txBody>
      </p:sp>
    </p:spTree>
    <p:extLst>
      <p:ext uri="{BB962C8B-B14F-4D97-AF65-F5344CB8AC3E}">
        <p14:creationId xmlns:p14="http://schemas.microsoft.com/office/powerpoint/2010/main" val="16521853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684213" y="908720"/>
            <a:ext cx="7772400" cy="5184775"/>
          </a:xfrm>
        </p:spPr>
        <p:txBody>
          <a:bodyPr/>
          <a:lstStyle/>
          <a:p>
            <a:pPr marL="533400" indent="-533400" eaLnBrk="1" hangingPunct="1">
              <a:lnSpc>
                <a:spcPct val="80000"/>
              </a:lnSpc>
              <a:buFontTx/>
              <a:buNone/>
            </a:pPr>
            <a:r>
              <a:rPr lang="en-US" altLang="zh-CN" sz="2400" b="1" dirty="0">
                <a:solidFill>
                  <a:srgbClr val="0000CC"/>
                </a:solidFill>
              </a:rPr>
              <a:t>2</a:t>
            </a:r>
            <a:r>
              <a:rPr lang="zh-CN" altLang="en-US" sz="2400" b="1" dirty="0">
                <a:solidFill>
                  <a:srgbClr val="0000CC"/>
                </a:solidFill>
              </a:rPr>
              <a:t>、外类定义成员函数</a:t>
            </a:r>
            <a:endParaRPr lang="en-US" altLang="zh-CN" sz="2400" b="1" dirty="0">
              <a:solidFill>
                <a:srgbClr val="0000CC"/>
              </a:solidFill>
            </a:endParaRPr>
          </a:p>
          <a:p>
            <a:pPr lvl="1"/>
            <a:r>
              <a:rPr lang="zh-CN" altLang="zh-CN" sz="2000" dirty="0"/>
              <a:t>在声明类时，若只声明了成员函数的原型，就需要在类的外部定义该成员函数，方法是：</a:t>
            </a:r>
          </a:p>
          <a:p>
            <a:pPr marL="457200" lvl="1" indent="0">
              <a:buNone/>
            </a:pPr>
            <a:r>
              <a:rPr lang="en-US" altLang="zh-CN" sz="2400" dirty="0" err="1">
                <a:solidFill>
                  <a:srgbClr val="FF0000"/>
                </a:solidFill>
              </a:rPr>
              <a:t>r_type</a:t>
            </a:r>
            <a:r>
              <a:rPr lang="en-US" altLang="zh-CN" sz="2400" dirty="0">
                <a:solidFill>
                  <a:srgbClr val="FF0000"/>
                </a:solidFill>
              </a:rPr>
              <a:t> </a:t>
            </a:r>
            <a:r>
              <a:rPr lang="en-US" altLang="zh-CN" sz="2400" dirty="0" err="1">
                <a:solidFill>
                  <a:srgbClr val="FF0000"/>
                </a:solidFill>
              </a:rPr>
              <a:t>class_name</a:t>
            </a:r>
            <a:r>
              <a:rPr lang="en-US" altLang="zh-CN" sz="2400" dirty="0">
                <a:solidFill>
                  <a:srgbClr val="FF0000"/>
                </a:solidFill>
              </a:rPr>
              <a:t>::</a:t>
            </a:r>
            <a:r>
              <a:rPr lang="en-US" altLang="zh-CN" sz="2400" dirty="0" err="1">
                <a:solidFill>
                  <a:srgbClr val="FF0000"/>
                </a:solidFill>
              </a:rPr>
              <a:t>f_Name</a:t>
            </a:r>
            <a:r>
              <a:rPr lang="en-US" altLang="zh-CN" sz="2400" dirty="0">
                <a:solidFill>
                  <a:srgbClr val="FF0000"/>
                </a:solidFill>
              </a:rPr>
              <a:t>(T1 p1, T2 p2,</a:t>
            </a:r>
            <a:r>
              <a:rPr lang="zh-CN" altLang="zh-CN" sz="2400" dirty="0">
                <a:solidFill>
                  <a:srgbClr val="FF0000"/>
                </a:solidFill>
              </a:rPr>
              <a:t>…</a:t>
            </a:r>
            <a:r>
              <a:rPr lang="en-US" altLang="zh-CN" sz="2400" dirty="0">
                <a:solidFill>
                  <a:srgbClr val="FF0000"/>
                </a:solidFill>
              </a:rPr>
              <a:t>);</a:t>
            </a:r>
            <a:endParaRPr lang="zh-CN" altLang="zh-CN" sz="2400" dirty="0">
              <a:solidFill>
                <a:srgbClr val="FF0000"/>
              </a:solidFill>
            </a:endParaRPr>
          </a:p>
          <a:p>
            <a:pPr lvl="1" eaLnBrk="1" hangingPunct="1">
              <a:lnSpc>
                <a:spcPct val="80000"/>
              </a:lnSpc>
            </a:pPr>
            <a:r>
              <a:rPr lang="zh-CN" altLang="en-US" sz="2000" b="1" dirty="0">
                <a:solidFill>
                  <a:srgbClr val="0000CC"/>
                </a:solidFill>
              </a:rPr>
              <a:t>例如：类</a:t>
            </a:r>
            <a:r>
              <a:rPr lang="en-US" altLang="zh-CN" sz="2000" b="1" dirty="0">
                <a:solidFill>
                  <a:srgbClr val="0000CC"/>
                </a:solidFill>
              </a:rPr>
              <a:t>Data</a:t>
            </a:r>
            <a:r>
              <a:rPr lang="zh-CN" altLang="en-US" sz="2000" b="1" dirty="0">
                <a:solidFill>
                  <a:srgbClr val="0000CC"/>
                </a:solidFill>
              </a:rPr>
              <a:t>定义</a:t>
            </a:r>
            <a:endParaRPr lang="en-US" altLang="zh-CN" sz="2000" b="1" dirty="0">
              <a:solidFill>
                <a:srgbClr val="0000CC"/>
              </a:solidFill>
            </a:endParaRPr>
          </a:p>
          <a:p>
            <a:pPr marL="400050" lvl="1" indent="0">
              <a:buNone/>
            </a:pPr>
            <a:r>
              <a:rPr lang="en-US" altLang="zh-CN" sz="1800" b="1" dirty="0"/>
              <a:t>class Date{</a:t>
            </a:r>
            <a:endParaRPr lang="zh-CN" altLang="zh-CN" sz="1800" b="1" dirty="0"/>
          </a:p>
          <a:p>
            <a:pPr marL="400050" lvl="1" indent="0">
              <a:buNone/>
            </a:pPr>
            <a:r>
              <a:rPr lang="en-US" altLang="zh-CN" sz="1800" b="1" dirty="0"/>
              <a:t>	</a:t>
            </a:r>
            <a:r>
              <a:rPr lang="en-US" altLang="zh-CN" sz="1800" b="1" dirty="0" err="1"/>
              <a:t>int</a:t>
            </a:r>
            <a:r>
              <a:rPr lang="en-US" altLang="zh-CN" sz="1800" b="1" dirty="0"/>
              <a:t> </a:t>
            </a:r>
            <a:r>
              <a:rPr lang="en-US" altLang="zh-CN" sz="1800" b="1" dirty="0" err="1"/>
              <a:t>day,month,year</a:t>
            </a:r>
            <a:r>
              <a:rPr lang="en-US" altLang="zh-CN" sz="1800" b="1" dirty="0"/>
              <a:t>;</a:t>
            </a:r>
            <a:endParaRPr lang="zh-CN" altLang="zh-CN" sz="1800" b="1" dirty="0"/>
          </a:p>
          <a:p>
            <a:pPr marL="400050" lvl="1" indent="0">
              <a:buNone/>
            </a:pPr>
            <a:r>
              <a:rPr lang="en-US" altLang="zh-CN" sz="1800" b="1" dirty="0"/>
              <a:t>public:</a:t>
            </a:r>
            <a:endParaRPr lang="zh-CN" altLang="zh-CN" sz="1800" b="1" dirty="0"/>
          </a:p>
          <a:p>
            <a:pPr marL="400050" lvl="1" indent="0">
              <a:buNone/>
            </a:pPr>
            <a:r>
              <a:rPr lang="en-US" altLang="zh-CN" sz="1800" b="1" dirty="0"/>
              <a:t>	void </a:t>
            </a:r>
            <a:r>
              <a:rPr lang="en-US" altLang="zh-CN" sz="1800" b="1" dirty="0" err="1"/>
              <a:t>init</a:t>
            </a:r>
            <a:r>
              <a:rPr lang="en-US" altLang="zh-CN" sz="1800" b="1" dirty="0"/>
              <a:t>(</a:t>
            </a:r>
            <a:r>
              <a:rPr lang="en-US" altLang="zh-CN" sz="1800" b="1" dirty="0" err="1"/>
              <a:t>int</a:t>
            </a:r>
            <a:r>
              <a:rPr lang="en-US" altLang="zh-CN" sz="1800" b="1" dirty="0"/>
              <a:t> ,</a:t>
            </a:r>
            <a:r>
              <a:rPr lang="en-US" altLang="zh-CN" sz="1800" b="1" dirty="0" err="1"/>
              <a:t>int</a:t>
            </a:r>
            <a:r>
              <a:rPr lang="en-US" altLang="zh-CN" sz="1800" b="1" dirty="0"/>
              <a:t> ,</a:t>
            </a:r>
            <a:r>
              <a:rPr lang="en-US" altLang="zh-CN" sz="1800" b="1" dirty="0" err="1"/>
              <a:t>int</a:t>
            </a:r>
            <a:r>
              <a:rPr lang="en-US" altLang="zh-CN" sz="1800" b="1" dirty="0"/>
              <a:t> );               </a:t>
            </a:r>
            <a:r>
              <a:rPr lang="en-US" altLang="zh-CN" sz="1800" b="1" dirty="0">
                <a:solidFill>
                  <a:srgbClr val="FF0000"/>
                </a:solidFill>
              </a:rPr>
              <a:t>//</a:t>
            </a:r>
            <a:r>
              <a:rPr lang="zh-CN" altLang="zh-CN" sz="1800" b="1" dirty="0">
                <a:solidFill>
                  <a:srgbClr val="FF0000"/>
                </a:solidFill>
              </a:rPr>
              <a:t>省略了形式参数</a:t>
            </a:r>
          </a:p>
          <a:p>
            <a:pPr marL="400050" lvl="1" indent="0">
              <a:buNone/>
            </a:pPr>
            <a:r>
              <a:rPr lang="en-US" altLang="zh-CN" sz="1800" b="1" dirty="0"/>
              <a:t>	</a:t>
            </a:r>
            <a:r>
              <a:rPr lang="en-US" altLang="zh-CN" sz="1800" b="1" dirty="0" err="1"/>
              <a:t>int</a:t>
            </a:r>
            <a:r>
              <a:rPr lang="en-US" altLang="zh-CN" sz="1800" b="1" dirty="0"/>
              <a:t> </a:t>
            </a:r>
            <a:r>
              <a:rPr lang="en-US" altLang="zh-CN" sz="1800" b="1" dirty="0" err="1"/>
              <a:t>getDay</a:t>
            </a:r>
            <a:r>
              <a:rPr lang="en-US" altLang="zh-CN" sz="1800" b="1" dirty="0"/>
              <a:t>();</a:t>
            </a:r>
            <a:endParaRPr lang="zh-CN" altLang="zh-CN" sz="1800" b="1" dirty="0"/>
          </a:p>
          <a:p>
            <a:pPr marL="400050" lvl="1" indent="0">
              <a:buNone/>
            </a:pPr>
            <a:r>
              <a:rPr lang="en-US" altLang="zh-CN" sz="1800" b="1" dirty="0"/>
              <a:t>     inline </a:t>
            </a:r>
            <a:r>
              <a:rPr lang="en-US" altLang="zh-CN" sz="1800" b="1" dirty="0" err="1"/>
              <a:t>int</a:t>
            </a:r>
            <a:r>
              <a:rPr lang="en-US" altLang="zh-CN" sz="1800" b="1" dirty="0"/>
              <a:t> </a:t>
            </a:r>
            <a:r>
              <a:rPr lang="en-US" altLang="zh-CN" sz="1800" b="1" dirty="0" err="1"/>
              <a:t>getMonth</a:t>
            </a:r>
            <a:r>
              <a:rPr lang="en-US" altLang="zh-CN" sz="1800" b="1" dirty="0"/>
              <a:t>()</a:t>
            </a:r>
            <a:endParaRPr lang="zh-CN" altLang="zh-CN" sz="1800" b="1" dirty="0"/>
          </a:p>
          <a:p>
            <a:pPr marL="400050" lvl="1" indent="0">
              <a:buNone/>
            </a:pPr>
            <a:r>
              <a:rPr lang="en-US" altLang="zh-CN" sz="1800" b="1" dirty="0"/>
              <a:t>};</a:t>
            </a:r>
            <a:endParaRPr lang="zh-CN" altLang="zh-CN" sz="1800" b="1" dirty="0"/>
          </a:p>
          <a:p>
            <a:pPr marL="400050" lvl="1" indent="0">
              <a:buNone/>
            </a:pPr>
            <a:r>
              <a:rPr lang="en-US" altLang="zh-CN" sz="1800" b="1" dirty="0" err="1"/>
              <a:t>int</a:t>
            </a:r>
            <a:r>
              <a:rPr lang="en-US" altLang="zh-CN" sz="1800" b="1" dirty="0"/>
              <a:t> Date::</a:t>
            </a:r>
            <a:r>
              <a:rPr lang="en-US" altLang="zh-CN" sz="1800" b="1" dirty="0" err="1"/>
              <a:t>getDay</a:t>
            </a:r>
            <a:r>
              <a:rPr lang="en-US" altLang="zh-CN" sz="1800" b="1" dirty="0"/>
              <a:t>() {return day;}                              //</a:t>
            </a:r>
            <a:r>
              <a:rPr lang="zh-CN" altLang="en-US" sz="1800" b="1" dirty="0"/>
              <a:t>非</a:t>
            </a:r>
            <a:r>
              <a:rPr lang="en-US" altLang="zh-CN" sz="1800" b="1" dirty="0"/>
              <a:t>inline</a:t>
            </a:r>
            <a:r>
              <a:rPr lang="zh-CN" altLang="en-US" sz="1800" b="1" dirty="0"/>
              <a:t>函数</a:t>
            </a:r>
            <a:endParaRPr lang="zh-CN" altLang="zh-CN" sz="1800" b="1" dirty="0"/>
          </a:p>
          <a:p>
            <a:pPr marL="400050" lvl="1" indent="0">
              <a:buNone/>
            </a:pPr>
            <a:r>
              <a:rPr lang="en-US" altLang="zh-CN" sz="1800" b="1" dirty="0" err="1"/>
              <a:t>int</a:t>
            </a:r>
            <a:r>
              <a:rPr lang="en-US" altLang="zh-CN" sz="1800" b="1" dirty="0"/>
              <a:t> Date::</a:t>
            </a:r>
            <a:r>
              <a:rPr lang="en-US" altLang="zh-CN" sz="1800" b="1" dirty="0" err="1"/>
              <a:t>getMonth</a:t>
            </a:r>
            <a:r>
              <a:rPr lang="en-US" altLang="zh-CN" sz="1800" b="1" dirty="0"/>
              <a:t>(){return month;}                      //</a:t>
            </a:r>
            <a:r>
              <a:rPr lang="zh-CN" altLang="en-US" sz="1800" b="1" dirty="0"/>
              <a:t>非</a:t>
            </a:r>
            <a:r>
              <a:rPr lang="en-US" altLang="zh-CN" sz="1800" b="1" dirty="0"/>
              <a:t>inline</a:t>
            </a:r>
            <a:r>
              <a:rPr lang="zh-CN" altLang="en-US" sz="1800" b="1" dirty="0"/>
              <a:t>函数</a:t>
            </a:r>
            <a:endParaRPr lang="zh-CN" altLang="zh-CN" sz="1800" b="1" dirty="0"/>
          </a:p>
          <a:p>
            <a:pPr marL="400050" lvl="1" indent="0">
              <a:buNone/>
            </a:pPr>
            <a:r>
              <a:rPr lang="fr-FR" altLang="zh-CN" sz="1800" b="1" dirty="0">
                <a:solidFill>
                  <a:srgbClr val="FF0000"/>
                </a:solidFill>
              </a:rPr>
              <a:t>inline</a:t>
            </a:r>
            <a:r>
              <a:rPr lang="fr-FR" altLang="zh-CN" sz="1800" b="1" dirty="0"/>
              <a:t> void Date::init(int d,int m,int y)	{               </a:t>
            </a:r>
            <a:r>
              <a:rPr lang="fr-FR" altLang="zh-CN" sz="1800" b="1" dirty="0">
                <a:solidFill>
                  <a:srgbClr val="FF0000"/>
                </a:solidFill>
              </a:rPr>
              <a:t>//</a:t>
            </a:r>
            <a:r>
              <a:rPr lang="en-US" altLang="zh-CN" sz="1800" b="1" dirty="0">
                <a:solidFill>
                  <a:srgbClr val="FF0000"/>
                </a:solidFill>
              </a:rPr>
              <a:t>inline</a:t>
            </a:r>
            <a:r>
              <a:rPr lang="zh-CN" altLang="en-US" sz="1800" b="1" dirty="0">
                <a:solidFill>
                  <a:srgbClr val="FF0000"/>
                </a:solidFill>
              </a:rPr>
              <a:t>函数</a:t>
            </a:r>
            <a:endParaRPr lang="zh-CN" altLang="zh-CN" sz="1800" b="1" dirty="0">
              <a:solidFill>
                <a:srgbClr val="FF0000"/>
              </a:solidFill>
            </a:endParaRPr>
          </a:p>
          <a:p>
            <a:pPr marL="400050" lvl="1" indent="0">
              <a:buNone/>
            </a:pPr>
            <a:r>
              <a:rPr lang="fr-FR" altLang="zh-CN" sz="1800" b="1" dirty="0"/>
              <a:t>	</a:t>
            </a:r>
            <a:r>
              <a:rPr lang="en-US" altLang="zh-CN" sz="1800" b="1" dirty="0"/>
              <a:t>day=d;	month=m;	year=y;</a:t>
            </a:r>
            <a:endParaRPr lang="zh-CN" altLang="zh-CN" sz="1800" b="1" dirty="0"/>
          </a:p>
          <a:p>
            <a:pPr marL="400050" lvl="1" indent="0">
              <a:buNone/>
            </a:pPr>
            <a:r>
              <a:rPr lang="en-US" altLang="zh-CN" sz="1800" b="1" dirty="0"/>
              <a:t>}</a:t>
            </a:r>
            <a:endParaRPr lang="zh-CN" altLang="zh-CN" sz="1800" b="1" dirty="0"/>
          </a:p>
          <a:p>
            <a:pPr lvl="1" eaLnBrk="1" hangingPunct="1">
              <a:lnSpc>
                <a:spcPct val="80000"/>
              </a:lnSpc>
            </a:pPr>
            <a:endParaRPr lang="zh-CN" altLang="en-US" sz="2000" b="1" dirty="0">
              <a:solidFill>
                <a:srgbClr val="0000CC"/>
              </a:solidFill>
            </a:endParaRPr>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indent="0">
              <a:buNone/>
            </a:pPr>
            <a:r>
              <a:rPr lang="en-US" altLang="zh-CN" sz="3200" b="1" dirty="0">
                <a:solidFill>
                  <a:srgbClr val="0000CC"/>
                </a:solidFill>
              </a:rPr>
              <a:t>3.４.1  </a:t>
            </a:r>
            <a:r>
              <a:rPr lang="zh-CN" altLang="zh-CN" sz="3200" b="1" dirty="0">
                <a:solidFill>
                  <a:srgbClr val="FF0000"/>
                </a:solidFill>
              </a:rPr>
              <a:t>成员函数定义</a:t>
            </a:r>
            <a:r>
              <a:rPr lang="zh-CN" altLang="zh-CN" sz="3200" b="1" dirty="0">
                <a:solidFill>
                  <a:srgbClr val="0000CC"/>
                </a:solidFill>
              </a:rPr>
              <a:t>方式和</a:t>
            </a:r>
            <a:r>
              <a:rPr lang="en-US" altLang="zh-CN" sz="3200" b="1" dirty="0">
                <a:solidFill>
                  <a:srgbClr val="0000CC"/>
                </a:solidFill>
              </a:rPr>
              <a:t>inline</a:t>
            </a:r>
            <a:r>
              <a:rPr lang="zh-CN" altLang="zh-CN" sz="3200" b="1" dirty="0">
                <a:solidFill>
                  <a:srgbClr val="0000CC"/>
                </a:solidFill>
              </a:rPr>
              <a:t>函</a:t>
            </a:r>
            <a:r>
              <a:rPr lang="zh-CN" altLang="zh-CN" sz="3200" b="1" dirty="0"/>
              <a:t>数</a:t>
            </a:r>
            <a:endParaRPr lang="en-US" altLang="zh-CN" sz="3200" b="1" dirty="0"/>
          </a:p>
        </p:txBody>
      </p:sp>
    </p:spTree>
    <p:extLst>
      <p:ext uri="{BB962C8B-B14F-4D97-AF65-F5344CB8AC3E}">
        <p14:creationId xmlns:p14="http://schemas.microsoft.com/office/powerpoint/2010/main" val="239071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 calcmode="lin" valueType="num">
                                      <p:cBhvr additive="base">
                                        <p:cTn id="25" dur="500" fill="hold"/>
                                        <p:tgtEl>
                                          <p:spTgt spid="1433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8">
                                            <p:txEl>
                                              <p:pRg st="5" end="5"/>
                                            </p:txEl>
                                          </p:spTgt>
                                        </p:tgtEl>
                                        <p:attrNameLst>
                                          <p:attrName>style.visibility</p:attrName>
                                        </p:attrNameLst>
                                      </p:cBhvr>
                                      <p:to>
                                        <p:strVal val="visible"/>
                                      </p:to>
                                    </p:set>
                                    <p:anim calcmode="lin" valueType="num">
                                      <p:cBhvr additive="base">
                                        <p:cTn id="29" dur="500" fill="hold"/>
                                        <p:tgtEl>
                                          <p:spTgt spid="1433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8">
                                            <p:txEl>
                                              <p:pRg st="6" end="6"/>
                                            </p:txEl>
                                          </p:spTgt>
                                        </p:tgtEl>
                                        <p:attrNameLst>
                                          <p:attrName>style.visibility</p:attrName>
                                        </p:attrNameLst>
                                      </p:cBhvr>
                                      <p:to>
                                        <p:strVal val="visible"/>
                                      </p:to>
                                    </p:set>
                                    <p:anim calcmode="lin" valueType="num">
                                      <p:cBhvr additive="base">
                                        <p:cTn id="33" dur="500" fill="hold"/>
                                        <p:tgtEl>
                                          <p:spTgt spid="1433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38">
                                            <p:txEl>
                                              <p:pRg st="7" end="7"/>
                                            </p:txEl>
                                          </p:spTgt>
                                        </p:tgtEl>
                                        <p:attrNameLst>
                                          <p:attrName>style.visibility</p:attrName>
                                        </p:attrNameLst>
                                      </p:cBhvr>
                                      <p:to>
                                        <p:strVal val="visible"/>
                                      </p:to>
                                    </p:set>
                                    <p:anim calcmode="lin" valueType="num">
                                      <p:cBhvr additive="base">
                                        <p:cTn id="37" dur="500" fill="hold"/>
                                        <p:tgtEl>
                                          <p:spTgt spid="1433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338">
                                            <p:txEl>
                                              <p:pRg st="8" end="8"/>
                                            </p:txEl>
                                          </p:spTgt>
                                        </p:tgtEl>
                                        <p:attrNameLst>
                                          <p:attrName>style.visibility</p:attrName>
                                        </p:attrNameLst>
                                      </p:cBhvr>
                                      <p:to>
                                        <p:strVal val="visible"/>
                                      </p:to>
                                    </p:set>
                                    <p:anim calcmode="lin" valueType="num">
                                      <p:cBhvr additive="base">
                                        <p:cTn id="41" dur="500" fill="hold"/>
                                        <p:tgtEl>
                                          <p:spTgt spid="1433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38">
                                            <p:txEl>
                                              <p:pRg st="9" end="9"/>
                                            </p:txEl>
                                          </p:spTgt>
                                        </p:tgtEl>
                                        <p:attrNameLst>
                                          <p:attrName>style.visibility</p:attrName>
                                        </p:attrNameLst>
                                      </p:cBhvr>
                                      <p:to>
                                        <p:strVal val="visible"/>
                                      </p:to>
                                    </p:set>
                                    <p:anim calcmode="lin" valueType="num">
                                      <p:cBhvr additive="base">
                                        <p:cTn id="45" dur="500" fill="hold"/>
                                        <p:tgtEl>
                                          <p:spTgt spid="14338">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8">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338">
                                            <p:txEl>
                                              <p:pRg st="10" end="10"/>
                                            </p:txEl>
                                          </p:spTgt>
                                        </p:tgtEl>
                                        <p:attrNameLst>
                                          <p:attrName>style.visibility</p:attrName>
                                        </p:attrNameLst>
                                      </p:cBhvr>
                                      <p:to>
                                        <p:strVal val="visible"/>
                                      </p:to>
                                    </p:set>
                                    <p:anim calcmode="lin" valueType="num">
                                      <p:cBhvr additive="base">
                                        <p:cTn id="49" dur="500" fill="hold"/>
                                        <p:tgtEl>
                                          <p:spTgt spid="1433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338">
                                            <p:txEl>
                                              <p:pRg st="11" end="11"/>
                                            </p:txEl>
                                          </p:spTgt>
                                        </p:tgtEl>
                                        <p:attrNameLst>
                                          <p:attrName>style.visibility</p:attrName>
                                        </p:attrNameLst>
                                      </p:cBhvr>
                                      <p:to>
                                        <p:strVal val="visible"/>
                                      </p:to>
                                    </p:set>
                                    <p:anim calcmode="lin" valueType="num">
                                      <p:cBhvr additive="base">
                                        <p:cTn id="55" dur="500" fill="hold"/>
                                        <p:tgtEl>
                                          <p:spTgt spid="1433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338">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338">
                                            <p:txEl>
                                              <p:pRg st="12" end="12"/>
                                            </p:txEl>
                                          </p:spTgt>
                                        </p:tgtEl>
                                        <p:attrNameLst>
                                          <p:attrName>style.visibility</p:attrName>
                                        </p:attrNameLst>
                                      </p:cBhvr>
                                      <p:to>
                                        <p:strVal val="visible"/>
                                      </p:to>
                                    </p:set>
                                    <p:anim calcmode="lin" valueType="num">
                                      <p:cBhvr additive="base">
                                        <p:cTn id="59" dur="500" fill="hold"/>
                                        <p:tgtEl>
                                          <p:spTgt spid="14338">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33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338">
                                            <p:txEl>
                                              <p:pRg st="13" end="13"/>
                                            </p:txEl>
                                          </p:spTgt>
                                        </p:tgtEl>
                                        <p:attrNameLst>
                                          <p:attrName>style.visibility</p:attrName>
                                        </p:attrNameLst>
                                      </p:cBhvr>
                                      <p:to>
                                        <p:strVal val="visible"/>
                                      </p:to>
                                    </p:set>
                                    <p:anim calcmode="lin" valueType="num">
                                      <p:cBhvr additive="base">
                                        <p:cTn id="65" dur="500" fill="hold"/>
                                        <p:tgtEl>
                                          <p:spTgt spid="14338">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338">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338">
                                            <p:txEl>
                                              <p:pRg st="14" end="14"/>
                                            </p:txEl>
                                          </p:spTgt>
                                        </p:tgtEl>
                                        <p:attrNameLst>
                                          <p:attrName>style.visibility</p:attrName>
                                        </p:attrNameLst>
                                      </p:cBhvr>
                                      <p:to>
                                        <p:strVal val="visible"/>
                                      </p:to>
                                    </p:set>
                                    <p:anim calcmode="lin" valueType="num">
                                      <p:cBhvr additive="base">
                                        <p:cTn id="69" dur="500" fill="hold"/>
                                        <p:tgtEl>
                                          <p:spTgt spid="14338">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4338">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4338">
                                            <p:txEl>
                                              <p:pRg st="15" end="15"/>
                                            </p:txEl>
                                          </p:spTgt>
                                        </p:tgtEl>
                                        <p:attrNameLst>
                                          <p:attrName>style.visibility</p:attrName>
                                        </p:attrNameLst>
                                      </p:cBhvr>
                                      <p:to>
                                        <p:strVal val="visible"/>
                                      </p:to>
                                    </p:set>
                                    <p:anim calcmode="lin" valueType="num">
                                      <p:cBhvr additive="base">
                                        <p:cTn id="73" dur="500" fill="hold"/>
                                        <p:tgtEl>
                                          <p:spTgt spid="14338">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33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684213" y="908720"/>
            <a:ext cx="7772400" cy="5184775"/>
          </a:xfrm>
        </p:spPr>
        <p:txBody>
          <a:bodyPr/>
          <a:lstStyle/>
          <a:p>
            <a:pPr indent="254000" algn="just">
              <a:spcAft>
                <a:spcPts val="0"/>
              </a:spcAft>
            </a:pPr>
            <a:r>
              <a:rPr lang="zh-CN" altLang="en-US" b="1" kern="1000" dirty="0">
                <a:solidFill>
                  <a:srgbClr val="0000CC"/>
                </a:solidFill>
                <a:latin typeface="Times New Roman" panose="02020603050405020304" pitchFamily="18" charset="0"/>
              </a:rPr>
              <a:t>对类外成员函数定义的几点</a:t>
            </a:r>
            <a:r>
              <a:rPr lang="zh-CN" altLang="zh-CN" b="1" kern="1000" dirty="0">
                <a:solidFill>
                  <a:srgbClr val="0000CC"/>
                </a:solidFill>
                <a:latin typeface="Times New Roman" panose="02020603050405020304" pitchFamily="18" charset="0"/>
              </a:rPr>
              <a:t>说明</a:t>
            </a:r>
            <a:endParaRPr lang="en-US" altLang="zh-CN" b="1" kern="1000" dirty="0">
              <a:solidFill>
                <a:srgbClr val="0000CC"/>
              </a:solidFill>
              <a:latin typeface="Times New Roman" panose="02020603050405020304" pitchFamily="18" charset="0"/>
            </a:endParaRPr>
          </a:p>
          <a:p>
            <a:pPr marL="1200150" lvl="1" indent="-457200" algn="just">
              <a:spcAft>
                <a:spcPts val="0"/>
              </a:spcAft>
              <a:buFont typeface="+mj-ea"/>
              <a:buAutoNum type="circleNumDbPlain"/>
            </a:pPr>
            <a:r>
              <a:rPr lang="zh-CN" altLang="zh-CN" kern="1000" dirty="0">
                <a:latin typeface="Times New Roman" panose="02020603050405020304" pitchFamily="18" charset="0"/>
              </a:rPr>
              <a:t>若采用类外方式定义成员函数，则类声明时成员</a:t>
            </a:r>
            <a:r>
              <a:rPr lang="zh-CN" altLang="zh-CN" b="1" kern="1000" dirty="0">
                <a:solidFill>
                  <a:srgbClr val="FF0000"/>
                </a:solidFill>
                <a:latin typeface="Times New Roman" panose="02020603050405020304" pitchFamily="18" charset="0"/>
              </a:rPr>
              <a:t>函数原型中的形参名可以省略</a:t>
            </a:r>
            <a:r>
              <a:rPr lang="zh-CN" altLang="zh-CN" kern="1000" dirty="0">
                <a:latin typeface="Times New Roman" panose="02020603050405020304" pitchFamily="18" charset="0"/>
              </a:rPr>
              <a:t>，只声明各个形参的类型；</a:t>
            </a:r>
            <a:endParaRPr lang="en-US" altLang="zh-CN" kern="1000" dirty="0">
              <a:latin typeface="Times New Roman" panose="02020603050405020304" pitchFamily="18" charset="0"/>
            </a:endParaRPr>
          </a:p>
          <a:p>
            <a:pPr marL="1200150" lvl="1" indent="-457200" algn="just">
              <a:spcAft>
                <a:spcPts val="0"/>
              </a:spcAft>
              <a:buFont typeface="+mj-ea"/>
              <a:buAutoNum type="circleNumDbPlain"/>
            </a:pPr>
            <a:r>
              <a:rPr lang="zh-CN" altLang="zh-CN" kern="1000" dirty="0">
                <a:latin typeface="Times New Roman" panose="02020603050405020304" pitchFamily="18" charset="0"/>
              </a:rPr>
              <a:t>在类外定义成员函数时，</a:t>
            </a:r>
            <a:r>
              <a:rPr lang="zh-CN" altLang="zh-CN" kern="1000" dirty="0">
                <a:solidFill>
                  <a:srgbClr val="FF0000"/>
                </a:solidFill>
                <a:latin typeface="Times New Roman" panose="02020603050405020304" pitchFamily="18" charset="0"/>
              </a:rPr>
              <a:t>成员函数的返回类型、函数名称、参数表必须与成员函数原型的声明完全相同</a:t>
            </a:r>
            <a:r>
              <a:rPr lang="zh-CN" altLang="zh-CN" kern="1000" dirty="0">
                <a:latin typeface="Times New Roman" panose="02020603050405020304" pitchFamily="18" charset="0"/>
              </a:rPr>
              <a:t>，而且必须指出每个形参的名字；</a:t>
            </a:r>
            <a:endParaRPr lang="en-US" altLang="zh-CN" kern="1000" dirty="0">
              <a:latin typeface="Times New Roman" panose="02020603050405020304" pitchFamily="18" charset="0"/>
            </a:endParaRPr>
          </a:p>
          <a:p>
            <a:pPr marL="1200150" lvl="1" indent="-457200" algn="just">
              <a:spcAft>
                <a:spcPts val="0"/>
              </a:spcAft>
              <a:buFont typeface="+mj-ea"/>
              <a:buAutoNum type="circleNumDbPlain"/>
            </a:pPr>
            <a:r>
              <a:rPr lang="zh-CN" altLang="zh-CN" kern="1000" dirty="0">
                <a:latin typeface="Times New Roman" panose="02020603050405020304" pitchFamily="18" charset="0"/>
              </a:rPr>
              <a:t>在类外定义成员函数时，必须在成员函数名前面加上类名，并且在类名与成员函数之间用</a:t>
            </a:r>
            <a:r>
              <a:rPr lang="zh-CN" altLang="zh-CN" kern="1000" dirty="0">
                <a:solidFill>
                  <a:srgbClr val="0000CC"/>
                </a:solidFill>
                <a:latin typeface="Times New Roman" panose="02020603050405020304" pitchFamily="18" charset="0"/>
              </a:rPr>
              <a:t>“</a:t>
            </a:r>
            <a:r>
              <a:rPr lang="en-US" altLang="zh-CN" kern="1000" dirty="0">
                <a:solidFill>
                  <a:srgbClr val="0000CC"/>
                </a:solidFill>
                <a:latin typeface="Times New Roman" panose="02020603050405020304" pitchFamily="18" charset="0"/>
              </a:rPr>
              <a:t>::</a:t>
            </a:r>
            <a:r>
              <a:rPr lang="zh-CN" altLang="zh-CN" kern="1000" dirty="0">
                <a:solidFill>
                  <a:srgbClr val="0000CC"/>
                </a:solidFill>
                <a:latin typeface="Times New Roman" panose="02020603050405020304" pitchFamily="18" charset="0"/>
              </a:rPr>
              <a:t>”</a:t>
            </a:r>
            <a:r>
              <a:rPr lang="zh-CN" altLang="zh-CN" kern="1000" dirty="0">
                <a:latin typeface="Times New Roman" panose="02020603050405020304" pitchFamily="18" charset="0"/>
              </a:rPr>
              <a:t>间隔。</a:t>
            </a:r>
            <a:endParaRPr lang="zh-CN" altLang="zh-CN" kern="100" dirty="0">
              <a:latin typeface="Times New Roman" panose="02020603050405020304" pitchFamily="18" charset="0"/>
            </a:endParaRPr>
          </a:p>
          <a:p>
            <a:pPr lvl="1" eaLnBrk="1" hangingPunct="1">
              <a:lnSpc>
                <a:spcPct val="80000"/>
              </a:lnSpc>
            </a:pPr>
            <a:endParaRPr lang="zh-CN" altLang="en-US" sz="2000" b="1" dirty="0">
              <a:solidFill>
                <a:srgbClr val="0000CC"/>
              </a:solidFill>
            </a:endParaRPr>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indent="0">
              <a:buNone/>
            </a:pPr>
            <a:r>
              <a:rPr lang="en-US" altLang="zh-CN" sz="3200" b="1" dirty="0">
                <a:solidFill>
                  <a:srgbClr val="0000CC"/>
                </a:solidFill>
              </a:rPr>
              <a:t>3.４.1  </a:t>
            </a:r>
            <a:r>
              <a:rPr lang="zh-CN" altLang="zh-CN" sz="3200" b="1" dirty="0">
                <a:solidFill>
                  <a:srgbClr val="FF0000"/>
                </a:solidFill>
              </a:rPr>
              <a:t>成员函数定义</a:t>
            </a:r>
            <a:r>
              <a:rPr lang="zh-CN" altLang="zh-CN" sz="3200" b="1" dirty="0">
                <a:solidFill>
                  <a:srgbClr val="0000CC"/>
                </a:solidFill>
              </a:rPr>
              <a:t>方式和</a:t>
            </a:r>
            <a:r>
              <a:rPr lang="en-US" altLang="zh-CN" sz="3200" b="1" dirty="0">
                <a:solidFill>
                  <a:srgbClr val="0000CC"/>
                </a:solidFill>
              </a:rPr>
              <a:t>inline</a:t>
            </a:r>
            <a:r>
              <a:rPr lang="zh-CN" altLang="zh-CN" sz="3200" b="1" dirty="0">
                <a:solidFill>
                  <a:srgbClr val="0000CC"/>
                </a:solidFill>
              </a:rPr>
              <a:t>函</a:t>
            </a:r>
            <a:r>
              <a:rPr lang="zh-CN" altLang="zh-CN" sz="3200" b="1" dirty="0"/>
              <a:t>数</a:t>
            </a:r>
            <a:endParaRPr lang="en-US" altLang="zh-CN" sz="3200" b="1" dirty="0"/>
          </a:p>
        </p:txBody>
      </p:sp>
    </p:spTree>
    <p:extLst>
      <p:ext uri="{BB962C8B-B14F-4D97-AF65-F5344CB8AC3E}">
        <p14:creationId xmlns:p14="http://schemas.microsoft.com/office/powerpoint/2010/main" val="2361487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684213" y="980728"/>
            <a:ext cx="7772400" cy="4895850"/>
          </a:xfrm>
        </p:spPr>
        <p:txBody>
          <a:bodyPr/>
          <a:lstStyle/>
          <a:p>
            <a:pPr marL="0" indent="0" eaLnBrk="1" hangingPunct="1">
              <a:buNone/>
            </a:pPr>
            <a:r>
              <a:rPr lang="en-US" altLang="zh-CN" b="1" dirty="0">
                <a:solidFill>
                  <a:srgbClr val="0000CC"/>
                </a:solidFill>
              </a:rPr>
              <a:t>1．</a:t>
            </a:r>
            <a:r>
              <a:rPr lang="zh-CN" altLang="en-US" b="1" dirty="0">
                <a:solidFill>
                  <a:srgbClr val="0000CC"/>
                </a:solidFill>
              </a:rPr>
              <a:t>常量成员函数的功能与定义</a:t>
            </a:r>
            <a:endParaRPr lang="en-US" altLang="zh-CN" b="1" dirty="0">
              <a:solidFill>
                <a:srgbClr val="0000CC"/>
              </a:solidFill>
            </a:endParaRPr>
          </a:p>
          <a:p>
            <a:pPr lvl="1" eaLnBrk="1" hangingPunct="1"/>
            <a:r>
              <a:rPr lang="zh-CN" altLang="en-US" b="1" dirty="0"/>
              <a:t>在</a:t>
            </a:r>
            <a:r>
              <a:rPr lang="en-US" altLang="zh-CN" b="1" dirty="0"/>
              <a:t>C++</a:t>
            </a:r>
            <a:r>
              <a:rPr lang="zh-CN" altLang="en-US" b="1" dirty="0"/>
              <a:t>中，常量成员函数用于禁止成员函数修改数据成员的值。</a:t>
            </a:r>
            <a:endParaRPr lang="en-US" altLang="zh-CN" b="1" dirty="0"/>
          </a:p>
          <a:p>
            <a:pPr lvl="1" eaLnBrk="1" hangingPunct="1"/>
            <a:r>
              <a:rPr lang="zh-CN" altLang="en-US" b="1" dirty="0"/>
              <a:t>定义方式</a:t>
            </a:r>
          </a:p>
          <a:p>
            <a:pPr marL="1314450" lvl="2" indent="-457200" eaLnBrk="1" hangingPunct="1">
              <a:buFontTx/>
              <a:buNone/>
            </a:pPr>
            <a:r>
              <a:rPr lang="en-US" altLang="zh-CN" b="1" dirty="0"/>
              <a:t>class X{</a:t>
            </a:r>
          </a:p>
          <a:p>
            <a:pPr marL="1314450" lvl="2" indent="-457200" eaLnBrk="1" hangingPunct="1">
              <a:buFontTx/>
              <a:buNone/>
            </a:pPr>
            <a:r>
              <a:rPr lang="en-US" altLang="zh-CN" b="1" dirty="0"/>
              <a:t>……</a:t>
            </a:r>
          </a:p>
          <a:p>
            <a:pPr marL="1314450" lvl="2" indent="-457200" eaLnBrk="1" hangingPunct="1">
              <a:buFontTx/>
              <a:buNone/>
            </a:pPr>
            <a:r>
              <a:rPr lang="en-US" altLang="zh-CN" b="1" dirty="0"/>
              <a:t>    T  f(…) </a:t>
            </a:r>
            <a:r>
              <a:rPr lang="en-US" altLang="zh-CN" b="1" dirty="0" err="1">
                <a:solidFill>
                  <a:srgbClr val="FF3300"/>
                </a:solidFill>
              </a:rPr>
              <a:t>const</a:t>
            </a:r>
            <a:r>
              <a:rPr lang="en-US" altLang="zh-CN" b="1" dirty="0">
                <a:solidFill>
                  <a:srgbClr val="FF3300"/>
                </a:solidFill>
              </a:rPr>
              <a:t>;　</a:t>
            </a:r>
          </a:p>
          <a:p>
            <a:pPr marL="1314450" lvl="2" indent="-457200" eaLnBrk="1" hangingPunct="1">
              <a:buFontTx/>
              <a:buNone/>
            </a:pPr>
            <a:r>
              <a:rPr lang="en-US" altLang="zh-CN" b="1" dirty="0"/>
              <a:t>……</a:t>
            </a:r>
          </a:p>
          <a:p>
            <a:pPr marL="1314450" lvl="2" indent="-457200" eaLnBrk="1" hangingPunct="1">
              <a:buFontTx/>
              <a:buNone/>
            </a:pPr>
            <a:r>
              <a:rPr lang="en-US" altLang="zh-CN" b="1" dirty="0"/>
              <a:t>};</a:t>
            </a:r>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indent="0" algn="ctr">
              <a:buNone/>
            </a:pPr>
            <a:r>
              <a:rPr lang="en-US" altLang="zh-CN" sz="3200" b="1" dirty="0">
                <a:solidFill>
                  <a:srgbClr val="0000CC"/>
                </a:solidFill>
              </a:rPr>
              <a:t>3.４.3  </a:t>
            </a:r>
            <a:r>
              <a:rPr lang="zh-CN" altLang="en-US" sz="3200" b="1" dirty="0">
                <a:solidFill>
                  <a:srgbClr val="0000CC"/>
                </a:solidFill>
              </a:rPr>
              <a:t>常量</a:t>
            </a:r>
            <a:r>
              <a:rPr lang="zh-CN" altLang="zh-CN" sz="3200" b="1" dirty="0">
                <a:solidFill>
                  <a:srgbClr val="FF0000"/>
                </a:solidFill>
              </a:rPr>
              <a:t>成员函数</a:t>
            </a:r>
            <a:endParaRPr lang="en-US" altLang="zh-CN" sz="3200" b="1" dirty="0"/>
          </a:p>
        </p:txBody>
      </p:sp>
      <p:sp>
        <p:nvSpPr>
          <p:cNvPr id="2" name="对话气泡: 矩形 1"/>
          <p:cNvSpPr/>
          <p:nvPr/>
        </p:nvSpPr>
        <p:spPr>
          <a:xfrm>
            <a:off x="5076056" y="2780928"/>
            <a:ext cx="3380557" cy="1656184"/>
          </a:xfrm>
          <a:prstGeom prst="wedgeRectCallout">
            <a:avLst>
              <a:gd name="adj1" fmla="val -80419"/>
              <a:gd name="adj2" fmla="val 32923"/>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f</a:t>
            </a:r>
            <a:r>
              <a:rPr lang="zh-CN" altLang="en-US" sz="2400" b="1" dirty="0">
                <a:solidFill>
                  <a:srgbClr val="0000CC"/>
                </a:solidFill>
              </a:rPr>
              <a:t>被声明为常量成员函数，在其函数体内不能有任何修改类</a:t>
            </a:r>
            <a:r>
              <a:rPr lang="en-US" altLang="zh-CN" sz="2400" b="1" dirty="0">
                <a:solidFill>
                  <a:srgbClr val="0000CC"/>
                </a:solidFill>
              </a:rPr>
              <a:t>X</a:t>
            </a:r>
            <a:r>
              <a:rPr lang="zh-CN" altLang="en-US" sz="2400" b="1" dirty="0">
                <a:solidFill>
                  <a:srgbClr val="0000CC"/>
                </a:solidFill>
              </a:rPr>
              <a:t>数据成员的语句</a:t>
            </a:r>
          </a:p>
        </p:txBody>
      </p:sp>
    </p:spTree>
    <p:extLst>
      <p:ext uri="{BB962C8B-B14F-4D97-AF65-F5344CB8AC3E}">
        <p14:creationId xmlns:p14="http://schemas.microsoft.com/office/powerpoint/2010/main" val="1829378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anim calcmode="lin" valueType="num">
                                      <p:cBhvr additive="base">
                                        <p:cTn id="13"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anim calcmode="lin" valueType="num">
                                      <p:cBhvr additive="base">
                                        <p:cTn id="17"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6">
                                            <p:txEl>
                                              <p:pRg st="4" end="4"/>
                                            </p:txEl>
                                          </p:spTgt>
                                        </p:tgtEl>
                                        <p:attrNameLst>
                                          <p:attrName>style.visibility</p:attrName>
                                        </p:attrNameLst>
                                      </p:cBhvr>
                                      <p:to>
                                        <p:strVal val="visible"/>
                                      </p:to>
                                    </p:set>
                                    <p:anim calcmode="lin" valueType="num">
                                      <p:cBhvr additive="base">
                                        <p:cTn id="21"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86">
                                            <p:txEl>
                                              <p:pRg st="5" end="5"/>
                                            </p:txEl>
                                          </p:spTgt>
                                        </p:tgtEl>
                                        <p:attrNameLst>
                                          <p:attrName>style.visibility</p:attrName>
                                        </p:attrNameLst>
                                      </p:cBhvr>
                                      <p:to>
                                        <p:strVal val="visible"/>
                                      </p:to>
                                    </p:set>
                                    <p:anim calcmode="lin" valueType="num">
                                      <p:cBhvr additive="base">
                                        <p:cTn id="25"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anim calcmode="lin" valueType="num">
                                      <p:cBhvr additive="base">
                                        <p:cTn id="29"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6">
                                            <p:txEl>
                                              <p:pRg st="7" end="7"/>
                                            </p:txEl>
                                          </p:spTgt>
                                        </p:tgtEl>
                                        <p:attrNameLst>
                                          <p:attrName>style.visibility</p:attrName>
                                        </p:attrNameLst>
                                      </p:cBhvr>
                                      <p:to>
                                        <p:strVal val="visible"/>
                                      </p:to>
                                    </p:set>
                                    <p:anim calcmode="lin" valueType="num">
                                      <p:cBhvr additive="base">
                                        <p:cTn id="3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179512" y="908720"/>
            <a:ext cx="8424936" cy="4895850"/>
          </a:xfrm>
        </p:spPr>
        <p:txBody>
          <a:bodyPr/>
          <a:lstStyle/>
          <a:p>
            <a:pPr marL="0" indent="0" eaLnBrk="1" hangingPunct="1">
              <a:buNone/>
            </a:pPr>
            <a:r>
              <a:rPr lang="en-US" altLang="zh-CN" b="1" dirty="0">
                <a:solidFill>
                  <a:srgbClr val="0000CC"/>
                </a:solidFill>
              </a:rPr>
              <a:t>2．</a:t>
            </a:r>
            <a:r>
              <a:rPr lang="zh-CN" altLang="en-US" b="1" dirty="0">
                <a:solidFill>
                  <a:srgbClr val="0000CC"/>
                </a:solidFill>
              </a:rPr>
              <a:t>常量成员函数应用案例</a:t>
            </a:r>
            <a:endParaRPr lang="en-US" altLang="zh-CN" b="1" dirty="0">
              <a:solidFill>
                <a:srgbClr val="0000CC"/>
              </a:solidFill>
            </a:endParaRPr>
          </a:p>
          <a:p>
            <a:pPr marL="0" indent="0">
              <a:buNone/>
            </a:pPr>
            <a:r>
              <a:rPr lang="en-US" altLang="zh-CN" sz="2000" dirty="0"/>
              <a:t>class Employee{</a:t>
            </a:r>
            <a:endParaRPr lang="zh-CN" altLang="zh-CN" sz="2000" dirty="0"/>
          </a:p>
          <a:p>
            <a:pPr marL="0" indent="0">
              <a:buNone/>
            </a:pPr>
            <a:r>
              <a:rPr lang="en-US" altLang="zh-CN" sz="2000" dirty="0"/>
              <a:t>   char *name;</a:t>
            </a:r>
            <a:endParaRPr lang="zh-CN" altLang="zh-CN" sz="2000" dirty="0"/>
          </a:p>
          <a:p>
            <a:pPr marL="0" indent="0">
              <a:buNone/>
            </a:pPr>
            <a:r>
              <a:rPr lang="en-US" altLang="zh-CN" sz="2000" dirty="0"/>
              <a:t>   double salary;</a:t>
            </a:r>
            <a:endParaRPr lang="zh-CN" altLang="zh-CN" sz="2000" dirty="0"/>
          </a:p>
          <a:p>
            <a:pPr marL="0" indent="0">
              <a:buNone/>
            </a:pPr>
            <a:r>
              <a:rPr lang="en-US" altLang="zh-CN" sz="2000" dirty="0"/>
              <a:t>public:</a:t>
            </a:r>
            <a:endParaRPr lang="zh-CN" altLang="zh-CN" sz="2000" dirty="0"/>
          </a:p>
          <a:p>
            <a:pPr marL="0" indent="0">
              <a:buNone/>
            </a:pPr>
            <a:r>
              <a:rPr lang="en-US" altLang="zh-CN" sz="2000" dirty="0"/>
              <a:t>   void </a:t>
            </a:r>
            <a:r>
              <a:rPr lang="en-US" altLang="zh-CN" sz="2000" dirty="0" err="1"/>
              <a:t>init</a:t>
            </a:r>
            <a:r>
              <a:rPr lang="en-US" altLang="zh-CN" sz="2000" dirty="0"/>
              <a:t>(</a:t>
            </a:r>
            <a:r>
              <a:rPr lang="en-US" altLang="zh-CN" sz="2000" dirty="0" err="1"/>
              <a:t>const</a:t>
            </a:r>
            <a:r>
              <a:rPr lang="en-US" altLang="zh-CN" sz="2000" dirty="0"/>
              <a:t> char *</a:t>
            </a:r>
            <a:r>
              <a:rPr lang="en-US" altLang="zh-CN" sz="2000" dirty="0" err="1"/>
              <a:t>Name,const</a:t>
            </a:r>
            <a:r>
              <a:rPr lang="en-US" altLang="zh-CN" sz="2000" dirty="0"/>
              <a:t> double y);   </a:t>
            </a:r>
            <a:endParaRPr lang="zh-CN" altLang="zh-CN" sz="2000" dirty="0"/>
          </a:p>
          <a:p>
            <a:pPr marL="0" indent="0">
              <a:buNone/>
            </a:pPr>
            <a:r>
              <a:rPr lang="en-US" altLang="zh-CN" sz="2000" dirty="0"/>
              <a:t>   double </a:t>
            </a:r>
            <a:r>
              <a:rPr lang="en-US" altLang="zh-CN" sz="2000" dirty="0" err="1"/>
              <a:t>getSalary</a:t>
            </a:r>
            <a:r>
              <a:rPr lang="en-US" altLang="zh-CN" sz="2000" dirty="0"/>
              <a:t>() </a:t>
            </a:r>
            <a:r>
              <a:rPr lang="en-US" altLang="zh-CN" sz="2000" dirty="0" err="1">
                <a:solidFill>
                  <a:srgbClr val="FF0000"/>
                </a:solidFill>
              </a:rPr>
              <a:t>const</a:t>
            </a:r>
            <a:r>
              <a:rPr lang="en-US" altLang="zh-CN" sz="2000" dirty="0">
                <a:solidFill>
                  <a:srgbClr val="FF0000"/>
                </a:solidFill>
              </a:rPr>
              <a:t>;</a:t>
            </a:r>
            <a:r>
              <a:rPr lang="en-US" altLang="zh-CN" sz="2000" dirty="0"/>
              <a:t>	   //</a:t>
            </a:r>
            <a:r>
              <a:rPr lang="zh-CN" altLang="zh-CN" sz="2000" dirty="0"/>
              <a:t>不能通过它修改</a:t>
            </a:r>
            <a:r>
              <a:rPr lang="en-US" altLang="zh-CN" sz="2000" dirty="0"/>
              <a:t>name</a:t>
            </a:r>
            <a:r>
              <a:rPr lang="zh-CN" altLang="zh-CN" sz="2000" dirty="0"/>
              <a:t>和</a:t>
            </a:r>
            <a:r>
              <a:rPr lang="en-US" altLang="zh-CN" sz="2000" dirty="0"/>
              <a:t>salary</a:t>
            </a:r>
            <a:endParaRPr lang="zh-CN" altLang="zh-CN" sz="2000" dirty="0"/>
          </a:p>
          <a:p>
            <a:pPr marL="0" indent="0">
              <a:buNone/>
            </a:pPr>
            <a:r>
              <a:rPr lang="en-US" altLang="zh-CN" sz="2000" dirty="0"/>
              <a:t>   char *</a:t>
            </a:r>
            <a:r>
              <a:rPr lang="en-US" altLang="zh-CN" sz="2000" dirty="0" err="1"/>
              <a:t>getName</a:t>
            </a:r>
            <a:r>
              <a:rPr lang="en-US" altLang="zh-CN" sz="2000" dirty="0"/>
              <a:t>()</a:t>
            </a:r>
            <a:r>
              <a:rPr lang="en-US" altLang="zh-CN" sz="2000" dirty="0" err="1">
                <a:solidFill>
                  <a:srgbClr val="FF0000"/>
                </a:solidFill>
              </a:rPr>
              <a:t>const</a:t>
            </a:r>
            <a:r>
              <a:rPr lang="en-US" altLang="zh-CN" sz="2000" dirty="0">
                <a:solidFill>
                  <a:srgbClr val="FF0000"/>
                </a:solidFill>
              </a:rPr>
              <a:t>;</a:t>
            </a:r>
            <a:r>
              <a:rPr lang="en-US" altLang="zh-CN" sz="2000" dirty="0"/>
              <a:t>	   //</a:t>
            </a:r>
            <a:r>
              <a:rPr lang="zh-CN" altLang="zh-CN" sz="2000" dirty="0"/>
              <a:t>不能通过它修改</a:t>
            </a:r>
            <a:r>
              <a:rPr lang="en-US" altLang="zh-CN" sz="2000" dirty="0"/>
              <a:t>name</a:t>
            </a:r>
            <a:r>
              <a:rPr lang="zh-CN" altLang="zh-CN" sz="2000" dirty="0"/>
              <a:t>和</a:t>
            </a:r>
            <a:r>
              <a:rPr lang="en-US" altLang="zh-CN" sz="2000" dirty="0"/>
              <a:t>salary</a:t>
            </a:r>
            <a:endParaRPr lang="zh-CN" altLang="zh-CN" sz="2000" dirty="0"/>
          </a:p>
          <a:p>
            <a:pPr marL="0" indent="0">
              <a:buNone/>
            </a:pPr>
            <a:r>
              <a:rPr lang="en-US" altLang="zh-CN" sz="2000" dirty="0"/>
              <a:t>   void </a:t>
            </a:r>
            <a:r>
              <a:rPr lang="en-US" altLang="zh-CN" sz="2000" dirty="0" err="1"/>
              <a:t>addSalary</a:t>
            </a:r>
            <a:r>
              <a:rPr lang="en-US" altLang="zh-CN" sz="2000" dirty="0"/>
              <a:t>(double x) </a:t>
            </a:r>
            <a:r>
              <a:rPr lang="en-US" altLang="zh-CN" sz="2000" dirty="0" err="1">
                <a:solidFill>
                  <a:srgbClr val="FF0000"/>
                </a:solidFill>
              </a:rPr>
              <a:t>const</a:t>
            </a:r>
            <a:r>
              <a:rPr lang="en-US" altLang="zh-CN" sz="2000" dirty="0">
                <a:solidFill>
                  <a:srgbClr val="FF0000"/>
                </a:solidFill>
              </a:rPr>
              <a:t>;   </a:t>
            </a:r>
            <a:r>
              <a:rPr lang="en-US" altLang="zh-CN" sz="2000" dirty="0"/>
              <a:t>//</a:t>
            </a:r>
            <a:r>
              <a:rPr lang="zh-CN" altLang="zh-CN" sz="2000" dirty="0"/>
              <a:t>不能通过它修改</a:t>
            </a:r>
            <a:r>
              <a:rPr lang="en-US" altLang="zh-CN" sz="2000" dirty="0"/>
              <a:t>name</a:t>
            </a:r>
            <a:r>
              <a:rPr lang="zh-CN" altLang="zh-CN" sz="2000" dirty="0"/>
              <a:t>和</a:t>
            </a:r>
            <a:r>
              <a:rPr lang="en-US" altLang="zh-CN" sz="2000" dirty="0"/>
              <a:t>salary</a:t>
            </a:r>
            <a:endParaRPr lang="zh-CN" altLang="zh-CN" sz="2000" dirty="0"/>
          </a:p>
          <a:p>
            <a:pPr marL="0" indent="0">
              <a:buNone/>
            </a:pPr>
            <a:r>
              <a:rPr lang="en-US" altLang="zh-CN" sz="2000" dirty="0"/>
              <a:t>};</a:t>
            </a:r>
            <a:endParaRPr lang="zh-CN" altLang="zh-CN" sz="2000" dirty="0"/>
          </a:p>
          <a:p>
            <a:pPr marL="0" indent="0">
              <a:buNone/>
            </a:pPr>
            <a:r>
              <a:rPr lang="en-US" altLang="zh-CN" sz="2000" dirty="0"/>
              <a:t>void Employee::</a:t>
            </a:r>
            <a:r>
              <a:rPr lang="en-US" altLang="zh-CN" sz="2000" dirty="0" err="1"/>
              <a:t>init</a:t>
            </a:r>
            <a:r>
              <a:rPr lang="en-US" altLang="zh-CN" sz="2000" dirty="0"/>
              <a:t>(</a:t>
            </a:r>
            <a:r>
              <a:rPr lang="en-US" altLang="zh-CN" sz="2000" dirty="0" err="1"/>
              <a:t>const</a:t>
            </a:r>
            <a:r>
              <a:rPr lang="en-US" altLang="zh-CN" sz="2000" dirty="0"/>
              <a:t> char *Name, </a:t>
            </a:r>
            <a:r>
              <a:rPr lang="en-US" altLang="zh-CN" sz="2000" dirty="0" err="1"/>
              <a:t>const</a:t>
            </a:r>
            <a:r>
              <a:rPr lang="en-US" altLang="zh-CN" sz="2000" dirty="0"/>
              <a:t> double y) </a:t>
            </a:r>
            <a:endParaRPr lang="zh-CN" altLang="zh-CN" sz="2000" dirty="0"/>
          </a:p>
          <a:p>
            <a:pPr marL="0" indent="0">
              <a:buNone/>
            </a:pPr>
            <a:r>
              <a:rPr lang="en-US" altLang="zh-CN" sz="2000" dirty="0"/>
              <a:t>{ </a:t>
            </a:r>
            <a:r>
              <a:rPr lang="en-US" altLang="zh-CN" sz="2000" b="1" dirty="0">
                <a:solidFill>
                  <a:srgbClr val="0000CC"/>
                </a:solidFill>
              </a:rPr>
              <a:t>//</a:t>
            </a:r>
            <a:r>
              <a:rPr lang="zh-CN" altLang="zh-CN" sz="2000" b="1" dirty="0">
                <a:solidFill>
                  <a:srgbClr val="0000CC"/>
                </a:solidFill>
              </a:rPr>
              <a:t>本函数的参数是常量，但不是常量成员函数</a:t>
            </a:r>
          </a:p>
          <a:p>
            <a:pPr marL="0" indent="0">
              <a:buNone/>
            </a:pPr>
            <a:r>
              <a:rPr lang="en-US" altLang="zh-CN" sz="2000" dirty="0"/>
              <a:t>   name=new char[</a:t>
            </a:r>
            <a:r>
              <a:rPr lang="en-US" altLang="zh-CN" sz="2000" dirty="0" err="1"/>
              <a:t>strlen</a:t>
            </a:r>
            <a:r>
              <a:rPr lang="en-US" altLang="zh-CN" sz="2000" dirty="0"/>
              <a:t>(Name)+1];</a:t>
            </a:r>
            <a:endParaRPr lang="zh-CN" altLang="zh-CN" sz="2000" dirty="0"/>
          </a:p>
          <a:p>
            <a:pPr marL="0" indent="0">
              <a:buNone/>
            </a:pPr>
            <a:r>
              <a:rPr lang="en-US" altLang="zh-CN" sz="2000" dirty="0"/>
              <a:t>   </a:t>
            </a:r>
            <a:r>
              <a:rPr lang="en-US" altLang="zh-CN" sz="2000" dirty="0" err="1"/>
              <a:t>strcpy</a:t>
            </a:r>
            <a:r>
              <a:rPr lang="en-US" altLang="zh-CN" sz="2000" dirty="0"/>
              <a:t>(</a:t>
            </a:r>
            <a:r>
              <a:rPr lang="en-US" altLang="zh-CN" sz="2000" dirty="0" err="1"/>
              <a:t>name,Name</a:t>
            </a:r>
            <a:r>
              <a:rPr lang="en-US" altLang="zh-CN" sz="2000" dirty="0"/>
              <a:t>);</a:t>
            </a:r>
            <a:endParaRPr lang="zh-CN" altLang="zh-CN" sz="2000" dirty="0"/>
          </a:p>
          <a:p>
            <a:pPr marL="0" indent="0">
              <a:buNone/>
            </a:pPr>
            <a:r>
              <a:rPr lang="en-US" altLang="zh-CN" sz="2000" dirty="0"/>
              <a:t>   salary=y;</a:t>
            </a:r>
            <a:endParaRPr lang="zh-CN" altLang="zh-CN" sz="2000" dirty="0"/>
          </a:p>
          <a:p>
            <a:pPr marL="0" indent="0">
              <a:buNone/>
            </a:pPr>
            <a:r>
              <a:rPr lang="en-US" altLang="zh-CN" sz="2000" dirty="0"/>
              <a:t>}</a:t>
            </a:r>
            <a:endParaRPr lang="zh-CN" altLang="zh-CN" sz="2000" dirty="0"/>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indent="0" algn="ctr">
              <a:buNone/>
            </a:pPr>
            <a:r>
              <a:rPr lang="en-US" altLang="zh-CN" sz="3200" b="1" dirty="0">
                <a:solidFill>
                  <a:srgbClr val="0000CC"/>
                </a:solidFill>
              </a:rPr>
              <a:t>3.４.3  </a:t>
            </a:r>
            <a:r>
              <a:rPr lang="zh-CN" altLang="en-US" sz="3200" b="1" dirty="0">
                <a:solidFill>
                  <a:srgbClr val="0000CC"/>
                </a:solidFill>
              </a:rPr>
              <a:t>常量</a:t>
            </a:r>
            <a:r>
              <a:rPr lang="zh-CN" altLang="zh-CN" sz="3200" b="1" dirty="0">
                <a:solidFill>
                  <a:srgbClr val="FF0000"/>
                </a:solidFill>
              </a:rPr>
              <a:t>成员函数</a:t>
            </a:r>
            <a:endParaRPr lang="en-US" altLang="zh-CN" sz="3200" b="1" dirty="0"/>
          </a:p>
        </p:txBody>
      </p:sp>
    </p:spTree>
    <p:extLst>
      <p:ext uri="{BB962C8B-B14F-4D97-AF65-F5344CB8AC3E}">
        <p14:creationId xmlns:p14="http://schemas.microsoft.com/office/powerpoint/2010/main" val="122814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anim calcmode="lin" valueType="num">
                                      <p:cBhvr additive="base">
                                        <p:cTn id="11"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anim calcmode="lin" valueType="num">
                                      <p:cBhvr additive="base">
                                        <p:cTn id="15"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anim calcmode="lin" valueType="num">
                                      <p:cBhvr additive="base">
                                        <p:cTn id="19"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anim calcmode="lin" valueType="num">
                                      <p:cBhvr additive="base">
                                        <p:cTn id="23"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anim calcmode="lin" valueType="num">
                                      <p:cBhvr additive="base">
                                        <p:cTn id="29"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6">
                                            <p:txEl>
                                              <p:pRg st="7" end="7"/>
                                            </p:txEl>
                                          </p:spTgt>
                                        </p:tgtEl>
                                        <p:attrNameLst>
                                          <p:attrName>style.visibility</p:attrName>
                                        </p:attrNameLst>
                                      </p:cBhvr>
                                      <p:to>
                                        <p:strVal val="visible"/>
                                      </p:to>
                                    </p:set>
                                    <p:anim calcmode="lin" valueType="num">
                                      <p:cBhvr additive="base">
                                        <p:cTn id="3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anim calcmode="lin" valueType="num">
                                      <p:cBhvr additive="base">
                                        <p:cTn id="37"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anim calcmode="lin" valueType="num">
                                      <p:cBhvr additive="base">
                                        <p:cTn id="43"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6">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86">
                                            <p:txEl>
                                              <p:pRg st="11" end="11"/>
                                            </p:txEl>
                                          </p:spTgt>
                                        </p:tgtEl>
                                        <p:attrNameLst>
                                          <p:attrName>style.visibility</p:attrName>
                                        </p:attrNameLst>
                                      </p:cBhvr>
                                      <p:to>
                                        <p:strVal val="visible"/>
                                      </p:to>
                                    </p:set>
                                    <p:anim calcmode="lin" valueType="num">
                                      <p:cBhvr additive="base">
                                        <p:cTn id="47"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6">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386">
                                            <p:txEl>
                                              <p:pRg st="12" end="12"/>
                                            </p:txEl>
                                          </p:spTgt>
                                        </p:tgtEl>
                                        <p:attrNameLst>
                                          <p:attrName>style.visibility</p:attrName>
                                        </p:attrNameLst>
                                      </p:cBhvr>
                                      <p:to>
                                        <p:strVal val="visible"/>
                                      </p:to>
                                    </p:set>
                                    <p:anim calcmode="lin" valueType="num">
                                      <p:cBhvr additive="base">
                                        <p:cTn id="51"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386">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386">
                                            <p:txEl>
                                              <p:pRg st="13" end="13"/>
                                            </p:txEl>
                                          </p:spTgt>
                                        </p:tgtEl>
                                        <p:attrNameLst>
                                          <p:attrName>style.visibility</p:attrName>
                                        </p:attrNameLst>
                                      </p:cBhvr>
                                      <p:to>
                                        <p:strVal val="visible"/>
                                      </p:to>
                                    </p:set>
                                    <p:anim calcmode="lin" valueType="num">
                                      <p:cBhvr additive="base">
                                        <p:cTn id="55" dur="500" fill="hold"/>
                                        <p:tgtEl>
                                          <p:spTgt spid="16386">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6">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386">
                                            <p:txEl>
                                              <p:pRg st="14" end="14"/>
                                            </p:txEl>
                                          </p:spTgt>
                                        </p:tgtEl>
                                        <p:attrNameLst>
                                          <p:attrName>style.visibility</p:attrName>
                                        </p:attrNameLst>
                                      </p:cBhvr>
                                      <p:to>
                                        <p:strVal val="visible"/>
                                      </p:to>
                                    </p:set>
                                    <p:anim calcmode="lin" valueType="num">
                                      <p:cBhvr additive="base">
                                        <p:cTn id="59" dur="500" fill="hold"/>
                                        <p:tgtEl>
                                          <p:spTgt spid="16386">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386">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386">
                                            <p:txEl>
                                              <p:pRg st="15" end="15"/>
                                            </p:txEl>
                                          </p:spTgt>
                                        </p:tgtEl>
                                        <p:attrNameLst>
                                          <p:attrName>style.visibility</p:attrName>
                                        </p:attrNameLst>
                                      </p:cBhvr>
                                      <p:to>
                                        <p:strVal val="visible"/>
                                      </p:to>
                                    </p:set>
                                    <p:anim calcmode="lin" valueType="num">
                                      <p:cBhvr additive="base">
                                        <p:cTn id="63" dur="500" fill="hold"/>
                                        <p:tgtEl>
                                          <p:spTgt spid="16386">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6386">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12968" cy="5168635"/>
          </a:xfrm>
        </p:spPr>
        <p:txBody>
          <a:bodyPr/>
          <a:lstStyle/>
          <a:p>
            <a:pPr marL="0" indent="0">
              <a:buNone/>
            </a:pPr>
            <a:r>
              <a:rPr lang="en-US" altLang="zh-CN" dirty="0">
                <a:solidFill>
                  <a:srgbClr val="0000CC"/>
                </a:solidFill>
              </a:rPr>
              <a:t>4</a:t>
            </a:r>
            <a:r>
              <a:rPr lang="zh-CN" altLang="en-US" dirty="0">
                <a:solidFill>
                  <a:srgbClr val="0000CC"/>
                </a:solidFill>
              </a:rPr>
              <a:t>．过程抽象</a:t>
            </a:r>
            <a:endParaRPr lang="en-US" altLang="zh-CN" dirty="0">
              <a:solidFill>
                <a:srgbClr val="0000CC"/>
              </a:solidFill>
            </a:endParaRPr>
          </a:p>
          <a:p>
            <a:pPr marL="857250" lvl="1" indent="-457200"/>
            <a:r>
              <a:rPr lang="zh-CN" altLang="zh-CN" sz="2000" dirty="0"/>
              <a:t>是面向过程程序设计采用的以“功能为中心”的抽象方法，它</a:t>
            </a:r>
            <a:r>
              <a:rPr lang="zh-CN" altLang="zh-CN" sz="2000" b="1" dirty="0">
                <a:solidFill>
                  <a:srgbClr val="FF0000"/>
                </a:solidFill>
              </a:rPr>
              <a:t>将整个系统的功能划分为若干部分，每部分则由若干过程（函数）完成</a:t>
            </a:r>
            <a:r>
              <a:rPr lang="zh-CN" altLang="zh-CN" sz="2000" dirty="0"/>
              <a:t>。</a:t>
            </a:r>
            <a:endParaRPr lang="en-US" altLang="zh-CN" sz="2000" dirty="0"/>
          </a:p>
          <a:p>
            <a:pPr marL="857250" lvl="1" indent="-457200"/>
            <a:r>
              <a:rPr lang="zh-CN" altLang="zh-CN" sz="2000" dirty="0"/>
              <a:t>该方法强调过程的功能设计，只须准确地描述每个过程所要完成的功能，而忽略实现功能的详细细节（即</a:t>
            </a:r>
            <a:r>
              <a:rPr lang="zh-CN" altLang="zh-CN" sz="2000" b="1" dirty="0">
                <a:solidFill>
                  <a:srgbClr val="FF0000"/>
                </a:solidFill>
              </a:rPr>
              <a:t>只设计出函数应该提供的功能，不涉及具体的编码实现</a:t>
            </a:r>
            <a:r>
              <a:rPr lang="zh-CN" altLang="zh-CN" sz="2000" dirty="0"/>
              <a:t>）。</a:t>
            </a:r>
            <a:endParaRPr lang="en-US" altLang="zh-CN" sz="2000" dirty="0"/>
          </a:p>
          <a:p>
            <a:pPr lvl="1"/>
            <a:r>
              <a:rPr lang="zh-CN" altLang="zh-CN" sz="2400" dirty="0"/>
              <a:t>若要实现两数的加、减、乘、除运算，采用过程抽象方法会得到类似于下面的抽象结果：</a:t>
            </a:r>
          </a:p>
          <a:p>
            <a:pPr marL="857250" lvl="2" indent="0">
              <a:buNone/>
            </a:pPr>
            <a:r>
              <a:rPr lang="en-US" altLang="zh-CN" dirty="0"/>
              <a:t>add(</a:t>
            </a:r>
            <a:r>
              <a:rPr lang="en-US" altLang="zh-CN" dirty="0" err="1"/>
              <a:t>a,b</a:t>
            </a:r>
            <a:r>
              <a:rPr lang="en-US" altLang="zh-CN" dirty="0"/>
              <a:t>);   //</a:t>
            </a:r>
            <a:r>
              <a:rPr lang="zh-CN" altLang="zh-CN" dirty="0"/>
              <a:t>功能：完成</a:t>
            </a:r>
            <a:r>
              <a:rPr lang="en-US" altLang="zh-CN" dirty="0" err="1"/>
              <a:t>a+b</a:t>
            </a:r>
            <a:endParaRPr lang="zh-CN" altLang="zh-CN" dirty="0"/>
          </a:p>
          <a:p>
            <a:pPr marL="857250" lvl="2" indent="0">
              <a:buNone/>
            </a:pPr>
            <a:r>
              <a:rPr lang="en-US" altLang="zh-CN" dirty="0"/>
              <a:t>sub(</a:t>
            </a:r>
            <a:r>
              <a:rPr lang="en-US" altLang="zh-CN" dirty="0" err="1"/>
              <a:t>a,b</a:t>
            </a:r>
            <a:r>
              <a:rPr lang="en-US" altLang="zh-CN" dirty="0"/>
              <a:t>);   //</a:t>
            </a:r>
            <a:r>
              <a:rPr lang="zh-CN" altLang="zh-CN" dirty="0"/>
              <a:t>功能：完成</a:t>
            </a:r>
            <a:r>
              <a:rPr lang="en-US" altLang="zh-CN" dirty="0"/>
              <a:t>a-b</a:t>
            </a:r>
            <a:endParaRPr lang="zh-CN" altLang="zh-CN" dirty="0"/>
          </a:p>
          <a:p>
            <a:pPr marL="857250" lvl="2" indent="0">
              <a:buNone/>
            </a:pPr>
            <a:r>
              <a:rPr lang="en-US" altLang="zh-CN" dirty="0" err="1"/>
              <a:t>mul</a:t>
            </a:r>
            <a:r>
              <a:rPr lang="en-US" altLang="zh-CN" dirty="0"/>
              <a:t>(</a:t>
            </a:r>
            <a:r>
              <a:rPr lang="en-US" altLang="zh-CN" dirty="0" err="1"/>
              <a:t>a,b</a:t>
            </a:r>
            <a:r>
              <a:rPr lang="en-US" altLang="zh-CN" dirty="0"/>
              <a:t>)</a:t>
            </a:r>
            <a:r>
              <a:rPr lang="zh-CN" altLang="zh-CN" dirty="0"/>
              <a:t>；</a:t>
            </a:r>
            <a:r>
              <a:rPr lang="en-US" altLang="zh-CN" dirty="0"/>
              <a:t> //</a:t>
            </a:r>
            <a:r>
              <a:rPr lang="zh-CN" altLang="zh-CN" dirty="0"/>
              <a:t>功能：完成</a:t>
            </a:r>
            <a:r>
              <a:rPr lang="en-US" altLang="zh-CN" dirty="0"/>
              <a:t>a</a:t>
            </a:r>
            <a:r>
              <a:rPr lang="zh-CN" altLang="zh-CN" dirty="0"/>
              <a:t>×</a:t>
            </a:r>
            <a:r>
              <a:rPr lang="en-US" altLang="zh-CN" dirty="0"/>
              <a:t>b</a:t>
            </a:r>
            <a:endParaRPr lang="zh-CN" altLang="zh-CN" dirty="0"/>
          </a:p>
          <a:p>
            <a:pPr marL="857250" lvl="2" indent="0">
              <a:buNone/>
            </a:pPr>
            <a:r>
              <a:rPr lang="en-US" altLang="zh-CN" dirty="0"/>
              <a:t>div(</a:t>
            </a:r>
            <a:r>
              <a:rPr lang="en-US" altLang="zh-CN" dirty="0" err="1"/>
              <a:t>a,b</a:t>
            </a:r>
            <a:r>
              <a:rPr lang="en-US" altLang="zh-CN" dirty="0"/>
              <a:t>);    //</a:t>
            </a:r>
            <a:r>
              <a:rPr lang="zh-CN" altLang="zh-CN" dirty="0"/>
              <a:t>功能：完成</a:t>
            </a:r>
            <a:r>
              <a:rPr lang="en-US" altLang="zh-CN" dirty="0"/>
              <a:t>a</a:t>
            </a:r>
            <a:r>
              <a:rPr lang="zh-CN" altLang="zh-CN" dirty="0"/>
              <a:t>÷</a:t>
            </a:r>
            <a:r>
              <a:rPr lang="en-US" altLang="zh-CN" dirty="0"/>
              <a:t>b</a:t>
            </a:r>
            <a:endParaRPr lang="zh-CN" altLang="zh-CN" dirty="0"/>
          </a:p>
          <a:p>
            <a:pPr marL="857250" lvl="1" indent="-457200"/>
            <a:endParaRPr lang="zh-CN" altLang="en-US" sz="2000" dirty="0">
              <a:solidFill>
                <a:srgbClr val="0000CC"/>
              </a:solidFill>
            </a:endParaRPr>
          </a:p>
        </p:txBody>
      </p:sp>
      <p:sp>
        <p:nvSpPr>
          <p:cNvPr id="4"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solidFill>
                <a:srgbClr val="FF0000"/>
              </a:solidFill>
            </a:endParaRPr>
          </a:p>
        </p:txBody>
      </p:sp>
    </p:spTree>
    <p:extLst>
      <p:ext uri="{BB962C8B-B14F-4D97-AF65-F5344CB8AC3E}">
        <p14:creationId xmlns:p14="http://schemas.microsoft.com/office/powerpoint/2010/main" val="4155437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684212" y="980728"/>
            <a:ext cx="8352283" cy="5544616"/>
          </a:xfrm>
        </p:spPr>
        <p:txBody>
          <a:bodyPr/>
          <a:lstStyle/>
          <a:p>
            <a:pPr marL="0" indent="0">
              <a:buNone/>
            </a:pPr>
            <a:r>
              <a:rPr lang="en-US" altLang="zh-CN" sz="2000" dirty="0"/>
              <a:t>double Employee::</a:t>
            </a:r>
            <a:r>
              <a:rPr lang="en-US" altLang="zh-CN" sz="2000" dirty="0" err="1"/>
              <a:t>getSalary</a:t>
            </a:r>
            <a:r>
              <a:rPr lang="en-US" altLang="zh-CN" sz="2000" dirty="0"/>
              <a:t>() </a:t>
            </a:r>
            <a:r>
              <a:rPr lang="en-US" altLang="zh-CN" sz="2000" dirty="0" err="1"/>
              <a:t>const</a:t>
            </a:r>
            <a:r>
              <a:rPr lang="en-US" altLang="zh-CN" sz="2000" dirty="0"/>
              <a:t>    </a:t>
            </a:r>
            <a:r>
              <a:rPr lang="en-US" altLang="zh-CN" sz="2000" dirty="0">
                <a:solidFill>
                  <a:srgbClr val="0000CC"/>
                </a:solidFill>
              </a:rPr>
              <a:t>//</a:t>
            </a:r>
            <a:r>
              <a:rPr lang="zh-CN" altLang="zh-CN" sz="2000" dirty="0">
                <a:solidFill>
                  <a:srgbClr val="0000CC"/>
                </a:solidFill>
              </a:rPr>
              <a:t>正确</a:t>
            </a:r>
          </a:p>
          <a:p>
            <a:pPr marL="0" indent="0">
              <a:buNone/>
            </a:pPr>
            <a:r>
              <a:rPr lang="en-US" altLang="zh-CN" sz="2000" dirty="0"/>
              <a:t>  {  return salary; }</a:t>
            </a:r>
            <a:endParaRPr lang="zh-CN" altLang="zh-CN" sz="2000" dirty="0"/>
          </a:p>
          <a:p>
            <a:pPr marL="0" indent="0">
              <a:buNone/>
            </a:pPr>
            <a:r>
              <a:rPr lang="en-US" altLang="zh-CN" sz="2000" dirty="0"/>
              <a:t>void Employee::</a:t>
            </a:r>
            <a:r>
              <a:rPr lang="en-US" altLang="zh-CN" sz="2000" dirty="0" err="1"/>
              <a:t>addSalary</a:t>
            </a:r>
            <a:r>
              <a:rPr lang="en-US" altLang="zh-CN" sz="2000" dirty="0"/>
              <a:t>(double x) </a:t>
            </a:r>
            <a:r>
              <a:rPr lang="en-US" altLang="zh-CN" sz="2000" dirty="0" err="1"/>
              <a:t>const</a:t>
            </a:r>
            <a:endParaRPr lang="zh-CN" altLang="zh-CN" sz="2000" dirty="0"/>
          </a:p>
          <a:p>
            <a:pPr marL="0" indent="0">
              <a:buNone/>
            </a:pPr>
            <a:r>
              <a:rPr lang="en-US" altLang="zh-CN" sz="2000" dirty="0"/>
              <a:t>  { salary+=x;	</a:t>
            </a:r>
            <a:r>
              <a:rPr lang="en-US" altLang="zh-CN" sz="2000" b="1" dirty="0">
                <a:solidFill>
                  <a:srgbClr val="FF0000"/>
                </a:solidFill>
              </a:rPr>
              <a:t> </a:t>
            </a:r>
            <a:r>
              <a:rPr lang="en-US" altLang="zh-CN" sz="2000" dirty="0"/>
              <a:t>}</a:t>
            </a:r>
            <a:r>
              <a:rPr lang="en-US" altLang="zh-CN" sz="2000" b="1" dirty="0">
                <a:solidFill>
                  <a:srgbClr val="FF0000"/>
                </a:solidFill>
              </a:rPr>
              <a:t> //</a:t>
            </a:r>
            <a:r>
              <a:rPr lang="zh-CN" altLang="zh-CN" sz="2000" b="1" dirty="0">
                <a:solidFill>
                  <a:srgbClr val="FF0000"/>
                </a:solidFill>
              </a:rPr>
              <a:t>错误，常量成员函数不能修改数据成员</a:t>
            </a:r>
            <a:r>
              <a:rPr lang="en-US" altLang="zh-CN" sz="2000" b="1" dirty="0">
                <a:solidFill>
                  <a:srgbClr val="FF0000"/>
                </a:solidFill>
              </a:rPr>
              <a:t>                    </a:t>
            </a:r>
            <a:endParaRPr lang="zh-CN" altLang="zh-CN" sz="2000" b="1" dirty="0">
              <a:solidFill>
                <a:srgbClr val="FF0000"/>
              </a:solidFill>
            </a:endParaRPr>
          </a:p>
          <a:p>
            <a:pPr marL="0" indent="0">
              <a:buNone/>
            </a:pPr>
            <a:r>
              <a:rPr lang="en-US" altLang="zh-CN" sz="2000" dirty="0"/>
              <a:t>char *Employee::</a:t>
            </a:r>
            <a:r>
              <a:rPr lang="en-US" altLang="zh-CN" sz="2000" dirty="0" err="1"/>
              <a:t>getName</a:t>
            </a:r>
            <a:r>
              <a:rPr lang="en-US" altLang="zh-CN" sz="2000" dirty="0"/>
              <a:t>() </a:t>
            </a:r>
            <a:r>
              <a:rPr lang="en-US" altLang="zh-CN" sz="2000" b="1" dirty="0">
                <a:solidFill>
                  <a:srgbClr val="FF0000"/>
                </a:solidFill>
              </a:rPr>
              <a:t>//</a:t>
            </a:r>
            <a:r>
              <a:rPr lang="zh-CN" altLang="zh-CN" sz="2000" b="1" dirty="0">
                <a:solidFill>
                  <a:srgbClr val="FF0000"/>
                </a:solidFill>
              </a:rPr>
              <a:t>错误，缺少</a:t>
            </a:r>
            <a:r>
              <a:rPr lang="en-US" altLang="zh-CN" sz="2000" b="1" dirty="0" err="1">
                <a:solidFill>
                  <a:srgbClr val="0000CC"/>
                </a:solidFill>
              </a:rPr>
              <a:t>const</a:t>
            </a:r>
            <a:r>
              <a:rPr lang="zh-CN" altLang="zh-CN" sz="2000" b="1" dirty="0">
                <a:solidFill>
                  <a:srgbClr val="FF0000"/>
                </a:solidFill>
              </a:rPr>
              <a:t>，与类中声明的原型不符</a:t>
            </a:r>
          </a:p>
          <a:p>
            <a:pPr marL="0" indent="0">
              <a:buNone/>
            </a:pPr>
            <a:r>
              <a:rPr lang="en-US" altLang="zh-CN" sz="2000" dirty="0"/>
              <a:t>  {  return name; }</a:t>
            </a:r>
          </a:p>
          <a:p>
            <a:pPr marL="0" indent="0" eaLnBrk="1" hangingPunct="1">
              <a:lnSpc>
                <a:spcPct val="150000"/>
              </a:lnSpc>
              <a:buNone/>
            </a:pPr>
            <a:r>
              <a:rPr lang="en-US" altLang="zh-CN" b="1" dirty="0">
                <a:solidFill>
                  <a:srgbClr val="0000CC"/>
                </a:solidFill>
              </a:rPr>
              <a:t>3．</a:t>
            </a:r>
            <a:r>
              <a:rPr lang="zh-CN" altLang="en-US" b="1" dirty="0">
                <a:solidFill>
                  <a:srgbClr val="0000CC"/>
                </a:solidFill>
              </a:rPr>
              <a:t>常量函数使用注意事项</a:t>
            </a:r>
          </a:p>
          <a:p>
            <a:pPr marL="533400" indent="-533400" eaLnBrk="1" hangingPunct="1">
              <a:lnSpc>
                <a:spcPct val="80000"/>
              </a:lnSpc>
              <a:buFontTx/>
              <a:buNone/>
            </a:pPr>
            <a:r>
              <a:rPr lang="zh-CN" altLang="en-US" sz="1800" b="1" dirty="0"/>
              <a:t>① 只有类的成员函数才能定义为常量函数，普通函数不能定义为常量函数。下面的函数定义是错误的：</a:t>
            </a:r>
          </a:p>
          <a:p>
            <a:pPr marL="914400" lvl="1" indent="-457200" eaLnBrk="1" hangingPunct="1">
              <a:lnSpc>
                <a:spcPct val="80000"/>
              </a:lnSpc>
              <a:buFontTx/>
              <a:buNone/>
            </a:pPr>
            <a:r>
              <a:rPr lang="en-US" altLang="zh-CN" sz="1600" b="1" dirty="0" err="1">
                <a:solidFill>
                  <a:srgbClr val="FF0000"/>
                </a:solidFill>
              </a:rPr>
              <a:t>int</a:t>
            </a:r>
            <a:r>
              <a:rPr lang="en-US" altLang="zh-CN" sz="1600" b="1" dirty="0">
                <a:solidFill>
                  <a:srgbClr val="FF0000"/>
                </a:solidFill>
              </a:rPr>
              <a:t>  f(</a:t>
            </a:r>
            <a:r>
              <a:rPr lang="en-US" altLang="zh-CN" sz="1600" b="1" dirty="0" err="1">
                <a:solidFill>
                  <a:srgbClr val="FF0000"/>
                </a:solidFill>
              </a:rPr>
              <a:t>int</a:t>
            </a:r>
            <a:r>
              <a:rPr lang="en-US" altLang="zh-CN" sz="1600" b="1" dirty="0">
                <a:solidFill>
                  <a:srgbClr val="FF0000"/>
                </a:solidFill>
              </a:rPr>
              <a:t> x) </a:t>
            </a:r>
            <a:r>
              <a:rPr lang="en-US" altLang="zh-CN" sz="1600" b="1" dirty="0" err="1">
                <a:solidFill>
                  <a:srgbClr val="FF0000"/>
                </a:solidFill>
              </a:rPr>
              <a:t>const</a:t>
            </a:r>
            <a:r>
              <a:rPr lang="en-US" altLang="zh-CN" sz="1600" b="1" dirty="0">
                <a:solidFill>
                  <a:srgbClr val="FF0000"/>
                </a:solidFill>
              </a:rPr>
              <a:t>{		//</a:t>
            </a:r>
            <a:r>
              <a:rPr lang="zh-CN" altLang="en-US" sz="1600" b="1" dirty="0">
                <a:solidFill>
                  <a:srgbClr val="FF0000"/>
                </a:solidFill>
              </a:rPr>
              <a:t>错误，普通函数不能指定为</a:t>
            </a:r>
            <a:r>
              <a:rPr lang="en-US" altLang="zh-CN" sz="1600" b="1" dirty="0" err="1">
                <a:solidFill>
                  <a:srgbClr val="FF0000"/>
                </a:solidFill>
              </a:rPr>
              <a:t>const</a:t>
            </a:r>
            <a:endParaRPr lang="en-US" altLang="zh-CN" sz="1600" b="1" dirty="0">
              <a:solidFill>
                <a:srgbClr val="FF0000"/>
              </a:solidFill>
            </a:endParaRPr>
          </a:p>
          <a:p>
            <a:pPr marL="914400" lvl="1" indent="-457200" eaLnBrk="1" hangingPunct="1">
              <a:lnSpc>
                <a:spcPct val="80000"/>
              </a:lnSpc>
              <a:buFontTx/>
              <a:buNone/>
            </a:pPr>
            <a:r>
              <a:rPr lang="en-US" altLang="zh-CN" sz="1600" b="1" dirty="0">
                <a:solidFill>
                  <a:srgbClr val="FF0000"/>
                </a:solidFill>
              </a:rPr>
              <a:t>    </a:t>
            </a:r>
            <a:r>
              <a:rPr lang="en-US" altLang="zh-CN" sz="1600" b="1" dirty="0" err="1">
                <a:solidFill>
                  <a:srgbClr val="FF0000"/>
                </a:solidFill>
              </a:rPr>
              <a:t>int</a:t>
            </a:r>
            <a:r>
              <a:rPr lang="en-US" altLang="zh-CN" sz="1600" b="1" dirty="0">
                <a:solidFill>
                  <a:srgbClr val="FF0000"/>
                </a:solidFill>
              </a:rPr>
              <a:t> b=x*x;</a:t>
            </a:r>
          </a:p>
          <a:p>
            <a:pPr marL="914400" lvl="1" indent="-457200" eaLnBrk="1" hangingPunct="1">
              <a:lnSpc>
                <a:spcPct val="80000"/>
              </a:lnSpc>
              <a:buFontTx/>
              <a:buNone/>
            </a:pPr>
            <a:r>
              <a:rPr lang="en-US" altLang="zh-CN" sz="1600" b="1" dirty="0">
                <a:solidFill>
                  <a:srgbClr val="FF0000"/>
                </a:solidFill>
              </a:rPr>
              <a:t>    return b;</a:t>
            </a:r>
          </a:p>
          <a:p>
            <a:pPr marL="914400" lvl="1" indent="-457200" eaLnBrk="1" hangingPunct="1">
              <a:lnSpc>
                <a:spcPct val="80000"/>
              </a:lnSpc>
              <a:buFontTx/>
              <a:buNone/>
            </a:pPr>
            <a:r>
              <a:rPr lang="en-US" altLang="zh-CN" sz="1600" b="1" dirty="0">
                <a:solidFill>
                  <a:srgbClr val="FF0000"/>
                </a:solidFill>
              </a:rPr>
              <a:t>}</a:t>
            </a:r>
          </a:p>
          <a:p>
            <a:pPr marL="533400" indent="-533400" eaLnBrk="1" hangingPunct="1">
              <a:lnSpc>
                <a:spcPct val="80000"/>
              </a:lnSpc>
              <a:buFontTx/>
              <a:buNone/>
            </a:pPr>
            <a:r>
              <a:rPr lang="en-US" altLang="zh-CN" sz="1800" b="1" dirty="0"/>
              <a:t>② </a:t>
            </a:r>
            <a:r>
              <a:rPr lang="zh-CN" altLang="en-US" sz="1800" b="1" dirty="0"/>
              <a:t>常量参数与常量成员函数是有区别的，常量参数限制函数对参数的修改，但与数据成员是否被修改无关。</a:t>
            </a:r>
          </a:p>
          <a:p>
            <a:pPr marL="0" indent="0">
              <a:buNone/>
            </a:pPr>
            <a:endParaRPr lang="zh-CN" altLang="zh-CN" sz="2400" dirty="0"/>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indent="0" algn="ctr">
              <a:buNone/>
            </a:pPr>
            <a:r>
              <a:rPr lang="en-US" altLang="zh-CN" sz="3200" b="1" dirty="0">
                <a:solidFill>
                  <a:srgbClr val="0000CC"/>
                </a:solidFill>
              </a:rPr>
              <a:t>3.４.3  </a:t>
            </a:r>
            <a:r>
              <a:rPr lang="zh-CN" altLang="en-US" sz="3200" b="1" dirty="0">
                <a:solidFill>
                  <a:srgbClr val="0000CC"/>
                </a:solidFill>
              </a:rPr>
              <a:t>常量</a:t>
            </a:r>
            <a:r>
              <a:rPr lang="zh-CN" altLang="zh-CN" sz="3200" b="1" dirty="0">
                <a:solidFill>
                  <a:srgbClr val="FF0000"/>
                </a:solidFill>
              </a:rPr>
              <a:t>成员函数</a:t>
            </a:r>
            <a:endParaRPr lang="en-US" altLang="zh-CN" sz="3200" b="1" dirty="0"/>
          </a:p>
        </p:txBody>
      </p:sp>
    </p:spTree>
    <p:extLst>
      <p:ext uri="{BB962C8B-B14F-4D97-AF65-F5344CB8AC3E}">
        <p14:creationId xmlns:p14="http://schemas.microsoft.com/office/powerpoint/2010/main" val="907166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anim calcmode="lin" valueType="num">
                                      <p:cBhvr additive="base">
                                        <p:cTn id="11"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 calcmode="lin" valueType="num">
                                      <p:cBhvr additive="base">
                                        <p:cTn id="17"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6">
                                            <p:txEl>
                                              <p:pRg st="3" end="3"/>
                                            </p:txEl>
                                          </p:spTgt>
                                        </p:tgtEl>
                                        <p:attrNameLst>
                                          <p:attrName>style.visibility</p:attrName>
                                        </p:attrNameLst>
                                      </p:cBhvr>
                                      <p:to>
                                        <p:strVal val="visible"/>
                                      </p:to>
                                    </p:set>
                                    <p:anim calcmode="lin" valueType="num">
                                      <p:cBhvr additive="base">
                                        <p:cTn id="21"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386">
                                            <p:txEl>
                                              <p:pRg st="4" end="4"/>
                                            </p:txEl>
                                          </p:spTgt>
                                        </p:tgtEl>
                                        <p:attrNameLst>
                                          <p:attrName>style.visibility</p:attrName>
                                        </p:attrNameLst>
                                      </p:cBhvr>
                                      <p:to>
                                        <p:strVal val="visible"/>
                                      </p:to>
                                    </p:set>
                                    <p:anim calcmode="lin" valueType="num">
                                      <p:cBhvr additive="base">
                                        <p:cTn id="27"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386">
                                            <p:txEl>
                                              <p:pRg st="5" end="5"/>
                                            </p:txEl>
                                          </p:spTgt>
                                        </p:tgtEl>
                                        <p:attrNameLst>
                                          <p:attrName>style.visibility</p:attrName>
                                        </p:attrNameLst>
                                      </p:cBhvr>
                                      <p:to>
                                        <p:strVal val="visible"/>
                                      </p:to>
                                    </p:set>
                                    <p:anim calcmode="lin" valueType="num">
                                      <p:cBhvr additive="base">
                                        <p:cTn id="31"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6">
                                            <p:txEl>
                                              <p:pRg st="6" end="6"/>
                                            </p:txEl>
                                          </p:spTgt>
                                        </p:tgtEl>
                                        <p:attrNameLst>
                                          <p:attrName>style.visibility</p:attrName>
                                        </p:attrNameLst>
                                      </p:cBhvr>
                                      <p:to>
                                        <p:strVal val="visible"/>
                                      </p:to>
                                    </p:set>
                                    <p:anim calcmode="lin" valueType="num">
                                      <p:cBhvr additive="base">
                                        <p:cTn id="37"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6">
                                            <p:txEl>
                                              <p:pRg st="7" end="7"/>
                                            </p:txEl>
                                          </p:spTgt>
                                        </p:tgtEl>
                                        <p:attrNameLst>
                                          <p:attrName>style.visibility</p:attrName>
                                        </p:attrNameLst>
                                      </p:cBhvr>
                                      <p:to>
                                        <p:strVal val="visible"/>
                                      </p:to>
                                    </p:set>
                                    <p:anim calcmode="lin" valueType="num">
                                      <p:cBhvr additive="base">
                                        <p:cTn id="4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6">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86">
                                            <p:txEl>
                                              <p:pRg st="8" end="8"/>
                                            </p:txEl>
                                          </p:spTgt>
                                        </p:tgtEl>
                                        <p:attrNameLst>
                                          <p:attrName>style.visibility</p:attrName>
                                        </p:attrNameLst>
                                      </p:cBhvr>
                                      <p:to>
                                        <p:strVal val="visible"/>
                                      </p:to>
                                    </p:set>
                                    <p:anim calcmode="lin" valueType="num">
                                      <p:cBhvr additive="base">
                                        <p:cTn id="47"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6">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386">
                                            <p:txEl>
                                              <p:pRg st="9" end="9"/>
                                            </p:txEl>
                                          </p:spTgt>
                                        </p:tgtEl>
                                        <p:attrNameLst>
                                          <p:attrName>style.visibility</p:attrName>
                                        </p:attrNameLst>
                                      </p:cBhvr>
                                      <p:to>
                                        <p:strVal val="visible"/>
                                      </p:to>
                                    </p:set>
                                    <p:anim calcmode="lin" valueType="num">
                                      <p:cBhvr additive="base">
                                        <p:cTn id="51"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386">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386">
                                            <p:txEl>
                                              <p:pRg st="10" end="10"/>
                                            </p:txEl>
                                          </p:spTgt>
                                        </p:tgtEl>
                                        <p:attrNameLst>
                                          <p:attrName>style.visibility</p:attrName>
                                        </p:attrNameLst>
                                      </p:cBhvr>
                                      <p:to>
                                        <p:strVal val="visible"/>
                                      </p:to>
                                    </p:set>
                                    <p:anim calcmode="lin" valueType="num">
                                      <p:cBhvr additive="base">
                                        <p:cTn id="55"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6">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386">
                                            <p:txEl>
                                              <p:pRg st="11" end="11"/>
                                            </p:txEl>
                                          </p:spTgt>
                                        </p:tgtEl>
                                        <p:attrNameLst>
                                          <p:attrName>style.visibility</p:attrName>
                                        </p:attrNameLst>
                                      </p:cBhvr>
                                      <p:to>
                                        <p:strVal val="visible"/>
                                      </p:to>
                                    </p:set>
                                    <p:anim calcmode="lin" valueType="num">
                                      <p:cBhvr additive="base">
                                        <p:cTn id="59"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38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6386">
                                            <p:txEl>
                                              <p:pRg st="12" end="12"/>
                                            </p:txEl>
                                          </p:spTgt>
                                        </p:tgtEl>
                                        <p:attrNameLst>
                                          <p:attrName>style.visibility</p:attrName>
                                        </p:attrNameLst>
                                      </p:cBhvr>
                                      <p:to>
                                        <p:strVal val="visible"/>
                                      </p:to>
                                    </p:set>
                                    <p:anim calcmode="lin" valueType="num">
                                      <p:cBhvr additive="base">
                                        <p:cTn id="65"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638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684212" y="908721"/>
            <a:ext cx="8064251" cy="5328568"/>
          </a:xfrm>
        </p:spPr>
        <p:txBody>
          <a:bodyPr/>
          <a:lstStyle/>
          <a:p>
            <a:pPr marL="533400" indent="-533400" eaLnBrk="1" hangingPunct="1">
              <a:lnSpc>
                <a:spcPct val="80000"/>
              </a:lnSpc>
            </a:pPr>
            <a:r>
              <a:rPr lang="zh-CN" altLang="en-US" sz="2800" dirty="0">
                <a:solidFill>
                  <a:srgbClr val="0000CC"/>
                </a:solidFill>
              </a:rPr>
              <a:t>成员函数重载和默认参数规则</a:t>
            </a:r>
            <a:endParaRPr lang="en-US" altLang="zh-CN" sz="2800" dirty="0">
              <a:solidFill>
                <a:srgbClr val="0000CC"/>
              </a:solidFill>
            </a:endParaRPr>
          </a:p>
          <a:p>
            <a:pPr marL="933450" lvl="1" indent="-533400" eaLnBrk="1" hangingPunct="1">
              <a:lnSpc>
                <a:spcPct val="80000"/>
              </a:lnSpc>
            </a:pPr>
            <a:r>
              <a:rPr lang="zh-CN" altLang="zh-CN" sz="2400" dirty="0"/>
              <a:t>重载成员函数</a:t>
            </a:r>
            <a:r>
              <a:rPr lang="zh-CN" altLang="zh-CN" sz="2400" b="1" dirty="0">
                <a:solidFill>
                  <a:srgbClr val="FF0000"/>
                </a:solidFill>
              </a:rPr>
              <a:t>必须具有不同的参数表</a:t>
            </a:r>
            <a:endParaRPr lang="en-US" altLang="zh-CN" sz="2400" b="1" dirty="0">
              <a:solidFill>
                <a:srgbClr val="FF0000"/>
              </a:solidFill>
            </a:endParaRPr>
          </a:p>
          <a:p>
            <a:pPr marL="933450" lvl="1" indent="-533400" eaLnBrk="1" hangingPunct="1">
              <a:lnSpc>
                <a:spcPct val="80000"/>
              </a:lnSpc>
            </a:pPr>
            <a:r>
              <a:rPr lang="zh-CN" altLang="zh-CN" sz="2400" dirty="0"/>
              <a:t>在指定参数缺省值时，如果某个参数指定的缺省值，就要求它</a:t>
            </a:r>
            <a:r>
              <a:rPr lang="zh-CN" altLang="zh-CN" sz="2400" b="1" dirty="0">
                <a:solidFill>
                  <a:srgbClr val="FF0000"/>
                </a:solidFill>
              </a:rPr>
              <a:t>右边的全部参数都必须指定默认值</a:t>
            </a:r>
            <a:r>
              <a:rPr lang="zh-CN" altLang="zh-CN" sz="2400" dirty="0"/>
              <a:t>。</a:t>
            </a:r>
            <a:endParaRPr lang="en-US" altLang="zh-CN" sz="2400" dirty="0"/>
          </a:p>
          <a:p>
            <a:pPr marL="0" indent="0">
              <a:buNone/>
            </a:pPr>
            <a:r>
              <a:rPr lang="en-US" altLang="zh-CN" sz="2200" dirty="0"/>
              <a:t>class Date {</a:t>
            </a:r>
            <a:endParaRPr lang="zh-CN" altLang="zh-CN" sz="2200" dirty="0"/>
          </a:p>
          <a:p>
            <a:pPr marL="0" indent="0">
              <a:buNone/>
            </a:pPr>
            <a:r>
              <a:rPr lang="en-US" altLang="zh-CN" sz="2200" dirty="0"/>
              <a:t>	</a:t>
            </a:r>
            <a:r>
              <a:rPr lang="en-US" altLang="zh-CN" sz="2200" dirty="0" err="1"/>
              <a:t>int</a:t>
            </a:r>
            <a:r>
              <a:rPr lang="en-US" altLang="zh-CN" sz="2200" dirty="0"/>
              <a:t> day, month, year;</a:t>
            </a:r>
            <a:endParaRPr lang="zh-CN" altLang="zh-CN" sz="2200" dirty="0"/>
          </a:p>
          <a:p>
            <a:pPr marL="0" indent="0">
              <a:buNone/>
            </a:pPr>
            <a:r>
              <a:rPr lang="en-US" altLang="zh-CN" sz="2200" dirty="0"/>
              <a:t>public:</a:t>
            </a:r>
            <a:endParaRPr lang="zh-CN" altLang="zh-CN" sz="2200" dirty="0"/>
          </a:p>
          <a:p>
            <a:pPr marL="0" indent="0">
              <a:buNone/>
            </a:pPr>
            <a:r>
              <a:rPr lang="en-US" altLang="zh-CN" sz="2200" dirty="0"/>
              <a:t>	void </a:t>
            </a:r>
            <a:r>
              <a:rPr lang="en-US" altLang="zh-CN" sz="2200" dirty="0" err="1">
                <a:solidFill>
                  <a:srgbClr val="0000CC"/>
                </a:solidFill>
              </a:rPr>
              <a:t>init</a:t>
            </a:r>
            <a:r>
              <a:rPr lang="en-US" altLang="zh-CN" sz="2200" dirty="0">
                <a:solidFill>
                  <a:srgbClr val="0000CC"/>
                </a:solidFill>
              </a:rPr>
              <a:t>(</a:t>
            </a:r>
            <a:r>
              <a:rPr lang="en-US" altLang="zh-CN" sz="2200" dirty="0" err="1">
                <a:solidFill>
                  <a:srgbClr val="0000CC"/>
                </a:solidFill>
              </a:rPr>
              <a:t>int</a:t>
            </a:r>
            <a:r>
              <a:rPr lang="en-US" altLang="zh-CN" sz="2200" dirty="0">
                <a:solidFill>
                  <a:srgbClr val="0000CC"/>
                </a:solidFill>
              </a:rPr>
              <a:t> d, </a:t>
            </a:r>
            <a:r>
              <a:rPr lang="en-US" altLang="zh-CN" sz="2200" dirty="0" err="1">
                <a:solidFill>
                  <a:srgbClr val="0000CC"/>
                </a:solidFill>
              </a:rPr>
              <a:t>int</a:t>
            </a:r>
            <a:r>
              <a:rPr lang="en-US" altLang="zh-CN" sz="2200" dirty="0">
                <a:solidFill>
                  <a:srgbClr val="0000CC"/>
                </a:solidFill>
              </a:rPr>
              <a:t> m=8, </a:t>
            </a:r>
            <a:r>
              <a:rPr lang="en-US" altLang="zh-CN" sz="2200" dirty="0" err="1">
                <a:solidFill>
                  <a:srgbClr val="0000CC"/>
                </a:solidFill>
              </a:rPr>
              <a:t>int</a:t>
            </a:r>
            <a:r>
              <a:rPr lang="en-US" altLang="zh-CN" sz="2200" dirty="0">
                <a:solidFill>
                  <a:srgbClr val="0000CC"/>
                </a:solidFill>
              </a:rPr>
              <a:t> y=2016) </a:t>
            </a:r>
            <a:r>
              <a:rPr lang="en-US" altLang="zh-CN" sz="2200" dirty="0"/>
              <a:t>		</a:t>
            </a:r>
          </a:p>
          <a:p>
            <a:pPr marL="0" indent="0">
              <a:buNone/>
            </a:pPr>
            <a:r>
              <a:rPr lang="en-US" altLang="zh-CN" sz="2200" dirty="0"/>
              <a:t>		{　day = d;	month = m;	year = y; }</a:t>
            </a:r>
            <a:endParaRPr lang="zh-CN" altLang="zh-CN" sz="2200" dirty="0"/>
          </a:p>
          <a:p>
            <a:pPr marL="0" indent="0">
              <a:buNone/>
            </a:pPr>
            <a:r>
              <a:rPr lang="en-US" altLang="zh-CN" sz="2200" dirty="0"/>
              <a:t>	</a:t>
            </a:r>
            <a:r>
              <a:rPr lang="en-US" altLang="zh-CN" sz="2200" dirty="0">
                <a:solidFill>
                  <a:srgbClr val="0000CC"/>
                </a:solidFill>
              </a:rPr>
              <a:t>void </a:t>
            </a:r>
            <a:r>
              <a:rPr lang="en-US" altLang="zh-CN" sz="2200" dirty="0" err="1">
                <a:solidFill>
                  <a:srgbClr val="0000CC"/>
                </a:solidFill>
              </a:rPr>
              <a:t>init</a:t>
            </a:r>
            <a:r>
              <a:rPr lang="en-US" altLang="zh-CN" sz="2200" dirty="0">
                <a:solidFill>
                  <a:srgbClr val="0000CC"/>
                </a:solidFill>
              </a:rPr>
              <a:t>(</a:t>
            </a:r>
            <a:r>
              <a:rPr lang="en-US" altLang="zh-CN" sz="2200" dirty="0" err="1">
                <a:solidFill>
                  <a:srgbClr val="0000CC"/>
                </a:solidFill>
              </a:rPr>
              <a:t>int</a:t>
            </a:r>
            <a:r>
              <a:rPr lang="en-US" altLang="zh-CN" sz="2200" dirty="0">
                <a:solidFill>
                  <a:srgbClr val="0000CC"/>
                </a:solidFill>
              </a:rPr>
              <a:t> d, </a:t>
            </a:r>
            <a:r>
              <a:rPr lang="en-US" altLang="zh-CN" sz="2200" dirty="0" err="1">
                <a:solidFill>
                  <a:srgbClr val="0000CC"/>
                </a:solidFill>
              </a:rPr>
              <a:t>int</a:t>
            </a:r>
            <a:r>
              <a:rPr lang="en-US" altLang="zh-CN" sz="2200" dirty="0">
                <a:solidFill>
                  <a:srgbClr val="0000CC"/>
                </a:solidFill>
              </a:rPr>
              <a:t> m)</a:t>
            </a:r>
            <a:endParaRPr lang="zh-CN" altLang="zh-CN" sz="2200" dirty="0">
              <a:solidFill>
                <a:srgbClr val="0000CC"/>
              </a:solidFill>
            </a:endParaRPr>
          </a:p>
          <a:p>
            <a:pPr marL="0" indent="0">
              <a:buNone/>
            </a:pPr>
            <a:r>
              <a:rPr lang="en-US" altLang="zh-CN" sz="2200" dirty="0"/>
              <a:t>		{　day = d;	month = m;	year = 2016;　}</a:t>
            </a:r>
            <a:endParaRPr lang="zh-CN" altLang="zh-CN" sz="2200" dirty="0"/>
          </a:p>
          <a:p>
            <a:pPr marL="0" indent="0">
              <a:buNone/>
            </a:pPr>
            <a:r>
              <a:rPr lang="en-US" altLang="zh-CN" sz="2200" dirty="0"/>
              <a:t>	</a:t>
            </a:r>
            <a:r>
              <a:rPr lang="en-US" altLang="zh-CN" sz="2200" dirty="0">
                <a:solidFill>
                  <a:srgbClr val="0000CC"/>
                </a:solidFill>
              </a:rPr>
              <a:t>void </a:t>
            </a:r>
            <a:r>
              <a:rPr lang="en-US" altLang="zh-CN" sz="2200" dirty="0" err="1">
                <a:solidFill>
                  <a:srgbClr val="0000CC"/>
                </a:solidFill>
              </a:rPr>
              <a:t>init</a:t>
            </a:r>
            <a:r>
              <a:rPr lang="en-US" altLang="zh-CN" sz="2200" dirty="0">
                <a:solidFill>
                  <a:srgbClr val="0000CC"/>
                </a:solidFill>
              </a:rPr>
              <a:t>(</a:t>
            </a:r>
            <a:r>
              <a:rPr lang="en-US" altLang="zh-CN" sz="2200" dirty="0" err="1">
                <a:solidFill>
                  <a:srgbClr val="0000CC"/>
                </a:solidFill>
              </a:rPr>
              <a:t>int</a:t>
            </a:r>
            <a:r>
              <a:rPr lang="en-US" altLang="zh-CN" sz="2200" dirty="0">
                <a:solidFill>
                  <a:srgbClr val="0000CC"/>
                </a:solidFill>
              </a:rPr>
              <a:t> d)</a:t>
            </a:r>
          </a:p>
          <a:p>
            <a:pPr marL="0" indent="0">
              <a:buNone/>
            </a:pPr>
            <a:r>
              <a:rPr lang="zh-CN" altLang="en-US" sz="2200" dirty="0"/>
              <a:t>　　　　　　</a:t>
            </a:r>
            <a:r>
              <a:rPr lang="en-US" altLang="zh-CN" sz="2200" dirty="0"/>
              <a:t> {day = d;	month = 8; year = d;　}</a:t>
            </a:r>
            <a:endParaRPr lang="zh-CN" altLang="zh-CN" sz="2200" dirty="0"/>
          </a:p>
          <a:p>
            <a:pPr marL="0" indent="0">
              <a:buNone/>
            </a:pPr>
            <a:r>
              <a:rPr lang="en-US" altLang="zh-CN" sz="2200" dirty="0"/>
              <a:t>};</a:t>
            </a:r>
            <a:endParaRPr lang="zh-CN" altLang="zh-CN" sz="2200" dirty="0"/>
          </a:p>
          <a:p>
            <a:pPr marL="933450" lvl="1" indent="-533400" eaLnBrk="1" hangingPunct="1">
              <a:lnSpc>
                <a:spcPct val="80000"/>
              </a:lnSpc>
            </a:pPr>
            <a:endParaRPr lang="zh-CN" altLang="zh-CN" sz="2000" dirty="0"/>
          </a:p>
          <a:p>
            <a:pPr marL="533400" indent="-533400" eaLnBrk="1" hangingPunct="1">
              <a:lnSpc>
                <a:spcPct val="80000"/>
              </a:lnSpc>
            </a:pPr>
            <a:endParaRPr lang="en-US" altLang="zh-CN" sz="1800" b="1" dirty="0"/>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indent="0" algn="ctr">
              <a:buNone/>
            </a:pPr>
            <a:r>
              <a:rPr lang="en-US" altLang="zh-CN" sz="3200" b="1" dirty="0">
                <a:solidFill>
                  <a:srgbClr val="0000CC"/>
                </a:solidFill>
              </a:rPr>
              <a:t>3.４.3  </a:t>
            </a:r>
            <a:r>
              <a:rPr lang="zh-CN" altLang="zh-CN" sz="3200" b="1" dirty="0">
                <a:solidFill>
                  <a:srgbClr val="FF0000"/>
                </a:solidFill>
              </a:rPr>
              <a:t>成员函数</a:t>
            </a:r>
            <a:r>
              <a:rPr lang="zh-CN" altLang="en-US" sz="3200" b="1" dirty="0">
                <a:solidFill>
                  <a:srgbClr val="FF0000"/>
                </a:solidFill>
              </a:rPr>
              <a:t>重载</a:t>
            </a:r>
            <a:r>
              <a:rPr lang="zh-CN" altLang="en-US" sz="3200" b="1" dirty="0">
                <a:solidFill>
                  <a:srgbClr val="0000CC"/>
                </a:solidFill>
              </a:rPr>
              <a:t>和默认参数</a:t>
            </a:r>
            <a:endParaRPr lang="en-US" altLang="zh-CN" sz="3200" b="1" dirty="0">
              <a:solidFill>
                <a:srgbClr val="0000CC"/>
              </a:solidFill>
            </a:endParaRPr>
          </a:p>
        </p:txBody>
      </p:sp>
    </p:spTree>
    <p:extLst>
      <p:ext uri="{BB962C8B-B14F-4D97-AF65-F5344CB8AC3E}">
        <p14:creationId xmlns:p14="http://schemas.microsoft.com/office/powerpoint/2010/main" val="41095016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 calcmode="lin" valueType="num">
                                      <p:cBhvr additive="base">
                                        <p:cTn id="13"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 calcmode="lin" valueType="num">
                                      <p:cBhvr additive="base">
                                        <p:cTn id="19"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anim calcmode="lin" valueType="num">
                                      <p:cBhvr additive="base">
                                        <p:cTn id="23"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anim calcmode="lin" valueType="num">
                                      <p:cBhvr additive="base">
                                        <p:cTn id="27" dur="5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34">
                                            <p:txEl>
                                              <p:pRg st="6" end="6"/>
                                            </p:txEl>
                                          </p:spTgt>
                                        </p:tgtEl>
                                        <p:attrNameLst>
                                          <p:attrName>style.visibility</p:attrName>
                                        </p:attrNameLst>
                                      </p:cBhvr>
                                      <p:to>
                                        <p:strVal val="visible"/>
                                      </p:to>
                                    </p:set>
                                    <p:anim calcmode="lin" valueType="num">
                                      <p:cBhvr additive="base">
                                        <p:cTn id="31" dur="500" fill="hold"/>
                                        <p:tgtEl>
                                          <p:spTgt spid="1843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434">
                                            <p:txEl>
                                              <p:pRg st="7" end="7"/>
                                            </p:txEl>
                                          </p:spTgt>
                                        </p:tgtEl>
                                        <p:attrNameLst>
                                          <p:attrName>style.visibility</p:attrName>
                                        </p:attrNameLst>
                                      </p:cBhvr>
                                      <p:to>
                                        <p:strVal val="visible"/>
                                      </p:to>
                                    </p:set>
                                    <p:anim calcmode="lin" valueType="num">
                                      <p:cBhvr additive="base">
                                        <p:cTn id="35" dur="500" fill="hold"/>
                                        <p:tgtEl>
                                          <p:spTgt spid="1843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434">
                                            <p:txEl>
                                              <p:pRg st="8" end="8"/>
                                            </p:txEl>
                                          </p:spTgt>
                                        </p:tgtEl>
                                        <p:attrNameLst>
                                          <p:attrName>style.visibility</p:attrName>
                                        </p:attrNameLst>
                                      </p:cBhvr>
                                      <p:to>
                                        <p:strVal val="visible"/>
                                      </p:to>
                                    </p:set>
                                    <p:anim calcmode="lin" valueType="num">
                                      <p:cBhvr additive="base">
                                        <p:cTn id="39" dur="500" fill="hold"/>
                                        <p:tgtEl>
                                          <p:spTgt spid="1843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43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434">
                                            <p:txEl>
                                              <p:pRg st="9" end="9"/>
                                            </p:txEl>
                                          </p:spTgt>
                                        </p:tgtEl>
                                        <p:attrNameLst>
                                          <p:attrName>style.visibility</p:attrName>
                                        </p:attrNameLst>
                                      </p:cBhvr>
                                      <p:to>
                                        <p:strVal val="visible"/>
                                      </p:to>
                                    </p:set>
                                    <p:anim calcmode="lin" valueType="num">
                                      <p:cBhvr additive="base">
                                        <p:cTn id="43" dur="500" fill="hold"/>
                                        <p:tgtEl>
                                          <p:spTgt spid="1843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434">
                                            <p:txEl>
                                              <p:pRg st="10" end="10"/>
                                            </p:txEl>
                                          </p:spTgt>
                                        </p:tgtEl>
                                        <p:attrNameLst>
                                          <p:attrName>style.visibility</p:attrName>
                                        </p:attrNameLst>
                                      </p:cBhvr>
                                      <p:to>
                                        <p:strVal val="visible"/>
                                      </p:to>
                                    </p:set>
                                    <p:anim calcmode="lin" valueType="num">
                                      <p:cBhvr additive="base">
                                        <p:cTn id="47" dur="500" fill="hold"/>
                                        <p:tgtEl>
                                          <p:spTgt spid="1843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4">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434">
                                            <p:txEl>
                                              <p:pRg st="11" end="11"/>
                                            </p:txEl>
                                          </p:spTgt>
                                        </p:tgtEl>
                                        <p:attrNameLst>
                                          <p:attrName>style.visibility</p:attrName>
                                        </p:attrNameLst>
                                      </p:cBhvr>
                                      <p:to>
                                        <p:strVal val="visible"/>
                                      </p:to>
                                    </p:set>
                                    <p:anim calcmode="lin" valueType="num">
                                      <p:cBhvr additive="base">
                                        <p:cTn id="51" dur="500" fill="hold"/>
                                        <p:tgtEl>
                                          <p:spTgt spid="1843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434">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434">
                                            <p:txEl>
                                              <p:pRg st="12" end="12"/>
                                            </p:txEl>
                                          </p:spTgt>
                                        </p:tgtEl>
                                        <p:attrNameLst>
                                          <p:attrName>style.visibility</p:attrName>
                                        </p:attrNameLst>
                                      </p:cBhvr>
                                      <p:to>
                                        <p:strVal val="visible"/>
                                      </p:to>
                                    </p:set>
                                    <p:anim calcmode="lin" valueType="num">
                                      <p:cBhvr additive="base">
                                        <p:cTn id="55" dur="500" fill="hold"/>
                                        <p:tgtEl>
                                          <p:spTgt spid="1843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  </a:t>
            </a:r>
            <a:r>
              <a:rPr lang="zh-CN" altLang="zh-CN" b="1" dirty="0">
                <a:solidFill>
                  <a:srgbClr val="FF0000"/>
                </a:solidFill>
              </a:rPr>
              <a:t>对象</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en-US" b="1" dirty="0">
                <a:solidFill>
                  <a:srgbClr val="0000CC"/>
                </a:solidFill>
              </a:rPr>
              <a:t>对象的概念</a:t>
            </a:r>
            <a:endParaRPr lang="en-US" altLang="zh-CN" b="1" dirty="0">
              <a:solidFill>
                <a:srgbClr val="0000CC"/>
              </a:solidFill>
            </a:endParaRPr>
          </a:p>
          <a:p>
            <a:pPr lvl="1"/>
            <a:r>
              <a:rPr lang="zh-CN" altLang="zh-CN" sz="2400" dirty="0"/>
              <a:t>类描述了同类事物共有的属性和行为，类是抽象的、概念性的范畴</a:t>
            </a:r>
            <a:r>
              <a:rPr lang="zh-CN" altLang="en-US" sz="2400" dirty="0"/>
              <a:t>。</a:t>
            </a:r>
            <a:r>
              <a:rPr lang="zh-CN" altLang="en-US" sz="2400" b="1" dirty="0">
                <a:solidFill>
                  <a:srgbClr val="FF0000"/>
                </a:solidFill>
              </a:rPr>
              <a:t>用类定义的变量就是对象</a:t>
            </a:r>
            <a:r>
              <a:rPr lang="zh-CN" altLang="en-US" sz="2400" dirty="0"/>
              <a:t>，</a:t>
            </a:r>
            <a:r>
              <a:rPr lang="zh-CN" altLang="zh-CN" sz="2400" dirty="0"/>
              <a:t>对象是实际存在的个体</a:t>
            </a:r>
            <a:r>
              <a:rPr lang="zh-CN" altLang="en-US" sz="2400" dirty="0"/>
              <a:t>，需要在内存空间中独立存在。</a:t>
            </a:r>
            <a:endParaRPr lang="en-US" altLang="zh-CN" sz="2400" dirty="0"/>
          </a:p>
          <a:p>
            <a:pPr lvl="1"/>
            <a:r>
              <a:rPr lang="zh-CN" altLang="en-US" sz="2400" dirty="0"/>
              <a:t>在用</a:t>
            </a:r>
            <a:r>
              <a:rPr lang="zh-CN" altLang="en-US" sz="2400" b="1" dirty="0">
                <a:solidFill>
                  <a:srgbClr val="FF0000"/>
                </a:solidFill>
              </a:rPr>
              <a:t>类定义对象时，才会为数据成员分配内存空间</a:t>
            </a:r>
            <a:r>
              <a:rPr lang="zh-CN" altLang="en-US" sz="2400" dirty="0"/>
              <a:t>，对象同</a:t>
            </a:r>
            <a:r>
              <a:rPr lang="en-US" altLang="zh-CN" sz="2400" dirty="0"/>
              <a:t>C</a:t>
            </a:r>
            <a:r>
              <a:rPr lang="zh-CN" altLang="en-US" sz="2400" dirty="0"/>
              <a:t>程序中的变量一样，可以是全局对象、局部对象、静态对象，遵守同样的作用域和生存期规则。</a:t>
            </a:r>
            <a:endParaRPr lang="en-US" altLang="zh-CN" sz="2400" dirty="0"/>
          </a:p>
          <a:p>
            <a:pPr lvl="1"/>
            <a:r>
              <a:rPr lang="zh-CN" altLang="zh-CN" sz="2400" dirty="0"/>
              <a:t>广义地讲，在面向对象程序设计中</a:t>
            </a:r>
            <a:r>
              <a:rPr lang="zh-CN" altLang="zh-CN" sz="2400" b="1" dirty="0">
                <a:solidFill>
                  <a:srgbClr val="FF0000"/>
                </a:solidFill>
              </a:rPr>
              <a:t>用任何数据类型定义的变量都可以称为对象</a:t>
            </a:r>
            <a:r>
              <a:rPr lang="zh-CN" altLang="zh-CN" sz="2400" dirty="0"/>
              <a:t>。</a:t>
            </a:r>
            <a:endParaRPr lang="en-US" altLang="zh-CN" sz="2400" dirty="0"/>
          </a:p>
          <a:p>
            <a:pPr marL="0" indent="0">
              <a:buNone/>
            </a:pPr>
            <a:r>
              <a:rPr lang="en-US" altLang="zh-CN" b="1" dirty="0">
                <a:solidFill>
                  <a:srgbClr val="0000CC"/>
                </a:solidFill>
              </a:rPr>
              <a:t>2．</a:t>
            </a:r>
            <a:r>
              <a:rPr lang="zh-CN" altLang="en-US" b="1" dirty="0">
                <a:solidFill>
                  <a:srgbClr val="0000CC"/>
                </a:solidFill>
              </a:rPr>
              <a:t>对象的定义</a:t>
            </a:r>
            <a:endParaRPr lang="en-US" altLang="zh-CN" b="1" dirty="0">
              <a:solidFill>
                <a:srgbClr val="0000CC"/>
              </a:solidFill>
            </a:endParaRPr>
          </a:p>
          <a:p>
            <a:pPr lvl="1"/>
            <a:r>
              <a:rPr lang="zh-CN" altLang="zh-CN" sz="2400" dirty="0"/>
              <a:t>定义对象的方法与定义一个普通变量</a:t>
            </a:r>
            <a:r>
              <a:rPr lang="zh-CN" altLang="en-US" sz="2400" dirty="0"/>
              <a:t>相同</a:t>
            </a:r>
            <a:r>
              <a:rPr lang="zh-CN" altLang="zh-CN" sz="2400" dirty="0"/>
              <a:t>，形式如下：</a:t>
            </a:r>
          </a:p>
          <a:p>
            <a:pPr marL="857250" lvl="2" indent="0">
              <a:buNone/>
            </a:pPr>
            <a:r>
              <a:rPr lang="zh-CN" altLang="zh-CN" b="1" dirty="0">
                <a:solidFill>
                  <a:srgbClr val="FF0000"/>
                </a:solidFill>
              </a:rPr>
              <a:t>类名</a:t>
            </a:r>
            <a:r>
              <a:rPr lang="en-US" altLang="zh-CN" b="1" dirty="0">
                <a:solidFill>
                  <a:srgbClr val="FF0000"/>
                </a:solidFill>
              </a:rPr>
              <a:t>  </a:t>
            </a:r>
            <a:r>
              <a:rPr lang="zh-CN" altLang="zh-CN" b="1" dirty="0">
                <a:solidFill>
                  <a:srgbClr val="FF0000"/>
                </a:solidFill>
              </a:rPr>
              <a:t>对象</a:t>
            </a:r>
            <a:r>
              <a:rPr lang="en-US" altLang="zh-CN" b="1" dirty="0">
                <a:solidFill>
                  <a:srgbClr val="FF0000"/>
                </a:solidFill>
              </a:rPr>
              <a:t>1,</a:t>
            </a:r>
            <a:r>
              <a:rPr lang="zh-CN" altLang="zh-CN" b="1" dirty="0">
                <a:solidFill>
                  <a:srgbClr val="FF0000"/>
                </a:solidFill>
              </a:rPr>
              <a:t>对象</a:t>
            </a:r>
            <a:r>
              <a:rPr lang="en-US" altLang="zh-CN" b="1" dirty="0">
                <a:solidFill>
                  <a:srgbClr val="FF0000"/>
                </a:solidFill>
              </a:rPr>
              <a:t>2;</a:t>
            </a:r>
            <a:endParaRPr lang="zh-CN" altLang="en-US" b="1" dirty="0">
              <a:solidFill>
                <a:srgbClr val="FF0000"/>
              </a:solidFill>
            </a:endParaRPr>
          </a:p>
        </p:txBody>
      </p:sp>
    </p:spTree>
    <p:extLst>
      <p:ext uri="{BB962C8B-B14F-4D97-AF65-F5344CB8AC3E}">
        <p14:creationId xmlns:p14="http://schemas.microsoft.com/office/powerpoint/2010/main" val="403657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400" dirty="0">
                <a:solidFill>
                  <a:srgbClr val="0000CC"/>
                </a:solidFill>
              </a:rPr>
              <a:t>【例</a:t>
            </a:r>
            <a:r>
              <a:rPr lang="en-US" altLang="zh-CN" sz="2400" dirty="0">
                <a:solidFill>
                  <a:srgbClr val="0000CC"/>
                </a:solidFill>
              </a:rPr>
              <a:t>3-5</a:t>
            </a:r>
            <a:r>
              <a:rPr lang="zh-CN" altLang="zh-CN" sz="2400" dirty="0">
                <a:solidFill>
                  <a:srgbClr val="0000CC"/>
                </a:solidFill>
              </a:rPr>
              <a:t>】设计时钟类，要求能够完成时间的设置和显示，并创建时钟类的对象，演示对象的概念和用法。</a:t>
            </a:r>
            <a:endParaRPr lang="en-US" altLang="zh-CN" sz="2400" dirty="0">
              <a:solidFill>
                <a:srgbClr val="0000CC"/>
              </a:solidFill>
            </a:endParaRPr>
          </a:p>
          <a:p>
            <a:pPr marL="0" indent="0">
              <a:buNone/>
            </a:pPr>
            <a:r>
              <a:rPr lang="zh-CN" altLang="zh-CN" sz="2400" dirty="0">
                <a:solidFill>
                  <a:srgbClr val="FF0000"/>
                </a:solidFill>
              </a:rPr>
              <a:t>（</a:t>
            </a:r>
            <a:r>
              <a:rPr lang="en-US" altLang="zh-CN" sz="2400" dirty="0">
                <a:solidFill>
                  <a:srgbClr val="FF0000"/>
                </a:solidFill>
              </a:rPr>
              <a:t>1</a:t>
            </a:r>
            <a:r>
              <a:rPr lang="zh-CN" altLang="zh-CN" sz="2400" dirty="0">
                <a:solidFill>
                  <a:srgbClr val="FF0000"/>
                </a:solidFill>
              </a:rPr>
              <a:t>）问题分析</a:t>
            </a:r>
          </a:p>
          <a:p>
            <a:pPr lvl="1"/>
            <a:r>
              <a:rPr lang="zh-CN" altLang="en-US" sz="2400" b="1" dirty="0">
                <a:solidFill>
                  <a:srgbClr val="0000CC"/>
                </a:solidFill>
              </a:rPr>
              <a:t>接口设计</a:t>
            </a:r>
            <a:r>
              <a:rPr lang="zh-CN" altLang="en-US" sz="2400" dirty="0">
                <a:solidFill>
                  <a:srgbClr val="FF0000"/>
                </a:solidFill>
              </a:rPr>
              <a:t>：</a:t>
            </a:r>
            <a:r>
              <a:rPr lang="zh-CN" altLang="zh-CN" sz="2400" dirty="0"/>
              <a:t>任何时钟都是一个独立存在的有形实体，在钟面设置有时针、分针、秒针，人们通过这些指针查看时间，如果时间不准确，还可以通过这些指针调整时间。这些是时钟提供经人们使用的接口，可以设置对应的</a:t>
            </a:r>
            <a:r>
              <a:rPr lang="en-US" altLang="zh-CN" sz="2400" dirty="0"/>
              <a:t>public</a:t>
            </a:r>
            <a:r>
              <a:rPr lang="zh-CN" altLang="zh-CN" sz="2400" dirty="0"/>
              <a:t>函数来实现这一功能。</a:t>
            </a:r>
          </a:p>
          <a:p>
            <a:pPr lvl="1"/>
            <a:r>
              <a:rPr lang="zh-CN" altLang="en-US" sz="2400" b="1" dirty="0">
                <a:solidFill>
                  <a:srgbClr val="0000CC"/>
                </a:solidFill>
              </a:rPr>
              <a:t>信息隐藏</a:t>
            </a:r>
            <a:r>
              <a:rPr lang="zh-CN" altLang="en-US" sz="2400" dirty="0"/>
              <a:t>：时、分、秒的保存和变化，以及</a:t>
            </a:r>
            <a:r>
              <a:rPr lang="zh-CN" altLang="zh-CN" sz="2400" dirty="0"/>
              <a:t>指针</a:t>
            </a:r>
            <a:r>
              <a:rPr lang="zh-CN" altLang="en-US" sz="2400" dirty="0"/>
              <a:t>运行</a:t>
            </a:r>
            <a:r>
              <a:rPr lang="zh-CN" altLang="zh-CN" sz="2400" dirty="0"/>
              <a:t>是电流驱动还是机械驱动呢？</a:t>
            </a:r>
            <a:r>
              <a:rPr lang="zh-CN" altLang="en-US" sz="2400" dirty="0"/>
              <a:t>由</a:t>
            </a:r>
            <a:r>
              <a:rPr lang="zh-CN" altLang="zh-CN" sz="2400" dirty="0"/>
              <a:t>时钟</a:t>
            </a:r>
            <a:r>
              <a:rPr lang="zh-CN" altLang="en-US" sz="2400" dirty="0"/>
              <a:t>内部管理，人们无须了解和干预，</a:t>
            </a:r>
            <a:r>
              <a:rPr lang="zh-CN" altLang="zh-CN" sz="2400" dirty="0"/>
              <a:t>可以设置</a:t>
            </a:r>
            <a:r>
              <a:rPr lang="en-US" altLang="zh-CN" sz="2400" dirty="0"/>
              <a:t>private</a:t>
            </a:r>
            <a:r>
              <a:rPr lang="zh-CN" altLang="zh-CN" sz="2400" dirty="0"/>
              <a:t>成员来实现对它们的隐藏。</a:t>
            </a:r>
          </a:p>
          <a:p>
            <a:pPr marL="0" indent="0">
              <a:buNone/>
            </a:pPr>
            <a:endParaRPr lang="zh-CN" altLang="zh-CN" sz="2400" dirty="0">
              <a:solidFill>
                <a:srgbClr val="0000CC"/>
              </a:solidFill>
            </a:endParaRPr>
          </a:p>
          <a:p>
            <a:endParaRPr lang="zh-CN" altLang="en-US" dirty="0"/>
          </a:p>
        </p:txBody>
      </p:sp>
      <p:sp>
        <p:nvSpPr>
          <p:cNvPr id="4" name="标题 1"/>
          <p:cNvSpPr>
            <a:spLocks noGrp="1"/>
          </p:cNvSpPr>
          <p:nvPr>
            <p:ph type="title"/>
          </p:nvPr>
        </p:nvSpPr>
        <p:spPr/>
        <p:txBody>
          <a:bodyPr/>
          <a:lstStyle/>
          <a:p>
            <a:r>
              <a:rPr lang="en-US" altLang="zh-CN" b="1" dirty="0"/>
              <a:t>3.5  </a:t>
            </a:r>
            <a:r>
              <a:rPr lang="zh-CN" altLang="zh-CN" b="1" dirty="0">
                <a:solidFill>
                  <a:srgbClr val="FF0000"/>
                </a:solidFill>
              </a:rPr>
              <a:t>对象</a:t>
            </a:r>
            <a:endParaRPr lang="zh-CN" altLang="en-US" dirty="0">
              <a:solidFill>
                <a:srgbClr val="FF0000"/>
              </a:solidFill>
            </a:endParaRPr>
          </a:p>
        </p:txBody>
      </p:sp>
    </p:spTree>
    <p:extLst>
      <p:ext uri="{BB962C8B-B14F-4D97-AF65-F5344CB8AC3E}">
        <p14:creationId xmlns:p14="http://schemas.microsoft.com/office/powerpoint/2010/main" val="203511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  </a:t>
            </a:r>
            <a:r>
              <a:rPr lang="zh-CN" altLang="zh-CN" b="1" dirty="0">
                <a:solidFill>
                  <a:srgbClr val="FF0000"/>
                </a:solidFill>
              </a:rPr>
              <a:t>对象</a:t>
            </a:r>
            <a:endParaRPr lang="zh-CN" altLang="en-US" dirty="0"/>
          </a:p>
        </p:txBody>
      </p:sp>
      <p:sp>
        <p:nvSpPr>
          <p:cNvPr id="3" name="内容占位符 2"/>
          <p:cNvSpPr>
            <a:spLocks noGrp="1"/>
          </p:cNvSpPr>
          <p:nvPr>
            <p:ph idx="1"/>
          </p:nvPr>
        </p:nvSpPr>
        <p:spPr>
          <a:xfrm>
            <a:off x="0" y="1076591"/>
            <a:ext cx="9036496" cy="3000481"/>
          </a:xfrm>
        </p:spPr>
        <p:txBody>
          <a:bodyPr/>
          <a:lstStyle/>
          <a:p>
            <a:pPr marL="0" indent="0">
              <a:buNone/>
            </a:pPr>
            <a:r>
              <a:rPr lang="zh-CN" altLang="zh-CN" b="1" dirty="0">
                <a:solidFill>
                  <a:srgbClr val="FF0000"/>
                </a:solidFill>
              </a:rPr>
              <a:t>（</a:t>
            </a:r>
            <a:r>
              <a:rPr lang="en-US" altLang="zh-CN" b="1" dirty="0">
                <a:solidFill>
                  <a:srgbClr val="FF0000"/>
                </a:solidFill>
              </a:rPr>
              <a:t>2</a:t>
            </a:r>
            <a:r>
              <a:rPr lang="zh-CN" altLang="zh-CN" b="1" dirty="0">
                <a:solidFill>
                  <a:srgbClr val="FF0000"/>
                </a:solidFill>
              </a:rPr>
              <a:t>）数据抽象</a:t>
            </a:r>
          </a:p>
          <a:p>
            <a:pPr lvl="1"/>
            <a:r>
              <a:rPr lang="zh-CN" altLang="zh-CN" sz="2400" dirty="0"/>
              <a:t>用类</a:t>
            </a:r>
            <a:r>
              <a:rPr lang="en-US" altLang="zh-CN" sz="2400" dirty="0"/>
              <a:t>Clock</a:t>
            </a:r>
            <a:r>
              <a:rPr lang="zh-CN" altLang="zh-CN" sz="2400" dirty="0"/>
              <a:t>来抽象与封装时钟类，用私有成员</a:t>
            </a:r>
            <a:r>
              <a:rPr lang="en-US" altLang="zh-CN" sz="2400" dirty="0">
                <a:solidFill>
                  <a:srgbClr val="0000CC"/>
                </a:solidFill>
              </a:rPr>
              <a:t>hour</a:t>
            </a:r>
            <a:r>
              <a:rPr lang="zh-CN" altLang="zh-CN" sz="2400" dirty="0">
                <a:solidFill>
                  <a:srgbClr val="0000CC"/>
                </a:solidFill>
              </a:rPr>
              <a:t>、</a:t>
            </a:r>
            <a:r>
              <a:rPr lang="en-US" altLang="zh-CN" sz="2400" dirty="0">
                <a:solidFill>
                  <a:srgbClr val="0000CC"/>
                </a:solidFill>
              </a:rPr>
              <a:t>minute</a:t>
            </a:r>
            <a:r>
              <a:rPr lang="zh-CN" altLang="zh-CN" sz="2400" dirty="0">
                <a:solidFill>
                  <a:srgbClr val="0000CC"/>
                </a:solidFill>
              </a:rPr>
              <a:t>、</a:t>
            </a:r>
            <a:r>
              <a:rPr lang="en-US" altLang="zh-CN" sz="2400" dirty="0">
                <a:solidFill>
                  <a:srgbClr val="0000CC"/>
                </a:solidFill>
              </a:rPr>
              <a:t>second</a:t>
            </a:r>
            <a:r>
              <a:rPr lang="zh-CN" altLang="zh-CN" sz="2400" dirty="0"/>
              <a:t>表示时、分、秒，函数</a:t>
            </a:r>
            <a:r>
              <a:rPr lang="en-US" altLang="zh-CN" sz="2400" dirty="0">
                <a:solidFill>
                  <a:srgbClr val="0000CC"/>
                </a:solidFill>
              </a:rPr>
              <a:t>run</a:t>
            </a:r>
            <a:r>
              <a:rPr lang="zh-CN" altLang="zh-CN" sz="2400" dirty="0"/>
              <a:t>仿真时钟内部运行机制</a:t>
            </a:r>
            <a:r>
              <a:rPr lang="zh-CN" altLang="en-US" sz="2400" dirty="0"/>
              <a:t>；</a:t>
            </a:r>
            <a:endParaRPr lang="en-US" altLang="zh-CN" sz="2400" dirty="0"/>
          </a:p>
          <a:p>
            <a:pPr lvl="1"/>
            <a:r>
              <a:rPr lang="zh-CN" altLang="zh-CN" sz="2400" dirty="0"/>
              <a:t>把时钟提供给人们的操作（如设置时、分、秒）分别用</a:t>
            </a:r>
            <a:r>
              <a:rPr lang="en-US" altLang="zh-CN" sz="2400" dirty="0" err="1">
                <a:solidFill>
                  <a:srgbClr val="0000CC"/>
                </a:solidFill>
              </a:rPr>
              <a:t>setTime</a:t>
            </a:r>
            <a:r>
              <a:rPr lang="zh-CN" altLang="zh-CN" sz="2400" dirty="0">
                <a:solidFill>
                  <a:srgbClr val="0000CC"/>
                </a:solidFill>
              </a:rPr>
              <a:t>、</a:t>
            </a:r>
            <a:r>
              <a:rPr lang="en-US" altLang="zh-CN" sz="2400" dirty="0" err="1">
                <a:solidFill>
                  <a:srgbClr val="0000CC"/>
                </a:solidFill>
              </a:rPr>
              <a:t>setMinute</a:t>
            </a:r>
            <a:r>
              <a:rPr lang="zh-CN" altLang="zh-CN" sz="2400" dirty="0">
                <a:solidFill>
                  <a:srgbClr val="0000CC"/>
                </a:solidFill>
              </a:rPr>
              <a:t>和</a:t>
            </a:r>
            <a:r>
              <a:rPr lang="en-US" altLang="zh-CN" sz="2400" dirty="0" err="1">
                <a:solidFill>
                  <a:srgbClr val="0000CC"/>
                </a:solidFill>
              </a:rPr>
              <a:t>setSecond</a:t>
            </a:r>
            <a:r>
              <a:rPr lang="zh-CN" altLang="zh-CN" sz="2400" dirty="0"/>
              <a:t>公有成员函数来模仿，通过它们调整时间，用</a:t>
            </a:r>
            <a:r>
              <a:rPr lang="en-US" altLang="zh-CN" sz="2400" dirty="0" err="1"/>
              <a:t>d</a:t>
            </a:r>
            <a:r>
              <a:rPr lang="en-US" altLang="zh-CN" sz="2400" dirty="0" err="1">
                <a:solidFill>
                  <a:srgbClr val="0000CC"/>
                </a:solidFill>
              </a:rPr>
              <a:t>ispTime</a:t>
            </a:r>
            <a:r>
              <a:rPr lang="zh-CN" altLang="zh-CN" sz="2400" dirty="0"/>
              <a:t>模仿时间的显示。</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53" y="3717032"/>
            <a:ext cx="8345219" cy="2786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27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  </a:t>
            </a:r>
            <a:r>
              <a:rPr lang="zh-CN" altLang="zh-CN" b="1" dirty="0">
                <a:solidFill>
                  <a:srgbClr val="FF0000"/>
                </a:solidFill>
              </a:rPr>
              <a:t>对象</a:t>
            </a:r>
            <a:endParaRPr lang="zh-CN" altLang="en-US" dirty="0"/>
          </a:p>
        </p:txBody>
      </p:sp>
      <p:sp>
        <p:nvSpPr>
          <p:cNvPr id="3" name="内容占位符 2"/>
          <p:cNvSpPr>
            <a:spLocks noGrp="1"/>
          </p:cNvSpPr>
          <p:nvPr>
            <p:ph idx="1"/>
          </p:nvPr>
        </p:nvSpPr>
        <p:spPr>
          <a:xfrm>
            <a:off x="251520" y="1076591"/>
            <a:ext cx="8623212" cy="3288514"/>
          </a:xfrm>
        </p:spPr>
        <p:txBody>
          <a:bodyPr/>
          <a:lstStyle/>
          <a:p>
            <a:pPr marL="0" indent="0">
              <a:buNone/>
            </a:pPr>
            <a:r>
              <a:rPr lang="zh-CN" altLang="en-US" dirty="0">
                <a:solidFill>
                  <a:srgbClr val="FF0000"/>
                </a:solidFill>
              </a:rPr>
              <a:t>（</a:t>
            </a:r>
            <a:r>
              <a:rPr lang="en-US" altLang="zh-CN" dirty="0">
                <a:solidFill>
                  <a:srgbClr val="FF0000"/>
                </a:solidFill>
              </a:rPr>
              <a:t>3）Clock</a:t>
            </a:r>
            <a:r>
              <a:rPr lang="zh-CN" altLang="en-US" dirty="0">
                <a:solidFill>
                  <a:srgbClr val="FF0000"/>
                </a:solidFill>
              </a:rPr>
              <a:t>对象定义及内存结构</a:t>
            </a:r>
            <a:endParaRPr lang="en-US" altLang="zh-CN" dirty="0">
              <a:solidFill>
                <a:srgbClr val="FF0000"/>
              </a:solidFill>
            </a:endParaRPr>
          </a:p>
          <a:p>
            <a:pPr marL="400050" lvl="1" indent="0">
              <a:buNone/>
            </a:pPr>
            <a:r>
              <a:rPr lang="en-US" altLang="zh-CN" dirty="0"/>
              <a:t>Clock  </a:t>
            </a:r>
            <a:r>
              <a:rPr lang="en-US" altLang="zh-CN" dirty="0" err="1"/>
              <a:t>myClock</a:t>
            </a:r>
            <a:r>
              <a:rPr lang="en-US" altLang="zh-CN" dirty="0"/>
              <a:t>, </a:t>
            </a:r>
            <a:r>
              <a:rPr lang="en-US" altLang="zh-CN" dirty="0" err="1"/>
              <a:t>yourClock</a:t>
            </a:r>
            <a:r>
              <a:rPr lang="en-US" altLang="zh-CN" dirty="0"/>
              <a:t>;</a:t>
            </a:r>
          </a:p>
          <a:p>
            <a:pPr marL="857250" lvl="1" indent="-457200"/>
            <a:r>
              <a:rPr lang="zh-CN" altLang="en-US" dirty="0"/>
              <a:t>这条语句定义了</a:t>
            </a:r>
            <a:r>
              <a:rPr lang="zh-CN" altLang="en-US" b="1" dirty="0">
                <a:solidFill>
                  <a:srgbClr val="0000CC"/>
                </a:solidFill>
              </a:rPr>
              <a:t>两个对象</a:t>
            </a:r>
            <a:r>
              <a:rPr lang="zh-CN" altLang="en-US" dirty="0">
                <a:solidFill>
                  <a:srgbClr val="0000CC"/>
                </a:solidFill>
              </a:rPr>
              <a:t>，</a:t>
            </a:r>
            <a:r>
              <a:rPr lang="zh-CN" altLang="zh-CN" dirty="0">
                <a:solidFill>
                  <a:srgbClr val="0000CC"/>
                </a:solidFill>
              </a:rPr>
              <a:t>每个对象都有</a:t>
            </a:r>
            <a:r>
              <a:rPr lang="en-US" altLang="zh-CN" dirty="0">
                <a:solidFill>
                  <a:srgbClr val="0000CC"/>
                </a:solidFill>
              </a:rPr>
              <a:t>8</a:t>
            </a:r>
            <a:r>
              <a:rPr lang="zh-CN" altLang="zh-CN" dirty="0">
                <a:solidFill>
                  <a:srgbClr val="0000CC"/>
                </a:solidFill>
              </a:rPr>
              <a:t>个成员</a:t>
            </a:r>
            <a:r>
              <a:rPr lang="zh-CN" altLang="zh-CN" dirty="0"/>
              <a:t>，其中有</a:t>
            </a:r>
            <a:r>
              <a:rPr lang="en-US" altLang="zh-CN" dirty="0"/>
              <a:t>hour</a:t>
            </a:r>
            <a:r>
              <a:rPr lang="zh-CN" altLang="zh-CN" dirty="0"/>
              <a:t>、</a:t>
            </a:r>
            <a:r>
              <a:rPr lang="en-US" altLang="zh-CN" dirty="0"/>
              <a:t>minute</a:t>
            </a:r>
            <a:r>
              <a:rPr lang="zh-CN" altLang="zh-CN" dirty="0"/>
              <a:t>、</a:t>
            </a:r>
            <a:r>
              <a:rPr lang="en-US" altLang="zh-CN" dirty="0"/>
              <a:t>second</a:t>
            </a:r>
            <a:r>
              <a:rPr lang="zh-CN" altLang="zh-CN" dirty="0"/>
              <a:t>三个数据成员，</a:t>
            </a:r>
            <a:r>
              <a:rPr lang="en-US" altLang="zh-CN" dirty="0"/>
              <a:t>run</a:t>
            </a:r>
            <a:r>
              <a:rPr lang="zh-CN" altLang="zh-CN" dirty="0"/>
              <a:t>、</a:t>
            </a:r>
            <a:r>
              <a:rPr lang="en-US" altLang="zh-CN" dirty="0" err="1"/>
              <a:t>dispTime</a:t>
            </a:r>
            <a:r>
              <a:rPr lang="zh-CN" altLang="zh-CN" dirty="0"/>
              <a:t>、</a:t>
            </a:r>
            <a:r>
              <a:rPr lang="en-US" altLang="zh-CN" dirty="0" err="1"/>
              <a:t>setHour</a:t>
            </a:r>
            <a:r>
              <a:rPr lang="zh-CN" altLang="zh-CN" dirty="0"/>
              <a:t>、</a:t>
            </a:r>
            <a:r>
              <a:rPr lang="en-US" altLang="zh-CN" dirty="0" err="1"/>
              <a:t>setMinute</a:t>
            </a:r>
            <a:r>
              <a:rPr lang="zh-CN" altLang="zh-CN" dirty="0"/>
              <a:t>和</a:t>
            </a:r>
            <a:r>
              <a:rPr lang="en-US" altLang="zh-CN" dirty="0" err="1"/>
              <a:t>setSecond</a:t>
            </a:r>
            <a:r>
              <a:rPr lang="zh-CN" altLang="zh-CN" dirty="0"/>
              <a:t>五个成员函数。</a:t>
            </a:r>
            <a:endParaRPr lang="en-US" altLang="zh-CN" dirty="0"/>
          </a:p>
          <a:p>
            <a:pPr marL="857250" lvl="1" indent="-457200"/>
            <a:r>
              <a:rPr lang="zh-CN" altLang="en-US" dirty="0"/>
              <a:t>每个对象的</a:t>
            </a:r>
            <a:r>
              <a:rPr lang="zh-CN" altLang="en-US" b="1" dirty="0">
                <a:solidFill>
                  <a:srgbClr val="0000CC"/>
                </a:solidFill>
              </a:rPr>
              <a:t>数据成员具有独立的内存空间</a:t>
            </a:r>
            <a:r>
              <a:rPr lang="zh-CN" altLang="en-US" dirty="0"/>
              <a:t>，而</a:t>
            </a:r>
            <a:r>
              <a:rPr lang="zh-CN" altLang="en-US" dirty="0">
                <a:solidFill>
                  <a:srgbClr val="0000CC"/>
                </a:solidFill>
              </a:rPr>
              <a:t>成员函数则只有一分内存副本</a:t>
            </a:r>
            <a:r>
              <a:rPr lang="zh-CN" altLang="en-US" dirty="0"/>
              <a:t>，由同类对象所有对象共用。</a:t>
            </a:r>
            <a:endParaRPr lang="zh-CN" altLang="zh-CN" dirty="0"/>
          </a:p>
          <a:p>
            <a:pPr marL="0" indent="0">
              <a:buNone/>
            </a:pPr>
            <a:endParaRPr lang="zh-CN" altLang="en-US" dirty="0">
              <a:solidFill>
                <a:srgbClr val="FF0000"/>
              </a:solidFill>
            </a:endParaRPr>
          </a:p>
        </p:txBody>
      </p:sp>
    </p:spTree>
    <p:extLst>
      <p:ext uri="{BB962C8B-B14F-4D97-AF65-F5344CB8AC3E}">
        <p14:creationId xmlns:p14="http://schemas.microsoft.com/office/powerpoint/2010/main" val="322888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  </a:t>
            </a:r>
            <a:r>
              <a:rPr lang="zh-CN" altLang="zh-CN" b="1" dirty="0">
                <a:solidFill>
                  <a:srgbClr val="FF0000"/>
                </a:solidFill>
              </a:rPr>
              <a:t>对象</a:t>
            </a:r>
            <a:endParaRPr lang="zh-CN" altLang="en-US" dirty="0"/>
          </a:p>
        </p:txBody>
      </p:sp>
      <p:sp>
        <p:nvSpPr>
          <p:cNvPr id="3" name="内容占位符 2"/>
          <p:cNvSpPr>
            <a:spLocks noGrp="1"/>
          </p:cNvSpPr>
          <p:nvPr>
            <p:ph idx="1"/>
          </p:nvPr>
        </p:nvSpPr>
        <p:spPr>
          <a:xfrm>
            <a:off x="251520" y="1076591"/>
            <a:ext cx="8623212" cy="840242"/>
          </a:xfrm>
        </p:spPr>
        <p:txBody>
          <a:bodyPr/>
          <a:lstStyle/>
          <a:p>
            <a:pPr lvl="1"/>
            <a:r>
              <a:rPr lang="en-US" altLang="zh-CN" sz="3200" dirty="0" err="1">
                <a:solidFill>
                  <a:srgbClr val="0000CC"/>
                </a:solidFill>
              </a:rPr>
              <a:t>myClock</a:t>
            </a:r>
            <a:r>
              <a:rPr lang="en-US" altLang="zh-CN" sz="3200" dirty="0">
                <a:solidFill>
                  <a:srgbClr val="0000CC"/>
                </a:solidFill>
              </a:rPr>
              <a:t>, </a:t>
            </a:r>
            <a:r>
              <a:rPr lang="en-US" altLang="zh-CN" sz="3200" dirty="0" err="1">
                <a:solidFill>
                  <a:srgbClr val="0000CC"/>
                </a:solidFill>
              </a:rPr>
              <a:t>yourClock</a:t>
            </a:r>
            <a:r>
              <a:rPr lang="zh-CN" altLang="en-US" sz="3200" dirty="0">
                <a:solidFill>
                  <a:srgbClr val="0000CC"/>
                </a:solidFill>
              </a:rPr>
              <a:t>对象内存结构示意图</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41" y="1844824"/>
            <a:ext cx="8704005"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08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  </a:t>
            </a:r>
            <a:r>
              <a:rPr lang="zh-CN" altLang="zh-CN" b="1" dirty="0">
                <a:solidFill>
                  <a:srgbClr val="FF0000"/>
                </a:solidFill>
              </a:rPr>
              <a:t>对象</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0000CC"/>
                </a:solidFill>
              </a:rPr>
              <a:t>2</a:t>
            </a:r>
            <a:r>
              <a:rPr lang="zh-CN" altLang="zh-CN" b="1" dirty="0">
                <a:solidFill>
                  <a:srgbClr val="0000CC"/>
                </a:solidFill>
              </a:rPr>
              <a:t>．对象的引用</a:t>
            </a:r>
          </a:p>
          <a:p>
            <a:pPr marL="457200" lvl="1" indent="0">
              <a:buNone/>
            </a:pPr>
            <a:r>
              <a:rPr lang="zh-CN" altLang="en-US" dirty="0">
                <a:solidFill>
                  <a:srgbClr val="FF0000"/>
                </a:solidFill>
              </a:rPr>
              <a:t>（</a:t>
            </a:r>
            <a:r>
              <a:rPr lang="en-US" altLang="zh-CN" dirty="0">
                <a:solidFill>
                  <a:srgbClr val="FF0000"/>
                </a:solidFill>
              </a:rPr>
              <a:t>1）</a:t>
            </a:r>
            <a:r>
              <a:rPr lang="zh-CN" altLang="en-US" dirty="0">
                <a:solidFill>
                  <a:srgbClr val="FF0000"/>
                </a:solidFill>
              </a:rPr>
              <a:t>通过对象访问成员函数</a:t>
            </a:r>
            <a:endParaRPr lang="en-US" altLang="zh-CN" dirty="0">
              <a:solidFill>
                <a:srgbClr val="FF0000"/>
              </a:solidFill>
            </a:endParaRPr>
          </a:p>
          <a:p>
            <a:pPr marL="457200" lvl="1" indent="0">
              <a:buNone/>
            </a:pPr>
            <a:r>
              <a:rPr lang="zh-CN" altLang="zh-CN" dirty="0"/>
              <a:t>对象引用是</a:t>
            </a:r>
            <a:r>
              <a:rPr lang="zh-CN" altLang="zh-CN" dirty="0">
                <a:solidFill>
                  <a:srgbClr val="0000CC"/>
                </a:solidFill>
              </a:rPr>
              <a:t>指调用对象的接口函数获取类的功能</a:t>
            </a:r>
            <a:r>
              <a:rPr lang="zh-CN" altLang="zh-CN" dirty="0"/>
              <a:t>，方法是用成员访问限定符“．”作为对象名和对象成员之间的间隔符</a:t>
            </a:r>
            <a:r>
              <a:rPr lang="zh-CN" altLang="en-US" dirty="0"/>
              <a:t>。</a:t>
            </a:r>
            <a:r>
              <a:rPr lang="zh-CN" altLang="zh-CN" dirty="0"/>
              <a:t>形式如下：</a:t>
            </a:r>
          </a:p>
          <a:p>
            <a:pPr marL="857250" lvl="2" indent="0">
              <a:buNone/>
            </a:pPr>
            <a:r>
              <a:rPr lang="zh-CN" altLang="zh-CN" sz="2800" b="1" dirty="0">
                <a:solidFill>
                  <a:srgbClr val="0000CC"/>
                </a:solidFill>
              </a:rPr>
              <a:t>对象名</a:t>
            </a:r>
            <a:r>
              <a:rPr lang="en-US" altLang="zh-CN" sz="2800" b="1" dirty="0">
                <a:solidFill>
                  <a:srgbClr val="0000CC"/>
                </a:solidFill>
              </a:rPr>
              <a:t>.</a:t>
            </a:r>
            <a:r>
              <a:rPr lang="zh-CN" altLang="zh-CN" sz="2800" b="1" dirty="0">
                <a:solidFill>
                  <a:srgbClr val="FF0000"/>
                </a:solidFill>
              </a:rPr>
              <a:t>数据成员名</a:t>
            </a:r>
            <a:r>
              <a:rPr lang="zh-CN" altLang="en-US" sz="2800" b="1" dirty="0">
                <a:solidFill>
                  <a:srgbClr val="FF0000"/>
                </a:solidFill>
              </a:rPr>
              <a:t>；</a:t>
            </a:r>
            <a:endParaRPr lang="zh-CN" altLang="zh-CN" sz="2800" b="1" dirty="0">
              <a:solidFill>
                <a:srgbClr val="FF0000"/>
              </a:solidFill>
            </a:endParaRPr>
          </a:p>
          <a:p>
            <a:pPr marL="857250" lvl="2" indent="0">
              <a:buNone/>
            </a:pPr>
            <a:r>
              <a:rPr lang="zh-CN" altLang="zh-CN" sz="2800" b="1" dirty="0">
                <a:solidFill>
                  <a:srgbClr val="0000CC"/>
                </a:solidFill>
              </a:rPr>
              <a:t>对象名</a:t>
            </a:r>
            <a:r>
              <a:rPr lang="en-US" altLang="zh-CN" sz="2800" b="1" dirty="0">
                <a:solidFill>
                  <a:srgbClr val="0000CC"/>
                </a:solidFill>
              </a:rPr>
              <a:t>.</a:t>
            </a:r>
            <a:r>
              <a:rPr lang="zh-CN" altLang="zh-CN" sz="2800" b="1" dirty="0">
                <a:solidFill>
                  <a:srgbClr val="FF0000"/>
                </a:solidFill>
              </a:rPr>
              <a:t>成员函数名</a:t>
            </a:r>
            <a:r>
              <a:rPr lang="en-US" altLang="zh-CN" sz="2800" b="1" dirty="0">
                <a:solidFill>
                  <a:srgbClr val="FF0000"/>
                </a:solidFill>
              </a:rPr>
              <a:t>(</a:t>
            </a:r>
            <a:r>
              <a:rPr lang="zh-CN" altLang="zh-CN" sz="2800" b="1" dirty="0">
                <a:solidFill>
                  <a:srgbClr val="FF0000"/>
                </a:solidFill>
              </a:rPr>
              <a:t>实参表</a:t>
            </a:r>
            <a:r>
              <a:rPr lang="en-US" altLang="zh-CN" sz="2800" b="1" dirty="0">
                <a:solidFill>
                  <a:srgbClr val="FF0000"/>
                </a:solidFill>
              </a:rPr>
              <a:t>)；</a:t>
            </a:r>
            <a:endParaRPr lang="zh-CN" altLang="zh-CN" sz="2800" b="1" dirty="0">
              <a:solidFill>
                <a:srgbClr val="FF0000"/>
              </a:solidFill>
            </a:endParaRPr>
          </a:p>
          <a:p>
            <a:pPr lvl="1"/>
            <a:r>
              <a:rPr lang="zh-CN" altLang="zh-CN" dirty="0">
                <a:solidFill>
                  <a:srgbClr val="0000CC"/>
                </a:solidFill>
              </a:rPr>
              <a:t>例如，访问</a:t>
            </a:r>
            <a:r>
              <a:rPr lang="en-US" altLang="zh-CN" dirty="0" err="1">
                <a:solidFill>
                  <a:srgbClr val="0000CC"/>
                </a:solidFill>
              </a:rPr>
              <a:t>myClock</a:t>
            </a:r>
            <a:r>
              <a:rPr lang="zh-CN" altLang="zh-CN" dirty="0">
                <a:solidFill>
                  <a:srgbClr val="0000CC"/>
                </a:solidFill>
              </a:rPr>
              <a:t>的成员：</a:t>
            </a:r>
          </a:p>
          <a:p>
            <a:pPr marL="857250" lvl="2" indent="0">
              <a:buNone/>
            </a:pPr>
            <a:r>
              <a:rPr lang="en-US" altLang="zh-CN" sz="2800" dirty="0" err="1"/>
              <a:t>myClock.setHour</a:t>
            </a:r>
            <a:r>
              <a:rPr lang="en-US" altLang="zh-CN" sz="2800" dirty="0"/>
              <a:t>(12);</a:t>
            </a:r>
            <a:endParaRPr lang="zh-CN" altLang="zh-CN" sz="2800" dirty="0"/>
          </a:p>
          <a:p>
            <a:pPr marL="857250" lvl="2" indent="0">
              <a:buNone/>
            </a:pPr>
            <a:r>
              <a:rPr lang="en-US" altLang="zh-CN" sz="2800" dirty="0" err="1"/>
              <a:t>myClock.dispTime</a:t>
            </a:r>
            <a:r>
              <a:rPr lang="en-US" altLang="zh-CN" sz="2800" dirty="0"/>
              <a:t>();</a:t>
            </a:r>
            <a:endParaRPr lang="zh-CN" altLang="zh-CN" sz="2800" dirty="0"/>
          </a:p>
          <a:p>
            <a:endParaRPr lang="zh-CN" altLang="en-US" dirty="0"/>
          </a:p>
        </p:txBody>
      </p:sp>
    </p:spTree>
    <p:extLst>
      <p:ext uri="{BB962C8B-B14F-4D97-AF65-F5344CB8AC3E}">
        <p14:creationId xmlns:p14="http://schemas.microsoft.com/office/powerpoint/2010/main" val="6082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3.5  </a:t>
            </a:r>
            <a:r>
              <a:rPr lang="zh-CN" altLang="zh-CN" b="1" dirty="0">
                <a:solidFill>
                  <a:srgbClr val="FF0000"/>
                </a:solidFill>
              </a:rPr>
              <a:t>对象</a:t>
            </a:r>
            <a:endParaRPr lang="zh-CN" altLang="en-US" dirty="0"/>
          </a:p>
        </p:txBody>
      </p:sp>
      <p:sp>
        <p:nvSpPr>
          <p:cNvPr id="3" name="内容占位符 2"/>
          <p:cNvSpPr>
            <a:spLocks noGrp="1"/>
          </p:cNvSpPr>
          <p:nvPr>
            <p:ph idx="1"/>
          </p:nvPr>
        </p:nvSpPr>
        <p:spPr/>
        <p:txBody>
          <a:bodyPr/>
          <a:lstStyle/>
          <a:p>
            <a:pPr marL="0" indent="0">
              <a:buNone/>
            </a:pPr>
            <a:r>
              <a:rPr lang="zh-CN" altLang="en-US" b="1" dirty="0">
                <a:solidFill>
                  <a:srgbClr val="0000CC"/>
                </a:solidFill>
              </a:rPr>
              <a:t>（</a:t>
            </a:r>
            <a:r>
              <a:rPr lang="en-US" altLang="zh-CN" b="1" dirty="0">
                <a:solidFill>
                  <a:srgbClr val="0000CC"/>
                </a:solidFill>
              </a:rPr>
              <a:t>2）</a:t>
            </a:r>
            <a:r>
              <a:rPr lang="zh-CN" altLang="en-US" b="1" dirty="0">
                <a:solidFill>
                  <a:srgbClr val="0000CC"/>
                </a:solidFill>
              </a:rPr>
              <a:t>通过指针访问成员函数</a:t>
            </a:r>
            <a:endParaRPr lang="en-US" altLang="zh-CN" b="1" dirty="0">
              <a:solidFill>
                <a:srgbClr val="0000CC"/>
              </a:solidFill>
            </a:endParaRPr>
          </a:p>
          <a:p>
            <a:pPr lvl="1"/>
            <a:r>
              <a:rPr lang="zh-CN" altLang="zh-CN" dirty="0"/>
              <a:t>如果定义了对象指针，在通过指针访问对象的公有成员时，要用“</a:t>
            </a:r>
            <a:r>
              <a:rPr lang="en-US" altLang="zh-CN" b="1" dirty="0">
                <a:solidFill>
                  <a:srgbClr val="FF0000"/>
                </a:solidFill>
              </a:rPr>
              <a:t>-&gt;</a:t>
            </a:r>
            <a:r>
              <a:rPr lang="zh-CN" altLang="zh-CN" dirty="0"/>
              <a:t>”作为指针对象和对象成员之间的间隔符</a:t>
            </a:r>
            <a:r>
              <a:rPr lang="zh-CN" altLang="en-US" dirty="0"/>
              <a:t>。</a:t>
            </a:r>
            <a:endParaRPr lang="zh-CN" altLang="zh-CN" dirty="0"/>
          </a:p>
          <a:p>
            <a:pPr marL="857250" lvl="2" indent="0">
              <a:buNone/>
            </a:pPr>
            <a:r>
              <a:rPr lang="en-US" altLang="zh-CN" dirty="0"/>
              <a:t>Clock *</a:t>
            </a:r>
            <a:r>
              <a:rPr lang="en-US" altLang="zh-CN" dirty="0" err="1"/>
              <a:t>pClock</a:t>
            </a:r>
            <a:r>
              <a:rPr lang="en-US" altLang="zh-CN" dirty="0"/>
              <a:t>;</a:t>
            </a:r>
            <a:endParaRPr lang="zh-CN" altLang="zh-CN" dirty="0"/>
          </a:p>
          <a:p>
            <a:pPr marL="857250" lvl="2" indent="0">
              <a:buNone/>
            </a:pPr>
            <a:r>
              <a:rPr lang="en-US" altLang="zh-CN" dirty="0" err="1"/>
              <a:t>pClock</a:t>
            </a:r>
            <a:r>
              <a:rPr lang="en-US" altLang="zh-CN" dirty="0"/>
              <a:t>=new Clock;</a:t>
            </a:r>
            <a:endParaRPr lang="zh-CN" altLang="zh-CN" dirty="0"/>
          </a:p>
          <a:p>
            <a:pPr marL="857250" lvl="2" indent="0">
              <a:buNone/>
            </a:pPr>
            <a:r>
              <a:rPr lang="en-US" altLang="zh-CN" dirty="0" err="1">
                <a:solidFill>
                  <a:srgbClr val="FF0000"/>
                </a:solidFill>
              </a:rPr>
              <a:t>pClock</a:t>
            </a:r>
            <a:r>
              <a:rPr lang="en-US" altLang="zh-CN" dirty="0">
                <a:solidFill>
                  <a:srgbClr val="FF0000"/>
                </a:solidFill>
              </a:rPr>
              <a:t>-&gt;</a:t>
            </a:r>
            <a:r>
              <a:rPr lang="en-US" altLang="zh-CN" dirty="0" err="1">
                <a:solidFill>
                  <a:srgbClr val="FF0000"/>
                </a:solidFill>
              </a:rPr>
              <a:t>setHour</a:t>
            </a:r>
            <a:r>
              <a:rPr lang="en-US" altLang="zh-CN" dirty="0">
                <a:solidFill>
                  <a:srgbClr val="FF0000"/>
                </a:solidFill>
              </a:rPr>
              <a:t>(10);</a:t>
            </a:r>
            <a:endParaRPr lang="zh-CN" altLang="zh-CN" dirty="0">
              <a:solidFill>
                <a:srgbClr val="FF0000"/>
              </a:solidFill>
            </a:endParaRPr>
          </a:p>
          <a:p>
            <a:pPr marL="857250" lvl="2" indent="0">
              <a:buNone/>
            </a:pPr>
            <a:r>
              <a:rPr lang="en-US" altLang="zh-CN" dirty="0" err="1">
                <a:solidFill>
                  <a:srgbClr val="FF0000"/>
                </a:solidFill>
              </a:rPr>
              <a:t>pClock</a:t>
            </a:r>
            <a:r>
              <a:rPr lang="en-US" altLang="zh-CN" dirty="0">
                <a:solidFill>
                  <a:srgbClr val="FF0000"/>
                </a:solidFill>
              </a:rPr>
              <a:t>-&gt;</a:t>
            </a:r>
            <a:r>
              <a:rPr lang="en-US" altLang="zh-CN" dirty="0" err="1">
                <a:solidFill>
                  <a:srgbClr val="FF0000"/>
                </a:solidFill>
              </a:rPr>
              <a:t>dispTime</a:t>
            </a:r>
            <a:r>
              <a:rPr lang="en-US" altLang="zh-CN" dirty="0">
                <a:solidFill>
                  <a:srgbClr val="FF0000"/>
                </a:solidFill>
              </a:rPr>
              <a:t>();</a:t>
            </a:r>
          </a:p>
          <a:p>
            <a:pPr marL="57150" indent="0">
              <a:buNone/>
            </a:pPr>
            <a:r>
              <a:rPr lang="zh-CN" altLang="en-US" b="1" dirty="0">
                <a:solidFill>
                  <a:srgbClr val="0000CC"/>
                </a:solidFill>
              </a:rPr>
              <a:t>（</a:t>
            </a:r>
            <a:r>
              <a:rPr lang="en-US" altLang="zh-CN" b="1" dirty="0">
                <a:solidFill>
                  <a:srgbClr val="0000CC"/>
                </a:solidFill>
              </a:rPr>
              <a:t>3）</a:t>
            </a:r>
            <a:r>
              <a:rPr lang="zh-CN" altLang="en-US" b="1" dirty="0">
                <a:solidFill>
                  <a:srgbClr val="0000CC"/>
                </a:solidFill>
              </a:rPr>
              <a:t>访问对象的注意事项</a:t>
            </a:r>
            <a:endParaRPr lang="en-US" altLang="zh-CN" b="1" dirty="0">
              <a:solidFill>
                <a:srgbClr val="0000CC"/>
              </a:solidFill>
            </a:endParaRPr>
          </a:p>
          <a:p>
            <a:pPr lvl="1"/>
            <a:r>
              <a:rPr lang="zh-CN" altLang="zh-CN" dirty="0"/>
              <a:t>在</a:t>
            </a:r>
            <a:r>
              <a:rPr lang="zh-CN" altLang="zh-CN" dirty="0">
                <a:solidFill>
                  <a:srgbClr val="FF0000"/>
                </a:solidFill>
              </a:rPr>
              <a:t>类外只能访问对象的公有成员</a:t>
            </a:r>
            <a:r>
              <a:rPr lang="zh-CN" altLang="zh-CN" dirty="0"/>
              <a:t>，不能访问对象的私有和受保护成员</a:t>
            </a:r>
            <a:r>
              <a:rPr lang="zh-CN" altLang="en-US" dirty="0"/>
              <a:t>。</a:t>
            </a:r>
            <a:endParaRPr lang="en-US" altLang="zh-CN" b="1" dirty="0">
              <a:solidFill>
                <a:srgbClr val="0000CC"/>
              </a:solidFill>
            </a:endParaRPr>
          </a:p>
          <a:p>
            <a:pPr marL="857250" lvl="2" indent="0">
              <a:buNone/>
            </a:pPr>
            <a:endParaRPr lang="zh-CN" altLang="zh-CN" dirty="0"/>
          </a:p>
          <a:p>
            <a:endParaRPr lang="zh-CN" altLang="en-US" dirty="0"/>
          </a:p>
        </p:txBody>
      </p:sp>
    </p:spTree>
    <p:extLst>
      <p:ext uri="{BB962C8B-B14F-4D97-AF65-F5344CB8AC3E}">
        <p14:creationId xmlns:p14="http://schemas.microsoft.com/office/powerpoint/2010/main" val="162349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179512" y="908721"/>
            <a:ext cx="8496944" cy="3528392"/>
          </a:xfrm>
        </p:spPr>
        <p:txBody>
          <a:bodyPr/>
          <a:lstStyle/>
          <a:p>
            <a:pPr eaLnBrk="1" hangingPunct="1">
              <a:buFontTx/>
              <a:buNone/>
            </a:pPr>
            <a:r>
              <a:rPr lang="en-US" altLang="zh-CN" b="1" dirty="0">
                <a:solidFill>
                  <a:srgbClr val="0000CC"/>
                </a:solidFill>
              </a:rPr>
              <a:t>3</a:t>
            </a:r>
            <a:r>
              <a:rPr lang="zh-CN" altLang="en-US" b="1" dirty="0">
                <a:solidFill>
                  <a:srgbClr val="0000CC"/>
                </a:solidFill>
              </a:rPr>
              <a:t>、对象赋值</a:t>
            </a:r>
            <a:endParaRPr lang="en-US" altLang="zh-CN" b="1" dirty="0">
              <a:solidFill>
                <a:srgbClr val="0000CC"/>
              </a:solidFill>
            </a:endParaRPr>
          </a:p>
          <a:p>
            <a:pPr eaLnBrk="1" hangingPunct="1"/>
            <a:r>
              <a:rPr lang="zh-CN" altLang="zh-CN" sz="2400" dirty="0"/>
              <a:t>同一个类的不同</a:t>
            </a:r>
            <a:r>
              <a:rPr lang="zh-CN" altLang="zh-CN" sz="2400" b="1" dirty="0">
                <a:solidFill>
                  <a:srgbClr val="FF0000"/>
                </a:solidFill>
              </a:rPr>
              <a:t>对象之间</a:t>
            </a:r>
            <a:r>
              <a:rPr lang="zh-CN" altLang="zh-CN" sz="2400" dirty="0"/>
              <a:t>，以及同一个类的对象</a:t>
            </a:r>
            <a:r>
              <a:rPr lang="zh-CN" altLang="zh-CN" sz="2400" b="1" dirty="0">
                <a:solidFill>
                  <a:srgbClr val="FF0000"/>
                </a:solidFill>
              </a:rPr>
              <a:t>指针之间</a:t>
            </a:r>
            <a:r>
              <a:rPr lang="zh-CN" altLang="zh-CN" sz="2400" dirty="0"/>
              <a:t>可以相互赋值</a:t>
            </a:r>
            <a:r>
              <a:rPr lang="zh-CN" altLang="en-US" sz="2400" dirty="0"/>
              <a:t>。</a:t>
            </a:r>
            <a:endParaRPr lang="zh-CN" altLang="en-US" sz="2400" b="1" dirty="0">
              <a:solidFill>
                <a:srgbClr val="0000CC"/>
              </a:solidFill>
            </a:endParaRPr>
          </a:p>
          <a:p>
            <a:pPr lvl="2" eaLnBrk="1" hangingPunct="1">
              <a:buFontTx/>
              <a:buNone/>
            </a:pPr>
            <a:r>
              <a:rPr lang="zh-CN" altLang="en-US" b="1" dirty="0"/>
              <a:t>对象名</a:t>
            </a:r>
            <a:r>
              <a:rPr lang="en-US" altLang="zh-CN" b="1" dirty="0"/>
              <a:t>1</a:t>
            </a:r>
            <a:r>
              <a:rPr lang="zh-CN" altLang="en-US" b="1" dirty="0"/>
              <a:t>＝对象名</a:t>
            </a:r>
            <a:r>
              <a:rPr lang="en-US" altLang="zh-CN" b="1" dirty="0"/>
              <a:t>2</a:t>
            </a:r>
            <a:r>
              <a:rPr lang="zh-CN" altLang="en-US" b="1" dirty="0"/>
              <a:t>；</a:t>
            </a:r>
            <a:endParaRPr lang="en-US" altLang="zh-CN" b="1" dirty="0"/>
          </a:p>
          <a:p>
            <a:pPr marL="400050" lvl="1" indent="0">
              <a:buNone/>
            </a:pPr>
            <a:r>
              <a:rPr lang="en-US" altLang="zh-CN" sz="2400" dirty="0">
                <a:solidFill>
                  <a:srgbClr val="0000CC"/>
                </a:solidFill>
              </a:rPr>
              <a:t>Clock *pa,*</a:t>
            </a:r>
            <a:r>
              <a:rPr lang="en-US" altLang="zh-CN" sz="2400" dirty="0" err="1">
                <a:solidFill>
                  <a:srgbClr val="0000CC"/>
                </a:solidFill>
              </a:rPr>
              <a:t>pb,aClock,bClock</a:t>
            </a:r>
            <a:r>
              <a:rPr lang="en-US" altLang="zh-CN" sz="2400" dirty="0">
                <a:solidFill>
                  <a:srgbClr val="0000CC"/>
                </a:solidFill>
              </a:rPr>
              <a:t>;</a:t>
            </a:r>
            <a:endParaRPr lang="zh-CN" altLang="zh-CN" sz="2400" dirty="0">
              <a:solidFill>
                <a:srgbClr val="0000CC"/>
              </a:solidFill>
            </a:endParaRPr>
          </a:p>
          <a:p>
            <a:pPr marL="400050" lvl="1" indent="0">
              <a:buNone/>
            </a:pPr>
            <a:r>
              <a:rPr lang="en-US" altLang="zh-CN" sz="2400" dirty="0" err="1">
                <a:solidFill>
                  <a:srgbClr val="FF0000"/>
                </a:solidFill>
              </a:rPr>
              <a:t>bClock</a:t>
            </a:r>
            <a:r>
              <a:rPr lang="en-US" altLang="zh-CN" sz="2400" dirty="0">
                <a:solidFill>
                  <a:srgbClr val="FF0000"/>
                </a:solidFill>
              </a:rPr>
              <a:t>=</a:t>
            </a:r>
            <a:r>
              <a:rPr lang="en-US" altLang="zh-CN" sz="2400" dirty="0" err="1">
                <a:solidFill>
                  <a:srgbClr val="FF0000"/>
                </a:solidFill>
              </a:rPr>
              <a:t>aClock</a:t>
            </a:r>
            <a:r>
              <a:rPr lang="en-US" altLang="zh-CN" sz="2400" dirty="0">
                <a:solidFill>
                  <a:srgbClr val="FF0000"/>
                </a:solidFill>
              </a:rPr>
              <a:t>;</a:t>
            </a:r>
            <a:endParaRPr lang="zh-CN" altLang="zh-CN" sz="2400" dirty="0">
              <a:solidFill>
                <a:srgbClr val="FF0000"/>
              </a:solidFill>
            </a:endParaRPr>
          </a:p>
          <a:p>
            <a:pPr marL="400050" lvl="1" indent="0">
              <a:buNone/>
            </a:pPr>
            <a:r>
              <a:rPr lang="en-US" altLang="zh-CN" sz="2400" dirty="0"/>
              <a:t>pa=new Clock;</a:t>
            </a:r>
            <a:endParaRPr lang="zh-CN" altLang="zh-CN" sz="2400" dirty="0"/>
          </a:p>
          <a:p>
            <a:pPr marL="400050" lvl="1" indent="0">
              <a:buNone/>
            </a:pPr>
            <a:r>
              <a:rPr lang="en-US" altLang="zh-CN" sz="2400" dirty="0" err="1">
                <a:solidFill>
                  <a:srgbClr val="FF0000"/>
                </a:solidFill>
              </a:rPr>
              <a:t>pb</a:t>
            </a:r>
            <a:r>
              <a:rPr lang="en-US" altLang="zh-CN" sz="2400" dirty="0">
                <a:solidFill>
                  <a:srgbClr val="FF0000"/>
                </a:solidFill>
              </a:rPr>
              <a:t>=pa;</a:t>
            </a:r>
            <a:endParaRPr lang="zh-CN" altLang="zh-CN" sz="2400" dirty="0">
              <a:solidFill>
                <a:srgbClr val="FF0000"/>
              </a:solidFill>
            </a:endParaRPr>
          </a:p>
        </p:txBody>
      </p:sp>
      <p:sp>
        <p:nvSpPr>
          <p:cNvPr id="19460" name="AutoShape 4"/>
          <p:cNvSpPr>
            <a:spLocks noChangeArrowheads="1"/>
          </p:cNvSpPr>
          <p:nvPr/>
        </p:nvSpPr>
        <p:spPr bwMode="auto">
          <a:xfrm>
            <a:off x="3528095" y="3032758"/>
            <a:ext cx="5148361" cy="2808709"/>
          </a:xfrm>
          <a:prstGeom prst="wedgeRoundRectCallout">
            <a:avLst>
              <a:gd name="adj1" fmla="val -51705"/>
              <a:gd name="adj2" fmla="val -70164"/>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solidFill>
                  <a:srgbClr val="FF0000"/>
                </a:solidFill>
                <a:latin typeface="Times New Roman" panose="02020603050405020304" pitchFamily="18" charset="0"/>
              </a:rPr>
              <a:t>对象赋值的注意事项：</a:t>
            </a:r>
            <a:endParaRPr kumimoji="1" lang="en-US" altLang="zh-CN" sz="2800" b="1" dirty="0">
              <a:solidFill>
                <a:srgbClr val="FF0000"/>
              </a:solidFill>
              <a:latin typeface="Times New Roman" panose="02020603050405020304" pitchFamily="18" charset="0"/>
            </a:endParaRPr>
          </a:p>
          <a:p>
            <a:pPr eaLnBrk="1" hangingPunct="1">
              <a:spcBef>
                <a:spcPct val="0"/>
              </a:spcBef>
              <a:buFontTx/>
              <a:buNone/>
            </a:pPr>
            <a:r>
              <a:rPr kumimoji="1" lang="en-US" altLang="zh-CN" sz="2800" b="1" dirty="0">
                <a:latin typeface="Times New Roman" panose="02020603050405020304" pitchFamily="18" charset="0"/>
              </a:rPr>
              <a:t>1</a:t>
            </a:r>
            <a:r>
              <a:rPr kumimoji="1" lang="zh-CN" altLang="en-US" sz="2800" b="1" dirty="0">
                <a:latin typeface="Times New Roman" panose="02020603050405020304" pitchFamily="18" charset="0"/>
              </a:rPr>
              <a:t>、两个对象必须类型相同</a:t>
            </a:r>
          </a:p>
          <a:p>
            <a:pPr eaLnBrk="1" hangingPunct="1">
              <a:spcBef>
                <a:spcPct val="0"/>
              </a:spcBef>
              <a:buFontTx/>
              <a:buNone/>
            </a:pPr>
            <a:r>
              <a:rPr kumimoji="1" lang="en-US" altLang="zh-CN" sz="2800" b="1" dirty="0">
                <a:latin typeface="Times New Roman" panose="02020603050405020304" pitchFamily="18" charset="0"/>
              </a:rPr>
              <a:t>2</a:t>
            </a:r>
            <a:r>
              <a:rPr kumimoji="1" lang="zh-CN" altLang="en-US" sz="2800" b="1" dirty="0">
                <a:latin typeface="Times New Roman" panose="02020603050405020304" pitchFamily="18" charset="0"/>
              </a:rPr>
              <a:t>、进行数据成员的值拷贝，赋值之后，两不相干</a:t>
            </a:r>
          </a:p>
          <a:p>
            <a:pPr eaLnBrk="1" hangingPunct="1">
              <a:spcBef>
                <a:spcPct val="0"/>
              </a:spcBef>
              <a:buFontTx/>
              <a:buNone/>
            </a:pPr>
            <a:r>
              <a:rPr kumimoji="1" lang="en-US" altLang="zh-CN" sz="2800" b="1" dirty="0">
                <a:latin typeface="Times New Roman" panose="02020603050405020304" pitchFamily="18" charset="0"/>
              </a:rPr>
              <a:t>3</a:t>
            </a:r>
            <a:r>
              <a:rPr kumimoji="1" lang="zh-CN" altLang="en-US" sz="2800" b="1" dirty="0">
                <a:latin typeface="Times New Roman" panose="02020603050405020304" pitchFamily="18" charset="0"/>
              </a:rPr>
              <a:t>、若对象有指针数据成员，赋值可能产生问题</a:t>
            </a:r>
          </a:p>
        </p:txBody>
      </p:sp>
      <p:sp>
        <p:nvSpPr>
          <p:cNvPr id="26628" name="Rectangle 4"/>
          <p:cNvSpPr>
            <a:spLocks noChangeArrowheads="1"/>
          </p:cNvSpPr>
          <p:nvPr/>
        </p:nvSpPr>
        <p:spPr bwMode="auto">
          <a:xfrm>
            <a:off x="611560" y="-23395"/>
            <a:ext cx="7772400" cy="71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3.5 </a:t>
            </a:r>
            <a:r>
              <a:rPr lang="zh-CN" altLang="en-US" sz="4400" b="1" dirty="0">
                <a:solidFill>
                  <a:srgbClr val="FF3300"/>
                </a:solidFill>
              </a:rPr>
              <a:t>对象</a:t>
            </a:r>
          </a:p>
        </p:txBody>
      </p:sp>
    </p:spTree>
    <p:extLst>
      <p:ext uri="{BB962C8B-B14F-4D97-AF65-F5344CB8AC3E}">
        <p14:creationId xmlns:p14="http://schemas.microsoft.com/office/powerpoint/2010/main" val="1576986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 calcmode="lin" valueType="num">
                                      <p:cBhvr additive="base">
                                        <p:cTn id="7" dur="500" fill="hold"/>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anim calcmode="lin" valueType="num">
                                      <p:cBhvr additive="base">
                                        <p:cTn id="13" dur="5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0">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anim calcmode="lin" valueType="num">
                                      <p:cBhvr additive="base">
                                        <p:cTn id="17" dur="5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0">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0">
                                            <p:txEl>
                                              <p:pRg st="5" end="5"/>
                                            </p:txEl>
                                          </p:spTgt>
                                        </p:tgtEl>
                                        <p:attrNameLst>
                                          <p:attrName>style.visibility</p:attrName>
                                        </p:attrNameLst>
                                      </p:cBhvr>
                                      <p:to>
                                        <p:strVal val="visible"/>
                                      </p:to>
                                    </p:set>
                                    <p:anim calcmode="lin" valueType="num">
                                      <p:cBhvr additive="base">
                                        <p:cTn id="21" dur="500" fill="hold"/>
                                        <p:tgtEl>
                                          <p:spTgt spid="27650">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0">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7650">
                                            <p:txEl>
                                              <p:pRg st="6" end="6"/>
                                            </p:txEl>
                                          </p:spTgt>
                                        </p:tgtEl>
                                        <p:attrNameLst>
                                          <p:attrName>style.visibility</p:attrName>
                                        </p:attrNameLst>
                                      </p:cBhvr>
                                      <p:to>
                                        <p:strVal val="visible"/>
                                      </p:to>
                                    </p:set>
                                    <p:anim calcmode="lin" valueType="num">
                                      <p:cBhvr additive="base">
                                        <p:cTn id="25" dur="500" fill="hold"/>
                                        <p:tgtEl>
                                          <p:spTgt spid="2765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19460"/>
                                        </p:tgtEl>
                                        <p:attrNameLst>
                                          <p:attrName>style.visibility</p:attrName>
                                        </p:attrNameLst>
                                      </p:cBhvr>
                                      <p:to>
                                        <p:strVal val="visible"/>
                                      </p:to>
                                    </p:set>
                                    <p:anim calcmode="lin" valueType="num">
                                      <p:cBhvr additive="base">
                                        <p:cTn id="31" dur="500" fill="hold"/>
                                        <p:tgtEl>
                                          <p:spTgt spid="19460"/>
                                        </p:tgtEl>
                                        <p:attrNameLst>
                                          <p:attrName>ppt_x</p:attrName>
                                        </p:attrNameLst>
                                      </p:cBhvr>
                                      <p:tavLst>
                                        <p:tav tm="0">
                                          <p:val>
                                            <p:strVal val="#ppt_x"/>
                                          </p:val>
                                        </p:tav>
                                        <p:tav tm="100000">
                                          <p:val>
                                            <p:strVal val="#ppt_x"/>
                                          </p:val>
                                        </p:tav>
                                      </p:tavLst>
                                    </p:anim>
                                    <p:anim calcmode="lin" valueType="num">
                                      <p:cBhvr additive="base">
                                        <p:cTn id="3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mph" presetSubtype="0" fill="hold" grpId="0" nodeType="clickEffect">
                                  <p:stCondLst>
                                    <p:cond delay="0"/>
                                  </p:stCondLst>
                                  <p:childTnLst>
                                    <p:animScale>
                                      <p:cBhvr>
                                        <p:cTn id="36" dur="2000" fill="hold"/>
                                        <p:tgtEl>
                                          <p:spTgt spid="19460"/>
                                        </p:tgtEl>
                                      </p:cBhvr>
                                      <p:by x="150000" y="15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2" nodeType="clickEffect">
                                  <p:stCondLst>
                                    <p:cond delay="0"/>
                                  </p:stCondLst>
                                  <p:childTnLst>
                                    <p:set>
                                      <p:cBhvr>
                                        <p:cTn id="40" dur="1" fill="hold">
                                          <p:stCondLst>
                                            <p:cond delay="0"/>
                                          </p:stCondLst>
                                        </p:cTn>
                                        <p:tgtEl>
                                          <p:spTgt spid="19460"/>
                                        </p:tgtEl>
                                        <p:attrNameLst>
                                          <p:attrName>style.visibility</p:attrName>
                                        </p:attrNameLst>
                                      </p:cBhvr>
                                      <p:to>
                                        <p:strVal val="visible"/>
                                      </p:to>
                                    </p:set>
                                    <p:animEffect transition="in" filter="wipe(down)">
                                      <p:cBhvr>
                                        <p:cTn id="41"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0" grpId="1" animBg="1"/>
      <p:bldP spid="19460"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0000CC"/>
                </a:solidFill>
              </a:rPr>
              <a:t>过程抽象的结果</a:t>
            </a:r>
            <a:endParaRPr lang="en-US" altLang="zh-CN" dirty="0">
              <a:solidFill>
                <a:srgbClr val="0000CC"/>
              </a:solidFill>
            </a:endParaRPr>
          </a:p>
          <a:p>
            <a:pPr lvl="1"/>
            <a:r>
              <a:rPr lang="zh-CN" altLang="zh-CN" dirty="0"/>
              <a:t>过程抽象的结果</a:t>
            </a:r>
            <a:r>
              <a:rPr lang="zh-CN" altLang="zh-CN" b="1" dirty="0">
                <a:solidFill>
                  <a:srgbClr val="FF0000"/>
                </a:solidFill>
              </a:rPr>
              <a:t>给出了函数的名称，接收的参数和能够提供的功能</a:t>
            </a:r>
            <a:r>
              <a:rPr lang="zh-CN" altLang="zh-CN" dirty="0"/>
              <a:t>，</a:t>
            </a:r>
            <a:r>
              <a:rPr lang="zh-CN" altLang="en-US" dirty="0"/>
              <a:t>但并未编写实现函数功能的程序代码。</a:t>
            </a:r>
            <a:endParaRPr lang="en-US" altLang="zh-CN" dirty="0"/>
          </a:p>
          <a:p>
            <a:pPr lvl="2"/>
            <a:r>
              <a:rPr lang="zh-CN" altLang="zh-CN" dirty="0"/>
              <a:t>至于这些函数如何编码实现，则不是过程抽象关心的事情（函数的内部实现可以采用多种形式，但并不会影响函数的使用）。</a:t>
            </a:r>
            <a:endParaRPr lang="en-US" altLang="zh-CN" dirty="0"/>
          </a:p>
          <a:p>
            <a:pPr lvl="1"/>
            <a:r>
              <a:rPr lang="zh-CN" altLang="zh-CN" dirty="0"/>
              <a:t>过程抽象</a:t>
            </a:r>
            <a:r>
              <a:rPr lang="zh-CN" altLang="en-US" dirty="0"/>
              <a:t>实际上</a:t>
            </a:r>
            <a:r>
              <a:rPr lang="zh-CN" altLang="zh-CN" dirty="0"/>
              <a:t>提供了</a:t>
            </a:r>
            <a:r>
              <a:rPr lang="zh-CN" altLang="zh-CN" b="1" dirty="0">
                <a:solidFill>
                  <a:srgbClr val="FF0000"/>
                </a:solidFill>
              </a:rPr>
              <a:t>信息隐藏和重用性</a:t>
            </a:r>
            <a:r>
              <a:rPr lang="zh-CN" altLang="zh-CN" dirty="0"/>
              <a:t>，函数使用者只需要知道函数的名称，功能和参数形式，无需了解其实现细节，就可以进行函数调用，应用它的功能。</a:t>
            </a:r>
          </a:p>
          <a:p>
            <a:pPr lvl="1"/>
            <a:endParaRPr lang="zh-CN" altLang="en-US" dirty="0">
              <a:solidFill>
                <a:srgbClr val="0000CC"/>
              </a:solidFill>
            </a:endParaRPr>
          </a:p>
        </p:txBody>
      </p:sp>
      <p:sp>
        <p:nvSpPr>
          <p:cNvPr id="4"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solidFill>
                <a:srgbClr val="FF0000"/>
              </a:solidFill>
            </a:endParaRPr>
          </a:p>
        </p:txBody>
      </p:sp>
    </p:spTree>
    <p:extLst>
      <p:ext uri="{BB962C8B-B14F-4D97-AF65-F5344CB8AC3E}">
        <p14:creationId xmlns:p14="http://schemas.microsoft.com/office/powerpoint/2010/main" val="9349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23528" y="1052513"/>
            <a:ext cx="8134672" cy="5043487"/>
          </a:xfrm>
        </p:spPr>
        <p:txBody>
          <a:bodyPr/>
          <a:lstStyle/>
          <a:p>
            <a:pPr marL="0" indent="0" eaLnBrk="1" hangingPunct="1">
              <a:lnSpc>
                <a:spcPct val="80000"/>
              </a:lnSpc>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3-5】  Clock</a:t>
            </a:r>
            <a:r>
              <a:rPr lang="zh-CN" altLang="en-US" sz="2400" b="1" dirty="0">
                <a:solidFill>
                  <a:srgbClr val="0000CC"/>
                </a:solidFill>
              </a:rPr>
              <a:t>类及其对象的完整例程。</a:t>
            </a:r>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#include&lt;string&gt;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Clock{</a:t>
            </a:r>
            <a:endParaRPr lang="zh-CN" altLang="zh-CN" sz="2000" dirty="0"/>
          </a:p>
          <a:p>
            <a:pPr marL="0" indent="0">
              <a:buNone/>
            </a:pPr>
            <a:r>
              <a:rPr lang="en-US" altLang="zh-CN" sz="2000" dirty="0"/>
              <a:t>public:</a:t>
            </a:r>
            <a:endParaRPr lang="zh-CN" altLang="zh-CN" sz="2000" dirty="0"/>
          </a:p>
          <a:p>
            <a:pPr marL="0" indent="0">
              <a:buNone/>
            </a:pPr>
            <a:r>
              <a:rPr lang="en-US" altLang="zh-CN" sz="2000" dirty="0"/>
              <a:t>    void </a:t>
            </a:r>
            <a:r>
              <a:rPr lang="en-US" altLang="zh-CN" sz="2000" dirty="0" err="1"/>
              <a:t>setHour</a:t>
            </a:r>
            <a:r>
              <a:rPr lang="en-US" altLang="zh-CN" sz="2000" dirty="0"/>
              <a:t>(</a:t>
            </a:r>
            <a:r>
              <a:rPr lang="en-US" altLang="zh-CN" sz="2000" dirty="0" err="1"/>
              <a:t>int</a:t>
            </a:r>
            <a:r>
              <a:rPr lang="en-US" altLang="zh-CN" sz="2000" dirty="0"/>
              <a:t> h)   { hour=h;   }</a:t>
            </a:r>
            <a:endParaRPr lang="zh-CN" altLang="zh-CN" sz="2000" dirty="0"/>
          </a:p>
          <a:p>
            <a:pPr marL="0" indent="0">
              <a:buNone/>
            </a:pPr>
            <a:r>
              <a:rPr lang="en-US" altLang="zh-CN" sz="2000" dirty="0"/>
              <a:t>    void </a:t>
            </a:r>
            <a:r>
              <a:rPr lang="en-US" altLang="zh-CN" sz="2000" dirty="0" err="1"/>
              <a:t>setMinute</a:t>
            </a:r>
            <a:r>
              <a:rPr lang="en-US" altLang="zh-CN" sz="2000" dirty="0"/>
              <a:t>(</a:t>
            </a:r>
            <a:r>
              <a:rPr lang="en-US" altLang="zh-CN" sz="2000" dirty="0" err="1"/>
              <a:t>int</a:t>
            </a:r>
            <a:r>
              <a:rPr lang="en-US" altLang="zh-CN" sz="2000" dirty="0"/>
              <a:t> m) { minute=m; }</a:t>
            </a:r>
            <a:endParaRPr lang="zh-CN" altLang="zh-CN" sz="2000" dirty="0"/>
          </a:p>
          <a:p>
            <a:pPr marL="0" indent="0">
              <a:buNone/>
            </a:pPr>
            <a:r>
              <a:rPr lang="en-US" altLang="zh-CN" sz="2000" dirty="0"/>
              <a:t>    void </a:t>
            </a:r>
            <a:r>
              <a:rPr lang="en-US" altLang="zh-CN" sz="2000" dirty="0" err="1"/>
              <a:t>setSecond</a:t>
            </a:r>
            <a:r>
              <a:rPr lang="en-US" altLang="zh-CN" sz="2000" dirty="0"/>
              <a:t>(</a:t>
            </a:r>
            <a:r>
              <a:rPr lang="en-US" altLang="zh-CN" sz="2000" dirty="0" err="1"/>
              <a:t>int</a:t>
            </a:r>
            <a:r>
              <a:rPr lang="en-US" altLang="zh-CN" sz="2000" dirty="0"/>
              <a:t> s) { second=s; }</a:t>
            </a:r>
            <a:endParaRPr lang="zh-CN" altLang="zh-CN" sz="2000" dirty="0"/>
          </a:p>
          <a:p>
            <a:pPr marL="0" indent="0">
              <a:buNone/>
            </a:pPr>
            <a:r>
              <a:rPr lang="en-US" altLang="zh-CN" sz="2000" dirty="0"/>
              <a:t>    void </a:t>
            </a:r>
            <a:r>
              <a:rPr lang="en-US" altLang="zh-CN" sz="2000" dirty="0" err="1"/>
              <a:t>dispTime</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&lt;&lt;"Now is: "&lt;&lt;hour&lt;&lt;":"&lt;&lt;minute&lt;&lt;":"&lt;&lt;second&lt;&lt;</a:t>
            </a:r>
            <a:r>
              <a:rPr lang="en-US" altLang="zh-CN" sz="2000" dirty="0" err="1"/>
              <a:t>endl</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private:</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hour,minute,second</a:t>
            </a:r>
            <a:r>
              <a:rPr lang="en-US" altLang="zh-CN" sz="2000" dirty="0"/>
              <a:t>;</a:t>
            </a:r>
            <a:endParaRPr lang="zh-CN" altLang="zh-CN" sz="2000" dirty="0"/>
          </a:p>
          <a:p>
            <a:pPr marL="0" indent="0">
              <a:buNone/>
            </a:pPr>
            <a:r>
              <a:rPr lang="en-US" altLang="zh-CN" sz="2000" dirty="0"/>
              <a:t>};</a:t>
            </a:r>
            <a:endParaRPr lang="zh-CN" altLang="zh-CN" sz="2000" dirty="0"/>
          </a:p>
        </p:txBody>
      </p:sp>
      <p:sp>
        <p:nvSpPr>
          <p:cNvPr id="2" name="标题 1"/>
          <p:cNvSpPr>
            <a:spLocks noGrp="1"/>
          </p:cNvSpPr>
          <p:nvPr>
            <p:ph type="title"/>
          </p:nvPr>
        </p:nvSpPr>
        <p:spPr/>
        <p:txBody>
          <a:bodyPr/>
          <a:lstStyle/>
          <a:p>
            <a:r>
              <a:rPr lang="en-US" altLang="zh-CN" b="1" dirty="0"/>
              <a:t>3.5 </a:t>
            </a:r>
            <a:r>
              <a:rPr lang="zh-CN" altLang="en-US" b="1" dirty="0">
                <a:solidFill>
                  <a:srgbClr val="FF3300"/>
                </a:solidFill>
              </a:rPr>
              <a:t>对象</a:t>
            </a:r>
            <a:endParaRPr lang="zh-CN" altLang="en-US" dirty="0"/>
          </a:p>
        </p:txBody>
      </p:sp>
    </p:spTree>
    <p:extLst>
      <p:ext uri="{BB962C8B-B14F-4D97-AF65-F5344CB8AC3E}">
        <p14:creationId xmlns:p14="http://schemas.microsoft.com/office/powerpoint/2010/main" val="2798094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4213" y="1052736"/>
            <a:ext cx="7772400" cy="5043487"/>
          </a:xfrm>
        </p:spPr>
        <p:txBody>
          <a:bodyPr/>
          <a:lstStyle/>
          <a:p>
            <a:pPr marL="0" indent="0">
              <a:buNone/>
            </a:pPr>
            <a:r>
              <a:rPr lang="en-US" altLang="zh-CN" sz="2000" b="1" dirty="0"/>
              <a:t>void main(){</a:t>
            </a:r>
            <a:endParaRPr lang="zh-CN" altLang="zh-CN" sz="2000" b="1" dirty="0"/>
          </a:p>
          <a:p>
            <a:pPr marL="0" indent="0">
              <a:buNone/>
            </a:pPr>
            <a:r>
              <a:rPr lang="en-US" altLang="zh-CN" sz="2000" b="1" dirty="0"/>
              <a:t>    Clock *pa,*</a:t>
            </a:r>
            <a:r>
              <a:rPr lang="en-US" altLang="zh-CN" sz="2000" b="1" dirty="0" err="1"/>
              <a:t>pb,aClock,bClock</a:t>
            </a:r>
            <a:r>
              <a:rPr lang="en-US" altLang="zh-CN" sz="2000" b="1" dirty="0"/>
              <a:t>;</a:t>
            </a:r>
            <a:endParaRPr lang="zh-CN" altLang="zh-CN" sz="2000" b="1" dirty="0"/>
          </a:p>
          <a:p>
            <a:pPr marL="0" indent="0">
              <a:buNone/>
            </a:pPr>
            <a:r>
              <a:rPr lang="en-US" altLang="zh-CN" sz="2000" b="1" dirty="0"/>
              <a:t>    </a:t>
            </a:r>
            <a:r>
              <a:rPr lang="en-US" altLang="zh-CN" sz="2000" b="1" dirty="0" err="1"/>
              <a:t>aClock.setMinute</a:t>
            </a:r>
            <a:r>
              <a:rPr lang="en-US" altLang="zh-CN" sz="2000" b="1" dirty="0"/>
              <a:t>(12);</a:t>
            </a:r>
            <a:endParaRPr lang="zh-CN" altLang="zh-CN" sz="2000" b="1" dirty="0"/>
          </a:p>
          <a:p>
            <a:pPr marL="0" indent="0">
              <a:buNone/>
            </a:pPr>
            <a:r>
              <a:rPr lang="en-US" altLang="zh-CN" sz="2000" b="1" dirty="0"/>
              <a:t>    </a:t>
            </a:r>
            <a:r>
              <a:rPr lang="en-US" altLang="zh-CN" sz="2000" b="1" dirty="0" err="1"/>
              <a:t>aClock.setHour</a:t>
            </a:r>
            <a:r>
              <a:rPr lang="en-US" altLang="zh-CN" sz="2000" b="1" dirty="0"/>
              <a:t>(16);</a:t>
            </a:r>
            <a:endParaRPr lang="zh-CN" altLang="zh-CN" sz="2000" b="1" dirty="0"/>
          </a:p>
          <a:p>
            <a:pPr marL="0" indent="0">
              <a:buNone/>
            </a:pPr>
            <a:r>
              <a:rPr lang="en-US" altLang="zh-CN" sz="2000" b="1" dirty="0"/>
              <a:t>    </a:t>
            </a:r>
            <a:r>
              <a:rPr lang="en-US" altLang="zh-CN" sz="2000" b="1" dirty="0" err="1"/>
              <a:t>aClock.setSecond</a:t>
            </a:r>
            <a:r>
              <a:rPr lang="en-US" altLang="zh-CN" sz="2000" b="1" dirty="0"/>
              <a:t>(27);</a:t>
            </a:r>
            <a:endParaRPr lang="zh-CN" altLang="zh-CN" sz="2000" b="1" dirty="0"/>
          </a:p>
          <a:p>
            <a:pPr marL="0" indent="0">
              <a:buNone/>
            </a:pPr>
            <a:r>
              <a:rPr lang="en-US" altLang="zh-CN" sz="2000" b="1" dirty="0"/>
              <a:t>    </a:t>
            </a:r>
            <a:r>
              <a:rPr lang="en-US" altLang="zh-CN" sz="2000" b="1" dirty="0" err="1"/>
              <a:t>bClock</a:t>
            </a:r>
            <a:r>
              <a:rPr lang="en-US" altLang="zh-CN" sz="2000" b="1" dirty="0"/>
              <a:t>=</a:t>
            </a:r>
            <a:r>
              <a:rPr lang="en-US" altLang="zh-CN" sz="2000" b="1" dirty="0" err="1"/>
              <a:t>aClock</a:t>
            </a:r>
            <a:r>
              <a:rPr lang="en-US" altLang="zh-CN" sz="2000" b="1" dirty="0"/>
              <a:t>;</a:t>
            </a:r>
            <a:endParaRPr lang="zh-CN" altLang="zh-CN" sz="2000" b="1" dirty="0"/>
          </a:p>
          <a:p>
            <a:pPr marL="0" indent="0">
              <a:buNone/>
            </a:pPr>
            <a:r>
              <a:rPr lang="en-US" altLang="zh-CN" sz="2000" b="1" dirty="0"/>
              <a:t>    pa=new Clock;</a:t>
            </a:r>
            <a:endParaRPr lang="zh-CN" altLang="zh-CN" sz="2000" b="1" dirty="0"/>
          </a:p>
          <a:p>
            <a:pPr marL="0" indent="0">
              <a:buNone/>
            </a:pPr>
            <a:r>
              <a:rPr lang="en-US" altLang="zh-CN" sz="2000" b="1" dirty="0"/>
              <a:t>    pa-&gt;</a:t>
            </a:r>
            <a:r>
              <a:rPr lang="en-US" altLang="zh-CN" sz="2000" b="1" dirty="0" err="1"/>
              <a:t>setHour</a:t>
            </a:r>
            <a:r>
              <a:rPr lang="en-US" altLang="zh-CN" sz="2000" b="1" dirty="0"/>
              <a:t>(10);</a:t>
            </a:r>
            <a:endParaRPr lang="zh-CN" altLang="zh-CN" sz="2000" b="1" dirty="0"/>
          </a:p>
          <a:p>
            <a:pPr marL="0" indent="0">
              <a:buNone/>
            </a:pPr>
            <a:r>
              <a:rPr lang="en-US" altLang="zh-CN" sz="2000" b="1" dirty="0"/>
              <a:t>    pa-&gt;</a:t>
            </a:r>
            <a:r>
              <a:rPr lang="en-US" altLang="zh-CN" sz="2000" b="1" dirty="0" err="1"/>
              <a:t>setMinute</a:t>
            </a:r>
            <a:r>
              <a:rPr lang="en-US" altLang="zh-CN" sz="2000" b="1" dirty="0"/>
              <a:t>(23);</a:t>
            </a:r>
            <a:endParaRPr lang="zh-CN" altLang="zh-CN" sz="2000" b="1" dirty="0"/>
          </a:p>
          <a:p>
            <a:pPr marL="0" indent="0">
              <a:buNone/>
            </a:pPr>
            <a:r>
              <a:rPr lang="en-US" altLang="zh-CN" sz="2000" b="1" dirty="0"/>
              <a:t>    pa-&gt;</a:t>
            </a:r>
            <a:r>
              <a:rPr lang="en-US" altLang="zh-CN" sz="2000" b="1" dirty="0" err="1"/>
              <a:t>setSecond</a:t>
            </a:r>
            <a:r>
              <a:rPr lang="en-US" altLang="zh-CN" sz="2000" b="1" dirty="0"/>
              <a:t>(34);</a:t>
            </a:r>
            <a:endParaRPr lang="zh-CN" altLang="zh-CN" sz="2000" b="1" dirty="0"/>
          </a:p>
          <a:p>
            <a:pPr marL="0" indent="0">
              <a:buNone/>
            </a:pPr>
            <a:r>
              <a:rPr lang="en-US" altLang="zh-CN" sz="2000" b="1" dirty="0"/>
              <a:t>    </a:t>
            </a:r>
            <a:r>
              <a:rPr lang="en-US" altLang="zh-CN" sz="2000" b="1" dirty="0" err="1"/>
              <a:t>pb</a:t>
            </a:r>
            <a:r>
              <a:rPr lang="en-US" altLang="zh-CN" sz="2000" b="1" dirty="0"/>
              <a:t>=pa;</a:t>
            </a:r>
            <a:endParaRPr lang="zh-CN" altLang="zh-CN" sz="2000" b="1" dirty="0"/>
          </a:p>
          <a:p>
            <a:pPr marL="0" indent="0">
              <a:buNone/>
            </a:pPr>
            <a:r>
              <a:rPr lang="en-US" altLang="zh-CN" sz="2000" b="1" dirty="0"/>
              <a:t>    pa-&gt;</a:t>
            </a:r>
            <a:r>
              <a:rPr lang="en-US" altLang="zh-CN" sz="2000" b="1" dirty="0" err="1"/>
              <a:t>dispTime</a:t>
            </a:r>
            <a:r>
              <a:rPr lang="en-US" altLang="zh-CN" sz="2000" b="1" dirty="0"/>
              <a:t>();</a:t>
            </a:r>
            <a:endParaRPr lang="zh-CN" altLang="zh-CN" sz="2000" b="1" dirty="0"/>
          </a:p>
          <a:p>
            <a:pPr marL="0" indent="0">
              <a:buNone/>
            </a:pPr>
            <a:r>
              <a:rPr lang="en-US" altLang="zh-CN" sz="2000" b="1" dirty="0"/>
              <a:t>    </a:t>
            </a:r>
            <a:r>
              <a:rPr lang="en-US" altLang="zh-CN" sz="2000" b="1" dirty="0" err="1"/>
              <a:t>pb</a:t>
            </a:r>
            <a:r>
              <a:rPr lang="en-US" altLang="zh-CN" sz="2000" b="1" dirty="0"/>
              <a:t>-&gt;</a:t>
            </a:r>
            <a:r>
              <a:rPr lang="en-US" altLang="zh-CN" sz="2000" b="1" dirty="0" err="1"/>
              <a:t>dispTime</a:t>
            </a:r>
            <a:r>
              <a:rPr lang="en-US" altLang="zh-CN" sz="2000" b="1" dirty="0"/>
              <a:t>();</a:t>
            </a:r>
            <a:endParaRPr lang="zh-CN" altLang="zh-CN" sz="2000" b="1" dirty="0"/>
          </a:p>
          <a:p>
            <a:pPr marL="0" indent="0">
              <a:buNone/>
            </a:pPr>
            <a:r>
              <a:rPr lang="en-US" altLang="zh-CN" sz="2000" b="1" dirty="0"/>
              <a:t>    </a:t>
            </a:r>
            <a:r>
              <a:rPr lang="en-US" altLang="zh-CN" sz="2000" b="1" dirty="0" err="1"/>
              <a:t>aClock.dispTime</a:t>
            </a:r>
            <a:r>
              <a:rPr lang="en-US" altLang="zh-CN" sz="2000" b="1" dirty="0"/>
              <a:t>();</a:t>
            </a:r>
            <a:endParaRPr lang="zh-CN" altLang="zh-CN" sz="2000" b="1" dirty="0"/>
          </a:p>
          <a:p>
            <a:pPr marL="0" indent="0">
              <a:buNone/>
            </a:pPr>
            <a:r>
              <a:rPr lang="en-US" altLang="zh-CN" sz="2000" b="1" dirty="0"/>
              <a:t>    </a:t>
            </a:r>
            <a:r>
              <a:rPr lang="en-US" altLang="zh-CN" sz="2000" b="1" dirty="0" err="1"/>
              <a:t>bClock.dispTime</a:t>
            </a:r>
            <a:r>
              <a:rPr lang="en-US" altLang="zh-CN" sz="2000" b="1" dirty="0"/>
              <a:t>();</a:t>
            </a:r>
            <a:endParaRPr lang="zh-CN" altLang="zh-CN" sz="2000" b="1" dirty="0"/>
          </a:p>
          <a:p>
            <a:pPr marL="0" indent="0">
              <a:buNone/>
            </a:pPr>
            <a:r>
              <a:rPr lang="en-US" altLang="zh-CN" sz="2000" b="1" dirty="0"/>
              <a:t>}</a:t>
            </a:r>
          </a:p>
        </p:txBody>
      </p:sp>
      <p:sp>
        <p:nvSpPr>
          <p:cNvPr id="2" name="标题 1"/>
          <p:cNvSpPr>
            <a:spLocks noGrp="1"/>
          </p:cNvSpPr>
          <p:nvPr>
            <p:ph type="title"/>
          </p:nvPr>
        </p:nvSpPr>
        <p:spPr/>
        <p:txBody>
          <a:bodyPr/>
          <a:lstStyle/>
          <a:p>
            <a:r>
              <a:rPr lang="en-US" altLang="zh-CN" b="1" dirty="0"/>
              <a:t>3.5 </a:t>
            </a:r>
            <a:r>
              <a:rPr lang="zh-CN" altLang="en-US" b="1" dirty="0">
                <a:solidFill>
                  <a:srgbClr val="FF3300"/>
                </a:solidFill>
              </a:rPr>
              <a:t>对象</a:t>
            </a:r>
            <a:endParaRPr lang="zh-CN" altLang="en-US" dirty="0"/>
          </a:p>
        </p:txBody>
      </p:sp>
    </p:spTree>
    <p:extLst>
      <p:ext uri="{BB962C8B-B14F-4D97-AF65-F5344CB8AC3E}">
        <p14:creationId xmlns:p14="http://schemas.microsoft.com/office/powerpoint/2010/main" val="794044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560" y="188640"/>
            <a:ext cx="7772400" cy="648370"/>
          </a:xfrm>
        </p:spPr>
        <p:txBody>
          <a:bodyPr/>
          <a:lstStyle/>
          <a:p>
            <a:pPr eaLnBrk="1" hangingPunct="1"/>
            <a:r>
              <a:rPr lang="en-US" altLang="zh-CN" b="1" dirty="0"/>
              <a:t>3.6 </a:t>
            </a:r>
            <a:r>
              <a:rPr lang="zh-CN" altLang="en-US" b="1" dirty="0"/>
              <a:t>构造</a:t>
            </a:r>
            <a:r>
              <a:rPr lang="zh-CN" altLang="en-US" b="1" dirty="0">
                <a:solidFill>
                  <a:srgbClr val="FF3300"/>
                </a:solidFill>
              </a:rPr>
              <a:t>函数设计</a:t>
            </a:r>
          </a:p>
        </p:txBody>
      </p:sp>
      <p:sp>
        <p:nvSpPr>
          <p:cNvPr id="29699" name="Rectangle 3"/>
          <p:cNvSpPr>
            <a:spLocks noGrp="1" noChangeArrowheads="1"/>
          </p:cNvSpPr>
          <p:nvPr>
            <p:ph type="body" idx="1"/>
          </p:nvPr>
        </p:nvSpPr>
        <p:spPr>
          <a:xfrm>
            <a:off x="251520" y="1052736"/>
            <a:ext cx="8496944" cy="5805264"/>
          </a:xfrm>
        </p:spPr>
        <p:txBody>
          <a:bodyPr/>
          <a:lstStyle/>
          <a:p>
            <a:pPr marL="514350" indent="-514350" eaLnBrk="1" hangingPunct="1">
              <a:buFont typeface="+mj-lt"/>
              <a:buAutoNum type="arabicPeriod"/>
            </a:pPr>
            <a:r>
              <a:rPr lang="zh-CN" altLang="en-US" sz="2800" b="1" dirty="0">
                <a:solidFill>
                  <a:srgbClr val="0000CC"/>
                </a:solidFill>
              </a:rPr>
              <a:t>构造函数和析构函数与类的关系</a:t>
            </a:r>
            <a:endParaRPr lang="en-US" altLang="zh-CN" sz="2800" b="1" dirty="0">
              <a:solidFill>
                <a:srgbClr val="0000CC"/>
              </a:solidFill>
            </a:endParaRPr>
          </a:p>
          <a:p>
            <a:pPr lvl="1" eaLnBrk="1" hangingPunct="1"/>
            <a:r>
              <a:rPr lang="zh-CN" altLang="en-US" sz="2400" b="1" dirty="0">
                <a:solidFill>
                  <a:srgbClr val="FF0000"/>
                </a:solidFill>
              </a:rPr>
              <a:t>构造函数与析构函数</a:t>
            </a:r>
            <a:r>
              <a:rPr lang="zh-CN" altLang="en-US" sz="2400" b="1" dirty="0"/>
              <a:t>是设计类时必须考虑和设计的两个极其特殊的函数，它们由系统自动执行，在程序中不可显示地调用它们。理解这两个函数对学好面向对象程序设计技术是大有帮助的。</a:t>
            </a:r>
          </a:p>
          <a:p>
            <a:pPr lvl="1" indent="-342900" eaLnBrk="1" hangingPunct="1"/>
            <a:r>
              <a:rPr lang="zh-CN" altLang="en-US" sz="2400" b="1" dirty="0"/>
              <a:t>构造函数的主要作用是用于建立对象时对对象的数据成员进行初始化；而析构函数主要用于对象生命期结束时回收对象。</a:t>
            </a:r>
            <a:endParaRPr lang="en-US" altLang="zh-CN" sz="2400" b="1" dirty="0"/>
          </a:p>
          <a:p>
            <a:pPr marL="0" indent="0" eaLnBrk="1" hangingPunct="1">
              <a:buNone/>
            </a:pPr>
            <a:r>
              <a:rPr lang="en-US" altLang="zh-CN" sz="2800" b="1" dirty="0">
                <a:solidFill>
                  <a:srgbClr val="0000CC"/>
                </a:solidFill>
              </a:rPr>
              <a:t>2．</a:t>
            </a:r>
            <a:r>
              <a:rPr lang="zh-CN" altLang="en-US" sz="2800" b="1" dirty="0">
                <a:solidFill>
                  <a:srgbClr val="0000CC"/>
                </a:solidFill>
              </a:rPr>
              <a:t>设计类时应当考虑的重要函数</a:t>
            </a:r>
            <a:endParaRPr lang="en-US" altLang="zh-CN" sz="2800" b="1" dirty="0">
              <a:solidFill>
                <a:srgbClr val="0000CC"/>
              </a:solidFill>
            </a:endParaRPr>
          </a:p>
          <a:p>
            <a:pPr lvl="1" indent="-342900" eaLnBrk="1" hangingPunct="1"/>
            <a:r>
              <a:rPr lang="zh-CN" altLang="zh-CN" sz="2400" dirty="0"/>
              <a:t>从程序设计的角度出发，在</a:t>
            </a:r>
            <a:r>
              <a:rPr lang="zh-CN" altLang="zh-CN" sz="2400" dirty="0">
                <a:solidFill>
                  <a:srgbClr val="FF0000"/>
                </a:solidFill>
              </a:rPr>
              <a:t>设计类时还应当考虑对象定义时数据成员的初始化，对象之间的复制、赋值、移动和销毁等问题</a:t>
            </a:r>
            <a:r>
              <a:rPr lang="zh-CN" altLang="zh-CN" sz="2400" dirty="0"/>
              <a:t>，而这些是通过构造函数、拷贝构造函数、拷贝赋值运算符、移动构造函数、移动赋值运算符和析构函数来实现的。</a:t>
            </a:r>
            <a:endParaRPr lang="zh-CN" altLang="en-US" sz="2400" dirty="0"/>
          </a:p>
        </p:txBody>
      </p:sp>
    </p:spTree>
    <p:extLst>
      <p:ext uri="{BB962C8B-B14F-4D97-AF65-F5344CB8AC3E}">
        <p14:creationId xmlns:p14="http://schemas.microsoft.com/office/powerpoint/2010/main" val="5949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64569" y="116632"/>
            <a:ext cx="7772400" cy="836712"/>
          </a:xfrm>
        </p:spPr>
        <p:txBody>
          <a:bodyPr/>
          <a:lstStyle/>
          <a:p>
            <a:pPr eaLnBrk="1" hangingPunct="1"/>
            <a:r>
              <a:rPr lang="en-US" altLang="zh-CN" b="1" dirty="0"/>
              <a:t>3.6.1 </a:t>
            </a:r>
            <a:r>
              <a:rPr lang="zh-CN" altLang="en-US" b="1" dirty="0">
                <a:solidFill>
                  <a:srgbClr val="0000CC"/>
                </a:solidFill>
              </a:rPr>
              <a:t>构造函数</a:t>
            </a:r>
            <a:r>
              <a:rPr lang="zh-CN" altLang="en-US" b="1" dirty="0">
                <a:solidFill>
                  <a:srgbClr val="FF3300"/>
                </a:solidFill>
              </a:rPr>
              <a:t>和类内初始值</a:t>
            </a:r>
          </a:p>
        </p:txBody>
      </p:sp>
      <p:sp>
        <p:nvSpPr>
          <p:cNvPr id="30723" name="Rectangle 3"/>
          <p:cNvSpPr>
            <a:spLocks noGrp="1" noChangeArrowheads="1"/>
          </p:cNvSpPr>
          <p:nvPr>
            <p:ph type="body" idx="1"/>
          </p:nvPr>
        </p:nvSpPr>
        <p:spPr>
          <a:xfrm>
            <a:off x="483433" y="1124744"/>
            <a:ext cx="8134672" cy="4683125"/>
          </a:xfrm>
        </p:spPr>
        <p:txBody>
          <a:bodyPr/>
          <a:lstStyle/>
          <a:p>
            <a:pPr eaLnBrk="1" hangingPunct="1">
              <a:buFontTx/>
              <a:buNone/>
            </a:pPr>
            <a:r>
              <a:rPr lang="en-US" altLang="zh-CN" sz="2800" b="1" dirty="0">
                <a:solidFill>
                  <a:srgbClr val="0000CC"/>
                </a:solidFill>
              </a:rPr>
              <a:t>1</a:t>
            </a:r>
            <a:r>
              <a:rPr lang="zh-CN" altLang="en-US" sz="2800" b="1" dirty="0">
                <a:solidFill>
                  <a:srgbClr val="0000CC"/>
                </a:solidFill>
              </a:rPr>
              <a:t>、构造函数和</a:t>
            </a:r>
            <a:r>
              <a:rPr lang="zh-CN" altLang="en-US" sz="2800" b="1" dirty="0">
                <a:solidFill>
                  <a:srgbClr val="FF0000"/>
                </a:solidFill>
              </a:rPr>
              <a:t>类内初始值</a:t>
            </a:r>
            <a:r>
              <a:rPr lang="zh-CN" altLang="en-US" sz="2800" b="1" dirty="0">
                <a:solidFill>
                  <a:srgbClr val="0000CC"/>
                </a:solidFill>
              </a:rPr>
              <a:t>的概念</a:t>
            </a:r>
          </a:p>
          <a:p>
            <a:pPr eaLnBrk="1" hangingPunct="1"/>
            <a:r>
              <a:rPr lang="zh-CN" altLang="en-US" sz="2400" b="1" dirty="0">
                <a:solidFill>
                  <a:srgbClr val="FF0000"/>
                </a:solidFill>
              </a:rPr>
              <a:t>构造函数</a:t>
            </a:r>
            <a:r>
              <a:rPr lang="zh-CN" altLang="en-US" sz="2400" b="1" dirty="0"/>
              <a:t>（</a:t>
            </a:r>
            <a:r>
              <a:rPr lang="en-US" altLang="zh-CN" sz="2400" b="1" dirty="0"/>
              <a:t>constructor</a:t>
            </a:r>
            <a:r>
              <a:rPr lang="zh-CN" altLang="en-US" sz="2400" b="1" dirty="0"/>
              <a:t>）</a:t>
            </a:r>
            <a:endParaRPr lang="en-US" altLang="zh-CN" sz="2400" b="1" dirty="0"/>
          </a:p>
          <a:p>
            <a:pPr lvl="1" eaLnBrk="1" hangingPunct="1"/>
            <a:r>
              <a:rPr lang="zh-CN" altLang="en-US" sz="2000" b="1" dirty="0"/>
              <a:t>与类同名的特殊成员函数，主要用来初始化对象的数据成员。</a:t>
            </a:r>
            <a:endParaRPr lang="en-US" altLang="zh-CN" sz="2000" b="1" dirty="0"/>
          </a:p>
          <a:p>
            <a:pPr eaLnBrk="1" hangingPunct="1"/>
            <a:r>
              <a:rPr lang="zh-CN" altLang="zh-CN" sz="2400" b="1" dirty="0">
                <a:solidFill>
                  <a:srgbClr val="FF0000"/>
                </a:solidFill>
              </a:rPr>
              <a:t>类内初始值</a:t>
            </a:r>
            <a:endParaRPr lang="en-US" altLang="zh-CN" sz="2400" b="1" dirty="0">
              <a:solidFill>
                <a:srgbClr val="FF0000"/>
              </a:solidFill>
            </a:endParaRPr>
          </a:p>
          <a:p>
            <a:pPr lvl="1" eaLnBrk="1" hangingPunct="1"/>
            <a:r>
              <a:rPr lang="zh-CN" altLang="zh-CN" sz="2000" b="1" dirty="0"/>
              <a:t>指在类声明时，为数据成员指定的初始值</a:t>
            </a:r>
            <a:r>
              <a:rPr lang="zh-CN" altLang="en-US" sz="2000" b="1" dirty="0"/>
              <a:t>。   </a:t>
            </a:r>
            <a:r>
              <a:rPr lang="en-US" altLang="zh-CN" sz="2000" b="1" dirty="0">
                <a:solidFill>
                  <a:srgbClr val="FF0000"/>
                </a:solidFill>
              </a:rPr>
              <a:t>C++11</a:t>
            </a:r>
          </a:p>
          <a:p>
            <a:pPr lvl="1" eaLnBrk="1" hangingPunct="1"/>
            <a:r>
              <a:rPr lang="zh-CN" altLang="zh-CN" sz="2000" dirty="0"/>
              <a:t>以前的标准禁止在类声明数据成员时指定初值。</a:t>
            </a:r>
            <a:endParaRPr lang="en-US" altLang="zh-CN" sz="2000" b="1" dirty="0"/>
          </a:p>
          <a:p>
            <a:pPr eaLnBrk="1" hangingPunct="1"/>
            <a:r>
              <a:rPr lang="zh-CN" altLang="en-US" sz="2400" b="1" dirty="0">
                <a:solidFill>
                  <a:srgbClr val="FF0000"/>
                </a:solidFill>
              </a:rPr>
              <a:t>在类中的定义形式如下</a:t>
            </a:r>
            <a:endParaRPr lang="en-US" altLang="zh-CN" sz="2400" b="1" dirty="0">
              <a:solidFill>
                <a:srgbClr val="FF0000"/>
              </a:solidFill>
            </a:endParaRPr>
          </a:p>
          <a:p>
            <a:pPr marL="800100" lvl="2" indent="0">
              <a:buNone/>
            </a:pPr>
            <a:r>
              <a:rPr lang="en-US" altLang="zh-CN" sz="2000" dirty="0"/>
              <a:t>class X{</a:t>
            </a:r>
            <a:endParaRPr lang="zh-CN" altLang="zh-CN" sz="2000" dirty="0"/>
          </a:p>
          <a:p>
            <a:pPr marL="800100" lvl="2" indent="0">
              <a:buNone/>
            </a:pPr>
            <a:r>
              <a:rPr lang="en-US" altLang="zh-CN" sz="2000" dirty="0"/>
              <a:t>   </a:t>
            </a:r>
            <a:r>
              <a:rPr lang="zh-CN" altLang="zh-CN" sz="2000" dirty="0"/>
              <a:t>……</a:t>
            </a:r>
          </a:p>
          <a:p>
            <a:pPr marL="800100" lvl="2" indent="0">
              <a:buNone/>
            </a:pPr>
            <a:r>
              <a:rPr lang="en-US" altLang="zh-CN" sz="2000" dirty="0"/>
              <a:t>   X(</a:t>
            </a:r>
            <a:r>
              <a:rPr lang="zh-CN" altLang="zh-CN" sz="2000" dirty="0"/>
              <a:t>…</a:t>
            </a:r>
            <a:r>
              <a:rPr lang="en-US" altLang="zh-CN" sz="2000" dirty="0"/>
              <a:t>);                                           //</a:t>
            </a:r>
            <a:r>
              <a:rPr lang="zh-CN" altLang="zh-CN" sz="2000" dirty="0"/>
              <a:t>构造函数</a:t>
            </a:r>
          </a:p>
          <a:p>
            <a:pPr marL="800100" lvl="2" indent="0">
              <a:buNone/>
            </a:pPr>
            <a:r>
              <a:rPr lang="en-US" altLang="zh-CN" sz="2000" dirty="0"/>
              <a:t>   T m=a;                                        //</a:t>
            </a:r>
            <a:r>
              <a:rPr lang="zh-CN" altLang="zh-CN" sz="2000" dirty="0"/>
              <a:t>类内初始值</a:t>
            </a:r>
            <a:r>
              <a:rPr lang="en-US" altLang="zh-CN" sz="2000" dirty="0"/>
              <a:t>     11C</a:t>
            </a:r>
            <a:r>
              <a:rPr lang="en-US" altLang="zh-CN" sz="2000" baseline="-25000" dirty="0"/>
              <a:t>++</a:t>
            </a:r>
            <a:endParaRPr lang="zh-CN" altLang="zh-CN" sz="2000" dirty="0"/>
          </a:p>
          <a:p>
            <a:pPr marL="800100" lvl="2" indent="0">
              <a:buNone/>
            </a:pPr>
            <a:r>
              <a:rPr lang="en-US" altLang="zh-CN" sz="2000" dirty="0"/>
              <a:t>   </a:t>
            </a:r>
            <a:r>
              <a:rPr lang="zh-CN" altLang="zh-CN" sz="2000" dirty="0"/>
              <a:t>……</a:t>
            </a:r>
          </a:p>
          <a:p>
            <a:pPr marL="800100" lvl="2" indent="0">
              <a:buNone/>
            </a:pPr>
            <a:r>
              <a:rPr lang="en-US" altLang="zh-CN" sz="2000" dirty="0"/>
              <a:t>}</a:t>
            </a:r>
            <a:endParaRPr lang="zh-CN" altLang="zh-CN" sz="2000" dirty="0"/>
          </a:p>
          <a:p>
            <a:pPr eaLnBrk="1" hangingPunct="1"/>
            <a:endParaRPr lang="zh-CN" altLang="en-US" sz="2400" b="1" dirty="0">
              <a:solidFill>
                <a:srgbClr val="FF0000"/>
              </a:solidFill>
            </a:endParaRPr>
          </a:p>
        </p:txBody>
      </p:sp>
    </p:spTree>
    <p:extLst>
      <p:ext uri="{BB962C8B-B14F-4D97-AF65-F5344CB8AC3E}">
        <p14:creationId xmlns:p14="http://schemas.microsoft.com/office/powerpoint/2010/main" val="5181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anim calcmode="lin" valueType="num">
                                      <p:cBhvr additive="base">
                                        <p:cTn id="13"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anim calcmode="lin" valueType="num">
                                      <p:cBhvr additive="base">
                                        <p:cTn id="19"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calcmode="lin" valueType="num">
                                      <p:cBhvr additive="base">
                                        <p:cTn id="2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 calcmode="lin" valueType="num">
                                      <p:cBhvr additive="base">
                                        <p:cTn id="29"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23">
                                            <p:txEl>
                                              <p:pRg st="8" end="8"/>
                                            </p:txEl>
                                          </p:spTgt>
                                        </p:tgtEl>
                                        <p:attrNameLst>
                                          <p:attrName>style.visibility</p:attrName>
                                        </p:attrNameLst>
                                      </p:cBhvr>
                                      <p:to>
                                        <p:strVal val="visible"/>
                                      </p:to>
                                    </p:set>
                                    <p:anim calcmode="lin" valueType="num">
                                      <p:cBhvr additive="base">
                                        <p:cTn id="33"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23">
                                            <p:txEl>
                                              <p:pRg st="9" end="9"/>
                                            </p:txEl>
                                          </p:spTgt>
                                        </p:tgtEl>
                                        <p:attrNameLst>
                                          <p:attrName>style.visibility</p:attrName>
                                        </p:attrNameLst>
                                      </p:cBhvr>
                                      <p:to>
                                        <p:strVal val="visible"/>
                                      </p:to>
                                    </p:set>
                                    <p:anim calcmode="lin" valueType="num">
                                      <p:cBhvr additive="base">
                                        <p:cTn id="37"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 calcmode="lin" valueType="num">
                                      <p:cBhvr additive="base">
                                        <p:cTn id="41" dur="500" fill="hold"/>
                                        <p:tgtEl>
                                          <p:spTgt spid="3072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2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23">
                                            <p:txEl>
                                              <p:pRg st="11" end="11"/>
                                            </p:txEl>
                                          </p:spTgt>
                                        </p:tgtEl>
                                        <p:attrNameLst>
                                          <p:attrName>style.visibility</p:attrName>
                                        </p:attrNameLst>
                                      </p:cBhvr>
                                      <p:to>
                                        <p:strVal val="visible"/>
                                      </p:to>
                                    </p:set>
                                    <p:anim calcmode="lin" valueType="num">
                                      <p:cBhvr additive="base">
                                        <p:cTn id="45" dur="500" fill="hold"/>
                                        <p:tgtEl>
                                          <p:spTgt spid="3072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72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0723">
                                            <p:txEl>
                                              <p:pRg st="12" end="12"/>
                                            </p:txEl>
                                          </p:spTgt>
                                        </p:tgtEl>
                                        <p:attrNameLst>
                                          <p:attrName>style.visibility</p:attrName>
                                        </p:attrNameLst>
                                      </p:cBhvr>
                                      <p:to>
                                        <p:strVal val="visible"/>
                                      </p:to>
                                    </p:set>
                                    <p:anim calcmode="lin" valueType="num">
                                      <p:cBhvr additive="base">
                                        <p:cTn id="49" dur="500" fill="hold"/>
                                        <p:tgtEl>
                                          <p:spTgt spid="3072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79512" y="1124744"/>
            <a:ext cx="8507288" cy="5472608"/>
          </a:xfrm>
        </p:spPr>
        <p:txBody>
          <a:bodyPr/>
          <a:lstStyle/>
          <a:p>
            <a:pPr eaLnBrk="1" hangingPunct="1">
              <a:buFontTx/>
              <a:buNone/>
            </a:pPr>
            <a:r>
              <a:rPr lang="en-US" altLang="zh-CN" sz="2800" b="1" dirty="0">
                <a:solidFill>
                  <a:srgbClr val="0000CC"/>
                </a:solidFill>
              </a:rPr>
              <a:t>2</a:t>
            </a:r>
            <a:r>
              <a:rPr lang="zh-CN" altLang="en-US" sz="2800" b="1" dirty="0">
                <a:solidFill>
                  <a:srgbClr val="0000CC"/>
                </a:solidFill>
              </a:rPr>
              <a:t>、构造函数的特点</a:t>
            </a:r>
          </a:p>
          <a:p>
            <a:pPr marL="914400" lvl="1" indent="-457200">
              <a:buFont typeface="+mj-ea"/>
              <a:buAutoNum type="circleNumDbPlain"/>
            </a:pPr>
            <a:r>
              <a:rPr lang="zh-CN" altLang="zh-CN" sz="2400" dirty="0"/>
              <a:t>构造函数与类同名，并且没有返回类型；</a:t>
            </a:r>
          </a:p>
          <a:p>
            <a:pPr marL="914400" lvl="1" indent="-457200">
              <a:buFont typeface="+mj-ea"/>
              <a:buAutoNum type="circleNumDbPlain"/>
            </a:pPr>
            <a:r>
              <a:rPr lang="zh-CN" altLang="zh-CN" sz="2400" dirty="0"/>
              <a:t>构造函数可以被重载；</a:t>
            </a:r>
          </a:p>
          <a:p>
            <a:pPr marL="914400" lvl="1" indent="-457200">
              <a:buFont typeface="+mj-ea"/>
              <a:buAutoNum type="circleNumDbPlain"/>
            </a:pPr>
            <a:r>
              <a:rPr lang="zh-CN" altLang="zh-CN" sz="2400" dirty="0"/>
              <a:t>构造函数由系统自动调用，不允许在程序中显式调用；</a:t>
            </a:r>
          </a:p>
          <a:p>
            <a:pPr marL="914400" lvl="1" indent="-457200">
              <a:buFont typeface="+mj-ea"/>
              <a:buAutoNum type="circleNumDbPlain"/>
            </a:pPr>
            <a:r>
              <a:rPr lang="zh-CN" altLang="zh-CN" sz="2400" dirty="0"/>
              <a:t>构造函数不能被声明为</a:t>
            </a:r>
            <a:r>
              <a:rPr lang="en-US" altLang="zh-CN" sz="2400" dirty="0" err="1"/>
              <a:t>const</a:t>
            </a:r>
            <a:r>
              <a:rPr lang="zh-CN" altLang="zh-CN" sz="2400" dirty="0"/>
              <a:t>函数。</a:t>
            </a:r>
          </a:p>
          <a:p>
            <a:pPr eaLnBrk="1" hangingPunct="1">
              <a:buNone/>
            </a:pPr>
            <a:r>
              <a:rPr lang="en-US" altLang="zh-CN" sz="2800" b="1" dirty="0">
                <a:solidFill>
                  <a:srgbClr val="0000CC"/>
                </a:solidFill>
              </a:rPr>
              <a:t>3．</a:t>
            </a:r>
            <a:r>
              <a:rPr lang="zh-CN" altLang="zh-CN" sz="2800" b="1" dirty="0">
                <a:solidFill>
                  <a:srgbClr val="0000CC"/>
                </a:solidFill>
              </a:rPr>
              <a:t>类内初始值和构造函数的执行时机</a:t>
            </a:r>
            <a:endParaRPr lang="zh-CN" altLang="en-US" sz="2800" b="1" dirty="0">
              <a:solidFill>
                <a:srgbClr val="0000CC"/>
              </a:solidFill>
            </a:endParaRPr>
          </a:p>
          <a:p>
            <a:pPr marL="400050" lvl="1" indent="0">
              <a:buNone/>
            </a:pPr>
            <a:r>
              <a:rPr lang="zh-CN" altLang="zh-CN" sz="2400" dirty="0"/>
              <a:t>在用类定义对象时，将按以下次序</a:t>
            </a:r>
            <a:r>
              <a:rPr lang="zh-CN" altLang="en-US" sz="2400" b="1" dirty="0">
                <a:solidFill>
                  <a:srgbClr val="FF0000"/>
                </a:solidFill>
              </a:rPr>
              <a:t>依次</a:t>
            </a:r>
            <a:r>
              <a:rPr lang="zh-CN" altLang="zh-CN" sz="2400" b="1" dirty="0">
                <a:solidFill>
                  <a:srgbClr val="FF0000"/>
                </a:solidFill>
              </a:rPr>
              <a:t>执行</a:t>
            </a:r>
            <a:r>
              <a:rPr lang="zh-CN" altLang="zh-CN" sz="2400" dirty="0"/>
              <a:t>：</a:t>
            </a:r>
          </a:p>
          <a:p>
            <a:pPr marL="400050" lvl="1" indent="0">
              <a:buNone/>
            </a:pPr>
            <a:r>
              <a:rPr lang="zh-CN" altLang="zh-CN" sz="2400" dirty="0"/>
              <a:t>① 编译器建立对象，</a:t>
            </a:r>
            <a:r>
              <a:rPr lang="zh-CN" altLang="zh-CN" sz="2400" dirty="0">
                <a:solidFill>
                  <a:srgbClr val="FF0000"/>
                </a:solidFill>
              </a:rPr>
              <a:t>为数据成员分配内存空间</a:t>
            </a:r>
            <a:r>
              <a:rPr lang="zh-CN" altLang="zh-CN" sz="2400" dirty="0"/>
              <a:t>；</a:t>
            </a:r>
          </a:p>
          <a:p>
            <a:pPr marL="400050" lvl="1" indent="0">
              <a:buNone/>
            </a:pPr>
            <a:r>
              <a:rPr lang="zh-CN" altLang="zh-CN" sz="2400" dirty="0"/>
              <a:t>② 若指定了数据成员的类内初始值，则用</a:t>
            </a:r>
            <a:r>
              <a:rPr lang="zh-CN" altLang="zh-CN" sz="2400" dirty="0">
                <a:solidFill>
                  <a:srgbClr val="FF0000"/>
                </a:solidFill>
              </a:rPr>
              <a:t>类内初始值初始化数据成员；</a:t>
            </a:r>
          </a:p>
          <a:p>
            <a:pPr marL="400050" lvl="1" indent="0">
              <a:buNone/>
            </a:pPr>
            <a:r>
              <a:rPr lang="zh-CN" altLang="zh-CN" sz="2400" dirty="0"/>
              <a:t>③ 根据定义对象时提供的参数匹配正确的构造函数，</a:t>
            </a:r>
            <a:r>
              <a:rPr lang="zh-CN" altLang="zh-CN" sz="2400" b="1" dirty="0">
                <a:solidFill>
                  <a:srgbClr val="FF0000"/>
                </a:solidFill>
              </a:rPr>
              <a:t>执行构造函数。</a:t>
            </a:r>
          </a:p>
          <a:p>
            <a:pPr eaLnBrk="1" hangingPunct="1"/>
            <a:endParaRPr lang="en-US" altLang="zh-CN" b="1" dirty="0"/>
          </a:p>
        </p:txBody>
      </p:sp>
      <p:sp>
        <p:nvSpPr>
          <p:cNvPr id="5" name="Rectangle 2"/>
          <p:cNvSpPr>
            <a:spLocks noGrp="1" noChangeArrowheads="1"/>
          </p:cNvSpPr>
          <p:nvPr>
            <p:ph type="title"/>
          </p:nvPr>
        </p:nvSpPr>
        <p:spPr/>
        <p:txBody>
          <a:bodyPr/>
          <a:lstStyle/>
          <a:p>
            <a:pPr eaLnBrk="1" hangingPunct="1"/>
            <a:r>
              <a:rPr lang="en-US" altLang="zh-CN" b="1" dirty="0"/>
              <a:t>3.6.1 </a:t>
            </a:r>
            <a:r>
              <a:rPr lang="zh-CN" altLang="en-US" b="1" dirty="0">
                <a:solidFill>
                  <a:srgbClr val="0000CC"/>
                </a:solidFill>
              </a:rPr>
              <a:t>构造函数</a:t>
            </a:r>
            <a:r>
              <a:rPr lang="zh-CN" altLang="en-US" b="1" dirty="0">
                <a:solidFill>
                  <a:srgbClr val="FF3300"/>
                </a:solidFill>
              </a:rPr>
              <a:t>和类内初始值</a:t>
            </a:r>
          </a:p>
        </p:txBody>
      </p:sp>
    </p:spTree>
    <p:extLst>
      <p:ext uri="{BB962C8B-B14F-4D97-AF65-F5344CB8AC3E}">
        <p14:creationId xmlns:p14="http://schemas.microsoft.com/office/powerpoint/2010/main" val="9406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 calcmode="lin" valueType="num">
                                      <p:cBhvr additive="base">
                                        <p:cTn id="19"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 calcmode="lin" valueType="num">
                                      <p:cBhvr additive="base">
                                        <p:cTn id="2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5" end="5"/>
                                            </p:txEl>
                                          </p:spTgt>
                                        </p:tgtEl>
                                        <p:attrNameLst>
                                          <p:attrName>style.visibility</p:attrName>
                                        </p:attrNameLst>
                                      </p:cBhvr>
                                      <p:to>
                                        <p:strVal val="visible"/>
                                      </p:to>
                                    </p:set>
                                    <p:anim calcmode="lin" valueType="num">
                                      <p:cBhvr additive="base">
                                        <p:cTn id="31"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 calcmode="lin" valueType="num">
                                      <p:cBhvr additive="base">
                                        <p:cTn id="37"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771">
                                            <p:txEl>
                                              <p:pRg st="7" end="7"/>
                                            </p:txEl>
                                          </p:spTgt>
                                        </p:tgtEl>
                                        <p:attrNameLst>
                                          <p:attrName>style.visibility</p:attrName>
                                        </p:attrNameLst>
                                      </p:cBhvr>
                                      <p:to>
                                        <p:strVal val="visible"/>
                                      </p:to>
                                    </p:set>
                                    <p:anim calcmode="lin" valueType="num">
                                      <p:cBhvr additive="base">
                                        <p:cTn id="43"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771">
                                            <p:txEl>
                                              <p:pRg st="8" end="8"/>
                                            </p:txEl>
                                          </p:spTgt>
                                        </p:tgtEl>
                                        <p:attrNameLst>
                                          <p:attrName>style.visibility</p:attrName>
                                        </p:attrNameLst>
                                      </p:cBhvr>
                                      <p:to>
                                        <p:strVal val="visible"/>
                                      </p:to>
                                    </p:set>
                                    <p:anim calcmode="lin" valueType="num">
                                      <p:cBhvr additive="base">
                                        <p:cTn id="49"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2771">
                                            <p:txEl>
                                              <p:pRg st="9" end="9"/>
                                            </p:txEl>
                                          </p:spTgt>
                                        </p:tgtEl>
                                        <p:attrNameLst>
                                          <p:attrName>style.visibility</p:attrName>
                                        </p:attrNameLst>
                                      </p:cBhvr>
                                      <p:to>
                                        <p:strVal val="visible"/>
                                      </p:to>
                                    </p:set>
                                    <p:anim calcmode="lin" valueType="num">
                                      <p:cBhvr additive="base">
                                        <p:cTn id="55"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457200" y="1052736"/>
            <a:ext cx="7772400" cy="4114800"/>
          </a:xfrm>
        </p:spPr>
        <p:txBody>
          <a:bodyPr/>
          <a:lstStyle/>
          <a:p>
            <a:pPr eaLnBrk="1" hangingPunct="1">
              <a:lnSpc>
                <a:spcPct val="90000"/>
              </a:lnSpc>
              <a:buFontTx/>
              <a:buNone/>
            </a:pPr>
            <a:r>
              <a:rPr lang="en-US" altLang="zh-CN" sz="2800" b="1" dirty="0">
                <a:solidFill>
                  <a:srgbClr val="0000CC"/>
                </a:solidFill>
              </a:rPr>
              <a:t>4</a:t>
            </a:r>
            <a:r>
              <a:rPr lang="zh-CN" altLang="en-US" sz="2800" b="1" dirty="0">
                <a:solidFill>
                  <a:srgbClr val="0000CC"/>
                </a:solidFill>
              </a:rPr>
              <a:t>．构造函数的调用</a:t>
            </a:r>
          </a:p>
          <a:p>
            <a:pPr eaLnBrk="1" hangingPunct="1">
              <a:lnSpc>
                <a:spcPct val="90000"/>
              </a:lnSpc>
            </a:pPr>
            <a:endParaRPr lang="zh-CN" altLang="en-US" sz="2800" b="1" dirty="0"/>
          </a:p>
          <a:p>
            <a:pPr lvl="1" eaLnBrk="1" hangingPunct="1">
              <a:lnSpc>
                <a:spcPct val="90000"/>
              </a:lnSpc>
            </a:pPr>
            <a:r>
              <a:rPr lang="zh-CN" altLang="en-US" sz="2400" b="1" dirty="0"/>
              <a:t>只能在定义对象时，由系统自动调用！</a:t>
            </a:r>
          </a:p>
          <a:p>
            <a:pPr lvl="1" eaLnBrk="1" hangingPunct="1">
              <a:lnSpc>
                <a:spcPct val="90000"/>
              </a:lnSpc>
            </a:pPr>
            <a:r>
              <a:rPr lang="zh-CN" altLang="en-US" sz="2400" b="1" dirty="0"/>
              <a:t>调用形式：</a:t>
            </a:r>
            <a:br>
              <a:rPr lang="zh-CN" altLang="en-US" sz="2400" b="1" dirty="0"/>
            </a:br>
            <a:r>
              <a:rPr lang="zh-CN" altLang="en-US" sz="2400" b="1" dirty="0">
                <a:solidFill>
                  <a:schemeClr val="accent2"/>
                </a:solidFill>
              </a:rPr>
              <a:t>类名    对象名（参数表）；</a:t>
            </a:r>
          </a:p>
          <a:p>
            <a:pPr lvl="2" eaLnBrk="1" hangingPunct="1">
              <a:lnSpc>
                <a:spcPct val="90000"/>
              </a:lnSpc>
            </a:pPr>
            <a:r>
              <a:rPr lang="zh-CN" altLang="en-US" sz="2000" b="1" dirty="0">
                <a:solidFill>
                  <a:srgbClr val="FF3300"/>
                </a:solidFill>
              </a:rPr>
              <a:t>系统将根据参数表调用某个构造函数</a:t>
            </a:r>
          </a:p>
          <a:p>
            <a:pPr lvl="2" eaLnBrk="1" hangingPunct="1">
              <a:lnSpc>
                <a:spcPct val="90000"/>
              </a:lnSpc>
            </a:pPr>
            <a:r>
              <a:rPr lang="zh-CN" altLang="en-US" sz="2000" b="1" dirty="0">
                <a:solidFill>
                  <a:srgbClr val="FF3300"/>
                </a:solidFill>
              </a:rPr>
              <a:t>若无参数表将调用缺省构造函数。</a:t>
            </a:r>
          </a:p>
          <a:p>
            <a:pPr lvl="1" eaLnBrk="1" hangingPunct="1">
              <a:lnSpc>
                <a:spcPct val="90000"/>
              </a:lnSpc>
              <a:buFontTx/>
              <a:buNone/>
            </a:pPr>
            <a:r>
              <a:rPr lang="zh-CN" altLang="en-US" sz="2400" b="1" dirty="0">
                <a:solidFill>
                  <a:srgbClr val="FF3300"/>
                </a:solidFill>
              </a:rPr>
              <a:t>   </a:t>
            </a:r>
          </a:p>
          <a:p>
            <a:pPr lvl="1" eaLnBrk="1" hangingPunct="1">
              <a:lnSpc>
                <a:spcPct val="90000"/>
              </a:lnSpc>
            </a:pPr>
            <a:r>
              <a:rPr lang="zh-CN" altLang="en-US" sz="2400" b="1" dirty="0"/>
              <a:t>不允许程序员在程序中显示调用构造函数的名称，任何时候都不允许！</a:t>
            </a:r>
          </a:p>
          <a:p>
            <a:pPr lvl="1" eaLnBrk="1" hangingPunct="1">
              <a:lnSpc>
                <a:spcPct val="90000"/>
              </a:lnSpc>
            </a:pPr>
            <a:endParaRPr lang="en-US" altLang="zh-CN" sz="2400" b="1" dirty="0"/>
          </a:p>
        </p:txBody>
      </p:sp>
      <p:sp>
        <p:nvSpPr>
          <p:cNvPr id="4" name="Rectangle 2"/>
          <p:cNvSpPr txBox="1">
            <a:spLocks noChangeArrowheads="1"/>
          </p:cNvSpPr>
          <p:nvPr/>
        </p:nvSpPr>
        <p:spPr>
          <a:xfrm>
            <a:off x="457200" y="73672"/>
            <a:ext cx="8229600" cy="81119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3.6.1 </a:t>
            </a:r>
            <a:r>
              <a:rPr lang="zh-CN" altLang="en-US" b="1" kern="0">
                <a:solidFill>
                  <a:srgbClr val="0000CC"/>
                </a:solidFill>
              </a:rPr>
              <a:t>构造函数</a:t>
            </a:r>
            <a:r>
              <a:rPr lang="zh-CN" altLang="en-US" b="1" kern="0">
                <a:solidFill>
                  <a:srgbClr val="FF3300"/>
                </a:solidFill>
              </a:rPr>
              <a:t>和类内初始值</a:t>
            </a:r>
            <a:endParaRPr lang="zh-CN" altLang="en-US" b="1" kern="0" dirty="0">
              <a:solidFill>
                <a:srgbClr val="FF3300"/>
              </a:solidFill>
            </a:endParaRPr>
          </a:p>
        </p:txBody>
      </p:sp>
    </p:spTree>
    <p:extLst>
      <p:ext uri="{BB962C8B-B14F-4D97-AF65-F5344CB8AC3E}">
        <p14:creationId xmlns:p14="http://schemas.microsoft.com/office/powerpoint/2010/main" val="406901688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95570" y="884867"/>
            <a:ext cx="8752860" cy="5040313"/>
          </a:xfrm>
        </p:spPr>
        <p:txBody>
          <a:bodyPr/>
          <a:lstStyle/>
          <a:p>
            <a:pPr marL="0" indent="0" eaLnBrk="1" hangingPunct="1">
              <a:lnSpc>
                <a:spcPct val="80000"/>
              </a:lnSpc>
              <a:buNone/>
            </a:pPr>
            <a:r>
              <a:rPr lang="en-US" altLang="zh-CN" sz="1800" b="1" dirty="0">
                <a:solidFill>
                  <a:srgbClr val="FF0000"/>
                </a:solidFill>
              </a:rPr>
              <a:t>【</a:t>
            </a:r>
            <a:r>
              <a:rPr lang="zh-CN" altLang="en-US" sz="1800" b="1" dirty="0">
                <a:solidFill>
                  <a:srgbClr val="FF0000"/>
                </a:solidFill>
              </a:rPr>
              <a:t>例</a:t>
            </a:r>
            <a:r>
              <a:rPr lang="en-US" altLang="zh-CN" sz="1800" b="1" dirty="0">
                <a:solidFill>
                  <a:srgbClr val="FF0000"/>
                </a:solidFill>
              </a:rPr>
              <a:t>3-6】  </a:t>
            </a:r>
            <a:r>
              <a:rPr lang="zh-CN" altLang="en-US" sz="1800" b="1" dirty="0">
                <a:solidFill>
                  <a:srgbClr val="FF0000"/>
                </a:solidFill>
              </a:rPr>
              <a:t>一个桌子类的构造函数和类内初始值。</a:t>
            </a:r>
          </a:p>
          <a:p>
            <a:pPr marL="0" indent="0">
              <a:buNone/>
            </a:pPr>
            <a:r>
              <a:rPr lang="en-US" altLang="zh-CN" sz="1600" dirty="0"/>
              <a:t>#include &lt;</a:t>
            </a:r>
            <a:r>
              <a:rPr lang="en-US" altLang="zh-CN" sz="1600" dirty="0" err="1"/>
              <a:t>iostream</a:t>
            </a:r>
            <a:r>
              <a:rPr lang="en-US" altLang="zh-CN" sz="1600" dirty="0"/>
              <a:t>&gt;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1600" dirty="0"/>
              <a:t>class Desk {</a:t>
            </a:r>
            <a:endParaRPr lang="zh-CN" altLang="zh-CN" sz="1600" dirty="0"/>
          </a:p>
          <a:p>
            <a:pPr marL="0" indent="0">
              <a:buNone/>
            </a:pPr>
            <a:r>
              <a:rPr lang="en-US" altLang="zh-CN" sz="1600" dirty="0"/>
              <a:t>public:</a:t>
            </a:r>
            <a:endParaRPr lang="zh-CN" altLang="zh-CN" sz="1600" dirty="0"/>
          </a:p>
          <a:p>
            <a:pPr marL="0" indent="0">
              <a:buNone/>
            </a:pPr>
            <a:r>
              <a:rPr lang="en-US" altLang="zh-CN" sz="1600" dirty="0"/>
              <a:t>	</a:t>
            </a:r>
            <a:r>
              <a:rPr lang="en-US" altLang="zh-CN" sz="1600" b="1" dirty="0">
                <a:solidFill>
                  <a:srgbClr val="FF0000"/>
                </a:solidFill>
              </a:rPr>
              <a:t>Desk(</a:t>
            </a:r>
            <a:r>
              <a:rPr lang="en-US" altLang="zh-CN" sz="1600" b="1" dirty="0" err="1">
                <a:solidFill>
                  <a:srgbClr val="FF0000"/>
                </a:solidFill>
              </a:rPr>
              <a:t>int</a:t>
            </a:r>
            <a:r>
              <a:rPr lang="en-US" altLang="zh-CN" sz="1600" b="1" dirty="0">
                <a:solidFill>
                  <a:srgbClr val="FF0000"/>
                </a:solidFill>
              </a:rPr>
              <a:t>, </a:t>
            </a:r>
            <a:r>
              <a:rPr lang="en-US" altLang="zh-CN" sz="1600" b="1" dirty="0" err="1">
                <a:solidFill>
                  <a:srgbClr val="FF0000"/>
                </a:solidFill>
              </a:rPr>
              <a:t>int</a:t>
            </a:r>
            <a:r>
              <a:rPr lang="en-US" altLang="zh-CN" sz="1600" b="1" dirty="0">
                <a:solidFill>
                  <a:srgbClr val="FF0000"/>
                </a:solidFill>
              </a:rPr>
              <a:t>);</a:t>
            </a:r>
            <a:r>
              <a:rPr lang="en-US" altLang="zh-CN" sz="1600" dirty="0"/>
              <a:t>		//</a:t>
            </a:r>
            <a:r>
              <a:rPr lang="zh-CN" altLang="zh-CN" sz="1600" dirty="0"/>
              <a:t>构造函数声明</a:t>
            </a:r>
            <a:r>
              <a:rPr lang="en-US" altLang="zh-CN" sz="1600" dirty="0"/>
              <a:t>					void  </a:t>
            </a:r>
            <a:r>
              <a:rPr lang="en-US" altLang="zh-CN" sz="1600" dirty="0" err="1"/>
              <a:t>outData</a:t>
            </a:r>
            <a:r>
              <a:rPr lang="en-US" altLang="zh-CN" sz="1600" dirty="0"/>
              <a:t>() {</a:t>
            </a:r>
            <a:endParaRPr lang="zh-CN" altLang="zh-CN" sz="1600" dirty="0"/>
          </a:p>
          <a:p>
            <a:pPr marL="0" indent="0">
              <a:buNone/>
            </a:pPr>
            <a:r>
              <a:rPr lang="en-US" altLang="zh-CN" sz="1600" dirty="0"/>
              <a:t>	</a:t>
            </a:r>
            <a:r>
              <a:rPr lang="en-US" altLang="zh-CN" sz="1600" dirty="0" err="1"/>
              <a:t>cout</a:t>
            </a:r>
            <a:r>
              <a:rPr lang="en-US" altLang="zh-CN" sz="1600" dirty="0"/>
              <a:t> &lt;&lt; "Wight= " &lt;&lt; weight &lt;&lt; "\</a:t>
            </a:r>
            <a:r>
              <a:rPr lang="en-US" altLang="zh-CN" sz="1600" dirty="0" err="1"/>
              <a:t>tHeight</a:t>
            </a:r>
            <a:r>
              <a:rPr lang="en-US" altLang="zh-CN" sz="1600" dirty="0"/>
              <a:t>=" &lt;&lt; high &lt;&lt; </a:t>
            </a:r>
            <a:r>
              <a:rPr lang="en-US" altLang="zh-CN" sz="1600" dirty="0" err="1"/>
              <a:t>endl</a:t>
            </a:r>
            <a:r>
              <a:rPr lang="en-US" altLang="zh-CN" sz="1600" dirty="0"/>
              <a:t>;</a:t>
            </a:r>
            <a:endParaRPr lang="zh-CN" altLang="zh-CN" sz="1600" dirty="0"/>
          </a:p>
          <a:p>
            <a:pPr marL="0" indent="0">
              <a:buNone/>
            </a:pPr>
            <a:r>
              <a:rPr lang="en-US" altLang="zh-CN" sz="1600" dirty="0"/>
              <a:t>	</a:t>
            </a:r>
            <a:r>
              <a:rPr lang="en-US" altLang="zh-CN" sz="1600" dirty="0" err="1"/>
              <a:t>cout</a:t>
            </a:r>
            <a:r>
              <a:rPr lang="en-US" altLang="zh-CN" sz="1600" dirty="0"/>
              <a:t> &lt;&lt; "</a:t>
            </a:r>
            <a:r>
              <a:rPr lang="en-US" altLang="zh-CN" sz="1600" dirty="0" err="1"/>
              <a:t>Lenght</a:t>
            </a:r>
            <a:r>
              <a:rPr lang="en-US" altLang="zh-CN" sz="1600" dirty="0"/>
              <a:t>=" &lt;&lt; length &lt;&lt; "\</a:t>
            </a:r>
            <a:r>
              <a:rPr lang="en-US" altLang="zh-CN" sz="1600" dirty="0" err="1"/>
              <a:t>tWidth</a:t>
            </a:r>
            <a:r>
              <a:rPr lang="en-US" altLang="zh-CN" sz="1600" dirty="0"/>
              <a:t>=" &lt;&lt; width &lt;&lt; </a:t>
            </a:r>
            <a:r>
              <a:rPr lang="en-US" altLang="zh-CN" sz="1600" dirty="0" err="1"/>
              <a:t>endl</a:t>
            </a:r>
            <a:r>
              <a:rPr lang="en-US" altLang="zh-CN" sz="1600" dirty="0"/>
              <a:t>;</a:t>
            </a:r>
            <a:endParaRPr lang="zh-CN" altLang="zh-CN" sz="1600" dirty="0"/>
          </a:p>
          <a:p>
            <a:pPr marL="0" indent="0">
              <a:buNone/>
            </a:pPr>
            <a:r>
              <a:rPr lang="en-US" altLang="zh-CN" sz="1600" dirty="0"/>
              <a:t>	}</a:t>
            </a:r>
            <a:endParaRPr lang="zh-CN" altLang="zh-CN" sz="1600" dirty="0"/>
          </a:p>
          <a:p>
            <a:pPr marL="0" indent="0">
              <a:buNone/>
            </a:pPr>
            <a:r>
              <a:rPr lang="en-US" altLang="zh-CN" sz="1600" dirty="0"/>
              <a:t>private:</a:t>
            </a:r>
            <a:endParaRPr lang="zh-CN" altLang="zh-CN" sz="1600" dirty="0"/>
          </a:p>
          <a:p>
            <a:pPr marL="0" indent="0">
              <a:buNone/>
            </a:pPr>
            <a:r>
              <a:rPr lang="en-US" altLang="zh-CN" sz="1600" dirty="0"/>
              <a:t>	</a:t>
            </a:r>
            <a:r>
              <a:rPr lang="en-US" altLang="zh-CN" sz="1600" dirty="0" err="1"/>
              <a:t>int</a:t>
            </a:r>
            <a:r>
              <a:rPr lang="en-US" altLang="zh-CN" sz="1600" dirty="0"/>
              <a:t> </a:t>
            </a:r>
            <a:r>
              <a:rPr lang="en-US" altLang="zh-CN" sz="1600" dirty="0" err="1"/>
              <a:t>width,length</a:t>
            </a:r>
            <a:r>
              <a:rPr lang="en-US" altLang="zh-CN" sz="1600" dirty="0"/>
              <a:t>, </a:t>
            </a:r>
            <a:r>
              <a:rPr lang="en-US" altLang="zh-CN" sz="1600" b="1" dirty="0">
                <a:solidFill>
                  <a:srgbClr val="FF0000"/>
                </a:solidFill>
              </a:rPr>
              <a:t>weight=2, high=3;</a:t>
            </a:r>
            <a:endParaRPr lang="zh-CN" altLang="zh-CN" sz="1600" b="1" dirty="0">
              <a:solidFill>
                <a:srgbClr val="FF0000"/>
              </a:solidFill>
            </a:endParaRPr>
          </a:p>
          <a:p>
            <a:pPr marL="0" indent="0">
              <a:buNone/>
            </a:pPr>
            <a:r>
              <a:rPr lang="en-US" altLang="zh-CN" sz="1600" dirty="0"/>
              <a:t>};</a:t>
            </a:r>
            <a:endParaRPr lang="zh-CN" altLang="zh-CN" sz="1600" dirty="0"/>
          </a:p>
          <a:p>
            <a:pPr marL="0" indent="0">
              <a:buNone/>
            </a:pPr>
            <a:r>
              <a:rPr lang="en-US" altLang="zh-CN" sz="1600" b="1" dirty="0">
                <a:solidFill>
                  <a:srgbClr val="FF0000"/>
                </a:solidFill>
              </a:rPr>
              <a:t>Desk::Desk(</a:t>
            </a:r>
            <a:r>
              <a:rPr lang="en-US" altLang="zh-CN" sz="1600" b="1" dirty="0" err="1">
                <a:solidFill>
                  <a:srgbClr val="FF0000"/>
                </a:solidFill>
              </a:rPr>
              <a:t>int</a:t>
            </a:r>
            <a:r>
              <a:rPr lang="en-US" altLang="zh-CN" sz="1600" b="1" dirty="0">
                <a:solidFill>
                  <a:srgbClr val="FF0000"/>
                </a:solidFill>
              </a:rPr>
              <a:t> w, </a:t>
            </a:r>
            <a:r>
              <a:rPr lang="en-US" altLang="zh-CN" sz="1600" b="1" dirty="0" err="1">
                <a:solidFill>
                  <a:srgbClr val="FF0000"/>
                </a:solidFill>
              </a:rPr>
              <a:t>int</a:t>
            </a:r>
            <a:r>
              <a:rPr lang="en-US" altLang="zh-CN" sz="1600" b="1" dirty="0">
                <a:solidFill>
                  <a:srgbClr val="FF0000"/>
                </a:solidFill>
              </a:rPr>
              <a:t> h) </a:t>
            </a:r>
            <a:r>
              <a:rPr lang="en-US" altLang="zh-CN" sz="1600" dirty="0"/>
              <a:t>{		//</a:t>
            </a:r>
            <a:r>
              <a:rPr lang="zh-CN" altLang="zh-CN" sz="1600" dirty="0"/>
              <a:t>构造函数定义</a:t>
            </a:r>
            <a:r>
              <a:rPr lang="en-US" altLang="zh-CN" sz="1600" dirty="0"/>
              <a:t>					width = w;    length = h;</a:t>
            </a:r>
            <a:endParaRPr lang="zh-CN" altLang="zh-CN" sz="1600" dirty="0"/>
          </a:p>
          <a:p>
            <a:pPr marL="0" indent="0">
              <a:buNone/>
            </a:pPr>
            <a:r>
              <a:rPr lang="en-US" altLang="zh-CN" sz="1600" dirty="0"/>
              <a:t>	</a:t>
            </a:r>
            <a:r>
              <a:rPr lang="en-US" altLang="zh-CN" sz="1600" dirty="0" err="1"/>
              <a:t>cout</a:t>
            </a:r>
            <a:r>
              <a:rPr lang="en-US" altLang="zh-CN" sz="1600" dirty="0"/>
              <a:t> &lt;&lt; "call constructor  !" &lt;&lt; </a:t>
            </a:r>
            <a:r>
              <a:rPr lang="en-US" altLang="zh-CN" sz="1600" dirty="0" err="1"/>
              <a:t>endl</a:t>
            </a:r>
            <a:r>
              <a:rPr lang="en-US" altLang="zh-CN" sz="1600" dirty="0"/>
              <a:t>;</a:t>
            </a:r>
            <a:endParaRPr lang="zh-CN" altLang="zh-CN" sz="1600" dirty="0"/>
          </a:p>
          <a:p>
            <a:pPr marL="0" indent="0">
              <a:buNone/>
            </a:pPr>
            <a:r>
              <a:rPr lang="en-US" altLang="zh-CN" sz="1600" dirty="0"/>
              <a:t>}</a:t>
            </a:r>
            <a:endParaRPr lang="zh-CN" altLang="zh-CN" sz="1600" dirty="0"/>
          </a:p>
          <a:p>
            <a:pPr marL="0" indent="0">
              <a:buNone/>
            </a:pPr>
            <a:r>
              <a:rPr lang="en-US" altLang="zh-CN" sz="1600" dirty="0"/>
              <a:t>void main() {</a:t>
            </a:r>
            <a:endParaRPr lang="zh-CN" altLang="zh-CN" sz="1600" dirty="0"/>
          </a:p>
          <a:p>
            <a:pPr marL="0" indent="0">
              <a:buNone/>
            </a:pPr>
            <a:r>
              <a:rPr lang="en-US" altLang="zh-CN" sz="1600" dirty="0"/>
              <a:t>	Desk d(3, 5);</a:t>
            </a:r>
            <a:endParaRPr lang="zh-CN" altLang="zh-CN" sz="1600" dirty="0"/>
          </a:p>
          <a:p>
            <a:pPr marL="0" indent="0">
              <a:buNone/>
            </a:pPr>
            <a:r>
              <a:rPr lang="en-US" altLang="zh-CN" sz="1600" dirty="0"/>
              <a:t>	</a:t>
            </a:r>
            <a:r>
              <a:rPr lang="en-US" altLang="zh-CN" sz="1600" dirty="0" err="1"/>
              <a:t>d.outData</a:t>
            </a:r>
            <a:r>
              <a:rPr lang="en-US" altLang="zh-CN" sz="1600" dirty="0"/>
              <a:t>();</a:t>
            </a:r>
            <a:endParaRPr lang="zh-CN" altLang="zh-CN" sz="1600" dirty="0"/>
          </a:p>
          <a:p>
            <a:pPr marL="0" indent="0">
              <a:buNone/>
            </a:pPr>
            <a:r>
              <a:rPr lang="en-US" altLang="zh-CN" sz="1600" dirty="0"/>
              <a:t>}</a:t>
            </a:r>
            <a:endParaRPr lang="zh-CN" altLang="zh-CN" sz="1600" dirty="0"/>
          </a:p>
        </p:txBody>
      </p:sp>
      <p:sp>
        <p:nvSpPr>
          <p:cNvPr id="6" name="Rectangle 2"/>
          <p:cNvSpPr>
            <a:spLocks noGrp="1" noChangeArrowheads="1"/>
          </p:cNvSpPr>
          <p:nvPr>
            <p:ph type="title"/>
          </p:nvPr>
        </p:nvSpPr>
        <p:spPr/>
        <p:txBody>
          <a:bodyPr/>
          <a:lstStyle/>
          <a:p>
            <a:pPr eaLnBrk="1" hangingPunct="1"/>
            <a:r>
              <a:rPr lang="en-US" altLang="zh-CN" b="1" dirty="0"/>
              <a:t>3.6.1 </a:t>
            </a:r>
            <a:r>
              <a:rPr lang="zh-CN" altLang="en-US" b="1" dirty="0">
                <a:solidFill>
                  <a:srgbClr val="0000CC"/>
                </a:solidFill>
              </a:rPr>
              <a:t>构造函数</a:t>
            </a:r>
            <a:r>
              <a:rPr lang="zh-CN" altLang="en-US" b="1" dirty="0">
                <a:solidFill>
                  <a:srgbClr val="FF3300"/>
                </a:solidFill>
              </a:rPr>
              <a:t>和类内初始值</a:t>
            </a:r>
          </a:p>
        </p:txBody>
      </p:sp>
      <p:sp>
        <p:nvSpPr>
          <p:cNvPr id="3" name="对话气泡: 矩形 2"/>
          <p:cNvSpPr/>
          <p:nvPr/>
        </p:nvSpPr>
        <p:spPr>
          <a:xfrm>
            <a:off x="5508104" y="3501008"/>
            <a:ext cx="3440326" cy="2952328"/>
          </a:xfrm>
          <a:prstGeom prst="wedgeRectCallout">
            <a:avLst>
              <a:gd name="adj1" fmla="val -139090"/>
              <a:gd name="adj2" fmla="val 4172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solidFill>
                  <a:srgbClr val="0000CC"/>
                </a:solidFill>
              </a:rPr>
              <a:t>构用</a:t>
            </a:r>
            <a:r>
              <a:rPr lang="en-US" altLang="zh-CN" sz="2000" b="1" dirty="0">
                <a:solidFill>
                  <a:srgbClr val="0000CC"/>
                </a:solidFill>
              </a:rPr>
              <a:t>Desk</a:t>
            </a:r>
            <a:r>
              <a:rPr lang="zh-CN" altLang="zh-CN" sz="2000" b="1" dirty="0">
                <a:solidFill>
                  <a:srgbClr val="0000CC"/>
                </a:solidFill>
              </a:rPr>
              <a:t>定义对象</a:t>
            </a:r>
            <a:r>
              <a:rPr lang="en-US" altLang="zh-CN" sz="2000" b="1" dirty="0">
                <a:solidFill>
                  <a:srgbClr val="0000CC"/>
                </a:solidFill>
              </a:rPr>
              <a:t>d</a:t>
            </a:r>
            <a:r>
              <a:rPr lang="zh-CN" altLang="zh-CN" sz="2000" b="1" dirty="0">
                <a:solidFill>
                  <a:srgbClr val="0000CC"/>
                </a:solidFill>
              </a:rPr>
              <a:t>时，</a:t>
            </a:r>
            <a:r>
              <a:rPr lang="zh-CN" altLang="en-US" sz="2000" b="1" dirty="0">
                <a:solidFill>
                  <a:srgbClr val="0000CC"/>
                </a:solidFill>
              </a:rPr>
              <a:t>会自动调用构造函数．</a:t>
            </a:r>
            <a:r>
              <a:rPr lang="zh-CN" altLang="zh-CN" sz="2000" b="1" dirty="0">
                <a:solidFill>
                  <a:srgbClr val="0000CC"/>
                </a:solidFill>
              </a:rPr>
              <a:t>对于语句，</a:t>
            </a:r>
          </a:p>
          <a:p>
            <a:r>
              <a:rPr lang="en-US" altLang="zh-CN" sz="2000" b="1" dirty="0">
                <a:solidFill>
                  <a:srgbClr val="0000CC"/>
                </a:solidFill>
              </a:rPr>
              <a:t>Desk d(3,5);</a:t>
            </a:r>
            <a:endParaRPr lang="zh-CN" altLang="zh-CN" sz="2000" b="1" dirty="0">
              <a:solidFill>
                <a:srgbClr val="0000CC"/>
              </a:solidFill>
            </a:endParaRPr>
          </a:p>
          <a:p>
            <a:r>
              <a:rPr lang="zh-CN" altLang="zh-CN" sz="2000" b="1" dirty="0">
                <a:solidFill>
                  <a:srgbClr val="0000CC"/>
                </a:solidFill>
              </a:rPr>
              <a:t>编译器可能将其扩展成下面的语句组：</a:t>
            </a:r>
          </a:p>
          <a:p>
            <a:pPr marL="457200" indent="-457200">
              <a:buFont typeface="+mj-ea"/>
              <a:buAutoNum type="circleNumDbPlain"/>
            </a:pPr>
            <a:r>
              <a:rPr lang="en-US" altLang="zh-CN" sz="2000" b="1" dirty="0">
                <a:solidFill>
                  <a:schemeClr val="tx1"/>
                </a:solidFill>
              </a:rPr>
              <a:t>Desk d;</a:t>
            </a:r>
            <a:endParaRPr lang="zh-CN" altLang="zh-CN" sz="2000" b="1" dirty="0">
              <a:solidFill>
                <a:schemeClr val="tx1"/>
              </a:solidFill>
            </a:endParaRPr>
          </a:p>
          <a:p>
            <a:pPr marL="457200" indent="-457200">
              <a:buFont typeface="+mj-ea"/>
              <a:buAutoNum type="circleNumDbPlain"/>
            </a:pPr>
            <a:r>
              <a:rPr lang="zh-CN" altLang="zh-CN" sz="2000" b="1" dirty="0">
                <a:solidFill>
                  <a:schemeClr val="tx1"/>
                </a:solidFill>
              </a:rPr>
              <a:t>执行类内初始化；</a:t>
            </a:r>
          </a:p>
          <a:p>
            <a:pPr marL="457200" indent="-457200">
              <a:buFont typeface="+mj-ea"/>
              <a:buAutoNum type="circleNumDbPlain"/>
            </a:pPr>
            <a:r>
              <a:rPr lang="en-US" altLang="zh-CN" sz="2000" b="1" dirty="0" err="1">
                <a:solidFill>
                  <a:schemeClr val="tx1"/>
                </a:solidFill>
              </a:rPr>
              <a:t>d.Desk</a:t>
            </a:r>
            <a:r>
              <a:rPr lang="en-US" altLang="zh-CN" sz="2000" b="1" dirty="0">
                <a:solidFill>
                  <a:schemeClr val="tx1"/>
                </a:solidFill>
              </a:rPr>
              <a:t>::Desk(3,5);</a:t>
            </a:r>
            <a:endParaRPr lang="zh-CN" altLang="zh-CN" sz="2000" b="1" dirty="0">
              <a:solidFill>
                <a:schemeClr val="tx1"/>
              </a:solidFill>
            </a:endParaRPr>
          </a:p>
        </p:txBody>
      </p:sp>
    </p:spTree>
    <p:extLst>
      <p:ext uri="{BB962C8B-B14F-4D97-AF65-F5344CB8AC3E}">
        <p14:creationId xmlns:p14="http://schemas.microsoft.com/office/powerpoint/2010/main" val="200920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anim calcmode="lin" valueType="num">
                                      <p:cBhvr additive="base">
                                        <p:cTn id="11"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 calcmode="lin" valueType="num">
                                      <p:cBhvr additive="base">
                                        <p:cTn id="1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anim calcmode="lin" valueType="num">
                                      <p:cBhvr additive="base">
                                        <p:cTn id="23"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 calcmode="lin" valueType="num">
                                      <p:cBhvr additive="base">
                                        <p:cTn id="27"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anim calcmode="lin" valueType="num">
                                      <p:cBhvr additive="base">
                                        <p:cTn id="31"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 calcmode="lin" valueType="num">
                                      <p:cBhvr additive="base">
                                        <p:cTn id="35" dur="5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819">
                                            <p:txEl>
                                              <p:pRg st="9" end="9"/>
                                            </p:txEl>
                                          </p:spTgt>
                                        </p:tgtEl>
                                        <p:attrNameLst>
                                          <p:attrName>style.visibility</p:attrName>
                                        </p:attrNameLst>
                                      </p:cBhvr>
                                      <p:to>
                                        <p:strVal val="visible"/>
                                      </p:to>
                                    </p:set>
                                    <p:anim calcmode="lin" valueType="num">
                                      <p:cBhvr additive="base">
                                        <p:cTn id="39" dur="500" fill="hold"/>
                                        <p:tgtEl>
                                          <p:spTgt spid="3481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1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819">
                                            <p:txEl>
                                              <p:pRg st="10" end="10"/>
                                            </p:txEl>
                                          </p:spTgt>
                                        </p:tgtEl>
                                        <p:attrNameLst>
                                          <p:attrName>style.visibility</p:attrName>
                                        </p:attrNameLst>
                                      </p:cBhvr>
                                      <p:to>
                                        <p:strVal val="visible"/>
                                      </p:to>
                                    </p:set>
                                    <p:anim calcmode="lin" valueType="num">
                                      <p:cBhvr additive="base">
                                        <p:cTn id="43" dur="500" fill="hold"/>
                                        <p:tgtEl>
                                          <p:spTgt spid="3481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819">
                                            <p:txEl>
                                              <p:pRg st="11" end="11"/>
                                            </p:txEl>
                                          </p:spTgt>
                                        </p:tgtEl>
                                        <p:attrNameLst>
                                          <p:attrName>style.visibility</p:attrName>
                                        </p:attrNameLst>
                                      </p:cBhvr>
                                      <p:to>
                                        <p:strVal val="visible"/>
                                      </p:to>
                                    </p:set>
                                    <p:anim calcmode="lin" valueType="num">
                                      <p:cBhvr additive="base">
                                        <p:cTn id="47" dur="500" fill="hold"/>
                                        <p:tgtEl>
                                          <p:spTgt spid="3481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481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4819">
                                            <p:txEl>
                                              <p:pRg st="12" end="12"/>
                                            </p:txEl>
                                          </p:spTgt>
                                        </p:tgtEl>
                                        <p:attrNameLst>
                                          <p:attrName>style.visibility</p:attrName>
                                        </p:attrNameLst>
                                      </p:cBhvr>
                                      <p:to>
                                        <p:strVal val="visible"/>
                                      </p:to>
                                    </p:set>
                                    <p:anim calcmode="lin" valueType="num">
                                      <p:cBhvr additive="base">
                                        <p:cTn id="51" dur="500" fill="hold"/>
                                        <p:tgtEl>
                                          <p:spTgt spid="3481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81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4819">
                                            <p:txEl>
                                              <p:pRg st="13" end="13"/>
                                            </p:txEl>
                                          </p:spTgt>
                                        </p:tgtEl>
                                        <p:attrNameLst>
                                          <p:attrName>style.visibility</p:attrName>
                                        </p:attrNameLst>
                                      </p:cBhvr>
                                      <p:to>
                                        <p:strVal val="visible"/>
                                      </p:to>
                                    </p:set>
                                    <p:anim calcmode="lin" valueType="num">
                                      <p:cBhvr additive="base">
                                        <p:cTn id="55" dur="500" fill="hold"/>
                                        <p:tgtEl>
                                          <p:spTgt spid="3481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819">
                                            <p:txEl>
                                              <p:pRg st="14" end="14"/>
                                            </p:txEl>
                                          </p:spTgt>
                                        </p:tgtEl>
                                        <p:attrNameLst>
                                          <p:attrName>style.visibility</p:attrName>
                                        </p:attrNameLst>
                                      </p:cBhvr>
                                      <p:to>
                                        <p:strVal val="visible"/>
                                      </p:to>
                                    </p:set>
                                    <p:anim calcmode="lin" valueType="num">
                                      <p:cBhvr additive="base">
                                        <p:cTn id="59" dur="500" fill="hold"/>
                                        <p:tgtEl>
                                          <p:spTgt spid="34819">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4819">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4819">
                                            <p:txEl>
                                              <p:pRg st="15" end="15"/>
                                            </p:txEl>
                                          </p:spTgt>
                                        </p:tgtEl>
                                        <p:attrNameLst>
                                          <p:attrName>style.visibility</p:attrName>
                                        </p:attrNameLst>
                                      </p:cBhvr>
                                      <p:to>
                                        <p:strVal val="visible"/>
                                      </p:to>
                                    </p:set>
                                    <p:anim calcmode="lin" valueType="num">
                                      <p:cBhvr additive="base">
                                        <p:cTn id="63" dur="500" fill="hold"/>
                                        <p:tgtEl>
                                          <p:spTgt spid="34819">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4819">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4819">
                                            <p:txEl>
                                              <p:pRg st="16" end="16"/>
                                            </p:txEl>
                                          </p:spTgt>
                                        </p:tgtEl>
                                        <p:attrNameLst>
                                          <p:attrName>style.visibility</p:attrName>
                                        </p:attrNameLst>
                                      </p:cBhvr>
                                      <p:to>
                                        <p:strVal val="visible"/>
                                      </p:to>
                                    </p:set>
                                    <p:anim calcmode="lin" valueType="num">
                                      <p:cBhvr additive="base">
                                        <p:cTn id="67" dur="500" fill="hold"/>
                                        <p:tgtEl>
                                          <p:spTgt spid="34819">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4819">
                                            <p:txEl>
                                              <p:pRg st="17" end="17"/>
                                            </p:txEl>
                                          </p:spTgt>
                                        </p:tgtEl>
                                        <p:attrNameLst>
                                          <p:attrName>style.visibility</p:attrName>
                                        </p:attrNameLst>
                                      </p:cBhvr>
                                      <p:to>
                                        <p:strVal val="visible"/>
                                      </p:to>
                                    </p:set>
                                    <p:anim calcmode="lin" valueType="num">
                                      <p:cBhvr additive="base">
                                        <p:cTn id="71" dur="500" fill="hold"/>
                                        <p:tgtEl>
                                          <p:spTgt spid="34819">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4819">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4819">
                                            <p:txEl>
                                              <p:pRg st="18" end="18"/>
                                            </p:txEl>
                                          </p:spTgt>
                                        </p:tgtEl>
                                        <p:attrNameLst>
                                          <p:attrName>style.visibility</p:attrName>
                                        </p:attrNameLst>
                                      </p:cBhvr>
                                      <p:to>
                                        <p:strVal val="visible"/>
                                      </p:to>
                                    </p:set>
                                    <p:anim calcmode="lin" valueType="num">
                                      <p:cBhvr additive="base">
                                        <p:cTn id="75" dur="500" fill="hold"/>
                                        <p:tgtEl>
                                          <p:spTgt spid="34819">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81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down)">
                                      <p:cBhvr>
                                        <p:cTn id="8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24338" y="1124744"/>
            <a:ext cx="8108101" cy="5111750"/>
          </a:xfrm>
        </p:spPr>
        <p:txBody>
          <a:bodyPr/>
          <a:lstStyle/>
          <a:p>
            <a:pPr eaLnBrk="1" hangingPunct="1">
              <a:lnSpc>
                <a:spcPct val="80000"/>
              </a:lnSpc>
              <a:buFontTx/>
              <a:buNone/>
            </a:pPr>
            <a:r>
              <a:rPr lang="en-US" altLang="zh-CN" b="1" dirty="0">
                <a:solidFill>
                  <a:srgbClr val="0000CC"/>
                </a:solidFill>
              </a:rPr>
              <a:t>5</a:t>
            </a:r>
            <a:r>
              <a:rPr lang="zh-CN" altLang="en-US" b="1" dirty="0">
                <a:solidFill>
                  <a:srgbClr val="0000CC"/>
                </a:solidFill>
              </a:rPr>
              <a:t>、使用构函数函数应注意的问题</a:t>
            </a:r>
          </a:p>
          <a:p>
            <a:pPr lvl="1" eaLnBrk="1" hangingPunct="1">
              <a:lnSpc>
                <a:spcPct val="80000"/>
              </a:lnSpc>
              <a:buFontTx/>
              <a:buNone/>
            </a:pPr>
            <a:r>
              <a:rPr lang="zh-CN" altLang="en-US" sz="2400" b="1" dirty="0"/>
              <a:t>① 构造函数不能有返回类型，即使</a:t>
            </a:r>
            <a:r>
              <a:rPr lang="en-US" altLang="zh-CN" sz="2400" b="1" dirty="0"/>
              <a:t>void</a:t>
            </a:r>
            <a:r>
              <a:rPr lang="zh-CN" altLang="en-US" sz="2400" b="1" dirty="0"/>
              <a:t>也不行。</a:t>
            </a:r>
          </a:p>
          <a:p>
            <a:pPr lvl="1" eaLnBrk="1" hangingPunct="1">
              <a:lnSpc>
                <a:spcPct val="80000"/>
              </a:lnSpc>
              <a:buFontTx/>
              <a:buNone/>
            </a:pPr>
            <a:r>
              <a:rPr lang="zh-CN" altLang="en-US" sz="2400" b="1" dirty="0">
                <a:solidFill>
                  <a:schemeClr val="accent2"/>
                </a:solidFill>
              </a:rPr>
              <a:t>②构造函数由系统自动调用，不能在程序中显式调用构造函数。</a:t>
            </a:r>
          </a:p>
          <a:p>
            <a:pPr lvl="1" eaLnBrk="1" hangingPunct="1">
              <a:lnSpc>
                <a:spcPct val="80000"/>
              </a:lnSpc>
              <a:buFontTx/>
              <a:buNone/>
            </a:pPr>
            <a:r>
              <a:rPr lang="zh-CN" altLang="en-US" sz="2400" b="1" dirty="0"/>
              <a:t>③ 构造函数的调用时机是定义对象之后的第一时间，即构造函数是对象的第一个被调用函数。 </a:t>
            </a:r>
          </a:p>
          <a:p>
            <a:pPr lvl="1" eaLnBrk="1" hangingPunct="1">
              <a:lnSpc>
                <a:spcPct val="80000"/>
              </a:lnSpc>
              <a:buFontTx/>
              <a:buNone/>
            </a:pPr>
            <a:r>
              <a:rPr lang="zh-CN" altLang="en-US" sz="2400" b="1" dirty="0">
                <a:solidFill>
                  <a:schemeClr val="accent2"/>
                </a:solidFill>
              </a:rPr>
              <a:t>④ 定义对象数组或用</a:t>
            </a:r>
            <a:r>
              <a:rPr lang="en-US" altLang="zh-CN" sz="2400" b="1" dirty="0">
                <a:solidFill>
                  <a:schemeClr val="accent2"/>
                </a:solidFill>
              </a:rPr>
              <a:t>new</a:t>
            </a:r>
            <a:r>
              <a:rPr lang="zh-CN" altLang="en-US" sz="2400" b="1" dirty="0">
                <a:solidFill>
                  <a:schemeClr val="accent2"/>
                </a:solidFill>
              </a:rPr>
              <a:t>创建动态对象时，也要调用构造函数。但定义数组对象时，必须有不需要参数的构造函数 </a:t>
            </a:r>
          </a:p>
          <a:p>
            <a:pPr lvl="1" eaLnBrk="1" hangingPunct="1">
              <a:lnSpc>
                <a:spcPct val="80000"/>
              </a:lnSpc>
              <a:buFontTx/>
              <a:buNone/>
            </a:pPr>
            <a:r>
              <a:rPr lang="zh-CN" altLang="en-US" sz="2400" b="1" dirty="0"/>
              <a:t>⑤ 构造函数通常应定义为公有成员，因为在程序中定义对象时，要涉及构造函数的调用，尽管是由编译系统进行的隐式调用，但也是在类外进行的成员函数访问。  </a:t>
            </a:r>
          </a:p>
        </p:txBody>
      </p:sp>
      <p:sp>
        <p:nvSpPr>
          <p:cNvPr id="5" name="Rectangle 2"/>
          <p:cNvSpPr>
            <a:spLocks noGrp="1" noChangeArrowheads="1"/>
          </p:cNvSpPr>
          <p:nvPr>
            <p:ph type="title"/>
          </p:nvPr>
        </p:nvSpPr>
        <p:spPr/>
        <p:txBody>
          <a:bodyPr/>
          <a:lstStyle/>
          <a:p>
            <a:pPr eaLnBrk="1" hangingPunct="1"/>
            <a:r>
              <a:rPr lang="en-US" altLang="zh-CN" b="1" dirty="0"/>
              <a:t>3.6.1 </a:t>
            </a:r>
            <a:r>
              <a:rPr lang="zh-CN" altLang="en-US" b="1" dirty="0">
                <a:solidFill>
                  <a:srgbClr val="0000CC"/>
                </a:solidFill>
              </a:rPr>
              <a:t>构造函数</a:t>
            </a:r>
            <a:r>
              <a:rPr lang="zh-CN" altLang="en-US" b="1" dirty="0">
                <a:solidFill>
                  <a:srgbClr val="FF3300"/>
                </a:solidFill>
              </a:rPr>
              <a:t>和类内初始值</a:t>
            </a:r>
          </a:p>
        </p:txBody>
      </p:sp>
    </p:spTree>
    <p:extLst>
      <p:ext uri="{BB962C8B-B14F-4D97-AF65-F5344CB8AC3E}">
        <p14:creationId xmlns:p14="http://schemas.microsoft.com/office/powerpoint/2010/main" val="394628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CC"/>
                </a:solidFill>
              </a:rPr>
              <a:t>构造函数错误分析</a:t>
            </a:r>
            <a:r>
              <a:rPr lang="zh-CN" altLang="en-US" dirty="0">
                <a:solidFill>
                  <a:srgbClr val="FF0000"/>
                </a:solidFill>
              </a:rPr>
              <a:t>案例</a:t>
            </a:r>
          </a:p>
        </p:txBody>
      </p:sp>
      <p:sp>
        <p:nvSpPr>
          <p:cNvPr id="3" name="内容占位符 2"/>
          <p:cNvSpPr>
            <a:spLocks noGrp="1"/>
          </p:cNvSpPr>
          <p:nvPr>
            <p:ph idx="1"/>
          </p:nvPr>
        </p:nvSpPr>
        <p:spPr>
          <a:xfrm>
            <a:off x="260394" y="1052736"/>
            <a:ext cx="8623212" cy="5805264"/>
          </a:xfrm>
        </p:spPr>
        <p:txBody>
          <a:bodyPr/>
          <a:lstStyle/>
          <a:p>
            <a:pPr marL="0" indent="0">
              <a:buNone/>
            </a:pPr>
            <a:r>
              <a:rPr lang="en-US" altLang="zh-CN" sz="1800" dirty="0"/>
              <a:t>class Desk{</a:t>
            </a:r>
            <a:endParaRPr lang="zh-CN" altLang="zh-CN" sz="1800" dirty="0"/>
          </a:p>
          <a:p>
            <a:pPr marL="0" indent="0">
              <a:buNone/>
            </a:pPr>
            <a:r>
              <a:rPr lang="en-US" altLang="zh-CN" sz="1800" dirty="0"/>
              <a:t>   Desk(){	weight=high=width=length=0;}     //</a:t>
            </a:r>
            <a:r>
              <a:rPr lang="zh-CN" altLang="zh-CN" sz="1800" dirty="0"/>
              <a:t>无参构造函数为</a:t>
            </a:r>
            <a:r>
              <a:rPr lang="en-US" altLang="zh-CN" sz="1800" dirty="0"/>
              <a:t>private</a:t>
            </a:r>
            <a:endParaRPr lang="zh-CN" altLang="zh-CN" sz="1800" dirty="0"/>
          </a:p>
          <a:p>
            <a:pPr marL="0" indent="0">
              <a:buNone/>
            </a:pPr>
            <a:r>
              <a:rPr lang="en-US" altLang="zh-CN" sz="1800" dirty="0"/>
              <a:t>public:</a:t>
            </a:r>
            <a:endParaRPr lang="zh-CN" altLang="zh-CN" sz="1800" dirty="0"/>
          </a:p>
          <a:p>
            <a:pPr marL="0" indent="0">
              <a:buNone/>
            </a:pPr>
            <a:r>
              <a:rPr lang="en-US" altLang="zh-CN" sz="1800" dirty="0"/>
              <a:t>   </a:t>
            </a:r>
            <a:r>
              <a:rPr lang="en-US" altLang="zh-CN" sz="1800" dirty="0">
                <a:solidFill>
                  <a:srgbClr val="FF0000"/>
                </a:solidFill>
              </a:rPr>
              <a:t>void</a:t>
            </a:r>
            <a:r>
              <a:rPr lang="en-US" altLang="zh-CN" sz="1800" dirty="0"/>
              <a:t> Desk::Desk(</a:t>
            </a:r>
            <a:r>
              <a:rPr lang="en-US" altLang="zh-CN" sz="1800" dirty="0" err="1"/>
              <a:t>int</a:t>
            </a:r>
            <a:r>
              <a:rPr lang="en-US" altLang="zh-CN" sz="1800" dirty="0"/>
              <a:t> </a:t>
            </a:r>
            <a:r>
              <a:rPr lang="en-US" altLang="zh-CN" sz="1800" dirty="0" err="1"/>
              <a:t>ww,int</a:t>
            </a:r>
            <a:r>
              <a:rPr lang="en-US" altLang="zh-CN" sz="1800" dirty="0"/>
              <a:t> </a:t>
            </a:r>
            <a:r>
              <a:rPr lang="en-US" altLang="zh-CN" sz="1800" dirty="0" err="1"/>
              <a:t>l,int</a:t>
            </a:r>
            <a:r>
              <a:rPr lang="en-US" altLang="zh-CN" sz="1800" dirty="0"/>
              <a:t> </a:t>
            </a:r>
            <a:r>
              <a:rPr lang="en-US" altLang="zh-CN" sz="1800" dirty="0" err="1"/>
              <a:t>w,int</a:t>
            </a:r>
            <a:r>
              <a:rPr lang="en-US" altLang="zh-CN" sz="1800" dirty="0"/>
              <a:t> h) { //</a:t>
            </a:r>
            <a:r>
              <a:rPr lang="zh-CN" altLang="zh-CN" sz="1800" dirty="0"/>
              <a:t>错误，不能有返回类型</a:t>
            </a:r>
          </a:p>
          <a:p>
            <a:pPr marL="0" indent="0">
              <a:buNone/>
            </a:pPr>
            <a:r>
              <a:rPr lang="en-US" altLang="zh-CN" sz="1800" dirty="0"/>
              <a:t>      weight=</a:t>
            </a:r>
            <a:r>
              <a:rPr lang="en-US" altLang="zh-CN" sz="1800" dirty="0" err="1"/>
              <a:t>ww</a:t>
            </a:r>
            <a:r>
              <a:rPr lang="en-US" altLang="zh-CN" sz="1800" dirty="0"/>
              <a:t>;  high=l;</a:t>
            </a:r>
            <a:endParaRPr lang="zh-CN" altLang="zh-CN" sz="1800" dirty="0"/>
          </a:p>
          <a:p>
            <a:pPr marL="0" indent="0">
              <a:buNone/>
            </a:pPr>
            <a:r>
              <a:rPr lang="en-US" altLang="zh-CN" sz="1800" dirty="0"/>
              <a:t>      width=w;    length=h;</a:t>
            </a:r>
            <a:endParaRPr lang="zh-CN" altLang="zh-CN" sz="1800" dirty="0"/>
          </a:p>
          <a:p>
            <a:pPr marL="0" indent="0">
              <a:buNone/>
            </a:pPr>
            <a:r>
              <a:rPr lang="en-US" altLang="zh-CN" sz="1800" dirty="0"/>
              <a:t>   }</a:t>
            </a:r>
            <a:endParaRPr lang="zh-CN" altLang="zh-CN" sz="1800" dirty="0"/>
          </a:p>
          <a:p>
            <a:pPr marL="0" indent="0">
              <a:buNone/>
            </a:pPr>
            <a:r>
              <a:rPr lang="en-US" altLang="zh-CN" sz="1800" dirty="0"/>
              <a:t>private:</a:t>
            </a:r>
            <a:endParaRPr lang="zh-CN" altLang="zh-CN" sz="1800" dirty="0"/>
          </a:p>
          <a:p>
            <a:pPr marL="0" indent="0">
              <a:buNone/>
            </a:pPr>
            <a:r>
              <a:rPr lang="en-US" altLang="zh-CN" sz="1800" dirty="0"/>
              <a:t>   </a:t>
            </a:r>
            <a:r>
              <a:rPr lang="en-US" altLang="zh-CN" sz="1800" dirty="0" err="1"/>
              <a:t>int</a:t>
            </a:r>
            <a:r>
              <a:rPr lang="en-US" altLang="zh-CN" sz="1800" dirty="0"/>
              <a:t> </a:t>
            </a:r>
            <a:r>
              <a:rPr lang="en-US" altLang="zh-CN" sz="1800" dirty="0" err="1"/>
              <a:t>weight,length,width,high</a:t>
            </a:r>
            <a:r>
              <a:rPr lang="en-US" altLang="zh-CN" sz="1800" dirty="0"/>
              <a:t>;</a:t>
            </a:r>
            <a:endParaRPr lang="zh-CN" altLang="zh-CN" sz="1800" dirty="0"/>
          </a:p>
          <a:p>
            <a:pPr marL="0" indent="0">
              <a:buNone/>
            </a:pPr>
            <a:r>
              <a:rPr lang="en-US" altLang="zh-CN" sz="1800" dirty="0"/>
              <a:t>};</a:t>
            </a:r>
            <a:endParaRPr lang="zh-CN" altLang="zh-CN" sz="1800" dirty="0"/>
          </a:p>
          <a:p>
            <a:pPr marL="0" indent="0">
              <a:buNone/>
            </a:pPr>
            <a:r>
              <a:rPr lang="en-US" altLang="zh-CN" sz="1800" dirty="0"/>
              <a:t>void main(){</a:t>
            </a:r>
            <a:endParaRPr lang="zh-CN" altLang="zh-CN" sz="1800" dirty="0"/>
          </a:p>
          <a:p>
            <a:pPr marL="0" indent="0">
              <a:buNone/>
            </a:pPr>
            <a:r>
              <a:rPr lang="en-US" altLang="zh-CN" sz="1800" dirty="0"/>
              <a:t>   Desk d(2,3,3,5);			//</a:t>
            </a:r>
            <a:r>
              <a:rPr lang="zh-CN" altLang="zh-CN" sz="1800" dirty="0"/>
              <a:t>构造函数在定义对象时调用</a:t>
            </a:r>
          </a:p>
          <a:p>
            <a:pPr marL="0" indent="0">
              <a:buNone/>
            </a:pPr>
            <a:r>
              <a:rPr lang="en-US" altLang="zh-CN" sz="1800" dirty="0">
                <a:solidFill>
                  <a:srgbClr val="FF0000"/>
                </a:solidFill>
              </a:rPr>
              <a:t>   </a:t>
            </a:r>
            <a:r>
              <a:rPr lang="en-US" altLang="zh-CN" sz="1800" dirty="0" err="1">
                <a:solidFill>
                  <a:srgbClr val="FF0000"/>
                </a:solidFill>
              </a:rPr>
              <a:t>d.Desk</a:t>
            </a:r>
            <a:r>
              <a:rPr lang="en-US" altLang="zh-CN" sz="1800" dirty="0">
                <a:solidFill>
                  <a:srgbClr val="FF0000"/>
                </a:solidFill>
              </a:rPr>
              <a:t>(1,2,3,4);		</a:t>
            </a:r>
            <a:r>
              <a:rPr lang="en-US" altLang="zh-CN" sz="1800" dirty="0"/>
              <a:t>	//</a:t>
            </a:r>
            <a:r>
              <a:rPr lang="zh-CN" altLang="zh-CN" sz="1800" dirty="0"/>
              <a:t>错误，构造函数不能被显式调用</a:t>
            </a:r>
          </a:p>
          <a:p>
            <a:pPr marL="0" indent="0">
              <a:buNone/>
            </a:pPr>
            <a:r>
              <a:rPr lang="en-US" altLang="zh-CN" sz="1800" dirty="0">
                <a:solidFill>
                  <a:srgbClr val="FF0000"/>
                </a:solidFill>
              </a:rPr>
              <a:t>   Desk a[10];</a:t>
            </a:r>
            <a:r>
              <a:rPr lang="en-US" altLang="zh-CN" sz="1800" dirty="0"/>
              <a:t>			//</a:t>
            </a:r>
            <a:r>
              <a:rPr lang="zh-CN" altLang="zh-CN" sz="1800" dirty="0"/>
              <a:t>错误</a:t>
            </a:r>
            <a:r>
              <a:rPr lang="en-US" altLang="zh-CN" sz="1800" dirty="0"/>
              <a:t>,</a:t>
            </a:r>
            <a:r>
              <a:rPr lang="zh-CN" altLang="zh-CN" sz="1800" dirty="0"/>
              <a:t>须无参构造函数，但它是</a:t>
            </a:r>
            <a:r>
              <a:rPr lang="en-US" altLang="zh-CN" sz="1800" dirty="0"/>
              <a:t>private</a:t>
            </a:r>
            <a:endParaRPr lang="zh-CN" altLang="zh-CN" sz="1800" dirty="0"/>
          </a:p>
          <a:p>
            <a:pPr marL="0" indent="0">
              <a:buNone/>
            </a:pPr>
            <a:r>
              <a:rPr lang="en-US" altLang="zh-CN" sz="1800" dirty="0"/>
              <a:t>   Desk *</a:t>
            </a:r>
            <a:r>
              <a:rPr lang="en-US" altLang="zh-CN" sz="1800" dirty="0" err="1"/>
              <a:t>pd</a:t>
            </a:r>
            <a:r>
              <a:rPr lang="en-US" altLang="zh-CN" sz="1800" dirty="0"/>
              <a:t>;</a:t>
            </a:r>
            <a:endParaRPr lang="zh-CN" altLang="zh-CN" sz="1800" dirty="0"/>
          </a:p>
          <a:p>
            <a:pPr marL="0" indent="0">
              <a:buNone/>
            </a:pPr>
            <a:r>
              <a:rPr lang="en-US" altLang="zh-CN" sz="1800" dirty="0"/>
              <a:t>   </a:t>
            </a:r>
            <a:r>
              <a:rPr lang="en-US" altLang="zh-CN" sz="1800" dirty="0">
                <a:solidFill>
                  <a:srgbClr val="FF0000"/>
                </a:solidFill>
              </a:rPr>
              <a:t>Desk d;</a:t>
            </a:r>
            <a:r>
              <a:rPr lang="en-US" altLang="zh-CN" sz="1800" dirty="0"/>
              <a:t>			//</a:t>
            </a:r>
            <a:r>
              <a:rPr lang="zh-CN" altLang="zh-CN" sz="1800" dirty="0"/>
              <a:t>错误，调用</a:t>
            </a:r>
            <a:r>
              <a:rPr lang="en-US" altLang="zh-CN" sz="1800" dirty="0"/>
              <a:t>Desk::Desk()</a:t>
            </a:r>
            <a:r>
              <a:rPr lang="zh-CN" altLang="zh-CN" sz="1800" dirty="0"/>
              <a:t>，但它是</a:t>
            </a:r>
            <a:r>
              <a:rPr lang="en-US" altLang="zh-CN" sz="1800" dirty="0"/>
              <a:t>private</a:t>
            </a:r>
            <a:endParaRPr lang="zh-CN" altLang="zh-CN" sz="1800" dirty="0"/>
          </a:p>
          <a:p>
            <a:pPr marL="0" indent="0">
              <a:buNone/>
            </a:pPr>
            <a:r>
              <a:rPr lang="en-US" altLang="zh-CN" sz="1800" dirty="0"/>
              <a:t>   </a:t>
            </a:r>
            <a:r>
              <a:rPr lang="en-US" altLang="zh-CN" sz="1800" dirty="0" err="1"/>
              <a:t>pd</a:t>
            </a:r>
            <a:r>
              <a:rPr lang="en-US" altLang="zh-CN" sz="1800" dirty="0"/>
              <a:t>=new Desk(1,1,1,1);	               //</a:t>
            </a:r>
            <a:r>
              <a:rPr lang="zh-CN" altLang="zh-CN" sz="1800" dirty="0"/>
              <a:t>调用构造函数</a:t>
            </a:r>
            <a:r>
              <a:rPr lang="en-US" altLang="zh-CN" sz="1800" dirty="0"/>
              <a:t>Desk::Desk(</a:t>
            </a:r>
            <a:r>
              <a:rPr lang="en-US" altLang="zh-CN" sz="1800" dirty="0" err="1"/>
              <a:t>int,int,int,int</a:t>
            </a:r>
            <a:r>
              <a:rPr lang="en-US" altLang="zh-CN" sz="1800" dirty="0"/>
              <a:t>) </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Tree>
    <p:extLst>
      <p:ext uri="{BB962C8B-B14F-4D97-AF65-F5344CB8AC3E}">
        <p14:creationId xmlns:p14="http://schemas.microsoft.com/office/powerpoint/2010/main" val="3537351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
        <p:nvSpPr>
          <p:cNvPr id="3" name="内容占位符 2"/>
          <p:cNvSpPr>
            <a:spLocks noGrp="1"/>
          </p:cNvSpPr>
          <p:nvPr>
            <p:ph idx="1"/>
          </p:nvPr>
        </p:nvSpPr>
        <p:spPr/>
        <p:txBody>
          <a:bodyPr/>
          <a:lstStyle/>
          <a:p>
            <a:r>
              <a:rPr lang="zh-CN" altLang="en-US" sz="2800" b="1" dirty="0">
                <a:solidFill>
                  <a:srgbClr val="0000CC"/>
                </a:solidFill>
              </a:rPr>
              <a:t>默认构造函数的概念</a:t>
            </a:r>
            <a:endParaRPr lang="en-US" altLang="zh-CN" sz="2800" b="1" dirty="0">
              <a:solidFill>
                <a:srgbClr val="0000CC"/>
              </a:solidFill>
            </a:endParaRPr>
          </a:p>
          <a:p>
            <a:pPr lvl="1"/>
            <a:r>
              <a:rPr lang="zh-CN" altLang="zh-CN" sz="2400" dirty="0"/>
              <a:t>创建类对象时</a:t>
            </a:r>
            <a:r>
              <a:rPr lang="zh-CN" altLang="zh-CN" sz="2400" b="1" dirty="0">
                <a:solidFill>
                  <a:srgbClr val="FF0000"/>
                </a:solidFill>
              </a:rPr>
              <a:t>没有显式提供初始化值</a:t>
            </a:r>
            <a:r>
              <a:rPr lang="zh-CN" altLang="zh-CN" sz="2400" dirty="0"/>
              <a:t>时调用的构造函数，称为默认构造函数。</a:t>
            </a:r>
            <a:endParaRPr lang="en-US" altLang="zh-CN" sz="2400" dirty="0"/>
          </a:p>
          <a:p>
            <a:r>
              <a:rPr lang="zh-CN" altLang="en-US" sz="2800" b="1" dirty="0">
                <a:solidFill>
                  <a:srgbClr val="0000CC"/>
                </a:solidFill>
              </a:rPr>
              <a:t>默认构造函数的类型</a:t>
            </a:r>
            <a:endParaRPr lang="en-US" altLang="zh-CN" sz="2800" b="1" dirty="0">
              <a:solidFill>
                <a:srgbClr val="0000CC"/>
              </a:solidFill>
            </a:endParaRPr>
          </a:p>
          <a:p>
            <a:pPr marL="457200" lvl="1" indent="0">
              <a:buNone/>
            </a:pPr>
            <a:r>
              <a:rPr lang="en-US" altLang="zh-CN" sz="2400" dirty="0">
                <a:solidFill>
                  <a:srgbClr val="FF0000"/>
                </a:solidFill>
              </a:rPr>
              <a:t>1．</a:t>
            </a:r>
            <a:r>
              <a:rPr lang="zh-CN" altLang="zh-CN" sz="2400" dirty="0">
                <a:solidFill>
                  <a:srgbClr val="FF0000"/>
                </a:solidFill>
              </a:rPr>
              <a:t>不带参数的构造函数</a:t>
            </a:r>
            <a:endParaRPr lang="en-US" altLang="zh-CN" sz="2400" dirty="0">
              <a:solidFill>
                <a:srgbClr val="FF0000"/>
              </a:solidFill>
            </a:endParaRPr>
          </a:p>
          <a:p>
            <a:pPr marL="457200" lvl="1" indent="0">
              <a:buNone/>
            </a:pPr>
            <a:r>
              <a:rPr lang="zh-CN" altLang="en-US" sz="2400" dirty="0"/>
              <a:t>２．</a:t>
            </a:r>
            <a:r>
              <a:rPr lang="zh-CN" altLang="zh-CN" sz="2400" dirty="0"/>
              <a:t>为</a:t>
            </a:r>
            <a:r>
              <a:rPr lang="zh-CN" altLang="zh-CN" sz="2400" dirty="0">
                <a:solidFill>
                  <a:srgbClr val="FF0000"/>
                </a:solidFill>
              </a:rPr>
              <a:t>所有的形参都提供了默认值</a:t>
            </a:r>
            <a:r>
              <a:rPr lang="zh-CN" altLang="zh-CN" sz="2400" dirty="0"/>
              <a:t>的构造函数。</a:t>
            </a:r>
            <a:endParaRPr lang="en-US" altLang="zh-CN" sz="2400" dirty="0"/>
          </a:p>
          <a:p>
            <a:r>
              <a:rPr lang="zh-CN" altLang="en-US" sz="2800" b="1" dirty="0">
                <a:solidFill>
                  <a:srgbClr val="0000CC"/>
                </a:solidFill>
              </a:rPr>
              <a:t>对象定义规则和应用默认构造函数的典型情况</a:t>
            </a:r>
            <a:endParaRPr lang="en-US" altLang="zh-CN" sz="2800" b="1" dirty="0">
              <a:solidFill>
                <a:srgbClr val="0000CC"/>
              </a:solidFill>
            </a:endParaRPr>
          </a:p>
          <a:p>
            <a:pPr lvl="1" indent="-342900"/>
            <a:r>
              <a:rPr lang="en-US" altLang="zh-CN" sz="2400" b="1" dirty="0">
                <a:solidFill>
                  <a:srgbClr val="FF0000"/>
                </a:solidFill>
              </a:rPr>
              <a:t>C++</a:t>
            </a:r>
            <a:r>
              <a:rPr lang="zh-CN" altLang="en-US" sz="2400" b="1" dirty="0">
                <a:solidFill>
                  <a:srgbClr val="FF0000"/>
                </a:solidFill>
              </a:rPr>
              <a:t>规则：在定义对象时，必须调用构造函数</a:t>
            </a:r>
            <a:endParaRPr lang="en-US" altLang="zh-CN" sz="2400" b="1" dirty="0">
              <a:solidFill>
                <a:srgbClr val="FF0000"/>
              </a:solidFill>
            </a:endParaRPr>
          </a:p>
          <a:p>
            <a:pPr marL="857250" lvl="1" indent="-457200"/>
            <a:r>
              <a:rPr lang="zh-CN" altLang="en-US" sz="2400" b="1" dirty="0"/>
              <a:t>定义无参对象；</a:t>
            </a:r>
            <a:endParaRPr lang="en-US" altLang="zh-CN" sz="2400" b="1" dirty="0"/>
          </a:p>
          <a:p>
            <a:pPr marL="857250" lvl="1" indent="-457200"/>
            <a:r>
              <a:rPr lang="zh-CN" altLang="en-US" sz="2400" b="1" dirty="0"/>
              <a:t>定义数组</a:t>
            </a:r>
            <a:endParaRPr lang="en-US" altLang="zh-CN" sz="2400" b="1" dirty="0"/>
          </a:p>
          <a:p>
            <a:pPr marL="857250" lvl="1" indent="-457200"/>
            <a:r>
              <a:rPr lang="zh-CN" altLang="en-US" sz="2400" b="1" dirty="0"/>
              <a:t>在派生类中可由系统自动调用基类或子对象的默认构造函数实施相应对象的初始化</a:t>
            </a:r>
            <a:endParaRPr lang="zh-CN" altLang="zh-CN" sz="2400" b="1" dirty="0"/>
          </a:p>
          <a:p>
            <a:endParaRPr lang="zh-CN" altLang="en-US" dirty="0"/>
          </a:p>
        </p:txBody>
      </p:sp>
    </p:spTree>
    <p:extLst>
      <p:ext uri="{BB962C8B-B14F-4D97-AF65-F5344CB8AC3E}">
        <p14:creationId xmlns:p14="http://schemas.microsoft.com/office/powerpoint/2010/main" val="26161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6" y="1052736"/>
            <a:ext cx="8883322" cy="5688632"/>
          </a:xfrm>
        </p:spPr>
        <p:txBody>
          <a:bodyPr/>
          <a:lstStyle/>
          <a:p>
            <a:r>
              <a:rPr lang="en-US" altLang="zh-CN" dirty="0">
                <a:solidFill>
                  <a:srgbClr val="0000CC"/>
                </a:solidFill>
              </a:rPr>
              <a:t>5．</a:t>
            </a:r>
            <a:r>
              <a:rPr lang="zh-CN" altLang="zh-CN" b="1" dirty="0">
                <a:solidFill>
                  <a:srgbClr val="0000CC"/>
                </a:solidFill>
              </a:rPr>
              <a:t>数据抽象</a:t>
            </a:r>
            <a:endParaRPr lang="en-US" altLang="zh-CN" b="1" dirty="0">
              <a:solidFill>
                <a:srgbClr val="0000CC"/>
              </a:solidFill>
            </a:endParaRPr>
          </a:p>
          <a:p>
            <a:pPr marL="800100" lvl="1" indent="-342900"/>
            <a:r>
              <a:rPr lang="zh-CN" altLang="en-US" dirty="0">
                <a:solidFill>
                  <a:srgbClr val="FF0000"/>
                </a:solidFill>
              </a:rPr>
              <a:t>数据抽象的概念</a:t>
            </a:r>
            <a:endParaRPr lang="en-US" altLang="zh-CN" dirty="0">
              <a:solidFill>
                <a:srgbClr val="FF0000"/>
              </a:solidFill>
            </a:endParaRPr>
          </a:p>
          <a:p>
            <a:pPr marL="857250" lvl="2" indent="0">
              <a:buNone/>
            </a:pPr>
            <a:r>
              <a:rPr lang="zh-CN" altLang="zh-CN" dirty="0"/>
              <a:t>面向对象程序设计方法采用以“数据为中心”的抽象方法</a:t>
            </a:r>
            <a:endParaRPr lang="en-US" altLang="zh-CN" b="1" dirty="0">
              <a:solidFill>
                <a:srgbClr val="0000CC"/>
              </a:solidFill>
            </a:endParaRPr>
          </a:p>
          <a:p>
            <a:pPr lvl="1"/>
            <a:r>
              <a:rPr lang="zh-CN" altLang="en-US" dirty="0">
                <a:solidFill>
                  <a:srgbClr val="FF0000"/>
                </a:solidFill>
              </a:rPr>
              <a:t>数据抽象的方法</a:t>
            </a:r>
            <a:endParaRPr lang="en-US" altLang="zh-CN" dirty="0">
              <a:solidFill>
                <a:srgbClr val="FF0000"/>
              </a:solidFill>
            </a:endParaRPr>
          </a:p>
          <a:p>
            <a:pPr lvl="2"/>
            <a:r>
              <a:rPr lang="zh-CN" altLang="en-US" dirty="0"/>
              <a:t>有意</a:t>
            </a:r>
            <a:r>
              <a:rPr lang="zh-CN" altLang="zh-CN" dirty="0"/>
              <a:t>忽略事物与当前问题域无关的、不重要的部分和具体细节，</a:t>
            </a:r>
            <a:r>
              <a:rPr lang="zh-CN" altLang="zh-CN" b="1" dirty="0">
                <a:solidFill>
                  <a:srgbClr val="0000CC"/>
                </a:solidFill>
              </a:rPr>
              <a:t>抽取同类事物与当前所研究问题相关联的、共有的基本特征和行为，形成关于该事物的抽象数据类型</a:t>
            </a:r>
            <a:endParaRPr lang="en-US" altLang="zh-CN" dirty="0"/>
          </a:p>
          <a:p>
            <a:pPr lvl="1"/>
            <a:r>
              <a:rPr lang="zh-CN" altLang="en-US" b="1" dirty="0">
                <a:solidFill>
                  <a:srgbClr val="FF0000"/>
                </a:solidFill>
              </a:rPr>
              <a:t>数据抽象的结果</a:t>
            </a:r>
            <a:endParaRPr lang="en-US" altLang="zh-CN" b="1" dirty="0">
              <a:solidFill>
                <a:srgbClr val="FF0000"/>
              </a:solidFill>
            </a:endParaRPr>
          </a:p>
          <a:p>
            <a:pPr lvl="2"/>
            <a:r>
              <a:rPr lang="zh-CN" altLang="en-US" dirty="0"/>
              <a:t>形成了描述客观事物的</a:t>
            </a:r>
            <a:r>
              <a:rPr lang="en-US" altLang="zh-CN" dirty="0"/>
              <a:t>ADT</a:t>
            </a:r>
            <a:r>
              <a:rPr lang="zh-CN" altLang="en-US" dirty="0"/>
              <a:t>接口。</a:t>
            </a:r>
            <a:endParaRPr lang="en-US" altLang="zh-CN" dirty="0"/>
          </a:p>
          <a:p>
            <a:pPr lvl="2"/>
            <a:r>
              <a:rPr lang="en-US" altLang="zh-CN" dirty="0"/>
              <a:t>ADT</a:t>
            </a:r>
            <a:r>
              <a:rPr lang="zh-CN" altLang="en-US" dirty="0"/>
              <a:t>中用</a:t>
            </a:r>
            <a:r>
              <a:rPr lang="zh-CN" altLang="zh-CN" dirty="0"/>
              <a:t>数据表示事物的基本特征，称为</a:t>
            </a:r>
            <a:r>
              <a:rPr lang="zh-CN" altLang="zh-CN" dirty="0">
                <a:solidFill>
                  <a:srgbClr val="0000CC"/>
                </a:solidFill>
              </a:rPr>
              <a:t>数据成</a:t>
            </a:r>
            <a:r>
              <a:rPr lang="zh-CN" altLang="en-US" dirty="0">
                <a:solidFill>
                  <a:srgbClr val="0000CC"/>
                </a:solidFill>
              </a:rPr>
              <a:t>员；</a:t>
            </a:r>
            <a:r>
              <a:rPr lang="zh-CN" altLang="zh-CN" dirty="0"/>
              <a:t>用函数表示其行为，称为</a:t>
            </a:r>
            <a:r>
              <a:rPr lang="zh-CN" altLang="zh-CN" dirty="0">
                <a:solidFill>
                  <a:srgbClr val="0000CC"/>
                </a:solidFill>
              </a:rPr>
              <a:t>成员函数</a:t>
            </a:r>
            <a:r>
              <a:rPr lang="zh-CN" altLang="zh-CN" dirty="0"/>
              <a:t>。</a:t>
            </a:r>
          </a:p>
          <a:p>
            <a:endParaRPr lang="zh-CN" altLang="en-US" dirty="0"/>
          </a:p>
        </p:txBody>
      </p:sp>
      <p:sp>
        <p:nvSpPr>
          <p:cNvPr id="4"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solidFill>
                <a:srgbClr val="FF0000"/>
              </a:solidFill>
            </a:endParaRPr>
          </a:p>
        </p:txBody>
      </p:sp>
    </p:spTree>
    <p:extLst>
      <p:ext uri="{BB962C8B-B14F-4D97-AF65-F5344CB8AC3E}">
        <p14:creationId xmlns:p14="http://schemas.microsoft.com/office/powerpoint/2010/main" val="14101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124744"/>
            <a:ext cx="7772400" cy="4683125"/>
          </a:xfrm>
        </p:spPr>
        <p:txBody>
          <a:bodyPr/>
          <a:lstStyle/>
          <a:p>
            <a:pPr eaLnBrk="1" hangingPunct="1">
              <a:buFontTx/>
              <a:buNone/>
            </a:pPr>
            <a:r>
              <a:rPr lang="zh-CN" altLang="en-US" sz="2800" b="1" dirty="0">
                <a:solidFill>
                  <a:srgbClr val="0000CC"/>
                </a:solidFill>
              </a:rPr>
              <a:t>１、系统合成的默认构造函数</a:t>
            </a:r>
          </a:p>
          <a:p>
            <a:pPr lvl="1" eaLnBrk="1" hangingPunct="1">
              <a:buFontTx/>
              <a:buNone/>
            </a:pPr>
            <a:r>
              <a:rPr lang="en-US" altLang="zh-CN" sz="2400" b="1" dirty="0"/>
              <a:t>C++</a:t>
            </a:r>
            <a:r>
              <a:rPr lang="zh-CN" altLang="en-US" sz="2400" b="1" dirty="0"/>
              <a:t>规定，每个类必须有构造函数，如果一个类没有定义任何构造函数，在</a:t>
            </a:r>
            <a:r>
              <a:rPr lang="zh-CN" altLang="en-US" sz="2400" b="1" dirty="0">
                <a:solidFill>
                  <a:srgbClr val="FF3300"/>
                </a:solidFill>
              </a:rPr>
              <a:t>需要</a:t>
            </a:r>
            <a:r>
              <a:rPr lang="zh-CN" altLang="en-US" sz="2400" b="1" dirty="0"/>
              <a:t>时编译器将会为自动为它生成一个</a:t>
            </a:r>
            <a:r>
              <a:rPr lang="zh-CN" altLang="en-US" sz="2400" b="1" dirty="0">
                <a:solidFill>
                  <a:srgbClr val="FF3300"/>
                </a:solidFill>
              </a:rPr>
              <a:t>默认构造</a:t>
            </a:r>
            <a:r>
              <a:rPr lang="zh-CN" altLang="en-US" sz="2400" b="1" dirty="0"/>
              <a:t>函数，称为合成的构造函数。</a:t>
            </a:r>
            <a:r>
              <a:rPr lang="zh-CN" altLang="en-US" sz="2400" dirty="0"/>
              <a:t> </a:t>
            </a:r>
          </a:p>
          <a:p>
            <a:pPr lvl="2" eaLnBrk="1" hangingPunct="1">
              <a:buFontTx/>
              <a:buNone/>
            </a:pPr>
            <a:r>
              <a:rPr lang="en-US" altLang="zh-CN" sz="2000" dirty="0">
                <a:solidFill>
                  <a:schemeClr val="accent2"/>
                </a:solidFill>
              </a:rPr>
              <a:t>class X {</a:t>
            </a:r>
          </a:p>
          <a:p>
            <a:pPr lvl="2" eaLnBrk="1" hangingPunct="1">
              <a:buFontTx/>
              <a:buNone/>
            </a:pPr>
            <a:r>
              <a:rPr lang="en-US" altLang="zh-CN" sz="2000" dirty="0">
                <a:solidFill>
                  <a:schemeClr val="accent2"/>
                </a:solidFill>
              </a:rPr>
              <a:t>    </a:t>
            </a:r>
            <a:r>
              <a:rPr lang="en-US" altLang="zh-CN" sz="2000" b="1" dirty="0">
                <a:solidFill>
                  <a:schemeClr val="accent2"/>
                </a:solidFill>
              </a:rPr>
              <a:t>X(){}    //</a:t>
            </a:r>
            <a:r>
              <a:rPr lang="zh-CN" altLang="en-US" sz="2000" b="1" dirty="0">
                <a:solidFill>
                  <a:schemeClr val="accent2"/>
                </a:solidFill>
              </a:rPr>
              <a:t>系统默认构造函数类似于此</a:t>
            </a:r>
          </a:p>
          <a:p>
            <a:pPr lvl="2" eaLnBrk="1" hangingPunct="1">
              <a:buFontTx/>
              <a:buNone/>
            </a:pPr>
            <a:r>
              <a:rPr lang="zh-CN" altLang="en-US" sz="2000" dirty="0">
                <a:solidFill>
                  <a:schemeClr val="accent2"/>
                </a:solidFill>
              </a:rPr>
              <a:t>    </a:t>
            </a:r>
            <a:r>
              <a:rPr lang="en-US" altLang="zh-CN" sz="2000" dirty="0">
                <a:solidFill>
                  <a:schemeClr val="accent2"/>
                </a:solidFill>
              </a:rPr>
              <a:t>……</a:t>
            </a:r>
          </a:p>
          <a:p>
            <a:pPr lvl="2" eaLnBrk="1" hangingPunct="1">
              <a:buFontTx/>
              <a:buNone/>
            </a:pPr>
            <a:r>
              <a:rPr lang="en-US" altLang="zh-CN" sz="2000" dirty="0">
                <a:solidFill>
                  <a:schemeClr val="accent2"/>
                </a:solidFill>
              </a:rPr>
              <a:t>}</a:t>
            </a:r>
          </a:p>
          <a:p>
            <a:pPr lvl="1" eaLnBrk="1" hangingPunct="1"/>
            <a:r>
              <a:rPr lang="zh-CN" altLang="en-US" sz="2400" b="1" dirty="0"/>
              <a:t>在用默认构造函数创建对象时，如果创建的是全局对象或静态对象，则对象所有数据成员初始化为</a:t>
            </a:r>
            <a:r>
              <a:rPr lang="en-US" altLang="zh-CN" sz="2400" b="1" dirty="0"/>
              <a:t>0</a:t>
            </a:r>
            <a:r>
              <a:rPr lang="zh-CN" altLang="en-US" sz="2400" b="1" dirty="0"/>
              <a:t>；如果创建的是局部对象，即不进行对象数据成员的初始化。</a:t>
            </a:r>
            <a:endParaRPr lang="zh-CN" altLang="en-US" sz="2400" b="1" dirty="0">
              <a:solidFill>
                <a:schemeClr val="accent2"/>
              </a:solidFill>
            </a:endParaRPr>
          </a:p>
          <a:p>
            <a:pPr eaLnBrk="1" hangingPunct="1">
              <a:buFontTx/>
              <a:buNone/>
            </a:pPr>
            <a:endParaRPr lang="en-US" altLang="zh-CN" sz="2800" b="1" dirty="0">
              <a:solidFill>
                <a:schemeClr val="accent2"/>
              </a:solidFill>
            </a:endParaRPr>
          </a:p>
        </p:txBody>
      </p:sp>
      <p:sp>
        <p:nvSpPr>
          <p:cNvPr id="5"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Tree>
    <p:extLst>
      <p:ext uri="{BB962C8B-B14F-4D97-AF65-F5344CB8AC3E}">
        <p14:creationId xmlns:p14="http://schemas.microsoft.com/office/powerpoint/2010/main" val="592418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anim calcmode="lin" valueType="num">
                                      <p:cBhvr additive="base">
                                        <p:cTn id="11"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anim calcmode="lin" valueType="num">
                                      <p:cBhvr additive="base">
                                        <p:cTn id="15"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anim calcmode="lin" valueType="num">
                                      <p:cBhvr additive="base">
                                        <p:cTn id="19"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6" end="6"/>
                                            </p:txEl>
                                          </p:spTgt>
                                        </p:tgtEl>
                                        <p:attrNameLst>
                                          <p:attrName>style.visibility</p:attrName>
                                        </p:attrNameLst>
                                      </p:cBhvr>
                                      <p:to>
                                        <p:strVal val="visible"/>
                                      </p:to>
                                    </p:set>
                                    <p:anim calcmode="lin" valueType="num">
                                      <p:cBhvr additive="base">
                                        <p:cTn id="25"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anim calcmode="lin" valueType="num">
                                      <p:cBhvr>
                                        <p:cTn id="31" dur="500" fill="hold"/>
                                        <p:tgtEl>
                                          <p:spTgt spid="43011">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43011">
                                            <p:txEl>
                                              <p:pRg st="6" end="6"/>
                                            </p:txEl>
                                          </p:spTgt>
                                        </p:tgtEl>
                                        <p:attrNameLst>
                                          <p:attrName>ppt_h</p:attrName>
                                        </p:attrNameLst>
                                      </p:cBhvr>
                                      <p:tavLst>
                                        <p:tav tm="0">
                                          <p:val>
                                            <p:fltVal val="0"/>
                                          </p:val>
                                        </p:tav>
                                        <p:tav tm="100000">
                                          <p:val>
                                            <p:strVal val="#ppt_h"/>
                                          </p:val>
                                        </p:tav>
                                      </p:tavLst>
                                    </p:anim>
                                    <p:anim calcmode="lin" valueType="num">
                                      <p:cBhvr>
                                        <p:cTn id="33" dur="500" fill="hold"/>
                                        <p:tgtEl>
                                          <p:spTgt spid="43011">
                                            <p:txEl>
                                              <p:pRg st="6" end="6"/>
                                            </p:txEl>
                                          </p:spTgt>
                                        </p:tgtEl>
                                        <p:attrNameLst>
                                          <p:attrName>style.rotation</p:attrName>
                                        </p:attrNameLst>
                                      </p:cBhvr>
                                      <p:tavLst>
                                        <p:tav tm="0">
                                          <p:val>
                                            <p:fltVal val="360"/>
                                          </p:val>
                                        </p:tav>
                                        <p:tav tm="100000">
                                          <p:val>
                                            <p:fltVal val="0"/>
                                          </p:val>
                                        </p:tav>
                                      </p:tavLst>
                                    </p:anim>
                                    <p:animEffect transition="in" filter="fade">
                                      <p:cBhvr>
                                        <p:cTn id="34"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323850" y="908050"/>
            <a:ext cx="7772400" cy="5113338"/>
          </a:xfrm>
        </p:spPr>
        <p:txBody>
          <a:bodyPr/>
          <a:lstStyle/>
          <a:p>
            <a:pPr eaLnBrk="1" hangingPunct="1">
              <a:lnSpc>
                <a:spcPct val="80000"/>
              </a:lnSpc>
              <a:buFontTx/>
              <a:buNone/>
            </a:pPr>
            <a:r>
              <a:rPr lang="en-US" altLang="zh-CN" sz="1800" b="1" dirty="0"/>
              <a:t>【</a:t>
            </a:r>
            <a:r>
              <a:rPr lang="zh-CN" altLang="en-US" sz="1800" b="1" dirty="0"/>
              <a:t>例</a:t>
            </a:r>
            <a:r>
              <a:rPr lang="en-US" altLang="zh-CN" sz="1800" b="1" dirty="0"/>
              <a:t>】  point</a:t>
            </a:r>
            <a:r>
              <a:rPr lang="zh-CN" altLang="en-US" sz="1800" b="1" dirty="0"/>
              <a:t>类的默认构造函数。</a:t>
            </a:r>
          </a:p>
          <a:p>
            <a:pPr eaLnBrk="1" hangingPunct="1">
              <a:lnSpc>
                <a:spcPct val="80000"/>
              </a:lnSpc>
              <a:buFontTx/>
              <a:buNone/>
            </a:pPr>
            <a:r>
              <a:rPr lang="en-US" altLang="zh-CN" sz="1800" b="1" dirty="0"/>
              <a:t>//Eg.cpp</a:t>
            </a:r>
          </a:p>
          <a:p>
            <a:pPr eaLnBrk="1" hangingPunct="1">
              <a:lnSpc>
                <a:spcPct val="80000"/>
              </a:lnSpc>
              <a:buFontTx/>
              <a:buNone/>
            </a:pP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class point{</a:t>
            </a:r>
          </a:p>
          <a:p>
            <a:pPr eaLnBrk="1" hangingPunct="1">
              <a:lnSpc>
                <a:spcPct val="80000"/>
              </a:lnSpc>
              <a:buFontTx/>
              <a:buNone/>
            </a:pPr>
            <a:r>
              <a:rPr lang="en-US" altLang="zh-CN" sz="1800" b="1" dirty="0"/>
              <a:t>private:</a:t>
            </a:r>
          </a:p>
          <a:p>
            <a:pPr eaLnBrk="1" hangingPunct="1">
              <a:lnSpc>
                <a:spcPct val="80000"/>
              </a:lnSpc>
              <a:buFontTx/>
              <a:buNone/>
            </a:pPr>
            <a:r>
              <a:rPr lang="en-US" altLang="zh-CN" sz="1800" b="1" dirty="0"/>
              <a:t>    </a:t>
            </a:r>
            <a:r>
              <a:rPr lang="en-US" altLang="zh-CN" sz="1800" b="1" dirty="0" err="1"/>
              <a:t>int</a:t>
            </a:r>
            <a:r>
              <a:rPr lang="en-US" altLang="zh-CN" sz="1800" b="1" dirty="0"/>
              <a:t> </a:t>
            </a:r>
            <a:r>
              <a:rPr lang="en-US" altLang="zh-CN" sz="1800" b="1" dirty="0" err="1"/>
              <a:t>x,y</a:t>
            </a:r>
            <a:r>
              <a:rPr lang="en-US" altLang="zh-CN" sz="1800" b="1" dirty="0"/>
              <a:t>;</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void </a:t>
            </a:r>
            <a:r>
              <a:rPr lang="en-US" altLang="zh-CN" sz="1800" b="1" dirty="0" err="1"/>
              <a:t>setpoint</a:t>
            </a:r>
            <a:r>
              <a:rPr lang="en-US" altLang="zh-CN" sz="1800" b="1" dirty="0"/>
              <a:t>(</a:t>
            </a:r>
            <a:r>
              <a:rPr lang="en-US" altLang="zh-CN" sz="1800" b="1" dirty="0" err="1"/>
              <a:t>int</a:t>
            </a:r>
            <a:r>
              <a:rPr lang="en-US" altLang="zh-CN" sz="1800" b="1" dirty="0"/>
              <a:t> </a:t>
            </a:r>
            <a:r>
              <a:rPr lang="en-US" altLang="zh-CN" sz="1800" b="1" dirty="0" err="1"/>
              <a:t>a,int</a:t>
            </a:r>
            <a:r>
              <a:rPr lang="en-US" altLang="zh-CN" sz="1800" b="1" dirty="0"/>
              <a:t> b) { x=a;    y=b;}</a:t>
            </a:r>
          </a:p>
          <a:p>
            <a:pPr eaLnBrk="1" hangingPunct="1">
              <a:lnSpc>
                <a:spcPct val="80000"/>
              </a:lnSpc>
              <a:buFontTx/>
              <a:buNone/>
            </a:pPr>
            <a:r>
              <a:rPr lang="en-US" altLang="zh-CN" sz="1800" b="1" dirty="0"/>
              <a:t>    </a:t>
            </a:r>
            <a:r>
              <a:rPr lang="en-US" altLang="zh-CN" sz="1800" b="1" dirty="0" err="1"/>
              <a:t>int</a:t>
            </a:r>
            <a:r>
              <a:rPr lang="en-US" altLang="zh-CN" sz="1800" b="1" dirty="0"/>
              <a:t> </a:t>
            </a:r>
            <a:r>
              <a:rPr lang="en-US" altLang="zh-CN" sz="1800" b="1" dirty="0" err="1"/>
              <a:t>getx</a:t>
            </a:r>
            <a:r>
              <a:rPr lang="en-US" altLang="zh-CN" sz="1800" b="1" dirty="0"/>
              <a:t>() { return x; }</a:t>
            </a:r>
          </a:p>
          <a:p>
            <a:pPr eaLnBrk="1" hangingPunct="1">
              <a:lnSpc>
                <a:spcPct val="80000"/>
              </a:lnSpc>
              <a:buFontTx/>
              <a:buNone/>
            </a:pPr>
            <a:r>
              <a:rPr lang="en-US" altLang="zh-CN" sz="1800" b="1" dirty="0"/>
              <a:t>    </a:t>
            </a:r>
            <a:r>
              <a:rPr lang="en-US" altLang="zh-CN" sz="1800" b="1" dirty="0" err="1"/>
              <a:t>int</a:t>
            </a:r>
            <a:r>
              <a:rPr lang="en-US" altLang="zh-CN" sz="1800" b="1" dirty="0"/>
              <a:t> </a:t>
            </a:r>
            <a:r>
              <a:rPr lang="en-US" altLang="zh-CN" sz="1800" b="1" dirty="0" err="1"/>
              <a:t>gety</a:t>
            </a:r>
            <a:r>
              <a:rPr lang="en-US" altLang="zh-CN" sz="1800" b="1" dirty="0"/>
              <a:t>() { return y; }</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solidFill>
                  <a:srgbClr val="FF0000"/>
                </a:solidFill>
              </a:rPr>
              <a:t>point p1; </a:t>
            </a:r>
            <a:r>
              <a:rPr lang="en-US" altLang="zh-CN" sz="1800" b="1" dirty="0"/>
              <a:t>				//</a:t>
            </a:r>
            <a:r>
              <a:rPr lang="zh-CN" altLang="en-US" sz="1800" b="1" dirty="0"/>
              <a:t>定义全局对象</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a:t>
            </a:r>
            <a:r>
              <a:rPr lang="en-US" altLang="zh-CN" sz="1800" b="1" dirty="0">
                <a:solidFill>
                  <a:srgbClr val="FF0000"/>
                </a:solidFill>
              </a:rPr>
              <a:t>static point p2;</a:t>
            </a:r>
            <a:r>
              <a:rPr lang="en-US" altLang="zh-CN" sz="1800" b="1" dirty="0"/>
              <a:t>			//</a:t>
            </a:r>
            <a:r>
              <a:rPr lang="zh-CN" altLang="en-US" sz="1800" b="1" dirty="0"/>
              <a:t>定义静态局部对象</a:t>
            </a:r>
          </a:p>
          <a:p>
            <a:pPr eaLnBrk="1" hangingPunct="1">
              <a:lnSpc>
                <a:spcPct val="80000"/>
              </a:lnSpc>
              <a:buFontTx/>
              <a:buNone/>
            </a:pPr>
            <a:r>
              <a:rPr lang="zh-CN" altLang="en-US" sz="1800" b="1" dirty="0"/>
              <a:t>    </a:t>
            </a:r>
            <a:r>
              <a:rPr lang="en-US" altLang="zh-CN" sz="1800" b="1" dirty="0">
                <a:solidFill>
                  <a:srgbClr val="FF0000"/>
                </a:solidFill>
              </a:rPr>
              <a:t>point p3;</a:t>
            </a:r>
            <a:r>
              <a:rPr lang="en-US" altLang="zh-CN" sz="1800" b="1" dirty="0"/>
              <a:t>				//</a:t>
            </a:r>
            <a:r>
              <a:rPr lang="zh-CN" altLang="en-US" sz="1800" b="1" dirty="0"/>
              <a:t>定义局部对象</a:t>
            </a:r>
          </a:p>
          <a:p>
            <a:pPr eaLnBrk="1" hangingPunct="1">
              <a:lnSpc>
                <a:spcPct val="80000"/>
              </a:lnSpc>
              <a:buFontTx/>
              <a:buNone/>
            </a:pPr>
            <a:r>
              <a:rPr lang="zh-CN" altLang="en-US" sz="1800" b="1" dirty="0"/>
              <a:t>    </a:t>
            </a:r>
            <a:r>
              <a:rPr lang="en-US" altLang="zh-CN" sz="1800" b="1" dirty="0" err="1"/>
              <a:t>cout</a:t>
            </a:r>
            <a:r>
              <a:rPr lang="en-US" altLang="zh-CN" sz="1800" b="1" dirty="0"/>
              <a:t>&lt;&lt;"p1: "&lt;&lt;p1.getx()&lt;&lt;","&lt;&lt;p1.gety()&lt;&lt;</a:t>
            </a:r>
            <a:r>
              <a:rPr lang="en-US" altLang="zh-CN" sz="1800" b="1" dirty="0" err="1"/>
              <a:t>endl</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&lt;&lt;"p2: "&lt;&lt;p2.getx()&lt;&lt;","&lt;&lt;p2.gety()&lt;&lt;</a:t>
            </a:r>
            <a:r>
              <a:rPr lang="en-US" altLang="zh-CN" sz="1800" b="1" dirty="0" err="1"/>
              <a:t>endl</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&lt;&lt;"p3: "&lt;&lt;p3.getx()&lt;&lt;","&lt;&lt;p3.gety()&lt;&lt;</a:t>
            </a:r>
            <a:r>
              <a:rPr lang="en-US" altLang="zh-CN" sz="1800" b="1" dirty="0" err="1"/>
              <a:t>endl</a:t>
            </a:r>
            <a:r>
              <a:rPr lang="en-US" altLang="zh-CN" sz="1800" b="1" dirty="0"/>
              <a:t>;</a:t>
            </a:r>
          </a:p>
          <a:p>
            <a:pPr eaLnBrk="1" hangingPunct="1">
              <a:lnSpc>
                <a:spcPct val="80000"/>
              </a:lnSpc>
              <a:buFontTx/>
              <a:buNone/>
            </a:pPr>
            <a:r>
              <a:rPr lang="en-US" altLang="zh-CN" sz="1800" b="1" dirty="0"/>
              <a:t>}</a:t>
            </a:r>
          </a:p>
        </p:txBody>
      </p:sp>
      <p:sp>
        <p:nvSpPr>
          <p:cNvPr id="6"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
        <p:nvSpPr>
          <p:cNvPr id="3" name="对话气泡: 矩形 2"/>
          <p:cNvSpPr/>
          <p:nvPr/>
        </p:nvSpPr>
        <p:spPr>
          <a:xfrm>
            <a:off x="5076056" y="1196752"/>
            <a:ext cx="3610744" cy="2592288"/>
          </a:xfrm>
          <a:prstGeom prst="wedgeRectCallout">
            <a:avLst>
              <a:gd name="adj1" fmla="val -122498"/>
              <a:gd name="adj2" fmla="val 91656"/>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00CC"/>
                </a:solidFill>
              </a:rPr>
              <a:t>Point</a:t>
            </a:r>
            <a:r>
              <a:rPr lang="zh-CN" altLang="en-US" sz="2400" b="1" dirty="0">
                <a:solidFill>
                  <a:srgbClr val="0000CC"/>
                </a:solidFill>
              </a:rPr>
              <a:t>类没有定义任何构造函数，但在定义对象时又必须调用构造函数！</a:t>
            </a:r>
            <a:endParaRPr lang="en-US" altLang="zh-CN" sz="2400" b="1" dirty="0">
              <a:solidFill>
                <a:srgbClr val="0000CC"/>
              </a:solidFill>
            </a:endParaRPr>
          </a:p>
          <a:p>
            <a:pPr algn="ctr"/>
            <a:endParaRPr lang="en-US" altLang="zh-CN" sz="2400" b="1" dirty="0">
              <a:solidFill>
                <a:srgbClr val="0000CC"/>
              </a:solidFill>
            </a:endParaRPr>
          </a:p>
          <a:p>
            <a:pPr algn="ctr"/>
            <a:r>
              <a:rPr lang="zh-CN" altLang="en-US" sz="2000" b="1" dirty="0">
                <a:solidFill>
                  <a:schemeClr val="tx1"/>
                </a:solidFill>
              </a:rPr>
              <a:t>编译器会为</a:t>
            </a:r>
            <a:r>
              <a:rPr lang="en-US" altLang="zh-CN" sz="2000" b="1" dirty="0">
                <a:solidFill>
                  <a:schemeClr val="tx1"/>
                </a:solidFill>
              </a:rPr>
              <a:t>point</a:t>
            </a:r>
            <a:r>
              <a:rPr lang="zh-CN" altLang="en-US" sz="2000" b="1" dirty="0">
                <a:solidFill>
                  <a:schemeClr val="tx1"/>
                </a:solidFill>
              </a:rPr>
              <a:t>合成无参数构造函数，并在定义</a:t>
            </a:r>
            <a:r>
              <a:rPr lang="en-US" altLang="zh-CN" sz="2000" b="1" dirty="0">
                <a:solidFill>
                  <a:schemeClr val="tx1"/>
                </a:solidFill>
              </a:rPr>
              <a:t>p1,p2,p3</a:t>
            </a:r>
            <a:r>
              <a:rPr lang="zh-CN" altLang="en-US" sz="2000" b="1" dirty="0">
                <a:solidFill>
                  <a:schemeClr val="tx1"/>
                </a:solidFill>
              </a:rPr>
              <a:t>时调用此构造函数！</a:t>
            </a:r>
          </a:p>
        </p:txBody>
      </p:sp>
    </p:spTree>
    <p:extLst>
      <p:ext uri="{BB962C8B-B14F-4D97-AF65-F5344CB8AC3E}">
        <p14:creationId xmlns:p14="http://schemas.microsoft.com/office/powerpoint/2010/main" val="308672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250825" y="1124744"/>
            <a:ext cx="4681215" cy="5544616"/>
          </a:xfrm>
        </p:spPr>
        <p:txBody>
          <a:bodyPr/>
          <a:lstStyle/>
          <a:p>
            <a:pPr eaLnBrk="1" hangingPunct="1">
              <a:lnSpc>
                <a:spcPct val="80000"/>
              </a:lnSpc>
            </a:pPr>
            <a:r>
              <a:rPr lang="zh-CN" altLang="en-US" sz="2400" b="1" dirty="0">
                <a:solidFill>
                  <a:srgbClr val="0000CC"/>
                </a:solidFill>
              </a:rPr>
              <a:t>使用默认构造函数的注意事项</a:t>
            </a:r>
            <a:endParaRPr lang="en-US" altLang="zh-CN" sz="2400" b="1" dirty="0">
              <a:solidFill>
                <a:srgbClr val="0000CC"/>
              </a:solidFill>
            </a:endParaRPr>
          </a:p>
          <a:p>
            <a:pPr marL="857250" lvl="1" indent="-457200" eaLnBrk="1" hangingPunct="1">
              <a:buFont typeface="+mj-ea"/>
              <a:buAutoNum type="circleNumDbPlain"/>
            </a:pPr>
            <a:r>
              <a:rPr lang="zh-CN" altLang="en-US" sz="2000" b="1" dirty="0"/>
              <a:t>在类没有定义任何构造函数时，系统才会为类合成默认构造函数。</a:t>
            </a:r>
            <a:r>
              <a:rPr lang="zh-CN" altLang="en-US" sz="2000" b="1" dirty="0">
                <a:solidFill>
                  <a:srgbClr val="FF3300"/>
                </a:solidFill>
              </a:rPr>
              <a:t>一旦定义了任何形式的构造函数，系统就不再产生默认构造函数。</a:t>
            </a:r>
            <a:endParaRPr lang="en-US" altLang="zh-CN" sz="2000" b="1" dirty="0">
              <a:solidFill>
                <a:srgbClr val="FF3300"/>
              </a:solidFill>
            </a:endParaRPr>
          </a:p>
          <a:p>
            <a:pPr lvl="1"/>
            <a:r>
              <a:rPr lang="zh-CN" altLang="en-US" sz="2000" dirty="0"/>
              <a:t>在类有需要参数构造数时</a:t>
            </a:r>
            <a:r>
              <a:rPr lang="zh-CN" altLang="zh-CN" sz="2000" dirty="0"/>
              <a:t>，若需要创建无参对象，必须显式定义无参构造函数。</a:t>
            </a:r>
            <a:r>
              <a:rPr lang="zh-CN" altLang="en-US" sz="2000" dirty="0"/>
              <a:t>但</a:t>
            </a:r>
            <a:r>
              <a:rPr lang="zh-CN" altLang="zh-CN" sz="2000" dirty="0"/>
              <a:t>在</a:t>
            </a:r>
            <a:r>
              <a:rPr lang="en-US" altLang="zh-CN" sz="2000" dirty="0"/>
              <a:t>C++11</a:t>
            </a:r>
            <a:r>
              <a:rPr lang="zh-CN" altLang="zh-CN" sz="2000" dirty="0"/>
              <a:t>中，也可以用下面的方式要求编译器创建合成的默认构造函数。</a:t>
            </a:r>
          </a:p>
          <a:p>
            <a:pPr marL="0" indent="0">
              <a:buNone/>
            </a:pPr>
            <a:r>
              <a:rPr lang="en-US" altLang="zh-CN" sz="2400" dirty="0">
                <a:solidFill>
                  <a:srgbClr val="0000CC"/>
                </a:solidFill>
              </a:rPr>
              <a:t>class X {</a:t>
            </a:r>
            <a:endParaRPr lang="zh-CN" altLang="zh-CN" sz="2400" dirty="0">
              <a:solidFill>
                <a:srgbClr val="0000CC"/>
              </a:solidFill>
            </a:endParaRPr>
          </a:p>
          <a:p>
            <a:pPr marL="0" indent="0">
              <a:buNone/>
            </a:pPr>
            <a:r>
              <a:rPr lang="en-US" altLang="zh-CN" sz="2400" b="1" dirty="0">
                <a:solidFill>
                  <a:srgbClr val="FF0000"/>
                </a:solidFill>
              </a:rPr>
              <a:t>    X()=default</a:t>
            </a:r>
            <a:r>
              <a:rPr lang="en-US" altLang="zh-CN" sz="1800" b="1" dirty="0">
                <a:solidFill>
                  <a:srgbClr val="FF0000"/>
                </a:solidFill>
              </a:rPr>
              <a:t>;       //      11C</a:t>
            </a:r>
            <a:r>
              <a:rPr lang="en-US" altLang="zh-CN" sz="1800" b="1" baseline="-25000" dirty="0">
                <a:solidFill>
                  <a:srgbClr val="FF0000"/>
                </a:solidFill>
              </a:rPr>
              <a:t>++</a:t>
            </a:r>
            <a:endParaRPr lang="zh-CN" altLang="zh-CN" sz="1800" dirty="0">
              <a:solidFill>
                <a:srgbClr val="FF0000"/>
              </a:solidFill>
            </a:endParaRPr>
          </a:p>
          <a:p>
            <a:pPr marL="0" indent="0">
              <a:buNone/>
            </a:pPr>
            <a:r>
              <a:rPr lang="en-US" altLang="zh-CN" sz="2400" dirty="0">
                <a:solidFill>
                  <a:srgbClr val="0000CC"/>
                </a:solidFill>
              </a:rPr>
              <a:t>    X(</a:t>
            </a:r>
            <a:r>
              <a:rPr lang="zh-CN" altLang="zh-CN" sz="2400" dirty="0">
                <a:solidFill>
                  <a:srgbClr val="0000CC"/>
                </a:solidFill>
              </a:rPr>
              <a:t>……</a:t>
            </a:r>
            <a:r>
              <a:rPr lang="en-US" altLang="zh-CN" sz="2400" dirty="0">
                <a:solidFill>
                  <a:srgbClr val="0000CC"/>
                </a:solidFill>
              </a:rPr>
              <a:t>){}          </a:t>
            </a:r>
            <a:r>
              <a:rPr lang="en-US" altLang="zh-CN" sz="1600" dirty="0">
                <a:solidFill>
                  <a:srgbClr val="0000CC"/>
                </a:solidFill>
              </a:rPr>
              <a:t>//</a:t>
            </a:r>
            <a:r>
              <a:rPr lang="zh-CN" altLang="zh-CN" sz="1600" dirty="0">
                <a:solidFill>
                  <a:srgbClr val="0000CC"/>
                </a:solidFill>
              </a:rPr>
              <a:t>需要参数的构造函数</a:t>
            </a:r>
            <a:r>
              <a:rPr lang="en-US" altLang="zh-CN" sz="1600" dirty="0">
                <a:solidFill>
                  <a:srgbClr val="0000CC"/>
                </a:solidFill>
              </a:rPr>
              <a:t>       </a:t>
            </a:r>
            <a:endParaRPr lang="zh-CN" altLang="zh-CN" sz="1600" dirty="0">
              <a:solidFill>
                <a:srgbClr val="0000CC"/>
              </a:solidFill>
            </a:endParaRPr>
          </a:p>
          <a:p>
            <a:pPr marL="0" indent="0">
              <a:buNone/>
            </a:pPr>
            <a:r>
              <a:rPr lang="en-US" altLang="zh-CN" sz="2400" dirty="0">
                <a:solidFill>
                  <a:srgbClr val="0000CC"/>
                </a:solidFill>
              </a:rPr>
              <a:t>……</a:t>
            </a:r>
            <a:endParaRPr lang="zh-CN" altLang="zh-CN" sz="2400" dirty="0">
              <a:solidFill>
                <a:srgbClr val="0000CC"/>
              </a:solidFill>
            </a:endParaRPr>
          </a:p>
          <a:p>
            <a:pPr marL="0" indent="0">
              <a:buNone/>
            </a:pPr>
            <a:r>
              <a:rPr lang="en-US" altLang="zh-CN" sz="2400" dirty="0">
                <a:solidFill>
                  <a:srgbClr val="0000CC"/>
                </a:solidFill>
              </a:rPr>
              <a:t>}</a:t>
            </a:r>
            <a:endParaRPr lang="zh-CN" altLang="zh-CN" sz="2400" dirty="0">
              <a:solidFill>
                <a:srgbClr val="0000CC"/>
              </a:solidFill>
            </a:endParaRPr>
          </a:p>
          <a:p>
            <a:pPr marL="400050" lvl="1" indent="0" eaLnBrk="1" hangingPunct="1">
              <a:lnSpc>
                <a:spcPct val="80000"/>
              </a:lnSpc>
              <a:buNone/>
            </a:pPr>
            <a:endParaRPr lang="en-US" altLang="zh-CN" sz="2000" b="1" dirty="0">
              <a:solidFill>
                <a:srgbClr val="FF3300"/>
              </a:solidFill>
            </a:endParaRPr>
          </a:p>
        </p:txBody>
      </p:sp>
      <p:sp>
        <p:nvSpPr>
          <p:cNvPr id="4" name="标题 1"/>
          <p:cNvSpPr>
            <a:spLocks noGrp="1"/>
          </p:cNvSpPr>
          <p:nvPr>
            <p:ph type="title"/>
          </p:nvPr>
        </p:nvSpPr>
        <p:spPr>
          <a:xfrm>
            <a:off x="457200" y="73672"/>
            <a:ext cx="8229600" cy="811195"/>
          </a:xfrm>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
        <p:nvSpPr>
          <p:cNvPr id="2" name="矩形 1"/>
          <p:cNvSpPr/>
          <p:nvPr/>
        </p:nvSpPr>
        <p:spPr>
          <a:xfrm>
            <a:off x="4716016" y="1124744"/>
            <a:ext cx="4572000" cy="4376583"/>
          </a:xfrm>
          <a:prstGeom prst="rect">
            <a:avLst/>
          </a:prstGeom>
        </p:spPr>
        <p:txBody>
          <a:bodyPr>
            <a:spAutoFit/>
          </a:bodyPr>
          <a:lstStyle/>
          <a:p>
            <a:pPr lvl="1" eaLnBrk="1" hangingPunct="1">
              <a:lnSpc>
                <a:spcPct val="80000"/>
              </a:lnSpc>
              <a:buFontTx/>
              <a:buNone/>
            </a:pPr>
            <a:r>
              <a:rPr lang="en-US" altLang="zh-CN" sz="2400" b="1" dirty="0">
                <a:solidFill>
                  <a:schemeClr val="accent2"/>
                </a:solidFill>
              </a:rPr>
              <a:t>【</a:t>
            </a:r>
            <a:r>
              <a:rPr lang="zh-CN" altLang="en-US" sz="2400" b="1" dirty="0">
                <a:solidFill>
                  <a:schemeClr val="accent2"/>
                </a:solidFill>
              </a:rPr>
              <a:t>例</a:t>
            </a:r>
            <a:r>
              <a:rPr lang="en-US" altLang="zh-CN" sz="2400" b="1" dirty="0">
                <a:solidFill>
                  <a:schemeClr val="accent2"/>
                </a:solidFill>
              </a:rPr>
              <a:t>】  </a:t>
            </a:r>
            <a:r>
              <a:rPr lang="zh-CN" altLang="en-US" sz="2400" b="1" dirty="0">
                <a:solidFill>
                  <a:schemeClr val="accent2"/>
                </a:solidFill>
              </a:rPr>
              <a:t>未定义无参构造函数引发的错误。</a:t>
            </a:r>
          </a:p>
          <a:p>
            <a:pPr lvl="1" eaLnBrk="1" hangingPunct="1">
              <a:lnSpc>
                <a:spcPct val="80000"/>
              </a:lnSpc>
              <a:buFontTx/>
              <a:buNone/>
            </a:pPr>
            <a:r>
              <a:rPr lang="en-US" altLang="zh-CN" sz="2000" b="1" dirty="0"/>
              <a:t>#include &lt;</a:t>
            </a:r>
            <a:r>
              <a:rPr lang="en-US" altLang="zh-CN" sz="2000" b="1" dirty="0" err="1"/>
              <a:t>iostream</a:t>
            </a:r>
            <a:r>
              <a:rPr lang="en-US" altLang="zh-CN" sz="2000" b="1" dirty="0"/>
              <a:t>&gt;</a:t>
            </a:r>
          </a:p>
          <a:p>
            <a:pPr lvl="1" eaLnBrk="1" hangingPunct="1">
              <a:lnSpc>
                <a:spcPct val="80000"/>
              </a:lnSpc>
              <a:buFontTx/>
              <a:buNone/>
            </a:pPr>
            <a:r>
              <a:rPr lang="en-US" altLang="zh-CN" sz="2000" b="1" dirty="0"/>
              <a:t>using namespace </a:t>
            </a:r>
            <a:r>
              <a:rPr lang="en-US" altLang="zh-CN" sz="2000" b="1" dirty="0" err="1"/>
              <a:t>std</a:t>
            </a:r>
            <a:r>
              <a:rPr lang="en-US" altLang="zh-CN" sz="2000" b="1" dirty="0"/>
              <a:t>;</a:t>
            </a:r>
          </a:p>
          <a:p>
            <a:pPr lvl="1" eaLnBrk="1" hangingPunct="1">
              <a:lnSpc>
                <a:spcPct val="80000"/>
              </a:lnSpc>
              <a:buFontTx/>
              <a:buNone/>
            </a:pPr>
            <a:r>
              <a:rPr lang="en-US" altLang="zh-CN" sz="2000" b="1" dirty="0"/>
              <a:t>class point{</a:t>
            </a:r>
          </a:p>
          <a:p>
            <a:pPr lvl="1" eaLnBrk="1" hangingPunct="1">
              <a:lnSpc>
                <a:spcPct val="80000"/>
              </a:lnSpc>
              <a:buFontTx/>
              <a:buNone/>
            </a:pPr>
            <a:r>
              <a:rPr lang="en-US" altLang="zh-CN" sz="2000" b="1" dirty="0"/>
              <a:t>private:</a:t>
            </a:r>
          </a:p>
          <a:p>
            <a:pPr lvl="1"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x,y</a:t>
            </a:r>
            <a:r>
              <a:rPr lang="en-US" altLang="zh-CN" sz="2000" b="1" dirty="0"/>
              <a:t>;</a:t>
            </a:r>
          </a:p>
          <a:p>
            <a:pPr lvl="1" eaLnBrk="1" hangingPunct="1">
              <a:lnSpc>
                <a:spcPct val="80000"/>
              </a:lnSpc>
              <a:buFontTx/>
              <a:buNone/>
            </a:pPr>
            <a:r>
              <a:rPr lang="en-US" altLang="zh-CN" sz="2000" b="1" dirty="0"/>
              <a:t>public:</a:t>
            </a:r>
          </a:p>
          <a:p>
            <a:pPr lvl="1" eaLnBrk="1" hangingPunct="1">
              <a:lnSpc>
                <a:spcPct val="80000"/>
              </a:lnSpc>
              <a:buFontTx/>
              <a:buNone/>
            </a:pPr>
            <a:r>
              <a:rPr lang="en-US" altLang="zh-CN" sz="2000" b="1" dirty="0"/>
              <a:t>    point(</a:t>
            </a:r>
            <a:r>
              <a:rPr lang="en-US" altLang="zh-CN" sz="2000" b="1" dirty="0" err="1"/>
              <a:t>int</a:t>
            </a:r>
            <a:r>
              <a:rPr lang="en-US" altLang="zh-CN" sz="2000" b="1" dirty="0"/>
              <a:t> </a:t>
            </a:r>
            <a:r>
              <a:rPr lang="en-US" altLang="zh-CN" sz="2000" b="1" dirty="0" err="1"/>
              <a:t>a,int</a:t>
            </a:r>
            <a:r>
              <a:rPr lang="en-US" altLang="zh-CN" sz="2000" b="1" dirty="0"/>
              <a:t> b) { x=a;    y=b; }</a:t>
            </a:r>
          </a:p>
          <a:p>
            <a:pPr lvl="1" eaLnBrk="1" hangingPunct="1">
              <a:lnSpc>
                <a:spcPct val="80000"/>
              </a:lnSpc>
              <a:buFontTx/>
              <a:buNone/>
            </a:pPr>
            <a:r>
              <a:rPr lang="en-US" altLang="zh-CN" sz="2000" b="1" dirty="0"/>
              <a:t>//    ……</a:t>
            </a:r>
          </a:p>
          <a:p>
            <a:pPr lvl="1" eaLnBrk="1" hangingPunct="1">
              <a:lnSpc>
                <a:spcPct val="80000"/>
              </a:lnSpc>
              <a:buFontTx/>
              <a:buNone/>
            </a:pPr>
            <a:r>
              <a:rPr lang="en-US" altLang="zh-CN" sz="2000" b="1" dirty="0"/>
              <a:t>};</a:t>
            </a:r>
          </a:p>
          <a:p>
            <a:pPr lvl="1" eaLnBrk="1" hangingPunct="1">
              <a:lnSpc>
                <a:spcPct val="80000"/>
              </a:lnSpc>
              <a:buFontTx/>
              <a:buNone/>
            </a:pPr>
            <a:r>
              <a:rPr lang="en-US" altLang="zh-CN" sz="2000" b="1" dirty="0">
                <a:solidFill>
                  <a:srgbClr val="FF0000"/>
                </a:solidFill>
              </a:rPr>
              <a:t>point p1;　　　　　　//</a:t>
            </a:r>
            <a:r>
              <a:rPr lang="zh-CN" altLang="en-US" sz="2000" b="1" dirty="0">
                <a:solidFill>
                  <a:srgbClr val="FF0000"/>
                </a:solidFill>
              </a:rPr>
              <a:t>错误</a:t>
            </a:r>
            <a:endParaRPr lang="en-US" altLang="zh-CN" sz="2000" b="1" dirty="0">
              <a:solidFill>
                <a:srgbClr val="FF0000"/>
              </a:solidFill>
            </a:endParaRPr>
          </a:p>
          <a:p>
            <a:pPr lvl="1" eaLnBrk="1" hangingPunct="1">
              <a:lnSpc>
                <a:spcPct val="80000"/>
              </a:lnSpc>
              <a:buFontTx/>
              <a:buNone/>
            </a:pPr>
            <a:r>
              <a:rPr lang="en-US" altLang="zh-CN" sz="2000" b="1" dirty="0"/>
              <a:t>void main(){</a:t>
            </a:r>
          </a:p>
          <a:p>
            <a:pPr lvl="1" eaLnBrk="1" hangingPunct="1">
              <a:lnSpc>
                <a:spcPct val="80000"/>
              </a:lnSpc>
              <a:buFontTx/>
              <a:buNone/>
            </a:pPr>
            <a:r>
              <a:rPr lang="en-US" altLang="zh-CN" sz="2000" b="1" dirty="0"/>
              <a:t>    static </a:t>
            </a:r>
            <a:r>
              <a:rPr lang="en-US" altLang="zh-CN" sz="2000" b="1" dirty="0">
                <a:solidFill>
                  <a:srgbClr val="FF0000"/>
                </a:solidFill>
              </a:rPr>
              <a:t>point p2;         //</a:t>
            </a:r>
            <a:r>
              <a:rPr lang="zh-CN" altLang="en-US" sz="2000" b="1" dirty="0">
                <a:solidFill>
                  <a:srgbClr val="FF0000"/>
                </a:solidFill>
              </a:rPr>
              <a:t>错误</a:t>
            </a:r>
            <a:endParaRPr lang="en-US" altLang="zh-CN" sz="2000" b="1" dirty="0">
              <a:solidFill>
                <a:srgbClr val="FF0000"/>
              </a:solidFill>
            </a:endParaRPr>
          </a:p>
          <a:p>
            <a:pPr lvl="1" eaLnBrk="1" hangingPunct="1">
              <a:lnSpc>
                <a:spcPct val="80000"/>
              </a:lnSpc>
              <a:buFontTx/>
              <a:buNone/>
            </a:pPr>
            <a:r>
              <a:rPr lang="en-US" altLang="zh-CN" sz="2000" b="1" dirty="0"/>
              <a:t>    </a:t>
            </a:r>
            <a:r>
              <a:rPr lang="en-US" altLang="zh-CN" sz="2000" b="1" dirty="0">
                <a:solidFill>
                  <a:srgbClr val="FF0000"/>
                </a:solidFill>
              </a:rPr>
              <a:t>point p3</a:t>
            </a:r>
            <a:r>
              <a:rPr lang="en-US" altLang="zh-CN" sz="2000" b="1" dirty="0"/>
              <a:t>,*p4,</a:t>
            </a:r>
            <a:r>
              <a:rPr lang="en-US" altLang="zh-CN" sz="2000" b="1" dirty="0">
                <a:solidFill>
                  <a:srgbClr val="FF0000"/>
                </a:solidFill>
              </a:rPr>
              <a:t>a[10];    //</a:t>
            </a:r>
            <a:r>
              <a:rPr lang="zh-CN" altLang="en-US" sz="2000" b="1" dirty="0">
                <a:solidFill>
                  <a:srgbClr val="FF0000"/>
                </a:solidFill>
              </a:rPr>
              <a:t>错误</a:t>
            </a:r>
            <a:endParaRPr lang="en-US" altLang="zh-CN" sz="2000" b="1" dirty="0">
              <a:solidFill>
                <a:srgbClr val="FF0000"/>
              </a:solidFill>
            </a:endParaRPr>
          </a:p>
          <a:p>
            <a:pPr lvl="1" eaLnBrk="1" hangingPunct="1">
              <a:lnSpc>
                <a:spcPct val="80000"/>
              </a:lnSpc>
              <a:buFontTx/>
              <a:buNone/>
            </a:pPr>
            <a:r>
              <a:rPr lang="en-US" altLang="zh-CN" sz="2000" b="1" dirty="0"/>
              <a:t>    p4=new </a:t>
            </a:r>
            <a:r>
              <a:rPr lang="en-US" altLang="zh-CN" sz="2000" b="1" dirty="0">
                <a:solidFill>
                  <a:srgbClr val="FF0000"/>
                </a:solidFill>
              </a:rPr>
              <a:t>point;          //</a:t>
            </a:r>
            <a:r>
              <a:rPr lang="zh-CN" altLang="en-US" sz="2000" b="1" dirty="0">
                <a:solidFill>
                  <a:srgbClr val="FF0000"/>
                </a:solidFill>
              </a:rPr>
              <a:t>错误</a:t>
            </a:r>
            <a:endParaRPr lang="en-US" altLang="zh-CN" sz="2000" b="1" dirty="0">
              <a:solidFill>
                <a:srgbClr val="FF0000"/>
              </a:solidFill>
            </a:endParaRPr>
          </a:p>
          <a:p>
            <a:pPr lvl="1" eaLnBrk="1" hangingPunct="1">
              <a:lnSpc>
                <a:spcPct val="80000"/>
              </a:lnSpc>
              <a:buFontTx/>
              <a:buNone/>
            </a:pPr>
            <a:r>
              <a:rPr lang="en-US" altLang="zh-CN" sz="2000" b="1" dirty="0"/>
              <a:t>}</a:t>
            </a:r>
          </a:p>
        </p:txBody>
      </p:sp>
    </p:spTree>
    <p:extLst>
      <p:ext uri="{BB962C8B-B14F-4D97-AF65-F5344CB8AC3E}">
        <p14:creationId xmlns:p14="http://schemas.microsoft.com/office/powerpoint/2010/main" val="101741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1" end="1"/>
                                            </p:txEl>
                                          </p:spTgt>
                                        </p:tgtEl>
                                        <p:attrNameLst>
                                          <p:attrName>style.visibility</p:attrName>
                                        </p:attrNameLst>
                                      </p:cBhvr>
                                      <p:to>
                                        <p:strVal val="visible"/>
                                      </p:to>
                                    </p:set>
                                    <p:anim calcmode="lin" valueType="num">
                                      <p:cBhvr additive="base">
                                        <p:cTn id="13"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anim calcmode="lin" valueType="num">
                                      <p:cBhvr additive="base">
                                        <p:cTn id="19"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58">
                                            <p:txEl>
                                              <p:pRg st="3" end="3"/>
                                            </p:txEl>
                                          </p:spTgt>
                                        </p:tgtEl>
                                        <p:attrNameLst>
                                          <p:attrName>style.visibility</p:attrName>
                                        </p:attrNameLst>
                                      </p:cBhvr>
                                      <p:to>
                                        <p:strVal val="visible"/>
                                      </p:to>
                                    </p:set>
                                    <p:anim calcmode="lin" valueType="num">
                                      <p:cBhvr additive="base">
                                        <p:cTn id="25"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058">
                                            <p:txEl>
                                              <p:pRg st="4" end="4"/>
                                            </p:txEl>
                                          </p:spTgt>
                                        </p:tgtEl>
                                        <p:attrNameLst>
                                          <p:attrName>style.visibility</p:attrName>
                                        </p:attrNameLst>
                                      </p:cBhvr>
                                      <p:to>
                                        <p:strVal val="visible"/>
                                      </p:to>
                                    </p:set>
                                    <p:anim calcmode="lin" valueType="num">
                                      <p:cBhvr additive="base">
                                        <p:cTn id="31"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058">
                                            <p:txEl>
                                              <p:pRg st="5" end="5"/>
                                            </p:txEl>
                                          </p:spTgt>
                                        </p:tgtEl>
                                        <p:attrNameLst>
                                          <p:attrName>style.visibility</p:attrName>
                                        </p:attrNameLst>
                                      </p:cBhvr>
                                      <p:to>
                                        <p:strVal val="visible"/>
                                      </p:to>
                                    </p:set>
                                    <p:anim calcmode="lin" valueType="num">
                                      <p:cBhvr additive="base">
                                        <p:cTn id="37"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58">
                                            <p:txEl>
                                              <p:pRg st="6" end="6"/>
                                            </p:txEl>
                                          </p:spTgt>
                                        </p:tgtEl>
                                        <p:attrNameLst>
                                          <p:attrName>style.visibility</p:attrName>
                                        </p:attrNameLst>
                                      </p:cBhvr>
                                      <p:to>
                                        <p:strVal val="visible"/>
                                      </p:to>
                                    </p:set>
                                    <p:anim calcmode="lin" valueType="num">
                                      <p:cBhvr additive="base">
                                        <p:cTn id="43"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058">
                                            <p:txEl>
                                              <p:pRg st="7" end="7"/>
                                            </p:txEl>
                                          </p:spTgt>
                                        </p:tgtEl>
                                        <p:attrNameLst>
                                          <p:attrName>style.visibility</p:attrName>
                                        </p:attrNameLst>
                                      </p:cBhvr>
                                      <p:to>
                                        <p:strVal val="visible"/>
                                      </p:to>
                                    </p:set>
                                    <p:anim calcmode="lin" valueType="num">
                                      <p:cBhvr additive="base">
                                        <p:cTn id="49" dur="5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685800" y="1268760"/>
            <a:ext cx="7772400" cy="4754562"/>
          </a:xfrm>
        </p:spPr>
        <p:txBody>
          <a:bodyPr/>
          <a:lstStyle/>
          <a:p>
            <a:pPr marL="457200" indent="-457200">
              <a:buFont typeface="+mj-ea"/>
              <a:buAutoNum type="circleNumDbPlain" startAt="2"/>
            </a:pPr>
            <a:r>
              <a:rPr lang="zh-CN" altLang="en-US" sz="2400" b="1" dirty="0">
                <a:solidFill>
                  <a:srgbClr val="FF0000"/>
                </a:solidFill>
              </a:rPr>
              <a:t>默认构造函数引发的错误</a:t>
            </a:r>
            <a:endParaRPr lang="en-US" altLang="zh-CN" sz="2400" b="1" dirty="0">
              <a:solidFill>
                <a:srgbClr val="FF0000"/>
              </a:solidFill>
            </a:endParaRPr>
          </a:p>
          <a:p>
            <a:r>
              <a:rPr lang="zh-CN" altLang="zh-CN" sz="2400" dirty="0"/>
              <a:t>在某些情况下合成的默认构造函数会执行错误操作。比如，类具有数组或指针成员时，用合成的默认构造函数执行对象初始化，很有可能产生</a:t>
            </a:r>
            <a:r>
              <a:rPr lang="zh-CN" altLang="zh-CN" sz="2400" b="1" dirty="0">
                <a:solidFill>
                  <a:srgbClr val="FF0000"/>
                </a:solidFill>
              </a:rPr>
              <a:t>“指针悬挂</a:t>
            </a:r>
            <a:r>
              <a:rPr lang="zh-CN" altLang="zh-CN" sz="2400" dirty="0"/>
              <a:t>”问题。</a:t>
            </a:r>
          </a:p>
          <a:p>
            <a:pPr marL="457200" indent="-457200">
              <a:buFont typeface="+mj-ea"/>
              <a:buAutoNum type="circleNumDbPlain" startAt="3"/>
            </a:pPr>
            <a:r>
              <a:rPr lang="zh-CN" altLang="en-US" sz="2400" b="1" dirty="0">
                <a:solidFill>
                  <a:srgbClr val="FF0000"/>
                </a:solidFill>
              </a:rPr>
              <a:t>无法合成默认构造函数</a:t>
            </a:r>
            <a:endParaRPr lang="en-US" altLang="zh-CN" sz="2400" b="1" dirty="0">
              <a:solidFill>
                <a:srgbClr val="FF0000"/>
              </a:solidFill>
            </a:endParaRPr>
          </a:p>
          <a:p>
            <a:r>
              <a:rPr lang="zh-CN" altLang="zh-CN" sz="2400" dirty="0"/>
              <a:t>在某些情况下，编译器无法为类创建合成的默认构造函数。比如，类</a:t>
            </a:r>
            <a:r>
              <a:rPr lang="en-US" altLang="zh-CN" sz="2400" dirty="0"/>
              <a:t>A</a:t>
            </a:r>
            <a:r>
              <a:rPr lang="zh-CN" altLang="zh-CN" sz="2400" dirty="0"/>
              <a:t>的一个数据成员是用类</a:t>
            </a:r>
            <a:r>
              <a:rPr lang="en-US" altLang="zh-CN" sz="2400" dirty="0"/>
              <a:t>B</a:t>
            </a:r>
            <a:r>
              <a:rPr lang="zh-CN" altLang="zh-CN" sz="2400" dirty="0"/>
              <a:t>创建的，但类</a:t>
            </a:r>
            <a:r>
              <a:rPr lang="en-US" altLang="zh-CN" sz="2400" dirty="0"/>
              <a:t>B</a:t>
            </a:r>
            <a:r>
              <a:rPr lang="zh-CN" altLang="zh-CN" sz="2400" dirty="0"/>
              <a:t>有其它构造函数，却没有默认构造函数，在这种情况下类</a:t>
            </a:r>
            <a:r>
              <a:rPr lang="en-US" altLang="zh-CN" sz="2400" dirty="0"/>
              <a:t>A</a:t>
            </a:r>
            <a:r>
              <a:rPr lang="zh-CN" altLang="zh-CN" sz="2400" dirty="0"/>
              <a:t>必须定义构造函数，并负责为对象成员提供构造函数初值。</a:t>
            </a:r>
            <a:endParaRPr lang="en-US" altLang="zh-CN" sz="2400" dirty="0"/>
          </a:p>
          <a:p>
            <a:r>
              <a:rPr lang="zh-CN" altLang="en-US" sz="2400" dirty="0">
                <a:solidFill>
                  <a:srgbClr val="0000CC"/>
                </a:solidFill>
              </a:rPr>
              <a:t>上面三种情况，需要程序员显式定义构造函数</a:t>
            </a:r>
            <a:endParaRPr lang="zh-CN" altLang="zh-CN" sz="2400" dirty="0">
              <a:solidFill>
                <a:srgbClr val="0000CC"/>
              </a:solidFill>
            </a:endParaRPr>
          </a:p>
          <a:p>
            <a:pPr eaLnBrk="1" hangingPunct="1">
              <a:lnSpc>
                <a:spcPct val="90000"/>
              </a:lnSpc>
            </a:pPr>
            <a:endParaRPr lang="en-US" altLang="zh-CN" sz="2400" b="1" dirty="0"/>
          </a:p>
        </p:txBody>
      </p:sp>
      <p:sp>
        <p:nvSpPr>
          <p:cNvPr id="5"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Tree>
    <p:extLst>
      <p:ext uri="{BB962C8B-B14F-4D97-AF65-F5344CB8AC3E}">
        <p14:creationId xmlns:p14="http://schemas.microsoft.com/office/powerpoint/2010/main" val="52165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2">
                                            <p:txEl>
                                              <p:pRg st="2" end="2"/>
                                            </p:txEl>
                                          </p:spTgt>
                                        </p:tgtEl>
                                        <p:attrNameLst>
                                          <p:attrName>style.visibility</p:attrName>
                                        </p:attrNameLst>
                                      </p:cBhvr>
                                      <p:to>
                                        <p:strVal val="visible"/>
                                      </p:to>
                                    </p:set>
                                    <p:anim calcmode="lin" valueType="num">
                                      <p:cBhvr additive="base">
                                        <p:cTn id="13"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animEffect transition="in" filter="fade">
                                      <p:cBhvr>
                                        <p:cTn id="19" dur="1000"/>
                                        <p:tgtEl>
                                          <p:spTgt spid="46082">
                                            <p:txEl>
                                              <p:pRg st="3" end="3"/>
                                            </p:txEl>
                                          </p:spTgt>
                                        </p:tgtEl>
                                      </p:cBhvr>
                                    </p:animEffect>
                                    <p:anim calcmode="lin" valueType="num">
                                      <p:cBhvr>
                                        <p:cTn id="20" dur="10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608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6082">
                                            <p:txEl>
                                              <p:pRg st="4" end="4"/>
                                            </p:txEl>
                                          </p:spTgt>
                                        </p:tgtEl>
                                        <p:attrNameLst>
                                          <p:attrName>style.visibility</p:attrName>
                                        </p:attrNameLst>
                                      </p:cBhvr>
                                      <p:to>
                                        <p:strVal val="visible"/>
                                      </p:to>
                                    </p:set>
                                    <p:anim calcmode="lin" valueType="num">
                                      <p:cBhvr additive="base">
                                        <p:cTn id="26"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52736"/>
            <a:ext cx="5544616" cy="5168635"/>
          </a:xfrm>
        </p:spPr>
        <p:txBody>
          <a:bodyPr/>
          <a:lstStyle/>
          <a:p>
            <a:pPr marL="0" indent="0">
              <a:buNone/>
            </a:pPr>
            <a:r>
              <a:rPr lang="zh-CN" altLang="zh-CN" sz="2400" dirty="0"/>
              <a:t>【例</a:t>
            </a:r>
            <a:r>
              <a:rPr lang="en-US" altLang="zh-CN" sz="2400" dirty="0"/>
              <a:t>3-7</a:t>
            </a:r>
            <a:r>
              <a:rPr lang="zh-CN" altLang="zh-CN" sz="2400" dirty="0"/>
              <a:t>】 设计表示平面坐标位置的点类，可以修改和获取点的</a:t>
            </a:r>
            <a:r>
              <a:rPr lang="en-US" altLang="zh-CN" sz="2400" dirty="0"/>
              <a:t>x</a:t>
            </a:r>
            <a:r>
              <a:rPr lang="zh-CN" altLang="zh-CN" sz="2400" dirty="0"/>
              <a:t>、</a:t>
            </a:r>
            <a:r>
              <a:rPr lang="en-US" altLang="zh-CN" sz="2400" dirty="0"/>
              <a:t>y</a:t>
            </a:r>
            <a:r>
              <a:rPr lang="zh-CN" altLang="zh-CN" sz="2400" dirty="0"/>
              <a:t>坐标值，设置构造函数对点的数据成员进行初始化，并且能够用数组保存一系列的点。</a:t>
            </a:r>
          </a:p>
          <a:p>
            <a:r>
              <a:rPr lang="zh-CN" altLang="zh-CN" dirty="0">
                <a:solidFill>
                  <a:srgbClr val="0000CC"/>
                </a:solidFill>
              </a:rPr>
              <a:t>问题分析与数据抽象</a:t>
            </a:r>
            <a:endParaRPr lang="en-US" altLang="zh-CN" dirty="0">
              <a:solidFill>
                <a:srgbClr val="0000CC"/>
              </a:solidFill>
            </a:endParaRPr>
          </a:p>
          <a:p>
            <a:r>
              <a:rPr lang="zh-CN" altLang="zh-CN" sz="2200" dirty="0"/>
              <a:t>将点抽象成</a:t>
            </a:r>
            <a:r>
              <a:rPr lang="en-US" altLang="zh-CN" sz="2200" dirty="0"/>
              <a:t>Point</a:t>
            </a:r>
            <a:r>
              <a:rPr lang="zh-CN" altLang="zh-CN" sz="2200" dirty="0"/>
              <a:t>类，将它的坐标值</a:t>
            </a:r>
            <a:r>
              <a:rPr lang="en-US" altLang="zh-CN" sz="2200" dirty="0"/>
              <a:t>x</a:t>
            </a:r>
            <a:r>
              <a:rPr lang="zh-CN" altLang="zh-CN" sz="2200" dirty="0"/>
              <a:t>、</a:t>
            </a:r>
            <a:r>
              <a:rPr lang="en-US" altLang="zh-CN" sz="2200" dirty="0"/>
              <a:t>y</a:t>
            </a:r>
            <a:r>
              <a:rPr lang="zh-CN" altLang="zh-CN" sz="2200" dirty="0"/>
              <a:t>设置为私有数据成员，并设置</a:t>
            </a:r>
            <a:r>
              <a:rPr lang="en-US" altLang="zh-CN" sz="2200" dirty="0" err="1"/>
              <a:t>setPoint</a:t>
            </a:r>
            <a:r>
              <a:rPr lang="zh-CN" altLang="zh-CN" sz="2200" dirty="0"/>
              <a:t>接口修改</a:t>
            </a:r>
            <a:r>
              <a:rPr lang="en-US" altLang="zh-CN" sz="2200" dirty="0"/>
              <a:t>x</a:t>
            </a:r>
            <a:r>
              <a:rPr lang="zh-CN" altLang="zh-CN" sz="2200" dirty="0"/>
              <a:t>、</a:t>
            </a:r>
            <a:r>
              <a:rPr lang="en-US" altLang="zh-CN" sz="2200" dirty="0"/>
              <a:t>y</a:t>
            </a:r>
            <a:r>
              <a:rPr lang="zh-CN" altLang="zh-CN" sz="2200" dirty="0"/>
              <a:t>的坐标值，设置</a:t>
            </a:r>
            <a:r>
              <a:rPr lang="en-US" altLang="zh-CN" sz="2200" dirty="0" err="1"/>
              <a:t>getx</a:t>
            </a:r>
            <a:r>
              <a:rPr lang="zh-CN" altLang="zh-CN" sz="2200" dirty="0"/>
              <a:t>，</a:t>
            </a:r>
            <a:r>
              <a:rPr lang="en-US" altLang="zh-CN" sz="2200" dirty="0" err="1"/>
              <a:t>gety</a:t>
            </a:r>
            <a:r>
              <a:rPr lang="zh-CN" altLang="zh-CN" sz="2200" dirty="0"/>
              <a:t>接口获取坐标点的</a:t>
            </a:r>
            <a:r>
              <a:rPr lang="en-US" altLang="zh-CN" sz="2200" dirty="0"/>
              <a:t>x</a:t>
            </a:r>
            <a:r>
              <a:rPr lang="zh-CN" altLang="zh-CN" sz="2200" dirty="0"/>
              <a:t>，</a:t>
            </a:r>
            <a:r>
              <a:rPr lang="en-US" altLang="zh-CN" sz="2200" dirty="0"/>
              <a:t>y</a:t>
            </a:r>
            <a:r>
              <a:rPr lang="zh-CN" altLang="zh-CN" sz="2200" dirty="0"/>
              <a:t>值，设置构造函数</a:t>
            </a:r>
            <a:r>
              <a:rPr lang="en-US" altLang="zh-CN" sz="2200" dirty="0"/>
              <a:t>Point</a:t>
            </a:r>
            <a:r>
              <a:rPr lang="zh-CN" altLang="zh-CN" sz="2200" dirty="0"/>
              <a:t>（</a:t>
            </a:r>
            <a:r>
              <a:rPr lang="en-US" altLang="zh-CN" sz="2200" dirty="0" err="1"/>
              <a:t>int</a:t>
            </a:r>
            <a:r>
              <a:rPr lang="en-US" altLang="zh-CN" sz="2200" dirty="0"/>
              <a:t> </a:t>
            </a:r>
            <a:r>
              <a:rPr lang="en-US" altLang="zh-CN" sz="2200" dirty="0" err="1"/>
              <a:t>xx,int</a:t>
            </a:r>
            <a:r>
              <a:rPr lang="en-US" altLang="zh-CN" sz="2200" dirty="0"/>
              <a:t> </a:t>
            </a:r>
            <a:r>
              <a:rPr lang="en-US" altLang="zh-CN" sz="2200" dirty="0" err="1"/>
              <a:t>yy</a:t>
            </a:r>
            <a:r>
              <a:rPr lang="zh-CN" altLang="zh-CN" sz="2200" dirty="0"/>
              <a:t>）初始化点的坐标值。</a:t>
            </a:r>
            <a:endParaRPr lang="en-US" altLang="zh-CN" sz="2200" dirty="0"/>
          </a:p>
          <a:p>
            <a:r>
              <a:rPr lang="zh-CN" altLang="zh-CN" sz="2200" dirty="0"/>
              <a:t>由于要定义数组，而且已定义了有参数的构造函数，编译器就不会再创建合成的默认构造函数了，必须显式定义默认构造函数将坐标点初始化为</a:t>
            </a:r>
            <a:r>
              <a:rPr lang="en-US" altLang="zh-CN" sz="2200" dirty="0"/>
              <a:t>0</a:t>
            </a:r>
            <a:r>
              <a:rPr lang="zh-CN" altLang="zh-CN" sz="2200" dirty="0"/>
              <a:t>。</a:t>
            </a:r>
            <a:endParaRPr lang="zh-CN" altLang="en-US" sz="2200" dirty="0"/>
          </a:p>
        </p:txBody>
      </p:sp>
      <p:sp>
        <p:nvSpPr>
          <p:cNvPr id="5"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039" y="1484784"/>
            <a:ext cx="3159516" cy="344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7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179512" y="1124744"/>
            <a:ext cx="8497888" cy="5528453"/>
          </a:xfrm>
        </p:spPr>
        <p:txBody>
          <a:bodyPr/>
          <a:lstStyle/>
          <a:p>
            <a:pPr marL="0" indent="0">
              <a:buNone/>
            </a:pPr>
            <a:r>
              <a:rPr lang="en-US" altLang="zh-CN" sz="2000" dirty="0"/>
              <a:t>//Eg3-7.cpp</a:t>
            </a:r>
            <a:endParaRPr lang="zh-CN" altLang="zh-CN" sz="2000" dirty="0"/>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Point {</a:t>
            </a:r>
            <a:endParaRPr lang="zh-CN" altLang="zh-CN" sz="2000" dirty="0"/>
          </a:p>
          <a:p>
            <a:pPr marL="0" indent="0">
              <a:buNone/>
            </a:pPr>
            <a:r>
              <a:rPr lang="en-US" altLang="zh-CN" sz="2000" dirty="0"/>
              <a:t>private:</a:t>
            </a:r>
            <a:endParaRPr lang="zh-CN" altLang="zh-CN" sz="2000" dirty="0"/>
          </a:p>
          <a:p>
            <a:pPr marL="0" indent="0">
              <a:buNone/>
            </a:pPr>
            <a:r>
              <a:rPr lang="en-US" altLang="zh-CN" sz="2000" dirty="0"/>
              <a:t>	</a:t>
            </a:r>
            <a:r>
              <a:rPr lang="en-US" altLang="zh-CN" sz="2000" dirty="0" err="1"/>
              <a:t>int</a:t>
            </a:r>
            <a:r>
              <a:rPr lang="en-US" altLang="zh-CN" sz="2000" dirty="0"/>
              <a:t> x, y;</a:t>
            </a:r>
            <a:endParaRPr lang="zh-CN" altLang="zh-CN" sz="2000" dirty="0"/>
          </a:p>
          <a:p>
            <a:pPr marL="0" indent="0">
              <a:buNone/>
            </a:pPr>
            <a:r>
              <a:rPr lang="en-US" altLang="zh-CN" sz="2000" dirty="0"/>
              <a:t>public:</a:t>
            </a:r>
            <a:endParaRPr lang="zh-CN" altLang="zh-CN" sz="2000" dirty="0"/>
          </a:p>
          <a:p>
            <a:pPr marL="0" indent="0">
              <a:buNone/>
            </a:pPr>
            <a:r>
              <a:rPr lang="en-US" altLang="zh-CN" sz="2000" dirty="0"/>
              <a:t>	Point(</a:t>
            </a:r>
            <a:r>
              <a:rPr lang="en-US" altLang="zh-CN" sz="2000" dirty="0" err="1"/>
              <a:t>int</a:t>
            </a:r>
            <a:r>
              <a:rPr lang="en-US" altLang="zh-CN" sz="2000" dirty="0"/>
              <a:t> a, </a:t>
            </a:r>
            <a:r>
              <a:rPr lang="en-US" altLang="zh-CN" sz="2000" dirty="0" err="1"/>
              <a:t>int</a:t>
            </a:r>
            <a:r>
              <a:rPr lang="en-US" altLang="zh-CN" sz="2000" dirty="0"/>
              <a:t> b) { </a:t>
            </a:r>
            <a:r>
              <a:rPr lang="en-US" altLang="zh-CN" sz="2000" dirty="0" err="1"/>
              <a:t>setPoint</a:t>
            </a:r>
            <a:r>
              <a:rPr lang="en-US" altLang="zh-CN" sz="2000" dirty="0"/>
              <a:t>(a, b); }	//L1</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getx</a:t>
            </a:r>
            <a:r>
              <a:rPr lang="en-US" altLang="zh-CN" sz="2000" dirty="0"/>
              <a:t>() { return x; }</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gety</a:t>
            </a:r>
            <a:r>
              <a:rPr lang="en-US" altLang="zh-CN" sz="2000" dirty="0"/>
              <a:t>() { return y; }</a:t>
            </a:r>
            <a:endParaRPr lang="zh-CN" altLang="zh-CN" sz="2000" dirty="0"/>
          </a:p>
          <a:p>
            <a:pPr marL="0" indent="0">
              <a:buNone/>
            </a:pPr>
            <a:r>
              <a:rPr lang="en-US" altLang="zh-CN" sz="2000" dirty="0"/>
              <a:t>	</a:t>
            </a:r>
            <a:r>
              <a:rPr lang="en-US" altLang="zh-CN" sz="2000" b="1" dirty="0">
                <a:solidFill>
                  <a:srgbClr val="FF0000"/>
                </a:solidFill>
              </a:rPr>
              <a:t>Point() { x = 0; y = 0; }	</a:t>
            </a:r>
            <a:r>
              <a:rPr lang="en-US" altLang="zh-CN" sz="2000" dirty="0"/>
              <a:t>	//L2 </a:t>
            </a:r>
            <a:r>
              <a:rPr lang="zh-CN" altLang="zh-CN" sz="2000" dirty="0"/>
              <a:t>显式定义无参构造函数</a:t>
            </a:r>
          </a:p>
          <a:p>
            <a:pPr marL="0" indent="0">
              <a:buNone/>
            </a:pPr>
            <a:r>
              <a:rPr lang="en-US" altLang="zh-CN" sz="2000" dirty="0"/>
              <a:t>	void </a:t>
            </a:r>
            <a:r>
              <a:rPr lang="en-US" altLang="zh-CN" sz="2000" dirty="0" err="1"/>
              <a:t>setPoint</a:t>
            </a:r>
            <a:r>
              <a:rPr lang="en-US" altLang="zh-CN" sz="2000" dirty="0"/>
              <a:t>(</a:t>
            </a:r>
            <a:r>
              <a:rPr lang="en-US" altLang="zh-CN" sz="2000" dirty="0" err="1"/>
              <a:t>int</a:t>
            </a:r>
            <a:r>
              <a:rPr lang="en-US" altLang="zh-CN" sz="2000" dirty="0"/>
              <a:t> a, </a:t>
            </a:r>
            <a:r>
              <a:rPr lang="en-US" altLang="zh-CN" sz="2000" dirty="0" err="1"/>
              <a:t>int</a:t>
            </a:r>
            <a:r>
              <a:rPr lang="en-US" altLang="zh-CN" sz="2000" dirty="0"/>
              <a:t> b) { x = a; y = b; }</a:t>
            </a:r>
            <a:endParaRPr lang="zh-CN" altLang="zh-CN" sz="2000" dirty="0"/>
          </a:p>
          <a:p>
            <a:pPr marL="0" indent="0">
              <a:buNone/>
            </a:pPr>
            <a:r>
              <a:rPr lang="en-US" altLang="zh-CN" sz="2000" dirty="0"/>
              <a:t>};</a:t>
            </a:r>
            <a:endParaRPr lang="zh-CN" altLang="zh-CN" sz="2000" dirty="0"/>
          </a:p>
          <a:p>
            <a:pPr marL="0" indent="0">
              <a:buNone/>
            </a:pPr>
            <a:r>
              <a:rPr lang="en-US" altLang="zh-CN" sz="2000" b="1" dirty="0">
                <a:solidFill>
                  <a:srgbClr val="FF0000"/>
                </a:solidFill>
              </a:rPr>
              <a:t>Point p0;</a:t>
            </a:r>
            <a:r>
              <a:rPr lang="en-US" altLang="zh-CN" sz="2000" dirty="0"/>
              <a:t>			//L3</a:t>
            </a:r>
            <a:endParaRPr lang="zh-CN" altLang="zh-CN" sz="2000" dirty="0"/>
          </a:p>
          <a:p>
            <a:pPr marL="0" indent="0">
              <a:buNone/>
            </a:pPr>
            <a:r>
              <a:rPr lang="en-US" altLang="zh-CN" sz="2000" dirty="0"/>
              <a:t>Point p1(1, 1);			//L4 </a:t>
            </a:r>
            <a:r>
              <a:rPr lang="zh-CN" altLang="zh-CN" sz="2000" dirty="0"/>
              <a:t>调用构造函数</a:t>
            </a:r>
            <a:r>
              <a:rPr lang="en-US" altLang="zh-CN" sz="2000" dirty="0"/>
              <a:t>Point(</a:t>
            </a:r>
            <a:r>
              <a:rPr lang="en-US" altLang="zh-CN" sz="2000" dirty="0" err="1"/>
              <a:t>int,int</a:t>
            </a:r>
            <a:r>
              <a:rPr lang="en-US" altLang="zh-CN" sz="2000" dirty="0"/>
              <a:t>)</a:t>
            </a:r>
            <a:endParaRPr lang="zh-CN" altLang="zh-CN" sz="2000" dirty="0"/>
          </a:p>
        </p:txBody>
      </p:sp>
      <p:sp>
        <p:nvSpPr>
          <p:cNvPr id="4" name="标题 1"/>
          <p:cNvSpPr>
            <a:spLocks noGrp="1"/>
          </p:cNvSpPr>
          <p:nvPr>
            <p:ph type="title"/>
          </p:nvPr>
        </p:nvSpPr>
        <p:spPr>
          <a:xfrm>
            <a:off x="457200" y="73672"/>
            <a:ext cx="8229600" cy="811195"/>
          </a:xfrm>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Tree>
    <p:extLst>
      <p:ext uri="{BB962C8B-B14F-4D97-AF65-F5344CB8AC3E}">
        <p14:creationId xmlns:p14="http://schemas.microsoft.com/office/powerpoint/2010/main" val="3836847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void main() {</a:t>
            </a:r>
            <a:endParaRPr lang="zh-CN" altLang="zh-CN" sz="2000" dirty="0"/>
          </a:p>
          <a:p>
            <a:pPr marL="0" indent="0">
              <a:buNone/>
            </a:pPr>
            <a:r>
              <a:rPr lang="en-US" altLang="zh-CN" sz="2000" dirty="0"/>
              <a:t>	</a:t>
            </a:r>
            <a:r>
              <a:rPr lang="en-US" altLang="zh-CN" sz="2000" b="1" dirty="0">
                <a:solidFill>
                  <a:srgbClr val="FF0000"/>
                </a:solidFill>
              </a:rPr>
              <a:t>static Point p2;</a:t>
            </a:r>
            <a:r>
              <a:rPr lang="en-US" altLang="zh-CN" sz="2000" dirty="0"/>
              <a:t>		//L5 </a:t>
            </a:r>
            <a:r>
              <a:rPr lang="zh-CN" altLang="zh-CN" sz="2000" dirty="0"/>
              <a:t>调用构造函数</a:t>
            </a:r>
            <a:r>
              <a:rPr lang="en-US" altLang="zh-CN" sz="2000" dirty="0"/>
              <a:t>Point()</a:t>
            </a:r>
            <a:endParaRPr lang="zh-CN" altLang="zh-CN" sz="2000" dirty="0"/>
          </a:p>
          <a:p>
            <a:pPr marL="0" indent="0">
              <a:buNone/>
            </a:pPr>
            <a:r>
              <a:rPr lang="en-US" altLang="zh-CN" sz="2000" dirty="0"/>
              <a:t>	</a:t>
            </a:r>
            <a:r>
              <a:rPr lang="en-US" altLang="zh-CN" sz="2000" b="1" dirty="0">
                <a:solidFill>
                  <a:srgbClr val="FF0000"/>
                </a:solidFill>
              </a:rPr>
              <a:t>Point p3;</a:t>
            </a:r>
            <a:r>
              <a:rPr lang="en-US" altLang="zh-CN" sz="2000" dirty="0"/>
              <a:t>		//L6 </a:t>
            </a:r>
            <a:r>
              <a:rPr lang="zh-CN" altLang="zh-CN" sz="2000" dirty="0"/>
              <a:t>调用构造函数</a:t>
            </a:r>
            <a:r>
              <a:rPr lang="en-US" altLang="zh-CN" sz="2000" dirty="0"/>
              <a:t>Point()</a:t>
            </a:r>
            <a:endParaRPr lang="zh-CN" altLang="zh-CN" sz="2000" dirty="0"/>
          </a:p>
          <a:p>
            <a:pPr marL="0" indent="0">
              <a:buNone/>
            </a:pPr>
            <a:r>
              <a:rPr lang="en-US" altLang="zh-CN" sz="2000" dirty="0"/>
              <a:t>	</a:t>
            </a:r>
            <a:r>
              <a:rPr lang="en-US" altLang="zh-CN" sz="2000" b="1" dirty="0">
                <a:solidFill>
                  <a:srgbClr val="FF0000"/>
                </a:solidFill>
              </a:rPr>
              <a:t>Point a[10];</a:t>
            </a:r>
            <a:r>
              <a:rPr lang="en-US" altLang="zh-CN" sz="2000" dirty="0"/>
              <a:t>		//L7 </a:t>
            </a:r>
            <a:r>
              <a:rPr lang="zh-CN" altLang="zh-CN" sz="2000" dirty="0"/>
              <a:t>调用构造函数</a:t>
            </a:r>
            <a:r>
              <a:rPr lang="en-US" altLang="zh-CN" sz="2000" dirty="0"/>
              <a:t>Point()</a:t>
            </a:r>
            <a:endParaRPr lang="zh-CN" altLang="zh-CN" sz="2000" dirty="0"/>
          </a:p>
          <a:p>
            <a:pPr marL="0" indent="0">
              <a:buNone/>
            </a:pPr>
            <a:r>
              <a:rPr lang="en-US" altLang="zh-CN" sz="2000" dirty="0"/>
              <a:t>	</a:t>
            </a:r>
            <a:r>
              <a:rPr lang="en-US" altLang="zh-CN" sz="2000" dirty="0">
                <a:solidFill>
                  <a:srgbClr val="0000CC"/>
                </a:solidFill>
              </a:rPr>
              <a:t>Point  *p4;		//L8 </a:t>
            </a:r>
            <a:r>
              <a:rPr lang="zh-CN" altLang="zh-CN" sz="2000" dirty="0">
                <a:solidFill>
                  <a:srgbClr val="0000CC"/>
                </a:solidFill>
              </a:rPr>
              <a:t>不调用任何构造函数</a:t>
            </a:r>
          </a:p>
          <a:p>
            <a:pPr marL="0" indent="0">
              <a:buNone/>
            </a:pPr>
            <a:r>
              <a:rPr lang="en-US" altLang="zh-CN" sz="2000" dirty="0"/>
              <a:t>	p4 = new </a:t>
            </a:r>
            <a:r>
              <a:rPr lang="en-US" altLang="zh-CN" sz="2000" b="1" dirty="0">
                <a:solidFill>
                  <a:srgbClr val="0000CC"/>
                </a:solidFill>
              </a:rPr>
              <a:t>Point;</a:t>
            </a:r>
            <a:r>
              <a:rPr lang="en-US" altLang="zh-CN" sz="2000" dirty="0"/>
              <a:t>		//L9 </a:t>
            </a:r>
            <a:r>
              <a:rPr lang="zh-CN" altLang="zh-CN" sz="2000" dirty="0"/>
              <a:t>调用构造函数</a:t>
            </a:r>
            <a:r>
              <a:rPr lang="en-US" altLang="zh-CN" sz="2000" dirty="0"/>
              <a:t>Point()</a:t>
            </a:r>
            <a:endParaRPr lang="zh-CN" altLang="zh-CN" sz="2000" dirty="0"/>
          </a:p>
          <a:p>
            <a:pPr marL="0" indent="0">
              <a:buNone/>
            </a:pPr>
            <a:r>
              <a:rPr lang="en-US" altLang="zh-CN" sz="2000" dirty="0"/>
              <a:t>	p4-&gt;</a:t>
            </a:r>
            <a:r>
              <a:rPr lang="en-US" altLang="zh-CN" sz="2000" dirty="0" err="1"/>
              <a:t>setPoint</a:t>
            </a:r>
            <a:r>
              <a:rPr lang="en-US" altLang="zh-CN" sz="2000" dirty="0"/>
              <a:t>(8, 9);          </a:t>
            </a:r>
            <a:endParaRPr lang="zh-CN" altLang="zh-CN" sz="2000" dirty="0"/>
          </a:p>
          <a:p>
            <a:pPr marL="0" indent="0">
              <a:buNone/>
            </a:pPr>
            <a:r>
              <a:rPr lang="en-US" altLang="zh-CN" sz="2000" dirty="0"/>
              <a:t>	</a:t>
            </a:r>
            <a:r>
              <a:rPr lang="en-US" altLang="zh-CN" sz="2000" dirty="0" err="1"/>
              <a:t>cout</a:t>
            </a:r>
            <a:r>
              <a:rPr lang="en-US" altLang="zh-CN" sz="2000" dirty="0"/>
              <a:t> &lt;&lt; "p0: " &lt;&lt; p0.getx() &lt;&lt; "," &lt;&lt; p0.gety()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"p1: " &lt;&lt; p1.getx() &lt;&lt; "," &lt;&lt; p1.gety() &lt;&lt; </a:t>
            </a:r>
            <a:r>
              <a:rPr lang="en-US" altLang="zh-CN" sz="2000" dirty="0" err="1"/>
              <a:t>endl</a:t>
            </a:r>
            <a:r>
              <a:rPr lang="en-US" altLang="zh-CN" sz="2000" dirty="0"/>
              <a:t>; 	//L10</a:t>
            </a:r>
            <a:endParaRPr lang="zh-CN" altLang="zh-CN" sz="2000" dirty="0"/>
          </a:p>
          <a:p>
            <a:pPr marL="0" indent="0">
              <a:buNone/>
            </a:pPr>
            <a:r>
              <a:rPr lang="en-US" altLang="zh-CN" sz="2000" dirty="0"/>
              <a:t>	</a:t>
            </a:r>
            <a:r>
              <a:rPr lang="en-US" altLang="zh-CN" sz="2000" dirty="0" err="1"/>
              <a:t>cout</a:t>
            </a:r>
            <a:r>
              <a:rPr lang="en-US" altLang="zh-CN" sz="2000" dirty="0"/>
              <a:t> &lt;&lt; "p2: " &lt;&lt; p2.getx() &lt;&lt; "," &lt;&lt; p2.gety()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"p3: " &lt;&lt; p3.getx() &lt;&lt; "," &lt;&lt; p3.gety()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"p4: " &lt;&lt; p4-&gt;</a:t>
            </a:r>
            <a:r>
              <a:rPr lang="en-US" altLang="zh-CN" sz="2000" dirty="0" err="1"/>
              <a:t>getx</a:t>
            </a:r>
            <a:r>
              <a:rPr lang="en-US" altLang="zh-CN" sz="2000" dirty="0"/>
              <a:t>() &lt;&lt; "," &lt;&lt; p4-&gt;</a:t>
            </a:r>
            <a:r>
              <a:rPr lang="en-US" altLang="zh-CN" sz="2000" dirty="0" err="1"/>
              <a:t>gety</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"a[0]: " &lt;&lt; a[0].</a:t>
            </a:r>
            <a:r>
              <a:rPr lang="en-US" altLang="zh-CN" sz="2000" dirty="0" err="1"/>
              <a:t>getx</a:t>
            </a:r>
            <a:r>
              <a:rPr lang="en-US" altLang="zh-CN" sz="2000" dirty="0"/>
              <a:t>() &lt;&lt; "," &lt;&lt; a[0].</a:t>
            </a:r>
            <a:r>
              <a:rPr lang="en-US" altLang="zh-CN" sz="2000" dirty="0" err="1"/>
              <a:t>gety</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endParaRPr lang="zh-CN" altLang="en-US" sz="2000" dirty="0"/>
          </a:p>
        </p:txBody>
      </p:sp>
      <p:sp>
        <p:nvSpPr>
          <p:cNvPr id="4"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Tree>
    <p:extLst>
      <p:ext uri="{BB962C8B-B14F-4D97-AF65-F5344CB8AC3E}">
        <p14:creationId xmlns:p14="http://schemas.microsoft.com/office/powerpoint/2010/main" val="3513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57200" y="1052736"/>
            <a:ext cx="8363272" cy="5184552"/>
          </a:xfrm>
        </p:spPr>
        <p:txBody>
          <a:bodyPr/>
          <a:lstStyle/>
          <a:p>
            <a:pPr marL="0" indent="0" eaLnBrk="1" hangingPunct="1">
              <a:buNone/>
            </a:pPr>
            <a:r>
              <a:rPr lang="zh-CN" altLang="en-US" b="1" dirty="0">
                <a:solidFill>
                  <a:srgbClr val="0000CC"/>
                </a:solidFill>
              </a:rPr>
              <a:t>２．缺省参数构造函数</a:t>
            </a:r>
            <a:endParaRPr lang="en-US" altLang="zh-CN" b="1" dirty="0">
              <a:solidFill>
                <a:srgbClr val="0000CC"/>
              </a:solidFill>
            </a:endParaRPr>
          </a:p>
          <a:p>
            <a:pPr lvl="1" eaLnBrk="1" hangingPunct="1"/>
            <a:r>
              <a:rPr lang="zh-CN" altLang="en-US" sz="2400" dirty="0"/>
              <a:t>在</a:t>
            </a:r>
            <a:r>
              <a:rPr lang="zh-CN" altLang="en-US" sz="2400" dirty="0">
                <a:solidFill>
                  <a:srgbClr val="FF0000"/>
                </a:solidFill>
              </a:rPr>
              <a:t>数据成员的取值比较固定</a:t>
            </a:r>
            <a:r>
              <a:rPr lang="zh-CN" altLang="en-US" sz="2400" dirty="0"/>
              <a:t>时，可以通过为构造函数参数提供缺省参数初始化它们。</a:t>
            </a:r>
            <a:endParaRPr lang="en-US" altLang="zh-CN" sz="2400" dirty="0"/>
          </a:p>
          <a:p>
            <a:pPr marL="57150" indent="0" eaLnBrk="1" hangingPunct="1">
              <a:buNone/>
            </a:pPr>
            <a:r>
              <a:rPr lang="zh-CN" altLang="zh-CN" sz="2400" dirty="0">
                <a:solidFill>
                  <a:srgbClr val="0000CC"/>
                </a:solidFill>
              </a:rPr>
              <a:t>【例</a:t>
            </a:r>
            <a:r>
              <a:rPr lang="en-US" altLang="zh-CN" sz="2400" dirty="0">
                <a:solidFill>
                  <a:srgbClr val="0000CC"/>
                </a:solidFill>
              </a:rPr>
              <a:t>3-8</a:t>
            </a:r>
            <a:r>
              <a:rPr lang="zh-CN" altLang="zh-CN" sz="2400" dirty="0">
                <a:solidFill>
                  <a:srgbClr val="0000CC"/>
                </a:solidFill>
              </a:rPr>
              <a:t>】 在多数情况下，新建点坐标都是（</a:t>
            </a:r>
            <a:r>
              <a:rPr lang="en-US" altLang="zh-CN" sz="2400" dirty="0">
                <a:solidFill>
                  <a:srgbClr val="0000CC"/>
                </a:solidFill>
              </a:rPr>
              <a:t>0,0</a:t>
            </a:r>
            <a:r>
              <a:rPr lang="zh-CN" altLang="zh-CN" sz="2400" dirty="0">
                <a:solidFill>
                  <a:srgbClr val="0000CC"/>
                </a:solidFill>
              </a:rPr>
              <a:t>），修改例</a:t>
            </a:r>
            <a:r>
              <a:rPr lang="en-US" altLang="zh-CN" sz="2400" dirty="0">
                <a:solidFill>
                  <a:srgbClr val="0000CC"/>
                </a:solidFill>
              </a:rPr>
              <a:t>3-7</a:t>
            </a:r>
            <a:r>
              <a:rPr lang="zh-CN" altLang="zh-CN" sz="2400" dirty="0">
                <a:solidFill>
                  <a:srgbClr val="0000CC"/>
                </a:solidFill>
              </a:rPr>
              <a:t>设计的</a:t>
            </a:r>
            <a:r>
              <a:rPr lang="en-US" altLang="zh-CN" sz="2400" dirty="0">
                <a:solidFill>
                  <a:srgbClr val="0000CC"/>
                </a:solidFill>
              </a:rPr>
              <a:t>Point</a:t>
            </a:r>
            <a:r>
              <a:rPr lang="zh-CN" altLang="zh-CN" sz="2400" dirty="0">
                <a:solidFill>
                  <a:srgbClr val="0000CC"/>
                </a:solidFill>
              </a:rPr>
              <a:t>类，设置构造函数缺省参数值为坐标（</a:t>
            </a:r>
            <a:r>
              <a:rPr lang="en-US" altLang="zh-CN" sz="2400" dirty="0">
                <a:solidFill>
                  <a:srgbClr val="0000CC"/>
                </a:solidFill>
              </a:rPr>
              <a:t>0,0</a:t>
            </a:r>
            <a:r>
              <a:rPr lang="zh-CN" altLang="zh-CN" sz="2400" dirty="0">
                <a:solidFill>
                  <a:srgbClr val="0000CC"/>
                </a:solidFill>
              </a:rPr>
              <a:t>）</a:t>
            </a:r>
            <a:r>
              <a:rPr lang="zh-CN" altLang="zh-CN" sz="2400" dirty="0"/>
              <a:t>。</a:t>
            </a:r>
            <a:endParaRPr lang="en-US" altLang="zh-CN" sz="2400" dirty="0"/>
          </a:p>
          <a:p>
            <a:pPr marL="0" indent="0">
              <a:buNone/>
            </a:pPr>
            <a:r>
              <a:rPr lang="en-US" altLang="zh-CN" sz="1800" b="1" dirty="0"/>
              <a:t>#include &lt;</a:t>
            </a:r>
            <a:r>
              <a:rPr lang="en-US" altLang="zh-CN" sz="1800" b="1" dirty="0" err="1"/>
              <a:t>iostream</a:t>
            </a:r>
            <a:r>
              <a:rPr lang="en-US" altLang="zh-CN" sz="1800" b="1" dirty="0"/>
              <a:t>&gt;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class Point {</a:t>
            </a:r>
            <a:endParaRPr lang="zh-CN" altLang="zh-CN" sz="1800" b="1" dirty="0"/>
          </a:p>
          <a:p>
            <a:pPr marL="0" indent="0">
              <a:buNone/>
            </a:pPr>
            <a:r>
              <a:rPr lang="en-US" altLang="zh-CN" sz="1800" b="1" dirty="0"/>
              <a:t>private:</a:t>
            </a:r>
            <a:endParaRPr lang="zh-CN" altLang="zh-CN" sz="1800" b="1" dirty="0"/>
          </a:p>
          <a:p>
            <a:pPr marL="0" indent="0">
              <a:buNone/>
            </a:pPr>
            <a:r>
              <a:rPr lang="en-US" altLang="zh-CN" sz="1800" b="1" dirty="0"/>
              <a:t>	</a:t>
            </a:r>
            <a:r>
              <a:rPr lang="en-US" altLang="zh-CN" sz="1800" b="1" dirty="0" err="1"/>
              <a:t>int</a:t>
            </a:r>
            <a:r>
              <a:rPr lang="en-US" altLang="zh-CN" sz="1800" b="1" dirty="0"/>
              <a:t> x, y;</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a:t>
            </a:r>
            <a:r>
              <a:rPr lang="en-US" altLang="zh-CN" sz="1800" b="1" dirty="0">
                <a:solidFill>
                  <a:srgbClr val="0000CC"/>
                </a:solidFill>
              </a:rPr>
              <a:t>Point(</a:t>
            </a:r>
            <a:r>
              <a:rPr lang="en-US" altLang="zh-CN" sz="1800" b="1" dirty="0" err="1">
                <a:solidFill>
                  <a:srgbClr val="0000CC"/>
                </a:solidFill>
              </a:rPr>
              <a:t>int</a:t>
            </a:r>
            <a:r>
              <a:rPr lang="en-US" altLang="zh-CN" sz="1800" b="1" dirty="0">
                <a:solidFill>
                  <a:srgbClr val="0000CC"/>
                </a:solidFill>
              </a:rPr>
              <a:t> a=0, </a:t>
            </a:r>
            <a:r>
              <a:rPr lang="en-US" altLang="zh-CN" sz="1800" b="1" dirty="0" err="1">
                <a:solidFill>
                  <a:srgbClr val="0000CC"/>
                </a:solidFill>
              </a:rPr>
              <a:t>int</a:t>
            </a:r>
            <a:r>
              <a:rPr lang="en-US" altLang="zh-CN" sz="1800" b="1" dirty="0">
                <a:solidFill>
                  <a:srgbClr val="0000CC"/>
                </a:solidFill>
              </a:rPr>
              <a:t> b=0) </a:t>
            </a:r>
            <a:r>
              <a:rPr lang="en-US" altLang="zh-CN" sz="1800" b="1" dirty="0"/>
              <a:t>{ </a:t>
            </a:r>
            <a:r>
              <a:rPr lang="en-US" altLang="zh-CN" sz="1800" b="1" dirty="0" err="1"/>
              <a:t>setPoint</a:t>
            </a:r>
            <a:r>
              <a:rPr lang="en-US" altLang="zh-CN" sz="1800" b="1" dirty="0"/>
              <a:t>(a, b); }	//L1</a:t>
            </a:r>
            <a:endParaRPr lang="zh-CN" altLang="zh-CN" sz="1800" b="1" dirty="0"/>
          </a:p>
          <a:p>
            <a:pPr marL="0" indent="0">
              <a:buNone/>
            </a:pPr>
            <a:r>
              <a:rPr lang="en-US" altLang="zh-CN" sz="1800" b="1" dirty="0">
                <a:solidFill>
                  <a:srgbClr val="FF0000"/>
                </a:solidFill>
              </a:rPr>
              <a:t>	//Point() { x = 0; y = 0; }	//</a:t>
            </a:r>
            <a:r>
              <a:rPr lang="zh-CN" altLang="en-US" sz="1800" b="1" dirty="0">
                <a:solidFill>
                  <a:srgbClr val="FF0000"/>
                </a:solidFill>
              </a:rPr>
              <a:t>定义无参对象时会与缺省参数构造函数冲突</a:t>
            </a:r>
            <a:endParaRPr lang="zh-CN" altLang="zh-CN" sz="1800" b="1" dirty="0">
              <a:solidFill>
                <a:srgbClr val="FF0000"/>
              </a:solidFill>
            </a:endParaRPr>
          </a:p>
          <a:p>
            <a:pPr marL="0" indent="0">
              <a:buNone/>
            </a:pPr>
            <a:r>
              <a:rPr lang="en-US" altLang="zh-CN" sz="1800" b="1" dirty="0"/>
              <a:t>	void </a:t>
            </a:r>
            <a:r>
              <a:rPr lang="en-US" altLang="zh-CN" sz="1800" b="1" dirty="0" err="1"/>
              <a:t>setPoint</a:t>
            </a:r>
            <a:r>
              <a:rPr lang="en-US" altLang="zh-CN" sz="1800" b="1" dirty="0"/>
              <a:t>(</a:t>
            </a:r>
            <a:r>
              <a:rPr lang="en-US" altLang="zh-CN" sz="1800" b="1" dirty="0" err="1"/>
              <a:t>int</a:t>
            </a:r>
            <a:r>
              <a:rPr lang="en-US" altLang="zh-CN" sz="1800" b="1" dirty="0"/>
              <a:t> a, </a:t>
            </a:r>
            <a:r>
              <a:rPr lang="en-US" altLang="zh-CN" sz="1800" b="1" dirty="0" err="1"/>
              <a:t>int</a:t>
            </a:r>
            <a:r>
              <a:rPr lang="en-US" altLang="zh-CN" sz="1800" b="1" dirty="0"/>
              <a:t> b) { x = a; y = b; }</a:t>
            </a:r>
            <a:endParaRPr lang="zh-CN" altLang="zh-CN" sz="1800" b="1" dirty="0"/>
          </a:p>
          <a:p>
            <a:pPr marL="0" indent="0">
              <a:buNone/>
            </a:pPr>
            <a:r>
              <a:rPr lang="en-US" altLang="zh-CN" sz="1800" b="1" dirty="0"/>
              <a:t>    ……</a:t>
            </a:r>
            <a:endParaRPr lang="zh-CN" altLang="zh-CN" sz="1800" b="1" dirty="0"/>
          </a:p>
          <a:p>
            <a:pPr marL="0" indent="0">
              <a:buNone/>
            </a:pPr>
            <a:r>
              <a:rPr lang="en-US" altLang="zh-CN" sz="1800" dirty="0"/>
              <a:t>};</a:t>
            </a:r>
            <a:endParaRPr lang="zh-CN" altLang="zh-CN" sz="1800" dirty="0"/>
          </a:p>
          <a:p>
            <a:pPr marL="0" indent="0" eaLnBrk="1" hangingPunct="1">
              <a:lnSpc>
                <a:spcPct val="80000"/>
              </a:lnSpc>
              <a:buNone/>
            </a:pPr>
            <a:endParaRPr lang="zh-CN" altLang="zh-CN" sz="2400" dirty="0"/>
          </a:p>
          <a:p>
            <a:pPr eaLnBrk="1" hangingPunct="1">
              <a:lnSpc>
                <a:spcPct val="80000"/>
              </a:lnSpc>
            </a:pPr>
            <a:endParaRPr lang="zh-CN" altLang="en-US" sz="2800" b="1" dirty="0"/>
          </a:p>
        </p:txBody>
      </p:sp>
      <p:sp>
        <p:nvSpPr>
          <p:cNvPr id="5"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Tree>
    <p:extLst>
      <p:ext uri="{BB962C8B-B14F-4D97-AF65-F5344CB8AC3E}">
        <p14:creationId xmlns:p14="http://schemas.microsoft.com/office/powerpoint/2010/main" val="150840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 calcmode="lin" valueType="num">
                                      <p:cBhvr additive="base">
                                        <p:cTn id="13"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Effect transition="in" filter="fade">
                                      <p:cBhvr>
                                        <p:cTn id="19" dur="1000"/>
                                        <p:tgtEl>
                                          <p:spTgt spid="49155">
                                            <p:txEl>
                                              <p:pRg st="3" end="3"/>
                                            </p:txEl>
                                          </p:spTgt>
                                        </p:tgtEl>
                                      </p:cBhvr>
                                    </p:animEffect>
                                    <p:anim calcmode="lin" valueType="num">
                                      <p:cBhvr>
                                        <p:cTn id="20" dur="10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915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9155">
                                            <p:txEl>
                                              <p:pRg st="4" end="4"/>
                                            </p:txEl>
                                          </p:spTgt>
                                        </p:tgtEl>
                                        <p:attrNameLst>
                                          <p:attrName>style.visibility</p:attrName>
                                        </p:attrNameLst>
                                      </p:cBhvr>
                                      <p:to>
                                        <p:strVal val="visible"/>
                                      </p:to>
                                    </p:set>
                                    <p:animEffect transition="in" filter="fade">
                                      <p:cBhvr>
                                        <p:cTn id="24" dur="1000"/>
                                        <p:tgtEl>
                                          <p:spTgt spid="49155">
                                            <p:txEl>
                                              <p:pRg st="4" end="4"/>
                                            </p:txEl>
                                          </p:spTgt>
                                        </p:tgtEl>
                                      </p:cBhvr>
                                    </p:animEffect>
                                    <p:anim calcmode="lin" valueType="num">
                                      <p:cBhvr>
                                        <p:cTn id="25" dur="10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915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9155">
                                            <p:txEl>
                                              <p:pRg st="5" end="5"/>
                                            </p:txEl>
                                          </p:spTgt>
                                        </p:tgtEl>
                                        <p:attrNameLst>
                                          <p:attrName>style.visibility</p:attrName>
                                        </p:attrNameLst>
                                      </p:cBhvr>
                                      <p:to>
                                        <p:strVal val="visible"/>
                                      </p:to>
                                    </p:set>
                                    <p:animEffect transition="in" filter="fade">
                                      <p:cBhvr>
                                        <p:cTn id="29" dur="1000"/>
                                        <p:tgtEl>
                                          <p:spTgt spid="49155">
                                            <p:txEl>
                                              <p:pRg st="5" end="5"/>
                                            </p:txEl>
                                          </p:spTgt>
                                        </p:tgtEl>
                                      </p:cBhvr>
                                    </p:animEffect>
                                    <p:anim calcmode="lin" valueType="num">
                                      <p:cBhvr>
                                        <p:cTn id="30" dur="10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4915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9155">
                                            <p:txEl>
                                              <p:pRg st="6" end="6"/>
                                            </p:txEl>
                                          </p:spTgt>
                                        </p:tgtEl>
                                        <p:attrNameLst>
                                          <p:attrName>style.visibility</p:attrName>
                                        </p:attrNameLst>
                                      </p:cBhvr>
                                      <p:to>
                                        <p:strVal val="visible"/>
                                      </p:to>
                                    </p:set>
                                    <p:animEffect transition="in" filter="fade">
                                      <p:cBhvr>
                                        <p:cTn id="34" dur="1000"/>
                                        <p:tgtEl>
                                          <p:spTgt spid="49155">
                                            <p:txEl>
                                              <p:pRg st="6" end="6"/>
                                            </p:txEl>
                                          </p:spTgt>
                                        </p:tgtEl>
                                      </p:cBhvr>
                                    </p:animEffect>
                                    <p:anim calcmode="lin" valueType="num">
                                      <p:cBhvr>
                                        <p:cTn id="35" dur="10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915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9155">
                                            <p:txEl>
                                              <p:pRg st="7" end="7"/>
                                            </p:txEl>
                                          </p:spTgt>
                                        </p:tgtEl>
                                        <p:attrNameLst>
                                          <p:attrName>style.visibility</p:attrName>
                                        </p:attrNameLst>
                                      </p:cBhvr>
                                      <p:to>
                                        <p:strVal val="visible"/>
                                      </p:to>
                                    </p:set>
                                    <p:animEffect transition="in" filter="fade">
                                      <p:cBhvr>
                                        <p:cTn id="39" dur="1000"/>
                                        <p:tgtEl>
                                          <p:spTgt spid="49155">
                                            <p:txEl>
                                              <p:pRg st="7" end="7"/>
                                            </p:txEl>
                                          </p:spTgt>
                                        </p:tgtEl>
                                      </p:cBhvr>
                                    </p:animEffect>
                                    <p:anim calcmode="lin" valueType="num">
                                      <p:cBhvr>
                                        <p:cTn id="40" dur="10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9155">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9155">
                                            <p:txEl>
                                              <p:pRg st="8" end="8"/>
                                            </p:txEl>
                                          </p:spTgt>
                                        </p:tgtEl>
                                        <p:attrNameLst>
                                          <p:attrName>style.visibility</p:attrName>
                                        </p:attrNameLst>
                                      </p:cBhvr>
                                      <p:to>
                                        <p:strVal val="visible"/>
                                      </p:to>
                                    </p:set>
                                    <p:animEffect transition="in" filter="fade">
                                      <p:cBhvr>
                                        <p:cTn id="44" dur="1000"/>
                                        <p:tgtEl>
                                          <p:spTgt spid="49155">
                                            <p:txEl>
                                              <p:pRg st="8" end="8"/>
                                            </p:txEl>
                                          </p:spTgt>
                                        </p:tgtEl>
                                      </p:cBhvr>
                                    </p:animEffect>
                                    <p:anim calcmode="lin" valueType="num">
                                      <p:cBhvr>
                                        <p:cTn id="45" dur="10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9155">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9155">
                                            <p:txEl>
                                              <p:pRg st="9" end="9"/>
                                            </p:txEl>
                                          </p:spTgt>
                                        </p:tgtEl>
                                        <p:attrNameLst>
                                          <p:attrName>style.visibility</p:attrName>
                                        </p:attrNameLst>
                                      </p:cBhvr>
                                      <p:to>
                                        <p:strVal val="visible"/>
                                      </p:to>
                                    </p:set>
                                    <p:animEffect transition="in" filter="fade">
                                      <p:cBhvr>
                                        <p:cTn id="49" dur="1000"/>
                                        <p:tgtEl>
                                          <p:spTgt spid="49155">
                                            <p:txEl>
                                              <p:pRg st="9" end="9"/>
                                            </p:txEl>
                                          </p:spTgt>
                                        </p:tgtEl>
                                      </p:cBhvr>
                                    </p:animEffect>
                                    <p:anim calcmode="lin" valueType="num">
                                      <p:cBhvr>
                                        <p:cTn id="50" dur="1000" fill="hold"/>
                                        <p:tgtEl>
                                          <p:spTgt spid="49155">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9155">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9155">
                                            <p:txEl>
                                              <p:pRg st="10" end="10"/>
                                            </p:txEl>
                                          </p:spTgt>
                                        </p:tgtEl>
                                        <p:attrNameLst>
                                          <p:attrName>style.visibility</p:attrName>
                                        </p:attrNameLst>
                                      </p:cBhvr>
                                      <p:to>
                                        <p:strVal val="visible"/>
                                      </p:to>
                                    </p:set>
                                    <p:animEffect transition="in" filter="fade">
                                      <p:cBhvr>
                                        <p:cTn id="54" dur="1000"/>
                                        <p:tgtEl>
                                          <p:spTgt spid="49155">
                                            <p:txEl>
                                              <p:pRg st="10" end="10"/>
                                            </p:txEl>
                                          </p:spTgt>
                                        </p:tgtEl>
                                      </p:cBhvr>
                                    </p:animEffect>
                                    <p:anim calcmode="lin" valueType="num">
                                      <p:cBhvr>
                                        <p:cTn id="55" dur="1000" fill="hold"/>
                                        <p:tgtEl>
                                          <p:spTgt spid="49155">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49155">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9155">
                                            <p:txEl>
                                              <p:pRg st="11" end="11"/>
                                            </p:txEl>
                                          </p:spTgt>
                                        </p:tgtEl>
                                        <p:attrNameLst>
                                          <p:attrName>style.visibility</p:attrName>
                                        </p:attrNameLst>
                                      </p:cBhvr>
                                      <p:to>
                                        <p:strVal val="visible"/>
                                      </p:to>
                                    </p:set>
                                    <p:animEffect transition="in" filter="fade">
                                      <p:cBhvr>
                                        <p:cTn id="59" dur="1000"/>
                                        <p:tgtEl>
                                          <p:spTgt spid="49155">
                                            <p:txEl>
                                              <p:pRg st="11" end="11"/>
                                            </p:txEl>
                                          </p:spTgt>
                                        </p:tgtEl>
                                      </p:cBhvr>
                                    </p:animEffect>
                                    <p:anim calcmode="lin" valueType="num">
                                      <p:cBhvr>
                                        <p:cTn id="60" dur="1000" fill="hold"/>
                                        <p:tgtEl>
                                          <p:spTgt spid="49155">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49155">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9155">
                                            <p:txEl>
                                              <p:pRg st="12" end="12"/>
                                            </p:txEl>
                                          </p:spTgt>
                                        </p:tgtEl>
                                        <p:attrNameLst>
                                          <p:attrName>style.visibility</p:attrName>
                                        </p:attrNameLst>
                                      </p:cBhvr>
                                      <p:to>
                                        <p:strVal val="visible"/>
                                      </p:to>
                                    </p:set>
                                    <p:animEffect transition="in" filter="fade">
                                      <p:cBhvr>
                                        <p:cTn id="64" dur="1000"/>
                                        <p:tgtEl>
                                          <p:spTgt spid="49155">
                                            <p:txEl>
                                              <p:pRg st="12" end="12"/>
                                            </p:txEl>
                                          </p:spTgt>
                                        </p:tgtEl>
                                      </p:cBhvr>
                                    </p:animEffect>
                                    <p:anim calcmode="lin" valueType="num">
                                      <p:cBhvr>
                                        <p:cTn id="65" dur="1000" fill="hold"/>
                                        <p:tgtEl>
                                          <p:spTgt spid="49155">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49155">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9155">
                                            <p:txEl>
                                              <p:pRg st="13" end="13"/>
                                            </p:txEl>
                                          </p:spTgt>
                                        </p:tgtEl>
                                        <p:attrNameLst>
                                          <p:attrName>style.visibility</p:attrName>
                                        </p:attrNameLst>
                                      </p:cBhvr>
                                      <p:to>
                                        <p:strVal val="visible"/>
                                      </p:to>
                                    </p:set>
                                    <p:animEffect transition="in" filter="fade">
                                      <p:cBhvr>
                                        <p:cTn id="69" dur="1000"/>
                                        <p:tgtEl>
                                          <p:spTgt spid="49155">
                                            <p:txEl>
                                              <p:pRg st="13" end="13"/>
                                            </p:txEl>
                                          </p:spTgt>
                                        </p:tgtEl>
                                      </p:cBhvr>
                                    </p:animEffect>
                                    <p:anim calcmode="lin" valueType="num">
                                      <p:cBhvr>
                                        <p:cTn id="70" dur="1000" fill="hold"/>
                                        <p:tgtEl>
                                          <p:spTgt spid="49155">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4915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dirty="0"/>
              <a:t>Point p1(1,1);		//L2 </a:t>
            </a:r>
            <a:r>
              <a:rPr lang="zh-CN" altLang="zh-CN" sz="2400" dirty="0"/>
              <a:t>调用</a:t>
            </a:r>
            <a:r>
              <a:rPr lang="en-US" altLang="zh-CN" sz="2400" dirty="0"/>
              <a:t>point(</a:t>
            </a:r>
            <a:r>
              <a:rPr lang="en-US" altLang="zh-CN" sz="2400" dirty="0" err="1"/>
              <a:t>int</a:t>
            </a:r>
            <a:r>
              <a:rPr lang="en-US" altLang="zh-CN" sz="2400" dirty="0"/>
              <a:t> ,</a:t>
            </a:r>
            <a:r>
              <a:rPr lang="en-US" altLang="zh-CN" sz="2400" dirty="0" err="1"/>
              <a:t>int</a:t>
            </a:r>
            <a:r>
              <a:rPr lang="en-US" altLang="zh-CN" sz="2400" dirty="0"/>
              <a:t>)</a:t>
            </a:r>
            <a:r>
              <a:rPr lang="zh-CN" altLang="zh-CN" sz="2400" dirty="0"/>
              <a:t>构造函数</a:t>
            </a:r>
          </a:p>
          <a:p>
            <a:pPr marL="0" indent="0">
              <a:buNone/>
            </a:pPr>
            <a:r>
              <a:rPr lang="en-US" altLang="zh-CN" sz="2400" dirty="0"/>
              <a:t>void main (){</a:t>
            </a:r>
            <a:endParaRPr lang="zh-CN" altLang="zh-CN" sz="2400" dirty="0"/>
          </a:p>
          <a:p>
            <a:pPr marL="0" indent="0">
              <a:buNone/>
            </a:pPr>
            <a:r>
              <a:rPr lang="en-US" altLang="zh-CN" sz="2400" dirty="0"/>
              <a:t>    </a:t>
            </a:r>
            <a:r>
              <a:rPr lang="en-US" altLang="zh-CN" sz="2400" b="1" dirty="0"/>
              <a:t>static Point </a:t>
            </a:r>
            <a:r>
              <a:rPr lang="en-US" altLang="zh-CN" sz="2400" b="1" dirty="0">
                <a:solidFill>
                  <a:srgbClr val="FF0000"/>
                </a:solidFill>
              </a:rPr>
              <a:t>p2;</a:t>
            </a:r>
            <a:r>
              <a:rPr lang="en-US" altLang="zh-CN" sz="2400" dirty="0"/>
              <a:t>		//L3  </a:t>
            </a:r>
            <a:r>
              <a:rPr lang="zh-CN" altLang="zh-CN" sz="2400" dirty="0"/>
              <a:t>调用</a:t>
            </a:r>
            <a:r>
              <a:rPr lang="en-US" altLang="zh-CN" sz="2400" dirty="0"/>
              <a:t>point(</a:t>
            </a:r>
            <a:r>
              <a:rPr lang="en-US" altLang="zh-CN" sz="2400" dirty="0" err="1"/>
              <a:t>a,b</a:t>
            </a:r>
            <a:r>
              <a:rPr lang="en-US" altLang="zh-CN" sz="2400" dirty="0"/>
              <a:t>)</a:t>
            </a:r>
            <a:r>
              <a:rPr lang="zh-CN" altLang="zh-CN" sz="2400" dirty="0"/>
              <a:t>，</a:t>
            </a:r>
            <a:r>
              <a:rPr lang="en-US" altLang="zh-CN" sz="2400" dirty="0"/>
              <a:t>a</a:t>
            </a:r>
            <a:r>
              <a:rPr lang="zh-CN" altLang="zh-CN" sz="2400" dirty="0"/>
              <a:t>、</a:t>
            </a:r>
            <a:r>
              <a:rPr lang="en-US" altLang="zh-CN" sz="2400" dirty="0"/>
              <a:t>b </a:t>
            </a:r>
            <a:r>
              <a:rPr lang="zh-CN" altLang="zh-CN" sz="2400" dirty="0"/>
              <a:t>默认为</a:t>
            </a:r>
            <a:r>
              <a:rPr lang="en-US" altLang="zh-CN" sz="2400" dirty="0"/>
              <a:t>0</a:t>
            </a:r>
            <a:endParaRPr lang="zh-CN" altLang="zh-CN" sz="2400" dirty="0"/>
          </a:p>
          <a:p>
            <a:pPr marL="0" indent="0">
              <a:buNone/>
            </a:pPr>
            <a:r>
              <a:rPr lang="en-US" altLang="zh-CN" sz="2400" dirty="0"/>
              <a:t>    Point </a:t>
            </a:r>
            <a:r>
              <a:rPr lang="en-US" altLang="zh-CN" sz="2400" b="1" dirty="0">
                <a:solidFill>
                  <a:srgbClr val="FF0000"/>
                </a:solidFill>
              </a:rPr>
              <a:t>p3,a[10];</a:t>
            </a:r>
            <a:r>
              <a:rPr lang="en-US" altLang="zh-CN" sz="2400" dirty="0"/>
              <a:t>		//L4  </a:t>
            </a:r>
            <a:r>
              <a:rPr lang="zh-CN" altLang="zh-CN" sz="2400" dirty="0"/>
              <a:t>调用</a:t>
            </a:r>
            <a:r>
              <a:rPr lang="en-US" altLang="zh-CN" sz="2400" dirty="0"/>
              <a:t>point(</a:t>
            </a:r>
            <a:r>
              <a:rPr lang="en-US" altLang="zh-CN" sz="2400" dirty="0" err="1"/>
              <a:t>a,b</a:t>
            </a:r>
            <a:r>
              <a:rPr lang="en-US" altLang="zh-CN" sz="2400" dirty="0"/>
              <a:t>)</a:t>
            </a:r>
            <a:r>
              <a:rPr lang="zh-CN" altLang="zh-CN" sz="2400" dirty="0"/>
              <a:t>，</a:t>
            </a:r>
            <a:r>
              <a:rPr lang="en-US" altLang="zh-CN" sz="2400" dirty="0"/>
              <a:t>a</a:t>
            </a:r>
            <a:r>
              <a:rPr lang="zh-CN" altLang="zh-CN" sz="2400" dirty="0"/>
              <a:t>、</a:t>
            </a:r>
            <a:r>
              <a:rPr lang="en-US" altLang="zh-CN" sz="2400" dirty="0"/>
              <a:t>b </a:t>
            </a:r>
            <a:r>
              <a:rPr lang="zh-CN" altLang="zh-CN" sz="2400" dirty="0"/>
              <a:t>默认为</a:t>
            </a:r>
            <a:r>
              <a:rPr lang="en-US" altLang="zh-CN" sz="2400" dirty="0"/>
              <a:t>0</a:t>
            </a:r>
            <a:endParaRPr lang="zh-CN" altLang="zh-CN" sz="2400" dirty="0"/>
          </a:p>
          <a:p>
            <a:pPr marL="0" indent="0">
              <a:buNone/>
            </a:pPr>
            <a:r>
              <a:rPr lang="en-US" altLang="zh-CN" sz="2400" dirty="0"/>
              <a:t>    Point  *p4;</a:t>
            </a:r>
            <a:endParaRPr lang="zh-CN" altLang="zh-CN" sz="2400" dirty="0"/>
          </a:p>
          <a:p>
            <a:pPr marL="0" indent="0">
              <a:buNone/>
            </a:pPr>
            <a:r>
              <a:rPr lang="en-US" altLang="zh-CN" sz="2400" dirty="0"/>
              <a:t>    P4=new </a:t>
            </a:r>
            <a:r>
              <a:rPr lang="en-US" altLang="zh-CN" sz="2400" b="1" dirty="0">
                <a:solidFill>
                  <a:srgbClr val="FF0000"/>
                </a:solidFill>
              </a:rPr>
              <a:t>Point;</a:t>
            </a:r>
            <a:r>
              <a:rPr lang="en-US" altLang="zh-CN" sz="2400" dirty="0"/>
              <a:t>		//L5 </a:t>
            </a:r>
            <a:r>
              <a:rPr lang="zh-CN" altLang="zh-CN" sz="2400" dirty="0"/>
              <a:t>调用</a:t>
            </a:r>
            <a:r>
              <a:rPr lang="en-US" altLang="zh-CN" sz="2400" dirty="0"/>
              <a:t>point(</a:t>
            </a:r>
            <a:r>
              <a:rPr lang="en-US" altLang="zh-CN" sz="2400" dirty="0" err="1"/>
              <a:t>a,b</a:t>
            </a:r>
            <a:r>
              <a:rPr lang="en-US" altLang="zh-CN" sz="2400" dirty="0"/>
              <a:t>)</a:t>
            </a:r>
            <a:r>
              <a:rPr lang="zh-CN" altLang="zh-CN" sz="2400" dirty="0"/>
              <a:t>，</a:t>
            </a:r>
            <a:r>
              <a:rPr lang="en-US" altLang="zh-CN" sz="2400" dirty="0"/>
              <a:t>a</a:t>
            </a:r>
            <a:r>
              <a:rPr lang="zh-CN" altLang="zh-CN" sz="2400" dirty="0"/>
              <a:t>、</a:t>
            </a:r>
            <a:r>
              <a:rPr lang="en-US" altLang="zh-CN" sz="2400" dirty="0"/>
              <a:t>b </a:t>
            </a:r>
            <a:r>
              <a:rPr lang="zh-CN" altLang="zh-CN" sz="2400" dirty="0"/>
              <a:t>默认为</a:t>
            </a:r>
            <a:r>
              <a:rPr lang="en-US" altLang="zh-CN" sz="2400" dirty="0"/>
              <a:t>0 </a:t>
            </a:r>
            <a:endParaRPr lang="zh-CN" altLang="zh-CN" sz="2400" dirty="0"/>
          </a:p>
          <a:p>
            <a:pPr marL="0" indent="0">
              <a:buNone/>
            </a:pPr>
            <a:r>
              <a:rPr lang="en-US" altLang="zh-CN" sz="2400" dirty="0"/>
              <a:t>    ……								</a:t>
            </a:r>
          </a:p>
          <a:p>
            <a:pPr marL="0" indent="0">
              <a:buNone/>
            </a:pPr>
            <a:r>
              <a:rPr lang="en-US" altLang="zh-CN" sz="2400" dirty="0"/>
              <a:t>}</a:t>
            </a:r>
            <a:endParaRPr lang="zh-CN" altLang="zh-CN" sz="2400" dirty="0"/>
          </a:p>
          <a:p>
            <a:pPr marL="0" indent="0">
              <a:buNone/>
            </a:pPr>
            <a:endParaRPr lang="zh-CN" altLang="en-US" sz="2400" dirty="0"/>
          </a:p>
        </p:txBody>
      </p:sp>
      <p:sp>
        <p:nvSpPr>
          <p:cNvPr id="4" name="标题 1"/>
          <p:cNvSpPr>
            <a:spLocks noGrp="1"/>
          </p:cNvSpPr>
          <p:nvPr>
            <p:ph type="title"/>
          </p:nvPr>
        </p:nvSpPr>
        <p:spPr/>
        <p:txBody>
          <a:bodyPr/>
          <a:lstStyle/>
          <a:p>
            <a:r>
              <a:rPr lang="en-US" altLang="zh-CN" b="1" dirty="0">
                <a:solidFill>
                  <a:srgbClr val="0000CC"/>
                </a:solidFill>
              </a:rPr>
              <a:t>3.6.2</a:t>
            </a:r>
            <a:r>
              <a:rPr lang="en-US" altLang="zh-CN" b="1" dirty="0">
                <a:solidFill>
                  <a:srgbClr val="FF0000"/>
                </a:solidFill>
              </a:rPr>
              <a:t>  </a:t>
            </a:r>
            <a:r>
              <a:rPr lang="zh-CN" altLang="zh-CN" b="1" dirty="0">
                <a:solidFill>
                  <a:srgbClr val="FF0000"/>
                </a:solidFill>
              </a:rPr>
              <a:t>默认</a:t>
            </a:r>
            <a:r>
              <a:rPr lang="zh-CN" altLang="zh-CN" b="1" dirty="0"/>
              <a:t>构造函数</a:t>
            </a:r>
            <a:endParaRPr lang="zh-CN" altLang="en-US" dirty="0"/>
          </a:p>
        </p:txBody>
      </p:sp>
    </p:spTree>
    <p:extLst>
      <p:ext uri="{BB962C8B-B14F-4D97-AF65-F5344CB8AC3E}">
        <p14:creationId xmlns:p14="http://schemas.microsoft.com/office/powerpoint/2010/main" val="17898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506078" y="836712"/>
            <a:ext cx="7993063" cy="1295400"/>
          </a:xfrm>
        </p:spPr>
        <p:txBody>
          <a:bodyPr/>
          <a:lstStyle/>
          <a:p>
            <a:pPr eaLnBrk="1" hangingPunct="1">
              <a:defRPr/>
            </a:pPr>
            <a:r>
              <a:rPr lang="zh-CN" altLang="en-US" sz="4000" dirty="0">
                <a:solidFill>
                  <a:srgbClr val="0000CC"/>
                </a:solidFill>
                <a:effectLst>
                  <a:outerShdw blurRad="38100" dist="38100" dir="2700000" algn="tl">
                    <a:srgbClr val="C0C0C0"/>
                  </a:outerShdw>
                </a:effectLst>
              </a:rPr>
              <a:t>缺省参数的构造函数与无参构造函数的冲突问题</a:t>
            </a:r>
          </a:p>
        </p:txBody>
      </p:sp>
      <p:sp>
        <p:nvSpPr>
          <p:cNvPr id="51203" name="Rectangle 3"/>
          <p:cNvSpPr>
            <a:spLocks noGrp="1" noChangeArrowheads="1"/>
          </p:cNvSpPr>
          <p:nvPr>
            <p:ph type="body" idx="4294967295"/>
          </p:nvPr>
        </p:nvSpPr>
        <p:spPr>
          <a:xfrm>
            <a:off x="488842" y="2204119"/>
            <a:ext cx="7772400" cy="4114800"/>
          </a:xfrm>
        </p:spPr>
        <p:txBody>
          <a:bodyPr/>
          <a:lstStyle/>
          <a:p>
            <a:pPr eaLnBrk="1" hangingPunct="1">
              <a:lnSpc>
                <a:spcPct val="80000"/>
              </a:lnSpc>
              <a:buFontTx/>
              <a:buNone/>
            </a:pPr>
            <a:r>
              <a:rPr lang="en-US" altLang="zh-CN" sz="2000" dirty="0"/>
              <a:t>//CH.cpp</a:t>
            </a:r>
          </a:p>
          <a:p>
            <a:pPr eaLnBrk="1" hangingPunct="1">
              <a:lnSpc>
                <a:spcPct val="80000"/>
              </a:lnSpc>
              <a:buFontTx/>
              <a:buNone/>
            </a:pPr>
            <a:r>
              <a:rPr lang="en-US" altLang="zh-CN" sz="2000" dirty="0"/>
              <a:t>class X{</a:t>
            </a:r>
          </a:p>
          <a:p>
            <a:pPr eaLnBrk="1" hangingPunct="1">
              <a:lnSpc>
                <a:spcPct val="80000"/>
              </a:lnSpc>
              <a:buFontTx/>
              <a:buNone/>
            </a:pPr>
            <a:r>
              <a:rPr lang="en-US" altLang="zh-CN" sz="2000" dirty="0"/>
              <a:t>public:</a:t>
            </a:r>
          </a:p>
          <a:p>
            <a:pPr eaLnBrk="1" hangingPunct="1">
              <a:lnSpc>
                <a:spcPct val="80000"/>
              </a:lnSpc>
              <a:buFontTx/>
              <a:buNone/>
            </a:pPr>
            <a:r>
              <a:rPr lang="en-US" altLang="zh-CN" sz="2000" dirty="0"/>
              <a:t>	X(){};</a:t>
            </a:r>
          </a:p>
          <a:p>
            <a:pPr eaLnBrk="1" hangingPunct="1">
              <a:lnSpc>
                <a:spcPct val="80000"/>
              </a:lnSpc>
              <a:buFontTx/>
              <a:buNone/>
            </a:pPr>
            <a:r>
              <a:rPr lang="en-US" altLang="zh-CN" sz="2000" dirty="0"/>
              <a:t>	X(</a:t>
            </a:r>
            <a:r>
              <a:rPr lang="en-US" altLang="zh-CN" sz="2000" dirty="0" err="1"/>
              <a:t>int</a:t>
            </a:r>
            <a:r>
              <a:rPr lang="en-US" altLang="zh-CN" sz="2000" dirty="0"/>
              <a:t> </a:t>
            </a:r>
            <a:r>
              <a:rPr lang="en-US" altLang="zh-CN" sz="2000" dirty="0" err="1"/>
              <a:t>i</a:t>
            </a:r>
            <a:r>
              <a:rPr lang="en-US" altLang="zh-CN" sz="2000" dirty="0"/>
              <a:t>=0){x=</a:t>
            </a:r>
            <a:r>
              <a:rPr lang="en-US" altLang="zh-CN" sz="2000" dirty="0" err="1"/>
              <a:t>i</a:t>
            </a:r>
            <a:r>
              <a:rPr lang="en-US" altLang="zh-CN" sz="2000" dirty="0"/>
              <a:t>;};</a:t>
            </a:r>
          </a:p>
          <a:p>
            <a:pPr eaLnBrk="1" hangingPunct="1">
              <a:lnSpc>
                <a:spcPct val="80000"/>
              </a:lnSpc>
              <a:buFontTx/>
              <a:buNone/>
            </a:pPr>
            <a:r>
              <a:rPr lang="en-US" altLang="zh-CN" sz="2000" dirty="0"/>
              <a:t>private:</a:t>
            </a:r>
          </a:p>
          <a:p>
            <a:pPr eaLnBrk="1" hangingPunct="1">
              <a:lnSpc>
                <a:spcPct val="80000"/>
              </a:lnSpc>
              <a:buFontTx/>
              <a:buNone/>
            </a:pPr>
            <a:r>
              <a:rPr lang="en-US" altLang="zh-CN" sz="2000" dirty="0"/>
              <a:t>	</a:t>
            </a:r>
            <a:r>
              <a:rPr lang="en-US" altLang="zh-CN" sz="2000" dirty="0" err="1"/>
              <a:t>int</a:t>
            </a:r>
            <a:r>
              <a:rPr lang="en-US" altLang="zh-CN" sz="2000" dirty="0"/>
              <a:t> x;</a:t>
            </a:r>
          </a:p>
          <a:p>
            <a:pPr eaLnBrk="1" hangingPunct="1">
              <a:lnSpc>
                <a:spcPct val="80000"/>
              </a:lnSpc>
              <a:buFontTx/>
              <a:buNone/>
            </a:pPr>
            <a:r>
              <a:rPr lang="en-US" altLang="zh-CN" sz="2000" dirty="0"/>
              <a:t>};</a:t>
            </a:r>
          </a:p>
          <a:p>
            <a:pPr eaLnBrk="1" hangingPunct="1">
              <a:lnSpc>
                <a:spcPct val="80000"/>
              </a:lnSpc>
              <a:buFontTx/>
              <a:buNone/>
            </a:pPr>
            <a:r>
              <a:rPr lang="en-US" altLang="zh-CN" sz="2000" dirty="0"/>
              <a:t>main(){</a:t>
            </a:r>
          </a:p>
          <a:p>
            <a:pPr eaLnBrk="1" hangingPunct="1">
              <a:lnSpc>
                <a:spcPct val="80000"/>
              </a:lnSpc>
              <a:buFontTx/>
              <a:buNone/>
            </a:pPr>
            <a:r>
              <a:rPr lang="en-US" altLang="zh-CN" sz="2000" dirty="0"/>
              <a:t>	X one(12);</a:t>
            </a:r>
          </a:p>
          <a:p>
            <a:pPr eaLnBrk="1" hangingPunct="1">
              <a:lnSpc>
                <a:spcPct val="80000"/>
              </a:lnSpc>
              <a:buFontTx/>
              <a:buNone/>
            </a:pPr>
            <a:r>
              <a:rPr lang="en-US" altLang="zh-CN" sz="2000" dirty="0"/>
              <a:t>	</a:t>
            </a:r>
            <a:r>
              <a:rPr lang="en-US" altLang="zh-CN" sz="2000" dirty="0">
                <a:solidFill>
                  <a:srgbClr val="FF3300"/>
                </a:solidFill>
              </a:rPr>
              <a:t>X two;</a:t>
            </a:r>
          </a:p>
          <a:p>
            <a:pPr eaLnBrk="1" hangingPunct="1">
              <a:lnSpc>
                <a:spcPct val="80000"/>
              </a:lnSpc>
              <a:buFontTx/>
              <a:buNone/>
            </a:pPr>
            <a:r>
              <a:rPr lang="en-US" altLang="zh-CN" sz="2000" dirty="0"/>
              <a:t>}</a:t>
            </a:r>
          </a:p>
        </p:txBody>
      </p:sp>
      <p:sp>
        <p:nvSpPr>
          <p:cNvPr id="103428" name="AutoShape 4"/>
          <p:cNvSpPr>
            <a:spLocks noChangeArrowheads="1"/>
          </p:cNvSpPr>
          <p:nvPr/>
        </p:nvSpPr>
        <p:spPr bwMode="auto">
          <a:xfrm>
            <a:off x="4859338" y="2852738"/>
            <a:ext cx="3673475" cy="2808287"/>
          </a:xfrm>
          <a:prstGeom prst="wedgeRoundRectCallout">
            <a:avLst>
              <a:gd name="adj1" fmla="val -125065"/>
              <a:gd name="adj2" fmla="val 35019"/>
              <a:gd name="adj3" fmla="val 16667"/>
            </a:avLst>
          </a:prstGeom>
          <a:gradFill>
            <a:gsLst>
              <a:gs pos="0">
                <a:srgbClr val="FFFFFF"/>
              </a:gs>
              <a:gs pos="100000">
                <a:schemeClr val="accent1">
                  <a:lumMod val="30000"/>
                  <a:lumOff val="70000"/>
                </a:schemeClr>
              </a:gs>
            </a:gsLst>
            <a:lin ang="5400000" scaled="1"/>
          </a:gradFill>
          <a:ln w="3175">
            <a:solidFill>
              <a:schemeClr val="bg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dirty="0">
                <a:latin typeface="Times New Roman" panose="02020603050405020304" pitchFamily="18" charset="0"/>
              </a:rPr>
              <a:t>X two</a:t>
            </a:r>
            <a:r>
              <a:rPr kumimoji="1" lang="zh-CN" altLang="en-US" sz="2400" b="1" dirty="0">
                <a:latin typeface="Times New Roman" panose="02020603050405020304" pitchFamily="18" charset="0"/>
              </a:rPr>
              <a:t>调用：</a:t>
            </a:r>
          </a:p>
          <a:p>
            <a:pPr algn="ctr" eaLnBrk="1" hangingPunct="1">
              <a:spcBef>
                <a:spcPct val="0"/>
              </a:spcBef>
              <a:buFontTx/>
              <a:buNone/>
            </a:pPr>
            <a:r>
              <a:rPr kumimoji="1" lang="en-US" altLang="zh-CN" sz="2400" b="1" dirty="0">
                <a:solidFill>
                  <a:srgbClr val="FF3300"/>
                </a:solidFill>
                <a:latin typeface="Times New Roman" panose="02020603050405020304" pitchFamily="18" charset="0"/>
              </a:rPr>
              <a:t>X:</a:t>
            </a:r>
            <a:r>
              <a:rPr kumimoji="1" lang="en-US" altLang="zh-CN" sz="2400" b="1" dirty="0">
                <a:solidFill>
                  <a:srgbClr val="FF3300"/>
                </a:solidFill>
                <a:latin typeface="Times New Roman" panose="02020603050405020304" pitchFamily="18" charset="0"/>
                <a:sym typeface="Wingdings" panose="05000000000000000000" pitchFamily="2" charset="2"/>
              </a:rPr>
              <a:t>X()</a:t>
            </a:r>
          </a:p>
          <a:p>
            <a:pPr algn="ctr" eaLnBrk="1" hangingPunct="1">
              <a:spcBef>
                <a:spcPct val="0"/>
              </a:spcBef>
              <a:buFontTx/>
              <a:buNone/>
            </a:pPr>
            <a:r>
              <a:rPr kumimoji="1" lang="zh-CN" altLang="en-US" sz="2400" b="1" dirty="0">
                <a:solidFill>
                  <a:srgbClr val="FF3300"/>
                </a:solidFill>
                <a:latin typeface="Times New Roman" panose="02020603050405020304" pitchFamily="18" charset="0"/>
                <a:sym typeface="Wingdings" panose="05000000000000000000" pitchFamily="2" charset="2"/>
              </a:rPr>
              <a:t>还是</a:t>
            </a:r>
          </a:p>
          <a:p>
            <a:pPr algn="ctr" eaLnBrk="1" hangingPunct="1">
              <a:spcBef>
                <a:spcPct val="0"/>
              </a:spcBef>
              <a:buFontTx/>
              <a:buNone/>
            </a:pPr>
            <a:r>
              <a:rPr kumimoji="1" lang="en-US" altLang="zh-CN" sz="2400" b="1" dirty="0">
                <a:solidFill>
                  <a:srgbClr val="FF3300"/>
                </a:solidFill>
                <a:latin typeface="Times New Roman" panose="02020603050405020304" pitchFamily="18" charset="0"/>
                <a:sym typeface="Wingdings" panose="05000000000000000000" pitchFamily="2" charset="2"/>
              </a:rPr>
              <a:t>X:X(int </a:t>
            </a:r>
            <a:r>
              <a:rPr kumimoji="1" lang="en-US" altLang="zh-CN" sz="2400" b="1" dirty="0" err="1">
                <a:solidFill>
                  <a:srgbClr val="FF3300"/>
                </a:solidFill>
                <a:latin typeface="Times New Roman" panose="02020603050405020304" pitchFamily="18" charset="0"/>
                <a:sym typeface="Wingdings" panose="05000000000000000000" pitchFamily="2" charset="2"/>
              </a:rPr>
              <a:t>i</a:t>
            </a:r>
            <a:r>
              <a:rPr kumimoji="1" lang="en-US" altLang="zh-CN" sz="2400" b="1" dirty="0">
                <a:solidFill>
                  <a:srgbClr val="FF3300"/>
                </a:solidFill>
                <a:latin typeface="Times New Roman" panose="02020603050405020304" pitchFamily="18" charset="0"/>
                <a:sym typeface="Wingdings" panose="05000000000000000000" pitchFamily="2" charset="2"/>
              </a:rPr>
              <a:t>=0)</a:t>
            </a:r>
          </a:p>
          <a:p>
            <a:pPr algn="ctr" eaLnBrk="1" hangingPunct="1">
              <a:spcBef>
                <a:spcPct val="0"/>
              </a:spcBef>
              <a:buFontTx/>
              <a:buNone/>
            </a:pPr>
            <a:r>
              <a:rPr kumimoji="1" lang="zh-CN" altLang="en-US" sz="2400" b="1" dirty="0">
                <a:solidFill>
                  <a:srgbClr val="FF3300"/>
                </a:solidFill>
                <a:latin typeface="Times New Roman" panose="02020603050405020304" pitchFamily="18" charset="0"/>
                <a:sym typeface="Wingdings" panose="05000000000000000000" pitchFamily="2" charset="2"/>
              </a:rPr>
              <a:t>？</a:t>
            </a:r>
            <a:endParaRPr kumimoji="1" lang="en-US" altLang="zh-CN" sz="2400" b="1" dirty="0">
              <a:solidFill>
                <a:srgbClr val="FF3300"/>
              </a:solidFill>
              <a:latin typeface="Times New Roman" panose="02020603050405020304" pitchFamily="18" charset="0"/>
              <a:sym typeface="Wingdings" panose="05000000000000000000" pitchFamily="2" charset="2"/>
            </a:endParaRPr>
          </a:p>
          <a:p>
            <a:pPr algn="ctr" eaLnBrk="1" hangingPunct="1">
              <a:spcBef>
                <a:spcPct val="0"/>
              </a:spcBef>
              <a:buFontTx/>
              <a:buNone/>
            </a:pPr>
            <a:r>
              <a:rPr kumimoji="1" lang="zh-CN" altLang="en-US" sz="2400" b="1" dirty="0">
                <a:solidFill>
                  <a:srgbClr val="0000CC"/>
                </a:solidFill>
                <a:latin typeface="Times New Roman" panose="02020603050405020304" pitchFamily="18" charset="0"/>
                <a:sym typeface="Wingdings" panose="05000000000000000000" pitchFamily="2" charset="2"/>
              </a:rPr>
              <a:t>编译器不能区别，将产生二义性冲突</a:t>
            </a:r>
            <a:endParaRPr kumimoji="1" lang="en-US" altLang="zh-CN" sz="2400" b="1" dirty="0">
              <a:solidFill>
                <a:srgbClr val="0000CC"/>
              </a:solidFill>
              <a:latin typeface="Times New Roman" panose="02020603050405020304" pitchFamily="18" charset="0"/>
            </a:endParaRPr>
          </a:p>
        </p:txBody>
      </p:sp>
      <p:sp>
        <p:nvSpPr>
          <p:cNvPr id="6" name="标题 1"/>
          <p:cNvSpPr txBox="1">
            <a:spLocks/>
          </p:cNvSpPr>
          <p:nvPr/>
        </p:nvSpPr>
        <p:spPr>
          <a:xfrm>
            <a:off x="457200" y="73673"/>
            <a:ext cx="8229600" cy="69103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kern="0">
                <a:solidFill>
                  <a:srgbClr val="0000CC"/>
                </a:solidFill>
              </a:rPr>
              <a:t>3.6.2</a:t>
            </a:r>
            <a:r>
              <a:rPr lang="en-US" altLang="zh-CN" b="1" kern="0">
                <a:solidFill>
                  <a:srgbClr val="FF0000"/>
                </a:solidFill>
              </a:rPr>
              <a:t>  </a:t>
            </a:r>
            <a:r>
              <a:rPr lang="zh-CN" altLang="zh-CN" b="1" kern="0">
                <a:solidFill>
                  <a:srgbClr val="FF0000"/>
                </a:solidFill>
              </a:rPr>
              <a:t>默认</a:t>
            </a:r>
            <a:r>
              <a:rPr lang="zh-CN" altLang="zh-CN" b="1" kern="0"/>
              <a:t>构造函数</a:t>
            </a:r>
            <a:endParaRPr lang="zh-CN" altLang="en-US" kern="0" dirty="0"/>
          </a:p>
        </p:txBody>
      </p:sp>
    </p:spTree>
    <p:extLst>
      <p:ext uri="{BB962C8B-B14F-4D97-AF65-F5344CB8AC3E}">
        <p14:creationId xmlns:p14="http://schemas.microsoft.com/office/powerpoint/2010/main" val="3189743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wipe(down)">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12968" cy="5304738"/>
          </a:xfrm>
        </p:spPr>
        <p:txBody>
          <a:bodyPr/>
          <a:lstStyle/>
          <a:p>
            <a:pPr marL="0" indent="0">
              <a:buNone/>
            </a:pPr>
            <a:r>
              <a:rPr lang="zh-CN" altLang="zh-CN" sz="2400" b="1" dirty="0">
                <a:solidFill>
                  <a:srgbClr val="0000CC"/>
                </a:solidFill>
              </a:rPr>
              <a:t>【例</a:t>
            </a:r>
            <a:r>
              <a:rPr lang="en-US" altLang="zh-CN" sz="2400" b="1" dirty="0">
                <a:solidFill>
                  <a:srgbClr val="0000CC"/>
                </a:solidFill>
              </a:rPr>
              <a:t>3-1</a:t>
            </a:r>
            <a:r>
              <a:rPr lang="zh-CN" altLang="zh-CN" sz="2400" b="1" dirty="0">
                <a:solidFill>
                  <a:srgbClr val="0000CC"/>
                </a:solidFill>
              </a:rPr>
              <a:t>】某社区要对小区内的宠物狗实行信息化管理，设计出表示宠物狗的抽象数据类型。</a:t>
            </a:r>
            <a:endParaRPr lang="en-US" altLang="zh-CN" sz="2400" b="1" dirty="0">
              <a:solidFill>
                <a:srgbClr val="0000CC"/>
              </a:solidFill>
            </a:endParaRPr>
          </a:p>
          <a:p>
            <a:pPr marL="0" indent="0">
              <a:buNone/>
            </a:pPr>
            <a:r>
              <a:rPr lang="zh-CN" altLang="zh-CN" sz="2400" dirty="0">
                <a:solidFill>
                  <a:srgbClr val="FF0000"/>
                </a:solidFill>
              </a:rPr>
              <a:t>（</a:t>
            </a:r>
            <a:r>
              <a:rPr lang="en-US" altLang="zh-CN" sz="2400" dirty="0">
                <a:solidFill>
                  <a:srgbClr val="FF0000"/>
                </a:solidFill>
              </a:rPr>
              <a:t>1</a:t>
            </a:r>
            <a:r>
              <a:rPr lang="zh-CN" altLang="zh-CN" sz="2400" dirty="0">
                <a:solidFill>
                  <a:srgbClr val="FF0000"/>
                </a:solidFill>
              </a:rPr>
              <a:t>）问题分析</a:t>
            </a:r>
          </a:p>
          <a:p>
            <a:pPr lvl="1"/>
            <a:r>
              <a:rPr lang="zh-CN" altLang="zh-CN" sz="2400" dirty="0"/>
              <a:t>现实生活的各种宠物狗差别很大：有的高大，有的矮小；有的嘴长，有的嘴短；有的毛红，有的毛白；有的跑得快，有的跑得慢；有的叫声大，有的叫声小……</a:t>
            </a:r>
            <a:endParaRPr lang="en-US" altLang="zh-CN" sz="2400" dirty="0"/>
          </a:p>
          <a:p>
            <a:pPr lvl="1"/>
            <a:r>
              <a:rPr lang="zh-CN" altLang="zh-CN" sz="2400" dirty="0"/>
              <a:t>要</a:t>
            </a:r>
            <a:r>
              <a:rPr lang="zh-CN" altLang="en-US" sz="2400" dirty="0"/>
              <a:t>详细地</a:t>
            </a:r>
            <a:r>
              <a:rPr lang="zh-CN" altLang="zh-CN" sz="2400" dirty="0"/>
              <a:t>把各种狗的全部特征和行为描述出来非常困难</a:t>
            </a:r>
            <a:r>
              <a:rPr lang="zh-CN" altLang="en-US" sz="2400" dirty="0"/>
              <a:t>。</a:t>
            </a:r>
            <a:r>
              <a:rPr lang="zh-CN" altLang="zh-CN" sz="2400" dirty="0"/>
              <a:t>但是，这里的</a:t>
            </a:r>
            <a:r>
              <a:rPr lang="zh-CN" altLang="zh-CN" sz="2400" b="1" dirty="0">
                <a:solidFill>
                  <a:srgbClr val="0000CC"/>
                </a:solidFill>
              </a:rPr>
              <a:t>问题域</a:t>
            </a:r>
            <a:r>
              <a:rPr lang="zh-CN" altLang="zh-CN" sz="2400" dirty="0"/>
              <a:t>是</a:t>
            </a:r>
            <a:r>
              <a:rPr lang="zh-CN" altLang="zh-CN" sz="2400" b="1" dirty="0">
                <a:solidFill>
                  <a:srgbClr val="0000CC"/>
                </a:solidFill>
              </a:rPr>
              <a:t>小区对宠物狗的管理</a:t>
            </a:r>
            <a:r>
              <a:rPr lang="zh-CN" altLang="zh-CN" sz="2400" dirty="0"/>
              <a:t>，</a:t>
            </a:r>
            <a:r>
              <a:rPr lang="zh-CN" altLang="zh-CN" sz="2400" b="1" dirty="0">
                <a:solidFill>
                  <a:srgbClr val="FF0000"/>
                </a:solidFill>
              </a:rPr>
              <a:t>不需要把狗的所有特征和行为都描述出来</a:t>
            </a:r>
            <a:r>
              <a:rPr lang="zh-CN" altLang="zh-CN" sz="2400" dirty="0"/>
              <a:t>。</a:t>
            </a:r>
            <a:endParaRPr lang="en-US" altLang="zh-CN" sz="2400" dirty="0"/>
          </a:p>
          <a:p>
            <a:pPr lvl="1"/>
            <a:r>
              <a:rPr lang="zh-CN" altLang="zh-CN" sz="2400" dirty="0"/>
              <a:t>比如，狗喜欢什么饮食，食量大小，睡眠习惯，狗尾长短等特征和行为则与本问题域没有太大关系，可以不予考虑。反之，狗的名字和主人是谁等特征对本问题域而言，却是一个</a:t>
            </a:r>
            <a:r>
              <a:rPr lang="zh-CN" altLang="zh-CN" sz="2400" dirty="0">
                <a:solidFill>
                  <a:srgbClr val="FF0000"/>
                </a:solidFill>
              </a:rPr>
              <a:t>不可忽略</a:t>
            </a:r>
            <a:r>
              <a:rPr lang="zh-CN" altLang="zh-CN" sz="2400" dirty="0"/>
              <a:t>的问题。</a:t>
            </a:r>
          </a:p>
          <a:p>
            <a:pPr marL="0" indent="0">
              <a:buNone/>
            </a:pPr>
            <a:endParaRPr lang="zh-CN" altLang="zh-CN" dirty="0"/>
          </a:p>
          <a:p>
            <a:endParaRPr lang="zh-CN" altLang="en-US" dirty="0"/>
          </a:p>
        </p:txBody>
      </p:sp>
      <p:sp>
        <p:nvSpPr>
          <p:cNvPr id="4"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solidFill>
                <a:srgbClr val="FF0000"/>
              </a:solidFill>
            </a:endParaRPr>
          </a:p>
        </p:txBody>
      </p:sp>
    </p:spTree>
    <p:extLst>
      <p:ext uri="{BB962C8B-B14F-4D97-AF65-F5344CB8AC3E}">
        <p14:creationId xmlns:p14="http://schemas.microsoft.com/office/powerpoint/2010/main" val="23177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539552" y="1124744"/>
            <a:ext cx="8064896" cy="5049837"/>
          </a:xfrm>
        </p:spPr>
        <p:txBody>
          <a:bodyPr/>
          <a:lstStyle/>
          <a:p>
            <a:pPr eaLnBrk="1" hangingPunct="1"/>
            <a:r>
              <a:rPr lang="zh-CN" altLang="en-US" sz="2800" b="1" dirty="0">
                <a:solidFill>
                  <a:srgbClr val="0000CC"/>
                </a:solidFill>
              </a:rPr>
              <a:t>构造函数重载</a:t>
            </a:r>
            <a:endParaRPr lang="en-US" altLang="zh-CN" sz="2800" b="1" dirty="0">
              <a:solidFill>
                <a:srgbClr val="0000CC"/>
              </a:solidFill>
            </a:endParaRPr>
          </a:p>
          <a:p>
            <a:pPr lvl="1" eaLnBrk="1" hangingPunct="1"/>
            <a:r>
              <a:rPr lang="zh-CN" altLang="en-US" sz="2400" b="1" dirty="0"/>
              <a:t>与普通函数的重载一样，重载的构造函数必须具有不同的函数原型</a:t>
            </a:r>
          </a:p>
          <a:p>
            <a:pPr algn="just" eaLnBrk="1" hangingPunct="1"/>
            <a:r>
              <a:rPr lang="zh-CN" altLang="zh-CN" sz="2400" dirty="0"/>
              <a:t>【例</a:t>
            </a:r>
            <a:r>
              <a:rPr lang="en-US" altLang="zh-CN" sz="2400" dirty="0"/>
              <a:t>3-9</a:t>
            </a:r>
            <a:r>
              <a:rPr lang="zh-CN" altLang="zh-CN" sz="2400" dirty="0"/>
              <a:t>】 设计一个日期类，能够接受年、月、日</a:t>
            </a:r>
            <a:r>
              <a:rPr lang="en-US" altLang="zh-CN" sz="2400" dirty="0"/>
              <a:t>3</a:t>
            </a:r>
            <a:r>
              <a:rPr lang="zh-CN" altLang="zh-CN" sz="2400" dirty="0"/>
              <a:t>个参数，或者月份和日期</a:t>
            </a:r>
            <a:r>
              <a:rPr lang="en-US" altLang="zh-CN" sz="2400" dirty="0"/>
              <a:t>2</a:t>
            </a:r>
            <a:r>
              <a:rPr lang="zh-CN" altLang="zh-CN" sz="2400" dirty="0"/>
              <a:t>个参数，或者日期</a:t>
            </a:r>
            <a:r>
              <a:rPr lang="en-US" altLang="zh-CN" sz="2400" dirty="0"/>
              <a:t>1</a:t>
            </a:r>
            <a:r>
              <a:rPr lang="zh-CN" altLang="zh-CN" sz="2400" dirty="0"/>
              <a:t>个参数，或没有参数建立对象，若未提供年、月、日，设置为</a:t>
            </a:r>
            <a:r>
              <a:rPr lang="en-US" altLang="zh-CN" sz="2400" dirty="0"/>
              <a:t>2008</a:t>
            </a:r>
            <a:r>
              <a:rPr lang="zh-CN" altLang="zh-CN" sz="2400" dirty="0"/>
              <a:t>年</a:t>
            </a:r>
            <a:r>
              <a:rPr lang="en-US" altLang="zh-CN" sz="2400" dirty="0"/>
              <a:t>8</a:t>
            </a:r>
            <a:r>
              <a:rPr lang="zh-CN" altLang="zh-CN" sz="2400" dirty="0"/>
              <a:t>月</a:t>
            </a:r>
            <a:r>
              <a:rPr lang="en-US" altLang="zh-CN" sz="2400" dirty="0"/>
              <a:t>8</a:t>
            </a:r>
            <a:r>
              <a:rPr lang="zh-CN" altLang="zh-CN" sz="2400" dirty="0"/>
              <a:t>日</a:t>
            </a:r>
            <a:endParaRPr lang="en-US" altLang="zh-CN" sz="2400" b="1" dirty="0"/>
          </a:p>
        </p:txBody>
      </p:sp>
      <p:sp>
        <p:nvSpPr>
          <p:cNvPr id="52227"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3.6.3 </a:t>
            </a:r>
            <a:r>
              <a:rPr lang="zh-CN" altLang="en-US" sz="4400" b="1" dirty="0">
                <a:solidFill>
                  <a:schemeClr val="tx2"/>
                </a:solidFill>
              </a:rPr>
              <a:t>重载</a:t>
            </a:r>
            <a:r>
              <a:rPr lang="zh-CN" altLang="en-US" sz="4400" b="1" dirty="0">
                <a:solidFill>
                  <a:srgbClr val="FF3300"/>
                </a:solidFill>
              </a:rPr>
              <a:t>构造函数</a:t>
            </a:r>
          </a:p>
        </p:txBody>
      </p:sp>
    </p:spTree>
    <p:extLst>
      <p:ext uri="{BB962C8B-B14F-4D97-AF65-F5344CB8AC3E}">
        <p14:creationId xmlns:p14="http://schemas.microsoft.com/office/powerpoint/2010/main" val="143097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anim calcmode="lin" valueType="num">
                                      <p:cBhvr additive="base">
                                        <p:cTn id="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179512" y="836712"/>
            <a:ext cx="4320480" cy="5049837"/>
          </a:xfrm>
        </p:spPr>
        <p:txBody>
          <a:bodyPr/>
          <a:lstStyle/>
          <a:p>
            <a:r>
              <a:rPr lang="zh-CN" altLang="zh-CN" sz="2400" b="1" dirty="0">
                <a:solidFill>
                  <a:srgbClr val="FF0000"/>
                </a:solidFill>
              </a:rPr>
              <a:t>问题分析与数据抽象</a:t>
            </a:r>
            <a:endParaRPr lang="en-US" altLang="zh-CN" sz="2400" b="1" dirty="0">
              <a:solidFill>
                <a:srgbClr val="FF0000"/>
              </a:solidFill>
            </a:endParaRPr>
          </a:p>
          <a:p>
            <a:pPr lvl="1"/>
            <a:r>
              <a:rPr lang="zh-CN" altLang="zh-CN" sz="2400" dirty="0"/>
              <a:t>日期类的年、月、日可以用</a:t>
            </a:r>
            <a:r>
              <a:rPr lang="en-US" altLang="zh-CN" sz="2400" dirty="0">
                <a:solidFill>
                  <a:srgbClr val="0000CC"/>
                </a:solidFill>
              </a:rPr>
              <a:t>year</a:t>
            </a:r>
            <a:r>
              <a:rPr lang="zh-CN" altLang="zh-CN" sz="2400" dirty="0">
                <a:solidFill>
                  <a:srgbClr val="0000CC"/>
                </a:solidFill>
              </a:rPr>
              <a:t>、</a:t>
            </a:r>
            <a:r>
              <a:rPr lang="en-US" altLang="zh-CN" sz="2400" dirty="0">
                <a:solidFill>
                  <a:srgbClr val="0000CC"/>
                </a:solidFill>
              </a:rPr>
              <a:t>month</a:t>
            </a:r>
            <a:r>
              <a:rPr lang="zh-CN" altLang="zh-CN" sz="2400" dirty="0">
                <a:solidFill>
                  <a:srgbClr val="0000CC"/>
                </a:solidFill>
              </a:rPr>
              <a:t>、</a:t>
            </a:r>
            <a:r>
              <a:rPr lang="en-US" altLang="zh-CN" sz="2400" dirty="0">
                <a:solidFill>
                  <a:srgbClr val="0000CC"/>
                </a:solidFill>
              </a:rPr>
              <a:t>day</a:t>
            </a:r>
            <a:r>
              <a:rPr lang="zh-CN" altLang="zh-CN" sz="2400" dirty="0"/>
              <a:t>三个数据成员表示，出于信息隐藏目的将它们设置为</a:t>
            </a:r>
            <a:r>
              <a:rPr lang="en-US" altLang="zh-CN" sz="2400" dirty="0">
                <a:solidFill>
                  <a:srgbClr val="0000CC"/>
                </a:solidFill>
              </a:rPr>
              <a:t>private</a:t>
            </a:r>
            <a:r>
              <a:rPr lang="zh-CN" altLang="zh-CN" sz="2400" dirty="0"/>
              <a:t>成员。</a:t>
            </a:r>
            <a:endParaRPr lang="en-US" altLang="zh-CN" sz="2400" dirty="0"/>
          </a:p>
          <a:p>
            <a:pPr lvl="1"/>
            <a:r>
              <a:rPr lang="zh-CN" altLang="zh-CN" sz="2400" dirty="0">
                <a:solidFill>
                  <a:srgbClr val="0000CC"/>
                </a:solidFill>
              </a:rPr>
              <a:t>围绕</a:t>
            </a:r>
            <a:r>
              <a:rPr lang="en-US" altLang="zh-CN" sz="2400" dirty="0">
                <a:solidFill>
                  <a:srgbClr val="0000CC"/>
                </a:solidFill>
              </a:rPr>
              <a:t>3</a:t>
            </a:r>
            <a:r>
              <a:rPr lang="zh-CN" altLang="zh-CN" sz="2400" dirty="0">
                <a:solidFill>
                  <a:srgbClr val="0000CC"/>
                </a:solidFill>
              </a:rPr>
              <a:t>个数据成员，可以设置</a:t>
            </a:r>
            <a:r>
              <a:rPr lang="en-US" altLang="zh-CN" sz="2400" dirty="0" err="1">
                <a:solidFill>
                  <a:srgbClr val="0000CC"/>
                </a:solidFill>
              </a:rPr>
              <a:t>setDay</a:t>
            </a:r>
            <a:r>
              <a:rPr lang="zh-CN" altLang="zh-CN" sz="2400" dirty="0">
                <a:solidFill>
                  <a:srgbClr val="0000CC"/>
                </a:solidFill>
              </a:rPr>
              <a:t>、</a:t>
            </a:r>
            <a:r>
              <a:rPr lang="en-US" altLang="zh-CN" sz="2400" dirty="0" err="1">
                <a:solidFill>
                  <a:srgbClr val="0000CC"/>
                </a:solidFill>
              </a:rPr>
              <a:t>getDay</a:t>
            </a:r>
            <a:r>
              <a:rPr lang="zh-CN" altLang="zh-CN" sz="2400" dirty="0">
                <a:solidFill>
                  <a:srgbClr val="0000CC"/>
                </a:solidFill>
              </a:rPr>
              <a:t>等读写数据的公有接口</a:t>
            </a:r>
            <a:r>
              <a:rPr lang="zh-CN" altLang="zh-CN" sz="2400" dirty="0"/>
              <a:t>，同时设置</a:t>
            </a:r>
            <a:r>
              <a:rPr lang="en-US" altLang="zh-CN" sz="2400" dirty="0" err="1"/>
              <a:t>dispDate</a:t>
            </a:r>
            <a:r>
              <a:rPr lang="zh-CN" altLang="zh-CN" sz="2400" dirty="0"/>
              <a:t>接口函数显示对象的年、月、日信息</a:t>
            </a:r>
            <a:r>
              <a:rPr lang="zh-CN" altLang="en-US" sz="2400" dirty="0"/>
              <a:t>。</a:t>
            </a:r>
            <a:endParaRPr lang="en-US" altLang="zh-CN" sz="2400" dirty="0"/>
          </a:p>
          <a:p>
            <a:pPr lvl="1"/>
            <a:r>
              <a:rPr lang="zh-CN" altLang="zh-CN" sz="2400" b="1" dirty="0">
                <a:solidFill>
                  <a:srgbClr val="0000CC"/>
                </a:solidFill>
              </a:rPr>
              <a:t>用</a:t>
            </a:r>
            <a:r>
              <a:rPr lang="en-US" altLang="zh-CN" sz="2400" b="1" dirty="0">
                <a:solidFill>
                  <a:srgbClr val="0000CC"/>
                </a:solidFill>
              </a:rPr>
              <a:t>4</a:t>
            </a:r>
            <a:r>
              <a:rPr lang="zh-CN" altLang="zh-CN" sz="2400" b="1" dirty="0">
                <a:solidFill>
                  <a:srgbClr val="0000CC"/>
                </a:solidFill>
              </a:rPr>
              <a:t>个具有不同参数的构造函数来满足</a:t>
            </a:r>
            <a:r>
              <a:rPr lang="zh-CN" altLang="en-US" sz="2400" b="1" dirty="0">
                <a:solidFill>
                  <a:srgbClr val="0000CC"/>
                </a:solidFill>
              </a:rPr>
              <a:t>题目要求</a:t>
            </a:r>
            <a:r>
              <a:rPr lang="en-US" altLang="zh-CN" sz="2400" b="1" dirty="0">
                <a:solidFill>
                  <a:srgbClr val="0000CC"/>
                </a:solidFill>
              </a:rPr>
              <a:t>4</a:t>
            </a:r>
            <a:r>
              <a:rPr lang="zh-CN" altLang="en-US" sz="2400" b="1" dirty="0">
                <a:solidFill>
                  <a:srgbClr val="0000CC"/>
                </a:solidFill>
              </a:rPr>
              <a:t>种方式对立对象的</a:t>
            </a:r>
            <a:r>
              <a:rPr lang="zh-CN" altLang="zh-CN" sz="2400" b="1" dirty="0">
                <a:solidFill>
                  <a:srgbClr val="0000CC"/>
                </a:solidFill>
              </a:rPr>
              <a:t>要求</a:t>
            </a:r>
            <a:r>
              <a:rPr lang="zh-CN" altLang="zh-CN" sz="2400" dirty="0"/>
              <a:t>。</a:t>
            </a:r>
            <a:endParaRPr lang="en-US" altLang="zh-CN" sz="2400" dirty="0"/>
          </a:p>
          <a:p>
            <a:pPr eaLnBrk="1" hangingPunct="1"/>
            <a:endParaRPr lang="en-US" altLang="zh-CN" sz="2000" b="1" dirty="0"/>
          </a:p>
        </p:txBody>
      </p:sp>
      <p:sp>
        <p:nvSpPr>
          <p:cNvPr id="52227"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3.6.3 </a:t>
            </a:r>
            <a:r>
              <a:rPr lang="zh-CN" altLang="en-US" sz="4400" b="1" dirty="0">
                <a:solidFill>
                  <a:schemeClr val="tx2"/>
                </a:solidFill>
              </a:rPr>
              <a:t>重载</a:t>
            </a:r>
            <a:r>
              <a:rPr lang="zh-CN" altLang="en-US" sz="4400" b="1" dirty="0">
                <a:solidFill>
                  <a:srgbClr val="FF3300"/>
                </a:solidFill>
              </a:rPr>
              <a:t>构造函数</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836712"/>
            <a:ext cx="3668589" cy="588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箭头: 右 1"/>
          <p:cNvSpPr/>
          <p:nvPr/>
        </p:nvSpPr>
        <p:spPr>
          <a:xfrm>
            <a:off x="4355976" y="1929475"/>
            <a:ext cx="792088" cy="275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148064" y="1484784"/>
            <a:ext cx="2304256" cy="11518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p:cNvSpPr/>
          <p:nvPr/>
        </p:nvSpPr>
        <p:spPr>
          <a:xfrm>
            <a:off x="4211960" y="3537872"/>
            <a:ext cx="792088" cy="469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004048" y="2780928"/>
            <a:ext cx="3672408" cy="25202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p:cNvSpPr/>
          <p:nvPr/>
        </p:nvSpPr>
        <p:spPr>
          <a:xfrm>
            <a:off x="4215769" y="5703496"/>
            <a:ext cx="792088" cy="210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007857" y="5392197"/>
            <a:ext cx="3672408" cy="11331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4075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Effect transition="in" filter="fade">
                                      <p:cBhvr>
                                        <p:cTn id="13" dur="500"/>
                                        <p:tgtEl>
                                          <p:spTgt spid="5120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02">
                                            <p:txEl>
                                              <p:pRg st="2" end="2"/>
                                            </p:txEl>
                                          </p:spTgt>
                                        </p:tgtEl>
                                        <p:attrNameLst>
                                          <p:attrName>style.visibility</p:attrName>
                                        </p:attrNameLst>
                                      </p:cBhvr>
                                      <p:to>
                                        <p:strVal val="visible"/>
                                      </p:to>
                                    </p:set>
                                    <p:anim calcmode="lin" valueType="num">
                                      <p:cBhvr additive="base">
                                        <p:cTn id="2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1202">
                                            <p:txEl>
                                              <p:pRg st="3" end="3"/>
                                            </p:txEl>
                                          </p:spTgt>
                                        </p:tgtEl>
                                        <p:attrNameLst>
                                          <p:attrName>style.visibility</p:attrName>
                                        </p:attrNameLst>
                                      </p:cBhvr>
                                      <p:to>
                                        <p:strVal val="visible"/>
                                      </p:to>
                                    </p:set>
                                    <p:anim calcmode="lin" valueType="num">
                                      <p:cBhvr additive="base">
                                        <p:cTn id="42"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uiExpand="1" build="p"/>
      <p:bldP spid="2" grpId="0" animBg="1"/>
      <p:bldP spid="3" grpId="0" animBg="1"/>
      <p:bldP spid="7" grpId="0" animBg="1"/>
      <p:bldP spid="8" grpId="0" animBg="1"/>
      <p:bldP spid="9"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251520" y="701257"/>
            <a:ext cx="8064896" cy="5824087"/>
          </a:xfrm>
        </p:spPr>
        <p:txBody>
          <a:bodyPr/>
          <a:lstStyle/>
          <a:p>
            <a:pPr marL="0" indent="0">
              <a:buNone/>
            </a:pPr>
            <a:r>
              <a:rPr lang="en-US" altLang="zh-CN" sz="2200" dirty="0"/>
              <a:t>//Eg3-9.cpp</a:t>
            </a:r>
            <a:endParaRPr lang="zh-CN" altLang="zh-CN" sz="2200" dirty="0"/>
          </a:p>
          <a:p>
            <a:pPr marL="0" indent="0">
              <a:buNone/>
            </a:pPr>
            <a:r>
              <a:rPr lang="en-US" altLang="zh-CN" sz="2200" dirty="0"/>
              <a:t>#include &lt;</a:t>
            </a:r>
            <a:r>
              <a:rPr lang="en-US" altLang="zh-CN" sz="2200" dirty="0" err="1"/>
              <a:t>iostream</a:t>
            </a:r>
            <a:r>
              <a:rPr lang="en-US" altLang="zh-CN" sz="2200" dirty="0"/>
              <a:t>&gt;</a:t>
            </a:r>
            <a:endParaRPr lang="zh-CN" altLang="zh-CN" sz="2200" dirty="0"/>
          </a:p>
          <a:p>
            <a:pPr marL="0" indent="0">
              <a:buNone/>
            </a:pPr>
            <a:r>
              <a:rPr lang="en-US" altLang="zh-CN" sz="2200" dirty="0"/>
              <a:t>using namespace </a:t>
            </a:r>
            <a:r>
              <a:rPr lang="en-US" altLang="zh-CN" sz="2200" dirty="0" err="1"/>
              <a:t>std</a:t>
            </a:r>
            <a:r>
              <a:rPr lang="en-US" altLang="zh-CN" sz="2200" dirty="0"/>
              <a:t>;</a:t>
            </a:r>
            <a:endParaRPr lang="zh-CN" altLang="zh-CN" sz="2200" dirty="0"/>
          </a:p>
          <a:p>
            <a:pPr marL="0" indent="0">
              <a:buNone/>
            </a:pPr>
            <a:r>
              <a:rPr lang="en-US" altLang="zh-CN" sz="2200" dirty="0"/>
              <a:t>class </a:t>
            </a:r>
            <a:r>
              <a:rPr lang="en-US" altLang="zh-CN" sz="2200" dirty="0" err="1"/>
              <a:t>Tdate</a:t>
            </a:r>
            <a:r>
              <a:rPr lang="en-US" altLang="zh-CN" sz="2200" dirty="0"/>
              <a:t> {</a:t>
            </a:r>
            <a:endParaRPr lang="zh-CN" altLang="zh-CN" sz="2200" dirty="0"/>
          </a:p>
          <a:p>
            <a:pPr marL="0" indent="0">
              <a:buNone/>
            </a:pPr>
            <a:r>
              <a:rPr lang="en-US" altLang="zh-CN" sz="2200" dirty="0"/>
              <a:t>public:</a:t>
            </a:r>
            <a:endParaRPr lang="zh-CN" altLang="zh-CN" sz="2200" dirty="0"/>
          </a:p>
          <a:p>
            <a:pPr marL="0" indent="0">
              <a:buNone/>
            </a:pPr>
            <a:r>
              <a:rPr lang="en-US" altLang="zh-CN" sz="2200" b="1" dirty="0">
                <a:solidFill>
                  <a:srgbClr val="0000CC"/>
                </a:solidFill>
              </a:rPr>
              <a:t>	</a:t>
            </a:r>
            <a:r>
              <a:rPr lang="en-US" altLang="zh-CN" sz="2200" b="1" dirty="0" err="1">
                <a:solidFill>
                  <a:srgbClr val="0000CC"/>
                </a:solidFill>
              </a:rPr>
              <a:t>Tdate</a:t>
            </a:r>
            <a:r>
              <a:rPr lang="en-US" altLang="zh-CN" sz="2200" b="1" dirty="0">
                <a:solidFill>
                  <a:srgbClr val="0000CC"/>
                </a:solidFill>
              </a:rPr>
              <a:t>();</a:t>
            </a:r>
            <a:endParaRPr lang="zh-CN" altLang="zh-CN" sz="2200" b="1" dirty="0">
              <a:solidFill>
                <a:srgbClr val="0000CC"/>
              </a:solidFill>
            </a:endParaRPr>
          </a:p>
          <a:p>
            <a:pPr marL="0" indent="0">
              <a:buNone/>
            </a:pPr>
            <a:r>
              <a:rPr lang="en-US" altLang="zh-CN" sz="2200" b="1" dirty="0">
                <a:solidFill>
                  <a:srgbClr val="0000CC"/>
                </a:solidFill>
              </a:rPr>
              <a:t>	</a:t>
            </a:r>
            <a:r>
              <a:rPr lang="en-US" altLang="zh-CN" sz="2200" b="1" dirty="0" err="1">
                <a:solidFill>
                  <a:srgbClr val="0000CC"/>
                </a:solidFill>
              </a:rPr>
              <a:t>Tdate</a:t>
            </a:r>
            <a:r>
              <a:rPr lang="en-US" altLang="zh-CN" sz="2200" b="1" dirty="0">
                <a:solidFill>
                  <a:srgbClr val="0000CC"/>
                </a:solidFill>
              </a:rPr>
              <a:t>(</a:t>
            </a:r>
            <a:r>
              <a:rPr lang="en-US" altLang="zh-CN" sz="2200" b="1" dirty="0" err="1">
                <a:solidFill>
                  <a:srgbClr val="0000CC"/>
                </a:solidFill>
              </a:rPr>
              <a:t>int</a:t>
            </a:r>
            <a:r>
              <a:rPr lang="en-US" altLang="zh-CN" sz="2200" b="1" dirty="0">
                <a:solidFill>
                  <a:srgbClr val="0000CC"/>
                </a:solidFill>
              </a:rPr>
              <a:t> d);</a:t>
            </a:r>
            <a:endParaRPr lang="zh-CN" altLang="zh-CN" sz="2200" b="1" dirty="0">
              <a:solidFill>
                <a:srgbClr val="0000CC"/>
              </a:solidFill>
            </a:endParaRPr>
          </a:p>
          <a:p>
            <a:pPr marL="0" indent="0">
              <a:buNone/>
            </a:pPr>
            <a:r>
              <a:rPr lang="en-US" altLang="zh-CN" sz="2200" b="1" dirty="0">
                <a:solidFill>
                  <a:srgbClr val="0000CC"/>
                </a:solidFill>
              </a:rPr>
              <a:t>	</a:t>
            </a:r>
            <a:r>
              <a:rPr lang="en-US" altLang="zh-CN" sz="2200" b="1" dirty="0" err="1">
                <a:solidFill>
                  <a:srgbClr val="0000CC"/>
                </a:solidFill>
              </a:rPr>
              <a:t>Tdate</a:t>
            </a:r>
            <a:r>
              <a:rPr lang="en-US" altLang="zh-CN" sz="2200" b="1" dirty="0">
                <a:solidFill>
                  <a:srgbClr val="0000CC"/>
                </a:solidFill>
              </a:rPr>
              <a:t>(</a:t>
            </a:r>
            <a:r>
              <a:rPr lang="en-US" altLang="zh-CN" sz="2200" b="1" dirty="0" err="1">
                <a:solidFill>
                  <a:srgbClr val="0000CC"/>
                </a:solidFill>
              </a:rPr>
              <a:t>int</a:t>
            </a:r>
            <a:r>
              <a:rPr lang="en-US" altLang="zh-CN" sz="2200" b="1" dirty="0">
                <a:solidFill>
                  <a:srgbClr val="0000CC"/>
                </a:solidFill>
              </a:rPr>
              <a:t> m, </a:t>
            </a:r>
            <a:r>
              <a:rPr lang="en-US" altLang="zh-CN" sz="2200" b="1" dirty="0" err="1">
                <a:solidFill>
                  <a:srgbClr val="0000CC"/>
                </a:solidFill>
              </a:rPr>
              <a:t>int</a:t>
            </a:r>
            <a:r>
              <a:rPr lang="en-US" altLang="zh-CN" sz="2200" b="1" dirty="0">
                <a:solidFill>
                  <a:srgbClr val="0000CC"/>
                </a:solidFill>
              </a:rPr>
              <a:t> d);</a:t>
            </a:r>
            <a:endParaRPr lang="zh-CN" altLang="zh-CN" sz="2200" b="1" dirty="0">
              <a:solidFill>
                <a:srgbClr val="0000CC"/>
              </a:solidFill>
            </a:endParaRPr>
          </a:p>
          <a:p>
            <a:pPr marL="0" indent="0">
              <a:buNone/>
            </a:pPr>
            <a:r>
              <a:rPr lang="en-US" altLang="zh-CN" sz="2200" b="1" dirty="0">
                <a:solidFill>
                  <a:srgbClr val="0000CC"/>
                </a:solidFill>
              </a:rPr>
              <a:t>	</a:t>
            </a:r>
            <a:r>
              <a:rPr lang="en-US" altLang="zh-CN" sz="2200" b="1" dirty="0" err="1">
                <a:solidFill>
                  <a:srgbClr val="0000CC"/>
                </a:solidFill>
              </a:rPr>
              <a:t>Tdate</a:t>
            </a:r>
            <a:r>
              <a:rPr lang="en-US" altLang="zh-CN" sz="2200" b="1" dirty="0">
                <a:solidFill>
                  <a:srgbClr val="0000CC"/>
                </a:solidFill>
              </a:rPr>
              <a:t>(</a:t>
            </a:r>
            <a:r>
              <a:rPr lang="en-US" altLang="zh-CN" sz="2200" b="1" dirty="0" err="1">
                <a:solidFill>
                  <a:srgbClr val="0000CC"/>
                </a:solidFill>
              </a:rPr>
              <a:t>int</a:t>
            </a:r>
            <a:r>
              <a:rPr lang="en-US" altLang="zh-CN" sz="2200" b="1" dirty="0">
                <a:solidFill>
                  <a:srgbClr val="0000CC"/>
                </a:solidFill>
              </a:rPr>
              <a:t> m, </a:t>
            </a:r>
            <a:r>
              <a:rPr lang="en-US" altLang="zh-CN" sz="2200" b="1" dirty="0" err="1">
                <a:solidFill>
                  <a:srgbClr val="0000CC"/>
                </a:solidFill>
              </a:rPr>
              <a:t>int</a:t>
            </a:r>
            <a:r>
              <a:rPr lang="en-US" altLang="zh-CN" sz="2200" b="1" dirty="0">
                <a:solidFill>
                  <a:srgbClr val="0000CC"/>
                </a:solidFill>
              </a:rPr>
              <a:t> d, </a:t>
            </a:r>
            <a:r>
              <a:rPr lang="en-US" altLang="zh-CN" sz="2200" b="1" dirty="0" err="1">
                <a:solidFill>
                  <a:srgbClr val="0000CC"/>
                </a:solidFill>
              </a:rPr>
              <a:t>int</a:t>
            </a:r>
            <a:r>
              <a:rPr lang="en-US" altLang="zh-CN" sz="2200" b="1" dirty="0">
                <a:solidFill>
                  <a:srgbClr val="0000CC"/>
                </a:solidFill>
              </a:rPr>
              <a:t> y);</a:t>
            </a:r>
            <a:endParaRPr lang="zh-CN" altLang="zh-CN" sz="2200" b="1" dirty="0">
              <a:solidFill>
                <a:srgbClr val="0000CC"/>
              </a:solidFill>
            </a:endParaRPr>
          </a:p>
          <a:p>
            <a:pPr marL="0" indent="0">
              <a:buNone/>
            </a:pPr>
            <a:r>
              <a:rPr lang="en-US" altLang="zh-CN" sz="2200" dirty="0"/>
              <a:t>     //……          //</a:t>
            </a:r>
            <a:r>
              <a:rPr lang="zh-CN" altLang="zh-CN" sz="2200" dirty="0"/>
              <a:t>省略掉了设置和读取数据成员值的接口函数</a:t>
            </a:r>
          </a:p>
          <a:p>
            <a:pPr marL="0" indent="0">
              <a:buNone/>
            </a:pPr>
            <a:r>
              <a:rPr lang="en-US" altLang="zh-CN" sz="2200" dirty="0"/>
              <a:t>	void display(){ </a:t>
            </a:r>
            <a:r>
              <a:rPr lang="en-US" altLang="zh-CN" sz="2200" dirty="0" err="1"/>
              <a:t>cout</a:t>
            </a:r>
            <a:r>
              <a:rPr lang="en-US" altLang="zh-CN" sz="2200" dirty="0"/>
              <a:t> &lt;&lt; month &lt;&lt; "/" &lt;&lt; day </a:t>
            </a:r>
          </a:p>
          <a:p>
            <a:pPr marL="0" indent="0">
              <a:buNone/>
            </a:pPr>
            <a:r>
              <a:rPr lang="en-US" altLang="zh-CN" sz="2200" dirty="0"/>
              <a:t>                                            &lt;&lt; "/" &lt;&lt; year &lt;&lt; </a:t>
            </a:r>
            <a:r>
              <a:rPr lang="en-US" altLang="zh-CN" sz="2200" dirty="0" err="1"/>
              <a:t>endl</a:t>
            </a:r>
            <a:r>
              <a:rPr lang="en-US" altLang="zh-CN" sz="2200" dirty="0"/>
              <a:t>; }</a:t>
            </a:r>
            <a:endParaRPr lang="zh-CN" altLang="zh-CN" sz="2200" dirty="0"/>
          </a:p>
          <a:p>
            <a:pPr marL="0" indent="0">
              <a:buNone/>
            </a:pPr>
            <a:r>
              <a:rPr lang="en-US" altLang="zh-CN" sz="2200" dirty="0"/>
              <a:t>private:</a:t>
            </a:r>
            <a:endParaRPr lang="zh-CN" altLang="zh-CN" sz="2200" dirty="0"/>
          </a:p>
          <a:p>
            <a:pPr marL="0" indent="0">
              <a:buNone/>
            </a:pPr>
            <a:r>
              <a:rPr lang="en-US" altLang="zh-CN" sz="2200" b="1" dirty="0"/>
              <a:t>	</a:t>
            </a:r>
            <a:r>
              <a:rPr lang="en-US" altLang="zh-CN" sz="2200" b="1" dirty="0" err="1"/>
              <a:t>int</a:t>
            </a:r>
            <a:r>
              <a:rPr lang="en-US" altLang="zh-CN" sz="2200" b="1" dirty="0"/>
              <a:t> year=2008,month=8, day=8;                //      11C</a:t>
            </a:r>
            <a:r>
              <a:rPr lang="en-US" altLang="zh-CN" sz="2200" b="1" baseline="-25000" dirty="0"/>
              <a:t>++</a:t>
            </a:r>
            <a:endParaRPr lang="zh-CN" altLang="zh-CN" sz="2200" dirty="0"/>
          </a:p>
          <a:p>
            <a:pPr marL="0" indent="0">
              <a:buNone/>
            </a:pPr>
            <a:r>
              <a:rPr lang="en-US" altLang="zh-CN" sz="2200" dirty="0"/>
              <a:t>};</a:t>
            </a:r>
            <a:endParaRPr lang="zh-CN" altLang="zh-CN" sz="2200" dirty="0"/>
          </a:p>
          <a:p>
            <a:pPr marL="0" indent="0" eaLnBrk="1" hangingPunct="1">
              <a:buNone/>
            </a:pPr>
            <a:endParaRPr lang="en-US" altLang="zh-CN" sz="2200" b="1" dirty="0"/>
          </a:p>
        </p:txBody>
      </p:sp>
      <p:sp>
        <p:nvSpPr>
          <p:cNvPr id="52227"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3.6.3 </a:t>
            </a:r>
            <a:r>
              <a:rPr lang="zh-CN" altLang="en-US" sz="4400" b="1" dirty="0">
                <a:solidFill>
                  <a:schemeClr val="tx2"/>
                </a:solidFill>
              </a:rPr>
              <a:t>重载</a:t>
            </a:r>
            <a:r>
              <a:rPr lang="zh-CN" altLang="en-US" sz="4400" b="1" dirty="0">
                <a:solidFill>
                  <a:srgbClr val="FF3300"/>
                </a:solidFill>
              </a:rPr>
              <a:t>构造函数</a:t>
            </a:r>
          </a:p>
        </p:txBody>
      </p:sp>
    </p:spTree>
    <p:extLst>
      <p:ext uri="{BB962C8B-B14F-4D97-AF65-F5344CB8AC3E}">
        <p14:creationId xmlns:p14="http://schemas.microsoft.com/office/powerpoint/2010/main" val="286064549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3.6.3 </a:t>
            </a:r>
            <a:r>
              <a:rPr lang="zh-CN" altLang="en-US" sz="4400" b="1" dirty="0">
                <a:solidFill>
                  <a:schemeClr val="tx2"/>
                </a:solidFill>
              </a:rPr>
              <a:t>重载</a:t>
            </a:r>
            <a:r>
              <a:rPr lang="zh-CN" altLang="en-US" sz="4400" b="1" dirty="0">
                <a:solidFill>
                  <a:srgbClr val="FF3300"/>
                </a:solidFill>
              </a:rPr>
              <a:t>构造函数</a:t>
            </a:r>
          </a:p>
        </p:txBody>
      </p:sp>
      <p:sp>
        <p:nvSpPr>
          <p:cNvPr id="3" name="矩形 2"/>
          <p:cNvSpPr/>
          <p:nvPr/>
        </p:nvSpPr>
        <p:spPr>
          <a:xfrm>
            <a:off x="20712" y="836712"/>
            <a:ext cx="8655744" cy="5909310"/>
          </a:xfrm>
          <a:prstGeom prst="rect">
            <a:avLst/>
          </a:prstGeom>
        </p:spPr>
        <p:txBody>
          <a:bodyPr wrap="square">
            <a:spAutoFit/>
          </a:bodyPr>
          <a:lstStyle/>
          <a:p>
            <a:pPr indent="540385" algn="just">
              <a:spcAft>
                <a:spcPts val="0"/>
              </a:spcAft>
            </a:pP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	display();}</a:t>
            </a:r>
            <a:endParaRPr lang="zh-CN" altLang="zh-CN" b="1" kern="100" dirty="0">
              <a:latin typeface="Times New Roman" panose="02020603050405020304" pitchFamily="18" charset="0"/>
            </a:endParaRPr>
          </a:p>
          <a:p>
            <a:pPr indent="540385" algn="just">
              <a:spcAft>
                <a:spcPts val="0"/>
              </a:spcAft>
            </a:pP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int</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d) {</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day = d;</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display();</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int</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m,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int</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d) {</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month = m; day = d; </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display();</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b="1" kern="100" dirty="0">
              <a:latin typeface="Times New Roman" panose="02020603050405020304" pitchFamily="18" charset="0"/>
            </a:endParaRPr>
          </a:p>
          <a:p>
            <a:pPr indent="540385" algn="just">
              <a:spcAft>
                <a:spcPts val="0"/>
              </a:spcAft>
            </a:pP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int</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m, </a:t>
            </a: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int</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d, </a:t>
            </a:r>
            <a:r>
              <a:rPr lang="en-US" altLang="zh-CN" b="1" kern="100" dirty="0" err="1">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int</a:t>
            </a: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y) {</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month = m; day = d; year = y;</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	display();</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a:solidFill>
                  <a:srgbClr val="0000CC"/>
                </a:solidFill>
                <a:latin typeface="Courier New" panose="02070309020205020404" pitchFamily="49" charset="0"/>
                <a:ea typeface="华文中宋" panose="02010600040101010101" pitchFamily="2" charset="-122"/>
                <a:cs typeface="Times New Roman" panose="02020603050405020304" pitchFamily="18" charset="0"/>
              </a:rPr>
              <a:t>}</a:t>
            </a:r>
            <a:endParaRPr lang="zh-CN" altLang="zh-CN" b="1" kern="100" dirty="0">
              <a:solidFill>
                <a:srgbClr val="0000CC"/>
              </a:solidFill>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void main() {</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oneday</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//L1</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aday</a:t>
            </a:r>
            <a:r>
              <a:rPr lang="en-US" altLang="zh-CN"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//L2</a:t>
            </a:r>
            <a:r>
              <a:rPr lang="zh-CN" altLang="zh-CN" b="1" kern="100" dirty="0">
                <a:latin typeface="Courier New" panose="02070309020205020404" pitchFamily="49" charset="0"/>
                <a:ea typeface="华文中宋" panose="02010600040101010101" pitchFamily="2" charset="-122"/>
              </a:rPr>
              <a:t>，可以吗？</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bday1(10);			//L3</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 bday2 = 10;</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//L4</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cday</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(2, 12);			//L5</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b="1" kern="100" dirty="0" err="1">
                <a:latin typeface="Courier New" panose="02070309020205020404" pitchFamily="49" charset="0"/>
                <a:ea typeface="华文中宋" panose="02010600040101010101" pitchFamily="2" charset="-122"/>
                <a:cs typeface="Times New Roman" panose="02020603050405020304" pitchFamily="18" charset="0"/>
              </a:rPr>
              <a:t>dday</a:t>
            </a: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(1, 2, 1998);		//L6</a:t>
            </a:r>
            <a:endParaRPr lang="zh-CN" altLang="zh-CN" b="1" kern="100" dirty="0">
              <a:latin typeface="Times New Roman" panose="02020603050405020304" pitchFamily="18" charset="0"/>
            </a:endParaRPr>
          </a:p>
          <a:p>
            <a:pPr indent="540385" algn="just">
              <a:spcAft>
                <a:spcPts val="0"/>
              </a:spcAft>
            </a:pPr>
            <a:r>
              <a:rPr lang="en-US" altLang="zh-CN" b="1" kern="10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b="1" kern="100" dirty="0">
              <a:latin typeface="Times New Roman" panose="02020603050405020304" pitchFamily="18" charset="0"/>
            </a:endParaRPr>
          </a:p>
        </p:txBody>
      </p:sp>
      <p:sp>
        <p:nvSpPr>
          <p:cNvPr id="5" name="对话气泡: 矩形 4"/>
          <p:cNvSpPr/>
          <p:nvPr/>
        </p:nvSpPr>
        <p:spPr>
          <a:xfrm>
            <a:off x="5796136" y="2132856"/>
            <a:ext cx="3096344" cy="2520280"/>
          </a:xfrm>
          <a:prstGeom prst="wedgeRectCallout">
            <a:avLst>
              <a:gd name="adj1" fmla="val -132397"/>
              <a:gd name="adj2" fmla="val 89809"/>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L1</a:t>
            </a:r>
            <a:r>
              <a:rPr lang="zh-CN" altLang="en-US" b="1" dirty="0">
                <a:solidFill>
                  <a:schemeClr val="tx1"/>
                </a:solidFill>
              </a:rPr>
              <a:t>语句不会调用构造函数定义对象，它</a:t>
            </a:r>
            <a:r>
              <a:rPr lang="zh-CN" altLang="en-US" b="1" dirty="0">
                <a:solidFill>
                  <a:srgbClr val="0000CC"/>
                </a:solidFill>
              </a:rPr>
              <a:t>声明了一个返回</a:t>
            </a:r>
            <a:r>
              <a:rPr lang="en-US" altLang="zh-CN" b="1" dirty="0" err="1">
                <a:solidFill>
                  <a:srgbClr val="0000CC"/>
                </a:solidFill>
              </a:rPr>
              <a:t>Tdate</a:t>
            </a:r>
            <a:r>
              <a:rPr lang="zh-CN" altLang="en-US" b="1" dirty="0">
                <a:solidFill>
                  <a:srgbClr val="0000CC"/>
                </a:solidFill>
              </a:rPr>
              <a:t>类型的函数</a:t>
            </a:r>
            <a:r>
              <a:rPr lang="zh-CN" altLang="en-US" b="1" dirty="0">
                <a:solidFill>
                  <a:schemeClr val="tx1"/>
                </a:solidFill>
              </a:rPr>
              <a:t>。</a:t>
            </a:r>
            <a:endParaRPr lang="en-US" altLang="zh-CN" b="1" dirty="0">
              <a:solidFill>
                <a:schemeClr val="tx1"/>
              </a:solidFill>
            </a:endParaRPr>
          </a:p>
          <a:p>
            <a:pPr algn="ctr"/>
            <a:r>
              <a:rPr lang="en-US" altLang="zh-CN" b="1" kern="100" dirty="0" err="1">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 bday2 = 10;</a:t>
            </a:r>
          </a:p>
          <a:p>
            <a:pPr algn="ctr"/>
            <a:r>
              <a:rPr lang="zh-CN" altLang="en-US"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等价于：</a:t>
            </a:r>
            <a:endParaRPr lang="en-US" altLang="zh-CN"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endParaRPr>
          </a:p>
          <a:p>
            <a:pPr algn="ctr"/>
            <a:r>
              <a:rPr lang="en-US" altLang="zh-CN" b="1" dirty="0" err="1">
                <a:solidFill>
                  <a:srgbClr val="0000CC"/>
                </a:solidFill>
              </a:rPr>
              <a:t>Tdate</a:t>
            </a:r>
            <a:r>
              <a:rPr lang="en-US" altLang="zh-CN" b="1" dirty="0">
                <a:solidFill>
                  <a:srgbClr val="0000CC"/>
                </a:solidFill>
              </a:rPr>
              <a:t> bday2 (10);</a:t>
            </a:r>
            <a:endParaRPr lang="zh-CN" altLang="en-US" b="1" dirty="0">
              <a:solidFill>
                <a:srgbClr val="0000CC"/>
              </a:solidFill>
            </a:endParaRPr>
          </a:p>
        </p:txBody>
      </p:sp>
    </p:spTree>
    <p:extLst>
      <p:ext uri="{BB962C8B-B14F-4D97-AF65-F5344CB8AC3E}">
        <p14:creationId xmlns:p14="http://schemas.microsoft.com/office/powerpoint/2010/main" val="93823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8" end="18"/>
                                            </p:txEl>
                                          </p:spTgt>
                                        </p:tgtEl>
                                        <p:attrNameLst>
                                          <p:attrName>style.visibility</p:attrName>
                                        </p:attrNameLst>
                                      </p:cBhvr>
                                      <p:to>
                                        <p:strVal val="visible"/>
                                      </p:to>
                                    </p:set>
                                    <p:anim calcmode="lin" valueType="num">
                                      <p:cBhvr additive="base">
                                        <p:cTn id="9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 calcmode="lin" valueType="num">
                                      <p:cBhvr additive="base">
                                        <p:cTn id="9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20" end="20"/>
                                            </p:txEl>
                                          </p:spTgt>
                                        </p:tgtEl>
                                        <p:attrNameLst>
                                          <p:attrName>style.visibility</p:attrName>
                                        </p:attrNameLst>
                                      </p:cBhvr>
                                      <p:to>
                                        <p:strVal val="visible"/>
                                      </p:to>
                                    </p:set>
                                    <p:anim calcmode="lin" valueType="num">
                                      <p:cBhvr additive="base">
                                        <p:cTn id="10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wipe(right)">
                                      <p:cBhvr>
                                        <p:cTn id="10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539552" y="1052736"/>
            <a:ext cx="7772400" cy="4539803"/>
          </a:xfrm>
        </p:spPr>
        <p:txBody>
          <a:bodyPr/>
          <a:lstStyle/>
          <a:p>
            <a:pPr eaLnBrk="1" hangingPunct="1">
              <a:lnSpc>
                <a:spcPct val="80000"/>
              </a:lnSpc>
            </a:pPr>
            <a:r>
              <a:rPr lang="zh-CN" altLang="en-US" sz="2800" b="1" dirty="0">
                <a:solidFill>
                  <a:srgbClr val="0000CC"/>
                </a:solidFill>
              </a:rPr>
              <a:t>缺省参数与重载构造函数的合理利用</a:t>
            </a:r>
            <a:endParaRPr lang="en-US" altLang="zh-CN" sz="2800" b="1" dirty="0">
              <a:solidFill>
                <a:srgbClr val="0000CC"/>
              </a:solidFill>
            </a:endParaRPr>
          </a:p>
          <a:p>
            <a:pPr lvl="1" eaLnBrk="1" hangingPunct="1">
              <a:lnSpc>
                <a:spcPct val="80000"/>
              </a:lnSpc>
            </a:pPr>
            <a:r>
              <a:rPr lang="zh-CN" altLang="en-US" sz="2400" b="1" dirty="0">
                <a:solidFill>
                  <a:srgbClr val="FF0000"/>
                </a:solidFill>
              </a:rPr>
              <a:t>将上面的几个构造函数结合为一个：</a:t>
            </a:r>
          </a:p>
          <a:p>
            <a:pPr lvl="1" eaLnBrk="1" hangingPunct="1">
              <a:lnSpc>
                <a:spcPct val="80000"/>
              </a:lnSpc>
            </a:pPr>
            <a:r>
              <a:rPr lang="en-US" altLang="zh-CN" sz="2400" b="1" dirty="0"/>
              <a:t>class </a:t>
            </a:r>
            <a:r>
              <a:rPr lang="en-US" altLang="zh-CN" sz="2400" b="1" dirty="0" err="1"/>
              <a:t>Tdate</a:t>
            </a:r>
            <a:r>
              <a:rPr lang="en-US" altLang="zh-CN" sz="2400" b="1" dirty="0"/>
              <a:t>{</a:t>
            </a:r>
          </a:p>
          <a:p>
            <a:pPr lvl="2" eaLnBrk="1" hangingPunct="1">
              <a:lnSpc>
                <a:spcPct val="80000"/>
              </a:lnSpc>
              <a:buFontTx/>
              <a:buNone/>
            </a:pPr>
            <a:r>
              <a:rPr lang="en-US" altLang="zh-CN" b="1" dirty="0"/>
              <a:t>public:</a:t>
            </a:r>
          </a:p>
          <a:p>
            <a:pPr lvl="2" eaLnBrk="1" hangingPunct="1">
              <a:lnSpc>
                <a:spcPct val="80000"/>
              </a:lnSpc>
              <a:buFontTx/>
              <a:buNone/>
            </a:pPr>
            <a:r>
              <a:rPr lang="en-US" altLang="zh-CN" b="1" dirty="0">
                <a:solidFill>
                  <a:srgbClr val="FF3300"/>
                </a:solidFill>
              </a:rPr>
              <a:t>  </a:t>
            </a:r>
            <a:r>
              <a:rPr lang="en-US" altLang="zh-CN" b="1" dirty="0" err="1">
                <a:solidFill>
                  <a:srgbClr val="FF3300"/>
                </a:solidFill>
              </a:rPr>
              <a:t>Tdate</a:t>
            </a:r>
            <a:r>
              <a:rPr lang="en-US" altLang="zh-CN" b="1" dirty="0">
                <a:solidFill>
                  <a:srgbClr val="FF3300"/>
                </a:solidFill>
              </a:rPr>
              <a:t>(</a:t>
            </a:r>
            <a:r>
              <a:rPr lang="en-US" altLang="zh-CN" b="1" dirty="0" err="1">
                <a:solidFill>
                  <a:srgbClr val="FF3300"/>
                </a:solidFill>
              </a:rPr>
              <a:t>int</a:t>
            </a:r>
            <a:r>
              <a:rPr lang="en-US" altLang="zh-CN" b="1" dirty="0">
                <a:solidFill>
                  <a:srgbClr val="FF3300"/>
                </a:solidFill>
              </a:rPr>
              <a:t> m=4,int d=15,int y=1995)</a:t>
            </a:r>
          </a:p>
          <a:p>
            <a:pPr lvl="2" eaLnBrk="1" hangingPunct="1">
              <a:lnSpc>
                <a:spcPct val="80000"/>
              </a:lnSpc>
              <a:buFontTx/>
              <a:buNone/>
            </a:pPr>
            <a:r>
              <a:rPr lang="en-US" altLang="zh-CN" b="1" dirty="0"/>
              <a:t>  {</a:t>
            </a:r>
          </a:p>
          <a:p>
            <a:pPr lvl="2" eaLnBrk="1" hangingPunct="1">
              <a:lnSpc>
                <a:spcPct val="80000"/>
              </a:lnSpc>
              <a:buFontTx/>
              <a:buNone/>
            </a:pPr>
            <a:r>
              <a:rPr lang="en-US" altLang="zh-CN" b="1" dirty="0"/>
              <a:t>    month=m;  day=d;  year=y;</a:t>
            </a:r>
          </a:p>
          <a:p>
            <a:pPr lvl="2" eaLnBrk="1" hangingPunct="1">
              <a:lnSpc>
                <a:spcPct val="80000"/>
              </a:lnSpc>
              <a:buFontTx/>
              <a:buNone/>
            </a:pPr>
            <a:r>
              <a:rPr lang="en-US" altLang="zh-CN" b="1" dirty="0"/>
              <a:t>    </a:t>
            </a:r>
            <a:r>
              <a:rPr lang="en-US" altLang="zh-CN" b="1" dirty="0" err="1"/>
              <a:t>cout</a:t>
            </a:r>
            <a:r>
              <a:rPr lang="en-US" altLang="zh-CN" b="1" dirty="0"/>
              <a:t> &lt;&lt;month &lt;&lt;"/" &lt;&lt;day &lt;&lt;"/" &lt;&lt;year &lt;&lt;</a:t>
            </a:r>
            <a:r>
              <a:rPr lang="en-US" altLang="zh-CN" b="1" dirty="0" err="1"/>
              <a:t>endl</a:t>
            </a:r>
            <a:r>
              <a:rPr lang="en-US" altLang="zh-CN" b="1" dirty="0"/>
              <a:t>;  }</a:t>
            </a:r>
          </a:p>
          <a:p>
            <a:pPr lvl="2" eaLnBrk="1" hangingPunct="1">
              <a:lnSpc>
                <a:spcPct val="80000"/>
              </a:lnSpc>
              <a:buFontTx/>
              <a:buNone/>
            </a:pPr>
            <a:r>
              <a:rPr lang="en-US" altLang="zh-CN" b="1" dirty="0"/>
              <a:t>  //</a:t>
            </a:r>
            <a:r>
              <a:rPr lang="zh-CN" altLang="en-US" b="1" dirty="0"/>
              <a:t>其他公共成员</a:t>
            </a:r>
          </a:p>
          <a:p>
            <a:pPr lvl="2" eaLnBrk="1" hangingPunct="1">
              <a:lnSpc>
                <a:spcPct val="80000"/>
              </a:lnSpc>
              <a:buFontTx/>
              <a:buNone/>
            </a:pPr>
            <a:r>
              <a:rPr lang="en-US" altLang="zh-CN" b="1" dirty="0"/>
              <a:t>protected:</a:t>
            </a:r>
          </a:p>
          <a:p>
            <a:pPr lvl="2" eaLnBrk="1" hangingPunct="1">
              <a:lnSpc>
                <a:spcPct val="80000"/>
              </a:lnSpc>
              <a:buFontTx/>
              <a:buNone/>
            </a:pPr>
            <a:r>
              <a:rPr lang="en-US" altLang="zh-CN" b="1" dirty="0"/>
              <a:t>  </a:t>
            </a:r>
            <a:r>
              <a:rPr lang="en-US" altLang="zh-CN" b="1" dirty="0" err="1"/>
              <a:t>int</a:t>
            </a:r>
            <a:r>
              <a:rPr lang="en-US" altLang="zh-CN" b="1" dirty="0"/>
              <a:t> month;</a:t>
            </a:r>
          </a:p>
          <a:p>
            <a:pPr lvl="2" eaLnBrk="1" hangingPunct="1">
              <a:lnSpc>
                <a:spcPct val="80000"/>
              </a:lnSpc>
              <a:buFontTx/>
              <a:buNone/>
            </a:pPr>
            <a:r>
              <a:rPr lang="en-US" altLang="zh-CN" b="1" dirty="0"/>
              <a:t>  </a:t>
            </a:r>
            <a:r>
              <a:rPr lang="en-US" altLang="zh-CN" b="1" dirty="0" err="1"/>
              <a:t>int</a:t>
            </a:r>
            <a:r>
              <a:rPr lang="en-US" altLang="zh-CN" b="1" dirty="0"/>
              <a:t> day;</a:t>
            </a:r>
          </a:p>
          <a:p>
            <a:pPr lvl="2" eaLnBrk="1" hangingPunct="1">
              <a:lnSpc>
                <a:spcPct val="80000"/>
              </a:lnSpc>
              <a:buFontTx/>
              <a:buNone/>
            </a:pPr>
            <a:r>
              <a:rPr lang="en-US" altLang="zh-CN" b="1" dirty="0"/>
              <a:t>  </a:t>
            </a:r>
            <a:r>
              <a:rPr lang="en-US" altLang="zh-CN" b="1" dirty="0" err="1"/>
              <a:t>int</a:t>
            </a:r>
            <a:r>
              <a:rPr lang="en-US" altLang="zh-CN" b="1" dirty="0"/>
              <a:t> year;</a:t>
            </a:r>
          </a:p>
          <a:p>
            <a:pPr lvl="2" eaLnBrk="1" hangingPunct="1">
              <a:lnSpc>
                <a:spcPct val="80000"/>
              </a:lnSpc>
              <a:buFontTx/>
              <a:buNone/>
            </a:pPr>
            <a:r>
              <a:rPr lang="en-US" altLang="zh-CN" b="1" dirty="0"/>
              <a:t>};</a:t>
            </a:r>
          </a:p>
        </p:txBody>
      </p:sp>
      <p:sp>
        <p:nvSpPr>
          <p:cNvPr id="4"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3.6.3 </a:t>
            </a:r>
            <a:r>
              <a:rPr lang="zh-CN" altLang="en-US" sz="4400" b="1" dirty="0">
                <a:solidFill>
                  <a:schemeClr val="tx2"/>
                </a:solidFill>
              </a:rPr>
              <a:t>重载</a:t>
            </a:r>
            <a:r>
              <a:rPr lang="zh-CN" altLang="en-US" sz="4400" b="1" dirty="0">
                <a:solidFill>
                  <a:srgbClr val="FF3300"/>
                </a:solidFill>
              </a:rPr>
              <a:t>构造函数</a:t>
            </a:r>
          </a:p>
        </p:txBody>
      </p:sp>
    </p:spTree>
    <p:extLst>
      <p:ext uri="{BB962C8B-B14F-4D97-AF65-F5344CB8AC3E}">
        <p14:creationId xmlns:p14="http://schemas.microsoft.com/office/powerpoint/2010/main" val="2559697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 calcmode="lin" valueType="num">
                                      <p:cBhvr additive="base">
                                        <p:cTn id="7" dur="5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pRg st="3" end="3"/>
                                            </p:txEl>
                                          </p:spTgt>
                                        </p:tgtEl>
                                        <p:attrNameLst>
                                          <p:attrName>style.visibility</p:attrName>
                                        </p:attrNameLst>
                                      </p:cBhvr>
                                      <p:to>
                                        <p:strVal val="visible"/>
                                      </p:to>
                                    </p:set>
                                    <p:anim calcmode="lin" valueType="num">
                                      <p:cBhvr additive="base">
                                        <p:cTn id="17" dur="500" fill="hold"/>
                                        <p:tgtEl>
                                          <p:spTgt spid="552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8">
                                            <p:txEl>
                                              <p:pRg st="4" end="4"/>
                                            </p:txEl>
                                          </p:spTgt>
                                        </p:tgtEl>
                                        <p:attrNameLst>
                                          <p:attrName>style.visibility</p:attrName>
                                        </p:attrNameLst>
                                      </p:cBhvr>
                                      <p:to>
                                        <p:strVal val="visible"/>
                                      </p:to>
                                    </p:set>
                                    <p:anim calcmode="lin" valueType="num">
                                      <p:cBhvr additive="base">
                                        <p:cTn id="21" dur="500" fill="hold"/>
                                        <p:tgtEl>
                                          <p:spTgt spid="5529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298">
                                            <p:txEl>
                                              <p:pRg st="5" end="5"/>
                                            </p:txEl>
                                          </p:spTgt>
                                        </p:tgtEl>
                                        <p:attrNameLst>
                                          <p:attrName>style.visibility</p:attrName>
                                        </p:attrNameLst>
                                      </p:cBhvr>
                                      <p:to>
                                        <p:strVal val="visible"/>
                                      </p:to>
                                    </p:set>
                                    <p:anim calcmode="lin" valueType="num">
                                      <p:cBhvr additive="base">
                                        <p:cTn id="25" dur="500" fill="hold"/>
                                        <p:tgtEl>
                                          <p:spTgt spid="5529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5298">
                                            <p:txEl>
                                              <p:pRg st="6" end="6"/>
                                            </p:txEl>
                                          </p:spTgt>
                                        </p:tgtEl>
                                        <p:attrNameLst>
                                          <p:attrName>style.visibility</p:attrName>
                                        </p:attrNameLst>
                                      </p:cBhvr>
                                      <p:to>
                                        <p:strVal val="visible"/>
                                      </p:to>
                                    </p:set>
                                    <p:anim calcmode="lin" valueType="num">
                                      <p:cBhvr additive="base">
                                        <p:cTn id="29" dur="500" fill="hold"/>
                                        <p:tgtEl>
                                          <p:spTgt spid="5529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529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5298">
                                            <p:txEl>
                                              <p:pRg st="7" end="7"/>
                                            </p:txEl>
                                          </p:spTgt>
                                        </p:tgtEl>
                                        <p:attrNameLst>
                                          <p:attrName>style.visibility</p:attrName>
                                        </p:attrNameLst>
                                      </p:cBhvr>
                                      <p:to>
                                        <p:strVal val="visible"/>
                                      </p:to>
                                    </p:set>
                                    <p:anim calcmode="lin" valueType="num">
                                      <p:cBhvr additive="base">
                                        <p:cTn id="33" dur="500" fill="hold"/>
                                        <p:tgtEl>
                                          <p:spTgt spid="5529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529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5298">
                                            <p:txEl>
                                              <p:pRg st="8" end="8"/>
                                            </p:txEl>
                                          </p:spTgt>
                                        </p:tgtEl>
                                        <p:attrNameLst>
                                          <p:attrName>style.visibility</p:attrName>
                                        </p:attrNameLst>
                                      </p:cBhvr>
                                      <p:to>
                                        <p:strVal val="visible"/>
                                      </p:to>
                                    </p:set>
                                    <p:anim calcmode="lin" valueType="num">
                                      <p:cBhvr additive="base">
                                        <p:cTn id="37" dur="500" fill="hold"/>
                                        <p:tgtEl>
                                          <p:spTgt spid="5529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29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5298">
                                            <p:txEl>
                                              <p:pRg st="9" end="9"/>
                                            </p:txEl>
                                          </p:spTgt>
                                        </p:tgtEl>
                                        <p:attrNameLst>
                                          <p:attrName>style.visibility</p:attrName>
                                        </p:attrNameLst>
                                      </p:cBhvr>
                                      <p:to>
                                        <p:strVal val="visible"/>
                                      </p:to>
                                    </p:set>
                                    <p:anim calcmode="lin" valueType="num">
                                      <p:cBhvr additive="base">
                                        <p:cTn id="41" dur="500" fill="hold"/>
                                        <p:tgtEl>
                                          <p:spTgt spid="5529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29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5298">
                                            <p:txEl>
                                              <p:pRg st="10" end="10"/>
                                            </p:txEl>
                                          </p:spTgt>
                                        </p:tgtEl>
                                        <p:attrNameLst>
                                          <p:attrName>style.visibility</p:attrName>
                                        </p:attrNameLst>
                                      </p:cBhvr>
                                      <p:to>
                                        <p:strVal val="visible"/>
                                      </p:to>
                                    </p:set>
                                    <p:anim calcmode="lin" valueType="num">
                                      <p:cBhvr additive="base">
                                        <p:cTn id="45" dur="500" fill="hold"/>
                                        <p:tgtEl>
                                          <p:spTgt spid="5529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5298">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5298">
                                            <p:txEl>
                                              <p:pRg st="11" end="11"/>
                                            </p:txEl>
                                          </p:spTgt>
                                        </p:tgtEl>
                                        <p:attrNameLst>
                                          <p:attrName>style.visibility</p:attrName>
                                        </p:attrNameLst>
                                      </p:cBhvr>
                                      <p:to>
                                        <p:strVal val="visible"/>
                                      </p:to>
                                    </p:set>
                                    <p:anim calcmode="lin" valueType="num">
                                      <p:cBhvr additive="base">
                                        <p:cTn id="49" dur="500" fill="hold"/>
                                        <p:tgtEl>
                                          <p:spTgt spid="5529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5298">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5298">
                                            <p:txEl>
                                              <p:pRg st="12" end="12"/>
                                            </p:txEl>
                                          </p:spTgt>
                                        </p:tgtEl>
                                        <p:attrNameLst>
                                          <p:attrName>style.visibility</p:attrName>
                                        </p:attrNameLst>
                                      </p:cBhvr>
                                      <p:to>
                                        <p:strVal val="visible"/>
                                      </p:to>
                                    </p:set>
                                    <p:anim calcmode="lin" valueType="num">
                                      <p:cBhvr additive="base">
                                        <p:cTn id="53" dur="500" fill="hold"/>
                                        <p:tgtEl>
                                          <p:spTgt spid="55298">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5298">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5298">
                                            <p:txEl>
                                              <p:pRg st="13" end="13"/>
                                            </p:txEl>
                                          </p:spTgt>
                                        </p:tgtEl>
                                        <p:attrNameLst>
                                          <p:attrName>style.visibility</p:attrName>
                                        </p:attrNameLst>
                                      </p:cBhvr>
                                      <p:to>
                                        <p:strVal val="visible"/>
                                      </p:to>
                                    </p:set>
                                    <p:anim calcmode="lin" valueType="num">
                                      <p:cBhvr additive="base">
                                        <p:cTn id="57" dur="500" fill="hold"/>
                                        <p:tgtEl>
                                          <p:spTgt spid="55298">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529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88640"/>
            <a:ext cx="7772400" cy="575345"/>
          </a:xfrm>
        </p:spPr>
        <p:txBody>
          <a:bodyPr/>
          <a:lstStyle/>
          <a:p>
            <a:pPr eaLnBrk="1" hangingPunct="1"/>
            <a:r>
              <a:rPr lang="en-US" altLang="zh-CN" dirty="0"/>
              <a:t>3.6.4 </a:t>
            </a:r>
            <a:r>
              <a:rPr lang="zh-CN" altLang="en-US" dirty="0"/>
              <a:t>构造</a:t>
            </a:r>
            <a:r>
              <a:rPr lang="zh-CN" altLang="en-US" b="1" dirty="0">
                <a:solidFill>
                  <a:srgbClr val="FF3300"/>
                </a:solidFill>
              </a:rPr>
              <a:t>函数与初始化列表</a:t>
            </a:r>
          </a:p>
        </p:txBody>
      </p:sp>
      <p:sp>
        <p:nvSpPr>
          <p:cNvPr id="65539" name="Rectangle 3"/>
          <p:cNvSpPr>
            <a:spLocks noGrp="1" noChangeArrowheads="1"/>
          </p:cNvSpPr>
          <p:nvPr>
            <p:ph type="body" idx="1"/>
          </p:nvPr>
        </p:nvSpPr>
        <p:spPr>
          <a:xfrm>
            <a:off x="177478" y="1124744"/>
            <a:ext cx="8498978" cy="4683125"/>
          </a:xfrm>
        </p:spPr>
        <p:txBody>
          <a:bodyPr/>
          <a:lstStyle/>
          <a:p>
            <a:pPr eaLnBrk="1" hangingPunct="1">
              <a:buFontTx/>
              <a:buNone/>
            </a:pPr>
            <a:r>
              <a:rPr lang="en-US" altLang="zh-CN" b="1" dirty="0">
                <a:solidFill>
                  <a:srgbClr val="0000CC"/>
                </a:solidFill>
              </a:rPr>
              <a:t>1</a:t>
            </a:r>
            <a:r>
              <a:rPr lang="zh-CN" altLang="en-US" b="1" dirty="0">
                <a:solidFill>
                  <a:srgbClr val="0000CC"/>
                </a:solidFill>
              </a:rPr>
              <a:t>．初始化列表的概念</a:t>
            </a:r>
            <a:endParaRPr lang="en-US" altLang="zh-CN" b="1" dirty="0">
              <a:solidFill>
                <a:srgbClr val="0000CC"/>
              </a:solidFill>
            </a:endParaRPr>
          </a:p>
          <a:p>
            <a:pPr lvl="1" eaLnBrk="1" hangingPunct="1"/>
            <a:r>
              <a:rPr lang="zh-CN" altLang="en-US" sz="2400" b="1" dirty="0"/>
              <a:t>在构造函数形参表和函数体之间为成员赋初值的一种方式，似于下面的形式</a:t>
            </a:r>
          </a:p>
          <a:p>
            <a:pPr marL="457200" lvl="1" indent="0" eaLnBrk="1" hangingPunct="1">
              <a:buNone/>
            </a:pPr>
            <a:r>
              <a:rPr lang="zh-CN" altLang="en-US" sz="2400" b="1" dirty="0">
                <a:solidFill>
                  <a:srgbClr val="FF3300"/>
                </a:solidFill>
              </a:rPr>
              <a:t>构造函数名</a:t>
            </a:r>
            <a:r>
              <a:rPr lang="en-US" altLang="zh-CN" sz="2400" b="1" dirty="0">
                <a:solidFill>
                  <a:srgbClr val="FF3300"/>
                </a:solidFill>
              </a:rPr>
              <a:t>(</a:t>
            </a:r>
            <a:r>
              <a:rPr lang="zh-CN" altLang="en-US" sz="2400" b="1" dirty="0">
                <a:solidFill>
                  <a:srgbClr val="FF3300"/>
                </a:solidFill>
              </a:rPr>
              <a:t>参数表</a:t>
            </a:r>
            <a:r>
              <a:rPr lang="en-US" altLang="zh-CN" sz="2400" b="1" dirty="0">
                <a:solidFill>
                  <a:srgbClr val="FF3300"/>
                </a:solidFill>
              </a:rPr>
              <a:t>)</a:t>
            </a:r>
            <a:r>
              <a:rPr lang="zh-CN" altLang="en-US" sz="2400" b="1" dirty="0">
                <a:solidFill>
                  <a:srgbClr val="FF3300"/>
                </a:solidFill>
              </a:rPr>
              <a:t>：</a:t>
            </a:r>
            <a:r>
              <a:rPr lang="zh-CN" altLang="en-US" sz="2400" b="1" dirty="0">
                <a:solidFill>
                  <a:srgbClr val="0000CC"/>
                </a:solidFill>
              </a:rPr>
              <a:t>成员</a:t>
            </a:r>
            <a:r>
              <a:rPr lang="en-US" altLang="zh-CN" sz="2400" b="1" dirty="0">
                <a:solidFill>
                  <a:srgbClr val="0000CC"/>
                </a:solidFill>
              </a:rPr>
              <a:t>1(</a:t>
            </a:r>
            <a:r>
              <a:rPr lang="zh-CN" altLang="en-US" sz="2400" b="1" dirty="0">
                <a:solidFill>
                  <a:srgbClr val="0000CC"/>
                </a:solidFill>
              </a:rPr>
              <a:t>初始值</a:t>
            </a:r>
            <a:r>
              <a:rPr lang="en-US" altLang="zh-CN" sz="2400" b="1" dirty="0">
                <a:solidFill>
                  <a:srgbClr val="0000CC"/>
                </a:solidFill>
              </a:rPr>
              <a:t>),</a:t>
            </a:r>
            <a:r>
              <a:rPr lang="zh-CN" altLang="en-US" sz="2400" b="1" dirty="0">
                <a:solidFill>
                  <a:srgbClr val="0000CC"/>
                </a:solidFill>
              </a:rPr>
              <a:t>成员</a:t>
            </a:r>
            <a:r>
              <a:rPr lang="en-US" altLang="zh-CN" sz="2400" b="1" dirty="0">
                <a:solidFill>
                  <a:srgbClr val="0000CC"/>
                </a:solidFill>
              </a:rPr>
              <a:t>2(</a:t>
            </a:r>
            <a:r>
              <a:rPr lang="zh-CN" altLang="en-US" sz="2400" b="1" dirty="0">
                <a:solidFill>
                  <a:srgbClr val="0000CC"/>
                </a:solidFill>
              </a:rPr>
              <a:t>初始值</a:t>
            </a:r>
            <a:r>
              <a:rPr lang="en-US" altLang="zh-CN" sz="2400" b="1" dirty="0">
                <a:solidFill>
                  <a:srgbClr val="0000CC"/>
                </a:solidFill>
              </a:rPr>
              <a:t>),…</a:t>
            </a:r>
            <a:r>
              <a:rPr lang="en-US" altLang="zh-CN" sz="2400" b="1" dirty="0">
                <a:solidFill>
                  <a:srgbClr val="FF0000"/>
                </a:solidFill>
              </a:rPr>
              <a:t>{</a:t>
            </a:r>
          </a:p>
          <a:p>
            <a:pPr lvl="2" eaLnBrk="1" hangingPunct="1">
              <a:buFontTx/>
              <a:buNone/>
            </a:pPr>
            <a:r>
              <a:rPr lang="en-US" altLang="zh-CN" b="1" dirty="0">
                <a:solidFill>
                  <a:srgbClr val="FF3300"/>
                </a:solidFill>
              </a:rPr>
              <a:t>……</a:t>
            </a:r>
          </a:p>
          <a:p>
            <a:pPr lvl="2" eaLnBrk="1" hangingPunct="1">
              <a:buFontTx/>
              <a:buNone/>
            </a:pPr>
            <a:r>
              <a:rPr lang="en-US" altLang="zh-CN" b="1" dirty="0">
                <a:solidFill>
                  <a:srgbClr val="FF3300"/>
                </a:solidFill>
              </a:rPr>
              <a:t>}</a:t>
            </a:r>
          </a:p>
          <a:p>
            <a:pPr lvl="1" eaLnBrk="1" hangingPunct="1"/>
            <a:r>
              <a:rPr lang="zh-CN" altLang="en-US" sz="2400" b="1" dirty="0"/>
              <a:t>介于参数表后面的“：”与函数体</a:t>
            </a:r>
            <a:r>
              <a:rPr lang="en-US" altLang="zh-CN" sz="2400" b="1" dirty="0"/>
              <a:t>{…}</a:t>
            </a:r>
            <a:r>
              <a:rPr lang="zh-CN" altLang="en-US" sz="2400" b="1" dirty="0"/>
              <a:t>之间的内容就是成员初始化列表。其含义是将括号中的初始值参数的值赋给该括号前面的成员。</a:t>
            </a:r>
          </a:p>
          <a:p>
            <a:pPr lvl="1" eaLnBrk="1" hangingPunct="1"/>
            <a:endParaRPr lang="en-US" altLang="zh-CN" b="1" dirty="0"/>
          </a:p>
        </p:txBody>
      </p:sp>
    </p:spTree>
    <p:extLst>
      <p:ext uri="{BB962C8B-B14F-4D97-AF65-F5344CB8AC3E}">
        <p14:creationId xmlns:p14="http://schemas.microsoft.com/office/powerpoint/2010/main" val="9469416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685800" y="1268761"/>
            <a:ext cx="8278688" cy="5184428"/>
          </a:xfrm>
        </p:spPr>
        <p:txBody>
          <a:bodyPr/>
          <a:lstStyle/>
          <a:p>
            <a:pPr eaLnBrk="1" hangingPunct="1">
              <a:lnSpc>
                <a:spcPct val="80000"/>
              </a:lnSpc>
              <a:buFontTx/>
              <a:buNone/>
            </a:pPr>
            <a:r>
              <a:rPr lang="zh-CN" altLang="zh-CN" sz="2400" dirty="0">
                <a:solidFill>
                  <a:srgbClr val="0000CC"/>
                </a:solidFill>
              </a:rPr>
              <a:t>【例</a:t>
            </a:r>
            <a:r>
              <a:rPr lang="en-US" altLang="zh-CN" sz="2400" dirty="0">
                <a:solidFill>
                  <a:srgbClr val="0000CC"/>
                </a:solidFill>
              </a:rPr>
              <a:t>3-10</a:t>
            </a:r>
            <a:r>
              <a:rPr lang="zh-CN" altLang="zh-CN" sz="2400" dirty="0">
                <a:solidFill>
                  <a:srgbClr val="0000CC"/>
                </a:solidFill>
              </a:rPr>
              <a:t>】</a:t>
            </a:r>
            <a:r>
              <a:rPr lang="zh-CN" altLang="en-US" sz="2400" b="1" dirty="0">
                <a:solidFill>
                  <a:srgbClr val="0000CC"/>
                </a:solidFill>
              </a:rPr>
              <a:t>用初始化列表初始化</a:t>
            </a:r>
            <a:r>
              <a:rPr lang="en-US" altLang="zh-CN" sz="2400" b="1" dirty="0" err="1">
                <a:solidFill>
                  <a:srgbClr val="0000CC"/>
                </a:solidFill>
              </a:rPr>
              <a:t>Tdate</a:t>
            </a:r>
            <a:r>
              <a:rPr lang="zh-CN" altLang="en-US" sz="2400" b="1" dirty="0">
                <a:solidFill>
                  <a:srgbClr val="0000CC"/>
                </a:solidFill>
              </a:rPr>
              <a:t>的</a:t>
            </a:r>
            <a:r>
              <a:rPr lang="en-US" altLang="zh-CN" sz="2400" b="1" dirty="0">
                <a:solidFill>
                  <a:srgbClr val="0000CC"/>
                </a:solidFill>
              </a:rPr>
              <a:t>month</a:t>
            </a:r>
            <a:r>
              <a:rPr lang="zh-CN" altLang="en-US" sz="2400" b="1" dirty="0">
                <a:solidFill>
                  <a:srgbClr val="0000CC"/>
                </a:solidFill>
              </a:rPr>
              <a:t>和</a:t>
            </a:r>
            <a:r>
              <a:rPr lang="en-US" altLang="zh-CN" sz="2400" b="1" dirty="0">
                <a:solidFill>
                  <a:srgbClr val="0000CC"/>
                </a:solidFill>
              </a:rPr>
              <a:t>day</a:t>
            </a:r>
            <a:r>
              <a:rPr lang="zh-CN" altLang="en-US" sz="2400" b="1" dirty="0">
                <a:solidFill>
                  <a:srgbClr val="0000CC"/>
                </a:solidFill>
              </a:rPr>
              <a:t>成员。</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a:t>
            </a:r>
            <a:r>
              <a:rPr lang="en-US" altLang="zh-CN" sz="2000" b="1" dirty="0" err="1"/>
              <a:t>Tdate</a:t>
            </a:r>
            <a:r>
              <a:rPr lang="en-US" altLang="zh-CN" sz="2000" b="1" dirty="0"/>
              <a:t>{</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a:t>
            </a:r>
            <a:r>
              <a:rPr lang="en-US" altLang="zh-CN" sz="2000" b="1" dirty="0" err="1"/>
              <a:t>Tdate</a:t>
            </a:r>
            <a:r>
              <a:rPr lang="en-US" altLang="zh-CN" sz="2000" b="1" dirty="0"/>
              <a:t>(</a:t>
            </a:r>
            <a:r>
              <a:rPr lang="en-US" altLang="zh-CN" sz="2000" b="1" dirty="0" err="1"/>
              <a:t>int</a:t>
            </a:r>
            <a:r>
              <a:rPr lang="en-US" altLang="zh-CN" sz="2000" b="1" dirty="0"/>
              <a:t> </a:t>
            </a:r>
            <a:r>
              <a:rPr lang="en-US" altLang="zh-CN" sz="2000" b="1" dirty="0" err="1"/>
              <a:t>m,int</a:t>
            </a:r>
            <a:r>
              <a:rPr lang="en-US" altLang="zh-CN" sz="2000" b="1" dirty="0"/>
              <a:t> </a:t>
            </a:r>
            <a:r>
              <a:rPr lang="en-US" altLang="zh-CN" sz="2000" b="1" dirty="0" err="1"/>
              <a:t>d,int</a:t>
            </a:r>
            <a:r>
              <a:rPr lang="en-US" altLang="zh-CN" sz="2000" b="1" dirty="0"/>
              <a:t> y);</a:t>
            </a:r>
          </a:p>
          <a:p>
            <a:pPr eaLnBrk="1" hangingPunct="1">
              <a:lnSpc>
                <a:spcPct val="80000"/>
              </a:lnSpc>
              <a:buFontTx/>
              <a:buNone/>
            </a:pPr>
            <a:r>
              <a:rPr lang="en-US" altLang="zh-CN" sz="2000" b="1" dirty="0"/>
              <a:t>    ……					//</a:t>
            </a:r>
            <a:r>
              <a:rPr lang="zh-CN" altLang="en-US" sz="2000" b="1" dirty="0"/>
              <a:t>其他公共成员</a:t>
            </a:r>
          </a:p>
          <a:p>
            <a:pPr eaLnBrk="1" hangingPunct="1">
              <a:lnSpc>
                <a:spcPct val="80000"/>
              </a:lnSpc>
              <a:buFontTx/>
              <a:buNone/>
            </a:pPr>
            <a:r>
              <a:rPr lang="en-US" altLang="zh-CN" sz="2000" b="1" dirty="0"/>
              <a:t>protected:</a:t>
            </a:r>
          </a:p>
          <a:p>
            <a:pPr eaLnBrk="1" hangingPunct="1">
              <a:lnSpc>
                <a:spcPct val="80000"/>
              </a:lnSpc>
              <a:buFontTx/>
              <a:buNone/>
            </a:pPr>
            <a:r>
              <a:rPr lang="en-US" altLang="zh-CN" sz="2000" b="1" dirty="0"/>
              <a:t>    </a:t>
            </a:r>
            <a:r>
              <a:rPr lang="en-US" altLang="zh-CN" sz="2000" b="1" dirty="0" err="1"/>
              <a:t>int</a:t>
            </a:r>
            <a:r>
              <a:rPr lang="en-US" altLang="zh-CN" sz="2000" b="1" dirty="0"/>
              <a:t> month, day, year;</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err="1"/>
              <a:t>Tdate</a:t>
            </a:r>
            <a:r>
              <a:rPr lang="en-US" altLang="zh-CN" sz="2000" b="1" dirty="0"/>
              <a:t>::</a:t>
            </a:r>
            <a:r>
              <a:rPr lang="en-US" altLang="zh-CN" sz="2000" b="1" dirty="0" err="1"/>
              <a:t>Tdate</a:t>
            </a:r>
            <a:r>
              <a:rPr lang="en-US" altLang="zh-CN" sz="2000" b="1" dirty="0"/>
              <a:t>(</a:t>
            </a:r>
            <a:r>
              <a:rPr lang="en-US" altLang="zh-CN" sz="2000" b="1" dirty="0" err="1"/>
              <a:t>int</a:t>
            </a:r>
            <a:r>
              <a:rPr lang="en-US" altLang="zh-CN" sz="2000" b="1" dirty="0"/>
              <a:t> </a:t>
            </a:r>
            <a:r>
              <a:rPr lang="en-US" altLang="zh-CN" sz="2000" b="1" dirty="0" err="1"/>
              <a:t>m,int</a:t>
            </a:r>
            <a:r>
              <a:rPr lang="en-US" altLang="zh-CN" sz="2000" b="1" dirty="0"/>
              <a:t> </a:t>
            </a:r>
            <a:r>
              <a:rPr lang="en-US" altLang="zh-CN" sz="2000" b="1" dirty="0" err="1"/>
              <a:t>d,int</a:t>
            </a:r>
            <a:r>
              <a:rPr lang="en-US" altLang="zh-CN" sz="2000" b="1" dirty="0"/>
              <a:t> y</a:t>
            </a:r>
            <a:r>
              <a:rPr lang="en-US" altLang="zh-CN" sz="2000" b="1" dirty="0">
                <a:solidFill>
                  <a:srgbClr val="FF0000"/>
                </a:solidFill>
              </a:rPr>
              <a:t>):month(m),day(d) </a:t>
            </a:r>
            <a:r>
              <a:rPr lang="en-US" altLang="zh-CN" sz="2000" b="1" dirty="0"/>
              <a:t>{</a:t>
            </a:r>
          </a:p>
          <a:p>
            <a:pPr eaLnBrk="1" hangingPunct="1">
              <a:lnSpc>
                <a:spcPct val="80000"/>
              </a:lnSpc>
              <a:buFontTx/>
              <a:buNone/>
            </a:pPr>
            <a:r>
              <a:rPr lang="en-US" altLang="zh-CN" sz="2000" b="1" dirty="0"/>
              <a:t>    year=y;</a:t>
            </a:r>
          </a:p>
          <a:p>
            <a:pPr eaLnBrk="1" hangingPunct="1">
              <a:lnSpc>
                <a:spcPct val="80000"/>
              </a:lnSpc>
              <a:buFontTx/>
              <a:buNone/>
            </a:pPr>
            <a:r>
              <a:rPr lang="en-US" altLang="zh-CN" sz="2000" b="1" dirty="0"/>
              <a:t>    </a:t>
            </a:r>
            <a:r>
              <a:rPr lang="en-US" altLang="zh-CN" sz="2000" b="1" dirty="0" err="1"/>
              <a:t>cout</a:t>
            </a:r>
            <a:r>
              <a:rPr lang="en-US" altLang="zh-CN" sz="2000" b="1" dirty="0"/>
              <a:t> &lt;&lt;month &lt;&lt;"/" &lt;&lt;day &lt;&lt;"/" &lt;&lt;year &lt;&lt;</a:t>
            </a:r>
            <a:r>
              <a:rPr lang="en-US" altLang="zh-CN" sz="2000" b="1" dirty="0" err="1"/>
              <a:t>endl</a:t>
            </a:r>
            <a:r>
              <a:rPr lang="en-US" altLang="zh-CN" sz="2000" b="1" dirty="0"/>
              <a: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a:t>
            </a:r>
            <a:r>
              <a:rPr lang="en-US" altLang="zh-CN" sz="2000" b="1" dirty="0" err="1"/>
              <a:t>Tdate</a:t>
            </a:r>
            <a:r>
              <a:rPr lang="en-US" altLang="zh-CN" sz="2000" b="1" dirty="0"/>
              <a:t> bday2(10,1,2003);                </a:t>
            </a:r>
          </a:p>
          <a:p>
            <a:pPr eaLnBrk="1" hangingPunct="1">
              <a:lnSpc>
                <a:spcPct val="80000"/>
              </a:lnSpc>
              <a:buFontTx/>
              <a:buNone/>
            </a:pPr>
            <a:r>
              <a:rPr lang="en-US" altLang="zh-CN" sz="2000" b="1" dirty="0"/>
              <a:t>}</a:t>
            </a:r>
          </a:p>
        </p:txBody>
      </p:sp>
      <p:sp>
        <p:nvSpPr>
          <p:cNvPr id="6" name="Rectangle 2"/>
          <p:cNvSpPr>
            <a:spLocks noGrp="1" noChangeArrowheads="1"/>
          </p:cNvSpPr>
          <p:nvPr>
            <p:ph type="title"/>
          </p:nvPr>
        </p:nvSpPr>
        <p:spPr/>
        <p:txBody>
          <a:bodyPr/>
          <a:lstStyle/>
          <a:p>
            <a:pPr eaLnBrk="1" hangingPunct="1"/>
            <a:r>
              <a:rPr lang="en-US" altLang="zh-CN" dirty="0"/>
              <a:t>3.6.4 </a:t>
            </a:r>
            <a:r>
              <a:rPr lang="zh-CN" altLang="en-US" dirty="0"/>
              <a:t>构造</a:t>
            </a:r>
            <a:r>
              <a:rPr lang="zh-CN" altLang="en-US" b="1" dirty="0">
                <a:solidFill>
                  <a:srgbClr val="FF3300"/>
                </a:solidFill>
              </a:rPr>
              <a:t>函数与初始化列表</a:t>
            </a:r>
          </a:p>
        </p:txBody>
      </p:sp>
    </p:spTree>
    <p:extLst>
      <p:ext uri="{BB962C8B-B14F-4D97-AF65-F5344CB8AC3E}">
        <p14:creationId xmlns:p14="http://schemas.microsoft.com/office/powerpoint/2010/main" val="191885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anim calcmode="lin" valueType="num">
                                      <p:cBhvr additive="base">
                                        <p:cTn id="11"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anim calcmode="lin" valueType="num">
                                      <p:cBhvr additive="base">
                                        <p:cTn id="15"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 calcmode="lin" valueType="num">
                                      <p:cBhvr additive="base">
                                        <p:cTn id="19"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3">
                                            <p:txEl>
                                              <p:pRg st="5" end="5"/>
                                            </p:txEl>
                                          </p:spTgt>
                                        </p:tgtEl>
                                        <p:attrNameLst>
                                          <p:attrName>style.visibility</p:attrName>
                                        </p:attrNameLst>
                                      </p:cBhvr>
                                      <p:to>
                                        <p:strVal val="visible"/>
                                      </p:to>
                                    </p:set>
                                    <p:anim calcmode="lin" valueType="num">
                                      <p:cBhvr additive="base">
                                        <p:cTn id="23"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3">
                                            <p:txEl>
                                              <p:pRg st="6" end="6"/>
                                            </p:txEl>
                                          </p:spTgt>
                                        </p:tgtEl>
                                        <p:attrNameLst>
                                          <p:attrName>style.visibility</p:attrName>
                                        </p:attrNameLst>
                                      </p:cBhvr>
                                      <p:to>
                                        <p:strVal val="visible"/>
                                      </p:to>
                                    </p:set>
                                    <p:anim calcmode="lin" valueType="num">
                                      <p:cBhvr additive="base">
                                        <p:cTn id="27"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563">
                                            <p:txEl>
                                              <p:pRg st="7" end="7"/>
                                            </p:txEl>
                                          </p:spTgt>
                                        </p:tgtEl>
                                        <p:attrNameLst>
                                          <p:attrName>style.visibility</p:attrName>
                                        </p:attrNameLst>
                                      </p:cBhvr>
                                      <p:to>
                                        <p:strVal val="visible"/>
                                      </p:to>
                                    </p:set>
                                    <p:anim calcmode="lin" valueType="num">
                                      <p:cBhvr additive="base">
                                        <p:cTn id="31"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563">
                                            <p:txEl>
                                              <p:pRg st="8" end="8"/>
                                            </p:txEl>
                                          </p:spTgt>
                                        </p:tgtEl>
                                        <p:attrNameLst>
                                          <p:attrName>style.visibility</p:attrName>
                                        </p:attrNameLst>
                                      </p:cBhvr>
                                      <p:to>
                                        <p:strVal val="visible"/>
                                      </p:to>
                                    </p:set>
                                    <p:anim calcmode="lin" valueType="num">
                                      <p:cBhvr additive="base">
                                        <p:cTn id="35"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563">
                                            <p:txEl>
                                              <p:pRg st="9" end="9"/>
                                            </p:txEl>
                                          </p:spTgt>
                                        </p:tgtEl>
                                        <p:attrNameLst>
                                          <p:attrName>style.visibility</p:attrName>
                                        </p:attrNameLst>
                                      </p:cBhvr>
                                      <p:to>
                                        <p:strVal val="visible"/>
                                      </p:to>
                                    </p:set>
                                    <p:anim calcmode="lin" valueType="num">
                                      <p:cBhvr additive="base">
                                        <p:cTn id="39" dur="500" fill="hold"/>
                                        <p:tgtEl>
                                          <p:spTgt spid="6656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56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6563">
                                            <p:txEl>
                                              <p:pRg st="10" end="10"/>
                                            </p:txEl>
                                          </p:spTgt>
                                        </p:tgtEl>
                                        <p:attrNameLst>
                                          <p:attrName>style.visibility</p:attrName>
                                        </p:attrNameLst>
                                      </p:cBhvr>
                                      <p:to>
                                        <p:strVal val="visible"/>
                                      </p:to>
                                    </p:set>
                                    <p:anim calcmode="lin" valueType="num">
                                      <p:cBhvr additive="base">
                                        <p:cTn id="45" dur="500" fill="hold"/>
                                        <p:tgtEl>
                                          <p:spTgt spid="6656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656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6563">
                                            <p:txEl>
                                              <p:pRg st="11" end="11"/>
                                            </p:txEl>
                                          </p:spTgt>
                                        </p:tgtEl>
                                        <p:attrNameLst>
                                          <p:attrName>style.visibility</p:attrName>
                                        </p:attrNameLst>
                                      </p:cBhvr>
                                      <p:to>
                                        <p:strVal val="visible"/>
                                      </p:to>
                                    </p:set>
                                    <p:anim calcmode="lin" valueType="num">
                                      <p:cBhvr additive="base">
                                        <p:cTn id="49" dur="500" fill="hold"/>
                                        <p:tgtEl>
                                          <p:spTgt spid="6656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56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6563">
                                            <p:txEl>
                                              <p:pRg st="12" end="12"/>
                                            </p:txEl>
                                          </p:spTgt>
                                        </p:tgtEl>
                                        <p:attrNameLst>
                                          <p:attrName>style.visibility</p:attrName>
                                        </p:attrNameLst>
                                      </p:cBhvr>
                                      <p:to>
                                        <p:strVal val="visible"/>
                                      </p:to>
                                    </p:set>
                                    <p:anim calcmode="lin" valueType="num">
                                      <p:cBhvr additive="base">
                                        <p:cTn id="53" dur="500" fill="hold"/>
                                        <p:tgtEl>
                                          <p:spTgt spid="6656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656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6563">
                                            <p:txEl>
                                              <p:pRg st="13" end="13"/>
                                            </p:txEl>
                                          </p:spTgt>
                                        </p:tgtEl>
                                        <p:attrNameLst>
                                          <p:attrName>style.visibility</p:attrName>
                                        </p:attrNameLst>
                                      </p:cBhvr>
                                      <p:to>
                                        <p:strVal val="visible"/>
                                      </p:to>
                                    </p:set>
                                    <p:anim calcmode="lin" valueType="num">
                                      <p:cBhvr additive="base">
                                        <p:cTn id="57" dur="500" fill="hold"/>
                                        <p:tgtEl>
                                          <p:spTgt spid="6656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656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6563">
                                            <p:txEl>
                                              <p:pRg st="14" end="14"/>
                                            </p:txEl>
                                          </p:spTgt>
                                        </p:tgtEl>
                                        <p:attrNameLst>
                                          <p:attrName>style.visibility</p:attrName>
                                        </p:attrNameLst>
                                      </p:cBhvr>
                                      <p:to>
                                        <p:strVal val="visible"/>
                                      </p:to>
                                    </p:set>
                                    <p:anim calcmode="lin" valueType="num">
                                      <p:cBhvr additive="base">
                                        <p:cTn id="63" dur="500" fill="hold"/>
                                        <p:tgtEl>
                                          <p:spTgt spid="6656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656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6563">
                                            <p:txEl>
                                              <p:pRg st="15" end="15"/>
                                            </p:txEl>
                                          </p:spTgt>
                                        </p:tgtEl>
                                        <p:attrNameLst>
                                          <p:attrName>style.visibility</p:attrName>
                                        </p:attrNameLst>
                                      </p:cBhvr>
                                      <p:to>
                                        <p:strVal val="visible"/>
                                      </p:to>
                                    </p:set>
                                    <p:anim calcmode="lin" valueType="num">
                                      <p:cBhvr additive="base">
                                        <p:cTn id="67" dur="500" fill="hold"/>
                                        <p:tgtEl>
                                          <p:spTgt spid="6656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656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6563">
                                            <p:txEl>
                                              <p:pRg st="16" end="16"/>
                                            </p:txEl>
                                          </p:spTgt>
                                        </p:tgtEl>
                                        <p:attrNameLst>
                                          <p:attrName>style.visibility</p:attrName>
                                        </p:attrNameLst>
                                      </p:cBhvr>
                                      <p:to>
                                        <p:strVal val="visible"/>
                                      </p:to>
                                    </p:set>
                                    <p:anim calcmode="lin" valueType="num">
                                      <p:cBhvr additive="base">
                                        <p:cTn id="71" dur="500" fill="hold"/>
                                        <p:tgtEl>
                                          <p:spTgt spid="6656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656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250825" y="1052736"/>
            <a:ext cx="8642350" cy="5328592"/>
          </a:xfrm>
        </p:spPr>
        <p:txBody>
          <a:bodyPr/>
          <a:lstStyle/>
          <a:p>
            <a:pPr eaLnBrk="1" hangingPunct="1">
              <a:lnSpc>
                <a:spcPct val="90000"/>
              </a:lnSpc>
              <a:buFontTx/>
              <a:buNone/>
            </a:pPr>
            <a:r>
              <a:rPr lang="en-US" altLang="zh-CN" b="1" dirty="0">
                <a:solidFill>
                  <a:srgbClr val="0000CC"/>
                </a:solidFill>
              </a:rPr>
              <a:t>2</a:t>
            </a:r>
            <a:r>
              <a:rPr lang="zh-CN" altLang="en-US" b="1" dirty="0">
                <a:solidFill>
                  <a:srgbClr val="0000CC"/>
                </a:solidFill>
              </a:rPr>
              <a:t>、使用构造函数初始化列表的注意</a:t>
            </a:r>
          </a:p>
          <a:p>
            <a:pPr eaLnBrk="1" hangingPunct="1">
              <a:lnSpc>
                <a:spcPct val="90000"/>
              </a:lnSpc>
              <a:buFontTx/>
              <a:buNone/>
            </a:pPr>
            <a:r>
              <a:rPr lang="zh-CN" altLang="en-US" sz="2400" b="1" dirty="0">
                <a:solidFill>
                  <a:srgbClr val="FF0000"/>
                </a:solidFill>
              </a:rPr>
              <a:t>① 构造函数初始化列表的执行次序</a:t>
            </a:r>
            <a:endParaRPr lang="en-US" altLang="zh-CN" sz="2400" b="1" dirty="0">
              <a:solidFill>
                <a:srgbClr val="FF0000"/>
              </a:solidFill>
            </a:endParaRPr>
          </a:p>
          <a:p>
            <a:pPr lvl="1" eaLnBrk="1" hangingPunct="1">
              <a:lnSpc>
                <a:spcPct val="90000"/>
              </a:lnSpc>
            </a:pPr>
            <a:r>
              <a:rPr lang="zh-CN" altLang="en-US" sz="2400" b="1" dirty="0"/>
              <a:t>初始化列表中成员初始化次序与它们在类中的声明次序相同，与初始列表中的次序无关。对</a:t>
            </a:r>
            <a:r>
              <a:rPr lang="en-US" altLang="zh-CN" sz="2400" b="1" dirty="0" err="1"/>
              <a:t>Tdate</a:t>
            </a:r>
            <a:r>
              <a:rPr lang="zh-CN" altLang="en-US" sz="2400" b="1" dirty="0"/>
              <a:t>类而言，下面</a:t>
            </a:r>
            <a:r>
              <a:rPr lang="en-US" altLang="zh-CN" sz="2400" b="1" dirty="0"/>
              <a:t>3</a:t>
            </a:r>
            <a:r>
              <a:rPr lang="zh-CN" altLang="en-US" sz="2400" b="1" dirty="0"/>
              <a:t>个构造函数完全相同。</a:t>
            </a:r>
          </a:p>
          <a:p>
            <a:pPr lvl="1" eaLnBrk="1" hangingPunct="1">
              <a:lnSpc>
                <a:spcPct val="90000"/>
              </a:lnSpc>
              <a:buFontTx/>
              <a:buNone/>
            </a:pPr>
            <a:r>
              <a:rPr lang="en-US" altLang="zh-CN" sz="2400" b="1" dirty="0" err="1">
                <a:solidFill>
                  <a:srgbClr val="0000CC"/>
                </a:solidFill>
              </a:rPr>
              <a:t>Tdate</a:t>
            </a:r>
            <a:r>
              <a:rPr lang="en-US" altLang="zh-CN" sz="2400" b="1" dirty="0">
                <a:solidFill>
                  <a:srgbClr val="0000CC"/>
                </a:solidFill>
              </a:rPr>
              <a:t>::</a:t>
            </a:r>
            <a:r>
              <a:rPr lang="en-US" altLang="zh-CN" sz="2400" b="1" dirty="0" err="1">
                <a:solidFill>
                  <a:srgbClr val="0000CC"/>
                </a:solidFill>
              </a:rPr>
              <a:t>Tdate</a:t>
            </a:r>
            <a:r>
              <a:rPr lang="en-US" altLang="zh-CN" sz="2400" b="1" dirty="0">
                <a:solidFill>
                  <a:srgbClr val="0000CC"/>
                </a:solidFill>
              </a:rPr>
              <a:t>(</a:t>
            </a:r>
            <a:r>
              <a:rPr lang="en-US" altLang="zh-CN" sz="2400" b="1" dirty="0" err="1">
                <a:solidFill>
                  <a:srgbClr val="0000CC"/>
                </a:solidFill>
              </a:rPr>
              <a:t>int</a:t>
            </a:r>
            <a:r>
              <a:rPr lang="en-US" altLang="zh-CN" sz="2400" b="1" dirty="0">
                <a:solidFill>
                  <a:srgbClr val="0000CC"/>
                </a:solidFill>
              </a:rPr>
              <a:t> </a:t>
            </a:r>
            <a:r>
              <a:rPr lang="en-US" altLang="zh-CN" sz="2400" b="1" dirty="0" err="1">
                <a:solidFill>
                  <a:srgbClr val="0000CC"/>
                </a:solidFill>
              </a:rPr>
              <a:t>m,int</a:t>
            </a:r>
            <a:r>
              <a:rPr lang="en-US" altLang="zh-CN" sz="2400" b="1" dirty="0">
                <a:solidFill>
                  <a:srgbClr val="0000CC"/>
                </a:solidFill>
              </a:rPr>
              <a:t> </a:t>
            </a:r>
            <a:r>
              <a:rPr lang="en-US" altLang="zh-CN" sz="2400" b="1" dirty="0" err="1">
                <a:solidFill>
                  <a:srgbClr val="0000CC"/>
                </a:solidFill>
              </a:rPr>
              <a:t>d,int</a:t>
            </a:r>
            <a:r>
              <a:rPr lang="en-US" altLang="zh-CN" sz="2400" b="1" dirty="0">
                <a:solidFill>
                  <a:srgbClr val="0000CC"/>
                </a:solidFill>
              </a:rPr>
              <a:t> y)</a:t>
            </a:r>
          </a:p>
          <a:p>
            <a:pPr lvl="1" eaLnBrk="1" hangingPunct="1">
              <a:lnSpc>
                <a:spcPct val="90000"/>
              </a:lnSpc>
              <a:buFontTx/>
              <a:buNone/>
            </a:pPr>
            <a:r>
              <a:rPr lang="en-US" altLang="zh-CN" sz="2400" b="1" dirty="0">
                <a:solidFill>
                  <a:srgbClr val="0000CC"/>
                </a:solidFill>
              </a:rPr>
              <a:t>                      :</a:t>
            </a:r>
            <a:r>
              <a:rPr lang="en-US" altLang="zh-CN" sz="2400" b="1" dirty="0">
                <a:solidFill>
                  <a:srgbClr val="FF0000"/>
                </a:solidFill>
              </a:rPr>
              <a:t>month(m)</a:t>
            </a:r>
            <a:r>
              <a:rPr lang="en-US" altLang="zh-CN" sz="2400" b="1" dirty="0">
                <a:solidFill>
                  <a:srgbClr val="0000CC"/>
                </a:solidFill>
              </a:rPr>
              <a:t>,day(d),year(y){}</a:t>
            </a:r>
          </a:p>
          <a:p>
            <a:pPr lvl="1" eaLnBrk="1" hangingPunct="1">
              <a:lnSpc>
                <a:spcPct val="90000"/>
              </a:lnSpc>
              <a:buFontTx/>
              <a:buNone/>
            </a:pPr>
            <a:r>
              <a:rPr lang="en-US" altLang="zh-CN" sz="2400" b="1" dirty="0" err="1">
                <a:solidFill>
                  <a:srgbClr val="0000CC"/>
                </a:solidFill>
              </a:rPr>
              <a:t>Tdate</a:t>
            </a:r>
            <a:r>
              <a:rPr lang="en-US" altLang="zh-CN" sz="2400" b="1" dirty="0">
                <a:solidFill>
                  <a:srgbClr val="0000CC"/>
                </a:solidFill>
              </a:rPr>
              <a:t>::</a:t>
            </a:r>
            <a:r>
              <a:rPr lang="en-US" altLang="zh-CN" sz="2400" b="1" dirty="0" err="1">
                <a:solidFill>
                  <a:srgbClr val="0000CC"/>
                </a:solidFill>
              </a:rPr>
              <a:t>Tdate</a:t>
            </a:r>
            <a:r>
              <a:rPr lang="en-US" altLang="zh-CN" sz="2400" b="1" dirty="0">
                <a:solidFill>
                  <a:srgbClr val="0000CC"/>
                </a:solidFill>
              </a:rPr>
              <a:t>(</a:t>
            </a:r>
            <a:r>
              <a:rPr lang="en-US" altLang="zh-CN" sz="2400" b="1" dirty="0" err="1">
                <a:solidFill>
                  <a:srgbClr val="0000CC"/>
                </a:solidFill>
              </a:rPr>
              <a:t>int</a:t>
            </a:r>
            <a:r>
              <a:rPr lang="en-US" altLang="zh-CN" sz="2400" b="1" dirty="0">
                <a:solidFill>
                  <a:srgbClr val="0000CC"/>
                </a:solidFill>
              </a:rPr>
              <a:t> </a:t>
            </a:r>
            <a:r>
              <a:rPr lang="en-US" altLang="zh-CN" sz="2400" b="1" dirty="0" err="1">
                <a:solidFill>
                  <a:srgbClr val="0000CC"/>
                </a:solidFill>
              </a:rPr>
              <a:t>m,int</a:t>
            </a:r>
            <a:r>
              <a:rPr lang="en-US" altLang="zh-CN" sz="2400" b="1" dirty="0">
                <a:solidFill>
                  <a:srgbClr val="0000CC"/>
                </a:solidFill>
              </a:rPr>
              <a:t> </a:t>
            </a:r>
            <a:r>
              <a:rPr lang="en-US" altLang="zh-CN" sz="2400" b="1" dirty="0" err="1">
                <a:solidFill>
                  <a:srgbClr val="0000CC"/>
                </a:solidFill>
              </a:rPr>
              <a:t>d,int</a:t>
            </a:r>
            <a:r>
              <a:rPr lang="en-US" altLang="zh-CN" sz="2400" b="1" dirty="0">
                <a:solidFill>
                  <a:srgbClr val="0000CC"/>
                </a:solidFill>
              </a:rPr>
              <a:t> y)</a:t>
            </a:r>
          </a:p>
          <a:p>
            <a:pPr lvl="1" eaLnBrk="1" hangingPunct="1">
              <a:lnSpc>
                <a:spcPct val="90000"/>
              </a:lnSpc>
              <a:buFontTx/>
              <a:buNone/>
            </a:pPr>
            <a:r>
              <a:rPr lang="en-US" altLang="zh-CN" sz="2400" b="1" dirty="0">
                <a:solidFill>
                  <a:srgbClr val="0000CC"/>
                </a:solidFill>
              </a:rPr>
              <a:t>                      :year(y),</a:t>
            </a:r>
            <a:r>
              <a:rPr lang="en-US" altLang="zh-CN" sz="2400" b="1" dirty="0">
                <a:solidFill>
                  <a:srgbClr val="FF0000"/>
                </a:solidFill>
              </a:rPr>
              <a:t>month(m)</a:t>
            </a:r>
            <a:r>
              <a:rPr lang="en-US" altLang="zh-CN" sz="2400" b="1" dirty="0">
                <a:solidFill>
                  <a:srgbClr val="0000CC"/>
                </a:solidFill>
              </a:rPr>
              <a:t>,day(d){}</a:t>
            </a:r>
          </a:p>
          <a:p>
            <a:pPr lvl="1" eaLnBrk="1" hangingPunct="1">
              <a:lnSpc>
                <a:spcPct val="90000"/>
              </a:lnSpc>
              <a:buFontTx/>
              <a:buNone/>
            </a:pPr>
            <a:r>
              <a:rPr lang="en-US" altLang="zh-CN" sz="2400" b="1" dirty="0" err="1">
                <a:solidFill>
                  <a:srgbClr val="0000CC"/>
                </a:solidFill>
              </a:rPr>
              <a:t>Tdate</a:t>
            </a:r>
            <a:r>
              <a:rPr lang="en-US" altLang="zh-CN" sz="2400" b="1" dirty="0">
                <a:solidFill>
                  <a:srgbClr val="0000CC"/>
                </a:solidFill>
              </a:rPr>
              <a:t>::</a:t>
            </a:r>
            <a:r>
              <a:rPr lang="en-US" altLang="zh-CN" sz="2400" b="1" dirty="0" err="1">
                <a:solidFill>
                  <a:srgbClr val="0000CC"/>
                </a:solidFill>
              </a:rPr>
              <a:t>Tdate</a:t>
            </a:r>
            <a:r>
              <a:rPr lang="en-US" altLang="zh-CN" sz="2400" b="1" dirty="0">
                <a:solidFill>
                  <a:srgbClr val="0000CC"/>
                </a:solidFill>
              </a:rPr>
              <a:t>(</a:t>
            </a:r>
            <a:r>
              <a:rPr lang="en-US" altLang="zh-CN" sz="2400" b="1" dirty="0" err="1">
                <a:solidFill>
                  <a:srgbClr val="0000CC"/>
                </a:solidFill>
              </a:rPr>
              <a:t>int</a:t>
            </a:r>
            <a:r>
              <a:rPr lang="en-US" altLang="zh-CN" sz="2400" b="1" dirty="0">
                <a:solidFill>
                  <a:srgbClr val="0000CC"/>
                </a:solidFill>
              </a:rPr>
              <a:t> </a:t>
            </a:r>
            <a:r>
              <a:rPr lang="en-US" altLang="zh-CN" sz="2400" b="1" dirty="0" err="1">
                <a:solidFill>
                  <a:srgbClr val="0000CC"/>
                </a:solidFill>
              </a:rPr>
              <a:t>m,int</a:t>
            </a:r>
            <a:r>
              <a:rPr lang="en-US" altLang="zh-CN" sz="2400" b="1" dirty="0">
                <a:solidFill>
                  <a:srgbClr val="0000CC"/>
                </a:solidFill>
              </a:rPr>
              <a:t> </a:t>
            </a:r>
            <a:r>
              <a:rPr lang="en-US" altLang="zh-CN" sz="2400" b="1" dirty="0" err="1">
                <a:solidFill>
                  <a:srgbClr val="0000CC"/>
                </a:solidFill>
              </a:rPr>
              <a:t>d,int</a:t>
            </a:r>
            <a:r>
              <a:rPr lang="en-US" altLang="zh-CN" sz="2400" b="1" dirty="0">
                <a:solidFill>
                  <a:srgbClr val="0000CC"/>
                </a:solidFill>
              </a:rPr>
              <a:t> y)</a:t>
            </a:r>
          </a:p>
          <a:p>
            <a:pPr lvl="1" eaLnBrk="1" hangingPunct="1">
              <a:lnSpc>
                <a:spcPct val="90000"/>
              </a:lnSpc>
              <a:buFontTx/>
              <a:buNone/>
            </a:pPr>
            <a:r>
              <a:rPr lang="en-US" altLang="zh-CN" sz="2400" b="1" dirty="0">
                <a:solidFill>
                  <a:srgbClr val="0000CC"/>
                </a:solidFill>
              </a:rPr>
              <a:t>                      :day(d),year(y),</a:t>
            </a:r>
            <a:r>
              <a:rPr lang="en-US" altLang="zh-CN" sz="2400" b="1" dirty="0">
                <a:solidFill>
                  <a:srgbClr val="FF0000"/>
                </a:solidFill>
              </a:rPr>
              <a:t>month(m)</a:t>
            </a:r>
            <a:r>
              <a:rPr lang="en-US" altLang="zh-CN" sz="2400" b="1" dirty="0">
                <a:solidFill>
                  <a:srgbClr val="0000CC"/>
                </a:solidFill>
              </a:rPr>
              <a:t>{}</a:t>
            </a:r>
          </a:p>
          <a:p>
            <a:pPr lvl="1" eaLnBrk="1" hangingPunct="1">
              <a:lnSpc>
                <a:spcPct val="90000"/>
              </a:lnSpc>
            </a:pPr>
            <a:r>
              <a:rPr lang="zh-CN" altLang="en-US" sz="2000" b="1" dirty="0"/>
              <a:t>尽管三个构造函数初始化列表中的</a:t>
            </a:r>
            <a:r>
              <a:rPr lang="en-US" altLang="zh-CN" sz="2000" b="1" dirty="0"/>
              <a:t>month</a:t>
            </a:r>
            <a:r>
              <a:rPr lang="zh-CN" altLang="en-US" sz="2000" b="1" dirty="0"/>
              <a:t>、</a:t>
            </a:r>
            <a:r>
              <a:rPr lang="en-US" altLang="zh-CN" sz="2000" b="1" dirty="0"/>
              <a:t>day</a:t>
            </a:r>
            <a:r>
              <a:rPr lang="zh-CN" altLang="en-US" sz="2000" b="1" dirty="0"/>
              <a:t>和</a:t>
            </a:r>
            <a:r>
              <a:rPr lang="en-US" altLang="zh-CN" sz="2000" b="1" dirty="0"/>
              <a:t>year</a:t>
            </a:r>
            <a:r>
              <a:rPr lang="zh-CN" altLang="en-US" sz="2000" b="1" dirty="0"/>
              <a:t>的次序不同，但它们都是按照</a:t>
            </a:r>
            <a:r>
              <a:rPr lang="en-US" altLang="zh-CN" sz="2000" b="1" dirty="0" err="1">
                <a:solidFill>
                  <a:srgbClr val="FF3300"/>
                </a:solidFill>
              </a:rPr>
              <a:t>month→day→year</a:t>
            </a:r>
            <a:r>
              <a:rPr lang="zh-CN" altLang="en-US" sz="2000" b="1" dirty="0"/>
              <a:t>的次序初始化的，这个次序是其在</a:t>
            </a:r>
            <a:r>
              <a:rPr lang="en-US" altLang="zh-CN" sz="2000" b="1" dirty="0" err="1"/>
              <a:t>Tdate</a:t>
            </a:r>
            <a:r>
              <a:rPr lang="zh-CN" altLang="en-US" sz="2000" b="1" dirty="0"/>
              <a:t>中的声明次序。</a:t>
            </a:r>
            <a:r>
              <a:rPr lang="zh-CN" altLang="en-US" sz="2000" dirty="0"/>
              <a:t> </a:t>
            </a:r>
          </a:p>
        </p:txBody>
      </p:sp>
      <p:sp>
        <p:nvSpPr>
          <p:cNvPr id="5" name="Rectangle 2"/>
          <p:cNvSpPr>
            <a:spLocks noGrp="1" noChangeArrowheads="1"/>
          </p:cNvSpPr>
          <p:nvPr>
            <p:ph type="title"/>
          </p:nvPr>
        </p:nvSpPr>
        <p:spPr/>
        <p:txBody>
          <a:bodyPr/>
          <a:lstStyle/>
          <a:p>
            <a:pPr eaLnBrk="1" hangingPunct="1"/>
            <a:r>
              <a:rPr lang="en-US" altLang="zh-CN" dirty="0"/>
              <a:t>3.6.4 </a:t>
            </a:r>
            <a:r>
              <a:rPr lang="zh-CN" altLang="en-US" dirty="0"/>
              <a:t>构造</a:t>
            </a:r>
            <a:r>
              <a:rPr lang="zh-CN" altLang="en-US" b="1" dirty="0">
                <a:solidFill>
                  <a:srgbClr val="FF3300"/>
                </a:solidFill>
              </a:rPr>
              <a:t>函数与初始化列表</a:t>
            </a:r>
          </a:p>
        </p:txBody>
      </p:sp>
    </p:spTree>
    <p:extLst>
      <p:ext uri="{BB962C8B-B14F-4D97-AF65-F5344CB8AC3E}">
        <p14:creationId xmlns:p14="http://schemas.microsoft.com/office/powerpoint/2010/main" val="2680405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563">
                                            <p:txEl>
                                              <p:pRg st="5" end="5"/>
                                            </p:txEl>
                                          </p:spTgt>
                                        </p:tgtEl>
                                        <p:attrNameLst>
                                          <p:attrName>style.visibility</p:attrName>
                                        </p:attrNameLst>
                                      </p:cBhvr>
                                      <p:to>
                                        <p:strVal val="visible"/>
                                      </p:to>
                                    </p:set>
                                    <p:anim calcmode="lin" valueType="num">
                                      <p:cBhvr additive="base">
                                        <p:cTn id="29"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563">
                                            <p:txEl>
                                              <p:pRg st="6" end="6"/>
                                            </p:txEl>
                                          </p:spTgt>
                                        </p:tgtEl>
                                        <p:attrNameLst>
                                          <p:attrName>style.visibility</p:attrName>
                                        </p:attrNameLst>
                                      </p:cBhvr>
                                      <p:to>
                                        <p:strVal val="visible"/>
                                      </p:to>
                                    </p:set>
                                    <p:anim calcmode="lin" valueType="num">
                                      <p:cBhvr additive="base">
                                        <p:cTn id="33"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56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563">
                                            <p:txEl>
                                              <p:pRg st="7" end="7"/>
                                            </p:txEl>
                                          </p:spTgt>
                                        </p:tgtEl>
                                        <p:attrNameLst>
                                          <p:attrName>style.visibility</p:attrName>
                                        </p:attrNameLst>
                                      </p:cBhvr>
                                      <p:to>
                                        <p:strVal val="visible"/>
                                      </p:to>
                                    </p:set>
                                    <p:anim calcmode="lin" valueType="num">
                                      <p:cBhvr additive="base">
                                        <p:cTn id="37"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6563">
                                            <p:txEl>
                                              <p:pRg st="8" end="8"/>
                                            </p:txEl>
                                          </p:spTgt>
                                        </p:tgtEl>
                                        <p:attrNameLst>
                                          <p:attrName>style.visibility</p:attrName>
                                        </p:attrNameLst>
                                      </p:cBhvr>
                                      <p:to>
                                        <p:strVal val="visible"/>
                                      </p:to>
                                    </p:set>
                                    <p:anim calcmode="lin" valueType="num">
                                      <p:cBhvr additive="base">
                                        <p:cTn id="41"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5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6563">
                                            <p:txEl>
                                              <p:pRg st="9" end="9"/>
                                            </p:txEl>
                                          </p:spTgt>
                                        </p:tgtEl>
                                        <p:attrNameLst>
                                          <p:attrName>style.visibility</p:attrName>
                                        </p:attrNameLst>
                                      </p:cBhvr>
                                      <p:to>
                                        <p:strVal val="visible"/>
                                      </p:to>
                                    </p:set>
                                    <p:anim calcmode="lin" valueType="num">
                                      <p:cBhvr additive="base">
                                        <p:cTn id="47" dur="500" fill="hold"/>
                                        <p:tgtEl>
                                          <p:spTgt spid="6656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5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461842" y="1196752"/>
            <a:ext cx="8070598" cy="4899149"/>
          </a:xfrm>
        </p:spPr>
        <p:txBody>
          <a:bodyPr/>
          <a:lstStyle/>
          <a:p>
            <a:pPr marL="0" indent="0">
              <a:buNone/>
            </a:pPr>
            <a:r>
              <a:rPr lang="zh-CN" altLang="zh-CN" sz="2800" dirty="0">
                <a:solidFill>
                  <a:srgbClr val="FF0000"/>
                </a:solidFill>
              </a:rPr>
              <a:t>② 构造函数初始化列表的执行时间。</a:t>
            </a:r>
            <a:endParaRPr lang="en-US" altLang="zh-CN" sz="2800" dirty="0">
              <a:solidFill>
                <a:srgbClr val="FF0000"/>
              </a:solidFill>
            </a:endParaRPr>
          </a:p>
          <a:p>
            <a:pPr lvl="1"/>
            <a:r>
              <a:rPr lang="zh-CN" altLang="zh-CN" dirty="0"/>
              <a:t>如果数据成员有类内初始值，则执行次序为：</a:t>
            </a:r>
          </a:p>
          <a:p>
            <a:pPr marL="457200" lvl="1" indent="0">
              <a:lnSpc>
                <a:spcPct val="200000"/>
              </a:lnSpc>
              <a:buNone/>
            </a:pPr>
            <a:r>
              <a:rPr lang="zh-CN" altLang="zh-CN" sz="2400" b="1" dirty="0">
                <a:solidFill>
                  <a:srgbClr val="0000CC"/>
                </a:solidFill>
              </a:rPr>
              <a:t>类内初始值→构造函数初始化列表</a:t>
            </a:r>
            <a:r>
              <a:rPr lang="en-US" altLang="zh-CN" sz="2400" b="1" dirty="0">
                <a:solidFill>
                  <a:srgbClr val="0000CC"/>
                </a:solidFill>
              </a:rPr>
              <a:t>→</a:t>
            </a:r>
            <a:r>
              <a:rPr lang="zh-CN" altLang="zh-CN" sz="2400" b="1" dirty="0">
                <a:solidFill>
                  <a:srgbClr val="0000CC"/>
                </a:solidFill>
              </a:rPr>
              <a:t>构造函数体</a:t>
            </a:r>
            <a:endParaRPr lang="zh-CN" altLang="zh-CN" sz="2400" dirty="0">
              <a:solidFill>
                <a:srgbClr val="0000CC"/>
              </a:solidFill>
            </a:endParaRPr>
          </a:p>
          <a:p>
            <a:pPr eaLnBrk="1" hangingPunct="1">
              <a:buFontTx/>
              <a:buNone/>
            </a:pPr>
            <a:r>
              <a:rPr lang="zh-CN" altLang="en-US" sz="2800" b="1" dirty="0"/>
              <a:t>③</a:t>
            </a:r>
            <a:r>
              <a:rPr lang="zh-CN" altLang="en-US" sz="2800" b="1" dirty="0">
                <a:solidFill>
                  <a:srgbClr val="FF0000"/>
                </a:solidFill>
              </a:rPr>
              <a:t>必须采用初始化列表（或类内初始值）进行初始化的成员</a:t>
            </a:r>
            <a:endParaRPr lang="en-US" altLang="zh-CN" sz="2800" b="1" dirty="0">
              <a:solidFill>
                <a:srgbClr val="FF0000"/>
              </a:solidFill>
            </a:endParaRPr>
          </a:p>
          <a:p>
            <a:pPr lvl="1" eaLnBrk="1" hangingPunct="1"/>
            <a:r>
              <a:rPr lang="zh-CN" altLang="en-US" b="1" dirty="0"/>
              <a:t>常量成员，引用成员，类对象成员，派生类构造函数对基类构造函数的调用。</a:t>
            </a:r>
            <a:endParaRPr lang="en-US" altLang="zh-CN" b="1" dirty="0"/>
          </a:p>
          <a:p>
            <a:pPr lvl="1" eaLnBrk="1" hangingPunct="1"/>
            <a:r>
              <a:rPr lang="zh-CN" altLang="en-US" b="1" dirty="0"/>
              <a:t>类内初始化值是</a:t>
            </a:r>
            <a:r>
              <a:rPr lang="en-US" altLang="zh-CN" b="1" dirty="0"/>
              <a:t>C++11</a:t>
            </a:r>
            <a:r>
              <a:rPr lang="zh-CN" altLang="en-US" b="1" dirty="0"/>
              <a:t>标准才有的，</a:t>
            </a:r>
            <a:r>
              <a:rPr lang="zh-CN" altLang="en-US" b="1" dirty="0">
                <a:solidFill>
                  <a:srgbClr val="0000CC"/>
                </a:solidFill>
              </a:rPr>
              <a:t>在</a:t>
            </a:r>
            <a:r>
              <a:rPr lang="en-US" altLang="zh-CN" b="1" dirty="0">
                <a:solidFill>
                  <a:srgbClr val="0000CC"/>
                </a:solidFill>
              </a:rPr>
              <a:t>VC6.0</a:t>
            </a:r>
            <a:r>
              <a:rPr lang="zh-CN" altLang="en-US" b="1" dirty="0">
                <a:solidFill>
                  <a:srgbClr val="0000CC"/>
                </a:solidFill>
              </a:rPr>
              <a:t>中不能用</a:t>
            </a:r>
          </a:p>
        </p:txBody>
      </p:sp>
      <p:sp>
        <p:nvSpPr>
          <p:cNvPr id="5" name="Rectangle 2"/>
          <p:cNvSpPr>
            <a:spLocks noGrp="1" noChangeArrowheads="1"/>
          </p:cNvSpPr>
          <p:nvPr>
            <p:ph type="title"/>
          </p:nvPr>
        </p:nvSpPr>
        <p:spPr/>
        <p:txBody>
          <a:bodyPr/>
          <a:lstStyle/>
          <a:p>
            <a:pPr eaLnBrk="1" hangingPunct="1"/>
            <a:r>
              <a:rPr lang="en-US" altLang="zh-CN" dirty="0"/>
              <a:t>3.6.4 </a:t>
            </a:r>
            <a:r>
              <a:rPr lang="zh-CN" altLang="en-US" dirty="0"/>
              <a:t>构造</a:t>
            </a:r>
            <a:r>
              <a:rPr lang="zh-CN" altLang="en-US" b="1" dirty="0">
                <a:solidFill>
                  <a:srgbClr val="FF3300"/>
                </a:solidFill>
              </a:rPr>
              <a:t>函数与初始化列表</a:t>
            </a:r>
          </a:p>
        </p:txBody>
      </p:sp>
    </p:spTree>
    <p:extLst>
      <p:ext uri="{BB962C8B-B14F-4D97-AF65-F5344CB8AC3E}">
        <p14:creationId xmlns:p14="http://schemas.microsoft.com/office/powerpoint/2010/main" val="14937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additive="base">
                                        <p:cTn id="31"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611">
                                            <p:txEl>
                                              <p:pRg st="5" end="5"/>
                                            </p:txEl>
                                          </p:spTgt>
                                        </p:tgtEl>
                                        <p:attrNameLst>
                                          <p:attrName>style.visibility</p:attrName>
                                        </p:attrNameLst>
                                      </p:cBhvr>
                                      <p:to>
                                        <p:strVal val="visible"/>
                                      </p:to>
                                    </p:set>
                                    <p:anim calcmode="lin" valueType="num">
                                      <p:cBhvr additive="base">
                                        <p:cTn id="37"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6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491" y="1052736"/>
            <a:ext cx="8623212" cy="5168635"/>
          </a:xfrm>
        </p:spPr>
        <p:txBody>
          <a:bodyPr/>
          <a:lstStyle/>
          <a:p>
            <a:pPr marL="0" indent="0">
              <a:buNone/>
            </a:pPr>
            <a:r>
              <a:rPr lang="zh-CN" altLang="zh-CN" sz="2400" dirty="0">
                <a:solidFill>
                  <a:srgbClr val="0000CC"/>
                </a:solidFill>
              </a:rPr>
              <a:t>【例</a:t>
            </a:r>
            <a:r>
              <a:rPr lang="en-US" altLang="zh-CN" sz="2400" dirty="0">
                <a:solidFill>
                  <a:srgbClr val="0000CC"/>
                </a:solidFill>
              </a:rPr>
              <a:t>3-11</a:t>
            </a:r>
            <a:r>
              <a:rPr lang="zh-CN" altLang="zh-CN" sz="2400" dirty="0">
                <a:solidFill>
                  <a:srgbClr val="0000CC"/>
                </a:solidFill>
              </a:rPr>
              <a:t>】 常量和引用成员必须通过类内初始值或构造函数初始化列表进行初始化</a:t>
            </a:r>
            <a:r>
              <a:rPr lang="zh-CN" altLang="en-US" sz="2400" dirty="0">
                <a:solidFill>
                  <a:srgbClr val="0000CC"/>
                </a:solidFill>
              </a:rPr>
              <a:t>。</a:t>
            </a:r>
            <a:endParaRPr lang="en-US" altLang="zh-CN" sz="2400" dirty="0">
              <a:solidFill>
                <a:srgbClr val="0000CC"/>
              </a:solidFill>
            </a:endParaRPr>
          </a:p>
          <a:p>
            <a:pPr marL="0" indent="0">
              <a:buNone/>
            </a:pPr>
            <a:r>
              <a:rPr lang="en-US" altLang="zh-CN" sz="1800" dirty="0"/>
              <a:t>#include &lt;</a:t>
            </a:r>
            <a:r>
              <a:rPr lang="en-US" altLang="zh-CN" sz="1800" dirty="0" err="1"/>
              <a:t>iostream</a:t>
            </a:r>
            <a:r>
              <a:rPr lang="en-US" altLang="zh-CN" sz="1800" dirty="0"/>
              <a:t>&gt;</a:t>
            </a:r>
            <a:endParaRPr lang="zh-CN" altLang="zh-CN" sz="1800" dirty="0"/>
          </a:p>
          <a:p>
            <a:pPr marL="0" indent="0">
              <a:buNone/>
            </a:pPr>
            <a:r>
              <a:rPr lang="en-US" altLang="zh-CN" sz="1800" dirty="0"/>
              <a:t>using namespace </a:t>
            </a:r>
            <a:r>
              <a:rPr lang="en-US" altLang="zh-CN" sz="1800" dirty="0" err="1"/>
              <a:t>std</a:t>
            </a:r>
            <a:r>
              <a:rPr lang="en-US" altLang="zh-CN" sz="1800" dirty="0"/>
              <a:t>;</a:t>
            </a:r>
            <a:endParaRPr lang="zh-CN" altLang="zh-CN" sz="1800" dirty="0"/>
          </a:p>
          <a:p>
            <a:pPr marL="0" indent="0">
              <a:buNone/>
            </a:pPr>
            <a:r>
              <a:rPr lang="en-US" altLang="zh-CN" sz="1800" dirty="0"/>
              <a:t>class A { 	</a:t>
            </a:r>
            <a:r>
              <a:rPr lang="en-US" altLang="zh-CN" sz="1800" dirty="0" err="1"/>
              <a:t>int</a:t>
            </a:r>
            <a:r>
              <a:rPr lang="en-US" altLang="zh-CN" sz="1800" dirty="0"/>
              <a:t> x, y, j;</a:t>
            </a:r>
            <a:endParaRPr lang="zh-CN" altLang="zh-CN" sz="1800" dirty="0"/>
          </a:p>
          <a:p>
            <a:pPr marL="0" indent="0">
              <a:buNone/>
            </a:pPr>
            <a:r>
              <a:rPr lang="en-US" altLang="zh-CN" sz="1800" dirty="0"/>
              <a:t>	</a:t>
            </a:r>
            <a:r>
              <a:rPr lang="en-US" altLang="zh-CN" sz="1800" b="1" dirty="0" err="1">
                <a:solidFill>
                  <a:srgbClr val="FF0000"/>
                </a:solidFill>
              </a:rPr>
              <a:t>const</a:t>
            </a:r>
            <a:r>
              <a:rPr lang="en-US" altLang="zh-CN" sz="1800" b="1" dirty="0">
                <a:solidFill>
                  <a:srgbClr val="FF0000"/>
                </a:solidFill>
              </a:rPr>
              <a:t> </a:t>
            </a:r>
            <a:r>
              <a:rPr lang="en-US" altLang="zh-CN" sz="1800" b="1" dirty="0" err="1">
                <a:solidFill>
                  <a:srgbClr val="FF0000"/>
                </a:solidFill>
              </a:rPr>
              <a:t>int</a:t>
            </a:r>
            <a:r>
              <a:rPr lang="en-US" altLang="zh-CN" sz="1800" b="1" dirty="0">
                <a:solidFill>
                  <a:srgbClr val="FF0000"/>
                </a:solidFill>
              </a:rPr>
              <a:t> </a:t>
            </a:r>
            <a:r>
              <a:rPr lang="en-US" altLang="zh-CN" sz="1800" b="1" dirty="0" err="1">
                <a:solidFill>
                  <a:srgbClr val="FF0000"/>
                </a:solidFill>
              </a:rPr>
              <a:t>i</a:t>
            </a:r>
            <a:r>
              <a:rPr lang="en-US" altLang="zh-CN" sz="1800" b="1" dirty="0">
                <a:solidFill>
                  <a:srgbClr val="FF0000"/>
                </a:solidFill>
              </a:rPr>
              <a:t>=4;                 </a:t>
            </a:r>
            <a:r>
              <a:rPr lang="en-US" altLang="zh-CN" sz="1800" dirty="0"/>
              <a:t>//   11C</a:t>
            </a:r>
            <a:r>
              <a:rPr lang="en-US" altLang="zh-CN" sz="1800" baseline="-25000" dirty="0"/>
              <a:t>++</a:t>
            </a:r>
            <a:endParaRPr lang="zh-CN" altLang="zh-CN" sz="1800" dirty="0"/>
          </a:p>
          <a:p>
            <a:pPr marL="0" indent="0">
              <a:buNone/>
            </a:pPr>
            <a:r>
              <a:rPr lang="en-US" altLang="zh-CN" sz="1800" dirty="0"/>
              <a:t>	</a:t>
            </a:r>
            <a:r>
              <a:rPr lang="en-US" altLang="zh-CN" sz="1800" dirty="0" err="1"/>
              <a:t>int</a:t>
            </a:r>
            <a:r>
              <a:rPr lang="en-US" altLang="zh-CN" sz="1800" dirty="0"/>
              <a:t> &amp;k;</a:t>
            </a:r>
            <a:endParaRPr lang="zh-CN" altLang="zh-CN" sz="1800" dirty="0"/>
          </a:p>
          <a:p>
            <a:pPr marL="0" indent="0">
              <a:buNone/>
            </a:pPr>
            <a:r>
              <a:rPr lang="en-US" altLang="zh-CN" sz="1800" dirty="0"/>
              <a:t>public:</a:t>
            </a:r>
            <a:endParaRPr lang="zh-CN" altLang="zh-CN" sz="1800" dirty="0"/>
          </a:p>
          <a:p>
            <a:pPr marL="0" indent="0">
              <a:buNone/>
            </a:pPr>
            <a:r>
              <a:rPr lang="en-US" altLang="zh-CN" sz="1800" dirty="0"/>
              <a:t>	</a:t>
            </a:r>
            <a:r>
              <a:rPr lang="en-US" altLang="zh-CN" sz="1800" b="1" dirty="0">
                <a:solidFill>
                  <a:srgbClr val="FF0000"/>
                </a:solidFill>
              </a:rPr>
              <a:t>A(</a:t>
            </a:r>
            <a:r>
              <a:rPr lang="en-US" altLang="zh-CN" sz="1800" b="1" dirty="0" err="1">
                <a:solidFill>
                  <a:srgbClr val="FF0000"/>
                </a:solidFill>
              </a:rPr>
              <a:t>int</a:t>
            </a:r>
            <a:r>
              <a:rPr lang="en-US" altLang="zh-CN" sz="1800" b="1" dirty="0">
                <a:solidFill>
                  <a:srgbClr val="FF0000"/>
                </a:solidFill>
              </a:rPr>
              <a:t> a, </a:t>
            </a:r>
            <a:r>
              <a:rPr lang="en-US" altLang="zh-CN" sz="1800" b="1" dirty="0" err="1">
                <a:solidFill>
                  <a:srgbClr val="FF0000"/>
                </a:solidFill>
              </a:rPr>
              <a:t>int</a:t>
            </a:r>
            <a:r>
              <a:rPr lang="en-US" altLang="zh-CN" sz="1800" b="1" dirty="0">
                <a:solidFill>
                  <a:srgbClr val="FF0000"/>
                </a:solidFill>
              </a:rPr>
              <a:t> b, </a:t>
            </a:r>
            <a:r>
              <a:rPr lang="en-US" altLang="zh-CN" sz="1800" b="1" dirty="0" err="1">
                <a:solidFill>
                  <a:srgbClr val="FF0000"/>
                </a:solidFill>
              </a:rPr>
              <a:t>int</a:t>
            </a:r>
            <a:r>
              <a:rPr lang="en-US" altLang="zh-CN" sz="1800" b="1" dirty="0">
                <a:solidFill>
                  <a:srgbClr val="FF0000"/>
                </a:solidFill>
              </a:rPr>
              <a:t> c) : j(b), k(c), x(y) </a:t>
            </a:r>
            <a:r>
              <a:rPr lang="en-US" altLang="zh-CN" sz="1800" dirty="0"/>
              <a:t>{</a:t>
            </a:r>
            <a:endParaRPr lang="zh-CN" altLang="zh-CN" sz="1800" dirty="0"/>
          </a:p>
          <a:p>
            <a:pPr marL="0" indent="0">
              <a:buNone/>
            </a:pPr>
            <a:r>
              <a:rPr lang="en-US" altLang="zh-CN" sz="1800" dirty="0"/>
              <a:t>		y = a;</a:t>
            </a:r>
            <a:endParaRPr lang="zh-CN" altLang="zh-CN" sz="1800" dirty="0"/>
          </a:p>
          <a:p>
            <a:pPr marL="0" indent="0">
              <a:buNone/>
            </a:pPr>
            <a:r>
              <a:rPr lang="en-US" altLang="zh-CN" sz="1800" dirty="0"/>
              <a:t>		</a:t>
            </a:r>
            <a:r>
              <a:rPr lang="en-US" altLang="zh-CN" sz="1800" dirty="0" err="1"/>
              <a:t>cout</a:t>
            </a:r>
            <a:r>
              <a:rPr lang="en-US" altLang="zh-CN" sz="1800" dirty="0"/>
              <a:t> &lt;&lt; "x=" &lt;&lt; x &lt;&lt; "\t" &lt;&lt; "y=" &lt;&lt; y &lt;&lt; </a:t>
            </a:r>
            <a:r>
              <a:rPr lang="en-US" altLang="zh-CN" sz="1800" dirty="0" err="1"/>
              <a:t>endl</a:t>
            </a:r>
            <a:r>
              <a:rPr lang="en-US" altLang="zh-CN" sz="1800" dirty="0"/>
              <a:t>;</a:t>
            </a:r>
            <a:endParaRPr lang="zh-CN" altLang="zh-CN" sz="1800" dirty="0"/>
          </a:p>
          <a:p>
            <a:pPr marL="0" indent="0">
              <a:buNone/>
            </a:pPr>
            <a:r>
              <a:rPr lang="en-US" altLang="zh-CN" sz="1800" dirty="0"/>
              <a:t>		</a:t>
            </a:r>
            <a:r>
              <a:rPr lang="en-US" altLang="zh-CN" sz="1800" dirty="0" err="1"/>
              <a:t>cout</a:t>
            </a:r>
            <a:r>
              <a:rPr lang="en-US" altLang="zh-CN" sz="1800" dirty="0"/>
              <a:t> &lt;&lt; "</a:t>
            </a:r>
            <a:r>
              <a:rPr lang="en-US" altLang="zh-CN" sz="1800" dirty="0" err="1"/>
              <a:t>i</a:t>
            </a:r>
            <a:r>
              <a:rPr lang="en-US" altLang="zh-CN" sz="1800" dirty="0"/>
              <a:t>=" &lt;&lt; </a:t>
            </a:r>
            <a:r>
              <a:rPr lang="en-US" altLang="zh-CN" sz="1800" dirty="0" err="1"/>
              <a:t>i</a:t>
            </a:r>
            <a:r>
              <a:rPr lang="en-US" altLang="zh-CN" sz="1800" dirty="0"/>
              <a:t> &lt;&lt; "\t" &lt;&lt; "j=" &lt;&lt; j &lt;&lt; "\t" &lt;&lt; "k=" &lt;&lt; k &lt;&lt; </a:t>
            </a:r>
            <a:r>
              <a:rPr lang="en-US" altLang="zh-CN" sz="1800" dirty="0" err="1"/>
              <a:t>endl</a:t>
            </a:r>
            <a:r>
              <a:rPr lang="en-US" altLang="zh-CN" sz="1800" dirty="0"/>
              <a:t>;</a:t>
            </a:r>
            <a:endParaRPr lang="zh-CN" altLang="zh-CN" sz="1800" dirty="0"/>
          </a:p>
          <a:p>
            <a:pPr marL="0" indent="0">
              <a:buNone/>
            </a:pPr>
            <a:r>
              <a:rPr lang="en-US" altLang="zh-CN" sz="1800" dirty="0"/>
              <a:t>	} };</a:t>
            </a:r>
            <a:endParaRPr lang="zh-CN" altLang="zh-CN" sz="1800" dirty="0"/>
          </a:p>
          <a:p>
            <a:pPr marL="0" indent="0">
              <a:buNone/>
            </a:pPr>
            <a:r>
              <a:rPr lang="en-US" altLang="zh-CN" sz="1800" dirty="0"/>
              <a:t>void main() {</a:t>
            </a:r>
            <a:endParaRPr lang="zh-CN" altLang="zh-CN" sz="1800" dirty="0"/>
          </a:p>
          <a:p>
            <a:pPr marL="0" indent="0">
              <a:buNone/>
            </a:pPr>
            <a:r>
              <a:rPr lang="en-US" altLang="zh-CN" sz="1800" dirty="0"/>
              <a:t>	</a:t>
            </a:r>
            <a:r>
              <a:rPr lang="en-US" altLang="zh-CN" sz="1800" dirty="0" err="1"/>
              <a:t>int</a:t>
            </a:r>
            <a:r>
              <a:rPr lang="en-US" altLang="zh-CN" sz="1800" dirty="0"/>
              <a:t> m = 6;</a:t>
            </a:r>
            <a:endParaRPr lang="zh-CN" altLang="zh-CN" sz="1800" dirty="0"/>
          </a:p>
          <a:p>
            <a:pPr marL="0" indent="0">
              <a:buNone/>
            </a:pPr>
            <a:r>
              <a:rPr lang="en-US" altLang="zh-CN" sz="1800" dirty="0"/>
              <a:t>	A x(4, 5, m);</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
        <p:nvSpPr>
          <p:cNvPr id="5" name="Rectangle 2"/>
          <p:cNvSpPr>
            <a:spLocks noGrp="1" noChangeArrowheads="1"/>
          </p:cNvSpPr>
          <p:nvPr>
            <p:ph type="title"/>
          </p:nvPr>
        </p:nvSpPr>
        <p:spPr/>
        <p:txBody>
          <a:bodyPr/>
          <a:lstStyle/>
          <a:p>
            <a:pPr eaLnBrk="1" hangingPunct="1"/>
            <a:r>
              <a:rPr lang="en-US" altLang="zh-CN" dirty="0"/>
              <a:t>3.6.4 </a:t>
            </a:r>
            <a:r>
              <a:rPr lang="zh-CN" altLang="en-US" dirty="0"/>
              <a:t>构造</a:t>
            </a:r>
            <a:r>
              <a:rPr lang="zh-CN" altLang="en-US" b="1" dirty="0">
                <a:solidFill>
                  <a:srgbClr val="FF3300"/>
                </a:solidFill>
              </a:rPr>
              <a:t>函数与初始化列表</a:t>
            </a:r>
          </a:p>
        </p:txBody>
      </p:sp>
      <p:sp>
        <p:nvSpPr>
          <p:cNvPr id="6" name="AutoShape 3"/>
          <p:cNvSpPr>
            <a:spLocks noChangeArrowheads="1"/>
          </p:cNvSpPr>
          <p:nvPr/>
        </p:nvSpPr>
        <p:spPr bwMode="auto">
          <a:xfrm rot="1524753">
            <a:off x="4916795" y="895596"/>
            <a:ext cx="4154637" cy="3649662"/>
          </a:xfrm>
          <a:prstGeom prst="cloudCallout">
            <a:avLst>
              <a:gd name="adj1" fmla="val -41750"/>
              <a:gd name="adj2" fmla="val 54625"/>
            </a:avLst>
          </a:prstGeom>
          <a:gradFill>
            <a:gsLst>
              <a:gs pos="0">
                <a:srgbClr val="FFFFFF"/>
              </a:gs>
              <a:gs pos="100000">
                <a:schemeClr val="accent1">
                  <a:lumMod val="30000"/>
                  <a:lumOff val="70000"/>
                </a:schemeClr>
              </a:gs>
            </a:gsLst>
            <a:lin ang="5400000" scaled="1"/>
          </a:gradFill>
          <a:ln w="3175">
            <a:solidFill>
              <a:schemeClr val="bg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zh-CN" sz="2400" dirty="0"/>
              <a:t>本程序的运行结果如下：</a:t>
            </a:r>
          </a:p>
          <a:p>
            <a:r>
              <a:rPr lang="en-US" altLang="zh-CN" sz="2400" dirty="0"/>
              <a:t>x=?		y=4</a:t>
            </a:r>
            <a:endParaRPr lang="zh-CN" altLang="zh-CN" sz="2400" dirty="0"/>
          </a:p>
          <a:p>
            <a:r>
              <a:rPr lang="en-US" altLang="zh-CN" sz="2400" dirty="0" err="1"/>
              <a:t>i</a:t>
            </a:r>
            <a:r>
              <a:rPr lang="en-US" altLang="zh-CN" sz="2400" dirty="0"/>
              <a:t>=4     j=5     k=6</a:t>
            </a:r>
            <a:endParaRPr lang="zh-CN" altLang="zh-CN" sz="2400" dirty="0"/>
          </a:p>
        </p:txBody>
      </p:sp>
    </p:spTree>
    <p:extLst>
      <p:ext uri="{BB962C8B-B14F-4D97-AF65-F5344CB8AC3E}">
        <p14:creationId xmlns:p14="http://schemas.microsoft.com/office/powerpoint/2010/main" val="423315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893" y="1052736"/>
            <a:ext cx="8623212" cy="5664778"/>
          </a:xfrm>
        </p:spPr>
        <p:txBody>
          <a:bodyPr/>
          <a:lstStyle/>
          <a:p>
            <a:pPr marL="0" indent="0">
              <a:buNone/>
            </a:pPr>
            <a:r>
              <a:rPr lang="zh-CN" altLang="zh-CN" dirty="0">
                <a:solidFill>
                  <a:srgbClr val="FF0000"/>
                </a:solidFill>
              </a:rPr>
              <a:t>（</a:t>
            </a:r>
            <a:r>
              <a:rPr lang="en-US" altLang="zh-CN" dirty="0">
                <a:solidFill>
                  <a:srgbClr val="FF0000"/>
                </a:solidFill>
              </a:rPr>
              <a:t>2</a:t>
            </a:r>
            <a:r>
              <a:rPr lang="zh-CN" altLang="zh-CN" dirty="0">
                <a:solidFill>
                  <a:srgbClr val="FF0000"/>
                </a:solidFill>
              </a:rPr>
              <a:t>）</a:t>
            </a:r>
            <a:r>
              <a:rPr lang="zh-CN" altLang="en-US" dirty="0">
                <a:solidFill>
                  <a:srgbClr val="FF0000"/>
                </a:solidFill>
              </a:rPr>
              <a:t>数据抽象</a:t>
            </a:r>
            <a:endParaRPr lang="en-US" altLang="zh-CN" dirty="0">
              <a:solidFill>
                <a:srgbClr val="FF0000"/>
              </a:solidFill>
            </a:endParaRPr>
          </a:p>
          <a:p>
            <a:pPr lvl="1"/>
            <a:r>
              <a:rPr lang="zh-CN" altLang="zh-CN" sz="2400" b="1" dirty="0">
                <a:solidFill>
                  <a:srgbClr val="0000CC"/>
                </a:solidFill>
              </a:rPr>
              <a:t>忽略掉与本问题域无关的特征和行为</a:t>
            </a:r>
            <a:r>
              <a:rPr lang="zh-CN" altLang="zh-CN" sz="2400" dirty="0"/>
              <a:t>：宠物狗的叫声大小，狗尾大小和长短，狗的听力好坏，饮食习惯……。</a:t>
            </a:r>
          </a:p>
          <a:p>
            <a:pPr lvl="1"/>
            <a:r>
              <a:rPr lang="zh-CN" altLang="zh-CN" sz="2400" b="1" dirty="0">
                <a:solidFill>
                  <a:srgbClr val="0000CC"/>
                </a:solidFill>
              </a:rPr>
              <a:t>忽略不重要的、次要的宠物狗特征和行为</a:t>
            </a:r>
            <a:r>
              <a:rPr lang="zh-CN" altLang="zh-CN" sz="2400" dirty="0"/>
              <a:t>：狗出生地在哪里，狗父狗母是谁，有无狗兄狗弟，狗毛的长短</a:t>
            </a:r>
            <a:r>
              <a:rPr lang="en-US" altLang="zh-CN" sz="2400" dirty="0"/>
              <a:t>……</a:t>
            </a:r>
            <a:r>
              <a:rPr lang="zh-CN" altLang="zh-CN" sz="2400" dirty="0"/>
              <a:t>。</a:t>
            </a:r>
          </a:p>
          <a:p>
            <a:pPr lvl="1"/>
            <a:r>
              <a:rPr lang="zh-CN" altLang="zh-CN" sz="2400" dirty="0"/>
              <a:t>对于</a:t>
            </a:r>
            <a:r>
              <a:rPr lang="zh-CN" altLang="zh-CN" sz="2400" b="1" dirty="0">
                <a:solidFill>
                  <a:srgbClr val="0000CC"/>
                </a:solidFill>
              </a:rPr>
              <a:t>感兴趣的、与本问题研究有关的宠物狗共性特征进行抽取和描述</a:t>
            </a:r>
            <a:r>
              <a:rPr lang="zh-CN" altLang="en-US" sz="2400" b="1" dirty="0">
                <a:solidFill>
                  <a:srgbClr val="0000CC"/>
                </a:solidFill>
              </a:rPr>
              <a:t>。如</a:t>
            </a:r>
            <a:r>
              <a:rPr lang="zh-CN" altLang="zh-CN" sz="2400" b="1" dirty="0">
                <a:solidFill>
                  <a:srgbClr val="FF0000"/>
                </a:solidFill>
              </a:rPr>
              <a:t>毛色</a:t>
            </a:r>
            <a:r>
              <a:rPr lang="zh-CN" altLang="en-US" sz="2400" b="1" dirty="0">
                <a:solidFill>
                  <a:srgbClr val="FF0000"/>
                </a:solidFill>
              </a:rPr>
              <a:t>，尺寸、主人</a:t>
            </a:r>
            <a:r>
              <a:rPr lang="en-US" altLang="zh-CN" sz="2400" b="1" dirty="0">
                <a:solidFill>
                  <a:srgbClr val="FF0000"/>
                </a:solidFill>
              </a:rPr>
              <a:t>……</a:t>
            </a:r>
          </a:p>
          <a:p>
            <a:pPr lvl="2"/>
            <a:r>
              <a:rPr lang="zh-CN" altLang="zh-CN" dirty="0"/>
              <a:t>在抽象狗毛颜色时，忽略掉狗毛的长短、粗细、各种色彩等，只关注狗毛是有颜色的，用</a:t>
            </a:r>
            <a:r>
              <a:rPr lang="en-US" altLang="zh-CN" dirty="0">
                <a:solidFill>
                  <a:srgbClr val="FF0000"/>
                </a:solidFill>
              </a:rPr>
              <a:t>color</a:t>
            </a:r>
            <a:r>
              <a:rPr lang="zh-CN" altLang="zh-CN" dirty="0"/>
              <a:t>表示；</a:t>
            </a:r>
            <a:endParaRPr lang="en-US" altLang="zh-CN" dirty="0"/>
          </a:p>
          <a:p>
            <a:pPr lvl="2"/>
            <a:r>
              <a:rPr lang="zh-CN" altLang="zh-CN" dirty="0"/>
              <a:t>在抽象狗的高低时，忽略藏獒比吉娃娃要高大许多，只关注狗是有高度的，用</a:t>
            </a:r>
            <a:r>
              <a:rPr lang="en-US" altLang="zh-CN" dirty="0">
                <a:solidFill>
                  <a:srgbClr val="FF0000"/>
                </a:solidFill>
              </a:rPr>
              <a:t>high</a:t>
            </a:r>
            <a:r>
              <a:rPr lang="zh-CN" altLang="zh-CN" dirty="0"/>
              <a:t>表示；</a:t>
            </a:r>
            <a:endParaRPr lang="en-US" altLang="zh-CN" dirty="0"/>
          </a:p>
          <a:p>
            <a:pPr lvl="2"/>
            <a:r>
              <a:rPr lang="en-US" altLang="zh-CN" sz="2000" b="1" dirty="0">
                <a:solidFill>
                  <a:srgbClr val="0000CC"/>
                </a:solidFill>
              </a:rPr>
              <a:t>……</a:t>
            </a:r>
            <a:endParaRPr lang="zh-CN" altLang="en-US" sz="2000" b="1" dirty="0">
              <a:solidFill>
                <a:srgbClr val="0000CC"/>
              </a:solidFill>
            </a:endParaRPr>
          </a:p>
        </p:txBody>
      </p:sp>
      <p:sp>
        <p:nvSpPr>
          <p:cNvPr id="4"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solidFill>
                <a:srgbClr val="FF0000"/>
              </a:solidFill>
            </a:endParaRPr>
          </a:p>
        </p:txBody>
      </p:sp>
    </p:spTree>
    <p:extLst>
      <p:ext uri="{BB962C8B-B14F-4D97-AF65-F5344CB8AC3E}">
        <p14:creationId xmlns:p14="http://schemas.microsoft.com/office/powerpoint/2010/main" val="187803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00CC"/>
                </a:solidFill>
              </a:rPr>
              <a:t>3.6.6</a:t>
            </a:r>
            <a:r>
              <a:rPr lang="en-US" altLang="zh-CN" b="1" dirty="0">
                <a:solidFill>
                  <a:srgbClr val="FF0000"/>
                </a:solidFill>
              </a:rPr>
              <a:t>  </a:t>
            </a:r>
            <a:r>
              <a:rPr lang="zh-CN" altLang="en-US" b="1" dirty="0">
                <a:solidFill>
                  <a:srgbClr val="FF0000"/>
                </a:solidFill>
              </a:rPr>
              <a:t>委托</a:t>
            </a:r>
            <a:r>
              <a:rPr lang="zh-CN" altLang="zh-CN" b="1" dirty="0"/>
              <a:t>构造函数</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en-US" b="1" dirty="0">
                <a:solidFill>
                  <a:srgbClr val="0000CC"/>
                </a:solidFill>
              </a:rPr>
              <a:t>委托构造函数</a:t>
            </a:r>
            <a:r>
              <a:rPr lang="zh-CN" altLang="zh-CN" sz="2400" dirty="0"/>
              <a:t>（</a:t>
            </a:r>
            <a:r>
              <a:rPr lang="en-US" altLang="zh-CN" sz="2400" dirty="0"/>
              <a:t>delegating constructor）</a:t>
            </a:r>
            <a:r>
              <a:rPr lang="zh-CN" altLang="en-US" b="1" dirty="0">
                <a:solidFill>
                  <a:srgbClr val="0000CC"/>
                </a:solidFill>
              </a:rPr>
              <a:t>的概念</a:t>
            </a:r>
            <a:endParaRPr lang="en-US" altLang="zh-CN" b="1" dirty="0">
              <a:solidFill>
                <a:srgbClr val="0000CC"/>
              </a:solidFill>
            </a:endParaRPr>
          </a:p>
          <a:p>
            <a:pPr lvl="1"/>
            <a:r>
              <a:rPr lang="zh-CN" altLang="zh-CN" dirty="0"/>
              <a:t>一个构造函数使用它所在类的其它构造函数执行自己的初始化功能，或者说一个构造函数</a:t>
            </a:r>
            <a:r>
              <a:rPr lang="zh-CN" altLang="zh-CN" b="1" dirty="0">
                <a:solidFill>
                  <a:srgbClr val="FF0000"/>
                </a:solidFill>
              </a:rPr>
              <a:t>把它自己的一些（或全部）职责委托给其它构造函数</a:t>
            </a:r>
            <a:r>
              <a:rPr lang="zh-CN" altLang="zh-CN" dirty="0"/>
              <a:t>，就称为委托构造函数）。</a:t>
            </a:r>
          </a:p>
          <a:p>
            <a:pPr lvl="1"/>
            <a:r>
              <a:rPr lang="zh-CN" altLang="zh-CN" dirty="0"/>
              <a:t>委托构造函数</a:t>
            </a:r>
            <a:r>
              <a:rPr lang="zh-CN" altLang="zh-CN" dirty="0">
                <a:solidFill>
                  <a:srgbClr val="FF0000"/>
                </a:solidFill>
              </a:rPr>
              <a:t>只能够在初始化列表中调用它要委托的构造函数，而且初始化列表中不允许再有其它的成员初始化列表了</a:t>
            </a:r>
            <a:r>
              <a:rPr lang="zh-CN" altLang="zh-CN" dirty="0"/>
              <a:t>，但委托构造函数体中可以有程序代码。</a:t>
            </a:r>
            <a:endParaRPr lang="zh-CN" altLang="en-US" b="1" dirty="0">
              <a:solidFill>
                <a:srgbClr val="0000CC"/>
              </a:solidFill>
            </a:endParaRPr>
          </a:p>
        </p:txBody>
      </p:sp>
    </p:spTree>
    <p:extLst>
      <p:ext uri="{BB962C8B-B14F-4D97-AF65-F5344CB8AC3E}">
        <p14:creationId xmlns:p14="http://schemas.microsoft.com/office/powerpoint/2010/main" val="18663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00CC"/>
                </a:solidFill>
              </a:rPr>
              <a:t>3.6.6</a:t>
            </a:r>
            <a:r>
              <a:rPr lang="en-US" altLang="zh-CN" b="1" dirty="0">
                <a:solidFill>
                  <a:srgbClr val="FF0000"/>
                </a:solidFill>
              </a:rPr>
              <a:t>  </a:t>
            </a:r>
            <a:r>
              <a:rPr lang="zh-CN" altLang="en-US" b="1" dirty="0">
                <a:solidFill>
                  <a:srgbClr val="FF0000"/>
                </a:solidFill>
              </a:rPr>
              <a:t>委托</a:t>
            </a:r>
            <a:r>
              <a:rPr lang="zh-CN" altLang="zh-CN" b="1" dirty="0"/>
              <a:t>构造函数</a:t>
            </a:r>
            <a:endParaRPr lang="zh-CN" altLang="en-US" dirty="0"/>
          </a:p>
        </p:txBody>
      </p:sp>
      <p:sp>
        <p:nvSpPr>
          <p:cNvPr id="3" name="内容占位符 2"/>
          <p:cNvSpPr>
            <a:spLocks noGrp="1"/>
          </p:cNvSpPr>
          <p:nvPr>
            <p:ph idx="1"/>
          </p:nvPr>
        </p:nvSpPr>
        <p:spPr>
          <a:xfrm>
            <a:off x="260394" y="1052736"/>
            <a:ext cx="8623212" cy="5168635"/>
          </a:xfrm>
        </p:spPr>
        <p:txBody>
          <a:bodyPr/>
          <a:lstStyle/>
          <a:p>
            <a:pPr marL="0" indent="0">
              <a:buNone/>
            </a:pPr>
            <a:r>
              <a:rPr lang="zh-CN" altLang="zh-CN" sz="2400" dirty="0">
                <a:solidFill>
                  <a:srgbClr val="0000CC"/>
                </a:solidFill>
              </a:rPr>
              <a:t>【例</a:t>
            </a:r>
            <a:r>
              <a:rPr lang="en-US" altLang="zh-CN" sz="2400" dirty="0">
                <a:solidFill>
                  <a:srgbClr val="0000CC"/>
                </a:solidFill>
              </a:rPr>
              <a:t>3-12</a:t>
            </a:r>
            <a:r>
              <a:rPr lang="zh-CN" altLang="zh-CN" sz="2400" dirty="0">
                <a:solidFill>
                  <a:srgbClr val="0000CC"/>
                </a:solidFill>
              </a:rPr>
              <a:t>】改造</a:t>
            </a:r>
            <a:r>
              <a:rPr lang="en-US" altLang="zh-CN" sz="2400" dirty="0" err="1">
                <a:solidFill>
                  <a:srgbClr val="0000CC"/>
                </a:solidFill>
              </a:rPr>
              <a:t>Tdate</a:t>
            </a:r>
            <a:r>
              <a:rPr lang="zh-CN" altLang="zh-CN" sz="2400" dirty="0">
                <a:solidFill>
                  <a:srgbClr val="0000CC"/>
                </a:solidFill>
              </a:rPr>
              <a:t>类的无参、具有</a:t>
            </a:r>
            <a:r>
              <a:rPr lang="en-US" altLang="zh-CN" sz="2400" dirty="0">
                <a:solidFill>
                  <a:srgbClr val="0000CC"/>
                </a:solidFill>
              </a:rPr>
              <a:t>1</a:t>
            </a:r>
            <a:r>
              <a:rPr lang="zh-CN" altLang="zh-CN" sz="2400" dirty="0">
                <a:solidFill>
                  <a:srgbClr val="0000CC"/>
                </a:solidFill>
              </a:rPr>
              <a:t>个参数和</a:t>
            </a:r>
            <a:r>
              <a:rPr lang="en-US" altLang="zh-CN" sz="2400" dirty="0">
                <a:solidFill>
                  <a:srgbClr val="0000CC"/>
                </a:solidFill>
              </a:rPr>
              <a:t>2</a:t>
            </a:r>
            <a:r>
              <a:rPr lang="zh-CN" altLang="zh-CN" sz="2400" dirty="0">
                <a:solidFill>
                  <a:srgbClr val="0000CC"/>
                </a:solidFill>
              </a:rPr>
              <a:t>参数的构造函数，它们都委托具有</a:t>
            </a:r>
            <a:r>
              <a:rPr lang="en-US" altLang="zh-CN" sz="2400" dirty="0">
                <a:solidFill>
                  <a:srgbClr val="0000CC"/>
                </a:solidFill>
              </a:rPr>
              <a:t>3</a:t>
            </a:r>
            <a:r>
              <a:rPr lang="zh-CN" altLang="zh-CN" sz="2400" dirty="0">
                <a:solidFill>
                  <a:srgbClr val="0000CC"/>
                </a:solidFill>
              </a:rPr>
              <a:t>个参数的构造函数实现自己的功能。</a:t>
            </a:r>
            <a:endParaRPr lang="en-US" altLang="zh-CN" sz="2400" dirty="0">
              <a:solidFill>
                <a:srgbClr val="0000CC"/>
              </a:solidFill>
            </a:endParaRPr>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a:t>
            </a:r>
            <a:r>
              <a:rPr lang="en-US" altLang="zh-CN" sz="2000" dirty="0" err="1"/>
              <a:t>Tdate</a:t>
            </a:r>
            <a:r>
              <a:rPr lang="en-US" altLang="zh-CN" sz="2000" dirty="0"/>
              <a:t> {</a:t>
            </a:r>
            <a:endParaRPr lang="zh-CN" altLang="zh-CN" sz="2000" dirty="0"/>
          </a:p>
          <a:p>
            <a:pPr marL="0" indent="0">
              <a:buNone/>
            </a:pPr>
            <a:r>
              <a:rPr lang="en-US" altLang="zh-CN" sz="2000" dirty="0"/>
              <a:t>public:</a:t>
            </a:r>
            <a:endParaRPr lang="zh-CN" altLang="zh-CN" sz="2000" dirty="0"/>
          </a:p>
          <a:p>
            <a:pPr marL="0" indent="0">
              <a:buNone/>
            </a:pPr>
            <a:r>
              <a:rPr lang="en-US" altLang="zh-CN" sz="2000" dirty="0"/>
              <a:t>	</a:t>
            </a:r>
            <a:r>
              <a:rPr lang="en-US" altLang="zh-CN" sz="2000" dirty="0" err="1"/>
              <a:t>Tdate</a:t>
            </a:r>
            <a:r>
              <a:rPr lang="en-US" altLang="zh-CN" sz="2000" dirty="0"/>
              <a:t>();</a:t>
            </a:r>
            <a:endParaRPr lang="zh-CN" altLang="zh-CN" sz="2000" dirty="0"/>
          </a:p>
          <a:p>
            <a:pPr marL="0" indent="0">
              <a:buNone/>
            </a:pPr>
            <a:r>
              <a:rPr lang="en-US" altLang="zh-CN" sz="2000" dirty="0"/>
              <a:t>	</a:t>
            </a:r>
            <a:r>
              <a:rPr lang="en-US" altLang="zh-CN" sz="2000" dirty="0" err="1"/>
              <a:t>Tdate</a:t>
            </a:r>
            <a:r>
              <a:rPr lang="en-US" altLang="zh-CN" sz="2000" dirty="0"/>
              <a:t>(</a:t>
            </a:r>
            <a:r>
              <a:rPr lang="en-US" altLang="zh-CN" sz="2000" dirty="0" err="1"/>
              <a:t>int</a:t>
            </a:r>
            <a:r>
              <a:rPr lang="en-US" altLang="zh-CN" sz="2000" dirty="0"/>
              <a:t> d);</a:t>
            </a:r>
            <a:endParaRPr lang="zh-CN" altLang="zh-CN" sz="2000" dirty="0"/>
          </a:p>
          <a:p>
            <a:pPr marL="0" indent="0">
              <a:buNone/>
            </a:pPr>
            <a:r>
              <a:rPr lang="en-US" altLang="zh-CN" sz="2000" dirty="0"/>
              <a:t>	</a:t>
            </a:r>
            <a:r>
              <a:rPr lang="en-US" altLang="zh-CN" sz="2000" dirty="0" err="1"/>
              <a:t>Tdate</a:t>
            </a:r>
            <a:r>
              <a:rPr lang="en-US" altLang="zh-CN" sz="2000" dirty="0"/>
              <a:t>(</a:t>
            </a:r>
            <a:r>
              <a:rPr lang="en-US" altLang="zh-CN" sz="2000" dirty="0" err="1"/>
              <a:t>int</a:t>
            </a:r>
            <a:r>
              <a:rPr lang="en-US" altLang="zh-CN" sz="2000" dirty="0"/>
              <a:t> m, </a:t>
            </a:r>
            <a:r>
              <a:rPr lang="en-US" altLang="zh-CN" sz="2000" dirty="0" err="1"/>
              <a:t>int</a:t>
            </a:r>
            <a:r>
              <a:rPr lang="en-US" altLang="zh-CN" sz="2000" dirty="0"/>
              <a:t> d);</a:t>
            </a:r>
            <a:endParaRPr lang="zh-CN" altLang="zh-CN" sz="2000" dirty="0"/>
          </a:p>
          <a:p>
            <a:pPr marL="0" indent="0">
              <a:buNone/>
            </a:pPr>
            <a:r>
              <a:rPr lang="en-US" altLang="zh-CN" sz="2000" dirty="0"/>
              <a:t>	</a:t>
            </a:r>
            <a:r>
              <a:rPr lang="en-US" altLang="zh-CN" sz="2000" dirty="0" err="1"/>
              <a:t>Tdate</a:t>
            </a:r>
            <a:r>
              <a:rPr lang="en-US" altLang="zh-CN" sz="2000" dirty="0"/>
              <a:t>(</a:t>
            </a:r>
            <a:r>
              <a:rPr lang="en-US" altLang="zh-CN" sz="2000" dirty="0" err="1"/>
              <a:t>int</a:t>
            </a:r>
            <a:r>
              <a:rPr lang="en-US" altLang="zh-CN" sz="2000" dirty="0"/>
              <a:t> m, </a:t>
            </a:r>
            <a:r>
              <a:rPr lang="en-US" altLang="zh-CN" sz="2000" dirty="0" err="1"/>
              <a:t>int</a:t>
            </a:r>
            <a:r>
              <a:rPr lang="en-US" altLang="zh-CN" sz="2000" dirty="0"/>
              <a:t> d, </a:t>
            </a:r>
            <a:r>
              <a:rPr lang="en-US" altLang="zh-CN" sz="2000" dirty="0" err="1"/>
              <a:t>int</a:t>
            </a:r>
            <a:r>
              <a:rPr lang="en-US" altLang="zh-CN" sz="2000" dirty="0"/>
              <a:t> y);</a:t>
            </a:r>
            <a:endParaRPr lang="zh-CN" altLang="zh-CN" sz="2000" dirty="0"/>
          </a:p>
          <a:p>
            <a:pPr marL="0" indent="0">
              <a:buNone/>
            </a:pPr>
            <a:r>
              <a:rPr lang="en-US" altLang="zh-CN" sz="2000" dirty="0"/>
              <a:t>	//</a:t>
            </a:r>
            <a:r>
              <a:rPr lang="zh-CN" altLang="zh-CN" sz="2000" dirty="0"/>
              <a:t>……</a:t>
            </a:r>
            <a:r>
              <a:rPr lang="en-US" altLang="zh-CN" sz="2000" dirty="0"/>
              <a:t>                         //</a:t>
            </a:r>
            <a:r>
              <a:rPr lang="zh-CN" altLang="zh-CN" sz="2000" dirty="0"/>
              <a:t>省略掉了设置和读取数据成员值的接口函数</a:t>
            </a:r>
          </a:p>
          <a:p>
            <a:pPr marL="0" indent="0">
              <a:buNone/>
            </a:pPr>
            <a:r>
              <a:rPr lang="en-US" altLang="zh-CN" sz="2000" dirty="0"/>
              <a:t>	void display() { </a:t>
            </a:r>
            <a:r>
              <a:rPr lang="en-US" altLang="zh-CN" sz="2000" dirty="0" err="1"/>
              <a:t>cout</a:t>
            </a:r>
            <a:r>
              <a:rPr lang="en-US" altLang="zh-CN" sz="2000" dirty="0"/>
              <a:t> &lt;&lt; month &lt;&lt; "/" &lt;&lt; day &lt;&lt; "/" &lt;&lt; year &lt;&lt; </a:t>
            </a:r>
            <a:r>
              <a:rPr lang="en-US" altLang="zh-CN" sz="2000" dirty="0" err="1"/>
              <a:t>endl</a:t>
            </a:r>
            <a:r>
              <a:rPr lang="en-US" altLang="zh-CN" sz="2000" dirty="0"/>
              <a:t>; }</a:t>
            </a:r>
            <a:endParaRPr lang="zh-CN" altLang="zh-CN" sz="2000" dirty="0"/>
          </a:p>
          <a:p>
            <a:pPr marL="0" indent="0">
              <a:buNone/>
            </a:pPr>
            <a:r>
              <a:rPr lang="en-US" altLang="zh-CN" sz="2000" dirty="0"/>
              <a:t>private:</a:t>
            </a:r>
            <a:endParaRPr lang="zh-CN" altLang="zh-CN" sz="2000" dirty="0"/>
          </a:p>
          <a:p>
            <a:pPr marL="0" indent="0">
              <a:buNone/>
            </a:pPr>
            <a:r>
              <a:rPr lang="en-US" altLang="zh-CN" sz="2000" dirty="0"/>
              <a:t>	</a:t>
            </a:r>
            <a:r>
              <a:rPr lang="en-US" altLang="zh-CN" sz="2000" dirty="0" err="1"/>
              <a:t>int</a:t>
            </a:r>
            <a:r>
              <a:rPr lang="en-US" altLang="zh-CN" sz="2000" dirty="0"/>
              <a:t> year = 2008, month = 8, day = 8;                //   11C++</a:t>
            </a:r>
            <a:endParaRPr lang="zh-CN" altLang="zh-CN" sz="2000" dirty="0"/>
          </a:p>
          <a:p>
            <a:pPr marL="0" indent="0">
              <a:buNone/>
            </a:pPr>
            <a:r>
              <a:rPr lang="en-US" altLang="zh-CN" sz="2000" dirty="0"/>
              <a:t>};</a:t>
            </a:r>
            <a:endParaRPr lang="zh-CN" altLang="zh-CN" sz="2000" dirty="0"/>
          </a:p>
          <a:p>
            <a:pPr marL="0" indent="0">
              <a:buNone/>
            </a:pPr>
            <a:endParaRPr lang="zh-CN" altLang="en-US" sz="2400" b="1" dirty="0">
              <a:solidFill>
                <a:srgbClr val="0000CC"/>
              </a:solidFill>
            </a:endParaRPr>
          </a:p>
        </p:txBody>
      </p:sp>
    </p:spTree>
    <p:extLst>
      <p:ext uri="{BB962C8B-B14F-4D97-AF65-F5344CB8AC3E}">
        <p14:creationId xmlns:p14="http://schemas.microsoft.com/office/powerpoint/2010/main" val="576115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err="1"/>
              <a:t>Tdate</a:t>
            </a:r>
            <a:r>
              <a:rPr lang="en-US" altLang="zh-CN" sz="2000" dirty="0"/>
              <a:t>::</a:t>
            </a:r>
            <a:r>
              <a:rPr lang="en-US" altLang="zh-CN" sz="2000" dirty="0" err="1"/>
              <a:t>Tdate</a:t>
            </a:r>
            <a:r>
              <a:rPr lang="en-US" altLang="zh-CN" sz="2000" dirty="0"/>
              <a:t>() :</a:t>
            </a:r>
            <a:r>
              <a:rPr lang="en-US" altLang="zh-CN" sz="2000" b="1" dirty="0" err="1">
                <a:solidFill>
                  <a:srgbClr val="FF0000"/>
                </a:solidFill>
              </a:rPr>
              <a:t>Tdate</a:t>
            </a:r>
            <a:r>
              <a:rPr lang="en-US" altLang="zh-CN" sz="2000" b="1" dirty="0">
                <a:solidFill>
                  <a:srgbClr val="FF0000"/>
                </a:solidFill>
              </a:rPr>
              <a:t>(8, 1, 2008) </a:t>
            </a:r>
            <a:r>
              <a:rPr lang="en-US" altLang="zh-CN" sz="2000" dirty="0"/>
              <a:t>{                     //L1</a:t>
            </a:r>
            <a:r>
              <a:rPr lang="zh-CN" altLang="zh-CN" sz="2000" dirty="0"/>
              <a:t>：委托构造函数</a:t>
            </a:r>
            <a:r>
              <a:rPr lang="en-US" altLang="zh-CN" sz="2000" dirty="0"/>
              <a:t>               </a:t>
            </a:r>
            <a:endParaRPr lang="zh-CN" altLang="zh-CN" sz="2000" dirty="0"/>
          </a:p>
          <a:p>
            <a:pPr marL="0" indent="0">
              <a:buNone/>
            </a:pPr>
            <a:r>
              <a:rPr lang="en-US" altLang="zh-CN" sz="2000" dirty="0"/>
              <a:t>　　　</a:t>
            </a:r>
            <a:r>
              <a:rPr lang="en-US" altLang="zh-CN" sz="2000" dirty="0" err="1"/>
              <a:t>cout</a:t>
            </a:r>
            <a:r>
              <a:rPr lang="en-US" altLang="zh-CN" sz="2000" dirty="0"/>
              <a:t>&lt;&lt;"delegating constructor </a:t>
            </a:r>
            <a:r>
              <a:rPr lang="en-US" altLang="zh-CN" sz="2000" dirty="0" err="1"/>
              <a:t>Tdate</a:t>
            </a:r>
            <a:r>
              <a:rPr lang="en-US" altLang="zh-CN" sz="2000" dirty="0"/>
              <a:t>()"&lt;&lt;</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err="1"/>
              <a:t>Tdate</a:t>
            </a:r>
            <a:r>
              <a:rPr lang="en-US" altLang="zh-CN" sz="2000" dirty="0"/>
              <a:t>::</a:t>
            </a:r>
            <a:r>
              <a:rPr lang="en-US" altLang="zh-CN" sz="2000" dirty="0" err="1"/>
              <a:t>Tdate</a:t>
            </a:r>
            <a:r>
              <a:rPr lang="en-US" altLang="zh-CN" sz="2000" dirty="0"/>
              <a:t>(</a:t>
            </a:r>
            <a:r>
              <a:rPr lang="en-US" altLang="zh-CN" sz="2000" dirty="0" err="1"/>
              <a:t>int</a:t>
            </a:r>
            <a:r>
              <a:rPr lang="en-US" altLang="zh-CN" sz="2000" dirty="0"/>
              <a:t> d) :</a:t>
            </a:r>
            <a:r>
              <a:rPr lang="en-US" altLang="zh-CN" sz="2000" b="1" dirty="0" err="1">
                <a:solidFill>
                  <a:srgbClr val="FF0000"/>
                </a:solidFill>
              </a:rPr>
              <a:t>Tdate</a:t>
            </a:r>
            <a:r>
              <a:rPr lang="en-US" altLang="zh-CN" sz="2000" b="1" dirty="0">
                <a:solidFill>
                  <a:srgbClr val="FF0000"/>
                </a:solidFill>
              </a:rPr>
              <a:t>(8,d,2008) </a:t>
            </a:r>
            <a:r>
              <a:rPr lang="en-US" altLang="zh-CN" sz="2000" dirty="0"/>
              <a:t>,month(2){ }      //L2</a:t>
            </a:r>
            <a:r>
              <a:rPr lang="zh-CN" altLang="zh-CN" sz="2000" dirty="0"/>
              <a:t>：</a:t>
            </a:r>
            <a:r>
              <a:rPr lang="zh-CN" altLang="zh-CN" sz="2000" dirty="0">
                <a:solidFill>
                  <a:srgbClr val="FF0000"/>
                </a:solidFill>
              </a:rPr>
              <a:t>错误</a:t>
            </a:r>
          </a:p>
          <a:p>
            <a:pPr marL="0" indent="0">
              <a:buNone/>
            </a:pPr>
            <a:r>
              <a:rPr lang="en-US" altLang="zh-CN" sz="2000" dirty="0" err="1"/>
              <a:t>Tdate</a:t>
            </a:r>
            <a:r>
              <a:rPr lang="en-US" altLang="zh-CN" sz="2000" dirty="0"/>
              <a:t>::</a:t>
            </a:r>
            <a:r>
              <a:rPr lang="en-US" altLang="zh-CN" sz="2000" dirty="0" err="1"/>
              <a:t>Tdate</a:t>
            </a:r>
            <a:r>
              <a:rPr lang="en-US" altLang="zh-CN" sz="2000" dirty="0"/>
              <a:t>(</a:t>
            </a:r>
            <a:r>
              <a:rPr lang="en-US" altLang="zh-CN" sz="2000" dirty="0" err="1"/>
              <a:t>int</a:t>
            </a:r>
            <a:r>
              <a:rPr lang="en-US" altLang="zh-CN" sz="2000" dirty="0"/>
              <a:t> m, </a:t>
            </a:r>
            <a:r>
              <a:rPr lang="en-US" altLang="zh-CN" sz="2000" dirty="0" err="1"/>
              <a:t>int</a:t>
            </a:r>
            <a:r>
              <a:rPr lang="en-US" altLang="zh-CN" sz="2000" dirty="0"/>
              <a:t> d):</a:t>
            </a:r>
            <a:r>
              <a:rPr lang="en-US" altLang="zh-CN" sz="2000" b="1" dirty="0" err="1">
                <a:solidFill>
                  <a:srgbClr val="FF0000"/>
                </a:solidFill>
              </a:rPr>
              <a:t>Tdate</a:t>
            </a:r>
            <a:r>
              <a:rPr lang="en-US" altLang="zh-CN" sz="2000" b="1" dirty="0">
                <a:solidFill>
                  <a:srgbClr val="FF0000"/>
                </a:solidFill>
              </a:rPr>
              <a:t>(m,d,2008)</a:t>
            </a:r>
            <a:r>
              <a:rPr lang="en-US" altLang="zh-CN" sz="2000" dirty="0"/>
              <a:t> { }       　 //L3</a:t>
            </a:r>
            <a:r>
              <a:rPr lang="zh-CN" altLang="zh-CN" sz="2000" dirty="0"/>
              <a:t>：委托构造函数</a:t>
            </a:r>
          </a:p>
          <a:p>
            <a:pPr marL="0" indent="0">
              <a:buNone/>
            </a:pPr>
            <a:r>
              <a:rPr lang="en-US" altLang="zh-CN" sz="2000" dirty="0" err="1">
                <a:solidFill>
                  <a:srgbClr val="0000CC"/>
                </a:solidFill>
              </a:rPr>
              <a:t>Tdate</a:t>
            </a:r>
            <a:r>
              <a:rPr lang="en-US" altLang="zh-CN" sz="2000" dirty="0">
                <a:solidFill>
                  <a:srgbClr val="0000CC"/>
                </a:solidFill>
              </a:rPr>
              <a:t>::</a:t>
            </a:r>
            <a:r>
              <a:rPr lang="en-US" altLang="zh-CN" sz="2000" dirty="0" err="1">
                <a:solidFill>
                  <a:srgbClr val="0000CC"/>
                </a:solidFill>
              </a:rPr>
              <a:t>Tdate</a:t>
            </a:r>
            <a:r>
              <a:rPr lang="en-US" altLang="zh-CN" sz="2000" dirty="0">
                <a:solidFill>
                  <a:srgbClr val="0000CC"/>
                </a:solidFill>
              </a:rPr>
              <a:t>(</a:t>
            </a:r>
            <a:r>
              <a:rPr lang="en-US" altLang="zh-CN" sz="2000" dirty="0" err="1">
                <a:solidFill>
                  <a:srgbClr val="0000CC"/>
                </a:solidFill>
              </a:rPr>
              <a:t>int</a:t>
            </a:r>
            <a:r>
              <a:rPr lang="en-US" altLang="zh-CN" sz="2000" dirty="0">
                <a:solidFill>
                  <a:srgbClr val="0000CC"/>
                </a:solidFill>
              </a:rPr>
              <a:t> m, </a:t>
            </a:r>
            <a:r>
              <a:rPr lang="en-US" altLang="zh-CN" sz="2000" dirty="0" err="1">
                <a:solidFill>
                  <a:srgbClr val="0000CC"/>
                </a:solidFill>
              </a:rPr>
              <a:t>int</a:t>
            </a:r>
            <a:r>
              <a:rPr lang="en-US" altLang="zh-CN" sz="2000" dirty="0">
                <a:solidFill>
                  <a:srgbClr val="0000CC"/>
                </a:solidFill>
              </a:rPr>
              <a:t> d, </a:t>
            </a:r>
            <a:r>
              <a:rPr lang="en-US" altLang="zh-CN" sz="2000" dirty="0" err="1">
                <a:solidFill>
                  <a:srgbClr val="0000CC"/>
                </a:solidFill>
              </a:rPr>
              <a:t>int</a:t>
            </a:r>
            <a:r>
              <a:rPr lang="en-US" altLang="zh-CN" sz="2000" dirty="0">
                <a:solidFill>
                  <a:srgbClr val="0000CC"/>
                </a:solidFill>
              </a:rPr>
              <a:t> y) {                     　　　//L4</a:t>
            </a:r>
            <a:r>
              <a:rPr lang="zh-CN" altLang="zh-CN" sz="2000" dirty="0">
                <a:solidFill>
                  <a:srgbClr val="0000CC"/>
                </a:solidFill>
              </a:rPr>
              <a:t>：普通构造函数</a:t>
            </a:r>
          </a:p>
          <a:p>
            <a:pPr marL="0" indent="0">
              <a:buNone/>
            </a:pPr>
            <a:r>
              <a:rPr lang="en-US" altLang="zh-CN" sz="2000" dirty="0">
                <a:solidFill>
                  <a:srgbClr val="0000CC"/>
                </a:solidFill>
              </a:rPr>
              <a:t>	month = m; day = d; year = y;</a:t>
            </a:r>
            <a:endParaRPr lang="zh-CN" altLang="zh-CN" sz="2000" dirty="0">
              <a:solidFill>
                <a:srgbClr val="0000CC"/>
              </a:solidFill>
            </a:endParaRPr>
          </a:p>
          <a:p>
            <a:pPr marL="0" indent="0">
              <a:buNone/>
            </a:pPr>
            <a:r>
              <a:rPr lang="en-US" altLang="zh-CN" sz="2000" dirty="0">
                <a:solidFill>
                  <a:srgbClr val="0000CC"/>
                </a:solidFill>
              </a:rPr>
              <a:t>	display();</a:t>
            </a:r>
            <a:endParaRPr lang="zh-CN" altLang="zh-CN" sz="2000" dirty="0">
              <a:solidFill>
                <a:srgbClr val="0000CC"/>
              </a:solidFill>
            </a:endParaRPr>
          </a:p>
          <a:p>
            <a:pPr marL="0" indent="0">
              <a:buNone/>
            </a:pPr>
            <a:r>
              <a:rPr lang="en-US" altLang="zh-CN" sz="2000" dirty="0">
                <a:solidFill>
                  <a:srgbClr val="0000CC"/>
                </a:solidFill>
              </a:rPr>
              <a:t>}</a:t>
            </a:r>
            <a:endParaRPr lang="zh-CN" altLang="zh-CN" sz="2000" dirty="0">
              <a:solidFill>
                <a:srgbClr val="0000CC"/>
              </a:solidFill>
            </a:endParaRPr>
          </a:p>
          <a:p>
            <a:pPr marL="0" indent="0">
              <a:buNone/>
            </a:pPr>
            <a:r>
              <a:rPr lang="en-US" altLang="zh-CN" sz="2000" dirty="0"/>
              <a:t>void main() {</a:t>
            </a:r>
            <a:endParaRPr lang="zh-CN" altLang="zh-CN" sz="2000" dirty="0"/>
          </a:p>
          <a:p>
            <a:pPr marL="0" indent="0">
              <a:buNone/>
            </a:pPr>
            <a:r>
              <a:rPr lang="en-US" altLang="zh-CN" sz="2000" dirty="0"/>
              <a:t>	</a:t>
            </a:r>
            <a:r>
              <a:rPr lang="en-US" altLang="zh-CN" sz="2000" dirty="0" err="1"/>
              <a:t>Tdate</a:t>
            </a:r>
            <a:r>
              <a:rPr lang="en-US" altLang="zh-CN" sz="2000" dirty="0"/>
              <a:t> </a:t>
            </a:r>
            <a:r>
              <a:rPr lang="en-US" altLang="zh-CN" sz="2000" dirty="0" err="1"/>
              <a:t>oneday</a:t>
            </a:r>
            <a:r>
              <a:rPr lang="en-US" altLang="zh-CN" sz="2000" dirty="0"/>
              <a:t>;						</a:t>
            </a:r>
            <a:endParaRPr lang="zh-CN" altLang="zh-CN" sz="2000" dirty="0"/>
          </a:p>
          <a:p>
            <a:pPr marL="0" indent="0">
              <a:buNone/>
            </a:pPr>
            <a:r>
              <a:rPr lang="en-US" altLang="zh-CN" sz="2000" dirty="0"/>
              <a:t>	</a:t>
            </a:r>
            <a:r>
              <a:rPr lang="en-US" altLang="zh-CN" sz="2000" dirty="0" err="1"/>
              <a:t>Tdate</a:t>
            </a:r>
            <a:r>
              <a:rPr lang="en-US" altLang="zh-CN" sz="2000" dirty="0"/>
              <a:t> bday1(10);					</a:t>
            </a:r>
            <a:endParaRPr lang="zh-CN" altLang="zh-CN" sz="2000" dirty="0"/>
          </a:p>
          <a:p>
            <a:pPr marL="0" indent="0">
              <a:buNone/>
            </a:pPr>
            <a:r>
              <a:rPr lang="en-US" altLang="zh-CN" sz="2000" dirty="0"/>
              <a:t>	</a:t>
            </a:r>
            <a:r>
              <a:rPr lang="en-US" altLang="zh-CN" sz="2000" dirty="0" err="1"/>
              <a:t>Tdate</a:t>
            </a:r>
            <a:r>
              <a:rPr lang="en-US" altLang="zh-CN" sz="2000" dirty="0"/>
              <a:t> bday2 = 10;					</a:t>
            </a:r>
            <a:endParaRPr lang="zh-CN" altLang="zh-CN" sz="2000" dirty="0"/>
          </a:p>
          <a:p>
            <a:pPr marL="0" indent="0">
              <a:buNone/>
            </a:pPr>
            <a:r>
              <a:rPr lang="en-US" altLang="zh-CN" sz="2000" dirty="0"/>
              <a:t>	</a:t>
            </a:r>
            <a:r>
              <a:rPr lang="en-US" altLang="zh-CN" sz="2000" dirty="0" err="1"/>
              <a:t>Tdate</a:t>
            </a:r>
            <a:r>
              <a:rPr lang="en-US" altLang="zh-CN" sz="2000" dirty="0"/>
              <a:t> </a:t>
            </a:r>
            <a:r>
              <a:rPr lang="en-US" altLang="zh-CN" sz="2000" dirty="0" err="1"/>
              <a:t>cday</a:t>
            </a:r>
            <a:r>
              <a:rPr lang="en-US" altLang="zh-CN" sz="2000" dirty="0"/>
              <a:t>(2, 12);					</a:t>
            </a:r>
            <a:endParaRPr lang="zh-CN" altLang="zh-CN" sz="2000" dirty="0"/>
          </a:p>
          <a:p>
            <a:pPr marL="0" indent="0">
              <a:buNone/>
            </a:pPr>
            <a:r>
              <a:rPr lang="en-US" altLang="zh-CN" sz="2000" dirty="0"/>
              <a:t>	</a:t>
            </a:r>
            <a:r>
              <a:rPr lang="en-US" altLang="zh-CN" sz="2000" dirty="0" err="1"/>
              <a:t>Tdate</a:t>
            </a:r>
            <a:r>
              <a:rPr lang="en-US" altLang="zh-CN" sz="2000" dirty="0"/>
              <a:t> </a:t>
            </a:r>
            <a:r>
              <a:rPr lang="en-US" altLang="zh-CN" sz="2000" dirty="0" err="1"/>
              <a:t>dday</a:t>
            </a:r>
            <a:r>
              <a:rPr lang="en-US" altLang="zh-CN" sz="2000" dirty="0"/>
              <a:t>(1, 2, 1998);				</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5" name="标题 1"/>
          <p:cNvSpPr>
            <a:spLocks noGrp="1"/>
          </p:cNvSpPr>
          <p:nvPr>
            <p:ph type="title"/>
          </p:nvPr>
        </p:nvSpPr>
        <p:spPr/>
        <p:txBody>
          <a:bodyPr/>
          <a:lstStyle/>
          <a:p>
            <a:r>
              <a:rPr lang="en-US" altLang="zh-CN" b="1" dirty="0">
                <a:solidFill>
                  <a:srgbClr val="0000CC"/>
                </a:solidFill>
              </a:rPr>
              <a:t>3.6.6</a:t>
            </a:r>
            <a:r>
              <a:rPr lang="en-US" altLang="zh-CN" b="1" dirty="0">
                <a:solidFill>
                  <a:srgbClr val="FF0000"/>
                </a:solidFill>
              </a:rPr>
              <a:t>  </a:t>
            </a:r>
            <a:r>
              <a:rPr lang="zh-CN" altLang="en-US" b="1" dirty="0">
                <a:solidFill>
                  <a:srgbClr val="FF0000"/>
                </a:solidFill>
              </a:rPr>
              <a:t>委托</a:t>
            </a:r>
            <a:r>
              <a:rPr lang="zh-CN" altLang="zh-CN" b="1" dirty="0"/>
              <a:t>构造函数</a:t>
            </a:r>
            <a:endParaRPr lang="zh-CN" altLang="en-US" dirty="0"/>
          </a:p>
        </p:txBody>
      </p:sp>
      <p:sp>
        <p:nvSpPr>
          <p:cNvPr id="4" name="AutoShape 3"/>
          <p:cNvSpPr>
            <a:spLocks noChangeArrowheads="1"/>
          </p:cNvSpPr>
          <p:nvPr/>
        </p:nvSpPr>
        <p:spPr bwMode="auto">
          <a:xfrm rot="1524753">
            <a:off x="4526474" y="3827813"/>
            <a:ext cx="4154637" cy="3073769"/>
          </a:xfrm>
          <a:prstGeom prst="cloudCallout">
            <a:avLst>
              <a:gd name="adj1" fmla="val -41204"/>
              <a:gd name="adj2" fmla="val -67895"/>
            </a:avLst>
          </a:prstGeom>
          <a:gradFill>
            <a:gsLst>
              <a:gs pos="0">
                <a:srgbClr val="FFFFFF"/>
              </a:gs>
              <a:gs pos="100000">
                <a:schemeClr val="accent1">
                  <a:lumMod val="30000"/>
                  <a:lumOff val="70000"/>
                </a:schemeClr>
              </a:gs>
            </a:gsLst>
            <a:lin ang="5400000" scaled="1"/>
          </a:gradFill>
          <a:ln w="3175">
            <a:solidFill>
              <a:schemeClr val="bg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400" dirty="0"/>
              <a:t>委托构造函数所在的初始化列表中不允许有其它成员的初始化列表存在！</a:t>
            </a:r>
            <a:endParaRPr lang="zh-CN" altLang="zh-CN" sz="2400" dirty="0"/>
          </a:p>
        </p:txBody>
      </p:sp>
    </p:spTree>
    <p:extLst>
      <p:ext uri="{BB962C8B-B14F-4D97-AF65-F5344CB8AC3E}">
        <p14:creationId xmlns:p14="http://schemas.microsoft.com/office/powerpoint/2010/main" val="273469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635360" y="1124744"/>
            <a:ext cx="7772400" cy="4895850"/>
          </a:xfrm>
        </p:spPr>
        <p:txBody>
          <a:bodyPr/>
          <a:lstStyle/>
          <a:p>
            <a:pPr eaLnBrk="1" hangingPunct="1">
              <a:lnSpc>
                <a:spcPct val="90000"/>
              </a:lnSpc>
              <a:buFontTx/>
              <a:buNone/>
            </a:pPr>
            <a:r>
              <a:rPr lang="en-US" altLang="zh-CN" sz="2800" b="1" dirty="0">
                <a:solidFill>
                  <a:srgbClr val="0000CC"/>
                </a:solidFill>
              </a:rPr>
              <a:t>1</a:t>
            </a:r>
            <a:r>
              <a:rPr lang="zh-CN" altLang="en-US" sz="2800" b="1" dirty="0">
                <a:solidFill>
                  <a:srgbClr val="0000CC"/>
                </a:solidFill>
              </a:rPr>
              <a:t>、析构函数的概念</a:t>
            </a:r>
          </a:p>
          <a:p>
            <a:pPr lvl="1" eaLnBrk="1" hangingPunct="1">
              <a:lnSpc>
                <a:spcPct val="90000"/>
              </a:lnSpc>
            </a:pPr>
            <a:r>
              <a:rPr lang="zh-CN" altLang="en-US" sz="2000" b="1" dirty="0"/>
              <a:t>析构函数（</a:t>
            </a:r>
            <a:r>
              <a:rPr lang="en-US" altLang="zh-CN" sz="2000" b="1" dirty="0"/>
              <a:t>destructor</a:t>
            </a:r>
            <a:r>
              <a:rPr lang="zh-CN" altLang="en-US" sz="2000" b="1" dirty="0"/>
              <a:t>）是与类同名的另一个特殊成员函数，作用与构造函数相反，用于在对象生存期结束时，完成对象的清理工作。</a:t>
            </a:r>
            <a:r>
              <a:rPr lang="zh-CN" altLang="en-US" sz="2000" dirty="0"/>
              <a:t> </a:t>
            </a:r>
          </a:p>
          <a:p>
            <a:pPr eaLnBrk="1" hangingPunct="1">
              <a:lnSpc>
                <a:spcPct val="90000"/>
              </a:lnSpc>
              <a:buFontTx/>
              <a:buNone/>
            </a:pPr>
            <a:r>
              <a:rPr lang="en-US" altLang="zh-CN" sz="2800" b="1" dirty="0">
                <a:solidFill>
                  <a:srgbClr val="0000CC"/>
                </a:solidFill>
              </a:rPr>
              <a:t>2</a:t>
            </a:r>
            <a:r>
              <a:rPr lang="zh-CN" altLang="en-US" sz="2800" b="1" dirty="0">
                <a:solidFill>
                  <a:srgbClr val="0000CC"/>
                </a:solidFill>
              </a:rPr>
              <a:t>、定义语法</a:t>
            </a:r>
          </a:p>
          <a:p>
            <a:pPr eaLnBrk="1" hangingPunct="1">
              <a:lnSpc>
                <a:spcPct val="90000"/>
              </a:lnSpc>
              <a:buFontTx/>
              <a:buNone/>
            </a:pPr>
            <a:r>
              <a:rPr lang="zh-CN" altLang="en-US" sz="2400" dirty="0"/>
              <a:t>	</a:t>
            </a:r>
            <a:r>
              <a:rPr lang="en-US" altLang="zh-CN" sz="2400" b="1" dirty="0"/>
              <a:t>class X</a:t>
            </a:r>
          </a:p>
          <a:p>
            <a:pPr eaLnBrk="1" hangingPunct="1">
              <a:lnSpc>
                <a:spcPct val="90000"/>
              </a:lnSpc>
              <a:buFontTx/>
              <a:buNone/>
            </a:pPr>
            <a:r>
              <a:rPr lang="en-US" altLang="zh-CN" sz="2400" b="1" dirty="0"/>
              <a:t>	{</a:t>
            </a:r>
          </a:p>
          <a:p>
            <a:pPr lvl="1" eaLnBrk="1" hangingPunct="1">
              <a:lnSpc>
                <a:spcPct val="90000"/>
              </a:lnSpc>
              <a:buFontTx/>
              <a:buNone/>
            </a:pPr>
            <a:r>
              <a:rPr lang="en-US" altLang="zh-CN" sz="2000" b="1" dirty="0"/>
              <a:t>	</a:t>
            </a:r>
            <a:r>
              <a:rPr lang="en-US" altLang="zh-CN" sz="2000" b="1" dirty="0">
                <a:solidFill>
                  <a:srgbClr val="FF0000"/>
                </a:solidFill>
              </a:rPr>
              <a:t>~X ( ) {……};</a:t>
            </a:r>
          </a:p>
          <a:p>
            <a:pPr eaLnBrk="1" hangingPunct="1">
              <a:lnSpc>
                <a:spcPct val="90000"/>
              </a:lnSpc>
              <a:buFontTx/>
              <a:buNone/>
            </a:pPr>
            <a:r>
              <a:rPr lang="en-US" altLang="zh-CN" sz="2400" b="1" dirty="0"/>
              <a:t>	}</a:t>
            </a:r>
          </a:p>
          <a:p>
            <a:pPr eaLnBrk="1" hangingPunct="1">
              <a:lnSpc>
                <a:spcPct val="90000"/>
              </a:lnSpc>
              <a:buFontTx/>
              <a:buNone/>
            </a:pPr>
            <a:r>
              <a:rPr lang="en-US" altLang="zh-CN" sz="2800" b="1" dirty="0">
                <a:solidFill>
                  <a:srgbClr val="0000CC"/>
                </a:solidFill>
              </a:rPr>
              <a:t>3</a:t>
            </a:r>
            <a:r>
              <a:rPr lang="zh-CN" altLang="en-US" sz="2800" b="1" dirty="0">
                <a:solidFill>
                  <a:srgbClr val="0000CC"/>
                </a:solidFill>
              </a:rPr>
              <a:t>、析构函数特点</a:t>
            </a:r>
          </a:p>
          <a:p>
            <a:pPr lvl="2" eaLnBrk="1" hangingPunct="1">
              <a:lnSpc>
                <a:spcPct val="90000"/>
              </a:lnSpc>
            </a:pPr>
            <a:r>
              <a:rPr lang="zh-CN" altLang="en-US" sz="1800" b="1" dirty="0"/>
              <a:t>函数名为</a:t>
            </a:r>
            <a:r>
              <a:rPr lang="en-US" altLang="zh-CN" sz="1800" b="1" dirty="0"/>
              <a:t>~</a:t>
            </a:r>
            <a:r>
              <a:rPr lang="zh-CN" altLang="en-US" sz="1800" b="1" dirty="0"/>
              <a:t>加类名</a:t>
            </a:r>
          </a:p>
          <a:p>
            <a:pPr lvl="2" eaLnBrk="1" hangingPunct="1">
              <a:lnSpc>
                <a:spcPct val="90000"/>
              </a:lnSpc>
            </a:pPr>
            <a:r>
              <a:rPr lang="zh-CN" altLang="en-US" sz="1800" b="1" dirty="0"/>
              <a:t>无参数</a:t>
            </a:r>
          </a:p>
          <a:p>
            <a:pPr lvl="2" eaLnBrk="1" hangingPunct="1">
              <a:lnSpc>
                <a:spcPct val="90000"/>
              </a:lnSpc>
            </a:pPr>
            <a:r>
              <a:rPr lang="zh-CN" altLang="en-US" sz="1800" b="1" dirty="0"/>
              <a:t>无返回值</a:t>
            </a:r>
          </a:p>
          <a:p>
            <a:pPr lvl="2" eaLnBrk="1" hangingPunct="1">
              <a:lnSpc>
                <a:spcPct val="90000"/>
              </a:lnSpc>
            </a:pPr>
            <a:r>
              <a:rPr lang="zh-CN" altLang="en-US" sz="1800" b="1" dirty="0"/>
              <a:t>不能重载：每个类仅有一个析构函数</a:t>
            </a:r>
          </a:p>
        </p:txBody>
      </p:sp>
      <p:sp>
        <p:nvSpPr>
          <p:cNvPr id="35843" name="Rectangle 3"/>
          <p:cNvSpPr>
            <a:spLocks noChangeArrowheads="1"/>
          </p:cNvSpPr>
          <p:nvPr/>
        </p:nvSpPr>
        <p:spPr bwMode="auto">
          <a:xfrm>
            <a:off x="658822" y="35361"/>
            <a:ext cx="7772400" cy="65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3.7 </a:t>
            </a:r>
            <a:r>
              <a:rPr lang="zh-CN" altLang="en-US" sz="4400" b="1" dirty="0">
                <a:solidFill>
                  <a:schemeClr val="tx2"/>
                </a:solidFill>
              </a:rPr>
              <a:t>析构</a:t>
            </a:r>
            <a:r>
              <a:rPr lang="zh-CN" altLang="en-US" sz="4400" b="1" dirty="0">
                <a:solidFill>
                  <a:srgbClr val="FF3300"/>
                </a:solidFill>
              </a:rPr>
              <a:t>函数</a:t>
            </a:r>
          </a:p>
        </p:txBody>
      </p:sp>
    </p:spTree>
    <p:extLst>
      <p:ext uri="{BB962C8B-B14F-4D97-AF65-F5344CB8AC3E}">
        <p14:creationId xmlns:p14="http://schemas.microsoft.com/office/powerpoint/2010/main" val="3001008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 calcmode="lin" valueType="num">
                                      <p:cBhvr additive="base">
                                        <p:cTn id="7"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6">
                                            <p:txEl>
                                              <p:pRg st="2" end="2"/>
                                            </p:txEl>
                                          </p:spTgt>
                                        </p:tgtEl>
                                        <p:attrNameLst>
                                          <p:attrName>style.visibility</p:attrName>
                                        </p:attrNameLst>
                                      </p:cBhvr>
                                      <p:to>
                                        <p:strVal val="visible"/>
                                      </p:to>
                                    </p:set>
                                    <p:anim calcmode="lin" valueType="num">
                                      <p:cBhvr additive="base">
                                        <p:cTn id="13" dur="500" fill="hold"/>
                                        <p:tgtEl>
                                          <p:spTgt spid="368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6">
                                            <p:txEl>
                                              <p:pRg st="3" end="3"/>
                                            </p:txEl>
                                          </p:spTgt>
                                        </p:tgtEl>
                                        <p:attrNameLst>
                                          <p:attrName>style.visibility</p:attrName>
                                        </p:attrNameLst>
                                      </p:cBhvr>
                                      <p:to>
                                        <p:strVal val="visible"/>
                                      </p:to>
                                    </p:set>
                                    <p:anim calcmode="lin" valueType="num">
                                      <p:cBhvr additive="base">
                                        <p:cTn id="17" dur="500" fill="hold"/>
                                        <p:tgtEl>
                                          <p:spTgt spid="3686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866">
                                            <p:txEl>
                                              <p:pRg st="4" end="4"/>
                                            </p:txEl>
                                          </p:spTgt>
                                        </p:tgtEl>
                                        <p:attrNameLst>
                                          <p:attrName>style.visibility</p:attrName>
                                        </p:attrNameLst>
                                      </p:cBhvr>
                                      <p:to>
                                        <p:strVal val="visible"/>
                                      </p:to>
                                    </p:set>
                                    <p:anim calcmode="lin" valueType="num">
                                      <p:cBhvr additive="base">
                                        <p:cTn id="21" dur="500" fill="hold"/>
                                        <p:tgtEl>
                                          <p:spTgt spid="3686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86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6866">
                                            <p:txEl>
                                              <p:pRg st="5" end="5"/>
                                            </p:txEl>
                                          </p:spTgt>
                                        </p:tgtEl>
                                        <p:attrNameLst>
                                          <p:attrName>style.visibility</p:attrName>
                                        </p:attrNameLst>
                                      </p:cBhvr>
                                      <p:to>
                                        <p:strVal val="visible"/>
                                      </p:to>
                                    </p:set>
                                    <p:anim calcmode="lin" valueType="num">
                                      <p:cBhvr additive="base">
                                        <p:cTn id="25" dur="500" fill="hold"/>
                                        <p:tgtEl>
                                          <p:spTgt spid="3686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866">
                                            <p:txEl>
                                              <p:pRg st="6" end="6"/>
                                            </p:txEl>
                                          </p:spTgt>
                                        </p:tgtEl>
                                        <p:attrNameLst>
                                          <p:attrName>style.visibility</p:attrName>
                                        </p:attrNameLst>
                                      </p:cBhvr>
                                      <p:to>
                                        <p:strVal val="visible"/>
                                      </p:to>
                                    </p:set>
                                    <p:anim calcmode="lin" valueType="num">
                                      <p:cBhvr additive="base">
                                        <p:cTn id="29" dur="500" fill="hold"/>
                                        <p:tgtEl>
                                          <p:spTgt spid="3686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6866">
                                            <p:txEl>
                                              <p:pRg st="7" end="7"/>
                                            </p:txEl>
                                          </p:spTgt>
                                        </p:tgtEl>
                                        <p:attrNameLst>
                                          <p:attrName>style.visibility</p:attrName>
                                        </p:attrNameLst>
                                      </p:cBhvr>
                                      <p:to>
                                        <p:strVal val="visible"/>
                                      </p:to>
                                    </p:set>
                                    <p:anim calcmode="lin" valueType="num">
                                      <p:cBhvr additive="base">
                                        <p:cTn id="35" dur="500" fill="hold"/>
                                        <p:tgtEl>
                                          <p:spTgt spid="3686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6">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866">
                                            <p:txEl>
                                              <p:pRg st="8" end="8"/>
                                            </p:txEl>
                                          </p:spTgt>
                                        </p:tgtEl>
                                        <p:attrNameLst>
                                          <p:attrName>style.visibility</p:attrName>
                                        </p:attrNameLst>
                                      </p:cBhvr>
                                      <p:to>
                                        <p:strVal val="visible"/>
                                      </p:to>
                                    </p:set>
                                    <p:anim calcmode="lin" valueType="num">
                                      <p:cBhvr additive="base">
                                        <p:cTn id="39" dur="500" fill="hold"/>
                                        <p:tgtEl>
                                          <p:spTgt spid="3686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6">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6866">
                                            <p:txEl>
                                              <p:pRg st="9" end="9"/>
                                            </p:txEl>
                                          </p:spTgt>
                                        </p:tgtEl>
                                        <p:attrNameLst>
                                          <p:attrName>style.visibility</p:attrName>
                                        </p:attrNameLst>
                                      </p:cBhvr>
                                      <p:to>
                                        <p:strVal val="visible"/>
                                      </p:to>
                                    </p:set>
                                    <p:anim calcmode="lin" valueType="num">
                                      <p:cBhvr additive="base">
                                        <p:cTn id="43" dur="500" fill="hold"/>
                                        <p:tgtEl>
                                          <p:spTgt spid="3686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6">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866">
                                            <p:txEl>
                                              <p:pRg st="10" end="10"/>
                                            </p:txEl>
                                          </p:spTgt>
                                        </p:tgtEl>
                                        <p:attrNameLst>
                                          <p:attrName>style.visibility</p:attrName>
                                        </p:attrNameLst>
                                      </p:cBhvr>
                                      <p:to>
                                        <p:strVal val="visible"/>
                                      </p:to>
                                    </p:set>
                                    <p:anim calcmode="lin" valueType="num">
                                      <p:cBhvr additive="base">
                                        <p:cTn id="47" dur="500" fill="hold"/>
                                        <p:tgtEl>
                                          <p:spTgt spid="3686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866">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6866">
                                            <p:txEl>
                                              <p:pRg st="11" end="11"/>
                                            </p:txEl>
                                          </p:spTgt>
                                        </p:tgtEl>
                                        <p:attrNameLst>
                                          <p:attrName>style.visibility</p:attrName>
                                        </p:attrNameLst>
                                      </p:cBhvr>
                                      <p:to>
                                        <p:strVal val="visible"/>
                                      </p:to>
                                    </p:set>
                                    <p:anim calcmode="lin" valueType="num">
                                      <p:cBhvr additive="base">
                                        <p:cTn id="51" dur="500" fill="hold"/>
                                        <p:tgtEl>
                                          <p:spTgt spid="36866">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8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58822" y="1052736"/>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b="1" dirty="0">
                <a:solidFill>
                  <a:srgbClr val="0000CC"/>
                </a:solidFill>
                <a:latin typeface="Lucida Console" panose="020B0609040504020204" pitchFamily="49" charset="0"/>
                <a:ea typeface="楷体_GB2312" pitchFamily="49" charset="-122"/>
              </a:rPr>
              <a:t>4</a:t>
            </a:r>
            <a:r>
              <a:rPr kumimoji="1" lang="zh-CN" altLang="en-US" b="1" dirty="0">
                <a:solidFill>
                  <a:srgbClr val="0000CC"/>
                </a:solidFill>
                <a:latin typeface="Lucida Console" panose="020B0609040504020204" pitchFamily="49" charset="0"/>
                <a:ea typeface="楷体_GB2312" pitchFamily="49" charset="-122"/>
              </a:rPr>
              <a:t>、析构函数调用时机</a:t>
            </a:r>
          </a:p>
          <a:p>
            <a:pPr lvl="1" eaLnBrk="1" hangingPunct="1">
              <a:buClr>
                <a:srgbClr val="FF9900"/>
              </a:buClr>
              <a:buFont typeface="Wingdings" panose="05000000000000000000" pitchFamily="2" charset="2"/>
              <a:buChar char="Ø"/>
            </a:pPr>
            <a:r>
              <a:rPr kumimoji="1" lang="zh-CN" altLang="en-US" b="1" dirty="0">
                <a:latin typeface="Lucida Console" panose="020B0609040504020204" pitchFamily="49" charset="0"/>
                <a:ea typeface="华文楷体" panose="02010600040101010101" pitchFamily="2" charset="-122"/>
              </a:rPr>
              <a:t>对象生命期结束时自动调用</a:t>
            </a:r>
          </a:p>
          <a:p>
            <a:pPr lvl="1" eaLnBrk="1" hangingPunct="1">
              <a:buClr>
                <a:srgbClr val="FF9900"/>
              </a:buClr>
              <a:buFont typeface="Wingdings" panose="05000000000000000000" pitchFamily="2" charset="2"/>
              <a:buChar char="Ø"/>
            </a:pPr>
            <a:r>
              <a:rPr kumimoji="1" lang="zh-CN" altLang="en-US" b="1" dirty="0">
                <a:latin typeface="Lucida Console" panose="020B0609040504020204" pitchFamily="49" charset="0"/>
                <a:ea typeface="华文楷体" panose="02010600040101010101" pitchFamily="2" charset="-122"/>
              </a:rPr>
              <a:t>自动</a:t>
            </a:r>
            <a:r>
              <a:rPr kumimoji="1" lang="en-US" altLang="zh-CN" b="1" dirty="0">
                <a:latin typeface="Lucida Console" panose="020B0609040504020204" pitchFamily="49" charset="0"/>
                <a:ea typeface="华文楷体" panose="02010600040101010101" pitchFamily="2" charset="-122"/>
              </a:rPr>
              <a:t>/</a:t>
            </a:r>
            <a:r>
              <a:rPr kumimoji="1" lang="zh-CN" altLang="en-US" b="1" dirty="0">
                <a:latin typeface="Lucida Console" panose="020B0609040504020204" pitchFamily="49" charset="0"/>
                <a:ea typeface="华文楷体" panose="02010600040101010101" pitchFamily="2" charset="-122"/>
              </a:rPr>
              <a:t>局部对象：定义的语句块结束处</a:t>
            </a:r>
          </a:p>
          <a:p>
            <a:pPr lvl="1" eaLnBrk="1" hangingPunct="1">
              <a:buClr>
                <a:srgbClr val="FF9900"/>
              </a:buClr>
              <a:buFont typeface="Wingdings" panose="05000000000000000000" pitchFamily="2" charset="2"/>
              <a:buChar char="Ø"/>
            </a:pPr>
            <a:r>
              <a:rPr kumimoji="1" lang="zh-CN" altLang="en-US" b="1" dirty="0">
                <a:latin typeface="Lucida Console" panose="020B0609040504020204" pitchFamily="49" charset="0"/>
                <a:ea typeface="华文楷体" panose="02010600040101010101" pitchFamily="2" charset="-122"/>
              </a:rPr>
              <a:t>全局对象：程序结束时</a:t>
            </a:r>
          </a:p>
          <a:p>
            <a:pPr lvl="1" eaLnBrk="1" hangingPunct="1">
              <a:buClr>
                <a:srgbClr val="FF9900"/>
              </a:buClr>
              <a:buFont typeface="Wingdings" panose="05000000000000000000" pitchFamily="2" charset="2"/>
              <a:buChar char="Ø"/>
            </a:pPr>
            <a:r>
              <a:rPr kumimoji="1" lang="zh-CN" altLang="en-US" b="1" dirty="0">
                <a:latin typeface="Lucida Console" panose="020B0609040504020204" pitchFamily="49" charset="0"/>
                <a:ea typeface="华文楷体" panose="02010600040101010101" pitchFamily="2" charset="-122"/>
              </a:rPr>
              <a:t>静态对象：程序结束时</a:t>
            </a:r>
          </a:p>
          <a:p>
            <a:pPr eaLnBrk="1" hangingPunct="1">
              <a:buClr>
                <a:srgbClr val="FF9900"/>
              </a:buClr>
              <a:buFont typeface="Wingdings" panose="05000000000000000000" pitchFamily="2" charset="2"/>
              <a:buChar char="q"/>
            </a:pPr>
            <a:r>
              <a:rPr kumimoji="1" lang="zh-CN" altLang="en-US" b="1" dirty="0">
                <a:latin typeface="Lucida Console" panose="020B0609040504020204" pitchFamily="49" charset="0"/>
                <a:ea typeface="楷体_GB2312" pitchFamily="49" charset="-122"/>
              </a:rPr>
              <a:t>使用</a:t>
            </a:r>
          </a:p>
          <a:p>
            <a:pPr lvl="1" eaLnBrk="1" hangingPunct="1">
              <a:buClr>
                <a:srgbClr val="FF9900"/>
              </a:buClr>
              <a:buFont typeface="Wingdings" panose="05000000000000000000" pitchFamily="2" charset="2"/>
              <a:buChar char="Ø"/>
            </a:pPr>
            <a:r>
              <a:rPr kumimoji="1" lang="zh-CN" altLang="en-US" b="1" dirty="0">
                <a:latin typeface="Lucida Console" panose="020B0609040504020204" pitchFamily="49" charset="0"/>
                <a:ea typeface="华文楷体" panose="02010600040101010101" pitchFamily="2" charset="-122"/>
              </a:rPr>
              <a:t>一般情况下，缺省的析构函数可以信任</a:t>
            </a:r>
          </a:p>
          <a:p>
            <a:pPr lvl="1" eaLnBrk="1" hangingPunct="1">
              <a:buClr>
                <a:srgbClr val="FF9900"/>
              </a:buClr>
              <a:buFont typeface="Wingdings" panose="05000000000000000000" pitchFamily="2" charset="2"/>
              <a:buChar char="Ø"/>
            </a:pPr>
            <a:r>
              <a:rPr kumimoji="1" lang="zh-CN" altLang="en-US" b="1" dirty="0">
                <a:latin typeface="Lucida Console" panose="020B0609040504020204" pitchFamily="49" charset="0"/>
                <a:ea typeface="华文楷体" panose="02010600040101010101" pitchFamily="2" charset="-122"/>
              </a:rPr>
              <a:t>善后处理，一般是释放动态分配的内存</a:t>
            </a:r>
          </a:p>
        </p:txBody>
      </p:sp>
      <p:sp>
        <p:nvSpPr>
          <p:cNvPr id="4" name="Rectangle 3"/>
          <p:cNvSpPr>
            <a:spLocks noChangeArrowheads="1"/>
          </p:cNvSpPr>
          <p:nvPr/>
        </p:nvSpPr>
        <p:spPr bwMode="auto">
          <a:xfrm>
            <a:off x="658822" y="35361"/>
            <a:ext cx="7772400" cy="65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3.7 </a:t>
            </a:r>
            <a:r>
              <a:rPr lang="zh-CN" altLang="en-US" sz="4400" b="1" dirty="0">
                <a:solidFill>
                  <a:schemeClr val="tx2"/>
                </a:solidFill>
              </a:rPr>
              <a:t>析构</a:t>
            </a:r>
            <a:r>
              <a:rPr lang="zh-CN" altLang="en-US" sz="4400" b="1" dirty="0">
                <a:solidFill>
                  <a:srgbClr val="FF3300"/>
                </a:solidFill>
              </a:rPr>
              <a:t>函数</a:t>
            </a:r>
          </a:p>
        </p:txBody>
      </p:sp>
    </p:spTree>
    <p:extLst>
      <p:ext uri="{BB962C8B-B14F-4D97-AF65-F5344CB8AC3E}">
        <p14:creationId xmlns:p14="http://schemas.microsoft.com/office/powerpoint/2010/main" val="69574113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58822" y="980728"/>
            <a:ext cx="77724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dirty="0">
                <a:solidFill>
                  <a:srgbClr val="0000CC"/>
                </a:solidFill>
              </a:rPr>
              <a:t>【例</a:t>
            </a:r>
            <a:r>
              <a:rPr lang="en-US" altLang="zh-CN" dirty="0">
                <a:solidFill>
                  <a:srgbClr val="0000CC"/>
                </a:solidFill>
              </a:rPr>
              <a:t>3-13</a:t>
            </a:r>
            <a:r>
              <a:rPr lang="zh-CN" altLang="zh-CN" dirty="0">
                <a:solidFill>
                  <a:srgbClr val="0000CC"/>
                </a:solidFill>
              </a:rPr>
              <a:t>】 析构函数和构造函数的应</a:t>
            </a:r>
            <a:r>
              <a:rPr lang="zh-CN" altLang="en-US" dirty="0">
                <a:solidFill>
                  <a:srgbClr val="0000CC"/>
                </a:solidFill>
              </a:rPr>
              <a:t>用。</a:t>
            </a:r>
            <a:endParaRPr lang="en-US" altLang="zh-CN" dirty="0">
              <a:solidFill>
                <a:srgbClr val="0000CC"/>
              </a:solidFill>
            </a:endParaRPr>
          </a:p>
          <a:p>
            <a:pPr eaLnBrk="1" hangingPunct="1">
              <a:spcBef>
                <a:spcPct val="0"/>
              </a:spcBef>
              <a:buFontTx/>
              <a:buNone/>
            </a:pPr>
            <a:r>
              <a:rPr kumimoji="1" lang="en-US" altLang="zh-CN" sz="1800" b="1" dirty="0">
                <a:latin typeface="Times New Roman" panose="02020603050405020304" pitchFamily="18" charset="0"/>
              </a:rPr>
              <a:t>#include &lt;</a:t>
            </a:r>
            <a:r>
              <a:rPr kumimoji="1" lang="en-US" altLang="zh-CN" sz="1800" b="1" dirty="0" err="1">
                <a:latin typeface="Times New Roman" panose="02020603050405020304" pitchFamily="18" charset="0"/>
              </a:rPr>
              <a:t>iostream</a:t>
            </a:r>
            <a:r>
              <a:rPr kumimoji="1" lang="en-US" altLang="zh-CN" sz="1800" b="1" dirty="0">
                <a:latin typeface="Times New Roman" panose="02020603050405020304" pitchFamily="18" charset="0"/>
              </a:rPr>
              <a:t>&gt;</a:t>
            </a:r>
          </a:p>
          <a:p>
            <a:pPr eaLnBrk="1" hangingPunct="1">
              <a:spcBef>
                <a:spcPct val="0"/>
              </a:spcBef>
              <a:buFontTx/>
              <a:buNone/>
            </a:pPr>
            <a:r>
              <a:rPr kumimoji="1" lang="en-US" altLang="zh-CN" sz="1800" b="1" dirty="0">
                <a:latin typeface="Times New Roman" panose="02020603050405020304" pitchFamily="18" charset="0"/>
              </a:rPr>
              <a:t>using namespace </a:t>
            </a:r>
            <a:r>
              <a:rPr kumimoji="1" lang="en-US" altLang="zh-CN" sz="1800" b="1" dirty="0" err="1">
                <a:latin typeface="Times New Roman" panose="02020603050405020304" pitchFamily="18" charset="0"/>
              </a:rPr>
              <a:t>std</a:t>
            </a:r>
            <a:r>
              <a:rPr kumimoji="1" lang="en-US" altLang="zh-CN" sz="1800" b="1" dirty="0">
                <a:latin typeface="Times New Roman" panose="02020603050405020304" pitchFamily="18" charset="0"/>
              </a:rPr>
              <a:t>;</a:t>
            </a:r>
          </a:p>
          <a:p>
            <a:pPr eaLnBrk="1" hangingPunct="1">
              <a:spcBef>
                <a:spcPct val="0"/>
              </a:spcBef>
              <a:buFontTx/>
              <a:buNone/>
            </a:pPr>
            <a:r>
              <a:rPr kumimoji="1" lang="en-US" altLang="zh-CN" sz="1800" b="1" dirty="0">
                <a:latin typeface="Times New Roman" panose="02020603050405020304" pitchFamily="18" charset="0"/>
              </a:rPr>
              <a:t>class A{</a:t>
            </a:r>
          </a:p>
          <a:p>
            <a:pPr eaLnBrk="1" hangingPunct="1">
              <a:spcBef>
                <a:spcPct val="0"/>
              </a:spcBef>
              <a:buFontTx/>
              <a:buNone/>
            </a:pPr>
            <a:r>
              <a:rPr kumimoji="1" lang="en-US" altLang="zh-CN" sz="1800" b="1" dirty="0">
                <a:latin typeface="Times New Roman" panose="02020603050405020304" pitchFamily="18" charset="0"/>
              </a:rPr>
              <a:t>private:</a:t>
            </a:r>
          </a:p>
          <a:p>
            <a:pPr eaLnBrk="1" hangingPunct="1">
              <a:spcBef>
                <a:spcPct val="0"/>
              </a:spcBef>
              <a:buFontTx/>
              <a:buNone/>
            </a:pPr>
            <a:r>
              <a:rPr kumimoji="1" lang="en-US" altLang="zh-CN" sz="1800" b="1" dirty="0">
                <a:latin typeface="Times New Roman" panose="02020603050405020304" pitchFamily="18" charset="0"/>
              </a:rPr>
              <a:t>    </a:t>
            </a:r>
            <a:r>
              <a:rPr kumimoji="1" lang="en-US" altLang="zh-CN" sz="1800" b="1" dirty="0" err="1">
                <a:latin typeface="Times New Roman" panose="02020603050405020304" pitchFamily="18" charset="0"/>
              </a:rPr>
              <a:t>int</a:t>
            </a:r>
            <a:r>
              <a:rPr kumimoji="1" lang="en-US" altLang="zh-CN" sz="1800" b="1" dirty="0">
                <a:latin typeface="Times New Roman" panose="02020603050405020304" pitchFamily="18" charset="0"/>
              </a:rPr>
              <a:t> </a:t>
            </a:r>
            <a:r>
              <a:rPr kumimoji="1" lang="en-US" altLang="zh-CN" sz="1800" b="1" dirty="0" err="1">
                <a:latin typeface="Times New Roman" panose="02020603050405020304" pitchFamily="18" charset="0"/>
              </a:rPr>
              <a:t>i</a:t>
            </a:r>
            <a:r>
              <a:rPr kumimoji="1" lang="en-US" altLang="zh-CN" sz="1800" b="1" dirty="0">
                <a:latin typeface="Times New Roman" panose="02020603050405020304" pitchFamily="18" charset="0"/>
              </a:rPr>
              <a:t>;</a:t>
            </a:r>
          </a:p>
          <a:p>
            <a:pPr eaLnBrk="1" hangingPunct="1">
              <a:spcBef>
                <a:spcPct val="0"/>
              </a:spcBef>
              <a:buFontTx/>
              <a:buNone/>
            </a:pPr>
            <a:r>
              <a:rPr kumimoji="1" lang="en-US" altLang="zh-CN" sz="1800" b="1" dirty="0">
                <a:latin typeface="Times New Roman" panose="02020603050405020304" pitchFamily="18" charset="0"/>
              </a:rPr>
              <a:t>public:</a:t>
            </a:r>
          </a:p>
          <a:p>
            <a:pPr eaLnBrk="1" hangingPunct="1">
              <a:spcBef>
                <a:spcPct val="0"/>
              </a:spcBef>
              <a:buFontTx/>
              <a:buNone/>
            </a:pPr>
            <a:r>
              <a:rPr kumimoji="1" lang="en-US" altLang="zh-CN" sz="1800" b="1" dirty="0">
                <a:latin typeface="Times New Roman" panose="02020603050405020304" pitchFamily="18" charset="0"/>
              </a:rPr>
              <a:t>    A(</a:t>
            </a:r>
            <a:r>
              <a:rPr kumimoji="1" lang="en-US" altLang="zh-CN" sz="1800" b="1" dirty="0" err="1">
                <a:latin typeface="Times New Roman" panose="02020603050405020304" pitchFamily="18" charset="0"/>
              </a:rPr>
              <a:t>int</a:t>
            </a:r>
            <a:r>
              <a:rPr kumimoji="1" lang="en-US" altLang="zh-CN" sz="1800" b="1" dirty="0">
                <a:latin typeface="Times New Roman" panose="02020603050405020304" pitchFamily="18" charset="0"/>
              </a:rPr>
              <a:t> x){        </a:t>
            </a:r>
            <a:r>
              <a:rPr kumimoji="1" lang="en-US" altLang="zh-CN" sz="1800" b="1" dirty="0" err="1">
                <a:latin typeface="Times New Roman" panose="02020603050405020304" pitchFamily="18" charset="0"/>
              </a:rPr>
              <a:t>i</a:t>
            </a:r>
            <a:r>
              <a:rPr kumimoji="1" lang="en-US" altLang="zh-CN" sz="1800" b="1" dirty="0">
                <a:latin typeface="Times New Roman" panose="02020603050405020304" pitchFamily="18" charset="0"/>
              </a:rPr>
              <a:t>=x;</a:t>
            </a:r>
          </a:p>
          <a:p>
            <a:pPr eaLnBrk="1" hangingPunct="1">
              <a:spcBef>
                <a:spcPct val="0"/>
              </a:spcBef>
              <a:buFontTx/>
              <a:buNone/>
            </a:pPr>
            <a:r>
              <a:rPr kumimoji="1" lang="en-US" altLang="zh-CN" sz="1800" b="1" dirty="0">
                <a:latin typeface="Times New Roman" panose="02020603050405020304" pitchFamily="18" charset="0"/>
              </a:rPr>
              <a:t>        </a:t>
            </a:r>
            <a:r>
              <a:rPr kumimoji="1" lang="en-US" altLang="zh-CN" sz="1800" b="1" dirty="0" err="1">
                <a:latin typeface="Times New Roman" panose="02020603050405020304" pitchFamily="18" charset="0"/>
              </a:rPr>
              <a:t>cout</a:t>
            </a:r>
            <a:r>
              <a:rPr kumimoji="1" lang="en-US" altLang="zh-CN" sz="1800" b="1" dirty="0">
                <a:latin typeface="Times New Roman" panose="02020603050405020304" pitchFamily="18" charset="0"/>
              </a:rPr>
              <a:t>&lt;&lt;"constructor: "&lt;&lt;</a:t>
            </a:r>
            <a:r>
              <a:rPr kumimoji="1" lang="en-US" altLang="zh-CN" sz="1800" b="1" dirty="0" err="1">
                <a:latin typeface="Times New Roman" panose="02020603050405020304" pitchFamily="18" charset="0"/>
              </a:rPr>
              <a:t>i</a:t>
            </a:r>
            <a:r>
              <a:rPr kumimoji="1" lang="en-US" altLang="zh-CN" sz="1800" b="1" dirty="0">
                <a:latin typeface="Times New Roman" panose="02020603050405020304" pitchFamily="18" charset="0"/>
              </a:rPr>
              <a:t>&lt;&lt;</a:t>
            </a:r>
            <a:r>
              <a:rPr kumimoji="1" lang="en-US" altLang="zh-CN" sz="1800" b="1" dirty="0" err="1">
                <a:latin typeface="Times New Roman" panose="02020603050405020304" pitchFamily="18" charset="0"/>
              </a:rPr>
              <a:t>endl</a:t>
            </a:r>
            <a:r>
              <a:rPr kumimoji="1" lang="en-US" altLang="zh-CN" sz="1800" b="1" dirty="0">
                <a:latin typeface="Times New Roman" panose="02020603050405020304" pitchFamily="18" charset="0"/>
              </a:rPr>
              <a:t>;</a:t>
            </a:r>
          </a:p>
          <a:p>
            <a:pPr eaLnBrk="1" hangingPunct="1">
              <a:spcBef>
                <a:spcPct val="0"/>
              </a:spcBef>
              <a:buFontTx/>
              <a:buNone/>
            </a:pPr>
            <a:r>
              <a:rPr kumimoji="1" lang="en-US" altLang="zh-CN" sz="1800" b="1" dirty="0">
                <a:latin typeface="Times New Roman" panose="02020603050405020304" pitchFamily="18" charset="0"/>
              </a:rPr>
              <a:t>    }</a:t>
            </a:r>
          </a:p>
          <a:p>
            <a:pPr eaLnBrk="1" hangingPunct="1">
              <a:spcBef>
                <a:spcPct val="0"/>
              </a:spcBef>
              <a:buFontTx/>
              <a:buNone/>
            </a:pPr>
            <a:r>
              <a:rPr kumimoji="1" lang="en-US" altLang="zh-CN" sz="1800" b="1" dirty="0">
                <a:latin typeface="Times New Roman" panose="02020603050405020304" pitchFamily="18" charset="0"/>
              </a:rPr>
              <a:t>    ~A(){    </a:t>
            </a:r>
            <a:r>
              <a:rPr kumimoji="1" lang="en-US" altLang="zh-CN" sz="1800" b="1" dirty="0" err="1">
                <a:latin typeface="Times New Roman" panose="02020603050405020304" pitchFamily="18" charset="0"/>
              </a:rPr>
              <a:t>cout</a:t>
            </a:r>
            <a:r>
              <a:rPr kumimoji="1" lang="en-US" altLang="zh-CN" sz="1800" b="1" dirty="0">
                <a:latin typeface="Times New Roman" panose="02020603050405020304" pitchFamily="18" charset="0"/>
              </a:rPr>
              <a:t>&lt;&lt;"destructor : "&lt;&lt;</a:t>
            </a:r>
            <a:r>
              <a:rPr kumimoji="1" lang="en-US" altLang="zh-CN" sz="1800" b="1" dirty="0" err="1">
                <a:latin typeface="Times New Roman" panose="02020603050405020304" pitchFamily="18" charset="0"/>
              </a:rPr>
              <a:t>i</a:t>
            </a:r>
            <a:r>
              <a:rPr kumimoji="1" lang="en-US" altLang="zh-CN" sz="1800" b="1" dirty="0">
                <a:latin typeface="Times New Roman" panose="02020603050405020304" pitchFamily="18" charset="0"/>
              </a:rPr>
              <a:t>&lt;&lt;</a:t>
            </a:r>
            <a:r>
              <a:rPr kumimoji="1" lang="en-US" altLang="zh-CN" sz="1800" b="1" dirty="0" err="1">
                <a:latin typeface="Times New Roman" panose="02020603050405020304" pitchFamily="18" charset="0"/>
              </a:rPr>
              <a:t>endl</a:t>
            </a:r>
            <a:r>
              <a:rPr kumimoji="1" lang="en-US" altLang="zh-CN" sz="1800" b="1" dirty="0">
                <a:latin typeface="Times New Roman" panose="02020603050405020304" pitchFamily="18" charset="0"/>
              </a:rPr>
              <a:t>; }</a:t>
            </a:r>
          </a:p>
          <a:p>
            <a:pPr eaLnBrk="1" hangingPunct="1">
              <a:spcBef>
                <a:spcPct val="0"/>
              </a:spcBef>
              <a:buFontTx/>
              <a:buNone/>
            </a:pPr>
            <a:r>
              <a:rPr kumimoji="1" lang="en-US" altLang="zh-CN" sz="1800" b="1" dirty="0">
                <a:latin typeface="Times New Roman" panose="02020603050405020304" pitchFamily="18" charset="0"/>
              </a:rPr>
              <a:t>};</a:t>
            </a:r>
          </a:p>
          <a:p>
            <a:pPr eaLnBrk="1" hangingPunct="1">
              <a:spcBef>
                <a:spcPct val="0"/>
              </a:spcBef>
              <a:buFontTx/>
              <a:buNone/>
            </a:pPr>
            <a:r>
              <a:rPr kumimoji="1" lang="en-US" altLang="zh-CN" sz="1800" b="1" dirty="0">
                <a:latin typeface="Times New Roman" panose="02020603050405020304" pitchFamily="18" charset="0"/>
              </a:rPr>
              <a:t>void main(){</a:t>
            </a:r>
          </a:p>
          <a:p>
            <a:pPr eaLnBrk="1" hangingPunct="1">
              <a:spcBef>
                <a:spcPct val="0"/>
              </a:spcBef>
              <a:buFontTx/>
              <a:buNone/>
            </a:pPr>
            <a:r>
              <a:rPr kumimoji="1" lang="en-US" altLang="zh-CN" sz="1800" b="1" dirty="0">
                <a:latin typeface="Times New Roman" panose="02020603050405020304" pitchFamily="18" charset="0"/>
              </a:rPr>
              <a:t>    A a1(1);</a:t>
            </a:r>
          </a:p>
          <a:p>
            <a:pPr eaLnBrk="1" hangingPunct="1">
              <a:spcBef>
                <a:spcPct val="0"/>
              </a:spcBef>
              <a:buFontTx/>
              <a:buNone/>
            </a:pPr>
            <a:r>
              <a:rPr kumimoji="1" lang="en-US" altLang="zh-CN" sz="1800" b="1" dirty="0">
                <a:latin typeface="Times New Roman" panose="02020603050405020304" pitchFamily="18" charset="0"/>
              </a:rPr>
              <a:t>    A a2(2);</a:t>
            </a:r>
          </a:p>
          <a:p>
            <a:pPr eaLnBrk="1" hangingPunct="1">
              <a:spcBef>
                <a:spcPct val="0"/>
              </a:spcBef>
              <a:buFontTx/>
              <a:buNone/>
            </a:pPr>
            <a:r>
              <a:rPr kumimoji="1" lang="en-US" altLang="zh-CN" sz="1800" b="1" dirty="0">
                <a:latin typeface="Times New Roman" panose="02020603050405020304" pitchFamily="18" charset="0"/>
              </a:rPr>
              <a:t>    A a3(3);</a:t>
            </a:r>
          </a:p>
          <a:p>
            <a:pPr eaLnBrk="1" hangingPunct="1">
              <a:spcBef>
                <a:spcPct val="0"/>
              </a:spcBef>
              <a:buFontTx/>
              <a:buNone/>
            </a:pPr>
            <a:r>
              <a:rPr kumimoji="1" lang="en-US" altLang="zh-CN" sz="1800" b="1" dirty="0">
                <a:latin typeface="Times New Roman" panose="02020603050405020304" pitchFamily="18" charset="0"/>
              </a:rPr>
              <a:t>} </a:t>
            </a:r>
          </a:p>
        </p:txBody>
      </p:sp>
      <p:sp>
        <p:nvSpPr>
          <p:cNvPr id="5" name="Rectangle 3"/>
          <p:cNvSpPr>
            <a:spLocks noChangeArrowheads="1"/>
          </p:cNvSpPr>
          <p:nvPr/>
        </p:nvSpPr>
        <p:spPr bwMode="auto">
          <a:xfrm>
            <a:off x="658822" y="35361"/>
            <a:ext cx="7772400" cy="65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3.7 </a:t>
            </a:r>
            <a:r>
              <a:rPr lang="zh-CN" altLang="en-US" sz="4400" b="1" dirty="0">
                <a:solidFill>
                  <a:schemeClr val="tx2"/>
                </a:solidFill>
              </a:rPr>
              <a:t>析构</a:t>
            </a:r>
            <a:r>
              <a:rPr lang="zh-CN" altLang="en-US" sz="4400" b="1" dirty="0">
                <a:solidFill>
                  <a:srgbClr val="FF3300"/>
                </a:solidFill>
              </a:rPr>
              <a:t>函数</a:t>
            </a:r>
          </a:p>
        </p:txBody>
      </p:sp>
      <p:sp>
        <p:nvSpPr>
          <p:cNvPr id="6" name="AutoShape 3"/>
          <p:cNvSpPr>
            <a:spLocks noChangeArrowheads="1"/>
          </p:cNvSpPr>
          <p:nvPr/>
        </p:nvSpPr>
        <p:spPr bwMode="auto">
          <a:xfrm>
            <a:off x="5148063" y="1412776"/>
            <a:ext cx="3995937" cy="5084514"/>
          </a:xfrm>
          <a:prstGeom prst="cloudCallout">
            <a:avLst>
              <a:gd name="adj1" fmla="val -41204"/>
              <a:gd name="adj2" fmla="val -67895"/>
            </a:avLst>
          </a:prstGeom>
          <a:gradFill>
            <a:gsLst>
              <a:gs pos="0">
                <a:srgbClr val="FFFFFF"/>
              </a:gs>
              <a:gs pos="100000">
                <a:schemeClr val="accent1">
                  <a:lumMod val="30000"/>
                  <a:lumOff val="70000"/>
                </a:schemeClr>
              </a:gs>
            </a:gsLst>
            <a:lin ang="5400000" scaled="1"/>
          </a:gradFill>
          <a:ln w="3175">
            <a:solidFill>
              <a:schemeClr val="bg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2800" dirty="0"/>
              <a:t>本程序的运行结果如下：</a:t>
            </a:r>
          </a:p>
          <a:p>
            <a:pPr>
              <a:buNone/>
            </a:pPr>
            <a:r>
              <a:rPr lang="en-US" altLang="zh-CN" sz="2800" dirty="0"/>
              <a:t>constructor: 1</a:t>
            </a:r>
            <a:endParaRPr lang="zh-CN" altLang="zh-CN" sz="2800" dirty="0"/>
          </a:p>
          <a:p>
            <a:pPr>
              <a:buNone/>
            </a:pPr>
            <a:r>
              <a:rPr lang="en-US" altLang="zh-CN" sz="2800" dirty="0"/>
              <a:t>constructor: 2</a:t>
            </a:r>
            <a:endParaRPr lang="zh-CN" altLang="zh-CN" sz="2800" dirty="0"/>
          </a:p>
          <a:p>
            <a:pPr>
              <a:buNone/>
            </a:pPr>
            <a:r>
              <a:rPr lang="en-US" altLang="zh-CN" sz="2800" dirty="0"/>
              <a:t>constructor: 3</a:t>
            </a:r>
            <a:endParaRPr lang="zh-CN" altLang="zh-CN" sz="2800" dirty="0"/>
          </a:p>
          <a:p>
            <a:pPr>
              <a:buNone/>
            </a:pPr>
            <a:r>
              <a:rPr lang="en-US" altLang="zh-CN" sz="2800" dirty="0"/>
              <a:t>destructor : 3</a:t>
            </a:r>
            <a:endParaRPr lang="zh-CN" altLang="zh-CN" sz="2800" dirty="0"/>
          </a:p>
          <a:p>
            <a:pPr>
              <a:buNone/>
            </a:pPr>
            <a:r>
              <a:rPr lang="en-US" altLang="zh-CN" sz="2800" dirty="0"/>
              <a:t>destructor : 2</a:t>
            </a:r>
            <a:endParaRPr lang="zh-CN" altLang="zh-CN" sz="2800" dirty="0"/>
          </a:p>
          <a:p>
            <a:pPr>
              <a:buNone/>
            </a:pPr>
            <a:r>
              <a:rPr lang="en-US" altLang="zh-CN" sz="2800" dirty="0"/>
              <a:t>destructor : 1</a:t>
            </a:r>
            <a:endParaRPr lang="zh-CN" altLang="zh-CN" sz="2800" dirty="0"/>
          </a:p>
        </p:txBody>
      </p:sp>
    </p:spTree>
    <p:extLst>
      <p:ext uri="{BB962C8B-B14F-4D97-AF65-F5344CB8AC3E}">
        <p14:creationId xmlns:p14="http://schemas.microsoft.com/office/powerpoint/2010/main" val="561648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
          <p:cNvSpPr>
            <a:spLocks noChangeArrowheads="1"/>
          </p:cNvSpPr>
          <p:nvPr/>
        </p:nvSpPr>
        <p:spPr bwMode="auto">
          <a:xfrm>
            <a:off x="7938" y="115888"/>
            <a:ext cx="8964612"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t>#include&lt;iostream&gt;</a:t>
            </a:r>
          </a:p>
          <a:p>
            <a:pPr>
              <a:spcBef>
                <a:spcPct val="0"/>
              </a:spcBef>
              <a:buFontTx/>
              <a:buNone/>
            </a:pPr>
            <a:r>
              <a:rPr lang="zh-CN" altLang="en-US" sz="1800" b="1" dirty="0"/>
              <a:t>using namespace std;</a:t>
            </a:r>
          </a:p>
          <a:p>
            <a:pPr>
              <a:spcBef>
                <a:spcPct val="0"/>
              </a:spcBef>
              <a:buFontTx/>
              <a:buNone/>
            </a:pPr>
            <a:r>
              <a:rPr lang="zh-CN" altLang="en-US" sz="1800" b="1" dirty="0"/>
              <a:t>class X{</a:t>
            </a:r>
          </a:p>
          <a:p>
            <a:pPr>
              <a:spcBef>
                <a:spcPct val="0"/>
              </a:spcBef>
              <a:buFontTx/>
              <a:buNone/>
            </a:pPr>
            <a:r>
              <a:rPr lang="zh-CN" altLang="en-US" sz="1800" b="1" dirty="0"/>
              <a:t>	int n;</a:t>
            </a:r>
          </a:p>
          <a:p>
            <a:pPr>
              <a:spcBef>
                <a:spcPct val="0"/>
              </a:spcBef>
              <a:buFontTx/>
              <a:buNone/>
            </a:pPr>
            <a:r>
              <a:rPr lang="zh-CN" altLang="en-US" sz="1800" b="1" dirty="0"/>
              <a:t>public:</a:t>
            </a:r>
          </a:p>
          <a:p>
            <a:pPr>
              <a:spcBef>
                <a:spcPct val="0"/>
              </a:spcBef>
              <a:buFontTx/>
              <a:buNone/>
            </a:pPr>
            <a:r>
              <a:rPr lang="zh-CN" altLang="en-US" sz="1800" b="1" dirty="0"/>
              <a:t>	X(int nn):n(nn){}</a:t>
            </a:r>
          </a:p>
          <a:p>
            <a:pPr>
              <a:spcBef>
                <a:spcPct val="0"/>
              </a:spcBef>
              <a:buFontTx/>
              <a:buNone/>
            </a:pPr>
            <a:r>
              <a:rPr lang="zh-CN" altLang="en-US" sz="1800" b="1" dirty="0"/>
              <a:t>	~X(){	cout&lt;&lt;"destructor invoked for x obj with n="&lt;&lt;n&lt;&lt;endl; }</a:t>
            </a:r>
          </a:p>
          <a:p>
            <a:pPr>
              <a:spcBef>
                <a:spcPct val="0"/>
              </a:spcBef>
              <a:buFontTx/>
              <a:buNone/>
            </a:pPr>
            <a:r>
              <a:rPr lang="zh-CN" altLang="en-US" sz="1800" b="1" dirty="0"/>
              <a:t>};</a:t>
            </a:r>
          </a:p>
          <a:p>
            <a:pPr>
              <a:spcBef>
                <a:spcPct val="0"/>
              </a:spcBef>
              <a:buFontTx/>
              <a:buNone/>
            </a:pPr>
            <a:r>
              <a:rPr lang="en-US" altLang="zh-CN" sz="1800" b="1" dirty="0"/>
              <a:t>void</a:t>
            </a:r>
            <a:r>
              <a:rPr lang="zh-CN" altLang="en-US" sz="1800" b="1" dirty="0"/>
              <a:t> main(){</a:t>
            </a:r>
          </a:p>
          <a:p>
            <a:pPr>
              <a:spcBef>
                <a:spcPct val="0"/>
              </a:spcBef>
              <a:buFontTx/>
              <a:buNone/>
            </a:pPr>
            <a:r>
              <a:rPr lang="zh-CN" altLang="en-US" sz="1800" b="1" dirty="0"/>
              <a:t>	X xobj1(100);</a:t>
            </a:r>
          </a:p>
          <a:p>
            <a:pPr>
              <a:spcBef>
                <a:spcPct val="0"/>
              </a:spcBef>
              <a:buFontTx/>
              <a:buNone/>
            </a:pPr>
            <a:r>
              <a:rPr lang="zh-CN" altLang="en-US" sz="1800" b="1" dirty="0"/>
              <a:t>	X &amp;xobj2=xobj1;</a:t>
            </a:r>
          </a:p>
          <a:p>
            <a:pPr>
              <a:spcBef>
                <a:spcPct val="0"/>
              </a:spcBef>
              <a:buFontTx/>
              <a:buNone/>
            </a:pPr>
            <a:r>
              <a:rPr lang="zh-CN" altLang="en-US" sz="1800" b="1" dirty="0"/>
              <a:t>	X &amp;xobj3=xobj2;</a:t>
            </a:r>
          </a:p>
          <a:p>
            <a:pPr>
              <a:spcBef>
                <a:spcPct val="0"/>
              </a:spcBef>
              <a:buFontTx/>
              <a:buNone/>
            </a:pPr>
            <a:r>
              <a:rPr lang="zh-CN" altLang="en-US" sz="1800" b="1" dirty="0"/>
              <a:t>	const X&amp; xobj4=X(200);</a:t>
            </a:r>
          </a:p>
          <a:p>
            <a:pPr>
              <a:spcBef>
                <a:spcPct val="0"/>
              </a:spcBef>
              <a:buFontTx/>
              <a:buNone/>
            </a:pPr>
            <a:r>
              <a:rPr lang="zh-CN" altLang="en-US" sz="1800" b="1" dirty="0"/>
              <a:t>	const X&amp; xobj5=xobj4;</a:t>
            </a:r>
          </a:p>
          <a:p>
            <a:pPr>
              <a:spcBef>
                <a:spcPct val="0"/>
              </a:spcBef>
              <a:buFontTx/>
              <a:buNone/>
            </a:pPr>
            <a:r>
              <a:rPr lang="zh-CN" altLang="en-US" sz="1800" b="1" dirty="0"/>
              <a:t>	const X&amp; xobj6=xobj5;</a:t>
            </a:r>
          </a:p>
          <a:p>
            <a:pPr>
              <a:spcBef>
                <a:spcPct val="0"/>
              </a:spcBef>
              <a:buFontTx/>
              <a:buNone/>
            </a:pPr>
            <a:r>
              <a:rPr lang="zh-CN" altLang="en-US" sz="1800" b="1" dirty="0"/>
              <a:t>	X *p=new X(300);</a:t>
            </a:r>
          </a:p>
          <a:p>
            <a:pPr>
              <a:spcBef>
                <a:spcPct val="0"/>
              </a:spcBef>
              <a:buFontTx/>
              <a:buNone/>
            </a:pPr>
            <a:r>
              <a:rPr lang="zh-CN" altLang="en-US" sz="1800" b="1" dirty="0"/>
              <a:t>	X *&amp;q=p;</a:t>
            </a:r>
          </a:p>
          <a:p>
            <a:pPr>
              <a:spcBef>
                <a:spcPct val="0"/>
              </a:spcBef>
              <a:buFontTx/>
              <a:buNone/>
            </a:pPr>
            <a:r>
              <a:rPr lang="zh-CN" altLang="en-US" sz="1800" b="1" dirty="0"/>
              <a:t>	X *&amp;r=q;</a:t>
            </a:r>
          </a:p>
          <a:p>
            <a:pPr>
              <a:spcBef>
                <a:spcPct val="0"/>
              </a:spcBef>
              <a:buFontTx/>
              <a:buNone/>
            </a:pPr>
            <a:r>
              <a:rPr lang="zh-CN" altLang="en-US" sz="1800" b="1" dirty="0"/>
              <a:t>	const X *s=new X(400);</a:t>
            </a:r>
          </a:p>
          <a:p>
            <a:pPr>
              <a:spcBef>
                <a:spcPct val="0"/>
              </a:spcBef>
              <a:buFontTx/>
              <a:buNone/>
            </a:pPr>
            <a:r>
              <a:rPr lang="zh-CN" altLang="en-US" sz="1800" b="1" dirty="0"/>
              <a:t>	const X *&amp;t=s;</a:t>
            </a:r>
          </a:p>
          <a:p>
            <a:pPr>
              <a:spcBef>
                <a:spcPct val="0"/>
              </a:spcBef>
              <a:buFontTx/>
              <a:buNone/>
            </a:pPr>
            <a:r>
              <a:rPr lang="zh-CN" altLang="en-US" sz="1800" b="1" dirty="0"/>
              <a:t>	const X *u=t;</a:t>
            </a:r>
          </a:p>
          <a:p>
            <a:pPr>
              <a:spcBef>
                <a:spcPct val="0"/>
              </a:spcBef>
              <a:buFontTx/>
              <a:buNone/>
            </a:pPr>
            <a:r>
              <a:rPr lang="zh-CN" altLang="en-US" sz="1800" b="1" dirty="0"/>
              <a:t>	delete u;</a:t>
            </a:r>
          </a:p>
          <a:p>
            <a:pPr>
              <a:spcBef>
                <a:spcPct val="0"/>
              </a:spcBef>
              <a:buFontTx/>
              <a:buNone/>
            </a:pPr>
            <a:r>
              <a:rPr lang="zh-CN" altLang="en-US" sz="1800" b="1" dirty="0"/>
              <a:t>}</a:t>
            </a:r>
          </a:p>
        </p:txBody>
      </p:sp>
      <p:sp>
        <p:nvSpPr>
          <p:cNvPr id="3" name="对话气泡: 椭圆形 2"/>
          <p:cNvSpPr/>
          <p:nvPr/>
        </p:nvSpPr>
        <p:spPr>
          <a:xfrm>
            <a:off x="5003800" y="2636838"/>
            <a:ext cx="3600450" cy="2663825"/>
          </a:xfrm>
          <a:prstGeom prst="wedgeEllipseCallout">
            <a:avLst>
              <a:gd name="adj1" fmla="val -71795"/>
              <a:gd name="adj2" fmla="val -69566"/>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dirty="0">
                <a:solidFill>
                  <a:srgbClr val="FF0000"/>
                </a:solidFill>
              </a:rPr>
              <a:t>思考题</a:t>
            </a:r>
            <a:endParaRPr lang="en-US" altLang="zh-CN" sz="3600" dirty="0">
              <a:solidFill>
                <a:srgbClr val="FF0000"/>
              </a:solidFill>
            </a:endParaRPr>
          </a:p>
          <a:p>
            <a:pPr algn="ctr">
              <a:defRPr/>
            </a:pPr>
            <a:endParaRPr lang="en-US" altLang="zh-CN" sz="3600" dirty="0">
              <a:solidFill>
                <a:srgbClr val="FF0000"/>
              </a:solidFill>
            </a:endParaRPr>
          </a:p>
          <a:p>
            <a:pPr algn="ctr">
              <a:defRPr/>
            </a:pPr>
            <a:r>
              <a:rPr lang="zh-CN" altLang="en-US" sz="3200" dirty="0">
                <a:solidFill>
                  <a:srgbClr val="0000CC"/>
                </a:solidFill>
              </a:rPr>
              <a:t>析构函数调用了几次</a:t>
            </a:r>
            <a:endParaRPr lang="en-US" altLang="zh-CN" sz="3200" dirty="0">
              <a:solidFill>
                <a:srgbClr val="0000CC"/>
              </a:solidFill>
            </a:endParaRPr>
          </a:p>
          <a:p>
            <a:pPr algn="ctr">
              <a:defRPr/>
            </a:pPr>
            <a:r>
              <a:rPr lang="zh-CN" altLang="en-US" sz="3200" b="1" dirty="0">
                <a:solidFill>
                  <a:srgbClr val="0000CC"/>
                </a:solidFill>
              </a:rPr>
              <a:t>？</a:t>
            </a:r>
          </a:p>
        </p:txBody>
      </p:sp>
    </p:spTree>
    <p:extLst>
      <p:ext uri="{BB962C8B-B14F-4D97-AF65-F5344CB8AC3E}">
        <p14:creationId xmlns:p14="http://schemas.microsoft.com/office/powerpoint/2010/main" val="42188292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ChangeArrowheads="1"/>
          </p:cNvSpPr>
          <p:nvPr/>
        </p:nvSpPr>
        <p:spPr bwMode="auto">
          <a:xfrm>
            <a:off x="0" y="-34925"/>
            <a:ext cx="8929688" cy="729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t>#include&lt;iostream&gt;</a:t>
            </a:r>
          </a:p>
          <a:p>
            <a:pPr>
              <a:spcBef>
                <a:spcPct val="0"/>
              </a:spcBef>
              <a:buFontTx/>
              <a:buNone/>
            </a:pPr>
            <a:r>
              <a:rPr lang="zh-CN" altLang="en-US" sz="1800" b="1" dirty="0"/>
              <a:t>using namespace std;</a:t>
            </a:r>
          </a:p>
          <a:p>
            <a:pPr>
              <a:spcBef>
                <a:spcPct val="0"/>
              </a:spcBef>
              <a:buFontTx/>
              <a:buNone/>
            </a:pPr>
            <a:r>
              <a:rPr lang="zh-CN" altLang="en-US" sz="1800" b="1" dirty="0"/>
              <a:t>class X{	int n;</a:t>
            </a:r>
          </a:p>
          <a:p>
            <a:pPr>
              <a:spcBef>
                <a:spcPct val="0"/>
              </a:spcBef>
              <a:buFontTx/>
              <a:buNone/>
            </a:pPr>
            <a:r>
              <a:rPr lang="zh-CN" altLang="en-US" sz="1800" b="1" dirty="0"/>
              <a:t>public:</a:t>
            </a:r>
          </a:p>
          <a:p>
            <a:pPr>
              <a:spcBef>
                <a:spcPct val="0"/>
              </a:spcBef>
              <a:buFontTx/>
              <a:buNone/>
            </a:pPr>
            <a:r>
              <a:rPr lang="zh-CN" altLang="en-US" sz="1800" b="1" dirty="0"/>
              <a:t>	X(int nn):n(nn){}</a:t>
            </a:r>
          </a:p>
          <a:p>
            <a:pPr>
              <a:spcBef>
                <a:spcPct val="0"/>
              </a:spcBef>
              <a:buFontTx/>
              <a:buNone/>
            </a:pPr>
            <a:r>
              <a:rPr lang="zh-CN" altLang="en-US" sz="1800" b="1" dirty="0"/>
              <a:t>	~X(){	cout&lt;&lt;"destructor invoked for x obj with n="&lt;&lt;n&lt;&lt;endl; }</a:t>
            </a:r>
          </a:p>
          <a:p>
            <a:pPr>
              <a:spcBef>
                <a:spcPct val="0"/>
              </a:spcBef>
              <a:buFontTx/>
              <a:buNone/>
            </a:pPr>
            <a:r>
              <a:rPr lang="zh-CN" altLang="en-US" sz="1800" b="1" dirty="0"/>
              <a:t>};</a:t>
            </a:r>
          </a:p>
          <a:p>
            <a:pPr>
              <a:spcBef>
                <a:spcPct val="0"/>
              </a:spcBef>
              <a:buFontTx/>
              <a:buNone/>
            </a:pPr>
            <a:r>
              <a:rPr lang="en-US" altLang="zh-CN" sz="1800" b="1" dirty="0"/>
              <a:t>void</a:t>
            </a:r>
            <a:r>
              <a:rPr lang="zh-CN" altLang="en-US" sz="1800" b="1" dirty="0"/>
              <a:t> main(){</a:t>
            </a:r>
          </a:p>
          <a:p>
            <a:pPr>
              <a:spcBef>
                <a:spcPct val="0"/>
              </a:spcBef>
              <a:buFontTx/>
              <a:buNone/>
            </a:pPr>
            <a:r>
              <a:rPr lang="zh-CN" altLang="en-US" sz="1800" b="1" dirty="0"/>
              <a:t>	X xobj1(100);</a:t>
            </a:r>
          </a:p>
          <a:p>
            <a:pPr>
              <a:spcBef>
                <a:spcPct val="0"/>
              </a:spcBef>
              <a:buFontTx/>
              <a:buNone/>
            </a:pPr>
            <a:r>
              <a:rPr lang="zh-CN" altLang="en-US" sz="1800" b="1" dirty="0"/>
              <a:t>	X &amp;xobj2=xobj1;</a:t>
            </a:r>
          </a:p>
          <a:p>
            <a:pPr>
              <a:spcBef>
                <a:spcPct val="0"/>
              </a:spcBef>
              <a:buFontTx/>
              <a:buNone/>
            </a:pPr>
            <a:r>
              <a:rPr lang="zh-CN" altLang="en-US" sz="1800" b="1" dirty="0"/>
              <a:t>	X &amp;xobj3=xobj2;</a:t>
            </a:r>
          </a:p>
          <a:p>
            <a:pPr>
              <a:spcBef>
                <a:spcPct val="0"/>
              </a:spcBef>
              <a:buFontTx/>
              <a:buNone/>
            </a:pPr>
            <a:r>
              <a:rPr lang="zh-CN" altLang="en-US" sz="1800" b="1" dirty="0"/>
              <a:t>	const X&amp; xobj4=X(200);</a:t>
            </a:r>
          </a:p>
          <a:p>
            <a:pPr>
              <a:spcBef>
                <a:spcPct val="0"/>
              </a:spcBef>
              <a:buFontTx/>
              <a:buNone/>
            </a:pPr>
            <a:r>
              <a:rPr lang="zh-CN" altLang="en-US" sz="1800" b="1" dirty="0"/>
              <a:t>	const X&amp; xobj5=xobj4;</a:t>
            </a:r>
          </a:p>
          <a:p>
            <a:pPr>
              <a:spcBef>
                <a:spcPct val="0"/>
              </a:spcBef>
              <a:buFontTx/>
              <a:buNone/>
            </a:pPr>
            <a:r>
              <a:rPr lang="zh-CN" altLang="en-US" sz="1800" b="1" dirty="0"/>
              <a:t>	const X&amp; xobj6=xobj5;</a:t>
            </a:r>
          </a:p>
          <a:p>
            <a:pPr>
              <a:spcBef>
                <a:spcPct val="0"/>
              </a:spcBef>
              <a:buFontTx/>
              <a:buNone/>
            </a:pPr>
            <a:r>
              <a:rPr lang="zh-CN" altLang="en-US" sz="1800" b="1" dirty="0"/>
              <a:t>	X *p=new X(300);</a:t>
            </a:r>
          </a:p>
          <a:p>
            <a:pPr>
              <a:spcBef>
                <a:spcPct val="0"/>
              </a:spcBef>
              <a:buFontTx/>
              <a:buNone/>
            </a:pPr>
            <a:r>
              <a:rPr lang="zh-CN" altLang="en-US" sz="1800" b="1" dirty="0"/>
              <a:t>	delete p;</a:t>
            </a:r>
          </a:p>
          <a:p>
            <a:pPr>
              <a:spcBef>
                <a:spcPct val="0"/>
              </a:spcBef>
              <a:buFontTx/>
              <a:buNone/>
            </a:pPr>
            <a:r>
              <a:rPr lang="zh-CN" altLang="en-US" sz="1800" b="1" dirty="0"/>
              <a:t>	X *&amp;q=p;</a:t>
            </a:r>
          </a:p>
          <a:p>
            <a:pPr>
              <a:spcBef>
                <a:spcPct val="0"/>
              </a:spcBef>
              <a:buFontTx/>
              <a:buNone/>
            </a:pPr>
            <a:r>
              <a:rPr lang="zh-CN" altLang="en-US" sz="1800" b="1" dirty="0"/>
              <a:t>	X *&amp;r=q;</a:t>
            </a:r>
          </a:p>
          <a:p>
            <a:pPr>
              <a:spcBef>
                <a:spcPct val="0"/>
              </a:spcBef>
              <a:buFontTx/>
              <a:buNone/>
            </a:pPr>
            <a:r>
              <a:rPr lang="zh-CN" altLang="en-US" sz="1800" b="1" dirty="0"/>
              <a:t>	const X *s=new X(400);</a:t>
            </a:r>
          </a:p>
          <a:p>
            <a:pPr>
              <a:spcBef>
                <a:spcPct val="0"/>
              </a:spcBef>
              <a:buFontTx/>
              <a:buNone/>
            </a:pPr>
            <a:r>
              <a:rPr lang="zh-CN" altLang="en-US" sz="1800" b="1" dirty="0"/>
              <a:t>	delete s;</a:t>
            </a:r>
          </a:p>
          <a:p>
            <a:pPr>
              <a:spcBef>
                <a:spcPct val="0"/>
              </a:spcBef>
              <a:buFontTx/>
              <a:buNone/>
            </a:pPr>
            <a:r>
              <a:rPr lang="zh-CN" altLang="en-US" sz="1800" b="1" dirty="0"/>
              <a:t>	const X *&amp;t=s;</a:t>
            </a:r>
          </a:p>
          <a:p>
            <a:pPr>
              <a:spcBef>
                <a:spcPct val="0"/>
              </a:spcBef>
              <a:buFontTx/>
              <a:buNone/>
            </a:pPr>
            <a:r>
              <a:rPr lang="zh-CN" altLang="en-US" sz="1800" b="1" dirty="0"/>
              <a:t>	const X *u=t;</a:t>
            </a:r>
          </a:p>
          <a:p>
            <a:pPr>
              <a:spcBef>
                <a:spcPct val="0"/>
              </a:spcBef>
              <a:buFontTx/>
              <a:buNone/>
            </a:pPr>
            <a:r>
              <a:rPr lang="zh-CN" altLang="en-US" sz="1800" b="1" dirty="0"/>
              <a:t>	X *const w=new X(500);</a:t>
            </a:r>
          </a:p>
          <a:p>
            <a:pPr>
              <a:spcBef>
                <a:spcPct val="0"/>
              </a:spcBef>
              <a:buFontTx/>
              <a:buNone/>
            </a:pPr>
            <a:r>
              <a:rPr lang="zh-CN" altLang="en-US" sz="1800" b="1" dirty="0"/>
              <a:t>	*w=X(600);</a:t>
            </a:r>
          </a:p>
          <a:p>
            <a:pPr>
              <a:spcBef>
                <a:spcPct val="0"/>
              </a:spcBef>
              <a:buFontTx/>
              <a:buNone/>
            </a:pPr>
            <a:r>
              <a:rPr lang="zh-CN" altLang="en-US" sz="1800" b="1" dirty="0"/>
              <a:t>}</a:t>
            </a:r>
          </a:p>
        </p:txBody>
      </p:sp>
      <p:sp>
        <p:nvSpPr>
          <p:cNvPr id="4" name="对话气泡: 圆角矩形 3"/>
          <p:cNvSpPr/>
          <p:nvPr/>
        </p:nvSpPr>
        <p:spPr>
          <a:xfrm>
            <a:off x="4464050" y="1989138"/>
            <a:ext cx="4176713" cy="3384550"/>
          </a:xfrm>
          <a:prstGeom prst="wedgeRoundRectCallout">
            <a:avLst>
              <a:gd name="adj1" fmla="val -73395"/>
              <a:gd name="adj2" fmla="val -54718"/>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rgbClr val="0000CC"/>
                </a:solidFill>
              </a:rPr>
              <a:t>思考题：</a:t>
            </a:r>
            <a:endParaRPr lang="en-US" altLang="zh-CN" sz="2400" b="1" dirty="0">
              <a:solidFill>
                <a:srgbClr val="0000CC"/>
              </a:solidFill>
            </a:endParaRPr>
          </a:p>
          <a:p>
            <a:pPr algn="ctr">
              <a:defRPr/>
            </a:pPr>
            <a:r>
              <a:rPr lang="en-US" altLang="zh-CN" sz="2400" b="1" dirty="0">
                <a:solidFill>
                  <a:srgbClr val="0000CC"/>
                </a:solidFill>
              </a:rPr>
              <a:t>1、</a:t>
            </a:r>
            <a:r>
              <a:rPr lang="zh-CN" altLang="en-US" sz="2400" b="1" dirty="0">
                <a:solidFill>
                  <a:srgbClr val="0000CC"/>
                </a:solidFill>
              </a:rPr>
              <a:t>本程序能够通过编译吗？</a:t>
            </a:r>
            <a:endParaRPr lang="en-US" altLang="zh-CN" sz="2400" b="1" dirty="0">
              <a:solidFill>
                <a:srgbClr val="0000CC"/>
              </a:solidFill>
            </a:endParaRPr>
          </a:p>
          <a:p>
            <a:pPr algn="ctr">
              <a:defRPr/>
            </a:pPr>
            <a:r>
              <a:rPr lang="en-US" altLang="zh-CN" sz="2400" b="1" dirty="0">
                <a:solidFill>
                  <a:srgbClr val="0000CC"/>
                </a:solidFill>
              </a:rPr>
              <a:t>2、</a:t>
            </a:r>
            <a:r>
              <a:rPr lang="zh-CN" altLang="en-US" sz="2400" b="1" dirty="0">
                <a:solidFill>
                  <a:srgbClr val="0000CC"/>
                </a:solidFill>
              </a:rPr>
              <a:t>如能通过编译，本程序有内存泄漏吗？</a:t>
            </a:r>
            <a:endParaRPr lang="en-US" altLang="zh-CN" sz="2400" b="1" dirty="0">
              <a:solidFill>
                <a:srgbClr val="0000CC"/>
              </a:solidFill>
            </a:endParaRPr>
          </a:p>
          <a:p>
            <a:pPr algn="ctr">
              <a:defRPr/>
            </a:pPr>
            <a:r>
              <a:rPr lang="en-US" altLang="zh-CN" sz="2400" b="1" dirty="0">
                <a:solidFill>
                  <a:srgbClr val="0000CC"/>
                </a:solidFill>
              </a:rPr>
              <a:t>3、</a:t>
            </a:r>
            <a:r>
              <a:rPr lang="zh-CN" altLang="en-US" sz="2400" b="1" dirty="0">
                <a:solidFill>
                  <a:srgbClr val="0000CC"/>
                </a:solidFill>
              </a:rPr>
              <a:t>本程序如能通过编译，会产生运行错误吗？</a:t>
            </a:r>
            <a:endParaRPr lang="en-US" altLang="zh-CN" sz="2400" b="1" dirty="0">
              <a:solidFill>
                <a:srgbClr val="0000CC"/>
              </a:solidFill>
            </a:endParaRPr>
          </a:p>
          <a:p>
            <a:pPr algn="ctr">
              <a:defRPr/>
            </a:pPr>
            <a:r>
              <a:rPr lang="en-US" altLang="zh-CN" sz="2400" b="1" dirty="0">
                <a:solidFill>
                  <a:srgbClr val="0000CC"/>
                </a:solidFill>
              </a:rPr>
              <a:t>4、</a:t>
            </a:r>
            <a:r>
              <a:rPr lang="zh-CN" altLang="en-US" sz="2400" b="1" dirty="0">
                <a:solidFill>
                  <a:srgbClr val="0000CC"/>
                </a:solidFill>
              </a:rPr>
              <a:t>析构函数被调用了几次？</a:t>
            </a:r>
          </a:p>
        </p:txBody>
      </p:sp>
    </p:spTree>
    <p:extLst>
      <p:ext uri="{BB962C8B-B14F-4D97-AF65-F5344CB8AC3E}">
        <p14:creationId xmlns:p14="http://schemas.microsoft.com/office/powerpoint/2010/main" val="33411607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251520" y="980728"/>
            <a:ext cx="8640960" cy="5616624"/>
          </a:xfrm>
        </p:spPr>
        <p:txBody>
          <a:bodyPr/>
          <a:lstStyle/>
          <a:p>
            <a:pPr eaLnBrk="1" hangingPunct="1">
              <a:lnSpc>
                <a:spcPct val="90000"/>
              </a:lnSpc>
              <a:buFontTx/>
              <a:buNone/>
            </a:pPr>
            <a:r>
              <a:rPr lang="en-US" altLang="zh-CN" b="1" dirty="0">
                <a:solidFill>
                  <a:srgbClr val="0000CC"/>
                </a:solidFill>
              </a:rPr>
              <a:t>5</a:t>
            </a:r>
            <a:r>
              <a:rPr lang="zh-CN" altLang="en-US" b="1" dirty="0">
                <a:solidFill>
                  <a:srgbClr val="0000CC"/>
                </a:solidFill>
              </a:rPr>
              <a:t>、使用析构说明</a:t>
            </a:r>
          </a:p>
          <a:p>
            <a:pPr marL="514350" indent="-514350">
              <a:buFont typeface="+mj-ea"/>
              <a:buAutoNum type="circleNumDbPlain"/>
            </a:pPr>
            <a:r>
              <a:rPr lang="zh-CN" altLang="zh-CN" sz="2400" b="1" dirty="0"/>
              <a:t>每个类都应该有一个析构函数。如果没有显式定义析构函数，</a:t>
            </a:r>
            <a:r>
              <a:rPr lang="en-US" altLang="zh-CN" sz="2400" b="1" dirty="0"/>
              <a:t>C++</a:t>
            </a:r>
            <a:r>
              <a:rPr lang="zh-CN" altLang="zh-CN" sz="2400" b="1" dirty="0"/>
              <a:t>编译器将产生一个最小化的默认析构函数，称为</a:t>
            </a:r>
            <a:r>
              <a:rPr lang="zh-CN" altLang="zh-CN" sz="2400" b="1" dirty="0">
                <a:solidFill>
                  <a:srgbClr val="0000CC"/>
                </a:solidFill>
              </a:rPr>
              <a:t>合成的析构函数</a:t>
            </a:r>
            <a:r>
              <a:rPr lang="zh-CN" altLang="zh-CN" sz="2400" b="1" dirty="0"/>
              <a:t>，类似</a:t>
            </a:r>
            <a:r>
              <a:rPr lang="zh-CN" altLang="en-US" sz="2400" b="1" dirty="0"/>
              <a:t>于：</a:t>
            </a:r>
            <a:endParaRPr lang="zh-CN" altLang="zh-CN" sz="2400" b="1" dirty="0"/>
          </a:p>
          <a:p>
            <a:pPr marL="400050" lvl="1" indent="0">
              <a:buNone/>
            </a:pPr>
            <a:r>
              <a:rPr lang="en-US" altLang="zh-CN" sz="2400" b="1" dirty="0">
                <a:solidFill>
                  <a:srgbClr val="FF0000"/>
                </a:solidFill>
              </a:rPr>
              <a:t>X::~X(){ }</a:t>
            </a:r>
            <a:endParaRPr lang="zh-CN" altLang="zh-CN" sz="2400" b="1" dirty="0">
              <a:solidFill>
                <a:srgbClr val="FF0000"/>
              </a:solidFill>
            </a:endParaRPr>
          </a:p>
          <a:p>
            <a:pPr marL="514350" indent="-514350" eaLnBrk="1" hangingPunct="1">
              <a:lnSpc>
                <a:spcPct val="90000"/>
              </a:lnSpc>
              <a:buFont typeface="+mj-ea"/>
              <a:buAutoNum type="circleNumDbPlain"/>
            </a:pPr>
            <a:r>
              <a:rPr lang="zh-CN" altLang="en-US" sz="2400" b="1" dirty="0">
                <a:solidFill>
                  <a:srgbClr val="0000CC"/>
                </a:solidFill>
              </a:rPr>
              <a:t>若有多个对象同时结束生存期，</a:t>
            </a:r>
            <a:r>
              <a:rPr lang="en-US" altLang="zh-CN" sz="2400" b="1" dirty="0">
                <a:solidFill>
                  <a:srgbClr val="0000CC"/>
                </a:solidFill>
              </a:rPr>
              <a:t>C++</a:t>
            </a:r>
            <a:r>
              <a:rPr lang="zh-CN" altLang="en-US" sz="2400" b="1" dirty="0">
                <a:solidFill>
                  <a:srgbClr val="0000CC"/>
                </a:solidFill>
              </a:rPr>
              <a:t>将按照与调用构造函数相反的次序调用析构函数。 </a:t>
            </a:r>
          </a:p>
          <a:p>
            <a:pPr marL="514350" indent="-514350" eaLnBrk="1" hangingPunct="1">
              <a:lnSpc>
                <a:spcPct val="90000"/>
              </a:lnSpc>
              <a:buFont typeface="+mj-ea"/>
              <a:buAutoNum type="circleNumDbPlain"/>
            </a:pPr>
            <a:r>
              <a:rPr lang="zh-CN" altLang="en-US" sz="2400" b="1" dirty="0"/>
              <a:t>构造函数和析构函数都可以是</a:t>
            </a:r>
            <a:r>
              <a:rPr lang="en-US" altLang="zh-CN" sz="2400" b="1" dirty="0"/>
              <a:t>inline</a:t>
            </a:r>
            <a:r>
              <a:rPr lang="zh-CN" altLang="en-US" sz="2400" b="1" dirty="0"/>
              <a:t>函数。</a:t>
            </a:r>
          </a:p>
          <a:p>
            <a:pPr marL="514350" indent="-514350">
              <a:buFont typeface="+mj-ea"/>
              <a:buAutoNum type="circleNumDbPlain"/>
            </a:pPr>
            <a:r>
              <a:rPr lang="zh-CN" altLang="zh-CN" sz="2400" b="1" dirty="0">
                <a:solidFill>
                  <a:srgbClr val="0000CC"/>
                </a:solidFill>
              </a:rPr>
              <a:t> </a:t>
            </a:r>
            <a:r>
              <a:rPr lang="zh-CN" altLang="en-US" sz="2400" b="1" dirty="0">
                <a:solidFill>
                  <a:srgbClr val="0000CC"/>
                </a:solidFill>
              </a:rPr>
              <a:t>构造函数的析构函数通常都需要在类外被调用，常设置为</a:t>
            </a:r>
            <a:r>
              <a:rPr lang="en-US" altLang="zh-CN" sz="2400" b="1" dirty="0">
                <a:solidFill>
                  <a:srgbClr val="0000CC"/>
                </a:solidFill>
              </a:rPr>
              <a:t>public</a:t>
            </a:r>
            <a:r>
              <a:rPr lang="zh-CN" altLang="en-US" sz="2400" b="1" dirty="0">
                <a:solidFill>
                  <a:srgbClr val="0000CC"/>
                </a:solidFill>
              </a:rPr>
              <a:t>访问属性。</a:t>
            </a:r>
            <a:endParaRPr lang="en-US" altLang="zh-CN" sz="2400" b="1" dirty="0">
              <a:solidFill>
                <a:srgbClr val="0000CC"/>
              </a:solidFill>
            </a:endParaRPr>
          </a:p>
          <a:p>
            <a:pPr marL="514350" indent="-514350">
              <a:buFont typeface="+mj-ea"/>
              <a:buAutoNum type="circleNumDbPlain"/>
            </a:pPr>
            <a:r>
              <a:rPr lang="zh-CN" altLang="zh-CN" sz="2400" b="1" dirty="0"/>
              <a:t>合成的析构函数</a:t>
            </a:r>
            <a:r>
              <a:rPr lang="zh-CN" altLang="en-US" sz="2400" b="1" dirty="0"/>
              <a:t>通常</a:t>
            </a:r>
            <a:r>
              <a:rPr lang="zh-CN" altLang="zh-CN" sz="2400" b="1" dirty="0"/>
              <a:t>都能够满足对象析构的要求。但在</a:t>
            </a:r>
            <a:r>
              <a:rPr lang="zh-CN" altLang="en-US" sz="2400" b="1" dirty="0">
                <a:solidFill>
                  <a:srgbClr val="0000CC"/>
                </a:solidFill>
              </a:rPr>
              <a:t>某</a:t>
            </a:r>
            <a:r>
              <a:rPr lang="zh-CN" altLang="zh-CN" sz="2400" b="1" dirty="0">
                <a:solidFill>
                  <a:srgbClr val="0000CC"/>
                </a:solidFill>
              </a:rPr>
              <a:t>些情况下，必须编写析构函数才能够完成对象销毁前的资源清理工作</a:t>
            </a:r>
            <a:r>
              <a:rPr lang="zh-CN" altLang="en-US" sz="2400" b="1" dirty="0"/>
              <a:t>。常见情况</a:t>
            </a:r>
            <a:r>
              <a:rPr lang="zh-CN" altLang="zh-CN" sz="2400" b="1" dirty="0"/>
              <a:t>是用它来释放由构造函数分配的自由存储空间。</a:t>
            </a:r>
          </a:p>
          <a:p>
            <a:pPr marL="514350" indent="-514350">
              <a:buFont typeface="+mj-ea"/>
              <a:buAutoNum type="circleNumDbPlain"/>
            </a:pPr>
            <a:endParaRPr lang="zh-CN" altLang="en-US" sz="2800" b="1" dirty="0">
              <a:solidFill>
                <a:schemeClr val="accent2"/>
              </a:solidFill>
            </a:endParaRPr>
          </a:p>
        </p:txBody>
      </p:sp>
      <p:sp>
        <p:nvSpPr>
          <p:cNvPr id="5" name="Rectangle 3"/>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3.7 </a:t>
            </a:r>
            <a:r>
              <a:rPr lang="zh-CN" altLang="en-US" sz="4400" b="1" dirty="0">
                <a:solidFill>
                  <a:schemeClr val="tx2"/>
                </a:solidFill>
              </a:rPr>
              <a:t>析构</a:t>
            </a:r>
            <a:r>
              <a:rPr lang="zh-CN" altLang="en-US" sz="4400" b="1" dirty="0">
                <a:solidFill>
                  <a:srgbClr val="FF3300"/>
                </a:solidFill>
              </a:rPr>
              <a:t>函数</a:t>
            </a:r>
          </a:p>
        </p:txBody>
      </p:sp>
    </p:spTree>
    <p:extLst>
      <p:ext uri="{BB962C8B-B14F-4D97-AF65-F5344CB8AC3E}">
        <p14:creationId xmlns:p14="http://schemas.microsoft.com/office/powerpoint/2010/main" val="296943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animEffect transition="in" filter="fade">
                                      <p:cBhvr>
                                        <p:cTn id="7" dur="500"/>
                                        <p:tgtEl>
                                          <p:spTgt spid="399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8">
                                            <p:txEl>
                                              <p:pRg st="2" end="2"/>
                                            </p:txEl>
                                          </p:spTgt>
                                        </p:tgtEl>
                                        <p:attrNameLst>
                                          <p:attrName>style.visibility</p:attrName>
                                        </p:attrNameLst>
                                      </p:cBhvr>
                                      <p:to>
                                        <p:strVal val="visible"/>
                                      </p:to>
                                    </p:set>
                                    <p:animEffect transition="in" filter="fade">
                                      <p:cBhvr>
                                        <p:cTn id="12" dur="500"/>
                                        <p:tgtEl>
                                          <p:spTgt spid="399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8">
                                            <p:txEl>
                                              <p:pRg st="3" end="3"/>
                                            </p:txEl>
                                          </p:spTgt>
                                        </p:tgtEl>
                                        <p:attrNameLst>
                                          <p:attrName>style.visibility</p:attrName>
                                        </p:attrNameLst>
                                      </p:cBhvr>
                                      <p:to>
                                        <p:strVal val="visible"/>
                                      </p:to>
                                    </p:set>
                                    <p:animEffect transition="in" filter="fade">
                                      <p:cBhvr>
                                        <p:cTn id="17" dur="500"/>
                                        <p:tgtEl>
                                          <p:spTgt spid="399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38">
                                            <p:txEl>
                                              <p:pRg st="4" end="4"/>
                                            </p:txEl>
                                          </p:spTgt>
                                        </p:tgtEl>
                                        <p:attrNameLst>
                                          <p:attrName>style.visibility</p:attrName>
                                        </p:attrNameLst>
                                      </p:cBhvr>
                                      <p:to>
                                        <p:strVal val="visible"/>
                                      </p:to>
                                    </p:set>
                                    <p:animEffect transition="in" filter="fade">
                                      <p:cBhvr>
                                        <p:cTn id="22" dur="500"/>
                                        <p:tgtEl>
                                          <p:spTgt spid="3993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938">
                                            <p:txEl>
                                              <p:pRg st="5" end="5"/>
                                            </p:txEl>
                                          </p:spTgt>
                                        </p:tgtEl>
                                        <p:attrNameLst>
                                          <p:attrName>style.visibility</p:attrName>
                                        </p:attrNameLst>
                                      </p:cBhvr>
                                      <p:to>
                                        <p:strVal val="visible"/>
                                      </p:to>
                                    </p:set>
                                    <p:animEffect transition="in" filter="fade">
                                      <p:cBhvr>
                                        <p:cTn id="27" dur="500"/>
                                        <p:tgtEl>
                                          <p:spTgt spid="3993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938">
                                            <p:txEl>
                                              <p:pRg st="6" end="6"/>
                                            </p:txEl>
                                          </p:spTgt>
                                        </p:tgtEl>
                                        <p:attrNameLst>
                                          <p:attrName>style.visibility</p:attrName>
                                        </p:attrNameLst>
                                      </p:cBhvr>
                                      <p:to>
                                        <p:strVal val="visible"/>
                                      </p:to>
                                    </p:set>
                                    <p:animEffect transition="in" filter="fade">
                                      <p:cBhvr>
                                        <p:cTn id="32" dur="500"/>
                                        <p:tgtEl>
                                          <p:spTgt spid="399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55650" y="1341438"/>
            <a:ext cx="77724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b="1">
              <a:latin typeface="Times New Roman" panose="02020603050405020304" pitchFamily="18" charset="0"/>
            </a:endParaRPr>
          </a:p>
        </p:txBody>
      </p:sp>
      <p:sp>
        <p:nvSpPr>
          <p:cNvPr id="41987" name="Rectangle 3"/>
          <p:cNvSpPr>
            <a:spLocks noChangeArrowheads="1"/>
          </p:cNvSpPr>
          <p:nvPr/>
        </p:nvSpPr>
        <p:spPr bwMode="auto">
          <a:xfrm>
            <a:off x="719138" y="58738"/>
            <a:ext cx="7772400"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3.7 </a:t>
            </a:r>
            <a:r>
              <a:rPr lang="zh-CN" altLang="en-US" sz="4400" b="1" dirty="0">
                <a:solidFill>
                  <a:schemeClr val="tx2"/>
                </a:solidFill>
              </a:rPr>
              <a:t>析构</a:t>
            </a:r>
            <a:r>
              <a:rPr lang="zh-CN" altLang="en-US" sz="4400" b="1" dirty="0">
                <a:solidFill>
                  <a:srgbClr val="FF3300"/>
                </a:solidFill>
              </a:rPr>
              <a:t>函数</a:t>
            </a:r>
          </a:p>
        </p:txBody>
      </p:sp>
      <p:sp>
        <p:nvSpPr>
          <p:cNvPr id="41989" name="Rectangle 5"/>
          <p:cNvSpPr>
            <a:spLocks noChangeArrowheads="1"/>
          </p:cNvSpPr>
          <p:nvPr/>
        </p:nvSpPr>
        <p:spPr bwMode="auto">
          <a:xfrm>
            <a:off x="179512" y="851843"/>
            <a:ext cx="834695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solidFill>
                  <a:srgbClr val="0000CC"/>
                </a:solidFill>
                <a:latin typeface="Times New Roman" panose="02020603050405020304" pitchFamily="18" charset="0"/>
              </a:rPr>
              <a:t>【</a:t>
            </a:r>
            <a:r>
              <a:rPr lang="zh-CN" altLang="en-US" sz="2400" b="1" dirty="0">
                <a:solidFill>
                  <a:srgbClr val="0000CC"/>
                </a:solidFill>
                <a:latin typeface="Times New Roman" panose="02020603050405020304" pitchFamily="18" charset="0"/>
              </a:rPr>
              <a:t>例</a:t>
            </a:r>
            <a:r>
              <a:rPr lang="en-US" altLang="zh-CN" sz="2400" b="1" dirty="0">
                <a:solidFill>
                  <a:srgbClr val="0000CC"/>
                </a:solidFill>
                <a:latin typeface="Times New Roman" panose="02020603050405020304" pitchFamily="18" charset="0"/>
              </a:rPr>
              <a:t>4-6】  </a:t>
            </a:r>
            <a:r>
              <a:rPr lang="zh-CN" altLang="en-US" sz="2400" b="1" dirty="0">
                <a:solidFill>
                  <a:srgbClr val="0000CC"/>
                </a:solidFill>
                <a:latin typeface="Times New Roman" panose="02020603050405020304" pitchFamily="18" charset="0"/>
              </a:rPr>
              <a:t>用析构函数释放构造函数分配的自由存储空间。</a:t>
            </a:r>
          </a:p>
          <a:p>
            <a:pPr eaLnBrk="1" hangingPunct="1">
              <a:spcBef>
                <a:spcPct val="0"/>
              </a:spcBef>
              <a:buFontTx/>
              <a:buNone/>
            </a:pPr>
            <a:r>
              <a:rPr lang="en-US" altLang="zh-CN" sz="2000" b="1" dirty="0">
                <a:latin typeface="Times New Roman" panose="02020603050405020304" pitchFamily="18" charset="0"/>
              </a:rPr>
              <a:t>#include &lt;</a:t>
            </a:r>
            <a:r>
              <a:rPr lang="en-US" altLang="zh-CN" sz="2000" b="1" dirty="0" err="1">
                <a:latin typeface="Times New Roman" panose="02020603050405020304" pitchFamily="18" charset="0"/>
              </a:rPr>
              <a:t>iostream</a:t>
            </a:r>
            <a:r>
              <a:rPr lang="en-US" altLang="zh-CN" sz="2000" b="1" dirty="0">
                <a:latin typeface="Times New Roman" panose="02020603050405020304" pitchFamily="18" charset="0"/>
              </a:rPr>
              <a:t>&gt;</a:t>
            </a:r>
          </a:p>
          <a:p>
            <a:pPr eaLnBrk="1" hangingPunct="1">
              <a:spcBef>
                <a:spcPct val="0"/>
              </a:spcBef>
              <a:buFontTx/>
              <a:buNone/>
            </a:pPr>
            <a:r>
              <a:rPr lang="en-US" altLang="zh-CN" sz="2000" b="1" dirty="0">
                <a:latin typeface="Times New Roman" panose="02020603050405020304" pitchFamily="18" charset="0"/>
              </a:rPr>
              <a:t>using namespace </a:t>
            </a:r>
            <a:r>
              <a:rPr lang="en-US" altLang="zh-CN" sz="2000" b="1" dirty="0" err="1">
                <a:latin typeface="Times New Roman" panose="02020603050405020304" pitchFamily="18" charset="0"/>
              </a:rPr>
              <a:t>std</a:t>
            </a:r>
            <a:r>
              <a:rPr lang="en-US" altLang="zh-CN" sz="2000" b="1" dirty="0">
                <a:latin typeface="Times New Roman" panose="02020603050405020304" pitchFamily="18" charset="0"/>
              </a:rPr>
              <a:t>;</a:t>
            </a:r>
          </a:p>
          <a:p>
            <a:pPr eaLnBrk="1" hangingPunct="1">
              <a:spcBef>
                <a:spcPct val="0"/>
              </a:spcBef>
              <a:buFontTx/>
              <a:buNone/>
            </a:pPr>
            <a:r>
              <a:rPr lang="en-US" altLang="zh-CN" sz="2000" b="1" dirty="0">
                <a:latin typeface="Times New Roman" panose="02020603050405020304" pitchFamily="18" charset="0"/>
              </a:rPr>
              <a:t>class B{</a:t>
            </a:r>
          </a:p>
          <a:p>
            <a:pPr eaLnBrk="1" hangingPunct="1">
              <a:spcBef>
                <a:spcPct val="0"/>
              </a:spcBef>
              <a:buFontTx/>
              <a:buNone/>
            </a:pPr>
            <a:r>
              <a:rPr lang="en-US" altLang="zh-CN" sz="2000" b="1" dirty="0">
                <a:latin typeface="Times New Roman" panose="02020603050405020304" pitchFamily="18" charset="0"/>
              </a:rPr>
              <a:t>private:</a:t>
            </a:r>
          </a:p>
          <a:p>
            <a:pPr eaLnBrk="1" hangingPunct="1">
              <a:spcBef>
                <a:spcPct val="0"/>
              </a:spcBef>
              <a:buFontTx/>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*a;    char *pc;</a:t>
            </a:r>
          </a:p>
          <a:p>
            <a:pPr eaLnBrk="1" hangingPunct="1">
              <a:spcBef>
                <a:spcPct val="0"/>
              </a:spcBef>
              <a:buFontTx/>
              <a:buNone/>
            </a:pPr>
            <a:r>
              <a:rPr lang="en-US" altLang="zh-CN" sz="2000" b="1" dirty="0">
                <a:latin typeface="Times New Roman" panose="02020603050405020304" pitchFamily="18" charset="0"/>
              </a:rPr>
              <a:t>public:</a:t>
            </a:r>
          </a:p>
          <a:p>
            <a:pPr eaLnBrk="1" hangingPunct="1">
              <a:spcBef>
                <a:spcPct val="0"/>
              </a:spcBef>
              <a:buFontTx/>
              <a:buNone/>
            </a:pPr>
            <a:r>
              <a:rPr lang="en-US" altLang="zh-CN" sz="2000" b="1" dirty="0">
                <a:latin typeface="Times New Roman" panose="02020603050405020304" pitchFamily="18" charset="0"/>
              </a:rPr>
              <a:t>    inline B(</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x){</a:t>
            </a:r>
          </a:p>
          <a:p>
            <a:pPr eaLnBrk="1" hangingPunct="1">
              <a:spcBef>
                <a:spcPct val="0"/>
              </a:spcBef>
              <a:buFontTx/>
              <a:buNone/>
            </a:pPr>
            <a:r>
              <a:rPr lang="en-US" altLang="zh-CN" sz="2000" b="1" dirty="0">
                <a:latin typeface="Times New Roman" panose="02020603050405020304" pitchFamily="18" charset="0"/>
              </a:rPr>
              <a:t>        a=new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[x];        pc=new char;</a:t>
            </a:r>
          </a:p>
          <a:p>
            <a:pPr eaLnBrk="1" hangingPunct="1">
              <a:spcBef>
                <a:spcPct val="0"/>
              </a:spcBef>
              <a:buFontTx/>
              <a:buNone/>
            </a:pPr>
            <a:r>
              <a:rPr lang="en-US" altLang="zh-CN" sz="2000" b="1" dirty="0">
                <a:latin typeface="Times New Roman" panose="02020603050405020304" pitchFamily="18" charset="0"/>
              </a:rPr>
              <a:t>    }</a:t>
            </a:r>
          </a:p>
          <a:p>
            <a:pPr eaLnBrk="1" hangingPunct="1">
              <a:spcBef>
                <a:spcPct val="0"/>
              </a:spcBef>
              <a:buFontTx/>
              <a:buNone/>
            </a:pPr>
            <a:r>
              <a:rPr lang="en-US" altLang="zh-CN" sz="2000" b="1" dirty="0">
                <a:solidFill>
                  <a:srgbClr val="FF0000"/>
                </a:solidFill>
                <a:latin typeface="Times New Roman" panose="02020603050405020304" pitchFamily="18" charset="0"/>
              </a:rPr>
              <a:t>    inline ~B(){</a:t>
            </a:r>
          </a:p>
          <a:p>
            <a:pPr eaLnBrk="1" hangingPunct="1">
              <a:spcBef>
                <a:spcPct val="0"/>
              </a:spcBef>
              <a:buFontTx/>
              <a:buNone/>
            </a:pPr>
            <a:r>
              <a:rPr lang="en-US" altLang="zh-CN" sz="2000" b="1" dirty="0">
                <a:solidFill>
                  <a:srgbClr val="FF0000"/>
                </a:solidFill>
                <a:latin typeface="Times New Roman" panose="02020603050405020304" pitchFamily="18" charset="0"/>
              </a:rPr>
              <a:t>        delete []a;        delete pc;</a:t>
            </a:r>
          </a:p>
          <a:p>
            <a:pPr eaLnBrk="1" hangingPunct="1">
              <a:spcBef>
                <a:spcPct val="0"/>
              </a:spcBef>
              <a:buFontTx/>
              <a:buNone/>
            </a:pPr>
            <a:r>
              <a:rPr lang="en-US" altLang="zh-CN" sz="2000" b="1" dirty="0">
                <a:solidFill>
                  <a:srgbClr val="FF0000"/>
                </a:solidFill>
                <a:latin typeface="Times New Roman" panose="02020603050405020304" pitchFamily="18" charset="0"/>
              </a:rPr>
              <a:t>    }</a:t>
            </a:r>
          </a:p>
          <a:p>
            <a:pPr eaLnBrk="1" hangingPunct="1">
              <a:spcBef>
                <a:spcPct val="0"/>
              </a:spcBef>
              <a:buFontTx/>
              <a:buNone/>
            </a:pPr>
            <a:r>
              <a:rPr lang="en-US" altLang="zh-CN" sz="2000" b="1" dirty="0">
                <a:latin typeface="Times New Roman" panose="02020603050405020304" pitchFamily="18" charset="0"/>
              </a:rPr>
              <a:t>};</a:t>
            </a:r>
          </a:p>
          <a:p>
            <a:pPr eaLnBrk="1" hangingPunct="1">
              <a:spcBef>
                <a:spcPct val="0"/>
              </a:spcBef>
              <a:buFontTx/>
              <a:buNone/>
            </a:pPr>
            <a:r>
              <a:rPr lang="en-US" altLang="zh-CN" sz="2000" b="1" dirty="0">
                <a:latin typeface="Times New Roman" panose="02020603050405020304" pitchFamily="18" charset="0"/>
              </a:rPr>
              <a:t>void main(){</a:t>
            </a:r>
          </a:p>
          <a:p>
            <a:pPr eaLnBrk="1" hangingPunct="1">
              <a:spcBef>
                <a:spcPct val="0"/>
              </a:spcBef>
              <a:buFontTx/>
              <a:buNone/>
            </a:pPr>
            <a:r>
              <a:rPr lang="en-US" altLang="zh-CN" sz="2000" b="1" dirty="0">
                <a:latin typeface="Times New Roman" panose="02020603050405020304" pitchFamily="18" charset="0"/>
              </a:rPr>
              <a:t>    B x(10);</a:t>
            </a:r>
          </a:p>
          <a:p>
            <a:pPr eaLnBrk="1" hangingPunct="1">
              <a:spcBef>
                <a:spcPct val="0"/>
              </a:spcBef>
              <a:buFontTx/>
              <a:buNone/>
            </a:pPr>
            <a:r>
              <a:rPr lang="en-US" altLang="zh-CN" sz="2000" b="1" dirty="0">
                <a:latin typeface="Times New Roman" panose="02020603050405020304" pitchFamily="18" charset="0"/>
              </a:rPr>
              <a:t>}</a:t>
            </a:r>
          </a:p>
        </p:txBody>
      </p:sp>
      <p:sp>
        <p:nvSpPr>
          <p:cNvPr id="6" name="AutoShape 3"/>
          <p:cNvSpPr>
            <a:spLocks noChangeArrowheads="1"/>
          </p:cNvSpPr>
          <p:nvPr/>
        </p:nvSpPr>
        <p:spPr bwMode="auto">
          <a:xfrm>
            <a:off x="4788025" y="1412776"/>
            <a:ext cx="4355976" cy="5084514"/>
          </a:xfrm>
          <a:prstGeom prst="cloudCallout">
            <a:avLst>
              <a:gd name="adj1" fmla="val -67527"/>
              <a:gd name="adj2" fmla="val -37351"/>
            </a:avLst>
          </a:prstGeom>
          <a:gradFill>
            <a:gsLst>
              <a:gs pos="0">
                <a:srgbClr val="FFFFFF"/>
              </a:gs>
              <a:gs pos="100000">
                <a:schemeClr val="accent1">
                  <a:lumMod val="30000"/>
                  <a:lumOff val="70000"/>
                </a:schemeClr>
              </a:gs>
            </a:gsLst>
            <a:lin ang="5400000" scaled="1"/>
          </a:gradFill>
          <a:ln w="3175">
            <a:solidFill>
              <a:schemeClr val="bg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400" b="1" dirty="0"/>
              <a:t>像</a:t>
            </a:r>
            <a:r>
              <a:rPr lang="en-US" altLang="zh-CN" sz="2400" b="1" dirty="0"/>
              <a:t>B</a:t>
            </a:r>
            <a:r>
              <a:rPr lang="zh-CN" altLang="en-US" sz="2400" b="1" dirty="0"/>
              <a:t>这样的类，在构造函数中进行了动态内存空间的分配，系统合成的默认析构函数就不能回收此空间，</a:t>
            </a:r>
            <a:r>
              <a:rPr lang="zh-CN" altLang="en-US" sz="2400" b="1" dirty="0">
                <a:solidFill>
                  <a:srgbClr val="0000CC"/>
                </a:solidFill>
              </a:rPr>
              <a:t>必须编写析构函数</a:t>
            </a:r>
            <a:r>
              <a:rPr lang="zh-CN" altLang="en-US" sz="2400" b="1" dirty="0"/>
              <a:t>，回收动态内存空间，否则会产生内存泄漏</a:t>
            </a:r>
            <a:endParaRPr lang="zh-CN" altLang="zh-CN" sz="2400" b="1" dirty="0"/>
          </a:p>
        </p:txBody>
      </p:sp>
    </p:spTree>
    <p:extLst>
      <p:ext uri="{BB962C8B-B14F-4D97-AF65-F5344CB8AC3E}">
        <p14:creationId xmlns:p14="http://schemas.microsoft.com/office/powerpoint/2010/main" val="1323984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3.1.1 </a:t>
            </a:r>
            <a:r>
              <a:rPr lang="zh-CN" altLang="zh-CN" b="1" dirty="0">
                <a:solidFill>
                  <a:srgbClr val="FF0000"/>
                </a:solidFill>
              </a:rPr>
              <a:t>抽象</a:t>
            </a:r>
            <a:endParaRPr lang="zh-CN" altLang="en-US" dirty="0"/>
          </a:p>
        </p:txBody>
      </p:sp>
      <p:graphicFrame>
        <p:nvGraphicFramePr>
          <p:cNvPr id="14" name="内容占位符 13"/>
          <p:cNvGraphicFramePr>
            <a:graphicFrameLocks noGrp="1"/>
          </p:cNvGraphicFramePr>
          <p:nvPr>
            <p:ph idx="1"/>
            <p:extLst>
              <p:ext uri="{D42A27DB-BD31-4B8C-83A1-F6EECF244321}">
                <p14:modId xmlns:p14="http://schemas.microsoft.com/office/powerpoint/2010/main" val="3168600921"/>
              </p:ext>
            </p:extLst>
          </p:nvPr>
        </p:nvGraphicFramePr>
        <p:xfrm>
          <a:off x="179512" y="1736867"/>
          <a:ext cx="8507288" cy="1605799"/>
        </p:xfrm>
        <a:graphic>
          <a:graphicData uri="http://schemas.openxmlformats.org/drawingml/2006/table">
            <a:tbl>
              <a:tblPr firstRow="1" firstCol="1" bandRow="1"/>
              <a:tblGrid>
                <a:gridCol w="1988218">
                  <a:extLst>
                    <a:ext uri="{9D8B030D-6E8A-4147-A177-3AD203B41FA5}">
                      <a16:colId xmlns:a16="http://schemas.microsoft.com/office/drawing/2014/main" val="4088130985"/>
                    </a:ext>
                  </a:extLst>
                </a:gridCol>
                <a:gridCol w="6519070">
                  <a:extLst>
                    <a:ext uri="{9D8B030D-6E8A-4147-A177-3AD203B41FA5}">
                      <a16:colId xmlns:a16="http://schemas.microsoft.com/office/drawing/2014/main" val="2433745468"/>
                    </a:ext>
                  </a:extLst>
                </a:gridCol>
              </a:tblGrid>
              <a:tr h="580212">
                <a:tc>
                  <a:txBody>
                    <a:bodyPr/>
                    <a:lstStyle/>
                    <a:p>
                      <a:pPr indent="269875" algn="l">
                        <a:lnSpc>
                          <a:spcPts val="1500"/>
                        </a:lnSpc>
                        <a:spcAft>
                          <a:spcPts val="0"/>
                        </a:spcAft>
                      </a:pPr>
                      <a:r>
                        <a:rPr lang="zh-CN" sz="2800" kern="1000" dirty="0">
                          <a:effectLst/>
                          <a:latin typeface="Times New Roman" panose="02020603050405020304" pitchFamily="18" charset="0"/>
                          <a:ea typeface="宋体" panose="02010600030101010101" pitchFamily="2" charset="-122"/>
                        </a:rPr>
                        <a:t>抽象类型</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800" kern="1000" dirty="0">
                          <a:effectLst/>
                          <a:latin typeface="Times New Roman" panose="02020603050405020304" pitchFamily="18" charset="0"/>
                          <a:ea typeface="宋体" panose="02010600030101010101" pitchFamily="2" charset="-122"/>
                        </a:rPr>
                        <a:t>Dog</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5004045"/>
                  </a:ext>
                </a:extLst>
              </a:tr>
              <a:tr h="445375">
                <a:tc>
                  <a:txBody>
                    <a:bodyPr/>
                    <a:lstStyle/>
                    <a:p>
                      <a:pPr indent="269875" algn="l">
                        <a:lnSpc>
                          <a:spcPts val="1500"/>
                        </a:lnSpc>
                        <a:spcAft>
                          <a:spcPts val="0"/>
                        </a:spcAft>
                      </a:pPr>
                      <a:r>
                        <a:rPr lang="zh-CN" sz="2800" kern="1000" dirty="0">
                          <a:effectLst/>
                          <a:latin typeface="Times New Roman" panose="02020603050405020304" pitchFamily="18" charset="0"/>
                          <a:ea typeface="宋体" panose="02010600030101010101" pitchFamily="2" charset="-122"/>
                        </a:rPr>
                        <a:t>重要特征 </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800" kern="1000" dirty="0">
                          <a:effectLst/>
                          <a:latin typeface="Times New Roman" panose="02020603050405020304" pitchFamily="18" charset="0"/>
                          <a:ea typeface="宋体" panose="02010600030101010101" pitchFamily="2" charset="-122"/>
                        </a:rPr>
                        <a:t>owner</a:t>
                      </a:r>
                      <a:r>
                        <a:rPr lang="zh-CN" sz="2800" kern="1000" dirty="0">
                          <a:effectLst/>
                          <a:latin typeface="Times New Roman" panose="02020603050405020304" pitchFamily="18" charset="0"/>
                          <a:ea typeface="宋体" panose="02010600030101010101" pitchFamily="2" charset="-122"/>
                        </a:rPr>
                        <a:t>，</a:t>
                      </a:r>
                      <a:r>
                        <a:rPr lang="en-US" sz="2800" kern="1000" dirty="0">
                          <a:effectLst/>
                          <a:latin typeface="Times New Roman" panose="02020603050405020304" pitchFamily="18" charset="0"/>
                          <a:ea typeface="宋体" panose="02010600030101010101" pitchFamily="2" charset="-122"/>
                        </a:rPr>
                        <a:t>name</a:t>
                      </a:r>
                      <a:r>
                        <a:rPr lang="zh-CN" sz="2800" kern="1000" dirty="0">
                          <a:effectLst/>
                          <a:latin typeface="Times New Roman" panose="02020603050405020304" pitchFamily="18" charset="0"/>
                          <a:ea typeface="宋体" panose="02010600030101010101" pitchFamily="2" charset="-122"/>
                        </a:rPr>
                        <a:t>，</a:t>
                      </a:r>
                      <a:r>
                        <a:rPr lang="en-US" sz="2800" kern="1000" dirty="0">
                          <a:effectLst/>
                          <a:latin typeface="Times New Roman" panose="02020603050405020304" pitchFamily="18" charset="0"/>
                          <a:ea typeface="宋体" panose="02010600030101010101" pitchFamily="2" charset="-122"/>
                        </a:rPr>
                        <a:t>color</a:t>
                      </a:r>
                      <a:r>
                        <a:rPr lang="zh-CN" sz="2800" kern="1000" dirty="0">
                          <a:effectLst/>
                          <a:latin typeface="Times New Roman" panose="02020603050405020304" pitchFamily="18" charset="0"/>
                          <a:ea typeface="宋体" panose="02010600030101010101" pitchFamily="2" charset="-122"/>
                        </a:rPr>
                        <a:t>，</a:t>
                      </a:r>
                      <a:r>
                        <a:rPr lang="en-US" sz="2800" kern="1000" dirty="0">
                          <a:effectLst/>
                          <a:latin typeface="Times New Roman" panose="02020603050405020304" pitchFamily="18" charset="0"/>
                          <a:ea typeface="宋体" panose="02010600030101010101" pitchFamily="2" charset="-122"/>
                        </a:rPr>
                        <a:t>high</a:t>
                      </a:r>
                      <a:r>
                        <a:rPr lang="zh-CN" sz="2800" kern="1000" dirty="0">
                          <a:effectLst/>
                          <a:latin typeface="Times New Roman" panose="02020603050405020304" pitchFamily="18" charset="0"/>
                          <a:ea typeface="宋体" panose="02010600030101010101" pitchFamily="2" charset="-122"/>
                        </a:rPr>
                        <a:t>，</a:t>
                      </a:r>
                      <a:r>
                        <a:rPr lang="en-US" sz="2800" kern="1000" dirty="0" err="1">
                          <a:effectLst/>
                          <a:latin typeface="Times New Roman" panose="02020603050405020304" pitchFamily="18" charset="0"/>
                          <a:ea typeface="宋体" panose="02010600030101010101" pitchFamily="2" charset="-122"/>
                        </a:rPr>
                        <a:t>len</a:t>
                      </a:r>
                      <a:r>
                        <a:rPr lang="zh-CN" sz="2800" kern="1000" dirty="0">
                          <a:effectLst/>
                          <a:latin typeface="Times New Roman" panose="02020603050405020304" pitchFamily="18" charset="0"/>
                          <a:ea typeface="宋体" panose="02010600030101010101" pitchFamily="2" charset="-122"/>
                        </a:rPr>
                        <a:t>，</a:t>
                      </a:r>
                      <a:r>
                        <a:rPr lang="en-US" sz="2800" kern="1000" dirty="0">
                          <a:effectLst/>
                          <a:latin typeface="Times New Roman" panose="02020603050405020304" pitchFamily="18" charset="0"/>
                          <a:ea typeface="宋体" panose="02010600030101010101" pitchFamily="2" charset="-122"/>
                        </a:rPr>
                        <a:t>breed</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66639"/>
                  </a:ext>
                </a:extLst>
              </a:tr>
              <a:tr h="580212">
                <a:tc>
                  <a:txBody>
                    <a:bodyPr/>
                    <a:lstStyle/>
                    <a:p>
                      <a:pPr indent="269875" algn="l">
                        <a:lnSpc>
                          <a:spcPts val="1500"/>
                        </a:lnSpc>
                        <a:spcAft>
                          <a:spcPts val="0"/>
                        </a:spcAft>
                      </a:pPr>
                      <a:r>
                        <a:rPr lang="zh-CN" sz="2800" kern="1000">
                          <a:effectLst/>
                          <a:latin typeface="Times New Roman" panose="02020603050405020304" pitchFamily="18" charset="0"/>
                          <a:ea typeface="宋体" panose="02010600030101010101" pitchFamily="2" charset="-122"/>
                        </a:rPr>
                        <a:t>重要行为</a:t>
                      </a:r>
                      <a:r>
                        <a:rPr lang="en-US" sz="2800" kern="1000">
                          <a:effectLst/>
                          <a:latin typeface="Times New Roman" panose="02020603050405020304" pitchFamily="18" charset="0"/>
                          <a:ea typeface="宋体" panose="02010600030101010101" pitchFamily="2" charset="-122"/>
                        </a:rPr>
                        <a:t>   </a:t>
                      </a:r>
                      <a:endParaRPr lang="zh-CN" sz="28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800" kern="1000" dirty="0">
                          <a:effectLst/>
                          <a:latin typeface="Times New Roman" panose="02020603050405020304" pitchFamily="18" charset="0"/>
                          <a:ea typeface="宋体" panose="02010600030101010101" pitchFamily="2" charset="-122"/>
                        </a:rPr>
                        <a:t>run()</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667875"/>
                  </a:ext>
                </a:extLst>
              </a:tr>
            </a:tbl>
          </a:graphicData>
        </a:graphic>
      </p:graphicFrame>
      <p:sp>
        <p:nvSpPr>
          <p:cNvPr id="15" name="矩形 14"/>
          <p:cNvSpPr/>
          <p:nvPr/>
        </p:nvSpPr>
        <p:spPr>
          <a:xfrm>
            <a:off x="179512" y="1043209"/>
            <a:ext cx="3518912" cy="523220"/>
          </a:xfrm>
          <a:prstGeom prst="rect">
            <a:avLst/>
          </a:prstGeom>
        </p:spPr>
        <p:txBody>
          <a:bodyPr wrap="none">
            <a:spAutoFit/>
          </a:bodyPr>
          <a:lstStyle/>
          <a:p>
            <a:pPr marL="457200" indent="-457200">
              <a:buFont typeface="Arial" panose="020B0604020202020204" pitchFamily="34" charset="0"/>
              <a:buChar char="•"/>
            </a:pPr>
            <a:r>
              <a:rPr lang="zh-CN" altLang="zh-CN" sz="2800" b="1" kern="1000" dirty="0">
                <a:solidFill>
                  <a:srgbClr val="0000CC"/>
                </a:solidFill>
                <a:latin typeface="Times New Roman" panose="02020603050405020304" pitchFamily="18" charset="0"/>
                <a:cs typeface="Times New Roman" panose="02020603050405020304" pitchFamily="18" charset="0"/>
              </a:rPr>
              <a:t>宠物狗的初次抽象</a:t>
            </a:r>
            <a:endParaRPr lang="zh-CN" altLang="en-US" sz="2800" b="1" dirty="0">
              <a:solidFill>
                <a:srgbClr val="0000CC"/>
              </a:solidFill>
            </a:endParaRPr>
          </a:p>
        </p:txBody>
      </p:sp>
      <p:sp>
        <p:nvSpPr>
          <p:cNvPr id="16" name="矩形 15"/>
          <p:cNvSpPr/>
          <p:nvPr/>
        </p:nvSpPr>
        <p:spPr>
          <a:xfrm>
            <a:off x="179512" y="3501008"/>
            <a:ext cx="8507288" cy="2369880"/>
          </a:xfrm>
          <a:prstGeom prst="rect">
            <a:avLst/>
          </a:prstGeom>
        </p:spPr>
        <p:txBody>
          <a:bodyPr wrap="square">
            <a:spAutoFit/>
          </a:bodyPr>
          <a:lstStyle/>
          <a:p>
            <a:pPr marL="0" indent="0">
              <a:buNone/>
            </a:pPr>
            <a:r>
              <a:rPr lang="zh-CN" altLang="zh-CN" sz="2800" b="1" dirty="0">
                <a:solidFill>
                  <a:srgbClr val="FF0000"/>
                </a:solidFill>
              </a:rPr>
              <a:t>（</a:t>
            </a:r>
            <a:r>
              <a:rPr lang="en-US" altLang="zh-CN" sz="2800" b="1" dirty="0">
                <a:solidFill>
                  <a:srgbClr val="FF0000"/>
                </a:solidFill>
              </a:rPr>
              <a:t>3</a:t>
            </a:r>
            <a:r>
              <a:rPr lang="zh-CN" altLang="zh-CN" sz="2800" b="1" dirty="0">
                <a:solidFill>
                  <a:srgbClr val="FF0000"/>
                </a:solidFill>
              </a:rPr>
              <a:t>）</a:t>
            </a:r>
            <a:r>
              <a:rPr lang="zh-CN" altLang="en-US" sz="2800" b="1" dirty="0">
                <a:solidFill>
                  <a:srgbClr val="FF0000"/>
                </a:solidFill>
              </a:rPr>
              <a:t>以数据为中心的抽象思想</a:t>
            </a:r>
            <a:endParaRPr lang="en-US" altLang="zh-CN" sz="2800" b="1" dirty="0">
              <a:solidFill>
                <a:srgbClr val="FF0000"/>
              </a:solidFill>
            </a:endParaRPr>
          </a:p>
          <a:p>
            <a:pPr marL="742950" lvl="1" indent="-285750">
              <a:buFont typeface="Arial" panose="020B0604020202020204" pitchFamily="34" charset="0"/>
              <a:buChar char="•"/>
            </a:pPr>
            <a:r>
              <a:rPr lang="zh-CN" altLang="zh-CN" sz="2000" dirty="0"/>
              <a:t>以数据为中心，</a:t>
            </a:r>
            <a:r>
              <a:rPr lang="zh-CN" altLang="zh-CN" sz="2000" b="1" dirty="0">
                <a:solidFill>
                  <a:srgbClr val="0000CC"/>
                </a:solidFill>
              </a:rPr>
              <a:t>并非只有数据，还包括对数据的操作</a:t>
            </a:r>
            <a:r>
              <a:rPr lang="zh-CN" altLang="zh-CN" sz="2000" dirty="0"/>
              <a:t>。其原因是在面向对象程序设计中，数据通常被视为对象的“内部机密”，不允许直接访问，</a:t>
            </a:r>
            <a:r>
              <a:rPr lang="zh-CN" altLang="zh-CN" sz="2000" dirty="0">
                <a:solidFill>
                  <a:srgbClr val="0000CC"/>
                </a:solidFill>
              </a:rPr>
              <a:t>只有使用对象提供的授权函数才能操作访问</a:t>
            </a:r>
            <a:r>
              <a:rPr lang="zh-CN" altLang="zh-CN" sz="2000" dirty="0"/>
              <a:t>。</a:t>
            </a:r>
            <a:endParaRPr lang="en-US" altLang="zh-CN" sz="2000" dirty="0"/>
          </a:p>
          <a:p>
            <a:pPr marL="742950" lvl="1" indent="-285750">
              <a:buFont typeface="Arial" panose="020B0604020202020204" pitchFamily="34" charset="0"/>
              <a:buChar char="•"/>
            </a:pPr>
            <a:r>
              <a:rPr lang="zh-CN" altLang="en-US" sz="2000" dirty="0"/>
              <a:t>也就是说，</a:t>
            </a:r>
            <a:r>
              <a:rPr lang="en-US" altLang="zh-CN" sz="2000" dirty="0"/>
              <a:t>Dog</a:t>
            </a:r>
            <a:r>
              <a:rPr lang="zh-CN" altLang="zh-CN" sz="2000" dirty="0"/>
              <a:t>的</a:t>
            </a:r>
            <a:r>
              <a:rPr lang="en-US" altLang="zh-CN" sz="2000" dirty="0"/>
              <a:t>name</a:t>
            </a:r>
            <a:r>
              <a:rPr lang="zh-CN" altLang="zh-CN" sz="2000" dirty="0"/>
              <a:t>，</a:t>
            </a:r>
            <a:r>
              <a:rPr lang="en-US" altLang="zh-CN" sz="2000" dirty="0"/>
              <a:t>color</a:t>
            </a:r>
            <a:r>
              <a:rPr lang="zh-CN" altLang="zh-CN" sz="2000" dirty="0"/>
              <a:t>等特征数据会被隐藏起来，在程序中不能够直接操作它们，</a:t>
            </a:r>
            <a:r>
              <a:rPr lang="zh-CN" altLang="en-US" sz="2000" dirty="0"/>
              <a:t>应当为这些数据设计访问函数，</a:t>
            </a:r>
            <a:r>
              <a:rPr lang="zh-CN" altLang="zh-CN" sz="2000" dirty="0"/>
              <a:t>只有通过</a:t>
            </a:r>
            <a:r>
              <a:rPr lang="zh-CN" altLang="en-US" sz="2000" dirty="0"/>
              <a:t>这些</a:t>
            </a:r>
            <a:r>
              <a:rPr lang="zh-CN" altLang="zh-CN" sz="2000" dirty="0"/>
              <a:t>函数才能够修</a:t>
            </a:r>
            <a:r>
              <a:rPr lang="zh-CN" altLang="en-US" sz="2000" dirty="0"/>
              <a:t>对应的数据。</a:t>
            </a:r>
            <a:endParaRPr lang="en-US" altLang="zh-CN" sz="2000" dirty="0">
              <a:solidFill>
                <a:srgbClr val="FF0000"/>
              </a:solidFill>
            </a:endParaRPr>
          </a:p>
        </p:txBody>
      </p:sp>
    </p:spTree>
    <p:extLst>
      <p:ext uri="{BB962C8B-B14F-4D97-AF65-F5344CB8AC3E}">
        <p14:creationId xmlns:p14="http://schemas.microsoft.com/office/powerpoint/2010/main" val="15484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Effect transition="in" filter="fade">
                                      <p:cBhvr>
                                        <p:cTn id="13" dur="500"/>
                                        <p:tgtEl>
                                          <p:spTgt spid="1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 calcmode="lin" valueType="num">
                                      <p:cBhvr additive="base">
                                        <p:cTn id="18"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712646" cy="5329238"/>
          </a:xfrm>
        </p:spPr>
        <p:txBody>
          <a:bodyPr/>
          <a:lstStyle/>
          <a:p>
            <a:pPr marL="0" indent="0" eaLnBrk="1" hangingPunct="1">
              <a:buNone/>
            </a:pPr>
            <a:r>
              <a:rPr lang="en-US" altLang="zh-CN" sz="2800" b="1" dirty="0">
                <a:solidFill>
                  <a:srgbClr val="0000CC"/>
                </a:solidFill>
              </a:rPr>
              <a:t>1、</a:t>
            </a:r>
            <a:r>
              <a:rPr lang="zh-CN" altLang="en-US" sz="2800" b="1" dirty="0">
                <a:solidFill>
                  <a:srgbClr val="0000CC"/>
                </a:solidFill>
              </a:rPr>
              <a:t>为什么要设计这几个特殊成员函数</a:t>
            </a:r>
            <a:endParaRPr lang="en-US" altLang="zh-CN" sz="2800" b="1" dirty="0">
              <a:solidFill>
                <a:srgbClr val="0000CC"/>
              </a:solidFill>
            </a:endParaRPr>
          </a:p>
          <a:p>
            <a:pPr marL="857250" lvl="1" indent="-457200" eaLnBrk="1" hangingPunct="1"/>
            <a:r>
              <a:rPr lang="zh-CN" altLang="zh-CN" sz="2000" dirty="0"/>
              <a:t>在面向对象程序设计过程中，对象的赋值、拷贝和移动极其普遍，</a:t>
            </a:r>
            <a:r>
              <a:rPr lang="zh-CN" altLang="en-US" sz="2000" dirty="0"/>
              <a:t>这些操作是通过赋值运算符函数、拷贝构造函数或移动函数完成的。</a:t>
            </a:r>
            <a:endParaRPr lang="en-US" altLang="zh-CN" sz="2000" dirty="0"/>
          </a:p>
          <a:p>
            <a:pPr marL="0" indent="0" eaLnBrk="1" hangingPunct="1">
              <a:buNone/>
            </a:pPr>
            <a:r>
              <a:rPr lang="en-US" altLang="zh-CN" sz="2800" b="1" dirty="0">
                <a:solidFill>
                  <a:srgbClr val="0000CC"/>
                </a:solidFill>
              </a:rPr>
              <a:t>2、</a:t>
            </a:r>
            <a:r>
              <a:rPr lang="zh-CN" altLang="en-US" sz="2800" b="1" dirty="0">
                <a:solidFill>
                  <a:srgbClr val="0000CC"/>
                </a:solidFill>
              </a:rPr>
              <a:t>合成的赋值运算符函数、拷贝构造函数和移动函数</a:t>
            </a:r>
            <a:endParaRPr lang="en-US" altLang="zh-CN" sz="2800" b="1" dirty="0">
              <a:solidFill>
                <a:srgbClr val="0000CC"/>
              </a:solidFill>
            </a:endParaRPr>
          </a:p>
          <a:p>
            <a:pPr marL="857250" lvl="1" indent="-457200" eaLnBrk="1" hangingPunct="1"/>
            <a:r>
              <a:rPr lang="zh-CN" altLang="en-US" sz="2000" dirty="0"/>
              <a:t>由于赋值、拷贝操作的普遍性，致使</a:t>
            </a:r>
            <a:r>
              <a:rPr lang="zh-CN" altLang="zh-CN" sz="2000" dirty="0">
                <a:solidFill>
                  <a:srgbClr val="FF0000"/>
                </a:solidFill>
              </a:rPr>
              <a:t>每个类都应该具有这些成员函数</a:t>
            </a:r>
            <a:r>
              <a:rPr lang="zh-CN" altLang="zh-CN" sz="2000" dirty="0"/>
              <a:t>，如果在设计类时没有显式地定义它们，编译器就会</a:t>
            </a:r>
            <a:r>
              <a:rPr lang="zh-CN" altLang="zh-CN" sz="2000" dirty="0">
                <a:solidFill>
                  <a:srgbClr val="FF0000"/>
                </a:solidFill>
              </a:rPr>
              <a:t>自动为该类合成</a:t>
            </a:r>
            <a:r>
              <a:rPr lang="zh-CN" altLang="zh-CN" sz="2000" dirty="0"/>
              <a:t>赋值运算符函数、合成拷贝构造函和合成移动构造函数，定义各函数的默认操作</a:t>
            </a:r>
            <a:r>
              <a:rPr lang="zh-CN" altLang="en-US" sz="2000" dirty="0"/>
              <a:t>。</a:t>
            </a:r>
            <a:endParaRPr lang="en-US" altLang="zh-CN" sz="2000" dirty="0"/>
          </a:p>
          <a:p>
            <a:pPr marL="857250" lvl="1" indent="-457200" eaLnBrk="1" hangingPunct="1"/>
            <a:r>
              <a:rPr lang="zh-CN" altLang="en-US" sz="2000" dirty="0"/>
              <a:t>系统生成的</a:t>
            </a:r>
            <a:r>
              <a:rPr lang="zh-CN" altLang="en-US" sz="2000" b="1" dirty="0">
                <a:solidFill>
                  <a:srgbClr val="FF0000"/>
                </a:solidFill>
              </a:rPr>
              <a:t>合成函数大多数情况能够正确</a:t>
            </a:r>
            <a:r>
              <a:rPr lang="zh-CN" altLang="zh-CN" sz="2000" b="1" dirty="0">
                <a:solidFill>
                  <a:srgbClr val="FF0000"/>
                </a:solidFill>
              </a:rPr>
              <a:t>完成对象的赋值、拷贝和移动操作</a:t>
            </a:r>
            <a:r>
              <a:rPr lang="zh-CN" altLang="zh-CN" sz="2000" dirty="0"/>
              <a:t>。但在某些情况下，合成函数的默认操作会出问题。</a:t>
            </a:r>
            <a:endParaRPr lang="en-US" altLang="zh-CN" sz="2000" dirty="0"/>
          </a:p>
          <a:p>
            <a:pPr marL="857250" lvl="1" indent="-457200" eaLnBrk="1" hangingPunct="1"/>
            <a:r>
              <a:rPr lang="zh-CN" altLang="zh-CN" sz="2000" dirty="0"/>
              <a:t>比较典型的情况是</a:t>
            </a:r>
            <a:r>
              <a:rPr lang="zh-CN" altLang="zh-CN" sz="2000" b="1" dirty="0">
                <a:solidFill>
                  <a:srgbClr val="FF0000"/>
                </a:solidFill>
              </a:rPr>
              <a:t>当类具有指针类型数据成员</a:t>
            </a:r>
            <a:r>
              <a:rPr lang="zh-CN" altLang="zh-CN" sz="2000" dirty="0"/>
              <a:t>的时候，依赖合成赋值运算符函数进行对象赋值，或依赖拷贝构造函数进行对象复制都会产生“</a:t>
            </a:r>
            <a:r>
              <a:rPr lang="zh-CN" altLang="zh-CN" sz="2000" b="1" dirty="0">
                <a:solidFill>
                  <a:srgbClr val="FF0000"/>
                </a:solidFill>
              </a:rPr>
              <a:t>指针悬挂</a:t>
            </a:r>
            <a:r>
              <a:rPr lang="zh-CN" altLang="zh-CN" sz="2000" dirty="0"/>
              <a:t>”问题。这时，就必须显式定义类的赋值运算符函数和拷贝构造函数了。</a:t>
            </a:r>
            <a:endParaRPr lang="en-US" altLang="zh-CN" sz="2000" b="1" dirty="0">
              <a:solidFill>
                <a:srgbClr val="0000CC"/>
              </a:solidFill>
            </a:endParaRPr>
          </a:p>
        </p:txBody>
      </p:sp>
      <p:sp>
        <p:nvSpPr>
          <p:cNvPr id="2" name="标题 1"/>
          <p:cNvSpPr>
            <a:spLocks noGrp="1"/>
          </p:cNvSpPr>
          <p:nvPr>
            <p:ph type="title"/>
          </p:nvPr>
        </p:nvSpPr>
        <p:spPr>
          <a:xfrm>
            <a:off x="323850" y="73672"/>
            <a:ext cx="8362950" cy="811195"/>
          </a:xfrm>
        </p:spPr>
        <p:txBody>
          <a:bodyPr/>
          <a:lstStyle/>
          <a:p>
            <a:r>
              <a:rPr lang="en-US" altLang="zh-CN" sz="2800" b="1" dirty="0"/>
              <a:t>3.8 </a:t>
            </a:r>
            <a:r>
              <a:rPr lang="zh-CN" altLang="zh-CN" sz="2800" b="1" dirty="0">
                <a:solidFill>
                  <a:srgbClr val="FF0000"/>
                </a:solidFill>
              </a:rPr>
              <a:t>赋值运算符函数</a:t>
            </a:r>
            <a:r>
              <a:rPr lang="zh-CN" altLang="zh-CN" sz="2800" b="1" dirty="0"/>
              <a:t>、</a:t>
            </a:r>
            <a:r>
              <a:rPr lang="zh-CN" altLang="zh-CN" sz="2800" b="1" dirty="0">
                <a:solidFill>
                  <a:srgbClr val="0000CC"/>
                </a:solidFill>
              </a:rPr>
              <a:t>拷贝构造函数</a:t>
            </a:r>
            <a:r>
              <a:rPr lang="zh-CN" altLang="zh-CN" sz="2800" b="1" dirty="0"/>
              <a:t>和移动函数设计</a:t>
            </a:r>
            <a:endParaRPr lang="zh-CN" altLang="en-US" sz="2800" dirty="0"/>
          </a:p>
        </p:txBody>
      </p:sp>
    </p:spTree>
    <p:extLst>
      <p:ext uri="{BB962C8B-B14F-4D97-AF65-F5344CB8AC3E}">
        <p14:creationId xmlns:p14="http://schemas.microsoft.com/office/powerpoint/2010/main" val="395339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0" indent="0">
              <a:buNone/>
            </a:pPr>
            <a:r>
              <a:rPr lang="en-US" altLang="zh-CN" dirty="0">
                <a:solidFill>
                  <a:srgbClr val="0000CC"/>
                </a:solidFill>
              </a:rPr>
              <a:t>1．</a:t>
            </a:r>
            <a:r>
              <a:rPr lang="zh-CN" altLang="en-US" dirty="0">
                <a:solidFill>
                  <a:srgbClr val="0000CC"/>
                </a:solidFill>
              </a:rPr>
              <a:t>赋值运算符函数的调用时机</a:t>
            </a:r>
            <a:endParaRPr lang="en-US" altLang="zh-CN" dirty="0">
              <a:solidFill>
                <a:srgbClr val="0000CC"/>
              </a:solidFill>
            </a:endParaRPr>
          </a:p>
          <a:p>
            <a:pPr lvl="1"/>
            <a:r>
              <a:rPr lang="zh-CN" altLang="zh-CN" dirty="0"/>
              <a:t>赋值运算符用于实现同类对象间的相互赋值。</a:t>
            </a:r>
            <a:endParaRPr lang="en-US" altLang="zh-CN" dirty="0"/>
          </a:p>
          <a:p>
            <a:pPr lvl="1"/>
            <a:r>
              <a:rPr lang="zh-CN" altLang="zh-CN" dirty="0"/>
              <a:t>当把类的一个对象赋值给另外一个对象时，就会调用类的赋值运算符成员函数来完成对象间的赋值。类似于下面的形式</a:t>
            </a:r>
          </a:p>
          <a:p>
            <a:pPr marL="800100" lvl="2" indent="0">
              <a:buNone/>
            </a:pPr>
            <a:r>
              <a:rPr lang="en-US" altLang="zh-CN" dirty="0"/>
              <a:t>class A{……}</a:t>
            </a:r>
            <a:r>
              <a:rPr lang="zh-CN" altLang="zh-CN" dirty="0"/>
              <a:t>；</a:t>
            </a:r>
          </a:p>
          <a:p>
            <a:pPr marL="800100" lvl="2" indent="0">
              <a:buNone/>
            </a:pPr>
            <a:r>
              <a:rPr lang="en-US" altLang="zh-CN" dirty="0"/>
              <a:t>A </a:t>
            </a:r>
            <a:r>
              <a:rPr lang="en-US" altLang="zh-CN" dirty="0" err="1"/>
              <a:t>a</a:t>
            </a:r>
            <a:r>
              <a:rPr lang="zh-CN" altLang="zh-CN" dirty="0"/>
              <a:t>，</a:t>
            </a:r>
            <a:r>
              <a:rPr lang="en-US" altLang="zh-CN" dirty="0"/>
              <a:t>b;</a:t>
            </a:r>
            <a:endParaRPr lang="zh-CN" altLang="zh-CN" dirty="0"/>
          </a:p>
          <a:p>
            <a:pPr marL="800100" lvl="2" indent="0">
              <a:buNone/>
            </a:pPr>
            <a:r>
              <a:rPr lang="en-US" altLang="zh-CN" dirty="0">
                <a:solidFill>
                  <a:srgbClr val="FF0000"/>
                </a:solidFill>
              </a:rPr>
              <a:t>a=b</a:t>
            </a:r>
            <a:r>
              <a:rPr lang="zh-CN" altLang="zh-CN" dirty="0">
                <a:solidFill>
                  <a:srgbClr val="FF0000"/>
                </a:solidFill>
              </a:rPr>
              <a:t>；</a:t>
            </a:r>
            <a:r>
              <a:rPr lang="en-US" altLang="zh-CN" dirty="0">
                <a:solidFill>
                  <a:srgbClr val="FF0000"/>
                </a:solidFill>
              </a:rPr>
              <a:t>                      //</a:t>
            </a:r>
            <a:r>
              <a:rPr lang="zh-CN" altLang="zh-CN" dirty="0">
                <a:solidFill>
                  <a:srgbClr val="FF0000"/>
                </a:solidFill>
              </a:rPr>
              <a:t>调用赋值运符函数</a:t>
            </a:r>
            <a:endParaRPr lang="en-US" altLang="zh-CN" dirty="0">
              <a:solidFill>
                <a:srgbClr val="FF0000"/>
              </a:solidFill>
            </a:endParaRPr>
          </a:p>
          <a:p>
            <a:pPr lvl="1" indent="-342900"/>
            <a:r>
              <a:rPr lang="zh-CN" altLang="zh-CN" dirty="0"/>
              <a:t>“</a:t>
            </a:r>
            <a:r>
              <a:rPr lang="en-US" altLang="zh-CN" dirty="0"/>
              <a:t>=</a:t>
            </a:r>
            <a:r>
              <a:rPr lang="zh-CN" altLang="zh-CN" dirty="0"/>
              <a:t>”即赋值运算符，它是</a:t>
            </a:r>
            <a:r>
              <a:rPr lang="zh-CN" altLang="zh-CN" dirty="0">
                <a:solidFill>
                  <a:srgbClr val="0000CC"/>
                </a:solidFill>
              </a:rPr>
              <a:t>所有类都拥有的一个成员函数</a:t>
            </a:r>
            <a:r>
              <a:rPr lang="zh-CN" altLang="zh-CN" dirty="0"/>
              <a:t>，称为赋值运算符成员函数，功能是把“</a:t>
            </a:r>
            <a:r>
              <a:rPr lang="en-US" altLang="zh-CN" dirty="0"/>
              <a:t>=</a:t>
            </a:r>
            <a:r>
              <a:rPr lang="zh-CN" altLang="zh-CN" dirty="0"/>
              <a:t>”右边对象的数据成员复制给左边对象。</a:t>
            </a:r>
            <a:endParaRPr lang="zh-CN" altLang="zh-CN" dirty="0">
              <a:solidFill>
                <a:srgbClr val="FF0000"/>
              </a:solidFill>
            </a:endParaRPr>
          </a:p>
          <a:p>
            <a:pPr eaLnBrk="1" hangingPunct="1"/>
            <a:endParaRPr lang="en-US" altLang="zh-CN" b="1" dirty="0">
              <a:solidFill>
                <a:schemeClr val="accent2"/>
              </a:solidFill>
            </a:endParaRPr>
          </a:p>
        </p:txBody>
      </p:sp>
      <p:sp>
        <p:nvSpPr>
          <p:cNvPr id="2" name="标题 1"/>
          <p:cNvSpPr>
            <a:spLocks noGrp="1"/>
          </p:cNvSpPr>
          <p:nvPr>
            <p:ph type="title"/>
          </p:nvPr>
        </p:nvSpPr>
        <p:spPr>
          <a:xfrm>
            <a:off x="323850" y="73672"/>
            <a:ext cx="8362950" cy="811195"/>
          </a:xfrm>
        </p:spPr>
        <p:txBody>
          <a:bodyPr/>
          <a:lstStyle/>
          <a:p>
            <a:r>
              <a:rPr lang="en-US" altLang="zh-CN" b="1" dirty="0"/>
              <a:t>3.8.1 </a:t>
            </a:r>
            <a:r>
              <a:rPr lang="zh-CN" altLang="zh-CN" b="1" dirty="0">
                <a:solidFill>
                  <a:srgbClr val="FF0000"/>
                </a:solidFill>
              </a:rPr>
              <a:t>赋值运算符</a:t>
            </a:r>
            <a:r>
              <a:rPr lang="zh-CN" altLang="zh-CN" b="1" dirty="0"/>
              <a:t>函数</a:t>
            </a:r>
          </a:p>
        </p:txBody>
      </p:sp>
    </p:spTree>
    <p:extLst>
      <p:ext uri="{BB962C8B-B14F-4D97-AF65-F5344CB8AC3E}">
        <p14:creationId xmlns:p14="http://schemas.microsoft.com/office/powerpoint/2010/main" val="336858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 calcmode="lin" valueType="num">
                                      <p:cBhvr additive="base">
                                        <p:cTn id="23"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4515">
                                            <p:txEl>
                                              <p:pRg st="5" end="5"/>
                                            </p:txEl>
                                          </p:spTgt>
                                        </p:tgtEl>
                                        <p:attrNameLst>
                                          <p:attrName>style.visibility</p:attrName>
                                        </p:attrNameLst>
                                      </p:cBhvr>
                                      <p:to>
                                        <p:strVal val="visible"/>
                                      </p:to>
                                    </p:set>
                                    <p:anim calcmode="lin" valueType="num">
                                      <p:cBhvr additive="base">
                                        <p:cTn id="29"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4515">
                                            <p:txEl>
                                              <p:pRg st="6" end="6"/>
                                            </p:txEl>
                                          </p:spTgt>
                                        </p:tgtEl>
                                        <p:attrNameLst>
                                          <p:attrName>style.visibility</p:attrName>
                                        </p:attrNameLst>
                                      </p:cBhvr>
                                      <p:to>
                                        <p:strVal val="visible"/>
                                      </p:to>
                                    </p:set>
                                    <p:anim calcmode="lin" valueType="num">
                                      <p:cBhvr additive="base">
                                        <p:cTn id="35"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0" indent="0" eaLnBrk="1" hangingPunct="1">
              <a:buNone/>
            </a:pPr>
            <a:r>
              <a:rPr lang="zh-CN" altLang="en-US" b="1" dirty="0">
                <a:solidFill>
                  <a:srgbClr val="0000CC"/>
                </a:solidFill>
              </a:rPr>
              <a:t>２</a:t>
            </a:r>
            <a:r>
              <a:rPr lang="en-US" altLang="zh-CN" b="1" dirty="0">
                <a:solidFill>
                  <a:srgbClr val="0000CC"/>
                </a:solidFill>
              </a:rPr>
              <a:t>.</a:t>
            </a:r>
            <a:r>
              <a:rPr lang="zh-CN" altLang="zh-CN" b="1" dirty="0">
                <a:solidFill>
                  <a:srgbClr val="0000CC"/>
                </a:solidFill>
              </a:rPr>
              <a:t>合成赋值运算符函数</a:t>
            </a:r>
          </a:p>
          <a:p>
            <a:pPr lvl="1" eaLnBrk="1" hangingPunct="1"/>
            <a:r>
              <a:rPr lang="zh-CN" altLang="zh-CN" sz="2400" dirty="0"/>
              <a:t>如果</a:t>
            </a:r>
            <a:r>
              <a:rPr lang="zh-CN" altLang="en-US" sz="2400" dirty="0"/>
              <a:t>类</a:t>
            </a:r>
            <a:r>
              <a:rPr lang="zh-CN" altLang="zh-CN" sz="2400" dirty="0"/>
              <a:t>没有显式定义赋值运算符函数，</a:t>
            </a:r>
            <a:r>
              <a:rPr lang="zh-CN" altLang="zh-CN" sz="2400" dirty="0">
                <a:solidFill>
                  <a:srgbClr val="FF0000"/>
                </a:solidFill>
              </a:rPr>
              <a:t>编译器会为</a:t>
            </a:r>
            <a:r>
              <a:rPr lang="zh-CN" altLang="en-US" sz="2400" dirty="0">
                <a:solidFill>
                  <a:srgbClr val="FF0000"/>
                </a:solidFill>
              </a:rPr>
              <a:t>自动为</a:t>
            </a:r>
            <a:r>
              <a:rPr lang="zh-CN" altLang="zh-CN" sz="2400" dirty="0">
                <a:solidFill>
                  <a:srgbClr val="FF0000"/>
                </a:solidFill>
              </a:rPr>
              <a:t>该类</a:t>
            </a:r>
            <a:r>
              <a:rPr lang="zh-CN" altLang="en-US" sz="2400" dirty="0">
                <a:solidFill>
                  <a:srgbClr val="FF0000"/>
                </a:solidFill>
              </a:rPr>
              <a:t>合成一个</a:t>
            </a:r>
            <a:r>
              <a:rPr lang="zh-CN" altLang="zh-CN" sz="2400" dirty="0">
                <a:solidFill>
                  <a:srgbClr val="FF0000"/>
                </a:solidFill>
              </a:rPr>
              <a:t>默认的赋值运算符成员函数</a:t>
            </a:r>
            <a:r>
              <a:rPr lang="zh-CN" altLang="zh-CN" sz="2400" dirty="0"/>
              <a:t>，以按位复制（</a:t>
            </a:r>
            <a:r>
              <a:rPr lang="en-US" altLang="zh-CN" sz="2400" dirty="0"/>
              <a:t>bit-by-bit</a:t>
            </a:r>
            <a:r>
              <a:rPr lang="zh-CN" altLang="zh-CN" sz="2400" dirty="0"/>
              <a:t>）的方式实现对象非静态数据成员的复制</a:t>
            </a:r>
            <a:r>
              <a:rPr lang="zh-CN" altLang="en-US" sz="2400" dirty="0"/>
              <a:t>。</a:t>
            </a:r>
            <a:r>
              <a:rPr lang="zh-CN" altLang="zh-CN" sz="2400" dirty="0"/>
              <a:t>即把赋值号右边对象的数据成员值</a:t>
            </a:r>
            <a:r>
              <a:rPr lang="zh-CN" altLang="zh-CN" sz="2400" b="1" dirty="0">
                <a:solidFill>
                  <a:srgbClr val="FF0000"/>
                </a:solidFill>
              </a:rPr>
              <a:t>原样复制</a:t>
            </a:r>
            <a:r>
              <a:rPr lang="zh-CN" altLang="zh-CN" sz="2400" dirty="0"/>
              <a:t>到赋值号左边对象的对应数据成员中。</a:t>
            </a:r>
            <a:endParaRPr lang="en-US" altLang="zh-CN" sz="2400" b="1" dirty="0">
              <a:solidFill>
                <a:schemeClr val="accent2"/>
              </a:solidFill>
            </a:endParaRPr>
          </a:p>
          <a:p>
            <a:pPr marL="0" indent="0" eaLnBrk="1" hangingPunct="1">
              <a:buNone/>
            </a:pPr>
            <a:r>
              <a:rPr lang="en-US" altLang="zh-CN" b="1" dirty="0">
                <a:solidFill>
                  <a:srgbClr val="0000CC"/>
                </a:solidFill>
              </a:rPr>
              <a:t>3．</a:t>
            </a:r>
            <a:r>
              <a:rPr lang="zh-CN" altLang="en-US" b="1" dirty="0">
                <a:solidFill>
                  <a:srgbClr val="0000CC"/>
                </a:solidFill>
              </a:rPr>
              <a:t>对象赋值操作的执行过程</a:t>
            </a:r>
            <a:endParaRPr lang="en-US" altLang="zh-CN" b="1" dirty="0">
              <a:solidFill>
                <a:srgbClr val="0000CC"/>
              </a:solidFill>
            </a:endParaRPr>
          </a:p>
          <a:p>
            <a:pPr marL="914400" lvl="1" indent="-457200">
              <a:buFont typeface="+mj-ea"/>
              <a:buAutoNum type="circleNumDbPlain"/>
            </a:pPr>
            <a:r>
              <a:rPr lang="zh-CN" altLang="zh-CN" sz="2400" b="1" dirty="0">
                <a:solidFill>
                  <a:srgbClr val="FF0000"/>
                </a:solidFill>
              </a:rPr>
              <a:t>查找该类是否提供了显式的赋值运算符成员函数</a:t>
            </a:r>
            <a:r>
              <a:rPr lang="zh-CN" altLang="zh-CN" sz="2400" dirty="0"/>
              <a:t>，如果有且是可访问的（即</a:t>
            </a:r>
            <a:r>
              <a:rPr lang="en-US" altLang="zh-CN" sz="2400" dirty="0"/>
              <a:t>public</a:t>
            </a:r>
            <a:r>
              <a:rPr lang="zh-CN" altLang="zh-CN" sz="2400" dirty="0"/>
              <a:t>成员），就用此赋值运算符进行对象赋值；如果提供了但不是可访问的（即</a:t>
            </a:r>
            <a:r>
              <a:rPr lang="en-US" altLang="zh-CN" sz="2400" dirty="0"/>
              <a:t>private</a:t>
            </a:r>
            <a:r>
              <a:rPr lang="zh-CN" altLang="zh-CN" sz="2400" dirty="0"/>
              <a:t>或</a:t>
            </a:r>
            <a:r>
              <a:rPr lang="en-US" altLang="zh-CN" sz="2400" dirty="0"/>
              <a:t>protected</a:t>
            </a:r>
            <a:r>
              <a:rPr lang="zh-CN" altLang="zh-CN" sz="2400" dirty="0"/>
              <a:t>成员），就产生编译错误。</a:t>
            </a:r>
          </a:p>
          <a:p>
            <a:pPr marL="914400" lvl="1" indent="-457200">
              <a:buFont typeface="+mj-ea"/>
              <a:buAutoNum type="circleNumDbPlain"/>
            </a:pPr>
            <a:r>
              <a:rPr lang="zh-CN" altLang="zh-CN" sz="2400" b="1" dirty="0">
                <a:solidFill>
                  <a:srgbClr val="FF0000"/>
                </a:solidFill>
              </a:rPr>
              <a:t>如果该类没有显式定义赋值运算符函数</a:t>
            </a:r>
            <a:r>
              <a:rPr lang="zh-CN" altLang="zh-CN" sz="2400" dirty="0"/>
              <a:t>，就为该类生成一个合成赋值运算符函数，执行默认的赋值操作。</a:t>
            </a:r>
            <a:endParaRPr lang="en-US" altLang="zh-CN" sz="2400" b="1" dirty="0">
              <a:solidFill>
                <a:srgbClr val="0000CC"/>
              </a:solidFill>
            </a:endParaRPr>
          </a:p>
        </p:txBody>
      </p:sp>
      <p:sp>
        <p:nvSpPr>
          <p:cNvPr id="6" name="标题 1"/>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p>
        </p:txBody>
      </p:sp>
    </p:spTree>
    <p:extLst>
      <p:ext uri="{BB962C8B-B14F-4D97-AF65-F5344CB8AC3E}">
        <p14:creationId xmlns:p14="http://schemas.microsoft.com/office/powerpoint/2010/main" val="334867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0" indent="0" eaLnBrk="1" hangingPunct="1">
              <a:buNone/>
            </a:pPr>
            <a:r>
              <a:rPr lang="en-US" altLang="zh-CN" b="1" dirty="0">
                <a:solidFill>
                  <a:srgbClr val="0000CC"/>
                </a:solidFill>
              </a:rPr>
              <a:t>4．</a:t>
            </a:r>
            <a:r>
              <a:rPr lang="zh-CN" altLang="en-US" b="1" dirty="0">
                <a:solidFill>
                  <a:srgbClr val="0000CC"/>
                </a:solidFill>
              </a:rPr>
              <a:t>需要定义赋值运算符的情况</a:t>
            </a:r>
            <a:endParaRPr lang="en-US" altLang="zh-CN" b="1" dirty="0">
              <a:solidFill>
                <a:srgbClr val="0000CC"/>
              </a:solidFill>
            </a:endParaRPr>
          </a:p>
          <a:p>
            <a:pPr marL="857250" lvl="1" indent="-457200" eaLnBrk="1" hangingPunct="1"/>
            <a:r>
              <a:rPr lang="zh-CN" altLang="zh-CN" dirty="0"/>
              <a:t>在通常情况下，合成赋值运算符函数足以解决对象之间的赋值问题。但是，</a:t>
            </a:r>
            <a:r>
              <a:rPr lang="zh-CN" altLang="zh-CN" dirty="0">
                <a:solidFill>
                  <a:srgbClr val="FF0000"/>
                </a:solidFill>
              </a:rPr>
              <a:t>当类包含有指针数据成员时，合成赋值运算符函数常会引发“指针悬挂”问题</a:t>
            </a:r>
            <a:r>
              <a:rPr lang="zh-CN" altLang="zh-CN" dirty="0"/>
              <a:t>。</a:t>
            </a:r>
            <a:endParaRPr lang="en-US" altLang="zh-CN" dirty="0"/>
          </a:p>
          <a:p>
            <a:pPr marL="0" indent="0" eaLnBrk="1" hangingPunct="1">
              <a:buNone/>
            </a:pPr>
            <a:r>
              <a:rPr lang="zh-CN" altLang="zh-CN" sz="2800" dirty="0"/>
              <a:t>【例</a:t>
            </a:r>
            <a:r>
              <a:rPr lang="en-US" altLang="zh-CN" sz="2800" dirty="0"/>
              <a:t>3-15</a:t>
            </a:r>
            <a:r>
              <a:rPr lang="zh-CN" altLang="zh-CN" sz="2800" dirty="0"/>
              <a:t>】</a:t>
            </a:r>
            <a:r>
              <a:rPr lang="en-US" altLang="zh-CN" sz="2800" dirty="0"/>
              <a:t>  </a:t>
            </a:r>
            <a:r>
              <a:rPr lang="zh-CN" altLang="zh-CN" sz="2800" dirty="0"/>
              <a:t>有字符串类</a:t>
            </a:r>
            <a:r>
              <a:rPr lang="en-US" altLang="zh-CN" sz="2800" dirty="0"/>
              <a:t>String</a:t>
            </a:r>
            <a:r>
              <a:rPr lang="zh-CN" altLang="zh-CN" sz="2800" dirty="0"/>
              <a:t>，具有指针数据成员</a:t>
            </a:r>
            <a:r>
              <a:rPr lang="en-US" altLang="zh-CN" sz="2800" dirty="0" err="1"/>
              <a:t>ptr</a:t>
            </a:r>
            <a:r>
              <a:rPr lang="zh-CN" altLang="zh-CN" sz="2800" dirty="0"/>
              <a:t>用于存放字符串内容，</a:t>
            </a:r>
            <a:r>
              <a:rPr lang="en-US" altLang="zh-CN" sz="2800" dirty="0"/>
              <a:t>n</a:t>
            </a:r>
            <a:r>
              <a:rPr lang="zh-CN" altLang="zh-CN" sz="2800" dirty="0"/>
              <a:t>存放字符串编号。该类没有重载赋值运算符函数，</a:t>
            </a:r>
            <a:r>
              <a:rPr lang="zh-CN" altLang="zh-CN" sz="2800" dirty="0">
                <a:solidFill>
                  <a:srgbClr val="FF0000"/>
                </a:solidFill>
              </a:rPr>
              <a:t>编译器合成的赋值运算符成员函数会引发指针悬挂问题</a:t>
            </a:r>
            <a:r>
              <a:rPr lang="zh-CN" altLang="zh-CN" sz="2800" dirty="0"/>
              <a:t>。</a:t>
            </a:r>
          </a:p>
          <a:p>
            <a:pPr marL="457200" indent="-457200" eaLnBrk="1" hangingPunct="1"/>
            <a:endParaRPr lang="en-US" altLang="zh-CN" sz="2800" b="1" dirty="0">
              <a:solidFill>
                <a:srgbClr val="0000CC"/>
              </a:solidFill>
            </a:endParaRPr>
          </a:p>
        </p:txBody>
      </p:sp>
      <p:sp>
        <p:nvSpPr>
          <p:cNvPr id="5" name="标题 1"/>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p>
        </p:txBody>
      </p:sp>
    </p:spTree>
    <p:extLst>
      <p:ext uri="{BB962C8B-B14F-4D97-AF65-F5344CB8AC3E}">
        <p14:creationId xmlns:p14="http://schemas.microsoft.com/office/powerpoint/2010/main" val="122172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61937" y="1052736"/>
            <a:ext cx="8424863" cy="5329238"/>
          </a:xfrm>
        </p:spPr>
        <p:txBody>
          <a:bodyPr/>
          <a:lstStyle/>
          <a:p>
            <a:pPr marL="0" indent="0">
              <a:buNone/>
            </a:pPr>
            <a:r>
              <a:rPr lang="en-US" altLang="zh-CN" sz="2000" dirty="0"/>
              <a:t>//Eg3-15.cpp</a:t>
            </a:r>
            <a:endParaRPr lang="zh-CN" altLang="zh-CN" sz="2000" dirty="0"/>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#include &lt;string&gt;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String{</a:t>
            </a:r>
            <a:endParaRPr lang="zh-CN" altLang="zh-CN" sz="2000" dirty="0"/>
          </a:p>
          <a:p>
            <a:pPr marL="0" indent="0">
              <a:buNone/>
            </a:pPr>
            <a:r>
              <a:rPr lang="en-US" altLang="zh-CN" sz="2000" dirty="0"/>
              <a:t>	char *</a:t>
            </a:r>
            <a:r>
              <a:rPr lang="en-US" altLang="zh-CN" sz="2000" dirty="0" err="1"/>
              <a:t>ptr</a:t>
            </a:r>
            <a:r>
              <a:rPr lang="en-US" altLang="zh-CN" sz="2000" dirty="0"/>
              <a:t>;</a:t>
            </a:r>
            <a:endParaRPr lang="zh-CN" altLang="zh-CN" sz="2000" dirty="0"/>
          </a:p>
          <a:p>
            <a:pPr marL="0" indent="0">
              <a:buNone/>
            </a:pPr>
            <a:r>
              <a:rPr lang="en-US" altLang="zh-CN" sz="2000" dirty="0"/>
              <a:t>     	</a:t>
            </a:r>
            <a:r>
              <a:rPr lang="en-US" altLang="zh-CN" sz="2000" dirty="0" err="1"/>
              <a:t>int</a:t>
            </a:r>
            <a:r>
              <a:rPr lang="en-US" altLang="zh-CN" sz="2000" dirty="0"/>
              <a:t> n;</a:t>
            </a:r>
            <a:endParaRPr lang="zh-CN" altLang="zh-CN" sz="2000" dirty="0"/>
          </a:p>
          <a:p>
            <a:pPr marL="0" indent="0">
              <a:buNone/>
            </a:pPr>
            <a:r>
              <a:rPr lang="en-US" altLang="zh-CN" sz="2000" dirty="0"/>
              <a:t>public:</a:t>
            </a:r>
            <a:endParaRPr lang="zh-CN" altLang="zh-CN" sz="2000" dirty="0"/>
          </a:p>
          <a:p>
            <a:pPr marL="0" indent="0">
              <a:buNone/>
            </a:pPr>
            <a:r>
              <a:rPr lang="en-US" altLang="zh-CN" sz="2000" dirty="0"/>
              <a:t>	String(char * </a:t>
            </a:r>
            <a:r>
              <a:rPr lang="en-US" altLang="zh-CN" sz="2000" dirty="0" err="1"/>
              <a:t>s,int</a:t>
            </a:r>
            <a:r>
              <a:rPr lang="en-US" altLang="zh-CN" sz="2000" dirty="0"/>
              <a:t> a){</a:t>
            </a:r>
            <a:endParaRPr lang="zh-CN" altLang="zh-CN" sz="2000" dirty="0"/>
          </a:p>
          <a:p>
            <a:pPr marL="0" indent="0">
              <a:buNone/>
            </a:pPr>
            <a:r>
              <a:rPr lang="en-US" altLang="zh-CN" sz="2000" dirty="0"/>
              <a:t>		</a:t>
            </a:r>
            <a:r>
              <a:rPr lang="en-US" altLang="zh-CN" sz="2000" dirty="0" err="1"/>
              <a:t>ptr</a:t>
            </a:r>
            <a:r>
              <a:rPr lang="en-US" altLang="zh-CN" sz="2000" dirty="0"/>
              <a:t>=new char[</a:t>
            </a:r>
            <a:r>
              <a:rPr lang="en-US" altLang="zh-CN" sz="2000" dirty="0" err="1"/>
              <a:t>strlen</a:t>
            </a:r>
            <a:r>
              <a:rPr lang="en-US" altLang="zh-CN" sz="2000" dirty="0"/>
              <a:t>(s)+1];</a:t>
            </a:r>
            <a:endParaRPr lang="zh-CN" altLang="zh-CN" sz="2000" dirty="0"/>
          </a:p>
          <a:p>
            <a:pPr marL="0" indent="0">
              <a:buNone/>
            </a:pPr>
            <a:r>
              <a:rPr lang="en-US" altLang="zh-CN" sz="2000" dirty="0"/>
              <a:t>		</a:t>
            </a:r>
            <a:r>
              <a:rPr lang="en-US" altLang="zh-CN" sz="2000" dirty="0" err="1"/>
              <a:t>strcpy</a:t>
            </a:r>
            <a:r>
              <a:rPr lang="en-US" altLang="zh-CN" sz="2000" dirty="0"/>
              <a:t>(</a:t>
            </a:r>
            <a:r>
              <a:rPr lang="en-US" altLang="zh-CN" sz="2000" dirty="0" err="1"/>
              <a:t>ptr,s</a:t>
            </a:r>
            <a:r>
              <a:rPr lang="en-US" altLang="zh-CN" sz="2000" dirty="0"/>
              <a:t>);</a:t>
            </a:r>
            <a:endParaRPr lang="zh-CN" altLang="zh-CN" sz="2000" dirty="0"/>
          </a:p>
          <a:p>
            <a:pPr marL="0" indent="0">
              <a:buNone/>
            </a:pPr>
            <a:r>
              <a:rPr lang="en-US" altLang="zh-CN" sz="2000" dirty="0"/>
              <a:t>		n=a;</a:t>
            </a:r>
            <a:endParaRPr lang="zh-CN" altLang="zh-CN" sz="2000" dirty="0"/>
          </a:p>
          <a:p>
            <a:pPr marL="0" indent="0">
              <a:buNone/>
            </a:pPr>
            <a:r>
              <a:rPr lang="en-US" altLang="zh-CN" sz="2000" dirty="0"/>
              <a:t>	}</a:t>
            </a:r>
            <a:endParaRPr lang="zh-CN" altLang="zh-CN" sz="2000" dirty="0"/>
          </a:p>
          <a:p>
            <a:pPr marL="0" indent="0">
              <a:buNone/>
            </a:pPr>
            <a:r>
              <a:rPr lang="en-US" altLang="zh-CN" sz="2000" dirty="0"/>
              <a:t>	~String(){delete </a:t>
            </a:r>
            <a:r>
              <a:rPr lang="en-US" altLang="zh-CN" sz="2000" dirty="0" err="1"/>
              <a:t>ptr</a:t>
            </a:r>
            <a:r>
              <a:rPr lang="en-US" altLang="zh-CN" sz="2000" dirty="0"/>
              <a:t>;}</a:t>
            </a:r>
            <a:endParaRPr lang="zh-CN" altLang="zh-CN" sz="2000" dirty="0"/>
          </a:p>
          <a:p>
            <a:pPr marL="0" indent="0">
              <a:buNone/>
            </a:pPr>
            <a:r>
              <a:rPr lang="en-US" altLang="zh-CN" sz="2000" dirty="0"/>
              <a:t>	void print(){</a:t>
            </a:r>
            <a:r>
              <a:rPr lang="en-US" altLang="zh-CN" sz="2000" dirty="0" err="1"/>
              <a:t>cout</a:t>
            </a:r>
            <a:r>
              <a:rPr lang="en-US" altLang="zh-CN" sz="2000" dirty="0"/>
              <a:t>&lt;&lt;</a:t>
            </a:r>
            <a:r>
              <a:rPr lang="en-US" altLang="zh-CN" sz="2000" dirty="0" err="1"/>
              <a:t>ptr</a:t>
            </a:r>
            <a:r>
              <a:rPr lang="en-US" altLang="zh-CN" sz="2000" dirty="0"/>
              <a:t>&lt;&lt;</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eaLnBrk="1" hangingPunct="1">
              <a:buNone/>
            </a:pPr>
            <a:endParaRPr lang="en-US" altLang="zh-CN" sz="2000" b="1" dirty="0">
              <a:solidFill>
                <a:schemeClr val="accent2"/>
              </a:solidFill>
            </a:endParaRPr>
          </a:p>
        </p:txBody>
      </p:sp>
      <p:sp>
        <p:nvSpPr>
          <p:cNvPr id="3" name="标题 2"/>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endParaRPr lang="zh-CN" altLang="en-US" dirty="0"/>
          </a:p>
        </p:txBody>
      </p:sp>
    </p:spTree>
    <p:extLst>
      <p:ext uri="{BB962C8B-B14F-4D97-AF65-F5344CB8AC3E}">
        <p14:creationId xmlns:p14="http://schemas.microsoft.com/office/powerpoint/2010/main" val="37391938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61937" y="1052736"/>
            <a:ext cx="8054479" cy="3816424"/>
          </a:xfrm>
        </p:spPr>
        <p:txBody>
          <a:bodyPr/>
          <a:lstStyle/>
          <a:p>
            <a:pPr marL="0" indent="0">
              <a:buNone/>
            </a:pPr>
            <a:r>
              <a:rPr lang="en-US" altLang="zh-CN" sz="2000" dirty="0"/>
              <a:t>void main(){</a:t>
            </a:r>
            <a:endParaRPr lang="zh-CN" altLang="zh-CN" sz="2000" dirty="0"/>
          </a:p>
          <a:p>
            <a:pPr marL="0" indent="0">
              <a:buNone/>
            </a:pPr>
            <a:r>
              <a:rPr lang="en-US" altLang="zh-CN" sz="2000" dirty="0"/>
              <a:t>		String p1("Hello",8);			//L1</a:t>
            </a:r>
            <a:endParaRPr lang="zh-CN" altLang="zh-CN" sz="2000" dirty="0"/>
          </a:p>
          <a:p>
            <a:pPr marL="0" indent="0">
              <a:buNone/>
            </a:pPr>
            <a:r>
              <a:rPr lang="en-US" altLang="zh-CN" sz="2000" dirty="0"/>
              <a:t>		{	String p2("</a:t>
            </a:r>
            <a:r>
              <a:rPr lang="en-US" altLang="zh-CN" sz="2000" dirty="0" err="1"/>
              <a:t>chong</a:t>
            </a:r>
            <a:r>
              <a:rPr lang="en-US" altLang="zh-CN" sz="2000" dirty="0"/>
              <a:t> qing",10);      	//L2</a:t>
            </a:r>
            <a:endParaRPr lang="zh-CN" altLang="zh-CN" sz="2000" dirty="0"/>
          </a:p>
          <a:p>
            <a:pPr marL="0" indent="0">
              <a:buNone/>
            </a:pPr>
            <a:r>
              <a:rPr lang="en-US" altLang="zh-CN" sz="2000" dirty="0"/>
              <a:t>			p2=p1;				//L3</a:t>
            </a:r>
            <a:endParaRPr lang="zh-CN" altLang="zh-CN" sz="2000" dirty="0"/>
          </a:p>
          <a:p>
            <a:pPr marL="0" indent="0">
              <a:buNone/>
            </a:pPr>
            <a:r>
              <a:rPr lang="en-US" altLang="zh-CN" sz="2000" dirty="0"/>
              <a:t>			</a:t>
            </a:r>
            <a:r>
              <a:rPr lang="en-US" altLang="zh-CN" sz="2000" dirty="0" err="1"/>
              <a:t>cout</a:t>
            </a:r>
            <a:r>
              <a:rPr lang="en-US" altLang="zh-CN" sz="2000" dirty="0"/>
              <a:t>&lt;&lt;"p2:";			//L4</a:t>
            </a:r>
            <a:endParaRPr lang="zh-CN" altLang="zh-CN" sz="2000" dirty="0"/>
          </a:p>
          <a:p>
            <a:pPr marL="0" indent="0">
              <a:buNone/>
            </a:pPr>
            <a:r>
              <a:rPr lang="en-US" altLang="zh-CN" sz="2000" dirty="0"/>
              <a:t>			p2.print();			//L5</a:t>
            </a:r>
            <a:endParaRPr lang="zh-CN" altLang="zh-CN" sz="2000" dirty="0"/>
          </a:p>
          <a:p>
            <a:pPr marL="0" indent="0">
              <a:buNone/>
            </a:pPr>
            <a:r>
              <a:rPr lang="en-US" altLang="zh-CN" sz="2000" dirty="0"/>
              <a:t>		}					//L6    </a:t>
            </a:r>
            <a:endParaRPr lang="zh-CN" altLang="zh-CN" sz="2000" dirty="0"/>
          </a:p>
          <a:p>
            <a:pPr marL="0" indent="0">
              <a:buNone/>
            </a:pPr>
            <a:r>
              <a:rPr lang="en-US" altLang="zh-CN" sz="2000" dirty="0"/>
              <a:t>		</a:t>
            </a:r>
            <a:r>
              <a:rPr lang="en-US" altLang="zh-CN" sz="2000" dirty="0" err="1"/>
              <a:t>cout</a:t>
            </a:r>
            <a:r>
              <a:rPr lang="en-US" altLang="zh-CN" sz="2000" dirty="0"/>
              <a:t>&lt;&lt;"p1:";				//L7 </a:t>
            </a:r>
            <a:endParaRPr lang="zh-CN" altLang="zh-CN" sz="2000" dirty="0"/>
          </a:p>
          <a:p>
            <a:pPr marL="0" indent="0">
              <a:buNone/>
            </a:pPr>
            <a:r>
              <a:rPr lang="en-US" altLang="zh-CN" sz="2000" dirty="0"/>
              <a:t>		p1.print();				//L8,</a:t>
            </a:r>
            <a:r>
              <a:rPr lang="zh-CN" altLang="zh-CN" sz="2000" dirty="0"/>
              <a:t>错误</a:t>
            </a:r>
          </a:p>
          <a:p>
            <a:pPr marL="0" indent="0">
              <a:buNone/>
            </a:pPr>
            <a:r>
              <a:rPr lang="en-US" altLang="zh-CN" sz="2000" dirty="0"/>
              <a:t>}							//L9 </a:t>
            </a:r>
            <a:endParaRPr lang="zh-CN" altLang="zh-CN" sz="2000" dirty="0"/>
          </a:p>
          <a:p>
            <a:pPr marL="0" indent="0" eaLnBrk="1" hangingPunct="1">
              <a:buNone/>
            </a:pPr>
            <a:endParaRPr lang="en-US" altLang="zh-CN" sz="2000" b="1" dirty="0">
              <a:solidFill>
                <a:schemeClr val="accent2"/>
              </a:solidFill>
            </a:endParaRPr>
          </a:p>
        </p:txBody>
      </p:sp>
      <p:sp>
        <p:nvSpPr>
          <p:cNvPr id="3" name="标题 2"/>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endParaRPr lang="zh-CN" altLang="en-US" dirty="0"/>
          </a:p>
        </p:txBody>
      </p:sp>
      <p:sp>
        <p:nvSpPr>
          <p:cNvPr id="2" name="对话气泡: 矩形 1"/>
          <p:cNvSpPr/>
          <p:nvPr/>
        </p:nvSpPr>
        <p:spPr>
          <a:xfrm>
            <a:off x="539552" y="4869160"/>
            <a:ext cx="7632848" cy="1656184"/>
          </a:xfrm>
          <a:prstGeom prst="wedgeRectCallout">
            <a:avLst>
              <a:gd name="adj1" fmla="val -14344"/>
              <a:gd name="adj2" fmla="val -83162"/>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solidFill>
                  <a:schemeClr val="tx1"/>
                </a:solidFill>
              </a:rPr>
              <a:t>运行结果：</a:t>
            </a:r>
          </a:p>
          <a:p>
            <a:r>
              <a:rPr lang="en-US" altLang="zh-CN" sz="2000" b="1" dirty="0">
                <a:solidFill>
                  <a:srgbClr val="0000CC"/>
                </a:solidFill>
              </a:rPr>
              <a:t>p2:Hello</a:t>
            </a:r>
            <a:endParaRPr lang="zh-CN" altLang="zh-CN" sz="2000" b="1" dirty="0">
              <a:solidFill>
                <a:srgbClr val="0000CC"/>
              </a:solidFill>
            </a:endParaRPr>
          </a:p>
          <a:p>
            <a:r>
              <a:rPr lang="en-US" altLang="zh-CN" sz="2000" b="1" dirty="0">
                <a:solidFill>
                  <a:srgbClr val="0000CC"/>
                </a:solidFill>
              </a:rPr>
              <a:t>p1:</a:t>
            </a:r>
            <a:r>
              <a:rPr lang="zh-CN" altLang="zh-CN" sz="2000" b="1" dirty="0">
                <a:solidFill>
                  <a:srgbClr val="0000CC"/>
                </a:solidFill>
              </a:rPr>
              <a:t>葺葺葺葺葺</a:t>
            </a:r>
            <a:endParaRPr lang="en-US" altLang="zh-CN" sz="2000" b="1" dirty="0">
              <a:solidFill>
                <a:srgbClr val="0000CC"/>
              </a:solidFill>
            </a:endParaRPr>
          </a:p>
          <a:p>
            <a:r>
              <a:rPr lang="zh-CN" altLang="en-US" sz="2000" b="1" dirty="0">
                <a:solidFill>
                  <a:schemeClr val="tx1"/>
                </a:solidFill>
              </a:rPr>
              <a:t>　　　此结果表明</a:t>
            </a:r>
            <a:r>
              <a:rPr lang="en-US" altLang="zh-CN" sz="2000" b="1" dirty="0">
                <a:solidFill>
                  <a:schemeClr val="tx1"/>
                </a:solidFill>
              </a:rPr>
              <a:t>p1</a:t>
            </a:r>
            <a:r>
              <a:rPr lang="zh-CN" altLang="en-US" sz="2000" b="1" dirty="0">
                <a:solidFill>
                  <a:schemeClr val="tx1"/>
                </a:solidFill>
              </a:rPr>
              <a:t>指针所指区域已被回收，输出的是乱码．</a:t>
            </a:r>
            <a:r>
              <a:rPr lang="zh-CN" altLang="zh-CN" sz="2000" b="1" dirty="0">
                <a:solidFill>
                  <a:schemeClr val="tx1"/>
                </a:solidFill>
              </a:rPr>
              <a:t>错误发生在语句</a:t>
            </a:r>
            <a:r>
              <a:rPr lang="en-US" altLang="zh-CN" sz="2000" b="1" dirty="0">
                <a:solidFill>
                  <a:schemeClr val="tx1"/>
                </a:solidFill>
              </a:rPr>
              <a:t>L9</a:t>
            </a:r>
            <a:r>
              <a:rPr lang="zh-CN" altLang="zh-CN" sz="2000" b="1" dirty="0">
                <a:solidFill>
                  <a:schemeClr val="tx1"/>
                </a:solidFill>
              </a:rPr>
              <a:t>处。</a:t>
            </a:r>
          </a:p>
        </p:txBody>
      </p:sp>
    </p:spTree>
    <p:extLst>
      <p:ext uri="{BB962C8B-B14F-4D97-AF65-F5344CB8AC3E}">
        <p14:creationId xmlns:p14="http://schemas.microsoft.com/office/powerpoint/2010/main" val="312390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61937" y="1052736"/>
            <a:ext cx="8558535" cy="5544616"/>
          </a:xfrm>
        </p:spPr>
        <p:txBody>
          <a:bodyPr/>
          <a:lstStyle/>
          <a:p>
            <a:pPr eaLnBrk="1" hangingPunct="1"/>
            <a:r>
              <a:rPr lang="zh-CN" altLang="en-US" sz="2800" b="1" dirty="0">
                <a:solidFill>
                  <a:srgbClr val="FF0000"/>
                </a:solidFill>
              </a:rPr>
              <a:t>错误分析</a:t>
            </a:r>
            <a:endParaRPr lang="en-US" altLang="zh-CN" sz="2800" b="1" dirty="0">
              <a:solidFill>
                <a:srgbClr val="FF0000"/>
              </a:solidFill>
            </a:endParaRPr>
          </a:p>
          <a:p>
            <a:pPr lvl="1"/>
            <a:r>
              <a:rPr lang="zh-CN" altLang="zh-CN" sz="2400" dirty="0"/>
              <a:t>当执行“</a:t>
            </a:r>
            <a:r>
              <a:rPr lang="en-US" altLang="zh-CN" sz="2400" dirty="0"/>
              <a:t>p2=p1</a:t>
            </a:r>
            <a:r>
              <a:rPr lang="zh-CN" altLang="zh-CN" sz="2400" dirty="0"/>
              <a:t>”时，由于</a:t>
            </a:r>
            <a:r>
              <a:rPr lang="en-US" altLang="zh-CN" sz="2400" dirty="0"/>
              <a:t>String</a:t>
            </a:r>
            <a:r>
              <a:rPr lang="zh-CN" altLang="zh-CN" sz="2400" dirty="0"/>
              <a:t>类没有提供赋值运算符函数，</a:t>
            </a:r>
            <a:r>
              <a:rPr lang="en-US" altLang="zh-CN" sz="2400" dirty="0"/>
              <a:t>C++</a:t>
            </a:r>
            <a:r>
              <a:rPr lang="zh-CN" altLang="zh-CN" sz="2400" dirty="0"/>
              <a:t>将为它生成合成赋值运算符函数，并调用它进行对象赋值。</a:t>
            </a:r>
            <a:endParaRPr lang="en-US" altLang="zh-CN" sz="2400" dirty="0"/>
          </a:p>
          <a:p>
            <a:pPr lvl="1"/>
            <a:r>
              <a:rPr lang="zh-CN" altLang="zh-CN" sz="2400" dirty="0"/>
              <a:t>编译器合成的赋值运算符函数类似于下面的形式</a:t>
            </a:r>
            <a:r>
              <a:rPr lang="zh-CN" altLang="en-US" sz="2400" dirty="0"/>
              <a:t>：</a:t>
            </a:r>
            <a:endParaRPr lang="zh-CN" altLang="zh-CN" sz="2400" dirty="0"/>
          </a:p>
          <a:p>
            <a:pPr marL="457200" lvl="1" indent="0">
              <a:buNone/>
            </a:pPr>
            <a:r>
              <a:rPr lang="en-US" altLang="zh-CN" sz="2400" dirty="0">
                <a:solidFill>
                  <a:srgbClr val="0000CC"/>
                </a:solidFill>
              </a:rPr>
              <a:t>String&amp; String::operator=(</a:t>
            </a:r>
            <a:r>
              <a:rPr lang="en-US" altLang="zh-CN" sz="2400" dirty="0" err="1">
                <a:solidFill>
                  <a:srgbClr val="0000CC"/>
                </a:solidFill>
              </a:rPr>
              <a:t>const</a:t>
            </a:r>
            <a:r>
              <a:rPr lang="en-US" altLang="zh-CN" sz="2400" dirty="0">
                <a:solidFill>
                  <a:srgbClr val="0000CC"/>
                </a:solidFill>
              </a:rPr>
              <a:t> String &amp;s){</a:t>
            </a:r>
            <a:endParaRPr lang="zh-CN" altLang="zh-CN" sz="2400" dirty="0">
              <a:solidFill>
                <a:srgbClr val="0000CC"/>
              </a:solidFill>
            </a:endParaRPr>
          </a:p>
          <a:p>
            <a:pPr marL="457200" lvl="1" indent="0">
              <a:buNone/>
            </a:pPr>
            <a:r>
              <a:rPr lang="en-US" altLang="zh-CN" sz="2400" dirty="0">
                <a:solidFill>
                  <a:srgbClr val="0000CC"/>
                </a:solidFill>
              </a:rPr>
              <a:t>		</a:t>
            </a:r>
            <a:r>
              <a:rPr lang="en-US" altLang="zh-CN" sz="2400" dirty="0" err="1">
                <a:solidFill>
                  <a:srgbClr val="0000CC"/>
                </a:solidFill>
              </a:rPr>
              <a:t>ptr</a:t>
            </a:r>
            <a:r>
              <a:rPr lang="en-US" altLang="zh-CN" sz="2400" dirty="0">
                <a:solidFill>
                  <a:srgbClr val="0000CC"/>
                </a:solidFill>
              </a:rPr>
              <a:t>=</a:t>
            </a:r>
            <a:r>
              <a:rPr lang="en-US" altLang="zh-CN" sz="2400" dirty="0" err="1">
                <a:solidFill>
                  <a:srgbClr val="0000CC"/>
                </a:solidFill>
              </a:rPr>
              <a:t>s.ptr</a:t>
            </a:r>
            <a:r>
              <a:rPr lang="en-US" altLang="zh-CN" sz="2400" dirty="0">
                <a:solidFill>
                  <a:srgbClr val="0000CC"/>
                </a:solidFill>
              </a:rPr>
              <a:t>;                                     </a:t>
            </a:r>
            <a:endParaRPr lang="zh-CN" altLang="zh-CN" sz="2400" dirty="0">
              <a:solidFill>
                <a:srgbClr val="0000CC"/>
              </a:solidFill>
            </a:endParaRPr>
          </a:p>
          <a:p>
            <a:pPr marL="457200" lvl="1" indent="0">
              <a:buNone/>
            </a:pPr>
            <a:r>
              <a:rPr lang="en-US" altLang="zh-CN" sz="2400" dirty="0">
                <a:solidFill>
                  <a:srgbClr val="0000CC"/>
                </a:solidFill>
              </a:rPr>
              <a:t>		n=</a:t>
            </a:r>
            <a:r>
              <a:rPr lang="en-US" altLang="zh-CN" sz="2400" dirty="0" err="1">
                <a:solidFill>
                  <a:srgbClr val="0000CC"/>
                </a:solidFill>
              </a:rPr>
              <a:t>s.n</a:t>
            </a:r>
            <a:r>
              <a:rPr lang="en-US" altLang="zh-CN" sz="2400" dirty="0">
                <a:solidFill>
                  <a:srgbClr val="0000CC"/>
                </a:solidFill>
              </a:rPr>
              <a:t>;</a:t>
            </a:r>
            <a:endParaRPr lang="zh-CN" altLang="zh-CN" sz="2400" dirty="0">
              <a:solidFill>
                <a:srgbClr val="0000CC"/>
              </a:solidFill>
            </a:endParaRPr>
          </a:p>
          <a:p>
            <a:pPr marL="457200" lvl="1" indent="0">
              <a:buNone/>
            </a:pPr>
            <a:r>
              <a:rPr lang="en-US" altLang="zh-CN" sz="2400" dirty="0">
                <a:solidFill>
                  <a:srgbClr val="0000CC"/>
                </a:solidFill>
              </a:rPr>
              <a:t>		return *this;</a:t>
            </a:r>
            <a:endParaRPr lang="zh-CN" altLang="zh-CN" sz="2400" dirty="0">
              <a:solidFill>
                <a:srgbClr val="0000CC"/>
              </a:solidFill>
            </a:endParaRPr>
          </a:p>
          <a:p>
            <a:pPr marL="457200" lvl="1" indent="0">
              <a:buNone/>
            </a:pPr>
            <a:r>
              <a:rPr lang="en-US" altLang="zh-CN" sz="2400" dirty="0">
                <a:solidFill>
                  <a:srgbClr val="0000CC"/>
                </a:solidFill>
              </a:rPr>
              <a:t>}</a:t>
            </a:r>
            <a:endParaRPr lang="zh-CN" altLang="zh-CN" sz="2400" dirty="0">
              <a:solidFill>
                <a:srgbClr val="0000CC"/>
              </a:solidFill>
            </a:endParaRPr>
          </a:p>
          <a:p>
            <a:pPr marL="457200" lvl="1" indent="0">
              <a:buNone/>
            </a:pPr>
            <a:r>
              <a:rPr lang="zh-CN" altLang="zh-CN" sz="2400" dirty="0">
                <a:solidFill>
                  <a:srgbClr val="FF0000"/>
                </a:solidFill>
              </a:rPr>
              <a:t>“</a:t>
            </a:r>
            <a:r>
              <a:rPr lang="en-US" altLang="zh-CN" sz="2400" dirty="0">
                <a:solidFill>
                  <a:srgbClr val="FF0000"/>
                </a:solidFill>
              </a:rPr>
              <a:t>p2=p1</a:t>
            </a:r>
            <a:r>
              <a:rPr lang="zh-CN" altLang="zh-CN" sz="2400" dirty="0">
                <a:solidFill>
                  <a:srgbClr val="FF0000"/>
                </a:solidFill>
              </a:rPr>
              <a:t>”操作就相当于执行下面的两条语句：</a:t>
            </a:r>
          </a:p>
          <a:p>
            <a:pPr marL="457200" lvl="1" indent="0">
              <a:buNone/>
            </a:pPr>
            <a:r>
              <a:rPr lang="en-US" altLang="zh-CN" sz="2400" dirty="0">
                <a:solidFill>
                  <a:srgbClr val="FF0000"/>
                </a:solidFill>
              </a:rPr>
              <a:t>p2.n=p1.n;            	//L1</a:t>
            </a:r>
            <a:endParaRPr lang="zh-CN" altLang="zh-CN" sz="2400" dirty="0">
              <a:solidFill>
                <a:srgbClr val="FF0000"/>
              </a:solidFill>
            </a:endParaRPr>
          </a:p>
          <a:p>
            <a:pPr marL="457200" lvl="1" indent="0">
              <a:buNone/>
            </a:pPr>
            <a:r>
              <a:rPr lang="en-US" altLang="zh-CN" sz="2400" dirty="0">
                <a:solidFill>
                  <a:srgbClr val="FF0000"/>
                </a:solidFill>
              </a:rPr>
              <a:t>p2.ptr=p1.ptr;         	//L2</a:t>
            </a:r>
            <a:endParaRPr lang="zh-CN" altLang="zh-CN" sz="2400" dirty="0">
              <a:solidFill>
                <a:srgbClr val="FF0000"/>
              </a:solidFill>
            </a:endParaRPr>
          </a:p>
          <a:p>
            <a:pPr eaLnBrk="1" hangingPunct="1"/>
            <a:endParaRPr lang="en-US" altLang="zh-CN" sz="2400" b="1" dirty="0">
              <a:solidFill>
                <a:srgbClr val="0000CC"/>
              </a:solidFill>
            </a:endParaRPr>
          </a:p>
        </p:txBody>
      </p:sp>
      <p:sp>
        <p:nvSpPr>
          <p:cNvPr id="3" name="标题 2"/>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endParaRPr lang="zh-CN" altLang="en-US" dirty="0"/>
          </a:p>
        </p:txBody>
      </p:sp>
      <p:sp>
        <p:nvSpPr>
          <p:cNvPr id="6" name="对话气泡: 矩形 5"/>
          <p:cNvSpPr/>
          <p:nvPr/>
        </p:nvSpPr>
        <p:spPr>
          <a:xfrm>
            <a:off x="3851920" y="3573016"/>
            <a:ext cx="4968551" cy="1800200"/>
          </a:xfrm>
          <a:prstGeom prst="wedgeRectCallout">
            <a:avLst>
              <a:gd name="adj1" fmla="val -36212"/>
              <a:gd name="adj2" fmla="val 107029"/>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altLang="zh-CN" b="1" dirty="0">
                <a:solidFill>
                  <a:schemeClr val="tx1"/>
                </a:solidFill>
              </a:rPr>
              <a:t>L2</a:t>
            </a:r>
            <a:r>
              <a:rPr lang="zh-CN" altLang="en-US" b="1" dirty="0">
                <a:solidFill>
                  <a:schemeClr val="tx1"/>
                </a:solidFill>
              </a:rPr>
              <a:t>执行后，</a:t>
            </a:r>
            <a:r>
              <a:rPr lang="en-US" altLang="zh-CN" b="1" dirty="0">
                <a:solidFill>
                  <a:schemeClr val="tx1"/>
                </a:solidFill>
              </a:rPr>
              <a:t>p1,p2</a:t>
            </a:r>
            <a:r>
              <a:rPr lang="zh-CN" altLang="en-US" b="1" dirty="0">
                <a:solidFill>
                  <a:schemeClr val="tx1"/>
                </a:solidFill>
              </a:rPr>
              <a:t>的</a:t>
            </a:r>
            <a:r>
              <a:rPr lang="en-US" altLang="zh-CN" b="1" dirty="0" err="1">
                <a:solidFill>
                  <a:schemeClr val="tx1"/>
                </a:solidFill>
              </a:rPr>
              <a:t>ptr</a:t>
            </a:r>
            <a:r>
              <a:rPr lang="zh-CN" altLang="en-US" b="1" dirty="0">
                <a:solidFill>
                  <a:schemeClr val="tx1"/>
                </a:solidFill>
              </a:rPr>
              <a:t>指针指向了同一内存单元。</a:t>
            </a:r>
            <a:r>
              <a:rPr lang="en-US" altLang="zh-CN" b="1" dirty="0">
                <a:solidFill>
                  <a:schemeClr val="tx1"/>
                </a:solidFill>
              </a:rPr>
              <a:t>P2</a:t>
            </a:r>
            <a:r>
              <a:rPr lang="zh-CN" altLang="en-US" b="1" dirty="0">
                <a:solidFill>
                  <a:schemeClr val="tx1"/>
                </a:solidFill>
              </a:rPr>
              <a:t>对象析构时就会调用它的析构函数</a:t>
            </a:r>
            <a:r>
              <a:rPr lang="en-US" altLang="zh-CN" b="1" dirty="0">
                <a:solidFill>
                  <a:schemeClr val="tx1"/>
                </a:solidFill>
              </a:rPr>
              <a:t>delete</a:t>
            </a:r>
            <a:r>
              <a:rPr lang="zh-CN" altLang="en-US" b="1" dirty="0">
                <a:solidFill>
                  <a:schemeClr val="tx1"/>
                </a:solidFill>
              </a:rPr>
              <a:t>此内存区域。因此输出</a:t>
            </a:r>
            <a:r>
              <a:rPr lang="en-US" altLang="zh-CN" b="1" dirty="0">
                <a:solidFill>
                  <a:schemeClr val="tx1"/>
                </a:solidFill>
              </a:rPr>
              <a:t>p1.ptr</a:t>
            </a:r>
            <a:r>
              <a:rPr lang="zh-CN" altLang="en-US" b="1" dirty="0">
                <a:solidFill>
                  <a:schemeClr val="tx1"/>
                </a:solidFill>
              </a:rPr>
              <a:t>所指内容时是无效字符。</a:t>
            </a:r>
            <a:endParaRPr lang="en-US" altLang="zh-CN" b="1" dirty="0">
              <a:solidFill>
                <a:schemeClr val="tx1"/>
              </a:solidFill>
            </a:endParaRPr>
          </a:p>
          <a:p>
            <a:pPr marL="457200" indent="-457200">
              <a:buFont typeface="+mj-lt"/>
              <a:buAutoNum type="arabicPeriod"/>
            </a:pPr>
            <a:r>
              <a:rPr lang="zh-CN" altLang="en-US" b="1" dirty="0">
                <a:solidFill>
                  <a:schemeClr val="tx1"/>
                </a:solidFill>
              </a:rPr>
              <a:t>当</a:t>
            </a:r>
            <a:r>
              <a:rPr lang="en-US" altLang="zh-CN" b="1" dirty="0">
                <a:solidFill>
                  <a:schemeClr val="tx1"/>
                </a:solidFill>
              </a:rPr>
              <a:t>p1</a:t>
            </a:r>
            <a:r>
              <a:rPr lang="zh-CN" altLang="en-US" b="1" dirty="0">
                <a:solidFill>
                  <a:schemeClr val="tx1"/>
                </a:solidFill>
              </a:rPr>
              <a:t>析构函数调用时，会再次</a:t>
            </a:r>
            <a:r>
              <a:rPr lang="en-US" altLang="zh-CN" b="1" dirty="0">
                <a:solidFill>
                  <a:schemeClr val="tx1"/>
                </a:solidFill>
              </a:rPr>
              <a:t>delete</a:t>
            </a:r>
            <a:r>
              <a:rPr lang="zh-CN" altLang="en-US" b="1" dirty="0">
                <a:solidFill>
                  <a:schemeClr val="tx1"/>
                </a:solidFill>
              </a:rPr>
              <a:t>同一内存区域，产生错误。称为</a:t>
            </a:r>
            <a:r>
              <a:rPr lang="en-US" altLang="zh-CN" b="1" dirty="0">
                <a:solidFill>
                  <a:schemeClr val="tx1"/>
                </a:solidFill>
              </a:rPr>
              <a:t>“</a:t>
            </a:r>
            <a:r>
              <a:rPr lang="zh-CN" altLang="en-US" b="1" dirty="0">
                <a:solidFill>
                  <a:schemeClr val="tx1"/>
                </a:solidFill>
              </a:rPr>
              <a:t>指针悬挂</a:t>
            </a:r>
            <a:r>
              <a:rPr lang="en-US" altLang="zh-CN" b="1" dirty="0">
                <a:solidFill>
                  <a:schemeClr val="tx1"/>
                </a:solidFill>
              </a:rPr>
              <a:t>”</a:t>
            </a:r>
            <a:endParaRPr lang="zh-CN" altLang="zh-CN" b="1" dirty="0">
              <a:solidFill>
                <a:schemeClr val="tx1"/>
              </a:solidFill>
            </a:endParaRPr>
          </a:p>
        </p:txBody>
      </p:sp>
    </p:spTree>
    <p:extLst>
      <p:ext uri="{BB962C8B-B14F-4D97-AF65-F5344CB8AC3E}">
        <p14:creationId xmlns:p14="http://schemas.microsoft.com/office/powerpoint/2010/main" val="88983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 calcmode="lin" valueType="num">
                                      <p:cBhvr additive="base">
                                        <p:cTn id="23"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 calcmode="lin" valueType="num">
                                      <p:cBhvr additive="base">
                                        <p:cTn id="27"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anim calcmode="lin" valueType="num">
                                      <p:cBhvr additive="base">
                                        <p:cTn id="31"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515">
                                            <p:txEl>
                                              <p:pRg st="7" end="7"/>
                                            </p:txEl>
                                          </p:spTgt>
                                        </p:tgtEl>
                                        <p:attrNameLst>
                                          <p:attrName>style.visibility</p:attrName>
                                        </p:attrNameLst>
                                      </p:cBhvr>
                                      <p:to>
                                        <p:strVal val="visible"/>
                                      </p:to>
                                    </p:set>
                                    <p:anim calcmode="lin" valueType="num">
                                      <p:cBhvr additive="base">
                                        <p:cTn id="35"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4515">
                                            <p:txEl>
                                              <p:pRg st="8" end="8"/>
                                            </p:txEl>
                                          </p:spTgt>
                                        </p:tgtEl>
                                        <p:attrNameLst>
                                          <p:attrName>style.visibility</p:attrName>
                                        </p:attrNameLst>
                                      </p:cBhvr>
                                      <p:to>
                                        <p:strVal val="visible"/>
                                      </p:to>
                                    </p:set>
                                    <p:anim calcmode="lin" valueType="num">
                                      <p:cBhvr additive="base">
                                        <p:cTn id="41"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4515">
                                            <p:txEl>
                                              <p:pRg st="9" end="9"/>
                                            </p:txEl>
                                          </p:spTgt>
                                        </p:tgtEl>
                                        <p:attrNameLst>
                                          <p:attrName>style.visibility</p:attrName>
                                        </p:attrNameLst>
                                      </p:cBhvr>
                                      <p:to>
                                        <p:strVal val="visible"/>
                                      </p:to>
                                    </p:set>
                                    <p:anim calcmode="lin" valueType="num">
                                      <p:cBhvr additive="base">
                                        <p:cTn id="47"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451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4515">
                                            <p:txEl>
                                              <p:pRg st="10" end="10"/>
                                            </p:txEl>
                                          </p:spTgt>
                                        </p:tgtEl>
                                        <p:attrNameLst>
                                          <p:attrName>style.visibility</p:attrName>
                                        </p:attrNameLst>
                                      </p:cBhvr>
                                      <p:to>
                                        <p:strVal val="visible"/>
                                      </p:to>
                                    </p:set>
                                    <p:anim calcmode="lin" valueType="num">
                                      <p:cBhvr additive="base">
                                        <p:cTn id="51"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45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eaLnBrk="1" hangingPunct="1"/>
            <a:r>
              <a:rPr lang="zh-CN" altLang="en-US" b="1" dirty="0">
                <a:solidFill>
                  <a:srgbClr val="0000CC"/>
                </a:solidFill>
              </a:rPr>
              <a:t>指针悬挂</a:t>
            </a:r>
            <a:endParaRPr lang="en-US" altLang="zh-CN" b="1" dirty="0">
              <a:solidFill>
                <a:srgbClr val="0000CC"/>
              </a:solidFill>
            </a:endParaRPr>
          </a:p>
        </p:txBody>
      </p:sp>
      <p:sp>
        <p:nvSpPr>
          <p:cNvPr id="5" name="标题 2"/>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endParaRPr lang="zh-CN" altLang="en-US" dirty="0"/>
          </a:p>
        </p:txBody>
      </p:sp>
      <p:pic>
        <p:nvPicPr>
          <p:cNvPr id="1026" name="Picture 2" descr="B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73" y="2025390"/>
            <a:ext cx="8639616"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67622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712646" cy="5329238"/>
          </a:xfrm>
        </p:spPr>
        <p:txBody>
          <a:bodyPr/>
          <a:lstStyle/>
          <a:p>
            <a:pPr marL="0" indent="0" eaLnBrk="1" hangingPunct="1">
              <a:buNone/>
            </a:pPr>
            <a:r>
              <a:rPr lang="en-US" altLang="zh-CN" b="1" dirty="0">
                <a:solidFill>
                  <a:srgbClr val="0000CC"/>
                </a:solidFill>
              </a:rPr>
              <a:t>5</a:t>
            </a:r>
            <a:r>
              <a:rPr lang="zh-CN" altLang="zh-CN" b="1" dirty="0">
                <a:solidFill>
                  <a:srgbClr val="0000CC"/>
                </a:solidFill>
              </a:rPr>
              <a:t>．重载赋值运算符函数</a:t>
            </a:r>
          </a:p>
          <a:p>
            <a:pPr marL="914400" lvl="1" indent="-457200" eaLnBrk="1" hangingPunct="1">
              <a:buFont typeface="+mj-ea"/>
              <a:buAutoNum type="circleNumDbPlain"/>
            </a:pPr>
            <a:r>
              <a:rPr lang="zh-CN" altLang="en-US" sz="2400" b="1" dirty="0"/>
              <a:t>编译器自动合成的默认赋值运算符函数的成员按位复制方式，导致了指针悬挂问题的产生。</a:t>
            </a:r>
            <a:endParaRPr lang="en-US" altLang="zh-CN" sz="2400" b="1" dirty="0"/>
          </a:p>
          <a:p>
            <a:pPr marL="857250" lvl="2" indent="0" eaLnBrk="1" hangingPunct="1">
              <a:buNone/>
            </a:pPr>
            <a:r>
              <a:rPr lang="zh-CN" altLang="en-US" b="1" dirty="0">
                <a:solidFill>
                  <a:srgbClr val="FF0000"/>
                </a:solidFill>
              </a:rPr>
              <a:t>解决此问题的方法是重载赋值运算符函数。</a:t>
            </a:r>
            <a:endParaRPr lang="en-US" altLang="zh-CN" b="1" dirty="0">
              <a:solidFill>
                <a:srgbClr val="FF0000"/>
              </a:solidFill>
            </a:endParaRPr>
          </a:p>
          <a:p>
            <a:pPr marL="914400" lvl="1" indent="-457200" eaLnBrk="1" hangingPunct="1">
              <a:buFont typeface="+mj-ea"/>
              <a:buAutoNum type="circleNumDbPlain"/>
            </a:pPr>
            <a:r>
              <a:rPr lang="en-US" altLang="zh-CN" sz="2400" b="1" dirty="0"/>
              <a:t>C++</a:t>
            </a:r>
            <a:r>
              <a:rPr lang="zh-CN" altLang="en-US" sz="2400" b="1" dirty="0"/>
              <a:t>中，所有运算符都是以函数方式存在的，其名称是：</a:t>
            </a:r>
            <a:endParaRPr lang="en-US" altLang="zh-CN" sz="2400" b="1" dirty="0"/>
          </a:p>
          <a:p>
            <a:pPr marL="857250" lvl="2" indent="0" eaLnBrk="1" hangingPunct="1">
              <a:buNone/>
            </a:pPr>
            <a:r>
              <a:rPr lang="en-US" altLang="zh-CN" b="1" dirty="0">
                <a:solidFill>
                  <a:srgbClr val="0000CC"/>
                </a:solidFill>
              </a:rPr>
              <a:t>operator@(……)</a:t>
            </a:r>
          </a:p>
          <a:p>
            <a:pPr marL="857250" lvl="2" indent="0" eaLnBrk="1" hangingPunct="1">
              <a:buNone/>
            </a:pPr>
            <a:r>
              <a:rPr lang="zh-CN" altLang="en-US" b="1" dirty="0"/>
              <a:t>其中，</a:t>
            </a:r>
            <a:r>
              <a:rPr lang="en-US" altLang="zh-CN" b="1" dirty="0">
                <a:solidFill>
                  <a:srgbClr val="0000CC"/>
                </a:solidFill>
              </a:rPr>
              <a:t>@</a:t>
            </a:r>
            <a:r>
              <a:rPr lang="zh-CN" altLang="en-US" b="1" dirty="0"/>
              <a:t>是代表运算符。如，</a:t>
            </a:r>
            <a:r>
              <a:rPr lang="en-US" altLang="zh-CN" b="1" dirty="0"/>
              <a:t>+</a:t>
            </a:r>
            <a:r>
              <a:rPr lang="zh-CN" altLang="en-US" b="1" dirty="0"/>
              <a:t>的函数名是</a:t>
            </a:r>
            <a:r>
              <a:rPr lang="en-US" altLang="zh-CN" b="1" dirty="0"/>
              <a:t>:</a:t>
            </a:r>
            <a:r>
              <a:rPr lang="en-US" altLang="zh-CN" b="1" dirty="0">
                <a:solidFill>
                  <a:srgbClr val="0000CC"/>
                </a:solidFill>
              </a:rPr>
              <a:t>operator+</a:t>
            </a:r>
            <a:r>
              <a:rPr lang="zh-CN" altLang="en-US" b="1" dirty="0"/>
              <a:t>，</a:t>
            </a:r>
            <a:r>
              <a:rPr lang="en-US" altLang="zh-CN" b="1" dirty="0"/>
              <a:t>--</a:t>
            </a:r>
            <a:r>
              <a:rPr lang="zh-CN" altLang="en-US" b="1" dirty="0"/>
              <a:t>运算符的名称是：</a:t>
            </a:r>
            <a:r>
              <a:rPr lang="en-US" altLang="zh-CN" b="1" dirty="0"/>
              <a:t> </a:t>
            </a:r>
            <a:r>
              <a:rPr lang="en-US" altLang="zh-CN" b="1" dirty="0">
                <a:solidFill>
                  <a:srgbClr val="0000CC"/>
                </a:solidFill>
              </a:rPr>
              <a:t>operator--</a:t>
            </a:r>
            <a:r>
              <a:rPr lang="zh-CN" altLang="en-US" b="1" dirty="0"/>
              <a:t>。因此，</a:t>
            </a:r>
            <a:r>
              <a:rPr lang="en-US" altLang="zh-CN" b="1" dirty="0"/>
              <a:t>=</a:t>
            </a:r>
            <a:r>
              <a:rPr lang="zh-CN" altLang="en-US" b="1" dirty="0"/>
              <a:t>的函数名是：</a:t>
            </a:r>
            <a:r>
              <a:rPr lang="en-US" altLang="zh-CN" b="1" dirty="0">
                <a:solidFill>
                  <a:srgbClr val="0000CC"/>
                </a:solidFill>
              </a:rPr>
              <a:t>operator=</a:t>
            </a:r>
            <a:r>
              <a:rPr lang="zh-CN" altLang="en-US" b="1" dirty="0"/>
              <a:t>。</a:t>
            </a:r>
            <a:endParaRPr lang="en-US" altLang="zh-CN" b="1" dirty="0"/>
          </a:p>
          <a:p>
            <a:pPr marL="914400" lvl="1" indent="-457200" eaLnBrk="1" hangingPunct="1">
              <a:buFont typeface="+mj-ea"/>
              <a:buAutoNum type="circleNumDbPlain"/>
            </a:pPr>
            <a:endParaRPr lang="en-US" altLang="zh-CN" b="1" dirty="0"/>
          </a:p>
        </p:txBody>
      </p:sp>
      <p:sp>
        <p:nvSpPr>
          <p:cNvPr id="3" name="标题 2"/>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endParaRPr lang="zh-CN" altLang="en-US" dirty="0"/>
          </a:p>
        </p:txBody>
      </p:sp>
    </p:spTree>
    <p:extLst>
      <p:ext uri="{BB962C8B-B14F-4D97-AF65-F5344CB8AC3E}">
        <p14:creationId xmlns:p14="http://schemas.microsoft.com/office/powerpoint/2010/main" val="100644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1000"/>
                                        <p:tgtEl>
                                          <p:spTgt spid="64515">
                                            <p:txEl>
                                              <p:pRg st="2" end="2"/>
                                            </p:txEl>
                                          </p:spTgt>
                                        </p:tgtEl>
                                      </p:cBhvr>
                                    </p:animEffect>
                                    <p:anim calcmode="lin" valueType="num">
                                      <p:cBhvr>
                                        <p:cTn id="14"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45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 calcmode="lin" valueType="num">
                                      <p:cBhvr additive="base">
                                        <p:cTn id="20"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4515">
                                            <p:txEl>
                                              <p:pRg st="4" end="4"/>
                                            </p:txEl>
                                          </p:spTgt>
                                        </p:tgtEl>
                                        <p:attrNameLst>
                                          <p:attrName>style.visibility</p:attrName>
                                        </p:attrNameLst>
                                      </p:cBhvr>
                                      <p:to>
                                        <p:strVal val="visible"/>
                                      </p:to>
                                    </p:set>
                                    <p:anim calcmode="lin" valueType="num">
                                      <p:cBhvr additive="base">
                                        <p:cTn id="24"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515">
                                            <p:txEl>
                                              <p:pRg st="5" end="5"/>
                                            </p:txEl>
                                          </p:spTgt>
                                        </p:tgtEl>
                                        <p:attrNameLst>
                                          <p:attrName>style.visibility</p:attrName>
                                        </p:attrNameLst>
                                      </p:cBhvr>
                                      <p:to>
                                        <p:strVal val="visible"/>
                                      </p:to>
                                    </p:set>
                                    <p:anim calcmode="lin" valueType="num">
                                      <p:cBhvr additive="base">
                                        <p:cTn id="30"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857250" lvl="1" indent="-457200">
              <a:buFont typeface="+mj-ea"/>
              <a:buAutoNum type="circleNumDbPlain" startAt="3"/>
            </a:pPr>
            <a:r>
              <a:rPr lang="zh-CN" altLang="en-US" sz="3200" b="1" dirty="0">
                <a:solidFill>
                  <a:srgbClr val="0000CC"/>
                </a:solidFill>
              </a:rPr>
              <a:t>赋值运算符的重载方法</a:t>
            </a:r>
            <a:endParaRPr lang="en-US" altLang="zh-CN" sz="3200" b="1" dirty="0">
              <a:solidFill>
                <a:srgbClr val="0000CC"/>
              </a:solidFill>
            </a:endParaRPr>
          </a:p>
          <a:p>
            <a:pPr marL="457200" lvl="1" indent="0">
              <a:buNone/>
            </a:pPr>
            <a:r>
              <a:rPr lang="zh-CN" altLang="zh-CN" sz="2400" dirty="0"/>
              <a:t>赋值运算符是</a:t>
            </a:r>
            <a:r>
              <a:rPr lang="zh-CN" altLang="zh-CN" sz="2400" dirty="0">
                <a:solidFill>
                  <a:srgbClr val="FF0000"/>
                </a:solidFill>
              </a:rPr>
              <a:t>一个二元运算符</a:t>
            </a:r>
            <a:r>
              <a:rPr lang="zh-CN" altLang="zh-CN" sz="2400" dirty="0"/>
              <a:t>，常返回本类对象的引用，其定义形式：</a:t>
            </a:r>
          </a:p>
          <a:p>
            <a:pPr marL="800100" lvl="2" indent="0">
              <a:buNone/>
            </a:pPr>
            <a:r>
              <a:rPr lang="en-US" altLang="zh-CN" sz="2000" dirty="0"/>
              <a:t>class X{</a:t>
            </a:r>
            <a:endParaRPr lang="zh-CN" altLang="zh-CN" sz="2000" dirty="0"/>
          </a:p>
          <a:p>
            <a:pPr marL="800100" lvl="2" indent="0">
              <a:buNone/>
            </a:pPr>
            <a:r>
              <a:rPr lang="zh-CN" altLang="zh-CN" sz="2000" dirty="0"/>
              <a:t>……</a:t>
            </a:r>
          </a:p>
          <a:p>
            <a:pPr marL="800100" lvl="2" indent="0">
              <a:buNone/>
            </a:pPr>
            <a:r>
              <a:rPr lang="en-US" altLang="zh-CN" sz="2000" dirty="0"/>
              <a:t>		</a:t>
            </a:r>
            <a:r>
              <a:rPr lang="en-US" altLang="zh-CN" sz="2000" dirty="0">
                <a:solidFill>
                  <a:srgbClr val="FF0000"/>
                </a:solidFill>
              </a:rPr>
              <a:t>X&amp;  operator=(</a:t>
            </a:r>
            <a:r>
              <a:rPr lang="en-US" altLang="zh-CN" sz="2000" dirty="0" err="1">
                <a:solidFill>
                  <a:srgbClr val="FF0000"/>
                </a:solidFill>
              </a:rPr>
              <a:t>const</a:t>
            </a:r>
            <a:r>
              <a:rPr lang="en-US" altLang="zh-CN" sz="2000" dirty="0">
                <a:solidFill>
                  <a:srgbClr val="FF0000"/>
                </a:solidFill>
              </a:rPr>
              <a:t> X &amp;source</a:t>
            </a:r>
            <a:r>
              <a:rPr lang="zh-CN" altLang="zh-CN" sz="2000" dirty="0">
                <a:solidFill>
                  <a:srgbClr val="FF0000"/>
                </a:solidFill>
              </a:rPr>
              <a:t>，……</a:t>
            </a:r>
            <a:r>
              <a:rPr lang="en-US" altLang="zh-CN" sz="2000" dirty="0">
                <a:solidFill>
                  <a:srgbClr val="FF0000"/>
                </a:solidFill>
              </a:rPr>
              <a:t>);</a:t>
            </a:r>
            <a:endParaRPr lang="zh-CN" altLang="zh-CN" sz="2000" dirty="0">
              <a:solidFill>
                <a:srgbClr val="FF0000"/>
              </a:solidFill>
            </a:endParaRPr>
          </a:p>
          <a:p>
            <a:pPr marL="800100" lvl="2" indent="0">
              <a:buNone/>
            </a:pPr>
            <a:r>
              <a:rPr lang="en-US" altLang="zh-CN" sz="2000" dirty="0"/>
              <a:t>}</a:t>
            </a:r>
            <a:r>
              <a:rPr lang="zh-CN" altLang="zh-CN" sz="2000" dirty="0"/>
              <a:t>；</a:t>
            </a:r>
          </a:p>
          <a:p>
            <a:pPr lvl="1" eaLnBrk="1" hangingPunct="1"/>
            <a:r>
              <a:rPr lang="en-US" altLang="zh-CN" dirty="0"/>
              <a:t>Operator=()</a:t>
            </a:r>
            <a:r>
              <a:rPr lang="zh-CN" altLang="zh-CN" dirty="0"/>
              <a:t>可以有多个参数。若有多个参数，则</a:t>
            </a:r>
            <a:r>
              <a:rPr lang="zh-CN" altLang="zh-CN" dirty="0">
                <a:solidFill>
                  <a:srgbClr val="0000CC"/>
                </a:solidFill>
              </a:rPr>
              <a:t>要求除第一个参数外的其余参数都要有默认值</a:t>
            </a:r>
            <a:r>
              <a:rPr lang="zh-CN" altLang="zh-CN" dirty="0"/>
              <a:t>。</a:t>
            </a:r>
            <a:r>
              <a:rPr lang="zh-CN" altLang="zh-CN" dirty="0">
                <a:solidFill>
                  <a:srgbClr val="FF0000"/>
                </a:solidFill>
              </a:rPr>
              <a:t>第一个参数必须是自身类类型的引用</a:t>
            </a:r>
            <a:r>
              <a:rPr lang="zh-CN" altLang="zh-CN" dirty="0"/>
              <a:t>，</a:t>
            </a:r>
            <a:r>
              <a:rPr lang="zh-CN" altLang="en-US" dirty="0"/>
              <a:t>且</a:t>
            </a:r>
            <a:r>
              <a:rPr lang="zh-CN" altLang="zh-CN" dirty="0"/>
              <a:t>通常是</a:t>
            </a:r>
            <a:r>
              <a:rPr lang="en-US" altLang="zh-CN" dirty="0" err="1"/>
              <a:t>const</a:t>
            </a:r>
            <a:r>
              <a:rPr lang="zh-CN" altLang="zh-CN" dirty="0"/>
              <a:t>类型</a:t>
            </a:r>
            <a:r>
              <a:rPr lang="zh-CN" altLang="en-US" dirty="0"/>
              <a:t>。</a:t>
            </a:r>
            <a:endParaRPr lang="en-US" altLang="zh-CN" b="1" dirty="0">
              <a:solidFill>
                <a:schemeClr val="accent2"/>
              </a:solidFill>
            </a:endParaRPr>
          </a:p>
        </p:txBody>
      </p:sp>
      <p:sp>
        <p:nvSpPr>
          <p:cNvPr id="5" name="标题 2"/>
          <p:cNvSpPr>
            <a:spLocks noGrp="1"/>
          </p:cNvSpPr>
          <p:nvPr>
            <p:ph type="title"/>
          </p:nvPr>
        </p:nvSpPr>
        <p:spPr/>
        <p:txBody>
          <a:bodyPr/>
          <a:lstStyle/>
          <a:p>
            <a:r>
              <a:rPr lang="en-US" altLang="zh-CN" b="1" dirty="0"/>
              <a:t>3.8.1 </a:t>
            </a:r>
            <a:r>
              <a:rPr lang="zh-CN" altLang="zh-CN" b="1" dirty="0">
                <a:solidFill>
                  <a:srgbClr val="FF0000"/>
                </a:solidFill>
              </a:rPr>
              <a:t>赋值运算符</a:t>
            </a:r>
            <a:r>
              <a:rPr lang="zh-CN" altLang="zh-CN" b="1" dirty="0"/>
              <a:t>函数</a:t>
            </a:r>
            <a:endParaRPr lang="zh-CN" altLang="en-US" dirty="0"/>
          </a:p>
        </p:txBody>
      </p:sp>
    </p:spTree>
    <p:extLst>
      <p:ext uri="{BB962C8B-B14F-4D97-AF65-F5344CB8AC3E}">
        <p14:creationId xmlns:p14="http://schemas.microsoft.com/office/powerpoint/2010/main" val="419122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500"/>
                                        <p:tgtEl>
                                          <p:spTgt spid="645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3" end="3"/>
                                            </p:txEl>
                                          </p:spTgt>
                                        </p:tgtEl>
                                        <p:attrNameLst>
                                          <p:attrName>style.visibility</p:attrName>
                                        </p:attrNameLst>
                                      </p:cBhvr>
                                      <p:to>
                                        <p:strVal val="visible"/>
                                      </p:to>
                                    </p:set>
                                    <p:animEffect transition="in" filter="fade">
                                      <p:cBhvr>
                                        <p:cTn id="16" dur="500"/>
                                        <p:tgtEl>
                                          <p:spTgt spid="645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animEffect transition="in" filter="fade">
                                      <p:cBhvr>
                                        <p:cTn id="19" dur="500"/>
                                        <p:tgtEl>
                                          <p:spTgt spid="645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4515">
                                            <p:txEl>
                                              <p:pRg st="5" end="5"/>
                                            </p:txEl>
                                          </p:spTgt>
                                        </p:tgtEl>
                                        <p:attrNameLst>
                                          <p:attrName>style.visibility</p:attrName>
                                        </p:attrNameLst>
                                      </p:cBhvr>
                                      <p:to>
                                        <p:strVal val="visible"/>
                                      </p:to>
                                    </p:set>
                                    <p:animEffect transition="in" filter="fade">
                                      <p:cBhvr>
                                        <p:cTn id="22" dur="500"/>
                                        <p:tgtEl>
                                          <p:spTgt spid="645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4515">
                                            <p:txEl>
                                              <p:pRg st="6" end="6"/>
                                            </p:txEl>
                                          </p:spTgt>
                                        </p:tgtEl>
                                        <p:attrNameLst>
                                          <p:attrName>style.visibility</p:attrName>
                                        </p:attrNameLst>
                                      </p:cBhvr>
                                      <p:to>
                                        <p:strVal val="visible"/>
                                      </p:to>
                                    </p:set>
                                    <p:anim calcmode="lin" valueType="num">
                                      <p:cBhvr additive="base">
                                        <p:cTn id="2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8703</TotalTime>
  <Words>14854</Words>
  <Application>Microsoft Office PowerPoint</Application>
  <PresentationFormat>全屏显示(4:3)</PresentationFormat>
  <Paragraphs>2221</Paragraphs>
  <Slides>184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184</vt:i4>
      </vt:variant>
    </vt:vector>
  </HeadingPairs>
  <TitlesOfParts>
    <vt:vector size="196" baseType="lpstr">
      <vt:lpstr>方正舒体</vt:lpstr>
      <vt:lpstr>华文楷体</vt:lpstr>
      <vt:lpstr>华文中宋</vt:lpstr>
      <vt:lpstr>楷体_GB2312</vt:lpstr>
      <vt:lpstr>宋体</vt:lpstr>
      <vt:lpstr>Arial</vt:lpstr>
      <vt:lpstr>Blackadder ITC</vt:lpstr>
      <vt:lpstr>Courier New</vt:lpstr>
      <vt:lpstr>Lucida Console</vt:lpstr>
      <vt:lpstr>Times New Roman</vt:lpstr>
      <vt:lpstr>Wingdings</vt:lpstr>
      <vt:lpstr>默认设计模板</vt:lpstr>
      <vt:lpstr>第3章 类与对象</vt:lpstr>
      <vt:lpstr>3.1  类的抽象与封装</vt:lpstr>
      <vt:lpstr>3.1.1 抽象</vt:lpstr>
      <vt:lpstr>3.1.1 抽象</vt:lpstr>
      <vt:lpstr>3.1.1 抽象</vt:lpstr>
      <vt:lpstr>3.1.1 抽象</vt:lpstr>
      <vt:lpstr>3.1.1 抽象</vt:lpstr>
      <vt:lpstr>3.1.1 抽象</vt:lpstr>
      <vt:lpstr>3.1.1 抽象</vt:lpstr>
      <vt:lpstr>3.1.1 抽象</vt:lpstr>
      <vt:lpstr>3.1.1 抽象</vt:lpstr>
      <vt:lpstr>3.1.1 抽象</vt:lpstr>
      <vt:lpstr>3.1.2 封装</vt:lpstr>
      <vt:lpstr>3.1.2 封装</vt:lpstr>
      <vt:lpstr>3.1.2 封装</vt:lpstr>
      <vt:lpstr>3.1.2 封装</vt:lpstr>
      <vt:lpstr>PowerPoint 演示文稿</vt:lpstr>
      <vt:lpstr>3.2  struct与class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对象</vt:lpstr>
      <vt:lpstr>3.5  对象</vt:lpstr>
      <vt:lpstr>3.5  对象</vt:lpstr>
      <vt:lpstr>3.5  对象</vt:lpstr>
      <vt:lpstr>3.5  对象</vt:lpstr>
      <vt:lpstr>3.5  对象</vt:lpstr>
      <vt:lpstr>3.5  对象</vt:lpstr>
      <vt:lpstr>PowerPoint 演示文稿</vt:lpstr>
      <vt:lpstr>3.5 对象</vt:lpstr>
      <vt:lpstr>3.5 对象</vt:lpstr>
      <vt:lpstr>3.6 构造函数设计</vt:lpstr>
      <vt:lpstr>3.6.1 构造函数和类内初始值</vt:lpstr>
      <vt:lpstr>3.6.1 构造函数和类内初始值</vt:lpstr>
      <vt:lpstr>PowerPoint 演示文稿</vt:lpstr>
      <vt:lpstr>3.6.1 构造函数和类内初始值</vt:lpstr>
      <vt:lpstr>3.6.1 构造函数和类内初始值</vt:lpstr>
      <vt:lpstr>构造函数错误分析案例</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缺省参数的构造函数与无参构造函数的冲突问题</vt:lpstr>
      <vt:lpstr>PowerPoint 演示文稿</vt:lpstr>
      <vt:lpstr>PowerPoint 演示文稿</vt:lpstr>
      <vt:lpstr>PowerPoint 演示文稿</vt:lpstr>
      <vt:lpstr>PowerPoint 演示文稿</vt:lpstr>
      <vt:lpstr>PowerPoint 演示文稿</vt:lpstr>
      <vt:lpstr>3.6.4 构造函数与初始化列表</vt:lpstr>
      <vt:lpstr>3.6.4 构造函数与初始化列表</vt:lpstr>
      <vt:lpstr>3.6.4 构造函数与初始化列表</vt:lpstr>
      <vt:lpstr>3.6.4 构造函数与初始化列表</vt:lpstr>
      <vt:lpstr>3.6.4 构造函数与初始化列表</vt:lpstr>
      <vt:lpstr>3.6.6  委托构造函数</vt:lpstr>
      <vt:lpstr>3.6.6  委托构造函数</vt:lpstr>
      <vt:lpstr>3.6.6  委托构造函数</vt:lpstr>
      <vt:lpstr>PowerPoint 演示文稿</vt:lpstr>
      <vt:lpstr>PowerPoint 演示文稿</vt:lpstr>
      <vt:lpstr>PowerPoint 演示文稿</vt:lpstr>
      <vt:lpstr>PowerPoint 演示文稿</vt:lpstr>
      <vt:lpstr>PowerPoint 演示文稿</vt:lpstr>
      <vt:lpstr>3.7 析构函数</vt:lpstr>
      <vt:lpstr>PowerPoint 演示文稿</vt:lpstr>
      <vt:lpstr>3.8 赋值运算符函数、拷贝构造函数和移动函数设计</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3.8.2 拷贝构造函数</vt:lpstr>
      <vt:lpstr>3.8.2 拷贝构造函数</vt:lpstr>
      <vt:lpstr>3.8.2 拷贝构造函数</vt:lpstr>
      <vt:lpstr>3.8.2 拷贝构造函数</vt:lpstr>
      <vt:lpstr>3.8.2 拷贝构造函数</vt:lpstr>
      <vt:lpstr>3.8.2 拷贝构造函数</vt:lpstr>
      <vt:lpstr>3.8.2 拷贝构造函数</vt:lpstr>
      <vt:lpstr>3.8.2 拷贝构造函数</vt:lpstr>
      <vt:lpstr>3.8.2 拷贝构造函数</vt:lpstr>
      <vt:lpstr>3.8.3 移动函数        11C++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3.9 静态成员</vt:lpstr>
      <vt:lpstr>3.9 静态成员</vt:lpstr>
      <vt:lpstr>3.9 静态成员</vt:lpstr>
      <vt:lpstr>3.9 静态成员</vt:lpstr>
      <vt:lpstr>3.9 静态成员</vt:lpstr>
      <vt:lpstr>3.9 静态成员</vt:lpstr>
      <vt:lpstr>3.9 静态成员</vt:lpstr>
      <vt:lpstr>PowerPoint 演示文稿</vt:lpstr>
      <vt:lpstr>3.9 静态成员</vt:lpstr>
      <vt:lpstr>3.9 静态成员</vt:lpstr>
      <vt:lpstr>3.9 静态成员</vt:lpstr>
      <vt:lpstr>3.10 this 指针</vt:lpstr>
      <vt:lpstr>3.10 this 指针</vt:lpstr>
      <vt:lpstr>PowerPoint 演示文稿</vt:lpstr>
      <vt:lpstr>3.10 this 指针</vt:lpstr>
      <vt:lpstr>3.10 this 指针</vt:lpstr>
      <vt:lpstr>3.10 this 指针</vt:lpstr>
      <vt:lpstr>3.10 this 指针</vt:lpstr>
      <vt:lpstr>PowerPoint 演示文稿</vt:lpstr>
      <vt:lpstr>3.11 对象应用</vt:lpstr>
      <vt:lpstr>3.11 对象应用</vt:lpstr>
      <vt:lpstr>3.11 对象应用</vt:lpstr>
      <vt:lpstr>3.11.1 对象数组和对象指针</vt:lpstr>
      <vt:lpstr>3.11.2 向函数传递对象</vt:lpstr>
      <vt:lpstr>PowerPoint 演示文稿</vt:lpstr>
      <vt:lpstr>PowerPoint 演示文稿</vt:lpstr>
      <vt:lpstr>3.11.2 向函数传递对象</vt:lpstr>
      <vt:lpstr>补充:函数返回对象(1)</vt:lpstr>
      <vt:lpstr>补充:函数返回对象(2)</vt:lpstr>
      <vt:lpstr>3.11.3 类对象成员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3.12 类的作用域和对象的生存期</vt:lpstr>
      <vt:lpstr>3.12 类的作用域和对象的生存期</vt:lpstr>
      <vt:lpstr>3.12 类的作用域和对象的生存期</vt:lpstr>
      <vt:lpstr>3.12 类的作用域和对象的生存期</vt:lpstr>
      <vt:lpstr>PowerPoint 演示文稿</vt:lpstr>
      <vt:lpstr>PowerPoint 演示文稿</vt:lpstr>
      <vt:lpstr>3.13 友元</vt:lpstr>
      <vt:lpstr>3.13 友元</vt:lpstr>
      <vt:lpstr>3.13 友元</vt:lpstr>
      <vt:lpstr>3.13 友元</vt:lpstr>
      <vt:lpstr>3.13 友元</vt:lpstr>
      <vt:lpstr>3.13 友元</vt:lpstr>
      <vt:lpstr>3.13 友元</vt:lpstr>
      <vt:lpstr>3.13 友元</vt:lpstr>
      <vt:lpstr>3.13 友元</vt:lpstr>
      <vt:lpstr>3.13 编程实作：接口与实现的分离</vt:lpstr>
      <vt:lpstr>3.13 编程实作：接口与实现的分离</vt:lpstr>
      <vt:lpstr>3.13 编程实作：接口与实现的分离</vt:lpstr>
      <vt:lpstr>3.13 编程实作：接口与实现的分离</vt:lpstr>
      <vt:lpstr>PowerPoint 演示文稿</vt:lpstr>
      <vt:lpstr>3.13 编程实作：接口与实现的分离</vt:lpstr>
      <vt:lpstr>PowerPoint 演示文稿</vt:lpstr>
    </vt:vector>
  </TitlesOfParts>
  <Company>cq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Think</cp:lastModifiedBy>
  <cp:revision>535</cp:revision>
  <dcterms:created xsi:type="dcterms:W3CDTF">2009-10-08T06:48:42Z</dcterms:created>
  <dcterms:modified xsi:type="dcterms:W3CDTF">2017-09-17T00:57:29Z</dcterms:modified>
</cp:coreProperties>
</file>