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7"/>
  </p:notesMasterIdLst>
  <p:handoutMasterIdLst>
    <p:handoutMasterId r:id="rId28"/>
  </p:handoutMasterIdLst>
  <p:sldIdLst>
    <p:sldId id="294" r:id="rId2"/>
    <p:sldId id="330" r:id="rId3"/>
    <p:sldId id="331" r:id="rId4"/>
    <p:sldId id="291" r:id="rId5"/>
    <p:sldId id="308" r:id="rId6"/>
    <p:sldId id="335" r:id="rId7"/>
    <p:sldId id="309" r:id="rId8"/>
    <p:sldId id="310" r:id="rId9"/>
    <p:sldId id="311" r:id="rId10"/>
    <p:sldId id="314" r:id="rId11"/>
    <p:sldId id="315" r:id="rId12"/>
    <p:sldId id="313" r:id="rId13"/>
    <p:sldId id="312" r:id="rId14"/>
    <p:sldId id="292" r:id="rId15"/>
    <p:sldId id="316" r:id="rId16"/>
    <p:sldId id="317" r:id="rId17"/>
    <p:sldId id="321" r:id="rId18"/>
    <p:sldId id="323" r:id="rId19"/>
    <p:sldId id="293" r:id="rId20"/>
    <p:sldId id="337" r:id="rId21"/>
    <p:sldId id="325" r:id="rId22"/>
    <p:sldId id="326" r:id="rId23"/>
    <p:sldId id="327" r:id="rId24"/>
    <p:sldId id="339" r:id="rId25"/>
    <p:sldId id="328" r:id="rId26"/>
  </p:sldIdLst>
  <p:sldSz cx="9144000" cy="6858000" type="screen4x3"/>
  <p:notesSz cx="6858000" cy="9144000"/>
  <p:custShowLst>
    <p:custShow name="第1章 计算机系统概论" id="0">
      <p:sldLst>
        <p:sld r:id="rId2"/>
        <p:sld r:id="rId22"/>
        <p:sld r:id="rId23"/>
        <p:sld r:id="rId24"/>
        <p:sld r:id="rId5"/>
        <p:sld r:id="rId15"/>
        <p:sld r:id="rId20"/>
        <p:sld r:id="rId9"/>
        <p:sld r:id="rId16"/>
        <p:sld r:id="rId17"/>
        <p:sld r:id="rId10"/>
        <p:sld r:id="rId14"/>
        <p:sld r:id="rId3"/>
        <p:sld r:id="rId4"/>
        <p:sld r:id="rId18"/>
        <p:sld r:id="rId13"/>
        <p:sld r:id="rId11"/>
        <p:sld r:id="rId12"/>
      </p:sldLst>
    </p:custShow>
  </p:custShowLst>
  <p:defaultTextStyle>
    <a:defPPr>
      <a:defRPr lang="zh-CN"/>
    </a:defPPr>
    <a:lvl1pPr algn="l" rtl="0" fontAlgn="base">
      <a:spcBef>
        <a:spcPct val="0"/>
      </a:spcBef>
      <a:spcAft>
        <a:spcPct val="0"/>
      </a:spcAft>
      <a:defRPr kern="1200">
        <a:solidFill>
          <a:schemeClr val="tx1"/>
        </a:solidFill>
        <a:latin typeface="Arial" pitchFamily="34" charset="0"/>
        <a:ea typeface="新宋体" pitchFamily="49" charset="-122"/>
        <a:cs typeface="+mn-cs"/>
      </a:defRPr>
    </a:lvl1pPr>
    <a:lvl2pPr marL="457200" algn="l" rtl="0" fontAlgn="base">
      <a:spcBef>
        <a:spcPct val="0"/>
      </a:spcBef>
      <a:spcAft>
        <a:spcPct val="0"/>
      </a:spcAft>
      <a:defRPr kern="1200">
        <a:solidFill>
          <a:schemeClr val="tx1"/>
        </a:solidFill>
        <a:latin typeface="Arial" pitchFamily="34" charset="0"/>
        <a:ea typeface="新宋体" pitchFamily="49" charset="-122"/>
        <a:cs typeface="+mn-cs"/>
      </a:defRPr>
    </a:lvl2pPr>
    <a:lvl3pPr marL="914400" algn="l" rtl="0" fontAlgn="base">
      <a:spcBef>
        <a:spcPct val="0"/>
      </a:spcBef>
      <a:spcAft>
        <a:spcPct val="0"/>
      </a:spcAft>
      <a:defRPr kern="1200">
        <a:solidFill>
          <a:schemeClr val="tx1"/>
        </a:solidFill>
        <a:latin typeface="Arial" pitchFamily="34" charset="0"/>
        <a:ea typeface="新宋体" pitchFamily="49" charset="-122"/>
        <a:cs typeface="+mn-cs"/>
      </a:defRPr>
    </a:lvl3pPr>
    <a:lvl4pPr marL="1371600" algn="l" rtl="0" fontAlgn="base">
      <a:spcBef>
        <a:spcPct val="0"/>
      </a:spcBef>
      <a:spcAft>
        <a:spcPct val="0"/>
      </a:spcAft>
      <a:defRPr kern="1200">
        <a:solidFill>
          <a:schemeClr val="tx1"/>
        </a:solidFill>
        <a:latin typeface="Arial" pitchFamily="34" charset="0"/>
        <a:ea typeface="新宋体" pitchFamily="49" charset="-122"/>
        <a:cs typeface="+mn-cs"/>
      </a:defRPr>
    </a:lvl4pPr>
    <a:lvl5pPr marL="1828800" algn="l" rtl="0" fontAlgn="base">
      <a:spcBef>
        <a:spcPct val="0"/>
      </a:spcBef>
      <a:spcAft>
        <a:spcPct val="0"/>
      </a:spcAft>
      <a:defRPr kern="1200">
        <a:solidFill>
          <a:schemeClr val="tx1"/>
        </a:solidFill>
        <a:latin typeface="Arial" pitchFamily="34" charset="0"/>
        <a:ea typeface="新宋体" pitchFamily="49" charset="-122"/>
        <a:cs typeface="+mn-cs"/>
      </a:defRPr>
    </a:lvl5pPr>
    <a:lvl6pPr marL="2286000" algn="l" defTabSz="914400" rtl="0" eaLnBrk="1" latinLnBrk="0" hangingPunct="1">
      <a:defRPr kern="1200">
        <a:solidFill>
          <a:schemeClr val="tx1"/>
        </a:solidFill>
        <a:latin typeface="Arial" pitchFamily="34" charset="0"/>
        <a:ea typeface="新宋体" pitchFamily="49" charset="-122"/>
        <a:cs typeface="+mn-cs"/>
      </a:defRPr>
    </a:lvl6pPr>
    <a:lvl7pPr marL="2743200" algn="l" defTabSz="914400" rtl="0" eaLnBrk="1" latinLnBrk="0" hangingPunct="1">
      <a:defRPr kern="1200">
        <a:solidFill>
          <a:schemeClr val="tx1"/>
        </a:solidFill>
        <a:latin typeface="Arial" pitchFamily="34" charset="0"/>
        <a:ea typeface="新宋体" pitchFamily="49" charset="-122"/>
        <a:cs typeface="+mn-cs"/>
      </a:defRPr>
    </a:lvl7pPr>
    <a:lvl8pPr marL="3200400" algn="l" defTabSz="914400" rtl="0" eaLnBrk="1" latinLnBrk="0" hangingPunct="1">
      <a:defRPr kern="1200">
        <a:solidFill>
          <a:schemeClr val="tx1"/>
        </a:solidFill>
        <a:latin typeface="Arial" pitchFamily="34" charset="0"/>
        <a:ea typeface="新宋体" pitchFamily="49" charset="-122"/>
        <a:cs typeface="+mn-cs"/>
      </a:defRPr>
    </a:lvl8pPr>
    <a:lvl9pPr marL="3657600" algn="l" defTabSz="914400" rtl="0" eaLnBrk="1" latinLnBrk="0" hangingPunct="1">
      <a:defRPr kern="1200">
        <a:solidFill>
          <a:schemeClr val="tx1"/>
        </a:solidFill>
        <a:latin typeface="Arial" pitchFamily="34" charset="0"/>
        <a:ea typeface="新宋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FF3300"/>
    <a:srgbClr val="FF6600"/>
    <a:srgbClr val="8C89C5"/>
    <a:srgbClr val="CC0000"/>
    <a:srgbClr val="008000"/>
    <a:srgbClr val="3333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0" d="100"/>
          <a:sy n="80" d="100"/>
        </p:scale>
        <p:origin x="880" y="44"/>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333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96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DD44C693-7F2F-4CA7-B484-F8E96422531A}" type="datetime3">
              <a:rPr lang="zh-CN" altLang="en-US"/>
              <a:pPr>
                <a:defRPr/>
              </a:pPr>
              <a:t>2023年5月26日星期五</a:t>
            </a:fld>
            <a:endParaRPr lang="en-US" altLang="zh-CN"/>
          </a:p>
        </p:txBody>
      </p:sp>
      <p:sp>
        <p:nvSpPr>
          <p:cNvPr id="297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97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EF0E2164-5A60-427C-A808-84D9B4C3F8DC}" type="slidenum">
              <a:rPr lang="en-US" altLang="zh-CN"/>
              <a:pPr>
                <a:defRPr/>
              </a:pPr>
              <a:t>‹#›</a:t>
            </a:fld>
            <a:endParaRPr lang="en-US" altLang="zh-CN"/>
          </a:p>
        </p:txBody>
      </p:sp>
    </p:spTree>
    <p:extLst>
      <p:ext uri="{BB962C8B-B14F-4D97-AF65-F5344CB8AC3E}">
        <p14:creationId xmlns:p14="http://schemas.microsoft.com/office/powerpoint/2010/main" val="2433323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46498EA9-C80B-4E72-B381-DFC6335FFB50}" type="datetime3">
              <a:rPr lang="zh-CN" altLang="en-US"/>
              <a:pPr>
                <a:defRPr/>
              </a:pPr>
              <a:t>2023年5月25日星期四</a:t>
            </a:fld>
            <a:endParaRPr lang="en-US" altLang="zh-CN"/>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1315ADC-A0DC-4DD6-9878-B89C90358BBB}" type="slidenum">
              <a:rPr lang="en-US" altLang="zh-CN"/>
              <a:pPr>
                <a:defRPr/>
              </a:pPr>
              <a:t>‹#›</a:t>
            </a:fld>
            <a:endParaRPr lang="en-US" altLang="zh-CN"/>
          </a:p>
        </p:txBody>
      </p:sp>
    </p:spTree>
    <p:extLst>
      <p:ext uri="{BB962C8B-B14F-4D97-AF65-F5344CB8AC3E}">
        <p14:creationId xmlns:p14="http://schemas.microsoft.com/office/powerpoint/2010/main" val="568624143"/>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新宋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grpSp>
      <p:sp>
        <p:nvSpPr>
          <p:cNvPr id="27660"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27661"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sz="2800">
                <a:ea typeface="楷体_GB2312" pitchFamily="49" charset="-122"/>
              </a:defRPr>
            </a:lvl1pPr>
          </a:lstStyle>
          <a:p>
            <a:r>
              <a:rPr lang="zh-CN" altLang="en-US"/>
              <a:t>单击此处编辑母版副标题样式</a:t>
            </a:r>
          </a:p>
        </p:txBody>
      </p:sp>
    </p:spTree>
    <p:extLst>
      <p:ext uri="{BB962C8B-B14F-4D97-AF65-F5344CB8AC3E}">
        <p14:creationId xmlns:p14="http://schemas.microsoft.com/office/powerpoint/2010/main" val="136333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AEB313DA-0FFA-4FE1-A6A6-F0028D285601}" type="datetime3">
              <a:rPr lang="zh-CN" altLang="en-US"/>
              <a:pPr>
                <a:defRPr/>
              </a:pPr>
              <a:t>2023年5月25日星期四</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DFAB1C7D-F681-43B1-B791-1D18AAF30D1E}" type="slidenum">
              <a:rPr lang="en-US" altLang="zh-CN"/>
              <a:pPr>
                <a:defRPr/>
              </a:pPr>
              <a:t>‹#›</a:t>
            </a:fld>
            <a:endParaRPr lang="en-US" altLang="zh-CN"/>
          </a:p>
        </p:txBody>
      </p:sp>
    </p:spTree>
    <p:extLst>
      <p:ext uri="{BB962C8B-B14F-4D97-AF65-F5344CB8AC3E}">
        <p14:creationId xmlns:p14="http://schemas.microsoft.com/office/powerpoint/2010/main" val="3785505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274638"/>
            <a:ext cx="2190750" cy="60499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28600" y="274638"/>
            <a:ext cx="6419850" cy="60499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fld id="{71844F0A-6381-4C3C-AC1E-32F0D743B407}" type="datetime3">
              <a:rPr lang="zh-CN" altLang="en-US"/>
              <a:pPr>
                <a:defRPr/>
              </a:pPr>
              <a:t>2023年5月25日星期四</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48658048-C79A-4A16-BF12-DBDFACA73F77}" type="slidenum">
              <a:rPr lang="en-US" altLang="zh-CN"/>
              <a:pPr>
                <a:defRPr/>
              </a:pPr>
              <a:t>‹#›</a:t>
            </a:fld>
            <a:endParaRPr lang="en-US" altLang="zh-CN"/>
          </a:p>
        </p:txBody>
      </p:sp>
    </p:spTree>
    <p:extLst>
      <p:ext uri="{BB962C8B-B14F-4D97-AF65-F5344CB8AC3E}">
        <p14:creationId xmlns:p14="http://schemas.microsoft.com/office/powerpoint/2010/main" val="2235263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228600" y="1447800"/>
            <a:ext cx="43053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447800"/>
            <a:ext cx="4305300" cy="487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54E65D75-0C56-4067-B286-079B7F0F6D0C}" type="datetime3">
              <a:rPr lang="zh-CN" altLang="en-US"/>
              <a:pPr>
                <a:defRPr/>
              </a:pPr>
              <a:t>2023年5月25日星期四</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259CDB59-D5E6-4F30-A147-B5D015044149}" type="slidenum">
              <a:rPr lang="en-US" altLang="zh-CN"/>
              <a:pPr>
                <a:defRPr/>
              </a:pPr>
              <a:t>‹#›</a:t>
            </a:fld>
            <a:endParaRPr lang="en-US" altLang="zh-CN"/>
          </a:p>
        </p:txBody>
      </p:sp>
    </p:spTree>
    <p:extLst>
      <p:ext uri="{BB962C8B-B14F-4D97-AF65-F5344CB8AC3E}">
        <p14:creationId xmlns:p14="http://schemas.microsoft.com/office/powerpoint/2010/main" val="262012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177800" indent="-177800">
              <a:buClr>
                <a:schemeClr val="bg2">
                  <a:lumMod val="75000"/>
                </a:schemeClr>
              </a:buClr>
              <a:buFont typeface="Wingdings" pitchFamily="2" charset="2"/>
              <a:buChar char="l"/>
              <a:defRPr/>
            </a:lvl1pPr>
            <a:lvl2pPr marL="622300" indent="-265113">
              <a:buSzPct val="90000"/>
              <a:buFont typeface="Wingdings" pitchFamily="2" charset="2"/>
              <a:buChar char="¡"/>
              <a:defRPr/>
            </a:lvl2pPr>
            <a:lvl3pPr marL="990600" indent="-188913">
              <a:buFont typeface="Wingdings" pitchFamily="2" charset="2"/>
              <a:buChar char="u"/>
              <a:defRPr baseline="0">
                <a:solidFill>
                  <a:srgbClr val="FF6600"/>
                </a:solidFil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CB4EEDD6-E235-40C7-B2B6-02D7598F6E3A}" type="slidenum">
              <a:rPr lang="en-US" altLang="zh-CN"/>
              <a:pPr>
                <a:defRPr/>
              </a:pPr>
              <a:t>‹#›</a:t>
            </a:fld>
            <a:endParaRPr lang="en-US" altLang="zh-CN"/>
          </a:p>
        </p:txBody>
      </p:sp>
    </p:spTree>
    <p:extLst>
      <p:ext uri="{BB962C8B-B14F-4D97-AF65-F5344CB8AC3E}">
        <p14:creationId xmlns:p14="http://schemas.microsoft.com/office/powerpoint/2010/main" val="629205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fld id="{083FA631-D636-4ABF-AF91-5ECE1EFEEF40}" type="datetime3">
              <a:rPr lang="zh-CN" altLang="en-US"/>
              <a:pPr>
                <a:defRPr/>
              </a:pPr>
              <a:t>2023年5月25日星期四</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334467B2-FB95-4D0A-B166-6867EBBECB14}" type="slidenum">
              <a:rPr lang="en-US" altLang="zh-CN"/>
              <a:pPr>
                <a:defRPr/>
              </a:pPr>
              <a:t>‹#›</a:t>
            </a:fld>
            <a:endParaRPr lang="en-US" altLang="zh-CN"/>
          </a:p>
        </p:txBody>
      </p:sp>
    </p:spTree>
    <p:extLst>
      <p:ext uri="{BB962C8B-B14F-4D97-AF65-F5344CB8AC3E}">
        <p14:creationId xmlns:p14="http://schemas.microsoft.com/office/powerpoint/2010/main" val="143685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286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447800"/>
            <a:ext cx="43053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fld id="{DFD5ACA3-516B-4675-9992-792425FB283A}" type="datetime3">
              <a:rPr lang="zh-CN" altLang="en-US"/>
              <a:pPr>
                <a:defRPr/>
              </a:pPr>
              <a:t>2023年5月25日星期四</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4D3A4527-9A38-485F-910B-89A631502D90}" type="slidenum">
              <a:rPr lang="en-US" altLang="zh-CN"/>
              <a:pPr>
                <a:defRPr/>
              </a:pPr>
              <a:t>‹#›</a:t>
            </a:fld>
            <a:endParaRPr lang="en-US" altLang="zh-CN"/>
          </a:p>
        </p:txBody>
      </p:sp>
    </p:spTree>
    <p:extLst>
      <p:ext uri="{BB962C8B-B14F-4D97-AF65-F5344CB8AC3E}">
        <p14:creationId xmlns:p14="http://schemas.microsoft.com/office/powerpoint/2010/main" val="124607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fld id="{A3DC81B4-F353-4C98-8D12-0B146A8E6BD1}" type="datetime3">
              <a:rPr lang="zh-CN" altLang="en-US"/>
              <a:pPr>
                <a:defRPr/>
              </a:pPr>
              <a:t>2023年5月25日星期四</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2643D4C4-491F-4AD0-B8C6-4AC3BD6DE00F}" type="slidenum">
              <a:rPr lang="en-US" altLang="zh-CN"/>
              <a:pPr>
                <a:defRPr/>
              </a:pPr>
              <a:t>‹#›</a:t>
            </a:fld>
            <a:endParaRPr lang="en-US" altLang="zh-CN"/>
          </a:p>
        </p:txBody>
      </p:sp>
    </p:spTree>
    <p:extLst>
      <p:ext uri="{BB962C8B-B14F-4D97-AF65-F5344CB8AC3E}">
        <p14:creationId xmlns:p14="http://schemas.microsoft.com/office/powerpoint/2010/main" val="770127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fld id="{8F183EAF-370D-4509-B5CB-FF2117F0D4CB}" type="datetime3">
              <a:rPr lang="zh-CN" altLang="en-US"/>
              <a:pPr>
                <a:defRPr/>
              </a:pPr>
              <a:t>2023年5月25日星期四</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EFBE25D4-F7E2-433A-B7F0-90BFE5E66015}" type="slidenum">
              <a:rPr lang="en-US" altLang="zh-CN"/>
              <a:pPr>
                <a:defRPr/>
              </a:pPr>
              <a:t>‹#›</a:t>
            </a:fld>
            <a:endParaRPr lang="en-US" altLang="zh-CN"/>
          </a:p>
        </p:txBody>
      </p:sp>
    </p:spTree>
    <p:extLst>
      <p:ext uri="{BB962C8B-B14F-4D97-AF65-F5344CB8AC3E}">
        <p14:creationId xmlns:p14="http://schemas.microsoft.com/office/powerpoint/2010/main" val="86689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fld id="{E04674F7-2187-40A9-AFBD-166FC3E75049}" type="datetime3">
              <a:rPr lang="zh-CN" altLang="en-US"/>
              <a:pPr>
                <a:defRPr/>
              </a:pPr>
              <a:t>2023年5月25日星期四</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9C387B54-8E92-4600-8F55-8CBC33AEB14F}" type="slidenum">
              <a:rPr lang="en-US" altLang="zh-CN"/>
              <a:pPr>
                <a:defRPr/>
              </a:pPr>
              <a:t>‹#›</a:t>
            </a:fld>
            <a:endParaRPr lang="en-US" altLang="zh-CN"/>
          </a:p>
        </p:txBody>
      </p:sp>
    </p:spTree>
    <p:extLst>
      <p:ext uri="{BB962C8B-B14F-4D97-AF65-F5344CB8AC3E}">
        <p14:creationId xmlns:p14="http://schemas.microsoft.com/office/powerpoint/2010/main" val="97012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90DEC16B-C964-4432-B826-7E4AA019F954}" type="datetime3">
              <a:rPr lang="zh-CN" altLang="en-US"/>
              <a:pPr>
                <a:defRPr/>
              </a:pPr>
              <a:t>2023年5月25日星期四</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FD749151-A545-4F91-9BB6-D46DD1A0FF5D}" type="slidenum">
              <a:rPr lang="en-US" altLang="zh-CN"/>
              <a:pPr>
                <a:defRPr/>
              </a:pPr>
              <a:t>‹#›</a:t>
            </a:fld>
            <a:endParaRPr lang="en-US" altLang="zh-CN"/>
          </a:p>
        </p:txBody>
      </p:sp>
    </p:spTree>
    <p:extLst>
      <p:ext uri="{BB962C8B-B14F-4D97-AF65-F5344CB8AC3E}">
        <p14:creationId xmlns:p14="http://schemas.microsoft.com/office/powerpoint/2010/main" val="310152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fld id="{037B3B45-7911-4B28-B14A-52CDCBB30150}" type="datetime3">
              <a:rPr lang="zh-CN" altLang="en-US"/>
              <a:pPr>
                <a:defRPr/>
              </a:pPr>
              <a:t>2023年5月25日星期四</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B62DC53E-6B3C-4933-B62D-DD3911697BFE}" type="slidenum">
              <a:rPr lang="en-US" altLang="zh-CN"/>
              <a:pPr>
                <a:defRPr/>
              </a:pPr>
              <a:t>‹#›</a:t>
            </a:fld>
            <a:endParaRPr lang="en-US" altLang="zh-CN"/>
          </a:p>
        </p:txBody>
      </p:sp>
    </p:spTree>
    <p:extLst>
      <p:ext uri="{BB962C8B-B14F-4D97-AF65-F5344CB8AC3E}">
        <p14:creationId xmlns:p14="http://schemas.microsoft.com/office/powerpoint/2010/main" val="127744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itchFamily="34" charset="0"/>
                  <a:ea typeface="新宋体" pitchFamily="49" charset="-122"/>
                </a:defRPr>
              </a:lvl1pPr>
              <a:lvl2pPr marL="742950" indent="-285750" eaLnBrk="0" hangingPunct="0">
                <a:defRPr>
                  <a:solidFill>
                    <a:schemeClr val="tx1"/>
                  </a:solidFill>
                  <a:latin typeface="Arial" pitchFamily="34" charset="0"/>
                  <a:ea typeface="新宋体" pitchFamily="49" charset="-122"/>
                </a:defRPr>
              </a:lvl2pPr>
              <a:lvl3pPr marL="1143000" indent="-228600" eaLnBrk="0" hangingPunct="0">
                <a:defRPr>
                  <a:solidFill>
                    <a:schemeClr val="tx1"/>
                  </a:solidFill>
                  <a:latin typeface="Arial" pitchFamily="34" charset="0"/>
                  <a:ea typeface="新宋体" pitchFamily="49" charset="-122"/>
                </a:defRPr>
              </a:lvl3pPr>
              <a:lvl4pPr marL="1600200" indent="-228600" eaLnBrk="0" hangingPunct="0">
                <a:defRPr>
                  <a:solidFill>
                    <a:schemeClr val="tx1"/>
                  </a:solidFill>
                  <a:latin typeface="Arial" pitchFamily="34" charset="0"/>
                  <a:ea typeface="新宋体" pitchFamily="49" charset="-122"/>
                </a:defRPr>
              </a:lvl4pPr>
              <a:lvl5pPr marL="2057400" indent="-228600" eaLnBrk="0" hangingPunct="0">
                <a:defRPr>
                  <a:solidFill>
                    <a:schemeClr val="tx1"/>
                  </a:solidFill>
                  <a:latin typeface="Arial" pitchFamily="34" charset="0"/>
                  <a:ea typeface="新宋体" pitchFamily="49" charset="-122"/>
                </a:defRPr>
              </a:lvl5pPr>
              <a:lvl6pPr marL="2514600" indent="-228600" eaLnBrk="0" fontAlgn="base" hangingPunct="0">
                <a:spcBef>
                  <a:spcPct val="0"/>
                </a:spcBef>
                <a:spcAft>
                  <a:spcPct val="0"/>
                </a:spcAft>
                <a:defRPr>
                  <a:solidFill>
                    <a:schemeClr val="tx1"/>
                  </a:solidFill>
                  <a:latin typeface="Arial" pitchFamily="34" charset="0"/>
                  <a:ea typeface="新宋体" pitchFamily="49" charset="-122"/>
                </a:defRPr>
              </a:lvl6pPr>
              <a:lvl7pPr marL="2971800" indent="-228600" eaLnBrk="0" fontAlgn="base" hangingPunct="0">
                <a:spcBef>
                  <a:spcPct val="0"/>
                </a:spcBef>
                <a:spcAft>
                  <a:spcPct val="0"/>
                </a:spcAft>
                <a:defRPr>
                  <a:solidFill>
                    <a:schemeClr val="tx1"/>
                  </a:solidFill>
                  <a:latin typeface="Arial" pitchFamily="34" charset="0"/>
                  <a:ea typeface="新宋体" pitchFamily="49" charset="-122"/>
                </a:defRPr>
              </a:lvl7pPr>
              <a:lvl8pPr marL="3429000" indent="-228600" eaLnBrk="0" fontAlgn="base" hangingPunct="0">
                <a:spcBef>
                  <a:spcPct val="0"/>
                </a:spcBef>
                <a:spcAft>
                  <a:spcPct val="0"/>
                </a:spcAft>
                <a:defRPr>
                  <a:solidFill>
                    <a:schemeClr val="tx1"/>
                  </a:solidFill>
                  <a:latin typeface="Arial" pitchFamily="34" charset="0"/>
                  <a:ea typeface="新宋体" pitchFamily="49" charset="-122"/>
                </a:defRPr>
              </a:lvl8pPr>
              <a:lvl9pPr marL="3886200" indent="-228600" eaLnBrk="0" fontAlgn="base" hangingPunct="0">
                <a:spcBef>
                  <a:spcPct val="0"/>
                </a:spcBef>
                <a:spcAft>
                  <a:spcPct val="0"/>
                </a:spcAft>
                <a:defRPr>
                  <a:solidFill>
                    <a:schemeClr val="tx1"/>
                  </a:solidFill>
                  <a:latin typeface="Arial" pitchFamily="34" charset="0"/>
                  <a:ea typeface="新宋体" pitchFamily="49" charset="-122"/>
                </a:defRPr>
              </a:lvl9pPr>
            </a:lstStyle>
            <a:p>
              <a:pPr algn="ctr" eaLnBrk="1" hangingPunct="1">
                <a:defRPr/>
              </a:pPr>
              <a:endParaRPr lang="zh-CN" altLang="zh-CN" sz="2400">
                <a:latin typeface="Times New Roman" pitchFamily="18" charset="0"/>
              </a:endParaRPr>
            </a:p>
          </p:txBody>
        </p:sp>
      </p:grpSp>
      <p:sp>
        <p:nvSpPr>
          <p:cNvPr id="1027" name="Rectangle 8"/>
          <p:cNvSpPr>
            <a:spLocks noGrp="1" noChangeArrowheads="1"/>
          </p:cNvSpPr>
          <p:nvPr>
            <p:ph type="body" idx="1"/>
          </p:nvPr>
        </p:nvSpPr>
        <p:spPr bwMode="auto">
          <a:xfrm>
            <a:off x="228600" y="1447800"/>
            <a:ext cx="87630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6633" name="Rectangle 9"/>
          <p:cNvSpPr>
            <a:spLocks noGrp="1" noChangeArrowheads="1"/>
          </p:cNvSpPr>
          <p:nvPr>
            <p:ph type="dt" sz="half" idx="2"/>
          </p:nvPr>
        </p:nvSpPr>
        <p:spPr bwMode="auto">
          <a:xfrm>
            <a:off x="228600" y="63246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fld id="{0E618B2A-B0E7-45EB-A44D-EBBB08AC1EFA}" type="datetime3">
              <a:rPr lang="zh-CN" altLang="en-US"/>
              <a:pPr>
                <a:defRPr/>
              </a:pPr>
              <a:t>2023年5月25日星期四</a:t>
            </a:fld>
            <a:endParaRPr lang="en-US" altLang="zh-CN"/>
          </a:p>
        </p:txBody>
      </p:sp>
      <p:sp>
        <p:nvSpPr>
          <p:cNvPr id="26634"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ltLang="zh-CN"/>
          </a:p>
        </p:txBody>
      </p:sp>
      <p:sp>
        <p:nvSpPr>
          <p:cNvPr id="26635" name="Rectangle 11"/>
          <p:cNvSpPr>
            <a:spLocks noGrp="1" noChangeArrowheads="1"/>
          </p:cNvSpPr>
          <p:nvPr>
            <p:ph type="sldNum" sz="quarter" idx="4"/>
          </p:nvPr>
        </p:nvSpPr>
        <p:spPr bwMode="auto">
          <a:xfrm>
            <a:off x="6858000" y="63246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60E54CFA-3DE6-41C6-A444-CFE60100337D}" type="slidenum">
              <a:rPr lang="en-US" altLang="zh-CN"/>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846"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Lst>
  <p:hf hdr="0" ftr="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charset="0"/>
          <a:ea typeface="新宋体" pitchFamily="49" charset="-122"/>
        </a:defRPr>
      </a:lvl2pPr>
      <a:lvl3pPr algn="l" rtl="0" eaLnBrk="0" fontAlgn="base" hangingPunct="0">
        <a:spcBef>
          <a:spcPct val="0"/>
        </a:spcBef>
        <a:spcAft>
          <a:spcPct val="0"/>
        </a:spcAft>
        <a:defRPr sz="3800" b="1">
          <a:solidFill>
            <a:schemeClr val="tx2"/>
          </a:solidFill>
          <a:latin typeface="Arial" charset="0"/>
          <a:ea typeface="新宋体" pitchFamily="49" charset="-122"/>
        </a:defRPr>
      </a:lvl3pPr>
      <a:lvl4pPr algn="l" rtl="0" eaLnBrk="0" fontAlgn="base" hangingPunct="0">
        <a:spcBef>
          <a:spcPct val="0"/>
        </a:spcBef>
        <a:spcAft>
          <a:spcPct val="0"/>
        </a:spcAft>
        <a:defRPr sz="3800" b="1">
          <a:solidFill>
            <a:schemeClr val="tx2"/>
          </a:solidFill>
          <a:latin typeface="Arial" charset="0"/>
          <a:ea typeface="新宋体" pitchFamily="49" charset="-122"/>
        </a:defRPr>
      </a:lvl4pPr>
      <a:lvl5pPr algn="l" rtl="0" eaLnBrk="0" fontAlgn="base" hangingPunct="0">
        <a:spcBef>
          <a:spcPct val="0"/>
        </a:spcBef>
        <a:spcAft>
          <a:spcPct val="0"/>
        </a:spcAft>
        <a:defRPr sz="3800" b="1">
          <a:solidFill>
            <a:schemeClr val="tx2"/>
          </a:solidFill>
          <a:latin typeface="Arial" charset="0"/>
          <a:ea typeface="新宋体" pitchFamily="49" charset="-122"/>
        </a:defRPr>
      </a:lvl5pPr>
      <a:lvl6pPr marL="457200" algn="l" rtl="0" fontAlgn="base">
        <a:spcBef>
          <a:spcPct val="0"/>
        </a:spcBef>
        <a:spcAft>
          <a:spcPct val="0"/>
        </a:spcAft>
        <a:defRPr sz="3800" b="1">
          <a:solidFill>
            <a:schemeClr val="tx2"/>
          </a:solidFill>
          <a:latin typeface="Arial" charset="0"/>
          <a:ea typeface="新宋体" pitchFamily="49" charset="-122"/>
        </a:defRPr>
      </a:lvl6pPr>
      <a:lvl7pPr marL="914400" algn="l" rtl="0" fontAlgn="base">
        <a:spcBef>
          <a:spcPct val="0"/>
        </a:spcBef>
        <a:spcAft>
          <a:spcPct val="0"/>
        </a:spcAft>
        <a:defRPr sz="3800" b="1">
          <a:solidFill>
            <a:schemeClr val="tx2"/>
          </a:solidFill>
          <a:latin typeface="Arial" charset="0"/>
          <a:ea typeface="新宋体" pitchFamily="49" charset="-122"/>
        </a:defRPr>
      </a:lvl7pPr>
      <a:lvl8pPr marL="1371600" algn="l" rtl="0" fontAlgn="base">
        <a:spcBef>
          <a:spcPct val="0"/>
        </a:spcBef>
        <a:spcAft>
          <a:spcPct val="0"/>
        </a:spcAft>
        <a:defRPr sz="3800" b="1">
          <a:solidFill>
            <a:schemeClr val="tx2"/>
          </a:solidFill>
          <a:latin typeface="Arial" charset="0"/>
          <a:ea typeface="新宋体" pitchFamily="49" charset="-122"/>
        </a:defRPr>
      </a:lvl8pPr>
      <a:lvl9pPr marL="1828800" algn="l" rtl="0" fontAlgn="base">
        <a:spcBef>
          <a:spcPct val="0"/>
        </a:spcBef>
        <a:spcAft>
          <a:spcPct val="0"/>
        </a:spcAft>
        <a:defRPr sz="3800" b="1">
          <a:solidFill>
            <a:schemeClr val="tx2"/>
          </a:solidFill>
          <a:latin typeface="Arial" charset="0"/>
          <a:ea typeface="新宋体" pitchFamily="49" charset="-122"/>
        </a:defRPr>
      </a:lvl9pPr>
    </p:titleStyle>
    <p:bodyStyle>
      <a:lvl1pPr marL="177800" indent="-177800" algn="l" rtl="0" eaLnBrk="0" fontAlgn="base" hangingPunct="0">
        <a:lnSpc>
          <a:spcPct val="120000"/>
        </a:lnSpc>
        <a:spcBef>
          <a:spcPct val="10000"/>
        </a:spcBef>
        <a:spcAft>
          <a:spcPct val="10000"/>
        </a:spcAft>
        <a:buClr>
          <a:schemeClr val="bg2"/>
        </a:buClr>
        <a:buFont typeface="Wingdings" pitchFamily="2" charset="2"/>
        <a:buChar char="l"/>
        <a:tabLst>
          <a:tab pos="990600" algn="l"/>
        </a:tabLst>
        <a:defRPr sz="2400" b="1">
          <a:solidFill>
            <a:srgbClr val="0000FF"/>
          </a:solidFill>
          <a:latin typeface="+mn-lt"/>
          <a:ea typeface="+mn-ea"/>
          <a:cs typeface="+mn-cs"/>
        </a:defRPr>
      </a:lvl1pPr>
      <a:lvl2pPr marL="622300" indent="-265113" algn="l" rtl="0" eaLnBrk="0" fontAlgn="base" hangingPunct="0">
        <a:lnSpc>
          <a:spcPct val="120000"/>
        </a:lnSpc>
        <a:spcBef>
          <a:spcPct val="10000"/>
        </a:spcBef>
        <a:spcAft>
          <a:spcPct val="10000"/>
        </a:spcAft>
        <a:buClr>
          <a:schemeClr val="bg2"/>
        </a:buClr>
        <a:buFont typeface="Wingdings" pitchFamily="2" charset="2"/>
        <a:buChar char="¡"/>
        <a:tabLst>
          <a:tab pos="990600" algn="l"/>
        </a:tabLst>
        <a:defRPr sz="2200" b="1">
          <a:solidFill>
            <a:schemeClr val="folHlink"/>
          </a:solidFill>
          <a:latin typeface="+mn-lt"/>
          <a:ea typeface="楷体_GB2312" pitchFamily="49" charset="-122"/>
        </a:defRPr>
      </a:lvl2pPr>
      <a:lvl3pPr marL="990600" indent="-188913" algn="l" rtl="0" eaLnBrk="0" fontAlgn="base" hangingPunct="0">
        <a:lnSpc>
          <a:spcPct val="120000"/>
        </a:lnSpc>
        <a:spcBef>
          <a:spcPct val="10000"/>
        </a:spcBef>
        <a:spcAft>
          <a:spcPct val="10000"/>
        </a:spcAft>
        <a:buClr>
          <a:schemeClr val="bg2"/>
        </a:buClr>
        <a:buSzPct val="80000"/>
        <a:buFont typeface="Wingdings" pitchFamily="2" charset="2"/>
        <a:buChar char="u"/>
        <a:tabLst>
          <a:tab pos="990600" algn="l"/>
        </a:tabLst>
        <a:defRPr sz="2000" b="1">
          <a:solidFill>
            <a:srgbClr val="FF6600"/>
          </a:solidFill>
          <a:latin typeface="仿宋" pitchFamily="49" charset="-122"/>
          <a:ea typeface="仿宋" pitchFamily="49" charset="-122"/>
        </a:defRPr>
      </a:lvl3pPr>
      <a:lvl4pPr marL="1346200" indent="-176213" algn="l" rtl="0" eaLnBrk="0" fontAlgn="base" hangingPunct="0">
        <a:lnSpc>
          <a:spcPct val="120000"/>
        </a:lnSpc>
        <a:spcBef>
          <a:spcPct val="10000"/>
        </a:spcBef>
        <a:spcAft>
          <a:spcPct val="10000"/>
        </a:spcAft>
        <a:buClr>
          <a:schemeClr val="bg2"/>
        </a:buClr>
        <a:buSzPct val="80000"/>
        <a:buFont typeface="Arial" pitchFamily="34" charset="0"/>
        <a:buChar char="◊"/>
        <a:tabLst>
          <a:tab pos="990600" algn="l"/>
        </a:tabLst>
        <a:defRPr sz="2000">
          <a:solidFill>
            <a:srgbClr val="006600"/>
          </a:solidFill>
          <a:latin typeface="+mn-lt"/>
          <a:ea typeface="方正舒体" pitchFamily="2" charset="-122"/>
        </a:defRPr>
      </a:lvl4pPr>
      <a:lvl5pPr marL="2057400" indent="-228600" algn="l" rtl="0" eaLnBrk="0" fontAlgn="base" hangingPunct="0">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5pPr>
      <a:lvl6pPr marL="25146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6pPr>
      <a:lvl7pPr marL="29718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7pPr>
      <a:lvl8pPr marL="34290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8pPr>
      <a:lvl9pPr marL="3886200" indent="-228600" algn="l" rtl="0" fontAlgn="base">
        <a:spcBef>
          <a:spcPct val="20000"/>
        </a:spcBef>
        <a:spcAft>
          <a:spcPct val="0"/>
        </a:spcAft>
        <a:buClr>
          <a:schemeClr val="accent1"/>
        </a:buClr>
        <a:buFont typeface="Wingdings" pitchFamily="2" charset="2"/>
        <a:buChar char=""/>
        <a:tabLst>
          <a:tab pos="990600" algn="l"/>
        </a:tabLst>
        <a:defRPr sz="2000" b="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a:t>12.1.1  ADO.NET</a:t>
            </a:r>
            <a:r>
              <a:rPr lang="zh-CN" altLang="zh-CN" dirty="0"/>
              <a:t>数据访问技术</a:t>
            </a:r>
            <a:endParaRPr lang="zh-CN" altLang="en-US" dirty="0"/>
          </a:p>
        </p:txBody>
      </p:sp>
      <p:sp>
        <p:nvSpPr>
          <p:cNvPr id="3" name="内容占位符 2"/>
          <p:cNvSpPr>
            <a:spLocks noGrp="1"/>
          </p:cNvSpPr>
          <p:nvPr>
            <p:ph idx="1"/>
          </p:nvPr>
        </p:nvSpPr>
        <p:spPr/>
        <p:txBody>
          <a:bodyPr/>
          <a:lstStyle/>
          <a:p>
            <a:pPr marL="0" indent="0">
              <a:buNone/>
              <a:defRPr/>
            </a:pPr>
            <a:r>
              <a:rPr lang="en-US" altLang="zh-CN" dirty="0"/>
              <a:t>1</a:t>
            </a:r>
            <a:r>
              <a:rPr lang="zh-CN" altLang="zh-CN" dirty="0"/>
              <a:t>．利用</a:t>
            </a:r>
            <a:r>
              <a:rPr lang="en-US" altLang="zh-CN" dirty="0" err="1"/>
              <a:t>DataSet</a:t>
            </a:r>
            <a:r>
              <a:rPr lang="zh-CN" altLang="zh-CN" dirty="0"/>
              <a:t>访问数据库</a:t>
            </a:r>
            <a:endParaRPr lang="en-US" altLang="zh-CN" dirty="0"/>
          </a:p>
          <a:p>
            <a:pPr lvl="1">
              <a:defRPr/>
            </a:pPr>
            <a:r>
              <a:rPr lang="zh-CN" altLang="zh-CN" dirty="0"/>
              <a:t>这是</a:t>
            </a:r>
            <a:r>
              <a:rPr lang="en-US" altLang="zh-CN" dirty="0"/>
              <a:t>ADO.NET</a:t>
            </a:r>
            <a:r>
              <a:rPr lang="zh-CN" altLang="zh-CN" dirty="0"/>
              <a:t>刚推出时提供的技术，用于在断开连接方式下对数据进行处理</a:t>
            </a:r>
            <a:r>
              <a:rPr lang="zh-CN" altLang="en-US" dirty="0"/>
              <a:t>。</a:t>
            </a:r>
            <a:endParaRPr lang="en-US" altLang="zh-CN" dirty="0"/>
          </a:p>
          <a:p>
            <a:pPr lvl="1">
              <a:defRPr/>
            </a:pPr>
            <a:r>
              <a:rPr lang="zh-CN" altLang="en-US" dirty="0"/>
              <a:t>该技术</a:t>
            </a:r>
            <a:r>
              <a:rPr lang="zh-CN" altLang="zh-CN" dirty="0"/>
              <a:t>将驻留在本机内存中的</a:t>
            </a:r>
            <a:r>
              <a:rPr lang="en-US" altLang="zh-CN" dirty="0" err="1"/>
              <a:t>DataSet</a:t>
            </a:r>
            <a:r>
              <a:rPr lang="zh-CN" altLang="zh-CN" dirty="0"/>
              <a:t>作为中间层，即应用程序和</a:t>
            </a:r>
            <a:r>
              <a:rPr lang="en-US" altLang="zh-CN" dirty="0" err="1"/>
              <a:t>DataSet</a:t>
            </a:r>
            <a:r>
              <a:rPr lang="zh-CN" altLang="zh-CN" dirty="0"/>
              <a:t>进行交互，</a:t>
            </a:r>
            <a:r>
              <a:rPr lang="en-US" altLang="zh-CN" dirty="0" err="1"/>
              <a:t>DataSet</a:t>
            </a:r>
            <a:r>
              <a:rPr lang="zh-CN" altLang="zh-CN" dirty="0"/>
              <a:t>再和数据库进行交互</a:t>
            </a:r>
            <a:r>
              <a:rPr lang="zh-CN" altLang="en-US" dirty="0"/>
              <a:t>。</a:t>
            </a:r>
            <a:endParaRPr lang="en-US" altLang="zh-CN" dirty="0"/>
          </a:p>
          <a:p>
            <a:pPr marL="0" indent="0">
              <a:buNone/>
              <a:defRPr/>
            </a:pPr>
            <a:r>
              <a:rPr lang="en-US" altLang="zh-CN" dirty="0"/>
              <a:t>2</a:t>
            </a:r>
            <a:r>
              <a:rPr lang="zh-CN" altLang="zh-CN" dirty="0"/>
              <a:t>．利用</a:t>
            </a:r>
            <a:r>
              <a:rPr lang="en-US" altLang="zh-CN" dirty="0"/>
              <a:t>LINQ to </a:t>
            </a:r>
            <a:r>
              <a:rPr lang="en-US" altLang="zh-CN" dirty="0" err="1"/>
              <a:t>DataSet</a:t>
            </a:r>
            <a:r>
              <a:rPr lang="zh-CN" altLang="zh-CN" dirty="0"/>
              <a:t>访问数据库</a:t>
            </a:r>
          </a:p>
          <a:p>
            <a:pPr lvl="1">
              <a:defRPr/>
            </a:pPr>
            <a:r>
              <a:rPr lang="zh-CN" altLang="en-US" dirty="0"/>
              <a:t>采用这种方式时，</a:t>
            </a:r>
            <a:r>
              <a:rPr lang="zh-CN" altLang="zh-CN" dirty="0"/>
              <a:t>应用程序可以使用</a:t>
            </a:r>
            <a:r>
              <a:rPr lang="en-US" altLang="zh-CN" dirty="0"/>
              <a:t>LINQ</a:t>
            </a:r>
            <a:r>
              <a:rPr lang="zh-CN" altLang="zh-CN" dirty="0"/>
              <a:t>语法访问</a:t>
            </a:r>
            <a:r>
              <a:rPr lang="en-US" altLang="zh-CN" dirty="0" err="1"/>
              <a:t>DataSet</a:t>
            </a:r>
            <a:r>
              <a:rPr lang="zh-CN" altLang="zh-CN" dirty="0"/>
              <a:t>，用法比第一种方式更灵活，也更简单。</a:t>
            </a:r>
            <a:endParaRPr lang="en-US" altLang="zh-CN" dirty="0"/>
          </a:p>
        </p:txBody>
      </p:sp>
      <p:sp>
        <p:nvSpPr>
          <p:cNvPr id="614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2BFD4E6F-DA60-4EFF-A73D-CFC1DCAD9116}"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a:t>
            </a:fld>
            <a:endParaRPr lang="en-US" altLang="zh-CN" sz="1200" b="0">
              <a:solidFill>
                <a:schemeClr val="tx1"/>
              </a:solidFill>
              <a:ea typeface="新宋体"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en-US" dirty="0"/>
              <a:t>第</a:t>
            </a:r>
            <a:r>
              <a:rPr lang="en-US" altLang="zh-CN" dirty="0"/>
              <a:t>3</a:t>
            </a:r>
            <a:r>
              <a:rPr lang="zh-CN" altLang="en-US" dirty="0"/>
              <a:t>步：</a:t>
            </a:r>
            <a:r>
              <a:rPr lang="zh-CN" altLang="zh-CN" dirty="0"/>
              <a:t>选择数据连接</a:t>
            </a:r>
            <a:endParaRPr lang="zh-CN" altLang="en-US" dirty="0"/>
          </a:p>
        </p:txBody>
      </p:sp>
      <p:sp>
        <p:nvSpPr>
          <p:cNvPr id="3174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544E4E0B-7D3F-45E2-89E6-08F5A114E9CC}"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10</a:t>
            </a:fld>
            <a:endParaRPr lang="en-US" altLang="zh-CN" sz="1200" b="0">
              <a:solidFill>
                <a:schemeClr val="tx1"/>
              </a:solidFill>
              <a:ea typeface="新宋体" pitchFamily="49" charset="-122"/>
            </a:endParaRPr>
          </a:p>
        </p:txBody>
      </p:sp>
      <p:pic>
        <p:nvPicPr>
          <p:cNvPr id="3174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38227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en-US" dirty="0"/>
              <a:t>第</a:t>
            </a:r>
            <a:r>
              <a:rPr lang="en-US" altLang="zh-CN" dirty="0"/>
              <a:t>4</a:t>
            </a:r>
            <a:r>
              <a:rPr lang="zh-CN" altLang="en-US" dirty="0"/>
              <a:t>步：</a:t>
            </a:r>
            <a:r>
              <a:rPr lang="zh-CN" altLang="zh-CN" dirty="0"/>
              <a:t>选择数据对象</a:t>
            </a:r>
            <a:endParaRPr lang="zh-CN" altLang="en-US" dirty="0"/>
          </a:p>
        </p:txBody>
      </p:sp>
      <p:sp>
        <p:nvSpPr>
          <p:cNvPr id="327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85B4FE84-0A4B-497A-A67C-7F0925CD11B3}"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11</a:t>
            </a:fld>
            <a:endParaRPr lang="en-US" altLang="zh-CN" sz="1200" b="0">
              <a:solidFill>
                <a:schemeClr val="tx1"/>
              </a:solidFill>
              <a:ea typeface="新宋体" pitchFamily="49" charset="-122"/>
            </a:endParaRPr>
          </a:p>
        </p:txBody>
      </p:sp>
      <p:pic>
        <p:nvPicPr>
          <p:cNvPr id="32773"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057400"/>
            <a:ext cx="45720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en-US" dirty="0"/>
              <a:t>第</a:t>
            </a:r>
            <a:r>
              <a:rPr lang="en-US" altLang="zh-CN" dirty="0"/>
              <a:t>5</a:t>
            </a:r>
            <a:r>
              <a:rPr lang="zh-CN" altLang="en-US" dirty="0"/>
              <a:t>步：</a:t>
            </a:r>
            <a:r>
              <a:rPr lang="zh-CN" altLang="zh-CN" dirty="0"/>
              <a:t>生成的实体数据模型</a:t>
            </a:r>
            <a:endParaRPr lang="zh-CN" altLang="en-US" dirty="0"/>
          </a:p>
        </p:txBody>
      </p:sp>
      <p:sp>
        <p:nvSpPr>
          <p:cNvPr id="3379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0749C132-00CD-4CBC-847C-E402CB302F02}"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12</a:t>
            </a:fld>
            <a:endParaRPr lang="en-US" altLang="zh-CN" sz="1200" b="0">
              <a:solidFill>
                <a:schemeClr val="tx1"/>
              </a:solidFill>
              <a:ea typeface="新宋体" pitchFamily="49" charset="-122"/>
            </a:endParaRPr>
          </a:p>
        </p:txBody>
      </p:sp>
      <p:pic>
        <p:nvPicPr>
          <p:cNvPr id="3379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362200"/>
            <a:ext cx="64817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en-US" dirty="0"/>
              <a:t>第</a:t>
            </a:r>
            <a:r>
              <a:rPr lang="en-US" altLang="zh-CN" dirty="0"/>
              <a:t>6</a:t>
            </a:r>
            <a:r>
              <a:rPr lang="zh-CN" altLang="en-US" dirty="0"/>
              <a:t>步：</a:t>
            </a:r>
            <a:r>
              <a:rPr lang="zh-CN" altLang="zh-CN" dirty="0"/>
              <a:t>设置删除时的关联操作</a:t>
            </a:r>
            <a:endParaRPr lang="zh-CN" altLang="en-US" dirty="0"/>
          </a:p>
        </p:txBody>
      </p:sp>
      <p:sp>
        <p:nvSpPr>
          <p:cNvPr id="3482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6A0B4CBF-C971-4854-BB70-0ED415C072EA}"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13</a:t>
            </a:fld>
            <a:endParaRPr lang="en-US" altLang="zh-CN" sz="1200" b="0">
              <a:solidFill>
                <a:schemeClr val="tx1"/>
              </a:solidFill>
              <a:ea typeface="新宋体" pitchFamily="49" charset="-122"/>
            </a:endParaRPr>
          </a:p>
        </p:txBody>
      </p:sp>
      <p:pic>
        <p:nvPicPr>
          <p:cNvPr id="3482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641826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200" dirty="0"/>
              <a:t>12.3  </a:t>
            </a:r>
            <a:r>
              <a:rPr lang="zh-CN" altLang="zh-CN" sz="3200" dirty="0"/>
              <a:t>使用</a:t>
            </a:r>
            <a:r>
              <a:rPr lang="en-US" altLang="zh-CN" sz="3200" dirty="0"/>
              <a:t>LINQ to Entities</a:t>
            </a:r>
            <a:r>
              <a:rPr lang="zh-CN" altLang="zh-CN" sz="3200" dirty="0"/>
              <a:t>访问实体对象</a:t>
            </a:r>
            <a:endParaRPr lang="zh-CN" altLang="en-US" sz="3200" dirty="0"/>
          </a:p>
        </p:txBody>
      </p:sp>
      <p:sp>
        <p:nvSpPr>
          <p:cNvPr id="3" name="内容占位符 2"/>
          <p:cNvSpPr>
            <a:spLocks noGrp="1"/>
          </p:cNvSpPr>
          <p:nvPr>
            <p:ph idx="1"/>
          </p:nvPr>
        </p:nvSpPr>
        <p:spPr>
          <a:xfrm>
            <a:off x="685800" y="1676400"/>
            <a:ext cx="7239000" cy="3505200"/>
          </a:xfrm>
        </p:spPr>
        <p:txBody>
          <a:bodyPr/>
          <a:lstStyle/>
          <a:p>
            <a:pPr marL="0" indent="0">
              <a:buNone/>
              <a:defRPr/>
            </a:pPr>
            <a:r>
              <a:rPr lang="en-US" altLang="zh-CN" dirty="0"/>
              <a:t>12.3.1  </a:t>
            </a:r>
            <a:r>
              <a:rPr lang="zh-CN" altLang="zh-CN" dirty="0"/>
              <a:t>创建实体框架上下文（</a:t>
            </a:r>
            <a:r>
              <a:rPr lang="en-US" altLang="zh-CN" dirty="0" err="1"/>
              <a:t>DbContext</a:t>
            </a:r>
            <a:r>
              <a:rPr lang="zh-CN" altLang="zh-CN" dirty="0"/>
              <a:t>）实例</a:t>
            </a:r>
            <a:endParaRPr lang="en-US" altLang="zh-CN" dirty="0"/>
          </a:p>
          <a:p>
            <a:pPr marL="0" indent="0">
              <a:buNone/>
              <a:defRPr/>
            </a:pPr>
            <a:r>
              <a:rPr lang="en-US" altLang="zh-CN" dirty="0"/>
              <a:t>12.3.2  </a:t>
            </a:r>
            <a:r>
              <a:rPr lang="zh-CN" altLang="zh-CN" dirty="0"/>
              <a:t>加载相关对象</a:t>
            </a:r>
            <a:endParaRPr lang="en-US" altLang="zh-CN" dirty="0"/>
          </a:p>
          <a:p>
            <a:pPr marL="0" indent="0">
              <a:buNone/>
              <a:defRPr/>
            </a:pPr>
            <a:r>
              <a:rPr lang="en-US" altLang="zh-CN" dirty="0"/>
              <a:t>12.3.3  </a:t>
            </a:r>
            <a:r>
              <a:rPr lang="zh-CN" altLang="zh-CN" dirty="0"/>
              <a:t>查询数据</a:t>
            </a:r>
            <a:endParaRPr lang="en-US" altLang="zh-CN" dirty="0"/>
          </a:p>
          <a:p>
            <a:pPr marL="0" indent="0">
              <a:buNone/>
              <a:defRPr/>
            </a:pPr>
            <a:r>
              <a:rPr lang="en-US" altLang="zh-CN" dirty="0"/>
              <a:t>12.3.4  </a:t>
            </a:r>
            <a:r>
              <a:rPr lang="zh-CN" altLang="zh-CN" dirty="0"/>
              <a:t>修改数据</a:t>
            </a:r>
            <a:endParaRPr lang="en-US" altLang="zh-CN" dirty="0"/>
          </a:p>
          <a:p>
            <a:pPr marL="0" indent="0">
              <a:buNone/>
              <a:defRPr/>
            </a:pPr>
            <a:r>
              <a:rPr lang="en-US" altLang="zh-CN" dirty="0"/>
              <a:t>12.3.5  </a:t>
            </a:r>
            <a:r>
              <a:rPr lang="zh-CN" altLang="zh-CN" dirty="0"/>
              <a:t>添加或删除数据</a:t>
            </a:r>
            <a:endParaRPr lang="zh-CN" altLang="en-US" dirty="0"/>
          </a:p>
        </p:txBody>
      </p:sp>
      <p:sp>
        <p:nvSpPr>
          <p:cNvPr id="3584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CE94171-D03C-4A22-8C83-8537F932975C}"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14</a:t>
            </a:fld>
            <a:endParaRPr lang="en-US" altLang="zh-CN" sz="1200" b="0">
              <a:solidFill>
                <a:schemeClr val="tx1"/>
              </a:solidFill>
              <a:ea typeface="新宋体"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304800" y="274638"/>
            <a:ext cx="8534400" cy="1143000"/>
          </a:xfrm>
        </p:spPr>
        <p:txBody>
          <a:bodyPr/>
          <a:lstStyle/>
          <a:p>
            <a:r>
              <a:rPr lang="en-US" altLang="zh-CN" sz="2800" dirty="0"/>
              <a:t>12.3.1  </a:t>
            </a:r>
            <a:r>
              <a:rPr lang="zh-CN" altLang="zh-CN" sz="2800" dirty="0"/>
              <a:t>创建实体框架上下文（</a:t>
            </a:r>
            <a:r>
              <a:rPr lang="en-US" altLang="zh-CN" sz="2800" dirty="0" err="1"/>
              <a:t>DbContext</a:t>
            </a:r>
            <a:r>
              <a:rPr lang="zh-CN" altLang="zh-CN" sz="2800" dirty="0"/>
              <a:t>）实例</a:t>
            </a:r>
            <a:endParaRPr lang="zh-CN" altLang="en-US" sz="2800" dirty="0"/>
          </a:p>
        </p:txBody>
      </p:sp>
      <p:sp>
        <p:nvSpPr>
          <p:cNvPr id="3" name="内容占位符 2"/>
          <p:cNvSpPr>
            <a:spLocks noGrp="1"/>
          </p:cNvSpPr>
          <p:nvPr>
            <p:ph idx="1"/>
          </p:nvPr>
        </p:nvSpPr>
        <p:spPr/>
        <p:txBody>
          <a:bodyPr/>
          <a:lstStyle/>
          <a:p>
            <a:pPr marL="0" indent="0">
              <a:buNone/>
              <a:defRPr/>
            </a:pPr>
            <a:r>
              <a:rPr lang="en-US" altLang="zh-CN" dirty="0"/>
              <a:t>1</a:t>
            </a:r>
            <a:r>
              <a:rPr lang="zh-CN" altLang="zh-CN" dirty="0"/>
              <a:t>．在页面或窗口中只创建一个实体框架上下文实例</a:t>
            </a:r>
          </a:p>
          <a:p>
            <a:pPr marL="0" indent="0">
              <a:buNone/>
              <a:defRPr/>
            </a:pPr>
            <a:r>
              <a:rPr lang="en-US" altLang="zh-CN" dirty="0"/>
              <a:t>2</a:t>
            </a:r>
            <a:r>
              <a:rPr lang="zh-CN" altLang="zh-CN" dirty="0"/>
              <a:t>．使用</a:t>
            </a:r>
            <a:r>
              <a:rPr lang="en-US" altLang="zh-CN" dirty="0"/>
              <a:t>using</a:t>
            </a:r>
            <a:r>
              <a:rPr lang="zh-CN" altLang="zh-CN" dirty="0"/>
              <a:t>语句实例化实体框架上下文</a:t>
            </a:r>
            <a:endParaRPr lang="en-US" altLang="zh-CN" dirty="0"/>
          </a:p>
          <a:p>
            <a:pPr marL="357187" lvl="1" indent="0">
              <a:buNone/>
              <a:defRPr/>
            </a:pPr>
            <a:r>
              <a:rPr lang="en-US" altLang="zh-CN" dirty="0"/>
              <a:t>using(</a:t>
            </a:r>
            <a:r>
              <a:rPr lang="en-US" altLang="zh-CN" dirty="0" err="1"/>
              <a:t>var</a:t>
            </a:r>
            <a:r>
              <a:rPr lang="en-US" altLang="zh-CN" dirty="0"/>
              <a:t> context = new </a:t>
            </a:r>
            <a:r>
              <a:rPr lang="en-US" altLang="zh-CN" dirty="0" err="1"/>
              <a:t>MyDbEntities</a:t>
            </a:r>
            <a:r>
              <a:rPr lang="en-US" altLang="zh-CN" dirty="0"/>
              <a:t>())</a:t>
            </a:r>
            <a:endParaRPr lang="zh-CN" altLang="zh-CN" dirty="0"/>
          </a:p>
          <a:p>
            <a:pPr marL="357187" lvl="1" indent="0">
              <a:buNone/>
              <a:defRPr/>
            </a:pPr>
            <a:r>
              <a:rPr lang="en-US" altLang="zh-CN" dirty="0"/>
              <a:t>{</a:t>
            </a:r>
            <a:endParaRPr lang="zh-CN" altLang="zh-CN" dirty="0"/>
          </a:p>
          <a:p>
            <a:pPr marL="357187" lvl="1" indent="0">
              <a:buNone/>
              <a:defRPr/>
            </a:pPr>
            <a:r>
              <a:rPr lang="en-US" altLang="zh-CN" dirty="0"/>
              <a:t>    //</a:t>
            </a:r>
            <a:r>
              <a:rPr lang="zh-CN" altLang="zh-CN" dirty="0"/>
              <a:t>语句块</a:t>
            </a:r>
          </a:p>
          <a:p>
            <a:pPr marL="357187" lvl="1" indent="0">
              <a:buNone/>
              <a:defRPr/>
            </a:pPr>
            <a:r>
              <a:rPr lang="en-US" altLang="zh-CN" dirty="0"/>
              <a:t>}</a:t>
            </a:r>
            <a:endParaRPr lang="zh-CN" altLang="zh-CN" dirty="0"/>
          </a:p>
          <a:p>
            <a:pPr marL="0" indent="0">
              <a:buNone/>
              <a:defRPr/>
            </a:pPr>
            <a:r>
              <a:rPr lang="en-US" altLang="zh-CN" dirty="0"/>
              <a:t>3</a:t>
            </a:r>
            <a:r>
              <a:rPr lang="zh-CN" altLang="zh-CN" dirty="0"/>
              <a:t>．通过实体框架上下文实例</a:t>
            </a:r>
            <a:r>
              <a:rPr lang="zh-CN" altLang="en-US" dirty="0"/>
              <a:t>（</a:t>
            </a:r>
            <a:r>
              <a:rPr lang="en-US" altLang="zh-CN" dirty="0"/>
              <a:t> </a:t>
            </a:r>
            <a:r>
              <a:rPr lang="en-US" altLang="zh-CN" dirty="0" err="1"/>
              <a:t>DbContext</a:t>
            </a:r>
            <a:r>
              <a:rPr lang="zh-CN" altLang="zh-CN" dirty="0"/>
              <a:t>类</a:t>
            </a:r>
            <a:r>
              <a:rPr lang="zh-CN" altLang="en-US" dirty="0"/>
              <a:t>）</a:t>
            </a:r>
            <a:r>
              <a:rPr lang="zh-CN" altLang="zh-CN" dirty="0"/>
              <a:t>操作数据</a:t>
            </a:r>
            <a:endParaRPr lang="en-US" altLang="zh-CN" dirty="0"/>
          </a:p>
          <a:p>
            <a:pPr marL="357187" lvl="1" indent="0">
              <a:buNone/>
              <a:defRPr/>
            </a:pPr>
            <a:r>
              <a:rPr lang="en-US" altLang="zh-CN" dirty="0"/>
              <a:t>Database</a:t>
            </a:r>
            <a:r>
              <a:rPr lang="zh-CN" altLang="zh-CN" dirty="0"/>
              <a:t>属性：该属性返回数据库实例，利用它可检查数据库是否存在、以及创建和删除数据库。</a:t>
            </a:r>
          </a:p>
          <a:p>
            <a:pPr marL="357187" lvl="1" indent="0">
              <a:buNone/>
              <a:defRPr/>
            </a:pPr>
            <a:r>
              <a:rPr lang="en-US" altLang="zh-CN" dirty="0" err="1"/>
              <a:t>SaveChanges</a:t>
            </a:r>
            <a:r>
              <a:rPr lang="zh-CN" altLang="zh-CN" dirty="0"/>
              <a:t>方法：将更改保存到数据库。</a:t>
            </a:r>
          </a:p>
          <a:p>
            <a:pPr>
              <a:defRPr/>
            </a:pPr>
            <a:endParaRPr lang="zh-CN" altLang="zh-CN" dirty="0"/>
          </a:p>
          <a:p>
            <a:pPr>
              <a:defRPr/>
            </a:pPr>
            <a:endParaRPr lang="zh-CN" altLang="en-US" dirty="0"/>
          </a:p>
        </p:txBody>
      </p:sp>
      <p:sp>
        <p:nvSpPr>
          <p:cNvPr id="3686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8034F60E-D93E-4E5F-AC8C-AE2D1FC7FBB8}"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15</a:t>
            </a:fld>
            <a:endParaRPr lang="en-US" altLang="zh-CN" sz="1200" b="0">
              <a:solidFill>
                <a:schemeClr val="tx1"/>
              </a:solidFill>
              <a:ea typeface="新宋体"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a:t>12.3.2  </a:t>
            </a:r>
            <a:r>
              <a:rPr lang="zh-CN" altLang="zh-CN"/>
              <a:t>加载相关对象</a:t>
            </a:r>
            <a:endParaRPr lang="zh-CN" altLang="en-US"/>
          </a:p>
        </p:txBody>
      </p:sp>
      <p:sp>
        <p:nvSpPr>
          <p:cNvPr id="3" name="内容占位符 2"/>
          <p:cNvSpPr>
            <a:spLocks noGrp="1"/>
          </p:cNvSpPr>
          <p:nvPr>
            <p:ph idx="1"/>
          </p:nvPr>
        </p:nvSpPr>
        <p:spPr>
          <a:xfrm>
            <a:off x="304800" y="1447800"/>
            <a:ext cx="8458200" cy="4876800"/>
          </a:xfrm>
        </p:spPr>
        <p:txBody>
          <a:bodyPr/>
          <a:lstStyle/>
          <a:p>
            <a:pPr marL="0" indent="0">
              <a:buNone/>
              <a:defRPr/>
            </a:pPr>
            <a:r>
              <a:rPr lang="en-US" altLang="zh-CN" dirty="0"/>
              <a:t>1</a:t>
            </a:r>
            <a:r>
              <a:rPr lang="zh-CN" altLang="zh-CN" dirty="0"/>
              <a:t>．使用</a:t>
            </a:r>
            <a:r>
              <a:rPr lang="en-US" altLang="zh-CN" dirty="0"/>
              <a:t>LINQ to Entities</a:t>
            </a:r>
            <a:r>
              <a:rPr lang="zh-CN" altLang="zh-CN" dirty="0"/>
              <a:t>加载对象</a:t>
            </a:r>
            <a:endParaRPr lang="en-US" altLang="zh-CN" dirty="0"/>
          </a:p>
          <a:p>
            <a:pPr marL="357187" lvl="1" indent="0">
              <a:buNone/>
              <a:defRPr/>
            </a:pPr>
            <a:r>
              <a:rPr lang="zh-CN" altLang="en-US" dirty="0">
                <a:solidFill>
                  <a:schemeClr val="tx1"/>
                </a:solidFill>
              </a:rPr>
              <a:t>（实际项目中主要采用这种方式）</a:t>
            </a:r>
            <a:endParaRPr lang="zh-CN" altLang="zh-CN" dirty="0">
              <a:solidFill>
                <a:schemeClr val="tx1"/>
              </a:solidFill>
            </a:endParaRPr>
          </a:p>
          <a:p>
            <a:pPr marL="357187" lvl="1" indent="0">
              <a:buNone/>
              <a:defRPr/>
            </a:pPr>
            <a:r>
              <a:rPr lang="zh-CN" altLang="zh-CN" dirty="0"/>
              <a:t>这种方式称为延迟加载（</a:t>
            </a:r>
            <a:r>
              <a:rPr lang="en-US" altLang="zh-CN" dirty="0"/>
              <a:t>Lazy Loading</a:t>
            </a:r>
            <a:r>
              <a:rPr lang="zh-CN" altLang="zh-CN" dirty="0"/>
              <a:t>），即先利用</a:t>
            </a:r>
            <a:r>
              <a:rPr lang="en-US" altLang="zh-CN" dirty="0"/>
              <a:t>LINQ to Entities</a:t>
            </a:r>
            <a:r>
              <a:rPr lang="zh-CN" altLang="zh-CN" dirty="0"/>
              <a:t>定义查询语句，然后再通过</a:t>
            </a:r>
            <a:r>
              <a:rPr lang="en-US" altLang="zh-CN" dirty="0" err="1"/>
              <a:t>foreach</a:t>
            </a:r>
            <a:r>
              <a:rPr lang="zh-CN" altLang="zh-CN" dirty="0"/>
              <a:t>或者通过数据绑定获取查询结果时才将数据加载到对象中。</a:t>
            </a:r>
            <a:endParaRPr lang="en-US" altLang="zh-CN" dirty="0"/>
          </a:p>
          <a:p>
            <a:pPr marL="0" indent="0">
              <a:buNone/>
              <a:defRPr/>
            </a:pPr>
            <a:r>
              <a:rPr lang="en-US" altLang="zh-CN" dirty="0"/>
              <a:t>2</a:t>
            </a:r>
            <a:r>
              <a:rPr lang="zh-CN" altLang="zh-CN" dirty="0"/>
              <a:t>．使用</a:t>
            </a:r>
            <a:r>
              <a:rPr lang="en-US" altLang="zh-CN" dirty="0"/>
              <a:t>Load</a:t>
            </a:r>
            <a:r>
              <a:rPr lang="zh-CN" altLang="zh-CN" dirty="0"/>
              <a:t>方法加载对象</a:t>
            </a:r>
            <a:endParaRPr lang="en-US" altLang="zh-CN" dirty="0"/>
          </a:p>
          <a:p>
            <a:pPr marL="357187" lvl="1" indent="0">
              <a:buNone/>
              <a:defRPr/>
            </a:pPr>
            <a:r>
              <a:rPr lang="zh-CN" altLang="zh-CN" dirty="0"/>
              <a:t>这种方式称为显式加载，即通过</a:t>
            </a:r>
            <a:r>
              <a:rPr lang="en-US" altLang="zh-CN" dirty="0"/>
              <a:t>Load</a:t>
            </a:r>
            <a:r>
              <a:rPr lang="zh-CN" altLang="zh-CN" dirty="0"/>
              <a:t>方法</a:t>
            </a:r>
            <a:r>
              <a:rPr lang="zh-CN" altLang="en-US" dirty="0"/>
              <a:t>直接</a:t>
            </a:r>
            <a:r>
              <a:rPr lang="zh-CN" altLang="zh-CN" dirty="0"/>
              <a:t>将数据加载到实体中。</a:t>
            </a:r>
          </a:p>
        </p:txBody>
      </p:sp>
      <p:sp>
        <p:nvSpPr>
          <p:cNvPr id="3789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E4AE09F-2DA0-44EC-B211-E6088D2F44C5}"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16</a:t>
            </a:fld>
            <a:endParaRPr lang="en-US" altLang="zh-CN" sz="1200" b="0">
              <a:solidFill>
                <a:schemeClr val="tx1"/>
              </a:solidFill>
              <a:ea typeface="新宋体"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dirty="0"/>
              <a:t>12.3.4  </a:t>
            </a:r>
            <a:r>
              <a:rPr lang="zh-CN" altLang="zh-CN" dirty="0"/>
              <a:t>修改数据</a:t>
            </a:r>
            <a:endParaRPr lang="zh-CN" altLang="en-US" dirty="0"/>
          </a:p>
        </p:txBody>
      </p:sp>
      <p:sp>
        <p:nvSpPr>
          <p:cNvPr id="3" name="内容占位符 2"/>
          <p:cNvSpPr>
            <a:spLocks noGrp="1"/>
          </p:cNvSpPr>
          <p:nvPr>
            <p:ph idx="1"/>
          </p:nvPr>
        </p:nvSpPr>
        <p:spPr>
          <a:xfrm>
            <a:off x="381000" y="1447800"/>
            <a:ext cx="8382000" cy="4876800"/>
          </a:xfrm>
        </p:spPr>
        <p:txBody>
          <a:bodyPr/>
          <a:lstStyle/>
          <a:p>
            <a:pPr>
              <a:defRPr/>
            </a:pPr>
            <a:r>
              <a:rPr lang="zh-CN" altLang="zh-CN" dirty="0"/>
              <a:t>第一种办法</a:t>
            </a:r>
            <a:r>
              <a:rPr lang="zh-CN" altLang="en-US" dirty="0"/>
              <a:t>（建议）</a:t>
            </a:r>
            <a:endParaRPr lang="en-US" altLang="zh-CN" dirty="0"/>
          </a:p>
          <a:p>
            <a:pPr lvl="1">
              <a:defRPr/>
            </a:pPr>
            <a:r>
              <a:rPr lang="zh-CN" altLang="zh-CN" dirty="0"/>
              <a:t>使用实体框架和</a:t>
            </a:r>
            <a:r>
              <a:rPr lang="en-US" altLang="zh-CN" dirty="0"/>
              <a:t>LINQ to Entities</a:t>
            </a:r>
            <a:r>
              <a:rPr lang="zh-CN" altLang="zh-CN" dirty="0"/>
              <a:t>修改数据，即先利用查询得到要修改的实体对象，修改后再调用实体对象上下文的</a:t>
            </a:r>
            <a:r>
              <a:rPr lang="en-US" altLang="zh-CN" dirty="0" err="1"/>
              <a:t>SaveChanges</a:t>
            </a:r>
            <a:r>
              <a:rPr lang="zh-CN" altLang="zh-CN" dirty="0"/>
              <a:t>方法将其保存到数据库中，这是建议的修改办法。</a:t>
            </a:r>
          </a:p>
          <a:p>
            <a:pPr>
              <a:defRPr/>
            </a:pPr>
            <a:r>
              <a:rPr lang="zh-CN" altLang="zh-CN" dirty="0"/>
              <a:t>第二种办法</a:t>
            </a:r>
            <a:r>
              <a:rPr lang="zh-CN" altLang="en-US" dirty="0"/>
              <a:t>（不常用）</a:t>
            </a:r>
            <a:endParaRPr lang="en-US" altLang="zh-CN" dirty="0"/>
          </a:p>
          <a:p>
            <a:pPr lvl="1">
              <a:defRPr/>
            </a:pPr>
            <a:r>
              <a:rPr lang="zh-CN" altLang="zh-CN" dirty="0"/>
              <a:t>通过</a:t>
            </a:r>
            <a:r>
              <a:rPr lang="en-US" altLang="zh-CN" dirty="0" err="1"/>
              <a:t>MyDbEntities</a:t>
            </a:r>
            <a:r>
              <a:rPr lang="zh-CN" altLang="zh-CN" dirty="0"/>
              <a:t>对象（从</a:t>
            </a:r>
            <a:r>
              <a:rPr lang="en-US" altLang="zh-CN" dirty="0" err="1"/>
              <a:t>DbContext</a:t>
            </a:r>
            <a:r>
              <a:rPr lang="zh-CN" altLang="zh-CN" dirty="0"/>
              <a:t>继承的实体数据模型上下文）的</a:t>
            </a:r>
            <a:r>
              <a:rPr lang="en-US" altLang="zh-CN" dirty="0" err="1"/>
              <a:t>Dababase</a:t>
            </a:r>
            <a:r>
              <a:rPr lang="zh-CN" altLang="zh-CN" dirty="0"/>
              <a:t>属性调用</a:t>
            </a:r>
            <a:r>
              <a:rPr lang="en-US" altLang="zh-CN" dirty="0" err="1"/>
              <a:t>ExecuteSqlCommand</a:t>
            </a:r>
            <a:r>
              <a:rPr lang="zh-CN" altLang="zh-CN" dirty="0"/>
              <a:t>方法，在该方法中直接传递要执行的</a:t>
            </a:r>
            <a:r>
              <a:rPr lang="en-US" altLang="zh-CN" dirty="0"/>
              <a:t>SQL</a:t>
            </a:r>
            <a:r>
              <a:rPr lang="zh-CN" altLang="zh-CN" dirty="0"/>
              <a:t>语句（修改、添加、删除等操作）。但是由于传递</a:t>
            </a:r>
            <a:r>
              <a:rPr lang="en-US" altLang="zh-CN" dirty="0"/>
              <a:t>SQL</a:t>
            </a:r>
            <a:r>
              <a:rPr lang="zh-CN" altLang="zh-CN" dirty="0"/>
              <a:t>语句只有在执行时才能发现</a:t>
            </a:r>
            <a:r>
              <a:rPr lang="en-US" altLang="zh-CN" dirty="0"/>
              <a:t>SQL</a:t>
            </a:r>
            <a:r>
              <a:rPr lang="zh-CN" altLang="zh-CN" dirty="0"/>
              <a:t>语句是否有错，因此一般不使用这种办法。</a:t>
            </a:r>
          </a:p>
        </p:txBody>
      </p:sp>
      <p:sp>
        <p:nvSpPr>
          <p:cNvPr id="4301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D2C806D-B9C5-4E6B-9948-2C5B76479E5D}"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17</a:t>
            </a:fld>
            <a:endParaRPr lang="en-US" altLang="zh-CN" sz="1200" b="0">
              <a:solidFill>
                <a:schemeClr val="tx1"/>
              </a:solidFill>
              <a:ea typeface="新宋体"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dirty="0"/>
              <a:t>12.3.5  </a:t>
            </a:r>
            <a:r>
              <a:rPr lang="zh-CN" altLang="zh-CN" dirty="0"/>
              <a:t>添加或删除数据</a:t>
            </a:r>
            <a:endParaRPr lang="zh-CN" altLang="en-US" dirty="0"/>
          </a:p>
        </p:txBody>
      </p:sp>
      <p:sp>
        <p:nvSpPr>
          <p:cNvPr id="3" name="内容占位符 2"/>
          <p:cNvSpPr>
            <a:spLocks noGrp="1"/>
          </p:cNvSpPr>
          <p:nvPr>
            <p:ph idx="1"/>
          </p:nvPr>
        </p:nvSpPr>
        <p:spPr>
          <a:xfrm>
            <a:off x="304800" y="1447800"/>
            <a:ext cx="8686800" cy="4876800"/>
          </a:xfrm>
        </p:spPr>
        <p:txBody>
          <a:bodyPr/>
          <a:lstStyle/>
          <a:p>
            <a:pPr marL="0" indent="0">
              <a:buNone/>
              <a:defRPr/>
            </a:pPr>
            <a:r>
              <a:rPr lang="zh-CN" altLang="en-US" dirty="0"/>
              <a:t>办法</a:t>
            </a:r>
            <a:r>
              <a:rPr lang="en-US" altLang="zh-CN" dirty="0"/>
              <a:t>1【</a:t>
            </a:r>
            <a:r>
              <a:rPr lang="zh-CN" altLang="en-US" dirty="0"/>
              <a:t>常用</a:t>
            </a:r>
            <a:r>
              <a:rPr lang="en-US" altLang="zh-CN" dirty="0"/>
              <a:t>】</a:t>
            </a:r>
            <a:r>
              <a:rPr lang="zh-CN" altLang="en-US" dirty="0"/>
              <a:t>：</a:t>
            </a:r>
            <a:endParaRPr lang="en-US" altLang="zh-CN" dirty="0"/>
          </a:p>
          <a:p>
            <a:pPr marL="0" indent="0">
              <a:buNone/>
              <a:defRPr/>
            </a:pPr>
            <a:r>
              <a:rPr lang="zh-CN" altLang="zh-CN" dirty="0"/>
              <a:t>直接对实体对象进行操作，操作完成后再调用实体对象上下文的</a:t>
            </a:r>
            <a:r>
              <a:rPr lang="en-US" altLang="zh-CN" dirty="0" err="1"/>
              <a:t>SaveChanges</a:t>
            </a:r>
            <a:r>
              <a:rPr lang="zh-CN" altLang="zh-CN" dirty="0"/>
              <a:t>方法将其保存到数据库中。</a:t>
            </a:r>
          </a:p>
          <a:p>
            <a:pPr marL="0" indent="0">
              <a:buNone/>
              <a:defRPr/>
            </a:pPr>
            <a:r>
              <a:rPr lang="zh-CN" altLang="en-US" dirty="0"/>
              <a:t>办法</a:t>
            </a:r>
            <a:r>
              <a:rPr lang="en-US" altLang="zh-CN" dirty="0"/>
              <a:t>2【</a:t>
            </a:r>
            <a:r>
              <a:rPr lang="zh-CN" altLang="en-US" dirty="0"/>
              <a:t>不常用</a:t>
            </a:r>
            <a:r>
              <a:rPr lang="en-US" altLang="zh-CN" dirty="0"/>
              <a:t>】</a:t>
            </a:r>
            <a:r>
              <a:rPr lang="zh-CN" altLang="en-US" dirty="0"/>
              <a:t>：</a:t>
            </a:r>
            <a:endParaRPr lang="en-US" altLang="zh-CN" dirty="0"/>
          </a:p>
          <a:p>
            <a:pPr marL="0" indent="0">
              <a:buNone/>
              <a:defRPr/>
            </a:pPr>
            <a:r>
              <a:rPr lang="zh-CN" altLang="zh-CN" dirty="0"/>
              <a:t>通过</a:t>
            </a:r>
            <a:r>
              <a:rPr lang="en-US" altLang="zh-CN" dirty="0" err="1"/>
              <a:t>MyDbEntities</a:t>
            </a:r>
            <a:r>
              <a:rPr lang="zh-CN" altLang="zh-CN" dirty="0"/>
              <a:t>对象的</a:t>
            </a:r>
            <a:r>
              <a:rPr lang="en-US" altLang="zh-CN" dirty="0" err="1"/>
              <a:t>Dababase</a:t>
            </a:r>
            <a:r>
              <a:rPr lang="zh-CN" altLang="zh-CN" dirty="0"/>
              <a:t>属性调用</a:t>
            </a:r>
            <a:r>
              <a:rPr lang="en-US" altLang="zh-CN" dirty="0" err="1"/>
              <a:t>ExecuteSqlCommand</a:t>
            </a:r>
            <a:r>
              <a:rPr lang="zh-CN" altLang="zh-CN" dirty="0"/>
              <a:t>方法，在该方法中直接传递要执行的</a:t>
            </a:r>
            <a:r>
              <a:rPr lang="en-US" altLang="zh-CN" dirty="0"/>
              <a:t>SQL</a:t>
            </a:r>
            <a:r>
              <a:rPr lang="zh-CN" altLang="zh-CN" dirty="0"/>
              <a:t>语句</a:t>
            </a:r>
            <a:r>
              <a:rPr lang="zh-CN" altLang="en-US" dirty="0"/>
              <a:t>。</a:t>
            </a:r>
          </a:p>
        </p:txBody>
      </p:sp>
      <p:sp>
        <p:nvSpPr>
          <p:cNvPr id="4506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BA6C1E4F-C167-4C3A-ADE6-2463BB2AB315}"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18</a:t>
            </a:fld>
            <a:endParaRPr lang="en-US" altLang="zh-CN" sz="1200" b="0">
              <a:solidFill>
                <a:schemeClr val="tx1"/>
              </a:solidFill>
              <a:ea typeface="新宋体"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en-US" altLang="zh-CN"/>
              <a:t>12.4  DataGrid</a:t>
            </a:r>
            <a:r>
              <a:rPr lang="zh-CN" altLang="zh-CN"/>
              <a:t>控件</a:t>
            </a:r>
            <a:endParaRPr lang="zh-CN" altLang="en-US"/>
          </a:p>
        </p:txBody>
      </p:sp>
      <p:sp>
        <p:nvSpPr>
          <p:cNvPr id="3" name="内容占位符 2"/>
          <p:cNvSpPr>
            <a:spLocks noGrp="1"/>
          </p:cNvSpPr>
          <p:nvPr>
            <p:ph idx="1"/>
          </p:nvPr>
        </p:nvSpPr>
        <p:spPr>
          <a:xfrm>
            <a:off x="457200" y="1752600"/>
            <a:ext cx="6629400" cy="2743200"/>
          </a:xfrm>
        </p:spPr>
        <p:txBody>
          <a:bodyPr/>
          <a:lstStyle/>
          <a:p>
            <a:pPr marL="0" indent="0">
              <a:buNone/>
              <a:defRPr/>
            </a:pPr>
            <a:r>
              <a:rPr lang="en-US" altLang="zh-CN" dirty="0"/>
              <a:t>12.4.1  </a:t>
            </a:r>
            <a:r>
              <a:rPr lang="zh-CN" altLang="zh-CN" dirty="0"/>
              <a:t>绑定各种类型的数据</a:t>
            </a:r>
            <a:endParaRPr lang="en-US" altLang="zh-CN" dirty="0"/>
          </a:p>
          <a:p>
            <a:pPr marL="0" indent="0">
              <a:buNone/>
              <a:defRPr/>
            </a:pPr>
            <a:r>
              <a:rPr lang="en-US" altLang="zh-CN" dirty="0"/>
              <a:t>12.4.2  </a:t>
            </a:r>
            <a:r>
              <a:rPr lang="zh-CN" altLang="zh-CN" dirty="0"/>
              <a:t>标题和行列控制</a:t>
            </a:r>
            <a:endParaRPr lang="zh-CN" altLang="en-US" dirty="0"/>
          </a:p>
        </p:txBody>
      </p:sp>
      <p:sp>
        <p:nvSpPr>
          <p:cNvPr id="471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640C4BF7-CFD5-4A09-8FBE-98FCA06FE25C}"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19</a:t>
            </a:fld>
            <a:endParaRPr lang="en-US" altLang="zh-CN" sz="1200" b="0">
              <a:solidFill>
                <a:schemeClr val="tx1"/>
              </a:solidFill>
              <a:ea typeface="新宋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a:t>12.1.1  ADO.NET</a:t>
            </a:r>
            <a:r>
              <a:rPr lang="zh-CN" altLang="zh-CN"/>
              <a:t>数据访问技术</a:t>
            </a:r>
            <a:endParaRPr lang="zh-CN" altLang="en-US"/>
          </a:p>
        </p:txBody>
      </p:sp>
      <p:sp>
        <p:nvSpPr>
          <p:cNvPr id="3" name="内容占位符 2"/>
          <p:cNvSpPr>
            <a:spLocks noGrp="1"/>
          </p:cNvSpPr>
          <p:nvPr>
            <p:ph idx="1"/>
          </p:nvPr>
        </p:nvSpPr>
        <p:spPr/>
        <p:txBody>
          <a:bodyPr/>
          <a:lstStyle/>
          <a:p>
            <a:pPr marL="0" indent="0">
              <a:buNone/>
              <a:defRPr/>
            </a:pPr>
            <a:r>
              <a:rPr lang="en-US" altLang="zh-CN" dirty="0"/>
              <a:t>3</a:t>
            </a:r>
            <a:r>
              <a:rPr lang="zh-CN" altLang="zh-CN" dirty="0"/>
              <a:t>．利用</a:t>
            </a:r>
            <a:r>
              <a:rPr lang="en-US" altLang="zh-CN" dirty="0"/>
              <a:t>LINQ to SQL</a:t>
            </a:r>
            <a:r>
              <a:rPr lang="zh-CN" altLang="zh-CN" dirty="0"/>
              <a:t>访问数据库</a:t>
            </a:r>
            <a:endParaRPr lang="en-US" altLang="zh-CN" dirty="0"/>
          </a:p>
          <a:p>
            <a:pPr lvl="1">
              <a:defRPr/>
            </a:pPr>
            <a:r>
              <a:rPr lang="zh-CN" altLang="en-US" dirty="0"/>
              <a:t>该</a:t>
            </a:r>
            <a:r>
              <a:rPr lang="zh-CN" altLang="zh-CN" dirty="0"/>
              <a:t>方式直接和</a:t>
            </a:r>
            <a:r>
              <a:rPr lang="en-US" altLang="zh-CN" dirty="0"/>
              <a:t>SQL Server</a:t>
            </a:r>
            <a:r>
              <a:rPr lang="zh-CN" altLang="zh-CN" dirty="0"/>
              <a:t>数据库进行交互，执行效率高，速度快，但</a:t>
            </a:r>
            <a:r>
              <a:rPr lang="zh-CN" altLang="en-US" dirty="0"/>
              <a:t>这种</a:t>
            </a:r>
            <a:r>
              <a:rPr lang="zh-CN" altLang="zh-CN" dirty="0"/>
              <a:t>方式不支持其他类型的数据库。</a:t>
            </a:r>
            <a:endParaRPr lang="en-US" altLang="zh-CN" dirty="0"/>
          </a:p>
          <a:p>
            <a:pPr lvl="1">
              <a:defRPr/>
            </a:pPr>
            <a:r>
              <a:rPr lang="zh-CN" altLang="zh-CN" dirty="0"/>
              <a:t>在</a:t>
            </a:r>
            <a:r>
              <a:rPr lang="en-US" altLang="zh-CN" dirty="0"/>
              <a:t>LINQ to SQL</a:t>
            </a:r>
            <a:r>
              <a:rPr lang="zh-CN" altLang="zh-CN" dirty="0"/>
              <a:t>中，先利用</a:t>
            </a:r>
            <a:r>
              <a:rPr lang="en-US" altLang="zh-CN" dirty="0"/>
              <a:t>O/R</a:t>
            </a:r>
            <a:r>
              <a:rPr lang="zh-CN" altLang="zh-CN" dirty="0"/>
              <a:t>设计器构建模型，再利用该模型传递</a:t>
            </a:r>
            <a:r>
              <a:rPr lang="en-US" altLang="zh-CN" dirty="0"/>
              <a:t>SQL</a:t>
            </a:r>
            <a:r>
              <a:rPr lang="zh-CN" altLang="zh-CN" dirty="0"/>
              <a:t>语句，执行</a:t>
            </a:r>
            <a:r>
              <a:rPr lang="en-US" altLang="zh-CN" dirty="0"/>
              <a:t>SQL</a:t>
            </a:r>
            <a:r>
              <a:rPr lang="zh-CN" altLang="zh-CN" dirty="0"/>
              <a:t>命令，也可以用</a:t>
            </a:r>
            <a:r>
              <a:rPr lang="en-US" altLang="zh-CN" dirty="0"/>
              <a:t>LINQ</a:t>
            </a:r>
            <a:r>
              <a:rPr lang="zh-CN" altLang="zh-CN" dirty="0"/>
              <a:t>语法直接访问</a:t>
            </a:r>
            <a:r>
              <a:rPr lang="en-US" altLang="zh-CN" dirty="0"/>
              <a:t>SQL Server</a:t>
            </a:r>
            <a:r>
              <a:rPr lang="zh-CN" altLang="zh-CN" dirty="0"/>
              <a:t>。使用这种技术时，一般用它设计自定义的中间层对象模型（中间件），然后将其做成</a:t>
            </a:r>
            <a:r>
              <a:rPr lang="en-US" altLang="zh-CN" dirty="0"/>
              <a:t>.</a:t>
            </a:r>
            <a:r>
              <a:rPr lang="en-US" altLang="zh-CN" dirty="0" err="1"/>
              <a:t>dll</a:t>
            </a:r>
            <a:r>
              <a:rPr lang="zh-CN" altLang="zh-CN" dirty="0"/>
              <a:t>文件供其他应用程序调用。</a:t>
            </a:r>
            <a:endParaRPr lang="en-US" altLang="zh-CN" dirty="0"/>
          </a:p>
          <a:p>
            <a:pPr lvl="1">
              <a:defRPr/>
            </a:pPr>
            <a:endParaRPr lang="zh-CN" altLang="en-US" dirty="0"/>
          </a:p>
        </p:txBody>
      </p:sp>
      <p:sp>
        <p:nvSpPr>
          <p:cNvPr id="717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3B8670B2-B127-4FF6-8E42-5F72A67D8AFD}"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a:t>
            </a:fld>
            <a:endParaRPr lang="en-US" altLang="zh-CN" sz="1200" b="0">
              <a:solidFill>
                <a:schemeClr val="tx1"/>
              </a:solidFill>
              <a:ea typeface="新宋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a:t>12.4  DataGrid</a:t>
            </a:r>
            <a:r>
              <a:rPr lang="zh-CN" altLang="zh-CN"/>
              <a:t>控件</a:t>
            </a:r>
            <a:endParaRPr lang="zh-CN" altLang="en-US"/>
          </a:p>
        </p:txBody>
      </p:sp>
      <p:sp>
        <p:nvSpPr>
          <p:cNvPr id="3" name="内容占位符 2"/>
          <p:cNvSpPr>
            <a:spLocks noGrp="1"/>
          </p:cNvSpPr>
          <p:nvPr>
            <p:ph idx="1"/>
          </p:nvPr>
        </p:nvSpPr>
        <p:spPr/>
        <p:txBody>
          <a:bodyPr/>
          <a:lstStyle/>
          <a:p>
            <a:pPr>
              <a:defRPr/>
            </a:pPr>
            <a:r>
              <a:rPr lang="zh-CN" altLang="zh-CN" dirty="0"/>
              <a:t>将</a:t>
            </a:r>
            <a:r>
              <a:rPr lang="en-US" altLang="zh-CN" dirty="0" err="1"/>
              <a:t>DataGrid</a:t>
            </a:r>
            <a:r>
              <a:rPr lang="zh-CN" altLang="zh-CN" dirty="0"/>
              <a:t>控件添加到</a:t>
            </a:r>
            <a:r>
              <a:rPr lang="en-US" altLang="zh-CN" dirty="0"/>
              <a:t>WPF</a:t>
            </a:r>
            <a:r>
              <a:rPr lang="zh-CN" altLang="zh-CN" dirty="0"/>
              <a:t>窗口或页面后，该控件默认具有的功能主要有：</a:t>
            </a:r>
          </a:p>
          <a:p>
            <a:pPr lvl="1">
              <a:defRPr/>
            </a:pPr>
            <a:r>
              <a:rPr lang="zh-CN" altLang="zh-CN" sz="1800" dirty="0"/>
              <a:t>自动排序。用鼠标单击某个列标题，则对应的列就会自动按升序或降序排序（单击升序，再单击降序）。字母顺序区分大小写。</a:t>
            </a:r>
          </a:p>
          <a:p>
            <a:pPr lvl="1">
              <a:defRPr/>
            </a:pPr>
            <a:r>
              <a:rPr lang="zh-CN" altLang="zh-CN" sz="1800" dirty="0"/>
              <a:t>自动调整大小。双击标题之间的列分隔符，该分隔符左边的列会自动按照单元格的内容展开或收缩。</a:t>
            </a:r>
          </a:p>
          <a:p>
            <a:pPr lvl="1">
              <a:defRPr/>
            </a:pPr>
            <a:r>
              <a:rPr lang="zh-CN" altLang="en-US" sz="1800" dirty="0"/>
              <a:t>选择。</a:t>
            </a:r>
            <a:r>
              <a:rPr lang="zh-CN" altLang="zh-CN" sz="1800" dirty="0"/>
              <a:t>单击</a:t>
            </a:r>
            <a:r>
              <a:rPr lang="en-US" altLang="zh-CN" sz="1800" dirty="0" err="1"/>
              <a:t>DataGrid</a:t>
            </a:r>
            <a:r>
              <a:rPr lang="zh-CN" altLang="zh-CN" sz="1800" dirty="0"/>
              <a:t>左上角的矩形块可以选择整个表，单击每行左边的矩形块可以选择整行。</a:t>
            </a:r>
          </a:p>
          <a:p>
            <a:pPr lvl="1">
              <a:defRPr/>
            </a:pPr>
            <a:r>
              <a:rPr lang="zh-CN" altLang="zh-CN" sz="1800" dirty="0"/>
              <a:t>调整列宽。在标题区拖动列分隔符可调整显示的列宽。</a:t>
            </a:r>
          </a:p>
          <a:p>
            <a:pPr lvl="1">
              <a:defRPr/>
            </a:pPr>
            <a:r>
              <a:rPr lang="zh-CN" altLang="zh-CN" sz="1800" dirty="0"/>
              <a:t>编辑。双击单元格或者按</a:t>
            </a:r>
            <a:r>
              <a:rPr lang="en-US" altLang="zh-CN" sz="1800" dirty="0"/>
              <a:t>&lt;F2&gt;</a:t>
            </a:r>
            <a:r>
              <a:rPr lang="zh-CN" altLang="zh-CN" sz="1800" dirty="0"/>
              <a:t>键可直接编辑单元格内容。在编辑模式下，按</a:t>
            </a:r>
            <a:r>
              <a:rPr lang="en-US" altLang="zh-CN" sz="1800" dirty="0"/>
              <a:t>&lt;Enter&gt;</a:t>
            </a:r>
            <a:r>
              <a:rPr lang="zh-CN" altLang="zh-CN" sz="1800" dirty="0"/>
              <a:t>键提交更改，或者按</a:t>
            </a:r>
            <a:r>
              <a:rPr lang="en-US" altLang="zh-CN" sz="1800" dirty="0"/>
              <a:t>&lt;Esc&gt;</a:t>
            </a:r>
            <a:r>
              <a:rPr lang="zh-CN" altLang="zh-CN" sz="1800" dirty="0"/>
              <a:t>键将单元格恢复为更改前的值。</a:t>
            </a:r>
          </a:p>
          <a:p>
            <a:pPr lvl="1">
              <a:defRPr/>
            </a:pPr>
            <a:r>
              <a:rPr lang="zh-CN" altLang="zh-CN" sz="1800" dirty="0"/>
              <a:t>如果用户滚动至网格的结尾，将会看到用于添加新记录的行。用户可在该行中直接添加数据，</a:t>
            </a:r>
            <a:r>
              <a:rPr lang="en-US" altLang="zh-CN" sz="1800" dirty="0" err="1"/>
              <a:t>DataGrid</a:t>
            </a:r>
            <a:r>
              <a:rPr lang="zh-CN" altLang="zh-CN" sz="1800" dirty="0"/>
              <a:t>控件会自动将其添加到</a:t>
            </a:r>
            <a:r>
              <a:rPr lang="en-US" altLang="zh-CN" sz="1800" dirty="0" err="1"/>
              <a:t>ItemsSource</a:t>
            </a:r>
            <a:r>
              <a:rPr lang="zh-CN" altLang="zh-CN" sz="1800" dirty="0"/>
              <a:t>中。</a:t>
            </a:r>
          </a:p>
          <a:p>
            <a:pPr marL="0" indent="0">
              <a:buFont typeface="Wingdings" pitchFamily="2" charset="2"/>
              <a:buNone/>
              <a:defRPr/>
            </a:pPr>
            <a:endParaRPr lang="zh-CN" altLang="en-US" sz="1800" dirty="0"/>
          </a:p>
        </p:txBody>
      </p:sp>
      <p:sp>
        <p:nvSpPr>
          <p:cNvPr id="48132"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C73C6536-1B14-4E8B-BD1A-C999E135B91B}"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20</a:t>
            </a:fld>
            <a:endParaRPr lang="en-US" altLang="zh-CN" sz="1200" b="0">
              <a:solidFill>
                <a:schemeClr val="tx1"/>
              </a:solidFill>
              <a:ea typeface="新宋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a:t>12.4.1  </a:t>
            </a:r>
            <a:r>
              <a:rPr lang="zh-CN" altLang="zh-CN"/>
              <a:t>绑定各种类型的数据</a:t>
            </a:r>
            <a:endParaRPr lang="zh-CN" altLang="en-US"/>
          </a:p>
        </p:txBody>
      </p:sp>
      <p:sp>
        <p:nvSpPr>
          <p:cNvPr id="3" name="内容占位符 2"/>
          <p:cNvSpPr>
            <a:spLocks noGrp="1"/>
          </p:cNvSpPr>
          <p:nvPr>
            <p:ph idx="1"/>
          </p:nvPr>
        </p:nvSpPr>
        <p:spPr/>
        <p:txBody>
          <a:bodyPr/>
          <a:lstStyle/>
          <a:p>
            <a:pPr marL="0" indent="0">
              <a:buNone/>
              <a:defRPr/>
            </a:pPr>
            <a:r>
              <a:rPr lang="en-US" altLang="zh-CN" dirty="0"/>
              <a:t>1</a:t>
            </a:r>
            <a:r>
              <a:rPr lang="zh-CN" altLang="zh-CN" dirty="0"/>
              <a:t>．</a:t>
            </a:r>
            <a:r>
              <a:rPr lang="en-US" altLang="zh-CN" dirty="0" err="1"/>
              <a:t>DataGrid</a:t>
            </a:r>
            <a:r>
              <a:rPr lang="zh-CN" altLang="zh-CN" dirty="0"/>
              <a:t>提供的列类型</a:t>
            </a:r>
          </a:p>
          <a:p>
            <a:pPr lvl="1">
              <a:defRPr/>
            </a:pPr>
            <a:r>
              <a:rPr lang="en-US" altLang="zh-CN" dirty="0" err="1"/>
              <a:t>DataGridTextColumn</a:t>
            </a:r>
            <a:r>
              <a:rPr lang="zh-CN" altLang="zh-CN" dirty="0"/>
              <a:t>：</a:t>
            </a:r>
            <a:r>
              <a:rPr lang="en-US" altLang="zh-CN" dirty="0"/>
              <a:t>String</a:t>
            </a:r>
            <a:r>
              <a:rPr lang="zh-CN" altLang="zh-CN" dirty="0"/>
              <a:t>类型，默认用字符串显示该列的内容。</a:t>
            </a:r>
          </a:p>
          <a:p>
            <a:pPr lvl="1">
              <a:defRPr/>
            </a:pPr>
            <a:r>
              <a:rPr lang="en-US" altLang="zh-CN" dirty="0" err="1"/>
              <a:t>DataGridCheckBoxColumn</a:t>
            </a:r>
            <a:r>
              <a:rPr lang="zh-CN" altLang="zh-CN" dirty="0"/>
              <a:t>：</a:t>
            </a:r>
            <a:r>
              <a:rPr lang="en-US" altLang="zh-CN" dirty="0"/>
              <a:t>Boolean</a:t>
            </a:r>
            <a:r>
              <a:rPr lang="zh-CN" altLang="zh-CN" dirty="0"/>
              <a:t>类型，默认用</a:t>
            </a:r>
            <a:r>
              <a:rPr lang="en-US" altLang="zh-CN" dirty="0" err="1"/>
              <a:t>CheckBox</a:t>
            </a:r>
            <a:r>
              <a:rPr lang="zh-CN" altLang="zh-CN" dirty="0"/>
              <a:t>控件显示该列的内容。</a:t>
            </a:r>
          </a:p>
          <a:p>
            <a:pPr lvl="1">
              <a:defRPr/>
            </a:pPr>
            <a:r>
              <a:rPr lang="en-US" altLang="zh-CN" dirty="0" err="1"/>
              <a:t>DataGridComboBoxColumn</a:t>
            </a:r>
            <a:r>
              <a:rPr lang="zh-CN" altLang="zh-CN" dirty="0"/>
              <a:t>：</a:t>
            </a:r>
            <a:r>
              <a:rPr lang="en-US" altLang="zh-CN" dirty="0" err="1"/>
              <a:t>Enum</a:t>
            </a:r>
            <a:r>
              <a:rPr lang="zh-CN" altLang="zh-CN" dirty="0"/>
              <a:t>类型，默认用</a:t>
            </a:r>
            <a:r>
              <a:rPr lang="en-US" altLang="zh-CN" dirty="0" err="1"/>
              <a:t>ComboBox</a:t>
            </a:r>
            <a:r>
              <a:rPr lang="zh-CN" altLang="zh-CN" dirty="0"/>
              <a:t>控件显示该列的内容。</a:t>
            </a:r>
          </a:p>
          <a:p>
            <a:pPr lvl="1">
              <a:defRPr/>
            </a:pPr>
            <a:r>
              <a:rPr lang="en-US" altLang="zh-CN" dirty="0" err="1"/>
              <a:t>DataGridHyperlinkColumn</a:t>
            </a:r>
            <a:r>
              <a:rPr lang="zh-CN" altLang="zh-CN" dirty="0"/>
              <a:t>：</a:t>
            </a:r>
            <a:r>
              <a:rPr lang="en-US" altLang="zh-CN" dirty="0"/>
              <a:t>Uri</a:t>
            </a:r>
            <a:r>
              <a:rPr lang="zh-CN" altLang="zh-CN" dirty="0"/>
              <a:t>类型，默认用</a:t>
            </a:r>
            <a:r>
              <a:rPr lang="en-US" altLang="zh-CN" dirty="0"/>
              <a:t>Hyperlink</a:t>
            </a:r>
            <a:r>
              <a:rPr lang="zh-CN" altLang="zh-CN" dirty="0"/>
              <a:t>控件显示该列的内容。</a:t>
            </a:r>
          </a:p>
          <a:p>
            <a:pPr lvl="1">
              <a:defRPr/>
            </a:pPr>
            <a:r>
              <a:rPr lang="zh-CN" altLang="zh-CN" dirty="0"/>
              <a:t>自定义类型：用</a:t>
            </a:r>
            <a:r>
              <a:rPr lang="en-US" altLang="zh-CN" dirty="0" err="1"/>
              <a:t>DataGridTemplateColumn</a:t>
            </a:r>
            <a:r>
              <a:rPr lang="zh-CN" altLang="zh-CN" dirty="0"/>
              <a:t>自定义。</a:t>
            </a:r>
          </a:p>
          <a:p>
            <a:pPr>
              <a:defRPr/>
            </a:pPr>
            <a:endParaRPr lang="zh-CN" altLang="en-US" dirty="0"/>
          </a:p>
        </p:txBody>
      </p:sp>
      <p:sp>
        <p:nvSpPr>
          <p:cNvPr id="4915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D87EFCE-726C-483B-8F1E-9E7D73196833}"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21</a:t>
            </a:fld>
            <a:endParaRPr lang="en-US" altLang="zh-CN" sz="1200" b="0">
              <a:solidFill>
                <a:schemeClr val="tx1"/>
              </a:solidFill>
              <a:ea typeface="新宋体"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a:t>12.4.1  </a:t>
            </a:r>
            <a:r>
              <a:rPr lang="zh-CN" altLang="zh-CN"/>
              <a:t>绑定各种类型的数据</a:t>
            </a:r>
            <a:endParaRPr lang="zh-CN" altLang="en-US"/>
          </a:p>
        </p:txBody>
      </p:sp>
      <p:sp>
        <p:nvSpPr>
          <p:cNvPr id="3" name="内容占位符 2"/>
          <p:cNvSpPr>
            <a:spLocks noGrp="1"/>
          </p:cNvSpPr>
          <p:nvPr>
            <p:ph idx="1"/>
          </p:nvPr>
        </p:nvSpPr>
        <p:spPr/>
        <p:txBody>
          <a:bodyPr/>
          <a:lstStyle/>
          <a:p>
            <a:pPr marL="0" indent="0">
              <a:buNone/>
              <a:defRPr/>
            </a:pPr>
            <a:r>
              <a:rPr lang="en-US" altLang="zh-CN" dirty="0"/>
              <a:t>2</a:t>
            </a:r>
            <a:r>
              <a:rPr lang="zh-CN" altLang="zh-CN" dirty="0"/>
              <a:t>．自定义日期类型</a:t>
            </a:r>
            <a:endParaRPr lang="en-US" altLang="zh-CN" dirty="0"/>
          </a:p>
          <a:p>
            <a:pPr marL="357187" lvl="1" indent="0">
              <a:buNone/>
              <a:defRPr/>
            </a:pPr>
            <a:r>
              <a:rPr lang="zh-CN" altLang="zh-CN" dirty="0"/>
              <a:t>对于日期类型的数据，可在自定义模板中让其按照“</a:t>
            </a:r>
            <a:r>
              <a:rPr lang="en-US" altLang="zh-CN" dirty="0" err="1"/>
              <a:t>yyyy</a:t>
            </a:r>
            <a:r>
              <a:rPr lang="en-US" altLang="zh-CN" dirty="0"/>
              <a:t>-MM-</a:t>
            </a:r>
            <a:r>
              <a:rPr lang="en-US" altLang="zh-CN" dirty="0" err="1"/>
              <a:t>dd</a:t>
            </a:r>
            <a:r>
              <a:rPr lang="zh-CN" altLang="zh-CN" dirty="0"/>
              <a:t>”的格式显示，编辑时可利用</a:t>
            </a:r>
            <a:r>
              <a:rPr lang="en-US" altLang="zh-CN" dirty="0" err="1"/>
              <a:t>DatePicker</a:t>
            </a:r>
            <a:r>
              <a:rPr lang="zh-CN" altLang="zh-CN" dirty="0"/>
              <a:t>控件显示日历。</a:t>
            </a:r>
          </a:p>
          <a:p>
            <a:pPr marL="0" indent="0">
              <a:buNone/>
              <a:defRPr/>
            </a:pPr>
            <a:r>
              <a:rPr lang="en-US" altLang="zh-CN" dirty="0"/>
              <a:t>3</a:t>
            </a:r>
            <a:r>
              <a:rPr lang="zh-CN" altLang="zh-CN" dirty="0"/>
              <a:t>．导入图像</a:t>
            </a:r>
            <a:endParaRPr lang="en-US" altLang="zh-CN" dirty="0"/>
          </a:p>
          <a:p>
            <a:pPr marL="357187" lvl="1" indent="0">
              <a:buNone/>
              <a:defRPr/>
            </a:pPr>
            <a:r>
              <a:rPr lang="zh-CN" altLang="zh-CN" dirty="0"/>
              <a:t>用</a:t>
            </a:r>
            <a:r>
              <a:rPr lang="en-US" altLang="zh-CN" dirty="0" err="1"/>
              <a:t>DataGrid</a:t>
            </a:r>
            <a:r>
              <a:rPr lang="zh-CN" altLang="zh-CN" dirty="0"/>
              <a:t>编辑数据时，若要实现图像导入的功能，可以先得到选定的行，将其转换为</a:t>
            </a:r>
            <a:r>
              <a:rPr lang="zh-CN" altLang="en-US" dirty="0"/>
              <a:t>被</a:t>
            </a:r>
            <a:r>
              <a:rPr lang="zh-CN" altLang="zh-CN" dirty="0"/>
              <a:t>绑定的实体对象，然后再获取对象对应的属性即可实现照片导入。</a:t>
            </a:r>
            <a:endParaRPr lang="en-US" altLang="zh-CN" dirty="0"/>
          </a:p>
          <a:p>
            <a:pPr marL="357187" lvl="1" indent="0">
              <a:buNone/>
              <a:defRPr/>
            </a:pPr>
            <a:r>
              <a:rPr lang="zh-CN" altLang="zh-CN" dirty="0"/>
              <a:t>在</a:t>
            </a:r>
            <a:r>
              <a:rPr lang="en-US" altLang="zh-CN" dirty="0"/>
              <a:t>C#</a:t>
            </a:r>
            <a:r>
              <a:rPr lang="zh-CN" altLang="zh-CN" dirty="0"/>
              <a:t>代码中，可通过</a:t>
            </a:r>
            <a:r>
              <a:rPr lang="en-US" altLang="zh-CN" dirty="0" err="1"/>
              <a:t>DataGrid</a:t>
            </a:r>
            <a:r>
              <a:rPr lang="zh-CN" altLang="zh-CN" dirty="0"/>
              <a:t>的</a:t>
            </a:r>
            <a:r>
              <a:rPr lang="en-US" altLang="zh-CN" dirty="0" err="1"/>
              <a:t>SelectedCells</a:t>
            </a:r>
            <a:r>
              <a:rPr lang="zh-CN" altLang="zh-CN" dirty="0"/>
              <a:t>属性获取选定的单元格，通过</a:t>
            </a:r>
            <a:r>
              <a:rPr lang="en-US" altLang="zh-CN" dirty="0" err="1"/>
              <a:t>SelectedItem</a:t>
            </a:r>
            <a:r>
              <a:rPr lang="zh-CN" altLang="zh-CN" dirty="0"/>
              <a:t>获取选定的一行，通过</a:t>
            </a:r>
            <a:r>
              <a:rPr lang="en-US" altLang="zh-CN" dirty="0" err="1"/>
              <a:t>SelectedItems</a:t>
            </a:r>
            <a:r>
              <a:rPr lang="zh-CN" altLang="zh-CN" dirty="0"/>
              <a:t>属性获取选定的所有行。</a:t>
            </a:r>
          </a:p>
          <a:p>
            <a:pPr>
              <a:defRPr/>
            </a:pPr>
            <a:endParaRPr lang="zh-CN" altLang="en-US" dirty="0"/>
          </a:p>
        </p:txBody>
      </p:sp>
      <p:sp>
        <p:nvSpPr>
          <p:cNvPr id="5018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B082FF4A-1EAB-4588-BD4A-CE618BC8AA52}"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22</a:t>
            </a:fld>
            <a:endParaRPr lang="en-US" altLang="zh-CN" sz="1200" b="0">
              <a:solidFill>
                <a:schemeClr val="tx1"/>
              </a:solidFill>
              <a:ea typeface="新宋体"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a:t>12.4.1  </a:t>
            </a:r>
            <a:r>
              <a:rPr lang="zh-CN" altLang="zh-CN"/>
              <a:t>绑定各种类型的数据</a:t>
            </a:r>
            <a:endParaRPr lang="zh-CN" altLang="en-US"/>
          </a:p>
        </p:txBody>
      </p:sp>
      <p:sp>
        <p:nvSpPr>
          <p:cNvPr id="3" name="内容占位符 2"/>
          <p:cNvSpPr>
            <a:spLocks noGrp="1"/>
          </p:cNvSpPr>
          <p:nvPr>
            <p:ph idx="1"/>
          </p:nvPr>
        </p:nvSpPr>
        <p:spPr/>
        <p:txBody>
          <a:bodyPr/>
          <a:lstStyle/>
          <a:p>
            <a:pPr marL="0" indent="0">
              <a:buNone/>
              <a:defRPr/>
            </a:pPr>
            <a:r>
              <a:rPr lang="zh-CN" altLang="zh-CN" dirty="0"/>
              <a:t>【例</a:t>
            </a:r>
            <a:r>
              <a:rPr lang="en-US" altLang="zh-CN" dirty="0"/>
              <a:t>12-9</a:t>
            </a:r>
            <a:r>
              <a:rPr lang="zh-CN" altLang="zh-CN" dirty="0"/>
              <a:t>】演示用</a:t>
            </a:r>
            <a:r>
              <a:rPr lang="en-US" altLang="zh-CN" dirty="0"/>
              <a:t>XAML</a:t>
            </a:r>
            <a:r>
              <a:rPr lang="zh-CN" altLang="zh-CN" dirty="0"/>
              <a:t>实现数据绑定以及显示和编辑各种类型数据的基本用法</a:t>
            </a:r>
            <a:endParaRPr lang="zh-CN" altLang="en-US" dirty="0"/>
          </a:p>
        </p:txBody>
      </p:sp>
      <p:sp>
        <p:nvSpPr>
          <p:cNvPr id="512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793DD5F3-4AB7-4385-B681-25FD88CB38EE}"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23</a:t>
            </a:fld>
            <a:endParaRPr lang="en-US" altLang="zh-CN" sz="1200" b="0">
              <a:solidFill>
                <a:schemeClr val="tx1"/>
              </a:solidFill>
              <a:ea typeface="新宋体" pitchFamily="49" charset="-122"/>
            </a:endParaRPr>
          </a:p>
        </p:txBody>
      </p:sp>
      <p:pic>
        <p:nvPicPr>
          <p:cNvPr id="5120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8" y="2378075"/>
            <a:ext cx="4240212"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62200"/>
            <a:ext cx="427037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4552950"/>
            <a:ext cx="517842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r>
              <a:rPr lang="en-US" altLang="zh-CN"/>
              <a:t>12.4.1  </a:t>
            </a:r>
            <a:r>
              <a:rPr lang="zh-CN" altLang="zh-CN"/>
              <a:t>绑定各种类型的数据</a:t>
            </a:r>
            <a:endParaRPr lang="zh-CN" altLang="en-US"/>
          </a:p>
        </p:txBody>
      </p:sp>
      <p:sp>
        <p:nvSpPr>
          <p:cNvPr id="3" name="内容占位符 2"/>
          <p:cNvSpPr>
            <a:spLocks noGrp="1"/>
          </p:cNvSpPr>
          <p:nvPr>
            <p:ph idx="1"/>
          </p:nvPr>
        </p:nvSpPr>
        <p:spPr/>
        <p:txBody>
          <a:bodyPr/>
          <a:lstStyle/>
          <a:p>
            <a:pPr marL="0" indent="0">
              <a:buNone/>
              <a:defRPr/>
            </a:pPr>
            <a:r>
              <a:rPr lang="zh-CN" altLang="zh-CN" dirty="0"/>
              <a:t>【例</a:t>
            </a:r>
            <a:r>
              <a:rPr lang="en-US" altLang="zh-CN" dirty="0"/>
              <a:t>12-9</a:t>
            </a:r>
            <a:r>
              <a:rPr lang="zh-CN" altLang="zh-CN" dirty="0"/>
              <a:t>】</a:t>
            </a:r>
            <a:r>
              <a:rPr lang="zh-CN" altLang="en-US" dirty="0"/>
              <a:t>说明</a:t>
            </a:r>
            <a:endParaRPr lang="en-US" altLang="zh-CN" dirty="0"/>
          </a:p>
          <a:p>
            <a:pPr marL="0" indent="0">
              <a:buNone/>
              <a:defRPr/>
            </a:pPr>
            <a:r>
              <a:rPr lang="zh-CN" altLang="en-US" dirty="0"/>
              <a:t>（</a:t>
            </a:r>
            <a:r>
              <a:rPr lang="en-US" altLang="zh-CN" dirty="0"/>
              <a:t>1</a:t>
            </a:r>
            <a:r>
              <a:rPr lang="zh-CN" altLang="en-US" dirty="0"/>
              <a:t>）</a:t>
            </a:r>
            <a:r>
              <a:rPr lang="en-US" altLang="zh-CN" dirty="0" err="1"/>
              <a:t>DataGridColumnTemplate.xaml</a:t>
            </a:r>
            <a:r>
              <a:rPr lang="zh-CN" altLang="en-US" dirty="0"/>
              <a:t>文件：</a:t>
            </a:r>
            <a:endParaRPr lang="en-US" altLang="zh-CN" dirty="0"/>
          </a:p>
          <a:p>
            <a:pPr marL="0" indent="0">
              <a:buNone/>
              <a:defRPr/>
            </a:pPr>
            <a:r>
              <a:rPr lang="en-US" altLang="zh-CN" sz="1600" dirty="0"/>
              <a:t>            &lt;</a:t>
            </a:r>
            <a:r>
              <a:rPr lang="en-US" altLang="zh-CN" sz="1600" dirty="0" err="1"/>
              <a:t>TextBlock</a:t>
            </a:r>
            <a:r>
              <a:rPr lang="en-US" altLang="zh-CN" sz="1600" dirty="0"/>
              <a:t> Text="{Binding </a:t>
            </a:r>
            <a:r>
              <a:rPr lang="en-US" altLang="zh-CN" sz="1600" dirty="0" err="1"/>
              <a:t>BirthDate</a:t>
            </a:r>
            <a:r>
              <a:rPr lang="en-US" altLang="zh-CN" sz="1600" dirty="0"/>
              <a:t>, </a:t>
            </a:r>
            <a:r>
              <a:rPr lang="en-US" altLang="zh-CN" sz="1600" dirty="0" err="1"/>
              <a:t>StringFormat</a:t>
            </a:r>
            <a:r>
              <a:rPr lang="en-US" altLang="zh-CN" sz="1600" dirty="0"/>
              <a:t>={}{</a:t>
            </a:r>
            <a:r>
              <a:rPr lang="en-US" altLang="zh-CN" sz="1600" dirty="0" err="1"/>
              <a:t>yyyy</a:t>
            </a:r>
            <a:r>
              <a:rPr lang="en-US" altLang="zh-CN" sz="1600" dirty="0"/>
              <a:t>-MM-</a:t>
            </a:r>
            <a:r>
              <a:rPr lang="en-US" altLang="zh-CN" sz="1600" dirty="0" err="1"/>
              <a:t>dd</a:t>
            </a:r>
            <a:r>
              <a:rPr lang="en-US" altLang="zh-CN" sz="1600" dirty="0"/>
              <a:t>}}" /&gt;</a:t>
            </a:r>
          </a:p>
          <a:p>
            <a:pPr marL="0" indent="0">
              <a:buNone/>
              <a:defRPr/>
            </a:pPr>
            <a:r>
              <a:rPr lang="zh-CN" altLang="en-US" dirty="0"/>
              <a:t>        也可以用下面的代码实现：</a:t>
            </a:r>
            <a:endParaRPr lang="en-US" altLang="zh-CN" dirty="0"/>
          </a:p>
          <a:p>
            <a:pPr marL="0" indent="0">
              <a:buNone/>
              <a:defRPr/>
            </a:pPr>
            <a:r>
              <a:rPr lang="en-US" altLang="zh-CN" sz="1600" dirty="0"/>
              <a:t>            &lt;</a:t>
            </a:r>
            <a:r>
              <a:rPr lang="en-US" altLang="zh-CN" sz="1600" dirty="0" err="1"/>
              <a:t>TextBlock</a:t>
            </a:r>
            <a:r>
              <a:rPr lang="en-US" altLang="zh-CN" sz="1600" dirty="0"/>
              <a:t> Text="{Binding </a:t>
            </a:r>
            <a:r>
              <a:rPr lang="en-US" altLang="zh-CN" sz="1600" dirty="0" err="1"/>
              <a:t>BirthDate</a:t>
            </a:r>
            <a:r>
              <a:rPr lang="en-US" altLang="zh-CN" sz="1600" dirty="0"/>
              <a:t>, </a:t>
            </a:r>
            <a:r>
              <a:rPr lang="en-US" altLang="zh-CN" sz="1600" dirty="0" err="1"/>
              <a:t>StringFormat</a:t>
            </a:r>
            <a:r>
              <a:rPr lang="en-US" altLang="zh-CN" sz="1600" dirty="0"/>
              <a:t>=</a:t>
            </a:r>
            <a:r>
              <a:rPr lang="en-US" altLang="zh-CN" sz="1600" dirty="0" err="1"/>
              <a:t>yyyy</a:t>
            </a:r>
            <a:r>
              <a:rPr lang="en-US" altLang="zh-CN" sz="1600" dirty="0"/>
              <a:t>-MM-</a:t>
            </a:r>
            <a:r>
              <a:rPr lang="en-US" altLang="zh-CN" sz="1600" dirty="0" err="1"/>
              <a:t>dd</a:t>
            </a:r>
            <a:r>
              <a:rPr lang="en-US" altLang="zh-CN" sz="1600" dirty="0"/>
              <a:t>}" /&gt;</a:t>
            </a:r>
          </a:p>
          <a:p>
            <a:pPr marL="0" indent="0">
              <a:buNone/>
              <a:defRPr/>
            </a:pPr>
            <a:endParaRPr lang="zh-CN" altLang="en-US" sz="1600" dirty="0"/>
          </a:p>
        </p:txBody>
      </p:sp>
      <p:sp>
        <p:nvSpPr>
          <p:cNvPr id="512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793DD5F3-4AB7-4385-B681-25FD88CB38EE}"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24</a:t>
            </a:fld>
            <a:endParaRPr lang="en-US" altLang="zh-CN" sz="1200" b="0">
              <a:solidFill>
                <a:schemeClr val="tx1"/>
              </a:solidFill>
              <a:ea typeface="新宋体" pitchFamily="49" charset="-122"/>
            </a:endParaRPr>
          </a:p>
        </p:txBody>
      </p:sp>
    </p:spTree>
    <p:extLst>
      <p:ext uri="{BB962C8B-B14F-4D97-AF65-F5344CB8AC3E}">
        <p14:creationId xmlns:p14="http://schemas.microsoft.com/office/powerpoint/2010/main" val="2111449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r>
              <a:rPr lang="en-US" altLang="zh-CN" dirty="0"/>
              <a:t>12.4.2  </a:t>
            </a:r>
            <a:r>
              <a:rPr lang="zh-CN" altLang="zh-CN" dirty="0"/>
              <a:t>标题和行列控制</a:t>
            </a:r>
            <a:endParaRPr lang="zh-CN" altLang="en-US" dirty="0"/>
          </a:p>
        </p:txBody>
      </p:sp>
      <p:sp>
        <p:nvSpPr>
          <p:cNvPr id="3" name="内容占位符 2"/>
          <p:cNvSpPr>
            <a:spLocks noGrp="1"/>
          </p:cNvSpPr>
          <p:nvPr>
            <p:ph idx="1"/>
          </p:nvPr>
        </p:nvSpPr>
        <p:spPr/>
        <p:txBody>
          <a:bodyPr/>
          <a:lstStyle/>
          <a:p>
            <a:pPr marL="0" indent="0">
              <a:buNone/>
              <a:defRPr/>
            </a:pPr>
            <a:r>
              <a:rPr lang="en-US" altLang="zh-CN" dirty="0"/>
              <a:t>1</a:t>
            </a:r>
            <a:r>
              <a:rPr lang="zh-CN" altLang="zh-CN" dirty="0"/>
              <a:t>．标题和单元格样式控制</a:t>
            </a:r>
            <a:endParaRPr lang="en-US" altLang="zh-CN" dirty="0"/>
          </a:p>
          <a:p>
            <a:pPr lvl="1">
              <a:defRPr/>
            </a:pPr>
            <a:r>
              <a:rPr lang="zh-CN" altLang="zh-CN" dirty="0"/>
              <a:t>用</a:t>
            </a:r>
            <a:r>
              <a:rPr lang="en-US" altLang="zh-CN" dirty="0" err="1"/>
              <a:t>DataGrid</a:t>
            </a:r>
            <a:r>
              <a:rPr lang="zh-CN" altLang="zh-CN" dirty="0"/>
              <a:t>的</a:t>
            </a:r>
            <a:r>
              <a:rPr lang="en-US" altLang="zh-CN" dirty="0" err="1"/>
              <a:t>ColumnHeaderStyle</a:t>
            </a:r>
            <a:r>
              <a:rPr lang="zh-CN" altLang="zh-CN" dirty="0"/>
              <a:t>属性可自定义标题的样式。用</a:t>
            </a:r>
            <a:r>
              <a:rPr lang="en-US" altLang="zh-CN" dirty="0" err="1"/>
              <a:t>DataGrid</a:t>
            </a:r>
            <a:r>
              <a:rPr lang="zh-CN" altLang="zh-CN" dirty="0"/>
              <a:t>的</a:t>
            </a:r>
            <a:r>
              <a:rPr lang="en-US" altLang="zh-CN" dirty="0" err="1"/>
              <a:t>CellStyle</a:t>
            </a:r>
            <a:r>
              <a:rPr lang="zh-CN" altLang="zh-CN" dirty="0"/>
              <a:t>属性可控制单元格的样式。</a:t>
            </a:r>
          </a:p>
          <a:p>
            <a:pPr marL="0" indent="0">
              <a:buNone/>
              <a:defRPr/>
            </a:pPr>
            <a:r>
              <a:rPr lang="en-US" altLang="zh-CN" dirty="0"/>
              <a:t>2</a:t>
            </a:r>
            <a:r>
              <a:rPr lang="zh-CN" altLang="zh-CN" dirty="0"/>
              <a:t>．列控制</a:t>
            </a:r>
          </a:p>
          <a:p>
            <a:pPr lvl="1">
              <a:defRPr/>
            </a:pPr>
            <a:r>
              <a:rPr lang="zh-CN" altLang="zh-CN" dirty="0"/>
              <a:t>（</a:t>
            </a:r>
            <a:r>
              <a:rPr lang="en-US" altLang="zh-CN" dirty="0"/>
              <a:t>1</a:t>
            </a:r>
            <a:r>
              <a:rPr lang="zh-CN" altLang="zh-CN" dirty="0"/>
              <a:t>）固定左边的某些列</a:t>
            </a:r>
          </a:p>
          <a:p>
            <a:pPr lvl="1">
              <a:defRPr/>
            </a:pPr>
            <a:r>
              <a:rPr lang="zh-CN" altLang="zh-CN" dirty="0"/>
              <a:t>（</a:t>
            </a:r>
            <a:r>
              <a:rPr lang="en-US" altLang="zh-CN" dirty="0"/>
              <a:t>2</a:t>
            </a:r>
            <a:r>
              <a:rPr lang="zh-CN" altLang="zh-CN" dirty="0"/>
              <a:t>）防止调整列顺序以及防止对列排序</a:t>
            </a:r>
          </a:p>
          <a:p>
            <a:pPr marL="0" indent="0">
              <a:buNone/>
              <a:defRPr/>
            </a:pPr>
            <a:r>
              <a:rPr lang="en-US" altLang="zh-CN" dirty="0"/>
              <a:t>3</a:t>
            </a:r>
            <a:r>
              <a:rPr lang="zh-CN" altLang="zh-CN" dirty="0"/>
              <a:t>．行控制</a:t>
            </a:r>
          </a:p>
          <a:p>
            <a:pPr lvl="1">
              <a:defRPr/>
            </a:pPr>
            <a:r>
              <a:rPr lang="zh-CN" altLang="zh-CN" dirty="0"/>
              <a:t>（</a:t>
            </a:r>
            <a:r>
              <a:rPr lang="en-US" altLang="zh-CN" dirty="0"/>
              <a:t>1</a:t>
            </a:r>
            <a:r>
              <a:rPr lang="zh-CN" altLang="zh-CN" dirty="0"/>
              <a:t>）行的样式控制</a:t>
            </a:r>
          </a:p>
          <a:p>
            <a:pPr lvl="1">
              <a:defRPr/>
            </a:pPr>
            <a:r>
              <a:rPr lang="zh-CN" altLang="zh-CN" dirty="0"/>
              <a:t>（</a:t>
            </a:r>
            <a:r>
              <a:rPr lang="en-US" altLang="zh-CN" dirty="0"/>
              <a:t>2</a:t>
            </a:r>
            <a:r>
              <a:rPr lang="zh-CN" altLang="zh-CN" dirty="0"/>
              <a:t>）隔行显示背景色</a:t>
            </a:r>
          </a:p>
          <a:p>
            <a:pPr lvl="1">
              <a:defRPr/>
            </a:pPr>
            <a:r>
              <a:rPr lang="zh-CN" altLang="zh-CN" dirty="0"/>
              <a:t>（</a:t>
            </a:r>
            <a:r>
              <a:rPr lang="en-US" altLang="zh-CN" dirty="0"/>
              <a:t>3</a:t>
            </a:r>
            <a:r>
              <a:rPr lang="zh-CN" altLang="zh-CN" dirty="0"/>
              <a:t>）防止添加和删除行</a:t>
            </a:r>
          </a:p>
          <a:p>
            <a:pPr>
              <a:defRPr/>
            </a:pPr>
            <a:endParaRPr lang="zh-CN" altLang="en-US" dirty="0"/>
          </a:p>
        </p:txBody>
      </p:sp>
      <p:sp>
        <p:nvSpPr>
          <p:cNvPr id="5222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7CDBE100-C2DB-47CA-91DA-B531733DC3E4}"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25</a:t>
            </a:fld>
            <a:endParaRPr lang="en-US" altLang="zh-CN" sz="1200" b="0">
              <a:solidFill>
                <a:schemeClr val="tx1"/>
              </a:solidFill>
              <a:ea typeface="新宋体"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a:t>12.1.1  ADO.NET</a:t>
            </a:r>
            <a:r>
              <a:rPr lang="zh-CN" altLang="zh-CN"/>
              <a:t>数据访问技术</a:t>
            </a:r>
            <a:endParaRPr lang="zh-CN" altLang="en-US"/>
          </a:p>
        </p:txBody>
      </p:sp>
      <p:sp>
        <p:nvSpPr>
          <p:cNvPr id="3" name="内容占位符 2"/>
          <p:cNvSpPr>
            <a:spLocks noGrp="1"/>
          </p:cNvSpPr>
          <p:nvPr>
            <p:ph idx="1"/>
          </p:nvPr>
        </p:nvSpPr>
        <p:spPr/>
        <p:txBody>
          <a:bodyPr/>
          <a:lstStyle/>
          <a:p>
            <a:pPr marL="0" indent="0">
              <a:buNone/>
              <a:defRPr/>
            </a:pPr>
            <a:r>
              <a:rPr lang="en-US" altLang="zh-CN" dirty="0"/>
              <a:t>4</a:t>
            </a:r>
            <a:r>
              <a:rPr lang="zh-CN" altLang="zh-CN" dirty="0"/>
              <a:t>．</a:t>
            </a:r>
            <a:r>
              <a:rPr lang="en-US" altLang="zh-CN" dirty="0">
                <a:solidFill>
                  <a:srgbClr val="FF0000"/>
                </a:solidFill>
              </a:rPr>
              <a:t>【</a:t>
            </a:r>
            <a:r>
              <a:rPr lang="zh-CN" altLang="en-US" dirty="0">
                <a:solidFill>
                  <a:srgbClr val="FF0000"/>
                </a:solidFill>
              </a:rPr>
              <a:t>建议</a:t>
            </a:r>
            <a:r>
              <a:rPr lang="en-US" altLang="zh-CN" dirty="0">
                <a:solidFill>
                  <a:srgbClr val="FF0000"/>
                </a:solidFill>
              </a:rPr>
              <a:t>】</a:t>
            </a:r>
            <a:r>
              <a:rPr lang="zh-CN" altLang="zh-CN" dirty="0"/>
              <a:t>利用</a:t>
            </a:r>
            <a:r>
              <a:rPr lang="en-US" altLang="zh-CN" dirty="0"/>
              <a:t>EF</a:t>
            </a:r>
            <a:r>
              <a:rPr lang="zh-CN" altLang="zh-CN" dirty="0"/>
              <a:t>和</a:t>
            </a:r>
            <a:r>
              <a:rPr lang="en-US" altLang="zh-CN" dirty="0"/>
              <a:t>LINQ to Entities</a:t>
            </a:r>
            <a:r>
              <a:rPr lang="zh-CN" altLang="zh-CN" dirty="0"/>
              <a:t>访问数据库</a:t>
            </a:r>
          </a:p>
          <a:p>
            <a:pPr lvl="1">
              <a:defRPr/>
            </a:pPr>
            <a:r>
              <a:rPr lang="zh-CN" altLang="zh-CN" dirty="0"/>
              <a:t>这是建议的数据库访问方式。</a:t>
            </a:r>
            <a:endParaRPr lang="en-US" altLang="zh-CN" dirty="0"/>
          </a:p>
          <a:p>
            <a:pPr lvl="1">
              <a:defRPr/>
            </a:pPr>
            <a:r>
              <a:rPr lang="zh-CN" altLang="zh-CN" dirty="0"/>
              <a:t>利用该模型可支持多种类型的数据库（包括</a:t>
            </a:r>
            <a:r>
              <a:rPr lang="en-US" altLang="zh-CN" dirty="0"/>
              <a:t>SQL Server</a:t>
            </a:r>
            <a:r>
              <a:rPr lang="zh-CN" altLang="zh-CN" dirty="0"/>
              <a:t>、</a:t>
            </a:r>
            <a:r>
              <a:rPr lang="en-US" altLang="zh-CN" dirty="0"/>
              <a:t>Oracle</a:t>
            </a:r>
            <a:r>
              <a:rPr lang="zh-CN" altLang="zh-CN" dirty="0"/>
              <a:t>、</a:t>
            </a:r>
            <a:r>
              <a:rPr lang="en-US" altLang="zh-CN" dirty="0"/>
              <a:t>DB2</a:t>
            </a:r>
            <a:r>
              <a:rPr lang="zh-CN" altLang="zh-CN" dirty="0"/>
              <a:t>、</a:t>
            </a:r>
            <a:r>
              <a:rPr lang="en-US" altLang="zh-CN" dirty="0"/>
              <a:t>MySQL</a:t>
            </a:r>
            <a:r>
              <a:rPr lang="zh-CN" altLang="zh-CN" dirty="0"/>
              <a:t>等），而且可由数据库供应商直接提供该模型的数据库访问引擎</a:t>
            </a:r>
            <a:r>
              <a:rPr lang="zh-CN" altLang="en-US" dirty="0"/>
              <a:t>。</a:t>
            </a:r>
            <a:endParaRPr lang="en-US" altLang="zh-CN" dirty="0"/>
          </a:p>
          <a:p>
            <a:pPr lvl="1">
              <a:defRPr/>
            </a:pPr>
            <a:endParaRPr lang="zh-CN" altLang="en-US" dirty="0"/>
          </a:p>
        </p:txBody>
      </p:sp>
      <p:sp>
        <p:nvSpPr>
          <p:cNvPr id="819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AA1483A4-43C3-479B-8266-C81D88F8EB8A}"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3</a:t>
            </a:fld>
            <a:endParaRPr lang="en-US" altLang="zh-CN" sz="1200" b="0">
              <a:solidFill>
                <a:schemeClr val="tx1"/>
              </a:solidFill>
              <a:ea typeface="新宋体"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a:t>12.2  </a:t>
            </a:r>
            <a:r>
              <a:rPr lang="zh-CN" altLang="zh-CN"/>
              <a:t>利用实体框架创建实体数据模型</a:t>
            </a:r>
            <a:endParaRPr lang="zh-CN" altLang="en-US"/>
          </a:p>
        </p:txBody>
      </p:sp>
      <p:sp>
        <p:nvSpPr>
          <p:cNvPr id="3" name="内容占位符 2"/>
          <p:cNvSpPr>
            <a:spLocks noGrp="1"/>
          </p:cNvSpPr>
          <p:nvPr>
            <p:ph idx="1"/>
          </p:nvPr>
        </p:nvSpPr>
        <p:spPr>
          <a:xfrm>
            <a:off x="609600" y="1828800"/>
            <a:ext cx="6629400" cy="2667000"/>
          </a:xfrm>
        </p:spPr>
        <p:txBody>
          <a:bodyPr/>
          <a:lstStyle/>
          <a:p>
            <a:pPr marL="0" indent="0">
              <a:buNone/>
              <a:defRPr/>
            </a:pPr>
            <a:r>
              <a:rPr lang="en-US" altLang="zh-CN" dirty="0"/>
              <a:t>12.2.1  </a:t>
            </a:r>
            <a:r>
              <a:rPr lang="zh-CN" altLang="zh-CN" dirty="0"/>
              <a:t>实体框架基本概念</a:t>
            </a:r>
            <a:endParaRPr lang="en-US" altLang="zh-CN" dirty="0"/>
          </a:p>
          <a:p>
            <a:pPr marL="0" indent="0">
              <a:buNone/>
              <a:defRPr/>
            </a:pPr>
            <a:r>
              <a:rPr lang="en-US" altLang="zh-CN" dirty="0"/>
              <a:t>12.2.2  </a:t>
            </a:r>
            <a:r>
              <a:rPr lang="zh-CN" altLang="zh-CN" dirty="0"/>
              <a:t>实体框架开发模式</a:t>
            </a:r>
            <a:endParaRPr lang="en-US" altLang="zh-CN" dirty="0"/>
          </a:p>
          <a:p>
            <a:pPr marL="0" indent="0">
              <a:buNone/>
              <a:defRPr/>
            </a:pPr>
            <a:r>
              <a:rPr lang="en-US" altLang="zh-CN" dirty="0"/>
              <a:t>12.2.3  </a:t>
            </a:r>
            <a:r>
              <a:rPr lang="zh-CN" altLang="zh-CN" dirty="0"/>
              <a:t>从数据库创建实体数据模型</a:t>
            </a:r>
            <a:endParaRPr lang="zh-CN" altLang="en-US" dirty="0"/>
          </a:p>
        </p:txBody>
      </p:sp>
      <p:sp>
        <p:nvSpPr>
          <p:cNvPr id="256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999A9DAA-1D9B-40F3-B258-6F8528AE574C}"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4</a:t>
            </a:fld>
            <a:endParaRPr lang="en-US" altLang="zh-CN" sz="1200" b="0">
              <a:solidFill>
                <a:schemeClr val="tx1"/>
              </a:solidFill>
              <a:ea typeface="新宋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a:t>12.2.1  </a:t>
            </a:r>
            <a:r>
              <a:rPr lang="zh-CN" altLang="zh-CN"/>
              <a:t>实体框架基本概念</a:t>
            </a:r>
            <a:endParaRPr lang="zh-CN" altLang="en-US"/>
          </a:p>
        </p:txBody>
      </p:sp>
      <p:sp>
        <p:nvSpPr>
          <p:cNvPr id="3" name="内容占位符 2"/>
          <p:cNvSpPr>
            <a:spLocks noGrp="1"/>
          </p:cNvSpPr>
          <p:nvPr>
            <p:ph idx="1"/>
          </p:nvPr>
        </p:nvSpPr>
        <p:spPr>
          <a:xfrm>
            <a:off x="228600" y="1447800"/>
            <a:ext cx="5029200" cy="4648200"/>
          </a:xfrm>
        </p:spPr>
        <p:txBody>
          <a:bodyPr/>
          <a:lstStyle/>
          <a:p>
            <a:pPr marL="0" indent="0">
              <a:buNone/>
              <a:defRPr/>
            </a:pPr>
            <a:r>
              <a:rPr lang="zh-CN" altLang="zh-CN" dirty="0"/>
              <a:t>实体框架</a:t>
            </a:r>
            <a:r>
              <a:rPr lang="zh-CN" altLang="en-US" dirty="0"/>
              <a:t>的</a:t>
            </a:r>
            <a:r>
              <a:rPr lang="zh-CN" altLang="zh-CN" dirty="0"/>
              <a:t>优点</a:t>
            </a:r>
            <a:r>
              <a:rPr lang="zh-CN" altLang="en-US" dirty="0"/>
              <a:t>：</a:t>
            </a:r>
            <a:endParaRPr lang="zh-CN" altLang="zh-CN" dirty="0"/>
          </a:p>
          <a:p>
            <a:pPr marL="630238" lvl="1" indent="-544513">
              <a:buNone/>
              <a:defRPr/>
            </a:pPr>
            <a:r>
              <a:rPr lang="zh-CN" altLang="zh-CN" sz="1600" dirty="0"/>
              <a:t>（</a:t>
            </a:r>
            <a:r>
              <a:rPr lang="en-US" altLang="zh-CN" sz="1600" dirty="0"/>
              <a:t>1</a:t>
            </a:r>
            <a:r>
              <a:rPr lang="zh-CN" altLang="zh-CN" sz="1600" dirty="0"/>
              <a:t>）应用程序可通过概念模型（包括具有继承性、复杂成员和关系的类型）来工作。</a:t>
            </a:r>
          </a:p>
          <a:p>
            <a:pPr marL="630238" lvl="1" indent="-544513">
              <a:buNone/>
              <a:defRPr/>
            </a:pPr>
            <a:r>
              <a:rPr lang="zh-CN" altLang="zh-CN" sz="1600" dirty="0"/>
              <a:t>（</a:t>
            </a:r>
            <a:r>
              <a:rPr lang="en-US" altLang="zh-CN" sz="1600" dirty="0"/>
              <a:t>2</a:t>
            </a:r>
            <a:r>
              <a:rPr lang="zh-CN" altLang="zh-CN" sz="1600" dirty="0"/>
              <a:t>）应用程序不再对特定的数据引擎或存储架构具有硬编码依赖性。</a:t>
            </a:r>
          </a:p>
          <a:p>
            <a:pPr marL="630238" lvl="1" indent="-544513">
              <a:buNone/>
              <a:defRPr/>
            </a:pPr>
            <a:r>
              <a:rPr lang="zh-CN" altLang="zh-CN" sz="1600" dirty="0"/>
              <a:t>（</a:t>
            </a:r>
            <a:r>
              <a:rPr lang="en-US" altLang="zh-CN" sz="1600" dirty="0"/>
              <a:t>3</a:t>
            </a:r>
            <a:r>
              <a:rPr lang="zh-CN" altLang="zh-CN" sz="1600" dirty="0"/>
              <a:t>）可以在不更改应用程序代码的情况下更改概念模型与特定于存储的架构之间的映射。</a:t>
            </a:r>
          </a:p>
          <a:p>
            <a:pPr marL="630238" lvl="1" indent="-544513">
              <a:buNone/>
              <a:defRPr/>
            </a:pPr>
            <a:r>
              <a:rPr lang="zh-CN" altLang="zh-CN" sz="1600" dirty="0"/>
              <a:t>（</a:t>
            </a:r>
            <a:r>
              <a:rPr lang="en-US" altLang="zh-CN" sz="1600" dirty="0"/>
              <a:t>4</a:t>
            </a:r>
            <a:r>
              <a:rPr lang="zh-CN" altLang="zh-CN" sz="1600" dirty="0"/>
              <a:t>）开发人员可以使用可映射到各种存储架构（可能在不同的数据库管理系统中实现）的一致的应用程序对象模型。</a:t>
            </a:r>
          </a:p>
          <a:p>
            <a:pPr marL="630238" lvl="1" indent="-544513">
              <a:buNone/>
              <a:defRPr/>
            </a:pPr>
            <a:r>
              <a:rPr lang="zh-CN" altLang="zh-CN" sz="1600" dirty="0"/>
              <a:t>（</a:t>
            </a:r>
            <a:r>
              <a:rPr lang="en-US" altLang="zh-CN" sz="1600" dirty="0"/>
              <a:t>5</a:t>
            </a:r>
            <a:r>
              <a:rPr lang="zh-CN" altLang="zh-CN" sz="1600" dirty="0"/>
              <a:t>）多个概念模型可以映射到同一个存储架构。</a:t>
            </a:r>
          </a:p>
          <a:p>
            <a:pPr>
              <a:defRPr/>
            </a:pPr>
            <a:endParaRPr lang="zh-CN" altLang="en-US" sz="1600" dirty="0"/>
          </a:p>
        </p:txBody>
      </p:sp>
      <p:sp>
        <p:nvSpPr>
          <p:cNvPr id="2662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E8ACF1A5-2129-4ADE-A84D-A769D94D311B}"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5</a:t>
            </a:fld>
            <a:endParaRPr lang="en-US" altLang="zh-CN" sz="1200" b="0">
              <a:solidFill>
                <a:schemeClr val="tx1"/>
              </a:solidFill>
              <a:ea typeface="新宋体" pitchFamily="49" charset="-122"/>
            </a:endParaRPr>
          </a:p>
        </p:txBody>
      </p:sp>
      <p:pic>
        <p:nvPicPr>
          <p:cNvPr id="26629" name="Picture 2" descr="aa9377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1" y="1524000"/>
            <a:ext cx="3505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a:t>12.2.2  </a:t>
            </a:r>
            <a:r>
              <a:rPr lang="zh-CN" altLang="zh-CN"/>
              <a:t>实体框架开发模式</a:t>
            </a:r>
            <a:endParaRPr lang="zh-CN" altLang="en-US"/>
          </a:p>
        </p:txBody>
      </p:sp>
      <p:sp>
        <p:nvSpPr>
          <p:cNvPr id="27651"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CD4BDEC0-9DC3-406E-B0E5-80934C00F3C8}"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6</a:t>
            </a:fld>
            <a:endParaRPr lang="en-US" altLang="zh-CN" sz="1200" b="0">
              <a:solidFill>
                <a:schemeClr val="tx1"/>
              </a:solidFill>
              <a:ea typeface="新宋体" pitchFamily="49" charset="-122"/>
            </a:endParaRPr>
          </a:p>
        </p:txBody>
      </p:sp>
      <p:pic>
        <p:nvPicPr>
          <p:cNvPr id="27652" name="Picture 2" descr="Windows-Live-Writer_75eacc89fb20_B51C_Development_approaches_diagram_8c9f576c-ca82-4843-9177-c9fc84ea9bb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4495800"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a:spLocks noGrp="1"/>
          </p:cNvSpPr>
          <p:nvPr>
            <p:ph idx="1"/>
          </p:nvPr>
        </p:nvSpPr>
        <p:spPr>
          <a:xfrm>
            <a:off x="1295400" y="1447800"/>
            <a:ext cx="6553200" cy="5181600"/>
          </a:xfrm>
        </p:spPr>
        <p:txBody>
          <a:bodyPr/>
          <a:lstStyle/>
          <a:p>
            <a:pPr marL="0" indent="0">
              <a:buNone/>
              <a:defRPr/>
            </a:pPr>
            <a:endParaRPr lang="en-US" altLang="zh-CN" sz="1600" dirty="0"/>
          </a:p>
          <a:p>
            <a:pPr marL="0" indent="0">
              <a:buNone/>
              <a:defRPr/>
            </a:pPr>
            <a:endParaRPr lang="en-US" altLang="zh-CN" sz="1600" dirty="0"/>
          </a:p>
          <a:p>
            <a:pPr marL="0" indent="0">
              <a:buNone/>
              <a:defRPr/>
            </a:pPr>
            <a:r>
              <a:rPr lang="zh-CN" altLang="en-US" sz="1600" dirty="0"/>
              <a:t>（</a:t>
            </a:r>
            <a:r>
              <a:rPr lang="en-US" altLang="zh-CN" sz="1600" dirty="0"/>
              <a:t>1</a:t>
            </a:r>
            <a:r>
              <a:rPr lang="zh-CN" altLang="en-US" sz="1600" dirty="0"/>
              <a:t>）</a:t>
            </a:r>
            <a:endParaRPr lang="en-US" altLang="zh-CN" sz="1600" dirty="0"/>
          </a:p>
          <a:p>
            <a:pPr marL="0" indent="0">
              <a:buNone/>
              <a:defRPr/>
            </a:pPr>
            <a:endParaRPr lang="en-US" altLang="zh-CN" sz="1600" dirty="0"/>
          </a:p>
          <a:p>
            <a:pPr marL="0" indent="0">
              <a:buNone/>
              <a:defRPr/>
            </a:pPr>
            <a:endParaRPr lang="en-US" altLang="zh-CN" sz="1600" dirty="0"/>
          </a:p>
          <a:p>
            <a:pPr marL="0" indent="0">
              <a:buNone/>
              <a:defRPr/>
            </a:pPr>
            <a:r>
              <a:rPr lang="zh-CN" altLang="en-US" sz="1600" dirty="0"/>
              <a:t>（</a:t>
            </a:r>
            <a:r>
              <a:rPr lang="en-US" altLang="zh-CN" sz="1600" dirty="0"/>
              <a:t>2</a:t>
            </a:r>
            <a:r>
              <a:rPr lang="zh-CN" altLang="en-US" sz="1600" dirty="0"/>
              <a:t>）</a:t>
            </a:r>
            <a:endParaRPr lang="en-US" altLang="zh-CN" sz="1600" dirty="0"/>
          </a:p>
          <a:p>
            <a:pPr marL="0" indent="0">
              <a:buNone/>
              <a:defRPr/>
            </a:pPr>
            <a:endParaRPr lang="en-US" altLang="zh-CN" sz="1600" dirty="0"/>
          </a:p>
          <a:p>
            <a:pPr marL="0" indent="0">
              <a:buNone/>
              <a:defRPr/>
            </a:pPr>
            <a:endParaRPr lang="en-US" altLang="zh-CN" sz="1600" dirty="0"/>
          </a:p>
          <a:p>
            <a:pPr marL="0" indent="0">
              <a:buNone/>
              <a:defRPr/>
            </a:pPr>
            <a:endParaRPr lang="en-US" altLang="zh-CN" sz="1600" dirty="0"/>
          </a:p>
          <a:p>
            <a:pPr marL="0" indent="0">
              <a:buNone/>
              <a:defRPr/>
            </a:pPr>
            <a:endParaRPr lang="en-US" altLang="zh-CN" sz="1600" dirty="0"/>
          </a:p>
          <a:p>
            <a:pPr marL="0" indent="0">
              <a:buNone/>
              <a:defRPr/>
            </a:pPr>
            <a:r>
              <a:rPr lang="zh-CN" altLang="en-US" sz="1600" dirty="0"/>
              <a:t>（</a:t>
            </a:r>
            <a:r>
              <a:rPr lang="en-US" altLang="zh-CN" sz="1600" dirty="0"/>
              <a:t>3</a:t>
            </a:r>
            <a:r>
              <a:rPr lang="zh-CN" altLang="en-US" sz="1600" dirty="0"/>
              <a:t>）</a:t>
            </a:r>
            <a:endParaRPr lang="en-US" altLang="zh-C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a:t>12.2.2  </a:t>
            </a:r>
            <a:r>
              <a:rPr lang="zh-CN" altLang="zh-CN"/>
              <a:t>实体框架开发模式</a:t>
            </a:r>
            <a:endParaRPr lang="zh-CN" altLang="en-US"/>
          </a:p>
        </p:txBody>
      </p:sp>
      <p:sp>
        <p:nvSpPr>
          <p:cNvPr id="3" name="内容占位符 2"/>
          <p:cNvSpPr>
            <a:spLocks noGrp="1"/>
          </p:cNvSpPr>
          <p:nvPr>
            <p:ph idx="1"/>
          </p:nvPr>
        </p:nvSpPr>
        <p:spPr/>
        <p:txBody>
          <a:bodyPr/>
          <a:lstStyle/>
          <a:p>
            <a:pPr marL="0" indent="0">
              <a:buNone/>
              <a:defRPr/>
            </a:pPr>
            <a:r>
              <a:rPr lang="en-US" altLang="zh-CN" dirty="0"/>
              <a:t>1</a:t>
            </a:r>
            <a:r>
              <a:rPr lang="zh-CN" altLang="zh-CN" dirty="0"/>
              <a:t>．数据库优先（</a:t>
            </a:r>
            <a:r>
              <a:rPr lang="en-US" altLang="zh-CN" dirty="0"/>
              <a:t>Database First</a:t>
            </a:r>
            <a:r>
              <a:rPr lang="zh-CN" altLang="zh-CN" dirty="0"/>
              <a:t>）</a:t>
            </a:r>
            <a:endParaRPr lang="en-US" altLang="zh-CN" dirty="0"/>
          </a:p>
          <a:p>
            <a:pPr lvl="1">
              <a:defRPr/>
            </a:pPr>
            <a:r>
              <a:rPr lang="zh-CN" altLang="zh-CN" dirty="0"/>
              <a:t>先创建数据库，然后再根据数据库</a:t>
            </a:r>
            <a:r>
              <a:rPr lang="zh-CN" altLang="en-US" dirty="0"/>
              <a:t>手工</a:t>
            </a:r>
            <a:r>
              <a:rPr lang="zh-CN" altLang="zh-CN" dirty="0"/>
              <a:t>生成对应的实体数据模型（</a:t>
            </a:r>
            <a:r>
              <a:rPr lang="en-US" altLang="zh-CN" dirty="0"/>
              <a:t>.</a:t>
            </a:r>
            <a:r>
              <a:rPr lang="en-US" altLang="zh-CN" dirty="0" err="1"/>
              <a:t>edmx</a:t>
            </a:r>
            <a:r>
              <a:rPr lang="zh-CN" altLang="zh-CN" dirty="0"/>
              <a:t>文件）</a:t>
            </a:r>
            <a:r>
              <a:rPr lang="zh-CN" altLang="en-US" dirty="0"/>
              <a:t>。数据库结构变了，模型必须手工再生成一遍。</a:t>
            </a:r>
            <a:endParaRPr lang="en-US" altLang="zh-CN" dirty="0"/>
          </a:p>
          <a:p>
            <a:pPr marL="0" indent="0">
              <a:buNone/>
              <a:defRPr/>
            </a:pPr>
            <a:r>
              <a:rPr lang="en-US" altLang="zh-CN" dirty="0"/>
              <a:t>2</a:t>
            </a:r>
            <a:r>
              <a:rPr lang="zh-CN" altLang="zh-CN" dirty="0"/>
              <a:t>．模型优先（</a:t>
            </a:r>
            <a:r>
              <a:rPr lang="en-US" altLang="zh-CN" dirty="0"/>
              <a:t>Model First</a:t>
            </a:r>
            <a:r>
              <a:rPr lang="zh-CN" altLang="zh-CN" dirty="0"/>
              <a:t>）</a:t>
            </a:r>
            <a:endParaRPr lang="en-US" altLang="zh-CN" dirty="0"/>
          </a:p>
          <a:p>
            <a:pPr lvl="1">
              <a:defRPr/>
            </a:pPr>
            <a:r>
              <a:rPr lang="zh-CN" altLang="zh-CN" dirty="0"/>
              <a:t>先利用开发工具提供的模板创建实体数据模型（</a:t>
            </a:r>
            <a:r>
              <a:rPr lang="en-US" altLang="zh-CN" dirty="0"/>
              <a:t>.</a:t>
            </a:r>
            <a:r>
              <a:rPr lang="en-US" altLang="zh-CN" dirty="0" err="1"/>
              <a:t>edmx</a:t>
            </a:r>
            <a:r>
              <a:rPr lang="zh-CN" altLang="zh-CN" dirty="0"/>
              <a:t>文件），然后再根据实体数据模型生成数据库</a:t>
            </a:r>
          </a:p>
          <a:p>
            <a:pPr marL="0" indent="0">
              <a:buNone/>
              <a:defRPr/>
            </a:pPr>
            <a:r>
              <a:rPr lang="en-US" altLang="zh-CN" dirty="0"/>
              <a:t>3</a:t>
            </a:r>
            <a:r>
              <a:rPr lang="zh-CN" altLang="zh-CN" dirty="0"/>
              <a:t>．代码优先（</a:t>
            </a:r>
            <a:r>
              <a:rPr lang="en-US" altLang="zh-CN" dirty="0">
                <a:solidFill>
                  <a:srgbClr val="FF0000"/>
                </a:solidFill>
              </a:rPr>
              <a:t>Code First</a:t>
            </a:r>
            <a:r>
              <a:rPr lang="zh-CN" altLang="en-US" dirty="0">
                <a:solidFill>
                  <a:srgbClr val="FF0000"/>
                </a:solidFill>
              </a:rPr>
              <a:t>，建议的技术</a:t>
            </a:r>
            <a:r>
              <a:rPr lang="zh-CN" altLang="zh-CN" dirty="0"/>
              <a:t>）</a:t>
            </a:r>
            <a:endParaRPr lang="en-US" altLang="zh-CN" dirty="0"/>
          </a:p>
          <a:p>
            <a:pPr lvl="1">
              <a:defRPr/>
            </a:pPr>
            <a:r>
              <a:rPr lang="en-US" altLang="zh-CN" dirty="0"/>
              <a:t>【</a:t>
            </a:r>
            <a:r>
              <a:rPr lang="zh-CN" altLang="en-US" dirty="0"/>
              <a:t>实际</a:t>
            </a:r>
            <a:r>
              <a:rPr lang="en-US" altLang="zh-CN" dirty="0"/>
              <a:t>】</a:t>
            </a:r>
            <a:r>
              <a:rPr lang="zh-CN" altLang="zh-CN" dirty="0"/>
              <a:t>先编写数据模型</a:t>
            </a:r>
            <a:r>
              <a:rPr lang="zh-CN" altLang="en-US" dirty="0"/>
              <a:t>类</a:t>
            </a:r>
            <a:r>
              <a:rPr lang="zh-CN" altLang="zh-CN" dirty="0"/>
              <a:t>，然后再据</a:t>
            </a:r>
            <a:r>
              <a:rPr lang="zh-CN" altLang="en-US" dirty="0"/>
              <a:t>此</a:t>
            </a:r>
            <a:r>
              <a:rPr lang="zh-CN" altLang="zh-CN" dirty="0"/>
              <a:t>生成数据库；</a:t>
            </a:r>
            <a:endParaRPr lang="en-US" altLang="zh-CN" dirty="0"/>
          </a:p>
          <a:p>
            <a:pPr lvl="1">
              <a:defRPr/>
            </a:pPr>
            <a:r>
              <a:rPr lang="en-US" altLang="zh-CN" dirty="0"/>
              <a:t>【</a:t>
            </a:r>
            <a:r>
              <a:rPr lang="zh-CN" altLang="en-US" dirty="0"/>
              <a:t>参考</a:t>
            </a:r>
            <a:r>
              <a:rPr lang="en-US" altLang="zh-CN" dirty="0"/>
              <a:t>】</a:t>
            </a:r>
            <a:r>
              <a:rPr lang="zh-CN" altLang="zh-CN" dirty="0"/>
              <a:t>先创建数据库，然后生成实体数据模型</a:t>
            </a:r>
            <a:r>
              <a:rPr lang="zh-CN" altLang="en-US" dirty="0"/>
              <a:t>类</a:t>
            </a:r>
            <a:r>
              <a:rPr lang="zh-CN" altLang="zh-CN" dirty="0"/>
              <a:t>。</a:t>
            </a:r>
            <a:r>
              <a:rPr lang="zh-CN" altLang="en-US" dirty="0"/>
              <a:t>这种办法仅用于生成参考的代码，具体实现见</a:t>
            </a:r>
            <a:r>
              <a:rPr lang="en-US" altLang="zh-CN" dirty="0"/>
              <a:t>12.2.3</a:t>
            </a:r>
            <a:endParaRPr lang="zh-CN" altLang="zh-CN" dirty="0"/>
          </a:p>
          <a:p>
            <a:pPr marL="0" indent="0">
              <a:buFont typeface="Wingdings" pitchFamily="2" charset="2"/>
              <a:buNone/>
              <a:defRPr/>
            </a:pPr>
            <a:endParaRPr lang="zh-CN" altLang="zh-CN" dirty="0"/>
          </a:p>
          <a:p>
            <a:pPr>
              <a:defRPr/>
            </a:pPr>
            <a:endParaRPr lang="zh-CN" altLang="en-US" dirty="0"/>
          </a:p>
        </p:txBody>
      </p:sp>
      <p:sp>
        <p:nvSpPr>
          <p:cNvPr id="28676"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4CA47DFC-EF85-463F-9481-CC7878886961}"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7</a:t>
            </a:fld>
            <a:endParaRPr lang="en-US" altLang="zh-CN" sz="1200" b="0">
              <a:solidFill>
                <a:schemeClr val="tx1"/>
              </a:solidFill>
              <a:ea typeface="新宋体"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zh-CN" dirty="0"/>
              <a:t>【例</a:t>
            </a:r>
            <a:r>
              <a:rPr lang="en-US" altLang="zh-CN" dirty="0"/>
              <a:t>12-2</a:t>
            </a:r>
            <a:r>
              <a:rPr lang="zh-CN" altLang="zh-CN" dirty="0"/>
              <a:t>】使用“实体数据模型”模板生成</a:t>
            </a:r>
            <a:r>
              <a:rPr lang="en-US" altLang="zh-CN" dirty="0" err="1"/>
              <a:t>MyDbModel.edmx</a:t>
            </a:r>
            <a:r>
              <a:rPr lang="zh-CN" altLang="zh-CN" dirty="0"/>
              <a:t>文件，实现</a:t>
            </a:r>
            <a:r>
              <a:rPr lang="en-US" altLang="zh-CN" dirty="0" err="1"/>
              <a:t>MyDbModel</a:t>
            </a:r>
            <a:r>
              <a:rPr lang="zh-CN" altLang="zh-CN" dirty="0"/>
              <a:t>概念模型和</a:t>
            </a:r>
            <a:r>
              <a:rPr lang="en-US" altLang="zh-CN" dirty="0" err="1"/>
              <a:t>MyDb.mdf</a:t>
            </a:r>
            <a:r>
              <a:rPr lang="zh-CN" altLang="zh-CN" dirty="0"/>
              <a:t>数据库（表、视图以及存储过程）之间的映射。</a:t>
            </a:r>
            <a:endParaRPr lang="en-US" altLang="zh-CN" dirty="0"/>
          </a:p>
          <a:p>
            <a:pPr marL="0" indent="0">
              <a:buNone/>
              <a:defRPr/>
            </a:pPr>
            <a:r>
              <a:rPr lang="zh-CN" altLang="en-US" dirty="0"/>
              <a:t>第</a:t>
            </a:r>
            <a:r>
              <a:rPr lang="en-US" altLang="zh-CN" dirty="0"/>
              <a:t>1</a:t>
            </a:r>
            <a:r>
              <a:rPr lang="zh-CN" altLang="en-US" dirty="0"/>
              <a:t>步：</a:t>
            </a:r>
          </a:p>
        </p:txBody>
      </p:sp>
      <p:sp>
        <p:nvSpPr>
          <p:cNvPr id="2970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14043E4D-F139-4B20-B4BE-DC265E3F0589}"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8</a:t>
            </a:fld>
            <a:endParaRPr lang="en-US" altLang="zh-CN" sz="1200" b="0">
              <a:solidFill>
                <a:schemeClr val="tx1"/>
              </a:solidFill>
              <a:ea typeface="新宋体" pitchFamily="49" charset="-122"/>
            </a:endParaRPr>
          </a:p>
        </p:txBody>
      </p:sp>
      <p:pic>
        <p:nvPicPr>
          <p:cNvPr id="2970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350" y="2895600"/>
            <a:ext cx="532765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t>12.2.3  </a:t>
            </a:r>
            <a:r>
              <a:rPr lang="zh-CN" altLang="zh-CN"/>
              <a:t>从数据库创建实体数据模型</a:t>
            </a:r>
            <a:endParaRPr lang="zh-CN" altLang="en-US"/>
          </a:p>
        </p:txBody>
      </p:sp>
      <p:sp>
        <p:nvSpPr>
          <p:cNvPr id="3" name="内容占位符 2"/>
          <p:cNvSpPr>
            <a:spLocks noGrp="1"/>
          </p:cNvSpPr>
          <p:nvPr>
            <p:ph idx="1"/>
          </p:nvPr>
        </p:nvSpPr>
        <p:spPr/>
        <p:txBody>
          <a:bodyPr/>
          <a:lstStyle/>
          <a:p>
            <a:pPr marL="0" indent="0">
              <a:buNone/>
              <a:defRPr/>
            </a:pPr>
            <a:r>
              <a:rPr lang="zh-CN" altLang="en-US" dirty="0"/>
              <a:t>第</a:t>
            </a:r>
            <a:r>
              <a:rPr lang="en-US" altLang="zh-CN" dirty="0"/>
              <a:t>2</a:t>
            </a:r>
            <a:r>
              <a:rPr lang="zh-CN" altLang="en-US" dirty="0"/>
              <a:t>步</a:t>
            </a:r>
            <a:r>
              <a:rPr lang="zh-CN" altLang="zh-CN" dirty="0"/>
              <a:t>【从数据库生成】</a:t>
            </a:r>
            <a:endParaRPr lang="zh-CN" altLang="en-US" dirty="0"/>
          </a:p>
        </p:txBody>
      </p:sp>
      <p:sp>
        <p:nvSpPr>
          <p:cNvPr id="3072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10000"/>
              </a:spcBef>
              <a:spcAft>
                <a:spcPct val="10000"/>
              </a:spcAft>
              <a:buClr>
                <a:schemeClr val="bg2"/>
              </a:buClr>
              <a:buFont typeface="Wingdings" pitchFamily="2" charset="2"/>
              <a:buChar char="l"/>
              <a:defRPr sz="2400" b="1">
                <a:solidFill>
                  <a:srgbClr val="0000FF"/>
                </a:solidFill>
                <a:latin typeface="Arial" pitchFamily="34" charset="0"/>
                <a:ea typeface="仿宋_GB2312" pitchFamily="1" charset="-122"/>
              </a:defRPr>
            </a:lvl1pPr>
            <a:lvl2pPr marL="742950" indent="-285750" eaLnBrk="0" hangingPunct="0">
              <a:lnSpc>
                <a:spcPct val="120000"/>
              </a:lnSpc>
              <a:spcBef>
                <a:spcPct val="10000"/>
              </a:spcBef>
              <a:spcAft>
                <a:spcPct val="10000"/>
              </a:spcAft>
              <a:buClr>
                <a:schemeClr val="bg2"/>
              </a:buClr>
              <a:buFont typeface="Wingdings" pitchFamily="2" charset="2"/>
              <a:buChar char="¡"/>
              <a:defRPr sz="2200" b="1">
                <a:solidFill>
                  <a:schemeClr val="folHlink"/>
                </a:solidFill>
                <a:latin typeface="Arial" pitchFamily="34" charset="0"/>
                <a:ea typeface="楷体_GB2312" pitchFamily="1" charset="-122"/>
              </a:defRPr>
            </a:lvl2pPr>
            <a:lvl3pPr marL="1143000" indent="-228600" eaLnBrk="0" hangingPunct="0">
              <a:lnSpc>
                <a:spcPct val="120000"/>
              </a:lnSpc>
              <a:spcBef>
                <a:spcPct val="10000"/>
              </a:spcBef>
              <a:spcAft>
                <a:spcPct val="10000"/>
              </a:spcAft>
              <a:buClr>
                <a:schemeClr val="bg2"/>
              </a:buClr>
              <a:buSzPct val="80000"/>
              <a:buFont typeface="Wingdings" pitchFamily="2" charset="2"/>
              <a:buChar char="u"/>
              <a:defRPr sz="2000" b="1">
                <a:solidFill>
                  <a:srgbClr val="FF6600"/>
                </a:solidFill>
                <a:latin typeface="仿宋" pitchFamily="49" charset="-122"/>
                <a:ea typeface="仿宋" pitchFamily="49" charset="-122"/>
              </a:defRPr>
            </a:lvl3pPr>
            <a:lvl4pPr marL="1600200" indent="-228600" eaLnBrk="0" hangingPunct="0">
              <a:lnSpc>
                <a:spcPct val="120000"/>
              </a:lnSpc>
              <a:spcBef>
                <a:spcPct val="10000"/>
              </a:spcBef>
              <a:spcAft>
                <a:spcPct val="10000"/>
              </a:spcAft>
              <a:buClr>
                <a:schemeClr val="bg2"/>
              </a:buClr>
              <a:buSzPct val="80000"/>
              <a:buFont typeface="Arial" pitchFamily="34" charset="0"/>
              <a:buChar char="◊"/>
              <a:defRPr sz="2000">
                <a:solidFill>
                  <a:srgbClr val="006600"/>
                </a:solidFill>
                <a:latin typeface="Arial" pitchFamily="34" charset="0"/>
                <a:ea typeface="方正舒体" pitchFamily="2" charset="-122"/>
              </a:defRPr>
            </a:lvl4pPr>
            <a:lvl5pPr marL="2057400" indent="-228600" eaLnBrk="0" hangingPunct="0">
              <a:spcBef>
                <a:spcPct val="20000"/>
              </a:spcBef>
              <a:buClr>
                <a:schemeClr val="accent1"/>
              </a:buClr>
              <a:buFont typeface="Wingdings" pitchFamily="2" charset="2"/>
              <a:buChar char=""/>
              <a:defRPr sz="2000" b="1">
                <a:solidFill>
                  <a:schemeClr val="tx1"/>
                </a:solidFill>
                <a:latin typeface="Arial" pitchFamily="34" charset="0"/>
                <a:ea typeface="新宋体" pitchFamily="49"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itchFamily="34" charset="0"/>
                <a:ea typeface="新宋体" pitchFamily="49" charset="-122"/>
              </a:defRPr>
            </a:lvl9pPr>
          </a:lstStyle>
          <a:p>
            <a:pPr eaLnBrk="1" hangingPunct="1">
              <a:lnSpc>
                <a:spcPct val="100000"/>
              </a:lnSpc>
              <a:spcBef>
                <a:spcPct val="0"/>
              </a:spcBef>
              <a:spcAft>
                <a:spcPct val="0"/>
              </a:spcAft>
              <a:buClrTx/>
              <a:buFontTx/>
              <a:buNone/>
            </a:pPr>
            <a:fld id="{B5B901DE-A5A6-47C7-BBE8-0406154CA54F}" type="slidenum">
              <a:rPr lang="en-US" altLang="zh-CN" sz="1200" b="0" smtClean="0">
                <a:solidFill>
                  <a:schemeClr val="tx1"/>
                </a:solidFill>
                <a:ea typeface="新宋体" pitchFamily="49" charset="-122"/>
              </a:rPr>
              <a:pPr eaLnBrk="1" hangingPunct="1">
                <a:lnSpc>
                  <a:spcPct val="100000"/>
                </a:lnSpc>
                <a:spcBef>
                  <a:spcPct val="0"/>
                </a:spcBef>
                <a:spcAft>
                  <a:spcPct val="0"/>
                </a:spcAft>
                <a:buClrTx/>
                <a:buFontTx/>
                <a:buNone/>
              </a:pPr>
              <a:t>9</a:t>
            </a:fld>
            <a:endParaRPr lang="en-US" altLang="zh-CN" sz="1200" b="0">
              <a:solidFill>
                <a:schemeClr val="tx1"/>
              </a:solidFill>
              <a:ea typeface="新宋体" pitchFamily="49" charset="-122"/>
            </a:endParaRPr>
          </a:p>
        </p:txBody>
      </p:sp>
      <p:pic>
        <p:nvPicPr>
          <p:cNvPr id="3072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3962400" cy="394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新宋体"/>
        <a:cs typeface=""/>
      </a:majorFont>
      <a:minorFont>
        <a:latin typeface="Arial"/>
        <a:ea typeface="仿宋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3597</TotalTime>
  <Words>1676</Words>
  <Application>Microsoft Office PowerPoint</Application>
  <PresentationFormat>全屏显示(4:3)</PresentationFormat>
  <Paragraphs>157</Paragraphs>
  <Slides>25</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幻灯片标题</vt:lpstr>
      </vt:variant>
      <vt:variant>
        <vt:i4>25</vt:i4>
      </vt:variant>
      <vt:variant>
        <vt:lpstr>自定义放映</vt:lpstr>
      </vt:variant>
      <vt:variant>
        <vt:i4>1</vt:i4>
      </vt:variant>
    </vt:vector>
  </HeadingPairs>
  <TitlesOfParts>
    <vt:vector size="31" baseType="lpstr">
      <vt:lpstr>仿宋</vt:lpstr>
      <vt:lpstr>Arial</vt:lpstr>
      <vt:lpstr>Times New Roman</vt:lpstr>
      <vt:lpstr>Wingdings</vt:lpstr>
      <vt:lpstr>Watermark</vt:lpstr>
      <vt:lpstr>12.1.1  ADO.NET数据访问技术</vt:lpstr>
      <vt:lpstr>12.1.1  ADO.NET数据访问技术</vt:lpstr>
      <vt:lpstr>12.1.1  ADO.NET数据访问技术</vt:lpstr>
      <vt:lpstr>12.2  利用实体框架创建实体数据模型</vt:lpstr>
      <vt:lpstr>12.2.1  实体框架基本概念</vt:lpstr>
      <vt:lpstr>12.2.2  实体框架开发模式</vt:lpstr>
      <vt:lpstr>12.2.2  实体框架开发模式</vt:lpstr>
      <vt:lpstr>12.2.3  从数据库创建实体数据模型</vt:lpstr>
      <vt:lpstr>12.2.3  从数据库创建实体数据模型</vt:lpstr>
      <vt:lpstr>12.2.3  从数据库创建实体数据模型</vt:lpstr>
      <vt:lpstr>12.2.3  从数据库创建实体数据模型</vt:lpstr>
      <vt:lpstr>12.2.3  从数据库创建实体数据模型</vt:lpstr>
      <vt:lpstr>12.2.3  从数据库创建实体数据模型</vt:lpstr>
      <vt:lpstr>12.3  使用LINQ to Entities访问实体对象</vt:lpstr>
      <vt:lpstr>12.3.1  创建实体框架上下文（DbContext）实例</vt:lpstr>
      <vt:lpstr>12.3.2  加载相关对象</vt:lpstr>
      <vt:lpstr>12.3.4  修改数据</vt:lpstr>
      <vt:lpstr>12.3.5  添加或删除数据</vt:lpstr>
      <vt:lpstr>12.4  DataGrid控件</vt:lpstr>
      <vt:lpstr>12.4  DataGrid控件</vt:lpstr>
      <vt:lpstr>12.4.1  绑定各种类型的数据</vt:lpstr>
      <vt:lpstr>12.4.1  绑定各种类型的数据</vt:lpstr>
      <vt:lpstr>12.4.1  绑定各种类型的数据</vt:lpstr>
      <vt:lpstr>12.4.1  绑定各种类型的数据</vt:lpstr>
      <vt:lpstr>12.4.2  标题和行列控制</vt:lpstr>
      <vt:lpstr>第1章 计算机系统概论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zhoubing</dc:creator>
  <cp:lastModifiedBy>军红</cp:lastModifiedBy>
  <cp:revision>234</cp:revision>
  <cp:lastPrinted>1601-01-01T00:00:00Z</cp:lastPrinted>
  <dcterms:created xsi:type="dcterms:W3CDTF">1601-01-01T00:00:00Z</dcterms:created>
  <dcterms:modified xsi:type="dcterms:W3CDTF">2023-05-26T08:54:15Z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