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93" r:id="rId25"/>
    <p:sldId id="292" r:id="rId26"/>
    <p:sldId id="291" r:id="rId27"/>
    <p:sldId id="290" r:id="rId28"/>
    <p:sldId id="289" r:id="rId29"/>
    <p:sldId id="288" r:id="rId30"/>
    <p:sldId id="287" r:id="rId31"/>
    <p:sldId id="286" r:id="rId32"/>
    <p:sldId id="279" r:id="rId33"/>
    <p:sldId id="282" r:id="rId34"/>
    <p:sldId id="283" r:id="rId35"/>
    <p:sldId id="284" r:id="rId36"/>
    <p:sldId id="285" r:id="rId37"/>
    <p:sldId id="294" r:id="rId38"/>
    <p:sldId id="295"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5BEB4D-02DD-4314-81B9-D31CB5971323}" type="datetimeFigureOut">
              <a:rPr lang="zh-CN" altLang="en-US" smtClean="0"/>
              <a:t>2021-11-28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B138D-DC6D-4C76-9681-407AC1565F87}" type="slidenum">
              <a:rPr lang="zh-CN" altLang="en-US" smtClean="0"/>
              <a:t>‹#›</a:t>
            </a:fld>
            <a:endParaRPr lang="zh-CN" altLang="en-US"/>
          </a:p>
        </p:txBody>
      </p:sp>
    </p:spTree>
    <p:extLst>
      <p:ext uri="{BB962C8B-B14F-4D97-AF65-F5344CB8AC3E}">
        <p14:creationId xmlns:p14="http://schemas.microsoft.com/office/powerpoint/2010/main" val="213511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21B138D-DC6D-4C76-9681-407AC1565F87}" type="slidenum">
              <a:rPr lang="zh-CN" altLang="en-US" smtClean="0"/>
              <a:t>18</a:t>
            </a:fld>
            <a:endParaRPr lang="zh-CN" altLang="en-US"/>
          </a:p>
        </p:txBody>
      </p:sp>
    </p:spTree>
    <p:extLst>
      <p:ext uri="{BB962C8B-B14F-4D97-AF65-F5344CB8AC3E}">
        <p14:creationId xmlns:p14="http://schemas.microsoft.com/office/powerpoint/2010/main" val="1185365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21B138D-DC6D-4C76-9681-407AC1565F87}" type="slidenum">
              <a:rPr lang="zh-CN" altLang="en-US" smtClean="0"/>
              <a:t>21</a:t>
            </a:fld>
            <a:endParaRPr lang="zh-CN" altLang="en-US"/>
          </a:p>
        </p:txBody>
      </p:sp>
    </p:spTree>
    <p:extLst>
      <p:ext uri="{BB962C8B-B14F-4D97-AF65-F5344CB8AC3E}">
        <p14:creationId xmlns:p14="http://schemas.microsoft.com/office/powerpoint/2010/main" val="3561596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21B138D-DC6D-4C76-9681-407AC1565F87}" type="slidenum">
              <a:rPr lang="zh-CN" altLang="en-US" smtClean="0"/>
              <a:t>27</a:t>
            </a:fld>
            <a:endParaRPr lang="zh-CN" altLang="en-US"/>
          </a:p>
        </p:txBody>
      </p:sp>
    </p:spTree>
    <p:extLst>
      <p:ext uri="{BB962C8B-B14F-4D97-AF65-F5344CB8AC3E}">
        <p14:creationId xmlns:p14="http://schemas.microsoft.com/office/powerpoint/2010/main" val="1704799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21B138D-DC6D-4C76-9681-407AC1565F87}" type="slidenum">
              <a:rPr lang="zh-CN" altLang="en-US" smtClean="0"/>
              <a:t>35</a:t>
            </a:fld>
            <a:endParaRPr lang="zh-CN" altLang="en-US"/>
          </a:p>
        </p:txBody>
      </p:sp>
    </p:spTree>
    <p:extLst>
      <p:ext uri="{BB962C8B-B14F-4D97-AF65-F5344CB8AC3E}">
        <p14:creationId xmlns:p14="http://schemas.microsoft.com/office/powerpoint/2010/main" val="539438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65CB3-44C0-410D-8C0F-6AEF6FAE7D1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6839D0A-40CB-4B26-A315-C85FF5BA4B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36CE770-BC13-4187-9198-76CA7323F004}"/>
              </a:ext>
            </a:extLst>
          </p:cNvPr>
          <p:cNvSpPr>
            <a:spLocks noGrp="1"/>
          </p:cNvSpPr>
          <p:nvPr>
            <p:ph type="dt" sz="half" idx="10"/>
          </p:nvPr>
        </p:nvSpPr>
        <p:spPr/>
        <p:txBody>
          <a:bodyPr/>
          <a:lstStyle/>
          <a:p>
            <a:fld id="{32B6B153-AE0D-4534-9559-79494073E1FD}"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0DD91F9C-F3B4-4741-AEA6-FDF50A0D02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0CF655-B036-40B8-845C-483E9A57C678}"/>
              </a:ext>
            </a:extLst>
          </p:cNvPr>
          <p:cNvSpPr>
            <a:spLocks noGrp="1"/>
          </p:cNvSpPr>
          <p:nvPr>
            <p:ph type="sldNum" sz="quarter" idx="12"/>
          </p:nvPr>
        </p:nvSpPr>
        <p:spPr/>
        <p:txBody>
          <a:bodyPr/>
          <a:lstStyle/>
          <a:p>
            <a:fld id="{10E45CD7-9198-4BD5-A4CA-A340E8849668}" type="slidenum">
              <a:rPr lang="zh-CN" altLang="en-US" smtClean="0"/>
              <a:t>‹#›</a:t>
            </a:fld>
            <a:endParaRPr lang="zh-CN" altLang="en-US"/>
          </a:p>
        </p:txBody>
      </p:sp>
    </p:spTree>
    <p:extLst>
      <p:ext uri="{BB962C8B-B14F-4D97-AF65-F5344CB8AC3E}">
        <p14:creationId xmlns:p14="http://schemas.microsoft.com/office/powerpoint/2010/main" val="3458698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783F4-873F-48C9-928A-DD4FF4C8BFF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C90C83-41CB-46E1-B0E0-AD7372F5D43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121CE31-0F1D-4FD3-8A43-4DAA68F3884E}"/>
              </a:ext>
            </a:extLst>
          </p:cNvPr>
          <p:cNvSpPr>
            <a:spLocks noGrp="1"/>
          </p:cNvSpPr>
          <p:nvPr>
            <p:ph type="dt" sz="half" idx="10"/>
          </p:nvPr>
        </p:nvSpPr>
        <p:spPr/>
        <p:txBody>
          <a:bodyPr/>
          <a:lstStyle/>
          <a:p>
            <a:fld id="{32B6B153-AE0D-4534-9559-79494073E1FD}"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DA304522-3D47-4E67-A38F-533A0FA8DD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E0D6CF-FEA1-4A4B-B16A-11BD348CCEA7}"/>
              </a:ext>
            </a:extLst>
          </p:cNvPr>
          <p:cNvSpPr>
            <a:spLocks noGrp="1"/>
          </p:cNvSpPr>
          <p:nvPr>
            <p:ph type="sldNum" sz="quarter" idx="12"/>
          </p:nvPr>
        </p:nvSpPr>
        <p:spPr/>
        <p:txBody>
          <a:bodyPr/>
          <a:lstStyle/>
          <a:p>
            <a:fld id="{10E45CD7-9198-4BD5-A4CA-A340E8849668}" type="slidenum">
              <a:rPr lang="zh-CN" altLang="en-US" smtClean="0"/>
              <a:t>‹#›</a:t>
            </a:fld>
            <a:endParaRPr lang="zh-CN" altLang="en-US"/>
          </a:p>
        </p:txBody>
      </p:sp>
    </p:spTree>
    <p:extLst>
      <p:ext uri="{BB962C8B-B14F-4D97-AF65-F5344CB8AC3E}">
        <p14:creationId xmlns:p14="http://schemas.microsoft.com/office/powerpoint/2010/main" val="190477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AC122BA-F8CE-466B-BC3A-42CB8B8B7B1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01C52F-A278-40C0-89D7-3C51C695E64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05ACE48-CCFD-42FD-B184-0A6A8A57E586}"/>
              </a:ext>
            </a:extLst>
          </p:cNvPr>
          <p:cNvSpPr>
            <a:spLocks noGrp="1"/>
          </p:cNvSpPr>
          <p:nvPr>
            <p:ph type="dt" sz="half" idx="10"/>
          </p:nvPr>
        </p:nvSpPr>
        <p:spPr/>
        <p:txBody>
          <a:bodyPr/>
          <a:lstStyle/>
          <a:p>
            <a:fld id="{32B6B153-AE0D-4534-9559-79494073E1FD}"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0AD6EDE7-1AD0-46D4-B8BB-6A16E2B738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B6D89C-DA40-4C92-BCCF-ED07C92F9640}"/>
              </a:ext>
            </a:extLst>
          </p:cNvPr>
          <p:cNvSpPr>
            <a:spLocks noGrp="1"/>
          </p:cNvSpPr>
          <p:nvPr>
            <p:ph type="sldNum" sz="quarter" idx="12"/>
          </p:nvPr>
        </p:nvSpPr>
        <p:spPr/>
        <p:txBody>
          <a:bodyPr/>
          <a:lstStyle/>
          <a:p>
            <a:fld id="{10E45CD7-9198-4BD5-A4CA-A340E8849668}" type="slidenum">
              <a:rPr lang="zh-CN" altLang="en-US" smtClean="0"/>
              <a:t>‹#›</a:t>
            </a:fld>
            <a:endParaRPr lang="zh-CN" altLang="en-US"/>
          </a:p>
        </p:txBody>
      </p:sp>
    </p:spTree>
    <p:extLst>
      <p:ext uri="{BB962C8B-B14F-4D97-AF65-F5344CB8AC3E}">
        <p14:creationId xmlns:p14="http://schemas.microsoft.com/office/powerpoint/2010/main" val="2626289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107D0-846E-427E-8AFC-0EBE9AD184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4885E5B-DFB5-49BD-9C4B-D5D4BB00B86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B146819-FFEB-4D00-BCCA-A1E0AF9E8675}"/>
              </a:ext>
            </a:extLst>
          </p:cNvPr>
          <p:cNvSpPr>
            <a:spLocks noGrp="1"/>
          </p:cNvSpPr>
          <p:nvPr>
            <p:ph type="dt" sz="half" idx="10"/>
          </p:nvPr>
        </p:nvSpPr>
        <p:spPr/>
        <p:txBody>
          <a:bodyPr/>
          <a:lstStyle/>
          <a:p>
            <a:fld id="{32B6B153-AE0D-4534-9559-79494073E1FD}"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E79D0983-D735-4A4E-AEFA-E8984CC514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C2DBE6-F9DE-4669-9359-F135168A0649}"/>
              </a:ext>
            </a:extLst>
          </p:cNvPr>
          <p:cNvSpPr>
            <a:spLocks noGrp="1"/>
          </p:cNvSpPr>
          <p:nvPr>
            <p:ph type="sldNum" sz="quarter" idx="12"/>
          </p:nvPr>
        </p:nvSpPr>
        <p:spPr/>
        <p:txBody>
          <a:bodyPr/>
          <a:lstStyle/>
          <a:p>
            <a:fld id="{10E45CD7-9198-4BD5-A4CA-A340E8849668}" type="slidenum">
              <a:rPr lang="zh-CN" altLang="en-US" smtClean="0"/>
              <a:t>‹#›</a:t>
            </a:fld>
            <a:endParaRPr lang="zh-CN" altLang="en-US"/>
          </a:p>
        </p:txBody>
      </p:sp>
    </p:spTree>
    <p:extLst>
      <p:ext uri="{BB962C8B-B14F-4D97-AF65-F5344CB8AC3E}">
        <p14:creationId xmlns:p14="http://schemas.microsoft.com/office/powerpoint/2010/main" val="1486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A6645-AAFF-457B-9D42-EE679D14506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7F1542-81E2-4683-A1B6-CE80A57956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E322C3A-0700-41FC-A518-114F9ED955A9}"/>
              </a:ext>
            </a:extLst>
          </p:cNvPr>
          <p:cNvSpPr>
            <a:spLocks noGrp="1"/>
          </p:cNvSpPr>
          <p:nvPr>
            <p:ph type="dt" sz="half" idx="10"/>
          </p:nvPr>
        </p:nvSpPr>
        <p:spPr/>
        <p:txBody>
          <a:bodyPr/>
          <a:lstStyle/>
          <a:p>
            <a:fld id="{32B6B153-AE0D-4534-9559-79494073E1FD}"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384539BF-4233-40F9-B43D-DD00F53038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034E45-95EE-46A2-83C2-49496072BFC4}"/>
              </a:ext>
            </a:extLst>
          </p:cNvPr>
          <p:cNvSpPr>
            <a:spLocks noGrp="1"/>
          </p:cNvSpPr>
          <p:nvPr>
            <p:ph type="sldNum" sz="quarter" idx="12"/>
          </p:nvPr>
        </p:nvSpPr>
        <p:spPr/>
        <p:txBody>
          <a:bodyPr/>
          <a:lstStyle/>
          <a:p>
            <a:fld id="{10E45CD7-9198-4BD5-A4CA-A340E8849668}" type="slidenum">
              <a:rPr lang="zh-CN" altLang="en-US" smtClean="0"/>
              <a:t>‹#›</a:t>
            </a:fld>
            <a:endParaRPr lang="zh-CN" altLang="en-US"/>
          </a:p>
        </p:txBody>
      </p:sp>
    </p:spTree>
    <p:extLst>
      <p:ext uri="{BB962C8B-B14F-4D97-AF65-F5344CB8AC3E}">
        <p14:creationId xmlns:p14="http://schemas.microsoft.com/office/powerpoint/2010/main" val="1692368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53F2D-5752-4B5A-ABFF-406EA1E34D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791E14-8374-450E-8A1C-75A68B0C7AF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AB0D10F-22E5-41E0-B43F-F52BB5717DD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B174567-1514-487D-A774-E34AA3B58DD8}"/>
              </a:ext>
            </a:extLst>
          </p:cNvPr>
          <p:cNvSpPr>
            <a:spLocks noGrp="1"/>
          </p:cNvSpPr>
          <p:nvPr>
            <p:ph type="dt" sz="half" idx="10"/>
          </p:nvPr>
        </p:nvSpPr>
        <p:spPr/>
        <p:txBody>
          <a:bodyPr/>
          <a:lstStyle/>
          <a:p>
            <a:fld id="{32B6B153-AE0D-4534-9559-79494073E1FD}" type="datetimeFigureOut">
              <a:rPr lang="zh-CN" altLang="en-US" smtClean="0"/>
              <a:t>2021-11-28</a:t>
            </a:fld>
            <a:endParaRPr lang="zh-CN" altLang="en-US"/>
          </a:p>
        </p:txBody>
      </p:sp>
      <p:sp>
        <p:nvSpPr>
          <p:cNvPr id="6" name="页脚占位符 5">
            <a:extLst>
              <a:ext uri="{FF2B5EF4-FFF2-40B4-BE49-F238E27FC236}">
                <a16:creationId xmlns:a16="http://schemas.microsoft.com/office/drawing/2014/main" id="{327A6999-670A-4640-BFFF-FCE5AB13F1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BB98BA-F1A8-4115-B961-B917F5E241E5}"/>
              </a:ext>
            </a:extLst>
          </p:cNvPr>
          <p:cNvSpPr>
            <a:spLocks noGrp="1"/>
          </p:cNvSpPr>
          <p:nvPr>
            <p:ph type="sldNum" sz="quarter" idx="12"/>
          </p:nvPr>
        </p:nvSpPr>
        <p:spPr/>
        <p:txBody>
          <a:bodyPr/>
          <a:lstStyle/>
          <a:p>
            <a:fld id="{10E45CD7-9198-4BD5-A4CA-A340E8849668}" type="slidenum">
              <a:rPr lang="zh-CN" altLang="en-US" smtClean="0"/>
              <a:t>‹#›</a:t>
            </a:fld>
            <a:endParaRPr lang="zh-CN" altLang="en-US"/>
          </a:p>
        </p:txBody>
      </p:sp>
    </p:spTree>
    <p:extLst>
      <p:ext uri="{BB962C8B-B14F-4D97-AF65-F5344CB8AC3E}">
        <p14:creationId xmlns:p14="http://schemas.microsoft.com/office/powerpoint/2010/main" val="247151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126E4-736D-4B88-8E27-80D8BD49FCE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C002691-C6C8-4368-BFBE-83B3264C78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2C86C4C-CA52-4634-B85E-705D5A05C14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923F143-1B6C-4F0B-8C18-1EA6010570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745A7F6-8ABB-4A3E-8693-2F9A042B381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3D873DB-9989-4670-B2A8-A3F4D4FD7F4E}"/>
              </a:ext>
            </a:extLst>
          </p:cNvPr>
          <p:cNvSpPr>
            <a:spLocks noGrp="1"/>
          </p:cNvSpPr>
          <p:nvPr>
            <p:ph type="dt" sz="half" idx="10"/>
          </p:nvPr>
        </p:nvSpPr>
        <p:spPr/>
        <p:txBody>
          <a:bodyPr/>
          <a:lstStyle/>
          <a:p>
            <a:fld id="{32B6B153-AE0D-4534-9559-79494073E1FD}" type="datetimeFigureOut">
              <a:rPr lang="zh-CN" altLang="en-US" smtClean="0"/>
              <a:t>2021-11-28</a:t>
            </a:fld>
            <a:endParaRPr lang="zh-CN" altLang="en-US"/>
          </a:p>
        </p:txBody>
      </p:sp>
      <p:sp>
        <p:nvSpPr>
          <p:cNvPr id="8" name="页脚占位符 7">
            <a:extLst>
              <a:ext uri="{FF2B5EF4-FFF2-40B4-BE49-F238E27FC236}">
                <a16:creationId xmlns:a16="http://schemas.microsoft.com/office/drawing/2014/main" id="{5D5F844E-E9CE-4F26-A3A1-34A556934E6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D37CC41-165F-464E-A85F-1B4793A96F02}"/>
              </a:ext>
            </a:extLst>
          </p:cNvPr>
          <p:cNvSpPr>
            <a:spLocks noGrp="1"/>
          </p:cNvSpPr>
          <p:nvPr>
            <p:ph type="sldNum" sz="quarter" idx="12"/>
          </p:nvPr>
        </p:nvSpPr>
        <p:spPr/>
        <p:txBody>
          <a:bodyPr/>
          <a:lstStyle/>
          <a:p>
            <a:fld id="{10E45CD7-9198-4BD5-A4CA-A340E8849668}" type="slidenum">
              <a:rPr lang="zh-CN" altLang="en-US" smtClean="0"/>
              <a:t>‹#›</a:t>
            </a:fld>
            <a:endParaRPr lang="zh-CN" altLang="en-US"/>
          </a:p>
        </p:txBody>
      </p:sp>
    </p:spTree>
    <p:extLst>
      <p:ext uri="{BB962C8B-B14F-4D97-AF65-F5344CB8AC3E}">
        <p14:creationId xmlns:p14="http://schemas.microsoft.com/office/powerpoint/2010/main" val="194526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7B22C-7133-4356-BDDF-38E287A144A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D6F9EA-7C7D-4E47-97A0-AACD49787945}"/>
              </a:ext>
            </a:extLst>
          </p:cNvPr>
          <p:cNvSpPr>
            <a:spLocks noGrp="1"/>
          </p:cNvSpPr>
          <p:nvPr>
            <p:ph type="dt" sz="half" idx="10"/>
          </p:nvPr>
        </p:nvSpPr>
        <p:spPr/>
        <p:txBody>
          <a:bodyPr/>
          <a:lstStyle/>
          <a:p>
            <a:fld id="{32B6B153-AE0D-4534-9559-79494073E1FD}" type="datetimeFigureOut">
              <a:rPr lang="zh-CN" altLang="en-US" smtClean="0"/>
              <a:t>2021-11-28</a:t>
            </a:fld>
            <a:endParaRPr lang="zh-CN" altLang="en-US"/>
          </a:p>
        </p:txBody>
      </p:sp>
      <p:sp>
        <p:nvSpPr>
          <p:cNvPr id="4" name="页脚占位符 3">
            <a:extLst>
              <a:ext uri="{FF2B5EF4-FFF2-40B4-BE49-F238E27FC236}">
                <a16:creationId xmlns:a16="http://schemas.microsoft.com/office/drawing/2014/main" id="{32364416-4DB7-4AAE-988E-42741D12285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A55E62-1350-4C60-A55B-986164CD4220}"/>
              </a:ext>
            </a:extLst>
          </p:cNvPr>
          <p:cNvSpPr>
            <a:spLocks noGrp="1"/>
          </p:cNvSpPr>
          <p:nvPr>
            <p:ph type="sldNum" sz="quarter" idx="12"/>
          </p:nvPr>
        </p:nvSpPr>
        <p:spPr/>
        <p:txBody>
          <a:bodyPr/>
          <a:lstStyle/>
          <a:p>
            <a:fld id="{10E45CD7-9198-4BD5-A4CA-A340E8849668}" type="slidenum">
              <a:rPr lang="zh-CN" altLang="en-US" smtClean="0"/>
              <a:t>‹#›</a:t>
            </a:fld>
            <a:endParaRPr lang="zh-CN" altLang="en-US"/>
          </a:p>
        </p:txBody>
      </p:sp>
    </p:spTree>
    <p:extLst>
      <p:ext uri="{BB962C8B-B14F-4D97-AF65-F5344CB8AC3E}">
        <p14:creationId xmlns:p14="http://schemas.microsoft.com/office/powerpoint/2010/main" val="1788941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0764055-FE8D-4A57-BC68-5F6402969335}"/>
              </a:ext>
            </a:extLst>
          </p:cNvPr>
          <p:cNvSpPr>
            <a:spLocks noGrp="1"/>
          </p:cNvSpPr>
          <p:nvPr>
            <p:ph type="dt" sz="half" idx="10"/>
          </p:nvPr>
        </p:nvSpPr>
        <p:spPr/>
        <p:txBody>
          <a:bodyPr/>
          <a:lstStyle/>
          <a:p>
            <a:fld id="{32B6B153-AE0D-4534-9559-79494073E1FD}" type="datetimeFigureOut">
              <a:rPr lang="zh-CN" altLang="en-US" smtClean="0"/>
              <a:t>2021-11-28</a:t>
            </a:fld>
            <a:endParaRPr lang="zh-CN" altLang="en-US"/>
          </a:p>
        </p:txBody>
      </p:sp>
      <p:sp>
        <p:nvSpPr>
          <p:cNvPr id="3" name="页脚占位符 2">
            <a:extLst>
              <a:ext uri="{FF2B5EF4-FFF2-40B4-BE49-F238E27FC236}">
                <a16:creationId xmlns:a16="http://schemas.microsoft.com/office/drawing/2014/main" id="{C585C20C-E484-49B8-8A40-1E43C2D412B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BB4D1B6-7857-475A-9EFE-212A9DB4C79A}"/>
              </a:ext>
            </a:extLst>
          </p:cNvPr>
          <p:cNvSpPr>
            <a:spLocks noGrp="1"/>
          </p:cNvSpPr>
          <p:nvPr>
            <p:ph type="sldNum" sz="quarter" idx="12"/>
          </p:nvPr>
        </p:nvSpPr>
        <p:spPr/>
        <p:txBody>
          <a:bodyPr/>
          <a:lstStyle/>
          <a:p>
            <a:fld id="{10E45CD7-9198-4BD5-A4CA-A340E8849668}" type="slidenum">
              <a:rPr lang="zh-CN" altLang="en-US" smtClean="0"/>
              <a:t>‹#›</a:t>
            </a:fld>
            <a:endParaRPr lang="zh-CN" altLang="en-US"/>
          </a:p>
        </p:txBody>
      </p:sp>
    </p:spTree>
    <p:extLst>
      <p:ext uri="{BB962C8B-B14F-4D97-AF65-F5344CB8AC3E}">
        <p14:creationId xmlns:p14="http://schemas.microsoft.com/office/powerpoint/2010/main" val="133655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9650B-4E76-4199-A668-317DC8116E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E5268D-32DD-46A7-84F0-798E404E9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CB5C0C7-1A86-439D-893B-E0C5A02BD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6986040-DBEA-4C24-A16A-F3EC253FE5CE}"/>
              </a:ext>
            </a:extLst>
          </p:cNvPr>
          <p:cNvSpPr>
            <a:spLocks noGrp="1"/>
          </p:cNvSpPr>
          <p:nvPr>
            <p:ph type="dt" sz="half" idx="10"/>
          </p:nvPr>
        </p:nvSpPr>
        <p:spPr/>
        <p:txBody>
          <a:bodyPr/>
          <a:lstStyle/>
          <a:p>
            <a:fld id="{32B6B153-AE0D-4534-9559-79494073E1FD}" type="datetimeFigureOut">
              <a:rPr lang="zh-CN" altLang="en-US" smtClean="0"/>
              <a:t>2021-11-28</a:t>
            </a:fld>
            <a:endParaRPr lang="zh-CN" altLang="en-US"/>
          </a:p>
        </p:txBody>
      </p:sp>
      <p:sp>
        <p:nvSpPr>
          <p:cNvPr id="6" name="页脚占位符 5">
            <a:extLst>
              <a:ext uri="{FF2B5EF4-FFF2-40B4-BE49-F238E27FC236}">
                <a16:creationId xmlns:a16="http://schemas.microsoft.com/office/drawing/2014/main" id="{6CB9BDFE-0B76-411E-8B71-EB9391364C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F232F6-F976-497A-851A-5F9D84D09CB7}"/>
              </a:ext>
            </a:extLst>
          </p:cNvPr>
          <p:cNvSpPr>
            <a:spLocks noGrp="1"/>
          </p:cNvSpPr>
          <p:nvPr>
            <p:ph type="sldNum" sz="quarter" idx="12"/>
          </p:nvPr>
        </p:nvSpPr>
        <p:spPr/>
        <p:txBody>
          <a:bodyPr/>
          <a:lstStyle/>
          <a:p>
            <a:fld id="{10E45CD7-9198-4BD5-A4CA-A340E8849668}" type="slidenum">
              <a:rPr lang="zh-CN" altLang="en-US" smtClean="0"/>
              <a:t>‹#›</a:t>
            </a:fld>
            <a:endParaRPr lang="zh-CN" altLang="en-US"/>
          </a:p>
        </p:txBody>
      </p:sp>
    </p:spTree>
    <p:extLst>
      <p:ext uri="{BB962C8B-B14F-4D97-AF65-F5344CB8AC3E}">
        <p14:creationId xmlns:p14="http://schemas.microsoft.com/office/powerpoint/2010/main" val="84258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83BE5-FF0E-4157-A5AD-1EDE49B696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07BE358-9619-43ED-9CD2-A7147993C9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1BE065B-E7E4-4F9F-A060-7D66C1CC9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FE373D9-F4CF-4C01-97DA-996975FAF7B4}"/>
              </a:ext>
            </a:extLst>
          </p:cNvPr>
          <p:cNvSpPr>
            <a:spLocks noGrp="1"/>
          </p:cNvSpPr>
          <p:nvPr>
            <p:ph type="dt" sz="half" idx="10"/>
          </p:nvPr>
        </p:nvSpPr>
        <p:spPr/>
        <p:txBody>
          <a:bodyPr/>
          <a:lstStyle/>
          <a:p>
            <a:fld id="{32B6B153-AE0D-4534-9559-79494073E1FD}" type="datetimeFigureOut">
              <a:rPr lang="zh-CN" altLang="en-US" smtClean="0"/>
              <a:t>2021-11-28</a:t>
            </a:fld>
            <a:endParaRPr lang="zh-CN" altLang="en-US"/>
          </a:p>
        </p:txBody>
      </p:sp>
      <p:sp>
        <p:nvSpPr>
          <p:cNvPr id="6" name="页脚占位符 5">
            <a:extLst>
              <a:ext uri="{FF2B5EF4-FFF2-40B4-BE49-F238E27FC236}">
                <a16:creationId xmlns:a16="http://schemas.microsoft.com/office/drawing/2014/main" id="{E05D2E24-1C68-434F-A8DC-DCADAC4D5B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2D3EEF-A6A1-41E6-AEF5-38AF25B883D4}"/>
              </a:ext>
            </a:extLst>
          </p:cNvPr>
          <p:cNvSpPr>
            <a:spLocks noGrp="1"/>
          </p:cNvSpPr>
          <p:nvPr>
            <p:ph type="sldNum" sz="quarter" idx="12"/>
          </p:nvPr>
        </p:nvSpPr>
        <p:spPr/>
        <p:txBody>
          <a:bodyPr/>
          <a:lstStyle/>
          <a:p>
            <a:fld id="{10E45CD7-9198-4BD5-A4CA-A340E8849668}" type="slidenum">
              <a:rPr lang="zh-CN" altLang="en-US" smtClean="0"/>
              <a:t>‹#›</a:t>
            </a:fld>
            <a:endParaRPr lang="zh-CN" altLang="en-US"/>
          </a:p>
        </p:txBody>
      </p:sp>
    </p:spTree>
    <p:extLst>
      <p:ext uri="{BB962C8B-B14F-4D97-AF65-F5344CB8AC3E}">
        <p14:creationId xmlns:p14="http://schemas.microsoft.com/office/powerpoint/2010/main" val="1995692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4826F64-9FE7-4B7F-B134-42DC6963F3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2C08AE9-45A5-4D1D-AD71-5EFC4E4E09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5704B56-6455-4C9A-9028-FA6086CBF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6B153-AE0D-4534-9559-79494073E1FD}"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9E720CF3-6618-4D07-8684-973E8C72FD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73E31F9-45C2-4497-9085-F319203869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45CD7-9198-4BD5-A4CA-A340E8849668}" type="slidenum">
              <a:rPr lang="zh-CN" altLang="en-US" smtClean="0"/>
              <a:t>‹#›</a:t>
            </a:fld>
            <a:endParaRPr lang="zh-CN" altLang="en-US"/>
          </a:p>
        </p:txBody>
      </p:sp>
    </p:spTree>
    <p:extLst>
      <p:ext uri="{BB962C8B-B14F-4D97-AF65-F5344CB8AC3E}">
        <p14:creationId xmlns:p14="http://schemas.microsoft.com/office/powerpoint/2010/main" val="1285570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E528F9-DDA3-4C16-B4CE-8AAB5B8B35CB}"/>
              </a:ext>
            </a:extLst>
          </p:cNvPr>
          <p:cNvSpPr>
            <a:spLocks noGrp="1"/>
          </p:cNvSpPr>
          <p:nvPr>
            <p:ph type="ctrTitle"/>
          </p:nvPr>
        </p:nvSpPr>
        <p:spPr/>
        <p:txBody>
          <a:bodyPr>
            <a:normAutofit/>
          </a:bodyPr>
          <a:lstStyle/>
          <a:p>
            <a:r>
              <a:rPr lang="en-US" altLang="zh-CN" b="1" dirty="0"/>
              <a:t>Chapter 6	Semantic Analysis</a:t>
            </a:r>
            <a:endParaRPr lang="zh-CN" altLang="en-US" dirty="0"/>
          </a:p>
        </p:txBody>
      </p:sp>
      <p:sp>
        <p:nvSpPr>
          <p:cNvPr id="3" name="副标题 2">
            <a:extLst>
              <a:ext uri="{FF2B5EF4-FFF2-40B4-BE49-F238E27FC236}">
                <a16:creationId xmlns:a16="http://schemas.microsoft.com/office/drawing/2014/main" id="{6B2A160D-FF95-454D-B44B-A31B0511CB7D}"/>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811409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BBA76F4-118D-4886-B313-E8B713CC4ED1}"/>
              </a:ext>
            </a:extLst>
          </p:cNvPr>
          <p:cNvPicPr>
            <a:picLocks noChangeAspect="1"/>
          </p:cNvPicPr>
          <p:nvPr/>
        </p:nvPicPr>
        <p:blipFill>
          <a:blip r:embed="rId2"/>
          <a:stretch>
            <a:fillRect/>
          </a:stretch>
        </p:blipFill>
        <p:spPr>
          <a:xfrm>
            <a:off x="876299" y="251394"/>
            <a:ext cx="9982200" cy="2018987"/>
          </a:xfrm>
          <a:prstGeom prst="rect">
            <a:avLst/>
          </a:prstGeom>
        </p:spPr>
      </p:pic>
      <p:pic>
        <p:nvPicPr>
          <p:cNvPr id="7" name="图片 6">
            <a:extLst>
              <a:ext uri="{FF2B5EF4-FFF2-40B4-BE49-F238E27FC236}">
                <a16:creationId xmlns:a16="http://schemas.microsoft.com/office/drawing/2014/main" id="{EA07B8B0-C60F-4C0F-A01B-D03FCCE32932}"/>
              </a:ext>
            </a:extLst>
          </p:cNvPr>
          <p:cNvPicPr>
            <a:picLocks noChangeAspect="1"/>
          </p:cNvPicPr>
          <p:nvPr/>
        </p:nvPicPr>
        <p:blipFill>
          <a:blip r:embed="rId3"/>
          <a:stretch>
            <a:fillRect/>
          </a:stretch>
        </p:blipFill>
        <p:spPr>
          <a:xfrm>
            <a:off x="1595436" y="2354190"/>
            <a:ext cx="8543925" cy="4119066"/>
          </a:xfrm>
          <a:prstGeom prst="rect">
            <a:avLst/>
          </a:prstGeom>
        </p:spPr>
      </p:pic>
    </p:spTree>
    <p:extLst>
      <p:ext uri="{BB962C8B-B14F-4D97-AF65-F5344CB8AC3E}">
        <p14:creationId xmlns:p14="http://schemas.microsoft.com/office/powerpoint/2010/main" val="3350525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3F2FD95-4203-4511-96D4-2F206F9D6F15}"/>
              </a:ext>
            </a:extLst>
          </p:cNvPr>
          <p:cNvSpPr>
            <a:spLocks noGrp="1"/>
          </p:cNvSpPr>
          <p:nvPr>
            <p:ph idx="1"/>
          </p:nvPr>
        </p:nvSpPr>
        <p:spPr>
          <a:xfrm>
            <a:off x="990600" y="1658223"/>
            <a:ext cx="10172700" cy="4351338"/>
          </a:xfrm>
        </p:spPr>
        <p:txBody>
          <a:bodyPr/>
          <a:lstStyle/>
          <a:p>
            <a:endParaRPr lang="zh-CN" altLang="en-US" dirty="0"/>
          </a:p>
        </p:txBody>
      </p:sp>
      <p:sp>
        <p:nvSpPr>
          <p:cNvPr id="5" name="标题 4">
            <a:extLst>
              <a:ext uri="{FF2B5EF4-FFF2-40B4-BE49-F238E27FC236}">
                <a16:creationId xmlns:a16="http://schemas.microsoft.com/office/drawing/2014/main" id="{1BAF2A54-066F-41F2-BA87-A8B161B97DAC}"/>
              </a:ext>
            </a:extLst>
          </p:cNvPr>
          <p:cNvSpPr>
            <a:spLocks noGrp="1"/>
          </p:cNvSpPr>
          <p:nvPr>
            <p:ph type="title"/>
          </p:nvPr>
        </p:nvSpPr>
        <p:spPr>
          <a:xfrm>
            <a:off x="990600" y="2307431"/>
            <a:ext cx="4543157" cy="2509838"/>
          </a:xfrm>
        </p:spPr>
        <p:txBody>
          <a:bodyPr>
            <a:noAutofit/>
          </a:bodyPr>
          <a:lstStyle/>
          <a:p>
            <a:pPr algn="just"/>
            <a:r>
              <a:rPr lang="en-US" altLang="zh-CN" sz="2800" dirty="0"/>
              <a:t>the parse tree showing attribute computations for the number 345 is given as follows</a:t>
            </a:r>
            <a:endParaRPr lang="zh-CN" altLang="en-US" sz="2800" dirty="0"/>
          </a:p>
        </p:txBody>
      </p:sp>
      <p:pic>
        <p:nvPicPr>
          <p:cNvPr id="6" name="图片 5">
            <a:extLst>
              <a:ext uri="{FF2B5EF4-FFF2-40B4-BE49-F238E27FC236}">
                <a16:creationId xmlns:a16="http://schemas.microsoft.com/office/drawing/2014/main" id="{AF540326-B4F1-41DD-82AB-F4E0255837F9}"/>
              </a:ext>
            </a:extLst>
          </p:cNvPr>
          <p:cNvPicPr>
            <a:picLocks noChangeAspect="1"/>
          </p:cNvPicPr>
          <p:nvPr/>
        </p:nvPicPr>
        <p:blipFill>
          <a:blip r:embed="rId2"/>
          <a:stretch>
            <a:fillRect/>
          </a:stretch>
        </p:blipFill>
        <p:spPr>
          <a:xfrm>
            <a:off x="6096000" y="1309925"/>
            <a:ext cx="4543155" cy="5433775"/>
          </a:xfrm>
          <a:prstGeom prst="rect">
            <a:avLst/>
          </a:prstGeom>
        </p:spPr>
      </p:pic>
      <p:sp>
        <p:nvSpPr>
          <p:cNvPr id="7" name="矩形 6">
            <a:extLst>
              <a:ext uri="{FF2B5EF4-FFF2-40B4-BE49-F238E27FC236}">
                <a16:creationId xmlns:a16="http://schemas.microsoft.com/office/drawing/2014/main" id="{15F42A87-31F9-4D32-8A67-66BE64AB1C83}"/>
              </a:ext>
            </a:extLst>
          </p:cNvPr>
          <p:cNvSpPr/>
          <p:nvPr/>
        </p:nvSpPr>
        <p:spPr>
          <a:xfrm>
            <a:off x="990600" y="562640"/>
            <a:ext cx="10039350" cy="954107"/>
          </a:xfrm>
          <a:prstGeom prst="rect">
            <a:avLst/>
          </a:prstGeom>
        </p:spPr>
        <p:txBody>
          <a:bodyPr wrap="square">
            <a:spAutoFit/>
          </a:bodyPr>
          <a:lstStyle/>
          <a:p>
            <a:r>
              <a:rPr lang="zh-CN" altLang="en-US" sz="2800" dirty="0">
                <a:latin typeface="AdobeSongStd-Light"/>
              </a:rPr>
              <a:t>使用字符串的语法树可以形象化地表示特殊字符串的属性等式的意义</a:t>
            </a:r>
            <a:endParaRPr lang="zh-CN" altLang="en-US" sz="2800" dirty="0"/>
          </a:p>
        </p:txBody>
      </p:sp>
    </p:spTree>
    <p:extLst>
      <p:ext uri="{BB962C8B-B14F-4D97-AF65-F5344CB8AC3E}">
        <p14:creationId xmlns:p14="http://schemas.microsoft.com/office/powerpoint/2010/main" val="35078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238BA-070E-4F82-9CC7-FBCF732562E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757BBF5-34B8-4C69-B9FC-FCDC0BFCA7EB}"/>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68987AF9-0616-4BEB-92A8-80E7D2C91F56}"/>
              </a:ext>
            </a:extLst>
          </p:cNvPr>
          <p:cNvPicPr>
            <a:picLocks noChangeAspect="1"/>
          </p:cNvPicPr>
          <p:nvPr/>
        </p:nvPicPr>
        <p:blipFill>
          <a:blip r:embed="rId2"/>
          <a:stretch>
            <a:fillRect/>
          </a:stretch>
        </p:blipFill>
        <p:spPr>
          <a:xfrm>
            <a:off x="3486222" y="1205772"/>
            <a:ext cx="4743378" cy="1294689"/>
          </a:xfrm>
          <a:prstGeom prst="rect">
            <a:avLst/>
          </a:prstGeom>
        </p:spPr>
      </p:pic>
      <p:pic>
        <p:nvPicPr>
          <p:cNvPr id="6" name="图片 5">
            <a:extLst>
              <a:ext uri="{FF2B5EF4-FFF2-40B4-BE49-F238E27FC236}">
                <a16:creationId xmlns:a16="http://schemas.microsoft.com/office/drawing/2014/main" id="{967CD028-9A82-4D71-88D5-8EBD909BD7C8}"/>
              </a:ext>
            </a:extLst>
          </p:cNvPr>
          <p:cNvPicPr>
            <a:picLocks noChangeAspect="1"/>
          </p:cNvPicPr>
          <p:nvPr/>
        </p:nvPicPr>
        <p:blipFill>
          <a:blip r:embed="rId3"/>
          <a:stretch>
            <a:fillRect/>
          </a:stretch>
        </p:blipFill>
        <p:spPr>
          <a:xfrm>
            <a:off x="838199" y="394609"/>
            <a:ext cx="10991851" cy="811163"/>
          </a:xfrm>
          <a:prstGeom prst="rect">
            <a:avLst/>
          </a:prstGeom>
        </p:spPr>
      </p:pic>
      <p:pic>
        <p:nvPicPr>
          <p:cNvPr id="7" name="图片 6">
            <a:extLst>
              <a:ext uri="{FF2B5EF4-FFF2-40B4-BE49-F238E27FC236}">
                <a16:creationId xmlns:a16="http://schemas.microsoft.com/office/drawing/2014/main" id="{5B5194CB-D01E-40E9-A4EF-979E50B2D7BF}"/>
              </a:ext>
            </a:extLst>
          </p:cNvPr>
          <p:cNvPicPr>
            <a:picLocks noChangeAspect="1"/>
          </p:cNvPicPr>
          <p:nvPr/>
        </p:nvPicPr>
        <p:blipFill>
          <a:blip r:embed="rId4"/>
          <a:stretch>
            <a:fillRect/>
          </a:stretch>
        </p:blipFill>
        <p:spPr>
          <a:xfrm>
            <a:off x="1294134" y="2625538"/>
            <a:ext cx="9603732" cy="3553381"/>
          </a:xfrm>
          <a:prstGeom prst="rect">
            <a:avLst/>
          </a:prstGeom>
        </p:spPr>
      </p:pic>
    </p:spTree>
    <p:extLst>
      <p:ext uri="{BB962C8B-B14F-4D97-AF65-F5344CB8AC3E}">
        <p14:creationId xmlns:p14="http://schemas.microsoft.com/office/powerpoint/2010/main" val="153140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4492D0E-297A-448B-8778-58DBB5ED940F}"/>
              </a:ext>
            </a:extLst>
          </p:cNvPr>
          <p:cNvPicPr>
            <a:picLocks noChangeAspect="1"/>
          </p:cNvPicPr>
          <p:nvPr/>
        </p:nvPicPr>
        <p:blipFill>
          <a:blip r:embed="rId2"/>
          <a:stretch>
            <a:fillRect/>
          </a:stretch>
        </p:blipFill>
        <p:spPr>
          <a:xfrm>
            <a:off x="7735365" y="494438"/>
            <a:ext cx="4109937" cy="6140585"/>
          </a:xfrm>
          <a:prstGeom prst="rect">
            <a:avLst/>
          </a:prstGeom>
        </p:spPr>
      </p:pic>
      <p:sp>
        <p:nvSpPr>
          <p:cNvPr id="5" name="矩形 4">
            <a:extLst>
              <a:ext uri="{FF2B5EF4-FFF2-40B4-BE49-F238E27FC236}">
                <a16:creationId xmlns:a16="http://schemas.microsoft.com/office/drawing/2014/main" id="{015EF3AE-B92B-4327-B179-75860CBBA7F3}"/>
              </a:ext>
            </a:extLst>
          </p:cNvPr>
          <p:cNvSpPr/>
          <p:nvPr/>
        </p:nvSpPr>
        <p:spPr>
          <a:xfrm>
            <a:off x="535731" y="1076240"/>
            <a:ext cx="7199634" cy="1200329"/>
          </a:xfrm>
          <a:prstGeom prst="rect">
            <a:avLst/>
          </a:prstGeom>
        </p:spPr>
        <p:txBody>
          <a:bodyPr wrap="square">
            <a:spAutoFit/>
          </a:bodyPr>
          <a:lstStyle/>
          <a:p>
            <a:pPr algn="just"/>
            <a:r>
              <a:rPr lang="zh-CN" altLang="en-US" sz="2400" dirty="0">
                <a:latin typeface="AdobeSongStd-Light"/>
              </a:rPr>
              <a:t>通过在语法树的节点上附加等式来表示属性文法包含的计算。例如，给定表达式</a:t>
            </a:r>
            <a:r>
              <a:rPr lang="en-US" altLang="zh-CN" sz="2400" b="1" dirty="0">
                <a:latin typeface="Courier"/>
              </a:rPr>
              <a:t>(34-3) * 42</a:t>
            </a:r>
            <a:r>
              <a:rPr lang="zh-CN" altLang="en-US" sz="2400" dirty="0">
                <a:latin typeface="AdobeSongStd-Light"/>
              </a:rPr>
              <a:t>，可以用在其语法树上值的语义来表达，如图</a:t>
            </a:r>
            <a:r>
              <a:rPr lang="en-US" altLang="zh-CN" sz="2400" dirty="0">
                <a:latin typeface="Times New Roman" panose="02020603050405020304" pitchFamily="18" charset="0"/>
              </a:rPr>
              <a:t>6 - 2</a:t>
            </a:r>
            <a:r>
              <a:rPr lang="zh-CN" altLang="en-US" sz="2400" dirty="0">
                <a:latin typeface="AdobeSongStd-Light"/>
              </a:rPr>
              <a:t>所示。</a:t>
            </a:r>
            <a:endParaRPr lang="zh-CN" altLang="en-US" sz="2400" dirty="0"/>
          </a:p>
        </p:txBody>
      </p:sp>
      <p:pic>
        <p:nvPicPr>
          <p:cNvPr id="6" name="图片 5">
            <a:extLst>
              <a:ext uri="{FF2B5EF4-FFF2-40B4-BE49-F238E27FC236}">
                <a16:creationId xmlns:a16="http://schemas.microsoft.com/office/drawing/2014/main" id="{54A26D12-EB33-4CA3-8339-B6D0F7E88186}"/>
              </a:ext>
            </a:extLst>
          </p:cNvPr>
          <p:cNvPicPr>
            <a:picLocks noChangeAspect="1"/>
          </p:cNvPicPr>
          <p:nvPr/>
        </p:nvPicPr>
        <p:blipFill>
          <a:blip r:embed="rId3"/>
          <a:stretch>
            <a:fillRect/>
          </a:stretch>
        </p:blipFill>
        <p:spPr>
          <a:xfrm>
            <a:off x="535730" y="3264977"/>
            <a:ext cx="6893769" cy="2516783"/>
          </a:xfrm>
          <a:prstGeom prst="rect">
            <a:avLst/>
          </a:prstGeom>
        </p:spPr>
      </p:pic>
    </p:spTree>
    <p:extLst>
      <p:ext uri="{BB962C8B-B14F-4D97-AF65-F5344CB8AC3E}">
        <p14:creationId xmlns:p14="http://schemas.microsoft.com/office/powerpoint/2010/main" val="415025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1145D7F-8090-475C-A683-E20C9C548FD7}"/>
              </a:ext>
            </a:extLst>
          </p:cNvPr>
          <p:cNvPicPr>
            <a:picLocks noChangeAspect="1"/>
          </p:cNvPicPr>
          <p:nvPr/>
        </p:nvPicPr>
        <p:blipFill>
          <a:blip r:embed="rId2"/>
          <a:stretch>
            <a:fillRect/>
          </a:stretch>
        </p:blipFill>
        <p:spPr>
          <a:xfrm>
            <a:off x="730824" y="318320"/>
            <a:ext cx="10730352" cy="2052565"/>
          </a:xfrm>
          <a:prstGeom prst="rect">
            <a:avLst/>
          </a:prstGeom>
        </p:spPr>
      </p:pic>
      <p:pic>
        <p:nvPicPr>
          <p:cNvPr id="5" name="图片 4">
            <a:extLst>
              <a:ext uri="{FF2B5EF4-FFF2-40B4-BE49-F238E27FC236}">
                <a16:creationId xmlns:a16="http://schemas.microsoft.com/office/drawing/2014/main" id="{26393EA0-BA18-4D6A-97AA-683F627B4504}"/>
              </a:ext>
            </a:extLst>
          </p:cNvPr>
          <p:cNvPicPr>
            <a:picLocks noChangeAspect="1"/>
          </p:cNvPicPr>
          <p:nvPr/>
        </p:nvPicPr>
        <p:blipFill>
          <a:blip r:embed="rId3"/>
          <a:stretch>
            <a:fillRect/>
          </a:stretch>
        </p:blipFill>
        <p:spPr>
          <a:xfrm>
            <a:off x="841884" y="2523774"/>
            <a:ext cx="10508232" cy="1162752"/>
          </a:xfrm>
          <a:prstGeom prst="rect">
            <a:avLst/>
          </a:prstGeom>
        </p:spPr>
      </p:pic>
      <p:pic>
        <p:nvPicPr>
          <p:cNvPr id="6" name="图片 5">
            <a:extLst>
              <a:ext uri="{FF2B5EF4-FFF2-40B4-BE49-F238E27FC236}">
                <a16:creationId xmlns:a16="http://schemas.microsoft.com/office/drawing/2014/main" id="{7D53E5CD-2CC1-4D32-8558-2CF1AC59EA8B}"/>
              </a:ext>
            </a:extLst>
          </p:cNvPr>
          <p:cNvPicPr>
            <a:picLocks noChangeAspect="1"/>
          </p:cNvPicPr>
          <p:nvPr/>
        </p:nvPicPr>
        <p:blipFill>
          <a:blip r:embed="rId4"/>
          <a:stretch>
            <a:fillRect/>
          </a:stretch>
        </p:blipFill>
        <p:spPr>
          <a:xfrm>
            <a:off x="1283779" y="3743676"/>
            <a:ext cx="9624441" cy="2850416"/>
          </a:xfrm>
          <a:prstGeom prst="rect">
            <a:avLst/>
          </a:prstGeom>
        </p:spPr>
      </p:pic>
    </p:spTree>
    <p:extLst>
      <p:ext uri="{BB962C8B-B14F-4D97-AF65-F5344CB8AC3E}">
        <p14:creationId xmlns:p14="http://schemas.microsoft.com/office/powerpoint/2010/main" val="2583825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AE9A189-8CE5-48BA-9C44-A1BA163C17B9}"/>
              </a:ext>
            </a:extLst>
          </p:cNvPr>
          <p:cNvSpPr>
            <a:spLocks noGrp="1"/>
          </p:cNvSpPr>
          <p:nvPr>
            <p:ph idx="1"/>
          </p:nvPr>
        </p:nvSpPr>
        <p:spPr>
          <a:xfrm>
            <a:off x="609600" y="835025"/>
            <a:ext cx="10858500" cy="2308225"/>
          </a:xfrm>
        </p:spPr>
        <p:txBody>
          <a:bodyPr>
            <a:normAutofit/>
          </a:bodyPr>
          <a:lstStyle/>
          <a:p>
            <a:pPr algn="just"/>
            <a:r>
              <a:rPr lang="en-US" altLang="zh-CN" dirty="0"/>
              <a:t>Note that there is no equation involving the </a:t>
            </a:r>
            <a:r>
              <a:rPr lang="en-US" altLang="zh-CN" dirty="0" err="1"/>
              <a:t>dtype</a:t>
            </a:r>
            <a:r>
              <a:rPr lang="en-US" altLang="zh-CN" dirty="0"/>
              <a:t> of the nonterminal </a:t>
            </a:r>
            <a:r>
              <a:rPr lang="en-US" altLang="zh-CN" i="1" dirty="0"/>
              <a:t>decl</a:t>
            </a:r>
            <a:r>
              <a:rPr lang="en-US" altLang="zh-CN" dirty="0"/>
              <a:t>. It is not necessary for the value of an attribute to be specified for all grammar symbols.</a:t>
            </a:r>
            <a:endParaRPr lang="zh-CN" altLang="zh-CN" dirty="0"/>
          </a:p>
          <a:p>
            <a:pPr algn="just"/>
            <a:r>
              <a:rPr lang="en-US" altLang="zh-CN" dirty="0"/>
              <a:t>Parse tree for the string </a:t>
            </a:r>
            <a:r>
              <a:rPr lang="en-US" altLang="zh-CN" b="1" i="1" dirty="0"/>
              <a:t>float </a:t>
            </a:r>
            <a:r>
              <a:rPr lang="en-US" altLang="zh-CN" b="1" i="1" dirty="0" err="1"/>
              <a:t>x,y</a:t>
            </a:r>
            <a:r>
              <a:rPr lang="en-US" altLang="zh-CN" b="1" i="1" dirty="0"/>
              <a:t> </a:t>
            </a:r>
            <a:r>
              <a:rPr lang="en-US" altLang="zh-CN" dirty="0"/>
              <a:t>showing the </a:t>
            </a:r>
            <a:r>
              <a:rPr lang="en-US" altLang="zh-CN" dirty="0" err="1"/>
              <a:t>dtype</a:t>
            </a:r>
            <a:r>
              <a:rPr lang="en-US" altLang="zh-CN" dirty="0"/>
              <a:t> attribute as specified by the attribute grammar above is as follows:</a:t>
            </a:r>
            <a:endParaRPr lang="zh-CN" altLang="zh-CN" dirty="0"/>
          </a:p>
        </p:txBody>
      </p:sp>
      <p:pic>
        <p:nvPicPr>
          <p:cNvPr id="4" name="图片 3">
            <a:extLst>
              <a:ext uri="{FF2B5EF4-FFF2-40B4-BE49-F238E27FC236}">
                <a16:creationId xmlns:a16="http://schemas.microsoft.com/office/drawing/2014/main" id="{287DE2C1-918F-4783-9B99-13BE82B9266A}"/>
              </a:ext>
            </a:extLst>
          </p:cNvPr>
          <p:cNvPicPr>
            <a:picLocks noChangeAspect="1"/>
          </p:cNvPicPr>
          <p:nvPr/>
        </p:nvPicPr>
        <p:blipFill>
          <a:blip r:embed="rId2"/>
          <a:stretch>
            <a:fillRect/>
          </a:stretch>
        </p:blipFill>
        <p:spPr>
          <a:xfrm>
            <a:off x="3191238" y="3143250"/>
            <a:ext cx="5809524" cy="3276190"/>
          </a:xfrm>
          <a:prstGeom prst="rect">
            <a:avLst/>
          </a:prstGeom>
        </p:spPr>
      </p:pic>
    </p:spTree>
    <p:extLst>
      <p:ext uri="{BB962C8B-B14F-4D97-AF65-F5344CB8AC3E}">
        <p14:creationId xmlns:p14="http://schemas.microsoft.com/office/powerpoint/2010/main" val="3964872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109F54-C8CC-4065-84F1-FB052F03650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F665F04-14A2-4B18-BF42-A3969B7CC6F4}"/>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BD510B62-B1BD-44CF-B84C-F55E950C6111}"/>
              </a:ext>
            </a:extLst>
          </p:cNvPr>
          <p:cNvPicPr>
            <a:picLocks noChangeAspect="1"/>
          </p:cNvPicPr>
          <p:nvPr/>
        </p:nvPicPr>
        <p:blipFill>
          <a:blip r:embed="rId2"/>
          <a:stretch>
            <a:fillRect/>
          </a:stretch>
        </p:blipFill>
        <p:spPr>
          <a:xfrm>
            <a:off x="742949" y="385918"/>
            <a:ext cx="10986403" cy="2985931"/>
          </a:xfrm>
          <a:prstGeom prst="rect">
            <a:avLst/>
          </a:prstGeom>
        </p:spPr>
      </p:pic>
      <p:pic>
        <p:nvPicPr>
          <p:cNvPr id="5" name="图片 4">
            <a:extLst>
              <a:ext uri="{FF2B5EF4-FFF2-40B4-BE49-F238E27FC236}">
                <a16:creationId xmlns:a16="http://schemas.microsoft.com/office/drawing/2014/main" id="{0D762AAA-2A26-4E5D-BBCF-358D650EF079}"/>
              </a:ext>
            </a:extLst>
          </p:cNvPr>
          <p:cNvPicPr>
            <a:picLocks noChangeAspect="1"/>
          </p:cNvPicPr>
          <p:nvPr/>
        </p:nvPicPr>
        <p:blipFill>
          <a:blip r:embed="rId3"/>
          <a:stretch>
            <a:fillRect/>
          </a:stretch>
        </p:blipFill>
        <p:spPr>
          <a:xfrm>
            <a:off x="599085" y="3486152"/>
            <a:ext cx="10993829" cy="836615"/>
          </a:xfrm>
          <a:prstGeom prst="rect">
            <a:avLst/>
          </a:prstGeom>
        </p:spPr>
      </p:pic>
      <p:pic>
        <p:nvPicPr>
          <p:cNvPr id="6" name="图片 5">
            <a:extLst>
              <a:ext uri="{FF2B5EF4-FFF2-40B4-BE49-F238E27FC236}">
                <a16:creationId xmlns:a16="http://schemas.microsoft.com/office/drawing/2014/main" id="{BAC705BB-3001-4B61-AE19-4BB18A1B8755}"/>
              </a:ext>
            </a:extLst>
          </p:cNvPr>
          <p:cNvPicPr>
            <a:picLocks noChangeAspect="1"/>
          </p:cNvPicPr>
          <p:nvPr/>
        </p:nvPicPr>
        <p:blipFill>
          <a:blip r:embed="rId4"/>
          <a:stretch>
            <a:fillRect/>
          </a:stretch>
        </p:blipFill>
        <p:spPr>
          <a:xfrm>
            <a:off x="1400762" y="4630738"/>
            <a:ext cx="9390476" cy="1761905"/>
          </a:xfrm>
          <a:prstGeom prst="rect">
            <a:avLst/>
          </a:prstGeom>
        </p:spPr>
      </p:pic>
    </p:spTree>
    <p:extLst>
      <p:ext uri="{BB962C8B-B14F-4D97-AF65-F5344CB8AC3E}">
        <p14:creationId xmlns:p14="http://schemas.microsoft.com/office/powerpoint/2010/main" val="3002434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CC97D-3F77-4A7C-AFA2-931756076B5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9A74B7D-D2F9-4B74-96EE-115EFF9DEFDC}"/>
              </a:ext>
            </a:extLst>
          </p:cNvPr>
          <p:cNvSpPr>
            <a:spLocks noGrp="1"/>
          </p:cNvSpPr>
          <p:nvPr>
            <p:ph idx="1"/>
          </p:nvPr>
        </p:nvSpPr>
        <p:spPr/>
        <p:txBody>
          <a:bodyPr/>
          <a:lstStyle/>
          <a:p>
            <a:endParaRPr lang="zh-CN" altLang="en-US" dirty="0"/>
          </a:p>
        </p:txBody>
      </p:sp>
      <p:grpSp>
        <p:nvGrpSpPr>
          <p:cNvPr id="8" name="组合 7">
            <a:extLst>
              <a:ext uri="{FF2B5EF4-FFF2-40B4-BE49-F238E27FC236}">
                <a16:creationId xmlns:a16="http://schemas.microsoft.com/office/drawing/2014/main" id="{309268E1-6545-4F7A-8BB4-177750087193}"/>
              </a:ext>
            </a:extLst>
          </p:cNvPr>
          <p:cNvGrpSpPr/>
          <p:nvPr/>
        </p:nvGrpSpPr>
        <p:grpSpPr>
          <a:xfrm>
            <a:off x="1386181" y="258822"/>
            <a:ext cx="9419638" cy="6522978"/>
            <a:chOff x="1352550" y="324808"/>
            <a:chExt cx="9419638" cy="6522978"/>
          </a:xfrm>
        </p:grpSpPr>
        <p:pic>
          <p:nvPicPr>
            <p:cNvPr id="5" name="图片 4">
              <a:extLst>
                <a:ext uri="{FF2B5EF4-FFF2-40B4-BE49-F238E27FC236}">
                  <a16:creationId xmlns:a16="http://schemas.microsoft.com/office/drawing/2014/main" id="{F31352AD-F9CD-41F0-A2BC-6C260CE7217D}"/>
                </a:ext>
              </a:extLst>
            </p:cNvPr>
            <p:cNvPicPr>
              <a:picLocks noChangeAspect="1"/>
            </p:cNvPicPr>
            <p:nvPr/>
          </p:nvPicPr>
          <p:blipFill>
            <a:blip r:embed="rId2"/>
            <a:stretch>
              <a:fillRect/>
            </a:stretch>
          </p:blipFill>
          <p:spPr>
            <a:xfrm>
              <a:off x="1352550" y="2081101"/>
              <a:ext cx="9163050" cy="4766685"/>
            </a:xfrm>
            <a:prstGeom prst="rect">
              <a:avLst/>
            </a:prstGeom>
          </p:spPr>
        </p:pic>
        <p:pic>
          <p:nvPicPr>
            <p:cNvPr id="6" name="图片 5">
              <a:extLst>
                <a:ext uri="{FF2B5EF4-FFF2-40B4-BE49-F238E27FC236}">
                  <a16:creationId xmlns:a16="http://schemas.microsoft.com/office/drawing/2014/main" id="{AACA8AEB-694C-4733-AC93-3C3AAFD62EC3}"/>
                </a:ext>
              </a:extLst>
            </p:cNvPr>
            <p:cNvPicPr>
              <a:picLocks noChangeAspect="1"/>
            </p:cNvPicPr>
            <p:nvPr/>
          </p:nvPicPr>
          <p:blipFill>
            <a:blip r:embed="rId3"/>
            <a:stretch>
              <a:fillRect/>
            </a:stretch>
          </p:blipFill>
          <p:spPr>
            <a:xfrm>
              <a:off x="1381712" y="324808"/>
              <a:ext cx="9390476" cy="1761905"/>
            </a:xfrm>
            <a:prstGeom prst="rect">
              <a:avLst/>
            </a:prstGeom>
          </p:spPr>
        </p:pic>
      </p:grpSp>
    </p:spTree>
    <p:extLst>
      <p:ext uri="{BB962C8B-B14F-4D97-AF65-F5344CB8AC3E}">
        <p14:creationId xmlns:p14="http://schemas.microsoft.com/office/powerpoint/2010/main" val="3791452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4CCA550-1209-401A-8398-71AAB8B6B237}"/>
              </a:ext>
            </a:extLst>
          </p:cNvPr>
          <p:cNvPicPr>
            <a:picLocks noChangeAspect="1"/>
          </p:cNvPicPr>
          <p:nvPr/>
        </p:nvPicPr>
        <p:blipFill>
          <a:blip r:embed="rId3"/>
          <a:stretch>
            <a:fillRect/>
          </a:stretch>
        </p:blipFill>
        <p:spPr>
          <a:xfrm>
            <a:off x="3043401" y="1219017"/>
            <a:ext cx="6105198" cy="5638983"/>
          </a:xfrm>
          <a:prstGeom prst="rect">
            <a:avLst/>
          </a:prstGeom>
        </p:spPr>
      </p:pic>
      <p:sp>
        <p:nvSpPr>
          <p:cNvPr id="5" name="矩形 4">
            <a:extLst>
              <a:ext uri="{FF2B5EF4-FFF2-40B4-BE49-F238E27FC236}">
                <a16:creationId xmlns:a16="http://schemas.microsoft.com/office/drawing/2014/main" id="{654D6210-60C3-4C33-B9FB-99BFB7637CC9}"/>
              </a:ext>
            </a:extLst>
          </p:cNvPr>
          <p:cNvSpPr/>
          <p:nvPr/>
        </p:nvSpPr>
        <p:spPr>
          <a:xfrm>
            <a:off x="876300" y="304315"/>
            <a:ext cx="10877550" cy="1200329"/>
          </a:xfrm>
          <a:prstGeom prst="rect">
            <a:avLst/>
          </a:prstGeom>
        </p:spPr>
        <p:txBody>
          <a:bodyPr wrap="square">
            <a:spAutoFit/>
          </a:bodyPr>
          <a:lstStyle/>
          <a:p>
            <a:r>
              <a:rPr lang="zh-CN" altLang="en-US" sz="2400" dirty="0">
                <a:latin typeface="AdobeSongStd-Light"/>
              </a:rPr>
              <a:t>在这个属性文法中必须注意两个新的特性。首先，这个</a:t>
            </a:r>
            <a:r>
              <a:rPr lang="en-US" altLang="zh-CN" sz="2400" dirty="0">
                <a:latin typeface="Times New Roman" panose="02020603050405020304" pitchFamily="18" charset="0"/>
              </a:rPr>
              <a:t>B N F</a:t>
            </a:r>
            <a:r>
              <a:rPr lang="zh-CN" altLang="en-US" sz="2400" dirty="0">
                <a:latin typeface="AdobeSongStd-Light"/>
              </a:rPr>
              <a:t>文法在后缀为</a:t>
            </a:r>
            <a:r>
              <a:rPr lang="en-US" altLang="zh-CN" sz="2400" b="1" dirty="0">
                <a:latin typeface="Courier"/>
              </a:rPr>
              <a:t>o</a:t>
            </a:r>
            <a:r>
              <a:rPr lang="zh-CN" altLang="en-US" sz="2400" dirty="0">
                <a:latin typeface="AdobeSongStd-Light"/>
              </a:rPr>
              <a:t>时自己不能排除错误的</a:t>
            </a:r>
            <a:r>
              <a:rPr lang="en-US" altLang="zh-CN" sz="2400" dirty="0">
                <a:latin typeface="Times New Roman" panose="02020603050405020304" pitchFamily="18" charset="0"/>
              </a:rPr>
              <a:t>(</a:t>
            </a:r>
            <a:r>
              <a:rPr lang="zh-CN" altLang="en-US" sz="2400" dirty="0">
                <a:latin typeface="AdobeSongStd-Light"/>
              </a:rPr>
              <a:t>非八进制</a:t>
            </a:r>
            <a:r>
              <a:rPr lang="en-US" altLang="zh-CN" sz="2400" dirty="0">
                <a:latin typeface="Times New Roman" panose="02020603050405020304" pitchFamily="18" charset="0"/>
              </a:rPr>
              <a:t>)</a:t>
            </a:r>
            <a:r>
              <a:rPr lang="zh-CN" altLang="en-US" sz="2400" dirty="0">
                <a:latin typeface="AdobeSongStd-Light"/>
              </a:rPr>
              <a:t>数字</a:t>
            </a:r>
            <a:r>
              <a:rPr lang="en-US" altLang="zh-CN" sz="2400" b="1" dirty="0">
                <a:latin typeface="Courier"/>
              </a:rPr>
              <a:t>8</a:t>
            </a:r>
            <a:r>
              <a:rPr lang="zh-CN" altLang="en-US" sz="2400" dirty="0">
                <a:latin typeface="AdobeSongStd-Light"/>
              </a:rPr>
              <a:t>和</a:t>
            </a:r>
            <a:r>
              <a:rPr lang="en-US" altLang="zh-CN" sz="2400" b="1" dirty="0">
                <a:latin typeface="Courier"/>
              </a:rPr>
              <a:t>9</a:t>
            </a:r>
            <a:r>
              <a:rPr lang="zh-CN" altLang="en-US" sz="2400" dirty="0">
                <a:latin typeface="AdobeSongStd-Light"/>
              </a:rPr>
              <a:t>的组合。例如，按照上面的</a:t>
            </a:r>
            <a:r>
              <a:rPr lang="en-US" altLang="zh-CN" sz="2400" dirty="0">
                <a:latin typeface="Times New Roman" panose="02020603050405020304" pitchFamily="18" charset="0"/>
              </a:rPr>
              <a:t>B N F</a:t>
            </a:r>
            <a:r>
              <a:rPr lang="zh-CN" altLang="en-US" sz="2400" dirty="0">
                <a:latin typeface="AdobeSongStd-Light"/>
              </a:rPr>
              <a:t>文法，字符串</a:t>
            </a:r>
            <a:r>
              <a:rPr lang="en-US" altLang="zh-CN" sz="2400" b="1" dirty="0">
                <a:latin typeface="Courier"/>
              </a:rPr>
              <a:t>189o</a:t>
            </a:r>
            <a:r>
              <a:rPr lang="zh-CN" altLang="en-US" sz="2400" dirty="0">
                <a:latin typeface="AdobeSongStd-Light"/>
              </a:rPr>
              <a:t>在语法上是</a:t>
            </a:r>
            <a:endParaRPr lang="zh-CN" altLang="en-US" sz="2400" dirty="0"/>
          </a:p>
        </p:txBody>
      </p:sp>
    </p:spTree>
    <p:extLst>
      <p:ext uri="{BB962C8B-B14F-4D97-AF65-F5344CB8AC3E}">
        <p14:creationId xmlns:p14="http://schemas.microsoft.com/office/powerpoint/2010/main" val="928512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EF245D-F3FE-4EAC-9BE4-61BDD9A68DDC}"/>
              </a:ext>
            </a:extLst>
          </p:cNvPr>
          <p:cNvSpPr>
            <a:spLocks noGrp="1"/>
          </p:cNvSpPr>
          <p:nvPr>
            <p:ph type="title"/>
          </p:nvPr>
        </p:nvSpPr>
        <p:spPr/>
        <p:txBody>
          <a:bodyPr/>
          <a:lstStyle/>
          <a:p>
            <a:pPr algn="just"/>
            <a:r>
              <a:rPr lang="en-US" altLang="zh-CN" dirty="0"/>
              <a:t>6.1.2 </a:t>
            </a:r>
            <a:r>
              <a:rPr lang="en-US" altLang="zh-CN" b="1" dirty="0"/>
              <a:t>Simplifications and Extensions to Attribute Grammars</a:t>
            </a:r>
            <a:endParaRPr lang="zh-CN" altLang="en-US" dirty="0"/>
          </a:p>
        </p:txBody>
      </p:sp>
      <p:sp>
        <p:nvSpPr>
          <p:cNvPr id="3" name="内容占位符 2">
            <a:extLst>
              <a:ext uri="{FF2B5EF4-FFF2-40B4-BE49-F238E27FC236}">
                <a16:creationId xmlns:a16="http://schemas.microsoft.com/office/drawing/2014/main" id="{7D8D978E-2D9A-4900-9957-83F1E0F46F88}"/>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AEEB266A-D607-463B-9F03-B070FF7ABD17}"/>
              </a:ext>
            </a:extLst>
          </p:cNvPr>
          <p:cNvPicPr>
            <a:picLocks noChangeAspect="1"/>
          </p:cNvPicPr>
          <p:nvPr/>
        </p:nvPicPr>
        <p:blipFill>
          <a:blip r:embed="rId2"/>
          <a:stretch>
            <a:fillRect/>
          </a:stretch>
        </p:blipFill>
        <p:spPr>
          <a:xfrm>
            <a:off x="838199" y="1864519"/>
            <a:ext cx="10308889" cy="3926681"/>
          </a:xfrm>
          <a:prstGeom prst="rect">
            <a:avLst/>
          </a:prstGeom>
        </p:spPr>
      </p:pic>
    </p:spTree>
    <p:extLst>
      <p:ext uri="{BB962C8B-B14F-4D97-AF65-F5344CB8AC3E}">
        <p14:creationId xmlns:p14="http://schemas.microsoft.com/office/powerpoint/2010/main" val="1601272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5E007C-832F-4CFB-9C48-8CF51474057E}"/>
              </a:ext>
            </a:extLst>
          </p:cNvPr>
          <p:cNvSpPr>
            <a:spLocks noGrp="1"/>
          </p:cNvSpPr>
          <p:nvPr>
            <p:ph type="title"/>
          </p:nvPr>
        </p:nvSpPr>
        <p:spPr/>
        <p:txBody>
          <a:bodyPr/>
          <a:lstStyle/>
          <a:p>
            <a:r>
              <a:rPr lang="en-US" altLang="zh-CN" b="1" dirty="0"/>
              <a:t>Semantic Analysis</a:t>
            </a:r>
            <a:endParaRPr lang="zh-CN" altLang="en-US" dirty="0"/>
          </a:p>
        </p:txBody>
      </p:sp>
      <p:sp>
        <p:nvSpPr>
          <p:cNvPr id="3" name="内容占位符 2">
            <a:extLst>
              <a:ext uri="{FF2B5EF4-FFF2-40B4-BE49-F238E27FC236}">
                <a16:creationId xmlns:a16="http://schemas.microsoft.com/office/drawing/2014/main" id="{A796EB9C-C99D-4C29-BBE2-F3B5B2565C8F}"/>
              </a:ext>
            </a:extLst>
          </p:cNvPr>
          <p:cNvSpPr>
            <a:spLocks noGrp="1"/>
          </p:cNvSpPr>
          <p:nvPr>
            <p:ph idx="1"/>
          </p:nvPr>
        </p:nvSpPr>
        <p:spPr>
          <a:xfrm>
            <a:off x="629587" y="1825625"/>
            <a:ext cx="10724213" cy="4351338"/>
          </a:xfrm>
        </p:spPr>
        <p:txBody>
          <a:bodyPr/>
          <a:lstStyle/>
          <a:p>
            <a:pPr algn="just"/>
            <a:r>
              <a:rPr lang="en-US" altLang="zh-CN" b="1" dirty="0"/>
              <a:t>Purpose</a:t>
            </a:r>
            <a:r>
              <a:rPr lang="en-US" altLang="zh-CN" dirty="0"/>
              <a:t>: compute additional information needed for compilation that is beyond the capabilities of context-free grammars and standard parsing algorithms;</a:t>
            </a:r>
          </a:p>
          <a:p>
            <a:pPr algn="just"/>
            <a:r>
              <a:rPr lang="en-US" altLang="zh-CN" dirty="0"/>
              <a:t>Static semantic analysis: Take place prior to execution (Such as building a symbol table</a:t>
            </a:r>
            <a:r>
              <a:rPr lang="zh-CN" altLang="en-US" dirty="0"/>
              <a:t>、</a:t>
            </a:r>
            <a:r>
              <a:rPr lang="en-US" altLang="zh-CN" dirty="0"/>
              <a:t>performing type inference and type checking) ;</a:t>
            </a:r>
            <a:r>
              <a:rPr lang="zh-CN" altLang="en-US" dirty="0"/>
              <a:t> </a:t>
            </a:r>
            <a:endParaRPr lang="en-US" altLang="zh-CN" dirty="0"/>
          </a:p>
          <a:p>
            <a:pPr algn="just"/>
            <a:r>
              <a:rPr lang="zh-CN" altLang="en-US" dirty="0"/>
              <a:t>语义分析包括构造符号表、记录声明中建立的名字的含义、在表达式和语句中进行类型推断和类型检查以及在语言的类型规则作用域内判断它们的正确性。</a:t>
            </a:r>
          </a:p>
        </p:txBody>
      </p:sp>
    </p:spTree>
    <p:extLst>
      <p:ext uri="{BB962C8B-B14F-4D97-AF65-F5344CB8AC3E}">
        <p14:creationId xmlns:p14="http://schemas.microsoft.com/office/powerpoint/2010/main" val="4179062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1EA31-E6EB-49C1-9CE1-10198FC89766}"/>
              </a:ext>
            </a:extLst>
          </p:cNvPr>
          <p:cNvSpPr>
            <a:spLocks noGrp="1"/>
          </p:cNvSpPr>
          <p:nvPr>
            <p:ph type="title"/>
          </p:nvPr>
        </p:nvSpPr>
        <p:spPr/>
        <p:txBody>
          <a:bodyPr/>
          <a:lstStyle/>
          <a:p>
            <a:pPr algn="just"/>
            <a:r>
              <a:rPr lang="en-US" altLang="zh-CN" dirty="0"/>
              <a:t>6.1.2 </a:t>
            </a:r>
            <a:r>
              <a:rPr lang="en-US" altLang="zh-CN" b="1" dirty="0"/>
              <a:t>Simplifications and Extensions to Attribute Grammars</a:t>
            </a:r>
            <a:endParaRPr lang="zh-CN" altLang="en-US" dirty="0"/>
          </a:p>
        </p:txBody>
      </p:sp>
      <p:sp>
        <p:nvSpPr>
          <p:cNvPr id="3" name="内容占位符 2">
            <a:extLst>
              <a:ext uri="{FF2B5EF4-FFF2-40B4-BE49-F238E27FC236}">
                <a16:creationId xmlns:a16="http://schemas.microsoft.com/office/drawing/2014/main" id="{BE122FBF-AA4C-47B8-B0ED-14ADC7D79EE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D060436-1C75-405B-985B-D66101901E4A}"/>
              </a:ext>
            </a:extLst>
          </p:cNvPr>
          <p:cNvPicPr>
            <a:picLocks noChangeAspect="1"/>
          </p:cNvPicPr>
          <p:nvPr/>
        </p:nvPicPr>
        <p:blipFill>
          <a:blip r:embed="rId2"/>
          <a:stretch>
            <a:fillRect/>
          </a:stretch>
        </p:blipFill>
        <p:spPr>
          <a:xfrm>
            <a:off x="838200" y="1825625"/>
            <a:ext cx="10255383" cy="4118965"/>
          </a:xfrm>
          <a:prstGeom prst="rect">
            <a:avLst/>
          </a:prstGeom>
        </p:spPr>
      </p:pic>
    </p:spTree>
    <p:extLst>
      <p:ext uri="{BB962C8B-B14F-4D97-AF65-F5344CB8AC3E}">
        <p14:creationId xmlns:p14="http://schemas.microsoft.com/office/powerpoint/2010/main" val="2121111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2624A-C90C-4F1C-9763-6E86D1F68147}"/>
              </a:ext>
            </a:extLst>
          </p:cNvPr>
          <p:cNvSpPr>
            <a:spLocks noGrp="1"/>
          </p:cNvSpPr>
          <p:nvPr>
            <p:ph type="title"/>
          </p:nvPr>
        </p:nvSpPr>
        <p:spPr/>
        <p:txBody>
          <a:bodyPr/>
          <a:lstStyle/>
          <a:p>
            <a:pPr algn="just"/>
            <a:r>
              <a:rPr lang="en-US" altLang="zh-CN" dirty="0"/>
              <a:t>6.1.2 </a:t>
            </a:r>
            <a:r>
              <a:rPr lang="en-US" altLang="zh-CN" b="1" dirty="0"/>
              <a:t>Simplifications and Extensions to Attribute Grammars</a:t>
            </a:r>
            <a:endParaRPr lang="zh-CN" altLang="en-US" dirty="0"/>
          </a:p>
        </p:txBody>
      </p:sp>
      <p:sp>
        <p:nvSpPr>
          <p:cNvPr id="3" name="内容占位符 2">
            <a:extLst>
              <a:ext uri="{FF2B5EF4-FFF2-40B4-BE49-F238E27FC236}">
                <a16:creationId xmlns:a16="http://schemas.microsoft.com/office/drawing/2014/main" id="{888F847B-B64C-478E-90D5-BF92A4C714D6}"/>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54C914FC-7B06-4023-A152-AA418FEE4631}"/>
              </a:ext>
            </a:extLst>
          </p:cNvPr>
          <p:cNvPicPr>
            <a:picLocks noChangeAspect="1"/>
          </p:cNvPicPr>
          <p:nvPr/>
        </p:nvPicPr>
        <p:blipFill>
          <a:blip r:embed="rId3"/>
          <a:stretch>
            <a:fillRect/>
          </a:stretch>
        </p:blipFill>
        <p:spPr>
          <a:xfrm>
            <a:off x="838200" y="1825625"/>
            <a:ext cx="8152967" cy="4692435"/>
          </a:xfrm>
          <a:prstGeom prst="rect">
            <a:avLst/>
          </a:prstGeom>
        </p:spPr>
      </p:pic>
    </p:spTree>
    <p:extLst>
      <p:ext uri="{BB962C8B-B14F-4D97-AF65-F5344CB8AC3E}">
        <p14:creationId xmlns:p14="http://schemas.microsoft.com/office/powerpoint/2010/main" val="3645521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B748FB-1C0A-4039-846B-CF92A217300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D39EE41-0E9F-4857-B09F-69736F1A444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BB1E92C-1783-4D7C-AB3E-1B6D0D741543}"/>
              </a:ext>
            </a:extLst>
          </p:cNvPr>
          <p:cNvPicPr>
            <a:picLocks noChangeAspect="1"/>
          </p:cNvPicPr>
          <p:nvPr/>
        </p:nvPicPr>
        <p:blipFill>
          <a:blip r:embed="rId2"/>
          <a:stretch>
            <a:fillRect/>
          </a:stretch>
        </p:blipFill>
        <p:spPr>
          <a:xfrm>
            <a:off x="1700726" y="2024352"/>
            <a:ext cx="8219048" cy="4638095"/>
          </a:xfrm>
          <a:prstGeom prst="rect">
            <a:avLst/>
          </a:prstGeom>
        </p:spPr>
      </p:pic>
      <p:sp>
        <p:nvSpPr>
          <p:cNvPr id="5" name="标题 1">
            <a:extLst>
              <a:ext uri="{FF2B5EF4-FFF2-40B4-BE49-F238E27FC236}">
                <a16:creationId xmlns:a16="http://schemas.microsoft.com/office/drawing/2014/main" id="{6088C5D1-7E94-4566-A68F-996604CA250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a:t>6.1.2 </a:t>
            </a:r>
            <a:r>
              <a:rPr lang="en-US" altLang="zh-CN" b="1"/>
              <a:t>Simplifications and Extensions to Attribute Grammars</a:t>
            </a:r>
            <a:endParaRPr lang="zh-CN" altLang="en-US" dirty="0"/>
          </a:p>
        </p:txBody>
      </p:sp>
    </p:spTree>
    <p:extLst>
      <p:ext uri="{BB962C8B-B14F-4D97-AF65-F5344CB8AC3E}">
        <p14:creationId xmlns:p14="http://schemas.microsoft.com/office/powerpoint/2010/main" val="1601963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641AD-3D35-42BC-AFD8-3B6264D9081D}"/>
              </a:ext>
            </a:extLst>
          </p:cNvPr>
          <p:cNvSpPr>
            <a:spLocks noGrp="1"/>
          </p:cNvSpPr>
          <p:nvPr>
            <p:ph type="title"/>
          </p:nvPr>
        </p:nvSpPr>
        <p:spPr/>
        <p:txBody>
          <a:bodyPr/>
          <a:lstStyle/>
          <a:p>
            <a:r>
              <a:rPr lang="en-US" altLang="zh-CN" dirty="0"/>
              <a:t>6.2 </a:t>
            </a:r>
            <a:r>
              <a:rPr lang="en-US" altLang="zh-CN" b="1" dirty="0"/>
              <a:t>Algorithms for attribute computation</a:t>
            </a:r>
            <a:endParaRPr lang="zh-CN" altLang="en-US" dirty="0"/>
          </a:p>
        </p:txBody>
      </p:sp>
      <p:sp>
        <p:nvSpPr>
          <p:cNvPr id="3" name="内容占位符 2">
            <a:extLst>
              <a:ext uri="{FF2B5EF4-FFF2-40B4-BE49-F238E27FC236}">
                <a16:creationId xmlns:a16="http://schemas.microsoft.com/office/drawing/2014/main" id="{CA07F85A-685B-4098-A28D-FED6B1209171}"/>
              </a:ext>
            </a:extLst>
          </p:cNvPr>
          <p:cNvSpPr>
            <a:spLocks noGrp="1"/>
          </p:cNvSpPr>
          <p:nvPr>
            <p:ph idx="1"/>
          </p:nvPr>
        </p:nvSpPr>
        <p:spPr/>
        <p:txBody>
          <a:bodyPr>
            <a:normAutofit fontScale="92500" lnSpcReduction="10000"/>
          </a:bodyPr>
          <a:lstStyle/>
          <a:p>
            <a:pPr algn="just"/>
            <a:r>
              <a:rPr lang="en-US" altLang="zh-CN" b="1" dirty="0"/>
              <a:t>Purpose:</a:t>
            </a:r>
            <a:r>
              <a:rPr lang="en-US" altLang="zh-CN" dirty="0"/>
              <a:t> study the ways an attribute grammar can be used as basis for a compiler to compute and use the attributes defined by the equations of the attribute grammar.</a:t>
            </a:r>
            <a:endParaRPr lang="zh-CN" altLang="zh-CN" dirty="0"/>
          </a:p>
          <a:p>
            <a:pPr algn="just"/>
            <a:r>
              <a:rPr lang="en-US" altLang="zh-CN" dirty="0"/>
              <a:t>Attribute equations is turned into computation rules</a:t>
            </a:r>
            <a:endParaRPr lang="zh-CN" altLang="zh-CN" dirty="0"/>
          </a:p>
          <a:p>
            <a:pPr marL="0" indent="0" algn="just">
              <a:buNone/>
            </a:pPr>
            <a:r>
              <a:rPr lang="en-US" altLang="zh-CN" dirty="0"/>
              <a:t>            </a:t>
            </a:r>
            <a:r>
              <a:rPr lang="en-US" altLang="zh-CN" dirty="0" err="1"/>
              <a:t>X</a:t>
            </a:r>
            <a:r>
              <a:rPr lang="en-US" altLang="zh-CN" baseline="-25000" dirty="0" err="1"/>
              <a:t>i.</a:t>
            </a:r>
            <a:r>
              <a:rPr lang="en-US" altLang="zh-CN" dirty="0" err="1"/>
              <a:t>a</a:t>
            </a:r>
            <a:r>
              <a:rPr lang="en-US" altLang="zh-CN" baseline="-25000" dirty="0" err="1"/>
              <a:t>j</a:t>
            </a:r>
            <a:r>
              <a:rPr lang="en-US" altLang="zh-CN" dirty="0"/>
              <a:t> = </a:t>
            </a:r>
            <a:r>
              <a:rPr lang="en-US" altLang="zh-CN" dirty="0" err="1"/>
              <a:t>f</a:t>
            </a:r>
            <a:r>
              <a:rPr lang="en-US" altLang="zh-CN" baseline="-25000" dirty="0" err="1"/>
              <a:t>ij</a:t>
            </a:r>
            <a:r>
              <a:rPr lang="en-US" altLang="zh-CN" dirty="0"/>
              <a:t>(X</a:t>
            </a:r>
            <a:r>
              <a:rPr lang="en-US" altLang="zh-CN" baseline="-25000" dirty="0"/>
              <a:t>0</a:t>
            </a:r>
            <a:r>
              <a:rPr lang="en-US" altLang="zh-CN" dirty="0"/>
              <a:t>.a</a:t>
            </a:r>
            <a:r>
              <a:rPr lang="en-US" altLang="zh-CN" baseline="-25000" dirty="0"/>
              <a:t>1</a:t>
            </a:r>
            <a:r>
              <a:rPr lang="en-US" altLang="zh-CN" dirty="0"/>
              <a:t>,…,X</a:t>
            </a:r>
            <a:r>
              <a:rPr lang="en-US" altLang="zh-CN" baseline="-25000" dirty="0"/>
              <a:t>0</a:t>
            </a:r>
            <a:r>
              <a:rPr lang="en-US" altLang="zh-CN" dirty="0"/>
              <a:t>.a</a:t>
            </a:r>
            <a:r>
              <a:rPr lang="en-US" altLang="zh-CN" baseline="-25000" dirty="0"/>
              <a:t>k</a:t>
            </a:r>
            <a:r>
              <a:rPr lang="en-US" altLang="zh-CN" dirty="0"/>
              <a:t>, …, X</a:t>
            </a:r>
            <a:r>
              <a:rPr lang="en-US" altLang="zh-CN" baseline="-25000" dirty="0"/>
              <a:t>1</a:t>
            </a:r>
            <a:r>
              <a:rPr lang="en-US" altLang="zh-CN" dirty="0"/>
              <a:t>.a</a:t>
            </a:r>
            <a:r>
              <a:rPr lang="en-US" altLang="zh-CN" baseline="-25000" dirty="0"/>
              <a:t>l</a:t>
            </a:r>
            <a:r>
              <a:rPr lang="en-US" altLang="zh-CN" dirty="0"/>
              <a:t>, …, X</a:t>
            </a:r>
            <a:r>
              <a:rPr lang="en-US" altLang="zh-CN" baseline="-25000" dirty="0"/>
              <a:t>n-1</a:t>
            </a:r>
            <a:r>
              <a:rPr lang="en-US" altLang="zh-CN" dirty="0"/>
              <a:t>.a</a:t>
            </a:r>
            <a:r>
              <a:rPr lang="en-US" altLang="zh-CN" baseline="-25000" dirty="0"/>
              <a:t>1</a:t>
            </a:r>
            <a:r>
              <a:rPr lang="en-US" altLang="zh-CN" dirty="0"/>
              <a:t>, …</a:t>
            </a:r>
            <a:r>
              <a:rPr lang="en-US" altLang="zh-CN" dirty="0" err="1"/>
              <a:t>X</a:t>
            </a:r>
            <a:r>
              <a:rPr lang="en-US" altLang="zh-CN" baseline="-25000" dirty="0" err="1"/>
              <a:t>n</a:t>
            </a:r>
            <a:r>
              <a:rPr lang="en-US" altLang="zh-CN" dirty="0" err="1"/>
              <a:t>.a</a:t>
            </a:r>
            <a:r>
              <a:rPr lang="en-US" altLang="zh-CN" baseline="-25000" dirty="0" err="1"/>
              <a:t>k</a:t>
            </a:r>
            <a:r>
              <a:rPr lang="en-US" altLang="zh-CN" dirty="0"/>
              <a:t>)</a:t>
            </a:r>
            <a:endParaRPr lang="zh-CN" altLang="zh-CN" dirty="0"/>
          </a:p>
          <a:p>
            <a:pPr algn="just"/>
            <a:r>
              <a:rPr lang="en-US" altLang="zh-CN" dirty="0"/>
              <a:t>is viewed as an assignment of the value of the functional expression on the right- hand side to the attribute </a:t>
            </a:r>
            <a:r>
              <a:rPr lang="en-US" altLang="zh-CN" dirty="0" err="1"/>
              <a:t>X</a:t>
            </a:r>
            <a:r>
              <a:rPr lang="en-US" altLang="zh-CN" baseline="-25000" dirty="0" err="1"/>
              <a:t>i.</a:t>
            </a:r>
            <a:r>
              <a:rPr lang="en-US" altLang="zh-CN" dirty="0" err="1"/>
              <a:t>a</a:t>
            </a:r>
            <a:r>
              <a:rPr lang="en-US" altLang="zh-CN" baseline="-25000" dirty="0" err="1"/>
              <a:t>j</a:t>
            </a:r>
            <a:r>
              <a:rPr lang="en-US" altLang="zh-CN" baseline="-25000" dirty="0"/>
              <a:t>.</a:t>
            </a:r>
            <a:endParaRPr lang="zh-CN" altLang="zh-CN" dirty="0"/>
          </a:p>
          <a:p>
            <a:pPr algn="just"/>
            <a:r>
              <a:rPr lang="en-US" altLang="zh-CN" dirty="0"/>
              <a:t>The attribute equations indicate the order constraints on the computation of the attributes.  Attribute at the right-hand side must be computed before that at the left-hand side. The constraints is represented by directed graphs </a:t>
            </a:r>
            <a:r>
              <a:rPr lang="zh-CN" altLang="zh-CN" dirty="0"/>
              <a:t>— </a:t>
            </a:r>
            <a:r>
              <a:rPr lang="en-US" altLang="zh-CN" b="1" dirty="0"/>
              <a:t>dependency graphs.</a:t>
            </a:r>
            <a:endParaRPr lang="zh-CN" altLang="zh-CN" dirty="0"/>
          </a:p>
          <a:p>
            <a:pPr algn="just"/>
            <a:endParaRPr lang="zh-CN" altLang="en-US" dirty="0"/>
          </a:p>
        </p:txBody>
      </p:sp>
    </p:spTree>
    <p:extLst>
      <p:ext uri="{BB962C8B-B14F-4D97-AF65-F5344CB8AC3E}">
        <p14:creationId xmlns:p14="http://schemas.microsoft.com/office/powerpoint/2010/main" val="26053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55A40-1C95-4186-B1E0-5D39B4343C78}"/>
              </a:ext>
            </a:extLst>
          </p:cNvPr>
          <p:cNvSpPr>
            <a:spLocks noGrp="1"/>
          </p:cNvSpPr>
          <p:nvPr>
            <p:ph type="title"/>
          </p:nvPr>
        </p:nvSpPr>
        <p:spPr/>
        <p:txBody>
          <a:bodyPr/>
          <a:lstStyle/>
          <a:p>
            <a:pPr algn="just"/>
            <a:r>
              <a:rPr lang="en-US" altLang="zh-CN" dirty="0"/>
              <a:t>6.2.1</a:t>
            </a:r>
            <a:r>
              <a:rPr lang="en-US" altLang="zh-CN" b="1" dirty="0"/>
              <a:t>dependency graphs and evaluation order</a:t>
            </a:r>
            <a:endParaRPr lang="zh-CN" altLang="en-US" dirty="0"/>
          </a:p>
        </p:txBody>
      </p:sp>
      <p:sp>
        <p:nvSpPr>
          <p:cNvPr id="3" name="内容占位符 2">
            <a:extLst>
              <a:ext uri="{FF2B5EF4-FFF2-40B4-BE49-F238E27FC236}">
                <a16:creationId xmlns:a16="http://schemas.microsoft.com/office/drawing/2014/main" id="{C4D2004F-95E3-4050-A8A4-EC3A31D6674F}"/>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13E3A72E-9BFF-469E-8661-ECA36E6A7178}"/>
              </a:ext>
            </a:extLst>
          </p:cNvPr>
          <p:cNvPicPr>
            <a:picLocks noChangeAspect="1"/>
          </p:cNvPicPr>
          <p:nvPr/>
        </p:nvPicPr>
        <p:blipFill>
          <a:blip r:embed="rId2"/>
          <a:stretch>
            <a:fillRect/>
          </a:stretch>
        </p:blipFill>
        <p:spPr>
          <a:xfrm>
            <a:off x="838200" y="2017450"/>
            <a:ext cx="10515600" cy="1906020"/>
          </a:xfrm>
          <a:prstGeom prst="rect">
            <a:avLst/>
          </a:prstGeom>
        </p:spPr>
      </p:pic>
      <p:pic>
        <p:nvPicPr>
          <p:cNvPr id="5" name="图片 4">
            <a:extLst>
              <a:ext uri="{FF2B5EF4-FFF2-40B4-BE49-F238E27FC236}">
                <a16:creationId xmlns:a16="http://schemas.microsoft.com/office/drawing/2014/main" id="{D4022B80-4E7B-4D48-8445-CF00CE8DFD93}"/>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838200" y="4115294"/>
            <a:ext cx="10515600" cy="2061669"/>
          </a:xfrm>
          <a:prstGeom prst="rect">
            <a:avLst/>
          </a:prstGeom>
        </p:spPr>
      </p:pic>
    </p:spTree>
    <p:extLst>
      <p:ext uri="{BB962C8B-B14F-4D97-AF65-F5344CB8AC3E}">
        <p14:creationId xmlns:p14="http://schemas.microsoft.com/office/powerpoint/2010/main" val="2367529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55A40-1C95-4186-B1E0-5D39B4343C78}"/>
              </a:ext>
            </a:extLst>
          </p:cNvPr>
          <p:cNvSpPr>
            <a:spLocks noGrp="1"/>
          </p:cNvSpPr>
          <p:nvPr>
            <p:ph type="title"/>
          </p:nvPr>
        </p:nvSpPr>
        <p:spPr/>
        <p:txBody>
          <a:bodyPr/>
          <a:lstStyle/>
          <a:p>
            <a:pPr algn="just"/>
            <a:r>
              <a:rPr lang="en-US" altLang="zh-CN" dirty="0"/>
              <a:t>6.2.1</a:t>
            </a:r>
            <a:r>
              <a:rPr lang="en-US" altLang="zh-CN" b="1" dirty="0"/>
              <a:t>dependency graphs and evaluation order</a:t>
            </a:r>
            <a:endParaRPr lang="zh-CN" altLang="en-US" dirty="0"/>
          </a:p>
        </p:txBody>
      </p:sp>
      <p:sp>
        <p:nvSpPr>
          <p:cNvPr id="3" name="内容占位符 2">
            <a:extLst>
              <a:ext uri="{FF2B5EF4-FFF2-40B4-BE49-F238E27FC236}">
                <a16:creationId xmlns:a16="http://schemas.microsoft.com/office/drawing/2014/main" id="{C4D2004F-95E3-4050-A8A4-EC3A31D6674F}"/>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82088DCD-8405-4530-B820-1CBB653C0745}"/>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838200" y="1690688"/>
            <a:ext cx="10515600" cy="2061669"/>
          </a:xfrm>
          <a:prstGeom prst="rect">
            <a:avLst/>
          </a:prstGeom>
        </p:spPr>
      </p:pic>
      <p:pic>
        <p:nvPicPr>
          <p:cNvPr id="5" name="图片 4">
            <a:extLst>
              <a:ext uri="{FF2B5EF4-FFF2-40B4-BE49-F238E27FC236}">
                <a16:creationId xmlns:a16="http://schemas.microsoft.com/office/drawing/2014/main" id="{6C08EF29-1DD8-479B-A70A-D59593AB77CC}"/>
              </a:ext>
            </a:extLst>
          </p:cNvPr>
          <p:cNvPicPr>
            <a:picLocks noChangeAspect="1"/>
          </p:cNvPicPr>
          <p:nvPr/>
        </p:nvPicPr>
        <p:blipFill>
          <a:blip r:embed="rId4"/>
          <a:stretch>
            <a:fillRect/>
          </a:stretch>
        </p:blipFill>
        <p:spPr>
          <a:xfrm>
            <a:off x="3579261" y="4167845"/>
            <a:ext cx="4574139" cy="1593627"/>
          </a:xfrm>
          <a:prstGeom prst="rect">
            <a:avLst/>
          </a:prstGeom>
        </p:spPr>
      </p:pic>
      <p:sp>
        <p:nvSpPr>
          <p:cNvPr id="6" name="箭头: 右 5">
            <a:extLst>
              <a:ext uri="{FF2B5EF4-FFF2-40B4-BE49-F238E27FC236}">
                <a16:creationId xmlns:a16="http://schemas.microsoft.com/office/drawing/2014/main" id="{F04AD53F-6262-41CA-8F05-4871F1E5E412}"/>
              </a:ext>
            </a:extLst>
          </p:cNvPr>
          <p:cNvSpPr/>
          <p:nvPr/>
        </p:nvSpPr>
        <p:spPr>
          <a:xfrm>
            <a:off x="1770046" y="4318816"/>
            <a:ext cx="877369" cy="6458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1475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55A40-1C95-4186-B1E0-5D39B4343C78}"/>
              </a:ext>
            </a:extLst>
          </p:cNvPr>
          <p:cNvSpPr>
            <a:spLocks noGrp="1"/>
          </p:cNvSpPr>
          <p:nvPr>
            <p:ph type="title"/>
          </p:nvPr>
        </p:nvSpPr>
        <p:spPr/>
        <p:txBody>
          <a:bodyPr/>
          <a:lstStyle/>
          <a:p>
            <a:pPr algn="just"/>
            <a:r>
              <a:rPr lang="en-US" altLang="zh-CN" dirty="0"/>
              <a:t>6.2.1</a:t>
            </a:r>
            <a:r>
              <a:rPr lang="en-US" altLang="zh-CN" b="1" dirty="0"/>
              <a:t>dependency graphs and evaluation order</a:t>
            </a:r>
            <a:endParaRPr lang="zh-CN" altLang="en-US" dirty="0"/>
          </a:p>
        </p:txBody>
      </p:sp>
      <p:sp>
        <p:nvSpPr>
          <p:cNvPr id="3" name="内容占位符 2">
            <a:extLst>
              <a:ext uri="{FF2B5EF4-FFF2-40B4-BE49-F238E27FC236}">
                <a16:creationId xmlns:a16="http://schemas.microsoft.com/office/drawing/2014/main" id="{C4D2004F-95E3-4050-A8A4-EC3A31D6674F}"/>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E22F982-55B4-452A-A51B-C432C6448C6A}"/>
              </a:ext>
            </a:extLst>
          </p:cNvPr>
          <p:cNvPicPr>
            <a:picLocks noChangeAspect="1"/>
          </p:cNvPicPr>
          <p:nvPr/>
        </p:nvPicPr>
        <p:blipFill>
          <a:blip r:embed="rId2"/>
          <a:stretch>
            <a:fillRect/>
          </a:stretch>
        </p:blipFill>
        <p:spPr>
          <a:xfrm>
            <a:off x="838200" y="1825625"/>
            <a:ext cx="6810194" cy="917847"/>
          </a:xfrm>
          <a:prstGeom prst="rect">
            <a:avLst/>
          </a:prstGeom>
        </p:spPr>
      </p:pic>
      <p:pic>
        <p:nvPicPr>
          <p:cNvPr id="5" name="图片 4">
            <a:extLst>
              <a:ext uri="{FF2B5EF4-FFF2-40B4-BE49-F238E27FC236}">
                <a16:creationId xmlns:a16="http://schemas.microsoft.com/office/drawing/2014/main" id="{DE43CE9C-A8FE-4415-86CD-92605A8EB600}"/>
              </a:ext>
            </a:extLst>
          </p:cNvPr>
          <p:cNvPicPr>
            <a:picLocks noChangeAspect="1"/>
          </p:cNvPicPr>
          <p:nvPr/>
        </p:nvPicPr>
        <p:blipFill>
          <a:blip r:embed="rId3"/>
          <a:stretch>
            <a:fillRect/>
          </a:stretch>
        </p:blipFill>
        <p:spPr>
          <a:xfrm>
            <a:off x="9311735" y="1730944"/>
            <a:ext cx="1607629" cy="1159148"/>
          </a:xfrm>
          <a:prstGeom prst="rect">
            <a:avLst/>
          </a:prstGeom>
        </p:spPr>
      </p:pic>
      <p:sp>
        <p:nvSpPr>
          <p:cNvPr id="6" name="箭头: 右 5">
            <a:extLst>
              <a:ext uri="{FF2B5EF4-FFF2-40B4-BE49-F238E27FC236}">
                <a16:creationId xmlns:a16="http://schemas.microsoft.com/office/drawing/2014/main" id="{CC46B8B0-1D23-4D36-9AA6-D1C361594706}"/>
              </a:ext>
            </a:extLst>
          </p:cNvPr>
          <p:cNvSpPr/>
          <p:nvPr/>
        </p:nvSpPr>
        <p:spPr>
          <a:xfrm>
            <a:off x="8077200" y="2021456"/>
            <a:ext cx="647700"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82F97750-7521-4A64-9326-FFB71FF3EC7F}"/>
              </a:ext>
            </a:extLst>
          </p:cNvPr>
          <p:cNvPicPr>
            <a:picLocks noChangeAspect="1"/>
          </p:cNvPicPr>
          <p:nvPr/>
        </p:nvPicPr>
        <p:blipFill>
          <a:blip r:embed="rId4"/>
          <a:stretch>
            <a:fillRect/>
          </a:stretch>
        </p:blipFill>
        <p:spPr>
          <a:xfrm>
            <a:off x="914747" y="3090101"/>
            <a:ext cx="7162453" cy="478315"/>
          </a:xfrm>
          <a:prstGeom prst="rect">
            <a:avLst/>
          </a:prstGeom>
        </p:spPr>
      </p:pic>
      <p:pic>
        <p:nvPicPr>
          <p:cNvPr id="8" name="图片 7">
            <a:extLst>
              <a:ext uri="{FF2B5EF4-FFF2-40B4-BE49-F238E27FC236}">
                <a16:creationId xmlns:a16="http://schemas.microsoft.com/office/drawing/2014/main" id="{BEDC3921-F788-4395-921C-5854A8143B92}"/>
              </a:ext>
            </a:extLst>
          </p:cNvPr>
          <p:cNvPicPr>
            <a:picLocks noChangeAspect="1"/>
          </p:cNvPicPr>
          <p:nvPr/>
        </p:nvPicPr>
        <p:blipFill>
          <a:blip r:embed="rId5"/>
          <a:stretch>
            <a:fillRect/>
          </a:stretch>
        </p:blipFill>
        <p:spPr>
          <a:xfrm>
            <a:off x="3330246" y="3670121"/>
            <a:ext cx="4804104" cy="2916534"/>
          </a:xfrm>
          <a:prstGeom prst="rect">
            <a:avLst/>
          </a:prstGeom>
        </p:spPr>
      </p:pic>
    </p:spTree>
    <p:extLst>
      <p:ext uri="{BB962C8B-B14F-4D97-AF65-F5344CB8AC3E}">
        <p14:creationId xmlns:p14="http://schemas.microsoft.com/office/powerpoint/2010/main" val="358844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55A40-1C95-4186-B1E0-5D39B4343C78}"/>
              </a:ext>
            </a:extLst>
          </p:cNvPr>
          <p:cNvSpPr>
            <a:spLocks noGrp="1"/>
          </p:cNvSpPr>
          <p:nvPr>
            <p:ph type="title"/>
          </p:nvPr>
        </p:nvSpPr>
        <p:spPr/>
        <p:txBody>
          <a:bodyPr/>
          <a:lstStyle/>
          <a:p>
            <a:pPr algn="just"/>
            <a:r>
              <a:rPr lang="en-US" altLang="zh-CN" dirty="0"/>
              <a:t>6.2.1</a:t>
            </a:r>
            <a:r>
              <a:rPr lang="en-US" altLang="zh-CN" b="1" dirty="0"/>
              <a:t>dependency graphs and evaluation order</a:t>
            </a:r>
            <a:endParaRPr lang="zh-CN" altLang="en-US" dirty="0"/>
          </a:p>
        </p:txBody>
      </p:sp>
      <p:sp>
        <p:nvSpPr>
          <p:cNvPr id="3" name="内容占位符 2">
            <a:extLst>
              <a:ext uri="{FF2B5EF4-FFF2-40B4-BE49-F238E27FC236}">
                <a16:creationId xmlns:a16="http://schemas.microsoft.com/office/drawing/2014/main" id="{C4D2004F-95E3-4050-A8A4-EC3A31D6674F}"/>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8D065E2B-F6E1-4418-9C70-61D63AD4C4B2}"/>
              </a:ext>
            </a:extLst>
          </p:cNvPr>
          <p:cNvPicPr>
            <a:picLocks noChangeAspect="1"/>
          </p:cNvPicPr>
          <p:nvPr/>
        </p:nvPicPr>
        <p:blipFill>
          <a:blip r:embed="rId3"/>
          <a:stretch>
            <a:fillRect/>
          </a:stretch>
        </p:blipFill>
        <p:spPr>
          <a:xfrm>
            <a:off x="838200" y="1882775"/>
            <a:ext cx="7303465" cy="879475"/>
          </a:xfrm>
          <a:prstGeom prst="rect">
            <a:avLst/>
          </a:prstGeom>
        </p:spPr>
      </p:pic>
      <p:pic>
        <p:nvPicPr>
          <p:cNvPr id="5" name="图片 4">
            <a:extLst>
              <a:ext uri="{FF2B5EF4-FFF2-40B4-BE49-F238E27FC236}">
                <a16:creationId xmlns:a16="http://schemas.microsoft.com/office/drawing/2014/main" id="{4D1BDF3D-DC38-41C2-B684-289D1FA03748}"/>
              </a:ext>
            </a:extLst>
          </p:cNvPr>
          <p:cNvPicPr>
            <a:picLocks noChangeAspect="1"/>
          </p:cNvPicPr>
          <p:nvPr/>
        </p:nvPicPr>
        <p:blipFill>
          <a:blip r:embed="rId4"/>
          <a:stretch>
            <a:fillRect/>
          </a:stretch>
        </p:blipFill>
        <p:spPr>
          <a:xfrm>
            <a:off x="838200" y="2936050"/>
            <a:ext cx="4019550" cy="1159702"/>
          </a:xfrm>
          <a:prstGeom prst="rect">
            <a:avLst/>
          </a:prstGeom>
        </p:spPr>
      </p:pic>
      <p:pic>
        <p:nvPicPr>
          <p:cNvPr id="6" name="图片 5">
            <a:extLst>
              <a:ext uri="{FF2B5EF4-FFF2-40B4-BE49-F238E27FC236}">
                <a16:creationId xmlns:a16="http://schemas.microsoft.com/office/drawing/2014/main" id="{A0656EE0-86B2-4DB2-A1E9-EA0DD13EB92A}"/>
              </a:ext>
            </a:extLst>
          </p:cNvPr>
          <p:cNvPicPr>
            <a:picLocks noChangeAspect="1"/>
          </p:cNvPicPr>
          <p:nvPr/>
        </p:nvPicPr>
        <p:blipFill>
          <a:blip r:embed="rId5"/>
          <a:stretch>
            <a:fillRect/>
          </a:stretch>
        </p:blipFill>
        <p:spPr>
          <a:xfrm>
            <a:off x="6337015" y="2518569"/>
            <a:ext cx="4019550" cy="1417831"/>
          </a:xfrm>
          <a:prstGeom prst="rect">
            <a:avLst/>
          </a:prstGeom>
        </p:spPr>
      </p:pic>
      <p:sp>
        <p:nvSpPr>
          <p:cNvPr id="7" name="箭头: 右 6">
            <a:extLst>
              <a:ext uri="{FF2B5EF4-FFF2-40B4-BE49-F238E27FC236}">
                <a16:creationId xmlns:a16="http://schemas.microsoft.com/office/drawing/2014/main" id="{06B02F08-E92C-4ED7-8902-3A7D9B5E3525}"/>
              </a:ext>
            </a:extLst>
          </p:cNvPr>
          <p:cNvSpPr/>
          <p:nvPr/>
        </p:nvSpPr>
        <p:spPr>
          <a:xfrm>
            <a:off x="5689315" y="2997994"/>
            <a:ext cx="647700"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F463FECE-2F15-4B9C-B967-75400F25E944}"/>
              </a:ext>
            </a:extLst>
          </p:cNvPr>
          <p:cNvPicPr>
            <a:picLocks noChangeAspect="1"/>
          </p:cNvPicPr>
          <p:nvPr/>
        </p:nvPicPr>
        <p:blipFill>
          <a:blip r:embed="rId6"/>
          <a:stretch>
            <a:fillRect/>
          </a:stretch>
        </p:blipFill>
        <p:spPr>
          <a:xfrm>
            <a:off x="764789" y="4512486"/>
            <a:ext cx="3946139" cy="326214"/>
          </a:xfrm>
          <a:prstGeom prst="rect">
            <a:avLst/>
          </a:prstGeom>
        </p:spPr>
      </p:pic>
      <p:pic>
        <p:nvPicPr>
          <p:cNvPr id="9" name="图片 8">
            <a:extLst>
              <a:ext uri="{FF2B5EF4-FFF2-40B4-BE49-F238E27FC236}">
                <a16:creationId xmlns:a16="http://schemas.microsoft.com/office/drawing/2014/main" id="{5F5657D4-ABE8-4C0B-956E-B255E92DD0D6}"/>
              </a:ext>
            </a:extLst>
          </p:cNvPr>
          <p:cNvPicPr>
            <a:picLocks noChangeAspect="1"/>
          </p:cNvPicPr>
          <p:nvPr/>
        </p:nvPicPr>
        <p:blipFill>
          <a:blip r:embed="rId7"/>
          <a:stretch>
            <a:fillRect/>
          </a:stretch>
        </p:blipFill>
        <p:spPr>
          <a:xfrm>
            <a:off x="7268057" y="4281789"/>
            <a:ext cx="1685444" cy="1000934"/>
          </a:xfrm>
          <a:prstGeom prst="rect">
            <a:avLst/>
          </a:prstGeom>
        </p:spPr>
      </p:pic>
      <p:sp>
        <p:nvSpPr>
          <p:cNvPr id="10" name="箭头: 右 9">
            <a:extLst>
              <a:ext uri="{FF2B5EF4-FFF2-40B4-BE49-F238E27FC236}">
                <a16:creationId xmlns:a16="http://schemas.microsoft.com/office/drawing/2014/main" id="{0147EF8F-8ED7-42E3-B0A8-6CBE9E0C7BB1}"/>
              </a:ext>
            </a:extLst>
          </p:cNvPr>
          <p:cNvSpPr/>
          <p:nvPr/>
        </p:nvSpPr>
        <p:spPr>
          <a:xfrm>
            <a:off x="5689315" y="4512486"/>
            <a:ext cx="647700"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31375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55A40-1C95-4186-B1E0-5D39B4343C78}"/>
              </a:ext>
            </a:extLst>
          </p:cNvPr>
          <p:cNvSpPr>
            <a:spLocks noGrp="1"/>
          </p:cNvSpPr>
          <p:nvPr>
            <p:ph type="title"/>
          </p:nvPr>
        </p:nvSpPr>
        <p:spPr/>
        <p:txBody>
          <a:bodyPr/>
          <a:lstStyle/>
          <a:p>
            <a:pPr algn="just"/>
            <a:r>
              <a:rPr lang="en-US" altLang="zh-CN" dirty="0"/>
              <a:t>6.2.1</a:t>
            </a:r>
            <a:r>
              <a:rPr lang="en-US" altLang="zh-CN" b="1" dirty="0"/>
              <a:t>dependency graphs and evaluation order</a:t>
            </a:r>
            <a:endParaRPr lang="zh-CN" altLang="en-US" dirty="0"/>
          </a:p>
        </p:txBody>
      </p:sp>
      <p:sp>
        <p:nvSpPr>
          <p:cNvPr id="3" name="内容占位符 2">
            <a:extLst>
              <a:ext uri="{FF2B5EF4-FFF2-40B4-BE49-F238E27FC236}">
                <a16:creationId xmlns:a16="http://schemas.microsoft.com/office/drawing/2014/main" id="{C4D2004F-95E3-4050-A8A4-EC3A31D6674F}"/>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897C082B-7FF2-49C2-A20D-0E3F7781CEE6}"/>
              </a:ext>
            </a:extLst>
          </p:cNvPr>
          <p:cNvPicPr>
            <a:picLocks noChangeAspect="1"/>
          </p:cNvPicPr>
          <p:nvPr/>
        </p:nvPicPr>
        <p:blipFill>
          <a:blip r:embed="rId2"/>
          <a:stretch>
            <a:fillRect/>
          </a:stretch>
        </p:blipFill>
        <p:spPr>
          <a:xfrm>
            <a:off x="838200" y="1882775"/>
            <a:ext cx="7028543" cy="846369"/>
          </a:xfrm>
          <a:prstGeom prst="rect">
            <a:avLst/>
          </a:prstGeom>
        </p:spPr>
      </p:pic>
      <p:pic>
        <p:nvPicPr>
          <p:cNvPr id="6" name="图片 5">
            <a:extLst>
              <a:ext uri="{FF2B5EF4-FFF2-40B4-BE49-F238E27FC236}">
                <a16:creationId xmlns:a16="http://schemas.microsoft.com/office/drawing/2014/main" id="{CB98CEE7-A9E8-4342-9BCC-79AB937A9D4A}"/>
              </a:ext>
            </a:extLst>
          </p:cNvPr>
          <p:cNvPicPr>
            <a:picLocks noChangeAspect="1"/>
          </p:cNvPicPr>
          <p:nvPr/>
        </p:nvPicPr>
        <p:blipFill>
          <a:blip r:embed="rId3"/>
          <a:stretch>
            <a:fillRect/>
          </a:stretch>
        </p:blipFill>
        <p:spPr>
          <a:xfrm>
            <a:off x="838200" y="2887201"/>
            <a:ext cx="6607629" cy="735256"/>
          </a:xfrm>
          <a:prstGeom prst="rect">
            <a:avLst/>
          </a:prstGeom>
        </p:spPr>
      </p:pic>
      <p:sp>
        <p:nvSpPr>
          <p:cNvPr id="7" name="矩形 6">
            <a:extLst>
              <a:ext uri="{FF2B5EF4-FFF2-40B4-BE49-F238E27FC236}">
                <a16:creationId xmlns:a16="http://schemas.microsoft.com/office/drawing/2014/main" id="{B5494DD2-8581-4741-AF74-F314368CC43E}"/>
              </a:ext>
            </a:extLst>
          </p:cNvPr>
          <p:cNvSpPr/>
          <p:nvPr/>
        </p:nvSpPr>
        <p:spPr>
          <a:xfrm>
            <a:off x="732974" y="3747792"/>
            <a:ext cx="10620826" cy="1323439"/>
          </a:xfrm>
          <a:prstGeom prst="rect">
            <a:avLst/>
          </a:prstGeom>
        </p:spPr>
        <p:txBody>
          <a:bodyPr wrap="square">
            <a:spAutoFit/>
          </a:bodyPr>
          <a:lstStyle/>
          <a:p>
            <a:pPr algn="just"/>
            <a:r>
              <a:rPr lang="en-US" altLang="zh-CN" sz="2000" dirty="0">
                <a:latin typeface="Times New Roman" panose="02020603050405020304" pitchFamily="18" charset="0"/>
                <a:cs typeface="Times New Roman" panose="02020603050405020304" pitchFamily="18" charset="0"/>
              </a:rPr>
              <a:t>In this case, since </a:t>
            </a:r>
            <a:r>
              <a:rPr lang="en-US" altLang="zh-CN" sz="2000" dirty="0" err="1">
                <a:latin typeface="Times New Roman" panose="02020603050405020304" pitchFamily="18" charset="0"/>
                <a:cs typeface="Times New Roman" panose="02020603050405020304" pitchFamily="18" charset="0"/>
              </a:rPr>
              <a:t>decl</a:t>
            </a:r>
            <a:r>
              <a:rPr lang="en-US" altLang="zh-CN" sz="2000" dirty="0">
                <a:latin typeface="Times New Roman" panose="02020603050405020304" pitchFamily="18" charset="0"/>
                <a:cs typeface="Times New Roman" panose="02020603050405020304" pitchFamily="18" charset="0"/>
              </a:rPr>
              <a:t> is not directly involved in the dependency graph, it is not completely clear which grammar rule has this graph associated to it. For this reason (and after other reasons that we discuss later), we often draw the dependency graph superimposed over a parse tree segment corresponding to the grammar rule. Thus, the above dependency graph can be drawn as</a:t>
            </a:r>
            <a:endParaRPr lang="zh-CN" altLang="en-US" sz="20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C79AED40-454E-46A0-88F1-4A772B4804EA}"/>
              </a:ext>
            </a:extLst>
          </p:cNvPr>
          <p:cNvPicPr>
            <a:picLocks noChangeAspect="1"/>
          </p:cNvPicPr>
          <p:nvPr/>
        </p:nvPicPr>
        <p:blipFill>
          <a:blip r:embed="rId4"/>
          <a:stretch>
            <a:fillRect/>
          </a:stretch>
        </p:blipFill>
        <p:spPr>
          <a:xfrm>
            <a:off x="1638529" y="5397536"/>
            <a:ext cx="3657143" cy="904762"/>
          </a:xfrm>
          <a:prstGeom prst="rect">
            <a:avLst/>
          </a:prstGeom>
        </p:spPr>
      </p:pic>
      <p:pic>
        <p:nvPicPr>
          <p:cNvPr id="9" name="图片 8">
            <a:extLst>
              <a:ext uri="{FF2B5EF4-FFF2-40B4-BE49-F238E27FC236}">
                <a16:creationId xmlns:a16="http://schemas.microsoft.com/office/drawing/2014/main" id="{0155EE75-ACDF-4C97-93A3-E5305A3A901F}"/>
              </a:ext>
            </a:extLst>
          </p:cNvPr>
          <p:cNvPicPr>
            <a:picLocks noChangeAspect="1"/>
          </p:cNvPicPr>
          <p:nvPr/>
        </p:nvPicPr>
        <p:blipFill>
          <a:blip r:embed="rId5"/>
          <a:stretch>
            <a:fillRect/>
          </a:stretch>
        </p:blipFill>
        <p:spPr>
          <a:xfrm>
            <a:off x="6096000" y="5108653"/>
            <a:ext cx="4142857" cy="1447619"/>
          </a:xfrm>
          <a:prstGeom prst="rect">
            <a:avLst/>
          </a:prstGeom>
        </p:spPr>
      </p:pic>
    </p:spTree>
    <p:extLst>
      <p:ext uri="{BB962C8B-B14F-4D97-AF65-F5344CB8AC3E}">
        <p14:creationId xmlns:p14="http://schemas.microsoft.com/office/powerpoint/2010/main" val="254751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55A40-1C95-4186-B1E0-5D39B4343C78}"/>
              </a:ext>
            </a:extLst>
          </p:cNvPr>
          <p:cNvSpPr>
            <a:spLocks noGrp="1"/>
          </p:cNvSpPr>
          <p:nvPr>
            <p:ph type="title"/>
          </p:nvPr>
        </p:nvSpPr>
        <p:spPr/>
        <p:txBody>
          <a:bodyPr/>
          <a:lstStyle/>
          <a:p>
            <a:pPr algn="just"/>
            <a:r>
              <a:rPr lang="en-US" altLang="zh-CN" dirty="0"/>
              <a:t>6.2.1</a:t>
            </a:r>
            <a:r>
              <a:rPr lang="en-US" altLang="zh-CN" b="1" dirty="0"/>
              <a:t>dependency graphs and evaluation order</a:t>
            </a:r>
            <a:endParaRPr lang="zh-CN" altLang="en-US" dirty="0"/>
          </a:p>
        </p:txBody>
      </p:sp>
      <p:sp>
        <p:nvSpPr>
          <p:cNvPr id="7" name="内容占位符 6">
            <a:extLst>
              <a:ext uri="{FF2B5EF4-FFF2-40B4-BE49-F238E27FC236}">
                <a16:creationId xmlns:a16="http://schemas.microsoft.com/office/drawing/2014/main" id="{B333A526-1A6F-4AE8-BF74-49E5AB4E2A57}"/>
              </a:ext>
            </a:extLst>
          </p:cNvPr>
          <p:cNvSpPr>
            <a:spLocks noGrp="1"/>
          </p:cNvSpPr>
          <p:nvPr>
            <p:ph idx="1"/>
          </p:nvPr>
        </p:nvSpPr>
        <p:spPr/>
        <p:txBody>
          <a:bodyPr/>
          <a:lstStyle/>
          <a:p>
            <a:endParaRPr lang="zh-CN" altLang="en-US"/>
          </a:p>
        </p:txBody>
      </p:sp>
      <p:pic>
        <p:nvPicPr>
          <p:cNvPr id="8" name="图片 7">
            <a:extLst>
              <a:ext uri="{FF2B5EF4-FFF2-40B4-BE49-F238E27FC236}">
                <a16:creationId xmlns:a16="http://schemas.microsoft.com/office/drawing/2014/main" id="{1105F93C-DD7A-4D03-B82D-DFBECC1AF09E}"/>
              </a:ext>
            </a:extLst>
          </p:cNvPr>
          <p:cNvPicPr>
            <a:picLocks noChangeAspect="1"/>
          </p:cNvPicPr>
          <p:nvPr/>
        </p:nvPicPr>
        <p:blipFill>
          <a:blip r:embed="rId2"/>
          <a:stretch>
            <a:fillRect/>
          </a:stretch>
        </p:blipFill>
        <p:spPr>
          <a:xfrm>
            <a:off x="838200" y="1825625"/>
            <a:ext cx="8175171" cy="4087586"/>
          </a:xfrm>
          <a:prstGeom prst="rect">
            <a:avLst/>
          </a:prstGeom>
        </p:spPr>
      </p:pic>
    </p:spTree>
    <p:extLst>
      <p:ext uri="{BB962C8B-B14F-4D97-AF65-F5344CB8AC3E}">
        <p14:creationId xmlns:p14="http://schemas.microsoft.com/office/powerpoint/2010/main" val="18793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CD25B-3220-4115-9029-084E1027623A}"/>
              </a:ext>
            </a:extLst>
          </p:cNvPr>
          <p:cNvSpPr>
            <a:spLocks noGrp="1"/>
          </p:cNvSpPr>
          <p:nvPr>
            <p:ph type="title"/>
          </p:nvPr>
        </p:nvSpPr>
        <p:spPr/>
        <p:txBody>
          <a:bodyPr/>
          <a:lstStyle/>
          <a:p>
            <a:r>
              <a:rPr lang="en-US" altLang="zh-CN" b="1" dirty="0"/>
              <a:t>Semantic Analysis</a:t>
            </a:r>
            <a:endParaRPr lang="zh-CN" altLang="en-US" dirty="0"/>
          </a:p>
        </p:txBody>
      </p:sp>
      <p:sp>
        <p:nvSpPr>
          <p:cNvPr id="3" name="内容占位符 2">
            <a:extLst>
              <a:ext uri="{FF2B5EF4-FFF2-40B4-BE49-F238E27FC236}">
                <a16:creationId xmlns:a16="http://schemas.microsoft.com/office/drawing/2014/main" id="{7BCB13C2-611B-4017-AF10-276DC4378235}"/>
              </a:ext>
            </a:extLst>
          </p:cNvPr>
          <p:cNvSpPr>
            <a:spLocks noGrp="1"/>
          </p:cNvSpPr>
          <p:nvPr>
            <p:ph idx="1"/>
          </p:nvPr>
        </p:nvSpPr>
        <p:spPr>
          <a:xfrm>
            <a:off x="405448" y="1521989"/>
            <a:ext cx="11074400" cy="4486275"/>
          </a:xfrm>
        </p:spPr>
        <p:txBody>
          <a:bodyPr>
            <a:noAutofit/>
          </a:bodyPr>
          <a:lstStyle/>
          <a:p>
            <a:pPr algn="just"/>
            <a:r>
              <a:rPr lang="en-US" altLang="zh-CN" sz="2000" dirty="0"/>
              <a:t>Static semantic analysis involves both the description of the analyses to perform and the implementation of the analyses using appropriate algorithms. It is similar to lexical and syntactic analysis. In syntactic analysis, for example, we used context-free grammars in Backus-</a:t>
            </a:r>
            <a:r>
              <a:rPr lang="en-US" altLang="zh-CN" sz="2000" dirty="0" err="1"/>
              <a:t>Naus</a:t>
            </a:r>
            <a:r>
              <a:rPr lang="en-US" altLang="zh-CN" sz="2000" dirty="0"/>
              <a:t> Farm (BNF) to describe the syntax and various top-down and bottom-up parsing algorithms to implement the syntax. In semantic analysis, the situation is not as clear, partially because there is no standard method (like BNF) used to specify the static semantics of a language and partially because the amount and kind of static semantic analysis varies so widely from language</a:t>
            </a:r>
            <a:r>
              <a:rPr lang="zh-CN" altLang="en-US" sz="2000" dirty="0"/>
              <a:t> </a:t>
            </a:r>
            <a:r>
              <a:rPr lang="en-US" altLang="zh-CN" sz="2000" dirty="0"/>
              <a:t>to language. </a:t>
            </a:r>
          </a:p>
          <a:p>
            <a:pPr algn="just"/>
            <a:endParaRPr lang="en-US" altLang="zh-CN" sz="2000" dirty="0"/>
          </a:p>
          <a:p>
            <a:pPr algn="just"/>
            <a:r>
              <a:rPr lang="en-US" altLang="zh-CN" sz="2000" dirty="0"/>
              <a:t>One method of describing semantic analysis that is frequently used to good effect by compiler writers is to identify attributes, or properties of language entities that must be computed and to write </a:t>
            </a:r>
            <a:r>
              <a:rPr lang="en-US" altLang="zh-CN" sz="2000" b="1" dirty="0">
                <a:solidFill>
                  <a:srgbClr val="FF0000"/>
                </a:solidFill>
              </a:rPr>
              <a:t>attribute equations, or semantic rules, </a:t>
            </a:r>
            <a:r>
              <a:rPr lang="en-US" altLang="zh-CN" sz="2000" dirty="0"/>
              <a:t>that express </a:t>
            </a:r>
            <a:r>
              <a:rPr lang="en-US" altLang="zh-CN" sz="2000" b="1" dirty="0"/>
              <a:t>how the computation of such attributes is related to the grammar rules of the language</a:t>
            </a:r>
            <a:r>
              <a:rPr lang="en-US" altLang="zh-CN" sz="2000" dirty="0"/>
              <a:t>. Such a set of attributes and equations is called an attribute grammar.  </a:t>
            </a:r>
            <a:r>
              <a:rPr lang="en-US" altLang="zh-CN" sz="2000" b="1" dirty="0">
                <a:solidFill>
                  <a:srgbClr val="FF0000"/>
                </a:solidFill>
              </a:rPr>
              <a:t>Attribute grammars </a:t>
            </a:r>
            <a:r>
              <a:rPr lang="en-US" altLang="zh-CN" sz="2000" dirty="0"/>
              <a:t>are most useful for languages that obey the principle of syntax-directed semantics, which asserts that the semantic content of a program is closely related to its syntax. All modern languages have this property. Unfortunately, the compiler writer must usually construct an attribute by hand.</a:t>
            </a:r>
            <a:endParaRPr lang="zh-CN" altLang="en-US" sz="2000" dirty="0"/>
          </a:p>
        </p:txBody>
      </p:sp>
    </p:spTree>
    <p:extLst>
      <p:ext uri="{BB962C8B-B14F-4D97-AF65-F5344CB8AC3E}">
        <p14:creationId xmlns:p14="http://schemas.microsoft.com/office/powerpoint/2010/main" val="76749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2ACFA8D-2E63-4255-8E8A-80F483CCFB1C}"/>
              </a:ext>
            </a:extLst>
          </p:cNvPr>
          <p:cNvPicPr>
            <a:picLocks noChangeAspect="1"/>
          </p:cNvPicPr>
          <p:nvPr/>
        </p:nvPicPr>
        <p:blipFill>
          <a:blip r:embed="rId2"/>
          <a:stretch>
            <a:fillRect/>
          </a:stretch>
        </p:blipFill>
        <p:spPr>
          <a:xfrm>
            <a:off x="364569" y="720693"/>
            <a:ext cx="3161905" cy="1428571"/>
          </a:xfrm>
          <a:prstGeom prst="rect">
            <a:avLst/>
          </a:prstGeom>
        </p:spPr>
      </p:pic>
      <p:pic>
        <p:nvPicPr>
          <p:cNvPr id="8" name="图片 7">
            <a:extLst>
              <a:ext uri="{FF2B5EF4-FFF2-40B4-BE49-F238E27FC236}">
                <a16:creationId xmlns:a16="http://schemas.microsoft.com/office/drawing/2014/main" id="{524E3399-3A2D-493C-9281-91C16A8C9DC3}"/>
              </a:ext>
            </a:extLst>
          </p:cNvPr>
          <p:cNvPicPr>
            <a:picLocks noChangeAspect="1"/>
          </p:cNvPicPr>
          <p:nvPr/>
        </p:nvPicPr>
        <p:blipFill>
          <a:blip r:embed="rId3"/>
          <a:stretch>
            <a:fillRect/>
          </a:stretch>
        </p:blipFill>
        <p:spPr>
          <a:xfrm>
            <a:off x="3613640" y="930535"/>
            <a:ext cx="4622284" cy="1246518"/>
          </a:xfrm>
          <a:prstGeom prst="rect">
            <a:avLst/>
          </a:prstGeom>
        </p:spPr>
      </p:pic>
      <p:pic>
        <p:nvPicPr>
          <p:cNvPr id="9" name="图片 8">
            <a:extLst>
              <a:ext uri="{FF2B5EF4-FFF2-40B4-BE49-F238E27FC236}">
                <a16:creationId xmlns:a16="http://schemas.microsoft.com/office/drawing/2014/main" id="{1F7ACBB2-A631-4054-B229-08A31520F3C9}"/>
              </a:ext>
            </a:extLst>
          </p:cNvPr>
          <p:cNvPicPr>
            <a:picLocks noChangeAspect="1"/>
          </p:cNvPicPr>
          <p:nvPr/>
        </p:nvPicPr>
        <p:blipFill>
          <a:blip r:embed="rId4"/>
          <a:stretch>
            <a:fillRect/>
          </a:stretch>
        </p:blipFill>
        <p:spPr>
          <a:xfrm>
            <a:off x="4010547" y="507292"/>
            <a:ext cx="3161905" cy="316767"/>
          </a:xfrm>
          <a:prstGeom prst="rect">
            <a:avLst/>
          </a:prstGeom>
        </p:spPr>
      </p:pic>
      <p:pic>
        <p:nvPicPr>
          <p:cNvPr id="10" name="图片 9">
            <a:extLst>
              <a:ext uri="{FF2B5EF4-FFF2-40B4-BE49-F238E27FC236}">
                <a16:creationId xmlns:a16="http://schemas.microsoft.com/office/drawing/2014/main" id="{807DD9A8-A2E2-437D-B5AD-39F046E7BE2E}"/>
              </a:ext>
            </a:extLst>
          </p:cNvPr>
          <p:cNvPicPr>
            <a:picLocks noChangeAspect="1"/>
          </p:cNvPicPr>
          <p:nvPr/>
        </p:nvPicPr>
        <p:blipFill>
          <a:blip r:embed="rId5"/>
          <a:stretch>
            <a:fillRect/>
          </a:stretch>
        </p:blipFill>
        <p:spPr>
          <a:xfrm>
            <a:off x="1091757" y="2662612"/>
            <a:ext cx="2266929" cy="361904"/>
          </a:xfrm>
          <a:prstGeom prst="rect">
            <a:avLst/>
          </a:prstGeom>
        </p:spPr>
      </p:pic>
      <p:pic>
        <p:nvPicPr>
          <p:cNvPr id="11" name="图片 10">
            <a:extLst>
              <a:ext uri="{FF2B5EF4-FFF2-40B4-BE49-F238E27FC236}">
                <a16:creationId xmlns:a16="http://schemas.microsoft.com/office/drawing/2014/main" id="{39700E4E-5F87-460C-8A1E-EAE2DCF58415}"/>
              </a:ext>
            </a:extLst>
          </p:cNvPr>
          <p:cNvPicPr>
            <a:picLocks noChangeAspect="1"/>
          </p:cNvPicPr>
          <p:nvPr/>
        </p:nvPicPr>
        <p:blipFill>
          <a:blip r:embed="rId6"/>
          <a:stretch>
            <a:fillRect/>
          </a:stretch>
        </p:blipFill>
        <p:spPr>
          <a:xfrm>
            <a:off x="213620" y="3244803"/>
            <a:ext cx="4323010" cy="1149944"/>
          </a:xfrm>
          <a:prstGeom prst="rect">
            <a:avLst/>
          </a:prstGeom>
        </p:spPr>
      </p:pic>
      <p:pic>
        <p:nvPicPr>
          <p:cNvPr id="2" name="图片 1">
            <a:extLst>
              <a:ext uri="{FF2B5EF4-FFF2-40B4-BE49-F238E27FC236}">
                <a16:creationId xmlns:a16="http://schemas.microsoft.com/office/drawing/2014/main" id="{FA8A3416-97D4-41D3-A025-659D056B98B5}"/>
              </a:ext>
            </a:extLst>
          </p:cNvPr>
          <p:cNvPicPr>
            <a:picLocks noChangeAspect="1"/>
          </p:cNvPicPr>
          <p:nvPr/>
        </p:nvPicPr>
        <p:blipFill>
          <a:blip r:embed="rId7"/>
          <a:stretch>
            <a:fillRect/>
          </a:stretch>
        </p:blipFill>
        <p:spPr>
          <a:xfrm>
            <a:off x="213619" y="4729973"/>
            <a:ext cx="4323011" cy="1952327"/>
          </a:xfrm>
          <a:prstGeom prst="rect">
            <a:avLst/>
          </a:prstGeom>
          <a:ln>
            <a:solidFill>
              <a:schemeClr val="bg2">
                <a:lumMod val="10000"/>
              </a:schemeClr>
            </a:solidFill>
          </a:ln>
        </p:spPr>
      </p:pic>
      <p:pic>
        <p:nvPicPr>
          <p:cNvPr id="3" name="图片 2">
            <a:extLst>
              <a:ext uri="{FF2B5EF4-FFF2-40B4-BE49-F238E27FC236}">
                <a16:creationId xmlns:a16="http://schemas.microsoft.com/office/drawing/2014/main" id="{B1182D59-67BD-4C06-8A2A-C30734AED013}"/>
              </a:ext>
            </a:extLst>
          </p:cNvPr>
          <p:cNvPicPr>
            <a:picLocks noChangeAspect="1"/>
          </p:cNvPicPr>
          <p:nvPr/>
        </p:nvPicPr>
        <p:blipFill>
          <a:blip r:embed="rId8"/>
          <a:stretch>
            <a:fillRect/>
          </a:stretch>
        </p:blipFill>
        <p:spPr>
          <a:xfrm>
            <a:off x="10102190" y="946281"/>
            <a:ext cx="1876190" cy="1323810"/>
          </a:xfrm>
          <a:prstGeom prst="rect">
            <a:avLst/>
          </a:prstGeom>
        </p:spPr>
      </p:pic>
      <p:pic>
        <p:nvPicPr>
          <p:cNvPr id="5" name="图片 4">
            <a:extLst>
              <a:ext uri="{FF2B5EF4-FFF2-40B4-BE49-F238E27FC236}">
                <a16:creationId xmlns:a16="http://schemas.microsoft.com/office/drawing/2014/main" id="{FB47ECA9-A4E8-4C67-8756-5FA7CBE3D433}"/>
              </a:ext>
            </a:extLst>
          </p:cNvPr>
          <p:cNvPicPr>
            <a:picLocks noChangeAspect="1"/>
          </p:cNvPicPr>
          <p:nvPr/>
        </p:nvPicPr>
        <p:blipFill>
          <a:blip r:embed="rId9"/>
          <a:stretch>
            <a:fillRect/>
          </a:stretch>
        </p:blipFill>
        <p:spPr>
          <a:xfrm>
            <a:off x="10378380" y="398660"/>
            <a:ext cx="1600000" cy="391367"/>
          </a:xfrm>
          <a:prstGeom prst="rect">
            <a:avLst/>
          </a:prstGeom>
        </p:spPr>
      </p:pic>
      <p:pic>
        <p:nvPicPr>
          <p:cNvPr id="6" name="图片 5">
            <a:extLst>
              <a:ext uri="{FF2B5EF4-FFF2-40B4-BE49-F238E27FC236}">
                <a16:creationId xmlns:a16="http://schemas.microsoft.com/office/drawing/2014/main" id="{FB3E2577-1B35-4712-86B5-D750E19991C9}"/>
              </a:ext>
            </a:extLst>
          </p:cNvPr>
          <p:cNvPicPr>
            <a:picLocks noChangeAspect="1"/>
          </p:cNvPicPr>
          <p:nvPr/>
        </p:nvPicPr>
        <p:blipFill>
          <a:blip r:embed="rId10"/>
          <a:stretch>
            <a:fillRect/>
          </a:stretch>
        </p:blipFill>
        <p:spPr>
          <a:xfrm>
            <a:off x="8306813" y="455942"/>
            <a:ext cx="1203205" cy="419466"/>
          </a:xfrm>
          <a:prstGeom prst="rect">
            <a:avLst/>
          </a:prstGeom>
        </p:spPr>
      </p:pic>
      <p:pic>
        <p:nvPicPr>
          <p:cNvPr id="7" name="图片 6">
            <a:extLst>
              <a:ext uri="{FF2B5EF4-FFF2-40B4-BE49-F238E27FC236}">
                <a16:creationId xmlns:a16="http://schemas.microsoft.com/office/drawing/2014/main" id="{A3509739-4626-406D-9F55-677CF2FB4505}"/>
              </a:ext>
            </a:extLst>
          </p:cNvPr>
          <p:cNvPicPr>
            <a:picLocks noChangeAspect="1"/>
          </p:cNvPicPr>
          <p:nvPr/>
        </p:nvPicPr>
        <p:blipFill>
          <a:blip r:embed="rId11"/>
          <a:stretch>
            <a:fillRect/>
          </a:stretch>
        </p:blipFill>
        <p:spPr>
          <a:xfrm>
            <a:off x="7993731" y="1003286"/>
            <a:ext cx="2028571" cy="1180952"/>
          </a:xfrm>
          <a:prstGeom prst="rect">
            <a:avLst/>
          </a:prstGeom>
        </p:spPr>
      </p:pic>
      <p:pic>
        <p:nvPicPr>
          <p:cNvPr id="12" name="图片 11">
            <a:extLst>
              <a:ext uri="{FF2B5EF4-FFF2-40B4-BE49-F238E27FC236}">
                <a16:creationId xmlns:a16="http://schemas.microsoft.com/office/drawing/2014/main" id="{09EDADE9-DEBC-45F4-AA68-55BFB75AACAF}"/>
              </a:ext>
            </a:extLst>
          </p:cNvPr>
          <p:cNvPicPr>
            <a:picLocks noChangeAspect="1"/>
          </p:cNvPicPr>
          <p:nvPr/>
        </p:nvPicPr>
        <p:blipFill>
          <a:blip r:embed="rId12"/>
          <a:stretch>
            <a:fillRect/>
          </a:stretch>
        </p:blipFill>
        <p:spPr>
          <a:xfrm>
            <a:off x="7028865" y="2262859"/>
            <a:ext cx="4295238" cy="323810"/>
          </a:xfrm>
          <a:prstGeom prst="rect">
            <a:avLst/>
          </a:prstGeom>
        </p:spPr>
      </p:pic>
      <p:grpSp>
        <p:nvGrpSpPr>
          <p:cNvPr id="15" name="组合 14">
            <a:extLst>
              <a:ext uri="{FF2B5EF4-FFF2-40B4-BE49-F238E27FC236}">
                <a16:creationId xmlns:a16="http://schemas.microsoft.com/office/drawing/2014/main" id="{5DAE20D4-9D47-4AED-B210-F318D11E403E}"/>
              </a:ext>
            </a:extLst>
          </p:cNvPr>
          <p:cNvGrpSpPr/>
          <p:nvPr/>
        </p:nvGrpSpPr>
        <p:grpSpPr>
          <a:xfrm>
            <a:off x="5007782" y="2823007"/>
            <a:ext cx="6970598" cy="3859293"/>
            <a:chOff x="5007782" y="2751301"/>
            <a:chExt cx="6970598" cy="3859293"/>
          </a:xfrm>
        </p:grpSpPr>
        <p:pic>
          <p:nvPicPr>
            <p:cNvPr id="13" name="图片 12">
              <a:extLst>
                <a:ext uri="{FF2B5EF4-FFF2-40B4-BE49-F238E27FC236}">
                  <a16:creationId xmlns:a16="http://schemas.microsoft.com/office/drawing/2014/main" id="{61202D8D-6149-4226-8DBC-FCF0B588E966}"/>
                </a:ext>
              </a:extLst>
            </p:cNvPr>
            <p:cNvPicPr>
              <a:picLocks noChangeAspect="1"/>
            </p:cNvPicPr>
            <p:nvPr/>
          </p:nvPicPr>
          <p:blipFill>
            <a:blip r:embed="rId13"/>
            <a:stretch>
              <a:fillRect/>
            </a:stretch>
          </p:blipFill>
          <p:spPr>
            <a:xfrm>
              <a:off x="5007782" y="2751301"/>
              <a:ext cx="6970598" cy="3859293"/>
            </a:xfrm>
            <a:prstGeom prst="rect">
              <a:avLst/>
            </a:prstGeom>
            <a:ln>
              <a:solidFill>
                <a:schemeClr val="bg2">
                  <a:lumMod val="10000"/>
                </a:schemeClr>
              </a:solidFill>
            </a:ln>
          </p:spPr>
        </p:pic>
        <p:pic>
          <p:nvPicPr>
            <p:cNvPr id="14" name="图片 13">
              <a:extLst>
                <a:ext uri="{FF2B5EF4-FFF2-40B4-BE49-F238E27FC236}">
                  <a16:creationId xmlns:a16="http://schemas.microsoft.com/office/drawing/2014/main" id="{4D5EC547-B2D1-49DA-B29D-A5E0DA742361}"/>
                </a:ext>
              </a:extLst>
            </p:cNvPr>
            <p:cNvPicPr>
              <a:picLocks noChangeAspect="1"/>
            </p:cNvPicPr>
            <p:nvPr/>
          </p:nvPicPr>
          <p:blipFill>
            <a:blip r:embed="rId14"/>
            <a:stretch>
              <a:fillRect/>
            </a:stretch>
          </p:blipFill>
          <p:spPr>
            <a:xfrm>
              <a:off x="5336354" y="2952810"/>
              <a:ext cx="733333" cy="476190"/>
            </a:xfrm>
            <a:prstGeom prst="rect">
              <a:avLst/>
            </a:prstGeom>
          </p:spPr>
        </p:pic>
      </p:grpSp>
    </p:spTree>
    <p:extLst>
      <p:ext uri="{BB962C8B-B14F-4D97-AF65-F5344CB8AC3E}">
        <p14:creationId xmlns:p14="http://schemas.microsoft.com/office/powerpoint/2010/main" val="3808369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55A40-1C95-4186-B1E0-5D39B4343C78}"/>
              </a:ext>
            </a:extLst>
          </p:cNvPr>
          <p:cNvSpPr>
            <a:spLocks noGrp="1"/>
          </p:cNvSpPr>
          <p:nvPr>
            <p:ph type="title"/>
          </p:nvPr>
        </p:nvSpPr>
        <p:spPr/>
        <p:txBody>
          <a:bodyPr/>
          <a:lstStyle/>
          <a:p>
            <a:pPr algn="just"/>
            <a:r>
              <a:rPr lang="en-US" altLang="zh-CN" dirty="0"/>
              <a:t>6.2.1</a:t>
            </a:r>
            <a:r>
              <a:rPr lang="en-US" altLang="zh-CN" b="1" dirty="0"/>
              <a:t>dependency graphs and evaluation order</a:t>
            </a:r>
            <a:endParaRPr lang="zh-CN" altLang="en-US" dirty="0"/>
          </a:p>
        </p:txBody>
      </p:sp>
      <p:sp>
        <p:nvSpPr>
          <p:cNvPr id="3" name="内容占位符 2">
            <a:extLst>
              <a:ext uri="{FF2B5EF4-FFF2-40B4-BE49-F238E27FC236}">
                <a16:creationId xmlns:a16="http://schemas.microsoft.com/office/drawing/2014/main" id="{C4D2004F-95E3-4050-A8A4-EC3A31D6674F}"/>
              </a:ext>
            </a:extLst>
          </p:cNvPr>
          <p:cNvSpPr>
            <a:spLocks noGrp="1"/>
          </p:cNvSpPr>
          <p:nvPr>
            <p:ph idx="1"/>
          </p:nvPr>
        </p:nvSpPr>
        <p:spPr>
          <a:xfrm>
            <a:off x="6915151" y="3769397"/>
            <a:ext cx="4237532" cy="2723478"/>
          </a:xfrm>
        </p:spPr>
        <p:txBody>
          <a:bodyPr>
            <a:normAutofit/>
          </a:bodyPr>
          <a:lstStyle/>
          <a:p>
            <a:pPr>
              <a:lnSpc>
                <a:spcPct val="120000"/>
              </a:lnSpc>
              <a:spcBef>
                <a:spcPts val="0"/>
              </a:spcBef>
            </a:pPr>
            <a:r>
              <a:rPr lang="zh-CN" altLang="en-US" sz="2400" dirty="0"/>
              <a:t>给定要转换的一个特定的记号字符串，字符串语法树的相关图根据计算字符串属性的算法给出了一系列顺序约束。</a:t>
            </a:r>
            <a:endParaRPr lang="en-US" altLang="zh-CN" sz="2400" dirty="0"/>
          </a:p>
          <a:p>
            <a:pPr algn="just">
              <a:lnSpc>
                <a:spcPct val="120000"/>
              </a:lnSpc>
              <a:spcBef>
                <a:spcPts val="0"/>
              </a:spcBef>
            </a:pPr>
            <a:endParaRPr lang="zh-CN" altLang="en-US" sz="2900" dirty="0"/>
          </a:p>
        </p:txBody>
      </p:sp>
      <p:pic>
        <p:nvPicPr>
          <p:cNvPr id="5" name="图片 4">
            <a:extLst>
              <a:ext uri="{FF2B5EF4-FFF2-40B4-BE49-F238E27FC236}">
                <a16:creationId xmlns:a16="http://schemas.microsoft.com/office/drawing/2014/main" id="{742C3C76-5CD6-47FF-8F83-AE8990D2201A}"/>
              </a:ext>
            </a:extLst>
          </p:cNvPr>
          <p:cNvPicPr>
            <a:picLocks noChangeAspect="1"/>
          </p:cNvPicPr>
          <p:nvPr/>
        </p:nvPicPr>
        <p:blipFill>
          <a:blip r:embed="rId2"/>
          <a:stretch>
            <a:fillRect/>
          </a:stretch>
        </p:blipFill>
        <p:spPr>
          <a:xfrm>
            <a:off x="890212" y="3530972"/>
            <a:ext cx="6024939" cy="3124799"/>
          </a:xfrm>
          <a:prstGeom prst="rect">
            <a:avLst/>
          </a:prstGeom>
        </p:spPr>
      </p:pic>
      <p:sp>
        <p:nvSpPr>
          <p:cNvPr id="6" name="矩形 5">
            <a:extLst>
              <a:ext uri="{FF2B5EF4-FFF2-40B4-BE49-F238E27FC236}">
                <a16:creationId xmlns:a16="http://schemas.microsoft.com/office/drawing/2014/main" id="{2239C169-7D62-473C-A683-478687834B55}"/>
              </a:ext>
            </a:extLst>
          </p:cNvPr>
          <p:cNvSpPr/>
          <p:nvPr/>
        </p:nvSpPr>
        <p:spPr>
          <a:xfrm>
            <a:off x="838200" y="1826894"/>
            <a:ext cx="10314482" cy="1938992"/>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ea typeface="宋体" panose="02010600030101010101" pitchFamily="2" charset="-122"/>
              </a:rPr>
              <a:t>Any algorithm must compute the attribute at each node in the dependency graph before it attempts to compute any successor attributes. a traversal order of the dependency graph that obeys this restriction is called a</a:t>
            </a:r>
            <a:r>
              <a:rPr lang="en-US" altLang="zh-CN" sz="2400" b="1" kern="100" dirty="0">
                <a:latin typeface="Times New Roman" panose="02020603050405020304" pitchFamily="18" charset="0"/>
                <a:ea typeface="宋体" panose="02010600030101010101" pitchFamily="2" charset="-122"/>
              </a:rPr>
              <a:t> topological sort, </a:t>
            </a:r>
            <a:r>
              <a:rPr lang="en-US" altLang="zh-CN" sz="2400" kern="100" dirty="0">
                <a:latin typeface="Times New Roman" panose="02020603050405020304" pitchFamily="18" charset="0"/>
                <a:ea typeface="宋体" panose="02010600030101010101" pitchFamily="2" charset="-122"/>
              </a:rPr>
              <a:t>which requires that the graph must be</a:t>
            </a:r>
            <a:r>
              <a:rPr lang="en-US" altLang="zh-CN" sz="2400" b="1" kern="100" dirty="0">
                <a:latin typeface="Times New Roman" panose="02020603050405020304" pitchFamily="18" charset="0"/>
                <a:ea typeface="宋体" panose="02010600030101010101" pitchFamily="2" charset="-122"/>
              </a:rPr>
              <a:t> acyclic</a:t>
            </a:r>
            <a:r>
              <a:rPr lang="en-US" altLang="zh-CN" sz="2400" kern="100" dirty="0">
                <a:latin typeface="Times New Roman" panose="02020603050405020304" pitchFamily="18" charset="0"/>
                <a:ea typeface="宋体" panose="02010600030101010101" pitchFamily="2" charset="-122"/>
              </a:rPr>
              <a:t>, such graphs are called directed acyclic graphs. Or </a:t>
            </a:r>
            <a:r>
              <a:rPr lang="en-US" altLang="zh-CN" sz="2400" b="1" kern="100" dirty="0">
                <a:latin typeface="Times New Roman" panose="02020603050405020304" pitchFamily="18" charset="0"/>
                <a:ea typeface="宋体" panose="02010600030101010101" pitchFamily="2" charset="-122"/>
              </a:rPr>
              <a:t>DAG</a:t>
            </a:r>
            <a:r>
              <a:rPr lang="en-US" altLang="zh-CN" sz="2400" kern="100" dirty="0">
                <a:latin typeface="Times New Roman" panose="02020603050405020304" pitchFamily="18" charset="0"/>
                <a:ea typeface="宋体" panose="02010600030101010101" pitchFamily="2" charset="-122"/>
              </a:rPr>
              <a:t>s.</a:t>
            </a:r>
            <a:endParaRPr lang="zh-CN" altLang="zh-CN"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66654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55A40-1C95-4186-B1E0-5D39B4343C78}"/>
              </a:ext>
            </a:extLst>
          </p:cNvPr>
          <p:cNvSpPr>
            <a:spLocks noGrp="1"/>
          </p:cNvSpPr>
          <p:nvPr>
            <p:ph type="title"/>
          </p:nvPr>
        </p:nvSpPr>
        <p:spPr/>
        <p:txBody>
          <a:bodyPr/>
          <a:lstStyle/>
          <a:p>
            <a:pPr algn="just"/>
            <a:r>
              <a:rPr lang="en-US" altLang="zh-CN" dirty="0"/>
              <a:t>6.2.1</a:t>
            </a:r>
            <a:r>
              <a:rPr lang="en-US" altLang="zh-CN" b="1" dirty="0"/>
              <a:t>dependency graphs and evaluation order</a:t>
            </a:r>
            <a:endParaRPr lang="zh-CN" altLang="en-US" dirty="0"/>
          </a:p>
        </p:txBody>
      </p:sp>
      <p:sp>
        <p:nvSpPr>
          <p:cNvPr id="3" name="内容占位符 2">
            <a:extLst>
              <a:ext uri="{FF2B5EF4-FFF2-40B4-BE49-F238E27FC236}">
                <a16:creationId xmlns:a16="http://schemas.microsoft.com/office/drawing/2014/main" id="{C4D2004F-95E3-4050-A8A4-EC3A31D6674F}"/>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CA28F384-2801-4D91-8809-265476B4D5E9}"/>
              </a:ext>
            </a:extLst>
          </p:cNvPr>
          <p:cNvPicPr>
            <a:picLocks noChangeAspect="1"/>
          </p:cNvPicPr>
          <p:nvPr/>
        </p:nvPicPr>
        <p:blipFill>
          <a:blip r:embed="rId2"/>
          <a:stretch>
            <a:fillRect/>
          </a:stretch>
        </p:blipFill>
        <p:spPr>
          <a:xfrm>
            <a:off x="706238" y="1867069"/>
            <a:ext cx="10779523" cy="1561931"/>
          </a:xfrm>
          <a:prstGeom prst="rect">
            <a:avLst/>
          </a:prstGeom>
        </p:spPr>
      </p:pic>
      <p:pic>
        <p:nvPicPr>
          <p:cNvPr id="5" name="图片 4">
            <a:extLst>
              <a:ext uri="{FF2B5EF4-FFF2-40B4-BE49-F238E27FC236}">
                <a16:creationId xmlns:a16="http://schemas.microsoft.com/office/drawing/2014/main" id="{2FBC2F61-CE71-4794-BC79-B601D54F4A37}"/>
              </a:ext>
            </a:extLst>
          </p:cNvPr>
          <p:cNvPicPr>
            <a:picLocks noChangeAspect="1"/>
          </p:cNvPicPr>
          <p:nvPr/>
        </p:nvPicPr>
        <p:blipFill>
          <a:blip r:embed="rId3"/>
          <a:stretch>
            <a:fillRect/>
          </a:stretch>
        </p:blipFill>
        <p:spPr>
          <a:xfrm>
            <a:off x="838200" y="4001294"/>
            <a:ext cx="10358636" cy="1561931"/>
          </a:xfrm>
          <a:prstGeom prst="rect">
            <a:avLst/>
          </a:prstGeom>
        </p:spPr>
      </p:pic>
    </p:spTree>
    <p:extLst>
      <p:ext uri="{BB962C8B-B14F-4D97-AF65-F5344CB8AC3E}">
        <p14:creationId xmlns:p14="http://schemas.microsoft.com/office/powerpoint/2010/main" val="3677597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73070F-B36B-4401-BAEB-96DBA6442E5C}"/>
              </a:ext>
            </a:extLst>
          </p:cNvPr>
          <p:cNvSpPr>
            <a:spLocks noGrp="1"/>
          </p:cNvSpPr>
          <p:nvPr>
            <p:ph type="title"/>
          </p:nvPr>
        </p:nvSpPr>
        <p:spPr/>
        <p:txBody>
          <a:bodyPr/>
          <a:lstStyle/>
          <a:p>
            <a:r>
              <a:rPr lang="en-US" altLang="zh-CN" dirty="0"/>
              <a:t>6.2.2 Synthesized and inherited attributes</a:t>
            </a:r>
            <a:endParaRPr lang="zh-CN" altLang="en-US" dirty="0"/>
          </a:p>
        </p:txBody>
      </p:sp>
      <p:sp>
        <p:nvSpPr>
          <p:cNvPr id="3" name="内容占位符 2">
            <a:extLst>
              <a:ext uri="{FF2B5EF4-FFF2-40B4-BE49-F238E27FC236}">
                <a16:creationId xmlns:a16="http://schemas.microsoft.com/office/drawing/2014/main" id="{4FAB0132-21BF-4B4E-83AF-A56704B1E5C0}"/>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2166EBAD-E245-45EE-BE3F-5AE73099A829}"/>
              </a:ext>
            </a:extLst>
          </p:cNvPr>
          <p:cNvPicPr>
            <a:picLocks noChangeAspect="1"/>
          </p:cNvPicPr>
          <p:nvPr/>
        </p:nvPicPr>
        <p:blipFill>
          <a:blip r:embed="rId2"/>
          <a:stretch>
            <a:fillRect/>
          </a:stretch>
        </p:blipFill>
        <p:spPr>
          <a:xfrm>
            <a:off x="838201" y="1825625"/>
            <a:ext cx="7467599" cy="812447"/>
          </a:xfrm>
          <a:prstGeom prst="rect">
            <a:avLst/>
          </a:prstGeom>
        </p:spPr>
      </p:pic>
      <p:pic>
        <p:nvPicPr>
          <p:cNvPr id="7" name="图片 6">
            <a:extLst>
              <a:ext uri="{FF2B5EF4-FFF2-40B4-BE49-F238E27FC236}">
                <a16:creationId xmlns:a16="http://schemas.microsoft.com/office/drawing/2014/main" id="{5818A53F-A239-4E80-9E2B-E43EE432B2F8}"/>
              </a:ext>
            </a:extLst>
          </p:cNvPr>
          <p:cNvPicPr>
            <a:picLocks noChangeAspect="1"/>
          </p:cNvPicPr>
          <p:nvPr/>
        </p:nvPicPr>
        <p:blipFill>
          <a:blip r:embed="rId3"/>
          <a:stretch>
            <a:fillRect/>
          </a:stretch>
        </p:blipFill>
        <p:spPr>
          <a:xfrm>
            <a:off x="838199" y="3066371"/>
            <a:ext cx="10515599" cy="3110592"/>
          </a:xfrm>
          <a:prstGeom prst="rect">
            <a:avLst/>
          </a:prstGeom>
        </p:spPr>
      </p:pic>
    </p:spTree>
    <p:extLst>
      <p:ext uri="{BB962C8B-B14F-4D97-AF65-F5344CB8AC3E}">
        <p14:creationId xmlns:p14="http://schemas.microsoft.com/office/powerpoint/2010/main" val="1931277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F216E-4475-442C-A6B1-CF84A6A2652B}"/>
              </a:ext>
            </a:extLst>
          </p:cNvPr>
          <p:cNvSpPr>
            <a:spLocks noGrp="1"/>
          </p:cNvSpPr>
          <p:nvPr>
            <p:ph type="title"/>
          </p:nvPr>
        </p:nvSpPr>
        <p:spPr/>
        <p:txBody>
          <a:bodyPr/>
          <a:lstStyle/>
          <a:p>
            <a:r>
              <a:rPr lang="en-US" altLang="zh-CN" dirty="0"/>
              <a:t>6.2.2 Synthesized and inherited attributes</a:t>
            </a:r>
            <a:endParaRPr lang="zh-CN" altLang="en-US" dirty="0"/>
          </a:p>
        </p:txBody>
      </p:sp>
      <p:sp>
        <p:nvSpPr>
          <p:cNvPr id="3" name="内容占位符 2">
            <a:extLst>
              <a:ext uri="{FF2B5EF4-FFF2-40B4-BE49-F238E27FC236}">
                <a16:creationId xmlns:a16="http://schemas.microsoft.com/office/drawing/2014/main" id="{76515E02-B5C8-4096-B60B-8AAE00419A0F}"/>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BF4C26A3-E20E-410E-B447-97069FC9FBDC}"/>
              </a:ext>
            </a:extLst>
          </p:cNvPr>
          <p:cNvPicPr>
            <a:picLocks noChangeAspect="1"/>
          </p:cNvPicPr>
          <p:nvPr/>
        </p:nvPicPr>
        <p:blipFill>
          <a:blip r:embed="rId2"/>
          <a:stretch>
            <a:fillRect/>
          </a:stretch>
        </p:blipFill>
        <p:spPr>
          <a:xfrm>
            <a:off x="838200" y="1825625"/>
            <a:ext cx="10740534" cy="3262312"/>
          </a:xfrm>
          <a:prstGeom prst="rect">
            <a:avLst/>
          </a:prstGeom>
        </p:spPr>
      </p:pic>
      <p:pic>
        <p:nvPicPr>
          <p:cNvPr id="5" name="图片 4">
            <a:extLst>
              <a:ext uri="{FF2B5EF4-FFF2-40B4-BE49-F238E27FC236}">
                <a16:creationId xmlns:a16="http://schemas.microsoft.com/office/drawing/2014/main" id="{7A0098CE-6BFF-4F6B-91F9-024A7CAE0A9C}"/>
              </a:ext>
            </a:extLst>
          </p:cNvPr>
          <p:cNvPicPr>
            <a:picLocks noChangeAspect="1"/>
          </p:cNvPicPr>
          <p:nvPr/>
        </p:nvPicPr>
        <p:blipFill>
          <a:blip r:embed="rId3"/>
          <a:stretch>
            <a:fillRect/>
          </a:stretch>
        </p:blipFill>
        <p:spPr>
          <a:xfrm>
            <a:off x="838200" y="5363335"/>
            <a:ext cx="10740534" cy="905427"/>
          </a:xfrm>
          <a:prstGeom prst="rect">
            <a:avLst/>
          </a:prstGeom>
        </p:spPr>
      </p:pic>
    </p:spTree>
    <p:extLst>
      <p:ext uri="{BB962C8B-B14F-4D97-AF65-F5344CB8AC3E}">
        <p14:creationId xmlns:p14="http://schemas.microsoft.com/office/powerpoint/2010/main" val="2463753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AB48C-75DE-4E58-B851-0D67FB0DCAB4}"/>
              </a:ext>
            </a:extLst>
          </p:cNvPr>
          <p:cNvSpPr>
            <a:spLocks noGrp="1"/>
          </p:cNvSpPr>
          <p:nvPr>
            <p:ph type="title"/>
          </p:nvPr>
        </p:nvSpPr>
        <p:spPr/>
        <p:txBody>
          <a:bodyPr/>
          <a:lstStyle/>
          <a:p>
            <a:r>
              <a:rPr lang="en-US" altLang="zh-CN" dirty="0"/>
              <a:t>6.2.2 Synthesized and inherited attributes</a:t>
            </a:r>
            <a:endParaRPr lang="zh-CN" altLang="en-US" dirty="0"/>
          </a:p>
        </p:txBody>
      </p:sp>
      <p:sp>
        <p:nvSpPr>
          <p:cNvPr id="3" name="内容占位符 2">
            <a:extLst>
              <a:ext uri="{FF2B5EF4-FFF2-40B4-BE49-F238E27FC236}">
                <a16:creationId xmlns:a16="http://schemas.microsoft.com/office/drawing/2014/main" id="{69EB956D-33E5-4562-B9B8-D18D7CF708B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3FF554FC-5005-48A6-ABA6-A221489DB786}"/>
              </a:ext>
            </a:extLst>
          </p:cNvPr>
          <p:cNvPicPr>
            <a:picLocks noChangeAspect="1"/>
          </p:cNvPicPr>
          <p:nvPr/>
        </p:nvPicPr>
        <p:blipFill>
          <a:blip r:embed="rId3"/>
          <a:stretch>
            <a:fillRect/>
          </a:stretch>
        </p:blipFill>
        <p:spPr>
          <a:xfrm>
            <a:off x="685800" y="1825625"/>
            <a:ext cx="10820400" cy="1604861"/>
          </a:xfrm>
          <a:prstGeom prst="rect">
            <a:avLst/>
          </a:prstGeom>
        </p:spPr>
      </p:pic>
      <p:pic>
        <p:nvPicPr>
          <p:cNvPr id="5" name="图片 4">
            <a:extLst>
              <a:ext uri="{FF2B5EF4-FFF2-40B4-BE49-F238E27FC236}">
                <a16:creationId xmlns:a16="http://schemas.microsoft.com/office/drawing/2014/main" id="{A180D8C2-335D-49F4-B60B-6892AEDFA04C}"/>
              </a:ext>
            </a:extLst>
          </p:cNvPr>
          <p:cNvPicPr>
            <a:picLocks noChangeAspect="1"/>
          </p:cNvPicPr>
          <p:nvPr/>
        </p:nvPicPr>
        <p:blipFill>
          <a:blip r:embed="rId4"/>
          <a:stretch>
            <a:fillRect/>
          </a:stretch>
        </p:blipFill>
        <p:spPr>
          <a:xfrm>
            <a:off x="685800" y="3474817"/>
            <a:ext cx="7258050" cy="396200"/>
          </a:xfrm>
          <a:prstGeom prst="rect">
            <a:avLst/>
          </a:prstGeom>
        </p:spPr>
      </p:pic>
      <p:pic>
        <p:nvPicPr>
          <p:cNvPr id="6" name="图片 5">
            <a:extLst>
              <a:ext uri="{FF2B5EF4-FFF2-40B4-BE49-F238E27FC236}">
                <a16:creationId xmlns:a16="http://schemas.microsoft.com/office/drawing/2014/main" id="{C6266541-1897-4DF6-B699-31834E1E34EF}"/>
              </a:ext>
            </a:extLst>
          </p:cNvPr>
          <p:cNvPicPr>
            <a:picLocks noChangeAspect="1"/>
          </p:cNvPicPr>
          <p:nvPr/>
        </p:nvPicPr>
        <p:blipFill>
          <a:blip r:embed="rId5"/>
          <a:stretch>
            <a:fillRect/>
          </a:stretch>
        </p:blipFill>
        <p:spPr>
          <a:xfrm>
            <a:off x="130583" y="4065311"/>
            <a:ext cx="3815534" cy="1618712"/>
          </a:xfrm>
          <a:prstGeom prst="rect">
            <a:avLst/>
          </a:prstGeom>
        </p:spPr>
      </p:pic>
      <p:pic>
        <p:nvPicPr>
          <p:cNvPr id="7" name="图片 6">
            <a:extLst>
              <a:ext uri="{FF2B5EF4-FFF2-40B4-BE49-F238E27FC236}">
                <a16:creationId xmlns:a16="http://schemas.microsoft.com/office/drawing/2014/main" id="{24D2F89D-1516-4FC5-A01C-79A70A3CE578}"/>
              </a:ext>
            </a:extLst>
          </p:cNvPr>
          <p:cNvPicPr>
            <a:picLocks noChangeAspect="1"/>
          </p:cNvPicPr>
          <p:nvPr/>
        </p:nvPicPr>
        <p:blipFill>
          <a:blip r:embed="rId6"/>
          <a:stretch>
            <a:fillRect/>
          </a:stretch>
        </p:blipFill>
        <p:spPr>
          <a:xfrm>
            <a:off x="4135079" y="4065311"/>
            <a:ext cx="3997733" cy="1632169"/>
          </a:xfrm>
          <a:prstGeom prst="rect">
            <a:avLst/>
          </a:prstGeom>
        </p:spPr>
      </p:pic>
      <p:pic>
        <p:nvPicPr>
          <p:cNvPr id="8" name="图片 7">
            <a:extLst>
              <a:ext uri="{FF2B5EF4-FFF2-40B4-BE49-F238E27FC236}">
                <a16:creationId xmlns:a16="http://schemas.microsoft.com/office/drawing/2014/main" id="{C08EFC9F-23E7-4D83-9E39-47E207B5384E}"/>
              </a:ext>
            </a:extLst>
          </p:cNvPr>
          <p:cNvPicPr>
            <a:picLocks noChangeAspect="1"/>
          </p:cNvPicPr>
          <p:nvPr/>
        </p:nvPicPr>
        <p:blipFill>
          <a:blip r:embed="rId7"/>
          <a:stretch>
            <a:fillRect/>
          </a:stretch>
        </p:blipFill>
        <p:spPr>
          <a:xfrm>
            <a:off x="8321775" y="4046996"/>
            <a:ext cx="3815534" cy="1637027"/>
          </a:xfrm>
          <a:prstGeom prst="rect">
            <a:avLst/>
          </a:prstGeom>
        </p:spPr>
      </p:pic>
    </p:spTree>
    <p:extLst>
      <p:ext uri="{BB962C8B-B14F-4D97-AF65-F5344CB8AC3E}">
        <p14:creationId xmlns:p14="http://schemas.microsoft.com/office/powerpoint/2010/main" val="785006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2732B-D608-4E07-9F85-81B7A4B1B994}"/>
              </a:ext>
            </a:extLst>
          </p:cNvPr>
          <p:cNvSpPr>
            <a:spLocks noGrp="1"/>
          </p:cNvSpPr>
          <p:nvPr>
            <p:ph type="title"/>
          </p:nvPr>
        </p:nvSpPr>
        <p:spPr>
          <a:xfrm>
            <a:off x="715080" y="420416"/>
            <a:ext cx="10515600" cy="1325563"/>
          </a:xfrm>
        </p:spPr>
        <p:txBody>
          <a:bodyPr/>
          <a:lstStyle/>
          <a:p>
            <a:r>
              <a:rPr lang="en-US" altLang="zh-CN" dirty="0"/>
              <a:t>6.2.2 Synthesized and inherited attributes</a:t>
            </a:r>
            <a:endParaRPr lang="zh-CN" altLang="en-US" dirty="0"/>
          </a:p>
        </p:txBody>
      </p:sp>
      <p:sp>
        <p:nvSpPr>
          <p:cNvPr id="3" name="内容占位符 2">
            <a:extLst>
              <a:ext uri="{FF2B5EF4-FFF2-40B4-BE49-F238E27FC236}">
                <a16:creationId xmlns:a16="http://schemas.microsoft.com/office/drawing/2014/main" id="{52AD4FC4-0766-4165-8CB7-7EBB9F733676}"/>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B40299C0-699E-4F26-82D9-CD7C12D7BCA6}"/>
              </a:ext>
            </a:extLst>
          </p:cNvPr>
          <p:cNvPicPr>
            <a:picLocks noChangeAspect="1"/>
          </p:cNvPicPr>
          <p:nvPr/>
        </p:nvPicPr>
        <p:blipFill>
          <a:blip r:embed="rId2"/>
          <a:stretch>
            <a:fillRect/>
          </a:stretch>
        </p:blipFill>
        <p:spPr>
          <a:xfrm>
            <a:off x="471082" y="1801270"/>
            <a:ext cx="11249835" cy="1325563"/>
          </a:xfrm>
          <a:prstGeom prst="rect">
            <a:avLst/>
          </a:prstGeom>
        </p:spPr>
      </p:pic>
      <p:pic>
        <p:nvPicPr>
          <p:cNvPr id="5" name="图片 4">
            <a:extLst>
              <a:ext uri="{FF2B5EF4-FFF2-40B4-BE49-F238E27FC236}">
                <a16:creationId xmlns:a16="http://schemas.microsoft.com/office/drawing/2014/main" id="{31093B43-77A3-4F0E-8B49-10568E3AA208}"/>
              </a:ext>
            </a:extLst>
          </p:cNvPr>
          <p:cNvPicPr>
            <a:picLocks noChangeAspect="1"/>
          </p:cNvPicPr>
          <p:nvPr/>
        </p:nvPicPr>
        <p:blipFill>
          <a:blip r:embed="rId3"/>
          <a:stretch>
            <a:fillRect/>
          </a:stretch>
        </p:blipFill>
        <p:spPr>
          <a:xfrm>
            <a:off x="3158771" y="2650804"/>
            <a:ext cx="5628217" cy="2090014"/>
          </a:xfrm>
          <a:prstGeom prst="rect">
            <a:avLst/>
          </a:prstGeom>
        </p:spPr>
      </p:pic>
      <p:pic>
        <p:nvPicPr>
          <p:cNvPr id="6" name="图片 5">
            <a:extLst>
              <a:ext uri="{FF2B5EF4-FFF2-40B4-BE49-F238E27FC236}">
                <a16:creationId xmlns:a16="http://schemas.microsoft.com/office/drawing/2014/main" id="{384E9E7A-4C3E-450C-9FC8-B4D9F7911B61}"/>
              </a:ext>
            </a:extLst>
          </p:cNvPr>
          <p:cNvPicPr>
            <a:picLocks noChangeAspect="1"/>
          </p:cNvPicPr>
          <p:nvPr/>
        </p:nvPicPr>
        <p:blipFill>
          <a:blip r:embed="rId4"/>
          <a:stretch>
            <a:fillRect/>
          </a:stretch>
        </p:blipFill>
        <p:spPr>
          <a:xfrm>
            <a:off x="715080" y="4740818"/>
            <a:ext cx="10638720" cy="2090014"/>
          </a:xfrm>
          <a:prstGeom prst="rect">
            <a:avLst/>
          </a:prstGeom>
        </p:spPr>
      </p:pic>
    </p:spTree>
    <p:extLst>
      <p:ext uri="{BB962C8B-B14F-4D97-AF65-F5344CB8AC3E}">
        <p14:creationId xmlns:p14="http://schemas.microsoft.com/office/powerpoint/2010/main" val="2857279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A2AD6-DA28-4FF3-A771-A27B8485B3C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82CADA6-223C-4005-8AC3-3BDA5526420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685448C-31C9-420D-A2A8-B2788B193770}"/>
              </a:ext>
            </a:extLst>
          </p:cNvPr>
          <p:cNvPicPr>
            <a:picLocks noChangeAspect="1"/>
          </p:cNvPicPr>
          <p:nvPr/>
        </p:nvPicPr>
        <p:blipFill>
          <a:blip r:embed="rId2"/>
          <a:stretch>
            <a:fillRect/>
          </a:stretch>
        </p:blipFill>
        <p:spPr>
          <a:xfrm>
            <a:off x="2500648" y="306583"/>
            <a:ext cx="7952703" cy="3589273"/>
          </a:xfrm>
          <a:prstGeom prst="rect">
            <a:avLst/>
          </a:prstGeom>
        </p:spPr>
      </p:pic>
      <p:pic>
        <p:nvPicPr>
          <p:cNvPr id="5" name="图片 4">
            <a:extLst>
              <a:ext uri="{FF2B5EF4-FFF2-40B4-BE49-F238E27FC236}">
                <a16:creationId xmlns:a16="http://schemas.microsoft.com/office/drawing/2014/main" id="{76809841-338F-4F4B-81D3-F5BA64AD51D4}"/>
              </a:ext>
            </a:extLst>
          </p:cNvPr>
          <p:cNvPicPr>
            <a:picLocks noChangeAspect="1"/>
          </p:cNvPicPr>
          <p:nvPr/>
        </p:nvPicPr>
        <p:blipFill>
          <a:blip r:embed="rId3"/>
          <a:stretch>
            <a:fillRect/>
          </a:stretch>
        </p:blipFill>
        <p:spPr>
          <a:xfrm>
            <a:off x="1766550" y="4119584"/>
            <a:ext cx="8305801" cy="1084437"/>
          </a:xfrm>
          <a:prstGeom prst="rect">
            <a:avLst/>
          </a:prstGeom>
        </p:spPr>
      </p:pic>
    </p:spTree>
    <p:extLst>
      <p:ext uri="{BB962C8B-B14F-4D97-AF65-F5344CB8AC3E}">
        <p14:creationId xmlns:p14="http://schemas.microsoft.com/office/powerpoint/2010/main" val="2929794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3543F-41F1-4B79-9E31-4120638C00C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40742EB-CB74-44DE-8E46-9D7DBC3B953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B08A806B-40B4-4BF4-919E-5DDDC71269A6}"/>
              </a:ext>
            </a:extLst>
          </p:cNvPr>
          <p:cNvPicPr>
            <a:picLocks noChangeAspect="1"/>
          </p:cNvPicPr>
          <p:nvPr/>
        </p:nvPicPr>
        <p:blipFill>
          <a:blip r:embed="rId2"/>
          <a:stretch>
            <a:fillRect/>
          </a:stretch>
        </p:blipFill>
        <p:spPr>
          <a:xfrm>
            <a:off x="838200" y="365125"/>
            <a:ext cx="10896600" cy="4335025"/>
          </a:xfrm>
          <a:prstGeom prst="rect">
            <a:avLst/>
          </a:prstGeom>
        </p:spPr>
      </p:pic>
      <p:pic>
        <p:nvPicPr>
          <p:cNvPr id="5" name="图片 4">
            <a:extLst>
              <a:ext uri="{FF2B5EF4-FFF2-40B4-BE49-F238E27FC236}">
                <a16:creationId xmlns:a16="http://schemas.microsoft.com/office/drawing/2014/main" id="{40D514BF-0697-4AD6-8C0F-42E3D57CE3FB}"/>
              </a:ext>
            </a:extLst>
          </p:cNvPr>
          <p:cNvPicPr>
            <a:picLocks noChangeAspect="1"/>
          </p:cNvPicPr>
          <p:nvPr/>
        </p:nvPicPr>
        <p:blipFill>
          <a:blip r:embed="rId3"/>
          <a:stretch>
            <a:fillRect/>
          </a:stretch>
        </p:blipFill>
        <p:spPr>
          <a:xfrm>
            <a:off x="723900" y="4854138"/>
            <a:ext cx="10077450" cy="645884"/>
          </a:xfrm>
          <a:prstGeom prst="rect">
            <a:avLst/>
          </a:prstGeom>
        </p:spPr>
      </p:pic>
    </p:spTree>
    <p:extLst>
      <p:ext uri="{BB962C8B-B14F-4D97-AF65-F5344CB8AC3E}">
        <p14:creationId xmlns:p14="http://schemas.microsoft.com/office/powerpoint/2010/main" val="323155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4D7D-50CF-4DA6-B944-BA53A2A337A2}"/>
              </a:ext>
            </a:extLst>
          </p:cNvPr>
          <p:cNvSpPr>
            <a:spLocks noGrp="1"/>
          </p:cNvSpPr>
          <p:nvPr>
            <p:ph type="title"/>
          </p:nvPr>
        </p:nvSpPr>
        <p:spPr/>
        <p:txBody>
          <a:bodyPr/>
          <a:lstStyle/>
          <a:p>
            <a:r>
              <a:rPr lang="en-US" altLang="zh-CN" b="1" dirty="0"/>
              <a:t>Semantic Analysis</a:t>
            </a:r>
            <a:endParaRPr lang="zh-CN" altLang="en-US" dirty="0"/>
          </a:p>
        </p:txBody>
      </p:sp>
      <p:sp>
        <p:nvSpPr>
          <p:cNvPr id="3" name="内容占位符 2">
            <a:extLst>
              <a:ext uri="{FF2B5EF4-FFF2-40B4-BE49-F238E27FC236}">
                <a16:creationId xmlns:a16="http://schemas.microsoft.com/office/drawing/2014/main" id="{C71C3745-5C83-4BDF-AB0D-B386407F7CB5}"/>
              </a:ext>
            </a:extLst>
          </p:cNvPr>
          <p:cNvSpPr>
            <a:spLocks noGrp="1"/>
          </p:cNvSpPr>
          <p:nvPr>
            <p:ph idx="1"/>
          </p:nvPr>
        </p:nvSpPr>
        <p:spPr>
          <a:xfrm>
            <a:off x="583367" y="1885586"/>
            <a:ext cx="7436370" cy="4351338"/>
          </a:xfrm>
        </p:spPr>
        <p:txBody>
          <a:bodyPr>
            <a:normAutofit/>
          </a:bodyPr>
          <a:lstStyle/>
          <a:p>
            <a:pPr algn="just"/>
            <a:r>
              <a:rPr lang="en-US" altLang="zh-CN" sz="2400" dirty="0"/>
              <a:t>Description of the static semantic analysis: </a:t>
            </a:r>
            <a:endParaRPr lang="zh-CN" altLang="zh-CN" sz="2400" dirty="0"/>
          </a:p>
          <a:p>
            <a:pPr algn="just"/>
            <a:r>
              <a:rPr lang="en-US" altLang="zh-CN" sz="2400" b="1" dirty="0"/>
              <a:t>attribute grammar</a:t>
            </a:r>
            <a:r>
              <a:rPr lang="en-US" altLang="zh-CN" sz="2400" dirty="0"/>
              <a:t> (identify </a:t>
            </a:r>
            <a:r>
              <a:rPr lang="en-US" altLang="zh-CN" sz="2400" b="1" dirty="0"/>
              <a:t>attributes</a:t>
            </a:r>
            <a:r>
              <a:rPr lang="en-US" altLang="zh-CN" sz="2400" dirty="0"/>
              <a:t> of language entities that must be computed and to write </a:t>
            </a:r>
            <a:r>
              <a:rPr lang="en-US" altLang="zh-CN" sz="2400" b="1" dirty="0"/>
              <a:t>attribute equations </a:t>
            </a:r>
            <a:r>
              <a:rPr lang="en-US" altLang="zh-CN" sz="2400" dirty="0"/>
              <a:t>or</a:t>
            </a:r>
            <a:r>
              <a:rPr lang="en-US" altLang="zh-CN" sz="2400" b="1" dirty="0"/>
              <a:t> semantic rules </a:t>
            </a:r>
            <a:r>
              <a:rPr lang="en-US" altLang="zh-CN" sz="2400" dirty="0"/>
              <a:t>that express how the computation of such attributes is related to the grammar rules of the language. ) which is most useful for languages that obey the principle of syntax-directed semantics. </a:t>
            </a:r>
            <a:endParaRPr lang="zh-CN" altLang="zh-CN" sz="2400" dirty="0"/>
          </a:p>
          <a:p>
            <a:pPr algn="just"/>
            <a:r>
              <a:rPr lang="en-US" altLang="zh-CN" sz="2400" b="1" dirty="0"/>
              <a:t>Abstract syntax </a:t>
            </a:r>
            <a:r>
              <a:rPr lang="en-US" altLang="zh-CN" sz="2400" dirty="0"/>
              <a:t>as represented by an abstract syntax tree.</a:t>
            </a:r>
            <a:endParaRPr lang="zh-CN" altLang="zh-CN" sz="2400" dirty="0"/>
          </a:p>
          <a:p>
            <a:pPr algn="just"/>
            <a:endParaRPr lang="zh-CN" altLang="en-US" sz="2400" dirty="0"/>
          </a:p>
        </p:txBody>
      </p:sp>
      <p:pic>
        <p:nvPicPr>
          <p:cNvPr id="5" name="图片 4">
            <a:extLst>
              <a:ext uri="{FF2B5EF4-FFF2-40B4-BE49-F238E27FC236}">
                <a16:creationId xmlns:a16="http://schemas.microsoft.com/office/drawing/2014/main" id="{623E8960-AF4E-490A-825F-38B6410C52CB}"/>
              </a:ext>
            </a:extLst>
          </p:cNvPr>
          <p:cNvPicPr>
            <a:picLocks noChangeAspect="1"/>
          </p:cNvPicPr>
          <p:nvPr/>
        </p:nvPicPr>
        <p:blipFill>
          <a:blip r:embed="rId2"/>
          <a:stretch>
            <a:fillRect/>
          </a:stretch>
        </p:blipFill>
        <p:spPr>
          <a:xfrm>
            <a:off x="8214609" y="1764559"/>
            <a:ext cx="3732552" cy="4443515"/>
          </a:xfrm>
          <a:prstGeom prst="rect">
            <a:avLst/>
          </a:prstGeom>
        </p:spPr>
      </p:pic>
    </p:spTree>
    <p:extLst>
      <p:ext uri="{BB962C8B-B14F-4D97-AF65-F5344CB8AC3E}">
        <p14:creationId xmlns:p14="http://schemas.microsoft.com/office/powerpoint/2010/main" val="2015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38D-99F2-40E5-A756-1B0489E9084C}"/>
              </a:ext>
            </a:extLst>
          </p:cNvPr>
          <p:cNvSpPr>
            <a:spLocks noGrp="1"/>
          </p:cNvSpPr>
          <p:nvPr>
            <p:ph type="title"/>
          </p:nvPr>
        </p:nvSpPr>
        <p:spPr/>
        <p:txBody>
          <a:bodyPr/>
          <a:lstStyle/>
          <a:p>
            <a:r>
              <a:rPr lang="en-US" altLang="zh-CN" dirty="0"/>
              <a:t> 6.1 </a:t>
            </a:r>
            <a:r>
              <a:rPr lang="en-US" altLang="zh-CN" b="1" dirty="0"/>
              <a:t>Attributes and attribute grammars</a:t>
            </a:r>
            <a:endParaRPr lang="zh-CN" altLang="en-US" dirty="0"/>
          </a:p>
        </p:txBody>
      </p:sp>
      <p:sp>
        <p:nvSpPr>
          <p:cNvPr id="3" name="内容占位符 2">
            <a:extLst>
              <a:ext uri="{FF2B5EF4-FFF2-40B4-BE49-F238E27FC236}">
                <a16:creationId xmlns:a16="http://schemas.microsoft.com/office/drawing/2014/main" id="{258D8672-1C06-43D0-B043-9E1AEFF9AD3E}"/>
              </a:ext>
            </a:extLst>
          </p:cNvPr>
          <p:cNvSpPr>
            <a:spLocks noGrp="1"/>
          </p:cNvSpPr>
          <p:nvPr>
            <p:ph idx="1"/>
          </p:nvPr>
        </p:nvSpPr>
        <p:spPr>
          <a:xfrm>
            <a:off x="838200" y="1690688"/>
            <a:ext cx="10515600" cy="4667250"/>
          </a:xfrm>
        </p:spPr>
        <p:txBody>
          <a:bodyPr>
            <a:normAutofit fontScale="92500" lnSpcReduction="10000"/>
          </a:bodyPr>
          <a:lstStyle/>
          <a:p>
            <a:pPr algn="just"/>
            <a:r>
              <a:rPr lang="en-US" altLang="zh-CN" sz="2600" b="1" dirty="0"/>
              <a:t>Attributes</a:t>
            </a:r>
            <a:r>
              <a:rPr lang="en-US" altLang="zh-CN" sz="2600" dirty="0"/>
              <a:t>: any property of a programming language construct such as </a:t>
            </a:r>
            <a:endParaRPr lang="zh-CN" altLang="zh-CN" sz="2600" dirty="0"/>
          </a:p>
          <a:p>
            <a:pPr algn="just">
              <a:buFont typeface="Wingdings" panose="05000000000000000000" pitchFamily="2" charset="2"/>
              <a:buChar char="ü"/>
              <a:tabLst>
                <a:tab pos="630238" algn="l"/>
              </a:tabLst>
            </a:pPr>
            <a:r>
              <a:rPr lang="en-US" altLang="zh-CN" sz="2400" dirty="0"/>
              <a:t>	The data type of a variable</a:t>
            </a:r>
            <a:endParaRPr lang="zh-CN" altLang="zh-CN" sz="2400" dirty="0"/>
          </a:p>
          <a:p>
            <a:pPr algn="just">
              <a:buFont typeface="Wingdings" panose="05000000000000000000" pitchFamily="2" charset="2"/>
              <a:buChar char="ü"/>
              <a:tabLst>
                <a:tab pos="630238" algn="l"/>
              </a:tabLst>
            </a:pPr>
            <a:r>
              <a:rPr lang="en-US" altLang="zh-CN" sz="2400" dirty="0"/>
              <a:t>	The value of an expression</a:t>
            </a:r>
            <a:endParaRPr lang="zh-CN" altLang="zh-CN" sz="2400" dirty="0"/>
          </a:p>
          <a:p>
            <a:pPr algn="just">
              <a:buFont typeface="Wingdings" panose="05000000000000000000" pitchFamily="2" charset="2"/>
              <a:buChar char="ü"/>
              <a:tabLst>
                <a:tab pos="630238" algn="l"/>
              </a:tabLst>
            </a:pPr>
            <a:r>
              <a:rPr lang="en-US" altLang="zh-CN" sz="2400" dirty="0"/>
              <a:t>	The location of a variable in memory</a:t>
            </a:r>
            <a:endParaRPr lang="zh-CN" altLang="zh-CN" sz="2400" dirty="0"/>
          </a:p>
          <a:p>
            <a:pPr algn="just">
              <a:buFont typeface="Wingdings" panose="05000000000000000000" pitchFamily="2" charset="2"/>
              <a:buChar char="ü"/>
              <a:tabLst>
                <a:tab pos="630238" algn="l"/>
              </a:tabLst>
            </a:pPr>
            <a:r>
              <a:rPr lang="en-US" altLang="zh-CN" sz="2400" dirty="0"/>
              <a:t>	The object code of a procedure</a:t>
            </a:r>
            <a:endParaRPr lang="zh-CN" altLang="zh-CN" sz="2400" dirty="0"/>
          </a:p>
          <a:p>
            <a:pPr algn="just">
              <a:buFont typeface="Wingdings" panose="05000000000000000000" pitchFamily="2" charset="2"/>
              <a:buChar char="ü"/>
              <a:tabLst>
                <a:tab pos="630238" algn="l"/>
              </a:tabLst>
            </a:pPr>
            <a:r>
              <a:rPr lang="en-US" altLang="zh-CN" sz="2400" dirty="0"/>
              <a:t>	The number of significant digits in a number</a:t>
            </a:r>
          </a:p>
          <a:p>
            <a:pPr algn="just">
              <a:buFont typeface="Wingdings" panose="05000000000000000000" pitchFamily="2" charset="2"/>
              <a:buChar char="ü"/>
              <a:tabLst>
                <a:tab pos="630238" algn="l"/>
              </a:tabLst>
            </a:pPr>
            <a:endParaRPr lang="en-US" altLang="zh-CN" sz="2400" dirty="0"/>
          </a:p>
          <a:p>
            <a:pPr>
              <a:lnSpc>
                <a:spcPct val="120000"/>
              </a:lnSpc>
              <a:spcBef>
                <a:spcPts val="0"/>
              </a:spcBef>
            </a:pPr>
            <a:r>
              <a:rPr lang="zh-CN" altLang="en-US" sz="2600" dirty="0"/>
              <a:t>可以在复杂的处理</a:t>
            </a:r>
            <a:r>
              <a:rPr lang="en-US" altLang="zh-CN" sz="2600" dirty="0"/>
              <a:t>(</a:t>
            </a:r>
            <a:r>
              <a:rPr lang="zh-CN" altLang="en-US" sz="2600" dirty="0"/>
              <a:t>甚至编译程序的构造</a:t>
            </a:r>
            <a:r>
              <a:rPr lang="en-US" altLang="zh-CN" sz="2600" dirty="0"/>
              <a:t>)</a:t>
            </a:r>
            <a:r>
              <a:rPr lang="zh-CN" altLang="en-US" sz="2600" dirty="0"/>
              <a:t>之前确定属性。例如，一个数的有效位数可以根据语言的定义确定</a:t>
            </a:r>
            <a:r>
              <a:rPr lang="en-US" altLang="zh-CN" sz="2600" dirty="0"/>
              <a:t>(</a:t>
            </a:r>
            <a:r>
              <a:rPr lang="zh-CN" altLang="en-US" sz="2600" dirty="0"/>
              <a:t>或者至少给出一个最小值</a:t>
            </a:r>
            <a:r>
              <a:rPr lang="en-US" altLang="zh-CN" sz="2600" dirty="0"/>
              <a:t>)</a:t>
            </a:r>
            <a:r>
              <a:rPr lang="zh-CN" altLang="en-US" sz="2600" dirty="0"/>
              <a:t>。属性也可以在程序执行期间才确定，如</a:t>
            </a:r>
            <a:r>
              <a:rPr lang="en-US" altLang="zh-CN" sz="2600" dirty="0"/>
              <a:t>(</a:t>
            </a:r>
            <a:r>
              <a:rPr lang="zh-CN" altLang="en-US" sz="2600" dirty="0"/>
              <a:t>非常数</a:t>
            </a:r>
            <a:r>
              <a:rPr lang="en-US" altLang="zh-CN" sz="2600" dirty="0"/>
              <a:t>)</a:t>
            </a:r>
            <a:r>
              <a:rPr lang="zh-CN" altLang="en-US" sz="2600" dirty="0"/>
              <a:t>表达式的值，或者动态分配的数据结构的位置。</a:t>
            </a:r>
            <a:endParaRPr lang="zh-CN" altLang="zh-CN" sz="2600" dirty="0"/>
          </a:p>
          <a:p>
            <a:pPr algn="just"/>
            <a:endParaRPr lang="zh-CN" altLang="en-US" sz="2400" dirty="0"/>
          </a:p>
        </p:txBody>
      </p:sp>
    </p:spTree>
    <p:extLst>
      <p:ext uri="{BB962C8B-B14F-4D97-AF65-F5344CB8AC3E}">
        <p14:creationId xmlns:p14="http://schemas.microsoft.com/office/powerpoint/2010/main" val="287295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8D460-68EB-4C6A-B8DE-F9DD1CCA4C34}"/>
              </a:ext>
            </a:extLst>
          </p:cNvPr>
          <p:cNvSpPr>
            <a:spLocks noGrp="1"/>
          </p:cNvSpPr>
          <p:nvPr>
            <p:ph type="title"/>
          </p:nvPr>
        </p:nvSpPr>
        <p:spPr/>
        <p:txBody>
          <a:bodyPr/>
          <a:lstStyle/>
          <a:p>
            <a:r>
              <a:rPr lang="en-US" altLang="zh-CN" dirty="0"/>
              <a:t> 6.1 </a:t>
            </a:r>
            <a:r>
              <a:rPr lang="en-US" altLang="zh-CN" b="1" dirty="0"/>
              <a:t>Attributes and attribute grammars</a:t>
            </a:r>
            <a:endParaRPr lang="zh-CN" altLang="en-US" dirty="0"/>
          </a:p>
        </p:txBody>
      </p:sp>
      <p:sp>
        <p:nvSpPr>
          <p:cNvPr id="3" name="内容占位符 2">
            <a:extLst>
              <a:ext uri="{FF2B5EF4-FFF2-40B4-BE49-F238E27FC236}">
                <a16:creationId xmlns:a16="http://schemas.microsoft.com/office/drawing/2014/main" id="{7E9A6A41-3D34-4C9B-B0B3-F07463F6A22F}"/>
              </a:ext>
            </a:extLst>
          </p:cNvPr>
          <p:cNvSpPr>
            <a:spLocks noGrp="1"/>
          </p:cNvSpPr>
          <p:nvPr>
            <p:ph idx="1"/>
          </p:nvPr>
        </p:nvSpPr>
        <p:spPr/>
        <p:txBody>
          <a:bodyPr/>
          <a:lstStyle/>
          <a:p>
            <a:pPr algn="just"/>
            <a:r>
              <a:rPr lang="en-US" altLang="zh-CN" b="1" dirty="0"/>
              <a:t>Binding</a:t>
            </a:r>
            <a:r>
              <a:rPr lang="en-US" altLang="zh-CN" dirty="0"/>
              <a:t> of the attribute: the process of computing an attribute and associating its computed value with the language construct in question. </a:t>
            </a:r>
            <a:r>
              <a:rPr lang="zh-CN" altLang="en-US" i="1" dirty="0"/>
              <a:t>属性的计算及将计算值与正在讨论的语言结构联系的过程称作属性的联编</a:t>
            </a:r>
            <a:r>
              <a:rPr lang="en-US" altLang="zh-CN" i="1" dirty="0"/>
              <a:t>( binding )</a:t>
            </a:r>
            <a:r>
              <a:rPr lang="zh-CN" altLang="en-US" i="1" dirty="0"/>
              <a:t>。</a:t>
            </a:r>
            <a:endParaRPr lang="zh-CN" altLang="zh-CN" i="1" dirty="0"/>
          </a:p>
          <a:p>
            <a:pPr algn="just"/>
            <a:r>
              <a:rPr lang="en-US" altLang="zh-CN" b="1" dirty="0"/>
              <a:t>Binding time</a:t>
            </a:r>
            <a:r>
              <a:rPr lang="en-US" altLang="zh-CN" dirty="0"/>
              <a:t>: the time during the compilation/execution process when the binding of an attribute occurs. </a:t>
            </a:r>
          </a:p>
          <a:p>
            <a:r>
              <a:rPr lang="en-US" altLang="zh-CN" dirty="0"/>
              <a:t>Based on the difference of the binding time, attributes are divided into </a:t>
            </a:r>
            <a:r>
              <a:rPr lang="en-US" altLang="zh-CN" b="1" dirty="0"/>
              <a:t>Static</a:t>
            </a:r>
            <a:r>
              <a:rPr lang="en-US" altLang="zh-CN" dirty="0"/>
              <a:t> attributes (be bound prior to execution) and </a:t>
            </a:r>
            <a:r>
              <a:rPr lang="en-US" altLang="zh-CN" b="1" dirty="0"/>
              <a:t>Dynamic </a:t>
            </a:r>
            <a:r>
              <a:rPr lang="en-US" altLang="zh-CN" dirty="0"/>
              <a:t>attributes (be bound during execution). </a:t>
            </a:r>
            <a:endParaRPr lang="zh-CN" altLang="zh-CN" dirty="0"/>
          </a:p>
          <a:p>
            <a:endParaRPr lang="zh-CN" altLang="en-US" dirty="0"/>
          </a:p>
        </p:txBody>
      </p:sp>
    </p:spTree>
    <p:extLst>
      <p:ext uri="{BB962C8B-B14F-4D97-AF65-F5344CB8AC3E}">
        <p14:creationId xmlns:p14="http://schemas.microsoft.com/office/powerpoint/2010/main" val="2481565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520FF2-142C-4972-8A05-6F4DDD4288AD}"/>
              </a:ext>
            </a:extLst>
          </p:cNvPr>
          <p:cNvSpPr>
            <a:spLocks noGrp="1"/>
          </p:cNvSpPr>
          <p:nvPr>
            <p:ph type="title"/>
          </p:nvPr>
        </p:nvSpPr>
        <p:spPr/>
        <p:txBody>
          <a:bodyPr/>
          <a:lstStyle/>
          <a:p>
            <a:r>
              <a:rPr lang="en-US" altLang="zh-CN" dirty="0"/>
              <a:t> 6.1 </a:t>
            </a:r>
            <a:r>
              <a:rPr lang="en-US" altLang="zh-CN" b="1" dirty="0"/>
              <a:t>Attributes and attribute grammars</a:t>
            </a:r>
            <a:endParaRPr lang="zh-CN" altLang="en-US" dirty="0"/>
          </a:p>
        </p:txBody>
      </p:sp>
      <p:sp>
        <p:nvSpPr>
          <p:cNvPr id="3" name="内容占位符 2">
            <a:extLst>
              <a:ext uri="{FF2B5EF4-FFF2-40B4-BE49-F238E27FC236}">
                <a16:creationId xmlns:a16="http://schemas.microsoft.com/office/drawing/2014/main" id="{A8CD1513-B815-4884-AB21-09E9A7F758EB}"/>
              </a:ext>
            </a:extLst>
          </p:cNvPr>
          <p:cNvSpPr>
            <a:spLocks noGrp="1"/>
          </p:cNvSpPr>
          <p:nvPr>
            <p:ph idx="1"/>
          </p:nvPr>
        </p:nvSpPr>
        <p:spPr>
          <a:xfrm>
            <a:off x="838200" y="1690688"/>
            <a:ext cx="10515600" cy="5032375"/>
          </a:xfrm>
        </p:spPr>
        <p:txBody>
          <a:bodyPr>
            <a:noAutofit/>
          </a:bodyPr>
          <a:lstStyle/>
          <a:p>
            <a:pPr algn="just">
              <a:lnSpc>
                <a:spcPct val="120000"/>
              </a:lnSpc>
              <a:spcBef>
                <a:spcPts val="0"/>
              </a:spcBef>
            </a:pPr>
            <a:r>
              <a:rPr lang="en-US" altLang="zh-CN" sz="2000" b="1" dirty="0"/>
              <a:t>Example: </a:t>
            </a:r>
            <a:r>
              <a:rPr lang="en-US" altLang="zh-CN" sz="2000" dirty="0"/>
              <a:t>the binding time and significance during compilation of the attributes. Attribute computations are extremely varied.</a:t>
            </a:r>
            <a:endParaRPr lang="zh-CN" altLang="zh-CN" sz="2000" dirty="0"/>
          </a:p>
          <a:p>
            <a:pPr lvl="0" algn="just">
              <a:lnSpc>
                <a:spcPct val="120000"/>
              </a:lnSpc>
              <a:spcBef>
                <a:spcPts val="0"/>
              </a:spcBef>
            </a:pPr>
            <a:r>
              <a:rPr lang="en-US" altLang="zh-CN" sz="2000" b="1" dirty="0"/>
              <a:t>type checker</a:t>
            </a:r>
            <a:r>
              <a:rPr lang="en-US" altLang="zh-CN" sz="2000" dirty="0"/>
              <a:t>: In a language like C or Pascal, is an important part of semantic analysis; while in a language like LISP, data types are dynamic, LISP compiler must generate code to compute types and perform type checking during program execution. </a:t>
            </a:r>
            <a:endParaRPr lang="zh-CN" altLang="zh-CN" sz="2000" dirty="0"/>
          </a:p>
          <a:p>
            <a:pPr lvl="0" algn="just">
              <a:lnSpc>
                <a:spcPct val="120000"/>
              </a:lnSpc>
              <a:spcBef>
                <a:spcPts val="0"/>
              </a:spcBef>
            </a:pPr>
            <a:r>
              <a:rPr lang="en-US" altLang="zh-CN" sz="2000" b="1" dirty="0"/>
              <a:t>the values of expressions: </a:t>
            </a:r>
            <a:r>
              <a:rPr lang="en-US" altLang="zh-CN" sz="2000" dirty="0"/>
              <a:t>usually dynamic and the be computed during execution; but sometime can also be evaluated during compilation (constant folding). </a:t>
            </a:r>
            <a:endParaRPr lang="zh-CN" altLang="zh-CN" sz="2000" dirty="0"/>
          </a:p>
          <a:p>
            <a:pPr lvl="0" algn="just">
              <a:lnSpc>
                <a:spcPct val="120000"/>
              </a:lnSpc>
              <a:spcBef>
                <a:spcPts val="0"/>
              </a:spcBef>
            </a:pPr>
            <a:r>
              <a:rPr lang="en-US" altLang="zh-CN" sz="2000" b="1" dirty="0"/>
              <a:t>The allocation of a variable: </a:t>
            </a:r>
            <a:r>
              <a:rPr lang="en-US" altLang="zh-CN" sz="2000" dirty="0"/>
              <a:t>either static (such as in FORTRAN77) or dynamic (such as in LISP), sometimes it is a mixture of static and dynamic (such as in C and Pascal) depending on the language and properties of the variable itself.</a:t>
            </a:r>
            <a:endParaRPr lang="zh-CN" altLang="zh-CN" sz="2000" dirty="0"/>
          </a:p>
          <a:p>
            <a:pPr lvl="0" algn="just">
              <a:lnSpc>
                <a:spcPct val="120000"/>
              </a:lnSpc>
              <a:spcBef>
                <a:spcPts val="0"/>
              </a:spcBef>
            </a:pPr>
            <a:r>
              <a:rPr lang="en-US" altLang="zh-CN" sz="2000" b="1" dirty="0"/>
              <a:t>Object code of a procedure: </a:t>
            </a:r>
            <a:r>
              <a:rPr lang="en-US" altLang="zh-CN" sz="2000" dirty="0"/>
              <a:t>a static attribute, which is computed by the code generator.</a:t>
            </a:r>
            <a:endParaRPr lang="zh-CN" altLang="zh-CN" sz="2000" dirty="0"/>
          </a:p>
          <a:p>
            <a:pPr lvl="0" algn="just">
              <a:lnSpc>
                <a:spcPct val="120000"/>
              </a:lnSpc>
              <a:spcBef>
                <a:spcPts val="0"/>
              </a:spcBef>
            </a:pPr>
            <a:r>
              <a:rPr lang="en-US" altLang="zh-CN" sz="2000" b="1" dirty="0"/>
              <a:t>Number of significant digits in a number</a:t>
            </a:r>
            <a:r>
              <a:rPr lang="en-US" altLang="zh-CN" sz="2000" dirty="0"/>
              <a:t>: often not explicitly treated during compilation.</a:t>
            </a:r>
            <a:endParaRPr lang="zh-CN" altLang="en-US" sz="2000" dirty="0"/>
          </a:p>
        </p:txBody>
      </p:sp>
    </p:spTree>
    <p:extLst>
      <p:ext uri="{BB962C8B-B14F-4D97-AF65-F5344CB8AC3E}">
        <p14:creationId xmlns:p14="http://schemas.microsoft.com/office/powerpoint/2010/main" val="615909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38C2B-0059-4A50-AD5B-DB6CCA297113}"/>
              </a:ext>
            </a:extLst>
          </p:cNvPr>
          <p:cNvSpPr>
            <a:spLocks noGrp="1"/>
          </p:cNvSpPr>
          <p:nvPr>
            <p:ph type="title"/>
          </p:nvPr>
        </p:nvSpPr>
        <p:spPr/>
        <p:txBody>
          <a:bodyPr/>
          <a:lstStyle/>
          <a:p>
            <a:r>
              <a:rPr lang="en-US" altLang="zh-CN" b="1" dirty="0"/>
              <a:t>6.1.1 Attribute grammars</a:t>
            </a:r>
            <a:endParaRPr lang="zh-CN" altLang="zh-CN" b="1" dirty="0"/>
          </a:p>
        </p:txBody>
      </p:sp>
      <p:sp>
        <p:nvSpPr>
          <p:cNvPr id="3" name="内容占位符 2">
            <a:extLst>
              <a:ext uri="{FF2B5EF4-FFF2-40B4-BE49-F238E27FC236}">
                <a16:creationId xmlns:a16="http://schemas.microsoft.com/office/drawing/2014/main" id="{094554A4-EAAE-4C8C-AB0F-27FEE9EF5EDE}"/>
              </a:ext>
            </a:extLst>
          </p:cNvPr>
          <p:cNvSpPr>
            <a:spLocks noGrp="1"/>
          </p:cNvSpPr>
          <p:nvPr>
            <p:ph idx="1"/>
          </p:nvPr>
        </p:nvSpPr>
        <p:spPr/>
        <p:txBody>
          <a:bodyPr/>
          <a:lstStyle/>
          <a:p>
            <a:r>
              <a:rPr lang="en-US" altLang="zh-CN" i="1" dirty="0" err="1"/>
              <a:t>X.a</a:t>
            </a:r>
            <a:r>
              <a:rPr lang="en-US" altLang="zh-CN" dirty="0"/>
              <a:t> means the value of </a:t>
            </a:r>
            <a:r>
              <a:rPr lang="en-US" altLang="zh-CN" i="1" dirty="0"/>
              <a:t>a</a:t>
            </a:r>
            <a:r>
              <a:rPr lang="en-US" altLang="zh-CN" dirty="0"/>
              <a:t> associated to X (X is a grammar symbol and </a:t>
            </a:r>
            <a:r>
              <a:rPr lang="en-US" altLang="zh-CN" i="1" dirty="0"/>
              <a:t>a</a:t>
            </a:r>
            <a:r>
              <a:rPr lang="en-US" altLang="zh-CN" dirty="0"/>
              <a:t> is an attribute associated to X).</a:t>
            </a:r>
            <a:endParaRPr lang="zh-CN" altLang="zh-CN" dirty="0"/>
          </a:p>
          <a:p>
            <a:endParaRPr lang="zh-CN" altLang="en-US" dirty="0"/>
          </a:p>
        </p:txBody>
      </p:sp>
      <p:pic>
        <p:nvPicPr>
          <p:cNvPr id="4" name="图片 3">
            <a:extLst>
              <a:ext uri="{FF2B5EF4-FFF2-40B4-BE49-F238E27FC236}">
                <a16:creationId xmlns:a16="http://schemas.microsoft.com/office/drawing/2014/main" id="{E4610DEE-525F-4C57-AB59-95BD0D70C925}"/>
              </a:ext>
            </a:extLst>
          </p:cNvPr>
          <p:cNvPicPr>
            <a:picLocks noChangeAspect="1"/>
          </p:cNvPicPr>
          <p:nvPr/>
        </p:nvPicPr>
        <p:blipFill>
          <a:blip r:embed="rId2"/>
          <a:stretch>
            <a:fillRect/>
          </a:stretch>
        </p:blipFill>
        <p:spPr>
          <a:xfrm>
            <a:off x="1520683" y="2896879"/>
            <a:ext cx="9390476" cy="1723810"/>
          </a:xfrm>
          <a:prstGeom prst="rect">
            <a:avLst/>
          </a:prstGeom>
        </p:spPr>
      </p:pic>
      <p:pic>
        <p:nvPicPr>
          <p:cNvPr id="5" name="图片 4">
            <a:extLst>
              <a:ext uri="{FF2B5EF4-FFF2-40B4-BE49-F238E27FC236}">
                <a16:creationId xmlns:a16="http://schemas.microsoft.com/office/drawing/2014/main" id="{DBA57539-2B15-4684-B93C-8E6C10D7BFE0}"/>
              </a:ext>
            </a:extLst>
          </p:cNvPr>
          <p:cNvPicPr>
            <a:picLocks noChangeAspect="1"/>
          </p:cNvPicPr>
          <p:nvPr/>
        </p:nvPicPr>
        <p:blipFill>
          <a:blip r:embed="rId3"/>
          <a:stretch>
            <a:fillRect/>
          </a:stretch>
        </p:blipFill>
        <p:spPr>
          <a:xfrm>
            <a:off x="838200" y="4754778"/>
            <a:ext cx="10072959" cy="1723810"/>
          </a:xfrm>
          <a:prstGeom prst="rect">
            <a:avLst/>
          </a:prstGeom>
        </p:spPr>
      </p:pic>
    </p:spTree>
    <p:extLst>
      <p:ext uri="{BB962C8B-B14F-4D97-AF65-F5344CB8AC3E}">
        <p14:creationId xmlns:p14="http://schemas.microsoft.com/office/powerpoint/2010/main" val="1023487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0186E-EFA4-48BE-A932-661F90A71F7A}"/>
              </a:ext>
            </a:extLst>
          </p:cNvPr>
          <p:cNvSpPr>
            <a:spLocks noGrp="1"/>
          </p:cNvSpPr>
          <p:nvPr>
            <p:ph type="title"/>
          </p:nvPr>
        </p:nvSpPr>
        <p:spPr/>
        <p:txBody>
          <a:bodyPr/>
          <a:lstStyle/>
          <a:p>
            <a:r>
              <a:rPr lang="en-US" altLang="zh-CN" b="1" dirty="0"/>
              <a:t>6.1.1 Attribute grammars</a:t>
            </a:r>
            <a:endParaRPr lang="zh-CN" altLang="en-US" dirty="0"/>
          </a:p>
        </p:txBody>
      </p:sp>
      <p:sp>
        <p:nvSpPr>
          <p:cNvPr id="3" name="内容占位符 2">
            <a:extLst>
              <a:ext uri="{FF2B5EF4-FFF2-40B4-BE49-F238E27FC236}">
                <a16:creationId xmlns:a16="http://schemas.microsoft.com/office/drawing/2014/main" id="{059B54B2-7103-4D68-8E53-E7FFC9AFD221}"/>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539B2093-29A4-41D6-9AB7-9E929DA858AE}"/>
              </a:ext>
            </a:extLst>
          </p:cNvPr>
          <p:cNvPicPr>
            <a:picLocks noChangeAspect="1"/>
          </p:cNvPicPr>
          <p:nvPr/>
        </p:nvPicPr>
        <p:blipFill>
          <a:blip r:embed="rId2"/>
          <a:stretch>
            <a:fillRect/>
          </a:stretch>
        </p:blipFill>
        <p:spPr>
          <a:xfrm>
            <a:off x="1409700" y="1825625"/>
            <a:ext cx="8401050" cy="3177598"/>
          </a:xfrm>
          <a:prstGeom prst="rect">
            <a:avLst/>
          </a:prstGeom>
        </p:spPr>
      </p:pic>
    </p:spTree>
    <p:extLst>
      <p:ext uri="{BB962C8B-B14F-4D97-AF65-F5344CB8AC3E}">
        <p14:creationId xmlns:p14="http://schemas.microsoft.com/office/powerpoint/2010/main" val="35634029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1310</Words>
  <Application>Microsoft Office PowerPoint</Application>
  <PresentationFormat>宽屏</PresentationFormat>
  <Paragraphs>71</Paragraphs>
  <Slides>38</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AdobeSongStd-Light</vt:lpstr>
      <vt:lpstr>Courier</vt:lpstr>
      <vt:lpstr>等线</vt:lpstr>
      <vt:lpstr>等线 Light</vt:lpstr>
      <vt:lpstr>宋体</vt:lpstr>
      <vt:lpstr>Arial</vt:lpstr>
      <vt:lpstr>Times New Roman</vt:lpstr>
      <vt:lpstr>Wingdings</vt:lpstr>
      <vt:lpstr>Office 主题​​</vt:lpstr>
      <vt:lpstr>Chapter 6 Semantic Analysis</vt:lpstr>
      <vt:lpstr>Semantic Analysis</vt:lpstr>
      <vt:lpstr>Semantic Analysis</vt:lpstr>
      <vt:lpstr>Semantic Analysis</vt:lpstr>
      <vt:lpstr> 6.1 Attributes and attribute grammars</vt:lpstr>
      <vt:lpstr> 6.1 Attributes and attribute grammars</vt:lpstr>
      <vt:lpstr> 6.1 Attributes and attribute grammars</vt:lpstr>
      <vt:lpstr>6.1.1 Attribute grammars</vt:lpstr>
      <vt:lpstr>6.1.1 Attribute grammars</vt:lpstr>
      <vt:lpstr>PowerPoint 演示文稿</vt:lpstr>
      <vt:lpstr>the parse tree showing attribute computations for the number 345 is given as follows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6.1.2 Simplifications and Extensions to Attribute Grammars</vt:lpstr>
      <vt:lpstr>6.1.2 Simplifications and Extensions to Attribute Grammars</vt:lpstr>
      <vt:lpstr>6.1.2 Simplifications and Extensions to Attribute Grammars</vt:lpstr>
      <vt:lpstr>PowerPoint 演示文稿</vt:lpstr>
      <vt:lpstr>6.2 Algorithms for attribute computation</vt:lpstr>
      <vt:lpstr>6.2.1dependency graphs and evaluation order</vt:lpstr>
      <vt:lpstr>6.2.1dependency graphs and evaluation order</vt:lpstr>
      <vt:lpstr>6.2.1dependency graphs and evaluation order</vt:lpstr>
      <vt:lpstr>6.2.1dependency graphs and evaluation order</vt:lpstr>
      <vt:lpstr>6.2.1dependency graphs and evaluation order</vt:lpstr>
      <vt:lpstr>6.2.1dependency graphs and evaluation order</vt:lpstr>
      <vt:lpstr>PowerPoint 演示文稿</vt:lpstr>
      <vt:lpstr>6.2.1dependency graphs and evaluation order</vt:lpstr>
      <vt:lpstr>6.2.1dependency graphs and evaluation order</vt:lpstr>
      <vt:lpstr>6.2.2 Synthesized and inherited attributes</vt:lpstr>
      <vt:lpstr>6.2.2 Synthesized and inherited attributes</vt:lpstr>
      <vt:lpstr>6.2.2 Synthesized and inherited attributes</vt:lpstr>
      <vt:lpstr>6.2.2 Synthesized and inherited attributes</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Semantic Analysis</dc:title>
  <dc:creator>Windows 用户</dc:creator>
  <cp:lastModifiedBy>Windows 用户</cp:lastModifiedBy>
  <cp:revision>43</cp:revision>
  <dcterms:created xsi:type="dcterms:W3CDTF">2021-11-27T08:52:21Z</dcterms:created>
  <dcterms:modified xsi:type="dcterms:W3CDTF">2021-11-28T13:49:06Z</dcterms:modified>
</cp:coreProperties>
</file>