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Nunit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dc.gov/drugoverdose/epidemic/index.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42fd7c6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42fd7c6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36b5102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36b5102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350">
                <a:solidFill>
                  <a:schemeClr val="dk1"/>
                </a:solidFill>
                <a:latin typeface="Proxima Nova"/>
                <a:ea typeface="Proxima Nova"/>
                <a:cs typeface="Proxima Nova"/>
                <a:sym typeface="Proxima Nova"/>
              </a:rPr>
              <a:t>Jeremy</a:t>
            </a:r>
            <a:endParaRPr sz="1350">
              <a:solidFill>
                <a:schemeClr val="dk1"/>
              </a:solidFill>
              <a:latin typeface="Proxima Nova"/>
              <a:ea typeface="Proxima Nova"/>
              <a:cs typeface="Proxima Nova"/>
              <a:sym typeface="Proxima Nova"/>
            </a:endParaRPr>
          </a:p>
          <a:p>
            <a:pPr indent="0" lvl="0" marL="0" rtl="0" algn="l">
              <a:lnSpc>
                <a:spcPct val="100000"/>
              </a:lnSpc>
              <a:spcBef>
                <a:spcPts val="2000"/>
              </a:spcBef>
              <a:spcAft>
                <a:spcPts val="0"/>
              </a:spcAft>
              <a:buNone/>
            </a:pPr>
            <a:r>
              <a:rPr lang="en" sz="1350">
                <a:solidFill>
                  <a:schemeClr val="dk1"/>
                </a:solidFill>
                <a:latin typeface="Proxima Nova"/>
                <a:ea typeface="Proxima Nova"/>
                <a:cs typeface="Proxima Nova"/>
                <a:sym typeface="Proxima Nova"/>
              </a:rPr>
              <a:t>Mental health can increase drug abuse. Factors like physical or emotional trauma can contribute to people trying to self-medicate. </a:t>
            </a:r>
            <a:endParaRPr sz="1350">
              <a:solidFill>
                <a:schemeClr val="dk1"/>
              </a:solidFill>
              <a:latin typeface="Proxima Nova"/>
              <a:ea typeface="Proxima Nova"/>
              <a:cs typeface="Proxima Nova"/>
              <a:sym typeface="Proxima Nova"/>
            </a:endParaRPr>
          </a:p>
          <a:p>
            <a:pPr indent="0" lvl="0" marL="0" rtl="0" algn="l">
              <a:lnSpc>
                <a:spcPct val="100000"/>
              </a:lnSpc>
              <a:spcBef>
                <a:spcPts val="2000"/>
              </a:spcBef>
              <a:spcAft>
                <a:spcPts val="0"/>
              </a:spcAft>
              <a:buNone/>
            </a:pPr>
            <a:r>
              <a:rPr lang="en" sz="1350">
                <a:solidFill>
                  <a:schemeClr val="dk1"/>
                </a:solidFill>
                <a:latin typeface="Proxima Nova"/>
                <a:ea typeface="Proxima Nova"/>
                <a:cs typeface="Proxima Nova"/>
                <a:sym typeface="Proxima Nova"/>
              </a:rPr>
              <a:t>As well as people with depression and other mental health conditions. They might attempt to self- medicate to make their symptoms not noticeable to others.</a:t>
            </a:r>
            <a:endParaRPr sz="1350">
              <a:solidFill>
                <a:schemeClr val="dk1"/>
              </a:solidFill>
              <a:latin typeface="Proxima Nova"/>
              <a:ea typeface="Proxima Nova"/>
              <a:cs typeface="Proxima Nova"/>
              <a:sym typeface="Proxima Nova"/>
            </a:endParaRPr>
          </a:p>
          <a:p>
            <a:pPr indent="0" lvl="0" marL="0" rtl="0" algn="l">
              <a:lnSpc>
                <a:spcPct val="100000"/>
              </a:lnSpc>
              <a:spcBef>
                <a:spcPts val="2000"/>
              </a:spcBef>
              <a:spcAft>
                <a:spcPts val="0"/>
              </a:spcAft>
              <a:buNone/>
            </a:pPr>
            <a:r>
              <a:rPr lang="en" sz="1350">
                <a:solidFill>
                  <a:schemeClr val="dk1"/>
                </a:solidFill>
                <a:latin typeface="Proxima Nova"/>
                <a:ea typeface="Proxima Nova"/>
                <a:cs typeface="Proxima Nova"/>
                <a:sym typeface="Proxima Nova"/>
              </a:rPr>
              <a:t>From the visualization here it is obvious that teens and adults in indiana has a greater percentage of illegal drug use due to the lack of effective mental health programs. </a:t>
            </a:r>
            <a:endParaRPr sz="1350">
              <a:solidFill>
                <a:schemeClr val="dk1"/>
              </a:solidFill>
              <a:latin typeface="Proxima Nova"/>
              <a:ea typeface="Proxima Nova"/>
              <a:cs typeface="Proxima Nova"/>
              <a:sym typeface="Proxima Nova"/>
            </a:endParaRPr>
          </a:p>
          <a:p>
            <a:pPr indent="0" lvl="0" marL="0" rtl="0" algn="l">
              <a:lnSpc>
                <a:spcPct val="100000"/>
              </a:lnSpc>
              <a:spcBef>
                <a:spcPts val="2000"/>
              </a:spcBef>
              <a:spcAft>
                <a:spcPts val="0"/>
              </a:spcAft>
              <a:buNone/>
            </a:pPr>
            <a:r>
              <a:rPr lang="en" sz="1350">
                <a:solidFill>
                  <a:schemeClr val="dk1"/>
                </a:solidFill>
                <a:latin typeface="Proxima Nova"/>
                <a:ea typeface="Proxima Nova"/>
                <a:cs typeface="Proxima Nova"/>
                <a:sym typeface="Proxima Nova"/>
              </a:rPr>
              <a:t>This data was taken from kff.org and `</a:t>
            </a:r>
            <a:r>
              <a:rPr lang="en" sz="1200">
                <a:solidFill>
                  <a:srgbClr val="393D40"/>
                </a:solidFill>
                <a:highlight>
                  <a:srgbClr val="FFFFFF"/>
                </a:highlight>
                <a:latin typeface="Open Sans"/>
                <a:ea typeface="Open Sans"/>
                <a:cs typeface="Open Sans"/>
                <a:sym typeface="Open Sans"/>
              </a:rPr>
              <a:t>Deaths due to drug overdose in the U.S. were </a:t>
            </a:r>
            <a:r>
              <a:rPr lang="en" sz="1200">
                <a:solidFill>
                  <a:srgbClr val="0075C9"/>
                </a:solidFill>
                <a:highlight>
                  <a:srgbClr val="FFFFFF"/>
                </a:highlight>
                <a:uFill>
                  <a:noFill/>
                </a:uFill>
                <a:latin typeface="Open Sans"/>
                <a:ea typeface="Open Sans"/>
                <a:cs typeface="Open Sans"/>
                <a:sym typeface="Open Sans"/>
                <a:hlinkClick r:id="rId2">
                  <a:extLst>
                    <a:ext uri="{A12FA001-AC4F-418D-AE19-62706E023703}">
                      <ahyp:hlinkClr val="tx"/>
                    </a:ext>
                  </a:extLst>
                </a:hlinkClick>
              </a:rPr>
              <a:t>more than three times</a:t>
            </a:r>
            <a:r>
              <a:rPr lang="en" sz="1200">
                <a:solidFill>
                  <a:srgbClr val="393D40"/>
                </a:solidFill>
                <a:highlight>
                  <a:srgbClr val="FFFFFF"/>
                </a:highlight>
                <a:latin typeface="Open Sans"/>
                <a:ea typeface="Open Sans"/>
                <a:cs typeface="Open Sans"/>
                <a:sym typeface="Open Sans"/>
              </a:rPr>
              <a:t> higher in the past decade.</a:t>
            </a:r>
            <a:endParaRPr sz="1350">
              <a:solidFill>
                <a:schemeClr val="dk1"/>
              </a:solidFill>
              <a:latin typeface="Proxima Nova"/>
              <a:ea typeface="Proxima Nova"/>
              <a:cs typeface="Proxima Nova"/>
              <a:sym typeface="Proxima Nova"/>
            </a:endParaRPr>
          </a:p>
          <a:p>
            <a:pPr indent="0" lvl="0" marL="0" rtl="0" algn="l">
              <a:lnSpc>
                <a:spcPct val="100000"/>
              </a:lnSpc>
              <a:spcBef>
                <a:spcPts val="2000"/>
              </a:spcBef>
              <a:spcAft>
                <a:spcPts val="0"/>
              </a:spcAft>
              <a:buNone/>
            </a:pPr>
            <a:r>
              <a:t/>
            </a:r>
            <a:endParaRPr sz="1350">
              <a:solidFill>
                <a:schemeClr val="dk1"/>
              </a:solidFill>
              <a:latin typeface="Proxima Nova"/>
              <a:ea typeface="Proxima Nova"/>
              <a:cs typeface="Proxima Nova"/>
              <a:sym typeface="Proxima Nova"/>
            </a:endParaRPr>
          </a:p>
          <a:p>
            <a:pPr indent="0" lvl="0" marL="0" rtl="0" algn="l">
              <a:lnSpc>
                <a:spcPct val="100000"/>
              </a:lnSpc>
              <a:spcBef>
                <a:spcPts val="2000"/>
              </a:spcBef>
              <a:spcAft>
                <a:spcPts val="0"/>
              </a:spcAft>
              <a:buNone/>
            </a:pPr>
            <a:r>
              <a:t/>
            </a:r>
            <a:endParaRPr sz="1350">
              <a:solidFill>
                <a:schemeClr val="dk1"/>
              </a:solidFill>
              <a:latin typeface="Proxima Nova"/>
              <a:ea typeface="Proxima Nova"/>
              <a:cs typeface="Proxima Nova"/>
              <a:sym typeface="Proxima Nova"/>
            </a:endParaRPr>
          </a:p>
          <a:p>
            <a:pPr indent="0" lvl="0" marL="0" rtl="0" algn="l">
              <a:lnSpc>
                <a:spcPct val="100000"/>
              </a:lnSpc>
              <a:spcBef>
                <a:spcPts val="2000"/>
              </a:spcBef>
              <a:spcAft>
                <a:spcPts val="2000"/>
              </a:spcAft>
              <a:buNone/>
            </a:pPr>
            <a:r>
              <a:t/>
            </a:r>
            <a:endParaRPr sz="1350">
              <a:solidFill>
                <a:schemeClr val="dk1"/>
              </a:solidFill>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34d0da2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34d0da2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4444"/>
              </a:lnSpc>
              <a:spcBef>
                <a:spcPts val="1400"/>
              </a:spcBef>
              <a:spcAft>
                <a:spcPts val="0"/>
              </a:spcAft>
              <a:buNone/>
            </a:pPr>
            <a:r>
              <a:rPr lang="en" sz="1350">
                <a:solidFill>
                  <a:schemeClr val="dk1"/>
                </a:solidFill>
                <a:latin typeface="Proxima Nova"/>
                <a:ea typeface="Proxima Nova"/>
                <a:cs typeface="Proxima Nova"/>
                <a:sym typeface="Proxima Nova"/>
              </a:rPr>
              <a:t>The next</a:t>
            </a:r>
            <a:r>
              <a:rPr lang="en" sz="1350">
                <a:solidFill>
                  <a:schemeClr val="dk1"/>
                </a:solidFill>
                <a:latin typeface="Proxima Nova"/>
                <a:ea typeface="Proxima Nova"/>
                <a:cs typeface="Proxima Nova"/>
                <a:sym typeface="Proxima Nova"/>
              </a:rPr>
              <a:t> visualization is a comparison in percentages of those who do not </a:t>
            </a:r>
            <a:r>
              <a:rPr lang="en" sz="1350">
                <a:solidFill>
                  <a:schemeClr val="dk1"/>
                </a:solidFill>
                <a:latin typeface="Proxima Nova"/>
                <a:ea typeface="Proxima Nova"/>
                <a:cs typeface="Proxima Nova"/>
                <a:sym typeface="Proxima Nova"/>
              </a:rPr>
              <a:t>qualify</a:t>
            </a:r>
            <a:r>
              <a:rPr lang="en" sz="1350">
                <a:solidFill>
                  <a:schemeClr val="dk1"/>
                </a:solidFill>
                <a:latin typeface="Proxima Nova"/>
                <a:ea typeface="Proxima Nova"/>
                <a:cs typeface="Proxima Nova"/>
                <a:sym typeface="Proxima Nova"/>
              </a:rPr>
              <a:t> for treatment and those who have symptoms. </a:t>
            </a:r>
            <a:endParaRPr sz="1350">
              <a:solidFill>
                <a:schemeClr val="dk1"/>
              </a:solidFill>
              <a:latin typeface="Proxima Nova"/>
              <a:ea typeface="Proxima Nova"/>
              <a:cs typeface="Proxima Nova"/>
              <a:sym typeface="Proxima Nova"/>
            </a:endParaRPr>
          </a:p>
          <a:p>
            <a:pPr indent="0" lvl="0" marL="0" rtl="0" algn="l">
              <a:lnSpc>
                <a:spcPct val="144444"/>
              </a:lnSpc>
              <a:spcBef>
                <a:spcPts val="2000"/>
              </a:spcBef>
              <a:spcAft>
                <a:spcPts val="0"/>
              </a:spcAft>
              <a:buNone/>
            </a:pPr>
            <a:r>
              <a:rPr lang="en" sz="1350">
                <a:solidFill>
                  <a:schemeClr val="dk1"/>
                </a:solidFill>
                <a:latin typeface="Proxima Nova"/>
                <a:ea typeface="Proxima Nova"/>
                <a:cs typeface="Proxima Nova"/>
                <a:sym typeface="Proxima Nova"/>
              </a:rPr>
              <a:t>It is obvious that indiana has a serious problem in </a:t>
            </a:r>
            <a:r>
              <a:rPr lang="en" sz="1350">
                <a:solidFill>
                  <a:schemeClr val="dk1"/>
                </a:solidFill>
                <a:latin typeface="Proxima Nova"/>
                <a:ea typeface="Proxima Nova"/>
                <a:cs typeface="Proxima Nova"/>
                <a:sym typeface="Proxima Nova"/>
              </a:rPr>
              <a:t>identifying</a:t>
            </a:r>
            <a:r>
              <a:rPr lang="en" sz="1350">
                <a:solidFill>
                  <a:schemeClr val="dk1"/>
                </a:solidFill>
                <a:latin typeface="Proxima Nova"/>
                <a:ea typeface="Proxima Nova"/>
                <a:cs typeface="Proxima Nova"/>
                <a:sym typeface="Proxima Nova"/>
              </a:rPr>
              <a:t> people who need treatment. This lowers the </a:t>
            </a:r>
            <a:r>
              <a:rPr lang="en" sz="1350">
                <a:solidFill>
                  <a:schemeClr val="dk1"/>
                </a:solidFill>
                <a:latin typeface="Proxima Nova"/>
                <a:ea typeface="Proxima Nova"/>
                <a:cs typeface="Proxima Nova"/>
                <a:sym typeface="Proxima Nova"/>
              </a:rPr>
              <a:t>access</a:t>
            </a:r>
            <a:r>
              <a:rPr lang="en" sz="1350">
                <a:solidFill>
                  <a:schemeClr val="dk1"/>
                </a:solidFill>
                <a:latin typeface="Proxima Nova"/>
                <a:ea typeface="Proxima Nova"/>
                <a:cs typeface="Proxima Nova"/>
                <a:sym typeface="Proxima Nova"/>
              </a:rPr>
              <a:t> to mental health programs and causes people to self medicate. With no guidance people often overdose on drugs to </a:t>
            </a:r>
            <a:r>
              <a:rPr lang="en" sz="1350">
                <a:solidFill>
                  <a:schemeClr val="dk1"/>
                </a:solidFill>
                <a:latin typeface="Proxima Nova"/>
                <a:ea typeface="Proxima Nova"/>
                <a:cs typeface="Proxima Nova"/>
                <a:sym typeface="Proxima Nova"/>
              </a:rPr>
              <a:t>relief</a:t>
            </a:r>
            <a:r>
              <a:rPr lang="en" sz="1350">
                <a:solidFill>
                  <a:schemeClr val="dk1"/>
                </a:solidFill>
                <a:latin typeface="Proxima Nova"/>
                <a:ea typeface="Proxima Nova"/>
                <a:cs typeface="Proxima Nova"/>
                <a:sym typeface="Proxima Nova"/>
              </a:rPr>
              <a:t> from pain.</a:t>
            </a:r>
            <a:endParaRPr sz="1350">
              <a:solidFill>
                <a:schemeClr val="dk1"/>
              </a:solidFill>
              <a:latin typeface="Proxima Nova"/>
              <a:ea typeface="Proxima Nova"/>
              <a:cs typeface="Proxima Nova"/>
              <a:sym typeface="Proxima Nova"/>
            </a:endParaRPr>
          </a:p>
          <a:p>
            <a:pPr indent="0" lvl="0" marL="0" rtl="0" algn="l">
              <a:lnSpc>
                <a:spcPct val="144444"/>
              </a:lnSpc>
              <a:spcBef>
                <a:spcPts val="2000"/>
              </a:spcBef>
              <a:spcAft>
                <a:spcPts val="2000"/>
              </a:spcAft>
              <a:buNone/>
            </a:pPr>
            <a:r>
              <a:rPr lang="en" sz="1350">
                <a:solidFill>
                  <a:schemeClr val="dk1"/>
                </a:solidFill>
                <a:latin typeface="Proxima Nova"/>
                <a:ea typeface="Proxima Nova"/>
                <a:cs typeface="Proxima Nova"/>
                <a:sym typeface="Proxima Nova"/>
              </a:rPr>
              <a:t> </a:t>
            </a:r>
            <a:endParaRPr sz="1350">
              <a:solidFill>
                <a:schemeClr val="dk1"/>
              </a:solidFill>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c7cacb2b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c7cacb2b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c7cacb2b4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c7cacb2b4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c7cacb2b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c7cacb2b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424242"/>
                </a:solidFill>
                <a:latin typeface="Nunito"/>
                <a:ea typeface="Nunito"/>
                <a:cs typeface="Nunito"/>
                <a:sym typeface="Nunito"/>
              </a:rPr>
              <a:t>Sarah</a:t>
            </a:r>
            <a:endParaRPr sz="15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4586cbb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4586cbb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Sarah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rgbClr val="C0791B"/>
              </a:buClr>
              <a:buSzPts val="1100"/>
              <a:buFont typeface="Arial"/>
              <a:buNone/>
            </a:pPr>
            <a:r>
              <a:rPr b="1" lang="en" sz="1800">
                <a:solidFill>
                  <a:srgbClr val="424242"/>
                </a:solidFill>
                <a:latin typeface="Nunito"/>
                <a:ea typeface="Nunito"/>
                <a:cs typeface="Nunito"/>
                <a:sym typeface="Nunito"/>
              </a:rPr>
              <a:t>Problem</a:t>
            </a:r>
            <a:r>
              <a:rPr lang="en" sz="1300">
                <a:solidFill>
                  <a:srgbClr val="424242"/>
                </a:solidFill>
                <a:latin typeface="Nunito"/>
                <a:ea typeface="Nunito"/>
                <a:cs typeface="Nunito"/>
                <a:sym typeface="Nunito"/>
              </a:rPr>
              <a:t> - </a:t>
            </a:r>
            <a:r>
              <a:rPr lang="en" sz="1500">
                <a:solidFill>
                  <a:srgbClr val="424242"/>
                </a:solidFill>
                <a:latin typeface="Nunito"/>
                <a:ea typeface="Nunito"/>
                <a:cs typeface="Nunito"/>
                <a:sym typeface="Nunito"/>
              </a:rPr>
              <a:t>There are increasing opioid death rates each year </a:t>
            </a:r>
            <a:endParaRPr sz="1500">
              <a:solidFill>
                <a:srgbClr val="424242"/>
              </a:solidFill>
              <a:latin typeface="Nunito"/>
              <a:ea typeface="Nunito"/>
              <a:cs typeface="Nunito"/>
              <a:sym typeface="Nunito"/>
            </a:endParaRPr>
          </a:p>
          <a:p>
            <a:pPr indent="0" lvl="0" marL="0" rtl="0" algn="l">
              <a:lnSpc>
                <a:spcPct val="115000"/>
              </a:lnSpc>
              <a:spcBef>
                <a:spcPts val="1200"/>
              </a:spcBef>
              <a:spcAft>
                <a:spcPts val="0"/>
              </a:spcAft>
              <a:buClr>
                <a:srgbClr val="C0791B"/>
              </a:buClr>
              <a:buSzPts val="1100"/>
              <a:buFont typeface="Arial"/>
              <a:buNone/>
            </a:pPr>
            <a:r>
              <a:rPr b="1" lang="en" sz="1800">
                <a:solidFill>
                  <a:srgbClr val="424242"/>
                </a:solidFill>
                <a:latin typeface="Nunito"/>
                <a:ea typeface="Nunito"/>
                <a:cs typeface="Nunito"/>
                <a:sym typeface="Nunito"/>
              </a:rPr>
              <a:t>Factors </a:t>
            </a:r>
            <a:r>
              <a:rPr lang="en" sz="1300">
                <a:solidFill>
                  <a:srgbClr val="424242"/>
                </a:solidFill>
                <a:latin typeface="Nunito"/>
                <a:ea typeface="Nunito"/>
                <a:cs typeface="Nunito"/>
                <a:sym typeface="Nunito"/>
              </a:rPr>
              <a:t>- </a:t>
            </a:r>
            <a:r>
              <a:rPr lang="en" sz="1500">
                <a:solidFill>
                  <a:srgbClr val="424242"/>
                </a:solidFill>
                <a:latin typeface="Nunito"/>
                <a:ea typeface="Nunito"/>
                <a:cs typeface="Nunito"/>
                <a:sym typeface="Nunito"/>
              </a:rPr>
              <a:t>Mental health, Prescription rates by doctors, Geographic location</a:t>
            </a:r>
            <a:endParaRPr sz="1500">
              <a:solidFill>
                <a:srgbClr val="424242"/>
              </a:solidFill>
              <a:latin typeface="Nunito"/>
              <a:ea typeface="Nunito"/>
              <a:cs typeface="Nunito"/>
              <a:sym typeface="Nunito"/>
            </a:endParaRPr>
          </a:p>
          <a:p>
            <a:pPr indent="0" lvl="0" marL="0" rtl="0" algn="l">
              <a:lnSpc>
                <a:spcPct val="115000"/>
              </a:lnSpc>
              <a:spcBef>
                <a:spcPts val="1200"/>
              </a:spcBef>
              <a:spcAft>
                <a:spcPts val="0"/>
              </a:spcAft>
              <a:buClr>
                <a:srgbClr val="C0791B"/>
              </a:buClr>
              <a:buSzPts val="1100"/>
              <a:buFont typeface="Arial"/>
              <a:buNone/>
            </a:pPr>
            <a:r>
              <a:rPr b="1" lang="en" sz="1800">
                <a:solidFill>
                  <a:srgbClr val="424242"/>
                </a:solidFill>
                <a:latin typeface="Nunito"/>
                <a:ea typeface="Nunito"/>
                <a:cs typeface="Nunito"/>
                <a:sym typeface="Nunito"/>
              </a:rPr>
              <a:t>What else can we do?</a:t>
            </a:r>
            <a:r>
              <a:rPr lang="en" sz="1300">
                <a:solidFill>
                  <a:srgbClr val="424242"/>
                </a:solidFill>
                <a:latin typeface="Nunito"/>
                <a:ea typeface="Nunito"/>
                <a:cs typeface="Nunito"/>
                <a:sym typeface="Nunito"/>
              </a:rPr>
              <a:t> </a:t>
            </a:r>
            <a:r>
              <a:rPr lang="en" sz="1500">
                <a:solidFill>
                  <a:srgbClr val="424242"/>
                </a:solidFill>
                <a:latin typeface="Nunito"/>
                <a:ea typeface="Nunito"/>
                <a:cs typeface="Nunito"/>
                <a:sym typeface="Nunito"/>
              </a:rPr>
              <a:t>We need increased access to treatment programs for mental health and addiction. </a:t>
            </a:r>
            <a:endParaRPr sz="1500">
              <a:solidFill>
                <a:srgbClr val="424242"/>
              </a:solidFill>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c7cacb2b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c7cacb2b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a:p>
            <a:pPr indent="0" lvl="0" marL="0" rtl="0" algn="l">
              <a:spcBef>
                <a:spcPts val="0"/>
              </a:spcBef>
              <a:spcAft>
                <a:spcPts val="0"/>
              </a:spcAft>
              <a:buNone/>
            </a:pPr>
            <a:r>
              <a:rPr lang="en"/>
              <a:t>Death Rates Dataset </a:t>
            </a:r>
            <a:endParaRPr/>
          </a:p>
          <a:p>
            <a:pPr indent="0" lvl="0" marL="0" rtl="0" algn="l">
              <a:spcBef>
                <a:spcPts val="0"/>
              </a:spcBef>
              <a:spcAft>
                <a:spcPts val="0"/>
              </a:spcAft>
              <a:buNone/>
            </a:pPr>
            <a:r>
              <a:t/>
            </a:r>
            <a:endParaRPr sz="900">
              <a:solidFill>
                <a:schemeClr val="dk1"/>
              </a:solidFill>
            </a:endParaRPr>
          </a:p>
          <a:p>
            <a:pPr indent="0" lvl="0" marL="0" rtl="0" algn="l">
              <a:lnSpc>
                <a:spcPct val="115000"/>
              </a:lnSpc>
              <a:spcBef>
                <a:spcPts val="0"/>
              </a:spcBef>
              <a:spcAft>
                <a:spcPts val="1200"/>
              </a:spcAft>
              <a:buClr>
                <a:schemeClr val="dk1"/>
              </a:buClr>
              <a:buSzPts val="1100"/>
              <a:buFont typeface="Arial"/>
              <a:buNone/>
            </a:pPr>
            <a:r>
              <a:rPr lang="en">
                <a:solidFill>
                  <a:schemeClr val="dk1"/>
                </a:solidFill>
              </a:rPr>
              <a:t>The line graph shows the increasing amount of opioid deaths years after 1999 in the entire US and so at 2020 the deaths are at an all time high. The amount of deaths is concerning and it is just getting worse. However in the bar graph it shows the Opioid death rates in Indiana, with the highest death rates being in 2019, with the total number being 1246, and the lowest death rates in 2016, the total number being 784 deaths which makes the death rates in Indiana not as high as the total death rates in the US. </a:t>
            </a:r>
            <a:endParaRPr sz="1300">
              <a:solidFill>
                <a:srgbClr val="424242"/>
              </a:solidFill>
              <a:latin typeface="Nunito"/>
              <a:ea typeface="Nunito"/>
              <a:cs typeface="Nunito"/>
              <a:sym typeface="Nuni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c7cacb2b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c7cacb2b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Harshini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Audience for our data would be health officials, government officials, police and social workers basically anyone who works in the government. One of our assumptions in our datasets would be that </a:t>
            </a:r>
            <a:r>
              <a:rPr lang="en"/>
              <a:t>opioid</a:t>
            </a:r>
            <a:r>
              <a:rPr lang="en"/>
              <a:t> deaths in 2020 went due down most likely due to the pandemic</a:t>
            </a:r>
            <a:r>
              <a:rPr lang="en">
                <a:solidFill>
                  <a:srgbClr val="231F20"/>
                </a:solidFill>
              </a:rPr>
              <a:t> </a:t>
            </a:r>
            <a:r>
              <a:rPr lang="en">
                <a:solidFill>
                  <a:srgbClr val="231F20"/>
                </a:solidFill>
              </a:rPr>
              <a:t>less people going to doctors and getting prescriptions, less people going out in general</a:t>
            </a:r>
            <a:endParaRPr>
              <a:solidFill>
                <a:srgbClr val="231F2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c7cacb2b4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c7cacb2b4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One contribution to increasing opioid death rates is geographic location. Urban areas have a denser population and there is also increased access to drugs in the cities. Here, in the visualization on the left, the darker shades of blue represented higher death counts, so you can see that in 2019, Marion County in the middle had an extreme difference in deaths than the rest of the counties. Lake and Allen County were the next 2 darkly shaded in the upper 2 corners, which is unsurprising since both are highly populated counties. But since these 3 counties were so high in deaths counts compared to the rest of the counties, it was hard to tell the difference between the shades of my visualization. That is why I decided to exclude these 3 counties in my refined visualization on the right.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c7cacb2b4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c7cacb2b4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 then compared the visualization with a map of rural and urban counties. You can see that the orange counties (which are rural) generally correlate with lower death rates shown in the lighter blue on the left. Higher death counts also correlated with the urban counties in blue. As a result, it can be generalized that more people are dying from opioid usage in urban areas.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c7cacb2b4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c7cacb2b4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a:p>
            <a:pPr indent="0" lvl="0" marL="0" rtl="0" algn="l">
              <a:spcBef>
                <a:spcPts val="0"/>
              </a:spcBef>
              <a:spcAft>
                <a:spcPts val="0"/>
              </a:spcAft>
              <a:buClr>
                <a:schemeClr val="dk1"/>
              </a:buClr>
              <a:buSzPts val="1100"/>
              <a:buFont typeface="Arial"/>
              <a:buNone/>
            </a:pPr>
            <a:r>
              <a:rPr lang="en" sz="1300">
                <a:solidFill>
                  <a:schemeClr val="dk1"/>
                </a:solidFill>
                <a:latin typeface="Nunito"/>
                <a:ea typeface="Nunito"/>
                <a:cs typeface="Nunito"/>
                <a:sym typeface="Nunito"/>
              </a:rPr>
              <a:t>Higher dispensing rates for Opioids can lead to higher amounts of opioid abuse</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Even though rates went down drastically in the past few years, many people from the peak remain addicted</a:t>
            </a:r>
            <a:endParaRPr sz="1300">
              <a:solidFill>
                <a:schemeClr val="dk1"/>
              </a:solidFill>
              <a:latin typeface="Nunito"/>
              <a:ea typeface="Nunito"/>
              <a:cs typeface="Nunito"/>
              <a:sym typeface="Nunito"/>
            </a:endParaRPr>
          </a:p>
          <a:p>
            <a:pPr indent="-311150" lvl="0" marL="457200" rtl="0" algn="l">
              <a:lnSpc>
                <a:spcPct val="115000"/>
              </a:lnSpc>
              <a:spcBef>
                <a:spcPts val="0"/>
              </a:spcBef>
              <a:spcAft>
                <a:spcPts val="0"/>
              </a:spcAft>
              <a:buClr>
                <a:schemeClr val="dk1"/>
              </a:buClr>
              <a:buSzPts val="1300"/>
              <a:buFont typeface="Nunito"/>
              <a:buChar char="●"/>
            </a:pPr>
            <a:r>
              <a:rPr lang="en" sz="1300">
                <a:solidFill>
                  <a:schemeClr val="dk1"/>
                </a:solidFill>
                <a:latin typeface="Nunito"/>
                <a:ea typeface="Nunito"/>
                <a:cs typeface="Nunito"/>
                <a:sym typeface="Nunito"/>
              </a:rPr>
              <a:t>Even though the rates dropped in 2020, some counties in the United States had a much higher prescription rate</a:t>
            </a:r>
            <a:endParaRPr/>
          </a:p>
          <a:p>
            <a:pPr indent="0" lvl="0" marL="0" rtl="0" algn="l">
              <a:spcBef>
                <a:spcPts val="0"/>
              </a:spcBef>
              <a:spcAft>
                <a:spcPts val="0"/>
              </a:spcAft>
              <a:buNone/>
            </a:pPr>
            <a:r>
              <a:rPr lang="en"/>
              <a:t>https://www.cdc.gov/drugoverdose/rxrate-maps/index.html</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faabbac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faabbac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Sarah</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healthline.com/health/traumatic-events" TargetMode="External"/><Relationship Id="rId4" Type="http://schemas.openxmlformats.org/officeDocument/2006/relationships/hyperlink" Target="https://www.healthline.com/health/depression/forms-self-medication" TargetMode="External"/><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ff.org/statedata/mental-health-and-substance-use-state-fact-sheets/indiana/" TargetMode="External"/><Relationship Id="rId4" Type="http://schemas.openxmlformats.org/officeDocument/2006/relationships/hyperlink" Target="https://www.in.gov/recovery/data/" TargetMode="External"/><Relationship Id="rId5" Type="http://schemas.openxmlformats.org/officeDocument/2006/relationships/hyperlink" Target="https://www.cdc.gov/drugoverdose/rxrate-maps/index.html" TargetMode="External"/><Relationship Id="rId6" Type="http://schemas.openxmlformats.org/officeDocument/2006/relationships/hyperlink" Target="https://www2.indstate.edu/news/pdf/2014-08_IN%20Rural_Counties_Economic_Overview.pdf" TargetMode="External"/><Relationship Id="rId7" Type="http://schemas.openxmlformats.org/officeDocument/2006/relationships/hyperlink" Target="https://www.drugabuse.gov/drug-topics/trends-statistics/overdose-death-ra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18750" y="1495150"/>
            <a:ext cx="48660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Opioid</a:t>
            </a:r>
            <a:r>
              <a:rPr lang="en" sz="4800"/>
              <a:t> Crisis</a:t>
            </a:r>
            <a:endParaRPr sz="4800"/>
          </a:p>
        </p:txBody>
      </p:sp>
      <p:sp>
        <p:nvSpPr>
          <p:cNvPr id="278" name="Google Shape;278;p13"/>
          <p:cNvSpPr txBox="1"/>
          <p:nvPr>
            <p:ph idx="1" type="subTitle"/>
          </p:nvPr>
        </p:nvSpPr>
        <p:spPr>
          <a:xfrm>
            <a:off x="642000" y="3263975"/>
            <a:ext cx="51978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Joy Gao, </a:t>
            </a:r>
            <a:r>
              <a:rPr lang="en"/>
              <a:t>Harshini Thambiah, </a:t>
            </a:r>
            <a:r>
              <a:rPr lang="en"/>
              <a:t>Jeremy Chen, </a:t>
            </a:r>
            <a:r>
              <a:rPr lang="en"/>
              <a:t>Sarah Dunn,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Prescription Rates in Indiana </a:t>
            </a:r>
            <a:r>
              <a:rPr b="0" lang="en">
                <a:solidFill>
                  <a:srgbClr val="B7B6B6"/>
                </a:solidFill>
              </a:rPr>
              <a:t>(2020)</a:t>
            </a:r>
            <a:endParaRPr/>
          </a:p>
        </p:txBody>
      </p:sp>
      <p:pic>
        <p:nvPicPr>
          <p:cNvPr id="346" name="Google Shape;346;p22"/>
          <p:cNvPicPr preferRelativeResize="0"/>
          <p:nvPr/>
        </p:nvPicPr>
        <p:blipFill>
          <a:blip r:embed="rId3">
            <a:alphaModFix/>
          </a:blip>
          <a:stretch>
            <a:fillRect/>
          </a:stretch>
        </p:blipFill>
        <p:spPr>
          <a:xfrm>
            <a:off x="1212750" y="1156800"/>
            <a:ext cx="7175101" cy="3860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Mental Health Increase Drug Abuse</a:t>
            </a:r>
            <a:endParaRPr/>
          </a:p>
        </p:txBody>
      </p:sp>
      <p:sp>
        <p:nvSpPr>
          <p:cNvPr id="352" name="Google Shape;352;p23"/>
          <p:cNvSpPr txBox="1"/>
          <p:nvPr>
            <p:ph idx="1" type="body"/>
          </p:nvPr>
        </p:nvSpPr>
        <p:spPr>
          <a:xfrm>
            <a:off x="5787775" y="1825450"/>
            <a:ext cx="3229200" cy="1839000"/>
          </a:xfrm>
          <a:prstGeom prst="rect">
            <a:avLst/>
          </a:prstGeom>
        </p:spPr>
        <p:txBody>
          <a:bodyPr anchorCtr="0" anchor="t" bIns="91425" lIns="91425" spcFirstLastPara="1" rIns="91425" wrap="square" tIns="91425">
            <a:noAutofit/>
          </a:bodyPr>
          <a:lstStyle/>
          <a:p>
            <a:pPr indent="-314325" lvl="0" marL="1371600" rtl="0" algn="l">
              <a:lnSpc>
                <a:spcPct val="100000"/>
              </a:lnSpc>
              <a:spcBef>
                <a:spcPts val="1400"/>
              </a:spcBef>
              <a:spcAft>
                <a:spcPts val="0"/>
              </a:spcAft>
              <a:buClr>
                <a:schemeClr val="dk1"/>
              </a:buClr>
              <a:buSzPts val="1350"/>
              <a:buFont typeface="Proxima Nova"/>
              <a:buChar char="●"/>
            </a:pPr>
            <a:r>
              <a:rPr lang="en" sz="1350">
                <a:solidFill>
                  <a:schemeClr val="dk1"/>
                </a:solidFill>
                <a:uFill>
                  <a:noFill/>
                </a:uFill>
                <a:latin typeface="Proxima Nova"/>
                <a:ea typeface="Proxima Nova"/>
                <a:cs typeface="Proxima Nova"/>
                <a:sym typeface="Proxima Nova"/>
                <a:hlinkClick r:id="rId3">
                  <a:extLst>
                    <a:ext uri="{A12FA001-AC4F-418D-AE19-62706E023703}">
                      <ahyp:hlinkClr val="tx"/>
                    </a:ext>
                  </a:extLst>
                </a:hlinkClick>
              </a:rPr>
              <a:t>Trauma</a:t>
            </a:r>
            <a:r>
              <a:rPr lang="en" sz="1350">
                <a:solidFill>
                  <a:schemeClr val="dk1"/>
                </a:solidFill>
                <a:latin typeface="Proxima Nova"/>
                <a:ea typeface="Proxima Nova"/>
                <a:cs typeface="Proxima Nova"/>
                <a:sym typeface="Proxima Nova"/>
              </a:rPr>
              <a:t>, such as physical or emotional abuse, can contribute to both mental health conditions and addiction.</a:t>
            </a:r>
            <a:endParaRPr/>
          </a:p>
        </p:txBody>
      </p:sp>
      <p:sp>
        <p:nvSpPr>
          <p:cNvPr id="353" name="Google Shape;353;p23"/>
          <p:cNvSpPr txBox="1"/>
          <p:nvPr/>
        </p:nvSpPr>
        <p:spPr>
          <a:xfrm>
            <a:off x="0" y="4080250"/>
            <a:ext cx="4241400" cy="1015800"/>
          </a:xfrm>
          <a:prstGeom prst="rect">
            <a:avLst/>
          </a:prstGeom>
          <a:noFill/>
          <a:ln>
            <a:noFill/>
          </a:ln>
        </p:spPr>
        <p:txBody>
          <a:bodyPr anchorCtr="0" anchor="t" bIns="91425" lIns="91425" spcFirstLastPara="1" rIns="91425" wrap="square" tIns="91425">
            <a:spAutoFit/>
          </a:bodyPr>
          <a:lstStyle/>
          <a:p>
            <a:pPr indent="-314325" lvl="0" marL="1371600" rtl="0" algn="l">
              <a:spcBef>
                <a:spcPts val="1400"/>
              </a:spcBef>
              <a:spcAft>
                <a:spcPts val="0"/>
              </a:spcAft>
              <a:buClr>
                <a:schemeClr val="dk1"/>
              </a:buClr>
              <a:buSzPts val="1350"/>
              <a:buFont typeface="Proxima Nova"/>
              <a:buChar char="●"/>
            </a:pPr>
            <a:r>
              <a:rPr lang="en" sz="1350">
                <a:solidFill>
                  <a:schemeClr val="dk1"/>
                </a:solidFill>
                <a:latin typeface="Proxima Nova"/>
                <a:ea typeface="Proxima Nova"/>
                <a:cs typeface="Proxima Nova"/>
                <a:sym typeface="Proxima Nova"/>
              </a:rPr>
              <a:t>People with depression and other mental health conditions may </a:t>
            </a:r>
            <a:r>
              <a:rPr lang="en" sz="1350">
                <a:solidFill>
                  <a:schemeClr val="dk1"/>
                </a:solidFill>
                <a:uFill>
                  <a:noFill/>
                </a:uFill>
                <a:latin typeface="Proxima Nova"/>
                <a:ea typeface="Proxima Nova"/>
                <a:cs typeface="Proxima Nova"/>
                <a:sym typeface="Proxima Nova"/>
                <a:hlinkClick r:id="rId4">
                  <a:extLst>
                    <a:ext uri="{A12FA001-AC4F-418D-AE19-62706E023703}">
                      <ahyp:hlinkClr val="tx"/>
                    </a:ext>
                  </a:extLst>
                </a:hlinkClick>
              </a:rPr>
              <a:t>self-medicate</a:t>
            </a:r>
            <a:r>
              <a:rPr lang="en" sz="1350">
                <a:solidFill>
                  <a:schemeClr val="dk1"/>
                </a:solidFill>
                <a:latin typeface="Proxima Nova"/>
                <a:ea typeface="Proxima Nova"/>
                <a:cs typeface="Proxima Nova"/>
                <a:sym typeface="Proxima Nova"/>
              </a:rPr>
              <a:t> with opioids to hide their symptoms.</a:t>
            </a:r>
            <a:endParaRPr>
              <a:latin typeface="Nunito"/>
              <a:ea typeface="Nunito"/>
              <a:cs typeface="Nunito"/>
              <a:sym typeface="Nunito"/>
            </a:endParaRPr>
          </a:p>
        </p:txBody>
      </p:sp>
      <p:pic>
        <p:nvPicPr>
          <p:cNvPr id="354" name="Google Shape;354;p23"/>
          <p:cNvPicPr preferRelativeResize="0"/>
          <p:nvPr/>
        </p:nvPicPr>
        <p:blipFill>
          <a:blip r:embed="rId5">
            <a:alphaModFix/>
          </a:blip>
          <a:stretch>
            <a:fillRect/>
          </a:stretch>
        </p:blipFill>
        <p:spPr>
          <a:xfrm>
            <a:off x="1658525" y="1303050"/>
            <a:ext cx="5173412" cy="2702200"/>
          </a:xfrm>
          <a:prstGeom prst="rect">
            <a:avLst/>
          </a:prstGeom>
          <a:noFill/>
          <a:ln>
            <a:noFill/>
          </a:ln>
        </p:spPr>
      </p:pic>
      <p:sp>
        <p:nvSpPr>
          <p:cNvPr id="355" name="Google Shape;355;p23"/>
          <p:cNvSpPr txBox="1"/>
          <p:nvPr/>
        </p:nvSpPr>
        <p:spPr>
          <a:xfrm>
            <a:off x="6660000" y="4264750"/>
            <a:ext cx="248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Data retrieved from: https://www.kff.org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56" name="Google Shape;356;p23"/>
          <p:cNvSpPr/>
          <p:nvPr/>
        </p:nvSpPr>
        <p:spPr>
          <a:xfrm>
            <a:off x="1669700" y="1308875"/>
            <a:ext cx="5157600" cy="2702700"/>
          </a:xfrm>
          <a:prstGeom prst="rect">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txBox="1"/>
          <p:nvPr/>
        </p:nvSpPr>
        <p:spPr>
          <a:xfrm>
            <a:off x="3293300" y="1634875"/>
            <a:ext cx="392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Nunito"/>
                <a:ea typeface="Nunito"/>
                <a:cs typeface="Nunito"/>
                <a:sym typeface="Nunito"/>
              </a:rPr>
              <a:t>0.035</a:t>
            </a:r>
            <a:endParaRPr>
              <a:latin typeface="Nunito"/>
              <a:ea typeface="Nunito"/>
              <a:cs typeface="Nunito"/>
              <a:sym typeface="Nunito"/>
            </a:endParaRPr>
          </a:p>
        </p:txBody>
      </p:sp>
      <p:sp>
        <p:nvSpPr>
          <p:cNvPr id="358" name="Google Shape;358;p23"/>
          <p:cNvSpPr txBox="1"/>
          <p:nvPr/>
        </p:nvSpPr>
        <p:spPr>
          <a:xfrm>
            <a:off x="5665925" y="1634875"/>
            <a:ext cx="392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Nunito"/>
                <a:ea typeface="Nunito"/>
                <a:cs typeface="Nunito"/>
                <a:sym typeface="Nunito"/>
              </a:rPr>
              <a:t>0.035</a:t>
            </a:r>
            <a:endParaRPr>
              <a:latin typeface="Nunito"/>
              <a:ea typeface="Nunito"/>
              <a:cs typeface="Nunito"/>
              <a:sym typeface="Nunito"/>
            </a:endParaRPr>
          </a:p>
        </p:txBody>
      </p:sp>
      <p:sp>
        <p:nvSpPr>
          <p:cNvPr id="359" name="Google Shape;359;p23"/>
          <p:cNvSpPr txBox="1"/>
          <p:nvPr/>
        </p:nvSpPr>
        <p:spPr>
          <a:xfrm>
            <a:off x="2619850" y="2279250"/>
            <a:ext cx="488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Nunito"/>
                <a:ea typeface="Nunito"/>
                <a:cs typeface="Nunito"/>
                <a:sym typeface="Nunito"/>
              </a:rPr>
              <a:t>0.032</a:t>
            </a:r>
            <a:endParaRPr sz="600">
              <a:latin typeface="Nunito"/>
              <a:ea typeface="Nunito"/>
              <a:cs typeface="Nunito"/>
              <a:sym typeface="Nunito"/>
            </a:endParaRPr>
          </a:p>
        </p:txBody>
      </p:sp>
      <p:sp>
        <p:nvSpPr>
          <p:cNvPr id="360" name="Google Shape;360;p23"/>
          <p:cNvSpPr txBox="1"/>
          <p:nvPr/>
        </p:nvSpPr>
        <p:spPr>
          <a:xfrm>
            <a:off x="4992475" y="2705500"/>
            <a:ext cx="488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Nunito"/>
                <a:ea typeface="Nunito"/>
                <a:cs typeface="Nunito"/>
                <a:sym typeface="Nunito"/>
              </a:rPr>
              <a:t>0.03</a:t>
            </a:r>
            <a:endParaRPr sz="6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Unmet need for Counseling/Therapy causes Self Treatment</a:t>
            </a:r>
            <a:endParaRPr/>
          </a:p>
        </p:txBody>
      </p:sp>
      <p:pic>
        <p:nvPicPr>
          <p:cNvPr id="366" name="Google Shape;366;p24"/>
          <p:cNvPicPr preferRelativeResize="0"/>
          <p:nvPr/>
        </p:nvPicPr>
        <p:blipFill>
          <a:blip r:embed="rId3">
            <a:alphaModFix/>
          </a:blip>
          <a:stretch>
            <a:fillRect/>
          </a:stretch>
        </p:blipFill>
        <p:spPr>
          <a:xfrm>
            <a:off x="523700" y="1656450"/>
            <a:ext cx="5391816" cy="3240825"/>
          </a:xfrm>
          <a:prstGeom prst="rect">
            <a:avLst/>
          </a:prstGeom>
          <a:noFill/>
          <a:ln>
            <a:noFill/>
          </a:ln>
        </p:spPr>
      </p:pic>
      <p:sp>
        <p:nvSpPr>
          <p:cNvPr id="367" name="Google Shape;367;p24"/>
          <p:cNvSpPr txBox="1"/>
          <p:nvPr/>
        </p:nvSpPr>
        <p:spPr>
          <a:xfrm>
            <a:off x="6290425" y="4387300"/>
            <a:ext cx="274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Data retrieved from: https://www.kff.org</a:t>
            </a:r>
            <a:endParaRPr>
              <a:latin typeface="Nunito"/>
              <a:ea typeface="Nunito"/>
              <a:cs typeface="Nunito"/>
              <a:sym typeface="Nunito"/>
            </a:endParaRPr>
          </a:p>
        </p:txBody>
      </p:sp>
      <p:cxnSp>
        <p:nvCxnSpPr>
          <p:cNvPr id="368" name="Google Shape;368;p24"/>
          <p:cNvCxnSpPr/>
          <p:nvPr/>
        </p:nvCxnSpPr>
        <p:spPr>
          <a:xfrm flipH="1">
            <a:off x="6192450" y="2143125"/>
            <a:ext cx="1184400" cy="2256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24"/>
          <p:cNvSpPr txBox="1"/>
          <p:nvPr/>
        </p:nvSpPr>
        <p:spPr>
          <a:xfrm>
            <a:off x="7444550" y="1804750"/>
            <a:ext cx="138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Data from 2018-2019</a:t>
            </a:r>
            <a:endParaRPr>
              <a:latin typeface="Nunito"/>
              <a:ea typeface="Nunito"/>
              <a:cs typeface="Nunito"/>
              <a:sym typeface="Nunito"/>
            </a:endParaRPr>
          </a:p>
        </p:txBody>
      </p:sp>
      <p:sp>
        <p:nvSpPr>
          <p:cNvPr id="370" name="Google Shape;370;p24"/>
          <p:cNvSpPr/>
          <p:nvPr/>
        </p:nvSpPr>
        <p:spPr>
          <a:xfrm>
            <a:off x="523663" y="1656413"/>
            <a:ext cx="5391900" cy="3240900"/>
          </a:xfrm>
          <a:prstGeom prst="rect">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txBox="1"/>
          <p:nvPr/>
        </p:nvSpPr>
        <p:spPr>
          <a:xfrm>
            <a:off x="4527600" y="2331725"/>
            <a:ext cx="68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0.309</a:t>
            </a:r>
            <a:endParaRPr sz="800">
              <a:latin typeface="Nunito"/>
              <a:ea typeface="Nunito"/>
              <a:cs typeface="Nunito"/>
              <a:sym typeface="Nunito"/>
            </a:endParaRPr>
          </a:p>
        </p:txBody>
      </p:sp>
      <p:sp>
        <p:nvSpPr>
          <p:cNvPr id="372" name="Google Shape;372;p24"/>
          <p:cNvSpPr txBox="1"/>
          <p:nvPr/>
        </p:nvSpPr>
        <p:spPr>
          <a:xfrm>
            <a:off x="4312875" y="2571750"/>
            <a:ext cx="851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0.305</a:t>
            </a:r>
            <a:endParaRPr sz="800">
              <a:latin typeface="Nunito"/>
              <a:ea typeface="Nunito"/>
              <a:cs typeface="Nunito"/>
              <a:sym typeface="Nunito"/>
            </a:endParaRPr>
          </a:p>
        </p:txBody>
      </p:sp>
      <p:sp>
        <p:nvSpPr>
          <p:cNvPr id="373" name="Google Shape;373;p24"/>
          <p:cNvSpPr txBox="1"/>
          <p:nvPr/>
        </p:nvSpPr>
        <p:spPr>
          <a:xfrm>
            <a:off x="2693850" y="3122975"/>
            <a:ext cx="58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0.273</a:t>
            </a:r>
            <a:endParaRPr sz="800">
              <a:latin typeface="Nunito"/>
              <a:ea typeface="Nunito"/>
              <a:cs typeface="Nunito"/>
              <a:sym typeface="Nunito"/>
            </a:endParaRPr>
          </a:p>
        </p:txBody>
      </p:sp>
      <p:sp>
        <p:nvSpPr>
          <p:cNvPr id="374" name="Google Shape;374;p24"/>
          <p:cNvSpPr txBox="1"/>
          <p:nvPr/>
        </p:nvSpPr>
        <p:spPr>
          <a:xfrm>
            <a:off x="5126975" y="3373375"/>
            <a:ext cx="6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0.322</a:t>
            </a:r>
            <a:endParaRPr sz="8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5"/>
          <p:cNvSpPr txBox="1"/>
          <p:nvPr>
            <p:ph type="title"/>
          </p:nvPr>
        </p:nvSpPr>
        <p:spPr>
          <a:xfrm>
            <a:off x="1296550" y="696675"/>
            <a:ext cx="20598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380" name="Google Shape;380;p25"/>
          <p:cNvSpPr txBox="1"/>
          <p:nvPr/>
        </p:nvSpPr>
        <p:spPr>
          <a:xfrm>
            <a:off x="546575" y="1521038"/>
            <a:ext cx="3699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Need more effective treatment programs in urban areas</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Increased access to mental health programs</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Promote medication for anti-overdose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Other pain relief methods</a:t>
            </a:r>
            <a:endParaRPr sz="1800">
              <a:latin typeface="Nunito"/>
              <a:ea typeface="Nunito"/>
              <a:cs typeface="Nunito"/>
              <a:sym typeface="Nunito"/>
            </a:endParaRPr>
          </a:p>
          <a:p>
            <a:pPr indent="0" lvl="0" marL="457200" rtl="0" algn="l">
              <a:spcBef>
                <a:spcPts val="0"/>
              </a:spcBef>
              <a:spcAft>
                <a:spcPts val="0"/>
              </a:spcAft>
              <a:buNone/>
            </a:pPr>
            <a:r>
              <a:t/>
            </a:r>
            <a:endParaRPr sz="1800">
              <a:latin typeface="Nunito"/>
              <a:ea typeface="Nunito"/>
              <a:cs typeface="Nunito"/>
              <a:sym typeface="Nunito"/>
            </a:endParaRPr>
          </a:p>
        </p:txBody>
      </p:sp>
      <p:pic>
        <p:nvPicPr>
          <p:cNvPr id="381" name="Google Shape;381;p25"/>
          <p:cNvPicPr preferRelativeResize="0"/>
          <p:nvPr/>
        </p:nvPicPr>
        <p:blipFill>
          <a:blip r:embed="rId3">
            <a:alphaModFix/>
          </a:blip>
          <a:stretch>
            <a:fillRect/>
          </a:stretch>
        </p:blipFill>
        <p:spPr>
          <a:xfrm>
            <a:off x="4342825" y="1413550"/>
            <a:ext cx="4592724" cy="31703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87" name="Google Shape;387;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solidFill>
                  <a:schemeClr val="hlink"/>
                </a:solidFill>
                <a:uFill>
                  <a:noFill/>
                </a:uFill>
                <a:hlinkClick r:id="rId3"/>
              </a:rPr>
              <a:t>https://www.kff.org/statedata/mental-health-and-substance-use-state-fact-sheets/indiana/</a:t>
            </a:r>
            <a:endParaRPr sz="1200"/>
          </a:p>
          <a:p>
            <a:pPr indent="-304800" lvl="0" marL="457200" rtl="0" algn="l">
              <a:spcBef>
                <a:spcPts val="0"/>
              </a:spcBef>
              <a:spcAft>
                <a:spcPts val="0"/>
              </a:spcAft>
              <a:buSzPts val="1200"/>
              <a:buChar char="●"/>
            </a:pPr>
            <a:r>
              <a:rPr lang="en" sz="1200" u="sng">
                <a:solidFill>
                  <a:srgbClr val="1155CC"/>
                </a:solidFill>
                <a:hlinkClick r:id="rId4">
                  <a:extLst>
                    <a:ext uri="{A12FA001-AC4F-418D-AE19-62706E023703}">
                      <ahyp:hlinkClr val="tx"/>
                    </a:ext>
                  </a:extLst>
                </a:hlinkClick>
              </a:rPr>
              <a:t>https://www.in.gov/recovery/data/</a:t>
            </a:r>
            <a:endParaRPr sz="1200"/>
          </a:p>
          <a:p>
            <a:pPr indent="-304800" lvl="0" marL="457200" rtl="0" algn="l">
              <a:lnSpc>
                <a:spcPct val="100000"/>
              </a:lnSpc>
              <a:spcBef>
                <a:spcPts val="0"/>
              </a:spcBef>
              <a:spcAft>
                <a:spcPts val="0"/>
              </a:spcAft>
              <a:buSzPts val="1200"/>
              <a:buChar char="●"/>
            </a:pPr>
            <a:r>
              <a:rPr lang="en" sz="1200" u="sng">
                <a:solidFill>
                  <a:schemeClr val="hlink"/>
                </a:solidFill>
                <a:hlinkClick r:id="rId5"/>
              </a:rPr>
              <a:t>https://www.cdc.gov/drugoverdose/rxrate-maps/index.html</a:t>
            </a:r>
            <a:endParaRPr sz="1200">
              <a:solidFill>
                <a:srgbClr val="000000"/>
              </a:solidFill>
            </a:endParaRPr>
          </a:p>
          <a:p>
            <a:pPr indent="-304800" lvl="0" marL="457200" rtl="0" algn="l">
              <a:spcBef>
                <a:spcPts val="0"/>
              </a:spcBef>
              <a:spcAft>
                <a:spcPts val="0"/>
              </a:spcAft>
              <a:buSzPts val="1200"/>
              <a:buChar char="●"/>
            </a:pPr>
            <a:r>
              <a:rPr lang="en" sz="1200" u="sng">
                <a:solidFill>
                  <a:srgbClr val="1155CC"/>
                </a:solidFill>
                <a:hlinkClick r:id="rId6">
                  <a:extLst>
                    <a:ext uri="{A12FA001-AC4F-418D-AE19-62706E023703}">
                      <ahyp:hlinkClr val="tx"/>
                    </a:ext>
                  </a:extLst>
                </a:hlinkClick>
              </a:rPr>
              <a:t>https://www2.indstate.edu/news/pdf/2014-08_IN%20Rural_Counties_Economic_Overview.pdf</a:t>
            </a:r>
            <a:endParaRPr sz="1200"/>
          </a:p>
          <a:p>
            <a:pPr indent="-304800" lvl="0" marL="457200" rtl="0" algn="l">
              <a:spcBef>
                <a:spcPts val="0"/>
              </a:spcBef>
              <a:spcAft>
                <a:spcPts val="0"/>
              </a:spcAft>
              <a:buSzPts val="1200"/>
              <a:buChar char="●"/>
            </a:pPr>
            <a:r>
              <a:rPr lang="en" sz="1200" u="sng">
                <a:solidFill>
                  <a:schemeClr val="hlink"/>
                </a:solidFill>
                <a:hlinkClick r:id="rId7"/>
              </a:rPr>
              <a:t>https://www.drugabuse.gov/drug-topics/trends-statistics/overdose-death-rates</a:t>
            </a:r>
            <a:endParaRPr sz="1200"/>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32682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Meet the Team</a:t>
            </a:r>
            <a:endParaRPr/>
          </a:p>
        </p:txBody>
      </p:sp>
      <p:sp>
        <p:nvSpPr>
          <p:cNvPr id="284" name="Google Shape;284;p14"/>
          <p:cNvSpPr txBox="1"/>
          <p:nvPr/>
        </p:nvSpPr>
        <p:spPr>
          <a:xfrm>
            <a:off x="1303800" y="2097688"/>
            <a:ext cx="3671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1"/>
                </a:solidFill>
                <a:latin typeface="Nunito"/>
                <a:ea typeface="Nunito"/>
                <a:cs typeface="Nunito"/>
                <a:sym typeface="Nunito"/>
              </a:rPr>
              <a:t>Joy Gao</a:t>
            </a:r>
            <a:endParaRPr b="1" sz="2200">
              <a:solidFill>
                <a:schemeClr val="accent1"/>
              </a:solidFill>
              <a:latin typeface="Nunito"/>
              <a:ea typeface="Nunito"/>
              <a:cs typeface="Nunito"/>
              <a:sym typeface="Nunito"/>
            </a:endParaRPr>
          </a:p>
          <a:p>
            <a:pPr indent="0" lvl="0" marL="0" rtl="0" algn="l">
              <a:spcBef>
                <a:spcPts val="0"/>
              </a:spcBef>
              <a:spcAft>
                <a:spcPts val="0"/>
              </a:spcAft>
              <a:buNone/>
            </a:pPr>
            <a:r>
              <a:rPr lang="en" sz="1600">
                <a:solidFill>
                  <a:srgbClr val="999999"/>
                </a:solidFill>
                <a:latin typeface="Nunito"/>
                <a:ea typeface="Nunito"/>
                <a:cs typeface="Nunito"/>
                <a:sym typeface="Nunito"/>
              </a:rPr>
              <a:t>Web Programming and Design</a:t>
            </a:r>
            <a:endParaRPr sz="1600">
              <a:solidFill>
                <a:srgbClr val="999999"/>
              </a:solidFill>
              <a:latin typeface="Nunito"/>
              <a:ea typeface="Nunito"/>
              <a:cs typeface="Nunito"/>
              <a:sym typeface="Nunito"/>
            </a:endParaRPr>
          </a:p>
        </p:txBody>
      </p:sp>
      <p:sp>
        <p:nvSpPr>
          <p:cNvPr id="285" name="Google Shape;285;p14"/>
          <p:cNvSpPr txBox="1"/>
          <p:nvPr/>
        </p:nvSpPr>
        <p:spPr>
          <a:xfrm>
            <a:off x="1303800" y="1214775"/>
            <a:ext cx="3671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1"/>
                </a:solidFill>
                <a:latin typeface="Nunito"/>
                <a:ea typeface="Nunito"/>
                <a:cs typeface="Nunito"/>
                <a:sym typeface="Nunito"/>
              </a:rPr>
              <a:t>Harshini Thambiah</a:t>
            </a:r>
            <a:endParaRPr b="1" sz="2200">
              <a:solidFill>
                <a:schemeClr val="accent1"/>
              </a:solidFill>
              <a:latin typeface="Nunito"/>
              <a:ea typeface="Nunito"/>
              <a:cs typeface="Nunito"/>
              <a:sym typeface="Nunito"/>
            </a:endParaRPr>
          </a:p>
          <a:p>
            <a:pPr indent="0" lvl="0" marL="0" rtl="0" algn="l">
              <a:spcBef>
                <a:spcPts val="0"/>
              </a:spcBef>
              <a:spcAft>
                <a:spcPts val="0"/>
              </a:spcAft>
              <a:buNone/>
            </a:pPr>
            <a:r>
              <a:rPr lang="en" sz="1600">
                <a:solidFill>
                  <a:srgbClr val="999999"/>
                </a:solidFill>
                <a:latin typeface="Nunito"/>
                <a:ea typeface="Nunito"/>
                <a:cs typeface="Nunito"/>
                <a:sym typeface="Nunito"/>
              </a:rPr>
              <a:t>Data Visualization</a:t>
            </a:r>
            <a:endParaRPr sz="1600">
              <a:solidFill>
                <a:srgbClr val="999999"/>
              </a:solidFill>
              <a:latin typeface="Nunito"/>
              <a:ea typeface="Nunito"/>
              <a:cs typeface="Nunito"/>
              <a:sym typeface="Nunito"/>
            </a:endParaRPr>
          </a:p>
        </p:txBody>
      </p:sp>
      <p:sp>
        <p:nvSpPr>
          <p:cNvPr id="286" name="Google Shape;286;p14"/>
          <p:cNvSpPr txBox="1"/>
          <p:nvPr/>
        </p:nvSpPr>
        <p:spPr>
          <a:xfrm>
            <a:off x="1303800" y="2980600"/>
            <a:ext cx="3671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1"/>
                </a:solidFill>
                <a:latin typeface="Nunito"/>
                <a:ea typeface="Nunito"/>
                <a:cs typeface="Nunito"/>
                <a:sym typeface="Nunito"/>
              </a:rPr>
              <a:t>Jeremy Chen</a:t>
            </a:r>
            <a:endParaRPr b="1" sz="2200">
              <a:solidFill>
                <a:schemeClr val="accent1"/>
              </a:solidFill>
              <a:latin typeface="Nunito"/>
              <a:ea typeface="Nunito"/>
              <a:cs typeface="Nunito"/>
              <a:sym typeface="Nunito"/>
            </a:endParaRPr>
          </a:p>
          <a:p>
            <a:pPr indent="0" lvl="0" marL="0" rtl="0" algn="l">
              <a:spcBef>
                <a:spcPts val="0"/>
              </a:spcBef>
              <a:spcAft>
                <a:spcPts val="0"/>
              </a:spcAft>
              <a:buNone/>
            </a:pPr>
            <a:r>
              <a:rPr lang="en" sz="1600">
                <a:solidFill>
                  <a:srgbClr val="999999"/>
                </a:solidFill>
                <a:latin typeface="Nunito"/>
                <a:ea typeface="Nunito"/>
                <a:cs typeface="Nunito"/>
                <a:sym typeface="Nunito"/>
              </a:rPr>
              <a:t>Web Programming and Design</a:t>
            </a:r>
            <a:endParaRPr sz="1600">
              <a:solidFill>
                <a:srgbClr val="999999"/>
              </a:solidFill>
              <a:latin typeface="Nunito"/>
              <a:ea typeface="Nunito"/>
              <a:cs typeface="Nunito"/>
              <a:sym typeface="Nunito"/>
            </a:endParaRPr>
          </a:p>
        </p:txBody>
      </p:sp>
      <p:sp>
        <p:nvSpPr>
          <p:cNvPr id="287" name="Google Shape;287;p14"/>
          <p:cNvSpPr txBox="1"/>
          <p:nvPr/>
        </p:nvSpPr>
        <p:spPr>
          <a:xfrm>
            <a:off x="1303800" y="3838825"/>
            <a:ext cx="3671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1"/>
                </a:solidFill>
                <a:latin typeface="Nunito"/>
                <a:ea typeface="Nunito"/>
                <a:cs typeface="Nunito"/>
                <a:sym typeface="Nunito"/>
              </a:rPr>
              <a:t>Sarah Dunn</a:t>
            </a:r>
            <a:endParaRPr b="1" sz="2200">
              <a:solidFill>
                <a:schemeClr val="accent1"/>
              </a:solidFill>
              <a:latin typeface="Nunito"/>
              <a:ea typeface="Nunito"/>
              <a:cs typeface="Nunito"/>
              <a:sym typeface="Nunito"/>
            </a:endParaRPr>
          </a:p>
          <a:p>
            <a:pPr indent="0" lvl="0" marL="0" rtl="0" algn="l">
              <a:spcBef>
                <a:spcPts val="0"/>
              </a:spcBef>
              <a:spcAft>
                <a:spcPts val="0"/>
              </a:spcAft>
              <a:buNone/>
            </a:pPr>
            <a:r>
              <a:rPr lang="en" sz="1600">
                <a:solidFill>
                  <a:srgbClr val="999999"/>
                </a:solidFill>
                <a:latin typeface="Nunito"/>
                <a:ea typeface="Nunito"/>
                <a:cs typeface="Nunito"/>
                <a:sym typeface="Nunito"/>
              </a:rPr>
              <a:t>Web Programming and Design</a:t>
            </a:r>
            <a:endParaRPr sz="1600">
              <a:solidFill>
                <a:srgbClr val="999999"/>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434475" y="95275"/>
            <a:ext cx="4572000" cy="111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The Case</a:t>
            </a:r>
            <a:endParaRPr sz="4800"/>
          </a:p>
        </p:txBody>
      </p:sp>
      <p:sp>
        <p:nvSpPr>
          <p:cNvPr id="293" name="Google Shape;293;p15"/>
          <p:cNvSpPr txBox="1"/>
          <p:nvPr/>
        </p:nvSpPr>
        <p:spPr>
          <a:xfrm>
            <a:off x="2983313" y="1809000"/>
            <a:ext cx="2486400" cy="172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250">
                <a:solidFill>
                  <a:schemeClr val="lt1"/>
                </a:solidFill>
                <a:latin typeface="Nunito"/>
                <a:ea typeface="Nunito"/>
                <a:cs typeface="Nunito"/>
                <a:sym typeface="Nunito"/>
              </a:rPr>
              <a:t>Factors</a:t>
            </a:r>
            <a:r>
              <a:rPr b="1" lang="en" sz="3250">
                <a:solidFill>
                  <a:schemeClr val="dk2"/>
                </a:solidFill>
                <a:latin typeface="Nunito"/>
                <a:ea typeface="Nunito"/>
                <a:cs typeface="Nunito"/>
                <a:sym typeface="Nunito"/>
              </a:rPr>
              <a:t> </a:t>
            </a:r>
            <a:endParaRPr sz="3250">
              <a:solidFill>
                <a:schemeClr val="dk2"/>
              </a:solidFill>
              <a:latin typeface="Nunito"/>
              <a:ea typeface="Nunito"/>
              <a:cs typeface="Nunito"/>
              <a:sym typeface="Nunito"/>
            </a:endParaRPr>
          </a:p>
          <a:p>
            <a:pPr indent="0" lvl="0" marL="0" rtl="0" algn="ctr">
              <a:lnSpc>
                <a:spcPct val="115000"/>
              </a:lnSpc>
              <a:spcBef>
                <a:spcPts val="1200"/>
              </a:spcBef>
              <a:spcAft>
                <a:spcPts val="1200"/>
              </a:spcAft>
              <a:buClr>
                <a:schemeClr val="dk1"/>
              </a:buClr>
              <a:buSzPts val="1100"/>
              <a:buFont typeface="Arial"/>
              <a:buNone/>
            </a:pPr>
            <a:r>
              <a:rPr lang="en" sz="1600">
                <a:solidFill>
                  <a:schemeClr val="lt1"/>
                </a:solidFill>
                <a:latin typeface="Nunito"/>
                <a:ea typeface="Nunito"/>
                <a:cs typeface="Nunito"/>
                <a:sym typeface="Nunito"/>
              </a:rPr>
              <a:t>Geographic location, Prescription rates by doctors, Mental health, </a:t>
            </a:r>
            <a:endParaRPr sz="1600">
              <a:solidFill>
                <a:schemeClr val="lt1"/>
              </a:solidFill>
              <a:latin typeface="Nunito"/>
              <a:ea typeface="Nunito"/>
              <a:cs typeface="Nunito"/>
              <a:sym typeface="Nunito"/>
            </a:endParaRPr>
          </a:p>
        </p:txBody>
      </p:sp>
      <p:sp>
        <p:nvSpPr>
          <p:cNvPr id="294" name="Google Shape;294;p15"/>
          <p:cNvSpPr txBox="1"/>
          <p:nvPr/>
        </p:nvSpPr>
        <p:spPr>
          <a:xfrm>
            <a:off x="5469725" y="1809000"/>
            <a:ext cx="3345600" cy="225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000">
                <a:solidFill>
                  <a:schemeClr val="lt1"/>
                </a:solidFill>
                <a:latin typeface="Nunito"/>
                <a:ea typeface="Nunito"/>
                <a:cs typeface="Nunito"/>
                <a:sym typeface="Nunito"/>
              </a:rPr>
              <a:t>What can we do?</a:t>
            </a:r>
            <a:r>
              <a:rPr lang="en" sz="3000">
                <a:solidFill>
                  <a:schemeClr val="lt1"/>
                </a:solidFill>
                <a:latin typeface="Nunito"/>
                <a:ea typeface="Nunito"/>
                <a:cs typeface="Nunito"/>
                <a:sym typeface="Nunito"/>
              </a:rPr>
              <a:t> </a:t>
            </a:r>
            <a:endParaRPr sz="3000">
              <a:solidFill>
                <a:schemeClr val="lt1"/>
              </a:solidFill>
              <a:latin typeface="Nunito"/>
              <a:ea typeface="Nunito"/>
              <a:cs typeface="Nunito"/>
              <a:sym typeface="Nunito"/>
            </a:endParaRPr>
          </a:p>
          <a:p>
            <a:pPr indent="0" lvl="0" marL="0" rtl="0" algn="ctr">
              <a:lnSpc>
                <a:spcPct val="115000"/>
              </a:lnSpc>
              <a:spcBef>
                <a:spcPts val="1200"/>
              </a:spcBef>
              <a:spcAft>
                <a:spcPts val="0"/>
              </a:spcAft>
              <a:buClr>
                <a:schemeClr val="dk1"/>
              </a:buClr>
              <a:buSzPts val="1100"/>
              <a:buFont typeface="Arial"/>
              <a:buNone/>
            </a:pPr>
            <a:r>
              <a:rPr lang="en" sz="1800">
                <a:solidFill>
                  <a:schemeClr val="lt1"/>
                </a:solidFill>
                <a:latin typeface="Nunito"/>
                <a:ea typeface="Nunito"/>
                <a:cs typeface="Nunito"/>
                <a:sym typeface="Nunito"/>
              </a:rPr>
              <a:t>We need increased access to treatment programs</a:t>
            </a:r>
            <a:endParaRPr sz="1800">
              <a:solidFill>
                <a:schemeClr val="lt1"/>
              </a:solidFill>
              <a:latin typeface="Nunito"/>
              <a:ea typeface="Nunito"/>
              <a:cs typeface="Nunito"/>
              <a:sym typeface="Nunito"/>
            </a:endParaRPr>
          </a:p>
          <a:p>
            <a:pPr indent="0" lvl="0" marL="0" rtl="0" algn="ctr">
              <a:lnSpc>
                <a:spcPct val="115000"/>
              </a:lnSpc>
              <a:spcBef>
                <a:spcPts val="1200"/>
              </a:spcBef>
              <a:spcAft>
                <a:spcPts val="1200"/>
              </a:spcAft>
              <a:buClr>
                <a:schemeClr val="dk1"/>
              </a:buClr>
              <a:buSzPts val="1100"/>
              <a:buFont typeface="Arial"/>
              <a:buNone/>
            </a:pPr>
            <a:r>
              <a:rPr lang="en" sz="1800">
                <a:solidFill>
                  <a:schemeClr val="lt1"/>
                </a:solidFill>
                <a:latin typeface="Nunito"/>
                <a:ea typeface="Nunito"/>
                <a:cs typeface="Nunito"/>
                <a:sym typeface="Nunito"/>
              </a:rPr>
              <a:t>Research alternative methods for pain relief</a:t>
            </a:r>
            <a:endParaRPr sz="1800">
              <a:solidFill>
                <a:schemeClr val="lt1"/>
              </a:solidFill>
              <a:latin typeface="Nunito"/>
              <a:ea typeface="Nunito"/>
              <a:cs typeface="Nunito"/>
              <a:sym typeface="Nunito"/>
            </a:endParaRPr>
          </a:p>
        </p:txBody>
      </p:sp>
      <p:sp>
        <p:nvSpPr>
          <p:cNvPr id="295" name="Google Shape;295;p15"/>
          <p:cNvSpPr txBox="1"/>
          <p:nvPr/>
        </p:nvSpPr>
        <p:spPr>
          <a:xfrm>
            <a:off x="278325" y="1675200"/>
            <a:ext cx="2789100" cy="205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3250">
                <a:solidFill>
                  <a:srgbClr val="FFFFFF"/>
                </a:solidFill>
                <a:latin typeface="Nunito"/>
                <a:ea typeface="Nunito"/>
                <a:cs typeface="Nunito"/>
                <a:sym typeface="Nunito"/>
              </a:rPr>
              <a:t>Problem</a:t>
            </a:r>
            <a:r>
              <a:rPr lang="en" sz="4250">
                <a:solidFill>
                  <a:srgbClr val="B7B6B6"/>
                </a:solidFill>
                <a:latin typeface="Nunito"/>
                <a:ea typeface="Nunito"/>
                <a:cs typeface="Nunito"/>
                <a:sym typeface="Nunito"/>
              </a:rPr>
              <a:t> </a:t>
            </a:r>
            <a:endParaRPr sz="4250">
              <a:solidFill>
                <a:srgbClr val="B7B6B6"/>
              </a:solidFill>
              <a:latin typeface="Nunito"/>
              <a:ea typeface="Nunito"/>
              <a:cs typeface="Nunito"/>
              <a:sym typeface="Nunito"/>
            </a:endParaRPr>
          </a:p>
          <a:p>
            <a:pPr indent="0" lvl="0" marL="0" rtl="0" algn="ctr">
              <a:lnSpc>
                <a:spcPct val="115000"/>
              </a:lnSpc>
              <a:spcBef>
                <a:spcPts val="1200"/>
              </a:spcBef>
              <a:spcAft>
                <a:spcPts val="1200"/>
              </a:spcAft>
              <a:buClr>
                <a:schemeClr val="dk1"/>
              </a:buClr>
              <a:buSzPts val="1100"/>
              <a:buFont typeface="Arial"/>
              <a:buNone/>
            </a:pPr>
            <a:r>
              <a:rPr lang="en" sz="1800">
                <a:solidFill>
                  <a:schemeClr val="lt1"/>
                </a:solidFill>
                <a:latin typeface="Nunito"/>
                <a:ea typeface="Nunito"/>
                <a:cs typeface="Nunito"/>
                <a:sym typeface="Nunito"/>
              </a:rPr>
              <a:t>There are increasing opioid death rates each year</a:t>
            </a:r>
            <a:r>
              <a:rPr lang="en" sz="2100">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Death Rates Per Year</a:t>
            </a:r>
            <a:endParaRPr/>
          </a:p>
        </p:txBody>
      </p:sp>
      <p:pic>
        <p:nvPicPr>
          <p:cNvPr id="301" name="Google Shape;301;p16"/>
          <p:cNvPicPr preferRelativeResize="0"/>
          <p:nvPr/>
        </p:nvPicPr>
        <p:blipFill>
          <a:blip r:embed="rId3">
            <a:alphaModFix/>
          </a:blip>
          <a:stretch>
            <a:fillRect/>
          </a:stretch>
        </p:blipFill>
        <p:spPr>
          <a:xfrm>
            <a:off x="206700" y="1505450"/>
            <a:ext cx="4942951" cy="2971029"/>
          </a:xfrm>
          <a:prstGeom prst="rect">
            <a:avLst/>
          </a:prstGeom>
          <a:noFill/>
          <a:ln>
            <a:noFill/>
          </a:ln>
        </p:spPr>
      </p:pic>
      <p:pic>
        <p:nvPicPr>
          <p:cNvPr id="302" name="Google Shape;302;p16"/>
          <p:cNvPicPr preferRelativeResize="0"/>
          <p:nvPr/>
        </p:nvPicPr>
        <p:blipFill>
          <a:blip r:embed="rId4">
            <a:alphaModFix/>
          </a:blip>
          <a:stretch>
            <a:fillRect/>
          </a:stretch>
        </p:blipFill>
        <p:spPr>
          <a:xfrm>
            <a:off x="5637725" y="367000"/>
            <a:ext cx="3316275" cy="4278375"/>
          </a:xfrm>
          <a:prstGeom prst="rect">
            <a:avLst/>
          </a:prstGeom>
          <a:noFill/>
          <a:ln>
            <a:noFill/>
          </a:ln>
        </p:spPr>
      </p:pic>
      <p:sp>
        <p:nvSpPr>
          <p:cNvPr id="303" name="Google Shape;303;p16"/>
          <p:cNvSpPr txBox="1"/>
          <p:nvPr/>
        </p:nvSpPr>
        <p:spPr>
          <a:xfrm>
            <a:off x="231700" y="4552700"/>
            <a:ext cx="46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Source: Drug data</a:t>
            </a:r>
            <a:r>
              <a:rPr lang="en">
                <a:latin typeface="Nunito"/>
                <a:ea typeface="Nunito"/>
                <a:cs typeface="Nunito"/>
                <a:sym typeface="Nunito"/>
              </a:rPr>
              <a:t> </a:t>
            </a:r>
            <a:endParaRPr>
              <a:latin typeface="Nunito"/>
              <a:ea typeface="Nunito"/>
              <a:cs typeface="Nunito"/>
              <a:sym typeface="Nunito"/>
            </a:endParaRPr>
          </a:p>
        </p:txBody>
      </p:sp>
      <p:sp>
        <p:nvSpPr>
          <p:cNvPr id="304" name="Google Shape;304;p16"/>
          <p:cNvSpPr txBox="1"/>
          <p:nvPr/>
        </p:nvSpPr>
        <p:spPr>
          <a:xfrm>
            <a:off x="5319075" y="4645375"/>
            <a:ext cx="46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Source: Drug data</a:t>
            </a:r>
            <a:r>
              <a:rPr lang="en">
                <a:latin typeface="Nunito"/>
                <a:ea typeface="Nunito"/>
                <a:cs typeface="Nunito"/>
                <a:sym typeface="Nunito"/>
              </a:rPr>
              <a:t> </a:t>
            </a:r>
            <a:endParaRPr>
              <a:latin typeface="Nunito"/>
              <a:ea typeface="Nunito"/>
              <a:cs typeface="Nunito"/>
              <a:sym typeface="Nunito"/>
            </a:endParaRPr>
          </a:p>
        </p:txBody>
      </p:sp>
      <p:sp>
        <p:nvSpPr>
          <p:cNvPr id="305" name="Google Shape;305;p16"/>
          <p:cNvSpPr/>
          <p:nvPr/>
        </p:nvSpPr>
        <p:spPr>
          <a:xfrm>
            <a:off x="206625" y="1505513"/>
            <a:ext cx="4943100" cy="2970900"/>
          </a:xfrm>
          <a:prstGeom prst="rect">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7"/>
          <p:cNvSpPr txBox="1"/>
          <p:nvPr>
            <p:ph idx="1" type="body"/>
          </p:nvPr>
        </p:nvSpPr>
        <p:spPr>
          <a:xfrm>
            <a:off x="896975" y="1123500"/>
            <a:ext cx="3083400" cy="3232800"/>
          </a:xfrm>
          <a:prstGeom prst="rect">
            <a:avLst/>
          </a:prstGeom>
        </p:spPr>
        <p:txBody>
          <a:bodyPr anchorCtr="0" anchor="t" bIns="91425" lIns="91425" spcFirstLastPara="1" rIns="91425" wrap="square" tIns="91425">
            <a:normAutofit fontScale="25000"/>
          </a:bodyPr>
          <a:lstStyle/>
          <a:p>
            <a:pPr indent="0" lvl="0" marL="0" rtl="0" algn="l">
              <a:lnSpc>
                <a:spcPct val="115000"/>
              </a:lnSpc>
              <a:spcBef>
                <a:spcPts val="0"/>
              </a:spcBef>
              <a:spcAft>
                <a:spcPts val="0"/>
              </a:spcAft>
              <a:buNone/>
            </a:pPr>
            <a:r>
              <a:rPr b="1" lang="en" sz="14400"/>
              <a:t>Audience</a:t>
            </a:r>
            <a:endParaRPr sz="7200"/>
          </a:p>
          <a:p>
            <a:pPr indent="-342900" lvl="0" marL="457200" rtl="0" algn="l">
              <a:spcBef>
                <a:spcPts val="1200"/>
              </a:spcBef>
              <a:spcAft>
                <a:spcPts val="0"/>
              </a:spcAft>
              <a:buSzPct val="100000"/>
              <a:buChar char="-"/>
            </a:pPr>
            <a:r>
              <a:rPr lang="en" sz="7200"/>
              <a:t>Health</a:t>
            </a:r>
            <a:r>
              <a:rPr lang="en" sz="7200"/>
              <a:t> Officials</a:t>
            </a:r>
            <a:endParaRPr sz="7200"/>
          </a:p>
          <a:p>
            <a:pPr indent="-342900" lvl="0" marL="457200" rtl="0" algn="l">
              <a:spcBef>
                <a:spcPts val="0"/>
              </a:spcBef>
              <a:spcAft>
                <a:spcPts val="0"/>
              </a:spcAft>
              <a:buSzPct val="100000"/>
              <a:buChar char="-"/>
            </a:pPr>
            <a:r>
              <a:rPr lang="en" sz="7200"/>
              <a:t>Police</a:t>
            </a:r>
            <a:endParaRPr sz="7200"/>
          </a:p>
          <a:p>
            <a:pPr indent="-342900" lvl="0" marL="457200" rtl="0" algn="l">
              <a:spcBef>
                <a:spcPts val="0"/>
              </a:spcBef>
              <a:spcAft>
                <a:spcPts val="0"/>
              </a:spcAft>
              <a:buSzPct val="100000"/>
              <a:buChar char="-"/>
            </a:pPr>
            <a:r>
              <a:rPr lang="en" sz="7200"/>
              <a:t>Government officials</a:t>
            </a:r>
            <a:endParaRPr sz="7200"/>
          </a:p>
          <a:p>
            <a:pPr indent="-342900" lvl="0" marL="457200" rtl="0" algn="l">
              <a:spcBef>
                <a:spcPts val="0"/>
              </a:spcBef>
              <a:spcAft>
                <a:spcPts val="0"/>
              </a:spcAft>
              <a:buSzPct val="100000"/>
              <a:buChar char="-"/>
            </a:pPr>
            <a:r>
              <a:rPr lang="en" sz="7200"/>
              <a:t>Social Workers</a:t>
            </a:r>
            <a:endParaRPr sz="7200"/>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
        <p:nvSpPr>
          <p:cNvPr id="311" name="Google Shape;311;p17"/>
          <p:cNvSpPr txBox="1"/>
          <p:nvPr/>
        </p:nvSpPr>
        <p:spPr>
          <a:xfrm>
            <a:off x="4501925" y="1123500"/>
            <a:ext cx="3666900" cy="252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600">
                <a:solidFill>
                  <a:schemeClr val="lt1"/>
                </a:solidFill>
                <a:latin typeface="Nunito"/>
                <a:ea typeface="Nunito"/>
                <a:cs typeface="Nunito"/>
                <a:sym typeface="Nunito"/>
              </a:rPr>
              <a:t>Assumptions</a:t>
            </a:r>
            <a:endParaRPr sz="3600">
              <a:solidFill>
                <a:schemeClr val="lt1"/>
              </a:solidFill>
              <a:latin typeface="Nunito"/>
              <a:ea typeface="Nunito"/>
              <a:cs typeface="Nunito"/>
              <a:sym typeface="Nunito"/>
            </a:endParaRPr>
          </a:p>
          <a:p>
            <a:pPr indent="-342900" lvl="0" marL="457200" rtl="0" algn="l">
              <a:lnSpc>
                <a:spcPct val="115000"/>
              </a:lnSpc>
              <a:spcBef>
                <a:spcPts val="1200"/>
              </a:spcBef>
              <a:spcAft>
                <a:spcPts val="0"/>
              </a:spcAft>
              <a:buClr>
                <a:schemeClr val="lt1"/>
              </a:buClr>
              <a:buSzPts val="1800"/>
              <a:buFont typeface="Nunito"/>
              <a:buChar char="-"/>
            </a:pPr>
            <a:r>
              <a:rPr lang="en" sz="1800">
                <a:solidFill>
                  <a:schemeClr val="lt1"/>
                </a:solidFill>
                <a:latin typeface="Nunito"/>
                <a:ea typeface="Nunito"/>
                <a:cs typeface="Nunito"/>
                <a:sym typeface="Nunito"/>
              </a:rPr>
              <a:t>Opioid deaths in 2020 went down due to the pandemic </a:t>
            </a:r>
            <a:endParaRPr sz="1800">
              <a:solidFill>
                <a:schemeClr val="lt1"/>
              </a:solidFill>
              <a:latin typeface="Nunito"/>
              <a:ea typeface="Nunito"/>
              <a:cs typeface="Nunito"/>
              <a:sym typeface="Nunito"/>
            </a:endParaRPr>
          </a:p>
          <a:p>
            <a:pPr indent="-342900" lvl="0" marL="457200" rtl="0" algn="l">
              <a:lnSpc>
                <a:spcPct val="115000"/>
              </a:lnSpc>
              <a:spcBef>
                <a:spcPts val="0"/>
              </a:spcBef>
              <a:spcAft>
                <a:spcPts val="0"/>
              </a:spcAft>
              <a:buClr>
                <a:schemeClr val="lt1"/>
              </a:buClr>
              <a:buSzPts val="1800"/>
              <a:buFont typeface="Nunito"/>
              <a:buChar char="-"/>
            </a:pPr>
            <a:r>
              <a:rPr lang="en" sz="1800">
                <a:solidFill>
                  <a:schemeClr val="lt1"/>
                </a:solidFill>
                <a:latin typeface="Nunito"/>
                <a:ea typeface="Nunito"/>
                <a:cs typeface="Nunito"/>
                <a:sym typeface="Nunito"/>
              </a:rPr>
              <a:t>Less people going to doctors, getting prescriptions, going out in general</a:t>
            </a:r>
            <a:endParaRPr sz="1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1362913" y="458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Geographic Location</a:t>
            </a:r>
            <a:endParaRPr/>
          </a:p>
        </p:txBody>
      </p:sp>
      <p:pic>
        <p:nvPicPr>
          <p:cNvPr id="317" name="Google Shape;317;p18"/>
          <p:cNvPicPr preferRelativeResize="0"/>
          <p:nvPr/>
        </p:nvPicPr>
        <p:blipFill>
          <a:blip r:embed="rId3">
            <a:alphaModFix/>
          </a:blip>
          <a:stretch>
            <a:fillRect/>
          </a:stretch>
        </p:blipFill>
        <p:spPr>
          <a:xfrm>
            <a:off x="272800" y="1116350"/>
            <a:ext cx="4604426" cy="2602500"/>
          </a:xfrm>
          <a:prstGeom prst="rect">
            <a:avLst/>
          </a:prstGeom>
          <a:noFill/>
          <a:ln>
            <a:noFill/>
          </a:ln>
        </p:spPr>
      </p:pic>
      <p:sp>
        <p:nvSpPr>
          <p:cNvPr id="318" name="Google Shape;318;p18"/>
          <p:cNvSpPr txBox="1"/>
          <p:nvPr/>
        </p:nvSpPr>
        <p:spPr>
          <a:xfrm>
            <a:off x="454975" y="4046975"/>
            <a:ext cx="1606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Data retrieved from;</a:t>
            </a:r>
            <a:r>
              <a:rPr lang="en">
                <a:latin typeface="Nunito"/>
                <a:ea typeface="Nunito"/>
                <a:cs typeface="Nunito"/>
                <a:sym typeface="Nunito"/>
              </a:rPr>
              <a:t> </a:t>
            </a:r>
            <a:r>
              <a:rPr lang="en" sz="1100">
                <a:latin typeface="Nunito"/>
                <a:ea typeface="Nunito"/>
                <a:cs typeface="Nunito"/>
                <a:sym typeface="Nunito"/>
              </a:rPr>
              <a:t>https://www.in.gov/recovery/data/</a:t>
            </a:r>
            <a:endParaRPr sz="1100">
              <a:latin typeface="Nunito"/>
              <a:ea typeface="Nunito"/>
              <a:cs typeface="Nunito"/>
              <a:sym typeface="Nunito"/>
            </a:endParaRPr>
          </a:p>
        </p:txBody>
      </p:sp>
      <p:pic>
        <p:nvPicPr>
          <p:cNvPr id="319" name="Google Shape;319;p18"/>
          <p:cNvPicPr preferRelativeResize="0"/>
          <p:nvPr/>
        </p:nvPicPr>
        <p:blipFill>
          <a:blip r:embed="rId4">
            <a:alphaModFix/>
          </a:blip>
          <a:stretch>
            <a:fillRect/>
          </a:stretch>
        </p:blipFill>
        <p:spPr>
          <a:xfrm>
            <a:off x="3637859" y="1936350"/>
            <a:ext cx="5316890" cy="3005199"/>
          </a:xfrm>
          <a:prstGeom prst="rect">
            <a:avLst/>
          </a:prstGeom>
          <a:noFill/>
          <a:ln>
            <a:noFill/>
          </a:ln>
        </p:spPr>
      </p:pic>
      <p:sp>
        <p:nvSpPr>
          <p:cNvPr id="320" name="Google Shape;320;p18"/>
          <p:cNvSpPr txBox="1"/>
          <p:nvPr/>
        </p:nvSpPr>
        <p:spPr>
          <a:xfrm>
            <a:off x="8206550" y="2417575"/>
            <a:ext cx="107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*per 100,000 population</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1567975" y="308325"/>
            <a:ext cx="7030500" cy="97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Geographic Location</a:t>
            </a:r>
            <a:endParaRPr/>
          </a:p>
        </p:txBody>
      </p:sp>
      <p:pic>
        <p:nvPicPr>
          <p:cNvPr id="326" name="Google Shape;326;p19"/>
          <p:cNvPicPr preferRelativeResize="0"/>
          <p:nvPr/>
        </p:nvPicPr>
        <p:blipFill>
          <a:blip r:embed="rId3">
            <a:alphaModFix/>
          </a:blip>
          <a:stretch>
            <a:fillRect/>
          </a:stretch>
        </p:blipFill>
        <p:spPr>
          <a:xfrm>
            <a:off x="1567975" y="904625"/>
            <a:ext cx="5525925" cy="3890225"/>
          </a:xfrm>
          <a:prstGeom prst="rect">
            <a:avLst/>
          </a:prstGeom>
          <a:noFill/>
          <a:ln>
            <a:noFill/>
          </a:ln>
        </p:spPr>
      </p:pic>
      <p:sp>
        <p:nvSpPr>
          <p:cNvPr id="327" name="Google Shape;327;p19"/>
          <p:cNvSpPr txBox="1"/>
          <p:nvPr/>
        </p:nvSpPr>
        <p:spPr>
          <a:xfrm>
            <a:off x="7185150" y="1356275"/>
            <a:ext cx="13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*per 100,000 population</a:t>
            </a:r>
            <a:endParaRPr>
              <a:latin typeface="Nunito"/>
              <a:ea typeface="Nunito"/>
              <a:cs typeface="Nunito"/>
              <a:sym typeface="Nunito"/>
            </a:endParaRPr>
          </a:p>
        </p:txBody>
      </p:sp>
      <p:sp>
        <p:nvSpPr>
          <p:cNvPr id="328" name="Google Shape;328;p19"/>
          <p:cNvSpPr txBox="1"/>
          <p:nvPr/>
        </p:nvSpPr>
        <p:spPr>
          <a:xfrm>
            <a:off x="7321225" y="3887075"/>
            <a:ext cx="1630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Data retrieved from</a:t>
            </a:r>
            <a:r>
              <a:rPr lang="en" sz="1200">
                <a:latin typeface="Nunito"/>
                <a:ea typeface="Nunito"/>
                <a:cs typeface="Nunito"/>
                <a:sym typeface="Nunito"/>
              </a:rPr>
              <a:t>; </a:t>
            </a:r>
            <a:r>
              <a:rPr lang="en" sz="1100">
                <a:latin typeface="Nunito"/>
                <a:ea typeface="Nunito"/>
                <a:cs typeface="Nunito"/>
                <a:sym typeface="Nunito"/>
              </a:rPr>
              <a:t>https://www.in.gov/recovery/data/</a:t>
            </a:r>
            <a:endParaRPr sz="11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1359175" y="559000"/>
            <a:ext cx="7030500" cy="55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Prescription Rates </a:t>
            </a:r>
            <a:endParaRPr b="0">
              <a:solidFill>
                <a:srgbClr val="B7B6B6"/>
              </a:solidFill>
            </a:endParaRPr>
          </a:p>
        </p:txBody>
      </p:sp>
      <p:pic>
        <p:nvPicPr>
          <p:cNvPr id="334" name="Google Shape;334;p20"/>
          <p:cNvPicPr preferRelativeResize="0"/>
          <p:nvPr/>
        </p:nvPicPr>
        <p:blipFill>
          <a:blip r:embed="rId3">
            <a:alphaModFix/>
          </a:blip>
          <a:stretch>
            <a:fillRect/>
          </a:stretch>
        </p:blipFill>
        <p:spPr>
          <a:xfrm>
            <a:off x="1244400" y="1109325"/>
            <a:ext cx="6193901" cy="3965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59175" y="559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Prescription Rates in Indiana</a:t>
            </a:r>
            <a:r>
              <a:rPr lang="en"/>
              <a:t> </a:t>
            </a:r>
            <a:r>
              <a:rPr b="0" lang="en">
                <a:solidFill>
                  <a:srgbClr val="B7B6B6"/>
                </a:solidFill>
              </a:rPr>
              <a:t>(2012)</a:t>
            </a:r>
            <a:endParaRPr b="0">
              <a:solidFill>
                <a:srgbClr val="B7B6B6"/>
              </a:solidFill>
            </a:endParaRPr>
          </a:p>
        </p:txBody>
      </p:sp>
      <p:pic>
        <p:nvPicPr>
          <p:cNvPr id="340" name="Google Shape;340;p21"/>
          <p:cNvPicPr preferRelativeResize="0"/>
          <p:nvPr/>
        </p:nvPicPr>
        <p:blipFill>
          <a:blip r:embed="rId3">
            <a:alphaModFix/>
          </a:blip>
          <a:stretch>
            <a:fillRect/>
          </a:stretch>
        </p:blipFill>
        <p:spPr>
          <a:xfrm>
            <a:off x="1136223" y="1101425"/>
            <a:ext cx="7365664" cy="396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