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8" r:id="rId5"/>
    <p:sldId id="261" r:id="rId6"/>
    <p:sldId id="267" r:id="rId7"/>
    <p:sldId id="260" r:id="rId8"/>
    <p:sldId id="264" r:id="rId9"/>
    <p:sldId id="265" r:id="rId10"/>
    <p:sldId id="259" r:id="rId11"/>
    <p:sldId id="268" r:id="rId12"/>
    <p:sldId id="266" r:id="rId13"/>
    <p:sldId id="269" r:id="rId14"/>
    <p:sldId id="270" r:id="rId15"/>
    <p:sldId id="271" r:id="rId16"/>
    <p:sldId id="272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86410"/>
  </p:normalViewPr>
  <p:slideViewPr>
    <p:cSldViewPr>
      <p:cViewPr>
        <p:scale>
          <a:sx n="100" d="100"/>
          <a:sy n="100" d="100"/>
        </p:scale>
        <p:origin x="-1284" y="-4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5/30/2012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5/30/2012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位机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1-2%cpu 10-35%cpu</a:t>
            </a:r>
          </a:p>
          <a:p>
            <a:r>
              <a:rPr lang="zh-CN" altLang="en-US" baseline="0" dirty="0" smtClean="0"/>
              <a:t>思维、眼睛  绕开</a:t>
            </a:r>
            <a:endParaRPr lang="en-US" altLang="zh-CN" baseline="0" dirty="0" smtClean="0"/>
          </a:p>
          <a:p>
            <a:r>
              <a:rPr lang="zh-CN" altLang="en-US" baseline="0" dirty="0" smtClean="0"/>
              <a:t>寻路效率 玩家感受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开启列表 线性插入 无排序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插入排序效率不高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随即访问列表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不对节点进行完全排序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先进先出队列</a:t>
            </a:r>
            <a:endParaRPr lang="en-US" altLang="zh-CN" dirty="0" smtClean="0"/>
          </a:p>
          <a:p>
            <a:r>
              <a:rPr lang="zh-CN" altLang="en-US" dirty="0" smtClean="0"/>
              <a:t>没有把消耗当成因子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7768-21C8-4125-A345-258E48D2EED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两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5/30/2012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5/30/2012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sse.tongji.edu.cn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se.tongji.edu.cn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答辩人：陈飞飞</a:t>
            </a:r>
            <a:endParaRPr lang="en-US" altLang="zh-CN" dirty="0" smtClean="0"/>
          </a:p>
          <a:p>
            <a:r>
              <a:rPr lang="zh-CN" altLang="en-US" dirty="0" smtClean="0"/>
              <a:t>指导老师：张惠娟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2844" y="2285992"/>
            <a:ext cx="9001156" cy="1470025"/>
          </a:xfrm>
        </p:spPr>
        <p:txBody>
          <a:bodyPr/>
          <a:lstStyle/>
          <a:p>
            <a:r>
              <a:rPr lang="zh-CN" altLang="en-US" b="1" dirty="0" smtClean="0"/>
              <a:t>寻路算法在各游戏</a:t>
            </a:r>
            <a:r>
              <a:rPr lang="zh-CN" altLang="en-US" b="1" dirty="0" smtClean="0"/>
              <a:t>场景中的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应用</a:t>
            </a:r>
            <a:r>
              <a:rPr lang="zh-CN" altLang="en-US" b="1" dirty="0" smtClean="0"/>
              <a:t>与改进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388" y="6000768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latin typeface="+mj-ea"/>
                <a:ea typeface="+mj-ea"/>
              </a:rPr>
              <a:t>2012-05-31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优先</a:t>
            </a:r>
            <a:r>
              <a:rPr lang="zh-CN" altLang="en-US" dirty="0" smtClean="0"/>
              <a:t>队列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：将当前点到起点的消耗的负数作为优先级，队列能按照优先级自动将消耗最少的排在首部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关键算法：</a:t>
            </a:r>
            <a:r>
              <a:rPr lang="en-US" altLang="zh-CN" dirty="0" smtClean="0"/>
              <a:t>B</a:t>
            </a:r>
            <a:r>
              <a:rPr lang="en-US" altLang="zh-CN" dirty="0" smtClean="0"/>
              <a:t>FS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1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8992" y="2571744"/>
            <a:ext cx="2390476" cy="3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为什么要改进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DFS</a:t>
            </a:r>
            <a:r>
              <a:rPr lang="zh-CN" altLang="en-US" dirty="0" smtClean="0"/>
              <a:t>在全部连通的地图中，如果寻路方向错误，将会一直沿着错误方向探索直到遇到死路为止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19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7554" y="3172285"/>
            <a:ext cx="2380953" cy="36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定义八个方向的标志位，计算当前点与终点的位置关系，在取当前点的邻居节点时按照位置对邻居进行排序，指导寻路方向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</a:t>
            </a:r>
            <a:r>
              <a:rPr lang="zh-CN" altLang="en-US" dirty="0" smtClean="0"/>
              <a:t>算法：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20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0430" y="3000372"/>
            <a:ext cx="2342857" cy="36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启发式函数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必须要小于等于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到终点的实际消耗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dirty="0" smtClean="0"/>
              <a:t>(x)</a:t>
            </a:r>
            <a:r>
              <a:rPr lang="zh-CN" altLang="en-US" dirty="0" smtClean="0"/>
              <a:t>越大，寻路越快，路径判断越不准确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dirty="0" smtClean="0"/>
              <a:t>(x)</a:t>
            </a:r>
            <a:r>
              <a:rPr lang="zh-CN" altLang="en-US" dirty="0" smtClean="0"/>
              <a:t>越小，寻路越慢，路径判断越准确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关键算法：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算法启发函数设计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1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8728" y="3238952"/>
            <a:ext cx="2342857" cy="3619048"/>
          </a:xfrm>
          <a:prstGeom prst="rect">
            <a:avLst/>
          </a:prstGeom>
        </p:spPr>
      </p:pic>
      <p:pic>
        <p:nvPicPr>
          <p:cNvPr id="6" name="图片 5" descr="3.15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3504" y="3214686"/>
            <a:ext cx="2500329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通过研究地图的分布规律，找到离实际消耗最接近的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，就可以在速度与准确之间得到平衡</a:t>
            </a:r>
            <a:endParaRPr lang="en-US" altLang="zh-CN" dirty="0" smtClean="0"/>
          </a:p>
          <a:p>
            <a:r>
              <a:rPr lang="zh-CN" altLang="en-US" dirty="0" smtClean="0"/>
              <a:t>一般地，可以通过</a:t>
            </a:r>
            <a:r>
              <a:rPr lang="en-US" altLang="zh-CN" dirty="0" smtClean="0"/>
              <a:t>h(x)=</a:t>
            </a:r>
            <a:r>
              <a:rPr lang="el-GR" altLang="zh-CN" dirty="0" smtClean="0"/>
              <a:t>λ</a:t>
            </a:r>
            <a:r>
              <a:rPr lang="zh-CN" altLang="en-US" dirty="0" smtClean="0"/>
              <a:t>*</a:t>
            </a:r>
            <a:r>
              <a:rPr lang="en-US" altLang="zh-CN" dirty="0" smtClean="0"/>
              <a:t>h’(x)(</a:t>
            </a:r>
            <a:r>
              <a:rPr lang="el-GR" altLang="zh-CN" dirty="0" smtClean="0"/>
              <a:t>λ</a:t>
            </a:r>
            <a:r>
              <a:rPr lang="en-US" altLang="zh-CN" dirty="0" smtClean="0"/>
              <a:t>&gt;1)</a:t>
            </a:r>
            <a:r>
              <a:rPr lang="zh-CN" altLang="en-US" dirty="0" smtClean="0"/>
              <a:t>来调节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h’(</a:t>
            </a:r>
            <a:r>
              <a:rPr lang="en-US" altLang="zh-CN" dirty="0" smtClean="0"/>
              <a:t>x)</a:t>
            </a:r>
            <a:r>
              <a:rPr lang="zh-CN" altLang="en-US" dirty="0" smtClean="0"/>
              <a:t>是通过曼哈度距离计算的</a:t>
            </a:r>
            <a:endParaRPr lang="en-US" altLang="zh-CN" dirty="0" smtClean="0"/>
          </a:p>
          <a:p>
            <a:r>
              <a:rPr lang="zh-CN" altLang="en-US" dirty="0" smtClean="0"/>
              <a:t>次佳解：只要路径消耗处于可接受范围，可以特意增大</a:t>
            </a:r>
            <a:r>
              <a:rPr lang="el-GR" altLang="zh-CN" dirty="0" smtClean="0"/>
              <a:t>λ</a:t>
            </a:r>
            <a:r>
              <a:rPr lang="zh-CN" altLang="en-US" dirty="0" smtClean="0"/>
              <a:t>以减少时间消耗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关键算法：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算法启发函数设计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 descr="3.18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8728" y="3200400"/>
            <a:ext cx="2247900" cy="3657600"/>
          </a:xfrm>
          <a:prstGeom prst="rect">
            <a:avLst/>
          </a:prstGeom>
        </p:spPr>
      </p:pic>
      <p:pic>
        <p:nvPicPr>
          <p:cNvPr id="12" name="图片 11" descr="3.17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4" y="3200857"/>
            <a:ext cx="2276191" cy="3657143"/>
          </a:xfrm>
          <a:prstGeom prst="rect">
            <a:avLst/>
          </a:prstGeom>
        </p:spPr>
      </p:pic>
      <p:pic>
        <p:nvPicPr>
          <p:cNvPr id="13" name="图片 12" descr="3.14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3042" y="3238952"/>
            <a:ext cx="2342857" cy="3619048"/>
          </a:xfrm>
          <a:prstGeom prst="rect">
            <a:avLst/>
          </a:prstGeom>
        </p:spPr>
      </p:pic>
      <p:pic>
        <p:nvPicPr>
          <p:cNvPr id="14" name="图片 13" descr="3.1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9190" y="3029428"/>
            <a:ext cx="2552381" cy="382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系统功能：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灵活替换测试算法</a:t>
            </a:r>
            <a:endParaRPr lang="en-US" altLang="zh-CN" dirty="0" smtClean="0"/>
          </a:p>
          <a:p>
            <a:r>
              <a:rPr lang="zh-CN" altLang="en-US" dirty="0" smtClean="0"/>
              <a:t>灵活替换测试场景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zh-CN" altLang="en-US" dirty="0" smtClean="0"/>
              <a:t>寻路的过程形象表现出来</a:t>
            </a:r>
            <a:endParaRPr lang="en-US" altLang="zh-CN" dirty="0" smtClean="0"/>
          </a:p>
          <a:p>
            <a:r>
              <a:rPr lang="zh-CN" altLang="en-US" dirty="0" smtClean="0"/>
              <a:t>统计寻路消耗以及时间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系统实现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测试场景：无障碍物地图、不同消耗的地图、一般障碍物地图、内凹型障碍物地图以及迷宫型地图</a:t>
            </a:r>
            <a:endParaRPr lang="en-US" altLang="zh-CN" dirty="0" smtClean="0"/>
          </a:p>
          <a:p>
            <a:r>
              <a:rPr lang="zh-CN" altLang="en-US" dirty="0" smtClean="0"/>
              <a:t>测试算法：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、传统</a:t>
            </a:r>
            <a:r>
              <a:rPr lang="en-US" altLang="zh-CN" dirty="0" smtClean="0"/>
              <a:t>A*</a:t>
            </a:r>
            <a:r>
              <a:rPr lang="zh-CN" altLang="en-US" dirty="0" smtClean="0"/>
              <a:t>、插入排序</a:t>
            </a:r>
            <a:r>
              <a:rPr lang="en-US" altLang="zh-CN" dirty="0" smtClean="0"/>
              <a:t>A*</a:t>
            </a:r>
            <a:r>
              <a:rPr lang="zh-CN" altLang="en-US" dirty="0" smtClean="0"/>
              <a:t>、二分插入</a:t>
            </a:r>
            <a:r>
              <a:rPr lang="en-US" altLang="zh-CN" dirty="0" smtClean="0"/>
              <a:t>A*</a:t>
            </a:r>
            <a:r>
              <a:rPr lang="zh-CN" altLang="en-US" dirty="0" smtClean="0"/>
              <a:t>、二叉堆</a:t>
            </a:r>
            <a:r>
              <a:rPr lang="en-US" altLang="zh-CN" dirty="0" smtClean="0"/>
              <a:t>A*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DFS</a:t>
            </a:r>
            <a:r>
              <a:rPr lang="zh-CN" altLang="en-US" dirty="0" smtClean="0"/>
              <a:t>、优先队列</a:t>
            </a:r>
            <a:r>
              <a:rPr lang="en-US" altLang="zh-CN" dirty="0" smtClean="0"/>
              <a:t>BFS</a:t>
            </a:r>
            <a:r>
              <a:rPr lang="zh-CN" altLang="en-US" dirty="0" smtClean="0"/>
              <a:t>、带方向指导的</a:t>
            </a:r>
            <a:r>
              <a:rPr lang="en-US" altLang="zh-CN" dirty="0" smtClean="0"/>
              <a:t>BFS</a:t>
            </a:r>
          </a:p>
          <a:p>
            <a:r>
              <a:rPr lang="zh-CN" altLang="en-US" dirty="0" smtClean="0"/>
              <a:t>每种场景测试后，给出优势算法</a:t>
            </a:r>
            <a:r>
              <a:rPr lang="zh-CN" altLang="en-US" dirty="0" smtClean="0"/>
              <a:t>、劣势算法，指出算法的不足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测试结果</a:t>
            </a:r>
            <a:endParaRPr lang="zh-CN" altLang="en-US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5.4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1670" y="2571744"/>
            <a:ext cx="2152381" cy="2152381"/>
          </a:xfrm>
          <a:prstGeom prst="rect">
            <a:avLst/>
          </a:prstGeom>
        </p:spPr>
      </p:pic>
      <p:pic>
        <p:nvPicPr>
          <p:cNvPr id="6" name="图片 5" descr="5.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2" y="2571744"/>
            <a:ext cx="2209524" cy="2219048"/>
          </a:xfrm>
          <a:prstGeom prst="rect">
            <a:avLst/>
          </a:prstGeom>
        </p:spPr>
      </p:pic>
      <p:pic>
        <p:nvPicPr>
          <p:cNvPr id="7" name="图片 6" descr="5.8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3174" y="2571744"/>
            <a:ext cx="2209524" cy="2238095"/>
          </a:xfrm>
          <a:prstGeom prst="rect">
            <a:avLst/>
          </a:prstGeom>
        </p:spPr>
      </p:pic>
      <p:pic>
        <p:nvPicPr>
          <p:cNvPr id="8" name="图片 7" descr="5.10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43504" y="2857496"/>
            <a:ext cx="1876191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3600" dirty="0" smtClean="0"/>
          </a:p>
          <a:p>
            <a:pPr algn="ctr">
              <a:buNone/>
            </a:pPr>
            <a:endParaRPr lang="en-US" altLang="zh-CN" sz="3600" dirty="0" smtClean="0"/>
          </a:p>
          <a:p>
            <a:pPr algn="ctr">
              <a:buNone/>
            </a:pPr>
            <a:r>
              <a:rPr lang="zh-CN" altLang="en-US" sz="3600" dirty="0" smtClean="0"/>
              <a:t>谢谢</a:t>
            </a:r>
            <a:endParaRPr lang="zh-CN" altLang="en-US" sz="3600" dirty="0"/>
          </a:p>
        </p:txBody>
      </p:sp>
      <p:pic>
        <p:nvPicPr>
          <p:cNvPr id="4" name="Picture 5" descr="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algn="ctr">
              <a:buFont typeface="+mj-lt"/>
              <a:buAutoNum type="alphaUcPeriod"/>
            </a:pP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r>
              <a:rPr lang="zh-CN" altLang="en-US" sz="2400" dirty="0" smtClean="0"/>
              <a:t>研究</a:t>
            </a:r>
            <a:r>
              <a:rPr lang="zh-CN" altLang="en-US" sz="2400" dirty="0" smtClean="0"/>
              <a:t>背景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r>
              <a:rPr lang="zh-CN" altLang="en-US" sz="2400" dirty="0" smtClean="0"/>
              <a:t>研究</a:t>
            </a:r>
            <a:r>
              <a:rPr lang="zh-CN" altLang="en-US" sz="2400" dirty="0" smtClean="0"/>
              <a:t>内容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r>
              <a:rPr lang="zh-CN" altLang="en-US" sz="2400" dirty="0" smtClean="0"/>
              <a:t>关键</a:t>
            </a:r>
            <a:r>
              <a:rPr lang="zh-CN" altLang="en-US" sz="2400" dirty="0" smtClean="0"/>
              <a:t>算法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r>
              <a:rPr lang="zh-CN" altLang="en-US" sz="2400" dirty="0" smtClean="0"/>
              <a:t>系统</a:t>
            </a:r>
            <a:r>
              <a:rPr lang="zh-CN" altLang="en-US" sz="2400" dirty="0" smtClean="0"/>
              <a:t>实现</a:t>
            </a: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endParaRPr lang="en-US" altLang="zh-CN" sz="2400" dirty="0" smtClean="0"/>
          </a:p>
          <a:p>
            <a:pPr marL="457200" indent="-457200" algn="ctr">
              <a:buFont typeface="+mj-lt"/>
              <a:buAutoNum type="alphaUcPeriod"/>
            </a:pPr>
            <a:r>
              <a:rPr lang="zh-CN" altLang="en-US" sz="2400" dirty="0" smtClean="0"/>
              <a:t>测试结果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汇报内容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人工智能在游戏中占有越来越重要的地位</a:t>
            </a:r>
            <a:endParaRPr lang="en-US" altLang="zh-CN" dirty="0" smtClean="0"/>
          </a:p>
          <a:p>
            <a:r>
              <a:rPr lang="zh-CN" altLang="en-US" dirty="0" smtClean="0"/>
              <a:t>寻路</a:t>
            </a:r>
            <a:r>
              <a:rPr lang="zh-CN" altLang="en-US" dirty="0" smtClean="0"/>
              <a:t>算法是人工智能中重要且基础的部分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研究背景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算法进行改进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算法进行改进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A*</a:t>
            </a:r>
            <a:r>
              <a:rPr lang="zh-CN" altLang="en-US" dirty="0" smtClean="0"/>
              <a:t>算法的启发式函数设计进行研究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设计配套的算法测试系统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研究内容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为什么要改进</a:t>
            </a:r>
            <a:r>
              <a:rPr lang="en-US" altLang="zh-CN" dirty="0" smtClean="0"/>
              <a:t>A*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传统</a:t>
            </a:r>
            <a:r>
              <a:rPr lang="en-US" altLang="zh-CN" dirty="0" smtClean="0"/>
              <a:t>A*</a:t>
            </a:r>
            <a:r>
              <a:rPr lang="zh-CN" altLang="en-US" dirty="0" smtClean="0"/>
              <a:t>使用线性插入以及查找的方式，效率低下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关键算法：</a:t>
            </a:r>
            <a:r>
              <a:rPr lang="en-US" altLang="zh-CN" dirty="0" smtClean="0"/>
              <a:t>A*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00034" y="1428736"/>
            <a:ext cx="8229600" cy="1643074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初步改进：对开启列表进行插入排序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优点：列表首元素就是具有最小</a:t>
            </a:r>
            <a:r>
              <a:rPr lang="en-US" altLang="zh-CN" sz="2600" dirty="0" smtClean="0"/>
              <a:t>f</a:t>
            </a:r>
            <a:r>
              <a:rPr lang="zh-CN" altLang="en-US" sz="2600" dirty="0" smtClean="0"/>
              <a:t>值的元素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缺点：没有有效利用列表的顺序，效率低下</a:t>
            </a:r>
            <a:endParaRPr lang="en-US" altLang="zh-CN" sz="2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 ：</a:t>
            </a:r>
            <a:r>
              <a:rPr lang="en-US" altLang="zh-CN" dirty="0" smtClean="0"/>
              <a:t>A*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3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6116" y="2714620"/>
            <a:ext cx="2447619" cy="3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00034" y="1428736"/>
            <a:ext cx="8229600" cy="1785950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进一步改进：使用二分查找对开启列表进行排序以及判断节点是否存在于列表中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优点：排序方式的改进，大幅度提升效率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缺点：无法适应大规模节点插入删除</a:t>
            </a:r>
            <a:endParaRPr lang="en-US" altLang="zh-CN" sz="26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 ：</a:t>
            </a:r>
            <a:r>
              <a:rPr lang="en-US" altLang="zh-CN" dirty="0" smtClean="0"/>
              <a:t>A*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4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1802" y="3096095"/>
            <a:ext cx="2933334" cy="3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00034" y="1428736"/>
            <a:ext cx="8229600" cy="1785950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二叉堆</a:t>
            </a:r>
            <a:r>
              <a:rPr lang="en-US" altLang="zh-CN" sz="2600" dirty="0" smtClean="0"/>
              <a:t>A*</a:t>
            </a:r>
            <a:r>
              <a:rPr lang="zh-CN" altLang="en-US" sz="2600" dirty="0" smtClean="0"/>
              <a:t>：使用二叉堆来存储节点，并且使用</a:t>
            </a:r>
            <a:r>
              <a:rPr lang="en-US" altLang="zh-CN" sz="2600" dirty="0" err="1" smtClean="0"/>
              <a:t>bool</a:t>
            </a:r>
            <a:r>
              <a:rPr lang="zh-CN" altLang="en-US" sz="2600" dirty="0" smtClean="0"/>
              <a:t>数组保存节点状态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优点：极大提高效率</a:t>
            </a:r>
            <a:endParaRPr lang="en-US" altLang="zh-CN" sz="2600" dirty="0" smtClean="0"/>
          </a:p>
          <a:p>
            <a:pPr>
              <a:buNone/>
            </a:pPr>
            <a:r>
              <a:rPr lang="en-US" altLang="zh-CN" sz="2600" dirty="0" smtClean="0"/>
              <a:t>	</a:t>
            </a:r>
            <a:r>
              <a:rPr lang="zh-CN" altLang="en-US" sz="2600" dirty="0" smtClean="0"/>
              <a:t>缺点：节点规模小时优势不明显，增大空间消耗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 ：</a:t>
            </a:r>
            <a:r>
              <a:rPr lang="en-US" altLang="zh-CN" dirty="0" smtClean="0"/>
              <a:t>A*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7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7554" y="3096095"/>
            <a:ext cx="2571429" cy="37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为什么要改进</a:t>
            </a:r>
            <a:r>
              <a:rPr lang="en-US" altLang="zh-CN" dirty="0" smtClean="0"/>
              <a:t>BFS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BFS</a:t>
            </a:r>
            <a:r>
              <a:rPr lang="zh-CN" altLang="en-US" dirty="0" smtClean="0"/>
              <a:t>只能查找移动步数最少的路径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在具有不同权值的地图上无法找到最短路径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关键算法：</a:t>
            </a:r>
            <a:r>
              <a:rPr lang="en-US" altLang="zh-CN" dirty="0" smtClean="0"/>
              <a:t>B</a:t>
            </a:r>
            <a:r>
              <a:rPr lang="en-US" altLang="zh-CN" dirty="0" smtClean="0"/>
              <a:t>FS</a:t>
            </a:r>
            <a:endParaRPr lang="zh-CN" altLang="en-US" dirty="0"/>
          </a:p>
        </p:txBody>
      </p:sp>
      <p:pic>
        <p:nvPicPr>
          <p:cNvPr id="4" name="Picture 5" descr="log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0"/>
            <a:ext cx="3203575" cy="5254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3.8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5852" y="3643314"/>
            <a:ext cx="2076191" cy="2133333"/>
          </a:xfrm>
          <a:prstGeom prst="rect">
            <a:avLst/>
          </a:prstGeom>
        </p:spPr>
      </p:pic>
      <p:pic>
        <p:nvPicPr>
          <p:cNvPr id="6" name="图片 5" descr="3.9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9190" y="2857496"/>
            <a:ext cx="2666667" cy="37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36A6CF-9BC2-44D0-8C0E-F5E0FE03DF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596</Words>
  <Application>Microsoft Office PowerPoint</Application>
  <PresentationFormat>全屏显示(4:3)</PresentationFormat>
  <Paragraphs>95</Paragraphs>
  <Slides>17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DesignTemplate</vt:lpstr>
      <vt:lpstr>寻路算法在各游戏场景中的 应用与改进</vt:lpstr>
      <vt:lpstr>汇报内容</vt:lpstr>
      <vt:lpstr>研究背景</vt:lpstr>
      <vt:lpstr>研究内容</vt:lpstr>
      <vt:lpstr>关键算法：A*</vt:lpstr>
      <vt:lpstr>关键算法 ：A*</vt:lpstr>
      <vt:lpstr>关键算法 ：A*</vt:lpstr>
      <vt:lpstr>关键算法 ：A*</vt:lpstr>
      <vt:lpstr>关键算法：BFS</vt:lpstr>
      <vt:lpstr>关键算法：BFS</vt:lpstr>
      <vt:lpstr>关键算法：DFS</vt:lpstr>
      <vt:lpstr>关键算法：DFS</vt:lpstr>
      <vt:lpstr>关键算法：A*算法启发函数设计</vt:lpstr>
      <vt:lpstr>关键算法：A*算法启发函数设计</vt:lpstr>
      <vt:lpstr>系统实现</vt:lpstr>
      <vt:lpstr>测试结果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2012-05-21T15:01:32Z</dcterms:created>
  <dcterms:modified xsi:type="dcterms:W3CDTF">2012-05-30T13:45:05Z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