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Time for Exact Solution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10</c:v>
                </c:pt>
                <c:pt idx="5">
                  <c:v>15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</c:numCache>
            </c:numRef>
          </c:cat>
          <c:val>
            <c:numRef>
              <c:f>Sheet1!$C$2:$C$16</c:f>
              <c:numCache>
                <c:formatCode>mm:ss.000</c:formatCode>
                <c:ptCount val="15"/>
                <c:pt idx="0">
                  <c:v>3.3564814814814815E-7</c:v>
                </c:pt>
                <c:pt idx="1">
                  <c:v>3.2407407407407406E-7</c:v>
                </c:pt>
                <c:pt idx="2">
                  <c:v>3.4722222222222224E-7</c:v>
                </c:pt>
                <c:pt idx="3">
                  <c:v>3.3564814814814815E-7</c:v>
                </c:pt>
                <c:pt idx="4">
                  <c:v>4.5138888888888888E-7</c:v>
                </c:pt>
                <c:pt idx="5">
                  <c:v>3.8194444444444451E-6</c:v>
                </c:pt>
                <c:pt idx="6">
                  <c:v>4.6296296296296294E-5</c:v>
                </c:pt>
                <c:pt idx="7">
                  <c:v>1.6203703703703703E-4</c:v>
                </c:pt>
                <c:pt idx="8">
                  <c:v>4.5138888888888892E-4</c:v>
                </c:pt>
                <c:pt idx="9">
                  <c:v>1.0995370370370371E-3</c:v>
                </c:pt>
                <c:pt idx="10">
                  <c:v>1.9791666666666668E-3</c:v>
                </c:pt>
                <c:pt idx="11">
                  <c:v>4.0277777777777777E-3</c:v>
                </c:pt>
                <c:pt idx="12">
                  <c:v>3.5069444444444445E-3</c:v>
                </c:pt>
                <c:pt idx="13">
                  <c:v>9.2361111111111116E-3</c:v>
                </c:pt>
                <c:pt idx="14">
                  <c:v>2.584490740740741E-2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2C-4623-9ADC-F179816F1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7582991"/>
        <c:axId val="1327584239"/>
      </c:lineChart>
      <c:catAx>
        <c:axId val="132758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# of vertices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27584239"/>
        <c:crosses val="autoZero"/>
        <c:auto val="1"/>
        <c:lblAlgn val="ctr"/>
        <c:lblOffset val="100"/>
        <c:noMultiLvlLbl val="0"/>
      </c:catAx>
      <c:valAx>
        <c:axId val="132758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Time (</a:t>
                </a:r>
                <a:r>
                  <a:rPr lang="en-US" dirty="0" err="1"/>
                  <a:t>mins:seconds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mm:ss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27582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C3E-4A61-4E17-A9FF-5ED34A483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E45F-C4A2-484D-B0A7-E58041B25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EF88-DF55-446A-A51C-12F0E261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003E-9F19-4FC1-B7DE-45A05BA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8F01-0EDE-4B27-8CCD-FD7B354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C0B3-4A3A-4600-B705-14C6F980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9340-2C67-4892-91FC-B885D04BF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97FC-5512-4B0C-A011-3C044D79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53C4-EE6C-439F-9695-2DFAAEF6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17BF-BF7C-4102-98E6-97D8878A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7903-048E-43B2-98D4-14F72182C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4C58A-7B9F-4036-AC4E-B29CB8C7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7A79-5B9F-4A50-82C0-78359A4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141B-FDE7-420F-9A51-8197E5B8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02829-0B5C-4C19-A3CB-2ED48A3C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286D-5EE0-4B9A-A044-29F4667E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1"/>
            <a:ext cx="10515600" cy="600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189D-1B18-4DEB-995D-DC8C5798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423"/>
            <a:ext cx="10515600" cy="51245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97DE-EE24-403D-ABE8-56E236E4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A993-2D94-4B6E-9397-D234B56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8807-1D44-4391-BB55-C2B766A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760636-6C87-4F11-86CE-FA8FC4A45AEB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2040"/>
            <a:ext cx="105156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317D-3132-4BBD-8528-CC1C022F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13BAC-47F4-4516-B4D8-E91881F2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D867-15B2-4DCA-B0B7-A2B45C6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B77E-A5FE-418E-8222-11D08B15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8847-2A38-495F-95EF-CFDF0DE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5A49-FAB0-4AD9-A949-83E9D7C2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E750-4693-4A92-A476-94132EF8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7E6B-FEB9-4DFB-A5F3-3447D2CBF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B3142-ACD3-48DE-9989-36E6361E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488E-6C05-4ED7-A85F-18D7F4B8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9D31A-C8F3-4A32-9FEF-6768EA18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136C-761D-4CD6-8458-6622898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6F5E-A686-4F39-A420-E633363E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E6E1-AAEA-45E4-A60A-343E4B38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AC9A-8DA1-4656-886C-661B221B4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506DA-115F-4667-8C3A-E2919ADA5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AF568-B983-4B6C-8DAE-AA883163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C3624-6455-449F-8B1C-44B0634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DF5AF-57E3-4A90-9CB5-8BDAB566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CEE-B2F7-422F-B085-0DB11A7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286C-487F-42BB-9AD0-EBF8239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2B23-5E61-4D9C-8AB1-69EF623A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58513-94F1-47A7-BF28-58A2061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7FF03-DD33-4564-83DC-E17ED29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7CAA0-1E28-4F9B-B2C7-8C501FCF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68C36-6742-4FF6-BF0B-F1D628A4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BCFB-C543-4AE4-9112-AC5DA263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3EA4-54C3-4C52-9719-CF50B431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C7B4-93EE-4C6D-8B4F-A201532A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A6E6-6C5C-4811-9BD6-C43AC88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7DEA-280B-4F09-9747-FE32A3F3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1659-16A9-4B48-A582-9C800391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70D-345D-458B-A7C0-02C2FF2C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BA9C-FD0A-4678-978E-B197F90D2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AE1A0-411B-4E1F-8131-2000BC17D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F11B-4E13-42A0-8088-E4475A68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9F2-EEDC-40EA-ACE5-9176E46548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83047-B0D3-47DE-9EDA-1EB95516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56E4-5466-4134-90DB-ACBBDAF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6171-A1B4-435A-BED9-CAAFA14B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02EF-2D2E-4E55-ACC8-314BA24A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D12-D336-4A68-B3AC-8B50FEA1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40F-D3D1-439C-B5B7-3C15E591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19B9F2-EEDC-40EA-ACE5-9176E4654885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AD03-C50D-4A36-9C12-9E77BE25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6757-E635-40C2-95F7-F3E27B487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5BC6171-A1B4-435A-BED9-CAAFA14BE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482/2007sp/NPComplete.pdf" TargetMode="External"/><Relationship Id="rId2" Type="http://schemas.openxmlformats.org/officeDocument/2006/relationships/hyperlink" Target="https://www.cs.princeton.edu/~wayne/cs423/lectures/reductions-poly-4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cmu.edu/~avrim/451f13/lectures/lect1105.pdf" TargetMode="External"/><Relationship Id="rId4" Type="http://schemas.openxmlformats.org/officeDocument/2006/relationships/hyperlink" Target="https://www.clear.rice.edu/comp487/VC_Cliqu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11A-4B77-403E-9EBB-485AB39B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1603"/>
            <a:ext cx="9144000" cy="2048608"/>
          </a:xfrm>
        </p:spPr>
        <p:txBody>
          <a:bodyPr anchor="t"/>
          <a:lstStyle/>
          <a:p>
            <a:r>
              <a:rPr lang="en-US" dirty="0"/>
              <a:t>Vertex Cover Problem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6C4DB-D4DC-4D5C-BD5C-819B8E5A1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9724"/>
            <a:ext cx="9144000" cy="477593"/>
          </a:xfrm>
        </p:spPr>
        <p:txBody>
          <a:bodyPr/>
          <a:lstStyle/>
          <a:p>
            <a:r>
              <a:rPr lang="en-US" dirty="0"/>
              <a:t>Will Chen, Chase </a:t>
            </a:r>
            <a:r>
              <a:rPr lang="en-US" dirty="0" err="1"/>
              <a:t>Briles</a:t>
            </a:r>
            <a:r>
              <a:rPr lang="en-US" dirty="0"/>
              <a:t>, Andrew </a:t>
            </a:r>
            <a:r>
              <a:rPr lang="en-US" dirty="0" err="1"/>
              <a:t>Toske</a:t>
            </a:r>
            <a:r>
              <a:rPr lang="en-US" dirty="0"/>
              <a:t>, Alex </a:t>
            </a:r>
            <a:r>
              <a:rPr lang="en-US" dirty="0" err="1"/>
              <a:t>Guilliams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63C5-CC53-4664-91C7-E7FCF939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9DCD-EAC2-4981-A646-1269C63E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/>
          <a:lstStyle/>
          <a:p>
            <a:r>
              <a:rPr lang="en-US" dirty="0"/>
              <a:t>Inputted graphs with varying number of vertices and edges</a:t>
            </a:r>
          </a:p>
          <a:p>
            <a:r>
              <a:rPr lang="en-US" dirty="0"/>
              <a:t>As number of vertices increases, runtime also increases due to algorithm scaling exponentially off vertices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O((E + V) * 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60CE61-4566-4688-A439-692A5022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21424"/>
              </p:ext>
            </p:extLst>
          </p:nvPr>
        </p:nvGraphicFramePr>
        <p:xfrm>
          <a:off x="3033712" y="2813433"/>
          <a:ext cx="6124575" cy="3757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813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B4A4-88EF-46AC-9DEC-926F69D7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8BBF-9031-43DC-9879-2564B353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https://www.cs.princeton.edu/~wayne/cs423/lectures/reductions-poly-4up.pdf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http://www.cs.cornell.edu/courses/cs482/2007sp/NPComplete.pdf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https://www.clear.rice.edu/comp487/VC_Clique.pdf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https://www.cs.cmu.edu/~avrim/451f13/lectures/lect1105.pdf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https://courses.engr.illinois.edu/cs473/fa2015/w/lec/slides/03_notes.pdf</a:t>
            </a:r>
          </a:p>
        </p:txBody>
      </p:sp>
    </p:spTree>
    <p:extLst>
      <p:ext uri="{BB962C8B-B14F-4D97-AF65-F5344CB8AC3E}">
        <p14:creationId xmlns:p14="http://schemas.microsoft.com/office/powerpoint/2010/main" val="216259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EC10A7F-0929-4CF7-B16C-98311110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499"/>
            <a:ext cx="10515600" cy="652165"/>
          </a:xfrm>
        </p:spPr>
        <p:txBody>
          <a:bodyPr>
            <a:normAutofit/>
          </a:bodyPr>
          <a:lstStyle/>
          <a:p>
            <a:r>
              <a:rPr lang="en-US" sz="4000" dirty="0"/>
              <a:t>Vertex Cover 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C789C-2480-41E9-B4E5-36858740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5011770"/>
          </a:xfrm>
        </p:spPr>
        <p:txBody>
          <a:bodyPr>
            <a:normAutofit/>
          </a:bodyPr>
          <a:lstStyle/>
          <a:p>
            <a:r>
              <a:rPr lang="en-US" dirty="0"/>
              <a:t>What is a vertex cover?</a:t>
            </a:r>
          </a:p>
          <a:p>
            <a:pPr lvl="1"/>
            <a:r>
              <a:rPr lang="en-US" dirty="0"/>
              <a:t>A vertex cover is a subset of vertices that contains at least one endpoint of every edge in the graph</a:t>
            </a:r>
          </a:p>
          <a:p>
            <a:r>
              <a:rPr lang="en-US" dirty="0"/>
              <a:t>What is the Vertex Cover Problem?</a:t>
            </a:r>
          </a:p>
          <a:p>
            <a:pPr lvl="1"/>
            <a:r>
              <a:rPr lang="en-US" dirty="0"/>
              <a:t>Given an undirected graph G = (V, E) and integer k, is there a vertex cover of graph G of size at most k?</a:t>
            </a:r>
          </a:p>
          <a:p>
            <a:r>
              <a:rPr lang="en-US" dirty="0"/>
              <a:t>Optimization Version:</a:t>
            </a:r>
          </a:p>
          <a:p>
            <a:pPr lvl="1"/>
            <a:r>
              <a:rPr lang="en-US" dirty="0"/>
              <a:t>Given an undirected graph G = (V, E) what is the smallest vertex cover?</a:t>
            </a:r>
          </a:p>
          <a:p>
            <a:r>
              <a:rPr lang="en-US" dirty="0"/>
              <a:t>Real Life Application</a:t>
            </a:r>
          </a:p>
          <a:p>
            <a:pPr lvl="1"/>
            <a:r>
              <a:rPr lang="en-US" dirty="0"/>
              <a:t>In a network of roads, the task is to deploy the minimum number of cameras at intersections that covers all roads.</a:t>
            </a:r>
          </a:p>
        </p:txBody>
      </p:sp>
    </p:spTree>
    <p:extLst>
      <p:ext uri="{BB962C8B-B14F-4D97-AF65-F5344CB8AC3E}">
        <p14:creationId xmlns:p14="http://schemas.microsoft.com/office/powerpoint/2010/main" val="42524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59D88-77B0-451D-AF41-E3EB6630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670538"/>
          </a:xfrm>
        </p:spPr>
        <p:txBody>
          <a:bodyPr>
            <a:normAutofit/>
          </a:bodyPr>
          <a:lstStyle/>
          <a:p>
            <a:r>
              <a:rPr lang="en-US" sz="4000" dirty="0"/>
              <a:t>Problem Input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46B1C8-E22F-40E8-9612-09D150CC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162"/>
            <a:ext cx="10515600" cy="4549427"/>
          </a:xfrm>
        </p:spPr>
        <p:txBody>
          <a:bodyPr/>
          <a:lstStyle/>
          <a:p>
            <a:r>
              <a:rPr lang="en-US" dirty="0"/>
              <a:t>An undirected graph G = (V, E), k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Input: graph G</a:t>
            </a:r>
          </a:p>
          <a:p>
            <a:pPr lvl="1"/>
            <a:r>
              <a:rPr lang="en-US" dirty="0"/>
              <a:t>Output: True, (A, F)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9F59B8-445F-41A9-BE50-743186D34B89}"/>
              </a:ext>
            </a:extLst>
          </p:cNvPr>
          <p:cNvSpPr/>
          <p:nvPr/>
        </p:nvSpPr>
        <p:spPr>
          <a:xfrm>
            <a:off x="6173815" y="340523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957317-676C-4ED4-B19A-1EA25275FC1F}"/>
              </a:ext>
            </a:extLst>
          </p:cNvPr>
          <p:cNvSpPr/>
          <p:nvPr/>
        </p:nvSpPr>
        <p:spPr>
          <a:xfrm>
            <a:off x="7948334" y="434784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E7DD4A-F575-42C9-BEE1-FB5A7191FA1B}"/>
              </a:ext>
            </a:extLst>
          </p:cNvPr>
          <p:cNvSpPr/>
          <p:nvPr/>
        </p:nvSpPr>
        <p:spPr>
          <a:xfrm>
            <a:off x="8535320" y="528511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843F37-34D4-4B6C-ACCD-99492909C7A8}"/>
              </a:ext>
            </a:extLst>
          </p:cNvPr>
          <p:cNvSpPr/>
          <p:nvPr/>
        </p:nvSpPr>
        <p:spPr>
          <a:xfrm>
            <a:off x="6765308" y="434784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247CA0-F944-4B96-BDCC-6039530C8E42}"/>
              </a:ext>
            </a:extLst>
          </p:cNvPr>
          <p:cNvSpPr/>
          <p:nvPr/>
        </p:nvSpPr>
        <p:spPr>
          <a:xfrm>
            <a:off x="7354568" y="3410580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1F7525-D749-4E34-B9C0-AD2269F16990}"/>
              </a:ext>
            </a:extLst>
          </p:cNvPr>
          <p:cNvSpPr/>
          <p:nvPr/>
        </p:nvSpPr>
        <p:spPr>
          <a:xfrm>
            <a:off x="6173815" y="528511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38B7E9-D140-49B1-AE99-3392B731A0F2}"/>
              </a:ext>
            </a:extLst>
          </p:cNvPr>
          <p:cNvSpPr/>
          <p:nvPr/>
        </p:nvSpPr>
        <p:spPr>
          <a:xfrm>
            <a:off x="8535320" y="3405239"/>
            <a:ext cx="589260" cy="5821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5E918-2845-4D2F-B9D1-D4DBB9C95EA5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6468445" y="3987402"/>
            <a:ext cx="0" cy="129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FF7CE7-FD57-4709-9109-EDD4F4804461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6676781" y="3902146"/>
            <a:ext cx="383157" cy="44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CD7D6-3B3C-416C-A870-CCFA998CCD6C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>
            <a:off x="7354568" y="4638931"/>
            <a:ext cx="5937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CEF6E4-261C-48B3-ADAB-247997BF89E3}"/>
              </a:ext>
            </a:extLst>
          </p:cNvPr>
          <p:cNvCxnSpPr>
            <a:cxnSpLocks/>
          </p:cNvCxnSpPr>
          <p:nvPr/>
        </p:nvCxnSpPr>
        <p:spPr>
          <a:xfrm>
            <a:off x="7858394" y="3907487"/>
            <a:ext cx="385430" cy="44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E0C78E-BB0E-406A-85C8-FDAB3E35C85F}"/>
              </a:ext>
            </a:extLst>
          </p:cNvPr>
          <p:cNvCxnSpPr>
            <a:cxnSpLocks/>
            <a:stCxn id="8" idx="0"/>
            <a:endCxn id="13" idx="3"/>
          </p:cNvCxnSpPr>
          <p:nvPr/>
        </p:nvCxnSpPr>
        <p:spPr>
          <a:xfrm flipV="1">
            <a:off x="8242964" y="3902146"/>
            <a:ext cx="378651" cy="445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A9E18-7F55-4F7F-850F-E4933A147671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8242964" y="4930012"/>
            <a:ext cx="378651" cy="44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2EFAD1-051D-49AB-90DB-7225966BA7F0}"/>
              </a:ext>
            </a:extLst>
          </p:cNvPr>
          <p:cNvSpPr txBox="1"/>
          <p:nvPr/>
        </p:nvSpPr>
        <p:spPr>
          <a:xfrm flipH="1">
            <a:off x="9235993" y="3254352"/>
            <a:ext cx="1857169" cy="293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B,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C, D, E, 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76F50-255F-4577-A1F6-8F588FD26D04}"/>
              </a:ext>
            </a:extLst>
          </p:cNvPr>
          <p:cNvSpPr txBox="1"/>
          <p:nvPr/>
        </p:nvSpPr>
        <p:spPr>
          <a:xfrm>
            <a:off x="6041366" y="2773392"/>
            <a:ext cx="1902462" cy="47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A315DE-2516-49AE-8C58-7FDA228E2965}"/>
              </a:ext>
            </a:extLst>
          </p:cNvPr>
          <p:cNvSpPr txBox="1"/>
          <p:nvPr/>
        </p:nvSpPr>
        <p:spPr>
          <a:xfrm flipH="1">
            <a:off x="9235992" y="3267876"/>
            <a:ext cx="1857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B,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 F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 C, D, E, 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  <p:bldP spid="20" grpId="1"/>
      <p:bldP spid="21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1E8-2D14-4D98-A258-D1A9814A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928E-BFC9-4073-AE94-8A8C9DD2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697"/>
            <a:ext cx="10515600" cy="4969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Certifier: Check size of subset S &lt; k and that every edge has at least one endpoint in subset 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r>
              <a:rPr lang="en-US" dirty="0"/>
              <a:t>	if size of S &gt; k</a:t>
            </a:r>
          </a:p>
          <a:p>
            <a:pPr marL="0" indent="0">
              <a:buNone/>
            </a:pPr>
            <a:r>
              <a:rPr lang="en-US" dirty="0"/>
              <a:t>		return false</a:t>
            </a:r>
          </a:p>
          <a:p>
            <a:pPr marL="0" indent="0">
              <a:buNone/>
            </a:pPr>
            <a:r>
              <a:rPr lang="en-US" dirty="0"/>
              <a:t>	for edge(u, v) in graph G</a:t>
            </a:r>
          </a:p>
          <a:p>
            <a:pPr marL="0" indent="0">
              <a:buNone/>
            </a:pPr>
            <a:r>
              <a:rPr lang="en-US" dirty="0"/>
              <a:t>		if u not in S and v not in S</a:t>
            </a:r>
          </a:p>
          <a:p>
            <a:pPr marL="0" indent="0">
              <a:buNone/>
            </a:pPr>
            <a:r>
              <a:rPr lang="en-US" dirty="0"/>
              <a:t>			return false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complexity: O(E)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752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6220-B05B-4A39-98D4-79D04F15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1427-9430-4E23-B527-2BF34BD8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940"/>
            <a:ext cx="10515600" cy="5021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Vertex Cover ≤</a:t>
            </a:r>
            <a:r>
              <a:rPr lang="en-US" baseline="-25000" dirty="0"/>
              <a:t>P </a:t>
            </a:r>
            <a:r>
              <a:rPr lang="en-US" dirty="0"/>
              <a:t>Set Cover</a:t>
            </a:r>
          </a:p>
          <a:p>
            <a:pPr marL="0" indent="0">
              <a:buNone/>
            </a:pPr>
            <a:r>
              <a:rPr lang="en-US" dirty="0"/>
              <a:t>Vertex Cover Decision Problem: Given graph G and integer k, does G contain a vertex cover of size ≤ 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Cover: 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S</a:t>
            </a:r>
            <a:r>
              <a:rPr lang="en-US" baseline="-25000" dirty="0"/>
              <a:t>n</a:t>
            </a:r>
            <a:r>
              <a:rPr lang="en-US" dirty="0"/>
              <a:t>, of subsets of U, and an integer k, does there exist a collection of at most k of these sets whose union is equal to U?</a:t>
            </a:r>
          </a:p>
        </p:txBody>
      </p:sp>
    </p:spTree>
    <p:extLst>
      <p:ext uri="{BB962C8B-B14F-4D97-AF65-F5344CB8AC3E}">
        <p14:creationId xmlns:p14="http://schemas.microsoft.com/office/powerpoint/2010/main" val="1078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EEFD-E724-4CCC-B2DD-D07D37A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4697-A715-49B0-855B-FB347D35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423"/>
            <a:ext cx="10515600" cy="20539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Let G = (V, E), k be an instance of Vertex Cover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Create Set Cover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k = k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U =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err="1"/>
              <a:t>S</a:t>
            </a:r>
            <a:r>
              <a:rPr lang="en-US" sz="2000" baseline="-25000" dirty="0" err="1"/>
              <a:t>v</a:t>
            </a:r>
            <a:r>
              <a:rPr lang="en-US" sz="2000" dirty="0"/>
              <a:t> = {e </a:t>
            </a:r>
            <a:r>
              <a:rPr lang="en-US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∈</a:t>
            </a:r>
            <a:r>
              <a:rPr lang="en-US" sz="2000" dirty="0"/>
              <a:t> E : e incident to v}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Set Cover of max size k if and only if vertex cover of max size k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7BB4D5-74C5-4692-9AE6-63C27DE164C7}"/>
              </a:ext>
            </a:extLst>
          </p:cNvPr>
          <p:cNvGrpSpPr/>
          <p:nvPr/>
        </p:nvGrpSpPr>
        <p:grpSpPr>
          <a:xfrm>
            <a:off x="838200" y="3494355"/>
            <a:ext cx="3900122" cy="2686045"/>
            <a:chOff x="838200" y="3494355"/>
            <a:chExt cx="3900122" cy="268604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E84048D-6E38-49FA-BB61-D7BD9182EA85}"/>
                </a:ext>
              </a:extLst>
            </p:cNvPr>
            <p:cNvGrpSpPr/>
            <p:nvPr/>
          </p:nvGrpSpPr>
          <p:grpSpPr>
            <a:xfrm>
              <a:off x="838200" y="3494355"/>
              <a:ext cx="3900122" cy="2686045"/>
              <a:chOff x="853580" y="3111046"/>
              <a:chExt cx="3900122" cy="268604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43F9C6E-776B-4E59-A637-5DEF89246E70}"/>
                  </a:ext>
                </a:extLst>
              </p:cNvPr>
              <p:cNvSpPr/>
              <p:nvPr/>
            </p:nvSpPr>
            <p:spPr>
              <a:xfrm>
                <a:off x="956346" y="360726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9647D83-7FBD-4859-BC97-0DD5C312DE7D}"/>
                  </a:ext>
                </a:extLst>
              </p:cNvPr>
              <p:cNvSpPr/>
              <p:nvPr/>
            </p:nvSpPr>
            <p:spPr>
              <a:xfrm>
                <a:off x="2333174" y="434754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147224B-54F4-425F-A670-A6F66D52C020}"/>
                  </a:ext>
                </a:extLst>
              </p:cNvPr>
              <p:cNvSpPr/>
              <p:nvPr/>
            </p:nvSpPr>
            <p:spPr>
              <a:xfrm>
                <a:off x="2788610" y="508362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F137A1F-D5E2-488C-AF1E-6FACDEFFACF2}"/>
                  </a:ext>
                </a:extLst>
              </p:cNvPr>
              <p:cNvSpPr/>
              <p:nvPr/>
            </p:nvSpPr>
            <p:spPr>
              <a:xfrm>
                <a:off x="1415278" y="434754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E017E1-ED1B-4793-851E-9016EA637D17}"/>
                  </a:ext>
                </a:extLst>
              </p:cNvPr>
              <p:cNvSpPr/>
              <p:nvPr/>
            </p:nvSpPr>
            <p:spPr>
              <a:xfrm>
                <a:off x="1872478" y="361146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FAF4492-7AC3-4580-9FF7-6072240BD852}"/>
                  </a:ext>
                </a:extLst>
              </p:cNvPr>
              <p:cNvSpPr/>
              <p:nvPr/>
            </p:nvSpPr>
            <p:spPr>
              <a:xfrm>
                <a:off x="956346" y="508362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9767D88-BB14-4331-8C06-C941BED109B0}"/>
                  </a:ext>
                </a:extLst>
              </p:cNvPr>
              <p:cNvSpPr/>
              <p:nvPr/>
            </p:nvSpPr>
            <p:spPr>
              <a:xfrm>
                <a:off x="2788610" y="360726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1A47D2D-F7BC-4230-B22A-4DF20FC8E2E7}"/>
                  </a:ext>
                </a:extLst>
              </p:cNvPr>
              <p:cNvCxnSpPr>
                <a:cxnSpLocks/>
                <a:stCxn id="53" idx="4"/>
                <a:endCxn id="58" idx="0"/>
              </p:cNvCxnSpPr>
              <p:nvPr/>
            </p:nvCxnSpPr>
            <p:spPr>
              <a:xfrm>
                <a:off x="1184946" y="4064466"/>
                <a:ext cx="0" cy="10191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0D13727-5A51-4CD6-84F4-796A3EDDAFB0}"/>
                  </a:ext>
                </a:extLst>
              </p:cNvPr>
              <p:cNvCxnSpPr>
                <a:cxnSpLocks/>
                <a:stCxn id="53" idx="5"/>
                <a:endCxn id="56" idx="0"/>
              </p:cNvCxnSpPr>
              <p:nvPr/>
            </p:nvCxnSpPr>
            <p:spPr>
              <a:xfrm>
                <a:off x="1346591" y="3997511"/>
                <a:ext cx="297287" cy="350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61CADBB-253E-4345-8DCC-C90212EBC7AD}"/>
                  </a:ext>
                </a:extLst>
              </p:cNvPr>
              <p:cNvCxnSpPr>
                <a:cxnSpLocks/>
                <a:stCxn id="56" idx="6"/>
                <a:endCxn id="54" idx="2"/>
              </p:cNvCxnSpPr>
              <p:nvPr/>
            </p:nvCxnSpPr>
            <p:spPr>
              <a:xfrm>
                <a:off x="1872478" y="4576143"/>
                <a:ext cx="4606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8B626C8-37C5-43FB-9DDE-342826DF7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391" y="4001705"/>
                <a:ext cx="299051" cy="3458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BD674EC-C06E-470C-B7CD-E337F49A32E6}"/>
                  </a:ext>
                </a:extLst>
              </p:cNvPr>
              <p:cNvCxnSpPr>
                <a:cxnSpLocks/>
                <a:stCxn id="54" idx="0"/>
                <a:endCxn id="59" idx="3"/>
              </p:cNvCxnSpPr>
              <p:nvPr/>
            </p:nvCxnSpPr>
            <p:spPr>
              <a:xfrm flipV="1">
                <a:off x="2561774" y="3997511"/>
                <a:ext cx="293791" cy="3500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6B0D71-D8FF-45E4-BB33-E0649EA85D77}"/>
                  </a:ext>
                </a:extLst>
              </p:cNvPr>
              <p:cNvCxnSpPr>
                <a:cxnSpLocks/>
                <a:stCxn id="54" idx="4"/>
                <a:endCxn id="55" idx="1"/>
              </p:cNvCxnSpPr>
              <p:nvPr/>
            </p:nvCxnSpPr>
            <p:spPr>
              <a:xfrm>
                <a:off x="2561774" y="4804743"/>
                <a:ext cx="293791" cy="3458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F4E3974-E478-4CFE-A2FC-8EDF9B8BB1B0}"/>
                  </a:ext>
                </a:extLst>
              </p:cNvPr>
              <p:cNvSpPr txBox="1"/>
              <p:nvPr/>
            </p:nvSpPr>
            <p:spPr>
              <a:xfrm flipH="1">
                <a:off x="3332254" y="3488767"/>
                <a:ext cx="14214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 B, C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B: A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 A,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E: F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C, D, E, 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G: F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09E193-84E9-413F-8478-5E78D7205E72}"/>
                  </a:ext>
                </a:extLst>
              </p:cNvPr>
              <p:cNvSpPr txBox="1"/>
              <p:nvPr/>
            </p:nvSpPr>
            <p:spPr>
              <a:xfrm>
                <a:off x="853580" y="3111046"/>
                <a:ext cx="147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G: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2BE1963-AD9E-41A2-BE98-292A1A997B49}"/>
                </a:ext>
              </a:extLst>
            </p:cNvPr>
            <p:cNvSpPr txBox="1"/>
            <p:nvPr/>
          </p:nvSpPr>
          <p:spPr>
            <a:xfrm>
              <a:off x="891280" y="4654133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818549-11A3-43A1-ACCA-0894333A17A2}"/>
                </a:ext>
              </a:extLst>
            </p:cNvPr>
            <p:cNvSpPr txBox="1"/>
            <p:nvPr/>
          </p:nvSpPr>
          <p:spPr>
            <a:xfrm>
              <a:off x="1244767" y="4376897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B4B964-BB4E-4F26-AFEF-A98000025F5C}"/>
                </a:ext>
              </a:extLst>
            </p:cNvPr>
            <p:cNvSpPr txBox="1"/>
            <p:nvPr/>
          </p:nvSpPr>
          <p:spPr>
            <a:xfrm>
              <a:off x="1949551" y="4613918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59A62C1-E7CA-4BD5-86EF-5652D55975DD}"/>
                </a:ext>
              </a:extLst>
            </p:cNvPr>
            <p:cNvSpPr txBox="1"/>
            <p:nvPr/>
          </p:nvSpPr>
          <p:spPr>
            <a:xfrm>
              <a:off x="2164033" y="4429252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D0B727E-E9C0-43FB-994E-D619B99D8A20}"/>
                </a:ext>
              </a:extLst>
            </p:cNvPr>
            <p:cNvSpPr txBox="1"/>
            <p:nvPr/>
          </p:nvSpPr>
          <p:spPr>
            <a:xfrm>
              <a:off x="2453941" y="4229258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25F62F-BB45-4DDF-B81F-6CFB91B5E05B}"/>
                </a:ext>
              </a:extLst>
            </p:cNvPr>
            <p:cNvSpPr txBox="1"/>
            <p:nvPr/>
          </p:nvSpPr>
          <p:spPr>
            <a:xfrm>
              <a:off x="2428192" y="5252179"/>
              <a:ext cx="23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B03121B-8608-469D-9E18-8F3EF8658588}"/>
              </a:ext>
            </a:extLst>
          </p:cNvPr>
          <p:cNvSpPr txBox="1"/>
          <p:nvPr/>
        </p:nvSpPr>
        <p:spPr>
          <a:xfrm>
            <a:off x="7924131" y="3494355"/>
            <a:ext cx="2989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Cover: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{1, 2, 3, 4, 5, 6}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{2, 3}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{4}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{5}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{3, 4, 5, 6}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{6}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E66A75-849C-4576-873F-4DB19FA37459}"/>
              </a:ext>
            </a:extLst>
          </p:cNvPr>
          <p:cNvSpPr txBox="1"/>
          <p:nvPr/>
        </p:nvSpPr>
        <p:spPr>
          <a:xfrm>
            <a:off x="5310149" y="3494355"/>
            <a:ext cx="23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Cover: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= S (A, F)</a:t>
            </a:r>
          </a:p>
        </p:txBody>
      </p:sp>
    </p:spTree>
    <p:extLst>
      <p:ext uri="{BB962C8B-B14F-4D97-AF65-F5344CB8AC3E}">
        <p14:creationId xmlns:p14="http://schemas.microsoft.com/office/powerpoint/2010/main" val="22137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DC1-EA8D-40B7-AE1F-A29FE5E3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Exact Solution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EE7C-9DC1-4E5A-B9AC-21DA9953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generate all subsets of V in graph G</a:t>
            </a:r>
          </a:p>
          <a:p>
            <a:pPr marL="0" indent="0">
              <a:buNone/>
            </a:pPr>
            <a:r>
              <a:rPr lang="en-US" dirty="0" err="1"/>
              <a:t>smallestSize</a:t>
            </a:r>
            <a:r>
              <a:rPr lang="en-US" dirty="0"/>
              <a:t> = inf</a:t>
            </a:r>
          </a:p>
          <a:p>
            <a:pPr marL="0" indent="0">
              <a:buNone/>
            </a:pPr>
            <a:r>
              <a:rPr lang="en-US" dirty="0" err="1"/>
              <a:t>vertexCover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for every subset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visitedEdges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	for each vertex u in the subset</a:t>
            </a:r>
          </a:p>
          <a:p>
            <a:pPr marL="0" indent="0">
              <a:buNone/>
            </a:pPr>
            <a:r>
              <a:rPr lang="en-US" dirty="0"/>
              <a:t>		for each edge (u, v) of vertex u</a:t>
            </a:r>
          </a:p>
          <a:p>
            <a:pPr marL="0" indent="0">
              <a:buNone/>
            </a:pPr>
            <a:r>
              <a:rPr lang="en-US" dirty="0"/>
              <a:t>			if (u, v) is not visited</a:t>
            </a:r>
          </a:p>
          <a:p>
            <a:pPr marL="0" indent="0">
              <a:buNone/>
            </a:pPr>
            <a:r>
              <a:rPr lang="en-US" dirty="0"/>
              <a:t>				mark (u, v) as visited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visitedEdges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visitedEdges</a:t>
            </a:r>
            <a:r>
              <a:rPr lang="en-US" dirty="0"/>
              <a:t> is equal to number of edges in graph G</a:t>
            </a:r>
          </a:p>
          <a:p>
            <a:pPr marL="0" indent="0">
              <a:buNone/>
            </a:pPr>
            <a:r>
              <a:rPr lang="en-US" dirty="0"/>
              <a:t>		if size of subset is smaller than </a:t>
            </a:r>
            <a:r>
              <a:rPr lang="en-US" dirty="0" err="1"/>
              <a:t>smallestSize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smallestSize</a:t>
            </a:r>
            <a:r>
              <a:rPr lang="en-US" dirty="0"/>
              <a:t> = size of subset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vertexCover</a:t>
            </a:r>
            <a:r>
              <a:rPr lang="en-US" dirty="0"/>
              <a:t> = subset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vertexCover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E9B-0D6E-44C0-BA05-9EC8F4D2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 of Solution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AEE478-AA01-4096-8396-398FF0C38745}"/>
              </a:ext>
            </a:extLst>
          </p:cNvPr>
          <p:cNvSpPr txBox="1"/>
          <p:nvPr/>
        </p:nvSpPr>
        <p:spPr>
          <a:xfrm>
            <a:off x="808989" y="174172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GRAPH G (V, E)</a:t>
            </a:r>
          </a:p>
          <a:p>
            <a:r>
              <a:rPr lang="en-US" dirty="0"/>
              <a:t>V = {A, B, C, D}</a:t>
            </a:r>
          </a:p>
          <a:p>
            <a:r>
              <a:rPr lang="en-US" dirty="0"/>
              <a:t>E = {1, 2, 3}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A036B7-669C-4967-B8D6-CCE7055DB921}"/>
              </a:ext>
            </a:extLst>
          </p:cNvPr>
          <p:cNvGrpSpPr/>
          <p:nvPr/>
        </p:nvGrpSpPr>
        <p:grpSpPr>
          <a:xfrm>
            <a:off x="3193211" y="1674063"/>
            <a:ext cx="2277374" cy="1517741"/>
            <a:chOff x="6944264" y="2032322"/>
            <a:chExt cx="1666050" cy="10778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B7200A-8388-411C-8CEE-EE1ABF3B4ECF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C9729C4-EC3D-468B-A64F-DE3AF65D7804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CE917D-8D4D-44C7-A1ED-7E6E14E4AD6B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EEBD86-6FFF-4837-8C0F-B8AD306EF4E6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D256C67-BE0F-4268-B968-E7B0EC02EB18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93917D-C335-4CD6-81E7-650E48F28D2B}"/>
                  </a:ext>
                </a:extLst>
              </p:cNvPr>
              <p:cNvCxnSpPr>
                <a:stCxn id="4" idx="6"/>
                <a:endCxn id="6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E5A4DEA-E566-4576-8DF9-22F2E86F695E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0AD0F9-B8CC-4D95-BB43-4408BB2147FF}"/>
                  </a:ext>
                </a:extLst>
              </p:cNvPr>
              <p:cNvCxnSpPr>
                <a:cxnSpLocks/>
                <a:stCxn id="5" idx="7"/>
                <a:endCxn id="6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1D6FC3-38CA-4146-B9D2-4F0EF47AA321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0B0F7A-4345-4231-B8CB-B15C8E58043D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4F341-2F0F-4DC0-A346-80CD26C12715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5078D4-A855-49BF-A2C9-0F84E4F8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4640"/>
            <a:ext cx="3776932" cy="27775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 all subsets of V in graph 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ED2F1A-A644-4068-A393-97C00C9B4EEE}"/>
              </a:ext>
            </a:extLst>
          </p:cNvPr>
          <p:cNvSpPr txBox="1"/>
          <p:nvPr/>
        </p:nvSpPr>
        <p:spPr>
          <a:xfrm>
            <a:off x="838200" y="4456688"/>
            <a:ext cx="377693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Subsets: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{}, {A}, {A, B},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B, C}, {A, B, D}, {A, B, C, D}, {A, C },  {A, C, D}, {A, D}, {B}, {B, C}, {B, C, D}, {B, D},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{C}, {C, D}, {D}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D6BF1-FF1B-4C24-BF96-85DB50725783}"/>
              </a:ext>
            </a:extLst>
          </p:cNvPr>
          <p:cNvSpPr txBox="1"/>
          <p:nvPr/>
        </p:nvSpPr>
        <p:spPr>
          <a:xfrm>
            <a:off x="6046808" y="443464"/>
            <a:ext cx="588321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subset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vertex u in the subset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edge (u, v) of vertex u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 (u, v) is not visited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mark (u, v) as visited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number of edges in graph G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size of subset is smaller than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smallestSize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smallestSize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size of subset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vertexCover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CD24-A2A0-4B09-BA8B-CEDB729DE72C}"/>
              </a:ext>
            </a:extLst>
          </p:cNvPr>
          <p:cNvSpPr txBox="1"/>
          <p:nvPr/>
        </p:nvSpPr>
        <p:spPr>
          <a:xfrm>
            <a:off x="8398929" y="3842920"/>
            <a:ext cx="131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{A}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!= 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3F5BED-CC26-4726-B023-F346ADF24774}"/>
              </a:ext>
            </a:extLst>
          </p:cNvPr>
          <p:cNvGrpSpPr/>
          <p:nvPr/>
        </p:nvGrpSpPr>
        <p:grpSpPr>
          <a:xfrm>
            <a:off x="9711358" y="3691318"/>
            <a:ext cx="1694088" cy="1112119"/>
            <a:chOff x="6944264" y="2032322"/>
            <a:chExt cx="1666050" cy="107782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3A2001-C0A7-4F65-81C7-8D84E35F2406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2F7F2D-16D1-4BED-9637-7271953737D2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CF4362-E982-4E1D-9E95-4B0D52160BEE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80453D0-BB16-4339-AB2A-12FEC1061B3B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34952B5-14C0-448D-B275-110C9FE3FD38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F0A04B2-8FD2-422D-981A-3D02D218AAB8}"/>
                  </a:ext>
                </a:extLst>
              </p:cNvPr>
              <p:cNvCxnSpPr>
                <a:stCxn id="38" idx="6"/>
                <a:endCxn id="40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464D489-4AFB-4B54-9E65-5931FC03A254}"/>
                  </a:ext>
                </a:extLst>
              </p:cNvPr>
              <p:cNvCxnSpPr>
                <a:stCxn id="40" idx="6"/>
                <a:endCxn id="41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19D6476-066A-416A-AF32-13C8E60C8AB4}"/>
                  </a:ext>
                </a:extLst>
              </p:cNvPr>
              <p:cNvCxnSpPr>
                <a:cxnSpLocks/>
                <a:stCxn id="39" idx="7"/>
                <a:endCxn id="40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66CC20-FAF0-418E-901B-1910C0B9B528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CB0D43-F9C0-494D-8EB5-6D25B7D28662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DE8AD5-7E6F-4A77-B5CB-CF0C33D7D62C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0FEC078-7587-4AAF-8B37-A8E03CDC4514}"/>
              </a:ext>
            </a:extLst>
          </p:cNvPr>
          <p:cNvSpPr txBox="1"/>
          <p:nvPr/>
        </p:nvSpPr>
        <p:spPr>
          <a:xfrm>
            <a:off x="8360671" y="5216549"/>
            <a:ext cx="1559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{A, B}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== 3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smallestSize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vertexCover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B}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DBECE8-6A0E-40AE-9EE5-AE2252BCD676}"/>
              </a:ext>
            </a:extLst>
          </p:cNvPr>
          <p:cNvGrpSpPr/>
          <p:nvPr/>
        </p:nvGrpSpPr>
        <p:grpSpPr>
          <a:xfrm>
            <a:off x="9925677" y="4989728"/>
            <a:ext cx="1694088" cy="1112119"/>
            <a:chOff x="6944264" y="2032322"/>
            <a:chExt cx="1666050" cy="107782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323DBB9-BC1C-4CE7-8A6F-7C572950B7D6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A13F15-A85F-4EC3-B1B4-223ED5DFD351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DD8425-4274-4FFD-A4F7-87805A476903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D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AC6C080-771F-4289-936B-0776648B670B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3A3588-B807-4DE0-9231-934706EB8C18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</a:rPr>
                  <a:t>C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2125FDF-3DFB-42BB-90F9-09C9434724D3}"/>
                  </a:ext>
                </a:extLst>
              </p:cNvPr>
              <p:cNvCxnSpPr>
                <a:stCxn id="51" idx="6"/>
                <a:endCxn id="53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F76028B-BB5E-4D5B-9DA3-3BE17ED91ECF}"/>
                  </a:ext>
                </a:extLst>
              </p:cNvPr>
              <p:cNvCxnSpPr>
                <a:stCxn id="53" idx="6"/>
                <a:endCxn id="54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B26B0AF-D6F6-4DF8-82AD-340D39E7E452}"/>
                  </a:ext>
                </a:extLst>
              </p:cNvPr>
              <p:cNvCxnSpPr>
                <a:cxnSpLocks/>
                <a:stCxn id="52" idx="7"/>
                <a:endCxn id="53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FD0568-5E71-4A66-9270-76B1A026D972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83C6C2-748A-4CFD-B9B6-808EC8571ED0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C57B38-C0C3-4AA7-AED8-E35753C264BE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D70D09E-5812-4A58-BB3F-291AD6F931BF}"/>
              </a:ext>
            </a:extLst>
          </p:cNvPr>
          <p:cNvSpPr txBox="1"/>
          <p:nvPr/>
        </p:nvSpPr>
        <p:spPr>
          <a:xfrm>
            <a:off x="5268849" y="4642989"/>
            <a:ext cx="128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{}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!= 3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43299A-876D-4525-AB5E-0BBEAA3F4C5D}"/>
              </a:ext>
            </a:extLst>
          </p:cNvPr>
          <p:cNvGrpSpPr/>
          <p:nvPr/>
        </p:nvGrpSpPr>
        <p:grpSpPr>
          <a:xfrm>
            <a:off x="6586333" y="4460249"/>
            <a:ext cx="1694088" cy="1112119"/>
            <a:chOff x="6944264" y="2032322"/>
            <a:chExt cx="1666050" cy="10778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7CDA47-162F-489E-84EB-DA9A6B513F2A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A85764E-FABB-4484-A5F7-607D06A969EB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247EBA5-71AF-4C0F-AA7E-42BBD0A8B519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D7BF1C0-9850-4E8C-98BF-C614E8C7A063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5C6F64A-743E-4E9B-9ED6-C346E595DDE2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E28399-7044-4E10-A1A1-0DEBDEC12643}"/>
                  </a:ext>
                </a:extLst>
              </p:cNvPr>
              <p:cNvCxnSpPr>
                <a:stCxn id="64" idx="6"/>
                <a:endCxn id="66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7F5F44F-CD41-4C31-86D4-4EA48722E246}"/>
                  </a:ext>
                </a:extLst>
              </p:cNvPr>
              <p:cNvCxnSpPr>
                <a:stCxn id="66" idx="6"/>
                <a:endCxn id="67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B2E6A47-9C82-4C76-A7AC-A9154E514E2E}"/>
                  </a:ext>
                </a:extLst>
              </p:cNvPr>
              <p:cNvCxnSpPr>
                <a:cxnSpLocks/>
                <a:stCxn id="65" idx="7"/>
                <a:endCxn id="66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E01DF4-5EB6-44E6-A9C9-890734B343F5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11C4DC-18CB-4087-9B17-8E5F5F2ECAFA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426DE7-8341-47F5-8CBD-4DE006C4EAC6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8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uiExpand="1" build="p" animBg="1"/>
      <p:bldP spid="30" grpId="0" animBg="1"/>
      <p:bldP spid="31" grpId="0" animBg="1"/>
      <p:bldP spid="32" grpId="0"/>
      <p:bldP spid="4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B12A-0575-4DBB-8B9F-0A282CDC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 of Solution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3A35C-AE92-41D9-89A9-C3A0368EBF7F}"/>
              </a:ext>
            </a:extLst>
          </p:cNvPr>
          <p:cNvSpPr txBox="1"/>
          <p:nvPr/>
        </p:nvSpPr>
        <p:spPr>
          <a:xfrm>
            <a:off x="950689" y="2773565"/>
            <a:ext cx="1391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B} 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B, C}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B, D}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B, C, D}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C 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C, D}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D}</a:t>
            </a:r>
          </a:p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C}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C, D}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{B, D}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{C}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{C, D}</a:t>
            </a:r>
          </a:p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{D}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8D675-CF60-4956-B424-D2D265166DEF}"/>
              </a:ext>
            </a:extLst>
          </p:cNvPr>
          <p:cNvSpPr txBox="1"/>
          <p:nvPr/>
        </p:nvSpPr>
        <p:spPr>
          <a:xfrm>
            <a:off x="2822084" y="2968188"/>
            <a:ext cx="164822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{B}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== 3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smallestSize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vertexCover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63A4B4-A44F-431B-94A7-8CBB1565DA6C}"/>
              </a:ext>
            </a:extLst>
          </p:cNvPr>
          <p:cNvGrpSpPr/>
          <p:nvPr/>
        </p:nvGrpSpPr>
        <p:grpSpPr>
          <a:xfrm>
            <a:off x="4620009" y="2833411"/>
            <a:ext cx="1694088" cy="1112119"/>
            <a:chOff x="6944264" y="2032322"/>
            <a:chExt cx="1666050" cy="10778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0382E2-2F56-4002-BD46-CECE1AD39243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F3062B-B404-4723-B7BE-97D490B0A406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DF5EEB1-53B1-4D96-9AAF-168C6C143839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043A82-F693-4F5D-A682-C253D853DCAD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C3107A2-1FC9-4895-ACDA-58E1B0970987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6B90DBA-A8B2-49C0-B0B5-090A5EF0F16B}"/>
                  </a:ext>
                </a:extLst>
              </p:cNvPr>
              <p:cNvCxnSpPr>
                <a:stCxn id="11" idx="6"/>
                <a:endCxn id="13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CB3D63-799A-4632-AD4B-B0DB97DCBA0F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43B5FC-E1F5-41CF-882F-C9D354B9B457}"/>
                  </a:ext>
                </a:extLst>
              </p:cNvPr>
              <p:cNvCxnSpPr>
                <a:cxnSpLocks/>
                <a:stCxn id="12" idx="7"/>
                <a:endCxn id="13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324369-B706-4D47-81A3-40F8B2DB598C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26F16B-C4C4-4A84-A044-DBBA16723049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7B5CAB-7885-42A4-A67B-A2B73B6C01C5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06501AF-11CA-4B5D-8862-677D0435A463}"/>
              </a:ext>
            </a:extLst>
          </p:cNvPr>
          <p:cNvSpPr txBox="1"/>
          <p:nvPr/>
        </p:nvSpPr>
        <p:spPr>
          <a:xfrm>
            <a:off x="2822084" y="4629484"/>
            <a:ext cx="16890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 {D}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visitedEdges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!= 3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smallestSize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vertexCover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770215-D9F2-4824-92B4-310F84EBD1C4}"/>
              </a:ext>
            </a:extLst>
          </p:cNvPr>
          <p:cNvGrpSpPr/>
          <p:nvPr/>
        </p:nvGrpSpPr>
        <p:grpSpPr>
          <a:xfrm>
            <a:off x="4620009" y="4494707"/>
            <a:ext cx="1694088" cy="1112119"/>
            <a:chOff x="6944264" y="2032322"/>
            <a:chExt cx="1666050" cy="10778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33F28A-24E6-46A9-99EA-C3ADEB458C0B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D7DEA59-9245-439C-9673-26523B2E8ABE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7C4DE31-B77D-4A87-B38A-D4F85194802F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9693DD-7FDD-4AEB-9B87-0D6D5C9A8997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3107A01-B01B-44CF-B563-CCDBD888313C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A1A519E-F8D7-48B8-BA26-2C1DB84FDB1F}"/>
                  </a:ext>
                </a:extLst>
              </p:cNvPr>
              <p:cNvCxnSpPr>
                <a:stCxn id="24" idx="6"/>
                <a:endCxn id="26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E092343-5E2D-497F-AB3F-326D48A93583}"/>
                  </a:ext>
                </a:extLst>
              </p:cNvPr>
              <p:cNvCxnSpPr>
                <a:stCxn id="26" idx="6"/>
                <a:endCxn id="27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91EBE22-9199-4C61-A727-BC04864FA2F6}"/>
                  </a:ext>
                </a:extLst>
              </p:cNvPr>
              <p:cNvCxnSpPr>
                <a:cxnSpLocks/>
                <a:stCxn id="25" idx="7"/>
                <a:endCxn id="26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ACDCC6-C6D9-4F11-A849-0172D0DF79B9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5DB763-DEB3-4BE3-AF8C-871B0AFFB894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C49509-83C6-483C-9F9E-E324D1CCF445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45F86E-0703-49C6-81D7-0A0AF48C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871" y="3941920"/>
            <a:ext cx="3847729" cy="93387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vertexCover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{B}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case runs at O((E + V) *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F2EFE1-E7F9-43C9-BCD2-BEA7A185B61A}"/>
              </a:ext>
            </a:extLst>
          </p:cNvPr>
          <p:cNvSpPr txBox="1"/>
          <p:nvPr/>
        </p:nvSpPr>
        <p:spPr>
          <a:xfrm>
            <a:off x="3481851" y="1180884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GRAPH G (V, E)</a:t>
            </a:r>
          </a:p>
          <a:p>
            <a:r>
              <a:rPr lang="en-US" dirty="0"/>
              <a:t>V = {A, B, C, D}</a:t>
            </a:r>
          </a:p>
          <a:p>
            <a:r>
              <a:rPr lang="en-US" dirty="0"/>
              <a:t>E = {1, 2, 3}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54E41E-8EA9-4F70-A1D2-D6BC9D49A3FC}"/>
              </a:ext>
            </a:extLst>
          </p:cNvPr>
          <p:cNvGrpSpPr/>
          <p:nvPr/>
        </p:nvGrpSpPr>
        <p:grpSpPr>
          <a:xfrm>
            <a:off x="5866073" y="1113223"/>
            <a:ext cx="2277374" cy="1517741"/>
            <a:chOff x="6944264" y="2032322"/>
            <a:chExt cx="1666050" cy="10778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B88D09-7F0D-41E6-8CF7-536623D9EF16}"/>
                </a:ext>
              </a:extLst>
            </p:cNvPr>
            <p:cNvGrpSpPr/>
            <p:nvPr/>
          </p:nvGrpSpPr>
          <p:grpSpPr>
            <a:xfrm>
              <a:off x="6944264" y="2216988"/>
              <a:ext cx="1666050" cy="893158"/>
              <a:chOff x="1492370" y="2018581"/>
              <a:chExt cx="1666050" cy="89315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45B35D-1F28-441A-9DA6-7C63C7B41D54}"/>
                  </a:ext>
                </a:extLst>
              </p:cNvPr>
              <p:cNvSpPr/>
              <p:nvPr/>
            </p:nvSpPr>
            <p:spPr>
              <a:xfrm>
                <a:off x="149237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CAF239-BA7C-4BEA-8E8E-10BF2A08EC2E}"/>
                  </a:ext>
                </a:extLst>
              </p:cNvPr>
              <p:cNvSpPr/>
              <p:nvPr/>
            </p:nvSpPr>
            <p:spPr>
              <a:xfrm>
                <a:off x="1492370" y="2637419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A7CC22C-AC37-459F-B604-ACB24E577BF1}"/>
                  </a:ext>
                </a:extLst>
              </p:cNvPr>
              <p:cNvSpPr/>
              <p:nvPr/>
            </p:nvSpPr>
            <p:spPr>
              <a:xfrm>
                <a:off x="2188235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1CDEB21-72E5-4288-B263-9C87DC8DF706}"/>
                  </a:ext>
                </a:extLst>
              </p:cNvPr>
              <p:cNvSpPr/>
              <p:nvPr/>
            </p:nvSpPr>
            <p:spPr>
              <a:xfrm>
                <a:off x="2884100" y="2018581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C43323C-FA79-44C0-9CF0-A13FFF070EFA}"/>
                  </a:ext>
                </a:extLst>
              </p:cNvPr>
              <p:cNvCxnSpPr>
                <a:stCxn id="39" idx="6"/>
                <a:endCxn id="41" idx="2"/>
              </p:cNvCxnSpPr>
              <p:nvPr/>
            </p:nvCxnSpPr>
            <p:spPr>
              <a:xfrm>
                <a:off x="1766690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07CFFD-A920-42C6-A566-7A42DC979D22}"/>
                  </a:ext>
                </a:extLst>
              </p:cNvPr>
              <p:cNvCxnSpPr>
                <a:stCxn id="41" idx="6"/>
                <a:endCxn id="42" idx="2"/>
              </p:cNvCxnSpPr>
              <p:nvPr/>
            </p:nvCxnSpPr>
            <p:spPr>
              <a:xfrm>
                <a:off x="2462555" y="2155741"/>
                <a:ext cx="42154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4DFD23-4E3D-40A2-92C7-D47D65EFC458}"/>
                  </a:ext>
                </a:extLst>
              </p:cNvPr>
              <p:cNvCxnSpPr>
                <a:cxnSpLocks/>
                <a:stCxn id="40" idx="7"/>
                <a:endCxn id="41" idx="3"/>
              </p:cNvCxnSpPr>
              <p:nvPr/>
            </p:nvCxnSpPr>
            <p:spPr>
              <a:xfrm flipV="1">
                <a:off x="1726517" y="2252728"/>
                <a:ext cx="501891" cy="4248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AB6940-0CA1-4C15-AD03-76D988D95037}"/>
                </a:ext>
              </a:extLst>
            </p:cNvPr>
            <p:cNvSpPr txBox="1"/>
            <p:nvPr/>
          </p:nvSpPr>
          <p:spPr>
            <a:xfrm>
              <a:off x="7325636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493B62-3B97-4EB4-99A6-6C8088ADE633}"/>
                </a:ext>
              </a:extLst>
            </p:cNvPr>
            <p:cNvSpPr txBox="1"/>
            <p:nvPr/>
          </p:nvSpPr>
          <p:spPr>
            <a:xfrm>
              <a:off x="7988061" y="2032322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071DEF-4709-4B3B-96C2-D0DF7E6AC422}"/>
                </a:ext>
              </a:extLst>
            </p:cNvPr>
            <p:cNvSpPr txBox="1"/>
            <p:nvPr/>
          </p:nvSpPr>
          <p:spPr>
            <a:xfrm>
              <a:off x="7365809" y="2620983"/>
              <a:ext cx="27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40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8" grpId="0" animBg="1"/>
      <p:bldP spid="32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726</TotalTime>
  <Words>1302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Gothic</vt:lpstr>
      <vt:lpstr>Arial</vt:lpstr>
      <vt:lpstr>Calibri</vt:lpstr>
      <vt:lpstr>Times New Roman</vt:lpstr>
      <vt:lpstr>Office Theme</vt:lpstr>
      <vt:lpstr>Vertex Cover Problem Project Presentation</vt:lpstr>
      <vt:lpstr>Vertex Cover Problem</vt:lpstr>
      <vt:lpstr>Problem Input</vt:lpstr>
      <vt:lpstr>Certifier</vt:lpstr>
      <vt:lpstr>Reduction</vt:lpstr>
      <vt:lpstr>Reduction (continued)</vt:lpstr>
      <vt:lpstr>Exact Solution (pseudocode)</vt:lpstr>
      <vt:lpstr>Sketch of Solution</vt:lpstr>
      <vt:lpstr>Sketch of Solution (continued)</vt:lpstr>
      <vt:lpstr>Test Cases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Chen</dc:creator>
  <cp:lastModifiedBy>Will Chen</cp:lastModifiedBy>
  <cp:revision>3</cp:revision>
  <dcterms:created xsi:type="dcterms:W3CDTF">2022-04-07T19:29:24Z</dcterms:created>
  <dcterms:modified xsi:type="dcterms:W3CDTF">2022-05-02T00:14:45Z</dcterms:modified>
</cp:coreProperties>
</file>