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19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Exact</a:t>
            </a:r>
            <a:r>
              <a:rPr lang="en-US" sz="2000" baseline="0" dirty="0"/>
              <a:t> output compared to Approximate output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Sheet1!$J$1</c:f>
              <c:strCache>
                <c:ptCount val="1"/>
                <c:pt idx="0">
                  <c:v>Approximate Output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Sheet1!$I$2:$I$16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15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28</c:v>
                </c:pt>
              </c:numCache>
            </c:numRef>
          </c:cat>
          <c:val>
            <c:numRef>
              <c:f>Sheet1!$J$2:$J$16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14</c:v>
                </c:pt>
                <c:pt idx="6">
                  <c:v>20</c:v>
                </c:pt>
                <c:pt idx="7">
                  <c:v>20</c:v>
                </c:pt>
                <c:pt idx="8">
                  <c:v>22</c:v>
                </c:pt>
                <c:pt idx="9">
                  <c:v>22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  <c:pt idx="1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08-48A9-897F-77E25D34CD7E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Exact Output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Sheet1!$I$2:$I$16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15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28</c:v>
                </c:pt>
              </c:numCache>
            </c:numRef>
          </c:cat>
          <c:val>
            <c:numRef>
              <c:f>Sheet1!$K$2:$K$16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9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08-48A9-897F-77E25D34C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5725232"/>
        <c:axId val="148572772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Vertecies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Sheet1!$I$2:$I$16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2</c:v>
                      </c:pt>
                      <c:pt idx="1">
                        <c:v>3</c:v>
                      </c:pt>
                      <c:pt idx="2">
                        <c:v>5</c:v>
                      </c:pt>
                      <c:pt idx="3">
                        <c:v>7</c:v>
                      </c:pt>
                      <c:pt idx="4">
                        <c:v>10</c:v>
                      </c:pt>
                      <c:pt idx="5">
                        <c:v>15</c:v>
                      </c:pt>
                      <c:pt idx="6">
                        <c:v>20</c:v>
                      </c:pt>
                      <c:pt idx="7">
                        <c:v>21</c:v>
                      </c:pt>
                      <c:pt idx="8">
                        <c:v>22</c:v>
                      </c:pt>
                      <c:pt idx="9">
                        <c:v>23</c:v>
                      </c:pt>
                      <c:pt idx="10">
                        <c:v>24</c:v>
                      </c:pt>
                      <c:pt idx="11">
                        <c:v>25</c:v>
                      </c:pt>
                      <c:pt idx="12">
                        <c:v>26</c:v>
                      </c:pt>
                      <c:pt idx="13">
                        <c:v>27</c:v>
                      </c:pt>
                      <c:pt idx="14">
                        <c:v>28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Sheet1!$I$2:$I$16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2</c:v>
                      </c:pt>
                      <c:pt idx="1">
                        <c:v>3</c:v>
                      </c:pt>
                      <c:pt idx="2">
                        <c:v>5</c:v>
                      </c:pt>
                      <c:pt idx="3">
                        <c:v>7</c:v>
                      </c:pt>
                      <c:pt idx="4">
                        <c:v>10</c:v>
                      </c:pt>
                      <c:pt idx="5">
                        <c:v>15</c:v>
                      </c:pt>
                      <c:pt idx="6">
                        <c:v>20</c:v>
                      </c:pt>
                      <c:pt idx="7">
                        <c:v>21</c:v>
                      </c:pt>
                      <c:pt idx="8">
                        <c:v>22</c:v>
                      </c:pt>
                      <c:pt idx="9">
                        <c:v>23</c:v>
                      </c:pt>
                      <c:pt idx="10">
                        <c:v>24</c:v>
                      </c:pt>
                      <c:pt idx="11">
                        <c:v>25</c:v>
                      </c:pt>
                      <c:pt idx="12">
                        <c:v>26</c:v>
                      </c:pt>
                      <c:pt idx="13">
                        <c:v>27</c:v>
                      </c:pt>
                      <c:pt idx="14">
                        <c:v>28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F08-48A9-897F-77E25D34CD7E}"/>
                  </c:ext>
                </c:extLst>
              </c15:ser>
            </c15:filteredBarSeries>
          </c:ext>
        </c:extLst>
      </c:barChart>
      <c:catAx>
        <c:axId val="1485725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 Number</a:t>
                </a:r>
                <a:r>
                  <a:rPr lang="en-US" sz="1800" baseline="0" dirty="0"/>
                  <a:t> of Nodes in Graph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0.38189831309924843"/>
              <c:y val="0.855310518257045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727728"/>
        <c:crosses val="autoZero"/>
        <c:auto val="1"/>
        <c:lblAlgn val="ctr"/>
        <c:lblOffset val="100"/>
        <c:noMultiLvlLbl val="0"/>
      </c:catAx>
      <c:valAx>
        <c:axId val="148572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Size</a:t>
                </a:r>
                <a:r>
                  <a:rPr lang="en-US" sz="1800" baseline="0"/>
                  <a:t> of Minimum Set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72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Exact</a:t>
            </a:r>
            <a:r>
              <a:rPr lang="en-US" sz="2000" baseline="0"/>
              <a:t> Runtime compared to Approximate Runtime</a:t>
            </a:r>
            <a:endParaRPr 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approx time</c:v>
                </c:pt>
              </c:strCache>
            </c:strRef>
          </c:tx>
          <c:spPr>
            <a:ln w="1428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Sheet1!$M$2:$M$16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15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28</c:v>
                </c:pt>
              </c:numCache>
            </c:numRef>
          </c:cat>
          <c:val>
            <c:numRef>
              <c:f>Sheet1!$N$2:$N$16</c:f>
              <c:numCache>
                <c:formatCode>mm:ss.000</c:formatCode>
                <c:ptCount val="15"/>
                <c:pt idx="0">
                  <c:v>3.3564814814814815E-7</c:v>
                </c:pt>
                <c:pt idx="1">
                  <c:v>3.2407407407407406E-7</c:v>
                </c:pt>
                <c:pt idx="2">
                  <c:v>3.4722222222222224E-7</c:v>
                </c:pt>
                <c:pt idx="3">
                  <c:v>3.2407407407407406E-7</c:v>
                </c:pt>
                <c:pt idx="4">
                  <c:v>3.1250000000000003E-7</c:v>
                </c:pt>
                <c:pt idx="5">
                  <c:v>3.0092592592592594E-7</c:v>
                </c:pt>
                <c:pt idx="6">
                  <c:v>3.2407407407407406E-7</c:v>
                </c:pt>
                <c:pt idx="7">
                  <c:v>1.1574074074074074E-6</c:v>
                </c:pt>
                <c:pt idx="8">
                  <c:v>3.1250000000000003E-7</c:v>
                </c:pt>
                <c:pt idx="9">
                  <c:v>3.9351851851851859E-6</c:v>
                </c:pt>
                <c:pt idx="10">
                  <c:v>3.2407407407407406E-7</c:v>
                </c:pt>
                <c:pt idx="11">
                  <c:v>1.1574074074074074E-6</c:v>
                </c:pt>
                <c:pt idx="12">
                  <c:v>3.0092592592592594E-7</c:v>
                </c:pt>
                <c:pt idx="13">
                  <c:v>3.2407407407407406E-7</c:v>
                </c:pt>
                <c:pt idx="14">
                  <c:v>3.1250000000000003E-7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BB-4C77-8654-4955977FE161}"/>
            </c:ext>
          </c:extLst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exact time</c:v>
                </c:pt>
              </c:strCache>
            </c:strRef>
          </c:tx>
          <c:spPr>
            <a:ln w="666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Sheet1!$M$2:$M$16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15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28</c:v>
                </c:pt>
              </c:numCache>
            </c:numRef>
          </c:cat>
          <c:val>
            <c:numRef>
              <c:f>Sheet1!$O$2:$O$16</c:f>
              <c:numCache>
                <c:formatCode>mm:ss.000</c:formatCode>
                <c:ptCount val="15"/>
                <c:pt idx="0">
                  <c:v>3.3564814814814815E-7</c:v>
                </c:pt>
                <c:pt idx="1">
                  <c:v>3.2407407407407406E-7</c:v>
                </c:pt>
                <c:pt idx="2">
                  <c:v>3.4722222222222224E-7</c:v>
                </c:pt>
                <c:pt idx="3">
                  <c:v>3.3564814814814815E-7</c:v>
                </c:pt>
                <c:pt idx="4">
                  <c:v>4.5138888888888888E-7</c:v>
                </c:pt>
                <c:pt idx="5">
                  <c:v>3.8194444444444451E-6</c:v>
                </c:pt>
                <c:pt idx="6">
                  <c:v>4.6296296296296294E-5</c:v>
                </c:pt>
                <c:pt idx="7">
                  <c:v>1.6203703703703703E-4</c:v>
                </c:pt>
                <c:pt idx="8">
                  <c:v>4.5138888888888892E-4</c:v>
                </c:pt>
                <c:pt idx="9">
                  <c:v>1.0995370370370371E-3</c:v>
                </c:pt>
                <c:pt idx="10">
                  <c:v>1.9791666666666668E-3</c:v>
                </c:pt>
                <c:pt idx="11">
                  <c:v>4.0277777777777777E-3</c:v>
                </c:pt>
                <c:pt idx="12">
                  <c:v>3.5069444444444445E-3</c:v>
                </c:pt>
                <c:pt idx="13">
                  <c:v>9.2361111111111116E-3</c:v>
                </c:pt>
                <c:pt idx="14">
                  <c:v>2.584490740740741E-2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BB-4C77-8654-4955977FE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4156272"/>
        <c:axId val="1483014816"/>
      </c:lineChart>
      <c:catAx>
        <c:axId val="157415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Number</a:t>
                </a:r>
                <a:r>
                  <a:rPr lang="en-US" sz="1800" baseline="0" dirty="0"/>
                  <a:t> of Nodes in Graph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0.3926410893312422"/>
              <c:y val="0.84307106328678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014816"/>
        <c:crosses val="autoZero"/>
        <c:auto val="1"/>
        <c:lblAlgn val="ctr"/>
        <c:lblOffset val="100"/>
        <c:noMultiLvlLbl val="0"/>
      </c:catAx>
      <c:valAx>
        <c:axId val="148301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Runtime</a:t>
                </a:r>
                <a:r>
                  <a:rPr lang="en-US" sz="1800" baseline="0" dirty="0"/>
                  <a:t> in Minutes and seconds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:ss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15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444156745963199"/>
          <c:y val="0.90602930666597203"/>
          <c:w val="0.35305411418424526"/>
          <c:h val="6.24634845094577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4508-F596-BAEE-CC8D-0009297F1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1E305-FC7F-292D-778B-530113135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6B20-1E5E-FEDB-E603-5291EDDC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4D6A-71B1-236F-1852-D5DF72EA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9788-96A5-0473-FF67-76E57A96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E034-023B-F9F8-A30A-7DA45C9F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8767E-193F-0EEE-C320-FC2D7A2D3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7903-7A54-1FCF-115F-A32BF6E4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3C1E-654C-E6DF-E1EE-076B4087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71AA-EB4E-53EE-9542-A6314C08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12B34-65DB-305F-AA89-4FD25845D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892D4-1177-0C18-EE2C-9800A20F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878E-0394-63FF-1FAE-2C59274D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CAA0-AB10-51D7-4108-7A43DDE8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7F73-D85B-9AC3-E337-92683A1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A0D2-EF32-0C25-ECDC-01A2F656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BFDD-217B-5129-D3D4-12E07A53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B321-3D50-9C5A-F686-96A7989E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881D9-E934-2F9B-AC78-91BB885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1958-7148-B7CF-F0A9-2BBDE85F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4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7A26-E235-00B4-C8C7-FE267EE6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6864A-EE3F-3FD6-E15F-7B772097D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86F67-3E68-6B8A-32B3-A4AD34A0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7FE5-087C-C33B-CE71-F9F18046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46CE-89F4-AF6E-8243-8DAC493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2DA2-36FC-9558-E686-EC2A9172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D10C-F61A-3C37-0223-2BF6503D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03AF0-7213-9075-3472-0C19D1C06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EB87F-C210-0960-57B2-06EEF2BE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13119-9D78-CABC-2F3F-022976E2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CE35D-2689-A893-56CB-D3E88EE5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3347-B99B-0C39-650F-52ABF156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3A9B6-D8F8-9E6F-1342-CFA71AFFC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DC61-CFF5-2784-122F-EC2D685A8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AB346-6F0D-697E-8B15-B52422D53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13B02-24EA-EDC0-8B4F-8405F95DC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91BC7-6007-FF0D-3FF1-1A412F24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1A4CD-C38F-3F57-DB99-1032EA03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D39B2-3CF2-8964-EA0F-360364E9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5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1130-2C03-8A00-E202-377B6664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FD08E-653E-618C-53E7-0068D8A6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48165-B735-5863-3039-1BEA2631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C0CCE-34E1-9F54-2A55-7AF105AD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81418-15FE-86F0-C5FD-C2EDC1F0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6490A-5790-77E2-7715-16A17047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28D06-15AD-DFB1-CFFF-CF4A2E88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9A80-6660-2851-A339-2AD8CBF3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64F9-F887-8722-6532-F77FA682C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BE629-6993-845C-1DC8-1DE3FDD6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3D762-2485-8E9E-D98D-468294D2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8BF29-8DB4-9DEE-3F0D-210CF58B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AC864-C22B-298F-E153-4AD01629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1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1527-46BC-1B92-7A15-60D7657F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3521E-39C7-4FCE-C6E3-C613F2DDC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B0321-F3D4-482D-242A-64DB769F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B74C0-0457-C4D2-597F-C1A66137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72EC-7DA7-5092-B4FE-A2DAE0F1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07E0B-11A7-2E8C-ABBC-CD09E99C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DF536-FB15-EDB6-4E36-CC1DF6B9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F093-E0D2-0A40-3963-67B90F3A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89FB-E85A-2439-5E31-1D091D970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357F-9D5E-0045-988D-BB8854058ED8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A0EA-4ABB-410D-EF30-13C8EB502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4CFA-8BEB-E88F-F0B3-1BED7F049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1AA-DC15-1149-A2CC-F75FEFAAA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3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048F-70B8-5E13-C63B-E24571E0B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289" y="868362"/>
            <a:ext cx="9831421" cy="2387600"/>
          </a:xfrm>
        </p:spPr>
        <p:txBody>
          <a:bodyPr/>
          <a:lstStyle/>
          <a:p>
            <a:r>
              <a:rPr lang="en-US" dirty="0"/>
              <a:t>Approximation of Vertex Cover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3F265-5950-CB3F-D466-082CCD0BD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246583"/>
            <a:ext cx="9144000" cy="1655762"/>
          </a:xfrm>
        </p:spPr>
        <p:txBody>
          <a:bodyPr/>
          <a:lstStyle/>
          <a:p>
            <a:r>
              <a:rPr lang="en-US" dirty="0"/>
              <a:t>Chase Briles</a:t>
            </a:r>
          </a:p>
        </p:txBody>
      </p:sp>
    </p:spTree>
    <p:extLst>
      <p:ext uri="{BB962C8B-B14F-4D97-AF65-F5344CB8AC3E}">
        <p14:creationId xmlns:p14="http://schemas.microsoft.com/office/powerpoint/2010/main" val="332725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Pseudocode of Vertex Cover Approximation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3674FC-DF46-D9DA-A352-3A6CFDCC8C5F}"/>
              </a:ext>
            </a:extLst>
          </p:cNvPr>
          <p:cNvSpPr txBox="1">
            <a:spLocks/>
          </p:cNvSpPr>
          <p:nvPr/>
        </p:nvSpPr>
        <p:spPr>
          <a:xfrm>
            <a:off x="447447" y="968660"/>
            <a:ext cx="10726605" cy="3321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Given graph G and all edges in graph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Get each vertex(U)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U has not been visited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Get all each adjacent vertex(V)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V has not been visited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Set both U and V to visited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next vertex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8BE1A-06C4-4D1C-A296-A48BF30A31B6}"/>
              </a:ext>
            </a:extLst>
          </p:cNvPr>
          <p:cNvSpPr txBox="1"/>
          <p:nvPr/>
        </p:nvSpPr>
        <p:spPr>
          <a:xfrm>
            <a:off x="447447" y="4652387"/>
            <a:ext cx="109528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Time in Big-O: O(V + 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Due to for loop going through vertexes and for loop going through adjacent edges at each vertex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Lower Performance Bounds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3674FC-DF46-D9DA-A352-3A6CFDCC8C5F}"/>
              </a:ext>
            </a:extLst>
          </p:cNvPr>
          <p:cNvSpPr txBox="1">
            <a:spLocks/>
          </p:cNvSpPr>
          <p:nvPr/>
        </p:nvSpPr>
        <p:spPr>
          <a:xfrm>
            <a:off x="130629" y="968660"/>
            <a:ext cx="11043423" cy="257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lower bounds for Vertex Cover Approximation is a 2-Approximation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Meaning the approximation solution will always be at most twice the size of the exact solution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Approximate Vertex Cover of Given Graph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0, 1, 2, 3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Vertex Cover: 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Exact Vertex Cover of Given Graph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2, 3, 4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Vertex Cover: 3</a:t>
            </a:r>
          </a:p>
          <a:p>
            <a:pPr lvl="2"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2C1A5F-357D-473C-A13D-E0252F314C2E}"/>
              </a:ext>
            </a:extLst>
          </p:cNvPr>
          <p:cNvSpPr/>
          <p:nvPr/>
        </p:nvSpPr>
        <p:spPr>
          <a:xfrm>
            <a:off x="8773465" y="4168610"/>
            <a:ext cx="723482" cy="66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0D4924-63B7-4D8A-9684-DF33B3AABFFB}"/>
              </a:ext>
            </a:extLst>
          </p:cNvPr>
          <p:cNvSpPr/>
          <p:nvPr/>
        </p:nvSpPr>
        <p:spPr>
          <a:xfrm>
            <a:off x="9837325" y="6013211"/>
            <a:ext cx="723482" cy="66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09E87B-51EA-46B5-B666-ED0B97163F69}"/>
              </a:ext>
            </a:extLst>
          </p:cNvPr>
          <p:cNvSpPr/>
          <p:nvPr/>
        </p:nvSpPr>
        <p:spPr>
          <a:xfrm>
            <a:off x="7670240" y="6058284"/>
            <a:ext cx="723482" cy="66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F601DF-EF45-403F-97C1-6C8FA803173B}"/>
              </a:ext>
            </a:extLst>
          </p:cNvPr>
          <p:cNvSpPr/>
          <p:nvPr/>
        </p:nvSpPr>
        <p:spPr>
          <a:xfrm>
            <a:off x="10743443" y="4498289"/>
            <a:ext cx="723482" cy="66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4F46D8-EF06-449F-8429-CD2DC3073564}"/>
              </a:ext>
            </a:extLst>
          </p:cNvPr>
          <p:cNvSpPr/>
          <p:nvPr/>
        </p:nvSpPr>
        <p:spPr>
          <a:xfrm>
            <a:off x="6777602" y="4595411"/>
            <a:ext cx="723482" cy="66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8864C5-63C9-4F61-BB40-3E2FCCA41454}"/>
              </a:ext>
            </a:extLst>
          </p:cNvPr>
          <p:cNvCxnSpPr>
            <a:cxnSpLocks/>
            <a:stCxn id="4" idx="2"/>
            <a:endCxn id="15" idx="7"/>
          </p:cNvCxnSpPr>
          <p:nvPr/>
        </p:nvCxnSpPr>
        <p:spPr>
          <a:xfrm flipH="1">
            <a:off x="7395133" y="4500206"/>
            <a:ext cx="1378332" cy="19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F2724C-1D97-42FE-932B-493C541F108C}"/>
              </a:ext>
            </a:extLst>
          </p:cNvPr>
          <p:cNvCxnSpPr>
            <a:cxnSpLocks/>
            <a:stCxn id="4" idx="6"/>
            <a:endCxn id="14" idx="1"/>
          </p:cNvCxnSpPr>
          <p:nvPr/>
        </p:nvCxnSpPr>
        <p:spPr>
          <a:xfrm>
            <a:off x="9496947" y="4500206"/>
            <a:ext cx="1352447" cy="9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C29B78-34C3-43DC-B4A9-B99B42F189B5}"/>
              </a:ext>
            </a:extLst>
          </p:cNvPr>
          <p:cNvCxnSpPr>
            <a:stCxn id="15" idx="4"/>
            <a:endCxn id="13" idx="1"/>
          </p:cNvCxnSpPr>
          <p:nvPr/>
        </p:nvCxnSpPr>
        <p:spPr>
          <a:xfrm>
            <a:off x="7139343" y="5258602"/>
            <a:ext cx="636848" cy="89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11DBE4-5FB0-4786-BD2C-45C20312D18F}"/>
              </a:ext>
            </a:extLst>
          </p:cNvPr>
          <p:cNvCxnSpPr>
            <a:stCxn id="13" idx="6"/>
            <a:endCxn id="11" idx="2"/>
          </p:cNvCxnSpPr>
          <p:nvPr/>
        </p:nvCxnSpPr>
        <p:spPr>
          <a:xfrm flipV="1">
            <a:off x="8393722" y="6344807"/>
            <a:ext cx="1443603" cy="4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72A6A4-0A34-435D-AE64-54E0E7B71895}"/>
              </a:ext>
            </a:extLst>
          </p:cNvPr>
          <p:cNvCxnSpPr>
            <a:stCxn id="11" idx="7"/>
            <a:endCxn id="14" idx="3"/>
          </p:cNvCxnSpPr>
          <p:nvPr/>
        </p:nvCxnSpPr>
        <p:spPr>
          <a:xfrm flipV="1">
            <a:off x="10454856" y="5064358"/>
            <a:ext cx="394538" cy="1045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2CFA37-5FE0-41BC-BE20-A854B3658F47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 flipH="1">
            <a:off x="8031981" y="4734679"/>
            <a:ext cx="847435" cy="132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7370C8-0774-4CB5-9476-7D2B65F599FB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9390996" y="4734679"/>
            <a:ext cx="808070" cy="127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75D7141-EA2E-4A35-8403-2C441FDC9AB6}"/>
              </a:ext>
            </a:extLst>
          </p:cNvPr>
          <p:cNvSpPr/>
          <p:nvPr/>
        </p:nvSpPr>
        <p:spPr>
          <a:xfrm>
            <a:off x="2535322" y="4145789"/>
            <a:ext cx="723482" cy="66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88609D3-197C-454E-955A-192D7C81E8D5}"/>
              </a:ext>
            </a:extLst>
          </p:cNvPr>
          <p:cNvSpPr/>
          <p:nvPr/>
        </p:nvSpPr>
        <p:spPr>
          <a:xfrm>
            <a:off x="3459717" y="5930323"/>
            <a:ext cx="723482" cy="66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A363C09-39F4-4E04-AA34-BA3FE5A4D8EA}"/>
              </a:ext>
            </a:extLst>
          </p:cNvPr>
          <p:cNvSpPr/>
          <p:nvPr/>
        </p:nvSpPr>
        <p:spPr>
          <a:xfrm>
            <a:off x="1654373" y="5918745"/>
            <a:ext cx="723482" cy="66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E4C9A5B-F158-46F5-937D-908168813E9F}"/>
              </a:ext>
            </a:extLst>
          </p:cNvPr>
          <p:cNvSpPr/>
          <p:nvPr/>
        </p:nvSpPr>
        <p:spPr>
          <a:xfrm>
            <a:off x="4228316" y="4656574"/>
            <a:ext cx="723482" cy="66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91D436E-4430-4168-BB77-6A22127CBEFE}"/>
              </a:ext>
            </a:extLst>
          </p:cNvPr>
          <p:cNvSpPr/>
          <p:nvPr/>
        </p:nvSpPr>
        <p:spPr>
          <a:xfrm>
            <a:off x="682659" y="4746997"/>
            <a:ext cx="723482" cy="663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42BE37B-EC69-49A6-9AB6-B50FFE449A7D}"/>
              </a:ext>
            </a:extLst>
          </p:cNvPr>
          <p:cNvCxnSpPr>
            <a:cxnSpLocks/>
            <a:stCxn id="57" idx="2"/>
            <a:endCxn id="61" idx="7"/>
          </p:cNvCxnSpPr>
          <p:nvPr/>
        </p:nvCxnSpPr>
        <p:spPr>
          <a:xfrm flipH="1">
            <a:off x="1300190" y="4477385"/>
            <a:ext cx="1235132" cy="366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3E9C681-7599-4306-B29A-6A136036CAC6}"/>
              </a:ext>
            </a:extLst>
          </p:cNvPr>
          <p:cNvCxnSpPr>
            <a:cxnSpLocks/>
            <a:stCxn id="57" idx="6"/>
            <a:endCxn id="60" idx="1"/>
          </p:cNvCxnSpPr>
          <p:nvPr/>
        </p:nvCxnSpPr>
        <p:spPr>
          <a:xfrm>
            <a:off x="3258804" y="4477385"/>
            <a:ext cx="1075463" cy="27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4A43C5-41BD-45B6-8F5D-8A26636E1493}"/>
              </a:ext>
            </a:extLst>
          </p:cNvPr>
          <p:cNvCxnSpPr>
            <a:cxnSpLocks/>
            <a:stCxn id="61" idx="4"/>
            <a:endCxn id="59" idx="1"/>
          </p:cNvCxnSpPr>
          <p:nvPr/>
        </p:nvCxnSpPr>
        <p:spPr>
          <a:xfrm>
            <a:off x="1044400" y="5410188"/>
            <a:ext cx="715924" cy="6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003FB8-700E-4ADA-800F-E9E95DAB655F}"/>
              </a:ext>
            </a:extLst>
          </p:cNvPr>
          <p:cNvCxnSpPr>
            <a:cxnSpLocks/>
            <a:stCxn id="59" idx="6"/>
            <a:endCxn id="58" idx="2"/>
          </p:cNvCxnSpPr>
          <p:nvPr/>
        </p:nvCxnSpPr>
        <p:spPr>
          <a:xfrm>
            <a:off x="2377855" y="6250341"/>
            <a:ext cx="1081862" cy="1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262063-4543-42E5-B6A0-61E4B61BD074}"/>
              </a:ext>
            </a:extLst>
          </p:cNvPr>
          <p:cNvCxnSpPr>
            <a:cxnSpLocks/>
            <a:stCxn id="58" idx="7"/>
            <a:endCxn id="60" idx="4"/>
          </p:cNvCxnSpPr>
          <p:nvPr/>
        </p:nvCxnSpPr>
        <p:spPr>
          <a:xfrm flipV="1">
            <a:off x="4077248" y="5319765"/>
            <a:ext cx="512809" cy="70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A94805-8A2B-4A24-B2A9-695E44D39149}"/>
              </a:ext>
            </a:extLst>
          </p:cNvPr>
          <p:cNvCxnSpPr>
            <a:cxnSpLocks/>
            <a:stCxn id="57" idx="3"/>
            <a:endCxn id="59" idx="0"/>
          </p:cNvCxnSpPr>
          <p:nvPr/>
        </p:nvCxnSpPr>
        <p:spPr>
          <a:xfrm flipH="1">
            <a:off x="2016114" y="4711858"/>
            <a:ext cx="625159" cy="120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18AC490-B678-4959-8BA4-AF1DD305A045}"/>
              </a:ext>
            </a:extLst>
          </p:cNvPr>
          <p:cNvCxnSpPr>
            <a:cxnSpLocks/>
            <a:stCxn id="57" idx="5"/>
            <a:endCxn id="58" idx="0"/>
          </p:cNvCxnSpPr>
          <p:nvPr/>
        </p:nvCxnSpPr>
        <p:spPr>
          <a:xfrm>
            <a:off x="3152853" y="4711858"/>
            <a:ext cx="668605" cy="121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64AAEAB-4129-4F2F-849A-9B6032525C50}"/>
              </a:ext>
            </a:extLst>
          </p:cNvPr>
          <p:cNvSpPr txBox="1"/>
          <p:nvPr/>
        </p:nvSpPr>
        <p:spPr>
          <a:xfrm>
            <a:off x="2238320" y="3795325"/>
            <a:ext cx="136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 Cover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7E233B2-B5BD-44D7-A647-8A8256EAD35B}"/>
              </a:ext>
            </a:extLst>
          </p:cNvPr>
          <p:cNvSpPr txBox="1"/>
          <p:nvPr/>
        </p:nvSpPr>
        <p:spPr>
          <a:xfrm>
            <a:off x="8173962" y="3825036"/>
            <a:ext cx="242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Cover</a:t>
            </a:r>
          </a:p>
        </p:txBody>
      </p:sp>
    </p:spTree>
    <p:extLst>
      <p:ext uri="{BB962C8B-B14F-4D97-AF65-F5344CB8AC3E}">
        <p14:creationId xmlns:p14="http://schemas.microsoft.com/office/powerpoint/2010/main" val="73645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Approximation Solution VS Exact Solution – Output Sets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3674FC-DF46-D9DA-A352-3A6CFDCC8C5F}"/>
              </a:ext>
            </a:extLst>
          </p:cNvPr>
          <p:cNvSpPr txBox="1">
            <a:spLocks/>
          </p:cNvSpPr>
          <p:nvPr/>
        </p:nvSpPr>
        <p:spPr>
          <a:xfrm>
            <a:off x="447447" y="968660"/>
            <a:ext cx="10726605" cy="257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5EF4FAA-6A17-44D2-9BF6-9C0EDAE8F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356909"/>
              </p:ext>
            </p:extLst>
          </p:nvPr>
        </p:nvGraphicFramePr>
        <p:xfrm>
          <a:off x="166072" y="1023839"/>
          <a:ext cx="11859856" cy="5697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397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1182BD-F9FE-2DC7-4DC5-9CD804CDA2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9050"/>
            <a:ext cx="12192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Approximation Solution VS Exact Solution – Runtime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01C35-FE44-618D-7E8E-A4CCDFA1BB44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E349FA-579B-70BF-60FC-B510FE4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311" y="6356350"/>
            <a:ext cx="625617" cy="365125"/>
          </a:xfrm>
        </p:spPr>
        <p:txBody>
          <a:bodyPr/>
          <a:lstStyle/>
          <a:p>
            <a:fld id="{2FBE9FE5-B1FE-D34A-9F6B-9382BD8E23A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3674FC-DF46-D9DA-A352-3A6CFDCC8C5F}"/>
              </a:ext>
            </a:extLst>
          </p:cNvPr>
          <p:cNvSpPr txBox="1">
            <a:spLocks/>
          </p:cNvSpPr>
          <p:nvPr/>
        </p:nvSpPr>
        <p:spPr>
          <a:xfrm>
            <a:off x="447447" y="968660"/>
            <a:ext cx="10726605" cy="257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5CC5D2F-CA09-476B-A092-2933E88D52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130573"/>
              </p:ext>
            </p:extLst>
          </p:nvPr>
        </p:nvGraphicFramePr>
        <p:xfrm>
          <a:off x="166073" y="968659"/>
          <a:ext cx="11578480" cy="5643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379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6343</TotalTime>
  <Words>212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Approximation of Vertex Cover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NP-Complete Project Presentation</dc:title>
  <dc:creator>Molloy, Kevin Patrick - molloykp</dc:creator>
  <cp:lastModifiedBy>Briles, Chase Alan - brilesca</cp:lastModifiedBy>
  <cp:revision>11</cp:revision>
  <dcterms:created xsi:type="dcterms:W3CDTF">2022-04-25T13:34:16Z</dcterms:created>
  <dcterms:modified xsi:type="dcterms:W3CDTF">2022-05-02T01:13:12Z</dcterms:modified>
</cp:coreProperties>
</file>