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C3E-4A61-4E17-A9FF-5ED34A48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E45F-C4A2-484D-B0A7-E58041B2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EF88-DF55-446A-A51C-12F0E261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003E-9F19-4FC1-B7DE-45A05BA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8F01-0EDE-4B27-8CCD-FD7B354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C0B3-4A3A-4600-B705-14C6F980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9340-2C67-4892-91FC-B885D04B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97FC-5512-4B0C-A011-3C044D79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53C4-EE6C-439F-9695-2DFAAEF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17BF-BF7C-4102-98E6-97D8878A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7903-048E-43B2-98D4-14F72182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4C58A-7B9F-4036-AC4E-B29CB8C7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7A79-5B9F-4A50-82C0-78359A4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141B-FDE7-420F-9A51-8197E5B8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2829-0B5C-4C19-A3CB-2ED48A3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86D-5EE0-4B9A-A044-29F4667E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189D-1B18-4DEB-995D-DC8C5798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97DE-EE24-403D-ABE8-56E236E4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A993-2D94-4B6E-9397-D234B56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8807-1D44-4391-BB55-C2B766A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317D-3132-4BBD-8528-CC1C022F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13BAC-47F4-4516-B4D8-E91881F2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D867-15B2-4DCA-B0B7-A2B45C6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B77E-A5FE-418E-8222-11D08B15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8847-2A38-495F-95EF-CFDF0DE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5A49-FAB0-4AD9-A949-83E9D7C2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E750-4693-4A92-A476-94132EF8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7E6B-FEB9-4DFB-A5F3-3447D2CB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3142-ACD3-48DE-9989-36E6361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488E-6C05-4ED7-A85F-18D7F4B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D31A-C8F3-4A32-9FEF-6768EA18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136C-761D-4CD6-8458-6622898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6F5E-A686-4F39-A420-E633363E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E6E1-AAEA-45E4-A60A-343E4B38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C9A-8DA1-4656-886C-661B221B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506DA-115F-4667-8C3A-E2919ADA5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AF568-B983-4B6C-8DAE-AA883163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C3624-6455-449F-8B1C-44B0634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DF5AF-57E3-4A90-9CB5-8BDAB56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CEE-B2F7-422F-B085-0DB11A7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286C-487F-42BB-9AD0-EBF8239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2B23-5E61-4D9C-8AB1-69EF623A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8513-94F1-47A7-BF28-58A2061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7FF03-DD33-4564-83DC-E17ED29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CAA0-1E28-4F9B-B2C7-8C501FCF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8C36-6742-4FF6-BF0B-F1D628A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CFB-C543-4AE4-9112-AC5DA263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3EA4-54C3-4C52-9719-CF50B431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C7B4-93EE-4C6D-8B4F-A201532A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A6E6-6C5C-4811-9BD6-C43AC88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7DEA-280B-4F09-9747-FE32A3F3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1659-16A9-4B48-A582-9C800391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70D-345D-458B-A7C0-02C2FF2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BA9C-FD0A-4678-978E-B197F90D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E1A0-411B-4E1F-8131-2000BC17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F11B-4E13-42A0-8088-E4475A68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3047-B0D3-47DE-9EDA-1EB95516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6E4-5466-4134-90DB-ACBBDAF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02EF-2D2E-4E55-ACC8-314BA24A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D12-D336-4A68-B3AC-8B50FEA1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40F-D3D1-439C-B5B7-3C15E591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19B9F2-EEDC-40EA-ACE5-9176E465488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AD03-C50D-4A36-9C12-9E77BE25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6757-E635-40C2-95F7-F3E27B48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BC6171-A1B4-435A-BED9-CAAFA14BE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482/2007sp/NPComplete.pdf" TargetMode="External"/><Relationship Id="rId2" Type="http://schemas.openxmlformats.org/officeDocument/2006/relationships/hyperlink" Target="https://www.cs.princeton.edu/~wayne/cs423/lectures/reductions-poly-4up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11A-4B77-403E-9EBB-485AB39BB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Vertex Cover Problem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6C4DB-D4DC-4D5C-BD5C-819B8E5A1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Chen, Chase </a:t>
            </a:r>
            <a:r>
              <a:rPr lang="en-US" dirty="0" err="1"/>
              <a:t>Briles</a:t>
            </a:r>
            <a:r>
              <a:rPr lang="en-US" dirty="0"/>
              <a:t>, Andrew </a:t>
            </a:r>
            <a:r>
              <a:rPr lang="en-US" dirty="0" err="1"/>
              <a:t>Toske</a:t>
            </a:r>
            <a:r>
              <a:rPr lang="en-US" dirty="0"/>
              <a:t>, Alex </a:t>
            </a:r>
            <a:r>
              <a:rPr lang="en-US" dirty="0" err="1"/>
              <a:t>Guilliams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B4A4-88EF-46AC-9DEC-926F69D7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BBF-9031-43DC-9879-2564B353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https://www.cs.princeton.edu/~wayne/cs423/lectures/reductions-poly-4up.pdf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http://www.cs.cornell.edu/courses/cs482/2007sp/NPComplete.pdf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https://www.clear.rice.edu/comp487/VC_Clique.pdf</a:t>
            </a:r>
          </a:p>
        </p:txBody>
      </p:sp>
    </p:spTree>
    <p:extLst>
      <p:ext uri="{BB962C8B-B14F-4D97-AF65-F5344CB8AC3E}">
        <p14:creationId xmlns:p14="http://schemas.microsoft.com/office/powerpoint/2010/main" val="21625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C10A7F-0929-4CF7-B16C-98311110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en-US" dirty="0"/>
              <a:t>Vertex Cover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C789C-2480-41E9-B4E5-36858740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vertex cover?</a:t>
            </a:r>
          </a:p>
          <a:p>
            <a:pPr lvl="1"/>
            <a:r>
              <a:rPr lang="en-US" dirty="0"/>
              <a:t>A vertex cover is a list of vertices that contains at least one endpoint of every edge in the graph</a:t>
            </a:r>
          </a:p>
          <a:p>
            <a:r>
              <a:rPr lang="en-US" dirty="0"/>
              <a:t>What is the Vertex Cover Problem?</a:t>
            </a:r>
          </a:p>
          <a:p>
            <a:pPr lvl="1"/>
            <a:r>
              <a:rPr lang="en-US" dirty="0"/>
              <a:t>Given an undirected graph G = (V, E), is there a subset of vertices S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⊆</a:t>
            </a:r>
            <a:r>
              <a:rPr lang="en-US" dirty="0"/>
              <a:t>V such that if (u, v)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/>
              <a:t>E then either </a:t>
            </a:r>
            <a:r>
              <a:rPr lang="en-US" dirty="0" err="1"/>
              <a:t>u</a:t>
            </a:r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err="1"/>
              <a:t>S</a:t>
            </a:r>
            <a:r>
              <a:rPr lang="en-US" dirty="0"/>
              <a:t> or both?</a:t>
            </a:r>
          </a:p>
          <a:p>
            <a:r>
              <a:rPr lang="en-US" dirty="0"/>
              <a:t>Optimization Version:</a:t>
            </a:r>
          </a:p>
          <a:p>
            <a:pPr lvl="1"/>
            <a:r>
              <a:rPr lang="en-US" dirty="0"/>
              <a:t>Given an undirected graph G = (V, E) what is the smallest subset of vertices S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⊆</a:t>
            </a:r>
            <a:r>
              <a:rPr lang="en-US" dirty="0"/>
              <a:t>V such if (u, v)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/>
              <a:t>E then either </a:t>
            </a:r>
            <a:r>
              <a:rPr lang="en-US" dirty="0" err="1"/>
              <a:t>u</a:t>
            </a:r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err="1"/>
              <a:t>S</a:t>
            </a:r>
            <a:r>
              <a:rPr lang="en-US" dirty="0"/>
              <a:t> or both?</a:t>
            </a:r>
          </a:p>
          <a:p>
            <a:r>
              <a:rPr lang="en-US" dirty="0"/>
              <a:t>Real Life Application</a:t>
            </a:r>
          </a:p>
          <a:p>
            <a:pPr lvl="1"/>
            <a:r>
              <a:rPr lang="en-US" dirty="0"/>
              <a:t>In a network of roads, the task is to deploy the minimum number of cameras at intersections that covers all roads.</a:t>
            </a:r>
          </a:p>
        </p:txBody>
      </p:sp>
    </p:spTree>
    <p:extLst>
      <p:ext uri="{BB962C8B-B14F-4D97-AF65-F5344CB8AC3E}">
        <p14:creationId xmlns:p14="http://schemas.microsoft.com/office/powerpoint/2010/main" val="425248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59D88-77B0-451D-AF41-E3EB6630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en-US" dirty="0"/>
              <a:t>Problem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46B1C8-E22F-40E8-9612-09D150CC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1"/>
            <a:ext cx="10515600" cy="4351338"/>
          </a:xfrm>
        </p:spPr>
        <p:txBody>
          <a:bodyPr/>
          <a:lstStyle/>
          <a:p>
            <a:r>
              <a:rPr lang="en-US" dirty="0"/>
              <a:t>An undirected graph G = (V, E) and integer k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Input: graph G, Output: 2, (A, F)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DA84E-7AAE-4137-9729-6B335231488D}"/>
              </a:ext>
            </a:extLst>
          </p:cNvPr>
          <p:cNvGrpSpPr/>
          <p:nvPr/>
        </p:nvGrpSpPr>
        <p:grpSpPr>
          <a:xfrm>
            <a:off x="7732553" y="3429000"/>
            <a:ext cx="3919630" cy="2686045"/>
            <a:chOff x="853580" y="3111046"/>
            <a:chExt cx="3919630" cy="26860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F59B8-445F-41A9-BE50-743186D34B89}"/>
                </a:ext>
              </a:extLst>
            </p:cNvPr>
            <p:cNvSpPr/>
            <p:nvPr/>
          </p:nvSpPr>
          <p:spPr>
            <a:xfrm>
              <a:off x="956346" y="3607266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957317-676C-4ED4-B19A-1EA25275FC1F}"/>
                </a:ext>
              </a:extLst>
            </p:cNvPr>
            <p:cNvSpPr/>
            <p:nvPr/>
          </p:nvSpPr>
          <p:spPr>
            <a:xfrm>
              <a:off x="2333174" y="4347543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E7DD4A-F575-42C9-BEE1-FB5A7191FA1B}"/>
                </a:ext>
              </a:extLst>
            </p:cNvPr>
            <p:cNvSpPr/>
            <p:nvPr/>
          </p:nvSpPr>
          <p:spPr>
            <a:xfrm>
              <a:off x="2788610" y="50836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843F37-34D4-4B6C-ACCD-99492909C7A8}"/>
                </a:ext>
              </a:extLst>
            </p:cNvPr>
            <p:cNvSpPr/>
            <p:nvPr/>
          </p:nvSpPr>
          <p:spPr>
            <a:xfrm>
              <a:off x="1415278" y="4347543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247CA0-F944-4B96-BDCC-6039530C8E42}"/>
                </a:ext>
              </a:extLst>
            </p:cNvPr>
            <p:cNvSpPr/>
            <p:nvPr/>
          </p:nvSpPr>
          <p:spPr>
            <a:xfrm>
              <a:off x="1872478" y="3611460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1F7525-D749-4E34-B9C0-AD2269F16990}"/>
                </a:ext>
              </a:extLst>
            </p:cNvPr>
            <p:cNvSpPr/>
            <p:nvPr/>
          </p:nvSpPr>
          <p:spPr>
            <a:xfrm>
              <a:off x="956346" y="50836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8B7E9-D140-49B1-AE99-3392B731A0F2}"/>
                </a:ext>
              </a:extLst>
            </p:cNvPr>
            <p:cNvSpPr/>
            <p:nvPr/>
          </p:nvSpPr>
          <p:spPr>
            <a:xfrm>
              <a:off x="2788610" y="360726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85E918-2845-4D2F-B9D1-D4DBB9C95EA5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>
              <a:off x="1184946" y="4064466"/>
              <a:ext cx="0" cy="1019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FF7CE7-FD57-4709-9109-EDD4F4804461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346591" y="3997511"/>
              <a:ext cx="297287" cy="350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FCD7D6-3B3C-416C-A870-CCFA998CCD6C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1872478" y="4576143"/>
              <a:ext cx="46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CEF6E4-261C-48B3-ADAB-247997BF89E3}"/>
                </a:ext>
              </a:extLst>
            </p:cNvPr>
            <p:cNvCxnSpPr>
              <a:cxnSpLocks/>
            </p:cNvCxnSpPr>
            <p:nvPr/>
          </p:nvCxnSpPr>
          <p:spPr>
            <a:xfrm>
              <a:off x="2263391" y="4001705"/>
              <a:ext cx="299051" cy="345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E0C78E-BB0E-406A-85C8-FDAB3E35C85F}"/>
                </a:ext>
              </a:extLst>
            </p:cNvPr>
            <p:cNvCxnSpPr>
              <a:cxnSpLocks/>
              <a:stCxn id="8" idx="0"/>
              <a:endCxn id="13" idx="3"/>
            </p:cNvCxnSpPr>
            <p:nvPr/>
          </p:nvCxnSpPr>
          <p:spPr>
            <a:xfrm flipV="1">
              <a:off x="2561774" y="3997511"/>
              <a:ext cx="293791" cy="350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BA9E18-7F55-4F7F-850F-E4933A147671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2561774" y="4804743"/>
              <a:ext cx="293791" cy="345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2EFAD1-051D-49AB-90DB-7225966BA7F0}"/>
                </a:ext>
              </a:extLst>
            </p:cNvPr>
            <p:cNvSpPr txBox="1"/>
            <p:nvPr/>
          </p:nvSpPr>
          <p:spPr>
            <a:xfrm flipH="1">
              <a:off x="3332254" y="3488767"/>
              <a:ext cx="14409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A: B, C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B: A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C: A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D: 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E: 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F: C, D, E, 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G: F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076F50-255F-4577-A1F6-8F588FD26D04}"/>
                </a:ext>
              </a:extLst>
            </p:cNvPr>
            <p:cNvSpPr txBox="1"/>
            <p:nvPr/>
          </p:nvSpPr>
          <p:spPr>
            <a:xfrm>
              <a:off x="853580" y="3111046"/>
              <a:ext cx="147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03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1E8-2D14-4D98-A258-D1A9814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928E-BFC9-4073-AE94-8A8C9DD2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Certifier: Check |S| &lt;= k and that for every edge at least one endpoint is in S</a:t>
            </a:r>
          </a:p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r>
              <a:rPr lang="en-US" dirty="0"/>
              <a:t>	if size(S) &lt;= k</a:t>
            </a:r>
          </a:p>
          <a:p>
            <a:pPr marL="0" indent="0">
              <a:buNone/>
            </a:pPr>
            <a:r>
              <a:rPr lang="en-US" dirty="0"/>
              <a:t>		return false</a:t>
            </a:r>
          </a:p>
          <a:p>
            <a:pPr marL="0" indent="0">
              <a:buNone/>
            </a:pPr>
            <a:r>
              <a:rPr lang="en-US" dirty="0"/>
              <a:t>	for edge(u, v) in graph G</a:t>
            </a:r>
          </a:p>
          <a:p>
            <a:pPr marL="0" indent="0">
              <a:buNone/>
            </a:pPr>
            <a:r>
              <a:rPr lang="en-US" dirty="0"/>
              <a:t>		if u not in S and v not in S</a:t>
            </a:r>
          </a:p>
          <a:p>
            <a:pPr marL="0" indent="0">
              <a:buNone/>
            </a:pPr>
            <a:r>
              <a:rPr lang="en-US" dirty="0"/>
              <a:t>			return false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complexity: O(2E + 1) 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en-US" dirty="0"/>
              <a:t> O(E)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7522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6220-B05B-4A39-98D4-79D04F15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1427-9430-4E23-B527-2BF34BD8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2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Vertex Cover ≤</a:t>
            </a:r>
            <a:r>
              <a:rPr lang="en-US" baseline="-25000" dirty="0"/>
              <a:t>P </a:t>
            </a:r>
            <a:r>
              <a:rPr lang="en-US" dirty="0"/>
              <a:t>Set Cover</a:t>
            </a:r>
          </a:p>
          <a:p>
            <a:pPr marL="0" indent="0">
              <a:buNone/>
            </a:pPr>
            <a:r>
              <a:rPr lang="en-US" dirty="0"/>
              <a:t>Set Cover: 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S</a:t>
            </a:r>
            <a:r>
              <a:rPr lang="en-US" baseline="-25000" dirty="0"/>
              <a:t>n</a:t>
            </a:r>
            <a:r>
              <a:rPr lang="en-US" dirty="0"/>
              <a:t>, of subsets of U, and an integer k, does there exist a collection of at most k of these sets whose union is equal to U?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F89CD3-2F05-464D-8247-009AB5F098D0}"/>
              </a:ext>
            </a:extLst>
          </p:cNvPr>
          <p:cNvGrpSpPr/>
          <p:nvPr/>
        </p:nvGrpSpPr>
        <p:grpSpPr>
          <a:xfrm>
            <a:off x="838200" y="3747782"/>
            <a:ext cx="10075208" cy="3600986"/>
            <a:chOff x="838200" y="3747782"/>
            <a:chExt cx="10075208" cy="36009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10D475-6F7C-4919-AED4-8EE0079F5BCF}"/>
                </a:ext>
              </a:extLst>
            </p:cNvPr>
            <p:cNvGrpSpPr/>
            <p:nvPr/>
          </p:nvGrpSpPr>
          <p:grpSpPr>
            <a:xfrm>
              <a:off x="838200" y="3747782"/>
              <a:ext cx="3900122" cy="2686045"/>
              <a:chOff x="853580" y="3111046"/>
              <a:chExt cx="3900122" cy="268604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4067E75-A865-4888-B19D-2AD73FF08ADD}"/>
                  </a:ext>
                </a:extLst>
              </p:cNvPr>
              <p:cNvSpPr/>
              <p:nvPr/>
            </p:nvSpPr>
            <p:spPr>
              <a:xfrm>
                <a:off x="956346" y="360726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17C5AA-DEBA-47A8-BFCD-F569E543A21E}"/>
                  </a:ext>
                </a:extLst>
              </p:cNvPr>
              <p:cNvSpPr/>
              <p:nvPr/>
            </p:nvSpPr>
            <p:spPr>
              <a:xfrm>
                <a:off x="2333174" y="434754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8CACC4-2698-43E1-91BB-8E44883B6855}"/>
                  </a:ext>
                </a:extLst>
              </p:cNvPr>
              <p:cNvSpPr/>
              <p:nvPr/>
            </p:nvSpPr>
            <p:spPr>
              <a:xfrm>
                <a:off x="2788610" y="508362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F4AB872-8F9A-45DE-8F90-AFFB2636E8E2}"/>
                  </a:ext>
                </a:extLst>
              </p:cNvPr>
              <p:cNvSpPr/>
              <p:nvPr/>
            </p:nvSpPr>
            <p:spPr>
              <a:xfrm>
                <a:off x="1415278" y="434754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198E78F-CBB0-4F75-9AAD-3C3853AAE612}"/>
                  </a:ext>
                </a:extLst>
              </p:cNvPr>
              <p:cNvSpPr/>
              <p:nvPr/>
            </p:nvSpPr>
            <p:spPr>
              <a:xfrm>
                <a:off x="1872478" y="361146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43E596-5F2D-4FC0-858D-DBF5C866BBEA}"/>
                  </a:ext>
                </a:extLst>
              </p:cNvPr>
              <p:cNvSpPr/>
              <p:nvPr/>
            </p:nvSpPr>
            <p:spPr>
              <a:xfrm>
                <a:off x="956346" y="508362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93F19A7-B162-4315-83F7-4CBC041C4D22}"/>
                  </a:ext>
                </a:extLst>
              </p:cNvPr>
              <p:cNvSpPr/>
              <p:nvPr/>
            </p:nvSpPr>
            <p:spPr>
              <a:xfrm>
                <a:off x="2788610" y="360726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E6CA4E1-84C6-44B1-8BB5-8A111D8A86FD}"/>
                  </a:ext>
                </a:extLst>
              </p:cNvPr>
              <p:cNvCxnSpPr>
                <a:cxnSpLocks/>
                <a:stCxn id="21" idx="4"/>
                <a:endCxn id="26" idx="0"/>
              </p:cNvCxnSpPr>
              <p:nvPr/>
            </p:nvCxnSpPr>
            <p:spPr>
              <a:xfrm>
                <a:off x="1184946" y="4064466"/>
                <a:ext cx="0" cy="1019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0C1214-8D40-43B3-9879-A9F08B7F927A}"/>
                  </a:ext>
                </a:extLst>
              </p:cNvPr>
              <p:cNvCxnSpPr>
                <a:cxnSpLocks/>
                <a:stCxn id="21" idx="5"/>
                <a:endCxn id="24" idx="0"/>
              </p:cNvCxnSpPr>
              <p:nvPr/>
            </p:nvCxnSpPr>
            <p:spPr>
              <a:xfrm>
                <a:off x="1346591" y="3997511"/>
                <a:ext cx="297287" cy="350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774E97-1FA3-4237-ABB6-E694F9B27BB3}"/>
                  </a:ext>
                </a:extLst>
              </p:cNvPr>
              <p:cNvCxnSpPr>
                <a:cxnSpLocks/>
                <a:stCxn id="24" idx="6"/>
                <a:endCxn id="22" idx="2"/>
              </p:cNvCxnSpPr>
              <p:nvPr/>
            </p:nvCxnSpPr>
            <p:spPr>
              <a:xfrm>
                <a:off x="1872478" y="4576143"/>
                <a:ext cx="4606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D0696F5-9003-4F2D-8E13-1CA46EFEB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391" y="4001705"/>
                <a:ext cx="299051" cy="3458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9E61A40-91CA-4AB8-B3BB-FB6C2398CEC0}"/>
                  </a:ext>
                </a:extLst>
              </p:cNvPr>
              <p:cNvCxnSpPr>
                <a:cxnSpLocks/>
                <a:stCxn id="22" idx="0"/>
                <a:endCxn id="27" idx="3"/>
              </p:cNvCxnSpPr>
              <p:nvPr/>
            </p:nvCxnSpPr>
            <p:spPr>
              <a:xfrm flipV="1">
                <a:off x="2561774" y="3997511"/>
                <a:ext cx="293791" cy="350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44F351-9691-417C-B830-414F4FD73E6B}"/>
                  </a:ext>
                </a:extLst>
              </p:cNvPr>
              <p:cNvCxnSpPr>
                <a:cxnSpLocks/>
                <a:stCxn id="22" idx="4"/>
                <a:endCxn id="23" idx="1"/>
              </p:cNvCxnSpPr>
              <p:nvPr/>
            </p:nvCxnSpPr>
            <p:spPr>
              <a:xfrm>
                <a:off x="2561774" y="4804743"/>
                <a:ext cx="293791" cy="3458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881F0E-5E22-4799-A123-1361CFFDD5E2}"/>
                  </a:ext>
                </a:extLst>
              </p:cNvPr>
              <p:cNvSpPr txBox="1"/>
              <p:nvPr/>
            </p:nvSpPr>
            <p:spPr>
              <a:xfrm flipH="1">
                <a:off x="3332254" y="3488767"/>
                <a:ext cx="1421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B, C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 A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A,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C, D, E, 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G: F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3CB6A6-D566-4CB0-B936-82916E4719FD}"/>
                  </a:ext>
                </a:extLst>
              </p:cNvPr>
              <p:cNvSpPr txBox="1"/>
              <p:nvPr/>
            </p:nvSpPr>
            <p:spPr>
              <a:xfrm>
                <a:off x="853580" y="3111046"/>
                <a:ext cx="147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G: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3F897F-0BA9-4DC5-8EBE-CEF74DF2D6E3}"/>
                </a:ext>
              </a:extLst>
            </p:cNvPr>
            <p:cNvSpPr txBox="1"/>
            <p:nvPr/>
          </p:nvSpPr>
          <p:spPr>
            <a:xfrm>
              <a:off x="891280" y="4907560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E0480E-9273-4CF0-8278-3DECD39C597C}"/>
                </a:ext>
              </a:extLst>
            </p:cNvPr>
            <p:cNvSpPr txBox="1"/>
            <p:nvPr/>
          </p:nvSpPr>
          <p:spPr>
            <a:xfrm>
              <a:off x="1244767" y="4630324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7694D-7ED8-47F2-9A26-DEF804A67DE6}"/>
                </a:ext>
              </a:extLst>
            </p:cNvPr>
            <p:cNvSpPr txBox="1"/>
            <p:nvPr/>
          </p:nvSpPr>
          <p:spPr>
            <a:xfrm>
              <a:off x="1949551" y="4867345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F3CAE9-91E2-422A-8C03-CDF54F013AF9}"/>
                </a:ext>
              </a:extLst>
            </p:cNvPr>
            <p:cNvSpPr txBox="1"/>
            <p:nvPr/>
          </p:nvSpPr>
          <p:spPr>
            <a:xfrm>
              <a:off x="2164033" y="4682679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E0A0DC-DDD2-4C05-9733-B9B902309962}"/>
                </a:ext>
              </a:extLst>
            </p:cNvPr>
            <p:cNvSpPr txBox="1"/>
            <p:nvPr/>
          </p:nvSpPr>
          <p:spPr>
            <a:xfrm>
              <a:off x="2453941" y="4482685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6271DB-D30E-472F-B753-B7F40C3E4F32}"/>
                </a:ext>
              </a:extLst>
            </p:cNvPr>
            <p:cNvSpPr txBox="1"/>
            <p:nvPr/>
          </p:nvSpPr>
          <p:spPr>
            <a:xfrm>
              <a:off x="2428192" y="5505606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EBDA75-350B-478E-93D3-DD8E3F75148F}"/>
                </a:ext>
              </a:extLst>
            </p:cNvPr>
            <p:cNvSpPr txBox="1"/>
            <p:nvPr/>
          </p:nvSpPr>
          <p:spPr>
            <a:xfrm>
              <a:off x="7924131" y="3747782"/>
              <a:ext cx="2989277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Cover: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 = {1, 2, 3, 4, 5, 6}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= |S| = 2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{1, 2}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{1,}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{2, 3}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{4}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{5}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{3, 4, 5, 6}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{6}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C5E4B8-C14E-4039-BBF5-A1BE09921F7D}"/>
                </a:ext>
              </a:extLst>
            </p:cNvPr>
            <p:cNvSpPr txBox="1"/>
            <p:nvPr/>
          </p:nvSpPr>
          <p:spPr>
            <a:xfrm>
              <a:off x="5310149" y="3747782"/>
              <a:ext cx="2336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Vertex Cover: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= (V, E)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= S (A, 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6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EEFD-E724-4CCC-B2DD-D07D37A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4697-A715-49B0-855B-FB347D35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Let G = (V, E) be an instance of Vertex Cover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Create Set Cover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k = |S|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U =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err="1"/>
              <a:t>S</a:t>
            </a:r>
            <a:r>
              <a:rPr lang="en-US" sz="2000" baseline="-25000" dirty="0" err="1"/>
              <a:t>v</a:t>
            </a:r>
            <a:r>
              <a:rPr lang="en-US" sz="2000" dirty="0"/>
              <a:t> = {e </a:t>
            </a:r>
            <a:r>
              <a:rPr 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sz="2000" dirty="0"/>
              <a:t> E : e incident to v}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Set Cover of max size k if and only if vertex cover of max size k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84048D-6E38-49FA-BB61-D7BD9182EA85}"/>
              </a:ext>
            </a:extLst>
          </p:cNvPr>
          <p:cNvGrpSpPr/>
          <p:nvPr/>
        </p:nvGrpSpPr>
        <p:grpSpPr>
          <a:xfrm>
            <a:off x="838200" y="3747782"/>
            <a:ext cx="3900122" cy="2686045"/>
            <a:chOff x="853580" y="3111046"/>
            <a:chExt cx="3900122" cy="268604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43F9C6E-776B-4E59-A637-5DEF89246E70}"/>
                </a:ext>
              </a:extLst>
            </p:cNvPr>
            <p:cNvSpPr/>
            <p:nvPr/>
          </p:nvSpPr>
          <p:spPr>
            <a:xfrm>
              <a:off x="956346" y="3607266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9647D83-7FBD-4859-BC97-0DD5C312DE7D}"/>
                </a:ext>
              </a:extLst>
            </p:cNvPr>
            <p:cNvSpPr/>
            <p:nvPr/>
          </p:nvSpPr>
          <p:spPr>
            <a:xfrm>
              <a:off x="2333174" y="4347543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147224B-54F4-425F-A670-A6F66D52C020}"/>
                </a:ext>
              </a:extLst>
            </p:cNvPr>
            <p:cNvSpPr/>
            <p:nvPr/>
          </p:nvSpPr>
          <p:spPr>
            <a:xfrm>
              <a:off x="2788610" y="50836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137A1F-D5E2-488C-AF1E-6FACDEFFACF2}"/>
                </a:ext>
              </a:extLst>
            </p:cNvPr>
            <p:cNvSpPr/>
            <p:nvPr/>
          </p:nvSpPr>
          <p:spPr>
            <a:xfrm>
              <a:off x="1415278" y="4347543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E017E1-ED1B-4793-851E-9016EA637D17}"/>
                </a:ext>
              </a:extLst>
            </p:cNvPr>
            <p:cNvSpPr/>
            <p:nvPr/>
          </p:nvSpPr>
          <p:spPr>
            <a:xfrm>
              <a:off x="1872478" y="3611460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AF4492-7AC3-4580-9FF7-6072240BD852}"/>
                </a:ext>
              </a:extLst>
            </p:cNvPr>
            <p:cNvSpPr/>
            <p:nvPr/>
          </p:nvSpPr>
          <p:spPr>
            <a:xfrm>
              <a:off x="956346" y="50836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9767D88-BB14-4331-8C06-C941BED109B0}"/>
                </a:ext>
              </a:extLst>
            </p:cNvPr>
            <p:cNvSpPr/>
            <p:nvPr/>
          </p:nvSpPr>
          <p:spPr>
            <a:xfrm>
              <a:off x="2788610" y="360726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A47D2D-F7BC-4230-B22A-4DF20FC8E2E7}"/>
                </a:ext>
              </a:extLst>
            </p:cNvPr>
            <p:cNvCxnSpPr>
              <a:cxnSpLocks/>
              <a:stCxn id="53" idx="4"/>
              <a:endCxn id="58" idx="0"/>
            </p:cNvCxnSpPr>
            <p:nvPr/>
          </p:nvCxnSpPr>
          <p:spPr>
            <a:xfrm>
              <a:off x="1184946" y="4064466"/>
              <a:ext cx="0" cy="1019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D13727-5A51-4CD6-84F4-796A3EDDAFB0}"/>
                </a:ext>
              </a:extLst>
            </p:cNvPr>
            <p:cNvCxnSpPr>
              <a:cxnSpLocks/>
              <a:stCxn id="53" idx="5"/>
              <a:endCxn id="56" idx="0"/>
            </p:cNvCxnSpPr>
            <p:nvPr/>
          </p:nvCxnSpPr>
          <p:spPr>
            <a:xfrm>
              <a:off x="1346591" y="3997511"/>
              <a:ext cx="297287" cy="350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1CADBB-253E-4345-8DCC-C90212EBC7AD}"/>
                </a:ext>
              </a:extLst>
            </p:cNvPr>
            <p:cNvCxnSpPr>
              <a:cxnSpLocks/>
              <a:stCxn id="56" idx="6"/>
              <a:endCxn id="54" idx="2"/>
            </p:cNvCxnSpPr>
            <p:nvPr/>
          </p:nvCxnSpPr>
          <p:spPr>
            <a:xfrm>
              <a:off x="1872478" y="4576143"/>
              <a:ext cx="460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B626C8-37C5-43FB-9DDE-342826DF74D6}"/>
                </a:ext>
              </a:extLst>
            </p:cNvPr>
            <p:cNvCxnSpPr>
              <a:cxnSpLocks/>
            </p:cNvCxnSpPr>
            <p:nvPr/>
          </p:nvCxnSpPr>
          <p:spPr>
            <a:xfrm>
              <a:off x="2263391" y="4001705"/>
              <a:ext cx="299051" cy="345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D674EC-C06E-470C-B7CD-E337F49A32E6}"/>
                </a:ext>
              </a:extLst>
            </p:cNvPr>
            <p:cNvCxnSpPr>
              <a:cxnSpLocks/>
              <a:stCxn id="54" idx="0"/>
              <a:endCxn id="59" idx="3"/>
            </p:cNvCxnSpPr>
            <p:nvPr/>
          </p:nvCxnSpPr>
          <p:spPr>
            <a:xfrm flipV="1">
              <a:off x="2561774" y="3997511"/>
              <a:ext cx="293791" cy="350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6B0D71-D8FF-45E4-BB33-E0649EA85D77}"/>
                </a:ext>
              </a:extLst>
            </p:cNvPr>
            <p:cNvCxnSpPr>
              <a:cxnSpLocks/>
              <a:stCxn id="54" idx="4"/>
              <a:endCxn id="55" idx="1"/>
            </p:cNvCxnSpPr>
            <p:nvPr/>
          </p:nvCxnSpPr>
          <p:spPr>
            <a:xfrm>
              <a:off x="2561774" y="4804743"/>
              <a:ext cx="293791" cy="345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4E3974-E478-4CFE-A2FC-8EDF9B8BB1B0}"/>
                </a:ext>
              </a:extLst>
            </p:cNvPr>
            <p:cNvSpPr txBox="1"/>
            <p:nvPr/>
          </p:nvSpPr>
          <p:spPr>
            <a:xfrm flipH="1">
              <a:off x="3332254" y="3488767"/>
              <a:ext cx="14214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A: B, C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B: A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C: A, 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D: 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E: 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F: C, D, E, 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G: F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09E193-84E9-413F-8478-5E78D7205E72}"/>
                </a:ext>
              </a:extLst>
            </p:cNvPr>
            <p:cNvSpPr txBox="1"/>
            <p:nvPr/>
          </p:nvSpPr>
          <p:spPr>
            <a:xfrm>
              <a:off x="853580" y="3111046"/>
              <a:ext cx="147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G: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2BE1963-AD9E-41A2-BE98-292A1A997B49}"/>
              </a:ext>
            </a:extLst>
          </p:cNvPr>
          <p:cNvSpPr txBox="1"/>
          <p:nvPr/>
        </p:nvSpPr>
        <p:spPr>
          <a:xfrm>
            <a:off x="891280" y="4907560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818549-11A3-43A1-ACCA-0894333A17A2}"/>
              </a:ext>
            </a:extLst>
          </p:cNvPr>
          <p:cNvSpPr txBox="1"/>
          <p:nvPr/>
        </p:nvSpPr>
        <p:spPr>
          <a:xfrm>
            <a:off x="1244767" y="4630324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B4B964-BB4E-4F26-AFEF-A98000025F5C}"/>
              </a:ext>
            </a:extLst>
          </p:cNvPr>
          <p:cNvSpPr txBox="1"/>
          <p:nvPr/>
        </p:nvSpPr>
        <p:spPr>
          <a:xfrm>
            <a:off x="1949551" y="4867345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A62C1-E7CA-4BD5-86EF-5652D55975DD}"/>
              </a:ext>
            </a:extLst>
          </p:cNvPr>
          <p:cNvSpPr txBox="1"/>
          <p:nvPr/>
        </p:nvSpPr>
        <p:spPr>
          <a:xfrm>
            <a:off x="2164033" y="4682679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0B727E-E9C0-43FB-994E-D619B99D8A20}"/>
              </a:ext>
            </a:extLst>
          </p:cNvPr>
          <p:cNvSpPr txBox="1"/>
          <p:nvPr/>
        </p:nvSpPr>
        <p:spPr>
          <a:xfrm>
            <a:off x="2453941" y="4482685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5F62F-BB45-4DDF-B81F-6CFB91B5E05B}"/>
              </a:ext>
            </a:extLst>
          </p:cNvPr>
          <p:cNvSpPr txBox="1"/>
          <p:nvPr/>
        </p:nvSpPr>
        <p:spPr>
          <a:xfrm>
            <a:off x="2428192" y="5505606"/>
            <a:ext cx="2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03121B-8608-469D-9E18-8F3EF8658588}"/>
              </a:ext>
            </a:extLst>
          </p:cNvPr>
          <p:cNvSpPr txBox="1"/>
          <p:nvPr/>
        </p:nvSpPr>
        <p:spPr>
          <a:xfrm>
            <a:off x="7924131" y="3747782"/>
            <a:ext cx="2989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Cover: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{1, 2, 3, 4, 5, 6}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|S| = 2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{2, 3}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{4}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{5}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{3, 4, 5, 6}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{6}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E66A75-849C-4576-873F-4DB19FA37459}"/>
              </a:ext>
            </a:extLst>
          </p:cNvPr>
          <p:cNvSpPr txBox="1"/>
          <p:nvPr/>
        </p:nvSpPr>
        <p:spPr>
          <a:xfrm>
            <a:off x="5310149" y="3747782"/>
            <a:ext cx="2336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S (A, F)</a:t>
            </a:r>
          </a:p>
        </p:txBody>
      </p:sp>
    </p:spTree>
    <p:extLst>
      <p:ext uri="{BB962C8B-B14F-4D97-AF65-F5344CB8AC3E}">
        <p14:creationId xmlns:p14="http://schemas.microsoft.com/office/powerpoint/2010/main" val="22137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DC1-EA8D-40B7-AE1F-A29FE5E3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Solution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EE7C-9DC1-4E5A-B9AC-21DA9953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generate all subsets of V in graph G</a:t>
            </a:r>
          </a:p>
          <a:p>
            <a:pPr marL="0" indent="0">
              <a:buNone/>
            </a:pPr>
            <a:r>
              <a:rPr lang="en-US" dirty="0" err="1"/>
              <a:t>smallestSize</a:t>
            </a:r>
            <a:r>
              <a:rPr lang="en-US" dirty="0"/>
              <a:t> = inf</a:t>
            </a:r>
          </a:p>
          <a:p>
            <a:pPr marL="0" indent="0">
              <a:buNone/>
            </a:pPr>
            <a:r>
              <a:rPr lang="en-US" dirty="0" err="1"/>
              <a:t>vertexCover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every subset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visitedEdges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	for each vertex u in the subset</a:t>
            </a:r>
          </a:p>
          <a:p>
            <a:pPr marL="0" indent="0">
              <a:buNone/>
            </a:pPr>
            <a:r>
              <a:rPr lang="en-US" dirty="0"/>
              <a:t>		for each edge (u, v) of vertex u</a:t>
            </a:r>
          </a:p>
          <a:p>
            <a:pPr marL="0" indent="0">
              <a:buNone/>
            </a:pPr>
            <a:r>
              <a:rPr lang="en-US" dirty="0"/>
              <a:t>			if (u, v) is not visited</a:t>
            </a:r>
          </a:p>
          <a:p>
            <a:pPr marL="0" indent="0">
              <a:buNone/>
            </a:pPr>
            <a:r>
              <a:rPr lang="en-US" dirty="0"/>
              <a:t>				mark (u, v) as visited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visitedEdges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visitedEdges</a:t>
            </a:r>
            <a:r>
              <a:rPr lang="en-US" dirty="0"/>
              <a:t> is equal to number of edges in graph G</a:t>
            </a:r>
          </a:p>
          <a:p>
            <a:pPr marL="0" indent="0">
              <a:buNone/>
            </a:pPr>
            <a:r>
              <a:rPr lang="en-US" dirty="0"/>
              <a:t>		if size of subset is smaller than </a:t>
            </a:r>
            <a:r>
              <a:rPr lang="en-US" dirty="0" err="1"/>
              <a:t>smallestSize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smallestSize</a:t>
            </a:r>
            <a:r>
              <a:rPr lang="en-US" dirty="0"/>
              <a:t> = size of subset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vertexCover</a:t>
            </a:r>
            <a:r>
              <a:rPr lang="en-US" dirty="0"/>
              <a:t> = subset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vertexCover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B2A2-9D60-47C0-9455-5B57E9B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DF4A-230E-4AC1-B36D-F5A309EF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Possible?</a:t>
            </a:r>
          </a:p>
          <a:p>
            <a:r>
              <a:rPr lang="en-US" dirty="0"/>
              <a:t>Every case runs at O((E + V) * 2</a:t>
            </a:r>
            <a:r>
              <a:rPr lang="en-US" baseline="30000" dirty="0"/>
              <a:t>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63C5-CC53-4664-91C7-E7FCF939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9DCD-EAC2-4981-A646-1269C63E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886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MS Gothic</vt:lpstr>
      <vt:lpstr>Arial</vt:lpstr>
      <vt:lpstr>Times New Roman</vt:lpstr>
      <vt:lpstr>Office Theme</vt:lpstr>
      <vt:lpstr>Vertex Cover Problem Project Presentation</vt:lpstr>
      <vt:lpstr>Vertex Cover Problem</vt:lpstr>
      <vt:lpstr>Problem Input</vt:lpstr>
      <vt:lpstr>Certifier</vt:lpstr>
      <vt:lpstr>Reduction</vt:lpstr>
      <vt:lpstr>Reduction (continued)</vt:lpstr>
      <vt:lpstr>Exact Solution (pseudocode)</vt:lpstr>
      <vt:lpstr>Worst Case Example</vt:lpstr>
      <vt:lpstr>Test Cases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Chen</dc:creator>
  <cp:lastModifiedBy>Will Chen</cp:lastModifiedBy>
  <cp:revision>2</cp:revision>
  <dcterms:created xsi:type="dcterms:W3CDTF">2022-04-07T19:29:24Z</dcterms:created>
  <dcterms:modified xsi:type="dcterms:W3CDTF">2022-04-27T16:21:34Z</dcterms:modified>
</cp:coreProperties>
</file>