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jpeg"/>
  <Override PartName="/ppt/media/image12.jpg" ContentType="image/jpeg"/>
  <Override PartName="/ppt/media/image24.jpg" ContentType="image/jpeg"/>
  <Override PartName="/ppt/media/image26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71" r:id="rId24"/>
  </p:sldIdLst>
  <p:sldSz cx="9144000" cy="6858000" type="screen4x3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0"/>
    <p:restoredTop sz="83960"/>
  </p:normalViewPr>
  <p:slideViewPr>
    <p:cSldViewPr snapToGrid="0" snapToObjects="1">
      <p:cViewPr varScale="1">
        <p:scale>
          <a:sx n="59" d="100"/>
          <a:sy n="59" d="100"/>
        </p:scale>
        <p:origin x="8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AB5AE-97B1-9C49-9A80-F6EB4AF542D9}" type="datetimeFigureOut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422EF-3F43-074C-ABB6-DD1A5D89D6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88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2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29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52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3332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dguChat</a:t>
            </a:r>
            <a:r>
              <a:rPr lang="ko-KR" altLang="en-US" dirty="0" smtClean="0"/>
              <a:t>은 누구나 한번 씩 써보신 </a:t>
            </a:r>
            <a:r>
              <a:rPr lang="en-US" altLang="ko-KR" dirty="0" err="1" smtClean="0"/>
              <a:t>webBrowser</a:t>
            </a:r>
            <a:r>
              <a:rPr lang="ko-KR" altLang="en-US" dirty="0" smtClean="0"/>
              <a:t>를 통해서 구동되는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899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그런데 </a:t>
            </a:r>
            <a:r>
              <a:rPr lang="en-US" altLang="ko-KR" dirty="0" err="1" smtClean="0"/>
              <a:t>webRTC</a:t>
            </a:r>
            <a:r>
              <a:rPr lang="ko-KR" altLang="en-US" dirty="0" smtClean="0"/>
              <a:t>는 모든 </a:t>
            </a:r>
            <a:r>
              <a:rPr lang="en-US" altLang="ko-KR" dirty="0" smtClean="0"/>
              <a:t>web Browser</a:t>
            </a:r>
            <a:r>
              <a:rPr lang="ko-KR" altLang="en-US" dirty="0" smtClean="0"/>
              <a:t>에서 지원 </a:t>
            </a:r>
            <a:r>
              <a:rPr lang="ko-KR" altLang="en-US" dirty="0" err="1" smtClean="0"/>
              <a:t>되는것이</a:t>
            </a:r>
            <a:r>
              <a:rPr lang="ko-KR" altLang="en-US" dirty="0" smtClean="0"/>
              <a:t> 아님</a:t>
            </a:r>
            <a:endParaRPr lang="en-US" altLang="ko-KR" dirty="0" smtClean="0"/>
          </a:p>
          <a:p>
            <a:r>
              <a:rPr lang="ko-KR" altLang="en-US" dirty="0" err="1" smtClean="0"/>
              <a:t>익스프로러와</a:t>
            </a:r>
            <a:r>
              <a:rPr lang="ko-KR" altLang="en-US" dirty="0" smtClean="0"/>
              <a:t> 사파리에서는 지원이 안됨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538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dguChat</a:t>
            </a:r>
            <a:r>
              <a:rPr lang="ko-KR" altLang="en-US" dirty="0" smtClean="0"/>
              <a:t>은 누구나 한번 씩 써보신 </a:t>
            </a:r>
            <a:r>
              <a:rPr lang="en-US" altLang="ko-KR" dirty="0" err="1" smtClean="0"/>
              <a:t>webBrowser</a:t>
            </a:r>
            <a:r>
              <a:rPr lang="ko-KR" altLang="en-US" dirty="0" smtClean="0"/>
              <a:t>를 통해서 구동되는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479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 </a:t>
            </a:r>
            <a:r>
              <a:rPr lang="en-US" altLang="ko-KR" dirty="0" err="1" smtClean="0"/>
              <a:t>dguChat</a:t>
            </a:r>
            <a:r>
              <a:rPr lang="ko-KR" altLang="en-US" dirty="0" smtClean="0"/>
              <a:t>은 모든 사용자들이 플랫폼에 </a:t>
            </a:r>
            <a:r>
              <a:rPr lang="ko-KR" altLang="en-US" dirty="0" err="1" smtClean="0"/>
              <a:t>구애받지</a:t>
            </a:r>
            <a:r>
              <a:rPr lang="ko-KR" altLang="en-US" dirty="0" smtClean="0"/>
              <a:t> 않고 모두 사용할 수 있도록 </a:t>
            </a:r>
            <a:r>
              <a:rPr lang="ko-KR" altLang="en-US" dirty="0" err="1" smtClean="0"/>
              <a:t>하기로했다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</a:t>
            </a:r>
            <a:r>
              <a:rPr lang="en-US" altLang="ko-KR" dirty="0" smtClean="0"/>
              <a:t>web</a:t>
            </a:r>
            <a:r>
              <a:rPr lang="en-US" altLang="ko-KR" baseline="0" dirty="0" smtClean="0"/>
              <a:t> Browser </a:t>
            </a:r>
            <a:r>
              <a:rPr lang="ko-KR" altLang="en-US" baseline="0" dirty="0" smtClean="0"/>
              <a:t>디자인을 맡은 사람이 </a:t>
            </a:r>
            <a:r>
              <a:rPr lang="ko-KR" altLang="en-US" baseline="0" dirty="0" err="1" smtClean="0"/>
              <a:t>두명</a:t>
            </a:r>
            <a:r>
              <a:rPr lang="ko-KR" altLang="en-US" baseline="0" dirty="0" smtClean="0"/>
              <a:t> 뿐이라서 </a:t>
            </a:r>
            <a:r>
              <a:rPr lang="en-US" altLang="ko-KR" baseline="0" dirty="0" smtClean="0"/>
              <a:t>windows, </a:t>
            </a:r>
            <a:r>
              <a:rPr lang="en-US" altLang="ko-KR" baseline="0" dirty="0" err="1" smtClean="0"/>
              <a:t>Linux,Mac</a:t>
            </a:r>
            <a:r>
              <a:rPr lang="ko-KR" altLang="en-US" baseline="0" dirty="0" smtClean="0"/>
              <a:t>에서 모두 개발하기엔 시간적 </a:t>
            </a:r>
            <a:r>
              <a:rPr lang="ko-KR" altLang="en-US" baseline="0" dirty="0" err="1" smtClean="0"/>
              <a:t>능력적</a:t>
            </a:r>
            <a:r>
              <a:rPr lang="ko-KR" altLang="en-US" baseline="0" dirty="0" smtClean="0"/>
              <a:t> 어려움이 </a:t>
            </a:r>
            <a:r>
              <a:rPr lang="ko-KR" altLang="en-US" baseline="0" dirty="0" err="1" smtClean="0"/>
              <a:t>따랏다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307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한 번의 코딩으로 모든 환경에서 동작이 가능한 프로그램을 만들 수 있는 </a:t>
            </a:r>
            <a:r>
              <a:rPr lang="en-US" altLang="ko-KR" dirty="0" err="1" smtClean="0"/>
              <a:t>Qt</a:t>
            </a:r>
            <a:r>
              <a:rPr lang="ko-KR" altLang="en-US" dirty="0" smtClean="0"/>
              <a:t>를 이용하게 되었다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Qt</a:t>
            </a:r>
            <a:r>
              <a:rPr lang="ko-KR" altLang="en-US" dirty="0" smtClean="0"/>
              <a:t>는 코드만 있으면 그 환경에 맞게 자동으로 컴파일이</a:t>
            </a:r>
            <a:r>
              <a:rPr lang="ko-KR" altLang="en-US" baseline="0" dirty="0" smtClean="0"/>
              <a:t>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636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이것은 우리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4314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이것은 우리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우리가 개발에 이용한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sever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58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292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r>
              <a:rPr lang="en-US" altLang="ko-KR" baseline="0" dirty="0" smtClean="0"/>
              <a:t> directory</a:t>
            </a:r>
            <a:r>
              <a:rPr lang="ko-KR" altLang="en-US" baseline="0" dirty="0" smtClean="0"/>
              <a:t>에는 </a:t>
            </a:r>
            <a:r>
              <a:rPr lang="en-US" altLang="ko-KR" baseline="0" dirty="0" err="1" smtClean="0"/>
              <a:t>webRTC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서버에 관련된 </a:t>
            </a:r>
            <a:r>
              <a:rPr lang="ko-KR" altLang="en-US" baseline="0" dirty="0" err="1" smtClean="0"/>
              <a:t>작업물들이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Read me </a:t>
            </a:r>
            <a:r>
              <a:rPr lang="ko-KR" altLang="en-US" baseline="0" dirty="0" smtClean="0"/>
              <a:t>에는 </a:t>
            </a:r>
            <a:r>
              <a:rPr lang="en-US" altLang="ko-KR" baseline="0" dirty="0" smtClean="0"/>
              <a:t>open source</a:t>
            </a:r>
            <a:r>
              <a:rPr lang="ko-KR" altLang="en-US" baseline="0" dirty="0" smtClean="0"/>
              <a:t>의 출처와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 설치 방법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 적용 방법에 대한 내용이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672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r>
              <a:rPr lang="en-US" altLang="ko-KR" baseline="0" dirty="0" smtClean="0"/>
              <a:t> directory</a:t>
            </a:r>
            <a:r>
              <a:rPr lang="ko-KR" altLang="en-US" baseline="0" dirty="0" smtClean="0"/>
              <a:t>에는 </a:t>
            </a:r>
            <a:r>
              <a:rPr lang="en-US" altLang="ko-KR" baseline="0" dirty="0" err="1" smtClean="0"/>
              <a:t>dguChat</a:t>
            </a:r>
            <a:r>
              <a:rPr lang="ko-KR" altLang="en-US" baseline="0" dirty="0" smtClean="0"/>
              <a:t>의 실행 파일과 그것에 관한 설명들이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Read me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dguChat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compile </a:t>
            </a:r>
            <a:r>
              <a:rPr lang="ko-KR" altLang="en-US" dirty="0" smtClean="0"/>
              <a:t>과정과 소스 코드에 대한 내용들이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2658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2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62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28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68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3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468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543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22EF-3F43-074C-ABB6-DD1A5D89D67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51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7F14-86A3-5E4F-A429-676EDEF1089C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804F-6B97-D641-91F5-BFFC1E3B5847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423-7505-C140-B249-3014DABCF290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BE7-C6C0-D043-ACAE-CD2D232F94DC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EF5A-54F4-674E-8BA0-099F9140AA0C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D86-B756-5942-A066-103D66770CB5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21A9-A8BE-8541-8434-C2ACCBBFD457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8118-90AE-D94A-B1D9-677E50FAE079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C00D-E2BF-374D-9342-6ADF6C5E89C2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5E76-8917-BB4C-A4F5-1E63D87FABE7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1357-C4E5-BF45-9A63-14A528238D6D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2196-7F8C-174A-B1BA-5363627C77C6}" type="datetime1">
              <a:rPr kumimoji="1" lang="ko-KR" altLang="en-US" smtClean="0"/>
              <a:t>2017-06-12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9A25-2EAD-BF42-9926-C8498F40E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2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jpg"/><Relationship Id="rId3" Type="http://schemas.openxmlformats.org/officeDocument/2006/relationships/image" Target="../media/image2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5" Type="http://schemas.openxmlformats.org/officeDocument/2006/relationships/image" Target="../media/image5.jp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jpg"/><Relationship Id="rId3" Type="http://schemas.openxmlformats.org/officeDocument/2006/relationships/image" Target="../media/image2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5" Type="http://schemas.openxmlformats.org/officeDocument/2006/relationships/image" Target="../media/image5.jp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81" y="1993605"/>
            <a:ext cx="3267491" cy="4228517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542925" y="414386"/>
            <a:ext cx="8058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dirty="0" smtClean="0"/>
              <a:t>DGU Chat with </a:t>
            </a:r>
            <a:r>
              <a:rPr kumimoji="1" lang="en-US" altLang="ko-KR" sz="4800" b="1" dirty="0" err="1" smtClean="0"/>
              <a:t>WebRTC</a:t>
            </a:r>
            <a:endParaRPr kumimoji="1" lang="en-US" altLang="ko-KR" sz="4800" b="1" dirty="0" smtClean="0"/>
          </a:p>
          <a:p>
            <a:pPr algn="ctr"/>
            <a:r>
              <a:rPr kumimoji="1" lang="en-US" altLang="ko-KR" sz="1600" b="1" dirty="0" smtClean="0"/>
              <a:t>: 2017</a:t>
            </a:r>
            <a:r>
              <a:rPr kumimoji="1" lang="ko-KR" altLang="en-US" sz="1600" b="1" dirty="0" smtClean="0"/>
              <a:t>년 </a:t>
            </a:r>
            <a:r>
              <a:rPr kumimoji="1" lang="en-US" altLang="ko-KR" sz="1600" b="1" dirty="0" smtClean="0"/>
              <a:t>6</a:t>
            </a:r>
            <a:r>
              <a:rPr kumimoji="1" lang="ko-KR" altLang="en-US" sz="1600" b="1" dirty="0" smtClean="0"/>
              <a:t>월 </a:t>
            </a:r>
            <a:r>
              <a:rPr kumimoji="1" lang="en-US" altLang="ko-KR" sz="1600" b="1" dirty="0" smtClean="0"/>
              <a:t>14</a:t>
            </a:r>
            <a:r>
              <a:rPr kumimoji="1" lang="ko-KR" altLang="en-US" sz="1600" b="1" dirty="0" smtClean="0"/>
              <a:t>일 최종 발표</a:t>
            </a:r>
            <a:endParaRPr kumimoji="1"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5974341" y="4297868"/>
            <a:ext cx="26194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2000" b="1" dirty="0" smtClean="0"/>
              <a:t>3</a:t>
            </a:r>
            <a:r>
              <a:rPr kumimoji="1" lang="ko-KR" altLang="en-US" sz="2000" b="1" dirty="0" smtClean="0"/>
              <a:t>조</a:t>
            </a:r>
            <a:endParaRPr kumimoji="1" lang="en-US" altLang="ko-KR" sz="2000" b="1" dirty="0"/>
          </a:p>
          <a:p>
            <a:pPr algn="r"/>
            <a:r>
              <a:rPr kumimoji="1" lang="ko-KR" altLang="en-US" sz="2000" b="1" dirty="0" smtClean="0"/>
              <a:t>석정한</a:t>
            </a:r>
            <a:endParaRPr kumimoji="1" lang="en-US" altLang="ko-KR" sz="2000" b="1" dirty="0"/>
          </a:p>
          <a:p>
            <a:pPr algn="r"/>
            <a:r>
              <a:rPr kumimoji="1" lang="ko-KR" altLang="en-US" sz="2000" b="1" dirty="0" smtClean="0"/>
              <a:t>심희오</a:t>
            </a:r>
            <a:endParaRPr kumimoji="1" lang="en-US" altLang="ko-KR" sz="2000" b="1" dirty="0"/>
          </a:p>
          <a:p>
            <a:pPr algn="r"/>
            <a:r>
              <a:rPr kumimoji="1" lang="ko-KR" altLang="en-US" sz="2000" b="1" dirty="0" smtClean="0"/>
              <a:t>강정석</a:t>
            </a:r>
            <a:endParaRPr kumimoji="1" lang="en-US" altLang="ko-KR" sz="2000" b="1" dirty="0" smtClean="0"/>
          </a:p>
          <a:p>
            <a:pPr algn="r"/>
            <a:r>
              <a:rPr kumimoji="1" lang="ko-KR" altLang="en-US" sz="2000" b="1" dirty="0" smtClean="0"/>
              <a:t>천훼</a:t>
            </a:r>
            <a:endParaRPr kumimoji="1" lang="en-US" altLang="ko-KR" sz="2000" b="1" dirty="0" smtClean="0"/>
          </a:p>
        </p:txBody>
      </p:sp>
      <p:sp>
        <p:nvSpPr>
          <p:cNvPr id="8" name="텍스트 상자 7"/>
          <p:cNvSpPr txBox="1"/>
          <p:nvPr/>
        </p:nvSpPr>
        <p:spPr>
          <a:xfrm>
            <a:off x="535667" y="1792579"/>
            <a:ext cx="805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smtClean="0"/>
              <a:t>Prof. </a:t>
            </a:r>
            <a:r>
              <a:rPr kumimoji="1" lang="en-US" altLang="ko-KR" sz="3200" dirty="0" err="1" smtClean="0"/>
              <a:t>Dongho</a:t>
            </a:r>
            <a:r>
              <a:rPr kumimoji="1" lang="en-US" altLang="ko-KR" sz="3200" dirty="0" smtClean="0"/>
              <a:t> Kim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89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2" y="3466069"/>
            <a:ext cx="1137508" cy="11375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359" y="4781717"/>
            <a:ext cx="945979" cy="9459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89" y="3415269"/>
            <a:ext cx="1163594" cy="11635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09" y="2959783"/>
            <a:ext cx="1315995" cy="13159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58" y="1078233"/>
            <a:ext cx="1118973" cy="1118973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2711964" y="2296061"/>
            <a:ext cx="352236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err="1" smtClean="0"/>
              <a:t>RTCMultiConnection</a:t>
            </a:r>
            <a:r>
              <a:rPr kumimoji="1" lang="en-US" altLang="ko-KR" sz="1600" b="1" dirty="0" smtClean="0"/>
              <a:t> API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84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4036518" y="951470"/>
            <a:ext cx="3962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var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connection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>
                <a:solidFill>
                  <a:srgbClr val="7030A0"/>
                </a:solidFill>
              </a:rPr>
              <a:t>RTCMultiConnection</a:t>
            </a:r>
            <a:r>
              <a:rPr lang="en-US" altLang="ko-KR" sz="1600" b="1" dirty="0"/>
              <a:t>();</a:t>
            </a:r>
            <a:endParaRPr kumimoji="1" lang="ko-KR" altLang="en-US" sz="1600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205617" y="1786694"/>
            <a:ext cx="5624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connection.</a:t>
            </a:r>
            <a:r>
              <a:rPr lang="en-US" altLang="ko-KR" sz="1600" b="1" dirty="0" err="1">
                <a:solidFill>
                  <a:srgbClr val="7030A0"/>
                </a:solidFill>
              </a:rPr>
              <a:t>socketURL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=</a:t>
            </a:r>
            <a:r>
              <a:rPr lang="en-US" altLang="ko-KR" sz="1600" b="1" dirty="0"/>
              <a:t> '</a:t>
            </a:r>
            <a:r>
              <a:rPr lang="en-US" altLang="ko-KR" sz="1600" b="1" dirty="0">
                <a:solidFill>
                  <a:srgbClr val="00B0F0"/>
                </a:solidFill>
              </a:rPr>
              <a:t>https://dguchat.herokuapp.com:443/</a:t>
            </a:r>
            <a:r>
              <a:rPr lang="en-US" altLang="ko-KR" sz="1600" b="1" dirty="0"/>
              <a:t>';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3931777" y="2621918"/>
            <a:ext cx="4172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connection.</a:t>
            </a:r>
            <a:r>
              <a:rPr lang="en-US" altLang="ko-KR" sz="1600" b="1" dirty="0" err="1">
                <a:solidFill>
                  <a:srgbClr val="7030A0"/>
                </a:solidFill>
              </a:rPr>
              <a:t>session</a:t>
            </a:r>
            <a:r>
              <a:rPr lang="en-US" altLang="ko-KR" sz="1600" b="1" dirty="0"/>
              <a:t> = </a:t>
            </a:r>
            <a:r>
              <a:rPr lang="en-US" altLang="ko-KR" sz="1600" b="1" dirty="0" smtClean="0"/>
              <a:t>{ </a:t>
            </a:r>
            <a:r>
              <a:rPr lang="en-US" altLang="ko-KR" sz="1600" b="1" dirty="0" err="1" smtClean="0"/>
              <a:t>audio: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true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video: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true</a:t>
            </a:r>
            <a:r>
              <a:rPr lang="en-US" altLang="ko-KR" sz="1600" b="1" dirty="0" smtClean="0"/>
              <a:t> };</a:t>
            </a:r>
            <a:endParaRPr kumimoji="1" lang="ko-KR" altLang="en-US" sz="1600" b="1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4200280" y="5523472"/>
            <a:ext cx="3635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connection.</a:t>
            </a:r>
            <a:r>
              <a:rPr lang="en-US" altLang="ko-KR" sz="1600" b="1" dirty="0" err="1">
                <a:solidFill>
                  <a:srgbClr val="7030A0"/>
                </a:solidFill>
              </a:rPr>
              <a:t>openOrJoin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채팅방 아이디</a:t>
            </a:r>
            <a:r>
              <a:rPr lang="en-US" altLang="ko-KR" sz="1600" b="1" dirty="0" smtClean="0"/>
              <a:t>);</a:t>
            </a:r>
            <a:endParaRPr kumimoji="1" lang="ko-KR" altLang="en-US" sz="1600" b="1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4199992" y="3457142"/>
            <a:ext cx="36356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connection.</a:t>
            </a:r>
            <a:r>
              <a:rPr lang="en-US" altLang="ko-KR" sz="1600" b="1" dirty="0" err="1">
                <a:solidFill>
                  <a:srgbClr val="7030A0"/>
                </a:solidFill>
              </a:rPr>
              <a:t>onstream</a:t>
            </a:r>
            <a:r>
              <a:rPr lang="en-US" altLang="ko-KR" sz="1600" b="1" dirty="0"/>
              <a:t> = </a:t>
            </a:r>
            <a:r>
              <a:rPr lang="en-US" altLang="ko-KR" sz="1600" b="1" dirty="0">
                <a:solidFill>
                  <a:srgbClr val="FF0000"/>
                </a:solidFill>
              </a:rPr>
              <a:t>function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solidFill>
                  <a:srgbClr val="00B0F0"/>
                </a:solidFill>
              </a:rPr>
              <a:t>event</a:t>
            </a:r>
            <a:r>
              <a:rPr lang="en-US" altLang="ko-KR" sz="1600" b="1" dirty="0"/>
              <a:t>) </a:t>
            </a:r>
            <a:r>
              <a:rPr lang="en-US" altLang="ko-KR" sz="1600" b="1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	video </a:t>
            </a:r>
            <a:r>
              <a:rPr lang="en-US" altLang="ko-KR" sz="1600" b="1" dirty="0"/>
              <a:t>= </a:t>
            </a:r>
            <a:r>
              <a:rPr lang="en-US" altLang="ko-KR" sz="1600" b="1" dirty="0" err="1">
                <a:solidFill>
                  <a:srgbClr val="00B0F0"/>
                </a:solidFill>
              </a:rPr>
              <a:t>event</a:t>
            </a:r>
            <a:r>
              <a:rPr lang="en-US" altLang="ko-KR" sz="1600" b="1" dirty="0" err="1"/>
              <a:t>.mediaElement</a:t>
            </a:r>
            <a:r>
              <a:rPr lang="en-US" altLang="ko-KR" sz="16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 smtClean="0"/>
              <a:t>	html</a:t>
            </a:r>
            <a:r>
              <a:rPr kumimoji="1" lang="ko-KR" altLang="en-US" sz="1600" b="1" dirty="0" smtClean="0"/>
              <a:t> 영역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>
                <a:solidFill>
                  <a:srgbClr val="00B0F0"/>
                </a:solidFill>
              </a:rPr>
              <a:t>appendChild</a:t>
            </a:r>
            <a:r>
              <a:rPr lang="en-US" altLang="ko-KR" sz="1600" b="1" dirty="0" smtClean="0"/>
              <a:t>(video);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}</a:t>
            </a:r>
            <a:endParaRPr kumimoji="1" lang="ko-KR" altLang="en-US" sz="1600" b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1000896" y="920692"/>
            <a:ext cx="164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커넥션 생성</a:t>
            </a:r>
            <a:endParaRPr kumimoji="1" lang="ko-KR" altLang="en-US" sz="2000" b="1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1000896" y="1722105"/>
            <a:ext cx="164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주소 설정</a:t>
            </a:r>
            <a:endParaRPr kumimoji="1" lang="ko-KR" altLang="en-US" sz="2000" b="1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1000895" y="2635275"/>
            <a:ext cx="164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미디어 설정</a:t>
            </a:r>
            <a:endParaRPr kumimoji="1" lang="ko-KR" altLang="en-US" sz="2000" b="1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1000895" y="3618896"/>
            <a:ext cx="164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미디어 처리 방법 설정</a:t>
            </a:r>
            <a:endParaRPr kumimoji="1" lang="ko-KR" altLang="en-US" sz="2000" b="1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1000895" y="5492694"/>
            <a:ext cx="164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 smtClean="0"/>
              <a:t>채팅방 참여</a:t>
            </a:r>
            <a:endParaRPr kumimoji="1" lang="ko-KR" altLang="en-US" sz="2000" b="1" dirty="0"/>
          </a:p>
        </p:txBody>
      </p:sp>
      <p:cxnSp>
        <p:nvCxnSpPr>
          <p:cNvPr id="18" name="직선 화살표 연결선 17"/>
          <p:cNvCxnSpPr>
            <a:stCxn id="11" idx="2"/>
            <a:endCxn id="12" idx="0"/>
          </p:cNvCxnSpPr>
          <p:nvPr/>
        </p:nvCxnSpPr>
        <p:spPr>
          <a:xfrm>
            <a:off x="1825228" y="1320802"/>
            <a:ext cx="0" cy="40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3" idx="0"/>
          </p:cNvCxnSpPr>
          <p:nvPr/>
        </p:nvCxnSpPr>
        <p:spPr>
          <a:xfrm flipH="1">
            <a:off x="1825227" y="2122215"/>
            <a:ext cx="1" cy="5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2"/>
            <a:endCxn id="14" idx="0"/>
          </p:cNvCxnSpPr>
          <p:nvPr/>
        </p:nvCxnSpPr>
        <p:spPr>
          <a:xfrm>
            <a:off x="1825227" y="3035385"/>
            <a:ext cx="0" cy="58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2"/>
            <a:endCxn id="15" idx="0"/>
          </p:cNvCxnSpPr>
          <p:nvPr/>
        </p:nvCxnSpPr>
        <p:spPr>
          <a:xfrm>
            <a:off x="1825227" y="4326782"/>
            <a:ext cx="0" cy="116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38544" y="941575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 smtClean="0">
                <a:solidFill>
                  <a:schemeClr val="tx1"/>
                </a:solidFill>
              </a:rPr>
              <a:t>1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0171" y="1724174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>
                <a:solidFill>
                  <a:schemeClr val="tx1"/>
                </a:solidFill>
              </a:rPr>
              <a:t>2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2962" y="2642698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 smtClean="0">
                <a:solidFill>
                  <a:schemeClr val="tx1"/>
                </a:solidFill>
              </a:rPr>
              <a:t>3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31335" y="3647715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 smtClean="0">
                <a:solidFill>
                  <a:schemeClr val="tx1"/>
                </a:solidFill>
              </a:rPr>
              <a:t>4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45753" y="5492996"/>
            <a:ext cx="358344" cy="358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800" b="1" dirty="0" smtClean="0">
                <a:solidFill>
                  <a:schemeClr val="tx1"/>
                </a:solidFill>
              </a:rPr>
              <a:t>5</a:t>
            </a:r>
            <a:endParaRPr kumimoji="1"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4" t="11271" r="15294" b="14056"/>
          <a:stretch/>
        </p:blipFill>
        <p:spPr>
          <a:xfrm>
            <a:off x="3756454" y="2706127"/>
            <a:ext cx="1643449" cy="13098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5" y="894992"/>
            <a:ext cx="817294" cy="9775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5" y="2196571"/>
            <a:ext cx="817294" cy="9775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5" y="3498150"/>
            <a:ext cx="817294" cy="977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5" y="4799729"/>
            <a:ext cx="817294" cy="9775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6" y="899109"/>
            <a:ext cx="817294" cy="9775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6" y="2200688"/>
            <a:ext cx="817294" cy="9775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6" y="3502267"/>
            <a:ext cx="817294" cy="97754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6" y="4803846"/>
            <a:ext cx="817294" cy="97754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51" y="899110"/>
            <a:ext cx="817294" cy="97754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51" y="2200689"/>
            <a:ext cx="817294" cy="9775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51" y="3502268"/>
            <a:ext cx="817294" cy="97754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51" y="4803847"/>
            <a:ext cx="817294" cy="97754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32" y="903227"/>
            <a:ext cx="817294" cy="9775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32" y="2204806"/>
            <a:ext cx="817294" cy="9775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32" y="3506385"/>
            <a:ext cx="817294" cy="97754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32" y="4807964"/>
            <a:ext cx="817294" cy="977548"/>
          </a:xfrm>
          <a:prstGeom prst="rect">
            <a:avLst/>
          </a:prstGeom>
        </p:spPr>
      </p:pic>
      <p:cxnSp>
        <p:nvCxnSpPr>
          <p:cNvPr id="3" name="직선 화살표 연결선 2"/>
          <p:cNvCxnSpPr>
            <a:stCxn id="8" idx="2"/>
            <a:endCxn id="9" idx="0"/>
          </p:cNvCxnSpPr>
          <p:nvPr/>
        </p:nvCxnSpPr>
        <p:spPr>
          <a:xfrm>
            <a:off x="1418252" y="1872540"/>
            <a:ext cx="0" cy="324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3"/>
            <a:endCxn id="28" idx="1"/>
          </p:cNvCxnSpPr>
          <p:nvPr/>
        </p:nvCxnSpPr>
        <p:spPr>
          <a:xfrm>
            <a:off x="3128480" y="1387883"/>
            <a:ext cx="293917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7" idx="1"/>
            <a:endCxn id="10" idx="3"/>
          </p:cNvCxnSpPr>
          <p:nvPr/>
        </p:nvCxnSpPr>
        <p:spPr>
          <a:xfrm flipH="1">
            <a:off x="1826899" y="2689462"/>
            <a:ext cx="484287" cy="1297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2"/>
            <a:endCxn id="18" idx="1"/>
          </p:cNvCxnSpPr>
          <p:nvPr/>
        </p:nvCxnSpPr>
        <p:spPr>
          <a:xfrm>
            <a:off x="1418252" y="3174119"/>
            <a:ext cx="892934" cy="816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1" idx="0"/>
          </p:cNvCxnSpPr>
          <p:nvPr/>
        </p:nvCxnSpPr>
        <p:spPr>
          <a:xfrm>
            <a:off x="1418252" y="4475698"/>
            <a:ext cx="0" cy="324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1" idx="3"/>
            <a:endCxn id="19" idx="1"/>
          </p:cNvCxnSpPr>
          <p:nvPr/>
        </p:nvCxnSpPr>
        <p:spPr>
          <a:xfrm>
            <a:off x="1826899" y="5288503"/>
            <a:ext cx="484287" cy="4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3"/>
            <a:endCxn id="30" idx="1"/>
          </p:cNvCxnSpPr>
          <p:nvPr/>
        </p:nvCxnSpPr>
        <p:spPr>
          <a:xfrm flipV="1">
            <a:off x="3128480" y="3991042"/>
            <a:ext cx="2939171" cy="1301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1" idx="1"/>
            <a:endCxn id="18" idx="3"/>
          </p:cNvCxnSpPr>
          <p:nvPr/>
        </p:nvCxnSpPr>
        <p:spPr>
          <a:xfrm flipH="1" flipV="1">
            <a:off x="3128480" y="3991041"/>
            <a:ext cx="2939171" cy="1301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7" idx="3"/>
            <a:endCxn id="12" idx="0"/>
          </p:cNvCxnSpPr>
          <p:nvPr/>
        </p:nvCxnSpPr>
        <p:spPr>
          <a:xfrm>
            <a:off x="3128480" y="2689462"/>
            <a:ext cx="1449699" cy="16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2" idx="3"/>
            <a:endCxn id="29" idx="1"/>
          </p:cNvCxnSpPr>
          <p:nvPr/>
        </p:nvCxnSpPr>
        <p:spPr>
          <a:xfrm flipV="1">
            <a:off x="5399903" y="2689463"/>
            <a:ext cx="667748" cy="671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2" idx="1"/>
            <a:endCxn id="31" idx="3"/>
          </p:cNvCxnSpPr>
          <p:nvPr/>
        </p:nvCxnSpPr>
        <p:spPr>
          <a:xfrm flipH="1">
            <a:off x="6884945" y="1392001"/>
            <a:ext cx="484287" cy="3900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9" idx="3"/>
            <a:endCxn id="34" idx="1"/>
          </p:cNvCxnSpPr>
          <p:nvPr/>
        </p:nvCxnSpPr>
        <p:spPr>
          <a:xfrm>
            <a:off x="6884945" y="2689463"/>
            <a:ext cx="484287" cy="1305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3" idx="1"/>
            <a:endCxn id="30" idx="3"/>
          </p:cNvCxnSpPr>
          <p:nvPr/>
        </p:nvCxnSpPr>
        <p:spPr>
          <a:xfrm flipH="1">
            <a:off x="6884945" y="2693580"/>
            <a:ext cx="484287" cy="1297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5" idx="0"/>
            <a:endCxn id="34" idx="2"/>
          </p:cNvCxnSpPr>
          <p:nvPr/>
        </p:nvCxnSpPr>
        <p:spPr>
          <a:xfrm flipV="1">
            <a:off x="7777879" y="4483933"/>
            <a:ext cx="0" cy="324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구글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웹 브라우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1484774"/>
            <a:ext cx="61531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구글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웹 브라우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1484774"/>
            <a:ext cx="61531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곱셈 기호 1"/>
          <p:cNvSpPr/>
          <p:nvPr/>
        </p:nvSpPr>
        <p:spPr>
          <a:xfrm>
            <a:off x="1025670" y="1130531"/>
            <a:ext cx="3125585" cy="25769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곱셈 기호 5"/>
          <p:cNvSpPr/>
          <p:nvPr/>
        </p:nvSpPr>
        <p:spPr>
          <a:xfrm>
            <a:off x="4151255" y="2975955"/>
            <a:ext cx="3125585" cy="25769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7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구글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웹 브라우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1484774"/>
            <a:ext cx="61531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Q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84" y="701901"/>
            <a:ext cx="6713832" cy="492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513" y="2967335"/>
            <a:ext cx="8958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Write once, compile anywhere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50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9" y="2263003"/>
            <a:ext cx="7749932" cy="39549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6519" y="994843"/>
            <a:ext cx="2880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Main.qml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0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6" y="2612572"/>
            <a:ext cx="8387368" cy="33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19200"/>
            <a:ext cx="8890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6" y="2612572"/>
            <a:ext cx="8387368" cy="3304902"/>
          </a:xfrm>
          <a:prstGeom prst="rect">
            <a:avLst/>
          </a:prstGeom>
        </p:spPr>
      </p:pic>
      <p:sp>
        <p:nvSpPr>
          <p:cNvPr id="2" name="액자 1"/>
          <p:cNvSpPr/>
          <p:nvPr/>
        </p:nvSpPr>
        <p:spPr>
          <a:xfrm>
            <a:off x="232956" y="3200400"/>
            <a:ext cx="772884" cy="41801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32956" y="4558937"/>
            <a:ext cx="772884" cy="41801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1" y="1081361"/>
            <a:ext cx="4961300" cy="5032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149" y="400050"/>
            <a:ext cx="3530235" cy="60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4" y="1075644"/>
            <a:ext cx="4850400" cy="45152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27" y="494823"/>
            <a:ext cx="34480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1217141" y="2236573"/>
            <a:ext cx="670971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/>
              <a:t>결과물</a:t>
            </a:r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동영상 첨부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0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2998" y="453484"/>
            <a:ext cx="612284" cy="9462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13" y="453484"/>
            <a:ext cx="946221" cy="946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65" y="644402"/>
            <a:ext cx="755303" cy="7553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99" y="573087"/>
            <a:ext cx="826618" cy="8266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60" y="1646228"/>
            <a:ext cx="1221994" cy="8085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29" y="1700718"/>
            <a:ext cx="1330039" cy="94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54" y="1548785"/>
            <a:ext cx="943149" cy="9431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16" y="1603472"/>
            <a:ext cx="1209152" cy="9068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32" y="4146131"/>
            <a:ext cx="1422348" cy="11126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58" y="4197965"/>
            <a:ext cx="817266" cy="8172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24" y="4146131"/>
            <a:ext cx="1466745" cy="7944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69" y="4130451"/>
            <a:ext cx="642798" cy="9522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78" y="4226855"/>
            <a:ext cx="683136" cy="7883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64" y="2809098"/>
            <a:ext cx="972576" cy="10338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09" y="2921143"/>
            <a:ext cx="952655" cy="8097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43" y="2816052"/>
            <a:ext cx="1063209" cy="10632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21" y="2906344"/>
            <a:ext cx="921803" cy="92180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2" y="2803196"/>
            <a:ext cx="1088920" cy="10889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0" y="5497975"/>
            <a:ext cx="1060349" cy="46269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29" y="5258602"/>
            <a:ext cx="720171" cy="8870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55" y="5188299"/>
            <a:ext cx="949577" cy="9573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90" y="5274454"/>
            <a:ext cx="938124" cy="93812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7" y="5180478"/>
            <a:ext cx="1037436" cy="103743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83" y="5118101"/>
            <a:ext cx="1222445" cy="12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2998" y="453484"/>
            <a:ext cx="612284" cy="9462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13" y="453484"/>
            <a:ext cx="946221" cy="946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65" y="644402"/>
            <a:ext cx="755303" cy="7553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99" y="573087"/>
            <a:ext cx="826618" cy="8266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60" y="1646228"/>
            <a:ext cx="1221994" cy="8085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29" y="1700718"/>
            <a:ext cx="1330039" cy="940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54" y="1548785"/>
            <a:ext cx="943149" cy="9431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16" y="1603472"/>
            <a:ext cx="1209152" cy="9068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32" y="4146131"/>
            <a:ext cx="1422348" cy="11126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58" y="4197965"/>
            <a:ext cx="817266" cy="8172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24" y="4146131"/>
            <a:ext cx="1466745" cy="7944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69" y="4130451"/>
            <a:ext cx="642798" cy="9522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78" y="4226855"/>
            <a:ext cx="683136" cy="7883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64" y="2809098"/>
            <a:ext cx="972576" cy="10338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09" y="2921143"/>
            <a:ext cx="952655" cy="8097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43" y="2816052"/>
            <a:ext cx="1063209" cy="10632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21" y="2906344"/>
            <a:ext cx="921803" cy="92180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2" y="2803196"/>
            <a:ext cx="1088920" cy="10889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0" y="5522689"/>
            <a:ext cx="1060349" cy="46269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29" y="5283316"/>
            <a:ext cx="720171" cy="8870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55" y="5213013"/>
            <a:ext cx="949577" cy="9573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90" y="5299168"/>
            <a:ext cx="938124" cy="93812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47" y="5205192"/>
            <a:ext cx="1037436" cy="103743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83" y="5142815"/>
            <a:ext cx="1222445" cy="1222445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1816442" y="296562"/>
            <a:ext cx="5632843" cy="4798355"/>
          </a:xfrm>
          <a:prstGeom prst="frame">
            <a:avLst>
              <a:gd name="adj1" fmla="val 6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69976" y="5153550"/>
            <a:ext cx="6921408" cy="1255257"/>
          </a:xfrm>
          <a:prstGeom prst="frame">
            <a:avLst>
              <a:gd name="adj1" fmla="val 60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7" y="2121603"/>
            <a:ext cx="1529659" cy="1148170"/>
          </a:xfrm>
          <a:prstGeom prst="rect">
            <a:avLst/>
          </a:prstGeom>
        </p:spPr>
      </p:pic>
      <p:cxnSp>
        <p:nvCxnSpPr>
          <p:cNvPr id="31" name="직선 화살표 연결선 30"/>
          <p:cNvCxnSpPr>
            <a:stCxn id="30" idx="3"/>
            <a:endCxn id="4" idx="1"/>
          </p:cNvCxnSpPr>
          <p:nvPr/>
        </p:nvCxnSpPr>
        <p:spPr>
          <a:xfrm>
            <a:off x="1524652" y="2695688"/>
            <a:ext cx="291790" cy="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7" y="3589553"/>
            <a:ext cx="904451" cy="1081795"/>
          </a:xfrm>
          <a:prstGeom prst="rect">
            <a:avLst/>
          </a:prstGeom>
        </p:spPr>
      </p:pic>
      <p:cxnSp>
        <p:nvCxnSpPr>
          <p:cNvPr id="34" name="직선 화살표 연결선 33"/>
          <p:cNvCxnSpPr>
            <a:stCxn id="32" idx="2"/>
            <a:endCxn id="29" idx="1"/>
          </p:cNvCxnSpPr>
          <p:nvPr/>
        </p:nvCxnSpPr>
        <p:spPr>
          <a:xfrm>
            <a:off x="801923" y="4671348"/>
            <a:ext cx="568053" cy="110983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14027" r="16863" b="12355"/>
          <a:stretch/>
        </p:blipFill>
        <p:spPr>
          <a:xfrm>
            <a:off x="3595816" y="4263081"/>
            <a:ext cx="1989438" cy="163109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26" y="665901"/>
            <a:ext cx="1442033" cy="172478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40" idx="2"/>
            <a:endCxn id="30" idx="1"/>
          </p:cNvCxnSpPr>
          <p:nvPr/>
        </p:nvCxnSpPr>
        <p:spPr>
          <a:xfrm>
            <a:off x="2342310" y="3192477"/>
            <a:ext cx="1253506" cy="18861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4" idx="2"/>
            <a:endCxn id="30" idx="3"/>
          </p:cNvCxnSpPr>
          <p:nvPr/>
        </p:nvCxnSpPr>
        <p:spPr>
          <a:xfrm flipH="1">
            <a:off x="5585254" y="3196593"/>
            <a:ext cx="913053" cy="18820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/>
          <p:nvPr/>
        </p:nvSpPr>
        <p:spPr>
          <a:xfrm>
            <a:off x="1689226" y="2484591"/>
            <a:ext cx="130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smtClean="0">
                <a:solidFill>
                  <a:srgbClr val="FF0000"/>
                </a:solidFill>
              </a:rPr>
              <a:t>Web Socket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23" y="665901"/>
            <a:ext cx="1442033" cy="1724786"/>
          </a:xfrm>
          <a:prstGeom prst="rect">
            <a:avLst/>
          </a:prstGeom>
        </p:spPr>
      </p:pic>
      <p:sp>
        <p:nvSpPr>
          <p:cNvPr id="44" name="텍스트 상자 43"/>
          <p:cNvSpPr txBox="1"/>
          <p:nvPr/>
        </p:nvSpPr>
        <p:spPr>
          <a:xfrm>
            <a:off x="5845223" y="2488707"/>
            <a:ext cx="130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smtClean="0">
                <a:solidFill>
                  <a:srgbClr val="FF0000"/>
                </a:solidFill>
              </a:rPr>
              <a:t>Web Socket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7" name="텍스트 상자 46"/>
          <p:cNvSpPr txBox="1"/>
          <p:nvPr/>
        </p:nvSpPr>
        <p:spPr>
          <a:xfrm>
            <a:off x="3892378" y="5894173"/>
            <a:ext cx="154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rgbClr val="FF0000"/>
                </a:solidFill>
              </a:rPr>
              <a:t>Socket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/>
          <p:cNvCxnSpPr>
            <a:stCxn id="32" idx="3"/>
            <a:endCxn id="43" idx="1"/>
          </p:cNvCxnSpPr>
          <p:nvPr/>
        </p:nvCxnSpPr>
        <p:spPr>
          <a:xfrm>
            <a:off x="3131259" y="1528294"/>
            <a:ext cx="2713964" cy="0"/>
          </a:xfrm>
          <a:prstGeom prst="straightConnector1">
            <a:avLst/>
          </a:prstGeom>
          <a:ln w="38100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49"/>
          <p:cNvSpPr txBox="1"/>
          <p:nvPr/>
        </p:nvSpPr>
        <p:spPr>
          <a:xfrm>
            <a:off x="2248930" y="3929449"/>
            <a:ext cx="58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SDP</a:t>
            </a:r>
            <a:endParaRPr kumimoji="1" lang="ko-KR" altLang="en-US" dirty="0"/>
          </a:p>
        </p:txBody>
      </p:sp>
      <p:sp>
        <p:nvSpPr>
          <p:cNvPr id="51" name="텍스트 상자 50"/>
          <p:cNvSpPr txBox="1"/>
          <p:nvPr/>
        </p:nvSpPr>
        <p:spPr>
          <a:xfrm>
            <a:off x="6066493" y="3929449"/>
            <a:ext cx="580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/>
              <a:t>SDP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91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1" y="1758174"/>
            <a:ext cx="3694670" cy="277323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59" y="2137374"/>
            <a:ext cx="2014838" cy="2014838"/>
          </a:xfrm>
          <a:prstGeom prst="rect">
            <a:avLst/>
          </a:prstGeom>
        </p:spPr>
      </p:pic>
      <p:sp>
        <p:nvSpPr>
          <p:cNvPr id="24" name="더하기 23"/>
          <p:cNvSpPr/>
          <p:nvPr/>
        </p:nvSpPr>
        <p:spPr>
          <a:xfrm>
            <a:off x="4108622" y="2656703"/>
            <a:ext cx="926756" cy="92675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2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8" y="572891"/>
            <a:ext cx="8513805" cy="57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2837551" y="696246"/>
            <a:ext cx="3468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 err="1"/>
              <a:t>RTCMultiConnection</a:t>
            </a:r>
            <a:endParaRPr kumimoji="1" lang="ko-KR" altLang="en-US" sz="3000" b="1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654526" y="1900003"/>
            <a:ext cx="3468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dirty="0" err="1" smtClean="0"/>
              <a:t>RTCMultiConnection</a:t>
            </a:r>
            <a:endParaRPr kumimoji="1" lang="en-US" altLang="ko-KR" sz="3000" dirty="0" smtClean="0"/>
          </a:p>
          <a:p>
            <a:pPr algn="ctr"/>
            <a:r>
              <a:rPr kumimoji="1" lang="en-US" altLang="ko-KR" sz="3000" b="1" dirty="0" smtClean="0"/>
              <a:t>Signaling Server</a:t>
            </a:r>
            <a:endParaRPr kumimoji="1" lang="ko-KR" altLang="en-US" sz="3000" b="1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4847556" y="1900002"/>
            <a:ext cx="3794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dirty="0" err="1" smtClean="0"/>
              <a:t>RTCMultiConnection</a:t>
            </a:r>
            <a:endParaRPr kumimoji="1" lang="en-US" altLang="ko-KR" sz="3000" dirty="0" smtClean="0"/>
          </a:p>
          <a:p>
            <a:pPr algn="ctr"/>
            <a:r>
              <a:rPr kumimoji="1" lang="en-US" altLang="ko-KR" sz="3000" b="1" dirty="0" err="1" smtClean="0"/>
              <a:t>WebRTC</a:t>
            </a:r>
            <a:r>
              <a:rPr kumimoji="1" lang="en-US" altLang="ko-KR" sz="3000" b="1" dirty="0" smtClean="0"/>
              <a:t> </a:t>
            </a:r>
            <a:r>
              <a:rPr kumimoji="1" lang="en-US" altLang="ko-KR" sz="3000" b="1" dirty="0" err="1" smtClean="0"/>
              <a:t>Javascript</a:t>
            </a:r>
            <a:r>
              <a:rPr kumimoji="1" lang="en-US" altLang="ko-KR" sz="3000" b="1" dirty="0" smtClean="0"/>
              <a:t> API</a:t>
            </a:r>
            <a:endParaRPr kumimoji="1" lang="ko-KR" altLang="en-US" sz="3000" b="1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654526" y="3126258"/>
            <a:ext cx="3468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Open Source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Open Server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</a:t>
            </a:r>
            <a:r>
              <a:rPr kumimoji="1" lang="en-US" altLang="ko-KR" sz="2000" dirty="0" err="1" smtClean="0"/>
              <a:t>Node.js</a:t>
            </a:r>
            <a:r>
              <a:rPr kumimoji="1" lang="en-US" altLang="ko-KR" sz="2000" dirty="0" smtClean="0"/>
              <a:t> + </a:t>
            </a:r>
            <a:r>
              <a:rPr kumimoji="1" lang="en-US" altLang="ko-KR" sz="2000" dirty="0" err="1" smtClean="0"/>
              <a:t>Socket.io</a:t>
            </a:r>
            <a:endParaRPr kumimoji="1" lang="en-US" altLang="ko-KR" sz="2000" dirty="0" smtClean="0"/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Support </a:t>
            </a:r>
            <a:r>
              <a:rPr kumimoji="1" lang="en-US" altLang="ko-KR" sz="2000" dirty="0" err="1" smtClean="0"/>
              <a:t>MultiConnection</a:t>
            </a:r>
            <a:r>
              <a:rPr kumimoji="1" lang="en-US" altLang="ko-KR" sz="2000" dirty="0" smtClean="0"/>
              <a:t> API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4847556" y="3126257"/>
            <a:ext cx="4036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Open Source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</a:t>
            </a:r>
            <a:r>
              <a:rPr kumimoji="1" lang="en-US" altLang="ko-KR" sz="2000" dirty="0" err="1" smtClean="0"/>
              <a:t>WebRTC</a:t>
            </a:r>
            <a:r>
              <a:rPr kumimoji="1" lang="en-US" altLang="ko-KR" sz="2000" dirty="0" smtClean="0"/>
              <a:t> + </a:t>
            </a:r>
            <a:r>
              <a:rPr kumimoji="1" lang="en-US" altLang="ko-KR" sz="2000" dirty="0" err="1" smtClean="0"/>
              <a:t>WebSocket</a:t>
            </a:r>
            <a:endParaRPr kumimoji="1" lang="en-US" altLang="ko-KR" sz="2000" dirty="0" smtClean="0"/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- </a:t>
            </a:r>
            <a:r>
              <a:rPr kumimoji="1" lang="en-US" altLang="ko-KR" sz="2000" dirty="0" err="1" smtClean="0"/>
              <a:t>WebSocket</a:t>
            </a:r>
            <a:r>
              <a:rPr kumimoji="1" lang="en-US" altLang="ko-KR" sz="2000" dirty="0" smtClean="0"/>
              <a:t> for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err="1" smtClean="0"/>
              <a:t>RTCMultiConnection</a:t>
            </a:r>
            <a:r>
              <a:rPr kumimoji="1" lang="en-US" altLang="ko-KR" sz="2000" dirty="0" smtClean="0"/>
              <a:t> Signaling Server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832386" y="5499789"/>
            <a:ext cx="7479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 smtClean="0"/>
              <a:t>API Document </a:t>
            </a:r>
            <a:r>
              <a:rPr kumimoji="1" lang="en-US" altLang="ko-KR" sz="3000" dirty="0" smtClean="0"/>
              <a:t>| </a:t>
            </a:r>
            <a:r>
              <a:rPr kumimoji="1" lang="en-US" altLang="ko-KR" sz="3000" b="1" dirty="0" smtClean="0"/>
              <a:t>Demo</a:t>
            </a:r>
            <a:r>
              <a:rPr kumimoji="1" lang="en-US" altLang="ko-KR" sz="3000" dirty="0" smtClean="0"/>
              <a:t> | </a:t>
            </a:r>
            <a:r>
              <a:rPr kumimoji="1" lang="en-US" altLang="ko-KR" sz="3000" b="1" dirty="0" err="1" smtClean="0"/>
              <a:t>Youtube</a:t>
            </a:r>
            <a:r>
              <a:rPr kumimoji="1" lang="en-US" altLang="ko-KR" sz="3000" dirty="0" smtClean="0"/>
              <a:t> | </a:t>
            </a:r>
            <a:r>
              <a:rPr kumimoji="1" lang="en-US" altLang="ko-KR" sz="3000" b="1" dirty="0" smtClean="0"/>
              <a:t>Wiki</a:t>
            </a:r>
            <a:r>
              <a:rPr kumimoji="1" lang="en-US" altLang="ko-KR" sz="3000" dirty="0" smtClean="0"/>
              <a:t> | </a:t>
            </a:r>
            <a:r>
              <a:rPr kumimoji="1" lang="en-US" altLang="ko-KR" sz="3000" b="1" dirty="0" smtClean="0"/>
              <a:t>FAQ</a:t>
            </a:r>
            <a:endParaRPr kumimoji="1" lang="ko-KR" altLang="en-US" sz="3000" b="1" dirty="0"/>
          </a:p>
        </p:txBody>
      </p:sp>
      <p:cxnSp>
        <p:nvCxnSpPr>
          <p:cNvPr id="11" name="직선 화살표 연결선 10"/>
          <p:cNvCxnSpPr>
            <a:stCxn id="2" idx="2"/>
            <a:endCxn id="6" idx="0"/>
          </p:cNvCxnSpPr>
          <p:nvPr/>
        </p:nvCxnSpPr>
        <p:spPr>
          <a:xfrm flipH="1">
            <a:off x="2388975" y="1250244"/>
            <a:ext cx="2183025" cy="649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" idx="2"/>
            <a:endCxn id="8" idx="0"/>
          </p:cNvCxnSpPr>
          <p:nvPr/>
        </p:nvCxnSpPr>
        <p:spPr>
          <a:xfrm>
            <a:off x="4572000" y="1250244"/>
            <a:ext cx="2172839" cy="6497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67" y="116116"/>
            <a:ext cx="1488306" cy="5317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0" y="3349817"/>
            <a:ext cx="2385540" cy="17905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000"/>
          <a:stretch/>
        </p:blipFill>
        <p:spPr>
          <a:xfrm>
            <a:off x="4033795" y="5078635"/>
            <a:ext cx="1076411" cy="8773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14" y="818739"/>
            <a:ext cx="1118973" cy="11189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78" y="2534269"/>
            <a:ext cx="879774" cy="1015307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2810820" y="2036567"/>
            <a:ext cx="3522360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err="1" smtClean="0"/>
              <a:t>RTCMultiConnection</a:t>
            </a:r>
            <a:r>
              <a:rPr kumimoji="1" lang="en-US" altLang="ko-KR" sz="1600" b="1" dirty="0" smtClean="0"/>
              <a:t> Signaling Server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07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</TotalTime>
  <Words>330</Words>
  <Application>Microsoft Office PowerPoint</Application>
  <PresentationFormat>화면 슬라이드 쇼(4:3)</PresentationFormat>
  <Paragraphs>89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석정한</dc:creator>
  <cp:lastModifiedBy>lenovo</cp:lastModifiedBy>
  <cp:revision>166</cp:revision>
  <dcterms:created xsi:type="dcterms:W3CDTF">2017-05-17T06:06:42Z</dcterms:created>
  <dcterms:modified xsi:type="dcterms:W3CDTF">2017-06-13T00:05:10Z</dcterms:modified>
</cp:coreProperties>
</file>