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61" r:id="rId5"/>
    <p:sldId id="262" r:id="rId6"/>
    <p:sldId id="265" r:id="rId7"/>
    <p:sldId id="274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57" autoAdjust="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EB584-55F6-4D1F-89CD-FE3489D8CA6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5B3F-8C17-4E66-9DFE-EBECEBB9D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8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Explain plausible answers.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3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Explain plausible answers.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5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Explain plausible answers.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6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4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9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2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12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2AFC6-59AD-42F0-94F7-279E6E0A6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D0A6C4-9AE8-4D8A-8232-25C2FA701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41CC5-F3F8-403E-B9E8-C9E5A521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8018A-B8DD-4FE5-822A-0EF92EB0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D4BBF-CF0F-4415-9234-27C6245A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4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DD505-9DEF-4916-BEFC-AD934008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988715-6004-4D1C-85B9-5B2B29D1F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A0E88-778F-437C-A158-2871B67D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5B425-1A02-4204-82A0-33520CEA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9D005-C8E7-4068-9F5A-85E0A4DF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05AC74-AF03-47C9-8E9C-FF755127D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64256-5BCC-43BC-9471-AF92785F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92D2A-CB7B-4CB2-A3A1-5684BF0A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E0351-D632-4ADC-97D3-A0154607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551D3-D2D0-4EEC-901D-79AB299D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5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87E4-65BE-47D9-ABB5-9909F437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12F4A-2A2F-46A1-AA45-9A15E5DB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C0AAC-88E7-4836-BB0F-4DA1A0ED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D397-8986-448B-8CDD-980ADDCD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E9AE2-7656-4CD6-B348-9B52427B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A05E8-78F3-4575-B393-FDF1DDC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FCF37-D6B5-48B5-9735-27F44461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94313-73E9-498B-9E54-E7C49093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11881-956D-4627-97B0-18BF6D4F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45290-9E8E-4AC2-804C-9153DE84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8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4605E-78C7-489A-AEDF-DCBC1C64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33592-9D38-438A-9351-1A3789DED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11009C-FCBA-46A9-84F0-2A19B2DA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69883-3221-4732-A493-EC890470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97935-8C4F-4D50-AFF1-C6FE4A83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47AB2-62B4-4CE8-ADB3-6CE3EFD6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8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6A9C2-9FA2-4469-A833-744FE7D8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A3F3F-2891-4792-87E6-0C8DCDD3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5945F-0AA9-4187-A01F-2FB309B35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EBEAE-CD3A-4B76-88A3-70759BB34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ED71BE-291E-4BAA-AB5C-E79E60E2A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CCAE1-0ABB-499B-87DF-F801B995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4FCDB-5AA5-4C1F-885C-FF674155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53983B-D932-4846-8153-73D54E18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4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0E4FC-2490-4661-8D7A-D0CCE58F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DCEEE9-10B0-45ED-9314-4B714512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90EC81-4A12-453E-B8CA-9E3E0575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6CA7F-9F74-4A81-BB84-8719980F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7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98BBFE-BE46-4319-8A3D-6F064714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E671B1-2F49-40F1-96C5-16B19EBA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52A06-F565-42B3-BFEE-3F07B4B2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553B0-1D31-4F9A-8DB4-F4B13295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91CB4-6E9D-441D-8232-7BE9DBF8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68496-31E6-4750-80DA-69DFD18A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7F865-B739-4BC0-A84B-2B7D3772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EBA10-CF24-47A4-B7D5-5E0FFFBD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2053F-9C5D-46E1-9794-CFE4EEB7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B6B4B-1739-4255-B7AC-93028591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0F1957-889B-4BEF-B275-DFF61D50B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558B2-00ED-4C9E-8814-0F95C500E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A5F81-525E-4158-B550-3284D66B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0C603-2DE7-4B1F-9D44-35F404CB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FAACA-0B71-4652-B245-70B8B1F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5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63443B-4E4E-4BC4-B412-C9C8C9D9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B4883-55D3-4C49-B06D-906F9FC3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D36AA-92F5-4B69-983B-32303C31F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D143F-0F6C-4434-B51C-8328CABF6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2F9F5-1B0C-4EAA-A6CE-600870CA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2987" y="1311681"/>
            <a:ext cx="9380706" cy="238760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Identification from Product Reviews for User Questions by Multi-task Attentive Networks</a:t>
            </a:r>
            <a:b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altLang="zh-C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/>
          </a:p>
          <a:p>
            <a:pPr algn="r"/>
            <a:r>
              <a:rPr lang="en-US" altLang="zh-CN" sz="2800" b="1" dirty="0">
                <a:solidFill>
                  <a:srgbClr val="C00000"/>
                </a:solidFill>
                <a:latin typeface="+mj-lt"/>
              </a:rPr>
              <a:t>Long Chen</a:t>
            </a:r>
          </a:p>
          <a:p>
            <a:pPr algn="r"/>
            <a:r>
              <a:rPr lang="en-US" altLang="zh-CN" sz="2800" b="1" dirty="0">
                <a:solidFill>
                  <a:srgbClr val="C00000"/>
                </a:solidFill>
                <a:latin typeface="+mj-lt"/>
              </a:rPr>
              <a:t>Northwest University, China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E6552A-A02A-4994-8120-DD8197BCE7F1}"/>
              </a:ext>
            </a:extLst>
          </p:cNvPr>
          <p:cNvSpPr txBox="1"/>
          <p:nvPr/>
        </p:nvSpPr>
        <p:spPr>
          <a:xfrm>
            <a:off x="1202987" y="718457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AAAI - 2019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Our Method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48475"/>
            <a:ext cx="5385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Objective Functions for Two tasks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322206-AC28-49AA-AE09-11671489A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583" y="2424956"/>
            <a:ext cx="6053244" cy="6653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286EEA-CDC0-4163-A399-64C217AB742D}"/>
              </a:ext>
            </a:extLst>
          </p:cNvPr>
          <p:cNvSpPr txBox="1"/>
          <p:nvPr/>
        </p:nvSpPr>
        <p:spPr>
          <a:xfrm>
            <a:off x="1194288" y="1802702"/>
            <a:ext cx="604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Objective Function for Auxiliary Task (QA)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D51786-843A-4A14-9EE4-2525D89831BC}"/>
              </a:ext>
            </a:extLst>
          </p:cNvPr>
          <p:cNvSpPr txBox="1"/>
          <p:nvPr/>
        </p:nvSpPr>
        <p:spPr>
          <a:xfrm>
            <a:off x="1194288" y="3334817"/>
            <a:ext cx="551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Objective Function for Main Task (QR)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667174-DBC6-4F38-8AB9-E9B9AC733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30" y="3790690"/>
            <a:ext cx="3497282" cy="5571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D81CE2-137B-44CF-9F04-C69D24E15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8" y="4372052"/>
            <a:ext cx="5456662" cy="5571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600702-05AE-47E6-A2C1-3EAC55727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177" y="4912283"/>
            <a:ext cx="3109229" cy="746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96120B-A0D4-45CB-BEB3-C52DB4B85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5708" y="5661049"/>
            <a:ext cx="3406435" cy="716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91EA7BD-3116-445A-9A01-0931AB4A9361}"/>
                  </a:ext>
                </a:extLst>
              </p:cNvPr>
              <p:cNvSpPr/>
              <p:nvPr/>
            </p:nvSpPr>
            <p:spPr>
              <a:xfrm>
                <a:off x="4692565" y="4881817"/>
                <a:ext cx="58261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</a:t>
                </a:r>
                <a:r>
                  <a:rPr lang="zh-CN" altLang="en-US" dirty="0"/>
                  <a:t>enalizing attention vectors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altLang="zh-CN" dirty="0"/>
                  <a:t> is forced to capture keywords other than those related to answer patterns.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91EA7BD-3116-445A-9A01-0931AB4A9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65" y="4881817"/>
                <a:ext cx="5826127" cy="646331"/>
              </a:xfrm>
              <a:prstGeom prst="rect">
                <a:avLst/>
              </a:prstGeom>
              <a:blipFill>
                <a:blip r:embed="rId9"/>
                <a:stretch>
                  <a:fillRect l="-73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280A892-6C5C-4AD1-B9AE-C8DCC6525CD5}"/>
              </a:ext>
            </a:extLst>
          </p:cNvPr>
          <p:cNvSpPr txBox="1"/>
          <p:nvPr/>
        </p:nvSpPr>
        <p:spPr>
          <a:xfrm>
            <a:off x="4678963" y="5681853"/>
            <a:ext cx="642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Penalize their Euclidean distance: for positive pairs we want both of attention vectors to capture the question focus.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43BC860-2A1D-45D4-8C05-87DE589C0C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4288" y="3282255"/>
            <a:ext cx="6163890" cy="16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Our Method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48475"/>
            <a:ext cx="895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Training Strategy: pre-training on QA and fine-tune on QR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72A304D-DCD3-466F-A84A-C38311B7C18E}"/>
              </a:ext>
            </a:extLst>
          </p:cNvPr>
          <p:cNvSpPr/>
          <p:nvPr/>
        </p:nvSpPr>
        <p:spPr>
          <a:xfrm>
            <a:off x="1231639" y="3568088"/>
            <a:ext cx="1203649" cy="951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Q-subnet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BB49DF-41CF-44EE-8FF4-2E85CD387968}"/>
              </a:ext>
            </a:extLst>
          </p:cNvPr>
          <p:cNvSpPr/>
          <p:nvPr/>
        </p:nvSpPr>
        <p:spPr>
          <a:xfrm>
            <a:off x="2718130" y="3567508"/>
            <a:ext cx="1203649" cy="951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A-subnet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3EB4E6-22FD-466D-B650-D8B7BE32CDEC}"/>
              </a:ext>
            </a:extLst>
          </p:cNvPr>
          <p:cNvSpPr/>
          <p:nvPr/>
        </p:nvSpPr>
        <p:spPr>
          <a:xfrm>
            <a:off x="4204621" y="3577730"/>
            <a:ext cx="1203649" cy="951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R-subnet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B1855435-5735-4D07-B941-AE5571A048CF}"/>
              </a:ext>
            </a:extLst>
          </p:cNvPr>
          <p:cNvSpPr/>
          <p:nvPr/>
        </p:nvSpPr>
        <p:spPr>
          <a:xfrm rot="5400000">
            <a:off x="2401749" y="2857643"/>
            <a:ext cx="203327" cy="940445"/>
          </a:xfrm>
          <a:prstGeom prst="leftBrace">
            <a:avLst>
              <a:gd name="adj1" fmla="val 8333"/>
              <a:gd name="adj2" fmla="val 51078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09346B18-8D01-4924-8C5E-64C5F3E45F8E}"/>
              </a:ext>
            </a:extLst>
          </p:cNvPr>
          <p:cNvSpPr/>
          <p:nvPr/>
        </p:nvSpPr>
        <p:spPr>
          <a:xfrm rot="5400000">
            <a:off x="3519125" y="1642058"/>
            <a:ext cx="231918" cy="2263347"/>
          </a:xfrm>
          <a:prstGeom prst="leftBrace">
            <a:avLst>
              <a:gd name="adj1" fmla="val 8333"/>
              <a:gd name="adj2" fmla="val 51078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1AF3076-9890-4318-AC82-63E9EEE6FD50}"/>
              </a:ext>
            </a:extLst>
          </p:cNvPr>
          <p:cNvSpPr/>
          <p:nvPr/>
        </p:nvSpPr>
        <p:spPr>
          <a:xfrm>
            <a:off x="1860028" y="2111008"/>
            <a:ext cx="1286765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QA TASK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0BE07F2-0A23-45EB-A338-192DC7CF4927}"/>
              </a:ext>
            </a:extLst>
          </p:cNvPr>
          <p:cNvSpPr/>
          <p:nvPr/>
        </p:nvSpPr>
        <p:spPr>
          <a:xfrm>
            <a:off x="3278396" y="2103774"/>
            <a:ext cx="1286765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QR TASK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4255EF-994E-401C-B84C-4D9FBAC6BE37}"/>
              </a:ext>
            </a:extLst>
          </p:cNvPr>
          <p:cNvSpPr/>
          <p:nvPr/>
        </p:nvSpPr>
        <p:spPr>
          <a:xfrm>
            <a:off x="1994993" y="2896924"/>
            <a:ext cx="1016837" cy="12675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C9F34-FCFA-44D8-B06A-2036AC03F94F}"/>
              </a:ext>
            </a:extLst>
          </p:cNvPr>
          <p:cNvCxnSpPr/>
          <p:nvPr/>
        </p:nvCxnSpPr>
        <p:spPr>
          <a:xfrm flipV="1">
            <a:off x="4766765" y="3226201"/>
            <a:ext cx="0" cy="20332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217D4BA-0CFC-4ACB-BB9E-E0E49F48F475}"/>
              </a:ext>
            </a:extLst>
          </p:cNvPr>
          <p:cNvSpPr/>
          <p:nvPr/>
        </p:nvSpPr>
        <p:spPr>
          <a:xfrm>
            <a:off x="4210998" y="2912111"/>
            <a:ext cx="1016837" cy="12675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E1C2AF1-7D17-40B4-9247-95E7AED89CC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H="1" flipV="1">
            <a:off x="2503411" y="2480340"/>
            <a:ext cx="1" cy="4165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文档 27">
            <a:extLst>
              <a:ext uri="{FF2B5EF4-FFF2-40B4-BE49-F238E27FC236}">
                <a16:creationId xmlns:a16="http://schemas.microsoft.com/office/drawing/2014/main" id="{9A97E01D-1BA6-4748-9CF7-E39C70415E04}"/>
              </a:ext>
            </a:extLst>
          </p:cNvPr>
          <p:cNvSpPr/>
          <p:nvPr/>
        </p:nvSpPr>
        <p:spPr>
          <a:xfrm>
            <a:off x="1937291" y="4882655"/>
            <a:ext cx="1203649" cy="586571"/>
          </a:xfrm>
          <a:prstGeom prst="flowChartDocumen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流程图: 文档 28">
            <a:extLst>
              <a:ext uri="{FF2B5EF4-FFF2-40B4-BE49-F238E27FC236}">
                <a16:creationId xmlns:a16="http://schemas.microsoft.com/office/drawing/2014/main" id="{E1B484E2-09CE-4082-BD91-1E2E55F17D76}"/>
              </a:ext>
            </a:extLst>
          </p:cNvPr>
          <p:cNvSpPr/>
          <p:nvPr/>
        </p:nvSpPr>
        <p:spPr>
          <a:xfrm>
            <a:off x="2718130" y="5245499"/>
            <a:ext cx="1203649" cy="586571"/>
          </a:xfrm>
          <a:prstGeom prst="flowChartDocumen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箭头: 上 29">
            <a:extLst>
              <a:ext uri="{FF2B5EF4-FFF2-40B4-BE49-F238E27FC236}">
                <a16:creationId xmlns:a16="http://schemas.microsoft.com/office/drawing/2014/main" id="{72EBE23F-F6C4-45CB-AC5B-F53159489F01}"/>
              </a:ext>
            </a:extLst>
          </p:cNvPr>
          <p:cNvSpPr/>
          <p:nvPr/>
        </p:nvSpPr>
        <p:spPr>
          <a:xfrm>
            <a:off x="2869807" y="4615413"/>
            <a:ext cx="207655" cy="20332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 30">
            <a:extLst>
              <a:ext uri="{FF2B5EF4-FFF2-40B4-BE49-F238E27FC236}">
                <a16:creationId xmlns:a16="http://schemas.microsoft.com/office/drawing/2014/main" id="{4F14CD55-9D79-4D91-83BE-A8925643CE50}"/>
              </a:ext>
            </a:extLst>
          </p:cNvPr>
          <p:cNvSpPr/>
          <p:nvPr/>
        </p:nvSpPr>
        <p:spPr>
          <a:xfrm>
            <a:off x="2033190" y="4615413"/>
            <a:ext cx="207655" cy="20332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 31">
            <a:extLst>
              <a:ext uri="{FF2B5EF4-FFF2-40B4-BE49-F238E27FC236}">
                <a16:creationId xmlns:a16="http://schemas.microsoft.com/office/drawing/2014/main" id="{12F663BA-75EE-4FE8-9575-54F05F7448E5}"/>
              </a:ext>
            </a:extLst>
          </p:cNvPr>
          <p:cNvSpPr/>
          <p:nvPr/>
        </p:nvSpPr>
        <p:spPr>
          <a:xfrm rot="2003158">
            <a:off x="4339387" y="4823088"/>
            <a:ext cx="207655" cy="20332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 32">
            <a:extLst>
              <a:ext uri="{FF2B5EF4-FFF2-40B4-BE49-F238E27FC236}">
                <a16:creationId xmlns:a16="http://schemas.microsoft.com/office/drawing/2014/main" id="{F60E7A67-A55E-4F82-A465-F3839E8CC144}"/>
              </a:ext>
            </a:extLst>
          </p:cNvPr>
          <p:cNvSpPr/>
          <p:nvPr/>
        </p:nvSpPr>
        <p:spPr>
          <a:xfrm>
            <a:off x="3278396" y="4813532"/>
            <a:ext cx="207655" cy="20332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 33">
            <a:extLst>
              <a:ext uri="{FF2B5EF4-FFF2-40B4-BE49-F238E27FC236}">
                <a16:creationId xmlns:a16="http://schemas.microsoft.com/office/drawing/2014/main" id="{98010E95-6DCB-440C-8314-FA76E0DB4CFD}"/>
              </a:ext>
            </a:extLst>
          </p:cNvPr>
          <p:cNvSpPr/>
          <p:nvPr/>
        </p:nvSpPr>
        <p:spPr>
          <a:xfrm rot="19734115">
            <a:off x="1929363" y="4784071"/>
            <a:ext cx="207655" cy="20332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B93E3D-0AA7-4E4F-B95D-FBC4FFAB3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796" y="2904109"/>
            <a:ext cx="3616124" cy="23029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08996EF-226B-424F-AB94-86E4FE802027}"/>
              </a:ext>
            </a:extLst>
          </p:cNvPr>
          <p:cNvSpPr txBox="1"/>
          <p:nvPr/>
        </p:nvSpPr>
        <p:spPr>
          <a:xfrm>
            <a:off x="5700409" y="2140607"/>
            <a:ext cx="471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Validation performance of QAR-net when varying the number of pre-training epochs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Experiment 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48475"/>
            <a:ext cx="5763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Dataset: Amazon product dataset[1]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326858-F949-4482-BE6A-FA6347FA3E5D}"/>
              </a:ext>
            </a:extLst>
          </p:cNvPr>
          <p:cNvSpPr/>
          <p:nvPr/>
        </p:nvSpPr>
        <p:spPr>
          <a:xfrm>
            <a:off x="843973" y="4200681"/>
            <a:ext cx="10054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</a:rPr>
              <a:t>[1]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McAuley J, Yang A. Addressing complex and subjective product-related queries with customer reviews[C]//Proceedings of the 25th International Conference on World Wide Web. International World Wide Web Conferences Steering Committee, 2016: 625-635.</a:t>
            </a:r>
          </a:p>
          <a:p>
            <a:pPr algn="just"/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zh-CN" dirty="0">
                <a:latin typeface="Cambria" panose="02040503050406030204" pitchFamily="18" charset="0"/>
              </a:rPr>
              <a:t>http://jmcauley.ucsd.edu/data/amazon/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B456E-08B2-4965-BED6-BEE992967AB8}"/>
              </a:ext>
            </a:extLst>
          </p:cNvPr>
          <p:cNvSpPr txBox="1"/>
          <p:nvPr/>
        </p:nvSpPr>
        <p:spPr>
          <a:xfrm>
            <a:off x="1266991" y="2301422"/>
            <a:ext cx="5378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QA : 1,000,139 pairs (Existing data).  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    QR : 7,466 pairs (Labeled data).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93237-1621-4B19-B857-0E8EA42A08A8}"/>
              </a:ext>
            </a:extLst>
          </p:cNvPr>
          <p:cNvSpPr txBox="1"/>
          <p:nvPr/>
        </p:nvSpPr>
        <p:spPr>
          <a:xfrm>
            <a:off x="1266991" y="1733990"/>
            <a:ext cx="830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Two domains : “Electronics” and “Cellphones &amp; Accessories”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8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E805E99-9878-4A43-A6B4-52AE8213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Experiment 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F78401-DC23-4FD2-ABD4-625AF9AF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75" y="2072878"/>
            <a:ext cx="5157433" cy="2343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B371A9-D86F-42D9-805B-D122639E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639" y="2026798"/>
            <a:ext cx="3688400" cy="2804403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6072CCA0-C820-4E94-9878-A3B61575B6B7}"/>
              </a:ext>
            </a:extLst>
          </p:cNvPr>
          <p:cNvSpPr txBox="1"/>
          <p:nvPr/>
        </p:nvSpPr>
        <p:spPr>
          <a:xfrm>
            <a:off x="758190" y="1148475"/>
            <a:ext cx="2373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Main Results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BB9F2B-D973-4241-A4CA-D0AB533B0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E805E99-9878-4A43-A6B4-52AE8213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Experiment 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072CCA0-C820-4E94-9878-A3B61575B6B7}"/>
              </a:ext>
            </a:extLst>
          </p:cNvPr>
          <p:cNvSpPr txBox="1"/>
          <p:nvPr/>
        </p:nvSpPr>
        <p:spPr>
          <a:xfrm>
            <a:off x="758190" y="1148475"/>
            <a:ext cx="3849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Attention Visualization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249447-1B10-440A-9A16-EF2F28B3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71" y="1917916"/>
            <a:ext cx="7807285" cy="32036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C2F397-BB5E-4AC0-A7EF-0CBD98266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E805E99-9878-4A43-A6B4-52AE8213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u="sng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Conclusions</a:t>
            </a:r>
            <a:endParaRPr lang="zh-CN" altLang="en-US" sz="3200" b="1" u="sng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C2F397-BB5E-4AC0-A7EF-0CBD9826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D48226-9E61-426C-89CC-23F6772AD557}"/>
              </a:ext>
            </a:extLst>
          </p:cNvPr>
          <p:cNvSpPr txBox="1"/>
          <p:nvPr/>
        </p:nvSpPr>
        <p:spPr>
          <a:xfrm>
            <a:off x="1069742" y="1624518"/>
            <a:ext cx="9468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The positive QR pattern includes </a:t>
            </a:r>
            <a:r>
              <a:rPr lang="en-US" altLang="zh-CN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zh-CN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Pattern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Answers can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share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useful </a:t>
            </a:r>
            <a:r>
              <a:rPr lang="en-US" altLang="zh-CN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patterns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with QR matching task.</a:t>
            </a:r>
          </a:p>
          <a:p>
            <a:pPr marL="342900" indent="-342900" algn="just">
              <a:buAutoNum type="arabicPeriod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Two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attention mechanisms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in our model are effective to capture the </a:t>
            </a:r>
            <a:r>
              <a:rPr lang="en-US" altLang="zh-CN" sz="2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zh-CN" sz="24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pattern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Figuring out the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differences and connections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between QA and QR is important for our multi-task model.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0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97DB6-AA8C-4707-B4A3-D6FF4314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84" y="25635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  <a:b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Q &amp; A</a:t>
            </a:r>
            <a:b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zh-CN" altLang="en-US" sz="3600" b="1" dirty="0">
              <a:latin typeface="Cambria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0C8BC1-9BA1-46D8-9000-1687B217C9AB}"/>
              </a:ext>
            </a:extLst>
          </p:cNvPr>
          <p:cNvSpPr txBox="1"/>
          <p:nvPr/>
        </p:nvSpPr>
        <p:spPr>
          <a:xfrm>
            <a:off x="6990975" y="5564220"/>
            <a:ext cx="419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Email : longchen@stumail.nwu.edu.cn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73B73C-E1D1-40FB-9019-F8892F91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4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OUTLINE</a:t>
            </a:r>
            <a:endParaRPr lang="zh-CN" altLang="en-US" sz="3200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rPr>
              <a:t>Background</a:t>
            </a:r>
          </a:p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  <a:sym typeface="+mn-ea"/>
              </a:rPr>
              <a:t>Problem</a:t>
            </a:r>
            <a:endParaRPr lang="en-US" altLang="zh-CN" b="1" dirty="0">
              <a:latin typeface="Cambria" panose="02040503050406030204" pitchFamily="18" charset="0"/>
              <a:ea typeface="Cambria" panose="02040503050406030204" pitchFamily="18" charset="0"/>
              <a:cs typeface="Segoe UI" pitchFamily="34" charset="0"/>
            </a:endParaRPr>
          </a:p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rPr>
              <a:t>Our method</a:t>
            </a:r>
          </a:p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rPr>
              <a:t>Experiments </a:t>
            </a:r>
          </a:p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rPr>
              <a:t>Conclusions</a:t>
            </a:r>
            <a:endParaRPr lang="zh-CN" altLang="en-US" b="1" dirty="0">
              <a:latin typeface="Cambria" panose="02040503050406030204" pitchFamily="18" charset="0"/>
              <a:cs typeface="Segoe UI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1FA744-827D-4250-96B9-C691F78E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Background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421" y="1161974"/>
            <a:ext cx="794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Quick response for askers on e-commerce Websites</a:t>
            </a:r>
            <a:endParaRPr lang="zh-CN" altLang="en-US" sz="24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2C6C3D-13DA-4AA0-94F1-04872E06F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700" y="1864120"/>
            <a:ext cx="6897684" cy="26445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4EF340-957B-4C1B-AEF8-534795364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815" y="1929300"/>
            <a:ext cx="1253448" cy="251420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A2F584D-1492-49BA-A7FB-96FDD588AAEF}"/>
              </a:ext>
            </a:extLst>
          </p:cNvPr>
          <p:cNvSpPr/>
          <p:nvPr/>
        </p:nvSpPr>
        <p:spPr>
          <a:xfrm>
            <a:off x="2514600" y="505482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NimbusRomNo9L-Regu"/>
              </a:rPr>
              <a:t>Askers have to wait patiently for others’ replies !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Problem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016" y="1148475"/>
            <a:ext cx="784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Idea</a:t>
            </a:r>
            <a:r>
              <a:rPr lang="zh-CN" altLang="en-US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： </a:t>
            </a:r>
            <a:r>
              <a:rPr lang="en-US" altLang="zh-CN" sz="2400" b="1" dirty="0">
                <a:solidFill>
                  <a:srgbClr val="0070C0"/>
                </a:solidFill>
              </a:rPr>
              <a:t>Find plausible answers from product reviews 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83174B-79AF-47E9-8380-02F95E51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757" y="2467291"/>
            <a:ext cx="1442733" cy="19029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EE1F03-009E-4342-AC50-0427828A570F}"/>
              </a:ext>
            </a:extLst>
          </p:cNvPr>
          <p:cNvSpPr/>
          <p:nvPr/>
        </p:nvSpPr>
        <p:spPr>
          <a:xfrm>
            <a:off x="1383071" y="1670424"/>
            <a:ext cx="870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0" i="1" dirty="0">
                <a:solidFill>
                  <a:srgbClr val="111111"/>
                </a:solidFill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Emerson EM510 Stereo Wireless Headset - Bluetooth Headset - Retail Packaging - Black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EFD0C-4A6D-4B6F-B370-B18A48C3DC1A}"/>
              </a:ext>
            </a:extLst>
          </p:cNvPr>
          <p:cNvSpPr/>
          <p:nvPr/>
        </p:nvSpPr>
        <p:spPr>
          <a:xfrm>
            <a:off x="4003248" y="2272324"/>
            <a:ext cx="3275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Question: </a:t>
            </a:r>
          </a:p>
          <a:p>
            <a:r>
              <a:rPr lang="zh-CN" altLang="en-US" dirty="0">
                <a:latin typeface="Cambria" panose="02040503050406030204" pitchFamily="18" charset="0"/>
              </a:rPr>
              <a:t>How long does the battery last?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5783A5-D5B4-4990-8585-6BCDD031CD6D}"/>
              </a:ext>
            </a:extLst>
          </p:cNvPr>
          <p:cNvSpPr txBox="1"/>
          <p:nvPr/>
        </p:nvSpPr>
        <p:spPr>
          <a:xfrm>
            <a:off x="3966674" y="4061630"/>
            <a:ext cx="5427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An review sentence : 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 work long hours and the battery last 10 to 12 hours.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DE774E-D73A-481E-8673-59101F0590B1}"/>
              </a:ext>
            </a:extLst>
          </p:cNvPr>
          <p:cNvSpPr/>
          <p:nvPr/>
        </p:nvSpPr>
        <p:spPr>
          <a:xfrm>
            <a:off x="5263084" y="3068040"/>
            <a:ext cx="242596" cy="844204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A8927E-2CCF-46CA-BF94-0839F235F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402" y="4138419"/>
            <a:ext cx="622473" cy="525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418AFE-3A98-48CF-8629-7DD45F1EB204}"/>
              </a:ext>
            </a:extLst>
          </p:cNvPr>
          <p:cNvSpPr/>
          <p:nvPr/>
        </p:nvSpPr>
        <p:spPr>
          <a:xfrm>
            <a:off x="1440031" y="2304460"/>
            <a:ext cx="1633909" cy="22286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2B1ED70-9D37-4896-8E77-B6ACDA269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836" y="2299183"/>
            <a:ext cx="626039" cy="6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Problem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5567" y="1208868"/>
            <a:ext cx="712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Definition: a binary classification on QR pairs </a:t>
            </a:r>
            <a:endParaRPr lang="zh-CN" altLang="en-US" sz="24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5B8E55-4336-4A87-B750-933C84E1862F}"/>
                  </a:ext>
                </a:extLst>
              </p:cNvPr>
              <p:cNvSpPr txBox="1"/>
              <p:nvPr/>
            </p:nvSpPr>
            <p:spPr>
              <a:xfrm>
                <a:off x="1419110" y="2129100"/>
                <a:ext cx="9802876" cy="1580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 are given a set of labeled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QR pairs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𝒒𝒓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={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𝑸𝑹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where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 user submitted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question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</a:p>
              <a:p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  <a:cs typeface="Adobe Hebrew" panose="02040503050201020203" pitchFamily="18" charset="-79"/>
                  </a:rPr>
                  <a:t>R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review sentence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𝑸𝑹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binary label 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indicating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whether R can answer Q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5B8E55-4336-4A87-B750-933C84E18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10" y="2129100"/>
                <a:ext cx="9802876" cy="1580241"/>
              </a:xfrm>
              <a:prstGeom prst="rect">
                <a:avLst/>
              </a:prstGeom>
              <a:blipFill>
                <a:blip r:embed="rId4"/>
                <a:stretch>
                  <a:fillRect l="-995" t="-2703" b="-8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02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Problem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48475"/>
            <a:ext cx="8291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Challenge</a:t>
            </a:r>
            <a:r>
              <a:rPr lang="zh-CN" altLang="en-US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： </a:t>
            </a: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rare </a:t>
            </a:r>
            <a:r>
              <a:rPr lang="en-US" altLang="zh-CN" sz="2400" b="1" dirty="0">
                <a:solidFill>
                  <a:srgbClr val="0070C0"/>
                </a:solidFill>
              </a:rPr>
              <a:t>plausible answers in large review data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6FB1C84-12AD-4F0A-ACA8-E6D4C5246166}"/>
              </a:ext>
            </a:extLst>
          </p:cNvPr>
          <p:cNvSpPr/>
          <p:nvPr/>
        </p:nvSpPr>
        <p:spPr>
          <a:xfrm>
            <a:off x="1186775" y="1595021"/>
            <a:ext cx="867568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The labeled data is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limited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Reviewer’ behavior: most reviews do not include the plausible answers since reviewers comment the product with no questions promoted by others. </a:t>
            </a:r>
          </a:p>
          <a:p>
            <a:pPr algn="just"/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Observation: in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our labeled data,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 just 6%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of are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positive QR pairs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But recognizing the pattern in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positive QR pairs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is the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for our problem.</a:t>
            </a:r>
            <a:endParaRPr lang="en-US" altLang="zh-CN" sz="4000" dirty="0">
              <a:latin typeface="NimbusRomNo9L-Regu"/>
            </a:endParaRPr>
          </a:p>
          <a:p>
            <a:endParaRPr lang="en-US" altLang="zh-CN" sz="40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31223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Problem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48475"/>
            <a:ext cx="6050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The large amount of existing QA data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6FB1C84-12AD-4F0A-ACA8-E6D4C5246166}"/>
              </a:ext>
            </a:extLst>
          </p:cNvPr>
          <p:cNvSpPr/>
          <p:nvPr/>
        </p:nvSpPr>
        <p:spPr>
          <a:xfrm>
            <a:off x="1186775" y="1595021"/>
            <a:ext cx="86756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endParaRPr lang="en-US" altLang="zh-CN" sz="4000" dirty="0">
              <a:latin typeface="NimbusRomNo9L-Regu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E86965-AD32-46CA-B773-4D8533739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414" y="2128150"/>
            <a:ext cx="7594042" cy="7694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9580A8-E1E2-4FBD-AB45-64EC13D1BDF2}"/>
              </a:ext>
            </a:extLst>
          </p:cNvPr>
          <p:cNvSpPr/>
          <p:nvPr/>
        </p:nvSpPr>
        <p:spPr>
          <a:xfrm>
            <a:off x="5019870" y="1917916"/>
            <a:ext cx="1935408" cy="6106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E4DB0A-77AC-4935-9437-1DF131DBF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6119" y="2897591"/>
            <a:ext cx="5764932" cy="33468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91E258-C025-4DC0-9AC1-D0392228CC97}"/>
              </a:ext>
            </a:extLst>
          </p:cNvPr>
          <p:cNvSpPr txBox="1"/>
          <p:nvPr/>
        </p:nvSpPr>
        <p:spPr>
          <a:xfrm>
            <a:off x="7124060" y="2307305"/>
            <a:ext cx="4229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Intuition:  these QA data may be helpful for our problem.</a:t>
            </a:r>
            <a:endParaRPr lang="zh-CN" altLang="en-US" sz="2400" b="1" dirty="0">
              <a:latin typeface="Cambria" panose="02040503050406030204" pitchFamily="18" charset="0"/>
            </a:endParaRPr>
          </a:p>
        </p:txBody>
      </p:sp>
      <p:sp>
        <p:nvSpPr>
          <p:cNvPr id="9" name="箭头: 下弧形 8">
            <a:extLst>
              <a:ext uri="{FF2B5EF4-FFF2-40B4-BE49-F238E27FC236}">
                <a16:creationId xmlns:a16="http://schemas.microsoft.com/office/drawing/2014/main" id="{0DB0B39B-EDD2-40A2-84F2-28C318E00A90}"/>
              </a:ext>
            </a:extLst>
          </p:cNvPr>
          <p:cNvSpPr/>
          <p:nvPr/>
        </p:nvSpPr>
        <p:spPr>
          <a:xfrm rot="10800000">
            <a:off x="4407027" y="1634496"/>
            <a:ext cx="1225685" cy="4989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1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Problem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79685"/>
            <a:ext cx="66754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Data Observation: patterns among Q, A , R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DC55A1-54EE-4CBD-94E3-641E50C8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28" y="1806152"/>
            <a:ext cx="4572396" cy="4107536"/>
          </a:xfrm>
          <a:prstGeom prst="rect">
            <a:avLst/>
          </a:prstGeom>
        </p:spPr>
      </p:pic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C7FF05A4-5EC1-4F32-ACD5-10E64D284048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024971" y="2089793"/>
            <a:ext cx="1853923" cy="252866"/>
          </a:xfrm>
          <a:prstGeom prst="curved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1CE30F70-82B0-42B5-8A31-B512DDA5508A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 flipH="1" flipV="1">
            <a:off x="6028772" y="2406619"/>
            <a:ext cx="1166948" cy="533296"/>
          </a:xfrm>
          <a:prstGeom prst="curved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4BDF881-2F5A-4023-8B58-348DE5123B9A}"/>
              </a:ext>
            </a:extLst>
          </p:cNvPr>
          <p:cNvSpPr txBox="1"/>
          <p:nvPr/>
        </p:nvSpPr>
        <p:spPr>
          <a:xfrm>
            <a:off x="6878894" y="190512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Focus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757B79F-1EAC-40E1-8605-2896CF19B99A}"/>
              </a:ext>
            </a:extLst>
          </p:cNvPr>
          <p:cNvSpPr/>
          <p:nvPr/>
        </p:nvSpPr>
        <p:spPr>
          <a:xfrm>
            <a:off x="3929799" y="2256903"/>
            <a:ext cx="1095172" cy="22384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59131B-D06D-4341-BB8D-3EA9D7F673BB}"/>
              </a:ext>
            </a:extLst>
          </p:cNvPr>
          <p:cNvSpPr/>
          <p:nvPr/>
        </p:nvSpPr>
        <p:spPr>
          <a:xfrm>
            <a:off x="5248094" y="3147782"/>
            <a:ext cx="1095172" cy="22384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32151F20-9843-4F73-A9ED-9CC1D87DAD64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 flipV="1">
            <a:off x="1133292" y="2626233"/>
            <a:ext cx="1279257" cy="615834"/>
          </a:xfrm>
          <a:prstGeom prst="curvedConnector4">
            <a:avLst>
              <a:gd name="adj1" fmla="val 29045"/>
              <a:gd name="adj2" fmla="val 1189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12A699EE-F8E5-4C23-A3E5-A36E98CA3F3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1133291" y="3242068"/>
            <a:ext cx="1298468" cy="223843"/>
          </a:xfrm>
          <a:prstGeom prst="curved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EA660F1-0E61-4B65-86A2-3ED089991112}"/>
              </a:ext>
            </a:extLst>
          </p:cNvPr>
          <p:cNvSpPr txBox="1"/>
          <p:nvPr/>
        </p:nvSpPr>
        <p:spPr>
          <a:xfrm>
            <a:off x="597159" y="2595736"/>
            <a:ext cx="107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Answer Pattern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5C29E-27B2-479B-8274-D024788E32CA}"/>
              </a:ext>
            </a:extLst>
          </p:cNvPr>
          <p:cNvSpPr txBox="1"/>
          <p:nvPr/>
        </p:nvSpPr>
        <p:spPr>
          <a:xfrm>
            <a:off x="6773096" y="2596752"/>
            <a:ext cx="4144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Positive QR pairs include </a:t>
            </a:r>
            <a:r>
              <a:rPr lang="en-US" altLang="zh-CN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altLang="zh-CN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Pattern.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Difference between A and R: People tend to 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omit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Similarity between A and R: they both have similar </a:t>
            </a:r>
            <a:r>
              <a:rPr lang="en-US" altLang="zh-CN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patterns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C8E7C2-E25D-4F4A-BDF6-9ED46D22585F}"/>
              </a:ext>
            </a:extLst>
          </p:cNvPr>
          <p:cNvSpPr txBox="1"/>
          <p:nvPr/>
        </p:nvSpPr>
        <p:spPr>
          <a:xfrm>
            <a:off x="863199" y="3653527"/>
            <a:ext cx="9433173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The key idea of our method: </a:t>
            </a:r>
          </a:p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using the large amount of existing QA data to assist QR matching.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Our Method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48475"/>
            <a:ext cx="284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Model structure</a:t>
            </a:r>
            <a:endParaRPr lang="zh-CN" altLang="en-US" sz="24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12816F-B0C0-4422-A8A1-7201E725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734" y="551077"/>
            <a:ext cx="4440691" cy="61703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4EF191-907C-413A-8997-E3A34C060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65" y="1739112"/>
            <a:ext cx="3322608" cy="29339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39BC98-3606-4E13-A337-DCAECC39C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990" y="4763385"/>
            <a:ext cx="2057578" cy="3124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AA6C26-4597-4C83-80C8-EC24BCDAA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450" y="5075832"/>
            <a:ext cx="2629128" cy="411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8AF623-7747-40D0-A561-433A92ADA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0212" y="5426383"/>
            <a:ext cx="2537680" cy="37341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874D87D-0ED9-4294-8A09-7110A14B0A5F}"/>
              </a:ext>
            </a:extLst>
          </p:cNvPr>
          <p:cNvCxnSpPr>
            <a:cxnSpLocks/>
          </p:cNvCxnSpPr>
          <p:nvPr/>
        </p:nvCxnSpPr>
        <p:spPr>
          <a:xfrm flipH="1">
            <a:off x="3928773" y="3642944"/>
            <a:ext cx="114538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F48E71CF-2121-4AA8-97FB-A5E3CC5C17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1432" y="3499104"/>
            <a:ext cx="2804403" cy="274344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B94EB22-E17B-4B46-8605-9E164823B1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39328" y="3636276"/>
            <a:ext cx="542104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B0C40D3B-F1F3-4231-AC3F-A3FC4F74A1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6398" y="3819903"/>
            <a:ext cx="1104996" cy="26672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7012DD6-5A56-4433-99EB-70E5E7D7D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2116" y="5837899"/>
            <a:ext cx="1501270" cy="78492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E5E6F4F-BA64-4D45-B64D-000E7FD85205}"/>
              </a:ext>
            </a:extLst>
          </p:cNvPr>
          <p:cNvSpPr txBox="1"/>
          <p:nvPr/>
        </p:nvSpPr>
        <p:spPr>
          <a:xfrm>
            <a:off x="114012" y="5113936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Attention 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vectors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7A83A8-E3D1-42F9-9316-C768A916E8C1}"/>
              </a:ext>
            </a:extLst>
          </p:cNvPr>
          <p:cNvSpPr txBox="1"/>
          <p:nvPr/>
        </p:nvSpPr>
        <p:spPr>
          <a:xfrm>
            <a:off x="8218266" y="3206089"/>
            <a:ext cx="190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Attention vector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B4983685-A73E-48EA-8CE2-7802951C3C57}"/>
              </a:ext>
            </a:extLst>
          </p:cNvPr>
          <p:cNvSpPr/>
          <p:nvPr/>
        </p:nvSpPr>
        <p:spPr>
          <a:xfrm>
            <a:off x="1149335" y="5256887"/>
            <a:ext cx="136793" cy="497059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8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615</Words>
  <Application>Microsoft Office PowerPoint</Application>
  <PresentationFormat>宽屏</PresentationFormat>
  <Paragraphs>112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NimbusRomNo9L-Regu</vt:lpstr>
      <vt:lpstr>等线</vt:lpstr>
      <vt:lpstr>等线 Light</vt:lpstr>
      <vt:lpstr>Adobe Hebrew</vt:lpstr>
      <vt:lpstr>Arial</vt:lpstr>
      <vt:lpstr>Cambria</vt:lpstr>
      <vt:lpstr>Cambria Math</vt:lpstr>
      <vt:lpstr>Segoe UI</vt:lpstr>
      <vt:lpstr>Segoe UI Black</vt:lpstr>
      <vt:lpstr>Wingdings</vt:lpstr>
      <vt:lpstr>Office 主题​​</vt:lpstr>
      <vt:lpstr>Answer Identification from Product Reviews for User Questions by Multi-task Attentive Networks </vt:lpstr>
      <vt:lpstr>OUTLINE</vt:lpstr>
      <vt:lpstr>Background</vt:lpstr>
      <vt:lpstr>Problem</vt:lpstr>
      <vt:lpstr>Problem</vt:lpstr>
      <vt:lpstr>Problem</vt:lpstr>
      <vt:lpstr>Problem</vt:lpstr>
      <vt:lpstr>Problem</vt:lpstr>
      <vt:lpstr>Our Method</vt:lpstr>
      <vt:lpstr>Our Method</vt:lpstr>
      <vt:lpstr>Our Method</vt:lpstr>
      <vt:lpstr>Experiment </vt:lpstr>
      <vt:lpstr>Experiment </vt:lpstr>
      <vt:lpstr>Experiment </vt:lpstr>
      <vt:lpstr>Conclusions</vt:lpstr>
      <vt:lpstr>Thanks!  Q &amp; 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 Identification from Product Reviews for User Questions by Multi-task Attentive Networks (AAAI - 2019)</dc:title>
  <dc:creator>long chen</dc:creator>
  <cp:lastModifiedBy>long chen</cp:lastModifiedBy>
  <cp:revision>268</cp:revision>
  <dcterms:created xsi:type="dcterms:W3CDTF">2018-11-12T03:35:48Z</dcterms:created>
  <dcterms:modified xsi:type="dcterms:W3CDTF">2018-11-13T12:34:02Z</dcterms:modified>
</cp:coreProperties>
</file>