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7"/>
  </p:notesMasterIdLst>
  <p:sldIdLst>
    <p:sldId id="275" r:id="rId2"/>
    <p:sldId id="257" r:id="rId3"/>
    <p:sldId id="258" r:id="rId4"/>
    <p:sldId id="259" r:id="rId5"/>
    <p:sldId id="260" r:id="rId6"/>
    <p:sldId id="280" r:id="rId7"/>
    <p:sldId id="281" r:id="rId8"/>
    <p:sldId id="282" r:id="rId9"/>
    <p:sldId id="261" r:id="rId10"/>
    <p:sldId id="286" r:id="rId11"/>
    <p:sldId id="285" r:id="rId12"/>
    <p:sldId id="287" r:id="rId13"/>
    <p:sldId id="288" r:id="rId14"/>
    <p:sldId id="289" r:id="rId15"/>
    <p:sldId id="284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0" clrIdx="0">
    <p:extLst>
      <p:ext uri="{19B8F6BF-5375-455C-9EA6-DF929625EA0E}">
        <p15:presenceInfo xmlns:p15="http://schemas.microsoft.com/office/powerpoint/2012/main" userId="Michael" providerId="None"/>
      </p:ext>
    </p:extLst>
  </p:cmAuthor>
  <p:cmAuthor id="2" name="שיר שוקרון" initials="שש" lastIdx="1" clrIdx="1">
    <p:extLst>
      <p:ext uri="{19B8F6BF-5375-455C-9EA6-DF929625EA0E}">
        <p15:presenceInfo xmlns:p15="http://schemas.microsoft.com/office/powerpoint/2012/main" userId="21a8ec90b29744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1" autoAdjust="0"/>
    <p:restoredTop sz="95250" autoAdjust="0"/>
  </p:normalViewPr>
  <p:slideViewPr>
    <p:cSldViewPr snapToGrid="0">
      <p:cViewPr varScale="1">
        <p:scale>
          <a:sx n="87" d="100"/>
          <a:sy n="87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11EE41-8FA1-40D2-8BC3-B4F2F83E20A7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A630C58-7DDC-4E4E-A1C4-4423C08E3BA5}">
      <dgm:prSet phldrT="[טקסט]"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gm:t>
    </dgm:pt>
    <dgm:pt modelId="{3B2C25CA-1F0E-4D3C-8EF8-78761B0FB650}" type="par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0089D9-1A76-4E10-8754-8A7A995CE288}" type="sibTrans" cxnId="{94418571-D406-44E2-867F-1BE5C1713E73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D23F3F-4D7A-4145-BF64-F8B5BB649470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gm:t>
    </dgm:pt>
    <dgm:pt modelId="{C21ABC60-B4D4-4A9F-B52B-96AD1D846316}" type="par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8700AD-D557-4F8B-82A4-B31F61FBE883}" type="sibTrans" cxnId="{A1E32FBA-A06A-439B-9004-3A8D7ADF710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5E5A3B-7D01-4BCB-B463-AB155F2C179B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gm:t>
    </dgm:pt>
    <dgm:pt modelId="{6C21C1D7-B92E-4E01-ADE1-0FE7AD3E5123}" type="par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C3A1DA-BC39-47CC-B0AF-8D6B3E7A8D17}" type="sibTrans" cxnId="{408F4135-29E1-4978-9F29-EAF0BA1CB488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CA8C66-F46F-4B4D-8086-8B6FD7CD576E}">
      <dgm:prSet custT="1"/>
      <dgm:spPr/>
      <dgm:t>
        <a:bodyPr/>
        <a:lstStyle/>
        <a:p>
          <a:pPr rtl="1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2A2C90-E7E3-41C5-8DBC-921040FA193A}" type="par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95C94-5B8A-4158-9291-1625DACB1B45}" type="sibTrans" cxnId="{A813FA00-29BE-4E05-ADF9-DC9F754C2759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EDC38-44CD-4F63-9397-992B9AE05EDA}">
      <dgm:prSet custT="1"/>
      <dgm:spPr/>
      <dgm:t>
        <a:bodyPr/>
        <a:lstStyle/>
        <a:p>
          <a:pPr rtl="1"/>
          <a:r>
            <a: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gm:t>
    </dgm:pt>
    <dgm:pt modelId="{3360D91F-8301-4412-A521-0839EA89E1B8}" type="par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257D4B-93DC-484D-8F20-40E90465816E}" type="sibTrans" cxnId="{36E5223C-C6D5-4516-93D4-269BE56B8CCA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C209E1-552A-4B55-B5D8-FCFE1B3534D1}">
      <dgm:prSet custT="1"/>
      <dgm:spPr>
        <a:solidFill>
          <a:srgbClr val="92D050"/>
        </a:solidFill>
      </dgm:spPr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gm:t>
    </dgm:pt>
    <dgm:pt modelId="{F984DF72-843A-4C47-A93B-CA1117A05AC3}" type="par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4D581-FD9C-48A1-8FEA-D6306DB64893}" type="sibTrans" cxnId="{FF5BC773-AE0D-489C-ACA2-D265ED4CA21D}">
      <dgm:prSet/>
      <dgm:spPr/>
      <dgm:t>
        <a:bodyPr/>
        <a:lstStyle/>
        <a:p>
          <a:pPr rtl="1"/>
          <a:endParaRPr lang="he-IL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095232-2C85-4229-808F-20D0BC65A5BC}">
      <dgm:prSet custT="1"/>
      <dgm:spPr/>
      <dgm:t>
        <a:bodyPr/>
        <a:lstStyle/>
        <a:p>
          <a:pPr rtl="1"/>
          <a:r>
            <a:rPr lang="he-IL" sz="15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gm:t>
    </dgm:pt>
    <dgm:pt modelId="{FEC9219B-07DA-4AA3-9A2F-A53B86B962E7}" type="par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602C20B3-D24B-40BB-A5EC-8510FF6907AE}" type="sibTrans" cxnId="{FE250655-CA95-4943-8D64-C5A5E20B9E1C}">
      <dgm:prSet/>
      <dgm:spPr/>
      <dgm:t>
        <a:bodyPr/>
        <a:lstStyle/>
        <a:p>
          <a:pPr rtl="1"/>
          <a:endParaRPr lang="he-IL"/>
        </a:p>
      </dgm:t>
    </dgm:pt>
    <dgm:pt modelId="{37DA8602-DC46-4957-B107-707E1D54BCC8}" type="pres">
      <dgm:prSet presAssocID="{8A11EE41-8FA1-40D2-8BC3-B4F2F83E20A7}" presName="Name0" presStyleCnt="0">
        <dgm:presLayoutVars>
          <dgm:dir/>
          <dgm:animLvl val="lvl"/>
          <dgm:resizeHandles val="exact"/>
        </dgm:presLayoutVars>
      </dgm:prSet>
      <dgm:spPr/>
    </dgm:pt>
    <dgm:pt modelId="{8ADCE099-5A00-4D74-BAEB-D392EC2D3796}" type="pres">
      <dgm:prSet presAssocID="{0A630C58-7DDC-4E4E-A1C4-4423C08E3BA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F85EE6-3B71-4A78-8B01-5100FA30C12C}" type="pres">
      <dgm:prSet presAssocID="{FF0089D9-1A76-4E10-8754-8A7A995CE288}" presName="parTxOnlySpace" presStyleCnt="0"/>
      <dgm:spPr/>
    </dgm:pt>
    <dgm:pt modelId="{5DEB02F2-0CF7-430B-824B-7615344FC8E7}" type="pres">
      <dgm:prSet presAssocID="{99D23F3F-4D7A-4145-BF64-F8B5BB64947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F24873-CD78-42A4-8045-E2E7DE08E0D7}" type="pres">
      <dgm:prSet presAssocID="{C38700AD-D557-4F8B-82A4-B31F61FBE883}" presName="parTxOnlySpace" presStyleCnt="0"/>
      <dgm:spPr/>
    </dgm:pt>
    <dgm:pt modelId="{1D841CEC-645C-42E4-BD75-8DFB60E48533}" type="pres">
      <dgm:prSet presAssocID="{2B5E5A3B-7D01-4BCB-B463-AB155F2C179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865B5B8-4928-41C6-AE6A-B0E0CC87CDDE}" type="pres">
      <dgm:prSet presAssocID="{AAC3A1DA-BC39-47CC-B0AF-8D6B3E7A8D17}" presName="parTxOnlySpace" presStyleCnt="0"/>
      <dgm:spPr/>
    </dgm:pt>
    <dgm:pt modelId="{F487C8F5-6732-4DC8-963B-9CA708767663}" type="pres">
      <dgm:prSet presAssocID="{DBCA8C66-F46F-4B4D-8086-8B6FD7CD57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E0B1FBB-CC53-4D26-949C-89D4FCA62E39}" type="pres">
      <dgm:prSet presAssocID="{B1195C94-5B8A-4158-9291-1625DACB1B45}" presName="parTxOnlySpace" presStyleCnt="0"/>
      <dgm:spPr/>
    </dgm:pt>
    <dgm:pt modelId="{986BCCA9-6DBE-40A5-B351-6B4144306BCB}" type="pres">
      <dgm:prSet presAssocID="{0A7EDC38-44CD-4F63-9397-992B9AE05ED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7A3CA8-5664-4882-A1BB-6CFD0241F826}" type="pres">
      <dgm:prSet presAssocID="{C9257D4B-93DC-484D-8F20-40E90465816E}" presName="parTxOnlySpace" presStyleCnt="0"/>
      <dgm:spPr/>
    </dgm:pt>
    <dgm:pt modelId="{E694C204-42B7-42E6-9B64-C3B2BDACF63B}" type="pres">
      <dgm:prSet presAssocID="{7EC209E1-552A-4B55-B5D8-FCFE1B3534D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438554-DABA-4FAC-AC8A-63E9E4FE9A83}" type="pres">
      <dgm:prSet presAssocID="{4244D581-FD9C-48A1-8FEA-D6306DB64893}" presName="parTxOnlySpace" presStyleCnt="0"/>
      <dgm:spPr/>
    </dgm:pt>
    <dgm:pt modelId="{DE7C23BA-DADD-4A9C-9D1F-88426FDED0A3}" type="pres">
      <dgm:prSet presAssocID="{0E095232-2C85-4229-808F-20D0BC65A5B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813FA00-29BE-4E05-ADF9-DC9F754C2759}" srcId="{8A11EE41-8FA1-40D2-8BC3-B4F2F83E20A7}" destId="{DBCA8C66-F46F-4B4D-8086-8B6FD7CD576E}" srcOrd="3" destOrd="0" parTransId="{472A2C90-E7E3-41C5-8DBC-921040FA193A}" sibTransId="{B1195C94-5B8A-4158-9291-1625DACB1B45}"/>
    <dgm:cxn modelId="{03788020-A37B-47B6-B483-31AF4B65B12B}" type="presOf" srcId="{99D23F3F-4D7A-4145-BF64-F8B5BB649470}" destId="{5DEB02F2-0CF7-430B-824B-7615344FC8E7}" srcOrd="0" destOrd="0" presId="urn:microsoft.com/office/officeart/2005/8/layout/chevron1"/>
    <dgm:cxn modelId="{C0032034-2C45-4ECC-B674-D14FDF8B07BB}" type="presOf" srcId="{0A630C58-7DDC-4E4E-A1C4-4423C08E3BA5}" destId="{8ADCE099-5A00-4D74-BAEB-D392EC2D3796}" srcOrd="0" destOrd="0" presId="urn:microsoft.com/office/officeart/2005/8/layout/chevron1"/>
    <dgm:cxn modelId="{408F4135-29E1-4978-9F29-EAF0BA1CB488}" srcId="{8A11EE41-8FA1-40D2-8BC3-B4F2F83E20A7}" destId="{2B5E5A3B-7D01-4BCB-B463-AB155F2C179B}" srcOrd="2" destOrd="0" parTransId="{6C21C1D7-B92E-4E01-ADE1-0FE7AD3E5123}" sibTransId="{AAC3A1DA-BC39-47CC-B0AF-8D6B3E7A8D17}"/>
    <dgm:cxn modelId="{54798D35-436D-4A67-B8BD-9F6BB280DFA4}" type="presOf" srcId="{8A11EE41-8FA1-40D2-8BC3-B4F2F83E20A7}" destId="{37DA8602-DC46-4957-B107-707E1D54BCC8}" srcOrd="0" destOrd="0" presId="urn:microsoft.com/office/officeart/2005/8/layout/chevron1"/>
    <dgm:cxn modelId="{36E5223C-C6D5-4516-93D4-269BE56B8CCA}" srcId="{8A11EE41-8FA1-40D2-8BC3-B4F2F83E20A7}" destId="{0A7EDC38-44CD-4F63-9397-992B9AE05EDA}" srcOrd="4" destOrd="0" parTransId="{3360D91F-8301-4412-A521-0839EA89E1B8}" sibTransId="{C9257D4B-93DC-484D-8F20-40E90465816E}"/>
    <dgm:cxn modelId="{08C19D70-A1EB-49AA-A882-0473A9EB4870}" type="presOf" srcId="{0E095232-2C85-4229-808F-20D0BC65A5BC}" destId="{DE7C23BA-DADD-4A9C-9D1F-88426FDED0A3}" srcOrd="0" destOrd="0" presId="urn:microsoft.com/office/officeart/2005/8/layout/chevron1"/>
    <dgm:cxn modelId="{94418571-D406-44E2-867F-1BE5C1713E73}" srcId="{8A11EE41-8FA1-40D2-8BC3-B4F2F83E20A7}" destId="{0A630C58-7DDC-4E4E-A1C4-4423C08E3BA5}" srcOrd="0" destOrd="0" parTransId="{3B2C25CA-1F0E-4D3C-8EF8-78761B0FB650}" sibTransId="{FF0089D9-1A76-4E10-8754-8A7A995CE288}"/>
    <dgm:cxn modelId="{FF5BC773-AE0D-489C-ACA2-D265ED4CA21D}" srcId="{8A11EE41-8FA1-40D2-8BC3-B4F2F83E20A7}" destId="{7EC209E1-552A-4B55-B5D8-FCFE1B3534D1}" srcOrd="5" destOrd="0" parTransId="{F984DF72-843A-4C47-A93B-CA1117A05AC3}" sibTransId="{4244D581-FD9C-48A1-8FEA-D6306DB64893}"/>
    <dgm:cxn modelId="{FE250655-CA95-4943-8D64-C5A5E20B9E1C}" srcId="{8A11EE41-8FA1-40D2-8BC3-B4F2F83E20A7}" destId="{0E095232-2C85-4229-808F-20D0BC65A5BC}" srcOrd="6" destOrd="0" parTransId="{FEC9219B-07DA-4AA3-9A2F-A53B86B962E7}" sibTransId="{602C20B3-D24B-40BB-A5EC-8510FF6907AE}"/>
    <dgm:cxn modelId="{80FFBE56-92DB-4CB3-855A-0FBBA59F7453}" type="presOf" srcId="{0A7EDC38-44CD-4F63-9397-992B9AE05EDA}" destId="{986BCCA9-6DBE-40A5-B351-6B4144306BCB}" srcOrd="0" destOrd="0" presId="urn:microsoft.com/office/officeart/2005/8/layout/chevron1"/>
    <dgm:cxn modelId="{DB6B7C9A-3A7D-419C-88BC-A59474C08BBB}" type="presOf" srcId="{2B5E5A3B-7D01-4BCB-B463-AB155F2C179B}" destId="{1D841CEC-645C-42E4-BD75-8DFB60E48533}" srcOrd="0" destOrd="0" presId="urn:microsoft.com/office/officeart/2005/8/layout/chevron1"/>
    <dgm:cxn modelId="{9067A89F-1F66-40FC-ACD5-A1727CE51C49}" type="presOf" srcId="{DBCA8C66-F46F-4B4D-8086-8B6FD7CD576E}" destId="{F487C8F5-6732-4DC8-963B-9CA708767663}" srcOrd="0" destOrd="0" presId="urn:microsoft.com/office/officeart/2005/8/layout/chevron1"/>
    <dgm:cxn modelId="{A1E32FBA-A06A-439B-9004-3A8D7ADF710D}" srcId="{8A11EE41-8FA1-40D2-8BC3-B4F2F83E20A7}" destId="{99D23F3F-4D7A-4145-BF64-F8B5BB649470}" srcOrd="1" destOrd="0" parTransId="{C21ABC60-B4D4-4A9F-B52B-96AD1D846316}" sibTransId="{C38700AD-D557-4F8B-82A4-B31F61FBE883}"/>
    <dgm:cxn modelId="{CA34A5BA-1280-4620-9357-78CA631E5D24}" type="presOf" srcId="{7EC209E1-552A-4B55-B5D8-FCFE1B3534D1}" destId="{E694C204-42B7-42E6-9B64-C3B2BDACF63B}" srcOrd="0" destOrd="0" presId="urn:microsoft.com/office/officeart/2005/8/layout/chevron1"/>
    <dgm:cxn modelId="{7605E7A4-0774-48AA-8EB1-25D2BC9E5373}" type="presParOf" srcId="{37DA8602-DC46-4957-B107-707E1D54BCC8}" destId="{8ADCE099-5A00-4D74-BAEB-D392EC2D3796}" srcOrd="0" destOrd="0" presId="urn:microsoft.com/office/officeart/2005/8/layout/chevron1"/>
    <dgm:cxn modelId="{1FC55858-CD21-4C8F-9469-0FE485CC484D}" type="presParOf" srcId="{37DA8602-DC46-4957-B107-707E1D54BCC8}" destId="{15F85EE6-3B71-4A78-8B01-5100FA30C12C}" srcOrd="1" destOrd="0" presId="urn:microsoft.com/office/officeart/2005/8/layout/chevron1"/>
    <dgm:cxn modelId="{C62E6ED5-3DE2-43AB-8755-AC6C77472CF2}" type="presParOf" srcId="{37DA8602-DC46-4957-B107-707E1D54BCC8}" destId="{5DEB02F2-0CF7-430B-824B-7615344FC8E7}" srcOrd="2" destOrd="0" presId="urn:microsoft.com/office/officeart/2005/8/layout/chevron1"/>
    <dgm:cxn modelId="{AB4FF8D6-DD4C-4966-911A-22331BBFB04E}" type="presParOf" srcId="{37DA8602-DC46-4957-B107-707E1D54BCC8}" destId="{BEF24873-CD78-42A4-8045-E2E7DE08E0D7}" srcOrd="3" destOrd="0" presId="urn:microsoft.com/office/officeart/2005/8/layout/chevron1"/>
    <dgm:cxn modelId="{1135926E-A913-4641-AFA0-C34806131AF0}" type="presParOf" srcId="{37DA8602-DC46-4957-B107-707E1D54BCC8}" destId="{1D841CEC-645C-42E4-BD75-8DFB60E48533}" srcOrd="4" destOrd="0" presId="urn:microsoft.com/office/officeart/2005/8/layout/chevron1"/>
    <dgm:cxn modelId="{0091F374-DB42-4415-B378-D69058599DB8}" type="presParOf" srcId="{37DA8602-DC46-4957-B107-707E1D54BCC8}" destId="{3865B5B8-4928-41C6-AE6A-B0E0CC87CDDE}" srcOrd="5" destOrd="0" presId="urn:microsoft.com/office/officeart/2005/8/layout/chevron1"/>
    <dgm:cxn modelId="{5F3A7E1E-ADCD-40A2-B071-398D1FCEA212}" type="presParOf" srcId="{37DA8602-DC46-4957-B107-707E1D54BCC8}" destId="{F487C8F5-6732-4DC8-963B-9CA708767663}" srcOrd="6" destOrd="0" presId="urn:microsoft.com/office/officeart/2005/8/layout/chevron1"/>
    <dgm:cxn modelId="{025978E0-F0CB-407D-9EEA-E34C2F1FFB4E}" type="presParOf" srcId="{37DA8602-DC46-4957-B107-707E1D54BCC8}" destId="{0E0B1FBB-CC53-4D26-949C-89D4FCA62E39}" srcOrd="7" destOrd="0" presId="urn:microsoft.com/office/officeart/2005/8/layout/chevron1"/>
    <dgm:cxn modelId="{DB538F67-3338-423A-A46C-25741EDC26F3}" type="presParOf" srcId="{37DA8602-DC46-4957-B107-707E1D54BCC8}" destId="{986BCCA9-6DBE-40A5-B351-6B4144306BCB}" srcOrd="8" destOrd="0" presId="urn:microsoft.com/office/officeart/2005/8/layout/chevron1"/>
    <dgm:cxn modelId="{03912595-089E-4EFD-B51F-E5760C57A4FB}" type="presParOf" srcId="{37DA8602-DC46-4957-B107-707E1D54BCC8}" destId="{DF7A3CA8-5664-4882-A1BB-6CFD0241F826}" srcOrd="9" destOrd="0" presId="urn:microsoft.com/office/officeart/2005/8/layout/chevron1"/>
    <dgm:cxn modelId="{E79E3236-F415-4E05-8C31-1FD3C4A00C40}" type="presParOf" srcId="{37DA8602-DC46-4957-B107-707E1D54BCC8}" destId="{E694C204-42B7-42E6-9B64-C3B2BDACF63B}" srcOrd="10" destOrd="0" presId="urn:microsoft.com/office/officeart/2005/8/layout/chevron1"/>
    <dgm:cxn modelId="{3A70522C-3057-42C6-9B59-43BE9A1DE974}" type="presParOf" srcId="{37DA8602-DC46-4957-B107-707E1D54BCC8}" destId="{BB438554-DABA-4FAC-AC8A-63E9E4FE9A83}" srcOrd="11" destOrd="0" presId="urn:microsoft.com/office/officeart/2005/8/layout/chevron1"/>
    <dgm:cxn modelId="{FF7A6D4C-822C-42E0-AC30-98CE04E158A0}" type="presParOf" srcId="{37DA8602-DC46-4957-B107-707E1D54BCC8}" destId="{DE7C23BA-DADD-4A9C-9D1F-88426FDED0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632920"/>
            <a:satOff val="-68550"/>
            <a:lumOff val="366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E099-5A00-4D74-BAEB-D392EC2D3796}">
      <dsp:nvSpPr>
        <dsp:cNvPr id="0" name=""/>
        <dsp:cNvSpPr/>
      </dsp:nvSpPr>
      <dsp:spPr>
        <a:xfrm>
          <a:off x="0" y="89758"/>
          <a:ext cx="1904999" cy="76199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רקע</a:t>
          </a:r>
        </a:p>
      </dsp:txBody>
      <dsp:txXfrm>
        <a:off x="381000" y="89758"/>
        <a:ext cx="1143000" cy="761999"/>
      </dsp:txXfrm>
    </dsp:sp>
    <dsp:sp modelId="{5DEB02F2-0CF7-430B-824B-7615344FC8E7}">
      <dsp:nvSpPr>
        <dsp:cNvPr id="0" name=""/>
        <dsp:cNvSpPr/>
      </dsp:nvSpPr>
      <dsp:spPr>
        <a:xfrm>
          <a:off x="1714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126584"/>
            <a:satOff val="-13710"/>
            <a:lumOff val="7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מטרות</a:t>
          </a:r>
        </a:p>
      </dsp:txBody>
      <dsp:txXfrm>
        <a:off x="2095500" y="89758"/>
        <a:ext cx="1143000" cy="761999"/>
      </dsp:txXfrm>
    </dsp:sp>
    <dsp:sp modelId="{1D841CEC-645C-42E4-BD75-8DFB60E48533}">
      <dsp:nvSpPr>
        <dsp:cNvPr id="0" name=""/>
        <dsp:cNvSpPr/>
      </dsp:nvSpPr>
      <dsp:spPr>
        <a:xfrm>
          <a:off x="3429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253168"/>
            <a:satOff val="-27420"/>
            <a:lumOff val="146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אפיון ראשוני</a:t>
          </a:r>
        </a:p>
      </dsp:txBody>
      <dsp:txXfrm>
        <a:off x="3810000" y="89758"/>
        <a:ext cx="1143000" cy="761999"/>
      </dsp:txXfrm>
    </dsp:sp>
    <dsp:sp modelId="{F487C8F5-6732-4DC8-963B-9CA708767663}">
      <dsp:nvSpPr>
        <dsp:cNvPr id="0" name=""/>
        <dsp:cNvSpPr/>
      </dsp:nvSpPr>
      <dsp:spPr>
        <a:xfrm>
          <a:off x="5143500" y="89758"/>
          <a:ext cx="1904999" cy="761999"/>
        </a:xfrm>
        <a:prstGeom prst="chevron">
          <a:avLst/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ERD</a:t>
          </a:r>
          <a:endParaRPr lang="he-I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24500" y="89758"/>
        <a:ext cx="1143000" cy="761999"/>
      </dsp:txXfrm>
    </dsp:sp>
    <dsp:sp modelId="{986BCCA9-6DBE-40A5-B351-6B4144306BCB}">
      <dsp:nvSpPr>
        <dsp:cNvPr id="0" name=""/>
        <dsp:cNvSpPr/>
      </dsp:nvSpPr>
      <dsp:spPr>
        <a:xfrm>
          <a:off x="6858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506336"/>
            <a:satOff val="-54840"/>
            <a:lumOff val="293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טבלאות</a:t>
          </a:r>
        </a:p>
      </dsp:txBody>
      <dsp:txXfrm>
        <a:off x="7239000" y="89758"/>
        <a:ext cx="1143000" cy="761999"/>
      </dsp:txXfrm>
    </dsp:sp>
    <dsp:sp modelId="{E694C204-42B7-42E6-9B64-C3B2BDACF63B}">
      <dsp:nvSpPr>
        <dsp:cNvPr id="0" name=""/>
        <dsp:cNvSpPr/>
      </dsp:nvSpPr>
      <dsp:spPr>
        <a:xfrm>
          <a:off x="8572500" y="89758"/>
          <a:ext cx="1904999" cy="761999"/>
        </a:xfrm>
        <a:prstGeom prst="chevron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שאילתות</a:t>
          </a:r>
        </a:p>
      </dsp:txBody>
      <dsp:txXfrm>
        <a:off x="8953500" y="89758"/>
        <a:ext cx="1143000" cy="761999"/>
      </dsp:txXfrm>
    </dsp:sp>
    <dsp:sp modelId="{DE7C23BA-DADD-4A9C-9D1F-88426FDED0A3}">
      <dsp:nvSpPr>
        <dsp:cNvPr id="0" name=""/>
        <dsp:cNvSpPr/>
      </dsp:nvSpPr>
      <dsp:spPr>
        <a:xfrm>
          <a:off x="10287000" y="89758"/>
          <a:ext cx="1904999" cy="761999"/>
        </a:xfrm>
        <a:prstGeom prst="chevron">
          <a:avLst/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0231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8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מסקנות</a:t>
          </a:r>
        </a:p>
      </dsp:txBody>
      <dsp:txXfrm>
        <a:off x="10668000" y="89758"/>
        <a:ext cx="1143000" cy="76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103FE8D-52FF-4255-9234-8CF98EEDA76F}" type="datetimeFigureOut">
              <a:rPr lang="he-IL" smtClean="0"/>
              <a:t>י"ח/אלול/תשע"ח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FDCFA13-A973-43BA-814B-36B7A2C41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8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2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64A1E-2F75-421A-85AE-287EE04E785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6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2016-4B5A-4B3A-9732-51EA20828BE6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B5BC-38EC-4DC7-8A23-4F198F06CFA4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1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06B8-FB58-4CBD-97E9-F1685FD0B3B9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22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99ED-41AB-41FF-9BEB-54A18E2188DE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17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45A7-C6B7-4CFE-88A9-3BF900A2EADD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7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E62-DB63-4E7F-AEBF-C6FB779AE486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3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C096-BEAE-433F-A8F8-C11EFE542D1A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13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DC5-A6EC-45DA-8B1F-0B74161FB206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86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103-BD09-42BE-93B4-0F22E9C9ABF6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9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DB56-C75B-48C4-B363-6440AD69A249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9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7E0A-4617-427E-B75C-91DB5B2A25B5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5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B56-613D-41A6-B9CA-AFDC499DD784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9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13E-E7BD-4957-91E6-5444DF9F01FE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1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5B94-CC10-4C49-AA7F-E81868907A3A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59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C8DC-A37F-4344-904B-569F7108AFF6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66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A2E8-5117-4A5B-ADA6-3620F41E4097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0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255B-6EFE-4C21-9430-27A155F90A4A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0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89E3AF-9971-4A0F-A5D4-378A820A3F25}" type="datetime8">
              <a:rPr lang="he-IL" smtClean="0"/>
              <a:t>29 אוגוסט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97911B-4499-4B0A-B31A-E71528763A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31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jonathanat.myweb.jce.ac.il/DBproject/main.php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F6E52F9F-9566-429E-A3F8-6B2F84A1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99" y="-671870"/>
            <a:ext cx="4616888" cy="2677988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4DC96F48-9327-4A46-BE8C-2F3C063815B6}"/>
              </a:ext>
            </a:extLst>
          </p:cNvPr>
          <p:cNvSpPr/>
          <p:nvPr/>
        </p:nvSpPr>
        <p:spPr>
          <a:xfrm>
            <a:off x="100192" y="4216162"/>
            <a:ext cx="438112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מגישים: </a:t>
            </a:r>
          </a:p>
          <a:p>
            <a:pPr algn="ctr">
              <a:lnSpc>
                <a:spcPct val="150000"/>
              </a:lnSpc>
            </a:pP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נועם אמרון -305568818</a:t>
            </a:r>
          </a:p>
          <a:p>
            <a:pPr algn="ctr">
              <a:lnSpc>
                <a:spcPct val="150000"/>
              </a:lnSpc>
            </a:pP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יונתן עטיה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311624381 - </a:t>
            </a: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>
              <a:lnSpc>
                <a:spcPct val="150000"/>
              </a:lnSpc>
            </a:pP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חן שליו 203205984</a:t>
            </a:r>
          </a:p>
          <a:p>
            <a:pPr algn="ctr">
              <a:lnSpc>
                <a:spcPct val="150000"/>
              </a:lnSpc>
            </a:pPr>
            <a:r>
              <a:rPr lang="he-IL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מיכא</a:t>
            </a: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ל </a:t>
            </a:r>
            <a:r>
              <a:rPr lang="he-IL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יירמולייב</a:t>
            </a:r>
            <a:r>
              <a:rPr lang="he-IL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-311461263</a:t>
            </a:r>
            <a:endParaRPr lang="he-IL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B3E57B5-02D6-4936-A128-369161E0477E}"/>
              </a:ext>
            </a:extLst>
          </p:cNvPr>
          <p:cNvSpPr/>
          <p:nvPr/>
        </p:nvSpPr>
        <p:spPr>
          <a:xfrm>
            <a:off x="9590100" y="5046128"/>
            <a:ext cx="252665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בהנחיית:</a:t>
            </a:r>
            <a:b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ד"ר רוני הורוביץ </a:t>
            </a:r>
          </a:p>
          <a:p>
            <a:pPr algn="ctr"/>
            <a:r>
              <a:rPr lang="he-IL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מר אמיר </a:t>
            </a:r>
            <a:r>
              <a:rPr lang="he-IL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ברודנר</a:t>
            </a:r>
            <a:endParaRPr lang="he-IL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2" name="קבוצה 11"/>
          <p:cNvGrpSpPr/>
          <p:nvPr/>
        </p:nvGrpSpPr>
        <p:grpSpPr>
          <a:xfrm>
            <a:off x="2798768" y="2136372"/>
            <a:ext cx="5269833" cy="3757172"/>
            <a:chOff x="-2347062" y="1366037"/>
            <a:chExt cx="4682940" cy="3338741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8888" y="1366037"/>
              <a:ext cx="2784766" cy="2784766"/>
            </a:xfrm>
            <a:prstGeom prst="rect">
              <a:avLst/>
            </a:prstGeom>
          </p:spPr>
        </p:pic>
        <p:sp>
          <p:nvSpPr>
            <p:cNvPr id="14" name="מלבן 13"/>
            <p:cNvSpPr/>
            <p:nvPr/>
          </p:nvSpPr>
          <p:spPr>
            <a:xfrm>
              <a:off x="-2347062" y="4239828"/>
              <a:ext cx="4588012" cy="464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sz="28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sz="2800" dirty="0"/>
            </a:p>
          </p:txBody>
        </p:sp>
      </p:grpSp>
      <p:sp>
        <p:nvSpPr>
          <p:cNvPr id="2" name="מלבן 1"/>
          <p:cNvSpPr/>
          <p:nvPr/>
        </p:nvSpPr>
        <p:spPr>
          <a:xfrm>
            <a:off x="3484862" y="1046154"/>
            <a:ext cx="6197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פרויקט מסדי נתונים</a:t>
            </a:r>
            <a:endParaRPr lang="he-I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23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/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  <p:sp>
        <p:nvSpPr>
          <p:cNvPr id="3" name="מלבן 2"/>
          <p:cNvSpPr/>
          <p:nvPr/>
        </p:nvSpPr>
        <p:spPr>
          <a:xfrm>
            <a:off x="9934745" y="1202059"/>
            <a:ext cx="20089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שאילתות מרכזיות</a:t>
            </a:r>
          </a:p>
          <a:p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1200" cap="none" spc="0" dirty="0">
              <a:ln w="0"/>
              <a:solidFill>
                <a:schemeClr val="accent1"/>
              </a:solidFill>
            </a:endParaRPr>
          </a:p>
          <a:p>
            <a:pPr algn="ctr"/>
            <a:endParaRPr lang="he-IL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3504-DBBC-4445-B0FF-EF77E3372DE3}"/>
              </a:ext>
            </a:extLst>
          </p:cNvPr>
          <p:cNvSpPr txBox="1"/>
          <p:nvPr/>
        </p:nvSpPr>
        <p:spPr>
          <a:xfrm>
            <a:off x="797496" y="2516621"/>
            <a:ext cx="9219190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SELECT DISTINCT </a:t>
            </a:r>
            <a:r>
              <a:rPr lang="en-US" dirty="0" err="1">
                <a:solidFill>
                  <a:schemeClr val="bg1"/>
                </a:solidFill>
              </a:rPr>
              <a:t>PC.categoryName</a:t>
            </a:r>
            <a:r>
              <a:rPr lang="en-US" dirty="0">
                <a:solidFill>
                  <a:schemeClr val="bg1"/>
                </a:solidFill>
              </a:rPr>
              <a:t>, COUNT(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)AS </a:t>
            </a:r>
            <a:r>
              <a:rPr lang="en-US" dirty="0" err="1">
                <a:solidFill>
                  <a:schemeClr val="bg1"/>
                </a:solidFill>
              </a:rPr>
              <a:t>NumOf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(</a:t>
            </a:r>
            <a:r>
              <a:rPr lang="en-US" dirty="0" err="1">
                <a:solidFill>
                  <a:schemeClr val="bg1"/>
                </a:solidFill>
              </a:rPr>
              <a:t>projectsCategory</a:t>
            </a:r>
            <a:r>
              <a:rPr lang="en-US" dirty="0">
                <a:solidFill>
                  <a:schemeClr val="bg1"/>
                </a:solidFill>
              </a:rPr>
              <a:t> PC JOIN projects P)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WHERE </a:t>
            </a:r>
            <a:r>
              <a:rPr lang="en-US" dirty="0" err="1">
                <a:solidFill>
                  <a:schemeClr val="bg1"/>
                </a:solidFill>
              </a:rPr>
              <a:t>P.projectCategoryID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PC.projectCategoryID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 BY </a:t>
            </a:r>
            <a:r>
              <a:rPr lang="en-US" dirty="0" err="1">
                <a:solidFill>
                  <a:schemeClr val="bg1"/>
                </a:solidFill>
              </a:rPr>
              <a:t>PC.categoryName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HAVING </a:t>
            </a:r>
            <a:r>
              <a:rPr lang="en-US" dirty="0" err="1">
                <a:solidFill>
                  <a:schemeClr val="bg1"/>
                </a:solidFill>
              </a:rPr>
              <a:t>NumOf</a:t>
            </a:r>
            <a:r>
              <a:rPr lang="en-US" dirty="0">
                <a:solidFill>
                  <a:schemeClr val="bg1"/>
                </a:solidFill>
              </a:rPr>
              <a:t> &gt;0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NumOf</a:t>
            </a:r>
            <a:r>
              <a:rPr lang="en-US" dirty="0">
                <a:solidFill>
                  <a:schemeClr val="bg1"/>
                </a:solidFill>
              </a:rPr>
              <a:t> DESC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F7851-8F33-4A65-A305-6BF1076E8782}"/>
              </a:ext>
            </a:extLst>
          </p:cNvPr>
          <p:cNvSpPr txBox="1"/>
          <p:nvPr/>
        </p:nvSpPr>
        <p:spPr>
          <a:xfrm>
            <a:off x="6384158" y="1894556"/>
            <a:ext cx="55595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הפרויקטים הפופולריים ביותר לפי סדר יורד (מהגבוה לנמוך)</a:t>
            </a:r>
          </a:p>
        </p:txBody>
      </p:sp>
    </p:spTree>
    <p:extLst>
      <p:ext uri="{BB962C8B-B14F-4D97-AF65-F5344CB8AC3E}">
        <p14:creationId xmlns:p14="http://schemas.microsoft.com/office/powerpoint/2010/main" val="405972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31309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  <p:sp>
        <p:nvSpPr>
          <p:cNvPr id="3" name="מלבן 2"/>
          <p:cNvSpPr/>
          <p:nvPr/>
        </p:nvSpPr>
        <p:spPr>
          <a:xfrm>
            <a:off x="9934745" y="1202059"/>
            <a:ext cx="20089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שאילתות מרכזיות</a:t>
            </a:r>
          </a:p>
          <a:p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1200" cap="none" spc="0" dirty="0">
              <a:ln w="0"/>
              <a:solidFill>
                <a:schemeClr val="accent1"/>
              </a:solidFill>
            </a:endParaRPr>
          </a:p>
          <a:p>
            <a:pPr algn="ctr"/>
            <a:endParaRPr lang="he-IL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3504-DBBC-4445-B0FF-EF77E3372DE3}"/>
              </a:ext>
            </a:extLst>
          </p:cNvPr>
          <p:cNvSpPr txBox="1"/>
          <p:nvPr/>
        </p:nvSpPr>
        <p:spPr>
          <a:xfrm>
            <a:off x="2197727" y="2701286"/>
            <a:ext cx="9326661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C.clientName,P.projectID</a:t>
            </a:r>
            <a:r>
              <a:rPr lang="en-US" dirty="0">
                <a:solidFill>
                  <a:schemeClr val="bg1"/>
                </a:solidFill>
              </a:rPr>
              <a:t>, FORMAT((((DATEDIFF(</a:t>
            </a:r>
            <a:r>
              <a:rPr lang="en-US" dirty="0" err="1">
                <a:solidFill>
                  <a:schemeClr val="bg1"/>
                </a:solidFill>
              </a:rPr>
              <a:t>P.endDate,P.beginDate</a:t>
            </a:r>
            <a:r>
              <a:rPr lang="en-US" dirty="0">
                <a:solidFill>
                  <a:schemeClr val="bg1"/>
                </a:solidFill>
              </a:rPr>
              <a:t>)/30)-0.5))*(</a:t>
            </a:r>
            <a:r>
              <a:rPr lang="en-US" dirty="0" err="1">
                <a:solidFill>
                  <a:schemeClr val="bg1"/>
                </a:solidFill>
              </a:rPr>
              <a:t>S.monthlySalary</a:t>
            </a:r>
            <a:r>
              <a:rPr lang="en-US" dirty="0">
                <a:solidFill>
                  <a:schemeClr val="bg1"/>
                </a:solidFill>
              </a:rPr>
              <a:t>),0) AS '</a:t>
            </a:r>
            <a:r>
              <a:rPr lang="en-US" dirty="0" err="1">
                <a:solidFill>
                  <a:schemeClr val="bg1"/>
                </a:solidFill>
              </a:rPr>
              <a:t>PotentialProfitlost</a:t>
            </a:r>
            <a:r>
              <a:rPr lang="en-US" dirty="0">
                <a:solidFill>
                  <a:schemeClr val="bg1"/>
                </a:solidFill>
              </a:rPr>
              <a:t>', YEAR(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) AS '</a:t>
            </a:r>
            <a:r>
              <a:rPr lang="en-US" dirty="0" err="1">
                <a:solidFill>
                  <a:schemeClr val="bg1"/>
                </a:solidFill>
              </a:rPr>
              <a:t>yearOfCancelation</a:t>
            </a:r>
            <a:r>
              <a:rPr lang="en-US" dirty="0">
                <a:solidFill>
                  <a:schemeClr val="bg1"/>
                </a:solidFill>
              </a:rPr>
              <a:t>', FORMAT(((DATEDIFF(</a:t>
            </a:r>
            <a:r>
              <a:rPr lang="en-US" dirty="0" err="1">
                <a:solidFill>
                  <a:schemeClr val="bg1"/>
                </a:solidFill>
              </a:rPr>
              <a:t>P.endDate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)/30)-0.5),1) AS '</a:t>
            </a:r>
            <a:r>
              <a:rPr lang="en-US" dirty="0" err="1">
                <a:solidFill>
                  <a:schemeClr val="bg1"/>
                </a:solidFill>
              </a:rPr>
              <a:t>timeSaved</a:t>
            </a:r>
            <a:r>
              <a:rPr lang="en-US" dirty="0">
                <a:solidFill>
                  <a:schemeClr val="bg1"/>
                </a:solidFill>
              </a:rPr>
              <a:t>_(</a:t>
            </a:r>
            <a:r>
              <a:rPr lang="en-US" dirty="0" err="1">
                <a:solidFill>
                  <a:schemeClr val="bg1"/>
                </a:solidFill>
              </a:rPr>
              <a:t>in_months</a:t>
            </a:r>
            <a:r>
              <a:rPr lang="en-US" dirty="0">
                <a:solidFill>
                  <a:schemeClr val="bg1"/>
                </a:solidFill>
              </a:rPr>
              <a:t>)'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clients C JOIN orders O ON </a:t>
            </a:r>
            <a:r>
              <a:rPr lang="en-US" dirty="0" err="1">
                <a:solidFill>
                  <a:schemeClr val="bg1"/>
                </a:solidFill>
              </a:rPr>
              <a:t>C.clientID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O.clientID</a:t>
            </a:r>
            <a:r>
              <a:rPr lang="en-US" dirty="0">
                <a:solidFill>
                  <a:schemeClr val="bg1"/>
                </a:solidFill>
              </a:rPr>
              <a:t> JOIN projects P ON 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O.projectID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O.status</a:t>
            </a:r>
            <a:r>
              <a:rPr lang="en-US" dirty="0">
                <a:solidFill>
                  <a:schemeClr val="bg1"/>
                </a:solidFill>
              </a:rPr>
              <a:t> = "Cancelled" JOIN </a:t>
            </a:r>
            <a:r>
              <a:rPr lang="en-US" dirty="0" err="1">
                <a:solidFill>
                  <a:schemeClr val="bg1"/>
                </a:solidFill>
              </a:rPr>
              <a:t>projectsCategory</a:t>
            </a:r>
            <a:r>
              <a:rPr lang="en-US" dirty="0">
                <a:solidFill>
                  <a:schemeClr val="bg1"/>
                </a:solidFill>
              </a:rPr>
              <a:t> PC ON 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O.projectID</a:t>
            </a:r>
            <a:r>
              <a:rPr lang="en-US" dirty="0">
                <a:solidFill>
                  <a:schemeClr val="bg1"/>
                </a:solidFill>
              </a:rPr>
              <a:t> JOIN </a:t>
            </a:r>
            <a:r>
              <a:rPr lang="en-US" dirty="0" err="1">
                <a:solidFill>
                  <a:schemeClr val="bg1"/>
                </a:solidFill>
              </a:rPr>
              <a:t>workOn</a:t>
            </a:r>
            <a:r>
              <a:rPr lang="en-US" dirty="0">
                <a:solidFill>
                  <a:schemeClr val="bg1"/>
                </a:solidFill>
              </a:rPr>
              <a:t> WO ON </a:t>
            </a:r>
            <a:r>
              <a:rPr lang="en-US" dirty="0" err="1">
                <a:solidFill>
                  <a:schemeClr val="bg1"/>
                </a:solidFill>
              </a:rPr>
              <a:t>WO.projectID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 JOIN salary S ON </a:t>
            </a:r>
            <a:r>
              <a:rPr lang="en-US" dirty="0" err="1">
                <a:solidFill>
                  <a:schemeClr val="bg1"/>
                </a:solidFill>
              </a:rPr>
              <a:t>S.employeeID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WO.employeeID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 BY </a:t>
            </a:r>
            <a:r>
              <a:rPr lang="en-US" dirty="0" err="1">
                <a:solidFill>
                  <a:schemeClr val="bg1"/>
                </a:solidFill>
              </a:rPr>
              <a:t>C.clientName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yearOfCancelation</a:t>
            </a:r>
            <a:r>
              <a:rPr lang="en-US" dirty="0">
                <a:solidFill>
                  <a:schemeClr val="bg1"/>
                </a:solidFill>
              </a:rPr>
              <a:t> ASC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CBF3-9014-41B1-A1DA-0AA19C807EF4}"/>
              </a:ext>
            </a:extLst>
          </p:cNvPr>
          <p:cNvSpPr txBox="1"/>
          <p:nvPr/>
        </p:nvSpPr>
        <p:spPr>
          <a:xfrm>
            <a:off x="248307" y="1549451"/>
            <a:ext cx="116953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</a:rPr>
              <a:t>מי היו הלקוחות שביטלו את הזמנותיהם, את מספר זהות הפרויקט שבוטל, את הרווח שאבד מהביטול.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גם השנה שבה בוטלה ההזמנה וגם את הזמן (בחודשים) שהשתחרר כתוצאה מכך? כך המשרד יכול לנתח את המידע באופן סטטיסטי</a:t>
            </a:r>
          </a:p>
        </p:txBody>
      </p:sp>
    </p:spTree>
    <p:extLst>
      <p:ext uri="{BB962C8B-B14F-4D97-AF65-F5344CB8AC3E}">
        <p14:creationId xmlns:p14="http://schemas.microsoft.com/office/powerpoint/2010/main" val="174521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/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>
            <a:off x="-1011197" y="5319345"/>
            <a:ext cx="3051012" cy="1442263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  <p:sp>
        <p:nvSpPr>
          <p:cNvPr id="3" name="מלבן 2"/>
          <p:cNvSpPr/>
          <p:nvPr/>
        </p:nvSpPr>
        <p:spPr>
          <a:xfrm>
            <a:off x="9934745" y="1202059"/>
            <a:ext cx="20089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שאילתות מרכזיות</a:t>
            </a:r>
          </a:p>
          <a:p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1200" cap="none" spc="0" dirty="0">
              <a:ln w="0"/>
              <a:solidFill>
                <a:schemeClr val="accent1"/>
              </a:solidFill>
            </a:endParaRPr>
          </a:p>
          <a:p>
            <a:pPr algn="ctr"/>
            <a:endParaRPr lang="he-IL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3504-DBBC-4445-B0FF-EF77E3372DE3}"/>
              </a:ext>
            </a:extLst>
          </p:cNvPr>
          <p:cNvSpPr txBox="1"/>
          <p:nvPr/>
        </p:nvSpPr>
        <p:spPr>
          <a:xfrm>
            <a:off x="2039815" y="2782210"/>
            <a:ext cx="9273517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>
                <a:solidFill>
                  <a:schemeClr val="bg1"/>
                </a:solidFill>
              </a:rPr>
              <a:t>SELECT CONCAT(</a:t>
            </a:r>
            <a:r>
              <a:rPr lang="en-US" sz="1600" dirty="0" err="1">
                <a:solidFill>
                  <a:schemeClr val="bg1"/>
                </a:solidFill>
              </a:rPr>
              <a:t>E.firstName</a:t>
            </a:r>
            <a:r>
              <a:rPr lang="en-US" sz="1600" dirty="0">
                <a:solidFill>
                  <a:schemeClr val="bg1"/>
                </a:solidFill>
              </a:rPr>
              <a:t>, ' ', </a:t>
            </a:r>
            <a:r>
              <a:rPr lang="en-US" sz="1600" dirty="0" err="1">
                <a:solidFill>
                  <a:schemeClr val="bg1"/>
                </a:solidFill>
              </a:rPr>
              <a:t>E.lastName</a:t>
            </a:r>
            <a:r>
              <a:rPr lang="en-US" sz="1600" dirty="0">
                <a:solidFill>
                  <a:schemeClr val="bg1"/>
                </a:solidFill>
              </a:rPr>
              <a:t>) AS 'employee', CONCAT(</a:t>
            </a:r>
            <a:r>
              <a:rPr lang="en-US" sz="1600" dirty="0" err="1">
                <a:solidFill>
                  <a:schemeClr val="bg1"/>
                </a:solidFill>
              </a:rPr>
              <a:t>Q.qualificationName</a:t>
            </a:r>
            <a:r>
              <a:rPr lang="en-US" sz="1600" dirty="0">
                <a:solidFill>
                  <a:schemeClr val="bg1"/>
                </a:solidFill>
              </a:rPr>
              <a:t>,' ', 'engineer', ' ', </a:t>
            </a:r>
            <a:r>
              <a:rPr lang="en-US" sz="1600" dirty="0" err="1">
                <a:solidFill>
                  <a:schemeClr val="bg1"/>
                </a:solidFill>
              </a:rPr>
              <a:t>Q.qualificationType</a:t>
            </a:r>
            <a:r>
              <a:rPr lang="en-US" sz="1600" dirty="0">
                <a:solidFill>
                  <a:schemeClr val="bg1"/>
                </a:solidFill>
              </a:rPr>
              <a:t>) AS 'credentials',</a:t>
            </a:r>
            <a:r>
              <a:rPr lang="en-US" sz="1600" dirty="0" err="1">
                <a:solidFill>
                  <a:schemeClr val="bg1"/>
                </a:solidFill>
              </a:rPr>
              <a:t>D.departmentName</a:t>
            </a:r>
            <a:r>
              <a:rPr lang="en-US" sz="1600" dirty="0">
                <a:solidFill>
                  <a:schemeClr val="bg1"/>
                </a:solidFill>
              </a:rPr>
              <a:t>, ((FORMAT(((DATEDIFF(</a:t>
            </a:r>
            <a:r>
              <a:rPr lang="en-US" sz="1600" dirty="0" err="1">
                <a:solidFill>
                  <a:schemeClr val="bg1"/>
                </a:solidFill>
              </a:rPr>
              <a:t>P.endDate,P.beginDate</a:t>
            </a:r>
            <a:r>
              <a:rPr lang="en-US" sz="1600" dirty="0">
                <a:solidFill>
                  <a:schemeClr val="bg1"/>
                </a:solidFill>
              </a:rPr>
              <a:t>)/30)-0.5),0))*(</a:t>
            </a:r>
            <a:r>
              <a:rPr lang="en-US" sz="1600" dirty="0" err="1">
                <a:solidFill>
                  <a:schemeClr val="bg1"/>
                </a:solidFill>
              </a:rPr>
              <a:t>S.monthlySalary</a:t>
            </a:r>
            <a:r>
              <a:rPr lang="en-US" sz="1600" dirty="0">
                <a:solidFill>
                  <a:schemeClr val="bg1"/>
                </a:solidFill>
              </a:rPr>
              <a:t>*(</a:t>
            </a:r>
            <a:r>
              <a:rPr lang="en-US" sz="1600" dirty="0" err="1">
                <a:solidFill>
                  <a:schemeClr val="bg1"/>
                </a:solidFill>
              </a:rPr>
              <a:t>PC.softwareEngineer+PC.industrialEngineer+PC.electricalEngineer</a:t>
            </a:r>
            <a:r>
              <a:rPr lang="en-US" sz="1600" dirty="0">
                <a:solidFill>
                  <a:schemeClr val="bg1"/>
                </a:solidFill>
              </a:rPr>
              <a:t>))) AS 'profit', FORMAT((DATEDIFF(</a:t>
            </a:r>
            <a:r>
              <a:rPr lang="en-US" sz="1600" dirty="0" err="1">
                <a:solidFill>
                  <a:schemeClr val="bg1"/>
                </a:solidFill>
              </a:rPr>
              <a:t>E.endDate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E.beginDate</a:t>
            </a:r>
            <a:r>
              <a:rPr lang="en-US" sz="1600" dirty="0">
                <a:solidFill>
                  <a:schemeClr val="bg1"/>
                </a:solidFill>
              </a:rPr>
              <a:t>)/365)-0.5,0) AS '</a:t>
            </a:r>
            <a:r>
              <a:rPr lang="en-US" sz="1600" dirty="0" err="1">
                <a:solidFill>
                  <a:schemeClr val="bg1"/>
                </a:solidFill>
              </a:rPr>
              <a:t>years_Working_with_us</a:t>
            </a:r>
            <a:r>
              <a:rPr lang="en-US" sz="1600" dirty="0">
                <a:solidFill>
                  <a:schemeClr val="bg1"/>
                </a:solidFill>
              </a:rPr>
              <a:t>' 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employees E JOIN </a:t>
            </a:r>
            <a:r>
              <a:rPr lang="en-US" sz="1600" dirty="0" err="1">
                <a:solidFill>
                  <a:schemeClr val="bg1"/>
                </a:solidFill>
              </a:rPr>
              <a:t>workOn</a:t>
            </a:r>
            <a:r>
              <a:rPr lang="en-US" sz="1600" dirty="0">
                <a:solidFill>
                  <a:schemeClr val="bg1"/>
                </a:solidFill>
              </a:rPr>
              <a:t> WO ON </a:t>
            </a:r>
            <a:r>
              <a:rPr lang="en-US" sz="1600" dirty="0" err="1">
                <a:solidFill>
                  <a:schemeClr val="bg1"/>
                </a:solidFill>
              </a:rPr>
              <a:t>E.employeeID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WO.employeeID</a:t>
            </a:r>
            <a:r>
              <a:rPr lang="en-US" sz="1600" dirty="0">
                <a:solidFill>
                  <a:schemeClr val="bg1"/>
                </a:solidFill>
              </a:rPr>
              <a:t> JOIN salary S ON </a:t>
            </a:r>
            <a:r>
              <a:rPr lang="en-US" sz="1600" dirty="0" err="1">
                <a:solidFill>
                  <a:schemeClr val="bg1"/>
                </a:solidFill>
              </a:rPr>
              <a:t>S.employeeID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E.employeeID</a:t>
            </a:r>
            <a:r>
              <a:rPr lang="en-US" sz="1600" dirty="0">
                <a:solidFill>
                  <a:schemeClr val="bg1"/>
                </a:solidFill>
              </a:rPr>
              <a:t> JOIN projects P ON </a:t>
            </a:r>
            <a:r>
              <a:rPr lang="en-US" sz="1600" dirty="0" err="1">
                <a:solidFill>
                  <a:schemeClr val="bg1"/>
                </a:solidFill>
              </a:rPr>
              <a:t>P.projectID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WO.projectID</a:t>
            </a:r>
            <a:r>
              <a:rPr lang="en-US" sz="1600" dirty="0">
                <a:solidFill>
                  <a:schemeClr val="bg1"/>
                </a:solidFill>
              </a:rPr>
              <a:t> JOIN </a:t>
            </a:r>
            <a:r>
              <a:rPr lang="en-US" sz="1600" dirty="0" err="1">
                <a:solidFill>
                  <a:schemeClr val="bg1"/>
                </a:solidFill>
              </a:rPr>
              <a:t>projectsCategory</a:t>
            </a:r>
            <a:r>
              <a:rPr lang="en-US" sz="1600" dirty="0">
                <a:solidFill>
                  <a:schemeClr val="bg1"/>
                </a:solidFill>
              </a:rPr>
              <a:t> PC ON </a:t>
            </a:r>
            <a:r>
              <a:rPr lang="en-US" sz="1600" dirty="0" err="1">
                <a:solidFill>
                  <a:schemeClr val="bg1"/>
                </a:solidFill>
              </a:rPr>
              <a:t>PC.projectCategoryID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P.projectCategoryID</a:t>
            </a:r>
            <a:r>
              <a:rPr lang="en-US" sz="1600" dirty="0">
                <a:solidFill>
                  <a:schemeClr val="bg1"/>
                </a:solidFill>
              </a:rPr>
              <a:t> JOIN qualifications Q ON </a:t>
            </a:r>
            <a:r>
              <a:rPr lang="en-US" sz="1600" dirty="0" err="1">
                <a:solidFill>
                  <a:schemeClr val="bg1"/>
                </a:solidFill>
              </a:rPr>
              <a:t>Q.qualificationID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S.qualificationID</a:t>
            </a:r>
            <a:r>
              <a:rPr lang="en-US" sz="1600" dirty="0">
                <a:solidFill>
                  <a:schemeClr val="bg1"/>
                </a:solidFill>
              </a:rPr>
              <a:t> JOIN departments D ON </a:t>
            </a:r>
            <a:r>
              <a:rPr lang="en-US" sz="1600" dirty="0" err="1">
                <a:solidFill>
                  <a:schemeClr val="bg1"/>
                </a:solidFill>
              </a:rPr>
              <a:t>D.employeeID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E.employeeID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E.employeeID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HAVING (COUNT(</a:t>
            </a:r>
            <a:r>
              <a:rPr lang="en-US" sz="1600" dirty="0" err="1">
                <a:solidFill>
                  <a:schemeClr val="bg1"/>
                </a:solidFill>
              </a:rPr>
              <a:t>P.projectID</a:t>
            </a:r>
            <a:r>
              <a:rPr lang="en-US" sz="1600" dirty="0">
                <a:solidFill>
                  <a:schemeClr val="bg1"/>
                </a:solidFill>
              </a:rPr>
              <a:t>) &gt; 2) AND profit IS NOT NULL 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ORDER BY profit DESC"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CBF3-9014-41B1-A1DA-0AA19C807EF4}"/>
              </a:ext>
            </a:extLst>
          </p:cNvPr>
          <p:cNvSpPr txBox="1"/>
          <p:nvPr/>
        </p:nvSpPr>
        <p:spPr>
          <a:xfrm>
            <a:off x="248308" y="1605806"/>
            <a:ext cx="116953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הפרטים של העובדים שעבדו על יותר משני פרויקטים, כולל מספר השנים במשרד ואת הרווח של אותם עובדים, כמו גם את המחלקה שלהם.</a:t>
            </a:r>
          </a:p>
          <a:p>
            <a:r>
              <a:rPr lang="he-IL" dirty="0">
                <a:solidFill>
                  <a:schemeClr val="bg1"/>
                </a:solidFill>
              </a:rPr>
              <a:t>הערה: הרווח מחושב בהתאם לשכר החודשי של העובד לאורך הפרויקט.</a:t>
            </a:r>
          </a:p>
        </p:txBody>
      </p:sp>
    </p:spTree>
    <p:extLst>
      <p:ext uri="{BB962C8B-B14F-4D97-AF65-F5344CB8AC3E}">
        <p14:creationId xmlns:p14="http://schemas.microsoft.com/office/powerpoint/2010/main" val="173514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/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>
            <a:off x="-1011197" y="5319345"/>
            <a:ext cx="3051012" cy="1442263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  <p:sp>
        <p:nvSpPr>
          <p:cNvPr id="3" name="מלבן 2"/>
          <p:cNvSpPr/>
          <p:nvPr/>
        </p:nvSpPr>
        <p:spPr>
          <a:xfrm>
            <a:off x="9934745" y="1202059"/>
            <a:ext cx="20089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שאילתות מרכזיות</a:t>
            </a:r>
          </a:p>
          <a:p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1200" cap="none" spc="0" dirty="0">
              <a:ln w="0"/>
              <a:solidFill>
                <a:schemeClr val="accent1"/>
              </a:solidFill>
            </a:endParaRPr>
          </a:p>
          <a:p>
            <a:pPr algn="ctr"/>
            <a:endParaRPr lang="he-IL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3504-DBBC-4445-B0FF-EF77E3372DE3}"/>
              </a:ext>
            </a:extLst>
          </p:cNvPr>
          <p:cNvSpPr txBox="1"/>
          <p:nvPr/>
        </p:nvSpPr>
        <p:spPr>
          <a:xfrm>
            <a:off x="2497015" y="2281874"/>
            <a:ext cx="10284069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>
                <a:solidFill>
                  <a:schemeClr val="bg1"/>
                </a:solidFill>
              </a:rPr>
              <a:t>SELECT *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(SELECT </a:t>
            </a:r>
            <a:r>
              <a:rPr lang="en-US" sz="1600" dirty="0" err="1">
                <a:solidFill>
                  <a:schemeClr val="bg1"/>
                </a:solidFill>
              </a:rPr>
              <a:t>O.projectID</a:t>
            </a:r>
            <a:r>
              <a:rPr lang="en-US" sz="1600" dirty="0">
                <a:solidFill>
                  <a:schemeClr val="bg1"/>
                </a:solidFill>
              </a:rPr>
              <a:t>,(DATEDIFF(</a:t>
            </a:r>
            <a:r>
              <a:rPr lang="en-US" sz="1600" dirty="0" err="1">
                <a:solidFill>
                  <a:schemeClr val="bg1"/>
                </a:solidFill>
              </a:rPr>
              <a:t>P.endDate,P.beginDate</a:t>
            </a:r>
            <a:r>
              <a:rPr lang="en-US" sz="1600" dirty="0">
                <a:solidFill>
                  <a:schemeClr val="bg1"/>
                </a:solidFill>
              </a:rPr>
              <a:t>))/365 AS </a:t>
            </a:r>
            <a:r>
              <a:rPr lang="en-US" sz="1600" dirty="0" err="1">
                <a:solidFill>
                  <a:schemeClr val="bg1"/>
                </a:solidFill>
              </a:rPr>
              <a:t>YearsDiffrences,DATEDIFF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P.endDate,P.beginDate</a:t>
            </a:r>
            <a:r>
              <a:rPr lang="en-US" sz="1600" dirty="0">
                <a:solidFill>
                  <a:schemeClr val="bg1"/>
                </a:solidFill>
              </a:rPr>
              <a:t>) AS </a:t>
            </a:r>
            <a:r>
              <a:rPr lang="en-US" sz="1600" dirty="0" err="1">
                <a:solidFill>
                  <a:schemeClr val="bg1"/>
                </a:solidFill>
              </a:rPr>
              <a:t>DaysDiffrences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projects P, orders O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WHERE </a:t>
            </a:r>
            <a:r>
              <a:rPr lang="en-US" sz="1600" dirty="0" err="1">
                <a:solidFill>
                  <a:schemeClr val="bg1"/>
                </a:solidFill>
              </a:rPr>
              <a:t>O.projectID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P.projectID</a:t>
            </a:r>
            <a:r>
              <a:rPr lang="en-US" sz="1600" dirty="0">
                <a:solidFill>
                  <a:schemeClr val="bg1"/>
                </a:solidFill>
              </a:rPr>
              <a:t> AND DATEDIFF(</a:t>
            </a:r>
            <a:r>
              <a:rPr lang="en-US" sz="1600" dirty="0" err="1">
                <a:solidFill>
                  <a:schemeClr val="bg1"/>
                </a:solidFill>
              </a:rPr>
              <a:t>P.endDate,P.beginDate</a:t>
            </a:r>
            <a:r>
              <a:rPr lang="en-US" sz="1600" dirty="0">
                <a:solidFill>
                  <a:schemeClr val="bg1"/>
                </a:solidFill>
              </a:rPr>
              <a:t>) IS NOT NULL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O.projectID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ORDER BY </a:t>
            </a:r>
            <a:r>
              <a:rPr lang="en-US" sz="1600" dirty="0" err="1">
                <a:solidFill>
                  <a:schemeClr val="bg1"/>
                </a:solidFill>
              </a:rPr>
              <a:t>DaysDiffrences</a:t>
            </a:r>
            <a:r>
              <a:rPr lang="en-US" sz="1600" dirty="0">
                <a:solidFill>
                  <a:schemeClr val="bg1"/>
                </a:solidFill>
              </a:rPr>
              <a:t> ASC LIMIT 40) AS </a:t>
            </a:r>
            <a:r>
              <a:rPr lang="en-US" sz="1600" dirty="0" err="1">
                <a:solidFill>
                  <a:schemeClr val="bg1"/>
                </a:solidFill>
              </a:rPr>
              <a:t>ProjectDiffrence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JOIN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(SELECT </a:t>
            </a:r>
            <a:r>
              <a:rPr lang="en-US" sz="1600" dirty="0" err="1">
                <a:solidFill>
                  <a:schemeClr val="bg1"/>
                </a:solidFill>
              </a:rPr>
              <a:t>PC.categoryName</a:t>
            </a:r>
            <a:r>
              <a:rPr lang="en-US" sz="1600" dirty="0">
                <a:solidFill>
                  <a:schemeClr val="bg1"/>
                </a:solidFill>
              </a:rPr>
              <a:t>, COUNT(</a:t>
            </a:r>
            <a:r>
              <a:rPr lang="en-US" sz="1600" dirty="0" err="1">
                <a:solidFill>
                  <a:schemeClr val="bg1"/>
                </a:solidFill>
              </a:rPr>
              <a:t>P.projectID</a:t>
            </a:r>
            <a:r>
              <a:rPr lang="en-US" sz="1600" dirty="0">
                <a:solidFill>
                  <a:schemeClr val="bg1"/>
                </a:solidFill>
              </a:rPr>
              <a:t>)AS </a:t>
            </a:r>
            <a:r>
              <a:rPr lang="en-US" sz="1600" dirty="0" err="1">
                <a:solidFill>
                  <a:schemeClr val="bg1"/>
                </a:solidFill>
              </a:rPr>
              <a:t>NumOf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P.projectID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FROM (</a:t>
            </a:r>
            <a:r>
              <a:rPr lang="en-US" sz="1600" dirty="0" err="1">
                <a:solidFill>
                  <a:schemeClr val="bg1"/>
                </a:solidFill>
              </a:rPr>
              <a:t>projectsCategory</a:t>
            </a:r>
            <a:r>
              <a:rPr lang="en-US" sz="1600" dirty="0">
                <a:solidFill>
                  <a:schemeClr val="bg1"/>
                </a:solidFill>
              </a:rPr>
              <a:t> PC JOIN projects P)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WHERE </a:t>
            </a:r>
            <a:r>
              <a:rPr lang="en-US" sz="1600" dirty="0" err="1">
                <a:solidFill>
                  <a:schemeClr val="bg1"/>
                </a:solidFill>
              </a:rPr>
              <a:t>P.projectCategoryID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PC.projectCategoryID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PC.categoryName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HAVING </a:t>
            </a:r>
            <a:r>
              <a:rPr lang="en-US" sz="1600" dirty="0" err="1">
                <a:solidFill>
                  <a:schemeClr val="bg1"/>
                </a:solidFill>
              </a:rPr>
              <a:t>NumOf</a:t>
            </a:r>
            <a:r>
              <a:rPr lang="en-US" sz="1600" dirty="0">
                <a:solidFill>
                  <a:schemeClr val="bg1"/>
                </a:solidFill>
              </a:rPr>
              <a:t> &gt;0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ORDER BY </a:t>
            </a:r>
            <a:r>
              <a:rPr lang="en-US" sz="1600" dirty="0" err="1">
                <a:solidFill>
                  <a:schemeClr val="bg1"/>
                </a:solidFill>
              </a:rPr>
              <a:t>NumOf</a:t>
            </a:r>
            <a:r>
              <a:rPr lang="en-US" sz="1600" dirty="0">
                <a:solidFill>
                  <a:schemeClr val="bg1"/>
                </a:solidFill>
              </a:rPr>
              <a:t> DESC) AS Popular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WHERE </a:t>
            </a:r>
            <a:r>
              <a:rPr lang="en-US" sz="1600" dirty="0" err="1">
                <a:solidFill>
                  <a:schemeClr val="bg1"/>
                </a:solidFill>
              </a:rPr>
              <a:t>ProjectDiffrence.projectID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Popular.projectID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ORDER BY </a:t>
            </a:r>
            <a:r>
              <a:rPr lang="en-US" sz="1600" dirty="0" err="1">
                <a:solidFill>
                  <a:schemeClr val="bg1"/>
                </a:solidFill>
              </a:rPr>
              <a:t>DaysDiffrences</a:t>
            </a:r>
            <a:r>
              <a:rPr lang="en-US" sz="1600" dirty="0">
                <a:solidFill>
                  <a:schemeClr val="bg1"/>
                </a:solidFill>
              </a:rPr>
              <a:t> ASC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CBF3-9014-41B1-A1DA-0AA19C807EF4}"/>
              </a:ext>
            </a:extLst>
          </p:cNvPr>
          <p:cNvSpPr txBox="1"/>
          <p:nvPr/>
        </p:nvSpPr>
        <p:spPr>
          <a:xfrm>
            <a:off x="931984" y="1605806"/>
            <a:ext cx="110117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שמות הקטגוריות, מספרי הפרויקטים ומספר הפרויקטים מאותו סוג, שלקחו פחות זמן מכל הפרויקטים שלא כולל פרויקטים לא גמורים, מוצגים במספר הימים והשנים בסדר עולה.</a:t>
            </a:r>
          </a:p>
        </p:txBody>
      </p:sp>
    </p:spTree>
    <p:extLst>
      <p:ext uri="{BB962C8B-B14F-4D97-AF65-F5344CB8AC3E}">
        <p14:creationId xmlns:p14="http://schemas.microsoft.com/office/powerpoint/2010/main" val="55760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/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קבוצה 6"/>
          <p:cNvGrpSpPr/>
          <p:nvPr/>
        </p:nvGrpSpPr>
        <p:grpSpPr>
          <a:xfrm>
            <a:off x="-1011197" y="5319345"/>
            <a:ext cx="3051012" cy="1442263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  <p:sp>
        <p:nvSpPr>
          <p:cNvPr id="3" name="מלבן 2"/>
          <p:cNvSpPr/>
          <p:nvPr/>
        </p:nvSpPr>
        <p:spPr>
          <a:xfrm>
            <a:off x="9934745" y="1202059"/>
            <a:ext cx="20089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שאילתות מרכזיות</a:t>
            </a:r>
          </a:p>
          <a:p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he-IL" sz="1200" cap="none" spc="0" dirty="0">
              <a:ln w="0"/>
              <a:solidFill>
                <a:schemeClr val="accent1"/>
              </a:solidFill>
            </a:endParaRPr>
          </a:p>
          <a:p>
            <a:pPr algn="ctr"/>
            <a:endParaRPr lang="he-IL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3504-DBBC-4445-B0FF-EF77E3372DE3}"/>
              </a:ext>
            </a:extLst>
          </p:cNvPr>
          <p:cNvSpPr txBox="1"/>
          <p:nvPr/>
        </p:nvSpPr>
        <p:spPr>
          <a:xfrm>
            <a:off x="2173288" y="2378885"/>
            <a:ext cx="8765931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SELECT T1.categoryName, T1.totalProfit, CONCAT((T1.percentageOfProfit)*10,' ', '%') AS </a:t>
            </a:r>
            <a:r>
              <a:rPr lang="en-US" dirty="0" err="1">
                <a:solidFill>
                  <a:schemeClr val="bg1"/>
                </a:solidFill>
              </a:rPr>
              <a:t>ProfitPrecentege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FROM(SELECT </a:t>
            </a:r>
            <a:r>
              <a:rPr lang="en-US" dirty="0" err="1">
                <a:solidFill>
                  <a:schemeClr val="bg1"/>
                </a:solidFill>
              </a:rPr>
              <a:t>PC.categoryName</a:t>
            </a:r>
            <a:r>
              <a:rPr lang="en-US" dirty="0">
                <a:solidFill>
                  <a:schemeClr val="bg1"/>
                </a:solidFill>
              </a:rPr>
              <a:t>, FORMAT(SUM((</a:t>
            </a:r>
            <a:r>
              <a:rPr lang="en-US" dirty="0" err="1">
                <a:solidFill>
                  <a:schemeClr val="bg1"/>
                </a:solidFill>
              </a:rPr>
              <a:t>S.monthlySalary</a:t>
            </a:r>
            <a:r>
              <a:rPr lang="en-US" dirty="0">
                <a:solidFill>
                  <a:schemeClr val="bg1"/>
                </a:solidFill>
              </a:rPr>
              <a:t>)*(</a:t>
            </a:r>
            <a:r>
              <a:rPr lang="en-US" dirty="0" err="1">
                <a:solidFill>
                  <a:schemeClr val="bg1"/>
                </a:solidFill>
              </a:rPr>
              <a:t>PC.softwareEngineer+PC.industrialEngineer+PC.electricalEngineer</a:t>
            </a:r>
            <a:r>
              <a:rPr lang="en-US" dirty="0">
                <a:solidFill>
                  <a:schemeClr val="bg1"/>
                </a:solidFill>
              </a:rPr>
              <a:t>)*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(FORMAT((((DATEDIFF(</a:t>
            </a:r>
            <a:r>
              <a:rPr lang="en-US" dirty="0" err="1">
                <a:solidFill>
                  <a:schemeClr val="bg1"/>
                </a:solidFill>
              </a:rPr>
              <a:t>P.endDate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))/30)-0.5),0))), ' ', '$') AS '</a:t>
            </a:r>
            <a:r>
              <a:rPr lang="en-US" dirty="0" err="1">
                <a:solidFill>
                  <a:schemeClr val="bg1"/>
                </a:solidFill>
              </a:rPr>
              <a:t>totalProfit</a:t>
            </a:r>
            <a:r>
              <a:rPr lang="en-US" dirty="0">
                <a:solidFill>
                  <a:schemeClr val="bg1"/>
                </a:solidFill>
              </a:rPr>
              <a:t>', CONCAT(FORMAT(((</a:t>
            </a:r>
            <a:r>
              <a:rPr lang="en-US" dirty="0" err="1">
                <a:solidFill>
                  <a:schemeClr val="bg1"/>
                </a:solidFill>
              </a:rPr>
              <a:t>S.monthlySalary</a:t>
            </a:r>
            <a:r>
              <a:rPr lang="en-US" dirty="0">
                <a:solidFill>
                  <a:schemeClr val="bg1"/>
                </a:solidFill>
              </a:rPr>
              <a:t>)*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(FORMAT((((DATEDIFF(</a:t>
            </a:r>
            <a:r>
              <a:rPr lang="en-US" dirty="0" err="1">
                <a:solidFill>
                  <a:schemeClr val="bg1"/>
                </a:solidFill>
              </a:rPr>
              <a:t>P.endDate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))/30)-0.5),0)))/(SUM((</a:t>
            </a:r>
            <a:r>
              <a:rPr lang="en-US" dirty="0" err="1">
                <a:solidFill>
                  <a:schemeClr val="bg1"/>
                </a:solidFill>
              </a:rPr>
              <a:t>S.monthlySalary</a:t>
            </a:r>
            <a:r>
              <a:rPr lang="en-US" dirty="0">
                <a:solidFill>
                  <a:schemeClr val="bg1"/>
                </a:solidFill>
              </a:rPr>
              <a:t>)*(FORMAT((((DATEDIFF(</a:t>
            </a:r>
            <a:r>
              <a:rPr lang="en-US" dirty="0" err="1">
                <a:solidFill>
                  <a:schemeClr val="bg1"/>
                </a:solidFill>
              </a:rPr>
              <a:t>P.endDate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P.beginDate</a:t>
            </a:r>
            <a:r>
              <a:rPr lang="en-US" dirty="0">
                <a:solidFill>
                  <a:schemeClr val="bg1"/>
                </a:solidFill>
              </a:rPr>
              <a:t>))/30)-0.5),0)))), 2), ' ', '%') AS '</a:t>
            </a:r>
            <a:r>
              <a:rPr lang="en-US" dirty="0" err="1">
                <a:solidFill>
                  <a:schemeClr val="bg1"/>
                </a:solidFill>
              </a:rPr>
              <a:t>percentageOfProfit</a:t>
            </a:r>
            <a:r>
              <a:rPr lang="en-US" dirty="0">
                <a:solidFill>
                  <a:schemeClr val="bg1"/>
                </a:solidFill>
              </a:rPr>
              <a:t>'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projects P JOIN </a:t>
            </a:r>
            <a:r>
              <a:rPr lang="en-US" dirty="0" err="1">
                <a:solidFill>
                  <a:schemeClr val="bg1"/>
                </a:solidFill>
              </a:rPr>
              <a:t>workOn</a:t>
            </a:r>
            <a:r>
              <a:rPr lang="en-US" dirty="0">
                <a:solidFill>
                  <a:schemeClr val="bg1"/>
                </a:solidFill>
              </a:rPr>
              <a:t> WO ON 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WO.projectID</a:t>
            </a:r>
            <a:r>
              <a:rPr lang="en-US" dirty="0">
                <a:solidFill>
                  <a:schemeClr val="bg1"/>
                </a:solidFill>
              </a:rPr>
              <a:t> JOIN salary S ON </a:t>
            </a:r>
            <a:r>
              <a:rPr lang="en-US" dirty="0" err="1">
                <a:solidFill>
                  <a:schemeClr val="bg1"/>
                </a:solidFill>
              </a:rPr>
              <a:t>S.employeeID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WO.employeeID</a:t>
            </a:r>
            <a:r>
              <a:rPr lang="en-US" dirty="0">
                <a:solidFill>
                  <a:schemeClr val="bg1"/>
                </a:solidFill>
              </a:rPr>
              <a:t> JOIN </a:t>
            </a:r>
            <a:r>
              <a:rPr lang="en-US" dirty="0" err="1">
                <a:solidFill>
                  <a:schemeClr val="bg1"/>
                </a:solidFill>
              </a:rPr>
              <a:t>projectsCategory</a:t>
            </a:r>
            <a:r>
              <a:rPr lang="en-US" dirty="0">
                <a:solidFill>
                  <a:schemeClr val="bg1"/>
                </a:solidFill>
              </a:rPr>
              <a:t> PC ON </a:t>
            </a:r>
            <a:r>
              <a:rPr lang="en-US" dirty="0" err="1">
                <a:solidFill>
                  <a:schemeClr val="bg1"/>
                </a:solidFill>
              </a:rPr>
              <a:t>PC.projectCategoryID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P.projectCategoryID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 BY </a:t>
            </a:r>
            <a:r>
              <a:rPr lang="en-US" dirty="0" err="1">
                <a:solidFill>
                  <a:schemeClr val="bg1"/>
                </a:solidFill>
              </a:rPr>
              <a:t>P.projectID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HAVING 1 &gt; </a:t>
            </a:r>
            <a:r>
              <a:rPr lang="en-US" dirty="0" err="1">
                <a:solidFill>
                  <a:schemeClr val="bg1"/>
                </a:solidFill>
              </a:rPr>
              <a:t>percentageOfProfit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percentageOfProfit</a:t>
            </a:r>
            <a:r>
              <a:rPr lang="en-US" dirty="0">
                <a:solidFill>
                  <a:schemeClr val="bg1"/>
                </a:solidFill>
              </a:rPr>
              <a:t> &gt; 0.4) AS T1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CBF3-9014-41B1-A1DA-0AA19C807EF4}"/>
              </a:ext>
            </a:extLst>
          </p:cNvPr>
          <p:cNvSpPr txBox="1"/>
          <p:nvPr/>
        </p:nvSpPr>
        <p:spPr>
          <a:xfrm>
            <a:off x="248308" y="1605806"/>
            <a:ext cx="11695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קטגוריית הפרויקט, הרווח הכללי מאותה קטגוריה, אחוז הרווח הגבוה לאותה קטגוריה.</a:t>
            </a:r>
          </a:p>
        </p:txBody>
      </p:sp>
    </p:spTree>
    <p:extLst>
      <p:ext uri="{BB962C8B-B14F-4D97-AF65-F5344CB8AC3E}">
        <p14:creationId xmlns:p14="http://schemas.microsoft.com/office/powerpoint/2010/main" val="336584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31309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מלבן מעוגל 1">
            <a:hlinkClick r:id="rId8"/>
          </p:cNvPr>
          <p:cNvSpPr/>
          <p:nvPr/>
        </p:nvSpPr>
        <p:spPr>
          <a:xfrm>
            <a:off x="2801389" y="2227811"/>
            <a:ext cx="6392487" cy="258525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מעבר לשאילתות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9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199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B142AF2-3D8B-4C63-9FAB-5B020353A2D6}"/>
              </a:ext>
            </a:extLst>
          </p:cNvPr>
          <p:cNvSpPr/>
          <p:nvPr/>
        </p:nvSpPr>
        <p:spPr>
          <a:xfrm>
            <a:off x="8131550" y="1010501"/>
            <a:ext cx="292900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תוכן עניינים</a:t>
            </a:r>
            <a:endParaRPr lang="he-IL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65B11-E5E8-44AE-9051-2419E0197777}"/>
              </a:ext>
            </a:extLst>
          </p:cNvPr>
          <p:cNvSpPr txBox="1"/>
          <p:nvPr/>
        </p:nvSpPr>
        <p:spPr>
          <a:xfrm>
            <a:off x="8132212" y="1910483"/>
            <a:ext cx="27256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מבוא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מטרות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אפיון ראשוני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ERD</a:t>
            </a:r>
            <a:endParaRPr lang="he-IL" sz="2400" dirty="0">
              <a:solidFill>
                <a:schemeClr val="accent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טבלאות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שאילתות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400" dirty="0">
                <a:solidFill>
                  <a:schemeClr val="accent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מסקנות</a:t>
            </a:r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371968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קבוצה 3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8" name="מלבן 7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5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28A4EAAA-6D0B-4F15-B773-4A8BCD9EA419}"/>
              </a:ext>
            </a:extLst>
          </p:cNvPr>
          <p:cNvSpPr/>
          <p:nvPr/>
        </p:nvSpPr>
        <p:spPr>
          <a:xfrm>
            <a:off x="10545289" y="1045639"/>
            <a:ext cx="20983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רקע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6117" y="1796093"/>
            <a:ext cx="7739149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solidFill>
                  <a:schemeClr val="accent1"/>
                </a:solidFill>
              </a:rPr>
              <a:t>קבוצת </a:t>
            </a:r>
            <a:r>
              <a:rPr lang="en-US" sz="1400" dirty="0">
                <a:solidFill>
                  <a:schemeClr val="accent1"/>
                </a:solidFill>
              </a:rPr>
              <a:t>Project Solutions</a:t>
            </a:r>
            <a:r>
              <a:rPr lang="he-IL" sz="1400" dirty="0">
                <a:solidFill>
                  <a:schemeClr val="accent1"/>
                </a:solidFill>
              </a:rPr>
              <a:t> מונה 5 יחידות התמחות: </a:t>
            </a:r>
          </a:p>
          <a:p>
            <a:endParaRPr lang="he-IL" sz="14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he-IL" sz="1400" dirty="0">
                <a:solidFill>
                  <a:schemeClr val="accent1"/>
                </a:solidFill>
              </a:rPr>
              <a:t>סייבר</a:t>
            </a:r>
          </a:p>
          <a:p>
            <a:pPr marL="342900" indent="-342900">
              <a:buFont typeface="+mj-lt"/>
              <a:buAutoNum type="arabicPeriod"/>
            </a:pPr>
            <a:r>
              <a:rPr lang="he-IL" sz="1400" dirty="0">
                <a:solidFill>
                  <a:schemeClr val="accent1"/>
                </a:solidFill>
              </a:rPr>
              <a:t>הנדסת מערכות מידע </a:t>
            </a:r>
          </a:p>
          <a:p>
            <a:pPr marL="342900" indent="-342900">
              <a:buFont typeface="+mj-lt"/>
              <a:buAutoNum type="arabicPeriod"/>
            </a:pPr>
            <a:r>
              <a:rPr lang="he-IL" sz="1400" dirty="0">
                <a:solidFill>
                  <a:schemeClr val="accent1"/>
                </a:solidFill>
              </a:rPr>
              <a:t>הנדסת פלטפורמת ענן </a:t>
            </a:r>
          </a:p>
          <a:p>
            <a:pPr marL="342900" indent="-342900">
              <a:buFont typeface="+mj-lt"/>
              <a:buAutoNum type="arabicPeriod"/>
            </a:pPr>
            <a:r>
              <a:rPr lang="he-IL" sz="1400" dirty="0">
                <a:solidFill>
                  <a:schemeClr val="accent1"/>
                </a:solidFill>
              </a:rPr>
              <a:t>הקמת תשתית רשתות </a:t>
            </a:r>
          </a:p>
          <a:p>
            <a:pPr marL="342900" indent="-342900">
              <a:buFont typeface="+mj-lt"/>
              <a:buAutoNum type="arabicPeriod"/>
            </a:pPr>
            <a:r>
              <a:rPr lang="he-IL" sz="1400" dirty="0">
                <a:solidFill>
                  <a:schemeClr val="accent1"/>
                </a:solidFill>
              </a:rPr>
              <a:t>אבטחת מידע </a:t>
            </a:r>
          </a:p>
          <a:p>
            <a:pPr marL="342900" indent="-342900">
              <a:buFont typeface="+mj-lt"/>
              <a:buAutoNum type="arabicPeriod"/>
            </a:pPr>
            <a:endParaRPr lang="he-IL" sz="1400" dirty="0">
              <a:solidFill>
                <a:schemeClr val="accent1"/>
              </a:solidFill>
            </a:endParaRPr>
          </a:p>
          <a:p>
            <a:r>
              <a:rPr lang="he-IL" sz="1400" dirty="0">
                <a:solidFill>
                  <a:schemeClr val="accent1"/>
                </a:solidFill>
              </a:rPr>
              <a:t>החברה קיימת משנת 2008 ועוסקת בניהול פרויקטים טכנולוגיים והנדסיים עבור מספר רב של לקוחות.</a:t>
            </a:r>
          </a:p>
          <a:p>
            <a:endParaRPr lang="he-IL" sz="1400" dirty="0">
              <a:solidFill>
                <a:schemeClr val="accent1"/>
              </a:solidFill>
            </a:endParaRPr>
          </a:p>
          <a:p>
            <a:r>
              <a:rPr lang="he-IL" sz="1400" dirty="0">
                <a:solidFill>
                  <a:schemeClr val="accent1"/>
                </a:solidFill>
              </a:rPr>
              <a:t>כיום החברה מעסיקה מספר רב של מהנדסים מתחום </a:t>
            </a:r>
            <a:r>
              <a:rPr lang="he-IL" sz="1400" dirty="0" err="1">
                <a:solidFill>
                  <a:schemeClr val="accent1"/>
                </a:solidFill>
              </a:rPr>
              <a:t>התעו"נ</a:t>
            </a:r>
            <a:r>
              <a:rPr lang="he-IL" sz="1400" dirty="0">
                <a:solidFill>
                  <a:schemeClr val="accent1"/>
                </a:solidFill>
              </a:rPr>
              <a:t> , תוכנה ואלקטרוניקה וחשמל. </a:t>
            </a:r>
          </a:p>
        </p:txBody>
      </p:sp>
      <p:graphicFrame>
        <p:nvGraphicFramePr>
          <p:cNvPr id="12" name="דיאגרמה 11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755374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11" name="מלבן 10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0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28A4EAAA-6D0B-4F15-B773-4A8BCD9EA419}"/>
              </a:ext>
            </a:extLst>
          </p:cNvPr>
          <p:cNvSpPr/>
          <p:nvPr/>
        </p:nvSpPr>
        <p:spPr>
          <a:xfrm>
            <a:off x="8786553" y="1045639"/>
            <a:ext cx="31422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מטרת הפרויקט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190" y="1870363"/>
            <a:ext cx="11313622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יישום הידע התיאורטי שנלמד בקורס "מסדי נתונים" על ידי  בניית מסד נתונים</a:t>
            </a:r>
            <a:r>
              <a:rPr lang="en-US" b="1" dirty="0">
                <a:solidFill>
                  <a:schemeClr val="accent1"/>
                </a:solidFill>
                <a:latin typeface="David" panose="020E0502060401010101" pitchFamily="34" charset="-79"/>
              </a:rPr>
              <a:t>MySQL </a:t>
            </a: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 והתנסות בשלבים השונים של תכנון ויישום המסד , כגון יצירת </a:t>
            </a:r>
            <a:r>
              <a:rPr lang="en-US" b="1" dirty="0">
                <a:solidFill>
                  <a:schemeClr val="accent1"/>
                </a:solidFill>
                <a:latin typeface="David" panose="020E0502060401010101" pitchFamily="34" charset="-79"/>
              </a:rPr>
              <a:t>ERD</a:t>
            </a: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 , יצירת הטבלאות ואכלוסן בנתונים ולבסוף כתיבת שאילתות ענייניות.</a:t>
            </a:r>
          </a:p>
          <a:p>
            <a:pPr>
              <a:lnSpc>
                <a:spcPct val="150000"/>
              </a:lnSpc>
            </a:pPr>
            <a:endParaRPr lang="he-IL" b="1" dirty="0">
              <a:solidFill>
                <a:schemeClr val="accent1"/>
              </a:solidFill>
              <a:latin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יישמנו את מטרתנו בכך שבנינו מסד נתונים חדש עבור חברה ניהול פרויקטים פיקטיבית בשם </a:t>
            </a:r>
            <a:r>
              <a:rPr lang="en-US" b="1" dirty="0">
                <a:solidFill>
                  <a:schemeClr val="accent1"/>
                </a:solidFill>
                <a:latin typeface="David" panose="020E0502060401010101" pitchFamily="34" charset="-79"/>
              </a:rPr>
              <a:t>Project Solutions</a:t>
            </a: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schemeClr val="accent1"/>
                </a:solidFill>
                <a:latin typeface="David" panose="020E0502060401010101" pitchFamily="34" charset="-79"/>
              </a:rPr>
              <a:t>המסד אמור לספק את כל המידע הרלוונטי למנהלים ע"י לנהל את החברה ואת הפרויקטים בצורה יעילה וחכמה.  </a:t>
            </a:r>
          </a:p>
          <a:p>
            <a:pPr>
              <a:lnSpc>
                <a:spcPct val="150000"/>
              </a:lnSpc>
            </a:pPr>
            <a:endParaRPr lang="he-IL" b="1" dirty="0">
              <a:solidFill>
                <a:schemeClr val="accent1"/>
              </a:solidFill>
              <a:latin typeface="David" panose="020E0502060401010101" pitchFamily="34" charset="-79"/>
            </a:endParaRPr>
          </a:p>
        </p:txBody>
      </p: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24544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קבוצה 4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9" name="מלבן 8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1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38871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065" y="1039090"/>
            <a:ext cx="11612881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>
                <a:solidFill>
                  <a:schemeClr val="accent1"/>
                </a:solidFill>
              </a:rPr>
              <a:t>מטרת המערכת </a:t>
            </a:r>
          </a:p>
          <a:p>
            <a:endParaRPr lang="he-IL" b="1" u="sng" dirty="0">
              <a:solidFill>
                <a:schemeClr val="accent1"/>
              </a:solidFill>
            </a:endParaRPr>
          </a:p>
          <a:p>
            <a:r>
              <a:rPr lang="he-IL" sz="1200" dirty="0">
                <a:solidFill>
                  <a:schemeClr val="accent1"/>
                </a:solidFill>
              </a:rPr>
              <a:t>בסיס נתונים אשר מספק מידע חיוני על הפרויקטים והעובדים השונים שיש בחברה ומספקת את המידע עליו זקוקים מבצעי ההחלטות.</a:t>
            </a:r>
          </a:p>
          <a:p>
            <a:r>
              <a:rPr lang="he-IL" sz="1200" dirty="0">
                <a:solidFill>
                  <a:schemeClr val="accent1"/>
                </a:solidFill>
              </a:rPr>
              <a:t>המערכת מאפשרת לעקוב אחר כלל האלמנטים בארגון : פרויקטים , עובדים , לקוחות , דוחות הזמנות ועוד.</a:t>
            </a:r>
          </a:p>
          <a:p>
            <a:endParaRPr lang="he-IL" sz="1200" dirty="0">
              <a:solidFill>
                <a:schemeClr val="accent1"/>
              </a:solidFill>
            </a:endParaRPr>
          </a:p>
          <a:p>
            <a:endParaRPr lang="he-IL" sz="1600" b="1" u="sng" dirty="0">
              <a:solidFill>
                <a:schemeClr val="accent1"/>
              </a:solidFill>
            </a:endParaRPr>
          </a:p>
          <a:p>
            <a:endParaRPr lang="he-IL" sz="1600" b="1" u="sng" dirty="0">
              <a:solidFill>
                <a:schemeClr val="accent1"/>
              </a:solidFill>
            </a:endParaRPr>
          </a:p>
          <a:p>
            <a:r>
              <a:rPr lang="he-IL" b="1" u="sng" dirty="0">
                <a:solidFill>
                  <a:schemeClr val="accent1"/>
                </a:solidFill>
              </a:rPr>
              <a:t>אפיון משתמשים </a:t>
            </a:r>
          </a:p>
          <a:p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b="1" u="sng" dirty="0">
                <a:solidFill>
                  <a:schemeClr val="accent1"/>
                </a:solidFill>
              </a:rPr>
              <a:t>מנהל פרויקט – </a:t>
            </a:r>
            <a:r>
              <a:rPr lang="he-IL" sz="1200" dirty="0">
                <a:solidFill>
                  <a:schemeClr val="accent1"/>
                </a:solidFill>
              </a:rPr>
              <a:t>משתמש במערכת בכדי לנהל/לפקח/לשבץ את המהנדסים השונים תחתיו ולטובת הפרויקטים השונים</a:t>
            </a: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b="1" u="sng" dirty="0">
                <a:solidFill>
                  <a:schemeClr val="accent1"/>
                </a:solidFill>
              </a:rPr>
              <a:t>מחלקת שיווק</a:t>
            </a:r>
            <a:r>
              <a:rPr lang="he-IL" sz="1200" dirty="0">
                <a:solidFill>
                  <a:schemeClr val="accent1"/>
                </a:solidFill>
              </a:rPr>
              <a:t>– משתמשים במערכת לצורך תמחור פרויקטים ללקוחות </a:t>
            </a:r>
            <a:endParaRPr lang="he-IL" sz="1200" b="1" u="sng" dirty="0">
              <a:solidFill>
                <a:schemeClr val="accent1"/>
              </a:solidFill>
            </a:endParaRPr>
          </a:p>
          <a:p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b="1" u="sng" dirty="0">
                <a:solidFill>
                  <a:schemeClr val="accent1"/>
                </a:solidFill>
              </a:rPr>
              <a:t>מהנדסים </a:t>
            </a:r>
            <a:r>
              <a:rPr lang="he-IL" sz="1200" dirty="0">
                <a:solidFill>
                  <a:schemeClr val="accent1"/>
                </a:solidFill>
              </a:rPr>
              <a:t>– העובדים אשר עובדים על הפרויקטים בפועל יכולים לקבל מידע על שיבוצם לפרויקטים ולשכרם.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b="1" u="sng" dirty="0">
                <a:solidFill>
                  <a:schemeClr val="accent1"/>
                </a:solidFill>
              </a:rPr>
              <a:t>לקוחות –</a:t>
            </a:r>
            <a:r>
              <a:rPr lang="he-IL" sz="1200" dirty="0">
                <a:solidFill>
                  <a:schemeClr val="accent1"/>
                </a:solidFill>
              </a:rPr>
              <a:t> הלקוחות יכולים להזמין פרויקטים ובעלי גישה לדוחות הפרויקטים הרלוונטיים. </a:t>
            </a: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b="1" u="sng" dirty="0">
              <a:solidFill>
                <a:schemeClr val="accent1"/>
              </a:solidFill>
            </a:endParaRPr>
          </a:p>
          <a:p>
            <a:endParaRPr lang="he-IL" sz="1200" b="1" u="sng" dirty="0">
              <a:solidFill>
                <a:schemeClr val="accent1"/>
              </a:solidFill>
            </a:endParaRPr>
          </a:p>
          <a:p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2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38871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065" y="1039090"/>
            <a:ext cx="11612881" cy="44319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>
                <a:solidFill>
                  <a:schemeClr val="accent1"/>
                </a:solidFill>
              </a:rPr>
              <a:t>אילוצים מרכזיים: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b="1" u="sng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כל עובד שייך למחלקה אחת בלבד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כל פרויקט שייך לקטגוריה אחת בלבד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כל פרויקט שייך להזמנה אחת בלבד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על כל פרויקט חייב לפקח עובד בכיר אחד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כל מחלקה מנוהלת ע"י מהנדס ותיק אחד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chemeClr val="accent1"/>
                </a:solidFill>
              </a:rPr>
              <a:t>לכל פרויקט חייב להיות מופק דו"ח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</a:endParaRPr>
          </a:p>
          <a:p>
            <a:r>
              <a:rPr lang="he-IL" b="1" u="sng" dirty="0">
                <a:solidFill>
                  <a:schemeClr val="accent1"/>
                </a:solidFill>
              </a:rPr>
              <a:t>נרמול </a:t>
            </a:r>
            <a:r>
              <a:rPr lang="en-US" b="1" u="sng" dirty="0">
                <a:solidFill>
                  <a:schemeClr val="accent1"/>
                </a:solidFill>
              </a:rPr>
              <a:t>BCNF</a:t>
            </a:r>
            <a:r>
              <a:rPr lang="he-IL" b="1" u="sng" dirty="0">
                <a:solidFill>
                  <a:schemeClr val="accent1"/>
                </a:solidFill>
              </a:rPr>
              <a:t>:</a:t>
            </a:r>
          </a:p>
          <a:p>
            <a:endParaRPr lang="he-IL" dirty="0">
              <a:solidFill>
                <a:schemeClr val="accent1"/>
              </a:solidFill>
            </a:endParaRPr>
          </a:p>
          <a:p>
            <a:r>
              <a:rPr lang="he-IL" sz="1200" dirty="0">
                <a:solidFill>
                  <a:schemeClr val="accent1"/>
                </a:solidFill>
              </a:rPr>
              <a:t>אין מרכיב </a:t>
            </a:r>
            <a:r>
              <a:rPr lang="he-IL" sz="1200" dirty="0" err="1">
                <a:solidFill>
                  <a:schemeClr val="accent1"/>
                </a:solidFill>
              </a:rPr>
              <a:t>ברלציות</a:t>
            </a:r>
            <a:r>
              <a:rPr lang="he-IL" sz="1200" dirty="0">
                <a:solidFill>
                  <a:schemeClr val="accent1"/>
                </a:solidFill>
              </a:rPr>
              <a:t> שגורר פונקציונלית מרכיב אחר ואינו מפתח ראשי. </a:t>
            </a:r>
          </a:p>
          <a:p>
            <a:r>
              <a:rPr lang="he-IL" sz="1200" dirty="0">
                <a:solidFill>
                  <a:schemeClr val="accent1"/>
                </a:solidFill>
              </a:rPr>
              <a:t>בנוסף בכל פעם שתכונה מגדירה תכונה אחרת מהמפתח הראשי , היא בעצמה מפתח אפשרי עבור </a:t>
            </a:r>
            <a:r>
              <a:rPr lang="he-IL" sz="1200" dirty="0" err="1">
                <a:solidFill>
                  <a:schemeClr val="accent1"/>
                </a:solidFill>
              </a:rPr>
              <a:t>הרלציה</a:t>
            </a:r>
            <a:r>
              <a:rPr lang="he-IL" sz="1200" dirty="0">
                <a:solidFill>
                  <a:schemeClr val="accent1"/>
                </a:solidFill>
              </a:rPr>
              <a:t> . 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-1011197" y="5002039"/>
            <a:ext cx="3208924" cy="1759570"/>
            <a:chOff x="-1011197" y="5002039"/>
            <a:chExt cx="3208924" cy="175957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2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38871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065" y="1066207"/>
            <a:ext cx="11612881" cy="7725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he-IL" sz="1600" b="1" u="sng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Qualifications (</a:t>
            </a:r>
            <a:r>
              <a:rPr lang="en-US" sz="1600" dirty="0" err="1">
                <a:solidFill>
                  <a:schemeClr val="accent1"/>
                </a:solidFill>
              </a:rPr>
              <a:t>qID,qType,qName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Employees(</a:t>
            </a:r>
            <a:r>
              <a:rPr lang="en-US" sz="1600" dirty="0" err="1">
                <a:solidFill>
                  <a:schemeClr val="accent1"/>
                </a:solidFill>
              </a:rPr>
              <a:t>eID,firstname,lastname,hireDate,endDate,country,city</a:t>
            </a:r>
            <a:r>
              <a:rPr lang="en-US" sz="1600" dirty="0">
                <a:solidFill>
                  <a:schemeClr val="accent1"/>
                </a:solidFill>
              </a:rPr>
              <a:t>) 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Salary(</a:t>
            </a:r>
            <a:r>
              <a:rPr lang="en-US" sz="1600" dirty="0" err="1">
                <a:solidFill>
                  <a:schemeClr val="accent1"/>
                </a:solidFill>
              </a:rPr>
              <a:t>eID,qID,title,salary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Projects(</a:t>
            </a:r>
            <a:r>
              <a:rPr lang="en-US" sz="1600" dirty="0" err="1">
                <a:solidFill>
                  <a:schemeClr val="accent1"/>
                </a:solidFill>
              </a:rPr>
              <a:t>pID,pcID,beginDate,endDate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Project category(</a:t>
            </a:r>
            <a:r>
              <a:rPr lang="en-US" sz="1600" dirty="0" err="1">
                <a:solidFill>
                  <a:schemeClr val="accent1"/>
                </a:solidFill>
              </a:rPr>
              <a:t>pcID,name,software,industrial,electrical</a:t>
            </a:r>
            <a:r>
              <a:rPr lang="en-US" sz="1600" dirty="0">
                <a:solidFill>
                  <a:schemeClr val="accent1"/>
                </a:solidFill>
              </a:rPr>
              <a:t> )</a:t>
            </a: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Clients(</a:t>
            </a:r>
            <a:r>
              <a:rPr lang="en-US" sz="1600" dirty="0" err="1">
                <a:solidFill>
                  <a:schemeClr val="accent1"/>
                </a:solidFill>
              </a:rPr>
              <a:t>cID,firstname,lastname,country,city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Orders(</a:t>
            </a:r>
            <a:r>
              <a:rPr lang="en-US" sz="1600" dirty="0" err="1">
                <a:solidFill>
                  <a:schemeClr val="accent1"/>
                </a:solidFill>
              </a:rPr>
              <a:t>oNumber,pID,cID,dateOfOrder,status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Departments(</a:t>
            </a:r>
            <a:r>
              <a:rPr lang="en-US" sz="1600" dirty="0" err="1">
                <a:solidFill>
                  <a:schemeClr val="accent1"/>
                </a:solidFill>
              </a:rPr>
              <a:t>dID,eID,name,title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Reports(</a:t>
            </a:r>
            <a:r>
              <a:rPr lang="en-US" sz="1600" dirty="0" err="1">
                <a:solidFill>
                  <a:schemeClr val="accent1"/>
                </a:solidFill>
              </a:rPr>
              <a:t>rNumber,pID,cID,stage,eID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Junior(</a:t>
            </a:r>
            <a:r>
              <a:rPr lang="en-US" sz="1600" dirty="0" err="1">
                <a:solidFill>
                  <a:schemeClr val="accent1"/>
                </a:solidFill>
              </a:rPr>
              <a:t>eID,dID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Senior (</a:t>
            </a:r>
            <a:r>
              <a:rPr lang="en-US" sz="1600" dirty="0" err="1">
                <a:solidFill>
                  <a:schemeClr val="accent1"/>
                </a:solidFill>
              </a:rPr>
              <a:t>eID,dID</a:t>
            </a:r>
            <a:r>
              <a:rPr lang="en-US" sz="1600" dirty="0">
                <a:solidFill>
                  <a:schemeClr val="accent1"/>
                </a:solidFill>
              </a:rPr>
              <a:t>)</a:t>
            </a: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endParaRPr lang="en-US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b="1" u="sng" dirty="0">
              <a:solidFill>
                <a:schemeClr val="accen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</a:endParaRPr>
          </a:p>
          <a:p>
            <a:pPr algn="l"/>
            <a:endParaRPr lang="he-IL" sz="1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2851" y="1313411"/>
            <a:ext cx="312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>
                <a:solidFill>
                  <a:schemeClr val="accent1"/>
                </a:solidFill>
              </a:rPr>
              <a:t>נתוני מערכת:</a:t>
            </a:r>
          </a:p>
        </p:txBody>
      </p:sp>
      <p:grpSp>
        <p:nvGrpSpPr>
          <p:cNvPr id="5" name="קבוצה 4"/>
          <p:cNvGrpSpPr/>
          <p:nvPr/>
        </p:nvGrpSpPr>
        <p:grpSpPr>
          <a:xfrm>
            <a:off x="8852470" y="5098430"/>
            <a:ext cx="3208924" cy="1759570"/>
            <a:chOff x="-1011197" y="5002039"/>
            <a:chExt cx="3208924" cy="1759570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8" name="מלבן 7"/>
            <p:cNvSpPr/>
            <p:nvPr/>
          </p:nvSpPr>
          <p:spPr>
            <a:xfrm>
              <a:off x="-1011197" y="6392277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2542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10986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תמונה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649"/>
            <a:ext cx="12192000" cy="5987351"/>
          </a:xfrm>
          <a:prstGeom prst="rect">
            <a:avLst/>
          </a:prstGeom>
        </p:spPr>
      </p:pic>
      <p:grpSp>
        <p:nvGrpSpPr>
          <p:cNvPr id="10" name="קבוצה 9"/>
          <p:cNvGrpSpPr/>
          <p:nvPr/>
        </p:nvGrpSpPr>
        <p:grpSpPr>
          <a:xfrm>
            <a:off x="-460864" y="5361365"/>
            <a:ext cx="2569064" cy="1452673"/>
            <a:chOff x="-863142" y="5002039"/>
            <a:chExt cx="3208924" cy="1814481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12" name="מלבן 11"/>
            <p:cNvSpPr/>
            <p:nvPr/>
          </p:nvSpPr>
          <p:spPr>
            <a:xfrm>
              <a:off x="-863142" y="6447188"/>
              <a:ext cx="32089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91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84368602-CFD4-48FE-8802-3E36BC443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645354"/>
              </p:ext>
            </p:extLst>
          </p:nvPr>
        </p:nvGraphicFramePr>
        <p:xfrm>
          <a:off x="1" y="0"/>
          <a:ext cx="12192000" cy="9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תמונה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875015"/>
            <a:ext cx="11901055" cy="5853614"/>
          </a:xfrm>
          <a:prstGeom prst="rect">
            <a:avLst/>
          </a:prstGeom>
        </p:spPr>
      </p:pic>
      <p:grpSp>
        <p:nvGrpSpPr>
          <p:cNvPr id="4" name="קבוצה 3"/>
          <p:cNvGrpSpPr/>
          <p:nvPr/>
        </p:nvGrpSpPr>
        <p:grpSpPr>
          <a:xfrm>
            <a:off x="9538271" y="5489552"/>
            <a:ext cx="2179596" cy="1239077"/>
            <a:chOff x="-753526" y="5002039"/>
            <a:chExt cx="3208924" cy="1824239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8" cstate="hq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32" y="5002039"/>
              <a:ext cx="1390238" cy="139023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-753526" y="6378304"/>
              <a:ext cx="3208924" cy="44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Project Solutions</a:t>
              </a:r>
              <a:r>
                <a:rPr lang="he-IL" sz="1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99864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התאמה אישית 10">
      <a:dk1>
        <a:sysClr val="windowText" lastClr="000000"/>
      </a:dk1>
      <a:lt1>
        <a:sysClr val="window" lastClr="FFFFFF"/>
      </a:lt1>
      <a:dk2>
        <a:srgbClr val="EAEAEA"/>
      </a:dk2>
      <a:lt2>
        <a:srgbClr val="76DBF4"/>
      </a:lt2>
      <a:accent1>
        <a:srgbClr val="052F61"/>
      </a:accent1>
      <a:accent2>
        <a:srgbClr val="F484DA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945</Words>
  <Application>Microsoft Office PowerPoint</Application>
  <PresentationFormat>מסך רחב</PresentationFormat>
  <Paragraphs>251</Paragraphs>
  <Slides>15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David</vt:lpstr>
      <vt:lpstr>Gisha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Michael</dc:creator>
  <cp:lastModifiedBy>Chen Shalev</cp:lastModifiedBy>
  <cp:revision>280</cp:revision>
  <dcterms:created xsi:type="dcterms:W3CDTF">2017-12-19T10:05:00Z</dcterms:created>
  <dcterms:modified xsi:type="dcterms:W3CDTF">2018-08-31T00:26:51Z</dcterms:modified>
</cp:coreProperties>
</file>