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1"/>
  </p:notesMasterIdLst>
  <p:sldIdLst>
    <p:sldId id="256" r:id="rId2"/>
    <p:sldId id="257" r:id="rId3"/>
    <p:sldId id="258" r:id="rId4"/>
    <p:sldId id="259" r:id="rId5"/>
    <p:sldId id="265" r:id="rId6"/>
    <p:sldId id="260" r:id="rId7"/>
    <p:sldId id="261" r:id="rId8"/>
    <p:sldId id="262" r:id="rId9"/>
    <p:sldId id="287" r:id="rId10"/>
    <p:sldId id="263" r:id="rId11"/>
    <p:sldId id="264" r:id="rId12"/>
    <p:sldId id="266" r:id="rId13"/>
    <p:sldId id="267" r:id="rId14"/>
    <p:sldId id="274" r:id="rId15"/>
    <p:sldId id="268" r:id="rId16"/>
    <p:sldId id="271" r:id="rId17"/>
    <p:sldId id="285" r:id="rId18"/>
    <p:sldId id="272" r:id="rId19"/>
    <p:sldId id="286" r:id="rId20"/>
    <p:sldId id="273" r:id="rId21"/>
    <p:sldId id="275" r:id="rId22"/>
    <p:sldId id="276" r:id="rId23"/>
    <p:sldId id="277" r:id="rId24"/>
    <p:sldId id="278" r:id="rId25"/>
    <p:sldId id="283" r:id="rId26"/>
    <p:sldId id="284" r:id="rId27"/>
    <p:sldId id="290"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86826" autoAdjust="0"/>
  </p:normalViewPr>
  <p:slideViewPr>
    <p:cSldViewPr snapToGrid="0">
      <p:cViewPr varScale="1">
        <p:scale>
          <a:sx n="74" d="100"/>
          <a:sy n="74" d="100"/>
        </p:scale>
        <p:origin x="9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Number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91141229221347331"/>
          <c:y val="0.28942002041411491"/>
          <c:w val="7.192104111986003E-2"/>
          <c:h val="0.4328725575969670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he-IL"/>
        </a:p>
      </c:txPr>
    </c:legend>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ln/>
            </a:rPr>
            <a:t>Israeli Employment Service Introduction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5015" custLinFactNeighborY="10525">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 benefit in Israel</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The Method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5057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Success definition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1778">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Project Motivation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Project Goals</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u="none" dirty="0"/>
            <a:t>Research questions</a:t>
          </a:r>
          <a:endParaRPr lang="he-IL" u="none"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custT="1"/>
      <dgm:spPr/>
      <dgm:t>
        <a:bodyPr/>
        <a:lstStyle/>
        <a:p>
          <a:pPr algn="ctr" rtl="0"/>
          <a:r>
            <a:rPr lang="en-US" sz="3600" dirty="0"/>
            <a:t>Unemployment</a:t>
          </a:r>
          <a:r>
            <a:rPr lang="en-US" sz="3600" baseline="0" dirty="0"/>
            <a:t> definition</a:t>
          </a:r>
          <a:endParaRPr lang="he-IL" sz="3600"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18" custLinFactNeighborY="-1697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OECD Unemployment Rate</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1615" custLinFactNeighborY="19025">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Literature Survey</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Literature Survey</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 rate explore</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41488"/>
          <a:ext cx="4888398"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ln/>
            </a:rPr>
            <a:t>Israeli Employment Service Introduction</a:t>
          </a:r>
          <a:endParaRPr lang="he-IL" sz="2300" kern="1200" dirty="0"/>
        </a:p>
      </dsp:txBody>
      <dsp:txXfrm>
        <a:off x="26273" y="167761"/>
        <a:ext cx="4835852" cy="4856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4919"/>
          <a:ext cx="4601912"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1">
            <a:lnSpc>
              <a:spcPct val="90000"/>
            </a:lnSpc>
            <a:spcBef>
              <a:spcPct val="0"/>
            </a:spcBef>
            <a:spcAft>
              <a:spcPct val="35000"/>
            </a:spcAft>
            <a:buNone/>
          </a:pPr>
          <a:r>
            <a:rPr lang="en-US" sz="2700" kern="1200" dirty="0"/>
            <a:t>Unemployment benefit in Israel</a:t>
          </a:r>
          <a:endParaRPr lang="he-IL" sz="2700" kern="1200" dirty="0"/>
        </a:p>
      </dsp:txBody>
      <dsp:txXfrm>
        <a:off x="30842" y="85761"/>
        <a:ext cx="4540228" cy="5701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95359"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The Method</a:t>
          </a:r>
          <a:endParaRPr lang="he-IL" sz="3000" kern="1200" dirty="0"/>
        </a:p>
      </dsp:txBody>
      <dsp:txXfrm>
        <a:off x="34269" y="34269"/>
        <a:ext cx="2526821" cy="6334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46348"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Success definition</a:t>
          </a:r>
          <a:endParaRPr lang="he-IL" sz="3000" kern="1200" dirty="0"/>
        </a:p>
      </dsp:txBody>
      <dsp:txXfrm>
        <a:off x="34269" y="34269"/>
        <a:ext cx="3077810" cy="6334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2942"/>
          <a:ext cx="404839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Project Motivation</a:t>
          </a:r>
          <a:endParaRPr lang="he-IL" sz="3000" kern="1200" dirty="0"/>
        </a:p>
      </dsp:txBody>
      <dsp:txXfrm>
        <a:off x="34269" y="37211"/>
        <a:ext cx="3979855" cy="633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7968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Project Goals</a:t>
          </a:r>
          <a:endParaRPr lang="he-IL" sz="3000" kern="1200" dirty="0"/>
        </a:p>
      </dsp:txBody>
      <dsp:txXfrm>
        <a:off x="34269" y="34269"/>
        <a:ext cx="2511145"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33353"/>
          <a:ext cx="2444811"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u="none" kern="1200" dirty="0"/>
            <a:t>Research questions</a:t>
          </a:r>
          <a:endParaRPr lang="he-IL" sz="2300" u="none" kern="1200" dirty="0"/>
        </a:p>
      </dsp:txBody>
      <dsp:txXfrm>
        <a:off x="26273" y="59626"/>
        <a:ext cx="2392265" cy="485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5510580" cy="101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dirty="0"/>
            <a:t>Unemployment</a:t>
          </a:r>
          <a:r>
            <a:rPr lang="en-US" sz="3600" kern="1200" baseline="0" dirty="0"/>
            <a:t> definition</a:t>
          </a:r>
          <a:endParaRPr lang="he-IL" sz="3600" kern="1200" dirty="0"/>
        </a:p>
      </dsp:txBody>
      <dsp:txXfrm>
        <a:off x="49347" y="49347"/>
        <a:ext cx="5411886" cy="912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885"/>
          <a:ext cx="4535332"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OECD Unemployment Rate</a:t>
          </a:r>
          <a:endParaRPr lang="he-IL" sz="3000" kern="1200" dirty="0"/>
        </a:p>
      </dsp:txBody>
      <dsp:txXfrm>
        <a:off x="34269" y="40154"/>
        <a:ext cx="4466794" cy="6334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Literature Survey</a:t>
          </a:r>
          <a:endParaRPr lang="he-IL" sz="2200" kern="1200" dirty="0"/>
        </a:p>
      </dsp:txBody>
      <dsp:txXfrm>
        <a:off x="25130" y="25130"/>
        <a:ext cx="3716162" cy="464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Literature Survey</a:t>
          </a:r>
          <a:endParaRPr lang="he-IL" sz="2200" kern="1200" dirty="0"/>
        </a:p>
      </dsp:txBody>
      <dsp:txXfrm>
        <a:off x="25130" y="25130"/>
        <a:ext cx="3716162" cy="464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9414"/>
          <a:ext cx="3766422" cy="5615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kern="1200" dirty="0"/>
            <a:t>Unemployment rate explore</a:t>
          </a:r>
          <a:endParaRPr lang="he-IL" sz="2400" kern="1200" dirty="0"/>
        </a:p>
      </dsp:txBody>
      <dsp:txXfrm>
        <a:off x="27415" y="46829"/>
        <a:ext cx="3711592"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כ"ד/סיון/תש"פ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בכל המדינות בה ומסייעת בהמון רבדים כמו: </a:t>
            </a: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p>
          <a:p>
            <a:pPr marL="171450" indent="-171450">
              <a:buFont typeface="Arial" panose="020B0604020202020204" pitchFamily="34" charset="0"/>
              <a:buChar char="•"/>
            </a:pPr>
            <a:endPar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בשוודיה:</a:t>
            </a:r>
            <a:r>
              <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 </a:t>
            </a:r>
            <a:r>
              <a:rPr lang="he-IL" sz="1200" dirty="0">
                <a:latin typeface="David" panose="020E0502060401010101" pitchFamily="34" charset="-79"/>
                <a:cs typeface="David" panose="020E0502060401010101" pitchFamily="34" charset="-79"/>
              </a:rPr>
              <a:t>ביטוח האבטלה מורכב משני מרכיבים, ביטוח בסיס כללי (סכום הבסיס) ואובדן ביטוח הכנסה (גמלה הקשורה בהכנסה). </a:t>
            </a:r>
            <a:r>
              <a:rPr lang="he-IL" dirty="0">
                <a:latin typeface="David" panose="020E0502060401010101" pitchFamily="34" charset="-79"/>
                <a:cs typeface="David" panose="020E0502060401010101" pitchFamily="34" charset="-79"/>
              </a:rPr>
              <a:t>בשוודיה מדד האבטלה עומד על 6.5%. רק אדם אשר משלם חודש בחודשו למען ביטוח האבטלה יהיה זכאי לקבל קצבה תקופה ארוכה לעמוד בתנאי החברות, שכרוך בכך שהיה חבר בקרן או היה קשור לפחות שנה ללא הפרעה.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David" panose="020E0502060401010101" pitchFamily="34" charset="-79"/>
                <a:cs typeface="David" panose="020E0502060401010101" pitchFamily="34" charset="-79"/>
              </a:rPr>
              <a:t>* Gabriella </a:t>
            </a:r>
            <a:r>
              <a:rPr lang="en-US" sz="1200" dirty="0" err="1">
                <a:latin typeface="David" panose="020E0502060401010101" pitchFamily="34" charset="-79"/>
                <a:cs typeface="David" panose="020E0502060401010101" pitchFamily="34" charset="-79"/>
              </a:rPr>
              <a:t>Sjögren</a:t>
            </a:r>
            <a:r>
              <a:rPr lang="en-US" sz="1200" dirty="0">
                <a:latin typeface="David" panose="020E0502060401010101" pitchFamily="34" charset="-79"/>
                <a:cs typeface="David" panose="020E0502060401010101" pitchFamily="34" charset="-79"/>
              </a:rPr>
              <a:t> Lindquist, "Unemployment insurance, social assistance and activation policy in Sweden",</a:t>
            </a:r>
            <a:r>
              <a:rPr lang="en-US" sz="1200" i="1" dirty="0">
                <a:latin typeface="David" panose="020E0502060401010101" pitchFamily="34" charset="-79"/>
                <a:cs typeface="David" panose="020E0502060401010101" pitchFamily="34" charset="-79"/>
              </a:rPr>
              <a:t> </a:t>
            </a:r>
            <a:r>
              <a:rPr lang="en-US" sz="1200" i="1" dirty="0" err="1">
                <a:latin typeface="David" panose="020E0502060401010101" pitchFamily="34" charset="-79"/>
                <a:cs typeface="David" panose="020E0502060401010101" pitchFamily="34" charset="-79"/>
              </a:rPr>
              <a:t>Implementierung</a:t>
            </a:r>
            <a:r>
              <a:rPr lang="en-US" sz="1200" i="1" dirty="0">
                <a:latin typeface="David" panose="020E0502060401010101" pitchFamily="34" charset="-79"/>
                <a:cs typeface="David" panose="020E0502060401010101" pitchFamily="34" charset="-79"/>
              </a:rPr>
              <a:t> the news basic allowance for job seekers, Berlin. </a:t>
            </a:r>
            <a:r>
              <a:rPr lang="en-US" sz="1200" dirty="0">
                <a:latin typeface="David" panose="020E0502060401010101" pitchFamily="34" charset="-79"/>
                <a:cs typeface="David" panose="020E0502060401010101" pitchFamily="34" charset="-79"/>
              </a:rPr>
              <a:t>17-18 April 2007 </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263274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94950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60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3966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359816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כ"ד/סיון/תש"פ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כ"ד/סיון/תש"פ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hyperlink" Target="https://ec.europa.eu/eures/public/homepage" TargetMode="Externa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5.jpeg"/><Relationship Id="rId4" Type="http://schemas.openxmlformats.org/officeDocument/2006/relationships/diagramLayout" Target="../diagrams/layout9.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9.png"/><Relationship Id="rId5" Type="http://schemas.openxmlformats.org/officeDocument/2006/relationships/diagramQuickStyle" Target="../diagrams/quickStyle12.xml"/><Relationship Id="rId10" Type="http://schemas.openxmlformats.org/officeDocument/2006/relationships/image" Target="../media/image8.png"/><Relationship Id="rId4" Type="http://schemas.openxmlformats.org/officeDocument/2006/relationships/diagramLayout" Target="../diagrams/layout12.xml"/><Relationship Id="rId9"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5.jpeg"/><Relationship Id="rId4" Type="http://schemas.openxmlformats.org/officeDocument/2006/relationships/diagramLayout" Target="../diagrams/layout13.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13.png"/><Relationship Id="rId4" Type="http://schemas.openxmlformats.org/officeDocument/2006/relationships/diagramLayout" Target="../diagrams/layout14.xml"/><Relationship Id="rId9"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9.png"/><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11.png"/><Relationship Id="rId5" Type="http://schemas.openxmlformats.org/officeDocument/2006/relationships/image" Target="../media/image31.pn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jpe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jpe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44.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4.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openxmlformats.org/officeDocument/2006/relationships/image" Target="../media/image5.jpeg"/><Relationship Id="rId5" Type="http://schemas.openxmlformats.org/officeDocument/2006/relationships/diagramData" Target="../diagrams/data6.xml"/><Relationship Id="rId10" Type="http://schemas.openxmlformats.org/officeDocument/2006/relationships/image" Target="../media/image4.png"/><Relationship Id="rId4" Type="http://schemas.openxmlformats.org/officeDocument/2006/relationships/image" Target="../media/image7.png"/><Relationship Id="rId9" Type="http://schemas.microsoft.com/office/2007/relationships/diagramDrawing" Target="../diagrams/drawing6.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4.png"/><Relationship Id="rId7" Type="http://schemas.openxmlformats.org/officeDocument/2006/relationships/diagramQuickStyle" Target="../diagrams/quickStyle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5.jpeg"/><Relationship Id="rId9"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3028749" y="3108855"/>
            <a:ext cx="6658169" cy="1476858"/>
          </a:xfrm>
        </p:spPr>
        <p:txBody>
          <a:bodyPr anchor="t">
            <a:noAutofit/>
          </a:bodyPr>
          <a:lstStyle/>
          <a:p>
            <a:pPr rtl="0"/>
            <a:r>
              <a:rPr lang="en-US" sz="2400" b="1" dirty="0">
                <a:solidFill>
                  <a:srgbClr val="000000"/>
                </a:solidFill>
                <a:latin typeface="Agency FB" panose="020B0503020202020204" pitchFamily="34" charset="0"/>
                <a:cs typeface="+mn-cs"/>
              </a:rPr>
              <a:t>FINAL RESEARCH PROJECT:</a:t>
            </a:r>
            <a:br>
              <a:rPr lang="he-IL" sz="2400" b="1" dirty="0">
                <a:solidFill>
                  <a:srgbClr val="000000"/>
                </a:solidFill>
                <a:latin typeface="David" panose="020E0502060401010101" pitchFamily="34" charset="-79"/>
                <a:cs typeface="+mn-cs"/>
              </a:rPr>
            </a:br>
            <a:br>
              <a:rPr lang="he-IL" sz="2400" b="1" dirty="0">
                <a:solidFill>
                  <a:srgbClr val="000000"/>
                </a:solidFill>
                <a:latin typeface="David" panose="020E0502060401010101" pitchFamily="34" charset="-79"/>
                <a:cs typeface="+mn-cs"/>
              </a:rPr>
            </a:br>
            <a:r>
              <a:rPr lang="en-US" sz="2400" dirty="0">
                <a:solidFill>
                  <a:srgbClr val="000000"/>
                </a:solidFill>
                <a:latin typeface="Bahnschrift SemiLight Condensed" panose="020B0502040204020203" pitchFamily="34" charset="0"/>
                <a:cs typeface="Angsana New" panose="020B0502040204020203" pitchFamily="18" charset="-34"/>
              </a:rPr>
              <a:t>Investigate success factors of "Employment Circuits" program of the Israeli Employment Service</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9069571" y="184731"/>
            <a:ext cx="2792817" cy="570182"/>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1" y="0"/>
            <a:ext cx="4688958"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1586148" y="1313087"/>
            <a:ext cx="9543382" cy="152349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4400" b="1" dirty="0">
                <a:ln/>
                <a:solidFill>
                  <a:schemeClr val="accent4"/>
                </a:solidFill>
              </a:rPr>
              <a:t>Industrial Engineer Department</a:t>
            </a:r>
          </a:p>
          <a:p>
            <a:pPr algn="ctr">
              <a:spcAft>
                <a:spcPts val="600"/>
              </a:spcAft>
            </a:pPr>
            <a:r>
              <a:rPr lang="en-US" sz="4400" b="1" dirty="0">
                <a:ln/>
                <a:solidFill>
                  <a:schemeClr val="accent4"/>
                </a:solidFill>
              </a:rPr>
              <a:t>Specialization of  Information Systems</a:t>
            </a:r>
            <a:endParaRPr lang="he-IL" sz="4400" b="1" cap="none" spc="0" dirty="0">
              <a:ln/>
              <a:solidFill>
                <a:schemeClr val="accent4"/>
              </a:solidFill>
              <a:effectLst/>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4809355"/>
            <a:ext cx="4644926" cy="135421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u="sng" dirty="0">
                <a:ln/>
              </a:rPr>
              <a:t>Created by</a:t>
            </a:r>
            <a:r>
              <a:rPr lang="en-US" sz="2400" dirty="0">
                <a:ln/>
              </a:rPr>
              <a:t>: Shalev Chen</a:t>
            </a:r>
          </a:p>
          <a:p>
            <a:pPr>
              <a:spcAft>
                <a:spcPts val="600"/>
              </a:spcAft>
            </a:pPr>
            <a:r>
              <a:rPr lang="en-US" sz="2400" dirty="0">
                <a:ln/>
              </a:rPr>
              <a:t>ID: 203205984</a:t>
            </a:r>
          </a:p>
          <a:p>
            <a:pPr>
              <a:spcAft>
                <a:spcPts val="600"/>
              </a:spcAft>
            </a:pPr>
            <a:r>
              <a:rPr lang="en-US" sz="2400" u="sng" dirty="0">
                <a:ln/>
              </a:rPr>
              <a:t>Academic instructor</a:t>
            </a:r>
            <a:r>
              <a:rPr lang="en-US" sz="2400" dirty="0">
                <a:ln/>
              </a:rPr>
              <a:t>: Dr. </a:t>
            </a:r>
            <a:r>
              <a:rPr lang="en-US" sz="2400" dirty="0" err="1">
                <a:ln/>
              </a:rPr>
              <a:t>Pini</a:t>
            </a:r>
            <a:r>
              <a:rPr lang="en-US" sz="2400" dirty="0">
                <a:ln/>
              </a:rPr>
              <a:t> Davidov</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509573007"/>
              </p:ext>
            </p:extLst>
          </p:nvPr>
        </p:nvGraphicFramePr>
        <p:xfrm>
          <a:off x="4453547" y="156000"/>
          <a:ext cx="376642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622834" y="3973660"/>
            <a:ext cx="10517090" cy="130420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In Japan, the unemployment index stands at 2.3%. The duration of unemployment allowances is relatively low in Japan compared to most other OECD countries. The right to social assistance is very strict based on stringent asset testing. 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597977" y="2038399"/>
            <a:ext cx="2927404" cy="276999"/>
          </a:xfrm>
          <a:prstGeom prst="rect">
            <a:avLst/>
          </a:prstGeom>
          <a:solidFill>
            <a:schemeClr val="bg1"/>
          </a:solid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8">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622834" y="3556531"/>
            <a:ext cx="10517090" cy="27699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a:t>
            </a:r>
            <a:r>
              <a:rPr lang="en-US" sz="1200" dirty="0" err="1">
                <a:solidFill>
                  <a:schemeClr val="tx2"/>
                </a:solidFill>
                <a:latin typeface="David" panose="020E0502060401010101" pitchFamily="34" charset="-79"/>
                <a:cs typeface="David" panose="020E0502060401010101" pitchFamily="34" charset="-79"/>
              </a:rPr>
              <a:t>Nomaan</a:t>
            </a:r>
            <a:r>
              <a:rPr lang="en-US" sz="1200" dirty="0">
                <a:solidFill>
                  <a:schemeClr val="tx2"/>
                </a:solidFill>
                <a:latin typeface="David" panose="020E0502060401010101" pitchFamily="34" charset="-79"/>
                <a:cs typeface="David" panose="020E0502060401010101" pitchFamily="34" charset="-79"/>
              </a:rPr>
              <a:t> Majid, “The great employment transformation in China”, </a:t>
            </a:r>
            <a:r>
              <a:rPr lang="en-US" sz="1200" i="1" dirty="0">
                <a:solidFill>
                  <a:schemeClr val="tx2"/>
                </a:solidFill>
                <a:latin typeface="David" panose="020E0502060401010101" pitchFamily="34" charset="-79"/>
                <a:cs typeface="David" panose="020E0502060401010101" pitchFamily="34" charset="-79"/>
              </a:rPr>
              <a:t>International </a:t>
            </a:r>
            <a:r>
              <a:rPr lang="en-US" sz="1200" i="1" dirty="0" err="1">
                <a:solidFill>
                  <a:schemeClr val="tx2"/>
                </a:solidFill>
                <a:latin typeface="David" panose="020E0502060401010101" pitchFamily="34" charset="-79"/>
                <a:cs typeface="David" panose="020E0502060401010101" pitchFamily="34" charset="-79"/>
              </a:rPr>
              <a:t>Labour</a:t>
            </a:r>
            <a:r>
              <a:rPr lang="en-US" sz="1200" i="1" dirty="0">
                <a:solidFill>
                  <a:schemeClr val="tx2"/>
                </a:solidFill>
                <a:latin typeface="David" panose="020E0502060401010101" pitchFamily="34" charset="-79"/>
                <a:cs typeface="David" panose="020E0502060401010101" pitchFamily="34" charset="-79"/>
              </a:rPr>
              <a:t> Office Geneva,</a:t>
            </a:r>
            <a:r>
              <a:rPr lang="en-US" sz="1200" dirty="0">
                <a:solidFill>
                  <a:schemeClr val="tx2"/>
                </a:solidFill>
                <a:latin typeface="David" panose="020E0502060401010101" pitchFamily="34" charset="-79"/>
                <a:cs typeface="David" panose="020E0502060401010101" pitchFamily="34" charset="-79"/>
              </a:rPr>
              <a:t> Working Paper No. 195. </a:t>
            </a:r>
            <a:r>
              <a:rPr lang="en-US" sz="1200" i="1" dirty="0">
                <a:solidFill>
                  <a:schemeClr val="tx2"/>
                </a:solidFill>
                <a:latin typeface="David" panose="020E0502060401010101" pitchFamily="34" charset="-79"/>
                <a:cs typeface="David" panose="020E0502060401010101" pitchFamily="34" charset="-79"/>
              </a:rPr>
              <a:t> </a:t>
            </a:r>
            <a:r>
              <a:rPr lang="en-US" sz="1200" dirty="0">
                <a:solidFill>
                  <a:schemeClr val="tx2"/>
                </a:solidFill>
                <a:latin typeface="David" panose="020E0502060401010101" pitchFamily="34" charset="-79"/>
                <a:cs typeface="David" panose="020E0502060401010101" pitchFamily="34" charset="-79"/>
              </a:rPr>
              <a:t>2015</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22834" y="5277863"/>
            <a:ext cx="10517090" cy="48436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622834" y="769014"/>
            <a:ext cx="10517090" cy="130420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lnSpc>
                <a:spcPct val="150000"/>
              </a:lnSpc>
              <a:spcBef>
                <a:spcPct val="0"/>
              </a:spcBef>
              <a:spcAft>
                <a:spcPct val="0"/>
              </a:spcAft>
              <a:buFont typeface="Arial" panose="020B0604020202020204" pitchFamily="34" charset="0"/>
              <a:buChar char="•"/>
            </a:pPr>
            <a:r>
              <a:rPr lang="en-US" altLang="he-IL" dirty="0">
                <a:latin typeface="David" panose="020E0502060401010101" pitchFamily="34" charset="-79"/>
                <a:ea typeface="Times New Roman" panose="02020603050405020304" pitchFamily="18" charset="0"/>
                <a:cs typeface="David" panose="020E0502060401010101" pitchFamily="34" charset="-79"/>
              </a:rPr>
              <a:t>In Europe, the unemployment index stands at 6.5% and the European Employment Service works in collaboration with all European countries in finding employment for European residents aged 18-35, where job seekers can look for work in both their country and in another European country.</a:t>
            </a:r>
            <a:endParaRPr lang="he-IL" altLang="he-IL"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276284"/>
            <a:ext cx="10517090" cy="130420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In China, the unemployment index stands at 3.6%. China has a strong information system infrastructure (The </a:t>
            </a:r>
            <a:r>
              <a:rPr lang="en-US" dirty="0" err="1">
                <a:latin typeface="David" panose="020E0502060401010101" pitchFamily="34" charset="-79"/>
                <a:cs typeface="David" panose="020E0502060401010101" pitchFamily="34" charset="-79"/>
              </a:rPr>
              <a:t>Hùkǒu</a:t>
            </a:r>
            <a:r>
              <a:rPr lang="en-US" dirty="0">
                <a:latin typeface="David" panose="020E0502060401010101" pitchFamily="34" charset="-79"/>
                <a:cs typeface="David" panose="020E0502060401010101" pitchFamily="34" charset="-79"/>
              </a:rPr>
              <a:t> System Population Register System that contains all of the human information) in which job seekers can help and assess their suitability for the roles they want to be classified.</a:t>
            </a:r>
            <a:endParaRPr lang="he-IL"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114" name="קבוצה 113">
            <a:extLst>
              <a:ext uri="{FF2B5EF4-FFF2-40B4-BE49-F238E27FC236}">
                <a16:creationId xmlns:a16="http://schemas.microsoft.com/office/drawing/2014/main" id="{3BB76712-8CB5-4319-819D-BC65A3B32BF8}"/>
              </a:ext>
            </a:extLst>
          </p:cNvPr>
          <p:cNvGrpSpPr/>
          <p:nvPr/>
        </p:nvGrpSpPr>
        <p:grpSpPr>
          <a:xfrm>
            <a:off x="1340427" y="5985164"/>
            <a:ext cx="1756595" cy="679677"/>
            <a:chOff x="5953" y="27845"/>
            <a:chExt cx="2257127" cy="901113"/>
          </a:xfrm>
        </p:grpSpPr>
        <p:sp>
          <p:nvSpPr>
            <p:cNvPr id="115" name="חץ: סוגר זוויתי 114">
              <a:extLst>
                <a:ext uri="{FF2B5EF4-FFF2-40B4-BE49-F238E27FC236}">
                  <a16:creationId xmlns:a16="http://schemas.microsoft.com/office/drawing/2014/main" id="{BCEB3AA8-6C54-4B4F-AC2E-7C3C8728FF3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16" name="חץ: סוגר זוויתי 4">
              <a:extLst>
                <a:ext uri="{FF2B5EF4-FFF2-40B4-BE49-F238E27FC236}">
                  <a16:creationId xmlns:a16="http://schemas.microsoft.com/office/drawing/2014/main" id="{EE05840B-21C7-402F-8CDE-DCF508E45ECB}"/>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17" name="קבוצה 116">
            <a:extLst>
              <a:ext uri="{FF2B5EF4-FFF2-40B4-BE49-F238E27FC236}">
                <a16:creationId xmlns:a16="http://schemas.microsoft.com/office/drawing/2014/main" id="{CB67C0D7-3CE0-4A90-B15D-1733DA5BE2B0}"/>
              </a:ext>
            </a:extLst>
          </p:cNvPr>
          <p:cNvGrpSpPr/>
          <p:nvPr/>
        </p:nvGrpSpPr>
        <p:grpSpPr>
          <a:xfrm>
            <a:off x="2853823" y="5987764"/>
            <a:ext cx="1825767" cy="679229"/>
            <a:chOff x="1999059" y="27845"/>
            <a:chExt cx="2214562" cy="900519"/>
          </a:xfrm>
        </p:grpSpPr>
        <p:sp>
          <p:nvSpPr>
            <p:cNvPr id="118" name="חץ: סוגר זוויתי 117">
              <a:extLst>
                <a:ext uri="{FF2B5EF4-FFF2-40B4-BE49-F238E27FC236}">
                  <a16:creationId xmlns:a16="http://schemas.microsoft.com/office/drawing/2014/main" id="{B931552C-1854-4DCC-A40C-B03EE8FE49D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19" name="חץ: סוגר זוויתי 6">
              <a:extLst>
                <a:ext uri="{FF2B5EF4-FFF2-40B4-BE49-F238E27FC236}">
                  <a16:creationId xmlns:a16="http://schemas.microsoft.com/office/drawing/2014/main" id="{D5E1CC4B-E2B2-42F6-8C9B-6F3682D04E14}"/>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20" name="קבוצה 119">
            <a:extLst>
              <a:ext uri="{FF2B5EF4-FFF2-40B4-BE49-F238E27FC236}">
                <a16:creationId xmlns:a16="http://schemas.microsoft.com/office/drawing/2014/main" id="{9B948941-C9CD-4957-9797-6E721EE8CF0A}"/>
              </a:ext>
            </a:extLst>
          </p:cNvPr>
          <p:cNvGrpSpPr/>
          <p:nvPr/>
        </p:nvGrpSpPr>
        <p:grpSpPr>
          <a:xfrm>
            <a:off x="7003855" y="5956738"/>
            <a:ext cx="1807325" cy="679677"/>
            <a:chOff x="3992165" y="12556"/>
            <a:chExt cx="2214562" cy="901113"/>
          </a:xfrm>
        </p:grpSpPr>
        <p:sp>
          <p:nvSpPr>
            <p:cNvPr id="121" name="חץ: סוגר זוויתי 120">
              <a:extLst>
                <a:ext uri="{FF2B5EF4-FFF2-40B4-BE49-F238E27FC236}">
                  <a16:creationId xmlns:a16="http://schemas.microsoft.com/office/drawing/2014/main" id="{55F6A4FF-956F-43E7-93BD-C26820B28D9E}"/>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22" name="חץ: סוגר זוויתי 8">
              <a:extLst>
                <a:ext uri="{FF2B5EF4-FFF2-40B4-BE49-F238E27FC236}">
                  <a16:creationId xmlns:a16="http://schemas.microsoft.com/office/drawing/2014/main" id="{3BE75B4B-1E5D-4CAA-ABCB-3A40786C1758}"/>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23" name="קבוצה 122">
            <a:extLst>
              <a:ext uri="{FF2B5EF4-FFF2-40B4-BE49-F238E27FC236}">
                <a16:creationId xmlns:a16="http://schemas.microsoft.com/office/drawing/2014/main" id="{2BC432A4-C641-4E23-809B-C76681B35B72}"/>
              </a:ext>
            </a:extLst>
          </p:cNvPr>
          <p:cNvGrpSpPr/>
          <p:nvPr/>
        </p:nvGrpSpPr>
        <p:grpSpPr>
          <a:xfrm>
            <a:off x="8574893" y="5939712"/>
            <a:ext cx="1737772" cy="691209"/>
            <a:chOff x="7913484" y="-2733"/>
            <a:chExt cx="4299336" cy="916402"/>
          </a:xfrm>
        </p:grpSpPr>
        <p:sp>
          <p:nvSpPr>
            <p:cNvPr id="124" name="חץ: סוגר זוויתי 123">
              <a:extLst>
                <a:ext uri="{FF2B5EF4-FFF2-40B4-BE49-F238E27FC236}">
                  <a16:creationId xmlns:a16="http://schemas.microsoft.com/office/drawing/2014/main" id="{CE37BD12-7ED0-4570-AC71-4CA7B8E87F00}"/>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25" name="חץ: סוגר זוויתי 12">
              <a:extLst>
                <a:ext uri="{FF2B5EF4-FFF2-40B4-BE49-F238E27FC236}">
                  <a16:creationId xmlns:a16="http://schemas.microsoft.com/office/drawing/2014/main" id="{98EEA45E-7F21-48E2-9509-AA3957AAD449}"/>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26" name="קבוצה 125">
            <a:extLst>
              <a:ext uri="{FF2B5EF4-FFF2-40B4-BE49-F238E27FC236}">
                <a16:creationId xmlns:a16="http://schemas.microsoft.com/office/drawing/2014/main" id="{E04E9976-46B4-4AFB-9F96-2A1E5B405A11}"/>
              </a:ext>
            </a:extLst>
          </p:cNvPr>
          <p:cNvGrpSpPr/>
          <p:nvPr/>
        </p:nvGrpSpPr>
        <p:grpSpPr>
          <a:xfrm>
            <a:off x="10062685" y="5931347"/>
            <a:ext cx="1413831" cy="697423"/>
            <a:chOff x="9971484" y="-10972"/>
            <a:chExt cx="2214562" cy="924641"/>
          </a:xfrm>
        </p:grpSpPr>
        <p:sp>
          <p:nvSpPr>
            <p:cNvPr id="127" name="חץ: סוגר זוויתי 126">
              <a:extLst>
                <a:ext uri="{FF2B5EF4-FFF2-40B4-BE49-F238E27FC236}">
                  <a16:creationId xmlns:a16="http://schemas.microsoft.com/office/drawing/2014/main" id="{0482D623-D985-407E-86CE-780B3E4F2D5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28" name="חץ: סוגר זוויתי 14">
              <a:extLst>
                <a:ext uri="{FF2B5EF4-FFF2-40B4-BE49-F238E27FC236}">
                  <a16:creationId xmlns:a16="http://schemas.microsoft.com/office/drawing/2014/main" id="{5435B807-BC7D-4B74-ABBC-04B5F17BED50}"/>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29" name="קבוצה 128">
            <a:extLst>
              <a:ext uri="{FF2B5EF4-FFF2-40B4-BE49-F238E27FC236}">
                <a16:creationId xmlns:a16="http://schemas.microsoft.com/office/drawing/2014/main" id="{603889E9-5A60-4D95-816B-00D78A35D41E}"/>
              </a:ext>
            </a:extLst>
          </p:cNvPr>
          <p:cNvGrpSpPr/>
          <p:nvPr/>
        </p:nvGrpSpPr>
        <p:grpSpPr>
          <a:xfrm>
            <a:off x="4422153" y="5949736"/>
            <a:ext cx="1413831" cy="693729"/>
            <a:chOff x="5985271" y="-6074"/>
            <a:chExt cx="2214562" cy="919743"/>
          </a:xfrm>
        </p:grpSpPr>
        <p:sp>
          <p:nvSpPr>
            <p:cNvPr id="130" name="חץ: סוגר זוויתי 129">
              <a:extLst>
                <a:ext uri="{FF2B5EF4-FFF2-40B4-BE49-F238E27FC236}">
                  <a16:creationId xmlns:a16="http://schemas.microsoft.com/office/drawing/2014/main" id="{F389776A-DDE4-402F-B475-2E8E5244DA4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31" name="חץ: סוגר זוויתי 10">
              <a:extLst>
                <a:ext uri="{FF2B5EF4-FFF2-40B4-BE49-F238E27FC236}">
                  <a16:creationId xmlns:a16="http://schemas.microsoft.com/office/drawing/2014/main" id="{CBAB638A-488E-4FCE-94C7-209946981141}"/>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32" name="קבוצה 131">
            <a:extLst>
              <a:ext uri="{FF2B5EF4-FFF2-40B4-BE49-F238E27FC236}">
                <a16:creationId xmlns:a16="http://schemas.microsoft.com/office/drawing/2014/main" id="{EBBCFB56-7815-4100-9286-D23CFB7A48EC}"/>
              </a:ext>
            </a:extLst>
          </p:cNvPr>
          <p:cNvGrpSpPr/>
          <p:nvPr/>
        </p:nvGrpSpPr>
        <p:grpSpPr>
          <a:xfrm>
            <a:off x="5597054" y="5956738"/>
            <a:ext cx="1629844" cy="679677"/>
            <a:chOff x="5985271" y="12556"/>
            <a:chExt cx="2214562" cy="901113"/>
          </a:xfrm>
        </p:grpSpPr>
        <p:sp>
          <p:nvSpPr>
            <p:cNvPr id="133" name="חץ: סוגר זוויתי 132">
              <a:extLst>
                <a:ext uri="{FF2B5EF4-FFF2-40B4-BE49-F238E27FC236}">
                  <a16:creationId xmlns:a16="http://schemas.microsoft.com/office/drawing/2014/main" id="{372CF5CD-18F2-4FDB-8F53-FE1D7B4FD8C4}"/>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34" name="חץ: סוגר זוויתי 10">
              <a:extLst>
                <a:ext uri="{FF2B5EF4-FFF2-40B4-BE49-F238E27FC236}">
                  <a16:creationId xmlns:a16="http://schemas.microsoft.com/office/drawing/2014/main" id="{7FE6E5F7-5A0D-4298-A5DE-34E3DB5648FC}"/>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29880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990601802"/>
              </p:ext>
            </p:extLst>
          </p:nvPr>
        </p:nvGraphicFramePr>
        <p:xfrm>
          <a:off x="4246621" y="487499"/>
          <a:ext cx="4601912" cy="862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947204" y="1322476"/>
            <a:ext cx="10847285" cy="3067378"/>
          </a:xfrm>
          <a:prstGeom prst="rect">
            <a:avLst/>
          </a:prstGeom>
          <a:solidFill>
            <a:schemeClr val="bg1"/>
          </a:solidFill>
        </p:spPr>
        <p:txBody>
          <a:bodyPr wrap="square">
            <a:spAutoFit/>
          </a:bodyPr>
          <a:lstStyle/>
          <a:p>
            <a:pPr>
              <a:lnSpc>
                <a:spcPct val="150000"/>
              </a:lnSpc>
              <a:spcAft>
                <a:spcPts val="800"/>
              </a:spcAft>
            </a:pPr>
            <a:r>
              <a:rPr lang="en-US" dirty="0">
                <a:latin typeface="David" panose="020E0502060401010101" pitchFamily="34" charset="-79"/>
                <a:ea typeface="Times New Roman" panose="02020603050405020304" pitchFamily="18" charset="0"/>
                <a:cs typeface="David" panose="020E0502060401010101" pitchFamily="34" charset="-79"/>
              </a:rPr>
              <a:t>In 2004, a program called Income Assurance for Safe Employment was established until 2007. The purpose of the program was to move some of the people living in poverty from reliance on Social Security benefits to the labor market. But even before it was launched, a target was sharply criticized by political parties, social organizations, and part of the target population. As a result, the Employment Service has set up a number of programs: Employment Circuits, </a:t>
            </a:r>
            <a:r>
              <a:rPr lang="en-US" dirty="0" err="1">
                <a:latin typeface="David" panose="020E0502060401010101" pitchFamily="34" charset="-79"/>
                <a:ea typeface="Times New Roman" panose="02020603050405020304" pitchFamily="18" charset="0"/>
                <a:cs typeface="David" panose="020E0502060401010101" pitchFamily="34" charset="-79"/>
              </a:rPr>
              <a:t>Tapuah</a:t>
            </a:r>
            <a:r>
              <a:rPr lang="en-US" dirty="0">
                <a:latin typeface="David" panose="020E0502060401010101" pitchFamily="34" charset="-79"/>
                <a:ea typeface="Times New Roman" panose="02020603050405020304" pitchFamily="18" charset="0"/>
                <a:cs typeface="David" panose="020E0502060401010101" pitchFamily="34" charset="-79"/>
              </a:rPr>
              <a:t> (Arabs), Age And Work, </a:t>
            </a:r>
            <a:r>
              <a:rPr lang="en-US" dirty="0" err="1">
                <a:latin typeface="David" panose="020E0502060401010101" pitchFamily="34" charset="-79"/>
                <a:ea typeface="Times New Roman" panose="02020603050405020304" pitchFamily="18" charset="0"/>
                <a:cs typeface="David" panose="020E0502060401010101" pitchFamily="34" charset="-79"/>
              </a:rPr>
              <a:t>Mafteah</a:t>
            </a:r>
            <a:r>
              <a:rPr lang="en-US" dirty="0">
                <a:latin typeface="David" panose="020E0502060401010101" pitchFamily="34" charset="-79"/>
                <a:ea typeface="Times New Roman" panose="02020603050405020304" pitchFamily="18" charset="0"/>
                <a:cs typeface="David" panose="020E0502060401010101" pitchFamily="34" charset="-79"/>
              </a:rPr>
              <a:t> (Haredim), </a:t>
            </a:r>
            <a:r>
              <a:rPr lang="en-US" dirty="0" err="1">
                <a:latin typeface="David" panose="020E0502060401010101" pitchFamily="34" charset="-79"/>
                <a:ea typeface="Times New Roman" panose="02020603050405020304" pitchFamily="18" charset="0"/>
                <a:cs typeface="David" panose="020E0502060401010101" pitchFamily="34" charset="-79"/>
              </a:rPr>
              <a:t>Tnufa</a:t>
            </a:r>
            <a:r>
              <a:rPr lang="en-US" dirty="0">
                <a:latin typeface="David" panose="020E0502060401010101" pitchFamily="34" charset="-79"/>
                <a:ea typeface="Times New Roman" panose="02020603050405020304" pitchFamily="18" charset="0"/>
                <a:cs typeface="David" panose="020E0502060401010101" pitchFamily="34" charset="-79"/>
              </a:rPr>
              <a:t>, </a:t>
            </a:r>
            <a:r>
              <a:rPr lang="en-US" dirty="0" err="1">
                <a:latin typeface="David" panose="020E0502060401010101" pitchFamily="34" charset="-79"/>
                <a:ea typeface="Times New Roman" panose="02020603050405020304" pitchFamily="18" charset="0"/>
                <a:cs typeface="David" panose="020E0502060401010101" pitchFamily="34" charset="-79"/>
              </a:rPr>
              <a:t>Eshet</a:t>
            </a:r>
            <a:r>
              <a:rPr lang="en-US" dirty="0">
                <a:latin typeface="David" panose="020E0502060401010101" pitchFamily="34" charset="-79"/>
                <a:ea typeface="Times New Roman" panose="02020603050405020304" pitchFamily="18" charset="0"/>
                <a:cs typeface="David" panose="020E0502060401010101" pitchFamily="34" charset="-79"/>
              </a:rPr>
              <a:t> </a:t>
            </a:r>
            <a:r>
              <a:rPr lang="en-US" dirty="0" err="1">
                <a:latin typeface="David" panose="020E0502060401010101" pitchFamily="34" charset="-79"/>
                <a:ea typeface="Times New Roman" panose="02020603050405020304" pitchFamily="18" charset="0"/>
                <a:cs typeface="David" panose="020E0502060401010101" pitchFamily="34" charset="-79"/>
              </a:rPr>
              <a:t>Hayil</a:t>
            </a:r>
            <a:r>
              <a:rPr lang="en-US"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i="1" dirty="0">
                <a:latin typeface="David" panose="020E0502060401010101" pitchFamily="34" charset="-79"/>
                <a:ea typeface="Times New Roman" panose="02020603050405020304" pitchFamily="18" charset="0"/>
                <a:cs typeface="David" panose="020E0502060401010101" pitchFamily="34" charset="-79"/>
              </a:rPr>
              <a:t>"The proportion of employed in the Arab population is 50.5% compared to 78% in the Jewish population, and the income of the Arab population from work is also substantially smaller than the income of the Jewish population.</a:t>
            </a:r>
            <a:endParaRPr lang="he-IL" i="1"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תיבת טקסט 1">
            <a:extLst>
              <a:ext uri="{FF2B5EF4-FFF2-40B4-BE49-F238E27FC236}">
                <a16:creationId xmlns:a16="http://schemas.microsoft.com/office/drawing/2014/main" id="{4A2503B4-AC23-4114-B700-893A77E63FE3}"/>
              </a:ext>
            </a:extLst>
          </p:cNvPr>
          <p:cNvSpPr txBox="1"/>
          <p:nvPr/>
        </p:nvSpPr>
        <p:spPr>
          <a:xfrm>
            <a:off x="5478708" y="4418216"/>
            <a:ext cx="6417480" cy="307777"/>
          </a:xfrm>
          <a:prstGeom prst="rect">
            <a:avLst/>
          </a:prstGeom>
          <a:noFill/>
        </p:spPr>
        <p:txBody>
          <a:bodyPr wrap="square" rtlCol="1">
            <a:spAutoFit/>
          </a:bodyPr>
          <a:lstStyle/>
          <a:p>
            <a:pPr algn="r"/>
            <a:r>
              <a:rPr lang="he-IL" sz="1400" dirty="0">
                <a:solidFill>
                  <a:schemeClr val="tx2"/>
                </a:solidFill>
                <a:latin typeface="David" panose="020E0502060401010101" pitchFamily="34" charset="-79"/>
                <a:cs typeface="David" panose="020E0502060401010101" pitchFamily="34" charset="-79"/>
              </a:rPr>
              <a:t>* פעולות המדינה לעידוד שילובה של האוכלוסייה הערבית בתעסוקה, דוח שנתי 66ג, </a:t>
            </a:r>
            <a:r>
              <a:rPr lang="he-IL" sz="1400" dirty="0" err="1">
                <a:solidFill>
                  <a:schemeClr val="tx2"/>
                </a:solidFill>
                <a:latin typeface="David" panose="020E0502060401010101" pitchFamily="34" charset="-79"/>
                <a:cs typeface="David" panose="020E0502060401010101" pitchFamily="34" charset="-79"/>
              </a:rPr>
              <a:t>התשע"ו</a:t>
            </a:r>
            <a:r>
              <a:rPr lang="he-IL" sz="1400" dirty="0">
                <a:solidFill>
                  <a:schemeClr val="tx2"/>
                </a:solidFill>
                <a:latin typeface="David" panose="020E0502060401010101" pitchFamily="34" charset="-79"/>
                <a:cs typeface="David" panose="020E0502060401010101" pitchFamily="34" charset="-79"/>
              </a:rPr>
              <a:t> 2016</a:t>
            </a:r>
          </a:p>
        </p:txBody>
      </p:sp>
      <p:grpSp>
        <p:nvGrpSpPr>
          <p:cNvPr id="84" name="קבוצה 83">
            <a:extLst>
              <a:ext uri="{FF2B5EF4-FFF2-40B4-BE49-F238E27FC236}">
                <a16:creationId xmlns:a16="http://schemas.microsoft.com/office/drawing/2014/main" id="{E05B21E9-87C9-4E55-8246-95114B2B6196}"/>
              </a:ext>
            </a:extLst>
          </p:cNvPr>
          <p:cNvGrpSpPr/>
          <p:nvPr/>
        </p:nvGrpSpPr>
        <p:grpSpPr>
          <a:xfrm>
            <a:off x="1211095" y="5763728"/>
            <a:ext cx="1885927" cy="901113"/>
            <a:chOff x="5953" y="27845"/>
            <a:chExt cx="2257127" cy="901113"/>
          </a:xfrm>
        </p:grpSpPr>
        <p:sp>
          <p:nvSpPr>
            <p:cNvPr id="85" name="חץ: סוגר זוויתי 84">
              <a:extLst>
                <a:ext uri="{FF2B5EF4-FFF2-40B4-BE49-F238E27FC236}">
                  <a16:creationId xmlns:a16="http://schemas.microsoft.com/office/drawing/2014/main" id="{DCDCFFA5-AAAA-402C-849D-081A75FD6A1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6" name="חץ: סוגר זוויתי 4">
              <a:extLst>
                <a:ext uri="{FF2B5EF4-FFF2-40B4-BE49-F238E27FC236}">
                  <a16:creationId xmlns:a16="http://schemas.microsoft.com/office/drawing/2014/main" id="{48D0768A-E1D8-4D59-A5C9-F0786CE1D666}"/>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87" name="קבוצה 86">
            <a:extLst>
              <a:ext uri="{FF2B5EF4-FFF2-40B4-BE49-F238E27FC236}">
                <a16:creationId xmlns:a16="http://schemas.microsoft.com/office/drawing/2014/main" id="{F61C9C9D-6804-47A3-B242-8BE0ACDCE7BE}"/>
              </a:ext>
            </a:extLst>
          </p:cNvPr>
          <p:cNvGrpSpPr/>
          <p:nvPr/>
        </p:nvGrpSpPr>
        <p:grpSpPr>
          <a:xfrm>
            <a:off x="2719399" y="5766474"/>
            <a:ext cx="1960192" cy="900519"/>
            <a:chOff x="1999059" y="27845"/>
            <a:chExt cx="2214562" cy="900519"/>
          </a:xfrm>
        </p:grpSpPr>
        <p:sp>
          <p:nvSpPr>
            <p:cNvPr id="88" name="חץ: סוגר זוויתי 87">
              <a:extLst>
                <a:ext uri="{FF2B5EF4-FFF2-40B4-BE49-F238E27FC236}">
                  <a16:creationId xmlns:a16="http://schemas.microsoft.com/office/drawing/2014/main" id="{7F98A2B8-0F5B-4A70-90C4-984E5CACD02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9" name="חץ: סוגר זוויתי 6">
              <a:extLst>
                <a:ext uri="{FF2B5EF4-FFF2-40B4-BE49-F238E27FC236}">
                  <a16:creationId xmlns:a16="http://schemas.microsoft.com/office/drawing/2014/main" id="{C60AADF4-FB78-42FC-9FDD-F72C6FB178F9}"/>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90" name="קבוצה 89">
            <a:extLst>
              <a:ext uri="{FF2B5EF4-FFF2-40B4-BE49-F238E27FC236}">
                <a16:creationId xmlns:a16="http://schemas.microsoft.com/office/drawing/2014/main" id="{C7059D56-7353-402E-8F4F-57E5198E8A74}"/>
              </a:ext>
            </a:extLst>
          </p:cNvPr>
          <p:cNvGrpSpPr/>
          <p:nvPr/>
        </p:nvGrpSpPr>
        <p:grpSpPr>
          <a:xfrm>
            <a:off x="6870789" y="5735302"/>
            <a:ext cx="1940392" cy="901113"/>
            <a:chOff x="3992165" y="12556"/>
            <a:chExt cx="2214562" cy="901113"/>
          </a:xfrm>
        </p:grpSpPr>
        <p:sp>
          <p:nvSpPr>
            <p:cNvPr id="91" name="חץ: סוגר זוויתי 90">
              <a:extLst>
                <a:ext uri="{FF2B5EF4-FFF2-40B4-BE49-F238E27FC236}">
                  <a16:creationId xmlns:a16="http://schemas.microsoft.com/office/drawing/2014/main" id="{C2E474FF-C229-4990-8622-DBA9997E6213}"/>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2" name="חץ: סוגר זוויתי 8">
              <a:extLst>
                <a:ext uri="{FF2B5EF4-FFF2-40B4-BE49-F238E27FC236}">
                  <a16:creationId xmlns:a16="http://schemas.microsoft.com/office/drawing/2014/main" id="{81F4009F-A823-48FE-BE9B-06009D0EDA3E}"/>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93" name="קבוצה 92">
            <a:extLst>
              <a:ext uri="{FF2B5EF4-FFF2-40B4-BE49-F238E27FC236}">
                <a16:creationId xmlns:a16="http://schemas.microsoft.com/office/drawing/2014/main" id="{2940E78C-EF56-4864-AE6B-8D6D18D41974}"/>
              </a:ext>
            </a:extLst>
          </p:cNvPr>
          <p:cNvGrpSpPr/>
          <p:nvPr/>
        </p:nvGrpSpPr>
        <p:grpSpPr>
          <a:xfrm>
            <a:off x="8446947" y="5714520"/>
            <a:ext cx="1865718" cy="916402"/>
            <a:chOff x="7913484" y="-2733"/>
            <a:chExt cx="4299336" cy="916402"/>
          </a:xfrm>
        </p:grpSpPr>
        <p:sp>
          <p:nvSpPr>
            <p:cNvPr id="94" name="חץ: סוגר זוויתי 93">
              <a:extLst>
                <a:ext uri="{FF2B5EF4-FFF2-40B4-BE49-F238E27FC236}">
                  <a16:creationId xmlns:a16="http://schemas.microsoft.com/office/drawing/2014/main" id="{FAA75045-37AD-4D81-8DB3-46888507CBBA}"/>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5" name="חץ: סוגר זוויתי 12">
              <a:extLst>
                <a:ext uri="{FF2B5EF4-FFF2-40B4-BE49-F238E27FC236}">
                  <a16:creationId xmlns:a16="http://schemas.microsoft.com/office/drawing/2014/main" id="{ABCA55CD-10D4-4CDA-BA94-B8478D01848C}"/>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96" name="קבוצה 95">
            <a:extLst>
              <a:ext uri="{FF2B5EF4-FFF2-40B4-BE49-F238E27FC236}">
                <a16:creationId xmlns:a16="http://schemas.microsoft.com/office/drawing/2014/main" id="{B9937CA0-7F50-4545-90A2-28A9628EE805}"/>
              </a:ext>
            </a:extLst>
          </p:cNvPr>
          <p:cNvGrpSpPr/>
          <p:nvPr/>
        </p:nvGrpSpPr>
        <p:grpSpPr>
          <a:xfrm>
            <a:off x="9958589" y="5704129"/>
            <a:ext cx="1517927" cy="924641"/>
            <a:chOff x="9971484" y="-10972"/>
            <a:chExt cx="2214562" cy="924641"/>
          </a:xfrm>
        </p:grpSpPr>
        <p:sp>
          <p:nvSpPr>
            <p:cNvPr id="97" name="חץ: סוגר זוויתי 96">
              <a:extLst>
                <a:ext uri="{FF2B5EF4-FFF2-40B4-BE49-F238E27FC236}">
                  <a16:creationId xmlns:a16="http://schemas.microsoft.com/office/drawing/2014/main" id="{6E9FB2F1-0326-4750-B1D8-933CE438D2E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8" name="חץ: סוגר זוויתי 14">
              <a:extLst>
                <a:ext uri="{FF2B5EF4-FFF2-40B4-BE49-F238E27FC236}">
                  <a16:creationId xmlns:a16="http://schemas.microsoft.com/office/drawing/2014/main" id="{D1227154-F5A1-4D74-94EF-090F0A7FB5A8}"/>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99" name="קבוצה 98">
            <a:extLst>
              <a:ext uri="{FF2B5EF4-FFF2-40B4-BE49-F238E27FC236}">
                <a16:creationId xmlns:a16="http://schemas.microsoft.com/office/drawing/2014/main" id="{E3A589E8-D574-4AB8-8B05-C5DC9573BD2F}"/>
              </a:ext>
            </a:extLst>
          </p:cNvPr>
          <p:cNvGrpSpPr/>
          <p:nvPr/>
        </p:nvGrpSpPr>
        <p:grpSpPr>
          <a:xfrm>
            <a:off x="4318057" y="5723722"/>
            <a:ext cx="1517927" cy="919743"/>
            <a:chOff x="5985271" y="-6074"/>
            <a:chExt cx="2214562" cy="919743"/>
          </a:xfrm>
        </p:grpSpPr>
        <p:sp>
          <p:nvSpPr>
            <p:cNvPr id="100" name="חץ: סוגר זוויתי 99">
              <a:extLst>
                <a:ext uri="{FF2B5EF4-FFF2-40B4-BE49-F238E27FC236}">
                  <a16:creationId xmlns:a16="http://schemas.microsoft.com/office/drawing/2014/main" id="{83FCEB3C-1B25-4F1B-8B09-1542F62A39D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1" name="חץ: סוגר זוויתי 10">
              <a:extLst>
                <a:ext uri="{FF2B5EF4-FFF2-40B4-BE49-F238E27FC236}">
                  <a16:creationId xmlns:a16="http://schemas.microsoft.com/office/drawing/2014/main" id="{0EBED154-5EE2-4B97-A464-41DA7E167F67}"/>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02" name="קבוצה 101">
            <a:extLst>
              <a:ext uri="{FF2B5EF4-FFF2-40B4-BE49-F238E27FC236}">
                <a16:creationId xmlns:a16="http://schemas.microsoft.com/office/drawing/2014/main" id="{1BD4E8E0-1C5D-403C-9EF2-E73160DAF6C5}"/>
              </a:ext>
            </a:extLst>
          </p:cNvPr>
          <p:cNvGrpSpPr/>
          <p:nvPr/>
        </p:nvGrpSpPr>
        <p:grpSpPr>
          <a:xfrm>
            <a:off x="5477054" y="5735302"/>
            <a:ext cx="1749844" cy="901113"/>
            <a:chOff x="5985271" y="12556"/>
            <a:chExt cx="2214562" cy="901113"/>
          </a:xfrm>
        </p:grpSpPr>
        <p:sp>
          <p:nvSpPr>
            <p:cNvPr id="103" name="חץ: סוגר זוויתי 102">
              <a:extLst>
                <a:ext uri="{FF2B5EF4-FFF2-40B4-BE49-F238E27FC236}">
                  <a16:creationId xmlns:a16="http://schemas.microsoft.com/office/drawing/2014/main" id="{F3A4CF55-42AB-40AA-8D82-E789E2828EDD}"/>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4" name="חץ: סוגר זוויתי 10">
              <a:extLst>
                <a:ext uri="{FF2B5EF4-FFF2-40B4-BE49-F238E27FC236}">
                  <a16:creationId xmlns:a16="http://schemas.microsoft.com/office/drawing/2014/main" id="{AFB5A814-2F90-4060-983D-95932B46EE8C}"/>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679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95711403"/>
              </p:ext>
            </p:extLst>
          </p:nvPr>
        </p:nvGraphicFramePr>
        <p:xfrm>
          <a:off x="5032294" y="453358"/>
          <a:ext cx="2595359"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001192" y="4545920"/>
            <a:ext cx="2150139"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489082" y="1390440"/>
            <a:ext cx="1777696"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Report Generator</a:t>
            </a:r>
            <a:r>
              <a:rPr lang="he-IL" dirty="0"/>
              <a:t>, </a:t>
            </a:r>
            <a:r>
              <a:rPr lang="en-US" dirty="0"/>
              <a:t>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97" name="קבוצה 96">
            <a:extLst>
              <a:ext uri="{FF2B5EF4-FFF2-40B4-BE49-F238E27FC236}">
                <a16:creationId xmlns:a16="http://schemas.microsoft.com/office/drawing/2014/main" id="{7CBA3116-E7C5-412D-9064-A2115E7677BE}"/>
              </a:ext>
            </a:extLst>
          </p:cNvPr>
          <p:cNvGrpSpPr/>
          <p:nvPr/>
        </p:nvGrpSpPr>
        <p:grpSpPr>
          <a:xfrm>
            <a:off x="1211095" y="5763728"/>
            <a:ext cx="1885927" cy="901113"/>
            <a:chOff x="5953" y="27845"/>
            <a:chExt cx="2257127" cy="901113"/>
          </a:xfrm>
        </p:grpSpPr>
        <p:sp>
          <p:nvSpPr>
            <p:cNvPr id="98" name="חץ: סוגר זוויתי 97">
              <a:extLst>
                <a:ext uri="{FF2B5EF4-FFF2-40B4-BE49-F238E27FC236}">
                  <a16:creationId xmlns:a16="http://schemas.microsoft.com/office/drawing/2014/main" id="{5090B20F-C0A8-462A-AD6B-2DD8C6F2887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99" name="חץ: סוגר זוויתי 4">
              <a:extLst>
                <a:ext uri="{FF2B5EF4-FFF2-40B4-BE49-F238E27FC236}">
                  <a16:creationId xmlns:a16="http://schemas.microsoft.com/office/drawing/2014/main" id="{D6A1F735-45AD-4B4A-B837-F81F9D7E6218}"/>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00" name="קבוצה 99">
            <a:extLst>
              <a:ext uri="{FF2B5EF4-FFF2-40B4-BE49-F238E27FC236}">
                <a16:creationId xmlns:a16="http://schemas.microsoft.com/office/drawing/2014/main" id="{50538452-BE12-4F9D-9D44-CFD526CA3F35}"/>
              </a:ext>
            </a:extLst>
          </p:cNvPr>
          <p:cNvGrpSpPr/>
          <p:nvPr/>
        </p:nvGrpSpPr>
        <p:grpSpPr>
          <a:xfrm>
            <a:off x="2719399" y="5766474"/>
            <a:ext cx="1960192" cy="900519"/>
            <a:chOff x="1999059" y="27845"/>
            <a:chExt cx="2214562" cy="900519"/>
          </a:xfrm>
        </p:grpSpPr>
        <p:sp>
          <p:nvSpPr>
            <p:cNvPr id="101" name="חץ: סוגר זוויתי 100">
              <a:extLst>
                <a:ext uri="{FF2B5EF4-FFF2-40B4-BE49-F238E27FC236}">
                  <a16:creationId xmlns:a16="http://schemas.microsoft.com/office/drawing/2014/main" id="{87A677D8-CF39-4B95-8FC3-7254FE8C215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02" name="חץ: סוגר זוויתי 6">
              <a:extLst>
                <a:ext uri="{FF2B5EF4-FFF2-40B4-BE49-F238E27FC236}">
                  <a16:creationId xmlns:a16="http://schemas.microsoft.com/office/drawing/2014/main" id="{BB56D364-4445-4572-9B61-D95EA5AB3ACA}"/>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03" name="קבוצה 102">
            <a:extLst>
              <a:ext uri="{FF2B5EF4-FFF2-40B4-BE49-F238E27FC236}">
                <a16:creationId xmlns:a16="http://schemas.microsoft.com/office/drawing/2014/main" id="{F2A579E9-8453-47DA-BA9A-BDB4CA12A7F8}"/>
              </a:ext>
            </a:extLst>
          </p:cNvPr>
          <p:cNvGrpSpPr/>
          <p:nvPr/>
        </p:nvGrpSpPr>
        <p:grpSpPr>
          <a:xfrm>
            <a:off x="6870789" y="5735302"/>
            <a:ext cx="1940392" cy="901113"/>
            <a:chOff x="3992165" y="12556"/>
            <a:chExt cx="2214562" cy="901113"/>
          </a:xfrm>
        </p:grpSpPr>
        <p:sp>
          <p:nvSpPr>
            <p:cNvPr id="104" name="חץ: סוגר זוויתי 103">
              <a:extLst>
                <a:ext uri="{FF2B5EF4-FFF2-40B4-BE49-F238E27FC236}">
                  <a16:creationId xmlns:a16="http://schemas.microsoft.com/office/drawing/2014/main" id="{DB72F655-73B2-4FD3-A18A-3D2156CE41E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05" name="חץ: סוגר זוויתי 8">
              <a:extLst>
                <a:ext uri="{FF2B5EF4-FFF2-40B4-BE49-F238E27FC236}">
                  <a16:creationId xmlns:a16="http://schemas.microsoft.com/office/drawing/2014/main" id="{53AB6E68-B143-4A45-A766-142E27C39DEE}"/>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06" name="קבוצה 105">
            <a:extLst>
              <a:ext uri="{FF2B5EF4-FFF2-40B4-BE49-F238E27FC236}">
                <a16:creationId xmlns:a16="http://schemas.microsoft.com/office/drawing/2014/main" id="{B058E75E-6614-4BFD-BDEB-B07C7470BB27}"/>
              </a:ext>
            </a:extLst>
          </p:cNvPr>
          <p:cNvGrpSpPr/>
          <p:nvPr/>
        </p:nvGrpSpPr>
        <p:grpSpPr>
          <a:xfrm>
            <a:off x="8446947" y="5714520"/>
            <a:ext cx="1865718" cy="916402"/>
            <a:chOff x="7913484" y="-2733"/>
            <a:chExt cx="4299336" cy="916402"/>
          </a:xfrm>
        </p:grpSpPr>
        <p:sp>
          <p:nvSpPr>
            <p:cNvPr id="107" name="חץ: סוגר זוויתי 106">
              <a:extLst>
                <a:ext uri="{FF2B5EF4-FFF2-40B4-BE49-F238E27FC236}">
                  <a16:creationId xmlns:a16="http://schemas.microsoft.com/office/drawing/2014/main" id="{0023202F-CAD6-4142-B7C7-6D5F58C881E4}"/>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08" name="חץ: סוגר זוויתי 12">
              <a:extLst>
                <a:ext uri="{FF2B5EF4-FFF2-40B4-BE49-F238E27FC236}">
                  <a16:creationId xmlns:a16="http://schemas.microsoft.com/office/drawing/2014/main" id="{ABB479A3-93C6-4BBF-B7B3-00047F692BC8}"/>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09" name="קבוצה 108">
            <a:extLst>
              <a:ext uri="{FF2B5EF4-FFF2-40B4-BE49-F238E27FC236}">
                <a16:creationId xmlns:a16="http://schemas.microsoft.com/office/drawing/2014/main" id="{7D603FBA-70E9-419D-A7DD-ACB3E43F70F8}"/>
              </a:ext>
            </a:extLst>
          </p:cNvPr>
          <p:cNvGrpSpPr/>
          <p:nvPr/>
        </p:nvGrpSpPr>
        <p:grpSpPr>
          <a:xfrm>
            <a:off x="9958589" y="5704129"/>
            <a:ext cx="1517927" cy="924641"/>
            <a:chOff x="9971484" y="-10972"/>
            <a:chExt cx="2214562" cy="924641"/>
          </a:xfrm>
        </p:grpSpPr>
        <p:sp>
          <p:nvSpPr>
            <p:cNvPr id="110" name="חץ: סוגר זוויתי 109">
              <a:extLst>
                <a:ext uri="{FF2B5EF4-FFF2-40B4-BE49-F238E27FC236}">
                  <a16:creationId xmlns:a16="http://schemas.microsoft.com/office/drawing/2014/main" id="{774924B1-5738-448A-A91D-6047C0527E8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11" name="חץ: סוגר זוויתי 14">
              <a:extLst>
                <a:ext uri="{FF2B5EF4-FFF2-40B4-BE49-F238E27FC236}">
                  <a16:creationId xmlns:a16="http://schemas.microsoft.com/office/drawing/2014/main" id="{41DB2498-B077-4F82-B8E9-FBA142F42839}"/>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12" name="קבוצה 111">
            <a:extLst>
              <a:ext uri="{FF2B5EF4-FFF2-40B4-BE49-F238E27FC236}">
                <a16:creationId xmlns:a16="http://schemas.microsoft.com/office/drawing/2014/main" id="{91CBBA76-C207-4A82-8A76-CC1CD5AA4DCA}"/>
              </a:ext>
            </a:extLst>
          </p:cNvPr>
          <p:cNvGrpSpPr/>
          <p:nvPr/>
        </p:nvGrpSpPr>
        <p:grpSpPr>
          <a:xfrm>
            <a:off x="4318057" y="5723722"/>
            <a:ext cx="1517927" cy="919743"/>
            <a:chOff x="5985271" y="-6074"/>
            <a:chExt cx="2214562" cy="919743"/>
          </a:xfrm>
        </p:grpSpPr>
        <p:sp>
          <p:nvSpPr>
            <p:cNvPr id="113" name="חץ: סוגר זוויתי 112">
              <a:extLst>
                <a:ext uri="{FF2B5EF4-FFF2-40B4-BE49-F238E27FC236}">
                  <a16:creationId xmlns:a16="http://schemas.microsoft.com/office/drawing/2014/main" id="{DA793704-419A-48C1-9F91-5A7C84B8280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14" name="חץ: סוגר זוויתי 10">
              <a:extLst>
                <a:ext uri="{FF2B5EF4-FFF2-40B4-BE49-F238E27FC236}">
                  <a16:creationId xmlns:a16="http://schemas.microsoft.com/office/drawing/2014/main" id="{D9CC7E3F-4EAA-42E0-BE33-7460278BE609}"/>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15" name="קבוצה 114">
            <a:extLst>
              <a:ext uri="{FF2B5EF4-FFF2-40B4-BE49-F238E27FC236}">
                <a16:creationId xmlns:a16="http://schemas.microsoft.com/office/drawing/2014/main" id="{58B87197-6173-40BF-B132-F1991C4C194E}"/>
              </a:ext>
            </a:extLst>
          </p:cNvPr>
          <p:cNvGrpSpPr/>
          <p:nvPr/>
        </p:nvGrpSpPr>
        <p:grpSpPr>
          <a:xfrm>
            <a:off x="5477054" y="5735302"/>
            <a:ext cx="1749844" cy="901113"/>
            <a:chOff x="5985271" y="12556"/>
            <a:chExt cx="2214562" cy="901113"/>
          </a:xfrm>
        </p:grpSpPr>
        <p:sp>
          <p:nvSpPr>
            <p:cNvPr id="116" name="חץ: סוגר זוויתי 115">
              <a:extLst>
                <a:ext uri="{FF2B5EF4-FFF2-40B4-BE49-F238E27FC236}">
                  <a16:creationId xmlns:a16="http://schemas.microsoft.com/office/drawing/2014/main" id="{8468EAC7-210C-4085-9F41-CD63490BA2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17" name="חץ: סוגר זוויתי 10">
              <a:extLst>
                <a:ext uri="{FF2B5EF4-FFF2-40B4-BE49-F238E27FC236}">
                  <a16:creationId xmlns:a16="http://schemas.microsoft.com/office/drawing/2014/main" id="{DF608C10-36A5-472F-936E-FD5A76B7E937}"/>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441943211"/>
              </p:ext>
            </p:extLst>
          </p:nvPr>
        </p:nvGraphicFramePr>
        <p:xfrm>
          <a:off x="4522826" y="830966"/>
          <a:ext cx="314634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974508" cy="258532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u="sng" dirty="0"/>
              <a:t>Amazing Success</a:t>
            </a:r>
            <a:r>
              <a:rPr lang="en-US" dirty="0"/>
              <a:t>:</a:t>
            </a:r>
          </a:p>
          <a:p>
            <a:pPr algn="l" rtl="0"/>
            <a:r>
              <a:rPr lang="en-US" dirty="0"/>
              <a:t>no revolving door cases, placement since enters the program = 1, no resumption date.</a:t>
            </a:r>
          </a:p>
          <a:p>
            <a:pPr algn="l" rtl="0"/>
            <a:endParaRPr lang="he-IL" dirty="0"/>
          </a:p>
          <a:p>
            <a:pPr algn="l" rtl="0"/>
            <a:endParaRPr lang="en-US" dirty="0"/>
          </a:p>
          <a:p>
            <a:pPr lvl="0" algn="l" rtl="0"/>
            <a:r>
              <a:rPr lang="en-US" u="sng" dirty="0"/>
              <a:t>Medium Success</a:t>
            </a:r>
            <a:r>
              <a:rPr lang="en-US" dirty="0"/>
              <a:t>:</a:t>
            </a:r>
            <a:br>
              <a:rPr lang="en-US" dirty="0"/>
            </a:br>
            <a:r>
              <a:rPr lang="en-US" dirty="0"/>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u="sng" dirty="0"/>
              <a:t>Weak Success</a:t>
            </a:r>
            <a:r>
              <a:rPr lang="en-US" dirty="0"/>
              <a:t>:</a:t>
            </a:r>
          </a:p>
          <a:p>
            <a:pPr algn="l" rtl="0"/>
            <a:r>
              <a:rPr lang="en-US" dirty="0"/>
              <a:t>All job seekers who not in label 1,2 or 4.</a:t>
            </a:r>
          </a:p>
          <a:p>
            <a:pPr lvl="0" algn="l" rtl="0"/>
            <a:endParaRPr lang="en-US" u="sng" dirty="0"/>
          </a:p>
          <a:p>
            <a:pPr lvl="0" algn="l" rtl="0"/>
            <a:endParaRPr lang="en-US" u="sng" dirty="0"/>
          </a:p>
          <a:p>
            <a:pPr lvl="0" algn="l" rtl="0"/>
            <a:endParaRPr lang="en-US" u="sng" dirty="0"/>
          </a:p>
          <a:p>
            <a:pPr lvl="0" algn="l" rtl="0"/>
            <a:r>
              <a:rPr lang="en-US" u="sng" dirty="0"/>
              <a:t>Failure</a:t>
            </a:r>
            <a:r>
              <a:rPr lang="en-US" dirty="0"/>
              <a:t>:</a:t>
            </a:r>
          </a:p>
          <a:p>
            <a:pPr algn="l" rtl="0"/>
            <a:r>
              <a:rPr lang="en-US" dirty="0"/>
              <a:t>No resumption date, no placements since joining the program, or revolving door cases higher than 0.</a:t>
            </a:r>
          </a:p>
          <a:p>
            <a:pPr lvl="0" algn="l"/>
            <a:endParaRPr lang="en-US" dirty="0"/>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1383" y="2106175"/>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3095" y="3433769"/>
            <a:ext cx="406242" cy="406242"/>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קבוצה 68">
            <a:extLst>
              <a:ext uri="{FF2B5EF4-FFF2-40B4-BE49-F238E27FC236}">
                <a16:creationId xmlns:a16="http://schemas.microsoft.com/office/drawing/2014/main" id="{0D93630B-CC8D-448C-AEA3-F72CCAB2BCE9}"/>
              </a:ext>
            </a:extLst>
          </p:cNvPr>
          <p:cNvGrpSpPr/>
          <p:nvPr/>
        </p:nvGrpSpPr>
        <p:grpSpPr>
          <a:xfrm>
            <a:off x="1211095" y="5763728"/>
            <a:ext cx="1885927" cy="901113"/>
            <a:chOff x="5953" y="27845"/>
            <a:chExt cx="2257127" cy="901113"/>
          </a:xfrm>
        </p:grpSpPr>
        <p:sp>
          <p:nvSpPr>
            <p:cNvPr id="70" name="חץ: סוגר זוויתי 69">
              <a:extLst>
                <a:ext uri="{FF2B5EF4-FFF2-40B4-BE49-F238E27FC236}">
                  <a16:creationId xmlns:a16="http://schemas.microsoft.com/office/drawing/2014/main" id="{10726307-624B-47CF-AC75-730B97F535E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1" name="חץ: סוגר זוויתי 4">
              <a:extLst>
                <a:ext uri="{FF2B5EF4-FFF2-40B4-BE49-F238E27FC236}">
                  <a16:creationId xmlns:a16="http://schemas.microsoft.com/office/drawing/2014/main" id="{F3115B06-9855-4E36-89C2-356C9C81E2E7}"/>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F3ACE2A1-A7F0-4A74-B5C4-8FCDE54BFB58}"/>
              </a:ext>
            </a:extLst>
          </p:cNvPr>
          <p:cNvGrpSpPr/>
          <p:nvPr/>
        </p:nvGrpSpPr>
        <p:grpSpPr>
          <a:xfrm>
            <a:off x="2719399" y="5766474"/>
            <a:ext cx="1960192" cy="900519"/>
            <a:chOff x="1999059" y="27845"/>
            <a:chExt cx="2214562" cy="900519"/>
          </a:xfrm>
        </p:grpSpPr>
        <p:sp>
          <p:nvSpPr>
            <p:cNvPr id="73" name="חץ: סוגר זוויתי 72">
              <a:extLst>
                <a:ext uri="{FF2B5EF4-FFF2-40B4-BE49-F238E27FC236}">
                  <a16:creationId xmlns:a16="http://schemas.microsoft.com/office/drawing/2014/main" id="{E27A48CA-51BC-46C1-B764-32228E85959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4" name="חץ: סוגר זוויתי 6">
              <a:extLst>
                <a:ext uri="{FF2B5EF4-FFF2-40B4-BE49-F238E27FC236}">
                  <a16:creationId xmlns:a16="http://schemas.microsoft.com/office/drawing/2014/main" id="{B87A3DF7-3DC9-4DD0-8EE5-220321D86864}"/>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5" name="קבוצה 74">
            <a:extLst>
              <a:ext uri="{FF2B5EF4-FFF2-40B4-BE49-F238E27FC236}">
                <a16:creationId xmlns:a16="http://schemas.microsoft.com/office/drawing/2014/main" id="{4611372B-4F58-4165-8269-28A4DDDFED5F}"/>
              </a:ext>
            </a:extLst>
          </p:cNvPr>
          <p:cNvGrpSpPr/>
          <p:nvPr/>
        </p:nvGrpSpPr>
        <p:grpSpPr>
          <a:xfrm>
            <a:off x="6870789" y="5735302"/>
            <a:ext cx="1940392" cy="901113"/>
            <a:chOff x="3992165" y="12556"/>
            <a:chExt cx="2214562" cy="901113"/>
          </a:xfrm>
        </p:grpSpPr>
        <p:sp>
          <p:nvSpPr>
            <p:cNvPr id="76" name="חץ: סוגר זוויתי 75">
              <a:extLst>
                <a:ext uri="{FF2B5EF4-FFF2-40B4-BE49-F238E27FC236}">
                  <a16:creationId xmlns:a16="http://schemas.microsoft.com/office/drawing/2014/main" id="{36292548-2E56-4ECF-B8A7-D10E82338199}"/>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7" name="חץ: סוגר זוויתי 8">
              <a:extLst>
                <a:ext uri="{FF2B5EF4-FFF2-40B4-BE49-F238E27FC236}">
                  <a16:creationId xmlns:a16="http://schemas.microsoft.com/office/drawing/2014/main" id="{D44EFF7D-5CA1-4A6A-B854-D9BDC58FC3EE}"/>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8" name="קבוצה 77">
            <a:extLst>
              <a:ext uri="{FF2B5EF4-FFF2-40B4-BE49-F238E27FC236}">
                <a16:creationId xmlns:a16="http://schemas.microsoft.com/office/drawing/2014/main" id="{5BDD1D55-73B3-42F4-8FF8-26CAC8245CF4}"/>
              </a:ext>
            </a:extLst>
          </p:cNvPr>
          <p:cNvGrpSpPr/>
          <p:nvPr/>
        </p:nvGrpSpPr>
        <p:grpSpPr>
          <a:xfrm>
            <a:off x="8446947" y="5714520"/>
            <a:ext cx="1865718" cy="916402"/>
            <a:chOff x="7913484" y="-2733"/>
            <a:chExt cx="4299336" cy="916402"/>
          </a:xfrm>
        </p:grpSpPr>
        <p:sp>
          <p:nvSpPr>
            <p:cNvPr id="79" name="חץ: סוגר זוויתי 78">
              <a:extLst>
                <a:ext uri="{FF2B5EF4-FFF2-40B4-BE49-F238E27FC236}">
                  <a16:creationId xmlns:a16="http://schemas.microsoft.com/office/drawing/2014/main" id="{BDB27F63-C040-4FA2-A2DB-A0F673BD7BE7}"/>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0" name="חץ: סוגר זוויתי 12">
              <a:extLst>
                <a:ext uri="{FF2B5EF4-FFF2-40B4-BE49-F238E27FC236}">
                  <a16:creationId xmlns:a16="http://schemas.microsoft.com/office/drawing/2014/main" id="{69565677-6CD1-4BCE-BD1D-0FB2AA057ABF}"/>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1" name="קבוצה 80">
            <a:extLst>
              <a:ext uri="{FF2B5EF4-FFF2-40B4-BE49-F238E27FC236}">
                <a16:creationId xmlns:a16="http://schemas.microsoft.com/office/drawing/2014/main" id="{923A8B11-E587-414F-A664-39205C222C7B}"/>
              </a:ext>
            </a:extLst>
          </p:cNvPr>
          <p:cNvGrpSpPr/>
          <p:nvPr/>
        </p:nvGrpSpPr>
        <p:grpSpPr>
          <a:xfrm>
            <a:off x="9958589" y="5704129"/>
            <a:ext cx="1517927" cy="924641"/>
            <a:chOff x="9971484" y="-10972"/>
            <a:chExt cx="2214562" cy="924641"/>
          </a:xfrm>
        </p:grpSpPr>
        <p:sp>
          <p:nvSpPr>
            <p:cNvPr id="82" name="חץ: סוגר זוויתי 81">
              <a:extLst>
                <a:ext uri="{FF2B5EF4-FFF2-40B4-BE49-F238E27FC236}">
                  <a16:creationId xmlns:a16="http://schemas.microsoft.com/office/drawing/2014/main" id="{38125193-85E7-48AF-90CB-556C540580B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896172E6-0354-47C8-8F18-1FEA614B4118}"/>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4" name="קבוצה 83">
            <a:extLst>
              <a:ext uri="{FF2B5EF4-FFF2-40B4-BE49-F238E27FC236}">
                <a16:creationId xmlns:a16="http://schemas.microsoft.com/office/drawing/2014/main" id="{DD968C6A-ABAE-4CF1-95A9-416A127C5FA5}"/>
              </a:ext>
            </a:extLst>
          </p:cNvPr>
          <p:cNvGrpSpPr/>
          <p:nvPr/>
        </p:nvGrpSpPr>
        <p:grpSpPr>
          <a:xfrm>
            <a:off x="4318057" y="5723722"/>
            <a:ext cx="1517927" cy="919743"/>
            <a:chOff x="5985271" y="-6074"/>
            <a:chExt cx="2214562" cy="919743"/>
          </a:xfrm>
        </p:grpSpPr>
        <p:sp>
          <p:nvSpPr>
            <p:cNvPr id="85" name="חץ: סוגר זוויתי 84">
              <a:extLst>
                <a:ext uri="{FF2B5EF4-FFF2-40B4-BE49-F238E27FC236}">
                  <a16:creationId xmlns:a16="http://schemas.microsoft.com/office/drawing/2014/main" id="{C08A0389-5681-4B8B-B6BB-5F39819A4E4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7" name="חץ: סוגר זוויתי 10">
              <a:extLst>
                <a:ext uri="{FF2B5EF4-FFF2-40B4-BE49-F238E27FC236}">
                  <a16:creationId xmlns:a16="http://schemas.microsoft.com/office/drawing/2014/main" id="{C1793DAE-9446-49F6-9C7C-5A0076B348DD}"/>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8" name="קבוצה 87">
            <a:extLst>
              <a:ext uri="{FF2B5EF4-FFF2-40B4-BE49-F238E27FC236}">
                <a16:creationId xmlns:a16="http://schemas.microsoft.com/office/drawing/2014/main" id="{1062D19C-CA22-49F5-9E01-CFCC0FFDCD42}"/>
              </a:ext>
            </a:extLst>
          </p:cNvPr>
          <p:cNvGrpSpPr/>
          <p:nvPr/>
        </p:nvGrpSpPr>
        <p:grpSpPr>
          <a:xfrm>
            <a:off x="5477054" y="5735302"/>
            <a:ext cx="1749844" cy="901113"/>
            <a:chOff x="5985271" y="12556"/>
            <a:chExt cx="2214562" cy="901113"/>
          </a:xfrm>
        </p:grpSpPr>
        <p:sp>
          <p:nvSpPr>
            <p:cNvPr id="89" name="חץ: סוגר זוויתי 88">
              <a:extLst>
                <a:ext uri="{FF2B5EF4-FFF2-40B4-BE49-F238E27FC236}">
                  <a16:creationId xmlns:a16="http://schemas.microsoft.com/office/drawing/2014/main" id="{FFFDE69A-F0E8-4103-8C9C-F6E8612BD57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0" name="חץ: סוגר זוויתי 10">
              <a:extLst>
                <a:ext uri="{FF2B5EF4-FFF2-40B4-BE49-F238E27FC236}">
                  <a16:creationId xmlns:a16="http://schemas.microsoft.com/office/drawing/2014/main" id="{3270F519-ED15-40CE-B7E9-727164ED0439}"/>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6407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932423750"/>
              </p:ext>
            </p:extLst>
          </p:nvPr>
        </p:nvGraphicFramePr>
        <p:xfrm>
          <a:off x="5083041" y="437874"/>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תיבת טקסט 13">
            <a:extLst>
              <a:ext uri="{FF2B5EF4-FFF2-40B4-BE49-F238E27FC236}">
                <a16:creationId xmlns:a16="http://schemas.microsoft.com/office/drawing/2014/main" id="{DBE614B7-2B41-48F2-8D48-03A4A6F166E9}"/>
              </a:ext>
            </a:extLst>
          </p:cNvPr>
          <p:cNvSpPr txBox="1"/>
          <p:nvPr/>
        </p:nvSpPr>
        <p:spPr>
          <a:xfrm>
            <a:off x="171577" y="1854920"/>
            <a:ext cx="3648217" cy="230832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About 56,000 rows and 82 columns.</a:t>
            </a:r>
          </a:p>
          <a:p>
            <a:pPr algn="l" rtl="0"/>
            <a:r>
              <a:rPr lang="en-US" dirty="0"/>
              <a:t>The columns are the different characteristics (age, gender ...) for each job (row).</a:t>
            </a:r>
            <a:endParaRPr lang="he-IL" dirty="0"/>
          </a:p>
          <a:p>
            <a:pPr algn="l" rtl="0"/>
            <a:endParaRPr lang="en-US" dirty="0"/>
          </a:p>
          <a:p>
            <a:pPr algn="l" rtl="0"/>
            <a:r>
              <a:rPr lang="en-US" dirty="0"/>
              <a:t>14% invalid records.</a:t>
            </a:r>
          </a:p>
          <a:p>
            <a:pPr algn="l" rtl="0"/>
            <a:endParaRPr lang="en-US" dirty="0"/>
          </a:p>
          <a:p>
            <a:pPr algn="l" rtl="0"/>
            <a:r>
              <a:rPr lang="en-US" dirty="0"/>
              <a:t>(The data from 2014 to 2019).</a:t>
            </a:r>
            <a:endParaRPr lang="he-IL" dirty="0"/>
          </a:p>
        </p:txBody>
      </p:sp>
      <p:pic>
        <p:nvPicPr>
          <p:cNvPr id="26" name="תמונה 25">
            <a:extLst>
              <a:ext uri="{FF2B5EF4-FFF2-40B4-BE49-F238E27FC236}">
                <a16:creationId xmlns:a16="http://schemas.microsoft.com/office/drawing/2014/main" id="{032594DC-8883-435C-B5FE-A61282393565}"/>
              </a:ext>
            </a:extLst>
          </p:cNvPr>
          <p:cNvPicPr>
            <a:picLocks noChangeAspect="1"/>
          </p:cNvPicPr>
          <p:nvPr/>
        </p:nvPicPr>
        <p:blipFill>
          <a:blip r:embed="rId8"/>
          <a:stretch>
            <a:fillRect/>
          </a:stretch>
        </p:blipFill>
        <p:spPr>
          <a:xfrm>
            <a:off x="3914858" y="1204104"/>
            <a:ext cx="8105565" cy="4178387"/>
          </a:xfrm>
          <a:prstGeom prst="rect">
            <a:avLst/>
          </a:prstGeom>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68" name="קבוצה 67">
            <a:extLst>
              <a:ext uri="{FF2B5EF4-FFF2-40B4-BE49-F238E27FC236}">
                <a16:creationId xmlns:a16="http://schemas.microsoft.com/office/drawing/2014/main" id="{D169DB67-8D40-4FB1-A2FF-73ABDD901C4D}"/>
              </a:ext>
            </a:extLst>
          </p:cNvPr>
          <p:cNvGrpSpPr/>
          <p:nvPr/>
        </p:nvGrpSpPr>
        <p:grpSpPr>
          <a:xfrm>
            <a:off x="1211095" y="5763728"/>
            <a:ext cx="1885927" cy="901113"/>
            <a:chOff x="5953" y="27845"/>
            <a:chExt cx="2257127" cy="901113"/>
          </a:xfrm>
        </p:grpSpPr>
        <p:sp>
          <p:nvSpPr>
            <p:cNvPr id="69" name="חץ: סוגר זוויתי 68">
              <a:extLst>
                <a:ext uri="{FF2B5EF4-FFF2-40B4-BE49-F238E27FC236}">
                  <a16:creationId xmlns:a16="http://schemas.microsoft.com/office/drawing/2014/main" id="{A226389C-134E-4FFC-B099-B4F1F785114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0" name="חץ: סוגר זוויתי 4">
              <a:extLst>
                <a:ext uri="{FF2B5EF4-FFF2-40B4-BE49-F238E27FC236}">
                  <a16:creationId xmlns:a16="http://schemas.microsoft.com/office/drawing/2014/main" id="{EDACE0D5-BB84-44C3-882D-2BC840C15D1D}"/>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1" name="קבוצה 70">
            <a:extLst>
              <a:ext uri="{FF2B5EF4-FFF2-40B4-BE49-F238E27FC236}">
                <a16:creationId xmlns:a16="http://schemas.microsoft.com/office/drawing/2014/main" id="{2CAF0EA4-A62A-47BF-B2F5-DDF71CDC3C3D}"/>
              </a:ext>
            </a:extLst>
          </p:cNvPr>
          <p:cNvGrpSpPr/>
          <p:nvPr/>
        </p:nvGrpSpPr>
        <p:grpSpPr>
          <a:xfrm>
            <a:off x="2719399" y="5766474"/>
            <a:ext cx="1960192" cy="900519"/>
            <a:chOff x="1999059" y="27845"/>
            <a:chExt cx="2214562" cy="900519"/>
          </a:xfrm>
        </p:grpSpPr>
        <p:sp>
          <p:nvSpPr>
            <p:cNvPr id="72" name="חץ: סוגר זוויתי 71">
              <a:extLst>
                <a:ext uri="{FF2B5EF4-FFF2-40B4-BE49-F238E27FC236}">
                  <a16:creationId xmlns:a16="http://schemas.microsoft.com/office/drawing/2014/main" id="{52EBC905-A48F-45D6-BE49-D86F4B6A250C}"/>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3" name="חץ: סוגר זוויתי 6">
              <a:extLst>
                <a:ext uri="{FF2B5EF4-FFF2-40B4-BE49-F238E27FC236}">
                  <a16:creationId xmlns:a16="http://schemas.microsoft.com/office/drawing/2014/main" id="{C6C05774-69A5-4F3A-80B3-6743FD71F446}"/>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48E481BA-BE4F-4D5C-A5E5-CF87403586B0}"/>
              </a:ext>
            </a:extLst>
          </p:cNvPr>
          <p:cNvGrpSpPr/>
          <p:nvPr/>
        </p:nvGrpSpPr>
        <p:grpSpPr>
          <a:xfrm>
            <a:off x="6870789" y="5735302"/>
            <a:ext cx="1940392" cy="901113"/>
            <a:chOff x="3992165" y="12556"/>
            <a:chExt cx="2214562" cy="901113"/>
          </a:xfrm>
        </p:grpSpPr>
        <p:sp>
          <p:nvSpPr>
            <p:cNvPr id="75" name="חץ: סוגר זוויתי 74">
              <a:extLst>
                <a:ext uri="{FF2B5EF4-FFF2-40B4-BE49-F238E27FC236}">
                  <a16:creationId xmlns:a16="http://schemas.microsoft.com/office/drawing/2014/main" id="{94D304FD-D2E4-45D2-8CC3-E9F328171BF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6" name="חץ: סוגר זוויתי 8">
              <a:extLst>
                <a:ext uri="{FF2B5EF4-FFF2-40B4-BE49-F238E27FC236}">
                  <a16:creationId xmlns:a16="http://schemas.microsoft.com/office/drawing/2014/main" id="{1C65B95B-61B4-47AD-9EAA-8112848E35C7}"/>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2B676371-B8C3-47D5-9FA9-77FABE454744}"/>
              </a:ext>
            </a:extLst>
          </p:cNvPr>
          <p:cNvGrpSpPr/>
          <p:nvPr/>
        </p:nvGrpSpPr>
        <p:grpSpPr>
          <a:xfrm>
            <a:off x="8446947" y="5714520"/>
            <a:ext cx="1865718" cy="916402"/>
            <a:chOff x="7913484" y="-2733"/>
            <a:chExt cx="4299336" cy="916402"/>
          </a:xfrm>
        </p:grpSpPr>
        <p:sp>
          <p:nvSpPr>
            <p:cNvPr id="78" name="חץ: סוגר זוויתי 77">
              <a:extLst>
                <a:ext uri="{FF2B5EF4-FFF2-40B4-BE49-F238E27FC236}">
                  <a16:creationId xmlns:a16="http://schemas.microsoft.com/office/drawing/2014/main" id="{07E0A26C-9C2B-4125-BC94-39A3E8598E18}"/>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9" name="חץ: סוגר זוויתי 12">
              <a:extLst>
                <a:ext uri="{FF2B5EF4-FFF2-40B4-BE49-F238E27FC236}">
                  <a16:creationId xmlns:a16="http://schemas.microsoft.com/office/drawing/2014/main" id="{6FE96BDE-8B89-4626-91FF-4A6B0EBBE975}"/>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311A1C57-E1B4-4113-BB8F-DB3AE04D9B2F}"/>
              </a:ext>
            </a:extLst>
          </p:cNvPr>
          <p:cNvGrpSpPr/>
          <p:nvPr/>
        </p:nvGrpSpPr>
        <p:grpSpPr>
          <a:xfrm>
            <a:off x="9958589" y="5704129"/>
            <a:ext cx="1517927" cy="924641"/>
            <a:chOff x="9971484" y="-10972"/>
            <a:chExt cx="2214562" cy="924641"/>
          </a:xfrm>
        </p:grpSpPr>
        <p:sp>
          <p:nvSpPr>
            <p:cNvPr id="81" name="חץ: סוגר זוויתי 80">
              <a:extLst>
                <a:ext uri="{FF2B5EF4-FFF2-40B4-BE49-F238E27FC236}">
                  <a16:creationId xmlns:a16="http://schemas.microsoft.com/office/drawing/2014/main" id="{31ECD076-2E7E-4804-AC60-EDB1E11030F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2" name="חץ: סוגר זוויתי 14">
              <a:extLst>
                <a:ext uri="{FF2B5EF4-FFF2-40B4-BE49-F238E27FC236}">
                  <a16:creationId xmlns:a16="http://schemas.microsoft.com/office/drawing/2014/main" id="{27A4000D-3836-4B91-88ED-160D60F7AC6A}"/>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E734E113-5085-4DCD-A41C-DB557AFC7A74}"/>
              </a:ext>
            </a:extLst>
          </p:cNvPr>
          <p:cNvGrpSpPr/>
          <p:nvPr/>
        </p:nvGrpSpPr>
        <p:grpSpPr>
          <a:xfrm>
            <a:off x="4318057" y="5723722"/>
            <a:ext cx="1517927" cy="919743"/>
            <a:chOff x="5985271" y="-6074"/>
            <a:chExt cx="2214562" cy="919743"/>
          </a:xfrm>
        </p:grpSpPr>
        <p:sp>
          <p:nvSpPr>
            <p:cNvPr id="84" name="חץ: סוגר זוויתי 83">
              <a:extLst>
                <a:ext uri="{FF2B5EF4-FFF2-40B4-BE49-F238E27FC236}">
                  <a16:creationId xmlns:a16="http://schemas.microsoft.com/office/drawing/2014/main" id="{C884B0D1-56C0-40B1-824D-E105D1B58CA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5" name="חץ: סוגר זוויתי 10">
              <a:extLst>
                <a:ext uri="{FF2B5EF4-FFF2-40B4-BE49-F238E27FC236}">
                  <a16:creationId xmlns:a16="http://schemas.microsoft.com/office/drawing/2014/main" id="{BABD8F38-9547-49AD-817F-DD53DC41968F}"/>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EFB94567-1104-428F-9260-61CD6B2B2BC2}"/>
              </a:ext>
            </a:extLst>
          </p:cNvPr>
          <p:cNvGrpSpPr/>
          <p:nvPr/>
        </p:nvGrpSpPr>
        <p:grpSpPr>
          <a:xfrm>
            <a:off x="5477054" y="5735302"/>
            <a:ext cx="1749844" cy="901113"/>
            <a:chOff x="5985271" y="12556"/>
            <a:chExt cx="2214562" cy="901113"/>
          </a:xfrm>
        </p:grpSpPr>
        <p:sp>
          <p:nvSpPr>
            <p:cNvPr id="87" name="חץ: סוגר זוויתי 86">
              <a:extLst>
                <a:ext uri="{FF2B5EF4-FFF2-40B4-BE49-F238E27FC236}">
                  <a16:creationId xmlns:a16="http://schemas.microsoft.com/office/drawing/2014/main" id="{018B8834-6B50-44F5-BF95-6F4730F4FA2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8" name="חץ: סוגר זוויתי 10">
              <a:extLst>
                <a:ext uri="{FF2B5EF4-FFF2-40B4-BE49-F238E27FC236}">
                  <a16:creationId xmlns:a16="http://schemas.microsoft.com/office/drawing/2014/main" id="{6ED50055-B623-40D9-B3D8-B88525191B8A}"/>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39173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238914274"/>
              </p:ext>
            </p:extLst>
          </p:nvPr>
        </p:nvGraphicFramePr>
        <p:xfrm>
          <a:off x="5105365" y="586228"/>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37">
            <a:extLst>
              <a:ext uri="{FF2B5EF4-FFF2-40B4-BE49-F238E27FC236}">
                <a16:creationId xmlns:a16="http://schemas.microsoft.com/office/drawing/2014/main" id="{82E2411B-B7C3-400B-A837-62CACD10E361}"/>
              </a:ext>
            </a:extLst>
          </p:cNvPr>
          <p:cNvSpPr txBox="1"/>
          <p:nvPr/>
        </p:nvSpPr>
        <p:spPr>
          <a:xfrm>
            <a:off x="8315198" y="1821579"/>
            <a:ext cx="3769217" cy="92333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The column contained 1860 unique values.</a:t>
            </a:r>
          </a:p>
          <a:p>
            <a:pPr algn="l" rtl="0"/>
            <a:r>
              <a:rPr lang="en-US" dirty="0"/>
              <a:t>After reclamation: 30 unique activities.</a:t>
            </a:r>
            <a:endParaRPr lang="he-IL" dirty="0"/>
          </a:p>
        </p:txBody>
      </p:sp>
      <p:pic>
        <p:nvPicPr>
          <p:cNvPr id="25" name="תמונה 24" descr="תוצאת תמונה עבור שירות התעסוקה">
            <a:extLst>
              <a:ext uri="{FF2B5EF4-FFF2-40B4-BE49-F238E27FC236}">
                <a16:creationId xmlns:a16="http://schemas.microsoft.com/office/drawing/2014/main" id="{9D34E185-2A03-46DB-998E-E6097697CF05}"/>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33C34807-9DA9-4ED2-81D0-9661D2E9F36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7" name="תמונה 26">
            <a:extLst>
              <a:ext uri="{FF2B5EF4-FFF2-40B4-BE49-F238E27FC236}">
                <a16:creationId xmlns:a16="http://schemas.microsoft.com/office/drawing/2014/main" id="{B4E74230-2D3A-4E4C-A7FB-D01925813072}"/>
              </a:ext>
            </a:extLst>
          </p:cNvPr>
          <p:cNvPicPr>
            <a:picLocks noChangeAspect="1"/>
          </p:cNvPicPr>
          <p:nvPr/>
        </p:nvPicPr>
        <p:blipFill>
          <a:blip r:embed="rId10"/>
          <a:stretch>
            <a:fillRect/>
          </a:stretch>
        </p:blipFill>
        <p:spPr>
          <a:xfrm>
            <a:off x="275522" y="1467895"/>
            <a:ext cx="7857146" cy="4049040"/>
          </a:xfrm>
          <a:prstGeom prst="rect">
            <a:avLst/>
          </a:prstGeom>
        </p:spPr>
      </p:pic>
      <p:grpSp>
        <p:nvGrpSpPr>
          <p:cNvPr id="67" name="קבוצה 66">
            <a:extLst>
              <a:ext uri="{FF2B5EF4-FFF2-40B4-BE49-F238E27FC236}">
                <a16:creationId xmlns:a16="http://schemas.microsoft.com/office/drawing/2014/main" id="{F8145329-05A9-4B3A-A786-00F23B75FC90}"/>
              </a:ext>
            </a:extLst>
          </p:cNvPr>
          <p:cNvGrpSpPr/>
          <p:nvPr/>
        </p:nvGrpSpPr>
        <p:grpSpPr>
          <a:xfrm>
            <a:off x="1211095" y="5763728"/>
            <a:ext cx="1885927" cy="901113"/>
            <a:chOff x="5953" y="27845"/>
            <a:chExt cx="2257127" cy="901113"/>
          </a:xfrm>
        </p:grpSpPr>
        <p:sp>
          <p:nvSpPr>
            <p:cNvPr id="68" name="חץ: סוגר זוויתי 67">
              <a:extLst>
                <a:ext uri="{FF2B5EF4-FFF2-40B4-BE49-F238E27FC236}">
                  <a16:creationId xmlns:a16="http://schemas.microsoft.com/office/drawing/2014/main" id="{EA32501D-F102-4AE4-98E6-A5BE5847FF6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69" name="חץ: סוגר זוויתי 4">
              <a:extLst>
                <a:ext uri="{FF2B5EF4-FFF2-40B4-BE49-F238E27FC236}">
                  <a16:creationId xmlns:a16="http://schemas.microsoft.com/office/drawing/2014/main" id="{C6EE9D2C-F356-4EEE-B645-036812DEEF97}"/>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0" name="קבוצה 69">
            <a:extLst>
              <a:ext uri="{FF2B5EF4-FFF2-40B4-BE49-F238E27FC236}">
                <a16:creationId xmlns:a16="http://schemas.microsoft.com/office/drawing/2014/main" id="{F96F86BE-3D8E-4D8F-9B74-65FBE3751D36}"/>
              </a:ext>
            </a:extLst>
          </p:cNvPr>
          <p:cNvGrpSpPr/>
          <p:nvPr/>
        </p:nvGrpSpPr>
        <p:grpSpPr>
          <a:xfrm>
            <a:off x="2719399" y="5766474"/>
            <a:ext cx="1960192" cy="900519"/>
            <a:chOff x="1999059" y="27845"/>
            <a:chExt cx="2214562" cy="900519"/>
          </a:xfrm>
        </p:grpSpPr>
        <p:sp>
          <p:nvSpPr>
            <p:cNvPr id="71" name="חץ: סוגר זוויתי 70">
              <a:extLst>
                <a:ext uri="{FF2B5EF4-FFF2-40B4-BE49-F238E27FC236}">
                  <a16:creationId xmlns:a16="http://schemas.microsoft.com/office/drawing/2014/main" id="{66DE9082-9462-48C2-A451-F93264534CA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2" name="חץ: סוגר זוויתי 6">
              <a:extLst>
                <a:ext uri="{FF2B5EF4-FFF2-40B4-BE49-F238E27FC236}">
                  <a16:creationId xmlns:a16="http://schemas.microsoft.com/office/drawing/2014/main" id="{70B799B5-6D27-4DA7-B648-FCA37E91CD29}"/>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3" name="קבוצה 72">
            <a:extLst>
              <a:ext uri="{FF2B5EF4-FFF2-40B4-BE49-F238E27FC236}">
                <a16:creationId xmlns:a16="http://schemas.microsoft.com/office/drawing/2014/main" id="{F64FDFB9-01F1-4111-BC4C-899A68277511}"/>
              </a:ext>
            </a:extLst>
          </p:cNvPr>
          <p:cNvGrpSpPr/>
          <p:nvPr/>
        </p:nvGrpSpPr>
        <p:grpSpPr>
          <a:xfrm>
            <a:off x="6870789" y="5735302"/>
            <a:ext cx="1940392" cy="901113"/>
            <a:chOff x="3992165" y="12556"/>
            <a:chExt cx="2214562" cy="901113"/>
          </a:xfrm>
        </p:grpSpPr>
        <p:sp>
          <p:nvSpPr>
            <p:cNvPr id="74" name="חץ: סוגר זוויתי 73">
              <a:extLst>
                <a:ext uri="{FF2B5EF4-FFF2-40B4-BE49-F238E27FC236}">
                  <a16:creationId xmlns:a16="http://schemas.microsoft.com/office/drawing/2014/main" id="{2345C54D-A3D6-4A7F-990C-A45B81C0648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5" name="חץ: סוגר זוויתי 8">
              <a:extLst>
                <a:ext uri="{FF2B5EF4-FFF2-40B4-BE49-F238E27FC236}">
                  <a16:creationId xmlns:a16="http://schemas.microsoft.com/office/drawing/2014/main" id="{B5381660-A67E-45BF-99D6-FD82F33D9693}"/>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6" name="קבוצה 75">
            <a:extLst>
              <a:ext uri="{FF2B5EF4-FFF2-40B4-BE49-F238E27FC236}">
                <a16:creationId xmlns:a16="http://schemas.microsoft.com/office/drawing/2014/main" id="{73E3CFA7-F525-4D0C-BED4-9D2FAA30D5B0}"/>
              </a:ext>
            </a:extLst>
          </p:cNvPr>
          <p:cNvGrpSpPr/>
          <p:nvPr/>
        </p:nvGrpSpPr>
        <p:grpSpPr>
          <a:xfrm>
            <a:off x="8446947" y="5714520"/>
            <a:ext cx="1865718" cy="916402"/>
            <a:chOff x="7913484" y="-2733"/>
            <a:chExt cx="4299336" cy="916402"/>
          </a:xfrm>
        </p:grpSpPr>
        <p:sp>
          <p:nvSpPr>
            <p:cNvPr id="77" name="חץ: סוגר זוויתי 76">
              <a:extLst>
                <a:ext uri="{FF2B5EF4-FFF2-40B4-BE49-F238E27FC236}">
                  <a16:creationId xmlns:a16="http://schemas.microsoft.com/office/drawing/2014/main" id="{7A7F3C76-F77A-40D3-9FBA-64067B98E55A}"/>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8" name="חץ: סוגר זוויתי 12">
              <a:extLst>
                <a:ext uri="{FF2B5EF4-FFF2-40B4-BE49-F238E27FC236}">
                  <a16:creationId xmlns:a16="http://schemas.microsoft.com/office/drawing/2014/main" id="{BE96B88A-2524-46F2-91B3-24C8BBC07F2F}"/>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79" name="קבוצה 78">
            <a:extLst>
              <a:ext uri="{FF2B5EF4-FFF2-40B4-BE49-F238E27FC236}">
                <a16:creationId xmlns:a16="http://schemas.microsoft.com/office/drawing/2014/main" id="{536D11E9-D517-4EC4-813C-1E76F35BBA04}"/>
              </a:ext>
            </a:extLst>
          </p:cNvPr>
          <p:cNvGrpSpPr/>
          <p:nvPr/>
        </p:nvGrpSpPr>
        <p:grpSpPr>
          <a:xfrm>
            <a:off x="9958589" y="5704129"/>
            <a:ext cx="1517927" cy="924641"/>
            <a:chOff x="9971484" y="-10972"/>
            <a:chExt cx="2214562" cy="924641"/>
          </a:xfrm>
        </p:grpSpPr>
        <p:sp>
          <p:nvSpPr>
            <p:cNvPr id="80" name="חץ: סוגר זוויתי 79">
              <a:extLst>
                <a:ext uri="{FF2B5EF4-FFF2-40B4-BE49-F238E27FC236}">
                  <a16:creationId xmlns:a16="http://schemas.microsoft.com/office/drawing/2014/main" id="{2184A497-06E5-421D-A6E6-1451A7A269F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1" name="חץ: סוגר זוויתי 14">
              <a:extLst>
                <a:ext uri="{FF2B5EF4-FFF2-40B4-BE49-F238E27FC236}">
                  <a16:creationId xmlns:a16="http://schemas.microsoft.com/office/drawing/2014/main" id="{B8F42966-D3A5-41AB-997A-2289582B7753}"/>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64D9AAED-445F-46A2-A700-2D25E9D2D6EF}"/>
              </a:ext>
            </a:extLst>
          </p:cNvPr>
          <p:cNvGrpSpPr/>
          <p:nvPr/>
        </p:nvGrpSpPr>
        <p:grpSpPr>
          <a:xfrm>
            <a:off x="4318057" y="5723722"/>
            <a:ext cx="1517927" cy="919743"/>
            <a:chOff x="5985271" y="-6074"/>
            <a:chExt cx="2214562" cy="919743"/>
          </a:xfrm>
        </p:grpSpPr>
        <p:sp>
          <p:nvSpPr>
            <p:cNvPr id="83" name="חץ: סוגר זוויתי 82">
              <a:extLst>
                <a:ext uri="{FF2B5EF4-FFF2-40B4-BE49-F238E27FC236}">
                  <a16:creationId xmlns:a16="http://schemas.microsoft.com/office/drawing/2014/main" id="{B2E2BF9B-5C5B-4BCA-9A1E-429C739467A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4" name="חץ: סוגר זוויתי 10">
              <a:extLst>
                <a:ext uri="{FF2B5EF4-FFF2-40B4-BE49-F238E27FC236}">
                  <a16:creationId xmlns:a16="http://schemas.microsoft.com/office/drawing/2014/main" id="{57241238-EEE7-4D0C-A06B-BC898AD13B60}"/>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5" name="קבוצה 84">
            <a:extLst>
              <a:ext uri="{FF2B5EF4-FFF2-40B4-BE49-F238E27FC236}">
                <a16:creationId xmlns:a16="http://schemas.microsoft.com/office/drawing/2014/main" id="{28DCE0E6-59BF-4440-BA47-7E7043A351E2}"/>
              </a:ext>
            </a:extLst>
          </p:cNvPr>
          <p:cNvGrpSpPr/>
          <p:nvPr/>
        </p:nvGrpSpPr>
        <p:grpSpPr>
          <a:xfrm>
            <a:off x="5477054" y="5735302"/>
            <a:ext cx="1749844" cy="901113"/>
            <a:chOff x="5985271" y="12556"/>
            <a:chExt cx="2214562" cy="901113"/>
          </a:xfrm>
        </p:grpSpPr>
        <p:sp>
          <p:nvSpPr>
            <p:cNvPr id="86" name="חץ: סוגר זוויתי 85">
              <a:extLst>
                <a:ext uri="{FF2B5EF4-FFF2-40B4-BE49-F238E27FC236}">
                  <a16:creationId xmlns:a16="http://schemas.microsoft.com/office/drawing/2014/main" id="{FCE08F1B-94B2-470A-9C5A-8837C3DF534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7" name="חץ: סוגר זוויתי 10">
              <a:extLst>
                <a:ext uri="{FF2B5EF4-FFF2-40B4-BE49-F238E27FC236}">
                  <a16:creationId xmlns:a16="http://schemas.microsoft.com/office/drawing/2014/main" id="{4E40F8F7-EA18-4860-960F-2F224EF14254}"/>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2222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362817"/>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2800" i="1" dirty="0">
              <a:solidFill>
                <a:schemeClr val="bg1"/>
              </a:solidFill>
            </a:endParaRPr>
          </a:p>
          <a:p>
            <a:pPr algn="ctr"/>
            <a:r>
              <a:rPr lang="en-US" sz="2800" i="1" dirty="0">
                <a:solidFill>
                  <a:schemeClr val="bg1"/>
                </a:solidFill>
              </a:rPr>
              <a:t>Q1: Is there a difference between good placements of the Arabic population to other populations?</a:t>
            </a:r>
            <a:endParaRPr lang="he-IL" sz="2400" i="1" dirty="0">
              <a:solidFill>
                <a:schemeClr val="bg1"/>
              </a:solidFill>
            </a:endParaRPr>
          </a:p>
        </p:txBody>
      </p:sp>
      <p:pic>
        <p:nvPicPr>
          <p:cNvPr id="27" name="תמונה 26">
            <a:extLst>
              <a:ext uri="{FF2B5EF4-FFF2-40B4-BE49-F238E27FC236}">
                <a16:creationId xmlns:a16="http://schemas.microsoft.com/office/drawing/2014/main" id="{0C76FE81-A4FC-4B92-AC8A-1B34CFD0FE48}"/>
              </a:ext>
            </a:extLst>
          </p:cNvPr>
          <p:cNvPicPr/>
          <p:nvPr/>
        </p:nvPicPr>
        <p:blipFill>
          <a:blip r:embed="rId3"/>
          <a:stretch>
            <a:fillRect/>
          </a:stretch>
        </p:blipFill>
        <p:spPr>
          <a:xfrm>
            <a:off x="4535891" y="148875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There is a difference)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4"/>
                <a:stretch>
                  <a:fillRect l="-1318" r="-1025"/>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7">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pic>
        <p:nvPicPr>
          <p:cNvPr id="2" name="תמונה 1">
            <a:extLst>
              <a:ext uri="{FF2B5EF4-FFF2-40B4-BE49-F238E27FC236}">
                <a16:creationId xmlns:a16="http://schemas.microsoft.com/office/drawing/2014/main" id="{E2613EB3-384A-410C-86ED-A7D926167E0F}"/>
              </a:ext>
            </a:extLst>
          </p:cNvPr>
          <p:cNvPicPr>
            <a:picLocks noChangeAspect="1"/>
          </p:cNvPicPr>
          <p:nvPr/>
        </p:nvPicPr>
        <p:blipFill>
          <a:blip r:embed="rId10"/>
          <a:stretch>
            <a:fillRect/>
          </a:stretch>
        </p:blipFill>
        <p:spPr>
          <a:xfrm>
            <a:off x="3499718" y="1314479"/>
            <a:ext cx="5486400" cy="4581525"/>
          </a:xfrm>
          <a:prstGeom prst="rect">
            <a:avLst/>
          </a:prstGeom>
        </p:spPr>
      </p:pic>
      <p:grpSp>
        <p:nvGrpSpPr>
          <p:cNvPr id="71" name="קבוצה 70">
            <a:extLst>
              <a:ext uri="{FF2B5EF4-FFF2-40B4-BE49-F238E27FC236}">
                <a16:creationId xmlns:a16="http://schemas.microsoft.com/office/drawing/2014/main" id="{9DA6BF42-9279-41A0-9C1B-4F63450C05C5}"/>
              </a:ext>
            </a:extLst>
          </p:cNvPr>
          <p:cNvGrpSpPr/>
          <p:nvPr/>
        </p:nvGrpSpPr>
        <p:grpSpPr>
          <a:xfrm>
            <a:off x="1319645" y="6072647"/>
            <a:ext cx="1777377" cy="685713"/>
            <a:chOff x="5953" y="27845"/>
            <a:chExt cx="2257127" cy="901113"/>
          </a:xfrm>
        </p:grpSpPr>
        <p:sp>
          <p:nvSpPr>
            <p:cNvPr id="72" name="חץ: סוגר זוויתי 71">
              <a:extLst>
                <a:ext uri="{FF2B5EF4-FFF2-40B4-BE49-F238E27FC236}">
                  <a16:creationId xmlns:a16="http://schemas.microsoft.com/office/drawing/2014/main" id="{D13C5FA3-011F-418B-A5BC-262A25831A5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3" name="חץ: סוגר זוויתי 4">
              <a:extLst>
                <a:ext uri="{FF2B5EF4-FFF2-40B4-BE49-F238E27FC236}">
                  <a16:creationId xmlns:a16="http://schemas.microsoft.com/office/drawing/2014/main" id="{ED997FC7-EED0-44F6-A2F6-376CC1818A94}"/>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429DC99B-AA02-4A45-B833-3B58EEFD844E}"/>
              </a:ext>
            </a:extLst>
          </p:cNvPr>
          <p:cNvGrpSpPr/>
          <p:nvPr/>
        </p:nvGrpSpPr>
        <p:grpSpPr>
          <a:xfrm>
            <a:off x="2832223" y="6075251"/>
            <a:ext cx="1847367" cy="685261"/>
            <a:chOff x="1999059" y="27845"/>
            <a:chExt cx="2214562" cy="900519"/>
          </a:xfrm>
        </p:grpSpPr>
        <p:sp>
          <p:nvSpPr>
            <p:cNvPr id="75" name="חץ: סוגר זוויתי 74">
              <a:extLst>
                <a:ext uri="{FF2B5EF4-FFF2-40B4-BE49-F238E27FC236}">
                  <a16:creationId xmlns:a16="http://schemas.microsoft.com/office/drawing/2014/main" id="{CC6FCAC3-F86A-4CAF-8D71-598608AC51D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6" name="חץ: סוגר זוויתי 6">
              <a:extLst>
                <a:ext uri="{FF2B5EF4-FFF2-40B4-BE49-F238E27FC236}">
                  <a16:creationId xmlns:a16="http://schemas.microsoft.com/office/drawing/2014/main" id="{C345E776-1ECC-42F4-9513-FE143DF000FD}"/>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A8F54AFE-8BC5-4DC5-8900-B2D027B6BD53}"/>
              </a:ext>
            </a:extLst>
          </p:cNvPr>
          <p:cNvGrpSpPr/>
          <p:nvPr/>
        </p:nvGrpSpPr>
        <p:grpSpPr>
          <a:xfrm>
            <a:off x="6982473" y="6044221"/>
            <a:ext cx="1828707" cy="685713"/>
            <a:chOff x="3992165" y="12556"/>
            <a:chExt cx="2214562" cy="901113"/>
          </a:xfrm>
        </p:grpSpPr>
        <p:sp>
          <p:nvSpPr>
            <p:cNvPr id="78" name="חץ: סוגר זוויתי 77">
              <a:extLst>
                <a:ext uri="{FF2B5EF4-FFF2-40B4-BE49-F238E27FC236}">
                  <a16:creationId xmlns:a16="http://schemas.microsoft.com/office/drawing/2014/main" id="{CC35C02D-F9BD-49BF-A3F3-3C2D2E4A1D2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9" name="חץ: סוגר זוויתי 8">
              <a:extLst>
                <a:ext uri="{FF2B5EF4-FFF2-40B4-BE49-F238E27FC236}">
                  <a16:creationId xmlns:a16="http://schemas.microsoft.com/office/drawing/2014/main" id="{19734E9B-24EB-40D5-B4B0-1014A0821AEA}"/>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31D05D3F-D2A0-4F29-AFE9-A49EC93CFE0E}"/>
              </a:ext>
            </a:extLst>
          </p:cNvPr>
          <p:cNvGrpSpPr/>
          <p:nvPr/>
        </p:nvGrpSpPr>
        <p:grpSpPr>
          <a:xfrm>
            <a:off x="8554333" y="6027093"/>
            <a:ext cx="1758331" cy="697347"/>
            <a:chOff x="7913484" y="-2733"/>
            <a:chExt cx="4299336" cy="916402"/>
          </a:xfrm>
        </p:grpSpPr>
        <p:sp>
          <p:nvSpPr>
            <p:cNvPr id="81" name="חץ: סוגר זוויתי 80">
              <a:extLst>
                <a:ext uri="{FF2B5EF4-FFF2-40B4-BE49-F238E27FC236}">
                  <a16:creationId xmlns:a16="http://schemas.microsoft.com/office/drawing/2014/main" id="{85E91AC3-3F6A-4C1B-9D08-2557D74456A4}"/>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2" name="חץ: סוגר זוויתי 12">
              <a:extLst>
                <a:ext uri="{FF2B5EF4-FFF2-40B4-BE49-F238E27FC236}">
                  <a16:creationId xmlns:a16="http://schemas.microsoft.com/office/drawing/2014/main" id="{B4FE3378-D031-4577-97A4-7C64CD5EFCDB}"/>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0705A4DC-3517-49CC-9351-77FF645A60AC}"/>
              </a:ext>
            </a:extLst>
          </p:cNvPr>
          <p:cNvGrpSpPr/>
          <p:nvPr/>
        </p:nvGrpSpPr>
        <p:grpSpPr>
          <a:xfrm>
            <a:off x="10045958" y="6018672"/>
            <a:ext cx="1430558" cy="703617"/>
            <a:chOff x="9971484" y="-10972"/>
            <a:chExt cx="2214562" cy="924641"/>
          </a:xfrm>
        </p:grpSpPr>
        <p:sp>
          <p:nvSpPr>
            <p:cNvPr id="84" name="חץ: סוגר זוויתי 83">
              <a:extLst>
                <a:ext uri="{FF2B5EF4-FFF2-40B4-BE49-F238E27FC236}">
                  <a16:creationId xmlns:a16="http://schemas.microsoft.com/office/drawing/2014/main" id="{8F4035AB-37EC-42CA-8798-A019C6B76D7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5" name="חץ: סוגר זוויתי 14">
              <a:extLst>
                <a:ext uri="{FF2B5EF4-FFF2-40B4-BE49-F238E27FC236}">
                  <a16:creationId xmlns:a16="http://schemas.microsoft.com/office/drawing/2014/main" id="{249ADF4D-6FA9-494B-A197-2198C9CBCA4D}"/>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0D953FD4-E5F3-4749-87D9-2087822B3E4D}"/>
              </a:ext>
            </a:extLst>
          </p:cNvPr>
          <p:cNvGrpSpPr/>
          <p:nvPr/>
        </p:nvGrpSpPr>
        <p:grpSpPr>
          <a:xfrm>
            <a:off x="4405426" y="6037094"/>
            <a:ext cx="1430558" cy="699890"/>
            <a:chOff x="5985271" y="-6074"/>
            <a:chExt cx="2214562" cy="919743"/>
          </a:xfrm>
        </p:grpSpPr>
        <p:sp>
          <p:nvSpPr>
            <p:cNvPr id="87" name="חץ: סוגר זוויתי 86">
              <a:extLst>
                <a:ext uri="{FF2B5EF4-FFF2-40B4-BE49-F238E27FC236}">
                  <a16:creationId xmlns:a16="http://schemas.microsoft.com/office/drawing/2014/main" id="{4C1D0E01-7249-4A9F-9F1E-EE80E07F18D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8" name="חץ: סוגר זוויתי 10">
              <a:extLst>
                <a:ext uri="{FF2B5EF4-FFF2-40B4-BE49-F238E27FC236}">
                  <a16:creationId xmlns:a16="http://schemas.microsoft.com/office/drawing/2014/main" id="{5FB86819-47A8-4873-B98A-FD166D89522B}"/>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9" name="קבוצה 88">
            <a:extLst>
              <a:ext uri="{FF2B5EF4-FFF2-40B4-BE49-F238E27FC236}">
                <a16:creationId xmlns:a16="http://schemas.microsoft.com/office/drawing/2014/main" id="{6BADD132-624C-4B45-856E-0AB12BCAFB41}"/>
              </a:ext>
            </a:extLst>
          </p:cNvPr>
          <p:cNvGrpSpPr/>
          <p:nvPr/>
        </p:nvGrpSpPr>
        <p:grpSpPr>
          <a:xfrm>
            <a:off x="5577770" y="6044221"/>
            <a:ext cx="1649127" cy="685713"/>
            <a:chOff x="5985271" y="12556"/>
            <a:chExt cx="2214562" cy="901113"/>
          </a:xfrm>
        </p:grpSpPr>
        <p:sp>
          <p:nvSpPr>
            <p:cNvPr id="90" name="חץ: סוגר זוויתי 89">
              <a:extLst>
                <a:ext uri="{FF2B5EF4-FFF2-40B4-BE49-F238E27FC236}">
                  <a16:creationId xmlns:a16="http://schemas.microsoft.com/office/drawing/2014/main" id="{7C0DFC2B-0C03-4ED9-9BCA-E4871DC18758}"/>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1" name="חץ: סוגר זוויתי 10">
              <a:extLst>
                <a:ext uri="{FF2B5EF4-FFF2-40B4-BE49-F238E27FC236}">
                  <a16:creationId xmlns:a16="http://schemas.microsoft.com/office/drawing/2014/main" id="{CD64E742-2729-448F-AF21-41E009EDF0AE}"/>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42"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600438"/>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3200" i="1" dirty="0">
              <a:solidFill>
                <a:schemeClr val="bg1"/>
              </a:solidFill>
            </a:endParaRPr>
          </a:p>
          <a:p>
            <a:pPr algn="ctr"/>
            <a:r>
              <a:rPr lang="en-US" sz="3200" i="1" dirty="0">
                <a:solidFill>
                  <a:schemeClr val="bg1"/>
                </a:solidFill>
              </a:rPr>
              <a:t>Q1: Is there a difference between good placements of the Arabic population to other populations?</a:t>
            </a:r>
            <a:endParaRPr lang="he-IL" sz="2800" i="1" dirty="0">
              <a:solidFill>
                <a:schemeClr val="bg1"/>
              </a:solidFill>
            </a:endParaRPr>
          </a:p>
        </p:txBody>
      </p:sp>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63121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We conclude that we will not reject </a:t>
                </a:r>
                <a14:m>
                  <m:oMath xmlns:m="http://schemas.openxmlformats.org/officeDocument/2006/math">
                    <m:sSub>
                      <m:sSubPr>
                        <m:ctrlPr>
                          <a:rPr lang="en-US" sz="2000" i="1">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0</m:t>
                        </m:r>
                      </m:sub>
                    </m:sSub>
                  </m:oMath>
                </a14:m>
                <a:r>
                  <a:rPr lang="en-US" sz="2000" dirty="0">
                    <a:latin typeface="David" panose="020E0502060401010101" pitchFamily="34" charset="-79"/>
                  </a:rPr>
                  <a:t> and say there is no significant difference between the placement of the Arabs and the placement of the non-Arabs.</a:t>
                </a:r>
                <a:endParaRPr lang="he-IL" sz="20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631216"/>
              </a:xfrm>
              <a:prstGeom prst="rect">
                <a:avLst/>
              </a:prstGeom>
              <a:blipFill>
                <a:blip r:embed="rId3"/>
                <a:stretch>
                  <a:fillRect l="-1098" t="-2247" r="-1098" b="-5993"/>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6"/>
          <a:stretch>
            <a:fillRect/>
          </a:stretch>
        </p:blipFill>
        <p:spPr>
          <a:xfrm>
            <a:off x="4246621" y="1727295"/>
            <a:ext cx="6846780" cy="1407454"/>
          </a:xfrm>
          <a:prstGeom prst="rect">
            <a:avLst/>
          </a:prstGeom>
        </p:spPr>
      </p:pic>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מלבן 27">
                <a:extLst>
                  <a:ext uri="{FF2B5EF4-FFF2-40B4-BE49-F238E27FC236}">
                    <a16:creationId xmlns:a16="http://schemas.microsoft.com/office/drawing/2014/main" id="{403689D4-B8ED-4DC6-B0EA-E92343626883}"/>
                  </a:ext>
                </a:extLst>
              </p:cNvPr>
              <p:cNvSpPr/>
              <p:nvPr/>
            </p:nvSpPr>
            <p:spPr>
              <a:xfrm>
                <a:off x="209088" y="1587256"/>
                <a:ext cx="4167845" cy="1877437"/>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0</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dirty="0">
                    <a:effectLst/>
                    <a:latin typeface="Calibri" panose="020F0502020204030204" pitchFamily="34" charset="0"/>
                    <a:ea typeface="Calibri" panose="020F0502020204030204" pitchFamily="34" charset="0"/>
                    <a:cs typeface="Arial" panose="020B0604020202020204" pitchFamily="34" charset="0"/>
                  </a:rPr>
                  <a:t> ( </a:t>
                </a:r>
                <a:r>
                  <a:rPr lang="en-US" sz="1600"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sz="1600" i="1">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1</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i="1" dirty="0">
                    <a:latin typeface="Cambria Math" panose="02040503050406030204" pitchFamily="18" charset="0"/>
                    <a:ea typeface="Calibri" panose="020F0502020204030204" pitchFamily="34" charset="0"/>
                    <a:cs typeface="David" panose="020E0502060401010101" pitchFamily="34" charset="-79"/>
                  </a:rPr>
                  <a:t> ( There is a difference)</a:t>
                </a:r>
                <a:endParaRPr lang="he-IL" sz="1600"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sz="1600"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8" name="מלבן 27">
                <a:extLst>
                  <a:ext uri="{FF2B5EF4-FFF2-40B4-BE49-F238E27FC236}">
                    <a16:creationId xmlns:a16="http://schemas.microsoft.com/office/drawing/2014/main" id="{403689D4-B8ED-4DC6-B0EA-E92343626883}"/>
                  </a:ext>
                </a:extLst>
              </p:cNvPr>
              <p:cNvSpPr>
                <a:spLocks noRot="1" noChangeAspect="1" noMove="1" noResize="1" noEditPoints="1" noAdjustHandles="1" noChangeArrowheads="1" noChangeShapeType="1" noTextEdit="1"/>
              </p:cNvSpPr>
              <p:nvPr/>
            </p:nvSpPr>
            <p:spPr>
              <a:xfrm>
                <a:off x="209088" y="1587256"/>
                <a:ext cx="4167845" cy="1877437"/>
              </a:xfrm>
              <a:prstGeom prst="rect">
                <a:avLst/>
              </a:prstGeom>
              <a:blipFill>
                <a:blip r:embed="rId8"/>
                <a:stretch>
                  <a:fillRect l="-731"/>
                </a:stretch>
              </a:blipFill>
            </p:spPr>
            <p:txBody>
              <a:bodyPr/>
              <a:lstStyle/>
              <a:p>
                <a:r>
                  <a:rPr lang="he-IL">
                    <a:noFill/>
                  </a:rPr>
                  <a:t> </a:t>
                </a:r>
              </a:p>
            </p:txBody>
          </p:sp>
        </mc:Fallback>
      </mc:AlternateContent>
      <p:grpSp>
        <p:nvGrpSpPr>
          <p:cNvPr id="71" name="קבוצה 70">
            <a:extLst>
              <a:ext uri="{FF2B5EF4-FFF2-40B4-BE49-F238E27FC236}">
                <a16:creationId xmlns:a16="http://schemas.microsoft.com/office/drawing/2014/main" id="{0A43EC03-FB0E-46D4-AF0A-07C3D31B6E6D}"/>
              </a:ext>
            </a:extLst>
          </p:cNvPr>
          <p:cNvGrpSpPr/>
          <p:nvPr/>
        </p:nvGrpSpPr>
        <p:grpSpPr>
          <a:xfrm>
            <a:off x="1319645" y="6072647"/>
            <a:ext cx="1777377" cy="685713"/>
            <a:chOff x="5953" y="27845"/>
            <a:chExt cx="2257127" cy="901113"/>
          </a:xfrm>
        </p:grpSpPr>
        <p:sp>
          <p:nvSpPr>
            <p:cNvPr id="72" name="חץ: סוגר זוויתי 71">
              <a:extLst>
                <a:ext uri="{FF2B5EF4-FFF2-40B4-BE49-F238E27FC236}">
                  <a16:creationId xmlns:a16="http://schemas.microsoft.com/office/drawing/2014/main" id="{0E730D92-52A7-4EA6-B4C5-5956B6325CC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3" name="חץ: סוגר זוויתי 4">
              <a:extLst>
                <a:ext uri="{FF2B5EF4-FFF2-40B4-BE49-F238E27FC236}">
                  <a16:creationId xmlns:a16="http://schemas.microsoft.com/office/drawing/2014/main" id="{E356C199-6229-416A-80C0-C5D1CC084778}"/>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3D8FD336-54F8-43E6-B293-76B915F6C843}"/>
              </a:ext>
            </a:extLst>
          </p:cNvPr>
          <p:cNvGrpSpPr/>
          <p:nvPr/>
        </p:nvGrpSpPr>
        <p:grpSpPr>
          <a:xfrm>
            <a:off x="2832223" y="6075251"/>
            <a:ext cx="1847367" cy="685261"/>
            <a:chOff x="1999059" y="27845"/>
            <a:chExt cx="2214562" cy="900519"/>
          </a:xfrm>
        </p:grpSpPr>
        <p:sp>
          <p:nvSpPr>
            <p:cNvPr id="75" name="חץ: סוגר זוויתי 74">
              <a:extLst>
                <a:ext uri="{FF2B5EF4-FFF2-40B4-BE49-F238E27FC236}">
                  <a16:creationId xmlns:a16="http://schemas.microsoft.com/office/drawing/2014/main" id="{B39E57AC-AFCE-44F3-9B52-59DAFCD15E1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6" name="חץ: סוגר זוויתי 6">
              <a:extLst>
                <a:ext uri="{FF2B5EF4-FFF2-40B4-BE49-F238E27FC236}">
                  <a16:creationId xmlns:a16="http://schemas.microsoft.com/office/drawing/2014/main" id="{7D402F62-61A2-4FC4-85EF-C4FFE25D2ADA}"/>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D88340C5-FE3C-4720-8DF0-5BC65CC4B63A}"/>
              </a:ext>
            </a:extLst>
          </p:cNvPr>
          <p:cNvGrpSpPr/>
          <p:nvPr/>
        </p:nvGrpSpPr>
        <p:grpSpPr>
          <a:xfrm>
            <a:off x="6982473" y="6044221"/>
            <a:ext cx="1828707" cy="685713"/>
            <a:chOff x="3992165" y="12556"/>
            <a:chExt cx="2214562" cy="901113"/>
          </a:xfrm>
        </p:grpSpPr>
        <p:sp>
          <p:nvSpPr>
            <p:cNvPr id="78" name="חץ: סוגר זוויתי 77">
              <a:extLst>
                <a:ext uri="{FF2B5EF4-FFF2-40B4-BE49-F238E27FC236}">
                  <a16:creationId xmlns:a16="http://schemas.microsoft.com/office/drawing/2014/main" id="{362AE199-B8A9-47D2-A28B-F98A4BD44D7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9" name="חץ: סוגר זוויתי 8">
              <a:extLst>
                <a:ext uri="{FF2B5EF4-FFF2-40B4-BE49-F238E27FC236}">
                  <a16:creationId xmlns:a16="http://schemas.microsoft.com/office/drawing/2014/main" id="{D941A707-CB17-44F0-8E47-B920FC94F607}"/>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0350222F-C86C-43E5-9713-50A8D21A19E0}"/>
              </a:ext>
            </a:extLst>
          </p:cNvPr>
          <p:cNvGrpSpPr/>
          <p:nvPr/>
        </p:nvGrpSpPr>
        <p:grpSpPr>
          <a:xfrm>
            <a:off x="8554333" y="6027093"/>
            <a:ext cx="1758331" cy="697347"/>
            <a:chOff x="7913484" y="-2733"/>
            <a:chExt cx="4299336" cy="916402"/>
          </a:xfrm>
        </p:grpSpPr>
        <p:sp>
          <p:nvSpPr>
            <p:cNvPr id="81" name="חץ: סוגר זוויתי 80">
              <a:extLst>
                <a:ext uri="{FF2B5EF4-FFF2-40B4-BE49-F238E27FC236}">
                  <a16:creationId xmlns:a16="http://schemas.microsoft.com/office/drawing/2014/main" id="{6F47BC38-CE99-41F7-B44B-470DBD40FDAA}"/>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2" name="חץ: סוגר זוויתי 12">
              <a:extLst>
                <a:ext uri="{FF2B5EF4-FFF2-40B4-BE49-F238E27FC236}">
                  <a16:creationId xmlns:a16="http://schemas.microsoft.com/office/drawing/2014/main" id="{FA0E0D72-308C-49CD-9F6C-0D9E5A3D5834}"/>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C30FD232-8390-45AF-B9D0-0D964C3F6E94}"/>
              </a:ext>
            </a:extLst>
          </p:cNvPr>
          <p:cNvGrpSpPr/>
          <p:nvPr/>
        </p:nvGrpSpPr>
        <p:grpSpPr>
          <a:xfrm>
            <a:off x="10045958" y="6018672"/>
            <a:ext cx="1430558" cy="703617"/>
            <a:chOff x="9971484" y="-10972"/>
            <a:chExt cx="2214562" cy="924641"/>
          </a:xfrm>
        </p:grpSpPr>
        <p:sp>
          <p:nvSpPr>
            <p:cNvPr id="84" name="חץ: סוגר זוויתי 83">
              <a:extLst>
                <a:ext uri="{FF2B5EF4-FFF2-40B4-BE49-F238E27FC236}">
                  <a16:creationId xmlns:a16="http://schemas.microsoft.com/office/drawing/2014/main" id="{A2C5673B-8FBD-44A7-AB6A-CCE8F53604D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5" name="חץ: סוגר זוויתי 14">
              <a:extLst>
                <a:ext uri="{FF2B5EF4-FFF2-40B4-BE49-F238E27FC236}">
                  <a16:creationId xmlns:a16="http://schemas.microsoft.com/office/drawing/2014/main" id="{C7E2BAE7-A34F-4CD8-8AD8-2F4F945B4E13}"/>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384CD1A2-5D02-4F8D-9668-CA900E6119C9}"/>
              </a:ext>
            </a:extLst>
          </p:cNvPr>
          <p:cNvGrpSpPr/>
          <p:nvPr/>
        </p:nvGrpSpPr>
        <p:grpSpPr>
          <a:xfrm>
            <a:off x="4405426" y="6037094"/>
            <a:ext cx="1430558" cy="699890"/>
            <a:chOff x="5985271" y="-6074"/>
            <a:chExt cx="2214562" cy="919743"/>
          </a:xfrm>
        </p:grpSpPr>
        <p:sp>
          <p:nvSpPr>
            <p:cNvPr id="87" name="חץ: סוגר זוויתי 86">
              <a:extLst>
                <a:ext uri="{FF2B5EF4-FFF2-40B4-BE49-F238E27FC236}">
                  <a16:creationId xmlns:a16="http://schemas.microsoft.com/office/drawing/2014/main" id="{C90AF57C-C78F-4905-9897-3F701340DFC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8" name="חץ: סוגר זוויתי 10">
              <a:extLst>
                <a:ext uri="{FF2B5EF4-FFF2-40B4-BE49-F238E27FC236}">
                  <a16:creationId xmlns:a16="http://schemas.microsoft.com/office/drawing/2014/main" id="{BC35544C-3081-4DC2-A65A-2525870B61BC}"/>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9" name="קבוצה 88">
            <a:extLst>
              <a:ext uri="{FF2B5EF4-FFF2-40B4-BE49-F238E27FC236}">
                <a16:creationId xmlns:a16="http://schemas.microsoft.com/office/drawing/2014/main" id="{E7513F50-1D1D-42E1-97E5-D804A72654AA}"/>
              </a:ext>
            </a:extLst>
          </p:cNvPr>
          <p:cNvGrpSpPr/>
          <p:nvPr/>
        </p:nvGrpSpPr>
        <p:grpSpPr>
          <a:xfrm>
            <a:off x="5577770" y="6044221"/>
            <a:ext cx="1649127" cy="685713"/>
            <a:chOff x="5985271" y="12556"/>
            <a:chExt cx="2214562" cy="901113"/>
          </a:xfrm>
        </p:grpSpPr>
        <p:sp>
          <p:nvSpPr>
            <p:cNvPr id="90" name="חץ: סוגר זוויתי 89">
              <a:extLst>
                <a:ext uri="{FF2B5EF4-FFF2-40B4-BE49-F238E27FC236}">
                  <a16:creationId xmlns:a16="http://schemas.microsoft.com/office/drawing/2014/main" id="{7525B30E-499B-43A7-9838-8A3C85434D7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1" name="חץ: סוגר זוויתי 10">
              <a:extLst>
                <a:ext uri="{FF2B5EF4-FFF2-40B4-BE49-F238E27FC236}">
                  <a16:creationId xmlns:a16="http://schemas.microsoft.com/office/drawing/2014/main" id="{BC79D053-691B-4A64-93F9-001449331E57}"/>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כותרת 1">
            <a:extLst>
              <a:ext uri="{FF2B5EF4-FFF2-40B4-BE49-F238E27FC236}">
                <a16:creationId xmlns:a16="http://schemas.microsoft.com/office/drawing/2014/main" id="{40E1899C-28DA-4986-9D38-AF51BD4B2323}"/>
              </a:ext>
            </a:extLst>
          </p:cNvPr>
          <p:cNvSpPr txBox="1">
            <a:spLocks/>
          </p:cNvSpPr>
          <p:nvPr/>
        </p:nvSpPr>
        <p:spPr>
          <a:xfrm>
            <a:off x="0" y="-7295"/>
            <a:ext cx="12192001" cy="958049"/>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800" i="1" dirty="0">
                <a:solidFill>
                  <a:schemeClr val="bg1"/>
                </a:solidFill>
                <a:latin typeface="David" panose="020E0502060401010101" pitchFamily="34" charset="-79"/>
                <a:cs typeface="David" panose="020E0502060401010101" pitchFamily="34" charset="-79"/>
              </a:rPr>
              <a:t>Q2: How long job seekers</a:t>
            </a:r>
          </a:p>
          <a:p>
            <a:pPr algn="ctr" rtl="0"/>
            <a:r>
              <a:rPr lang="en-US" sz="2800" i="1" dirty="0">
                <a:solidFill>
                  <a:schemeClr val="bg1"/>
                </a:solidFill>
                <a:latin typeface="David" panose="020E0502060401010101" pitchFamily="34" charset="-79"/>
                <a:cs typeface="David" panose="020E0502060401010101" pitchFamily="34" charset="-79"/>
              </a:rPr>
              <a:t>are in the program before their placements ?</a:t>
            </a:r>
            <a:endParaRPr lang="he-IL" sz="2800" i="1"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3"/>
          <a:stretch>
            <a:fillRect/>
          </a:stretch>
        </p:blipFill>
        <p:spPr>
          <a:xfrm>
            <a:off x="368739" y="2376618"/>
            <a:ext cx="5695950" cy="33242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6" name="מסגרת 5">
            <a:extLst>
              <a:ext uri="{FF2B5EF4-FFF2-40B4-BE49-F238E27FC236}">
                <a16:creationId xmlns:a16="http://schemas.microsoft.com/office/drawing/2014/main" id="{FB63F24E-F440-4FF6-A76D-AF2B0B40CD39}"/>
              </a:ext>
            </a:extLst>
          </p:cNvPr>
          <p:cNvSpPr/>
          <p:nvPr/>
        </p:nvSpPr>
        <p:spPr>
          <a:xfrm>
            <a:off x="1866146" y="5308032"/>
            <a:ext cx="4097423" cy="21710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pic>
        <p:nvPicPr>
          <p:cNvPr id="54" name="תמונה 53">
            <a:extLst>
              <a:ext uri="{FF2B5EF4-FFF2-40B4-BE49-F238E27FC236}">
                <a16:creationId xmlns:a16="http://schemas.microsoft.com/office/drawing/2014/main" id="{54BE5B8C-A9A9-4FF4-B2C9-05271279391E}"/>
              </a:ext>
            </a:extLst>
          </p:cNvPr>
          <p:cNvPicPr>
            <a:picLocks noChangeAspect="1"/>
          </p:cNvPicPr>
          <p:nvPr/>
        </p:nvPicPr>
        <p:blipFill>
          <a:blip r:embed="rId6"/>
          <a:stretch>
            <a:fillRect/>
          </a:stretch>
        </p:blipFill>
        <p:spPr>
          <a:xfrm>
            <a:off x="7572139" y="2604404"/>
            <a:ext cx="1685925" cy="2676525"/>
          </a:xfrm>
          <a:prstGeom prst="rect">
            <a:avLst/>
          </a:prstGeom>
        </p:spPr>
      </p:pic>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290850" y="1049806"/>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290850" y="1049806"/>
                <a:ext cx="6782267" cy="1397562"/>
              </a:xfrm>
              <a:prstGeom prst="rect">
                <a:avLst/>
              </a:prstGeom>
              <a:blipFill>
                <a:blip r:embed="rId7"/>
                <a:stretch>
                  <a:fillRect/>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B940425-183F-41DD-91BD-32277B94EE3A}"/>
              </a:ext>
            </a:extLst>
          </p:cNvPr>
          <p:cNvSpPr/>
          <p:nvPr/>
        </p:nvSpPr>
        <p:spPr>
          <a:xfrm>
            <a:off x="7797744" y="1649582"/>
            <a:ext cx="3557818" cy="878895"/>
          </a:xfrm>
          <a:prstGeom prst="rect">
            <a:avLst/>
          </a:prstGeom>
        </p:spPr>
        <p:txBody>
          <a:bodyPr wrap="square">
            <a:spAutoFit/>
          </a:bodyPr>
          <a:lstStyle/>
          <a:p>
            <a:pPr>
              <a:lnSpc>
                <a:spcPct val="150000"/>
              </a:lnSpc>
            </a:pPr>
            <a:r>
              <a:rPr lang="en-US" dirty="0">
                <a:latin typeface="TimesNewRomanPS-BoldMT"/>
                <a:ea typeface="Calibri" panose="020F0502020204030204" pitchFamily="34" charset="0"/>
                <a:cs typeface="Arial" panose="020B0604020202020204" pitchFamily="34" charset="0"/>
              </a:rPr>
              <a:t>Confidence interval is: </a:t>
            </a:r>
          </a:p>
          <a:p>
            <a:pPr>
              <a:lnSpc>
                <a:spcPct val="150000"/>
              </a:lnSpc>
            </a:pPr>
            <a:r>
              <a:rPr lang="en-US" dirty="0">
                <a:latin typeface="TimesNewRomanPS-BoldMT"/>
                <a:ea typeface="Calibri" panose="020F0502020204030204" pitchFamily="34" charset="0"/>
                <a:cs typeface="Arial" panose="020B0604020202020204" pitchFamily="34" charset="0"/>
              </a:rPr>
              <a:t>( 336.994, 341.418, 345.842) [days]</a:t>
            </a:r>
            <a:endParaRPr lang="en-US" dirty="0">
              <a:latin typeface="Calibri" panose="020F0502020204030204" pitchFamily="34" charset="0"/>
              <a:ea typeface="Calibri" panose="020F0502020204030204" pitchFamily="34" charset="0"/>
              <a:cs typeface="Arial" panose="020B0604020202020204" pitchFamily="34" charset="0"/>
            </a:endParaRPr>
          </a:p>
        </p:txBody>
      </p:sp>
      <p:grpSp>
        <p:nvGrpSpPr>
          <p:cNvPr id="73" name="קבוצה 72">
            <a:extLst>
              <a:ext uri="{FF2B5EF4-FFF2-40B4-BE49-F238E27FC236}">
                <a16:creationId xmlns:a16="http://schemas.microsoft.com/office/drawing/2014/main" id="{440D4E25-1095-40EA-B70E-A2CAF4D931EC}"/>
              </a:ext>
            </a:extLst>
          </p:cNvPr>
          <p:cNvGrpSpPr/>
          <p:nvPr/>
        </p:nvGrpSpPr>
        <p:grpSpPr>
          <a:xfrm>
            <a:off x="1319645" y="6072647"/>
            <a:ext cx="1777377" cy="685713"/>
            <a:chOff x="5953" y="27845"/>
            <a:chExt cx="2257127" cy="901113"/>
          </a:xfrm>
        </p:grpSpPr>
        <p:sp>
          <p:nvSpPr>
            <p:cNvPr id="74" name="חץ: סוגר זוויתי 73">
              <a:extLst>
                <a:ext uri="{FF2B5EF4-FFF2-40B4-BE49-F238E27FC236}">
                  <a16:creationId xmlns:a16="http://schemas.microsoft.com/office/drawing/2014/main" id="{0C68E0B8-C520-4FEF-A888-7F135949066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5" name="חץ: סוגר זוויתי 4">
              <a:extLst>
                <a:ext uri="{FF2B5EF4-FFF2-40B4-BE49-F238E27FC236}">
                  <a16:creationId xmlns:a16="http://schemas.microsoft.com/office/drawing/2014/main" id="{562F2A14-1572-456B-957F-2E64CD1E3AE6}"/>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6" name="קבוצה 75">
            <a:extLst>
              <a:ext uri="{FF2B5EF4-FFF2-40B4-BE49-F238E27FC236}">
                <a16:creationId xmlns:a16="http://schemas.microsoft.com/office/drawing/2014/main" id="{CC28EADD-830C-45BE-A358-C005D807B264}"/>
              </a:ext>
            </a:extLst>
          </p:cNvPr>
          <p:cNvGrpSpPr/>
          <p:nvPr/>
        </p:nvGrpSpPr>
        <p:grpSpPr>
          <a:xfrm>
            <a:off x="2832223" y="6075251"/>
            <a:ext cx="1847367" cy="685261"/>
            <a:chOff x="1999059" y="27845"/>
            <a:chExt cx="2214562" cy="900519"/>
          </a:xfrm>
        </p:grpSpPr>
        <p:sp>
          <p:nvSpPr>
            <p:cNvPr id="77" name="חץ: סוגר זוויתי 76">
              <a:extLst>
                <a:ext uri="{FF2B5EF4-FFF2-40B4-BE49-F238E27FC236}">
                  <a16:creationId xmlns:a16="http://schemas.microsoft.com/office/drawing/2014/main" id="{DB6983D7-20CC-4250-87A6-DE61CA3BEB4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8" name="חץ: סוגר זוויתי 6">
              <a:extLst>
                <a:ext uri="{FF2B5EF4-FFF2-40B4-BE49-F238E27FC236}">
                  <a16:creationId xmlns:a16="http://schemas.microsoft.com/office/drawing/2014/main" id="{0373C3F0-2248-4D03-9A0A-FA7C065DF887}"/>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9" name="קבוצה 78">
            <a:extLst>
              <a:ext uri="{FF2B5EF4-FFF2-40B4-BE49-F238E27FC236}">
                <a16:creationId xmlns:a16="http://schemas.microsoft.com/office/drawing/2014/main" id="{7139BF4A-69F9-4B66-B1E7-90B697C46210}"/>
              </a:ext>
            </a:extLst>
          </p:cNvPr>
          <p:cNvGrpSpPr/>
          <p:nvPr/>
        </p:nvGrpSpPr>
        <p:grpSpPr>
          <a:xfrm>
            <a:off x="6982473" y="6044221"/>
            <a:ext cx="1828707" cy="685713"/>
            <a:chOff x="3992165" y="12556"/>
            <a:chExt cx="2214562" cy="901113"/>
          </a:xfrm>
        </p:grpSpPr>
        <p:sp>
          <p:nvSpPr>
            <p:cNvPr id="80" name="חץ: סוגר זוויתי 79">
              <a:extLst>
                <a:ext uri="{FF2B5EF4-FFF2-40B4-BE49-F238E27FC236}">
                  <a16:creationId xmlns:a16="http://schemas.microsoft.com/office/drawing/2014/main" id="{7C6BC3FB-CAD4-4B94-BD45-FFD9F758D89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81" name="חץ: סוגר זוויתי 8">
              <a:extLst>
                <a:ext uri="{FF2B5EF4-FFF2-40B4-BE49-F238E27FC236}">
                  <a16:creationId xmlns:a16="http://schemas.microsoft.com/office/drawing/2014/main" id="{A3F847DD-28EF-4070-BA4B-5816A2417E5B}"/>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4BC2A1E3-7689-47F4-8A15-D4727AF79616}"/>
              </a:ext>
            </a:extLst>
          </p:cNvPr>
          <p:cNvGrpSpPr/>
          <p:nvPr/>
        </p:nvGrpSpPr>
        <p:grpSpPr>
          <a:xfrm>
            <a:off x="8554333" y="6027093"/>
            <a:ext cx="1758331" cy="697347"/>
            <a:chOff x="7913484" y="-2733"/>
            <a:chExt cx="4299336" cy="916402"/>
          </a:xfrm>
        </p:grpSpPr>
        <p:sp>
          <p:nvSpPr>
            <p:cNvPr id="83" name="חץ: סוגר זוויתי 82">
              <a:extLst>
                <a:ext uri="{FF2B5EF4-FFF2-40B4-BE49-F238E27FC236}">
                  <a16:creationId xmlns:a16="http://schemas.microsoft.com/office/drawing/2014/main" id="{187575C3-9693-4FA4-96A2-7458D9496693}"/>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4" name="חץ: סוגר זוויתי 12">
              <a:extLst>
                <a:ext uri="{FF2B5EF4-FFF2-40B4-BE49-F238E27FC236}">
                  <a16:creationId xmlns:a16="http://schemas.microsoft.com/office/drawing/2014/main" id="{2A9783B9-111B-4B77-AFCB-52CB5BC0F963}"/>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5" name="קבוצה 84">
            <a:extLst>
              <a:ext uri="{FF2B5EF4-FFF2-40B4-BE49-F238E27FC236}">
                <a16:creationId xmlns:a16="http://schemas.microsoft.com/office/drawing/2014/main" id="{D8D24469-5288-41CA-AB3B-EF51F7522339}"/>
              </a:ext>
            </a:extLst>
          </p:cNvPr>
          <p:cNvGrpSpPr/>
          <p:nvPr/>
        </p:nvGrpSpPr>
        <p:grpSpPr>
          <a:xfrm>
            <a:off x="10045958" y="6018672"/>
            <a:ext cx="1430558" cy="703617"/>
            <a:chOff x="9971484" y="-10972"/>
            <a:chExt cx="2214562" cy="924641"/>
          </a:xfrm>
        </p:grpSpPr>
        <p:sp>
          <p:nvSpPr>
            <p:cNvPr id="86" name="חץ: סוגר זוויתי 85">
              <a:extLst>
                <a:ext uri="{FF2B5EF4-FFF2-40B4-BE49-F238E27FC236}">
                  <a16:creationId xmlns:a16="http://schemas.microsoft.com/office/drawing/2014/main" id="{B05F8C73-636B-44FC-99EB-76FE94D1D20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7" name="חץ: סוגר זוויתי 14">
              <a:extLst>
                <a:ext uri="{FF2B5EF4-FFF2-40B4-BE49-F238E27FC236}">
                  <a16:creationId xmlns:a16="http://schemas.microsoft.com/office/drawing/2014/main" id="{09119D8A-ACA4-475F-84B2-1604A681BCCC}"/>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8" name="קבוצה 87">
            <a:extLst>
              <a:ext uri="{FF2B5EF4-FFF2-40B4-BE49-F238E27FC236}">
                <a16:creationId xmlns:a16="http://schemas.microsoft.com/office/drawing/2014/main" id="{AA17E50B-E2C2-4DC4-9ECD-911FF6FEB651}"/>
              </a:ext>
            </a:extLst>
          </p:cNvPr>
          <p:cNvGrpSpPr/>
          <p:nvPr/>
        </p:nvGrpSpPr>
        <p:grpSpPr>
          <a:xfrm>
            <a:off x="4405426" y="6037094"/>
            <a:ext cx="1430558" cy="699890"/>
            <a:chOff x="5985271" y="-6074"/>
            <a:chExt cx="2214562" cy="919743"/>
          </a:xfrm>
        </p:grpSpPr>
        <p:sp>
          <p:nvSpPr>
            <p:cNvPr id="89" name="חץ: סוגר זוויתי 88">
              <a:extLst>
                <a:ext uri="{FF2B5EF4-FFF2-40B4-BE49-F238E27FC236}">
                  <a16:creationId xmlns:a16="http://schemas.microsoft.com/office/drawing/2014/main" id="{38E77AE1-A9AD-41FB-B939-456CB79A122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0" name="חץ: סוגר זוויתי 10">
              <a:extLst>
                <a:ext uri="{FF2B5EF4-FFF2-40B4-BE49-F238E27FC236}">
                  <a16:creationId xmlns:a16="http://schemas.microsoft.com/office/drawing/2014/main" id="{C35A1455-A9EB-4BE9-ABA6-0C2E9E7BDD8C}"/>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FB076193-CFBB-4C34-A229-728E371DC16B}"/>
              </a:ext>
            </a:extLst>
          </p:cNvPr>
          <p:cNvGrpSpPr/>
          <p:nvPr/>
        </p:nvGrpSpPr>
        <p:grpSpPr>
          <a:xfrm>
            <a:off x="5577770" y="6044221"/>
            <a:ext cx="1649127" cy="685713"/>
            <a:chOff x="5985271" y="12556"/>
            <a:chExt cx="2214562" cy="901113"/>
          </a:xfrm>
        </p:grpSpPr>
        <p:sp>
          <p:nvSpPr>
            <p:cNvPr id="92" name="חץ: סוגר זוויתי 91">
              <a:extLst>
                <a:ext uri="{FF2B5EF4-FFF2-40B4-BE49-F238E27FC236}">
                  <a16:creationId xmlns:a16="http://schemas.microsoft.com/office/drawing/2014/main" id="{ABB578A0-EA44-4962-94D2-09A1D767A2F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3" name="חץ: סוגר זוויתי 10">
              <a:extLst>
                <a:ext uri="{FF2B5EF4-FFF2-40B4-BE49-F238E27FC236}">
                  <a16:creationId xmlns:a16="http://schemas.microsoft.com/office/drawing/2014/main" id="{A9C50667-E4DE-46DA-B2B7-252107583162}"/>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3"/>
          <a:stretch>
            <a:fillRect/>
          </a:stretch>
        </p:blipFill>
        <p:spPr>
          <a:xfrm>
            <a:off x="2779558" y="1040577"/>
            <a:ext cx="9232800" cy="4725149"/>
          </a:xfrm>
          <a:prstGeom prst="rect">
            <a:avLst/>
          </a:prstGeom>
        </p:spPr>
      </p:pic>
      <p:sp>
        <p:nvSpPr>
          <p:cNvPr id="28" name="כותרת 1">
            <a:extLst>
              <a:ext uri="{FF2B5EF4-FFF2-40B4-BE49-F238E27FC236}">
                <a16:creationId xmlns:a16="http://schemas.microsoft.com/office/drawing/2014/main" id="{3B278407-D3E5-46E3-81FF-8D9E08ECE270}"/>
              </a:ext>
            </a:extLst>
          </p:cNvPr>
          <p:cNvSpPr txBox="1">
            <a:spLocks/>
          </p:cNvSpPr>
          <p:nvPr/>
        </p:nvSpPr>
        <p:spPr>
          <a:xfrm>
            <a:off x="0" y="-7295"/>
            <a:ext cx="12192001" cy="888853"/>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400" i="1" dirty="0">
                <a:solidFill>
                  <a:schemeClr val="bg1"/>
                </a:solidFill>
                <a:latin typeface="David" panose="020E0502060401010101" pitchFamily="34" charset="-79"/>
                <a:cs typeface="David" panose="020E0502060401010101" pitchFamily="34" charset="-79"/>
              </a:rPr>
              <a:t>Q3: Is there a difference between the time length</a:t>
            </a:r>
          </a:p>
          <a:p>
            <a:pPr algn="ctr" rtl="0"/>
            <a:r>
              <a:rPr lang="en-US" sz="2400" i="1" dirty="0">
                <a:solidFill>
                  <a:schemeClr val="bg1"/>
                </a:solidFill>
                <a:latin typeface="David" panose="020E0502060401010101" pitchFamily="34" charset="-79"/>
                <a:cs typeface="David" panose="020E0502060401010101" pitchFamily="34" charset="-79"/>
              </a:rPr>
              <a:t>of jobseeker in the program to type of placement ?</a:t>
            </a:r>
            <a:endParaRPr lang="en-US" sz="24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7DC9B6A6-4E7C-4411-A655-75C99772E057}"/>
              </a:ext>
            </a:extLst>
          </p:cNvPr>
          <p:cNvPicPr>
            <a:picLocks noChangeAspect="1"/>
          </p:cNvPicPr>
          <p:nvPr/>
        </p:nvPicPr>
        <p:blipFill>
          <a:blip r:embed="rId6"/>
          <a:stretch>
            <a:fillRect/>
          </a:stretch>
        </p:blipFill>
        <p:spPr>
          <a:xfrm>
            <a:off x="2929738" y="1058145"/>
            <a:ext cx="7463287" cy="4648414"/>
          </a:xfrm>
          <a:prstGeom prst="rect">
            <a:avLst/>
          </a:prstGeom>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746119" y="2918985"/>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861514" y="2683517"/>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𝑡</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𝑛𝑜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קבוצה 78">
            <a:extLst>
              <a:ext uri="{FF2B5EF4-FFF2-40B4-BE49-F238E27FC236}">
                <a16:creationId xmlns:a16="http://schemas.microsoft.com/office/drawing/2014/main" id="{304C131A-BDA7-4025-8DC7-1267BAD0D1CE}"/>
              </a:ext>
            </a:extLst>
          </p:cNvPr>
          <p:cNvGrpSpPr/>
          <p:nvPr/>
        </p:nvGrpSpPr>
        <p:grpSpPr>
          <a:xfrm>
            <a:off x="1319645" y="6072647"/>
            <a:ext cx="1777377" cy="685713"/>
            <a:chOff x="5953" y="27845"/>
            <a:chExt cx="2257127" cy="901113"/>
          </a:xfrm>
        </p:grpSpPr>
        <p:sp>
          <p:nvSpPr>
            <p:cNvPr id="80" name="חץ: סוגר זוויתי 79">
              <a:extLst>
                <a:ext uri="{FF2B5EF4-FFF2-40B4-BE49-F238E27FC236}">
                  <a16:creationId xmlns:a16="http://schemas.microsoft.com/office/drawing/2014/main" id="{9A7CE744-D000-4D92-A645-D1ECF749DF4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1" name="חץ: סוגר זוויתי 4">
              <a:extLst>
                <a:ext uri="{FF2B5EF4-FFF2-40B4-BE49-F238E27FC236}">
                  <a16:creationId xmlns:a16="http://schemas.microsoft.com/office/drawing/2014/main" id="{D79E4A72-160C-4DD2-8746-729B40290FE2}"/>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D0F46F28-F39A-422B-B97D-D6298778048F}"/>
              </a:ext>
            </a:extLst>
          </p:cNvPr>
          <p:cNvGrpSpPr/>
          <p:nvPr/>
        </p:nvGrpSpPr>
        <p:grpSpPr>
          <a:xfrm>
            <a:off x="2832223" y="6075251"/>
            <a:ext cx="1847367" cy="685261"/>
            <a:chOff x="1999059" y="27845"/>
            <a:chExt cx="2214562" cy="900519"/>
          </a:xfrm>
        </p:grpSpPr>
        <p:sp>
          <p:nvSpPr>
            <p:cNvPr id="83" name="חץ: סוגר זוויתי 82">
              <a:extLst>
                <a:ext uri="{FF2B5EF4-FFF2-40B4-BE49-F238E27FC236}">
                  <a16:creationId xmlns:a16="http://schemas.microsoft.com/office/drawing/2014/main" id="{B643D4E5-47DE-4D75-BDC3-8805EB27406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4" name="חץ: סוגר זוויתי 6">
              <a:extLst>
                <a:ext uri="{FF2B5EF4-FFF2-40B4-BE49-F238E27FC236}">
                  <a16:creationId xmlns:a16="http://schemas.microsoft.com/office/drawing/2014/main" id="{548C2409-7317-4C7A-A144-63CA2F6125FC}"/>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85" name="קבוצה 84">
            <a:extLst>
              <a:ext uri="{FF2B5EF4-FFF2-40B4-BE49-F238E27FC236}">
                <a16:creationId xmlns:a16="http://schemas.microsoft.com/office/drawing/2014/main" id="{5CD668A5-6067-4408-929B-FC08F6DE2AF1}"/>
              </a:ext>
            </a:extLst>
          </p:cNvPr>
          <p:cNvGrpSpPr/>
          <p:nvPr/>
        </p:nvGrpSpPr>
        <p:grpSpPr>
          <a:xfrm>
            <a:off x="6982473" y="6044221"/>
            <a:ext cx="1828707" cy="685713"/>
            <a:chOff x="3992165" y="12556"/>
            <a:chExt cx="2214562" cy="901113"/>
          </a:xfrm>
        </p:grpSpPr>
        <p:sp>
          <p:nvSpPr>
            <p:cNvPr id="86" name="חץ: סוגר זוויתי 85">
              <a:extLst>
                <a:ext uri="{FF2B5EF4-FFF2-40B4-BE49-F238E27FC236}">
                  <a16:creationId xmlns:a16="http://schemas.microsoft.com/office/drawing/2014/main" id="{320BBA5E-20B9-4984-9643-03A380A12C1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87" name="חץ: סוגר זוויתי 8">
              <a:extLst>
                <a:ext uri="{FF2B5EF4-FFF2-40B4-BE49-F238E27FC236}">
                  <a16:creationId xmlns:a16="http://schemas.microsoft.com/office/drawing/2014/main" id="{2E15B354-8DE3-4F9D-97EF-B15B3C3AC5B9}"/>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88" name="קבוצה 87">
            <a:extLst>
              <a:ext uri="{FF2B5EF4-FFF2-40B4-BE49-F238E27FC236}">
                <a16:creationId xmlns:a16="http://schemas.microsoft.com/office/drawing/2014/main" id="{A3C84D0E-DB6F-4498-8D75-0E600C6B89F7}"/>
              </a:ext>
            </a:extLst>
          </p:cNvPr>
          <p:cNvGrpSpPr/>
          <p:nvPr/>
        </p:nvGrpSpPr>
        <p:grpSpPr>
          <a:xfrm>
            <a:off x="8554333" y="6027093"/>
            <a:ext cx="1758331" cy="697347"/>
            <a:chOff x="7913484" y="-2733"/>
            <a:chExt cx="4299336" cy="916402"/>
          </a:xfrm>
        </p:grpSpPr>
        <p:sp>
          <p:nvSpPr>
            <p:cNvPr id="89" name="חץ: סוגר זוויתי 88">
              <a:extLst>
                <a:ext uri="{FF2B5EF4-FFF2-40B4-BE49-F238E27FC236}">
                  <a16:creationId xmlns:a16="http://schemas.microsoft.com/office/drawing/2014/main" id="{6EC704E8-35A2-461E-92C9-2800FD60E5B1}"/>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0" name="חץ: סוגר זוויתי 12">
              <a:extLst>
                <a:ext uri="{FF2B5EF4-FFF2-40B4-BE49-F238E27FC236}">
                  <a16:creationId xmlns:a16="http://schemas.microsoft.com/office/drawing/2014/main" id="{2DE996C0-6E60-4DE6-97B0-4B982F73A47F}"/>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D35665FB-7C73-473A-AF58-8C0DB1E7FD7D}"/>
              </a:ext>
            </a:extLst>
          </p:cNvPr>
          <p:cNvGrpSpPr/>
          <p:nvPr/>
        </p:nvGrpSpPr>
        <p:grpSpPr>
          <a:xfrm>
            <a:off x="10045958" y="6018672"/>
            <a:ext cx="1430558" cy="703617"/>
            <a:chOff x="9971484" y="-10972"/>
            <a:chExt cx="2214562" cy="924641"/>
          </a:xfrm>
        </p:grpSpPr>
        <p:sp>
          <p:nvSpPr>
            <p:cNvPr id="92" name="חץ: סוגר זוויתי 91">
              <a:extLst>
                <a:ext uri="{FF2B5EF4-FFF2-40B4-BE49-F238E27FC236}">
                  <a16:creationId xmlns:a16="http://schemas.microsoft.com/office/drawing/2014/main" id="{854F3125-FB79-4ABE-A06A-7CE86D34964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3" name="חץ: סוגר זוויתי 14">
              <a:extLst>
                <a:ext uri="{FF2B5EF4-FFF2-40B4-BE49-F238E27FC236}">
                  <a16:creationId xmlns:a16="http://schemas.microsoft.com/office/drawing/2014/main" id="{A1F5D8F6-60F7-4C50-90F6-EA745040279C}"/>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94" name="קבוצה 93">
            <a:extLst>
              <a:ext uri="{FF2B5EF4-FFF2-40B4-BE49-F238E27FC236}">
                <a16:creationId xmlns:a16="http://schemas.microsoft.com/office/drawing/2014/main" id="{4F7F2D3F-4A19-4104-871D-6DA493FA847B}"/>
              </a:ext>
            </a:extLst>
          </p:cNvPr>
          <p:cNvGrpSpPr/>
          <p:nvPr/>
        </p:nvGrpSpPr>
        <p:grpSpPr>
          <a:xfrm>
            <a:off x="4405426" y="6037094"/>
            <a:ext cx="1430558" cy="699890"/>
            <a:chOff x="5985271" y="-6074"/>
            <a:chExt cx="2214562" cy="919743"/>
          </a:xfrm>
        </p:grpSpPr>
        <p:sp>
          <p:nvSpPr>
            <p:cNvPr id="95" name="חץ: סוגר זוויתי 94">
              <a:extLst>
                <a:ext uri="{FF2B5EF4-FFF2-40B4-BE49-F238E27FC236}">
                  <a16:creationId xmlns:a16="http://schemas.microsoft.com/office/drawing/2014/main" id="{EF553EBF-6628-4161-8797-FB77F34721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6" name="חץ: סוגר זוויתי 10">
              <a:extLst>
                <a:ext uri="{FF2B5EF4-FFF2-40B4-BE49-F238E27FC236}">
                  <a16:creationId xmlns:a16="http://schemas.microsoft.com/office/drawing/2014/main" id="{31C46E97-5383-40F7-B375-3C459F7FC7A8}"/>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97" name="קבוצה 96">
            <a:extLst>
              <a:ext uri="{FF2B5EF4-FFF2-40B4-BE49-F238E27FC236}">
                <a16:creationId xmlns:a16="http://schemas.microsoft.com/office/drawing/2014/main" id="{E65A123F-5E9A-4199-8FF5-04B489E8DA2D}"/>
              </a:ext>
            </a:extLst>
          </p:cNvPr>
          <p:cNvGrpSpPr/>
          <p:nvPr/>
        </p:nvGrpSpPr>
        <p:grpSpPr>
          <a:xfrm>
            <a:off x="5577770" y="6044221"/>
            <a:ext cx="1649127" cy="685713"/>
            <a:chOff x="5985271" y="12556"/>
            <a:chExt cx="2214562" cy="901113"/>
          </a:xfrm>
        </p:grpSpPr>
        <p:sp>
          <p:nvSpPr>
            <p:cNvPr id="98" name="חץ: סוגר זוויתי 97">
              <a:extLst>
                <a:ext uri="{FF2B5EF4-FFF2-40B4-BE49-F238E27FC236}">
                  <a16:creationId xmlns:a16="http://schemas.microsoft.com/office/drawing/2014/main" id="{290D6582-7FD2-4BEA-AAFA-61B1C414048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9" name="חץ: סוגר זוויתי 10">
              <a:extLst>
                <a:ext uri="{FF2B5EF4-FFF2-40B4-BE49-F238E27FC236}">
                  <a16:creationId xmlns:a16="http://schemas.microsoft.com/office/drawing/2014/main" id="{D4C8C370-38AD-413D-AD0A-BFCAF54184D1}"/>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3"/>
                                        </p:tgtEl>
                                      </p:cBhvr>
                                    </p:animEffect>
                                    <p:set>
                                      <p:cBhvr>
                                        <p:cTn id="28" dur="1" fill="hold">
                                          <p:stCondLst>
                                            <p:cond delay="499"/>
                                          </p:stCondLst>
                                        </p:cTn>
                                        <p:tgtEl>
                                          <p:spTgt spid="5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p:cTn id="33" dur="500" fill="hold"/>
                                        <p:tgtEl>
                                          <p:spTgt spid="55"/>
                                        </p:tgtEl>
                                        <p:attrNameLst>
                                          <p:attrName>ppt_w</p:attrName>
                                        </p:attrNameLst>
                                      </p:cBhvr>
                                      <p:tavLst>
                                        <p:tav tm="0">
                                          <p:val>
                                            <p:fltVal val="0"/>
                                          </p:val>
                                        </p:tav>
                                        <p:tav tm="100000">
                                          <p:val>
                                            <p:strVal val="#ppt_w"/>
                                          </p:val>
                                        </p:tav>
                                      </p:tavLst>
                                    </p:anim>
                                    <p:anim calcmode="lin" valueType="num">
                                      <p:cBhvr>
                                        <p:cTn id="34" dur="500" fill="hold"/>
                                        <p:tgtEl>
                                          <p:spTgt spid="55"/>
                                        </p:tgtEl>
                                        <p:attrNameLst>
                                          <p:attrName>ppt_h</p:attrName>
                                        </p:attrNameLst>
                                      </p:cBhvr>
                                      <p:tavLst>
                                        <p:tav tm="0">
                                          <p:val>
                                            <p:fltVal val="0"/>
                                          </p:val>
                                        </p:tav>
                                        <p:tav tm="100000">
                                          <p:val>
                                            <p:strVal val="#ppt_h"/>
                                          </p:val>
                                        </p:tav>
                                      </p:tavLst>
                                    </p:anim>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Almost 60,000 jobseekers covering 60 bureaus all around Israel.</a:t>
            </a:r>
          </a:p>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IES provides professional training, finding employees for employers and more.</a:t>
            </a:r>
          </a:p>
        </p:txBody>
      </p:sp>
      <p:graphicFrame>
        <p:nvGraphicFramePr>
          <p:cNvPr id="50" name="דיאגרמה 49">
            <a:extLst>
              <a:ext uri="{FF2B5EF4-FFF2-40B4-BE49-F238E27FC236}">
                <a16:creationId xmlns:a16="http://schemas.microsoft.com/office/drawing/2014/main" id="{C48619BC-196A-43C3-ADEF-3E7D24FB9465}"/>
              </a:ext>
            </a:extLst>
          </p:cNvPr>
          <p:cNvGraphicFramePr/>
          <p:nvPr>
            <p:extLst>
              <p:ext uri="{D42A27DB-BD31-4B8C-83A1-F6EECF244321}">
                <p14:modId xmlns:p14="http://schemas.microsoft.com/office/powerpoint/2010/main" val="209270121"/>
              </p:ext>
            </p:extLst>
          </p:nvPr>
        </p:nvGraphicFramePr>
        <p:xfrm>
          <a:off x="3651801" y="914087"/>
          <a:ext cx="488839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grpSp>
        <p:nvGrpSpPr>
          <p:cNvPr id="85" name="קבוצה 84">
            <a:extLst>
              <a:ext uri="{FF2B5EF4-FFF2-40B4-BE49-F238E27FC236}">
                <a16:creationId xmlns:a16="http://schemas.microsoft.com/office/drawing/2014/main" id="{C3F13562-3B44-4866-94B5-4FF592AA021C}"/>
              </a:ext>
            </a:extLst>
          </p:cNvPr>
          <p:cNvGrpSpPr/>
          <p:nvPr/>
        </p:nvGrpSpPr>
        <p:grpSpPr>
          <a:xfrm>
            <a:off x="1211095" y="5763728"/>
            <a:ext cx="1885927" cy="901113"/>
            <a:chOff x="5953" y="27845"/>
            <a:chExt cx="2257127" cy="901113"/>
          </a:xfrm>
        </p:grpSpPr>
        <p:sp>
          <p:nvSpPr>
            <p:cNvPr id="86" name="חץ: סוגר זוויתי 85">
              <a:extLst>
                <a:ext uri="{FF2B5EF4-FFF2-40B4-BE49-F238E27FC236}">
                  <a16:creationId xmlns:a16="http://schemas.microsoft.com/office/drawing/2014/main" id="{6AC0ADAA-BEA6-45F6-A5DE-9690FBDFED28}"/>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7" name="חץ: סוגר זוויתי 4">
              <a:extLst>
                <a:ext uri="{FF2B5EF4-FFF2-40B4-BE49-F238E27FC236}">
                  <a16:creationId xmlns:a16="http://schemas.microsoft.com/office/drawing/2014/main" id="{A1EDD3B7-D69A-40C3-A006-C586DD4D8207}"/>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88" name="קבוצה 87">
            <a:extLst>
              <a:ext uri="{FF2B5EF4-FFF2-40B4-BE49-F238E27FC236}">
                <a16:creationId xmlns:a16="http://schemas.microsoft.com/office/drawing/2014/main" id="{3433BA45-B746-4C58-8EB0-8F8ED5010802}"/>
              </a:ext>
            </a:extLst>
          </p:cNvPr>
          <p:cNvGrpSpPr/>
          <p:nvPr/>
        </p:nvGrpSpPr>
        <p:grpSpPr>
          <a:xfrm>
            <a:off x="2719399" y="5766474"/>
            <a:ext cx="1960192" cy="900519"/>
            <a:chOff x="1999059" y="27845"/>
            <a:chExt cx="2214562" cy="900519"/>
          </a:xfrm>
        </p:grpSpPr>
        <p:sp>
          <p:nvSpPr>
            <p:cNvPr id="89" name="חץ: סוגר זוויתי 88">
              <a:extLst>
                <a:ext uri="{FF2B5EF4-FFF2-40B4-BE49-F238E27FC236}">
                  <a16:creationId xmlns:a16="http://schemas.microsoft.com/office/drawing/2014/main" id="{E1F7D32A-22DB-4840-9650-F364E02383F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90" name="חץ: סוגר זוויתי 6">
              <a:extLst>
                <a:ext uri="{FF2B5EF4-FFF2-40B4-BE49-F238E27FC236}">
                  <a16:creationId xmlns:a16="http://schemas.microsoft.com/office/drawing/2014/main" id="{E388D43B-CFEA-41CF-BC21-CBF3B629D93D}"/>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B054FD63-1412-4746-AC44-307766D21BDE}"/>
              </a:ext>
            </a:extLst>
          </p:cNvPr>
          <p:cNvGrpSpPr/>
          <p:nvPr/>
        </p:nvGrpSpPr>
        <p:grpSpPr>
          <a:xfrm>
            <a:off x="6870789" y="5735302"/>
            <a:ext cx="1940392" cy="901113"/>
            <a:chOff x="3992165" y="12556"/>
            <a:chExt cx="2214562" cy="901113"/>
          </a:xfrm>
        </p:grpSpPr>
        <p:sp>
          <p:nvSpPr>
            <p:cNvPr id="92" name="חץ: סוגר זוויתי 91">
              <a:extLst>
                <a:ext uri="{FF2B5EF4-FFF2-40B4-BE49-F238E27FC236}">
                  <a16:creationId xmlns:a16="http://schemas.microsoft.com/office/drawing/2014/main" id="{F68E59AF-24C9-4339-873D-42D6A5C1DC6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3" name="חץ: סוגר זוויתי 8">
              <a:extLst>
                <a:ext uri="{FF2B5EF4-FFF2-40B4-BE49-F238E27FC236}">
                  <a16:creationId xmlns:a16="http://schemas.microsoft.com/office/drawing/2014/main" id="{C22BB2C5-2972-4264-B980-7C7FDE9B5EEA}"/>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97" name="קבוצה 96">
            <a:extLst>
              <a:ext uri="{FF2B5EF4-FFF2-40B4-BE49-F238E27FC236}">
                <a16:creationId xmlns:a16="http://schemas.microsoft.com/office/drawing/2014/main" id="{A1B57262-1F96-4BCE-A8AA-9DDDC1C79CE7}"/>
              </a:ext>
            </a:extLst>
          </p:cNvPr>
          <p:cNvGrpSpPr/>
          <p:nvPr/>
        </p:nvGrpSpPr>
        <p:grpSpPr>
          <a:xfrm>
            <a:off x="8446947" y="5714520"/>
            <a:ext cx="1865718" cy="916402"/>
            <a:chOff x="7913484" y="-2733"/>
            <a:chExt cx="4299336" cy="916402"/>
          </a:xfrm>
        </p:grpSpPr>
        <p:sp>
          <p:nvSpPr>
            <p:cNvPr id="98" name="חץ: סוגר זוויתי 97">
              <a:extLst>
                <a:ext uri="{FF2B5EF4-FFF2-40B4-BE49-F238E27FC236}">
                  <a16:creationId xmlns:a16="http://schemas.microsoft.com/office/drawing/2014/main" id="{ED8F8A13-CD79-47D5-A588-109603C0FC02}"/>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9" name="חץ: סוגר זוויתי 12">
              <a:extLst>
                <a:ext uri="{FF2B5EF4-FFF2-40B4-BE49-F238E27FC236}">
                  <a16:creationId xmlns:a16="http://schemas.microsoft.com/office/drawing/2014/main" id="{5D18A725-A2DF-4E9A-93F1-E20E125902CE}"/>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00" name="קבוצה 99">
            <a:extLst>
              <a:ext uri="{FF2B5EF4-FFF2-40B4-BE49-F238E27FC236}">
                <a16:creationId xmlns:a16="http://schemas.microsoft.com/office/drawing/2014/main" id="{515D6600-8771-4D9A-AD43-7EFDBDF95305}"/>
              </a:ext>
            </a:extLst>
          </p:cNvPr>
          <p:cNvGrpSpPr/>
          <p:nvPr/>
        </p:nvGrpSpPr>
        <p:grpSpPr>
          <a:xfrm>
            <a:off x="9958589" y="5704129"/>
            <a:ext cx="1517927" cy="924641"/>
            <a:chOff x="9971484" y="-10972"/>
            <a:chExt cx="2214562" cy="924641"/>
          </a:xfrm>
        </p:grpSpPr>
        <p:sp>
          <p:nvSpPr>
            <p:cNvPr id="101" name="חץ: סוגר זוויתי 100">
              <a:extLst>
                <a:ext uri="{FF2B5EF4-FFF2-40B4-BE49-F238E27FC236}">
                  <a16:creationId xmlns:a16="http://schemas.microsoft.com/office/drawing/2014/main" id="{2447766E-282F-43D5-AB58-BBD867BFDB1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02" name="חץ: סוגר זוויתי 14">
              <a:extLst>
                <a:ext uri="{FF2B5EF4-FFF2-40B4-BE49-F238E27FC236}">
                  <a16:creationId xmlns:a16="http://schemas.microsoft.com/office/drawing/2014/main" id="{0124D83A-AB00-4130-B76D-F8BDAA15095A}"/>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03" name="קבוצה 102">
            <a:extLst>
              <a:ext uri="{FF2B5EF4-FFF2-40B4-BE49-F238E27FC236}">
                <a16:creationId xmlns:a16="http://schemas.microsoft.com/office/drawing/2014/main" id="{E074EF19-269E-4538-8481-C4C0088F3B8D}"/>
              </a:ext>
            </a:extLst>
          </p:cNvPr>
          <p:cNvGrpSpPr/>
          <p:nvPr/>
        </p:nvGrpSpPr>
        <p:grpSpPr>
          <a:xfrm>
            <a:off x="4318057" y="5723722"/>
            <a:ext cx="1517927" cy="919743"/>
            <a:chOff x="5985271" y="-6074"/>
            <a:chExt cx="2214562" cy="919743"/>
          </a:xfrm>
        </p:grpSpPr>
        <p:sp>
          <p:nvSpPr>
            <p:cNvPr id="104" name="חץ: סוגר זוויתי 103">
              <a:extLst>
                <a:ext uri="{FF2B5EF4-FFF2-40B4-BE49-F238E27FC236}">
                  <a16:creationId xmlns:a16="http://schemas.microsoft.com/office/drawing/2014/main" id="{BBBDCC45-D4B6-4560-810D-F0679DE1F68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5" name="חץ: סוגר זוויתי 10">
              <a:extLst>
                <a:ext uri="{FF2B5EF4-FFF2-40B4-BE49-F238E27FC236}">
                  <a16:creationId xmlns:a16="http://schemas.microsoft.com/office/drawing/2014/main" id="{E5F7FB8D-BDE8-4136-8374-658DFC78BC2D}"/>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06" name="קבוצה 105">
            <a:extLst>
              <a:ext uri="{FF2B5EF4-FFF2-40B4-BE49-F238E27FC236}">
                <a16:creationId xmlns:a16="http://schemas.microsoft.com/office/drawing/2014/main" id="{E8C0A4C8-630E-445F-A30A-49DE6E2D8CFC}"/>
              </a:ext>
            </a:extLst>
          </p:cNvPr>
          <p:cNvGrpSpPr/>
          <p:nvPr/>
        </p:nvGrpSpPr>
        <p:grpSpPr>
          <a:xfrm>
            <a:off x="5477054" y="5735302"/>
            <a:ext cx="1749844" cy="901113"/>
            <a:chOff x="5985271" y="12556"/>
            <a:chExt cx="2214562" cy="901113"/>
          </a:xfrm>
        </p:grpSpPr>
        <p:sp>
          <p:nvSpPr>
            <p:cNvPr id="107" name="חץ: סוגר זוויתי 106">
              <a:extLst>
                <a:ext uri="{FF2B5EF4-FFF2-40B4-BE49-F238E27FC236}">
                  <a16:creationId xmlns:a16="http://schemas.microsoft.com/office/drawing/2014/main" id="{DA3EEF47-9165-488C-9609-0792723724C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8" name="חץ: סוגר זוויתי 10">
              <a:extLst>
                <a:ext uri="{FF2B5EF4-FFF2-40B4-BE49-F238E27FC236}">
                  <a16:creationId xmlns:a16="http://schemas.microsoft.com/office/drawing/2014/main" id="{34074EAF-1AA9-4B78-B7CE-7C2E8863ED68}"/>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כותרת 1">
            <a:extLst>
              <a:ext uri="{FF2B5EF4-FFF2-40B4-BE49-F238E27FC236}">
                <a16:creationId xmlns:a16="http://schemas.microsoft.com/office/drawing/2014/main" id="{9AA05735-C58E-44C3-8B06-F64BE50A563F}"/>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5"/>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6"/>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7"/>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cxnSp>
        <p:nvCxnSpPr>
          <p:cNvPr id="6" name="מחבר: מעוקל 5">
            <a:extLst>
              <a:ext uri="{FF2B5EF4-FFF2-40B4-BE49-F238E27FC236}">
                <a16:creationId xmlns:a16="http://schemas.microsoft.com/office/drawing/2014/main" id="{78E2D71C-7F1A-4794-914D-0D6586541590}"/>
              </a:ext>
            </a:extLst>
          </p:cNvPr>
          <p:cNvCxnSpPr>
            <a:cxnSpLocks/>
            <a:stCxn id="49" idx="1"/>
            <a:endCxn id="51" idx="1"/>
          </p:cNvCxnSpPr>
          <p:nvPr/>
        </p:nvCxnSpPr>
        <p:spPr>
          <a:xfrm rot="10800000" flipV="1">
            <a:off x="5922563" y="4451550"/>
            <a:ext cx="213658" cy="517976"/>
          </a:xfrm>
          <a:prstGeom prst="curvedConnector3">
            <a:avLst>
              <a:gd name="adj1" fmla="val 3116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מעוקל 54">
            <a:extLst>
              <a:ext uri="{FF2B5EF4-FFF2-40B4-BE49-F238E27FC236}">
                <a16:creationId xmlns:a16="http://schemas.microsoft.com/office/drawing/2014/main" id="{FB8F7394-3B17-4E01-B1C5-B54063088028}"/>
              </a:ext>
            </a:extLst>
          </p:cNvPr>
          <p:cNvCxnSpPr>
            <a:cxnSpLocks/>
            <a:stCxn id="49" idx="3"/>
            <a:endCxn id="52" idx="3"/>
          </p:cNvCxnSpPr>
          <p:nvPr/>
        </p:nvCxnSpPr>
        <p:spPr>
          <a:xfrm>
            <a:off x="6474578" y="4451550"/>
            <a:ext cx="193754" cy="522658"/>
          </a:xfrm>
          <a:prstGeom prst="curvedConnector3">
            <a:avLst>
              <a:gd name="adj1" fmla="val 354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מעוקל 56">
            <a:extLst>
              <a:ext uri="{FF2B5EF4-FFF2-40B4-BE49-F238E27FC236}">
                <a16:creationId xmlns:a16="http://schemas.microsoft.com/office/drawing/2014/main" id="{CDD06B98-1862-47CD-AA2F-6EB0720529BB}"/>
              </a:ext>
            </a:extLst>
          </p:cNvPr>
          <p:cNvCxnSpPr>
            <a:cxnSpLocks/>
            <a:stCxn id="51" idx="1"/>
            <a:endCxn id="53" idx="1"/>
          </p:cNvCxnSpPr>
          <p:nvPr/>
        </p:nvCxnSpPr>
        <p:spPr>
          <a:xfrm rot="10800000" flipH="1" flipV="1">
            <a:off x="5922562" y="4969525"/>
            <a:ext cx="195885" cy="566721"/>
          </a:xfrm>
          <a:prstGeom prst="curvedConnector3">
            <a:avLst>
              <a:gd name="adj1" fmla="val -116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0529FA5F-B00B-4DCF-921D-C647D4E10AD6}"/>
              </a:ext>
            </a:extLst>
          </p:cNvPr>
          <p:cNvCxnSpPr>
            <a:cxnSpLocks/>
            <a:stCxn id="52" idx="3"/>
            <a:endCxn id="53" idx="3"/>
          </p:cNvCxnSpPr>
          <p:nvPr/>
        </p:nvCxnSpPr>
        <p:spPr>
          <a:xfrm flipH="1">
            <a:off x="6456805" y="4974208"/>
            <a:ext cx="211527" cy="562039"/>
          </a:xfrm>
          <a:prstGeom prst="curvedConnector3">
            <a:avLst>
              <a:gd name="adj1" fmla="val -1080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1438804503"/>
              </p:ext>
            </p:extLst>
          </p:nvPr>
        </p:nvGraphicFramePr>
        <p:xfrm>
          <a:off x="3014590" y="1022854"/>
          <a:ext cx="6969125" cy="4392346"/>
        </p:xfrm>
        <a:graphic>
          <a:graphicData uri="http://schemas.openxmlformats.org/drawingml/2006/chart">
            <c:chart xmlns:c="http://schemas.openxmlformats.org/drawingml/2006/chart" xmlns:r="http://schemas.openxmlformats.org/officeDocument/2006/relationships" r:id="rId12"/>
          </a:graphicData>
        </a:graphic>
      </p:graphicFrame>
      <p:grpSp>
        <p:nvGrpSpPr>
          <p:cNvPr id="80" name="קבוצה 79">
            <a:extLst>
              <a:ext uri="{FF2B5EF4-FFF2-40B4-BE49-F238E27FC236}">
                <a16:creationId xmlns:a16="http://schemas.microsoft.com/office/drawing/2014/main" id="{F524CAB2-94A2-47DC-8896-D8A26956A682}"/>
              </a:ext>
            </a:extLst>
          </p:cNvPr>
          <p:cNvGrpSpPr/>
          <p:nvPr/>
        </p:nvGrpSpPr>
        <p:grpSpPr>
          <a:xfrm>
            <a:off x="1319645" y="6072647"/>
            <a:ext cx="1777377" cy="685713"/>
            <a:chOff x="5953" y="27845"/>
            <a:chExt cx="2257127" cy="901113"/>
          </a:xfrm>
        </p:grpSpPr>
        <p:sp>
          <p:nvSpPr>
            <p:cNvPr id="81" name="חץ: סוגר זוויתי 80">
              <a:extLst>
                <a:ext uri="{FF2B5EF4-FFF2-40B4-BE49-F238E27FC236}">
                  <a16:creationId xmlns:a16="http://schemas.microsoft.com/office/drawing/2014/main" id="{03E5A8DD-E5E4-4379-85F5-0198F7D81D1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2" name="חץ: סוגר זוויתי 4">
              <a:extLst>
                <a:ext uri="{FF2B5EF4-FFF2-40B4-BE49-F238E27FC236}">
                  <a16:creationId xmlns:a16="http://schemas.microsoft.com/office/drawing/2014/main" id="{9C1A3C89-1C37-400E-8952-64F550ED6485}"/>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DB46E499-7001-4B61-8849-1F6838B40DFF}"/>
              </a:ext>
            </a:extLst>
          </p:cNvPr>
          <p:cNvGrpSpPr/>
          <p:nvPr/>
        </p:nvGrpSpPr>
        <p:grpSpPr>
          <a:xfrm>
            <a:off x="2832223" y="6075251"/>
            <a:ext cx="1847367" cy="685261"/>
            <a:chOff x="1999059" y="27845"/>
            <a:chExt cx="2214562" cy="900519"/>
          </a:xfrm>
        </p:grpSpPr>
        <p:sp>
          <p:nvSpPr>
            <p:cNvPr id="84" name="חץ: סוגר זוויתי 83">
              <a:extLst>
                <a:ext uri="{FF2B5EF4-FFF2-40B4-BE49-F238E27FC236}">
                  <a16:creationId xmlns:a16="http://schemas.microsoft.com/office/drawing/2014/main" id="{024629A6-39A0-4F43-81B2-2CD869BC858C}"/>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5" name="חץ: סוגר זוויתי 6">
              <a:extLst>
                <a:ext uri="{FF2B5EF4-FFF2-40B4-BE49-F238E27FC236}">
                  <a16:creationId xmlns:a16="http://schemas.microsoft.com/office/drawing/2014/main" id="{985C2170-E0F4-4DB0-9CBF-8E2FC60F99DF}"/>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CE77A6C2-F173-4DB7-AFEE-44C703395B43}"/>
              </a:ext>
            </a:extLst>
          </p:cNvPr>
          <p:cNvGrpSpPr/>
          <p:nvPr/>
        </p:nvGrpSpPr>
        <p:grpSpPr>
          <a:xfrm>
            <a:off x="6982473" y="6044221"/>
            <a:ext cx="1828707" cy="685713"/>
            <a:chOff x="3992165" y="12556"/>
            <a:chExt cx="2214562" cy="901113"/>
          </a:xfrm>
        </p:grpSpPr>
        <p:sp>
          <p:nvSpPr>
            <p:cNvPr id="87" name="חץ: סוגר זוויתי 86">
              <a:extLst>
                <a:ext uri="{FF2B5EF4-FFF2-40B4-BE49-F238E27FC236}">
                  <a16:creationId xmlns:a16="http://schemas.microsoft.com/office/drawing/2014/main" id="{4F095813-046E-4769-A3D5-2F190CF9F681}"/>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88" name="חץ: סוגר זוויתי 8">
              <a:extLst>
                <a:ext uri="{FF2B5EF4-FFF2-40B4-BE49-F238E27FC236}">
                  <a16:creationId xmlns:a16="http://schemas.microsoft.com/office/drawing/2014/main" id="{91BDE44D-892B-404C-980D-8195E1B7AF53}"/>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89" name="קבוצה 88">
            <a:extLst>
              <a:ext uri="{FF2B5EF4-FFF2-40B4-BE49-F238E27FC236}">
                <a16:creationId xmlns:a16="http://schemas.microsoft.com/office/drawing/2014/main" id="{1025AA81-1E80-4003-925B-B972C49C05C9}"/>
              </a:ext>
            </a:extLst>
          </p:cNvPr>
          <p:cNvGrpSpPr/>
          <p:nvPr/>
        </p:nvGrpSpPr>
        <p:grpSpPr>
          <a:xfrm>
            <a:off x="8554333" y="6027093"/>
            <a:ext cx="1758331" cy="697347"/>
            <a:chOff x="7913484" y="-2733"/>
            <a:chExt cx="4299336" cy="916402"/>
          </a:xfrm>
        </p:grpSpPr>
        <p:sp>
          <p:nvSpPr>
            <p:cNvPr id="90" name="חץ: סוגר זוויתי 89">
              <a:extLst>
                <a:ext uri="{FF2B5EF4-FFF2-40B4-BE49-F238E27FC236}">
                  <a16:creationId xmlns:a16="http://schemas.microsoft.com/office/drawing/2014/main" id="{F7582EC0-777B-40DC-8BA3-5DE14D02B02A}"/>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1" name="חץ: סוגר זוויתי 12">
              <a:extLst>
                <a:ext uri="{FF2B5EF4-FFF2-40B4-BE49-F238E27FC236}">
                  <a16:creationId xmlns:a16="http://schemas.microsoft.com/office/drawing/2014/main" id="{C7702371-7DAC-4349-89F7-6EB6C44459ED}"/>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92" name="קבוצה 91">
            <a:extLst>
              <a:ext uri="{FF2B5EF4-FFF2-40B4-BE49-F238E27FC236}">
                <a16:creationId xmlns:a16="http://schemas.microsoft.com/office/drawing/2014/main" id="{3973E083-C669-4FD3-8C0B-B5698072CF6C}"/>
              </a:ext>
            </a:extLst>
          </p:cNvPr>
          <p:cNvGrpSpPr/>
          <p:nvPr/>
        </p:nvGrpSpPr>
        <p:grpSpPr>
          <a:xfrm>
            <a:off x="10045958" y="6018672"/>
            <a:ext cx="1430558" cy="703617"/>
            <a:chOff x="9971484" y="-10972"/>
            <a:chExt cx="2214562" cy="924641"/>
          </a:xfrm>
        </p:grpSpPr>
        <p:sp>
          <p:nvSpPr>
            <p:cNvPr id="93" name="חץ: סוגר זוויתי 92">
              <a:extLst>
                <a:ext uri="{FF2B5EF4-FFF2-40B4-BE49-F238E27FC236}">
                  <a16:creationId xmlns:a16="http://schemas.microsoft.com/office/drawing/2014/main" id="{FA0267B8-16B2-4C52-B0CD-6D8A128C1B9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4" name="חץ: סוגר זוויתי 14">
              <a:extLst>
                <a:ext uri="{FF2B5EF4-FFF2-40B4-BE49-F238E27FC236}">
                  <a16:creationId xmlns:a16="http://schemas.microsoft.com/office/drawing/2014/main" id="{73953F61-1C43-4A3C-AFFB-75171D9AD520}"/>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95" name="קבוצה 94">
            <a:extLst>
              <a:ext uri="{FF2B5EF4-FFF2-40B4-BE49-F238E27FC236}">
                <a16:creationId xmlns:a16="http://schemas.microsoft.com/office/drawing/2014/main" id="{E3E14452-6C8E-49C6-90A6-F425CF04277F}"/>
              </a:ext>
            </a:extLst>
          </p:cNvPr>
          <p:cNvGrpSpPr/>
          <p:nvPr/>
        </p:nvGrpSpPr>
        <p:grpSpPr>
          <a:xfrm>
            <a:off x="4405426" y="6037094"/>
            <a:ext cx="1430558" cy="699890"/>
            <a:chOff x="5985271" y="-6074"/>
            <a:chExt cx="2214562" cy="919743"/>
          </a:xfrm>
        </p:grpSpPr>
        <p:sp>
          <p:nvSpPr>
            <p:cNvPr id="96" name="חץ: סוגר זוויתי 95">
              <a:extLst>
                <a:ext uri="{FF2B5EF4-FFF2-40B4-BE49-F238E27FC236}">
                  <a16:creationId xmlns:a16="http://schemas.microsoft.com/office/drawing/2014/main" id="{F5D49367-2536-46BE-8C5B-45A0FA7CBBE4}"/>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7" name="חץ: סוגר זוויתי 10">
              <a:extLst>
                <a:ext uri="{FF2B5EF4-FFF2-40B4-BE49-F238E27FC236}">
                  <a16:creationId xmlns:a16="http://schemas.microsoft.com/office/drawing/2014/main" id="{AF8DF089-2ADB-4D06-B4A4-7BCEC14B1A96}"/>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98" name="קבוצה 97">
            <a:extLst>
              <a:ext uri="{FF2B5EF4-FFF2-40B4-BE49-F238E27FC236}">
                <a16:creationId xmlns:a16="http://schemas.microsoft.com/office/drawing/2014/main" id="{4DAFAE7C-98A5-456F-8592-1B1C64C817B9}"/>
              </a:ext>
            </a:extLst>
          </p:cNvPr>
          <p:cNvGrpSpPr/>
          <p:nvPr/>
        </p:nvGrpSpPr>
        <p:grpSpPr>
          <a:xfrm>
            <a:off x="5577770" y="6044221"/>
            <a:ext cx="1649127" cy="685713"/>
            <a:chOff x="5985271" y="12556"/>
            <a:chExt cx="2214562" cy="901113"/>
          </a:xfrm>
        </p:grpSpPr>
        <p:sp>
          <p:nvSpPr>
            <p:cNvPr id="99" name="חץ: סוגר זוויתי 98">
              <a:extLst>
                <a:ext uri="{FF2B5EF4-FFF2-40B4-BE49-F238E27FC236}">
                  <a16:creationId xmlns:a16="http://schemas.microsoft.com/office/drawing/2014/main" id="{D0712BA0-49C5-4BAC-9356-4412FAF43084}"/>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0" name="חץ: סוגר זוויתי 10">
              <a:extLst>
                <a:ext uri="{FF2B5EF4-FFF2-40B4-BE49-F238E27FC236}">
                  <a16:creationId xmlns:a16="http://schemas.microsoft.com/office/drawing/2014/main" id="{CD0453A6-99DA-4116-AE76-7525F2D3E9BA}"/>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כותרת 1">
            <a:extLst>
              <a:ext uri="{FF2B5EF4-FFF2-40B4-BE49-F238E27FC236}">
                <a16:creationId xmlns:a16="http://schemas.microsoft.com/office/drawing/2014/main" id="{924BDAB5-E308-4792-8209-B0E1E6C9EC93}"/>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710668" y="1720840"/>
            <a:ext cx="9238612"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t>After exploring all the different activities as individuals, a decision tree model that would take a sample of jobseekers and match their socioeconomic characteristics and activities against the data frame from which it was sampled will be helpful to see it graphicly. </a:t>
            </a:r>
            <a:endParaRPr lang="he-IL" sz="2400" dirty="0"/>
          </a:p>
          <a:p>
            <a:pPr algn="l" rtl="0"/>
            <a:r>
              <a:rPr lang="en-US" sz="2400" dirty="0"/>
              <a:t>The model shows the most definite trajectory, so the tree should be considered as the order of best practice for those sampled job seekers. Of course, the tree is no definite promise that according to the proposed route, job seekers will be implemented in this way.</a:t>
            </a:r>
          </a:p>
          <a:p>
            <a:pPr algn="l" rtl="0"/>
            <a:endParaRPr lang="he-IL" sz="2400" dirty="0"/>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68" name="קבוצה 67">
            <a:extLst>
              <a:ext uri="{FF2B5EF4-FFF2-40B4-BE49-F238E27FC236}">
                <a16:creationId xmlns:a16="http://schemas.microsoft.com/office/drawing/2014/main" id="{BC78F8BF-92E8-434B-BC52-E1E29D51DC26}"/>
              </a:ext>
            </a:extLst>
          </p:cNvPr>
          <p:cNvGrpSpPr/>
          <p:nvPr/>
        </p:nvGrpSpPr>
        <p:grpSpPr>
          <a:xfrm>
            <a:off x="1319645" y="6072647"/>
            <a:ext cx="1777377" cy="685713"/>
            <a:chOff x="5953" y="27845"/>
            <a:chExt cx="2257127" cy="901113"/>
          </a:xfrm>
        </p:grpSpPr>
        <p:sp>
          <p:nvSpPr>
            <p:cNvPr id="69" name="חץ: סוגר זוויתי 68">
              <a:extLst>
                <a:ext uri="{FF2B5EF4-FFF2-40B4-BE49-F238E27FC236}">
                  <a16:creationId xmlns:a16="http://schemas.microsoft.com/office/drawing/2014/main" id="{C8CDD07C-5DEF-488A-AC5A-25225CE6588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0" name="חץ: סוגר זוויתי 4">
              <a:extLst>
                <a:ext uri="{FF2B5EF4-FFF2-40B4-BE49-F238E27FC236}">
                  <a16:creationId xmlns:a16="http://schemas.microsoft.com/office/drawing/2014/main" id="{35103B2E-AAA9-4470-9166-E3EED150C8ED}"/>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1" name="קבוצה 70">
            <a:extLst>
              <a:ext uri="{FF2B5EF4-FFF2-40B4-BE49-F238E27FC236}">
                <a16:creationId xmlns:a16="http://schemas.microsoft.com/office/drawing/2014/main" id="{3ECAE875-35D4-4FF9-80DD-85E923A58FFE}"/>
              </a:ext>
            </a:extLst>
          </p:cNvPr>
          <p:cNvGrpSpPr/>
          <p:nvPr/>
        </p:nvGrpSpPr>
        <p:grpSpPr>
          <a:xfrm>
            <a:off x="2832223" y="6075251"/>
            <a:ext cx="1847367" cy="685261"/>
            <a:chOff x="1999059" y="27845"/>
            <a:chExt cx="2214562" cy="900519"/>
          </a:xfrm>
        </p:grpSpPr>
        <p:sp>
          <p:nvSpPr>
            <p:cNvPr id="72" name="חץ: סוגר זוויתי 71">
              <a:extLst>
                <a:ext uri="{FF2B5EF4-FFF2-40B4-BE49-F238E27FC236}">
                  <a16:creationId xmlns:a16="http://schemas.microsoft.com/office/drawing/2014/main" id="{2B0E172E-D171-4035-B978-2AE271C4557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3" name="חץ: סוגר זוויתי 6">
              <a:extLst>
                <a:ext uri="{FF2B5EF4-FFF2-40B4-BE49-F238E27FC236}">
                  <a16:creationId xmlns:a16="http://schemas.microsoft.com/office/drawing/2014/main" id="{51074B0B-989D-47D7-B378-B06122E70DF4}"/>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1D9A9B48-D878-4251-BC1E-BAE95D31001D}"/>
              </a:ext>
            </a:extLst>
          </p:cNvPr>
          <p:cNvGrpSpPr/>
          <p:nvPr/>
        </p:nvGrpSpPr>
        <p:grpSpPr>
          <a:xfrm>
            <a:off x="6982473" y="6044221"/>
            <a:ext cx="1828707" cy="685713"/>
            <a:chOff x="3992165" y="12556"/>
            <a:chExt cx="2214562" cy="901113"/>
          </a:xfrm>
        </p:grpSpPr>
        <p:sp>
          <p:nvSpPr>
            <p:cNvPr id="75" name="חץ: סוגר זוויתי 74">
              <a:extLst>
                <a:ext uri="{FF2B5EF4-FFF2-40B4-BE49-F238E27FC236}">
                  <a16:creationId xmlns:a16="http://schemas.microsoft.com/office/drawing/2014/main" id="{0FE762EE-4D2A-4301-8F65-0CAA155B78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6" name="חץ: סוגר זוויתי 8">
              <a:extLst>
                <a:ext uri="{FF2B5EF4-FFF2-40B4-BE49-F238E27FC236}">
                  <a16:creationId xmlns:a16="http://schemas.microsoft.com/office/drawing/2014/main" id="{8ECADDB7-AD74-4C59-B69D-0C37FD4DC139}"/>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E61A6505-5141-4511-B54F-A473B7ABFF5D}"/>
              </a:ext>
            </a:extLst>
          </p:cNvPr>
          <p:cNvGrpSpPr/>
          <p:nvPr/>
        </p:nvGrpSpPr>
        <p:grpSpPr>
          <a:xfrm>
            <a:off x="8554333" y="6027093"/>
            <a:ext cx="1758331" cy="697347"/>
            <a:chOff x="7913484" y="-2733"/>
            <a:chExt cx="4299336" cy="916402"/>
          </a:xfrm>
        </p:grpSpPr>
        <p:sp>
          <p:nvSpPr>
            <p:cNvPr id="78" name="חץ: סוגר זוויתי 77">
              <a:extLst>
                <a:ext uri="{FF2B5EF4-FFF2-40B4-BE49-F238E27FC236}">
                  <a16:creationId xmlns:a16="http://schemas.microsoft.com/office/drawing/2014/main" id="{4C672D91-7EDA-47DA-9A51-CE2841A35AF1}"/>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9" name="חץ: סוגר זוויתי 12">
              <a:extLst>
                <a:ext uri="{FF2B5EF4-FFF2-40B4-BE49-F238E27FC236}">
                  <a16:creationId xmlns:a16="http://schemas.microsoft.com/office/drawing/2014/main" id="{D3525E91-2711-48F2-8D92-23D4181D72E2}"/>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287265D2-4F9F-46CD-9254-5E95822B2E21}"/>
              </a:ext>
            </a:extLst>
          </p:cNvPr>
          <p:cNvGrpSpPr/>
          <p:nvPr/>
        </p:nvGrpSpPr>
        <p:grpSpPr>
          <a:xfrm>
            <a:off x="10045958" y="6018672"/>
            <a:ext cx="1430558" cy="703617"/>
            <a:chOff x="9971484" y="-10972"/>
            <a:chExt cx="2214562" cy="924641"/>
          </a:xfrm>
        </p:grpSpPr>
        <p:sp>
          <p:nvSpPr>
            <p:cNvPr id="81" name="חץ: סוגר זוויתי 80">
              <a:extLst>
                <a:ext uri="{FF2B5EF4-FFF2-40B4-BE49-F238E27FC236}">
                  <a16:creationId xmlns:a16="http://schemas.microsoft.com/office/drawing/2014/main" id="{F3373BFE-0D09-4978-9FDB-4BF008DE04C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2" name="חץ: סוגר זוויתי 14">
              <a:extLst>
                <a:ext uri="{FF2B5EF4-FFF2-40B4-BE49-F238E27FC236}">
                  <a16:creationId xmlns:a16="http://schemas.microsoft.com/office/drawing/2014/main" id="{8566D837-0615-4D87-ABC8-3125E4385D06}"/>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C9994C17-6F00-4B2F-8A91-7F390349E6E5}"/>
              </a:ext>
            </a:extLst>
          </p:cNvPr>
          <p:cNvGrpSpPr/>
          <p:nvPr/>
        </p:nvGrpSpPr>
        <p:grpSpPr>
          <a:xfrm>
            <a:off x="4405426" y="6037094"/>
            <a:ext cx="1430558" cy="699890"/>
            <a:chOff x="5985271" y="-6074"/>
            <a:chExt cx="2214562" cy="919743"/>
          </a:xfrm>
        </p:grpSpPr>
        <p:sp>
          <p:nvSpPr>
            <p:cNvPr id="84" name="חץ: סוגר זוויתי 83">
              <a:extLst>
                <a:ext uri="{FF2B5EF4-FFF2-40B4-BE49-F238E27FC236}">
                  <a16:creationId xmlns:a16="http://schemas.microsoft.com/office/drawing/2014/main" id="{F14BD65E-CF7F-4759-B43A-47EAA20F1DAF}"/>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5" name="חץ: סוגר זוויתי 10">
              <a:extLst>
                <a:ext uri="{FF2B5EF4-FFF2-40B4-BE49-F238E27FC236}">
                  <a16:creationId xmlns:a16="http://schemas.microsoft.com/office/drawing/2014/main" id="{A7E9E160-8C8C-4C74-961C-24F707DB0155}"/>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1EB15563-27DF-4A48-99EF-D4F6B0144B3D}"/>
              </a:ext>
            </a:extLst>
          </p:cNvPr>
          <p:cNvGrpSpPr/>
          <p:nvPr/>
        </p:nvGrpSpPr>
        <p:grpSpPr>
          <a:xfrm>
            <a:off x="5577770" y="6044221"/>
            <a:ext cx="1649127" cy="685713"/>
            <a:chOff x="5985271" y="12556"/>
            <a:chExt cx="2214562" cy="901113"/>
          </a:xfrm>
        </p:grpSpPr>
        <p:sp>
          <p:nvSpPr>
            <p:cNvPr id="87" name="חץ: סוגר זוויתי 86">
              <a:extLst>
                <a:ext uri="{FF2B5EF4-FFF2-40B4-BE49-F238E27FC236}">
                  <a16:creationId xmlns:a16="http://schemas.microsoft.com/office/drawing/2014/main" id="{2DB67912-CFA4-443D-BFE8-21A170CA3FEF}"/>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8" name="חץ: סוגר זוויתי 10">
              <a:extLst>
                <a:ext uri="{FF2B5EF4-FFF2-40B4-BE49-F238E27FC236}">
                  <a16:creationId xmlns:a16="http://schemas.microsoft.com/office/drawing/2014/main" id="{2ED5C54C-3AB9-424D-B73B-0EE7ADC5FEE7}"/>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87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כותרת 1">
            <a:extLst>
              <a:ext uri="{FF2B5EF4-FFF2-40B4-BE49-F238E27FC236}">
                <a16:creationId xmlns:a16="http://schemas.microsoft.com/office/drawing/2014/main" id="{77005AE1-1B71-4157-836E-FACE83A17B08}"/>
              </a:ext>
            </a:extLst>
          </p:cNvPr>
          <p:cNvSpPr txBox="1">
            <a:spLocks/>
          </p:cNvSpPr>
          <p:nvPr/>
        </p:nvSpPr>
        <p:spPr>
          <a:xfrm>
            <a:off x="0" y="-7295"/>
            <a:ext cx="12192001" cy="860448"/>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800" i="1" dirty="0">
                <a:solidFill>
                  <a:schemeClr val="bg1"/>
                </a:solidFill>
                <a:latin typeface="David" panose="020E0502060401010101" pitchFamily="34" charset="-79"/>
                <a:cs typeface="David" panose="020E0502060401010101" pitchFamily="34" charset="-79"/>
              </a:rPr>
              <a:t>Q4: Do the number of activities</a:t>
            </a:r>
          </a:p>
          <a:p>
            <a:pPr algn="ctr"/>
            <a:r>
              <a:rPr lang="en-US" sz="2800" i="1" dirty="0">
                <a:solidFill>
                  <a:schemeClr val="bg1"/>
                </a:solidFill>
                <a:latin typeface="David" panose="020E0502060401010101" pitchFamily="34" charset="-79"/>
                <a:cs typeface="David" panose="020E0502060401010101" pitchFamily="34" charset="-79"/>
              </a:rPr>
              <a:t>from the program effects job seeker's placements ?</a:t>
            </a:r>
            <a:endParaRPr lang="en-US" sz="24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5"/>
          <a:stretch>
            <a:fillRect/>
          </a:stretch>
        </p:blipFill>
        <p:spPr>
          <a:xfrm>
            <a:off x="120494" y="3406246"/>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6"/>
          <a:stretch>
            <a:fillRect/>
          </a:stretch>
        </p:blipFill>
        <p:spPr>
          <a:xfrm>
            <a:off x="111583" y="1570501"/>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7"/>
          <a:stretch>
            <a:fillRect/>
          </a:stretch>
        </p:blipFill>
        <p:spPr>
          <a:xfrm>
            <a:off x="111583" y="1928525"/>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8"/>
          <a:stretch>
            <a:fillRect/>
          </a:stretch>
        </p:blipFill>
        <p:spPr>
          <a:xfrm>
            <a:off x="4943557" y="858019"/>
            <a:ext cx="7235661" cy="5037486"/>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9"/>
          <a:stretch>
            <a:fillRect/>
          </a:stretch>
        </p:blipFill>
        <p:spPr>
          <a:xfrm>
            <a:off x="40545" y="882501"/>
            <a:ext cx="5228343" cy="479848"/>
          </a:xfrm>
          <a:prstGeom prst="rect">
            <a:avLst/>
          </a:prstGeom>
        </p:spPr>
      </p:pic>
      <p:grpSp>
        <p:nvGrpSpPr>
          <p:cNvPr id="71" name="קבוצה 70">
            <a:extLst>
              <a:ext uri="{FF2B5EF4-FFF2-40B4-BE49-F238E27FC236}">
                <a16:creationId xmlns:a16="http://schemas.microsoft.com/office/drawing/2014/main" id="{84939662-A699-4B7C-B2BB-4A1738437F06}"/>
              </a:ext>
            </a:extLst>
          </p:cNvPr>
          <p:cNvGrpSpPr/>
          <p:nvPr/>
        </p:nvGrpSpPr>
        <p:grpSpPr>
          <a:xfrm>
            <a:off x="1319645" y="6072647"/>
            <a:ext cx="1777377" cy="685713"/>
            <a:chOff x="5953" y="27845"/>
            <a:chExt cx="2257127" cy="901113"/>
          </a:xfrm>
        </p:grpSpPr>
        <p:sp>
          <p:nvSpPr>
            <p:cNvPr id="72" name="חץ: סוגר זוויתי 71">
              <a:extLst>
                <a:ext uri="{FF2B5EF4-FFF2-40B4-BE49-F238E27FC236}">
                  <a16:creationId xmlns:a16="http://schemas.microsoft.com/office/drawing/2014/main" id="{802F459C-7BA9-4958-B5EA-9EF44AC3AA3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3" name="חץ: סוגר זוויתי 4">
              <a:extLst>
                <a:ext uri="{FF2B5EF4-FFF2-40B4-BE49-F238E27FC236}">
                  <a16:creationId xmlns:a16="http://schemas.microsoft.com/office/drawing/2014/main" id="{9A4E55F1-6453-4785-BABB-F5235C1A5290}"/>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EECB0695-A110-4796-8DB4-631DFDEE5FF1}"/>
              </a:ext>
            </a:extLst>
          </p:cNvPr>
          <p:cNvGrpSpPr/>
          <p:nvPr/>
        </p:nvGrpSpPr>
        <p:grpSpPr>
          <a:xfrm>
            <a:off x="2832223" y="6075251"/>
            <a:ext cx="1847367" cy="685261"/>
            <a:chOff x="1999059" y="27845"/>
            <a:chExt cx="2214562" cy="900519"/>
          </a:xfrm>
        </p:grpSpPr>
        <p:sp>
          <p:nvSpPr>
            <p:cNvPr id="75" name="חץ: סוגר זוויתי 74">
              <a:extLst>
                <a:ext uri="{FF2B5EF4-FFF2-40B4-BE49-F238E27FC236}">
                  <a16:creationId xmlns:a16="http://schemas.microsoft.com/office/drawing/2014/main" id="{A287398B-A9E2-4334-A275-E965C0ED9EF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6" name="חץ: סוגר זוויתי 6">
              <a:extLst>
                <a:ext uri="{FF2B5EF4-FFF2-40B4-BE49-F238E27FC236}">
                  <a16:creationId xmlns:a16="http://schemas.microsoft.com/office/drawing/2014/main" id="{F3A8BD2C-F053-4437-B6BF-DB90822DABCE}"/>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62061460-6159-4A93-B4E1-87082FC4EB67}"/>
              </a:ext>
            </a:extLst>
          </p:cNvPr>
          <p:cNvGrpSpPr/>
          <p:nvPr/>
        </p:nvGrpSpPr>
        <p:grpSpPr>
          <a:xfrm>
            <a:off x="6982473" y="6044221"/>
            <a:ext cx="1828707" cy="685713"/>
            <a:chOff x="3992165" y="12556"/>
            <a:chExt cx="2214562" cy="901113"/>
          </a:xfrm>
        </p:grpSpPr>
        <p:sp>
          <p:nvSpPr>
            <p:cNvPr id="78" name="חץ: סוגר זוויתי 77">
              <a:extLst>
                <a:ext uri="{FF2B5EF4-FFF2-40B4-BE49-F238E27FC236}">
                  <a16:creationId xmlns:a16="http://schemas.microsoft.com/office/drawing/2014/main" id="{AF499193-34A1-4B19-BFE9-8C94FABD4B7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9" name="חץ: סוגר זוויתי 8">
              <a:extLst>
                <a:ext uri="{FF2B5EF4-FFF2-40B4-BE49-F238E27FC236}">
                  <a16:creationId xmlns:a16="http://schemas.microsoft.com/office/drawing/2014/main" id="{25A18987-F2C8-44E4-99A0-F201AF0DE649}"/>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DB979703-6D3E-4BDA-9C89-4CA7780DE4BB}"/>
              </a:ext>
            </a:extLst>
          </p:cNvPr>
          <p:cNvGrpSpPr/>
          <p:nvPr/>
        </p:nvGrpSpPr>
        <p:grpSpPr>
          <a:xfrm>
            <a:off x="8554333" y="6027093"/>
            <a:ext cx="1758331" cy="697347"/>
            <a:chOff x="7913484" y="-2733"/>
            <a:chExt cx="4299336" cy="916402"/>
          </a:xfrm>
        </p:grpSpPr>
        <p:sp>
          <p:nvSpPr>
            <p:cNvPr id="81" name="חץ: סוגר זוויתי 80">
              <a:extLst>
                <a:ext uri="{FF2B5EF4-FFF2-40B4-BE49-F238E27FC236}">
                  <a16:creationId xmlns:a16="http://schemas.microsoft.com/office/drawing/2014/main" id="{D69FD577-DB50-4C39-AF31-F70951E1BC30}"/>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2" name="חץ: סוגר זוויתי 12">
              <a:extLst>
                <a:ext uri="{FF2B5EF4-FFF2-40B4-BE49-F238E27FC236}">
                  <a16:creationId xmlns:a16="http://schemas.microsoft.com/office/drawing/2014/main" id="{29639578-86F4-47D6-A6F7-D28A3CB4A26F}"/>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C6561604-3180-43EC-B47E-65F3FE8743F8}"/>
              </a:ext>
            </a:extLst>
          </p:cNvPr>
          <p:cNvGrpSpPr/>
          <p:nvPr/>
        </p:nvGrpSpPr>
        <p:grpSpPr>
          <a:xfrm>
            <a:off x="10045958" y="6018672"/>
            <a:ext cx="1430558" cy="703617"/>
            <a:chOff x="9971484" y="-10972"/>
            <a:chExt cx="2214562" cy="924641"/>
          </a:xfrm>
        </p:grpSpPr>
        <p:sp>
          <p:nvSpPr>
            <p:cNvPr id="84" name="חץ: סוגר זוויתי 83">
              <a:extLst>
                <a:ext uri="{FF2B5EF4-FFF2-40B4-BE49-F238E27FC236}">
                  <a16:creationId xmlns:a16="http://schemas.microsoft.com/office/drawing/2014/main" id="{32C955A1-3492-4A9C-8F82-41BEE9F2963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5" name="חץ: סוגר זוויתי 14">
              <a:extLst>
                <a:ext uri="{FF2B5EF4-FFF2-40B4-BE49-F238E27FC236}">
                  <a16:creationId xmlns:a16="http://schemas.microsoft.com/office/drawing/2014/main" id="{3CDE03F1-9C05-4378-BFC0-49C8C2E09D5F}"/>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452CA8AC-5660-44E3-B5F6-F69AB9761FE9}"/>
              </a:ext>
            </a:extLst>
          </p:cNvPr>
          <p:cNvGrpSpPr/>
          <p:nvPr/>
        </p:nvGrpSpPr>
        <p:grpSpPr>
          <a:xfrm>
            <a:off x="4405426" y="6037094"/>
            <a:ext cx="1430558" cy="699890"/>
            <a:chOff x="5985271" y="-6074"/>
            <a:chExt cx="2214562" cy="919743"/>
          </a:xfrm>
        </p:grpSpPr>
        <p:sp>
          <p:nvSpPr>
            <p:cNvPr id="87" name="חץ: סוגר זוויתי 86">
              <a:extLst>
                <a:ext uri="{FF2B5EF4-FFF2-40B4-BE49-F238E27FC236}">
                  <a16:creationId xmlns:a16="http://schemas.microsoft.com/office/drawing/2014/main" id="{2ED5557F-20ED-443E-88D7-FFFE44F6C95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8" name="חץ: סוגר זוויתי 10">
              <a:extLst>
                <a:ext uri="{FF2B5EF4-FFF2-40B4-BE49-F238E27FC236}">
                  <a16:creationId xmlns:a16="http://schemas.microsoft.com/office/drawing/2014/main" id="{F3120A4E-EB43-41EA-87F5-840D5325FF83}"/>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9" name="קבוצה 88">
            <a:extLst>
              <a:ext uri="{FF2B5EF4-FFF2-40B4-BE49-F238E27FC236}">
                <a16:creationId xmlns:a16="http://schemas.microsoft.com/office/drawing/2014/main" id="{620C210B-04CA-4D4F-81D1-EB20D34A0F2D}"/>
              </a:ext>
            </a:extLst>
          </p:cNvPr>
          <p:cNvGrpSpPr/>
          <p:nvPr/>
        </p:nvGrpSpPr>
        <p:grpSpPr>
          <a:xfrm>
            <a:off x="5577770" y="6044221"/>
            <a:ext cx="1649127" cy="685713"/>
            <a:chOff x="5985271" y="12556"/>
            <a:chExt cx="2214562" cy="901113"/>
          </a:xfrm>
        </p:grpSpPr>
        <p:sp>
          <p:nvSpPr>
            <p:cNvPr id="90" name="חץ: סוגר זוויתי 89">
              <a:extLst>
                <a:ext uri="{FF2B5EF4-FFF2-40B4-BE49-F238E27FC236}">
                  <a16:creationId xmlns:a16="http://schemas.microsoft.com/office/drawing/2014/main" id="{49AF55EE-0CF7-4B8E-A3CF-5D4251DF6D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1" name="חץ: סוגר זוויתי 10">
              <a:extLst>
                <a:ext uri="{FF2B5EF4-FFF2-40B4-BE49-F238E27FC236}">
                  <a16:creationId xmlns:a16="http://schemas.microsoft.com/office/drawing/2014/main" id="{44440269-1D60-46FE-953F-C016CF9B8E13}"/>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268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כותרת 1">
            <a:extLst>
              <a:ext uri="{FF2B5EF4-FFF2-40B4-BE49-F238E27FC236}">
                <a16:creationId xmlns:a16="http://schemas.microsoft.com/office/drawing/2014/main" id="{6D5F6B52-BA2A-4AE1-BDC2-13BE06A3A61E}"/>
              </a:ext>
            </a:extLst>
          </p:cNvPr>
          <p:cNvSpPr txBox="1">
            <a:spLocks/>
          </p:cNvSpPr>
          <p:nvPr/>
        </p:nvSpPr>
        <p:spPr>
          <a:xfrm>
            <a:off x="0" y="-7296"/>
            <a:ext cx="12192001" cy="779577"/>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400" i="1" dirty="0">
                <a:solidFill>
                  <a:schemeClr val="bg1"/>
                </a:solidFill>
                <a:latin typeface="David" panose="020E0502060401010101" pitchFamily="34" charset="-79"/>
                <a:cs typeface="David" panose="020E0502060401010101" pitchFamily="34" charset="-79"/>
              </a:rPr>
              <a:t>Q4: Do the number of activities</a:t>
            </a:r>
          </a:p>
          <a:p>
            <a:pPr algn="ctr"/>
            <a:r>
              <a:rPr lang="en-US" sz="2400" i="1" dirty="0">
                <a:solidFill>
                  <a:schemeClr val="bg1"/>
                </a:solidFill>
                <a:latin typeface="David" panose="020E0502060401010101" pitchFamily="34" charset="-79"/>
                <a:cs typeface="David" panose="020E0502060401010101" pitchFamily="34" charset="-79"/>
              </a:rPr>
              <a:t>from the program effects job seeker's placements ?</a:t>
            </a:r>
            <a:endParaRPr lang="en-US" sz="2000" dirty="0">
              <a:solidFill>
                <a:schemeClr val="bg1"/>
              </a:solidFill>
              <a:latin typeface="David" panose="020E0502060401010101" pitchFamily="34" charset="-79"/>
              <a:cs typeface="David" panose="020E0502060401010101" pitchFamily="34" charset="-79"/>
            </a:endParaRPr>
          </a:p>
        </p:txBody>
      </p:sp>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3">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5"/>
          <a:stretch>
            <a:fillRect/>
          </a:stretch>
        </p:blipFill>
        <p:spPr>
          <a:xfrm>
            <a:off x="119462" y="4011950"/>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6"/>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7"/>
          <a:stretch>
            <a:fillRect/>
          </a:stretch>
        </p:blipFill>
        <p:spPr>
          <a:xfrm>
            <a:off x="4480514" y="772280"/>
            <a:ext cx="7711486" cy="504135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8"/>
          <a:stretch>
            <a:fillRect/>
          </a:stretch>
        </p:blipFill>
        <p:spPr>
          <a:xfrm>
            <a:off x="26210"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9"/>
          <a:stretch>
            <a:fillRect/>
          </a:stretch>
        </p:blipFill>
        <p:spPr>
          <a:xfrm>
            <a:off x="-37116" y="1465398"/>
            <a:ext cx="4939195" cy="184009"/>
          </a:xfrm>
          <a:prstGeom prst="rect">
            <a:avLst/>
          </a:prstGeom>
        </p:spPr>
      </p:pic>
      <p:grpSp>
        <p:nvGrpSpPr>
          <p:cNvPr id="70" name="קבוצה 69">
            <a:extLst>
              <a:ext uri="{FF2B5EF4-FFF2-40B4-BE49-F238E27FC236}">
                <a16:creationId xmlns:a16="http://schemas.microsoft.com/office/drawing/2014/main" id="{247B8541-1276-44FD-83F5-05FE9F9F8E1A}"/>
              </a:ext>
            </a:extLst>
          </p:cNvPr>
          <p:cNvGrpSpPr/>
          <p:nvPr/>
        </p:nvGrpSpPr>
        <p:grpSpPr>
          <a:xfrm>
            <a:off x="1319645" y="6072647"/>
            <a:ext cx="1777377" cy="685713"/>
            <a:chOff x="5953" y="27845"/>
            <a:chExt cx="2257127" cy="901113"/>
          </a:xfrm>
        </p:grpSpPr>
        <p:sp>
          <p:nvSpPr>
            <p:cNvPr id="71" name="חץ: סוגר זוויתי 70">
              <a:extLst>
                <a:ext uri="{FF2B5EF4-FFF2-40B4-BE49-F238E27FC236}">
                  <a16:creationId xmlns:a16="http://schemas.microsoft.com/office/drawing/2014/main" id="{75C62EFC-ED54-4D40-AF75-3D39E940E63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2" name="חץ: סוגר זוויתי 4">
              <a:extLst>
                <a:ext uri="{FF2B5EF4-FFF2-40B4-BE49-F238E27FC236}">
                  <a16:creationId xmlns:a16="http://schemas.microsoft.com/office/drawing/2014/main" id="{04898A17-9D5A-4416-AFF7-6BD621C3D7E1}"/>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3" name="קבוצה 72">
            <a:extLst>
              <a:ext uri="{FF2B5EF4-FFF2-40B4-BE49-F238E27FC236}">
                <a16:creationId xmlns:a16="http://schemas.microsoft.com/office/drawing/2014/main" id="{E6A4AB7F-FC5C-4F2F-95B2-1567594A5F41}"/>
              </a:ext>
            </a:extLst>
          </p:cNvPr>
          <p:cNvGrpSpPr/>
          <p:nvPr/>
        </p:nvGrpSpPr>
        <p:grpSpPr>
          <a:xfrm>
            <a:off x="2832223" y="6075251"/>
            <a:ext cx="1847367" cy="685261"/>
            <a:chOff x="1999059" y="27845"/>
            <a:chExt cx="2214562" cy="900519"/>
          </a:xfrm>
        </p:grpSpPr>
        <p:sp>
          <p:nvSpPr>
            <p:cNvPr id="74" name="חץ: סוגר זוויתי 73">
              <a:extLst>
                <a:ext uri="{FF2B5EF4-FFF2-40B4-BE49-F238E27FC236}">
                  <a16:creationId xmlns:a16="http://schemas.microsoft.com/office/drawing/2014/main" id="{0523E096-8457-42B7-9B5E-91063BF1EBF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5" name="חץ: סוגר זוויתי 6">
              <a:extLst>
                <a:ext uri="{FF2B5EF4-FFF2-40B4-BE49-F238E27FC236}">
                  <a16:creationId xmlns:a16="http://schemas.microsoft.com/office/drawing/2014/main" id="{43EA78B1-CFB2-49F8-8645-3EDA156ED340}"/>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6" name="קבוצה 75">
            <a:extLst>
              <a:ext uri="{FF2B5EF4-FFF2-40B4-BE49-F238E27FC236}">
                <a16:creationId xmlns:a16="http://schemas.microsoft.com/office/drawing/2014/main" id="{E8287BC5-F915-4750-90A5-D5DF302BF450}"/>
              </a:ext>
            </a:extLst>
          </p:cNvPr>
          <p:cNvGrpSpPr/>
          <p:nvPr/>
        </p:nvGrpSpPr>
        <p:grpSpPr>
          <a:xfrm>
            <a:off x="6982473" y="6044221"/>
            <a:ext cx="1828707" cy="685713"/>
            <a:chOff x="3992165" y="12556"/>
            <a:chExt cx="2214562" cy="901113"/>
          </a:xfrm>
        </p:grpSpPr>
        <p:sp>
          <p:nvSpPr>
            <p:cNvPr id="77" name="חץ: סוגר זוויתי 76">
              <a:extLst>
                <a:ext uri="{FF2B5EF4-FFF2-40B4-BE49-F238E27FC236}">
                  <a16:creationId xmlns:a16="http://schemas.microsoft.com/office/drawing/2014/main" id="{9ACC8506-2E66-4478-8105-D2F5B2025B7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8" name="חץ: סוגר זוויתי 8">
              <a:extLst>
                <a:ext uri="{FF2B5EF4-FFF2-40B4-BE49-F238E27FC236}">
                  <a16:creationId xmlns:a16="http://schemas.microsoft.com/office/drawing/2014/main" id="{05C9FC55-6EBA-4A96-891D-8792DF137EC0}"/>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9" name="קבוצה 78">
            <a:extLst>
              <a:ext uri="{FF2B5EF4-FFF2-40B4-BE49-F238E27FC236}">
                <a16:creationId xmlns:a16="http://schemas.microsoft.com/office/drawing/2014/main" id="{8B749486-2EF4-4C93-9992-D4A14F52F631}"/>
              </a:ext>
            </a:extLst>
          </p:cNvPr>
          <p:cNvGrpSpPr/>
          <p:nvPr/>
        </p:nvGrpSpPr>
        <p:grpSpPr>
          <a:xfrm>
            <a:off x="8554333" y="6027093"/>
            <a:ext cx="1758331" cy="697347"/>
            <a:chOff x="7913484" y="-2733"/>
            <a:chExt cx="4299336" cy="916402"/>
          </a:xfrm>
        </p:grpSpPr>
        <p:sp>
          <p:nvSpPr>
            <p:cNvPr id="80" name="חץ: סוגר זוויתי 79">
              <a:extLst>
                <a:ext uri="{FF2B5EF4-FFF2-40B4-BE49-F238E27FC236}">
                  <a16:creationId xmlns:a16="http://schemas.microsoft.com/office/drawing/2014/main" id="{1BD04F41-7BAD-4E66-89A9-F5542F5361EF}"/>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1" name="חץ: סוגר זוויתי 12">
              <a:extLst>
                <a:ext uri="{FF2B5EF4-FFF2-40B4-BE49-F238E27FC236}">
                  <a16:creationId xmlns:a16="http://schemas.microsoft.com/office/drawing/2014/main" id="{4E073A0A-2042-4CEC-BA89-6DD51BAAC971}"/>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5D688D5C-0391-487C-B499-8F7441083F94}"/>
              </a:ext>
            </a:extLst>
          </p:cNvPr>
          <p:cNvGrpSpPr/>
          <p:nvPr/>
        </p:nvGrpSpPr>
        <p:grpSpPr>
          <a:xfrm>
            <a:off x="10045958" y="6018672"/>
            <a:ext cx="1430558" cy="703617"/>
            <a:chOff x="9971484" y="-10972"/>
            <a:chExt cx="2214562" cy="924641"/>
          </a:xfrm>
        </p:grpSpPr>
        <p:sp>
          <p:nvSpPr>
            <p:cNvPr id="83" name="חץ: סוגר זוויתי 82">
              <a:extLst>
                <a:ext uri="{FF2B5EF4-FFF2-40B4-BE49-F238E27FC236}">
                  <a16:creationId xmlns:a16="http://schemas.microsoft.com/office/drawing/2014/main" id="{BEC479C4-1125-41B2-9BBD-BC96A7A1F1D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4" name="חץ: סוגר זוויתי 14">
              <a:extLst>
                <a:ext uri="{FF2B5EF4-FFF2-40B4-BE49-F238E27FC236}">
                  <a16:creationId xmlns:a16="http://schemas.microsoft.com/office/drawing/2014/main" id="{A07424CA-8E79-4E0A-9C0E-80917445C4C5}"/>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5" name="קבוצה 84">
            <a:extLst>
              <a:ext uri="{FF2B5EF4-FFF2-40B4-BE49-F238E27FC236}">
                <a16:creationId xmlns:a16="http://schemas.microsoft.com/office/drawing/2014/main" id="{D3662C3B-3939-4F28-A67E-A1494E889A18}"/>
              </a:ext>
            </a:extLst>
          </p:cNvPr>
          <p:cNvGrpSpPr/>
          <p:nvPr/>
        </p:nvGrpSpPr>
        <p:grpSpPr>
          <a:xfrm>
            <a:off x="4405426" y="6037094"/>
            <a:ext cx="1430558" cy="699890"/>
            <a:chOff x="5985271" y="-6074"/>
            <a:chExt cx="2214562" cy="919743"/>
          </a:xfrm>
        </p:grpSpPr>
        <p:sp>
          <p:nvSpPr>
            <p:cNvPr id="86" name="חץ: סוגר זוויתי 85">
              <a:extLst>
                <a:ext uri="{FF2B5EF4-FFF2-40B4-BE49-F238E27FC236}">
                  <a16:creationId xmlns:a16="http://schemas.microsoft.com/office/drawing/2014/main" id="{51A10902-865E-406B-B7BB-0F6A3264DF8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7" name="חץ: סוגר זוויתי 10">
              <a:extLst>
                <a:ext uri="{FF2B5EF4-FFF2-40B4-BE49-F238E27FC236}">
                  <a16:creationId xmlns:a16="http://schemas.microsoft.com/office/drawing/2014/main" id="{1640E229-0E47-4DAA-8B5D-C4764AC2EA72}"/>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8" name="קבוצה 87">
            <a:extLst>
              <a:ext uri="{FF2B5EF4-FFF2-40B4-BE49-F238E27FC236}">
                <a16:creationId xmlns:a16="http://schemas.microsoft.com/office/drawing/2014/main" id="{584AFE91-EA30-4DCB-AD27-58FD0317A885}"/>
              </a:ext>
            </a:extLst>
          </p:cNvPr>
          <p:cNvGrpSpPr/>
          <p:nvPr/>
        </p:nvGrpSpPr>
        <p:grpSpPr>
          <a:xfrm>
            <a:off x="5577770" y="6044221"/>
            <a:ext cx="1649127" cy="685713"/>
            <a:chOff x="5985271" y="12556"/>
            <a:chExt cx="2214562" cy="901113"/>
          </a:xfrm>
        </p:grpSpPr>
        <p:sp>
          <p:nvSpPr>
            <p:cNvPr id="89" name="חץ: סוגר זוויתי 88">
              <a:extLst>
                <a:ext uri="{FF2B5EF4-FFF2-40B4-BE49-F238E27FC236}">
                  <a16:creationId xmlns:a16="http://schemas.microsoft.com/office/drawing/2014/main" id="{97B0C3B9-C4EA-4EC0-818C-0873E5A9E9A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0" name="חץ: סוגר זוויתי 10">
              <a:extLst>
                <a:ext uri="{FF2B5EF4-FFF2-40B4-BE49-F238E27FC236}">
                  <a16:creationId xmlns:a16="http://schemas.microsoft.com/office/drawing/2014/main" id="{C7A3A707-0BF0-46A7-A991-0B6360B7E8E0}"/>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1720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731369" y="1482211"/>
            <a:ext cx="9947517" cy="3371692"/>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dirty="0"/>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rtl="0">
              <a:lnSpc>
                <a:spcPct val="150000"/>
              </a:lnSpc>
            </a:pPr>
            <a:r>
              <a:rPr lang="en-US" dirty="0"/>
              <a:t>Using a multinomial regression model comparing the model with all variables to the cutter model only</a:t>
            </a:r>
          </a:p>
          <a:p>
            <a:pPr algn="l" rtl="0">
              <a:lnSpc>
                <a:spcPct val="150000"/>
              </a:lnSpc>
            </a:pPr>
            <a:r>
              <a:rPr lang="en-US" dirty="0"/>
              <a:t>Why multinomial? Because its data classification, there are more than two possible discrete results because the estimates for multinomial regression parameters are basically the probability of each parameter to belong to a particular group. The estimates are between 0 and 1.</a:t>
            </a:r>
          </a:p>
        </p:txBody>
      </p:sp>
      <p:grpSp>
        <p:nvGrpSpPr>
          <p:cNvPr id="68" name="קבוצה 67">
            <a:extLst>
              <a:ext uri="{FF2B5EF4-FFF2-40B4-BE49-F238E27FC236}">
                <a16:creationId xmlns:a16="http://schemas.microsoft.com/office/drawing/2014/main" id="{0087A5E6-0024-401A-86A3-DA874328C3B7}"/>
              </a:ext>
            </a:extLst>
          </p:cNvPr>
          <p:cNvGrpSpPr/>
          <p:nvPr/>
        </p:nvGrpSpPr>
        <p:grpSpPr>
          <a:xfrm>
            <a:off x="1319645" y="6072647"/>
            <a:ext cx="1777377" cy="685713"/>
            <a:chOff x="5953" y="27845"/>
            <a:chExt cx="2257127" cy="901113"/>
          </a:xfrm>
        </p:grpSpPr>
        <p:sp>
          <p:nvSpPr>
            <p:cNvPr id="69" name="חץ: סוגר זוויתי 68">
              <a:extLst>
                <a:ext uri="{FF2B5EF4-FFF2-40B4-BE49-F238E27FC236}">
                  <a16:creationId xmlns:a16="http://schemas.microsoft.com/office/drawing/2014/main" id="{867A7433-9E5E-4FC3-AD98-531D802050B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0" name="חץ: סוגר זוויתי 4">
              <a:extLst>
                <a:ext uri="{FF2B5EF4-FFF2-40B4-BE49-F238E27FC236}">
                  <a16:creationId xmlns:a16="http://schemas.microsoft.com/office/drawing/2014/main" id="{DF3BF786-5D8D-4AFC-B371-B7EBA5821A94}"/>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1" name="קבוצה 70">
            <a:extLst>
              <a:ext uri="{FF2B5EF4-FFF2-40B4-BE49-F238E27FC236}">
                <a16:creationId xmlns:a16="http://schemas.microsoft.com/office/drawing/2014/main" id="{D377E375-9112-4204-B15C-46B8F394A789}"/>
              </a:ext>
            </a:extLst>
          </p:cNvPr>
          <p:cNvGrpSpPr/>
          <p:nvPr/>
        </p:nvGrpSpPr>
        <p:grpSpPr>
          <a:xfrm>
            <a:off x="2832223" y="6075251"/>
            <a:ext cx="1847367" cy="685261"/>
            <a:chOff x="1999059" y="27845"/>
            <a:chExt cx="2214562" cy="900519"/>
          </a:xfrm>
        </p:grpSpPr>
        <p:sp>
          <p:nvSpPr>
            <p:cNvPr id="72" name="חץ: סוגר זוויתי 71">
              <a:extLst>
                <a:ext uri="{FF2B5EF4-FFF2-40B4-BE49-F238E27FC236}">
                  <a16:creationId xmlns:a16="http://schemas.microsoft.com/office/drawing/2014/main" id="{1A47BF0D-210E-4378-8A1F-9F6D62CA704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3" name="חץ: סוגר זוויתי 6">
              <a:extLst>
                <a:ext uri="{FF2B5EF4-FFF2-40B4-BE49-F238E27FC236}">
                  <a16:creationId xmlns:a16="http://schemas.microsoft.com/office/drawing/2014/main" id="{F9B19D9D-72DA-4B27-9A84-28960B899F31}"/>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DBD8E707-6C45-415E-AAD8-D2ACEA8A854E}"/>
              </a:ext>
            </a:extLst>
          </p:cNvPr>
          <p:cNvGrpSpPr/>
          <p:nvPr/>
        </p:nvGrpSpPr>
        <p:grpSpPr>
          <a:xfrm>
            <a:off x="6982473" y="6044221"/>
            <a:ext cx="1828707" cy="685713"/>
            <a:chOff x="3992165" y="12556"/>
            <a:chExt cx="2214562" cy="901113"/>
          </a:xfrm>
        </p:grpSpPr>
        <p:sp>
          <p:nvSpPr>
            <p:cNvPr id="75" name="חץ: סוגר זוויתי 74">
              <a:extLst>
                <a:ext uri="{FF2B5EF4-FFF2-40B4-BE49-F238E27FC236}">
                  <a16:creationId xmlns:a16="http://schemas.microsoft.com/office/drawing/2014/main" id="{775E3C29-C80F-4891-93C0-1FEBD1D77D3E}"/>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6" name="חץ: סוגר זוויתי 8">
              <a:extLst>
                <a:ext uri="{FF2B5EF4-FFF2-40B4-BE49-F238E27FC236}">
                  <a16:creationId xmlns:a16="http://schemas.microsoft.com/office/drawing/2014/main" id="{E7255F68-0F76-4072-A7BE-33E79FCCAA1A}"/>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A41D9512-FCDC-45A7-B769-F62C325FDDA3}"/>
              </a:ext>
            </a:extLst>
          </p:cNvPr>
          <p:cNvGrpSpPr/>
          <p:nvPr/>
        </p:nvGrpSpPr>
        <p:grpSpPr>
          <a:xfrm>
            <a:off x="8554333" y="6027093"/>
            <a:ext cx="1758331" cy="697347"/>
            <a:chOff x="7913484" y="-2733"/>
            <a:chExt cx="4299336" cy="916402"/>
          </a:xfrm>
        </p:grpSpPr>
        <p:sp>
          <p:nvSpPr>
            <p:cNvPr id="78" name="חץ: סוגר זוויתי 77">
              <a:extLst>
                <a:ext uri="{FF2B5EF4-FFF2-40B4-BE49-F238E27FC236}">
                  <a16:creationId xmlns:a16="http://schemas.microsoft.com/office/drawing/2014/main" id="{A33C1DAA-2D8F-4254-A7B0-CFC060ED931A}"/>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9" name="חץ: סוגר זוויתי 12">
              <a:extLst>
                <a:ext uri="{FF2B5EF4-FFF2-40B4-BE49-F238E27FC236}">
                  <a16:creationId xmlns:a16="http://schemas.microsoft.com/office/drawing/2014/main" id="{C3B120AB-0DD2-445E-840C-8E8F0FC392BC}"/>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92991ED7-8B05-49B2-AE76-7026BE8300D5}"/>
              </a:ext>
            </a:extLst>
          </p:cNvPr>
          <p:cNvGrpSpPr/>
          <p:nvPr/>
        </p:nvGrpSpPr>
        <p:grpSpPr>
          <a:xfrm>
            <a:off x="10045958" y="6018672"/>
            <a:ext cx="1430558" cy="703617"/>
            <a:chOff x="9971484" y="-10972"/>
            <a:chExt cx="2214562" cy="924641"/>
          </a:xfrm>
        </p:grpSpPr>
        <p:sp>
          <p:nvSpPr>
            <p:cNvPr id="81" name="חץ: סוגר זוויתי 80">
              <a:extLst>
                <a:ext uri="{FF2B5EF4-FFF2-40B4-BE49-F238E27FC236}">
                  <a16:creationId xmlns:a16="http://schemas.microsoft.com/office/drawing/2014/main" id="{157F233E-BA30-488E-8500-D2A13431DC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2" name="חץ: סוגר זוויתי 14">
              <a:extLst>
                <a:ext uri="{FF2B5EF4-FFF2-40B4-BE49-F238E27FC236}">
                  <a16:creationId xmlns:a16="http://schemas.microsoft.com/office/drawing/2014/main" id="{1F37563B-F46E-4307-9076-34B6F2B6401A}"/>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D56D84E2-E0D7-466F-8D54-5E1A745124AD}"/>
              </a:ext>
            </a:extLst>
          </p:cNvPr>
          <p:cNvGrpSpPr/>
          <p:nvPr/>
        </p:nvGrpSpPr>
        <p:grpSpPr>
          <a:xfrm>
            <a:off x="4405426" y="6037094"/>
            <a:ext cx="1430558" cy="699890"/>
            <a:chOff x="5985271" y="-6074"/>
            <a:chExt cx="2214562" cy="919743"/>
          </a:xfrm>
        </p:grpSpPr>
        <p:sp>
          <p:nvSpPr>
            <p:cNvPr id="84" name="חץ: סוגר זוויתי 83">
              <a:extLst>
                <a:ext uri="{FF2B5EF4-FFF2-40B4-BE49-F238E27FC236}">
                  <a16:creationId xmlns:a16="http://schemas.microsoft.com/office/drawing/2014/main" id="{54E98E6A-E184-4B44-88A8-018FDCD1BFB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5" name="חץ: סוגר זוויתי 10">
              <a:extLst>
                <a:ext uri="{FF2B5EF4-FFF2-40B4-BE49-F238E27FC236}">
                  <a16:creationId xmlns:a16="http://schemas.microsoft.com/office/drawing/2014/main" id="{AAF41645-B9F2-494E-AF88-9958AE12E319}"/>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6" name="קבוצה 85">
            <a:extLst>
              <a:ext uri="{FF2B5EF4-FFF2-40B4-BE49-F238E27FC236}">
                <a16:creationId xmlns:a16="http://schemas.microsoft.com/office/drawing/2014/main" id="{A34E20C6-6844-4DC7-9215-42202A10510A}"/>
              </a:ext>
            </a:extLst>
          </p:cNvPr>
          <p:cNvGrpSpPr/>
          <p:nvPr/>
        </p:nvGrpSpPr>
        <p:grpSpPr>
          <a:xfrm>
            <a:off x="5577770" y="6044221"/>
            <a:ext cx="1649127" cy="685713"/>
            <a:chOff x="5985271" y="12556"/>
            <a:chExt cx="2214562" cy="901113"/>
          </a:xfrm>
        </p:grpSpPr>
        <p:sp>
          <p:nvSpPr>
            <p:cNvPr id="87" name="חץ: סוגר זוויתי 86">
              <a:extLst>
                <a:ext uri="{FF2B5EF4-FFF2-40B4-BE49-F238E27FC236}">
                  <a16:creationId xmlns:a16="http://schemas.microsoft.com/office/drawing/2014/main" id="{B1276018-83C5-44A2-99EA-6FFEFA394AA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8" name="חץ: סוגר זוויתי 10">
              <a:extLst>
                <a:ext uri="{FF2B5EF4-FFF2-40B4-BE49-F238E27FC236}">
                  <a16:creationId xmlns:a16="http://schemas.microsoft.com/office/drawing/2014/main" id="{39543228-26FE-4999-8C1D-3259FADA5A39}"/>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0625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mc:AlternateContent xmlns:mc="http://schemas.openxmlformats.org/markup-compatibility/2006" xmlns:a14="http://schemas.microsoft.com/office/drawing/2010/main">
        <mc:Choice Requires="a14">
          <p:sp>
            <p:nvSpPr>
              <p:cNvPr id="53" name="מלבן 52">
                <a:extLst>
                  <a:ext uri="{FF2B5EF4-FFF2-40B4-BE49-F238E27FC236}">
                    <a16:creationId xmlns:a16="http://schemas.microsoft.com/office/drawing/2014/main" id="{F0DC92F4-11A0-4548-A451-0B225D47A6D6}"/>
                  </a:ext>
                </a:extLst>
              </p:cNvPr>
              <p:cNvSpPr/>
              <p:nvPr/>
            </p:nvSpPr>
            <p:spPr>
              <a:xfrm>
                <a:off x="808851" y="1424641"/>
                <a:ext cx="10574297" cy="336149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McFadden's formula, subtracting from the estimate log distribution from 1, therefore, the higher the resulting value </a:t>
                </a:r>
              </a:p>
              <a:p>
                <a:pPr algn="l" rtl="0"/>
                <a:r>
                  <a:rPr lang="en-US" dirty="0"/>
                  <a:t>between 0 and 1) the more pronounced the model is.</a:t>
                </a:r>
              </a:p>
              <a:p>
                <a:pPr algn="l" rtl="0"/>
                <a:endParaRPr lang="en-US" dirty="0"/>
              </a:p>
              <a:p>
                <a:pPr algn="l" rtl="0"/>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2</m:t>
                          </m:r>
                        </m:sup>
                      </m:sSup>
                      <m:r>
                        <a:rPr lang="en-US" i="1">
                          <a:latin typeface="Cambria Math" panose="02040503050406030204" pitchFamily="18" charset="0"/>
                        </a:rPr>
                        <m:t>𝑀𝑐𝐹𝑎𝑑𝑑𝑒𝑛</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𝑐</m:t>
                                      </m:r>
                                    </m:sub>
                                  </m:sSub>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𝑛𝑢𝑙𝑙</m:t>
                                      </m:r>
                                    </m:sub>
                                  </m:sSub>
                                </m:e>
                              </m:d>
                            </m:e>
                          </m:func>
                        </m:den>
                      </m:f>
                    </m:oMath>
                  </m:oMathPara>
                </a14:m>
                <a:br>
                  <a:rPr lang="en-US" sz="2000" dirty="0"/>
                </a:br>
                <a:endParaRPr lang="he-IL" sz="2000" dirty="0"/>
              </a:p>
              <a:p>
                <a:pPr algn="l" rtl="0">
                  <a:lnSpc>
                    <a:spcPct val="150000"/>
                  </a:lnSpc>
                </a:pPr>
                <a:r>
                  <a:rPr lang="en-US" sz="2000" dirty="0"/>
                  <a:t>It is important to understand that multinomial regression is difficult and nearly impossible to reach a result close to 1 because very strong explanatory parameters are needed to increase the value of McFadden's estimate: </a:t>
                </a:r>
                <a:r>
                  <a:rPr lang="en-US" altLang="he-IL" sz="2000" dirty="0">
                    <a:solidFill>
                      <a:srgbClr val="333333"/>
                    </a:solidFill>
                    <a:latin typeface="David" panose="020E0502060401010101" pitchFamily="34" charset="-79"/>
                  </a:rPr>
                  <a:t>0.2368</a:t>
                </a:r>
                <a:endParaRPr lang="en-US" sz="2000" dirty="0"/>
              </a:p>
              <a:p>
                <a:pPr algn="l" rtl="0">
                  <a:lnSpc>
                    <a:spcPct val="150000"/>
                  </a:lnSpc>
                </a:pPr>
                <a:r>
                  <a:rPr lang="en-US" sz="2000" dirty="0"/>
                  <a:t>Excellent fit in this model between 0.2 - 0.4.</a:t>
                </a:r>
                <a:endParaRPr lang="he-IL" sz="2000" dirty="0"/>
              </a:p>
            </p:txBody>
          </p:sp>
        </mc:Choice>
        <mc:Fallback xmlns="">
          <p:sp>
            <p:nvSpPr>
              <p:cNvPr id="53" name="מלבן 52">
                <a:extLst>
                  <a:ext uri="{FF2B5EF4-FFF2-40B4-BE49-F238E27FC236}">
                    <a16:creationId xmlns:a16="http://schemas.microsoft.com/office/drawing/2014/main" id="{F0DC92F4-11A0-4548-A451-0B225D47A6D6}"/>
                  </a:ext>
                </a:extLst>
              </p:cNvPr>
              <p:cNvSpPr>
                <a:spLocks noRot="1" noChangeAspect="1" noMove="1" noResize="1" noEditPoints="1" noAdjustHandles="1" noChangeArrowheads="1" noChangeShapeType="1" noTextEdit="1"/>
              </p:cNvSpPr>
              <p:nvPr/>
            </p:nvSpPr>
            <p:spPr>
              <a:xfrm>
                <a:off x="808851" y="1424641"/>
                <a:ext cx="10574297" cy="3361498"/>
              </a:xfrm>
              <a:prstGeom prst="rect">
                <a:avLst/>
              </a:prstGeom>
              <a:blipFill>
                <a:blip r:embed="rId5"/>
                <a:stretch>
                  <a:fillRect l="-634" t="-1089" r="-519" b="-726"/>
                </a:stretch>
              </a:blipFill>
            </p:spPr>
            <p:txBody>
              <a:bodyPr/>
              <a:lstStyle/>
              <a:p>
                <a:r>
                  <a:rPr lang="he-IL">
                    <a:noFill/>
                  </a:rPr>
                  <a:t> </a:t>
                </a:r>
              </a:p>
            </p:txBody>
          </p:sp>
        </mc:Fallback>
      </mc:AlternateContent>
      <p:sp>
        <p:nvSpPr>
          <p:cNvPr id="2" name="מלבן 1">
            <a:extLst>
              <a:ext uri="{FF2B5EF4-FFF2-40B4-BE49-F238E27FC236}">
                <a16:creationId xmlns:a16="http://schemas.microsoft.com/office/drawing/2014/main" id="{4FE3F84A-5435-45B7-9638-E6C7AF2C370C}"/>
              </a:ext>
            </a:extLst>
          </p:cNvPr>
          <p:cNvSpPr/>
          <p:nvPr/>
        </p:nvSpPr>
        <p:spPr>
          <a:xfrm>
            <a:off x="368750" y="5373315"/>
            <a:ext cx="7651716" cy="307777"/>
          </a:xfrm>
          <a:prstGeom prst="rect">
            <a:avLst/>
          </a:prstGeom>
        </p:spPr>
        <p:txBody>
          <a:bodyPr wrap="square">
            <a:spAutoFit/>
          </a:bodyPr>
          <a:lstStyle/>
          <a:p>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E54C2340-5368-4E6A-8053-45C973C8C01E}"/>
              </a:ext>
            </a:extLst>
          </p:cNvPr>
          <p:cNvSpPr/>
          <p:nvPr/>
        </p:nvSpPr>
        <p:spPr>
          <a:xfrm>
            <a:off x="234009" y="5084458"/>
            <a:ext cx="11075298" cy="319126"/>
          </a:xfrm>
          <a:prstGeom prst="rect">
            <a:avLst/>
          </a:prstGeom>
        </p:spPr>
        <p:txBody>
          <a:bodyPr wrap="square">
            <a:spAutoFit/>
          </a:bodyPr>
          <a:lstStyle/>
          <a:p>
            <a:pPr lv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p>
        </p:txBody>
      </p:sp>
      <p:grpSp>
        <p:nvGrpSpPr>
          <p:cNvPr id="69" name="קבוצה 68">
            <a:extLst>
              <a:ext uri="{FF2B5EF4-FFF2-40B4-BE49-F238E27FC236}">
                <a16:creationId xmlns:a16="http://schemas.microsoft.com/office/drawing/2014/main" id="{01CF331E-7398-4E4A-86B3-28228C086882}"/>
              </a:ext>
            </a:extLst>
          </p:cNvPr>
          <p:cNvGrpSpPr/>
          <p:nvPr/>
        </p:nvGrpSpPr>
        <p:grpSpPr>
          <a:xfrm>
            <a:off x="1319645" y="6072647"/>
            <a:ext cx="1777377" cy="685713"/>
            <a:chOff x="5953" y="27845"/>
            <a:chExt cx="2257127" cy="901113"/>
          </a:xfrm>
        </p:grpSpPr>
        <p:sp>
          <p:nvSpPr>
            <p:cNvPr id="70" name="חץ: סוגר זוויתי 69">
              <a:extLst>
                <a:ext uri="{FF2B5EF4-FFF2-40B4-BE49-F238E27FC236}">
                  <a16:creationId xmlns:a16="http://schemas.microsoft.com/office/drawing/2014/main" id="{F042DE5E-C8C4-4C44-8E7F-088D3D2ECA0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71" name="חץ: סוגר זוויתי 4">
              <a:extLst>
                <a:ext uri="{FF2B5EF4-FFF2-40B4-BE49-F238E27FC236}">
                  <a16:creationId xmlns:a16="http://schemas.microsoft.com/office/drawing/2014/main" id="{F163BD86-FC1F-4373-8D43-E2352760AD6D}"/>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68A79862-B838-4245-8AE5-2C8192AEDE9A}"/>
              </a:ext>
            </a:extLst>
          </p:cNvPr>
          <p:cNvGrpSpPr/>
          <p:nvPr/>
        </p:nvGrpSpPr>
        <p:grpSpPr>
          <a:xfrm>
            <a:off x="2832223" y="6075251"/>
            <a:ext cx="1847367" cy="685261"/>
            <a:chOff x="1999059" y="27845"/>
            <a:chExt cx="2214562" cy="900519"/>
          </a:xfrm>
        </p:grpSpPr>
        <p:sp>
          <p:nvSpPr>
            <p:cNvPr id="73" name="חץ: סוגר זוויתי 72">
              <a:extLst>
                <a:ext uri="{FF2B5EF4-FFF2-40B4-BE49-F238E27FC236}">
                  <a16:creationId xmlns:a16="http://schemas.microsoft.com/office/drawing/2014/main" id="{9D1BD99F-BC0F-4AE2-9A62-7C6A53B83B4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4" name="חץ: סוגר זוויתי 6">
              <a:extLst>
                <a:ext uri="{FF2B5EF4-FFF2-40B4-BE49-F238E27FC236}">
                  <a16:creationId xmlns:a16="http://schemas.microsoft.com/office/drawing/2014/main" id="{69892007-C9C3-425B-BDA4-9540E2937A96}"/>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5" name="קבוצה 74">
            <a:extLst>
              <a:ext uri="{FF2B5EF4-FFF2-40B4-BE49-F238E27FC236}">
                <a16:creationId xmlns:a16="http://schemas.microsoft.com/office/drawing/2014/main" id="{CB4D7A92-8F16-4DF8-9B03-7508E6F3BF27}"/>
              </a:ext>
            </a:extLst>
          </p:cNvPr>
          <p:cNvGrpSpPr/>
          <p:nvPr/>
        </p:nvGrpSpPr>
        <p:grpSpPr>
          <a:xfrm>
            <a:off x="6982473" y="6044221"/>
            <a:ext cx="1828707" cy="685713"/>
            <a:chOff x="3992165" y="12556"/>
            <a:chExt cx="2214562" cy="901113"/>
          </a:xfrm>
        </p:grpSpPr>
        <p:sp>
          <p:nvSpPr>
            <p:cNvPr id="76" name="חץ: סוגר זוויתי 75">
              <a:extLst>
                <a:ext uri="{FF2B5EF4-FFF2-40B4-BE49-F238E27FC236}">
                  <a16:creationId xmlns:a16="http://schemas.microsoft.com/office/drawing/2014/main" id="{7F3E7E56-CDDE-4231-A322-AC68CEC5B18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7" name="חץ: סוגר זוויתי 8">
              <a:extLst>
                <a:ext uri="{FF2B5EF4-FFF2-40B4-BE49-F238E27FC236}">
                  <a16:creationId xmlns:a16="http://schemas.microsoft.com/office/drawing/2014/main" id="{D29E831D-B152-48FE-A5E1-3E9B7141CADA}"/>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8" name="קבוצה 77">
            <a:extLst>
              <a:ext uri="{FF2B5EF4-FFF2-40B4-BE49-F238E27FC236}">
                <a16:creationId xmlns:a16="http://schemas.microsoft.com/office/drawing/2014/main" id="{84C6B68E-F923-4633-94B0-11A64A96E994}"/>
              </a:ext>
            </a:extLst>
          </p:cNvPr>
          <p:cNvGrpSpPr/>
          <p:nvPr/>
        </p:nvGrpSpPr>
        <p:grpSpPr>
          <a:xfrm>
            <a:off x="8554333" y="6027093"/>
            <a:ext cx="1758331" cy="697347"/>
            <a:chOff x="7913484" y="-2733"/>
            <a:chExt cx="4299336" cy="916402"/>
          </a:xfrm>
        </p:grpSpPr>
        <p:sp>
          <p:nvSpPr>
            <p:cNvPr id="79" name="חץ: סוגר זוויתי 78">
              <a:extLst>
                <a:ext uri="{FF2B5EF4-FFF2-40B4-BE49-F238E27FC236}">
                  <a16:creationId xmlns:a16="http://schemas.microsoft.com/office/drawing/2014/main" id="{4F9DE974-9886-4846-9B71-52C34D5D02A6}"/>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0" name="חץ: סוגר זוויתי 12">
              <a:extLst>
                <a:ext uri="{FF2B5EF4-FFF2-40B4-BE49-F238E27FC236}">
                  <a16:creationId xmlns:a16="http://schemas.microsoft.com/office/drawing/2014/main" id="{92A6D44E-4D6B-46A0-A025-CC9863EC49D0}"/>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81" name="קבוצה 80">
            <a:extLst>
              <a:ext uri="{FF2B5EF4-FFF2-40B4-BE49-F238E27FC236}">
                <a16:creationId xmlns:a16="http://schemas.microsoft.com/office/drawing/2014/main" id="{EF681EDD-63F7-487E-91E2-B569F8A8F556}"/>
              </a:ext>
            </a:extLst>
          </p:cNvPr>
          <p:cNvGrpSpPr/>
          <p:nvPr/>
        </p:nvGrpSpPr>
        <p:grpSpPr>
          <a:xfrm>
            <a:off x="10045958" y="6018672"/>
            <a:ext cx="1430558" cy="703617"/>
            <a:chOff x="9971484" y="-10972"/>
            <a:chExt cx="2214562" cy="924641"/>
          </a:xfrm>
        </p:grpSpPr>
        <p:sp>
          <p:nvSpPr>
            <p:cNvPr id="82" name="חץ: סוגר זוויתי 81">
              <a:extLst>
                <a:ext uri="{FF2B5EF4-FFF2-40B4-BE49-F238E27FC236}">
                  <a16:creationId xmlns:a16="http://schemas.microsoft.com/office/drawing/2014/main" id="{43009617-1CE9-4250-B1BA-891A6A6A29B5}"/>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8823BD97-3FD9-4323-925E-B5EC6BD05A75}"/>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4" name="קבוצה 83">
            <a:extLst>
              <a:ext uri="{FF2B5EF4-FFF2-40B4-BE49-F238E27FC236}">
                <a16:creationId xmlns:a16="http://schemas.microsoft.com/office/drawing/2014/main" id="{A892FC46-F1EB-4B8F-ACCC-B5A8E23E2A2E}"/>
              </a:ext>
            </a:extLst>
          </p:cNvPr>
          <p:cNvGrpSpPr/>
          <p:nvPr/>
        </p:nvGrpSpPr>
        <p:grpSpPr>
          <a:xfrm>
            <a:off x="4405426" y="6037094"/>
            <a:ext cx="1430558" cy="699890"/>
            <a:chOff x="5985271" y="-6074"/>
            <a:chExt cx="2214562" cy="919743"/>
          </a:xfrm>
        </p:grpSpPr>
        <p:sp>
          <p:nvSpPr>
            <p:cNvPr id="85" name="חץ: סוגר זוויתי 84">
              <a:extLst>
                <a:ext uri="{FF2B5EF4-FFF2-40B4-BE49-F238E27FC236}">
                  <a16:creationId xmlns:a16="http://schemas.microsoft.com/office/drawing/2014/main" id="{C7AC8461-C823-44A6-BCD6-E363EFAA43C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6" name="חץ: סוגר זוויתי 10">
              <a:extLst>
                <a:ext uri="{FF2B5EF4-FFF2-40B4-BE49-F238E27FC236}">
                  <a16:creationId xmlns:a16="http://schemas.microsoft.com/office/drawing/2014/main" id="{B33271BF-5F7D-4E7E-9A36-84DAC3201E02}"/>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7" name="קבוצה 86">
            <a:extLst>
              <a:ext uri="{FF2B5EF4-FFF2-40B4-BE49-F238E27FC236}">
                <a16:creationId xmlns:a16="http://schemas.microsoft.com/office/drawing/2014/main" id="{1325E6F0-F022-4B93-8585-4673BA192D67}"/>
              </a:ext>
            </a:extLst>
          </p:cNvPr>
          <p:cNvGrpSpPr/>
          <p:nvPr/>
        </p:nvGrpSpPr>
        <p:grpSpPr>
          <a:xfrm>
            <a:off x="5577770" y="6044221"/>
            <a:ext cx="1649127" cy="685713"/>
            <a:chOff x="5985271" y="12556"/>
            <a:chExt cx="2214562" cy="901113"/>
          </a:xfrm>
        </p:grpSpPr>
        <p:sp>
          <p:nvSpPr>
            <p:cNvPr id="88" name="חץ: סוגר זוויתי 87">
              <a:extLst>
                <a:ext uri="{FF2B5EF4-FFF2-40B4-BE49-F238E27FC236}">
                  <a16:creationId xmlns:a16="http://schemas.microsoft.com/office/drawing/2014/main" id="{CEA74383-3971-4D0C-B824-590A21C6EEC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9" name="חץ: סוגר זוויתי 10">
              <a:extLst>
                <a:ext uri="{FF2B5EF4-FFF2-40B4-BE49-F238E27FC236}">
                  <a16:creationId xmlns:a16="http://schemas.microsoft.com/office/drawing/2014/main" id="{73EEDDE6-10BC-42CD-B9D2-9E29A8B9CD8E}"/>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03336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3787383"/>
          </a:xfrm>
          <a:prstGeom prst="rect">
            <a:avLst/>
          </a:prstGeom>
        </p:spPr>
        <p:txBody>
          <a:bodyPr wrap="square">
            <a:spAutoFit/>
          </a:bodyPr>
          <a:lstStyle/>
          <a:p>
            <a:pPr indent="457200">
              <a:lnSpc>
                <a:spcPct val="150000"/>
              </a:lnSpc>
            </a:pPr>
            <a:r>
              <a:rPr lang="en-US" dirty="0">
                <a:latin typeface="TimesNewRomanPS-BoldMT"/>
                <a:ea typeface="Calibri" panose="020F0502020204030204" pitchFamily="34" charset="0"/>
                <a:cs typeface="Arial" panose="020B0604020202020204" pitchFamily="34" charset="0"/>
              </a:rPr>
              <a:t>Some of the model results can be present as commonsense thinking, but some can surprise us 	all. All model results are compared to label 4 (failure) and each model result was </a:t>
            </a:r>
            <a:r>
              <a:rPr lang="en-US" dirty="0">
                <a:latin typeface="TimesNewRomanPS-BoldMT"/>
                <a:ea typeface="Calibri" panose="020F0502020204030204" pitchFamily="34" charset="0"/>
                <a:cs typeface="TimesNewRomanPS-BoldMT"/>
              </a:rPr>
              <a:t>displayed is 	significant (</a:t>
            </a:r>
            <a:r>
              <a:rPr lang="en-US" dirty="0">
                <a:latin typeface="TimesNewRomanPS-BoldMT"/>
                <a:ea typeface="Calibri" panose="020F0502020204030204" pitchFamily="34" charset="0"/>
                <a:cs typeface="Arial" panose="020B0604020202020204" pitchFamily="34" charset="0"/>
              </a:rPr>
              <a:t>ρ</a:t>
            </a:r>
            <a:r>
              <a:rPr lang="en-US" dirty="0">
                <a:latin typeface="TimesNewRomanPS-BoldMT"/>
                <a:ea typeface="Calibri" panose="020F0502020204030204" pitchFamily="34" charset="0"/>
                <a:cs typeface="TimesNewRomanPS-BoldMT"/>
              </a:rPr>
              <a:t> &lt; 0.05)</a:t>
            </a:r>
            <a:r>
              <a:rPr lang="en-US" dirty="0">
                <a:latin typeface="TimesNewRomanPS-BoldMT"/>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arenR"/>
            </a:pPr>
            <a:r>
              <a:rPr lang="en-US" dirty="0">
                <a:latin typeface="TimesNewRomanPS-BoldMT"/>
                <a:ea typeface="Calibri" panose="020F0502020204030204" pitchFamily="34" charset="0"/>
                <a:cs typeface="Arial" panose="020B0604020202020204" pitchFamily="34" charset="0"/>
              </a:rPr>
              <a:t>There are more Arab cities compered to Jewish cities in labels 1 and 2</a:t>
            </a:r>
            <a:r>
              <a:rPr lang="en-US" dirty="0">
                <a:latin typeface="TimesNewRomanPS-BoldMT"/>
                <a:ea typeface="Calibri" panose="020F0502020204030204" pitchFamily="34" charset="0"/>
                <a:cs typeface="TimesNewRomanPS-BoldMT"/>
              </a:rPr>
              <a:t>.</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Muslim and Jew religions significantly more to be in label 1.</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All that </a:t>
            </a:r>
            <a:r>
              <a:rPr lang="en-US" dirty="0">
                <a:latin typeface="TimesNewRomanPS-BoldMT"/>
                <a:ea typeface="Calibri" panose="020F0502020204030204" pitchFamily="34" charset="0"/>
                <a:cs typeface="Arial" panose="020B0604020202020204" pitchFamily="34" charset="0"/>
              </a:rPr>
              <a:t>supporting question 1 results and conclusion</a:t>
            </a:r>
            <a:r>
              <a:rPr lang="en-US" dirty="0">
                <a:latin typeface="TimesNewRomanPS-BoldMT"/>
                <a:ea typeface="Calibri" panose="020F0502020204030204" pitchFamily="34" charset="0"/>
                <a:cs typeface="TimesNewRomanPS-BoldMT"/>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arenR"/>
            </a:pPr>
            <a:r>
              <a:rPr lang="en-US" dirty="0">
                <a:latin typeface="TimesNewRomanPS-BoldMT"/>
                <a:ea typeface="Calibri" panose="020F0502020204030204" pitchFamily="34" charset="0"/>
                <a:cs typeface="Arial" panose="020B0604020202020204" pitchFamily="34" charset="0"/>
              </a:rPr>
              <a:t>Some country origin effects on program success, like </a:t>
            </a:r>
            <a:r>
              <a:rPr lang="en-US" dirty="0">
                <a:latin typeface="TimesNewRomanPS-BoldMT"/>
                <a:ea typeface="Calibri" panose="020F0502020204030204" pitchFamily="34" charset="0"/>
                <a:cs typeface="TimesNewRomanPS-BoldMT"/>
              </a:rPr>
              <a:t>the Soviet Union and France significantly more to be in label 3 than label 1 (compered by p-value).</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Ethiopia significantly more to be in label 2.</a:t>
            </a:r>
            <a:endParaRPr lang="en-US" dirty="0">
              <a:latin typeface="Calibri" panose="020F0502020204030204" pitchFamily="34" charset="0"/>
              <a:ea typeface="Calibri" panose="020F0502020204030204" pitchFamily="34" charset="0"/>
              <a:cs typeface="Arial" panose="020B0604020202020204" pitchFamily="34" charset="0"/>
            </a:endParaRPr>
          </a:p>
        </p:txBody>
      </p:sp>
      <p:grpSp>
        <p:nvGrpSpPr>
          <p:cNvPr id="66" name="קבוצה 65">
            <a:extLst>
              <a:ext uri="{FF2B5EF4-FFF2-40B4-BE49-F238E27FC236}">
                <a16:creationId xmlns:a16="http://schemas.microsoft.com/office/drawing/2014/main" id="{2FE4C336-D065-4FA9-8478-0E3FB1AB4AC1}"/>
              </a:ext>
            </a:extLst>
          </p:cNvPr>
          <p:cNvGrpSpPr/>
          <p:nvPr/>
        </p:nvGrpSpPr>
        <p:grpSpPr>
          <a:xfrm>
            <a:off x="1319645" y="6072647"/>
            <a:ext cx="1777377" cy="685713"/>
            <a:chOff x="5953" y="27845"/>
            <a:chExt cx="2257127" cy="901113"/>
          </a:xfrm>
        </p:grpSpPr>
        <p:sp>
          <p:nvSpPr>
            <p:cNvPr id="67" name="חץ: סוגר זוויתי 66">
              <a:extLst>
                <a:ext uri="{FF2B5EF4-FFF2-40B4-BE49-F238E27FC236}">
                  <a16:creationId xmlns:a16="http://schemas.microsoft.com/office/drawing/2014/main" id="{563993C3-9562-4AD6-B3D3-2A0702DCB6C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68" name="חץ: סוגר זוויתי 4">
              <a:extLst>
                <a:ext uri="{FF2B5EF4-FFF2-40B4-BE49-F238E27FC236}">
                  <a16:creationId xmlns:a16="http://schemas.microsoft.com/office/drawing/2014/main" id="{9C48BC1C-8960-458B-B9D3-3083774363CE}"/>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69" name="קבוצה 68">
            <a:extLst>
              <a:ext uri="{FF2B5EF4-FFF2-40B4-BE49-F238E27FC236}">
                <a16:creationId xmlns:a16="http://schemas.microsoft.com/office/drawing/2014/main" id="{DBD2E4BE-30CC-450E-BF08-1CECC2819546}"/>
              </a:ext>
            </a:extLst>
          </p:cNvPr>
          <p:cNvGrpSpPr/>
          <p:nvPr/>
        </p:nvGrpSpPr>
        <p:grpSpPr>
          <a:xfrm>
            <a:off x="2832223" y="6075251"/>
            <a:ext cx="1847367" cy="685261"/>
            <a:chOff x="1999059" y="27845"/>
            <a:chExt cx="2214562" cy="900519"/>
          </a:xfrm>
        </p:grpSpPr>
        <p:sp>
          <p:nvSpPr>
            <p:cNvPr id="70" name="חץ: סוגר זוויתי 69">
              <a:extLst>
                <a:ext uri="{FF2B5EF4-FFF2-40B4-BE49-F238E27FC236}">
                  <a16:creationId xmlns:a16="http://schemas.microsoft.com/office/drawing/2014/main" id="{3A58B9A5-C569-4052-8D5B-B3022757860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1" name="חץ: סוגר זוויתי 6">
              <a:extLst>
                <a:ext uri="{FF2B5EF4-FFF2-40B4-BE49-F238E27FC236}">
                  <a16:creationId xmlns:a16="http://schemas.microsoft.com/office/drawing/2014/main" id="{1719EB9B-F606-4F90-BB17-6986ED602339}"/>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373AAE26-AC71-4C10-8BA1-2B9E8DD52870}"/>
              </a:ext>
            </a:extLst>
          </p:cNvPr>
          <p:cNvGrpSpPr/>
          <p:nvPr/>
        </p:nvGrpSpPr>
        <p:grpSpPr>
          <a:xfrm>
            <a:off x="6982473" y="6044221"/>
            <a:ext cx="1828707" cy="685713"/>
            <a:chOff x="3992165" y="12556"/>
            <a:chExt cx="2214562" cy="901113"/>
          </a:xfrm>
        </p:grpSpPr>
        <p:sp>
          <p:nvSpPr>
            <p:cNvPr id="73" name="חץ: סוגר זוויתי 72">
              <a:extLst>
                <a:ext uri="{FF2B5EF4-FFF2-40B4-BE49-F238E27FC236}">
                  <a16:creationId xmlns:a16="http://schemas.microsoft.com/office/drawing/2014/main" id="{4D826611-6CF2-4CDF-A1BA-66B83E7DF2F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4" name="חץ: סוגר זוויתי 8">
              <a:extLst>
                <a:ext uri="{FF2B5EF4-FFF2-40B4-BE49-F238E27FC236}">
                  <a16:creationId xmlns:a16="http://schemas.microsoft.com/office/drawing/2014/main" id="{7D1EE876-04D1-49DD-8576-89A222CC39D6}"/>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5" name="קבוצה 74">
            <a:extLst>
              <a:ext uri="{FF2B5EF4-FFF2-40B4-BE49-F238E27FC236}">
                <a16:creationId xmlns:a16="http://schemas.microsoft.com/office/drawing/2014/main" id="{88F1587E-7AB0-4937-B028-855BD36098A4}"/>
              </a:ext>
            </a:extLst>
          </p:cNvPr>
          <p:cNvGrpSpPr/>
          <p:nvPr/>
        </p:nvGrpSpPr>
        <p:grpSpPr>
          <a:xfrm>
            <a:off x="8554333" y="6027093"/>
            <a:ext cx="1758331" cy="697347"/>
            <a:chOff x="7913484" y="-2733"/>
            <a:chExt cx="4299336" cy="916402"/>
          </a:xfrm>
        </p:grpSpPr>
        <p:sp>
          <p:nvSpPr>
            <p:cNvPr id="76" name="חץ: סוגר זוויתי 75">
              <a:extLst>
                <a:ext uri="{FF2B5EF4-FFF2-40B4-BE49-F238E27FC236}">
                  <a16:creationId xmlns:a16="http://schemas.microsoft.com/office/drawing/2014/main" id="{6C79A363-AA4D-485C-9906-5A30A16BC122}"/>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7" name="חץ: סוגר זוויתי 12">
              <a:extLst>
                <a:ext uri="{FF2B5EF4-FFF2-40B4-BE49-F238E27FC236}">
                  <a16:creationId xmlns:a16="http://schemas.microsoft.com/office/drawing/2014/main" id="{F2BD1CD9-4DD7-4AEC-9240-5F0E17BE4422}"/>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78" name="קבוצה 77">
            <a:extLst>
              <a:ext uri="{FF2B5EF4-FFF2-40B4-BE49-F238E27FC236}">
                <a16:creationId xmlns:a16="http://schemas.microsoft.com/office/drawing/2014/main" id="{55B5A667-BB10-475F-BEA8-141C7DFABC51}"/>
              </a:ext>
            </a:extLst>
          </p:cNvPr>
          <p:cNvGrpSpPr/>
          <p:nvPr/>
        </p:nvGrpSpPr>
        <p:grpSpPr>
          <a:xfrm>
            <a:off x="10045958" y="6018672"/>
            <a:ext cx="1430558" cy="703617"/>
            <a:chOff x="9971484" y="-10972"/>
            <a:chExt cx="2214562" cy="924641"/>
          </a:xfrm>
        </p:grpSpPr>
        <p:sp>
          <p:nvSpPr>
            <p:cNvPr id="79" name="חץ: סוגר זוויתי 78">
              <a:extLst>
                <a:ext uri="{FF2B5EF4-FFF2-40B4-BE49-F238E27FC236}">
                  <a16:creationId xmlns:a16="http://schemas.microsoft.com/office/drawing/2014/main" id="{D71221FC-1675-4B96-9486-BC7618A447F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0" name="חץ: סוגר זוויתי 14">
              <a:extLst>
                <a:ext uri="{FF2B5EF4-FFF2-40B4-BE49-F238E27FC236}">
                  <a16:creationId xmlns:a16="http://schemas.microsoft.com/office/drawing/2014/main" id="{A45B4BDD-35F2-45BB-8C88-2E9036C14DCC}"/>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1" name="קבוצה 80">
            <a:extLst>
              <a:ext uri="{FF2B5EF4-FFF2-40B4-BE49-F238E27FC236}">
                <a16:creationId xmlns:a16="http://schemas.microsoft.com/office/drawing/2014/main" id="{C4EE705F-546B-4FE4-8773-C4FDB1D529D6}"/>
              </a:ext>
            </a:extLst>
          </p:cNvPr>
          <p:cNvGrpSpPr/>
          <p:nvPr/>
        </p:nvGrpSpPr>
        <p:grpSpPr>
          <a:xfrm>
            <a:off x="4405426" y="6037094"/>
            <a:ext cx="1430558" cy="699890"/>
            <a:chOff x="5985271" y="-6074"/>
            <a:chExt cx="2214562" cy="919743"/>
          </a:xfrm>
        </p:grpSpPr>
        <p:sp>
          <p:nvSpPr>
            <p:cNvPr id="82" name="חץ: סוגר זוויתי 81">
              <a:extLst>
                <a:ext uri="{FF2B5EF4-FFF2-40B4-BE49-F238E27FC236}">
                  <a16:creationId xmlns:a16="http://schemas.microsoft.com/office/drawing/2014/main" id="{21C82757-176E-4B44-A958-EEBE62974A6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3" name="חץ: סוגר זוויתי 10">
              <a:extLst>
                <a:ext uri="{FF2B5EF4-FFF2-40B4-BE49-F238E27FC236}">
                  <a16:creationId xmlns:a16="http://schemas.microsoft.com/office/drawing/2014/main" id="{4206A79C-2153-49AA-9353-EF06FF251C06}"/>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4" name="קבוצה 83">
            <a:extLst>
              <a:ext uri="{FF2B5EF4-FFF2-40B4-BE49-F238E27FC236}">
                <a16:creationId xmlns:a16="http://schemas.microsoft.com/office/drawing/2014/main" id="{00CB7F8D-07AA-4C31-9B5D-7BE0286D3096}"/>
              </a:ext>
            </a:extLst>
          </p:cNvPr>
          <p:cNvGrpSpPr/>
          <p:nvPr/>
        </p:nvGrpSpPr>
        <p:grpSpPr>
          <a:xfrm>
            <a:off x="5577770" y="6044221"/>
            <a:ext cx="1649127" cy="685713"/>
            <a:chOff x="5985271" y="12556"/>
            <a:chExt cx="2214562" cy="901113"/>
          </a:xfrm>
        </p:grpSpPr>
        <p:sp>
          <p:nvSpPr>
            <p:cNvPr id="85" name="חץ: סוגר זוויתי 84">
              <a:extLst>
                <a:ext uri="{FF2B5EF4-FFF2-40B4-BE49-F238E27FC236}">
                  <a16:creationId xmlns:a16="http://schemas.microsoft.com/office/drawing/2014/main" id="{72B72B03-B467-4C32-9B63-07F13C24A21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6" name="חץ: סוגר זוויתי 10">
              <a:extLst>
                <a:ext uri="{FF2B5EF4-FFF2-40B4-BE49-F238E27FC236}">
                  <a16:creationId xmlns:a16="http://schemas.microsoft.com/office/drawing/2014/main" id="{CDB55D3D-6C67-432A-A0ED-7C3404D0C2D8}"/>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2956387"/>
          </a:xfrm>
          <a:prstGeom prst="rect">
            <a:avLst/>
          </a:prstGeom>
        </p:spPr>
        <p:txBody>
          <a:bodyPr wrap="square">
            <a:spAutoFit/>
          </a:bodyPr>
          <a:lstStyle/>
          <a:p>
            <a:pPr marL="342900" lvl="0" indent="-342900">
              <a:lnSpc>
                <a:spcPct val="150000"/>
              </a:lnSpc>
              <a:buFont typeface="+mj-lt"/>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lvl="0">
              <a:lnSpc>
                <a:spcPct val="150000"/>
              </a:lnSpc>
            </a:pPr>
            <a:r>
              <a:rPr lang="en-US" dirty="0">
                <a:latin typeface="TimesNewRomanPS-BoldMT"/>
                <a:ea typeface="Calibri" panose="020F0502020204030204" pitchFamily="34" charset="0"/>
                <a:cs typeface="TimesNewRomanPS-BoldMT"/>
              </a:rPr>
              <a:t>3) 	Education has a strong effect on the success label. Academic degree or '</a:t>
            </a:r>
            <a:r>
              <a:rPr lang="en-US" dirty="0" err="1">
                <a:latin typeface="TimesNewRomanPS-BoldMT"/>
                <a:ea typeface="Calibri" panose="020F0502020204030204" pitchFamily="34" charset="0"/>
                <a:cs typeface="TimesNewRomanPS-BoldMT"/>
              </a:rPr>
              <a:t>Teudat</a:t>
            </a:r>
            <a:r>
              <a:rPr lang="en-US" dirty="0">
                <a:latin typeface="TimesNewRomanPS-BoldMT"/>
                <a:ea typeface="Calibri" panose="020F0502020204030204" pitchFamily="34" charset="0"/>
                <a:cs typeface="TimesNewRomanPS-BoldMT"/>
              </a:rPr>
              <a:t> </a:t>
            </a:r>
            <a:r>
              <a:rPr lang="en-US" dirty="0" err="1">
                <a:latin typeface="TimesNewRomanPS-BoldMT"/>
                <a:ea typeface="Calibri" panose="020F0502020204030204" pitchFamily="34" charset="0"/>
                <a:cs typeface="TimesNewRomanPS-BoldMT"/>
              </a:rPr>
              <a:t>Bagrut</a:t>
            </a:r>
            <a:r>
              <a:rPr lang="en-US" dirty="0">
                <a:latin typeface="TimesNewRomanPS-BoldMT"/>
                <a:ea typeface="Calibri" panose="020F0502020204030204" pitchFamily="34" charset="0"/>
                <a:cs typeface="TimesNewRomanPS-BoldMT"/>
              </a:rPr>
              <a:t>' has 	significantly more to be in label 1, and non-education significantly more to be in label 3.</a:t>
            </a:r>
            <a:endParaRPr lang="en-US" dirty="0">
              <a:latin typeface="Calibri" panose="020F0502020204030204" pitchFamily="34" charset="0"/>
              <a:ea typeface="Calibri" panose="020F0502020204030204" pitchFamily="34" charset="0"/>
              <a:cs typeface="Arial" panose="020B0604020202020204" pitchFamily="34" charset="0"/>
            </a:endParaRPr>
          </a:p>
          <a:p>
            <a:pPr lvl="0">
              <a:lnSpc>
                <a:spcPct val="150000"/>
              </a:lnSpc>
            </a:pP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4) 	Disability affects human life including program success. From 20%-59% significantly more to 	be in label 2 and 60%-100% to be in label 3, but no disability at all significantly more to be in 	label 2 and not 1 as we expected.</a:t>
            </a:r>
            <a:endParaRPr lang="en-US" dirty="0">
              <a:latin typeface="Calibri" panose="020F0502020204030204" pitchFamily="34" charset="0"/>
              <a:ea typeface="Calibri" panose="020F0502020204030204" pitchFamily="34" charset="0"/>
              <a:cs typeface="Arial" panose="020B0604020202020204" pitchFamily="34" charset="0"/>
            </a:endParaRPr>
          </a:p>
        </p:txBody>
      </p:sp>
      <p:grpSp>
        <p:nvGrpSpPr>
          <p:cNvPr id="66" name="קבוצה 65">
            <a:extLst>
              <a:ext uri="{FF2B5EF4-FFF2-40B4-BE49-F238E27FC236}">
                <a16:creationId xmlns:a16="http://schemas.microsoft.com/office/drawing/2014/main" id="{7FF97ADE-A659-4B76-8EA6-43112E975BE2}"/>
              </a:ext>
            </a:extLst>
          </p:cNvPr>
          <p:cNvGrpSpPr/>
          <p:nvPr/>
        </p:nvGrpSpPr>
        <p:grpSpPr>
          <a:xfrm>
            <a:off x="1319645" y="6072647"/>
            <a:ext cx="1777377" cy="685713"/>
            <a:chOff x="5953" y="27845"/>
            <a:chExt cx="2257127" cy="901113"/>
          </a:xfrm>
        </p:grpSpPr>
        <p:sp>
          <p:nvSpPr>
            <p:cNvPr id="67" name="חץ: סוגר זוויתי 66">
              <a:extLst>
                <a:ext uri="{FF2B5EF4-FFF2-40B4-BE49-F238E27FC236}">
                  <a16:creationId xmlns:a16="http://schemas.microsoft.com/office/drawing/2014/main" id="{442917C1-7AD9-437C-B3F8-FF5740E2FD3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68" name="חץ: סוגר זוויתי 4">
              <a:extLst>
                <a:ext uri="{FF2B5EF4-FFF2-40B4-BE49-F238E27FC236}">
                  <a16:creationId xmlns:a16="http://schemas.microsoft.com/office/drawing/2014/main" id="{6C0D9BDA-06CF-4719-8193-EC7FA7B92BC2}"/>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69" name="קבוצה 68">
            <a:extLst>
              <a:ext uri="{FF2B5EF4-FFF2-40B4-BE49-F238E27FC236}">
                <a16:creationId xmlns:a16="http://schemas.microsoft.com/office/drawing/2014/main" id="{8DD3C08C-C13A-4FB8-974A-08A266620E3D}"/>
              </a:ext>
            </a:extLst>
          </p:cNvPr>
          <p:cNvGrpSpPr/>
          <p:nvPr/>
        </p:nvGrpSpPr>
        <p:grpSpPr>
          <a:xfrm>
            <a:off x="2832223" y="6075251"/>
            <a:ext cx="1847367" cy="685261"/>
            <a:chOff x="1999059" y="27845"/>
            <a:chExt cx="2214562" cy="900519"/>
          </a:xfrm>
        </p:grpSpPr>
        <p:sp>
          <p:nvSpPr>
            <p:cNvPr id="70" name="חץ: סוגר זוויתי 69">
              <a:extLst>
                <a:ext uri="{FF2B5EF4-FFF2-40B4-BE49-F238E27FC236}">
                  <a16:creationId xmlns:a16="http://schemas.microsoft.com/office/drawing/2014/main" id="{D4865F0A-947B-47B8-9BE2-FECFD04C0D9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1" name="חץ: סוגר זוויתי 6">
              <a:extLst>
                <a:ext uri="{FF2B5EF4-FFF2-40B4-BE49-F238E27FC236}">
                  <a16:creationId xmlns:a16="http://schemas.microsoft.com/office/drawing/2014/main" id="{857A733F-C014-43E0-8F34-94EC37762573}"/>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FF344223-1B77-4D81-8673-974A6A24F464}"/>
              </a:ext>
            </a:extLst>
          </p:cNvPr>
          <p:cNvGrpSpPr/>
          <p:nvPr/>
        </p:nvGrpSpPr>
        <p:grpSpPr>
          <a:xfrm>
            <a:off x="6982473" y="6044221"/>
            <a:ext cx="1828707" cy="685713"/>
            <a:chOff x="3992165" y="12556"/>
            <a:chExt cx="2214562" cy="901113"/>
          </a:xfrm>
        </p:grpSpPr>
        <p:sp>
          <p:nvSpPr>
            <p:cNvPr id="73" name="חץ: סוגר זוויתי 72">
              <a:extLst>
                <a:ext uri="{FF2B5EF4-FFF2-40B4-BE49-F238E27FC236}">
                  <a16:creationId xmlns:a16="http://schemas.microsoft.com/office/drawing/2014/main" id="{7965E092-5DEE-41A7-B8C3-74C7DCB610C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4" name="חץ: סוגר זוויתי 8">
              <a:extLst>
                <a:ext uri="{FF2B5EF4-FFF2-40B4-BE49-F238E27FC236}">
                  <a16:creationId xmlns:a16="http://schemas.microsoft.com/office/drawing/2014/main" id="{943F9F10-8D3D-4C8F-8871-66CE5DB15EAC}"/>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5" name="קבוצה 74">
            <a:extLst>
              <a:ext uri="{FF2B5EF4-FFF2-40B4-BE49-F238E27FC236}">
                <a16:creationId xmlns:a16="http://schemas.microsoft.com/office/drawing/2014/main" id="{DE343F5A-1F16-4C04-9DB6-1D29F154775B}"/>
              </a:ext>
            </a:extLst>
          </p:cNvPr>
          <p:cNvGrpSpPr/>
          <p:nvPr/>
        </p:nvGrpSpPr>
        <p:grpSpPr>
          <a:xfrm>
            <a:off x="8554333" y="6027093"/>
            <a:ext cx="1758331" cy="697347"/>
            <a:chOff x="7913484" y="-2733"/>
            <a:chExt cx="4299336" cy="916402"/>
          </a:xfrm>
        </p:grpSpPr>
        <p:sp>
          <p:nvSpPr>
            <p:cNvPr id="76" name="חץ: סוגר זוויתי 75">
              <a:extLst>
                <a:ext uri="{FF2B5EF4-FFF2-40B4-BE49-F238E27FC236}">
                  <a16:creationId xmlns:a16="http://schemas.microsoft.com/office/drawing/2014/main" id="{62BA8DDA-D547-4189-B5C1-5FA21017C8BF}"/>
                </a:ext>
              </a:extLst>
            </p:cNvPr>
            <p:cNvSpPr/>
            <p:nvPr/>
          </p:nvSpPr>
          <p:spPr>
            <a:xfrm>
              <a:off x="7913484" y="27845"/>
              <a:ext cx="4299336"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7" name="חץ: סוגר זוויתי 12">
              <a:extLst>
                <a:ext uri="{FF2B5EF4-FFF2-40B4-BE49-F238E27FC236}">
                  <a16:creationId xmlns:a16="http://schemas.microsoft.com/office/drawing/2014/main" id="{940BA309-4AB4-42FC-81AE-B0CD358675C1}"/>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78" name="קבוצה 77">
            <a:extLst>
              <a:ext uri="{FF2B5EF4-FFF2-40B4-BE49-F238E27FC236}">
                <a16:creationId xmlns:a16="http://schemas.microsoft.com/office/drawing/2014/main" id="{0776E23A-D6BF-42C0-BC86-960522156823}"/>
              </a:ext>
            </a:extLst>
          </p:cNvPr>
          <p:cNvGrpSpPr/>
          <p:nvPr/>
        </p:nvGrpSpPr>
        <p:grpSpPr>
          <a:xfrm>
            <a:off x="10045958" y="6018672"/>
            <a:ext cx="1430558" cy="703617"/>
            <a:chOff x="9971484" y="-10972"/>
            <a:chExt cx="2214562" cy="924641"/>
          </a:xfrm>
        </p:grpSpPr>
        <p:sp>
          <p:nvSpPr>
            <p:cNvPr id="79" name="חץ: סוגר זוויתי 78">
              <a:extLst>
                <a:ext uri="{FF2B5EF4-FFF2-40B4-BE49-F238E27FC236}">
                  <a16:creationId xmlns:a16="http://schemas.microsoft.com/office/drawing/2014/main" id="{03788D43-4DD2-40E3-8C26-E07468ED82B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0" name="חץ: סוגר זוויתי 14">
              <a:extLst>
                <a:ext uri="{FF2B5EF4-FFF2-40B4-BE49-F238E27FC236}">
                  <a16:creationId xmlns:a16="http://schemas.microsoft.com/office/drawing/2014/main" id="{38D8350B-572C-4998-85AE-272F32C4B202}"/>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1" name="קבוצה 80">
            <a:extLst>
              <a:ext uri="{FF2B5EF4-FFF2-40B4-BE49-F238E27FC236}">
                <a16:creationId xmlns:a16="http://schemas.microsoft.com/office/drawing/2014/main" id="{E9841020-F213-4CF0-9BFC-C23F74EE726E}"/>
              </a:ext>
            </a:extLst>
          </p:cNvPr>
          <p:cNvGrpSpPr/>
          <p:nvPr/>
        </p:nvGrpSpPr>
        <p:grpSpPr>
          <a:xfrm>
            <a:off x="4405426" y="6037094"/>
            <a:ext cx="1430558" cy="699890"/>
            <a:chOff x="5985271" y="-6074"/>
            <a:chExt cx="2214562" cy="919743"/>
          </a:xfrm>
        </p:grpSpPr>
        <p:sp>
          <p:nvSpPr>
            <p:cNvPr id="82" name="חץ: סוגר זוויתי 81">
              <a:extLst>
                <a:ext uri="{FF2B5EF4-FFF2-40B4-BE49-F238E27FC236}">
                  <a16:creationId xmlns:a16="http://schemas.microsoft.com/office/drawing/2014/main" id="{ACE2BE46-8F41-4B34-A8E2-5123E8B7177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3" name="חץ: סוגר זוויתי 10">
              <a:extLst>
                <a:ext uri="{FF2B5EF4-FFF2-40B4-BE49-F238E27FC236}">
                  <a16:creationId xmlns:a16="http://schemas.microsoft.com/office/drawing/2014/main" id="{2CFBEA08-01CC-44BA-AD04-23B835BD9313}"/>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4" name="קבוצה 83">
            <a:extLst>
              <a:ext uri="{FF2B5EF4-FFF2-40B4-BE49-F238E27FC236}">
                <a16:creationId xmlns:a16="http://schemas.microsoft.com/office/drawing/2014/main" id="{98D4E195-F0DD-4977-B671-3483C28B0766}"/>
              </a:ext>
            </a:extLst>
          </p:cNvPr>
          <p:cNvGrpSpPr/>
          <p:nvPr/>
        </p:nvGrpSpPr>
        <p:grpSpPr>
          <a:xfrm>
            <a:off x="5577770" y="6044221"/>
            <a:ext cx="1649127" cy="685713"/>
            <a:chOff x="5985271" y="12556"/>
            <a:chExt cx="2214562" cy="901113"/>
          </a:xfrm>
        </p:grpSpPr>
        <p:sp>
          <p:nvSpPr>
            <p:cNvPr id="85" name="חץ: סוגר זוויתי 84">
              <a:extLst>
                <a:ext uri="{FF2B5EF4-FFF2-40B4-BE49-F238E27FC236}">
                  <a16:creationId xmlns:a16="http://schemas.microsoft.com/office/drawing/2014/main" id="{58D57C10-FD7C-41EF-82B7-CFAFD8550A3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6" name="חץ: סוגר זוויתי 10">
              <a:extLst>
                <a:ext uri="{FF2B5EF4-FFF2-40B4-BE49-F238E27FC236}">
                  <a16:creationId xmlns:a16="http://schemas.microsoft.com/office/drawing/2014/main" id="{88865789-A260-4FC4-868B-F9E73FF1491F}"/>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69600" y="2023390"/>
            <a:ext cx="10252799" cy="2811219"/>
          </a:xfrm>
          <a:prstGeom prst="rect">
            <a:avLst/>
          </a:prstGeom>
          <a:solidFill>
            <a:schemeClr val="bg1"/>
          </a:solid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t>There is no difference between the placement of the Arabs and the placement of the non-Arabs.</a:t>
            </a:r>
          </a:p>
          <a:p>
            <a:pPr marL="342900" lvl="0" indent="-342900" algn="l" rtl="0">
              <a:lnSpc>
                <a:spcPct val="150000"/>
              </a:lnSpc>
              <a:buFont typeface="Wingdings" panose="05000000000000000000" pitchFamily="2" charset="2"/>
              <a:buChar char="v"/>
            </a:pPr>
            <a:r>
              <a:rPr lang="en-US" sz="2000" dirty="0"/>
              <a:t>The number of job seekers how have placed through the program is 50% which indicated on low rate of placements.</a:t>
            </a:r>
          </a:p>
          <a:p>
            <a:pPr marL="342900" lvl="0" indent="-342900" algn="l" rtl="0">
              <a:lnSpc>
                <a:spcPct val="150000"/>
              </a:lnSpc>
              <a:buFont typeface="Wingdings" panose="05000000000000000000" pitchFamily="2" charset="2"/>
              <a:buChar char="v"/>
            </a:pPr>
            <a:r>
              <a:rPr lang="en-US" sz="2000" dirty="0"/>
              <a:t>Longer the jobseeker being in the program, the quality of his placement (label) decreasing.</a:t>
            </a:r>
          </a:p>
          <a:p>
            <a:pPr marL="285750" lvl="0" indent="-285750" algn="just" rtl="0">
              <a:lnSpc>
                <a:spcPct val="150000"/>
              </a:lnSpc>
              <a:buFont typeface="Wingdings" panose="05000000000000000000" pitchFamily="2" charset="2"/>
              <a:buChar char="v"/>
            </a:pPr>
            <a:r>
              <a:rPr lang="en-US" sz="2000" dirty="0"/>
              <a:t>There is an influence between socioeconomic characteristics of requiring work on the type of success in the program.</a:t>
            </a:r>
            <a:endParaRPr lang="he-IL" sz="2000" dirty="0"/>
          </a:p>
        </p:txBody>
      </p:sp>
      <p:grpSp>
        <p:nvGrpSpPr>
          <p:cNvPr id="31" name="קבוצה 30">
            <a:extLst>
              <a:ext uri="{FF2B5EF4-FFF2-40B4-BE49-F238E27FC236}">
                <a16:creationId xmlns:a16="http://schemas.microsoft.com/office/drawing/2014/main" id="{1A996C18-FC12-4134-B8D4-A4C446E44E79}"/>
              </a:ext>
            </a:extLst>
          </p:cNvPr>
          <p:cNvGrpSpPr/>
          <p:nvPr/>
        </p:nvGrpSpPr>
        <p:grpSpPr>
          <a:xfrm>
            <a:off x="4666410" y="989890"/>
            <a:ext cx="3327127" cy="702000"/>
            <a:chOff x="0" y="0"/>
            <a:chExt cx="3327127" cy="702000"/>
          </a:xfrm>
        </p:grpSpPr>
        <p:sp>
          <p:nvSpPr>
            <p:cNvPr id="50" name="מלבן: פינות מעוגלות 49">
              <a:extLst>
                <a:ext uri="{FF2B5EF4-FFF2-40B4-BE49-F238E27FC236}">
                  <a16:creationId xmlns:a16="http://schemas.microsoft.com/office/drawing/2014/main" id="{BEDB2D0A-2594-42F6-9974-DF0217B7B262}"/>
                </a:ext>
              </a:extLst>
            </p:cNvPr>
            <p:cNvSpPr/>
            <p:nvPr/>
          </p:nvSpPr>
          <p:spPr>
            <a:xfrm>
              <a:off x="0" y="0"/>
              <a:ext cx="3327127" cy="702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מלבן: פינות מעוגלות 4">
              <a:extLst>
                <a:ext uri="{FF2B5EF4-FFF2-40B4-BE49-F238E27FC236}">
                  <a16:creationId xmlns:a16="http://schemas.microsoft.com/office/drawing/2014/main" id="{DA46A2CD-02D4-40F7-A7FB-056276A3D52A}"/>
                </a:ext>
              </a:extLst>
            </p:cNvPr>
            <p:cNvSpPr txBox="1"/>
            <p:nvPr/>
          </p:nvSpPr>
          <p:spPr>
            <a:xfrm>
              <a:off x="34269" y="34269"/>
              <a:ext cx="3258589" cy="633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Conclusions</a:t>
              </a:r>
              <a:endParaRPr lang="he-IL" sz="3000" kern="1200" dirty="0"/>
            </a:p>
          </p:txBody>
        </p:sp>
      </p:grpSp>
      <p:grpSp>
        <p:nvGrpSpPr>
          <p:cNvPr id="91" name="קבוצה 90">
            <a:extLst>
              <a:ext uri="{FF2B5EF4-FFF2-40B4-BE49-F238E27FC236}">
                <a16:creationId xmlns:a16="http://schemas.microsoft.com/office/drawing/2014/main" id="{9A73DB9C-4D81-44FE-8E84-31A6DC5165E4}"/>
              </a:ext>
            </a:extLst>
          </p:cNvPr>
          <p:cNvGrpSpPr/>
          <p:nvPr/>
        </p:nvGrpSpPr>
        <p:grpSpPr>
          <a:xfrm>
            <a:off x="1319645" y="6072647"/>
            <a:ext cx="1777377" cy="685713"/>
            <a:chOff x="5953" y="27845"/>
            <a:chExt cx="2257127" cy="901113"/>
          </a:xfrm>
        </p:grpSpPr>
        <p:sp>
          <p:nvSpPr>
            <p:cNvPr id="92" name="חץ: סוגר זוויתי 91">
              <a:extLst>
                <a:ext uri="{FF2B5EF4-FFF2-40B4-BE49-F238E27FC236}">
                  <a16:creationId xmlns:a16="http://schemas.microsoft.com/office/drawing/2014/main" id="{BB9752CE-C108-4092-A21D-8A24A093046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93" name="חץ: סוגר זוויתי 4">
              <a:extLst>
                <a:ext uri="{FF2B5EF4-FFF2-40B4-BE49-F238E27FC236}">
                  <a16:creationId xmlns:a16="http://schemas.microsoft.com/office/drawing/2014/main" id="{EA42EB3B-FA0B-43C0-8069-B80005B9F963}"/>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94" name="קבוצה 93">
            <a:extLst>
              <a:ext uri="{FF2B5EF4-FFF2-40B4-BE49-F238E27FC236}">
                <a16:creationId xmlns:a16="http://schemas.microsoft.com/office/drawing/2014/main" id="{2DDB4144-79DC-4D99-AA13-08DE396A9F04}"/>
              </a:ext>
            </a:extLst>
          </p:cNvPr>
          <p:cNvGrpSpPr/>
          <p:nvPr/>
        </p:nvGrpSpPr>
        <p:grpSpPr>
          <a:xfrm>
            <a:off x="2832223" y="6075251"/>
            <a:ext cx="1847367" cy="685261"/>
            <a:chOff x="1999059" y="27845"/>
            <a:chExt cx="2214562" cy="900519"/>
          </a:xfrm>
        </p:grpSpPr>
        <p:sp>
          <p:nvSpPr>
            <p:cNvPr id="95" name="חץ: סוגר זוויתי 94">
              <a:extLst>
                <a:ext uri="{FF2B5EF4-FFF2-40B4-BE49-F238E27FC236}">
                  <a16:creationId xmlns:a16="http://schemas.microsoft.com/office/drawing/2014/main" id="{D3736EF8-ADCC-4BF9-8A4E-E01ED0E3955C}"/>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96" name="חץ: סוגר זוויתי 6">
              <a:extLst>
                <a:ext uri="{FF2B5EF4-FFF2-40B4-BE49-F238E27FC236}">
                  <a16:creationId xmlns:a16="http://schemas.microsoft.com/office/drawing/2014/main" id="{B6F9F1A3-6538-40EE-A9C2-7542F596319C}"/>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97" name="קבוצה 96">
            <a:extLst>
              <a:ext uri="{FF2B5EF4-FFF2-40B4-BE49-F238E27FC236}">
                <a16:creationId xmlns:a16="http://schemas.microsoft.com/office/drawing/2014/main" id="{E40053AC-B346-4E5F-8A5E-28012D8EB4BB}"/>
              </a:ext>
            </a:extLst>
          </p:cNvPr>
          <p:cNvGrpSpPr/>
          <p:nvPr/>
        </p:nvGrpSpPr>
        <p:grpSpPr>
          <a:xfrm>
            <a:off x="6982473" y="6044221"/>
            <a:ext cx="1828707" cy="685713"/>
            <a:chOff x="3992165" y="12556"/>
            <a:chExt cx="2214562" cy="901113"/>
          </a:xfrm>
        </p:grpSpPr>
        <p:sp>
          <p:nvSpPr>
            <p:cNvPr id="98" name="חץ: סוגר זוויתי 97">
              <a:extLst>
                <a:ext uri="{FF2B5EF4-FFF2-40B4-BE49-F238E27FC236}">
                  <a16:creationId xmlns:a16="http://schemas.microsoft.com/office/drawing/2014/main" id="{48522E81-B0D2-41B1-87BD-C4C57DA13EA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9" name="חץ: סוגר זוויתי 8">
              <a:extLst>
                <a:ext uri="{FF2B5EF4-FFF2-40B4-BE49-F238E27FC236}">
                  <a16:creationId xmlns:a16="http://schemas.microsoft.com/office/drawing/2014/main" id="{1E4D98F6-01EC-482C-99DD-58B310879F84}"/>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00" name="קבוצה 99">
            <a:extLst>
              <a:ext uri="{FF2B5EF4-FFF2-40B4-BE49-F238E27FC236}">
                <a16:creationId xmlns:a16="http://schemas.microsoft.com/office/drawing/2014/main" id="{06CD7F40-CEE8-43E8-AC43-97C0BAD234B9}"/>
              </a:ext>
            </a:extLst>
          </p:cNvPr>
          <p:cNvGrpSpPr/>
          <p:nvPr/>
        </p:nvGrpSpPr>
        <p:grpSpPr>
          <a:xfrm>
            <a:off x="8554333" y="6027093"/>
            <a:ext cx="1758331" cy="697347"/>
            <a:chOff x="7913484" y="-2733"/>
            <a:chExt cx="4299336" cy="916402"/>
          </a:xfrm>
        </p:grpSpPr>
        <p:sp>
          <p:nvSpPr>
            <p:cNvPr id="101" name="חץ: סוגר זוויתי 100">
              <a:extLst>
                <a:ext uri="{FF2B5EF4-FFF2-40B4-BE49-F238E27FC236}">
                  <a16:creationId xmlns:a16="http://schemas.microsoft.com/office/drawing/2014/main" id="{D4B8355C-B904-42E4-A7AF-29BB8FD9730A}"/>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02" name="חץ: סוגר זוויתי 12">
              <a:extLst>
                <a:ext uri="{FF2B5EF4-FFF2-40B4-BE49-F238E27FC236}">
                  <a16:creationId xmlns:a16="http://schemas.microsoft.com/office/drawing/2014/main" id="{23658A13-225C-4355-BB09-4211A540BA06}"/>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03" name="קבוצה 102">
            <a:extLst>
              <a:ext uri="{FF2B5EF4-FFF2-40B4-BE49-F238E27FC236}">
                <a16:creationId xmlns:a16="http://schemas.microsoft.com/office/drawing/2014/main" id="{C33C5DCA-5B15-41DA-B198-BB79E3D64A21}"/>
              </a:ext>
            </a:extLst>
          </p:cNvPr>
          <p:cNvGrpSpPr/>
          <p:nvPr/>
        </p:nvGrpSpPr>
        <p:grpSpPr>
          <a:xfrm>
            <a:off x="10045958" y="6018672"/>
            <a:ext cx="1430558" cy="703617"/>
            <a:chOff x="9971484" y="-10972"/>
            <a:chExt cx="2214562" cy="924641"/>
          </a:xfrm>
        </p:grpSpPr>
        <p:sp>
          <p:nvSpPr>
            <p:cNvPr id="104" name="חץ: סוגר זוויתי 103">
              <a:extLst>
                <a:ext uri="{FF2B5EF4-FFF2-40B4-BE49-F238E27FC236}">
                  <a16:creationId xmlns:a16="http://schemas.microsoft.com/office/drawing/2014/main" id="{5364A317-AC1E-4335-9D57-BAF2D1DDB720}"/>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05" name="חץ: סוגר זוויתי 14">
              <a:extLst>
                <a:ext uri="{FF2B5EF4-FFF2-40B4-BE49-F238E27FC236}">
                  <a16:creationId xmlns:a16="http://schemas.microsoft.com/office/drawing/2014/main" id="{FE31C9C2-A309-4391-B64C-97C37F05DE55}"/>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06" name="קבוצה 105">
            <a:extLst>
              <a:ext uri="{FF2B5EF4-FFF2-40B4-BE49-F238E27FC236}">
                <a16:creationId xmlns:a16="http://schemas.microsoft.com/office/drawing/2014/main" id="{F0E7D353-7148-4B56-BD6B-CF64CC0ADDF3}"/>
              </a:ext>
            </a:extLst>
          </p:cNvPr>
          <p:cNvGrpSpPr/>
          <p:nvPr/>
        </p:nvGrpSpPr>
        <p:grpSpPr>
          <a:xfrm>
            <a:off x="4405426" y="6037094"/>
            <a:ext cx="1430558" cy="699890"/>
            <a:chOff x="5985271" y="-6074"/>
            <a:chExt cx="2214562" cy="919743"/>
          </a:xfrm>
        </p:grpSpPr>
        <p:sp>
          <p:nvSpPr>
            <p:cNvPr id="107" name="חץ: סוגר זוויתי 106">
              <a:extLst>
                <a:ext uri="{FF2B5EF4-FFF2-40B4-BE49-F238E27FC236}">
                  <a16:creationId xmlns:a16="http://schemas.microsoft.com/office/drawing/2014/main" id="{155BF912-F2D4-46AA-90B9-366B53ECDD24}"/>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8" name="חץ: סוגר זוויתי 10">
              <a:extLst>
                <a:ext uri="{FF2B5EF4-FFF2-40B4-BE49-F238E27FC236}">
                  <a16:creationId xmlns:a16="http://schemas.microsoft.com/office/drawing/2014/main" id="{1D184B98-0268-48DC-8076-D190385A5235}"/>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09" name="קבוצה 108">
            <a:extLst>
              <a:ext uri="{FF2B5EF4-FFF2-40B4-BE49-F238E27FC236}">
                <a16:creationId xmlns:a16="http://schemas.microsoft.com/office/drawing/2014/main" id="{644E35FE-4DBE-4D90-A758-123AC1890C62}"/>
              </a:ext>
            </a:extLst>
          </p:cNvPr>
          <p:cNvGrpSpPr/>
          <p:nvPr/>
        </p:nvGrpSpPr>
        <p:grpSpPr>
          <a:xfrm>
            <a:off x="5577770" y="6044221"/>
            <a:ext cx="1649127" cy="685713"/>
            <a:chOff x="5985271" y="12556"/>
            <a:chExt cx="2214562" cy="901113"/>
          </a:xfrm>
        </p:grpSpPr>
        <p:sp>
          <p:nvSpPr>
            <p:cNvPr id="110" name="חץ: סוגר זוויתי 109">
              <a:extLst>
                <a:ext uri="{FF2B5EF4-FFF2-40B4-BE49-F238E27FC236}">
                  <a16:creationId xmlns:a16="http://schemas.microsoft.com/office/drawing/2014/main" id="{1544B004-B9A6-4A24-AF36-5C46EAE6836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11" name="חץ: סוגר זוויתי 10">
              <a:extLst>
                <a:ext uri="{FF2B5EF4-FFF2-40B4-BE49-F238E27FC236}">
                  <a16:creationId xmlns:a16="http://schemas.microsoft.com/office/drawing/2014/main" id="{61C1E7C1-49AD-45E7-B84A-C93E36EFE7E7}"/>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9493031"/>
              </p:ext>
            </p:extLst>
          </p:nvPr>
        </p:nvGraphicFramePr>
        <p:xfrm>
          <a:off x="4102750" y="840202"/>
          <a:ext cx="404839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402308" y="1990145"/>
            <a:ext cx="7855331" cy="1900520"/>
          </a:xfrm>
          <a:prstGeom prst="rect">
            <a:avLst/>
          </a:prstGeom>
          <a:noFill/>
        </p:spPr>
        <p:txBody>
          <a:bodyPr wrap="square" rtlCol="1">
            <a:spAutoFit/>
          </a:bodyPr>
          <a:lstStyle/>
          <a:p>
            <a:pPr marL="342900" indent="-342900">
              <a:lnSpc>
                <a:spcPct val="150000"/>
              </a:lnSpc>
              <a:buFont typeface="Wingdings" panose="05000000000000000000" pitchFamily="2" charset="2"/>
              <a:buChar char="ü"/>
            </a:pPr>
            <a:r>
              <a:rPr lang="en-US" sz="2000" dirty="0">
                <a:solidFill>
                  <a:srgbClr val="272727"/>
                </a:solidFill>
                <a:latin typeface="David" panose="020E0502060401010101" pitchFamily="34" charset="-79"/>
                <a:cs typeface="David" panose="020E0502060401010101" pitchFamily="34" charset="-79"/>
              </a:rPr>
              <a:t>There are no updated research on quality / success factors of the ‘Employment Circuits’ program.</a:t>
            </a:r>
            <a:br>
              <a:rPr lang="en-US" sz="2000" dirty="0">
                <a:solidFill>
                  <a:srgbClr val="272727"/>
                </a:solidFill>
                <a:latin typeface="David" panose="020E0502060401010101" pitchFamily="34" charset="-79"/>
                <a:cs typeface="David" panose="020E0502060401010101" pitchFamily="34" charset="-79"/>
              </a:rPr>
            </a:br>
            <a:endParaRPr lang="en-US" sz="2000" dirty="0">
              <a:solidFill>
                <a:srgbClr val="272727"/>
              </a:solidFill>
              <a:latin typeface="David" panose="020E0502060401010101" pitchFamily="34" charset="-79"/>
              <a:cs typeface="David" panose="020E0502060401010101" pitchFamily="34" charset="-79"/>
            </a:endParaRPr>
          </a:p>
          <a:p>
            <a:pPr marL="342900" indent="-342900">
              <a:lnSpc>
                <a:spcPct val="150000"/>
              </a:lnSpc>
              <a:buFont typeface="Wingdings" panose="05000000000000000000" pitchFamily="2" charset="2"/>
              <a:buChar char="ü"/>
            </a:pPr>
            <a:r>
              <a:rPr lang="en-US" sz="2000" dirty="0">
                <a:solidFill>
                  <a:srgbClr val="272727"/>
                </a:solidFill>
                <a:latin typeface="David" panose="020E0502060401010101" pitchFamily="34" charset="-79"/>
                <a:cs typeface="David" panose="020E0502060401010101" pitchFamily="34" charset="-79"/>
              </a:rPr>
              <a:t>Academic research project.</a:t>
            </a:r>
            <a:endParaRPr lang="he-IL" sz="20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104" name="קבוצה 103">
            <a:extLst>
              <a:ext uri="{FF2B5EF4-FFF2-40B4-BE49-F238E27FC236}">
                <a16:creationId xmlns:a16="http://schemas.microsoft.com/office/drawing/2014/main" id="{58415C97-B334-4668-9B6A-23F2519A667B}"/>
              </a:ext>
            </a:extLst>
          </p:cNvPr>
          <p:cNvGrpSpPr/>
          <p:nvPr/>
        </p:nvGrpSpPr>
        <p:grpSpPr>
          <a:xfrm>
            <a:off x="1211095" y="5763728"/>
            <a:ext cx="1885927" cy="901113"/>
            <a:chOff x="5953" y="27845"/>
            <a:chExt cx="2257127" cy="901113"/>
          </a:xfrm>
        </p:grpSpPr>
        <p:sp>
          <p:nvSpPr>
            <p:cNvPr id="105" name="חץ: סוגר זוויתי 104">
              <a:extLst>
                <a:ext uri="{FF2B5EF4-FFF2-40B4-BE49-F238E27FC236}">
                  <a16:creationId xmlns:a16="http://schemas.microsoft.com/office/drawing/2014/main" id="{A38FA625-CA3B-4866-8E64-BAC9FA740C4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06" name="חץ: סוגר זוויתי 4">
              <a:extLst>
                <a:ext uri="{FF2B5EF4-FFF2-40B4-BE49-F238E27FC236}">
                  <a16:creationId xmlns:a16="http://schemas.microsoft.com/office/drawing/2014/main" id="{9FA4A8CE-1746-4C81-A11E-CF04B0BA705A}"/>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07" name="קבוצה 106">
            <a:extLst>
              <a:ext uri="{FF2B5EF4-FFF2-40B4-BE49-F238E27FC236}">
                <a16:creationId xmlns:a16="http://schemas.microsoft.com/office/drawing/2014/main" id="{9F9AA521-91BC-4DD0-9E31-942B51C12D95}"/>
              </a:ext>
            </a:extLst>
          </p:cNvPr>
          <p:cNvGrpSpPr/>
          <p:nvPr/>
        </p:nvGrpSpPr>
        <p:grpSpPr>
          <a:xfrm>
            <a:off x="2719399" y="5766474"/>
            <a:ext cx="1960192" cy="900519"/>
            <a:chOff x="1999059" y="27845"/>
            <a:chExt cx="2214562" cy="900519"/>
          </a:xfrm>
        </p:grpSpPr>
        <p:sp>
          <p:nvSpPr>
            <p:cNvPr id="108" name="חץ: סוגר זוויתי 107">
              <a:extLst>
                <a:ext uri="{FF2B5EF4-FFF2-40B4-BE49-F238E27FC236}">
                  <a16:creationId xmlns:a16="http://schemas.microsoft.com/office/drawing/2014/main" id="{23C5B362-D8DB-44A5-A4ED-4C356AD8BB9F}"/>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09" name="חץ: סוגר זוויתי 6">
              <a:extLst>
                <a:ext uri="{FF2B5EF4-FFF2-40B4-BE49-F238E27FC236}">
                  <a16:creationId xmlns:a16="http://schemas.microsoft.com/office/drawing/2014/main" id="{CD4152C9-F3DB-4678-ACE2-3D39B7CEC3FA}"/>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10" name="קבוצה 109">
            <a:extLst>
              <a:ext uri="{FF2B5EF4-FFF2-40B4-BE49-F238E27FC236}">
                <a16:creationId xmlns:a16="http://schemas.microsoft.com/office/drawing/2014/main" id="{8F3998F2-8D1A-47C2-98AA-FEC9BB009FEF}"/>
              </a:ext>
            </a:extLst>
          </p:cNvPr>
          <p:cNvGrpSpPr/>
          <p:nvPr/>
        </p:nvGrpSpPr>
        <p:grpSpPr>
          <a:xfrm>
            <a:off x="6870789" y="5735302"/>
            <a:ext cx="1940392" cy="901113"/>
            <a:chOff x="3992165" y="12556"/>
            <a:chExt cx="2214562" cy="901113"/>
          </a:xfrm>
        </p:grpSpPr>
        <p:sp>
          <p:nvSpPr>
            <p:cNvPr id="111" name="חץ: סוגר זוויתי 110">
              <a:extLst>
                <a:ext uri="{FF2B5EF4-FFF2-40B4-BE49-F238E27FC236}">
                  <a16:creationId xmlns:a16="http://schemas.microsoft.com/office/drawing/2014/main" id="{58FA508C-06FE-48D9-80D8-ABCA15B4C551}"/>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12" name="חץ: סוגר זוויתי 8">
              <a:extLst>
                <a:ext uri="{FF2B5EF4-FFF2-40B4-BE49-F238E27FC236}">
                  <a16:creationId xmlns:a16="http://schemas.microsoft.com/office/drawing/2014/main" id="{4EF9AE75-C1E5-4140-97A0-06122827E8F2}"/>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13" name="קבוצה 112">
            <a:extLst>
              <a:ext uri="{FF2B5EF4-FFF2-40B4-BE49-F238E27FC236}">
                <a16:creationId xmlns:a16="http://schemas.microsoft.com/office/drawing/2014/main" id="{49200265-EA23-474C-B31E-E23F7632C321}"/>
              </a:ext>
            </a:extLst>
          </p:cNvPr>
          <p:cNvGrpSpPr/>
          <p:nvPr/>
        </p:nvGrpSpPr>
        <p:grpSpPr>
          <a:xfrm>
            <a:off x="8446947" y="5714520"/>
            <a:ext cx="1865718" cy="916402"/>
            <a:chOff x="7913484" y="-2733"/>
            <a:chExt cx="4299336" cy="916402"/>
          </a:xfrm>
        </p:grpSpPr>
        <p:sp>
          <p:nvSpPr>
            <p:cNvPr id="114" name="חץ: סוגר זוויתי 113">
              <a:extLst>
                <a:ext uri="{FF2B5EF4-FFF2-40B4-BE49-F238E27FC236}">
                  <a16:creationId xmlns:a16="http://schemas.microsoft.com/office/drawing/2014/main" id="{3FA5B8DC-7420-476B-8FA2-CA584A358147}"/>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15" name="חץ: סוגר זוויתי 12">
              <a:extLst>
                <a:ext uri="{FF2B5EF4-FFF2-40B4-BE49-F238E27FC236}">
                  <a16:creationId xmlns:a16="http://schemas.microsoft.com/office/drawing/2014/main" id="{6889DE4B-7C37-404C-B70D-6F947256D82A}"/>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16" name="קבוצה 115">
            <a:extLst>
              <a:ext uri="{FF2B5EF4-FFF2-40B4-BE49-F238E27FC236}">
                <a16:creationId xmlns:a16="http://schemas.microsoft.com/office/drawing/2014/main" id="{E112E0EF-3A34-4EE7-B807-C115B2168A4F}"/>
              </a:ext>
            </a:extLst>
          </p:cNvPr>
          <p:cNvGrpSpPr/>
          <p:nvPr/>
        </p:nvGrpSpPr>
        <p:grpSpPr>
          <a:xfrm>
            <a:off x="9958589" y="5704129"/>
            <a:ext cx="1517927" cy="924641"/>
            <a:chOff x="9971484" y="-10972"/>
            <a:chExt cx="2214562" cy="924641"/>
          </a:xfrm>
        </p:grpSpPr>
        <p:sp>
          <p:nvSpPr>
            <p:cNvPr id="117" name="חץ: סוגר זוויתי 116">
              <a:extLst>
                <a:ext uri="{FF2B5EF4-FFF2-40B4-BE49-F238E27FC236}">
                  <a16:creationId xmlns:a16="http://schemas.microsoft.com/office/drawing/2014/main" id="{0F47A035-60AE-4A41-BA39-53C958920B3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18" name="חץ: סוגר זוויתי 14">
              <a:extLst>
                <a:ext uri="{FF2B5EF4-FFF2-40B4-BE49-F238E27FC236}">
                  <a16:creationId xmlns:a16="http://schemas.microsoft.com/office/drawing/2014/main" id="{A5642A6C-5358-431C-BCC0-50C88E06FEE5}"/>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Results</a:t>
              </a:r>
              <a:endParaRPr lang="he-IL" sz="1600" b="1" kern="1200" dirty="0">
                <a:effectLst>
                  <a:outerShdw blurRad="38100" dist="38100" dir="2700000" algn="tl">
                    <a:srgbClr val="000000">
                      <a:alpha val="43137"/>
                    </a:srgbClr>
                  </a:outerShdw>
                </a:effectLst>
              </a:endParaRPr>
            </a:p>
          </p:txBody>
        </p:sp>
      </p:grpSp>
      <p:grpSp>
        <p:nvGrpSpPr>
          <p:cNvPr id="119" name="קבוצה 118">
            <a:extLst>
              <a:ext uri="{FF2B5EF4-FFF2-40B4-BE49-F238E27FC236}">
                <a16:creationId xmlns:a16="http://schemas.microsoft.com/office/drawing/2014/main" id="{B6650853-079C-4546-9A5B-CAB5C685B967}"/>
              </a:ext>
            </a:extLst>
          </p:cNvPr>
          <p:cNvGrpSpPr/>
          <p:nvPr/>
        </p:nvGrpSpPr>
        <p:grpSpPr>
          <a:xfrm>
            <a:off x="4318057" y="5723722"/>
            <a:ext cx="1517927" cy="919743"/>
            <a:chOff x="5985271" y="-6074"/>
            <a:chExt cx="2214562" cy="919743"/>
          </a:xfrm>
        </p:grpSpPr>
        <p:sp>
          <p:nvSpPr>
            <p:cNvPr id="120" name="חץ: סוגר זוויתי 119">
              <a:extLst>
                <a:ext uri="{FF2B5EF4-FFF2-40B4-BE49-F238E27FC236}">
                  <a16:creationId xmlns:a16="http://schemas.microsoft.com/office/drawing/2014/main" id="{97166F7E-9981-4E26-836D-70EF74B4C964}"/>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1" name="חץ: סוגר זוויתי 10">
              <a:extLst>
                <a:ext uri="{FF2B5EF4-FFF2-40B4-BE49-F238E27FC236}">
                  <a16:creationId xmlns:a16="http://schemas.microsoft.com/office/drawing/2014/main" id="{8670FA57-67BB-4AA5-8B4D-02EB1F6B7192}"/>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22" name="קבוצה 121">
            <a:extLst>
              <a:ext uri="{FF2B5EF4-FFF2-40B4-BE49-F238E27FC236}">
                <a16:creationId xmlns:a16="http://schemas.microsoft.com/office/drawing/2014/main" id="{9B352F46-0CEB-47A4-93D9-F75CD7892403}"/>
              </a:ext>
            </a:extLst>
          </p:cNvPr>
          <p:cNvGrpSpPr/>
          <p:nvPr/>
        </p:nvGrpSpPr>
        <p:grpSpPr>
          <a:xfrm>
            <a:off x="5477054" y="5735302"/>
            <a:ext cx="1749844" cy="901113"/>
            <a:chOff x="5985271" y="12556"/>
            <a:chExt cx="2214562" cy="901113"/>
          </a:xfrm>
        </p:grpSpPr>
        <p:sp>
          <p:nvSpPr>
            <p:cNvPr id="123" name="חץ: סוגר זוויתי 122">
              <a:extLst>
                <a:ext uri="{FF2B5EF4-FFF2-40B4-BE49-F238E27FC236}">
                  <a16:creationId xmlns:a16="http://schemas.microsoft.com/office/drawing/2014/main" id="{86CC6C98-2602-46B0-A557-0447761B398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4" name="חץ: סוגר זוויתי 10">
              <a:extLst>
                <a:ext uri="{FF2B5EF4-FFF2-40B4-BE49-F238E27FC236}">
                  <a16:creationId xmlns:a16="http://schemas.microsoft.com/office/drawing/2014/main" id="{F5F3E6CC-FC23-428F-832D-7BCADD73031D}"/>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5735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01557630"/>
              </p:ext>
            </p:extLst>
          </p:nvPr>
        </p:nvGraphicFramePr>
        <p:xfrm>
          <a:off x="5261434" y="854246"/>
          <a:ext cx="257968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126511" y="1892212"/>
            <a:ext cx="8707825" cy="1897186"/>
          </a:xfrm>
          <a:prstGeom prst="rect">
            <a:avLst/>
          </a:prstGeom>
          <a:noFill/>
        </p:spPr>
        <p:txBody>
          <a:bodyPr wrap="square" rtlCol="1">
            <a:spAutoFit/>
          </a:bodyPr>
          <a:lstStyle/>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Investigate success factors of the program "Employment Circuits" of the Israeli Employment Service.</a:t>
            </a:r>
          </a:p>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Find results and make conclusions by statistical analysis with statistical tools.</a:t>
            </a:r>
          </a:p>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Write research paper.</a:t>
            </a:r>
            <a:endParaRPr lang="he-IL" sz="20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65" name="קבוצה 64">
            <a:extLst>
              <a:ext uri="{FF2B5EF4-FFF2-40B4-BE49-F238E27FC236}">
                <a16:creationId xmlns:a16="http://schemas.microsoft.com/office/drawing/2014/main" id="{81C15916-A090-44AA-BA9C-38BB9E639723}"/>
              </a:ext>
            </a:extLst>
          </p:cNvPr>
          <p:cNvGrpSpPr/>
          <p:nvPr/>
        </p:nvGrpSpPr>
        <p:grpSpPr>
          <a:xfrm>
            <a:off x="1211095" y="5763728"/>
            <a:ext cx="1885927" cy="901113"/>
            <a:chOff x="5953" y="27845"/>
            <a:chExt cx="2257127" cy="901113"/>
          </a:xfrm>
        </p:grpSpPr>
        <p:sp>
          <p:nvSpPr>
            <p:cNvPr id="66" name="חץ: סוגר זוויתי 65">
              <a:extLst>
                <a:ext uri="{FF2B5EF4-FFF2-40B4-BE49-F238E27FC236}">
                  <a16:creationId xmlns:a16="http://schemas.microsoft.com/office/drawing/2014/main" id="{68E6F82A-A730-48BF-896F-BEC1682CC94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67" name="חץ: סוגר זוויתי 4">
              <a:extLst>
                <a:ext uri="{FF2B5EF4-FFF2-40B4-BE49-F238E27FC236}">
                  <a16:creationId xmlns:a16="http://schemas.microsoft.com/office/drawing/2014/main" id="{098DC601-B1F1-4F96-9EB3-1751C12DB694}"/>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68" name="קבוצה 67">
            <a:extLst>
              <a:ext uri="{FF2B5EF4-FFF2-40B4-BE49-F238E27FC236}">
                <a16:creationId xmlns:a16="http://schemas.microsoft.com/office/drawing/2014/main" id="{F8CCDEBC-61FB-432B-B680-33E103404363}"/>
              </a:ext>
            </a:extLst>
          </p:cNvPr>
          <p:cNvGrpSpPr/>
          <p:nvPr/>
        </p:nvGrpSpPr>
        <p:grpSpPr>
          <a:xfrm>
            <a:off x="2719399" y="5766474"/>
            <a:ext cx="1960192" cy="900519"/>
            <a:chOff x="1999059" y="27845"/>
            <a:chExt cx="2214562" cy="900519"/>
          </a:xfrm>
        </p:grpSpPr>
        <p:sp>
          <p:nvSpPr>
            <p:cNvPr id="69" name="חץ: סוגר זוויתי 68">
              <a:extLst>
                <a:ext uri="{FF2B5EF4-FFF2-40B4-BE49-F238E27FC236}">
                  <a16:creationId xmlns:a16="http://schemas.microsoft.com/office/drawing/2014/main" id="{BDD65444-672E-45B0-95BD-F223C4E20EA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70" name="חץ: סוגר זוויתי 6">
              <a:extLst>
                <a:ext uri="{FF2B5EF4-FFF2-40B4-BE49-F238E27FC236}">
                  <a16:creationId xmlns:a16="http://schemas.microsoft.com/office/drawing/2014/main" id="{26C592AB-0D15-4E59-BAFF-5E5179C94FDF}"/>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71" name="קבוצה 70">
            <a:extLst>
              <a:ext uri="{FF2B5EF4-FFF2-40B4-BE49-F238E27FC236}">
                <a16:creationId xmlns:a16="http://schemas.microsoft.com/office/drawing/2014/main" id="{6599A3CB-EDDA-4849-AE45-E4B0E6DBC7D7}"/>
              </a:ext>
            </a:extLst>
          </p:cNvPr>
          <p:cNvGrpSpPr/>
          <p:nvPr/>
        </p:nvGrpSpPr>
        <p:grpSpPr>
          <a:xfrm>
            <a:off x="6870789" y="5735302"/>
            <a:ext cx="1940392" cy="901113"/>
            <a:chOff x="3992165" y="12556"/>
            <a:chExt cx="2214562" cy="901113"/>
          </a:xfrm>
        </p:grpSpPr>
        <p:sp>
          <p:nvSpPr>
            <p:cNvPr id="72" name="חץ: סוגר זוויתי 71">
              <a:extLst>
                <a:ext uri="{FF2B5EF4-FFF2-40B4-BE49-F238E27FC236}">
                  <a16:creationId xmlns:a16="http://schemas.microsoft.com/office/drawing/2014/main" id="{97948A43-7EF9-4DE2-AC16-154BD8CF5E2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73" name="חץ: סוגר זוויתי 8">
              <a:extLst>
                <a:ext uri="{FF2B5EF4-FFF2-40B4-BE49-F238E27FC236}">
                  <a16:creationId xmlns:a16="http://schemas.microsoft.com/office/drawing/2014/main" id="{D1816D73-2159-4696-A6F4-D314558D7FF1}"/>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74" name="קבוצה 73">
            <a:extLst>
              <a:ext uri="{FF2B5EF4-FFF2-40B4-BE49-F238E27FC236}">
                <a16:creationId xmlns:a16="http://schemas.microsoft.com/office/drawing/2014/main" id="{3348A012-AC6C-472B-9856-DE807535957C}"/>
              </a:ext>
            </a:extLst>
          </p:cNvPr>
          <p:cNvGrpSpPr/>
          <p:nvPr/>
        </p:nvGrpSpPr>
        <p:grpSpPr>
          <a:xfrm>
            <a:off x="8446947" y="5714520"/>
            <a:ext cx="1865718" cy="916402"/>
            <a:chOff x="7913484" y="-2733"/>
            <a:chExt cx="4299336" cy="916402"/>
          </a:xfrm>
        </p:grpSpPr>
        <p:sp>
          <p:nvSpPr>
            <p:cNvPr id="75" name="חץ: סוגר זוויתי 74">
              <a:extLst>
                <a:ext uri="{FF2B5EF4-FFF2-40B4-BE49-F238E27FC236}">
                  <a16:creationId xmlns:a16="http://schemas.microsoft.com/office/drawing/2014/main" id="{57DF7FC7-204A-4164-9A1B-E949BE92EB5B}"/>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76" name="חץ: סוגר זוויתי 12">
              <a:extLst>
                <a:ext uri="{FF2B5EF4-FFF2-40B4-BE49-F238E27FC236}">
                  <a16:creationId xmlns:a16="http://schemas.microsoft.com/office/drawing/2014/main" id="{7F027672-7BD2-4542-B3CB-C1C5E7CD7037}"/>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77" name="קבוצה 76">
            <a:extLst>
              <a:ext uri="{FF2B5EF4-FFF2-40B4-BE49-F238E27FC236}">
                <a16:creationId xmlns:a16="http://schemas.microsoft.com/office/drawing/2014/main" id="{1A824A9F-120B-4196-89A9-7820519DC9C2}"/>
              </a:ext>
            </a:extLst>
          </p:cNvPr>
          <p:cNvGrpSpPr/>
          <p:nvPr/>
        </p:nvGrpSpPr>
        <p:grpSpPr>
          <a:xfrm>
            <a:off x="9958589" y="5704129"/>
            <a:ext cx="1517927" cy="924641"/>
            <a:chOff x="9971484" y="-10972"/>
            <a:chExt cx="2214562" cy="924641"/>
          </a:xfrm>
        </p:grpSpPr>
        <p:sp>
          <p:nvSpPr>
            <p:cNvPr id="78" name="חץ: סוגר זוויתי 77">
              <a:extLst>
                <a:ext uri="{FF2B5EF4-FFF2-40B4-BE49-F238E27FC236}">
                  <a16:creationId xmlns:a16="http://schemas.microsoft.com/office/drawing/2014/main" id="{BC0D0897-F426-4129-8684-1E0562034CE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9" name="חץ: סוגר זוויתי 14">
              <a:extLst>
                <a:ext uri="{FF2B5EF4-FFF2-40B4-BE49-F238E27FC236}">
                  <a16:creationId xmlns:a16="http://schemas.microsoft.com/office/drawing/2014/main" id="{6BCC9593-9C25-440C-B33B-65AEB4A212D3}"/>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D7BE839A-8135-4700-B02D-4989E59582BA}"/>
              </a:ext>
            </a:extLst>
          </p:cNvPr>
          <p:cNvGrpSpPr/>
          <p:nvPr/>
        </p:nvGrpSpPr>
        <p:grpSpPr>
          <a:xfrm>
            <a:off x="4318057" y="5723722"/>
            <a:ext cx="1517927" cy="919743"/>
            <a:chOff x="5985271" y="-6074"/>
            <a:chExt cx="2214562" cy="919743"/>
          </a:xfrm>
        </p:grpSpPr>
        <p:sp>
          <p:nvSpPr>
            <p:cNvPr id="81" name="חץ: סוגר זוויתי 80">
              <a:extLst>
                <a:ext uri="{FF2B5EF4-FFF2-40B4-BE49-F238E27FC236}">
                  <a16:creationId xmlns:a16="http://schemas.microsoft.com/office/drawing/2014/main" id="{CD28187B-C7DA-45E6-840A-E99DD3C1A123}"/>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2" name="חץ: סוגר זוויתי 10">
              <a:extLst>
                <a:ext uri="{FF2B5EF4-FFF2-40B4-BE49-F238E27FC236}">
                  <a16:creationId xmlns:a16="http://schemas.microsoft.com/office/drawing/2014/main" id="{BA379390-AE63-495C-A16D-C800275B17F0}"/>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83" name="קבוצה 82">
            <a:extLst>
              <a:ext uri="{FF2B5EF4-FFF2-40B4-BE49-F238E27FC236}">
                <a16:creationId xmlns:a16="http://schemas.microsoft.com/office/drawing/2014/main" id="{42F4B180-A74E-45C8-957E-1C729BB5A152}"/>
              </a:ext>
            </a:extLst>
          </p:cNvPr>
          <p:cNvGrpSpPr/>
          <p:nvPr/>
        </p:nvGrpSpPr>
        <p:grpSpPr>
          <a:xfrm>
            <a:off x="5477054" y="5735302"/>
            <a:ext cx="1749844" cy="901113"/>
            <a:chOff x="5985271" y="12556"/>
            <a:chExt cx="2214562" cy="901113"/>
          </a:xfrm>
        </p:grpSpPr>
        <p:sp>
          <p:nvSpPr>
            <p:cNvPr id="84" name="חץ: סוגר זוויתי 83">
              <a:extLst>
                <a:ext uri="{FF2B5EF4-FFF2-40B4-BE49-F238E27FC236}">
                  <a16:creationId xmlns:a16="http://schemas.microsoft.com/office/drawing/2014/main" id="{0A3A6D98-BFB6-415F-BFA3-1CA357B7143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85" name="חץ: סוגר זוויתי 10">
              <a:extLst>
                <a:ext uri="{FF2B5EF4-FFF2-40B4-BE49-F238E27FC236}">
                  <a16:creationId xmlns:a16="http://schemas.microsoft.com/office/drawing/2014/main" id="{DF1C14FE-14B9-460A-8205-9B90E45981DD}"/>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13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351356345"/>
              </p:ext>
            </p:extLst>
          </p:nvPr>
        </p:nvGraphicFramePr>
        <p:xfrm>
          <a:off x="5168586" y="803224"/>
          <a:ext cx="2444811"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2037508" y="1868449"/>
            <a:ext cx="9236627" cy="2585323"/>
          </a:xfrm>
          <a:prstGeom prst="rect">
            <a:avLst/>
          </a:prstGeom>
        </p:spPr>
        <p:txBody>
          <a:bodyPr wrap="square">
            <a:spAutoFit/>
          </a:bodyPr>
          <a:lstStyle/>
          <a:p>
            <a:r>
              <a:rPr lang="en-US" b="1" dirty="0">
                <a:latin typeface="David" panose="020E0502060401010101" pitchFamily="34" charset="-79"/>
                <a:cs typeface="David" panose="020E0502060401010101" pitchFamily="34" charset="-79"/>
              </a:rPr>
              <a:t>(Q1) </a:t>
            </a:r>
            <a:r>
              <a:rPr lang="en-US" dirty="0">
                <a:latin typeface="David" panose="020E0502060401010101" pitchFamily="34" charset="-79"/>
                <a:cs typeface="David" panose="020E0502060401010101" pitchFamily="34" charset="-79"/>
              </a:rPr>
              <a:t>Is there a difference between good placements of the Arabic population to other populations?</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(Q2) </a:t>
            </a:r>
            <a:r>
              <a:rPr lang="en-US" dirty="0">
                <a:latin typeface="David" panose="020E0502060401010101" pitchFamily="34" charset="-79"/>
                <a:cs typeface="David" panose="020E0502060401010101" pitchFamily="34" charset="-79"/>
              </a:rPr>
              <a:t>How long job seekers are in the program before their placements?</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(Q3) </a:t>
            </a:r>
            <a:r>
              <a:rPr lang="en-US"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(Q4) </a:t>
            </a:r>
            <a:r>
              <a:rPr lang="en-US" dirty="0">
                <a:latin typeface="David" panose="020E0502060401010101" pitchFamily="34" charset="-79"/>
                <a:cs typeface="David" panose="020E0502060401010101" pitchFamily="34" charset="-79"/>
              </a:rPr>
              <a:t>Do the number of activities from the program effects job seeker's placements? </a:t>
            </a:r>
          </a:p>
          <a:p>
            <a:endParaRPr lang="en-US" b="1"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(Q5) </a:t>
            </a:r>
            <a:r>
              <a:rPr lang="en-US" dirty="0">
                <a:latin typeface="David" panose="020E0502060401010101" pitchFamily="34" charset="-79"/>
                <a:cs typeface="David" panose="020E0502060401010101" pitchFamily="34" charset="-79"/>
              </a:rPr>
              <a:t>Is there an effect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136" name="קבוצה 135">
            <a:extLst>
              <a:ext uri="{FF2B5EF4-FFF2-40B4-BE49-F238E27FC236}">
                <a16:creationId xmlns:a16="http://schemas.microsoft.com/office/drawing/2014/main" id="{AC374DF6-E8DB-4049-8213-0321EB8F679F}"/>
              </a:ext>
            </a:extLst>
          </p:cNvPr>
          <p:cNvGrpSpPr/>
          <p:nvPr/>
        </p:nvGrpSpPr>
        <p:grpSpPr>
          <a:xfrm>
            <a:off x="1211095" y="5763728"/>
            <a:ext cx="1885927" cy="901113"/>
            <a:chOff x="5953" y="27845"/>
            <a:chExt cx="2257127" cy="901113"/>
          </a:xfrm>
        </p:grpSpPr>
        <p:sp>
          <p:nvSpPr>
            <p:cNvPr id="137" name="חץ: סוגר זוויתי 136">
              <a:extLst>
                <a:ext uri="{FF2B5EF4-FFF2-40B4-BE49-F238E27FC236}">
                  <a16:creationId xmlns:a16="http://schemas.microsoft.com/office/drawing/2014/main" id="{E5A86A66-9D02-4ED9-8B66-BABB5C13F07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38" name="חץ: סוגר זוויתי 4">
              <a:extLst>
                <a:ext uri="{FF2B5EF4-FFF2-40B4-BE49-F238E27FC236}">
                  <a16:creationId xmlns:a16="http://schemas.microsoft.com/office/drawing/2014/main" id="{16371106-6E01-4E77-87EC-4BC5A8E89346}"/>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39" name="קבוצה 138">
            <a:extLst>
              <a:ext uri="{FF2B5EF4-FFF2-40B4-BE49-F238E27FC236}">
                <a16:creationId xmlns:a16="http://schemas.microsoft.com/office/drawing/2014/main" id="{4F9C7E5F-E886-41AA-99ED-6CBB2879B23F}"/>
              </a:ext>
            </a:extLst>
          </p:cNvPr>
          <p:cNvGrpSpPr/>
          <p:nvPr/>
        </p:nvGrpSpPr>
        <p:grpSpPr>
          <a:xfrm>
            <a:off x="2719399" y="5766474"/>
            <a:ext cx="1960192" cy="900519"/>
            <a:chOff x="1999059" y="27845"/>
            <a:chExt cx="2214562" cy="900519"/>
          </a:xfrm>
        </p:grpSpPr>
        <p:sp>
          <p:nvSpPr>
            <p:cNvPr id="140" name="חץ: סוגר זוויתי 139">
              <a:extLst>
                <a:ext uri="{FF2B5EF4-FFF2-40B4-BE49-F238E27FC236}">
                  <a16:creationId xmlns:a16="http://schemas.microsoft.com/office/drawing/2014/main" id="{CD928B0B-527E-41CD-AABD-6CA4C64200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41" name="חץ: סוגר זוויתי 6">
              <a:extLst>
                <a:ext uri="{FF2B5EF4-FFF2-40B4-BE49-F238E27FC236}">
                  <a16:creationId xmlns:a16="http://schemas.microsoft.com/office/drawing/2014/main" id="{D3741423-92AA-4139-BBB7-D7A52EBBB7F7}"/>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42" name="קבוצה 141">
            <a:extLst>
              <a:ext uri="{FF2B5EF4-FFF2-40B4-BE49-F238E27FC236}">
                <a16:creationId xmlns:a16="http://schemas.microsoft.com/office/drawing/2014/main" id="{FBBA2BA7-603D-4C23-BB91-311106CC355B}"/>
              </a:ext>
            </a:extLst>
          </p:cNvPr>
          <p:cNvGrpSpPr/>
          <p:nvPr/>
        </p:nvGrpSpPr>
        <p:grpSpPr>
          <a:xfrm>
            <a:off x="6870789" y="5735302"/>
            <a:ext cx="1940392" cy="901113"/>
            <a:chOff x="3992165" y="12556"/>
            <a:chExt cx="2214562" cy="901113"/>
          </a:xfrm>
        </p:grpSpPr>
        <p:sp>
          <p:nvSpPr>
            <p:cNvPr id="143" name="חץ: סוגר זוויתי 142">
              <a:extLst>
                <a:ext uri="{FF2B5EF4-FFF2-40B4-BE49-F238E27FC236}">
                  <a16:creationId xmlns:a16="http://schemas.microsoft.com/office/drawing/2014/main" id="{9AD90BB4-BFBB-4226-80AD-7FD5C71B0011}"/>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44" name="חץ: סוגר זוויתי 8">
              <a:extLst>
                <a:ext uri="{FF2B5EF4-FFF2-40B4-BE49-F238E27FC236}">
                  <a16:creationId xmlns:a16="http://schemas.microsoft.com/office/drawing/2014/main" id="{F636076B-FD7E-4947-9538-7A0DAB0D86A2}"/>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45" name="קבוצה 144">
            <a:extLst>
              <a:ext uri="{FF2B5EF4-FFF2-40B4-BE49-F238E27FC236}">
                <a16:creationId xmlns:a16="http://schemas.microsoft.com/office/drawing/2014/main" id="{FBAF2471-D18E-4D87-8A44-1EBCBC923EAC}"/>
              </a:ext>
            </a:extLst>
          </p:cNvPr>
          <p:cNvGrpSpPr/>
          <p:nvPr/>
        </p:nvGrpSpPr>
        <p:grpSpPr>
          <a:xfrm>
            <a:off x="8446947" y="5714520"/>
            <a:ext cx="1865718" cy="916402"/>
            <a:chOff x="7913484" y="-2733"/>
            <a:chExt cx="4299336" cy="916402"/>
          </a:xfrm>
        </p:grpSpPr>
        <p:sp>
          <p:nvSpPr>
            <p:cNvPr id="146" name="חץ: סוגר זוויתי 145">
              <a:extLst>
                <a:ext uri="{FF2B5EF4-FFF2-40B4-BE49-F238E27FC236}">
                  <a16:creationId xmlns:a16="http://schemas.microsoft.com/office/drawing/2014/main" id="{1D2465D5-2360-4968-9BCE-61BC47A86EE7}"/>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47" name="חץ: סוגר זוויתי 12">
              <a:extLst>
                <a:ext uri="{FF2B5EF4-FFF2-40B4-BE49-F238E27FC236}">
                  <a16:creationId xmlns:a16="http://schemas.microsoft.com/office/drawing/2014/main" id="{20AA04CD-76D8-41D2-BF83-ED79CAE29B2E}"/>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48" name="קבוצה 147">
            <a:extLst>
              <a:ext uri="{FF2B5EF4-FFF2-40B4-BE49-F238E27FC236}">
                <a16:creationId xmlns:a16="http://schemas.microsoft.com/office/drawing/2014/main" id="{5429A9EB-55D3-4640-8990-C2D850322894}"/>
              </a:ext>
            </a:extLst>
          </p:cNvPr>
          <p:cNvGrpSpPr/>
          <p:nvPr/>
        </p:nvGrpSpPr>
        <p:grpSpPr>
          <a:xfrm>
            <a:off x="9958589" y="5704129"/>
            <a:ext cx="1517927" cy="924641"/>
            <a:chOff x="9971484" y="-10972"/>
            <a:chExt cx="2214562" cy="924641"/>
          </a:xfrm>
        </p:grpSpPr>
        <p:sp>
          <p:nvSpPr>
            <p:cNvPr id="149" name="חץ: סוגר זוויתי 148">
              <a:extLst>
                <a:ext uri="{FF2B5EF4-FFF2-40B4-BE49-F238E27FC236}">
                  <a16:creationId xmlns:a16="http://schemas.microsoft.com/office/drawing/2014/main" id="{76725EE6-529F-4A0F-8C33-90BD50B9241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50" name="חץ: סוגר זוויתי 14">
              <a:extLst>
                <a:ext uri="{FF2B5EF4-FFF2-40B4-BE49-F238E27FC236}">
                  <a16:creationId xmlns:a16="http://schemas.microsoft.com/office/drawing/2014/main" id="{7B75EB4F-FC19-4C86-A69B-E22F19AAB190}"/>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51" name="קבוצה 150">
            <a:extLst>
              <a:ext uri="{FF2B5EF4-FFF2-40B4-BE49-F238E27FC236}">
                <a16:creationId xmlns:a16="http://schemas.microsoft.com/office/drawing/2014/main" id="{6CA549E3-3D58-4E75-9BE0-A0499F6D704C}"/>
              </a:ext>
            </a:extLst>
          </p:cNvPr>
          <p:cNvGrpSpPr/>
          <p:nvPr/>
        </p:nvGrpSpPr>
        <p:grpSpPr>
          <a:xfrm>
            <a:off x="4318057" y="5723722"/>
            <a:ext cx="1517927" cy="919743"/>
            <a:chOff x="5985271" y="-6074"/>
            <a:chExt cx="2214562" cy="919743"/>
          </a:xfrm>
        </p:grpSpPr>
        <p:sp>
          <p:nvSpPr>
            <p:cNvPr id="152" name="חץ: סוגר זוויתי 151">
              <a:extLst>
                <a:ext uri="{FF2B5EF4-FFF2-40B4-BE49-F238E27FC236}">
                  <a16:creationId xmlns:a16="http://schemas.microsoft.com/office/drawing/2014/main" id="{FE56B53E-76F2-4DBE-8B49-D466E904A94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53" name="חץ: סוגר זוויתי 10">
              <a:extLst>
                <a:ext uri="{FF2B5EF4-FFF2-40B4-BE49-F238E27FC236}">
                  <a16:creationId xmlns:a16="http://schemas.microsoft.com/office/drawing/2014/main" id="{D79632CD-A09E-4DC4-848A-700CDF3D1E58}"/>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54" name="קבוצה 153">
            <a:extLst>
              <a:ext uri="{FF2B5EF4-FFF2-40B4-BE49-F238E27FC236}">
                <a16:creationId xmlns:a16="http://schemas.microsoft.com/office/drawing/2014/main" id="{8779D694-F993-4D52-B715-7C55CA920BAB}"/>
              </a:ext>
            </a:extLst>
          </p:cNvPr>
          <p:cNvGrpSpPr/>
          <p:nvPr/>
        </p:nvGrpSpPr>
        <p:grpSpPr>
          <a:xfrm>
            <a:off x="5477054" y="5735302"/>
            <a:ext cx="1749844" cy="901113"/>
            <a:chOff x="5985271" y="12556"/>
            <a:chExt cx="2214562" cy="901113"/>
          </a:xfrm>
        </p:grpSpPr>
        <p:sp>
          <p:nvSpPr>
            <p:cNvPr id="155" name="חץ: סוגר זוויתי 154">
              <a:extLst>
                <a:ext uri="{FF2B5EF4-FFF2-40B4-BE49-F238E27FC236}">
                  <a16:creationId xmlns:a16="http://schemas.microsoft.com/office/drawing/2014/main" id="{388F7904-5B98-47A8-A1A9-7D9A1A1F4D05}"/>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56" name="חץ: סוגר זוויתי 10">
              <a:extLst>
                <a:ext uri="{FF2B5EF4-FFF2-40B4-BE49-F238E27FC236}">
                  <a16:creationId xmlns:a16="http://schemas.microsoft.com/office/drawing/2014/main" id="{9BAEAAD5-9803-4E90-99FA-C988A731FD03}"/>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9826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409014347"/>
              </p:ext>
            </p:extLst>
          </p:nvPr>
        </p:nvGraphicFramePr>
        <p:xfrm>
          <a:off x="3139742" y="773883"/>
          <a:ext cx="5510580" cy="1028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335613" y="1911734"/>
            <a:ext cx="11520773" cy="2088842"/>
          </a:xfrm>
          <a:prstGeom prst="rect">
            <a:avLst/>
          </a:prstGeom>
          <a:noFill/>
        </p:spPr>
        <p:txBody>
          <a:bodyPr wrap="square" rtlCol="1">
            <a:spAutoFit/>
          </a:bodyPr>
          <a:lstStyle/>
          <a:p>
            <a:pPr algn="l">
              <a:lnSpc>
                <a:spcPct val="150000"/>
              </a:lnSpc>
              <a:spcAft>
                <a:spcPts val="800"/>
              </a:spcAft>
            </a:pPr>
            <a:r>
              <a:rPr lang="en-US" sz="2000" b="1" dirty="0">
                <a:latin typeface="Times New Roman" panose="02020603050405020304" pitchFamily="18" charset="0"/>
                <a:ea typeface="Times New Roman" panose="02020603050405020304" pitchFamily="18" charset="0"/>
                <a:cs typeface="David" panose="020E0502060401010101" pitchFamily="34" charset="-79"/>
              </a:rPr>
              <a:t>Unemployment </a:t>
            </a:r>
            <a:r>
              <a:rPr lang="en-US" sz="2000" dirty="0">
                <a:latin typeface="Times New Roman" panose="02020603050405020304" pitchFamily="18" charset="0"/>
                <a:ea typeface="Times New Roman" panose="02020603050405020304" pitchFamily="18" charset="0"/>
                <a:cs typeface="David" panose="020E0502060401010101" pitchFamily="34" charset="-79"/>
              </a:rPr>
              <a:t>is a situation that a human want to work, can work but can’t find a payed job in return.</a:t>
            </a:r>
          </a:p>
          <a:p>
            <a:pPr algn="l">
              <a:lnSpc>
                <a:spcPct val="150000"/>
              </a:lnSpc>
              <a:spcAft>
                <a:spcPts val="800"/>
              </a:spcAft>
            </a:pPr>
            <a:r>
              <a:rPr lang="en-US" sz="2000" dirty="0">
                <a:latin typeface="Times New Roman" panose="02020603050405020304" pitchFamily="18" charset="0"/>
                <a:ea typeface="Times New Roman" panose="02020603050405020304" pitchFamily="18" charset="0"/>
                <a:cs typeface="David" panose="020E0502060401010101" pitchFamily="34" charset="-79"/>
              </a:rPr>
              <a:t>There are a several unemployment types: regular, undercover, cyclic, technologic, structure etc.</a:t>
            </a:r>
          </a:p>
          <a:p>
            <a:pPr algn="l">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 without work, that is ere not in paid employment or self 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41892" y="4394081"/>
            <a:ext cx="10113218" cy="523220"/>
          </a:xfrm>
          <a:prstGeom prst="rect">
            <a:avLst/>
          </a:prstGeom>
        </p:spPr>
        <p:txBody>
          <a:bodyPr wrap="square">
            <a:spAutoFit/>
          </a:bodyPr>
          <a:lstStyle/>
          <a:p>
            <a:r>
              <a:rPr lang="en-US" sz="1400" dirty="0">
                <a:solidFill>
                  <a:schemeClr val="tx2"/>
                </a:solidFill>
                <a:latin typeface="Arial" panose="020B0604020202020204" pitchFamily="34" charset="0"/>
              </a:rPr>
              <a:t>International </a:t>
            </a:r>
            <a:r>
              <a:rPr lang="en-US" sz="1400" dirty="0" err="1">
                <a:solidFill>
                  <a:schemeClr val="tx2"/>
                </a:solidFill>
                <a:latin typeface="Arial" panose="020B0604020202020204" pitchFamily="34" charset="0"/>
              </a:rPr>
              <a:t>Labour</a:t>
            </a:r>
            <a:r>
              <a:rPr lang="en-US" sz="14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400" dirty="0" err="1">
                <a:solidFill>
                  <a:schemeClr val="tx2"/>
                </a:solidFill>
                <a:latin typeface="Arial" panose="020B0604020202020204" pitchFamily="34" charset="0"/>
              </a:rPr>
              <a:t>Labour</a:t>
            </a:r>
            <a:r>
              <a:rPr lang="en-US" sz="1400" dirty="0">
                <a:solidFill>
                  <a:schemeClr val="tx2"/>
                </a:solidFill>
                <a:latin typeface="Arial" panose="020B0604020202020204" pitchFamily="34" charset="0"/>
              </a:rPr>
              <a:t> Statisticians, October 1982, para. 10</a:t>
            </a:r>
            <a:endParaRPr lang="he-IL" sz="1400" dirty="0">
              <a:solidFill>
                <a:schemeClr val="tx2"/>
              </a:solidFill>
            </a:endParaRPr>
          </a:p>
        </p:txBody>
      </p:sp>
      <p:grpSp>
        <p:nvGrpSpPr>
          <p:cNvPr id="84" name="קבוצה 83">
            <a:extLst>
              <a:ext uri="{FF2B5EF4-FFF2-40B4-BE49-F238E27FC236}">
                <a16:creationId xmlns:a16="http://schemas.microsoft.com/office/drawing/2014/main" id="{3BBE73C5-67AA-4E31-A846-3EC396747609}"/>
              </a:ext>
            </a:extLst>
          </p:cNvPr>
          <p:cNvGrpSpPr/>
          <p:nvPr/>
        </p:nvGrpSpPr>
        <p:grpSpPr>
          <a:xfrm>
            <a:off x="1211095" y="5763728"/>
            <a:ext cx="1885927" cy="901113"/>
            <a:chOff x="5953" y="27845"/>
            <a:chExt cx="2257127" cy="901113"/>
          </a:xfrm>
        </p:grpSpPr>
        <p:sp>
          <p:nvSpPr>
            <p:cNvPr id="85" name="חץ: סוגר זוויתי 84">
              <a:extLst>
                <a:ext uri="{FF2B5EF4-FFF2-40B4-BE49-F238E27FC236}">
                  <a16:creationId xmlns:a16="http://schemas.microsoft.com/office/drawing/2014/main" id="{20051B41-1011-4CD4-82D2-FC6D1394A5C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6" name="חץ: סוגר זוויתי 4">
              <a:extLst>
                <a:ext uri="{FF2B5EF4-FFF2-40B4-BE49-F238E27FC236}">
                  <a16:creationId xmlns:a16="http://schemas.microsoft.com/office/drawing/2014/main" id="{AA94061E-4B6A-4F99-BE21-FF16A28A9D25}"/>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87" name="קבוצה 86">
            <a:extLst>
              <a:ext uri="{FF2B5EF4-FFF2-40B4-BE49-F238E27FC236}">
                <a16:creationId xmlns:a16="http://schemas.microsoft.com/office/drawing/2014/main" id="{3E87A892-FA74-4A25-9037-4DB709292FBF}"/>
              </a:ext>
            </a:extLst>
          </p:cNvPr>
          <p:cNvGrpSpPr/>
          <p:nvPr/>
        </p:nvGrpSpPr>
        <p:grpSpPr>
          <a:xfrm>
            <a:off x="2719399" y="5766474"/>
            <a:ext cx="1960192" cy="900519"/>
            <a:chOff x="1999059" y="27845"/>
            <a:chExt cx="2214562" cy="900519"/>
          </a:xfrm>
        </p:grpSpPr>
        <p:sp>
          <p:nvSpPr>
            <p:cNvPr id="88" name="חץ: סוגר זוויתי 87">
              <a:extLst>
                <a:ext uri="{FF2B5EF4-FFF2-40B4-BE49-F238E27FC236}">
                  <a16:creationId xmlns:a16="http://schemas.microsoft.com/office/drawing/2014/main" id="{13D000FE-57B6-44F8-B1AC-3581AD6B6F4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9" name="חץ: סוגר זוויתי 6">
              <a:extLst>
                <a:ext uri="{FF2B5EF4-FFF2-40B4-BE49-F238E27FC236}">
                  <a16:creationId xmlns:a16="http://schemas.microsoft.com/office/drawing/2014/main" id="{F86B6871-8FA1-49D4-88DF-62923E0EBFA0}"/>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90" name="קבוצה 89">
            <a:extLst>
              <a:ext uri="{FF2B5EF4-FFF2-40B4-BE49-F238E27FC236}">
                <a16:creationId xmlns:a16="http://schemas.microsoft.com/office/drawing/2014/main" id="{F223222F-1EB0-4ADC-9D95-99120D847A4F}"/>
              </a:ext>
            </a:extLst>
          </p:cNvPr>
          <p:cNvGrpSpPr/>
          <p:nvPr/>
        </p:nvGrpSpPr>
        <p:grpSpPr>
          <a:xfrm>
            <a:off x="6870789" y="5735302"/>
            <a:ext cx="1940392" cy="901113"/>
            <a:chOff x="3992165" y="12556"/>
            <a:chExt cx="2214562" cy="901113"/>
          </a:xfrm>
        </p:grpSpPr>
        <p:sp>
          <p:nvSpPr>
            <p:cNvPr id="91" name="חץ: סוגר זוויתי 90">
              <a:extLst>
                <a:ext uri="{FF2B5EF4-FFF2-40B4-BE49-F238E27FC236}">
                  <a16:creationId xmlns:a16="http://schemas.microsoft.com/office/drawing/2014/main" id="{34215CEA-8525-4B4B-8BED-7471630B34FF}"/>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2" name="חץ: סוגר זוויתי 8">
              <a:extLst>
                <a:ext uri="{FF2B5EF4-FFF2-40B4-BE49-F238E27FC236}">
                  <a16:creationId xmlns:a16="http://schemas.microsoft.com/office/drawing/2014/main" id="{B54BA37F-F5FF-4205-B6A8-F31B32474BE7}"/>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93" name="קבוצה 92">
            <a:extLst>
              <a:ext uri="{FF2B5EF4-FFF2-40B4-BE49-F238E27FC236}">
                <a16:creationId xmlns:a16="http://schemas.microsoft.com/office/drawing/2014/main" id="{34F039F0-E870-4341-A5AD-4B3E786B3975}"/>
              </a:ext>
            </a:extLst>
          </p:cNvPr>
          <p:cNvGrpSpPr/>
          <p:nvPr/>
        </p:nvGrpSpPr>
        <p:grpSpPr>
          <a:xfrm>
            <a:off x="8446947" y="5714520"/>
            <a:ext cx="1865718" cy="916402"/>
            <a:chOff x="7913484" y="-2733"/>
            <a:chExt cx="4299336" cy="916402"/>
          </a:xfrm>
        </p:grpSpPr>
        <p:sp>
          <p:nvSpPr>
            <p:cNvPr id="94" name="חץ: סוגר זוויתי 93">
              <a:extLst>
                <a:ext uri="{FF2B5EF4-FFF2-40B4-BE49-F238E27FC236}">
                  <a16:creationId xmlns:a16="http://schemas.microsoft.com/office/drawing/2014/main" id="{9DBC79E0-E525-43AE-B86B-B619538E38BC}"/>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5" name="חץ: סוגר זוויתי 12">
              <a:extLst>
                <a:ext uri="{FF2B5EF4-FFF2-40B4-BE49-F238E27FC236}">
                  <a16:creationId xmlns:a16="http://schemas.microsoft.com/office/drawing/2014/main" id="{C71209A3-82F7-49FA-9A47-1ACB8BA07710}"/>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96" name="קבוצה 95">
            <a:extLst>
              <a:ext uri="{FF2B5EF4-FFF2-40B4-BE49-F238E27FC236}">
                <a16:creationId xmlns:a16="http://schemas.microsoft.com/office/drawing/2014/main" id="{68E3E175-867D-472B-BC78-C96F33550A18}"/>
              </a:ext>
            </a:extLst>
          </p:cNvPr>
          <p:cNvGrpSpPr/>
          <p:nvPr/>
        </p:nvGrpSpPr>
        <p:grpSpPr>
          <a:xfrm>
            <a:off x="9958589" y="5704129"/>
            <a:ext cx="1517927" cy="924641"/>
            <a:chOff x="9971484" y="-10972"/>
            <a:chExt cx="2214562" cy="924641"/>
          </a:xfrm>
        </p:grpSpPr>
        <p:sp>
          <p:nvSpPr>
            <p:cNvPr id="97" name="חץ: סוגר זוויתי 96">
              <a:extLst>
                <a:ext uri="{FF2B5EF4-FFF2-40B4-BE49-F238E27FC236}">
                  <a16:creationId xmlns:a16="http://schemas.microsoft.com/office/drawing/2014/main" id="{AEB12F5B-6966-4E01-BB87-1CD395486CB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8" name="חץ: סוגר זוויתי 14">
              <a:extLst>
                <a:ext uri="{FF2B5EF4-FFF2-40B4-BE49-F238E27FC236}">
                  <a16:creationId xmlns:a16="http://schemas.microsoft.com/office/drawing/2014/main" id="{5D9749EB-259A-4D58-9F77-C8CBEE62650F}"/>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99" name="קבוצה 98">
            <a:extLst>
              <a:ext uri="{FF2B5EF4-FFF2-40B4-BE49-F238E27FC236}">
                <a16:creationId xmlns:a16="http://schemas.microsoft.com/office/drawing/2014/main" id="{375E676B-12EE-4504-8C3F-C76CFC8482AA}"/>
              </a:ext>
            </a:extLst>
          </p:cNvPr>
          <p:cNvGrpSpPr/>
          <p:nvPr/>
        </p:nvGrpSpPr>
        <p:grpSpPr>
          <a:xfrm>
            <a:off x="4318057" y="5723722"/>
            <a:ext cx="1517927" cy="919743"/>
            <a:chOff x="5985271" y="-6074"/>
            <a:chExt cx="2214562" cy="919743"/>
          </a:xfrm>
        </p:grpSpPr>
        <p:sp>
          <p:nvSpPr>
            <p:cNvPr id="100" name="חץ: סוגר זוויתי 99">
              <a:extLst>
                <a:ext uri="{FF2B5EF4-FFF2-40B4-BE49-F238E27FC236}">
                  <a16:creationId xmlns:a16="http://schemas.microsoft.com/office/drawing/2014/main" id="{94A1FF6C-69D9-414D-8612-015531FD1174}"/>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1" name="חץ: סוגר זוויתי 10">
              <a:extLst>
                <a:ext uri="{FF2B5EF4-FFF2-40B4-BE49-F238E27FC236}">
                  <a16:creationId xmlns:a16="http://schemas.microsoft.com/office/drawing/2014/main" id="{D9C716B1-AB74-4081-97E7-22E03351678C}"/>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02" name="קבוצה 101">
            <a:extLst>
              <a:ext uri="{FF2B5EF4-FFF2-40B4-BE49-F238E27FC236}">
                <a16:creationId xmlns:a16="http://schemas.microsoft.com/office/drawing/2014/main" id="{541572F0-E374-4938-ADFB-9DF855B31741}"/>
              </a:ext>
            </a:extLst>
          </p:cNvPr>
          <p:cNvGrpSpPr/>
          <p:nvPr/>
        </p:nvGrpSpPr>
        <p:grpSpPr>
          <a:xfrm>
            <a:off x="5477054" y="5735302"/>
            <a:ext cx="1749844" cy="901113"/>
            <a:chOff x="5985271" y="12556"/>
            <a:chExt cx="2214562" cy="901113"/>
          </a:xfrm>
        </p:grpSpPr>
        <p:sp>
          <p:nvSpPr>
            <p:cNvPr id="103" name="חץ: סוגר זוויתי 102">
              <a:extLst>
                <a:ext uri="{FF2B5EF4-FFF2-40B4-BE49-F238E27FC236}">
                  <a16:creationId xmlns:a16="http://schemas.microsoft.com/office/drawing/2014/main" id="{7F0DCC82-573D-45AB-AB13-67026916794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04" name="חץ: סוגר זוויתי 10">
              <a:extLst>
                <a:ext uri="{FF2B5EF4-FFF2-40B4-BE49-F238E27FC236}">
                  <a16:creationId xmlns:a16="http://schemas.microsoft.com/office/drawing/2014/main" id="{D74826AE-5BF6-4214-B7DB-7E83AEF7738B}"/>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780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3"/>
          <a:stretch>
            <a:fillRect/>
          </a:stretch>
        </p:blipFill>
        <p:spPr>
          <a:xfrm>
            <a:off x="-20782" y="1369010"/>
            <a:ext cx="11987200" cy="3847142"/>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4"/>
          <a:stretch>
            <a:fillRect/>
          </a:stretch>
        </p:blipFill>
        <p:spPr>
          <a:xfrm>
            <a:off x="-20782" y="1084844"/>
            <a:ext cx="6030040" cy="329324"/>
          </a:xfrm>
          <a:prstGeom prst="rect">
            <a:avLst/>
          </a:prstGeom>
        </p:spPr>
      </p:pic>
      <p:graphicFrame>
        <p:nvGraphicFramePr>
          <p:cNvPr id="84" name="דיאגרמה 83">
            <a:extLst>
              <a:ext uri="{FF2B5EF4-FFF2-40B4-BE49-F238E27FC236}">
                <a16:creationId xmlns:a16="http://schemas.microsoft.com/office/drawing/2014/main" id="{B570C7E1-A556-4425-A2CD-47D71DAA7525}"/>
              </a:ext>
            </a:extLst>
          </p:cNvPr>
          <p:cNvGraphicFramePr/>
          <p:nvPr>
            <p:extLst>
              <p:ext uri="{D42A27DB-BD31-4B8C-83A1-F6EECF244321}">
                <p14:modId xmlns:p14="http://schemas.microsoft.com/office/powerpoint/2010/main" val="2073889741"/>
              </p:ext>
            </p:extLst>
          </p:nvPr>
        </p:nvGraphicFramePr>
        <p:xfrm>
          <a:off x="4357936" y="151739"/>
          <a:ext cx="4535332" cy="7078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10"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11">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10256" y="5271696"/>
            <a:ext cx="10053473" cy="33855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grpSp>
        <p:nvGrpSpPr>
          <p:cNvPr id="111" name="קבוצה 110">
            <a:extLst>
              <a:ext uri="{FF2B5EF4-FFF2-40B4-BE49-F238E27FC236}">
                <a16:creationId xmlns:a16="http://schemas.microsoft.com/office/drawing/2014/main" id="{EA2022DF-B1FB-463C-AC22-8DA0C94889A3}"/>
              </a:ext>
            </a:extLst>
          </p:cNvPr>
          <p:cNvGrpSpPr/>
          <p:nvPr/>
        </p:nvGrpSpPr>
        <p:grpSpPr>
          <a:xfrm>
            <a:off x="1211095" y="5763728"/>
            <a:ext cx="1885927" cy="901113"/>
            <a:chOff x="5953" y="27845"/>
            <a:chExt cx="2257127" cy="901113"/>
          </a:xfrm>
        </p:grpSpPr>
        <p:sp>
          <p:nvSpPr>
            <p:cNvPr id="112" name="חץ: סוגר זוויתי 111">
              <a:extLst>
                <a:ext uri="{FF2B5EF4-FFF2-40B4-BE49-F238E27FC236}">
                  <a16:creationId xmlns:a16="http://schemas.microsoft.com/office/drawing/2014/main" id="{AC966821-E602-4D5B-924E-95E5B857A53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13" name="חץ: סוגר זוויתי 4">
              <a:extLst>
                <a:ext uri="{FF2B5EF4-FFF2-40B4-BE49-F238E27FC236}">
                  <a16:creationId xmlns:a16="http://schemas.microsoft.com/office/drawing/2014/main" id="{6B6FC808-D011-4A1B-A792-740A05D0393A}"/>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14" name="קבוצה 113">
            <a:extLst>
              <a:ext uri="{FF2B5EF4-FFF2-40B4-BE49-F238E27FC236}">
                <a16:creationId xmlns:a16="http://schemas.microsoft.com/office/drawing/2014/main" id="{4BC8C34E-887B-415D-AE05-8E8C5AA50960}"/>
              </a:ext>
            </a:extLst>
          </p:cNvPr>
          <p:cNvGrpSpPr/>
          <p:nvPr/>
        </p:nvGrpSpPr>
        <p:grpSpPr>
          <a:xfrm>
            <a:off x="2719399" y="5766474"/>
            <a:ext cx="1960192" cy="900519"/>
            <a:chOff x="1999059" y="27845"/>
            <a:chExt cx="2214562" cy="900519"/>
          </a:xfrm>
        </p:grpSpPr>
        <p:sp>
          <p:nvSpPr>
            <p:cNvPr id="115" name="חץ: סוגר זוויתי 114">
              <a:extLst>
                <a:ext uri="{FF2B5EF4-FFF2-40B4-BE49-F238E27FC236}">
                  <a16:creationId xmlns:a16="http://schemas.microsoft.com/office/drawing/2014/main" id="{251FA3C9-D57B-467D-8B68-A50E88B9C96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16" name="חץ: סוגר זוויתי 6">
              <a:extLst>
                <a:ext uri="{FF2B5EF4-FFF2-40B4-BE49-F238E27FC236}">
                  <a16:creationId xmlns:a16="http://schemas.microsoft.com/office/drawing/2014/main" id="{4BBFEC73-1A60-4020-A50D-82373B80B0C0}"/>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17" name="קבוצה 116">
            <a:extLst>
              <a:ext uri="{FF2B5EF4-FFF2-40B4-BE49-F238E27FC236}">
                <a16:creationId xmlns:a16="http://schemas.microsoft.com/office/drawing/2014/main" id="{1A1C13AE-C886-42A0-AA4B-5C1C9C068674}"/>
              </a:ext>
            </a:extLst>
          </p:cNvPr>
          <p:cNvGrpSpPr/>
          <p:nvPr/>
        </p:nvGrpSpPr>
        <p:grpSpPr>
          <a:xfrm>
            <a:off x="6870789" y="5735302"/>
            <a:ext cx="1940392" cy="901113"/>
            <a:chOff x="3992165" y="12556"/>
            <a:chExt cx="2214562" cy="901113"/>
          </a:xfrm>
        </p:grpSpPr>
        <p:sp>
          <p:nvSpPr>
            <p:cNvPr id="118" name="חץ: סוגר זוויתי 117">
              <a:extLst>
                <a:ext uri="{FF2B5EF4-FFF2-40B4-BE49-F238E27FC236}">
                  <a16:creationId xmlns:a16="http://schemas.microsoft.com/office/drawing/2014/main" id="{E5F47A3B-0810-49A8-B84F-3D54E2AFE416}"/>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19" name="חץ: סוגר זוויתי 8">
              <a:extLst>
                <a:ext uri="{FF2B5EF4-FFF2-40B4-BE49-F238E27FC236}">
                  <a16:creationId xmlns:a16="http://schemas.microsoft.com/office/drawing/2014/main" id="{1860B541-CF8D-4662-B303-53EEED87EAEF}"/>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20" name="קבוצה 119">
            <a:extLst>
              <a:ext uri="{FF2B5EF4-FFF2-40B4-BE49-F238E27FC236}">
                <a16:creationId xmlns:a16="http://schemas.microsoft.com/office/drawing/2014/main" id="{BF4CAD3B-D7A6-45E2-A5F0-207C6C544FF6}"/>
              </a:ext>
            </a:extLst>
          </p:cNvPr>
          <p:cNvGrpSpPr/>
          <p:nvPr/>
        </p:nvGrpSpPr>
        <p:grpSpPr>
          <a:xfrm>
            <a:off x="8446947" y="5714520"/>
            <a:ext cx="1865718" cy="916402"/>
            <a:chOff x="7913484" y="-2733"/>
            <a:chExt cx="4299336" cy="916402"/>
          </a:xfrm>
        </p:grpSpPr>
        <p:sp>
          <p:nvSpPr>
            <p:cNvPr id="121" name="חץ: סוגר זוויתי 120">
              <a:extLst>
                <a:ext uri="{FF2B5EF4-FFF2-40B4-BE49-F238E27FC236}">
                  <a16:creationId xmlns:a16="http://schemas.microsoft.com/office/drawing/2014/main" id="{1DC44ABC-B936-4148-9499-95BFE799E6B9}"/>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22" name="חץ: סוגר זוויתי 12">
              <a:extLst>
                <a:ext uri="{FF2B5EF4-FFF2-40B4-BE49-F238E27FC236}">
                  <a16:creationId xmlns:a16="http://schemas.microsoft.com/office/drawing/2014/main" id="{34DB9274-49C4-4022-81B6-9281333F62B4}"/>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23" name="קבוצה 122">
            <a:extLst>
              <a:ext uri="{FF2B5EF4-FFF2-40B4-BE49-F238E27FC236}">
                <a16:creationId xmlns:a16="http://schemas.microsoft.com/office/drawing/2014/main" id="{4CFF2E59-1B06-43A2-8CB0-DBBA8B92802A}"/>
              </a:ext>
            </a:extLst>
          </p:cNvPr>
          <p:cNvGrpSpPr/>
          <p:nvPr/>
        </p:nvGrpSpPr>
        <p:grpSpPr>
          <a:xfrm>
            <a:off x="9958589" y="5704129"/>
            <a:ext cx="1517927" cy="924641"/>
            <a:chOff x="9971484" y="-10972"/>
            <a:chExt cx="2214562" cy="924641"/>
          </a:xfrm>
        </p:grpSpPr>
        <p:sp>
          <p:nvSpPr>
            <p:cNvPr id="124" name="חץ: סוגר זוויתי 123">
              <a:extLst>
                <a:ext uri="{FF2B5EF4-FFF2-40B4-BE49-F238E27FC236}">
                  <a16:creationId xmlns:a16="http://schemas.microsoft.com/office/drawing/2014/main" id="{30F8C1C9-15F6-40F7-A81C-AAF159CD4D3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25" name="חץ: סוגר זוויתי 14">
              <a:extLst>
                <a:ext uri="{FF2B5EF4-FFF2-40B4-BE49-F238E27FC236}">
                  <a16:creationId xmlns:a16="http://schemas.microsoft.com/office/drawing/2014/main" id="{C7B66785-2B5F-463C-826B-6B9306451AF1}"/>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26" name="קבוצה 125">
            <a:extLst>
              <a:ext uri="{FF2B5EF4-FFF2-40B4-BE49-F238E27FC236}">
                <a16:creationId xmlns:a16="http://schemas.microsoft.com/office/drawing/2014/main" id="{C3781092-D4C9-442A-BF77-BD95E25E8DC1}"/>
              </a:ext>
            </a:extLst>
          </p:cNvPr>
          <p:cNvGrpSpPr/>
          <p:nvPr/>
        </p:nvGrpSpPr>
        <p:grpSpPr>
          <a:xfrm>
            <a:off x="4318057" y="5723722"/>
            <a:ext cx="1517927" cy="919743"/>
            <a:chOff x="5985271" y="-6074"/>
            <a:chExt cx="2214562" cy="919743"/>
          </a:xfrm>
        </p:grpSpPr>
        <p:sp>
          <p:nvSpPr>
            <p:cNvPr id="127" name="חץ: סוגר זוויתי 126">
              <a:extLst>
                <a:ext uri="{FF2B5EF4-FFF2-40B4-BE49-F238E27FC236}">
                  <a16:creationId xmlns:a16="http://schemas.microsoft.com/office/drawing/2014/main" id="{A2B0E47B-B836-47AE-AD8E-E617887A4DFD}"/>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8" name="חץ: סוגר זוויתי 10">
              <a:extLst>
                <a:ext uri="{FF2B5EF4-FFF2-40B4-BE49-F238E27FC236}">
                  <a16:creationId xmlns:a16="http://schemas.microsoft.com/office/drawing/2014/main" id="{59190640-32E9-45F2-B506-4EFD0A84C861}"/>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29" name="קבוצה 128">
            <a:extLst>
              <a:ext uri="{FF2B5EF4-FFF2-40B4-BE49-F238E27FC236}">
                <a16:creationId xmlns:a16="http://schemas.microsoft.com/office/drawing/2014/main" id="{AF24DF6D-272D-431F-87F0-6AB89A6033A9}"/>
              </a:ext>
            </a:extLst>
          </p:cNvPr>
          <p:cNvGrpSpPr/>
          <p:nvPr/>
        </p:nvGrpSpPr>
        <p:grpSpPr>
          <a:xfrm>
            <a:off x="5477054" y="5735302"/>
            <a:ext cx="1749844" cy="901113"/>
            <a:chOff x="5985271" y="12556"/>
            <a:chExt cx="2214562" cy="901113"/>
          </a:xfrm>
        </p:grpSpPr>
        <p:sp>
          <p:nvSpPr>
            <p:cNvPr id="130" name="חץ: סוגר זוויתי 129">
              <a:extLst>
                <a:ext uri="{FF2B5EF4-FFF2-40B4-BE49-F238E27FC236}">
                  <a16:creationId xmlns:a16="http://schemas.microsoft.com/office/drawing/2014/main" id="{CA3FFC43-8F53-4673-9227-233BCD14D87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31" name="חץ: סוגר זוויתי 10">
              <a:extLst>
                <a:ext uri="{FF2B5EF4-FFF2-40B4-BE49-F238E27FC236}">
                  <a16:creationId xmlns:a16="http://schemas.microsoft.com/office/drawing/2014/main" id="{EE89B788-9B2D-4666-AF93-63013ACE7EE3}"/>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441644582"/>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877478" y="985132"/>
            <a:ext cx="10437043" cy="4247317"/>
          </a:xfrm>
          <a:prstGeom prst="rect">
            <a:avLst/>
          </a:prstGeom>
          <a:solidFill>
            <a:schemeClr val="bg1"/>
          </a:solidFill>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he-IL" dirty="0">
                <a:latin typeface="David" panose="020E0502060401010101" pitchFamily="34" charset="-79"/>
                <a:ea typeface="Calibri" panose="020F0502020204030204" pitchFamily="34" charset="0"/>
                <a:cs typeface="David" panose="020E0502060401010101" pitchFamily="34" charset="-79"/>
              </a:rPr>
              <a:t>Winkelmann shows that higher local unemployment weakens the work norm.</a:t>
            </a:r>
            <a:endParaRPr lang="he-IL" altLang="he-IL" dirty="0">
              <a:latin typeface="David" panose="020E0502060401010101" pitchFamily="34" charset="-79"/>
              <a:ea typeface="Times New Roman" panose="02020603050405020304" pitchFamily="18" charset="0"/>
              <a:cs typeface="David" panose="020E0502060401010101" pitchFamily="34" charset="-79"/>
            </a:endParaRPr>
          </a:p>
          <a:p>
            <a:pPr marL="342900" indent="-342900" algn="l" eaLnBrk="0" fontAlgn="base" hangingPunct="0">
              <a:spcBef>
                <a:spcPct val="0"/>
              </a:spcBef>
              <a:spcAft>
                <a:spcPct val="0"/>
              </a:spcAft>
              <a:buFont typeface="Arial" panose="020B0604020202020204" pitchFamily="34" charset="0"/>
              <a:buChar char="•"/>
            </a:pPr>
            <a:r>
              <a:rPr lang="en-US" altLang="he-IL" dirty="0">
                <a:latin typeface="David" panose="020E0502060401010101" pitchFamily="34" charset="-79"/>
                <a:ea typeface="Calibri" panose="020F0502020204030204" pitchFamily="34" charset="0"/>
                <a:cs typeface="David" panose="020E0502060401010101" pitchFamily="34" charset="-79"/>
              </a:rPr>
              <a:t>Winkelmann found on life-satisfaction rate, the unemployed is a point less than employed</a:t>
            </a:r>
            <a:r>
              <a:rPr lang="he-IL" altLang="he-IL" dirty="0">
                <a:latin typeface="David" panose="020E0502060401010101" pitchFamily="34" charset="-79"/>
                <a:ea typeface="Times New Roman" panose="02020603050405020304" pitchFamily="18" charset="0"/>
                <a:cs typeface="David" panose="020E0502060401010101" pitchFamily="34" charset="-79"/>
              </a:rPr>
              <a:t>.</a:t>
            </a:r>
          </a:p>
          <a:p>
            <a:pPr algn="l" eaLnBrk="0" fontAlgn="base" hangingPunct="0">
              <a:spcBef>
                <a:spcPct val="0"/>
              </a:spcBef>
              <a:spcAft>
                <a:spcPct val="0"/>
              </a:spcAft>
            </a:pPr>
            <a:br>
              <a:rPr lang="en-US" altLang="he-IL" dirty="0">
                <a:latin typeface="David" panose="020E0502060401010101" pitchFamily="34" charset="-79"/>
                <a:ea typeface="Times New Roman" panose="02020603050405020304" pitchFamily="18" charset="0"/>
                <a:cs typeface="David" panose="020E0502060401010101" pitchFamily="34" charset="-79"/>
              </a:rPr>
            </a:br>
            <a:endParaRPr lang="en-US" altLang="he-IL"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Zwinkels concludes that unemployed with problematic debts indeed do have more problems returning to work than unemployed without debts.</a:t>
            </a:r>
            <a:endParaRPr lang="he-IL" dirty="0">
              <a:latin typeface="David" panose="020E0502060401010101" pitchFamily="34" charset="-79"/>
              <a:cs typeface="David" panose="020E0502060401010101" pitchFamily="34" charset="-79"/>
            </a:endParaRPr>
          </a:p>
          <a:p>
            <a:pPr algn="l" eaLnBrk="0" fontAlgn="base" hangingPunct="0">
              <a:spcBef>
                <a:spcPct val="0"/>
              </a:spcBef>
              <a:spcAft>
                <a:spcPct val="0"/>
              </a:spcAft>
            </a:pPr>
            <a:endParaRPr lang="en-US" dirty="0">
              <a:latin typeface="David" panose="020E0502060401010101" pitchFamily="34" charset="-79"/>
              <a:cs typeface="David" panose="020E0502060401010101" pitchFamily="34" charset="-79"/>
            </a:endParaRPr>
          </a:p>
          <a:p>
            <a:pPr algn="l" eaLnBrk="0" fontAlgn="base" hangingPunct="0">
              <a:spcBef>
                <a:spcPct val="0"/>
              </a:spcBef>
              <a:spcAft>
                <a:spcPct val="0"/>
              </a:spcAft>
            </a:pPr>
            <a:endParaRPr lang="en-US" dirty="0">
              <a:latin typeface="David" panose="020E0502060401010101" pitchFamily="34" charset="-79"/>
              <a:cs typeface="David" panose="020E0502060401010101" pitchFamily="34" charset="-79"/>
            </a:endParaRPr>
          </a:p>
          <a:p>
            <a:pPr marL="342900" indent="-34290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Koning shows that debt relief trajectories in the context of employment services do lead to more exits, all be it that the exit towards work is relatively limited.</a:t>
            </a:r>
            <a:br>
              <a:rPr lang="en-US" dirty="0">
                <a:latin typeface="David" panose="020E0502060401010101" pitchFamily="34" charset="-79"/>
                <a:cs typeface="David" panose="020E0502060401010101" pitchFamily="34" charset="-79"/>
              </a:rPr>
            </a:b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a:p>
            <a:pPr marL="285750" lvl="0" indent="-28575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Sol &amp; Kok showed if making debts more manageable for unemployed on social assistance led</a:t>
            </a:r>
          </a:p>
          <a:p>
            <a:pPr marL="285750" lvl="0" indent="-28575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to a significantly better chance to get back to work.</a:t>
            </a:r>
          </a:p>
          <a:p>
            <a:pPr marL="285750" lvl="0" indent="-285750" eaLnBrk="0" fontAlgn="base" hangingPunct="0">
              <a:spcBef>
                <a:spcPct val="0"/>
              </a:spcBef>
              <a:spcAft>
                <a:spcPct val="0"/>
              </a:spcAft>
              <a:buFont typeface="Arial" panose="020B0604020202020204" pitchFamily="34" charset="0"/>
              <a:buChar char="•"/>
            </a:pPr>
            <a:endParaRPr lang="he-IL" dirty="0">
              <a:latin typeface="David" panose="020E0502060401010101" pitchFamily="34" charset="-79"/>
              <a:cs typeface="David" panose="020E0502060401010101" pitchFamily="34" charset="-79"/>
            </a:endParaRPr>
          </a:p>
        </p:txBody>
      </p:sp>
      <p:sp>
        <p:nvSpPr>
          <p:cNvPr id="26" name="מלבן 25">
            <a:extLst>
              <a:ext uri="{FF2B5EF4-FFF2-40B4-BE49-F238E27FC236}">
                <a16:creationId xmlns:a16="http://schemas.microsoft.com/office/drawing/2014/main" id="{1B8C3523-8A33-4AD4-A5E6-1E400A533D38}"/>
              </a:ext>
            </a:extLst>
          </p:cNvPr>
          <p:cNvSpPr/>
          <p:nvPr/>
        </p:nvSpPr>
        <p:spPr>
          <a:xfrm>
            <a:off x="354702" y="1586807"/>
            <a:ext cx="65794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Winkelmann "Unemployment and happiness".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doi</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10.15185/izawol.94</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u="sng" dirty="0">
                <a:solidFill>
                  <a:schemeClr val="tx2"/>
                </a:solidFill>
                <a:latin typeface="David" panose="020E0502060401010101" pitchFamily="34" charset="-79"/>
                <a:ea typeface="Calibri" panose="020F0502020204030204" pitchFamily="34" charset="0"/>
                <a:cs typeface="David" panose="020E0502060401010101" pitchFamily="34" charset="-79"/>
              </a:rPr>
              <a:t>October 2014.</a:t>
            </a:r>
            <a:endPar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endParaRPr>
          </a:p>
        </p:txBody>
      </p:sp>
      <p:sp>
        <p:nvSpPr>
          <p:cNvPr id="27" name="מלבן 26">
            <a:extLst>
              <a:ext uri="{FF2B5EF4-FFF2-40B4-BE49-F238E27FC236}">
                <a16:creationId xmlns:a16="http://schemas.microsoft.com/office/drawing/2014/main" id="{9A505234-2127-400E-9435-963A382512D8}"/>
              </a:ext>
            </a:extLst>
          </p:cNvPr>
          <p:cNvSpPr/>
          <p:nvPr/>
        </p:nvSpPr>
        <p:spPr>
          <a:xfrm>
            <a:off x="354702" y="2663610"/>
            <a:ext cx="77986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Zwinkels, W.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Guiaux</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 (2015)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belemmeren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terugkeer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naar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werk</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ESB, 1000</a:t>
            </a:r>
            <a:r>
              <a:rPr lang="he-IL" sz="1400" dirty="0">
                <a:solidFill>
                  <a:schemeClr val="tx2"/>
                </a:solidFill>
                <a:latin typeface="David" panose="020E0502060401010101" pitchFamily="34" charset="-79"/>
                <a:ea typeface="Calibri" panose="020F0502020204030204" pitchFamily="34" charset="0"/>
                <a:cs typeface="David" panose="020E0502060401010101" pitchFamily="34" charset="-79"/>
              </a:rPr>
              <a:t> (4722),</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690-92</a:t>
            </a:r>
            <a:r>
              <a:rPr lang="en-US" sz="1400" dirty="0">
                <a:latin typeface="David" panose="020E0502060401010101" pitchFamily="34" charset="-79"/>
                <a:ea typeface="Calibri" panose="020F0502020204030204" pitchFamily="34" charset="0"/>
                <a:cs typeface="David" panose="020E0502060401010101" pitchFamily="34" charset="-79"/>
              </a:rPr>
              <a:t>.</a:t>
            </a:r>
          </a:p>
        </p:txBody>
      </p:sp>
      <p:sp>
        <p:nvSpPr>
          <p:cNvPr id="28" name="מלבן 27">
            <a:extLst>
              <a:ext uri="{FF2B5EF4-FFF2-40B4-BE49-F238E27FC236}">
                <a16:creationId xmlns:a16="http://schemas.microsoft.com/office/drawing/2014/main" id="{5FC9C62E-760C-48D6-A91C-6BDF0A802650}"/>
              </a:ext>
            </a:extLst>
          </p:cNvPr>
          <p:cNvSpPr/>
          <p:nvPr/>
        </p:nvSpPr>
        <p:spPr>
          <a:xfrm>
            <a:off x="354702" y="3754727"/>
            <a:ext cx="642082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Koning, P. (2014) "Door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schuldhulpverlening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uit</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de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bijstand</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ESB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jrg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99 (4677), 38-41.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29" name="מלבן 28">
            <a:extLst>
              <a:ext uri="{FF2B5EF4-FFF2-40B4-BE49-F238E27FC236}">
                <a16:creationId xmlns:a16="http://schemas.microsoft.com/office/drawing/2014/main" id="{F6D68447-0A51-427F-80E5-821D2D7E24B9}"/>
              </a:ext>
            </a:extLst>
          </p:cNvPr>
          <p:cNvSpPr/>
          <p:nvPr/>
        </p:nvSpPr>
        <p:spPr>
          <a:xfrm>
            <a:off x="378329" y="4909251"/>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Sol, C.C.A.M. &amp; K. Kok (2014)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Fit or Unfit: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Theorie</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praktijk</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van Re-</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integratie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Amsterdam: RVO.</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108" name="קבוצה 107">
            <a:extLst>
              <a:ext uri="{FF2B5EF4-FFF2-40B4-BE49-F238E27FC236}">
                <a16:creationId xmlns:a16="http://schemas.microsoft.com/office/drawing/2014/main" id="{5DEF03C9-D5A5-430B-A63F-D8B9EB2AB457}"/>
              </a:ext>
            </a:extLst>
          </p:cNvPr>
          <p:cNvGrpSpPr/>
          <p:nvPr/>
        </p:nvGrpSpPr>
        <p:grpSpPr>
          <a:xfrm>
            <a:off x="1211095" y="5763728"/>
            <a:ext cx="1885927" cy="901113"/>
            <a:chOff x="5953" y="27845"/>
            <a:chExt cx="2257127" cy="901113"/>
          </a:xfrm>
        </p:grpSpPr>
        <p:sp>
          <p:nvSpPr>
            <p:cNvPr id="109" name="חץ: סוגר זוויתי 108">
              <a:extLst>
                <a:ext uri="{FF2B5EF4-FFF2-40B4-BE49-F238E27FC236}">
                  <a16:creationId xmlns:a16="http://schemas.microsoft.com/office/drawing/2014/main" id="{36BD5039-67EB-4034-8FAF-5ED583F8F9B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10" name="חץ: סוגר זוויתי 4">
              <a:extLst>
                <a:ext uri="{FF2B5EF4-FFF2-40B4-BE49-F238E27FC236}">
                  <a16:creationId xmlns:a16="http://schemas.microsoft.com/office/drawing/2014/main" id="{76133AAE-1B66-4202-AB9A-566A7BEBF23D}"/>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11" name="קבוצה 110">
            <a:extLst>
              <a:ext uri="{FF2B5EF4-FFF2-40B4-BE49-F238E27FC236}">
                <a16:creationId xmlns:a16="http://schemas.microsoft.com/office/drawing/2014/main" id="{A039C9C8-920C-4E64-AF26-D553F0DC626E}"/>
              </a:ext>
            </a:extLst>
          </p:cNvPr>
          <p:cNvGrpSpPr/>
          <p:nvPr/>
        </p:nvGrpSpPr>
        <p:grpSpPr>
          <a:xfrm>
            <a:off x="2719399" y="5766474"/>
            <a:ext cx="1960192" cy="900519"/>
            <a:chOff x="1999059" y="27845"/>
            <a:chExt cx="2214562" cy="900519"/>
          </a:xfrm>
        </p:grpSpPr>
        <p:sp>
          <p:nvSpPr>
            <p:cNvPr id="112" name="חץ: סוגר זוויתי 111">
              <a:extLst>
                <a:ext uri="{FF2B5EF4-FFF2-40B4-BE49-F238E27FC236}">
                  <a16:creationId xmlns:a16="http://schemas.microsoft.com/office/drawing/2014/main" id="{FB2AEE8D-13C7-4E73-9B68-38D5F0C44BF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13" name="חץ: סוגר זוויתי 6">
              <a:extLst>
                <a:ext uri="{FF2B5EF4-FFF2-40B4-BE49-F238E27FC236}">
                  <a16:creationId xmlns:a16="http://schemas.microsoft.com/office/drawing/2014/main" id="{9CBB7BBA-9658-4F95-910D-48E2D1CBA627}"/>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14" name="קבוצה 113">
            <a:extLst>
              <a:ext uri="{FF2B5EF4-FFF2-40B4-BE49-F238E27FC236}">
                <a16:creationId xmlns:a16="http://schemas.microsoft.com/office/drawing/2014/main" id="{68AC6706-36FE-4DD2-8030-D3299C6B0377}"/>
              </a:ext>
            </a:extLst>
          </p:cNvPr>
          <p:cNvGrpSpPr/>
          <p:nvPr/>
        </p:nvGrpSpPr>
        <p:grpSpPr>
          <a:xfrm>
            <a:off x="6870789" y="5735302"/>
            <a:ext cx="1940392" cy="901113"/>
            <a:chOff x="3992165" y="12556"/>
            <a:chExt cx="2214562" cy="901113"/>
          </a:xfrm>
        </p:grpSpPr>
        <p:sp>
          <p:nvSpPr>
            <p:cNvPr id="115" name="חץ: סוגר זוויתי 114">
              <a:extLst>
                <a:ext uri="{FF2B5EF4-FFF2-40B4-BE49-F238E27FC236}">
                  <a16:creationId xmlns:a16="http://schemas.microsoft.com/office/drawing/2014/main" id="{8782EE2E-3014-4F93-8214-B61F24879A0E}"/>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16" name="חץ: סוגר זוויתי 8">
              <a:extLst>
                <a:ext uri="{FF2B5EF4-FFF2-40B4-BE49-F238E27FC236}">
                  <a16:creationId xmlns:a16="http://schemas.microsoft.com/office/drawing/2014/main" id="{26770D17-6FFB-4A45-BDAD-29A7D4A1E37E}"/>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17" name="קבוצה 116">
            <a:extLst>
              <a:ext uri="{FF2B5EF4-FFF2-40B4-BE49-F238E27FC236}">
                <a16:creationId xmlns:a16="http://schemas.microsoft.com/office/drawing/2014/main" id="{8B12C289-B1DC-4F8A-B4C9-A76FA1E4F3B6}"/>
              </a:ext>
            </a:extLst>
          </p:cNvPr>
          <p:cNvGrpSpPr/>
          <p:nvPr/>
        </p:nvGrpSpPr>
        <p:grpSpPr>
          <a:xfrm>
            <a:off x="8446947" y="5714520"/>
            <a:ext cx="1865718" cy="916402"/>
            <a:chOff x="7913484" y="-2733"/>
            <a:chExt cx="4299336" cy="916402"/>
          </a:xfrm>
        </p:grpSpPr>
        <p:sp>
          <p:nvSpPr>
            <p:cNvPr id="118" name="חץ: סוגר זוויתי 117">
              <a:extLst>
                <a:ext uri="{FF2B5EF4-FFF2-40B4-BE49-F238E27FC236}">
                  <a16:creationId xmlns:a16="http://schemas.microsoft.com/office/drawing/2014/main" id="{758D547F-6F93-4C89-8D5F-3FFB3666EF8B}"/>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19" name="חץ: סוגר זוויתי 12">
              <a:extLst>
                <a:ext uri="{FF2B5EF4-FFF2-40B4-BE49-F238E27FC236}">
                  <a16:creationId xmlns:a16="http://schemas.microsoft.com/office/drawing/2014/main" id="{F14380D9-FFEC-45FD-9650-F7ECBB9099C6}"/>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20" name="קבוצה 119">
            <a:extLst>
              <a:ext uri="{FF2B5EF4-FFF2-40B4-BE49-F238E27FC236}">
                <a16:creationId xmlns:a16="http://schemas.microsoft.com/office/drawing/2014/main" id="{944F8EB1-B29D-499C-94A9-2982A45F706C}"/>
              </a:ext>
            </a:extLst>
          </p:cNvPr>
          <p:cNvGrpSpPr/>
          <p:nvPr/>
        </p:nvGrpSpPr>
        <p:grpSpPr>
          <a:xfrm>
            <a:off x="9958589" y="5704129"/>
            <a:ext cx="1517927" cy="924641"/>
            <a:chOff x="9971484" y="-10972"/>
            <a:chExt cx="2214562" cy="924641"/>
          </a:xfrm>
        </p:grpSpPr>
        <p:sp>
          <p:nvSpPr>
            <p:cNvPr id="121" name="חץ: סוגר זוויתי 120">
              <a:extLst>
                <a:ext uri="{FF2B5EF4-FFF2-40B4-BE49-F238E27FC236}">
                  <a16:creationId xmlns:a16="http://schemas.microsoft.com/office/drawing/2014/main" id="{4866FC7A-8CCD-40C1-96EA-048C256F8AA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22" name="חץ: סוגר זוויתי 14">
              <a:extLst>
                <a:ext uri="{FF2B5EF4-FFF2-40B4-BE49-F238E27FC236}">
                  <a16:creationId xmlns:a16="http://schemas.microsoft.com/office/drawing/2014/main" id="{84F9C494-2FB4-445D-A1E6-2ABA63E8BFE2}"/>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23" name="קבוצה 122">
            <a:extLst>
              <a:ext uri="{FF2B5EF4-FFF2-40B4-BE49-F238E27FC236}">
                <a16:creationId xmlns:a16="http://schemas.microsoft.com/office/drawing/2014/main" id="{D9CD4F85-2855-403F-B70A-AA387D40BD2E}"/>
              </a:ext>
            </a:extLst>
          </p:cNvPr>
          <p:cNvGrpSpPr/>
          <p:nvPr/>
        </p:nvGrpSpPr>
        <p:grpSpPr>
          <a:xfrm>
            <a:off x="4318057" y="5723722"/>
            <a:ext cx="1517927" cy="919743"/>
            <a:chOff x="5985271" y="-6074"/>
            <a:chExt cx="2214562" cy="919743"/>
          </a:xfrm>
        </p:grpSpPr>
        <p:sp>
          <p:nvSpPr>
            <p:cNvPr id="124" name="חץ: סוגר זוויתי 123">
              <a:extLst>
                <a:ext uri="{FF2B5EF4-FFF2-40B4-BE49-F238E27FC236}">
                  <a16:creationId xmlns:a16="http://schemas.microsoft.com/office/drawing/2014/main" id="{63A0AAC4-28AA-43E6-8B3B-BC67F2D94D0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5" name="חץ: סוגר זוויתי 10">
              <a:extLst>
                <a:ext uri="{FF2B5EF4-FFF2-40B4-BE49-F238E27FC236}">
                  <a16:creationId xmlns:a16="http://schemas.microsoft.com/office/drawing/2014/main" id="{95B76439-41F8-40A2-BA40-6FC46F6ADBEF}"/>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26" name="קבוצה 125">
            <a:extLst>
              <a:ext uri="{FF2B5EF4-FFF2-40B4-BE49-F238E27FC236}">
                <a16:creationId xmlns:a16="http://schemas.microsoft.com/office/drawing/2014/main" id="{AEBE39E9-FBBF-4DA0-8929-674D61DB2E99}"/>
              </a:ext>
            </a:extLst>
          </p:cNvPr>
          <p:cNvGrpSpPr/>
          <p:nvPr/>
        </p:nvGrpSpPr>
        <p:grpSpPr>
          <a:xfrm>
            <a:off x="5477054" y="5735302"/>
            <a:ext cx="1749844" cy="901113"/>
            <a:chOff x="5985271" y="12556"/>
            <a:chExt cx="2214562" cy="901113"/>
          </a:xfrm>
        </p:grpSpPr>
        <p:sp>
          <p:nvSpPr>
            <p:cNvPr id="127" name="חץ: סוגר זוויתי 126">
              <a:extLst>
                <a:ext uri="{FF2B5EF4-FFF2-40B4-BE49-F238E27FC236}">
                  <a16:creationId xmlns:a16="http://schemas.microsoft.com/office/drawing/2014/main" id="{F28FB871-CBB3-438B-ADE4-6FABDA1DE7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8" name="חץ: סוגר זוויתי 10">
              <a:extLst>
                <a:ext uri="{FF2B5EF4-FFF2-40B4-BE49-F238E27FC236}">
                  <a16:creationId xmlns:a16="http://schemas.microsoft.com/office/drawing/2014/main" id="{71BABB7D-885E-40E4-93E9-A9822A99A47B}"/>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4978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0F11379-4C9D-446B-9DED-3A3AFAEA877C}"/>
              </a:ext>
            </a:extLst>
          </p:cNvPr>
          <p:cNvSpPr/>
          <p:nvPr/>
        </p:nvSpPr>
        <p:spPr>
          <a:xfrm>
            <a:off x="1563368" y="1760001"/>
            <a:ext cx="9321174" cy="203132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altLang="he-IL" dirty="0" err="1">
                <a:latin typeface="David" panose="020E0502060401010101" pitchFamily="34" charset="-79"/>
                <a:cs typeface="David" panose="020E0502060401010101" pitchFamily="34" charset="-79"/>
              </a:rPr>
              <a:t>Pohlan</a:t>
            </a:r>
            <a:r>
              <a:rPr lang="he-IL" altLang="he-IL" dirty="0">
                <a:latin typeface="David" panose="020E0502060401010101" pitchFamily="34" charset="-79"/>
                <a:cs typeface="David" panose="020E0502060401010101" pitchFamily="34" charset="-79"/>
              </a:rPr>
              <a:t> – </a:t>
            </a:r>
            <a:r>
              <a:rPr lang="en-US" altLang="he-IL" dirty="0">
                <a:latin typeface="David" panose="020E0502060401010101" pitchFamily="34" charset="-79"/>
                <a:cs typeface="David" panose="020E0502060401010101" pitchFamily="34" charset="-79"/>
              </a:rPr>
              <a:t>found there is correlation between socioeconomic characteristics and unemployment time The effect of long-term unemployment on the mental state of the jobseeker</a:t>
            </a:r>
          </a:p>
          <a:p>
            <a:pPr marL="285750" indent="-285750">
              <a:buFont typeface="Arial" panose="020B0604020202020204" pitchFamily="34" charset="0"/>
              <a:buChar char="•"/>
            </a:pPr>
            <a:endParaRPr lang="en-US" dirty="0">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endParaRPr lang="he-IL" dirty="0">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r>
              <a:rPr lang="en-US" dirty="0" err="1">
                <a:latin typeface="David" panose="020E0502060401010101" pitchFamily="34" charset="-79"/>
                <a:cs typeface="David" panose="020E0502060401010101" pitchFamily="34" charset="-79"/>
              </a:rPr>
              <a:t>Artazcoz</a:t>
            </a:r>
            <a:r>
              <a:rPr lang="en-US" dirty="0">
                <a:latin typeface="David" panose="020E0502060401010101" pitchFamily="34" charset="-79"/>
                <a:cs typeface="David" panose="020E0502060401010101" pitchFamily="34" charset="-79"/>
              </a:rPr>
              <a:t> et al.</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 Showed there is a strong correlation between unemployment and a person's mental health, and there are gender differences in the effects of family responsibility and social status. </a:t>
            </a:r>
            <a:endParaRPr lang="he-IL" dirty="0">
              <a:latin typeface="David" panose="020E0502060401010101" pitchFamily="34" charset="-79"/>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1" name="מלבן 50">
            <a:extLst>
              <a:ext uri="{FF2B5EF4-FFF2-40B4-BE49-F238E27FC236}">
                <a16:creationId xmlns:a16="http://schemas.microsoft.com/office/drawing/2014/main" id="{CD5684C9-DD1C-45AE-A531-A78A95109C96}"/>
              </a:ext>
            </a:extLst>
          </p:cNvPr>
          <p:cNvSpPr/>
          <p:nvPr/>
        </p:nvSpPr>
        <p:spPr>
          <a:xfrm>
            <a:off x="832634" y="2408221"/>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Pohlan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“Unemployment and social exclusion”, </a:t>
            </a:r>
            <a:r>
              <a:rPr lang="fr-FR" sz="1400" dirty="0">
                <a:solidFill>
                  <a:schemeClr val="tx2"/>
                </a:solidFill>
                <a:latin typeface="David" panose="020E0502060401010101" pitchFamily="34" charset="-79"/>
                <a:ea typeface="Calibri" panose="020F0502020204030204" pitchFamily="34" charset="0"/>
                <a:cs typeface="David" panose="020E0502060401010101" pitchFamily="34" charset="-79"/>
              </a:rPr>
              <a:t>Volume 164, August 2019, Pages 273-299.</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52" name="מלבן 51">
            <a:extLst>
              <a:ext uri="{FF2B5EF4-FFF2-40B4-BE49-F238E27FC236}">
                <a16:creationId xmlns:a16="http://schemas.microsoft.com/office/drawing/2014/main" id="{C9F16C3B-4B1B-4BC6-AE0D-1CBF9D072A16}"/>
              </a:ext>
            </a:extLst>
          </p:cNvPr>
          <p:cNvSpPr/>
          <p:nvPr/>
        </p:nvSpPr>
        <p:spPr>
          <a:xfrm>
            <a:off x="787905" y="3757731"/>
            <a:ext cx="10096637" cy="780150"/>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Lucía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Artazcoz</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Joan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Benach</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PhD, Carme Borrell, PhD, and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Immaculada</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Cortès</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"Unemployment and Mental Health: Understanding the Interactions Among Gender, Family Roles, and Social Class", American Journal of Public Health January 2004, Vol 94, No. 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2772892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08" name="קבוצה 107">
            <a:extLst>
              <a:ext uri="{FF2B5EF4-FFF2-40B4-BE49-F238E27FC236}">
                <a16:creationId xmlns:a16="http://schemas.microsoft.com/office/drawing/2014/main" id="{A6B7EE66-125F-4874-B908-23BA78B69180}"/>
              </a:ext>
            </a:extLst>
          </p:cNvPr>
          <p:cNvGrpSpPr/>
          <p:nvPr/>
        </p:nvGrpSpPr>
        <p:grpSpPr>
          <a:xfrm>
            <a:off x="1211095" y="5763728"/>
            <a:ext cx="1885927" cy="901113"/>
            <a:chOff x="5953" y="27845"/>
            <a:chExt cx="2257127" cy="901113"/>
          </a:xfrm>
        </p:grpSpPr>
        <p:sp>
          <p:nvSpPr>
            <p:cNvPr id="109" name="חץ: סוגר זוויתי 108">
              <a:extLst>
                <a:ext uri="{FF2B5EF4-FFF2-40B4-BE49-F238E27FC236}">
                  <a16:creationId xmlns:a16="http://schemas.microsoft.com/office/drawing/2014/main" id="{359D4288-7F11-44EA-8832-FC4EFA909B4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10" name="חץ: סוגר זוויתי 4">
              <a:extLst>
                <a:ext uri="{FF2B5EF4-FFF2-40B4-BE49-F238E27FC236}">
                  <a16:creationId xmlns:a16="http://schemas.microsoft.com/office/drawing/2014/main" id="{DB3D5F66-12C5-48E5-BD06-FC682160DB93}"/>
                </a:ext>
              </a:extLst>
            </p:cNvPr>
            <p:cNvSpPr txBox="1"/>
            <p:nvPr/>
          </p:nvSpPr>
          <p:spPr>
            <a:xfrm>
              <a:off x="204172" y="43134"/>
              <a:ext cx="205890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a:t>
              </a:r>
              <a:r>
                <a:rPr lang="en-US" sz="1600" b="1" dirty="0">
                  <a:effectLst>
                    <a:outerShdw blurRad="38100" dist="38100" dir="2700000" algn="tl">
                      <a:srgbClr val="000000">
                        <a:alpha val="43137"/>
                      </a:srgbClr>
                    </a:outerShdw>
                  </a:effectLst>
                </a:rPr>
                <a:t>ntroduction</a:t>
              </a:r>
              <a:endParaRPr lang="he-IL" sz="1600" b="1" kern="1200" dirty="0">
                <a:effectLst>
                  <a:outerShdw blurRad="38100" dist="38100" dir="2700000" algn="tl">
                    <a:srgbClr val="000000">
                      <a:alpha val="43137"/>
                    </a:srgbClr>
                  </a:outerShdw>
                </a:effectLst>
              </a:endParaRPr>
            </a:p>
          </p:txBody>
        </p:sp>
      </p:grpSp>
      <p:grpSp>
        <p:nvGrpSpPr>
          <p:cNvPr id="111" name="קבוצה 110">
            <a:extLst>
              <a:ext uri="{FF2B5EF4-FFF2-40B4-BE49-F238E27FC236}">
                <a16:creationId xmlns:a16="http://schemas.microsoft.com/office/drawing/2014/main" id="{E7560853-D4F1-4746-AE25-2E60550E5D87}"/>
              </a:ext>
            </a:extLst>
          </p:cNvPr>
          <p:cNvGrpSpPr/>
          <p:nvPr/>
        </p:nvGrpSpPr>
        <p:grpSpPr>
          <a:xfrm>
            <a:off x="2719399" y="5766474"/>
            <a:ext cx="1960192" cy="900519"/>
            <a:chOff x="1999059" y="27845"/>
            <a:chExt cx="2214562" cy="900519"/>
          </a:xfrm>
        </p:grpSpPr>
        <p:sp>
          <p:nvSpPr>
            <p:cNvPr id="112" name="חץ: סוגר זוויתי 111">
              <a:extLst>
                <a:ext uri="{FF2B5EF4-FFF2-40B4-BE49-F238E27FC236}">
                  <a16:creationId xmlns:a16="http://schemas.microsoft.com/office/drawing/2014/main" id="{A99EA763-8B0E-45E0-B177-A6CE793DEFC0}"/>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113" name="חץ: סוגר זוויתי 6">
              <a:extLst>
                <a:ext uri="{FF2B5EF4-FFF2-40B4-BE49-F238E27FC236}">
                  <a16:creationId xmlns:a16="http://schemas.microsoft.com/office/drawing/2014/main" id="{88E2F9A2-2806-44D3-A2DA-0B7D37920DD9}"/>
                </a:ext>
              </a:extLst>
            </p:cNvPr>
            <p:cNvSpPr txBox="1"/>
            <p:nvPr/>
          </p:nvSpPr>
          <p:spPr>
            <a:xfrm>
              <a:off x="2287640" y="42540"/>
              <a:ext cx="1594951"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114" name="קבוצה 113">
            <a:extLst>
              <a:ext uri="{FF2B5EF4-FFF2-40B4-BE49-F238E27FC236}">
                <a16:creationId xmlns:a16="http://schemas.microsoft.com/office/drawing/2014/main" id="{25163C72-2652-493D-A6FE-6C89F073B55B}"/>
              </a:ext>
            </a:extLst>
          </p:cNvPr>
          <p:cNvGrpSpPr/>
          <p:nvPr/>
        </p:nvGrpSpPr>
        <p:grpSpPr>
          <a:xfrm>
            <a:off x="6870789" y="5735302"/>
            <a:ext cx="1940392" cy="901113"/>
            <a:chOff x="3992165" y="12556"/>
            <a:chExt cx="2214562" cy="901113"/>
          </a:xfrm>
        </p:grpSpPr>
        <p:sp>
          <p:nvSpPr>
            <p:cNvPr id="115" name="חץ: סוגר זוויתי 114">
              <a:extLst>
                <a:ext uri="{FF2B5EF4-FFF2-40B4-BE49-F238E27FC236}">
                  <a16:creationId xmlns:a16="http://schemas.microsoft.com/office/drawing/2014/main" id="{C5187BFF-65F0-4667-92BE-0BDB74070C7E}"/>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116" name="חץ: סוגר זוויתי 8">
              <a:extLst>
                <a:ext uri="{FF2B5EF4-FFF2-40B4-BE49-F238E27FC236}">
                  <a16:creationId xmlns:a16="http://schemas.microsoft.com/office/drawing/2014/main" id="{8AFF3BFC-9E9D-4F02-BE6B-482A30684FED}"/>
                </a:ext>
              </a:extLst>
            </p:cNvPr>
            <p:cNvSpPr txBox="1"/>
            <p:nvPr/>
          </p:nvSpPr>
          <p:spPr>
            <a:xfrm>
              <a:off x="4394201"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a:r>
                <a:rPr lang="en-US" sz="1600" b="1" dirty="0">
                  <a:effectLst>
                    <a:outerShdw blurRad="38100" dist="38100" dir="2700000" algn="tl">
                      <a:srgbClr val="000000">
                        <a:alpha val="43137"/>
                      </a:srgbClr>
                    </a:outerShdw>
                  </a:effectLst>
                </a:rPr>
                <a:t>Literature</a:t>
              </a:r>
              <a:r>
                <a:rPr lang="en-US" sz="1600" dirty="0"/>
                <a:t> </a:t>
              </a:r>
              <a:r>
                <a:rPr lang="en-US" sz="1600" b="1" dirty="0">
                  <a:effectLst>
                    <a:outerShdw blurRad="38100" dist="38100" dir="2700000" algn="tl">
                      <a:srgbClr val="000000">
                        <a:alpha val="43137"/>
                      </a:srgbClr>
                    </a:outerShdw>
                  </a:effectLst>
                </a:rPr>
                <a:t>Survey</a:t>
              </a:r>
              <a:endParaRPr lang="he-IL" sz="1600" b="1" dirty="0">
                <a:effectLst>
                  <a:outerShdw blurRad="38100" dist="38100" dir="2700000" algn="tl">
                    <a:srgbClr val="000000">
                      <a:alpha val="43137"/>
                    </a:srgbClr>
                  </a:outerShdw>
                </a:effectLst>
              </a:endParaRPr>
            </a:p>
          </p:txBody>
        </p:sp>
      </p:grpSp>
      <p:grpSp>
        <p:nvGrpSpPr>
          <p:cNvPr id="117" name="קבוצה 116">
            <a:extLst>
              <a:ext uri="{FF2B5EF4-FFF2-40B4-BE49-F238E27FC236}">
                <a16:creationId xmlns:a16="http://schemas.microsoft.com/office/drawing/2014/main" id="{A4EDB828-0178-4D6D-A7A1-5BFBF7F41196}"/>
              </a:ext>
            </a:extLst>
          </p:cNvPr>
          <p:cNvGrpSpPr/>
          <p:nvPr/>
        </p:nvGrpSpPr>
        <p:grpSpPr>
          <a:xfrm>
            <a:off x="8446947" y="5714520"/>
            <a:ext cx="1865718" cy="916402"/>
            <a:chOff x="7913484" y="-2733"/>
            <a:chExt cx="4299336" cy="916402"/>
          </a:xfrm>
        </p:grpSpPr>
        <p:sp>
          <p:nvSpPr>
            <p:cNvPr id="118" name="חץ: סוגר זוויתי 117">
              <a:extLst>
                <a:ext uri="{FF2B5EF4-FFF2-40B4-BE49-F238E27FC236}">
                  <a16:creationId xmlns:a16="http://schemas.microsoft.com/office/drawing/2014/main" id="{AF20DCEE-6B65-4E14-B751-697115883461}"/>
                </a:ext>
              </a:extLst>
            </p:cNvPr>
            <p:cNvSpPr/>
            <p:nvPr/>
          </p:nvSpPr>
          <p:spPr>
            <a:xfrm>
              <a:off x="7913484" y="27845"/>
              <a:ext cx="4299336"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119" name="חץ: סוגר זוויתי 12">
              <a:extLst>
                <a:ext uri="{FF2B5EF4-FFF2-40B4-BE49-F238E27FC236}">
                  <a16:creationId xmlns:a16="http://schemas.microsoft.com/office/drawing/2014/main" id="{0E451B43-2E56-47C1-8B55-10654C68D606}"/>
                </a:ext>
              </a:extLst>
            </p:cNvPr>
            <p:cNvSpPr txBox="1"/>
            <p:nvPr/>
          </p:nvSpPr>
          <p:spPr>
            <a:xfrm>
              <a:off x="8841931" y="-2733"/>
              <a:ext cx="249746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Method &amp; Analyze</a:t>
              </a:r>
              <a:endParaRPr lang="he-IL" sz="1600" b="1" kern="1200" dirty="0">
                <a:effectLst>
                  <a:outerShdw blurRad="38100" dist="38100" dir="2700000" algn="tl">
                    <a:srgbClr val="000000">
                      <a:alpha val="43137"/>
                    </a:srgbClr>
                  </a:outerShdw>
                </a:effectLst>
              </a:endParaRPr>
            </a:p>
          </p:txBody>
        </p:sp>
      </p:grpSp>
      <p:grpSp>
        <p:nvGrpSpPr>
          <p:cNvPr id="120" name="קבוצה 119">
            <a:extLst>
              <a:ext uri="{FF2B5EF4-FFF2-40B4-BE49-F238E27FC236}">
                <a16:creationId xmlns:a16="http://schemas.microsoft.com/office/drawing/2014/main" id="{09A5724E-8AD0-44CD-BA89-473FDAA1814D}"/>
              </a:ext>
            </a:extLst>
          </p:cNvPr>
          <p:cNvGrpSpPr/>
          <p:nvPr/>
        </p:nvGrpSpPr>
        <p:grpSpPr>
          <a:xfrm>
            <a:off x="9958589" y="5704129"/>
            <a:ext cx="1517927" cy="924641"/>
            <a:chOff x="9971484" y="-10972"/>
            <a:chExt cx="2214562" cy="924641"/>
          </a:xfrm>
        </p:grpSpPr>
        <p:sp>
          <p:nvSpPr>
            <p:cNvPr id="121" name="חץ: סוגר זוויתי 120">
              <a:extLst>
                <a:ext uri="{FF2B5EF4-FFF2-40B4-BE49-F238E27FC236}">
                  <a16:creationId xmlns:a16="http://schemas.microsoft.com/office/drawing/2014/main" id="{F6E97495-790D-41EC-B92E-4D7D797C84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122" name="חץ: סוגר זוויתי 14">
              <a:extLst>
                <a:ext uri="{FF2B5EF4-FFF2-40B4-BE49-F238E27FC236}">
                  <a16:creationId xmlns:a16="http://schemas.microsoft.com/office/drawing/2014/main" id="{08DC28E4-0E87-475F-81B2-0EF86093CD34}"/>
                </a:ext>
              </a:extLst>
            </p:cNvPr>
            <p:cNvSpPr txBox="1"/>
            <p:nvPr/>
          </p:nvSpPr>
          <p:spPr>
            <a:xfrm>
              <a:off x="10544580" y="-109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en-US" sz="1580" b="1" dirty="0">
                  <a:effectLst>
                    <a:outerShdw blurRad="38100" dist="38100" dir="2700000" algn="tl">
                      <a:srgbClr val="000000">
                        <a:alpha val="43137"/>
                      </a:srgbClr>
                    </a:outerShdw>
                  </a:effectLst>
                </a:rPr>
                <a:t>Results</a:t>
              </a:r>
              <a:endParaRPr lang="he-IL" sz="1580" b="1" kern="1200" dirty="0">
                <a:effectLst>
                  <a:outerShdw blurRad="38100" dist="38100" dir="2700000" algn="tl">
                    <a:srgbClr val="000000">
                      <a:alpha val="43137"/>
                    </a:srgbClr>
                  </a:outerShdw>
                </a:effectLst>
              </a:endParaRPr>
            </a:p>
          </p:txBody>
        </p:sp>
      </p:grpSp>
      <p:grpSp>
        <p:nvGrpSpPr>
          <p:cNvPr id="123" name="קבוצה 122">
            <a:extLst>
              <a:ext uri="{FF2B5EF4-FFF2-40B4-BE49-F238E27FC236}">
                <a16:creationId xmlns:a16="http://schemas.microsoft.com/office/drawing/2014/main" id="{AF640EA7-AD2D-4360-A670-8F3957CAF70D}"/>
              </a:ext>
            </a:extLst>
          </p:cNvPr>
          <p:cNvGrpSpPr/>
          <p:nvPr/>
        </p:nvGrpSpPr>
        <p:grpSpPr>
          <a:xfrm>
            <a:off x="4318057" y="5723722"/>
            <a:ext cx="1517927" cy="919743"/>
            <a:chOff x="5985271" y="-6074"/>
            <a:chExt cx="2214562" cy="919743"/>
          </a:xfrm>
        </p:grpSpPr>
        <p:sp>
          <p:nvSpPr>
            <p:cNvPr id="124" name="חץ: סוגר זוויתי 123">
              <a:extLst>
                <a:ext uri="{FF2B5EF4-FFF2-40B4-BE49-F238E27FC236}">
                  <a16:creationId xmlns:a16="http://schemas.microsoft.com/office/drawing/2014/main" id="{9BB6010C-BFDE-40A4-A20E-978201643B4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5" name="חץ: סוגר זוויתי 10">
              <a:extLst>
                <a:ext uri="{FF2B5EF4-FFF2-40B4-BE49-F238E27FC236}">
                  <a16:creationId xmlns:a16="http://schemas.microsoft.com/office/drawing/2014/main" id="{4EEDF999-D8C2-4189-85F3-BAA8FD85A326}"/>
                </a:ext>
              </a:extLst>
            </p:cNvPr>
            <p:cNvSpPr txBox="1"/>
            <p:nvPr/>
          </p:nvSpPr>
          <p:spPr>
            <a:xfrm>
              <a:off x="6522693" y="-607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G</a:t>
              </a:r>
              <a:r>
                <a:rPr lang="en-US" sz="1600" b="1" dirty="0">
                  <a:effectLst>
                    <a:outerShdw blurRad="38100" dist="38100" dir="2700000" algn="tl">
                      <a:srgbClr val="000000">
                        <a:alpha val="43137"/>
                      </a:srgbClr>
                    </a:outerShdw>
                  </a:effectLst>
                </a:rPr>
                <a:t>oals</a:t>
              </a:r>
              <a:endParaRPr lang="he-IL" sz="1600" b="1" kern="1200" dirty="0">
                <a:effectLst>
                  <a:outerShdw blurRad="38100" dist="38100" dir="2700000" algn="tl">
                    <a:srgbClr val="000000">
                      <a:alpha val="43137"/>
                    </a:srgbClr>
                  </a:outerShdw>
                </a:effectLst>
              </a:endParaRPr>
            </a:p>
          </p:txBody>
        </p:sp>
      </p:grpSp>
      <p:grpSp>
        <p:nvGrpSpPr>
          <p:cNvPr id="126" name="קבוצה 125">
            <a:extLst>
              <a:ext uri="{FF2B5EF4-FFF2-40B4-BE49-F238E27FC236}">
                <a16:creationId xmlns:a16="http://schemas.microsoft.com/office/drawing/2014/main" id="{6FEA5968-55CC-4BE3-9643-2618492A047A}"/>
              </a:ext>
            </a:extLst>
          </p:cNvPr>
          <p:cNvGrpSpPr/>
          <p:nvPr/>
        </p:nvGrpSpPr>
        <p:grpSpPr>
          <a:xfrm>
            <a:off x="5477054" y="5735302"/>
            <a:ext cx="1749844" cy="901113"/>
            <a:chOff x="5985271" y="12556"/>
            <a:chExt cx="2214562" cy="901113"/>
          </a:xfrm>
        </p:grpSpPr>
        <p:sp>
          <p:nvSpPr>
            <p:cNvPr id="127" name="חץ: סוגר זוויתי 126">
              <a:extLst>
                <a:ext uri="{FF2B5EF4-FFF2-40B4-BE49-F238E27FC236}">
                  <a16:creationId xmlns:a16="http://schemas.microsoft.com/office/drawing/2014/main" id="{0B95B509-E03A-43A4-8A62-DB6144EFF8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128" name="חץ: סוגר זוויתי 10">
              <a:extLst>
                <a:ext uri="{FF2B5EF4-FFF2-40B4-BE49-F238E27FC236}">
                  <a16:creationId xmlns:a16="http://schemas.microsoft.com/office/drawing/2014/main" id="{063477B4-2955-4AEA-ABBD-461A7B244420}"/>
                </a:ext>
              </a:extLst>
            </p:cNvPr>
            <p:cNvSpPr txBox="1"/>
            <p:nvPr/>
          </p:nvSpPr>
          <p:spPr>
            <a:xfrm>
              <a:off x="6451270"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Research Questions</a:t>
              </a:r>
              <a:endParaRPr lang="he-IL" sz="1600" b="1"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224579344"/>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2934</Words>
  <Application>Microsoft Office PowerPoint</Application>
  <PresentationFormat>מסך רחב</PresentationFormat>
  <Paragraphs>445</Paragraphs>
  <Slides>29</Slides>
  <Notes>29</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29</vt:i4>
      </vt:variant>
    </vt:vector>
  </HeadingPairs>
  <TitlesOfParts>
    <vt:vector size="41" baseType="lpstr">
      <vt:lpstr>Agency FB</vt:lpstr>
      <vt:lpstr>Arial</vt:lpstr>
      <vt:lpstr>Bahnschrift SemiLight Condensed</vt:lpstr>
      <vt:lpstr>Calibri</vt:lpstr>
      <vt:lpstr>Cambria Math</vt:lpstr>
      <vt:lpstr>David</vt:lpstr>
      <vt:lpstr>Tahoma</vt:lpstr>
      <vt:lpstr>Times New Roman</vt:lpstr>
      <vt:lpstr>TimesNewRomanPS-BoldMT</vt:lpstr>
      <vt:lpstr>Tw Cen MT</vt:lpstr>
      <vt:lpstr>Wingdings</vt:lpstr>
      <vt:lpstr>טיפה</vt:lpstr>
      <vt:lpstr>FINAL RESEARCH PROJECT:  Investigate success factors of "Employment Circuits" program of the Israeli Employment Service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11</cp:revision>
  <dcterms:created xsi:type="dcterms:W3CDTF">2020-06-13T14:09:04Z</dcterms:created>
  <dcterms:modified xsi:type="dcterms:W3CDTF">2020-06-16T10:11:02Z</dcterms:modified>
</cp:coreProperties>
</file>