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36"/>
  </p:notesMasterIdLst>
  <p:sldIdLst>
    <p:sldId id="256" r:id="rId2"/>
    <p:sldId id="257" r:id="rId3"/>
    <p:sldId id="258" r:id="rId4"/>
    <p:sldId id="259" r:id="rId5"/>
    <p:sldId id="260" r:id="rId6"/>
    <p:sldId id="261" r:id="rId7"/>
    <p:sldId id="263" r:id="rId8"/>
    <p:sldId id="262" r:id="rId9"/>
    <p:sldId id="291" r:id="rId10"/>
    <p:sldId id="287" r:id="rId11"/>
    <p:sldId id="264" r:id="rId12"/>
    <p:sldId id="266" r:id="rId13"/>
    <p:sldId id="265" r:id="rId14"/>
    <p:sldId id="267" r:id="rId15"/>
    <p:sldId id="274" r:id="rId16"/>
    <p:sldId id="298" r:id="rId17"/>
    <p:sldId id="271" r:id="rId18"/>
    <p:sldId id="285" r:id="rId19"/>
    <p:sldId id="272" r:id="rId20"/>
    <p:sldId id="286" r:id="rId21"/>
    <p:sldId id="273" r:id="rId22"/>
    <p:sldId id="275" r:id="rId23"/>
    <p:sldId id="276" r:id="rId24"/>
    <p:sldId id="277" r:id="rId25"/>
    <p:sldId id="278" r:id="rId26"/>
    <p:sldId id="284" r:id="rId27"/>
    <p:sldId id="290" r:id="rId28"/>
    <p:sldId id="280" r:id="rId29"/>
    <p:sldId id="292" r:id="rId30"/>
    <p:sldId id="294" r:id="rId31"/>
    <p:sldId id="295" r:id="rId32"/>
    <p:sldId id="296" r:id="rId33"/>
    <p:sldId id="297" r:id="rId34"/>
    <p:sldId id="28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915" autoAdjust="0"/>
    <p:restoredTop sz="79297" autoAdjust="0"/>
  </p:normalViewPr>
  <p:slideViewPr>
    <p:cSldViewPr snapToGrid="0">
      <p:cViewPr varScale="1">
        <p:scale>
          <a:sx n="43" d="100"/>
          <a:sy n="43" d="100"/>
        </p:scale>
        <p:origin x="70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oleObject" Target="file:///D:\&#1492;&#1504;&#1491;&#1505;&#1492;%20&#1514;&#1506;&#1513;&#1497;&#1497;&#1492;%20&#1493;&#1504;&#1497;&#1492;&#1493;&#1500;\&#1513;&#1504;&#1492;%20&#1491;\&#1508;&#1512;&#1493;&#1497;&#1511;&#1496;%20&#1490;&#1502;&#1512;\&#1514;&#1493;&#1510;&#1512;&#1497;%20&#1508;&#1512;&#1493;&#1497;&#1511;&#1496;%20&#1495;&#1503;\is_arab_and_other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hen8\Desktop\&#1514;&#1493;&#1510;&#1512;&#1497;%20&#1508;&#1512;&#1493;&#1497;&#1511;&#1496;\chen_programs_binary.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r>
              <a:rPr lang="en-US" sz="2400" b="1"/>
              <a:t>Religion</a:t>
            </a:r>
            <a:endParaRPr lang="he-IL" sz="2400" b="1"/>
          </a:p>
        </c:rich>
      </c:tx>
      <c:layout>
        <c:manualLayout>
          <c:xMode val="edge"/>
          <c:yMode val="edge"/>
          <c:x val="3.5419300007103409E-2"/>
          <c:y val="2.7777746155632561E-2"/>
        </c:manualLayout>
      </c:layout>
      <c:overlay val="0"/>
      <c:spPr>
        <a:noFill/>
        <a:ln>
          <a:noFill/>
        </a:ln>
        <a:effectLst/>
      </c:spPr>
      <c:txPr>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endParaRPr lang="he-IL"/>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6F9-48A8-8863-6D8EE88CFC1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6F9-48A8-8863-6D8EE88CFC1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6F9-48A8-8863-6D8EE88CFC1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6F9-48A8-8863-6D8EE88CFC1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46F9-48A8-8863-6D8EE88CFC1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46F9-48A8-8863-6D8EE88CFC14}"/>
              </c:ext>
            </c:extLst>
          </c:dPt>
          <c:dLbls>
            <c:dLbl>
              <c:idx val="0"/>
              <c:layout>
                <c:manualLayout>
                  <c:x val="2.9857819348102037E-2"/>
                  <c:y val="-3.6144111981858504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46F9-48A8-8863-6D8EE88CFC14}"/>
                </c:ext>
              </c:extLst>
            </c:dLbl>
            <c:dLbl>
              <c:idx val="1"/>
              <c:layout>
                <c:manualLayout>
                  <c:x val="-2.1327013820072883E-2"/>
                  <c:y val="-2.8915289585486934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46F9-48A8-8863-6D8EE88CFC14}"/>
                </c:ext>
              </c:extLst>
            </c:dLbl>
            <c:dLbl>
              <c:idx val="2"/>
              <c:layout>
                <c:manualLayout>
                  <c:x val="-6.1111111111111123E-2"/>
                  <c:y val="7.8703703703703748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46F9-48A8-8863-6D8EE88CFC14}"/>
                </c:ext>
              </c:extLst>
            </c:dLbl>
            <c:dLbl>
              <c:idx val="3"/>
              <c:layout>
                <c:manualLayout>
                  <c:x val="1.2243217295905936E-2"/>
                  <c:y val="-5.1048293087196675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46F9-48A8-8863-6D8EE88CFC14}"/>
                </c:ext>
              </c:extLst>
            </c:dLbl>
            <c:dLbl>
              <c:idx val="4"/>
              <c:layout>
                <c:manualLayout>
                  <c:x val="0.10023696495434256"/>
                  <c:y val="-2.5300878387300954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46F9-48A8-8863-6D8EE88CFC14}"/>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dk1">
                        <a:lumMod val="65000"/>
                        <a:lumOff val="35000"/>
                      </a:schemeClr>
                    </a:solidFill>
                    <a:latin typeface="+mn-lt"/>
                    <a:ea typeface="+mn-ea"/>
                    <a:cs typeface="+mn-cs"/>
                  </a:defRPr>
                </a:pPr>
                <a:endParaRPr lang="he-I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גיליון1!$D$2:$D$7</c:f>
              <c:strCache>
                <c:ptCount val="5"/>
                <c:pt idx="0">
                  <c:v>Jewish</c:v>
                </c:pt>
                <c:pt idx="1">
                  <c:v>Muslim </c:v>
                </c:pt>
                <c:pt idx="2">
                  <c:v>Christian</c:v>
                </c:pt>
                <c:pt idx="3">
                  <c:v>Druze</c:v>
                </c:pt>
                <c:pt idx="4">
                  <c:v>Other </c:v>
                </c:pt>
              </c:strCache>
            </c:strRef>
          </c:cat>
          <c:val>
            <c:numRef>
              <c:f>גיליון1!$E$2:$E$7</c:f>
              <c:numCache>
                <c:formatCode>General</c:formatCode>
                <c:ptCount val="6"/>
                <c:pt idx="0">
                  <c:v>23887</c:v>
                </c:pt>
                <c:pt idx="1">
                  <c:v>25876</c:v>
                </c:pt>
                <c:pt idx="2">
                  <c:v>1361</c:v>
                </c:pt>
                <c:pt idx="3">
                  <c:v>1761</c:v>
                </c:pt>
                <c:pt idx="4">
                  <c:v>3104</c:v>
                </c:pt>
              </c:numCache>
            </c:numRef>
          </c:val>
          <c:extLst>
            <c:ext xmlns:c16="http://schemas.microsoft.com/office/drawing/2014/chart" uri="{C3380CC4-5D6E-409C-BE32-E72D297353CC}">
              <c16:uniqueId val="{0000000C-46F9-48A8-8863-6D8EE88CFC14}"/>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baseline="0">
                <a:solidFill>
                  <a:schemeClr val="tx2"/>
                </a:solidFill>
                <a:latin typeface="+mn-lt"/>
                <a:ea typeface="+mn-ea"/>
                <a:cs typeface="+mn-cs"/>
              </a:defRPr>
            </a:pPr>
            <a:r>
              <a:rPr lang="en-US" sz="2400" dirty="0"/>
              <a:t>Percent of </a:t>
            </a:r>
          </a:p>
          <a:p>
            <a:pPr>
              <a:defRPr sz="2400"/>
            </a:pPr>
            <a:r>
              <a:rPr lang="en-US" sz="2400" dirty="0"/>
              <a:t>programs per label</a:t>
            </a:r>
          </a:p>
        </c:rich>
      </c:tx>
      <c:layout>
        <c:manualLayout>
          <c:xMode val="edge"/>
          <c:yMode val="edge"/>
          <c:x val="3.4106433734507557E-2"/>
          <c:y val="6.0778681825156763E-2"/>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2"/>
              </a:solidFill>
              <a:latin typeface="+mn-lt"/>
              <a:ea typeface="+mn-ea"/>
              <a:cs typeface="+mn-cs"/>
            </a:defRPr>
          </a:pPr>
          <a:endParaRPr lang="he-IL"/>
        </a:p>
      </c:txPr>
    </c:title>
    <c:autoTitleDeleted val="0"/>
    <c:plotArea>
      <c:layout/>
      <c:pieChart>
        <c:varyColors val="1"/>
        <c:ser>
          <c:idx val="0"/>
          <c:order val="0"/>
          <c:tx>
            <c:strRef>
              <c:f>גיליון1!$I$4</c:f>
              <c:strCache>
                <c:ptCount val="1"/>
                <c:pt idx="0">
                  <c:v>Num of programs</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1-523E-4828-82C6-002ADC744E06}"/>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3-523E-4828-82C6-002ADC744E06}"/>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5-523E-4828-82C6-002ADC744E06}"/>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7-523E-4828-82C6-002ADC744E06}"/>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400" b="1" i="0" u="none" strike="noStrike" kern="1200" baseline="0">
                    <a:solidFill>
                      <a:schemeClr val="dk2">
                        <a:lumMod val="75000"/>
                      </a:schemeClr>
                    </a:solidFill>
                    <a:latin typeface="+mn-lt"/>
                    <a:ea typeface="+mn-ea"/>
                    <a:cs typeface="+mn-cs"/>
                  </a:defRPr>
                </a:pPr>
                <a:endParaRPr lang="he-I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גיליון1!$H$5:$H$8</c:f>
              <c:numCache>
                <c:formatCode>General</c:formatCode>
                <c:ptCount val="4"/>
                <c:pt idx="0">
                  <c:v>1</c:v>
                </c:pt>
                <c:pt idx="1">
                  <c:v>2</c:v>
                </c:pt>
                <c:pt idx="2">
                  <c:v>3</c:v>
                </c:pt>
                <c:pt idx="3">
                  <c:v>4</c:v>
                </c:pt>
              </c:numCache>
            </c:numRef>
          </c:cat>
          <c:val>
            <c:numRef>
              <c:f>גיליון1!$I$5:$I$8</c:f>
              <c:numCache>
                <c:formatCode>_ * #,##0_ ;_ * \-#,##0_ ;_ * "-"??_ ;_ @_ </c:formatCode>
                <c:ptCount val="4"/>
                <c:pt idx="0">
                  <c:v>2457</c:v>
                </c:pt>
                <c:pt idx="1">
                  <c:v>8643</c:v>
                </c:pt>
                <c:pt idx="2">
                  <c:v>7435</c:v>
                </c:pt>
                <c:pt idx="3">
                  <c:v>48900</c:v>
                </c:pt>
              </c:numCache>
            </c:numRef>
          </c:val>
          <c:extLst>
            <c:ext xmlns:c16="http://schemas.microsoft.com/office/drawing/2014/chart" uri="{C3380CC4-5D6E-409C-BE32-E72D297353CC}">
              <c16:uniqueId val="{00000008-523E-4828-82C6-002ADC744E06}"/>
            </c:ext>
          </c:extLst>
        </c:ser>
        <c:ser>
          <c:idx val="1"/>
          <c:order val="1"/>
          <c:tx>
            <c:strRef>
              <c:f>גיליון1!$J$4</c:f>
              <c:strCache>
                <c:ptCount val="1"/>
                <c:pt idx="0">
                  <c:v>%</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A-523E-4828-82C6-002ADC744E06}"/>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C-523E-4828-82C6-002ADC744E06}"/>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E-523E-4828-82C6-002ADC744E06}"/>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10-523E-4828-82C6-002ADC744E06}"/>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dk2">
                        <a:lumMod val="75000"/>
                      </a:schemeClr>
                    </a:solidFill>
                    <a:latin typeface="+mn-lt"/>
                    <a:ea typeface="+mn-ea"/>
                    <a:cs typeface="+mn-cs"/>
                  </a:defRPr>
                </a:pPr>
                <a:endParaRPr lang="he-I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גיליון1!$H$5:$H$8</c:f>
              <c:numCache>
                <c:formatCode>General</c:formatCode>
                <c:ptCount val="4"/>
                <c:pt idx="0">
                  <c:v>1</c:v>
                </c:pt>
                <c:pt idx="1">
                  <c:v>2</c:v>
                </c:pt>
                <c:pt idx="2">
                  <c:v>3</c:v>
                </c:pt>
                <c:pt idx="3">
                  <c:v>4</c:v>
                </c:pt>
              </c:numCache>
            </c:numRef>
          </c:cat>
          <c:val>
            <c:numRef>
              <c:f>גיליון1!$J$5:$J$8</c:f>
              <c:numCache>
                <c:formatCode>0%</c:formatCode>
                <c:ptCount val="4"/>
                <c:pt idx="0">
                  <c:v>3.6435085638021801E-2</c:v>
                </c:pt>
                <c:pt idx="1">
                  <c:v>0.12816786535182026</c:v>
                </c:pt>
                <c:pt idx="2">
                  <c:v>0.11025431897382665</c:v>
                </c:pt>
                <c:pt idx="3">
                  <c:v>0.72514273003633123</c:v>
                </c:pt>
              </c:numCache>
            </c:numRef>
          </c:val>
          <c:extLst>
            <c:ext xmlns:c16="http://schemas.microsoft.com/office/drawing/2014/chart" uri="{C3380CC4-5D6E-409C-BE32-E72D297353CC}">
              <c16:uniqueId val="{00000011-523E-4828-82C6-002ADC744E06}"/>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b="1"/>
      </a:pPr>
      <a:endParaRPr lang="he-I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5">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Lst>
  <dgm:cxnLst>
    <dgm:cxn modelId="{9284389B-CAA3-4F32-9E7F-1D5ACC6D59FB}" type="presOf" srcId="{4D98B874-6170-4D50-A2A6-61FF55A91860}" destId="{FC23EA08-FF81-44B5-B510-18238CA291E9}"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Lst>
  <dgm:cxnLst>
    <dgm:cxn modelId="{9284389B-CAA3-4F32-9E7F-1D5ACC6D59FB}" type="presOf" srcId="{4D98B874-6170-4D50-A2A6-61FF55A91860}" destId="{FC23EA08-FF81-44B5-B510-18238CA291E9}" srcOrd="0"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A8FF8BAF-6063-4885-A4F4-98342DAEAC0D}" type="datetimeFigureOut">
              <a:rPr lang="he-IL" smtClean="0"/>
              <a:t>כ"ב/תמוז/תש"פ</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C0717E0B-9030-47BF-AF2F-B28FC06A42BE}" type="slidenum">
              <a:rPr lang="he-IL" smtClean="0"/>
              <a:t>‹#›</a:t>
            </a:fld>
            <a:endParaRPr lang="he-IL"/>
          </a:p>
        </p:txBody>
      </p:sp>
    </p:spTree>
    <p:extLst>
      <p:ext uri="{BB962C8B-B14F-4D97-AF65-F5344CB8AC3E}">
        <p14:creationId xmlns:p14="http://schemas.microsoft.com/office/powerpoint/2010/main" val="383677771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a:t>
            </a:fld>
            <a:endParaRPr lang="he-IL"/>
          </a:p>
        </p:txBody>
      </p:sp>
    </p:spTree>
    <p:extLst>
      <p:ext uri="{BB962C8B-B14F-4D97-AF65-F5344CB8AC3E}">
        <p14:creationId xmlns:p14="http://schemas.microsoft.com/office/powerpoint/2010/main" val="2961124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10</a:t>
            </a:fld>
            <a:endParaRPr lang="he-IL"/>
          </a:p>
        </p:txBody>
      </p:sp>
    </p:spTree>
    <p:extLst>
      <p:ext uri="{BB962C8B-B14F-4D97-AF65-F5344CB8AC3E}">
        <p14:creationId xmlns:p14="http://schemas.microsoft.com/office/powerpoint/2010/main" val="3359816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התוכנית הזכירה באופייה את תוכנית ויסקונסין.</a:t>
            </a:r>
          </a:p>
          <a:p>
            <a:r>
              <a:rPr lang="he-IL" dirty="0"/>
              <a:t>לכן הייתה נתונה לביקורת פוליטית, ארגונים חברתיים.</a:t>
            </a:r>
          </a:p>
          <a:p>
            <a:r>
              <a:rPr lang="he-IL" dirty="0"/>
              <a:t>בישראל יש גופים פרטיים למציאת עבודה, וגם גורם ממשלתי- שירות התעסוקה.</a:t>
            </a: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11</a:t>
            </a:fld>
            <a:endParaRPr lang="he-IL"/>
          </a:p>
        </p:txBody>
      </p:sp>
    </p:spTree>
    <p:extLst>
      <p:ext uri="{BB962C8B-B14F-4D97-AF65-F5344CB8AC3E}">
        <p14:creationId xmlns:p14="http://schemas.microsoft.com/office/powerpoint/2010/main" val="1198695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בשלב שאלות המחקר- מתוך היכרות עם המערכת, הנתונים, הדוחות.</a:t>
            </a:r>
          </a:p>
          <a:p>
            <a:r>
              <a:rPr lang="he-IL" dirty="0"/>
              <a:t>איסוף מידע – הוצאת הנתונים והצפנתם.</a:t>
            </a:r>
          </a:p>
          <a:p>
            <a:r>
              <a:rPr lang="he-IL" dirty="0"/>
              <a:t>הכנת הנתונים- קורסים ב</a:t>
            </a:r>
            <a:r>
              <a:rPr lang="en-US" dirty="0"/>
              <a:t>Udemy</a:t>
            </a:r>
            <a:r>
              <a:rPr lang="he-IL" dirty="0"/>
              <a:t>, היוועצות עם אנשים שעובדים בתחום.</a:t>
            </a:r>
          </a:p>
          <a:p>
            <a:r>
              <a:rPr lang="he-IL" dirty="0"/>
              <a:t>ניתוח המודל- היוועצות עם אנשים שעובדים בתחום.</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12</a:t>
            </a:fld>
            <a:endParaRPr lang="he-IL"/>
          </a:p>
        </p:txBody>
      </p:sp>
    </p:spTree>
    <p:extLst>
      <p:ext uri="{BB962C8B-B14F-4D97-AF65-F5344CB8AC3E}">
        <p14:creationId xmlns:p14="http://schemas.microsoft.com/office/powerpoint/2010/main" val="3662287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228600" indent="-228600">
              <a:buAutoNum type="arabicParenR"/>
            </a:pPr>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13</a:t>
            </a:fld>
            <a:endParaRPr lang="he-IL"/>
          </a:p>
        </p:txBody>
      </p:sp>
    </p:spTree>
    <p:extLst>
      <p:ext uri="{BB962C8B-B14F-4D97-AF65-F5344CB8AC3E}">
        <p14:creationId xmlns:p14="http://schemas.microsoft.com/office/powerpoint/2010/main" val="2981896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כדי להתחיל בניתוח הנתונים הייתי צריך להגדיר מהו ערך המטרה- מה אני רוצה למצוא או לסווג.</a:t>
            </a:r>
          </a:p>
          <a:p>
            <a:r>
              <a:rPr lang="he-IL" dirty="0"/>
              <a:t>החלטתי (מניסיון אישי והיכרות עם הנתונים והתוכנית) לחלק ל4 סוגים.</a:t>
            </a:r>
          </a:p>
          <a:p>
            <a:r>
              <a:rPr lang="he-IL" dirty="0"/>
              <a:t>התנאים לכל אחד מהם בוססו נטו מהיכרות עם התוכנית והנתונים בה.</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14</a:t>
            </a:fld>
            <a:endParaRPr lang="he-IL"/>
          </a:p>
        </p:txBody>
      </p:sp>
    </p:spTree>
    <p:extLst>
      <p:ext uri="{BB962C8B-B14F-4D97-AF65-F5344CB8AC3E}">
        <p14:creationId xmlns:p14="http://schemas.microsoft.com/office/powerpoint/2010/main" val="4103158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עמודות= לפרט בקטנה.</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15</a:t>
            </a:fld>
            <a:endParaRPr lang="he-IL"/>
          </a:p>
        </p:txBody>
      </p:sp>
    </p:spTree>
    <p:extLst>
      <p:ext uri="{BB962C8B-B14F-4D97-AF65-F5344CB8AC3E}">
        <p14:creationId xmlns:p14="http://schemas.microsoft.com/office/powerpoint/2010/main" val="31884014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עמודות= לפרט בקטנה.</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16</a:t>
            </a:fld>
            <a:endParaRPr lang="he-IL"/>
          </a:p>
        </p:txBody>
      </p:sp>
    </p:spTree>
    <p:extLst>
      <p:ext uri="{BB962C8B-B14F-4D97-AF65-F5344CB8AC3E}">
        <p14:creationId xmlns:p14="http://schemas.microsoft.com/office/powerpoint/2010/main" val="3999225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sz="1400" u="sng" dirty="0">
                <a:latin typeface="David" panose="020E0502060401010101" pitchFamily="34" charset="-79"/>
                <a:cs typeface="David" panose="020E0502060401010101" pitchFamily="34" charset="-79"/>
              </a:rPr>
              <a:t>סיווג </a:t>
            </a:r>
            <a:r>
              <a:rPr lang="he-IL" sz="1400" u="sng" dirty="0" err="1">
                <a:latin typeface="David" panose="020E0502060401010101" pitchFamily="34" charset="-79"/>
                <a:cs typeface="David" panose="020E0502060401010101" pitchFamily="34" charset="-79"/>
              </a:rPr>
              <a:t>דו"ע</a:t>
            </a:r>
            <a:r>
              <a:rPr lang="he-IL" sz="1400" u="sng" dirty="0">
                <a:latin typeface="David" panose="020E0502060401010101" pitchFamily="34" charset="-79"/>
                <a:cs typeface="David" panose="020E0502060401010101" pitchFamily="34" charset="-79"/>
              </a:rPr>
              <a:t> ערבים: </a:t>
            </a:r>
            <a:r>
              <a:rPr lang="he-IL" sz="1400" dirty="0">
                <a:latin typeface="David" panose="020E0502060401010101" pitchFamily="34" charset="-79"/>
                <a:cs typeface="David" panose="020E0502060401010101" pitchFamily="34" charset="-79"/>
              </a:rPr>
              <a:t>דובר השפה הערבית וגם שדתו היא לא יהודית.</a:t>
            </a:r>
            <a:endParaRPr lang="en-US" sz="1400" dirty="0">
              <a:latin typeface="David" panose="020E0502060401010101" pitchFamily="34" charset="-79"/>
              <a:cs typeface="David" panose="020E0502060401010101" pitchFamily="34" charset="-79"/>
            </a:endParaRPr>
          </a:p>
          <a:p>
            <a:pPr lvl="0"/>
            <a:r>
              <a:rPr lang="he-IL" sz="1400" dirty="0">
                <a:latin typeface="David" panose="020E0502060401010101" pitchFamily="34" charset="-79"/>
                <a:cs typeface="David" panose="020E0502060401010101" pitchFamily="34" charset="-79"/>
              </a:rPr>
              <a:t>*</a:t>
            </a:r>
            <a:r>
              <a:rPr lang="he-IL" sz="1200" i="1" dirty="0">
                <a:latin typeface="David" panose="020E0502060401010101" pitchFamily="34" charset="-79"/>
                <a:cs typeface="David" panose="020E0502060401010101" pitchFamily="34" charset="-79"/>
              </a:rPr>
              <a:t>הערה - ישנם לא ערבים (שאינם יהודים) שדוברים ערבית אבל שיעורם באוכלוסייה הנו נמוך ולכן לא ישפיע רבות על התוצאה.</a:t>
            </a:r>
            <a:endParaRPr lang="en-US" sz="1200" i="1" dirty="0">
              <a:latin typeface="David" panose="020E0502060401010101" pitchFamily="34" charset="-79"/>
              <a:cs typeface="David" panose="020E0502060401010101" pitchFamily="34" charset="-79"/>
            </a:endParaRPr>
          </a:p>
          <a:p>
            <a:endParaRPr lang="en-US" sz="1400" dirty="0">
              <a:latin typeface="David" panose="020E0502060401010101" pitchFamily="34" charset="-79"/>
              <a:cs typeface="David" panose="020E0502060401010101" pitchFamily="34" charset="-79"/>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he-IL" sz="1400" dirty="0"/>
              <a:t>נלקחו 30 לשכות (שבהן יש יותר מ14 </a:t>
            </a:r>
            <a:r>
              <a:rPr lang="he-IL" sz="1400" dirty="0" err="1"/>
              <a:t>דו"ע</a:t>
            </a:r>
            <a:r>
              <a:rPr lang="he-IL" sz="1400" dirty="0"/>
              <a:t> ערבים) מתוך 71 הלשכות.</a:t>
            </a:r>
          </a:p>
          <a:p>
            <a:endParaRPr lang="en-US" sz="14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17</a:t>
            </a:fld>
            <a:endParaRPr lang="he-IL"/>
          </a:p>
        </p:txBody>
      </p:sp>
    </p:spTree>
    <p:extLst>
      <p:ext uri="{BB962C8B-B14F-4D97-AF65-F5344CB8AC3E}">
        <p14:creationId xmlns:p14="http://schemas.microsoft.com/office/powerpoint/2010/main" val="686622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מציין מיקום של הערות 2"/>
              <p:cNvSpPr>
                <a:spLocks noGrp="1"/>
              </p:cNvSpPr>
              <p:nvPr>
                <p:ph type="body" idx="1"/>
              </p:nvPr>
            </p:nvSpPr>
            <p:spPr/>
            <p:txBody>
              <a:bodyPr/>
              <a:lstStyle/>
              <a:p>
                <a:r>
                  <a:rPr lang="he-IL" sz="1200" kern="1200" dirty="0">
                    <a:solidFill>
                      <a:schemeClr val="tx1"/>
                    </a:solidFill>
                    <a:effectLst/>
                    <a:latin typeface="+mn-lt"/>
                    <a:ea typeface="+mn-ea"/>
                    <a:cs typeface="+mn-cs"/>
                  </a:rPr>
                  <a:t>ניתן לראות בבירור כי הערך הקריטי </a:t>
                </a:r>
                <a14:m>
                  <m:oMath xmlns:m="http://schemas.openxmlformats.org/officeDocument/2006/math">
                    <m:r>
                      <a:rPr lang="he-IL" sz="1200" i="1" kern="1200">
                        <a:solidFill>
                          <a:schemeClr val="tx1"/>
                        </a:solidFill>
                        <a:effectLst/>
                        <a:latin typeface="Cambria Math" panose="02040503050406030204" pitchFamily="18" charset="0"/>
                        <a:ea typeface="+mn-ea"/>
                        <a:cs typeface="+mn-cs"/>
                      </a:rPr>
                      <m:t>𝜌</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0</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2</m:t>
                    </m:r>
                  </m:oMath>
                </a14:m>
                <a:r>
                  <a:rPr lang="en-US" sz="1200" i="1" kern="1200" dirty="0">
                    <a:solidFill>
                      <a:schemeClr val="tx1"/>
                    </a:solidFill>
                    <a:effectLst/>
                    <a:latin typeface="+mn-lt"/>
                    <a:ea typeface="+mn-ea"/>
                    <a:cs typeface="+mn-cs"/>
                  </a:rPr>
                  <a:t>  </a:t>
                </a:r>
                <a:r>
                  <a:rPr lang="he-IL" sz="1200" kern="1200" dirty="0">
                    <a:solidFill>
                      <a:schemeClr val="tx1"/>
                    </a:solidFill>
                    <a:effectLst/>
                    <a:latin typeface="+mn-lt"/>
                    <a:ea typeface="+mn-ea"/>
                    <a:cs typeface="+mn-cs"/>
                  </a:rPr>
                  <a:t> ,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0</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05</m:t>
                    </m:r>
                  </m:oMath>
                </a14:m>
                <a:r>
                  <a:rPr lang="he-IL" sz="1200" kern="1200" dirty="0">
                    <a:solidFill>
                      <a:schemeClr val="tx1"/>
                    </a:solidFill>
                    <a:effectLst/>
                    <a:latin typeface="+mn-lt"/>
                    <a:ea typeface="+mn-ea"/>
                    <a:cs typeface="+mn-cs"/>
                  </a:rPr>
                  <a:t> ולכן נאמר כי לא נדחה את השערת האפס ונאמר</a:t>
                </a:r>
                <a:r>
                  <a:rPr lang="he-IL" sz="1200" kern="1200" baseline="0" dirty="0">
                    <a:solidFill>
                      <a:schemeClr val="tx1"/>
                    </a:solidFill>
                    <a:effectLst/>
                    <a:latin typeface="+mn-lt"/>
                    <a:ea typeface="+mn-ea"/>
                    <a:cs typeface="+mn-cs"/>
                  </a:rPr>
                  <a:t> ש</a:t>
                </a:r>
                <a:r>
                  <a:rPr lang="he-IL" sz="1200" kern="1200" dirty="0">
                    <a:solidFill>
                      <a:schemeClr val="tx1"/>
                    </a:solidFill>
                    <a:effectLst/>
                    <a:latin typeface="+mn-lt"/>
                    <a:ea typeface="+mn-ea"/>
                    <a:cs typeface="+mn-cs"/>
                  </a:rPr>
                  <a:t>הנתונים מתפלגים בצורה נורמלית.</a:t>
                </a:r>
              </a:p>
              <a:p>
                <a:r>
                  <a:rPr lang="he-IL" sz="1200" kern="1200" dirty="0">
                    <a:solidFill>
                      <a:schemeClr val="tx1"/>
                    </a:solidFill>
                    <a:effectLst/>
                    <a:latin typeface="+mn-lt"/>
                    <a:ea typeface="+mn-ea"/>
                    <a:cs typeface="+mn-cs"/>
                  </a:rPr>
                  <a:t>מובהק- אומר שבהסתברות גבוהה הוא מייצג את המצב הקיים.</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he-IL" sz="1200" kern="1200" dirty="0">
                    <a:solidFill>
                      <a:schemeClr val="tx1"/>
                    </a:solidFill>
                    <a:effectLst/>
                    <a:latin typeface="+mn-lt"/>
                    <a:ea typeface="+mn-ea"/>
                    <a:cs typeface="+mn-cs"/>
                  </a:rPr>
                  <a:t>לכן בוצע מבחן </a:t>
                </a:r>
                <a:r>
                  <a:rPr lang="en-US" sz="1200" kern="1200" dirty="0">
                    <a:solidFill>
                      <a:schemeClr val="tx1"/>
                    </a:solidFill>
                    <a:effectLst/>
                    <a:latin typeface="+mn-lt"/>
                    <a:ea typeface="+mn-ea"/>
                    <a:cs typeface="+mn-cs"/>
                  </a:rPr>
                  <a:t>T</a:t>
                </a:r>
                <a:r>
                  <a:rPr lang="he-IL" sz="1200" kern="1200" dirty="0">
                    <a:solidFill>
                      <a:schemeClr val="tx1"/>
                    </a:solidFill>
                    <a:effectLst/>
                    <a:latin typeface="+mn-lt"/>
                    <a:ea typeface="+mn-ea"/>
                    <a:cs typeface="+mn-cs"/>
                  </a:rPr>
                  <a:t> כי נורמליות נבדקה על הנתונים</a:t>
                </a:r>
                <a:br>
                  <a:rPr lang="en-US" sz="1200" kern="1200" dirty="0">
                    <a:solidFill>
                      <a:schemeClr val="tx1"/>
                    </a:solidFill>
                    <a:effectLst/>
                    <a:latin typeface="+mn-lt"/>
                    <a:ea typeface="+mn-ea"/>
                    <a:cs typeface="+mn-cs"/>
                  </a:rPr>
                </a:br>
                <a:endParaRPr lang="he-IL" dirty="0"/>
              </a:p>
            </p:txBody>
          </p:sp>
        </mc:Choice>
        <mc:Fallback xmlns="">
          <p:sp>
            <p:nvSpPr>
              <p:cNvPr id="3" name="מציין מיקום של הערות 2"/>
              <p:cNvSpPr>
                <a:spLocks noGrp="1"/>
              </p:cNvSpPr>
              <p:nvPr>
                <p:ph type="body" idx="1"/>
              </p:nvPr>
            </p:nvSpPr>
            <p:spPr/>
            <p:txBody>
              <a:bodyPr/>
              <a:lstStyle/>
              <a:p>
                <a:r>
                  <a:rPr lang="he-IL" sz="1200" kern="1200" dirty="0">
                    <a:solidFill>
                      <a:schemeClr val="tx1"/>
                    </a:solidFill>
                    <a:effectLst/>
                    <a:latin typeface="+mn-lt"/>
                    <a:ea typeface="+mn-ea"/>
                    <a:cs typeface="+mn-cs"/>
                  </a:rPr>
                  <a:t>ניתן לראות בבירור כי הערך הקריטי </a:t>
                </a:r>
                <a:r>
                  <a:rPr lang="he-IL" sz="1200" i="0" kern="1200">
                    <a:solidFill>
                      <a:schemeClr val="tx1"/>
                    </a:solidFill>
                    <a:effectLst/>
                    <a:latin typeface="+mn-lt"/>
                    <a:ea typeface="+mn-ea"/>
                    <a:cs typeface="+mn-cs"/>
                  </a:rPr>
                  <a:t>𝜌</a:t>
                </a:r>
                <a:r>
                  <a:rPr lang="en-US" sz="1200" i="0" kern="1200">
                    <a:solidFill>
                      <a:schemeClr val="tx1"/>
                    </a:solidFill>
                    <a:effectLst/>
                    <a:latin typeface="+mn-lt"/>
                    <a:ea typeface="+mn-ea"/>
                    <a:cs typeface="+mn-cs"/>
                  </a:rPr>
                  <a:t>=0.2</a:t>
                </a:r>
                <a:r>
                  <a:rPr lang="en-US" sz="1200" i="1" kern="1200" dirty="0">
                    <a:solidFill>
                      <a:schemeClr val="tx1"/>
                    </a:solidFill>
                    <a:effectLst/>
                    <a:latin typeface="+mn-lt"/>
                    <a:ea typeface="+mn-ea"/>
                    <a:cs typeface="+mn-cs"/>
                  </a:rPr>
                  <a:t>  </a:t>
                </a:r>
                <a:r>
                  <a:rPr lang="he-IL" sz="1200" kern="1200" dirty="0">
                    <a:solidFill>
                      <a:schemeClr val="tx1"/>
                    </a:solidFill>
                    <a:effectLst/>
                    <a:latin typeface="+mn-lt"/>
                    <a:ea typeface="+mn-ea"/>
                    <a:cs typeface="+mn-cs"/>
                  </a:rPr>
                  <a:t> ,  </a:t>
                </a:r>
                <a:r>
                  <a:rPr lang="en-US" sz="1200" i="0" kern="1200">
                    <a:solidFill>
                      <a:schemeClr val="tx1"/>
                    </a:solidFill>
                    <a:effectLst/>
                    <a:latin typeface="+mn-lt"/>
                    <a:ea typeface="+mn-ea"/>
                    <a:cs typeface="+mn-cs"/>
                  </a:rPr>
                  <a:t>∝=0.05</a:t>
                </a:r>
                <a:r>
                  <a:rPr lang="he-IL" sz="1200" kern="1200" dirty="0">
                    <a:solidFill>
                      <a:schemeClr val="tx1"/>
                    </a:solidFill>
                    <a:effectLst/>
                    <a:latin typeface="+mn-lt"/>
                    <a:ea typeface="+mn-ea"/>
                    <a:cs typeface="+mn-cs"/>
                  </a:rPr>
                  <a:t> ולכן נאמר כי הנתונים מתפלגים בצורה נורמלית</a:t>
                </a:r>
                <a:endParaRPr lang="he-IL" dirty="0"/>
              </a:p>
              <a:p>
                <a:endParaRPr lang="he-IL" dirty="0"/>
              </a:p>
            </p:txBody>
          </p:sp>
        </mc:Fallback>
      </mc:AlternateContent>
      <p:sp>
        <p:nvSpPr>
          <p:cNvPr id="4" name="מציין מיקום של מספר שקופית 3"/>
          <p:cNvSpPr>
            <a:spLocks noGrp="1"/>
          </p:cNvSpPr>
          <p:nvPr>
            <p:ph type="sldNum" sz="quarter" idx="5"/>
          </p:nvPr>
        </p:nvSpPr>
        <p:spPr/>
        <p:txBody>
          <a:bodyPr/>
          <a:lstStyle/>
          <a:p>
            <a:fld id="{C0717E0B-9030-47BF-AF2F-B28FC06A42BE}" type="slidenum">
              <a:rPr lang="he-IL" smtClean="0"/>
              <a:t>18</a:t>
            </a:fld>
            <a:endParaRPr lang="he-IL"/>
          </a:p>
        </p:txBody>
      </p:sp>
    </p:spTree>
    <p:extLst>
      <p:ext uri="{BB962C8B-B14F-4D97-AF65-F5344CB8AC3E}">
        <p14:creationId xmlns:p14="http://schemas.microsoft.com/office/powerpoint/2010/main" val="16539505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יותר מ25% יש להם הפרש שלילי, משמע בעיה בנתונים שהוכנסו למערכת.</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19</a:t>
            </a:fld>
            <a:endParaRPr lang="he-IL"/>
          </a:p>
        </p:txBody>
      </p:sp>
    </p:spTree>
    <p:extLst>
      <p:ext uri="{BB962C8B-B14F-4D97-AF65-F5344CB8AC3E}">
        <p14:creationId xmlns:p14="http://schemas.microsoft.com/office/powerpoint/2010/main" val="3878442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he-IL" sz="1200" dirty="0">
                <a:latin typeface="David" panose="020E0502060401010101" pitchFamily="34" charset="-79"/>
                <a:cs typeface="David" panose="020E0502060401010101" pitchFamily="34" charset="-79"/>
              </a:rPr>
              <a:t>השירות אחראי על העברת דיווחים שוטפים למוסד לביטוח לאומי בנוגע לזכאותם של דורשי העבודה לדמי אבטלה או גמלת הבטחת הכנסה. </a:t>
            </a: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a:t>
            </a:fld>
            <a:endParaRPr lang="he-IL"/>
          </a:p>
        </p:txBody>
      </p:sp>
    </p:spTree>
    <p:extLst>
      <p:ext uri="{BB962C8B-B14F-4D97-AF65-F5344CB8AC3E}">
        <p14:creationId xmlns:p14="http://schemas.microsoft.com/office/powerpoint/2010/main" val="35330187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השימוש ב</a:t>
            </a:r>
            <a:r>
              <a:rPr lang="en-US" dirty="0"/>
              <a:t>ANOVA</a:t>
            </a:r>
            <a:r>
              <a:rPr lang="he-IL" dirty="0"/>
              <a:t> בגלל שהוא מנתח הבדלים בין 3 ממוצעים או יותר.</a:t>
            </a:r>
            <a:r>
              <a:rPr lang="he-IL" i="0" dirty="0">
                <a:latin typeface="David" panose="020E0502060401010101" pitchFamily="34" charset="-79"/>
                <a:cs typeface="David" panose="020E0502060401010101" pitchFamily="34" charset="-79"/>
              </a:rPr>
              <a:t>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i="0" dirty="0">
                <a:latin typeface="David" panose="020E0502060401010101" pitchFamily="34" charset="-79"/>
                <a:cs typeface="David" panose="020E0502060401010101" pitchFamily="34" charset="-79"/>
              </a:rPr>
              <a:t>השערת האפס של </a:t>
            </a:r>
            <a:r>
              <a:rPr lang="en-US" i="0" dirty="0">
                <a:latin typeface="David" panose="020E0502060401010101" pitchFamily="34" charset="-79"/>
                <a:cs typeface="David" panose="020E0502060401010101" pitchFamily="34" charset="-79"/>
              </a:rPr>
              <a:t>ANOVA</a:t>
            </a:r>
            <a:r>
              <a:rPr lang="he-IL" i="0" dirty="0">
                <a:latin typeface="David" panose="020E0502060401010101" pitchFamily="34" charset="-79"/>
                <a:cs typeface="David" panose="020E0502060401010101" pitchFamily="34" charset="-79"/>
              </a:rPr>
              <a:t> היא שאין הבדל בין הממוצעים של הקבוצות.</a:t>
            </a:r>
            <a:endParaRPr lang="he-IL" dirty="0"/>
          </a:p>
          <a:p>
            <a:r>
              <a:rPr lang="he-IL" dirty="0"/>
              <a:t>יח' המשתנה הנמדד הוא ימים בריבוע.</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20</a:t>
            </a:fld>
            <a:endParaRPr lang="he-IL"/>
          </a:p>
        </p:txBody>
      </p:sp>
    </p:spTree>
    <p:extLst>
      <p:ext uri="{BB962C8B-B14F-4D97-AF65-F5344CB8AC3E}">
        <p14:creationId xmlns:p14="http://schemas.microsoft.com/office/powerpoint/2010/main" val="1567151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i="0" dirty="0">
                <a:latin typeface="David" panose="020E0502060401010101" pitchFamily="34" charset="-79"/>
                <a:cs typeface="David" panose="020E0502060401010101" pitchFamily="34" charset="-79"/>
              </a:rPr>
              <a:t>יחידות במספר תוכניות בריבוע.</a:t>
            </a:r>
          </a:p>
          <a:p>
            <a:pPr marL="0" marR="0" lvl="0" indent="0" algn="r" defTabSz="914400" rtl="1" eaLnBrk="1" fontAlgn="auto" latinLnBrk="0" hangingPunct="1">
              <a:lnSpc>
                <a:spcPct val="100000"/>
              </a:lnSpc>
              <a:spcBef>
                <a:spcPts val="0"/>
              </a:spcBef>
              <a:spcAft>
                <a:spcPts val="0"/>
              </a:spcAft>
              <a:buClrTx/>
              <a:buSzTx/>
              <a:buFontTx/>
              <a:buNone/>
              <a:tabLst/>
              <a:defRPr/>
            </a:pPr>
            <a:r>
              <a:rPr lang="he-IL" i="0" dirty="0">
                <a:latin typeface="David" panose="020E0502060401010101" pitchFamily="34" charset="-79"/>
                <a:cs typeface="David" panose="020E0502060401010101" pitchFamily="34" charset="-79"/>
              </a:rPr>
              <a:t>השערת האפס של </a:t>
            </a:r>
            <a:r>
              <a:rPr lang="en-US" i="0" dirty="0">
                <a:latin typeface="David" panose="020E0502060401010101" pitchFamily="34" charset="-79"/>
                <a:cs typeface="David" panose="020E0502060401010101" pitchFamily="34" charset="-79"/>
              </a:rPr>
              <a:t>ANOVA</a:t>
            </a:r>
            <a:r>
              <a:rPr lang="he-IL" i="0" dirty="0">
                <a:latin typeface="David" panose="020E0502060401010101" pitchFamily="34" charset="-79"/>
                <a:cs typeface="David" panose="020E0502060401010101" pitchFamily="34" charset="-79"/>
              </a:rPr>
              <a:t> היא שאין הבדל בין הממוצעים של הקבוצות.</a:t>
            </a:r>
          </a:p>
          <a:p>
            <a:pPr marL="0" marR="0" lvl="0" indent="0" algn="r" defTabSz="914400" rtl="1" eaLnBrk="1" fontAlgn="auto" latinLnBrk="0" hangingPunct="1">
              <a:lnSpc>
                <a:spcPct val="100000"/>
              </a:lnSpc>
              <a:spcBef>
                <a:spcPts val="0"/>
              </a:spcBef>
              <a:spcAft>
                <a:spcPts val="0"/>
              </a:spcAft>
              <a:buClrTx/>
              <a:buSzTx/>
              <a:buFontTx/>
              <a:buNone/>
              <a:tabLst/>
              <a:defRPr/>
            </a:pPr>
            <a:r>
              <a:rPr lang="he-IL" i="0" dirty="0">
                <a:latin typeface="David" panose="020E0502060401010101" pitchFamily="34" charset="-79"/>
                <a:cs typeface="David" panose="020E0502060401010101" pitchFamily="34" charset="-79"/>
              </a:rPr>
              <a:t>החלטתי לבדוק בין זוגות </a:t>
            </a:r>
            <a:r>
              <a:rPr lang="he-IL" i="0" dirty="0" err="1">
                <a:latin typeface="David" panose="020E0502060401010101" pitchFamily="34" charset="-79"/>
                <a:cs typeface="David" panose="020E0502060401010101" pitchFamily="34" charset="-79"/>
              </a:rPr>
              <a:t>הלייבלים</a:t>
            </a:r>
            <a:r>
              <a:rPr lang="he-IL" i="0" dirty="0">
                <a:latin typeface="David" panose="020E0502060401010101" pitchFamily="34" charset="-79"/>
                <a:cs typeface="David" panose="020E0502060401010101" pitchFamily="34" charset="-79"/>
              </a:rPr>
              <a:t> לראות הבדלים בעזרת מבחן </a:t>
            </a:r>
            <a:r>
              <a:rPr lang="en-US" i="0" dirty="0" err="1">
                <a:latin typeface="David" panose="020E0502060401010101" pitchFamily="34" charset="-79"/>
                <a:cs typeface="David" panose="020E0502060401010101" pitchFamily="34" charset="-79"/>
              </a:rPr>
              <a:t>Tucky</a:t>
            </a:r>
            <a:r>
              <a:rPr lang="en-US" i="0" dirty="0">
                <a:latin typeface="David" panose="020E0502060401010101" pitchFamily="34" charset="-79"/>
                <a:cs typeface="David" panose="020E0502060401010101" pitchFamily="34" charset="-79"/>
              </a:rPr>
              <a:t> post hoc</a:t>
            </a:r>
            <a:r>
              <a:rPr lang="he-IL" i="0" dirty="0">
                <a:latin typeface="David" panose="020E0502060401010101" pitchFamily="34" charset="-79"/>
                <a:cs typeface="David" panose="020E0502060401010101" pitchFamily="34" charset="-79"/>
              </a:rPr>
              <a:t>.</a:t>
            </a:r>
          </a:p>
          <a:p>
            <a:pPr marL="0" marR="0" lvl="0" indent="0" algn="r" defTabSz="914400" rtl="1" eaLnBrk="1" fontAlgn="auto" latinLnBrk="0" hangingPunct="1">
              <a:lnSpc>
                <a:spcPct val="100000"/>
              </a:lnSpc>
              <a:spcBef>
                <a:spcPts val="0"/>
              </a:spcBef>
              <a:spcAft>
                <a:spcPts val="0"/>
              </a:spcAft>
              <a:buClrTx/>
              <a:buSzTx/>
              <a:buFontTx/>
              <a:buNone/>
              <a:tabLst/>
              <a:defRPr/>
            </a:pPr>
            <a:r>
              <a:rPr lang="he-IL" i="0" dirty="0">
                <a:latin typeface="David" panose="020E0502060401010101" pitchFamily="34" charset="-79"/>
                <a:cs typeface="David" panose="020E0502060401010101" pitchFamily="34" charset="-79"/>
              </a:rPr>
              <a:t>ניתן לראות שיש הבדלים חוץ מזוג </a:t>
            </a:r>
            <a:r>
              <a:rPr lang="he-IL" i="0" dirty="0" err="1">
                <a:latin typeface="David" panose="020E0502060401010101" pitchFamily="34" charset="-79"/>
                <a:cs typeface="David" panose="020E0502060401010101" pitchFamily="34" charset="-79"/>
              </a:rPr>
              <a:t>לייבלים</a:t>
            </a:r>
            <a:r>
              <a:rPr lang="he-IL" i="0" dirty="0">
                <a:latin typeface="David" panose="020E0502060401010101" pitchFamily="34" charset="-79"/>
                <a:cs typeface="David" panose="020E0502060401010101" pitchFamily="34" charset="-79"/>
              </a:rPr>
              <a:t> 2,3 בגלל קרבתם ההגדרתית.</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i="0" dirty="0">
              <a:latin typeface="David" panose="020E0502060401010101" pitchFamily="34" charset="-79"/>
              <a:cs typeface="David" panose="020E0502060401010101" pitchFamily="34" charset="-79"/>
            </a:endParaRP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21</a:t>
            </a:fld>
            <a:endParaRPr lang="he-IL"/>
          </a:p>
        </p:txBody>
      </p:sp>
    </p:spTree>
    <p:extLst>
      <p:ext uri="{BB962C8B-B14F-4D97-AF65-F5344CB8AC3E}">
        <p14:creationId xmlns:p14="http://schemas.microsoft.com/office/powerpoint/2010/main" val="25640479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i="0" dirty="0">
                <a:latin typeface="David" panose="020E0502060401010101" pitchFamily="34" charset="-79"/>
                <a:cs typeface="David" panose="020E0502060401010101" pitchFamily="34" charset="-79"/>
              </a:rPr>
              <a:t>לאחר חקירת הפעילויות, בוצע מודל עץ החלטות אשר </a:t>
            </a:r>
            <a:r>
              <a:rPr lang="he-IL" i="0" dirty="0" err="1">
                <a:latin typeface="David" panose="020E0502060401010101" pitchFamily="34" charset="-79"/>
                <a:cs typeface="David" panose="020E0502060401010101" pitchFamily="34" charset="-79"/>
              </a:rPr>
              <a:t>יקח</a:t>
            </a:r>
            <a:r>
              <a:rPr lang="he-IL" i="0" dirty="0">
                <a:latin typeface="David" panose="020E0502060401010101" pitchFamily="34" charset="-79"/>
                <a:cs typeface="David" panose="020E0502060401010101" pitchFamily="34" charset="-79"/>
              </a:rPr>
              <a:t> דגימה</a:t>
            </a:r>
            <a:endParaRPr lang="en-US" i="0" dirty="0">
              <a:latin typeface="David" panose="020E0502060401010101" pitchFamily="34" charset="-79"/>
              <a:cs typeface="David" panose="020E0502060401010101" pitchFamily="34" charset="-79"/>
            </a:endParaRPr>
          </a:p>
          <a:p>
            <a:r>
              <a:rPr lang="he-IL" i="0" dirty="0">
                <a:latin typeface="David" panose="020E0502060401010101" pitchFamily="34" charset="-79"/>
                <a:cs typeface="David" panose="020E0502060401010101" pitchFamily="34" charset="-79"/>
              </a:rPr>
              <a:t>הסידור בוצע על: ציון התאמה אחרון, עומק אבטלה בחודשים, קבוצות גילאים, השכלה, שפה, דת.</a:t>
            </a:r>
          </a:p>
          <a:p>
            <a:r>
              <a:rPr lang="he-IL" i="0" dirty="0">
                <a:latin typeface="David" panose="020E0502060401010101" pitchFamily="34" charset="-79"/>
                <a:cs typeface="David" panose="020E0502060401010101" pitchFamily="34" charset="-79"/>
              </a:rPr>
              <a:t>השתמשתי שוב בעמודת </a:t>
            </a:r>
            <a:r>
              <a:rPr lang="he-IL" i="0" dirty="0" err="1">
                <a:latin typeface="David" panose="020E0502060401010101" pitchFamily="34" charset="-79"/>
                <a:cs typeface="David" panose="020E0502060401010101" pitchFamily="34" charset="-79"/>
              </a:rPr>
              <a:t>הפעיליות</a:t>
            </a:r>
            <a:r>
              <a:rPr lang="he-IL" i="0" dirty="0">
                <a:latin typeface="David" panose="020E0502060401010101" pitchFamily="34" charset="-79"/>
                <a:cs typeface="David" panose="020E0502060401010101" pitchFamily="34" charset="-79"/>
              </a:rPr>
              <a:t> שעבר תכנית המסודרת עם 30 הפעילויות  הייחודיות.</a:t>
            </a:r>
          </a:p>
          <a:p>
            <a:endParaRPr lang="he-IL" i="0" dirty="0">
              <a:latin typeface="David" panose="020E0502060401010101" pitchFamily="34" charset="-79"/>
              <a:cs typeface="David" panose="020E0502060401010101" pitchFamily="34" charset="-79"/>
            </a:endParaRPr>
          </a:p>
          <a:p>
            <a:r>
              <a:rPr lang="he-IL" i="0" dirty="0">
                <a:latin typeface="David" panose="020E0502060401010101" pitchFamily="34" charset="-79"/>
                <a:cs typeface="David" panose="020E0502060401010101" pitchFamily="34" charset="-79"/>
              </a:rPr>
              <a:t>למה לא להשתמש ב</a:t>
            </a:r>
            <a:r>
              <a:rPr lang="en-US" i="0" dirty="0">
                <a:latin typeface="David" panose="020E0502060401010101" pitchFamily="34" charset="-79"/>
                <a:cs typeface="David" panose="020E0502060401010101" pitchFamily="34" charset="-79"/>
              </a:rPr>
              <a:t>random forest</a:t>
            </a:r>
            <a:r>
              <a:rPr lang="he-IL" i="0" dirty="0">
                <a:latin typeface="David" panose="020E0502060401010101" pitchFamily="34" charset="-79"/>
                <a:cs typeface="David" panose="020E0502060401010101" pitchFamily="34" charset="-79"/>
              </a:rPr>
              <a:t>? כי הוא דוגם חלק מהנתונים ויותר המון עצים (מסלולים).</a:t>
            </a: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22</a:t>
            </a:fld>
            <a:endParaRPr lang="he-IL"/>
          </a:p>
        </p:txBody>
      </p:sp>
    </p:spTree>
    <p:extLst>
      <p:ext uri="{BB962C8B-B14F-4D97-AF65-F5344CB8AC3E}">
        <p14:creationId xmlns:p14="http://schemas.microsoft.com/office/powerpoint/2010/main" val="2344456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1 – 23%</a:t>
            </a:r>
          </a:p>
          <a:p>
            <a:r>
              <a:rPr lang="he-IL" dirty="0"/>
              <a:t>2 – 7%</a:t>
            </a:r>
          </a:p>
          <a:p>
            <a:r>
              <a:rPr lang="he-IL" dirty="0"/>
              <a:t>2 – 3%</a:t>
            </a:r>
          </a:p>
          <a:p>
            <a:pPr algn="r" rtl="1"/>
            <a:r>
              <a:rPr lang="he-IL" dirty="0"/>
              <a:t>נראה שישנו קשר אשר אומר להפחית בפעילויות </a:t>
            </a:r>
            <a:r>
              <a:rPr lang="he-IL" dirty="0" err="1"/>
              <a:t>שהדו"ע</a:t>
            </a:r>
            <a:r>
              <a:rPr lang="he-IL" dirty="0"/>
              <a:t> עובר בתוכנית.</a:t>
            </a:r>
          </a:p>
          <a:p>
            <a:pPr algn="r" rtl="1"/>
            <a:r>
              <a:rPr lang="he-IL" dirty="0"/>
              <a:t>ככל שימעיט בהן, סיכוי ההשמה שלו יגדלו ויהיו איכותיים יותר.</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23</a:t>
            </a:fld>
            <a:endParaRPr lang="he-IL"/>
          </a:p>
        </p:txBody>
      </p:sp>
    </p:spTree>
    <p:extLst>
      <p:ext uri="{BB962C8B-B14F-4D97-AF65-F5344CB8AC3E}">
        <p14:creationId xmlns:p14="http://schemas.microsoft.com/office/powerpoint/2010/main" val="2284222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לאחר ניסוי של מספר פעמים ודגימות שונות, מהנתונים נראה שככל </a:t>
            </a:r>
            <a:r>
              <a:rPr lang="he-IL" dirty="0" err="1"/>
              <a:t>שדו"ע</a:t>
            </a:r>
            <a:r>
              <a:rPr lang="he-IL" dirty="0"/>
              <a:t> מבצע פחות פעילויות, כך הסיכוי שלו להשמה עולה.</a:t>
            </a:r>
          </a:p>
          <a:p>
            <a:endParaRPr lang="he-IL" dirty="0"/>
          </a:p>
          <a:p>
            <a:r>
              <a:rPr lang="he-IL" dirty="0"/>
              <a:t>בנוסף נראה שגם אם התחילו פעילויות, יהיה כדאי לשחרר מפעילויות הבאות.</a:t>
            </a:r>
          </a:p>
          <a:p>
            <a:endParaRPr lang="he-IL" dirty="0"/>
          </a:p>
          <a:p>
            <a:r>
              <a:rPr lang="he-IL" dirty="0"/>
              <a:t>1- 19%</a:t>
            </a:r>
          </a:p>
          <a:p>
            <a:r>
              <a:rPr lang="he-IL" dirty="0"/>
              <a:t>2 – 10%</a:t>
            </a:r>
          </a:p>
          <a:p>
            <a:r>
              <a:rPr lang="he-IL" dirty="0"/>
              <a:t>1 – 9%</a:t>
            </a:r>
          </a:p>
          <a:p>
            <a:r>
              <a:rPr lang="he-IL" dirty="0"/>
              <a:t>2 – 10%</a:t>
            </a:r>
          </a:p>
          <a:p>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24</a:t>
            </a:fld>
            <a:endParaRPr lang="he-IL"/>
          </a:p>
        </p:txBody>
      </p:sp>
    </p:spTree>
    <p:extLst>
      <p:ext uri="{BB962C8B-B14F-4D97-AF65-F5344CB8AC3E}">
        <p14:creationId xmlns:p14="http://schemas.microsoft.com/office/powerpoint/2010/main" val="34540404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sz="1200" dirty="0">
                <a:latin typeface="David" panose="020E0502060401010101" pitchFamily="34" charset="-79"/>
                <a:cs typeface="David" panose="020E0502060401010101" pitchFamily="34" charset="-79"/>
              </a:rPr>
              <a:t>שימוש במודל רגרסיה מולטינומית בגלל שזהו קלסיפיקציה של נתונים- יש יותר מ2 דרכים אפשריות והערכה של המודל היא ההסתברות של כל פרמטר להשתייך לקבוצה מסוימת.</a:t>
            </a: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25</a:t>
            </a:fld>
            <a:endParaRPr lang="he-IL"/>
          </a:p>
        </p:txBody>
      </p:sp>
    </p:spTree>
    <p:extLst>
      <p:ext uri="{BB962C8B-B14F-4D97-AF65-F5344CB8AC3E}">
        <p14:creationId xmlns:p14="http://schemas.microsoft.com/office/powerpoint/2010/main" val="18108994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sz="1200" dirty="0">
                <a:latin typeface="David" panose="020E0502060401010101" pitchFamily="34" charset="-79"/>
                <a:ea typeface="Calibri" panose="020F0502020204030204" pitchFamily="34" charset="0"/>
                <a:cs typeface="David" panose="020E0502060401010101" pitchFamily="34" charset="-79"/>
              </a:rPr>
              <a:t>Some of the model results can be present as commonsense thinking, but some can surprise us all. </a:t>
            </a:r>
            <a:endParaRPr lang="he-IL" sz="1200" dirty="0">
              <a:latin typeface="David" panose="020E0502060401010101" pitchFamily="34" charset="-79"/>
              <a:ea typeface="Calibri" panose="020F0502020204030204" pitchFamily="34" charset="0"/>
              <a:cs typeface="David" panose="020E0502060401010101" pitchFamily="34" charset="-79"/>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David" panose="020E0502060401010101" pitchFamily="34" charset="-79"/>
                <a:ea typeface="Calibri" panose="020F0502020204030204" pitchFamily="34" charset="0"/>
                <a:cs typeface="David" panose="020E0502060401010101" pitchFamily="34" charset="-79"/>
              </a:rPr>
              <a:t>All model results are compared to label 4 (failure) and each model result was displayed is significant (ρ &lt; 0.05).</a:t>
            </a:r>
          </a:p>
          <a:p>
            <a:pPr algn="l" rtl="0"/>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26</a:t>
            </a:fld>
            <a:endParaRPr lang="he-IL"/>
          </a:p>
        </p:txBody>
      </p:sp>
    </p:spTree>
    <p:extLst>
      <p:ext uri="{BB962C8B-B14F-4D97-AF65-F5344CB8AC3E}">
        <p14:creationId xmlns:p14="http://schemas.microsoft.com/office/powerpoint/2010/main" val="1649224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rtl="1"/>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27</a:t>
            </a:fld>
            <a:endParaRPr lang="he-IL"/>
          </a:p>
        </p:txBody>
      </p:sp>
    </p:spTree>
    <p:extLst>
      <p:ext uri="{BB962C8B-B14F-4D97-AF65-F5344CB8AC3E}">
        <p14:creationId xmlns:p14="http://schemas.microsoft.com/office/powerpoint/2010/main" val="23133566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28</a:t>
            </a:fld>
            <a:endParaRPr lang="he-IL"/>
          </a:p>
        </p:txBody>
      </p:sp>
    </p:spTree>
    <p:extLst>
      <p:ext uri="{BB962C8B-B14F-4D97-AF65-F5344CB8AC3E}">
        <p14:creationId xmlns:p14="http://schemas.microsoft.com/office/powerpoint/2010/main" val="32821769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29</a:t>
            </a:fld>
            <a:endParaRPr lang="he-IL"/>
          </a:p>
        </p:txBody>
      </p:sp>
    </p:spTree>
    <p:extLst>
      <p:ext uri="{BB962C8B-B14F-4D97-AF65-F5344CB8AC3E}">
        <p14:creationId xmlns:p14="http://schemas.microsoft.com/office/powerpoint/2010/main" val="2593833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lnSpc>
                <a:spcPct val="170000"/>
              </a:lnSpc>
              <a:spcAft>
                <a:spcPts val="800"/>
              </a:spcAft>
              <a:buFont typeface="Arial" panose="020B0604020202020204" pitchFamily="34" charset="0"/>
              <a:buChar char="•"/>
            </a:pPr>
            <a:endParaRPr lang="en-US" sz="1200" dirty="0">
              <a:solidFill>
                <a:srgbClr val="272727"/>
              </a:solidFill>
              <a:latin typeface="David" panose="020E0502060401010101" pitchFamily="34" charset="-79"/>
              <a:ea typeface="Calibri" panose="020F0502020204030204" pitchFamily="34" charset="0"/>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3</a:t>
            </a:fld>
            <a:endParaRPr lang="he-IL"/>
          </a:p>
        </p:txBody>
      </p:sp>
    </p:spTree>
    <p:extLst>
      <p:ext uri="{BB962C8B-B14F-4D97-AF65-F5344CB8AC3E}">
        <p14:creationId xmlns:p14="http://schemas.microsoft.com/office/powerpoint/2010/main" val="37799014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30</a:t>
            </a:fld>
            <a:endParaRPr lang="he-IL"/>
          </a:p>
        </p:txBody>
      </p:sp>
    </p:spTree>
    <p:extLst>
      <p:ext uri="{BB962C8B-B14F-4D97-AF65-F5344CB8AC3E}">
        <p14:creationId xmlns:p14="http://schemas.microsoft.com/office/powerpoint/2010/main" val="40876322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31</a:t>
            </a:fld>
            <a:endParaRPr lang="he-IL"/>
          </a:p>
        </p:txBody>
      </p:sp>
    </p:spTree>
    <p:extLst>
      <p:ext uri="{BB962C8B-B14F-4D97-AF65-F5344CB8AC3E}">
        <p14:creationId xmlns:p14="http://schemas.microsoft.com/office/powerpoint/2010/main" val="9516310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32</a:t>
            </a:fld>
            <a:endParaRPr lang="he-IL"/>
          </a:p>
        </p:txBody>
      </p:sp>
    </p:spTree>
    <p:extLst>
      <p:ext uri="{BB962C8B-B14F-4D97-AF65-F5344CB8AC3E}">
        <p14:creationId xmlns:p14="http://schemas.microsoft.com/office/powerpoint/2010/main" val="35358565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33</a:t>
            </a:fld>
            <a:endParaRPr lang="he-IL"/>
          </a:p>
        </p:txBody>
      </p:sp>
    </p:spTree>
    <p:extLst>
      <p:ext uri="{BB962C8B-B14F-4D97-AF65-F5344CB8AC3E}">
        <p14:creationId xmlns:p14="http://schemas.microsoft.com/office/powerpoint/2010/main" val="34644865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34</a:t>
            </a:fld>
            <a:endParaRPr lang="he-IL"/>
          </a:p>
        </p:txBody>
      </p:sp>
    </p:spTree>
    <p:extLst>
      <p:ext uri="{BB962C8B-B14F-4D97-AF65-F5344CB8AC3E}">
        <p14:creationId xmlns:p14="http://schemas.microsoft.com/office/powerpoint/2010/main" val="2695992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4</a:t>
            </a:fld>
            <a:endParaRPr lang="he-IL"/>
          </a:p>
        </p:txBody>
      </p:sp>
    </p:spTree>
    <p:extLst>
      <p:ext uri="{BB962C8B-B14F-4D97-AF65-F5344CB8AC3E}">
        <p14:creationId xmlns:p14="http://schemas.microsoft.com/office/powerpoint/2010/main" val="983399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200" dirty="0">
                <a:latin typeface="Times New Roman" panose="02020603050405020304" pitchFamily="18" charset="0"/>
                <a:ea typeface="Times New Roman" panose="02020603050405020304" pitchFamily="18" charset="0"/>
                <a:cs typeface="David" panose="020E0502060401010101" pitchFamily="34" charset="-79"/>
              </a:rPr>
              <a:t>אבטלה טבעית תקינה עומדת בין 4%-5%. זהו מצב תקין המהווה נקודת איזון בין הכלכלה העולמית.</a:t>
            </a:r>
            <a:endParaRPr lang="he-IL" sz="1200" b="1" dirty="0">
              <a:latin typeface="Times New Roman" panose="02020603050405020304" pitchFamily="18" charset="0"/>
              <a:ea typeface="Times New Roman" panose="02020603050405020304" pitchFamily="18" charset="0"/>
              <a:cs typeface="David" panose="020E0502060401010101" pitchFamily="34" charset="-79"/>
            </a:endParaRPr>
          </a:p>
          <a:p>
            <a:pPr marL="171450" indent="-171450">
              <a:buFont typeface="Arial" panose="020B0604020202020204" pitchFamily="34" charset="0"/>
              <a:buChar char="•"/>
            </a:pPr>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5</a:t>
            </a:fld>
            <a:endParaRPr lang="he-IL"/>
          </a:p>
        </p:txBody>
      </p:sp>
    </p:spTree>
    <p:extLst>
      <p:ext uri="{BB962C8B-B14F-4D97-AF65-F5344CB8AC3E}">
        <p14:creationId xmlns:p14="http://schemas.microsoft.com/office/powerpoint/2010/main" val="953295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solidFill>
                  <a:prstClr val="black"/>
                </a:solidFill>
                <a:latin typeface="David" panose="020E0502060401010101" pitchFamily="34" charset="-79"/>
                <a:cs typeface="David" panose="020E0502060401010101" pitchFamily="34" charset="-79"/>
              </a:rPr>
              <a:t>ישראל ממוקמת במקום ה10 מתוך 36 מדינות ה</a:t>
            </a:r>
            <a:r>
              <a:rPr lang="en-US" dirty="0">
                <a:solidFill>
                  <a:prstClr val="black"/>
                </a:solidFill>
                <a:latin typeface="David" panose="020E0502060401010101" pitchFamily="34" charset="-79"/>
                <a:cs typeface="David" panose="020E0502060401010101" pitchFamily="34" charset="-79"/>
              </a:rPr>
              <a:t>OECD</a:t>
            </a:r>
            <a:r>
              <a:rPr lang="he-IL" dirty="0">
                <a:solidFill>
                  <a:prstClr val="black"/>
                </a:solidFill>
                <a:latin typeface="David" panose="020E0502060401010101" pitchFamily="34" charset="-79"/>
                <a:cs typeface="David" panose="020E0502060401010101" pitchFamily="34" charset="-79"/>
              </a:rPr>
              <a:t> במדד ה</a:t>
            </a:r>
            <a:r>
              <a:rPr lang="en-US" dirty="0">
                <a:solidFill>
                  <a:prstClr val="black"/>
                </a:solidFill>
                <a:latin typeface="David" panose="020E0502060401010101" pitchFamily="34" charset="-79"/>
                <a:cs typeface="David" panose="020E0502060401010101" pitchFamily="34" charset="-79"/>
              </a:rPr>
              <a:t>OECD</a:t>
            </a:r>
            <a:r>
              <a:rPr lang="he-IL" dirty="0">
                <a:solidFill>
                  <a:prstClr val="black"/>
                </a:solidFill>
                <a:latin typeface="David" panose="020E0502060401010101" pitchFamily="34" charset="-79"/>
                <a:cs typeface="David" panose="020E0502060401010101" pitchFamily="34" charset="-79"/>
              </a:rPr>
              <a:t> לאבטלה.</a:t>
            </a: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6</a:t>
            </a:fld>
            <a:endParaRPr lang="he-IL"/>
          </a:p>
        </p:txBody>
      </p:sp>
    </p:spTree>
    <p:extLst>
      <p:ext uri="{BB962C8B-B14F-4D97-AF65-F5344CB8AC3E}">
        <p14:creationId xmlns:p14="http://schemas.microsoft.com/office/powerpoint/2010/main" val="2008430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he-IL" dirty="0"/>
              <a:t>אירופה: מציעה פלטפורמה לחיפוש עבודה לבני 18-35 בכל המדינות בה ומסייעת בהמון רבדים כמו:</a:t>
            </a:r>
            <a:br>
              <a:rPr lang="en-US" dirty="0"/>
            </a:br>
            <a:r>
              <a:rPr kumimoji="0" lang="he-IL" altLang="he-IL" sz="1200" b="0" i="0" u="none" strike="noStrike" cap="none" normalizeH="0" baseline="0" dirty="0">
                <a:ln>
                  <a:noFill/>
                </a:ln>
                <a:solidFill>
                  <a:schemeClr val="tx1"/>
                </a:solidFill>
                <a:effectLst/>
                <a:latin typeface="David" panose="020E0502060401010101" pitchFamily="34" charset="-79"/>
                <a:ea typeface="Times New Roman" panose="02020603050405020304" pitchFamily="18" charset="0"/>
                <a:cs typeface="David" panose="020E0502060401010101" pitchFamily="34" charset="-79"/>
              </a:rPr>
              <a:t>ראיונות עבודה דרך שיחת וידאו, עזרה במעבר למדינה שאליה התקבל דורש העבודה (מגורים וטיסה),לימודי שפה, המרת תעודות רלוונטיות ועוד.</a:t>
            </a:r>
          </a:p>
          <a:p>
            <a:pPr marL="171450" indent="-171450">
              <a:buFont typeface="Arial" panose="020B0604020202020204" pitchFamily="34" charset="0"/>
              <a:buChar char="•"/>
            </a:pPr>
            <a:endParaRPr kumimoji="0" lang="he-IL" altLang="he-IL" sz="1200" b="0" i="0" u="none" strike="noStrike" cap="none" normalizeH="0" baseline="0" dirty="0">
              <a:ln>
                <a:noFill/>
              </a:ln>
              <a:solidFill>
                <a:schemeClr val="tx1"/>
              </a:solidFill>
              <a:effectLst/>
              <a:latin typeface="David" panose="020E0502060401010101" pitchFamily="34" charset="-79"/>
              <a:ea typeface="Times New Roman" panose="02020603050405020304" pitchFamily="18" charset="0"/>
              <a:cs typeface="David" panose="020E0502060401010101" pitchFamily="34" charset="-79"/>
            </a:endParaRP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200" dirty="0">
                <a:latin typeface="David" panose="020E0502060401010101" pitchFamily="34" charset="-79"/>
                <a:cs typeface="David" panose="020E0502060401010101" pitchFamily="34" charset="-79"/>
              </a:rPr>
              <a:t>בסין: בעלת מערכת מידע חזקה (מערכת אוכלוסין) העוזרת למחפשי עבודה להתאים ולהעריך עצמם לתפקידים. </a:t>
            </a:r>
            <a:br>
              <a:rPr lang="en-US" sz="1200" dirty="0">
                <a:latin typeface="David" panose="020E0502060401010101" pitchFamily="34" charset="-79"/>
                <a:cs typeface="David" panose="020E0502060401010101" pitchFamily="34" charset="-79"/>
              </a:rPr>
            </a:br>
            <a:r>
              <a:rPr lang="he-IL" sz="1200" dirty="0">
                <a:latin typeface="David" panose="020E0502060401010101" pitchFamily="34" charset="-79"/>
                <a:cs typeface="David" panose="020E0502060401010101" pitchFamily="34" charset="-79"/>
              </a:rPr>
              <a:t>בשנת 1999 ממשלת סין קראה לכל המגזרים החברתיים לאמץ את המערכת ולשים לב לתעודות בית הספר ולתעודות ההסמכה הנמצאות בה וזאת כדי להגדיל יכולת וסיכויי ההעסקה.</a:t>
            </a:r>
            <a:br>
              <a:rPr lang="en-US" sz="1200" dirty="0">
                <a:latin typeface="David" panose="020E0502060401010101" pitchFamily="34" charset="-79"/>
                <a:cs typeface="David" panose="020E0502060401010101" pitchFamily="34" charset="-79"/>
              </a:rPr>
            </a:br>
            <a:endParaRPr lang="he-IL" sz="1200" dirty="0">
              <a:latin typeface="David" panose="020E0502060401010101" pitchFamily="34" charset="-79"/>
              <a:cs typeface="David" panose="020E0502060401010101" pitchFamily="34" charset="-79"/>
            </a:endParaRP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he-IL" sz="1200" b="0" i="0" u="none" strike="noStrike" cap="none" normalizeH="0" baseline="0" dirty="0">
                <a:ln>
                  <a:noFill/>
                </a:ln>
                <a:solidFill>
                  <a:schemeClr val="tx1"/>
                </a:solidFill>
                <a:effectLst/>
                <a:latin typeface="David" panose="020E0502060401010101" pitchFamily="34" charset="-79"/>
                <a:cs typeface="David" panose="020E0502060401010101" pitchFamily="34" charset="-79"/>
              </a:rPr>
              <a:t>ביפן: כמעט ואין עזרה סוציאלית מהמדינה וגם אם יש עזרה, היא לטווח מאוד קצר, לכן יש למובטלים תמריץ חזק למצוא עבודה בכל דרך.</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7</a:t>
            </a:fld>
            <a:endParaRPr lang="he-IL"/>
          </a:p>
        </p:txBody>
      </p:sp>
    </p:spTree>
    <p:extLst>
      <p:ext uri="{BB962C8B-B14F-4D97-AF65-F5344CB8AC3E}">
        <p14:creationId xmlns:p14="http://schemas.microsoft.com/office/powerpoint/2010/main" val="2632744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8</a:t>
            </a:fld>
            <a:endParaRPr lang="he-IL"/>
          </a:p>
        </p:txBody>
      </p:sp>
    </p:spTree>
    <p:extLst>
      <p:ext uri="{BB962C8B-B14F-4D97-AF65-F5344CB8AC3E}">
        <p14:creationId xmlns:p14="http://schemas.microsoft.com/office/powerpoint/2010/main" val="3552894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9</a:t>
            </a:fld>
            <a:endParaRPr lang="he-IL"/>
          </a:p>
        </p:txBody>
      </p:sp>
    </p:spTree>
    <p:extLst>
      <p:ext uri="{BB962C8B-B14F-4D97-AF65-F5344CB8AC3E}">
        <p14:creationId xmlns:p14="http://schemas.microsoft.com/office/powerpoint/2010/main" val="34073173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8C45F11-C68E-4DAE-9560-2AEE4CDACDFB}" type="datetimeFigureOut">
              <a:rPr lang="he-IL" smtClean="0"/>
              <a:t>כ"ב/תמוז/תש"פ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2295967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כ"ב/תמוז/תש"פ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3062677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כ"ב/תמוז/תש"פ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1653456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כ"ב/תמוז/תש"פ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05266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כ"ב/תמוז/תש"פ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4192709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48C45F11-C68E-4DAE-9560-2AEE4CDACDFB}" type="datetimeFigureOut">
              <a:rPr lang="he-IL" smtClean="0"/>
              <a:t>כ"ב/תמוז/תש"פ</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3477086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48C45F11-C68E-4DAE-9560-2AEE4CDACDFB}" type="datetimeFigureOut">
              <a:rPr lang="he-IL" smtClean="0"/>
              <a:t>כ"ב/תמוז/תש"פ</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291191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C45F11-C68E-4DAE-9560-2AEE4CDACDFB}" type="datetimeFigureOut">
              <a:rPr lang="he-IL" smtClean="0"/>
              <a:t>כ"ב/תמוז/תש"פ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36454619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he-IL"/>
              <a:t>לחץ כדי לערוך סגנון כותרת של תבנית בסיס</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C45F11-C68E-4DAE-9560-2AEE4CDACDFB}" type="datetimeFigureOut">
              <a:rPr lang="he-IL" smtClean="0"/>
              <a:t>כ"ב/תמוז/תש"פ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1719554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C45F11-C68E-4DAE-9560-2AEE4CDACDFB}" type="datetimeFigureOut">
              <a:rPr lang="he-IL" smtClean="0"/>
              <a:t>כ"ב/תמוז/תש"פ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3625091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8C45F11-C68E-4DAE-9560-2AEE4CDACDFB}" type="datetimeFigureOut">
              <a:rPr lang="he-IL" smtClean="0"/>
              <a:t>כ"ב/תמוז/תש"פ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44306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he-IL"/>
              <a:t>לחץ כדי לערוך סגנון כותרת של תבנית בסיס</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48C45F11-C68E-4DAE-9560-2AEE4CDACDFB}" type="datetimeFigureOut">
              <a:rPr lang="he-IL" smtClean="0"/>
              <a:t>כ"ב/תמוז/תש"פ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1309033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Content Placeholder 3"/>
          <p:cNvSpPr>
            <a:spLocks noGrp="1"/>
          </p:cNvSpPr>
          <p:nvPr>
            <p:ph sz="quarter" idx="13"/>
          </p:nvPr>
        </p:nvSpPr>
        <p:spPr>
          <a:xfrm>
            <a:off x="913774" y="3051012"/>
            <a:ext cx="5106027" cy="274018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3" name="Content Placeholder 5"/>
          <p:cNvSpPr>
            <a:spLocks noGrp="1"/>
          </p:cNvSpPr>
          <p:nvPr>
            <p:ph sz="quarter" idx="14"/>
          </p:nvPr>
        </p:nvSpPr>
        <p:spPr>
          <a:xfrm>
            <a:off x="6172200" y="3051012"/>
            <a:ext cx="5105401" cy="274018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48C45F11-C68E-4DAE-9560-2AEE4CDACDFB}" type="datetimeFigureOut">
              <a:rPr lang="he-IL" smtClean="0"/>
              <a:t>כ"ב/תמוז/תש"פ</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102423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8C45F11-C68E-4DAE-9560-2AEE4CDACDFB}" type="datetimeFigureOut">
              <a:rPr lang="he-IL" smtClean="0"/>
              <a:t>כ"ב/תמוז/תש"פ</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196919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C45F11-C68E-4DAE-9560-2AEE4CDACDFB}" type="datetimeFigureOut">
              <a:rPr lang="he-IL" smtClean="0"/>
              <a:t>כ"ב/תמוז/תש"פ</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3944935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he-IL"/>
              <a:t>לחץ כדי לערוך סגנון כותרת של תבנית בסיס</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כ"ב/תמוז/תש"פ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2629573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כ"ב/תמוז/תש"פ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507206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C45F11-C68E-4DAE-9560-2AEE4CDACDFB}" type="datetimeFigureOut">
              <a:rPr lang="he-IL" smtClean="0"/>
              <a:t>כ"ב/תמוז/תש"פ</a:t>
            </a:fld>
            <a:endParaRPr lang="he-IL"/>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he-IL"/>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E640BBC-291E-4EB6-A138-E7631179DDFB}" type="slidenum">
              <a:rPr lang="he-IL" smtClean="0"/>
              <a:t>‹#›</a:t>
            </a:fld>
            <a:endParaRPr lang="he-IL"/>
          </a:p>
        </p:txBody>
      </p:sp>
    </p:spTree>
    <p:extLst>
      <p:ext uri="{BB962C8B-B14F-4D97-AF65-F5344CB8AC3E}">
        <p14:creationId xmlns:p14="http://schemas.microsoft.com/office/powerpoint/2010/main" val="34743833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1"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r" defTabSz="914400" rtl="1"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5.png"/><Relationship Id="rId7" Type="http://schemas.openxmlformats.org/officeDocument/2006/relationships/diagramLayout" Target="../diagrams/layout2.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Data" Target="../diagrams/data2.xml"/><Relationship Id="rId5" Type="http://schemas.openxmlformats.org/officeDocument/2006/relationships/image" Target="../media/image7.jpeg"/><Relationship Id="rId10" Type="http://schemas.microsoft.com/office/2007/relationships/diagramDrawing" Target="../diagrams/drawing2.xml"/><Relationship Id="rId4" Type="http://schemas.openxmlformats.org/officeDocument/2006/relationships/image" Target="../media/image6.png"/><Relationship Id="rId9" Type="http://schemas.openxmlformats.org/officeDocument/2006/relationships/diagramColors" Target="../diagrams/colors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7.jpeg"/><Relationship Id="rId4" Type="http://schemas.openxmlformats.org/officeDocument/2006/relationships/image" Target="../media/image6.png"/><Relationship Id="rId9"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7.jpe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5.png"/><Relationship Id="rId7"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30.png"/><Relationship Id="rId10" Type="http://schemas.openxmlformats.org/officeDocument/2006/relationships/chart" Target="../charts/chart1.xml"/><Relationship Id="rId4" Type="http://schemas.openxmlformats.org/officeDocument/2006/relationships/image" Target="../media/image16.png"/><Relationship Id="rId9" Type="http://schemas.openxmlformats.org/officeDocument/2006/relationships/image" Target="../media/image18.png"/></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5.png"/><Relationship Id="rId7"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19.png"/><Relationship Id="rId9" Type="http://schemas.openxmlformats.org/officeDocument/2006/relationships/image" Target="../media/image22.png"/></Relationships>
</file>

<file path=ppt/slides/_rels/slide1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5.png"/><Relationship Id="rId7" Type="http://schemas.openxmlformats.org/officeDocument/2006/relationships/image" Target="../media/image210.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 Id="rId9"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26.png"/><Relationship Id="rId12"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25.png"/><Relationship Id="rId9" Type="http://schemas.openxmlformats.org/officeDocument/2006/relationships/image" Target="../media/image260.png"/><Relationship Id="rId14" Type="http://schemas.openxmlformats.org/officeDocument/2006/relationships/image" Target="../media/image28.png"/></Relationships>
</file>

<file path=ppt/slides/_rels/slide21.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chart" Target="../charts/chart2.xml"/><Relationship Id="rId3" Type="http://schemas.openxmlformats.org/officeDocument/2006/relationships/image" Target="../media/image5.png"/><Relationship Id="rId7" Type="http://schemas.openxmlformats.org/officeDocument/2006/relationships/image" Target="../media/image30.png"/><Relationship Id="rId12"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9.png"/><Relationship Id="rId11" Type="http://schemas.openxmlformats.org/officeDocument/2006/relationships/image" Target="../media/image13.png"/><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5.png"/><Relationship Id="rId7"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7.jpeg"/><Relationship Id="rId10" Type="http://schemas.openxmlformats.org/officeDocument/2006/relationships/image" Target="../media/image36.png"/><Relationship Id="rId4" Type="http://schemas.openxmlformats.org/officeDocument/2006/relationships/image" Target="../media/image6.png"/><Relationship Id="rId9" Type="http://schemas.openxmlformats.org/officeDocument/2006/relationships/image" Target="../media/image35.png"/></Relationships>
</file>

<file path=ppt/slides/_rels/slide2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5.png"/><Relationship Id="rId7"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6.png"/><Relationship Id="rId10" Type="http://schemas.openxmlformats.org/officeDocument/2006/relationships/image" Target="../media/image41.png"/><Relationship Id="rId4" Type="http://schemas.openxmlformats.org/officeDocument/2006/relationships/image" Target="../media/image7.jpeg"/><Relationship Id="rId9"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10.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hyperlink" Target="https://thestatsgeek.com/2014/02/08/r-squared-in-logistic-regression/" TargetMode="External"/><Relationship Id="rId5" Type="http://schemas.openxmlformats.org/officeDocument/2006/relationships/image" Target="../media/image7.jpe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8" Type="http://schemas.openxmlformats.org/officeDocument/2006/relationships/hyperlink" Target="http://dx.doi.org/10.15185/izawol.94" TargetMode="External"/><Relationship Id="rId3" Type="http://schemas.openxmlformats.org/officeDocument/2006/relationships/image" Target="../media/image5.png"/><Relationship Id="rId7" Type="http://schemas.openxmlformats.org/officeDocument/2006/relationships/hyperlink" Target="http://wapes.org/en/system/files/wp_167_-_sol1_1.pdf"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hyperlink" Target="https://doi.org/10.1016/S2212-5671(14)00345-1" TargetMode="External"/><Relationship Id="rId5" Type="http://schemas.openxmlformats.org/officeDocument/2006/relationships/image" Target="../media/image7.jpeg"/><Relationship Id="rId4" Type="http://schemas.openxmlformats.org/officeDocument/2006/relationships/image" Target="../media/image6.png"/><Relationship Id="rId9" Type="http://schemas.openxmlformats.org/officeDocument/2006/relationships/hyperlink" Target="https://dx.doi.org/10.2105%2Fajph.94.1.82"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8" Type="http://schemas.openxmlformats.org/officeDocument/2006/relationships/hyperlink" Target="https://www.taasuka.gov.il/he/About/Pages/default.aspx" TargetMode="External"/><Relationship Id="rId3" Type="http://schemas.openxmlformats.org/officeDocument/2006/relationships/image" Target="../media/image5.png"/><Relationship Id="rId7" Type="http://schemas.openxmlformats.org/officeDocument/2006/relationships/hyperlink" Target="https://data.oecd.org/unemp/unemployment-rate.htm" TargetMode="External"/><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hyperlink" Target="https://www.researchgate.net/publication/266094284" TargetMode="External"/><Relationship Id="rId5" Type="http://schemas.openxmlformats.org/officeDocument/2006/relationships/image" Target="../media/image7.jpeg"/><Relationship Id="rId4" Type="http://schemas.openxmlformats.org/officeDocument/2006/relationships/image" Target="../media/image6.png"/><Relationship Id="rId9" Type="http://schemas.openxmlformats.org/officeDocument/2006/relationships/hyperlink" Target="https://doi.org/10.1016/j.jebo.2019.06.006" TargetMode="External"/></Relationships>
</file>

<file path=ppt/slides/_rels/slide31.xml.rels><?xml version="1.0" encoding="UTF-8" standalone="yes"?>
<Relationships xmlns="http://schemas.openxmlformats.org/package/2006/relationships"><Relationship Id="rId8" Type="http://schemas.openxmlformats.org/officeDocument/2006/relationships/hyperlink" Target="http://www.oecd.org/els/emp/37865430.pdf" TargetMode="External"/><Relationship Id="rId3" Type="http://schemas.openxmlformats.org/officeDocument/2006/relationships/image" Target="../media/image5.png"/><Relationship Id="rId7" Type="http://schemas.openxmlformats.org/officeDocument/2006/relationships/hyperlink" Target="https://ec.europa.eu/eures/public/en/homepage"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hyperlink" Target="https://doi.org/10.1016/j.labeco.2008.02.004" TargetMode="External"/><Relationship Id="rId11" Type="http://schemas.openxmlformats.org/officeDocument/2006/relationships/hyperlink" Target="https://doi.org/10.1016/j.joep.2010.01.013" TargetMode="External"/><Relationship Id="rId5" Type="http://schemas.openxmlformats.org/officeDocument/2006/relationships/image" Target="../media/image7.jpeg"/><Relationship Id="rId10" Type="http://schemas.openxmlformats.org/officeDocument/2006/relationships/hyperlink" Target="http://dx.doi.org/10.1016/j.econlet.2015.12.007" TargetMode="External"/><Relationship Id="rId4" Type="http://schemas.openxmlformats.org/officeDocument/2006/relationships/image" Target="../media/image6.png"/><Relationship Id="rId9" Type="http://schemas.openxmlformats.org/officeDocument/2006/relationships/hyperlink" Target="http://ftp.iza.org/pp84.pdf"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http://taubcenter.org.il/arab-israeli-unemployment-much-higher-than-previously-thought-2/" TargetMode="External"/><Relationship Id="rId3" Type="http://schemas.openxmlformats.org/officeDocument/2006/relationships/image" Target="../media/image5.png"/><Relationship Id="rId7" Type="http://schemas.openxmlformats.org/officeDocument/2006/relationships/hyperlink" Target="https://books.google.co.il/books?id=zrBTKOmLgUsC&amp;printsec=frontcover&amp;hl=iw&amp;source=gbs_ge_summary_r&amp;cad=0#v=onepage&amp;q&amp;f=false"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hyperlink" Target="http://www.oecd.org/employment/emp/thepublicemploymentserviceintheunitedstates.htm" TargetMode="External"/><Relationship Id="rId5" Type="http://schemas.openxmlformats.org/officeDocument/2006/relationships/image" Target="../media/image7.jpeg"/><Relationship Id="rId10" Type="http://schemas.openxmlformats.org/officeDocument/2006/relationships/hyperlink" Target="https://web.archive.org/web/20060704075219/http:/www.commitment.org.il/art_images/files/943299552/Benish.pdf" TargetMode="External"/><Relationship Id="rId4" Type="http://schemas.openxmlformats.org/officeDocument/2006/relationships/image" Target="../media/image6.png"/><Relationship Id="rId9" Type="http://schemas.openxmlformats.org/officeDocument/2006/relationships/hyperlink" Target="https://www.researchgate.net/publication/318723797" TargetMode="External"/></Relationships>
</file>

<file path=ppt/slides/_rels/slide33.xml.rels><?xml version="1.0" encoding="UTF-8" standalone="yes"?>
<Relationships xmlns="http://schemas.openxmlformats.org/package/2006/relationships"><Relationship Id="rId8" Type="http://schemas.openxmlformats.org/officeDocument/2006/relationships/hyperlink" Target="https://www.taasuka.gov.il/he/about/jointventures/pages/tapuach.aspx" TargetMode="External"/><Relationship Id="rId3" Type="http://schemas.openxmlformats.org/officeDocument/2006/relationships/image" Target="../media/image5.png"/><Relationship Id="rId7" Type="http://schemas.openxmlformats.org/officeDocument/2006/relationships/hyperlink" Target="https://meyda.education.gov.il/files/Mazkirut_Pedagogit/MadaeySviva/2017-2018/shnaton_stat_2017.pdf" TargetMode="External"/><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hyperlink" Target="https://employment.molsa.gov.il/Research/Documents/X13478.pdf" TargetMode="External"/><Relationship Id="rId11" Type="http://schemas.openxmlformats.org/officeDocument/2006/relationships/hyperlink" Target="https://web.archive.org/web/20060704075219/http:/www.commitment.org.il/art_images/files/943299552/Benish.pdf" TargetMode="External"/><Relationship Id="rId5" Type="http://schemas.openxmlformats.org/officeDocument/2006/relationships/image" Target="../media/image7.jpeg"/><Relationship Id="rId10" Type="http://schemas.openxmlformats.org/officeDocument/2006/relationships/hyperlink" Target="https://econpapers.repec.org/paper/cwlcwldpp/474.htm" TargetMode="External"/><Relationship Id="rId4" Type="http://schemas.openxmlformats.org/officeDocument/2006/relationships/image" Target="../media/image6.png"/><Relationship Id="rId9" Type="http://schemas.openxmlformats.org/officeDocument/2006/relationships/hyperlink" Target="https://cowles.yale.edu/sites/default/files/files/pub/d04/d0474.pdf" TargetMode="External"/></Relationships>
</file>

<file path=ppt/slides/_rels/slide34.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5.png"/><Relationship Id="rId7"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42.gif"/><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hyperlink" Target="https://ec.europa.eu/eures/public/homepag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7.jpeg"/><Relationship Id="rId4" Type="http://schemas.openxmlformats.org/officeDocument/2006/relationships/diagramData" Target="../diagrams/data1.xm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5+ Presentation Background Examples and Templates to Keep Your ...">
            <a:extLst>
              <a:ext uri="{FF2B5EF4-FFF2-40B4-BE49-F238E27FC236}">
                <a16:creationId xmlns:a16="http://schemas.microsoft.com/office/drawing/2014/main" id="{0E1ABA99-2201-4505-8A55-85270F20B1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5" name="כותרת 1">
            <a:extLst>
              <a:ext uri="{FF2B5EF4-FFF2-40B4-BE49-F238E27FC236}">
                <a16:creationId xmlns:a16="http://schemas.microsoft.com/office/drawing/2014/main" id="{827A2EBE-F8F7-400E-B92D-CB8E4585A60A}"/>
              </a:ext>
            </a:extLst>
          </p:cNvPr>
          <p:cNvSpPr>
            <a:spLocks noGrp="1"/>
          </p:cNvSpPr>
          <p:nvPr>
            <p:ph type="ctrTitle"/>
          </p:nvPr>
        </p:nvSpPr>
        <p:spPr>
          <a:xfrm>
            <a:off x="466461" y="3373531"/>
            <a:ext cx="11486861" cy="458335"/>
          </a:xfrm>
        </p:spPr>
        <p:txBody>
          <a:bodyPr anchor="t">
            <a:noAutofit/>
          </a:bodyPr>
          <a:lstStyle/>
          <a:p>
            <a:pPr rtl="0"/>
            <a:r>
              <a:rPr lang="en-US" sz="2400" b="1" dirty="0">
                <a:solidFill>
                  <a:srgbClr val="000000"/>
                </a:solidFill>
                <a:latin typeface="Agency FB" panose="020B0503020202020204" pitchFamily="34" charset="0"/>
                <a:cs typeface="+mn-cs"/>
              </a:rPr>
              <a:t>Department of Industrial Engineering and Management Specialization of  Information Systems</a:t>
            </a:r>
          </a:p>
        </p:txBody>
      </p:sp>
      <p:pic>
        <p:nvPicPr>
          <p:cNvPr id="7" name="תמונה 6" descr="תוצאת תמונה עבור שירות התעסוקה">
            <a:extLst>
              <a:ext uri="{FF2B5EF4-FFF2-40B4-BE49-F238E27FC236}">
                <a16:creationId xmlns:a16="http://schemas.microsoft.com/office/drawing/2014/main" id="{1D31E618-6B34-43B6-B413-752BAEF21B7C}"/>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9583838" y="184731"/>
            <a:ext cx="2278550" cy="723210"/>
          </a:xfrm>
          <a:prstGeom prst="rect">
            <a:avLst/>
          </a:prstGeom>
          <a:noFill/>
        </p:spPr>
      </p:pic>
      <p:pic>
        <p:nvPicPr>
          <p:cNvPr id="8" name="תמונה 7">
            <a:extLst>
              <a:ext uri="{FF2B5EF4-FFF2-40B4-BE49-F238E27FC236}">
                <a16:creationId xmlns:a16="http://schemas.microsoft.com/office/drawing/2014/main" id="{49E3E98F-DAE8-4F32-BB62-F1E6A84C53E3}"/>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1" y="0"/>
            <a:ext cx="4629872" cy="907941"/>
          </a:xfrm>
          <a:prstGeom prst="rect">
            <a:avLst/>
          </a:prstGeom>
          <a:noFill/>
          <a:extLst>
            <a:ext uri="{53640926-AAD7-44D8-BBD7-CCE9431645EC}">
              <a14:shadowObscured xmlns:a14="http://schemas.microsoft.com/office/drawing/2010/main"/>
            </a:ext>
          </a:extLst>
        </p:spPr>
      </p:pic>
      <p:sp>
        <p:nvSpPr>
          <p:cNvPr id="2" name="מלבן 1">
            <a:extLst>
              <a:ext uri="{FF2B5EF4-FFF2-40B4-BE49-F238E27FC236}">
                <a16:creationId xmlns:a16="http://schemas.microsoft.com/office/drawing/2014/main" id="{7D8A4D73-86CE-4F70-A1FE-31B468E3AA17}"/>
              </a:ext>
            </a:extLst>
          </p:cNvPr>
          <p:cNvSpPr/>
          <p:nvPr/>
        </p:nvSpPr>
        <p:spPr>
          <a:xfrm>
            <a:off x="-85963" y="1592494"/>
            <a:ext cx="12363924" cy="1261884"/>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spcAft>
                <a:spcPts val="600"/>
              </a:spcAft>
            </a:pPr>
            <a:r>
              <a:rPr lang="en-US" sz="3800" b="1" dirty="0">
                <a:ln/>
                <a:solidFill>
                  <a:schemeClr val="accent4"/>
                </a:solidFill>
                <a:latin typeface="+mj-lt"/>
                <a:cs typeface="David" panose="020E0502060401010101" pitchFamily="34" charset="-79"/>
              </a:rPr>
              <a:t>Analyzing the success factors of the Israel Employment Service placement program</a:t>
            </a:r>
            <a:endParaRPr lang="he-IL" sz="3800" b="1" cap="none" spc="0" dirty="0">
              <a:ln/>
              <a:solidFill>
                <a:schemeClr val="accent4"/>
              </a:solidFill>
              <a:effectLst/>
              <a:latin typeface="+mj-lt"/>
              <a:cs typeface="David" panose="020E0502060401010101" pitchFamily="34" charset="-79"/>
            </a:endParaRPr>
          </a:p>
        </p:txBody>
      </p:sp>
      <p:sp>
        <p:nvSpPr>
          <p:cNvPr id="9" name="מלבן 8">
            <a:extLst>
              <a:ext uri="{FF2B5EF4-FFF2-40B4-BE49-F238E27FC236}">
                <a16:creationId xmlns:a16="http://schemas.microsoft.com/office/drawing/2014/main" id="{85F02E59-629A-48B0-BD82-5067FF7D083B}"/>
              </a:ext>
            </a:extLst>
          </p:cNvPr>
          <p:cNvSpPr/>
          <p:nvPr/>
        </p:nvSpPr>
        <p:spPr>
          <a:xfrm>
            <a:off x="315101" y="5265506"/>
            <a:ext cx="4962384" cy="9079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spcAft>
                <a:spcPts val="600"/>
              </a:spcAft>
            </a:pPr>
            <a:r>
              <a:rPr lang="en-US" sz="2400" b="1" u="sng" dirty="0">
                <a:ln/>
              </a:rPr>
              <a:t>Author</a:t>
            </a:r>
            <a:r>
              <a:rPr lang="en-US" sz="2400" b="1" dirty="0">
                <a:ln/>
              </a:rPr>
              <a:t>: Shalev Chen</a:t>
            </a:r>
          </a:p>
          <a:p>
            <a:pPr>
              <a:spcAft>
                <a:spcPts val="600"/>
              </a:spcAft>
            </a:pPr>
            <a:r>
              <a:rPr lang="en-US" sz="2400" b="1" u="sng" dirty="0">
                <a:ln/>
              </a:rPr>
              <a:t>Academic instructor</a:t>
            </a:r>
            <a:r>
              <a:rPr lang="en-US" sz="2400" b="1" dirty="0">
                <a:ln/>
              </a:rPr>
              <a:t>: Dr. </a:t>
            </a:r>
            <a:r>
              <a:rPr lang="en-US" sz="2400" b="1" dirty="0" err="1">
                <a:ln/>
              </a:rPr>
              <a:t>Pini</a:t>
            </a:r>
            <a:r>
              <a:rPr lang="en-US" sz="2400" b="1" dirty="0">
                <a:ln/>
              </a:rPr>
              <a:t> Davidov</a:t>
            </a:r>
          </a:p>
        </p:txBody>
      </p:sp>
      <p:sp>
        <p:nvSpPr>
          <p:cNvPr id="11" name="כותרת 1">
            <a:extLst>
              <a:ext uri="{FF2B5EF4-FFF2-40B4-BE49-F238E27FC236}">
                <a16:creationId xmlns:a16="http://schemas.microsoft.com/office/drawing/2014/main" id="{A6C80648-1731-4F7A-981B-1FEE9B6E87E6}"/>
              </a:ext>
            </a:extLst>
          </p:cNvPr>
          <p:cNvSpPr txBox="1">
            <a:spLocks/>
          </p:cNvSpPr>
          <p:nvPr/>
        </p:nvSpPr>
        <p:spPr>
          <a:xfrm>
            <a:off x="4064509" y="4206027"/>
            <a:ext cx="4062981" cy="458335"/>
          </a:xfrm>
          <a:prstGeom prst="rect">
            <a:avLst/>
          </a:prstGeom>
        </p:spPr>
        <p:txBody>
          <a:bodyPr vert="horz" lIns="91440" tIns="45720" rIns="91440" bIns="45720" rtlCol="0" anchor="t">
            <a:noAutofit/>
          </a:bodyPr>
          <a:lstStyle>
            <a:lvl1pPr algn="ctr" defTabSz="914400" rtl="1"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pPr rtl="0"/>
            <a:r>
              <a:rPr lang="en-US" sz="2400" b="1" dirty="0">
                <a:solidFill>
                  <a:srgbClr val="000000"/>
                </a:solidFill>
                <a:latin typeface="Agency FB" panose="020B0503020202020204" pitchFamily="34" charset="0"/>
                <a:cs typeface="+mn-cs"/>
              </a:rPr>
              <a:t>Final Academic Research project</a:t>
            </a:r>
          </a:p>
        </p:txBody>
      </p:sp>
    </p:spTree>
    <p:extLst>
      <p:ext uri="{BB962C8B-B14F-4D97-AF65-F5344CB8AC3E}">
        <p14:creationId xmlns:p14="http://schemas.microsoft.com/office/powerpoint/2010/main" val="261911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
            <a:extLst>
              <a:ext uri="{FF2B5EF4-FFF2-40B4-BE49-F238E27FC236}">
                <a16:creationId xmlns:a16="http://schemas.microsoft.com/office/drawing/2014/main" id="{A3904E7C-9BDB-457F-A8CB-E4F95A5F930D}"/>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3" name="מלבן 2">
            <a:extLst>
              <a:ext uri="{FF2B5EF4-FFF2-40B4-BE49-F238E27FC236}">
                <a16:creationId xmlns:a16="http://schemas.microsoft.com/office/drawing/2014/main" id="{F0F11379-4C9D-446B-9DED-3A3AFAEA877C}"/>
              </a:ext>
            </a:extLst>
          </p:cNvPr>
          <p:cNvSpPr/>
          <p:nvPr/>
        </p:nvSpPr>
        <p:spPr>
          <a:xfrm>
            <a:off x="1537485" y="1828622"/>
            <a:ext cx="9572830" cy="2362185"/>
          </a:xfrm>
          <a:prstGeom prst="rect">
            <a:avLst/>
          </a:prstGeom>
          <a:noFill/>
        </p:spPr>
        <p:txBody>
          <a:bodyPr wrap="square">
            <a:spAutoFit/>
          </a:bodyPr>
          <a:lstStyle/>
          <a:p>
            <a:pPr eaLnBrk="0" fontAlgn="base" hangingPunct="0">
              <a:lnSpc>
                <a:spcPct val="150000"/>
              </a:lnSpc>
              <a:spcBef>
                <a:spcPct val="0"/>
              </a:spcBef>
              <a:spcAft>
                <a:spcPct val="0"/>
              </a:spcAft>
            </a:pPr>
            <a:r>
              <a:rPr lang="en-US" altLang="he-IL" sz="2000" b="1" u="sng" dirty="0">
                <a:latin typeface="David" panose="020E0502060401010101" pitchFamily="34" charset="-79"/>
                <a:ea typeface="Times New Roman" panose="02020603050405020304" pitchFamily="18" charset="0"/>
                <a:cs typeface="David" panose="020E0502060401010101" pitchFamily="34" charset="-79"/>
              </a:rPr>
              <a:t>Psychology </a:t>
            </a:r>
            <a:r>
              <a:rPr lang="en-US" altLang="he-IL" sz="2000" b="1" u="sng" dirty="0" err="1">
                <a:latin typeface="David" panose="020E0502060401010101" pitchFamily="34" charset="-79"/>
                <a:ea typeface="Times New Roman" panose="02020603050405020304" pitchFamily="18" charset="0"/>
                <a:cs typeface="David" panose="020E0502060401010101" pitchFamily="34" charset="-79"/>
              </a:rPr>
              <a:t>infuence</a:t>
            </a:r>
            <a:r>
              <a:rPr lang="en-US" altLang="he-IL" sz="2000" b="1" u="sng" dirty="0">
                <a:latin typeface="David" panose="020E0502060401010101" pitchFamily="34" charset="-79"/>
                <a:ea typeface="Times New Roman" panose="02020603050405020304" pitchFamily="18" charset="0"/>
                <a:cs typeface="David" panose="020E0502060401010101" pitchFamily="34" charset="-79"/>
              </a:rPr>
              <a:t>:</a:t>
            </a:r>
            <a:endParaRPr lang="en-US" sz="2000" dirty="0">
              <a:latin typeface="David" panose="020E0502060401010101" pitchFamily="34" charset="-79"/>
              <a:cs typeface="David" panose="020E0502060401010101" pitchFamily="34" charset="-79"/>
            </a:endParaRPr>
          </a:p>
          <a:p>
            <a:pPr marL="342900" lvl="0" indent="-342900" defTabSz="914400" eaLnBrk="0" fontAlgn="base" hangingPunct="0">
              <a:lnSpc>
                <a:spcPct val="150000"/>
              </a:lnSpc>
              <a:spcBef>
                <a:spcPct val="0"/>
              </a:spcBef>
              <a:spcAft>
                <a:spcPct val="0"/>
              </a:spcAft>
              <a:buFont typeface="Arial" panose="020B0604020202020204" pitchFamily="34" charset="0"/>
              <a:buChar char="•"/>
            </a:pPr>
            <a:r>
              <a:rPr lang="en-US" altLang="he-IL" sz="2000" dirty="0">
                <a:latin typeface="David" panose="020E0502060401010101" pitchFamily="34" charset="-79"/>
                <a:ea typeface="Calibri" panose="020F0502020204030204" pitchFamily="34" charset="0"/>
                <a:cs typeface="David" panose="020E0502060401010101" pitchFamily="34" charset="-79"/>
              </a:rPr>
              <a:t>Life-satisfaction rate, the unemployed is a point less than employed (Winkelmann, 2014).</a:t>
            </a:r>
          </a:p>
          <a:p>
            <a:pPr marL="342900" lvl="0" indent="-342900" defTabSz="914400" eaLnBrk="0" fontAlgn="base" hangingPunct="0">
              <a:lnSpc>
                <a:spcPct val="150000"/>
              </a:lnSpc>
              <a:spcBef>
                <a:spcPct val="0"/>
              </a:spcBef>
              <a:spcAft>
                <a:spcPct val="0"/>
              </a:spcAft>
              <a:buFont typeface="Arial" panose="020B0604020202020204" pitchFamily="34" charset="0"/>
              <a:buChar char="•"/>
            </a:pPr>
            <a:r>
              <a:rPr lang="en-US" sz="2000" dirty="0">
                <a:latin typeface="David" panose="020E0502060401010101" pitchFamily="34" charset="-79"/>
                <a:cs typeface="David" panose="020E0502060401010101" pitchFamily="34" charset="-79"/>
              </a:rPr>
              <a:t>There is a strong correlation between unemployment and a person's mental health, and there are gender differences in the effects of family responsibility and social status (</a:t>
            </a:r>
            <a:r>
              <a:rPr lang="en-US" sz="2000" dirty="0" err="1">
                <a:latin typeface="David" panose="020E0502060401010101" pitchFamily="34" charset="-79"/>
                <a:cs typeface="David" panose="020E0502060401010101" pitchFamily="34" charset="-79"/>
              </a:rPr>
              <a:t>Artazcoz</a:t>
            </a:r>
            <a:r>
              <a:rPr lang="en-US" sz="2000" dirty="0">
                <a:latin typeface="David" panose="020E0502060401010101" pitchFamily="34" charset="-79"/>
                <a:cs typeface="David" panose="020E0502060401010101" pitchFamily="34" charset="-79"/>
              </a:rPr>
              <a:t>, 2004).</a:t>
            </a:r>
            <a:endParaRPr lang="he-IL" altLang="he-IL" sz="2000" dirty="0">
              <a:latin typeface="David" panose="020E0502060401010101" pitchFamily="34" charset="-79"/>
              <a:ea typeface="Times New Roman" panose="02020603050405020304" pitchFamily="18" charset="0"/>
              <a:cs typeface="David" panose="020E0502060401010101" pitchFamily="34" charset="-79"/>
            </a:endParaRPr>
          </a:p>
        </p:txBody>
      </p:sp>
      <p:sp>
        <p:nvSpPr>
          <p:cNvPr id="30" name="מציין מיקום תוכן 2">
            <a:extLst>
              <a:ext uri="{FF2B5EF4-FFF2-40B4-BE49-F238E27FC236}">
                <a16:creationId xmlns:a16="http://schemas.microsoft.com/office/drawing/2014/main" id="{05BD8AF4-3725-41DA-A66F-BFB4CFE55E91}"/>
              </a:ext>
            </a:extLst>
          </p:cNvPr>
          <p:cNvSpPr txBox="1">
            <a:spLocks/>
          </p:cNvSpPr>
          <p:nvPr/>
        </p:nvSpPr>
        <p:spPr>
          <a:xfrm>
            <a:off x="1805034" y="2322065"/>
            <a:ext cx="8823598" cy="2122668"/>
          </a:xfrm>
          <a:prstGeom prst="rect">
            <a:avLst/>
          </a:prstGeom>
        </p:spPr>
        <p:txBody>
          <a:bodyPr vert="horz" lIns="91440" tIns="45720" rIns="91440" bIns="45720" rtlCol="1">
            <a:no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50000"/>
              </a:lnSpc>
            </a:pPr>
            <a:endParaRPr lang="en-US" sz="2000" dirty="0">
              <a:latin typeface="David" panose="020E0502060401010101" pitchFamily="34" charset="-79"/>
              <a:cs typeface="David" panose="020E0502060401010101" pitchFamily="34" charset="-79"/>
            </a:endParaRPr>
          </a:p>
        </p:txBody>
      </p:sp>
      <p:pic>
        <p:nvPicPr>
          <p:cNvPr id="31" name="תמונה 30" descr="תוצאת תמונה עבור שירות התעסוקה">
            <a:extLst>
              <a:ext uri="{FF2B5EF4-FFF2-40B4-BE49-F238E27FC236}">
                <a16:creationId xmlns:a16="http://schemas.microsoft.com/office/drawing/2014/main" id="{5CBC7963-2C90-4DBE-927D-444BC38E61C0}"/>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0" name="תמונה 49">
            <a:extLst>
              <a:ext uri="{FF2B5EF4-FFF2-40B4-BE49-F238E27FC236}">
                <a16:creationId xmlns:a16="http://schemas.microsoft.com/office/drawing/2014/main" id="{E90D170B-87F7-40EB-9BFC-7D6995DF49D0}"/>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aphicFrame>
        <p:nvGraphicFramePr>
          <p:cNvPr id="27" name="דיאגרמה 26">
            <a:extLst>
              <a:ext uri="{FF2B5EF4-FFF2-40B4-BE49-F238E27FC236}">
                <a16:creationId xmlns:a16="http://schemas.microsoft.com/office/drawing/2014/main" id="{951C5D04-7555-40D4-8705-19DDB69E9322}"/>
              </a:ext>
            </a:extLst>
          </p:cNvPr>
          <p:cNvGraphicFramePr/>
          <p:nvPr>
            <p:extLst>
              <p:ext uri="{D42A27DB-BD31-4B8C-83A1-F6EECF244321}">
                <p14:modId xmlns:p14="http://schemas.microsoft.com/office/powerpoint/2010/main" val="3678149215"/>
              </p:ext>
            </p:extLst>
          </p:nvPr>
        </p:nvGraphicFramePr>
        <p:xfrm>
          <a:off x="4032257" y="721326"/>
          <a:ext cx="3766422" cy="52263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9" name="מלבן 28">
            <a:extLst>
              <a:ext uri="{FF2B5EF4-FFF2-40B4-BE49-F238E27FC236}">
                <a16:creationId xmlns:a16="http://schemas.microsoft.com/office/drawing/2014/main" id="{D6B43A8E-D094-4CD6-9C9E-C56757DDDDDE}"/>
              </a:ext>
            </a:extLst>
          </p:cNvPr>
          <p:cNvSpPr/>
          <p:nvPr/>
        </p:nvSpPr>
        <p:spPr>
          <a:xfrm>
            <a:off x="4775045" y="765533"/>
            <a:ext cx="2935419"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Literature Survey</a:t>
            </a:r>
          </a:p>
        </p:txBody>
      </p:sp>
      <p:sp>
        <p:nvSpPr>
          <p:cNvPr id="51" name="מלבן 50">
            <a:extLst>
              <a:ext uri="{FF2B5EF4-FFF2-40B4-BE49-F238E27FC236}">
                <a16:creationId xmlns:a16="http://schemas.microsoft.com/office/drawing/2014/main" id="{9A5B0D82-945C-4AF6-87DC-0BA4D4BEE5C1}"/>
              </a:ext>
            </a:extLst>
          </p:cNvPr>
          <p:cNvSpPr/>
          <p:nvPr/>
        </p:nvSpPr>
        <p:spPr>
          <a:xfrm>
            <a:off x="334136" y="5300815"/>
            <a:ext cx="4196692" cy="351506"/>
          </a:xfrm>
          <a:prstGeom prst="rect">
            <a:avLst/>
          </a:prstGeom>
          <a:no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lnSpc>
                <a:spcPct val="107000"/>
              </a:lnSpc>
              <a:spcAft>
                <a:spcPts val="800"/>
              </a:spcAft>
            </a:pPr>
            <a:r>
              <a:rPr lang="en-US" sz="1600" dirty="0">
                <a:solidFill>
                  <a:schemeClr val="tx2"/>
                </a:solidFill>
                <a:latin typeface="David" panose="020E0502060401010101" pitchFamily="34" charset="-79"/>
                <a:ea typeface="Calibri" panose="020F0502020204030204" pitchFamily="34" charset="0"/>
                <a:cs typeface="David" panose="020E0502060401010101" pitchFamily="34" charset="-79"/>
              </a:rPr>
              <a:t>* The literature survey based on 30 references. </a:t>
            </a:r>
          </a:p>
        </p:txBody>
      </p:sp>
      <p:grpSp>
        <p:nvGrpSpPr>
          <p:cNvPr id="32" name="קבוצה 31">
            <a:extLst>
              <a:ext uri="{FF2B5EF4-FFF2-40B4-BE49-F238E27FC236}">
                <a16:creationId xmlns:a16="http://schemas.microsoft.com/office/drawing/2014/main" id="{FA992165-2CCD-452A-9A73-C8B65B70F491}"/>
              </a:ext>
            </a:extLst>
          </p:cNvPr>
          <p:cNvGrpSpPr/>
          <p:nvPr/>
        </p:nvGrpSpPr>
        <p:grpSpPr>
          <a:xfrm>
            <a:off x="1670726" y="5989636"/>
            <a:ext cx="1923764" cy="752840"/>
            <a:chOff x="5953" y="12556"/>
            <a:chExt cx="2214562" cy="901113"/>
          </a:xfrm>
        </p:grpSpPr>
        <p:sp>
          <p:nvSpPr>
            <p:cNvPr id="33" name="חץ: סוגר זוויתי 32">
              <a:extLst>
                <a:ext uri="{FF2B5EF4-FFF2-40B4-BE49-F238E27FC236}">
                  <a16:creationId xmlns:a16="http://schemas.microsoft.com/office/drawing/2014/main" id="{81A041ED-D676-4A93-AEAC-EA5CE6E7458E}"/>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EB12CCAB-5CC3-4D0A-99E2-30AB7B6DBE43}"/>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5" name="קבוצה 34">
            <a:extLst>
              <a:ext uri="{FF2B5EF4-FFF2-40B4-BE49-F238E27FC236}">
                <a16:creationId xmlns:a16="http://schemas.microsoft.com/office/drawing/2014/main" id="{6C9F3EB1-4916-4AF2-887F-16D14F558408}"/>
              </a:ext>
            </a:extLst>
          </p:cNvPr>
          <p:cNvGrpSpPr/>
          <p:nvPr/>
        </p:nvGrpSpPr>
        <p:grpSpPr>
          <a:xfrm>
            <a:off x="3250248" y="5989933"/>
            <a:ext cx="1787423" cy="752543"/>
            <a:chOff x="1999059" y="12912"/>
            <a:chExt cx="2214562" cy="900757"/>
          </a:xfrm>
        </p:grpSpPr>
        <p:sp>
          <p:nvSpPr>
            <p:cNvPr id="36" name="חץ: סוגר זוויתי 35">
              <a:extLst>
                <a:ext uri="{FF2B5EF4-FFF2-40B4-BE49-F238E27FC236}">
                  <a16:creationId xmlns:a16="http://schemas.microsoft.com/office/drawing/2014/main" id="{7C1CF5FC-D2FE-4EED-8318-2D8C3E4C42C3}"/>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238E5406-A9EC-4B62-8C5E-0C626B77B85B}"/>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8" name="קבוצה 37">
            <a:extLst>
              <a:ext uri="{FF2B5EF4-FFF2-40B4-BE49-F238E27FC236}">
                <a16:creationId xmlns:a16="http://schemas.microsoft.com/office/drawing/2014/main" id="{A2397114-24CD-4D6B-B5AA-37BD250CACD1}"/>
              </a:ext>
            </a:extLst>
          </p:cNvPr>
          <p:cNvGrpSpPr/>
          <p:nvPr/>
        </p:nvGrpSpPr>
        <p:grpSpPr>
          <a:xfrm>
            <a:off x="5955261" y="5989636"/>
            <a:ext cx="1753550" cy="752840"/>
            <a:chOff x="3992165" y="12556"/>
            <a:chExt cx="2214562" cy="901113"/>
          </a:xfrm>
        </p:grpSpPr>
        <p:sp>
          <p:nvSpPr>
            <p:cNvPr id="39" name="חץ: סוגר זוויתי 38">
              <a:extLst>
                <a:ext uri="{FF2B5EF4-FFF2-40B4-BE49-F238E27FC236}">
                  <a16:creationId xmlns:a16="http://schemas.microsoft.com/office/drawing/2014/main" id="{FD44B5D9-72F7-44CD-AF7C-886110645C17}"/>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45D423BA-7E97-4D4E-ABC7-E2BD2A96102F}"/>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1" name="קבוצה 40">
            <a:extLst>
              <a:ext uri="{FF2B5EF4-FFF2-40B4-BE49-F238E27FC236}">
                <a16:creationId xmlns:a16="http://schemas.microsoft.com/office/drawing/2014/main" id="{EF3E67AD-9E9A-415E-8749-B3730DC6A9F6}"/>
              </a:ext>
            </a:extLst>
          </p:cNvPr>
          <p:cNvGrpSpPr/>
          <p:nvPr/>
        </p:nvGrpSpPr>
        <p:grpSpPr>
          <a:xfrm>
            <a:off x="4663233" y="6003667"/>
            <a:ext cx="1660667" cy="746454"/>
            <a:chOff x="5985275" y="27845"/>
            <a:chExt cx="2214563" cy="893469"/>
          </a:xfrm>
        </p:grpSpPr>
        <p:sp>
          <p:nvSpPr>
            <p:cNvPr id="42" name="חץ: סוגר זוויתי 41">
              <a:extLst>
                <a:ext uri="{FF2B5EF4-FFF2-40B4-BE49-F238E27FC236}">
                  <a16:creationId xmlns:a16="http://schemas.microsoft.com/office/drawing/2014/main" id="{9F4023B0-105D-4E60-BC56-EC1984E83B42}"/>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0C9D8289-435D-467E-B796-42DB680F53F8}"/>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4" name="קבוצה 43">
            <a:extLst>
              <a:ext uri="{FF2B5EF4-FFF2-40B4-BE49-F238E27FC236}">
                <a16:creationId xmlns:a16="http://schemas.microsoft.com/office/drawing/2014/main" id="{EE6E2022-07A1-459D-B300-123E70D60F37}"/>
              </a:ext>
            </a:extLst>
          </p:cNvPr>
          <p:cNvGrpSpPr/>
          <p:nvPr/>
        </p:nvGrpSpPr>
        <p:grpSpPr>
          <a:xfrm>
            <a:off x="7376994" y="6003435"/>
            <a:ext cx="1678466" cy="754330"/>
            <a:chOff x="7978378" y="10772"/>
            <a:chExt cx="2214562" cy="902897"/>
          </a:xfrm>
        </p:grpSpPr>
        <p:sp>
          <p:nvSpPr>
            <p:cNvPr id="45" name="חץ: סוגר זוויתי 44">
              <a:extLst>
                <a:ext uri="{FF2B5EF4-FFF2-40B4-BE49-F238E27FC236}">
                  <a16:creationId xmlns:a16="http://schemas.microsoft.com/office/drawing/2014/main" id="{6AE89AD4-DDA3-4483-BE1A-ACBE9EA8694E}"/>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E2ED6C8A-CA94-4CF8-B0D9-3D505B945270}"/>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7" name="קבוצה 46">
            <a:extLst>
              <a:ext uri="{FF2B5EF4-FFF2-40B4-BE49-F238E27FC236}">
                <a16:creationId xmlns:a16="http://schemas.microsoft.com/office/drawing/2014/main" id="{652B644C-930D-4543-9105-DD66DD61BAA0}"/>
              </a:ext>
            </a:extLst>
          </p:cNvPr>
          <p:cNvGrpSpPr/>
          <p:nvPr/>
        </p:nvGrpSpPr>
        <p:grpSpPr>
          <a:xfrm>
            <a:off x="8711223" y="6009011"/>
            <a:ext cx="2374466" cy="748754"/>
            <a:chOff x="9971484" y="17447"/>
            <a:chExt cx="2214562" cy="896222"/>
          </a:xfrm>
        </p:grpSpPr>
        <p:sp>
          <p:nvSpPr>
            <p:cNvPr id="48" name="חץ: סוגר זוויתי 47">
              <a:extLst>
                <a:ext uri="{FF2B5EF4-FFF2-40B4-BE49-F238E27FC236}">
                  <a16:creationId xmlns:a16="http://schemas.microsoft.com/office/drawing/2014/main" id="{75D3960F-AFFA-44E6-8897-D5EBE7C22E14}"/>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5A8D0C3F-602D-4E8E-B419-189BF07021B7}"/>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4224579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a:extLst>
              <a:ext uri="{FF2B5EF4-FFF2-40B4-BE49-F238E27FC236}">
                <a16:creationId xmlns:a16="http://schemas.microsoft.com/office/drawing/2014/main" id="{76C51EA6-19AE-421A-A527-678900D2D1DD}"/>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3" name="מלבן 2">
            <a:extLst>
              <a:ext uri="{FF2B5EF4-FFF2-40B4-BE49-F238E27FC236}">
                <a16:creationId xmlns:a16="http://schemas.microsoft.com/office/drawing/2014/main" id="{58F1EBDA-0895-4E91-B3C8-A74D705D5DE9}"/>
              </a:ext>
            </a:extLst>
          </p:cNvPr>
          <p:cNvSpPr/>
          <p:nvPr/>
        </p:nvSpPr>
        <p:spPr>
          <a:xfrm>
            <a:off x="620350" y="1504114"/>
            <a:ext cx="11419248" cy="3849772"/>
          </a:xfrm>
          <a:prstGeom prst="rect">
            <a:avLst/>
          </a:prstGeom>
          <a:noFill/>
        </p:spPr>
        <p:txBody>
          <a:bodyPr wrap="square">
            <a:spAutoFit/>
          </a:bodyPr>
          <a:lstStyle/>
          <a:p>
            <a:pPr>
              <a:lnSpc>
                <a:spcPct val="150000"/>
              </a:lnSpc>
              <a:spcAft>
                <a:spcPts val="800"/>
              </a:spcAft>
            </a:pPr>
            <a:r>
              <a:rPr lang="en-US" sz="2000" dirty="0">
                <a:latin typeface="David" panose="020E0502060401010101" pitchFamily="34" charset="-79"/>
                <a:ea typeface="Times New Roman" panose="02020603050405020304" pitchFamily="18" charset="0"/>
                <a:cs typeface="David" panose="020E0502060401010101" pitchFamily="34" charset="-79"/>
              </a:rPr>
              <a:t>In 2004, Israel established a program called the "From Income Guarantee to Secured Employment" (FIGSE).</a:t>
            </a:r>
            <a:br>
              <a:rPr lang="en-US" sz="2000" dirty="0">
                <a:latin typeface="David" panose="020E0502060401010101" pitchFamily="34" charset="-79"/>
                <a:ea typeface="Times New Roman" panose="02020603050405020304" pitchFamily="18" charset="0"/>
                <a:cs typeface="David" panose="020E0502060401010101" pitchFamily="34" charset="-79"/>
              </a:rPr>
            </a:br>
            <a:r>
              <a:rPr lang="en-US" sz="2000" dirty="0">
                <a:latin typeface="David" panose="020E0502060401010101" pitchFamily="34" charset="-79"/>
                <a:ea typeface="Times New Roman" panose="02020603050405020304" pitchFamily="18" charset="0"/>
                <a:cs typeface="David" panose="020E0502060401010101" pitchFamily="34" charset="-79"/>
              </a:rPr>
              <a:t>The main aim of the Israeli program was to convert some of the people living in poverty from relying on National Insurance Institute (NII) benefits to the labor market.</a:t>
            </a:r>
            <a:br>
              <a:rPr lang="en-US" sz="2000" dirty="0">
                <a:latin typeface="David" panose="020E0502060401010101" pitchFamily="34" charset="-79"/>
                <a:ea typeface="Times New Roman" panose="02020603050405020304" pitchFamily="18" charset="0"/>
                <a:cs typeface="David" panose="020E0502060401010101" pitchFamily="34" charset="-79"/>
              </a:rPr>
            </a:br>
            <a:r>
              <a:rPr lang="en-US" sz="2000" dirty="0">
                <a:latin typeface="David" panose="020E0502060401010101" pitchFamily="34" charset="-79"/>
                <a:ea typeface="Times New Roman" panose="02020603050405020304" pitchFamily="18" charset="0"/>
                <a:cs typeface="David" panose="020E0502060401010101" pitchFamily="34" charset="-79"/>
              </a:rPr>
              <a:t>The Employment Service has set up a number of programs: Employment Circuits, </a:t>
            </a:r>
            <a:r>
              <a:rPr lang="en-US" sz="2000" dirty="0" err="1">
                <a:latin typeface="David" panose="020E0502060401010101" pitchFamily="34" charset="-79"/>
                <a:ea typeface="Times New Roman" panose="02020603050405020304" pitchFamily="18" charset="0"/>
                <a:cs typeface="David" panose="020E0502060401010101" pitchFamily="34" charset="-79"/>
              </a:rPr>
              <a:t>Tapuah</a:t>
            </a:r>
            <a:r>
              <a:rPr lang="en-US" sz="2000" dirty="0">
                <a:latin typeface="David" panose="020E0502060401010101" pitchFamily="34" charset="-79"/>
                <a:ea typeface="Times New Roman" panose="02020603050405020304" pitchFamily="18" charset="0"/>
                <a:cs typeface="David" panose="020E0502060401010101" pitchFamily="34" charset="-79"/>
              </a:rPr>
              <a:t> (Arabs), Age And Work, </a:t>
            </a:r>
            <a:r>
              <a:rPr lang="en-US" sz="2000" dirty="0" err="1">
                <a:latin typeface="David" panose="020E0502060401010101" pitchFamily="34" charset="-79"/>
                <a:ea typeface="Times New Roman" panose="02020603050405020304" pitchFamily="18" charset="0"/>
                <a:cs typeface="David" panose="020E0502060401010101" pitchFamily="34" charset="-79"/>
              </a:rPr>
              <a:t>Mafteah</a:t>
            </a:r>
            <a:r>
              <a:rPr lang="en-US" sz="2000" dirty="0">
                <a:latin typeface="David" panose="020E0502060401010101" pitchFamily="34" charset="-79"/>
                <a:ea typeface="Times New Roman" panose="02020603050405020304" pitchFamily="18" charset="0"/>
                <a:cs typeface="David" panose="020E0502060401010101" pitchFamily="34" charset="-79"/>
              </a:rPr>
              <a:t> (Haredim), </a:t>
            </a:r>
            <a:r>
              <a:rPr lang="en-US" sz="2000" dirty="0" err="1">
                <a:latin typeface="David" panose="020E0502060401010101" pitchFamily="34" charset="-79"/>
                <a:ea typeface="Times New Roman" panose="02020603050405020304" pitchFamily="18" charset="0"/>
                <a:cs typeface="David" panose="020E0502060401010101" pitchFamily="34" charset="-79"/>
              </a:rPr>
              <a:t>Tnufa</a:t>
            </a:r>
            <a:r>
              <a:rPr lang="en-US" sz="2000" dirty="0">
                <a:latin typeface="David" panose="020E0502060401010101" pitchFamily="34" charset="-79"/>
                <a:ea typeface="Times New Roman" panose="02020603050405020304" pitchFamily="18" charset="0"/>
                <a:cs typeface="David" panose="020E0502060401010101" pitchFamily="34" charset="-79"/>
              </a:rPr>
              <a:t>, </a:t>
            </a:r>
            <a:r>
              <a:rPr lang="en-US" sz="2000" dirty="0" err="1">
                <a:latin typeface="David" panose="020E0502060401010101" pitchFamily="34" charset="-79"/>
                <a:ea typeface="Times New Roman" panose="02020603050405020304" pitchFamily="18" charset="0"/>
                <a:cs typeface="David" panose="020E0502060401010101" pitchFamily="34" charset="-79"/>
              </a:rPr>
              <a:t>Eshet</a:t>
            </a:r>
            <a:r>
              <a:rPr lang="en-US" sz="2000" dirty="0">
                <a:latin typeface="David" panose="020E0502060401010101" pitchFamily="34" charset="-79"/>
                <a:ea typeface="Times New Roman" panose="02020603050405020304" pitchFamily="18" charset="0"/>
                <a:cs typeface="David" panose="020E0502060401010101" pitchFamily="34" charset="-79"/>
              </a:rPr>
              <a:t> </a:t>
            </a:r>
            <a:r>
              <a:rPr lang="en-US" sz="2000" dirty="0" err="1">
                <a:latin typeface="David" panose="020E0502060401010101" pitchFamily="34" charset="-79"/>
                <a:ea typeface="Times New Roman" panose="02020603050405020304" pitchFamily="18" charset="0"/>
                <a:cs typeface="David" panose="020E0502060401010101" pitchFamily="34" charset="-79"/>
              </a:rPr>
              <a:t>Hayil</a:t>
            </a:r>
            <a:r>
              <a:rPr lang="en-US" sz="2000" dirty="0">
                <a:latin typeface="David" panose="020E0502060401010101" pitchFamily="34" charset="-79"/>
                <a:ea typeface="Times New Roman" panose="02020603050405020304" pitchFamily="18" charset="0"/>
                <a:cs typeface="David" panose="020E0502060401010101" pitchFamily="34" charset="-79"/>
              </a:rPr>
              <a:t> and more.</a:t>
            </a:r>
          </a:p>
          <a:p>
            <a:pPr>
              <a:lnSpc>
                <a:spcPct val="150000"/>
              </a:lnSpc>
              <a:spcAft>
                <a:spcPts val="800"/>
              </a:spcAft>
            </a:pPr>
            <a:r>
              <a:rPr lang="en-US" sz="2000" dirty="0">
                <a:latin typeface="David" panose="020E0502060401010101" pitchFamily="34" charset="-79"/>
                <a:ea typeface="Times New Roman" panose="02020603050405020304" pitchFamily="18" charset="0"/>
                <a:cs typeface="David" panose="020E0502060401010101" pitchFamily="34" charset="-79"/>
              </a:rPr>
              <a:t>In 2015 the percentage of labor market employment in the Arab community was 54.6% compared to 81.7% in the Jewish community (Ministry of Labor, Social Affairs and Social Services, 2015), and in 2016 the Arab employment rate was 42.5% (Central Bureau of Statistics, 2017). </a:t>
            </a:r>
            <a:endParaRPr lang="he-IL" sz="2000" dirty="0">
              <a:latin typeface="David" panose="020E0502060401010101" pitchFamily="34" charset="-79"/>
              <a:cs typeface="David" panose="020E0502060401010101" pitchFamily="34" charset="-79"/>
            </a:endParaRPr>
          </a:p>
        </p:txBody>
      </p:sp>
      <p:pic>
        <p:nvPicPr>
          <p:cNvPr id="31" name="תמונה 30" descr="תוצאת תמונה עבור שירות התעסוקה">
            <a:extLst>
              <a:ext uri="{FF2B5EF4-FFF2-40B4-BE49-F238E27FC236}">
                <a16:creationId xmlns:a16="http://schemas.microsoft.com/office/drawing/2014/main" id="{25BA087C-2521-476A-AFA5-C23179D3B44A}"/>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0" name="תמונה 49">
            <a:extLst>
              <a:ext uri="{FF2B5EF4-FFF2-40B4-BE49-F238E27FC236}">
                <a16:creationId xmlns:a16="http://schemas.microsoft.com/office/drawing/2014/main" id="{35EE7555-5413-4925-96BC-6C5C229AB3D7}"/>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25" name="מלבן 24">
            <a:extLst>
              <a:ext uri="{FF2B5EF4-FFF2-40B4-BE49-F238E27FC236}">
                <a16:creationId xmlns:a16="http://schemas.microsoft.com/office/drawing/2014/main" id="{2C57BB1D-14A3-449C-9B0C-D2325CEB538C}"/>
              </a:ext>
            </a:extLst>
          </p:cNvPr>
          <p:cNvSpPr/>
          <p:nvPr/>
        </p:nvSpPr>
        <p:spPr>
          <a:xfrm>
            <a:off x="2611716" y="775962"/>
            <a:ext cx="6968575"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Unemployment placement program in Israel</a:t>
            </a:r>
          </a:p>
        </p:txBody>
      </p:sp>
      <p:grpSp>
        <p:nvGrpSpPr>
          <p:cNvPr id="32" name="קבוצה 31">
            <a:extLst>
              <a:ext uri="{FF2B5EF4-FFF2-40B4-BE49-F238E27FC236}">
                <a16:creationId xmlns:a16="http://schemas.microsoft.com/office/drawing/2014/main" id="{58433A12-61EC-497E-B8B8-24BC0B845B5B}"/>
              </a:ext>
            </a:extLst>
          </p:cNvPr>
          <p:cNvGrpSpPr/>
          <p:nvPr/>
        </p:nvGrpSpPr>
        <p:grpSpPr>
          <a:xfrm>
            <a:off x="1670726" y="5989636"/>
            <a:ext cx="1923764" cy="752840"/>
            <a:chOff x="5953" y="12556"/>
            <a:chExt cx="2214562" cy="901113"/>
          </a:xfrm>
        </p:grpSpPr>
        <p:sp>
          <p:nvSpPr>
            <p:cNvPr id="33" name="חץ: סוגר זוויתי 32">
              <a:extLst>
                <a:ext uri="{FF2B5EF4-FFF2-40B4-BE49-F238E27FC236}">
                  <a16:creationId xmlns:a16="http://schemas.microsoft.com/office/drawing/2014/main" id="{79787F00-597C-4BAE-92D4-73180029658F}"/>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8E793372-EA24-4841-A836-6CCF7A2D34FA}"/>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5" name="קבוצה 34">
            <a:extLst>
              <a:ext uri="{FF2B5EF4-FFF2-40B4-BE49-F238E27FC236}">
                <a16:creationId xmlns:a16="http://schemas.microsoft.com/office/drawing/2014/main" id="{325CB5A3-4408-46CB-A6B0-2E60AD1F562A}"/>
              </a:ext>
            </a:extLst>
          </p:cNvPr>
          <p:cNvGrpSpPr/>
          <p:nvPr/>
        </p:nvGrpSpPr>
        <p:grpSpPr>
          <a:xfrm>
            <a:off x="3250248" y="5989933"/>
            <a:ext cx="1787423" cy="752543"/>
            <a:chOff x="1999059" y="12912"/>
            <a:chExt cx="2214562" cy="900757"/>
          </a:xfrm>
        </p:grpSpPr>
        <p:sp>
          <p:nvSpPr>
            <p:cNvPr id="36" name="חץ: סוגר זוויתי 35">
              <a:extLst>
                <a:ext uri="{FF2B5EF4-FFF2-40B4-BE49-F238E27FC236}">
                  <a16:creationId xmlns:a16="http://schemas.microsoft.com/office/drawing/2014/main" id="{BCECFCE2-236C-49C1-A519-752157B79BE6}"/>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40E7C361-1A9B-4D1D-BF5A-A0741ADF8F53}"/>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8" name="קבוצה 37">
            <a:extLst>
              <a:ext uri="{FF2B5EF4-FFF2-40B4-BE49-F238E27FC236}">
                <a16:creationId xmlns:a16="http://schemas.microsoft.com/office/drawing/2014/main" id="{46280950-F79D-4065-AAE8-05BD1C023A58}"/>
              </a:ext>
            </a:extLst>
          </p:cNvPr>
          <p:cNvGrpSpPr/>
          <p:nvPr/>
        </p:nvGrpSpPr>
        <p:grpSpPr>
          <a:xfrm>
            <a:off x="5955261" y="5989636"/>
            <a:ext cx="1753550" cy="752840"/>
            <a:chOff x="3992165" y="12556"/>
            <a:chExt cx="2214562" cy="901113"/>
          </a:xfrm>
        </p:grpSpPr>
        <p:sp>
          <p:nvSpPr>
            <p:cNvPr id="39" name="חץ: סוגר זוויתי 38">
              <a:extLst>
                <a:ext uri="{FF2B5EF4-FFF2-40B4-BE49-F238E27FC236}">
                  <a16:creationId xmlns:a16="http://schemas.microsoft.com/office/drawing/2014/main" id="{2571C685-9091-4073-B9D3-7A8CA3A094A2}"/>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CB7C95A2-3B74-4FED-936C-160AC0426BFA}"/>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1" name="קבוצה 40">
            <a:extLst>
              <a:ext uri="{FF2B5EF4-FFF2-40B4-BE49-F238E27FC236}">
                <a16:creationId xmlns:a16="http://schemas.microsoft.com/office/drawing/2014/main" id="{3086CC02-44AA-45DD-A4C2-4F34A8FEBC95}"/>
              </a:ext>
            </a:extLst>
          </p:cNvPr>
          <p:cNvGrpSpPr/>
          <p:nvPr/>
        </p:nvGrpSpPr>
        <p:grpSpPr>
          <a:xfrm>
            <a:off x="4663233" y="6003667"/>
            <a:ext cx="1660667" cy="746454"/>
            <a:chOff x="5985275" y="27845"/>
            <a:chExt cx="2214563" cy="893469"/>
          </a:xfrm>
        </p:grpSpPr>
        <p:sp>
          <p:nvSpPr>
            <p:cNvPr id="42" name="חץ: סוגר זוויתי 41">
              <a:extLst>
                <a:ext uri="{FF2B5EF4-FFF2-40B4-BE49-F238E27FC236}">
                  <a16:creationId xmlns:a16="http://schemas.microsoft.com/office/drawing/2014/main" id="{395AFE5D-CEED-4460-BFA3-27F34E69A0BC}"/>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189BF4A8-41E2-42B3-B02A-0024881965D9}"/>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4" name="קבוצה 43">
            <a:extLst>
              <a:ext uri="{FF2B5EF4-FFF2-40B4-BE49-F238E27FC236}">
                <a16:creationId xmlns:a16="http://schemas.microsoft.com/office/drawing/2014/main" id="{1953EF0A-14D2-483E-9662-FC65AAF6034D}"/>
              </a:ext>
            </a:extLst>
          </p:cNvPr>
          <p:cNvGrpSpPr/>
          <p:nvPr/>
        </p:nvGrpSpPr>
        <p:grpSpPr>
          <a:xfrm>
            <a:off x="7376994" y="6003435"/>
            <a:ext cx="1678466" cy="754330"/>
            <a:chOff x="7978378" y="10772"/>
            <a:chExt cx="2214562" cy="902897"/>
          </a:xfrm>
        </p:grpSpPr>
        <p:sp>
          <p:nvSpPr>
            <p:cNvPr id="45" name="חץ: סוגר זוויתי 44">
              <a:extLst>
                <a:ext uri="{FF2B5EF4-FFF2-40B4-BE49-F238E27FC236}">
                  <a16:creationId xmlns:a16="http://schemas.microsoft.com/office/drawing/2014/main" id="{A04D72F5-C5E7-4EB4-AF2C-07E75B7AE7E7}"/>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A45EF8DC-0677-4DB2-85A5-E06AEA6C3B71}"/>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7" name="קבוצה 46">
            <a:extLst>
              <a:ext uri="{FF2B5EF4-FFF2-40B4-BE49-F238E27FC236}">
                <a16:creationId xmlns:a16="http://schemas.microsoft.com/office/drawing/2014/main" id="{4C2FA3B6-29A6-41ED-A2FE-40128A678A13}"/>
              </a:ext>
            </a:extLst>
          </p:cNvPr>
          <p:cNvGrpSpPr/>
          <p:nvPr/>
        </p:nvGrpSpPr>
        <p:grpSpPr>
          <a:xfrm>
            <a:off x="8711223" y="6009011"/>
            <a:ext cx="2374466" cy="748754"/>
            <a:chOff x="9971484" y="17447"/>
            <a:chExt cx="2214562" cy="896222"/>
          </a:xfrm>
        </p:grpSpPr>
        <p:sp>
          <p:nvSpPr>
            <p:cNvPr id="48" name="חץ: סוגר זוויתי 47">
              <a:extLst>
                <a:ext uri="{FF2B5EF4-FFF2-40B4-BE49-F238E27FC236}">
                  <a16:creationId xmlns:a16="http://schemas.microsoft.com/office/drawing/2014/main" id="{3961F397-E56C-4FA4-875B-551025AE9829}"/>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63" name="חץ: סוגר זוויתי 14">
              <a:extLst>
                <a:ext uri="{FF2B5EF4-FFF2-40B4-BE49-F238E27FC236}">
                  <a16:creationId xmlns:a16="http://schemas.microsoft.com/office/drawing/2014/main" id="{955CB885-26CF-49F7-99E8-BD0DDBCCE0B1}"/>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167941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Picture 2">
            <a:extLst>
              <a:ext uri="{FF2B5EF4-FFF2-40B4-BE49-F238E27FC236}">
                <a16:creationId xmlns:a16="http://schemas.microsoft.com/office/drawing/2014/main" id="{3A334842-7268-4A35-AFE2-E6CA28F6E8C4}"/>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24" name="חץ: שמאלה-למעלה 23">
            <a:extLst>
              <a:ext uri="{FF2B5EF4-FFF2-40B4-BE49-F238E27FC236}">
                <a16:creationId xmlns:a16="http://schemas.microsoft.com/office/drawing/2014/main" id="{D85645C1-B55A-4950-9370-903C85F43E0A}"/>
              </a:ext>
            </a:extLst>
          </p:cNvPr>
          <p:cNvSpPr/>
          <p:nvPr/>
        </p:nvSpPr>
        <p:spPr>
          <a:xfrm>
            <a:off x="9219050" y="1779280"/>
            <a:ext cx="1260676" cy="885824"/>
          </a:xfrm>
          <a:prstGeom prst="leftUpArrow">
            <a:avLst>
              <a:gd name="adj1" fmla="val 14978"/>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endParaRPr lang="he-IL"/>
          </a:p>
        </p:txBody>
      </p:sp>
      <p:sp>
        <p:nvSpPr>
          <p:cNvPr id="25" name="מלבן: מסגרת משופעת 24">
            <a:extLst>
              <a:ext uri="{FF2B5EF4-FFF2-40B4-BE49-F238E27FC236}">
                <a16:creationId xmlns:a16="http://schemas.microsoft.com/office/drawing/2014/main" id="{C1D441A0-855B-4B56-93EC-B83A4A59FEBD}"/>
              </a:ext>
            </a:extLst>
          </p:cNvPr>
          <p:cNvSpPr/>
          <p:nvPr/>
        </p:nvSpPr>
        <p:spPr>
          <a:xfrm>
            <a:off x="9416767" y="1154360"/>
            <a:ext cx="1692499" cy="88582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lvl="0" algn="ctr"/>
            <a:r>
              <a:rPr lang="en-US" dirty="0"/>
              <a:t>Research Questions</a:t>
            </a:r>
            <a:endParaRPr lang="he-IL" dirty="0"/>
          </a:p>
        </p:txBody>
      </p:sp>
      <p:sp>
        <p:nvSpPr>
          <p:cNvPr id="26" name="חץ: שמאלה-למעלה 25">
            <a:extLst>
              <a:ext uri="{FF2B5EF4-FFF2-40B4-BE49-F238E27FC236}">
                <a16:creationId xmlns:a16="http://schemas.microsoft.com/office/drawing/2014/main" id="{EDD27F72-BF48-4436-9F4A-39F9B9F0079E}"/>
              </a:ext>
            </a:extLst>
          </p:cNvPr>
          <p:cNvSpPr/>
          <p:nvPr/>
        </p:nvSpPr>
        <p:spPr>
          <a:xfrm>
            <a:off x="7257047" y="2665104"/>
            <a:ext cx="1320968" cy="839350"/>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endParaRPr lang="he-IL"/>
          </a:p>
        </p:txBody>
      </p:sp>
      <p:sp>
        <p:nvSpPr>
          <p:cNvPr id="27" name="חץ: שמאלה-למעלה 26">
            <a:extLst>
              <a:ext uri="{FF2B5EF4-FFF2-40B4-BE49-F238E27FC236}">
                <a16:creationId xmlns:a16="http://schemas.microsoft.com/office/drawing/2014/main" id="{63329C6E-3119-45DB-8C57-5CE92F5D6221}"/>
              </a:ext>
            </a:extLst>
          </p:cNvPr>
          <p:cNvSpPr/>
          <p:nvPr/>
        </p:nvSpPr>
        <p:spPr>
          <a:xfrm>
            <a:off x="5160231" y="3587847"/>
            <a:ext cx="1320968" cy="885823"/>
          </a:xfrm>
          <a:prstGeom prst="leftUpArrow">
            <a:avLst>
              <a:gd name="adj1" fmla="val 18987"/>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endParaRPr lang="he-IL"/>
          </a:p>
        </p:txBody>
      </p:sp>
      <p:sp>
        <p:nvSpPr>
          <p:cNvPr id="28" name="חץ: שמאלה-למעלה 27">
            <a:extLst>
              <a:ext uri="{FF2B5EF4-FFF2-40B4-BE49-F238E27FC236}">
                <a16:creationId xmlns:a16="http://schemas.microsoft.com/office/drawing/2014/main" id="{11414F7F-334C-403A-84B7-3637A057E87C}"/>
              </a:ext>
            </a:extLst>
          </p:cNvPr>
          <p:cNvSpPr/>
          <p:nvPr/>
        </p:nvSpPr>
        <p:spPr>
          <a:xfrm>
            <a:off x="3206462" y="4406310"/>
            <a:ext cx="1320968" cy="885824"/>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endParaRPr lang="he-IL"/>
          </a:p>
        </p:txBody>
      </p:sp>
      <p:sp>
        <p:nvSpPr>
          <p:cNvPr id="29" name="מלבן: מסגרת משופעת 28">
            <a:extLst>
              <a:ext uri="{FF2B5EF4-FFF2-40B4-BE49-F238E27FC236}">
                <a16:creationId xmlns:a16="http://schemas.microsoft.com/office/drawing/2014/main" id="{C869FC28-09F4-4A25-8D2F-4D9D2907DF20}"/>
              </a:ext>
            </a:extLst>
          </p:cNvPr>
          <p:cNvSpPr/>
          <p:nvPr/>
        </p:nvSpPr>
        <p:spPr>
          <a:xfrm>
            <a:off x="7526551" y="2040184"/>
            <a:ext cx="1692499" cy="88582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en-US" dirty="0"/>
              <a:t>Data Collection</a:t>
            </a:r>
            <a:endParaRPr lang="he-IL" dirty="0"/>
          </a:p>
        </p:txBody>
      </p:sp>
      <p:sp>
        <p:nvSpPr>
          <p:cNvPr id="30" name="מלבן: מסגרת משופעת 29">
            <a:extLst>
              <a:ext uri="{FF2B5EF4-FFF2-40B4-BE49-F238E27FC236}">
                <a16:creationId xmlns:a16="http://schemas.microsoft.com/office/drawing/2014/main" id="{ECD3FD1E-4791-4EC2-8543-85774AF8C898}"/>
              </a:ext>
            </a:extLst>
          </p:cNvPr>
          <p:cNvSpPr/>
          <p:nvPr/>
        </p:nvSpPr>
        <p:spPr>
          <a:xfrm>
            <a:off x="5545985" y="2931218"/>
            <a:ext cx="1692499" cy="88582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en-US" dirty="0"/>
              <a:t>Data Factorizing</a:t>
            </a:r>
            <a:endParaRPr lang="he-IL" dirty="0"/>
          </a:p>
        </p:txBody>
      </p:sp>
      <p:sp>
        <p:nvSpPr>
          <p:cNvPr id="31" name="מלבן: מסגרת משופעת 30">
            <a:extLst>
              <a:ext uri="{FF2B5EF4-FFF2-40B4-BE49-F238E27FC236}">
                <a16:creationId xmlns:a16="http://schemas.microsoft.com/office/drawing/2014/main" id="{2C35DF97-B5B6-411A-8671-EC38D0E71567}"/>
              </a:ext>
            </a:extLst>
          </p:cNvPr>
          <p:cNvSpPr/>
          <p:nvPr/>
        </p:nvSpPr>
        <p:spPr>
          <a:xfrm>
            <a:off x="3467732" y="3817042"/>
            <a:ext cx="1692499" cy="88582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en-US" dirty="0"/>
              <a:t>Modeling and Analyzing</a:t>
            </a:r>
            <a:endParaRPr lang="he-IL" dirty="0"/>
          </a:p>
        </p:txBody>
      </p:sp>
      <p:sp>
        <p:nvSpPr>
          <p:cNvPr id="50" name="מלבן: מסגרת משופעת 49">
            <a:extLst>
              <a:ext uri="{FF2B5EF4-FFF2-40B4-BE49-F238E27FC236}">
                <a16:creationId xmlns:a16="http://schemas.microsoft.com/office/drawing/2014/main" id="{6A2CAFD1-9920-4307-8067-E758D02A0907}"/>
              </a:ext>
            </a:extLst>
          </p:cNvPr>
          <p:cNvSpPr/>
          <p:nvPr/>
        </p:nvSpPr>
        <p:spPr>
          <a:xfrm>
            <a:off x="1485718" y="4595426"/>
            <a:ext cx="1720744" cy="978967"/>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en-US" dirty="0"/>
              <a:t>Conclusions</a:t>
            </a:r>
            <a:endParaRPr lang="he-IL" dirty="0"/>
          </a:p>
        </p:txBody>
      </p:sp>
      <p:sp>
        <p:nvSpPr>
          <p:cNvPr id="51" name="תיבת טקסט 7">
            <a:extLst>
              <a:ext uri="{FF2B5EF4-FFF2-40B4-BE49-F238E27FC236}">
                <a16:creationId xmlns:a16="http://schemas.microsoft.com/office/drawing/2014/main" id="{2176C215-BD0D-42AA-B1D7-6608603097B2}"/>
              </a:ext>
            </a:extLst>
          </p:cNvPr>
          <p:cNvSpPr txBox="1"/>
          <p:nvPr/>
        </p:nvSpPr>
        <p:spPr>
          <a:xfrm>
            <a:off x="5940388" y="2556676"/>
            <a:ext cx="1042970" cy="369332"/>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dirty="0"/>
              <a:t>Python, R</a:t>
            </a:r>
            <a:endParaRPr lang="he-IL" dirty="0"/>
          </a:p>
        </p:txBody>
      </p:sp>
      <p:sp>
        <p:nvSpPr>
          <p:cNvPr id="52" name="תיבת טקסט 70">
            <a:extLst>
              <a:ext uri="{FF2B5EF4-FFF2-40B4-BE49-F238E27FC236}">
                <a16:creationId xmlns:a16="http://schemas.microsoft.com/office/drawing/2014/main" id="{1B433725-F60F-4471-8DD6-1D23FB9E64C3}"/>
              </a:ext>
            </a:extLst>
          </p:cNvPr>
          <p:cNvSpPr txBox="1"/>
          <p:nvPr/>
        </p:nvSpPr>
        <p:spPr>
          <a:xfrm>
            <a:off x="3490985" y="3436957"/>
            <a:ext cx="1738600" cy="369332"/>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dirty="0"/>
              <a:t>Python, R , SPSS</a:t>
            </a:r>
            <a:endParaRPr lang="he-IL" dirty="0"/>
          </a:p>
        </p:txBody>
      </p:sp>
      <p:sp>
        <p:nvSpPr>
          <p:cNvPr id="53" name="תיבת טקסט 71">
            <a:extLst>
              <a:ext uri="{FF2B5EF4-FFF2-40B4-BE49-F238E27FC236}">
                <a16:creationId xmlns:a16="http://schemas.microsoft.com/office/drawing/2014/main" id="{8D7564B6-7884-44B7-BBC4-31DB24F03933}"/>
              </a:ext>
            </a:extLst>
          </p:cNvPr>
          <p:cNvSpPr txBox="1"/>
          <p:nvPr/>
        </p:nvSpPr>
        <p:spPr>
          <a:xfrm>
            <a:off x="7192323" y="1420721"/>
            <a:ext cx="2283420" cy="646331"/>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rtl="0"/>
            <a:r>
              <a:rPr lang="en-US" dirty="0"/>
              <a:t>Report Generator, SQL, Excel</a:t>
            </a:r>
            <a:endParaRPr lang="he-IL" dirty="0"/>
          </a:p>
        </p:txBody>
      </p:sp>
      <p:pic>
        <p:nvPicPr>
          <p:cNvPr id="54" name="תמונה 53" descr="תוצאת תמונה עבור שירות התעסוקה">
            <a:extLst>
              <a:ext uri="{FF2B5EF4-FFF2-40B4-BE49-F238E27FC236}">
                <a16:creationId xmlns:a16="http://schemas.microsoft.com/office/drawing/2014/main" id="{53DE67A1-9BEF-4D5B-8E76-748245DF8241}"/>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5" name="תמונה 54">
            <a:extLst>
              <a:ext uri="{FF2B5EF4-FFF2-40B4-BE49-F238E27FC236}">
                <a16:creationId xmlns:a16="http://schemas.microsoft.com/office/drawing/2014/main" id="{2551A21A-7478-4AB8-8A59-7845A22D8195}"/>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59" name="מלבן 58">
            <a:extLst>
              <a:ext uri="{FF2B5EF4-FFF2-40B4-BE49-F238E27FC236}">
                <a16:creationId xmlns:a16="http://schemas.microsoft.com/office/drawing/2014/main" id="{3727C18B-CFF2-48C4-A177-5CD1A5880C66}"/>
              </a:ext>
            </a:extLst>
          </p:cNvPr>
          <p:cNvSpPr/>
          <p:nvPr/>
        </p:nvSpPr>
        <p:spPr>
          <a:xfrm>
            <a:off x="5278845" y="595747"/>
            <a:ext cx="2060180"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The Method</a:t>
            </a:r>
          </a:p>
        </p:txBody>
      </p:sp>
      <p:grpSp>
        <p:nvGrpSpPr>
          <p:cNvPr id="36" name="קבוצה 35">
            <a:extLst>
              <a:ext uri="{FF2B5EF4-FFF2-40B4-BE49-F238E27FC236}">
                <a16:creationId xmlns:a16="http://schemas.microsoft.com/office/drawing/2014/main" id="{A4BE8490-F15B-4353-8A44-1B99DB2D429D}"/>
              </a:ext>
            </a:extLst>
          </p:cNvPr>
          <p:cNvGrpSpPr/>
          <p:nvPr/>
        </p:nvGrpSpPr>
        <p:grpSpPr>
          <a:xfrm>
            <a:off x="1670726" y="5989636"/>
            <a:ext cx="1923764" cy="752840"/>
            <a:chOff x="5953" y="12556"/>
            <a:chExt cx="2214562" cy="901113"/>
          </a:xfrm>
        </p:grpSpPr>
        <p:sp>
          <p:nvSpPr>
            <p:cNvPr id="37" name="חץ: סוגר זוויתי 36">
              <a:extLst>
                <a:ext uri="{FF2B5EF4-FFF2-40B4-BE49-F238E27FC236}">
                  <a16:creationId xmlns:a16="http://schemas.microsoft.com/office/drawing/2014/main" id="{4286EDB9-A616-4FCC-8C07-EABF3C24B9E1}"/>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8" name="חץ: סוגר זוויתי 4">
              <a:extLst>
                <a:ext uri="{FF2B5EF4-FFF2-40B4-BE49-F238E27FC236}">
                  <a16:creationId xmlns:a16="http://schemas.microsoft.com/office/drawing/2014/main" id="{AE37F553-C870-479C-9737-0200E8CEB4F3}"/>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9" name="קבוצה 38">
            <a:extLst>
              <a:ext uri="{FF2B5EF4-FFF2-40B4-BE49-F238E27FC236}">
                <a16:creationId xmlns:a16="http://schemas.microsoft.com/office/drawing/2014/main" id="{B5E70E95-5D07-49BA-AB9C-79E5C69C7C73}"/>
              </a:ext>
            </a:extLst>
          </p:cNvPr>
          <p:cNvGrpSpPr/>
          <p:nvPr/>
        </p:nvGrpSpPr>
        <p:grpSpPr>
          <a:xfrm>
            <a:off x="3250248" y="5989933"/>
            <a:ext cx="1787423" cy="752543"/>
            <a:chOff x="1999059" y="12912"/>
            <a:chExt cx="2214562" cy="900757"/>
          </a:xfrm>
        </p:grpSpPr>
        <p:sp>
          <p:nvSpPr>
            <p:cNvPr id="40" name="חץ: סוגר זוויתי 39">
              <a:extLst>
                <a:ext uri="{FF2B5EF4-FFF2-40B4-BE49-F238E27FC236}">
                  <a16:creationId xmlns:a16="http://schemas.microsoft.com/office/drawing/2014/main" id="{AC3C9B10-A345-41F1-BB06-66F66DB6F272}"/>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41" name="חץ: סוגר זוויתי 6">
              <a:extLst>
                <a:ext uri="{FF2B5EF4-FFF2-40B4-BE49-F238E27FC236}">
                  <a16:creationId xmlns:a16="http://schemas.microsoft.com/office/drawing/2014/main" id="{61E84F74-F330-4139-B236-455F62482019}"/>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42" name="קבוצה 41">
            <a:extLst>
              <a:ext uri="{FF2B5EF4-FFF2-40B4-BE49-F238E27FC236}">
                <a16:creationId xmlns:a16="http://schemas.microsoft.com/office/drawing/2014/main" id="{44511B9D-C2B3-4368-9C95-F25EBABF36E4}"/>
              </a:ext>
            </a:extLst>
          </p:cNvPr>
          <p:cNvGrpSpPr/>
          <p:nvPr/>
        </p:nvGrpSpPr>
        <p:grpSpPr>
          <a:xfrm>
            <a:off x="5955261" y="5989636"/>
            <a:ext cx="1753550" cy="752840"/>
            <a:chOff x="3992165" y="12556"/>
            <a:chExt cx="2214562" cy="901113"/>
          </a:xfrm>
        </p:grpSpPr>
        <p:sp>
          <p:nvSpPr>
            <p:cNvPr id="43" name="חץ: סוגר זוויתי 42">
              <a:extLst>
                <a:ext uri="{FF2B5EF4-FFF2-40B4-BE49-F238E27FC236}">
                  <a16:creationId xmlns:a16="http://schemas.microsoft.com/office/drawing/2014/main" id="{59896E3B-C06F-43A3-92E4-92D4E3989822}"/>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4" name="חץ: סוגר זוויתי 8">
              <a:extLst>
                <a:ext uri="{FF2B5EF4-FFF2-40B4-BE49-F238E27FC236}">
                  <a16:creationId xmlns:a16="http://schemas.microsoft.com/office/drawing/2014/main" id="{0634C3EC-1907-4BF3-8D53-21A2EB79DEB9}"/>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5" name="קבוצה 44">
            <a:extLst>
              <a:ext uri="{FF2B5EF4-FFF2-40B4-BE49-F238E27FC236}">
                <a16:creationId xmlns:a16="http://schemas.microsoft.com/office/drawing/2014/main" id="{F23947FD-BF99-481E-95FB-DEC30D5DC2AD}"/>
              </a:ext>
            </a:extLst>
          </p:cNvPr>
          <p:cNvGrpSpPr/>
          <p:nvPr/>
        </p:nvGrpSpPr>
        <p:grpSpPr>
          <a:xfrm>
            <a:off x="4663233" y="6003667"/>
            <a:ext cx="1660667" cy="746454"/>
            <a:chOff x="5985275" y="27845"/>
            <a:chExt cx="2214563" cy="893469"/>
          </a:xfrm>
        </p:grpSpPr>
        <p:sp>
          <p:nvSpPr>
            <p:cNvPr id="46" name="חץ: סוגר זוויתי 45">
              <a:extLst>
                <a:ext uri="{FF2B5EF4-FFF2-40B4-BE49-F238E27FC236}">
                  <a16:creationId xmlns:a16="http://schemas.microsoft.com/office/drawing/2014/main" id="{ED21BB5E-6C58-417B-AD8E-77B0B347884B}"/>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7" name="חץ: סוגר זוויתי 10">
              <a:extLst>
                <a:ext uri="{FF2B5EF4-FFF2-40B4-BE49-F238E27FC236}">
                  <a16:creationId xmlns:a16="http://schemas.microsoft.com/office/drawing/2014/main" id="{9FBFE761-B47B-45A1-8756-35634111D93A}"/>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8" name="קבוצה 47">
            <a:extLst>
              <a:ext uri="{FF2B5EF4-FFF2-40B4-BE49-F238E27FC236}">
                <a16:creationId xmlns:a16="http://schemas.microsoft.com/office/drawing/2014/main" id="{130D8C51-30C9-48C9-9DB4-27668A6907AE}"/>
              </a:ext>
            </a:extLst>
          </p:cNvPr>
          <p:cNvGrpSpPr/>
          <p:nvPr/>
        </p:nvGrpSpPr>
        <p:grpSpPr>
          <a:xfrm>
            <a:off x="7376994" y="6003435"/>
            <a:ext cx="1678466" cy="754330"/>
            <a:chOff x="7978378" y="10772"/>
            <a:chExt cx="2214562" cy="902897"/>
          </a:xfrm>
        </p:grpSpPr>
        <p:sp>
          <p:nvSpPr>
            <p:cNvPr id="49" name="חץ: סוגר זוויתי 48">
              <a:extLst>
                <a:ext uri="{FF2B5EF4-FFF2-40B4-BE49-F238E27FC236}">
                  <a16:creationId xmlns:a16="http://schemas.microsoft.com/office/drawing/2014/main" id="{936554EC-50B8-4877-9ABC-69134B25FB16}"/>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56" name="חץ: סוגר זוויתי 12">
              <a:extLst>
                <a:ext uri="{FF2B5EF4-FFF2-40B4-BE49-F238E27FC236}">
                  <a16:creationId xmlns:a16="http://schemas.microsoft.com/office/drawing/2014/main" id="{B5BDA8B7-836E-43B9-806D-9C0498F3E85E}"/>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57" name="קבוצה 56">
            <a:extLst>
              <a:ext uri="{FF2B5EF4-FFF2-40B4-BE49-F238E27FC236}">
                <a16:creationId xmlns:a16="http://schemas.microsoft.com/office/drawing/2014/main" id="{AE63E5FE-F41F-4721-A31D-8FFCC90378AD}"/>
              </a:ext>
            </a:extLst>
          </p:cNvPr>
          <p:cNvGrpSpPr/>
          <p:nvPr/>
        </p:nvGrpSpPr>
        <p:grpSpPr>
          <a:xfrm>
            <a:off x="8711223" y="6009011"/>
            <a:ext cx="2374466" cy="748754"/>
            <a:chOff x="9971484" y="17447"/>
            <a:chExt cx="2214562" cy="896222"/>
          </a:xfrm>
        </p:grpSpPr>
        <p:sp>
          <p:nvSpPr>
            <p:cNvPr id="78" name="חץ: סוגר זוויתי 77">
              <a:extLst>
                <a:ext uri="{FF2B5EF4-FFF2-40B4-BE49-F238E27FC236}">
                  <a16:creationId xmlns:a16="http://schemas.microsoft.com/office/drawing/2014/main" id="{19B34B58-F15F-4C29-803D-CFB90BD56906}"/>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79" name="חץ: סוגר זוויתי 14">
              <a:extLst>
                <a:ext uri="{FF2B5EF4-FFF2-40B4-BE49-F238E27FC236}">
                  <a16:creationId xmlns:a16="http://schemas.microsoft.com/office/drawing/2014/main" id="{4035FAB6-6F02-4C47-B384-BEF75AE6B2D3}"/>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421323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fade">
                                      <p:cBhvr>
                                        <p:cTn id="18" dur="500"/>
                                        <p:tgtEl>
                                          <p:spTgt spid="5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500"/>
                                        <p:tgtEl>
                                          <p:spTgt spid="5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fade">
                                      <p:cBhvr>
                                        <p:cTn id="37" dur="500"/>
                                        <p:tgtEl>
                                          <p:spTgt spid="5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P spid="30" grpId="0" animBg="1"/>
      <p:bldP spid="31" grpId="0" animBg="1"/>
      <p:bldP spid="50" grpId="0" animBg="1"/>
      <p:bldP spid="51" grpId="0"/>
      <p:bldP spid="52" grpId="0"/>
      <p:bldP spid="5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a:extLst>
              <a:ext uri="{FF2B5EF4-FFF2-40B4-BE49-F238E27FC236}">
                <a16:creationId xmlns:a16="http://schemas.microsoft.com/office/drawing/2014/main" id="{C765D554-1807-48DD-81CD-26DBCCB8B530}"/>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3" name="מלבן 2">
            <a:extLst>
              <a:ext uri="{FF2B5EF4-FFF2-40B4-BE49-F238E27FC236}">
                <a16:creationId xmlns:a16="http://schemas.microsoft.com/office/drawing/2014/main" id="{58F1EBDA-0895-4E91-B3C8-A74D705D5DE9}"/>
              </a:ext>
            </a:extLst>
          </p:cNvPr>
          <p:cNvSpPr/>
          <p:nvPr/>
        </p:nvSpPr>
        <p:spPr>
          <a:xfrm>
            <a:off x="328739" y="1716403"/>
            <a:ext cx="11958687" cy="3277820"/>
          </a:xfrm>
          <a:prstGeom prst="rect">
            <a:avLst/>
          </a:prstGeom>
        </p:spPr>
        <p:txBody>
          <a:bodyPr wrap="square">
            <a:spAutoFit/>
          </a:bodyPr>
          <a:lstStyle/>
          <a:p>
            <a:r>
              <a:rPr lang="en-US" sz="2300" b="1" dirty="0">
                <a:latin typeface="David" panose="020E0502060401010101" pitchFamily="34" charset="-79"/>
                <a:cs typeface="David" panose="020E0502060401010101" pitchFamily="34" charset="-79"/>
              </a:rPr>
              <a:t>(Q1) </a:t>
            </a:r>
            <a:r>
              <a:rPr lang="en-US" sz="2300" dirty="0">
                <a:latin typeface="David" panose="020E0502060401010101" pitchFamily="34" charset="-79"/>
                <a:cs typeface="David" panose="020E0502060401010101" pitchFamily="34" charset="-79"/>
              </a:rPr>
              <a:t>Is there a difference between good placements of the Arabic sector to other populations?</a:t>
            </a:r>
          </a:p>
          <a:p>
            <a:endParaRPr lang="en-US" sz="2300" dirty="0">
              <a:latin typeface="David" panose="020E0502060401010101" pitchFamily="34" charset="-79"/>
              <a:cs typeface="David" panose="020E0502060401010101" pitchFamily="34" charset="-79"/>
            </a:endParaRPr>
          </a:p>
          <a:p>
            <a:r>
              <a:rPr lang="en-US" sz="2300" b="1" dirty="0">
                <a:latin typeface="David" panose="020E0502060401010101" pitchFamily="34" charset="-79"/>
                <a:cs typeface="David" panose="020E0502060401010101" pitchFamily="34" charset="-79"/>
              </a:rPr>
              <a:t>(Q2) </a:t>
            </a:r>
            <a:r>
              <a:rPr lang="en-US" sz="2300" dirty="0">
                <a:latin typeface="David" panose="020E0502060401010101" pitchFamily="34" charset="-79"/>
                <a:cs typeface="David" panose="020E0502060401010101" pitchFamily="34" charset="-79"/>
              </a:rPr>
              <a:t>How long job seekers are in the program before their placements?</a:t>
            </a:r>
          </a:p>
          <a:p>
            <a:endParaRPr lang="en-US" sz="2300" dirty="0">
              <a:latin typeface="David" panose="020E0502060401010101" pitchFamily="34" charset="-79"/>
              <a:cs typeface="David" panose="020E0502060401010101" pitchFamily="34" charset="-79"/>
            </a:endParaRPr>
          </a:p>
          <a:p>
            <a:r>
              <a:rPr lang="en-US" sz="2300" b="1" dirty="0">
                <a:latin typeface="David" panose="020E0502060401010101" pitchFamily="34" charset="-79"/>
                <a:cs typeface="David" panose="020E0502060401010101" pitchFamily="34" charset="-79"/>
              </a:rPr>
              <a:t>(Q3) </a:t>
            </a:r>
            <a:r>
              <a:rPr lang="en-US" sz="2300" dirty="0">
                <a:latin typeface="David" panose="020E0502060401010101" pitchFamily="34" charset="-79"/>
                <a:cs typeface="David" panose="020E0502060401010101" pitchFamily="34" charset="-79"/>
              </a:rPr>
              <a:t>Is there a difference between the time length of jobseeker in the program to type of placement?</a:t>
            </a:r>
          </a:p>
          <a:p>
            <a:endParaRPr lang="en-US" sz="2300" dirty="0">
              <a:latin typeface="David" panose="020E0502060401010101" pitchFamily="34" charset="-79"/>
              <a:cs typeface="David" panose="020E0502060401010101" pitchFamily="34" charset="-79"/>
            </a:endParaRPr>
          </a:p>
          <a:p>
            <a:r>
              <a:rPr lang="en-US" sz="2300" b="1" dirty="0">
                <a:latin typeface="David" panose="020E0502060401010101" pitchFamily="34" charset="-79"/>
                <a:cs typeface="David" panose="020E0502060401010101" pitchFamily="34" charset="-79"/>
              </a:rPr>
              <a:t>(Q4) </a:t>
            </a:r>
            <a:r>
              <a:rPr lang="en-US" sz="2300" dirty="0">
                <a:latin typeface="David" panose="020E0502060401010101" pitchFamily="34" charset="-79"/>
                <a:cs typeface="David" panose="020E0502060401010101" pitchFamily="34" charset="-79"/>
              </a:rPr>
              <a:t>Do the number of activities from the program influence job seeker's placements? </a:t>
            </a:r>
          </a:p>
          <a:p>
            <a:endParaRPr lang="en-US" sz="2300" b="1" dirty="0">
              <a:latin typeface="David" panose="020E0502060401010101" pitchFamily="34" charset="-79"/>
              <a:cs typeface="David" panose="020E0502060401010101" pitchFamily="34" charset="-79"/>
            </a:endParaRPr>
          </a:p>
          <a:p>
            <a:r>
              <a:rPr lang="en-US" sz="2300" b="1" dirty="0">
                <a:latin typeface="David" panose="020E0502060401010101" pitchFamily="34" charset="-79"/>
                <a:cs typeface="David" panose="020E0502060401010101" pitchFamily="34" charset="-79"/>
              </a:rPr>
              <a:t>(Q5) </a:t>
            </a:r>
            <a:r>
              <a:rPr lang="en-US" sz="2300" dirty="0">
                <a:latin typeface="David" panose="020E0502060401010101" pitchFamily="34" charset="-79"/>
                <a:cs typeface="David" panose="020E0502060401010101" pitchFamily="34" charset="-79"/>
              </a:rPr>
              <a:t>Is there an influence between socio-economic jobseeker characteristics to placement?</a:t>
            </a:r>
          </a:p>
        </p:txBody>
      </p:sp>
      <p:pic>
        <p:nvPicPr>
          <p:cNvPr id="24" name="תמונה 23" descr="תוצאת תמונה עבור שירות התעסוקה">
            <a:extLst>
              <a:ext uri="{FF2B5EF4-FFF2-40B4-BE49-F238E27FC236}">
                <a16:creationId xmlns:a16="http://schemas.microsoft.com/office/drawing/2014/main" id="{EF4BDBDD-C174-469A-ABDC-230B517DDB7C}"/>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5" name="תמונה 24">
            <a:extLst>
              <a:ext uri="{FF2B5EF4-FFF2-40B4-BE49-F238E27FC236}">
                <a16:creationId xmlns:a16="http://schemas.microsoft.com/office/drawing/2014/main" id="{96462924-8681-44E3-A274-1AA3974822D3}"/>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44" name="מלבן 43">
            <a:extLst>
              <a:ext uri="{FF2B5EF4-FFF2-40B4-BE49-F238E27FC236}">
                <a16:creationId xmlns:a16="http://schemas.microsoft.com/office/drawing/2014/main" id="{DB3D1BE2-00EA-4B50-B21E-1BD380FA34D3}"/>
              </a:ext>
            </a:extLst>
          </p:cNvPr>
          <p:cNvSpPr/>
          <p:nvPr/>
        </p:nvSpPr>
        <p:spPr>
          <a:xfrm>
            <a:off x="4660837" y="786085"/>
            <a:ext cx="3294492"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Research Questions</a:t>
            </a:r>
          </a:p>
        </p:txBody>
      </p:sp>
      <p:grpSp>
        <p:nvGrpSpPr>
          <p:cNvPr id="26" name="קבוצה 25">
            <a:extLst>
              <a:ext uri="{FF2B5EF4-FFF2-40B4-BE49-F238E27FC236}">
                <a16:creationId xmlns:a16="http://schemas.microsoft.com/office/drawing/2014/main" id="{39BA5A68-17E9-4F30-AF43-F3D2E36DDA5F}"/>
              </a:ext>
            </a:extLst>
          </p:cNvPr>
          <p:cNvGrpSpPr/>
          <p:nvPr/>
        </p:nvGrpSpPr>
        <p:grpSpPr>
          <a:xfrm>
            <a:off x="1670726" y="5989636"/>
            <a:ext cx="1923764" cy="752840"/>
            <a:chOff x="5953" y="12556"/>
            <a:chExt cx="2214562" cy="901113"/>
          </a:xfrm>
        </p:grpSpPr>
        <p:sp>
          <p:nvSpPr>
            <p:cNvPr id="27" name="חץ: סוגר זוויתי 26">
              <a:extLst>
                <a:ext uri="{FF2B5EF4-FFF2-40B4-BE49-F238E27FC236}">
                  <a16:creationId xmlns:a16="http://schemas.microsoft.com/office/drawing/2014/main" id="{BE966012-0E2E-4590-8ACC-BF565ABB7737}"/>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28" name="חץ: סוגר זוויתי 4">
              <a:extLst>
                <a:ext uri="{FF2B5EF4-FFF2-40B4-BE49-F238E27FC236}">
                  <a16:creationId xmlns:a16="http://schemas.microsoft.com/office/drawing/2014/main" id="{66EEC205-90F8-47B3-8FEF-390A722A1621}"/>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29" name="קבוצה 28">
            <a:extLst>
              <a:ext uri="{FF2B5EF4-FFF2-40B4-BE49-F238E27FC236}">
                <a16:creationId xmlns:a16="http://schemas.microsoft.com/office/drawing/2014/main" id="{7BA91F58-33DF-44E8-8920-FA8526C3CAB1}"/>
              </a:ext>
            </a:extLst>
          </p:cNvPr>
          <p:cNvGrpSpPr/>
          <p:nvPr/>
        </p:nvGrpSpPr>
        <p:grpSpPr>
          <a:xfrm>
            <a:off x="3250248" y="5989933"/>
            <a:ext cx="1787423" cy="752543"/>
            <a:chOff x="1999059" y="12912"/>
            <a:chExt cx="2214562" cy="900757"/>
          </a:xfrm>
        </p:grpSpPr>
        <p:sp>
          <p:nvSpPr>
            <p:cNvPr id="30" name="חץ: סוגר זוויתי 29">
              <a:extLst>
                <a:ext uri="{FF2B5EF4-FFF2-40B4-BE49-F238E27FC236}">
                  <a16:creationId xmlns:a16="http://schemas.microsoft.com/office/drawing/2014/main" id="{5AE15BCD-206D-4018-AEDE-6DDAE3414371}"/>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1" name="חץ: סוגר זוויתי 6">
              <a:extLst>
                <a:ext uri="{FF2B5EF4-FFF2-40B4-BE49-F238E27FC236}">
                  <a16:creationId xmlns:a16="http://schemas.microsoft.com/office/drawing/2014/main" id="{9B3DE24B-863E-4726-BB46-3F046A620BFC}"/>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2" name="קבוצה 31">
            <a:extLst>
              <a:ext uri="{FF2B5EF4-FFF2-40B4-BE49-F238E27FC236}">
                <a16:creationId xmlns:a16="http://schemas.microsoft.com/office/drawing/2014/main" id="{2422EF29-90C4-4391-B1A7-1A759B23E5ED}"/>
              </a:ext>
            </a:extLst>
          </p:cNvPr>
          <p:cNvGrpSpPr/>
          <p:nvPr/>
        </p:nvGrpSpPr>
        <p:grpSpPr>
          <a:xfrm>
            <a:off x="5955261" y="5989636"/>
            <a:ext cx="1753550" cy="752840"/>
            <a:chOff x="3992165" y="12556"/>
            <a:chExt cx="2214562" cy="901113"/>
          </a:xfrm>
        </p:grpSpPr>
        <p:sp>
          <p:nvSpPr>
            <p:cNvPr id="33" name="חץ: סוגר זוויתי 32">
              <a:extLst>
                <a:ext uri="{FF2B5EF4-FFF2-40B4-BE49-F238E27FC236}">
                  <a16:creationId xmlns:a16="http://schemas.microsoft.com/office/drawing/2014/main" id="{66E40A9D-C511-4460-AEED-6F94528255E6}"/>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4" name="חץ: סוגר זוויתי 8">
              <a:extLst>
                <a:ext uri="{FF2B5EF4-FFF2-40B4-BE49-F238E27FC236}">
                  <a16:creationId xmlns:a16="http://schemas.microsoft.com/office/drawing/2014/main" id="{A06772BC-4242-4500-8852-0D387EBE6E7A}"/>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35" name="קבוצה 34">
            <a:extLst>
              <a:ext uri="{FF2B5EF4-FFF2-40B4-BE49-F238E27FC236}">
                <a16:creationId xmlns:a16="http://schemas.microsoft.com/office/drawing/2014/main" id="{077676D6-34EE-4142-92C0-6095BA96B466}"/>
              </a:ext>
            </a:extLst>
          </p:cNvPr>
          <p:cNvGrpSpPr/>
          <p:nvPr/>
        </p:nvGrpSpPr>
        <p:grpSpPr>
          <a:xfrm>
            <a:off x="4663233" y="6003667"/>
            <a:ext cx="1660667" cy="746454"/>
            <a:chOff x="5985275" y="27845"/>
            <a:chExt cx="2214563" cy="893469"/>
          </a:xfrm>
        </p:grpSpPr>
        <p:sp>
          <p:nvSpPr>
            <p:cNvPr id="36" name="חץ: סוגר זוויתי 35">
              <a:extLst>
                <a:ext uri="{FF2B5EF4-FFF2-40B4-BE49-F238E27FC236}">
                  <a16:creationId xmlns:a16="http://schemas.microsoft.com/office/drawing/2014/main" id="{D57702CB-0914-448C-901D-BCDD782EECA8}"/>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37" name="חץ: סוגר זוויתי 10">
              <a:extLst>
                <a:ext uri="{FF2B5EF4-FFF2-40B4-BE49-F238E27FC236}">
                  <a16:creationId xmlns:a16="http://schemas.microsoft.com/office/drawing/2014/main" id="{51834A6E-6D2B-44AF-B7FB-A5D9AFBA0FEF}"/>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38" name="קבוצה 37">
            <a:extLst>
              <a:ext uri="{FF2B5EF4-FFF2-40B4-BE49-F238E27FC236}">
                <a16:creationId xmlns:a16="http://schemas.microsoft.com/office/drawing/2014/main" id="{DD6A361A-D6FD-4BD1-B5D4-3974F1C5FF2E}"/>
              </a:ext>
            </a:extLst>
          </p:cNvPr>
          <p:cNvGrpSpPr/>
          <p:nvPr/>
        </p:nvGrpSpPr>
        <p:grpSpPr>
          <a:xfrm>
            <a:off x="7376994" y="6003435"/>
            <a:ext cx="1678466" cy="754330"/>
            <a:chOff x="7978378" y="10772"/>
            <a:chExt cx="2214562" cy="902897"/>
          </a:xfrm>
        </p:grpSpPr>
        <p:sp>
          <p:nvSpPr>
            <p:cNvPr id="39" name="חץ: סוגר זוויתי 38">
              <a:extLst>
                <a:ext uri="{FF2B5EF4-FFF2-40B4-BE49-F238E27FC236}">
                  <a16:creationId xmlns:a16="http://schemas.microsoft.com/office/drawing/2014/main" id="{9DE85D7A-8F2A-4FA7-97D8-558924A2F899}"/>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0" name="חץ: סוגר זוויתי 12">
              <a:extLst>
                <a:ext uri="{FF2B5EF4-FFF2-40B4-BE49-F238E27FC236}">
                  <a16:creationId xmlns:a16="http://schemas.microsoft.com/office/drawing/2014/main" id="{65EA5DC3-5255-4B8A-BB82-0DE3C8CC9444}"/>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CD95BB17-D304-4AEB-BBBC-D6E77582F056}"/>
              </a:ext>
            </a:extLst>
          </p:cNvPr>
          <p:cNvGrpSpPr/>
          <p:nvPr/>
        </p:nvGrpSpPr>
        <p:grpSpPr>
          <a:xfrm>
            <a:off x="8711223" y="6009011"/>
            <a:ext cx="2374466" cy="748754"/>
            <a:chOff x="9971484" y="17447"/>
            <a:chExt cx="2214562" cy="896222"/>
          </a:xfrm>
        </p:grpSpPr>
        <p:sp>
          <p:nvSpPr>
            <p:cNvPr id="42" name="חץ: סוגר זוויתי 41">
              <a:extLst>
                <a:ext uri="{FF2B5EF4-FFF2-40B4-BE49-F238E27FC236}">
                  <a16:creationId xmlns:a16="http://schemas.microsoft.com/office/drawing/2014/main" id="{10F20A80-F7E3-41AD-B7FF-958DBC2352ED}"/>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5" name="חץ: סוגר זוויתי 14">
              <a:extLst>
                <a:ext uri="{FF2B5EF4-FFF2-40B4-BE49-F238E27FC236}">
                  <a16:creationId xmlns:a16="http://schemas.microsoft.com/office/drawing/2014/main" id="{8FEC01EA-0271-4BF4-8299-F555FE28142A}"/>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982613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
            <a:extLst>
              <a:ext uri="{FF2B5EF4-FFF2-40B4-BE49-F238E27FC236}">
                <a16:creationId xmlns:a16="http://schemas.microsoft.com/office/drawing/2014/main" id="{27E7DF43-6A11-46FF-880F-976B7752F05D}"/>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24" name="תיבת טקסט 14">
            <a:extLst>
              <a:ext uri="{FF2B5EF4-FFF2-40B4-BE49-F238E27FC236}">
                <a16:creationId xmlns:a16="http://schemas.microsoft.com/office/drawing/2014/main" id="{F97C0DD4-747C-423A-880C-FEF7D121A61C}"/>
              </a:ext>
            </a:extLst>
          </p:cNvPr>
          <p:cNvSpPr txBox="1"/>
          <p:nvPr/>
        </p:nvSpPr>
        <p:spPr>
          <a:xfrm>
            <a:off x="1292649" y="2090102"/>
            <a:ext cx="4600151" cy="2862322"/>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r>
              <a:rPr lang="en-US" sz="2000" u="sng" dirty="0">
                <a:latin typeface="David" panose="020E0502060401010101" pitchFamily="34" charset="-79"/>
                <a:cs typeface="David" panose="020E0502060401010101" pitchFamily="34" charset="-79"/>
              </a:rPr>
              <a:t>Amazing Success</a:t>
            </a:r>
            <a:r>
              <a:rPr lang="en-US" sz="2000" dirty="0">
                <a:latin typeface="David" panose="020E0502060401010101" pitchFamily="34" charset="-79"/>
                <a:cs typeface="David" panose="020E0502060401010101" pitchFamily="34" charset="-79"/>
              </a:rPr>
              <a:t>:</a:t>
            </a:r>
          </a:p>
          <a:p>
            <a:pPr algn="l" rtl="0"/>
            <a:r>
              <a:rPr lang="en-US" sz="2000" dirty="0">
                <a:latin typeface="David" panose="020E0502060401010101" pitchFamily="34" charset="-79"/>
                <a:cs typeface="David" panose="020E0502060401010101" pitchFamily="34" charset="-79"/>
              </a:rPr>
              <a:t>* No revolving door cases, placement since enters the program = 1, no resumption date.</a:t>
            </a:r>
          </a:p>
          <a:p>
            <a:pPr algn="l" rtl="0"/>
            <a:endParaRPr lang="he-IL" sz="2000" dirty="0">
              <a:latin typeface="David" panose="020E0502060401010101" pitchFamily="34" charset="-79"/>
              <a:cs typeface="David" panose="020E0502060401010101" pitchFamily="34" charset="-79"/>
            </a:endParaRPr>
          </a:p>
          <a:p>
            <a:pPr algn="l" rtl="0"/>
            <a:endParaRPr lang="en-US" sz="2000" dirty="0">
              <a:latin typeface="David" panose="020E0502060401010101" pitchFamily="34" charset="-79"/>
              <a:cs typeface="David" panose="020E0502060401010101" pitchFamily="34" charset="-79"/>
            </a:endParaRPr>
          </a:p>
          <a:p>
            <a:pPr lvl="0" algn="l" rtl="0"/>
            <a:r>
              <a:rPr lang="en-US" sz="2000" u="sng" dirty="0">
                <a:latin typeface="David" panose="020E0502060401010101" pitchFamily="34" charset="-79"/>
                <a:cs typeface="David" panose="020E0502060401010101" pitchFamily="34" charset="-79"/>
              </a:rPr>
              <a:t>Medium Success</a:t>
            </a:r>
            <a:r>
              <a:rPr lang="en-US" sz="2000" dirty="0">
                <a:latin typeface="David" panose="020E0502060401010101" pitchFamily="34" charset="-79"/>
                <a:cs typeface="David" panose="020E0502060401010101" pitchFamily="34" charset="-79"/>
              </a:rPr>
              <a:t>:</a:t>
            </a:r>
            <a:br>
              <a:rPr lang="en-US" sz="2000" dirty="0">
                <a:latin typeface="David" panose="020E0502060401010101" pitchFamily="34" charset="-79"/>
                <a:cs typeface="David" panose="020E0502060401010101" pitchFamily="34" charset="-79"/>
              </a:rPr>
            </a:br>
            <a:r>
              <a:rPr lang="en-US" sz="2000" dirty="0">
                <a:latin typeface="David" panose="020E0502060401010101" pitchFamily="34" charset="-79"/>
                <a:cs typeface="David" panose="020E0502060401010101" pitchFamily="34" charset="-79"/>
              </a:rPr>
              <a:t>No revolving door cases, placement since enters the program &gt; 1, no renew activity date, or no renew registration date.</a:t>
            </a:r>
          </a:p>
        </p:txBody>
      </p:sp>
      <p:sp>
        <p:nvSpPr>
          <p:cNvPr id="27" name="תיבת טקסט 38">
            <a:extLst>
              <a:ext uri="{FF2B5EF4-FFF2-40B4-BE49-F238E27FC236}">
                <a16:creationId xmlns:a16="http://schemas.microsoft.com/office/drawing/2014/main" id="{E6831662-A1B5-4812-A6C8-50E3AD2DDAB4}"/>
              </a:ext>
            </a:extLst>
          </p:cNvPr>
          <p:cNvSpPr txBox="1"/>
          <p:nvPr/>
        </p:nvSpPr>
        <p:spPr>
          <a:xfrm>
            <a:off x="7011048" y="2090102"/>
            <a:ext cx="4828667" cy="3170099"/>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r>
              <a:rPr lang="en-US" sz="2000" u="sng" dirty="0">
                <a:latin typeface="David" panose="020E0502060401010101" pitchFamily="34" charset="-79"/>
                <a:cs typeface="David" panose="020E0502060401010101" pitchFamily="34" charset="-79"/>
              </a:rPr>
              <a:t>Weak Success</a:t>
            </a:r>
            <a:r>
              <a:rPr lang="en-US" sz="2000" dirty="0">
                <a:latin typeface="David" panose="020E0502060401010101" pitchFamily="34" charset="-79"/>
                <a:cs typeface="David" panose="020E0502060401010101" pitchFamily="34" charset="-79"/>
              </a:rPr>
              <a:t>:</a:t>
            </a:r>
          </a:p>
          <a:p>
            <a:pPr algn="l" rtl="0"/>
            <a:r>
              <a:rPr lang="en-US" sz="2000" dirty="0">
                <a:latin typeface="David" panose="020E0502060401010101" pitchFamily="34" charset="-79"/>
                <a:cs typeface="David" panose="020E0502060401010101" pitchFamily="34" charset="-79"/>
              </a:rPr>
              <a:t>All job seekers who not in label 1,2 or 4.</a:t>
            </a:r>
          </a:p>
          <a:p>
            <a:pPr lvl="0" algn="l" rtl="0"/>
            <a:endParaRPr lang="en-US" sz="2000" u="sng" dirty="0">
              <a:latin typeface="David" panose="020E0502060401010101" pitchFamily="34" charset="-79"/>
              <a:cs typeface="David" panose="020E0502060401010101" pitchFamily="34" charset="-79"/>
            </a:endParaRPr>
          </a:p>
          <a:p>
            <a:pPr lvl="0" algn="l" rtl="0"/>
            <a:endParaRPr lang="en-US" sz="2000" u="sng" dirty="0">
              <a:latin typeface="David" panose="020E0502060401010101" pitchFamily="34" charset="-79"/>
              <a:cs typeface="David" panose="020E0502060401010101" pitchFamily="34" charset="-79"/>
            </a:endParaRPr>
          </a:p>
          <a:p>
            <a:pPr lvl="0" algn="l" rtl="0"/>
            <a:endParaRPr lang="en-US" sz="2000" u="sng" dirty="0">
              <a:latin typeface="David" panose="020E0502060401010101" pitchFamily="34" charset="-79"/>
              <a:cs typeface="David" panose="020E0502060401010101" pitchFamily="34" charset="-79"/>
            </a:endParaRPr>
          </a:p>
          <a:p>
            <a:pPr lvl="0" algn="l" rtl="0"/>
            <a:r>
              <a:rPr lang="en-US" sz="2000" u="sng" dirty="0">
                <a:latin typeface="David" panose="020E0502060401010101" pitchFamily="34" charset="-79"/>
                <a:cs typeface="David" panose="020E0502060401010101" pitchFamily="34" charset="-79"/>
              </a:rPr>
              <a:t>Failure</a:t>
            </a:r>
            <a:r>
              <a:rPr lang="en-US" sz="2000" dirty="0">
                <a:latin typeface="David" panose="020E0502060401010101" pitchFamily="34" charset="-79"/>
                <a:cs typeface="David" panose="020E0502060401010101" pitchFamily="34" charset="-79"/>
              </a:rPr>
              <a:t>:</a:t>
            </a:r>
          </a:p>
          <a:p>
            <a:pPr algn="l" rtl="0"/>
            <a:r>
              <a:rPr lang="en-US" sz="2000" dirty="0">
                <a:latin typeface="David" panose="020E0502060401010101" pitchFamily="34" charset="-79"/>
                <a:cs typeface="David" panose="020E0502060401010101" pitchFamily="34" charset="-79"/>
              </a:rPr>
              <a:t>No resumption date, no placements since joining the program, or revolving door cases higher than 0.</a:t>
            </a:r>
          </a:p>
          <a:p>
            <a:pPr lvl="0" algn="l"/>
            <a:endParaRPr lang="en-US" sz="2000" dirty="0">
              <a:latin typeface="David" panose="020E0502060401010101" pitchFamily="34" charset="-79"/>
              <a:cs typeface="David" panose="020E0502060401010101" pitchFamily="34" charset="-79"/>
            </a:endParaRPr>
          </a:p>
        </p:txBody>
      </p:sp>
      <p:pic>
        <p:nvPicPr>
          <p:cNvPr id="50" name="תמונה 49" descr="תוצאת תמונה עבור שירות התעסוקה">
            <a:extLst>
              <a:ext uri="{FF2B5EF4-FFF2-40B4-BE49-F238E27FC236}">
                <a16:creationId xmlns:a16="http://schemas.microsoft.com/office/drawing/2014/main" id="{CA8017F4-2B92-4558-A8AC-A6680018F55F}"/>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1" name="תמונה 50">
            <a:extLst>
              <a:ext uri="{FF2B5EF4-FFF2-40B4-BE49-F238E27FC236}">
                <a16:creationId xmlns:a16="http://schemas.microsoft.com/office/drawing/2014/main" id="{4FE4551D-C1F6-43F6-9EA9-664E238833F9}"/>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pic>
        <p:nvPicPr>
          <p:cNvPr id="1028" name="Picture 4" descr="Download now this free icon in SVG, PSD, PNG, EPS format or as webfonts. Flaticon, the largest database of free vector icons.">
            <a:extLst>
              <a:ext uri="{FF2B5EF4-FFF2-40B4-BE49-F238E27FC236}">
                <a16:creationId xmlns:a16="http://schemas.microsoft.com/office/drawing/2014/main" id="{79935E27-08DD-4753-B71F-5B8CFB7490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0248" y="2090102"/>
            <a:ext cx="422401" cy="4224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ownload now this free icon in SVG, PSD, PNG, EPS format or as webfonts. Flaticon, the largest database of free vector icons.">
            <a:extLst>
              <a:ext uri="{FF2B5EF4-FFF2-40B4-BE49-F238E27FC236}">
                <a16:creationId xmlns:a16="http://schemas.microsoft.com/office/drawing/2014/main" id="{EC57BA28-D32F-4484-85AB-865618B51D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0248" y="3536403"/>
            <a:ext cx="422401" cy="42750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ownload now this free icon in SVG, PSD, PNG, EPS format or as webfonts. Flaticon, the largest database of free vector icons.">
            <a:extLst>
              <a:ext uri="{FF2B5EF4-FFF2-40B4-BE49-F238E27FC236}">
                <a16:creationId xmlns:a16="http://schemas.microsoft.com/office/drawing/2014/main" id="{12367543-5D4D-49D1-A10C-AC81300EEF0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7516" y="2072308"/>
            <a:ext cx="422401" cy="4224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Download now this free icon in SVG, PSD, PNG, EPS format or as webfonts. Flaticon, the largest database of free vector icons.">
            <a:extLst>
              <a:ext uri="{FF2B5EF4-FFF2-40B4-BE49-F238E27FC236}">
                <a16:creationId xmlns:a16="http://schemas.microsoft.com/office/drawing/2014/main" id="{DB6C5A2C-D508-41BF-809F-48F6639607F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21806" y="3636971"/>
            <a:ext cx="406242" cy="406242"/>
          </a:xfrm>
          <a:prstGeom prst="rect">
            <a:avLst/>
          </a:prstGeom>
          <a:noFill/>
          <a:extLst>
            <a:ext uri="{909E8E84-426E-40DD-AFC4-6F175D3DCCD1}">
              <a14:hiddenFill xmlns:a14="http://schemas.microsoft.com/office/drawing/2010/main">
                <a:solidFill>
                  <a:srgbClr val="FFFFFF"/>
                </a:solidFill>
              </a14:hiddenFill>
            </a:ext>
          </a:extLst>
        </p:spPr>
      </p:pic>
      <p:sp>
        <p:nvSpPr>
          <p:cNvPr id="30" name="מלבן 29">
            <a:extLst>
              <a:ext uri="{FF2B5EF4-FFF2-40B4-BE49-F238E27FC236}">
                <a16:creationId xmlns:a16="http://schemas.microsoft.com/office/drawing/2014/main" id="{567FC497-1E3F-4690-8521-5AAF33BA1177}"/>
              </a:ext>
            </a:extLst>
          </p:cNvPr>
          <p:cNvSpPr/>
          <p:nvPr/>
        </p:nvSpPr>
        <p:spPr>
          <a:xfrm>
            <a:off x="2992427" y="859793"/>
            <a:ext cx="6207148"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Placements Success Definition (Label’s)</a:t>
            </a:r>
          </a:p>
        </p:txBody>
      </p:sp>
      <p:sp>
        <p:nvSpPr>
          <p:cNvPr id="2" name="מלבן 1">
            <a:extLst>
              <a:ext uri="{FF2B5EF4-FFF2-40B4-BE49-F238E27FC236}">
                <a16:creationId xmlns:a16="http://schemas.microsoft.com/office/drawing/2014/main" id="{2B1F2847-B7BB-436E-B620-2C03E0C38CA5}"/>
              </a:ext>
            </a:extLst>
          </p:cNvPr>
          <p:cNvSpPr/>
          <p:nvPr/>
        </p:nvSpPr>
        <p:spPr>
          <a:xfrm>
            <a:off x="258611" y="5398043"/>
            <a:ext cx="8791715" cy="338554"/>
          </a:xfrm>
          <a:prstGeom prst="rect">
            <a:avLst/>
          </a:prstGeom>
        </p:spPr>
        <p:txBody>
          <a:bodyPr wrap="square">
            <a:spAutoFit/>
          </a:bodyPr>
          <a:lstStyle/>
          <a:p>
            <a:pPr algn="l">
              <a:spcAft>
                <a:spcPts val="800"/>
              </a:spcAft>
            </a:pPr>
            <a:r>
              <a:rPr lang="en-US" sz="1600" dirty="0">
                <a:latin typeface="Times New Roman" panose="02020603050405020304" pitchFamily="18" charset="0"/>
                <a:ea typeface="Calibri" panose="020F0502020204030204" pitchFamily="34" charset="0"/>
              </a:rPr>
              <a:t>* Revolving door- job seeker has returned to the program in 3 months since he was placement in a job</a:t>
            </a:r>
            <a:r>
              <a:rPr lang="en-US" sz="1600" dirty="0">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grpSp>
        <p:nvGrpSpPr>
          <p:cNvPr id="49" name="קבוצה 48">
            <a:extLst>
              <a:ext uri="{FF2B5EF4-FFF2-40B4-BE49-F238E27FC236}">
                <a16:creationId xmlns:a16="http://schemas.microsoft.com/office/drawing/2014/main" id="{7F6AD57B-FF82-4A9A-B402-943F06C15403}"/>
              </a:ext>
            </a:extLst>
          </p:cNvPr>
          <p:cNvGrpSpPr/>
          <p:nvPr/>
        </p:nvGrpSpPr>
        <p:grpSpPr>
          <a:xfrm>
            <a:off x="1670726" y="5989636"/>
            <a:ext cx="1923764" cy="752840"/>
            <a:chOff x="5953" y="12556"/>
            <a:chExt cx="2214562" cy="901113"/>
          </a:xfrm>
        </p:grpSpPr>
        <p:sp>
          <p:nvSpPr>
            <p:cNvPr id="52" name="חץ: סוגר זוויתי 51">
              <a:extLst>
                <a:ext uri="{FF2B5EF4-FFF2-40B4-BE49-F238E27FC236}">
                  <a16:creationId xmlns:a16="http://schemas.microsoft.com/office/drawing/2014/main" id="{DBA89E2D-05A8-441B-83DB-A221330981A6}"/>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53" name="חץ: סוגר זוויתי 4">
              <a:extLst>
                <a:ext uri="{FF2B5EF4-FFF2-40B4-BE49-F238E27FC236}">
                  <a16:creationId xmlns:a16="http://schemas.microsoft.com/office/drawing/2014/main" id="{344FCCF8-439E-4E6A-BA6A-793DFB48D439}"/>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54" name="קבוצה 53">
            <a:extLst>
              <a:ext uri="{FF2B5EF4-FFF2-40B4-BE49-F238E27FC236}">
                <a16:creationId xmlns:a16="http://schemas.microsoft.com/office/drawing/2014/main" id="{B1A3BC47-76E8-4FDE-98B2-C5D264A8FE4E}"/>
              </a:ext>
            </a:extLst>
          </p:cNvPr>
          <p:cNvGrpSpPr/>
          <p:nvPr/>
        </p:nvGrpSpPr>
        <p:grpSpPr>
          <a:xfrm>
            <a:off x="3250248" y="5989933"/>
            <a:ext cx="1787423" cy="752543"/>
            <a:chOff x="1999059" y="12912"/>
            <a:chExt cx="2214562" cy="900757"/>
          </a:xfrm>
        </p:grpSpPr>
        <p:sp>
          <p:nvSpPr>
            <p:cNvPr id="55" name="חץ: סוגר זוויתי 54">
              <a:extLst>
                <a:ext uri="{FF2B5EF4-FFF2-40B4-BE49-F238E27FC236}">
                  <a16:creationId xmlns:a16="http://schemas.microsoft.com/office/drawing/2014/main" id="{F3EB8043-A60E-402F-BCC4-39B637BAE5D3}"/>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56" name="חץ: סוגר זוויתי 6">
              <a:extLst>
                <a:ext uri="{FF2B5EF4-FFF2-40B4-BE49-F238E27FC236}">
                  <a16:creationId xmlns:a16="http://schemas.microsoft.com/office/drawing/2014/main" id="{E95959D1-5CE7-4D8B-99B9-A0E02794F465}"/>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57" name="קבוצה 56">
            <a:extLst>
              <a:ext uri="{FF2B5EF4-FFF2-40B4-BE49-F238E27FC236}">
                <a16:creationId xmlns:a16="http://schemas.microsoft.com/office/drawing/2014/main" id="{4C98C0FE-82DA-42FC-AB08-5576DF04795C}"/>
              </a:ext>
            </a:extLst>
          </p:cNvPr>
          <p:cNvGrpSpPr/>
          <p:nvPr/>
        </p:nvGrpSpPr>
        <p:grpSpPr>
          <a:xfrm>
            <a:off x="5955261" y="5989636"/>
            <a:ext cx="1753550" cy="752840"/>
            <a:chOff x="3992165" y="12556"/>
            <a:chExt cx="2214562" cy="901113"/>
          </a:xfrm>
        </p:grpSpPr>
        <p:sp>
          <p:nvSpPr>
            <p:cNvPr id="58" name="חץ: סוגר זוויתי 57">
              <a:extLst>
                <a:ext uri="{FF2B5EF4-FFF2-40B4-BE49-F238E27FC236}">
                  <a16:creationId xmlns:a16="http://schemas.microsoft.com/office/drawing/2014/main" id="{1ABAB3D2-094F-4331-AD7F-2FE1FB5B14A3}"/>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59" name="חץ: סוגר זוויתי 8">
              <a:extLst>
                <a:ext uri="{FF2B5EF4-FFF2-40B4-BE49-F238E27FC236}">
                  <a16:creationId xmlns:a16="http://schemas.microsoft.com/office/drawing/2014/main" id="{81D49186-F823-45B3-A292-C07F73BB00DE}"/>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60" name="קבוצה 59">
            <a:extLst>
              <a:ext uri="{FF2B5EF4-FFF2-40B4-BE49-F238E27FC236}">
                <a16:creationId xmlns:a16="http://schemas.microsoft.com/office/drawing/2014/main" id="{43080340-99D1-444C-B279-6D238BA1DF4F}"/>
              </a:ext>
            </a:extLst>
          </p:cNvPr>
          <p:cNvGrpSpPr/>
          <p:nvPr/>
        </p:nvGrpSpPr>
        <p:grpSpPr>
          <a:xfrm>
            <a:off x="4663233" y="6003667"/>
            <a:ext cx="1660667" cy="746454"/>
            <a:chOff x="5985275" y="27845"/>
            <a:chExt cx="2214563" cy="893469"/>
          </a:xfrm>
        </p:grpSpPr>
        <p:sp>
          <p:nvSpPr>
            <p:cNvPr id="61" name="חץ: סוגר זוויתי 60">
              <a:extLst>
                <a:ext uri="{FF2B5EF4-FFF2-40B4-BE49-F238E27FC236}">
                  <a16:creationId xmlns:a16="http://schemas.microsoft.com/office/drawing/2014/main" id="{8315D8D6-84B8-49A6-AA0B-2B35E6520BCE}"/>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62" name="חץ: סוגר זוויתי 10">
              <a:extLst>
                <a:ext uri="{FF2B5EF4-FFF2-40B4-BE49-F238E27FC236}">
                  <a16:creationId xmlns:a16="http://schemas.microsoft.com/office/drawing/2014/main" id="{19368698-7CFE-4683-9BA6-14754709B6BB}"/>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63" name="קבוצה 62">
            <a:extLst>
              <a:ext uri="{FF2B5EF4-FFF2-40B4-BE49-F238E27FC236}">
                <a16:creationId xmlns:a16="http://schemas.microsoft.com/office/drawing/2014/main" id="{E246D442-8EDF-4DB3-8A3E-891481993169}"/>
              </a:ext>
            </a:extLst>
          </p:cNvPr>
          <p:cNvGrpSpPr/>
          <p:nvPr/>
        </p:nvGrpSpPr>
        <p:grpSpPr>
          <a:xfrm>
            <a:off x="7376994" y="6003435"/>
            <a:ext cx="1678466" cy="754330"/>
            <a:chOff x="7978378" y="10772"/>
            <a:chExt cx="2214562" cy="902897"/>
          </a:xfrm>
        </p:grpSpPr>
        <p:sp>
          <p:nvSpPr>
            <p:cNvPr id="64" name="חץ: סוגר זוויתי 63">
              <a:extLst>
                <a:ext uri="{FF2B5EF4-FFF2-40B4-BE49-F238E27FC236}">
                  <a16:creationId xmlns:a16="http://schemas.microsoft.com/office/drawing/2014/main" id="{ACCBD5B3-5383-47C1-912A-93F5559E4D2F}"/>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65" name="חץ: סוגר זוויתי 12">
              <a:extLst>
                <a:ext uri="{FF2B5EF4-FFF2-40B4-BE49-F238E27FC236}">
                  <a16:creationId xmlns:a16="http://schemas.microsoft.com/office/drawing/2014/main" id="{186C6BDB-81F6-428A-A4E8-D113E5A54ECF}"/>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66" name="קבוצה 65">
            <a:extLst>
              <a:ext uri="{FF2B5EF4-FFF2-40B4-BE49-F238E27FC236}">
                <a16:creationId xmlns:a16="http://schemas.microsoft.com/office/drawing/2014/main" id="{F962A2A7-BA2D-4D20-A1A2-BC2A171D4F10}"/>
              </a:ext>
            </a:extLst>
          </p:cNvPr>
          <p:cNvGrpSpPr/>
          <p:nvPr/>
        </p:nvGrpSpPr>
        <p:grpSpPr>
          <a:xfrm>
            <a:off x="8711223" y="6009011"/>
            <a:ext cx="2374466" cy="748754"/>
            <a:chOff x="9971484" y="17447"/>
            <a:chExt cx="2214562" cy="896222"/>
          </a:xfrm>
        </p:grpSpPr>
        <p:sp>
          <p:nvSpPr>
            <p:cNvPr id="67" name="חץ: סוגר זוויתי 66">
              <a:extLst>
                <a:ext uri="{FF2B5EF4-FFF2-40B4-BE49-F238E27FC236}">
                  <a16:creationId xmlns:a16="http://schemas.microsoft.com/office/drawing/2014/main" id="{21D5BDA5-A2A3-4177-8ACF-BF7C9F8008C5}"/>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68" name="חץ: סוגר זוויתי 14">
              <a:extLst>
                <a:ext uri="{FF2B5EF4-FFF2-40B4-BE49-F238E27FC236}">
                  <a16:creationId xmlns:a16="http://schemas.microsoft.com/office/drawing/2014/main" id="{6BC98337-7ACC-46FE-A809-E6DAB21F45D0}"/>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3764078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a:extLst>
              <a:ext uri="{FF2B5EF4-FFF2-40B4-BE49-F238E27FC236}">
                <a16:creationId xmlns:a16="http://schemas.microsoft.com/office/drawing/2014/main" id="{D4B2A000-6834-423F-BFE2-13317E6D9229}"/>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27" name="תמונה 26" descr="תוצאת תמונה עבור שירות התעסוקה">
            <a:extLst>
              <a:ext uri="{FF2B5EF4-FFF2-40B4-BE49-F238E27FC236}">
                <a16:creationId xmlns:a16="http://schemas.microsoft.com/office/drawing/2014/main" id="{A9CB042D-73E9-481E-AC11-EF99DB40C42A}"/>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8" name="תמונה 27">
            <a:extLst>
              <a:ext uri="{FF2B5EF4-FFF2-40B4-BE49-F238E27FC236}">
                <a16:creationId xmlns:a16="http://schemas.microsoft.com/office/drawing/2014/main" id="{19D69AF8-6D21-4CA8-BE26-AB683BC3334D}"/>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29" name="מלבן 28">
            <a:extLst>
              <a:ext uri="{FF2B5EF4-FFF2-40B4-BE49-F238E27FC236}">
                <a16:creationId xmlns:a16="http://schemas.microsoft.com/office/drawing/2014/main" id="{89D36DC5-F3F9-4752-95F1-BFD1EB474E08}"/>
              </a:ext>
            </a:extLst>
          </p:cNvPr>
          <p:cNvSpPr/>
          <p:nvPr/>
        </p:nvSpPr>
        <p:spPr>
          <a:xfrm>
            <a:off x="4930192" y="728318"/>
            <a:ext cx="2757486"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Data Factorizing</a:t>
            </a:r>
          </a:p>
        </p:txBody>
      </p:sp>
      <p:sp>
        <p:nvSpPr>
          <p:cNvPr id="2" name="מלבן 1">
            <a:extLst>
              <a:ext uri="{FF2B5EF4-FFF2-40B4-BE49-F238E27FC236}">
                <a16:creationId xmlns:a16="http://schemas.microsoft.com/office/drawing/2014/main" id="{55AB36A1-1746-40F3-8199-47C738F685AA}"/>
              </a:ext>
            </a:extLst>
          </p:cNvPr>
          <p:cNvSpPr/>
          <p:nvPr/>
        </p:nvSpPr>
        <p:spPr>
          <a:xfrm>
            <a:off x="1216241" y="1709291"/>
            <a:ext cx="10388737" cy="2816156"/>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dirty="0">
                <a:latin typeface="David" panose="020E0502060401010101" pitchFamily="34" charset="-79"/>
                <a:cs typeface="David" panose="020E0502060401010101" pitchFamily="34" charset="-79"/>
              </a:rPr>
              <a:t>The database containing 82 columns and 55,989 rows.</a:t>
            </a:r>
            <a:br>
              <a:rPr lang="en-US" sz="2400" dirty="0">
                <a:latin typeface="David" panose="020E0502060401010101" pitchFamily="34" charset="-79"/>
                <a:cs typeface="David" panose="020E0502060401010101" pitchFamily="34" charset="-79"/>
              </a:rPr>
            </a:br>
            <a:r>
              <a:rPr lang="en-US" sz="2400" dirty="0">
                <a:latin typeface="David" panose="020E0502060401010101" pitchFamily="34" charset="-79"/>
                <a:cs typeface="David" panose="020E0502060401010101" pitchFamily="34" charset="-79"/>
              </a:rPr>
              <a:t>(row=job seeker, column=jobseeker feature).</a:t>
            </a:r>
          </a:p>
          <a:p>
            <a:pPr marL="342900" indent="-342900">
              <a:lnSpc>
                <a:spcPct val="150000"/>
              </a:lnSpc>
              <a:buFont typeface="Arial" panose="020B0604020202020204" pitchFamily="34" charset="0"/>
              <a:buChar char="•"/>
            </a:pPr>
            <a:r>
              <a:rPr lang="en-US" sz="2400" dirty="0">
                <a:latin typeface="David" panose="020E0502060401010101" pitchFamily="34" charset="-79"/>
                <a:cs typeface="David" panose="020E0502060401010101" pitchFamily="34" charset="-79"/>
              </a:rPr>
              <a:t>The data were collected for the period from 2016-2019.</a:t>
            </a:r>
          </a:p>
          <a:p>
            <a:pPr marL="342900" indent="-342900">
              <a:lnSpc>
                <a:spcPct val="150000"/>
              </a:lnSpc>
              <a:buFont typeface="Arial" panose="020B0604020202020204" pitchFamily="34" charset="0"/>
              <a:buChar char="•"/>
            </a:pPr>
            <a:r>
              <a:rPr lang="en-US" sz="2400" dirty="0">
                <a:latin typeface="David" panose="020E0502060401010101" pitchFamily="34" charset="-79"/>
                <a:cs typeface="David" panose="020E0502060401010101" pitchFamily="34" charset="-79"/>
              </a:rPr>
              <a:t>Data reclamation findings were 14% of empty cells.</a:t>
            </a:r>
            <a:br>
              <a:rPr lang="en-US" sz="2400" dirty="0">
                <a:latin typeface="David" panose="020E0502060401010101" pitchFamily="34" charset="-79"/>
                <a:cs typeface="David" panose="020E0502060401010101" pitchFamily="34" charset="-79"/>
              </a:rPr>
            </a:br>
            <a:endParaRPr lang="en-US" sz="2400" dirty="0">
              <a:latin typeface="David" panose="020E0502060401010101" pitchFamily="34" charset="-79"/>
              <a:cs typeface="David" panose="020E0502060401010101" pitchFamily="34" charset="-79"/>
            </a:endParaRPr>
          </a:p>
        </p:txBody>
      </p:sp>
      <p:grpSp>
        <p:nvGrpSpPr>
          <p:cNvPr id="32" name="קבוצה 31">
            <a:extLst>
              <a:ext uri="{FF2B5EF4-FFF2-40B4-BE49-F238E27FC236}">
                <a16:creationId xmlns:a16="http://schemas.microsoft.com/office/drawing/2014/main" id="{16509307-B4CA-4659-A09B-24FDAAEEE283}"/>
              </a:ext>
            </a:extLst>
          </p:cNvPr>
          <p:cNvGrpSpPr/>
          <p:nvPr/>
        </p:nvGrpSpPr>
        <p:grpSpPr>
          <a:xfrm>
            <a:off x="1670726" y="5989636"/>
            <a:ext cx="1923764" cy="752840"/>
            <a:chOff x="5953" y="12556"/>
            <a:chExt cx="2214562" cy="901113"/>
          </a:xfrm>
        </p:grpSpPr>
        <p:sp>
          <p:nvSpPr>
            <p:cNvPr id="33" name="חץ: סוגר זוויתי 32">
              <a:extLst>
                <a:ext uri="{FF2B5EF4-FFF2-40B4-BE49-F238E27FC236}">
                  <a16:creationId xmlns:a16="http://schemas.microsoft.com/office/drawing/2014/main" id="{97045B48-1548-49DF-908F-C0B398603C28}"/>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22A54B77-E039-45E5-A9E2-149677AB02C2}"/>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5" name="קבוצה 34">
            <a:extLst>
              <a:ext uri="{FF2B5EF4-FFF2-40B4-BE49-F238E27FC236}">
                <a16:creationId xmlns:a16="http://schemas.microsoft.com/office/drawing/2014/main" id="{4AE7BA84-8129-4273-8062-9E9032B4D51A}"/>
              </a:ext>
            </a:extLst>
          </p:cNvPr>
          <p:cNvGrpSpPr/>
          <p:nvPr/>
        </p:nvGrpSpPr>
        <p:grpSpPr>
          <a:xfrm>
            <a:off x="3250248" y="5989933"/>
            <a:ext cx="1787423" cy="752543"/>
            <a:chOff x="1999059" y="12912"/>
            <a:chExt cx="2214562" cy="900757"/>
          </a:xfrm>
        </p:grpSpPr>
        <p:sp>
          <p:nvSpPr>
            <p:cNvPr id="36" name="חץ: סוגר זוויתי 35">
              <a:extLst>
                <a:ext uri="{FF2B5EF4-FFF2-40B4-BE49-F238E27FC236}">
                  <a16:creationId xmlns:a16="http://schemas.microsoft.com/office/drawing/2014/main" id="{9832D0B7-C6DB-490F-8667-648EEB34FE54}"/>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74484DCC-57B3-46D3-8C82-9D785F58F4DB}"/>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8" name="קבוצה 37">
            <a:extLst>
              <a:ext uri="{FF2B5EF4-FFF2-40B4-BE49-F238E27FC236}">
                <a16:creationId xmlns:a16="http://schemas.microsoft.com/office/drawing/2014/main" id="{F0EC5637-85E9-4A0C-86C4-0E1D0F6612AD}"/>
              </a:ext>
            </a:extLst>
          </p:cNvPr>
          <p:cNvGrpSpPr/>
          <p:nvPr/>
        </p:nvGrpSpPr>
        <p:grpSpPr>
          <a:xfrm>
            <a:off x="5955261" y="5989636"/>
            <a:ext cx="1753550" cy="752840"/>
            <a:chOff x="3992165" y="12556"/>
            <a:chExt cx="2214562" cy="901113"/>
          </a:xfrm>
        </p:grpSpPr>
        <p:sp>
          <p:nvSpPr>
            <p:cNvPr id="39" name="חץ: סוגר זוויתי 38">
              <a:extLst>
                <a:ext uri="{FF2B5EF4-FFF2-40B4-BE49-F238E27FC236}">
                  <a16:creationId xmlns:a16="http://schemas.microsoft.com/office/drawing/2014/main" id="{B562B5DD-02BE-4C9F-89F0-58EDB7EC0F3D}"/>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C3274403-9D8E-4BD3-9AFB-12F2D85A1883}"/>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1" name="קבוצה 40">
            <a:extLst>
              <a:ext uri="{FF2B5EF4-FFF2-40B4-BE49-F238E27FC236}">
                <a16:creationId xmlns:a16="http://schemas.microsoft.com/office/drawing/2014/main" id="{83FB3218-29B4-482D-A069-67129B9CF352}"/>
              </a:ext>
            </a:extLst>
          </p:cNvPr>
          <p:cNvGrpSpPr/>
          <p:nvPr/>
        </p:nvGrpSpPr>
        <p:grpSpPr>
          <a:xfrm>
            <a:off x="4663233" y="6003667"/>
            <a:ext cx="1660667" cy="746454"/>
            <a:chOff x="5985275" y="27845"/>
            <a:chExt cx="2214563" cy="893469"/>
          </a:xfrm>
        </p:grpSpPr>
        <p:sp>
          <p:nvSpPr>
            <p:cNvPr id="42" name="חץ: סוגר זוויתי 41">
              <a:extLst>
                <a:ext uri="{FF2B5EF4-FFF2-40B4-BE49-F238E27FC236}">
                  <a16:creationId xmlns:a16="http://schemas.microsoft.com/office/drawing/2014/main" id="{6A6F8490-827C-4C93-AEBD-8386B12408A4}"/>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9B337BB8-8075-4DF4-988D-1882D0E1DE40}"/>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4" name="קבוצה 43">
            <a:extLst>
              <a:ext uri="{FF2B5EF4-FFF2-40B4-BE49-F238E27FC236}">
                <a16:creationId xmlns:a16="http://schemas.microsoft.com/office/drawing/2014/main" id="{FD6BD3DD-3FA5-44CF-B773-1F4027EBDFFB}"/>
              </a:ext>
            </a:extLst>
          </p:cNvPr>
          <p:cNvGrpSpPr/>
          <p:nvPr/>
        </p:nvGrpSpPr>
        <p:grpSpPr>
          <a:xfrm>
            <a:off x="7376994" y="6003435"/>
            <a:ext cx="1678466" cy="754330"/>
            <a:chOff x="7978378" y="10772"/>
            <a:chExt cx="2214562" cy="902897"/>
          </a:xfrm>
        </p:grpSpPr>
        <p:sp>
          <p:nvSpPr>
            <p:cNvPr id="45" name="חץ: סוגר זוויתי 44">
              <a:extLst>
                <a:ext uri="{FF2B5EF4-FFF2-40B4-BE49-F238E27FC236}">
                  <a16:creationId xmlns:a16="http://schemas.microsoft.com/office/drawing/2014/main" id="{1533689F-A90C-4A44-90F3-DB5A11C92670}"/>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77F6E3CE-71E8-48CC-A81D-1716A39F887C}"/>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7" name="קבוצה 46">
            <a:extLst>
              <a:ext uri="{FF2B5EF4-FFF2-40B4-BE49-F238E27FC236}">
                <a16:creationId xmlns:a16="http://schemas.microsoft.com/office/drawing/2014/main" id="{7760AC20-7EE8-4A95-8C5D-A830E3D9D1D6}"/>
              </a:ext>
            </a:extLst>
          </p:cNvPr>
          <p:cNvGrpSpPr/>
          <p:nvPr/>
        </p:nvGrpSpPr>
        <p:grpSpPr>
          <a:xfrm>
            <a:off x="8711223" y="6009011"/>
            <a:ext cx="2374466" cy="748754"/>
            <a:chOff x="9971484" y="17447"/>
            <a:chExt cx="2214562" cy="896222"/>
          </a:xfrm>
        </p:grpSpPr>
        <p:sp>
          <p:nvSpPr>
            <p:cNvPr id="48" name="חץ: סוגר זוויתי 47">
              <a:extLst>
                <a:ext uri="{FF2B5EF4-FFF2-40B4-BE49-F238E27FC236}">
                  <a16:creationId xmlns:a16="http://schemas.microsoft.com/office/drawing/2014/main" id="{D16F4F4C-DBDC-46C5-94D0-96A37DB3A7E2}"/>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602FBFFB-0AD3-42E6-B1BA-A25DD3FA8CC2}"/>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2391736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a:extLst>
              <a:ext uri="{FF2B5EF4-FFF2-40B4-BE49-F238E27FC236}">
                <a16:creationId xmlns:a16="http://schemas.microsoft.com/office/drawing/2014/main" id="{D4B2A000-6834-423F-BFE2-13317E6D9229}"/>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27" name="תמונה 26" descr="תוצאת תמונה עבור שירות התעסוקה">
            <a:extLst>
              <a:ext uri="{FF2B5EF4-FFF2-40B4-BE49-F238E27FC236}">
                <a16:creationId xmlns:a16="http://schemas.microsoft.com/office/drawing/2014/main" id="{A9CB042D-73E9-481E-AC11-EF99DB40C42A}"/>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8" name="תמונה 27">
            <a:extLst>
              <a:ext uri="{FF2B5EF4-FFF2-40B4-BE49-F238E27FC236}">
                <a16:creationId xmlns:a16="http://schemas.microsoft.com/office/drawing/2014/main" id="{19D69AF8-6D21-4CA8-BE26-AB683BC3334D}"/>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29" name="מלבן 28">
            <a:extLst>
              <a:ext uri="{FF2B5EF4-FFF2-40B4-BE49-F238E27FC236}">
                <a16:creationId xmlns:a16="http://schemas.microsoft.com/office/drawing/2014/main" id="{89D36DC5-F3F9-4752-95F1-BFD1EB474E08}"/>
              </a:ext>
            </a:extLst>
          </p:cNvPr>
          <p:cNvSpPr/>
          <p:nvPr/>
        </p:nvSpPr>
        <p:spPr>
          <a:xfrm>
            <a:off x="4930192" y="292285"/>
            <a:ext cx="2757486"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Data Factorizing</a:t>
            </a:r>
          </a:p>
        </p:txBody>
      </p:sp>
      <p:pic>
        <p:nvPicPr>
          <p:cNvPr id="3" name="תמונה 2">
            <a:extLst>
              <a:ext uri="{FF2B5EF4-FFF2-40B4-BE49-F238E27FC236}">
                <a16:creationId xmlns:a16="http://schemas.microsoft.com/office/drawing/2014/main" id="{695F8B07-1060-4F3A-AD73-ED6D44AE746D}"/>
              </a:ext>
            </a:extLst>
          </p:cNvPr>
          <p:cNvPicPr>
            <a:picLocks noChangeAspect="1"/>
          </p:cNvPicPr>
          <p:nvPr/>
        </p:nvPicPr>
        <p:blipFill>
          <a:blip r:embed="rId6"/>
          <a:stretch>
            <a:fillRect/>
          </a:stretch>
        </p:blipFill>
        <p:spPr>
          <a:xfrm>
            <a:off x="2432482" y="880118"/>
            <a:ext cx="7985830" cy="4995581"/>
          </a:xfrm>
          <a:prstGeom prst="rect">
            <a:avLst/>
          </a:prstGeom>
        </p:spPr>
      </p:pic>
      <p:grpSp>
        <p:nvGrpSpPr>
          <p:cNvPr id="32" name="קבוצה 31">
            <a:extLst>
              <a:ext uri="{FF2B5EF4-FFF2-40B4-BE49-F238E27FC236}">
                <a16:creationId xmlns:a16="http://schemas.microsoft.com/office/drawing/2014/main" id="{A5B0F58D-44D8-4AF3-B541-BB504C9E17C5}"/>
              </a:ext>
            </a:extLst>
          </p:cNvPr>
          <p:cNvGrpSpPr/>
          <p:nvPr/>
        </p:nvGrpSpPr>
        <p:grpSpPr>
          <a:xfrm>
            <a:off x="1670726" y="5989636"/>
            <a:ext cx="1923764" cy="752840"/>
            <a:chOff x="5953" y="12556"/>
            <a:chExt cx="2214562" cy="901113"/>
          </a:xfrm>
        </p:grpSpPr>
        <p:sp>
          <p:nvSpPr>
            <p:cNvPr id="33" name="חץ: סוגר זוויתי 32">
              <a:extLst>
                <a:ext uri="{FF2B5EF4-FFF2-40B4-BE49-F238E27FC236}">
                  <a16:creationId xmlns:a16="http://schemas.microsoft.com/office/drawing/2014/main" id="{6A832E31-DC29-42EA-9070-86C23DE737E6}"/>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C43629CF-BB06-4752-81D7-4BCAAA33BB63}"/>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5" name="קבוצה 34">
            <a:extLst>
              <a:ext uri="{FF2B5EF4-FFF2-40B4-BE49-F238E27FC236}">
                <a16:creationId xmlns:a16="http://schemas.microsoft.com/office/drawing/2014/main" id="{FA313170-8764-4FC4-8D04-770E9AE31EA3}"/>
              </a:ext>
            </a:extLst>
          </p:cNvPr>
          <p:cNvGrpSpPr/>
          <p:nvPr/>
        </p:nvGrpSpPr>
        <p:grpSpPr>
          <a:xfrm>
            <a:off x="3250248" y="5989933"/>
            <a:ext cx="1787423" cy="752543"/>
            <a:chOff x="1999059" y="12912"/>
            <a:chExt cx="2214562" cy="900757"/>
          </a:xfrm>
        </p:grpSpPr>
        <p:sp>
          <p:nvSpPr>
            <p:cNvPr id="36" name="חץ: סוגר זוויתי 35">
              <a:extLst>
                <a:ext uri="{FF2B5EF4-FFF2-40B4-BE49-F238E27FC236}">
                  <a16:creationId xmlns:a16="http://schemas.microsoft.com/office/drawing/2014/main" id="{D8534F19-29AB-4917-93DF-970A26259512}"/>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CFB168BC-3033-4FF7-A3CA-E476828BC86B}"/>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8" name="קבוצה 37">
            <a:extLst>
              <a:ext uri="{FF2B5EF4-FFF2-40B4-BE49-F238E27FC236}">
                <a16:creationId xmlns:a16="http://schemas.microsoft.com/office/drawing/2014/main" id="{0B1CF3D7-64A6-4FFA-9C6D-8F4ABC69466E}"/>
              </a:ext>
            </a:extLst>
          </p:cNvPr>
          <p:cNvGrpSpPr/>
          <p:nvPr/>
        </p:nvGrpSpPr>
        <p:grpSpPr>
          <a:xfrm>
            <a:off x="5955261" y="5989636"/>
            <a:ext cx="1753550" cy="752840"/>
            <a:chOff x="3992165" y="12556"/>
            <a:chExt cx="2214562" cy="901113"/>
          </a:xfrm>
        </p:grpSpPr>
        <p:sp>
          <p:nvSpPr>
            <p:cNvPr id="39" name="חץ: סוגר זוויתי 38">
              <a:extLst>
                <a:ext uri="{FF2B5EF4-FFF2-40B4-BE49-F238E27FC236}">
                  <a16:creationId xmlns:a16="http://schemas.microsoft.com/office/drawing/2014/main" id="{981D1F5F-333C-4E08-9E9E-182AF630676D}"/>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B2CFCD77-2378-41EB-BE7F-52FC424A5FD0}"/>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1" name="קבוצה 40">
            <a:extLst>
              <a:ext uri="{FF2B5EF4-FFF2-40B4-BE49-F238E27FC236}">
                <a16:creationId xmlns:a16="http://schemas.microsoft.com/office/drawing/2014/main" id="{E70836D2-0F55-4104-A345-D85100A9AD86}"/>
              </a:ext>
            </a:extLst>
          </p:cNvPr>
          <p:cNvGrpSpPr/>
          <p:nvPr/>
        </p:nvGrpSpPr>
        <p:grpSpPr>
          <a:xfrm>
            <a:off x="4663233" y="6003667"/>
            <a:ext cx="1660667" cy="746454"/>
            <a:chOff x="5985275" y="27845"/>
            <a:chExt cx="2214563" cy="893469"/>
          </a:xfrm>
        </p:grpSpPr>
        <p:sp>
          <p:nvSpPr>
            <p:cNvPr id="42" name="חץ: סוגר זוויתי 41">
              <a:extLst>
                <a:ext uri="{FF2B5EF4-FFF2-40B4-BE49-F238E27FC236}">
                  <a16:creationId xmlns:a16="http://schemas.microsoft.com/office/drawing/2014/main" id="{29849AAE-2E61-40BC-86DA-2BE117BCB9A0}"/>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7D9D2CCE-FEAD-4DAF-AB43-F0CB5BA7CC9D}"/>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4" name="קבוצה 43">
            <a:extLst>
              <a:ext uri="{FF2B5EF4-FFF2-40B4-BE49-F238E27FC236}">
                <a16:creationId xmlns:a16="http://schemas.microsoft.com/office/drawing/2014/main" id="{8CDBE332-122C-4B32-A9FD-A6E20815DE28}"/>
              </a:ext>
            </a:extLst>
          </p:cNvPr>
          <p:cNvGrpSpPr/>
          <p:nvPr/>
        </p:nvGrpSpPr>
        <p:grpSpPr>
          <a:xfrm>
            <a:off x="7376994" y="6003435"/>
            <a:ext cx="1678466" cy="754330"/>
            <a:chOff x="7978378" y="10772"/>
            <a:chExt cx="2214562" cy="902897"/>
          </a:xfrm>
        </p:grpSpPr>
        <p:sp>
          <p:nvSpPr>
            <p:cNvPr id="45" name="חץ: סוגר זוויתי 44">
              <a:extLst>
                <a:ext uri="{FF2B5EF4-FFF2-40B4-BE49-F238E27FC236}">
                  <a16:creationId xmlns:a16="http://schemas.microsoft.com/office/drawing/2014/main" id="{BDCEBA8C-7BE3-47DA-9378-44473CF18C8C}"/>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8682BBCD-78DB-4915-9A76-1F9DD206AC0A}"/>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7" name="קבוצה 46">
            <a:extLst>
              <a:ext uri="{FF2B5EF4-FFF2-40B4-BE49-F238E27FC236}">
                <a16:creationId xmlns:a16="http://schemas.microsoft.com/office/drawing/2014/main" id="{C68730FE-00B5-4486-96A9-E7DB2707FAEE}"/>
              </a:ext>
            </a:extLst>
          </p:cNvPr>
          <p:cNvGrpSpPr/>
          <p:nvPr/>
        </p:nvGrpSpPr>
        <p:grpSpPr>
          <a:xfrm>
            <a:off x="8711223" y="6009011"/>
            <a:ext cx="2374466" cy="748754"/>
            <a:chOff x="9971484" y="17447"/>
            <a:chExt cx="2214562" cy="896222"/>
          </a:xfrm>
        </p:grpSpPr>
        <p:sp>
          <p:nvSpPr>
            <p:cNvPr id="48" name="חץ: סוגר זוויתי 47">
              <a:extLst>
                <a:ext uri="{FF2B5EF4-FFF2-40B4-BE49-F238E27FC236}">
                  <a16:creationId xmlns:a16="http://schemas.microsoft.com/office/drawing/2014/main" id="{B675D5E8-9055-481E-BCC2-81F1C8F4CF79}"/>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A538B497-CFFD-4631-AA9F-7F3EA2616721}"/>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573135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a:extLst>
              <a:ext uri="{FF2B5EF4-FFF2-40B4-BE49-F238E27FC236}">
                <a16:creationId xmlns:a16="http://schemas.microsoft.com/office/drawing/2014/main" id="{BA9BDAD4-185F-4AB9-AF00-2054C6F65C9B}"/>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27" name="תמונה 26">
            <a:extLst>
              <a:ext uri="{FF2B5EF4-FFF2-40B4-BE49-F238E27FC236}">
                <a16:creationId xmlns:a16="http://schemas.microsoft.com/office/drawing/2014/main" id="{0C76FE81-A4FC-4B92-AC8A-1B34CFD0FE48}"/>
              </a:ext>
            </a:extLst>
          </p:cNvPr>
          <p:cNvPicPr/>
          <p:nvPr/>
        </p:nvPicPr>
        <p:blipFill>
          <a:blip r:embed="rId4"/>
          <a:stretch>
            <a:fillRect/>
          </a:stretch>
        </p:blipFill>
        <p:spPr>
          <a:xfrm>
            <a:off x="4535891" y="1488750"/>
            <a:ext cx="7576854" cy="1928072"/>
          </a:xfrm>
          <a:prstGeom prst="rect">
            <a:avLst/>
          </a:prstGeom>
        </p:spPr>
      </p:pic>
      <mc:AlternateContent xmlns:mc="http://schemas.openxmlformats.org/markup-compatibility/2006" xmlns:a14="http://schemas.microsoft.com/office/drawing/2010/main">
        <mc:Choice Requires="a14">
          <p:sp>
            <p:nvSpPr>
              <p:cNvPr id="29" name="מלבן 28">
                <a:extLst>
                  <a:ext uri="{FF2B5EF4-FFF2-40B4-BE49-F238E27FC236}">
                    <a16:creationId xmlns:a16="http://schemas.microsoft.com/office/drawing/2014/main" id="{6DECACAE-49DE-4A5C-AC8E-3C0206A95042}"/>
                  </a:ext>
                </a:extLst>
              </p:cNvPr>
              <p:cNvSpPr/>
              <p:nvPr/>
            </p:nvSpPr>
            <p:spPr>
              <a:xfrm>
                <a:off x="339717" y="1314479"/>
                <a:ext cx="4167845" cy="2062103"/>
              </a:xfrm>
              <a:prstGeom prst="rect">
                <a:avLst/>
              </a:prstGeom>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lnSpc>
                    <a:spcPct val="150000"/>
                  </a:lnSpc>
                  <a:spcAft>
                    <a:spcPts val="800"/>
                  </a:spcAft>
                </a:pPr>
                <a14:m>
                  <m:oMath xmlns:m="http://schemas.openxmlformats.org/officeDocument/2006/math">
                    <m:sSub>
                      <m:sSubPr>
                        <m:ctrlPr>
                          <a:rPr lang="en-US" i="1" smtClean="0">
                            <a:latin typeface="Cambria Math" panose="02040503050406030204" pitchFamily="18" charset="0"/>
                            <a:ea typeface="Calibri" panose="020F0502020204030204" pitchFamily="34" charset="0"/>
                            <a:cs typeface="David" panose="020E0502060401010101" pitchFamily="34" charset="-79"/>
                          </a:rPr>
                        </m:ctrlPr>
                      </m:sSubPr>
                      <m:e>
                        <m:r>
                          <a:rPr lang="en-US" i="1">
                            <a:latin typeface="Cambria Math" panose="02040503050406030204" pitchFamily="18" charset="0"/>
                            <a:ea typeface="Calibri" panose="020F0502020204030204" pitchFamily="34" charset="0"/>
                            <a:cs typeface="David" panose="020E0502060401010101" pitchFamily="34" charset="-79"/>
                          </a:rPr>
                          <m:t>𝐻</m:t>
                        </m:r>
                      </m:e>
                      <m:sub>
                        <m:r>
                          <a:rPr lang="en-US" i="1">
                            <a:latin typeface="Cambria Math" panose="02040503050406030204" pitchFamily="18" charset="0"/>
                            <a:ea typeface="Calibri" panose="020F0502020204030204" pitchFamily="34" charset="0"/>
                            <a:cs typeface="David" panose="020E0502060401010101" pitchFamily="34" charset="-79"/>
                          </a:rPr>
                          <m:t>0</m:t>
                        </m:r>
                      </m:sub>
                    </m:sSub>
                    <m:r>
                      <a:rPr lang="en-US" i="1">
                        <a:latin typeface="Cambria Math" panose="02040503050406030204" pitchFamily="18" charset="0"/>
                        <a:ea typeface="Calibri" panose="020F0502020204030204" pitchFamily="34" charset="0"/>
                        <a:cs typeface="David" panose="020E0502060401010101" pitchFamily="34" charset="-79"/>
                      </a:rPr>
                      <m:t>: </m:t>
                    </m:r>
                    <m:r>
                      <a:rPr lang="en-US" i="1">
                        <a:latin typeface="Cambria Math" panose="02040503050406030204" pitchFamily="18" charset="0"/>
                        <a:ea typeface="Calibri" panose="020F0502020204030204" pitchFamily="34" charset="0"/>
                        <a:cs typeface="David" panose="020E0502060401010101" pitchFamily="34" charset="-79"/>
                      </a:rPr>
                      <m:t>𝜇</m:t>
                    </m:r>
                    <m:r>
                      <a:rPr lang="en-US" i="1">
                        <a:latin typeface="Cambria Math" panose="02040503050406030204" pitchFamily="18" charset="0"/>
                        <a:ea typeface="Calibri" panose="020F0502020204030204" pitchFamily="34" charset="0"/>
                        <a:cs typeface="David" panose="020E0502060401010101" pitchFamily="34" charset="-79"/>
                      </a:rPr>
                      <m:t>=</m:t>
                    </m:r>
                    <m:r>
                      <a:rPr lang="en-US" i="1">
                        <a:latin typeface="Cambria Math" panose="02040503050406030204" pitchFamily="18" charset="0"/>
                        <a:ea typeface="Calibri" panose="020F0502020204030204" pitchFamily="34" charset="0"/>
                        <a:cs typeface="David" panose="020E0502060401010101" pitchFamily="34" charset="-79"/>
                      </a:rPr>
                      <m:t>0</m:t>
                    </m:r>
                  </m:oMath>
                </a14:m>
                <a:r>
                  <a:rPr lang="en-US" dirty="0">
                    <a:effectLst/>
                    <a:latin typeface="Calibri" panose="020F0502020204030204" pitchFamily="34" charset="0"/>
                    <a:ea typeface="Calibri" panose="020F0502020204030204" pitchFamily="34" charset="0"/>
                    <a:cs typeface="Arial" panose="020B0604020202020204" pitchFamily="34" charset="0"/>
                  </a:rPr>
                  <a:t> ( </a:t>
                </a:r>
                <a:r>
                  <a:rPr lang="en-US" i="1" dirty="0">
                    <a:latin typeface="Cambria Math" panose="02040503050406030204" pitchFamily="18" charset="0"/>
                    <a:ea typeface="Calibri" panose="020F0502020204030204" pitchFamily="34" charset="0"/>
                    <a:cs typeface="David" panose="020E0502060401010101" pitchFamily="34" charset="-79"/>
                  </a:rPr>
                  <a:t>No difference between Arabs to other populations)</a:t>
                </a:r>
              </a:p>
              <a:p>
                <a:pPr algn="l" rtl="0">
                  <a:lnSpc>
                    <a:spcPct val="150000"/>
                  </a:lnSpc>
                  <a:spcAft>
                    <a:spcPts val="800"/>
                  </a:spcAft>
                </a:pPr>
                <a14:m>
                  <m:oMath xmlns:m="http://schemas.openxmlformats.org/officeDocument/2006/math">
                    <m:sSub>
                      <m:sSubPr>
                        <m:ctrlPr>
                          <a:rPr lang="en-US" i="1">
                            <a:latin typeface="Cambria Math" panose="02040503050406030204" pitchFamily="18" charset="0"/>
                            <a:ea typeface="Calibri" panose="020F0502020204030204" pitchFamily="34" charset="0"/>
                            <a:cs typeface="David" panose="020E0502060401010101" pitchFamily="34" charset="-79"/>
                          </a:rPr>
                        </m:ctrlPr>
                      </m:sSubPr>
                      <m:e>
                        <m:r>
                          <a:rPr lang="en-US" i="1">
                            <a:latin typeface="Cambria Math" panose="02040503050406030204" pitchFamily="18" charset="0"/>
                            <a:ea typeface="Calibri" panose="020F0502020204030204" pitchFamily="34" charset="0"/>
                            <a:cs typeface="David" panose="020E0502060401010101" pitchFamily="34" charset="-79"/>
                          </a:rPr>
                          <m:t>𝐻</m:t>
                        </m:r>
                      </m:e>
                      <m:sub>
                        <m:r>
                          <a:rPr lang="en-US" i="1">
                            <a:latin typeface="Cambria Math" panose="02040503050406030204" pitchFamily="18" charset="0"/>
                            <a:ea typeface="Calibri" panose="020F0502020204030204" pitchFamily="34" charset="0"/>
                            <a:cs typeface="David" panose="020E0502060401010101" pitchFamily="34" charset="-79"/>
                          </a:rPr>
                          <m:t>1</m:t>
                        </m:r>
                      </m:sub>
                    </m:sSub>
                    <m:r>
                      <a:rPr lang="en-US" i="1">
                        <a:latin typeface="Cambria Math" panose="02040503050406030204" pitchFamily="18" charset="0"/>
                        <a:ea typeface="Calibri" panose="020F0502020204030204" pitchFamily="34" charset="0"/>
                        <a:cs typeface="David" panose="020E0502060401010101" pitchFamily="34" charset="-79"/>
                      </a:rPr>
                      <m:t>: </m:t>
                    </m:r>
                    <m:r>
                      <a:rPr lang="en-US" i="1">
                        <a:latin typeface="Cambria Math" panose="02040503050406030204" pitchFamily="18" charset="0"/>
                        <a:ea typeface="Calibri" panose="020F0502020204030204" pitchFamily="34" charset="0"/>
                        <a:cs typeface="David" panose="020E0502060401010101" pitchFamily="34" charset="-79"/>
                      </a:rPr>
                      <m:t>𝜇</m:t>
                    </m:r>
                    <m:r>
                      <a:rPr lang="en-US" i="1">
                        <a:latin typeface="Cambria Math" panose="02040503050406030204" pitchFamily="18" charset="0"/>
                        <a:ea typeface="Calibri" panose="020F0502020204030204" pitchFamily="34" charset="0"/>
                        <a:cs typeface="David" panose="020E0502060401010101" pitchFamily="34" charset="-79"/>
                      </a:rPr>
                      <m:t>≠</m:t>
                    </m:r>
                    <m:r>
                      <a:rPr lang="en-US" i="1">
                        <a:latin typeface="Cambria Math" panose="02040503050406030204" pitchFamily="18" charset="0"/>
                        <a:ea typeface="Calibri" panose="020F0502020204030204" pitchFamily="34" charset="0"/>
                        <a:cs typeface="David" panose="020E0502060401010101" pitchFamily="34" charset="-79"/>
                      </a:rPr>
                      <m:t>0</m:t>
                    </m:r>
                  </m:oMath>
                </a14:m>
                <a:r>
                  <a:rPr lang="en-US" i="1" dirty="0">
                    <a:latin typeface="Cambria Math" panose="02040503050406030204" pitchFamily="18" charset="0"/>
                    <a:ea typeface="Calibri" panose="020F0502020204030204" pitchFamily="34" charset="0"/>
                    <a:cs typeface="David" panose="020E0502060401010101" pitchFamily="34" charset="-79"/>
                  </a:rPr>
                  <a:t> ( Otherwise)</a:t>
                </a:r>
                <a:endParaRPr lang="he-IL" i="1" dirty="0">
                  <a:latin typeface="Cambria Math" panose="02040503050406030204" pitchFamily="18" charset="0"/>
                  <a:ea typeface="Calibri" panose="020F0502020204030204" pitchFamily="34" charset="0"/>
                  <a:cs typeface="David" panose="020E0502060401010101" pitchFamily="34" charset="-79"/>
                </a:endParaRPr>
              </a:p>
              <a:p>
                <a:pPr algn="just">
                  <a:lnSpc>
                    <a:spcPct val="150000"/>
                  </a:lnSpc>
                  <a:spcAft>
                    <a:spcPts val="800"/>
                  </a:spcAft>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ea typeface="Calibri" panose="020F0502020204030204" pitchFamily="34" charset="0"/>
                          <a:cs typeface="David" panose="020E0502060401010101" pitchFamily="34" charset="-79"/>
                        </a:rPr>
                        <m:t>∝=</m:t>
                      </m:r>
                      <m:r>
                        <a:rPr lang="en-US" i="1">
                          <a:latin typeface="Cambria Math" panose="02040503050406030204" pitchFamily="18" charset="0"/>
                          <a:ea typeface="Calibri" panose="020F0502020204030204" pitchFamily="34" charset="0"/>
                          <a:cs typeface="David" panose="020E0502060401010101" pitchFamily="34" charset="-79"/>
                        </a:rPr>
                        <m:t>0</m:t>
                      </m:r>
                      <m:r>
                        <a:rPr lang="en-US" i="1">
                          <a:latin typeface="Cambria Math" panose="02040503050406030204" pitchFamily="18" charset="0"/>
                          <a:ea typeface="Calibri" panose="020F0502020204030204" pitchFamily="34" charset="0"/>
                          <a:cs typeface="David" panose="020E0502060401010101" pitchFamily="34" charset="-79"/>
                        </a:rPr>
                        <m:t>.</m:t>
                      </m:r>
                      <m:r>
                        <a:rPr lang="en-US" i="1">
                          <a:latin typeface="Cambria Math" panose="02040503050406030204" pitchFamily="18" charset="0"/>
                          <a:ea typeface="Calibri" panose="020F0502020204030204" pitchFamily="34" charset="0"/>
                          <a:cs typeface="David" panose="020E0502060401010101" pitchFamily="34" charset="-79"/>
                        </a:rPr>
                        <m:t>05</m:t>
                      </m:r>
                    </m:oMath>
                  </m:oMathPara>
                </a14:m>
                <a:endParaRPr lang="en-US" i="1" dirty="0">
                  <a:latin typeface="Cambria Math" panose="02040503050406030204" pitchFamily="18" charset="0"/>
                  <a:ea typeface="Calibri" panose="020F0502020204030204" pitchFamily="34" charset="0"/>
                  <a:cs typeface="David" panose="020E0502060401010101" pitchFamily="34" charset="-79"/>
                </a:endParaRPr>
              </a:p>
            </p:txBody>
          </p:sp>
        </mc:Choice>
        <mc:Fallback xmlns="">
          <p:sp>
            <p:nvSpPr>
              <p:cNvPr id="29" name="מלבן 28">
                <a:extLst>
                  <a:ext uri="{FF2B5EF4-FFF2-40B4-BE49-F238E27FC236}">
                    <a16:creationId xmlns:a16="http://schemas.microsoft.com/office/drawing/2014/main" id="{6DECACAE-49DE-4A5C-AC8E-3C0206A95042}"/>
                  </a:ext>
                </a:extLst>
              </p:cNvPr>
              <p:cNvSpPr>
                <a:spLocks noRot="1" noChangeAspect="1" noMove="1" noResize="1" noEditPoints="1" noAdjustHandles="1" noChangeArrowheads="1" noChangeShapeType="1" noTextEdit="1"/>
              </p:cNvSpPr>
              <p:nvPr/>
            </p:nvSpPr>
            <p:spPr>
              <a:xfrm>
                <a:off x="339717" y="1314479"/>
                <a:ext cx="4167845" cy="2062103"/>
              </a:xfrm>
              <a:prstGeom prst="rect">
                <a:avLst/>
              </a:prstGeom>
              <a:blipFill>
                <a:blip r:embed="rId5"/>
                <a:stretch>
                  <a:fillRect l="-1318" r="-1757"/>
                </a:stretch>
              </a:blipFill>
            </p:spPr>
            <p:txBody>
              <a:bodyPr/>
              <a:lstStyle/>
              <a:p>
                <a:r>
                  <a:rPr lang="he-IL">
                    <a:noFill/>
                  </a:rPr>
                  <a:t> </a:t>
                </a:r>
              </a:p>
            </p:txBody>
          </p:sp>
        </mc:Fallback>
      </mc:AlternateContent>
      <p:pic>
        <p:nvPicPr>
          <p:cNvPr id="51" name="תמונה 50" descr="תוצאת תמונה עבור שירות התעסוקה">
            <a:extLst>
              <a:ext uri="{FF2B5EF4-FFF2-40B4-BE49-F238E27FC236}">
                <a16:creationId xmlns:a16="http://schemas.microsoft.com/office/drawing/2014/main" id="{566EC80C-1F23-4117-9D88-BC822E07B02F}"/>
              </a:ext>
            </a:extLst>
          </p:cNvPr>
          <p:cNvPicPr/>
          <p:nvPr/>
        </p:nvPicPr>
        <p:blipFill>
          <a:blip r:embed="rId6"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2" name="תמונה 51">
            <a:extLst>
              <a:ext uri="{FF2B5EF4-FFF2-40B4-BE49-F238E27FC236}">
                <a16:creationId xmlns:a16="http://schemas.microsoft.com/office/drawing/2014/main" id="{BF7F0E23-3EFF-4F2E-956F-A0ED4C2D5A2B}"/>
              </a:ext>
            </a:extLst>
          </p:cNvPr>
          <p:cNvPicPr/>
          <p:nvPr/>
        </p:nvPicPr>
        <p:blipFill rotWithShape="1">
          <a:blip r:embed="rId7">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pic>
        <p:nvPicPr>
          <p:cNvPr id="30" name="תמונה 29">
            <a:extLst>
              <a:ext uri="{FF2B5EF4-FFF2-40B4-BE49-F238E27FC236}">
                <a16:creationId xmlns:a16="http://schemas.microsoft.com/office/drawing/2014/main" id="{0D00F4E6-4B0F-4190-84C3-AFA3010F01E6}"/>
              </a:ext>
            </a:extLst>
          </p:cNvPr>
          <p:cNvPicPr/>
          <p:nvPr/>
        </p:nvPicPr>
        <p:blipFill>
          <a:blip r:embed="rId8">
            <a:extLst>
              <a:ext uri="{28A0092B-C50C-407E-A947-70E740481C1C}">
                <a14:useLocalDpi xmlns:a14="http://schemas.microsoft.com/office/drawing/2010/main" val="0"/>
              </a:ext>
            </a:extLst>
          </a:blip>
          <a:stretch>
            <a:fillRect/>
          </a:stretch>
        </p:blipFill>
        <p:spPr>
          <a:xfrm>
            <a:off x="53857" y="3550051"/>
            <a:ext cx="4902677" cy="2295848"/>
          </a:xfrm>
          <a:prstGeom prst="rect">
            <a:avLst/>
          </a:prstGeom>
        </p:spPr>
      </p:pic>
      <mc:AlternateContent xmlns:mc="http://schemas.openxmlformats.org/markup-compatibility/2006" xmlns:a14="http://schemas.microsoft.com/office/drawing/2010/main">
        <mc:Choice Requires="a14">
          <p:sp>
            <p:nvSpPr>
              <p:cNvPr id="3" name="מלבן 2">
                <a:extLst>
                  <a:ext uri="{FF2B5EF4-FFF2-40B4-BE49-F238E27FC236}">
                    <a16:creationId xmlns:a16="http://schemas.microsoft.com/office/drawing/2014/main" id="{3DC6EC16-EBAC-4793-96AD-BE126466EBC6}"/>
                  </a:ext>
                </a:extLst>
              </p:cNvPr>
              <p:cNvSpPr/>
              <p:nvPr/>
            </p:nvSpPr>
            <p:spPr>
              <a:xfrm>
                <a:off x="6456053" y="3376582"/>
                <a:ext cx="6096000" cy="1155894"/>
              </a:xfrm>
              <a:prstGeom prst="rect">
                <a:avLst/>
              </a:prstGeom>
            </p:spPr>
            <p:txBody>
              <a:bodyPr>
                <a:spAutoFit/>
              </a:bodyPr>
              <a:lstStyle/>
              <a:p>
                <a:pPr>
                  <a:lnSpc>
                    <a:spcPct val="150000"/>
                  </a:lnSpc>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libri" panose="020F0502020204030204" pitchFamily="34" charset="0"/>
                          <a:cs typeface="Arial" panose="020B0604020202020204" pitchFamily="34" charset="0"/>
                        </a:rPr>
                        <m:t>𝑑𝑖𝑓𝑓</m:t>
                      </m:r>
                      <m:r>
                        <a:rPr lang="en-US" i="1">
                          <a:latin typeface="Cambria Math" panose="02040503050406030204" pitchFamily="18" charset="0"/>
                          <a:ea typeface="Calibri" panose="020F0502020204030204" pitchFamily="34" charset="0"/>
                          <a:cs typeface="Arial" panose="020B0604020202020204" pitchFamily="34" charset="0"/>
                        </a:rPr>
                        <m:t>=</m:t>
                      </m:r>
                      <m:d>
                        <m:dPr>
                          <m:begChr m:val="["/>
                          <m:endChr m:val="]"/>
                          <m:ctrlPr>
                            <a:rPr lang="en-US" i="1">
                              <a:latin typeface="Cambria Math" panose="02040503050406030204" pitchFamily="18" charset="0"/>
                              <a:ea typeface="Calibri" panose="020F0502020204030204" pitchFamily="34" charset="0"/>
                              <a:cs typeface="Arial" panose="020B0604020202020204" pitchFamily="34" charset="0"/>
                            </a:rPr>
                          </m:ctrlPr>
                        </m:dPr>
                        <m:e>
                          <m:d>
                            <m:dPr>
                              <m:ctrlPr>
                                <a:rPr lang="en-US" i="1">
                                  <a:latin typeface="Cambria Math" panose="02040503050406030204" pitchFamily="18" charset="0"/>
                                  <a:ea typeface="Calibri" panose="020F0502020204030204" pitchFamily="34" charset="0"/>
                                  <a:cs typeface="Arial" panose="020B0604020202020204" pitchFamily="34" charset="0"/>
                                </a:rPr>
                              </m:ctrlPr>
                            </m:dPr>
                            <m:e>
                              <m:r>
                                <a:rPr lang="en-US" i="1">
                                  <a:latin typeface="Cambria Math" panose="02040503050406030204" pitchFamily="18" charset="0"/>
                                  <a:ea typeface="Calibri" panose="020F0502020204030204" pitchFamily="34" charset="0"/>
                                  <a:cs typeface="Arial" panose="020B0604020202020204" pitchFamily="34" charset="0"/>
                                </a:rPr>
                                <m:t>𝑖</m:t>
                              </m:r>
                              <m:sSub>
                                <m:sSubPr>
                                  <m:ctrlPr>
                                    <a:rPr lang="en-US" i="1">
                                      <a:latin typeface="Cambria Math" panose="02040503050406030204" pitchFamily="18" charset="0"/>
                                      <a:ea typeface="Calibri" panose="020F0502020204030204" pitchFamily="34" charset="0"/>
                                      <a:cs typeface="Arial" panose="020B0604020202020204" pitchFamily="34" charset="0"/>
                                    </a:rPr>
                                  </m:ctrlPr>
                                </m:sSubPr>
                                <m:e>
                                  <m:r>
                                    <a:rPr lang="en-US" i="1">
                                      <a:latin typeface="Cambria Math" panose="02040503050406030204" pitchFamily="18" charset="0"/>
                                      <a:ea typeface="Calibri" panose="020F0502020204030204" pitchFamily="34" charset="0"/>
                                      <a:cs typeface="Arial" panose="020B0604020202020204" pitchFamily="34" charset="0"/>
                                    </a:rPr>
                                    <m:t>𝑠</m:t>
                                  </m:r>
                                </m:e>
                                <m:sub>
                                  <m:r>
                                    <a:rPr lang="en-US" i="1">
                                      <a:latin typeface="Cambria Math" panose="02040503050406030204" pitchFamily="18" charset="0"/>
                                      <a:ea typeface="Calibri" panose="020F0502020204030204" pitchFamily="34" charset="0"/>
                                      <a:cs typeface="Arial" panose="020B0604020202020204" pitchFamily="34" charset="0"/>
                                    </a:rPr>
                                    <m:t>𝑎𝑟𝑎𝑏</m:t>
                                  </m:r>
                                </m:sub>
                              </m:sSub>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0</m:t>
                              </m:r>
                            </m:e>
                          </m:d>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𝑃𝑂𝐺𝑃</m:t>
                          </m:r>
                          <m:r>
                            <a:rPr lang="en-US" i="1">
                              <a:latin typeface="Cambria Math" panose="02040503050406030204" pitchFamily="18" charset="0"/>
                              <a:ea typeface="Calibri" panose="020F0502020204030204" pitchFamily="34" charset="0"/>
                              <a:cs typeface="Arial" panose="020B0604020202020204" pitchFamily="34" charset="0"/>
                            </a:rPr>
                            <m:t>−</m:t>
                          </m:r>
                          <m:d>
                            <m:dPr>
                              <m:ctrlPr>
                                <a:rPr lang="en-US" i="1">
                                  <a:latin typeface="Cambria Math" panose="02040503050406030204" pitchFamily="18" charset="0"/>
                                  <a:ea typeface="Calibri" panose="020F0502020204030204" pitchFamily="34" charset="0"/>
                                  <a:cs typeface="Arial" panose="020B0604020202020204" pitchFamily="34" charset="0"/>
                                </a:rPr>
                              </m:ctrlPr>
                            </m:dPr>
                            <m:e>
                              <m:r>
                                <a:rPr lang="en-US" i="1">
                                  <a:latin typeface="Cambria Math" panose="02040503050406030204" pitchFamily="18" charset="0"/>
                                  <a:ea typeface="Calibri" panose="020F0502020204030204" pitchFamily="34" charset="0"/>
                                  <a:cs typeface="Arial" panose="020B0604020202020204" pitchFamily="34" charset="0"/>
                                </a:rPr>
                                <m:t>𝑖</m:t>
                              </m:r>
                              <m:sSub>
                                <m:sSubPr>
                                  <m:ctrlPr>
                                    <a:rPr lang="en-US" i="1">
                                      <a:latin typeface="Cambria Math" panose="02040503050406030204" pitchFamily="18" charset="0"/>
                                      <a:ea typeface="Calibri" panose="020F0502020204030204" pitchFamily="34" charset="0"/>
                                      <a:cs typeface="Arial" panose="020B0604020202020204" pitchFamily="34" charset="0"/>
                                    </a:rPr>
                                  </m:ctrlPr>
                                </m:sSubPr>
                                <m:e>
                                  <m:r>
                                    <a:rPr lang="en-US" i="1">
                                      <a:latin typeface="Cambria Math" panose="02040503050406030204" pitchFamily="18" charset="0"/>
                                      <a:ea typeface="Calibri" panose="020F0502020204030204" pitchFamily="34" charset="0"/>
                                      <a:cs typeface="Arial" panose="020B0604020202020204" pitchFamily="34" charset="0"/>
                                    </a:rPr>
                                    <m:t>𝑠</m:t>
                                  </m:r>
                                </m:e>
                                <m:sub>
                                  <m:r>
                                    <a:rPr lang="en-US" i="1">
                                      <a:latin typeface="Cambria Math" panose="02040503050406030204" pitchFamily="18" charset="0"/>
                                      <a:ea typeface="Calibri" panose="020F0502020204030204" pitchFamily="34" charset="0"/>
                                      <a:cs typeface="Arial" panose="020B0604020202020204" pitchFamily="34" charset="0"/>
                                    </a:rPr>
                                    <m:t>𝑎𝑟𝑎𝑏</m:t>
                                  </m:r>
                                </m:sub>
                              </m:sSub>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1</m:t>
                              </m:r>
                            </m:e>
                          </m:d>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𝑃𝑂𝐺𝑃</m:t>
                          </m:r>
                        </m:e>
                      </m:d>
                    </m:oMath>
                    <m:oMath xmlns:m="http://schemas.openxmlformats.org/officeDocument/2006/math">
                      <m:r>
                        <a:rPr lang="en-US" sz="1200" i="1">
                          <a:effectLst/>
                          <a:latin typeface="Cambria Math" panose="02040503050406030204" pitchFamily="18" charset="0"/>
                          <a:ea typeface="Times New Roman" panose="02020603050405020304" pitchFamily="18" charset="0"/>
                          <a:cs typeface="Arial" panose="020B0604020202020204" pitchFamily="34" charset="0"/>
                        </a:rPr>
                        <m:t>∗ </m:t>
                      </m:r>
                      <m:r>
                        <a:rPr lang="en-US" sz="1200" i="1">
                          <a:effectLst/>
                          <a:latin typeface="Cambria Math" panose="02040503050406030204" pitchFamily="18" charset="0"/>
                          <a:ea typeface="Times New Roman" panose="02020603050405020304" pitchFamily="18" charset="0"/>
                          <a:cs typeface="Arial" panose="020B0604020202020204" pitchFamily="34" charset="0"/>
                        </a:rPr>
                        <m:t>𝑃𝑂𝐺𝑃</m:t>
                      </m:r>
                      <m:r>
                        <a:rPr lang="en-US" sz="1200" i="1">
                          <a:effectLst/>
                          <a:latin typeface="Cambria Math" panose="02040503050406030204" pitchFamily="18" charset="0"/>
                          <a:ea typeface="Times New Roman" panose="02020603050405020304" pitchFamily="18" charset="0"/>
                          <a:cs typeface="Arial" panose="020B0604020202020204" pitchFamily="34" charset="0"/>
                        </a:rPr>
                        <m:t>=</m:t>
                      </m:r>
                      <m:r>
                        <a:rPr lang="en-US" sz="1200" i="1">
                          <a:effectLst/>
                          <a:latin typeface="Cambria Math" panose="02040503050406030204" pitchFamily="18" charset="0"/>
                          <a:ea typeface="Times New Roman" panose="02020603050405020304" pitchFamily="18" charset="0"/>
                          <a:cs typeface="Arial" panose="020B0604020202020204" pitchFamily="34" charset="0"/>
                        </a:rPr>
                        <m:t>𝑝𝑟𝑜𝑝𝑜𝑡𝑖𝑜𝑛</m:t>
                      </m:r>
                      <m:r>
                        <a:rPr lang="en-US" sz="1200" i="1">
                          <a:effectLst/>
                          <a:latin typeface="Cambria Math" panose="02040503050406030204" pitchFamily="18" charset="0"/>
                          <a:ea typeface="Times New Roman" panose="02020603050405020304" pitchFamily="18" charset="0"/>
                          <a:cs typeface="Arial" panose="020B0604020202020204" pitchFamily="34" charset="0"/>
                        </a:rPr>
                        <m:t> </m:t>
                      </m:r>
                      <m:r>
                        <a:rPr lang="en-US" sz="1200" i="1">
                          <a:effectLst/>
                          <a:latin typeface="Cambria Math" panose="02040503050406030204" pitchFamily="18" charset="0"/>
                          <a:ea typeface="Times New Roman" panose="02020603050405020304" pitchFamily="18" charset="0"/>
                          <a:cs typeface="Arial" panose="020B0604020202020204" pitchFamily="34" charset="0"/>
                        </a:rPr>
                        <m:t>𝑜𝑓</m:t>
                      </m:r>
                      <m:r>
                        <a:rPr lang="en-US" sz="1200" i="1">
                          <a:effectLst/>
                          <a:latin typeface="Cambria Math" panose="02040503050406030204" pitchFamily="18" charset="0"/>
                          <a:ea typeface="Times New Roman" panose="02020603050405020304" pitchFamily="18" charset="0"/>
                          <a:cs typeface="Arial" panose="020B0604020202020204" pitchFamily="34" charset="0"/>
                        </a:rPr>
                        <m:t> </m:t>
                      </m:r>
                      <m:r>
                        <a:rPr lang="en-US" sz="1200" i="1">
                          <a:effectLst/>
                          <a:latin typeface="Cambria Math" panose="02040503050406030204" pitchFamily="18" charset="0"/>
                          <a:ea typeface="Times New Roman" panose="02020603050405020304" pitchFamily="18" charset="0"/>
                          <a:cs typeface="Arial" panose="020B0604020202020204" pitchFamily="34" charset="0"/>
                        </a:rPr>
                        <m:t>𝑔𝑜𝑜𝑑</m:t>
                      </m:r>
                      <m:r>
                        <a:rPr lang="en-US" sz="1200" i="1">
                          <a:effectLst/>
                          <a:latin typeface="Cambria Math" panose="02040503050406030204" pitchFamily="18" charset="0"/>
                          <a:ea typeface="Times New Roman" panose="02020603050405020304" pitchFamily="18" charset="0"/>
                          <a:cs typeface="Arial" panose="020B0604020202020204" pitchFamily="34" charset="0"/>
                        </a:rPr>
                        <m:t> </m:t>
                      </m:r>
                      <m:r>
                        <a:rPr lang="en-US" sz="1200" i="1">
                          <a:effectLst/>
                          <a:latin typeface="Cambria Math" panose="02040503050406030204" pitchFamily="18" charset="0"/>
                          <a:ea typeface="Times New Roman" panose="02020603050405020304" pitchFamily="18" charset="0"/>
                          <a:cs typeface="Arial" panose="020B0604020202020204" pitchFamily="34" charset="0"/>
                        </a:rPr>
                        <m:t>𝑝𝑙𝑎𝑐𝑖𝑛𝑔</m:t>
                      </m:r>
                    </m:oMath>
                  </m:oMathPara>
                </a14:m>
                <a:endParaRPr lang="en-US" dirty="0">
                  <a:latin typeface="Calibri" panose="020F0502020204030204" pitchFamily="34" charset="0"/>
                  <a:ea typeface="Calibri" panose="020F0502020204030204" pitchFamily="34" charset="0"/>
                  <a:cs typeface="Arial" panose="020B0604020202020204" pitchFamily="34" charset="0"/>
                </a:endParaRPr>
              </a:p>
              <a:p>
                <a:pPr>
                  <a:lnSpc>
                    <a:spcPct val="150000"/>
                  </a:lnSpc>
                </a:pPr>
                <a:r>
                  <a:rPr lang="en-US" dirty="0">
                    <a:latin typeface="TimesNewRomanPS-BoldMT"/>
                    <a:ea typeface="Calibri" panose="020F0502020204030204" pitchFamily="34" charset="0"/>
                    <a:cs typeface="Arial" panose="020B0604020202020204" pitchFamily="34" charset="0"/>
                  </a:rPr>
                  <a:t> </a:t>
                </a:r>
                <a:endParaRPr lang="en-US" dirty="0">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3" name="מלבן 2">
                <a:extLst>
                  <a:ext uri="{FF2B5EF4-FFF2-40B4-BE49-F238E27FC236}">
                    <a16:creationId xmlns:a16="http://schemas.microsoft.com/office/drawing/2014/main" id="{3DC6EC16-EBAC-4793-96AD-BE126466EBC6}"/>
                  </a:ext>
                </a:extLst>
              </p:cNvPr>
              <p:cNvSpPr>
                <a:spLocks noRot="1" noChangeAspect="1" noMove="1" noResize="1" noEditPoints="1" noAdjustHandles="1" noChangeArrowheads="1" noChangeShapeType="1" noTextEdit="1"/>
              </p:cNvSpPr>
              <p:nvPr/>
            </p:nvSpPr>
            <p:spPr>
              <a:xfrm>
                <a:off x="6456053" y="3376582"/>
                <a:ext cx="6096000" cy="1155894"/>
              </a:xfrm>
              <a:prstGeom prst="rect">
                <a:avLst/>
              </a:prstGeom>
              <a:blipFill>
                <a:blip r:embed="rId9"/>
                <a:stretch>
                  <a:fillRect/>
                </a:stretch>
              </a:blipFill>
            </p:spPr>
            <p:txBody>
              <a:bodyPr/>
              <a:lstStyle/>
              <a:p>
                <a:r>
                  <a:rPr lang="he-IL">
                    <a:noFill/>
                  </a:rPr>
                  <a:t> </a:t>
                </a:r>
              </a:p>
            </p:txBody>
          </p:sp>
        </mc:Fallback>
      </mc:AlternateContent>
      <p:graphicFrame>
        <p:nvGraphicFramePr>
          <p:cNvPr id="50" name="תרשים 49">
            <a:extLst>
              <a:ext uri="{FF2B5EF4-FFF2-40B4-BE49-F238E27FC236}">
                <a16:creationId xmlns:a16="http://schemas.microsoft.com/office/drawing/2014/main" id="{17194E7F-83D5-498F-A4E3-4771A720B78C}"/>
              </a:ext>
            </a:extLst>
          </p:cNvPr>
          <p:cNvGraphicFramePr>
            <a:graphicFrameLocks/>
          </p:cNvGraphicFramePr>
          <p:nvPr>
            <p:extLst>
              <p:ext uri="{D42A27DB-BD31-4B8C-83A1-F6EECF244321}">
                <p14:modId xmlns:p14="http://schemas.microsoft.com/office/powerpoint/2010/main" val="1165569033"/>
              </p:ext>
            </p:extLst>
          </p:nvPr>
        </p:nvGraphicFramePr>
        <p:xfrm>
          <a:off x="3331490" y="1855538"/>
          <a:ext cx="5954889" cy="3513712"/>
        </p:xfrm>
        <a:graphic>
          <a:graphicData uri="http://schemas.openxmlformats.org/drawingml/2006/chart">
            <c:chart xmlns:c="http://schemas.openxmlformats.org/drawingml/2006/chart" xmlns:r="http://schemas.openxmlformats.org/officeDocument/2006/relationships" r:id="rId10"/>
          </a:graphicData>
        </a:graphic>
      </p:graphicFrame>
      <p:sp>
        <p:nvSpPr>
          <p:cNvPr id="31" name="מלבן 30">
            <a:extLst>
              <a:ext uri="{FF2B5EF4-FFF2-40B4-BE49-F238E27FC236}">
                <a16:creationId xmlns:a16="http://schemas.microsoft.com/office/drawing/2014/main" id="{43BDF731-C13F-4006-9F20-7ACAEFFAEBB9}"/>
              </a:ext>
            </a:extLst>
          </p:cNvPr>
          <p:cNvSpPr/>
          <p:nvPr/>
        </p:nvSpPr>
        <p:spPr>
          <a:xfrm>
            <a:off x="1753267" y="378080"/>
            <a:ext cx="9153414" cy="954107"/>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Q1: Is there a difference between good placements of the Arabic population to other populations?</a:t>
            </a:r>
          </a:p>
        </p:txBody>
      </p:sp>
      <p:grpSp>
        <p:nvGrpSpPr>
          <p:cNvPr id="32" name="קבוצה 31">
            <a:extLst>
              <a:ext uri="{FF2B5EF4-FFF2-40B4-BE49-F238E27FC236}">
                <a16:creationId xmlns:a16="http://schemas.microsoft.com/office/drawing/2014/main" id="{2F58F2C2-10A3-45B1-A59A-1C0640D68377}"/>
              </a:ext>
            </a:extLst>
          </p:cNvPr>
          <p:cNvGrpSpPr/>
          <p:nvPr/>
        </p:nvGrpSpPr>
        <p:grpSpPr>
          <a:xfrm>
            <a:off x="1670726" y="5989636"/>
            <a:ext cx="1923764" cy="752840"/>
            <a:chOff x="5953" y="12556"/>
            <a:chExt cx="2214562" cy="901113"/>
          </a:xfrm>
        </p:grpSpPr>
        <p:sp>
          <p:nvSpPr>
            <p:cNvPr id="33" name="חץ: סוגר זוויתי 32">
              <a:extLst>
                <a:ext uri="{FF2B5EF4-FFF2-40B4-BE49-F238E27FC236}">
                  <a16:creationId xmlns:a16="http://schemas.microsoft.com/office/drawing/2014/main" id="{327F8A69-2AF2-4727-A2BA-A47E5D12BA5A}"/>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449B0DE5-8DAC-4DA2-ABC2-365F78EDB919}"/>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5" name="קבוצה 34">
            <a:extLst>
              <a:ext uri="{FF2B5EF4-FFF2-40B4-BE49-F238E27FC236}">
                <a16:creationId xmlns:a16="http://schemas.microsoft.com/office/drawing/2014/main" id="{39961CA3-E5E4-430D-BD93-4737CFBC5758}"/>
              </a:ext>
            </a:extLst>
          </p:cNvPr>
          <p:cNvGrpSpPr/>
          <p:nvPr/>
        </p:nvGrpSpPr>
        <p:grpSpPr>
          <a:xfrm>
            <a:off x="3250248" y="5989933"/>
            <a:ext cx="1787423" cy="752543"/>
            <a:chOff x="1999059" y="12912"/>
            <a:chExt cx="2214562" cy="900757"/>
          </a:xfrm>
        </p:grpSpPr>
        <p:sp>
          <p:nvSpPr>
            <p:cNvPr id="36" name="חץ: סוגר זוויתי 35">
              <a:extLst>
                <a:ext uri="{FF2B5EF4-FFF2-40B4-BE49-F238E27FC236}">
                  <a16:creationId xmlns:a16="http://schemas.microsoft.com/office/drawing/2014/main" id="{27073C3B-3885-41AE-A1D9-E459F9BED657}"/>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74B6E733-CED0-42FD-AC46-1FE0E4C02915}"/>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8" name="קבוצה 37">
            <a:extLst>
              <a:ext uri="{FF2B5EF4-FFF2-40B4-BE49-F238E27FC236}">
                <a16:creationId xmlns:a16="http://schemas.microsoft.com/office/drawing/2014/main" id="{7E0E1663-3B44-442F-BCE6-ACAF58ACCA55}"/>
              </a:ext>
            </a:extLst>
          </p:cNvPr>
          <p:cNvGrpSpPr/>
          <p:nvPr/>
        </p:nvGrpSpPr>
        <p:grpSpPr>
          <a:xfrm>
            <a:off x="5955261" y="5989636"/>
            <a:ext cx="1753550" cy="752840"/>
            <a:chOff x="3992165" y="12556"/>
            <a:chExt cx="2214562" cy="901113"/>
          </a:xfrm>
        </p:grpSpPr>
        <p:sp>
          <p:nvSpPr>
            <p:cNvPr id="39" name="חץ: סוגר זוויתי 38">
              <a:extLst>
                <a:ext uri="{FF2B5EF4-FFF2-40B4-BE49-F238E27FC236}">
                  <a16:creationId xmlns:a16="http://schemas.microsoft.com/office/drawing/2014/main" id="{E9D9BF14-CB3E-4921-9FE9-9E6BB93F4415}"/>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3AC4BF79-A26E-46C4-9ABD-E1BB2DA65514}"/>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1" name="קבוצה 40">
            <a:extLst>
              <a:ext uri="{FF2B5EF4-FFF2-40B4-BE49-F238E27FC236}">
                <a16:creationId xmlns:a16="http://schemas.microsoft.com/office/drawing/2014/main" id="{991174CD-22CE-4DA5-AA0F-5D54340D897C}"/>
              </a:ext>
            </a:extLst>
          </p:cNvPr>
          <p:cNvGrpSpPr/>
          <p:nvPr/>
        </p:nvGrpSpPr>
        <p:grpSpPr>
          <a:xfrm>
            <a:off x="4663233" y="6003667"/>
            <a:ext cx="1660667" cy="746454"/>
            <a:chOff x="5985275" y="27845"/>
            <a:chExt cx="2214563" cy="893469"/>
          </a:xfrm>
        </p:grpSpPr>
        <p:sp>
          <p:nvSpPr>
            <p:cNvPr id="42" name="חץ: סוגר זוויתי 41">
              <a:extLst>
                <a:ext uri="{FF2B5EF4-FFF2-40B4-BE49-F238E27FC236}">
                  <a16:creationId xmlns:a16="http://schemas.microsoft.com/office/drawing/2014/main" id="{BA84C0BF-417A-4C25-9CC1-46811AD7516F}"/>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C529AB58-309A-465B-97CA-36B9CFB2C894}"/>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4" name="קבוצה 43">
            <a:extLst>
              <a:ext uri="{FF2B5EF4-FFF2-40B4-BE49-F238E27FC236}">
                <a16:creationId xmlns:a16="http://schemas.microsoft.com/office/drawing/2014/main" id="{FD609CE7-4C49-4C84-9506-26A78B30CD2F}"/>
              </a:ext>
            </a:extLst>
          </p:cNvPr>
          <p:cNvGrpSpPr/>
          <p:nvPr/>
        </p:nvGrpSpPr>
        <p:grpSpPr>
          <a:xfrm>
            <a:off x="7376994" y="6003435"/>
            <a:ext cx="1678466" cy="754330"/>
            <a:chOff x="7978378" y="10772"/>
            <a:chExt cx="2214562" cy="902897"/>
          </a:xfrm>
        </p:grpSpPr>
        <p:sp>
          <p:nvSpPr>
            <p:cNvPr id="45" name="חץ: סוגר זוויתי 44">
              <a:extLst>
                <a:ext uri="{FF2B5EF4-FFF2-40B4-BE49-F238E27FC236}">
                  <a16:creationId xmlns:a16="http://schemas.microsoft.com/office/drawing/2014/main" id="{EA534B02-8EEE-4BD9-BD1A-7BFE93053405}"/>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DDEA8154-7ABF-4CDB-9350-C8F778E776BB}"/>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7" name="קבוצה 46">
            <a:extLst>
              <a:ext uri="{FF2B5EF4-FFF2-40B4-BE49-F238E27FC236}">
                <a16:creationId xmlns:a16="http://schemas.microsoft.com/office/drawing/2014/main" id="{C921F0A0-31AF-4A43-B37B-F3116FEC4CFA}"/>
              </a:ext>
            </a:extLst>
          </p:cNvPr>
          <p:cNvGrpSpPr/>
          <p:nvPr/>
        </p:nvGrpSpPr>
        <p:grpSpPr>
          <a:xfrm>
            <a:off x="8711223" y="6009011"/>
            <a:ext cx="2374466" cy="748754"/>
            <a:chOff x="9971484" y="17447"/>
            <a:chExt cx="2214562" cy="896222"/>
          </a:xfrm>
        </p:grpSpPr>
        <p:sp>
          <p:nvSpPr>
            <p:cNvPr id="48" name="חץ: סוגר זוויתי 47">
              <a:extLst>
                <a:ext uri="{FF2B5EF4-FFF2-40B4-BE49-F238E27FC236}">
                  <a16:creationId xmlns:a16="http://schemas.microsoft.com/office/drawing/2014/main" id="{E39ECE57-FC0A-44C3-BCFF-F819C9694B6A}"/>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425C8423-D928-4C47-BC00-BAD28AAA4819}"/>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914227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50"/>
                                        </p:tgtEl>
                                      </p:cBhvr>
                                    </p:animEffect>
                                    <p:set>
                                      <p:cBhvr>
                                        <p:cTn id="14" dur="1" fill="hold">
                                          <p:stCondLst>
                                            <p:cond delay="499"/>
                                          </p:stCondLst>
                                        </p:cTn>
                                        <p:tgtEl>
                                          <p:spTgt spid="5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1000"/>
                                        <p:tgtEl>
                                          <p:spTgt spid="29"/>
                                        </p:tgtEl>
                                      </p:cBhvr>
                                    </p:animEffect>
                                    <p:anim calcmode="lin" valueType="num">
                                      <p:cBhvr>
                                        <p:cTn id="20" dur="1000" fill="hold"/>
                                        <p:tgtEl>
                                          <p:spTgt spid="29"/>
                                        </p:tgtEl>
                                        <p:attrNameLst>
                                          <p:attrName>ppt_x</p:attrName>
                                        </p:attrNameLst>
                                      </p:cBhvr>
                                      <p:tavLst>
                                        <p:tav tm="0">
                                          <p:val>
                                            <p:strVal val="#ppt_x"/>
                                          </p:val>
                                        </p:tav>
                                        <p:tav tm="100000">
                                          <p:val>
                                            <p:strVal val="#ppt_x"/>
                                          </p:val>
                                        </p:tav>
                                      </p:tavLst>
                                    </p:anim>
                                    <p:anim calcmode="lin" valueType="num">
                                      <p:cBhvr>
                                        <p:cTn id="21"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1000"/>
                                        <p:tgtEl>
                                          <p:spTgt spid="27"/>
                                        </p:tgtEl>
                                      </p:cBhvr>
                                    </p:animEffect>
                                    <p:anim calcmode="lin" valueType="num">
                                      <p:cBhvr>
                                        <p:cTn id="27" dur="1000" fill="hold"/>
                                        <p:tgtEl>
                                          <p:spTgt spid="27"/>
                                        </p:tgtEl>
                                        <p:attrNameLst>
                                          <p:attrName>ppt_x</p:attrName>
                                        </p:attrNameLst>
                                      </p:cBhvr>
                                      <p:tavLst>
                                        <p:tav tm="0">
                                          <p:val>
                                            <p:strVal val="#ppt_x"/>
                                          </p:val>
                                        </p:tav>
                                        <p:tav tm="100000">
                                          <p:val>
                                            <p:strVal val="#ppt_x"/>
                                          </p:val>
                                        </p:tav>
                                      </p:tavLst>
                                    </p:anim>
                                    <p:anim calcmode="lin" valueType="num">
                                      <p:cBhvr>
                                        <p:cTn id="28" dur="1000" fill="hold"/>
                                        <p:tgtEl>
                                          <p:spTgt spid="27"/>
                                        </p:tgtEl>
                                        <p:attrNameLst>
                                          <p:attrName>ppt_y</p:attrName>
                                        </p:attrNameLst>
                                      </p:cBhvr>
                                      <p:tavLst>
                                        <p:tav tm="0">
                                          <p:val>
                                            <p:strVal val="#ppt_y+.1"/>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1000"/>
                                        <p:tgtEl>
                                          <p:spTgt spid="30"/>
                                        </p:tgtEl>
                                      </p:cBhvr>
                                    </p:animEffect>
                                    <p:anim calcmode="lin" valueType="num">
                                      <p:cBhvr>
                                        <p:cTn id="38" dur="1000" fill="hold"/>
                                        <p:tgtEl>
                                          <p:spTgt spid="30"/>
                                        </p:tgtEl>
                                        <p:attrNameLst>
                                          <p:attrName>ppt_x</p:attrName>
                                        </p:attrNameLst>
                                      </p:cBhvr>
                                      <p:tavLst>
                                        <p:tav tm="0">
                                          <p:val>
                                            <p:strVal val="#ppt_x"/>
                                          </p:val>
                                        </p:tav>
                                        <p:tav tm="100000">
                                          <p:val>
                                            <p:strVal val="#ppt_x"/>
                                          </p:val>
                                        </p:tav>
                                      </p:tavLst>
                                    </p:anim>
                                    <p:anim calcmode="lin" valueType="num">
                                      <p:cBhvr>
                                        <p:cTn id="3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 grpId="0"/>
      <p:bldGraphic spid="50" grpId="0">
        <p:bldAsOne/>
      </p:bldGraphic>
      <p:bldGraphic spid="50" grpId="1">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a:extLst>
              <a:ext uri="{FF2B5EF4-FFF2-40B4-BE49-F238E27FC236}">
                <a16:creationId xmlns:a16="http://schemas.microsoft.com/office/drawing/2014/main" id="{E566592A-832F-4CDD-BF8B-9ED88653021B}"/>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0" name="מלבן 49">
                <a:extLst>
                  <a:ext uri="{FF2B5EF4-FFF2-40B4-BE49-F238E27FC236}">
                    <a16:creationId xmlns:a16="http://schemas.microsoft.com/office/drawing/2014/main" id="{FEB1030B-7E80-476F-AA82-CEB1ED423A0B}"/>
                  </a:ext>
                </a:extLst>
              </p:cNvPr>
              <p:cNvSpPr/>
              <p:nvPr/>
            </p:nvSpPr>
            <p:spPr>
              <a:xfrm>
                <a:off x="6096000" y="3514726"/>
                <a:ext cx="5553740" cy="1938992"/>
              </a:xfrm>
              <a:prstGeom prst="rect">
                <a:avLst/>
              </a:prstGeom>
              <a:no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sz="2000" dirty="0">
                    <a:latin typeface="David" panose="020E0502060401010101" pitchFamily="34" charset="-79"/>
                    <a:cs typeface="David" panose="020E0502060401010101" pitchFamily="34" charset="-79"/>
                  </a:rPr>
                  <a:t>T-test results: </a:t>
                </a:r>
                <a14:m>
                  <m:oMath xmlns:m="http://schemas.openxmlformats.org/officeDocument/2006/math">
                    <m:r>
                      <a:rPr lang="he-IL" sz="2000" i="1">
                        <a:latin typeface="Cambria Math" panose="02040503050406030204" pitchFamily="18" charset="0"/>
                      </a:rPr>
                      <m:t>𝜌</m:t>
                    </m:r>
                    <m:r>
                      <a:rPr lang="en-US" sz="2000" i="1">
                        <a:latin typeface="Cambria Math" panose="02040503050406030204" pitchFamily="18" charset="0"/>
                      </a:rPr>
                      <m:t>=</m:t>
                    </m:r>
                    <m:r>
                      <a:rPr lang="en-US" sz="2000">
                        <a:latin typeface="Cambria Math" panose="02040503050406030204" pitchFamily="18" charset="0"/>
                      </a:rPr>
                      <m:t>0</m:t>
                    </m:r>
                    <m:r>
                      <a:rPr lang="en-US" sz="2000">
                        <a:latin typeface="Cambria Math" panose="02040503050406030204" pitchFamily="18" charset="0"/>
                      </a:rPr>
                      <m:t>.</m:t>
                    </m:r>
                    <m:r>
                      <a:rPr lang="en-US" sz="2000">
                        <a:latin typeface="Cambria Math" panose="02040503050406030204" pitchFamily="18" charset="0"/>
                      </a:rPr>
                      <m:t>097</m:t>
                    </m:r>
                  </m:oMath>
                </a14:m>
                <a:r>
                  <a:rPr lang="he-IL" sz="2000" b="1" dirty="0">
                    <a:latin typeface="David" panose="020E0502060401010101" pitchFamily="34" charset="-79"/>
                    <a:cs typeface="David" panose="020E0502060401010101" pitchFamily="34" charset="-79"/>
                  </a:rPr>
                  <a:t> , </a:t>
                </a:r>
                <a14:m>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0</m:t>
                    </m:r>
                    <m:r>
                      <a:rPr lang="en-US" sz="2000" i="1">
                        <a:latin typeface="Cambria Math" panose="02040503050406030204" pitchFamily="18" charset="0"/>
                      </a:rPr>
                      <m:t>.</m:t>
                    </m:r>
                    <m:r>
                      <a:rPr lang="en-US" sz="2000" i="1">
                        <a:latin typeface="Cambria Math" panose="02040503050406030204" pitchFamily="18" charset="0"/>
                      </a:rPr>
                      <m:t>05</m:t>
                    </m:r>
                  </m:oMath>
                </a14:m>
                <a:r>
                  <a:rPr lang="he-IL" sz="2000" dirty="0">
                    <a:latin typeface="David" panose="020E0502060401010101" pitchFamily="34" charset="-79"/>
                    <a:cs typeface="David" panose="020E0502060401010101" pitchFamily="34" charset="-79"/>
                  </a:rPr>
                  <a:t>.</a:t>
                </a:r>
              </a:p>
              <a:p>
                <a:pPr algn="l" rtl="0"/>
                <a:r>
                  <a:rPr lang="en-US" sz="2000" dirty="0">
                    <a:latin typeface="David" panose="020E0502060401010101" pitchFamily="34" charset="-79"/>
                  </a:rPr>
                  <a:t>The critical value is greater than ∝.</a:t>
                </a:r>
              </a:p>
              <a:p>
                <a:pPr algn="l" rtl="0"/>
                <a:r>
                  <a:rPr lang="en-US" sz="2000" dirty="0">
                    <a:latin typeface="David" panose="020E0502060401010101" pitchFamily="34" charset="-79"/>
                  </a:rPr>
                  <a:t>The conclusion is to not reject the null hypothesis and conclude there is no significant difference between the job placement of the Arabs and the job placement of the non-Arabs. </a:t>
                </a:r>
                <a:endParaRPr lang="he-IL" sz="2000" dirty="0">
                  <a:latin typeface="David" panose="020E0502060401010101" pitchFamily="34" charset="-79"/>
                </a:endParaRPr>
              </a:p>
            </p:txBody>
          </p:sp>
        </mc:Choice>
        <mc:Fallback xmlns="">
          <p:sp>
            <p:nvSpPr>
              <p:cNvPr id="50" name="מלבן 49">
                <a:extLst>
                  <a:ext uri="{FF2B5EF4-FFF2-40B4-BE49-F238E27FC236}">
                    <a16:creationId xmlns:a16="http://schemas.microsoft.com/office/drawing/2014/main" id="{FEB1030B-7E80-476F-AA82-CEB1ED423A0B}"/>
                  </a:ext>
                </a:extLst>
              </p:cNvPr>
              <p:cNvSpPr>
                <a:spLocks noRot="1" noChangeAspect="1" noMove="1" noResize="1" noEditPoints="1" noAdjustHandles="1" noChangeArrowheads="1" noChangeShapeType="1" noTextEdit="1"/>
              </p:cNvSpPr>
              <p:nvPr/>
            </p:nvSpPr>
            <p:spPr>
              <a:xfrm>
                <a:off x="6096000" y="3514726"/>
                <a:ext cx="5553740" cy="1938992"/>
              </a:xfrm>
              <a:prstGeom prst="rect">
                <a:avLst/>
              </a:prstGeom>
              <a:blipFill>
                <a:blip r:embed="rId4"/>
                <a:stretch>
                  <a:fillRect l="-1098" t="-1887" b="-4717"/>
                </a:stretch>
              </a:blipFill>
            </p:spPr>
            <p:txBody>
              <a:bodyPr/>
              <a:lstStyle/>
              <a:p>
                <a:r>
                  <a:rPr lang="he-IL">
                    <a:noFill/>
                  </a:rPr>
                  <a:t> </a:t>
                </a:r>
              </a:p>
            </p:txBody>
          </p:sp>
        </mc:Fallback>
      </mc:AlternateContent>
      <p:pic>
        <p:nvPicPr>
          <p:cNvPr id="51" name="תמונה 50" descr="תוצאת תמונה עבור שירות התעסוקה">
            <a:extLst>
              <a:ext uri="{FF2B5EF4-FFF2-40B4-BE49-F238E27FC236}">
                <a16:creationId xmlns:a16="http://schemas.microsoft.com/office/drawing/2014/main" id="{566EC80C-1F23-4117-9D88-BC822E07B02F}"/>
              </a:ext>
            </a:extLst>
          </p:cNvPr>
          <p:cNvPicPr/>
          <p:nvPr/>
        </p:nvPicPr>
        <p:blipFill>
          <a:blip r:embed="rId5"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2" name="תמונה 51">
            <a:extLst>
              <a:ext uri="{FF2B5EF4-FFF2-40B4-BE49-F238E27FC236}">
                <a16:creationId xmlns:a16="http://schemas.microsoft.com/office/drawing/2014/main" id="{BF7F0E23-3EFF-4F2E-956F-A0ED4C2D5A2B}"/>
              </a:ext>
            </a:extLst>
          </p:cNvPr>
          <p:cNvPicPr/>
          <p:nvPr/>
        </p:nvPicPr>
        <p:blipFill rotWithShape="1">
          <a:blip r:embed="rId6">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pic>
        <p:nvPicPr>
          <p:cNvPr id="32" name="תמונה 31">
            <a:extLst>
              <a:ext uri="{FF2B5EF4-FFF2-40B4-BE49-F238E27FC236}">
                <a16:creationId xmlns:a16="http://schemas.microsoft.com/office/drawing/2014/main" id="{50D19CAE-15E8-4126-AF3A-D98A03988F99}"/>
              </a:ext>
            </a:extLst>
          </p:cNvPr>
          <p:cNvPicPr/>
          <p:nvPr/>
        </p:nvPicPr>
        <p:blipFill>
          <a:blip r:embed="rId7"/>
          <a:stretch>
            <a:fillRect/>
          </a:stretch>
        </p:blipFill>
        <p:spPr>
          <a:xfrm>
            <a:off x="4246621" y="1727295"/>
            <a:ext cx="6846780" cy="1407454"/>
          </a:xfrm>
          <a:prstGeom prst="rect">
            <a:avLst/>
          </a:prstGeom>
        </p:spPr>
      </p:pic>
      <p:pic>
        <p:nvPicPr>
          <p:cNvPr id="1026" name="Picture 2">
            <a:extLst>
              <a:ext uri="{FF2B5EF4-FFF2-40B4-BE49-F238E27FC236}">
                <a16:creationId xmlns:a16="http://schemas.microsoft.com/office/drawing/2014/main" id="{A8ECB575-F6F6-4928-B0B2-401C9014A38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544" y="3134749"/>
            <a:ext cx="5142782" cy="2743390"/>
          </a:xfrm>
          <a:prstGeom prst="rect">
            <a:avLst/>
          </a:prstGeom>
          <a:noFill/>
          <a:extLst>
            <a:ext uri="{909E8E84-426E-40DD-AFC4-6F175D3DCCD1}">
              <a14:hiddenFill xmlns:a14="http://schemas.microsoft.com/office/drawing/2010/main">
                <a:solidFill>
                  <a:srgbClr val="FFFFFF"/>
                </a:solidFill>
              </a14:hiddenFill>
            </a:ext>
          </a:extLst>
        </p:spPr>
      </p:pic>
      <p:sp>
        <p:nvSpPr>
          <p:cNvPr id="29" name="מלבן 28">
            <a:extLst>
              <a:ext uri="{FF2B5EF4-FFF2-40B4-BE49-F238E27FC236}">
                <a16:creationId xmlns:a16="http://schemas.microsoft.com/office/drawing/2014/main" id="{BB697E8C-E93C-4424-A477-00FDA1738B8F}"/>
              </a:ext>
            </a:extLst>
          </p:cNvPr>
          <p:cNvSpPr/>
          <p:nvPr/>
        </p:nvSpPr>
        <p:spPr>
          <a:xfrm>
            <a:off x="1753267" y="378080"/>
            <a:ext cx="9153414" cy="954107"/>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Q1: Is there a difference between good placements of the Arabic population to other populations?</a:t>
            </a:r>
          </a:p>
        </p:txBody>
      </p:sp>
      <mc:AlternateContent xmlns:mc="http://schemas.openxmlformats.org/markup-compatibility/2006" xmlns:a14="http://schemas.microsoft.com/office/drawing/2010/main">
        <mc:Choice Requires="a14">
          <p:sp>
            <p:nvSpPr>
              <p:cNvPr id="30" name="מלבן 29">
                <a:extLst>
                  <a:ext uri="{FF2B5EF4-FFF2-40B4-BE49-F238E27FC236}">
                    <a16:creationId xmlns:a16="http://schemas.microsoft.com/office/drawing/2014/main" id="{3A3290EC-BC1A-4E3D-A280-1B47D6EB12A3}"/>
                  </a:ext>
                </a:extLst>
              </p:cNvPr>
              <p:cNvSpPr/>
              <p:nvPr/>
            </p:nvSpPr>
            <p:spPr>
              <a:xfrm>
                <a:off x="339717" y="1314479"/>
                <a:ext cx="4167845" cy="2062103"/>
              </a:xfrm>
              <a:prstGeom prst="rect">
                <a:avLst/>
              </a:prstGeom>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lnSpc>
                    <a:spcPct val="150000"/>
                  </a:lnSpc>
                  <a:spcAft>
                    <a:spcPts val="800"/>
                  </a:spcAft>
                </a:pPr>
                <a14:m>
                  <m:oMath xmlns:m="http://schemas.openxmlformats.org/officeDocument/2006/math">
                    <m:sSub>
                      <m:sSubPr>
                        <m:ctrlPr>
                          <a:rPr lang="en-US" i="1" smtClean="0">
                            <a:latin typeface="Cambria Math" panose="02040503050406030204" pitchFamily="18" charset="0"/>
                            <a:ea typeface="Calibri" panose="020F0502020204030204" pitchFamily="34" charset="0"/>
                            <a:cs typeface="David" panose="020E0502060401010101" pitchFamily="34" charset="-79"/>
                          </a:rPr>
                        </m:ctrlPr>
                      </m:sSubPr>
                      <m:e>
                        <m:r>
                          <a:rPr lang="en-US" i="1">
                            <a:latin typeface="Cambria Math" panose="02040503050406030204" pitchFamily="18" charset="0"/>
                            <a:ea typeface="Calibri" panose="020F0502020204030204" pitchFamily="34" charset="0"/>
                            <a:cs typeface="David" panose="020E0502060401010101" pitchFamily="34" charset="-79"/>
                          </a:rPr>
                          <m:t>𝐻</m:t>
                        </m:r>
                      </m:e>
                      <m:sub>
                        <m:r>
                          <a:rPr lang="en-US" i="1">
                            <a:latin typeface="Cambria Math" panose="02040503050406030204" pitchFamily="18" charset="0"/>
                            <a:ea typeface="Calibri" panose="020F0502020204030204" pitchFamily="34" charset="0"/>
                            <a:cs typeface="David" panose="020E0502060401010101" pitchFamily="34" charset="-79"/>
                          </a:rPr>
                          <m:t>0</m:t>
                        </m:r>
                      </m:sub>
                    </m:sSub>
                    <m:r>
                      <a:rPr lang="en-US" i="1">
                        <a:latin typeface="Cambria Math" panose="02040503050406030204" pitchFamily="18" charset="0"/>
                        <a:ea typeface="Calibri" panose="020F0502020204030204" pitchFamily="34" charset="0"/>
                        <a:cs typeface="David" panose="020E0502060401010101" pitchFamily="34" charset="-79"/>
                      </a:rPr>
                      <m:t>: </m:t>
                    </m:r>
                    <m:r>
                      <a:rPr lang="en-US" i="1">
                        <a:latin typeface="Cambria Math" panose="02040503050406030204" pitchFamily="18" charset="0"/>
                        <a:ea typeface="Calibri" panose="020F0502020204030204" pitchFamily="34" charset="0"/>
                        <a:cs typeface="David" panose="020E0502060401010101" pitchFamily="34" charset="-79"/>
                      </a:rPr>
                      <m:t>𝜇</m:t>
                    </m:r>
                    <m:r>
                      <a:rPr lang="en-US" i="1">
                        <a:latin typeface="Cambria Math" panose="02040503050406030204" pitchFamily="18" charset="0"/>
                        <a:ea typeface="Calibri" panose="020F0502020204030204" pitchFamily="34" charset="0"/>
                        <a:cs typeface="David" panose="020E0502060401010101" pitchFamily="34" charset="-79"/>
                      </a:rPr>
                      <m:t>=</m:t>
                    </m:r>
                    <m:r>
                      <a:rPr lang="en-US" i="1">
                        <a:latin typeface="Cambria Math" panose="02040503050406030204" pitchFamily="18" charset="0"/>
                        <a:ea typeface="Calibri" panose="020F0502020204030204" pitchFamily="34" charset="0"/>
                        <a:cs typeface="David" panose="020E0502060401010101" pitchFamily="34" charset="-79"/>
                      </a:rPr>
                      <m:t>0</m:t>
                    </m:r>
                  </m:oMath>
                </a14:m>
                <a:r>
                  <a:rPr lang="en-US" dirty="0">
                    <a:effectLst/>
                    <a:latin typeface="Calibri" panose="020F0502020204030204" pitchFamily="34" charset="0"/>
                    <a:ea typeface="Calibri" panose="020F0502020204030204" pitchFamily="34" charset="0"/>
                    <a:cs typeface="Arial" panose="020B0604020202020204" pitchFamily="34" charset="0"/>
                  </a:rPr>
                  <a:t> ( </a:t>
                </a:r>
                <a:r>
                  <a:rPr lang="en-US" i="1" dirty="0">
                    <a:latin typeface="Cambria Math" panose="02040503050406030204" pitchFamily="18" charset="0"/>
                    <a:ea typeface="Calibri" panose="020F0502020204030204" pitchFamily="34" charset="0"/>
                    <a:cs typeface="David" panose="020E0502060401010101" pitchFamily="34" charset="-79"/>
                  </a:rPr>
                  <a:t>No difference between Arabs to other populations)</a:t>
                </a:r>
              </a:p>
              <a:p>
                <a:pPr algn="l" rtl="0">
                  <a:lnSpc>
                    <a:spcPct val="150000"/>
                  </a:lnSpc>
                  <a:spcAft>
                    <a:spcPts val="800"/>
                  </a:spcAft>
                </a:pPr>
                <a14:m>
                  <m:oMath xmlns:m="http://schemas.openxmlformats.org/officeDocument/2006/math">
                    <m:sSub>
                      <m:sSubPr>
                        <m:ctrlPr>
                          <a:rPr lang="en-US" i="1">
                            <a:latin typeface="Cambria Math" panose="02040503050406030204" pitchFamily="18" charset="0"/>
                            <a:ea typeface="Calibri" panose="020F0502020204030204" pitchFamily="34" charset="0"/>
                            <a:cs typeface="David" panose="020E0502060401010101" pitchFamily="34" charset="-79"/>
                          </a:rPr>
                        </m:ctrlPr>
                      </m:sSubPr>
                      <m:e>
                        <m:r>
                          <a:rPr lang="en-US" i="1">
                            <a:latin typeface="Cambria Math" panose="02040503050406030204" pitchFamily="18" charset="0"/>
                            <a:ea typeface="Calibri" panose="020F0502020204030204" pitchFamily="34" charset="0"/>
                            <a:cs typeface="David" panose="020E0502060401010101" pitchFamily="34" charset="-79"/>
                          </a:rPr>
                          <m:t>𝐻</m:t>
                        </m:r>
                      </m:e>
                      <m:sub>
                        <m:r>
                          <a:rPr lang="en-US" i="1">
                            <a:latin typeface="Cambria Math" panose="02040503050406030204" pitchFamily="18" charset="0"/>
                            <a:ea typeface="Calibri" panose="020F0502020204030204" pitchFamily="34" charset="0"/>
                            <a:cs typeface="David" panose="020E0502060401010101" pitchFamily="34" charset="-79"/>
                          </a:rPr>
                          <m:t>1</m:t>
                        </m:r>
                      </m:sub>
                    </m:sSub>
                    <m:r>
                      <a:rPr lang="en-US" i="1">
                        <a:latin typeface="Cambria Math" panose="02040503050406030204" pitchFamily="18" charset="0"/>
                        <a:ea typeface="Calibri" panose="020F0502020204030204" pitchFamily="34" charset="0"/>
                        <a:cs typeface="David" panose="020E0502060401010101" pitchFamily="34" charset="-79"/>
                      </a:rPr>
                      <m:t>: </m:t>
                    </m:r>
                    <m:r>
                      <a:rPr lang="en-US" i="1">
                        <a:latin typeface="Cambria Math" panose="02040503050406030204" pitchFamily="18" charset="0"/>
                        <a:ea typeface="Calibri" panose="020F0502020204030204" pitchFamily="34" charset="0"/>
                        <a:cs typeface="David" panose="020E0502060401010101" pitchFamily="34" charset="-79"/>
                      </a:rPr>
                      <m:t>𝜇</m:t>
                    </m:r>
                    <m:r>
                      <a:rPr lang="en-US" i="1">
                        <a:latin typeface="Cambria Math" panose="02040503050406030204" pitchFamily="18" charset="0"/>
                        <a:ea typeface="Calibri" panose="020F0502020204030204" pitchFamily="34" charset="0"/>
                        <a:cs typeface="David" panose="020E0502060401010101" pitchFamily="34" charset="-79"/>
                      </a:rPr>
                      <m:t>≠</m:t>
                    </m:r>
                    <m:r>
                      <a:rPr lang="en-US" i="1">
                        <a:latin typeface="Cambria Math" panose="02040503050406030204" pitchFamily="18" charset="0"/>
                        <a:ea typeface="Calibri" panose="020F0502020204030204" pitchFamily="34" charset="0"/>
                        <a:cs typeface="David" panose="020E0502060401010101" pitchFamily="34" charset="-79"/>
                      </a:rPr>
                      <m:t>0</m:t>
                    </m:r>
                  </m:oMath>
                </a14:m>
                <a:r>
                  <a:rPr lang="en-US" i="1" dirty="0">
                    <a:latin typeface="Cambria Math" panose="02040503050406030204" pitchFamily="18" charset="0"/>
                    <a:ea typeface="Calibri" panose="020F0502020204030204" pitchFamily="34" charset="0"/>
                    <a:cs typeface="David" panose="020E0502060401010101" pitchFamily="34" charset="-79"/>
                  </a:rPr>
                  <a:t> ( Otherwise)</a:t>
                </a:r>
                <a:endParaRPr lang="he-IL" i="1" dirty="0">
                  <a:latin typeface="Cambria Math" panose="02040503050406030204" pitchFamily="18" charset="0"/>
                  <a:ea typeface="Calibri" panose="020F0502020204030204" pitchFamily="34" charset="0"/>
                  <a:cs typeface="David" panose="020E0502060401010101" pitchFamily="34" charset="-79"/>
                </a:endParaRPr>
              </a:p>
              <a:p>
                <a:pPr algn="just">
                  <a:lnSpc>
                    <a:spcPct val="150000"/>
                  </a:lnSpc>
                  <a:spcAft>
                    <a:spcPts val="800"/>
                  </a:spcAft>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ea typeface="Calibri" panose="020F0502020204030204" pitchFamily="34" charset="0"/>
                          <a:cs typeface="David" panose="020E0502060401010101" pitchFamily="34" charset="-79"/>
                        </a:rPr>
                        <m:t>∝=</m:t>
                      </m:r>
                      <m:r>
                        <a:rPr lang="en-US" i="1">
                          <a:latin typeface="Cambria Math" panose="02040503050406030204" pitchFamily="18" charset="0"/>
                          <a:ea typeface="Calibri" panose="020F0502020204030204" pitchFamily="34" charset="0"/>
                          <a:cs typeface="David" panose="020E0502060401010101" pitchFamily="34" charset="-79"/>
                        </a:rPr>
                        <m:t>0</m:t>
                      </m:r>
                      <m:r>
                        <a:rPr lang="en-US" i="1">
                          <a:latin typeface="Cambria Math" panose="02040503050406030204" pitchFamily="18" charset="0"/>
                          <a:ea typeface="Calibri" panose="020F0502020204030204" pitchFamily="34" charset="0"/>
                          <a:cs typeface="David" panose="020E0502060401010101" pitchFamily="34" charset="-79"/>
                        </a:rPr>
                        <m:t>.</m:t>
                      </m:r>
                      <m:r>
                        <a:rPr lang="en-US" i="1">
                          <a:latin typeface="Cambria Math" panose="02040503050406030204" pitchFamily="18" charset="0"/>
                          <a:ea typeface="Calibri" panose="020F0502020204030204" pitchFamily="34" charset="0"/>
                          <a:cs typeface="David" panose="020E0502060401010101" pitchFamily="34" charset="-79"/>
                        </a:rPr>
                        <m:t>05</m:t>
                      </m:r>
                    </m:oMath>
                  </m:oMathPara>
                </a14:m>
                <a:endParaRPr lang="en-US" i="1" dirty="0">
                  <a:latin typeface="Cambria Math" panose="02040503050406030204" pitchFamily="18" charset="0"/>
                  <a:ea typeface="Calibri" panose="020F0502020204030204" pitchFamily="34" charset="0"/>
                  <a:cs typeface="David" panose="020E0502060401010101" pitchFamily="34" charset="-79"/>
                </a:endParaRPr>
              </a:p>
            </p:txBody>
          </p:sp>
        </mc:Choice>
        <mc:Fallback xmlns="">
          <p:sp>
            <p:nvSpPr>
              <p:cNvPr id="30" name="מלבן 29">
                <a:extLst>
                  <a:ext uri="{FF2B5EF4-FFF2-40B4-BE49-F238E27FC236}">
                    <a16:creationId xmlns:a16="http://schemas.microsoft.com/office/drawing/2014/main" id="{3A3290EC-BC1A-4E3D-A280-1B47D6EB12A3}"/>
                  </a:ext>
                </a:extLst>
              </p:cNvPr>
              <p:cNvSpPr>
                <a:spLocks noRot="1" noChangeAspect="1" noMove="1" noResize="1" noEditPoints="1" noAdjustHandles="1" noChangeArrowheads="1" noChangeShapeType="1" noTextEdit="1"/>
              </p:cNvSpPr>
              <p:nvPr/>
            </p:nvSpPr>
            <p:spPr>
              <a:xfrm>
                <a:off x="339717" y="1314479"/>
                <a:ext cx="4167845" cy="2062103"/>
              </a:xfrm>
              <a:prstGeom prst="rect">
                <a:avLst/>
              </a:prstGeom>
              <a:blipFill>
                <a:blip r:embed="rId9"/>
                <a:stretch>
                  <a:fillRect l="-1318" r="-1757"/>
                </a:stretch>
              </a:blipFill>
            </p:spPr>
            <p:txBody>
              <a:bodyPr/>
              <a:lstStyle/>
              <a:p>
                <a:r>
                  <a:rPr lang="he-IL">
                    <a:noFill/>
                  </a:rPr>
                  <a:t> </a:t>
                </a:r>
              </a:p>
            </p:txBody>
          </p:sp>
        </mc:Fallback>
      </mc:AlternateContent>
      <p:grpSp>
        <p:nvGrpSpPr>
          <p:cNvPr id="33" name="קבוצה 32">
            <a:extLst>
              <a:ext uri="{FF2B5EF4-FFF2-40B4-BE49-F238E27FC236}">
                <a16:creationId xmlns:a16="http://schemas.microsoft.com/office/drawing/2014/main" id="{B38F2E32-654A-41CC-AB1C-84A2C6DBA2B6}"/>
              </a:ext>
            </a:extLst>
          </p:cNvPr>
          <p:cNvGrpSpPr/>
          <p:nvPr/>
        </p:nvGrpSpPr>
        <p:grpSpPr>
          <a:xfrm>
            <a:off x="1670726" y="5989636"/>
            <a:ext cx="1923764" cy="752840"/>
            <a:chOff x="5953" y="12556"/>
            <a:chExt cx="2214562" cy="901113"/>
          </a:xfrm>
        </p:grpSpPr>
        <p:sp>
          <p:nvSpPr>
            <p:cNvPr id="34" name="חץ: סוגר זוויתי 33">
              <a:extLst>
                <a:ext uri="{FF2B5EF4-FFF2-40B4-BE49-F238E27FC236}">
                  <a16:creationId xmlns:a16="http://schemas.microsoft.com/office/drawing/2014/main" id="{C1E61A00-E31D-4710-826E-4F06B649CF85}"/>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5" name="חץ: סוגר זוויתי 4">
              <a:extLst>
                <a:ext uri="{FF2B5EF4-FFF2-40B4-BE49-F238E27FC236}">
                  <a16:creationId xmlns:a16="http://schemas.microsoft.com/office/drawing/2014/main" id="{7A4BC10A-4C2B-4D90-B5EC-4E14E15C0A06}"/>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6" name="קבוצה 35">
            <a:extLst>
              <a:ext uri="{FF2B5EF4-FFF2-40B4-BE49-F238E27FC236}">
                <a16:creationId xmlns:a16="http://schemas.microsoft.com/office/drawing/2014/main" id="{DE0EE321-C08B-4F58-AE95-75AEA2EAE378}"/>
              </a:ext>
            </a:extLst>
          </p:cNvPr>
          <p:cNvGrpSpPr/>
          <p:nvPr/>
        </p:nvGrpSpPr>
        <p:grpSpPr>
          <a:xfrm>
            <a:off x="3250248" y="5989933"/>
            <a:ext cx="1787423" cy="752543"/>
            <a:chOff x="1999059" y="12912"/>
            <a:chExt cx="2214562" cy="900757"/>
          </a:xfrm>
        </p:grpSpPr>
        <p:sp>
          <p:nvSpPr>
            <p:cNvPr id="37" name="חץ: סוגר זוויתי 36">
              <a:extLst>
                <a:ext uri="{FF2B5EF4-FFF2-40B4-BE49-F238E27FC236}">
                  <a16:creationId xmlns:a16="http://schemas.microsoft.com/office/drawing/2014/main" id="{8354BE5E-3110-4A27-AADC-CEDD4F97AFA6}"/>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8" name="חץ: סוגר זוויתי 6">
              <a:extLst>
                <a:ext uri="{FF2B5EF4-FFF2-40B4-BE49-F238E27FC236}">
                  <a16:creationId xmlns:a16="http://schemas.microsoft.com/office/drawing/2014/main" id="{B2E70D6C-51D6-4D88-9AAF-AC84037F9489}"/>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9" name="קבוצה 38">
            <a:extLst>
              <a:ext uri="{FF2B5EF4-FFF2-40B4-BE49-F238E27FC236}">
                <a16:creationId xmlns:a16="http://schemas.microsoft.com/office/drawing/2014/main" id="{762E505A-4F42-46FB-A9D8-C50F891DD299}"/>
              </a:ext>
            </a:extLst>
          </p:cNvPr>
          <p:cNvGrpSpPr/>
          <p:nvPr/>
        </p:nvGrpSpPr>
        <p:grpSpPr>
          <a:xfrm>
            <a:off x="5955261" y="5989636"/>
            <a:ext cx="1753550" cy="752840"/>
            <a:chOff x="3992165" y="12556"/>
            <a:chExt cx="2214562" cy="901113"/>
          </a:xfrm>
        </p:grpSpPr>
        <p:sp>
          <p:nvSpPr>
            <p:cNvPr id="40" name="חץ: סוגר זוויתי 39">
              <a:extLst>
                <a:ext uri="{FF2B5EF4-FFF2-40B4-BE49-F238E27FC236}">
                  <a16:creationId xmlns:a16="http://schemas.microsoft.com/office/drawing/2014/main" id="{B1E3E08A-ABBD-4DE4-93A3-B3E14058BFA0}"/>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1" name="חץ: סוגר זוויתי 8">
              <a:extLst>
                <a:ext uri="{FF2B5EF4-FFF2-40B4-BE49-F238E27FC236}">
                  <a16:creationId xmlns:a16="http://schemas.microsoft.com/office/drawing/2014/main" id="{6EF66FC6-1748-4763-B9E3-D8A078A3BF3E}"/>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2" name="קבוצה 41">
            <a:extLst>
              <a:ext uri="{FF2B5EF4-FFF2-40B4-BE49-F238E27FC236}">
                <a16:creationId xmlns:a16="http://schemas.microsoft.com/office/drawing/2014/main" id="{85209F9C-D40A-468A-8168-EE0C34C6AA62}"/>
              </a:ext>
            </a:extLst>
          </p:cNvPr>
          <p:cNvGrpSpPr/>
          <p:nvPr/>
        </p:nvGrpSpPr>
        <p:grpSpPr>
          <a:xfrm>
            <a:off x="4663233" y="6003667"/>
            <a:ext cx="1660667" cy="746454"/>
            <a:chOff x="5985275" y="27845"/>
            <a:chExt cx="2214563" cy="893469"/>
          </a:xfrm>
        </p:grpSpPr>
        <p:sp>
          <p:nvSpPr>
            <p:cNvPr id="43" name="חץ: סוגר זוויתי 42">
              <a:extLst>
                <a:ext uri="{FF2B5EF4-FFF2-40B4-BE49-F238E27FC236}">
                  <a16:creationId xmlns:a16="http://schemas.microsoft.com/office/drawing/2014/main" id="{38B82955-6D36-4FA1-88EB-686D3F6568E4}"/>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4" name="חץ: סוגר זוויתי 10">
              <a:extLst>
                <a:ext uri="{FF2B5EF4-FFF2-40B4-BE49-F238E27FC236}">
                  <a16:creationId xmlns:a16="http://schemas.microsoft.com/office/drawing/2014/main" id="{241CCC90-70AB-4825-A4FF-799A235E3974}"/>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5" name="קבוצה 44">
            <a:extLst>
              <a:ext uri="{FF2B5EF4-FFF2-40B4-BE49-F238E27FC236}">
                <a16:creationId xmlns:a16="http://schemas.microsoft.com/office/drawing/2014/main" id="{AC3F58FF-4352-4796-B32C-0BA19F170873}"/>
              </a:ext>
            </a:extLst>
          </p:cNvPr>
          <p:cNvGrpSpPr/>
          <p:nvPr/>
        </p:nvGrpSpPr>
        <p:grpSpPr>
          <a:xfrm>
            <a:off x="7376994" y="6003435"/>
            <a:ext cx="1678466" cy="754330"/>
            <a:chOff x="7978378" y="10772"/>
            <a:chExt cx="2214562" cy="902897"/>
          </a:xfrm>
        </p:grpSpPr>
        <p:sp>
          <p:nvSpPr>
            <p:cNvPr id="46" name="חץ: סוגר זוויתי 45">
              <a:extLst>
                <a:ext uri="{FF2B5EF4-FFF2-40B4-BE49-F238E27FC236}">
                  <a16:creationId xmlns:a16="http://schemas.microsoft.com/office/drawing/2014/main" id="{A636387F-4B8F-4532-8CAC-B696A4D1223F}"/>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7" name="חץ: סוגר זוויתי 12">
              <a:extLst>
                <a:ext uri="{FF2B5EF4-FFF2-40B4-BE49-F238E27FC236}">
                  <a16:creationId xmlns:a16="http://schemas.microsoft.com/office/drawing/2014/main" id="{A1600CB1-7E52-4D5D-9A3E-A4893051D730}"/>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8" name="קבוצה 47">
            <a:extLst>
              <a:ext uri="{FF2B5EF4-FFF2-40B4-BE49-F238E27FC236}">
                <a16:creationId xmlns:a16="http://schemas.microsoft.com/office/drawing/2014/main" id="{C2119B83-4072-4428-B999-C691CBD375D5}"/>
              </a:ext>
            </a:extLst>
          </p:cNvPr>
          <p:cNvGrpSpPr/>
          <p:nvPr/>
        </p:nvGrpSpPr>
        <p:grpSpPr>
          <a:xfrm>
            <a:off x="8711223" y="6009011"/>
            <a:ext cx="2374466" cy="748754"/>
            <a:chOff x="9971484" y="17447"/>
            <a:chExt cx="2214562" cy="896222"/>
          </a:xfrm>
        </p:grpSpPr>
        <p:sp>
          <p:nvSpPr>
            <p:cNvPr id="49" name="חץ: סוגר זוויתי 48">
              <a:extLst>
                <a:ext uri="{FF2B5EF4-FFF2-40B4-BE49-F238E27FC236}">
                  <a16:creationId xmlns:a16="http://schemas.microsoft.com/office/drawing/2014/main" id="{AC16E6B0-55E5-46CC-BF38-603EA449151F}"/>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69" name="חץ: סוגר זוויתי 14">
              <a:extLst>
                <a:ext uri="{FF2B5EF4-FFF2-40B4-BE49-F238E27FC236}">
                  <a16:creationId xmlns:a16="http://schemas.microsoft.com/office/drawing/2014/main" id="{647C3783-3460-4E0C-811D-7640A8A584D5}"/>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394210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fade">
                                      <p:cBhvr>
                                        <p:cTn id="19" dur="1000"/>
                                        <p:tgtEl>
                                          <p:spTgt spid="50"/>
                                        </p:tgtEl>
                                      </p:cBhvr>
                                    </p:animEffect>
                                    <p:anim calcmode="lin" valueType="num">
                                      <p:cBhvr>
                                        <p:cTn id="20" dur="1000" fill="hold"/>
                                        <p:tgtEl>
                                          <p:spTgt spid="50"/>
                                        </p:tgtEl>
                                        <p:attrNameLst>
                                          <p:attrName>ppt_x</p:attrName>
                                        </p:attrNameLst>
                                      </p:cBhvr>
                                      <p:tavLst>
                                        <p:tav tm="0">
                                          <p:val>
                                            <p:strVal val="#ppt_x"/>
                                          </p:val>
                                        </p:tav>
                                        <p:tav tm="100000">
                                          <p:val>
                                            <p:strVal val="#ppt_x"/>
                                          </p:val>
                                        </p:tav>
                                      </p:tavLst>
                                    </p:anim>
                                    <p:anim calcmode="lin" valueType="num">
                                      <p:cBhvr>
                                        <p:cTn id="21"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a:extLst>
              <a:ext uri="{FF2B5EF4-FFF2-40B4-BE49-F238E27FC236}">
                <a16:creationId xmlns:a16="http://schemas.microsoft.com/office/drawing/2014/main" id="{1158FB80-6D8C-4D1E-8263-7B5E03B1C41C}"/>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27" name="כותרת 1">
            <a:extLst>
              <a:ext uri="{FF2B5EF4-FFF2-40B4-BE49-F238E27FC236}">
                <a16:creationId xmlns:a16="http://schemas.microsoft.com/office/drawing/2014/main" id="{1F64A81D-CCEC-4359-BBEC-43D5AC880EEB}"/>
              </a:ext>
            </a:extLst>
          </p:cNvPr>
          <p:cNvSpPr txBox="1">
            <a:spLocks/>
          </p:cNvSpPr>
          <p:nvPr/>
        </p:nvSpPr>
        <p:spPr>
          <a:xfrm>
            <a:off x="1713991" y="1600758"/>
            <a:ext cx="8984918"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p:pic>
        <p:nvPicPr>
          <p:cNvPr id="50" name="תמונה 49" descr="תוצאת תמונה עבור שירות התעסוקה">
            <a:extLst>
              <a:ext uri="{FF2B5EF4-FFF2-40B4-BE49-F238E27FC236}">
                <a16:creationId xmlns:a16="http://schemas.microsoft.com/office/drawing/2014/main" id="{F73BD174-061B-48E2-BEA0-E28EB440DA4D}"/>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1" name="תמונה 50">
            <a:extLst>
              <a:ext uri="{FF2B5EF4-FFF2-40B4-BE49-F238E27FC236}">
                <a16:creationId xmlns:a16="http://schemas.microsoft.com/office/drawing/2014/main" id="{1BD91812-BF87-4749-A93E-0A95BD05A41A}"/>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5" name="מלבן 4">
                <a:extLst>
                  <a:ext uri="{FF2B5EF4-FFF2-40B4-BE49-F238E27FC236}">
                    <a16:creationId xmlns:a16="http://schemas.microsoft.com/office/drawing/2014/main" id="{75367A35-99D8-49B3-9FA7-3DF151DC775D}"/>
                  </a:ext>
                </a:extLst>
              </p:cNvPr>
              <p:cNvSpPr/>
              <p:nvPr/>
            </p:nvSpPr>
            <p:spPr>
              <a:xfrm>
                <a:off x="306670" y="1106563"/>
                <a:ext cx="6782267" cy="1397562"/>
              </a:xfrm>
              <a:prstGeom prst="rect">
                <a:avLst/>
              </a:prstGeom>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libri" panose="020F0502020204030204" pitchFamily="34" charset="0"/>
                          <a:cs typeface="Arial" panose="020B0604020202020204" pitchFamily="34" charset="0"/>
                        </a:rPr>
                        <m:t>𝒅</m:t>
                      </m:r>
                      <m:sSub>
                        <m:sSubPr>
                          <m:ctrlPr>
                            <a:rPr lang="en-US" b="1" i="1">
                              <a:latin typeface="Cambria Math" panose="02040503050406030204" pitchFamily="18" charset="0"/>
                              <a:ea typeface="Calibri" panose="020F0502020204030204" pitchFamily="34" charset="0"/>
                              <a:cs typeface="Arial" panose="020B0604020202020204" pitchFamily="34" charset="0"/>
                            </a:rPr>
                          </m:ctrlPr>
                        </m:sSubPr>
                        <m:e>
                          <m:sSub>
                            <m:sSubPr>
                              <m:ctrlPr>
                                <a:rPr lang="en-US" b="1" i="1">
                                  <a:latin typeface="Cambria Math" panose="02040503050406030204" pitchFamily="18" charset="0"/>
                                  <a:ea typeface="Calibri" panose="020F0502020204030204" pitchFamily="34" charset="0"/>
                                  <a:cs typeface="Arial" panose="020B0604020202020204" pitchFamily="34" charset="0"/>
                                </a:rPr>
                              </m:ctrlPr>
                            </m:sSubPr>
                            <m:e>
                              <m:r>
                                <a:rPr lang="en-US" b="1" i="1">
                                  <a:latin typeface="Cambria Math" panose="02040503050406030204" pitchFamily="18" charset="0"/>
                                  <a:ea typeface="Calibri" panose="020F0502020204030204" pitchFamily="34" charset="0"/>
                                  <a:cs typeface="Arial" panose="020B0604020202020204" pitchFamily="34" charset="0"/>
                                </a:rPr>
                                <m:t>𝒇</m:t>
                              </m:r>
                            </m:e>
                            <m:sub>
                              <m:r>
                                <a:rPr lang="en-US" b="1" i="1">
                                  <a:latin typeface="Cambria Math" panose="02040503050406030204" pitchFamily="18" charset="0"/>
                                  <a:ea typeface="Calibri" panose="020F0502020204030204" pitchFamily="34" charset="0"/>
                                  <a:cs typeface="Arial" panose="020B0604020202020204" pitchFamily="34" charset="0"/>
                                </a:rPr>
                                <m:t>𝒆𝒏𝒕𝒓𝒚</m:t>
                              </m:r>
                            </m:sub>
                          </m:sSub>
                        </m:e>
                        <m:sub>
                          <m:r>
                            <a:rPr lang="en-US" b="1" i="1">
                              <a:latin typeface="Cambria Math" panose="02040503050406030204" pitchFamily="18" charset="0"/>
                              <a:ea typeface="Calibri" panose="020F0502020204030204" pitchFamily="34" charset="0"/>
                              <a:cs typeface="Arial" panose="020B0604020202020204" pitchFamily="34" charset="0"/>
                            </a:rPr>
                            <m:t>𝒅𝒂𝒕𝒆𝒔</m:t>
                          </m:r>
                        </m:sub>
                      </m:sSub>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𝒍𝒐𝒄</m:t>
                      </m:r>
                      <m:d>
                        <m:dPr>
                          <m:begChr m:val="["/>
                          <m:endChr m:val="]"/>
                          <m:ctrlPr>
                            <a:rPr lang="en-US" b="1" i="1">
                              <a:latin typeface="Cambria Math" panose="02040503050406030204" pitchFamily="18" charset="0"/>
                              <a:ea typeface="Calibri" panose="020F0502020204030204" pitchFamily="34" charset="0"/>
                              <a:cs typeface="Arial" panose="020B0604020202020204" pitchFamily="34" charset="0"/>
                            </a:rPr>
                          </m:ctrlPr>
                        </m:dPr>
                        <m:e>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𝒅𝒂𝒚𝒔</m:t>
                          </m:r>
                          <m:r>
                            <a:rPr lang="en-US" b="1" i="1">
                              <a:latin typeface="Cambria Math" panose="02040503050406030204" pitchFamily="18" charset="0"/>
                              <a:ea typeface="Calibri" panose="020F0502020204030204" pitchFamily="34" charset="0"/>
                              <a:cs typeface="Arial" panose="020B0604020202020204" pitchFamily="34" charset="0"/>
                            </a:rPr>
                            <m:t>_</m:t>
                          </m:r>
                          <m:r>
                            <a:rPr lang="en-US" b="1" i="1">
                              <a:latin typeface="Cambria Math" panose="02040503050406030204" pitchFamily="18" charset="0"/>
                              <a:ea typeface="Calibri" panose="020F0502020204030204" pitchFamily="34" charset="0"/>
                              <a:cs typeface="Arial" panose="020B0604020202020204" pitchFamily="34" charset="0"/>
                            </a:rPr>
                            <m:t>𝒅𝒊𝒇𝒇</m:t>
                          </m:r>
                          <m:r>
                            <a:rPr lang="en-US" b="1" i="1">
                              <a:latin typeface="Cambria Math" panose="02040503050406030204" pitchFamily="18" charset="0"/>
                              <a:ea typeface="Calibri" panose="020F0502020204030204" pitchFamily="34" charset="0"/>
                              <a:cs typeface="Arial" panose="020B0604020202020204" pitchFamily="34" charset="0"/>
                            </a:rPr>
                            <m:t>′</m:t>
                          </m:r>
                        </m:e>
                      </m:d>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𝒅𝒇</m:t>
                      </m:r>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𝑳𝑷𝑫</m:t>
                      </m:r>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𝒅</m:t>
                      </m:r>
                      <m:sSub>
                        <m:sSubPr>
                          <m:ctrlPr>
                            <a:rPr lang="en-US" b="1" i="1">
                              <a:latin typeface="Cambria Math" panose="02040503050406030204" pitchFamily="18" charset="0"/>
                              <a:ea typeface="Calibri" panose="020F0502020204030204" pitchFamily="34" charset="0"/>
                              <a:cs typeface="Arial" panose="020B0604020202020204" pitchFamily="34" charset="0"/>
                            </a:rPr>
                          </m:ctrlPr>
                        </m:sSubPr>
                        <m:e>
                          <m:sSub>
                            <m:sSubPr>
                              <m:ctrlPr>
                                <a:rPr lang="en-US" b="1" i="1">
                                  <a:latin typeface="Cambria Math" panose="02040503050406030204" pitchFamily="18" charset="0"/>
                                  <a:ea typeface="Calibri" panose="020F0502020204030204" pitchFamily="34" charset="0"/>
                                  <a:cs typeface="Arial" panose="020B0604020202020204" pitchFamily="34" charset="0"/>
                                </a:rPr>
                              </m:ctrlPr>
                            </m:sSubPr>
                            <m:e>
                              <m:r>
                                <a:rPr lang="en-US" b="1" i="1">
                                  <a:latin typeface="Cambria Math" panose="02040503050406030204" pitchFamily="18" charset="0"/>
                                  <a:ea typeface="Calibri" panose="020F0502020204030204" pitchFamily="34" charset="0"/>
                                  <a:cs typeface="Arial" panose="020B0604020202020204" pitchFamily="34" charset="0"/>
                                </a:rPr>
                                <m:t>𝒇</m:t>
                              </m:r>
                            </m:e>
                            <m:sub>
                              <m:r>
                                <a:rPr lang="en-US" b="1" i="1">
                                  <a:latin typeface="Cambria Math" panose="02040503050406030204" pitchFamily="18" charset="0"/>
                                  <a:ea typeface="Calibri" panose="020F0502020204030204" pitchFamily="34" charset="0"/>
                                  <a:cs typeface="Arial" panose="020B0604020202020204" pitchFamily="34" charset="0"/>
                                </a:rPr>
                                <m:t>𝒆𝒏𝒕𝒓𝒚</m:t>
                              </m:r>
                            </m:sub>
                          </m:sSub>
                        </m:e>
                        <m:sub>
                          <m:r>
                            <a:rPr lang="en-US" b="1" i="1">
                              <a:latin typeface="Cambria Math" panose="02040503050406030204" pitchFamily="18" charset="0"/>
                              <a:ea typeface="Calibri" panose="020F0502020204030204" pitchFamily="34" charset="0"/>
                              <a:cs typeface="Arial" panose="020B0604020202020204" pitchFamily="34" charset="0"/>
                            </a:rPr>
                            <m:t>𝒅𝒂𝒕𝒆𝒔</m:t>
                          </m:r>
                        </m:sub>
                      </m:sSub>
                      <m:r>
                        <a:rPr lang="en-US" b="1" i="1">
                          <a:latin typeface="Cambria Math" panose="02040503050406030204" pitchFamily="18" charset="0"/>
                          <a:ea typeface="Calibri" panose="020F0502020204030204" pitchFamily="34" charset="0"/>
                          <a:cs typeface="Arial" panose="020B0604020202020204" pitchFamily="34" charset="0"/>
                        </a:rPr>
                        <m:t>[</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𝑭𝑱𝑻𝑷𝑫</m:t>
                      </m:r>
                      <m:r>
                        <a:rPr lang="en-US" b="1" i="1">
                          <a:latin typeface="Cambria Math" panose="02040503050406030204" pitchFamily="18" charset="0"/>
                          <a:ea typeface="Calibri" panose="020F0502020204030204" pitchFamily="34" charset="0"/>
                          <a:cs typeface="Arial" panose="020B0604020202020204" pitchFamily="34" charset="0"/>
                        </a:rPr>
                        <m:t>]</m:t>
                      </m:r>
                    </m:oMath>
                    <m:oMath xmlns:m="http://schemas.openxmlformats.org/officeDocument/2006/math">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𝑳𝑷𝑫</m:t>
                      </m:r>
                      <m:r>
                        <a:rPr lang="en-US" sz="1200" b="1" i="1">
                          <a:effectLst/>
                          <a:latin typeface="Cambria Math" panose="02040503050406030204" pitchFamily="18" charset="0"/>
                          <a:ea typeface="Times New Roman" panose="02020603050405020304" pitchFamily="18" charset="0"/>
                          <a:cs typeface="Arial" panose="020B0604020202020204" pitchFamily="34" charset="0"/>
                        </a:rPr>
                        <m:t>=</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𝒍𝒂𝒔𝒕</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𝒑𝒍𝒂𝒄𝒆𝒎𝒆𝒏𝒕</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𝒅𝒂𝒕</m:t>
                      </m:r>
                      <m:sSup>
                        <m:sSupPr>
                          <m:ctrlPr>
                            <a:rPr lang="en-US" sz="1200" b="1" i="1">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200" b="1" i="1">
                              <a:effectLst/>
                              <a:latin typeface="Cambria Math" panose="02040503050406030204" pitchFamily="18" charset="0"/>
                              <a:ea typeface="Times New Roman" panose="02020603050405020304" pitchFamily="18" charset="0"/>
                              <a:cs typeface="Arial" panose="020B0604020202020204" pitchFamily="34" charset="0"/>
                            </a:rPr>
                            <m:t>𝒆</m:t>
                          </m:r>
                        </m:e>
                        <m:sup>
                          <m:r>
                            <a:rPr lang="en-US" sz="1200" b="1" i="1">
                              <a:effectLst/>
                              <a:latin typeface="Cambria Math" panose="02040503050406030204" pitchFamily="18" charset="0"/>
                              <a:ea typeface="Times New Roman" panose="02020603050405020304" pitchFamily="18" charset="0"/>
                              <a:cs typeface="Arial" panose="020B0604020202020204" pitchFamily="34" charset="0"/>
                            </a:rPr>
                            <m:t>′</m:t>
                          </m:r>
                        </m:sup>
                      </m:sSup>
                    </m:oMath>
                  </m:oMathPara>
                </a14:m>
                <a:endParaRPr lang="en-US" sz="1200" b="1" i="1" dirty="0">
                  <a:effectLst/>
                  <a:latin typeface="Cambria Math" panose="02040503050406030204" pitchFamily="18" charset="0"/>
                  <a:ea typeface="Times New Roman" panose="02020603050405020304" pitchFamily="18" charset="0"/>
                  <a:cs typeface="Arial" panose="020B0604020202020204" pitchFamily="34" charset="0"/>
                </a:endParaRPr>
              </a:p>
              <a:p>
                <a:pPr>
                  <a:lnSpc>
                    <a:spcPct val="150000"/>
                  </a:lnSpc>
                </a:pPr>
                <a14:m>
                  <m:oMathPara xmlns:m="http://schemas.openxmlformats.org/officeDocument/2006/math">
                    <m:oMathParaPr>
                      <m:jc m:val="left"/>
                    </m:oMathParaPr>
                    <m:oMath xmlns:m="http://schemas.openxmlformats.org/officeDocument/2006/math">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𝑭𝑱𝑻𝑷𝑫</m:t>
                      </m:r>
                      <m:r>
                        <a:rPr lang="en-US" sz="1200" b="1" i="1">
                          <a:effectLst/>
                          <a:latin typeface="Cambria Math" panose="02040503050406030204" pitchFamily="18" charset="0"/>
                          <a:ea typeface="Times New Roman" panose="02020603050405020304" pitchFamily="18" charset="0"/>
                          <a:cs typeface="Arial" panose="020B0604020202020204" pitchFamily="34" charset="0"/>
                        </a:rPr>
                        <m:t>=</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𝒇𝒊𝒓𝒔𝒕</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𝒋𝒐𝒊𝒏𝒊𝒏𝒈</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𝒕𝒐</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𝒕𝒉𝒆</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𝒑𝒓𝒐𝒈𝒓𝒂𝒎</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𝒅𝒂𝒕𝒆</m:t>
                      </m:r>
                    </m:oMath>
                  </m:oMathPara>
                </a14:m>
                <a:endParaRPr lang="en-US" b="1" dirty="0">
                  <a:latin typeface="Calibri" panose="020F0502020204030204" pitchFamily="34" charset="0"/>
                  <a:ea typeface="Calibri" panose="020F0502020204030204" pitchFamily="34" charset="0"/>
                  <a:cs typeface="Arial" panose="020B0604020202020204" pitchFamily="34" charset="0"/>
                </a:endParaRPr>
              </a:p>
              <a:p>
                <a:pPr>
                  <a:lnSpc>
                    <a:spcPct val="150000"/>
                  </a:lnSpc>
                </a:pPr>
                <a:r>
                  <a:rPr lang="en-US" sz="1200" dirty="0">
                    <a:effectLst/>
                    <a:latin typeface="Tahoma" panose="020B0604030504040204" pitchFamily="34" charset="0"/>
                    <a:ea typeface="Times New Roman" panose="02020603050405020304" pitchFamily="18" charset="0"/>
                    <a:cs typeface="Arial" panose="020B0604020202020204" pitchFamily="34" charset="0"/>
                  </a:rPr>
                  <a:t> </a:t>
                </a:r>
                <a:endParaRPr lang="en-US" dirty="0">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5" name="מלבן 4">
                <a:extLst>
                  <a:ext uri="{FF2B5EF4-FFF2-40B4-BE49-F238E27FC236}">
                    <a16:creationId xmlns:a16="http://schemas.microsoft.com/office/drawing/2014/main" id="{75367A35-99D8-49B3-9FA7-3DF151DC775D}"/>
                  </a:ext>
                </a:extLst>
              </p:cNvPr>
              <p:cNvSpPr>
                <a:spLocks noRot="1" noChangeAspect="1" noMove="1" noResize="1" noEditPoints="1" noAdjustHandles="1" noChangeArrowheads="1" noChangeShapeType="1" noTextEdit="1"/>
              </p:cNvSpPr>
              <p:nvPr/>
            </p:nvSpPr>
            <p:spPr>
              <a:xfrm>
                <a:off x="306670" y="1106563"/>
                <a:ext cx="6782267" cy="1397562"/>
              </a:xfrm>
              <a:prstGeom prst="rect">
                <a:avLst/>
              </a:prstGeom>
              <a:blipFill>
                <a:blip r:embed="rId7"/>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7" name="מלבן 6">
                <a:extLst>
                  <a:ext uri="{FF2B5EF4-FFF2-40B4-BE49-F238E27FC236}">
                    <a16:creationId xmlns:a16="http://schemas.microsoft.com/office/drawing/2014/main" id="{1B940425-183F-41DD-91BD-32277B94EE3A}"/>
                  </a:ext>
                </a:extLst>
              </p:cNvPr>
              <p:cNvSpPr/>
              <p:nvPr/>
            </p:nvSpPr>
            <p:spPr>
              <a:xfrm>
                <a:off x="7492772" y="2039380"/>
                <a:ext cx="3355850" cy="2258119"/>
              </a:xfrm>
              <a:prstGeom prst="rect">
                <a:avLst/>
              </a:prstGeom>
            </p:spPr>
            <p:txBody>
              <a:bodyPr wrap="square">
                <a:spAutoFit/>
              </a:bodyPr>
              <a:lstStyle/>
              <a:p>
                <a:pPr>
                  <a:lnSpc>
                    <a:spcPct val="150000"/>
                  </a:lnSpc>
                </a:pPr>
                <a:r>
                  <a:rPr lang="en-US" sz="2400" dirty="0">
                    <a:latin typeface="David" panose="020E0502060401010101" pitchFamily="34" charset="-79"/>
                    <a:ea typeface="Calibri" panose="020F0502020204030204" pitchFamily="34" charset="0"/>
                    <a:cs typeface="David" panose="020E0502060401010101" pitchFamily="34" charset="-79"/>
                  </a:rPr>
                  <a:t>Confidence interval is: </a:t>
                </a:r>
              </a:p>
              <a:p>
                <a:pPr>
                  <a:lnSpc>
                    <a:spcPct val="150000"/>
                  </a:lnSpc>
                </a:pPr>
                <a:r>
                  <a:rPr lang="en-US" sz="2400" dirty="0">
                    <a:latin typeface="David" panose="020E0502060401010101" pitchFamily="34" charset="-79"/>
                    <a:ea typeface="Calibri" panose="020F0502020204030204" pitchFamily="34" charset="0"/>
                    <a:cs typeface="David" panose="020E0502060401010101" pitchFamily="34" charset="-79"/>
                  </a:rPr>
                  <a:t>(0, 341.42, 1081.56) [days]</a:t>
                </a:r>
                <a:br>
                  <a:rPr lang="en-US" sz="2400" dirty="0">
                    <a:latin typeface="David" panose="020E0502060401010101" pitchFamily="34" charset="-79"/>
                    <a:ea typeface="Calibri" panose="020F0502020204030204" pitchFamily="34" charset="0"/>
                    <a:cs typeface="David" panose="020E0502060401010101" pitchFamily="34" charset="-79"/>
                  </a:rPr>
                </a:br>
                <a14:m>
                  <m:oMath xmlns:m="http://schemas.openxmlformats.org/officeDocument/2006/math">
                    <m:r>
                      <a:rPr lang="en-US" sz="2400" i="1">
                        <a:latin typeface="Cambria Math" panose="02040503050406030204" pitchFamily="18" charset="0"/>
                      </a:rPr>
                      <m:t>∝ </m:t>
                    </m:r>
                  </m:oMath>
                </a14:m>
                <a:r>
                  <a:rPr lang="en-US" sz="2400" dirty="0">
                    <a:latin typeface="David" panose="020E0502060401010101" pitchFamily="34" charset="-79"/>
                    <a:ea typeface="Calibri" panose="020F0502020204030204" pitchFamily="34" charset="0"/>
                    <a:cs typeface="David" panose="020E0502060401010101" pitchFamily="34" charset="-79"/>
                  </a:rPr>
                  <a:t>= 0.05</a:t>
                </a:r>
              </a:p>
              <a:p>
                <a:pPr>
                  <a:lnSpc>
                    <a:spcPct val="150000"/>
                  </a:lnSpc>
                </a:pPr>
                <a:r>
                  <a:rPr lang="el-GR" sz="2400" dirty="0">
                    <a:latin typeface="Sitka Heading" panose="02000505000000020004" pitchFamily="2" charset="0"/>
                    <a:ea typeface="Calibri" panose="020F0502020204030204" pitchFamily="34" charset="0"/>
                    <a:cs typeface="David" panose="020E0502060401010101" pitchFamily="34" charset="-79"/>
                  </a:rPr>
                  <a:t>σ</a:t>
                </a:r>
                <a:r>
                  <a:rPr lang="en-US" sz="2400" dirty="0">
                    <a:latin typeface="David" panose="020E0502060401010101" pitchFamily="34" charset="-79"/>
                    <a:ea typeface="Calibri" panose="020F0502020204030204" pitchFamily="34" charset="0"/>
                    <a:cs typeface="David" panose="020E0502060401010101" pitchFamily="34" charset="-79"/>
                  </a:rPr>
                  <a:t> = 377.624 (days)</a:t>
                </a:r>
              </a:p>
            </p:txBody>
          </p:sp>
        </mc:Choice>
        <mc:Fallback xmlns="">
          <p:sp>
            <p:nvSpPr>
              <p:cNvPr id="7" name="מלבן 6">
                <a:extLst>
                  <a:ext uri="{FF2B5EF4-FFF2-40B4-BE49-F238E27FC236}">
                    <a16:creationId xmlns:a16="http://schemas.microsoft.com/office/drawing/2014/main" id="{1B940425-183F-41DD-91BD-32277B94EE3A}"/>
                  </a:ext>
                </a:extLst>
              </p:cNvPr>
              <p:cNvSpPr>
                <a:spLocks noRot="1" noChangeAspect="1" noMove="1" noResize="1" noEditPoints="1" noAdjustHandles="1" noChangeArrowheads="1" noChangeShapeType="1" noTextEdit="1"/>
              </p:cNvSpPr>
              <p:nvPr/>
            </p:nvSpPr>
            <p:spPr>
              <a:xfrm>
                <a:off x="7492772" y="2039380"/>
                <a:ext cx="3355850" cy="2258119"/>
              </a:xfrm>
              <a:prstGeom prst="rect">
                <a:avLst/>
              </a:prstGeom>
              <a:blipFill>
                <a:blip r:embed="rId8"/>
                <a:stretch>
                  <a:fillRect l="-2722" b="-5676"/>
                </a:stretch>
              </a:blipFill>
            </p:spPr>
            <p:txBody>
              <a:bodyPr/>
              <a:lstStyle/>
              <a:p>
                <a:r>
                  <a:rPr lang="he-IL">
                    <a:noFill/>
                  </a:rPr>
                  <a:t> </a:t>
                </a:r>
              </a:p>
            </p:txBody>
          </p:sp>
        </mc:Fallback>
      </mc:AlternateContent>
      <p:sp>
        <p:nvSpPr>
          <p:cNvPr id="30" name="מלבן 29">
            <a:extLst>
              <a:ext uri="{FF2B5EF4-FFF2-40B4-BE49-F238E27FC236}">
                <a16:creationId xmlns:a16="http://schemas.microsoft.com/office/drawing/2014/main" id="{6BCE4156-0E2D-42D7-92D0-284879CD098A}"/>
              </a:ext>
            </a:extLst>
          </p:cNvPr>
          <p:cNvSpPr/>
          <p:nvPr/>
        </p:nvSpPr>
        <p:spPr>
          <a:xfrm>
            <a:off x="634040" y="483415"/>
            <a:ext cx="10889636" cy="523220"/>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Q2: How long job seekers are in the program before their placements ?</a:t>
            </a:r>
          </a:p>
        </p:txBody>
      </p:sp>
      <p:grpSp>
        <p:nvGrpSpPr>
          <p:cNvPr id="32" name="קבוצה 31">
            <a:extLst>
              <a:ext uri="{FF2B5EF4-FFF2-40B4-BE49-F238E27FC236}">
                <a16:creationId xmlns:a16="http://schemas.microsoft.com/office/drawing/2014/main" id="{B2A60338-5911-40A3-892C-FB2EB246A8E7}"/>
              </a:ext>
            </a:extLst>
          </p:cNvPr>
          <p:cNvGrpSpPr/>
          <p:nvPr/>
        </p:nvGrpSpPr>
        <p:grpSpPr>
          <a:xfrm>
            <a:off x="1670726" y="5989636"/>
            <a:ext cx="1923764" cy="752840"/>
            <a:chOff x="5953" y="12556"/>
            <a:chExt cx="2214562" cy="901113"/>
          </a:xfrm>
        </p:grpSpPr>
        <p:sp>
          <p:nvSpPr>
            <p:cNvPr id="33" name="חץ: סוגר זוויתי 32">
              <a:extLst>
                <a:ext uri="{FF2B5EF4-FFF2-40B4-BE49-F238E27FC236}">
                  <a16:creationId xmlns:a16="http://schemas.microsoft.com/office/drawing/2014/main" id="{EF285A7D-A36F-430E-AB7E-2A2A80D42737}"/>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2D3ADC2B-D495-432A-A910-C2C274F2C2C2}"/>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5" name="קבוצה 34">
            <a:extLst>
              <a:ext uri="{FF2B5EF4-FFF2-40B4-BE49-F238E27FC236}">
                <a16:creationId xmlns:a16="http://schemas.microsoft.com/office/drawing/2014/main" id="{B49BD8EF-C9FF-47FB-A072-274AF32C7CC9}"/>
              </a:ext>
            </a:extLst>
          </p:cNvPr>
          <p:cNvGrpSpPr/>
          <p:nvPr/>
        </p:nvGrpSpPr>
        <p:grpSpPr>
          <a:xfrm>
            <a:off x="3250248" y="5989933"/>
            <a:ext cx="1787423" cy="752543"/>
            <a:chOff x="1999059" y="12912"/>
            <a:chExt cx="2214562" cy="900757"/>
          </a:xfrm>
        </p:grpSpPr>
        <p:sp>
          <p:nvSpPr>
            <p:cNvPr id="36" name="חץ: סוגר זוויתי 35">
              <a:extLst>
                <a:ext uri="{FF2B5EF4-FFF2-40B4-BE49-F238E27FC236}">
                  <a16:creationId xmlns:a16="http://schemas.microsoft.com/office/drawing/2014/main" id="{ACB8BE5B-339D-40D8-B236-2A3CE432A30B}"/>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55CC69F3-71B8-45BA-A8F7-3F0F0E459AB8}"/>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8" name="קבוצה 37">
            <a:extLst>
              <a:ext uri="{FF2B5EF4-FFF2-40B4-BE49-F238E27FC236}">
                <a16:creationId xmlns:a16="http://schemas.microsoft.com/office/drawing/2014/main" id="{93E1E381-AA35-44E5-8D1C-E42E9C886F13}"/>
              </a:ext>
            </a:extLst>
          </p:cNvPr>
          <p:cNvGrpSpPr/>
          <p:nvPr/>
        </p:nvGrpSpPr>
        <p:grpSpPr>
          <a:xfrm>
            <a:off x="5955261" y="5989636"/>
            <a:ext cx="1753550" cy="752840"/>
            <a:chOff x="3992165" y="12556"/>
            <a:chExt cx="2214562" cy="901113"/>
          </a:xfrm>
        </p:grpSpPr>
        <p:sp>
          <p:nvSpPr>
            <p:cNvPr id="39" name="חץ: סוגר זוויתי 38">
              <a:extLst>
                <a:ext uri="{FF2B5EF4-FFF2-40B4-BE49-F238E27FC236}">
                  <a16:creationId xmlns:a16="http://schemas.microsoft.com/office/drawing/2014/main" id="{A76ADF5D-F014-498A-91DC-BE20CE9CA4B5}"/>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CBAB4021-6F52-499D-8426-A31717896FC0}"/>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1" name="קבוצה 40">
            <a:extLst>
              <a:ext uri="{FF2B5EF4-FFF2-40B4-BE49-F238E27FC236}">
                <a16:creationId xmlns:a16="http://schemas.microsoft.com/office/drawing/2014/main" id="{6407BA5C-7A75-47E7-9FE8-B91E8A2F1763}"/>
              </a:ext>
            </a:extLst>
          </p:cNvPr>
          <p:cNvGrpSpPr/>
          <p:nvPr/>
        </p:nvGrpSpPr>
        <p:grpSpPr>
          <a:xfrm>
            <a:off x="4663233" y="6003667"/>
            <a:ext cx="1660667" cy="746454"/>
            <a:chOff x="5985275" y="27845"/>
            <a:chExt cx="2214563" cy="893469"/>
          </a:xfrm>
        </p:grpSpPr>
        <p:sp>
          <p:nvSpPr>
            <p:cNvPr id="42" name="חץ: סוגר זוויתי 41">
              <a:extLst>
                <a:ext uri="{FF2B5EF4-FFF2-40B4-BE49-F238E27FC236}">
                  <a16:creationId xmlns:a16="http://schemas.microsoft.com/office/drawing/2014/main" id="{5E559A8D-B80C-43A8-BCA5-93261AD76652}"/>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CFF84495-8013-46E1-8D23-B3DB4B23F3CA}"/>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4" name="קבוצה 43">
            <a:extLst>
              <a:ext uri="{FF2B5EF4-FFF2-40B4-BE49-F238E27FC236}">
                <a16:creationId xmlns:a16="http://schemas.microsoft.com/office/drawing/2014/main" id="{E6798FDB-CE27-4E49-9721-4649321E18AF}"/>
              </a:ext>
            </a:extLst>
          </p:cNvPr>
          <p:cNvGrpSpPr/>
          <p:nvPr/>
        </p:nvGrpSpPr>
        <p:grpSpPr>
          <a:xfrm>
            <a:off x="7376994" y="6003435"/>
            <a:ext cx="1678466" cy="754330"/>
            <a:chOff x="7978378" y="10772"/>
            <a:chExt cx="2214562" cy="902897"/>
          </a:xfrm>
        </p:grpSpPr>
        <p:sp>
          <p:nvSpPr>
            <p:cNvPr id="45" name="חץ: סוגר זוויתי 44">
              <a:extLst>
                <a:ext uri="{FF2B5EF4-FFF2-40B4-BE49-F238E27FC236}">
                  <a16:creationId xmlns:a16="http://schemas.microsoft.com/office/drawing/2014/main" id="{C52A2CAB-EAEE-4C6E-883F-2AB081AAF53E}"/>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A1D52086-6294-4AED-A6AB-AE8918CD7C08}"/>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7" name="קבוצה 46">
            <a:extLst>
              <a:ext uri="{FF2B5EF4-FFF2-40B4-BE49-F238E27FC236}">
                <a16:creationId xmlns:a16="http://schemas.microsoft.com/office/drawing/2014/main" id="{746C7BF0-4592-4C6F-A5BA-99EE3F1C6FA2}"/>
              </a:ext>
            </a:extLst>
          </p:cNvPr>
          <p:cNvGrpSpPr/>
          <p:nvPr/>
        </p:nvGrpSpPr>
        <p:grpSpPr>
          <a:xfrm>
            <a:off x="8711223" y="6009011"/>
            <a:ext cx="2374466" cy="748754"/>
            <a:chOff x="9971484" y="17447"/>
            <a:chExt cx="2214562" cy="896222"/>
          </a:xfrm>
        </p:grpSpPr>
        <p:sp>
          <p:nvSpPr>
            <p:cNvPr id="48" name="חץ: סוגר זוויתי 47">
              <a:extLst>
                <a:ext uri="{FF2B5EF4-FFF2-40B4-BE49-F238E27FC236}">
                  <a16:creationId xmlns:a16="http://schemas.microsoft.com/office/drawing/2014/main" id="{80440FFB-E8CE-44E9-8D48-1F96860B2D14}"/>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30254534-B9AD-4AE5-8F72-8B6B8BEDD15C}"/>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pic>
        <p:nvPicPr>
          <p:cNvPr id="6" name="תמונה 5">
            <a:extLst>
              <a:ext uri="{FF2B5EF4-FFF2-40B4-BE49-F238E27FC236}">
                <a16:creationId xmlns:a16="http://schemas.microsoft.com/office/drawing/2014/main" id="{B393F0B8-4D93-464C-87FC-AB5A94BA084C}"/>
              </a:ext>
            </a:extLst>
          </p:cNvPr>
          <p:cNvPicPr>
            <a:picLocks noChangeAspect="1"/>
          </p:cNvPicPr>
          <p:nvPr/>
        </p:nvPicPr>
        <p:blipFill>
          <a:blip r:embed="rId9"/>
          <a:stretch>
            <a:fillRect/>
          </a:stretch>
        </p:blipFill>
        <p:spPr>
          <a:xfrm>
            <a:off x="479992" y="2342984"/>
            <a:ext cx="5983881" cy="3413881"/>
          </a:xfrm>
          <a:prstGeom prst="rect">
            <a:avLst/>
          </a:prstGeom>
        </p:spPr>
      </p:pic>
      <p:sp>
        <p:nvSpPr>
          <p:cNvPr id="52" name="מסגרת 51">
            <a:extLst>
              <a:ext uri="{FF2B5EF4-FFF2-40B4-BE49-F238E27FC236}">
                <a16:creationId xmlns:a16="http://schemas.microsoft.com/office/drawing/2014/main" id="{A2D1C8F5-9340-41E3-B8A0-9E9BA0F10477}"/>
              </a:ext>
            </a:extLst>
          </p:cNvPr>
          <p:cNvSpPr/>
          <p:nvPr/>
        </p:nvSpPr>
        <p:spPr>
          <a:xfrm>
            <a:off x="512613" y="5373510"/>
            <a:ext cx="5475269" cy="343217"/>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tx1"/>
              </a:solidFill>
            </a:endParaRPr>
          </a:p>
        </p:txBody>
      </p:sp>
    </p:spTree>
    <p:extLst>
      <p:ext uri="{BB962C8B-B14F-4D97-AF65-F5344CB8AC3E}">
        <p14:creationId xmlns:p14="http://schemas.microsoft.com/office/powerpoint/2010/main" val="4224900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circle(in)">
                                      <p:cBhvr>
                                        <p:cTn id="7" dur="20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a:extLst>
              <a:ext uri="{FF2B5EF4-FFF2-40B4-BE49-F238E27FC236}">
                <a16:creationId xmlns:a16="http://schemas.microsoft.com/office/drawing/2014/main" id="{928CD7D4-F934-4D06-A072-FCBC6AA348E0}"/>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30" name="מציין מיקום תוכן 2">
            <a:extLst>
              <a:ext uri="{FF2B5EF4-FFF2-40B4-BE49-F238E27FC236}">
                <a16:creationId xmlns:a16="http://schemas.microsoft.com/office/drawing/2014/main" id="{05BD8AF4-3725-41DA-A66F-BFB4CFE55E91}"/>
              </a:ext>
            </a:extLst>
          </p:cNvPr>
          <p:cNvSpPr txBox="1">
            <a:spLocks/>
          </p:cNvSpPr>
          <p:nvPr/>
        </p:nvSpPr>
        <p:spPr>
          <a:xfrm>
            <a:off x="1894490" y="2104472"/>
            <a:ext cx="8823598" cy="2122668"/>
          </a:xfrm>
          <a:prstGeom prst="rect">
            <a:avLst/>
          </a:prstGeom>
        </p:spPr>
        <p:txBody>
          <a:bodyPr vert="horz" lIns="91440" tIns="45720" rIns="91440" bIns="45720" rtlCol="1">
            <a:no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rtl="0">
              <a:lnSpc>
                <a:spcPct val="150000"/>
              </a:lnSpc>
              <a:buFont typeface="Wingdings" panose="05000000000000000000" pitchFamily="2" charset="2"/>
              <a:buChar char="v"/>
            </a:pPr>
            <a:r>
              <a:rPr lang="en-US" dirty="0">
                <a:latin typeface="David" panose="020E0502060401010101" pitchFamily="34" charset="-79"/>
                <a:cs typeface="David" panose="020E0502060401010101" pitchFamily="34" charset="-79"/>
              </a:rPr>
              <a:t>The service provides job placements and brokerage for jobseekers.</a:t>
            </a:r>
          </a:p>
          <a:p>
            <a:pPr marL="342900" indent="-342900" algn="l" rtl="0">
              <a:lnSpc>
                <a:spcPct val="150000"/>
              </a:lnSpc>
              <a:buFont typeface="Wingdings" panose="05000000000000000000" pitchFamily="2" charset="2"/>
              <a:buChar char="v"/>
            </a:pPr>
            <a:r>
              <a:rPr lang="en-US" dirty="0">
                <a:latin typeface="David" panose="020E0502060401010101" pitchFamily="34" charset="-79"/>
                <a:cs typeface="David" panose="020E0502060401010101" pitchFamily="34" charset="-79"/>
              </a:rPr>
              <a:t>Almost 60,000 jobseekers covering 71 bureaus all around Israel.</a:t>
            </a:r>
          </a:p>
          <a:p>
            <a:pPr marL="342900" indent="-342900" algn="l" rtl="0">
              <a:lnSpc>
                <a:spcPct val="150000"/>
              </a:lnSpc>
              <a:buFont typeface="Wingdings" panose="05000000000000000000" pitchFamily="2" charset="2"/>
              <a:buChar char="v"/>
            </a:pPr>
            <a:r>
              <a:rPr lang="en-US" dirty="0">
                <a:latin typeface="David" panose="020E0502060401010101" pitchFamily="34" charset="-79"/>
                <a:cs typeface="David" panose="020E0502060401010101" pitchFamily="34" charset="-79"/>
              </a:rPr>
              <a:t>The IES provides professional training, finding employees for employers and more.</a:t>
            </a:r>
          </a:p>
        </p:txBody>
      </p:sp>
      <p:grpSp>
        <p:nvGrpSpPr>
          <p:cNvPr id="32" name="קבוצה 31">
            <a:extLst>
              <a:ext uri="{FF2B5EF4-FFF2-40B4-BE49-F238E27FC236}">
                <a16:creationId xmlns:a16="http://schemas.microsoft.com/office/drawing/2014/main" id="{9F2A5B4B-06E4-47E9-8A96-910EC6197B84}"/>
              </a:ext>
            </a:extLst>
          </p:cNvPr>
          <p:cNvGrpSpPr/>
          <p:nvPr/>
        </p:nvGrpSpPr>
        <p:grpSpPr>
          <a:xfrm>
            <a:off x="1670726" y="5989636"/>
            <a:ext cx="1923764" cy="752840"/>
            <a:chOff x="5953" y="12556"/>
            <a:chExt cx="2214562" cy="901113"/>
          </a:xfrm>
        </p:grpSpPr>
        <p:sp>
          <p:nvSpPr>
            <p:cNvPr id="33" name="חץ: סוגר זוויתי 32">
              <a:extLst>
                <a:ext uri="{FF2B5EF4-FFF2-40B4-BE49-F238E27FC236}">
                  <a16:creationId xmlns:a16="http://schemas.microsoft.com/office/drawing/2014/main" id="{4D4F9B1E-5765-4776-A4ED-A904013B783E}"/>
                </a:ext>
              </a:extLst>
            </p:cNvPr>
            <p:cNvSpPr/>
            <p:nvPr/>
          </p:nvSpPr>
          <p:spPr>
            <a:xfrm>
              <a:off x="5953"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4A7CE462-EEF2-475B-9145-D3C34BAD4C26}"/>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5" name="קבוצה 34">
            <a:extLst>
              <a:ext uri="{FF2B5EF4-FFF2-40B4-BE49-F238E27FC236}">
                <a16:creationId xmlns:a16="http://schemas.microsoft.com/office/drawing/2014/main" id="{E93370E3-7316-4167-9D62-BE65B8CF913A}"/>
              </a:ext>
            </a:extLst>
          </p:cNvPr>
          <p:cNvGrpSpPr/>
          <p:nvPr/>
        </p:nvGrpSpPr>
        <p:grpSpPr>
          <a:xfrm>
            <a:off x="3250248" y="5989933"/>
            <a:ext cx="1787423" cy="752543"/>
            <a:chOff x="1999059" y="12912"/>
            <a:chExt cx="2214562" cy="900757"/>
          </a:xfrm>
        </p:grpSpPr>
        <p:sp>
          <p:nvSpPr>
            <p:cNvPr id="36" name="חץ: סוגר זוויתי 35">
              <a:extLst>
                <a:ext uri="{FF2B5EF4-FFF2-40B4-BE49-F238E27FC236}">
                  <a16:creationId xmlns:a16="http://schemas.microsoft.com/office/drawing/2014/main" id="{F006BC2E-E842-476A-9BAF-71B59FBD4DDF}"/>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6AE111FC-DC23-4F82-B039-AF17FF6B1825}"/>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8" name="קבוצה 37">
            <a:extLst>
              <a:ext uri="{FF2B5EF4-FFF2-40B4-BE49-F238E27FC236}">
                <a16:creationId xmlns:a16="http://schemas.microsoft.com/office/drawing/2014/main" id="{16A4EC39-AD99-439B-BE8D-54ED3DB059C5}"/>
              </a:ext>
            </a:extLst>
          </p:cNvPr>
          <p:cNvGrpSpPr/>
          <p:nvPr/>
        </p:nvGrpSpPr>
        <p:grpSpPr>
          <a:xfrm>
            <a:off x="5955261" y="5989636"/>
            <a:ext cx="1753550" cy="752840"/>
            <a:chOff x="3992165" y="12556"/>
            <a:chExt cx="2214562" cy="901113"/>
          </a:xfrm>
        </p:grpSpPr>
        <p:sp>
          <p:nvSpPr>
            <p:cNvPr id="39" name="חץ: סוגר זוויתי 38">
              <a:extLst>
                <a:ext uri="{FF2B5EF4-FFF2-40B4-BE49-F238E27FC236}">
                  <a16:creationId xmlns:a16="http://schemas.microsoft.com/office/drawing/2014/main" id="{D3191ADE-10C5-4D1D-9180-789DC252710C}"/>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E3DC8F49-7389-4E6C-B2FE-77751AFFC5E7}"/>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1" name="קבוצה 40">
            <a:extLst>
              <a:ext uri="{FF2B5EF4-FFF2-40B4-BE49-F238E27FC236}">
                <a16:creationId xmlns:a16="http://schemas.microsoft.com/office/drawing/2014/main" id="{43D64E4E-AF25-4CC2-BEA2-14C6FA911544}"/>
              </a:ext>
            </a:extLst>
          </p:cNvPr>
          <p:cNvGrpSpPr/>
          <p:nvPr/>
        </p:nvGrpSpPr>
        <p:grpSpPr>
          <a:xfrm>
            <a:off x="4663233" y="6003667"/>
            <a:ext cx="1660667" cy="746454"/>
            <a:chOff x="5985275" y="27845"/>
            <a:chExt cx="2214563" cy="893469"/>
          </a:xfrm>
        </p:grpSpPr>
        <p:sp>
          <p:nvSpPr>
            <p:cNvPr id="42" name="חץ: סוגר זוויתי 41">
              <a:extLst>
                <a:ext uri="{FF2B5EF4-FFF2-40B4-BE49-F238E27FC236}">
                  <a16:creationId xmlns:a16="http://schemas.microsoft.com/office/drawing/2014/main" id="{900D41E6-2477-42F1-9ED0-60C4E5F54860}"/>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11FF65A7-28EB-426E-B7D7-4F19C7D12721}"/>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4" name="קבוצה 43">
            <a:extLst>
              <a:ext uri="{FF2B5EF4-FFF2-40B4-BE49-F238E27FC236}">
                <a16:creationId xmlns:a16="http://schemas.microsoft.com/office/drawing/2014/main" id="{3800127A-C62A-4310-B0B4-CE84811DF7A0}"/>
              </a:ext>
            </a:extLst>
          </p:cNvPr>
          <p:cNvGrpSpPr/>
          <p:nvPr/>
        </p:nvGrpSpPr>
        <p:grpSpPr>
          <a:xfrm>
            <a:off x="7376994" y="6003435"/>
            <a:ext cx="1678466" cy="754330"/>
            <a:chOff x="7978378" y="10772"/>
            <a:chExt cx="2214562" cy="902897"/>
          </a:xfrm>
        </p:grpSpPr>
        <p:sp>
          <p:nvSpPr>
            <p:cNvPr id="45" name="חץ: סוגר זוויתי 44">
              <a:extLst>
                <a:ext uri="{FF2B5EF4-FFF2-40B4-BE49-F238E27FC236}">
                  <a16:creationId xmlns:a16="http://schemas.microsoft.com/office/drawing/2014/main" id="{B4C2E392-986C-4C33-B9C1-DE42AE2DFE52}"/>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892B4FDE-F101-40BF-988C-9151EF094431}"/>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7" name="קבוצה 46">
            <a:extLst>
              <a:ext uri="{FF2B5EF4-FFF2-40B4-BE49-F238E27FC236}">
                <a16:creationId xmlns:a16="http://schemas.microsoft.com/office/drawing/2014/main" id="{2AFB6C41-2C48-4652-8B85-1C1650A57BFA}"/>
              </a:ext>
            </a:extLst>
          </p:cNvPr>
          <p:cNvGrpSpPr/>
          <p:nvPr/>
        </p:nvGrpSpPr>
        <p:grpSpPr>
          <a:xfrm>
            <a:off x="8711223" y="6009011"/>
            <a:ext cx="2374466" cy="748754"/>
            <a:chOff x="9971484" y="17447"/>
            <a:chExt cx="2214562" cy="896222"/>
          </a:xfrm>
        </p:grpSpPr>
        <p:sp>
          <p:nvSpPr>
            <p:cNvPr id="48" name="חץ: סוגר זוויתי 47">
              <a:extLst>
                <a:ext uri="{FF2B5EF4-FFF2-40B4-BE49-F238E27FC236}">
                  <a16:creationId xmlns:a16="http://schemas.microsoft.com/office/drawing/2014/main" id="{F24ABCD5-4C1C-4146-9105-143B95BAAC7A}"/>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C22321AF-115A-4433-ABFD-465C34373E8C}"/>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pic>
        <p:nvPicPr>
          <p:cNvPr id="26" name="תמונה 25" descr="תוצאת תמונה עבור שירות התעסוקה">
            <a:extLst>
              <a:ext uri="{FF2B5EF4-FFF2-40B4-BE49-F238E27FC236}">
                <a16:creationId xmlns:a16="http://schemas.microsoft.com/office/drawing/2014/main" id="{94543925-50E1-49A0-85BC-C2A0F0FC59ED}"/>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7" name="תמונה 26">
            <a:extLst>
              <a:ext uri="{FF2B5EF4-FFF2-40B4-BE49-F238E27FC236}">
                <a16:creationId xmlns:a16="http://schemas.microsoft.com/office/drawing/2014/main" id="{8EA29936-4DDB-4ED8-866A-686CE955F8A4}"/>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0"/>
            <a:ext cx="2432482" cy="431587"/>
          </a:xfrm>
          <a:prstGeom prst="rect">
            <a:avLst/>
          </a:prstGeom>
          <a:noFill/>
          <a:extLst>
            <a:ext uri="{53640926-AAD7-44D8-BBD7-CCE9431645EC}">
              <a14:shadowObscured xmlns:a14="http://schemas.microsoft.com/office/drawing/2010/main"/>
            </a:ext>
          </a:extLst>
        </p:spPr>
      </p:pic>
      <p:sp>
        <p:nvSpPr>
          <p:cNvPr id="2" name="מלבן 1">
            <a:extLst>
              <a:ext uri="{FF2B5EF4-FFF2-40B4-BE49-F238E27FC236}">
                <a16:creationId xmlns:a16="http://schemas.microsoft.com/office/drawing/2014/main" id="{53031BFF-3B83-4DAD-BDC2-9F4D1F67276E}"/>
              </a:ext>
            </a:extLst>
          </p:cNvPr>
          <p:cNvSpPr/>
          <p:nvPr/>
        </p:nvSpPr>
        <p:spPr>
          <a:xfrm>
            <a:off x="2902658" y="868364"/>
            <a:ext cx="6386685"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Israel Employment Service Background</a:t>
            </a:r>
            <a:endParaRPr lang="he-IL" sz="2800" b="1" dirty="0">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934032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Picture 2">
            <a:extLst>
              <a:ext uri="{FF2B5EF4-FFF2-40B4-BE49-F238E27FC236}">
                <a16:creationId xmlns:a16="http://schemas.microsoft.com/office/drawing/2014/main" id="{97617605-C7EE-474E-B7B7-D70569D3F72B}"/>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5" name="תמונה 4">
            <a:extLst>
              <a:ext uri="{FF2B5EF4-FFF2-40B4-BE49-F238E27FC236}">
                <a16:creationId xmlns:a16="http://schemas.microsoft.com/office/drawing/2014/main" id="{A15791DC-8938-4CE8-852F-2C1DCD23F38A}"/>
              </a:ext>
            </a:extLst>
          </p:cNvPr>
          <p:cNvPicPr>
            <a:picLocks noChangeAspect="1"/>
          </p:cNvPicPr>
          <p:nvPr/>
        </p:nvPicPr>
        <p:blipFill>
          <a:blip r:embed="rId4"/>
          <a:stretch>
            <a:fillRect/>
          </a:stretch>
        </p:blipFill>
        <p:spPr>
          <a:xfrm>
            <a:off x="2779558" y="1303960"/>
            <a:ext cx="9232800" cy="4461766"/>
          </a:xfrm>
          <a:prstGeom prst="rect">
            <a:avLst/>
          </a:prstGeom>
        </p:spPr>
      </p:pic>
      <p:sp>
        <p:nvSpPr>
          <p:cNvPr id="27" name="כותרת 1">
            <a:extLst>
              <a:ext uri="{FF2B5EF4-FFF2-40B4-BE49-F238E27FC236}">
                <a16:creationId xmlns:a16="http://schemas.microsoft.com/office/drawing/2014/main" id="{1F64A81D-CCEC-4359-BBEC-43D5AC880EEB}"/>
              </a:ext>
            </a:extLst>
          </p:cNvPr>
          <p:cNvSpPr txBox="1">
            <a:spLocks/>
          </p:cNvSpPr>
          <p:nvPr/>
        </p:nvSpPr>
        <p:spPr>
          <a:xfrm>
            <a:off x="1713991" y="1600758"/>
            <a:ext cx="8984918"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p:pic>
        <p:nvPicPr>
          <p:cNvPr id="50" name="תמונה 49" descr="תוצאת תמונה עבור שירות התעסוקה">
            <a:extLst>
              <a:ext uri="{FF2B5EF4-FFF2-40B4-BE49-F238E27FC236}">
                <a16:creationId xmlns:a16="http://schemas.microsoft.com/office/drawing/2014/main" id="{F73BD174-061B-48E2-BEA0-E28EB440DA4D}"/>
              </a:ext>
            </a:extLst>
          </p:cNvPr>
          <p:cNvPicPr/>
          <p:nvPr/>
        </p:nvPicPr>
        <p:blipFill>
          <a:blip r:embed="rId5"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1" name="תמונה 50">
            <a:extLst>
              <a:ext uri="{FF2B5EF4-FFF2-40B4-BE49-F238E27FC236}">
                <a16:creationId xmlns:a16="http://schemas.microsoft.com/office/drawing/2014/main" id="{1BD91812-BF87-4749-A93E-0A95BD05A41A}"/>
              </a:ext>
            </a:extLst>
          </p:cNvPr>
          <p:cNvPicPr/>
          <p:nvPr/>
        </p:nvPicPr>
        <p:blipFill rotWithShape="1">
          <a:blip r:embed="rId6">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pic>
        <p:nvPicPr>
          <p:cNvPr id="53" name="תמונה 52">
            <a:extLst>
              <a:ext uri="{FF2B5EF4-FFF2-40B4-BE49-F238E27FC236}">
                <a16:creationId xmlns:a16="http://schemas.microsoft.com/office/drawing/2014/main" id="{22AE3E55-9059-4313-8631-447094ECA609}"/>
              </a:ext>
            </a:extLst>
          </p:cNvPr>
          <p:cNvPicPr>
            <a:picLocks noChangeAspect="1"/>
          </p:cNvPicPr>
          <p:nvPr/>
        </p:nvPicPr>
        <p:blipFill>
          <a:blip r:embed="rId7"/>
          <a:stretch>
            <a:fillRect/>
          </a:stretch>
        </p:blipFill>
        <p:spPr>
          <a:xfrm>
            <a:off x="2393045" y="2917877"/>
            <a:ext cx="8494595" cy="976544"/>
          </a:xfrm>
          <a:prstGeom prst="rect">
            <a:avLst/>
          </a:prstGeom>
        </p:spPr>
      </p:pic>
      <p:pic>
        <p:nvPicPr>
          <p:cNvPr id="55" name="תמונה 54">
            <a:extLst>
              <a:ext uri="{FF2B5EF4-FFF2-40B4-BE49-F238E27FC236}">
                <a16:creationId xmlns:a16="http://schemas.microsoft.com/office/drawing/2014/main" id="{790C2F3C-F91F-4835-A564-1F642AE333EA}"/>
              </a:ext>
            </a:extLst>
          </p:cNvPr>
          <p:cNvPicPr>
            <a:picLocks noChangeAspect="1"/>
          </p:cNvPicPr>
          <p:nvPr/>
        </p:nvPicPr>
        <p:blipFill>
          <a:blip r:embed="rId8"/>
          <a:stretch>
            <a:fillRect/>
          </a:stretch>
        </p:blipFill>
        <p:spPr>
          <a:xfrm>
            <a:off x="2177033" y="2736321"/>
            <a:ext cx="8263804" cy="1783242"/>
          </a:xfrm>
          <a:prstGeom prst="rect">
            <a:avLst/>
          </a:prstGeom>
        </p:spPr>
      </p:pic>
      <mc:AlternateContent xmlns:mc="http://schemas.openxmlformats.org/markup-compatibility/2006" xmlns:a14="http://schemas.microsoft.com/office/drawing/2010/main">
        <mc:Choice Requires="a14">
          <p:sp>
            <p:nvSpPr>
              <p:cNvPr id="29" name="מלבן 28">
                <a:extLst>
                  <a:ext uri="{FF2B5EF4-FFF2-40B4-BE49-F238E27FC236}">
                    <a16:creationId xmlns:a16="http://schemas.microsoft.com/office/drawing/2014/main" id="{7C01BF4B-3332-4AF2-B66C-DB3AC5D422C8}"/>
                  </a:ext>
                </a:extLst>
              </p:cNvPr>
              <p:cNvSpPr/>
              <p:nvPr/>
            </p:nvSpPr>
            <p:spPr>
              <a:xfrm>
                <a:off x="179642" y="1259075"/>
                <a:ext cx="2835420" cy="1651158"/>
              </a:xfrm>
              <a:prstGeom prst="rect">
                <a:avLst/>
              </a:prstGeom>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a:lnSpc>
                    <a:spcPct val="150000"/>
                  </a:lnSpc>
                  <a:spcAft>
                    <a:spcPts val="800"/>
                  </a:spcAft>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ea typeface="Calibri" panose="020F0502020204030204" pitchFamily="34" charset="0"/>
                              <a:cs typeface="David" panose="020E0502060401010101" pitchFamily="34" charset="-79"/>
                            </a:rPr>
                          </m:ctrlPr>
                        </m:sSubPr>
                        <m:e>
                          <m:r>
                            <a:rPr lang="en-US" i="1">
                              <a:latin typeface="Cambria Math" panose="02040503050406030204" pitchFamily="18" charset="0"/>
                              <a:ea typeface="Calibri" panose="020F0502020204030204" pitchFamily="34" charset="0"/>
                              <a:cs typeface="David" panose="020E0502060401010101" pitchFamily="34" charset="-79"/>
                            </a:rPr>
                            <m:t>𝐻</m:t>
                          </m:r>
                        </m:e>
                        <m:sub>
                          <m:r>
                            <a:rPr lang="en-US" i="1">
                              <a:latin typeface="Cambria Math" panose="02040503050406030204" pitchFamily="18" charset="0"/>
                              <a:ea typeface="Calibri" panose="020F0502020204030204" pitchFamily="34" charset="0"/>
                              <a:cs typeface="David" panose="020E0502060401010101" pitchFamily="34" charset="-79"/>
                            </a:rPr>
                            <m:t>0</m:t>
                          </m:r>
                        </m:sub>
                      </m:sSub>
                      <m:r>
                        <a:rPr lang="en-US" i="1">
                          <a:latin typeface="Cambria Math" panose="02040503050406030204" pitchFamily="18" charset="0"/>
                          <a:ea typeface="Calibri" panose="020F0502020204030204" pitchFamily="34" charset="0"/>
                          <a:cs typeface="David" panose="020E0502060401010101" pitchFamily="34" charset="-79"/>
                        </a:rPr>
                        <m:t>:</m:t>
                      </m:r>
                      <m:r>
                        <a:rPr lang="en-US" b="0" i="1" smtClean="0">
                          <a:latin typeface="Cambria Math" panose="02040503050406030204" pitchFamily="18" charset="0"/>
                          <a:ea typeface="Calibri" panose="020F0502020204030204" pitchFamily="34" charset="0"/>
                          <a:cs typeface="David" panose="020E0502060401010101" pitchFamily="34" charset="-79"/>
                        </a:rPr>
                        <m:t>𝑇</m:t>
                      </m:r>
                      <m:r>
                        <a:rPr lang="en-US" b="0" i="1" smtClean="0">
                          <a:latin typeface="Cambria Math" panose="02040503050406030204" pitchFamily="18" charset="0"/>
                          <a:ea typeface="Calibri" panose="020F0502020204030204" pitchFamily="34" charset="0"/>
                          <a:cs typeface="David" panose="020E0502060401010101" pitchFamily="34" charset="-79"/>
                        </a:rPr>
                        <m:t>h</m:t>
                      </m:r>
                      <m:r>
                        <a:rPr lang="en-US" b="0" i="1" smtClean="0">
                          <a:latin typeface="Cambria Math" panose="02040503050406030204" pitchFamily="18" charset="0"/>
                          <a:ea typeface="Calibri" panose="020F0502020204030204" pitchFamily="34" charset="0"/>
                          <a:cs typeface="David" panose="020E0502060401010101" pitchFamily="34" charset="-79"/>
                        </a:rPr>
                        <m:t>𝑒𝑟𝑒</m:t>
                      </m:r>
                      <m:r>
                        <a:rPr lang="en-US" b="0" i="1" smtClean="0">
                          <a:latin typeface="Cambria Math" panose="02040503050406030204" pitchFamily="18" charset="0"/>
                          <a:ea typeface="Calibri" panose="020F0502020204030204" pitchFamily="34" charset="0"/>
                          <a:cs typeface="David" panose="020E0502060401010101" pitchFamily="34" charset="-79"/>
                        </a:rPr>
                        <m:t> </m:t>
                      </m:r>
                      <m:r>
                        <a:rPr lang="en-US" b="0" i="1" smtClean="0">
                          <a:latin typeface="Cambria Math" panose="02040503050406030204" pitchFamily="18" charset="0"/>
                          <a:ea typeface="Calibri" panose="020F0502020204030204" pitchFamily="34" charset="0"/>
                          <a:cs typeface="David" panose="020E0502060401010101" pitchFamily="34" charset="-79"/>
                        </a:rPr>
                        <m:t>𝑖𝑠</m:t>
                      </m:r>
                      <m:r>
                        <a:rPr lang="en-US" b="0" i="1" smtClean="0">
                          <a:latin typeface="Cambria Math" panose="02040503050406030204" pitchFamily="18" charset="0"/>
                          <a:ea typeface="Calibri" panose="020F0502020204030204" pitchFamily="34" charset="0"/>
                          <a:cs typeface="David" panose="020E0502060401010101" pitchFamily="34" charset="-79"/>
                        </a:rPr>
                        <m:t> </m:t>
                      </m:r>
                      <m:r>
                        <a:rPr lang="en-US" b="0" i="1" smtClean="0">
                          <a:latin typeface="Cambria Math" panose="02040503050406030204" pitchFamily="18" charset="0"/>
                          <a:ea typeface="Calibri" panose="020F0502020204030204" pitchFamily="34" charset="0"/>
                          <a:cs typeface="David" panose="020E0502060401010101" pitchFamily="34" charset="-79"/>
                        </a:rPr>
                        <m:t>𝑎</m:t>
                      </m:r>
                      <m:r>
                        <a:rPr lang="en-US" b="0" i="1" smtClean="0">
                          <a:latin typeface="Cambria Math" panose="02040503050406030204" pitchFamily="18" charset="0"/>
                          <a:ea typeface="Calibri" panose="020F0502020204030204" pitchFamily="34" charset="0"/>
                          <a:cs typeface="David" panose="020E0502060401010101" pitchFamily="34" charset="-79"/>
                        </a:rPr>
                        <m:t> </m:t>
                      </m:r>
                      <m:r>
                        <a:rPr lang="en-US" b="0" i="1" smtClean="0">
                          <a:latin typeface="Cambria Math" panose="02040503050406030204" pitchFamily="18" charset="0"/>
                          <a:ea typeface="Calibri" panose="020F0502020204030204" pitchFamily="34" charset="0"/>
                          <a:cs typeface="David" panose="020E0502060401010101" pitchFamily="34" charset="-79"/>
                        </a:rPr>
                        <m:t>𝑑𝑖𝑓𝑓𝑒𝑟𝑒𝑛𝑐𝑒</m:t>
                      </m:r>
                    </m:oMath>
                  </m:oMathPara>
                </a14:m>
                <a:endParaRPr lang="en-US" b="0" i="1" dirty="0">
                  <a:latin typeface="Cambria Math" panose="02040503050406030204" pitchFamily="18" charset="0"/>
                  <a:ea typeface="Calibri" panose="020F0502020204030204" pitchFamily="34" charset="0"/>
                  <a:cs typeface="David" panose="020E0502060401010101" pitchFamily="34" charset="-79"/>
                </a:endParaRPr>
              </a:p>
              <a:p>
                <a:pPr algn="l">
                  <a:lnSpc>
                    <a:spcPct val="150000"/>
                  </a:lnSpc>
                  <a:spcAft>
                    <a:spcPts val="800"/>
                  </a:spcAft>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ea typeface="Calibri" panose="020F0502020204030204" pitchFamily="34" charset="0"/>
                              <a:cs typeface="David" panose="020E0502060401010101" pitchFamily="34" charset="-79"/>
                            </a:rPr>
                          </m:ctrlPr>
                        </m:sSubPr>
                        <m:e>
                          <m:r>
                            <a:rPr lang="en-US" i="1">
                              <a:latin typeface="Cambria Math" panose="02040503050406030204" pitchFamily="18" charset="0"/>
                              <a:ea typeface="Calibri" panose="020F0502020204030204" pitchFamily="34" charset="0"/>
                              <a:cs typeface="David" panose="020E0502060401010101" pitchFamily="34" charset="-79"/>
                            </a:rPr>
                            <m:t>𝐻</m:t>
                          </m:r>
                        </m:e>
                        <m:sub>
                          <m:r>
                            <a:rPr lang="en-US" i="1">
                              <a:latin typeface="Cambria Math" panose="02040503050406030204" pitchFamily="18" charset="0"/>
                              <a:ea typeface="Calibri" panose="020F0502020204030204" pitchFamily="34" charset="0"/>
                              <a:cs typeface="David" panose="020E0502060401010101" pitchFamily="34" charset="-79"/>
                            </a:rPr>
                            <m:t>1</m:t>
                          </m:r>
                        </m:sub>
                      </m:sSub>
                      <m:r>
                        <a:rPr lang="en-US" i="1">
                          <a:latin typeface="Cambria Math" panose="02040503050406030204" pitchFamily="18" charset="0"/>
                          <a:ea typeface="Calibri" panose="020F0502020204030204" pitchFamily="34" charset="0"/>
                          <a:cs typeface="David" panose="020E0502060401010101" pitchFamily="34" charset="-79"/>
                        </a:rPr>
                        <m:t>:</m:t>
                      </m:r>
                      <m:r>
                        <a:rPr lang="en-US" b="0" i="1" smtClean="0">
                          <a:latin typeface="Cambria Math" panose="02040503050406030204" pitchFamily="18" charset="0"/>
                          <a:ea typeface="Calibri" panose="020F0502020204030204" pitchFamily="34" charset="0"/>
                          <a:cs typeface="David" panose="020E0502060401010101" pitchFamily="34" charset="-79"/>
                        </a:rPr>
                        <m:t>𝑁𝑜</m:t>
                      </m:r>
                      <m:r>
                        <a:rPr lang="en-US" b="0" i="1" smtClean="0">
                          <a:latin typeface="Cambria Math" panose="02040503050406030204" pitchFamily="18" charset="0"/>
                          <a:ea typeface="Calibri" panose="020F0502020204030204" pitchFamily="34" charset="0"/>
                          <a:cs typeface="David" panose="020E0502060401010101" pitchFamily="34" charset="-79"/>
                        </a:rPr>
                        <m:t> </m:t>
                      </m:r>
                      <m:r>
                        <a:rPr lang="en-US" b="0" i="1" smtClean="0">
                          <a:latin typeface="Cambria Math" panose="02040503050406030204" pitchFamily="18" charset="0"/>
                          <a:ea typeface="Calibri" panose="020F0502020204030204" pitchFamily="34" charset="0"/>
                          <a:cs typeface="David" panose="020E0502060401010101" pitchFamily="34" charset="-79"/>
                        </a:rPr>
                        <m:t>𝑑𝑖𝑓𝑓𝑒𝑟𝑒𝑛𝑐𝑒</m:t>
                      </m:r>
                    </m:oMath>
                  </m:oMathPara>
                </a14:m>
                <a:endParaRPr lang="he-IL" dirty="0">
                  <a:latin typeface="Calibri" panose="020F0502020204030204" pitchFamily="34" charset="0"/>
                  <a:ea typeface="Times New Roman" panose="02020603050405020304" pitchFamily="18" charset="0"/>
                  <a:cs typeface="David" panose="020E0502060401010101" pitchFamily="34" charset="-79"/>
                </a:endParaRPr>
              </a:p>
              <a:p>
                <a:pPr algn="l">
                  <a:lnSpc>
                    <a:spcPct val="150000"/>
                  </a:lnSpc>
                  <a:spcAft>
                    <a:spcPts val="800"/>
                  </a:spcAft>
                </a:pPr>
                <a14:m>
                  <m:oMathPara xmlns:m="http://schemas.openxmlformats.org/officeDocument/2006/math">
                    <m:oMathParaPr>
                      <m:jc m:val="left"/>
                    </m:oMathParaPr>
                    <m:oMath xmlns:m="http://schemas.openxmlformats.org/officeDocument/2006/math">
                      <m:r>
                        <a:rPr lang="en-US" sz="1600" i="1" smtClean="0">
                          <a:latin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0</m:t>
                      </m:r>
                      <m:r>
                        <a:rPr lang="en-US" sz="1600" i="1">
                          <a:latin typeface="Cambria Math" panose="02040503050406030204" pitchFamily="18" charset="0"/>
                        </a:rPr>
                        <m:t>.</m:t>
                      </m:r>
                      <m:r>
                        <a:rPr lang="en-US" sz="1600" i="1">
                          <a:latin typeface="Cambria Math" panose="02040503050406030204" pitchFamily="18" charset="0"/>
                        </a:rPr>
                        <m:t>05</m:t>
                      </m:r>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29" name="מלבן 28">
                <a:extLst>
                  <a:ext uri="{FF2B5EF4-FFF2-40B4-BE49-F238E27FC236}">
                    <a16:creationId xmlns:a16="http://schemas.microsoft.com/office/drawing/2014/main" id="{7C01BF4B-3332-4AF2-B66C-DB3AC5D422C8}"/>
                  </a:ext>
                </a:extLst>
              </p:cNvPr>
              <p:cNvSpPr>
                <a:spLocks noRot="1" noChangeAspect="1" noMove="1" noResize="1" noEditPoints="1" noAdjustHandles="1" noChangeArrowheads="1" noChangeShapeType="1" noTextEdit="1"/>
              </p:cNvSpPr>
              <p:nvPr/>
            </p:nvSpPr>
            <p:spPr>
              <a:xfrm>
                <a:off x="179642" y="1259075"/>
                <a:ext cx="2835420" cy="1651158"/>
              </a:xfrm>
              <a:prstGeom prst="rect">
                <a:avLst/>
              </a:prstGeom>
              <a:blipFill>
                <a:blip r:embed="rId9"/>
                <a:stretch>
                  <a:fillRect/>
                </a:stretch>
              </a:blipFill>
            </p:spPr>
            <p:txBody>
              <a:bodyPr/>
              <a:lstStyle/>
              <a:p>
                <a:r>
                  <a:rPr lang="he-IL">
                    <a:noFill/>
                  </a:rPr>
                  <a:t> </a:t>
                </a:r>
              </a:p>
            </p:txBody>
          </p:sp>
        </mc:Fallback>
      </mc:AlternateContent>
      <p:pic>
        <p:nvPicPr>
          <p:cNvPr id="30" name="Picture 4" descr="Download now this free icon in SVG, PSD, PNG, EPS format or as webfonts. Flaticon, the largest database of free vector icons.">
            <a:extLst>
              <a:ext uri="{FF2B5EF4-FFF2-40B4-BE49-F238E27FC236}">
                <a16:creationId xmlns:a16="http://schemas.microsoft.com/office/drawing/2014/main" id="{043AAE65-9D93-49CF-8FBD-FCCECF0D70E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3411" y="3267393"/>
            <a:ext cx="312101" cy="31210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Download now this free icon in SVG, PSD, PNG, EPS format or as webfonts. Flaticon, the largest database of free vector icons.">
            <a:extLst>
              <a:ext uri="{FF2B5EF4-FFF2-40B4-BE49-F238E27FC236}">
                <a16:creationId xmlns:a16="http://schemas.microsoft.com/office/drawing/2014/main" id="{4E6EC43C-C4C7-480A-A5C1-1BC83DE4AD8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9948" y="4065243"/>
            <a:ext cx="312102" cy="315873"/>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8" descr="Download now this free icon in SVG, PSD, PNG, EPS format or as webfonts. Flaticon, the largest database of free vector icons.">
            <a:extLst>
              <a:ext uri="{FF2B5EF4-FFF2-40B4-BE49-F238E27FC236}">
                <a16:creationId xmlns:a16="http://schemas.microsoft.com/office/drawing/2014/main" id="{BFF9F493-E107-43A8-8DCB-271EC4E731E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3107" y="4774949"/>
            <a:ext cx="312102" cy="312102"/>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0" descr="Download now this free icon in SVG, PSD, PNG, EPS format or as webfonts. Flaticon, the largest database of free vector icons.">
            <a:extLst>
              <a:ext uri="{FF2B5EF4-FFF2-40B4-BE49-F238E27FC236}">
                <a16:creationId xmlns:a16="http://schemas.microsoft.com/office/drawing/2014/main" id="{2E193208-7A02-46B3-B60D-2F9AFE550D9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57166" y="5609675"/>
            <a:ext cx="312101" cy="31210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מחבר חץ ישר 2">
            <a:extLst>
              <a:ext uri="{FF2B5EF4-FFF2-40B4-BE49-F238E27FC236}">
                <a16:creationId xmlns:a16="http://schemas.microsoft.com/office/drawing/2014/main" id="{3F515A3A-FCBD-4FC1-9B74-FB653A95E824}"/>
              </a:ext>
            </a:extLst>
          </p:cNvPr>
          <p:cNvCxnSpPr>
            <a:cxnSpLocks/>
            <a:stCxn id="30" idx="2"/>
            <a:endCxn id="31" idx="0"/>
          </p:cNvCxnSpPr>
          <p:nvPr/>
        </p:nvCxnSpPr>
        <p:spPr>
          <a:xfrm>
            <a:off x="449462" y="3579494"/>
            <a:ext cx="336537" cy="485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מחבר חץ ישר 55">
            <a:extLst>
              <a:ext uri="{FF2B5EF4-FFF2-40B4-BE49-F238E27FC236}">
                <a16:creationId xmlns:a16="http://schemas.microsoft.com/office/drawing/2014/main" id="{A7B48A85-CF02-40AC-8BF9-1EA2C46E5D84}"/>
              </a:ext>
            </a:extLst>
          </p:cNvPr>
          <p:cNvCxnSpPr>
            <a:cxnSpLocks/>
            <a:stCxn id="31" idx="2"/>
            <a:endCxn id="52" idx="0"/>
          </p:cNvCxnSpPr>
          <p:nvPr/>
        </p:nvCxnSpPr>
        <p:spPr>
          <a:xfrm>
            <a:off x="785999" y="4381116"/>
            <a:ext cx="303159" cy="393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מחבר חץ ישר 56">
            <a:extLst>
              <a:ext uri="{FF2B5EF4-FFF2-40B4-BE49-F238E27FC236}">
                <a16:creationId xmlns:a16="http://schemas.microsoft.com/office/drawing/2014/main" id="{0601C924-CA1F-4D53-884E-1F5EEE7F9953}"/>
              </a:ext>
            </a:extLst>
          </p:cNvPr>
          <p:cNvCxnSpPr>
            <a:cxnSpLocks/>
            <a:stCxn id="52" idx="2"/>
            <a:endCxn id="54" idx="0"/>
          </p:cNvCxnSpPr>
          <p:nvPr/>
        </p:nvCxnSpPr>
        <p:spPr>
          <a:xfrm>
            <a:off x="1089158" y="5087051"/>
            <a:ext cx="424059" cy="522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מלבן 58">
            <a:extLst>
              <a:ext uri="{FF2B5EF4-FFF2-40B4-BE49-F238E27FC236}">
                <a16:creationId xmlns:a16="http://schemas.microsoft.com/office/drawing/2014/main" id="{871979F4-5897-4701-B752-85DF4B98D97A}"/>
              </a:ext>
            </a:extLst>
          </p:cNvPr>
          <p:cNvSpPr/>
          <p:nvPr/>
        </p:nvSpPr>
        <p:spPr>
          <a:xfrm>
            <a:off x="1713991" y="452084"/>
            <a:ext cx="9598311" cy="954107"/>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Q3: Is there a difference between the time length of jobseeker in the program to type of placement ?</a:t>
            </a:r>
          </a:p>
        </p:txBody>
      </p:sp>
      <p:pic>
        <p:nvPicPr>
          <p:cNvPr id="2" name="תמונה 1">
            <a:extLst>
              <a:ext uri="{FF2B5EF4-FFF2-40B4-BE49-F238E27FC236}">
                <a16:creationId xmlns:a16="http://schemas.microsoft.com/office/drawing/2014/main" id="{EE2B6895-0925-4A1F-BFF3-7852274B0A11}"/>
              </a:ext>
            </a:extLst>
          </p:cNvPr>
          <p:cNvPicPr>
            <a:picLocks noChangeAspect="1"/>
          </p:cNvPicPr>
          <p:nvPr/>
        </p:nvPicPr>
        <p:blipFill>
          <a:blip r:embed="rId14"/>
          <a:stretch>
            <a:fillRect/>
          </a:stretch>
        </p:blipFill>
        <p:spPr>
          <a:xfrm>
            <a:off x="2963032" y="1491255"/>
            <a:ext cx="6621235" cy="4229954"/>
          </a:xfrm>
          <a:prstGeom prst="rect">
            <a:avLst/>
          </a:prstGeom>
        </p:spPr>
      </p:pic>
      <p:grpSp>
        <p:nvGrpSpPr>
          <p:cNvPr id="37" name="קבוצה 36">
            <a:extLst>
              <a:ext uri="{FF2B5EF4-FFF2-40B4-BE49-F238E27FC236}">
                <a16:creationId xmlns:a16="http://schemas.microsoft.com/office/drawing/2014/main" id="{EC1C4FA0-9929-4ECB-B5DE-C4D0C18A49FA}"/>
              </a:ext>
            </a:extLst>
          </p:cNvPr>
          <p:cNvGrpSpPr/>
          <p:nvPr/>
        </p:nvGrpSpPr>
        <p:grpSpPr>
          <a:xfrm>
            <a:off x="1670726" y="5989636"/>
            <a:ext cx="1923764" cy="752840"/>
            <a:chOff x="5953" y="12556"/>
            <a:chExt cx="2214562" cy="901113"/>
          </a:xfrm>
        </p:grpSpPr>
        <p:sp>
          <p:nvSpPr>
            <p:cNvPr id="38" name="חץ: סוגר זוויתי 37">
              <a:extLst>
                <a:ext uri="{FF2B5EF4-FFF2-40B4-BE49-F238E27FC236}">
                  <a16:creationId xmlns:a16="http://schemas.microsoft.com/office/drawing/2014/main" id="{E9A706FA-3FAF-40DE-AFFA-5F3E0BA2B9BB}"/>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9" name="חץ: סוגר זוויתי 4">
              <a:extLst>
                <a:ext uri="{FF2B5EF4-FFF2-40B4-BE49-F238E27FC236}">
                  <a16:creationId xmlns:a16="http://schemas.microsoft.com/office/drawing/2014/main" id="{88953874-4B7A-4324-B38C-B3B59C2B770F}"/>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40" name="קבוצה 39">
            <a:extLst>
              <a:ext uri="{FF2B5EF4-FFF2-40B4-BE49-F238E27FC236}">
                <a16:creationId xmlns:a16="http://schemas.microsoft.com/office/drawing/2014/main" id="{34E412D9-B88E-4765-A477-BEDBBA08E197}"/>
              </a:ext>
            </a:extLst>
          </p:cNvPr>
          <p:cNvGrpSpPr/>
          <p:nvPr/>
        </p:nvGrpSpPr>
        <p:grpSpPr>
          <a:xfrm>
            <a:off x="3250248" y="5989933"/>
            <a:ext cx="1787423" cy="752543"/>
            <a:chOff x="1999059" y="12912"/>
            <a:chExt cx="2214562" cy="900757"/>
          </a:xfrm>
        </p:grpSpPr>
        <p:sp>
          <p:nvSpPr>
            <p:cNvPr id="41" name="חץ: סוגר זוויתי 40">
              <a:extLst>
                <a:ext uri="{FF2B5EF4-FFF2-40B4-BE49-F238E27FC236}">
                  <a16:creationId xmlns:a16="http://schemas.microsoft.com/office/drawing/2014/main" id="{AE42C4B9-025D-418D-89C0-4890D65B898D}"/>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42" name="חץ: סוגר זוויתי 6">
              <a:extLst>
                <a:ext uri="{FF2B5EF4-FFF2-40B4-BE49-F238E27FC236}">
                  <a16:creationId xmlns:a16="http://schemas.microsoft.com/office/drawing/2014/main" id="{5C76D465-D8BC-4E5B-A0B2-8ED708B88EA5}"/>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43" name="קבוצה 42">
            <a:extLst>
              <a:ext uri="{FF2B5EF4-FFF2-40B4-BE49-F238E27FC236}">
                <a16:creationId xmlns:a16="http://schemas.microsoft.com/office/drawing/2014/main" id="{D8149562-A1D6-4595-B0D8-63954FE6C9AE}"/>
              </a:ext>
            </a:extLst>
          </p:cNvPr>
          <p:cNvGrpSpPr/>
          <p:nvPr/>
        </p:nvGrpSpPr>
        <p:grpSpPr>
          <a:xfrm>
            <a:off x="5955261" y="5989636"/>
            <a:ext cx="1753550" cy="752840"/>
            <a:chOff x="3992165" y="12556"/>
            <a:chExt cx="2214562" cy="901113"/>
          </a:xfrm>
        </p:grpSpPr>
        <p:sp>
          <p:nvSpPr>
            <p:cNvPr id="44" name="חץ: סוגר זוויתי 43">
              <a:extLst>
                <a:ext uri="{FF2B5EF4-FFF2-40B4-BE49-F238E27FC236}">
                  <a16:creationId xmlns:a16="http://schemas.microsoft.com/office/drawing/2014/main" id="{3B558387-E5B0-4FA8-8FDD-24722DE91985}"/>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5" name="חץ: סוגר זוויתי 8">
              <a:extLst>
                <a:ext uri="{FF2B5EF4-FFF2-40B4-BE49-F238E27FC236}">
                  <a16:creationId xmlns:a16="http://schemas.microsoft.com/office/drawing/2014/main" id="{5F203F64-7657-46E6-AA6A-521A6CF76A0C}"/>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6" name="קבוצה 45">
            <a:extLst>
              <a:ext uri="{FF2B5EF4-FFF2-40B4-BE49-F238E27FC236}">
                <a16:creationId xmlns:a16="http://schemas.microsoft.com/office/drawing/2014/main" id="{4BAC3E5E-FB30-4144-A504-95990E6308A8}"/>
              </a:ext>
            </a:extLst>
          </p:cNvPr>
          <p:cNvGrpSpPr/>
          <p:nvPr/>
        </p:nvGrpSpPr>
        <p:grpSpPr>
          <a:xfrm>
            <a:off x="4663233" y="6003667"/>
            <a:ext cx="1660667" cy="746454"/>
            <a:chOff x="5985275" y="27845"/>
            <a:chExt cx="2214563" cy="893469"/>
          </a:xfrm>
        </p:grpSpPr>
        <p:sp>
          <p:nvSpPr>
            <p:cNvPr id="47" name="חץ: סוגר זוויתי 46">
              <a:extLst>
                <a:ext uri="{FF2B5EF4-FFF2-40B4-BE49-F238E27FC236}">
                  <a16:creationId xmlns:a16="http://schemas.microsoft.com/office/drawing/2014/main" id="{E325A6D9-E4A1-4E40-84EE-EE0C410D6CF7}"/>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8" name="חץ: סוגר זוויתי 10">
              <a:extLst>
                <a:ext uri="{FF2B5EF4-FFF2-40B4-BE49-F238E27FC236}">
                  <a16:creationId xmlns:a16="http://schemas.microsoft.com/office/drawing/2014/main" id="{C61996F6-543E-4F7F-BD4B-D8A344EA8151}"/>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9" name="קבוצה 48">
            <a:extLst>
              <a:ext uri="{FF2B5EF4-FFF2-40B4-BE49-F238E27FC236}">
                <a16:creationId xmlns:a16="http://schemas.microsoft.com/office/drawing/2014/main" id="{A8D7D81E-BDD1-4305-9ED5-58EB335CEAC5}"/>
              </a:ext>
            </a:extLst>
          </p:cNvPr>
          <p:cNvGrpSpPr/>
          <p:nvPr/>
        </p:nvGrpSpPr>
        <p:grpSpPr>
          <a:xfrm>
            <a:off x="7376994" y="6003435"/>
            <a:ext cx="1678466" cy="754330"/>
            <a:chOff x="7978378" y="10772"/>
            <a:chExt cx="2214562" cy="902897"/>
          </a:xfrm>
        </p:grpSpPr>
        <p:sp>
          <p:nvSpPr>
            <p:cNvPr id="60" name="חץ: סוגר זוויתי 59">
              <a:extLst>
                <a:ext uri="{FF2B5EF4-FFF2-40B4-BE49-F238E27FC236}">
                  <a16:creationId xmlns:a16="http://schemas.microsoft.com/office/drawing/2014/main" id="{0A65BB61-BC64-4E1A-BD27-B764B316DBFF}"/>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61" name="חץ: סוגר זוויתי 12">
              <a:extLst>
                <a:ext uri="{FF2B5EF4-FFF2-40B4-BE49-F238E27FC236}">
                  <a16:creationId xmlns:a16="http://schemas.microsoft.com/office/drawing/2014/main" id="{F3D48DCE-F123-4FE7-9820-554A34C1E211}"/>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62" name="קבוצה 61">
            <a:extLst>
              <a:ext uri="{FF2B5EF4-FFF2-40B4-BE49-F238E27FC236}">
                <a16:creationId xmlns:a16="http://schemas.microsoft.com/office/drawing/2014/main" id="{F1E44A58-9485-4BB6-BB17-922B2FBAC532}"/>
              </a:ext>
            </a:extLst>
          </p:cNvPr>
          <p:cNvGrpSpPr/>
          <p:nvPr/>
        </p:nvGrpSpPr>
        <p:grpSpPr>
          <a:xfrm>
            <a:off x="8711223" y="6009011"/>
            <a:ext cx="2374466" cy="748754"/>
            <a:chOff x="9971484" y="17447"/>
            <a:chExt cx="2214562" cy="896222"/>
          </a:xfrm>
        </p:grpSpPr>
        <p:sp>
          <p:nvSpPr>
            <p:cNvPr id="63" name="חץ: סוגר זוויתי 62">
              <a:extLst>
                <a:ext uri="{FF2B5EF4-FFF2-40B4-BE49-F238E27FC236}">
                  <a16:creationId xmlns:a16="http://schemas.microsoft.com/office/drawing/2014/main" id="{56B14C7D-9787-47C3-8A67-65BE70D4C5DC}"/>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64" name="חץ: סוגר זוויתי 14">
              <a:extLst>
                <a:ext uri="{FF2B5EF4-FFF2-40B4-BE49-F238E27FC236}">
                  <a16:creationId xmlns:a16="http://schemas.microsoft.com/office/drawing/2014/main" id="{E6AB46DD-1576-4D01-A633-5D33A1DFE3C9}"/>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145132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fade">
                                      <p:cBhvr>
                                        <p:cTn id="19" dur="1000"/>
                                        <p:tgtEl>
                                          <p:spTgt spid="53"/>
                                        </p:tgtEl>
                                      </p:cBhvr>
                                    </p:animEffect>
                                    <p:anim calcmode="lin" valueType="num">
                                      <p:cBhvr>
                                        <p:cTn id="20" dur="1000" fill="hold"/>
                                        <p:tgtEl>
                                          <p:spTgt spid="53"/>
                                        </p:tgtEl>
                                        <p:attrNameLst>
                                          <p:attrName>ppt_x</p:attrName>
                                        </p:attrNameLst>
                                      </p:cBhvr>
                                      <p:tavLst>
                                        <p:tav tm="0">
                                          <p:val>
                                            <p:strVal val="#ppt_x"/>
                                          </p:val>
                                        </p:tav>
                                        <p:tav tm="100000">
                                          <p:val>
                                            <p:strVal val="#ppt_x"/>
                                          </p:val>
                                        </p:tav>
                                      </p:tavLst>
                                    </p:anim>
                                    <p:anim calcmode="lin" valueType="num">
                                      <p:cBhvr>
                                        <p:cTn id="21"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53"/>
                                        </p:tgtEl>
                                      </p:cBhvr>
                                    </p:animEffect>
                                    <p:set>
                                      <p:cBhvr>
                                        <p:cTn id="26" dur="1" fill="hold">
                                          <p:stCondLst>
                                            <p:cond delay="499"/>
                                          </p:stCondLst>
                                        </p:cTn>
                                        <p:tgtEl>
                                          <p:spTgt spid="5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55"/>
                                        </p:tgtEl>
                                        <p:attrNameLst>
                                          <p:attrName>style.visibility</p:attrName>
                                        </p:attrNameLst>
                                      </p:cBhvr>
                                      <p:to>
                                        <p:strVal val="visible"/>
                                      </p:to>
                                    </p:set>
                                    <p:anim calcmode="lin" valueType="num">
                                      <p:cBhvr>
                                        <p:cTn id="31" dur="500" fill="hold"/>
                                        <p:tgtEl>
                                          <p:spTgt spid="55"/>
                                        </p:tgtEl>
                                        <p:attrNameLst>
                                          <p:attrName>ppt_w</p:attrName>
                                        </p:attrNameLst>
                                      </p:cBhvr>
                                      <p:tavLst>
                                        <p:tav tm="0">
                                          <p:val>
                                            <p:fltVal val="0"/>
                                          </p:val>
                                        </p:tav>
                                        <p:tav tm="100000">
                                          <p:val>
                                            <p:strVal val="#ppt_w"/>
                                          </p:val>
                                        </p:tav>
                                      </p:tavLst>
                                    </p:anim>
                                    <p:anim calcmode="lin" valueType="num">
                                      <p:cBhvr>
                                        <p:cTn id="32" dur="500" fill="hold"/>
                                        <p:tgtEl>
                                          <p:spTgt spid="55"/>
                                        </p:tgtEl>
                                        <p:attrNameLst>
                                          <p:attrName>ppt_h</p:attrName>
                                        </p:attrNameLst>
                                      </p:cBhvr>
                                      <p:tavLst>
                                        <p:tav tm="0">
                                          <p:val>
                                            <p:fltVal val="0"/>
                                          </p:val>
                                        </p:tav>
                                        <p:tav tm="100000">
                                          <p:val>
                                            <p:strVal val="#ppt_h"/>
                                          </p:val>
                                        </p:tav>
                                      </p:tavLst>
                                    </p:anim>
                                    <p:animEffect transition="in" filter="fade">
                                      <p:cBhvr>
                                        <p:cTn id="33" dur="500"/>
                                        <p:tgtEl>
                                          <p:spTgt spid="5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par>
                                <p:cTn id="39" presetID="10"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par>
                                <p:cTn id="42" presetID="10" presetClass="entr" presetSubtype="0" fill="hold" nodeType="with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fade">
                                      <p:cBhvr>
                                        <p:cTn id="44" dur="500"/>
                                        <p:tgtEl>
                                          <p:spTgt spid="52"/>
                                        </p:tgtEl>
                                      </p:cBhvr>
                                    </p:animEffect>
                                  </p:childTnLst>
                                </p:cTn>
                              </p:par>
                              <p:par>
                                <p:cTn id="45" presetID="10" presetClass="entr" presetSubtype="0" fill="hold" nodeType="with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fade">
                                      <p:cBhvr>
                                        <p:cTn id="47" dur="500"/>
                                        <p:tgtEl>
                                          <p:spTgt spid="54"/>
                                        </p:tgtEl>
                                      </p:cBhvr>
                                    </p:animEffect>
                                  </p:childTnLst>
                                </p:cTn>
                              </p:par>
                              <p:par>
                                <p:cTn id="48" presetID="10" presetClass="entr" presetSubtype="0" fill="hold" nodeType="with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fade">
                                      <p:cBhvr>
                                        <p:cTn id="50" dur="500"/>
                                        <p:tgtEl>
                                          <p:spTgt spid="3"/>
                                        </p:tgtEl>
                                      </p:cBhvr>
                                    </p:animEffect>
                                  </p:childTnLst>
                                </p:cTn>
                              </p:par>
                              <p:par>
                                <p:cTn id="51" presetID="10" presetClass="entr" presetSubtype="0" fill="hold" nodeType="with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fade">
                                      <p:cBhvr>
                                        <p:cTn id="53" dur="500"/>
                                        <p:tgtEl>
                                          <p:spTgt spid="56"/>
                                        </p:tgtEl>
                                      </p:cBhvr>
                                    </p:animEffect>
                                  </p:childTnLst>
                                </p:cTn>
                              </p:par>
                              <p:par>
                                <p:cTn id="54" presetID="10" presetClass="entr" presetSubtype="0" fill="hold" nodeType="with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2">
            <a:extLst>
              <a:ext uri="{FF2B5EF4-FFF2-40B4-BE49-F238E27FC236}">
                <a16:creationId xmlns:a16="http://schemas.microsoft.com/office/drawing/2014/main" id="{E5CB014B-71CC-42CE-B79D-B3A191F0E58E}"/>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27" name="כותרת 1">
            <a:extLst>
              <a:ext uri="{FF2B5EF4-FFF2-40B4-BE49-F238E27FC236}">
                <a16:creationId xmlns:a16="http://schemas.microsoft.com/office/drawing/2014/main" id="{1F64A81D-CCEC-4359-BBEC-43D5AC880EEB}"/>
              </a:ext>
            </a:extLst>
          </p:cNvPr>
          <p:cNvSpPr txBox="1">
            <a:spLocks/>
          </p:cNvSpPr>
          <p:nvPr/>
        </p:nvSpPr>
        <p:spPr>
          <a:xfrm>
            <a:off x="2141100" y="947788"/>
            <a:ext cx="8984918"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p:pic>
        <p:nvPicPr>
          <p:cNvPr id="30" name="תמונה 29" descr="תוצאת תמונה עבור שירות התעסוקה">
            <a:extLst>
              <a:ext uri="{FF2B5EF4-FFF2-40B4-BE49-F238E27FC236}">
                <a16:creationId xmlns:a16="http://schemas.microsoft.com/office/drawing/2014/main" id="{10945BA6-8758-490B-98A0-FC16BC87BF68}"/>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31" name="תמונה 30">
            <a:extLst>
              <a:ext uri="{FF2B5EF4-FFF2-40B4-BE49-F238E27FC236}">
                <a16:creationId xmlns:a16="http://schemas.microsoft.com/office/drawing/2014/main" id="{668351A1-633F-455A-A5CC-A7A47B5F4841}"/>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pic>
        <p:nvPicPr>
          <p:cNvPr id="2" name="תמונה 1">
            <a:extLst>
              <a:ext uri="{FF2B5EF4-FFF2-40B4-BE49-F238E27FC236}">
                <a16:creationId xmlns:a16="http://schemas.microsoft.com/office/drawing/2014/main" id="{747FA433-5A43-4BE0-A901-6218BED1EB62}"/>
              </a:ext>
            </a:extLst>
          </p:cNvPr>
          <p:cNvPicPr>
            <a:picLocks noChangeAspect="1"/>
          </p:cNvPicPr>
          <p:nvPr/>
        </p:nvPicPr>
        <p:blipFill>
          <a:blip r:embed="rId6"/>
          <a:stretch>
            <a:fillRect/>
          </a:stretch>
        </p:blipFill>
        <p:spPr>
          <a:xfrm>
            <a:off x="2432482" y="2606824"/>
            <a:ext cx="8038823" cy="1115808"/>
          </a:xfrm>
          <a:prstGeom prst="rect">
            <a:avLst/>
          </a:prstGeom>
        </p:spPr>
      </p:pic>
      <p:pic>
        <p:nvPicPr>
          <p:cNvPr id="3" name="תמונה 2">
            <a:extLst>
              <a:ext uri="{FF2B5EF4-FFF2-40B4-BE49-F238E27FC236}">
                <a16:creationId xmlns:a16="http://schemas.microsoft.com/office/drawing/2014/main" id="{F5580B86-089B-4721-A1C7-72D071A1E69A}"/>
              </a:ext>
            </a:extLst>
          </p:cNvPr>
          <p:cNvPicPr>
            <a:picLocks noChangeAspect="1"/>
          </p:cNvPicPr>
          <p:nvPr/>
        </p:nvPicPr>
        <p:blipFill>
          <a:blip r:embed="rId7"/>
          <a:stretch>
            <a:fillRect/>
          </a:stretch>
        </p:blipFill>
        <p:spPr>
          <a:xfrm>
            <a:off x="1065982" y="1494867"/>
            <a:ext cx="10246777" cy="2440164"/>
          </a:xfrm>
          <a:prstGeom prst="rect">
            <a:avLst/>
          </a:prstGeom>
        </p:spPr>
      </p:pic>
      <p:pic>
        <p:nvPicPr>
          <p:cNvPr id="4" name="תמונה 3">
            <a:extLst>
              <a:ext uri="{FF2B5EF4-FFF2-40B4-BE49-F238E27FC236}">
                <a16:creationId xmlns:a16="http://schemas.microsoft.com/office/drawing/2014/main" id="{0F89228C-796E-4083-A070-785C9F6FB251}"/>
              </a:ext>
            </a:extLst>
          </p:cNvPr>
          <p:cNvPicPr>
            <a:picLocks noChangeAspect="1"/>
          </p:cNvPicPr>
          <p:nvPr/>
        </p:nvPicPr>
        <p:blipFill>
          <a:blip r:embed="rId8"/>
          <a:stretch>
            <a:fillRect/>
          </a:stretch>
        </p:blipFill>
        <p:spPr>
          <a:xfrm>
            <a:off x="5277511" y="4031355"/>
            <a:ext cx="2036310" cy="1803791"/>
          </a:xfrm>
          <a:prstGeom prst="rect">
            <a:avLst/>
          </a:prstGeom>
        </p:spPr>
      </p:pic>
      <p:pic>
        <p:nvPicPr>
          <p:cNvPr id="49" name="Picture 4" descr="Download now this free icon in SVG, PSD, PNG, EPS format or as webfonts. Flaticon, the largest database of free vector icons.">
            <a:extLst>
              <a:ext uri="{FF2B5EF4-FFF2-40B4-BE49-F238E27FC236}">
                <a16:creationId xmlns:a16="http://schemas.microsoft.com/office/drawing/2014/main" id="{8FABC4A9-C322-457C-9404-B105FC5C2F5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36221" y="4282371"/>
            <a:ext cx="338357" cy="338357"/>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Download now this free icon in SVG, PSD, PNG, EPS format or as webfonts. Flaticon, the largest database of free vector icons.">
            <a:extLst>
              <a:ext uri="{FF2B5EF4-FFF2-40B4-BE49-F238E27FC236}">
                <a16:creationId xmlns:a16="http://schemas.microsoft.com/office/drawing/2014/main" id="{9B1A5EBE-80F1-480D-A489-79EABA5620E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22563" y="4798303"/>
            <a:ext cx="338358" cy="34244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8" descr="Download now this free icon in SVG, PSD, PNG, EPS format or as webfonts. Flaticon, the largest database of free vector icons.">
            <a:extLst>
              <a:ext uri="{FF2B5EF4-FFF2-40B4-BE49-F238E27FC236}">
                <a16:creationId xmlns:a16="http://schemas.microsoft.com/office/drawing/2014/main" id="{5B047CA5-9BB0-415F-815E-0344A92D407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29974" y="4805029"/>
            <a:ext cx="338358" cy="338358"/>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Download now this free icon in SVG, PSD, PNG, EPS format or as webfonts. Flaticon, the largest database of free vector icons.">
            <a:extLst>
              <a:ext uri="{FF2B5EF4-FFF2-40B4-BE49-F238E27FC236}">
                <a16:creationId xmlns:a16="http://schemas.microsoft.com/office/drawing/2014/main" id="{0C565AA3-9E96-4C7F-8589-F790DBFDF84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8448" y="5367068"/>
            <a:ext cx="338357" cy="338357"/>
          </a:xfrm>
          <a:prstGeom prst="rect">
            <a:avLst/>
          </a:prstGeom>
          <a:noFill/>
          <a:extLst>
            <a:ext uri="{909E8E84-426E-40DD-AFC4-6F175D3DCCD1}">
              <a14:hiddenFill xmlns:a14="http://schemas.microsoft.com/office/drawing/2010/main">
                <a:solidFill>
                  <a:srgbClr val="FFFFFF"/>
                </a:solidFill>
              </a14:hiddenFill>
            </a:ext>
          </a:extLst>
        </p:spPr>
      </p:pic>
      <p:sp>
        <p:nvSpPr>
          <p:cNvPr id="54" name="מסגרת 53">
            <a:extLst>
              <a:ext uri="{FF2B5EF4-FFF2-40B4-BE49-F238E27FC236}">
                <a16:creationId xmlns:a16="http://schemas.microsoft.com/office/drawing/2014/main" id="{80AB922E-0FC7-4D1A-962F-61FAF03C3F14}"/>
              </a:ext>
            </a:extLst>
          </p:cNvPr>
          <p:cNvSpPr/>
          <p:nvPr/>
        </p:nvSpPr>
        <p:spPr>
          <a:xfrm>
            <a:off x="1564641" y="2917988"/>
            <a:ext cx="9846604" cy="29896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tx1"/>
              </a:solidFill>
            </a:endParaRPr>
          </a:p>
        </p:txBody>
      </p:sp>
      <p:graphicFrame>
        <p:nvGraphicFramePr>
          <p:cNvPr id="56" name="תרשים 55">
            <a:extLst>
              <a:ext uri="{FF2B5EF4-FFF2-40B4-BE49-F238E27FC236}">
                <a16:creationId xmlns:a16="http://schemas.microsoft.com/office/drawing/2014/main" id="{80B6C37B-E793-4854-8835-70FAC122C157}"/>
              </a:ext>
            </a:extLst>
          </p:cNvPr>
          <p:cNvGraphicFramePr/>
          <p:nvPr>
            <p:extLst>
              <p:ext uri="{D42A27DB-BD31-4B8C-83A1-F6EECF244321}">
                <p14:modId xmlns:p14="http://schemas.microsoft.com/office/powerpoint/2010/main" val="281865641"/>
              </p:ext>
            </p:extLst>
          </p:nvPr>
        </p:nvGraphicFramePr>
        <p:xfrm>
          <a:off x="3148996" y="1160392"/>
          <a:ext cx="6969125" cy="4392346"/>
        </p:xfrm>
        <a:graphic>
          <a:graphicData uri="http://schemas.openxmlformats.org/drawingml/2006/chart">
            <c:chart xmlns:c="http://schemas.openxmlformats.org/drawingml/2006/chart" xmlns:r="http://schemas.openxmlformats.org/officeDocument/2006/relationships" r:id="rId13"/>
          </a:graphicData>
        </a:graphic>
      </p:graphicFrame>
      <p:sp>
        <p:nvSpPr>
          <p:cNvPr id="60" name="מלבן 59">
            <a:extLst>
              <a:ext uri="{FF2B5EF4-FFF2-40B4-BE49-F238E27FC236}">
                <a16:creationId xmlns:a16="http://schemas.microsoft.com/office/drawing/2014/main" id="{B57CFA6F-9EFD-43DB-BC66-CD0C216D58C3}"/>
              </a:ext>
            </a:extLst>
          </p:cNvPr>
          <p:cNvSpPr/>
          <p:nvPr/>
        </p:nvSpPr>
        <p:spPr>
          <a:xfrm>
            <a:off x="1481705" y="159827"/>
            <a:ext cx="9598311" cy="954107"/>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Q4: Do the number of activities</a:t>
            </a:r>
          </a:p>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from the program influence job seeker's placements ?</a:t>
            </a:r>
          </a:p>
        </p:txBody>
      </p:sp>
      <p:grpSp>
        <p:nvGrpSpPr>
          <p:cNvPr id="38" name="קבוצה 37">
            <a:extLst>
              <a:ext uri="{FF2B5EF4-FFF2-40B4-BE49-F238E27FC236}">
                <a16:creationId xmlns:a16="http://schemas.microsoft.com/office/drawing/2014/main" id="{A60610BC-8C92-43C1-B8AE-A8AA283FF8CF}"/>
              </a:ext>
            </a:extLst>
          </p:cNvPr>
          <p:cNvGrpSpPr/>
          <p:nvPr/>
        </p:nvGrpSpPr>
        <p:grpSpPr>
          <a:xfrm>
            <a:off x="1670726" y="5989636"/>
            <a:ext cx="1923764" cy="752840"/>
            <a:chOff x="5953" y="12556"/>
            <a:chExt cx="2214562" cy="901113"/>
          </a:xfrm>
        </p:grpSpPr>
        <p:sp>
          <p:nvSpPr>
            <p:cNvPr id="39" name="חץ: סוגר זוויתי 38">
              <a:extLst>
                <a:ext uri="{FF2B5EF4-FFF2-40B4-BE49-F238E27FC236}">
                  <a16:creationId xmlns:a16="http://schemas.microsoft.com/office/drawing/2014/main" id="{37E218C9-5934-48A0-ADD3-997DCE2E251D}"/>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40" name="חץ: סוגר זוויתי 4">
              <a:extLst>
                <a:ext uri="{FF2B5EF4-FFF2-40B4-BE49-F238E27FC236}">
                  <a16:creationId xmlns:a16="http://schemas.microsoft.com/office/drawing/2014/main" id="{A0C36A0F-F0C1-4F80-888C-F0ED12327701}"/>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2863D58C-A103-4C59-9911-E5A07CE759C1}"/>
              </a:ext>
            </a:extLst>
          </p:cNvPr>
          <p:cNvGrpSpPr/>
          <p:nvPr/>
        </p:nvGrpSpPr>
        <p:grpSpPr>
          <a:xfrm>
            <a:off x="3250248" y="5989933"/>
            <a:ext cx="1787423" cy="752543"/>
            <a:chOff x="1999059" y="12912"/>
            <a:chExt cx="2214562" cy="900757"/>
          </a:xfrm>
        </p:grpSpPr>
        <p:sp>
          <p:nvSpPr>
            <p:cNvPr id="42" name="חץ: סוגר זוויתי 41">
              <a:extLst>
                <a:ext uri="{FF2B5EF4-FFF2-40B4-BE49-F238E27FC236}">
                  <a16:creationId xmlns:a16="http://schemas.microsoft.com/office/drawing/2014/main" id="{D30682D6-55BB-4524-8A6A-841A44025F55}"/>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43" name="חץ: סוגר זוויתי 6">
              <a:extLst>
                <a:ext uri="{FF2B5EF4-FFF2-40B4-BE49-F238E27FC236}">
                  <a16:creationId xmlns:a16="http://schemas.microsoft.com/office/drawing/2014/main" id="{561FFFB1-CF3C-4470-B0EC-93A927EB2868}"/>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44" name="קבוצה 43">
            <a:extLst>
              <a:ext uri="{FF2B5EF4-FFF2-40B4-BE49-F238E27FC236}">
                <a16:creationId xmlns:a16="http://schemas.microsoft.com/office/drawing/2014/main" id="{996D4CDB-F0FB-42CF-9A29-BDD77004DBFE}"/>
              </a:ext>
            </a:extLst>
          </p:cNvPr>
          <p:cNvGrpSpPr/>
          <p:nvPr/>
        </p:nvGrpSpPr>
        <p:grpSpPr>
          <a:xfrm>
            <a:off x="5955261" y="5989636"/>
            <a:ext cx="1753550" cy="752840"/>
            <a:chOff x="3992165" y="12556"/>
            <a:chExt cx="2214562" cy="901113"/>
          </a:xfrm>
        </p:grpSpPr>
        <p:sp>
          <p:nvSpPr>
            <p:cNvPr id="45" name="חץ: סוגר זוויתי 44">
              <a:extLst>
                <a:ext uri="{FF2B5EF4-FFF2-40B4-BE49-F238E27FC236}">
                  <a16:creationId xmlns:a16="http://schemas.microsoft.com/office/drawing/2014/main" id="{6E5BEA19-1680-4015-8199-FFFF4391BE43}"/>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6" name="חץ: סוגר זוויתי 8">
              <a:extLst>
                <a:ext uri="{FF2B5EF4-FFF2-40B4-BE49-F238E27FC236}">
                  <a16:creationId xmlns:a16="http://schemas.microsoft.com/office/drawing/2014/main" id="{5686AC73-30E1-44A5-A711-B5F118BB7B36}"/>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7" name="קבוצה 46">
            <a:extLst>
              <a:ext uri="{FF2B5EF4-FFF2-40B4-BE49-F238E27FC236}">
                <a16:creationId xmlns:a16="http://schemas.microsoft.com/office/drawing/2014/main" id="{632B75BF-AA86-4ACE-8B02-89300388A1D0}"/>
              </a:ext>
            </a:extLst>
          </p:cNvPr>
          <p:cNvGrpSpPr/>
          <p:nvPr/>
        </p:nvGrpSpPr>
        <p:grpSpPr>
          <a:xfrm>
            <a:off x="4663233" y="6003667"/>
            <a:ext cx="1660667" cy="746454"/>
            <a:chOff x="5985275" y="27845"/>
            <a:chExt cx="2214563" cy="893469"/>
          </a:xfrm>
        </p:grpSpPr>
        <p:sp>
          <p:nvSpPr>
            <p:cNvPr id="48" name="חץ: סוגר זוויתי 47">
              <a:extLst>
                <a:ext uri="{FF2B5EF4-FFF2-40B4-BE49-F238E27FC236}">
                  <a16:creationId xmlns:a16="http://schemas.microsoft.com/office/drawing/2014/main" id="{BCF07A34-E169-4F30-A80E-0F71C1EDEF46}"/>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78" name="חץ: סוגר זוויתי 10">
              <a:extLst>
                <a:ext uri="{FF2B5EF4-FFF2-40B4-BE49-F238E27FC236}">
                  <a16:creationId xmlns:a16="http://schemas.microsoft.com/office/drawing/2014/main" id="{CCF41970-ED46-44D0-99DE-AD787E7A7E58}"/>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79" name="קבוצה 78">
            <a:extLst>
              <a:ext uri="{FF2B5EF4-FFF2-40B4-BE49-F238E27FC236}">
                <a16:creationId xmlns:a16="http://schemas.microsoft.com/office/drawing/2014/main" id="{2F29350A-8844-4945-9D9C-3034F9EB75E9}"/>
              </a:ext>
            </a:extLst>
          </p:cNvPr>
          <p:cNvGrpSpPr/>
          <p:nvPr/>
        </p:nvGrpSpPr>
        <p:grpSpPr>
          <a:xfrm>
            <a:off x="7376994" y="6003435"/>
            <a:ext cx="1678466" cy="754330"/>
            <a:chOff x="7978378" y="10772"/>
            <a:chExt cx="2214562" cy="902897"/>
          </a:xfrm>
        </p:grpSpPr>
        <p:sp>
          <p:nvSpPr>
            <p:cNvPr id="80" name="חץ: סוגר זוויתי 79">
              <a:extLst>
                <a:ext uri="{FF2B5EF4-FFF2-40B4-BE49-F238E27FC236}">
                  <a16:creationId xmlns:a16="http://schemas.microsoft.com/office/drawing/2014/main" id="{74FC6AA5-1A7E-4845-8250-939AAEBF312C}"/>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81" name="חץ: סוגר זוויתי 12">
              <a:extLst>
                <a:ext uri="{FF2B5EF4-FFF2-40B4-BE49-F238E27FC236}">
                  <a16:creationId xmlns:a16="http://schemas.microsoft.com/office/drawing/2014/main" id="{72A492F0-012D-4679-888B-DB855F0886AE}"/>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82" name="קבוצה 81">
            <a:extLst>
              <a:ext uri="{FF2B5EF4-FFF2-40B4-BE49-F238E27FC236}">
                <a16:creationId xmlns:a16="http://schemas.microsoft.com/office/drawing/2014/main" id="{3D048983-CECA-4E55-8B2A-8955ED9D3A3B}"/>
              </a:ext>
            </a:extLst>
          </p:cNvPr>
          <p:cNvGrpSpPr/>
          <p:nvPr/>
        </p:nvGrpSpPr>
        <p:grpSpPr>
          <a:xfrm>
            <a:off x="8711223" y="6009011"/>
            <a:ext cx="2374466" cy="748754"/>
            <a:chOff x="9971484" y="17447"/>
            <a:chExt cx="2214562" cy="896222"/>
          </a:xfrm>
        </p:grpSpPr>
        <p:sp>
          <p:nvSpPr>
            <p:cNvPr id="83" name="חץ: סוגר זוויתי 82">
              <a:extLst>
                <a:ext uri="{FF2B5EF4-FFF2-40B4-BE49-F238E27FC236}">
                  <a16:creationId xmlns:a16="http://schemas.microsoft.com/office/drawing/2014/main" id="{EF54610B-F214-4D25-815F-06B90B1EA1F6}"/>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84" name="חץ: סוגר זוויתי 14">
              <a:extLst>
                <a:ext uri="{FF2B5EF4-FFF2-40B4-BE49-F238E27FC236}">
                  <a16:creationId xmlns:a16="http://schemas.microsoft.com/office/drawing/2014/main" id="{BCB62939-1F6B-43C9-AAD3-1ACF29D23697}"/>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139685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6"/>
                                        </p:tgtEl>
                                      </p:cBhvr>
                                    </p:animEffect>
                                    <p:set>
                                      <p:cBhvr>
                                        <p:cTn id="12" dur="1" fill="hold">
                                          <p:stCondLst>
                                            <p:cond delay="499"/>
                                          </p:stCondLst>
                                        </p:cTn>
                                        <p:tgtEl>
                                          <p:spTgt spid="5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xit" presetSubtype="21" fill="hold" nodeType="clickEffect">
                                  <p:stCondLst>
                                    <p:cond delay="0"/>
                                  </p:stCondLst>
                                  <p:childTnLst>
                                    <p:animEffect transition="out" filter="barn(inVertical)">
                                      <p:cBhvr>
                                        <p:cTn id="23" dur="500"/>
                                        <p:tgtEl>
                                          <p:spTgt spid="2"/>
                                        </p:tgtEl>
                                      </p:cBhvr>
                                    </p:animEffect>
                                    <p:set>
                                      <p:cBhvr>
                                        <p:cTn id="24" dur="1" fill="hold">
                                          <p:stCondLst>
                                            <p:cond delay="499"/>
                                          </p:stCondLst>
                                        </p:cTn>
                                        <p:tgtEl>
                                          <p:spTgt spid="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anim calcmode="lin" valueType="num">
                                      <p:cBhvr>
                                        <p:cTn id="30" dur="1000" fill="hold"/>
                                        <p:tgtEl>
                                          <p:spTgt spid="3"/>
                                        </p:tgtEl>
                                        <p:attrNameLst>
                                          <p:attrName>ppt_x</p:attrName>
                                        </p:attrNameLst>
                                      </p:cBhvr>
                                      <p:tavLst>
                                        <p:tav tm="0">
                                          <p:val>
                                            <p:strVal val="#ppt_x"/>
                                          </p:val>
                                        </p:tav>
                                        <p:tav tm="100000">
                                          <p:val>
                                            <p:strVal val="#ppt_x"/>
                                          </p:val>
                                        </p:tav>
                                      </p:tavLst>
                                    </p:anim>
                                    <p:anim calcmode="lin" valueType="num">
                                      <p:cBhvr>
                                        <p:cTn id="3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par>
                                <p:cTn id="37" presetID="10" presetClass="entr" presetSubtype="0" fill="hold" nodeType="with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fade">
                                      <p:cBhvr>
                                        <p:cTn id="39" dur="500"/>
                                        <p:tgtEl>
                                          <p:spTgt spid="49"/>
                                        </p:tgtEl>
                                      </p:cBhvr>
                                    </p:animEffect>
                                  </p:childTnLst>
                                </p:cTn>
                              </p:par>
                              <p:par>
                                <p:cTn id="40" presetID="10" presetClass="entr" presetSubtype="0" fill="hold" nodeType="with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fade">
                                      <p:cBhvr>
                                        <p:cTn id="42" dur="500"/>
                                        <p:tgtEl>
                                          <p:spTgt spid="51"/>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circle(in)">
                                      <p:cBhvr>
                                        <p:cTn id="45" dur="2000"/>
                                        <p:tgtEl>
                                          <p:spTgt spid="54"/>
                                        </p:tgtEl>
                                      </p:cBhvr>
                                    </p:animEffect>
                                  </p:childTnLst>
                                </p:cTn>
                              </p:par>
                              <p:par>
                                <p:cTn id="46" presetID="10" presetClass="entr" presetSubtype="0" fill="hold" nodeType="withEffect">
                                  <p:stCondLst>
                                    <p:cond delay="0"/>
                                  </p:stCondLst>
                                  <p:childTnLst>
                                    <p:set>
                                      <p:cBhvr>
                                        <p:cTn id="47" dur="1" fill="hold">
                                          <p:stCondLst>
                                            <p:cond delay="0"/>
                                          </p:stCondLst>
                                        </p:cTn>
                                        <p:tgtEl>
                                          <p:spTgt spid="53"/>
                                        </p:tgtEl>
                                        <p:attrNameLst>
                                          <p:attrName>style.visibility</p:attrName>
                                        </p:attrNameLst>
                                      </p:cBhvr>
                                      <p:to>
                                        <p:strVal val="visible"/>
                                      </p:to>
                                    </p:set>
                                    <p:animEffect transition="in" filter="fade">
                                      <p:cBhvr>
                                        <p:cTn id="48" dur="500"/>
                                        <p:tgtEl>
                                          <p:spTgt spid="53"/>
                                        </p:tgtEl>
                                      </p:cBhvr>
                                    </p:animEffect>
                                  </p:childTnLst>
                                </p:cTn>
                              </p:par>
                              <p:par>
                                <p:cTn id="49" presetID="10" presetClass="entr" presetSubtype="0" fill="hold" nodeType="with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fade">
                                      <p:cBhvr>
                                        <p:cTn id="5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Graphic spid="56" grpId="0">
        <p:bldAsOne/>
      </p:bldGraphic>
      <p:bldGraphic spid="56" grpId="1">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a:extLst>
              <a:ext uri="{FF2B5EF4-FFF2-40B4-BE49-F238E27FC236}">
                <a16:creationId xmlns:a16="http://schemas.microsoft.com/office/drawing/2014/main" id="{14280225-2D05-4FA5-A9EE-600228FC9DCA}"/>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25" name="כותרת 1">
            <a:extLst>
              <a:ext uri="{FF2B5EF4-FFF2-40B4-BE49-F238E27FC236}">
                <a16:creationId xmlns:a16="http://schemas.microsoft.com/office/drawing/2014/main" id="{1F64A81D-CCEC-4359-BBEC-43D5AC880EEB}"/>
              </a:ext>
            </a:extLst>
          </p:cNvPr>
          <p:cNvSpPr txBox="1">
            <a:spLocks/>
          </p:cNvSpPr>
          <p:nvPr/>
        </p:nvSpPr>
        <p:spPr>
          <a:xfrm>
            <a:off x="-1513584" y="2794966"/>
            <a:ext cx="6084063"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endParaRPr lang="en-US" sz="3200" dirty="0">
              <a:solidFill>
                <a:schemeClr val="accent1"/>
              </a:solidFill>
            </a:endParaRPr>
          </a:p>
        </p:txBody>
      </p:sp>
      <p:sp>
        <p:nvSpPr>
          <p:cNvPr id="26" name="תיבת טקסט 7">
            <a:extLst>
              <a:ext uri="{FF2B5EF4-FFF2-40B4-BE49-F238E27FC236}">
                <a16:creationId xmlns:a16="http://schemas.microsoft.com/office/drawing/2014/main" id="{FD1E9535-0ABD-4FC2-A34C-901FCE0B13C3}"/>
              </a:ext>
            </a:extLst>
          </p:cNvPr>
          <p:cNvSpPr txBox="1"/>
          <p:nvPr/>
        </p:nvSpPr>
        <p:spPr>
          <a:xfrm>
            <a:off x="1419349" y="1600312"/>
            <a:ext cx="9356844" cy="3416320"/>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sz="2400" dirty="0">
                <a:latin typeface="David" panose="020E0502060401010101" pitchFamily="34" charset="-79"/>
                <a:cs typeface="David" panose="020E0502060401010101" pitchFamily="34" charset="-79"/>
              </a:rPr>
              <a:t>Decision tree model take a sample of jobseekers from the data frame and match their socioeconomic characteristics and activities to the data frame. </a:t>
            </a:r>
          </a:p>
          <a:p>
            <a:pPr algn="l" rtl="0"/>
            <a:endParaRPr lang="en-US" sz="2400" dirty="0">
              <a:latin typeface="David" panose="020E0502060401010101" pitchFamily="34" charset="-79"/>
              <a:cs typeface="David" panose="020E0502060401010101" pitchFamily="34" charset="-79"/>
            </a:endParaRPr>
          </a:p>
          <a:p>
            <a:pPr algn="l" rtl="0"/>
            <a:r>
              <a:rPr lang="en-US" sz="2400" dirty="0">
                <a:latin typeface="David" panose="020E0502060401010101" pitchFamily="34" charset="-79"/>
                <a:cs typeface="David" panose="020E0502060401010101" pitchFamily="34" charset="-79"/>
              </a:rPr>
              <a:t>1) Easy analysis by graphicly figure. </a:t>
            </a:r>
            <a:endParaRPr lang="he-IL" sz="2400" dirty="0">
              <a:latin typeface="David" panose="020E0502060401010101" pitchFamily="34" charset="-79"/>
              <a:cs typeface="David" panose="020E0502060401010101" pitchFamily="34" charset="-79"/>
            </a:endParaRPr>
          </a:p>
          <a:p>
            <a:pPr algn="l" rtl="0"/>
            <a:r>
              <a:rPr lang="en-US" sz="2400" dirty="0">
                <a:latin typeface="David" panose="020E0502060401010101" pitchFamily="34" charset="-79"/>
                <a:cs typeface="David" panose="020E0502060401010101" pitchFamily="34" charset="-79"/>
              </a:rPr>
              <a:t>2) The model shows the most definite route, so the tree should be considered as the order of best practice for those sampled job seekers. </a:t>
            </a:r>
          </a:p>
          <a:p>
            <a:pPr algn="l" rtl="0"/>
            <a:endParaRPr lang="en-US" sz="2400" dirty="0">
              <a:latin typeface="David" panose="020E0502060401010101" pitchFamily="34" charset="-79"/>
              <a:cs typeface="David" panose="020E0502060401010101" pitchFamily="34" charset="-79"/>
            </a:endParaRPr>
          </a:p>
          <a:p>
            <a:pPr algn="l" rtl="0"/>
            <a:r>
              <a:rPr lang="en-US" sz="2400" dirty="0">
                <a:latin typeface="David" panose="020E0502060401010101" pitchFamily="34" charset="-79"/>
                <a:cs typeface="David" panose="020E0502060401010101" pitchFamily="34" charset="-79"/>
              </a:rPr>
              <a:t>The model don’t definite promise that according to the proposed route, job seekers will be implemented in this way.</a:t>
            </a:r>
          </a:p>
        </p:txBody>
      </p:sp>
      <p:pic>
        <p:nvPicPr>
          <p:cNvPr id="30" name="תמונה 29" descr="תוצאת תמונה עבור שירות התעסוקה">
            <a:extLst>
              <a:ext uri="{FF2B5EF4-FFF2-40B4-BE49-F238E27FC236}">
                <a16:creationId xmlns:a16="http://schemas.microsoft.com/office/drawing/2014/main" id="{19291933-8B40-41A3-B3BD-BA9E2DB2EA06}"/>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31" name="תמונה 30">
            <a:extLst>
              <a:ext uri="{FF2B5EF4-FFF2-40B4-BE49-F238E27FC236}">
                <a16:creationId xmlns:a16="http://schemas.microsoft.com/office/drawing/2014/main" id="{597318B3-CB35-40A8-AA30-6C8F0B8E9E90}"/>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29" name="מלבן 28">
            <a:extLst>
              <a:ext uri="{FF2B5EF4-FFF2-40B4-BE49-F238E27FC236}">
                <a16:creationId xmlns:a16="http://schemas.microsoft.com/office/drawing/2014/main" id="{42E6A739-56FF-4442-815F-4F406259F679}"/>
              </a:ext>
            </a:extLst>
          </p:cNvPr>
          <p:cNvSpPr/>
          <p:nvPr/>
        </p:nvSpPr>
        <p:spPr>
          <a:xfrm>
            <a:off x="1082223" y="283238"/>
            <a:ext cx="9598311" cy="954107"/>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Q4: Do the number of activities</a:t>
            </a:r>
          </a:p>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from the program influence job seeker's placements ?</a:t>
            </a:r>
          </a:p>
        </p:txBody>
      </p:sp>
      <p:grpSp>
        <p:nvGrpSpPr>
          <p:cNvPr id="32" name="קבוצה 31">
            <a:extLst>
              <a:ext uri="{FF2B5EF4-FFF2-40B4-BE49-F238E27FC236}">
                <a16:creationId xmlns:a16="http://schemas.microsoft.com/office/drawing/2014/main" id="{7A1DA67F-10D5-4100-8202-1F93B62BBB48}"/>
              </a:ext>
            </a:extLst>
          </p:cNvPr>
          <p:cNvGrpSpPr/>
          <p:nvPr/>
        </p:nvGrpSpPr>
        <p:grpSpPr>
          <a:xfrm>
            <a:off x="1670726" y="5989636"/>
            <a:ext cx="1923764" cy="752840"/>
            <a:chOff x="5953" y="12556"/>
            <a:chExt cx="2214562" cy="901113"/>
          </a:xfrm>
        </p:grpSpPr>
        <p:sp>
          <p:nvSpPr>
            <p:cNvPr id="33" name="חץ: סוגר זוויתי 32">
              <a:extLst>
                <a:ext uri="{FF2B5EF4-FFF2-40B4-BE49-F238E27FC236}">
                  <a16:creationId xmlns:a16="http://schemas.microsoft.com/office/drawing/2014/main" id="{34F870E6-9BDE-4940-BFB6-7135F24AB53C}"/>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A927B222-854E-47D0-933E-3DC3D7C83C86}"/>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5" name="קבוצה 34">
            <a:extLst>
              <a:ext uri="{FF2B5EF4-FFF2-40B4-BE49-F238E27FC236}">
                <a16:creationId xmlns:a16="http://schemas.microsoft.com/office/drawing/2014/main" id="{232B5BFB-3334-4264-832B-5B46927D2100}"/>
              </a:ext>
            </a:extLst>
          </p:cNvPr>
          <p:cNvGrpSpPr/>
          <p:nvPr/>
        </p:nvGrpSpPr>
        <p:grpSpPr>
          <a:xfrm>
            <a:off x="3250248" y="5989933"/>
            <a:ext cx="1787423" cy="752543"/>
            <a:chOff x="1999059" y="12912"/>
            <a:chExt cx="2214562" cy="900757"/>
          </a:xfrm>
        </p:grpSpPr>
        <p:sp>
          <p:nvSpPr>
            <p:cNvPr id="36" name="חץ: סוגר זוויתי 35">
              <a:extLst>
                <a:ext uri="{FF2B5EF4-FFF2-40B4-BE49-F238E27FC236}">
                  <a16:creationId xmlns:a16="http://schemas.microsoft.com/office/drawing/2014/main" id="{8D76BCA1-61A9-4C7A-A4EF-5900BF679E61}"/>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5CF178A0-4857-4603-95F0-4909932A0914}"/>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8" name="קבוצה 37">
            <a:extLst>
              <a:ext uri="{FF2B5EF4-FFF2-40B4-BE49-F238E27FC236}">
                <a16:creationId xmlns:a16="http://schemas.microsoft.com/office/drawing/2014/main" id="{06C90A9B-BCAF-4DF0-A39A-2D9437302DFB}"/>
              </a:ext>
            </a:extLst>
          </p:cNvPr>
          <p:cNvGrpSpPr/>
          <p:nvPr/>
        </p:nvGrpSpPr>
        <p:grpSpPr>
          <a:xfrm>
            <a:off x="5955261" y="5989636"/>
            <a:ext cx="1753550" cy="752840"/>
            <a:chOff x="3992165" y="12556"/>
            <a:chExt cx="2214562" cy="901113"/>
          </a:xfrm>
        </p:grpSpPr>
        <p:sp>
          <p:nvSpPr>
            <p:cNvPr id="39" name="חץ: סוגר זוויתי 38">
              <a:extLst>
                <a:ext uri="{FF2B5EF4-FFF2-40B4-BE49-F238E27FC236}">
                  <a16:creationId xmlns:a16="http://schemas.microsoft.com/office/drawing/2014/main" id="{E31BE21F-89B2-42CE-BBD9-E3AE64FAEE6C}"/>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CE26B24B-EB59-4059-9C8D-930D40467C2A}"/>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1" name="קבוצה 40">
            <a:extLst>
              <a:ext uri="{FF2B5EF4-FFF2-40B4-BE49-F238E27FC236}">
                <a16:creationId xmlns:a16="http://schemas.microsoft.com/office/drawing/2014/main" id="{F71E8B76-6DF2-43E0-9AD2-14F401A70E7C}"/>
              </a:ext>
            </a:extLst>
          </p:cNvPr>
          <p:cNvGrpSpPr/>
          <p:nvPr/>
        </p:nvGrpSpPr>
        <p:grpSpPr>
          <a:xfrm>
            <a:off x="4663233" y="6003667"/>
            <a:ext cx="1660667" cy="746454"/>
            <a:chOff x="5985275" y="27845"/>
            <a:chExt cx="2214563" cy="893469"/>
          </a:xfrm>
        </p:grpSpPr>
        <p:sp>
          <p:nvSpPr>
            <p:cNvPr id="42" name="חץ: סוגר זוויתי 41">
              <a:extLst>
                <a:ext uri="{FF2B5EF4-FFF2-40B4-BE49-F238E27FC236}">
                  <a16:creationId xmlns:a16="http://schemas.microsoft.com/office/drawing/2014/main" id="{92D3FE86-37BE-4D42-A2CB-2BF1F5E44535}"/>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0398D8FE-BA4C-48C8-9B2E-CDE471EDEF1E}"/>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4" name="קבוצה 43">
            <a:extLst>
              <a:ext uri="{FF2B5EF4-FFF2-40B4-BE49-F238E27FC236}">
                <a16:creationId xmlns:a16="http://schemas.microsoft.com/office/drawing/2014/main" id="{F9F43752-A6C8-4BD6-A2BC-3FE7FA1F4892}"/>
              </a:ext>
            </a:extLst>
          </p:cNvPr>
          <p:cNvGrpSpPr/>
          <p:nvPr/>
        </p:nvGrpSpPr>
        <p:grpSpPr>
          <a:xfrm>
            <a:off x="7376994" y="6003435"/>
            <a:ext cx="1678466" cy="754330"/>
            <a:chOff x="7978378" y="10772"/>
            <a:chExt cx="2214562" cy="902897"/>
          </a:xfrm>
        </p:grpSpPr>
        <p:sp>
          <p:nvSpPr>
            <p:cNvPr id="45" name="חץ: סוגר זוויתי 44">
              <a:extLst>
                <a:ext uri="{FF2B5EF4-FFF2-40B4-BE49-F238E27FC236}">
                  <a16:creationId xmlns:a16="http://schemas.microsoft.com/office/drawing/2014/main" id="{D69B34E1-D4FC-4A53-ABC7-D7389F21DCEB}"/>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E28C9DAF-0DC0-472C-ACB3-29B67A587DBE}"/>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7" name="קבוצה 46">
            <a:extLst>
              <a:ext uri="{FF2B5EF4-FFF2-40B4-BE49-F238E27FC236}">
                <a16:creationId xmlns:a16="http://schemas.microsoft.com/office/drawing/2014/main" id="{934AFF19-480A-4371-98DD-D0F85E6BCC4D}"/>
              </a:ext>
            </a:extLst>
          </p:cNvPr>
          <p:cNvGrpSpPr/>
          <p:nvPr/>
        </p:nvGrpSpPr>
        <p:grpSpPr>
          <a:xfrm>
            <a:off x="8711223" y="6009011"/>
            <a:ext cx="2374466" cy="748754"/>
            <a:chOff x="9971484" y="17447"/>
            <a:chExt cx="2214562" cy="896222"/>
          </a:xfrm>
        </p:grpSpPr>
        <p:sp>
          <p:nvSpPr>
            <p:cNvPr id="48" name="חץ: סוגר זוויתי 47">
              <a:extLst>
                <a:ext uri="{FF2B5EF4-FFF2-40B4-BE49-F238E27FC236}">
                  <a16:creationId xmlns:a16="http://schemas.microsoft.com/office/drawing/2014/main" id="{B3EF61A2-52FC-413A-A660-543D8BFC3C33}"/>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66" name="חץ: סוגר זוויתי 14">
              <a:extLst>
                <a:ext uri="{FF2B5EF4-FFF2-40B4-BE49-F238E27FC236}">
                  <a16:creationId xmlns:a16="http://schemas.microsoft.com/office/drawing/2014/main" id="{ED2BD2AF-089E-434C-BDF9-69D486C17C37}"/>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39876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
            <a:extLst>
              <a:ext uri="{FF2B5EF4-FFF2-40B4-BE49-F238E27FC236}">
                <a16:creationId xmlns:a16="http://schemas.microsoft.com/office/drawing/2014/main" id="{47051023-1720-485C-8C18-935B2A02AF88}"/>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25" name="כותרת 1">
            <a:extLst>
              <a:ext uri="{FF2B5EF4-FFF2-40B4-BE49-F238E27FC236}">
                <a16:creationId xmlns:a16="http://schemas.microsoft.com/office/drawing/2014/main" id="{1F64A81D-CCEC-4359-BBEC-43D5AC880EEB}"/>
              </a:ext>
            </a:extLst>
          </p:cNvPr>
          <p:cNvSpPr txBox="1">
            <a:spLocks/>
          </p:cNvSpPr>
          <p:nvPr/>
        </p:nvSpPr>
        <p:spPr>
          <a:xfrm>
            <a:off x="-815175" y="3894995"/>
            <a:ext cx="6084063"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p:pic>
        <p:nvPicPr>
          <p:cNvPr id="31" name="תמונה 30" descr="תוצאת תמונה עבור שירות התעסוקה">
            <a:extLst>
              <a:ext uri="{FF2B5EF4-FFF2-40B4-BE49-F238E27FC236}">
                <a16:creationId xmlns:a16="http://schemas.microsoft.com/office/drawing/2014/main" id="{5B9BED95-394A-4902-88AA-82711CDB3BD0}"/>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0" name="תמונה 49">
            <a:extLst>
              <a:ext uri="{FF2B5EF4-FFF2-40B4-BE49-F238E27FC236}">
                <a16:creationId xmlns:a16="http://schemas.microsoft.com/office/drawing/2014/main" id="{81536F3A-7BCC-4EEA-A274-9E916FC9442E}"/>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pic>
        <p:nvPicPr>
          <p:cNvPr id="4" name="תמונה 3">
            <a:extLst>
              <a:ext uri="{FF2B5EF4-FFF2-40B4-BE49-F238E27FC236}">
                <a16:creationId xmlns:a16="http://schemas.microsoft.com/office/drawing/2014/main" id="{AD05BE0B-6D4F-4544-9067-F290CCF7C04C}"/>
              </a:ext>
            </a:extLst>
          </p:cNvPr>
          <p:cNvPicPr>
            <a:picLocks noChangeAspect="1"/>
          </p:cNvPicPr>
          <p:nvPr/>
        </p:nvPicPr>
        <p:blipFill>
          <a:blip r:embed="rId6"/>
          <a:stretch>
            <a:fillRect/>
          </a:stretch>
        </p:blipFill>
        <p:spPr>
          <a:xfrm>
            <a:off x="174722" y="3455785"/>
            <a:ext cx="3046286" cy="2350280"/>
          </a:xfrm>
          <a:prstGeom prst="rect">
            <a:avLst/>
          </a:prstGeom>
        </p:spPr>
      </p:pic>
      <p:pic>
        <p:nvPicPr>
          <p:cNvPr id="6" name="תמונה 5">
            <a:extLst>
              <a:ext uri="{FF2B5EF4-FFF2-40B4-BE49-F238E27FC236}">
                <a16:creationId xmlns:a16="http://schemas.microsoft.com/office/drawing/2014/main" id="{F6682722-7450-424E-9D88-C391AAD7003F}"/>
              </a:ext>
            </a:extLst>
          </p:cNvPr>
          <p:cNvPicPr>
            <a:picLocks noChangeAspect="1"/>
          </p:cNvPicPr>
          <p:nvPr/>
        </p:nvPicPr>
        <p:blipFill>
          <a:blip r:embed="rId7"/>
          <a:stretch>
            <a:fillRect/>
          </a:stretch>
        </p:blipFill>
        <p:spPr>
          <a:xfrm>
            <a:off x="111583" y="1638235"/>
            <a:ext cx="3867150" cy="350379"/>
          </a:xfrm>
          <a:prstGeom prst="rect">
            <a:avLst/>
          </a:prstGeom>
        </p:spPr>
      </p:pic>
      <p:pic>
        <p:nvPicPr>
          <p:cNvPr id="7" name="תמונה 6">
            <a:extLst>
              <a:ext uri="{FF2B5EF4-FFF2-40B4-BE49-F238E27FC236}">
                <a16:creationId xmlns:a16="http://schemas.microsoft.com/office/drawing/2014/main" id="{C991D913-54EA-4FCE-B9DF-34E0F2DA1105}"/>
              </a:ext>
            </a:extLst>
          </p:cNvPr>
          <p:cNvPicPr>
            <a:picLocks noChangeAspect="1"/>
          </p:cNvPicPr>
          <p:nvPr/>
        </p:nvPicPr>
        <p:blipFill>
          <a:blip r:embed="rId8"/>
          <a:stretch>
            <a:fillRect/>
          </a:stretch>
        </p:blipFill>
        <p:spPr>
          <a:xfrm>
            <a:off x="111583" y="2030126"/>
            <a:ext cx="4800758" cy="1359821"/>
          </a:xfrm>
          <a:prstGeom prst="rect">
            <a:avLst/>
          </a:prstGeom>
        </p:spPr>
      </p:pic>
      <p:pic>
        <p:nvPicPr>
          <p:cNvPr id="8" name="תמונה 7">
            <a:extLst>
              <a:ext uri="{FF2B5EF4-FFF2-40B4-BE49-F238E27FC236}">
                <a16:creationId xmlns:a16="http://schemas.microsoft.com/office/drawing/2014/main" id="{E2583DC2-A49A-431C-AAFB-7B283549FAC1}"/>
              </a:ext>
            </a:extLst>
          </p:cNvPr>
          <p:cNvPicPr>
            <a:picLocks noChangeAspect="1"/>
          </p:cNvPicPr>
          <p:nvPr/>
        </p:nvPicPr>
        <p:blipFill>
          <a:blip r:embed="rId9"/>
          <a:stretch>
            <a:fillRect/>
          </a:stretch>
        </p:blipFill>
        <p:spPr>
          <a:xfrm>
            <a:off x="5207423" y="1041723"/>
            <a:ext cx="6971795" cy="4853782"/>
          </a:xfrm>
          <a:prstGeom prst="rect">
            <a:avLst/>
          </a:prstGeom>
        </p:spPr>
      </p:pic>
      <p:pic>
        <p:nvPicPr>
          <p:cNvPr id="2" name="תמונה 1">
            <a:extLst>
              <a:ext uri="{FF2B5EF4-FFF2-40B4-BE49-F238E27FC236}">
                <a16:creationId xmlns:a16="http://schemas.microsoft.com/office/drawing/2014/main" id="{E1D4D2E8-1E9F-4A12-ABA6-05A134B9ACBB}"/>
              </a:ext>
            </a:extLst>
          </p:cNvPr>
          <p:cNvPicPr>
            <a:picLocks noChangeAspect="1"/>
          </p:cNvPicPr>
          <p:nvPr/>
        </p:nvPicPr>
        <p:blipFill>
          <a:blip r:embed="rId10"/>
          <a:stretch>
            <a:fillRect/>
          </a:stretch>
        </p:blipFill>
        <p:spPr>
          <a:xfrm>
            <a:off x="12782" y="1131536"/>
            <a:ext cx="5228343" cy="479848"/>
          </a:xfrm>
          <a:prstGeom prst="rect">
            <a:avLst/>
          </a:prstGeom>
        </p:spPr>
      </p:pic>
      <p:sp>
        <p:nvSpPr>
          <p:cNvPr id="30" name="מלבן 29">
            <a:extLst>
              <a:ext uri="{FF2B5EF4-FFF2-40B4-BE49-F238E27FC236}">
                <a16:creationId xmlns:a16="http://schemas.microsoft.com/office/drawing/2014/main" id="{05A52A18-136F-4DE1-A357-2DE3E79F34BC}"/>
              </a:ext>
            </a:extLst>
          </p:cNvPr>
          <p:cNvSpPr/>
          <p:nvPr/>
        </p:nvSpPr>
        <p:spPr>
          <a:xfrm>
            <a:off x="1481705" y="159827"/>
            <a:ext cx="9598311" cy="954107"/>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Q4: Do the number of activities</a:t>
            </a:r>
          </a:p>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from the program influence job seeker's placements ?</a:t>
            </a:r>
          </a:p>
        </p:txBody>
      </p:sp>
      <p:grpSp>
        <p:nvGrpSpPr>
          <p:cNvPr id="33" name="קבוצה 32">
            <a:extLst>
              <a:ext uri="{FF2B5EF4-FFF2-40B4-BE49-F238E27FC236}">
                <a16:creationId xmlns:a16="http://schemas.microsoft.com/office/drawing/2014/main" id="{D3B20166-0AC2-403E-B676-2BA7AA96ACA5}"/>
              </a:ext>
            </a:extLst>
          </p:cNvPr>
          <p:cNvGrpSpPr/>
          <p:nvPr/>
        </p:nvGrpSpPr>
        <p:grpSpPr>
          <a:xfrm>
            <a:off x="1670726" y="5989636"/>
            <a:ext cx="1923764" cy="752840"/>
            <a:chOff x="5953" y="12556"/>
            <a:chExt cx="2214562" cy="901113"/>
          </a:xfrm>
        </p:grpSpPr>
        <p:sp>
          <p:nvSpPr>
            <p:cNvPr id="34" name="חץ: סוגר זוויתי 33">
              <a:extLst>
                <a:ext uri="{FF2B5EF4-FFF2-40B4-BE49-F238E27FC236}">
                  <a16:creationId xmlns:a16="http://schemas.microsoft.com/office/drawing/2014/main" id="{5A6FD76F-E2E7-4922-B74C-6AA52298E5A2}"/>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5" name="חץ: סוגר זוויתי 4">
              <a:extLst>
                <a:ext uri="{FF2B5EF4-FFF2-40B4-BE49-F238E27FC236}">
                  <a16:creationId xmlns:a16="http://schemas.microsoft.com/office/drawing/2014/main" id="{5310B893-55C6-44A3-9CE5-79E2A8897941}"/>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6" name="קבוצה 35">
            <a:extLst>
              <a:ext uri="{FF2B5EF4-FFF2-40B4-BE49-F238E27FC236}">
                <a16:creationId xmlns:a16="http://schemas.microsoft.com/office/drawing/2014/main" id="{115856C8-2F70-4C0A-96C9-F271FADF5EAC}"/>
              </a:ext>
            </a:extLst>
          </p:cNvPr>
          <p:cNvGrpSpPr/>
          <p:nvPr/>
        </p:nvGrpSpPr>
        <p:grpSpPr>
          <a:xfrm>
            <a:off x="3250248" y="5989933"/>
            <a:ext cx="1787423" cy="752543"/>
            <a:chOff x="1999059" y="12912"/>
            <a:chExt cx="2214562" cy="900757"/>
          </a:xfrm>
        </p:grpSpPr>
        <p:sp>
          <p:nvSpPr>
            <p:cNvPr id="37" name="חץ: סוגר זוויתי 36">
              <a:extLst>
                <a:ext uri="{FF2B5EF4-FFF2-40B4-BE49-F238E27FC236}">
                  <a16:creationId xmlns:a16="http://schemas.microsoft.com/office/drawing/2014/main" id="{68371914-EFBE-4629-8A10-CBBF6C07B087}"/>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8" name="חץ: סוגר זוויתי 6">
              <a:extLst>
                <a:ext uri="{FF2B5EF4-FFF2-40B4-BE49-F238E27FC236}">
                  <a16:creationId xmlns:a16="http://schemas.microsoft.com/office/drawing/2014/main" id="{219E4BC3-BEC9-43B1-B4E7-D199763AF324}"/>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9" name="קבוצה 38">
            <a:extLst>
              <a:ext uri="{FF2B5EF4-FFF2-40B4-BE49-F238E27FC236}">
                <a16:creationId xmlns:a16="http://schemas.microsoft.com/office/drawing/2014/main" id="{B499CAD2-0337-4F91-91A9-A2EFB4917F6A}"/>
              </a:ext>
            </a:extLst>
          </p:cNvPr>
          <p:cNvGrpSpPr/>
          <p:nvPr/>
        </p:nvGrpSpPr>
        <p:grpSpPr>
          <a:xfrm>
            <a:off x="5955261" y="5989636"/>
            <a:ext cx="1753550" cy="752840"/>
            <a:chOff x="3992165" y="12556"/>
            <a:chExt cx="2214562" cy="901113"/>
          </a:xfrm>
        </p:grpSpPr>
        <p:sp>
          <p:nvSpPr>
            <p:cNvPr id="40" name="חץ: סוגר זוויתי 39">
              <a:extLst>
                <a:ext uri="{FF2B5EF4-FFF2-40B4-BE49-F238E27FC236}">
                  <a16:creationId xmlns:a16="http://schemas.microsoft.com/office/drawing/2014/main" id="{F1C34894-0652-4154-A99D-9940241AE4B7}"/>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1" name="חץ: סוגר זוויתי 8">
              <a:extLst>
                <a:ext uri="{FF2B5EF4-FFF2-40B4-BE49-F238E27FC236}">
                  <a16:creationId xmlns:a16="http://schemas.microsoft.com/office/drawing/2014/main" id="{F5A548B6-BA54-4B24-BBDC-1DDEC9CF0D00}"/>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2" name="קבוצה 41">
            <a:extLst>
              <a:ext uri="{FF2B5EF4-FFF2-40B4-BE49-F238E27FC236}">
                <a16:creationId xmlns:a16="http://schemas.microsoft.com/office/drawing/2014/main" id="{6B2098AD-AD2D-469B-90C8-8ABD92BD71B7}"/>
              </a:ext>
            </a:extLst>
          </p:cNvPr>
          <p:cNvGrpSpPr/>
          <p:nvPr/>
        </p:nvGrpSpPr>
        <p:grpSpPr>
          <a:xfrm>
            <a:off x="4663233" y="6003667"/>
            <a:ext cx="1660667" cy="746454"/>
            <a:chOff x="5985275" y="27845"/>
            <a:chExt cx="2214563" cy="893469"/>
          </a:xfrm>
        </p:grpSpPr>
        <p:sp>
          <p:nvSpPr>
            <p:cNvPr id="43" name="חץ: סוגר זוויתי 42">
              <a:extLst>
                <a:ext uri="{FF2B5EF4-FFF2-40B4-BE49-F238E27FC236}">
                  <a16:creationId xmlns:a16="http://schemas.microsoft.com/office/drawing/2014/main" id="{16DCA15A-38B8-486B-A7A8-FB88A2114182}"/>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4" name="חץ: סוגר זוויתי 10">
              <a:extLst>
                <a:ext uri="{FF2B5EF4-FFF2-40B4-BE49-F238E27FC236}">
                  <a16:creationId xmlns:a16="http://schemas.microsoft.com/office/drawing/2014/main" id="{A5685446-E27C-4CB6-B0C2-8B36920A86E4}"/>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5" name="קבוצה 44">
            <a:extLst>
              <a:ext uri="{FF2B5EF4-FFF2-40B4-BE49-F238E27FC236}">
                <a16:creationId xmlns:a16="http://schemas.microsoft.com/office/drawing/2014/main" id="{539FDB37-F682-4883-9D0B-186F64F06BA4}"/>
              </a:ext>
            </a:extLst>
          </p:cNvPr>
          <p:cNvGrpSpPr/>
          <p:nvPr/>
        </p:nvGrpSpPr>
        <p:grpSpPr>
          <a:xfrm>
            <a:off x="7376994" y="6003435"/>
            <a:ext cx="1678466" cy="754330"/>
            <a:chOff x="7978378" y="10772"/>
            <a:chExt cx="2214562" cy="902897"/>
          </a:xfrm>
        </p:grpSpPr>
        <p:sp>
          <p:nvSpPr>
            <p:cNvPr id="46" name="חץ: סוגר זוויתי 45">
              <a:extLst>
                <a:ext uri="{FF2B5EF4-FFF2-40B4-BE49-F238E27FC236}">
                  <a16:creationId xmlns:a16="http://schemas.microsoft.com/office/drawing/2014/main" id="{C3B73902-6729-486A-9BA3-641481FCBBD5}"/>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7" name="חץ: סוגר זוויתי 12">
              <a:extLst>
                <a:ext uri="{FF2B5EF4-FFF2-40B4-BE49-F238E27FC236}">
                  <a16:creationId xmlns:a16="http://schemas.microsoft.com/office/drawing/2014/main" id="{DDDBAA97-EB68-4906-9529-F5AF1823792D}"/>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8" name="קבוצה 47">
            <a:extLst>
              <a:ext uri="{FF2B5EF4-FFF2-40B4-BE49-F238E27FC236}">
                <a16:creationId xmlns:a16="http://schemas.microsoft.com/office/drawing/2014/main" id="{1A9F0FB6-C372-4F4A-A74C-EC5E51DCE45F}"/>
              </a:ext>
            </a:extLst>
          </p:cNvPr>
          <p:cNvGrpSpPr/>
          <p:nvPr/>
        </p:nvGrpSpPr>
        <p:grpSpPr>
          <a:xfrm>
            <a:off x="8711223" y="6009011"/>
            <a:ext cx="2374466" cy="748754"/>
            <a:chOff x="9971484" y="17447"/>
            <a:chExt cx="2214562" cy="896222"/>
          </a:xfrm>
        </p:grpSpPr>
        <p:sp>
          <p:nvSpPr>
            <p:cNvPr id="49" name="חץ: סוגר זוויתי 48">
              <a:extLst>
                <a:ext uri="{FF2B5EF4-FFF2-40B4-BE49-F238E27FC236}">
                  <a16:creationId xmlns:a16="http://schemas.microsoft.com/office/drawing/2014/main" id="{045333A1-21A3-44DB-87A1-6063ECC4E0C0}"/>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51" name="חץ: סוגר זוויתי 14">
              <a:extLst>
                <a:ext uri="{FF2B5EF4-FFF2-40B4-BE49-F238E27FC236}">
                  <a16:creationId xmlns:a16="http://schemas.microsoft.com/office/drawing/2014/main" id="{9507E265-BBC1-430A-B0A7-335C0251FD6B}"/>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3268213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a:extLst>
              <a:ext uri="{FF2B5EF4-FFF2-40B4-BE49-F238E27FC236}">
                <a16:creationId xmlns:a16="http://schemas.microsoft.com/office/drawing/2014/main" id="{EC8D22FE-E4DA-4CEC-A202-EC65AB4F781E}"/>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50" name="תמונה 49">
            <a:extLst>
              <a:ext uri="{FF2B5EF4-FFF2-40B4-BE49-F238E27FC236}">
                <a16:creationId xmlns:a16="http://schemas.microsoft.com/office/drawing/2014/main" id="{BB110641-7114-4AA0-B624-5B51E5939BE1}"/>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0" y="0"/>
            <a:ext cx="2432482" cy="397484"/>
          </a:xfrm>
          <a:prstGeom prst="rect">
            <a:avLst/>
          </a:prstGeom>
          <a:noFill/>
          <a:extLst>
            <a:ext uri="{53640926-AAD7-44D8-BBD7-CCE9431645EC}">
              <a14:shadowObscured xmlns:a14="http://schemas.microsoft.com/office/drawing/2010/main"/>
            </a:ext>
          </a:extLst>
        </p:spPr>
      </p:pic>
      <p:pic>
        <p:nvPicPr>
          <p:cNvPr id="31" name="תמונה 30" descr="תוצאת תמונה עבור שירות התעסוקה">
            <a:extLst>
              <a:ext uri="{FF2B5EF4-FFF2-40B4-BE49-F238E27FC236}">
                <a16:creationId xmlns:a16="http://schemas.microsoft.com/office/drawing/2014/main" id="{954D5E86-4440-4829-87F1-2303DDE19532}"/>
              </a:ext>
            </a:extLst>
          </p:cNvPr>
          <p:cNvPicPr/>
          <p:nvPr/>
        </p:nvPicPr>
        <p:blipFill>
          <a:blip r:embed="rId5" cstate="print">
            <a:extLst>
              <a:ext uri="{28A0092B-C50C-407E-A947-70E740481C1C}">
                <a14:useLocalDpi xmlns:a14="http://schemas.microsoft.com/office/drawing/2010/main" val="0"/>
              </a:ext>
            </a:extLst>
          </a:blip>
          <a:stretch>
            <a:fillRect/>
          </a:stretch>
        </p:blipFill>
        <p:spPr bwMode="auto">
          <a:xfrm>
            <a:off x="11056155" y="94840"/>
            <a:ext cx="1066755" cy="302644"/>
          </a:xfrm>
          <a:prstGeom prst="rect">
            <a:avLst/>
          </a:prstGeom>
          <a:noFill/>
        </p:spPr>
      </p:pic>
      <p:pic>
        <p:nvPicPr>
          <p:cNvPr id="3" name="תמונה 2">
            <a:extLst>
              <a:ext uri="{FF2B5EF4-FFF2-40B4-BE49-F238E27FC236}">
                <a16:creationId xmlns:a16="http://schemas.microsoft.com/office/drawing/2014/main" id="{5AD7AB68-C5D8-4578-9AC0-28BB731B42F6}"/>
              </a:ext>
            </a:extLst>
          </p:cNvPr>
          <p:cNvPicPr>
            <a:picLocks noChangeAspect="1"/>
          </p:cNvPicPr>
          <p:nvPr/>
        </p:nvPicPr>
        <p:blipFill>
          <a:blip r:embed="rId6"/>
          <a:stretch>
            <a:fillRect/>
          </a:stretch>
        </p:blipFill>
        <p:spPr>
          <a:xfrm>
            <a:off x="130751" y="3950580"/>
            <a:ext cx="2895600" cy="1828800"/>
          </a:xfrm>
          <a:prstGeom prst="rect">
            <a:avLst/>
          </a:prstGeom>
        </p:spPr>
      </p:pic>
      <p:pic>
        <p:nvPicPr>
          <p:cNvPr id="5" name="תמונה 4">
            <a:extLst>
              <a:ext uri="{FF2B5EF4-FFF2-40B4-BE49-F238E27FC236}">
                <a16:creationId xmlns:a16="http://schemas.microsoft.com/office/drawing/2014/main" id="{7C853D7D-6E98-4248-B50C-000DFA671D4B}"/>
              </a:ext>
            </a:extLst>
          </p:cNvPr>
          <p:cNvPicPr>
            <a:picLocks noChangeAspect="1"/>
          </p:cNvPicPr>
          <p:nvPr/>
        </p:nvPicPr>
        <p:blipFill>
          <a:blip r:embed="rId7"/>
          <a:stretch>
            <a:fillRect/>
          </a:stretch>
        </p:blipFill>
        <p:spPr>
          <a:xfrm>
            <a:off x="119462" y="1777697"/>
            <a:ext cx="3971924" cy="306558"/>
          </a:xfrm>
          <a:prstGeom prst="rect">
            <a:avLst/>
          </a:prstGeom>
        </p:spPr>
      </p:pic>
      <p:pic>
        <p:nvPicPr>
          <p:cNvPr id="6" name="תמונה 5">
            <a:extLst>
              <a:ext uri="{FF2B5EF4-FFF2-40B4-BE49-F238E27FC236}">
                <a16:creationId xmlns:a16="http://schemas.microsoft.com/office/drawing/2014/main" id="{3E27C80B-367D-40F8-B7B0-A7BC3E8CE10A}"/>
              </a:ext>
            </a:extLst>
          </p:cNvPr>
          <p:cNvPicPr>
            <a:picLocks noChangeAspect="1"/>
          </p:cNvPicPr>
          <p:nvPr/>
        </p:nvPicPr>
        <p:blipFill>
          <a:blip r:embed="rId8"/>
          <a:stretch>
            <a:fillRect/>
          </a:stretch>
        </p:blipFill>
        <p:spPr>
          <a:xfrm>
            <a:off x="4853318" y="1016000"/>
            <a:ext cx="7338681" cy="4797639"/>
          </a:xfrm>
          <a:prstGeom prst="rect">
            <a:avLst/>
          </a:prstGeom>
        </p:spPr>
      </p:pic>
      <p:pic>
        <p:nvPicPr>
          <p:cNvPr id="4" name="תמונה 3">
            <a:extLst>
              <a:ext uri="{FF2B5EF4-FFF2-40B4-BE49-F238E27FC236}">
                <a16:creationId xmlns:a16="http://schemas.microsoft.com/office/drawing/2014/main" id="{D08F6A94-C9F9-4123-860A-A87FA6756971}"/>
              </a:ext>
            </a:extLst>
          </p:cNvPr>
          <p:cNvPicPr>
            <a:picLocks noChangeAspect="1"/>
          </p:cNvPicPr>
          <p:nvPr/>
        </p:nvPicPr>
        <p:blipFill>
          <a:blip r:embed="rId9"/>
          <a:stretch>
            <a:fillRect/>
          </a:stretch>
        </p:blipFill>
        <p:spPr>
          <a:xfrm>
            <a:off x="48788" y="2519104"/>
            <a:ext cx="4939195" cy="1362128"/>
          </a:xfrm>
          <a:prstGeom prst="rect">
            <a:avLst/>
          </a:prstGeom>
        </p:spPr>
      </p:pic>
      <p:pic>
        <p:nvPicPr>
          <p:cNvPr id="2" name="תמונה 1">
            <a:extLst>
              <a:ext uri="{FF2B5EF4-FFF2-40B4-BE49-F238E27FC236}">
                <a16:creationId xmlns:a16="http://schemas.microsoft.com/office/drawing/2014/main" id="{5B4A7B4B-FC18-4680-A72A-DEFE9AB620B3}"/>
              </a:ext>
            </a:extLst>
          </p:cNvPr>
          <p:cNvPicPr>
            <a:picLocks noChangeAspect="1"/>
          </p:cNvPicPr>
          <p:nvPr/>
        </p:nvPicPr>
        <p:blipFill>
          <a:blip r:embed="rId10"/>
          <a:stretch>
            <a:fillRect/>
          </a:stretch>
        </p:blipFill>
        <p:spPr>
          <a:xfrm>
            <a:off x="30618" y="1465398"/>
            <a:ext cx="4939195" cy="184009"/>
          </a:xfrm>
          <a:prstGeom prst="rect">
            <a:avLst/>
          </a:prstGeom>
        </p:spPr>
      </p:pic>
      <p:sp>
        <p:nvSpPr>
          <p:cNvPr id="29" name="מלבן 28">
            <a:extLst>
              <a:ext uri="{FF2B5EF4-FFF2-40B4-BE49-F238E27FC236}">
                <a16:creationId xmlns:a16="http://schemas.microsoft.com/office/drawing/2014/main" id="{29F348F9-2BD3-457C-BD94-6520E5A686D7}"/>
              </a:ext>
            </a:extLst>
          </p:cNvPr>
          <p:cNvSpPr/>
          <p:nvPr/>
        </p:nvSpPr>
        <p:spPr>
          <a:xfrm>
            <a:off x="1481705" y="159827"/>
            <a:ext cx="9598311" cy="954107"/>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Q4: Do the number of activities</a:t>
            </a:r>
          </a:p>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from the program influence job seeker's placements ?</a:t>
            </a:r>
          </a:p>
        </p:txBody>
      </p:sp>
      <p:grpSp>
        <p:nvGrpSpPr>
          <p:cNvPr id="32" name="קבוצה 31">
            <a:extLst>
              <a:ext uri="{FF2B5EF4-FFF2-40B4-BE49-F238E27FC236}">
                <a16:creationId xmlns:a16="http://schemas.microsoft.com/office/drawing/2014/main" id="{83CD62AC-A58A-4AF5-B707-90D7097AFF62}"/>
              </a:ext>
            </a:extLst>
          </p:cNvPr>
          <p:cNvGrpSpPr/>
          <p:nvPr/>
        </p:nvGrpSpPr>
        <p:grpSpPr>
          <a:xfrm>
            <a:off x="1670726" y="5989636"/>
            <a:ext cx="1923764" cy="752840"/>
            <a:chOff x="5953" y="12556"/>
            <a:chExt cx="2214562" cy="901113"/>
          </a:xfrm>
        </p:grpSpPr>
        <p:sp>
          <p:nvSpPr>
            <p:cNvPr id="33" name="חץ: סוגר זוויתי 32">
              <a:extLst>
                <a:ext uri="{FF2B5EF4-FFF2-40B4-BE49-F238E27FC236}">
                  <a16:creationId xmlns:a16="http://schemas.microsoft.com/office/drawing/2014/main" id="{5A29C0C3-6639-46A4-9334-37C609234067}"/>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16209CD6-BECC-4A2C-81BA-57BF46189C9F}"/>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5" name="קבוצה 34">
            <a:extLst>
              <a:ext uri="{FF2B5EF4-FFF2-40B4-BE49-F238E27FC236}">
                <a16:creationId xmlns:a16="http://schemas.microsoft.com/office/drawing/2014/main" id="{D44A7858-172A-41C0-9CA9-9A6291EBD7C0}"/>
              </a:ext>
            </a:extLst>
          </p:cNvPr>
          <p:cNvGrpSpPr/>
          <p:nvPr/>
        </p:nvGrpSpPr>
        <p:grpSpPr>
          <a:xfrm>
            <a:off x="3250248" y="5989933"/>
            <a:ext cx="1787423" cy="752543"/>
            <a:chOff x="1999059" y="12912"/>
            <a:chExt cx="2214562" cy="900757"/>
          </a:xfrm>
        </p:grpSpPr>
        <p:sp>
          <p:nvSpPr>
            <p:cNvPr id="36" name="חץ: סוגר זוויתי 35">
              <a:extLst>
                <a:ext uri="{FF2B5EF4-FFF2-40B4-BE49-F238E27FC236}">
                  <a16:creationId xmlns:a16="http://schemas.microsoft.com/office/drawing/2014/main" id="{B89ACC6C-4A3E-4518-A366-59135AC51874}"/>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7A30F656-879A-43DB-839D-1D882E00A108}"/>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8" name="קבוצה 37">
            <a:extLst>
              <a:ext uri="{FF2B5EF4-FFF2-40B4-BE49-F238E27FC236}">
                <a16:creationId xmlns:a16="http://schemas.microsoft.com/office/drawing/2014/main" id="{9A00DF13-0B0B-462E-97F8-8B184B928DE5}"/>
              </a:ext>
            </a:extLst>
          </p:cNvPr>
          <p:cNvGrpSpPr/>
          <p:nvPr/>
        </p:nvGrpSpPr>
        <p:grpSpPr>
          <a:xfrm>
            <a:off x="5955261" y="5989636"/>
            <a:ext cx="1753550" cy="752840"/>
            <a:chOff x="3992165" y="12556"/>
            <a:chExt cx="2214562" cy="901113"/>
          </a:xfrm>
        </p:grpSpPr>
        <p:sp>
          <p:nvSpPr>
            <p:cNvPr id="39" name="חץ: סוגר זוויתי 38">
              <a:extLst>
                <a:ext uri="{FF2B5EF4-FFF2-40B4-BE49-F238E27FC236}">
                  <a16:creationId xmlns:a16="http://schemas.microsoft.com/office/drawing/2014/main" id="{5150EDF8-3DD8-43DA-B74D-C36FA6ACAC6A}"/>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E63354C1-40FA-4B31-AEC3-3407C888363E}"/>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1" name="קבוצה 40">
            <a:extLst>
              <a:ext uri="{FF2B5EF4-FFF2-40B4-BE49-F238E27FC236}">
                <a16:creationId xmlns:a16="http://schemas.microsoft.com/office/drawing/2014/main" id="{CFF9DA6B-9AA3-4CCA-8C7B-A72EA65852DA}"/>
              </a:ext>
            </a:extLst>
          </p:cNvPr>
          <p:cNvGrpSpPr/>
          <p:nvPr/>
        </p:nvGrpSpPr>
        <p:grpSpPr>
          <a:xfrm>
            <a:off x="4663233" y="6003667"/>
            <a:ext cx="1660667" cy="746454"/>
            <a:chOff x="5985275" y="27845"/>
            <a:chExt cx="2214563" cy="893469"/>
          </a:xfrm>
        </p:grpSpPr>
        <p:sp>
          <p:nvSpPr>
            <p:cNvPr id="42" name="חץ: סוגר זוויתי 41">
              <a:extLst>
                <a:ext uri="{FF2B5EF4-FFF2-40B4-BE49-F238E27FC236}">
                  <a16:creationId xmlns:a16="http://schemas.microsoft.com/office/drawing/2014/main" id="{AEDB0E8A-D204-4A35-B71A-5D1EB4BA6B3F}"/>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6FD2C321-816A-4602-918C-7D09E9A416F6}"/>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4" name="קבוצה 43">
            <a:extLst>
              <a:ext uri="{FF2B5EF4-FFF2-40B4-BE49-F238E27FC236}">
                <a16:creationId xmlns:a16="http://schemas.microsoft.com/office/drawing/2014/main" id="{51B5EB1F-6944-4AA4-AE43-06B70F3E178D}"/>
              </a:ext>
            </a:extLst>
          </p:cNvPr>
          <p:cNvGrpSpPr/>
          <p:nvPr/>
        </p:nvGrpSpPr>
        <p:grpSpPr>
          <a:xfrm>
            <a:off x="7376994" y="6003435"/>
            <a:ext cx="1678466" cy="754330"/>
            <a:chOff x="7978378" y="10772"/>
            <a:chExt cx="2214562" cy="902897"/>
          </a:xfrm>
        </p:grpSpPr>
        <p:sp>
          <p:nvSpPr>
            <p:cNvPr id="45" name="חץ: סוגר זוויתי 44">
              <a:extLst>
                <a:ext uri="{FF2B5EF4-FFF2-40B4-BE49-F238E27FC236}">
                  <a16:creationId xmlns:a16="http://schemas.microsoft.com/office/drawing/2014/main" id="{730DE281-0550-485A-8CD6-E142EC8311F3}"/>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9D8E09FF-62B8-49B5-8737-7301E45B7B32}"/>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7" name="קבוצה 46">
            <a:extLst>
              <a:ext uri="{FF2B5EF4-FFF2-40B4-BE49-F238E27FC236}">
                <a16:creationId xmlns:a16="http://schemas.microsoft.com/office/drawing/2014/main" id="{454F9E2B-83DB-4DDE-BA24-2FCB08645F18}"/>
              </a:ext>
            </a:extLst>
          </p:cNvPr>
          <p:cNvGrpSpPr/>
          <p:nvPr/>
        </p:nvGrpSpPr>
        <p:grpSpPr>
          <a:xfrm>
            <a:off x="8711223" y="6009011"/>
            <a:ext cx="2374466" cy="748754"/>
            <a:chOff x="9971484" y="17447"/>
            <a:chExt cx="2214562" cy="896222"/>
          </a:xfrm>
        </p:grpSpPr>
        <p:sp>
          <p:nvSpPr>
            <p:cNvPr id="48" name="חץ: סוגר זוויתי 47">
              <a:extLst>
                <a:ext uri="{FF2B5EF4-FFF2-40B4-BE49-F238E27FC236}">
                  <a16:creationId xmlns:a16="http://schemas.microsoft.com/office/drawing/2014/main" id="{5ECD5C2A-713B-4AA2-8816-BD673425F7F8}"/>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6CB373ED-353D-467B-A04A-B24EDD10BAA5}"/>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4172036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a:extLst>
              <a:ext uri="{FF2B5EF4-FFF2-40B4-BE49-F238E27FC236}">
                <a16:creationId xmlns:a16="http://schemas.microsoft.com/office/drawing/2014/main" id="{5E8678DB-061D-4F2E-96A3-C39CBA1755D3}"/>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52" name="כותרת 1">
            <a:extLst>
              <a:ext uri="{FF2B5EF4-FFF2-40B4-BE49-F238E27FC236}">
                <a16:creationId xmlns:a16="http://schemas.microsoft.com/office/drawing/2014/main" id="{1F64A81D-CCEC-4359-BBEC-43D5AC880EEB}"/>
              </a:ext>
            </a:extLst>
          </p:cNvPr>
          <p:cNvSpPr txBox="1">
            <a:spLocks/>
          </p:cNvSpPr>
          <p:nvPr/>
        </p:nvSpPr>
        <p:spPr>
          <a:xfrm>
            <a:off x="5424979" y="2285097"/>
            <a:ext cx="7247391"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p:sp>
        <p:nvSpPr>
          <p:cNvPr id="53" name="מלבן 52">
            <a:extLst>
              <a:ext uri="{FF2B5EF4-FFF2-40B4-BE49-F238E27FC236}">
                <a16:creationId xmlns:a16="http://schemas.microsoft.com/office/drawing/2014/main" id="{F0DC92F4-11A0-4548-A451-0B225D47A6D6}"/>
              </a:ext>
            </a:extLst>
          </p:cNvPr>
          <p:cNvSpPr/>
          <p:nvPr/>
        </p:nvSpPr>
        <p:spPr>
          <a:xfrm>
            <a:off x="1070143" y="1401346"/>
            <a:ext cx="9947517" cy="3285515"/>
          </a:xfrm>
          <a:prstGeom prst="rect">
            <a:avLst/>
          </a:prstGeom>
          <a:no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lnSpc>
                <a:spcPct val="150000"/>
              </a:lnSpc>
            </a:pPr>
            <a:r>
              <a:rPr lang="en-US" sz="2000" dirty="0">
                <a:latin typeface="David" panose="020E0502060401010101" pitchFamily="34" charset="-79"/>
                <a:cs typeface="David" panose="020E0502060401010101" pitchFamily="34" charset="-79"/>
              </a:rPr>
              <a:t>The definition of socioeconomic characteristics of jobseekers are religion, age, single parent, gender, level of education, city, language, country of birth, marital status, children up to age 18, classification of the jobseeker, disability rates, medical disability, licenses, military service, released prisoner and month of placement ("last placement date").</a:t>
            </a:r>
          </a:p>
          <a:p>
            <a:pPr algn="l">
              <a:lnSpc>
                <a:spcPct val="150000"/>
              </a:lnSpc>
            </a:pPr>
            <a:endParaRPr lang="en-US" sz="2000" dirty="0">
              <a:latin typeface="David" panose="020E0502060401010101" pitchFamily="34" charset="-79"/>
              <a:cs typeface="David" panose="020E0502060401010101" pitchFamily="34" charset="-79"/>
            </a:endParaRPr>
          </a:p>
          <a:p>
            <a:pPr algn="l">
              <a:lnSpc>
                <a:spcPct val="150000"/>
              </a:lnSpc>
            </a:pPr>
            <a:r>
              <a:rPr lang="en-US" sz="2000" dirty="0">
                <a:latin typeface="David" panose="020E0502060401010101" pitchFamily="34" charset="-79"/>
                <a:cs typeface="David" panose="020E0502060401010101" pitchFamily="34" charset="-79"/>
              </a:rPr>
              <a:t>Model result: </a:t>
            </a:r>
            <a:r>
              <a:rPr lang="en-US" altLang="he-IL" sz="2000" dirty="0">
                <a:solidFill>
                  <a:srgbClr val="333333"/>
                </a:solidFill>
                <a:latin typeface="David" panose="020E0502060401010101" pitchFamily="34" charset="-79"/>
                <a:cs typeface="David" panose="020E0502060401010101" pitchFamily="34" charset="-79"/>
              </a:rPr>
              <a:t>0.2368</a:t>
            </a:r>
            <a:endParaRPr lang="en-US" sz="2000" dirty="0">
              <a:latin typeface="David" panose="020E0502060401010101" pitchFamily="34" charset="-79"/>
              <a:cs typeface="David" panose="020E0502060401010101" pitchFamily="34" charset="-79"/>
            </a:endParaRPr>
          </a:p>
          <a:p>
            <a:pPr algn="l">
              <a:lnSpc>
                <a:spcPct val="150000"/>
              </a:lnSpc>
            </a:pPr>
            <a:r>
              <a:rPr lang="en-US" sz="2000" dirty="0">
                <a:latin typeface="David" panose="020E0502060401010101" pitchFamily="34" charset="-79"/>
                <a:cs typeface="David" panose="020E0502060401010101" pitchFamily="34" charset="-79"/>
              </a:rPr>
              <a:t>Excellent fit in this model between 0.2 - 0.4.</a:t>
            </a:r>
            <a:endParaRPr lang="he-IL" sz="2000" dirty="0">
              <a:latin typeface="David" panose="020E0502060401010101" pitchFamily="34" charset="-79"/>
              <a:cs typeface="David" panose="020E0502060401010101" pitchFamily="34" charset="-79"/>
            </a:endParaRPr>
          </a:p>
        </p:txBody>
      </p:sp>
      <p:sp>
        <p:nvSpPr>
          <p:cNvPr id="28" name="מלבן 27">
            <a:extLst>
              <a:ext uri="{FF2B5EF4-FFF2-40B4-BE49-F238E27FC236}">
                <a16:creationId xmlns:a16="http://schemas.microsoft.com/office/drawing/2014/main" id="{D62A4031-F196-4E39-B80C-A496928B41BB}"/>
              </a:ext>
            </a:extLst>
          </p:cNvPr>
          <p:cNvSpPr/>
          <p:nvPr/>
        </p:nvSpPr>
        <p:spPr>
          <a:xfrm>
            <a:off x="1296843" y="320076"/>
            <a:ext cx="9598311" cy="954107"/>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Q5: Is there an influence between </a:t>
            </a:r>
          </a:p>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socio-economic jobseeker characteristics to placement ?</a:t>
            </a:r>
          </a:p>
        </p:txBody>
      </p:sp>
      <p:sp>
        <p:nvSpPr>
          <p:cNvPr id="30" name="מלבן 29">
            <a:extLst>
              <a:ext uri="{FF2B5EF4-FFF2-40B4-BE49-F238E27FC236}">
                <a16:creationId xmlns:a16="http://schemas.microsoft.com/office/drawing/2014/main" id="{E50C8371-5201-41A7-8B85-6239C4A7BCA2}"/>
              </a:ext>
            </a:extLst>
          </p:cNvPr>
          <p:cNvSpPr/>
          <p:nvPr/>
        </p:nvSpPr>
        <p:spPr>
          <a:xfrm>
            <a:off x="1070143" y="5104798"/>
            <a:ext cx="9825011" cy="549638"/>
          </a:xfrm>
          <a:prstGeom prst="rect">
            <a:avLst/>
          </a:prstGeom>
        </p:spPr>
        <p:txBody>
          <a:bodyPr wrap="square">
            <a:spAutoFit/>
          </a:bodyPr>
          <a:lstStyle/>
          <a:p>
            <a:pPr>
              <a:lnSpc>
                <a:spcPct val="107000"/>
              </a:lnSpc>
              <a:spcAft>
                <a:spcPts val="800"/>
              </a:spcAft>
            </a:pP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Daniel McFadden,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Quantitavie</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methods for analyzing travel behavior of individuals: some recent developments", November 2, 1977. </a:t>
            </a:r>
            <a:b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br>
            <a:r>
              <a:rPr lang="en-US" sz="1400" dirty="0">
                <a:solidFill>
                  <a:schemeClr val="tx2"/>
                </a:solidFill>
                <a:latin typeface="David" panose="020E0502060401010101" pitchFamily="34" charset="-79"/>
                <a:cs typeface="David" panose="020E0502060401010101" pitchFamily="34" charset="-79"/>
                <a:hlinkClick r:id="rId6">
                  <a:extLst>
                    <a:ext uri="{A12FA001-AC4F-418D-AE19-62706E023703}">
                      <ahyp:hlinkClr xmlns:ahyp="http://schemas.microsoft.com/office/drawing/2018/hyperlinkcolor" val="tx"/>
                    </a:ext>
                  </a:extLst>
                </a:hlinkClick>
              </a:rPr>
              <a:t>https://thestatsgeek.com/2014/02/08/r-squared-in-logistic-regression/</a:t>
            </a:r>
            <a:endParaRPr lang="he-IL" sz="1400" dirty="0">
              <a:solidFill>
                <a:schemeClr val="tx2"/>
              </a:solidFill>
              <a:latin typeface="David" panose="020E0502060401010101" pitchFamily="34" charset="-79"/>
              <a:cs typeface="David" panose="020E0502060401010101" pitchFamily="34" charset="-79"/>
            </a:endParaRPr>
          </a:p>
        </p:txBody>
      </p:sp>
      <mc:AlternateContent xmlns:mc="http://schemas.openxmlformats.org/markup-compatibility/2006" xmlns:a14="http://schemas.microsoft.com/office/drawing/2010/main">
        <mc:Choice Requires="a14">
          <p:sp>
            <p:nvSpPr>
              <p:cNvPr id="4" name="מלבן 3">
                <a:extLst>
                  <a:ext uri="{FF2B5EF4-FFF2-40B4-BE49-F238E27FC236}">
                    <a16:creationId xmlns:a16="http://schemas.microsoft.com/office/drawing/2014/main" id="{E185E355-E33C-4CB2-A40C-2B73FB75650F}"/>
                  </a:ext>
                </a:extLst>
              </p:cNvPr>
              <p:cNvSpPr/>
              <p:nvPr/>
            </p:nvSpPr>
            <p:spPr>
              <a:xfrm>
                <a:off x="7088937" y="3407410"/>
                <a:ext cx="3269998" cy="6784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a:latin typeface="Cambria Math" panose="02040503050406030204" pitchFamily="18" charset="0"/>
                            </a:rPr>
                            <m:t>2</m:t>
                          </m:r>
                        </m:sup>
                      </m:sSup>
                      <m:r>
                        <a:rPr lang="en-US" i="1">
                          <a:latin typeface="Cambria Math" panose="02040503050406030204" pitchFamily="18" charset="0"/>
                        </a:rPr>
                        <m:t>𝑀𝑐𝐹𝑎𝑑𝑑𝑒𝑛</m:t>
                      </m:r>
                      <m:r>
                        <a:rPr lang="en-US">
                          <a:latin typeface="Cambria Math" panose="02040503050406030204" pitchFamily="18" charset="0"/>
                        </a:rPr>
                        <m:t>=</m:t>
                      </m:r>
                      <m:r>
                        <a:rPr lang="en-US">
                          <a:latin typeface="Cambria Math" panose="02040503050406030204" pitchFamily="18" charset="0"/>
                        </a:rPr>
                        <m:t>1</m:t>
                      </m:r>
                      <m:r>
                        <a:rPr lang="en-US" i="1">
                          <a:latin typeface="Cambria Math" panose="02040503050406030204" pitchFamily="18" charset="0"/>
                        </a:rPr>
                        <m:t>−</m:t>
                      </m:r>
                      <m:f>
                        <m:fPr>
                          <m:ctrlPr>
                            <a:rPr lang="en-US" i="1">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𝑐</m:t>
                                      </m:r>
                                    </m:sub>
                                  </m:sSub>
                                </m:e>
                              </m:d>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𝑛𝑢𝑙𝑙</m:t>
                                      </m:r>
                                    </m:sub>
                                  </m:sSub>
                                </m:e>
                              </m:d>
                            </m:e>
                          </m:func>
                        </m:den>
                      </m:f>
                    </m:oMath>
                  </m:oMathPara>
                </a14:m>
                <a:endParaRPr lang="he-IL" dirty="0"/>
              </a:p>
            </p:txBody>
          </p:sp>
        </mc:Choice>
        <mc:Fallback xmlns="">
          <p:sp>
            <p:nvSpPr>
              <p:cNvPr id="4" name="מלבן 3">
                <a:extLst>
                  <a:ext uri="{FF2B5EF4-FFF2-40B4-BE49-F238E27FC236}">
                    <a16:creationId xmlns:a16="http://schemas.microsoft.com/office/drawing/2014/main" id="{E185E355-E33C-4CB2-A40C-2B73FB75650F}"/>
                  </a:ext>
                </a:extLst>
              </p:cNvPr>
              <p:cNvSpPr>
                <a:spLocks noRot="1" noChangeAspect="1" noMove="1" noResize="1" noEditPoints="1" noAdjustHandles="1" noChangeArrowheads="1" noChangeShapeType="1" noTextEdit="1"/>
              </p:cNvSpPr>
              <p:nvPr/>
            </p:nvSpPr>
            <p:spPr>
              <a:xfrm>
                <a:off x="7088937" y="3407410"/>
                <a:ext cx="3269998" cy="678455"/>
              </a:xfrm>
              <a:prstGeom prst="rect">
                <a:avLst/>
              </a:prstGeom>
              <a:blipFill>
                <a:blip r:embed="rId7"/>
                <a:stretch>
                  <a:fillRect/>
                </a:stretch>
              </a:blipFill>
            </p:spPr>
            <p:txBody>
              <a:bodyPr/>
              <a:lstStyle/>
              <a:p>
                <a:r>
                  <a:rPr lang="he-IL">
                    <a:noFill/>
                  </a:rPr>
                  <a:t> </a:t>
                </a:r>
              </a:p>
            </p:txBody>
          </p:sp>
        </mc:Fallback>
      </mc:AlternateContent>
      <p:grpSp>
        <p:nvGrpSpPr>
          <p:cNvPr id="32" name="קבוצה 31">
            <a:extLst>
              <a:ext uri="{FF2B5EF4-FFF2-40B4-BE49-F238E27FC236}">
                <a16:creationId xmlns:a16="http://schemas.microsoft.com/office/drawing/2014/main" id="{F7412A9B-6172-4D20-AEB6-EF5E9DDB9474}"/>
              </a:ext>
            </a:extLst>
          </p:cNvPr>
          <p:cNvGrpSpPr/>
          <p:nvPr/>
        </p:nvGrpSpPr>
        <p:grpSpPr>
          <a:xfrm>
            <a:off x="1670726" y="5989636"/>
            <a:ext cx="1923764" cy="752840"/>
            <a:chOff x="5953" y="12556"/>
            <a:chExt cx="2214562" cy="901113"/>
          </a:xfrm>
        </p:grpSpPr>
        <p:sp>
          <p:nvSpPr>
            <p:cNvPr id="33" name="חץ: סוגר זוויתי 32">
              <a:extLst>
                <a:ext uri="{FF2B5EF4-FFF2-40B4-BE49-F238E27FC236}">
                  <a16:creationId xmlns:a16="http://schemas.microsoft.com/office/drawing/2014/main" id="{6DB2958A-44CC-4C72-8C08-A5E9CF0359BB}"/>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6E1B5824-01D5-4FF5-9179-81D87255B7FD}"/>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5" name="קבוצה 34">
            <a:extLst>
              <a:ext uri="{FF2B5EF4-FFF2-40B4-BE49-F238E27FC236}">
                <a16:creationId xmlns:a16="http://schemas.microsoft.com/office/drawing/2014/main" id="{03E8A555-20B9-4CE0-9B55-CFA6B4B573C6}"/>
              </a:ext>
            </a:extLst>
          </p:cNvPr>
          <p:cNvGrpSpPr/>
          <p:nvPr/>
        </p:nvGrpSpPr>
        <p:grpSpPr>
          <a:xfrm>
            <a:off x="3250248" y="5989933"/>
            <a:ext cx="1787423" cy="752543"/>
            <a:chOff x="1999059" y="12912"/>
            <a:chExt cx="2214562" cy="900757"/>
          </a:xfrm>
        </p:grpSpPr>
        <p:sp>
          <p:nvSpPr>
            <p:cNvPr id="36" name="חץ: סוגר זוויתי 35">
              <a:extLst>
                <a:ext uri="{FF2B5EF4-FFF2-40B4-BE49-F238E27FC236}">
                  <a16:creationId xmlns:a16="http://schemas.microsoft.com/office/drawing/2014/main" id="{7E6D345B-F7DC-42D3-9772-33D07036CBF9}"/>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ACF8859B-E9DF-4B75-8BD8-559C91B0A765}"/>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8" name="קבוצה 37">
            <a:extLst>
              <a:ext uri="{FF2B5EF4-FFF2-40B4-BE49-F238E27FC236}">
                <a16:creationId xmlns:a16="http://schemas.microsoft.com/office/drawing/2014/main" id="{39B00B5A-3F5C-4B91-9262-B5BE6BA2378C}"/>
              </a:ext>
            </a:extLst>
          </p:cNvPr>
          <p:cNvGrpSpPr/>
          <p:nvPr/>
        </p:nvGrpSpPr>
        <p:grpSpPr>
          <a:xfrm>
            <a:off x="5955261" y="5989636"/>
            <a:ext cx="1753550" cy="752840"/>
            <a:chOff x="3992165" y="12556"/>
            <a:chExt cx="2214562" cy="901113"/>
          </a:xfrm>
        </p:grpSpPr>
        <p:sp>
          <p:nvSpPr>
            <p:cNvPr id="39" name="חץ: סוגר זוויתי 38">
              <a:extLst>
                <a:ext uri="{FF2B5EF4-FFF2-40B4-BE49-F238E27FC236}">
                  <a16:creationId xmlns:a16="http://schemas.microsoft.com/office/drawing/2014/main" id="{3A674575-222F-49D3-8928-4E2B0A161C85}"/>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53C6218F-699E-4F0B-9D0D-70757B1E7235}"/>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1" name="קבוצה 40">
            <a:extLst>
              <a:ext uri="{FF2B5EF4-FFF2-40B4-BE49-F238E27FC236}">
                <a16:creationId xmlns:a16="http://schemas.microsoft.com/office/drawing/2014/main" id="{0D9C4354-CB34-48B2-8F15-4157BD99FDDA}"/>
              </a:ext>
            </a:extLst>
          </p:cNvPr>
          <p:cNvGrpSpPr/>
          <p:nvPr/>
        </p:nvGrpSpPr>
        <p:grpSpPr>
          <a:xfrm>
            <a:off x="4663233" y="6003667"/>
            <a:ext cx="1660667" cy="746454"/>
            <a:chOff x="5985275" y="27845"/>
            <a:chExt cx="2214563" cy="893469"/>
          </a:xfrm>
        </p:grpSpPr>
        <p:sp>
          <p:nvSpPr>
            <p:cNvPr id="42" name="חץ: סוגר זוויתי 41">
              <a:extLst>
                <a:ext uri="{FF2B5EF4-FFF2-40B4-BE49-F238E27FC236}">
                  <a16:creationId xmlns:a16="http://schemas.microsoft.com/office/drawing/2014/main" id="{F6CD6AED-F85B-4B7D-99B9-916896C4AE37}"/>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D357A64F-81C1-4904-86E2-262FDCAEC801}"/>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4" name="קבוצה 43">
            <a:extLst>
              <a:ext uri="{FF2B5EF4-FFF2-40B4-BE49-F238E27FC236}">
                <a16:creationId xmlns:a16="http://schemas.microsoft.com/office/drawing/2014/main" id="{8AC3A7E0-3DC6-45C8-A5C0-2AF2F33405DE}"/>
              </a:ext>
            </a:extLst>
          </p:cNvPr>
          <p:cNvGrpSpPr/>
          <p:nvPr/>
        </p:nvGrpSpPr>
        <p:grpSpPr>
          <a:xfrm>
            <a:off x="7376994" y="6003435"/>
            <a:ext cx="1678466" cy="754330"/>
            <a:chOff x="7978378" y="10772"/>
            <a:chExt cx="2214562" cy="902897"/>
          </a:xfrm>
        </p:grpSpPr>
        <p:sp>
          <p:nvSpPr>
            <p:cNvPr id="45" name="חץ: סוגר זוויתי 44">
              <a:extLst>
                <a:ext uri="{FF2B5EF4-FFF2-40B4-BE49-F238E27FC236}">
                  <a16:creationId xmlns:a16="http://schemas.microsoft.com/office/drawing/2014/main" id="{60153289-C05D-47B0-BA87-6C8120728F2C}"/>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F278DCA7-9246-4682-8DD6-78E4E7DC2470}"/>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7" name="קבוצה 46">
            <a:extLst>
              <a:ext uri="{FF2B5EF4-FFF2-40B4-BE49-F238E27FC236}">
                <a16:creationId xmlns:a16="http://schemas.microsoft.com/office/drawing/2014/main" id="{A64F664A-8155-4FD8-BC3D-E6FD73DC58EF}"/>
              </a:ext>
            </a:extLst>
          </p:cNvPr>
          <p:cNvGrpSpPr/>
          <p:nvPr/>
        </p:nvGrpSpPr>
        <p:grpSpPr>
          <a:xfrm>
            <a:off x="8711223" y="6009011"/>
            <a:ext cx="2374466" cy="748754"/>
            <a:chOff x="9971484" y="17447"/>
            <a:chExt cx="2214562" cy="896222"/>
          </a:xfrm>
        </p:grpSpPr>
        <p:sp>
          <p:nvSpPr>
            <p:cNvPr id="48" name="חץ: סוגר זוויתי 47">
              <a:extLst>
                <a:ext uri="{FF2B5EF4-FFF2-40B4-BE49-F238E27FC236}">
                  <a16:creationId xmlns:a16="http://schemas.microsoft.com/office/drawing/2014/main" id="{0B8A62F7-8405-422E-A656-FFDAEAC11CF8}"/>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67" name="חץ: סוגר זוויתי 14">
              <a:extLst>
                <a:ext uri="{FF2B5EF4-FFF2-40B4-BE49-F238E27FC236}">
                  <a16:creationId xmlns:a16="http://schemas.microsoft.com/office/drawing/2014/main" id="{179D79B8-FDBB-4FAC-BE82-84BE082941F6}"/>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2206255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a:extLst>
              <a:ext uri="{FF2B5EF4-FFF2-40B4-BE49-F238E27FC236}">
                <a16:creationId xmlns:a16="http://schemas.microsoft.com/office/drawing/2014/main" id="{A40B4A4B-76D2-4480-8028-475F13537B1C}"/>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3" name="מלבן 2">
            <a:extLst>
              <a:ext uri="{FF2B5EF4-FFF2-40B4-BE49-F238E27FC236}">
                <a16:creationId xmlns:a16="http://schemas.microsoft.com/office/drawing/2014/main" id="{C10B46D7-BBD5-4EB6-868A-B1037D3EA39B}"/>
              </a:ext>
            </a:extLst>
          </p:cNvPr>
          <p:cNvSpPr/>
          <p:nvPr/>
        </p:nvSpPr>
        <p:spPr>
          <a:xfrm>
            <a:off x="1447798" y="1707035"/>
            <a:ext cx="9296400" cy="3285515"/>
          </a:xfrm>
          <a:prstGeom prst="rect">
            <a:avLst/>
          </a:prstGeom>
        </p:spPr>
        <p:txBody>
          <a:bodyPr wrap="square">
            <a:spAutoFit/>
          </a:bodyPr>
          <a:lstStyle/>
          <a:p>
            <a:pPr marL="342900" lvl="0" indent="-342900">
              <a:lnSpc>
                <a:spcPct val="150000"/>
              </a:lnSpc>
              <a:buFont typeface="+mj-lt"/>
              <a:buAutoNum type="arabicParenR"/>
            </a:pPr>
            <a:r>
              <a:rPr lang="en-US" sz="2000" dirty="0">
                <a:latin typeface="David" panose="020E0502060401010101" pitchFamily="34" charset="-79"/>
                <a:ea typeface="Calibri" panose="020F0502020204030204" pitchFamily="34" charset="0"/>
                <a:cs typeface="David" panose="020E0502060401010101" pitchFamily="34" charset="-79"/>
              </a:rPr>
              <a:t>There are more Arab cities compered to Jewish cities in labels 1 and 2.</a:t>
            </a:r>
            <a:br>
              <a:rPr lang="en-US" sz="2000" dirty="0">
                <a:latin typeface="David" panose="020E0502060401010101" pitchFamily="34" charset="-79"/>
                <a:ea typeface="Calibri" panose="020F0502020204030204" pitchFamily="34" charset="0"/>
                <a:cs typeface="David" panose="020E0502060401010101" pitchFamily="34" charset="-79"/>
              </a:rPr>
            </a:br>
            <a:r>
              <a:rPr lang="en-US" sz="2000" dirty="0">
                <a:latin typeface="David" panose="020E0502060401010101" pitchFamily="34" charset="-79"/>
                <a:ea typeface="Calibri" panose="020F0502020204030204" pitchFamily="34" charset="0"/>
                <a:cs typeface="David" panose="020E0502060401010101" pitchFamily="34" charset="-79"/>
              </a:rPr>
              <a:t>Muslim and Jew religions significantly more to be in label 1.</a:t>
            </a:r>
            <a:br>
              <a:rPr lang="en-US" sz="2000" dirty="0">
                <a:latin typeface="David" panose="020E0502060401010101" pitchFamily="34" charset="-79"/>
                <a:ea typeface="Calibri" panose="020F0502020204030204" pitchFamily="34" charset="0"/>
                <a:cs typeface="David" panose="020E0502060401010101" pitchFamily="34" charset="-79"/>
              </a:rPr>
            </a:br>
            <a:r>
              <a:rPr lang="en-US" sz="2000" dirty="0">
                <a:latin typeface="David" panose="020E0502060401010101" pitchFamily="34" charset="-79"/>
                <a:ea typeface="Calibri" panose="020F0502020204030204" pitchFamily="34" charset="0"/>
                <a:cs typeface="David" panose="020E0502060401010101" pitchFamily="34" charset="-79"/>
              </a:rPr>
              <a:t>All that supporting question 1 results and conclusion.</a:t>
            </a:r>
            <a:br>
              <a:rPr lang="en-US" sz="2000" dirty="0">
                <a:latin typeface="David" panose="020E0502060401010101" pitchFamily="34" charset="-79"/>
                <a:ea typeface="Calibri" panose="020F0502020204030204" pitchFamily="34" charset="0"/>
                <a:cs typeface="David" panose="020E0502060401010101" pitchFamily="34" charset="-79"/>
              </a:rPr>
            </a:br>
            <a:endParaRPr lang="en-US" sz="2000" dirty="0">
              <a:latin typeface="David" panose="020E0502060401010101" pitchFamily="34" charset="-79"/>
              <a:ea typeface="Calibri" panose="020F0502020204030204" pitchFamily="34" charset="0"/>
              <a:cs typeface="David" panose="020E0502060401010101" pitchFamily="34" charset="-79"/>
            </a:endParaRPr>
          </a:p>
          <a:p>
            <a:pPr marL="342900" lvl="0" indent="-342900">
              <a:lnSpc>
                <a:spcPct val="150000"/>
              </a:lnSpc>
              <a:buFont typeface="+mj-lt"/>
              <a:buAutoNum type="arabicParenR"/>
            </a:pPr>
            <a:r>
              <a:rPr lang="en-US" sz="2000" dirty="0">
                <a:latin typeface="David" panose="020E0502060401010101" pitchFamily="34" charset="-79"/>
                <a:ea typeface="Calibri" panose="020F0502020204030204" pitchFamily="34" charset="0"/>
                <a:cs typeface="David" panose="020E0502060401010101" pitchFamily="34" charset="-79"/>
              </a:rPr>
              <a:t>Some country origin effects on program success, like the Soviet Union and France significantly more to be in label 3 than label 1 (compered by p-value).</a:t>
            </a:r>
            <a:br>
              <a:rPr lang="en-US" sz="2000" dirty="0">
                <a:latin typeface="David" panose="020E0502060401010101" pitchFamily="34" charset="-79"/>
                <a:ea typeface="Calibri" panose="020F0502020204030204" pitchFamily="34" charset="0"/>
                <a:cs typeface="David" panose="020E0502060401010101" pitchFamily="34" charset="-79"/>
              </a:rPr>
            </a:br>
            <a:r>
              <a:rPr lang="en-US" sz="2000" dirty="0">
                <a:latin typeface="David" panose="020E0502060401010101" pitchFamily="34" charset="-79"/>
                <a:ea typeface="Calibri" panose="020F0502020204030204" pitchFamily="34" charset="0"/>
                <a:cs typeface="David" panose="020E0502060401010101" pitchFamily="34" charset="-79"/>
              </a:rPr>
              <a:t>Ethiopia significantly more to be in label 2.</a:t>
            </a:r>
          </a:p>
        </p:txBody>
      </p:sp>
      <p:sp>
        <p:nvSpPr>
          <p:cNvPr id="30" name="מלבן 29">
            <a:extLst>
              <a:ext uri="{FF2B5EF4-FFF2-40B4-BE49-F238E27FC236}">
                <a16:creationId xmlns:a16="http://schemas.microsoft.com/office/drawing/2014/main" id="{F1DE3A5E-1B3D-4901-9E82-F093EB428E57}"/>
              </a:ext>
            </a:extLst>
          </p:cNvPr>
          <p:cNvSpPr/>
          <p:nvPr/>
        </p:nvSpPr>
        <p:spPr>
          <a:xfrm>
            <a:off x="1296843" y="320076"/>
            <a:ext cx="9598311" cy="954107"/>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Q5: Is there an influence between </a:t>
            </a:r>
          </a:p>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socio-economic jobseeker characteristics to placement ?</a:t>
            </a:r>
          </a:p>
        </p:txBody>
      </p:sp>
      <p:grpSp>
        <p:nvGrpSpPr>
          <p:cNvPr id="27" name="קבוצה 26">
            <a:extLst>
              <a:ext uri="{FF2B5EF4-FFF2-40B4-BE49-F238E27FC236}">
                <a16:creationId xmlns:a16="http://schemas.microsoft.com/office/drawing/2014/main" id="{DDD70192-5B7B-4787-B0FE-41C003B2A6F4}"/>
              </a:ext>
            </a:extLst>
          </p:cNvPr>
          <p:cNvGrpSpPr/>
          <p:nvPr/>
        </p:nvGrpSpPr>
        <p:grpSpPr>
          <a:xfrm>
            <a:off x="1670726" y="5989636"/>
            <a:ext cx="1923764" cy="752840"/>
            <a:chOff x="5953" y="12556"/>
            <a:chExt cx="2214562" cy="901113"/>
          </a:xfrm>
        </p:grpSpPr>
        <p:sp>
          <p:nvSpPr>
            <p:cNvPr id="28" name="חץ: סוגר זוויתי 27">
              <a:extLst>
                <a:ext uri="{FF2B5EF4-FFF2-40B4-BE49-F238E27FC236}">
                  <a16:creationId xmlns:a16="http://schemas.microsoft.com/office/drawing/2014/main" id="{052BAE60-50FC-4D17-BE6E-5F7B9DA746A7}"/>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2" name="חץ: סוגר זוויתי 4">
              <a:extLst>
                <a:ext uri="{FF2B5EF4-FFF2-40B4-BE49-F238E27FC236}">
                  <a16:creationId xmlns:a16="http://schemas.microsoft.com/office/drawing/2014/main" id="{E453AA8B-D708-4DCF-9804-6447510ACFE8}"/>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3" name="קבוצה 32">
            <a:extLst>
              <a:ext uri="{FF2B5EF4-FFF2-40B4-BE49-F238E27FC236}">
                <a16:creationId xmlns:a16="http://schemas.microsoft.com/office/drawing/2014/main" id="{A36FB565-45FD-4BF9-92BF-84A35D161A55}"/>
              </a:ext>
            </a:extLst>
          </p:cNvPr>
          <p:cNvGrpSpPr/>
          <p:nvPr/>
        </p:nvGrpSpPr>
        <p:grpSpPr>
          <a:xfrm>
            <a:off x="3250248" y="5989933"/>
            <a:ext cx="1787423" cy="752543"/>
            <a:chOff x="1999059" y="12912"/>
            <a:chExt cx="2214562" cy="900757"/>
          </a:xfrm>
        </p:grpSpPr>
        <p:sp>
          <p:nvSpPr>
            <p:cNvPr id="34" name="חץ: סוגר זוויתי 33">
              <a:extLst>
                <a:ext uri="{FF2B5EF4-FFF2-40B4-BE49-F238E27FC236}">
                  <a16:creationId xmlns:a16="http://schemas.microsoft.com/office/drawing/2014/main" id="{A0655614-5B1E-400D-8697-DFC51ECF3E5C}"/>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5" name="חץ: סוגר זוויתי 6">
              <a:extLst>
                <a:ext uri="{FF2B5EF4-FFF2-40B4-BE49-F238E27FC236}">
                  <a16:creationId xmlns:a16="http://schemas.microsoft.com/office/drawing/2014/main" id="{6514963D-1CBA-4ED4-A505-8DB5DC95F24E}"/>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6" name="קבוצה 35">
            <a:extLst>
              <a:ext uri="{FF2B5EF4-FFF2-40B4-BE49-F238E27FC236}">
                <a16:creationId xmlns:a16="http://schemas.microsoft.com/office/drawing/2014/main" id="{EEE1D619-46BB-4E26-A944-9EBDE1423D14}"/>
              </a:ext>
            </a:extLst>
          </p:cNvPr>
          <p:cNvGrpSpPr/>
          <p:nvPr/>
        </p:nvGrpSpPr>
        <p:grpSpPr>
          <a:xfrm>
            <a:off x="5955261" y="5989636"/>
            <a:ext cx="1753550" cy="752840"/>
            <a:chOff x="3992165" y="12556"/>
            <a:chExt cx="2214562" cy="901113"/>
          </a:xfrm>
        </p:grpSpPr>
        <p:sp>
          <p:nvSpPr>
            <p:cNvPr id="37" name="חץ: סוגר זוויתי 36">
              <a:extLst>
                <a:ext uri="{FF2B5EF4-FFF2-40B4-BE49-F238E27FC236}">
                  <a16:creationId xmlns:a16="http://schemas.microsoft.com/office/drawing/2014/main" id="{26E3ED67-0AC9-4C41-ACCD-1CF1A750075F}"/>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8" name="חץ: סוגר זוויתי 8">
              <a:extLst>
                <a:ext uri="{FF2B5EF4-FFF2-40B4-BE49-F238E27FC236}">
                  <a16:creationId xmlns:a16="http://schemas.microsoft.com/office/drawing/2014/main" id="{C1FAE264-3FB0-4929-9B6C-6553942EBE33}"/>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39" name="קבוצה 38">
            <a:extLst>
              <a:ext uri="{FF2B5EF4-FFF2-40B4-BE49-F238E27FC236}">
                <a16:creationId xmlns:a16="http://schemas.microsoft.com/office/drawing/2014/main" id="{30EA6B05-BDEA-47E8-9A05-73F779E49216}"/>
              </a:ext>
            </a:extLst>
          </p:cNvPr>
          <p:cNvGrpSpPr/>
          <p:nvPr/>
        </p:nvGrpSpPr>
        <p:grpSpPr>
          <a:xfrm>
            <a:off x="4663233" y="6003667"/>
            <a:ext cx="1660667" cy="746454"/>
            <a:chOff x="5985275" y="27845"/>
            <a:chExt cx="2214563" cy="893469"/>
          </a:xfrm>
        </p:grpSpPr>
        <p:sp>
          <p:nvSpPr>
            <p:cNvPr id="40" name="חץ: סוגר זוויתי 39">
              <a:extLst>
                <a:ext uri="{FF2B5EF4-FFF2-40B4-BE49-F238E27FC236}">
                  <a16:creationId xmlns:a16="http://schemas.microsoft.com/office/drawing/2014/main" id="{60148325-3903-4D3B-88A4-E047E5012C31}"/>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1" name="חץ: סוגר זוויתי 10">
              <a:extLst>
                <a:ext uri="{FF2B5EF4-FFF2-40B4-BE49-F238E27FC236}">
                  <a16:creationId xmlns:a16="http://schemas.microsoft.com/office/drawing/2014/main" id="{4976C0BC-46DD-4BE7-B1F0-413674D00801}"/>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2" name="קבוצה 41">
            <a:extLst>
              <a:ext uri="{FF2B5EF4-FFF2-40B4-BE49-F238E27FC236}">
                <a16:creationId xmlns:a16="http://schemas.microsoft.com/office/drawing/2014/main" id="{D48D2396-1B1C-47E2-BB3B-D78AB4FC8E18}"/>
              </a:ext>
            </a:extLst>
          </p:cNvPr>
          <p:cNvGrpSpPr/>
          <p:nvPr/>
        </p:nvGrpSpPr>
        <p:grpSpPr>
          <a:xfrm>
            <a:off x="7376994" y="6003435"/>
            <a:ext cx="1678466" cy="754330"/>
            <a:chOff x="7978378" y="10772"/>
            <a:chExt cx="2214562" cy="902897"/>
          </a:xfrm>
        </p:grpSpPr>
        <p:sp>
          <p:nvSpPr>
            <p:cNvPr id="43" name="חץ: סוגר זוויתי 42">
              <a:extLst>
                <a:ext uri="{FF2B5EF4-FFF2-40B4-BE49-F238E27FC236}">
                  <a16:creationId xmlns:a16="http://schemas.microsoft.com/office/drawing/2014/main" id="{EF85B180-5084-4583-B338-4307A0626936}"/>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4" name="חץ: סוגר זוויתי 12">
              <a:extLst>
                <a:ext uri="{FF2B5EF4-FFF2-40B4-BE49-F238E27FC236}">
                  <a16:creationId xmlns:a16="http://schemas.microsoft.com/office/drawing/2014/main" id="{63AB287E-08A2-4D0C-ABBB-ED2FCA6714F3}"/>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5" name="קבוצה 44">
            <a:extLst>
              <a:ext uri="{FF2B5EF4-FFF2-40B4-BE49-F238E27FC236}">
                <a16:creationId xmlns:a16="http://schemas.microsoft.com/office/drawing/2014/main" id="{476BCE2B-7CB1-4806-907D-EFB67EBAB130}"/>
              </a:ext>
            </a:extLst>
          </p:cNvPr>
          <p:cNvGrpSpPr/>
          <p:nvPr/>
        </p:nvGrpSpPr>
        <p:grpSpPr>
          <a:xfrm>
            <a:off x="8711223" y="6009011"/>
            <a:ext cx="2374466" cy="748754"/>
            <a:chOff x="9971484" y="17447"/>
            <a:chExt cx="2214562" cy="896222"/>
          </a:xfrm>
        </p:grpSpPr>
        <p:sp>
          <p:nvSpPr>
            <p:cNvPr id="46" name="חץ: סוגר זוויתי 45">
              <a:extLst>
                <a:ext uri="{FF2B5EF4-FFF2-40B4-BE49-F238E27FC236}">
                  <a16:creationId xmlns:a16="http://schemas.microsoft.com/office/drawing/2014/main" id="{C6A6F01D-EB72-42D4-BE45-75C1C50759F1}"/>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7" name="חץ: סוגר זוויתי 14">
              <a:extLst>
                <a:ext uri="{FF2B5EF4-FFF2-40B4-BE49-F238E27FC236}">
                  <a16:creationId xmlns:a16="http://schemas.microsoft.com/office/drawing/2014/main" id="{684C28C2-A930-4B44-A6A5-BBAABF4525EF}"/>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1837278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a:extLst>
              <a:ext uri="{FF2B5EF4-FFF2-40B4-BE49-F238E27FC236}">
                <a16:creationId xmlns:a16="http://schemas.microsoft.com/office/drawing/2014/main" id="{A74B2343-B0F0-4BEE-A140-43E34DC8A35D}"/>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3" name="מלבן 2">
            <a:extLst>
              <a:ext uri="{FF2B5EF4-FFF2-40B4-BE49-F238E27FC236}">
                <a16:creationId xmlns:a16="http://schemas.microsoft.com/office/drawing/2014/main" id="{C10B46D7-BBD5-4EB6-868A-B1037D3EA39B}"/>
              </a:ext>
            </a:extLst>
          </p:cNvPr>
          <p:cNvSpPr/>
          <p:nvPr/>
        </p:nvSpPr>
        <p:spPr>
          <a:xfrm>
            <a:off x="1397559" y="1592671"/>
            <a:ext cx="9569860" cy="3285515"/>
          </a:xfrm>
          <a:prstGeom prst="rect">
            <a:avLst/>
          </a:prstGeom>
        </p:spPr>
        <p:txBody>
          <a:bodyPr wrap="square">
            <a:spAutoFit/>
          </a:bodyPr>
          <a:lstStyle/>
          <a:p>
            <a:pPr lvl="0">
              <a:lnSpc>
                <a:spcPct val="150000"/>
              </a:lnSpc>
            </a:pPr>
            <a:r>
              <a:rPr lang="en-US" sz="2000" dirty="0">
                <a:latin typeface="David" panose="020E0502060401010101" pitchFamily="34" charset="-79"/>
                <a:ea typeface="Calibri" panose="020F0502020204030204" pitchFamily="34" charset="0"/>
                <a:cs typeface="David" panose="020E0502060401010101" pitchFamily="34" charset="-79"/>
              </a:rPr>
              <a:t>3) Education has a strong effect on the success label. Academic degree or high school matriculation has significantly more to be in label 1, and non-education significantly more to be in label 3.</a:t>
            </a:r>
            <a:br>
              <a:rPr lang="en-US" sz="2000" dirty="0">
                <a:latin typeface="David" panose="020E0502060401010101" pitchFamily="34" charset="-79"/>
                <a:ea typeface="Calibri" panose="020F0502020204030204" pitchFamily="34" charset="0"/>
                <a:cs typeface="David" panose="020E0502060401010101" pitchFamily="34" charset="-79"/>
              </a:rPr>
            </a:br>
            <a:endParaRPr lang="en-US" sz="2000" dirty="0">
              <a:latin typeface="David" panose="020E0502060401010101" pitchFamily="34" charset="-79"/>
              <a:ea typeface="Calibri" panose="020F0502020204030204" pitchFamily="34" charset="0"/>
              <a:cs typeface="David" panose="020E0502060401010101" pitchFamily="34" charset="-79"/>
            </a:endParaRPr>
          </a:p>
          <a:p>
            <a:pPr lvl="0">
              <a:lnSpc>
                <a:spcPct val="150000"/>
              </a:lnSpc>
            </a:pPr>
            <a:r>
              <a:rPr lang="en-US" sz="2000" dirty="0">
                <a:latin typeface="David" panose="020E0502060401010101" pitchFamily="34" charset="-79"/>
                <a:ea typeface="Calibri" panose="020F0502020204030204" pitchFamily="34" charset="0"/>
                <a:cs typeface="David" panose="020E0502060401010101" pitchFamily="34" charset="-79"/>
              </a:rPr>
              <a:t>4) Disability affects human life including program success. From 20%-59% significantly more to be in label 2 and 60%-100% to be in label 3, but no disability at all significantly more to be in label 2 and not 1 as we expected.</a:t>
            </a:r>
          </a:p>
        </p:txBody>
      </p:sp>
      <p:sp>
        <p:nvSpPr>
          <p:cNvPr id="30" name="מלבן 29">
            <a:extLst>
              <a:ext uri="{FF2B5EF4-FFF2-40B4-BE49-F238E27FC236}">
                <a16:creationId xmlns:a16="http://schemas.microsoft.com/office/drawing/2014/main" id="{B474C27A-15FC-4677-B12A-6D05CD12E559}"/>
              </a:ext>
            </a:extLst>
          </p:cNvPr>
          <p:cNvSpPr/>
          <p:nvPr/>
        </p:nvSpPr>
        <p:spPr>
          <a:xfrm>
            <a:off x="1296843" y="320076"/>
            <a:ext cx="9598311" cy="954107"/>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Q5: Is there </a:t>
            </a:r>
            <a:r>
              <a:rPr lang="en-US" sz="2800" b="1">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an influence </a:t>
            </a: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between </a:t>
            </a:r>
          </a:p>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socio-economic jobseeker characteristics to placement ?</a:t>
            </a:r>
          </a:p>
        </p:txBody>
      </p:sp>
      <p:grpSp>
        <p:nvGrpSpPr>
          <p:cNvPr id="27" name="קבוצה 26">
            <a:extLst>
              <a:ext uri="{FF2B5EF4-FFF2-40B4-BE49-F238E27FC236}">
                <a16:creationId xmlns:a16="http://schemas.microsoft.com/office/drawing/2014/main" id="{AEE29954-0F0D-4268-8D52-0C8867DBD926}"/>
              </a:ext>
            </a:extLst>
          </p:cNvPr>
          <p:cNvGrpSpPr/>
          <p:nvPr/>
        </p:nvGrpSpPr>
        <p:grpSpPr>
          <a:xfrm>
            <a:off x="1670726" y="5989636"/>
            <a:ext cx="1923764" cy="752840"/>
            <a:chOff x="5953" y="12556"/>
            <a:chExt cx="2214562" cy="901113"/>
          </a:xfrm>
        </p:grpSpPr>
        <p:sp>
          <p:nvSpPr>
            <p:cNvPr id="28" name="חץ: סוגר זוויתי 27">
              <a:extLst>
                <a:ext uri="{FF2B5EF4-FFF2-40B4-BE49-F238E27FC236}">
                  <a16:creationId xmlns:a16="http://schemas.microsoft.com/office/drawing/2014/main" id="{99E8DB75-B6BC-4C79-A796-4EB6A7D61A2B}"/>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2" name="חץ: סוגר זוויתי 4">
              <a:extLst>
                <a:ext uri="{FF2B5EF4-FFF2-40B4-BE49-F238E27FC236}">
                  <a16:creationId xmlns:a16="http://schemas.microsoft.com/office/drawing/2014/main" id="{FD8A0200-1D06-4745-A465-2B00FC2DBBFC}"/>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3" name="קבוצה 32">
            <a:extLst>
              <a:ext uri="{FF2B5EF4-FFF2-40B4-BE49-F238E27FC236}">
                <a16:creationId xmlns:a16="http://schemas.microsoft.com/office/drawing/2014/main" id="{242BED3F-6C4C-490B-8334-240BD197CC03}"/>
              </a:ext>
            </a:extLst>
          </p:cNvPr>
          <p:cNvGrpSpPr/>
          <p:nvPr/>
        </p:nvGrpSpPr>
        <p:grpSpPr>
          <a:xfrm>
            <a:off x="3250248" y="5989933"/>
            <a:ext cx="1787423" cy="752543"/>
            <a:chOff x="1999059" y="12912"/>
            <a:chExt cx="2214562" cy="900757"/>
          </a:xfrm>
        </p:grpSpPr>
        <p:sp>
          <p:nvSpPr>
            <p:cNvPr id="34" name="חץ: סוגר זוויתי 33">
              <a:extLst>
                <a:ext uri="{FF2B5EF4-FFF2-40B4-BE49-F238E27FC236}">
                  <a16:creationId xmlns:a16="http://schemas.microsoft.com/office/drawing/2014/main" id="{AF15FD82-A06A-47C0-BF8E-09EA89CDF6E6}"/>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5" name="חץ: סוגר זוויתי 6">
              <a:extLst>
                <a:ext uri="{FF2B5EF4-FFF2-40B4-BE49-F238E27FC236}">
                  <a16:creationId xmlns:a16="http://schemas.microsoft.com/office/drawing/2014/main" id="{2B657B03-0647-4969-8049-C549DC91B7FD}"/>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6" name="קבוצה 35">
            <a:extLst>
              <a:ext uri="{FF2B5EF4-FFF2-40B4-BE49-F238E27FC236}">
                <a16:creationId xmlns:a16="http://schemas.microsoft.com/office/drawing/2014/main" id="{719BF940-2360-4FDE-97FF-314A85EC4EDC}"/>
              </a:ext>
            </a:extLst>
          </p:cNvPr>
          <p:cNvGrpSpPr/>
          <p:nvPr/>
        </p:nvGrpSpPr>
        <p:grpSpPr>
          <a:xfrm>
            <a:off x="5955261" y="5989636"/>
            <a:ext cx="1753550" cy="752840"/>
            <a:chOff x="3992165" y="12556"/>
            <a:chExt cx="2214562" cy="901113"/>
          </a:xfrm>
        </p:grpSpPr>
        <p:sp>
          <p:nvSpPr>
            <p:cNvPr id="37" name="חץ: סוגר זוויתי 36">
              <a:extLst>
                <a:ext uri="{FF2B5EF4-FFF2-40B4-BE49-F238E27FC236}">
                  <a16:creationId xmlns:a16="http://schemas.microsoft.com/office/drawing/2014/main" id="{33833B30-405B-4909-8C88-DD4E83419A6F}"/>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8" name="חץ: סוגר זוויתי 8">
              <a:extLst>
                <a:ext uri="{FF2B5EF4-FFF2-40B4-BE49-F238E27FC236}">
                  <a16:creationId xmlns:a16="http://schemas.microsoft.com/office/drawing/2014/main" id="{03EECA72-7E79-4CD1-A0C9-54673FF4C455}"/>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39" name="קבוצה 38">
            <a:extLst>
              <a:ext uri="{FF2B5EF4-FFF2-40B4-BE49-F238E27FC236}">
                <a16:creationId xmlns:a16="http://schemas.microsoft.com/office/drawing/2014/main" id="{5DEB9F2C-DA95-4CA9-9FB1-A4BFAE23B2BF}"/>
              </a:ext>
            </a:extLst>
          </p:cNvPr>
          <p:cNvGrpSpPr/>
          <p:nvPr/>
        </p:nvGrpSpPr>
        <p:grpSpPr>
          <a:xfrm>
            <a:off x="4663233" y="6003667"/>
            <a:ext cx="1660667" cy="746454"/>
            <a:chOff x="5985275" y="27845"/>
            <a:chExt cx="2214563" cy="893469"/>
          </a:xfrm>
        </p:grpSpPr>
        <p:sp>
          <p:nvSpPr>
            <p:cNvPr id="40" name="חץ: סוגר זוויתי 39">
              <a:extLst>
                <a:ext uri="{FF2B5EF4-FFF2-40B4-BE49-F238E27FC236}">
                  <a16:creationId xmlns:a16="http://schemas.microsoft.com/office/drawing/2014/main" id="{EF8966E9-7D8C-412B-8E2A-B5F58B6E2E48}"/>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1" name="חץ: סוגר זוויתי 10">
              <a:extLst>
                <a:ext uri="{FF2B5EF4-FFF2-40B4-BE49-F238E27FC236}">
                  <a16:creationId xmlns:a16="http://schemas.microsoft.com/office/drawing/2014/main" id="{24678026-591D-4B48-9F71-26D557B8BB29}"/>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2" name="קבוצה 41">
            <a:extLst>
              <a:ext uri="{FF2B5EF4-FFF2-40B4-BE49-F238E27FC236}">
                <a16:creationId xmlns:a16="http://schemas.microsoft.com/office/drawing/2014/main" id="{2D8C028A-F4B1-4BF8-B82B-76E7FBFA3643}"/>
              </a:ext>
            </a:extLst>
          </p:cNvPr>
          <p:cNvGrpSpPr/>
          <p:nvPr/>
        </p:nvGrpSpPr>
        <p:grpSpPr>
          <a:xfrm>
            <a:off x="7376994" y="6003435"/>
            <a:ext cx="1678466" cy="754330"/>
            <a:chOff x="7978378" y="10772"/>
            <a:chExt cx="2214562" cy="902897"/>
          </a:xfrm>
        </p:grpSpPr>
        <p:sp>
          <p:nvSpPr>
            <p:cNvPr id="43" name="חץ: סוגר זוויתי 42">
              <a:extLst>
                <a:ext uri="{FF2B5EF4-FFF2-40B4-BE49-F238E27FC236}">
                  <a16:creationId xmlns:a16="http://schemas.microsoft.com/office/drawing/2014/main" id="{7A232E98-172C-479E-96D1-20BBA023FB67}"/>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4" name="חץ: סוגר זוויתי 12">
              <a:extLst>
                <a:ext uri="{FF2B5EF4-FFF2-40B4-BE49-F238E27FC236}">
                  <a16:creationId xmlns:a16="http://schemas.microsoft.com/office/drawing/2014/main" id="{DD982CEE-D5DF-4176-A5B4-FBF7414C541F}"/>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5" name="קבוצה 44">
            <a:extLst>
              <a:ext uri="{FF2B5EF4-FFF2-40B4-BE49-F238E27FC236}">
                <a16:creationId xmlns:a16="http://schemas.microsoft.com/office/drawing/2014/main" id="{6A2957FA-BEDF-46EA-A118-D8BD619B135F}"/>
              </a:ext>
            </a:extLst>
          </p:cNvPr>
          <p:cNvGrpSpPr/>
          <p:nvPr/>
        </p:nvGrpSpPr>
        <p:grpSpPr>
          <a:xfrm>
            <a:off x="8711223" y="6009011"/>
            <a:ext cx="2374466" cy="748754"/>
            <a:chOff x="9971484" y="17447"/>
            <a:chExt cx="2214562" cy="896222"/>
          </a:xfrm>
        </p:grpSpPr>
        <p:sp>
          <p:nvSpPr>
            <p:cNvPr id="46" name="חץ: סוגר זוויתי 45">
              <a:extLst>
                <a:ext uri="{FF2B5EF4-FFF2-40B4-BE49-F238E27FC236}">
                  <a16:creationId xmlns:a16="http://schemas.microsoft.com/office/drawing/2014/main" id="{DAA58593-4CE0-4D6C-8422-3A1B84FB3929}"/>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7" name="חץ: סוגר זוויתי 14">
              <a:extLst>
                <a:ext uri="{FF2B5EF4-FFF2-40B4-BE49-F238E27FC236}">
                  <a16:creationId xmlns:a16="http://schemas.microsoft.com/office/drawing/2014/main" id="{BA171B99-F533-4B13-9E63-AD380EE18B03}"/>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3607271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a:extLst>
              <a:ext uri="{FF2B5EF4-FFF2-40B4-BE49-F238E27FC236}">
                <a16:creationId xmlns:a16="http://schemas.microsoft.com/office/drawing/2014/main" id="{24389E71-412B-4ADE-9952-98ECD4E71985}"/>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30" name="תיבת טקסט 7">
            <a:extLst>
              <a:ext uri="{FF2B5EF4-FFF2-40B4-BE49-F238E27FC236}">
                <a16:creationId xmlns:a16="http://schemas.microsoft.com/office/drawing/2014/main" id="{63B9C21B-1785-4DBC-9BF4-A738F7A1FCE3}"/>
              </a:ext>
            </a:extLst>
          </p:cNvPr>
          <p:cNvSpPr txBox="1"/>
          <p:nvPr/>
        </p:nvSpPr>
        <p:spPr>
          <a:xfrm>
            <a:off x="558484" y="1161460"/>
            <a:ext cx="11317427" cy="4670509"/>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lvl="0" indent="-285750" algn="l" rtl="0">
              <a:lnSpc>
                <a:spcPct val="150000"/>
              </a:lnSpc>
              <a:buFont typeface="Wingdings" panose="05000000000000000000" pitchFamily="2" charset="2"/>
              <a:buChar char="v"/>
            </a:pPr>
            <a:r>
              <a:rPr lang="en-US" sz="2000" dirty="0">
                <a:latin typeface="David" panose="020E0502060401010101" pitchFamily="34" charset="-79"/>
                <a:cs typeface="David" panose="020E0502060401010101" pitchFamily="34" charset="-79"/>
              </a:rPr>
              <a:t>There is no difference between the placement of the Arabs and the placement of the non-Arabs.</a:t>
            </a:r>
            <a:br>
              <a:rPr lang="en-US" sz="2000" dirty="0">
                <a:latin typeface="David" panose="020E0502060401010101" pitchFamily="34" charset="-79"/>
                <a:cs typeface="David" panose="020E0502060401010101" pitchFamily="34" charset="-79"/>
              </a:rPr>
            </a:br>
            <a:r>
              <a:rPr lang="en-US" sz="2000" dirty="0">
                <a:latin typeface="David" panose="020E0502060401010101" pitchFamily="34" charset="-79"/>
                <a:cs typeface="David" panose="020E0502060401010101" pitchFamily="34" charset="-79"/>
              </a:rPr>
              <a:t>The IES needs to consider if there is justification to initiate special programs for the Arab community</a:t>
            </a:r>
          </a:p>
          <a:p>
            <a:pPr marL="285750" lvl="0" indent="-285750" algn="l" rtl="0">
              <a:lnSpc>
                <a:spcPct val="150000"/>
              </a:lnSpc>
              <a:buFont typeface="Wingdings" panose="05000000000000000000" pitchFamily="2" charset="2"/>
              <a:buChar char="v"/>
            </a:pPr>
            <a:r>
              <a:rPr lang="en-US" sz="2000" dirty="0">
                <a:latin typeface="David" panose="020E0502060401010101" pitchFamily="34" charset="-79"/>
                <a:cs typeface="David" panose="020E0502060401010101" pitchFamily="34" charset="-79"/>
              </a:rPr>
              <a:t>The number of job seekers placed through the program is 50% which indicates a low rate of placements.</a:t>
            </a:r>
            <a:br>
              <a:rPr lang="en-US" sz="2000" dirty="0">
                <a:latin typeface="David" panose="020E0502060401010101" pitchFamily="34" charset="-79"/>
                <a:cs typeface="David" panose="020E0502060401010101" pitchFamily="34" charset="-79"/>
              </a:rPr>
            </a:br>
            <a:r>
              <a:rPr lang="en-US" sz="2000" dirty="0">
                <a:latin typeface="David" panose="020E0502060401010101" pitchFamily="34" charset="-79"/>
                <a:cs typeface="David" panose="020E0502060401010101" pitchFamily="34" charset="-79"/>
              </a:rPr>
              <a:t>This finding indicates the need for a study to clarify other reasons for poor job placement and compare to another placements programs results.</a:t>
            </a:r>
          </a:p>
          <a:p>
            <a:pPr marL="285750" lvl="0" indent="-285750" algn="l" rtl="0">
              <a:lnSpc>
                <a:spcPct val="150000"/>
              </a:lnSpc>
              <a:buFont typeface="Wingdings" panose="05000000000000000000" pitchFamily="2" charset="2"/>
              <a:buChar char="v"/>
            </a:pPr>
            <a:r>
              <a:rPr lang="en-US" sz="2000" dirty="0">
                <a:latin typeface="David" panose="020E0502060401010101" pitchFamily="34" charset="-79"/>
                <a:cs typeface="David" panose="020E0502060401010101" pitchFamily="34" charset="-79"/>
              </a:rPr>
              <a:t>Longer the jobseeker being in the program, the quality of his placement (label) decreased.</a:t>
            </a:r>
            <a:br>
              <a:rPr lang="en-US" sz="2000" dirty="0">
                <a:latin typeface="David" panose="020E0502060401010101" pitchFamily="34" charset="-79"/>
                <a:cs typeface="David" panose="020E0502060401010101" pitchFamily="34" charset="-79"/>
              </a:rPr>
            </a:br>
            <a:r>
              <a:rPr lang="en-US" sz="2000" dirty="0">
                <a:latin typeface="David" panose="020E0502060401010101" pitchFamily="34" charset="-79"/>
                <a:cs typeface="David" panose="020E0502060401010101" pitchFamily="34" charset="-79"/>
              </a:rPr>
              <a:t>The IES should evaluate program activities and results.</a:t>
            </a:r>
          </a:p>
          <a:p>
            <a:pPr marL="285750" lvl="0" indent="-285750" algn="l" rtl="0">
              <a:lnSpc>
                <a:spcPct val="150000"/>
              </a:lnSpc>
              <a:buFont typeface="Wingdings" panose="05000000000000000000" pitchFamily="2" charset="2"/>
              <a:buChar char="v"/>
            </a:pPr>
            <a:r>
              <a:rPr lang="en-US" sz="2000" dirty="0">
                <a:latin typeface="David" panose="020E0502060401010101" pitchFamily="34" charset="-79"/>
                <a:cs typeface="David" panose="020E0502060401010101" pitchFamily="34" charset="-79"/>
              </a:rPr>
              <a:t>There is an influence between socioeconomic characteristics on the type of success in the program.</a:t>
            </a:r>
            <a:br>
              <a:rPr lang="en-US" sz="2000" dirty="0">
                <a:latin typeface="David" panose="020E0502060401010101" pitchFamily="34" charset="-79"/>
                <a:cs typeface="David" panose="020E0502060401010101" pitchFamily="34" charset="-79"/>
              </a:rPr>
            </a:br>
            <a:r>
              <a:rPr lang="en-US" sz="2000" dirty="0">
                <a:latin typeface="David" panose="020E0502060401010101" pitchFamily="34" charset="-79"/>
                <a:cs typeface="David" panose="020E0502060401010101" pitchFamily="34" charset="-79"/>
              </a:rPr>
              <a:t>The IES need to make a thorough statistical analysis on how job seekers are influenced by socio-economic characteristics.</a:t>
            </a:r>
            <a:endParaRPr lang="he-IL" sz="2000" dirty="0">
              <a:latin typeface="David" panose="020E0502060401010101" pitchFamily="34" charset="-79"/>
              <a:cs typeface="David" panose="020E0502060401010101" pitchFamily="34" charset="-79"/>
            </a:endParaRPr>
          </a:p>
        </p:txBody>
      </p:sp>
      <p:sp>
        <p:nvSpPr>
          <p:cNvPr id="28" name="מלבן 27">
            <a:extLst>
              <a:ext uri="{FF2B5EF4-FFF2-40B4-BE49-F238E27FC236}">
                <a16:creationId xmlns:a16="http://schemas.microsoft.com/office/drawing/2014/main" id="{1DBEF7BB-D28E-4818-BC62-310E9F4C9936}"/>
              </a:ext>
            </a:extLst>
          </p:cNvPr>
          <p:cNvSpPr/>
          <p:nvPr/>
        </p:nvSpPr>
        <p:spPr>
          <a:xfrm>
            <a:off x="3370662" y="583334"/>
            <a:ext cx="5450671" cy="523220"/>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Conclusions &amp; Recommendations</a:t>
            </a:r>
          </a:p>
        </p:txBody>
      </p:sp>
      <p:grpSp>
        <p:nvGrpSpPr>
          <p:cNvPr id="47" name="קבוצה 46">
            <a:extLst>
              <a:ext uri="{FF2B5EF4-FFF2-40B4-BE49-F238E27FC236}">
                <a16:creationId xmlns:a16="http://schemas.microsoft.com/office/drawing/2014/main" id="{4FC36593-95E4-4ECC-971A-B4DD0698C578}"/>
              </a:ext>
            </a:extLst>
          </p:cNvPr>
          <p:cNvGrpSpPr/>
          <p:nvPr/>
        </p:nvGrpSpPr>
        <p:grpSpPr>
          <a:xfrm>
            <a:off x="1670726" y="5989636"/>
            <a:ext cx="1923764" cy="752840"/>
            <a:chOff x="5953" y="12556"/>
            <a:chExt cx="2214562" cy="901113"/>
          </a:xfrm>
        </p:grpSpPr>
        <p:sp>
          <p:nvSpPr>
            <p:cNvPr id="48" name="חץ: סוגר זוויתי 47">
              <a:extLst>
                <a:ext uri="{FF2B5EF4-FFF2-40B4-BE49-F238E27FC236}">
                  <a16:creationId xmlns:a16="http://schemas.microsoft.com/office/drawing/2014/main" id="{BD68C9A4-C23B-43C6-A4F1-17B19E0CBA50}"/>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49" name="חץ: סוגר זוויתי 4">
              <a:extLst>
                <a:ext uri="{FF2B5EF4-FFF2-40B4-BE49-F238E27FC236}">
                  <a16:creationId xmlns:a16="http://schemas.microsoft.com/office/drawing/2014/main" id="{64201F7A-FDDA-4183-8F94-255494356DC5}"/>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51" name="קבוצה 50">
            <a:extLst>
              <a:ext uri="{FF2B5EF4-FFF2-40B4-BE49-F238E27FC236}">
                <a16:creationId xmlns:a16="http://schemas.microsoft.com/office/drawing/2014/main" id="{E02C0A40-5684-4D38-BF6D-2E707077162A}"/>
              </a:ext>
            </a:extLst>
          </p:cNvPr>
          <p:cNvGrpSpPr/>
          <p:nvPr/>
        </p:nvGrpSpPr>
        <p:grpSpPr>
          <a:xfrm>
            <a:off x="3250248" y="5989933"/>
            <a:ext cx="1787423" cy="752543"/>
            <a:chOff x="1999059" y="12912"/>
            <a:chExt cx="2214562" cy="900757"/>
          </a:xfrm>
        </p:grpSpPr>
        <p:sp>
          <p:nvSpPr>
            <p:cNvPr id="52" name="חץ: סוגר זוויתי 51">
              <a:extLst>
                <a:ext uri="{FF2B5EF4-FFF2-40B4-BE49-F238E27FC236}">
                  <a16:creationId xmlns:a16="http://schemas.microsoft.com/office/drawing/2014/main" id="{B11268FB-C085-416A-A163-98F9E7C29EAA}"/>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53" name="חץ: סוגר זוויתי 6">
              <a:extLst>
                <a:ext uri="{FF2B5EF4-FFF2-40B4-BE49-F238E27FC236}">
                  <a16:creationId xmlns:a16="http://schemas.microsoft.com/office/drawing/2014/main" id="{0817912F-F62F-46D8-B34F-29CABB2BC6EE}"/>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54" name="קבוצה 53">
            <a:extLst>
              <a:ext uri="{FF2B5EF4-FFF2-40B4-BE49-F238E27FC236}">
                <a16:creationId xmlns:a16="http://schemas.microsoft.com/office/drawing/2014/main" id="{0E50F1FD-2E73-4431-849B-90CF6A8F4ED4}"/>
              </a:ext>
            </a:extLst>
          </p:cNvPr>
          <p:cNvGrpSpPr/>
          <p:nvPr/>
        </p:nvGrpSpPr>
        <p:grpSpPr>
          <a:xfrm>
            <a:off x="5955261" y="5989636"/>
            <a:ext cx="1753550" cy="752840"/>
            <a:chOff x="3992165" y="12556"/>
            <a:chExt cx="2214562" cy="901113"/>
          </a:xfrm>
        </p:grpSpPr>
        <p:sp>
          <p:nvSpPr>
            <p:cNvPr id="55" name="חץ: סוגר זוויתי 54">
              <a:extLst>
                <a:ext uri="{FF2B5EF4-FFF2-40B4-BE49-F238E27FC236}">
                  <a16:creationId xmlns:a16="http://schemas.microsoft.com/office/drawing/2014/main" id="{59D98257-43DB-42A1-ABE3-C46F427898FE}"/>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56" name="חץ: סוגר זוויתי 8">
              <a:extLst>
                <a:ext uri="{FF2B5EF4-FFF2-40B4-BE49-F238E27FC236}">
                  <a16:creationId xmlns:a16="http://schemas.microsoft.com/office/drawing/2014/main" id="{22A175E7-FA68-4DF2-A8DB-996A4D9B71B0}"/>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57" name="קבוצה 56">
            <a:extLst>
              <a:ext uri="{FF2B5EF4-FFF2-40B4-BE49-F238E27FC236}">
                <a16:creationId xmlns:a16="http://schemas.microsoft.com/office/drawing/2014/main" id="{AEF164EE-B2A7-4B89-9E2E-101604BB77E6}"/>
              </a:ext>
            </a:extLst>
          </p:cNvPr>
          <p:cNvGrpSpPr/>
          <p:nvPr/>
        </p:nvGrpSpPr>
        <p:grpSpPr>
          <a:xfrm>
            <a:off x="4663233" y="6003667"/>
            <a:ext cx="1660667" cy="746454"/>
            <a:chOff x="5985275" y="27845"/>
            <a:chExt cx="2214563" cy="893469"/>
          </a:xfrm>
        </p:grpSpPr>
        <p:sp>
          <p:nvSpPr>
            <p:cNvPr id="58" name="חץ: סוגר זוויתי 57">
              <a:extLst>
                <a:ext uri="{FF2B5EF4-FFF2-40B4-BE49-F238E27FC236}">
                  <a16:creationId xmlns:a16="http://schemas.microsoft.com/office/drawing/2014/main" id="{A8F78800-3A34-4EE3-B94A-E711B93B841E}"/>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59" name="חץ: סוגר זוויתי 10">
              <a:extLst>
                <a:ext uri="{FF2B5EF4-FFF2-40B4-BE49-F238E27FC236}">
                  <a16:creationId xmlns:a16="http://schemas.microsoft.com/office/drawing/2014/main" id="{8FD9AE0F-9A22-41CE-AF4B-194091430DB0}"/>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60" name="קבוצה 59">
            <a:extLst>
              <a:ext uri="{FF2B5EF4-FFF2-40B4-BE49-F238E27FC236}">
                <a16:creationId xmlns:a16="http://schemas.microsoft.com/office/drawing/2014/main" id="{812728A3-BCD1-4F3C-8D0F-E90333066C26}"/>
              </a:ext>
            </a:extLst>
          </p:cNvPr>
          <p:cNvGrpSpPr/>
          <p:nvPr/>
        </p:nvGrpSpPr>
        <p:grpSpPr>
          <a:xfrm>
            <a:off x="7376994" y="6003435"/>
            <a:ext cx="1678466" cy="754330"/>
            <a:chOff x="7978378" y="10772"/>
            <a:chExt cx="2214562" cy="902897"/>
          </a:xfrm>
        </p:grpSpPr>
        <p:sp>
          <p:nvSpPr>
            <p:cNvPr id="61" name="חץ: סוגר זוויתי 60">
              <a:extLst>
                <a:ext uri="{FF2B5EF4-FFF2-40B4-BE49-F238E27FC236}">
                  <a16:creationId xmlns:a16="http://schemas.microsoft.com/office/drawing/2014/main" id="{EC589DA3-A418-49F1-9552-2A131502BDD5}"/>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62" name="חץ: סוגר זוויתי 12">
              <a:extLst>
                <a:ext uri="{FF2B5EF4-FFF2-40B4-BE49-F238E27FC236}">
                  <a16:creationId xmlns:a16="http://schemas.microsoft.com/office/drawing/2014/main" id="{3DE8D2BD-62F3-4C9B-A139-69DEDB35CD1C}"/>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63" name="קבוצה 62">
            <a:extLst>
              <a:ext uri="{FF2B5EF4-FFF2-40B4-BE49-F238E27FC236}">
                <a16:creationId xmlns:a16="http://schemas.microsoft.com/office/drawing/2014/main" id="{53C97FF2-913B-4D33-B2CC-092DDA121F70}"/>
              </a:ext>
            </a:extLst>
          </p:cNvPr>
          <p:cNvGrpSpPr/>
          <p:nvPr/>
        </p:nvGrpSpPr>
        <p:grpSpPr>
          <a:xfrm>
            <a:off x="8711223" y="6009011"/>
            <a:ext cx="2374466" cy="748754"/>
            <a:chOff x="9971484" y="17447"/>
            <a:chExt cx="2214562" cy="896222"/>
          </a:xfrm>
        </p:grpSpPr>
        <p:sp>
          <p:nvSpPr>
            <p:cNvPr id="64" name="חץ: סוגר זוויתי 63">
              <a:extLst>
                <a:ext uri="{FF2B5EF4-FFF2-40B4-BE49-F238E27FC236}">
                  <a16:creationId xmlns:a16="http://schemas.microsoft.com/office/drawing/2014/main" id="{392C1B11-BA77-4FAF-A023-CAEA45359ED3}"/>
                </a:ext>
              </a:extLst>
            </p:cNvPr>
            <p:cNvSpPr/>
            <p:nvPr/>
          </p:nvSpPr>
          <p:spPr>
            <a:xfrm>
              <a:off x="9971484"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65" name="חץ: סוגר זוויתי 14">
              <a:extLst>
                <a:ext uri="{FF2B5EF4-FFF2-40B4-BE49-F238E27FC236}">
                  <a16:creationId xmlns:a16="http://schemas.microsoft.com/office/drawing/2014/main" id="{59BB8185-45B4-42C6-929C-B2A10EC9BEC0}"/>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3800994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a:extLst>
              <a:ext uri="{FF2B5EF4-FFF2-40B4-BE49-F238E27FC236}">
                <a16:creationId xmlns:a16="http://schemas.microsoft.com/office/drawing/2014/main" id="{DCC58216-CB37-4013-AC8B-9D00E1E0F172}"/>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30" name="תיבת טקסט 7">
            <a:extLst>
              <a:ext uri="{FF2B5EF4-FFF2-40B4-BE49-F238E27FC236}">
                <a16:creationId xmlns:a16="http://schemas.microsoft.com/office/drawing/2014/main" id="{63B9C21B-1785-4DBC-9BF4-A738F7A1FCE3}"/>
              </a:ext>
            </a:extLst>
          </p:cNvPr>
          <p:cNvSpPr txBox="1"/>
          <p:nvPr/>
        </p:nvSpPr>
        <p:spPr>
          <a:xfrm>
            <a:off x="924338" y="717862"/>
            <a:ext cx="10343324" cy="5970865"/>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indent="-285750" algn="l" rtl="0">
              <a:lnSpc>
                <a:spcPct val="150000"/>
              </a:lnSpc>
              <a:buFont typeface="Wingdings" panose="05000000000000000000" pitchFamily="2" charset="2"/>
              <a:buChar char="v"/>
            </a:pPr>
            <a:r>
              <a:rPr lang="en-US" sz="1600" dirty="0" err="1">
                <a:latin typeface="David" panose="020E0502060401010101" pitchFamily="34" charset="-79"/>
                <a:cs typeface="David" panose="020E0502060401010101" pitchFamily="34" charset="-79"/>
              </a:rPr>
              <a:t>Ladislav</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Kabáta</a:t>
            </a:r>
            <a:r>
              <a:rPr lang="en-US" sz="1600" dirty="0">
                <a:latin typeface="David" panose="020E0502060401010101" pitchFamily="34" charset="-79"/>
                <a:cs typeface="David" panose="020E0502060401010101" pitchFamily="34" charset="-79"/>
              </a:rPr>
              <a:t>, David </a:t>
            </a:r>
            <a:r>
              <a:rPr lang="en-US" sz="1600" dirty="0" err="1">
                <a:latin typeface="David" panose="020E0502060401010101" pitchFamily="34" charset="-79"/>
                <a:cs typeface="David" panose="020E0502060401010101" pitchFamily="34" charset="-79"/>
              </a:rPr>
              <a:t>Hampelb</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Ladislava</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Issever</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Grochováb</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Jitka</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Janováb</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Luboš</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Střelecb</a:t>
            </a:r>
            <a:r>
              <a:rPr lang="en-US" sz="1600" dirty="0">
                <a:latin typeface="David" panose="020E0502060401010101" pitchFamily="34" charset="-79"/>
                <a:cs typeface="David" panose="020E0502060401010101" pitchFamily="34" charset="-79"/>
              </a:rPr>
              <a:t>, "Alternative approaches for assessing the European countries economic and social results". 17th International Conference Enterprise and Competitive Environment 2014 Volume 12, Pages 1-804 (2014).</a:t>
            </a:r>
            <a:br>
              <a:rPr lang="en-US" sz="1600" dirty="0">
                <a:latin typeface="David" panose="020E0502060401010101" pitchFamily="34" charset="-79"/>
                <a:cs typeface="David" panose="020E0502060401010101" pitchFamily="34" charset="-79"/>
              </a:rPr>
            </a:br>
            <a:r>
              <a:rPr lang="en-US" sz="1600" dirty="0">
                <a:latin typeface="David" panose="020E0502060401010101" pitchFamily="34" charset="-79"/>
                <a:cs typeface="David" panose="020E0502060401010101" pitchFamily="34" charset="-79"/>
                <a:hlinkClick r:id="rId6"/>
              </a:rPr>
              <a:t>https://doi.org/10.1016/S2212-5671(14)00345-1</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Els Sol C.C.A.M. (2016), "Getting unemployed with problematic debt problems to work. A quick scan of debt helps strategies by European Public Employment Services", Universiteit van Amsterdam, AIAS Working Paper 167.  </a:t>
            </a:r>
            <a:r>
              <a:rPr lang="en-US" sz="1600" dirty="0">
                <a:latin typeface="David" panose="020E0502060401010101" pitchFamily="34" charset="-79"/>
                <a:cs typeface="David" panose="020E0502060401010101" pitchFamily="34" charset="-79"/>
                <a:hlinkClick r:id="rId7"/>
              </a:rPr>
              <a:t>http://wapes.org/en/system/files/wp_167_-_sol1_1.pdf</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Rainer Winkelmann, "Unemployment and happiness", October 2014. </a:t>
            </a:r>
            <a:br>
              <a:rPr lang="en-US" sz="1600" dirty="0">
                <a:latin typeface="David" panose="020E0502060401010101" pitchFamily="34" charset="-79"/>
                <a:cs typeface="David" panose="020E0502060401010101" pitchFamily="34" charset="-79"/>
              </a:rPr>
            </a:br>
            <a:r>
              <a:rPr lang="en-US" sz="1600" dirty="0">
                <a:latin typeface="David" panose="020E0502060401010101" pitchFamily="34" charset="-79"/>
                <a:cs typeface="David" panose="020E0502060401010101" pitchFamily="34" charset="-79"/>
                <a:hlinkClick r:id="rId8"/>
              </a:rPr>
              <a:t>http://dx.doi.org/10.15185/izawol.94 </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Lucía </a:t>
            </a:r>
            <a:r>
              <a:rPr lang="en-US" sz="1600" dirty="0" err="1">
                <a:latin typeface="David" panose="020E0502060401010101" pitchFamily="34" charset="-79"/>
                <a:cs typeface="David" panose="020E0502060401010101" pitchFamily="34" charset="-79"/>
              </a:rPr>
              <a:t>Artazcoz</a:t>
            </a:r>
            <a:r>
              <a:rPr lang="en-US" sz="1600" dirty="0">
                <a:latin typeface="David" panose="020E0502060401010101" pitchFamily="34" charset="-79"/>
                <a:cs typeface="David" panose="020E0502060401010101" pitchFamily="34" charset="-79"/>
              </a:rPr>
              <a:t>, MPH, Joan </a:t>
            </a:r>
            <a:r>
              <a:rPr lang="en-US" sz="1600" dirty="0" err="1">
                <a:latin typeface="David" panose="020E0502060401010101" pitchFamily="34" charset="-79"/>
                <a:cs typeface="David" panose="020E0502060401010101" pitchFamily="34" charset="-79"/>
              </a:rPr>
              <a:t>Benach</a:t>
            </a:r>
            <a:r>
              <a:rPr lang="en-US" sz="1600" dirty="0">
                <a:latin typeface="David" panose="020E0502060401010101" pitchFamily="34" charset="-79"/>
                <a:cs typeface="David" panose="020E0502060401010101" pitchFamily="34" charset="-79"/>
              </a:rPr>
              <a:t>, Ph.D., Carme Borrell, Ph.D., and </a:t>
            </a:r>
            <a:r>
              <a:rPr lang="en-US" sz="1600" dirty="0" err="1">
                <a:latin typeface="David" panose="020E0502060401010101" pitchFamily="34" charset="-79"/>
                <a:cs typeface="David" panose="020E0502060401010101" pitchFamily="34" charset="-79"/>
              </a:rPr>
              <a:t>Immaculada</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Cortès</a:t>
            </a:r>
            <a:r>
              <a:rPr lang="en-US" sz="1600" dirty="0">
                <a:latin typeface="David" panose="020E0502060401010101" pitchFamily="34" charset="-79"/>
                <a:cs typeface="David" panose="020E0502060401010101" pitchFamily="34" charset="-79"/>
              </a:rPr>
              <a:t>, MPH, "Unemployment and Mental Health: Understanding the Interactions Among Gender, Family Roles, and Social Class", American Journal of Public Health, Vol 94, No. 1, January 2004. </a:t>
            </a:r>
            <a:br>
              <a:rPr lang="en-US" sz="1600" dirty="0">
                <a:latin typeface="David" panose="020E0502060401010101" pitchFamily="34" charset="-79"/>
                <a:cs typeface="David" panose="020E0502060401010101" pitchFamily="34" charset="-79"/>
              </a:rPr>
            </a:br>
            <a:r>
              <a:rPr lang="en-US" sz="1600" dirty="0">
                <a:latin typeface="David" panose="020E0502060401010101" pitchFamily="34" charset="-79"/>
                <a:cs typeface="David" panose="020E0502060401010101" pitchFamily="34" charset="-79"/>
                <a:hlinkClick r:id="rId9"/>
              </a:rPr>
              <a:t>https://dx.doi.org/10.2105%2Fajph.94.1.82</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nl-NL" sz="1600" dirty="0">
                <a:latin typeface="David" panose="020E0502060401010101" pitchFamily="34" charset="-79"/>
                <a:cs typeface="David" panose="020E0502060401010101" pitchFamily="34" charset="-79"/>
              </a:rPr>
              <a:t>Zwinkels, W. en Guiaux, M. (2015) "Schulden belemmeren terugkeer naar werk" ESB, 1000 (4722),690-92.</a:t>
            </a:r>
          </a:p>
          <a:p>
            <a:pPr marL="285750" indent="-285750" algn="l" rtl="0">
              <a:lnSpc>
                <a:spcPct val="150000"/>
              </a:lnSpc>
              <a:buFont typeface="Wingdings" panose="05000000000000000000" pitchFamily="2" charset="2"/>
              <a:buChar char="v"/>
            </a:pPr>
            <a:r>
              <a:rPr lang="nl-NL" sz="1600" dirty="0">
                <a:latin typeface="David" panose="020E0502060401010101" pitchFamily="34" charset="-79"/>
                <a:cs typeface="David" panose="020E0502060401010101" pitchFamily="34" charset="-79"/>
              </a:rPr>
              <a:t>Zwinkels, W. (2015), "Wie heeft schuld? Een kwantitatieve analyse van schulden bij uitkeringsgerechtigden".  Amsterdam:UWV.</a:t>
            </a:r>
          </a:p>
        </p:txBody>
      </p:sp>
      <p:sp>
        <p:nvSpPr>
          <p:cNvPr id="28" name="מלבן 27">
            <a:extLst>
              <a:ext uri="{FF2B5EF4-FFF2-40B4-BE49-F238E27FC236}">
                <a16:creationId xmlns:a16="http://schemas.microsoft.com/office/drawing/2014/main" id="{6B2465DB-7C5D-4B48-B93D-BD621322A184}"/>
              </a:ext>
            </a:extLst>
          </p:cNvPr>
          <p:cNvSpPr/>
          <p:nvPr/>
        </p:nvSpPr>
        <p:spPr>
          <a:xfrm>
            <a:off x="5157378" y="235750"/>
            <a:ext cx="2432483" cy="523220"/>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References</a:t>
            </a:r>
          </a:p>
        </p:txBody>
      </p:sp>
    </p:spTree>
    <p:extLst>
      <p:ext uri="{BB962C8B-B14F-4D97-AF65-F5344CB8AC3E}">
        <p14:creationId xmlns:p14="http://schemas.microsoft.com/office/powerpoint/2010/main" val="3313936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a:extLst>
              <a:ext uri="{FF2B5EF4-FFF2-40B4-BE49-F238E27FC236}">
                <a16:creationId xmlns:a16="http://schemas.microsoft.com/office/drawing/2014/main" id="{77D48074-5B31-4520-83DD-88E3EA838D09}"/>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99" y="-58363"/>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5" name="תיבת טקסט 4">
            <a:extLst>
              <a:ext uri="{FF2B5EF4-FFF2-40B4-BE49-F238E27FC236}">
                <a16:creationId xmlns:a16="http://schemas.microsoft.com/office/drawing/2014/main" id="{EFFA2094-7218-44E1-816D-981EA612941F}"/>
              </a:ext>
            </a:extLst>
          </p:cNvPr>
          <p:cNvSpPr txBox="1"/>
          <p:nvPr/>
        </p:nvSpPr>
        <p:spPr>
          <a:xfrm>
            <a:off x="2786872" y="1983306"/>
            <a:ext cx="7706941" cy="2262158"/>
          </a:xfrm>
          <a:prstGeom prst="rect">
            <a:avLst/>
          </a:prstGeom>
          <a:noFill/>
        </p:spPr>
        <p:txBody>
          <a:bodyPr wrap="square" rtlCol="1">
            <a:spAutoFit/>
          </a:bodyPr>
          <a:lstStyle/>
          <a:p>
            <a:pPr marL="342900" indent="-342900">
              <a:lnSpc>
                <a:spcPct val="150000"/>
              </a:lnSpc>
              <a:buFont typeface="Wingdings" panose="05000000000000000000" pitchFamily="2" charset="2"/>
              <a:buChar char="q"/>
            </a:pPr>
            <a:r>
              <a:rPr lang="en-US" sz="2400" dirty="0">
                <a:solidFill>
                  <a:srgbClr val="272727"/>
                </a:solidFill>
                <a:latin typeface="David" panose="020E0502060401010101" pitchFamily="34" charset="-79"/>
                <a:cs typeface="David" panose="020E0502060401010101" pitchFamily="34" charset="-79"/>
              </a:rPr>
              <a:t>There are no updated research on quality or success factors of the ‘Employment Circuits’ program.</a:t>
            </a:r>
          </a:p>
          <a:p>
            <a:pPr marL="342900" indent="-342900">
              <a:lnSpc>
                <a:spcPct val="150000"/>
              </a:lnSpc>
              <a:buFont typeface="Wingdings" panose="05000000000000000000" pitchFamily="2" charset="2"/>
              <a:buChar char="q"/>
            </a:pPr>
            <a:r>
              <a:rPr lang="en-US" sz="2400" dirty="0">
                <a:solidFill>
                  <a:srgbClr val="272727"/>
                </a:solidFill>
                <a:latin typeface="David" panose="020E0502060401010101" pitchFamily="34" charset="-79"/>
                <a:cs typeface="David" panose="020E0502060401010101" pitchFamily="34" charset="-79"/>
              </a:rPr>
              <a:t>Academic research project.</a:t>
            </a:r>
          </a:p>
          <a:p>
            <a:pPr marL="342900" indent="-342900">
              <a:lnSpc>
                <a:spcPct val="150000"/>
              </a:lnSpc>
              <a:buFont typeface="Wingdings" panose="05000000000000000000" pitchFamily="2" charset="2"/>
              <a:buChar char="q"/>
            </a:pPr>
            <a:r>
              <a:rPr lang="en-US" sz="2400" dirty="0">
                <a:solidFill>
                  <a:srgbClr val="272727"/>
                </a:solidFill>
                <a:latin typeface="David" panose="020E0502060401010101" pitchFamily="34" charset="-79"/>
                <a:cs typeface="David" panose="020E0502060401010101" pitchFamily="34" charset="-79"/>
              </a:rPr>
              <a:t>Academic knowledge practicing.</a:t>
            </a:r>
            <a:endParaRPr lang="he-IL" sz="2400" dirty="0">
              <a:solidFill>
                <a:srgbClr val="272727"/>
              </a:solidFill>
              <a:latin typeface="David" panose="020E0502060401010101" pitchFamily="34" charset="-79"/>
              <a:cs typeface="David" panose="020E0502060401010101" pitchFamily="34" charset="-79"/>
            </a:endParaRPr>
          </a:p>
        </p:txBody>
      </p:sp>
      <p:pic>
        <p:nvPicPr>
          <p:cNvPr id="25" name="תמונה 24" descr="תוצאת תמונה עבור שירות התעסוקה">
            <a:extLst>
              <a:ext uri="{FF2B5EF4-FFF2-40B4-BE49-F238E27FC236}">
                <a16:creationId xmlns:a16="http://schemas.microsoft.com/office/drawing/2014/main" id="{3187F9B0-7F38-4BB2-91B5-F5FDA085B236}"/>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7352093B-B5B2-4292-86F1-AF60727B513D}"/>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27" name="מלבן 26">
            <a:extLst>
              <a:ext uri="{FF2B5EF4-FFF2-40B4-BE49-F238E27FC236}">
                <a16:creationId xmlns:a16="http://schemas.microsoft.com/office/drawing/2014/main" id="{DC69C37D-C0B5-4300-9553-FF2A40636186}"/>
              </a:ext>
            </a:extLst>
          </p:cNvPr>
          <p:cNvSpPr/>
          <p:nvPr/>
        </p:nvSpPr>
        <p:spPr>
          <a:xfrm>
            <a:off x="4286730" y="835579"/>
            <a:ext cx="3595856"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Motivation for project</a:t>
            </a:r>
          </a:p>
        </p:txBody>
      </p:sp>
      <p:grpSp>
        <p:nvGrpSpPr>
          <p:cNvPr id="32" name="קבוצה 31">
            <a:extLst>
              <a:ext uri="{FF2B5EF4-FFF2-40B4-BE49-F238E27FC236}">
                <a16:creationId xmlns:a16="http://schemas.microsoft.com/office/drawing/2014/main" id="{5664BE2C-CB33-45F8-B18E-D89134AB4676}"/>
              </a:ext>
            </a:extLst>
          </p:cNvPr>
          <p:cNvGrpSpPr/>
          <p:nvPr/>
        </p:nvGrpSpPr>
        <p:grpSpPr>
          <a:xfrm>
            <a:off x="1670726" y="5989636"/>
            <a:ext cx="1923764" cy="752840"/>
            <a:chOff x="5953" y="12556"/>
            <a:chExt cx="2214562" cy="901113"/>
          </a:xfrm>
        </p:grpSpPr>
        <p:sp>
          <p:nvSpPr>
            <p:cNvPr id="33" name="חץ: סוגר זוויתי 32">
              <a:extLst>
                <a:ext uri="{FF2B5EF4-FFF2-40B4-BE49-F238E27FC236}">
                  <a16:creationId xmlns:a16="http://schemas.microsoft.com/office/drawing/2014/main" id="{66633852-6F9F-48B4-B70A-A0565600FA97}"/>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FD8F54D1-238E-471A-B6A9-9BBB7E542DA3}"/>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5" name="קבוצה 34">
            <a:extLst>
              <a:ext uri="{FF2B5EF4-FFF2-40B4-BE49-F238E27FC236}">
                <a16:creationId xmlns:a16="http://schemas.microsoft.com/office/drawing/2014/main" id="{3128BFED-2DE3-42E4-9581-ACC1BEA77E8A}"/>
              </a:ext>
            </a:extLst>
          </p:cNvPr>
          <p:cNvGrpSpPr/>
          <p:nvPr/>
        </p:nvGrpSpPr>
        <p:grpSpPr>
          <a:xfrm>
            <a:off x="3250248" y="5989933"/>
            <a:ext cx="1787423" cy="752543"/>
            <a:chOff x="1999059" y="12912"/>
            <a:chExt cx="2214562" cy="900757"/>
          </a:xfrm>
        </p:grpSpPr>
        <p:sp>
          <p:nvSpPr>
            <p:cNvPr id="36" name="חץ: סוגר זוויתי 35">
              <a:extLst>
                <a:ext uri="{FF2B5EF4-FFF2-40B4-BE49-F238E27FC236}">
                  <a16:creationId xmlns:a16="http://schemas.microsoft.com/office/drawing/2014/main" id="{5867D97C-7228-4C9E-9218-005E1A9AD076}"/>
                </a:ext>
              </a:extLst>
            </p:cNvPr>
            <p:cNvSpPr/>
            <p:nvPr/>
          </p:nvSpPr>
          <p:spPr>
            <a:xfrm>
              <a:off x="1999059" y="27845"/>
              <a:ext cx="2214562" cy="885824"/>
            </a:xfrm>
            <a:prstGeom prst="chevron">
              <a:avLst/>
            </a:prstGeom>
            <a:solidFill>
              <a:schemeClr val="accent3"/>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4FA4C84C-F982-404A-B0E1-6110E8098E34}"/>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8" name="קבוצה 37">
            <a:extLst>
              <a:ext uri="{FF2B5EF4-FFF2-40B4-BE49-F238E27FC236}">
                <a16:creationId xmlns:a16="http://schemas.microsoft.com/office/drawing/2014/main" id="{C966AE1C-3B72-4A1F-8503-0869AD9A7A75}"/>
              </a:ext>
            </a:extLst>
          </p:cNvPr>
          <p:cNvGrpSpPr/>
          <p:nvPr/>
        </p:nvGrpSpPr>
        <p:grpSpPr>
          <a:xfrm>
            <a:off x="5955261" y="5989636"/>
            <a:ext cx="1753550" cy="752840"/>
            <a:chOff x="3992165" y="12556"/>
            <a:chExt cx="2214562" cy="901113"/>
          </a:xfrm>
        </p:grpSpPr>
        <p:sp>
          <p:nvSpPr>
            <p:cNvPr id="39" name="חץ: סוגר זוויתי 38">
              <a:extLst>
                <a:ext uri="{FF2B5EF4-FFF2-40B4-BE49-F238E27FC236}">
                  <a16:creationId xmlns:a16="http://schemas.microsoft.com/office/drawing/2014/main" id="{74AA918E-853F-4C18-9D01-AD601C3A5CA0}"/>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CC2E0CC1-7FCB-427C-8A22-868D82DDFFE2}"/>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1" name="קבוצה 40">
            <a:extLst>
              <a:ext uri="{FF2B5EF4-FFF2-40B4-BE49-F238E27FC236}">
                <a16:creationId xmlns:a16="http://schemas.microsoft.com/office/drawing/2014/main" id="{A0AF795A-405C-4763-831C-D8F850770F56}"/>
              </a:ext>
            </a:extLst>
          </p:cNvPr>
          <p:cNvGrpSpPr/>
          <p:nvPr/>
        </p:nvGrpSpPr>
        <p:grpSpPr>
          <a:xfrm>
            <a:off x="4663233" y="6003667"/>
            <a:ext cx="1660667" cy="746454"/>
            <a:chOff x="5985275" y="27845"/>
            <a:chExt cx="2214563" cy="893469"/>
          </a:xfrm>
        </p:grpSpPr>
        <p:sp>
          <p:nvSpPr>
            <p:cNvPr id="42" name="חץ: סוגר זוויתי 41">
              <a:extLst>
                <a:ext uri="{FF2B5EF4-FFF2-40B4-BE49-F238E27FC236}">
                  <a16:creationId xmlns:a16="http://schemas.microsoft.com/office/drawing/2014/main" id="{4B14BFD9-3560-4A29-9AD1-8D1EFC70E528}"/>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AC871810-4C58-4BC2-AE0B-B4994F08E194}"/>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4" name="קבוצה 43">
            <a:extLst>
              <a:ext uri="{FF2B5EF4-FFF2-40B4-BE49-F238E27FC236}">
                <a16:creationId xmlns:a16="http://schemas.microsoft.com/office/drawing/2014/main" id="{4E7CAFDA-BFFF-4406-94CA-3AA52E166C08}"/>
              </a:ext>
            </a:extLst>
          </p:cNvPr>
          <p:cNvGrpSpPr/>
          <p:nvPr/>
        </p:nvGrpSpPr>
        <p:grpSpPr>
          <a:xfrm>
            <a:off x="7376994" y="6003435"/>
            <a:ext cx="1678466" cy="754330"/>
            <a:chOff x="7978378" y="10772"/>
            <a:chExt cx="2214562" cy="902897"/>
          </a:xfrm>
        </p:grpSpPr>
        <p:sp>
          <p:nvSpPr>
            <p:cNvPr id="45" name="חץ: סוגר זוויתי 44">
              <a:extLst>
                <a:ext uri="{FF2B5EF4-FFF2-40B4-BE49-F238E27FC236}">
                  <a16:creationId xmlns:a16="http://schemas.microsoft.com/office/drawing/2014/main" id="{C7E6879C-B7B6-4107-B50E-4DE23D544909}"/>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F3331502-E456-4608-BA6F-1638C647A0FC}"/>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7" name="קבוצה 46">
            <a:extLst>
              <a:ext uri="{FF2B5EF4-FFF2-40B4-BE49-F238E27FC236}">
                <a16:creationId xmlns:a16="http://schemas.microsoft.com/office/drawing/2014/main" id="{2E0AF54E-ECEB-4B0D-B5BE-DE25A4CF7C1F}"/>
              </a:ext>
            </a:extLst>
          </p:cNvPr>
          <p:cNvGrpSpPr/>
          <p:nvPr/>
        </p:nvGrpSpPr>
        <p:grpSpPr>
          <a:xfrm>
            <a:off x="8711223" y="6009011"/>
            <a:ext cx="2374466" cy="748754"/>
            <a:chOff x="9971484" y="17447"/>
            <a:chExt cx="2214562" cy="896222"/>
          </a:xfrm>
        </p:grpSpPr>
        <p:sp>
          <p:nvSpPr>
            <p:cNvPr id="48" name="חץ: סוגר זוויתי 47">
              <a:extLst>
                <a:ext uri="{FF2B5EF4-FFF2-40B4-BE49-F238E27FC236}">
                  <a16:creationId xmlns:a16="http://schemas.microsoft.com/office/drawing/2014/main" id="{6072C70B-8577-48CE-BC61-02D0FAE65B90}"/>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BF656235-43E4-46A5-A49E-43444B477773}"/>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15735451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a:extLst>
              <a:ext uri="{FF2B5EF4-FFF2-40B4-BE49-F238E27FC236}">
                <a16:creationId xmlns:a16="http://schemas.microsoft.com/office/drawing/2014/main" id="{DCC58216-CB37-4013-AC8B-9D00E1E0F172}"/>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30" name="תיבת טקסט 7">
            <a:extLst>
              <a:ext uri="{FF2B5EF4-FFF2-40B4-BE49-F238E27FC236}">
                <a16:creationId xmlns:a16="http://schemas.microsoft.com/office/drawing/2014/main" id="{63B9C21B-1785-4DBC-9BF4-A738F7A1FCE3}"/>
              </a:ext>
            </a:extLst>
          </p:cNvPr>
          <p:cNvSpPr txBox="1"/>
          <p:nvPr/>
        </p:nvSpPr>
        <p:spPr>
          <a:xfrm>
            <a:off x="924338" y="993132"/>
            <a:ext cx="10343324" cy="5232202"/>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Koning, P. (2014) "Door </a:t>
            </a:r>
            <a:r>
              <a:rPr lang="en-US" sz="1600" dirty="0" err="1">
                <a:latin typeface="David" panose="020E0502060401010101" pitchFamily="34" charset="-79"/>
                <a:cs typeface="David" panose="020E0502060401010101" pitchFamily="34" charset="-79"/>
              </a:rPr>
              <a:t>schuldhulpverlening</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uit</a:t>
            </a:r>
            <a:r>
              <a:rPr lang="en-US" sz="1600" dirty="0">
                <a:latin typeface="David" panose="020E0502060401010101" pitchFamily="34" charset="-79"/>
                <a:cs typeface="David" panose="020E0502060401010101" pitchFamily="34" charset="-79"/>
              </a:rPr>
              <a:t> de </a:t>
            </a:r>
            <a:r>
              <a:rPr lang="en-US" sz="1600" dirty="0" err="1">
                <a:latin typeface="David" panose="020E0502060401010101" pitchFamily="34" charset="-79"/>
                <a:cs typeface="David" panose="020E0502060401010101" pitchFamily="34" charset="-79"/>
              </a:rPr>
              <a:t>bijstand</a:t>
            </a:r>
            <a:r>
              <a:rPr lang="en-US" sz="1600" dirty="0">
                <a:latin typeface="David" panose="020E0502060401010101" pitchFamily="34" charset="-79"/>
                <a:cs typeface="David" panose="020E0502060401010101" pitchFamily="34" charset="-79"/>
              </a:rPr>
              <a:t>". ESB </a:t>
            </a:r>
            <a:r>
              <a:rPr lang="en-US" sz="1600" dirty="0" err="1">
                <a:latin typeface="David" panose="020E0502060401010101" pitchFamily="34" charset="-79"/>
                <a:cs typeface="David" panose="020E0502060401010101" pitchFamily="34" charset="-79"/>
              </a:rPr>
              <a:t>jrg</a:t>
            </a:r>
            <a:r>
              <a:rPr lang="en-US" sz="1600" dirty="0">
                <a:latin typeface="David" panose="020E0502060401010101" pitchFamily="34" charset="-79"/>
                <a:cs typeface="David" panose="020E0502060401010101" pitchFamily="34" charset="-79"/>
              </a:rPr>
              <a:t> 99 (4677), 38-41.</a:t>
            </a: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Sol, C.C.A.M. &amp; K. </a:t>
            </a:r>
            <a:r>
              <a:rPr lang="en-US" sz="1600" dirty="0" err="1">
                <a:latin typeface="David" panose="020E0502060401010101" pitchFamily="34" charset="-79"/>
                <a:cs typeface="David" panose="020E0502060401010101" pitchFamily="34" charset="-79"/>
              </a:rPr>
              <a:t>Kok</a:t>
            </a:r>
            <a:r>
              <a:rPr lang="en-US" sz="1600" dirty="0">
                <a:latin typeface="David" panose="020E0502060401010101" pitchFamily="34" charset="-79"/>
                <a:cs typeface="David" panose="020E0502060401010101" pitchFamily="34" charset="-79"/>
              </a:rPr>
              <a:t>, "Fit or Unfit: </a:t>
            </a:r>
            <a:r>
              <a:rPr lang="en-US" sz="1600" dirty="0" err="1">
                <a:latin typeface="David" panose="020E0502060401010101" pitchFamily="34" charset="-79"/>
                <a:cs typeface="David" panose="020E0502060401010101" pitchFamily="34" charset="-79"/>
              </a:rPr>
              <a:t>Theorie</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en</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praktijk</a:t>
            </a:r>
            <a:r>
              <a:rPr lang="en-US" sz="1600" dirty="0">
                <a:latin typeface="David" panose="020E0502060401010101" pitchFamily="34" charset="-79"/>
                <a:cs typeface="David" panose="020E0502060401010101" pitchFamily="34" charset="-79"/>
              </a:rPr>
              <a:t> van Re-</a:t>
            </a:r>
            <a:r>
              <a:rPr lang="en-US" sz="1600" dirty="0" err="1">
                <a:latin typeface="David" panose="020E0502060401010101" pitchFamily="34" charset="-79"/>
                <a:cs typeface="David" panose="020E0502060401010101" pitchFamily="34" charset="-79"/>
              </a:rPr>
              <a:t>integratie</a:t>
            </a:r>
            <a:r>
              <a:rPr lang="en-US" sz="1600" dirty="0">
                <a:latin typeface="David" panose="020E0502060401010101" pitchFamily="34" charset="-79"/>
                <a:cs typeface="David" panose="020E0502060401010101" pitchFamily="34" charset="-79"/>
              </a:rPr>
              <a:t>", 2014 Amsterdam: RVO, p.144, .p.168.</a:t>
            </a: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Gabriella </a:t>
            </a:r>
            <a:r>
              <a:rPr lang="en-US" sz="1600" dirty="0" err="1">
                <a:latin typeface="David" panose="020E0502060401010101" pitchFamily="34" charset="-79"/>
                <a:cs typeface="David" panose="020E0502060401010101" pitchFamily="34" charset="-79"/>
              </a:rPr>
              <a:t>Sjögren</a:t>
            </a:r>
            <a:r>
              <a:rPr lang="en-US" sz="1600" dirty="0">
                <a:latin typeface="David" panose="020E0502060401010101" pitchFamily="34" charset="-79"/>
                <a:cs typeface="David" panose="020E0502060401010101" pitchFamily="34" charset="-79"/>
              </a:rPr>
              <a:t> Lindquist, "Unemployment insurance, social assistance, and activation policy in Sweden", </a:t>
            </a:r>
            <a:r>
              <a:rPr lang="en-US" sz="1600" dirty="0" err="1">
                <a:latin typeface="David" panose="020E0502060401010101" pitchFamily="34" charset="-79"/>
                <a:cs typeface="David" panose="020E0502060401010101" pitchFamily="34" charset="-79"/>
              </a:rPr>
              <a:t>Implementierung</a:t>
            </a:r>
            <a:r>
              <a:rPr lang="en-US" sz="1600" dirty="0">
                <a:latin typeface="David" panose="020E0502060401010101" pitchFamily="34" charset="-79"/>
                <a:cs typeface="David" panose="020E0502060401010101" pitchFamily="34" charset="-79"/>
              </a:rPr>
              <a:t> the news basic allowance for job seekers, Berlin. 17-18 April 2007. </a:t>
            </a:r>
            <a:r>
              <a:rPr lang="en-US" sz="1600" dirty="0">
                <a:latin typeface="David" panose="020E0502060401010101" pitchFamily="34" charset="-79"/>
                <a:cs typeface="David" panose="020E0502060401010101" pitchFamily="34" charset="-79"/>
                <a:hlinkClick r:id="rId6"/>
              </a:rPr>
              <a:t>https://www.researchgate.net/publication/266094284</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Tea </a:t>
            </a:r>
            <a:r>
              <a:rPr lang="en-US" sz="1600" dirty="0" err="1">
                <a:latin typeface="David" panose="020E0502060401010101" pitchFamily="34" charset="-79"/>
                <a:cs typeface="David" panose="020E0502060401010101" pitchFamily="34" charset="-79"/>
              </a:rPr>
              <a:t>Lallukka</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Martta</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Kerkelä</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Tiina</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Ristikari</a:t>
            </a:r>
            <a:r>
              <a:rPr lang="en-US" sz="1600" dirty="0">
                <a:latin typeface="David" panose="020E0502060401010101" pitchFamily="34" charset="-79"/>
                <a:cs typeface="David" panose="020E0502060401010101" pitchFamily="34" charset="-79"/>
              </a:rPr>
              <a:t>, Marko </a:t>
            </a:r>
            <a:r>
              <a:rPr lang="en-US" sz="1600" dirty="0" err="1">
                <a:latin typeface="David" panose="020E0502060401010101" pitchFamily="34" charset="-79"/>
                <a:cs typeface="David" panose="020E0502060401010101" pitchFamily="34" charset="-79"/>
              </a:rPr>
              <a:t>Merikukkac</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Heikki</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Hiilamo</a:t>
            </a:r>
            <a:r>
              <a:rPr lang="en-US" sz="1600" dirty="0">
                <a:latin typeface="David" panose="020E0502060401010101" pitchFamily="34" charset="-79"/>
                <a:cs typeface="David" panose="020E0502060401010101" pitchFamily="34" charset="-79"/>
              </a:rPr>
              <a:t>, Marianna Virtanen, Simon </a:t>
            </a:r>
            <a:r>
              <a:rPr lang="en-US" sz="1600" dirty="0" err="1">
                <a:latin typeface="David" panose="020E0502060401010101" pitchFamily="34" charset="-79"/>
                <a:cs typeface="David" panose="020E0502060401010101" pitchFamily="34" charset="-79"/>
              </a:rPr>
              <a:t>Øverland</a:t>
            </a:r>
            <a:r>
              <a:rPr lang="en-US" sz="1600" dirty="0">
                <a:latin typeface="David" panose="020E0502060401010101" pitchFamily="34" charset="-79"/>
                <a:cs typeface="David" panose="020E0502060401010101" pitchFamily="34" charset="-79"/>
              </a:rPr>
              <a:t>, Mika </a:t>
            </a:r>
            <a:r>
              <a:rPr lang="en-US" sz="1600" dirty="0" err="1">
                <a:latin typeface="David" panose="020E0502060401010101" pitchFamily="34" charset="-79"/>
                <a:cs typeface="David" panose="020E0502060401010101" pitchFamily="34" charset="-79"/>
              </a:rPr>
              <a:t>Gissler</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Jaana</a:t>
            </a:r>
            <a:r>
              <a:rPr lang="en-US" sz="1600" dirty="0">
                <a:latin typeface="David" panose="020E0502060401010101" pitchFamily="34" charset="-79"/>
                <a:cs typeface="David" panose="020E0502060401010101" pitchFamily="34" charset="-79"/>
              </a:rPr>
              <a:t> I. </a:t>
            </a:r>
            <a:r>
              <a:rPr lang="en-US" sz="1600" dirty="0" err="1">
                <a:latin typeface="David" panose="020E0502060401010101" pitchFamily="34" charset="-79"/>
                <a:cs typeface="David" panose="020E0502060401010101" pitchFamily="34" charset="-79"/>
              </a:rPr>
              <a:t>Halonen</a:t>
            </a:r>
            <a:r>
              <a:rPr lang="en-US" sz="1600" dirty="0">
                <a:latin typeface="David" panose="020E0502060401010101" pitchFamily="34" charset="-79"/>
                <a:cs typeface="David" panose="020E0502060401010101" pitchFamily="34" charset="-79"/>
              </a:rPr>
              <a:t>, "Determinants of long-term unemployment in early adulthood: A Finnish birth cohort study", Volume 8, August 2019, 100410. https://doi.org/10.1016/j.ssmph.2019.100410</a:t>
            </a: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The Unemployment Rate by the OECD:  </a:t>
            </a:r>
            <a:r>
              <a:rPr lang="en-US" sz="1600" dirty="0">
                <a:latin typeface="David" panose="020E0502060401010101" pitchFamily="34" charset="-79"/>
                <a:cs typeface="David" panose="020E0502060401010101" pitchFamily="34" charset="-79"/>
                <a:hlinkClick r:id="rId7"/>
              </a:rPr>
              <a:t>https://data.oecd.org/unemp/unemployment-rate.htm</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The Israeli Employment Service: </a:t>
            </a:r>
            <a:r>
              <a:rPr lang="en-US" sz="1600" dirty="0">
                <a:latin typeface="David" panose="020E0502060401010101" pitchFamily="34" charset="-79"/>
                <a:cs typeface="David" panose="020E0502060401010101" pitchFamily="34" charset="-79"/>
                <a:hlinkClick r:id="rId8"/>
              </a:rPr>
              <a:t>https://www.taasuka.gov.il/he/About/Pages/default.aspx</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err="1">
                <a:latin typeface="David" panose="020E0502060401010101" pitchFamily="34" charset="-79"/>
                <a:cs typeface="David" panose="020E0502060401010101" pitchFamily="34" charset="-79"/>
              </a:rPr>
              <a:t>Calmfors</a:t>
            </a:r>
            <a:r>
              <a:rPr lang="en-US" sz="1600" dirty="0">
                <a:latin typeface="David" panose="020E0502060401010101" pitchFamily="34" charset="-79"/>
                <a:cs typeface="David" panose="020E0502060401010101" pitchFamily="34" charset="-79"/>
              </a:rPr>
              <a:t>, L. Active </a:t>
            </a:r>
            <a:r>
              <a:rPr lang="en-US" sz="1600" dirty="0" err="1">
                <a:latin typeface="David" panose="020E0502060401010101" pitchFamily="34" charset="-79"/>
                <a:cs typeface="David" panose="020E0502060401010101" pitchFamily="34" charset="-79"/>
              </a:rPr>
              <a:t>labour</a:t>
            </a:r>
            <a:r>
              <a:rPr lang="en-US" sz="1600" dirty="0">
                <a:latin typeface="David" panose="020E0502060401010101" pitchFamily="34" charset="-79"/>
                <a:cs typeface="David" panose="020E0502060401010101" pitchFamily="34" charset="-79"/>
              </a:rPr>
              <a:t> market policy and unemployment: a framework for the analysis of crucial design features, OECD Economic Studies, 1994. </a:t>
            </a: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Laura </a:t>
            </a:r>
            <a:r>
              <a:rPr lang="en-US" sz="1600" dirty="0" err="1">
                <a:latin typeface="David" panose="020E0502060401010101" pitchFamily="34" charset="-79"/>
                <a:cs typeface="David" panose="020E0502060401010101" pitchFamily="34" charset="-79"/>
              </a:rPr>
              <a:t>Pohlan</a:t>
            </a:r>
            <a:r>
              <a:rPr lang="en-US" sz="1600" dirty="0">
                <a:latin typeface="David" panose="020E0502060401010101" pitchFamily="34" charset="-79"/>
                <a:cs typeface="David" panose="020E0502060401010101" pitchFamily="34" charset="-79"/>
              </a:rPr>
              <a:t>, "Unemployment and social exclusion", Journal of Economic Behavior and Organization 164, pages 273–299, 2019. </a:t>
            </a:r>
            <a:r>
              <a:rPr lang="en-US" sz="1600" dirty="0">
                <a:latin typeface="David" panose="020E0502060401010101" pitchFamily="34" charset="-79"/>
                <a:cs typeface="David" panose="020E0502060401010101" pitchFamily="34" charset="-79"/>
                <a:hlinkClick r:id="rId9"/>
              </a:rPr>
              <a:t>https://doi.org/10.1016/j.jebo.2019.06.006</a:t>
            </a:r>
            <a:endParaRPr lang="en-US" sz="1600" dirty="0">
              <a:latin typeface="David" panose="020E0502060401010101" pitchFamily="34" charset="-79"/>
              <a:cs typeface="David" panose="020E0502060401010101" pitchFamily="34" charset="-79"/>
            </a:endParaRPr>
          </a:p>
        </p:txBody>
      </p:sp>
      <p:sp>
        <p:nvSpPr>
          <p:cNvPr id="28" name="מלבן 27">
            <a:extLst>
              <a:ext uri="{FF2B5EF4-FFF2-40B4-BE49-F238E27FC236}">
                <a16:creationId xmlns:a16="http://schemas.microsoft.com/office/drawing/2014/main" id="{6B2465DB-7C5D-4B48-B93D-BD621322A184}"/>
              </a:ext>
            </a:extLst>
          </p:cNvPr>
          <p:cNvSpPr/>
          <p:nvPr/>
        </p:nvSpPr>
        <p:spPr>
          <a:xfrm>
            <a:off x="5157378" y="235750"/>
            <a:ext cx="2432483" cy="523220"/>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References</a:t>
            </a:r>
          </a:p>
        </p:txBody>
      </p:sp>
    </p:spTree>
    <p:extLst>
      <p:ext uri="{BB962C8B-B14F-4D97-AF65-F5344CB8AC3E}">
        <p14:creationId xmlns:p14="http://schemas.microsoft.com/office/powerpoint/2010/main" val="34761358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a:extLst>
              <a:ext uri="{FF2B5EF4-FFF2-40B4-BE49-F238E27FC236}">
                <a16:creationId xmlns:a16="http://schemas.microsoft.com/office/drawing/2014/main" id="{DCC58216-CB37-4013-AC8B-9D00E1E0F172}"/>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30" name="תיבת טקסט 7">
            <a:extLst>
              <a:ext uri="{FF2B5EF4-FFF2-40B4-BE49-F238E27FC236}">
                <a16:creationId xmlns:a16="http://schemas.microsoft.com/office/drawing/2014/main" id="{63B9C21B-1785-4DBC-9BF4-A738F7A1FCE3}"/>
              </a:ext>
            </a:extLst>
          </p:cNvPr>
          <p:cNvSpPr txBox="1"/>
          <p:nvPr/>
        </p:nvSpPr>
        <p:spPr>
          <a:xfrm>
            <a:off x="924338" y="950770"/>
            <a:ext cx="10343324" cy="5601533"/>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Luis Centeno, Mário Centeno, Álvaro A. Novo, "Evaluating job-search programs for old and young individuals: Heterogeneous impact on unemployment duration", </a:t>
            </a:r>
            <a:r>
              <a:rPr lang="en-US" sz="1600" dirty="0" err="1">
                <a:latin typeface="David" panose="020E0502060401010101" pitchFamily="34" charset="-79"/>
                <a:cs typeface="David" panose="020E0502060401010101" pitchFamily="34" charset="-79"/>
              </a:rPr>
              <a:t>Labour</a:t>
            </a:r>
            <a:r>
              <a:rPr lang="en-US" sz="1600" dirty="0">
                <a:latin typeface="David" panose="020E0502060401010101" pitchFamily="34" charset="-79"/>
                <a:cs typeface="David" panose="020E0502060401010101" pitchFamily="34" charset="-79"/>
              </a:rPr>
              <a:t> Economics 16, (2009) 12–25, </a:t>
            </a:r>
            <a:r>
              <a:rPr lang="en-US" sz="1600" dirty="0">
                <a:latin typeface="David" panose="020E0502060401010101" pitchFamily="34" charset="-79"/>
                <a:cs typeface="David" panose="020E0502060401010101" pitchFamily="34" charset="-79"/>
                <a:hlinkClick r:id="rId6"/>
              </a:rPr>
              <a:t>https://doi.org/10.1016/j.labeco.2008.02.004</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EURES - The European Job Mobility Portal: </a:t>
            </a:r>
            <a:r>
              <a:rPr lang="en-US" sz="1600" dirty="0">
                <a:latin typeface="David" panose="020E0502060401010101" pitchFamily="34" charset="-79"/>
                <a:cs typeface="David" panose="020E0502060401010101" pitchFamily="34" charset="-79"/>
                <a:hlinkClick r:id="rId7"/>
              </a:rPr>
              <a:t>https://ec.europa.eu/eures/public/en/homepage</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Yan DI, "China’s Employment Policies and Strategies", Chinese Academy of </a:t>
            </a:r>
            <a:r>
              <a:rPr lang="en-US" sz="1600" dirty="0" err="1">
                <a:latin typeface="David" panose="020E0502060401010101" pitchFamily="34" charset="-79"/>
                <a:cs typeface="David" panose="020E0502060401010101" pitchFamily="34" charset="-79"/>
              </a:rPr>
              <a:t>Labour</a:t>
            </a:r>
            <a:r>
              <a:rPr lang="en-US" sz="1600" dirty="0">
                <a:latin typeface="David" panose="020E0502060401010101" pitchFamily="34" charset="-79"/>
                <a:cs typeface="David" panose="020E0502060401010101" pitchFamily="34" charset="-79"/>
              </a:rPr>
              <a:t> and Social Security, Ministry of </a:t>
            </a:r>
            <a:r>
              <a:rPr lang="en-US" sz="1600" dirty="0" err="1">
                <a:latin typeface="David" panose="020E0502060401010101" pitchFamily="34" charset="-79"/>
                <a:cs typeface="David" panose="020E0502060401010101" pitchFamily="34" charset="-79"/>
              </a:rPr>
              <a:t>Labour</a:t>
            </a:r>
            <a:r>
              <a:rPr lang="en-US" sz="1600" dirty="0">
                <a:latin typeface="David" panose="020E0502060401010101" pitchFamily="34" charset="-79"/>
                <a:cs typeface="David" panose="020E0502060401010101" pitchFamily="34" charset="-79"/>
              </a:rPr>
              <a:t> and Social Security, </a:t>
            </a:r>
            <a:r>
              <a:rPr lang="en-US" sz="1600" dirty="0" err="1">
                <a:latin typeface="David" panose="020E0502060401010101" pitchFamily="34" charset="-79"/>
                <a:cs typeface="David" panose="020E0502060401010101" pitchFamily="34" charset="-79"/>
              </a:rPr>
              <a:t>P.R.China</a:t>
            </a:r>
            <a:r>
              <a:rPr lang="en-US" sz="1600" dirty="0">
                <a:latin typeface="David" panose="020E0502060401010101" pitchFamily="34" charset="-79"/>
                <a:cs typeface="David" panose="020E0502060401010101" pitchFamily="34" charset="-79"/>
              </a:rPr>
              <a:t>, 2006 </a:t>
            </a:r>
            <a:r>
              <a:rPr lang="en-US" sz="1600" dirty="0">
                <a:latin typeface="David" panose="020E0502060401010101" pitchFamily="34" charset="-79"/>
                <a:cs typeface="David" panose="020E0502060401010101" pitchFamily="34" charset="-79"/>
                <a:hlinkClick r:id="rId8"/>
              </a:rPr>
              <a:t>http://www.oecd.org/els/emp/37865430.pdf</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John P. Martin " Activation and Active </a:t>
            </a:r>
            <a:r>
              <a:rPr lang="en-US" sz="1600" dirty="0" err="1">
                <a:latin typeface="David" panose="020E0502060401010101" pitchFamily="34" charset="-79"/>
                <a:cs typeface="David" panose="020E0502060401010101" pitchFamily="34" charset="-79"/>
              </a:rPr>
              <a:t>Labour</a:t>
            </a:r>
            <a:r>
              <a:rPr lang="en-US" sz="1600" dirty="0">
                <a:latin typeface="David" panose="020E0502060401010101" pitchFamily="34" charset="-79"/>
                <a:cs typeface="David" panose="020E0502060401010101" pitchFamily="34" charset="-79"/>
              </a:rPr>
              <a:t> Market Policies in OECD Countries- Stylized Facts and Evidence on their Effectiveness", Geary Institute, University College Dublin and IZA, June 2014. </a:t>
            </a:r>
            <a:br>
              <a:rPr lang="en-US" sz="1600" dirty="0">
                <a:latin typeface="David" panose="020E0502060401010101" pitchFamily="34" charset="-79"/>
                <a:cs typeface="David" panose="020E0502060401010101" pitchFamily="34" charset="-79"/>
              </a:rPr>
            </a:br>
            <a:r>
              <a:rPr lang="en-US" sz="1600" dirty="0">
                <a:latin typeface="David" panose="020E0502060401010101" pitchFamily="34" charset="-79"/>
                <a:cs typeface="David" panose="020E0502060401010101" pitchFamily="34" charset="-79"/>
                <a:hlinkClick r:id="rId9"/>
              </a:rPr>
              <a:t>http://ftp.iza.org/pp84.pdf</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Benjamin </a:t>
            </a:r>
            <a:r>
              <a:rPr lang="en-US" sz="1600" dirty="0" err="1">
                <a:latin typeface="David" panose="020E0502060401010101" pitchFamily="34" charset="-79"/>
                <a:cs typeface="David" panose="020E0502060401010101" pitchFamily="34" charset="-79"/>
              </a:rPr>
              <a:t>Crost</a:t>
            </a:r>
            <a:r>
              <a:rPr lang="en-US" sz="1600" dirty="0">
                <a:latin typeface="David" panose="020E0502060401010101" pitchFamily="34" charset="-79"/>
                <a:cs typeface="David" panose="020E0502060401010101" pitchFamily="34" charset="-79"/>
              </a:rPr>
              <a:t>, "Can workfare programs offset the negative effect of unemployment on subjective well-being?", Economics Letters, Volume 140, March 2016, Pages 42-47.</a:t>
            </a:r>
            <a:br>
              <a:rPr lang="en-US" sz="1600" dirty="0">
                <a:latin typeface="David" panose="020E0502060401010101" pitchFamily="34" charset="-79"/>
                <a:cs typeface="David" panose="020E0502060401010101" pitchFamily="34" charset="-79"/>
              </a:rPr>
            </a:br>
            <a:r>
              <a:rPr lang="en-US" sz="1600" dirty="0">
                <a:latin typeface="David" panose="020E0502060401010101" pitchFamily="34" charset="-79"/>
                <a:cs typeface="David" panose="020E0502060401010101" pitchFamily="34" charset="-79"/>
              </a:rPr>
              <a:t> </a:t>
            </a:r>
            <a:r>
              <a:rPr lang="en-US" sz="1600" dirty="0">
                <a:latin typeface="David" panose="020E0502060401010101" pitchFamily="34" charset="-79"/>
                <a:cs typeface="David" panose="020E0502060401010101" pitchFamily="34" charset="-79"/>
                <a:hlinkClick r:id="rId10"/>
              </a:rPr>
              <a:t>http://dx.doi.org/10.1016/j.econlet.2015.12.007</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Signe </a:t>
            </a:r>
            <a:r>
              <a:rPr lang="en-US" sz="1600" dirty="0" err="1">
                <a:latin typeface="David" panose="020E0502060401010101" pitchFamily="34" charset="-79"/>
                <a:cs typeface="David" panose="020E0502060401010101" pitchFamily="34" charset="-79"/>
              </a:rPr>
              <a:t>Hald</a:t>
            </a:r>
            <a:r>
              <a:rPr lang="en-US" sz="1600" dirty="0">
                <a:latin typeface="David" panose="020E0502060401010101" pitchFamily="34" charset="-79"/>
                <a:cs typeface="David" panose="020E0502060401010101" pitchFamily="34" charset="-79"/>
              </a:rPr>
              <a:t> Andersen, "Exiting unemployment: How do program effects depend on individual coping strategies?", Journal of Economic Psychology 32, (2011) 248–258. </a:t>
            </a:r>
            <a:br>
              <a:rPr lang="en-US" sz="1600" dirty="0">
                <a:latin typeface="David" panose="020E0502060401010101" pitchFamily="34" charset="-79"/>
                <a:cs typeface="David" panose="020E0502060401010101" pitchFamily="34" charset="-79"/>
              </a:rPr>
            </a:br>
            <a:r>
              <a:rPr lang="en-US" sz="1600" dirty="0">
                <a:latin typeface="David" panose="020E0502060401010101" pitchFamily="34" charset="-79"/>
                <a:cs typeface="David" panose="020E0502060401010101" pitchFamily="34" charset="-79"/>
                <a:hlinkClick r:id="rId11"/>
              </a:rPr>
              <a:t>https://doi.org/10.1016/j.joep.2010.01.013</a:t>
            </a:r>
            <a:endParaRPr lang="en-US" sz="1600" dirty="0">
              <a:latin typeface="David" panose="020E0502060401010101" pitchFamily="34" charset="-79"/>
              <a:cs typeface="David" panose="020E0502060401010101" pitchFamily="34" charset="-79"/>
            </a:endParaRPr>
          </a:p>
        </p:txBody>
      </p:sp>
      <p:sp>
        <p:nvSpPr>
          <p:cNvPr id="28" name="מלבן 27">
            <a:extLst>
              <a:ext uri="{FF2B5EF4-FFF2-40B4-BE49-F238E27FC236}">
                <a16:creationId xmlns:a16="http://schemas.microsoft.com/office/drawing/2014/main" id="{6B2465DB-7C5D-4B48-B93D-BD621322A184}"/>
              </a:ext>
            </a:extLst>
          </p:cNvPr>
          <p:cNvSpPr/>
          <p:nvPr/>
        </p:nvSpPr>
        <p:spPr>
          <a:xfrm>
            <a:off x="5157378" y="235750"/>
            <a:ext cx="2432483" cy="523220"/>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References</a:t>
            </a:r>
          </a:p>
        </p:txBody>
      </p:sp>
    </p:spTree>
    <p:extLst>
      <p:ext uri="{BB962C8B-B14F-4D97-AF65-F5344CB8AC3E}">
        <p14:creationId xmlns:p14="http://schemas.microsoft.com/office/powerpoint/2010/main" val="37274709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a:extLst>
              <a:ext uri="{FF2B5EF4-FFF2-40B4-BE49-F238E27FC236}">
                <a16:creationId xmlns:a16="http://schemas.microsoft.com/office/drawing/2014/main" id="{DCC58216-CB37-4013-AC8B-9D00E1E0F172}"/>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30" name="תיבת טקסט 7">
            <a:extLst>
              <a:ext uri="{FF2B5EF4-FFF2-40B4-BE49-F238E27FC236}">
                <a16:creationId xmlns:a16="http://schemas.microsoft.com/office/drawing/2014/main" id="{63B9C21B-1785-4DBC-9BF4-A738F7A1FCE3}"/>
              </a:ext>
            </a:extLst>
          </p:cNvPr>
          <p:cNvSpPr txBox="1"/>
          <p:nvPr/>
        </p:nvSpPr>
        <p:spPr>
          <a:xfrm>
            <a:off x="924338" y="993132"/>
            <a:ext cx="10343324" cy="5232202"/>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Head of Publications Service, OECD Publications Service, "The Public Employment Service in The United States", 2000. </a:t>
            </a:r>
            <a:r>
              <a:rPr lang="en-US" sz="1600" dirty="0">
                <a:latin typeface="David" panose="020E0502060401010101" pitchFamily="34" charset="-79"/>
                <a:cs typeface="David" panose="020E0502060401010101" pitchFamily="34" charset="-79"/>
                <a:hlinkClick r:id="rId6"/>
              </a:rPr>
              <a:t>http://www.oecd.org/employment/emp/thepublicemploymentserviceintheunitedstates.htm</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The United States. Congress. House. Committee on Education and Labor. Subcommittee on Employment Opportunities, "Welfare jobs legislation: hearing before the Subcommittee on Employment Opportunities of the Committee on Education and Labor, House of Representatives; Ninety-sixth Congress, first[-second] session, on H.R. 4425 ... H.R. 4426, 1979-1980, page 66-67. </a:t>
            </a:r>
            <a:r>
              <a:rPr lang="en-US" sz="1600" dirty="0">
                <a:latin typeface="David" panose="020E0502060401010101" pitchFamily="34" charset="-79"/>
                <a:cs typeface="David" panose="020E0502060401010101" pitchFamily="34" charset="-79"/>
                <a:hlinkClick r:id="rId7"/>
              </a:rPr>
              <a:t>https://books.google.co.il/books?id=zrBTKOmLgUsC&amp;printsec=frontcover&amp;hl=iw&amp;source=gbs_ge_summary_r&amp;cad=0#v=onepage&amp;q&amp;f=false</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Taub Center Staff, "Arab Israeli Unemployment Much Higher than Previously Thought", Bulletin Articles December 02, 2012. </a:t>
            </a:r>
            <a:r>
              <a:rPr lang="en-US" sz="1600" dirty="0">
                <a:latin typeface="David" panose="020E0502060401010101" pitchFamily="34" charset="-79"/>
                <a:cs typeface="David" panose="020E0502060401010101" pitchFamily="34" charset="-79"/>
                <a:hlinkClick r:id="rId8"/>
              </a:rPr>
              <a:t>http://taubcenter.org.il/arab-israeli-unemployment-much-higher-than-previously-thought-2/</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Sami </a:t>
            </a:r>
            <a:r>
              <a:rPr lang="en-US" sz="1600" dirty="0" err="1">
                <a:latin typeface="David" panose="020E0502060401010101" pitchFamily="34" charset="-79"/>
                <a:cs typeface="David" panose="020E0502060401010101" pitchFamily="34" charset="-79"/>
              </a:rPr>
              <a:t>Miaari</a:t>
            </a:r>
            <a:r>
              <a:rPr lang="en-US" sz="1600" dirty="0">
                <a:latin typeface="David" panose="020E0502060401010101" pitchFamily="34" charset="-79"/>
                <a:cs typeface="David" panose="020E0502060401010101" pitchFamily="34" charset="-79"/>
              </a:rPr>
              <a:t>, "The Dynamics of Unemployment among the Arabs in Israel: Evidence from Panel Data", October 2008. </a:t>
            </a:r>
            <a:r>
              <a:rPr lang="en-US" sz="1600" dirty="0">
                <a:latin typeface="David" panose="020E0502060401010101" pitchFamily="34" charset="-79"/>
                <a:cs typeface="David" panose="020E0502060401010101" pitchFamily="34" charset="-79"/>
                <a:hlinkClick r:id="rId9"/>
              </a:rPr>
              <a:t>https://www.researchgate.net/publication/318723797</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err="1">
                <a:latin typeface="David" panose="020E0502060401010101" pitchFamily="34" charset="-79"/>
                <a:cs typeface="David" panose="020E0502060401010101" pitchFamily="34" charset="-79"/>
              </a:rPr>
              <a:t>Avishai</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Benish</a:t>
            </a:r>
            <a:r>
              <a:rPr lang="en-US" sz="1600" dirty="0">
                <a:latin typeface="David" panose="020E0502060401010101" pitchFamily="34" charset="-79"/>
                <a:cs typeface="David" panose="020E0502060401010101" pitchFamily="34" charset="-79"/>
              </a:rPr>
              <a:t>, "Wisconsin program implementation in Israel", July 4th, 2006. </a:t>
            </a:r>
            <a:r>
              <a:rPr lang="en-US" sz="1600" dirty="0">
                <a:latin typeface="David" panose="020E0502060401010101" pitchFamily="34" charset="-79"/>
                <a:cs typeface="David" panose="020E0502060401010101" pitchFamily="34" charset="-79"/>
                <a:hlinkClick r:id="rId10"/>
              </a:rPr>
              <a:t>https://web.archive.org/web/20060704075219/http://www.commitment.org.il/art_images/files/943299552/Benish.pdf</a:t>
            </a:r>
            <a:endParaRPr lang="en-US" sz="1600" dirty="0">
              <a:latin typeface="David" panose="020E0502060401010101" pitchFamily="34" charset="-79"/>
              <a:cs typeface="David" panose="020E0502060401010101" pitchFamily="34" charset="-79"/>
            </a:endParaRPr>
          </a:p>
        </p:txBody>
      </p:sp>
      <p:sp>
        <p:nvSpPr>
          <p:cNvPr id="28" name="מלבן 27">
            <a:extLst>
              <a:ext uri="{FF2B5EF4-FFF2-40B4-BE49-F238E27FC236}">
                <a16:creationId xmlns:a16="http://schemas.microsoft.com/office/drawing/2014/main" id="{6B2465DB-7C5D-4B48-B93D-BD621322A184}"/>
              </a:ext>
            </a:extLst>
          </p:cNvPr>
          <p:cNvSpPr/>
          <p:nvPr/>
        </p:nvSpPr>
        <p:spPr>
          <a:xfrm>
            <a:off x="5157378" y="235750"/>
            <a:ext cx="2432483" cy="523220"/>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References</a:t>
            </a:r>
          </a:p>
        </p:txBody>
      </p:sp>
    </p:spTree>
    <p:extLst>
      <p:ext uri="{BB962C8B-B14F-4D97-AF65-F5344CB8AC3E}">
        <p14:creationId xmlns:p14="http://schemas.microsoft.com/office/powerpoint/2010/main" val="3548309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a:extLst>
              <a:ext uri="{FF2B5EF4-FFF2-40B4-BE49-F238E27FC236}">
                <a16:creationId xmlns:a16="http://schemas.microsoft.com/office/drawing/2014/main" id="{DCC58216-CB37-4013-AC8B-9D00E1E0F172}"/>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30" name="תיבת טקסט 7">
            <a:extLst>
              <a:ext uri="{FF2B5EF4-FFF2-40B4-BE49-F238E27FC236}">
                <a16:creationId xmlns:a16="http://schemas.microsoft.com/office/drawing/2014/main" id="{63B9C21B-1785-4DBC-9BF4-A738F7A1FCE3}"/>
              </a:ext>
            </a:extLst>
          </p:cNvPr>
          <p:cNvSpPr txBox="1"/>
          <p:nvPr/>
        </p:nvSpPr>
        <p:spPr>
          <a:xfrm>
            <a:off x="924338" y="993132"/>
            <a:ext cx="10343324" cy="4493538"/>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Ministry of Labor, Social Affairs and Social Services, "The Arabs in Israel, mapping population, employment features, living, income and outcome", 2015 page 19. </a:t>
            </a:r>
            <a:r>
              <a:rPr lang="en-US" sz="1600" dirty="0">
                <a:latin typeface="David" panose="020E0502060401010101" pitchFamily="34" charset="-79"/>
                <a:cs typeface="David" panose="020E0502060401010101" pitchFamily="34" charset="-79"/>
                <a:hlinkClick r:id="rId6"/>
              </a:rPr>
              <a:t>https://employment.molsa.gov.il/Research/Documents/X13478.pdf</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Central Bureau of Statistics, "Statistical year 2017", Chapter 9, 2017. </a:t>
            </a:r>
            <a:r>
              <a:rPr lang="en-US" sz="1600" dirty="0">
                <a:latin typeface="David" panose="020E0502060401010101" pitchFamily="34" charset="-79"/>
                <a:cs typeface="David" panose="020E0502060401010101" pitchFamily="34" charset="-79"/>
                <a:hlinkClick r:id="rId7"/>
              </a:rPr>
              <a:t>https://meyda.education.gov.il/files/Mazkirut_Pedagogit/MadaeySviva/2017-2018/shnaton_stat_2017.pdf</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Israeli Employment Service, "Announcement of intention to undertake joint venture to assist in the technological training for the unemployed to return to the labor market and promote their welfare", 2017 </a:t>
            </a:r>
            <a:r>
              <a:rPr lang="en-US" sz="1600" dirty="0">
                <a:latin typeface="David" panose="020E0502060401010101" pitchFamily="34" charset="-79"/>
                <a:cs typeface="David" panose="020E0502060401010101" pitchFamily="34" charset="-79"/>
                <a:hlinkClick r:id="rId8"/>
              </a:rPr>
              <a:t>https://www.taasuka.gov.il/he/about/jointventures/pages/tapuach.aspx</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Daniel McFadden, "Quantitative Methods for Analyzing Travel </a:t>
            </a:r>
            <a:r>
              <a:rPr lang="en-US" sz="1600" dirty="0" err="1">
                <a:latin typeface="David" panose="020E0502060401010101" pitchFamily="34" charset="-79"/>
                <a:cs typeface="David" panose="020E0502060401010101" pitchFamily="34" charset="-79"/>
              </a:rPr>
              <a:t>Behavour</a:t>
            </a:r>
            <a:r>
              <a:rPr lang="en-US" sz="1600" dirty="0">
                <a:latin typeface="David" panose="020E0502060401010101" pitchFamily="34" charset="-79"/>
                <a:cs typeface="David" panose="020E0502060401010101" pitchFamily="34" charset="-79"/>
              </a:rPr>
              <a:t> Of Individuals: Some Recent Developments", November 22, 1977. </a:t>
            </a:r>
            <a:r>
              <a:rPr lang="en-US" sz="1600" dirty="0">
                <a:latin typeface="David" panose="020E0502060401010101" pitchFamily="34" charset="-79"/>
                <a:cs typeface="David" panose="020E0502060401010101" pitchFamily="34" charset="-79"/>
                <a:hlinkClick r:id="rId9"/>
              </a:rPr>
              <a:t>https://cowles.yale.edu/sites/default/files/files/pub/d04/d0474.pdf</a:t>
            </a:r>
            <a:r>
              <a:rPr lang="en-US" sz="1600" dirty="0">
                <a:latin typeface="David" panose="020E0502060401010101" pitchFamily="34" charset="-79"/>
                <a:cs typeface="David" panose="020E0502060401010101" pitchFamily="34" charset="-79"/>
              </a:rPr>
              <a:t> </a:t>
            </a:r>
            <a:r>
              <a:rPr lang="en-US" sz="1600" dirty="0">
                <a:latin typeface="David" panose="020E0502060401010101" pitchFamily="34" charset="-79"/>
                <a:cs typeface="David" panose="020E0502060401010101" pitchFamily="34" charset="-79"/>
                <a:hlinkClick r:id="rId10"/>
              </a:rPr>
              <a:t>https://econpapers.repec.org/paper/cwlcwldpp/474.htm</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err="1">
                <a:latin typeface="David" panose="020E0502060401010101" pitchFamily="34" charset="-79"/>
                <a:cs typeface="David" panose="020E0502060401010101" pitchFamily="34" charset="-79"/>
              </a:rPr>
              <a:t>Avishai</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Benish</a:t>
            </a:r>
            <a:r>
              <a:rPr lang="en-US" sz="1600" dirty="0">
                <a:latin typeface="David" panose="020E0502060401010101" pitchFamily="34" charset="-79"/>
                <a:cs typeface="David" panose="020E0502060401010101" pitchFamily="34" charset="-79"/>
              </a:rPr>
              <a:t>, "Wisconsin program implementation in Israel", July 4th, 2006. </a:t>
            </a:r>
            <a:r>
              <a:rPr lang="en-US" sz="1600" dirty="0">
                <a:latin typeface="David" panose="020E0502060401010101" pitchFamily="34" charset="-79"/>
                <a:cs typeface="David" panose="020E0502060401010101" pitchFamily="34" charset="-79"/>
                <a:hlinkClick r:id="rId11"/>
              </a:rPr>
              <a:t>https://web.archive.org/web/20060704075219/http://www.commitment.org.il/art_images/files/943299552/Benish.pdf</a:t>
            </a:r>
            <a:endParaRPr lang="en-US" sz="1600" dirty="0">
              <a:latin typeface="David" panose="020E0502060401010101" pitchFamily="34" charset="-79"/>
              <a:cs typeface="David" panose="020E0502060401010101" pitchFamily="34" charset="-79"/>
            </a:endParaRPr>
          </a:p>
        </p:txBody>
      </p:sp>
      <p:sp>
        <p:nvSpPr>
          <p:cNvPr id="28" name="מלבן 27">
            <a:extLst>
              <a:ext uri="{FF2B5EF4-FFF2-40B4-BE49-F238E27FC236}">
                <a16:creationId xmlns:a16="http://schemas.microsoft.com/office/drawing/2014/main" id="{6B2465DB-7C5D-4B48-B93D-BD621322A184}"/>
              </a:ext>
            </a:extLst>
          </p:cNvPr>
          <p:cNvSpPr/>
          <p:nvPr/>
        </p:nvSpPr>
        <p:spPr>
          <a:xfrm>
            <a:off x="5157378" y="235750"/>
            <a:ext cx="2432483" cy="523220"/>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References</a:t>
            </a:r>
          </a:p>
        </p:txBody>
      </p:sp>
    </p:spTree>
    <p:extLst>
      <p:ext uri="{BB962C8B-B14F-4D97-AF65-F5344CB8AC3E}">
        <p14:creationId xmlns:p14="http://schemas.microsoft.com/office/powerpoint/2010/main" val="10524559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59C4881E-2692-4A7F-935A-B7A768DF1E0D}"/>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a:extLst>
              <a:ext uri="{FF2B5EF4-FFF2-40B4-BE49-F238E27FC236}">
                <a16:creationId xmlns:a16="http://schemas.microsoft.com/office/drawing/2014/main" id="{B1981535-B5AA-4E0C-ACE5-925CC19B20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72">
            <a:extLst>
              <a:ext uri="{FF2B5EF4-FFF2-40B4-BE49-F238E27FC236}">
                <a16:creationId xmlns:a16="http://schemas.microsoft.com/office/drawing/2014/main" id="{BF97D060-AA7E-4411-BA62-28BD1EBD55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26" name="Picture 2" descr="Gif Thank You For Listening trong 2020 (Có hình ảnh) | Hình ảnh ...">
            <a:extLst>
              <a:ext uri="{FF2B5EF4-FFF2-40B4-BE49-F238E27FC236}">
                <a16:creationId xmlns:a16="http://schemas.microsoft.com/office/drawing/2014/main" id="{C89C2B2E-0D14-4AB7-BCE0-FFB4C05648A2}"/>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tretch>
            <a:fillRect/>
          </a:stretch>
        </p:blipFill>
        <p:spPr bwMode="auto">
          <a:xfrm>
            <a:off x="1764110" y="804333"/>
            <a:ext cx="8605713" cy="4948285"/>
          </a:xfrm>
          <a:prstGeom prst="roundRect">
            <a:avLst>
              <a:gd name="adj" fmla="val 5301"/>
            </a:avLst>
          </a:prstGeom>
          <a:noFill/>
          <a:ln w="19050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7"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8">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2423927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a:extLst>
              <a:ext uri="{FF2B5EF4-FFF2-40B4-BE49-F238E27FC236}">
                <a16:creationId xmlns:a16="http://schemas.microsoft.com/office/drawing/2014/main" id="{0196CAFF-1EA3-4EA5-9550-062DA476780B}"/>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5" name="תיבת טקסט 4">
            <a:extLst>
              <a:ext uri="{FF2B5EF4-FFF2-40B4-BE49-F238E27FC236}">
                <a16:creationId xmlns:a16="http://schemas.microsoft.com/office/drawing/2014/main" id="{EFFA2094-7218-44E1-816D-981EA612941F}"/>
              </a:ext>
            </a:extLst>
          </p:cNvPr>
          <p:cNvSpPr txBox="1"/>
          <p:nvPr/>
        </p:nvSpPr>
        <p:spPr>
          <a:xfrm>
            <a:off x="944900" y="1874508"/>
            <a:ext cx="10991481" cy="2812180"/>
          </a:xfrm>
          <a:prstGeom prst="rect">
            <a:avLst/>
          </a:prstGeom>
          <a:noFill/>
        </p:spPr>
        <p:txBody>
          <a:bodyPr wrap="square" rtlCol="1">
            <a:spAutoFit/>
          </a:bodyPr>
          <a:lstStyle/>
          <a:p>
            <a:pPr marL="457200" indent="-457200">
              <a:lnSpc>
                <a:spcPct val="150000"/>
              </a:lnSpc>
              <a:buFont typeface="+mj-lt"/>
              <a:buAutoNum type="arabicParenR"/>
            </a:pPr>
            <a:r>
              <a:rPr lang="en-US" sz="2400" dirty="0">
                <a:latin typeface="Times New Roman" panose="02020603050405020304" pitchFamily="18" charset="0"/>
                <a:ea typeface="Times New Roman" panose="02020603050405020304" pitchFamily="18" charset="0"/>
                <a:cs typeface="David" panose="020E0502060401010101" pitchFamily="34" charset="-79"/>
              </a:rPr>
              <a:t>Analyzing success factors of the Israeli Employment Service “Employment Circuits” placement program</a:t>
            </a:r>
          </a:p>
          <a:p>
            <a:pPr marL="457200" indent="-457200">
              <a:lnSpc>
                <a:spcPct val="150000"/>
              </a:lnSpc>
              <a:buFont typeface="+mj-lt"/>
              <a:buAutoNum type="arabicParenR"/>
            </a:pPr>
            <a:r>
              <a:rPr lang="en-US" sz="2400" dirty="0">
                <a:latin typeface="Times New Roman" panose="02020603050405020304" pitchFamily="18" charset="0"/>
                <a:ea typeface="Times New Roman" panose="02020603050405020304" pitchFamily="18" charset="0"/>
                <a:cs typeface="David" panose="020E0502060401010101" pitchFamily="34" charset="-79"/>
              </a:rPr>
              <a:t>Write research paper and publish in Economic-Letters journal.</a:t>
            </a:r>
          </a:p>
          <a:p>
            <a:pPr marL="457200" indent="-457200">
              <a:lnSpc>
                <a:spcPct val="150000"/>
              </a:lnSpc>
              <a:buFont typeface="+mj-lt"/>
              <a:buAutoNum type="arabicParenR"/>
            </a:pPr>
            <a:r>
              <a:rPr lang="en-US" sz="2400" dirty="0">
                <a:latin typeface="Times New Roman" panose="02020603050405020304" pitchFamily="18" charset="0"/>
                <a:ea typeface="Times New Roman" panose="02020603050405020304" pitchFamily="18" charset="0"/>
                <a:cs typeface="David" panose="020E0502060401010101" pitchFamily="34" charset="-79"/>
              </a:rPr>
              <a:t>Present the article in the Economy &amp; Business, 19th International Scientific Events Conference, 20-23 August 2020, Burgas, Bulgaria</a:t>
            </a:r>
            <a:endParaRPr lang="he-IL" sz="2400" dirty="0">
              <a:latin typeface="Times New Roman" panose="02020603050405020304" pitchFamily="18" charset="0"/>
              <a:ea typeface="Times New Roman" panose="02020603050405020304" pitchFamily="18" charset="0"/>
              <a:cs typeface="David" panose="020E0502060401010101" pitchFamily="34" charset="-79"/>
            </a:endParaRPr>
          </a:p>
        </p:txBody>
      </p:sp>
      <p:pic>
        <p:nvPicPr>
          <p:cNvPr id="25" name="תמונה 24" descr="תוצאת תמונה עבור שירות התעסוקה">
            <a:extLst>
              <a:ext uri="{FF2B5EF4-FFF2-40B4-BE49-F238E27FC236}">
                <a16:creationId xmlns:a16="http://schemas.microsoft.com/office/drawing/2014/main" id="{5874AD99-BC0F-499F-AD5B-3E7CDD42DDAB}"/>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5EF3EED0-8F6E-411E-B438-21471ACB3924}"/>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27" name="מלבן 26">
            <a:extLst>
              <a:ext uri="{FF2B5EF4-FFF2-40B4-BE49-F238E27FC236}">
                <a16:creationId xmlns:a16="http://schemas.microsoft.com/office/drawing/2014/main" id="{2C391189-9D3A-40AF-B9C6-B201FCD53A49}"/>
              </a:ext>
            </a:extLst>
          </p:cNvPr>
          <p:cNvSpPr/>
          <p:nvPr/>
        </p:nvSpPr>
        <p:spPr>
          <a:xfrm>
            <a:off x="4967325" y="676438"/>
            <a:ext cx="2257348"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Project Goals</a:t>
            </a:r>
          </a:p>
        </p:txBody>
      </p:sp>
      <p:grpSp>
        <p:nvGrpSpPr>
          <p:cNvPr id="46" name="קבוצה 45">
            <a:extLst>
              <a:ext uri="{FF2B5EF4-FFF2-40B4-BE49-F238E27FC236}">
                <a16:creationId xmlns:a16="http://schemas.microsoft.com/office/drawing/2014/main" id="{757F445D-B30F-4AD2-B772-145215E71441}"/>
              </a:ext>
            </a:extLst>
          </p:cNvPr>
          <p:cNvGrpSpPr/>
          <p:nvPr/>
        </p:nvGrpSpPr>
        <p:grpSpPr>
          <a:xfrm>
            <a:off x="1670726" y="5989636"/>
            <a:ext cx="1923764" cy="752840"/>
            <a:chOff x="5953" y="12556"/>
            <a:chExt cx="2214562" cy="901113"/>
          </a:xfrm>
        </p:grpSpPr>
        <p:sp>
          <p:nvSpPr>
            <p:cNvPr id="47" name="חץ: סוגר זוויתי 46">
              <a:extLst>
                <a:ext uri="{FF2B5EF4-FFF2-40B4-BE49-F238E27FC236}">
                  <a16:creationId xmlns:a16="http://schemas.microsoft.com/office/drawing/2014/main" id="{C3ED96D4-A67E-49A5-89A7-D2A0B733BEC3}"/>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48" name="חץ: סוגר זוויתי 4">
              <a:extLst>
                <a:ext uri="{FF2B5EF4-FFF2-40B4-BE49-F238E27FC236}">
                  <a16:creationId xmlns:a16="http://schemas.microsoft.com/office/drawing/2014/main" id="{B75F57B5-C803-434D-B445-0429ABE5AD41}"/>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49" name="קבוצה 48">
            <a:extLst>
              <a:ext uri="{FF2B5EF4-FFF2-40B4-BE49-F238E27FC236}">
                <a16:creationId xmlns:a16="http://schemas.microsoft.com/office/drawing/2014/main" id="{E432103E-A54C-49A7-8204-E9A803878E65}"/>
              </a:ext>
            </a:extLst>
          </p:cNvPr>
          <p:cNvGrpSpPr/>
          <p:nvPr/>
        </p:nvGrpSpPr>
        <p:grpSpPr>
          <a:xfrm>
            <a:off x="3250248" y="5989933"/>
            <a:ext cx="1787423" cy="752543"/>
            <a:chOff x="1999059" y="12912"/>
            <a:chExt cx="2214562" cy="900757"/>
          </a:xfrm>
        </p:grpSpPr>
        <p:sp>
          <p:nvSpPr>
            <p:cNvPr id="50" name="חץ: סוגר זוויתי 49">
              <a:extLst>
                <a:ext uri="{FF2B5EF4-FFF2-40B4-BE49-F238E27FC236}">
                  <a16:creationId xmlns:a16="http://schemas.microsoft.com/office/drawing/2014/main" id="{A2EBF305-B100-4E39-A360-894270AB0E66}"/>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51" name="חץ: סוגר זוויתי 6">
              <a:extLst>
                <a:ext uri="{FF2B5EF4-FFF2-40B4-BE49-F238E27FC236}">
                  <a16:creationId xmlns:a16="http://schemas.microsoft.com/office/drawing/2014/main" id="{C166D414-E375-4DE8-9CA7-E1F5D8DF27F2}"/>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52" name="קבוצה 51">
            <a:extLst>
              <a:ext uri="{FF2B5EF4-FFF2-40B4-BE49-F238E27FC236}">
                <a16:creationId xmlns:a16="http://schemas.microsoft.com/office/drawing/2014/main" id="{C8A20B53-A50A-4F5B-8898-C75BDE4D588D}"/>
              </a:ext>
            </a:extLst>
          </p:cNvPr>
          <p:cNvGrpSpPr/>
          <p:nvPr/>
        </p:nvGrpSpPr>
        <p:grpSpPr>
          <a:xfrm>
            <a:off x="5955261" y="5989636"/>
            <a:ext cx="1753550" cy="752840"/>
            <a:chOff x="3992165" y="12556"/>
            <a:chExt cx="2214562" cy="901113"/>
          </a:xfrm>
        </p:grpSpPr>
        <p:sp>
          <p:nvSpPr>
            <p:cNvPr id="53" name="חץ: סוגר זוויתי 52">
              <a:extLst>
                <a:ext uri="{FF2B5EF4-FFF2-40B4-BE49-F238E27FC236}">
                  <a16:creationId xmlns:a16="http://schemas.microsoft.com/office/drawing/2014/main" id="{D8805AA5-9515-4925-97C2-5CA105E6CF07}"/>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54" name="חץ: סוגר זוויתי 8">
              <a:extLst>
                <a:ext uri="{FF2B5EF4-FFF2-40B4-BE49-F238E27FC236}">
                  <a16:creationId xmlns:a16="http://schemas.microsoft.com/office/drawing/2014/main" id="{EEF2B3E6-7D3E-444F-A486-969B07518752}"/>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55" name="קבוצה 54">
            <a:extLst>
              <a:ext uri="{FF2B5EF4-FFF2-40B4-BE49-F238E27FC236}">
                <a16:creationId xmlns:a16="http://schemas.microsoft.com/office/drawing/2014/main" id="{E349A555-1474-4610-B252-15295BC6EE31}"/>
              </a:ext>
            </a:extLst>
          </p:cNvPr>
          <p:cNvGrpSpPr/>
          <p:nvPr/>
        </p:nvGrpSpPr>
        <p:grpSpPr>
          <a:xfrm>
            <a:off x="4663233" y="6003667"/>
            <a:ext cx="1660667" cy="746454"/>
            <a:chOff x="5985275" y="27845"/>
            <a:chExt cx="2214563" cy="893469"/>
          </a:xfrm>
        </p:grpSpPr>
        <p:sp>
          <p:nvSpPr>
            <p:cNvPr id="56" name="חץ: סוגר זוויתי 55">
              <a:extLst>
                <a:ext uri="{FF2B5EF4-FFF2-40B4-BE49-F238E27FC236}">
                  <a16:creationId xmlns:a16="http://schemas.microsoft.com/office/drawing/2014/main" id="{9647F03E-D98D-4355-A077-946397825130}"/>
                </a:ext>
              </a:extLst>
            </p:cNvPr>
            <p:cNvSpPr/>
            <p:nvPr/>
          </p:nvSpPr>
          <p:spPr>
            <a:xfrm>
              <a:off x="5985275" y="27845"/>
              <a:ext cx="2214563" cy="885824"/>
            </a:xfrm>
            <a:prstGeom prst="chevron">
              <a:avLst/>
            </a:prstGeom>
            <a:solidFill>
              <a:schemeClr val="accent3"/>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57" name="חץ: סוגר זוויתי 10">
              <a:extLst>
                <a:ext uri="{FF2B5EF4-FFF2-40B4-BE49-F238E27FC236}">
                  <a16:creationId xmlns:a16="http://schemas.microsoft.com/office/drawing/2014/main" id="{C79AAACB-FDD5-4859-AE6B-04F21FC08C1F}"/>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58" name="קבוצה 57">
            <a:extLst>
              <a:ext uri="{FF2B5EF4-FFF2-40B4-BE49-F238E27FC236}">
                <a16:creationId xmlns:a16="http://schemas.microsoft.com/office/drawing/2014/main" id="{E35B3256-4720-49AB-97BA-D85B401EDC1D}"/>
              </a:ext>
            </a:extLst>
          </p:cNvPr>
          <p:cNvGrpSpPr/>
          <p:nvPr/>
        </p:nvGrpSpPr>
        <p:grpSpPr>
          <a:xfrm>
            <a:off x="7376994" y="6003435"/>
            <a:ext cx="1678466" cy="754330"/>
            <a:chOff x="7978378" y="10772"/>
            <a:chExt cx="2214562" cy="902897"/>
          </a:xfrm>
        </p:grpSpPr>
        <p:sp>
          <p:nvSpPr>
            <p:cNvPr id="59" name="חץ: סוגר זוויתי 58">
              <a:extLst>
                <a:ext uri="{FF2B5EF4-FFF2-40B4-BE49-F238E27FC236}">
                  <a16:creationId xmlns:a16="http://schemas.microsoft.com/office/drawing/2014/main" id="{319096B8-4EBA-4257-BFF0-D3638BE54DC1}"/>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60" name="חץ: סוגר זוויתי 12">
              <a:extLst>
                <a:ext uri="{FF2B5EF4-FFF2-40B4-BE49-F238E27FC236}">
                  <a16:creationId xmlns:a16="http://schemas.microsoft.com/office/drawing/2014/main" id="{2C68161C-A251-4ED1-8398-02DB21C1DA64}"/>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61" name="קבוצה 60">
            <a:extLst>
              <a:ext uri="{FF2B5EF4-FFF2-40B4-BE49-F238E27FC236}">
                <a16:creationId xmlns:a16="http://schemas.microsoft.com/office/drawing/2014/main" id="{2CA1BCB4-F7A0-4276-82DF-C12402DA57BD}"/>
              </a:ext>
            </a:extLst>
          </p:cNvPr>
          <p:cNvGrpSpPr/>
          <p:nvPr/>
        </p:nvGrpSpPr>
        <p:grpSpPr>
          <a:xfrm>
            <a:off x="8711223" y="6009011"/>
            <a:ext cx="2374466" cy="748754"/>
            <a:chOff x="9971484" y="17447"/>
            <a:chExt cx="2214562" cy="896222"/>
          </a:xfrm>
        </p:grpSpPr>
        <p:sp>
          <p:nvSpPr>
            <p:cNvPr id="62" name="חץ: סוגר זוויתי 61">
              <a:extLst>
                <a:ext uri="{FF2B5EF4-FFF2-40B4-BE49-F238E27FC236}">
                  <a16:creationId xmlns:a16="http://schemas.microsoft.com/office/drawing/2014/main" id="{67F6EEAB-629C-4A22-A8B1-95F0E5D8899A}"/>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63" name="חץ: סוגר זוויתי 14">
              <a:extLst>
                <a:ext uri="{FF2B5EF4-FFF2-40B4-BE49-F238E27FC236}">
                  <a16:creationId xmlns:a16="http://schemas.microsoft.com/office/drawing/2014/main" id="{565170FA-E763-42EC-973F-0FF7BDA6B1FC}"/>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21317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
            <a:extLst>
              <a:ext uri="{FF2B5EF4-FFF2-40B4-BE49-F238E27FC236}">
                <a16:creationId xmlns:a16="http://schemas.microsoft.com/office/drawing/2014/main" id="{12C606D1-43C0-47CC-B34C-7B4375A6C0A9}"/>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587"/>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5" name="תיבת טקסט 4">
            <a:extLst>
              <a:ext uri="{FF2B5EF4-FFF2-40B4-BE49-F238E27FC236}">
                <a16:creationId xmlns:a16="http://schemas.microsoft.com/office/drawing/2014/main" id="{EFFA2094-7218-44E1-816D-981EA612941F}"/>
              </a:ext>
            </a:extLst>
          </p:cNvPr>
          <p:cNvSpPr txBox="1"/>
          <p:nvPr/>
        </p:nvSpPr>
        <p:spPr>
          <a:xfrm>
            <a:off x="861120" y="1313736"/>
            <a:ext cx="10689917" cy="3114763"/>
          </a:xfrm>
          <a:prstGeom prst="rect">
            <a:avLst/>
          </a:prstGeom>
          <a:noFill/>
        </p:spPr>
        <p:txBody>
          <a:bodyPr wrap="square" rtlCol="1">
            <a:spAutoFit/>
          </a:bodyPr>
          <a:lstStyle/>
          <a:p>
            <a:pPr>
              <a:lnSpc>
                <a:spcPct val="150000"/>
              </a:lnSpc>
              <a:spcAft>
                <a:spcPts val="800"/>
              </a:spcAft>
            </a:pPr>
            <a:r>
              <a:rPr lang="en-US" sz="2000" b="1" dirty="0">
                <a:latin typeface="Times New Roman" panose="02020603050405020304" pitchFamily="18" charset="0"/>
                <a:ea typeface="Calibri" panose="020F0502020204030204" pitchFamily="34" charset="0"/>
                <a:cs typeface="David" panose="020E0502060401010101" pitchFamily="34" charset="-79"/>
              </a:rPr>
              <a:t>The unemployed </a:t>
            </a:r>
            <a:r>
              <a:rPr lang="en-US" sz="2000" dirty="0">
                <a:latin typeface="Times New Roman" panose="02020603050405020304" pitchFamily="18" charset="0"/>
                <a:ea typeface="Calibri" panose="020F0502020204030204" pitchFamily="34" charset="0"/>
                <a:cs typeface="David" panose="020E0502060401010101" pitchFamily="34" charset="-79"/>
              </a:rPr>
              <a:t>comprise all persons above a specified age who during the reference period were:</a:t>
            </a:r>
          </a:p>
          <a:p>
            <a:pPr>
              <a:lnSpc>
                <a:spcPct val="150000"/>
              </a:lnSpc>
              <a:spcAft>
                <a:spcPts val="800"/>
              </a:spcAft>
            </a:pPr>
            <a:r>
              <a:rPr lang="en-US" sz="2000" dirty="0">
                <a:latin typeface="Times New Roman" panose="02020603050405020304" pitchFamily="18" charset="0"/>
                <a:ea typeface="Calibri" panose="020F0502020204030204" pitchFamily="34" charset="0"/>
                <a:cs typeface="David" panose="020E0502060401010101" pitchFamily="34" charset="-79"/>
              </a:rPr>
              <a:t>1) Without work, that is, were not in paid employment or self employment during the reference period.</a:t>
            </a:r>
          </a:p>
          <a:p>
            <a:pPr>
              <a:lnSpc>
                <a:spcPct val="150000"/>
              </a:lnSpc>
              <a:spcAft>
                <a:spcPts val="800"/>
              </a:spcAft>
            </a:pPr>
            <a:r>
              <a:rPr lang="en-US" sz="2000" dirty="0">
                <a:latin typeface="Times New Roman" panose="02020603050405020304" pitchFamily="18" charset="0"/>
                <a:ea typeface="Calibri" panose="020F0502020204030204" pitchFamily="34" charset="0"/>
                <a:cs typeface="David" panose="020E0502060401010101" pitchFamily="34" charset="-79"/>
              </a:rPr>
              <a:t>2) Currently available for work, that is, were available for paid employment or self-employment during the reference period.</a:t>
            </a:r>
          </a:p>
          <a:p>
            <a:pPr>
              <a:lnSpc>
                <a:spcPct val="150000"/>
              </a:lnSpc>
              <a:spcAft>
                <a:spcPts val="800"/>
              </a:spcAft>
            </a:pPr>
            <a:r>
              <a:rPr lang="en-US" sz="2000" dirty="0">
                <a:latin typeface="Times New Roman" panose="02020603050405020304" pitchFamily="18" charset="0"/>
                <a:ea typeface="Calibri" panose="020F0502020204030204" pitchFamily="34" charset="0"/>
                <a:cs typeface="David" panose="020E0502060401010101" pitchFamily="34" charset="-79"/>
              </a:rPr>
              <a:t>3) Seeking work, that is, had taken specific steps in a specified recent period to seek paid employment or self-employment.</a:t>
            </a:r>
          </a:p>
        </p:txBody>
      </p:sp>
      <p:pic>
        <p:nvPicPr>
          <p:cNvPr id="27" name="תמונה 26" descr="תוצאת תמונה עבור שירות התעסוקה">
            <a:extLst>
              <a:ext uri="{FF2B5EF4-FFF2-40B4-BE49-F238E27FC236}">
                <a16:creationId xmlns:a16="http://schemas.microsoft.com/office/drawing/2014/main" id="{108FB366-FD24-4B0D-A0AA-99B875278F59}"/>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8" name="תמונה 27">
            <a:extLst>
              <a:ext uri="{FF2B5EF4-FFF2-40B4-BE49-F238E27FC236}">
                <a16:creationId xmlns:a16="http://schemas.microsoft.com/office/drawing/2014/main" id="{AB33E9AE-90BF-4A71-AA04-41F24CD34F50}"/>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2" name="מלבן 1">
            <a:extLst>
              <a:ext uri="{FF2B5EF4-FFF2-40B4-BE49-F238E27FC236}">
                <a16:creationId xmlns:a16="http://schemas.microsoft.com/office/drawing/2014/main" id="{5C7169E2-154C-4B9E-BA5E-7F0A0927BB7C}"/>
              </a:ext>
            </a:extLst>
          </p:cNvPr>
          <p:cNvSpPr/>
          <p:nvPr/>
        </p:nvSpPr>
        <p:spPr>
          <a:xfrm>
            <a:off x="88841" y="5052011"/>
            <a:ext cx="12014316" cy="584775"/>
          </a:xfrm>
          <a:prstGeom prst="rect">
            <a:avLst/>
          </a:prstGeom>
        </p:spPr>
        <p:txBody>
          <a:bodyPr wrap="square">
            <a:spAutoFit/>
          </a:bodyPr>
          <a:lstStyle/>
          <a:p>
            <a:r>
              <a:rPr lang="en-US" sz="1600" dirty="0">
                <a:solidFill>
                  <a:schemeClr val="tx2"/>
                </a:solidFill>
                <a:latin typeface="Arial" panose="020B0604020202020204" pitchFamily="34" charset="0"/>
              </a:rPr>
              <a:t>International </a:t>
            </a:r>
            <a:r>
              <a:rPr lang="en-US" sz="1600" dirty="0" err="1">
                <a:solidFill>
                  <a:schemeClr val="tx2"/>
                </a:solidFill>
                <a:latin typeface="Arial" panose="020B0604020202020204" pitchFamily="34" charset="0"/>
              </a:rPr>
              <a:t>Labour</a:t>
            </a:r>
            <a:r>
              <a:rPr lang="en-US" sz="1600" dirty="0">
                <a:solidFill>
                  <a:schemeClr val="tx2"/>
                </a:solidFill>
                <a:latin typeface="Arial" panose="020B0604020202020204" pitchFamily="34" charset="0"/>
              </a:rPr>
              <a:t> Organization (ILO) Resolutions Concerning Economically Active Population, Employment, Unemployment and Underemployment Adopted by the 13th International Conference of </a:t>
            </a:r>
            <a:r>
              <a:rPr lang="en-US" sz="1600" dirty="0" err="1">
                <a:solidFill>
                  <a:schemeClr val="tx2"/>
                </a:solidFill>
                <a:latin typeface="Arial" panose="020B0604020202020204" pitchFamily="34" charset="0"/>
              </a:rPr>
              <a:t>Labour</a:t>
            </a:r>
            <a:r>
              <a:rPr lang="en-US" sz="1600" dirty="0">
                <a:solidFill>
                  <a:schemeClr val="tx2"/>
                </a:solidFill>
                <a:latin typeface="Arial" panose="020B0604020202020204" pitchFamily="34" charset="0"/>
              </a:rPr>
              <a:t> Statisticians, October 1982, para. 10</a:t>
            </a:r>
            <a:endParaRPr lang="he-IL" sz="1600" dirty="0">
              <a:solidFill>
                <a:schemeClr val="tx2"/>
              </a:solidFill>
            </a:endParaRPr>
          </a:p>
        </p:txBody>
      </p:sp>
      <p:sp>
        <p:nvSpPr>
          <p:cNvPr id="29" name="מלבן 28">
            <a:extLst>
              <a:ext uri="{FF2B5EF4-FFF2-40B4-BE49-F238E27FC236}">
                <a16:creationId xmlns:a16="http://schemas.microsoft.com/office/drawing/2014/main" id="{A428518E-B8BF-4E49-85A1-F550BFBA10AC}"/>
              </a:ext>
            </a:extLst>
          </p:cNvPr>
          <p:cNvSpPr/>
          <p:nvPr/>
        </p:nvSpPr>
        <p:spPr>
          <a:xfrm>
            <a:off x="3229942" y="611052"/>
            <a:ext cx="5952271"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Unemployment – Overall information</a:t>
            </a:r>
          </a:p>
        </p:txBody>
      </p:sp>
      <p:grpSp>
        <p:nvGrpSpPr>
          <p:cNvPr id="26" name="קבוצה 25">
            <a:extLst>
              <a:ext uri="{FF2B5EF4-FFF2-40B4-BE49-F238E27FC236}">
                <a16:creationId xmlns:a16="http://schemas.microsoft.com/office/drawing/2014/main" id="{F32378D1-2877-47A4-B40B-D1A6B92A48E1}"/>
              </a:ext>
            </a:extLst>
          </p:cNvPr>
          <p:cNvGrpSpPr/>
          <p:nvPr/>
        </p:nvGrpSpPr>
        <p:grpSpPr>
          <a:xfrm>
            <a:off x="1670726" y="5989636"/>
            <a:ext cx="1923764" cy="752840"/>
            <a:chOff x="5953" y="12556"/>
            <a:chExt cx="2214562" cy="901113"/>
          </a:xfrm>
        </p:grpSpPr>
        <p:sp>
          <p:nvSpPr>
            <p:cNvPr id="30" name="חץ: סוגר זוויתי 29">
              <a:extLst>
                <a:ext uri="{FF2B5EF4-FFF2-40B4-BE49-F238E27FC236}">
                  <a16:creationId xmlns:a16="http://schemas.microsoft.com/office/drawing/2014/main" id="{8240EDB6-7536-4752-BA2B-9C6EEE3DC6E2}"/>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1" name="חץ: סוגר זוויתי 4">
              <a:extLst>
                <a:ext uri="{FF2B5EF4-FFF2-40B4-BE49-F238E27FC236}">
                  <a16:creationId xmlns:a16="http://schemas.microsoft.com/office/drawing/2014/main" id="{2DF69AFD-D7A1-4034-8457-B5A81B6B6AB8}"/>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2" name="קבוצה 31">
            <a:extLst>
              <a:ext uri="{FF2B5EF4-FFF2-40B4-BE49-F238E27FC236}">
                <a16:creationId xmlns:a16="http://schemas.microsoft.com/office/drawing/2014/main" id="{535D04A0-0010-4F56-85E5-E914EABDEFEB}"/>
              </a:ext>
            </a:extLst>
          </p:cNvPr>
          <p:cNvGrpSpPr/>
          <p:nvPr/>
        </p:nvGrpSpPr>
        <p:grpSpPr>
          <a:xfrm>
            <a:off x="3250248" y="5989933"/>
            <a:ext cx="1787423" cy="752543"/>
            <a:chOff x="1999059" y="12912"/>
            <a:chExt cx="2214562" cy="900757"/>
          </a:xfrm>
        </p:grpSpPr>
        <p:sp>
          <p:nvSpPr>
            <p:cNvPr id="33" name="חץ: סוגר זוויתי 32">
              <a:extLst>
                <a:ext uri="{FF2B5EF4-FFF2-40B4-BE49-F238E27FC236}">
                  <a16:creationId xmlns:a16="http://schemas.microsoft.com/office/drawing/2014/main" id="{9BDDEA6B-F51A-48F5-9CEE-8C309C80E614}"/>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4" name="חץ: סוגר זוויתי 6">
              <a:extLst>
                <a:ext uri="{FF2B5EF4-FFF2-40B4-BE49-F238E27FC236}">
                  <a16:creationId xmlns:a16="http://schemas.microsoft.com/office/drawing/2014/main" id="{A60037B9-9111-4B57-97B4-B1FA729CE4CC}"/>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5" name="קבוצה 34">
            <a:extLst>
              <a:ext uri="{FF2B5EF4-FFF2-40B4-BE49-F238E27FC236}">
                <a16:creationId xmlns:a16="http://schemas.microsoft.com/office/drawing/2014/main" id="{32C5BCAC-9965-4D8D-8BCF-4B9E03DAA0AD}"/>
              </a:ext>
            </a:extLst>
          </p:cNvPr>
          <p:cNvGrpSpPr/>
          <p:nvPr/>
        </p:nvGrpSpPr>
        <p:grpSpPr>
          <a:xfrm>
            <a:off x="5955261" y="5989636"/>
            <a:ext cx="1753550" cy="752840"/>
            <a:chOff x="3992165" y="12556"/>
            <a:chExt cx="2214562" cy="901113"/>
          </a:xfrm>
        </p:grpSpPr>
        <p:sp>
          <p:nvSpPr>
            <p:cNvPr id="36" name="חץ: סוגר זוויתי 35">
              <a:extLst>
                <a:ext uri="{FF2B5EF4-FFF2-40B4-BE49-F238E27FC236}">
                  <a16:creationId xmlns:a16="http://schemas.microsoft.com/office/drawing/2014/main" id="{C751F408-6502-4F63-A242-F0473512A97C}"/>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7" name="חץ: סוגר זוויתי 8">
              <a:extLst>
                <a:ext uri="{FF2B5EF4-FFF2-40B4-BE49-F238E27FC236}">
                  <a16:creationId xmlns:a16="http://schemas.microsoft.com/office/drawing/2014/main" id="{0079DBFA-88B4-4AF8-8366-2D3611FAA1C1}"/>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38" name="קבוצה 37">
            <a:extLst>
              <a:ext uri="{FF2B5EF4-FFF2-40B4-BE49-F238E27FC236}">
                <a16:creationId xmlns:a16="http://schemas.microsoft.com/office/drawing/2014/main" id="{7C467059-64A8-4C2E-8900-001F66026489}"/>
              </a:ext>
            </a:extLst>
          </p:cNvPr>
          <p:cNvGrpSpPr/>
          <p:nvPr/>
        </p:nvGrpSpPr>
        <p:grpSpPr>
          <a:xfrm>
            <a:off x="4663233" y="6003667"/>
            <a:ext cx="1660667" cy="746454"/>
            <a:chOff x="5985275" y="27845"/>
            <a:chExt cx="2214563" cy="893469"/>
          </a:xfrm>
        </p:grpSpPr>
        <p:sp>
          <p:nvSpPr>
            <p:cNvPr id="39" name="חץ: סוגר זוויתי 38">
              <a:extLst>
                <a:ext uri="{FF2B5EF4-FFF2-40B4-BE49-F238E27FC236}">
                  <a16:creationId xmlns:a16="http://schemas.microsoft.com/office/drawing/2014/main" id="{147385C3-79F0-4818-A8D4-E75E8ED2C175}"/>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0" name="חץ: סוגר זוויתי 10">
              <a:extLst>
                <a:ext uri="{FF2B5EF4-FFF2-40B4-BE49-F238E27FC236}">
                  <a16:creationId xmlns:a16="http://schemas.microsoft.com/office/drawing/2014/main" id="{7AB1DA01-326C-4CCD-A8FD-53650D4AB581}"/>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163E2A1F-AE1D-49E0-A0EB-252525FC8DB4}"/>
              </a:ext>
            </a:extLst>
          </p:cNvPr>
          <p:cNvGrpSpPr/>
          <p:nvPr/>
        </p:nvGrpSpPr>
        <p:grpSpPr>
          <a:xfrm>
            <a:off x="7376994" y="6003435"/>
            <a:ext cx="1678466" cy="754330"/>
            <a:chOff x="7978378" y="10772"/>
            <a:chExt cx="2214562" cy="902897"/>
          </a:xfrm>
        </p:grpSpPr>
        <p:sp>
          <p:nvSpPr>
            <p:cNvPr id="42" name="חץ: סוגר זוויתי 41">
              <a:extLst>
                <a:ext uri="{FF2B5EF4-FFF2-40B4-BE49-F238E27FC236}">
                  <a16:creationId xmlns:a16="http://schemas.microsoft.com/office/drawing/2014/main" id="{217A68CA-E08D-442E-B948-32A9E729DD34}"/>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3" name="חץ: סוגר זוויתי 12">
              <a:extLst>
                <a:ext uri="{FF2B5EF4-FFF2-40B4-BE49-F238E27FC236}">
                  <a16:creationId xmlns:a16="http://schemas.microsoft.com/office/drawing/2014/main" id="{02172BE3-685E-4059-A1EA-03236904E4FB}"/>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4" name="קבוצה 43">
            <a:extLst>
              <a:ext uri="{FF2B5EF4-FFF2-40B4-BE49-F238E27FC236}">
                <a16:creationId xmlns:a16="http://schemas.microsoft.com/office/drawing/2014/main" id="{A51F4149-247C-4515-96DA-5AFA1BC59D1E}"/>
              </a:ext>
            </a:extLst>
          </p:cNvPr>
          <p:cNvGrpSpPr/>
          <p:nvPr/>
        </p:nvGrpSpPr>
        <p:grpSpPr>
          <a:xfrm>
            <a:off x="8711223" y="6009011"/>
            <a:ext cx="2374466" cy="748754"/>
            <a:chOff x="9971484" y="17447"/>
            <a:chExt cx="2214562" cy="896222"/>
          </a:xfrm>
        </p:grpSpPr>
        <p:sp>
          <p:nvSpPr>
            <p:cNvPr id="45" name="חץ: סוגר זוויתי 44">
              <a:extLst>
                <a:ext uri="{FF2B5EF4-FFF2-40B4-BE49-F238E27FC236}">
                  <a16:creationId xmlns:a16="http://schemas.microsoft.com/office/drawing/2014/main" id="{A35B9AF7-B399-4D94-95F1-D7B32B7401E6}"/>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6" name="חץ: סוגר זוויתי 14">
              <a:extLst>
                <a:ext uri="{FF2B5EF4-FFF2-40B4-BE49-F238E27FC236}">
                  <a16:creationId xmlns:a16="http://schemas.microsoft.com/office/drawing/2014/main" id="{13A63CA3-B397-4796-953F-078231779566}"/>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2278038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2">
            <a:extLst>
              <a:ext uri="{FF2B5EF4-FFF2-40B4-BE49-F238E27FC236}">
                <a16:creationId xmlns:a16="http://schemas.microsoft.com/office/drawing/2014/main" id="{7582A29A-E9ED-4D5A-809C-87382DC4F745}"/>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63" name="תמונה 62">
            <a:extLst>
              <a:ext uri="{FF2B5EF4-FFF2-40B4-BE49-F238E27FC236}">
                <a16:creationId xmlns:a16="http://schemas.microsoft.com/office/drawing/2014/main" id="{DA6E5539-FD22-4EC2-AE1F-31B6528E6B9A}"/>
              </a:ext>
            </a:extLst>
          </p:cNvPr>
          <p:cNvPicPr>
            <a:picLocks noChangeAspect="1"/>
          </p:cNvPicPr>
          <p:nvPr/>
        </p:nvPicPr>
        <p:blipFill>
          <a:blip r:embed="rId4"/>
          <a:stretch>
            <a:fillRect/>
          </a:stretch>
        </p:blipFill>
        <p:spPr>
          <a:xfrm>
            <a:off x="1157569" y="1075849"/>
            <a:ext cx="9515798" cy="4383181"/>
          </a:xfrm>
          <a:prstGeom prst="rect">
            <a:avLst/>
          </a:prstGeom>
        </p:spPr>
      </p:pic>
      <p:pic>
        <p:nvPicPr>
          <p:cNvPr id="64" name="תמונה 63">
            <a:extLst>
              <a:ext uri="{FF2B5EF4-FFF2-40B4-BE49-F238E27FC236}">
                <a16:creationId xmlns:a16="http://schemas.microsoft.com/office/drawing/2014/main" id="{E0B7AD20-4319-4FA6-821D-865D4D46F2B4}"/>
              </a:ext>
            </a:extLst>
          </p:cNvPr>
          <p:cNvPicPr>
            <a:picLocks noChangeAspect="1"/>
          </p:cNvPicPr>
          <p:nvPr/>
        </p:nvPicPr>
        <p:blipFill>
          <a:blip r:embed="rId5"/>
          <a:stretch>
            <a:fillRect/>
          </a:stretch>
        </p:blipFill>
        <p:spPr>
          <a:xfrm>
            <a:off x="1129626" y="901137"/>
            <a:ext cx="5057775" cy="276225"/>
          </a:xfrm>
          <a:prstGeom prst="rect">
            <a:avLst/>
          </a:prstGeom>
        </p:spPr>
      </p:pic>
      <p:pic>
        <p:nvPicPr>
          <p:cNvPr id="27" name="תמונה 26" descr="תוצאת תמונה עבור שירות התעסוקה">
            <a:extLst>
              <a:ext uri="{FF2B5EF4-FFF2-40B4-BE49-F238E27FC236}">
                <a16:creationId xmlns:a16="http://schemas.microsoft.com/office/drawing/2014/main" id="{5B0FB384-7E60-4E3F-888B-919318FFD137}"/>
              </a:ext>
            </a:extLst>
          </p:cNvPr>
          <p:cNvPicPr/>
          <p:nvPr/>
        </p:nvPicPr>
        <p:blipFill>
          <a:blip r:embed="rId6"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8" name="תמונה 27">
            <a:extLst>
              <a:ext uri="{FF2B5EF4-FFF2-40B4-BE49-F238E27FC236}">
                <a16:creationId xmlns:a16="http://schemas.microsoft.com/office/drawing/2014/main" id="{CD5B5096-F015-4F98-9C7A-EB652FB1D544}"/>
              </a:ext>
            </a:extLst>
          </p:cNvPr>
          <p:cNvPicPr/>
          <p:nvPr/>
        </p:nvPicPr>
        <p:blipFill rotWithShape="1">
          <a:blip r:embed="rId7">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29" name="מלבן 28">
            <a:extLst>
              <a:ext uri="{FF2B5EF4-FFF2-40B4-BE49-F238E27FC236}">
                <a16:creationId xmlns:a16="http://schemas.microsoft.com/office/drawing/2014/main" id="{0CD43E64-88DF-4B26-9B54-442D9C8D89B9}"/>
              </a:ext>
            </a:extLst>
          </p:cNvPr>
          <p:cNvSpPr/>
          <p:nvPr/>
        </p:nvSpPr>
        <p:spPr>
          <a:xfrm>
            <a:off x="2697156" y="1776290"/>
            <a:ext cx="6436624" cy="646331"/>
          </a:xfrm>
          <a:prstGeom prst="rect">
            <a:avLst/>
          </a:prstGeom>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dirty="0" err="1">
                <a:solidFill>
                  <a:schemeClr val="tx2"/>
                </a:solidFill>
              </a:rPr>
              <a:t>Kabáta</a:t>
            </a:r>
            <a:r>
              <a:rPr lang="en-US" dirty="0">
                <a:solidFill>
                  <a:schemeClr val="tx2"/>
                </a:solidFill>
              </a:rPr>
              <a:t>: “There is no doubt, that unemployment represents currently the major social problem of the European Union”</a:t>
            </a:r>
            <a:endParaRPr lang="he-IL" dirty="0">
              <a:solidFill>
                <a:prstClr val="black"/>
              </a:solidFill>
              <a:latin typeface="David" panose="020E0502060401010101" pitchFamily="34" charset="-79"/>
              <a:cs typeface="David" panose="020E0502060401010101" pitchFamily="34" charset="-79"/>
            </a:endParaRPr>
          </a:p>
        </p:txBody>
      </p:sp>
      <p:sp>
        <p:nvSpPr>
          <p:cNvPr id="30" name="מלבן 29">
            <a:extLst>
              <a:ext uri="{FF2B5EF4-FFF2-40B4-BE49-F238E27FC236}">
                <a16:creationId xmlns:a16="http://schemas.microsoft.com/office/drawing/2014/main" id="{C56BDC2C-4495-4BAF-AD3A-A8A633F55684}"/>
              </a:ext>
            </a:extLst>
          </p:cNvPr>
          <p:cNvSpPr/>
          <p:nvPr/>
        </p:nvSpPr>
        <p:spPr>
          <a:xfrm>
            <a:off x="62646" y="5487392"/>
            <a:ext cx="10450764" cy="338554"/>
          </a:xfrm>
          <a:prstGeom prst="rect">
            <a:avLst/>
          </a:prstGeom>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sz="1600" dirty="0">
                <a:solidFill>
                  <a:schemeClr val="tx2"/>
                </a:solidFill>
              </a:rPr>
              <a:t>* </a:t>
            </a:r>
            <a:r>
              <a:rPr lang="en-US" sz="1600" dirty="0" err="1">
                <a:solidFill>
                  <a:schemeClr val="tx2"/>
                </a:solidFill>
              </a:rPr>
              <a:t>Kabáta</a:t>
            </a:r>
            <a:r>
              <a:rPr lang="en-US" sz="1600" dirty="0">
                <a:solidFill>
                  <a:schemeClr val="tx2"/>
                </a:solidFill>
              </a:rPr>
              <a:t> et al. “</a:t>
            </a:r>
            <a:r>
              <a:rPr lang="en-US" sz="1600" i="1" dirty="0">
                <a:solidFill>
                  <a:schemeClr val="tx2"/>
                </a:solidFill>
                <a:latin typeface="Calibri" panose="020F0502020204030204" pitchFamily="34" charset="0"/>
                <a:ea typeface="Calibri" panose="020F0502020204030204" pitchFamily="34" charset="0"/>
                <a:cs typeface="Arial" panose="020B0604020202020204" pitchFamily="34" charset="0"/>
              </a:rPr>
              <a:t>17th International Conference Enterprise and Competitive Environment“ </a:t>
            </a:r>
            <a:r>
              <a:rPr lang="en-US" sz="1600" dirty="0">
                <a:solidFill>
                  <a:schemeClr val="tx2"/>
                </a:solidFill>
                <a:latin typeface="Calibri" panose="020F0502020204030204" pitchFamily="34" charset="0"/>
                <a:ea typeface="Calibri" panose="020F0502020204030204" pitchFamily="34" charset="0"/>
                <a:cs typeface="Arial" panose="020B0604020202020204" pitchFamily="34" charset="0"/>
              </a:rPr>
              <a:t>2014 Volume 12, Pages 1-804.</a:t>
            </a:r>
            <a:endParaRPr lang="he-IL" sz="1600" dirty="0">
              <a:solidFill>
                <a:schemeClr val="tx2"/>
              </a:solidFill>
            </a:endParaRPr>
          </a:p>
        </p:txBody>
      </p:sp>
      <p:sp>
        <p:nvSpPr>
          <p:cNvPr id="32" name="מלבן 31">
            <a:extLst>
              <a:ext uri="{FF2B5EF4-FFF2-40B4-BE49-F238E27FC236}">
                <a16:creationId xmlns:a16="http://schemas.microsoft.com/office/drawing/2014/main" id="{4813152B-0247-4AB0-91BC-64690ECBBBD4}"/>
              </a:ext>
            </a:extLst>
          </p:cNvPr>
          <p:cNvSpPr/>
          <p:nvPr/>
        </p:nvSpPr>
        <p:spPr>
          <a:xfrm>
            <a:off x="2014867" y="353042"/>
            <a:ext cx="8618065"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Israel compared to OECD (Before Covid-19 pandemic) </a:t>
            </a:r>
          </a:p>
        </p:txBody>
      </p:sp>
      <p:grpSp>
        <p:nvGrpSpPr>
          <p:cNvPr id="46" name="קבוצה 45">
            <a:extLst>
              <a:ext uri="{FF2B5EF4-FFF2-40B4-BE49-F238E27FC236}">
                <a16:creationId xmlns:a16="http://schemas.microsoft.com/office/drawing/2014/main" id="{BCA6B484-AA4A-4B37-BABE-8BFABBB36EDD}"/>
              </a:ext>
            </a:extLst>
          </p:cNvPr>
          <p:cNvGrpSpPr/>
          <p:nvPr/>
        </p:nvGrpSpPr>
        <p:grpSpPr>
          <a:xfrm>
            <a:off x="1670726" y="5989636"/>
            <a:ext cx="1923764" cy="752840"/>
            <a:chOff x="5953" y="12556"/>
            <a:chExt cx="2214562" cy="901113"/>
          </a:xfrm>
        </p:grpSpPr>
        <p:sp>
          <p:nvSpPr>
            <p:cNvPr id="47" name="חץ: סוגר זוויתי 46">
              <a:extLst>
                <a:ext uri="{FF2B5EF4-FFF2-40B4-BE49-F238E27FC236}">
                  <a16:creationId xmlns:a16="http://schemas.microsoft.com/office/drawing/2014/main" id="{C8D1D159-4D0A-4577-96EB-2E18B240E284}"/>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48" name="חץ: סוגר זוויתי 4">
              <a:extLst>
                <a:ext uri="{FF2B5EF4-FFF2-40B4-BE49-F238E27FC236}">
                  <a16:creationId xmlns:a16="http://schemas.microsoft.com/office/drawing/2014/main" id="{DECC6386-BE38-4AFE-8311-C95732BCD4BE}"/>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49" name="קבוצה 48">
            <a:extLst>
              <a:ext uri="{FF2B5EF4-FFF2-40B4-BE49-F238E27FC236}">
                <a16:creationId xmlns:a16="http://schemas.microsoft.com/office/drawing/2014/main" id="{0D607217-5242-47AD-97E9-860DFD86B635}"/>
              </a:ext>
            </a:extLst>
          </p:cNvPr>
          <p:cNvGrpSpPr/>
          <p:nvPr/>
        </p:nvGrpSpPr>
        <p:grpSpPr>
          <a:xfrm>
            <a:off x="3250248" y="5989933"/>
            <a:ext cx="1787423" cy="752543"/>
            <a:chOff x="1999059" y="12912"/>
            <a:chExt cx="2214562" cy="900757"/>
          </a:xfrm>
        </p:grpSpPr>
        <p:sp>
          <p:nvSpPr>
            <p:cNvPr id="50" name="חץ: סוגר זוויתי 49">
              <a:extLst>
                <a:ext uri="{FF2B5EF4-FFF2-40B4-BE49-F238E27FC236}">
                  <a16:creationId xmlns:a16="http://schemas.microsoft.com/office/drawing/2014/main" id="{CA04C051-27A6-40C2-9209-9BE4C90BC4BA}"/>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51" name="חץ: סוגר זוויתי 6">
              <a:extLst>
                <a:ext uri="{FF2B5EF4-FFF2-40B4-BE49-F238E27FC236}">
                  <a16:creationId xmlns:a16="http://schemas.microsoft.com/office/drawing/2014/main" id="{176C26C8-BE8B-43A1-9BC1-926D48C9D0FD}"/>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52" name="קבוצה 51">
            <a:extLst>
              <a:ext uri="{FF2B5EF4-FFF2-40B4-BE49-F238E27FC236}">
                <a16:creationId xmlns:a16="http://schemas.microsoft.com/office/drawing/2014/main" id="{03792CAD-2FB5-42FF-AF76-F6E34AB0B550}"/>
              </a:ext>
            </a:extLst>
          </p:cNvPr>
          <p:cNvGrpSpPr/>
          <p:nvPr/>
        </p:nvGrpSpPr>
        <p:grpSpPr>
          <a:xfrm>
            <a:off x="5955261" y="5989636"/>
            <a:ext cx="1753550" cy="752840"/>
            <a:chOff x="3992165" y="12556"/>
            <a:chExt cx="2214562" cy="901113"/>
          </a:xfrm>
        </p:grpSpPr>
        <p:sp>
          <p:nvSpPr>
            <p:cNvPr id="53" name="חץ: סוגר זוויתי 52">
              <a:extLst>
                <a:ext uri="{FF2B5EF4-FFF2-40B4-BE49-F238E27FC236}">
                  <a16:creationId xmlns:a16="http://schemas.microsoft.com/office/drawing/2014/main" id="{822A4DB5-1E38-42BE-A71A-F53A17192932}"/>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54" name="חץ: סוגר זוויתי 8">
              <a:extLst>
                <a:ext uri="{FF2B5EF4-FFF2-40B4-BE49-F238E27FC236}">
                  <a16:creationId xmlns:a16="http://schemas.microsoft.com/office/drawing/2014/main" id="{588CCB99-F8A0-401C-993B-6C10ACCA8B86}"/>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55" name="קבוצה 54">
            <a:extLst>
              <a:ext uri="{FF2B5EF4-FFF2-40B4-BE49-F238E27FC236}">
                <a16:creationId xmlns:a16="http://schemas.microsoft.com/office/drawing/2014/main" id="{3DF501EC-65D9-4456-8537-8C3EE9B12502}"/>
              </a:ext>
            </a:extLst>
          </p:cNvPr>
          <p:cNvGrpSpPr/>
          <p:nvPr/>
        </p:nvGrpSpPr>
        <p:grpSpPr>
          <a:xfrm>
            <a:off x="4663233" y="6003667"/>
            <a:ext cx="1660667" cy="746454"/>
            <a:chOff x="5985275" y="27845"/>
            <a:chExt cx="2214563" cy="893469"/>
          </a:xfrm>
        </p:grpSpPr>
        <p:sp>
          <p:nvSpPr>
            <p:cNvPr id="56" name="חץ: סוגר זוויתי 55">
              <a:extLst>
                <a:ext uri="{FF2B5EF4-FFF2-40B4-BE49-F238E27FC236}">
                  <a16:creationId xmlns:a16="http://schemas.microsoft.com/office/drawing/2014/main" id="{1831BAFD-72F9-484E-86C2-DD127C4C5AC6}"/>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57" name="חץ: סוגר זוויתי 10">
              <a:extLst>
                <a:ext uri="{FF2B5EF4-FFF2-40B4-BE49-F238E27FC236}">
                  <a16:creationId xmlns:a16="http://schemas.microsoft.com/office/drawing/2014/main" id="{3E268639-7391-41D2-85B5-01DE9D807FFA}"/>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58" name="קבוצה 57">
            <a:extLst>
              <a:ext uri="{FF2B5EF4-FFF2-40B4-BE49-F238E27FC236}">
                <a16:creationId xmlns:a16="http://schemas.microsoft.com/office/drawing/2014/main" id="{7F2C44B6-486E-4D5E-BB3C-C4FCC1F219F7}"/>
              </a:ext>
            </a:extLst>
          </p:cNvPr>
          <p:cNvGrpSpPr/>
          <p:nvPr/>
        </p:nvGrpSpPr>
        <p:grpSpPr>
          <a:xfrm>
            <a:off x="7376994" y="6003435"/>
            <a:ext cx="1678466" cy="754330"/>
            <a:chOff x="7978378" y="10772"/>
            <a:chExt cx="2214562" cy="902897"/>
          </a:xfrm>
        </p:grpSpPr>
        <p:sp>
          <p:nvSpPr>
            <p:cNvPr id="59" name="חץ: סוגר זוויתי 58">
              <a:extLst>
                <a:ext uri="{FF2B5EF4-FFF2-40B4-BE49-F238E27FC236}">
                  <a16:creationId xmlns:a16="http://schemas.microsoft.com/office/drawing/2014/main" id="{50E3C1F7-6A91-481E-B86D-6663181ACE21}"/>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60" name="חץ: סוגר זוויתי 12">
              <a:extLst>
                <a:ext uri="{FF2B5EF4-FFF2-40B4-BE49-F238E27FC236}">
                  <a16:creationId xmlns:a16="http://schemas.microsoft.com/office/drawing/2014/main" id="{78E2D461-D818-4EE2-9ED8-1B92F80E70A8}"/>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61" name="קבוצה 60">
            <a:extLst>
              <a:ext uri="{FF2B5EF4-FFF2-40B4-BE49-F238E27FC236}">
                <a16:creationId xmlns:a16="http://schemas.microsoft.com/office/drawing/2014/main" id="{D1FD9DBF-4F7B-4324-A237-C510C3B7D35F}"/>
              </a:ext>
            </a:extLst>
          </p:cNvPr>
          <p:cNvGrpSpPr/>
          <p:nvPr/>
        </p:nvGrpSpPr>
        <p:grpSpPr>
          <a:xfrm>
            <a:off x="8711223" y="6009011"/>
            <a:ext cx="2374466" cy="748754"/>
            <a:chOff x="9971484" y="17447"/>
            <a:chExt cx="2214562" cy="896222"/>
          </a:xfrm>
        </p:grpSpPr>
        <p:sp>
          <p:nvSpPr>
            <p:cNvPr id="66" name="חץ: סוגר זוויתי 65">
              <a:extLst>
                <a:ext uri="{FF2B5EF4-FFF2-40B4-BE49-F238E27FC236}">
                  <a16:creationId xmlns:a16="http://schemas.microsoft.com/office/drawing/2014/main" id="{A14C7F1A-1C81-49D3-B39C-3D9B66B8AADC}"/>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70" name="חץ: סוגר זוויתי 14">
              <a:extLst>
                <a:ext uri="{FF2B5EF4-FFF2-40B4-BE49-F238E27FC236}">
                  <a16:creationId xmlns:a16="http://schemas.microsoft.com/office/drawing/2014/main" id="{CEE87B45-D78F-46BB-AFA8-82322CCD7CE9}"/>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119027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1000"/>
                                        <p:tgtEl>
                                          <p:spTgt spid="30"/>
                                        </p:tgtEl>
                                      </p:cBhvr>
                                    </p:animEffect>
                                    <p:anim calcmode="lin" valueType="num">
                                      <p:cBhvr>
                                        <p:cTn id="15" dur="1000" fill="hold"/>
                                        <p:tgtEl>
                                          <p:spTgt spid="30"/>
                                        </p:tgtEl>
                                        <p:attrNameLst>
                                          <p:attrName>ppt_x</p:attrName>
                                        </p:attrNameLst>
                                      </p:cBhvr>
                                      <p:tavLst>
                                        <p:tav tm="0">
                                          <p:val>
                                            <p:strVal val="#ppt_x"/>
                                          </p:val>
                                        </p:tav>
                                        <p:tav tm="100000">
                                          <p:val>
                                            <p:strVal val="#ppt_x"/>
                                          </p:val>
                                        </p:tav>
                                      </p:tavLst>
                                    </p:anim>
                                    <p:anim calcmode="lin" valueType="num">
                                      <p:cBhvr>
                                        <p:cTn id="1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2">
            <a:extLst>
              <a:ext uri="{FF2B5EF4-FFF2-40B4-BE49-F238E27FC236}">
                <a16:creationId xmlns:a16="http://schemas.microsoft.com/office/drawing/2014/main" id="{A2551AEE-00F8-4DC7-A0F5-3999C4AFE25A}"/>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1">
            <a:extLst>
              <a:ext uri="{FF2B5EF4-FFF2-40B4-BE49-F238E27FC236}">
                <a16:creationId xmlns:a16="http://schemas.microsoft.com/office/drawing/2014/main" id="{4B7133A6-27B8-4D7E-8E73-65B833210061}"/>
              </a:ext>
            </a:extLst>
          </p:cNvPr>
          <p:cNvSpPr>
            <a:spLocks noChangeArrowheads="1"/>
          </p:cNvSpPr>
          <p:nvPr/>
        </p:nvSpPr>
        <p:spPr bwMode="auto">
          <a:xfrm>
            <a:off x="597977" y="3996395"/>
            <a:ext cx="10517090" cy="101566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indent="-285750" algn="l" rtl="0" eaLnBrk="0" fontAlgn="base" hangingPunct="0">
              <a:spcBef>
                <a:spcPct val="0"/>
              </a:spcBef>
              <a:spcAft>
                <a:spcPct val="0"/>
              </a:spcAft>
              <a:buFont typeface="Arial" panose="020B0604020202020204" pitchFamily="34" charset="0"/>
              <a:buChar char="•"/>
            </a:pPr>
            <a:r>
              <a:rPr lang="en-US" sz="2000" dirty="0">
                <a:latin typeface="David" panose="020E0502060401010101" pitchFamily="34" charset="-79"/>
                <a:cs typeface="David" panose="020E0502060401010101" pitchFamily="34" charset="-79"/>
              </a:rPr>
              <a:t>In Japan, the unemployment index stands at 2.3%.</a:t>
            </a:r>
            <a:br>
              <a:rPr lang="en-US" sz="2000" dirty="0">
                <a:latin typeface="David" panose="020E0502060401010101" pitchFamily="34" charset="-79"/>
                <a:cs typeface="David" panose="020E0502060401010101" pitchFamily="34" charset="-79"/>
              </a:rPr>
            </a:br>
            <a:r>
              <a:rPr lang="en-US" sz="2000" dirty="0">
                <a:latin typeface="David" panose="020E0502060401010101" pitchFamily="34" charset="-79"/>
                <a:cs typeface="David" panose="020E0502060401010101" pitchFamily="34" charset="-79"/>
              </a:rPr>
              <a:t>The right to social assistance is very strict based on stringent asset testing.</a:t>
            </a:r>
            <a:br>
              <a:rPr lang="en-US" sz="2000" dirty="0">
                <a:latin typeface="David" panose="020E0502060401010101" pitchFamily="34" charset="-79"/>
                <a:cs typeface="David" panose="020E0502060401010101" pitchFamily="34" charset="-79"/>
              </a:rPr>
            </a:br>
            <a:r>
              <a:rPr lang="en-US" sz="2000" dirty="0">
                <a:latin typeface="David" panose="020E0502060401010101" pitchFamily="34" charset="-79"/>
                <a:cs typeface="David" panose="020E0502060401010101" pitchFamily="34" charset="-79"/>
              </a:rPr>
              <a:t>If the right to assistance is exercised there will be no further assistance.</a:t>
            </a:r>
          </a:p>
        </p:txBody>
      </p:sp>
      <p:sp>
        <p:nvSpPr>
          <p:cNvPr id="51" name="מלבן 50">
            <a:extLst>
              <a:ext uri="{FF2B5EF4-FFF2-40B4-BE49-F238E27FC236}">
                <a16:creationId xmlns:a16="http://schemas.microsoft.com/office/drawing/2014/main" id="{C9D27700-32C6-47A6-856A-FED7B9F6B766}"/>
              </a:ext>
            </a:extLst>
          </p:cNvPr>
          <p:cNvSpPr/>
          <p:nvPr/>
        </p:nvSpPr>
        <p:spPr>
          <a:xfrm>
            <a:off x="691397" y="1950366"/>
            <a:ext cx="2927404" cy="276999"/>
          </a:xfrm>
          <a:prstGeom prst="rect">
            <a:avLst/>
          </a:prstGeom>
          <a:noFill/>
        </p:spPr>
        <p:txBody>
          <a:bodyPr wrap="non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sz="1200" dirty="0">
                <a:solidFill>
                  <a:schemeClr val="tx2"/>
                </a:solidFill>
                <a:latin typeface="David" panose="020E0502060401010101" pitchFamily="34" charset="-79"/>
                <a:cs typeface="David" panose="020E0502060401010101" pitchFamily="34" charset="-79"/>
                <a:hlinkClick r:id="rId4">
                  <a:extLst>
                    <a:ext uri="{A12FA001-AC4F-418D-AE19-62706E023703}">
                      <ahyp:hlinkClr xmlns:ahyp="http://schemas.microsoft.com/office/drawing/2018/hyperlinkcolor" val="tx"/>
                    </a:ext>
                  </a:extLst>
                </a:hlinkClick>
              </a:rPr>
              <a:t>https://ec.europa.eu/eures/public/homepage</a:t>
            </a:r>
            <a:endParaRPr lang="he-IL" sz="1200" dirty="0">
              <a:solidFill>
                <a:schemeClr val="tx2"/>
              </a:solidFill>
              <a:latin typeface="David" panose="020E0502060401010101" pitchFamily="34" charset="-79"/>
              <a:cs typeface="David" panose="020E0502060401010101" pitchFamily="34" charset="-79"/>
            </a:endParaRPr>
          </a:p>
        </p:txBody>
      </p:sp>
      <p:sp>
        <p:nvSpPr>
          <p:cNvPr id="52" name="מלבן 51">
            <a:extLst>
              <a:ext uri="{FF2B5EF4-FFF2-40B4-BE49-F238E27FC236}">
                <a16:creationId xmlns:a16="http://schemas.microsoft.com/office/drawing/2014/main" id="{1AEBEAE8-DD97-4A48-87B4-5BCE79DE4151}"/>
              </a:ext>
            </a:extLst>
          </p:cNvPr>
          <p:cNvSpPr/>
          <p:nvPr/>
        </p:nvSpPr>
        <p:spPr>
          <a:xfrm>
            <a:off x="597977" y="3215983"/>
            <a:ext cx="10517090" cy="276999"/>
          </a:xfrm>
          <a:prstGeom prst="rect">
            <a:avLst/>
          </a:prstGeom>
          <a:no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sz="1200" dirty="0">
                <a:solidFill>
                  <a:schemeClr val="tx2"/>
                </a:solidFill>
                <a:latin typeface="David" panose="020E0502060401010101" pitchFamily="34" charset="-79"/>
                <a:cs typeface="David" panose="020E0502060401010101" pitchFamily="34" charset="-79"/>
              </a:rPr>
              <a:t>* Yan DI, "China’s Employment Policies and Strategies", Chinese Academy of </a:t>
            </a:r>
            <a:r>
              <a:rPr lang="en-US" sz="1200" dirty="0" err="1">
                <a:solidFill>
                  <a:schemeClr val="tx2"/>
                </a:solidFill>
                <a:latin typeface="David" panose="020E0502060401010101" pitchFamily="34" charset="-79"/>
                <a:cs typeface="David" panose="020E0502060401010101" pitchFamily="34" charset="-79"/>
              </a:rPr>
              <a:t>Labour</a:t>
            </a:r>
            <a:r>
              <a:rPr lang="en-US" sz="1200" dirty="0">
                <a:solidFill>
                  <a:schemeClr val="tx2"/>
                </a:solidFill>
                <a:latin typeface="David" panose="020E0502060401010101" pitchFamily="34" charset="-79"/>
                <a:cs typeface="David" panose="020E0502060401010101" pitchFamily="34" charset="-79"/>
              </a:rPr>
              <a:t> and Social Security, Ministry of </a:t>
            </a:r>
            <a:r>
              <a:rPr lang="en-US" sz="1200" dirty="0" err="1">
                <a:solidFill>
                  <a:schemeClr val="tx2"/>
                </a:solidFill>
                <a:latin typeface="David" panose="020E0502060401010101" pitchFamily="34" charset="-79"/>
                <a:cs typeface="David" panose="020E0502060401010101" pitchFamily="34" charset="-79"/>
              </a:rPr>
              <a:t>Labour</a:t>
            </a:r>
            <a:r>
              <a:rPr lang="en-US" sz="1200" dirty="0">
                <a:solidFill>
                  <a:schemeClr val="tx2"/>
                </a:solidFill>
                <a:latin typeface="David" panose="020E0502060401010101" pitchFamily="34" charset="-79"/>
                <a:cs typeface="David" panose="020E0502060401010101" pitchFamily="34" charset="-79"/>
              </a:rPr>
              <a:t> and Social Security, </a:t>
            </a:r>
            <a:r>
              <a:rPr lang="en-US" sz="1200" dirty="0" err="1">
                <a:solidFill>
                  <a:schemeClr val="tx2"/>
                </a:solidFill>
                <a:latin typeface="David" panose="020E0502060401010101" pitchFamily="34" charset="-79"/>
                <a:cs typeface="David" panose="020E0502060401010101" pitchFamily="34" charset="-79"/>
              </a:rPr>
              <a:t>P.R.China</a:t>
            </a:r>
            <a:r>
              <a:rPr lang="en-US" sz="1200" dirty="0">
                <a:solidFill>
                  <a:schemeClr val="tx2"/>
                </a:solidFill>
                <a:latin typeface="David" panose="020E0502060401010101" pitchFamily="34" charset="-79"/>
                <a:cs typeface="David" panose="020E0502060401010101" pitchFamily="34" charset="-79"/>
              </a:rPr>
              <a:t>, 2006 </a:t>
            </a:r>
            <a:endParaRPr lang="he-IL" sz="1200" dirty="0">
              <a:solidFill>
                <a:schemeClr val="tx2"/>
              </a:solidFill>
              <a:latin typeface="David" panose="020E0502060401010101" pitchFamily="34" charset="-79"/>
              <a:cs typeface="David" panose="020E0502060401010101" pitchFamily="34" charset="-79"/>
            </a:endParaRPr>
          </a:p>
        </p:txBody>
      </p:sp>
      <p:sp>
        <p:nvSpPr>
          <p:cNvPr id="53" name="מלבן 52">
            <a:extLst>
              <a:ext uri="{FF2B5EF4-FFF2-40B4-BE49-F238E27FC236}">
                <a16:creationId xmlns:a16="http://schemas.microsoft.com/office/drawing/2014/main" id="{FEC24A2D-3707-43F5-942E-31544674CA55}"/>
              </a:ext>
            </a:extLst>
          </p:cNvPr>
          <p:cNvSpPr/>
          <p:nvPr/>
        </p:nvSpPr>
        <p:spPr>
          <a:xfrm>
            <a:off x="691397" y="5040420"/>
            <a:ext cx="10517090" cy="484363"/>
          </a:xfrm>
          <a:prstGeom prst="rect">
            <a:avLst/>
          </a:prstGeom>
          <a:no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lnSpc>
                <a:spcPct val="107000"/>
              </a:lnSpc>
              <a:spcAft>
                <a:spcPts val="800"/>
              </a:spcAft>
            </a:pPr>
            <a:r>
              <a:rPr lang="en-US" sz="1200" dirty="0">
                <a:solidFill>
                  <a:schemeClr val="tx2"/>
                </a:solidFill>
                <a:latin typeface="David" panose="020E0502060401010101" pitchFamily="34" charset="-79"/>
                <a:ea typeface="Calibri" panose="020F0502020204030204" pitchFamily="34" charset="0"/>
                <a:cs typeface="David" panose="020E0502060401010101" pitchFamily="34" charset="-79"/>
              </a:rPr>
              <a:t>* John P. Martin " Activation and Active </a:t>
            </a:r>
            <a:r>
              <a:rPr lang="en-US" sz="1200" dirty="0" err="1">
                <a:solidFill>
                  <a:schemeClr val="tx2"/>
                </a:solidFill>
                <a:latin typeface="David" panose="020E0502060401010101" pitchFamily="34" charset="-79"/>
                <a:ea typeface="Calibri" panose="020F0502020204030204" pitchFamily="34" charset="0"/>
                <a:cs typeface="David" panose="020E0502060401010101" pitchFamily="34" charset="-79"/>
              </a:rPr>
              <a:t>Labour</a:t>
            </a:r>
            <a:r>
              <a:rPr lang="en-US" sz="1200" dirty="0">
                <a:solidFill>
                  <a:schemeClr val="tx2"/>
                </a:solidFill>
                <a:latin typeface="David" panose="020E0502060401010101" pitchFamily="34" charset="-79"/>
                <a:ea typeface="Calibri" panose="020F0502020204030204" pitchFamily="34" charset="0"/>
                <a:cs typeface="David" panose="020E0502060401010101" pitchFamily="34" charset="-79"/>
              </a:rPr>
              <a:t> Market </a:t>
            </a:r>
            <a:r>
              <a:rPr lang="en-US" sz="1200" dirty="0" err="1">
                <a:solidFill>
                  <a:schemeClr val="tx2"/>
                </a:solidFill>
                <a:latin typeface="David" panose="020E0502060401010101" pitchFamily="34" charset="-79"/>
                <a:ea typeface="Calibri" panose="020F0502020204030204" pitchFamily="34" charset="0"/>
                <a:cs typeface="David" panose="020E0502060401010101" pitchFamily="34" charset="-79"/>
              </a:rPr>
              <a:t>Policiesin</a:t>
            </a:r>
            <a:r>
              <a:rPr lang="en-US" sz="1200" dirty="0">
                <a:solidFill>
                  <a:schemeClr val="tx2"/>
                </a:solidFill>
                <a:latin typeface="David" panose="020E0502060401010101" pitchFamily="34" charset="-79"/>
                <a:ea typeface="Calibri" panose="020F0502020204030204" pitchFamily="34" charset="0"/>
                <a:cs typeface="David" panose="020E0502060401010101" pitchFamily="34" charset="-79"/>
              </a:rPr>
              <a:t> OECD Countries- Stylized Facts </a:t>
            </a:r>
            <a:r>
              <a:rPr lang="en-US" sz="1200" dirty="0" err="1">
                <a:solidFill>
                  <a:schemeClr val="tx2"/>
                </a:solidFill>
                <a:latin typeface="David" panose="020E0502060401010101" pitchFamily="34" charset="-79"/>
                <a:ea typeface="Calibri" panose="020F0502020204030204" pitchFamily="34" charset="0"/>
                <a:cs typeface="David" panose="020E0502060401010101" pitchFamily="34" charset="-79"/>
              </a:rPr>
              <a:t>andEvidence</a:t>
            </a:r>
            <a:r>
              <a:rPr lang="en-US" sz="1200" dirty="0">
                <a:solidFill>
                  <a:schemeClr val="tx2"/>
                </a:solidFill>
                <a:latin typeface="David" panose="020E0502060401010101" pitchFamily="34" charset="-79"/>
                <a:ea typeface="Calibri" panose="020F0502020204030204" pitchFamily="34" charset="0"/>
                <a:cs typeface="David" panose="020E0502060401010101" pitchFamily="34" charset="-79"/>
              </a:rPr>
              <a:t> on their Effectiveness", </a:t>
            </a:r>
            <a:r>
              <a:rPr lang="en-US" sz="1200" i="1" dirty="0">
                <a:solidFill>
                  <a:schemeClr val="tx2"/>
                </a:solidFill>
                <a:latin typeface="David" panose="020E0502060401010101" pitchFamily="34" charset="-79"/>
                <a:ea typeface="Calibri" panose="020F0502020204030204" pitchFamily="34" charset="0"/>
                <a:cs typeface="David" panose="020E0502060401010101" pitchFamily="34" charset="-79"/>
              </a:rPr>
              <a:t>Geary Institute, University College Dublin and IZA</a:t>
            </a:r>
            <a:r>
              <a:rPr lang="en-US" sz="1200" dirty="0">
                <a:solidFill>
                  <a:schemeClr val="tx2"/>
                </a:solidFill>
                <a:latin typeface="David" panose="020E0502060401010101" pitchFamily="34" charset="-79"/>
                <a:ea typeface="Calibri" panose="020F0502020204030204" pitchFamily="34" charset="0"/>
                <a:cs typeface="David" panose="020E0502060401010101" pitchFamily="34" charset="-79"/>
              </a:rPr>
              <a:t>, 2014.</a:t>
            </a:r>
          </a:p>
        </p:txBody>
      </p:sp>
      <p:sp>
        <p:nvSpPr>
          <p:cNvPr id="54" name="מלבן 53">
            <a:extLst>
              <a:ext uri="{FF2B5EF4-FFF2-40B4-BE49-F238E27FC236}">
                <a16:creationId xmlns:a16="http://schemas.microsoft.com/office/drawing/2014/main" id="{C54BBDA8-AC1D-4B66-A4F6-EA895D11DF09}"/>
              </a:ext>
            </a:extLst>
          </p:cNvPr>
          <p:cNvSpPr/>
          <p:nvPr/>
        </p:nvSpPr>
        <p:spPr>
          <a:xfrm>
            <a:off x="597977" y="1275874"/>
            <a:ext cx="10517090" cy="707886"/>
          </a:xfrm>
          <a:prstGeom prst="rect">
            <a:avLst/>
          </a:prstGeom>
          <a:no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lvl="0" indent="-285750" algn="l" rtl="0" eaLnBrk="0" fontAlgn="base" hangingPunct="0">
              <a:spcBef>
                <a:spcPct val="0"/>
              </a:spcBef>
              <a:spcAft>
                <a:spcPct val="0"/>
              </a:spcAft>
              <a:buFont typeface="Arial" panose="020B0604020202020204" pitchFamily="34" charset="0"/>
              <a:buChar char="•"/>
            </a:pPr>
            <a:r>
              <a:rPr lang="en-US" altLang="he-IL" sz="2000" dirty="0">
                <a:latin typeface="David" panose="020E0502060401010101" pitchFamily="34" charset="-79"/>
                <a:ea typeface="Times New Roman" panose="02020603050405020304" pitchFamily="18" charset="0"/>
                <a:cs typeface="David" panose="020E0502060401010101" pitchFamily="34" charset="-79"/>
              </a:rPr>
              <a:t>In Europe, the unemployment index stands at 6.5%.</a:t>
            </a:r>
            <a:br>
              <a:rPr lang="en-US" altLang="he-IL" sz="2000" dirty="0">
                <a:latin typeface="David" panose="020E0502060401010101" pitchFamily="34" charset="-79"/>
                <a:ea typeface="Times New Roman" panose="02020603050405020304" pitchFamily="18" charset="0"/>
                <a:cs typeface="David" panose="020E0502060401010101" pitchFamily="34" charset="-79"/>
              </a:rPr>
            </a:br>
            <a:r>
              <a:rPr lang="en-US" altLang="he-IL" sz="2000" dirty="0">
                <a:latin typeface="David" panose="020E0502060401010101" pitchFamily="34" charset="-79"/>
                <a:ea typeface="Times New Roman" panose="02020603050405020304" pitchFamily="18" charset="0"/>
                <a:cs typeface="David" panose="020E0502060401010101" pitchFamily="34" charset="-79"/>
              </a:rPr>
              <a:t>The European Employment Service works with job search platform</a:t>
            </a:r>
            <a:endParaRPr lang="he-IL" altLang="he-IL" sz="2000" dirty="0">
              <a:latin typeface="David" panose="020E0502060401010101" pitchFamily="34" charset="-79"/>
              <a:ea typeface="Times New Roman" panose="02020603050405020304" pitchFamily="18" charset="0"/>
              <a:cs typeface="David" panose="020E0502060401010101" pitchFamily="34" charset="-79"/>
            </a:endParaRPr>
          </a:p>
        </p:txBody>
      </p:sp>
      <p:sp>
        <p:nvSpPr>
          <p:cNvPr id="56" name="מלבן 55">
            <a:extLst>
              <a:ext uri="{FF2B5EF4-FFF2-40B4-BE49-F238E27FC236}">
                <a16:creationId xmlns:a16="http://schemas.microsoft.com/office/drawing/2014/main" id="{13DA1459-B0FB-4546-95ED-3F98E2562E3E}"/>
              </a:ext>
            </a:extLst>
          </p:cNvPr>
          <p:cNvSpPr/>
          <p:nvPr/>
        </p:nvSpPr>
        <p:spPr>
          <a:xfrm>
            <a:off x="597977" y="2537470"/>
            <a:ext cx="10970855" cy="707886"/>
          </a:xfrm>
          <a:prstGeom prst="rect">
            <a:avLst/>
          </a:prstGeom>
          <a:no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indent="-285750" algn="l" rtl="0" eaLnBrk="0" fontAlgn="base" hangingPunct="0">
              <a:spcBef>
                <a:spcPct val="0"/>
              </a:spcBef>
              <a:spcAft>
                <a:spcPct val="0"/>
              </a:spcAft>
              <a:buFont typeface="Arial" panose="020B0604020202020204" pitchFamily="34" charset="0"/>
              <a:buChar char="•"/>
            </a:pPr>
            <a:r>
              <a:rPr lang="en-US" sz="2000" dirty="0">
                <a:latin typeface="David" panose="020E0502060401010101" pitchFamily="34" charset="-79"/>
                <a:cs typeface="David" panose="020E0502060401010101" pitchFamily="34" charset="-79"/>
              </a:rPr>
              <a:t>In China, the unemployment index stands at 3.6%.</a:t>
            </a:r>
            <a:br>
              <a:rPr lang="en-US" sz="2000" dirty="0">
                <a:latin typeface="David" panose="020E0502060401010101" pitchFamily="34" charset="-79"/>
                <a:cs typeface="David" panose="020E0502060401010101" pitchFamily="34" charset="-79"/>
              </a:rPr>
            </a:br>
            <a:r>
              <a:rPr lang="en-US" sz="2000" dirty="0">
                <a:latin typeface="David" panose="020E0502060401010101" pitchFamily="34" charset="-79"/>
                <a:cs typeface="David" panose="020E0502060401010101" pitchFamily="34" charset="-79"/>
              </a:rPr>
              <a:t>China has a strong information system infrastructure (The </a:t>
            </a:r>
            <a:r>
              <a:rPr lang="en-US" sz="2000" dirty="0" err="1">
                <a:latin typeface="David" panose="020E0502060401010101" pitchFamily="34" charset="-79"/>
                <a:cs typeface="David" panose="020E0502060401010101" pitchFamily="34" charset="-79"/>
              </a:rPr>
              <a:t>Hùkǒu</a:t>
            </a:r>
            <a:r>
              <a:rPr lang="en-US" sz="2000" dirty="0">
                <a:latin typeface="David" panose="020E0502060401010101" pitchFamily="34" charset="-79"/>
                <a:cs typeface="David" panose="020E0502060401010101" pitchFamily="34" charset="-79"/>
              </a:rPr>
              <a:t> System Population Register System)</a:t>
            </a:r>
            <a:endParaRPr lang="he-IL" sz="2000" dirty="0">
              <a:latin typeface="David" panose="020E0502060401010101" pitchFamily="34" charset="-79"/>
              <a:cs typeface="David" panose="020E0502060401010101" pitchFamily="34" charset="-79"/>
            </a:endParaRPr>
          </a:p>
        </p:txBody>
      </p:sp>
      <p:pic>
        <p:nvPicPr>
          <p:cNvPr id="57" name="תמונה 56" descr="תוצאת תמונה עבור שירות התעסוקה">
            <a:extLst>
              <a:ext uri="{FF2B5EF4-FFF2-40B4-BE49-F238E27FC236}">
                <a16:creationId xmlns:a16="http://schemas.microsoft.com/office/drawing/2014/main" id="{CAF6E69D-60BF-43AE-ABA0-443364A7F22D}"/>
              </a:ext>
            </a:extLst>
          </p:cNvPr>
          <p:cNvPicPr/>
          <p:nvPr/>
        </p:nvPicPr>
        <p:blipFill>
          <a:blip r:embed="rId5"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8" name="תמונה 57">
            <a:extLst>
              <a:ext uri="{FF2B5EF4-FFF2-40B4-BE49-F238E27FC236}">
                <a16:creationId xmlns:a16="http://schemas.microsoft.com/office/drawing/2014/main" id="{C6F54B63-7458-46BC-B99F-DE3A0DEFA112}"/>
              </a:ext>
            </a:extLst>
          </p:cNvPr>
          <p:cNvPicPr/>
          <p:nvPr/>
        </p:nvPicPr>
        <p:blipFill rotWithShape="1">
          <a:blip r:embed="rId6">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48" name="מלבן 47">
            <a:extLst>
              <a:ext uri="{FF2B5EF4-FFF2-40B4-BE49-F238E27FC236}">
                <a16:creationId xmlns:a16="http://schemas.microsoft.com/office/drawing/2014/main" id="{EC8B2D9E-6A00-4C2B-B6C8-03CDA188EA61}"/>
              </a:ext>
            </a:extLst>
          </p:cNvPr>
          <p:cNvSpPr/>
          <p:nvPr/>
        </p:nvSpPr>
        <p:spPr>
          <a:xfrm>
            <a:off x="4124374" y="498765"/>
            <a:ext cx="3918060"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Unemployment – OECD</a:t>
            </a:r>
          </a:p>
        </p:txBody>
      </p:sp>
      <p:grpSp>
        <p:nvGrpSpPr>
          <p:cNvPr id="30" name="קבוצה 29">
            <a:extLst>
              <a:ext uri="{FF2B5EF4-FFF2-40B4-BE49-F238E27FC236}">
                <a16:creationId xmlns:a16="http://schemas.microsoft.com/office/drawing/2014/main" id="{25E16CC1-F3DD-4F2A-90DC-FF7C1101D385}"/>
              </a:ext>
            </a:extLst>
          </p:cNvPr>
          <p:cNvGrpSpPr/>
          <p:nvPr/>
        </p:nvGrpSpPr>
        <p:grpSpPr>
          <a:xfrm>
            <a:off x="1670726" y="5989636"/>
            <a:ext cx="1923764" cy="752840"/>
            <a:chOff x="5953" y="12556"/>
            <a:chExt cx="2214562" cy="901113"/>
          </a:xfrm>
        </p:grpSpPr>
        <p:sp>
          <p:nvSpPr>
            <p:cNvPr id="32" name="חץ: סוגר זוויתי 31">
              <a:extLst>
                <a:ext uri="{FF2B5EF4-FFF2-40B4-BE49-F238E27FC236}">
                  <a16:creationId xmlns:a16="http://schemas.microsoft.com/office/drawing/2014/main" id="{E57DAEDF-8859-40D7-A551-A300C8838DF0}"/>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3" name="חץ: סוגר זוויתי 4">
              <a:extLst>
                <a:ext uri="{FF2B5EF4-FFF2-40B4-BE49-F238E27FC236}">
                  <a16:creationId xmlns:a16="http://schemas.microsoft.com/office/drawing/2014/main" id="{180B4521-2738-4967-9355-629B74733893}"/>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4" name="קבוצה 33">
            <a:extLst>
              <a:ext uri="{FF2B5EF4-FFF2-40B4-BE49-F238E27FC236}">
                <a16:creationId xmlns:a16="http://schemas.microsoft.com/office/drawing/2014/main" id="{A26555A1-FA50-4C46-8339-AC4ACB3A4A25}"/>
              </a:ext>
            </a:extLst>
          </p:cNvPr>
          <p:cNvGrpSpPr/>
          <p:nvPr/>
        </p:nvGrpSpPr>
        <p:grpSpPr>
          <a:xfrm>
            <a:off x="3250248" y="5989933"/>
            <a:ext cx="1787423" cy="752543"/>
            <a:chOff x="1999059" y="12912"/>
            <a:chExt cx="2214562" cy="900757"/>
          </a:xfrm>
        </p:grpSpPr>
        <p:sp>
          <p:nvSpPr>
            <p:cNvPr id="35" name="חץ: סוגר זוויתי 34">
              <a:extLst>
                <a:ext uri="{FF2B5EF4-FFF2-40B4-BE49-F238E27FC236}">
                  <a16:creationId xmlns:a16="http://schemas.microsoft.com/office/drawing/2014/main" id="{BC556354-53F1-4779-BEF6-4829DDFF2B69}"/>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6" name="חץ: סוגר זוויתי 6">
              <a:extLst>
                <a:ext uri="{FF2B5EF4-FFF2-40B4-BE49-F238E27FC236}">
                  <a16:creationId xmlns:a16="http://schemas.microsoft.com/office/drawing/2014/main" id="{928BFB82-3F4F-4676-B381-CD1D8167CA9F}"/>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7" name="קבוצה 36">
            <a:extLst>
              <a:ext uri="{FF2B5EF4-FFF2-40B4-BE49-F238E27FC236}">
                <a16:creationId xmlns:a16="http://schemas.microsoft.com/office/drawing/2014/main" id="{04FEBBC3-56BB-40FF-BEB6-44A0456E869C}"/>
              </a:ext>
            </a:extLst>
          </p:cNvPr>
          <p:cNvGrpSpPr/>
          <p:nvPr/>
        </p:nvGrpSpPr>
        <p:grpSpPr>
          <a:xfrm>
            <a:off x="5955261" y="5989636"/>
            <a:ext cx="1753550" cy="752840"/>
            <a:chOff x="3992165" y="12556"/>
            <a:chExt cx="2214562" cy="901113"/>
          </a:xfrm>
        </p:grpSpPr>
        <p:sp>
          <p:nvSpPr>
            <p:cNvPr id="38" name="חץ: סוגר זוויתי 37">
              <a:extLst>
                <a:ext uri="{FF2B5EF4-FFF2-40B4-BE49-F238E27FC236}">
                  <a16:creationId xmlns:a16="http://schemas.microsoft.com/office/drawing/2014/main" id="{D36745B7-93D0-45A3-8D95-5B2898B4DAA8}"/>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9" name="חץ: סוגר זוויתי 8">
              <a:extLst>
                <a:ext uri="{FF2B5EF4-FFF2-40B4-BE49-F238E27FC236}">
                  <a16:creationId xmlns:a16="http://schemas.microsoft.com/office/drawing/2014/main" id="{46D5C64A-B9DC-4DE0-B61A-1D2357A938AC}"/>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0" name="קבוצה 39">
            <a:extLst>
              <a:ext uri="{FF2B5EF4-FFF2-40B4-BE49-F238E27FC236}">
                <a16:creationId xmlns:a16="http://schemas.microsoft.com/office/drawing/2014/main" id="{46363836-A607-459E-ADD3-7F1C5CE45F96}"/>
              </a:ext>
            </a:extLst>
          </p:cNvPr>
          <p:cNvGrpSpPr/>
          <p:nvPr/>
        </p:nvGrpSpPr>
        <p:grpSpPr>
          <a:xfrm>
            <a:off x="4663233" y="6003667"/>
            <a:ext cx="1660667" cy="746454"/>
            <a:chOff x="5985275" y="27845"/>
            <a:chExt cx="2214563" cy="893469"/>
          </a:xfrm>
        </p:grpSpPr>
        <p:sp>
          <p:nvSpPr>
            <p:cNvPr id="41" name="חץ: סוגר זוויתי 40">
              <a:extLst>
                <a:ext uri="{FF2B5EF4-FFF2-40B4-BE49-F238E27FC236}">
                  <a16:creationId xmlns:a16="http://schemas.microsoft.com/office/drawing/2014/main" id="{8B4F0D3E-9435-468F-9445-BA010106B0D2}"/>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2" name="חץ: סוגר זוויתי 10">
              <a:extLst>
                <a:ext uri="{FF2B5EF4-FFF2-40B4-BE49-F238E27FC236}">
                  <a16:creationId xmlns:a16="http://schemas.microsoft.com/office/drawing/2014/main" id="{40219899-5917-43F2-886F-8368FC885119}"/>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3" name="קבוצה 42">
            <a:extLst>
              <a:ext uri="{FF2B5EF4-FFF2-40B4-BE49-F238E27FC236}">
                <a16:creationId xmlns:a16="http://schemas.microsoft.com/office/drawing/2014/main" id="{82970A01-57AC-4248-988F-45F0F6DB8FBE}"/>
              </a:ext>
            </a:extLst>
          </p:cNvPr>
          <p:cNvGrpSpPr/>
          <p:nvPr/>
        </p:nvGrpSpPr>
        <p:grpSpPr>
          <a:xfrm>
            <a:off x="7376994" y="6003435"/>
            <a:ext cx="1678466" cy="754330"/>
            <a:chOff x="7978378" y="10772"/>
            <a:chExt cx="2214562" cy="902897"/>
          </a:xfrm>
        </p:grpSpPr>
        <p:sp>
          <p:nvSpPr>
            <p:cNvPr id="44" name="חץ: סוגר זוויתי 43">
              <a:extLst>
                <a:ext uri="{FF2B5EF4-FFF2-40B4-BE49-F238E27FC236}">
                  <a16:creationId xmlns:a16="http://schemas.microsoft.com/office/drawing/2014/main" id="{B6B4E9DF-6D28-41D6-925B-BE22711EA057}"/>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5" name="חץ: סוגר זוויתי 12">
              <a:extLst>
                <a:ext uri="{FF2B5EF4-FFF2-40B4-BE49-F238E27FC236}">
                  <a16:creationId xmlns:a16="http://schemas.microsoft.com/office/drawing/2014/main" id="{5ADDBA98-CFCE-4224-A20C-859AD731AF7E}"/>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6" name="קבוצה 45">
            <a:extLst>
              <a:ext uri="{FF2B5EF4-FFF2-40B4-BE49-F238E27FC236}">
                <a16:creationId xmlns:a16="http://schemas.microsoft.com/office/drawing/2014/main" id="{BA0526B2-F310-48A5-96BE-A466E01BBA0C}"/>
              </a:ext>
            </a:extLst>
          </p:cNvPr>
          <p:cNvGrpSpPr/>
          <p:nvPr/>
        </p:nvGrpSpPr>
        <p:grpSpPr>
          <a:xfrm>
            <a:off x="8711223" y="6009011"/>
            <a:ext cx="2374466" cy="748754"/>
            <a:chOff x="9971484" y="17447"/>
            <a:chExt cx="2214562" cy="896222"/>
          </a:xfrm>
        </p:grpSpPr>
        <p:sp>
          <p:nvSpPr>
            <p:cNvPr id="74" name="חץ: סוגר זוויתי 73">
              <a:extLst>
                <a:ext uri="{FF2B5EF4-FFF2-40B4-BE49-F238E27FC236}">
                  <a16:creationId xmlns:a16="http://schemas.microsoft.com/office/drawing/2014/main" id="{80076E63-A917-48F4-8299-3C72AF07F76D}"/>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75" name="חץ: סוגר זוויתי 14">
              <a:extLst>
                <a:ext uri="{FF2B5EF4-FFF2-40B4-BE49-F238E27FC236}">
                  <a16:creationId xmlns:a16="http://schemas.microsoft.com/office/drawing/2014/main" id="{254A3C00-6639-4F18-9B2E-58B5B4032CD8}"/>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3298802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
            <a:extLst>
              <a:ext uri="{FF2B5EF4-FFF2-40B4-BE49-F238E27FC236}">
                <a16:creationId xmlns:a16="http://schemas.microsoft.com/office/drawing/2014/main" id="{1EF1C618-4602-4BD7-B5A6-37FF1740D918}"/>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30" name="מציין מיקום תוכן 2">
            <a:extLst>
              <a:ext uri="{FF2B5EF4-FFF2-40B4-BE49-F238E27FC236}">
                <a16:creationId xmlns:a16="http://schemas.microsoft.com/office/drawing/2014/main" id="{05BD8AF4-3725-41DA-A66F-BFB4CFE55E91}"/>
              </a:ext>
            </a:extLst>
          </p:cNvPr>
          <p:cNvSpPr txBox="1">
            <a:spLocks/>
          </p:cNvSpPr>
          <p:nvPr/>
        </p:nvSpPr>
        <p:spPr>
          <a:xfrm>
            <a:off x="1539220" y="2076249"/>
            <a:ext cx="8823598" cy="2122668"/>
          </a:xfrm>
          <a:prstGeom prst="rect">
            <a:avLst/>
          </a:prstGeom>
        </p:spPr>
        <p:txBody>
          <a:bodyPr vert="horz" lIns="91440" tIns="45720" rIns="91440" bIns="45720" rtlCol="1">
            <a:no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50000"/>
              </a:lnSpc>
            </a:pPr>
            <a:endParaRPr lang="en-US" sz="2000" dirty="0">
              <a:latin typeface="David" panose="020E0502060401010101" pitchFamily="34" charset="-79"/>
              <a:cs typeface="David" panose="020E0502060401010101" pitchFamily="34" charset="-79"/>
            </a:endParaRPr>
          </a:p>
        </p:txBody>
      </p:sp>
      <p:sp>
        <p:nvSpPr>
          <p:cNvPr id="2" name="מלבן 1">
            <a:extLst>
              <a:ext uri="{FF2B5EF4-FFF2-40B4-BE49-F238E27FC236}">
                <a16:creationId xmlns:a16="http://schemas.microsoft.com/office/drawing/2014/main" id="{4D626C15-8BCA-4EEF-90F7-2F5BE977A868}"/>
              </a:ext>
            </a:extLst>
          </p:cNvPr>
          <p:cNvSpPr/>
          <p:nvPr/>
        </p:nvSpPr>
        <p:spPr>
          <a:xfrm>
            <a:off x="1229723" y="1597718"/>
            <a:ext cx="10026062" cy="2823850"/>
          </a:xfrm>
          <a:prstGeom prst="rect">
            <a:avLst/>
          </a:prstGeom>
          <a:noFill/>
        </p:spPr>
        <p:txBody>
          <a:bodyPr wrap="square">
            <a:spAutoFit/>
          </a:bodyPr>
          <a:lstStyle/>
          <a:p>
            <a:pPr defTabSz="914400" eaLnBrk="0" fontAlgn="base" hangingPunct="0">
              <a:lnSpc>
                <a:spcPct val="150000"/>
              </a:lnSpc>
              <a:spcBef>
                <a:spcPct val="0"/>
              </a:spcBef>
              <a:spcAft>
                <a:spcPct val="0"/>
              </a:spcAft>
            </a:pPr>
            <a:r>
              <a:rPr lang="en-US" altLang="he-IL" sz="2000" b="1" u="sng" dirty="0">
                <a:latin typeface="David" panose="020E0502060401010101" pitchFamily="34" charset="-79"/>
                <a:ea typeface="Times New Roman" panose="02020603050405020304" pitchFamily="18" charset="0"/>
                <a:cs typeface="David" panose="020E0502060401010101" pitchFamily="34" charset="-79"/>
              </a:rPr>
              <a:t>Social influence</a:t>
            </a:r>
            <a:r>
              <a:rPr lang="en-US" altLang="he-IL" sz="2000" b="1" u="sng" dirty="0">
                <a:latin typeface="David" panose="020E0502060401010101" pitchFamily="34" charset="-79"/>
                <a:ea typeface="Calibri" panose="020F0502020204030204" pitchFamily="34" charset="0"/>
                <a:cs typeface="David" panose="020E0502060401010101" pitchFamily="34" charset="-79"/>
              </a:rPr>
              <a:t>:</a:t>
            </a:r>
          </a:p>
          <a:p>
            <a:pPr marL="342900" lvl="0" indent="-342900" defTabSz="914400" eaLnBrk="0" fontAlgn="base" hangingPunct="0">
              <a:lnSpc>
                <a:spcPct val="150000"/>
              </a:lnSpc>
              <a:spcBef>
                <a:spcPct val="0"/>
              </a:spcBef>
              <a:spcAft>
                <a:spcPct val="0"/>
              </a:spcAft>
              <a:buFont typeface="Arial" panose="020B0604020202020204" pitchFamily="34" charset="0"/>
              <a:buChar char="•"/>
            </a:pPr>
            <a:r>
              <a:rPr lang="en-US" altLang="he-IL" sz="2000" dirty="0">
                <a:latin typeface="David" panose="020E0502060401010101" pitchFamily="34" charset="-79"/>
                <a:ea typeface="Calibri" panose="020F0502020204030204" pitchFamily="34" charset="0"/>
                <a:cs typeface="David" panose="020E0502060401010101" pitchFamily="34" charset="-79"/>
              </a:rPr>
              <a:t>Higher local unemployment weakens the work norm (Winkelmann, 2014).</a:t>
            </a:r>
          </a:p>
          <a:p>
            <a:pPr marL="342900" indent="-342900" defTabSz="914400" eaLnBrk="0" fontAlgn="base" hangingPunct="0">
              <a:lnSpc>
                <a:spcPct val="150000"/>
              </a:lnSpc>
              <a:spcBef>
                <a:spcPct val="0"/>
              </a:spcBef>
              <a:spcAft>
                <a:spcPct val="0"/>
              </a:spcAft>
              <a:buFont typeface="Arial" panose="020B0604020202020204" pitchFamily="34" charset="0"/>
              <a:buChar char="•"/>
            </a:pPr>
            <a:r>
              <a:rPr lang="en-US" altLang="he-IL" sz="2000" dirty="0">
                <a:latin typeface="David" panose="020E0502060401010101" pitchFamily="34" charset="-79"/>
                <a:cs typeface="David" panose="020E0502060401010101" pitchFamily="34" charset="-79"/>
              </a:rPr>
              <a:t>Job loss has particularly detrimental effects on the subjective perception of social integration, life satisfaction, the access to economic resources and mental health. (</a:t>
            </a:r>
            <a:r>
              <a:rPr lang="en-US" altLang="he-IL" sz="2000" dirty="0" err="1">
                <a:latin typeface="David" panose="020E0502060401010101" pitchFamily="34" charset="-79"/>
                <a:cs typeface="David" panose="020E0502060401010101" pitchFamily="34" charset="-79"/>
              </a:rPr>
              <a:t>Pohlan</a:t>
            </a:r>
            <a:r>
              <a:rPr lang="en-US" altLang="he-IL" sz="2000" dirty="0">
                <a:latin typeface="David" panose="020E0502060401010101" pitchFamily="34" charset="-79"/>
                <a:cs typeface="David" panose="020E0502060401010101" pitchFamily="34" charset="-79"/>
              </a:rPr>
              <a:t>, 2019)</a:t>
            </a:r>
          </a:p>
          <a:p>
            <a:pPr marL="342900" indent="-342900" defTabSz="914400" eaLnBrk="0" fontAlgn="base" hangingPunct="0">
              <a:lnSpc>
                <a:spcPct val="150000"/>
              </a:lnSpc>
              <a:spcBef>
                <a:spcPct val="0"/>
              </a:spcBef>
              <a:spcAft>
                <a:spcPct val="0"/>
              </a:spcAft>
              <a:buFont typeface="Arial" panose="020B0604020202020204" pitchFamily="34" charset="0"/>
              <a:buChar char="•"/>
            </a:pPr>
            <a:r>
              <a:rPr lang="en-US" altLang="he-IL" sz="2000" dirty="0">
                <a:latin typeface="David" panose="020E0502060401010101" pitchFamily="34" charset="-79"/>
                <a:ea typeface="Calibri" panose="020F0502020204030204" pitchFamily="34" charset="0"/>
                <a:cs typeface="David" panose="020E0502060401010101" pitchFamily="34" charset="-79"/>
              </a:rPr>
              <a:t>In EU countries in general, a quarter of the unemployed who suffer from economic problems also suffer from health problems, alcohol addiction, and/or discrimination (Sol, 2016)</a:t>
            </a:r>
          </a:p>
        </p:txBody>
      </p:sp>
      <p:pic>
        <p:nvPicPr>
          <p:cNvPr id="31" name="תמונה 30" descr="תוצאת תמונה עבור שירות התעסוקה">
            <a:extLst>
              <a:ext uri="{FF2B5EF4-FFF2-40B4-BE49-F238E27FC236}">
                <a16:creationId xmlns:a16="http://schemas.microsoft.com/office/drawing/2014/main" id="{5CBC7963-2C90-4DBE-927D-444BC38E61C0}"/>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0" name="תמונה 49">
            <a:extLst>
              <a:ext uri="{FF2B5EF4-FFF2-40B4-BE49-F238E27FC236}">
                <a16:creationId xmlns:a16="http://schemas.microsoft.com/office/drawing/2014/main" id="{E90D170B-87F7-40EB-9BFC-7D6995DF49D0}"/>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26" name="מלבן 25">
            <a:extLst>
              <a:ext uri="{FF2B5EF4-FFF2-40B4-BE49-F238E27FC236}">
                <a16:creationId xmlns:a16="http://schemas.microsoft.com/office/drawing/2014/main" id="{5BF8F737-0ACF-4551-95B0-827C428146BC}"/>
              </a:ext>
            </a:extLst>
          </p:cNvPr>
          <p:cNvSpPr/>
          <p:nvPr/>
        </p:nvSpPr>
        <p:spPr>
          <a:xfrm>
            <a:off x="4775045" y="765533"/>
            <a:ext cx="2935419"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Literature Survey</a:t>
            </a:r>
          </a:p>
        </p:txBody>
      </p:sp>
      <p:sp>
        <p:nvSpPr>
          <p:cNvPr id="27" name="מלבן 26">
            <a:extLst>
              <a:ext uri="{FF2B5EF4-FFF2-40B4-BE49-F238E27FC236}">
                <a16:creationId xmlns:a16="http://schemas.microsoft.com/office/drawing/2014/main" id="{D457CB12-7247-42D8-BE60-E60FB4151E2B}"/>
              </a:ext>
            </a:extLst>
          </p:cNvPr>
          <p:cNvSpPr/>
          <p:nvPr/>
        </p:nvSpPr>
        <p:spPr>
          <a:xfrm>
            <a:off x="334136" y="5300815"/>
            <a:ext cx="4196692" cy="351506"/>
          </a:xfrm>
          <a:prstGeom prst="rect">
            <a:avLst/>
          </a:prstGeom>
          <a:no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lnSpc>
                <a:spcPct val="107000"/>
              </a:lnSpc>
              <a:spcAft>
                <a:spcPts val="800"/>
              </a:spcAft>
            </a:pPr>
            <a:r>
              <a:rPr lang="en-US" sz="1600" dirty="0">
                <a:solidFill>
                  <a:schemeClr val="tx2"/>
                </a:solidFill>
                <a:latin typeface="David" panose="020E0502060401010101" pitchFamily="34" charset="-79"/>
                <a:ea typeface="Calibri" panose="020F0502020204030204" pitchFamily="34" charset="0"/>
                <a:cs typeface="David" panose="020E0502060401010101" pitchFamily="34" charset="-79"/>
              </a:rPr>
              <a:t>* The literature survey based on 30 references. </a:t>
            </a:r>
          </a:p>
        </p:txBody>
      </p:sp>
      <p:grpSp>
        <p:nvGrpSpPr>
          <p:cNvPr id="32" name="קבוצה 31">
            <a:extLst>
              <a:ext uri="{FF2B5EF4-FFF2-40B4-BE49-F238E27FC236}">
                <a16:creationId xmlns:a16="http://schemas.microsoft.com/office/drawing/2014/main" id="{747683E0-1348-45AC-9201-E081ABB7BA27}"/>
              </a:ext>
            </a:extLst>
          </p:cNvPr>
          <p:cNvGrpSpPr/>
          <p:nvPr/>
        </p:nvGrpSpPr>
        <p:grpSpPr>
          <a:xfrm>
            <a:off x="1670726" y="5989636"/>
            <a:ext cx="1923764" cy="752840"/>
            <a:chOff x="5953" y="12556"/>
            <a:chExt cx="2214562" cy="901113"/>
          </a:xfrm>
        </p:grpSpPr>
        <p:sp>
          <p:nvSpPr>
            <p:cNvPr id="33" name="חץ: סוגר זוויתי 32">
              <a:extLst>
                <a:ext uri="{FF2B5EF4-FFF2-40B4-BE49-F238E27FC236}">
                  <a16:creationId xmlns:a16="http://schemas.microsoft.com/office/drawing/2014/main" id="{7A385505-4DD9-4AAF-B6B1-8E0764FC1E00}"/>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1CEF8FF3-F732-4D62-A86B-3AEA6F10834E}"/>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5" name="קבוצה 34">
            <a:extLst>
              <a:ext uri="{FF2B5EF4-FFF2-40B4-BE49-F238E27FC236}">
                <a16:creationId xmlns:a16="http://schemas.microsoft.com/office/drawing/2014/main" id="{FD0AB49A-1A00-488C-B493-CCFB0361DB16}"/>
              </a:ext>
            </a:extLst>
          </p:cNvPr>
          <p:cNvGrpSpPr/>
          <p:nvPr/>
        </p:nvGrpSpPr>
        <p:grpSpPr>
          <a:xfrm>
            <a:off x="3250248" y="5989933"/>
            <a:ext cx="1787423" cy="752543"/>
            <a:chOff x="1999059" y="12912"/>
            <a:chExt cx="2214562" cy="900757"/>
          </a:xfrm>
        </p:grpSpPr>
        <p:sp>
          <p:nvSpPr>
            <p:cNvPr id="36" name="חץ: סוגר זוויתי 35">
              <a:extLst>
                <a:ext uri="{FF2B5EF4-FFF2-40B4-BE49-F238E27FC236}">
                  <a16:creationId xmlns:a16="http://schemas.microsoft.com/office/drawing/2014/main" id="{A9ECFF53-4A96-4173-9185-0F0F1F1F0A25}"/>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2182A1C5-77D5-4068-99EC-CCEA7458C487}"/>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8" name="קבוצה 37">
            <a:extLst>
              <a:ext uri="{FF2B5EF4-FFF2-40B4-BE49-F238E27FC236}">
                <a16:creationId xmlns:a16="http://schemas.microsoft.com/office/drawing/2014/main" id="{FB4DD861-DBC9-4C14-BBEB-E86F84FDB024}"/>
              </a:ext>
            </a:extLst>
          </p:cNvPr>
          <p:cNvGrpSpPr/>
          <p:nvPr/>
        </p:nvGrpSpPr>
        <p:grpSpPr>
          <a:xfrm>
            <a:off x="5955261" y="5989636"/>
            <a:ext cx="1753550" cy="752840"/>
            <a:chOff x="3992165" y="12556"/>
            <a:chExt cx="2214562" cy="901113"/>
          </a:xfrm>
        </p:grpSpPr>
        <p:sp>
          <p:nvSpPr>
            <p:cNvPr id="39" name="חץ: סוגר זוויתי 38">
              <a:extLst>
                <a:ext uri="{FF2B5EF4-FFF2-40B4-BE49-F238E27FC236}">
                  <a16:creationId xmlns:a16="http://schemas.microsoft.com/office/drawing/2014/main" id="{2AE4A8C7-84BA-48B9-9379-1DCF2C653386}"/>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9F0D54D9-444C-4DBD-80CC-43786BEEAB67}"/>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1" name="קבוצה 40">
            <a:extLst>
              <a:ext uri="{FF2B5EF4-FFF2-40B4-BE49-F238E27FC236}">
                <a16:creationId xmlns:a16="http://schemas.microsoft.com/office/drawing/2014/main" id="{D4E26089-41AF-4B60-9F5F-DCF72230651B}"/>
              </a:ext>
            </a:extLst>
          </p:cNvPr>
          <p:cNvGrpSpPr/>
          <p:nvPr/>
        </p:nvGrpSpPr>
        <p:grpSpPr>
          <a:xfrm>
            <a:off x="4663233" y="6003667"/>
            <a:ext cx="1660667" cy="746454"/>
            <a:chOff x="5985275" y="27845"/>
            <a:chExt cx="2214563" cy="893469"/>
          </a:xfrm>
        </p:grpSpPr>
        <p:sp>
          <p:nvSpPr>
            <p:cNvPr id="42" name="חץ: סוגר זוויתי 41">
              <a:extLst>
                <a:ext uri="{FF2B5EF4-FFF2-40B4-BE49-F238E27FC236}">
                  <a16:creationId xmlns:a16="http://schemas.microsoft.com/office/drawing/2014/main" id="{62F22FC2-ACA1-4864-9E62-8C6097E004D4}"/>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3911EBF1-B1EC-491B-B4A3-CE50DE29BFB8}"/>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4" name="קבוצה 43">
            <a:extLst>
              <a:ext uri="{FF2B5EF4-FFF2-40B4-BE49-F238E27FC236}">
                <a16:creationId xmlns:a16="http://schemas.microsoft.com/office/drawing/2014/main" id="{523DA248-9FA4-4FC6-A5C0-B90B160CC107}"/>
              </a:ext>
            </a:extLst>
          </p:cNvPr>
          <p:cNvGrpSpPr/>
          <p:nvPr/>
        </p:nvGrpSpPr>
        <p:grpSpPr>
          <a:xfrm>
            <a:off x="7376994" y="6003435"/>
            <a:ext cx="1678466" cy="754330"/>
            <a:chOff x="7978378" y="10772"/>
            <a:chExt cx="2214562" cy="902897"/>
          </a:xfrm>
        </p:grpSpPr>
        <p:sp>
          <p:nvSpPr>
            <p:cNvPr id="45" name="חץ: סוגר זוויתי 44">
              <a:extLst>
                <a:ext uri="{FF2B5EF4-FFF2-40B4-BE49-F238E27FC236}">
                  <a16:creationId xmlns:a16="http://schemas.microsoft.com/office/drawing/2014/main" id="{95FD8263-9549-4975-B2AF-8C6C8563AE3D}"/>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D7705A87-0BAA-46B8-B9A6-A34BBEF47E0E}"/>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7" name="קבוצה 46">
            <a:extLst>
              <a:ext uri="{FF2B5EF4-FFF2-40B4-BE49-F238E27FC236}">
                <a16:creationId xmlns:a16="http://schemas.microsoft.com/office/drawing/2014/main" id="{3DF31A63-4228-427F-89DD-10CBA86FC7BE}"/>
              </a:ext>
            </a:extLst>
          </p:cNvPr>
          <p:cNvGrpSpPr/>
          <p:nvPr/>
        </p:nvGrpSpPr>
        <p:grpSpPr>
          <a:xfrm>
            <a:off x="8711223" y="6009011"/>
            <a:ext cx="2374466" cy="748754"/>
            <a:chOff x="9971484" y="17447"/>
            <a:chExt cx="2214562" cy="896222"/>
          </a:xfrm>
        </p:grpSpPr>
        <p:sp>
          <p:nvSpPr>
            <p:cNvPr id="48" name="חץ: סוגר זוויתי 47">
              <a:extLst>
                <a:ext uri="{FF2B5EF4-FFF2-40B4-BE49-F238E27FC236}">
                  <a16:creationId xmlns:a16="http://schemas.microsoft.com/office/drawing/2014/main" id="{6850ED0E-4CF8-433D-A8DC-11413021824C}"/>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E3594C7D-9FC2-4208-80AC-D85804421105}"/>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1497833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
            <a:extLst>
              <a:ext uri="{FF2B5EF4-FFF2-40B4-BE49-F238E27FC236}">
                <a16:creationId xmlns:a16="http://schemas.microsoft.com/office/drawing/2014/main" id="{B82208A6-C252-4FC8-844D-9559270C02C7}"/>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30" name="מציין מיקום תוכן 2">
            <a:extLst>
              <a:ext uri="{FF2B5EF4-FFF2-40B4-BE49-F238E27FC236}">
                <a16:creationId xmlns:a16="http://schemas.microsoft.com/office/drawing/2014/main" id="{05BD8AF4-3725-41DA-A66F-BFB4CFE55E91}"/>
              </a:ext>
            </a:extLst>
          </p:cNvPr>
          <p:cNvSpPr txBox="1">
            <a:spLocks/>
          </p:cNvSpPr>
          <p:nvPr/>
        </p:nvSpPr>
        <p:spPr>
          <a:xfrm>
            <a:off x="1539220" y="2076249"/>
            <a:ext cx="8823598" cy="2122668"/>
          </a:xfrm>
          <a:prstGeom prst="rect">
            <a:avLst/>
          </a:prstGeom>
        </p:spPr>
        <p:txBody>
          <a:bodyPr vert="horz" lIns="91440" tIns="45720" rIns="91440" bIns="45720" rtlCol="1">
            <a:no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50000"/>
              </a:lnSpc>
            </a:pPr>
            <a:endParaRPr lang="en-US" sz="2000" dirty="0">
              <a:latin typeface="David" panose="020E0502060401010101" pitchFamily="34" charset="-79"/>
              <a:cs typeface="David" panose="020E0502060401010101" pitchFamily="34" charset="-79"/>
            </a:endParaRPr>
          </a:p>
        </p:txBody>
      </p:sp>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3129476064"/>
              </p:ext>
            </p:extLst>
          </p:nvPr>
        </p:nvGraphicFramePr>
        <p:xfrm>
          <a:off x="4032257" y="383176"/>
          <a:ext cx="3766422" cy="5226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מלבן 1">
            <a:extLst>
              <a:ext uri="{FF2B5EF4-FFF2-40B4-BE49-F238E27FC236}">
                <a16:creationId xmlns:a16="http://schemas.microsoft.com/office/drawing/2014/main" id="{4D626C15-8BCA-4EEF-90F7-2F5BE977A868}"/>
              </a:ext>
            </a:extLst>
          </p:cNvPr>
          <p:cNvSpPr/>
          <p:nvPr/>
        </p:nvSpPr>
        <p:spPr>
          <a:xfrm>
            <a:off x="1423758" y="1615587"/>
            <a:ext cx="9800284" cy="3285515"/>
          </a:xfrm>
          <a:prstGeom prst="rect">
            <a:avLst/>
          </a:prstGeom>
          <a:noFill/>
        </p:spPr>
        <p:txBody>
          <a:bodyPr wrap="square">
            <a:spAutoFit/>
          </a:bodyPr>
          <a:lstStyle/>
          <a:p>
            <a:pPr algn="l" eaLnBrk="0" fontAlgn="base" hangingPunct="0">
              <a:lnSpc>
                <a:spcPct val="150000"/>
              </a:lnSpc>
              <a:spcBef>
                <a:spcPct val="0"/>
              </a:spcBef>
              <a:spcAft>
                <a:spcPct val="0"/>
              </a:spcAft>
            </a:pPr>
            <a:r>
              <a:rPr lang="en-US" altLang="he-IL" sz="2000" b="1" u="sng" dirty="0">
                <a:latin typeface="David" panose="020E0502060401010101" pitchFamily="34" charset="-79"/>
                <a:ea typeface="Times New Roman" panose="02020603050405020304" pitchFamily="18" charset="0"/>
                <a:cs typeface="David" panose="020E0502060401010101" pitchFamily="34" charset="-79"/>
              </a:rPr>
              <a:t>Economic influence:</a:t>
            </a:r>
            <a:endParaRPr lang="en-US" altLang="he-IL" sz="2000" dirty="0">
              <a:latin typeface="David" panose="020E0502060401010101" pitchFamily="34" charset="-79"/>
              <a:ea typeface="Times New Roman" panose="02020603050405020304" pitchFamily="18" charset="0"/>
              <a:cs typeface="David" panose="020E0502060401010101" pitchFamily="34" charset="-79"/>
            </a:endParaRPr>
          </a:p>
          <a:p>
            <a:pPr marL="342900" indent="-342900" eaLnBrk="0" fontAlgn="base" hangingPunct="0">
              <a:lnSpc>
                <a:spcPct val="150000"/>
              </a:lnSpc>
              <a:spcBef>
                <a:spcPct val="0"/>
              </a:spcBef>
              <a:spcAft>
                <a:spcPct val="0"/>
              </a:spcAft>
              <a:buFont typeface="Arial" panose="020B0604020202020204" pitchFamily="34" charset="0"/>
              <a:buChar char="•"/>
            </a:pPr>
            <a:r>
              <a:rPr lang="en-US" sz="2000" dirty="0">
                <a:latin typeface="David" panose="020E0502060401010101" pitchFamily="34" charset="-79"/>
                <a:cs typeface="David" panose="020E0502060401010101" pitchFamily="34" charset="-79"/>
              </a:rPr>
              <a:t>Unemployed with problematic debts indeed do have more problems returning to work than unemployed without debts (</a:t>
            </a:r>
            <a:r>
              <a:rPr lang="en-US" sz="2000" dirty="0" err="1">
                <a:latin typeface="David" panose="020E0502060401010101" pitchFamily="34" charset="-79"/>
                <a:cs typeface="David" panose="020E0502060401010101" pitchFamily="34" charset="-79"/>
              </a:rPr>
              <a:t>Zwinkels</a:t>
            </a:r>
            <a:r>
              <a:rPr lang="en-US" sz="2000" dirty="0">
                <a:latin typeface="David" panose="020E0502060401010101" pitchFamily="34" charset="-79"/>
                <a:cs typeface="David" panose="020E0502060401010101" pitchFamily="34" charset="-79"/>
              </a:rPr>
              <a:t>, 2015).</a:t>
            </a:r>
          </a:p>
          <a:p>
            <a:pPr marL="342900" indent="-342900" eaLnBrk="0" fontAlgn="base" hangingPunct="0">
              <a:lnSpc>
                <a:spcPct val="150000"/>
              </a:lnSpc>
              <a:spcBef>
                <a:spcPct val="0"/>
              </a:spcBef>
              <a:spcAft>
                <a:spcPct val="0"/>
              </a:spcAft>
              <a:buFont typeface="Arial" panose="020B0604020202020204" pitchFamily="34" charset="0"/>
              <a:buChar char="•"/>
            </a:pPr>
            <a:r>
              <a:rPr lang="en-US" sz="2000" dirty="0">
                <a:latin typeface="David" panose="020E0502060401010101" pitchFamily="34" charset="-79"/>
                <a:cs typeface="David" panose="020E0502060401010101" pitchFamily="34" charset="-79"/>
              </a:rPr>
              <a:t>Debt relief pathways in the context of employment services do lead to more job placements, and job placement without the relief paths may be relatively limited (Koning, 2014).</a:t>
            </a:r>
          </a:p>
          <a:p>
            <a:pPr marL="285750" lvl="0" indent="-285750" eaLnBrk="0" fontAlgn="base" hangingPunct="0">
              <a:lnSpc>
                <a:spcPct val="150000"/>
              </a:lnSpc>
              <a:spcBef>
                <a:spcPct val="0"/>
              </a:spcBef>
              <a:spcAft>
                <a:spcPct val="0"/>
              </a:spcAft>
              <a:buFont typeface="Arial" panose="020B0604020202020204" pitchFamily="34" charset="0"/>
              <a:buChar char="•"/>
            </a:pPr>
            <a:r>
              <a:rPr lang="en-US" sz="2000" dirty="0">
                <a:latin typeface="David" panose="020E0502060401010101" pitchFamily="34" charset="-79"/>
                <a:cs typeface="David" panose="020E0502060401010101" pitchFamily="34" charset="-79"/>
              </a:rPr>
              <a:t>Making debts more manageable for unemployed on social assistance led to a significantly better chance to get back to work (Sol &amp; </a:t>
            </a:r>
            <a:r>
              <a:rPr lang="en-US" sz="2000" dirty="0" err="1">
                <a:latin typeface="David" panose="020E0502060401010101" pitchFamily="34" charset="-79"/>
                <a:cs typeface="David" panose="020E0502060401010101" pitchFamily="34" charset="-79"/>
              </a:rPr>
              <a:t>Kok</a:t>
            </a:r>
            <a:r>
              <a:rPr lang="en-US" sz="2000" dirty="0">
                <a:latin typeface="David" panose="020E0502060401010101" pitchFamily="34" charset="-79"/>
                <a:cs typeface="David" panose="020E0502060401010101" pitchFamily="34" charset="-79"/>
              </a:rPr>
              <a:t>, 2014)</a:t>
            </a:r>
          </a:p>
        </p:txBody>
      </p:sp>
      <p:pic>
        <p:nvPicPr>
          <p:cNvPr id="31" name="תמונה 30" descr="תוצאת תמונה עבור שירות התעסוקה">
            <a:extLst>
              <a:ext uri="{FF2B5EF4-FFF2-40B4-BE49-F238E27FC236}">
                <a16:creationId xmlns:a16="http://schemas.microsoft.com/office/drawing/2014/main" id="{5CBC7963-2C90-4DBE-927D-444BC38E61C0}"/>
              </a:ext>
            </a:extLst>
          </p:cNvPr>
          <p:cNvPicPr/>
          <p:nvPr/>
        </p:nvPicPr>
        <p:blipFill>
          <a:blip r:embed="rId9"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0" name="תמונה 49">
            <a:extLst>
              <a:ext uri="{FF2B5EF4-FFF2-40B4-BE49-F238E27FC236}">
                <a16:creationId xmlns:a16="http://schemas.microsoft.com/office/drawing/2014/main" id="{E90D170B-87F7-40EB-9BFC-7D6995DF49D0}"/>
              </a:ext>
            </a:extLst>
          </p:cNvPr>
          <p:cNvPicPr/>
          <p:nvPr/>
        </p:nvPicPr>
        <p:blipFill rotWithShape="1">
          <a:blip r:embed="rId10">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28" name="מלבן 27">
            <a:extLst>
              <a:ext uri="{FF2B5EF4-FFF2-40B4-BE49-F238E27FC236}">
                <a16:creationId xmlns:a16="http://schemas.microsoft.com/office/drawing/2014/main" id="{6059CF61-BDED-4E18-9823-88B7F26D5C10}"/>
              </a:ext>
            </a:extLst>
          </p:cNvPr>
          <p:cNvSpPr/>
          <p:nvPr/>
        </p:nvSpPr>
        <p:spPr>
          <a:xfrm>
            <a:off x="4775045" y="765533"/>
            <a:ext cx="2935419"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Literature Survey</a:t>
            </a:r>
          </a:p>
        </p:txBody>
      </p:sp>
      <p:sp>
        <p:nvSpPr>
          <p:cNvPr id="29" name="מלבן 28">
            <a:extLst>
              <a:ext uri="{FF2B5EF4-FFF2-40B4-BE49-F238E27FC236}">
                <a16:creationId xmlns:a16="http://schemas.microsoft.com/office/drawing/2014/main" id="{12E6F39D-9FC1-4420-9848-A1EB12EEC2F3}"/>
              </a:ext>
            </a:extLst>
          </p:cNvPr>
          <p:cNvSpPr/>
          <p:nvPr/>
        </p:nvSpPr>
        <p:spPr>
          <a:xfrm>
            <a:off x="334136" y="5300815"/>
            <a:ext cx="4196692" cy="351506"/>
          </a:xfrm>
          <a:prstGeom prst="rect">
            <a:avLst/>
          </a:prstGeom>
          <a:no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lnSpc>
                <a:spcPct val="107000"/>
              </a:lnSpc>
              <a:spcAft>
                <a:spcPts val="800"/>
              </a:spcAft>
            </a:pPr>
            <a:r>
              <a:rPr lang="en-US" sz="1600" dirty="0">
                <a:solidFill>
                  <a:schemeClr val="tx2"/>
                </a:solidFill>
                <a:latin typeface="David" panose="020E0502060401010101" pitchFamily="34" charset="-79"/>
                <a:ea typeface="Calibri" panose="020F0502020204030204" pitchFamily="34" charset="0"/>
                <a:cs typeface="David" panose="020E0502060401010101" pitchFamily="34" charset="-79"/>
              </a:rPr>
              <a:t>* The literature survey based on 30 references. </a:t>
            </a:r>
          </a:p>
        </p:txBody>
      </p:sp>
      <p:grpSp>
        <p:nvGrpSpPr>
          <p:cNvPr id="32" name="קבוצה 31">
            <a:extLst>
              <a:ext uri="{FF2B5EF4-FFF2-40B4-BE49-F238E27FC236}">
                <a16:creationId xmlns:a16="http://schemas.microsoft.com/office/drawing/2014/main" id="{278EDC1C-1A52-46A7-A75B-0D7936422A24}"/>
              </a:ext>
            </a:extLst>
          </p:cNvPr>
          <p:cNvGrpSpPr/>
          <p:nvPr/>
        </p:nvGrpSpPr>
        <p:grpSpPr>
          <a:xfrm>
            <a:off x="1670726" y="5989636"/>
            <a:ext cx="1923764" cy="752840"/>
            <a:chOff x="5953" y="12556"/>
            <a:chExt cx="2214562" cy="901113"/>
          </a:xfrm>
        </p:grpSpPr>
        <p:sp>
          <p:nvSpPr>
            <p:cNvPr id="33" name="חץ: סוגר זוויתי 32">
              <a:extLst>
                <a:ext uri="{FF2B5EF4-FFF2-40B4-BE49-F238E27FC236}">
                  <a16:creationId xmlns:a16="http://schemas.microsoft.com/office/drawing/2014/main" id="{94766B5C-DC5D-404E-A4F1-3CF0255F944B}"/>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68D1FCF0-2180-4803-BF17-902D46C858A7}"/>
                </a:ext>
              </a:extLst>
            </p:cNvPr>
            <p:cNvSpPr txBox="1"/>
            <p:nvPr/>
          </p:nvSpPr>
          <p:spPr>
            <a:xfrm>
              <a:off x="536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Introduction</a:t>
              </a:r>
              <a:endParaRPr lang="he-IL" sz="1600" b="1" kern="1200" dirty="0">
                <a:effectLst>
                  <a:outerShdw blurRad="38100" dist="38100" dir="2700000" algn="tl">
                    <a:srgbClr val="000000">
                      <a:alpha val="43137"/>
                    </a:srgbClr>
                  </a:outerShdw>
                </a:effectLst>
              </a:endParaRPr>
            </a:p>
          </p:txBody>
        </p:sp>
      </p:grpSp>
      <p:grpSp>
        <p:nvGrpSpPr>
          <p:cNvPr id="35" name="קבוצה 34">
            <a:extLst>
              <a:ext uri="{FF2B5EF4-FFF2-40B4-BE49-F238E27FC236}">
                <a16:creationId xmlns:a16="http://schemas.microsoft.com/office/drawing/2014/main" id="{0BD76A2A-9D72-48F0-87FF-017FA5FC6C78}"/>
              </a:ext>
            </a:extLst>
          </p:cNvPr>
          <p:cNvGrpSpPr/>
          <p:nvPr/>
        </p:nvGrpSpPr>
        <p:grpSpPr>
          <a:xfrm>
            <a:off x="3250248" y="5989933"/>
            <a:ext cx="1787423" cy="752543"/>
            <a:chOff x="1999059" y="12912"/>
            <a:chExt cx="2214562" cy="900757"/>
          </a:xfrm>
        </p:grpSpPr>
        <p:sp>
          <p:nvSpPr>
            <p:cNvPr id="36" name="חץ: סוגר זוויתי 35">
              <a:extLst>
                <a:ext uri="{FF2B5EF4-FFF2-40B4-BE49-F238E27FC236}">
                  <a16:creationId xmlns:a16="http://schemas.microsoft.com/office/drawing/2014/main" id="{5CEE0E56-DC0A-4CF4-AD1A-582CEE01BF28}"/>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807AB624-2A3A-40B3-9D3A-D3609D2C3703}"/>
                </a:ext>
              </a:extLst>
            </p:cNvPr>
            <p:cNvSpPr txBox="1"/>
            <p:nvPr/>
          </p:nvSpPr>
          <p:spPr>
            <a:xfrm>
              <a:off x="2526559" y="12912"/>
              <a:ext cx="1328737"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Motivation</a:t>
              </a:r>
              <a:endParaRPr lang="he-IL" sz="1600" b="1" kern="1200" dirty="0">
                <a:effectLst>
                  <a:outerShdw blurRad="38100" dist="38100" dir="2700000" algn="tl">
                    <a:srgbClr val="000000">
                      <a:alpha val="43137"/>
                    </a:srgbClr>
                  </a:outerShdw>
                </a:effectLst>
              </a:endParaRPr>
            </a:p>
          </p:txBody>
        </p:sp>
      </p:grpSp>
      <p:grpSp>
        <p:nvGrpSpPr>
          <p:cNvPr id="38" name="קבוצה 37">
            <a:extLst>
              <a:ext uri="{FF2B5EF4-FFF2-40B4-BE49-F238E27FC236}">
                <a16:creationId xmlns:a16="http://schemas.microsoft.com/office/drawing/2014/main" id="{0673B61C-C9DD-4CAC-B173-187F92DE3EC7}"/>
              </a:ext>
            </a:extLst>
          </p:cNvPr>
          <p:cNvGrpSpPr/>
          <p:nvPr/>
        </p:nvGrpSpPr>
        <p:grpSpPr>
          <a:xfrm>
            <a:off x="5955261" y="5989636"/>
            <a:ext cx="1753550" cy="752840"/>
            <a:chOff x="3992165" y="12556"/>
            <a:chExt cx="2214562" cy="901113"/>
          </a:xfrm>
        </p:grpSpPr>
        <p:sp>
          <p:nvSpPr>
            <p:cNvPr id="39" name="חץ: סוגר זוויתי 38">
              <a:extLst>
                <a:ext uri="{FF2B5EF4-FFF2-40B4-BE49-F238E27FC236}">
                  <a16:creationId xmlns:a16="http://schemas.microsoft.com/office/drawing/2014/main" id="{6C70DE73-4FE0-4ECD-9BD2-E45710066F0B}"/>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DCE3E16A-F6F7-461A-BD7F-94755D3C5424}"/>
                </a:ext>
              </a:extLst>
            </p:cNvPr>
            <p:cNvSpPr txBox="1"/>
            <p:nvPr/>
          </p:nvSpPr>
          <p:spPr>
            <a:xfrm>
              <a:off x="4605152"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11200" rtl="1">
                <a:lnSpc>
                  <a:spcPct val="90000"/>
                </a:lnSpc>
                <a:spcBef>
                  <a:spcPct val="0"/>
                </a:spcBef>
                <a:spcAft>
                  <a:spcPct val="35000"/>
                </a:spcAft>
              </a:pPr>
              <a:r>
                <a:rPr lang="en-US" sz="1600" b="1" dirty="0">
                  <a:effectLst>
                    <a:outerShdw blurRad="38100" dist="38100" dir="2700000" algn="tl">
                      <a:srgbClr val="000000">
                        <a:alpha val="43137"/>
                      </a:srgbClr>
                    </a:outerShdw>
                  </a:effectLst>
                </a:rPr>
                <a:t>Literature Survey</a:t>
              </a:r>
            </a:p>
          </p:txBody>
        </p:sp>
      </p:grpSp>
      <p:grpSp>
        <p:nvGrpSpPr>
          <p:cNvPr id="41" name="קבוצה 40">
            <a:extLst>
              <a:ext uri="{FF2B5EF4-FFF2-40B4-BE49-F238E27FC236}">
                <a16:creationId xmlns:a16="http://schemas.microsoft.com/office/drawing/2014/main" id="{41F952E6-7D3F-41FF-887F-3FA039E26BC1}"/>
              </a:ext>
            </a:extLst>
          </p:cNvPr>
          <p:cNvGrpSpPr/>
          <p:nvPr/>
        </p:nvGrpSpPr>
        <p:grpSpPr>
          <a:xfrm>
            <a:off x="4663233" y="6003667"/>
            <a:ext cx="1660667" cy="746454"/>
            <a:chOff x="5985275" y="27845"/>
            <a:chExt cx="2214563" cy="893469"/>
          </a:xfrm>
        </p:grpSpPr>
        <p:sp>
          <p:nvSpPr>
            <p:cNvPr id="42" name="חץ: סוגר זוויתי 41">
              <a:extLst>
                <a:ext uri="{FF2B5EF4-FFF2-40B4-BE49-F238E27FC236}">
                  <a16:creationId xmlns:a16="http://schemas.microsoft.com/office/drawing/2014/main" id="{2C860E57-7F78-46F8-92E8-11696E334FD7}"/>
                </a:ext>
              </a:extLst>
            </p:cNvPr>
            <p:cNvSpPr/>
            <p:nvPr/>
          </p:nvSpPr>
          <p:spPr>
            <a:xfrm>
              <a:off x="5985275" y="27845"/>
              <a:ext cx="2214563"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434296CA-ABB2-4833-923B-6F3FCEE3C3B1}"/>
                </a:ext>
              </a:extLst>
            </p:cNvPr>
            <p:cNvSpPr txBox="1"/>
            <p:nvPr/>
          </p:nvSpPr>
          <p:spPr>
            <a:xfrm>
              <a:off x="655206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dirty="0">
                  <a:effectLst>
                    <a:outerShdw blurRad="38100" dist="38100" dir="2700000" algn="tl">
                      <a:srgbClr val="000000">
                        <a:alpha val="43137"/>
                      </a:srgbClr>
                    </a:outerShdw>
                  </a:effectLst>
                </a:rPr>
                <a:t>Project Goals</a:t>
              </a:r>
              <a:endParaRPr lang="he-IL" sz="1600" b="1" kern="1200" dirty="0">
                <a:effectLst>
                  <a:outerShdw blurRad="38100" dist="38100" dir="2700000" algn="tl">
                    <a:srgbClr val="000000">
                      <a:alpha val="43137"/>
                    </a:srgbClr>
                  </a:outerShdw>
                </a:effectLst>
              </a:endParaRPr>
            </a:p>
          </p:txBody>
        </p:sp>
      </p:grpSp>
      <p:grpSp>
        <p:nvGrpSpPr>
          <p:cNvPr id="44" name="קבוצה 43">
            <a:extLst>
              <a:ext uri="{FF2B5EF4-FFF2-40B4-BE49-F238E27FC236}">
                <a16:creationId xmlns:a16="http://schemas.microsoft.com/office/drawing/2014/main" id="{AD21F264-5878-4DFD-A645-C58FE6D80397}"/>
              </a:ext>
            </a:extLst>
          </p:cNvPr>
          <p:cNvGrpSpPr/>
          <p:nvPr/>
        </p:nvGrpSpPr>
        <p:grpSpPr>
          <a:xfrm>
            <a:off x="7376994" y="6003435"/>
            <a:ext cx="1678466" cy="754330"/>
            <a:chOff x="7978378" y="10772"/>
            <a:chExt cx="2214562" cy="902897"/>
          </a:xfrm>
        </p:grpSpPr>
        <p:sp>
          <p:nvSpPr>
            <p:cNvPr id="45" name="חץ: סוגר זוויתי 44">
              <a:extLst>
                <a:ext uri="{FF2B5EF4-FFF2-40B4-BE49-F238E27FC236}">
                  <a16:creationId xmlns:a16="http://schemas.microsoft.com/office/drawing/2014/main" id="{81D4164F-C55B-471E-AF23-FC44F044466C}"/>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CEB260FC-DE67-4655-9FBC-3281C15D3C34}"/>
                </a:ext>
              </a:extLst>
            </p:cNvPr>
            <p:cNvSpPr txBox="1"/>
            <p:nvPr/>
          </p:nvSpPr>
          <p:spPr>
            <a:xfrm>
              <a:off x="8530602" y="10772"/>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Method &amp; Analysis</a:t>
              </a:r>
              <a:endParaRPr lang="he-IL" sz="1600" b="1" kern="1200" dirty="0">
                <a:effectLst>
                  <a:outerShdw blurRad="38100" dist="38100" dir="2700000" algn="tl">
                    <a:srgbClr val="000000">
                      <a:alpha val="43137"/>
                    </a:srgbClr>
                  </a:outerShdw>
                </a:effectLst>
              </a:endParaRPr>
            </a:p>
          </p:txBody>
        </p:sp>
      </p:grpSp>
      <p:grpSp>
        <p:nvGrpSpPr>
          <p:cNvPr id="47" name="קבוצה 46">
            <a:extLst>
              <a:ext uri="{FF2B5EF4-FFF2-40B4-BE49-F238E27FC236}">
                <a16:creationId xmlns:a16="http://schemas.microsoft.com/office/drawing/2014/main" id="{482A8A56-F8E1-4C34-B94B-C16B78D50BE8}"/>
              </a:ext>
            </a:extLst>
          </p:cNvPr>
          <p:cNvGrpSpPr/>
          <p:nvPr/>
        </p:nvGrpSpPr>
        <p:grpSpPr>
          <a:xfrm>
            <a:off x="8711223" y="6009011"/>
            <a:ext cx="2374466" cy="748754"/>
            <a:chOff x="9971484" y="17447"/>
            <a:chExt cx="2214562" cy="896222"/>
          </a:xfrm>
        </p:grpSpPr>
        <p:sp>
          <p:nvSpPr>
            <p:cNvPr id="48" name="חץ: סוגר זוויתי 47">
              <a:extLst>
                <a:ext uri="{FF2B5EF4-FFF2-40B4-BE49-F238E27FC236}">
                  <a16:creationId xmlns:a16="http://schemas.microsoft.com/office/drawing/2014/main" id="{1FF0CE59-D02E-4976-91C6-FC7744B90587}"/>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6AE3DE77-3EA2-4F37-B7D2-A8B97A9CF078}"/>
                </a:ext>
              </a:extLst>
            </p:cNvPr>
            <p:cNvSpPr txBox="1"/>
            <p:nvPr/>
          </p:nvSpPr>
          <p:spPr>
            <a:xfrm>
              <a:off x="10362896" y="17447"/>
              <a:ext cx="1521360"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lvl="0" algn="ctr" defTabSz="702310" rtl="1">
                <a:lnSpc>
                  <a:spcPct val="90000"/>
                </a:lnSpc>
                <a:spcBef>
                  <a:spcPct val="0"/>
                </a:spcBef>
                <a:spcAft>
                  <a:spcPct val="35000"/>
                </a:spcAft>
              </a:pPr>
              <a:r>
                <a:rPr lang="en-US" sz="1580" b="1" dirty="0">
                  <a:effectLst>
                    <a:outerShdw blurRad="38100" dist="38100" dir="2700000" algn="tl">
                      <a:srgbClr val="000000">
                        <a:alpha val="43137"/>
                      </a:srgbClr>
                    </a:outerShdw>
                  </a:effectLst>
                </a:rPr>
                <a:t>Conclusions &amp; Recommendations</a:t>
              </a:r>
            </a:p>
          </p:txBody>
        </p:sp>
      </p:grpSp>
    </p:spTree>
    <p:extLst>
      <p:ext uri="{BB962C8B-B14F-4D97-AF65-F5344CB8AC3E}">
        <p14:creationId xmlns:p14="http://schemas.microsoft.com/office/powerpoint/2010/main" val="1902595662"/>
      </p:ext>
    </p:extLst>
  </p:cSld>
  <p:clrMapOvr>
    <a:masterClrMapping/>
  </p:clrMapOvr>
</p:sld>
</file>

<file path=ppt/theme/theme1.xml><?xml version="1.0" encoding="utf-8"?>
<a:theme xmlns:a="http://schemas.openxmlformats.org/drawingml/2006/main" name="טיפה">
  <a:themeElements>
    <a:clrScheme name="טיפה">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טיפה">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טיפה">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7026</TotalTime>
  <Words>3475</Words>
  <Application>Microsoft Office PowerPoint</Application>
  <PresentationFormat>מסך רחב</PresentationFormat>
  <Paragraphs>445</Paragraphs>
  <Slides>34</Slides>
  <Notes>34</Notes>
  <HiddenSlides>0</HiddenSlides>
  <MMClips>0</MMClips>
  <ScaleCrop>false</ScaleCrop>
  <HeadingPairs>
    <vt:vector size="6" baseType="variant">
      <vt:variant>
        <vt:lpstr>גופנים בשימוש</vt:lpstr>
      </vt:variant>
      <vt:variant>
        <vt:i4>11</vt:i4>
      </vt:variant>
      <vt:variant>
        <vt:lpstr>ערכת נושא</vt:lpstr>
      </vt:variant>
      <vt:variant>
        <vt:i4>1</vt:i4>
      </vt:variant>
      <vt:variant>
        <vt:lpstr>כותרות שקופיות</vt:lpstr>
      </vt:variant>
      <vt:variant>
        <vt:i4>34</vt:i4>
      </vt:variant>
    </vt:vector>
  </HeadingPairs>
  <TitlesOfParts>
    <vt:vector size="46" baseType="lpstr">
      <vt:lpstr>Agency FB</vt:lpstr>
      <vt:lpstr>Arial</vt:lpstr>
      <vt:lpstr>Calibri</vt:lpstr>
      <vt:lpstr>Cambria Math</vt:lpstr>
      <vt:lpstr>David</vt:lpstr>
      <vt:lpstr>Sitka Heading</vt:lpstr>
      <vt:lpstr>Tahoma</vt:lpstr>
      <vt:lpstr>Times New Roman</vt:lpstr>
      <vt:lpstr>TimesNewRomanPS-BoldMT</vt:lpstr>
      <vt:lpstr>Tw Cen MT</vt:lpstr>
      <vt:lpstr>Wingdings</vt:lpstr>
      <vt:lpstr>טיפה</vt:lpstr>
      <vt:lpstr>Department of Industrial Engineering and Management Specialization of  Information Systems</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RESEARCH PROJECT:  Investigate success factors of "Employment Circuits" program of the Israeli Employment Service</dc:title>
  <dc:creator>חן שליו</dc:creator>
  <cp:lastModifiedBy>חן שליו</cp:lastModifiedBy>
  <cp:revision>155</cp:revision>
  <dcterms:created xsi:type="dcterms:W3CDTF">2020-06-13T14:09:04Z</dcterms:created>
  <dcterms:modified xsi:type="dcterms:W3CDTF">2020-07-14T15:41:24Z</dcterms:modified>
</cp:coreProperties>
</file>