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3" r:id="rId8"/>
    <p:sldId id="262" r:id="rId9"/>
    <p:sldId id="291" r:id="rId10"/>
    <p:sldId id="287" r:id="rId11"/>
    <p:sldId id="264" r:id="rId12"/>
    <p:sldId id="266" r:id="rId13"/>
    <p:sldId id="265" r:id="rId14"/>
    <p:sldId id="267" r:id="rId15"/>
    <p:sldId id="274" r:id="rId16"/>
    <p:sldId id="298" r:id="rId17"/>
    <p:sldId id="271" r:id="rId18"/>
    <p:sldId id="285" r:id="rId19"/>
    <p:sldId id="272" r:id="rId20"/>
    <p:sldId id="286" r:id="rId21"/>
    <p:sldId id="273" r:id="rId22"/>
    <p:sldId id="275" r:id="rId23"/>
    <p:sldId id="276" r:id="rId24"/>
    <p:sldId id="277" r:id="rId25"/>
    <p:sldId id="278" r:id="rId26"/>
    <p:sldId id="283" r:id="rId27"/>
    <p:sldId id="284" r:id="rId28"/>
    <p:sldId id="290" r:id="rId29"/>
    <p:sldId id="280" r:id="rId30"/>
    <p:sldId id="292" r:id="rId31"/>
    <p:sldId id="294" r:id="rId32"/>
    <p:sldId id="295" r:id="rId33"/>
    <p:sldId id="296" r:id="rId34"/>
    <p:sldId id="297" r:id="rId35"/>
    <p:sldId id="28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15" autoAdjust="0"/>
    <p:restoredTop sz="79297" autoAdjust="0"/>
  </p:normalViewPr>
  <p:slideViewPr>
    <p:cSldViewPr snapToGrid="0">
      <p:cViewPr varScale="1">
        <p:scale>
          <a:sx n="68" d="100"/>
          <a:sy n="68" d="100"/>
        </p:scale>
        <p:origin x="11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D:\&#1492;&#1504;&#1491;&#1505;&#1492;%20&#1514;&#1506;&#1513;&#1497;&#1497;&#1492;%20&#1493;&#1504;&#1497;&#1492;&#1493;&#1500;\&#1513;&#1504;&#1492;%20&#1491;\&#1508;&#1512;&#1493;&#1497;&#1511;&#1496;%20&#1490;&#1502;&#1512;\&#1514;&#1493;&#1510;&#1512;&#1497;%20&#1508;&#1512;&#1493;&#1497;&#1511;&#1496;%20&#1495;&#1503;\is_arab_and_othe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en8\Desktop\&#1514;&#1493;&#1510;&#1512;&#1497;%20&#1508;&#1512;&#1493;&#1497;&#1511;&#1496;\chen_programs_bin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Religion</a:t>
            </a:r>
            <a:endParaRPr lang="he-IL" sz="2400" b="1"/>
          </a:p>
        </c:rich>
      </c:tx>
      <c:layout>
        <c:manualLayout>
          <c:xMode val="edge"/>
          <c:yMode val="edge"/>
          <c:x val="3.5419300007103409E-2"/>
          <c:y val="2.7777746155632561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F9-48A8-8863-6D8EE88CFC1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F9-48A8-8863-6D8EE88CFC1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6F9-48A8-8863-6D8EE88CFC1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6F9-48A8-8863-6D8EE88CFC1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6F9-48A8-8863-6D8EE88CFC1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6F9-48A8-8863-6D8EE88CFC14}"/>
              </c:ext>
            </c:extLst>
          </c:dPt>
          <c:dLbls>
            <c:dLbl>
              <c:idx val="0"/>
              <c:layout>
                <c:manualLayout>
                  <c:x val="2.9857819348102037E-2"/>
                  <c:y val="-3.614411198185850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6F9-48A8-8863-6D8EE88CFC14}"/>
                </c:ext>
              </c:extLst>
            </c:dLbl>
            <c:dLbl>
              <c:idx val="1"/>
              <c:layout>
                <c:manualLayout>
                  <c:x val="-2.1327013820072883E-2"/>
                  <c:y val="-2.891528958548693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6F9-48A8-8863-6D8EE88CFC14}"/>
                </c:ext>
              </c:extLst>
            </c:dLbl>
            <c:dLbl>
              <c:idx val="2"/>
              <c:layout>
                <c:manualLayout>
                  <c:x val="-6.1111111111111123E-2"/>
                  <c:y val="7.870370370370374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6F9-48A8-8863-6D8EE88CFC14}"/>
                </c:ext>
              </c:extLst>
            </c:dLbl>
            <c:dLbl>
              <c:idx val="3"/>
              <c:layout>
                <c:manualLayout>
                  <c:x val="1.2243217295905936E-2"/>
                  <c:y val="-5.104829308719667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6F9-48A8-8863-6D8EE88CFC14}"/>
                </c:ext>
              </c:extLst>
            </c:dLbl>
            <c:dLbl>
              <c:idx val="4"/>
              <c:layout>
                <c:manualLayout>
                  <c:x val="0.10023696495434256"/>
                  <c:y val="-2.530087838730095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46F9-48A8-8863-6D8EE88CFC1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גיליון1!$D$2:$D$7</c:f>
              <c:strCache>
                <c:ptCount val="5"/>
                <c:pt idx="0">
                  <c:v>Jewish</c:v>
                </c:pt>
                <c:pt idx="1">
                  <c:v>Muslim </c:v>
                </c:pt>
                <c:pt idx="2">
                  <c:v>Christian</c:v>
                </c:pt>
                <c:pt idx="3">
                  <c:v>Druze</c:v>
                </c:pt>
                <c:pt idx="4">
                  <c:v>Other </c:v>
                </c:pt>
              </c:strCache>
            </c:strRef>
          </c:cat>
          <c:val>
            <c:numRef>
              <c:f>גיליון1!$E$2:$E$7</c:f>
              <c:numCache>
                <c:formatCode>General</c:formatCode>
                <c:ptCount val="6"/>
                <c:pt idx="0">
                  <c:v>23887</c:v>
                </c:pt>
                <c:pt idx="1">
                  <c:v>25876</c:v>
                </c:pt>
                <c:pt idx="2">
                  <c:v>1361</c:v>
                </c:pt>
                <c:pt idx="3">
                  <c:v>1761</c:v>
                </c:pt>
                <c:pt idx="4">
                  <c:v>3104</c:v>
                </c:pt>
              </c:numCache>
            </c:numRef>
          </c:val>
          <c:extLst>
            <c:ext xmlns:c16="http://schemas.microsoft.com/office/drawing/2014/chart" uri="{C3380CC4-5D6E-409C-BE32-E72D297353CC}">
              <c16:uniqueId val="{0000000C-46F9-48A8-8863-6D8EE88CFC14}"/>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US" sz="2400" dirty="0"/>
              <a:t>Number of </a:t>
            </a:r>
          </a:p>
          <a:p>
            <a:pPr>
              <a:defRPr sz="2400"/>
            </a:pPr>
            <a:r>
              <a:rPr lang="en-US" sz="2400" dirty="0"/>
              <a:t>programs per label</a:t>
            </a:r>
          </a:p>
        </c:rich>
      </c:tx>
      <c:layout>
        <c:manualLayout>
          <c:xMode val="edge"/>
          <c:yMode val="edge"/>
          <c:x val="3.4106433734507557E-2"/>
          <c:y val="6.0778681825156763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he-IL"/>
        </a:p>
      </c:txPr>
    </c:title>
    <c:autoTitleDeleted val="0"/>
    <c:plotArea>
      <c:layout/>
      <c:pieChart>
        <c:varyColors val="1"/>
        <c:ser>
          <c:idx val="0"/>
          <c:order val="0"/>
          <c:tx>
            <c:strRef>
              <c:f>גיליון1!$I$4</c:f>
              <c:strCache>
                <c:ptCount val="1"/>
                <c:pt idx="0">
                  <c:v>Num of programs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גיליון1!$I$5:$I$8</c:f>
              <c:numCache>
                <c:formatCode>_ * #,##0_ ;_ * \-#,##0_ ;_ * "-"??_ ;_ @_ </c:formatCode>
                <c:ptCount val="4"/>
                <c:pt idx="0">
                  <c:v>2457</c:v>
                </c:pt>
                <c:pt idx="1">
                  <c:v>8643</c:v>
                </c:pt>
                <c:pt idx="2">
                  <c:v>7435</c:v>
                </c:pt>
                <c:pt idx="3">
                  <c:v>48900</c:v>
                </c:pt>
              </c:numCache>
            </c:numRef>
          </c:val>
          <c:extLst>
            <c:ext xmlns:c16="http://schemas.microsoft.com/office/drawing/2014/chart" uri="{C3380CC4-5D6E-409C-BE32-E72D297353CC}">
              <c16:uniqueId val="{00000008-523E-4828-82C6-002ADC744E06}"/>
            </c:ext>
          </c:extLst>
        </c:ser>
        <c:ser>
          <c:idx val="1"/>
          <c:order val="1"/>
          <c:tx>
            <c:strRef>
              <c:f>גיליון1!$J$4</c:f>
              <c:strCache>
                <c:ptCount val="1"/>
                <c:pt idx="0">
                  <c:v>%</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A-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C-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E-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0-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גיליון1!$J$5:$J$8</c:f>
              <c:numCache>
                <c:formatCode>0%</c:formatCode>
                <c:ptCount val="4"/>
                <c:pt idx="0">
                  <c:v>3.6435085638021801E-2</c:v>
                </c:pt>
                <c:pt idx="1">
                  <c:v>0.12816786535182026</c:v>
                </c:pt>
                <c:pt idx="2">
                  <c:v>0.11025431897382665</c:v>
                </c:pt>
                <c:pt idx="3">
                  <c:v>0.72514273003633123</c:v>
                </c:pt>
              </c:numCache>
            </c:numRef>
          </c:val>
          <c:extLst>
            <c:ext xmlns:c16="http://schemas.microsoft.com/office/drawing/2014/chart" uri="{C3380CC4-5D6E-409C-BE32-E72D297353CC}">
              <c16:uniqueId val="{00000011-523E-4828-82C6-002ADC744E06}"/>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b="1"/>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Lst>
  <dgm:cxnLst>
    <dgm:cxn modelId="{9284389B-CAA3-4F32-9E7F-1D5ACC6D59FB}" type="presOf" srcId="{4D98B874-6170-4D50-A2A6-61FF55A91860}" destId="{FC23EA08-FF81-44B5-B510-18238CA291E9}"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Lst>
  <dgm:cxnLst>
    <dgm:cxn modelId="{9284389B-CAA3-4F32-9E7F-1D5ACC6D59FB}" type="presOf" srcId="{4D98B874-6170-4D50-A2A6-61FF55A91860}" destId="{FC23EA08-FF81-44B5-B510-18238CA291E9}"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8FF8BAF-6063-4885-A4F4-98342DAEAC0D}" type="datetimeFigureOut">
              <a:rPr lang="he-IL" smtClean="0"/>
              <a:t>ט"ו/תמוז/תש"פ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0717E0B-9030-47BF-AF2F-B28FC06A42BE}" type="slidenum">
              <a:rPr lang="he-IL" smtClean="0"/>
              <a:t>‹#›</a:t>
            </a:fld>
            <a:endParaRPr lang="he-IL"/>
          </a:p>
        </p:txBody>
      </p:sp>
    </p:spTree>
    <p:extLst>
      <p:ext uri="{BB962C8B-B14F-4D97-AF65-F5344CB8AC3E}">
        <p14:creationId xmlns:p14="http://schemas.microsoft.com/office/powerpoint/2010/main" val="3836777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a:t>
            </a:fld>
            <a:endParaRPr lang="he-IL"/>
          </a:p>
        </p:txBody>
      </p:sp>
    </p:spTree>
    <p:extLst>
      <p:ext uri="{BB962C8B-B14F-4D97-AF65-F5344CB8AC3E}">
        <p14:creationId xmlns:p14="http://schemas.microsoft.com/office/powerpoint/2010/main" val="296112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10</a:t>
            </a:fld>
            <a:endParaRPr lang="he-IL"/>
          </a:p>
        </p:txBody>
      </p:sp>
    </p:spTree>
    <p:extLst>
      <p:ext uri="{BB962C8B-B14F-4D97-AF65-F5344CB8AC3E}">
        <p14:creationId xmlns:p14="http://schemas.microsoft.com/office/powerpoint/2010/main" val="335981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התוכנית הזכירה באופייה את תוכנית ויסקונסין.</a:t>
            </a:r>
          </a:p>
          <a:p>
            <a:r>
              <a:rPr lang="he-IL" dirty="0"/>
              <a:t>לכן הייתה נתונה לביקורת פוליטית, ארגונים חברתיים.</a:t>
            </a:r>
          </a:p>
          <a:p>
            <a:r>
              <a:rPr lang="he-IL" dirty="0"/>
              <a:t>בישראל יש גופים פרטיים למציאת עבודה, וגם גורם ממשלתי- שירות התעסוקה.</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11</a:t>
            </a:fld>
            <a:endParaRPr lang="he-IL"/>
          </a:p>
        </p:txBody>
      </p:sp>
    </p:spTree>
    <p:extLst>
      <p:ext uri="{BB962C8B-B14F-4D97-AF65-F5344CB8AC3E}">
        <p14:creationId xmlns:p14="http://schemas.microsoft.com/office/powerpoint/2010/main" val="119869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בשלב שאלות המחקר- מתוך היכרות עם המערכת, הנתונים, הדוחות.</a:t>
            </a:r>
          </a:p>
          <a:p>
            <a:r>
              <a:rPr lang="he-IL" dirty="0"/>
              <a:t>איסוף מידע – הוצאת הנתונים והצפנתם.</a:t>
            </a:r>
          </a:p>
          <a:p>
            <a:r>
              <a:rPr lang="he-IL" dirty="0"/>
              <a:t>הכנת הנתונים- קורסים ב</a:t>
            </a:r>
            <a:r>
              <a:rPr lang="en-US" dirty="0"/>
              <a:t>Udemy</a:t>
            </a:r>
            <a:r>
              <a:rPr lang="he-IL" dirty="0"/>
              <a:t>, היוועצות עם אנשים שעובדים בתחום.</a:t>
            </a:r>
          </a:p>
          <a:p>
            <a:r>
              <a:rPr lang="he-IL" dirty="0"/>
              <a:t>ניתוח המודל- היוועצות עם אנשים שעובדים בתחום.</a:t>
            </a:r>
          </a:p>
          <a:p>
            <a:endParaRPr lang="he-IL" dirty="0"/>
          </a:p>
          <a:p>
            <a:r>
              <a:rPr lang="he-IL" dirty="0"/>
              <a:t>לדבר על הנתונים וכמותם</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12</a:t>
            </a:fld>
            <a:endParaRPr lang="he-IL"/>
          </a:p>
        </p:txBody>
      </p:sp>
    </p:spTree>
    <p:extLst>
      <p:ext uri="{BB962C8B-B14F-4D97-AF65-F5344CB8AC3E}">
        <p14:creationId xmlns:p14="http://schemas.microsoft.com/office/powerpoint/2010/main" val="366228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aren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13</a:t>
            </a:fld>
            <a:endParaRPr lang="he-IL"/>
          </a:p>
        </p:txBody>
      </p:sp>
    </p:spTree>
    <p:extLst>
      <p:ext uri="{BB962C8B-B14F-4D97-AF65-F5344CB8AC3E}">
        <p14:creationId xmlns:p14="http://schemas.microsoft.com/office/powerpoint/2010/main" val="298189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כדי להתחיל בניתוח הנתונים הייתי צריך להגדיר מהו ערך המטרה- מה אני רוצה למצוא או לסווג.</a:t>
            </a:r>
          </a:p>
          <a:p>
            <a:r>
              <a:rPr lang="he-IL" dirty="0"/>
              <a:t>החלטתי (מניסיון אישי והיכרות עם הנתונים והתוכנית) לחלק ל4 סוגים.</a:t>
            </a:r>
          </a:p>
          <a:p>
            <a:r>
              <a:rPr lang="he-IL" dirty="0"/>
              <a:t>התנאים לכל אחד מהם בוססו נטו מהיכרות עם התוכנית והנתונים בה.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14</a:t>
            </a:fld>
            <a:endParaRPr lang="he-IL"/>
          </a:p>
        </p:txBody>
      </p:sp>
    </p:spTree>
    <p:extLst>
      <p:ext uri="{BB962C8B-B14F-4D97-AF65-F5344CB8AC3E}">
        <p14:creationId xmlns:p14="http://schemas.microsoft.com/office/powerpoint/2010/main" val="4103158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15</a:t>
            </a:fld>
            <a:endParaRPr lang="he-IL"/>
          </a:p>
        </p:txBody>
      </p:sp>
    </p:spTree>
    <p:extLst>
      <p:ext uri="{BB962C8B-B14F-4D97-AF65-F5344CB8AC3E}">
        <p14:creationId xmlns:p14="http://schemas.microsoft.com/office/powerpoint/2010/main" val="318840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16</a:t>
            </a:fld>
            <a:endParaRPr lang="he-IL"/>
          </a:p>
        </p:txBody>
      </p:sp>
    </p:spTree>
    <p:extLst>
      <p:ext uri="{BB962C8B-B14F-4D97-AF65-F5344CB8AC3E}">
        <p14:creationId xmlns:p14="http://schemas.microsoft.com/office/powerpoint/2010/main" val="3999225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400" u="sng" dirty="0">
                <a:latin typeface="David" panose="020E0502060401010101" pitchFamily="34" charset="-79"/>
                <a:cs typeface="David" panose="020E0502060401010101" pitchFamily="34" charset="-79"/>
              </a:rPr>
              <a:t>סיווג </a:t>
            </a:r>
            <a:r>
              <a:rPr lang="he-IL" sz="1400" u="sng" dirty="0" err="1">
                <a:latin typeface="David" panose="020E0502060401010101" pitchFamily="34" charset="-79"/>
                <a:cs typeface="David" panose="020E0502060401010101" pitchFamily="34" charset="-79"/>
              </a:rPr>
              <a:t>דו"ע</a:t>
            </a:r>
            <a:r>
              <a:rPr lang="he-IL" sz="1400" u="sng" dirty="0">
                <a:latin typeface="David" panose="020E0502060401010101" pitchFamily="34" charset="-79"/>
                <a:cs typeface="David" panose="020E0502060401010101" pitchFamily="34" charset="-79"/>
              </a:rPr>
              <a:t> ערבים: </a:t>
            </a:r>
            <a:r>
              <a:rPr lang="he-IL" sz="1400" dirty="0">
                <a:latin typeface="David" panose="020E0502060401010101" pitchFamily="34" charset="-79"/>
                <a:cs typeface="David" panose="020E0502060401010101" pitchFamily="34" charset="-79"/>
              </a:rPr>
              <a:t>דובר השפה הערבית וגם שדתו היא לא יהודית.</a:t>
            </a:r>
            <a:endParaRPr lang="en-US" sz="1400" dirty="0">
              <a:latin typeface="David" panose="020E0502060401010101" pitchFamily="34" charset="-79"/>
              <a:cs typeface="David" panose="020E0502060401010101" pitchFamily="34" charset="-79"/>
            </a:endParaRPr>
          </a:p>
          <a:p>
            <a:pPr lvl="0"/>
            <a:r>
              <a:rPr lang="he-IL" sz="1400" dirty="0">
                <a:latin typeface="David" panose="020E0502060401010101" pitchFamily="34" charset="-79"/>
                <a:cs typeface="David" panose="020E0502060401010101" pitchFamily="34" charset="-79"/>
              </a:rPr>
              <a:t>*</a:t>
            </a:r>
            <a:r>
              <a:rPr lang="he-IL" sz="1200" i="1" dirty="0">
                <a:latin typeface="David" panose="020E0502060401010101" pitchFamily="34" charset="-79"/>
                <a:cs typeface="David" panose="020E0502060401010101" pitchFamily="34" charset="-79"/>
              </a:rPr>
              <a:t>הערה - ישנם לא ערבים (שאינם יהודים) שדוברים ערבית אבל שיעורם באוכלוסייה הנו נמוך ולכן לא ישפיע רבות על התוצאה.</a:t>
            </a:r>
            <a:endParaRPr lang="en-US" sz="1200" i="1" dirty="0">
              <a:latin typeface="David" panose="020E0502060401010101" pitchFamily="34" charset="-79"/>
              <a:cs typeface="David" panose="020E0502060401010101" pitchFamily="34" charset="-79"/>
            </a:endParaRPr>
          </a:p>
          <a:p>
            <a:endParaRPr lang="en-US" sz="1400" dirty="0">
              <a:latin typeface="David" panose="020E0502060401010101" pitchFamily="34" charset="-79"/>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a:t>נלקחו 30 לשכות (שבהן יש יותר מ14 </a:t>
            </a:r>
            <a:r>
              <a:rPr lang="he-IL" sz="1400" dirty="0" err="1"/>
              <a:t>דו"ע</a:t>
            </a:r>
            <a:r>
              <a:rPr lang="he-IL" sz="1400" dirty="0"/>
              <a:t> ערבים) מתוך 71 הלשכות.</a:t>
            </a:r>
          </a:p>
          <a:p>
            <a:endParaRPr lang="en-US" sz="14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17</a:t>
            </a:fld>
            <a:endParaRPr lang="he-IL"/>
          </a:p>
        </p:txBody>
      </p:sp>
    </p:spTree>
    <p:extLst>
      <p:ext uri="{BB962C8B-B14F-4D97-AF65-F5344CB8AC3E}">
        <p14:creationId xmlns:p14="http://schemas.microsoft.com/office/powerpoint/2010/main" val="686622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14:m>
                  <m:oMath xmlns:m="http://schemas.openxmlformats.org/officeDocument/2006/math">
                    <m:r>
                      <a:rPr lang="he-IL" sz="1200" i="1" kern="1200">
                        <a:solidFill>
                          <a:schemeClr val="tx1"/>
                        </a:solidFill>
                        <a:effectLst/>
                        <a:latin typeface="Cambria Math" panose="02040503050406030204" pitchFamily="18" charset="0"/>
                        <a:ea typeface="+mn-ea"/>
                        <a:cs typeface="+mn-cs"/>
                      </a:rPr>
                      <m:t>𝜌</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oMath>
                </a14:m>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05</m:t>
                    </m:r>
                  </m:oMath>
                </a14:m>
                <a:r>
                  <a:rPr lang="he-IL" sz="1200" kern="1200" dirty="0">
                    <a:solidFill>
                      <a:schemeClr val="tx1"/>
                    </a:solidFill>
                    <a:effectLst/>
                    <a:latin typeface="+mn-lt"/>
                    <a:ea typeface="+mn-ea"/>
                    <a:cs typeface="+mn-cs"/>
                  </a:rPr>
                  <a:t> ולכן נאמר כי לא נדחה את השערת האפס ונאמר</a:t>
                </a:r>
                <a:r>
                  <a:rPr lang="he-IL" sz="1200" kern="1200" baseline="0" dirty="0">
                    <a:solidFill>
                      <a:schemeClr val="tx1"/>
                    </a:solidFill>
                    <a:effectLst/>
                    <a:latin typeface="+mn-lt"/>
                    <a:ea typeface="+mn-ea"/>
                    <a:cs typeface="+mn-cs"/>
                  </a:rPr>
                  <a:t> ש</a:t>
                </a:r>
                <a:r>
                  <a:rPr lang="he-IL" sz="1200" kern="1200" dirty="0">
                    <a:solidFill>
                      <a:schemeClr val="tx1"/>
                    </a:solidFill>
                    <a:effectLst/>
                    <a:latin typeface="+mn-lt"/>
                    <a:ea typeface="+mn-ea"/>
                    <a:cs typeface="+mn-cs"/>
                  </a:rPr>
                  <a:t>הנתונים מתפלגים בצורה נורמלית.</a:t>
                </a:r>
              </a:p>
              <a:p>
                <a:r>
                  <a:rPr lang="he-IL" sz="1200" kern="1200" dirty="0">
                    <a:solidFill>
                      <a:schemeClr val="tx1"/>
                    </a:solidFill>
                    <a:effectLst/>
                    <a:latin typeface="+mn-lt"/>
                    <a:ea typeface="+mn-ea"/>
                    <a:cs typeface="+mn-cs"/>
                  </a:rPr>
                  <a:t>מובהק- אומר שבהסתברות גבוהה הוא מייצג את המצב הקיים.</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he-IL" sz="1200" kern="1200" dirty="0">
                    <a:solidFill>
                      <a:schemeClr val="tx1"/>
                    </a:solidFill>
                    <a:effectLst/>
                    <a:latin typeface="+mn-lt"/>
                    <a:ea typeface="+mn-ea"/>
                    <a:cs typeface="+mn-cs"/>
                  </a:rPr>
                  <a:t>לכן בוצע מבחן </a:t>
                </a:r>
                <a:r>
                  <a:rPr lang="en-US" sz="1200" kern="1200" dirty="0">
                    <a:solidFill>
                      <a:schemeClr val="tx1"/>
                    </a:solidFill>
                    <a:effectLst/>
                    <a:latin typeface="+mn-lt"/>
                    <a:ea typeface="+mn-ea"/>
                    <a:cs typeface="+mn-cs"/>
                  </a:rPr>
                  <a:t>T</a:t>
                </a:r>
                <a:r>
                  <a:rPr lang="he-IL" sz="1200" kern="1200" dirty="0">
                    <a:solidFill>
                      <a:schemeClr val="tx1"/>
                    </a:solidFill>
                    <a:effectLst/>
                    <a:latin typeface="+mn-lt"/>
                    <a:ea typeface="+mn-ea"/>
                    <a:cs typeface="+mn-cs"/>
                  </a:rPr>
                  <a:t> כי נורמליות נבדקה על הנתונים</a:t>
                </a:r>
                <a:br>
                  <a:rPr lang="en-US" sz="1200" kern="1200" dirty="0">
                    <a:solidFill>
                      <a:schemeClr val="tx1"/>
                    </a:solidFill>
                    <a:effectLst/>
                    <a:latin typeface="+mn-lt"/>
                    <a:ea typeface="+mn-ea"/>
                    <a:cs typeface="+mn-cs"/>
                  </a:rPr>
                </a:br>
                <a:endParaRPr lang="he-IL" dirty="0"/>
              </a:p>
            </p:txBody>
          </p:sp>
        </mc:Choice>
        <mc:Fallback xmlns="">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r>
                  <a:rPr lang="he-IL" sz="1200" i="0" kern="1200">
                    <a:solidFill>
                      <a:schemeClr val="tx1"/>
                    </a:solidFill>
                    <a:effectLst/>
                    <a:latin typeface="+mn-lt"/>
                    <a:ea typeface="+mn-ea"/>
                    <a:cs typeface="+mn-cs"/>
                  </a:rPr>
                  <a:t>𝜌</a:t>
                </a:r>
                <a:r>
                  <a:rPr lang="en-US" sz="1200" i="0" kern="1200">
                    <a:solidFill>
                      <a:schemeClr val="tx1"/>
                    </a:solidFill>
                    <a:effectLst/>
                    <a:latin typeface="+mn-lt"/>
                    <a:ea typeface="+mn-ea"/>
                    <a:cs typeface="+mn-cs"/>
                  </a:rPr>
                  <a:t>=0.2</a:t>
                </a:r>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r>
                  <a:rPr lang="en-US" sz="1200" i="0" kern="1200">
                    <a:solidFill>
                      <a:schemeClr val="tx1"/>
                    </a:solidFill>
                    <a:effectLst/>
                    <a:latin typeface="+mn-lt"/>
                    <a:ea typeface="+mn-ea"/>
                    <a:cs typeface="+mn-cs"/>
                  </a:rPr>
                  <a:t>∝=0.05</a:t>
                </a:r>
                <a:r>
                  <a:rPr lang="he-IL" sz="1200" kern="1200" dirty="0">
                    <a:solidFill>
                      <a:schemeClr val="tx1"/>
                    </a:solidFill>
                    <a:effectLst/>
                    <a:latin typeface="+mn-lt"/>
                    <a:ea typeface="+mn-ea"/>
                    <a:cs typeface="+mn-cs"/>
                  </a:rPr>
                  <a:t> ולכן נאמר כי הנתונים מתפלגים בצורה נורמלית</a:t>
                </a:r>
                <a:endParaRPr lang="he-IL" dirty="0"/>
              </a:p>
              <a:p>
                <a:endParaRPr lang="he-IL" dirty="0"/>
              </a:p>
            </p:txBody>
          </p:sp>
        </mc:Fallback>
      </mc:AlternateContent>
      <p:sp>
        <p:nvSpPr>
          <p:cNvPr id="4" name="מציין מיקום של מספר שקופית 3"/>
          <p:cNvSpPr>
            <a:spLocks noGrp="1"/>
          </p:cNvSpPr>
          <p:nvPr>
            <p:ph type="sldNum" sz="quarter" idx="5"/>
          </p:nvPr>
        </p:nvSpPr>
        <p:spPr/>
        <p:txBody>
          <a:bodyPr/>
          <a:lstStyle/>
          <a:p>
            <a:fld id="{C0717E0B-9030-47BF-AF2F-B28FC06A42BE}" type="slidenum">
              <a:rPr lang="he-IL" smtClean="0"/>
              <a:t>18</a:t>
            </a:fld>
            <a:endParaRPr lang="he-IL"/>
          </a:p>
        </p:txBody>
      </p:sp>
    </p:spTree>
    <p:extLst>
      <p:ext uri="{BB962C8B-B14F-4D97-AF65-F5344CB8AC3E}">
        <p14:creationId xmlns:p14="http://schemas.microsoft.com/office/powerpoint/2010/main" val="1653950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יותר מ25% יש להם הפרש שלילי, משמע בעיה בנתונים שהוכנסו למערכת.</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19</a:t>
            </a:fld>
            <a:endParaRPr lang="he-IL"/>
          </a:p>
        </p:txBody>
      </p:sp>
    </p:spTree>
    <p:extLst>
      <p:ext uri="{BB962C8B-B14F-4D97-AF65-F5344CB8AC3E}">
        <p14:creationId xmlns:p14="http://schemas.microsoft.com/office/powerpoint/2010/main" val="387844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sz="1200" dirty="0">
                <a:latin typeface="David" panose="020E0502060401010101" pitchFamily="34" charset="-79"/>
                <a:cs typeface="David" panose="020E0502060401010101" pitchFamily="34" charset="-79"/>
              </a:rPr>
              <a:t>השירות אחראי על העברת דיווחים שוטפים למוסד לביטוח לאומי בנוגע לזכאותם של דורשי העבודה לדמי אבטלה או גמלת הבטחת הכנסה. </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a:t>
            </a:fld>
            <a:endParaRPr lang="he-IL"/>
          </a:p>
        </p:txBody>
      </p:sp>
    </p:spTree>
    <p:extLst>
      <p:ext uri="{BB962C8B-B14F-4D97-AF65-F5344CB8AC3E}">
        <p14:creationId xmlns:p14="http://schemas.microsoft.com/office/powerpoint/2010/main" val="3533018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השימוש ב</a:t>
            </a:r>
            <a:r>
              <a:rPr lang="en-US" dirty="0"/>
              <a:t>ANOVA</a:t>
            </a:r>
            <a:r>
              <a:rPr lang="he-IL" dirty="0"/>
              <a:t> בגלל שהוא מנתח הבדלים בין 3 ממוצעים או יותר.</a:t>
            </a:r>
            <a:r>
              <a:rPr lang="he-IL" i="0" dirty="0">
                <a:latin typeface="David" panose="020E0502060401010101" pitchFamily="34" charset="-79"/>
                <a:cs typeface="David" panose="020E0502060401010101" pitchFamily="34" charset="-79"/>
              </a:rPr>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endParaRPr lang="he-IL" dirty="0"/>
          </a:p>
          <a:p>
            <a:r>
              <a:rPr lang="he-IL" dirty="0"/>
              <a:t>יח' המשתנה הנמדד הוא ימים בריבוע.</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20</a:t>
            </a:fld>
            <a:endParaRPr lang="he-IL"/>
          </a:p>
        </p:txBody>
      </p:sp>
    </p:spTree>
    <p:extLst>
      <p:ext uri="{BB962C8B-B14F-4D97-AF65-F5344CB8AC3E}">
        <p14:creationId xmlns:p14="http://schemas.microsoft.com/office/powerpoint/2010/main" val="1567151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יחידות במספר תוכניות בריבוע.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החלטתי לבדוק בין זוגות </a:t>
            </a:r>
            <a:r>
              <a:rPr lang="he-IL" i="0" dirty="0" err="1">
                <a:latin typeface="David" panose="020E0502060401010101" pitchFamily="34" charset="-79"/>
                <a:cs typeface="David" panose="020E0502060401010101" pitchFamily="34" charset="-79"/>
              </a:rPr>
              <a:t>הלייבלים</a:t>
            </a:r>
            <a:r>
              <a:rPr lang="he-IL" i="0" dirty="0">
                <a:latin typeface="David" panose="020E0502060401010101" pitchFamily="34" charset="-79"/>
                <a:cs typeface="David" panose="020E0502060401010101" pitchFamily="34" charset="-79"/>
              </a:rPr>
              <a:t> לראות הבדלים בעזרת מבחן </a:t>
            </a:r>
            <a:r>
              <a:rPr lang="en-US" i="0" dirty="0" err="1">
                <a:latin typeface="David" panose="020E0502060401010101" pitchFamily="34" charset="-79"/>
                <a:cs typeface="David" panose="020E0502060401010101" pitchFamily="34" charset="-79"/>
              </a:rPr>
              <a:t>Tucky</a:t>
            </a:r>
            <a:r>
              <a:rPr lang="en-US" i="0" dirty="0">
                <a:latin typeface="David" panose="020E0502060401010101" pitchFamily="34" charset="-79"/>
                <a:cs typeface="David" panose="020E0502060401010101" pitchFamily="34" charset="-79"/>
              </a:rPr>
              <a:t> post hoc</a:t>
            </a:r>
            <a:r>
              <a:rPr lang="he-IL" i="0" dirty="0">
                <a:latin typeface="David" panose="020E0502060401010101" pitchFamily="34" charset="-79"/>
                <a:cs typeface="David" panose="020E0502060401010101" pitchFamily="34" charset="-79"/>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ניתן לראות שיש הבדלים חוץ מזוג </a:t>
            </a:r>
            <a:r>
              <a:rPr lang="he-IL" i="0" dirty="0" err="1">
                <a:latin typeface="David" panose="020E0502060401010101" pitchFamily="34" charset="-79"/>
                <a:cs typeface="David" panose="020E0502060401010101" pitchFamily="34" charset="-79"/>
              </a:rPr>
              <a:t>לייבלים</a:t>
            </a:r>
            <a:r>
              <a:rPr lang="he-IL" i="0" dirty="0">
                <a:latin typeface="David" panose="020E0502060401010101" pitchFamily="34" charset="-79"/>
                <a:cs typeface="David" panose="020E0502060401010101" pitchFamily="34" charset="-79"/>
              </a:rPr>
              <a:t> 2,3 בגלל קרבתם ההגדרתית.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i="0" dirty="0">
              <a:latin typeface="David" panose="020E0502060401010101" pitchFamily="34" charset="-79"/>
              <a:cs typeface="David" panose="020E0502060401010101" pitchFamily="34" charset="-79"/>
            </a:endParaRP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21</a:t>
            </a:fld>
            <a:endParaRPr lang="he-IL"/>
          </a:p>
        </p:txBody>
      </p:sp>
    </p:spTree>
    <p:extLst>
      <p:ext uri="{BB962C8B-B14F-4D97-AF65-F5344CB8AC3E}">
        <p14:creationId xmlns:p14="http://schemas.microsoft.com/office/powerpoint/2010/main" val="256404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i="0" dirty="0">
                <a:latin typeface="David" panose="020E0502060401010101" pitchFamily="34" charset="-79"/>
                <a:cs typeface="David" panose="020E0502060401010101" pitchFamily="34" charset="-79"/>
              </a:rPr>
              <a:t>לאחר חקירת הפעילויות, בוצע מודל עץ החלטות אשר </a:t>
            </a:r>
            <a:r>
              <a:rPr lang="he-IL" i="0" dirty="0" err="1">
                <a:latin typeface="David" panose="020E0502060401010101" pitchFamily="34" charset="-79"/>
                <a:cs typeface="David" panose="020E0502060401010101" pitchFamily="34" charset="-79"/>
              </a:rPr>
              <a:t>יקח</a:t>
            </a:r>
            <a:r>
              <a:rPr lang="he-IL" i="0" dirty="0">
                <a:latin typeface="David" panose="020E0502060401010101" pitchFamily="34" charset="-79"/>
                <a:cs typeface="David" panose="020E0502060401010101" pitchFamily="34" charset="-79"/>
              </a:rPr>
              <a:t> דגימה</a:t>
            </a:r>
            <a:endParaRPr lang="en-US"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הסידור בוצע על: ציון התאמה אחרון, עומק אבטלה בחודשים, קבוצות גילאים, השכלה, שפה, דת.</a:t>
            </a:r>
          </a:p>
          <a:p>
            <a:r>
              <a:rPr lang="he-IL" i="0" dirty="0">
                <a:latin typeface="David" panose="020E0502060401010101" pitchFamily="34" charset="-79"/>
                <a:cs typeface="David" panose="020E0502060401010101" pitchFamily="34" charset="-79"/>
              </a:rPr>
              <a:t>השתמשתי שוב בעמודת </a:t>
            </a:r>
            <a:r>
              <a:rPr lang="he-IL" i="0" dirty="0" err="1">
                <a:latin typeface="David" panose="020E0502060401010101" pitchFamily="34" charset="-79"/>
                <a:cs typeface="David" panose="020E0502060401010101" pitchFamily="34" charset="-79"/>
              </a:rPr>
              <a:t>הפעיליות</a:t>
            </a:r>
            <a:r>
              <a:rPr lang="he-IL" i="0" dirty="0">
                <a:latin typeface="David" panose="020E0502060401010101" pitchFamily="34" charset="-79"/>
                <a:cs typeface="David" panose="020E0502060401010101" pitchFamily="34" charset="-79"/>
              </a:rPr>
              <a:t> שעבר תכנית המסודרת עם 30 הפעילויות  הייחודיות.</a:t>
            </a:r>
          </a:p>
          <a:p>
            <a:endParaRPr lang="he-IL"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למה לא להשתמש ב</a:t>
            </a:r>
            <a:r>
              <a:rPr lang="en-US" i="0" dirty="0">
                <a:latin typeface="David" panose="020E0502060401010101" pitchFamily="34" charset="-79"/>
                <a:cs typeface="David" panose="020E0502060401010101" pitchFamily="34" charset="-79"/>
              </a:rPr>
              <a:t>random forest</a:t>
            </a:r>
            <a:r>
              <a:rPr lang="he-IL" i="0" dirty="0">
                <a:latin typeface="David" panose="020E0502060401010101" pitchFamily="34" charset="-79"/>
                <a:cs typeface="David" panose="020E0502060401010101" pitchFamily="34" charset="-79"/>
              </a:rPr>
              <a:t>? כי הוא דוגם חלק מהנתונים ויותר המון עצים (מסלולים).</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22</a:t>
            </a:fld>
            <a:endParaRPr lang="he-IL"/>
          </a:p>
        </p:txBody>
      </p:sp>
    </p:spTree>
    <p:extLst>
      <p:ext uri="{BB962C8B-B14F-4D97-AF65-F5344CB8AC3E}">
        <p14:creationId xmlns:p14="http://schemas.microsoft.com/office/powerpoint/2010/main" val="234445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 23%</a:t>
            </a:r>
          </a:p>
          <a:p>
            <a:r>
              <a:rPr lang="he-IL" dirty="0"/>
              <a:t>2 – 7%</a:t>
            </a:r>
          </a:p>
          <a:p>
            <a:r>
              <a:rPr lang="he-IL" dirty="0"/>
              <a:t>2 – 3%</a:t>
            </a:r>
          </a:p>
          <a:p>
            <a:pPr algn="r" rtl="1"/>
            <a:r>
              <a:rPr lang="he-IL" dirty="0"/>
              <a:t>נראה שישנו קשר אשר אומר להפחית בפעילויות </a:t>
            </a:r>
            <a:r>
              <a:rPr lang="he-IL" dirty="0" err="1"/>
              <a:t>שהדו"ע</a:t>
            </a:r>
            <a:r>
              <a:rPr lang="he-IL" dirty="0"/>
              <a:t> עובר בתוכנית.</a:t>
            </a:r>
          </a:p>
          <a:p>
            <a:pPr algn="r" rtl="1"/>
            <a:r>
              <a:rPr lang="he-IL" dirty="0"/>
              <a:t>ככל שימעיט בהן, סיכוי ההשמה שלו יגדלו ויהיו איכותיים יותר.</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23</a:t>
            </a:fld>
            <a:endParaRPr lang="he-IL"/>
          </a:p>
        </p:txBody>
      </p:sp>
    </p:spTree>
    <p:extLst>
      <p:ext uri="{BB962C8B-B14F-4D97-AF65-F5344CB8AC3E}">
        <p14:creationId xmlns:p14="http://schemas.microsoft.com/office/powerpoint/2010/main" val="228422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לאחר ניסוי של מספר פעמים ודגימות שונות, מהנתונים נראה שככל </a:t>
            </a:r>
            <a:r>
              <a:rPr lang="he-IL" dirty="0" err="1"/>
              <a:t>שדו"ע</a:t>
            </a:r>
            <a:r>
              <a:rPr lang="he-IL" dirty="0"/>
              <a:t> מבצע פחות פעילויות, כך הסיכוי שלו להשמה עולה.</a:t>
            </a:r>
          </a:p>
          <a:p>
            <a:endParaRPr lang="he-IL" dirty="0"/>
          </a:p>
          <a:p>
            <a:r>
              <a:rPr lang="he-IL" dirty="0"/>
              <a:t>בנוסף נראה שגם אם התחילו פעילויות, יהיה כדאי לשחרר מפעילויות הבאות.</a:t>
            </a:r>
          </a:p>
          <a:p>
            <a:endParaRPr lang="he-IL" dirty="0"/>
          </a:p>
          <a:p>
            <a:r>
              <a:rPr lang="he-IL" dirty="0"/>
              <a:t>1- 19%</a:t>
            </a:r>
          </a:p>
          <a:p>
            <a:r>
              <a:rPr lang="he-IL" dirty="0"/>
              <a:t>2 – 10%</a:t>
            </a:r>
          </a:p>
          <a:p>
            <a:r>
              <a:rPr lang="he-IL" dirty="0"/>
              <a:t>1 – 9%</a:t>
            </a:r>
          </a:p>
          <a:p>
            <a:r>
              <a:rPr lang="he-IL" dirty="0"/>
              <a:t>2 – 10%</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24</a:t>
            </a:fld>
            <a:endParaRPr lang="he-IL"/>
          </a:p>
        </p:txBody>
      </p:sp>
    </p:spTree>
    <p:extLst>
      <p:ext uri="{BB962C8B-B14F-4D97-AF65-F5344CB8AC3E}">
        <p14:creationId xmlns:p14="http://schemas.microsoft.com/office/powerpoint/2010/main" val="3454040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dirty="0">
                <a:latin typeface="David" panose="020E0502060401010101" pitchFamily="34" charset="-79"/>
                <a:cs typeface="David" panose="020E0502060401010101" pitchFamily="34" charset="-79"/>
              </a:rPr>
              <a:t>שימוש במודל רגרסיה מולטינומית בגלל שזהו קלסיפיקציה של נתונים- יש יותר מ2 דרכים אפשריות והערכה של המודל היא ההסתברות של כל פרמטר להשתייך לקבוצה מסוימת.</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25</a:t>
            </a:fld>
            <a:endParaRPr lang="he-IL"/>
          </a:p>
        </p:txBody>
      </p:sp>
    </p:spTree>
    <p:extLst>
      <p:ext uri="{BB962C8B-B14F-4D97-AF65-F5344CB8AC3E}">
        <p14:creationId xmlns:p14="http://schemas.microsoft.com/office/powerpoint/2010/main" val="1810899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26</a:t>
            </a:fld>
            <a:endParaRPr lang="he-IL"/>
          </a:p>
        </p:txBody>
      </p:sp>
    </p:spTree>
    <p:extLst>
      <p:ext uri="{BB962C8B-B14F-4D97-AF65-F5344CB8AC3E}">
        <p14:creationId xmlns:p14="http://schemas.microsoft.com/office/powerpoint/2010/main" val="3966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27</a:t>
            </a:fld>
            <a:endParaRPr lang="he-IL"/>
          </a:p>
        </p:txBody>
      </p:sp>
    </p:spTree>
    <p:extLst>
      <p:ext uri="{BB962C8B-B14F-4D97-AF65-F5344CB8AC3E}">
        <p14:creationId xmlns:p14="http://schemas.microsoft.com/office/powerpoint/2010/main" val="164922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28</a:t>
            </a:fld>
            <a:endParaRPr lang="he-IL"/>
          </a:p>
        </p:txBody>
      </p:sp>
    </p:spTree>
    <p:extLst>
      <p:ext uri="{BB962C8B-B14F-4D97-AF65-F5344CB8AC3E}">
        <p14:creationId xmlns:p14="http://schemas.microsoft.com/office/powerpoint/2010/main" val="23133566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29</a:t>
            </a:fld>
            <a:endParaRPr lang="he-IL"/>
          </a:p>
        </p:txBody>
      </p:sp>
    </p:spTree>
    <p:extLst>
      <p:ext uri="{BB962C8B-B14F-4D97-AF65-F5344CB8AC3E}">
        <p14:creationId xmlns:p14="http://schemas.microsoft.com/office/powerpoint/2010/main" val="328217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nSpc>
                <a:spcPct val="170000"/>
              </a:lnSpc>
              <a:spcAft>
                <a:spcPts val="800"/>
              </a:spcAft>
              <a:buFont typeface="Arial" panose="020B0604020202020204" pitchFamily="34" charset="0"/>
              <a:buChar char="•"/>
            </a:pPr>
            <a:r>
              <a:rPr lang="he-IL" sz="1200" dirty="0">
                <a:latin typeface="David" panose="020E0502060401010101" pitchFamily="34" charset="-79"/>
                <a:cs typeface="David" panose="020E0502060401010101" pitchFamily="34" charset="-79"/>
              </a:rPr>
              <a:t>לשירות התעסוקה אין כלים סטטיסטים היכולים לבחון את גורמי הצלחת תוכנית 'מעגלי תעסוקה' (מלבד </a:t>
            </a:r>
            <a:r>
              <a:rPr lang="en-US" sz="1200" dirty="0">
                <a:latin typeface="David" panose="020E0502060401010101" pitchFamily="34" charset="-79"/>
                <a:cs typeface="David" panose="020E0502060401010101" pitchFamily="34" charset="-79"/>
              </a:rPr>
              <a:t>Excel</a:t>
            </a:r>
            <a:r>
              <a:rPr lang="he-IL" sz="1200" dirty="0">
                <a:latin typeface="David" panose="020E0502060401010101" pitchFamily="34" charset="-79"/>
                <a:cs typeface="David" panose="020E0502060401010101" pitchFamily="34" charset="-79"/>
              </a:rPr>
              <a:t>)</a:t>
            </a:r>
          </a:p>
          <a:p>
            <a:pPr marL="171450" indent="-171450">
              <a:lnSpc>
                <a:spcPct val="170000"/>
              </a:lnSpc>
              <a:spcAft>
                <a:spcPts val="800"/>
              </a:spcAft>
              <a:buFont typeface="Arial" panose="020B0604020202020204" pitchFamily="34" charset="0"/>
              <a:buChar char="•"/>
            </a:pPr>
            <a:r>
              <a:rPr lang="he-IL" sz="1200" dirty="0">
                <a:solidFill>
                  <a:srgbClr val="272727"/>
                </a:solidFill>
                <a:latin typeface="David" panose="020E0502060401010101" pitchFamily="34" charset="-79"/>
                <a:cs typeface="David" panose="020E0502060401010101" pitchFamily="34" charset="-79"/>
              </a:rPr>
              <a:t>כדי להגדיל את ההסתברות להצלחת התוכנית ע"י בחינת חלופות.</a:t>
            </a:r>
            <a:endParaRPr lang="en-US" sz="1200" dirty="0">
              <a:solidFill>
                <a:srgbClr val="272727"/>
              </a:solidFill>
              <a:latin typeface="David" panose="020E0502060401010101" pitchFamily="34" charset="-79"/>
              <a:ea typeface="Calibri" panose="020F0502020204030204" pitchFamily="34" charset="0"/>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a:t>
            </a:fld>
            <a:endParaRPr lang="he-IL"/>
          </a:p>
        </p:txBody>
      </p:sp>
    </p:spTree>
    <p:extLst>
      <p:ext uri="{BB962C8B-B14F-4D97-AF65-F5344CB8AC3E}">
        <p14:creationId xmlns:p14="http://schemas.microsoft.com/office/powerpoint/2010/main" val="3779901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30</a:t>
            </a:fld>
            <a:endParaRPr lang="he-IL"/>
          </a:p>
        </p:txBody>
      </p:sp>
    </p:spTree>
    <p:extLst>
      <p:ext uri="{BB962C8B-B14F-4D97-AF65-F5344CB8AC3E}">
        <p14:creationId xmlns:p14="http://schemas.microsoft.com/office/powerpoint/2010/main" val="2593833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31</a:t>
            </a:fld>
            <a:endParaRPr lang="he-IL"/>
          </a:p>
        </p:txBody>
      </p:sp>
    </p:spTree>
    <p:extLst>
      <p:ext uri="{BB962C8B-B14F-4D97-AF65-F5344CB8AC3E}">
        <p14:creationId xmlns:p14="http://schemas.microsoft.com/office/powerpoint/2010/main" val="4087632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32</a:t>
            </a:fld>
            <a:endParaRPr lang="he-IL"/>
          </a:p>
        </p:txBody>
      </p:sp>
    </p:spTree>
    <p:extLst>
      <p:ext uri="{BB962C8B-B14F-4D97-AF65-F5344CB8AC3E}">
        <p14:creationId xmlns:p14="http://schemas.microsoft.com/office/powerpoint/2010/main" val="951631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33</a:t>
            </a:fld>
            <a:endParaRPr lang="he-IL"/>
          </a:p>
        </p:txBody>
      </p:sp>
    </p:spTree>
    <p:extLst>
      <p:ext uri="{BB962C8B-B14F-4D97-AF65-F5344CB8AC3E}">
        <p14:creationId xmlns:p14="http://schemas.microsoft.com/office/powerpoint/2010/main" val="35358565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34</a:t>
            </a:fld>
            <a:endParaRPr lang="he-IL"/>
          </a:p>
        </p:txBody>
      </p:sp>
    </p:spTree>
    <p:extLst>
      <p:ext uri="{BB962C8B-B14F-4D97-AF65-F5344CB8AC3E}">
        <p14:creationId xmlns:p14="http://schemas.microsoft.com/office/powerpoint/2010/main" val="34644865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35</a:t>
            </a:fld>
            <a:endParaRPr lang="he-IL"/>
          </a:p>
        </p:txBody>
      </p:sp>
    </p:spTree>
    <p:extLst>
      <p:ext uri="{BB962C8B-B14F-4D97-AF65-F5344CB8AC3E}">
        <p14:creationId xmlns:p14="http://schemas.microsoft.com/office/powerpoint/2010/main" val="269599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4</a:t>
            </a:fld>
            <a:endParaRPr lang="he-IL"/>
          </a:p>
        </p:txBody>
      </p:sp>
    </p:spTree>
    <p:extLst>
      <p:ext uri="{BB962C8B-B14F-4D97-AF65-F5344CB8AC3E}">
        <p14:creationId xmlns:p14="http://schemas.microsoft.com/office/powerpoint/2010/main" val="98339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Times New Roman" panose="02020603050405020304" pitchFamily="18" charset="0"/>
                <a:ea typeface="Times New Roman" panose="02020603050405020304" pitchFamily="18" charset="0"/>
                <a:cs typeface="David" panose="020E0502060401010101" pitchFamily="34" charset="-79"/>
              </a:rPr>
              <a:t>אבטלה טבעית תקינה עומדת בין 4%-5%. זהו מצב תקין המהווה נקודת איזון בין הכלכלה העולמית.</a:t>
            </a:r>
            <a:endParaRPr lang="he-IL" sz="1200" b="1" dirty="0">
              <a:latin typeface="Times New Roman" panose="02020603050405020304" pitchFamily="18" charset="0"/>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5</a:t>
            </a:fld>
            <a:endParaRPr lang="he-IL"/>
          </a:p>
        </p:txBody>
      </p:sp>
    </p:spTree>
    <p:extLst>
      <p:ext uri="{BB962C8B-B14F-4D97-AF65-F5344CB8AC3E}">
        <p14:creationId xmlns:p14="http://schemas.microsoft.com/office/powerpoint/2010/main" val="95329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solidFill>
                  <a:prstClr val="black"/>
                </a:solidFill>
                <a:latin typeface="David" panose="020E0502060401010101" pitchFamily="34" charset="-79"/>
                <a:cs typeface="David" panose="020E0502060401010101" pitchFamily="34" charset="-79"/>
              </a:rPr>
              <a:t>ישראל ממוקמת במקום ה10 מתוך 36 מדינות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במדד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לאבטלה.</a:t>
            </a:r>
          </a:p>
          <a:p>
            <a:r>
              <a:rPr lang="en-US" dirty="0" err="1"/>
              <a:t>Danuše</a:t>
            </a:r>
            <a:r>
              <a:rPr lang="he-IL" dirty="0"/>
              <a:t>- </a:t>
            </a:r>
            <a:r>
              <a:rPr lang="he-IL" dirty="0" err="1"/>
              <a:t>דנושה</a:t>
            </a:r>
            <a:r>
              <a:rPr lang="he-IL" dirty="0"/>
              <a:t> </a:t>
            </a:r>
            <a:r>
              <a:rPr lang="en-US" dirty="0"/>
              <a:t>(</a:t>
            </a:r>
            <a:r>
              <a:rPr lang="en-US" dirty="0" err="1"/>
              <a:t>danushe</a:t>
            </a:r>
            <a:r>
              <a:rPr lang="en-US" dirty="0"/>
              <a:t>)</a:t>
            </a:r>
            <a:r>
              <a:rPr lang="he-IL" dirty="0"/>
              <a:t> צ'כית פרופסורית לכלכלה </a:t>
            </a:r>
            <a:endParaRPr lang="he-IL" dirty="0">
              <a:solidFill>
                <a:prstClr val="black"/>
              </a:solidFill>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6</a:t>
            </a:fld>
            <a:endParaRPr lang="he-IL"/>
          </a:p>
        </p:txBody>
      </p:sp>
    </p:spTree>
    <p:extLst>
      <p:ext uri="{BB962C8B-B14F-4D97-AF65-F5344CB8AC3E}">
        <p14:creationId xmlns:p14="http://schemas.microsoft.com/office/powerpoint/2010/main" val="200843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אירופה: מציעה פלטפורמה לחיפוש עבודה לבני 18-35 בכל המדינות בה ומסייעת בהמון רבדים כמו:</a:t>
            </a:r>
            <a:br>
              <a:rPr lang="en-US" dirty="0"/>
            </a:br>
            <a:r>
              <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ראיונות עבודה דרך שיחת וידאו, עזרה במעבר למדינה שאליה התקבל דורש העבודה (מגורים וטיסה),לימודי שפה, המרת תעודות רלוונטיות ועוד.</a:t>
            </a:r>
          </a:p>
          <a:p>
            <a:pPr marL="171450" indent="-171450">
              <a:buFont typeface="Arial" panose="020B0604020202020204" pitchFamily="34" charset="0"/>
              <a:buChar char="•"/>
            </a:pPr>
            <a:endPar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David" panose="020E0502060401010101" pitchFamily="34" charset="-79"/>
                <a:cs typeface="David" panose="020E0502060401010101" pitchFamily="34" charset="-79"/>
              </a:rPr>
              <a:t>בסין: בעלת מערכת מידע חזקה (מערכת אוכלוסין) העוזרת למחפשי עבודה להתאים ולהעריך עצמם לתפקידים. </a:t>
            </a:r>
            <a:br>
              <a:rPr lang="en-US" sz="1200" dirty="0">
                <a:latin typeface="David" panose="020E0502060401010101" pitchFamily="34" charset="-79"/>
                <a:cs typeface="David" panose="020E0502060401010101" pitchFamily="34" charset="-79"/>
              </a:rPr>
            </a:br>
            <a:r>
              <a:rPr lang="he-IL" sz="1200" dirty="0">
                <a:latin typeface="David" panose="020E0502060401010101" pitchFamily="34" charset="-79"/>
                <a:cs typeface="David" panose="020E0502060401010101" pitchFamily="34" charset="-79"/>
              </a:rPr>
              <a:t>בשנת 1999 ממשלת סין קראה לכל המגזרים החברתיים לאמץ את המערכת ולשים לב לתעודות בית הספר ולתעודות ההסמכה הנמצאות בה וזאת כדי להגדיל יכולת וסיכויי ההעסקה.</a:t>
            </a:r>
            <a:br>
              <a:rPr lang="en-US" sz="1200" dirty="0">
                <a:latin typeface="David" panose="020E0502060401010101" pitchFamily="34" charset="-79"/>
                <a:cs typeface="David" panose="020E0502060401010101" pitchFamily="34" charset="-79"/>
              </a:rPr>
            </a:br>
            <a:endParaRPr lang="he-IL" sz="1200" dirty="0">
              <a:latin typeface="David" panose="020E0502060401010101" pitchFamily="34" charset="-79"/>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200" b="0" i="0" u="none" strike="noStrike" cap="none" normalizeH="0" baseline="0" dirty="0">
                <a:ln>
                  <a:noFill/>
                </a:ln>
                <a:solidFill>
                  <a:schemeClr val="tx1"/>
                </a:solidFill>
                <a:effectLst/>
                <a:latin typeface="David" panose="020E0502060401010101" pitchFamily="34" charset="-79"/>
                <a:cs typeface="David" panose="020E0502060401010101" pitchFamily="34" charset="-79"/>
              </a:rPr>
              <a:t>ביפן: כמעט ואין עזרה סוציאלית מהמדינה וגם אם יש עזרה, היא לטווח מאוד קצר, לכן יש למובטלים תמריץ חזק למצוא עבודה בכל דרך.</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7</a:t>
            </a:fld>
            <a:endParaRPr lang="he-IL"/>
          </a:p>
        </p:txBody>
      </p:sp>
    </p:spTree>
    <p:extLst>
      <p:ext uri="{BB962C8B-B14F-4D97-AF65-F5344CB8AC3E}">
        <p14:creationId xmlns:p14="http://schemas.microsoft.com/office/powerpoint/2010/main" val="263274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en-US" sz="1200" dirty="0">
                <a:latin typeface="David" panose="020E0502060401010101" pitchFamily="34" charset="-79"/>
                <a:cs typeface="David" panose="020E0502060401010101" pitchFamily="34" charset="-79"/>
              </a:rPr>
              <a:t>ZWINKELS</a:t>
            </a:r>
            <a:r>
              <a:rPr lang="he-IL" sz="1200" dirty="0">
                <a:latin typeface="David" panose="020E0502060401010101" pitchFamily="34" charset="-79"/>
                <a:cs typeface="David" panose="020E0502060401010101" pitchFamily="34" charset="-79"/>
              </a:rPr>
              <a:t> עבור מובטלים הסיכוי לחזור לעבודה פוחת ב35% ולמוגבלים ב12%.</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בנוסף, מסיק כי מובטלים עם חובות בעייתיים אכן מתקשים לחזור לעבודה יותר מאשר מובטלים ללא חובות.</a:t>
            </a:r>
            <a:br>
              <a:rPr lang="en-US" sz="1200" dirty="0">
                <a:latin typeface="David" panose="020E0502060401010101" pitchFamily="34" charset="-79"/>
                <a:cs typeface="David" panose="020E0502060401010101" pitchFamily="34" charset="-79"/>
              </a:rPr>
            </a:br>
            <a:r>
              <a:rPr lang="en-US" altLang="he-IL" sz="1200" dirty="0">
                <a:latin typeface="David" panose="020E0502060401010101" pitchFamily="34" charset="-79"/>
                <a:ea typeface="Calibri" panose="020F0502020204030204" pitchFamily="34" charset="0"/>
                <a:cs typeface="David" panose="020E0502060401010101" pitchFamily="34" charset="-79"/>
              </a:rPr>
              <a:t>Winkelmann</a:t>
            </a:r>
            <a:r>
              <a:rPr lang="he-IL" altLang="he-IL" sz="1200" dirty="0">
                <a:latin typeface="David" panose="020E0502060401010101" pitchFamily="34" charset="-79"/>
                <a:ea typeface="Calibri" panose="020F0502020204030204" pitchFamily="34" charset="0"/>
                <a:cs typeface="David" panose="020E0502060401010101" pitchFamily="34" charset="-79"/>
              </a:rPr>
              <a:t> – </a:t>
            </a:r>
            <a:r>
              <a:rPr lang="he-IL" altLang="he-IL" sz="1200" dirty="0">
                <a:latin typeface="David" panose="020E0502060401010101" pitchFamily="34" charset="-79"/>
                <a:ea typeface="Times New Roman" panose="02020603050405020304" pitchFamily="18" charset="0"/>
                <a:cs typeface="David" panose="020E0502060401010101" pitchFamily="34" charset="-79"/>
              </a:rPr>
              <a:t>שביעות הרצון הממוצעת מחייהם של עובדים מובטלים, בין 5.5-6.2 בסולם 0-10, היא תמיד לפחות נקודה מלאה מתחת לזו של עובדים מועסקים.</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8</a:t>
            </a:fld>
            <a:endParaRPr lang="he-IL"/>
          </a:p>
        </p:txBody>
      </p:sp>
    </p:spTree>
    <p:extLst>
      <p:ext uri="{BB962C8B-B14F-4D97-AF65-F5344CB8AC3E}">
        <p14:creationId xmlns:p14="http://schemas.microsoft.com/office/powerpoint/2010/main" val="3552894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en-US" sz="1200" dirty="0">
                <a:latin typeface="David" panose="020E0502060401010101" pitchFamily="34" charset="-79"/>
                <a:cs typeface="David" panose="020E0502060401010101" pitchFamily="34" charset="-79"/>
              </a:rPr>
              <a:t>ZWINKELS</a:t>
            </a:r>
            <a:r>
              <a:rPr lang="he-IL" sz="1200" dirty="0">
                <a:latin typeface="David" panose="020E0502060401010101" pitchFamily="34" charset="-79"/>
                <a:cs typeface="David" panose="020E0502060401010101" pitchFamily="34" charset="-79"/>
              </a:rPr>
              <a:t> עבור מובטלים הסיכוי לחזור לעבודה פוחת ב35% ולמוגבלים ב12%.</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בנוסף, מסיק כי מובטלים עם חובות בעייתיים אכן מתקשים לחזור לעבודה יותר מאשר מובטלים ללא חובות.</a:t>
            </a:r>
            <a:br>
              <a:rPr lang="en-US" sz="1200" dirty="0">
                <a:latin typeface="David" panose="020E0502060401010101" pitchFamily="34" charset="-79"/>
                <a:cs typeface="David" panose="020E0502060401010101" pitchFamily="34" charset="-79"/>
              </a:rPr>
            </a:br>
            <a:r>
              <a:rPr lang="en-US" altLang="he-IL" sz="1200" dirty="0">
                <a:latin typeface="David" panose="020E0502060401010101" pitchFamily="34" charset="-79"/>
                <a:ea typeface="Calibri" panose="020F0502020204030204" pitchFamily="34" charset="0"/>
                <a:cs typeface="David" panose="020E0502060401010101" pitchFamily="34" charset="-79"/>
              </a:rPr>
              <a:t>Winkelmann</a:t>
            </a:r>
            <a:r>
              <a:rPr lang="he-IL" altLang="he-IL" sz="1200" dirty="0">
                <a:latin typeface="David" panose="020E0502060401010101" pitchFamily="34" charset="-79"/>
                <a:ea typeface="Calibri" panose="020F0502020204030204" pitchFamily="34" charset="0"/>
                <a:cs typeface="David" panose="020E0502060401010101" pitchFamily="34" charset="-79"/>
              </a:rPr>
              <a:t> – </a:t>
            </a:r>
            <a:r>
              <a:rPr lang="he-IL" altLang="he-IL" sz="1200" dirty="0">
                <a:latin typeface="David" panose="020E0502060401010101" pitchFamily="34" charset="-79"/>
                <a:ea typeface="Times New Roman" panose="02020603050405020304" pitchFamily="18" charset="0"/>
                <a:cs typeface="David" panose="020E0502060401010101" pitchFamily="34" charset="-79"/>
              </a:rPr>
              <a:t>שביעות הרצון הממוצעת מחייהם של עובדים מובטלים, בין 5.5-6.2 בסולם 0-10, היא תמיד לפחות נקודה מלאה מתחת לזו של עובדים מועסקים.</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9</a:t>
            </a:fld>
            <a:endParaRPr lang="he-IL"/>
          </a:p>
        </p:txBody>
      </p:sp>
    </p:spTree>
    <p:extLst>
      <p:ext uri="{BB962C8B-B14F-4D97-AF65-F5344CB8AC3E}">
        <p14:creationId xmlns:p14="http://schemas.microsoft.com/office/powerpoint/2010/main" val="3407317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29596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06267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65345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5266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19270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47708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91191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45461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71955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2509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430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30903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0242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9691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94493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6295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ט"ו/תמוז/תש"פ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50720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C45F11-C68E-4DAE-9560-2AEE4CDACDFB}" type="datetimeFigureOut">
              <a:rPr lang="he-IL" smtClean="0"/>
              <a:t>ט"ו/תמוז/תש"פ</a:t>
            </a:fld>
            <a:endParaRPr lang="he-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e-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E640BBC-291E-4EB6-A138-E7631179DDFB}" type="slidenum">
              <a:rPr lang="he-IL" smtClean="0"/>
              <a:t>‹#›</a:t>
            </a:fld>
            <a:endParaRPr lang="he-IL"/>
          </a:p>
        </p:txBody>
      </p:sp>
    </p:spTree>
    <p:extLst>
      <p:ext uri="{BB962C8B-B14F-4D97-AF65-F5344CB8AC3E}">
        <p14:creationId xmlns:p14="http://schemas.microsoft.com/office/powerpoint/2010/main" val="3474383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5.png"/><Relationship Id="rId7" Type="http://schemas.openxmlformats.org/officeDocument/2006/relationships/diagramLayout" Target="../diagrams/layout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Data" Target="../diagrams/data2.xml"/><Relationship Id="rId5" Type="http://schemas.openxmlformats.org/officeDocument/2006/relationships/image" Target="../media/image7.jpeg"/><Relationship Id="rId10" Type="http://schemas.microsoft.com/office/2007/relationships/diagramDrawing" Target="../diagrams/drawing2.xml"/><Relationship Id="rId4" Type="http://schemas.openxmlformats.org/officeDocument/2006/relationships/image" Target="../media/image6.png"/><Relationship Id="rId9"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7.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30.png"/><Relationship Id="rId10" Type="http://schemas.openxmlformats.org/officeDocument/2006/relationships/chart" Target="../charts/chart1.xml"/><Relationship Id="rId4" Type="http://schemas.openxmlformats.org/officeDocument/2006/relationships/image" Target="../media/image16.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19.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25.png"/><Relationship Id="rId12"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24.png"/><Relationship Id="rId9" Type="http://schemas.openxmlformats.org/officeDocument/2006/relationships/image" Target="../media/image260.png"/><Relationship Id="rId1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chart" Target="../charts/chart2.xml"/><Relationship Id="rId3" Type="http://schemas.openxmlformats.org/officeDocument/2006/relationships/image" Target="../media/image5.png"/><Relationship Id="rId7" Type="http://schemas.openxmlformats.org/officeDocument/2006/relationships/image" Target="../media/image29.png"/><Relationship Id="rId12"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5.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7.jpeg"/><Relationship Id="rId10" Type="http://schemas.openxmlformats.org/officeDocument/2006/relationships/image" Target="../media/image35.png"/><Relationship Id="rId4" Type="http://schemas.openxmlformats.org/officeDocument/2006/relationships/image" Target="../media/image6.png"/><Relationship Id="rId9" Type="http://schemas.openxmlformats.org/officeDocument/2006/relationships/image" Target="../media/image34.png"/></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5.png"/><Relationship Id="rId7"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6.png"/><Relationship Id="rId10" Type="http://schemas.openxmlformats.org/officeDocument/2006/relationships/image" Target="../media/image40.png"/><Relationship Id="rId4" Type="http://schemas.openxmlformats.org/officeDocument/2006/relationships/image" Target="../media/image7.jpeg"/><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thestatsgeek.com/2014/02/08/r-squared-in-logistic-regression/"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7.jpe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hyperlink" Target="http://dx.doi.org/10.15185/izawol.94" TargetMode="External"/><Relationship Id="rId3" Type="http://schemas.openxmlformats.org/officeDocument/2006/relationships/image" Target="../media/image5.png"/><Relationship Id="rId7" Type="http://schemas.openxmlformats.org/officeDocument/2006/relationships/hyperlink" Target="http://wapes.org/en/system/files/wp_167_-_sol1_1.pdf"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s://doi.org/10.1016/S2212-5671(14)00345-1" TargetMode="External"/><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hyperlink" Target="https://dx.doi.org/10.2105%2Fajph.94.1.82"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www.taasuka.gov.il/he/About/Pages/default.aspx" TargetMode="External"/><Relationship Id="rId3" Type="http://schemas.openxmlformats.org/officeDocument/2006/relationships/image" Target="../media/image5.png"/><Relationship Id="rId7" Type="http://schemas.openxmlformats.org/officeDocument/2006/relationships/hyperlink" Target="https://data.oecd.org/unemp/unemployment-rate.htm"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s://www.researchgate.net/publication/266094284" TargetMode="External"/><Relationship Id="rId5" Type="http://schemas.openxmlformats.org/officeDocument/2006/relationships/image" Target="../media/image7.jpe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hyperlink" Target="http://www.oecd.org/els/emp/37865430.pdf" TargetMode="External"/><Relationship Id="rId3" Type="http://schemas.openxmlformats.org/officeDocument/2006/relationships/image" Target="../media/image5.png"/><Relationship Id="rId7" Type="http://schemas.openxmlformats.org/officeDocument/2006/relationships/hyperlink" Target="https://ec.europa.eu/eures/public/en/homepage"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https://doi.org/10.1016/j.labeco.2008.02.004" TargetMode="External"/><Relationship Id="rId11" Type="http://schemas.openxmlformats.org/officeDocument/2006/relationships/hyperlink" Target="https://doi.org/10.1016/j.joep.2010.01.013" TargetMode="External"/><Relationship Id="rId5" Type="http://schemas.openxmlformats.org/officeDocument/2006/relationships/image" Target="../media/image7.jpeg"/><Relationship Id="rId10" Type="http://schemas.openxmlformats.org/officeDocument/2006/relationships/hyperlink" Target="http://dx.doi.org/10.1016/j.econlet.2015.12.007" TargetMode="External"/><Relationship Id="rId4" Type="http://schemas.openxmlformats.org/officeDocument/2006/relationships/image" Target="../media/image6.png"/><Relationship Id="rId9" Type="http://schemas.openxmlformats.org/officeDocument/2006/relationships/hyperlink" Target="http://ftp.iza.org/pp84.pdf"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taubcenter.org.il/arab-israeli-unemployment-much-higher-than-previously-thought-2/" TargetMode="External"/><Relationship Id="rId3" Type="http://schemas.openxmlformats.org/officeDocument/2006/relationships/image" Target="../media/image5.png"/><Relationship Id="rId7" Type="http://schemas.openxmlformats.org/officeDocument/2006/relationships/hyperlink" Target="https://books.google.co.il/books?id=zrBTKOmLgUsC&amp;printsec=frontcover&amp;hl=iw&amp;source=gbs_ge_summary_r&amp;cad=0#v=onepage&amp;q&amp;f=false"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hyperlink" Target="http://www.oecd.org/employment/emp/thepublicemploymentserviceintheunitedstates.htm" TargetMode="External"/><Relationship Id="rId5" Type="http://schemas.openxmlformats.org/officeDocument/2006/relationships/image" Target="../media/image7.jpeg"/><Relationship Id="rId10" Type="http://schemas.openxmlformats.org/officeDocument/2006/relationships/hyperlink" Target="https://web.archive.org/web/20060704075219/http:/www.commitment.org.il/art_images/files/943299552/Benish.pdf" TargetMode="External"/><Relationship Id="rId4" Type="http://schemas.openxmlformats.org/officeDocument/2006/relationships/image" Target="../media/image6.png"/><Relationship Id="rId9" Type="http://schemas.openxmlformats.org/officeDocument/2006/relationships/hyperlink" Target="https://www.researchgate.net/publication/318723797"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www.taasuka.gov.il/he/about/jointventures/pages/tapuach.aspx" TargetMode="External"/><Relationship Id="rId3" Type="http://schemas.openxmlformats.org/officeDocument/2006/relationships/image" Target="../media/image5.png"/><Relationship Id="rId7" Type="http://schemas.openxmlformats.org/officeDocument/2006/relationships/hyperlink" Target="https://meyda.education.gov.il/files/Mazkirut_Pedagogit/MadaeySviva/2017-2018/shnaton_stat_2017.pdf"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s://employment.molsa.gov.il/Research/Documents/X13478.pdf" TargetMode="External"/><Relationship Id="rId11" Type="http://schemas.openxmlformats.org/officeDocument/2006/relationships/hyperlink" Target="https://web.archive.org/web/20060704075219/http:/www.commitment.org.il/art_images/files/943299552/Benish.pdf" TargetMode="External"/><Relationship Id="rId5" Type="http://schemas.openxmlformats.org/officeDocument/2006/relationships/image" Target="../media/image7.jpeg"/><Relationship Id="rId10" Type="http://schemas.openxmlformats.org/officeDocument/2006/relationships/hyperlink" Target="https://econpapers.repec.org/paper/cwlcwldpp/474.htm" TargetMode="External"/><Relationship Id="rId4" Type="http://schemas.openxmlformats.org/officeDocument/2006/relationships/image" Target="../media/image6.png"/><Relationship Id="rId9" Type="http://schemas.openxmlformats.org/officeDocument/2006/relationships/hyperlink" Target="https://cowles.yale.edu/sites/default/files/files/pub/d04/d0474.pdf"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42.gif"/><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s://ec.europa.eu/eures/public/homepag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7.jpeg"/><Relationship Id="rId4" Type="http://schemas.openxmlformats.org/officeDocument/2006/relationships/diagramData" Target="../diagrams/data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5+ Presentation Background Examples and Templates to Keep Your ...">
            <a:extLst>
              <a:ext uri="{FF2B5EF4-FFF2-40B4-BE49-F238E27FC236}">
                <a16:creationId xmlns:a16="http://schemas.microsoft.com/office/drawing/2014/main" id="{0E1ABA99-2201-4505-8A55-85270F20B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כותרת 1">
            <a:extLst>
              <a:ext uri="{FF2B5EF4-FFF2-40B4-BE49-F238E27FC236}">
                <a16:creationId xmlns:a16="http://schemas.microsoft.com/office/drawing/2014/main" id="{827A2EBE-F8F7-400E-B92D-CB8E4585A60A}"/>
              </a:ext>
            </a:extLst>
          </p:cNvPr>
          <p:cNvSpPr>
            <a:spLocks noGrp="1"/>
          </p:cNvSpPr>
          <p:nvPr>
            <p:ph type="ctrTitle"/>
          </p:nvPr>
        </p:nvSpPr>
        <p:spPr>
          <a:xfrm>
            <a:off x="3028749" y="3108855"/>
            <a:ext cx="6658169" cy="1476858"/>
          </a:xfrm>
        </p:spPr>
        <p:txBody>
          <a:bodyPr anchor="t">
            <a:noAutofit/>
          </a:bodyPr>
          <a:lstStyle/>
          <a:p>
            <a:pPr rtl="0"/>
            <a:r>
              <a:rPr lang="en-US" sz="2400" b="1" dirty="0">
                <a:solidFill>
                  <a:srgbClr val="000000"/>
                </a:solidFill>
                <a:latin typeface="Agency FB" panose="020B0503020202020204" pitchFamily="34" charset="0"/>
                <a:cs typeface="+mn-cs"/>
              </a:rPr>
              <a:t>FINAL RESEARCH PROJECT:</a:t>
            </a:r>
            <a:br>
              <a:rPr lang="he-IL" sz="2400" b="1" dirty="0">
                <a:solidFill>
                  <a:srgbClr val="000000"/>
                </a:solidFill>
                <a:latin typeface="David" panose="020E0502060401010101" pitchFamily="34" charset="-79"/>
                <a:cs typeface="+mn-cs"/>
              </a:rPr>
            </a:br>
            <a:br>
              <a:rPr lang="he-IL" sz="2400" b="1" dirty="0">
                <a:solidFill>
                  <a:srgbClr val="000000"/>
                </a:solidFill>
                <a:latin typeface="David" panose="020E0502060401010101" pitchFamily="34" charset="-79"/>
                <a:cs typeface="+mn-cs"/>
              </a:rPr>
            </a:br>
            <a:r>
              <a:rPr lang="en-US" sz="2400" dirty="0">
                <a:solidFill>
                  <a:srgbClr val="000000"/>
                </a:solidFill>
                <a:latin typeface="Bahnschrift SemiLight Condensed" panose="020B0502040204020203" pitchFamily="34" charset="0"/>
                <a:cs typeface="Angsana New" panose="020B0502040204020203" pitchFamily="18" charset="-34"/>
              </a:rPr>
              <a:t> Analyzing the success factors of the Israel Employment Service placement program</a:t>
            </a:r>
            <a:br>
              <a:rPr lang="en-US" sz="2400" dirty="0">
                <a:solidFill>
                  <a:srgbClr val="000000"/>
                </a:solidFill>
                <a:latin typeface="Bahnschrift SemiLight Condensed" panose="020B0502040204020203" pitchFamily="34" charset="0"/>
                <a:cs typeface="Angsana New" panose="020B0502040204020203" pitchFamily="18" charset="-34"/>
              </a:rPr>
            </a:br>
            <a:endParaRPr lang="en-US" sz="2400" dirty="0">
              <a:solidFill>
                <a:srgbClr val="000000"/>
              </a:solidFill>
              <a:latin typeface="Bahnschrift SemiLight Condensed" panose="020B0502040204020203" pitchFamily="34" charset="0"/>
              <a:cs typeface="Angsana New" panose="020B0502040204020203" pitchFamily="18" charset="-34"/>
            </a:endParaRPr>
          </a:p>
        </p:txBody>
      </p:sp>
      <p:pic>
        <p:nvPicPr>
          <p:cNvPr id="7" name="תמונה 6" descr="תוצאת תמונה עבור שירות התעסוקה">
            <a:extLst>
              <a:ext uri="{FF2B5EF4-FFF2-40B4-BE49-F238E27FC236}">
                <a16:creationId xmlns:a16="http://schemas.microsoft.com/office/drawing/2014/main" id="{1D31E618-6B34-43B6-B413-752BAEF21B7C}"/>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9069571" y="184731"/>
            <a:ext cx="2792817" cy="570182"/>
          </a:xfrm>
          <a:prstGeom prst="rect">
            <a:avLst/>
          </a:prstGeom>
          <a:noFill/>
        </p:spPr>
      </p:pic>
      <p:pic>
        <p:nvPicPr>
          <p:cNvPr id="8" name="תמונה 7">
            <a:extLst>
              <a:ext uri="{FF2B5EF4-FFF2-40B4-BE49-F238E27FC236}">
                <a16:creationId xmlns:a16="http://schemas.microsoft.com/office/drawing/2014/main" id="{49E3E98F-DAE8-4F32-BB62-F1E6A84C53E3}"/>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1" y="0"/>
            <a:ext cx="4688958" cy="907941"/>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7D8A4D73-86CE-4F70-A1FE-31B468E3AA17}"/>
              </a:ext>
            </a:extLst>
          </p:cNvPr>
          <p:cNvSpPr/>
          <p:nvPr/>
        </p:nvSpPr>
        <p:spPr>
          <a:xfrm>
            <a:off x="113689" y="1458264"/>
            <a:ext cx="11964622" cy="1400383"/>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spcAft>
                <a:spcPts val="600"/>
              </a:spcAft>
            </a:pPr>
            <a:r>
              <a:rPr lang="en-US" sz="4000" b="1" dirty="0">
                <a:ln/>
                <a:solidFill>
                  <a:schemeClr val="accent4"/>
                </a:solidFill>
              </a:rPr>
              <a:t>Department of Industrial Engineering and Management</a:t>
            </a:r>
          </a:p>
          <a:p>
            <a:pPr algn="ctr">
              <a:spcAft>
                <a:spcPts val="600"/>
              </a:spcAft>
            </a:pPr>
            <a:r>
              <a:rPr lang="en-US" sz="4000" b="1" dirty="0">
                <a:ln/>
                <a:solidFill>
                  <a:schemeClr val="accent4"/>
                </a:solidFill>
              </a:rPr>
              <a:t>Specialization of  Information Systems</a:t>
            </a:r>
            <a:endParaRPr lang="he-IL" sz="4000" b="1" cap="none" spc="0" dirty="0">
              <a:ln/>
              <a:solidFill>
                <a:schemeClr val="accent4"/>
              </a:solidFill>
              <a:effectLst/>
            </a:endParaRPr>
          </a:p>
        </p:txBody>
      </p:sp>
      <p:sp>
        <p:nvSpPr>
          <p:cNvPr id="9" name="מלבן 8">
            <a:extLst>
              <a:ext uri="{FF2B5EF4-FFF2-40B4-BE49-F238E27FC236}">
                <a16:creationId xmlns:a16="http://schemas.microsoft.com/office/drawing/2014/main" id="{85F02E59-629A-48B0-BD82-5067FF7D083B}"/>
              </a:ext>
            </a:extLst>
          </p:cNvPr>
          <p:cNvSpPr/>
          <p:nvPr/>
        </p:nvSpPr>
        <p:spPr>
          <a:xfrm>
            <a:off x="315101" y="4809355"/>
            <a:ext cx="4962384" cy="135421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spcAft>
                <a:spcPts val="600"/>
              </a:spcAft>
            </a:pPr>
            <a:r>
              <a:rPr lang="en-US" sz="2400" b="1" u="sng" dirty="0">
                <a:ln/>
              </a:rPr>
              <a:t>Author</a:t>
            </a:r>
            <a:r>
              <a:rPr lang="en-US" sz="2400" b="1" dirty="0">
                <a:ln/>
              </a:rPr>
              <a:t>: Shalev Chen</a:t>
            </a:r>
          </a:p>
          <a:p>
            <a:pPr>
              <a:spcAft>
                <a:spcPts val="600"/>
              </a:spcAft>
            </a:pPr>
            <a:r>
              <a:rPr lang="en-US" sz="2400" b="1" dirty="0">
                <a:ln/>
              </a:rPr>
              <a:t>ID: 203205984</a:t>
            </a:r>
          </a:p>
          <a:p>
            <a:pPr>
              <a:spcAft>
                <a:spcPts val="600"/>
              </a:spcAft>
            </a:pPr>
            <a:r>
              <a:rPr lang="en-US" sz="2400" b="1" u="sng" dirty="0">
                <a:ln/>
              </a:rPr>
              <a:t>Academic instructor</a:t>
            </a:r>
            <a:r>
              <a:rPr lang="en-US" sz="2400" b="1" dirty="0">
                <a:ln/>
              </a:rPr>
              <a:t>: Dr. </a:t>
            </a:r>
            <a:r>
              <a:rPr lang="en-US" sz="2400" b="1" dirty="0" err="1">
                <a:ln/>
              </a:rPr>
              <a:t>Pini</a:t>
            </a:r>
            <a:r>
              <a:rPr lang="en-US" sz="2400" b="1" dirty="0">
                <a:ln/>
              </a:rPr>
              <a:t> Davidov</a:t>
            </a:r>
          </a:p>
        </p:txBody>
      </p:sp>
    </p:spTree>
    <p:extLst>
      <p:ext uri="{BB962C8B-B14F-4D97-AF65-F5344CB8AC3E}">
        <p14:creationId xmlns:p14="http://schemas.microsoft.com/office/powerpoint/2010/main" val="26191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a:extLst>
              <a:ext uri="{FF2B5EF4-FFF2-40B4-BE49-F238E27FC236}">
                <a16:creationId xmlns:a16="http://schemas.microsoft.com/office/drawing/2014/main" id="{A3904E7C-9BDB-457F-A8CB-E4F95A5F930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F0F11379-4C9D-446B-9DED-3A3AFAEA877C}"/>
              </a:ext>
            </a:extLst>
          </p:cNvPr>
          <p:cNvSpPr/>
          <p:nvPr/>
        </p:nvSpPr>
        <p:spPr>
          <a:xfrm>
            <a:off x="2520046" y="1628522"/>
            <a:ext cx="8240593" cy="2823850"/>
          </a:xfrm>
          <a:prstGeom prst="rect">
            <a:avLst/>
          </a:prstGeom>
          <a:noFill/>
        </p:spPr>
        <p:txBody>
          <a:bodyPr wrap="square">
            <a:spAutoFit/>
          </a:bodyPr>
          <a:lstStyle/>
          <a:p>
            <a:pPr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Psychology:</a:t>
            </a:r>
            <a:endParaRPr lang="en-US" sz="2000" dirty="0">
              <a:latin typeface="David" panose="020E0502060401010101" pitchFamily="34" charset="-79"/>
              <a:cs typeface="David" panose="020E0502060401010101" pitchFamily="34" charset="-79"/>
            </a:endParaRP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Life-satisfaction rate, the unemployed is a point less than employed (Winkelmann, 2014).</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There is a strong correlation between unemployment and a person's mental health, and there are gender differences in the effects of family responsibility and social status (</a:t>
            </a:r>
            <a:r>
              <a:rPr lang="en-US" sz="2000" dirty="0" err="1">
                <a:latin typeface="David" panose="020E0502060401010101" pitchFamily="34" charset="-79"/>
                <a:cs typeface="David" panose="020E0502060401010101" pitchFamily="34" charset="-79"/>
              </a:rPr>
              <a:t>Artazcoz</a:t>
            </a:r>
            <a:r>
              <a:rPr lang="en-US" sz="2000" dirty="0">
                <a:latin typeface="David" panose="020E0502060401010101" pitchFamily="34" charset="-79"/>
                <a:cs typeface="David" panose="020E0502060401010101" pitchFamily="34" charset="-79"/>
              </a:rPr>
              <a:t>, 2004).</a:t>
            </a:r>
            <a:endParaRPr lang="he-IL" altLang="he-IL" sz="2000" dirty="0">
              <a:latin typeface="David" panose="020E0502060401010101" pitchFamily="34" charset="-79"/>
              <a:ea typeface="Times New Roman" panose="02020603050405020304" pitchFamily="18" charset="0"/>
              <a:cs typeface="David" panose="020E0502060401010101" pitchFamily="34" charset="-79"/>
            </a:endParaRPr>
          </a:p>
        </p:txBody>
      </p:sp>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05034" y="2322065"/>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2276C92-9991-4435-A4F6-70DFC9550D87}"/>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677FC477-ADB8-444C-AA3E-26C4C3DBFB4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920AD766-3056-48DD-A9AA-FB45A6C17CD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CE0610D-AFDC-4D55-A846-69FD3AAC981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84954333-8E5B-48DC-95CA-FA8E089827D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EBF83AB-E23F-427F-83EA-428B1F46B34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8C44D085-695A-45CC-965C-D37B9EBA7228}"/>
              </a:ext>
            </a:extLst>
          </p:cNvPr>
          <p:cNvGrpSpPr/>
          <p:nvPr/>
        </p:nvGrpSpPr>
        <p:grpSpPr>
          <a:xfrm>
            <a:off x="5122416" y="5856652"/>
            <a:ext cx="1517927" cy="893469"/>
            <a:chOff x="3992165" y="27845"/>
            <a:chExt cx="2214562" cy="893469"/>
          </a:xfrm>
        </p:grpSpPr>
        <p:sp>
          <p:nvSpPr>
            <p:cNvPr id="39" name="חץ: סוגר זוויתי 38">
              <a:extLst>
                <a:ext uri="{FF2B5EF4-FFF2-40B4-BE49-F238E27FC236}">
                  <a16:creationId xmlns:a16="http://schemas.microsoft.com/office/drawing/2014/main" id="{33407B43-9932-45CD-A02E-C6D30E17F9D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9054CDC-7D00-4525-9A80-EEF47A2FB717}"/>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3ED31BC0-05FD-4F51-AB62-48CDCA1DA67F}"/>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0C411CFA-E2EB-431D-83C4-5ADEB9FB0FD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D49C116-F801-43D4-AC31-D016FC3C5078}"/>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7605BFB-EC0F-4EBB-AF54-909EE0FB9F4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D5334762-E63B-495C-8003-C2E0C8EF8FC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061C0F94-E454-43E9-BD6D-B453B2AFD479}"/>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F8A3F58-87D3-4251-AD27-BD73984E692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2A8C4509-BD95-42B6-B5AD-A00F20DE146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B641292-981B-4A97-9CC7-18821183F53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graphicFrame>
        <p:nvGraphicFramePr>
          <p:cNvPr id="27" name="דיאגרמה 26">
            <a:extLst>
              <a:ext uri="{FF2B5EF4-FFF2-40B4-BE49-F238E27FC236}">
                <a16:creationId xmlns:a16="http://schemas.microsoft.com/office/drawing/2014/main" id="{951C5D04-7555-40D4-8705-19DDB69E9322}"/>
              </a:ext>
            </a:extLst>
          </p:cNvPr>
          <p:cNvGraphicFramePr/>
          <p:nvPr>
            <p:extLst>
              <p:ext uri="{D42A27DB-BD31-4B8C-83A1-F6EECF244321}">
                <p14:modId xmlns:p14="http://schemas.microsoft.com/office/powerpoint/2010/main" val="3678149215"/>
              </p:ext>
            </p:extLst>
          </p:nvPr>
        </p:nvGraphicFramePr>
        <p:xfrm>
          <a:off x="4032257" y="721326"/>
          <a:ext cx="3766422" cy="52263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9" name="מלבן 28">
            <a:extLst>
              <a:ext uri="{FF2B5EF4-FFF2-40B4-BE49-F238E27FC236}">
                <a16:creationId xmlns:a16="http://schemas.microsoft.com/office/drawing/2014/main" id="{D6B43A8E-D094-4CD6-9C9E-C56757DDDDDE}"/>
              </a:ext>
            </a:extLst>
          </p:cNvPr>
          <p:cNvSpPr/>
          <p:nvPr/>
        </p:nvSpPr>
        <p:spPr>
          <a:xfrm>
            <a:off x="4775045" y="765533"/>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
        <p:nvSpPr>
          <p:cNvPr id="51" name="מלבן 50">
            <a:extLst>
              <a:ext uri="{FF2B5EF4-FFF2-40B4-BE49-F238E27FC236}">
                <a16:creationId xmlns:a16="http://schemas.microsoft.com/office/drawing/2014/main" id="{9A5B0D82-945C-4AF6-87DC-0BA4D4BEE5C1}"/>
              </a:ext>
            </a:extLst>
          </p:cNvPr>
          <p:cNvSpPr/>
          <p:nvPr/>
        </p:nvSpPr>
        <p:spPr>
          <a:xfrm>
            <a:off x="334136" y="5300815"/>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29 references. </a:t>
            </a:r>
          </a:p>
        </p:txBody>
      </p:sp>
    </p:spTree>
    <p:extLst>
      <p:ext uri="{BB962C8B-B14F-4D97-AF65-F5344CB8AC3E}">
        <p14:creationId xmlns:p14="http://schemas.microsoft.com/office/powerpoint/2010/main" val="4224579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76C51EA6-19AE-421A-A527-678900D2D1D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58F1EBDA-0895-4E91-B3C8-A74D705D5DE9}"/>
              </a:ext>
            </a:extLst>
          </p:cNvPr>
          <p:cNvSpPr/>
          <p:nvPr/>
        </p:nvSpPr>
        <p:spPr>
          <a:xfrm>
            <a:off x="620350" y="1504114"/>
            <a:ext cx="11419248" cy="3849772"/>
          </a:xfrm>
          <a:prstGeom prst="rect">
            <a:avLst/>
          </a:prstGeom>
          <a:noFill/>
        </p:spPr>
        <p:txBody>
          <a:bodyPr wrap="square">
            <a:spAutoFit/>
          </a:bodyPr>
          <a:lstStyle/>
          <a:p>
            <a:pPr>
              <a:lnSpc>
                <a:spcPct val="150000"/>
              </a:lnSpc>
              <a:spcAft>
                <a:spcPts val="800"/>
              </a:spcAft>
            </a:pPr>
            <a:r>
              <a:rPr lang="en-US" sz="2000" dirty="0">
                <a:latin typeface="David" panose="020E0502060401010101" pitchFamily="34" charset="-79"/>
                <a:ea typeface="Times New Roman" panose="02020603050405020304" pitchFamily="18" charset="0"/>
                <a:cs typeface="David" panose="020E0502060401010101" pitchFamily="34" charset="-79"/>
              </a:rPr>
              <a:t>In 2004, Israel established a program called the "From Income Guarantee to Secured Employment" (FIGSE).</a:t>
            </a:r>
            <a:br>
              <a:rPr lang="en-US" sz="2000" dirty="0">
                <a:latin typeface="David" panose="020E0502060401010101" pitchFamily="34" charset="-79"/>
                <a:ea typeface="Times New Roman" panose="02020603050405020304" pitchFamily="18" charset="0"/>
                <a:cs typeface="David" panose="020E0502060401010101" pitchFamily="34" charset="-79"/>
              </a:rPr>
            </a:br>
            <a:r>
              <a:rPr lang="en-US" sz="2000" dirty="0">
                <a:latin typeface="David" panose="020E0502060401010101" pitchFamily="34" charset="-79"/>
                <a:ea typeface="Times New Roman" panose="02020603050405020304" pitchFamily="18" charset="0"/>
                <a:cs typeface="David" panose="020E0502060401010101" pitchFamily="34" charset="-79"/>
              </a:rPr>
              <a:t>The main aim of the Israeli program was to convert some of the people living in poverty from relying on National Insurance Institute (NII) benefits to the labor market.</a:t>
            </a:r>
            <a:br>
              <a:rPr lang="en-US" sz="2000" dirty="0">
                <a:latin typeface="David" panose="020E0502060401010101" pitchFamily="34" charset="-79"/>
                <a:ea typeface="Times New Roman" panose="02020603050405020304" pitchFamily="18" charset="0"/>
                <a:cs typeface="David" panose="020E0502060401010101" pitchFamily="34" charset="-79"/>
              </a:rPr>
            </a:br>
            <a:r>
              <a:rPr lang="en-US" sz="2000" dirty="0">
                <a:latin typeface="David" panose="020E0502060401010101" pitchFamily="34" charset="-79"/>
                <a:ea typeface="Times New Roman" panose="02020603050405020304" pitchFamily="18" charset="0"/>
                <a:cs typeface="David" panose="020E0502060401010101" pitchFamily="34" charset="-79"/>
              </a:rPr>
              <a:t>The Employment Service has set up a number of programs: Employment Circuits, </a:t>
            </a:r>
            <a:r>
              <a:rPr lang="en-US" sz="2000" dirty="0" err="1">
                <a:latin typeface="David" panose="020E0502060401010101" pitchFamily="34" charset="-79"/>
                <a:ea typeface="Times New Roman" panose="02020603050405020304" pitchFamily="18" charset="0"/>
                <a:cs typeface="David" panose="020E0502060401010101" pitchFamily="34" charset="-79"/>
              </a:rPr>
              <a:t>Tapuah</a:t>
            </a:r>
            <a:r>
              <a:rPr lang="en-US" sz="2000" dirty="0">
                <a:latin typeface="David" panose="020E0502060401010101" pitchFamily="34" charset="-79"/>
                <a:ea typeface="Times New Roman" panose="02020603050405020304" pitchFamily="18" charset="0"/>
                <a:cs typeface="David" panose="020E0502060401010101" pitchFamily="34" charset="-79"/>
              </a:rPr>
              <a:t> (Arabs), Age And Work, </a:t>
            </a:r>
            <a:r>
              <a:rPr lang="en-US" sz="2000" dirty="0" err="1">
                <a:latin typeface="David" panose="020E0502060401010101" pitchFamily="34" charset="-79"/>
                <a:ea typeface="Times New Roman" panose="02020603050405020304" pitchFamily="18" charset="0"/>
                <a:cs typeface="David" panose="020E0502060401010101" pitchFamily="34" charset="-79"/>
              </a:rPr>
              <a:t>Mafteah</a:t>
            </a:r>
            <a:r>
              <a:rPr lang="en-US" sz="2000" dirty="0">
                <a:latin typeface="David" panose="020E0502060401010101" pitchFamily="34" charset="-79"/>
                <a:ea typeface="Times New Roman" panose="02020603050405020304" pitchFamily="18" charset="0"/>
                <a:cs typeface="David" panose="020E0502060401010101" pitchFamily="34" charset="-79"/>
              </a:rPr>
              <a:t> (Haredim), </a:t>
            </a:r>
            <a:r>
              <a:rPr lang="en-US" sz="2000" dirty="0" err="1">
                <a:latin typeface="David" panose="020E0502060401010101" pitchFamily="34" charset="-79"/>
                <a:ea typeface="Times New Roman" panose="02020603050405020304" pitchFamily="18" charset="0"/>
                <a:cs typeface="David" panose="020E0502060401010101" pitchFamily="34" charset="-79"/>
              </a:rPr>
              <a:t>Tnufa</a:t>
            </a:r>
            <a:r>
              <a:rPr lang="en-US" sz="2000" dirty="0">
                <a:latin typeface="David" panose="020E0502060401010101" pitchFamily="34" charset="-79"/>
                <a:ea typeface="Times New Roman" panose="02020603050405020304" pitchFamily="18" charset="0"/>
                <a:cs typeface="David" panose="020E0502060401010101" pitchFamily="34" charset="-79"/>
              </a:rPr>
              <a:t>, </a:t>
            </a:r>
            <a:r>
              <a:rPr lang="en-US" sz="2000" dirty="0" err="1">
                <a:latin typeface="David" panose="020E0502060401010101" pitchFamily="34" charset="-79"/>
                <a:ea typeface="Times New Roman" panose="02020603050405020304" pitchFamily="18" charset="0"/>
                <a:cs typeface="David" panose="020E0502060401010101" pitchFamily="34" charset="-79"/>
              </a:rPr>
              <a:t>Eshet</a:t>
            </a:r>
            <a:r>
              <a:rPr lang="en-US" sz="2000" dirty="0">
                <a:latin typeface="David" panose="020E0502060401010101" pitchFamily="34" charset="-79"/>
                <a:ea typeface="Times New Roman" panose="02020603050405020304" pitchFamily="18" charset="0"/>
                <a:cs typeface="David" panose="020E0502060401010101" pitchFamily="34" charset="-79"/>
              </a:rPr>
              <a:t> </a:t>
            </a:r>
            <a:r>
              <a:rPr lang="en-US" sz="2000" dirty="0" err="1">
                <a:latin typeface="David" panose="020E0502060401010101" pitchFamily="34" charset="-79"/>
                <a:ea typeface="Times New Roman" panose="02020603050405020304" pitchFamily="18" charset="0"/>
                <a:cs typeface="David" panose="020E0502060401010101" pitchFamily="34" charset="-79"/>
              </a:rPr>
              <a:t>Hayil</a:t>
            </a:r>
            <a:r>
              <a:rPr lang="en-US" sz="2000" dirty="0">
                <a:latin typeface="David" panose="020E0502060401010101" pitchFamily="34" charset="-79"/>
                <a:ea typeface="Times New Roman" panose="02020603050405020304" pitchFamily="18" charset="0"/>
                <a:cs typeface="David" panose="020E0502060401010101" pitchFamily="34" charset="-79"/>
              </a:rPr>
              <a:t> and more.</a:t>
            </a:r>
          </a:p>
          <a:p>
            <a:pPr>
              <a:lnSpc>
                <a:spcPct val="150000"/>
              </a:lnSpc>
              <a:spcAft>
                <a:spcPts val="800"/>
              </a:spcAft>
            </a:pPr>
            <a:r>
              <a:rPr lang="en-US" sz="2000" dirty="0">
                <a:latin typeface="David" panose="020E0502060401010101" pitchFamily="34" charset="-79"/>
                <a:ea typeface="Times New Roman" panose="02020603050405020304" pitchFamily="18" charset="0"/>
                <a:cs typeface="David" panose="020E0502060401010101" pitchFamily="34" charset="-79"/>
              </a:rPr>
              <a:t>In 2015 the percentage of labor market employment in the Arab community was 54.6% compared to 81.7% in the Jewish community (Ministry of Labor, Social Affairs and Social Services, 2015), and in 2016 the Arab employment rate was 42.5% (Central Bureau of Statistics, 2017). </a:t>
            </a:r>
            <a:endParaRPr lang="he-IL" sz="2000"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25BA087C-2521-476A-AFA5-C23179D3B44A}"/>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35EE7555-5413-4925-96BC-6C5C229AB3D7}"/>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3" name="קבוצה 22">
            <a:extLst>
              <a:ext uri="{FF2B5EF4-FFF2-40B4-BE49-F238E27FC236}">
                <a16:creationId xmlns:a16="http://schemas.microsoft.com/office/drawing/2014/main" id="{CA818774-6524-46B4-BCE4-03F3D9224AB2}"/>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05FDFB35-22AF-48E4-9531-404E71B28BD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3B362E5A-C02B-461D-906F-C9DAD141432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E47EFFCE-1C8B-4436-A0B2-FA81DAEF331C}"/>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A42FF188-60C2-4EE8-BFF6-72FC9E5D5FD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B2180438-14B6-4E8C-9815-E426C0E94AB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345733AF-BE0C-4379-9ABF-558649A06A51}"/>
              </a:ext>
            </a:extLst>
          </p:cNvPr>
          <p:cNvGrpSpPr/>
          <p:nvPr/>
        </p:nvGrpSpPr>
        <p:grpSpPr>
          <a:xfrm>
            <a:off x="5122416" y="5856652"/>
            <a:ext cx="1517927" cy="893469"/>
            <a:chOff x="3992165" y="27845"/>
            <a:chExt cx="2214562" cy="893469"/>
          </a:xfrm>
        </p:grpSpPr>
        <p:sp>
          <p:nvSpPr>
            <p:cNvPr id="38" name="חץ: סוגר זוויתי 37">
              <a:extLst>
                <a:ext uri="{FF2B5EF4-FFF2-40B4-BE49-F238E27FC236}">
                  <a16:creationId xmlns:a16="http://schemas.microsoft.com/office/drawing/2014/main" id="{A9B00D93-021C-4DE0-AF5F-C41AE6FFD9F8}"/>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52474297-1AEE-4EEC-877A-277B693039FA}"/>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DBAD990A-581F-42B3-B25B-AB1ADEE41EC6}"/>
              </a:ext>
            </a:extLst>
          </p:cNvPr>
          <p:cNvGrpSpPr/>
          <p:nvPr/>
        </p:nvGrpSpPr>
        <p:grpSpPr>
          <a:xfrm>
            <a:off x="6329974" y="5856652"/>
            <a:ext cx="1517927" cy="893469"/>
            <a:chOff x="5985271" y="27845"/>
            <a:chExt cx="2214562" cy="893469"/>
          </a:xfrm>
        </p:grpSpPr>
        <p:sp>
          <p:nvSpPr>
            <p:cNvPr id="41" name="חץ: סוגר זוויתי 40">
              <a:extLst>
                <a:ext uri="{FF2B5EF4-FFF2-40B4-BE49-F238E27FC236}">
                  <a16:creationId xmlns:a16="http://schemas.microsoft.com/office/drawing/2014/main" id="{C69717BB-3093-45D1-81CC-7FB35DC53C16}"/>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2" name="חץ: סוגר זוויתי 10">
              <a:extLst>
                <a:ext uri="{FF2B5EF4-FFF2-40B4-BE49-F238E27FC236}">
                  <a16:creationId xmlns:a16="http://schemas.microsoft.com/office/drawing/2014/main" id="{2D829C75-0BF2-48C4-8249-7001DABA7EE3}"/>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8A529379-C211-4966-BBBC-D7D48F166C88}"/>
              </a:ext>
            </a:extLst>
          </p:cNvPr>
          <p:cNvGrpSpPr/>
          <p:nvPr/>
        </p:nvGrpSpPr>
        <p:grpSpPr>
          <a:xfrm>
            <a:off x="7537532" y="5843579"/>
            <a:ext cx="1517927" cy="914186"/>
            <a:chOff x="7978378" y="-517"/>
            <a:chExt cx="2214562" cy="914186"/>
          </a:xfrm>
        </p:grpSpPr>
        <p:sp>
          <p:nvSpPr>
            <p:cNvPr id="44" name="חץ: סוגר זוויתי 43">
              <a:extLst>
                <a:ext uri="{FF2B5EF4-FFF2-40B4-BE49-F238E27FC236}">
                  <a16:creationId xmlns:a16="http://schemas.microsoft.com/office/drawing/2014/main" id="{75561C2D-C14F-4421-B587-87EDF0520A4A}"/>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3D09C1EF-4524-46A5-8022-22DE1E5DBB92}"/>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F019FC14-6049-45EE-A1BA-345BFD5D80FB}"/>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1DCCB49C-8F2B-4CE5-B6C8-3F88F74933D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4867E8A8-97EE-4A36-A25C-CA9149E094B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5" name="מלבן 24">
            <a:extLst>
              <a:ext uri="{FF2B5EF4-FFF2-40B4-BE49-F238E27FC236}">
                <a16:creationId xmlns:a16="http://schemas.microsoft.com/office/drawing/2014/main" id="{2C57BB1D-14A3-449C-9B0C-D2325CEB538C}"/>
              </a:ext>
            </a:extLst>
          </p:cNvPr>
          <p:cNvSpPr/>
          <p:nvPr/>
        </p:nvSpPr>
        <p:spPr>
          <a:xfrm>
            <a:off x="3588743" y="775962"/>
            <a:ext cx="5014514"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benefit in Israel</a:t>
            </a:r>
          </a:p>
        </p:txBody>
      </p:sp>
    </p:spTree>
    <p:extLst>
      <p:ext uri="{BB962C8B-B14F-4D97-AF65-F5344CB8AC3E}">
        <p14:creationId xmlns:p14="http://schemas.microsoft.com/office/powerpoint/2010/main" val="16794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2">
            <a:extLst>
              <a:ext uri="{FF2B5EF4-FFF2-40B4-BE49-F238E27FC236}">
                <a16:creationId xmlns:a16="http://schemas.microsoft.com/office/drawing/2014/main" id="{3A334842-7268-4A35-AFE2-E6CA28F6E8C4}"/>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4" name="חץ: שמאלה-למעלה 23">
            <a:extLst>
              <a:ext uri="{FF2B5EF4-FFF2-40B4-BE49-F238E27FC236}">
                <a16:creationId xmlns:a16="http://schemas.microsoft.com/office/drawing/2014/main" id="{D85645C1-B55A-4950-9370-903C85F43E0A}"/>
              </a:ext>
            </a:extLst>
          </p:cNvPr>
          <p:cNvSpPr/>
          <p:nvPr/>
        </p:nvSpPr>
        <p:spPr>
          <a:xfrm>
            <a:off x="9219050" y="1779280"/>
            <a:ext cx="1260676" cy="885824"/>
          </a:xfrm>
          <a:prstGeom prst="leftUpArrow">
            <a:avLst>
              <a:gd name="adj1" fmla="val 14978"/>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5" name="מלבן: מסגרת משופעת 24">
            <a:extLst>
              <a:ext uri="{FF2B5EF4-FFF2-40B4-BE49-F238E27FC236}">
                <a16:creationId xmlns:a16="http://schemas.microsoft.com/office/drawing/2014/main" id="{C1D441A0-855B-4B56-93EC-B83A4A59FEBD}"/>
              </a:ext>
            </a:extLst>
          </p:cNvPr>
          <p:cNvSpPr/>
          <p:nvPr/>
        </p:nvSpPr>
        <p:spPr>
          <a:xfrm>
            <a:off x="9416767" y="1154360"/>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a:r>
              <a:rPr lang="en-US" dirty="0"/>
              <a:t>Research Questions</a:t>
            </a:r>
            <a:endParaRPr lang="he-IL" dirty="0"/>
          </a:p>
        </p:txBody>
      </p:sp>
      <p:sp>
        <p:nvSpPr>
          <p:cNvPr id="26" name="חץ: שמאלה-למעלה 25">
            <a:extLst>
              <a:ext uri="{FF2B5EF4-FFF2-40B4-BE49-F238E27FC236}">
                <a16:creationId xmlns:a16="http://schemas.microsoft.com/office/drawing/2014/main" id="{EDD27F72-BF48-4436-9F4A-39F9B9F0079E}"/>
              </a:ext>
            </a:extLst>
          </p:cNvPr>
          <p:cNvSpPr/>
          <p:nvPr/>
        </p:nvSpPr>
        <p:spPr>
          <a:xfrm>
            <a:off x="7257047" y="2665104"/>
            <a:ext cx="1320968" cy="8393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7" name="חץ: שמאלה-למעלה 26">
            <a:extLst>
              <a:ext uri="{FF2B5EF4-FFF2-40B4-BE49-F238E27FC236}">
                <a16:creationId xmlns:a16="http://schemas.microsoft.com/office/drawing/2014/main" id="{63329C6E-3119-45DB-8C57-5CE92F5D6221}"/>
              </a:ext>
            </a:extLst>
          </p:cNvPr>
          <p:cNvSpPr/>
          <p:nvPr/>
        </p:nvSpPr>
        <p:spPr>
          <a:xfrm>
            <a:off x="5160231" y="3587847"/>
            <a:ext cx="1320968" cy="885823"/>
          </a:xfrm>
          <a:prstGeom prst="leftUpArrow">
            <a:avLst>
              <a:gd name="adj1" fmla="val 1898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8" name="חץ: שמאלה-למעלה 27">
            <a:extLst>
              <a:ext uri="{FF2B5EF4-FFF2-40B4-BE49-F238E27FC236}">
                <a16:creationId xmlns:a16="http://schemas.microsoft.com/office/drawing/2014/main" id="{11414F7F-334C-403A-84B7-3637A057E87C}"/>
              </a:ext>
            </a:extLst>
          </p:cNvPr>
          <p:cNvSpPr/>
          <p:nvPr/>
        </p:nvSpPr>
        <p:spPr>
          <a:xfrm>
            <a:off x="3206462" y="4406310"/>
            <a:ext cx="1320968" cy="8858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9" name="מלבן: מסגרת משופעת 28">
            <a:extLst>
              <a:ext uri="{FF2B5EF4-FFF2-40B4-BE49-F238E27FC236}">
                <a16:creationId xmlns:a16="http://schemas.microsoft.com/office/drawing/2014/main" id="{C869FC28-09F4-4A25-8D2F-4D9D2907DF20}"/>
              </a:ext>
            </a:extLst>
          </p:cNvPr>
          <p:cNvSpPr/>
          <p:nvPr/>
        </p:nvSpPr>
        <p:spPr>
          <a:xfrm>
            <a:off x="7526551" y="2040184"/>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Collection</a:t>
            </a:r>
            <a:endParaRPr lang="he-IL" dirty="0"/>
          </a:p>
        </p:txBody>
      </p:sp>
      <p:sp>
        <p:nvSpPr>
          <p:cNvPr id="30" name="מלבן: מסגרת משופעת 29">
            <a:extLst>
              <a:ext uri="{FF2B5EF4-FFF2-40B4-BE49-F238E27FC236}">
                <a16:creationId xmlns:a16="http://schemas.microsoft.com/office/drawing/2014/main" id="{ECD3FD1E-4791-4EC2-8543-85774AF8C898}"/>
              </a:ext>
            </a:extLst>
          </p:cNvPr>
          <p:cNvSpPr/>
          <p:nvPr/>
        </p:nvSpPr>
        <p:spPr>
          <a:xfrm>
            <a:off x="5545985" y="2931218"/>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Factorizing</a:t>
            </a:r>
            <a:endParaRPr lang="he-IL" dirty="0"/>
          </a:p>
        </p:txBody>
      </p:sp>
      <p:sp>
        <p:nvSpPr>
          <p:cNvPr id="31" name="מלבן: מסגרת משופעת 30">
            <a:extLst>
              <a:ext uri="{FF2B5EF4-FFF2-40B4-BE49-F238E27FC236}">
                <a16:creationId xmlns:a16="http://schemas.microsoft.com/office/drawing/2014/main" id="{2C35DF97-B5B6-411A-8671-EC38D0E71567}"/>
              </a:ext>
            </a:extLst>
          </p:cNvPr>
          <p:cNvSpPr/>
          <p:nvPr/>
        </p:nvSpPr>
        <p:spPr>
          <a:xfrm>
            <a:off x="3467732" y="3817042"/>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Modeling and Analyzing</a:t>
            </a:r>
            <a:endParaRPr lang="he-IL" dirty="0"/>
          </a:p>
        </p:txBody>
      </p:sp>
      <p:sp>
        <p:nvSpPr>
          <p:cNvPr id="50" name="מלבן: מסגרת משופעת 49">
            <a:extLst>
              <a:ext uri="{FF2B5EF4-FFF2-40B4-BE49-F238E27FC236}">
                <a16:creationId xmlns:a16="http://schemas.microsoft.com/office/drawing/2014/main" id="{6A2CAFD1-9920-4307-8067-E758D02A0907}"/>
              </a:ext>
            </a:extLst>
          </p:cNvPr>
          <p:cNvSpPr/>
          <p:nvPr/>
        </p:nvSpPr>
        <p:spPr>
          <a:xfrm>
            <a:off x="1485718" y="4595426"/>
            <a:ext cx="1720744" cy="97896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Conclusions</a:t>
            </a:r>
            <a:endParaRPr lang="he-IL" dirty="0"/>
          </a:p>
        </p:txBody>
      </p:sp>
      <p:sp>
        <p:nvSpPr>
          <p:cNvPr id="51" name="תיבת טקסט 7">
            <a:extLst>
              <a:ext uri="{FF2B5EF4-FFF2-40B4-BE49-F238E27FC236}">
                <a16:creationId xmlns:a16="http://schemas.microsoft.com/office/drawing/2014/main" id="{2176C215-BD0D-42AA-B1D7-6608603097B2}"/>
              </a:ext>
            </a:extLst>
          </p:cNvPr>
          <p:cNvSpPr txBox="1"/>
          <p:nvPr/>
        </p:nvSpPr>
        <p:spPr>
          <a:xfrm>
            <a:off x="5940388" y="2556676"/>
            <a:ext cx="104297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a:t>
            </a:r>
            <a:endParaRPr lang="he-IL" dirty="0"/>
          </a:p>
        </p:txBody>
      </p:sp>
      <p:sp>
        <p:nvSpPr>
          <p:cNvPr id="52" name="תיבת טקסט 70">
            <a:extLst>
              <a:ext uri="{FF2B5EF4-FFF2-40B4-BE49-F238E27FC236}">
                <a16:creationId xmlns:a16="http://schemas.microsoft.com/office/drawing/2014/main" id="{1B433725-F60F-4471-8DD6-1D23FB9E64C3}"/>
              </a:ext>
            </a:extLst>
          </p:cNvPr>
          <p:cNvSpPr txBox="1"/>
          <p:nvPr/>
        </p:nvSpPr>
        <p:spPr>
          <a:xfrm>
            <a:off x="3490985" y="3436957"/>
            <a:ext cx="173860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 , SPSS</a:t>
            </a:r>
            <a:endParaRPr lang="he-IL" dirty="0"/>
          </a:p>
        </p:txBody>
      </p:sp>
      <p:sp>
        <p:nvSpPr>
          <p:cNvPr id="53" name="תיבת טקסט 71">
            <a:extLst>
              <a:ext uri="{FF2B5EF4-FFF2-40B4-BE49-F238E27FC236}">
                <a16:creationId xmlns:a16="http://schemas.microsoft.com/office/drawing/2014/main" id="{8D7564B6-7884-44B7-BBC4-31DB24F03933}"/>
              </a:ext>
            </a:extLst>
          </p:cNvPr>
          <p:cNvSpPr txBox="1"/>
          <p:nvPr/>
        </p:nvSpPr>
        <p:spPr>
          <a:xfrm>
            <a:off x="7489082" y="1390440"/>
            <a:ext cx="1777696" cy="64633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Report Generator</a:t>
            </a:r>
            <a:r>
              <a:rPr lang="he-IL" dirty="0"/>
              <a:t>, </a:t>
            </a:r>
            <a:r>
              <a:rPr lang="en-US" dirty="0"/>
              <a:t>Excel</a:t>
            </a:r>
            <a:endParaRPr lang="he-IL" dirty="0"/>
          </a:p>
        </p:txBody>
      </p:sp>
      <p:pic>
        <p:nvPicPr>
          <p:cNvPr id="54" name="תמונה 53" descr="תוצאת תמונה עבור שירות התעסוקה">
            <a:extLst>
              <a:ext uri="{FF2B5EF4-FFF2-40B4-BE49-F238E27FC236}">
                <a16:creationId xmlns:a16="http://schemas.microsoft.com/office/drawing/2014/main" id="{53DE67A1-9BEF-4D5B-8E76-748245DF8241}"/>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5" name="תמונה 54">
            <a:extLst>
              <a:ext uri="{FF2B5EF4-FFF2-40B4-BE49-F238E27FC236}">
                <a16:creationId xmlns:a16="http://schemas.microsoft.com/office/drawing/2014/main" id="{2551A21A-7478-4AB8-8A59-7845A22D8195}"/>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4" name="קבוצה 33">
            <a:extLst>
              <a:ext uri="{FF2B5EF4-FFF2-40B4-BE49-F238E27FC236}">
                <a16:creationId xmlns:a16="http://schemas.microsoft.com/office/drawing/2014/main" id="{127A64D6-D146-425E-8F45-CAFC9AD98430}"/>
              </a:ext>
            </a:extLst>
          </p:cNvPr>
          <p:cNvGrpSpPr/>
          <p:nvPr/>
        </p:nvGrpSpPr>
        <p:grpSpPr>
          <a:xfrm>
            <a:off x="2686168" y="5856652"/>
            <a:ext cx="1517927" cy="893469"/>
            <a:chOff x="5953" y="27845"/>
            <a:chExt cx="2214562" cy="893469"/>
          </a:xfrm>
        </p:grpSpPr>
        <p:sp>
          <p:nvSpPr>
            <p:cNvPr id="35" name="חץ: סוגר זוויתי 34">
              <a:extLst>
                <a:ext uri="{FF2B5EF4-FFF2-40B4-BE49-F238E27FC236}">
                  <a16:creationId xmlns:a16="http://schemas.microsoft.com/office/drawing/2014/main" id="{0A4A0D6B-0D15-4D44-B20F-490094EBE1A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6" name="חץ: סוגר זוויתי 4">
              <a:extLst>
                <a:ext uri="{FF2B5EF4-FFF2-40B4-BE49-F238E27FC236}">
                  <a16:creationId xmlns:a16="http://schemas.microsoft.com/office/drawing/2014/main" id="{95D43AB4-27E8-4E93-B14D-DAF898F4E3D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7" name="קבוצה 36">
            <a:extLst>
              <a:ext uri="{FF2B5EF4-FFF2-40B4-BE49-F238E27FC236}">
                <a16:creationId xmlns:a16="http://schemas.microsoft.com/office/drawing/2014/main" id="{7086FCB2-B28F-4389-81C3-8B88312C1069}"/>
              </a:ext>
            </a:extLst>
          </p:cNvPr>
          <p:cNvGrpSpPr/>
          <p:nvPr/>
        </p:nvGrpSpPr>
        <p:grpSpPr>
          <a:xfrm>
            <a:off x="3914858" y="5835146"/>
            <a:ext cx="1517927" cy="907330"/>
            <a:chOff x="1999059" y="6339"/>
            <a:chExt cx="2214562" cy="907330"/>
          </a:xfrm>
        </p:grpSpPr>
        <p:sp>
          <p:nvSpPr>
            <p:cNvPr id="38" name="חץ: סוגר זוויתי 37">
              <a:extLst>
                <a:ext uri="{FF2B5EF4-FFF2-40B4-BE49-F238E27FC236}">
                  <a16:creationId xmlns:a16="http://schemas.microsoft.com/office/drawing/2014/main" id="{0550D523-03D7-4921-AD6B-AE028133873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9" name="חץ: סוגר זוויתי 6">
              <a:extLst>
                <a:ext uri="{FF2B5EF4-FFF2-40B4-BE49-F238E27FC236}">
                  <a16:creationId xmlns:a16="http://schemas.microsoft.com/office/drawing/2014/main" id="{0C9B0589-F496-4E9B-BCD3-3CEE96A4A45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40" name="קבוצה 39">
            <a:extLst>
              <a:ext uri="{FF2B5EF4-FFF2-40B4-BE49-F238E27FC236}">
                <a16:creationId xmlns:a16="http://schemas.microsoft.com/office/drawing/2014/main" id="{253C0438-78A7-4A3F-AA47-F961ADD4FE28}"/>
              </a:ext>
            </a:extLst>
          </p:cNvPr>
          <p:cNvGrpSpPr/>
          <p:nvPr/>
        </p:nvGrpSpPr>
        <p:grpSpPr>
          <a:xfrm>
            <a:off x="5122416" y="5856652"/>
            <a:ext cx="1517927" cy="901113"/>
            <a:chOff x="3992165" y="27845"/>
            <a:chExt cx="2214562" cy="901113"/>
          </a:xfrm>
        </p:grpSpPr>
        <p:sp>
          <p:nvSpPr>
            <p:cNvPr id="41" name="חץ: סוגר זוויתי 40">
              <a:extLst>
                <a:ext uri="{FF2B5EF4-FFF2-40B4-BE49-F238E27FC236}">
                  <a16:creationId xmlns:a16="http://schemas.microsoft.com/office/drawing/2014/main" id="{2FABD1A8-07DC-49B9-9A81-1B50E8984F3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2" name="חץ: סוגר זוויתי 8">
              <a:extLst>
                <a:ext uri="{FF2B5EF4-FFF2-40B4-BE49-F238E27FC236}">
                  <a16:creationId xmlns:a16="http://schemas.microsoft.com/office/drawing/2014/main" id="{625BD68A-5F97-4DBF-A541-4C7BEDDE492D}"/>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3" name="קבוצה 42">
            <a:extLst>
              <a:ext uri="{FF2B5EF4-FFF2-40B4-BE49-F238E27FC236}">
                <a16:creationId xmlns:a16="http://schemas.microsoft.com/office/drawing/2014/main" id="{BFEEF18A-DCD3-4051-97EE-F09BDCB0EDE7}"/>
              </a:ext>
            </a:extLst>
          </p:cNvPr>
          <p:cNvGrpSpPr/>
          <p:nvPr/>
        </p:nvGrpSpPr>
        <p:grpSpPr>
          <a:xfrm>
            <a:off x="6329974" y="5856652"/>
            <a:ext cx="1517927" cy="901113"/>
            <a:chOff x="5985271" y="27845"/>
            <a:chExt cx="2214562" cy="901113"/>
          </a:xfrm>
        </p:grpSpPr>
        <p:sp>
          <p:nvSpPr>
            <p:cNvPr id="44" name="חץ: סוגר זוויתי 43">
              <a:extLst>
                <a:ext uri="{FF2B5EF4-FFF2-40B4-BE49-F238E27FC236}">
                  <a16:creationId xmlns:a16="http://schemas.microsoft.com/office/drawing/2014/main" id="{477CF600-D072-45E3-8B92-C974932C35D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5" name="חץ: סוגר זוויתי 10">
              <a:extLst>
                <a:ext uri="{FF2B5EF4-FFF2-40B4-BE49-F238E27FC236}">
                  <a16:creationId xmlns:a16="http://schemas.microsoft.com/office/drawing/2014/main" id="{5414F559-3EBC-4E02-8AFB-00B0006F8DA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6" name="קבוצה 45">
            <a:extLst>
              <a:ext uri="{FF2B5EF4-FFF2-40B4-BE49-F238E27FC236}">
                <a16:creationId xmlns:a16="http://schemas.microsoft.com/office/drawing/2014/main" id="{673D849B-C553-4D54-8B5C-36C7DC6AE28F}"/>
              </a:ext>
            </a:extLst>
          </p:cNvPr>
          <p:cNvGrpSpPr/>
          <p:nvPr/>
        </p:nvGrpSpPr>
        <p:grpSpPr>
          <a:xfrm>
            <a:off x="7537532" y="5864297"/>
            <a:ext cx="1517927" cy="893468"/>
            <a:chOff x="7978378" y="20201"/>
            <a:chExt cx="2214562" cy="893468"/>
          </a:xfrm>
        </p:grpSpPr>
        <p:sp>
          <p:nvSpPr>
            <p:cNvPr id="47" name="חץ: סוגר זוויתי 46">
              <a:extLst>
                <a:ext uri="{FF2B5EF4-FFF2-40B4-BE49-F238E27FC236}">
                  <a16:creationId xmlns:a16="http://schemas.microsoft.com/office/drawing/2014/main" id="{66CCE189-612B-4C17-886F-EF8935330624}"/>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8" name="חץ: סוגר זוויתי 12">
              <a:extLst>
                <a:ext uri="{FF2B5EF4-FFF2-40B4-BE49-F238E27FC236}">
                  <a16:creationId xmlns:a16="http://schemas.microsoft.com/office/drawing/2014/main" id="{FF7E1308-5EFB-45B4-B4DE-567362401BB7}"/>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9" name="קבוצה 48">
            <a:extLst>
              <a:ext uri="{FF2B5EF4-FFF2-40B4-BE49-F238E27FC236}">
                <a16:creationId xmlns:a16="http://schemas.microsoft.com/office/drawing/2014/main" id="{047B1FC3-7BA4-4380-A5B9-457D9C94E2AC}"/>
              </a:ext>
            </a:extLst>
          </p:cNvPr>
          <p:cNvGrpSpPr/>
          <p:nvPr/>
        </p:nvGrpSpPr>
        <p:grpSpPr>
          <a:xfrm>
            <a:off x="8745090" y="5871941"/>
            <a:ext cx="1517927" cy="885824"/>
            <a:chOff x="9971484" y="27845"/>
            <a:chExt cx="2214562" cy="885824"/>
          </a:xfrm>
        </p:grpSpPr>
        <p:sp>
          <p:nvSpPr>
            <p:cNvPr id="56" name="חץ: סוגר זוויתי 55">
              <a:extLst>
                <a:ext uri="{FF2B5EF4-FFF2-40B4-BE49-F238E27FC236}">
                  <a16:creationId xmlns:a16="http://schemas.microsoft.com/office/drawing/2014/main" id="{F8EAAC1F-D888-4CA9-8AA8-1097DC1D5C8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57" name="חץ: סוגר זוויתי 14">
              <a:extLst>
                <a:ext uri="{FF2B5EF4-FFF2-40B4-BE49-F238E27FC236}">
                  <a16:creationId xmlns:a16="http://schemas.microsoft.com/office/drawing/2014/main" id="{68C60EBE-06E8-4D9F-82FB-9EFF0FD5F184}"/>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59" name="מלבן 58">
            <a:extLst>
              <a:ext uri="{FF2B5EF4-FFF2-40B4-BE49-F238E27FC236}">
                <a16:creationId xmlns:a16="http://schemas.microsoft.com/office/drawing/2014/main" id="{3727C18B-CFF2-48C4-A177-5CD1A5880C66}"/>
              </a:ext>
            </a:extLst>
          </p:cNvPr>
          <p:cNvSpPr/>
          <p:nvPr/>
        </p:nvSpPr>
        <p:spPr>
          <a:xfrm>
            <a:off x="5278845" y="595747"/>
            <a:ext cx="2060180"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The Method</a:t>
            </a:r>
          </a:p>
        </p:txBody>
      </p:sp>
    </p:spTree>
    <p:extLst>
      <p:ext uri="{BB962C8B-B14F-4D97-AF65-F5344CB8AC3E}">
        <p14:creationId xmlns:p14="http://schemas.microsoft.com/office/powerpoint/2010/main" val="42132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50" grpId="0" animBg="1"/>
      <p:bldP spid="51" grpId="0"/>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a:extLst>
              <a:ext uri="{FF2B5EF4-FFF2-40B4-BE49-F238E27FC236}">
                <a16:creationId xmlns:a16="http://schemas.microsoft.com/office/drawing/2014/main" id="{C765D554-1807-48DD-81CD-26DBCCB8B530}"/>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2">
            <a:extLst>
              <a:ext uri="{FF2B5EF4-FFF2-40B4-BE49-F238E27FC236}">
                <a16:creationId xmlns:a16="http://schemas.microsoft.com/office/drawing/2014/main" id="{58F1EBDA-0895-4E91-B3C8-A74D705D5DE9}"/>
              </a:ext>
            </a:extLst>
          </p:cNvPr>
          <p:cNvSpPr/>
          <p:nvPr/>
        </p:nvSpPr>
        <p:spPr>
          <a:xfrm>
            <a:off x="1150438" y="1731208"/>
            <a:ext cx="10315290" cy="2862322"/>
          </a:xfrm>
          <a:prstGeom prst="rect">
            <a:avLst/>
          </a:prstGeom>
        </p:spPr>
        <p:txBody>
          <a:bodyPr wrap="square">
            <a:spAutoFit/>
          </a:bodyPr>
          <a:lstStyle/>
          <a:p>
            <a:r>
              <a:rPr lang="en-US" sz="2000" b="1" dirty="0">
                <a:latin typeface="David" panose="020E0502060401010101" pitchFamily="34" charset="-79"/>
                <a:cs typeface="David" panose="020E0502060401010101" pitchFamily="34" charset="-79"/>
              </a:rPr>
              <a:t>(Q1) </a:t>
            </a:r>
            <a:r>
              <a:rPr lang="en-US" sz="2000" dirty="0">
                <a:latin typeface="David" panose="020E0502060401010101" pitchFamily="34" charset="-79"/>
                <a:cs typeface="David" panose="020E0502060401010101" pitchFamily="34" charset="-79"/>
              </a:rPr>
              <a:t>Is there a difference between good placements of the Arabic population to other populations?</a:t>
            </a:r>
          </a:p>
          <a:p>
            <a:endParaRPr lang="en-US" sz="2000" dirty="0">
              <a:latin typeface="David" panose="020E0502060401010101" pitchFamily="34" charset="-79"/>
              <a:cs typeface="David" panose="020E0502060401010101" pitchFamily="34" charset="-79"/>
            </a:endParaRPr>
          </a:p>
          <a:p>
            <a:r>
              <a:rPr lang="en-US" sz="2000" b="1" dirty="0">
                <a:latin typeface="David" panose="020E0502060401010101" pitchFamily="34" charset="-79"/>
                <a:cs typeface="David" panose="020E0502060401010101" pitchFamily="34" charset="-79"/>
              </a:rPr>
              <a:t>(Q2) </a:t>
            </a:r>
            <a:r>
              <a:rPr lang="en-US" sz="2000" dirty="0">
                <a:latin typeface="David" panose="020E0502060401010101" pitchFamily="34" charset="-79"/>
                <a:cs typeface="David" panose="020E0502060401010101" pitchFamily="34" charset="-79"/>
              </a:rPr>
              <a:t>How long job seekers are in the program before their placements?</a:t>
            </a:r>
          </a:p>
          <a:p>
            <a:endParaRPr lang="en-US" sz="2000" dirty="0">
              <a:latin typeface="David" panose="020E0502060401010101" pitchFamily="34" charset="-79"/>
              <a:cs typeface="David" panose="020E0502060401010101" pitchFamily="34" charset="-79"/>
            </a:endParaRPr>
          </a:p>
          <a:p>
            <a:r>
              <a:rPr lang="en-US" sz="2000" b="1" dirty="0">
                <a:latin typeface="David" panose="020E0502060401010101" pitchFamily="34" charset="-79"/>
                <a:cs typeface="David" panose="020E0502060401010101" pitchFamily="34" charset="-79"/>
              </a:rPr>
              <a:t>(Q3) </a:t>
            </a:r>
            <a:r>
              <a:rPr lang="en-US" sz="2000" dirty="0">
                <a:latin typeface="David" panose="020E0502060401010101" pitchFamily="34" charset="-79"/>
                <a:cs typeface="David" panose="020E0502060401010101" pitchFamily="34" charset="-79"/>
              </a:rPr>
              <a:t>Is there a difference between the time length of jobseeker in the program to type of placement?</a:t>
            </a:r>
          </a:p>
          <a:p>
            <a:endParaRPr lang="en-US" sz="2000" dirty="0">
              <a:latin typeface="David" panose="020E0502060401010101" pitchFamily="34" charset="-79"/>
              <a:cs typeface="David" panose="020E0502060401010101" pitchFamily="34" charset="-79"/>
            </a:endParaRPr>
          </a:p>
          <a:p>
            <a:r>
              <a:rPr lang="en-US" sz="2000" b="1" dirty="0">
                <a:latin typeface="David" panose="020E0502060401010101" pitchFamily="34" charset="-79"/>
                <a:cs typeface="David" panose="020E0502060401010101" pitchFamily="34" charset="-79"/>
              </a:rPr>
              <a:t>(Q4) </a:t>
            </a:r>
            <a:r>
              <a:rPr lang="en-US" sz="2000" dirty="0">
                <a:latin typeface="David" panose="020E0502060401010101" pitchFamily="34" charset="-79"/>
                <a:cs typeface="David" panose="020E0502060401010101" pitchFamily="34" charset="-79"/>
              </a:rPr>
              <a:t>Do the number of activities from the program effects job seeker's placements? </a:t>
            </a:r>
          </a:p>
          <a:p>
            <a:endParaRPr lang="en-US" sz="2000" b="1" dirty="0">
              <a:latin typeface="David" panose="020E0502060401010101" pitchFamily="34" charset="-79"/>
              <a:cs typeface="David" panose="020E0502060401010101" pitchFamily="34" charset="-79"/>
            </a:endParaRPr>
          </a:p>
          <a:p>
            <a:r>
              <a:rPr lang="en-US" sz="2000" b="1" dirty="0">
                <a:latin typeface="David" panose="020E0502060401010101" pitchFamily="34" charset="-79"/>
                <a:cs typeface="David" panose="020E0502060401010101" pitchFamily="34" charset="-79"/>
              </a:rPr>
              <a:t>(Q5) </a:t>
            </a:r>
            <a:r>
              <a:rPr lang="en-US" sz="2000" dirty="0">
                <a:latin typeface="David" panose="020E0502060401010101" pitchFamily="34" charset="-79"/>
                <a:cs typeface="David" panose="020E0502060401010101" pitchFamily="34" charset="-79"/>
              </a:rPr>
              <a:t>Is there an effect between socio-economic jobseeker characteristics to placement?</a:t>
            </a:r>
          </a:p>
        </p:txBody>
      </p:sp>
      <p:pic>
        <p:nvPicPr>
          <p:cNvPr id="24" name="תמונה 23" descr="תוצאת תמונה עבור שירות התעסוקה">
            <a:extLst>
              <a:ext uri="{FF2B5EF4-FFF2-40B4-BE49-F238E27FC236}">
                <a16:creationId xmlns:a16="http://schemas.microsoft.com/office/drawing/2014/main" id="{EF4BDBDD-C174-469A-ABDC-230B517DDB7C}"/>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5" name="תמונה 24">
            <a:extLst>
              <a:ext uri="{FF2B5EF4-FFF2-40B4-BE49-F238E27FC236}">
                <a16:creationId xmlns:a16="http://schemas.microsoft.com/office/drawing/2014/main" id="{96462924-8681-44E3-A274-1AA3974822D3}"/>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3" name="קבוצה 22">
            <a:extLst>
              <a:ext uri="{FF2B5EF4-FFF2-40B4-BE49-F238E27FC236}">
                <a16:creationId xmlns:a16="http://schemas.microsoft.com/office/drawing/2014/main" id="{03A3BC98-02BC-4FB5-AD1C-4667B1B10A79}"/>
              </a:ext>
            </a:extLst>
          </p:cNvPr>
          <p:cNvGrpSpPr/>
          <p:nvPr/>
        </p:nvGrpSpPr>
        <p:grpSpPr>
          <a:xfrm>
            <a:off x="2686168" y="5856652"/>
            <a:ext cx="1517927" cy="893469"/>
            <a:chOff x="5953" y="27845"/>
            <a:chExt cx="2214562" cy="893469"/>
          </a:xfrm>
        </p:grpSpPr>
        <p:sp>
          <p:nvSpPr>
            <p:cNvPr id="26" name="חץ: סוגר זוויתי 25">
              <a:extLst>
                <a:ext uri="{FF2B5EF4-FFF2-40B4-BE49-F238E27FC236}">
                  <a16:creationId xmlns:a16="http://schemas.microsoft.com/office/drawing/2014/main" id="{229706CF-EDD3-42C4-BD58-C0576E501379}"/>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7" name="חץ: סוגר זוויתי 4">
              <a:extLst>
                <a:ext uri="{FF2B5EF4-FFF2-40B4-BE49-F238E27FC236}">
                  <a16:creationId xmlns:a16="http://schemas.microsoft.com/office/drawing/2014/main" id="{67204A2A-10DA-435C-ACAE-EACCBD27CF3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28" name="קבוצה 27">
            <a:extLst>
              <a:ext uri="{FF2B5EF4-FFF2-40B4-BE49-F238E27FC236}">
                <a16:creationId xmlns:a16="http://schemas.microsoft.com/office/drawing/2014/main" id="{0C88C748-3AA7-40C1-B80E-FAB98D9F9AA3}"/>
              </a:ext>
            </a:extLst>
          </p:cNvPr>
          <p:cNvGrpSpPr/>
          <p:nvPr/>
        </p:nvGrpSpPr>
        <p:grpSpPr>
          <a:xfrm>
            <a:off x="3914858" y="5835146"/>
            <a:ext cx="1517927" cy="907330"/>
            <a:chOff x="1999059" y="6339"/>
            <a:chExt cx="2214562" cy="907330"/>
          </a:xfrm>
        </p:grpSpPr>
        <p:sp>
          <p:nvSpPr>
            <p:cNvPr id="29" name="חץ: סוגר זוויתי 28">
              <a:extLst>
                <a:ext uri="{FF2B5EF4-FFF2-40B4-BE49-F238E27FC236}">
                  <a16:creationId xmlns:a16="http://schemas.microsoft.com/office/drawing/2014/main" id="{18D53B2F-3DB8-4EE5-B4F2-939D9C50BF3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0" name="חץ: סוגר זוויתי 6">
              <a:extLst>
                <a:ext uri="{FF2B5EF4-FFF2-40B4-BE49-F238E27FC236}">
                  <a16:creationId xmlns:a16="http://schemas.microsoft.com/office/drawing/2014/main" id="{B2B99634-5F76-4B96-A88A-3E0F8F0B884E}"/>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1" name="קבוצה 30">
            <a:extLst>
              <a:ext uri="{FF2B5EF4-FFF2-40B4-BE49-F238E27FC236}">
                <a16:creationId xmlns:a16="http://schemas.microsoft.com/office/drawing/2014/main" id="{579AF5A3-94B9-44DD-89F6-42F67D1A55FB}"/>
              </a:ext>
            </a:extLst>
          </p:cNvPr>
          <p:cNvGrpSpPr/>
          <p:nvPr/>
        </p:nvGrpSpPr>
        <p:grpSpPr>
          <a:xfrm>
            <a:off x="5122416" y="5856652"/>
            <a:ext cx="1517927" cy="901113"/>
            <a:chOff x="3992165" y="27845"/>
            <a:chExt cx="2214562" cy="901113"/>
          </a:xfrm>
        </p:grpSpPr>
        <p:sp>
          <p:nvSpPr>
            <p:cNvPr id="32" name="חץ: סוגר זוויתי 31">
              <a:extLst>
                <a:ext uri="{FF2B5EF4-FFF2-40B4-BE49-F238E27FC236}">
                  <a16:creationId xmlns:a16="http://schemas.microsoft.com/office/drawing/2014/main" id="{4A4518E2-2CFC-46A5-9DC8-F070E9BED453}"/>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3" name="חץ: סוגר זוויתי 8">
              <a:extLst>
                <a:ext uri="{FF2B5EF4-FFF2-40B4-BE49-F238E27FC236}">
                  <a16:creationId xmlns:a16="http://schemas.microsoft.com/office/drawing/2014/main" id="{C01EEE8B-C70F-4FAA-8F60-030182F0FE8F}"/>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4" name="קבוצה 33">
            <a:extLst>
              <a:ext uri="{FF2B5EF4-FFF2-40B4-BE49-F238E27FC236}">
                <a16:creationId xmlns:a16="http://schemas.microsoft.com/office/drawing/2014/main" id="{FC7AC241-10D0-49CE-AEED-04B58D30C9A4}"/>
              </a:ext>
            </a:extLst>
          </p:cNvPr>
          <p:cNvGrpSpPr/>
          <p:nvPr/>
        </p:nvGrpSpPr>
        <p:grpSpPr>
          <a:xfrm>
            <a:off x="6329974" y="5835146"/>
            <a:ext cx="1517927" cy="907330"/>
            <a:chOff x="5985271" y="6339"/>
            <a:chExt cx="2214562" cy="907330"/>
          </a:xfrm>
        </p:grpSpPr>
        <p:sp>
          <p:nvSpPr>
            <p:cNvPr id="35" name="חץ: סוגר זוויתי 34">
              <a:extLst>
                <a:ext uri="{FF2B5EF4-FFF2-40B4-BE49-F238E27FC236}">
                  <a16:creationId xmlns:a16="http://schemas.microsoft.com/office/drawing/2014/main" id="{7CFF1C93-261E-4253-9CDA-7AA80FD1C928}"/>
                </a:ext>
              </a:extLst>
            </p:cNvPr>
            <p:cNvSpPr/>
            <p:nvPr/>
          </p:nvSpPr>
          <p:spPr>
            <a:xfrm>
              <a:off x="5985271"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36" name="חץ: סוגר זוויתי 10">
              <a:extLst>
                <a:ext uri="{FF2B5EF4-FFF2-40B4-BE49-F238E27FC236}">
                  <a16:creationId xmlns:a16="http://schemas.microsoft.com/office/drawing/2014/main" id="{F8B8264E-C19D-4764-BB34-7E82212EA96C}"/>
                </a:ext>
              </a:extLst>
            </p:cNvPr>
            <p:cNvSpPr txBox="1"/>
            <p:nvPr/>
          </p:nvSpPr>
          <p:spPr>
            <a:xfrm>
              <a:off x="6468775"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37" name="קבוצה 36">
            <a:extLst>
              <a:ext uri="{FF2B5EF4-FFF2-40B4-BE49-F238E27FC236}">
                <a16:creationId xmlns:a16="http://schemas.microsoft.com/office/drawing/2014/main" id="{ED005067-A461-49D6-88FC-1B87F1191515}"/>
              </a:ext>
            </a:extLst>
          </p:cNvPr>
          <p:cNvGrpSpPr/>
          <p:nvPr/>
        </p:nvGrpSpPr>
        <p:grpSpPr>
          <a:xfrm>
            <a:off x="7537532" y="5843579"/>
            <a:ext cx="1517927" cy="914186"/>
            <a:chOff x="7978378" y="-517"/>
            <a:chExt cx="2214562" cy="914186"/>
          </a:xfrm>
        </p:grpSpPr>
        <p:sp>
          <p:nvSpPr>
            <p:cNvPr id="38" name="חץ: סוגר זוויתי 37">
              <a:extLst>
                <a:ext uri="{FF2B5EF4-FFF2-40B4-BE49-F238E27FC236}">
                  <a16:creationId xmlns:a16="http://schemas.microsoft.com/office/drawing/2014/main" id="{D77DFE1C-F132-4317-9A4A-6C6E0293DDEE}"/>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39" name="חץ: סוגר זוויתי 12">
              <a:extLst>
                <a:ext uri="{FF2B5EF4-FFF2-40B4-BE49-F238E27FC236}">
                  <a16:creationId xmlns:a16="http://schemas.microsoft.com/office/drawing/2014/main" id="{E640445D-40D8-4740-BC9F-DB0ED92CB216}"/>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0" name="קבוצה 39">
            <a:extLst>
              <a:ext uri="{FF2B5EF4-FFF2-40B4-BE49-F238E27FC236}">
                <a16:creationId xmlns:a16="http://schemas.microsoft.com/office/drawing/2014/main" id="{4A7D9486-8F39-460B-B1EE-502DA59B45A4}"/>
              </a:ext>
            </a:extLst>
          </p:cNvPr>
          <p:cNvGrpSpPr/>
          <p:nvPr/>
        </p:nvGrpSpPr>
        <p:grpSpPr>
          <a:xfrm>
            <a:off x="8745090" y="5871941"/>
            <a:ext cx="1517927" cy="885824"/>
            <a:chOff x="9971484" y="27845"/>
            <a:chExt cx="2214562" cy="885824"/>
          </a:xfrm>
        </p:grpSpPr>
        <p:sp>
          <p:nvSpPr>
            <p:cNvPr id="41" name="חץ: סוגר זוויתי 40">
              <a:extLst>
                <a:ext uri="{FF2B5EF4-FFF2-40B4-BE49-F238E27FC236}">
                  <a16:creationId xmlns:a16="http://schemas.microsoft.com/office/drawing/2014/main" id="{D0107A8E-5268-4212-810A-B18937880B78}"/>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2" name="חץ: סוגר זוויתי 14">
              <a:extLst>
                <a:ext uri="{FF2B5EF4-FFF2-40B4-BE49-F238E27FC236}">
                  <a16:creationId xmlns:a16="http://schemas.microsoft.com/office/drawing/2014/main" id="{84BF9629-F795-4B2E-A785-F8FB337A5543}"/>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44" name="מלבן 43">
            <a:extLst>
              <a:ext uri="{FF2B5EF4-FFF2-40B4-BE49-F238E27FC236}">
                <a16:creationId xmlns:a16="http://schemas.microsoft.com/office/drawing/2014/main" id="{DB3D1BE2-00EA-4B50-B21E-1BD380FA34D3}"/>
              </a:ext>
            </a:extLst>
          </p:cNvPr>
          <p:cNvSpPr/>
          <p:nvPr/>
        </p:nvSpPr>
        <p:spPr>
          <a:xfrm>
            <a:off x="4660837" y="786085"/>
            <a:ext cx="3294492"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Research Questions</a:t>
            </a:r>
          </a:p>
        </p:txBody>
      </p:sp>
    </p:spTree>
    <p:extLst>
      <p:ext uri="{BB962C8B-B14F-4D97-AF65-F5344CB8AC3E}">
        <p14:creationId xmlns:p14="http://schemas.microsoft.com/office/powerpoint/2010/main" val="9826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p:cTn id="3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27E7DF43-6A11-46FF-880F-976B7752F05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4" name="תיבת טקסט 14">
            <a:extLst>
              <a:ext uri="{FF2B5EF4-FFF2-40B4-BE49-F238E27FC236}">
                <a16:creationId xmlns:a16="http://schemas.microsoft.com/office/drawing/2014/main" id="{F97C0DD4-747C-423A-880C-FEF7D121A61C}"/>
              </a:ext>
            </a:extLst>
          </p:cNvPr>
          <p:cNvSpPr txBox="1"/>
          <p:nvPr/>
        </p:nvSpPr>
        <p:spPr>
          <a:xfrm>
            <a:off x="1292649" y="2090102"/>
            <a:ext cx="4600151" cy="286232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sz="2000" u="sng" dirty="0">
                <a:latin typeface="David" panose="020E0502060401010101" pitchFamily="34" charset="-79"/>
                <a:cs typeface="David" panose="020E0502060401010101" pitchFamily="34" charset="-79"/>
              </a:rPr>
              <a:t>Amazing Success</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 No revolving door cases, placement since enters the program = 1, no resumption date.</a:t>
            </a:r>
          </a:p>
          <a:p>
            <a:pPr algn="l" rtl="0"/>
            <a:endParaRPr lang="he-IL" sz="2000" dirty="0">
              <a:latin typeface="David" panose="020E0502060401010101" pitchFamily="34" charset="-79"/>
              <a:cs typeface="David" panose="020E0502060401010101" pitchFamily="34" charset="-79"/>
            </a:endParaRPr>
          </a:p>
          <a:p>
            <a:pPr algn="l" rtl="0"/>
            <a:endParaRPr lang="en-US" sz="2000" dirty="0">
              <a:latin typeface="David" panose="020E0502060401010101" pitchFamily="34" charset="-79"/>
              <a:cs typeface="David" panose="020E0502060401010101" pitchFamily="34" charset="-79"/>
            </a:endParaRPr>
          </a:p>
          <a:p>
            <a:pPr lvl="0" algn="l" rtl="0"/>
            <a:r>
              <a:rPr lang="en-US" sz="2000" u="sng" dirty="0">
                <a:latin typeface="David" panose="020E0502060401010101" pitchFamily="34" charset="-79"/>
                <a:cs typeface="David" panose="020E0502060401010101" pitchFamily="34" charset="-79"/>
              </a:rPr>
              <a:t>Medium Success</a:t>
            </a:r>
            <a:r>
              <a:rPr lang="en-US" sz="2000" dirty="0">
                <a:latin typeface="David" panose="020E0502060401010101" pitchFamily="34" charset="-79"/>
                <a:cs typeface="David" panose="020E0502060401010101" pitchFamily="34" charset="-79"/>
              </a:rPr>
              <a:t>:</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No revolving door cases, placement since enters the program &gt; 1, no renew activity date, or no renew registration date.</a:t>
            </a:r>
          </a:p>
        </p:txBody>
      </p:sp>
      <p:sp>
        <p:nvSpPr>
          <p:cNvPr id="27" name="תיבת טקסט 38">
            <a:extLst>
              <a:ext uri="{FF2B5EF4-FFF2-40B4-BE49-F238E27FC236}">
                <a16:creationId xmlns:a16="http://schemas.microsoft.com/office/drawing/2014/main" id="{E6831662-A1B5-4812-A6C8-50E3AD2DDAB4}"/>
              </a:ext>
            </a:extLst>
          </p:cNvPr>
          <p:cNvSpPr txBox="1"/>
          <p:nvPr/>
        </p:nvSpPr>
        <p:spPr>
          <a:xfrm>
            <a:off x="7011048" y="2090102"/>
            <a:ext cx="4828667" cy="3170099"/>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sz="2000" u="sng" dirty="0">
                <a:latin typeface="David" panose="020E0502060401010101" pitchFamily="34" charset="-79"/>
                <a:cs typeface="David" panose="020E0502060401010101" pitchFamily="34" charset="-79"/>
              </a:rPr>
              <a:t>Weak Success</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All job seekers who not in label 1,2 or 4.</a:t>
            </a:r>
          </a:p>
          <a:p>
            <a:pPr lvl="0" algn="l" rtl="0"/>
            <a:endParaRPr lang="en-US" sz="2000" u="sng" dirty="0">
              <a:latin typeface="David" panose="020E0502060401010101" pitchFamily="34" charset="-79"/>
              <a:cs typeface="David" panose="020E0502060401010101" pitchFamily="34" charset="-79"/>
            </a:endParaRPr>
          </a:p>
          <a:p>
            <a:pPr lvl="0" algn="l" rtl="0"/>
            <a:endParaRPr lang="en-US" sz="2000" u="sng" dirty="0">
              <a:latin typeface="David" panose="020E0502060401010101" pitchFamily="34" charset="-79"/>
              <a:cs typeface="David" panose="020E0502060401010101" pitchFamily="34" charset="-79"/>
            </a:endParaRPr>
          </a:p>
          <a:p>
            <a:pPr lvl="0" algn="l" rtl="0"/>
            <a:endParaRPr lang="en-US" sz="2000" u="sng" dirty="0">
              <a:latin typeface="David" panose="020E0502060401010101" pitchFamily="34" charset="-79"/>
              <a:cs typeface="David" panose="020E0502060401010101" pitchFamily="34" charset="-79"/>
            </a:endParaRPr>
          </a:p>
          <a:p>
            <a:pPr lvl="0" algn="l" rtl="0"/>
            <a:r>
              <a:rPr lang="en-US" sz="2000" u="sng" dirty="0">
                <a:latin typeface="David" panose="020E0502060401010101" pitchFamily="34" charset="-79"/>
                <a:cs typeface="David" panose="020E0502060401010101" pitchFamily="34" charset="-79"/>
              </a:rPr>
              <a:t>Failure</a:t>
            </a:r>
            <a:r>
              <a:rPr lang="en-US"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cs typeface="David" panose="020E0502060401010101" pitchFamily="34" charset="-79"/>
              </a:rPr>
              <a:t>No resumption date, no placements since joining the program, or revolving door cases higher than 0.</a:t>
            </a:r>
          </a:p>
          <a:p>
            <a:pPr lvl="0" algn="l"/>
            <a:endParaRPr lang="en-US" sz="2000" dirty="0">
              <a:latin typeface="David" panose="020E0502060401010101" pitchFamily="34" charset="-79"/>
              <a:cs typeface="David" panose="020E0502060401010101" pitchFamily="34" charset="-79"/>
            </a:endParaRPr>
          </a:p>
        </p:txBody>
      </p:sp>
      <p:pic>
        <p:nvPicPr>
          <p:cNvPr id="50" name="תמונה 49" descr="תוצאת תמונה עבור שירות התעסוקה">
            <a:extLst>
              <a:ext uri="{FF2B5EF4-FFF2-40B4-BE49-F238E27FC236}">
                <a16:creationId xmlns:a16="http://schemas.microsoft.com/office/drawing/2014/main" id="{CA8017F4-2B92-4558-A8AC-A6680018F55F}"/>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4FE4551D-C1F6-43F6-9EA9-664E238833F9}"/>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52" name="קבוצה 51">
            <a:extLst>
              <a:ext uri="{FF2B5EF4-FFF2-40B4-BE49-F238E27FC236}">
                <a16:creationId xmlns:a16="http://schemas.microsoft.com/office/drawing/2014/main" id="{634BFBA1-7995-4298-80B3-666C872D59C1}"/>
              </a:ext>
            </a:extLst>
          </p:cNvPr>
          <p:cNvGrpSpPr/>
          <p:nvPr/>
        </p:nvGrpSpPr>
        <p:grpSpPr>
          <a:xfrm>
            <a:off x="2686168" y="5856652"/>
            <a:ext cx="1517927" cy="893469"/>
            <a:chOff x="5953" y="27845"/>
            <a:chExt cx="2214562" cy="893469"/>
          </a:xfrm>
        </p:grpSpPr>
        <p:sp>
          <p:nvSpPr>
            <p:cNvPr id="53" name="חץ: סוגר זוויתי 52">
              <a:extLst>
                <a:ext uri="{FF2B5EF4-FFF2-40B4-BE49-F238E27FC236}">
                  <a16:creationId xmlns:a16="http://schemas.microsoft.com/office/drawing/2014/main" id="{EF49CB65-E397-459B-A8C5-D1A309E391C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54" name="חץ: סוגר זוויתי 4">
              <a:extLst>
                <a:ext uri="{FF2B5EF4-FFF2-40B4-BE49-F238E27FC236}">
                  <a16:creationId xmlns:a16="http://schemas.microsoft.com/office/drawing/2014/main" id="{A29A0498-B842-44FE-AFB0-91A5CB96CAE2}"/>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5" name="קבוצה 54">
            <a:extLst>
              <a:ext uri="{FF2B5EF4-FFF2-40B4-BE49-F238E27FC236}">
                <a16:creationId xmlns:a16="http://schemas.microsoft.com/office/drawing/2014/main" id="{4E54BF73-3E28-4470-9C23-C19AD6E94F73}"/>
              </a:ext>
            </a:extLst>
          </p:cNvPr>
          <p:cNvGrpSpPr/>
          <p:nvPr/>
        </p:nvGrpSpPr>
        <p:grpSpPr>
          <a:xfrm>
            <a:off x="3914858" y="5835146"/>
            <a:ext cx="1517927" cy="907330"/>
            <a:chOff x="1999059" y="6339"/>
            <a:chExt cx="2214562" cy="907330"/>
          </a:xfrm>
        </p:grpSpPr>
        <p:sp>
          <p:nvSpPr>
            <p:cNvPr id="56" name="חץ: סוגר זוויתי 55">
              <a:extLst>
                <a:ext uri="{FF2B5EF4-FFF2-40B4-BE49-F238E27FC236}">
                  <a16:creationId xmlns:a16="http://schemas.microsoft.com/office/drawing/2014/main" id="{1F34B5F8-EF88-4765-A253-C46E4546F600}"/>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7" name="חץ: סוגר זוויתי 6">
              <a:extLst>
                <a:ext uri="{FF2B5EF4-FFF2-40B4-BE49-F238E27FC236}">
                  <a16:creationId xmlns:a16="http://schemas.microsoft.com/office/drawing/2014/main" id="{9EE72D7A-FAB8-4757-9291-0FBA3DA69018}"/>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8" name="קבוצה 57">
            <a:extLst>
              <a:ext uri="{FF2B5EF4-FFF2-40B4-BE49-F238E27FC236}">
                <a16:creationId xmlns:a16="http://schemas.microsoft.com/office/drawing/2014/main" id="{47C21547-8F05-4094-A5D3-85C68B87A3B8}"/>
              </a:ext>
            </a:extLst>
          </p:cNvPr>
          <p:cNvGrpSpPr/>
          <p:nvPr/>
        </p:nvGrpSpPr>
        <p:grpSpPr>
          <a:xfrm>
            <a:off x="5122416" y="5856652"/>
            <a:ext cx="1517927" cy="901113"/>
            <a:chOff x="3992165" y="27845"/>
            <a:chExt cx="2214562" cy="901113"/>
          </a:xfrm>
        </p:grpSpPr>
        <p:sp>
          <p:nvSpPr>
            <p:cNvPr id="59" name="חץ: סוגר זוויתי 58">
              <a:extLst>
                <a:ext uri="{FF2B5EF4-FFF2-40B4-BE49-F238E27FC236}">
                  <a16:creationId xmlns:a16="http://schemas.microsoft.com/office/drawing/2014/main" id="{25F82DD6-6CDC-4EE2-B13F-F498682E32CF}"/>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60" name="חץ: סוגר זוויתי 8">
              <a:extLst>
                <a:ext uri="{FF2B5EF4-FFF2-40B4-BE49-F238E27FC236}">
                  <a16:creationId xmlns:a16="http://schemas.microsoft.com/office/drawing/2014/main" id="{716AFA15-4164-4A13-BC4E-5E305AEC5A7A}"/>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61" name="קבוצה 60">
            <a:extLst>
              <a:ext uri="{FF2B5EF4-FFF2-40B4-BE49-F238E27FC236}">
                <a16:creationId xmlns:a16="http://schemas.microsoft.com/office/drawing/2014/main" id="{20938308-3C92-4AAE-B099-5598C0095174}"/>
              </a:ext>
            </a:extLst>
          </p:cNvPr>
          <p:cNvGrpSpPr/>
          <p:nvPr/>
        </p:nvGrpSpPr>
        <p:grpSpPr>
          <a:xfrm>
            <a:off x="6329974" y="5856652"/>
            <a:ext cx="1517927" cy="901113"/>
            <a:chOff x="5985271" y="27845"/>
            <a:chExt cx="2214562" cy="901113"/>
          </a:xfrm>
        </p:grpSpPr>
        <p:sp>
          <p:nvSpPr>
            <p:cNvPr id="62" name="חץ: סוגר זוויתי 61">
              <a:extLst>
                <a:ext uri="{FF2B5EF4-FFF2-40B4-BE49-F238E27FC236}">
                  <a16:creationId xmlns:a16="http://schemas.microsoft.com/office/drawing/2014/main" id="{6DA051FD-E1AC-4418-9C50-BE51744C810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3" name="חץ: סוגר זוויתי 10">
              <a:extLst>
                <a:ext uri="{FF2B5EF4-FFF2-40B4-BE49-F238E27FC236}">
                  <a16:creationId xmlns:a16="http://schemas.microsoft.com/office/drawing/2014/main" id="{F94F7D65-4818-4C38-98CB-12190E063BDC}"/>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4" name="קבוצה 63">
            <a:extLst>
              <a:ext uri="{FF2B5EF4-FFF2-40B4-BE49-F238E27FC236}">
                <a16:creationId xmlns:a16="http://schemas.microsoft.com/office/drawing/2014/main" id="{2793C406-DF47-4447-B99E-51814A929019}"/>
              </a:ext>
            </a:extLst>
          </p:cNvPr>
          <p:cNvGrpSpPr/>
          <p:nvPr/>
        </p:nvGrpSpPr>
        <p:grpSpPr>
          <a:xfrm>
            <a:off x="7537532" y="5864297"/>
            <a:ext cx="1517927" cy="893468"/>
            <a:chOff x="7978378" y="20201"/>
            <a:chExt cx="2214562" cy="893468"/>
          </a:xfrm>
        </p:grpSpPr>
        <p:sp>
          <p:nvSpPr>
            <p:cNvPr id="65" name="חץ: סוגר זוויתי 64">
              <a:extLst>
                <a:ext uri="{FF2B5EF4-FFF2-40B4-BE49-F238E27FC236}">
                  <a16:creationId xmlns:a16="http://schemas.microsoft.com/office/drawing/2014/main" id="{9544AA9B-13E7-4A95-8153-394C6C39AE8D}"/>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6" name="חץ: סוגר זוויתי 12">
              <a:extLst>
                <a:ext uri="{FF2B5EF4-FFF2-40B4-BE49-F238E27FC236}">
                  <a16:creationId xmlns:a16="http://schemas.microsoft.com/office/drawing/2014/main" id="{917F99AE-4A0D-4D76-A6A2-CE4797D89E09}"/>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7" name="קבוצה 66">
            <a:extLst>
              <a:ext uri="{FF2B5EF4-FFF2-40B4-BE49-F238E27FC236}">
                <a16:creationId xmlns:a16="http://schemas.microsoft.com/office/drawing/2014/main" id="{4E034CF4-097B-45E6-810C-F11197490FF2}"/>
              </a:ext>
            </a:extLst>
          </p:cNvPr>
          <p:cNvGrpSpPr/>
          <p:nvPr/>
        </p:nvGrpSpPr>
        <p:grpSpPr>
          <a:xfrm>
            <a:off x="8745090" y="5871941"/>
            <a:ext cx="1517927" cy="885824"/>
            <a:chOff x="9971484" y="27845"/>
            <a:chExt cx="2214562" cy="885824"/>
          </a:xfrm>
        </p:grpSpPr>
        <p:sp>
          <p:nvSpPr>
            <p:cNvPr id="68" name="חץ: סוגר זוויתי 67">
              <a:extLst>
                <a:ext uri="{FF2B5EF4-FFF2-40B4-BE49-F238E27FC236}">
                  <a16:creationId xmlns:a16="http://schemas.microsoft.com/office/drawing/2014/main" id="{56E94CA1-7A2B-4A9D-A5EA-F773870961A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6" name="חץ: סוגר זוויתי 14">
              <a:extLst>
                <a:ext uri="{FF2B5EF4-FFF2-40B4-BE49-F238E27FC236}">
                  <a16:creationId xmlns:a16="http://schemas.microsoft.com/office/drawing/2014/main" id="{2691D5EE-5B51-4E5A-94BF-DEFEC92C2E1B}"/>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1028" name="Picture 4" descr="Download now this free icon in SVG, PSD, PNG, EPS format or as webfonts. Flaticon, the largest database of free vector icons.">
            <a:extLst>
              <a:ext uri="{FF2B5EF4-FFF2-40B4-BE49-F238E27FC236}">
                <a16:creationId xmlns:a16="http://schemas.microsoft.com/office/drawing/2014/main" id="{79935E27-08DD-4753-B71F-5B8CFB7490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248" y="2090102"/>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now this free icon in SVG, PSD, PNG, EPS format or as webfonts. Flaticon, the largest database of free vector icons.">
            <a:extLst>
              <a:ext uri="{FF2B5EF4-FFF2-40B4-BE49-F238E27FC236}">
                <a16:creationId xmlns:a16="http://schemas.microsoft.com/office/drawing/2014/main" id="{EC57BA28-D32F-4484-85AB-865618B51D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248" y="3536403"/>
            <a:ext cx="422401" cy="4275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now this free icon in SVG, PSD, PNG, EPS format or as webfonts. Flaticon, the largest database of free vector icons.">
            <a:extLst>
              <a:ext uri="{FF2B5EF4-FFF2-40B4-BE49-F238E27FC236}">
                <a16:creationId xmlns:a16="http://schemas.microsoft.com/office/drawing/2014/main" id="{12367543-5D4D-49D1-A10C-AC81300EEF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7516" y="2072308"/>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now this free icon in SVG, PSD, PNG, EPS format or as webfonts. Flaticon, the largest database of free vector icons.">
            <a:extLst>
              <a:ext uri="{FF2B5EF4-FFF2-40B4-BE49-F238E27FC236}">
                <a16:creationId xmlns:a16="http://schemas.microsoft.com/office/drawing/2014/main" id="{DB6C5A2C-D508-41BF-809F-48F6639607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1806" y="3636971"/>
            <a:ext cx="406242" cy="406242"/>
          </a:xfrm>
          <a:prstGeom prst="rect">
            <a:avLst/>
          </a:prstGeom>
          <a:noFill/>
          <a:extLst>
            <a:ext uri="{909E8E84-426E-40DD-AFC4-6F175D3DCCD1}">
              <a14:hiddenFill xmlns:a14="http://schemas.microsoft.com/office/drawing/2010/main">
                <a:solidFill>
                  <a:srgbClr val="FFFFFF"/>
                </a:solidFill>
              </a14:hiddenFill>
            </a:ext>
          </a:extLst>
        </p:spPr>
      </p:pic>
      <p:sp>
        <p:nvSpPr>
          <p:cNvPr id="30" name="מלבן 29">
            <a:extLst>
              <a:ext uri="{FF2B5EF4-FFF2-40B4-BE49-F238E27FC236}">
                <a16:creationId xmlns:a16="http://schemas.microsoft.com/office/drawing/2014/main" id="{567FC497-1E3F-4690-8521-5AAF33BA1177}"/>
              </a:ext>
            </a:extLst>
          </p:cNvPr>
          <p:cNvSpPr/>
          <p:nvPr/>
        </p:nvSpPr>
        <p:spPr>
          <a:xfrm>
            <a:off x="4402448" y="873114"/>
            <a:ext cx="2957861"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Success Definition</a:t>
            </a:r>
          </a:p>
        </p:txBody>
      </p:sp>
      <p:sp>
        <p:nvSpPr>
          <p:cNvPr id="2" name="מלבן 1">
            <a:extLst>
              <a:ext uri="{FF2B5EF4-FFF2-40B4-BE49-F238E27FC236}">
                <a16:creationId xmlns:a16="http://schemas.microsoft.com/office/drawing/2014/main" id="{2B1F2847-B7BB-436E-B620-2C03E0C38CA5}"/>
              </a:ext>
            </a:extLst>
          </p:cNvPr>
          <p:cNvSpPr/>
          <p:nvPr/>
        </p:nvSpPr>
        <p:spPr>
          <a:xfrm>
            <a:off x="258611" y="5398043"/>
            <a:ext cx="8791715" cy="338554"/>
          </a:xfrm>
          <a:prstGeom prst="rect">
            <a:avLst/>
          </a:prstGeom>
        </p:spPr>
        <p:txBody>
          <a:bodyPr wrap="square">
            <a:spAutoFit/>
          </a:bodyPr>
          <a:lstStyle/>
          <a:p>
            <a:pPr algn="l">
              <a:spcAft>
                <a:spcPts val="800"/>
              </a:spcAft>
            </a:pPr>
            <a:r>
              <a:rPr lang="en-US" sz="1600" dirty="0">
                <a:latin typeface="Times New Roman" panose="02020603050405020304" pitchFamily="18" charset="0"/>
                <a:ea typeface="Calibri" panose="020F0502020204030204" pitchFamily="34" charset="0"/>
              </a:rPr>
              <a:t>* Revolving door- job seeker has returned to the program in 3 months since he was placement in a job</a:t>
            </a:r>
            <a:r>
              <a:rPr lang="en-US" sz="1600" dirty="0">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6407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D4B2A000-6834-423F-BFE2-13317E6D922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7" name="תמונה 26" descr="תוצאת תמונה עבור שירות התעסוקה">
            <a:extLst>
              <a:ext uri="{FF2B5EF4-FFF2-40B4-BE49-F238E27FC236}">
                <a16:creationId xmlns:a16="http://schemas.microsoft.com/office/drawing/2014/main" id="{A9CB042D-73E9-481E-AC11-EF99DB40C42A}"/>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19D69AF8-6D21-4CA8-BE26-AB683BC3334D}"/>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83E62B2-3ADE-4537-96B4-D92CEE6DCF76}"/>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8E577B62-1AD5-44E4-A3F0-B7BAB5CBDE31}"/>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0C75D882-2714-4A6B-A79E-C246AD19DB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57D83FD3-8F72-47F9-B1EA-4DE28BE4C4E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6C8CC559-EDDD-485D-A0B2-22F836AEA8CB}"/>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0379BE0C-A221-450E-9307-7876E8FB244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4ABADF1-0D6E-470F-9896-C0562FBDB68C}"/>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5771D415-C0DF-4DAA-9271-49F7417B408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26EAF358-7762-4E40-9674-930E29E8844F}"/>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68396F79-4392-4462-8095-46B24960F8D5}"/>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F445379F-EA25-4E8A-9F2C-BBFD46C9CC3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030BF108-1A14-4CEA-92E6-F035ADFDB2A8}"/>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F2B41750-ED82-4F23-968B-30854560C81D}"/>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7D590927-2E4B-4376-AF0F-369A401CC2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F0C94EF-4D3E-42F4-8E43-81A8B337AA6D}"/>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975696A-0EBA-4F4A-A570-91CAAD2979AE}"/>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AD041018-5379-44B2-9FED-039A78B43CA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A5780B1-F24B-4199-BEC1-506B3DDB6EBD}"/>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9" name="מלבן 28">
            <a:extLst>
              <a:ext uri="{FF2B5EF4-FFF2-40B4-BE49-F238E27FC236}">
                <a16:creationId xmlns:a16="http://schemas.microsoft.com/office/drawing/2014/main" id="{89D36DC5-F3F9-4752-95F1-BFD1EB474E08}"/>
              </a:ext>
            </a:extLst>
          </p:cNvPr>
          <p:cNvSpPr/>
          <p:nvPr/>
        </p:nvSpPr>
        <p:spPr>
          <a:xfrm>
            <a:off x="4930192" y="728318"/>
            <a:ext cx="275748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Data Factorizing</a:t>
            </a:r>
          </a:p>
        </p:txBody>
      </p:sp>
      <p:sp>
        <p:nvSpPr>
          <p:cNvPr id="2" name="מלבן 1">
            <a:extLst>
              <a:ext uri="{FF2B5EF4-FFF2-40B4-BE49-F238E27FC236}">
                <a16:creationId xmlns:a16="http://schemas.microsoft.com/office/drawing/2014/main" id="{55AB36A1-1746-40F3-8199-47C738F685AA}"/>
              </a:ext>
            </a:extLst>
          </p:cNvPr>
          <p:cNvSpPr/>
          <p:nvPr/>
        </p:nvSpPr>
        <p:spPr>
          <a:xfrm>
            <a:off x="2246481" y="1757396"/>
            <a:ext cx="8124907" cy="2812758"/>
          </a:xfrm>
          <a:prstGeom prst="rect">
            <a:avLst/>
          </a:prstGeom>
        </p:spPr>
        <p:txBody>
          <a:bodyPr wrap="square">
            <a:spAutoFit/>
          </a:bodyPr>
          <a:lstStyle/>
          <a:p>
            <a:pPr>
              <a:lnSpc>
                <a:spcPct val="150000"/>
              </a:lnSpc>
            </a:pPr>
            <a:r>
              <a:rPr lang="en-US" sz="2000" dirty="0"/>
              <a:t>The database containing 82 columns and 55,989 rows (each row presenting a job seeker have joined the ES program and each column presenting a jobseeker characteristic like family status, religion, age, number of children, education, etc.). The data were collected for the period from 2016-2019. Data reclamation findings were 14% of empty cells, and 86% complete data.</a:t>
            </a:r>
            <a:br>
              <a:rPr lang="en-US" sz="2000" dirty="0"/>
            </a:br>
            <a:endParaRPr lang="en-US" sz="2000" dirty="0"/>
          </a:p>
        </p:txBody>
      </p:sp>
    </p:spTree>
    <p:extLst>
      <p:ext uri="{BB962C8B-B14F-4D97-AF65-F5344CB8AC3E}">
        <p14:creationId xmlns:p14="http://schemas.microsoft.com/office/powerpoint/2010/main" val="239173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D4B2A000-6834-423F-BFE2-13317E6D922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7" name="תמונה 26" descr="תוצאת תמונה עבור שירות התעסוקה">
            <a:extLst>
              <a:ext uri="{FF2B5EF4-FFF2-40B4-BE49-F238E27FC236}">
                <a16:creationId xmlns:a16="http://schemas.microsoft.com/office/drawing/2014/main" id="{A9CB042D-73E9-481E-AC11-EF99DB40C42A}"/>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19D69AF8-6D21-4CA8-BE26-AB683BC3334D}"/>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83E62B2-3ADE-4537-96B4-D92CEE6DCF76}"/>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8E577B62-1AD5-44E4-A3F0-B7BAB5CBDE31}"/>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0C75D882-2714-4A6B-A79E-C246AD19DB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57D83FD3-8F72-47F9-B1EA-4DE28BE4C4E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6C8CC559-EDDD-485D-A0B2-22F836AEA8CB}"/>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0379BE0C-A221-450E-9307-7876E8FB244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4ABADF1-0D6E-470F-9896-C0562FBDB68C}"/>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5771D415-C0DF-4DAA-9271-49F7417B408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26EAF358-7762-4E40-9674-930E29E8844F}"/>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68396F79-4392-4462-8095-46B24960F8D5}"/>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F445379F-EA25-4E8A-9F2C-BBFD46C9CC3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030BF108-1A14-4CEA-92E6-F035ADFDB2A8}"/>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F2B41750-ED82-4F23-968B-30854560C81D}"/>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7D590927-2E4B-4376-AF0F-369A401CC2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F0C94EF-4D3E-42F4-8E43-81A8B337AA6D}"/>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975696A-0EBA-4F4A-A570-91CAAD2979AE}"/>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AD041018-5379-44B2-9FED-039A78B43CA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A5780B1-F24B-4199-BEC1-506B3DDB6EBD}"/>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9" name="מלבן 28">
            <a:extLst>
              <a:ext uri="{FF2B5EF4-FFF2-40B4-BE49-F238E27FC236}">
                <a16:creationId xmlns:a16="http://schemas.microsoft.com/office/drawing/2014/main" id="{89D36DC5-F3F9-4752-95F1-BFD1EB474E08}"/>
              </a:ext>
            </a:extLst>
          </p:cNvPr>
          <p:cNvSpPr/>
          <p:nvPr/>
        </p:nvSpPr>
        <p:spPr>
          <a:xfrm>
            <a:off x="4930192" y="292285"/>
            <a:ext cx="275748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Data Factorizing</a:t>
            </a:r>
          </a:p>
        </p:txBody>
      </p:sp>
      <p:pic>
        <p:nvPicPr>
          <p:cNvPr id="3" name="תמונה 2">
            <a:extLst>
              <a:ext uri="{FF2B5EF4-FFF2-40B4-BE49-F238E27FC236}">
                <a16:creationId xmlns:a16="http://schemas.microsoft.com/office/drawing/2014/main" id="{695F8B07-1060-4F3A-AD73-ED6D44AE746D}"/>
              </a:ext>
            </a:extLst>
          </p:cNvPr>
          <p:cNvPicPr>
            <a:picLocks noChangeAspect="1"/>
          </p:cNvPicPr>
          <p:nvPr/>
        </p:nvPicPr>
        <p:blipFill>
          <a:blip r:embed="rId6"/>
          <a:stretch>
            <a:fillRect/>
          </a:stretch>
        </p:blipFill>
        <p:spPr>
          <a:xfrm>
            <a:off x="2432482" y="880118"/>
            <a:ext cx="7985830" cy="4890415"/>
          </a:xfrm>
          <a:prstGeom prst="rect">
            <a:avLst/>
          </a:prstGeom>
        </p:spPr>
      </p:pic>
    </p:spTree>
    <p:extLst>
      <p:ext uri="{BB962C8B-B14F-4D97-AF65-F5344CB8AC3E}">
        <p14:creationId xmlns:p14="http://schemas.microsoft.com/office/powerpoint/2010/main" val="57313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BA9BDAD4-185F-4AB9-AF00-2054C6F65C9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7" name="תמונה 26">
            <a:extLst>
              <a:ext uri="{FF2B5EF4-FFF2-40B4-BE49-F238E27FC236}">
                <a16:creationId xmlns:a16="http://schemas.microsoft.com/office/drawing/2014/main" id="{0C76FE81-A4FC-4B92-AC8A-1B34CFD0FE48}"/>
              </a:ext>
            </a:extLst>
          </p:cNvPr>
          <p:cNvPicPr/>
          <p:nvPr/>
        </p:nvPicPr>
        <p:blipFill>
          <a:blip r:embed="rId4"/>
          <a:stretch>
            <a:fillRect/>
          </a:stretch>
        </p:blipFill>
        <p:spPr>
          <a:xfrm>
            <a:off x="4535891" y="1488750"/>
            <a:ext cx="7576854" cy="192807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6DECACAE-49DE-4A5C-AC8E-3C0206A95042}"/>
                  </a:ext>
                </a:extLst>
              </p:cNvPr>
              <p:cNvSpPr/>
              <p:nvPr/>
            </p:nvSpPr>
            <p:spPr>
              <a:xfrm>
                <a:off x="339717" y="1314479"/>
                <a:ext cx="4167845" cy="2062103"/>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effectLst/>
                    <a:latin typeface="Calibri" panose="020F0502020204030204" pitchFamily="34" charset="0"/>
                    <a:ea typeface="Calibri" panose="020F0502020204030204" pitchFamily="34" charset="0"/>
                    <a:cs typeface="Arial" panose="020B0604020202020204" pitchFamily="34" charset="0"/>
                  </a:rPr>
                  <a:t> ( </a:t>
                </a:r>
                <a:r>
                  <a:rPr lang="en-US"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Cambria Math" panose="02040503050406030204" pitchFamily="18" charset="0"/>
                    <a:ea typeface="Calibri" panose="020F0502020204030204" pitchFamily="34" charset="0"/>
                    <a:cs typeface="David" panose="020E0502060401010101" pitchFamily="34" charset="-79"/>
                  </a:rPr>
                  <a:t> ( Otherwise)</a:t>
                </a:r>
                <a:endParaRPr lang="he-IL"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i="1" dirty="0">
                  <a:latin typeface="Cambria Math" panose="02040503050406030204" pitchFamily="18" charset="0"/>
                  <a:ea typeface="Calibri" panose="020F0502020204030204" pitchFamily="34" charset="0"/>
                  <a:cs typeface="David" panose="020E0502060401010101" pitchFamily="34" charset="-79"/>
                </a:endParaRPr>
              </a:p>
            </p:txBody>
          </p:sp>
        </mc:Choice>
        <mc:Fallback xmlns="">
          <p:sp>
            <p:nvSpPr>
              <p:cNvPr id="29" name="מלבן 28">
                <a:extLst>
                  <a:ext uri="{FF2B5EF4-FFF2-40B4-BE49-F238E27FC236}">
                    <a16:creationId xmlns:a16="http://schemas.microsoft.com/office/drawing/2014/main" id="{6DECACAE-49DE-4A5C-AC8E-3C0206A95042}"/>
                  </a:ext>
                </a:extLst>
              </p:cNvPr>
              <p:cNvSpPr>
                <a:spLocks noRot="1" noChangeAspect="1" noMove="1" noResize="1" noEditPoints="1" noAdjustHandles="1" noChangeArrowheads="1" noChangeShapeType="1" noTextEdit="1"/>
              </p:cNvSpPr>
              <p:nvPr/>
            </p:nvSpPr>
            <p:spPr>
              <a:xfrm>
                <a:off x="339717" y="1314479"/>
                <a:ext cx="4167845" cy="2062103"/>
              </a:xfrm>
              <a:prstGeom prst="rect">
                <a:avLst/>
              </a:prstGeom>
              <a:blipFill>
                <a:blip r:embed="rId5"/>
                <a:stretch>
                  <a:fillRect l="-1318" r="-1757"/>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7">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0" name="תמונה 29">
            <a:extLst>
              <a:ext uri="{FF2B5EF4-FFF2-40B4-BE49-F238E27FC236}">
                <a16:creationId xmlns:a16="http://schemas.microsoft.com/office/drawing/2014/main" id="{0D00F4E6-4B0F-4190-84C3-AFA3010F01E6}"/>
              </a:ext>
            </a:extLst>
          </p:cNvPr>
          <p:cNvPicPr/>
          <p:nvPr/>
        </p:nvPicPr>
        <p:blipFill>
          <a:blip r:embed="rId8">
            <a:extLst>
              <a:ext uri="{28A0092B-C50C-407E-A947-70E740481C1C}">
                <a14:useLocalDpi xmlns:a14="http://schemas.microsoft.com/office/drawing/2010/main" val="0"/>
              </a:ext>
            </a:extLst>
          </a:blip>
          <a:stretch>
            <a:fillRect/>
          </a:stretch>
        </p:blipFill>
        <p:spPr>
          <a:xfrm>
            <a:off x="53857" y="3550051"/>
            <a:ext cx="4902677" cy="2295848"/>
          </a:xfrm>
          <a:prstGeom prst="rect">
            <a:avLst/>
          </a:prstGeom>
        </p:spPr>
      </p:pic>
      <p:grpSp>
        <p:nvGrpSpPr>
          <p:cNvPr id="32" name="קבוצה 31">
            <a:extLst>
              <a:ext uri="{FF2B5EF4-FFF2-40B4-BE49-F238E27FC236}">
                <a16:creationId xmlns:a16="http://schemas.microsoft.com/office/drawing/2014/main" id="{71141D0D-F4B2-46C9-8DED-E785C6DCFD45}"/>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4C43989C-D4DB-43D1-905B-8884A154AC7F}"/>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26B3C938-4038-4B9A-AF8D-B73685403852}"/>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1A8A94EE-9A8C-41BD-A5C1-2D4F38007768}"/>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6E0A2B06-2BE6-42BB-9DA7-4BDDF2877412}"/>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A4C5F219-F48E-4021-B1CF-7475A4FB7EC5}"/>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461B329A-E6BE-4900-84E0-0413DF62886E}"/>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31E4AA7D-91F7-497B-8F7D-D29A08047E1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7EC2C6E6-36C3-4C00-9635-1BBAEBF254D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BDF486C8-2E2E-47EB-887C-1491181A17F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1E3999FD-DFD0-4047-AA1B-BC0D029F1A2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5057E9E8-978F-4E66-964D-4919C5741FBF}"/>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63B1507B-29D9-4296-BD66-3B2DA823722B}"/>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7574B7C8-B628-46C6-9B7B-B5DBD7657406}"/>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493634A6-699A-4ACF-8B0A-440B91F5EC6B}"/>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D5750989-88AC-4912-B7E3-641B0D0AAE41}"/>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3D6302E-080F-41B7-92AD-27D27AA258A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79847C9-3752-44CD-B707-13BF94973D7D}"/>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mc:AlternateContent xmlns:mc="http://schemas.openxmlformats.org/markup-compatibility/2006" xmlns:a14="http://schemas.microsoft.com/office/drawing/2010/main">
        <mc:Choice Requires="a14">
          <p:sp>
            <p:nvSpPr>
              <p:cNvPr id="3" name="מלבן 2">
                <a:extLst>
                  <a:ext uri="{FF2B5EF4-FFF2-40B4-BE49-F238E27FC236}">
                    <a16:creationId xmlns:a16="http://schemas.microsoft.com/office/drawing/2014/main" id="{3DC6EC16-EBAC-4793-96AD-BE126466EBC6}"/>
                  </a:ext>
                </a:extLst>
              </p:cNvPr>
              <p:cNvSpPr/>
              <p:nvPr/>
            </p:nvSpPr>
            <p:spPr>
              <a:xfrm>
                <a:off x="6456053" y="3376582"/>
                <a:ext cx="6096000" cy="1155894"/>
              </a:xfrm>
              <a:prstGeom prst="rect">
                <a:avLst/>
              </a:prstGeom>
            </p:spPr>
            <p:txBody>
              <a:bodyPr>
                <a:spAutoFit/>
              </a:bodyPr>
              <a:lstStyle/>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𝑑𝑖𝑓𝑓</m:t>
                      </m:r>
                      <m:r>
                        <a:rPr lang="en-US" i="1">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i="1">
                              <a:latin typeface="Cambria Math" panose="02040503050406030204" pitchFamily="18" charset="0"/>
                              <a:ea typeface="Calibri" panose="020F0502020204030204" pitchFamily="34" charset="0"/>
                              <a:cs typeface="Arial" panose="020B0604020202020204" pitchFamily="34" charset="0"/>
                            </a:rPr>
                          </m:ctrlPr>
                        </m:dPr>
                        <m:e>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0</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r>
                            <a:rPr lang="en-US" i="1">
                              <a:latin typeface="Cambria Math" panose="02040503050406030204" pitchFamily="18" charset="0"/>
                              <a:ea typeface="Calibri" panose="020F0502020204030204" pitchFamily="34" charset="0"/>
                              <a:cs typeface="Arial" panose="020B0604020202020204" pitchFamily="34" charset="0"/>
                            </a:rPr>
                            <m:t>−</m:t>
                          </m:r>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1</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e>
                      </m:d>
                    </m:oMath>
                    <m:oMath xmlns:m="http://schemas.openxmlformats.org/officeDocument/2006/math">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𝑃𝑂𝐺𝑃</m:t>
                      </m:r>
                      <m:r>
                        <a:rPr lang="en-US" sz="1200" i="1">
                          <a:effectLst/>
                          <a:latin typeface="Cambria Math" panose="02040503050406030204" pitchFamily="18" charset="0"/>
                          <a:ea typeface="Times New Roman" panose="02020603050405020304" pitchFamily="18" charset="0"/>
                          <a:cs typeface="Arial" panose="020B0604020202020204" pitchFamily="34" charset="0"/>
                        </a:rPr>
                        <m:t>=</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𝑝𝑟𝑜𝑝𝑜𝑡𝑖𝑜𝑛</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𝑜𝑓</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𝑔𝑜𝑜𝑑</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𝑝𝑙𝑎𝑐𝑖𝑛𝑔</m:t>
                      </m:r>
                    </m:oMath>
                  </m:oMathPara>
                </a14:m>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dirty="0">
                    <a:latin typeface="TimesNewRomanPS-BoldMT"/>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מלבן 2">
                <a:extLst>
                  <a:ext uri="{FF2B5EF4-FFF2-40B4-BE49-F238E27FC236}">
                    <a16:creationId xmlns:a16="http://schemas.microsoft.com/office/drawing/2014/main" id="{3DC6EC16-EBAC-4793-96AD-BE126466EBC6}"/>
                  </a:ext>
                </a:extLst>
              </p:cNvPr>
              <p:cNvSpPr>
                <a:spLocks noRot="1" noChangeAspect="1" noMove="1" noResize="1" noEditPoints="1" noAdjustHandles="1" noChangeArrowheads="1" noChangeShapeType="1" noTextEdit="1"/>
              </p:cNvSpPr>
              <p:nvPr/>
            </p:nvSpPr>
            <p:spPr>
              <a:xfrm>
                <a:off x="6456053" y="3376582"/>
                <a:ext cx="6096000" cy="1155894"/>
              </a:xfrm>
              <a:prstGeom prst="rect">
                <a:avLst/>
              </a:prstGeom>
              <a:blipFill>
                <a:blip r:embed="rId9"/>
                <a:stretch>
                  <a:fillRect/>
                </a:stretch>
              </a:blipFill>
            </p:spPr>
            <p:txBody>
              <a:bodyPr/>
              <a:lstStyle/>
              <a:p>
                <a:r>
                  <a:rPr lang="he-IL">
                    <a:noFill/>
                  </a:rPr>
                  <a:t> </a:t>
                </a:r>
              </a:p>
            </p:txBody>
          </p:sp>
        </mc:Fallback>
      </mc:AlternateContent>
      <p:graphicFrame>
        <p:nvGraphicFramePr>
          <p:cNvPr id="50" name="תרשים 49">
            <a:extLst>
              <a:ext uri="{FF2B5EF4-FFF2-40B4-BE49-F238E27FC236}">
                <a16:creationId xmlns:a16="http://schemas.microsoft.com/office/drawing/2014/main" id="{17194E7F-83D5-498F-A4E3-4771A720B78C}"/>
              </a:ext>
            </a:extLst>
          </p:cNvPr>
          <p:cNvGraphicFramePr>
            <a:graphicFrameLocks/>
          </p:cNvGraphicFramePr>
          <p:nvPr>
            <p:extLst>
              <p:ext uri="{D42A27DB-BD31-4B8C-83A1-F6EECF244321}">
                <p14:modId xmlns:p14="http://schemas.microsoft.com/office/powerpoint/2010/main" val="1165569033"/>
              </p:ext>
            </p:extLst>
          </p:nvPr>
        </p:nvGraphicFramePr>
        <p:xfrm>
          <a:off x="3331490" y="1855538"/>
          <a:ext cx="5954889" cy="3513712"/>
        </p:xfrm>
        <a:graphic>
          <a:graphicData uri="http://schemas.openxmlformats.org/drawingml/2006/chart">
            <c:chart xmlns:c="http://schemas.openxmlformats.org/drawingml/2006/chart" xmlns:r="http://schemas.openxmlformats.org/officeDocument/2006/relationships" r:id="rId10"/>
          </a:graphicData>
        </a:graphic>
      </p:graphicFrame>
      <p:sp>
        <p:nvSpPr>
          <p:cNvPr id="31" name="מלבן 30">
            <a:extLst>
              <a:ext uri="{FF2B5EF4-FFF2-40B4-BE49-F238E27FC236}">
                <a16:creationId xmlns:a16="http://schemas.microsoft.com/office/drawing/2014/main" id="{43BDF731-C13F-4006-9F20-7ACAEFFAEBB9}"/>
              </a:ext>
            </a:extLst>
          </p:cNvPr>
          <p:cNvSpPr/>
          <p:nvPr/>
        </p:nvSpPr>
        <p:spPr>
          <a:xfrm>
            <a:off x="1753267" y="378080"/>
            <a:ext cx="9153414"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Q1: Is there a difference between good placements of the Arabic population to other populations?</a:t>
            </a:r>
          </a:p>
        </p:txBody>
      </p:sp>
    </p:spTree>
    <p:extLst>
      <p:ext uri="{BB962C8B-B14F-4D97-AF65-F5344CB8AC3E}">
        <p14:creationId xmlns:p14="http://schemas.microsoft.com/office/powerpoint/2010/main" val="9142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50"/>
                                        </p:tgtEl>
                                      </p:cBhvr>
                                    </p:animEffect>
                                    <p:set>
                                      <p:cBhvr>
                                        <p:cTn id="14" dur="1" fill="hold">
                                          <p:stCondLst>
                                            <p:cond delay="499"/>
                                          </p:stCondLst>
                                        </p:cTn>
                                        <p:tgtEl>
                                          <p:spTgt spid="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Graphic spid="50" grpId="0">
        <p:bldAsOne/>
      </p:bldGraphic>
      <p:bldGraphic spid="50" grpId="1">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E566592A-832F-4CDD-BF8B-9ED88653021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0" name="מלבן 49">
                <a:extLst>
                  <a:ext uri="{FF2B5EF4-FFF2-40B4-BE49-F238E27FC236}">
                    <a16:creationId xmlns:a16="http://schemas.microsoft.com/office/drawing/2014/main" id="{FEB1030B-7E80-476F-AA82-CEB1ED423A0B}"/>
                  </a:ext>
                </a:extLst>
              </p:cNvPr>
              <p:cNvSpPr/>
              <p:nvPr/>
            </p:nvSpPr>
            <p:spPr>
              <a:xfrm>
                <a:off x="6096000" y="3514726"/>
                <a:ext cx="5553740" cy="1938992"/>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000" dirty="0">
                    <a:latin typeface="David" panose="020E0502060401010101" pitchFamily="34" charset="-79"/>
                    <a:cs typeface="David" panose="020E0502060401010101" pitchFamily="34" charset="-79"/>
                  </a:rPr>
                  <a:t>T-test results: </a:t>
                </a:r>
                <a14:m>
                  <m:oMath xmlns:m="http://schemas.openxmlformats.org/officeDocument/2006/math">
                    <m:r>
                      <a:rPr lang="he-IL" sz="2000" i="1">
                        <a:latin typeface="Cambria Math" panose="02040503050406030204" pitchFamily="18" charset="0"/>
                      </a:rPr>
                      <m:t>𝜌</m:t>
                    </m:r>
                    <m:r>
                      <a:rPr lang="en-US" sz="2000" i="1">
                        <a:latin typeface="Cambria Math" panose="02040503050406030204" pitchFamily="18" charset="0"/>
                      </a:rPr>
                      <m:t>=</m:t>
                    </m:r>
                    <m:r>
                      <a:rPr lang="en-US" sz="2000">
                        <a:latin typeface="Cambria Math" panose="02040503050406030204" pitchFamily="18" charset="0"/>
                      </a:rPr>
                      <m:t>0</m:t>
                    </m:r>
                    <m:r>
                      <a:rPr lang="en-US" sz="2000">
                        <a:latin typeface="Cambria Math" panose="02040503050406030204" pitchFamily="18" charset="0"/>
                      </a:rPr>
                      <m:t>.</m:t>
                    </m:r>
                    <m:r>
                      <a:rPr lang="en-US" sz="2000">
                        <a:latin typeface="Cambria Math" panose="02040503050406030204" pitchFamily="18" charset="0"/>
                      </a:rPr>
                      <m:t>097</m:t>
                    </m:r>
                  </m:oMath>
                </a14:m>
                <a:r>
                  <a:rPr lang="he-IL" sz="2000" b="1" dirty="0">
                    <a:latin typeface="David" panose="020E0502060401010101" pitchFamily="34" charset="-79"/>
                    <a:cs typeface="David" panose="020E0502060401010101" pitchFamily="34" charset="-79"/>
                  </a:rPr>
                  <a:t> ,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0</m:t>
                    </m:r>
                    <m:r>
                      <a:rPr lang="en-US" sz="2000" i="1">
                        <a:latin typeface="Cambria Math" panose="02040503050406030204" pitchFamily="18" charset="0"/>
                      </a:rPr>
                      <m:t>.</m:t>
                    </m:r>
                    <m:r>
                      <a:rPr lang="en-US" sz="2000" i="1">
                        <a:latin typeface="Cambria Math" panose="02040503050406030204" pitchFamily="18" charset="0"/>
                      </a:rPr>
                      <m:t>05</m:t>
                    </m:r>
                  </m:oMath>
                </a14:m>
                <a:r>
                  <a:rPr lang="he-IL" sz="2000" dirty="0">
                    <a:latin typeface="David" panose="020E0502060401010101" pitchFamily="34" charset="-79"/>
                    <a:cs typeface="David" panose="020E0502060401010101" pitchFamily="34" charset="-79"/>
                  </a:rPr>
                  <a:t>.</a:t>
                </a:r>
              </a:p>
              <a:p>
                <a:pPr algn="l" rtl="0"/>
                <a:r>
                  <a:rPr lang="en-US" sz="2000" dirty="0">
                    <a:latin typeface="David" panose="020E0502060401010101" pitchFamily="34" charset="-79"/>
                  </a:rPr>
                  <a:t>The critical value is greater than ∝.</a:t>
                </a:r>
              </a:p>
              <a:p>
                <a:pPr algn="l" rtl="0"/>
                <a:r>
                  <a:rPr lang="en-US" sz="2000" dirty="0">
                    <a:latin typeface="David" panose="020E0502060401010101" pitchFamily="34" charset="-79"/>
                  </a:rPr>
                  <a:t>The conclusion is to not reject the null hypothesis and conclude there is no significant difference between the job placement of the Arabs and the job placement of the non-Arabs. </a:t>
                </a:r>
                <a:endParaRPr lang="he-IL" sz="2000" dirty="0">
                  <a:latin typeface="David" panose="020E0502060401010101" pitchFamily="34" charset="-79"/>
                </a:endParaRPr>
              </a:p>
            </p:txBody>
          </p:sp>
        </mc:Choice>
        <mc:Fallback>
          <p:sp>
            <p:nvSpPr>
              <p:cNvPr id="50" name="מלבן 49">
                <a:extLst>
                  <a:ext uri="{FF2B5EF4-FFF2-40B4-BE49-F238E27FC236}">
                    <a16:creationId xmlns:a16="http://schemas.microsoft.com/office/drawing/2014/main" id="{FEB1030B-7E80-476F-AA82-CEB1ED423A0B}"/>
                  </a:ext>
                </a:extLst>
              </p:cNvPr>
              <p:cNvSpPr>
                <a:spLocks noRot="1" noChangeAspect="1" noMove="1" noResize="1" noEditPoints="1" noAdjustHandles="1" noChangeArrowheads="1" noChangeShapeType="1" noTextEdit="1"/>
              </p:cNvSpPr>
              <p:nvPr/>
            </p:nvSpPr>
            <p:spPr>
              <a:xfrm>
                <a:off x="6096000" y="3514726"/>
                <a:ext cx="5553740" cy="1938992"/>
              </a:xfrm>
              <a:prstGeom prst="rect">
                <a:avLst/>
              </a:prstGeom>
              <a:blipFill>
                <a:blip r:embed="rId4"/>
                <a:stretch>
                  <a:fillRect l="-1098" t="-1887" b="-4717"/>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2" name="תמונה 31">
            <a:extLst>
              <a:ext uri="{FF2B5EF4-FFF2-40B4-BE49-F238E27FC236}">
                <a16:creationId xmlns:a16="http://schemas.microsoft.com/office/drawing/2014/main" id="{50D19CAE-15E8-4126-AF3A-D98A03988F99}"/>
              </a:ext>
            </a:extLst>
          </p:cNvPr>
          <p:cNvPicPr/>
          <p:nvPr/>
        </p:nvPicPr>
        <p:blipFill>
          <a:blip r:embed="rId7"/>
          <a:stretch>
            <a:fillRect/>
          </a:stretch>
        </p:blipFill>
        <p:spPr>
          <a:xfrm>
            <a:off x="4246621" y="1727295"/>
            <a:ext cx="6846780" cy="1407454"/>
          </a:xfrm>
          <a:prstGeom prst="rect">
            <a:avLst/>
          </a:prstGeom>
        </p:spPr>
      </p:pic>
      <p:grpSp>
        <p:nvGrpSpPr>
          <p:cNvPr id="33" name="קבוצה 32">
            <a:extLst>
              <a:ext uri="{FF2B5EF4-FFF2-40B4-BE49-F238E27FC236}">
                <a16:creationId xmlns:a16="http://schemas.microsoft.com/office/drawing/2014/main" id="{254920F7-7C12-4F28-9292-623983C5B5F7}"/>
              </a:ext>
            </a:extLst>
          </p:cNvPr>
          <p:cNvGrpSpPr/>
          <p:nvPr/>
        </p:nvGrpSpPr>
        <p:grpSpPr>
          <a:xfrm>
            <a:off x="2686168" y="5856652"/>
            <a:ext cx="1517927" cy="893469"/>
            <a:chOff x="5953" y="27845"/>
            <a:chExt cx="2214562" cy="893469"/>
          </a:xfrm>
        </p:grpSpPr>
        <p:sp>
          <p:nvSpPr>
            <p:cNvPr id="34" name="חץ: סוגר זוויתי 33">
              <a:extLst>
                <a:ext uri="{FF2B5EF4-FFF2-40B4-BE49-F238E27FC236}">
                  <a16:creationId xmlns:a16="http://schemas.microsoft.com/office/drawing/2014/main" id="{42280557-E8EF-4E69-9489-A232BE31DE4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4122FB16-5112-4C86-A4BD-ADDA77BA8967}"/>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6" name="קבוצה 35">
            <a:extLst>
              <a:ext uri="{FF2B5EF4-FFF2-40B4-BE49-F238E27FC236}">
                <a16:creationId xmlns:a16="http://schemas.microsoft.com/office/drawing/2014/main" id="{EAC71F1D-F058-48B9-9F09-EFDF7CEE198C}"/>
              </a:ext>
            </a:extLst>
          </p:cNvPr>
          <p:cNvGrpSpPr/>
          <p:nvPr/>
        </p:nvGrpSpPr>
        <p:grpSpPr>
          <a:xfrm>
            <a:off x="3914858" y="5835146"/>
            <a:ext cx="1517927" cy="907330"/>
            <a:chOff x="1999059" y="6339"/>
            <a:chExt cx="2214562" cy="907330"/>
          </a:xfrm>
        </p:grpSpPr>
        <p:sp>
          <p:nvSpPr>
            <p:cNvPr id="37" name="חץ: סוגר זוויתי 36">
              <a:extLst>
                <a:ext uri="{FF2B5EF4-FFF2-40B4-BE49-F238E27FC236}">
                  <a16:creationId xmlns:a16="http://schemas.microsoft.com/office/drawing/2014/main" id="{F42B8888-7DE9-4B1D-96FE-51012C065C1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81DAF4C5-2682-4E05-88D1-0BB78358EA9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9" name="קבוצה 38">
            <a:extLst>
              <a:ext uri="{FF2B5EF4-FFF2-40B4-BE49-F238E27FC236}">
                <a16:creationId xmlns:a16="http://schemas.microsoft.com/office/drawing/2014/main" id="{F92AA798-A6E5-40D3-8864-DBEEA1BFEACC}"/>
              </a:ext>
            </a:extLst>
          </p:cNvPr>
          <p:cNvGrpSpPr/>
          <p:nvPr/>
        </p:nvGrpSpPr>
        <p:grpSpPr>
          <a:xfrm>
            <a:off x="5122416" y="5856652"/>
            <a:ext cx="1517927" cy="901113"/>
            <a:chOff x="3992165" y="27845"/>
            <a:chExt cx="2214562" cy="901113"/>
          </a:xfrm>
        </p:grpSpPr>
        <p:sp>
          <p:nvSpPr>
            <p:cNvPr id="40" name="חץ: סוגר זוויתי 39">
              <a:extLst>
                <a:ext uri="{FF2B5EF4-FFF2-40B4-BE49-F238E27FC236}">
                  <a16:creationId xmlns:a16="http://schemas.microsoft.com/office/drawing/2014/main" id="{46FB18A3-3334-411F-84A1-C64513DAA2F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F584F23F-BB7C-4E5D-990B-F4E42700E8CC}"/>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E324BAF3-ACFD-41DB-AC00-B28192988000}"/>
              </a:ext>
            </a:extLst>
          </p:cNvPr>
          <p:cNvGrpSpPr/>
          <p:nvPr/>
        </p:nvGrpSpPr>
        <p:grpSpPr>
          <a:xfrm>
            <a:off x="6329974" y="5856652"/>
            <a:ext cx="1517927" cy="901113"/>
            <a:chOff x="5985271" y="27845"/>
            <a:chExt cx="2214562" cy="901113"/>
          </a:xfrm>
        </p:grpSpPr>
        <p:sp>
          <p:nvSpPr>
            <p:cNvPr id="43" name="חץ: סוגר זוויתי 42">
              <a:extLst>
                <a:ext uri="{FF2B5EF4-FFF2-40B4-BE49-F238E27FC236}">
                  <a16:creationId xmlns:a16="http://schemas.microsoft.com/office/drawing/2014/main" id="{126D2628-EA8C-4C44-B3BD-95ED6BE9044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4" name="חץ: סוגר זוויתי 10">
              <a:extLst>
                <a:ext uri="{FF2B5EF4-FFF2-40B4-BE49-F238E27FC236}">
                  <a16:creationId xmlns:a16="http://schemas.microsoft.com/office/drawing/2014/main" id="{ACDB49BA-F3A4-4E46-8BF0-DD43DA7F432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5" name="קבוצה 44">
            <a:extLst>
              <a:ext uri="{FF2B5EF4-FFF2-40B4-BE49-F238E27FC236}">
                <a16:creationId xmlns:a16="http://schemas.microsoft.com/office/drawing/2014/main" id="{7552DA2C-7610-42DC-AAA3-9F4CA42A084F}"/>
              </a:ext>
            </a:extLst>
          </p:cNvPr>
          <p:cNvGrpSpPr/>
          <p:nvPr/>
        </p:nvGrpSpPr>
        <p:grpSpPr>
          <a:xfrm>
            <a:off x="7537532" y="5864297"/>
            <a:ext cx="1517927" cy="893468"/>
            <a:chOff x="7978378" y="20201"/>
            <a:chExt cx="2214562" cy="893468"/>
          </a:xfrm>
        </p:grpSpPr>
        <p:sp>
          <p:nvSpPr>
            <p:cNvPr id="46" name="חץ: סוגר זוויתי 45">
              <a:extLst>
                <a:ext uri="{FF2B5EF4-FFF2-40B4-BE49-F238E27FC236}">
                  <a16:creationId xmlns:a16="http://schemas.microsoft.com/office/drawing/2014/main" id="{C8A9D5F9-1BD6-49ED-91CD-A457AFD1D29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CB777833-0F29-4CDB-A0F4-DF17962AB2BD}"/>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8" name="קבוצה 47">
            <a:extLst>
              <a:ext uri="{FF2B5EF4-FFF2-40B4-BE49-F238E27FC236}">
                <a16:creationId xmlns:a16="http://schemas.microsoft.com/office/drawing/2014/main" id="{B84B5C77-A5DF-4DC6-AC87-F8A4903B10B0}"/>
              </a:ext>
            </a:extLst>
          </p:cNvPr>
          <p:cNvGrpSpPr/>
          <p:nvPr/>
        </p:nvGrpSpPr>
        <p:grpSpPr>
          <a:xfrm>
            <a:off x="8745090" y="5871941"/>
            <a:ext cx="1517927" cy="885824"/>
            <a:chOff x="9971484" y="27845"/>
            <a:chExt cx="2214562" cy="885824"/>
          </a:xfrm>
        </p:grpSpPr>
        <p:sp>
          <p:nvSpPr>
            <p:cNvPr id="49" name="חץ: סוגר זוויתי 48">
              <a:extLst>
                <a:ext uri="{FF2B5EF4-FFF2-40B4-BE49-F238E27FC236}">
                  <a16:creationId xmlns:a16="http://schemas.microsoft.com/office/drawing/2014/main" id="{B619CFB4-7254-415A-B2C7-5313AFAC272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0" name="חץ: סוגר זוויתי 14">
              <a:extLst>
                <a:ext uri="{FF2B5EF4-FFF2-40B4-BE49-F238E27FC236}">
                  <a16:creationId xmlns:a16="http://schemas.microsoft.com/office/drawing/2014/main" id="{85BB79BB-3556-4D05-B5A4-24C1010C8F20}"/>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1026" name="Picture 2">
            <a:extLst>
              <a:ext uri="{FF2B5EF4-FFF2-40B4-BE49-F238E27FC236}">
                <a16:creationId xmlns:a16="http://schemas.microsoft.com/office/drawing/2014/main" id="{A8ECB575-F6F6-4928-B0B2-401C9014A3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544" y="3134749"/>
            <a:ext cx="5142782" cy="2743390"/>
          </a:xfrm>
          <a:prstGeom prst="rect">
            <a:avLst/>
          </a:prstGeom>
          <a:noFill/>
          <a:extLst>
            <a:ext uri="{909E8E84-426E-40DD-AFC4-6F175D3DCCD1}">
              <a14:hiddenFill xmlns:a14="http://schemas.microsoft.com/office/drawing/2010/main">
                <a:solidFill>
                  <a:srgbClr val="FFFFFF"/>
                </a:solidFill>
              </a14:hiddenFill>
            </a:ext>
          </a:extLst>
        </p:spPr>
      </p:pic>
      <p:sp>
        <p:nvSpPr>
          <p:cNvPr id="29" name="מלבן 28">
            <a:extLst>
              <a:ext uri="{FF2B5EF4-FFF2-40B4-BE49-F238E27FC236}">
                <a16:creationId xmlns:a16="http://schemas.microsoft.com/office/drawing/2014/main" id="{BB697E8C-E93C-4424-A477-00FDA1738B8F}"/>
              </a:ext>
            </a:extLst>
          </p:cNvPr>
          <p:cNvSpPr/>
          <p:nvPr/>
        </p:nvSpPr>
        <p:spPr>
          <a:xfrm>
            <a:off x="1753267" y="378080"/>
            <a:ext cx="9153414"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Q1: Is there a difference between good placements of the Arabic population to other populations?</a:t>
            </a:r>
          </a:p>
        </p:txBody>
      </p:sp>
      <mc:AlternateContent xmlns:mc="http://schemas.openxmlformats.org/markup-compatibility/2006">
        <mc:Choice xmlns:a14="http://schemas.microsoft.com/office/drawing/2010/main" Requires="a14">
          <p:sp>
            <p:nvSpPr>
              <p:cNvPr id="30" name="מלבן 29">
                <a:extLst>
                  <a:ext uri="{FF2B5EF4-FFF2-40B4-BE49-F238E27FC236}">
                    <a16:creationId xmlns:a16="http://schemas.microsoft.com/office/drawing/2014/main" id="{3A3290EC-BC1A-4E3D-A280-1B47D6EB12A3}"/>
                  </a:ext>
                </a:extLst>
              </p:cNvPr>
              <p:cNvSpPr/>
              <p:nvPr/>
            </p:nvSpPr>
            <p:spPr>
              <a:xfrm>
                <a:off x="339717" y="1314479"/>
                <a:ext cx="4167845" cy="2062103"/>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effectLst/>
                    <a:latin typeface="Calibri" panose="020F0502020204030204" pitchFamily="34" charset="0"/>
                    <a:ea typeface="Calibri" panose="020F0502020204030204" pitchFamily="34" charset="0"/>
                    <a:cs typeface="Arial" panose="020B0604020202020204" pitchFamily="34" charset="0"/>
                  </a:rPr>
                  <a:t> ( </a:t>
                </a:r>
                <a:r>
                  <a:rPr lang="en-US"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Cambria Math" panose="02040503050406030204" pitchFamily="18" charset="0"/>
                    <a:ea typeface="Calibri" panose="020F0502020204030204" pitchFamily="34" charset="0"/>
                    <a:cs typeface="David" panose="020E0502060401010101" pitchFamily="34" charset="-79"/>
                  </a:rPr>
                  <a:t> ( Otherwise)</a:t>
                </a:r>
                <a:endParaRPr lang="he-IL"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i="1" dirty="0">
                  <a:latin typeface="Cambria Math" panose="02040503050406030204" pitchFamily="18" charset="0"/>
                  <a:ea typeface="Calibri" panose="020F0502020204030204" pitchFamily="34" charset="0"/>
                  <a:cs typeface="David" panose="020E0502060401010101" pitchFamily="34" charset="-79"/>
                </a:endParaRPr>
              </a:p>
            </p:txBody>
          </p:sp>
        </mc:Choice>
        <mc:Fallback>
          <p:sp>
            <p:nvSpPr>
              <p:cNvPr id="30" name="מלבן 29">
                <a:extLst>
                  <a:ext uri="{FF2B5EF4-FFF2-40B4-BE49-F238E27FC236}">
                    <a16:creationId xmlns:a16="http://schemas.microsoft.com/office/drawing/2014/main" id="{3A3290EC-BC1A-4E3D-A280-1B47D6EB12A3}"/>
                  </a:ext>
                </a:extLst>
              </p:cNvPr>
              <p:cNvSpPr>
                <a:spLocks noRot="1" noChangeAspect="1" noMove="1" noResize="1" noEditPoints="1" noAdjustHandles="1" noChangeArrowheads="1" noChangeShapeType="1" noTextEdit="1"/>
              </p:cNvSpPr>
              <p:nvPr/>
            </p:nvSpPr>
            <p:spPr>
              <a:xfrm>
                <a:off x="339717" y="1314479"/>
                <a:ext cx="4167845" cy="2062103"/>
              </a:xfrm>
              <a:prstGeom prst="rect">
                <a:avLst/>
              </a:prstGeom>
              <a:blipFill>
                <a:blip r:embed="rId9"/>
                <a:stretch>
                  <a:fillRect l="-1318" r="-1757"/>
                </a:stretch>
              </a:blipFill>
            </p:spPr>
            <p:txBody>
              <a:bodyPr/>
              <a:lstStyle/>
              <a:p>
                <a:r>
                  <a:rPr lang="he-IL">
                    <a:noFill/>
                  </a:rPr>
                  <a:t> </a:t>
                </a:r>
              </a:p>
            </p:txBody>
          </p:sp>
        </mc:Fallback>
      </mc:AlternateContent>
    </p:spTree>
    <p:extLst>
      <p:ext uri="{BB962C8B-B14F-4D97-AF65-F5344CB8AC3E}">
        <p14:creationId xmlns:p14="http://schemas.microsoft.com/office/powerpoint/2010/main" val="39421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1000"/>
                                        <p:tgtEl>
                                          <p:spTgt spid="50"/>
                                        </p:tgtEl>
                                      </p:cBhvr>
                                    </p:animEffect>
                                    <p:anim calcmode="lin" valueType="num">
                                      <p:cBhvr>
                                        <p:cTn id="20" dur="1000" fill="hold"/>
                                        <p:tgtEl>
                                          <p:spTgt spid="50"/>
                                        </p:tgtEl>
                                        <p:attrNameLst>
                                          <p:attrName>ppt_x</p:attrName>
                                        </p:attrNameLst>
                                      </p:cBhvr>
                                      <p:tavLst>
                                        <p:tav tm="0">
                                          <p:val>
                                            <p:strVal val="#ppt_x"/>
                                          </p:val>
                                        </p:tav>
                                        <p:tav tm="100000">
                                          <p:val>
                                            <p:strVal val="#ppt_x"/>
                                          </p:val>
                                        </p:tav>
                                      </p:tavLst>
                                    </p:anim>
                                    <p:anim calcmode="lin" valueType="num">
                                      <p:cBhvr>
                                        <p:cTn id="2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1158FB80-6D8C-4D1E-8263-7B5E03B1C41C}"/>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29" name="תמונה 28">
            <a:extLst>
              <a:ext uri="{FF2B5EF4-FFF2-40B4-BE49-F238E27FC236}">
                <a16:creationId xmlns:a16="http://schemas.microsoft.com/office/drawing/2014/main" id="{056CE30F-9F8D-4187-87ED-407D66CA119B}"/>
              </a:ext>
            </a:extLst>
          </p:cNvPr>
          <p:cNvPicPr>
            <a:picLocks noChangeAspect="1"/>
          </p:cNvPicPr>
          <p:nvPr/>
        </p:nvPicPr>
        <p:blipFill>
          <a:blip r:embed="rId4"/>
          <a:stretch>
            <a:fillRect/>
          </a:stretch>
        </p:blipFill>
        <p:spPr>
          <a:xfrm>
            <a:off x="368739" y="2376618"/>
            <a:ext cx="5695950" cy="3324225"/>
          </a:xfrm>
          <a:prstGeom prst="rect">
            <a:avLst/>
          </a:prstGeom>
        </p:spPr>
      </p:pic>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6" name="מסגרת 5">
            <a:extLst>
              <a:ext uri="{FF2B5EF4-FFF2-40B4-BE49-F238E27FC236}">
                <a16:creationId xmlns:a16="http://schemas.microsoft.com/office/drawing/2014/main" id="{FB63F24E-F440-4FF6-A76D-AF2B0B40CD39}"/>
              </a:ext>
            </a:extLst>
          </p:cNvPr>
          <p:cNvSpPr/>
          <p:nvPr/>
        </p:nvSpPr>
        <p:spPr>
          <a:xfrm>
            <a:off x="1866146" y="5308032"/>
            <a:ext cx="4097423" cy="21710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grpSp>
        <p:nvGrpSpPr>
          <p:cNvPr id="32" name="קבוצה 31">
            <a:extLst>
              <a:ext uri="{FF2B5EF4-FFF2-40B4-BE49-F238E27FC236}">
                <a16:creationId xmlns:a16="http://schemas.microsoft.com/office/drawing/2014/main" id="{6AE60F29-4610-4E9E-99E5-6FD4D8BED87A}"/>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EB2A56BF-8783-46D8-B2B6-40C255E2662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3E5D25D-1214-4407-ACA5-751321B854A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34619AE2-CFB1-4EF6-8D3D-52DD1E152E02}"/>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95C4B179-6249-433F-9DF9-9E56EA0A966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37E134D-6005-4267-9E51-9B2F9CA6FECA}"/>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91A8C35-2D16-47E9-8B0B-6119286F3359}"/>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F224FACC-BBBA-461A-9AD4-781AF520832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657122C0-480B-46DA-BDDC-DD915E8E2FD3}"/>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EFAE6EA1-67D6-4243-A443-5625C97CAD8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A87BE846-FFC0-406C-A067-614A17BAC37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BB38B3CA-4010-4D25-A914-85FFECC8594E}"/>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A71AC40-6A02-4EEC-BC99-EFA6D83F235F}"/>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264A4815-F8E2-4ACD-B6E1-340BD069C6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C11BFB7F-6916-441D-80B3-C74BC6E68FAE}"/>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FDC36598-3BB8-479A-801D-6289E88C5AE6}"/>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60BB68CB-4CFA-4AE6-BD83-FF638EA1A3A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2EC070B-9C77-41B3-BCBF-D9CB6ECD324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mc:AlternateContent xmlns:mc="http://schemas.openxmlformats.org/markup-compatibility/2006" xmlns:a14="http://schemas.microsoft.com/office/drawing/2010/main">
        <mc:Choice Requires="a14">
          <p:sp>
            <p:nvSpPr>
              <p:cNvPr id="5" name="מלבן 4">
                <a:extLst>
                  <a:ext uri="{FF2B5EF4-FFF2-40B4-BE49-F238E27FC236}">
                    <a16:creationId xmlns:a16="http://schemas.microsoft.com/office/drawing/2014/main" id="{75367A35-99D8-49B3-9FA7-3DF151DC775D}"/>
                  </a:ext>
                </a:extLst>
              </p:cNvPr>
              <p:cNvSpPr/>
              <p:nvPr/>
            </p:nvSpPr>
            <p:spPr>
              <a:xfrm>
                <a:off x="306670" y="1106563"/>
                <a:ext cx="6782267" cy="1397562"/>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𝒍𝒐𝒄</m:t>
                      </m:r>
                      <m:d>
                        <m:dPr>
                          <m:begChr m:val="["/>
                          <m:endChr m:val="]"/>
                          <m:ctrlPr>
                            <a:rPr lang="en-US" b="1" i="1">
                              <a:latin typeface="Cambria Math" panose="02040503050406030204" pitchFamily="18" charset="0"/>
                              <a:ea typeface="Calibri" panose="020F0502020204030204" pitchFamily="34" charset="0"/>
                              <a:cs typeface="Arial" panose="020B0604020202020204" pitchFamily="34" charset="0"/>
                            </a:rPr>
                          </m:ctrlPr>
                        </m:dPr>
                        <m:e>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𝒅𝒂𝒚𝒔</m:t>
                          </m:r>
                          <m:r>
                            <a:rPr lang="en-US" b="1" i="1">
                              <a:latin typeface="Cambria Math" panose="02040503050406030204" pitchFamily="18" charset="0"/>
                              <a:ea typeface="Calibri" panose="020F0502020204030204" pitchFamily="34" charset="0"/>
                              <a:cs typeface="Arial" panose="020B0604020202020204" pitchFamily="34" charset="0"/>
                            </a:rPr>
                            <m:t>_</m:t>
                          </m:r>
                          <m:r>
                            <a:rPr lang="en-US" b="1" i="1">
                              <a:latin typeface="Cambria Math" panose="02040503050406030204" pitchFamily="18" charset="0"/>
                              <a:ea typeface="Calibri" panose="020F0502020204030204" pitchFamily="34" charset="0"/>
                              <a:cs typeface="Arial" panose="020B0604020202020204" pitchFamily="34" charset="0"/>
                            </a:rPr>
                            <m:t>𝒅𝒊𝒇𝒇</m:t>
                          </m:r>
                          <m:r>
                            <a:rPr lang="en-US" b="1" i="1">
                              <a:latin typeface="Cambria Math" panose="02040503050406030204" pitchFamily="18" charset="0"/>
                              <a:ea typeface="Calibri" panose="020F0502020204030204" pitchFamily="34" charset="0"/>
                              <a:cs typeface="Arial" panose="020B0604020202020204" pitchFamily="34" charset="0"/>
                            </a:rPr>
                            <m:t>′</m:t>
                          </m:r>
                        </m:e>
                      </m:d>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𝒅𝒇</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𝑳𝑷𝑫</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b="1" i="1">
                          <a:latin typeface="Cambria Math" panose="02040503050406030204" pitchFamily="18" charset="0"/>
                          <a:ea typeface="Calibri" panose="020F0502020204030204" pitchFamily="34" charset="0"/>
                          <a:cs typeface="Arial" panose="020B0604020202020204" pitchFamily="34" charset="0"/>
                        </a:rPr>
                        <m:t>]</m:t>
                      </m:r>
                    </m:oMath>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𝑳𝑷𝑫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𝒍𝒂𝒔𝒕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𝒑𝒍𝒂𝒄𝒆𝒎𝒆𝒏𝒕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m:t>
                      </m:r>
                      <m:sSup>
                        <m:sSupPr>
                          <m:ctrlPr>
                            <a:rPr lang="en-US" sz="12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200" b="1" i="1">
                              <a:effectLst/>
                              <a:latin typeface="Cambria Math" panose="02040503050406030204" pitchFamily="18" charset="0"/>
                              <a:ea typeface="Times New Roman" panose="02020603050405020304" pitchFamily="18" charset="0"/>
                              <a:cs typeface="Arial" panose="020B0604020202020204" pitchFamily="34" charset="0"/>
                            </a:rPr>
                            <m:t>𝒆</m:t>
                          </m:r>
                        </m:e>
                        <m:sup>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sup>
                      </m:sSup>
                    </m:oMath>
                  </m:oMathPara>
                </a14:m>
                <a:endParaRPr lang="en-US" sz="1200" b="1"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50000"/>
                  </a:lnSpc>
                </a:pPr>
                <a14:m>
                  <m:oMathPara xmlns:m="http://schemas.openxmlformats.org/officeDocument/2006/math">
                    <m:oMathParaPr>
                      <m:jc m:val="left"/>
                    </m:oMathParaPr>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𝒇𝒊𝒓𝒔𝒕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𝒋𝒐𝒊𝒏𝒊𝒏𝒈</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𝒕𝒐</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𝒕𝒉𝒆</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𝒑𝒓𝒐𝒈𝒓𝒂𝒎</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𝒅𝒂𝒕𝒆</m:t>
                      </m:r>
                    </m:oMath>
                  </m:oMathPara>
                </a14:m>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sz="1200" dirty="0">
                    <a:effectLst/>
                    <a:latin typeface="Tahoma" panose="020B0604030504040204" pitchFamily="34" charset="0"/>
                    <a:ea typeface="Times New Roman" panose="02020603050405020304" pitchFamily="18"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מלבן 4">
                <a:extLst>
                  <a:ext uri="{FF2B5EF4-FFF2-40B4-BE49-F238E27FC236}">
                    <a16:creationId xmlns:a16="http://schemas.microsoft.com/office/drawing/2014/main" id="{75367A35-99D8-49B3-9FA7-3DF151DC775D}"/>
                  </a:ext>
                </a:extLst>
              </p:cNvPr>
              <p:cNvSpPr>
                <a:spLocks noRot="1" noChangeAspect="1" noMove="1" noResize="1" noEditPoints="1" noAdjustHandles="1" noChangeArrowheads="1" noChangeShapeType="1" noTextEdit="1"/>
              </p:cNvSpPr>
              <p:nvPr/>
            </p:nvSpPr>
            <p:spPr>
              <a:xfrm>
                <a:off x="306670" y="1106563"/>
                <a:ext cx="6782267" cy="1397562"/>
              </a:xfrm>
              <a:prstGeom prst="rect">
                <a:avLst/>
              </a:prstGeom>
              <a:blipFill>
                <a:blip r:embed="rId7"/>
                <a:stretch>
                  <a:fillRect/>
                </a:stretch>
              </a:blipFill>
            </p:spPr>
            <p:txBody>
              <a:bodyPr/>
              <a:lstStyle/>
              <a:p>
                <a:r>
                  <a:rPr lang="he-IL">
                    <a:noFill/>
                  </a:rPr>
                  <a:t> </a:t>
                </a:r>
              </a:p>
            </p:txBody>
          </p:sp>
        </mc:Fallback>
      </mc:AlternateContent>
      <p:sp>
        <p:nvSpPr>
          <p:cNvPr id="7" name="מלבן 6">
            <a:extLst>
              <a:ext uri="{FF2B5EF4-FFF2-40B4-BE49-F238E27FC236}">
                <a16:creationId xmlns:a16="http://schemas.microsoft.com/office/drawing/2014/main" id="{1B940425-183F-41DD-91BD-32277B94EE3A}"/>
              </a:ext>
            </a:extLst>
          </p:cNvPr>
          <p:cNvSpPr/>
          <p:nvPr/>
        </p:nvSpPr>
        <p:spPr>
          <a:xfrm>
            <a:off x="7276550" y="2763860"/>
            <a:ext cx="3557818" cy="977191"/>
          </a:xfrm>
          <a:prstGeom prst="rect">
            <a:avLst/>
          </a:prstGeom>
        </p:spPr>
        <p:txBody>
          <a:bodyPr wrap="square">
            <a:spAutoFit/>
          </a:bodyPr>
          <a:lstStyle/>
          <a:p>
            <a:pPr>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Confidence interval is: </a:t>
            </a:r>
          </a:p>
          <a:p>
            <a:pPr>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( 336.994, 341.418, 345.842) [days]</a:t>
            </a:r>
          </a:p>
        </p:txBody>
      </p:sp>
      <p:sp>
        <p:nvSpPr>
          <p:cNvPr id="30" name="מלבן 29">
            <a:extLst>
              <a:ext uri="{FF2B5EF4-FFF2-40B4-BE49-F238E27FC236}">
                <a16:creationId xmlns:a16="http://schemas.microsoft.com/office/drawing/2014/main" id="{6BCE4156-0E2D-42D7-92D0-284879CD098A}"/>
              </a:ext>
            </a:extLst>
          </p:cNvPr>
          <p:cNvSpPr/>
          <p:nvPr/>
        </p:nvSpPr>
        <p:spPr>
          <a:xfrm>
            <a:off x="455697" y="472262"/>
            <a:ext cx="11962079"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Q2: How long job seekers are in the program before their placements ?</a:t>
            </a:r>
          </a:p>
        </p:txBody>
      </p:sp>
    </p:spTree>
    <p:extLst>
      <p:ext uri="{BB962C8B-B14F-4D97-AF65-F5344CB8AC3E}">
        <p14:creationId xmlns:p14="http://schemas.microsoft.com/office/powerpoint/2010/main" val="422490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6" presetClass="entr" presetSubtype="1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928CD7D4-F934-4D06-A072-FCBC6AA348E0}"/>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94490" y="2104472"/>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The service provides job placements and brokerage for jobseekers.</a:t>
            </a:r>
          </a:p>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Almost 60,000 jobseekers covering 71 bureaus all around Israel.</a:t>
            </a:r>
          </a:p>
          <a:p>
            <a:pPr marL="342900" indent="-342900" algn="l" rtl="0">
              <a:lnSpc>
                <a:spcPct val="150000"/>
              </a:lnSpc>
              <a:buFont typeface="Wingdings" panose="05000000000000000000" pitchFamily="2" charset="2"/>
              <a:buChar char="v"/>
            </a:pPr>
            <a:r>
              <a:rPr lang="en-US" dirty="0">
                <a:latin typeface="David" panose="020E0502060401010101" pitchFamily="34" charset="-79"/>
                <a:cs typeface="David" panose="020E0502060401010101" pitchFamily="34" charset="-79"/>
              </a:rPr>
              <a:t>The IES provides professional training, finding employees for employers and more.</a:t>
            </a:r>
          </a:p>
        </p:txBody>
      </p:sp>
      <p:grpSp>
        <p:nvGrpSpPr>
          <p:cNvPr id="32" name="קבוצה 31">
            <a:extLst>
              <a:ext uri="{FF2B5EF4-FFF2-40B4-BE49-F238E27FC236}">
                <a16:creationId xmlns:a16="http://schemas.microsoft.com/office/drawing/2014/main" id="{9F2A5B4B-06E4-47E9-8A96-910EC6197B84}"/>
              </a:ext>
            </a:extLst>
          </p:cNvPr>
          <p:cNvGrpSpPr/>
          <p:nvPr/>
        </p:nvGrpSpPr>
        <p:grpSpPr>
          <a:xfrm>
            <a:off x="2686168" y="5856652"/>
            <a:ext cx="1517927" cy="901113"/>
            <a:chOff x="5953" y="27845"/>
            <a:chExt cx="2214562" cy="901113"/>
          </a:xfrm>
        </p:grpSpPr>
        <p:sp>
          <p:nvSpPr>
            <p:cNvPr id="33" name="חץ: סוגר זוויתי 32">
              <a:extLst>
                <a:ext uri="{FF2B5EF4-FFF2-40B4-BE49-F238E27FC236}">
                  <a16:creationId xmlns:a16="http://schemas.microsoft.com/office/drawing/2014/main" id="{4D4F9B1E-5765-4776-A4ED-A904013B783E}"/>
                </a:ext>
              </a:extLst>
            </p:cNvPr>
            <p:cNvSpPr/>
            <p:nvPr/>
          </p:nvSpPr>
          <p:spPr>
            <a:xfrm>
              <a:off x="5953"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4A7CE462-EEF2-475B-9145-D3C34BAD4C26}"/>
                </a:ext>
              </a:extLst>
            </p:cNvPr>
            <p:cNvSpPr txBox="1"/>
            <p:nvPr/>
          </p:nvSpPr>
          <p:spPr>
            <a:xfrm>
              <a:off x="537157"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E93370E3-7316-4167-9D62-BE65B8CF913A}"/>
              </a:ext>
            </a:extLst>
          </p:cNvPr>
          <p:cNvGrpSpPr/>
          <p:nvPr/>
        </p:nvGrpSpPr>
        <p:grpSpPr>
          <a:xfrm>
            <a:off x="3914858" y="5856652"/>
            <a:ext cx="1517927" cy="893469"/>
            <a:chOff x="1999059" y="27845"/>
            <a:chExt cx="2214562" cy="893469"/>
          </a:xfrm>
        </p:grpSpPr>
        <p:sp>
          <p:nvSpPr>
            <p:cNvPr id="36" name="חץ: סוגר זוויתי 35">
              <a:extLst>
                <a:ext uri="{FF2B5EF4-FFF2-40B4-BE49-F238E27FC236}">
                  <a16:creationId xmlns:a16="http://schemas.microsoft.com/office/drawing/2014/main" id="{F006BC2E-E842-476A-9BAF-71B59FBD4DD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AE111FC-DC23-4F82-B039-AF17FF6B1825}"/>
                </a:ext>
              </a:extLst>
            </p:cNvPr>
            <p:cNvSpPr txBox="1"/>
            <p:nvPr/>
          </p:nvSpPr>
          <p:spPr>
            <a:xfrm>
              <a:off x="242865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16A4EC39-AD99-439B-BE8D-54ED3DB059C5}"/>
              </a:ext>
            </a:extLst>
          </p:cNvPr>
          <p:cNvGrpSpPr/>
          <p:nvPr/>
        </p:nvGrpSpPr>
        <p:grpSpPr>
          <a:xfrm>
            <a:off x="5122416" y="5841363"/>
            <a:ext cx="1517927" cy="901113"/>
            <a:chOff x="3992165" y="12556"/>
            <a:chExt cx="2214562" cy="901113"/>
          </a:xfrm>
        </p:grpSpPr>
        <p:sp>
          <p:nvSpPr>
            <p:cNvPr id="39" name="חץ: סוגר זוויתי 38">
              <a:extLst>
                <a:ext uri="{FF2B5EF4-FFF2-40B4-BE49-F238E27FC236}">
                  <a16:creationId xmlns:a16="http://schemas.microsoft.com/office/drawing/2014/main" id="{D3191ADE-10C5-4D1D-9180-789DC252710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E3DC8F49-7389-4E6C-B2FE-77751AFFC5E7}"/>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43D64E4E-AF25-4CC2-BEA2-14C6FA911544}"/>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900D41E6-2477-42F1-9ED0-60C4E5F54860}"/>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11FF65A7-28EB-426E-B7D7-4F19C7D12721}"/>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3800127A-C62A-4310-B0B4-CE84811DF7A0}"/>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B4C2E392-986C-4C33-B9C1-DE42AE2DFE52}"/>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892B4FDE-F101-40BF-988C-9151EF094431}"/>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2AFB6C41-2C48-4652-8B85-1C1650A57BFA}"/>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24ABCD5-4C1C-4146-9105-143B95BAAC7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22321AF-115A-4433-ABFD-465C34373E8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26" name="תמונה 25" descr="תוצאת תמונה עבור שירות התעסוקה">
            <a:extLst>
              <a:ext uri="{FF2B5EF4-FFF2-40B4-BE49-F238E27FC236}">
                <a16:creationId xmlns:a16="http://schemas.microsoft.com/office/drawing/2014/main" id="{94543925-50E1-49A0-85BC-C2A0F0FC59E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7" name="תמונה 26">
            <a:extLst>
              <a:ext uri="{FF2B5EF4-FFF2-40B4-BE49-F238E27FC236}">
                <a16:creationId xmlns:a16="http://schemas.microsoft.com/office/drawing/2014/main" id="{8EA29936-4DDB-4ED8-866A-686CE955F8A4}"/>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0"/>
            <a:ext cx="2432482" cy="431587"/>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53031BFF-3B83-4DAD-BDC2-9F4D1F67276E}"/>
              </a:ext>
            </a:extLst>
          </p:cNvPr>
          <p:cNvSpPr/>
          <p:nvPr/>
        </p:nvSpPr>
        <p:spPr>
          <a:xfrm>
            <a:off x="2902658" y="868364"/>
            <a:ext cx="6386685"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Israeli Employment Service Background</a:t>
            </a:r>
            <a:endParaRPr lang="he-IL" sz="2800" b="1" dirty="0">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934032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2">
            <a:extLst>
              <a:ext uri="{FF2B5EF4-FFF2-40B4-BE49-F238E27FC236}">
                <a16:creationId xmlns:a16="http://schemas.microsoft.com/office/drawing/2014/main" id="{97617605-C7EE-474E-B7B7-D70569D3F72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id="{A15791DC-8938-4CE8-852F-2C1DCD23F38A}"/>
              </a:ext>
            </a:extLst>
          </p:cNvPr>
          <p:cNvPicPr>
            <a:picLocks noChangeAspect="1"/>
          </p:cNvPicPr>
          <p:nvPr/>
        </p:nvPicPr>
        <p:blipFill>
          <a:blip r:embed="rId4"/>
          <a:stretch>
            <a:fillRect/>
          </a:stretch>
        </p:blipFill>
        <p:spPr>
          <a:xfrm>
            <a:off x="2779558" y="1303960"/>
            <a:ext cx="9232800" cy="4461766"/>
          </a:xfrm>
          <a:prstGeom prst="rect">
            <a:avLst/>
          </a:prstGeom>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6AE60F29-4610-4E9E-99E5-6FD4D8BED87A}"/>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EB2A56BF-8783-46D8-B2B6-40C255E2662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3E5D25D-1214-4407-ACA5-751321B854A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34619AE2-CFB1-4EF6-8D3D-52DD1E152E02}"/>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95C4B179-6249-433F-9DF9-9E56EA0A966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37E134D-6005-4267-9E51-9B2F9CA6FECA}"/>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91A8C35-2D16-47E9-8B0B-6119286F3359}"/>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F224FACC-BBBA-461A-9AD4-781AF520832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657122C0-480B-46DA-BDDC-DD915E8E2FD3}"/>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EFAE6EA1-67D6-4243-A443-5625C97CAD8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A87BE846-FFC0-406C-A067-614A17BAC37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BB38B3CA-4010-4D25-A914-85FFECC8594E}"/>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A71AC40-6A02-4EEC-BC99-EFA6D83F235F}"/>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264A4815-F8E2-4ACD-B6E1-340BD069C6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C11BFB7F-6916-441D-80B3-C74BC6E68FAE}"/>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FDC36598-3BB8-479A-801D-6289E88C5AE6}"/>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60BB68CB-4CFA-4AE6-BD83-FF638EA1A3A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2EC070B-9C77-41B3-BCBF-D9CB6ECD324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53" name="תמונה 52">
            <a:extLst>
              <a:ext uri="{FF2B5EF4-FFF2-40B4-BE49-F238E27FC236}">
                <a16:creationId xmlns:a16="http://schemas.microsoft.com/office/drawing/2014/main" id="{22AE3E55-9059-4313-8631-447094ECA609}"/>
              </a:ext>
            </a:extLst>
          </p:cNvPr>
          <p:cNvPicPr>
            <a:picLocks noChangeAspect="1"/>
          </p:cNvPicPr>
          <p:nvPr/>
        </p:nvPicPr>
        <p:blipFill>
          <a:blip r:embed="rId7"/>
          <a:stretch>
            <a:fillRect/>
          </a:stretch>
        </p:blipFill>
        <p:spPr>
          <a:xfrm>
            <a:off x="2393045" y="2917877"/>
            <a:ext cx="8494595" cy="976544"/>
          </a:xfrm>
          <a:prstGeom prst="rect">
            <a:avLst/>
          </a:prstGeom>
        </p:spPr>
      </p:pic>
      <p:pic>
        <p:nvPicPr>
          <p:cNvPr id="55" name="תמונה 54">
            <a:extLst>
              <a:ext uri="{FF2B5EF4-FFF2-40B4-BE49-F238E27FC236}">
                <a16:creationId xmlns:a16="http://schemas.microsoft.com/office/drawing/2014/main" id="{790C2F3C-F91F-4835-A564-1F642AE333EA}"/>
              </a:ext>
            </a:extLst>
          </p:cNvPr>
          <p:cNvPicPr>
            <a:picLocks noChangeAspect="1"/>
          </p:cNvPicPr>
          <p:nvPr/>
        </p:nvPicPr>
        <p:blipFill>
          <a:blip r:embed="rId8"/>
          <a:stretch>
            <a:fillRect/>
          </a:stretch>
        </p:blipFill>
        <p:spPr>
          <a:xfrm>
            <a:off x="2177033" y="2736321"/>
            <a:ext cx="8263804" cy="178324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7C01BF4B-3332-4AF2-B66C-DB3AC5D422C8}"/>
                  </a:ext>
                </a:extLst>
              </p:cNvPr>
              <p:cNvSpPr/>
              <p:nvPr/>
            </p:nvSpPr>
            <p:spPr>
              <a:xfrm>
                <a:off x="179642" y="1259075"/>
                <a:ext cx="2835420" cy="1651158"/>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𝑇</m:t>
                      </m:r>
                      <m:r>
                        <a:rPr lang="en-US" b="0" i="1" smtClean="0">
                          <a:latin typeface="Cambria Math" panose="02040503050406030204" pitchFamily="18" charset="0"/>
                          <a:ea typeface="Calibri" panose="020F0502020204030204" pitchFamily="34" charset="0"/>
                          <a:cs typeface="David" panose="020E0502060401010101" pitchFamily="34" charset="-79"/>
                        </a:rPr>
                        <m:t>h</m:t>
                      </m:r>
                      <m:r>
                        <a:rPr lang="en-US" b="0" i="1" smtClean="0">
                          <a:latin typeface="Cambria Math" panose="02040503050406030204" pitchFamily="18" charset="0"/>
                          <a:ea typeface="Calibri" panose="020F0502020204030204" pitchFamily="34" charset="0"/>
                          <a:cs typeface="David" panose="020E0502060401010101" pitchFamily="34" charset="-79"/>
                        </a:rPr>
                        <m:t>𝑒𝑟𝑒</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𝑖𝑠</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𝑎</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en-US" b="0" i="1" dirty="0">
                  <a:latin typeface="Cambria Math" panose="02040503050406030204" pitchFamily="18" charset="0"/>
                  <a:ea typeface="Calibri" panose="020F0502020204030204" pitchFamily="34"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𝑁𝑜</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he-IL" dirty="0">
                  <a:latin typeface="Calibri" panose="020F0502020204030204" pitchFamily="34" charset="0"/>
                  <a:ea typeface="Times New Roman" panose="02020603050405020304" pitchFamily="18"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05</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9" name="מלבן 28">
                <a:extLst>
                  <a:ext uri="{FF2B5EF4-FFF2-40B4-BE49-F238E27FC236}">
                    <a16:creationId xmlns:a16="http://schemas.microsoft.com/office/drawing/2014/main" id="{7C01BF4B-3332-4AF2-B66C-DB3AC5D422C8}"/>
                  </a:ext>
                </a:extLst>
              </p:cNvPr>
              <p:cNvSpPr>
                <a:spLocks noRot="1" noChangeAspect="1" noMove="1" noResize="1" noEditPoints="1" noAdjustHandles="1" noChangeArrowheads="1" noChangeShapeType="1" noTextEdit="1"/>
              </p:cNvSpPr>
              <p:nvPr/>
            </p:nvSpPr>
            <p:spPr>
              <a:xfrm>
                <a:off x="179642" y="1259075"/>
                <a:ext cx="2835420" cy="1651158"/>
              </a:xfrm>
              <a:prstGeom prst="rect">
                <a:avLst/>
              </a:prstGeom>
              <a:blipFill>
                <a:blip r:embed="rId9"/>
                <a:stretch>
                  <a:fillRect/>
                </a:stretch>
              </a:blipFill>
            </p:spPr>
            <p:txBody>
              <a:bodyPr/>
              <a:lstStyle/>
              <a:p>
                <a:r>
                  <a:rPr lang="he-IL">
                    <a:noFill/>
                  </a:rPr>
                  <a:t> </a:t>
                </a:r>
              </a:p>
            </p:txBody>
          </p:sp>
        </mc:Fallback>
      </mc:AlternateContent>
      <p:pic>
        <p:nvPicPr>
          <p:cNvPr id="30" name="Picture 4" descr="Download now this free icon in SVG, PSD, PNG, EPS format or as webfonts. Flaticon, the largest database of free vector icons.">
            <a:extLst>
              <a:ext uri="{FF2B5EF4-FFF2-40B4-BE49-F238E27FC236}">
                <a16:creationId xmlns:a16="http://schemas.microsoft.com/office/drawing/2014/main" id="{043AAE65-9D93-49CF-8FBD-FCCECF0D70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411" y="3267393"/>
            <a:ext cx="312101" cy="3121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Download now this free icon in SVG, PSD, PNG, EPS format or as webfonts. Flaticon, the largest database of free vector icons.">
            <a:extLst>
              <a:ext uri="{FF2B5EF4-FFF2-40B4-BE49-F238E27FC236}">
                <a16:creationId xmlns:a16="http://schemas.microsoft.com/office/drawing/2014/main" id="{4E6EC43C-C4C7-480A-A5C1-1BC83DE4AD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948" y="4065243"/>
            <a:ext cx="312102" cy="3158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BFF9F493-E107-43A8-8DCB-271EC4E731E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107" y="4774949"/>
            <a:ext cx="312102" cy="31210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Download now this free icon in SVG, PSD, PNG, EPS format or as webfonts. Flaticon, the largest database of free vector icons.">
            <a:extLst>
              <a:ext uri="{FF2B5EF4-FFF2-40B4-BE49-F238E27FC236}">
                <a16:creationId xmlns:a16="http://schemas.microsoft.com/office/drawing/2014/main" id="{2E193208-7A02-46B3-B60D-2F9AFE550D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166" y="5609675"/>
            <a:ext cx="312101" cy="3121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מחבר חץ ישר 2">
            <a:extLst>
              <a:ext uri="{FF2B5EF4-FFF2-40B4-BE49-F238E27FC236}">
                <a16:creationId xmlns:a16="http://schemas.microsoft.com/office/drawing/2014/main" id="{3F515A3A-FCBD-4FC1-9B74-FB653A95E824}"/>
              </a:ext>
            </a:extLst>
          </p:cNvPr>
          <p:cNvCxnSpPr>
            <a:cxnSpLocks/>
            <a:stCxn id="30" idx="2"/>
            <a:endCxn id="31" idx="0"/>
          </p:cNvCxnSpPr>
          <p:nvPr/>
        </p:nvCxnSpPr>
        <p:spPr>
          <a:xfrm>
            <a:off x="449462" y="3579494"/>
            <a:ext cx="336537" cy="48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7B48A85-CF02-40AC-8BF9-1EA2C46E5D84}"/>
              </a:ext>
            </a:extLst>
          </p:cNvPr>
          <p:cNvCxnSpPr>
            <a:cxnSpLocks/>
            <a:stCxn id="31" idx="2"/>
            <a:endCxn id="52" idx="0"/>
          </p:cNvCxnSpPr>
          <p:nvPr/>
        </p:nvCxnSpPr>
        <p:spPr>
          <a:xfrm>
            <a:off x="785999" y="4381116"/>
            <a:ext cx="303159" cy="393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0601C924-CA1F-4D53-884E-1F5EEE7F9953}"/>
              </a:ext>
            </a:extLst>
          </p:cNvPr>
          <p:cNvCxnSpPr>
            <a:cxnSpLocks/>
            <a:stCxn id="52" idx="2"/>
            <a:endCxn id="54" idx="0"/>
          </p:cNvCxnSpPr>
          <p:nvPr/>
        </p:nvCxnSpPr>
        <p:spPr>
          <a:xfrm>
            <a:off x="1089158" y="5087051"/>
            <a:ext cx="424059" cy="5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מלבן 58">
            <a:extLst>
              <a:ext uri="{FF2B5EF4-FFF2-40B4-BE49-F238E27FC236}">
                <a16:creationId xmlns:a16="http://schemas.microsoft.com/office/drawing/2014/main" id="{871979F4-5897-4701-B752-85DF4B98D97A}"/>
              </a:ext>
            </a:extLst>
          </p:cNvPr>
          <p:cNvSpPr/>
          <p:nvPr/>
        </p:nvSpPr>
        <p:spPr>
          <a:xfrm>
            <a:off x="1713991" y="452084"/>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Q3: Is there a difference between the time length of jobseeker in the program to type of placement ?</a:t>
            </a:r>
          </a:p>
        </p:txBody>
      </p:sp>
      <p:pic>
        <p:nvPicPr>
          <p:cNvPr id="2" name="תמונה 1">
            <a:extLst>
              <a:ext uri="{FF2B5EF4-FFF2-40B4-BE49-F238E27FC236}">
                <a16:creationId xmlns:a16="http://schemas.microsoft.com/office/drawing/2014/main" id="{EE2B6895-0925-4A1F-BFF3-7852274B0A11}"/>
              </a:ext>
            </a:extLst>
          </p:cNvPr>
          <p:cNvPicPr>
            <a:picLocks noChangeAspect="1"/>
          </p:cNvPicPr>
          <p:nvPr/>
        </p:nvPicPr>
        <p:blipFill>
          <a:blip r:embed="rId14"/>
          <a:stretch>
            <a:fillRect/>
          </a:stretch>
        </p:blipFill>
        <p:spPr>
          <a:xfrm>
            <a:off x="2963032" y="1491255"/>
            <a:ext cx="6621235" cy="4229954"/>
          </a:xfrm>
          <a:prstGeom prst="rect">
            <a:avLst/>
          </a:prstGeom>
        </p:spPr>
      </p:pic>
    </p:spTree>
    <p:extLst>
      <p:ext uri="{BB962C8B-B14F-4D97-AF65-F5344CB8AC3E}">
        <p14:creationId xmlns:p14="http://schemas.microsoft.com/office/powerpoint/2010/main" val="145132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anim calcmode="lin" valueType="num">
                                      <p:cBhvr>
                                        <p:cTn id="20" dur="1000" fill="hold"/>
                                        <p:tgtEl>
                                          <p:spTgt spid="53"/>
                                        </p:tgtEl>
                                        <p:attrNameLst>
                                          <p:attrName>ppt_x</p:attrName>
                                        </p:attrNameLst>
                                      </p:cBhvr>
                                      <p:tavLst>
                                        <p:tav tm="0">
                                          <p:val>
                                            <p:strVal val="#ppt_x"/>
                                          </p:val>
                                        </p:tav>
                                        <p:tav tm="100000">
                                          <p:val>
                                            <p:strVal val="#ppt_x"/>
                                          </p:val>
                                        </p:tav>
                                      </p:tavLst>
                                    </p:anim>
                                    <p:anim calcmode="lin" valueType="num">
                                      <p:cBhvr>
                                        <p:cTn id="2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3"/>
                                        </p:tgtEl>
                                      </p:cBhvr>
                                    </p:animEffect>
                                    <p:set>
                                      <p:cBhvr>
                                        <p:cTn id="26" dur="1" fill="hold">
                                          <p:stCondLst>
                                            <p:cond delay="499"/>
                                          </p:stCondLst>
                                        </p:cTn>
                                        <p:tgtEl>
                                          <p:spTgt spid="5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par>
                                <p:cTn id="51" presetID="10"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2">
            <a:extLst>
              <a:ext uri="{FF2B5EF4-FFF2-40B4-BE49-F238E27FC236}">
                <a16:creationId xmlns:a16="http://schemas.microsoft.com/office/drawing/2014/main" id="{E5CB014B-71CC-42CE-B79D-B3A191F0E58E}"/>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7" name="כותרת 1">
            <a:extLst>
              <a:ext uri="{FF2B5EF4-FFF2-40B4-BE49-F238E27FC236}">
                <a16:creationId xmlns:a16="http://schemas.microsoft.com/office/drawing/2014/main" id="{1F64A81D-CCEC-4359-BBEC-43D5AC880EEB}"/>
              </a:ext>
            </a:extLst>
          </p:cNvPr>
          <p:cNvSpPr txBox="1">
            <a:spLocks/>
          </p:cNvSpPr>
          <p:nvPr/>
        </p:nvSpPr>
        <p:spPr>
          <a:xfrm>
            <a:off x="2141100" y="94778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0" name="תמונה 29" descr="תוצאת תמונה עבור שירות התעסוקה">
            <a:extLst>
              <a:ext uri="{FF2B5EF4-FFF2-40B4-BE49-F238E27FC236}">
                <a16:creationId xmlns:a16="http://schemas.microsoft.com/office/drawing/2014/main" id="{10945BA6-8758-490B-98A0-FC16BC87BF6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668351A1-633F-455A-A5CC-A7A47B5F4841}"/>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5" name="קבוצה 24">
            <a:extLst>
              <a:ext uri="{FF2B5EF4-FFF2-40B4-BE49-F238E27FC236}">
                <a16:creationId xmlns:a16="http://schemas.microsoft.com/office/drawing/2014/main" id="{24D8E635-BE7A-4DE8-935E-F8DFB2F50D83}"/>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D2B434AB-B201-480A-A93D-99483BB1B44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5CFE20CB-0505-4F4E-9EFE-8E442923F40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63332113-0AA2-4FBC-AA38-020760B0565B}"/>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809EE4C9-CFC6-445F-A6DE-6A478B19099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8B9B4BA7-0634-4A3D-AF84-C19D935A4BD1}"/>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CF9AEDC7-61D8-4D59-B417-0775B4C9B370}"/>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F97F89CE-A631-4358-93CA-822395FADD7A}"/>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3848CC2B-3B3A-4791-9E62-D033EA2B1F3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62E9C32C-37ED-48CA-B585-E28164FFD6C3}"/>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7E43C731-8CA3-4908-9376-83B41F83F3E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B06772CE-0160-4568-BBA5-1E48F396385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B1CDC97C-2BCA-478A-BD91-5C6BE3C73479}"/>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CF2E23CB-2BB5-46FE-986C-04D80876038A}"/>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F94A4D7A-B0CF-47BF-A518-E60C64FA4B9B}"/>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2CF58577-08AF-49CF-BDAF-F0F11DA6AB14}"/>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ED6C8DFF-C555-403B-A7C1-11E4030404F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594CEA25-45C4-49EA-91EE-281A86344AB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2" name="תמונה 1">
            <a:extLst>
              <a:ext uri="{FF2B5EF4-FFF2-40B4-BE49-F238E27FC236}">
                <a16:creationId xmlns:a16="http://schemas.microsoft.com/office/drawing/2014/main" id="{747FA433-5A43-4BE0-A901-6218BED1EB62}"/>
              </a:ext>
            </a:extLst>
          </p:cNvPr>
          <p:cNvPicPr>
            <a:picLocks noChangeAspect="1"/>
          </p:cNvPicPr>
          <p:nvPr/>
        </p:nvPicPr>
        <p:blipFill>
          <a:blip r:embed="rId6"/>
          <a:stretch>
            <a:fillRect/>
          </a:stretch>
        </p:blipFill>
        <p:spPr>
          <a:xfrm>
            <a:off x="2432482" y="2606824"/>
            <a:ext cx="8038823" cy="1115808"/>
          </a:xfrm>
          <a:prstGeom prst="rect">
            <a:avLst/>
          </a:prstGeom>
        </p:spPr>
      </p:pic>
      <p:pic>
        <p:nvPicPr>
          <p:cNvPr id="3" name="תמונה 2">
            <a:extLst>
              <a:ext uri="{FF2B5EF4-FFF2-40B4-BE49-F238E27FC236}">
                <a16:creationId xmlns:a16="http://schemas.microsoft.com/office/drawing/2014/main" id="{F5580B86-089B-4721-A1C7-72D071A1E69A}"/>
              </a:ext>
            </a:extLst>
          </p:cNvPr>
          <p:cNvPicPr>
            <a:picLocks noChangeAspect="1"/>
          </p:cNvPicPr>
          <p:nvPr/>
        </p:nvPicPr>
        <p:blipFill>
          <a:blip r:embed="rId7"/>
          <a:stretch>
            <a:fillRect/>
          </a:stretch>
        </p:blipFill>
        <p:spPr>
          <a:xfrm>
            <a:off x="1065982" y="1494867"/>
            <a:ext cx="10246777" cy="2440164"/>
          </a:xfrm>
          <a:prstGeom prst="rect">
            <a:avLst/>
          </a:prstGeom>
        </p:spPr>
      </p:pic>
      <p:pic>
        <p:nvPicPr>
          <p:cNvPr id="4" name="תמונה 3">
            <a:extLst>
              <a:ext uri="{FF2B5EF4-FFF2-40B4-BE49-F238E27FC236}">
                <a16:creationId xmlns:a16="http://schemas.microsoft.com/office/drawing/2014/main" id="{0F89228C-796E-4083-A070-785C9F6FB251}"/>
              </a:ext>
            </a:extLst>
          </p:cNvPr>
          <p:cNvPicPr>
            <a:picLocks noChangeAspect="1"/>
          </p:cNvPicPr>
          <p:nvPr/>
        </p:nvPicPr>
        <p:blipFill>
          <a:blip r:embed="rId8"/>
          <a:stretch>
            <a:fillRect/>
          </a:stretch>
        </p:blipFill>
        <p:spPr>
          <a:xfrm>
            <a:off x="5277511" y="4031355"/>
            <a:ext cx="2036310" cy="1803791"/>
          </a:xfrm>
          <a:prstGeom prst="rect">
            <a:avLst/>
          </a:prstGeom>
        </p:spPr>
      </p:pic>
      <p:pic>
        <p:nvPicPr>
          <p:cNvPr id="49" name="Picture 4" descr="Download now this free icon in SVG, PSD, PNG, EPS format or as webfonts. Flaticon, the largest database of free vector icons.">
            <a:extLst>
              <a:ext uri="{FF2B5EF4-FFF2-40B4-BE49-F238E27FC236}">
                <a16:creationId xmlns:a16="http://schemas.microsoft.com/office/drawing/2014/main" id="{8FABC4A9-C322-457C-9404-B105FC5C2F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6221" y="4282371"/>
            <a:ext cx="338357" cy="33835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Download now this free icon in SVG, PSD, PNG, EPS format or as webfonts. Flaticon, the largest database of free vector icons.">
            <a:extLst>
              <a:ext uri="{FF2B5EF4-FFF2-40B4-BE49-F238E27FC236}">
                <a16:creationId xmlns:a16="http://schemas.microsoft.com/office/drawing/2014/main" id="{9B1A5EBE-80F1-480D-A489-79EABA5620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22563" y="4798303"/>
            <a:ext cx="338358" cy="34244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5B047CA5-9BB0-415F-815E-0344A92D407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9974" y="4805029"/>
            <a:ext cx="338358" cy="33835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Download now this free icon in SVG, PSD, PNG, EPS format or as webfonts. Flaticon, the largest database of free vector icons.">
            <a:extLst>
              <a:ext uri="{FF2B5EF4-FFF2-40B4-BE49-F238E27FC236}">
                <a16:creationId xmlns:a16="http://schemas.microsoft.com/office/drawing/2014/main" id="{0C565AA3-9E96-4C7F-8589-F790DBFDF8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8448" y="5367068"/>
            <a:ext cx="338357" cy="338357"/>
          </a:xfrm>
          <a:prstGeom prst="rect">
            <a:avLst/>
          </a:prstGeom>
          <a:noFill/>
          <a:extLst>
            <a:ext uri="{909E8E84-426E-40DD-AFC4-6F175D3DCCD1}">
              <a14:hiddenFill xmlns:a14="http://schemas.microsoft.com/office/drawing/2010/main">
                <a:solidFill>
                  <a:srgbClr val="FFFFFF"/>
                </a:solidFill>
              </a14:hiddenFill>
            </a:ext>
          </a:extLst>
        </p:spPr>
      </p:pic>
      <p:sp>
        <p:nvSpPr>
          <p:cNvPr id="54" name="מסגרת 53">
            <a:extLst>
              <a:ext uri="{FF2B5EF4-FFF2-40B4-BE49-F238E27FC236}">
                <a16:creationId xmlns:a16="http://schemas.microsoft.com/office/drawing/2014/main" id="{80AB922E-0FC7-4D1A-962F-61FAF03C3F14}"/>
              </a:ext>
            </a:extLst>
          </p:cNvPr>
          <p:cNvSpPr/>
          <p:nvPr/>
        </p:nvSpPr>
        <p:spPr>
          <a:xfrm>
            <a:off x="1564641" y="2917988"/>
            <a:ext cx="9846604" cy="29896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cxnSp>
        <p:nvCxnSpPr>
          <p:cNvPr id="6" name="מחבר: מעוקל 5">
            <a:extLst>
              <a:ext uri="{FF2B5EF4-FFF2-40B4-BE49-F238E27FC236}">
                <a16:creationId xmlns:a16="http://schemas.microsoft.com/office/drawing/2014/main" id="{78E2D71C-7F1A-4794-914D-0D6586541590}"/>
              </a:ext>
            </a:extLst>
          </p:cNvPr>
          <p:cNvCxnSpPr>
            <a:cxnSpLocks/>
            <a:stCxn id="49" idx="1"/>
            <a:endCxn id="51" idx="1"/>
          </p:cNvCxnSpPr>
          <p:nvPr/>
        </p:nvCxnSpPr>
        <p:spPr>
          <a:xfrm rot="10800000" flipV="1">
            <a:off x="5922563" y="4451550"/>
            <a:ext cx="213658" cy="517976"/>
          </a:xfrm>
          <a:prstGeom prst="curvedConnector3">
            <a:avLst>
              <a:gd name="adj1" fmla="val 3116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מחבר: מעוקל 54">
            <a:extLst>
              <a:ext uri="{FF2B5EF4-FFF2-40B4-BE49-F238E27FC236}">
                <a16:creationId xmlns:a16="http://schemas.microsoft.com/office/drawing/2014/main" id="{FB8F7394-3B17-4E01-B1C5-B54063088028}"/>
              </a:ext>
            </a:extLst>
          </p:cNvPr>
          <p:cNvCxnSpPr>
            <a:cxnSpLocks/>
            <a:stCxn id="49" idx="3"/>
            <a:endCxn id="52" idx="3"/>
          </p:cNvCxnSpPr>
          <p:nvPr/>
        </p:nvCxnSpPr>
        <p:spPr>
          <a:xfrm>
            <a:off x="6474578" y="4451550"/>
            <a:ext cx="193754" cy="522658"/>
          </a:xfrm>
          <a:prstGeom prst="curvedConnector3">
            <a:avLst>
              <a:gd name="adj1" fmla="val 3543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מחבר: מעוקל 56">
            <a:extLst>
              <a:ext uri="{FF2B5EF4-FFF2-40B4-BE49-F238E27FC236}">
                <a16:creationId xmlns:a16="http://schemas.microsoft.com/office/drawing/2014/main" id="{CDD06B98-1862-47CD-AA2F-6EB0720529BB}"/>
              </a:ext>
            </a:extLst>
          </p:cNvPr>
          <p:cNvCxnSpPr>
            <a:cxnSpLocks/>
            <a:stCxn id="51" idx="1"/>
            <a:endCxn id="53" idx="1"/>
          </p:cNvCxnSpPr>
          <p:nvPr/>
        </p:nvCxnSpPr>
        <p:spPr>
          <a:xfrm rot="10800000" flipH="1" flipV="1">
            <a:off x="5922562" y="4969525"/>
            <a:ext cx="195885" cy="566721"/>
          </a:xfrm>
          <a:prstGeom prst="curvedConnector3">
            <a:avLst>
              <a:gd name="adj1" fmla="val -1167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מחבר: מעוקל 57">
            <a:extLst>
              <a:ext uri="{FF2B5EF4-FFF2-40B4-BE49-F238E27FC236}">
                <a16:creationId xmlns:a16="http://schemas.microsoft.com/office/drawing/2014/main" id="{0529FA5F-B00B-4DCF-921D-C647D4E10AD6}"/>
              </a:ext>
            </a:extLst>
          </p:cNvPr>
          <p:cNvCxnSpPr>
            <a:cxnSpLocks/>
            <a:stCxn id="52" idx="3"/>
            <a:endCxn id="53" idx="3"/>
          </p:cNvCxnSpPr>
          <p:nvPr/>
        </p:nvCxnSpPr>
        <p:spPr>
          <a:xfrm flipH="1">
            <a:off x="6456805" y="4974208"/>
            <a:ext cx="211527" cy="562039"/>
          </a:xfrm>
          <a:prstGeom prst="curvedConnector3">
            <a:avLst>
              <a:gd name="adj1" fmla="val -1080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תרשים 55">
            <a:extLst>
              <a:ext uri="{FF2B5EF4-FFF2-40B4-BE49-F238E27FC236}">
                <a16:creationId xmlns:a16="http://schemas.microsoft.com/office/drawing/2014/main" id="{80B6C37B-E793-4854-8835-70FAC122C157}"/>
              </a:ext>
            </a:extLst>
          </p:cNvPr>
          <p:cNvGraphicFramePr/>
          <p:nvPr>
            <p:extLst>
              <p:ext uri="{D42A27DB-BD31-4B8C-83A1-F6EECF244321}">
                <p14:modId xmlns:p14="http://schemas.microsoft.com/office/powerpoint/2010/main" val="1438804503"/>
              </p:ext>
            </p:extLst>
          </p:nvPr>
        </p:nvGraphicFramePr>
        <p:xfrm>
          <a:off x="3014590" y="1022854"/>
          <a:ext cx="6969125" cy="4392346"/>
        </p:xfrm>
        <a:graphic>
          <a:graphicData uri="http://schemas.openxmlformats.org/drawingml/2006/chart">
            <c:chart xmlns:c="http://schemas.openxmlformats.org/drawingml/2006/chart" xmlns:r="http://schemas.openxmlformats.org/officeDocument/2006/relationships" r:id="rId13"/>
          </a:graphicData>
        </a:graphic>
      </p:graphicFrame>
      <p:sp>
        <p:nvSpPr>
          <p:cNvPr id="60" name="מלבן 59">
            <a:extLst>
              <a:ext uri="{FF2B5EF4-FFF2-40B4-BE49-F238E27FC236}">
                <a16:creationId xmlns:a16="http://schemas.microsoft.com/office/drawing/2014/main" id="{B57CFA6F-9EFD-43DB-BC66-CD0C216D58C3}"/>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effects job seeker's placements ?</a:t>
            </a:r>
          </a:p>
        </p:txBody>
      </p:sp>
    </p:spTree>
    <p:extLst>
      <p:ext uri="{BB962C8B-B14F-4D97-AF65-F5344CB8AC3E}">
        <p14:creationId xmlns:p14="http://schemas.microsoft.com/office/powerpoint/2010/main" val="13968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nodeType="clickEffect">
                                  <p:stCondLst>
                                    <p:cond delay="0"/>
                                  </p:stCondLst>
                                  <p:childTnLst>
                                    <p:animEffect transition="out" filter="barn(inVertical)">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circle(in)">
                                      <p:cBhvr>
                                        <p:cTn id="45" dur="20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par>
                                <p:cTn id="52" presetID="10" presetClass="entr" presetSubtype="0" fill="hold"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par>
                                <p:cTn id="55" presetID="10"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par>
                                <p:cTn id="58" presetID="10" presetClass="entr" presetSubtype="0" fill="hold"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par>
                                <p:cTn id="61" presetID="10"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Graphic spid="56" grpId="0">
        <p:bldAsOne/>
      </p:bldGraphic>
      <p:bldGraphic spid="56" grpId="1">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14280225-2D05-4FA5-A9EE-600228FC9DCA}"/>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5" name="כותרת 1">
            <a:extLst>
              <a:ext uri="{FF2B5EF4-FFF2-40B4-BE49-F238E27FC236}">
                <a16:creationId xmlns:a16="http://schemas.microsoft.com/office/drawing/2014/main" id="{1F64A81D-CCEC-4359-BBEC-43D5AC880EEB}"/>
              </a:ext>
            </a:extLst>
          </p:cNvPr>
          <p:cNvSpPr txBox="1">
            <a:spLocks/>
          </p:cNvSpPr>
          <p:nvPr/>
        </p:nvSpPr>
        <p:spPr>
          <a:xfrm>
            <a:off x="-1513584" y="2794966"/>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en-US" sz="3200" dirty="0">
              <a:solidFill>
                <a:schemeClr val="accent1"/>
              </a:solidFill>
            </a:endParaRPr>
          </a:p>
        </p:txBody>
      </p:sp>
      <p:sp>
        <p:nvSpPr>
          <p:cNvPr id="26" name="תיבת טקסט 7">
            <a:extLst>
              <a:ext uri="{FF2B5EF4-FFF2-40B4-BE49-F238E27FC236}">
                <a16:creationId xmlns:a16="http://schemas.microsoft.com/office/drawing/2014/main" id="{FD1E9535-0ABD-4FC2-A34C-901FCE0B13C3}"/>
              </a:ext>
            </a:extLst>
          </p:cNvPr>
          <p:cNvSpPr txBox="1"/>
          <p:nvPr/>
        </p:nvSpPr>
        <p:spPr>
          <a:xfrm>
            <a:off x="1660816" y="1483097"/>
            <a:ext cx="9115376" cy="4154984"/>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400" dirty="0"/>
              <a:t>Decision tree model take a sample of jobseekers from the data frame and match their socioeconomic characteristics and activities to the data frame. </a:t>
            </a:r>
          </a:p>
          <a:p>
            <a:pPr algn="l" rtl="0"/>
            <a:endParaRPr lang="en-US" sz="2400" dirty="0"/>
          </a:p>
          <a:p>
            <a:pPr algn="l" rtl="0"/>
            <a:r>
              <a:rPr lang="en-US" sz="2400" dirty="0"/>
              <a:t>1) Easy analysis by graphicly figure. </a:t>
            </a:r>
            <a:endParaRPr lang="he-IL" sz="2400" dirty="0"/>
          </a:p>
          <a:p>
            <a:pPr algn="l" rtl="0"/>
            <a:r>
              <a:rPr lang="en-US" sz="2400" dirty="0"/>
              <a:t>2) The model shows the most definite trajectory, so the tree should be considered as the order of best practice for those sampled job seekers. </a:t>
            </a:r>
          </a:p>
          <a:p>
            <a:pPr algn="l" rtl="0"/>
            <a:endParaRPr lang="en-US" sz="2400" dirty="0"/>
          </a:p>
          <a:p>
            <a:pPr algn="l" rtl="0"/>
            <a:r>
              <a:rPr lang="en-US" sz="2400" dirty="0"/>
              <a:t>The model don’t definite promise that according to the proposed route, job seekers will be implemented in this way.</a:t>
            </a:r>
          </a:p>
          <a:p>
            <a:pPr algn="l" rtl="0"/>
            <a:endParaRPr lang="he-IL" sz="2400" dirty="0"/>
          </a:p>
        </p:txBody>
      </p:sp>
      <p:pic>
        <p:nvPicPr>
          <p:cNvPr id="30" name="תמונה 29" descr="תוצאת תמונה עבור שירות התעסוקה">
            <a:extLst>
              <a:ext uri="{FF2B5EF4-FFF2-40B4-BE49-F238E27FC236}">
                <a16:creationId xmlns:a16="http://schemas.microsoft.com/office/drawing/2014/main" id="{19291933-8B40-41A3-B3BD-BA9E2DB2EA06}"/>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597318B3-CB35-40A8-AA30-6C8F0B8E9E9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4" name="קבוצה 23">
            <a:extLst>
              <a:ext uri="{FF2B5EF4-FFF2-40B4-BE49-F238E27FC236}">
                <a16:creationId xmlns:a16="http://schemas.microsoft.com/office/drawing/2014/main" id="{15DEA77A-B3B7-4F49-A637-575B6E1FB894}"/>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4A99BA67-2BEF-49CF-B68D-E3217790D42E}"/>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3B536963-CA12-45CB-97D7-58FE638C1B2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BDC742AC-6D49-44A3-88BE-99A817CCBA3A}"/>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FCC5543A-8041-4669-8EDB-F11B2CAC5A2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53008FFA-02AA-4547-8A91-6222AB6063F6}"/>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F75DA0ED-5C30-4292-860D-DAD6E2AAAF85}"/>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1137F3A0-2998-471C-A848-5574F22FA10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1D024852-F7EB-4318-957C-522889FA431E}"/>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764CED87-EDA9-4F8D-8ED3-D5BA8453F773}"/>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9E3EC225-16F3-4395-8609-8F5AEF1979E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3C319409-5345-40A1-B980-AB010B2AFB0B}"/>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69113FCA-F258-440D-8449-90174E5F976A}"/>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3F74EDD1-522D-4D61-93DB-192163DD32BE}"/>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D8A892A3-A20D-4339-8EFB-BDD047C2D3A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E7311E19-89BF-476C-B23C-7C9F997A53F7}"/>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CD3A10D2-F09D-420E-B2D3-5328F1DB057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B1AE9A09-0A91-43CF-AEEA-A57ABB2D5FB5}"/>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9" name="מלבן 28">
            <a:extLst>
              <a:ext uri="{FF2B5EF4-FFF2-40B4-BE49-F238E27FC236}">
                <a16:creationId xmlns:a16="http://schemas.microsoft.com/office/drawing/2014/main" id="{42E6A739-56FF-4442-815F-4F406259F679}"/>
              </a:ext>
            </a:extLst>
          </p:cNvPr>
          <p:cNvSpPr/>
          <p:nvPr/>
        </p:nvSpPr>
        <p:spPr>
          <a:xfrm>
            <a:off x="1419349" y="122539"/>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effects job seeker's placements ?</a:t>
            </a:r>
          </a:p>
        </p:txBody>
      </p:sp>
    </p:spTree>
    <p:extLst>
      <p:ext uri="{BB962C8B-B14F-4D97-AF65-F5344CB8AC3E}">
        <p14:creationId xmlns:p14="http://schemas.microsoft.com/office/powerpoint/2010/main" val="3987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47051023-1720-485C-8C18-935B2A02AF8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5" name="כותרת 1">
            <a:extLst>
              <a:ext uri="{FF2B5EF4-FFF2-40B4-BE49-F238E27FC236}">
                <a16:creationId xmlns:a16="http://schemas.microsoft.com/office/drawing/2014/main" id="{1F64A81D-CCEC-4359-BBEC-43D5AC880EEB}"/>
              </a:ext>
            </a:extLst>
          </p:cNvPr>
          <p:cNvSpPr txBox="1">
            <a:spLocks/>
          </p:cNvSpPr>
          <p:nvPr/>
        </p:nvSpPr>
        <p:spPr>
          <a:xfrm>
            <a:off x="-815175" y="3894995"/>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1" name="תמונה 30" descr="תוצאת תמונה עבור שירות התעסוקה">
            <a:extLst>
              <a:ext uri="{FF2B5EF4-FFF2-40B4-BE49-F238E27FC236}">
                <a16:creationId xmlns:a16="http://schemas.microsoft.com/office/drawing/2014/main" id="{5B9BED95-394A-4902-88AA-82711CDB3BD0}"/>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81536F3A-7BCC-4EEA-A274-9E916FC9442E}"/>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3" name="קבוצה 32">
            <a:extLst>
              <a:ext uri="{FF2B5EF4-FFF2-40B4-BE49-F238E27FC236}">
                <a16:creationId xmlns:a16="http://schemas.microsoft.com/office/drawing/2014/main" id="{BAEED03B-8B2E-4432-8BED-1D9EEDFBB127}"/>
              </a:ext>
            </a:extLst>
          </p:cNvPr>
          <p:cNvGrpSpPr/>
          <p:nvPr/>
        </p:nvGrpSpPr>
        <p:grpSpPr>
          <a:xfrm>
            <a:off x="2686168" y="5856652"/>
            <a:ext cx="1517927" cy="893469"/>
            <a:chOff x="5953" y="27845"/>
            <a:chExt cx="2214562" cy="893469"/>
          </a:xfrm>
        </p:grpSpPr>
        <p:sp>
          <p:nvSpPr>
            <p:cNvPr id="34" name="חץ: סוגר זוויתי 33">
              <a:extLst>
                <a:ext uri="{FF2B5EF4-FFF2-40B4-BE49-F238E27FC236}">
                  <a16:creationId xmlns:a16="http://schemas.microsoft.com/office/drawing/2014/main" id="{2D92EC78-5A20-4679-841F-A21DF8CCFAA4}"/>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A3A7596D-49EE-44B4-B21D-C7A10FB10D0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6" name="קבוצה 35">
            <a:extLst>
              <a:ext uri="{FF2B5EF4-FFF2-40B4-BE49-F238E27FC236}">
                <a16:creationId xmlns:a16="http://schemas.microsoft.com/office/drawing/2014/main" id="{E247EC7C-A0F9-4417-AF5C-1465430BF6B6}"/>
              </a:ext>
            </a:extLst>
          </p:cNvPr>
          <p:cNvGrpSpPr/>
          <p:nvPr/>
        </p:nvGrpSpPr>
        <p:grpSpPr>
          <a:xfrm>
            <a:off x="3914858" y="5835146"/>
            <a:ext cx="1517927" cy="907330"/>
            <a:chOff x="1999059" y="6339"/>
            <a:chExt cx="2214562" cy="907330"/>
          </a:xfrm>
        </p:grpSpPr>
        <p:sp>
          <p:nvSpPr>
            <p:cNvPr id="37" name="חץ: סוגר זוויתי 36">
              <a:extLst>
                <a:ext uri="{FF2B5EF4-FFF2-40B4-BE49-F238E27FC236}">
                  <a16:creationId xmlns:a16="http://schemas.microsoft.com/office/drawing/2014/main" id="{54C03728-7989-432F-A4F0-17BA5E5B939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9994425F-3D59-41FD-91C6-C7ACE6386945}"/>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9" name="קבוצה 38">
            <a:extLst>
              <a:ext uri="{FF2B5EF4-FFF2-40B4-BE49-F238E27FC236}">
                <a16:creationId xmlns:a16="http://schemas.microsoft.com/office/drawing/2014/main" id="{3014D29B-A9FE-4CC2-857E-D0C8173B5F65}"/>
              </a:ext>
            </a:extLst>
          </p:cNvPr>
          <p:cNvGrpSpPr/>
          <p:nvPr/>
        </p:nvGrpSpPr>
        <p:grpSpPr>
          <a:xfrm>
            <a:off x="5122416" y="5856652"/>
            <a:ext cx="1517927" cy="901113"/>
            <a:chOff x="3992165" y="27845"/>
            <a:chExt cx="2214562" cy="901113"/>
          </a:xfrm>
        </p:grpSpPr>
        <p:sp>
          <p:nvSpPr>
            <p:cNvPr id="40" name="חץ: סוגר זוויתי 39">
              <a:extLst>
                <a:ext uri="{FF2B5EF4-FFF2-40B4-BE49-F238E27FC236}">
                  <a16:creationId xmlns:a16="http://schemas.microsoft.com/office/drawing/2014/main" id="{1BD9A09D-5B52-4109-887B-B7E6BFC097E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129C7E4F-B202-4BB2-A1D1-3BC8CAE4160D}"/>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8FE52D4A-88FE-4A8A-97B2-4B48C8871D6A}"/>
              </a:ext>
            </a:extLst>
          </p:cNvPr>
          <p:cNvGrpSpPr/>
          <p:nvPr/>
        </p:nvGrpSpPr>
        <p:grpSpPr>
          <a:xfrm>
            <a:off x="6329974" y="5856652"/>
            <a:ext cx="1517927" cy="901113"/>
            <a:chOff x="5985271" y="27845"/>
            <a:chExt cx="2214562" cy="901113"/>
          </a:xfrm>
        </p:grpSpPr>
        <p:sp>
          <p:nvSpPr>
            <p:cNvPr id="43" name="חץ: סוגר זוויתי 42">
              <a:extLst>
                <a:ext uri="{FF2B5EF4-FFF2-40B4-BE49-F238E27FC236}">
                  <a16:creationId xmlns:a16="http://schemas.microsoft.com/office/drawing/2014/main" id="{191EB0A1-95A7-48B3-9A3B-D39A068C9A7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4" name="חץ: סוגר זוויתי 10">
              <a:extLst>
                <a:ext uri="{FF2B5EF4-FFF2-40B4-BE49-F238E27FC236}">
                  <a16:creationId xmlns:a16="http://schemas.microsoft.com/office/drawing/2014/main" id="{37F2D362-C60B-4F32-836E-BD9927666FA9}"/>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5" name="קבוצה 44">
            <a:extLst>
              <a:ext uri="{FF2B5EF4-FFF2-40B4-BE49-F238E27FC236}">
                <a16:creationId xmlns:a16="http://schemas.microsoft.com/office/drawing/2014/main" id="{65A79774-6208-45F4-A273-CB7FB3E8DA0A}"/>
              </a:ext>
            </a:extLst>
          </p:cNvPr>
          <p:cNvGrpSpPr/>
          <p:nvPr/>
        </p:nvGrpSpPr>
        <p:grpSpPr>
          <a:xfrm>
            <a:off x="7537532" y="5864297"/>
            <a:ext cx="1517927" cy="893468"/>
            <a:chOff x="7978378" y="20201"/>
            <a:chExt cx="2214562" cy="893468"/>
          </a:xfrm>
        </p:grpSpPr>
        <p:sp>
          <p:nvSpPr>
            <p:cNvPr id="46" name="חץ: סוגר זוויתי 45">
              <a:extLst>
                <a:ext uri="{FF2B5EF4-FFF2-40B4-BE49-F238E27FC236}">
                  <a16:creationId xmlns:a16="http://schemas.microsoft.com/office/drawing/2014/main" id="{81B768C3-3120-4F16-A118-F205196B2B45}"/>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3D5D4ABE-18A8-49F8-901B-6D4E6A920F28}"/>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8" name="קבוצה 47">
            <a:extLst>
              <a:ext uri="{FF2B5EF4-FFF2-40B4-BE49-F238E27FC236}">
                <a16:creationId xmlns:a16="http://schemas.microsoft.com/office/drawing/2014/main" id="{81BCC89B-BD83-4B8D-8EDE-D4845194CD11}"/>
              </a:ext>
            </a:extLst>
          </p:cNvPr>
          <p:cNvGrpSpPr/>
          <p:nvPr/>
        </p:nvGrpSpPr>
        <p:grpSpPr>
          <a:xfrm>
            <a:off x="8745090" y="5871941"/>
            <a:ext cx="1517927" cy="885824"/>
            <a:chOff x="9971484" y="27845"/>
            <a:chExt cx="2214562" cy="885824"/>
          </a:xfrm>
        </p:grpSpPr>
        <p:sp>
          <p:nvSpPr>
            <p:cNvPr id="49" name="חץ: סוגר זוויתי 48">
              <a:extLst>
                <a:ext uri="{FF2B5EF4-FFF2-40B4-BE49-F238E27FC236}">
                  <a16:creationId xmlns:a16="http://schemas.microsoft.com/office/drawing/2014/main" id="{79F5FEAF-FBBF-4438-AC15-ACE11E64749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51" name="חץ: סוגר זוויתי 14">
              <a:extLst>
                <a:ext uri="{FF2B5EF4-FFF2-40B4-BE49-F238E27FC236}">
                  <a16:creationId xmlns:a16="http://schemas.microsoft.com/office/drawing/2014/main" id="{1E46B6A8-5EAE-409B-B43E-69BFD7B67A5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4" name="תמונה 3">
            <a:extLst>
              <a:ext uri="{FF2B5EF4-FFF2-40B4-BE49-F238E27FC236}">
                <a16:creationId xmlns:a16="http://schemas.microsoft.com/office/drawing/2014/main" id="{AD05BE0B-6D4F-4544-9067-F290CCF7C04C}"/>
              </a:ext>
            </a:extLst>
          </p:cNvPr>
          <p:cNvPicPr>
            <a:picLocks noChangeAspect="1"/>
          </p:cNvPicPr>
          <p:nvPr/>
        </p:nvPicPr>
        <p:blipFill>
          <a:blip r:embed="rId6"/>
          <a:stretch>
            <a:fillRect/>
          </a:stretch>
        </p:blipFill>
        <p:spPr>
          <a:xfrm>
            <a:off x="174722" y="3455785"/>
            <a:ext cx="3046286" cy="2350280"/>
          </a:xfrm>
          <a:prstGeom prst="rect">
            <a:avLst/>
          </a:prstGeom>
        </p:spPr>
      </p:pic>
      <p:pic>
        <p:nvPicPr>
          <p:cNvPr id="6" name="תמונה 5">
            <a:extLst>
              <a:ext uri="{FF2B5EF4-FFF2-40B4-BE49-F238E27FC236}">
                <a16:creationId xmlns:a16="http://schemas.microsoft.com/office/drawing/2014/main" id="{F6682722-7450-424E-9D88-C391AAD7003F}"/>
              </a:ext>
            </a:extLst>
          </p:cNvPr>
          <p:cNvPicPr>
            <a:picLocks noChangeAspect="1"/>
          </p:cNvPicPr>
          <p:nvPr/>
        </p:nvPicPr>
        <p:blipFill>
          <a:blip r:embed="rId7"/>
          <a:stretch>
            <a:fillRect/>
          </a:stretch>
        </p:blipFill>
        <p:spPr>
          <a:xfrm>
            <a:off x="111583" y="1638235"/>
            <a:ext cx="3867150" cy="350379"/>
          </a:xfrm>
          <a:prstGeom prst="rect">
            <a:avLst/>
          </a:prstGeom>
        </p:spPr>
      </p:pic>
      <p:pic>
        <p:nvPicPr>
          <p:cNvPr id="7" name="תמונה 6">
            <a:extLst>
              <a:ext uri="{FF2B5EF4-FFF2-40B4-BE49-F238E27FC236}">
                <a16:creationId xmlns:a16="http://schemas.microsoft.com/office/drawing/2014/main" id="{C991D913-54EA-4FCE-B9DF-34E0F2DA1105}"/>
              </a:ext>
            </a:extLst>
          </p:cNvPr>
          <p:cNvPicPr>
            <a:picLocks noChangeAspect="1"/>
          </p:cNvPicPr>
          <p:nvPr/>
        </p:nvPicPr>
        <p:blipFill>
          <a:blip r:embed="rId8"/>
          <a:stretch>
            <a:fillRect/>
          </a:stretch>
        </p:blipFill>
        <p:spPr>
          <a:xfrm>
            <a:off x="111583" y="2030126"/>
            <a:ext cx="4800758" cy="1359821"/>
          </a:xfrm>
          <a:prstGeom prst="rect">
            <a:avLst/>
          </a:prstGeom>
        </p:spPr>
      </p:pic>
      <p:pic>
        <p:nvPicPr>
          <p:cNvPr id="8" name="תמונה 7">
            <a:extLst>
              <a:ext uri="{FF2B5EF4-FFF2-40B4-BE49-F238E27FC236}">
                <a16:creationId xmlns:a16="http://schemas.microsoft.com/office/drawing/2014/main" id="{E2583DC2-A49A-431C-AAFB-7B283549FAC1}"/>
              </a:ext>
            </a:extLst>
          </p:cNvPr>
          <p:cNvPicPr>
            <a:picLocks noChangeAspect="1"/>
          </p:cNvPicPr>
          <p:nvPr/>
        </p:nvPicPr>
        <p:blipFill>
          <a:blip r:embed="rId9"/>
          <a:stretch>
            <a:fillRect/>
          </a:stretch>
        </p:blipFill>
        <p:spPr>
          <a:xfrm>
            <a:off x="5207423" y="1041723"/>
            <a:ext cx="6971795" cy="4853782"/>
          </a:xfrm>
          <a:prstGeom prst="rect">
            <a:avLst/>
          </a:prstGeom>
        </p:spPr>
      </p:pic>
      <p:pic>
        <p:nvPicPr>
          <p:cNvPr id="2" name="תמונה 1">
            <a:extLst>
              <a:ext uri="{FF2B5EF4-FFF2-40B4-BE49-F238E27FC236}">
                <a16:creationId xmlns:a16="http://schemas.microsoft.com/office/drawing/2014/main" id="{E1D4D2E8-1E9F-4A12-ABA6-05A134B9ACBB}"/>
              </a:ext>
            </a:extLst>
          </p:cNvPr>
          <p:cNvPicPr>
            <a:picLocks noChangeAspect="1"/>
          </p:cNvPicPr>
          <p:nvPr/>
        </p:nvPicPr>
        <p:blipFill>
          <a:blip r:embed="rId10"/>
          <a:stretch>
            <a:fillRect/>
          </a:stretch>
        </p:blipFill>
        <p:spPr>
          <a:xfrm>
            <a:off x="12782" y="1131536"/>
            <a:ext cx="5228343" cy="479848"/>
          </a:xfrm>
          <a:prstGeom prst="rect">
            <a:avLst/>
          </a:prstGeom>
        </p:spPr>
      </p:pic>
      <p:sp>
        <p:nvSpPr>
          <p:cNvPr id="30" name="מלבן 29">
            <a:extLst>
              <a:ext uri="{FF2B5EF4-FFF2-40B4-BE49-F238E27FC236}">
                <a16:creationId xmlns:a16="http://schemas.microsoft.com/office/drawing/2014/main" id="{05A52A18-136F-4DE1-A357-2DE3E79F34BC}"/>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effects job seeker's placements ?</a:t>
            </a:r>
          </a:p>
        </p:txBody>
      </p:sp>
    </p:spTree>
    <p:extLst>
      <p:ext uri="{BB962C8B-B14F-4D97-AF65-F5344CB8AC3E}">
        <p14:creationId xmlns:p14="http://schemas.microsoft.com/office/powerpoint/2010/main" val="326821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EC8D22FE-E4DA-4CEC-A202-EC65AB4F781E}"/>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50" name="תמונה 49">
            <a:extLst>
              <a:ext uri="{FF2B5EF4-FFF2-40B4-BE49-F238E27FC236}">
                <a16:creationId xmlns:a16="http://schemas.microsoft.com/office/drawing/2014/main" id="{BB110641-7114-4AA0-B624-5B51E5939BE1}"/>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0"/>
            <a:ext cx="2432482" cy="397484"/>
          </a:xfrm>
          <a:prstGeom prst="rect">
            <a:avLst/>
          </a:prstGeom>
          <a:noFill/>
          <a:extLst>
            <a:ext uri="{53640926-AAD7-44D8-BBD7-CCE9431645EC}">
              <a14:shadowObscured xmlns:a14="http://schemas.microsoft.com/office/drawing/2010/main"/>
            </a:ext>
          </a:extLst>
        </p:spPr>
      </p:pic>
      <p:pic>
        <p:nvPicPr>
          <p:cNvPr id="31" name="תמונה 30" descr="תוצאת תמונה עבור שירות התעסוקה">
            <a:extLst>
              <a:ext uri="{FF2B5EF4-FFF2-40B4-BE49-F238E27FC236}">
                <a16:creationId xmlns:a16="http://schemas.microsoft.com/office/drawing/2014/main" id="{954D5E86-4440-4829-87F1-2303DDE19532}"/>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56155" y="94840"/>
            <a:ext cx="1066755" cy="302644"/>
          </a:xfrm>
          <a:prstGeom prst="rect">
            <a:avLst/>
          </a:prstGeom>
          <a:noFill/>
        </p:spPr>
      </p:pic>
      <p:grpSp>
        <p:nvGrpSpPr>
          <p:cNvPr id="32" name="קבוצה 31">
            <a:extLst>
              <a:ext uri="{FF2B5EF4-FFF2-40B4-BE49-F238E27FC236}">
                <a16:creationId xmlns:a16="http://schemas.microsoft.com/office/drawing/2014/main" id="{DC84201A-1378-48C4-AF38-0FBD29F34A63}"/>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4CADCD0B-452A-41FA-BBFB-A16AE1D10A0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CC4133B4-B926-4018-BE14-A712493C2AC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2652C249-68B9-4E4B-B47E-F4854752E987}"/>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F8CC3BAD-2524-4814-B19F-E186B5B25EE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420F6B4D-4B68-4F0E-A02D-20D00EA83D93}"/>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1AE01D77-21C1-4DBC-9FC9-08955B550D20}"/>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D8486A01-A2AE-487E-A51C-4EEFC2D4831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4A9848E1-ECC1-47B0-9AEB-7125FF01A3D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77689D60-9F1D-4825-A43C-F7D9A9872E82}"/>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4ABCD573-4BE8-4EC0-8186-FB714BFCEAB6}"/>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88CBAFBE-2957-4712-9A8A-6E8E9EE510C5}"/>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32D1456E-6A32-4A36-BEF9-BA1567FBD706}"/>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39C489C6-9333-4B9B-95E4-4342CFE6E07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470CACDC-6123-410E-9BBE-1A9B682E505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53B9D128-B4E3-4F38-89A2-5F3499C2A885}"/>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180871D8-5CB9-4BC2-98E2-A1CE33044BC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24764387-45DF-4B3D-8CBA-7E96CD88D34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3" name="תמונה 2">
            <a:extLst>
              <a:ext uri="{FF2B5EF4-FFF2-40B4-BE49-F238E27FC236}">
                <a16:creationId xmlns:a16="http://schemas.microsoft.com/office/drawing/2014/main" id="{5AD7AB68-C5D8-4578-9AC0-28BB731B42F6}"/>
              </a:ext>
            </a:extLst>
          </p:cNvPr>
          <p:cNvPicPr>
            <a:picLocks noChangeAspect="1"/>
          </p:cNvPicPr>
          <p:nvPr/>
        </p:nvPicPr>
        <p:blipFill>
          <a:blip r:embed="rId6"/>
          <a:stretch>
            <a:fillRect/>
          </a:stretch>
        </p:blipFill>
        <p:spPr>
          <a:xfrm>
            <a:off x="130751" y="3950580"/>
            <a:ext cx="2895600" cy="1828800"/>
          </a:xfrm>
          <a:prstGeom prst="rect">
            <a:avLst/>
          </a:prstGeom>
        </p:spPr>
      </p:pic>
      <p:pic>
        <p:nvPicPr>
          <p:cNvPr id="5" name="תמונה 4">
            <a:extLst>
              <a:ext uri="{FF2B5EF4-FFF2-40B4-BE49-F238E27FC236}">
                <a16:creationId xmlns:a16="http://schemas.microsoft.com/office/drawing/2014/main" id="{7C853D7D-6E98-4248-B50C-000DFA671D4B}"/>
              </a:ext>
            </a:extLst>
          </p:cNvPr>
          <p:cNvPicPr>
            <a:picLocks noChangeAspect="1"/>
          </p:cNvPicPr>
          <p:nvPr/>
        </p:nvPicPr>
        <p:blipFill>
          <a:blip r:embed="rId7"/>
          <a:stretch>
            <a:fillRect/>
          </a:stretch>
        </p:blipFill>
        <p:spPr>
          <a:xfrm>
            <a:off x="119462" y="1777697"/>
            <a:ext cx="3971924" cy="306558"/>
          </a:xfrm>
          <a:prstGeom prst="rect">
            <a:avLst/>
          </a:prstGeom>
        </p:spPr>
      </p:pic>
      <p:pic>
        <p:nvPicPr>
          <p:cNvPr id="6" name="תמונה 5">
            <a:extLst>
              <a:ext uri="{FF2B5EF4-FFF2-40B4-BE49-F238E27FC236}">
                <a16:creationId xmlns:a16="http://schemas.microsoft.com/office/drawing/2014/main" id="{3E27C80B-367D-40F8-B7B0-A7BC3E8CE10A}"/>
              </a:ext>
            </a:extLst>
          </p:cNvPr>
          <p:cNvPicPr>
            <a:picLocks noChangeAspect="1"/>
          </p:cNvPicPr>
          <p:nvPr/>
        </p:nvPicPr>
        <p:blipFill>
          <a:blip r:embed="rId8"/>
          <a:stretch>
            <a:fillRect/>
          </a:stretch>
        </p:blipFill>
        <p:spPr>
          <a:xfrm>
            <a:off x="4853318" y="1016000"/>
            <a:ext cx="7338681" cy="4797639"/>
          </a:xfrm>
          <a:prstGeom prst="rect">
            <a:avLst/>
          </a:prstGeom>
        </p:spPr>
      </p:pic>
      <p:pic>
        <p:nvPicPr>
          <p:cNvPr id="4" name="תמונה 3">
            <a:extLst>
              <a:ext uri="{FF2B5EF4-FFF2-40B4-BE49-F238E27FC236}">
                <a16:creationId xmlns:a16="http://schemas.microsoft.com/office/drawing/2014/main" id="{D08F6A94-C9F9-4123-860A-A87FA6756971}"/>
              </a:ext>
            </a:extLst>
          </p:cNvPr>
          <p:cNvPicPr>
            <a:picLocks noChangeAspect="1"/>
          </p:cNvPicPr>
          <p:nvPr/>
        </p:nvPicPr>
        <p:blipFill>
          <a:blip r:embed="rId9"/>
          <a:stretch>
            <a:fillRect/>
          </a:stretch>
        </p:blipFill>
        <p:spPr>
          <a:xfrm>
            <a:off x="48788" y="2519104"/>
            <a:ext cx="4939195" cy="1362128"/>
          </a:xfrm>
          <a:prstGeom prst="rect">
            <a:avLst/>
          </a:prstGeom>
        </p:spPr>
      </p:pic>
      <p:pic>
        <p:nvPicPr>
          <p:cNvPr id="2" name="תמונה 1">
            <a:extLst>
              <a:ext uri="{FF2B5EF4-FFF2-40B4-BE49-F238E27FC236}">
                <a16:creationId xmlns:a16="http://schemas.microsoft.com/office/drawing/2014/main" id="{5B4A7B4B-FC18-4680-A72A-DEFE9AB620B3}"/>
              </a:ext>
            </a:extLst>
          </p:cNvPr>
          <p:cNvPicPr>
            <a:picLocks noChangeAspect="1"/>
          </p:cNvPicPr>
          <p:nvPr/>
        </p:nvPicPr>
        <p:blipFill>
          <a:blip r:embed="rId10"/>
          <a:stretch>
            <a:fillRect/>
          </a:stretch>
        </p:blipFill>
        <p:spPr>
          <a:xfrm>
            <a:off x="30618" y="1465398"/>
            <a:ext cx="4939195" cy="184009"/>
          </a:xfrm>
          <a:prstGeom prst="rect">
            <a:avLst/>
          </a:prstGeom>
        </p:spPr>
      </p:pic>
      <p:sp>
        <p:nvSpPr>
          <p:cNvPr id="29" name="מלבן 28">
            <a:extLst>
              <a:ext uri="{FF2B5EF4-FFF2-40B4-BE49-F238E27FC236}">
                <a16:creationId xmlns:a16="http://schemas.microsoft.com/office/drawing/2014/main" id="{29F348F9-2BD3-457C-BD94-6520E5A686D7}"/>
              </a:ext>
            </a:extLst>
          </p:cNvPr>
          <p:cNvSpPr/>
          <p:nvPr/>
        </p:nvSpPr>
        <p:spPr>
          <a:xfrm>
            <a:off x="1481705" y="159827"/>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Q4: Do the number of activities</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from the program effects job seeker's placements ?</a:t>
            </a:r>
          </a:p>
        </p:txBody>
      </p:sp>
    </p:spTree>
    <p:extLst>
      <p:ext uri="{BB962C8B-B14F-4D97-AF65-F5344CB8AC3E}">
        <p14:creationId xmlns:p14="http://schemas.microsoft.com/office/powerpoint/2010/main" val="41720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5E8678DB-061D-4F2E-96A3-C39CBA1755D3}"/>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sp>
        <p:nvSpPr>
          <p:cNvPr id="53" name="מלבן 52">
            <a:extLst>
              <a:ext uri="{FF2B5EF4-FFF2-40B4-BE49-F238E27FC236}">
                <a16:creationId xmlns:a16="http://schemas.microsoft.com/office/drawing/2014/main" id="{F0DC92F4-11A0-4548-A451-0B225D47A6D6}"/>
              </a:ext>
            </a:extLst>
          </p:cNvPr>
          <p:cNvSpPr/>
          <p:nvPr/>
        </p:nvSpPr>
        <p:spPr>
          <a:xfrm>
            <a:off x="1356215" y="1663891"/>
            <a:ext cx="9947517" cy="2802819"/>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pPr>
            <a:r>
              <a:rPr lang="en-US" sz="2400" dirty="0"/>
              <a:t>The definition of socioeconomic characteristics of jobseekers are religion, age, single parent, gender, level of education, city, language, country of birth, marital status, children up to age 18, classification of the jobseeker, disability rates, medical disability, licenses, military service, released prisoner and month of placement ("last placement date").</a:t>
            </a:r>
          </a:p>
        </p:txBody>
      </p:sp>
      <p:grpSp>
        <p:nvGrpSpPr>
          <p:cNvPr id="24" name="קבוצה 23">
            <a:extLst>
              <a:ext uri="{FF2B5EF4-FFF2-40B4-BE49-F238E27FC236}">
                <a16:creationId xmlns:a16="http://schemas.microsoft.com/office/drawing/2014/main" id="{C796244D-1823-4BB4-B1F3-7EEE88F480AF}"/>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B3CBB8D8-9879-4DF2-A82A-7330E1BF06B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81B3D79F-3EEA-4D4F-8137-9D915C0A4AA3}"/>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948AB0FC-08BB-439C-BE62-770416DEA38E}"/>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2C11EDB4-E00D-47CC-8324-08F8C2EF0EE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605C4A44-468D-43A9-B667-A7447D3733EF}"/>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BADEFDCD-238F-4C3B-8C01-2BC8F87A92A1}"/>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A5DA289F-2DDD-4747-9C0F-0FB96244FAF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B2CD5E4B-4A5E-4AAC-8247-97ABA7A55B9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0C8369C3-981A-491F-911E-7DCE6C3B82B5}"/>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83DCBAE5-2F0E-426E-8490-24BAA9EF683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242F5BD6-4C9D-4725-87EF-3B7E65CFDC9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3414885A-190B-4FD1-9B8D-DAFC8E0E087D}"/>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82C085EF-28A8-4A57-B166-50B074A7657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6CB4E1C4-7D66-47CE-9BCA-4478EE0004B4}"/>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4D41024F-A366-42E2-897D-F9DFCDB84F86}"/>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D6CAFBE7-E8A8-4B60-9992-AF6A419AEE53}"/>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E3560C56-B430-4741-8698-AC6387F6D7E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8" name="מלבן 27">
            <a:extLst>
              <a:ext uri="{FF2B5EF4-FFF2-40B4-BE49-F238E27FC236}">
                <a16:creationId xmlns:a16="http://schemas.microsoft.com/office/drawing/2014/main" id="{D62A4031-F196-4E39-B80C-A496928B41BB}"/>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an effect 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spTree>
    <p:extLst>
      <p:ext uri="{BB962C8B-B14F-4D97-AF65-F5344CB8AC3E}">
        <p14:creationId xmlns:p14="http://schemas.microsoft.com/office/powerpoint/2010/main" val="2206255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CEB495D7-9C2F-42A3-AF4D-BC1530FEB923}"/>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mc:AlternateContent xmlns:mc="http://schemas.openxmlformats.org/markup-compatibility/2006">
        <mc:Choice xmlns:a14="http://schemas.microsoft.com/office/drawing/2010/main" Requires="a14">
          <p:sp>
            <p:nvSpPr>
              <p:cNvPr id="53" name="מלבן 52">
                <a:extLst>
                  <a:ext uri="{FF2B5EF4-FFF2-40B4-BE49-F238E27FC236}">
                    <a16:creationId xmlns:a16="http://schemas.microsoft.com/office/drawing/2014/main" id="{F0DC92F4-11A0-4548-A451-0B225D47A6D6}"/>
                  </a:ext>
                </a:extLst>
              </p:cNvPr>
              <p:cNvSpPr/>
              <p:nvPr/>
            </p:nvSpPr>
            <p:spPr>
              <a:xfrm>
                <a:off x="1296843" y="1592671"/>
                <a:ext cx="9598311" cy="2551789"/>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a:latin typeface="Cambria Math" panose="02040503050406030204" pitchFamily="18" charset="0"/>
                            </a:rPr>
                            <m:t>𝑅</m:t>
                          </m:r>
                        </m:e>
                        <m:sup>
                          <m:r>
                            <a:rPr lang="en-US" sz="2000">
                              <a:latin typeface="Cambria Math" panose="02040503050406030204" pitchFamily="18" charset="0"/>
                            </a:rPr>
                            <m:t>2</m:t>
                          </m:r>
                        </m:sup>
                      </m:sSup>
                      <m:r>
                        <a:rPr lang="en-US" sz="2000" i="1">
                          <a:latin typeface="Cambria Math" panose="02040503050406030204" pitchFamily="18" charset="0"/>
                        </a:rPr>
                        <m:t>𝑀𝑐𝐹𝑎𝑑𝑑𝑒𝑛</m:t>
                      </m:r>
                      <m:r>
                        <a:rPr lang="en-US" sz="2000">
                          <a:latin typeface="Cambria Math" panose="02040503050406030204" pitchFamily="18" charset="0"/>
                        </a:rPr>
                        <m:t>=</m:t>
                      </m:r>
                      <m:r>
                        <a:rPr lang="en-US" sz="2000">
                          <a:latin typeface="Cambria Math" panose="02040503050406030204" pitchFamily="18" charset="0"/>
                        </a:rPr>
                        <m:t>1</m:t>
                      </m:r>
                      <m:r>
                        <a:rPr lang="en-US" sz="2000" i="1">
                          <a:latin typeface="Cambria Math" panose="02040503050406030204" pitchFamily="18" charset="0"/>
                        </a:rPr>
                        <m:t>−</m:t>
                      </m:r>
                      <m:f>
                        <m:fPr>
                          <m:ctrlPr>
                            <a:rPr lang="en-US" sz="2000" i="1">
                              <a:latin typeface="Cambria Math" panose="02040503050406030204" pitchFamily="18" charset="0"/>
                            </a:rPr>
                          </m:ctrlPr>
                        </m:fPr>
                        <m:num>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𝑐</m:t>
                                      </m:r>
                                    </m:sub>
                                  </m:sSub>
                                </m:e>
                              </m:d>
                            </m:e>
                          </m:func>
                        </m:num>
                        <m:den>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𝑛𝑢𝑙𝑙</m:t>
                                      </m:r>
                                    </m:sub>
                                  </m:sSub>
                                </m:e>
                              </m:d>
                            </m:e>
                          </m:func>
                        </m:den>
                      </m:f>
                    </m:oMath>
                  </m:oMathPara>
                </a14:m>
                <a:br>
                  <a:rPr lang="en-US" sz="2000"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a:p>
                <a:pPr algn="l" rtl="0">
                  <a:lnSpc>
                    <a:spcPct val="150000"/>
                  </a:lnSpc>
                </a:pPr>
                <a:r>
                  <a:rPr lang="en-US" sz="2000" dirty="0">
                    <a:latin typeface="David" panose="020E0502060401010101" pitchFamily="34" charset="-79"/>
                    <a:cs typeface="David" panose="020E0502060401010101" pitchFamily="34" charset="-79"/>
                  </a:rPr>
                  <a:t>In multinomial regression it’s difficult and nearly impossible to reach a result close to 1 because very strong explanatory parameters are needed to increase the value of McFadden’s .</a:t>
                </a:r>
              </a:p>
              <a:p>
                <a:pPr algn="l" rtl="0">
                  <a:lnSpc>
                    <a:spcPct val="150000"/>
                  </a:lnSpc>
                </a:pPr>
                <a:r>
                  <a:rPr lang="en-US" sz="2000" dirty="0">
                    <a:latin typeface="David" panose="020E0502060401010101" pitchFamily="34" charset="-79"/>
                    <a:cs typeface="David" panose="020E0502060401010101" pitchFamily="34" charset="-79"/>
                  </a:rPr>
                  <a:t>Model result: </a:t>
                </a:r>
                <a:r>
                  <a:rPr lang="en-US" altLang="he-IL" sz="2000" dirty="0">
                    <a:solidFill>
                      <a:srgbClr val="333333"/>
                    </a:solidFill>
                    <a:latin typeface="David" panose="020E0502060401010101" pitchFamily="34" charset="-79"/>
                    <a:cs typeface="David" panose="020E0502060401010101" pitchFamily="34" charset="-79"/>
                  </a:rPr>
                  <a:t>0.2368</a:t>
                </a:r>
                <a:endParaRPr lang="en-US" sz="2000" dirty="0">
                  <a:latin typeface="David" panose="020E0502060401010101" pitchFamily="34" charset="-79"/>
                  <a:cs typeface="David" panose="020E0502060401010101" pitchFamily="34" charset="-79"/>
                </a:endParaRPr>
              </a:p>
              <a:p>
                <a:pPr algn="l" rtl="0">
                  <a:lnSpc>
                    <a:spcPct val="150000"/>
                  </a:lnSpc>
                </a:pPr>
                <a:r>
                  <a:rPr lang="en-US" sz="2000" dirty="0">
                    <a:latin typeface="David" panose="020E0502060401010101" pitchFamily="34" charset="-79"/>
                    <a:cs typeface="David" panose="020E0502060401010101" pitchFamily="34" charset="-79"/>
                  </a:rPr>
                  <a:t>Excellent fit in this model between 0.2 - 0.4.</a:t>
                </a:r>
                <a:endParaRPr lang="he-IL" sz="2000" dirty="0">
                  <a:latin typeface="David" panose="020E0502060401010101" pitchFamily="34" charset="-79"/>
                  <a:cs typeface="David" panose="020E0502060401010101" pitchFamily="34" charset="-79"/>
                </a:endParaRPr>
              </a:p>
            </p:txBody>
          </p:sp>
        </mc:Choice>
        <mc:Fallback>
          <p:sp>
            <p:nvSpPr>
              <p:cNvPr id="53" name="מלבן 52">
                <a:extLst>
                  <a:ext uri="{FF2B5EF4-FFF2-40B4-BE49-F238E27FC236}">
                    <a16:creationId xmlns:a16="http://schemas.microsoft.com/office/drawing/2014/main" id="{F0DC92F4-11A0-4548-A451-0B225D47A6D6}"/>
                  </a:ext>
                </a:extLst>
              </p:cNvPr>
              <p:cNvSpPr>
                <a:spLocks noRot="1" noChangeAspect="1" noMove="1" noResize="1" noEditPoints="1" noAdjustHandles="1" noChangeArrowheads="1" noChangeShapeType="1" noTextEdit="1"/>
              </p:cNvSpPr>
              <p:nvPr/>
            </p:nvSpPr>
            <p:spPr>
              <a:xfrm>
                <a:off x="1296843" y="1592671"/>
                <a:ext cx="9598311" cy="2551789"/>
              </a:xfrm>
              <a:prstGeom prst="rect">
                <a:avLst/>
              </a:prstGeom>
              <a:blipFill>
                <a:blip r:embed="rId6"/>
                <a:stretch>
                  <a:fillRect l="-699" r="-254" b="-3103"/>
                </a:stretch>
              </a:blipFill>
            </p:spPr>
            <p:txBody>
              <a:bodyPr/>
              <a:lstStyle/>
              <a:p>
                <a:r>
                  <a:rPr lang="he-IL">
                    <a:noFill/>
                  </a:rPr>
                  <a:t> </a:t>
                </a:r>
              </a:p>
            </p:txBody>
          </p:sp>
        </mc:Fallback>
      </mc:AlternateContent>
      <p:sp>
        <p:nvSpPr>
          <p:cNvPr id="2" name="מלבן 1">
            <a:extLst>
              <a:ext uri="{FF2B5EF4-FFF2-40B4-BE49-F238E27FC236}">
                <a16:creationId xmlns:a16="http://schemas.microsoft.com/office/drawing/2014/main" id="{4FE3F84A-5435-45B7-9638-E6C7AF2C370C}"/>
              </a:ext>
            </a:extLst>
          </p:cNvPr>
          <p:cNvSpPr/>
          <p:nvPr/>
        </p:nvSpPr>
        <p:spPr>
          <a:xfrm>
            <a:off x="368750" y="5373315"/>
            <a:ext cx="7651716" cy="307777"/>
          </a:xfrm>
          <a:prstGeom prst="rect">
            <a:avLst/>
          </a:prstGeom>
        </p:spPr>
        <p:txBody>
          <a:bodyPr wrap="square">
            <a:spAutoFit/>
          </a:bodyPr>
          <a:lstStyle/>
          <a:p>
            <a:r>
              <a:rPr lang="en-US" sz="1400" dirty="0">
                <a:solidFill>
                  <a:schemeClr val="tx2"/>
                </a:solidFill>
                <a:latin typeface="David" panose="020E0502060401010101" pitchFamily="34" charset="-79"/>
                <a:cs typeface="David" panose="020E0502060401010101" pitchFamily="34" charset="-79"/>
                <a:hlinkClick r:id="rId7">
                  <a:extLst>
                    <a:ext uri="{A12FA001-AC4F-418D-AE19-62706E023703}">
                      <ahyp:hlinkClr xmlns:ahyp="http://schemas.microsoft.com/office/drawing/2018/hyperlinkcolor" val="tx"/>
                    </a:ext>
                  </a:extLst>
                </a:hlinkClick>
              </a:rPr>
              <a:t>https://thestatsgeek.com/2014/02/08/r-squared-in-logistic-regression/</a:t>
            </a:r>
            <a:endParaRPr lang="he-IL" sz="1400" dirty="0">
              <a:solidFill>
                <a:schemeClr val="tx2"/>
              </a:solidFill>
              <a:latin typeface="David" panose="020E0502060401010101" pitchFamily="34" charset="-79"/>
              <a:cs typeface="David" panose="020E0502060401010101" pitchFamily="34" charset="-79"/>
            </a:endParaRPr>
          </a:p>
        </p:txBody>
      </p:sp>
      <p:grpSp>
        <p:nvGrpSpPr>
          <p:cNvPr id="32" name="קבוצה 31">
            <a:extLst>
              <a:ext uri="{FF2B5EF4-FFF2-40B4-BE49-F238E27FC236}">
                <a16:creationId xmlns:a16="http://schemas.microsoft.com/office/drawing/2014/main" id="{DD257529-6DB1-466C-8B23-CE1C7C44C806}"/>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229782AD-14D5-4934-BE05-E40FF7C8B04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67DA8D82-BDEA-488F-B5D3-9A9FFA471A7E}"/>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4484C834-AAF7-481F-8D29-53B04B1C3EDF}"/>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429A3A00-B74E-4E72-A383-7ABF0C0010E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D0AED928-595C-4DB0-836E-E725196D7C8D}"/>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5B8023D5-D933-4FF1-9B7C-84B4283D3187}"/>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01E980ED-46F1-4906-A3DB-3227720DCBF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7EB86745-EBD3-440A-9B86-BE44DBA8A665}"/>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8EDFAE9C-ECFB-414D-89EC-BF230B897F72}"/>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0FCB6238-F179-43DA-A79F-2C8DF9273EB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8569A553-5591-4B4F-9E04-3CDCE69E72EF}"/>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EEA44CA8-0287-4CAF-AAB8-5358823E46E6}"/>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47277621-5100-4A98-A40E-EBB5D76C081E}"/>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DFF5B29-ED33-4D1E-9A89-F71214550D64}"/>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7B124395-FE94-43C4-B78A-11CFD245677A}"/>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B39DC99A-BD76-458D-85F1-45A6A83AB6D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86A4AF9C-97F4-415E-AB36-6DA048286900}"/>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4" name="מלבן 3">
            <a:extLst>
              <a:ext uri="{FF2B5EF4-FFF2-40B4-BE49-F238E27FC236}">
                <a16:creationId xmlns:a16="http://schemas.microsoft.com/office/drawing/2014/main" id="{E54C2340-5368-4E6A-8053-45C973C8C01E}"/>
              </a:ext>
            </a:extLst>
          </p:cNvPr>
          <p:cNvSpPr/>
          <p:nvPr/>
        </p:nvSpPr>
        <p:spPr>
          <a:xfrm>
            <a:off x="234009" y="5084458"/>
            <a:ext cx="11075298" cy="319126"/>
          </a:xfrm>
          <a:prstGeom prst="rect">
            <a:avLst/>
          </a:prstGeom>
        </p:spPr>
        <p:txBody>
          <a:bodyPr wrap="square">
            <a:spAutoFit/>
          </a:bodyPr>
          <a:lstStyle/>
          <a:p>
            <a:pPr lv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Daniel McFadden,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Quantitavie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methods for analyzing travel behavior of individuals: some recent developments", November 2, 1977. </a:t>
            </a:r>
          </a:p>
        </p:txBody>
      </p:sp>
      <p:sp>
        <p:nvSpPr>
          <p:cNvPr id="28" name="מלבן 27">
            <a:extLst>
              <a:ext uri="{FF2B5EF4-FFF2-40B4-BE49-F238E27FC236}">
                <a16:creationId xmlns:a16="http://schemas.microsoft.com/office/drawing/2014/main" id="{91FC3610-CC86-47A6-BA74-509C17519E41}"/>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an effect 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spTree>
    <p:extLst>
      <p:ext uri="{BB962C8B-B14F-4D97-AF65-F5344CB8AC3E}">
        <p14:creationId xmlns:p14="http://schemas.microsoft.com/office/powerpoint/2010/main" val="3033360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A40B4A4B-76D2-4480-8028-475F13537B1C}"/>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7" name="קבוצה 26">
            <a:extLst>
              <a:ext uri="{FF2B5EF4-FFF2-40B4-BE49-F238E27FC236}">
                <a16:creationId xmlns:a16="http://schemas.microsoft.com/office/drawing/2014/main" id="{7B689807-B82F-478F-9820-797AB7C5C41E}"/>
              </a:ext>
            </a:extLst>
          </p:cNvPr>
          <p:cNvGrpSpPr/>
          <p:nvPr/>
        </p:nvGrpSpPr>
        <p:grpSpPr>
          <a:xfrm>
            <a:off x="2686168" y="5856652"/>
            <a:ext cx="1517927" cy="893469"/>
            <a:chOff x="5953" y="27845"/>
            <a:chExt cx="2214562" cy="893469"/>
          </a:xfrm>
        </p:grpSpPr>
        <p:sp>
          <p:nvSpPr>
            <p:cNvPr id="28" name="חץ: סוגר זוויתי 27">
              <a:extLst>
                <a:ext uri="{FF2B5EF4-FFF2-40B4-BE49-F238E27FC236}">
                  <a16:creationId xmlns:a16="http://schemas.microsoft.com/office/drawing/2014/main" id="{971D8941-4A78-433B-B4EC-285822033B2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75DEE372-3B30-4F97-BB0F-DC32A2FC1FF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3" name="קבוצה 32">
            <a:extLst>
              <a:ext uri="{FF2B5EF4-FFF2-40B4-BE49-F238E27FC236}">
                <a16:creationId xmlns:a16="http://schemas.microsoft.com/office/drawing/2014/main" id="{82283E40-0647-496E-80F1-39924520B805}"/>
              </a:ext>
            </a:extLst>
          </p:cNvPr>
          <p:cNvGrpSpPr/>
          <p:nvPr/>
        </p:nvGrpSpPr>
        <p:grpSpPr>
          <a:xfrm>
            <a:off x="3914858" y="5835146"/>
            <a:ext cx="1517927" cy="907330"/>
            <a:chOff x="1999059" y="6339"/>
            <a:chExt cx="2214562" cy="907330"/>
          </a:xfrm>
        </p:grpSpPr>
        <p:sp>
          <p:nvSpPr>
            <p:cNvPr id="34" name="חץ: סוגר זוויתי 33">
              <a:extLst>
                <a:ext uri="{FF2B5EF4-FFF2-40B4-BE49-F238E27FC236}">
                  <a16:creationId xmlns:a16="http://schemas.microsoft.com/office/drawing/2014/main" id="{D7AB0B06-0306-4A9A-8E18-818A95F87AE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BBE80583-D0C4-458D-A51D-320FA7B4F6C9}"/>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6" name="קבוצה 35">
            <a:extLst>
              <a:ext uri="{FF2B5EF4-FFF2-40B4-BE49-F238E27FC236}">
                <a16:creationId xmlns:a16="http://schemas.microsoft.com/office/drawing/2014/main" id="{742A0B1E-1708-4072-840F-D009E1383FBE}"/>
              </a:ext>
            </a:extLst>
          </p:cNvPr>
          <p:cNvGrpSpPr/>
          <p:nvPr/>
        </p:nvGrpSpPr>
        <p:grpSpPr>
          <a:xfrm>
            <a:off x="5122416" y="5856652"/>
            <a:ext cx="1517927" cy="901113"/>
            <a:chOff x="3992165" y="27845"/>
            <a:chExt cx="2214562" cy="901113"/>
          </a:xfrm>
        </p:grpSpPr>
        <p:sp>
          <p:nvSpPr>
            <p:cNvPr id="37" name="חץ: סוגר זוויתי 36">
              <a:extLst>
                <a:ext uri="{FF2B5EF4-FFF2-40B4-BE49-F238E27FC236}">
                  <a16:creationId xmlns:a16="http://schemas.microsoft.com/office/drawing/2014/main" id="{1801F61E-2DCE-41EA-B22F-8AF6CF464F4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B3967684-0FF1-46A0-AEB8-C47E2B95A58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86258650-7D1A-445C-8C56-0EAE83CB18B7}"/>
              </a:ext>
            </a:extLst>
          </p:cNvPr>
          <p:cNvGrpSpPr/>
          <p:nvPr/>
        </p:nvGrpSpPr>
        <p:grpSpPr>
          <a:xfrm>
            <a:off x="6329974" y="5856652"/>
            <a:ext cx="1517927" cy="901113"/>
            <a:chOff x="5985271" y="27845"/>
            <a:chExt cx="2214562" cy="901113"/>
          </a:xfrm>
        </p:grpSpPr>
        <p:sp>
          <p:nvSpPr>
            <p:cNvPr id="40" name="חץ: סוגר זוויתי 39">
              <a:extLst>
                <a:ext uri="{FF2B5EF4-FFF2-40B4-BE49-F238E27FC236}">
                  <a16:creationId xmlns:a16="http://schemas.microsoft.com/office/drawing/2014/main" id="{46F90DDE-FA22-4360-A29B-230C349F4C1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1" name="חץ: סוגר זוויתי 10">
              <a:extLst>
                <a:ext uri="{FF2B5EF4-FFF2-40B4-BE49-F238E27FC236}">
                  <a16:creationId xmlns:a16="http://schemas.microsoft.com/office/drawing/2014/main" id="{C65257B8-BCEB-42A6-81EC-4BAD34E3AD36}"/>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2" name="קבוצה 41">
            <a:extLst>
              <a:ext uri="{FF2B5EF4-FFF2-40B4-BE49-F238E27FC236}">
                <a16:creationId xmlns:a16="http://schemas.microsoft.com/office/drawing/2014/main" id="{E808B6FE-C45C-4EDB-AB71-81FBC3560978}"/>
              </a:ext>
            </a:extLst>
          </p:cNvPr>
          <p:cNvGrpSpPr/>
          <p:nvPr/>
        </p:nvGrpSpPr>
        <p:grpSpPr>
          <a:xfrm>
            <a:off x="7537532" y="5864297"/>
            <a:ext cx="1517927" cy="893468"/>
            <a:chOff x="7978378" y="20201"/>
            <a:chExt cx="2214562" cy="893468"/>
          </a:xfrm>
        </p:grpSpPr>
        <p:sp>
          <p:nvSpPr>
            <p:cNvPr id="43" name="חץ: סוגר זוויתי 42">
              <a:extLst>
                <a:ext uri="{FF2B5EF4-FFF2-40B4-BE49-F238E27FC236}">
                  <a16:creationId xmlns:a16="http://schemas.microsoft.com/office/drawing/2014/main" id="{BB4885DD-4C2B-4486-85C1-0BEEC9B5429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8C943BD-E84C-44A7-A7E8-A7CEA634F09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5" name="קבוצה 44">
            <a:extLst>
              <a:ext uri="{FF2B5EF4-FFF2-40B4-BE49-F238E27FC236}">
                <a16:creationId xmlns:a16="http://schemas.microsoft.com/office/drawing/2014/main" id="{5A203BE4-BBD0-4B99-9A2D-7DE78ED79835}"/>
              </a:ext>
            </a:extLst>
          </p:cNvPr>
          <p:cNvGrpSpPr/>
          <p:nvPr/>
        </p:nvGrpSpPr>
        <p:grpSpPr>
          <a:xfrm>
            <a:off x="8745090" y="5871941"/>
            <a:ext cx="1517927" cy="885824"/>
            <a:chOff x="9971484" y="27845"/>
            <a:chExt cx="2214562" cy="885824"/>
          </a:xfrm>
        </p:grpSpPr>
        <p:sp>
          <p:nvSpPr>
            <p:cNvPr id="46" name="חץ: סוגר זוויתי 45">
              <a:extLst>
                <a:ext uri="{FF2B5EF4-FFF2-40B4-BE49-F238E27FC236}">
                  <a16:creationId xmlns:a16="http://schemas.microsoft.com/office/drawing/2014/main" id="{A6C88F99-416D-47E7-B366-3A08BC59507B}"/>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A91EECAD-4268-4DCD-AC9C-1EA70006C25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3" name="מלבן 2">
            <a:extLst>
              <a:ext uri="{FF2B5EF4-FFF2-40B4-BE49-F238E27FC236}">
                <a16:creationId xmlns:a16="http://schemas.microsoft.com/office/drawing/2014/main" id="{C10B46D7-BBD5-4EB6-868A-B1037D3EA39B}"/>
              </a:ext>
            </a:extLst>
          </p:cNvPr>
          <p:cNvSpPr/>
          <p:nvPr/>
        </p:nvSpPr>
        <p:spPr>
          <a:xfrm>
            <a:off x="1447800" y="1399726"/>
            <a:ext cx="9296400" cy="4197944"/>
          </a:xfrm>
          <a:prstGeom prst="rect">
            <a:avLst/>
          </a:prstGeom>
        </p:spPr>
        <p:txBody>
          <a:bodyPr wrap="square">
            <a:spAutoFit/>
          </a:bodyPr>
          <a:lstStyle/>
          <a:p>
            <a:pPr indent="45720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Some of the model results can be present as commonsense thinking, but some can surprise us all. All model results are compared to label 4 (failure) and each model result was displayed is significant (ρ &lt; 0.05).</a:t>
            </a:r>
          </a:p>
          <a:p>
            <a:pPr marL="342900" lvl="0" indent="-342900">
              <a:lnSpc>
                <a:spcPct val="150000"/>
              </a:lnSpc>
              <a:buFont typeface="+mj-lt"/>
              <a:buAutoNum type="arabicParenR"/>
            </a:pPr>
            <a:r>
              <a:rPr lang="en-US" sz="2000" dirty="0">
                <a:latin typeface="David" panose="020E0502060401010101" pitchFamily="34" charset="-79"/>
                <a:ea typeface="Calibri" panose="020F0502020204030204" pitchFamily="34" charset="0"/>
                <a:cs typeface="David" panose="020E0502060401010101" pitchFamily="34" charset="-79"/>
              </a:rPr>
              <a:t>There are more Arab cities compered to Jewish cities in labels 1 and 2.</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Muslim and Jew religions significantly more to be in label 1.</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All that supporting question 1 results and conclusion.</a:t>
            </a:r>
          </a:p>
          <a:p>
            <a:pPr marL="342900" lvl="0" indent="-342900">
              <a:lnSpc>
                <a:spcPct val="150000"/>
              </a:lnSpc>
              <a:buFont typeface="+mj-lt"/>
              <a:buAutoNum type="arabicParenR"/>
            </a:pPr>
            <a:r>
              <a:rPr lang="en-US" sz="2000" dirty="0">
                <a:latin typeface="David" panose="020E0502060401010101" pitchFamily="34" charset="-79"/>
                <a:ea typeface="Calibri" panose="020F0502020204030204" pitchFamily="34" charset="0"/>
                <a:cs typeface="David" panose="020E0502060401010101" pitchFamily="34" charset="-79"/>
              </a:rPr>
              <a:t>Some country origin effects on program success, like the Soviet Union and France significantly more to be in label 3 than label 1 (compered by p-value).</a:t>
            </a:r>
            <a:br>
              <a:rPr lang="en-US" sz="2000" dirty="0">
                <a:latin typeface="David" panose="020E0502060401010101" pitchFamily="34" charset="-79"/>
                <a:ea typeface="Calibri" panose="020F0502020204030204" pitchFamily="34" charset="0"/>
                <a:cs typeface="David" panose="020E0502060401010101" pitchFamily="34" charset="-79"/>
              </a:rPr>
            </a:br>
            <a:r>
              <a:rPr lang="en-US" sz="2000" dirty="0">
                <a:latin typeface="David" panose="020E0502060401010101" pitchFamily="34" charset="-79"/>
                <a:ea typeface="Calibri" panose="020F0502020204030204" pitchFamily="34" charset="0"/>
                <a:cs typeface="David" panose="020E0502060401010101" pitchFamily="34" charset="-79"/>
              </a:rPr>
              <a:t>Ethiopia significantly more to be in label 2.</a:t>
            </a:r>
          </a:p>
        </p:txBody>
      </p:sp>
      <p:sp>
        <p:nvSpPr>
          <p:cNvPr id="30" name="מלבן 29">
            <a:extLst>
              <a:ext uri="{FF2B5EF4-FFF2-40B4-BE49-F238E27FC236}">
                <a16:creationId xmlns:a16="http://schemas.microsoft.com/office/drawing/2014/main" id="{F1DE3A5E-1B3D-4901-9E82-F093EB428E57}"/>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an effect 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spTree>
    <p:extLst>
      <p:ext uri="{BB962C8B-B14F-4D97-AF65-F5344CB8AC3E}">
        <p14:creationId xmlns:p14="http://schemas.microsoft.com/office/powerpoint/2010/main" val="1837278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A74B2343-B0F0-4BEE-A140-43E34DC8A35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7" name="קבוצה 26">
            <a:extLst>
              <a:ext uri="{FF2B5EF4-FFF2-40B4-BE49-F238E27FC236}">
                <a16:creationId xmlns:a16="http://schemas.microsoft.com/office/drawing/2014/main" id="{7B689807-B82F-478F-9820-797AB7C5C41E}"/>
              </a:ext>
            </a:extLst>
          </p:cNvPr>
          <p:cNvGrpSpPr/>
          <p:nvPr/>
        </p:nvGrpSpPr>
        <p:grpSpPr>
          <a:xfrm>
            <a:off x="2686168" y="5856652"/>
            <a:ext cx="1517927" cy="893469"/>
            <a:chOff x="5953" y="27845"/>
            <a:chExt cx="2214562" cy="893469"/>
          </a:xfrm>
        </p:grpSpPr>
        <p:sp>
          <p:nvSpPr>
            <p:cNvPr id="28" name="חץ: סוגר זוויתי 27">
              <a:extLst>
                <a:ext uri="{FF2B5EF4-FFF2-40B4-BE49-F238E27FC236}">
                  <a16:creationId xmlns:a16="http://schemas.microsoft.com/office/drawing/2014/main" id="{971D8941-4A78-433B-B4EC-285822033B2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75DEE372-3B30-4F97-BB0F-DC32A2FC1FF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3" name="קבוצה 32">
            <a:extLst>
              <a:ext uri="{FF2B5EF4-FFF2-40B4-BE49-F238E27FC236}">
                <a16:creationId xmlns:a16="http://schemas.microsoft.com/office/drawing/2014/main" id="{82283E40-0647-496E-80F1-39924520B805}"/>
              </a:ext>
            </a:extLst>
          </p:cNvPr>
          <p:cNvGrpSpPr/>
          <p:nvPr/>
        </p:nvGrpSpPr>
        <p:grpSpPr>
          <a:xfrm>
            <a:off x="3914858" y="5835146"/>
            <a:ext cx="1517927" cy="907330"/>
            <a:chOff x="1999059" y="6339"/>
            <a:chExt cx="2214562" cy="907330"/>
          </a:xfrm>
        </p:grpSpPr>
        <p:sp>
          <p:nvSpPr>
            <p:cNvPr id="34" name="חץ: סוגר זוויתי 33">
              <a:extLst>
                <a:ext uri="{FF2B5EF4-FFF2-40B4-BE49-F238E27FC236}">
                  <a16:creationId xmlns:a16="http://schemas.microsoft.com/office/drawing/2014/main" id="{D7AB0B06-0306-4A9A-8E18-818A95F87AE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BBE80583-D0C4-458D-A51D-320FA7B4F6C9}"/>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6" name="קבוצה 35">
            <a:extLst>
              <a:ext uri="{FF2B5EF4-FFF2-40B4-BE49-F238E27FC236}">
                <a16:creationId xmlns:a16="http://schemas.microsoft.com/office/drawing/2014/main" id="{742A0B1E-1708-4072-840F-D009E1383FBE}"/>
              </a:ext>
            </a:extLst>
          </p:cNvPr>
          <p:cNvGrpSpPr/>
          <p:nvPr/>
        </p:nvGrpSpPr>
        <p:grpSpPr>
          <a:xfrm>
            <a:off x="5122416" y="5856652"/>
            <a:ext cx="1517927" cy="901113"/>
            <a:chOff x="3992165" y="27845"/>
            <a:chExt cx="2214562" cy="901113"/>
          </a:xfrm>
        </p:grpSpPr>
        <p:sp>
          <p:nvSpPr>
            <p:cNvPr id="37" name="חץ: סוגר זוויתי 36">
              <a:extLst>
                <a:ext uri="{FF2B5EF4-FFF2-40B4-BE49-F238E27FC236}">
                  <a16:creationId xmlns:a16="http://schemas.microsoft.com/office/drawing/2014/main" id="{1801F61E-2DCE-41EA-B22F-8AF6CF464F4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B3967684-0FF1-46A0-AEB8-C47E2B95A58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86258650-7D1A-445C-8C56-0EAE83CB18B7}"/>
              </a:ext>
            </a:extLst>
          </p:cNvPr>
          <p:cNvGrpSpPr/>
          <p:nvPr/>
        </p:nvGrpSpPr>
        <p:grpSpPr>
          <a:xfrm>
            <a:off x="6329974" y="5856652"/>
            <a:ext cx="1517927" cy="901113"/>
            <a:chOff x="5985271" y="27845"/>
            <a:chExt cx="2214562" cy="901113"/>
          </a:xfrm>
        </p:grpSpPr>
        <p:sp>
          <p:nvSpPr>
            <p:cNvPr id="40" name="חץ: סוגר זוויתי 39">
              <a:extLst>
                <a:ext uri="{FF2B5EF4-FFF2-40B4-BE49-F238E27FC236}">
                  <a16:creationId xmlns:a16="http://schemas.microsoft.com/office/drawing/2014/main" id="{46F90DDE-FA22-4360-A29B-230C349F4C1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1" name="חץ: סוגר זוויתי 10">
              <a:extLst>
                <a:ext uri="{FF2B5EF4-FFF2-40B4-BE49-F238E27FC236}">
                  <a16:creationId xmlns:a16="http://schemas.microsoft.com/office/drawing/2014/main" id="{C65257B8-BCEB-42A6-81EC-4BAD34E3AD36}"/>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2" name="קבוצה 41">
            <a:extLst>
              <a:ext uri="{FF2B5EF4-FFF2-40B4-BE49-F238E27FC236}">
                <a16:creationId xmlns:a16="http://schemas.microsoft.com/office/drawing/2014/main" id="{E808B6FE-C45C-4EDB-AB71-81FBC3560978}"/>
              </a:ext>
            </a:extLst>
          </p:cNvPr>
          <p:cNvGrpSpPr/>
          <p:nvPr/>
        </p:nvGrpSpPr>
        <p:grpSpPr>
          <a:xfrm>
            <a:off x="7537532" y="5864297"/>
            <a:ext cx="1517927" cy="893468"/>
            <a:chOff x="7978378" y="20201"/>
            <a:chExt cx="2214562" cy="893468"/>
          </a:xfrm>
        </p:grpSpPr>
        <p:sp>
          <p:nvSpPr>
            <p:cNvPr id="43" name="חץ: סוגר זוויתי 42">
              <a:extLst>
                <a:ext uri="{FF2B5EF4-FFF2-40B4-BE49-F238E27FC236}">
                  <a16:creationId xmlns:a16="http://schemas.microsoft.com/office/drawing/2014/main" id="{BB4885DD-4C2B-4486-85C1-0BEEC9B5429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8C943BD-E84C-44A7-A7E8-A7CEA634F09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5" name="קבוצה 44">
            <a:extLst>
              <a:ext uri="{FF2B5EF4-FFF2-40B4-BE49-F238E27FC236}">
                <a16:creationId xmlns:a16="http://schemas.microsoft.com/office/drawing/2014/main" id="{5A203BE4-BBD0-4B99-9A2D-7DE78ED79835}"/>
              </a:ext>
            </a:extLst>
          </p:cNvPr>
          <p:cNvGrpSpPr/>
          <p:nvPr/>
        </p:nvGrpSpPr>
        <p:grpSpPr>
          <a:xfrm>
            <a:off x="8745090" y="5871941"/>
            <a:ext cx="1517927" cy="885824"/>
            <a:chOff x="9971484" y="27845"/>
            <a:chExt cx="2214562" cy="885824"/>
          </a:xfrm>
        </p:grpSpPr>
        <p:sp>
          <p:nvSpPr>
            <p:cNvPr id="46" name="חץ: סוגר זוויתי 45">
              <a:extLst>
                <a:ext uri="{FF2B5EF4-FFF2-40B4-BE49-F238E27FC236}">
                  <a16:creationId xmlns:a16="http://schemas.microsoft.com/office/drawing/2014/main" id="{A6C88F99-416D-47E7-B366-3A08BC59507B}"/>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A91EECAD-4268-4DCD-AC9C-1EA70006C25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3" name="מלבן 2">
            <a:extLst>
              <a:ext uri="{FF2B5EF4-FFF2-40B4-BE49-F238E27FC236}">
                <a16:creationId xmlns:a16="http://schemas.microsoft.com/office/drawing/2014/main" id="{C10B46D7-BBD5-4EB6-868A-B1037D3EA39B}"/>
              </a:ext>
            </a:extLst>
          </p:cNvPr>
          <p:cNvSpPr/>
          <p:nvPr/>
        </p:nvSpPr>
        <p:spPr>
          <a:xfrm>
            <a:off x="1311070" y="2017075"/>
            <a:ext cx="9569860" cy="2823850"/>
          </a:xfrm>
          <a:prstGeom prst="rect">
            <a:avLst/>
          </a:prstGeom>
        </p:spPr>
        <p:txBody>
          <a:bodyPr wrap="square">
            <a:spAutoFit/>
          </a:bodyPr>
          <a:lstStyle/>
          <a:p>
            <a:pPr lvl="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3) Education has a strong effect on the success label. Academic degree or '</a:t>
            </a:r>
            <a:r>
              <a:rPr lang="en-US" sz="2000" dirty="0" err="1">
                <a:latin typeface="David" panose="020E0502060401010101" pitchFamily="34" charset="-79"/>
                <a:ea typeface="Calibri" panose="020F0502020204030204" pitchFamily="34" charset="0"/>
                <a:cs typeface="David" panose="020E0502060401010101" pitchFamily="34" charset="-79"/>
              </a:rPr>
              <a:t>Teudat</a:t>
            </a:r>
            <a:r>
              <a:rPr lang="en-US" sz="2000" dirty="0">
                <a:latin typeface="David" panose="020E0502060401010101" pitchFamily="34" charset="-79"/>
                <a:ea typeface="Calibri" panose="020F0502020204030204" pitchFamily="34" charset="0"/>
                <a:cs typeface="David" panose="020E0502060401010101" pitchFamily="34" charset="-79"/>
              </a:rPr>
              <a:t> </a:t>
            </a:r>
            <a:r>
              <a:rPr lang="en-US" sz="2000" dirty="0" err="1">
                <a:latin typeface="David" panose="020E0502060401010101" pitchFamily="34" charset="-79"/>
                <a:ea typeface="Calibri" panose="020F0502020204030204" pitchFamily="34" charset="0"/>
                <a:cs typeface="David" panose="020E0502060401010101" pitchFamily="34" charset="-79"/>
              </a:rPr>
              <a:t>Bagrut</a:t>
            </a:r>
            <a:r>
              <a:rPr lang="en-US" sz="2000" dirty="0">
                <a:latin typeface="David" panose="020E0502060401010101" pitchFamily="34" charset="-79"/>
                <a:ea typeface="Calibri" panose="020F0502020204030204" pitchFamily="34" charset="0"/>
                <a:cs typeface="David" panose="020E0502060401010101" pitchFamily="34" charset="-79"/>
              </a:rPr>
              <a:t>' has significantly more to be in label 1, and non-education significantly more to be in label 3.</a:t>
            </a:r>
            <a:br>
              <a:rPr lang="en-US" sz="2000" dirty="0">
                <a:latin typeface="David" panose="020E0502060401010101" pitchFamily="34" charset="-79"/>
                <a:ea typeface="Calibri" panose="020F0502020204030204" pitchFamily="34" charset="0"/>
                <a:cs typeface="David" panose="020E0502060401010101" pitchFamily="34" charset="-79"/>
              </a:rPr>
            </a:br>
            <a:endParaRPr lang="en-US" sz="2000" dirty="0">
              <a:latin typeface="David" panose="020E0502060401010101" pitchFamily="34" charset="-79"/>
              <a:ea typeface="Calibri" panose="020F0502020204030204" pitchFamily="34" charset="0"/>
              <a:cs typeface="David" panose="020E0502060401010101" pitchFamily="34" charset="-79"/>
            </a:endParaRPr>
          </a:p>
          <a:p>
            <a:pPr lvl="0">
              <a:lnSpc>
                <a:spcPct val="150000"/>
              </a:lnSpc>
            </a:pPr>
            <a:r>
              <a:rPr lang="en-US" sz="2000" dirty="0">
                <a:latin typeface="David" panose="020E0502060401010101" pitchFamily="34" charset="-79"/>
                <a:ea typeface="Calibri" panose="020F0502020204030204" pitchFamily="34" charset="0"/>
                <a:cs typeface="David" panose="020E0502060401010101" pitchFamily="34" charset="-79"/>
              </a:rPr>
              <a:t>4) Disability affects human life including program success. From 20%-59% significantly more to be in label 2 and 60%-100% to be in label 3, but no disability at all significantly more to be in label 2 and not 1 as we expected.</a:t>
            </a:r>
          </a:p>
        </p:txBody>
      </p:sp>
      <p:sp>
        <p:nvSpPr>
          <p:cNvPr id="30" name="מלבן 29">
            <a:extLst>
              <a:ext uri="{FF2B5EF4-FFF2-40B4-BE49-F238E27FC236}">
                <a16:creationId xmlns:a16="http://schemas.microsoft.com/office/drawing/2014/main" id="{B474C27A-15FC-4677-B12A-6D05CD12E559}"/>
              </a:ext>
            </a:extLst>
          </p:cNvPr>
          <p:cNvSpPr/>
          <p:nvPr/>
        </p:nvSpPr>
        <p:spPr>
          <a:xfrm>
            <a:off x="1296843" y="320076"/>
            <a:ext cx="9598311" cy="954107"/>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Q5: Is there an effect between </a:t>
            </a:r>
          </a:p>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socio-economic jobseeker characteristics to placement ?</a:t>
            </a:r>
          </a:p>
        </p:txBody>
      </p:sp>
    </p:spTree>
    <p:extLst>
      <p:ext uri="{BB962C8B-B14F-4D97-AF65-F5344CB8AC3E}">
        <p14:creationId xmlns:p14="http://schemas.microsoft.com/office/powerpoint/2010/main" val="3607271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24389E71-412B-4ADE-9952-98ECD4E71985}"/>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558484" y="1330893"/>
            <a:ext cx="11075026" cy="4196213"/>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a:lnSpc>
                <a:spcPct val="150000"/>
              </a:lnSpc>
              <a:buFont typeface="Wingdings" panose="05000000000000000000" pitchFamily="2" charset="2"/>
              <a:buChar char="v"/>
            </a:pPr>
            <a:r>
              <a:rPr lang="en-US" sz="2000" dirty="0"/>
              <a:t>There is no difference between the placement of the Arabs and the placement of the non-Arabs.</a:t>
            </a:r>
            <a:br>
              <a:rPr lang="en-US" sz="2000" dirty="0"/>
            </a:br>
            <a:r>
              <a:rPr lang="en-US" sz="2000" dirty="0"/>
              <a:t>Consider cancelling investment government funds to the Arabs sector and to open an activity for them.</a:t>
            </a:r>
          </a:p>
          <a:p>
            <a:pPr marL="285750" lvl="0" indent="-285750" algn="l" rtl="0">
              <a:lnSpc>
                <a:spcPct val="150000"/>
              </a:lnSpc>
              <a:buFont typeface="Wingdings" panose="05000000000000000000" pitchFamily="2" charset="2"/>
              <a:buChar char="v"/>
            </a:pPr>
            <a:r>
              <a:rPr lang="en-US" sz="2000" dirty="0"/>
              <a:t>The number of job seekers placed through the program is 50% which indicates a low rate of placements.</a:t>
            </a:r>
            <a:br>
              <a:rPr lang="en-US" sz="2000" dirty="0"/>
            </a:br>
            <a:r>
              <a:rPr lang="en-US" sz="2000" dirty="0"/>
              <a:t>Make an evaluation on activities effect or quality in the program</a:t>
            </a:r>
          </a:p>
          <a:p>
            <a:pPr marL="285750" lvl="0" indent="-285750" algn="l" rtl="0">
              <a:lnSpc>
                <a:spcPct val="150000"/>
              </a:lnSpc>
              <a:buFont typeface="Wingdings" panose="05000000000000000000" pitchFamily="2" charset="2"/>
              <a:buChar char="v"/>
            </a:pPr>
            <a:r>
              <a:rPr lang="en-US" sz="2000" dirty="0"/>
              <a:t>Longer the jobseeker being in the program, the quality of his placement (label) decreased</a:t>
            </a:r>
            <a:br>
              <a:rPr lang="en-US" sz="2000" dirty="0"/>
            </a:br>
            <a:r>
              <a:rPr lang="en-US" sz="2000" dirty="0"/>
              <a:t>Consider using the decision tree model.</a:t>
            </a:r>
          </a:p>
          <a:p>
            <a:pPr marL="285750" lvl="0" indent="-285750" algn="l" rtl="0">
              <a:lnSpc>
                <a:spcPct val="150000"/>
              </a:lnSpc>
              <a:buFont typeface="Wingdings" panose="05000000000000000000" pitchFamily="2" charset="2"/>
              <a:buChar char="v"/>
            </a:pPr>
            <a:r>
              <a:rPr lang="en-US" sz="2000" dirty="0"/>
              <a:t>There is an influence between socioeconomic characteristics of requiring work on the type of success in the program.</a:t>
            </a:r>
            <a:br>
              <a:rPr lang="en-US" sz="2000" dirty="0"/>
            </a:br>
            <a:r>
              <a:rPr lang="en-US" sz="2000" dirty="0"/>
              <a:t>Open \ assigning job seekers to activities based on their socioeconomic characteristic.</a:t>
            </a:r>
            <a:endParaRPr lang="he-IL" sz="2000" dirty="0"/>
          </a:p>
        </p:txBody>
      </p:sp>
      <p:grpSp>
        <p:nvGrpSpPr>
          <p:cNvPr id="47" name="קבוצה 46">
            <a:extLst>
              <a:ext uri="{FF2B5EF4-FFF2-40B4-BE49-F238E27FC236}">
                <a16:creationId xmlns:a16="http://schemas.microsoft.com/office/drawing/2014/main" id="{49956A8E-ED43-4F5B-9ADF-B8AE42473CF7}"/>
              </a:ext>
            </a:extLst>
          </p:cNvPr>
          <p:cNvGrpSpPr/>
          <p:nvPr/>
        </p:nvGrpSpPr>
        <p:grpSpPr>
          <a:xfrm>
            <a:off x="2686168" y="5856652"/>
            <a:ext cx="1517927" cy="893469"/>
            <a:chOff x="5953" y="27845"/>
            <a:chExt cx="2214562" cy="893469"/>
          </a:xfrm>
        </p:grpSpPr>
        <p:sp>
          <p:nvSpPr>
            <p:cNvPr id="48" name="חץ: סוגר זוויתי 47">
              <a:extLst>
                <a:ext uri="{FF2B5EF4-FFF2-40B4-BE49-F238E27FC236}">
                  <a16:creationId xmlns:a16="http://schemas.microsoft.com/office/drawing/2014/main" id="{76778021-87C4-49BB-B408-566E1B425A3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9319C2CD-740F-47C3-B225-1E83FAFBF6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2" name="קבוצה 51">
            <a:extLst>
              <a:ext uri="{FF2B5EF4-FFF2-40B4-BE49-F238E27FC236}">
                <a16:creationId xmlns:a16="http://schemas.microsoft.com/office/drawing/2014/main" id="{294E291B-778F-4519-9AB1-02D9C93D36F4}"/>
              </a:ext>
            </a:extLst>
          </p:cNvPr>
          <p:cNvGrpSpPr/>
          <p:nvPr/>
        </p:nvGrpSpPr>
        <p:grpSpPr>
          <a:xfrm>
            <a:off x="3914858" y="5835146"/>
            <a:ext cx="1517927" cy="907330"/>
            <a:chOff x="1999059" y="6339"/>
            <a:chExt cx="2214562" cy="907330"/>
          </a:xfrm>
        </p:grpSpPr>
        <p:sp>
          <p:nvSpPr>
            <p:cNvPr id="53" name="חץ: סוגר זוויתי 52">
              <a:extLst>
                <a:ext uri="{FF2B5EF4-FFF2-40B4-BE49-F238E27FC236}">
                  <a16:creationId xmlns:a16="http://schemas.microsoft.com/office/drawing/2014/main" id="{C66F1033-CD8F-4334-831E-EEEC5CFBD44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4" name="חץ: סוגר זוויתי 6">
              <a:extLst>
                <a:ext uri="{FF2B5EF4-FFF2-40B4-BE49-F238E27FC236}">
                  <a16:creationId xmlns:a16="http://schemas.microsoft.com/office/drawing/2014/main" id="{EB1606C0-7F17-45D0-AEAA-B6E48F7FEA2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5" name="קבוצה 54">
            <a:extLst>
              <a:ext uri="{FF2B5EF4-FFF2-40B4-BE49-F238E27FC236}">
                <a16:creationId xmlns:a16="http://schemas.microsoft.com/office/drawing/2014/main" id="{DC3CE553-46C4-4C14-A4EF-C9C9A153BB27}"/>
              </a:ext>
            </a:extLst>
          </p:cNvPr>
          <p:cNvGrpSpPr/>
          <p:nvPr/>
        </p:nvGrpSpPr>
        <p:grpSpPr>
          <a:xfrm>
            <a:off x="5122416" y="5856652"/>
            <a:ext cx="1517927" cy="901113"/>
            <a:chOff x="3992165" y="27845"/>
            <a:chExt cx="2214562" cy="901113"/>
          </a:xfrm>
        </p:grpSpPr>
        <p:sp>
          <p:nvSpPr>
            <p:cNvPr id="56" name="חץ: סוגר זוויתי 55">
              <a:extLst>
                <a:ext uri="{FF2B5EF4-FFF2-40B4-BE49-F238E27FC236}">
                  <a16:creationId xmlns:a16="http://schemas.microsoft.com/office/drawing/2014/main" id="{A26989A2-E271-4637-852E-9940BC9BFB6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7" name="חץ: סוגר זוויתי 8">
              <a:extLst>
                <a:ext uri="{FF2B5EF4-FFF2-40B4-BE49-F238E27FC236}">
                  <a16:creationId xmlns:a16="http://schemas.microsoft.com/office/drawing/2014/main" id="{A7DBC474-4B2B-44A4-992F-6C5DC61482F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3A1F56E8-29BE-4375-93E1-3F964311F9DF}"/>
              </a:ext>
            </a:extLst>
          </p:cNvPr>
          <p:cNvGrpSpPr/>
          <p:nvPr/>
        </p:nvGrpSpPr>
        <p:grpSpPr>
          <a:xfrm>
            <a:off x="6329974" y="5856652"/>
            <a:ext cx="1517927" cy="901113"/>
            <a:chOff x="5985271" y="27845"/>
            <a:chExt cx="2214562" cy="901113"/>
          </a:xfrm>
        </p:grpSpPr>
        <p:sp>
          <p:nvSpPr>
            <p:cNvPr id="59" name="חץ: סוגר זוויתי 58">
              <a:extLst>
                <a:ext uri="{FF2B5EF4-FFF2-40B4-BE49-F238E27FC236}">
                  <a16:creationId xmlns:a16="http://schemas.microsoft.com/office/drawing/2014/main" id="{DE42B64B-D1FB-40A3-8696-AE7539432AE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0" name="חץ: סוגר זוויתי 10">
              <a:extLst>
                <a:ext uri="{FF2B5EF4-FFF2-40B4-BE49-F238E27FC236}">
                  <a16:creationId xmlns:a16="http://schemas.microsoft.com/office/drawing/2014/main" id="{EC31C7EE-3C65-475A-B0BE-A568E37F295D}"/>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1" name="קבוצה 60">
            <a:extLst>
              <a:ext uri="{FF2B5EF4-FFF2-40B4-BE49-F238E27FC236}">
                <a16:creationId xmlns:a16="http://schemas.microsoft.com/office/drawing/2014/main" id="{3DAD5121-CBEA-4418-B774-66BFCD4753F5}"/>
              </a:ext>
            </a:extLst>
          </p:cNvPr>
          <p:cNvGrpSpPr/>
          <p:nvPr/>
        </p:nvGrpSpPr>
        <p:grpSpPr>
          <a:xfrm>
            <a:off x="7537532" y="5871941"/>
            <a:ext cx="1517927" cy="885824"/>
            <a:chOff x="7978378" y="27845"/>
            <a:chExt cx="2214562" cy="885824"/>
          </a:xfrm>
        </p:grpSpPr>
        <p:sp>
          <p:nvSpPr>
            <p:cNvPr id="62" name="חץ: סוגר זוויתי 61">
              <a:extLst>
                <a:ext uri="{FF2B5EF4-FFF2-40B4-BE49-F238E27FC236}">
                  <a16:creationId xmlns:a16="http://schemas.microsoft.com/office/drawing/2014/main" id="{27D5CEC9-9CD6-402C-B354-30A7F7D6A5D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3" name="חץ: סוגר זוויתי 12">
              <a:extLst>
                <a:ext uri="{FF2B5EF4-FFF2-40B4-BE49-F238E27FC236}">
                  <a16:creationId xmlns:a16="http://schemas.microsoft.com/office/drawing/2014/main" id="{D454A956-2386-4803-9D98-33D4F8BCBD12}"/>
                </a:ext>
              </a:extLst>
            </p:cNvPr>
            <p:cNvSpPr txBox="1"/>
            <p:nvPr/>
          </p:nvSpPr>
          <p:spPr>
            <a:xfrm>
              <a:off x="8432101"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4" name="קבוצה 63">
            <a:extLst>
              <a:ext uri="{FF2B5EF4-FFF2-40B4-BE49-F238E27FC236}">
                <a16:creationId xmlns:a16="http://schemas.microsoft.com/office/drawing/2014/main" id="{1898F838-DF1E-4566-B48A-1D11361EF9D8}"/>
              </a:ext>
            </a:extLst>
          </p:cNvPr>
          <p:cNvGrpSpPr/>
          <p:nvPr/>
        </p:nvGrpSpPr>
        <p:grpSpPr>
          <a:xfrm>
            <a:off x="8745090" y="5871941"/>
            <a:ext cx="1517927" cy="885824"/>
            <a:chOff x="9971484" y="27845"/>
            <a:chExt cx="2214562" cy="885824"/>
          </a:xfrm>
        </p:grpSpPr>
        <p:sp>
          <p:nvSpPr>
            <p:cNvPr id="65" name="חץ: סוגר זוויתי 64">
              <a:extLst>
                <a:ext uri="{FF2B5EF4-FFF2-40B4-BE49-F238E27FC236}">
                  <a16:creationId xmlns:a16="http://schemas.microsoft.com/office/drawing/2014/main" id="{A6B8BB37-6E63-4E0E-B36F-264A1DBAB90E}"/>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3" name="חץ: סוגר זוויתי 14">
              <a:extLst>
                <a:ext uri="{FF2B5EF4-FFF2-40B4-BE49-F238E27FC236}">
                  <a16:creationId xmlns:a16="http://schemas.microsoft.com/office/drawing/2014/main" id="{F10D704B-C832-4D53-95A3-F79CF077A03F}"/>
                </a:ext>
              </a:extLst>
            </p:cNvPr>
            <p:cNvSpPr txBox="1"/>
            <p:nvPr/>
          </p:nvSpPr>
          <p:spPr>
            <a:xfrm>
              <a:off x="10424293"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8" name="מלבן 27">
            <a:extLst>
              <a:ext uri="{FF2B5EF4-FFF2-40B4-BE49-F238E27FC236}">
                <a16:creationId xmlns:a16="http://schemas.microsoft.com/office/drawing/2014/main" id="{1DBEF7BB-D28E-4818-BC62-310E9F4C9936}"/>
              </a:ext>
            </a:extLst>
          </p:cNvPr>
          <p:cNvSpPr/>
          <p:nvPr/>
        </p:nvSpPr>
        <p:spPr>
          <a:xfrm>
            <a:off x="3370662" y="583334"/>
            <a:ext cx="5450671"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Conclusions &amp; Recommendations</a:t>
            </a:r>
          </a:p>
        </p:txBody>
      </p:sp>
    </p:spTree>
    <p:extLst>
      <p:ext uri="{BB962C8B-B14F-4D97-AF65-F5344CB8AC3E}">
        <p14:creationId xmlns:p14="http://schemas.microsoft.com/office/powerpoint/2010/main" val="380099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77D48074-5B31-4520-83DD-88E3EA838D0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97"/>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EFFA2094-7218-44E1-816D-981EA612941F}"/>
              </a:ext>
            </a:extLst>
          </p:cNvPr>
          <p:cNvSpPr txBox="1"/>
          <p:nvPr/>
        </p:nvSpPr>
        <p:spPr>
          <a:xfrm>
            <a:off x="2432482" y="1948582"/>
            <a:ext cx="8044376" cy="2262158"/>
          </a:xfrm>
          <a:prstGeom prst="rect">
            <a:avLst/>
          </a:prstGeom>
          <a:noFill/>
        </p:spPr>
        <p:txBody>
          <a:bodyPr wrap="square" rtlCol="1">
            <a:spAutoFit/>
          </a:bodyPr>
          <a:lstStyle/>
          <a:p>
            <a:pPr marL="342900" indent="-342900">
              <a:lnSpc>
                <a:spcPct val="150000"/>
              </a:lnSpc>
              <a:buFont typeface="Wingdings" panose="05000000000000000000" pitchFamily="2" charset="2"/>
              <a:buChar char="ü"/>
            </a:pPr>
            <a:r>
              <a:rPr lang="en-US" sz="2400" dirty="0">
                <a:solidFill>
                  <a:srgbClr val="272727"/>
                </a:solidFill>
                <a:latin typeface="David" panose="020E0502060401010101" pitchFamily="34" charset="-79"/>
                <a:cs typeface="David" panose="020E0502060401010101" pitchFamily="34" charset="-79"/>
              </a:rPr>
              <a:t>There are no updated research on quality or success factors of the ‘Employment Circuits’ program.</a:t>
            </a:r>
          </a:p>
          <a:p>
            <a:pPr marL="342900" indent="-342900">
              <a:lnSpc>
                <a:spcPct val="150000"/>
              </a:lnSpc>
              <a:buFont typeface="Wingdings" panose="05000000000000000000" pitchFamily="2" charset="2"/>
              <a:buChar char="ü"/>
            </a:pPr>
            <a:r>
              <a:rPr lang="en-US" sz="2400" dirty="0">
                <a:solidFill>
                  <a:srgbClr val="272727"/>
                </a:solidFill>
                <a:latin typeface="David" panose="020E0502060401010101" pitchFamily="34" charset="-79"/>
                <a:cs typeface="David" panose="020E0502060401010101" pitchFamily="34" charset="-79"/>
              </a:rPr>
              <a:t>Academic research project.</a:t>
            </a:r>
          </a:p>
          <a:p>
            <a:pPr marL="342900" indent="-342900">
              <a:lnSpc>
                <a:spcPct val="150000"/>
              </a:lnSpc>
              <a:buFont typeface="Wingdings" panose="05000000000000000000" pitchFamily="2" charset="2"/>
              <a:buChar char="ü"/>
            </a:pPr>
            <a:r>
              <a:rPr lang="en-US" sz="2400" dirty="0">
                <a:solidFill>
                  <a:srgbClr val="272727"/>
                </a:solidFill>
                <a:latin typeface="David" panose="020E0502060401010101" pitchFamily="34" charset="-79"/>
                <a:cs typeface="David" panose="020E0502060401010101" pitchFamily="34" charset="-79"/>
              </a:rPr>
              <a:t>Academic knowledge practicing.</a:t>
            </a:r>
            <a:endParaRPr lang="he-IL" sz="2400" dirty="0">
              <a:solidFill>
                <a:srgbClr val="272727"/>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3187F9B0-7F38-4BB2-91B5-F5FDA085B236}"/>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7352093B-B5B2-4292-86F1-AF60727B513D}"/>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E994F2A6-9B21-4550-966E-4F530290C17D}"/>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3A878002-DDA1-4AE0-BE49-FD020987D31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350F8344-9AA9-4127-ABAD-52467F463E0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1CB09799-BFA8-4E11-B6F4-8A3524CED901}"/>
              </a:ext>
            </a:extLst>
          </p:cNvPr>
          <p:cNvGrpSpPr/>
          <p:nvPr/>
        </p:nvGrpSpPr>
        <p:grpSpPr>
          <a:xfrm>
            <a:off x="3914858" y="5856652"/>
            <a:ext cx="1517927" cy="901113"/>
            <a:chOff x="1999059" y="27845"/>
            <a:chExt cx="2214562" cy="901113"/>
          </a:xfrm>
        </p:grpSpPr>
        <p:sp>
          <p:nvSpPr>
            <p:cNvPr id="36" name="חץ: סוגר זוויתי 35">
              <a:extLst>
                <a:ext uri="{FF2B5EF4-FFF2-40B4-BE49-F238E27FC236}">
                  <a16:creationId xmlns:a16="http://schemas.microsoft.com/office/drawing/2014/main" id="{CBEB01BB-2365-4E36-BEB4-24A753068EC0}"/>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51423733-8FF9-43DC-827E-52DC66243493}"/>
                </a:ext>
              </a:extLst>
            </p:cNvPr>
            <p:cNvSpPr txBox="1"/>
            <p:nvPr/>
          </p:nvSpPr>
          <p:spPr>
            <a:xfrm>
              <a:off x="2498359"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E38E768E-87A7-49D6-AF5C-07E2AB3CC69B}"/>
              </a:ext>
            </a:extLst>
          </p:cNvPr>
          <p:cNvGrpSpPr/>
          <p:nvPr/>
        </p:nvGrpSpPr>
        <p:grpSpPr>
          <a:xfrm>
            <a:off x="5122416" y="5841363"/>
            <a:ext cx="1517927" cy="901113"/>
            <a:chOff x="3992165" y="12556"/>
            <a:chExt cx="2214562" cy="901113"/>
          </a:xfrm>
        </p:grpSpPr>
        <p:sp>
          <p:nvSpPr>
            <p:cNvPr id="39" name="חץ: סוגר זוויתי 38">
              <a:extLst>
                <a:ext uri="{FF2B5EF4-FFF2-40B4-BE49-F238E27FC236}">
                  <a16:creationId xmlns:a16="http://schemas.microsoft.com/office/drawing/2014/main" id="{C006160A-2508-4C29-8F54-A428A98BE33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3BA32E9F-56C0-4690-8DFE-243614853148}"/>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24D1D632-BCC0-4711-A84B-DC45DB64C140}"/>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C75B6C91-2EE2-4BF7-8BD6-8428FA1CC662}"/>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604FF636-86F9-4312-BA36-94B6957EDA45}"/>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BC98497E-1195-4E9F-BBB5-63D1B32E24B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ED44EEAF-481D-42A7-8D8C-F679434001F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19F76353-AEB5-4697-B0E1-9DA4C989632B}"/>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BFFD3E6B-C7E4-4048-A149-9B3FD21A9E64}"/>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4CDDEC6-D55D-4C15-AE93-5ABFDDC3BF4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28882C88-92A6-42C0-A123-4AAC03BB3079}"/>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7" name="מלבן 26">
            <a:extLst>
              <a:ext uri="{FF2B5EF4-FFF2-40B4-BE49-F238E27FC236}">
                <a16:creationId xmlns:a16="http://schemas.microsoft.com/office/drawing/2014/main" id="{DC69C37D-C0B5-4300-9553-FF2A40636186}"/>
              </a:ext>
            </a:extLst>
          </p:cNvPr>
          <p:cNvSpPr/>
          <p:nvPr/>
        </p:nvSpPr>
        <p:spPr>
          <a:xfrm>
            <a:off x="4083451" y="928475"/>
            <a:ext cx="3595856"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Motivation for project</a:t>
            </a:r>
          </a:p>
        </p:txBody>
      </p:sp>
    </p:spTree>
    <p:extLst>
      <p:ext uri="{BB962C8B-B14F-4D97-AF65-F5344CB8AC3E}">
        <p14:creationId xmlns:p14="http://schemas.microsoft.com/office/powerpoint/2010/main" val="157354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717862"/>
            <a:ext cx="10343324" cy="5601533"/>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Ladislav</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Kabáta</a:t>
            </a:r>
            <a:r>
              <a:rPr lang="en-US" sz="1600" dirty="0">
                <a:latin typeface="David" panose="020E0502060401010101" pitchFamily="34" charset="-79"/>
                <a:cs typeface="David" panose="020E0502060401010101" pitchFamily="34" charset="-79"/>
              </a:rPr>
              <a:t>, David </a:t>
            </a:r>
            <a:r>
              <a:rPr lang="en-US" sz="1600" dirty="0" err="1">
                <a:latin typeface="David" panose="020E0502060401010101" pitchFamily="34" charset="-79"/>
                <a:cs typeface="David" panose="020E0502060401010101" pitchFamily="34" charset="-79"/>
              </a:rPr>
              <a:t>Hampelb</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Ladislava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Issever</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Grochováb</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Jitka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Janováb</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Luboš</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Střelecb</a:t>
            </a:r>
            <a:r>
              <a:rPr lang="en-US" sz="1600" dirty="0">
                <a:latin typeface="David" panose="020E0502060401010101" pitchFamily="34" charset="-79"/>
                <a:cs typeface="David" panose="020E0502060401010101" pitchFamily="34" charset="-79"/>
              </a:rPr>
              <a:t>, "Alternative approaches for assessing the European countries economic and social results". 17th International Conference Enterprise and Competitive Environment 2014 Volume 12, Pages 1-804 (2014).</a:t>
            </a:r>
            <a:r>
              <a:rPr lang="en-US" sz="1600" dirty="0">
                <a:latin typeface="David" panose="020E0502060401010101" pitchFamily="34" charset="-79"/>
                <a:cs typeface="David" panose="020E0502060401010101" pitchFamily="34" charset="-79"/>
                <a:hlinkClick r:id="rId6"/>
              </a:rPr>
              <a:t>https://doi.org/10.1016/S2212-5671(14)00345-1</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Els Sol C.C.A.M. (2016), "Getting unemployed with problematic debt problems to work. A quick scan of debt helps strategies by European Public Employment Services", Universiteit van Amsterdam, AIAS Working Paper 167.  </a:t>
            </a:r>
            <a:r>
              <a:rPr lang="en-US" sz="1600" dirty="0">
                <a:latin typeface="David" panose="020E0502060401010101" pitchFamily="34" charset="-79"/>
                <a:cs typeface="David" panose="020E0502060401010101" pitchFamily="34" charset="-79"/>
                <a:hlinkClick r:id="rId7"/>
              </a:rPr>
              <a:t>http://wapes.org/en/system/files/wp_167_-_sol1_1.pdf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Rainer Winkelmann, "Unemployment and happiness", October 2014. </a:t>
            </a:r>
            <a:r>
              <a:rPr lang="en-US" sz="1600" dirty="0">
                <a:latin typeface="David" panose="020E0502060401010101" pitchFamily="34" charset="-79"/>
                <a:cs typeface="David" panose="020E0502060401010101" pitchFamily="34" charset="-79"/>
                <a:hlinkClick r:id="rId8"/>
              </a:rPr>
              <a:t>http://dx.doi.org/10.15185/izawol.94 </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Lucía </a:t>
            </a:r>
            <a:r>
              <a:rPr lang="en-US" sz="1600" dirty="0" err="1">
                <a:latin typeface="David" panose="020E0502060401010101" pitchFamily="34" charset="-79"/>
                <a:cs typeface="David" panose="020E0502060401010101" pitchFamily="34" charset="-79"/>
              </a:rPr>
              <a:t>Artazcoz</a:t>
            </a:r>
            <a:r>
              <a:rPr lang="en-US" sz="1600" dirty="0">
                <a:latin typeface="David" panose="020E0502060401010101" pitchFamily="34" charset="-79"/>
                <a:cs typeface="David" panose="020E0502060401010101" pitchFamily="34" charset="-79"/>
              </a:rPr>
              <a:t>, MPH, Joan </a:t>
            </a:r>
            <a:r>
              <a:rPr lang="en-US" sz="1600" dirty="0" err="1">
                <a:latin typeface="David" panose="020E0502060401010101" pitchFamily="34" charset="-79"/>
                <a:cs typeface="David" panose="020E0502060401010101" pitchFamily="34" charset="-79"/>
              </a:rPr>
              <a:t>Benach</a:t>
            </a:r>
            <a:r>
              <a:rPr lang="en-US" sz="1600" dirty="0">
                <a:latin typeface="David" panose="020E0502060401010101" pitchFamily="34" charset="-79"/>
                <a:cs typeface="David" panose="020E0502060401010101" pitchFamily="34" charset="-79"/>
              </a:rPr>
              <a:t>, Ph.D., Carme Borrell, Ph.D., and </a:t>
            </a:r>
            <a:r>
              <a:rPr lang="en-US" sz="1600" dirty="0" err="1">
                <a:latin typeface="David" panose="020E0502060401010101" pitchFamily="34" charset="-79"/>
                <a:cs typeface="David" panose="020E0502060401010101" pitchFamily="34" charset="-79"/>
              </a:rPr>
              <a:t>Immaculada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Cortès</a:t>
            </a:r>
            <a:r>
              <a:rPr lang="en-US" sz="1600" dirty="0">
                <a:latin typeface="David" panose="020E0502060401010101" pitchFamily="34" charset="-79"/>
                <a:cs typeface="David" panose="020E0502060401010101" pitchFamily="34" charset="-79"/>
              </a:rPr>
              <a:t>, MPH, "Unemployment and Mental Health: Understanding the Interactions Among Gender, Family Roles, and Social Class", American Journal of Public Health, Vol 94, No. 1, January 2004. </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hlinkClick r:id="rId9"/>
              </a:rPr>
              <a:t>https://dx.doi.org/10.2105%2Fajph.94.1.82</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nl-NL" sz="1600" dirty="0">
                <a:latin typeface="David" panose="020E0502060401010101" pitchFamily="34" charset="-79"/>
                <a:cs typeface="David" panose="020E0502060401010101" pitchFamily="34" charset="-79"/>
              </a:rPr>
              <a:t>Zwinkels, W. en Guiaux, M. (2015) "Schulden belemmeren terugkeer naar werk" ESB, 1000 (4722),690-92.</a:t>
            </a:r>
          </a:p>
          <a:p>
            <a:pPr marL="285750" indent="-285750" algn="l" rtl="0">
              <a:lnSpc>
                <a:spcPct val="150000"/>
              </a:lnSpc>
              <a:buFont typeface="Wingdings" panose="05000000000000000000" pitchFamily="2" charset="2"/>
              <a:buChar char="v"/>
            </a:pPr>
            <a:r>
              <a:rPr lang="nl-NL" sz="1600" dirty="0">
                <a:latin typeface="David" panose="020E0502060401010101" pitchFamily="34" charset="-79"/>
                <a:cs typeface="David" panose="020E0502060401010101" pitchFamily="34" charset="-79"/>
              </a:rPr>
              <a:t>Zwinkels, W. (2015), "Wie heeft schuld? Een kwantitatieve analyse van schulden bij uitkeringsgerechtigden".  Amsterdam:UWV.</a:t>
            </a:r>
          </a:p>
          <a:p>
            <a:pPr marL="285750" indent="-285750" algn="l" rtl="0">
              <a:lnSpc>
                <a:spcPct val="150000"/>
              </a:lnSpc>
              <a:buFont typeface="Wingdings" panose="05000000000000000000" pitchFamily="2" charset="2"/>
              <a:buChar char="v"/>
            </a:pPr>
            <a:endParaRPr lang="en-US" sz="1600" dirty="0">
              <a:latin typeface="David" panose="020E0502060401010101" pitchFamily="34" charset="-79"/>
              <a:cs typeface="David" panose="020E0502060401010101" pitchFamily="34" charset="-79"/>
            </a:endParaRPr>
          </a:p>
        </p:txBody>
      </p:sp>
      <p:grpSp>
        <p:nvGrpSpPr>
          <p:cNvPr id="47" name="קבוצה 46">
            <a:extLst>
              <a:ext uri="{FF2B5EF4-FFF2-40B4-BE49-F238E27FC236}">
                <a16:creationId xmlns:a16="http://schemas.microsoft.com/office/drawing/2014/main" id="{49956A8E-ED43-4F5B-9ADF-B8AE42473CF7}"/>
              </a:ext>
            </a:extLst>
          </p:cNvPr>
          <p:cNvGrpSpPr/>
          <p:nvPr/>
        </p:nvGrpSpPr>
        <p:grpSpPr>
          <a:xfrm>
            <a:off x="2686168" y="5856652"/>
            <a:ext cx="1517927" cy="893469"/>
            <a:chOff x="5953" y="27845"/>
            <a:chExt cx="2214562" cy="893469"/>
          </a:xfrm>
        </p:grpSpPr>
        <p:sp>
          <p:nvSpPr>
            <p:cNvPr id="48" name="חץ: סוגר זוויתי 47">
              <a:extLst>
                <a:ext uri="{FF2B5EF4-FFF2-40B4-BE49-F238E27FC236}">
                  <a16:creationId xmlns:a16="http://schemas.microsoft.com/office/drawing/2014/main" id="{76778021-87C4-49BB-B408-566E1B425A3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9319C2CD-740F-47C3-B225-1E83FAFBF6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2" name="קבוצה 51">
            <a:extLst>
              <a:ext uri="{FF2B5EF4-FFF2-40B4-BE49-F238E27FC236}">
                <a16:creationId xmlns:a16="http://schemas.microsoft.com/office/drawing/2014/main" id="{294E291B-778F-4519-9AB1-02D9C93D36F4}"/>
              </a:ext>
            </a:extLst>
          </p:cNvPr>
          <p:cNvGrpSpPr/>
          <p:nvPr/>
        </p:nvGrpSpPr>
        <p:grpSpPr>
          <a:xfrm>
            <a:off x="3914858" y="5835146"/>
            <a:ext cx="1517927" cy="907330"/>
            <a:chOff x="1999059" y="6339"/>
            <a:chExt cx="2214562" cy="907330"/>
          </a:xfrm>
        </p:grpSpPr>
        <p:sp>
          <p:nvSpPr>
            <p:cNvPr id="53" name="חץ: סוגר זוויתי 52">
              <a:extLst>
                <a:ext uri="{FF2B5EF4-FFF2-40B4-BE49-F238E27FC236}">
                  <a16:creationId xmlns:a16="http://schemas.microsoft.com/office/drawing/2014/main" id="{C66F1033-CD8F-4334-831E-EEEC5CFBD44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4" name="חץ: סוגר זוויתי 6">
              <a:extLst>
                <a:ext uri="{FF2B5EF4-FFF2-40B4-BE49-F238E27FC236}">
                  <a16:creationId xmlns:a16="http://schemas.microsoft.com/office/drawing/2014/main" id="{EB1606C0-7F17-45D0-AEAA-B6E48F7FEA2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5" name="קבוצה 54">
            <a:extLst>
              <a:ext uri="{FF2B5EF4-FFF2-40B4-BE49-F238E27FC236}">
                <a16:creationId xmlns:a16="http://schemas.microsoft.com/office/drawing/2014/main" id="{DC3CE553-46C4-4C14-A4EF-C9C9A153BB27}"/>
              </a:ext>
            </a:extLst>
          </p:cNvPr>
          <p:cNvGrpSpPr/>
          <p:nvPr/>
        </p:nvGrpSpPr>
        <p:grpSpPr>
          <a:xfrm>
            <a:off x="5122416" y="5856652"/>
            <a:ext cx="1517927" cy="901113"/>
            <a:chOff x="3992165" y="27845"/>
            <a:chExt cx="2214562" cy="901113"/>
          </a:xfrm>
        </p:grpSpPr>
        <p:sp>
          <p:nvSpPr>
            <p:cNvPr id="56" name="חץ: סוגר זוויתי 55">
              <a:extLst>
                <a:ext uri="{FF2B5EF4-FFF2-40B4-BE49-F238E27FC236}">
                  <a16:creationId xmlns:a16="http://schemas.microsoft.com/office/drawing/2014/main" id="{A26989A2-E271-4637-852E-9940BC9BFB6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7" name="חץ: סוגר זוויתי 8">
              <a:extLst>
                <a:ext uri="{FF2B5EF4-FFF2-40B4-BE49-F238E27FC236}">
                  <a16:creationId xmlns:a16="http://schemas.microsoft.com/office/drawing/2014/main" id="{A7DBC474-4B2B-44A4-992F-6C5DC61482F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3A1F56E8-29BE-4375-93E1-3F964311F9DF}"/>
              </a:ext>
            </a:extLst>
          </p:cNvPr>
          <p:cNvGrpSpPr/>
          <p:nvPr/>
        </p:nvGrpSpPr>
        <p:grpSpPr>
          <a:xfrm>
            <a:off x="6329974" y="5856652"/>
            <a:ext cx="1517927" cy="901113"/>
            <a:chOff x="5985271" y="27845"/>
            <a:chExt cx="2214562" cy="901113"/>
          </a:xfrm>
        </p:grpSpPr>
        <p:sp>
          <p:nvSpPr>
            <p:cNvPr id="59" name="חץ: סוגר זוויתי 58">
              <a:extLst>
                <a:ext uri="{FF2B5EF4-FFF2-40B4-BE49-F238E27FC236}">
                  <a16:creationId xmlns:a16="http://schemas.microsoft.com/office/drawing/2014/main" id="{DE42B64B-D1FB-40A3-8696-AE7539432AE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0" name="חץ: סוגר זוויתי 10">
              <a:extLst>
                <a:ext uri="{FF2B5EF4-FFF2-40B4-BE49-F238E27FC236}">
                  <a16:creationId xmlns:a16="http://schemas.microsoft.com/office/drawing/2014/main" id="{EC31C7EE-3C65-475A-B0BE-A568E37F295D}"/>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1" name="קבוצה 60">
            <a:extLst>
              <a:ext uri="{FF2B5EF4-FFF2-40B4-BE49-F238E27FC236}">
                <a16:creationId xmlns:a16="http://schemas.microsoft.com/office/drawing/2014/main" id="{3DAD5121-CBEA-4418-B774-66BFCD4753F5}"/>
              </a:ext>
            </a:extLst>
          </p:cNvPr>
          <p:cNvGrpSpPr/>
          <p:nvPr/>
        </p:nvGrpSpPr>
        <p:grpSpPr>
          <a:xfrm>
            <a:off x="7537532" y="5871941"/>
            <a:ext cx="1517927" cy="885824"/>
            <a:chOff x="7978378" y="27845"/>
            <a:chExt cx="2214562" cy="885824"/>
          </a:xfrm>
        </p:grpSpPr>
        <p:sp>
          <p:nvSpPr>
            <p:cNvPr id="62" name="חץ: סוגר זוויתי 61">
              <a:extLst>
                <a:ext uri="{FF2B5EF4-FFF2-40B4-BE49-F238E27FC236}">
                  <a16:creationId xmlns:a16="http://schemas.microsoft.com/office/drawing/2014/main" id="{27D5CEC9-9CD6-402C-B354-30A7F7D6A5D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3" name="חץ: סוגר זוויתי 12">
              <a:extLst>
                <a:ext uri="{FF2B5EF4-FFF2-40B4-BE49-F238E27FC236}">
                  <a16:creationId xmlns:a16="http://schemas.microsoft.com/office/drawing/2014/main" id="{D454A956-2386-4803-9D98-33D4F8BCBD12}"/>
                </a:ext>
              </a:extLst>
            </p:cNvPr>
            <p:cNvSpPr txBox="1"/>
            <p:nvPr/>
          </p:nvSpPr>
          <p:spPr>
            <a:xfrm>
              <a:off x="8432101"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4" name="קבוצה 63">
            <a:extLst>
              <a:ext uri="{FF2B5EF4-FFF2-40B4-BE49-F238E27FC236}">
                <a16:creationId xmlns:a16="http://schemas.microsoft.com/office/drawing/2014/main" id="{1898F838-DF1E-4566-B48A-1D11361EF9D8}"/>
              </a:ext>
            </a:extLst>
          </p:cNvPr>
          <p:cNvGrpSpPr/>
          <p:nvPr/>
        </p:nvGrpSpPr>
        <p:grpSpPr>
          <a:xfrm>
            <a:off x="8745090" y="5871941"/>
            <a:ext cx="1517927" cy="885824"/>
            <a:chOff x="9971484" y="27845"/>
            <a:chExt cx="2214562" cy="885824"/>
          </a:xfrm>
        </p:grpSpPr>
        <p:sp>
          <p:nvSpPr>
            <p:cNvPr id="65" name="חץ: סוגר זוויתי 64">
              <a:extLst>
                <a:ext uri="{FF2B5EF4-FFF2-40B4-BE49-F238E27FC236}">
                  <a16:creationId xmlns:a16="http://schemas.microsoft.com/office/drawing/2014/main" id="{A6B8BB37-6E63-4E0E-B36F-264A1DBAB90E}"/>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3" name="חץ: סוגר זוויתי 14">
              <a:extLst>
                <a:ext uri="{FF2B5EF4-FFF2-40B4-BE49-F238E27FC236}">
                  <a16:creationId xmlns:a16="http://schemas.microsoft.com/office/drawing/2014/main" id="{F10D704B-C832-4D53-95A3-F79CF077A03F}"/>
                </a:ext>
              </a:extLst>
            </p:cNvPr>
            <p:cNvSpPr txBox="1"/>
            <p:nvPr/>
          </p:nvSpPr>
          <p:spPr>
            <a:xfrm>
              <a:off x="10424293"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313936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761584"/>
            <a:ext cx="10343324" cy="4493538"/>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Koning, P. (2014) "Door </a:t>
            </a:r>
            <a:r>
              <a:rPr lang="en-US" sz="1600" dirty="0" err="1">
                <a:latin typeface="David" panose="020E0502060401010101" pitchFamily="34" charset="-79"/>
                <a:cs typeface="David" panose="020E0502060401010101" pitchFamily="34" charset="-79"/>
              </a:rPr>
              <a:t>schuldhulpverlening</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uit</a:t>
            </a:r>
            <a:r>
              <a:rPr lang="en-US" sz="1600" dirty="0">
                <a:latin typeface="David" panose="020E0502060401010101" pitchFamily="34" charset="-79"/>
                <a:cs typeface="David" panose="020E0502060401010101" pitchFamily="34" charset="-79"/>
              </a:rPr>
              <a:t> de </a:t>
            </a:r>
            <a:r>
              <a:rPr lang="en-US" sz="1600" dirty="0" err="1">
                <a:latin typeface="David" panose="020E0502060401010101" pitchFamily="34" charset="-79"/>
                <a:cs typeface="David" panose="020E0502060401010101" pitchFamily="34" charset="-79"/>
              </a:rPr>
              <a:t>bijstand</a:t>
            </a:r>
            <a:r>
              <a:rPr lang="en-US" sz="1600" dirty="0">
                <a:latin typeface="David" panose="020E0502060401010101" pitchFamily="34" charset="-79"/>
                <a:cs typeface="David" panose="020E0502060401010101" pitchFamily="34" charset="-79"/>
              </a:rPr>
              <a:t>". ESB </a:t>
            </a:r>
            <a:r>
              <a:rPr lang="en-US" sz="1600" dirty="0" err="1">
                <a:latin typeface="David" panose="020E0502060401010101" pitchFamily="34" charset="-79"/>
                <a:cs typeface="David" panose="020E0502060401010101" pitchFamily="34" charset="-79"/>
              </a:rPr>
              <a:t>jrg</a:t>
            </a:r>
            <a:r>
              <a:rPr lang="en-US" sz="1600" dirty="0">
                <a:latin typeface="David" panose="020E0502060401010101" pitchFamily="34" charset="-79"/>
                <a:cs typeface="David" panose="020E0502060401010101" pitchFamily="34" charset="-79"/>
              </a:rPr>
              <a:t> 99 (4677), 38-41.</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Sol, C.C.A.M. &amp; K. </a:t>
            </a:r>
            <a:r>
              <a:rPr lang="en-US" sz="1600" dirty="0" err="1">
                <a:latin typeface="David" panose="020E0502060401010101" pitchFamily="34" charset="-79"/>
                <a:cs typeface="David" panose="020E0502060401010101" pitchFamily="34" charset="-79"/>
              </a:rPr>
              <a:t>Kok</a:t>
            </a:r>
            <a:r>
              <a:rPr lang="en-US" sz="1600" dirty="0">
                <a:latin typeface="David" panose="020E0502060401010101" pitchFamily="34" charset="-79"/>
                <a:cs typeface="David" panose="020E0502060401010101" pitchFamily="34" charset="-79"/>
              </a:rPr>
              <a:t>, "Fit or Unfit: </a:t>
            </a:r>
            <a:r>
              <a:rPr lang="en-US" sz="1600" dirty="0" err="1">
                <a:latin typeface="David" panose="020E0502060401010101" pitchFamily="34" charset="-79"/>
                <a:cs typeface="David" panose="020E0502060401010101" pitchFamily="34" charset="-79"/>
              </a:rPr>
              <a:t>Theorie</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en</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praktijk</a:t>
            </a:r>
            <a:r>
              <a:rPr lang="en-US" sz="1600" dirty="0">
                <a:latin typeface="David" panose="020E0502060401010101" pitchFamily="34" charset="-79"/>
                <a:cs typeface="David" panose="020E0502060401010101" pitchFamily="34" charset="-79"/>
              </a:rPr>
              <a:t> van Re-</a:t>
            </a:r>
            <a:r>
              <a:rPr lang="en-US" sz="1600" dirty="0" err="1">
                <a:latin typeface="David" panose="020E0502060401010101" pitchFamily="34" charset="-79"/>
                <a:cs typeface="David" panose="020E0502060401010101" pitchFamily="34" charset="-79"/>
              </a:rPr>
              <a:t>integratie</a:t>
            </a:r>
            <a:r>
              <a:rPr lang="en-US" sz="1600" dirty="0">
                <a:latin typeface="David" panose="020E0502060401010101" pitchFamily="34" charset="-79"/>
                <a:cs typeface="David" panose="020E0502060401010101" pitchFamily="34" charset="-79"/>
              </a:rPr>
              <a:t>", 2014 Amsterdam: RVO, p.144, .p.168.</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Gabriella </a:t>
            </a:r>
            <a:r>
              <a:rPr lang="en-US" sz="1600" dirty="0" err="1">
                <a:latin typeface="David" panose="020E0502060401010101" pitchFamily="34" charset="-79"/>
                <a:cs typeface="David" panose="020E0502060401010101" pitchFamily="34" charset="-79"/>
              </a:rPr>
              <a:t>Sjögren</a:t>
            </a:r>
            <a:r>
              <a:rPr lang="en-US" sz="1600" dirty="0">
                <a:latin typeface="David" panose="020E0502060401010101" pitchFamily="34" charset="-79"/>
                <a:cs typeface="David" panose="020E0502060401010101" pitchFamily="34" charset="-79"/>
              </a:rPr>
              <a:t> Lindquist, "Unemployment insurance, social assistance, and activation policy in Sweden", </a:t>
            </a:r>
            <a:r>
              <a:rPr lang="en-US" sz="1600" dirty="0" err="1">
                <a:latin typeface="David" panose="020E0502060401010101" pitchFamily="34" charset="-79"/>
                <a:cs typeface="David" panose="020E0502060401010101" pitchFamily="34" charset="-79"/>
              </a:rPr>
              <a:t>Implementierung</a:t>
            </a:r>
            <a:r>
              <a:rPr lang="en-US" sz="1600" dirty="0">
                <a:latin typeface="David" panose="020E0502060401010101" pitchFamily="34" charset="-79"/>
                <a:cs typeface="David" panose="020E0502060401010101" pitchFamily="34" charset="-79"/>
              </a:rPr>
              <a:t> the news basic allowance for job seekers, Berlin. 17-18 April 2007. </a:t>
            </a:r>
            <a:r>
              <a:rPr lang="en-US" sz="1600" dirty="0">
                <a:latin typeface="David" panose="020E0502060401010101" pitchFamily="34" charset="-79"/>
                <a:cs typeface="David" panose="020E0502060401010101" pitchFamily="34" charset="-79"/>
                <a:hlinkClick r:id="rId6"/>
              </a:rPr>
              <a:t>https://www.researchgate.net/publication/266094284</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Tea </a:t>
            </a:r>
            <a:r>
              <a:rPr lang="en-US" sz="1600" dirty="0" err="1">
                <a:latin typeface="David" panose="020E0502060401010101" pitchFamily="34" charset="-79"/>
                <a:cs typeface="David" panose="020E0502060401010101" pitchFamily="34" charset="-79"/>
              </a:rPr>
              <a:t>Lallukka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Martta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Kerkelä</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Tiina</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Ristikari</a:t>
            </a:r>
            <a:r>
              <a:rPr lang="en-US" sz="1600" dirty="0">
                <a:latin typeface="David" panose="020E0502060401010101" pitchFamily="34" charset="-79"/>
                <a:cs typeface="David" panose="020E0502060401010101" pitchFamily="34" charset="-79"/>
              </a:rPr>
              <a:t>, Marko </a:t>
            </a:r>
            <a:r>
              <a:rPr lang="en-US" sz="1600" dirty="0" err="1">
                <a:latin typeface="David" panose="020E0502060401010101" pitchFamily="34" charset="-79"/>
                <a:cs typeface="David" panose="020E0502060401010101" pitchFamily="34" charset="-79"/>
              </a:rPr>
              <a:t>Merikukkac</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Heikki</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Hiilamo</a:t>
            </a:r>
            <a:r>
              <a:rPr lang="en-US" sz="1600" dirty="0">
                <a:latin typeface="David" panose="020E0502060401010101" pitchFamily="34" charset="-79"/>
                <a:cs typeface="David" panose="020E0502060401010101" pitchFamily="34" charset="-79"/>
              </a:rPr>
              <a:t>, Marianna Virtanen, Simon </a:t>
            </a:r>
            <a:r>
              <a:rPr lang="en-US" sz="1600" dirty="0" err="1">
                <a:latin typeface="David" panose="020E0502060401010101" pitchFamily="34" charset="-79"/>
                <a:cs typeface="David" panose="020E0502060401010101" pitchFamily="34" charset="-79"/>
              </a:rPr>
              <a:t>Øverland</a:t>
            </a:r>
            <a:r>
              <a:rPr lang="en-US" sz="1600" dirty="0">
                <a:latin typeface="David" panose="020E0502060401010101" pitchFamily="34" charset="-79"/>
                <a:cs typeface="David" panose="020E0502060401010101" pitchFamily="34" charset="-79"/>
              </a:rPr>
              <a:t>, Mika </a:t>
            </a:r>
            <a:r>
              <a:rPr lang="en-US" sz="1600" dirty="0" err="1">
                <a:latin typeface="David" panose="020E0502060401010101" pitchFamily="34" charset="-79"/>
                <a:cs typeface="David" panose="020E0502060401010101" pitchFamily="34" charset="-79"/>
              </a:rPr>
              <a:t>Gissler</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Jaana</a:t>
            </a:r>
            <a:r>
              <a:rPr lang="en-US" sz="1600" dirty="0">
                <a:latin typeface="David" panose="020E0502060401010101" pitchFamily="34" charset="-79"/>
                <a:cs typeface="David" panose="020E0502060401010101" pitchFamily="34" charset="-79"/>
              </a:rPr>
              <a:t> I. </a:t>
            </a:r>
            <a:r>
              <a:rPr lang="en-US" sz="1600" dirty="0" err="1">
                <a:latin typeface="David" panose="020E0502060401010101" pitchFamily="34" charset="-79"/>
                <a:cs typeface="David" panose="020E0502060401010101" pitchFamily="34" charset="-79"/>
              </a:rPr>
              <a:t>Halonen</a:t>
            </a:r>
            <a:r>
              <a:rPr lang="en-US" sz="1600" dirty="0">
                <a:latin typeface="David" panose="020E0502060401010101" pitchFamily="34" charset="-79"/>
                <a:cs typeface="David" panose="020E0502060401010101" pitchFamily="34" charset="-79"/>
              </a:rPr>
              <a:t>, "Determinants of long-term unemployment in early adulthood: A Finnish birth cohort study", Volume 8, August 2019, 100410. https://doi.org/10.1016/j.ssmph.2019.100410</a:t>
            </a: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The Unemployment Rate by the OECD:  </a:t>
            </a:r>
            <a:r>
              <a:rPr lang="en-US" sz="1600" dirty="0">
                <a:latin typeface="David" panose="020E0502060401010101" pitchFamily="34" charset="-79"/>
                <a:cs typeface="David" panose="020E0502060401010101" pitchFamily="34" charset="-79"/>
                <a:hlinkClick r:id="rId7"/>
              </a:rPr>
              <a:t>https://data.oecd.org/unemp/unemployment-rate.htm</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The Israeli Employment Service: </a:t>
            </a:r>
            <a:r>
              <a:rPr lang="en-US" sz="1600" dirty="0">
                <a:latin typeface="David" panose="020E0502060401010101" pitchFamily="34" charset="-79"/>
                <a:cs typeface="David" panose="020E0502060401010101" pitchFamily="34" charset="-79"/>
                <a:hlinkClick r:id="rId8"/>
              </a:rPr>
              <a:t>https://www.taasuka.gov.il/he/About/Pages/default.aspx</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Calmfors</a:t>
            </a:r>
            <a:r>
              <a:rPr lang="en-US" sz="1600" dirty="0">
                <a:latin typeface="David" panose="020E0502060401010101" pitchFamily="34" charset="-79"/>
                <a:cs typeface="David" panose="020E0502060401010101" pitchFamily="34" charset="-79"/>
              </a:rPr>
              <a:t>, L. Active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market policy and unemployment: a framework for the analysis of crucial design features, OECD Economic Studies, 1994. </a:t>
            </a:r>
          </a:p>
        </p:txBody>
      </p:sp>
      <p:grpSp>
        <p:nvGrpSpPr>
          <p:cNvPr id="47" name="קבוצה 46">
            <a:extLst>
              <a:ext uri="{FF2B5EF4-FFF2-40B4-BE49-F238E27FC236}">
                <a16:creationId xmlns:a16="http://schemas.microsoft.com/office/drawing/2014/main" id="{49956A8E-ED43-4F5B-9ADF-B8AE42473CF7}"/>
              </a:ext>
            </a:extLst>
          </p:cNvPr>
          <p:cNvGrpSpPr/>
          <p:nvPr/>
        </p:nvGrpSpPr>
        <p:grpSpPr>
          <a:xfrm>
            <a:off x="2686168" y="5856652"/>
            <a:ext cx="1517927" cy="893469"/>
            <a:chOff x="5953" y="27845"/>
            <a:chExt cx="2214562" cy="893469"/>
          </a:xfrm>
        </p:grpSpPr>
        <p:sp>
          <p:nvSpPr>
            <p:cNvPr id="48" name="חץ: סוגר זוויתי 47">
              <a:extLst>
                <a:ext uri="{FF2B5EF4-FFF2-40B4-BE49-F238E27FC236}">
                  <a16:creationId xmlns:a16="http://schemas.microsoft.com/office/drawing/2014/main" id="{76778021-87C4-49BB-B408-566E1B425A3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9319C2CD-740F-47C3-B225-1E83FAFBF6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2" name="קבוצה 51">
            <a:extLst>
              <a:ext uri="{FF2B5EF4-FFF2-40B4-BE49-F238E27FC236}">
                <a16:creationId xmlns:a16="http://schemas.microsoft.com/office/drawing/2014/main" id="{294E291B-778F-4519-9AB1-02D9C93D36F4}"/>
              </a:ext>
            </a:extLst>
          </p:cNvPr>
          <p:cNvGrpSpPr/>
          <p:nvPr/>
        </p:nvGrpSpPr>
        <p:grpSpPr>
          <a:xfrm>
            <a:off x="3914858" y="5835146"/>
            <a:ext cx="1517927" cy="907330"/>
            <a:chOff x="1999059" y="6339"/>
            <a:chExt cx="2214562" cy="907330"/>
          </a:xfrm>
        </p:grpSpPr>
        <p:sp>
          <p:nvSpPr>
            <p:cNvPr id="53" name="חץ: סוגר זוויתי 52">
              <a:extLst>
                <a:ext uri="{FF2B5EF4-FFF2-40B4-BE49-F238E27FC236}">
                  <a16:creationId xmlns:a16="http://schemas.microsoft.com/office/drawing/2014/main" id="{C66F1033-CD8F-4334-831E-EEEC5CFBD44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4" name="חץ: סוגר זוויתי 6">
              <a:extLst>
                <a:ext uri="{FF2B5EF4-FFF2-40B4-BE49-F238E27FC236}">
                  <a16:creationId xmlns:a16="http://schemas.microsoft.com/office/drawing/2014/main" id="{EB1606C0-7F17-45D0-AEAA-B6E48F7FEA2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5" name="קבוצה 54">
            <a:extLst>
              <a:ext uri="{FF2B5EF4-FFF2-40B4-BE49-F238E27FC236}">
                <a16:creationId xmlns:a16="http://schemas.microsoft.com/office/drawing/2014/main" id="{DC3CE553-46C4-4C14-A4EF-C9C9A153BB27}"/>
              </a:ext>
            </a:extLst>
          </p:cNvPr>
          <p:cNvGrpSpPr/>
          <p:nvPr/>
        </p:nvGrpSpPr>
        <p:grpSpPr>
          <a:xfrm>
            <a:off x="5122416" y="5856652"/>
            <a:ext cx="1517927" cy="901113"/>
            <a:chOff x="3992165" y="27845"/>
            <a:chExt cx="2214562" cy="901113"/>
          </a:xfrm>
        </p:grpSpPr>
        <p:sp>
          <p:nvSpPr>
            <p:cNvPr id="56" name="חץ: סוגר זוויתי 55">
              <a:extLst>
                <a:ext uri="{FF2B5EF4-FFF2-40B4-BE49-F238E27FC236}">
                  <a16:creationId xmlns:a16="http://schemas.microsoft.com/office/drawing/2014/main" id="{A26989A2-E271-4637-852E-9940BC9BFB6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7" name="חץ: סוגר זוויתי 8">
              <a:extLst>
                <a:ext uri="{FF2B5EF4-FFF2-40B4-BE49-F238E27FC236}">
                  <a16:creationId xmlns:a16="http://schemas.microsoft.com/office/drawing/2014/main" id="{A7DBC474-4B2B-44A4-992F-6C5DC61482F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3A1F56E8-29BE-4375-93E1-3F964311F9DF}"/>
              </a:ext>
            </a:extLst>
          </p:cNvPr>
          <p:cNvGrpSpPr/>
          <p:nvPr/>
        </p:nvGrpSpPr>
        <p:grpSpPr>
          <a:xfrm>
            <a:off x="6329974" y="5856652"/>
            <a:ext cx="1517927" cy="901113"/>
            <a:chOff x="5985271" y="27845"/>
            <a:chExt cx="2214562" cy="901113"/>
          </a:xfrm>
        </p:grpSpPr>
        <p:sp>
          <p:nvSpPr>
            <p:cNvPr id="59" name="חץ: סוגר זוויתי 58">
              <a:extLst>
                <a:ext uri="{FF2B5EF4-FFF2-40B4-BE49-F238E27FC236}">
                  <a16:creationId xmlns:a16="http://schemas.microsoft.com/office/drawing/2014/main" id="{DE42B64B-D1FB-40A3-8696-AE7539432AE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0" name="חץ: סוגר זוויתי 10">
              <a:extLst>
                <a:ext uri="{FF2B5EF4-FFF2-40B4-BE49-F238E27FC236}">
                  <a16:creationId xmlns:a16="http://schemas.microsoft.com/office/drawing/2014/main" id="{EC31C7EE-3C65-475A-B0BE-A568E37F295D}"/>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1" name="קבוצה 60">
            <a:extLst>
              <a:ext uri="{FF2B5EF4-FFF2-40B4-BE49-F238E27FC236}">
                <a16:creationId xmlns:a16="http://schemas.microsoft.com/office/drawing/2014/main" id="{3DAD5121-CBEA-4418-B774-66BFCD4753F5}"/>
              </a:ext>
            </a:extLst>
          </p:cNvPr>
          <p:cNvGrpSpPr/>
          <p:nvPr/>
        </p:nvGrpSpPr>
        <p:grpSpPr>
          <a:xfrm>
            <a:off x="7537532" y="5871941"/>
            <a:ext cx="1517927" cy="885824"/>
            <a:chOff x="7978378" y="27845"/>
            <a:chExt cx="2214562" cy="885824"/>
          </a:xfrm>
        </p:grpSpPr>
        <p:sp>
          <p:nvSpPr>
            <p:cNvPr id="62" name="חץ: סוגר זוויתי 61">
              <a:extLst>
                <a:ext uri="{FF2B5EF4-FFF2-40B4-BE49-F238E27FC236}">
                  <a16:creationId xmlns:a16="http://schemas.microsoft.com/office/drawing/2014/main" id="{27D5CEC9-9CD6-402C-B354-30A7F7D6A5D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3" name="חץ: סוגר זוויתי 12">
              <a:extLst>
                <a:ext uri="{FF2B5EF4-FFF2-40B4-BE49-F238E27FC236}">
                  <a16:creationId xmlns:a16="http://schemas.microsoft.com/office/drawing/2014/main" id="{D454A956-2386-4803-9D98-33D4F8BCBD12}"/>
                </a:ext>
              </a:extLst>
            </p:cNvPr>
            <p:cNvSpPr txBox="1"/>
            <p:nvPr/>
          </p:nvSpPr>
          <p:spPr>
            <a:xfrm>
              <a:off x="8432101"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4" name="קבוצה 63">
            <a:extLst>
              <a:ext uri="{FF2B5EF4-FFF2-40B4-BE49-F238E27FC236}">
                <a16:creationId xmlns:a16="http://schemas.microsoft.com/office/drawing/2014/main" id="{1898F838-DF1E-4566-B48A-1D11361EF9D8}"/>
              </a:ext>
            </a:extLst>
          </p:cNvPr>
          <p:cNvGrpSpPr/>
          <p:nvPr/>
        </p:nvGrpSpPr>
        <p:grpSpPr>
          <a:xfrm>
            <a:off x="8745090" y="5871941"/>
            <a:ext cx="1517927" cy="885824"/>
            <a:chOff x="9971484" y="27845"/>
            <a:chExt cx="2214562" cy="885824"/>
          </a:xfrm>
        </p:grpSpPr>
        <p:sp>
          <p:nvSpPr>
            <p:cNvPr id="65" name="חץ: סוגר זוויתי 64">
              <a:extLst>
                <a:ext uri="{FF2B5EF4-FFF2-40B4-BE49-F238E27FC236}">
                  <a16:creationId xmlns:a16="http://schemas.microsoft.com/office/drawing/2014/main" id="{A6B8BB37-6E63-4E0E-B36F-264A1DBAB90E}"/>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3" name="חץ: סוגר זוויתי 14">
              <a:extLst>
                <a:ext uri="{FF2B5EF4-FFF2-40B4-BE49-F238E27FC236}">
                  <a16:creationId xmlns:a16="http://schemas.microsoft.com/office/drawing/2014/main" id="{F10D704B-C832-4D53-95A3-F79CF077A03F}"/>
                </a:ext>
              </a:extLst>
            </p:cNvPr>
            <p:cNvSpPr txBox="1"/>
            <p:nvPr/>
          </p:nvSpPr>
          <p:spPr>
            <a:xfrm>
              <a:off x="10424293"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476135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950770"/>
            <a:ext cx="10343324" cy="4862870"/>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Luis Centeno, Mário Centeno, Álvaro A. Novo, "Evaluating job-search programs for old and young individuals: Heterogeneous impact on unemployment duration",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Economics 16, (2009) 12–25, </a:t>
            </a:r>
            <a:r>
              <a:rPr lang="en-US" sz="1600" dirty="0">
                <a:latin typeface="David" panose="020E0502060401010101" pitchFamily="34" charset="-79"/>
                <a:cs typeface="David" panose="020E0502060401010101" pitchFamily="34" charset="-79"/>
                <a:hlinkClick r:id="rId6"/>
              </a:rPr>
              <a:t>https://doi.org/10.1016/j.labeco.2008.02.004</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EURES - The European Job Mobility Portal: </a:t>
            </a:r>
            <a:r>
              <a:rPr lang="en-US" sz="1600" dirty="0">
                <a:latin typeface="David" panose="020E0502060401010101" pitchFamily="34" charset="-79"/>
                <a:cs typeface="David" panose="020E0502060401010101" pitchFamily="34" charset="-79"/>
                <a:hlinkClick r:id="rId7"/>
              </a:rPr>
              <a:t>https://ec.europa.eu/eures/public/en/homepage</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Yan DI, "China’s Employment Policies and Strategies", Chinese Academy of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and Social Security, Ministry of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and Social Security, </a:t>
            </a:r>
            <a:r>
              <a:rPr lang="en-US" sz="1600" dirty="0" err="1">
                <a:latin typeface="David" panose="020E0502060401010101" pitchFamily="34" charset="-79"/>
                <a:cs typeface="David" panose="020E0502060401010101" pitchFamily="34" charset="-79"/>
              </a:rPr>
              <a:t>P.R.China</a:t>
            </a:r>
            <a:r>
              <a:rPr lang="en-US" sz="1600" dirty="0">
                <a:latin typeface="David" panose="020E0502060401010101" pitchFamily="34" charset="-79"/>
                <a:cs typeface="David" panose="020E0502060401010101" pitchFamily="34" charset="-79"/>
              </a:rPr>
              <a:t>, 2006 </a:t>
            </a:r>
            <a:r>
              <a:rPr lang="en-US" sz="1600" dirty="0">
                <a:latin typeface="David" panose="020E0502060401010101" pitchFamily="34" charset="-79"/>
                <a:cs typeface="David" panose="020E0502060401010101" pitchFamily="34" charset="-79"/>
                <a:hlinkClick r:id="rId8"/>
              </a:rPr>
              <a:t>http://www.oecd.org/els/emp/37865430.pdf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John P. Martin " Activation and Active </a:t>
            </a:r>
            <a:r>
              <a:rPr lang="en-US" sz="1600" dirty="0" err="1">
                <a:latin typeface="David" panose="020E0502060401010101" pitchFamily="34" charset="-79"/>
                <a:cs typeface="David" panose="020E0502060401010101" pitchFamily="34" charset="-79"/>
              </a:rPr>
              <a:t>Labour</a:t>
            </a:r>
            <a:r>
              <a:rPr lang="en-US" sz="1600" dirty="0">
                <a:latin typeface="David" panose="020E0502060401010101" pitchFamily="34" charset="-79"/>
                <a:cs typeface="David" panose="020E0502060401010101" pitchFamily="34" charset="-79"/>
              </a:rPr>
              <a:t> Market Policies in OECD Countries- Stylized Facts and Evidence on their Effectiveness", Geary Institute, University College Dublin and IZA, June 2014. </a:t>
            </a:r>
            <a:r>
              <a:rPr lang="en-US" sz="1600" dirty="0">
                <a:latin typeface="David" panose="020E0502060401010101" pitchFamily="34" charset="-79"/>
                <a:cs typeface="David" panose="020E0502060401010101" pitchFamily="34" charset="-79"/>
                <a:hlinkClick r:id="rId9"/>
              </a:rPr>
              <a:t>http://ftp.iza.org/pp84.pdf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Benjamin </a:t>
            </a:r>
            <a:r>
              <a:rPr lang="en-US" sz="1600" dirty="0" err="1">
                <a:latin typeface="David" panose="020E0502060401010101" pitchFamily="34" charset="-79"/>
                <a:cs typeface="David" panose="020E0502060401010101" pitchFamily="34" charset="-79"/>
              </a:rPr>
              <a:t>Crost</a:t>
            </a:r>
            <a:r>
              <a:rPr lang="en-US" sz="1600" dirty="0">
                <a:latin typeface="David" panose="020E0502060401010101" pitchFamily="34" charset="-79"/>
                <a:cs typeface="David" panose="020E0502060401010101" pitchFamily="34" charset="-79"/>
              </a:rPr>
              <a:t>, "Can workfare programs offset the negative effect of unemployment on subjective well-being?", Economics Letters, Volume 140, March 2016, Pages 42-47. </a:t>
            </a:r>
            <a:r>
              <a:rPr lang="en-US" sz="1600" dirty="0">
                <a:latin typeface="David" panose="020E0502060401010101" pitchFamily="34" charset="-79"/>
                <a:cs typeface="David" panose="020E0502060401010101" pitchFamily="34" charset="-79"/>
                <a:hlinkClick r:id="rId10"/>
              </a:rPr>
              <a:t>http://dx.doi.org/10.1016/j.econlet.2015.12.007</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Signe </a:t>
            </a:r>
            <a:r>
              <a:rPr lang="en-US" sz="1600" dirty="0" err="1">
                <a:latin typeface="David" panose="020E0502060401010101" pitchFamily="34" charset="-79"/>
                <a:cs typeface="David" panose="020E0502060401010101" pitchFamily="34" charset="-79"/>
              </a:rPr>
              <a:t>Hald</a:t>
            </a:r>
            <a:r>
              <a:rPr lang="en-US" sz="1600" dirty="0">
                <a:latin typeface="David" panose="020E0502060401010101" pitchFamily="34" charset="-79"/>
                <a:cs typeface="David" panose="020E0502060401010101" pitchFamily="34" charset="-79"/>
              </a:rPr>
              <a:t> Andersen, "Exiting unemployment: How do program effects depend on individual coping strategies?", Journal of Economic Psychology 32, (2011) 248–258. </a:t>
            </a:r>
            <a:r>
              <a:rPr lang="en-US" sz="1600" dirty="0">
                <a:latin typeface="David" panose="020E0502060401010101" pitchFamily="34" charset="-79"/>
                <a:cs typeface="David" panose="020E0502060401010101" pitchFamily="34" charset="-79"/>
                <a:hlinkClick r:id="rId11"/>
              </a:rPr>
              <a:t>https://doi.org/10.1016/j.joep.2010.01.013</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endParaRPr lang="en-US" sz="1600" dirty="0">
              <a:latin typeface="David" panose="020E0502060401010101" pitchFamily="34" charset="-79"/>
              <a:cs typeface="David" panose="020E0502060401010101" pitchFamily="34" charset="-79"/>
            </a:endParaRPr>
          </a:p>
        </p:txBody>
      </p:sp>
      <p:grpSp>
        <p:nvGrpSpPr>
          <p:cNvPr id="47" name="קבוצה 46">
            <a:extLst>
              <a:ext uri="{FF2B5EF4-FFF2-40B4-BE49-F238E27FC236}">
                <a16:creationId xmlns:a16="http://schemas.microsoft.com/office/drawing/2014/main" id="{49956A8E-ED43-4F5B-9ADF-B8AE42473CF7}"/>
              </a:ext>
            </a:extLst>
          </p:cNvPr>
          <p:cNvGrpSpPr/>
          <p:nvPr/>
        </p:nvGrpSpPr>
        <p:grpSpPr>
          <a:xfrm>
            <a:off x="2686168" y="5856652"/>
            <a:ext cx="1517927" cy="893469"/>
            <a:chOff x="5953" y="27845"/>
            <a:chExt cx="2214562" cy="893469"/>
          </a:xfrm>
        </p:grpSpPr>
        <p:sp>
          <p:nvSpPr>
            <p:cNvPr id="48" name="חץ: סוגר זוויתי 47">
              <a:extLst>
                <a:ext uri="{FF2B5EF4-FFF2-40B4-BE49-F238E27FC236}">
                  <a16:creationId xmlns:a16="http://schemas.microsoft.com/office/drawing/2014/main" id="{76778021-87C4-49BB-B408-566E1B425A3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9319C2CD-740F-47C3-B225-1E83FAFBF6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2" name="קבוצה 51">
            <a:extLst>
              <a:ext uri="{FF2B5EF4-FFF2-40B4-BE49-F238E27FC236}">
                <a16:creationId xmlns:a16="http://schemas.microsoft.com/office/drawing/2014/main" id="{294E291B-778F-4519-9AB1-02D9C93D36F4}"/>
              </a:ext>
            </a:extLst>
          </p:cNvPr>
          <p:cNvGrpSpPr/>
          <p:nvPr/>
        </p:nvGrpSpPr>
        <p:grpSpPr>
          <a:xfrm>
            <a:off x="3914858" y="5835146"/>
            <a:ext cx="1517927" cy="907330"/>
            <a:chOff x="1999059" y="6339"/>
            <a:chExt cx="2214562" cy="907330"/>
          </a:xfrm>
        </p:grpSpPr>
        <p:sp>
          <p:nvSpPr>
            <p:cNvPr id="53" name="חץ: סוגר זוויתי 52">
              <a:extLst>
                <a:ext uri="{FF2B5EF4-FFF2-40B4-BE49-F238E27FC236}">
                  <a16:creationId xmlns:a16="http://schemas.microsoft.com/office/drawing/2014/main" id="{C66F1033-CD8F-4334-831E-EEEC5CFBD44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4" name="חץ: סוגר זוויתי 6">
              <a:extLst>
                <a:ext uri="{FF2B5EF4-FFF2-40B4-BE49-F238E27FC236}">
                  <a16:creationId xmlns:a16="http://schemas.microsoft.com/office/drawing/2014/main" id="{EB1606C0-7F17-45D0-AEAA-B6E48F7FEA2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5" name="קבוצה 54">
            <a:extLst>
              <a:ext uri="{FF2B5EF4-FFF2-40B4-BE49-F238E27FC236}">
                <a16:creationId xmlns:a16="http://schemas.microsoft.com/office/drawing/2014/main" id="{DC3CE553-46C4-4C14-A4EF-C9C9A153BB27}"/>
              </a:ext>
            </a:extLst>
          </p:cNvPr>
          <p:cNvGrpSpPr/>
          <p:nvPr/>
        </p:nvGrpSpPr>
        <p:grpSpPr>
          <a:xfrm>
            <a:off x="5122416" y="5856652"/>
            <a:ext cx="1517927" cy="901113"/>
            <a:chOff x="3992165" y="27845"/>
            <a:chExt cx="2214562" cy="901113"/>
          </a:xfrm>
        </p:grpSpPr>
        <p:sp>
          <p:nvSpPr>
            <p:cNvPr id="56" name="חץ: סוגר זוויתי 55">
              <a:extLst>
                <a:ext uri="{FF2B5EF4-FFF2-40B4-BE49-F238E27FC236}">
                  <a16:creationId xmlns:a16="http://schemas.microsoft.com/office/drawing/2014/main" id="{A26989A2-E271-4637-852E-9940BC9BFB6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7" name="חץ: סוגר זוויתי 8">
              <a:extLst>
                <a:ext uri="{FF2B5EF4-FFF2-40B4-BE49-F238E27FC236}">
                  <a16:creationId xmlns:a16="http://schemas.microsoft.com/office/drawing/2014/main" id="{A7DBC474-4B2B-44A4-992F-6C5DC61482F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3A1F56E8-29BE-4375-93E1-3F964311F9DF}"/>
              </a:ext>
            </a:extLst>
          </p:cNvPr>
          <p:cNvGrpSpPr/>
          <p:nvPr/>
        </p:nvGrpSpPr>
        <p:grpSpPr>
          <a:xfrm>
            <a:off x="6329974" y="5856652"/>
            <a:ext cx="1517927" cy="901113"/>
            <a:chOff x="5985271" y="27845"/>
            <a:chExt cx="2214562" cy="901113"/>
          </a:xfrm>
        </p:grpSpPr>
        <p:sp>
          <p:nvSpPr>
            <p:cNvPr id="59" name="חץ: סוגר זוויתי 58">
              <a:extLst>
                <a:ext uri="{FF2B5EF4-FFF2-40B4-BE49-F238E27FC236}">
                  <a16:creationId xmlns:a16="http://schemas.microsoft.com/office/drawing/2014/main" id="{DE42B64B-D1FB-40A3-8696-AE7539432AE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0" name="חץ: סוגר זוויתי 10">
              <a:extLst>
                <a:ext uri="{FF2B5EF4-FFF2-40B4-BE49-F238E27FC236}">
                  <a16:creationId xmlns:a16="http://schemas.microsoft.com/office/drawing/2014/main" id="{EC31C7EE-3C65-475A-B0BE-A568E37F295D}"/>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1" name="קבוצה 60">
            <a:extLst>
              <a:ext uri="{FF2B5EF4-FFF2-40B4-BE49-F238E27FC236}">
                <a16:creationId xmlns:a16="http://schemas.microsoft.com/office/drawing/2014/main" id="{3DAD5121-CBEA-4418-B774-66BFCD4753F5}"/>
              </a:ext>
            </a:extLst>
          </p:cNvPr>
          <p:cNvGrpSpPr/>
          <p:nvPr/>
        </p:nvGrpSpPr>
        <p:grpSpPr>
          <a:xfrm>
            <a:off x="7537532" y="5871941"/>
            <a:ext cx="1517927" cy="885824"/>
            <a:chOff x="7978378" y="27845"/>
            <a:chExt cx="2214562" cy="885824"/>
          </a:xfrm>
        </p:grpSpPr>
        <p:sp>
          <p:nvSpPr>
            <p:cNvPr id="62" name="חץ: סוגר זוויתי 61">
              <a:extLst>
                <a:ext uri="{FF2B5EF4-FFF2-40B4-BE49-F238E27FC236}">
                  <a16:creationId xmlns:a16="http://schemas.microsoft.com/office/drawing/2014/main" id="{27D5CEC9-9CD6-402C-B354-30A7F7D6A5D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3" name="חץ: סוגר זוויתי 12">
              <a:extLst>
                <a:ext uri="{FF2B5EF4-FFF2-40B4-BE49-F238E27FC236}">
                  <a16:creationId xmlns:a16="http://schemas.microsoft.com/office/drawing/2014/main" id="{D454A956-2386-4803-9D98-33D4F8BCBD12}"/>
                </a:ext>
              </a:extLst>
            </p:cNvPr>
            <p:cNvSpPr txBox="1"/>
            <p:nvPr/>
          </p:nvSpPr>
          <p:spPr>
            <a:xfrm>
              <a:off x="8432101"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4" name="קבוצה 63">
            <a:extLst>
              <a:ext uri="{FF2B5EF4-FFF2-40B4-BE49-F238E27FC236}">
                <a16:creationId xmlns:a16="http://schemas.microsoft.com/office/drawing/2014/main" id="{1898F838-DF1E-4566-B48A-1D11361EF9D8}"/>
              </a:ext>
            </a:extLst>
          </p:cNvPr>
          <p:cNvGrpSpPr/>
          <p:nvPr/>
        </p:nvGrpSpPr>
        <p:grpSpPr>
          <a:xfrm>
            <a:off x="8745090" y="5871941"/>
            <a:ext cx="1517927" cy="885824"/>
            <a:chOff x="9971484" y="27845"/>
            <a:chExt cx="2214562" cy="885824"/>
          </a:xfrm>
        </p:grpSpPr>
        <p:sp>
          <p:nvSpPr>
            <p:cNvPr id="65" name="חץ: סוגר זוויתי 64">
              <a:extLst>
                <a:ext uri="{FF2B5EF4-FFF2-40B4-BE49-F238E27FC236}">
                  <a16:creationId xmlns:a16="http://schemas.microsoft.com/office/drawing/2014/main" id="{A6B8BB37-6E63-4E0E-B36F-264A1DBAB90E}"/>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3" name="חץ: סוגר זוויתי 14">
              <a:extLst>
                <a:ext uri="{FF2B5EF4-FFF2-40B4-BE49-F238E27FC236}">
                  <a16:creationId xmlns:a16="http://schemas.microsoft.com/office/drawing/2014/main" id="{F10D704B-C832-4D53-95A3-F79CF077A03F}"/>
                </a:ext>
              </a:extLst>
            </p:cNvPr>
            <p:cNvSpPr txBox="1"/>
            <p:nvPr/>
          </p:nvSpPr>
          <p:spPr>
            <a:xfrm>
              <a:off x="10424293"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727470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691710"/>
            <a:ext cx="10343324" cy="523220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Head of Publications Service, OECD Publications Service, "The Public Employment Service in The United States", 2000. </a:t>
            </a:r>
            <a:r>
              <a:rPr lang="en-US" sz="1600" dirty="0">
                <a:latin typeface="David" panose="020E0502060401010101" pitchFamily="34" charset="-79"/>
                <a:cs typeface="David" panose="020E0502060401010101" pitchFamily="34" charset="-79"/>
                <a:hlinkClick r:id="rId6"/>
              </a:rPr>
              <a:t>http://www.oecd.org/employment/emp/thepublicemploymentserviceintheunitedstates.htm</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The United States. Congress. House. Committee on Education and Labor. Subcommittee on Employment Opportunities, "Welfare jobs legislation: hearing before the Subcommittee on Employment Opportunities of the Committee on Education and Labor, House of Representatives; Ninety-sixth Congress, first[-second] session, on H.R. 4425 ... H.R. 4426, 1979-1980, page 66-67. </a:t>
            </a:r>
            <a:r>
              <a:rPr lang="en-US" sz="1600" dirty="0">
                <a:latin typeface="David" panose="020E0502060401010101" pitchFamily="34" charset="-79"/>
                <a:cs typeface="David" panose="020E0502060401010101" pitchFamily="34" charset="-79"/>
                <a:hlinkClick r:id="rId7"/>
              </a:rPr>
              <a:t>https://books.google.co.il/books?id=zrBTKOmLgUsC&amp;printsec=frontcover&amp;hl=iw&amp;source=gbs_ge_summary_r&amp;cad=0#v=onepage&amp;q&amp;f=false</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Taub Center Staff, "Arab Israeli Unemployment Much Higher than Previously Thought", Bulletin Articles December 02, 2012. </a:t>
            </a:r>
            <a:r>
              <a:rPr lang="en-US" sz="1600" dirty="0">
                <a:latin typeface="David" panose="020E0502060401010101" pitchFamily="34" charset="-79"/>
                <a:cs typeface="David" panose="020E0502060401010101" pitchFamily="34" charset="-79"/>
                <a:hlinkClick r:id="rId8"/>
              </a:rPr>
              <a:t>http://taubcenter.org.il/arab-israeli-unemployment-much-higher-than-previously-thought-2/</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Sami </a:t>
            </a:r>
            <a:r>
              <a:rPr lang="en-US" sz="1600" dirty="0" err="1">
                <a:latin typeface="David" panose="020E0502060401010101" pitchFamily="34" charset="-79"/>
                <a:cs typeface="David" panose="020E0502060401010101" pitchFamily="34" charset="-79"/>
              </a:rPr>
              <a:t>Miaari</a:t>
            </a:r>
            <a:r>
              <a:rPr lang="en-US" sz="1600" dirty="0">
                <a:latin typeface="David" panose="020E0502060401010101" pitchFamily="34" charset="-79"/>
                <a:cs typeface="David" panose="020E0502060401010101" pitchFamily="34" charset="-79"/>
              </a:rPr>
              <a:t>, "The Dynamics of Unemployment among the Arabs in Israel: Evidence from Panel Data", October 2008. </a:t>
            </a:r>
            <a:r>
              <a:rPr lang="en-US" sz="1600" dirty="0">
                <a:latin typeface="David" panose="020E0502060401010101" pitchFamily="34" charset="-79"/>
                <a:cs typeface="David" panose="020E0502060401010101" pitchFamily="34" charset="-79"/>
                <a:hlinkClick r:id="rId9"/>
              </a:rPr>
              <a:t>https://www.researchgate.net/publication/318723797</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Avishai</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Benish</a:t>
            </a:r>
            <a:r>
              <a:rPr lang="en-US" sz="1600" dirty="0">
                <a:latin typeface="David" panose="020E0502060401010101" pitchFamily="34" charset="-79"/>
                <a:cs typeface="David" panose="020E0502060401010101" pitchFamily="34" charset="-79"/>
              </a:rPr>
              <a:t>, "Wisconsin program implementation in Israel", July 4th, 2006. </a:t>
            </a:r>
            <a:r>
              <a:rPr lang="en-US" sz="1600" dirty="0">
                <a:latin typeface="David" panose="020E0502060401010101" pitchFamily="34" charset="-79"/>
                <a:cs typeface="David" panose="020E0502060401010101" pitchFamily="34" charset="-79"/>
                <a:hlinkClick r:id="rId10"/>
              </a:rPr>
              <a:t>https://web.archive.org/web/20060704075219/http://www.commitment.org.il/art_images/files/943299552/Benish.pdf</a:t>
            </a:r>
            <a:endParaRPr lang="en-US" sz="1600" dirty="0">
              <a:latin typeface="David" panose="020E0502060401010101" pitchFamily="34" charset="-79"/>
              <a:cs typeface="David" panose="020E0502060401010101" pitchFamily="34" charset="-79"/>
            </a:endParaRPr>
          </a:p>
        </p:txBody>
      </p:sp>
      <p:grpSp>
        <p:nvGrpSpPr>
          <p:cNvPr id="47" name="קבוצה 46">
            <a:extLst>
              <a:ext uri="{FF2B5EF4-FFF2-40B4-BE49-F238E27FC236}">
                <a16:creationId xmlns:a16="http://schemas.microsoft.com/office/drawing/2014/main" id="{49956A8E-ED43-4F5B-9ADF-B8AE42473CF7}"/>
              </a:ext>
            </a:extLst>
          </p:cNvPr>
          <p:cNvGrpSpPr/>
          <p:nvPr/>
        </p:nvGrpSpPr>
        <p:grpSpPr>
          <a:xfrm>
            <a:off x="2686168" y="5856652"/>
            <a:ext cx="1517927" cy="893469"/>
            <a:chOff x="5953" y="27845"/>
            <a:chExt cx="2214562" cy="893469"/>
          </a:xfrm>
        </p:grpSpPr>
        <p:sp>
          <p:nvSpPr>
            <p:cNvPr id="48" name="חץ: סוגר זוויתי 47">
              <a:extLst>
                <a:ext uri="{FF2B5EF4-FFF2-40B4-BE49-F238E27FC236}">
                  <a16:creationId xmlns:a16="http://schemas.microsoft.com/office/drawing/2014/main" id="{76778021-87C4-49BB-B408-566E1B425A3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9319C2CD-740F-47C3-B225-1E83FAFBF6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2" name="קבוצה 51">
            <a:extLst>
              <a:ext uri="{FF2B5EF4-FFF2-40B4-BE49-F238E27FC236}">
                <a16:creationId xmlns:a16="http://schemas.microsoft.com/office/drawing/2014/main" id="{294E291B-778F-4519-9AB1-02D9C93D36F4}"/>
              </a:ext>
            </a:extLst>
          </p:cNvPr>
          <p:cNvGrpSpPr/>
          <p:nvPr/>
        </p:nvGrpSpPr>
        <p:grpSpPr>
          <a:xfrm>
            <a:off x="3914858" y="5835146"/>
            <a:ext cx="1517927" cy="907330"/>
            <a:chOff x="1999059" y="6339"/>
            <a:chExt cx="2214562" cy="907330"/>
          </a:xfrm>
        </p:grpSpPr>
        <p:sp>
          <p:nvSpPr>
            <p:cNvPr id="53" name="חץ: סוגר זוויתי 52">
              <a:extLst>
                <a:ext uri="{FF2B5EF4-FFF2-40B4-BE49-F238E27FC236}">
                  <a16:creationId xmlns:a16="http://schemas.microsoft.com/office/drawing/2014/main" id="{C66F1033-CD8F-4334-831E-EEEC5CFBD44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4" name="חץ: סוגר זוויתי 6">
              <a:extLst>
                <a:ext uri="{FF2B5EF4-FFF2-40B4-BE49-F238E27FC236}">
                  <a16:creationId xmlns:a16="http://schemas.microsoft.com/office/drawing/2014/main" id="{EB1606C0-7F17-45D0-AEAA-B6E48F7FEA2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5" name="קבוצה 54">
            <a:extLst>
              <a:ext uri="{FF2B5EF4-FFF2-40B4-BE49-F238E27FC236}">
                <a16:creationId xmlns:a16="http://schemas.microsoft.com/office/drawing/2014/main" id="{DC3CE553-46C4-4C14-A4EF-C9C9A153BB27}"/>
              </a:ext>
            </a:extLst>
          </p:cNvPr>
          <p:cNvGrpSpPr/>
          <p:nvPr/>
        </p:nvGrpSpPr>
        <p:grpSpPr>
          <a:xfrm>
            <a:off x="5122416" y="5856652"/>
            <a:ext cx="1517927" cy="901113"/>
            <a:chOff x="3992165" y="27845"/>
            <a:chExt cx="2214562" cy="901113"/>
          </a:xfrm>
        </p:grpSpPr>
        <p:sp>
          <p:nvSpPr>
            <p:cNvPr id="56" name="חץ: סוגר זוויתי 55">
              <a:extLst>
                <a:ext uri="{FF2B5EF4-FFF2-40B4-BE49-F238E27FC236}">
                  <a16:creationId xmlns:a16="http://schemas.microsoft.com/office/drawing/2014/main" id="{A26989A2-E271-4637-852E-9940BC9BFB6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7" name="חץ: סוגר זוויתי 8">
              <a:extLst>
                <a:ext uri="{FF2B5EF4-FFF2-40B4-BE49-F238E27FC236}">
                  <a16:creationId xmlns:a16="http://schemas.microsoft.com/office/drawing/2014/main" id="{A7DBC474-4B2B-44A4-992F-6C5DC61482F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3A1F56E8-29BE-4375-93E1-3F964311F9DF}"/>
              </a:ext>
            </a:extLst>
          </p:cNvPr>
          <p:cNvGrpSpPr/>
          <p:nvPr/>
        </p:nvGrpSpPr>
        <p:grpSpPr>
          <a:xfrm>
            <a:off x="6329974" y="5856652"/>
            <a:ext cx="1517927" cy="901113"/>
            <a:chOff x="5985271" y="27845"/>
            <a:chExt cx="2214562" cy="901113"/>
          </a:xfrm>
        </p:grpSpPr>
        <p:sp>
          <p:nvSpPr>
            <p:cNvPr id="59" name="חץ: סוגר זוויתי 58">
              <a:extLst>
                <a:ext uri="{FF2B5EF4-FFF2-40B4-BE49-F238E27FC236}">
                  <a16:creationId xmlns:a16="http://schemas.microsoft.com/office/drawing/2014/main" id="{DE42B64B-D1FB-40A3-8696-AE7539432AE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0" name="חץ: סוגר זוויתי 10">
              <a:extLst>
                <a:ext uri="{FF2B5EF4-FFF2-40B4-BE49-F238E27FC236}">
                  <a16:creationId xmlns:a16="http://schemas.microsoft.com/office/drawing/2014/main" id="{EC31C7EE-3C65-475A-B0BE-A568E37F295D}"/>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1" name="קבוצה 60">
            <a:extLst>
              <a:ext uri="{FF2B5EF4-FFF2-40B4-BE49-F238E27FC236}">
                <a16:creationId xmlns:a16="http://schemas.microsoft.com/office/drawing/2014/main" id="{3DAD5121-CBEA-4418-B774-66BFCD4753F5}"/>
              </a:ext>
            </a:extLst>
          </p:cNvPr>
          <p:cNvGrpSpPr/>
          <p:nvPr/>
        </p:nvGrpSpPr>
        <p:grpSpPr>
          <a:xfrm>
            <a:off x="7537532" y="5871941"/>
            <a:ext cx="1517927" cy="885824"/>
            <a:chOff x="7978378" y="27845"/>
            <a:chExt cx="2214562" cy="885824"/>
          </a:xfrm>
        </p:grpSpPr>
        <p:sp>
          <p:nvSpPr>
            <p:cNvPr id="62" name="חץ: סוגר זוויתי 61">
              <a:extLst>
                <a:ext uri="{FF2B5EF4-FFF2-40B4-BE49-F238E27FC236}">
                  <a16:creationId xmlns:a16="http://schemas.microsoft.com/office/drawing/2014/main" id="{27D5CEC9-9CD6-402C-B354-30A7F7D6A5D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3" name="חץ: סוגר זוויתי 12">
              <a:extLst>
                <a:ext uri="{FF2B5EF4-FFF2-40B4-BE49-F238E27FC236}">
                  <a16:creationId xmlns:a16="http://schemas.microsoft.com/office/drawing/2014/main" id="{D454A956-2386-4803-9D98-33D4F8BCBD12}"/>
                </a:ext>
              </a:extLst>
            </p:cNvPr>
            <p:cNvSpPr txBox="1"/>
            <p:nvPr/>
          </p:nvSpPr>
          <p:spPr>
            <a:xfrm>
              <a:off x="8432101"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4" name="קבוצה 63">
            <a:extLst>
              <a:ext uri="{FF2B5EF4-FFF2-40B4-BE49-F238E27FC236}">
                <a16:creationId xmlns:a16="http://schemas.microsoft.com/office/drawing/2014/main" id="{1898F838-DF1E-4566-B48A-1D11361EF9D8}"/>
              </a:ext>
            </a:extLst>
          </p:cNvPr>
          <p:cNvGrpSpPr/>
          <p:nvPr/>
        </p:nvGrpSpPr>
        <p:grpSpPr>
          <a:xfrm>
            <a:off x="8745090" y="5871941"/>
            <a:ext cx="1517927" cy="885824"/>
            <a:chOff x="9971484" y="27845"/>
            <a:chExt cx="2214562" cy="885824"/>
          </a:xfrm>
        </p:grpSpPr>
        <p:sp>
          <p:nvSpPr>
            <p:cNvPr id="65" name="חץ: סוגר זוויתי 64">
              <a:extLst>
                <a:ext uri="{FF2B5EF4-FFF2-40B4-BE49-F238E27FC236}">
                  <a16:creationId xmlns:a16="http://schemas.microsoft.com/office/drawing/2014/main" id="{A6B8BB37-6E63-4E0E-B36F-264A1DBAB90E}"/>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3" name="חץ: סוגר זוויתי 14">
              <a:extLst>
                <a:ext uri="{FF2B5EF4-FFF2-40B4-BE49-F238E27FC236}">
                  <a16:creationId xmlns:a16="http://schemas.microsoft.com/office/drawing/2014/main" id="{F10D704B-C832-4D53-95A3-F79CF077A03F}"/>
                </a:ext>
              </a:extLst>
            </p:cNvPr>
            <p:cNvSpPr txBox="1"/>
            <p:nvPr/>
          </p:nvSpPr>
          <p:spPr>
            <a:xfrm>
              <a:off x="10424293"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3548309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DCC58216-CB37-4013-AC8B-9D00E1E0F17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24338" y="691710"/>
            <a:ext cx="10343324" cy="4493538"/>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Ministry of Labor, Social Affairs and Social Services, "The Arabs in Israel, mapping population, employment features, living, income and outcome", 2015 page 19. </a:t>
            </a:r>
            <a:r>
              <a:rPr lang="en-US" sz="1600" dirty="0">
                <a:latin typeface="David" panose="020E0502060401010101" pitchFamily="34" charset="-79"/>
                <a:cs typeface="David" panose="020E0502060401010101" pitchFamily="34" charset="-79"/>
                <a:hlinkClick r:id="rId6"/>
              </a:rPr>
              <a:t>https://employment.molsa.gov.il/Research/Documents/X13478.pdf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Central Bureau of Statistics, "Statistical year 2017", Chapter 9, 2017. </a:t>
            </a:r>
            <a:r>
              <a:rPr lang="en-US" sz="1600" dirty="0">
                <a:latin typeface="David" panose="020E0502060401010101" pitchFamily="34" charset="-79"/>
                <a:cs typeface="David" panose="020E0502060401010101" pitchFamily="34" charset="-79"/>
                <a:hlinkClick r:id="rId7"/>
              </a:rPr>
              <a:t>https://meyda.education.gov.il/files/Mazkirut_Pedagogit/MadaeySviva/2017-2018/shnaton_stat_2017.pdf</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Israeli Employment Service, "Announcement of intention to undertake joint venture to assist in the technological training for the unemployed to return to the labor market and promote their welfare", 2017 </a:t>
            </a:r>
            <a:r>
              <a:rPr lang="en-US" sz="1600" dirty="0">
                <a:latin typeface="David" panose="020E0502060401010101" pitchFamily="34" charset="-79"/>
                <a:cs typeface="David" panose="020E0502060401010101" pitchFamily="34" charset="-79"/>
                <a:hlinkClick r:id="rId8"/>
              </a:rPr>
              <a:t>https://www.taasuka.gov.il/he/about/jointventures/pages/tapuach.aspx</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a:latin typeface="David" panose="020E0502060401010101" pitchFamily="34" charset="-79"/>
                <a:cs typeface="David" panose="020E0502060401010101" pitchFamily="34" charset="-79"/>
              </a:rPr>
              <a:t>Daniel McFadden, "Quantitative Methods for Analyzing Travel </a:t>
            </a:r>
            <a:r>
              <a:rPr lang="en-US" sz="1600" dirty="0" err="1">
                <a:latin typeface="David" panose="020E0502060401010101" pitchFamily="34" charset="-79"/>
                <a:cs typeface="David" panose="020E0502060401010101" pitchFamily="34" charset="-79"/>
              </a:rPr>
              <a:t>Behavour</a:t>
            </a:r>
            <a:r>
              <a:rPr lang="en-US" sz="1600" dirty="0">
                <a:latin typeface="David" panose="020E0502060401010101" pitchFamily="34" charset="-79"/>
                <a:cs typeface="David" panose="020E0502060401010101" pitchFamily="34" charset="-79"/>
              </a:rPr>
              <a:t> Of Individuals: Some Recent Developments", November 22, 1977. </a:t>
            </a:r>
            <a:r>
              <a:rPr lang="en-US" sz="1600" dirty="0">
                <a:latin typeface="David" panose="020E0502060401010101" pitchFamily="34" charset="-79"/>
                <a:cs typeface="David" panose="020E0502060401010101" pitchFamily="34" charset="-79"/>
                <a:hlinkClick r:id="rId9"/>
              </a:rPr>
              <a:t>https://cowles.yale.edu/sites/default/files/files/pub/d04/d0474.pdf</a:t>
            </a:r>
            <a:r>
              <a:rPr lang="en-US" sz="1600" dirty="0">
                <a:latin typeface="David" panose="020E0502060401010101" pitchFamily="34" charset="-79"/>
                <a:cs typeface="David" panose="020E0502060401010101" pitchFamily="34" charset="-79"/>
              </a:rPr>
              <a:t> </a:t>
            </a:r>
            <a:r>
              <a:rPr lang="en-US" sz="1600" dirty="0">
                <a:latin typeface="David" panose="020E0502060401010101" pitchFamily="34" charset="-79"/>
                <a:cs typeface="David" panose="020E0502060401010101" pitchFamily="34" charset="-79"/>
                <a:hlinkClick r:id="rId10"/>
              </a:rPr>
              <a:t>https://econpapers.repec.org/paper/cwlcwldpp/474.htm</a:t>
            </a:r>
            <a:endParaRPr lang="en-US" sz="1600" dirty="0">
              <a:latin typeface="David" panose="020E0502060401010101" pitchFamily="34" charset="-79"/>
              <a:cs typeface="David" panose="020E0502060401010101" pitchFamily="34" charset="-79"/>
            </a:endParaRPr>
          </a:p>
          <a:p>
            <a:pPr marL="285750" indent="-285750" algn="l" rtl="0">
              <a:lnSpc>
                <a:spcPct val="150000"/>
              </a:lnSpc>
              <a:buFont typeface="Wingdings" panose="05000000000000000000" pitchFamily="2" charset="2"/>
              <a:buChar char="v"/>
            </a:pPr>
            <a:r>
              <a:rPr lang="en-US" sz="1600" dirty="0" err="1">
                <a:latin typeface="David" panose="020E0502060401010101" pitchFamily="34" charset="-79"/>
                <a:cs typeface="David" panose="020E0502060401010101" pitchFamily="34" charset="-79"/>
              </a:rPr>
              <a:t>Avishai</a:t>
            </a:r>
            <a:r>
              <a:rPr lang="en-US" sz="1600" dirty="0">
                <a:latin typeface="David" panose="020E0502060401010101" pitchFamily="34" charset="-79"/>
                <a:cs typeface="David" panose="020E0502060401010101" pitchFamily="34" charset="-79"/>
              </a:rPr>
              <a:t> </a:t>
            </a:r>
            <a:r>
              <a:rPr lang="en-US" sz="1600" dirty="0" err="1">
                <a:latin typeface="David" panose="020E0502060401010101" pitchFamily="34" charset="-79"/>
                <a:cs typeface="David" panose="020E0502060401010101" pitchFamily="34" charset="-79"/>
              </a:rPr>
              <a:t>Benish</a:t>
            </a:r>
            <a:r>
              <a:rPr lang="en-US" sz="1600" dirty="0">
                <a:latin typeface="David" panose="020E0502060401010101" pitchFamily="34" charset="-79"/>
                <a:cs typeface="David" panose="020E0502060401010101" pitchFamily="34" charset="-79"/>
              </a:rPr>
              <a:t>, "Wisconsin program implementation in Israel", July 4th, 2006. </a:t>
            </a:r>
            <a:r>
              <a:rPr lang="en-US" sz="1600" dirty="0">
                <a:latin typeface="David" panose="020E0502060401010101" pitchFamily="34" charset="-79"/>
                <a:cs typeface="David" panose="020E0502060401010101" pitchFamily="34" charset="-79"/>
                <a:hlinkClick r:id="rId11"/>
              </a:rPr>
              <a:t>https://web.archive.org/web/20060704075219/http://www.commitment.org.il/art_images/files/943299552/Benish.pdf</a:t>
            </a:r>
            <a:endParaRPr lang="en-US" sz="1600" dirty="0">
              <a:latin typeface="David" panose="020E0502060401010101" pitchFamily="34" charset="-79"/>
              <a:cs typeface="David" panose="020E0502060401010101" pitchFamily="34" charset="-79"/>
            </a:endParaRPr>
          </a:p>
        </p:txBody>
      </p:sp>
      <p:grpSp>
        <p:nvGrpSpPr>
          <p:cNvPr id="47" name="קבוצה 46">
            <a:extLst>
              <a:ext uri="{FF2B5EF4-FFF2-40B4-BE49-F238E27FC236}">
                <a16:creationId xmlns:a16="http://schemas.microsoft.com/office/drawing/2014/main" id="{49956A8E-ED43-4F5B-9ADF-B8AE42473CF7}"/>
              </a:ext>
            </a:extLst>
          </p:cNvPr>
          <p:cNvGrpSpPr/>
          <p:nvPr/>
        </p:nvGrpSpPr>
        <p:grpSpPr>
          <a:xfrm>
            <a:off x="2686168" y="5856652"/>
            <a:ext cx="1517927" cy="893469"/>
            <a:chOff x="5953" y="27845"/>
            <a:chExt cx="2214562" cy="893469"/>
          </a:xfrm>
        </p:grpSpPr>
        <p:sp>
          <p:nvSpPr>
            <p:cNvPr id="48" name="חץ: סוגר זוויתי 47">
              <a:extLst>
                <a:ext uri="{FF2B5EF4-FFF2-40B4-BE49-F238E27FC236}">
                  <a16:creationId xmlns:a16="http://schemas.microsoft.com/office/drawing/2014/main" id="{76778021-87C4-49BB-B408-566E1B425A3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9319C2CD-740F-47C3-B225-1E83FAFBF6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2" name="קבוצה 51">
            <a:extLst>
              <a:ext uri="{FF2B5EF4-FFF2-40B4-BE49-F238E27FC236}">
                <a16:creationId xmlns:a16="http://schemas.microsoft.com/office/drawing/2014/main" id="{294E291B-778F-4519-9AB1-02D9C93D36F4}"/>
              </a:ext>
            </a:extLst>
          </p:cNvPr>
          <p:cNvGrpSpPr/>
          <p:nvPr/>
        </p:nvGrpSpPr>
        <p:grpSpPr>
          <a:xfrm>
            <a:off x="3914858" y="5835146"/>
            <a:ext cx="1517927" cy="907330"/>
            <a:chOff x="1999059" y="6339"/>
            <a:chExt cx="2214562" cy="907330"/>
          </a:xfrm>
        </p:grpSpPr>
        <p:sp>
          <p:nvSpPr>
            <p:cNvPr id="53" name="חץ: סוגר זוויתי 52">
              <a:extLst>
                <a:ext uri="{FF2B5EF4-FFF2-40B4-BE49-F238E27FC236}">
                  <a16:creationId xmlns:a16="http://schemas.microsoft.com/office/drawing/2014/main" id="{C66F1033-CD8F-4334-831E-EEEC5CFBD44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4" name="חץ: סוגר זוויתי 6">
              <a:extLst>
                <a:ext uri="{FF2B5EF4-FFF2-40B4-BE49-F238E27FC236}">
                  <a16:creationId xmlns:a16="http://schemas.microsoft.com/office/drawing/2014/main" id="{EB1606C0-7F17-45D0-AEAA-B6E48F7FEA2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5" name="קבוצה 54">
            <a:extLst>
              <a:ext uri="{FF2B5EF4-FFF2-40B4-BE49-F238E27FC236}">
                <a16:creationId xmlns:a16="http://schemas.microsoft.com/office/drawing/2014/main" id="{DC3CE553-46C4-4C14-A4EF-C9C9A153BB27}"/>
              </a:ext>
            </a:extLst>
          </p:cNvPr>
          <p:cNvGrpSpPr/>
          <p:nvPr/>
        </p:nvGrpSpPr>
        <p:grpSpPr>
          <a:xfrm>
            <a:off x="5122416" y="5856652"/>
            <a:ext cx="1517927" cy="901113"/>
            <a:chOff x="3992165" y="27845"/>
            <a:chExt cx="2214562" cy="901113"/>
          </a:xfrm>
        </p:grpSpPr>
        <p:sp>
          <p:nvSpPr>
            <p:cNvPr id="56" name="חץ: סוגר זוויתי 55">
              <a:extLst>
                <a:ext uri="{FF2B5EF4-FFF2-40B4-BE49-F238E27FC236}">
                  <a16:creationId xmlns:a16="http://schemas.microsoft.com/office/drawing/2014/main" id="{A26989A2-E271-4637-852E-9940BC9BFB6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7" name="חץ: סוגר זוויתי 8">
              <a:extLst>
                <a:ext uri="{FF2B5EF4-FFF2-40B4-BE49-F238E27FC236}">
                  <a16:creationId xmlns:a16="http://schemas.microsoft.com/office/drawing/2014/main" id="{A7DBC474-4B2B-44A4-992F-6C5DC61482F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3A1F56E8-29BE-4375-93E1-3F964311F9DF}"/>
              </a:ext>
            </a:extLst>
          </p:cNvPr>
          <p:cNvGrpSpPr/>
          <p:nvPr/>
        </p:nvGrpSpPr>
        <p:grpSpPr>
          <a:xfrm>
            <a:off x="6329974" y="5856652"/>
            <a:ext cx="1517927" cy="901113"/>
            <a:chOff x="5985271" y="27845"/>
            <a:chExt cx="2214562" cy="901113"/>
          </a:xfrm>
        </p:grpSpPr>
        <p:sp>
          <p:nvSpPr>
            <p:cNvPr id="59" name="חץ: סוגר זוויתי 58">
              <a:extLst>
                <a:ext uri="{FF2B5EF4-FFF2-40B4-BE49-F238E27FC236}">
                  <a16:creationId xmlns:a16="http://schemas.microsoft.com/office/drawing/2014/main" id="{DE42B64B-D1FB-40A3-8696-AE7539432AE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0" name="חץ: סוגר זוויתי 10">
              <a:extLst>
                <a:ext uri="{FF2B5EF4-FFF2-40B4-BE49-F238E27FC236}">
                  <a16:creationId xmlns:a16="http://schemas.microsoft.com/office/drawing/2014/main" id="{EC31C7EE-3C65-475A-B0BE-A568E37F295D}"/>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1" name="קבוצה 60">
            <a:extLst>
              <a:ext uri="{FF2B5EF4-FFF2-40B4-BE49-F238E27FC236}">
                <a16:creationId xmlns:a16="http://schemas.microsoft.com/office/drawing/2014/main" id="{3DAD5121-CBEA-4418-B774-66BFCD4753F5}"/>
              </a:ext>
            </a:extLst>
          </p:cNvPr>
          <p:cNvGrpSpPr/>
          <p:nvPr/>
        </p:nvGrpSpPr>
        <p:grpSpPr>
          <a:xfrm>
            <a:off x="7537532" y="5871941"/>
            <a:ext cx="1517927" cy="885824"/>
            <a:chOff x="7978378" y="27845"/>
            <a:chExt cx="2214562" cy="885824"/>
          </a:xfrm>
        </p:grpSpPr>
        <p:sp>
          <p:nvSpPr>
            <p:cNvPr id="62" name="חץ: סוגר זוויתי 61">
              <a:extLst>
                <a:ext uri="{FF2B5EF4-FFF2-40B4-BE49-F238E27FC236}">
                  <a16:creationId xmlns:a16="http://schemas.microsoft.com/office/drawing/2014/main" id="{27D5CEC9-9CD6-402C-B354-30A7F7D6A5D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3" name="חץ: סוגר זוויתי 12">
              <a:extLst>
                <a:ext uri="{FF2B5EF4-FFF2-40B4-BE49-F238E27FC236}">
                  <a16:creationId xmlns:a16="http://schemas.microsoft.com/office/drawing/2014/main" id="{D454A956-2386-4803-9D98-33D4F8BCBD12}"/>
                </a:ext>
              </a:extLst>
            </p:cNvPr>
            <p:cNvSpPr txBox="1"/>
            <p:nvPr/>
          </p:nvSpPr>
          <p:spPr>
            <a:xfrm>
              <a:off x="8432101"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4" name="קבוצה 63">
            <a:extLst>
              <a:ext uri="{FF2B5EF4-FFF2-40B4-BE49-F238E27FC236}">
                <a16:creationId xmlns:a16="http://schemas.microsoft.com/office/drawing/2014/main" id="{1898F838-DF1E-4566-B48A-1D11361EF9D8}"/>
              </a:ext>
            </a:extLst>
          </p:cNvPr>
          <p:cNvGrpSpPr/>
          <p:nvPr/>
        </p:nvGrpSpPr>
        <p:grpSpPr>
          <a:xfrm>
            <a:off x="8745090" y="5871941"/>
            <a:ext cx="1517927" cy="885824"/>
            <a:chOff x="9971484" y="27845"/>
            <a:chExt cx="2214562" cy="885824"/>
          </a:xfrm>
        </p:grpSpPr>
        <p:sp>
          <p:nvSpPr>
            <p:cNvPr id="65" name="חץ: סוגר זוויתי 64">
              <a:extLst>
                <a:ext uri="{FF2B5EF4-FFF2-40B4-BE49-F238E27FC236}">
                  <a16:creationId xmlns:a16="http://schemas.microsoft.com/office/drawing/2014/main" id="{A6B8BB37-6E63-4E0E-B36F-264A1DBAB90E}"/>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3" name="חץ: סוגר זוויתי 14">
              <a:extLst>
                <a:ext uri="{FF2B5EF4-FFF2-40B4-BE49-F238E27FC236}">
                  <a16:creationId xmlns:a16="http://schemas.microsoft.com/office/drawing/2014/main" id="{F10D704B-C832-4D53-95A3-F79CF077A03F}"/>
                </a:ext>
              </a:extLst>
            </p:cNvPr>
            <p:cNvSpPr txBox="1"/>
            <p:nvPr/>
          </p:nvSpPr>
          <p:spPr>
            <a:xfrm>
              <a:off x="10424293"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8" name="מלבן 27">
            <a:extLst>
              <a:ext uri="{FF2B5EF4-FFF2-40B4-BE49-F238E27FC236}">
                <a16:creationId xmlns:a16="http://schemas.microsoft.com/office/drawing/2014/main" id="{6B2465DB-7C5D-4B48-B93D-BD621322A184}"/>
              </a:ext>
            </a:extLst>
          </p:cNvPr>
          <p:cNvSpPr/>
          <p:nvPr/>
        </p:nvSpPr>
        <p:spPr>
          <a:xfrm>
            <a:off x="5157378" y="235750"/>
            <a:ext cx="2432483" cy="523220"/>
          </a:xfrm>
          <a:prstGeom prst="rect">
            <a:avLst/>
          </a:prstGeom>
        </p:spPr>
        <p:txBody>
          <a:bodyPr wrap="squar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References</a:t>
            </a:r>
          </a:p>
        </p:txBody>
      </p:sp>
    </p:spTree>
    <p:extLst>
      <p:ext uri="{BB962C8B-B14F-4D97-AF65-F5344CB8AC3E}">
        <p14:creationId xmlns:p14="http://schemas.microsoft.com/office/powerpoint/2010/main" val="1052455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59C4881E-2692-4A7F-935A-B7A768DF1E0D}"/>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6" name="Picture 2" descr="Gif Thank You For Listening trong 2020 (Có hình ảnh) | Hình ảnh ...">
            <a:extLst>
              <a:ext uri="{FF2B5EF4-FFF2-40B4-BE49-F238E27FC236}">
                <a16:creationId xmlns:a16="http://schemas.microsoft.com/office/drawing/2014/main" id="{C89C2B2E-0D14-4AB7-BCE0-FFB4C05648A2}"/>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tretch>
            <a:fillRect/>
          </a:stretch>
        </p:blipFill>
        <p:spPr bwMode="auto">
          <a:xfrm>
            <a:off x="1764110" y="804333"/>
            <a:ext cx="8605713" cy="4948285"/>
          </a:xfrm>
          <a:prstGeom prst="roundRect">
            <a:avLst>
              <a:gd name="adj" fmla="val 5301"/>
            </a:avLst>
          </a:prstGeom>
          <a:noFill/>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7"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8">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42392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0196CAFF-1EA3-4EA5-9550-062DA476780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EFFA2094-7218-44E1-816D-981EA612941F}"/>
              </a:ext>
            </a:extLst>
          </p:cNvPr>
          <p:cNvSpPr txBox="1"/>
          <p:nvPr/>
        </p:nvSpPr>
        <p:spPr>
          <a:xfrm>
            <a:off x="1579451" y="1681742"/>
            <a:ext cx="9501045" cy="3366178"/>
          </a:xfrm>
          <a:prstGeom prst="rect">
            <a:avLst/>
          </a:prstGeom>
          <a:noFill/>
        </p:spPr>
        <p:txBody>
          <a:bodyPr wrap="square" rtlCol="1">
            <a:spAutoFit/>
          </a:bodyPr>
          <a:lstStyle/>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Analyzing success factors of the Israeli Employment Service “Employment Circuits” placement program</a:t>
            </a:r>
          </a:p>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Make conclusions by statistical analysis with statistical tools.</a:t>
            </a:r>
          </a:p>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Explore unemployment data.</a:t>
            </a:r>
          </a:p>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Write research paper and trying to publish in Economic-Letters journal.</a:t>
            </a:r>
          </a:p>
          <a:p>
            <a:pPr marL="457200" indent="-457200">
              <a:lnSpc>
                <a:spcPct val="150000"/>
              </a:lnSpc>
              <a:buFont typeface="+mj-lt"/>
              <a:buAutoNum type="arabicParenR"/>
            </a:pPr>
            <a:r>
              <a:rPr lang="en-US" sz="2400" dirty="0">
                <a:latin typeface="Times New Roman" panose="02020603050405020304" pitchFamily="18" charset="0"/>
                <a:ea typeface="Times New Roman" panose="02020603050405020304" pitchFamily="18" charset="0"/>
                <a:cs typeface="David" panose="020E0502060401010101" pitchFamily="34" charset="-79"/>
              </a:rPr>
              <a:t>To present the article in international conference.</a:t>
            </a:r>
            <a:endParaRPr lang="he-IL" sz="2400" dirty="0">
              <a:latin typeface="Times New Roman" panose="02020603050405020304" pitchFamily="18" charset="0"/>
              <a:ea typeface="Times New Roman" panose="02020603050405020304" pitchFamily="18" charset="0"/>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5874AD99-BC0F-499F-AD5B-3E7CDD42DDAB}"/>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5EF3EED0-8F6E-411E-B438-21471ACB3924}"/>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82" name="קבוצה 81">
            <a:extLst>
              <a:ext uri="{FF2B5EF4-FFF2-40B4-BE49-F238E27FC236}">
                <a16:creationId xmlns:a16="http://schemas.microsoft.com/office/drawing/2014/main" id="{9094EF33-9A94-4B96-B29D-F4A139C04732}"/>
              </a:ext>
            </a:extLst>
          </p:cNvPr>
          <p:cNvGrpSpPr/>
          <p:nvPr/>
        </p:nvGrpSpPr>
        <p:grpSpPr>
          <a:xfrm>
            <a:off x="2686168" y="5856652"/>
            <a:ext cx="1517927" cy="893469"/>
            <a:chOff x="5953" y="27845"/>
            <a:chExt cx="2214562" cy="893469"/>
          </a:xfrm>
        </p:grpSpPr>
        <p:sp>
          <p:nvSpPr>
            <p:cNvPr id="83" name="חץ: סוגר זוויתי 82">
              <a:extLst>
                <a:ext uri="{FF2B5EF4-FFF2-40B4-BE49-F238E27FC236}">
                  <a16:creationId xmlns:a16="http://schemas.microsoft.com/office/drawing/2014/main" id="{3FE0D2F4-0CB5-49ED-BA9B-D907D030172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84" name="חץ: סוגר זוויתי 4">
              <a:extLst>
                <a:ext uri="{FF2B5EF4-FFF2-40B4-BE49-F238E27FC236}">
                  <a16:creationId xmlns:a16="http://schemas.microsoft.com/office/drawing/2014/main" id="{31C71008-1DC3-4F87-BE27-8D2D6FC8F76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85" name="קבוצה 84">
            <a:extLst>
              <a:ext uri="{FF2B5EF4-FFF2-40B4-BE49-F238E27FC236}">
                <a16:creationId xmlns:a16="http://schemas.microsoft.com/office/drawing/2014/main" id="{5050C8B4-7736-4648-952C-EE28509BE789}"/>
              </a:ext>
            </a:extLst>
          </p:cNvPr>
          <p:cNvGrpSpPr/>
          <p:nvPr/>
        </p:nvGrpSpPr>
        <p:grpSpPr>
          <a:xfrm>
            <a:off x="3914858" y="5856652"/>
            <a:ext cx="1517927" cy="901113"/>
            <a:chOff x="1999059" y="27845"/>
            <a:chExt cx="2214562" cy="901113"/>
          </a:xfrm>
        </p:grpSpPr>
        <p:sp>
          <p:nvSpPr>
            <p:cNvPr id="86" name="חץ: סוגר זוויתי 85">
              <a:extLst>
                <a:ext uri="{FF2B5EF4-FFF2-40B4-BE49-F238E27FC236}">
                  <a16:creationId xmlns:a16="http://schemas.microsoft.com/office/drawing/2014/main" id="{1210A3B0-1F36-439C-8A86-60BAE51B9472}"/>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87" name="חץ: סוגר זוויתי 6">
              <a:extLst>
                <a:ext uri="{FF2B5EF4-FFF2-40B4-BE49-F238E27FC236}">
                  <a16:creationId xmlns:a16="http://schemas.microsoft.com/office/drawing/2014/main" id="{F186914E-59F5-44B4-BB90-801A46A56188}"/>
                </a:ext>
              </a:extLst>
            </p:cNvPr>
            <p:cNvSpPr txBox="1"/>
            <p:nvPr/>
          </p:nvSpPr>
          <p:spPr>
            <a:xfrm>
              <a:off x="2498359"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88" name="קבוצה 87">
            <a:extLst>
              <a:ext uri="{FF2B5EF4-FFF2-40B4-BE49-F238E27FC236}">
                <a16:creationId xmlns:a16="http://schemas.microsoft.com/office/drawing/2014/main" id="{34342601-D622-444F-AF5D-B07C9DB3AEBB}"/>
              </a:ext>
            </a:extLst>
          </p:cNvPr>
          <p:cNvGrpSpPr/>
          <p:nvPr/>
        </p:nvGrpSpPr>
        <p:grpSpPr>
          <a:xfrm>
            <a:off x="5122416" y="5841363"/>
            <a:ext cx="1517927" cy="901113"/>
            <a:chOff x="3992165" y="12556"/>
            <a:chExt cx="2214562" cy="901113"/>
          </a:xfrm>
        </p:grpSpPr>
        <p:sp>
          <p:nvSpPr>
            <p:cNvPr id="89" name="חץ: סוגר זוויתי 88">
              <a:extLst>
                <a:ext uri="{FF2B5EF4-FFF2-40B4-BE49-F238E27FC236}">
                  <a16:creationId xmlns:a16="http://schemas.microsoft.com/office/drawing/2014/main" id="{DE513935-44E6-4A09-8FE9-587B76457A2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90" name="חץ: סוגר זוויתי 8">
              <a:extLst>
                <a:ext uri="{FF2B5EF4-FFF2-40B4-BE49-F238E27FC236}">
                  <a16:creationId xmlns:a16="http://schemas.microsoft.com/office/drawing/2014/main" id="{3104D83B-80E1-4968-A09C-0BACAE5E9763}"/>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91" name="קבוצה 90">
            <a:extLst>
              <a:ext uri="{FF2B5EF4-FFF2-40B4-BE49-F238E27FC236}">
                <a16:creationId xmlns:a16="http://schemas.microsoft.com/office/drawing/2014/main" id="{70915BD1-4E73-46A1-A410-8762A79049B7}"/>
              </a:ext>
            </a:extLst>
          </p:cNvPr>
          <p:cNvGrpSpPr/>
          <p:nvPr/>
        </p:nvGrpSpPr>
        <p:grpSpPr>
          <a:xfrm>
            <a:off x="6329974" y="5856652"/>
            <a:ext cx="1517927" cy="893469"/>
            <a:chOff x="5985271" y="27845"/>
            <a:chExt cx="2214562" cy="893469"/>
          </a:xfrm>
        </p:grpSpPr>
        <p:sp>
          <p:nvSpPr>
            <p:cNvPr id="92" name="חץ: סוגר זוויתי 91">
              <a:extLst>
                <a:ext uri="{FF2B5EF4-FFF2-40B4-BE49-F238E27FC236}">
                  <a16:creationId xmlns:a16="http://schemas.microsoft.com/office/drawing/2014/main" id="{985A3E73-48BC-4CC4-8D76-FA43EB3FEC38}"/>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3" name="חץ: סוגר זוויתי 10">
              <a:extLst>
                <a:ext uri="{FF2B5EF4-FFF2-40B4-BE49-F238E27FC236}">
                  <a16:creationId xmlns:a16="http://schemas.microsoft.com/office/drawing/2014/main" id="{E4E369B8-F448-464C-80EE-A928299C2061}"/>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94" name="קבוצה 93">
            <a:extLst>
              <a:ext uri="{FF2B5EF4-FFF2-40B4-BE49-F238E27FC236}">
                <a16:creationId xmlns:a16="http://schemas.microsoft.com/office/drawing/2014/main" id="{6AD14BAC-6652-4308-98A1-E598B135D820}"/>
              </a:ext>
            </a:extLst>
          </p:cNvPr>
          <p:cNvGrpSpPr/>
          <p:nvPr/>
        </p:nvGrpSpPr>
        <p:grpSpPr>
          <a:xfrm>
            <a:off x="7537532" y="5843579"/>
            <a:ext cx="1517927" cy="914186"/>
            <a:chOff x="7978378" y="-517"/>
            <a:chExt cx="2214562" cy="914186"/>
          </a:xfrm>
        </p:grpSpPr>
        <p:sp>
          <p:nvSpPr>
            <p:cNvPr id="95" name="חץ: סוגר זוויתי 94">
              <a:extLst>
                <a:ext uri="{FF2B5EF4-FFF2-40B4-BE49-F238E27FC236}">
                  <a16:creationId xmlns:a16="http://schemas.microsoft.com/office/drawing/2014/main" id="{270F9479-4C28-48E4-84C4-C362CB19E48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96" name="חץ: סוגר זוויתי 12">
              <a:extLst>
                <a:ext uri="{FF2B5EF4-FFF2-40B4-BE49-F238E27FC236}">
                  <a16:creationId xmlns:a16="http://schemas.microsoft.com/office/drawing/2014/main" id="{9BE1430B-2F25-4C30-93BD-6E43B7FDB760}"/>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97" name="קבוצה 96">
            <a:extLst>
              <a:ext uri="{FF2B5EF4-FFF2-40B4-BE49-F238E27FC236}">
                <a16:creationId xmlns:a16="http://schemas.microsoft.com/office/drawing/2014/main" id="{3687AAEB-317B-439B-8C3B-CC3B2CF762BD}"/>
              </a:ext>
            </a:extLst>
          </p:cNvPr>
          <p:cNvGrpSpPr/>
          <p:nvPr/>
        </p:nvGrpSpPr>
        <p:grpSpPr>
          <a:xfrm>
            <a:off x="8745090" y="5871941"/>
            <a:ext cx="1517927" cy="885824"/>
            <a:chOff x="9971484" y="27845"/>
            <a:chExt cx="2214562" cy="885824"/>
          </a:xfrm>
        </p:grpSpPr>
        <p:sp>
          <p:nvSpPr>
            <p:cNvPr id="98" name="חץ: סוגר זוויתי 97">
              <a:extLst>
                <a:ext uri="{FF2B5EF4-FFF2-40B4-BE49-F238E27FC236}">
                  <a16:creationId xmlns:a16="http://schemas.microsoft.com/office/drawing/2014/main" id="{69F46285-9B47-4A22-A9C8-04ECA3CD3A4F}"/>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99" name="חץ: סוגר זוויתי 14">
              <a:extLst>
                <a:ext uri="{FF2B5EF4-FFF2-40B4-BE49-F238E27FC236}">
                  <a16:creationId xmlns:a16="http://schemas.microsoft.com/office/drawing/2014/main" id="{430C658C-E6EF-4FE5-BDCF-ABAC46556228}"/>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7" name="מלבן 26">
            <a:extLst>
              <a:ext uri="{FF2B5EF4-FFF2-40B4-BE49-F238E27FC236}">
                <a16:creationId xmlns:a16="http://schemas.microsoft.com/office/drawing/2014/main" id="{2C391189-9D3A-40AF-B9C6-B201FCD53A49}"/>
              </a:ext>
            </a:extLst>
          </p:cNvPr>
          <p:cNvSpPr/>
          <p:nvPr/>
        </p:nvSpPr>
        <p:spPr>
          <a:xfrm>
            <a:off x="4967326" y="868364"/>
            <a:ext cx="2257348"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Project Goals</a:t>
            </a:r>
          </a:p>
        </p:txBody>
      </p:sp>
    </p:spTree>
    <p:extLst>
      <p:ext uri="{BB962C8B-B14F-4D97-AF65-F5344CB8AC3E}">
        <p14:creationId xmlns:p14="http://schemas.microsoft.com/office/powerpoint/2010/main" val="2131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12C606D1-43C0-47CC-B34C-7B4375A6C0A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587"/>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EFFA2094-7218-44E1-816D-981EA612941F}"/>
              </a:ext>
            </a:extLst>
          </p:cNvPr>
          <p:cNvSpPr txBox="1"/>
          <p:nvPr/>
        </p:nvSpPr>
        <p:spPr>
          <a:xfrm>
            <a:off x="861120" y="1313736"/>
            <a:ext cx="10689917" cy="3114763"/>
          </a:xfrm>
          <a:prstGeom prst="rect">
            <a:avLst/>
          </a:prstGeom>
          <a:noFill/>
        </p:spPr>
        <p:txBody>
          <a:bodyPr wrap="square" rtlCol="1">
            <a:spAutoFit/>
          </a:bodyPr>
          <a:lstStyle/>
          <a:p>
            <a:pPr>
              <a:lnSpc>
                <a:spcPct val="150000"/>
              </a:lnSpc>
              <a:spcAft>
                <a:spcPts val="800"/>
              </a:spcAft>
            </a:pPr>
            <a:r>
              <a:rPr lang="en-US" sz="2000" b="1" dirty="0">
                <a:latin typeface="Times New Roman" panose="02020603050405020304" pitchFamily="18" charset="0"/>
                <a:ea typeface="Calibri" panose="020F0502020204030204" pitchFamily="34" charset="0"/>
                <a:cs typeface="David" panose="020E0502060401010101" pitchFamily="34" charset="-79"/>
              </a:rPr>
              <a:t>The unemployed </a:t>
            </a:r>
            <a:r>
              <a:rPr lang="en-US" sz="2000" dirty="0">
                <a:latin typeface="Times New Roman" panose="02020603050405020304" pitchFamily="18" charset="0"/>
                <a:ea typeface="Calibri" panose="020F0502020204030204" pitchFamily="34" charset="0"/>
                <a:cs typeface="David" panose="020E0502060401010101" pitchFamily="34" charset="-79"/>
              </a:rPr>
              <a:t>comprise all persons above a specified age who during the reference period were:</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1) Without work, that is, were not in paid employment or self employment during the reference period.</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2) Currently available for work, that is, were available for paid employment or self-employment during the reference period.</a:t>
            </a:r>
          </a:p>
          <a:p>
            <a:pPr>
              <a:lnSpc>
                <a:spcPct val="150000"/>
              </a:lnSpc>
              <a:spcAft>
                <a:spcPts val="800"/>
              </a:spcAft>
            </a:pPr>
            <a:r>
              <a:rPr lang="en-US" sz="2000" dirty="0">
                <a:latin typeface="Times New Roman" panose="02020603050405020304" pitchFamily="18" charset="0"/>
                <a:ea typeface="Calibri" panose="020F0502020204030204" pitchFamily="34" charset="0"/>
                <a:cs typeface="David" panose="020E0502060401010101" pitchFamily="34" charset="-79"/>
              </a:rPr>
              <a:t>3) Seeking work, that is, had taken specific steps in a specified recent period to seek paid employment or self-employment.</a:t>
            </a:r>
          </a:p>
        </p:txBody>
      </p:sp>
      <p:pic>
        <p:nvPicPr>
          <p:cNvPr id="27" name="תמונה 26" descr="תוצאת תמונה עבור שירות התעסוקה">
            <a:extLst>
              <a:ext uri="{FF2B5EF4-FFF2-40B4-BE49-F238E27FC236}">
                <a16:creationId xmlns:a16="http://schemas.microsoft.com/office/drawing/2014/main" id="{108FB366-FD24-4B0D-A0AA-99B875278F59}"/>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AB33E9AE-90BF-4A71-AA04-41F24CD34F5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5C7169E2-154C-4B9E-BA5E-7F0A0927BB7C}"/>
              </a:ext>
            </a:extLst>
          </p:cNvPr>
          <p:cNvSpPr/>
          <p:nvPr/>
        </p:nvSpPr>
        <p:spPr>
          <a:xfrm>
            <a:off x="88841" y="5052011"/>
            <a:ext cx="12014316" cy="584775"/>
          </a:xfrm>
          <a:prstGeom prst="rect">
            <a:avLst/>
          </a:prstGeom>
        </p:spPr>
        <p:txBody>
          <a:bodyPr wrap="square">
            <a:spAutoFit/>
          </a:bodyPr>
          <a:lstStyle/>
          <a:p>
            <a:r>
              <a:rPr lang="en-US" sz="1600" dirty="0">
                <a:solidFill>
                  <a:schemeClr val="tx2"/>
                </a:solidFill>
                <a:latin typeface="Arial" panose="020B0604020202020204" pitchFamily="34" charset="0"/>
              </a:rPr>
              <a:t>International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Organization (ILO) Resolutions Concerning Economically Active Population, Employment, Unemployment and Underemployment Adopted by the 13th International Conference of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Statisticians, October 1982, para. 10</a:t>
            </a:r>
            <a:endParaRPr lang="he-IL" sz="1600" dirty="0">
              <a:solidFill>
                <a:schemeClr val="tx2"/>
              </a:solidFill>
            </a:endParaRPr>
          </a:p>
        </p:txBody>
      </p:sp>
      <p:grpSp>
        <p:nvGrpSpPr>
          <p:cNvPr id="31" name="קבוצה 30">
            <a:extLst>
              <a:ext uri="{FF2B5EF4-FFF2-40B4-BE49-F238E27FC236}">
                <a16:creationId xmlns:a16="http://schemas.microsoft.com/office/drawing/2014/main" id="{4E58A28D-BBD4-4777-BEFA-B3257D55D5A8}"/>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20FE0999-5D04-4CFB-89E5-504C94F79C7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A130CD2B-698C-4E50-A65D-5262407ABEDA}"/>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A04E2F30-2DD8-4953-BB41-5371387B3B90}"/>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EB7BB5A6-E637-4BE6-B2F9-D63ABE405F1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4AB53B52-0B7F-4FAD-B547-8277B99AA19F}"/>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BFDFA8FD-1803-43D6-B9F1-A3B5AB0A1892}"/>
              </a:ext>
            </a:extLst>
          </p:cNvPr>
          <p:cNvGrpSpPr/>
          <p:nvPr/>
        </p:nvGrpSpPr>
        <p:grpSpPr>
          <a:xfrm>
            <a:off x="5122416" y="5835146"/>
            <a:ext cx="1517927" cy="907330"/>
            <a:chOff x="3992165" y="6339"/>
            <a:chExt cx="2214562" cy="907330"/>
          </a:xfrm>
        </p:grpSpPr>
        <p:sp>
          <p:nvSpPr>
            <p:cNvPr id="38" name="חץ: סוגר זוויתי 37">
              <a:extLst>
                <a:ext uri="{FF2B5EF4-FFF2-40B4-BE49-F238E27FC236}">
                  <a16:creationId xmlns:a16="http://schemas.microsoft.com/office/drawing/2014/main" id="{C2BE2102-0990-4911-B074-A33CE26DB3DA}"/>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D11BAAA0-9F37-4B31-A95A-F1F7FB4FA3BA}"/>
                </a:ext>
              </a:extLst>
            </p:cNvPr>
            <p:cNvSpPr txBox="1"/>
            <p:nvPr/>
          </p:nvSpPr>
          <p:spPr>
            <a:xfrm>
              <a:off x="4454996"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BE06E5A1-6420-463F-9E88-EB8AFBC05E4C}"/>
              </a:ext>
            </a:extLst>
          </p:cNvPr>
          <p:cNvGrpSpPr/>
          <p:nvPr/>
        </p:nvGrpSpPr>
        <p:grpSpPr>
          <a:xfrm>
            <a:off x="6329974" y="5856652"/>
            <a:ext cx="1517927" cy="893469"/>
            <a:chOff x="5985271" y="27845"/>
            <a:chExt cx="2214562" cy="893469"/>
          </a:xfrm>
        </p:grpSpPr>
        <p:sp>
          <p:nvSpPr>
            <p:cNvPr id="41" name="חץ: סוגר זוויתי 40">
              <a:extLst>
                <a:ext uri="{FF2B5EF4-FFF2-40B4-BE49-F238E27FC236}">
                  <a16:creationId xmlns:a16="http://schemas.microsoft.com/office/drawing/2014/main" id="{FE6A8DE4-5965-4D38-8EB7-56A3C200A18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2" name="חץ: סוגר זוויתי 10">
              <a:extLst>
                <a:ext uri="{FF2B5EF4-FFF2-40B4-BE49-F238E27FC236}">
                  <a16:creationId xmlns:a16="http://schemas.microsoft.com/office/drawing/2014/main" id="{C929DE2E-9102-435D-AA67-FD452793FDAC}"/>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A6BE87B8-8024-438D-84FD-7628BA034A92}"/>
              </a:ext>
            </a:extLst>
          </p:cNvPr>
          <p:cNvGrpSpPr/>
          <p:nvPr/>
        </p:nvGrpSpPr>
        <p:grpSpPr>
          <a:xfrm>
            <a:off x="7537532" y="5843579"/>
            <a:ext cx="1517927" cy="914186"/>
            <a:chOff x="7978378" y="-517"/>
            <a:chExt cx="2214562" cy="914186"/>
          </a:xfrm>
        </p:grpSpPr>
        <p:sp>
          <p:nvSpPr>
            <p:cNvPr id="44" name="חץ: סוגר זוויתי 43">
              <a:extLst>
                <a:ext uri="{FF2B5EF4-FFF2-40B4-BE49-F238E27FC236}">
                  <a16:creationId xmlns:a16="http://schemas.microsoft.com/office/drawing/2014/main" id="{D4EF00B6-2FFC-42DB-989A-025538B606B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C7814CAE-5ED8-41CF-9653-47C4D90B328E}"/>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F3ADD6C2-1A29-4425-AE15-764BF12D7CD8}"/>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FC0450C0-DFCE-432D-A2C7-7359F0F0E73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1C3CD320-C7A8-4A6A-A749-2BA21A7F1A27}"/>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9" name="מלבן 28">
            <a:extLst>
              <a:ext uri="{FF2B5EF4-FFF2-40B4-BE49-F238E27FC236}">
                <a16:creationId xmlns:a16="http://schemas.microsoft.com/office/drawing/2014/main" id="{A428518E-B8BF-4E49-85A1-F550BFBA10AC}"/>
              </a:ext>
            </a:extLst>
          </p:cNvPr>
          <p:cNvSpPr/>
          <p:nvPr/>
        </p:nvSpPr>
        <p:spPr>
          <a:xfrm>
            <a:off x="3229942" y="611052"/>
            <a:ext cx="5952271"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 Overall information</a:t>
            </a:r>
          </a:p>
        </p:txBody>
      </p:sp>
    </p:spTree>
    <p:extLst>
      <p:ext uri="{BB962C8B-B14F-4D97-AF65-F5344CB8AC3E}">
        <p14:creationId xmlns:p14="http://schemas.microsoft.com/office/powerpoint/2010/main" val="227803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a:extLst>
              <a:ext uri="{FF2B5EF4-FFF2-40B4-BE49-F238E27FC236}">
                <a16:creationId xmlns:a16="http://schemas.microsoft.com/office/drawing/2014/main" id="{7582A29A-E9ED-4D5A-809C-87382DC4F745}"/>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pic>
        <p:nvPicPr>
          <p:cNvPr id="63" name="תמונה 62">
            <a:extLst>
              <a:ext uri="{FF2B5EF4-FFF2-40B4-BE49-F238E27FC236}">
                <a16:creationId xmlns:a16="http://schemas.microsoft.com/office/drawing/2014/main" id="{DA6E5539-FD22-4EC2-AE1F-31B6528E6B9A}"/>
              </a:ext>
            </a:extLst>
          </p:cNvPr>
          <p:cNvPicPr>
            <a:picLocks noChangeAspect="1"/>
          </p:cNvPicPr>
          <p:nvPr/>
        </p:nvPicPr>
        <p:blipFill>
          <a:blip r:embed="rId4"/>
          <a:stretch>
            <a:fillRect/>
          </a:stretch>
        </p:blipFill>
        <p:spPr>
          <a:xfrm>
            <a:off x="1157569" y="1075849"/>
            <a:ext cx="9515798" cy="4383181"/>
          </a:xfrm>
          <a:prstGeom prst="rect">
            <a:avLst/>
          </a:prstGeom>
        </p:spPr>
      </p:pic>
      <p:pic>
        <p:nvPicPr>
          <p:cNvPr id="64" name="תמונה 63">
            <a:extLst>
              <a:ext uri="{FF2B5EF4-FFF2-40B4-BE49-F238E27FC236}">
                <a16:creationId xmlns:a16="http://schemas.microsoft.com/office/drawing/2014/main" id="{E0B7AD20-4319-4FA6-821D-865D4D46F2B4}"/>
              </a:ext>
            </a:extLst>
          </p:cNvPr>
          <p:cNvPicPr>
            <a:picLocks noChangeAspect="1"/>
          </p:cNvPicPr>
          <p:nvPr/>
        </p:nvPicPr>
        <p:blipFill>
          <a:blip r:embed="rId5"/>
          <a:stretch>
            <a:fillRect/>
          </a:stretch>
        </p:blipFill>
        <p:spPr>
          <a:xfrm>
            <a:off x="1129626" y="901137"/>
            <a:ext cx="5057775" cy="276225"/>
          </a:xfrm>
          <a:prstGeom prst="rect">
            <a:avLst/>
          </a:prstGeom>
        </p:spPr>
      </p:pic>
      <p:pic>
        <p:nvPicPr>
          <p:cNvPr id="27" name="תמונה 26" descr="תוצאת תמונה עבור שירות התעסוקה">
            <a:extLst>
              <a:ext uri="{FF2B5EF4-FFF2-40B4-BE49-F238E27FC236}">
                <a16:creationId xmlns:a16="http://schemas.microsoft.com/office/drawing/2014/main" id="{5B0FB384-7E60-4E3F-888B-919318FFD137}"/>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CD5B5096-F015-4F98-9C7A-EB652FB1D544}"/>
              </a:ext>
            </a:extLst>
          </p:cNvPr>
          <p:cNvPicPr/>
          <p:nvPr/>
        </p:nvPicPr>
        <p:blipFill rotWithShape="1">
          <a:blip r:embed="rId7">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6" name="קבוצה 25">
            <a:extLst>
              <a:ext uri="{FF2B5EF4-FFF2-40B4-BE49-F238E27FC236}">
                <a16:creationId xmlns:a16="http://schemas.microsoft.com/office/drawing/2014/main" id="{AEAA601A-C0BE-43FF-B24D-6EA483FA2D5E}"/>
              </a:ext>
            </a:extLst>
          </p:cNvPr>
          <p:cNvGrpSpPr/>
          <p:nvPr/>
        </p:nvGrpSpPr>
        <p:grpSpPr>
          <a:xfrm>
            <a:off x="2686168" y="5856652"/>
            <a:ext cx="1517927" cy="893469"/>
            <a:chOff x="5953" y="27845"/>
            <a:chExt cx="2214562" cy="893469"/>
          </a:xfrm>
        </p:grpSpPr>
        <p:sp>
          <p:nvSpPr>
            <p:cNvPr id="46" name="חץ: סוגר זוויתי 45">
              <a:extLst>
                <a:ext uri="{FF2B5EF4-FFF2-40B4-BE49-F238E27FC236}">
                  <a16:creationId xmlns:a16="http://schemas.microsoft.com/office/drawing/2014/main" id="{5D32F659-92AD-42E8-8522-3B4E91D1131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7" name="חץ: סוגר זוויתי 4">
              <a:extLst>
                <a:ext uri="{FF2B5EF4-FFF2-40B4-BE49-F238E27FC236}">
                  <a16:creationId xmlns:a16="http://schemas.microsoft.com/office/drawing/2014/main" id="{059BC67D-DDC6-4C22-9F1F-4BFD8BA49C20}"/>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48" name="קבוצה 47">
            <a:extLst>
              <a:ext uri="{FF2B5EF4-FFF2-40B4-BE49-F238E27FC236}">
                <a16:creationId xmlns:a16="http://schemas.microsoft.com/office/drawing/2014/main" id="{1E9CFF2B-E2A0-4C75-977B-FA5C61B8D405}"/>
              </a:ext>
            </a:extLst>
          </p:cNvPr>
          <p:cNvGrpSpPr/>
          <p:nvPr/>
        </p:nvGrpSpPr>
        <p:grpSpPr>
          <a:xfrm>
            <a:off x="3914858" y="5835146"/>
            <a:ext cx="1517927" cy="907330"/>
            <a:chOff x="1999059" y="6339"/>
            <a:chExt cx="2214562" cy="907330"/>
          </a:xfrm>
        </p:grpSpPr>
        <p:sp>
          <p:nvSpPr>
            <p:cNvPr id="49" name="חץ: סוגר זוויתי 48">
              <a:extLst>
                <a:ext uri="{FF2B5EF4-FFF2-40B4-BE49-F238E27FC236}">
                  <a16:creationId xmlns:a16="http://schemas.microsoft.com/office/drawing/2014/main" id="{717FF0A4-3966-408A-9630-E6DBA0A6F06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0" name="חץ: סוגר זוויתי 6">
              <a:extLst>
                <a:ext uri="{FF2B5EF4-FFF2-40B4-BE49-F238E27FC236}">
                  <a16:creationId xmlns:a16="http://schemas.microsoft.com/office/drawing/2014/main" id="{D579BB50-D1E5-4961-9C74-54C0DB0D2088}"/>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1" name="קבוצה 50">
            <a:extLst>
              <a:ext uri="{FF2B5EF4-FFF2-40B4-BE49-F238E27FC236}">
                <a16:creationId xmlns:a16="http://schemas.microsoft.com/office/drawing/2014/main" id="{F96EC11E-7572-4060-9091-B70E7CE834E5}"/>
              </a:ext>
            </a:extLst>
          </p:cNvPr>
          <p:cNvGrpSpPr/>
          <p:nvPr/>
        </p:nvGrpSpPr>
        <p:grpSpPr>
          <a:xfrm>
            <a:off x="5122416" y="5856652"/>
            <a:ext cx="1517927" cy="893469"/>
            <a:chOff x="3992165" y="27845"/>
            <a:chExt cx="2214562" cy="893469"/>
          </a:xfrm>
        </p:grpSpPr>
        <p:sp>
          <p:nvSpPr>
            <p:cNvPr id="52" name="חץ: סוגר זוויתי 51">
              <a:extLst>
                <a:ext uri="{FF2B5EF4-FFF2-40B4-BE49-F238E27FC236}">
                  <a16:creationId xmlns:a16="http://schemas.microsoft.com/office/drawing/2014/main" id="{C02C4445-03A3-4FD3-BDAB-B873D9549F2D}"/>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3" name="חץ: סוגר זוויתי 8">
              <a:extLst>
                <a:ext uri="{FF2B5EF4-FFF2-40B4-BE49-F238E27FC236}">
                  <a16:creationId xmlns:a16="http://schemas.microsoft.com/office/drawing/2014/main" id="{C7CCFE57-572D-4A14-B1B8-2BBE1B3B51A6}"/>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4" name="קבוצה 53">
            <a:extLst>
              <a:ext uri="{FF2B5EF4-FFF2-40B4-BE49-F238E27FC236}">
                <a16:creationId xmlns:a16="http://schemas.microsoft.com/office/drawing/2014/main" id="{FB25A434-CC73-44F3-A1BC-43D0CA86022D}"/>
              </a:ext>
            </a:extLst>
          </p:cNvPr>
          <p:cNvGrpSpPr/>
          <p:nvPr/>
        </p:nvGrpSpPr>
        <p:grpSpPr>
          <a:xfrm>
            <a:off x="6329974" y="5856652"/>
            <a:ext cx="1517927" cy="893469"/>
            <a:chOff x="5985271" y="27845"/>
            <a:chExt cx="2214562" cy="893469"/>
          </a:xfrm>
        </p:grpSpPr>
        <p:sp>
          <p:nvSpPr>
            <p:cNvPr id="55" name="חץ: סוגר זוויתי 54">
              <a:extLst>
                <a:ext uri="{FF2B5EF4-FFF2-40B4-BE49-F238E27FC236}">
                  <a16:creationId xmlns:a16="http://schemas.microsoft.com/office/drawing/2014/main" id="{A15B51E5-45C9-4BFD-87C4-94B3D77FACA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6" name="חץ: סוגר זוויתי 10">
              <a:extLst>
                <a:ext uri="{FF2B5EF4-FFF2-40B4-BE49-F238E27FC236}">
                  <a16:creationId xmlns:a16="http://schemas.microsoft.com/office/drawing/2014/main" id="{A817A9A6-39BE-4AD3-A143-A6146B6E607D}"/>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57" name="קבוצה 56">
            <a:extLst>
              <a:ext uri="{FF2B5EF4-FFF2-40B4-BE49-F238E27FC236}">
                <a16:creationId xmlns:a16="http://schemas.microsoft.com/office/drawing/2014/main" id="{202C62FF-F70A-4A42-A952-A0A62278556D}"/>
              </a:ext>
            </a:extLst>
          </p:cNvPr>
          <p:cNvGrpSpPr/>
          <p:nvPr/>
        </p:nvGrpSpPr>
        <p:grpSpPr>
          <a:xfrm>
            <a:off x="7537532" y="5843579"/>
            <a:ext cx="1517927" cy="914186"/>
            <a:chOff x="7978378" y="-517"/>
            <a:chExt cx="2214562" cy="914186"/>
          </a:xfrm>
        </p:grpSpPr>
        <p:sp>
          <p:nvSpPr>
            <p:cNvPr id="58" name="חץ: סוגר זוויתי 57">
              <a:extLst>
                <a:ext uri="{FF2B5EF4-FFF2-40B4-BE49-F238E27FC236}">
                  <a16:creationId xmlns:a16="http://schemas.microsoft.com/office/drawing/2014/main" id="{6D61E5CA-DBDB-4382-B8DB-9264F2EBBE22}"/>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59" name="חץ: סוגר זוויתי 12">
              <a:extLst>
                <a:ext uri="{FF2B5EF4-FFF2-40B4-BE49-F238E27FC236}">
                  <a16:creationId xmlns:a16="http://schemas.microsoft.com/office/drawing/2014/main" id="{8068C39C-17BD-4546-B571-A1DE320F0BB2}"/>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0" name="קבוצה 59">
            <a:extLst>
              <a:ext uri="{FF2B5EF4-FFF2-40B4-BE49-F238E27FC236}">
                <a16:creationId xmlns:a16="http://schemas.microsoft.com/office/drawing/2014/main" id="{4E292216-52D7-4603-83CF-3CA717A99805}"/>
              </a:ext>
            </a:extLst>
          </p:cNvPr>
          <p:cNvGrpSpPr/>
          <p:nvPr/>
        </p:nvGrpSpPr>
        <p:grpSpPr>
          <a:xfrm>
            <a:off x="8745090" y="5871941"/>
            <a:ext cx="1517927" cy="885824"/>
            <a:chOff x="9971484" y="27845"/>
            <a:chExt cx="2214562" cy="885824"/>
          </a:xfrm>
        </p:grpSpPr>
        <p:sp>
          <p:nvSpPr>
            <p:cNvPr id="61" name="חץ: סוגר זוויתי 60">
              <a:extLst>
                <a:ext uri="{FF2B5EF4-FFF2-40B4-BE49-F238E27FC236}">
                  <a16:creationId xmlns:a16="http://schemas.microsoft.com/office/drawing/2014/main" id="{F08B69B8-9562-42D8-9254-A79C477D6B0E}"/>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6" name="חץ: סוגר זוויתי 14">
              <a:extLst>
                <a:ext uri="{FF2B5EF4-FFF2-40B4-BE49-F238E27FC236}">
                  <a16:creationId xmlns:a16="http://schemas.microsoft.com/office/drawing/2014/main" id="{3E755F0E-0CDB-413E-8F33-DE3A87A68C87}"/>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9" name="מלבן 28">
            <a:extLst>
              <a:ext uri="{FF2B5EF4-FFF2-40B4-BE49-F238E27FC236}">
                <a16:creationId xmlns:a16="http://schemas.microsoft.com/office/drawing/2014/main" id="{0CD43E64-88DF-4B26-9B54-442D9C8D89B9}"/>
              </a:ext>
            </a:extLst>
          </p:cNvPr>
          <p:cNvSpPr/>
          <p:nvPr/>
        </p:nvSpPr>
        <p:spPr>
          <a:xfrm>
            <a:off x="2697156" y="1776290"/>
            <a:ext cx="6436624" cy="646331"/>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err="1">
                <a:solidFill>
                  <a:schemeClr val="tx2"/>
                </a:solidFill>
              </a:rPr>
              <a:t>Kabáta</a:t>
            </a:r>
            <a:r>
              <a:rPr lang="en-US" dirty="0">
                <a:solidFill>
                  <a:schemeClr val="tx2"/>
                </a:solidFill>
              </a:rPr>
              <a:t>: “There is no doubt, that unemployment represents currently the major social problem of the European Union”</a:t>
            </a:r>
            <a:endParaRPr lang="he-IL" dirty="0">
              <a:solidFill>
                <a:prstClr val="black"/>
              </a:solidFill>
              <a:latin typeface="David" panose="020E0502060401010101" pitchFamily="34" charset="-79"/>
              <a:cs typeface="David" panose="020E0502060401010101" pitchFamily="34" charset="-79"/>
            </a:endParaRPr>
          </a:p>
        </p:txBody>
      </p:sp>
      <p:sp>
        <p:nvSpPr>
          <p:cNvPr id="30" name="מלבן 29">
            <a:extLst>
              <a:ext uri="{FF2B5EF4-FFF2-40B4-BE49-F238E27FC236}">
                <a16:creationId xmlns:a16="http://schemas.microsoft.com/office/drawing/2014/main" id="{C56BDC2C-4495-4BAF-AD3A-A8A633F55684}"/>
              </a:ext>
            </a:extLst>
          </p:cNvPr>
          <p:cNvSpPr/>
          <p:nvPr/>
        </p:nvSpPr>
        <p:spPr>
          <a:xfrm>
            <a:off x="62646" y="5487392"/>
            <a:ext cx="7473713" cy="584775"/>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600" dirty="0">
                <a:solidFill>
                  <a:schemeClr val="tx2"/>
                </a:solidFill>
              </a:rPr>
              <a:t>* </a:t>
            </a:r>
            <a:r>
              <a:rPr lang="en-US" sz="1600" dirty="0" err="1">
                <a:solidFill>
                  <a:schemeClr val="tx2"/>
                </a:solidFill>
              </a:rPr>
              <a:t>Kabáta</a:t>
            </a:r>
            <a:r>
              <a:rPr lang="en-US" sz="1600" dirty="0">
                <a:solidFill>
                  <a:schemeClr val="tx2"/>
                </a:solidFill>
              </a:rPr>
              <a:t> et al. “</a:t>
            </a:r>
            <a:r>
              <a:rPr lang="en-US" sz="1600" i="1" dirty="0">
                <a:solidFill>
                  <a:schemeClr val="tx2"/>
                </a:solidFill>
                <a:latin typeface="Calibri" panose="020F0502020204030204" pitchFamily="34" charset="0"/>
                <a:ea typeface="Calibri" panose="020F0502020204030204" pitchFamily="34" charset="0"/>
                <a:cs typeface="Arial" panose="020B0604020202020204" pitchFamily="34" charset="0"/>
              </a:rPr>
              <a:t>17th International Conference Enterprise and Competitive Environment“ </a:t>
            </a:r>
            <a:r>
              <a:rPr lang="en-US" sz="1600" dirty="0">
                <a:solidFill>
                  <a:schemeClr val="tx2"/>
                </a:solidFill>
                <a:latin typeface="Calibri" panose="020F0502020204030204" pitchFamily="34" charset="0"/>
                <a:ea typeface="Calibri" panose="020F0502020204030204" pitchFamily="34" charset="0"/>
                <a:cs typeface="Arial" panose="020B0604020202020204" pitchFamily="34" charset="0"/>
              </a:rPr>
              <a:t>2014 Volume 12, Pages 1-804.</a:t>
            </a:r>
            <a:endParaRPr lang="he-IL" sz="1600" dirty="0">
              <a:solidFill>
                <a:schemeClr val="tx2"/>
              </a:solidFill>
            </a:endParaRPr>
          </a:p>
        </p:txBody>
      </p:sp>
      <p:sp>
        <p:nvSpPr>
          <p:cNvPr id="32" name="מלבן 31">
            <a:extLst>
              <a:ext uri="{FF2B5EF4-FFF2-40B4-BE49-F238E27FC236}">
                <a16:creationId xmlns:a16="http://schemas.microsoft.com/office/drawing/2014/main" id="{4813152B-0247-4AB0-91BC-64690ECBBBD4}"/>
              </a:ext>
            </a:extLst>
          </p:cNvPr>
          <p:cNvSpPr/>
          <p:nvPr/>
        </p:nvSpPr>
        <p:spPr>
          <a:xfrm>
            <a:off x="4243508" y="252334"/>
            <a:ext cx="4172937"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Israel compared to OECD</a:t>
            </a:r>
          </a:p>
        </p:txBody>
      </p:sp>
    </p:spTree>
    <p:extLst>
      <p:ext uri="{BB962C8B-B14F-4D97-AF65-F5344CB8AC3E}">
        <p14:creationId xmlns:p14="http://schemas.microsoft.com/office/powerpoint/2010/main" val="11902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2">
            <a:extLst>
              <a:ext uri="{FF2B5EF4-FFF2-40B4-BE49-F238E27FC236}">
                <a16:creationId xmlns:a16="http://schemas.microsoft.com/office/drawing/2014/main" id="{A2551AEE-00F8-4DC7-A0F5-3999C4AFE25A}"/>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1">
            <a:extLst>
              <a:ext uri="{FF2B5EF4-FFF2-40B4-BE49-F238E27FC236}">
                <a16:creationId xmlns:a16="http://schemas.microsoft.com/office/drawing/2014/main" id="{4B7133A6-27B8-4D7E-8E73-65B833210061}"/>
              </a:ext>
            </a:extLst>
          </p:cNvPr>
          <p:cNvSpPr>
            <a:spLocks noChangeArrowheads="1"/>
          </p:cNvSpPr>
          <p:nvPr/>
        </p:nvSpPr>
        <p:spPr bwMode="auto">
          <a:xfrm>
            <a:off x="597977" y="3996395"/>
            <a:ext cx="10517090"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In Japan, the unemployment index stands at 2.3%.</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The right to social assistance is very strict based on stringent asset testing.</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If the right to assistance is exercised there will be no further assistance.</a:t>
            </a:r>
          </a:p>
        </p:txBody>
      </p:sp>
      <p:sp>
        <p:nvSpPr>
          <p:cNvPr id="51" name="מלבן 50">
            <a:extLst>
              <a:ext uri="{FF2B5EF4-FFF2-40B4-BE49-F238E27FC236}">
                <a16:creationId xmlns:a16="http://schemas.microsoft.com/office/drawing/2014/main" id="{C9D27700-32C6-47A6-856A-FED7B9F6B766}"/>
              </a:ext>
            </a:extLst>
          </p:cNvPr>
          <p:cNvSpPr/>
          <p:nvPr/>
        </p:nvSpPr>
        <p:spPr>
          <a:xfrm>
            <a:off x="691397" y="1950366"/>
            <a:ext cx="2927404" cy="276999"/>
          </a:xfrm>
          <a:prstGeom prst="rect">
            <a:avLst/>
          </a:prstGeom>
          <a:noFill/>
        </p:spPr>
        <p:txBody>
          <a:bodyPr wrap="non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hlinkClick r:id="rId4">
                  <a:extLst>
                    <a:ext uri="{A12FA001-AC4F-418D-AE19-62706E023703}">
                      <ahyp:hlinkClr xmlns:ahyp="http://schemas.microsoft.com/office/drawing/2018/hyperlinkcolor" val="tx"/>
                    </a:ext>
                  </a:extLst>
                </a:hlinkClick>
              </a:rPr>
              <a:t>https://ec.europa.eu/eures/public/homepage</a:t>
            </a:r>
            <a:endParaRPr lang="he-IL" sz="1200" dirty="0">
              <a:solidFill>
                <a:schemeClr val="tx2"/>
              </a:solidFill>
              <a:latin typeface="David" panose="020E0502060401010101" pitchFamily="34" charset="-79"/>
              <a:cs typeface="David" panose="020E0502060401010101" pitchFamily="34" charset="-79"/>
            </a:endParaRPr>
          </a:p>
        </p:txBody>
      </p:sp>
      <p:sp>
        <p:nvSpPr>
          <p:cNvPr id="52" name="מלבן 51">
            <a:extLst>
              <a:ext uri="{FF2B5EF4-FFF2-40B4-BE49-F238E27FC236}">
                <a16:creationId xmlns:a16="http://schemas.microsoft.com/office/drawing/2014/main" id="{1AEBEAE8-DD97-4A48-87B4-5BCE79DE4151}"/>
              </a:ext>
            </a:extLst>
          </p:cNvPr>
          <p:cNvSpPr/>
          <p:nvPr/>
        </p:nvSpPr>
        <p:spPr>
          <a:xfrm>
            <a:off x="597977" y="3215983"/>
            <a:ext cx="10517090" cy="276999"/>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rPr>
              <a:t>* Yan DI, "China’s Employment Policies and Strategies", Chinese Academy of </a:t>
            </a:r>
            <a:r>
              <a:rPr lang="en-US" sz="1200" dirty="0" err="1">
                <a:solidFill>
                  <a:schemeClr val="tx2"/>
                </a:solidFill>
                <a:latin typeface="David" panose="020E0502060401010101" pitchFamily="34" charset="-79"/>
                <a:cs typeface="David" panose="020E0502060401010101" pitchFamily="34" charset="-79"/>
              </a:rPr>
              <a:t>Labour</a:t>
            </a:r>
            <a:r>
              <a:rPr lang="en-US" sz="1200" dirty="0">
                <a:solidFill>
                  <a:schemeClr val="tx2"/>
                </a:solidFill>
                <a:latin typeface="David" panose="020E0502060401010101" pitchFamily="34" charset="-79"/>
                <a:cs typeface="David" panose="020E0502060401010101" pitchFamily="34" charset="-79"/>
              </a:rPr>
              <a:t> and Social Security, Ministry of </a:t>
            </a:r>
            <a:r>
              <a:rPr lang="en-US" sz="1200" dirty="0" err="1">
                <a:solidFill>
                  <a:schemeClr val="tx2"/>
                </a:solidFill>
                <a:latin typeface="David" panose="020E0502060401010101" pitchFamily="34" charset="-79"/>
                <a:cs typeface="David" panose="020E0502060401010101" pitchFamily="34" charset="-79"/>
              </a:rPr>
              <a:t>Labour</a:t>
            </a:r>
            <a:r>
              <a:rPr lang="en-US" sz="1200" dirty="0">
                <a:solidFill>
                  <a:schemeClr val="tx2"/>
                </a:solidFill>
                <a:latin typeface="David" panose="020E0502060401010101" pitchFamily="34" charset="-79"/>
                <a:cs typeface="David" panose="020E0502060401010101" pitchFamily="34" charset="-79"/>
              </a:rPr>
              <a:t> and Social Security, </a:t>
            </a:r>
            <a:r>
              <a:rPr lang="en-US" sz="1200" dirty="0" err="1">
                <a:solidFill>
                  <a:schemeClr val="tx2"/>
                </a:solidFill>
                <a:latin typeface="David" panose="020E0502060401010101" pitchFamily="34" charset="-79"/>
                <a:cs typeface="David" panose="020E0502060401010101" pitchFamily="34" charset="-79"/>
              </a:rPr>
              <a:t>P.R.China</a:t>
            </a:r>
            <a:r>
              <a:rPr lang="en-US" sz="1200" dirty="0">
                <a:solidFill>
                  <a:schemeClr val="tx2"/>
                </a:solidFill>
                <a:latin typeface="David" panose="020E0502060401010101" pitchFamily="34" charset="-79"/>
                <a:cs typeface="David" panose="020E0502060401010101" pitchFamily="34" charset="-79"/>
              </a:rPr>
              <a:t>, 2006 </a:t>
            </a:r>
            <a:endParaRPr lang="he-IL" sz="1200" dirty="0">
              <a:solidFill>
                <a:schemeClr val="tx2"/>
              </a:solidFill>
              <a:latin typeface="David" panose="020E0502060401010101" pitchFamily="34" charset="-79"/>
              <a:cs typeface="David" panose="020E0502060401010101" pitchFamily="34" charset="-79"/>
            </a:endParaRPr>
          </a:p>
        </p:txBody>
      </p:sp>
      <p:sp>
        <p:nvSpPr>
          <p:cNvPr id="53" name="מלבן 52">
            <a:extLst>
              <a:ext uri="{FF2B5EF4-FFF2-40B4-BE49-F238E27FC236}">
                <a16:creationId xmlns:a16="http://schemas.microsoft.com/office/drawing/2014/main" id="{FEC24A2D-3707-43F5-942E-31544674CA55}"/>
              </a:ext>
            </a:extLst>
          </p:cNvPr>
          <p:cNvSpPr/>
          <p:nvPr/>
        </p:nvSpPr>
        <p:spPr>
          <a:xfrm>
            <a:off x="691397" y="5040420"/>
            <a:ext cx="10517090" cy="484363"/>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John P. Martin " Activation and Active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Labour</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Market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Policiesin</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OECD Countries- Stylized Facts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andEvidence</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on their Effectiveness", </a:t>
            </a:r>
            <a:r>
              <a:rPr lang="en-US" sz="1200" i="1" dirty="0">
                <a:solidFill>
                  <a:schemeClr val="tx2"/>
                </a:solidFill>
                <a:latin typeface="David" panose="020E0502060401010101" pitchFamily="34" charset="-79"/>
                <a:ea typeface="Calibri" panose="020F0502020204030204" pitchFamily="34" charset="0"/>
                <a:cs typeface="David" panose="020E0502060401010101" pitchFamily="34" charset="-79"/>
              </a:rPr>
              <a:t>Geary Institute, University College Dublin and IZA</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2014.</a:t>
            </a:r>
          </a:p>
        </p:txBody>
      </p:sp>
      <p:sp>
        <p:nvSpPr>
          <p:cNvPr id="54" name="מלבן 53">
            <a:extLst>
              <a:ext uri="{FF2B5EF4-FFF2-40B4-BE49-F238E27FC236}">
                <a16:creationId xmlns:a16="http://schemas.microsoft.com/office/drawing/2014/main" id="{C54BBDA8-AC1D-4B66-A4F6-EA895D11DF09}"/>
              </a:ext>
            </a:extLst>
          </p:cNvPr>
          <p:cNvSpPr/>
          <p:nvPr/>
        </p:nvSpPr>
        <p:spPr>
          <a:xfrm>
            <a:off x="597977" y="1275874"/>
            <a:ext cx="10517090" cy="70788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eaLnBrk="0" fontAlgn="base" hangingPunct="0">
              <a:spcBef>
                <a:spcPct val="0"/>
              </a:spcBef>
              <a:spcAft>
                <a:spcPct val="0"/>
              </a:spcAft>
              <a:buFont typeface="Arial" panose="020B0604020202020204" pitchFamily="34" charset="0"/>
              <a:buChar char="•"/>
            </a:pPr>
            <a:r>
              <a:rPr lang="en-US" altLang="he-IL" sz="2000" dirty="0">
                <a:latin typeface="David" panose="020E0502060401010101" pitchFamily="34" charset="-79"/>
                <a:ea typeface="Times New Roman" panose="02020603050405020304" pitchFamily="18" charset="0"/>
                <a:cs typeface="David" panose="020E0502060401010101" pitchFamily="34" charset="-79"/>
              </a:rPr>
              <a:t>In Europe, the unemployment index stands at 6.5%.</a:t>
            </a:r>
            <a:br>
              <a:rPr lang="en-US" altLang="he-IL" sz="2000" dirty="0">
                <a:latin typeface="David" panose="020E0502060401010101" pitchFamily="34" charset="-79"/>
                <a:ea typeface="Times New Roman" panose="02020603050405020304" pitchFamily="18" charset="0"/>
                <a:cs typeface="David" panose="020E0502060401010101" pitchFamily="34" charset="-79"/>
              </a:rPr>
            </a:br>
            <a:r>
              <a:rPr lang="en-US" altLang="he-IL" sz="2000" dirty="0">
                <a:latin typeface="David" panose="020E0502060401010101" pitchFamily="34" charset="-79"/>
                <a:ea typeface="Times New Roman" panose="02020603050405020304" pitchFamily="18" charset="0"/>
                <a:cs typeface="David" panose="020E0502060401010101" pitchFamily="34" charset="-79"/>
              </a:rPr>
              <a:t>The European Employment Service works with job search platform</a:t>
            </a:r>
            <a:endParaRPr lang="he-IL" altLang="he-IL" sz="2000" dirty="0">
              <a:latin typeface="David" panose="020E0502060401010101" pitchFamily="34" charset="-79"/>
              <a:ea typeface="Times New Roman" panose="02020603050405020304" pitchFamily="18" charset="0"/>
              <a:cs typeface="David" panose="020E0502060401010101" pitchFamily="34" charset="-79"/>
            </a:endParaRPr>
          </a:p>
        </p:txBody>
      </p:sp>
      <p:sp>
        <p:nvSpPr>
          <p:cNvPr id="56" name="מלבן 55">
            <a:extLst>
              <a:ext uri="{FF2B5EF4-FFF2-40B4-BE49-F238E27FC236}">
                <a16:creationId xmlns:a16="http://schemas.microsoft.com/office/drawing/2014/main" id="{13DA1459-B0FB-4546-95ED-3F98E2562E3E}"/>
              </a:ext>
            </a:extLst>
          </p:cNvPr>
          <p:cNvSpPr/>
          <p:nvPr/>
        </p:nvSpPr>
        <p:spPr>
          <a:xfrm>
            <a:off x="597977" y="2537470"/>
            <a:ext cx="10970855" cy="70788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In China, the unemployment index stands at 3.6%.</a:t>
            </a:r>
            <a:br>
              <a:rPr lang="en-US" sz="2000"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China has a strong information system infrastructure (The </a:t>
            </a:r>
            <a:r>
              <a:rPr lang="en-US" sz="2000" dirty="0" err="1">
                <a:latin typeface="David" panose="020E0502060401010101" pitchFamily="34" charset="-79"/>
                <a:cs typeface="David" panose="020E0502060401010101" pitchFamily="34" charset="-79"/>
              </a:rPr>
              <a:t>Hùkǒu</a:t>
            </a:r>
            <a:r>
              <a:rPr lang="en-US" sz="2000" dirty="0">
                <a:latin typeface="David" panose="020E0502060401010101" pitchFamily="34" charset="-79"/>
                <a:cs typeface="David" panose="020E0502060401010101" pitchFamily="34" charset="-79"/>
              </a:rPr>
              <a:t> System Population Register System)</a:t>
            </a:r>
            <a:endParaRPr lang="he-IL" sz="2000" dirty="0">
              <a:latin typeface="David" panose="020E0502060401010101" pitchFamily="34" charset="-79"/>
              <a:cs typeface="David" panose="020E0502060401010101" pitchFamily="34" charset="-79"/>
            </a:endParaRPr>
          </a:p>
        </p:txBody>
      </p:sp>
      <p:pic>
        <p:nvPicPr>
          <p:cNvPr id="57" name="תמונה 56" descr="תוצאת תמונה עבור שירות התעסוקה">
            <a:extLst>
              <a:ext uri="{FF2B5EF4-FFF2-40B4-BE49-F238E27FC236}">
                <a16:creationId xmlns:a16="http://schemas.microsoft.com/office/drawing/2014/main" id="{CAF6E69D-60BF-43AE-ABA0-443364A7F22D}"/>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8" name="תמונה 57">
            <a:extLst>
              <a:ext uri="{FF2B5EF4-FFF2-40B4-BE49-F238E27FC236}">
                <a16:creationId xmlns:a16="http://schemas.microsoft.com/office/drawing/2014/main" id="{C6F54B63-7458-46BC-B99F-DE3A0DEFA112}"/>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8" name="קבוצה 27">
            <a:extLst>
              <a:ext uri="{FF2B5EF4-FFF2-40B4-BE49-F238E27FC236}">
                <a16:creationId xmlns:a16="http://schemas.microsoft.com/office/drawing/2014/main" id="{1504CD26-ADB8-464E-89B0-50E8980E52F7}"/>
              </a:ext>
            </a:extLst>
          </p:cNvPr>
          <p:cNvGrpSpPr/>
          <p:nvPr/>
        </p:nvGrpSpPr>
        <p:grpSpPr>
          <a:xfrm>
            <a:off x="2686168" y="5856652"/>
            <a:ext cx="1517927" cy="893469"/>
            <a:chOff x="5953" y="27845"/>
            <a:chExt cx="2214562" cy="893469"/>
          </a:xfrm>
        </p:grpSpPr>
        <p:sp>
          <p:nvSpPr>
            <p:cNvPr id="29" name="חץ: סוגר זוויתי 28">
              <a:extLst>
                <a:ext uri="{FF2B5EF4-FFF2-40B4-BE49-F238E27FC236}">
                  <a16:creationId xmlns:a16="http://schemas.microsoft.com/office/drawing/2014/main" id="{47FBBF79-9F93-4713-9D14-6A50E00FA84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0" name="חץ: סוגר זוויתי 4">
              <a:extLst>
                <a:ext uri="{FF2B5EF4-FFF2-40B4-BE49-F238E27FC236}">
                  <a16:creationId xmlns:a16="http://schemas.microsoft.com/office/drawing/2014/main" id="{6BD8D961-2306-47FF-B999-E3FE135B0C1B}"/>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2" name="קבוצה 31">
            <a:extLst>
              <a:ext uri="{FF2B5EF4-FFF2-40B4-BE49-F238E27FC236}">
                <a16:creationId xmlns:a16="http://schemas.microsoft.com/office/drawing/2014/main" id="{9F2AEB2B-EAD9-47AA-B847-614EB877354B}"/>
              </a:ext>
            </a:extLst>
          </p:cNvPr>
          <p:cNvGrpSpPr/>
          <p:nvPr/>
        </p:nvGrpSpPr>
        <p:grpSpPr>
          <a:xfrm>
            <a:off x="3914858" y="5835146"/>
            <a:ext cx="1517927" cy="907330"/>
            <a:chOff x="1999059" y="6339"/>
            <a:chExt cx="2214562" cy="907330"/>
          </a:xfrm>
        </p:grpSpPr>
        <p:sp>
          <p:nvSpPr>
            <p:cNvPr id="33" name="חץ: סוגר זוויתי 32">
              <a:extLst>
                <a:ext uri="{FF2B5EF4-FFF2-40B4-BE49-F238E27FC236}">
                  <a16:creationId xmlns:a16="http://schemas.microsoft.com/office/drawing/2014/main" id="{60DB9799-6464-4252-86E8-A605A04CE7CE}"/>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4" name="חץ: סוגר זוויתי 6">
              <a:extLst>
                <a:ext uri="{FF2B5EF4-FFF2-40B4-BE49-F238E27FC236}">
                  <a16:creationId xmlns:a16="http://schemas.microsoft.com/office/drawing/2014/main" id="{717D2030-EB27-4218-9644-29DCD73DE1E1}"/>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5" name="קבוצה 34">
            <a:extLst>
              <a:ext uri="{FF2B5EF4-FFF2-40B4-BE49-F238E27FC236}">
                <a16:creationId xmlns:a16="http://schemas.microsoft.com/office/drawing/2014/main" id="{50543C2E-6D06-4879-8602-397F66D6103E}"/>
              </a:ext>
            </a:extLst>
          </p:cNvPr>
          <p:cNvGrpSpPr/>
          <p:nvPr/>
        </p:nvGrpSpPr>
        <p:grpSpPr>
          <a:xfrm>
            <a:off x="5122416" y="5856652"/>
            <a:ext cx="1517927" cy="893469"/>
            <a:chOff x="3992165" y="27845"/>
            <a:chExt cx="2214562" cy="893469"/>
          </a:xfrm>
        </p:grpSpPr>
        <p:sp>
          <p:nvSpPr>
            <p:cNvPr id="36" name="חץ: סוגר זוויתי 35">
              <a:extLst>
                <a:ext uri="{FF2B5EF4-FFF2-40B4-BE49-F238E27FC236}">
                  <a16:creationId xmlns:a16="http://schemas.microsoft.com/office/drawing/2014/main" id="{B1A9AE6C-7546-4B86-A8B0-C45AD7EA3003}"/>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7" name="חץ: סוגר זוויתי 8">
              <a:extLst>
                <a:ext uri="{FF2B5EF4-FFF2-40B4-BE49-F238E27FC236}">
                  <a16:creationId xmlns:a16="http://schemas.microsoft.com/office/drawing/2014/main" id="{C86FB309-7568-414C-804B-21C21C227185}"/>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3B149137-50E2-4AD8-80F0-18D8423564EE}"/>
              </a:ext>
            </a:extLst>
          </p:cNvPr>
          <p:cNvGrpSpPr/>
          <p:nvPr/>
        </p:nvGrpSpPr>
        <p:grpSpPr>
          <a:xfrm>
            <a:off x="6329974" y="5856652"/>
            <a:ext cx="1517927" cy="893469"/>
            <a:chOff x="5985271" y="27845"/>
            <a:chExt cx="2214562" cy="893469"/>
          </a:xfrm>
        </p:grpSpPr>
        <p:sp>
          <p:nvSpPr>
            <p:cNvPr id="39" name="חץ: סוגר זוויתי 38">
              <a:extLst>
                <a:ext uri="{FF2B5EF4-FFF2-40B4-BE49-F238E27FC236}">
                  <a16:creationId xmlns:a16="http://schemas.microsoft.com/office/drawing/2014/main" id="{62E17BE3-E477-4677-A1E6-C5DF822E463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0" name="חץ: סוגר זוויתי 10">
              <a:extLst>
                <a:ext uri="{FF2B5EF4-FFF2-40B4-BE49-F238E27FC236}">
                  <a16:creationId xmlns:a16="http://schemas.microsoft.com/office/drawing/2014/main" id="{693D7D85-3828-484B-B894-D6C5DF4E9FFF}"/>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1" name="קבוצה 40">
            <a:extLst>
              <a:ext uri="{FF2B5EF4-FFF2-40B4-BE49-F238E27FC236}">
                <a16:creationId xmlns:a16="http://schemas.microsoft.com/office/drawing/2014/main" id="{FFF491C9-FDF6-4211-B1AA-7ED44377196C}"/>
              </a:ext>
            </a:extLst>
          </p:cNvPr>
          <p:cNvGrpSpPr/>
          <p:nvPr/>
        </p:nvGrpSpPr>
        <p:grpSpPr>
          <a:xfrm>
            <a:off x="7537532" y="5843579"/>
            <a:ext cx="1517927" cy="914186"/>
            <a:chOff x="7978378" y="-517"/>
            <a:chExt cx="2214562" cy="914186"/>
          </a:xfrm>
        </p:grpSpPr>
        <p:sp>
          <p:nvSpPr>
            <p:cNvPr id="42" name="חץ: סוגר זוויתי 41">
              <a:extLst>
                <a:ext uri="{FF2B5EF4-FFF2-40B4-BE49-F238E27FC236}">
                  <a16:creationId xmlns:a16="http://schemas.microsoft.com/office/drawing/2014/main" id="{FF29154D-A34D-4862-99CC-25F11F6198AC}"/>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3" name="חץ: סוגר זוויתי 12">
              <a:extLst>
                <a:ext uri="{FF2B5EF4-FFF2-40B4-BE49-F238E27FC236}">
                  <a16:creationId xmlns:a16="http://schemas.microsoft.com/office/drawing/2014/main" id="{F5D8BF62-5CA8-4A71-B99B-8C8B3BEB5653}"/>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4" name="קבוצה 43">
            <a:extLst>
              <a:ext uri="{FF2B5EF4-FFF2-40B4-BE49-F238E27FC236}">
                <a16:creationId xmlns:a16="http://schemas.microsoft.com/office/drawing/2014/main" id="{51D186D0-4367-451C-A741-ED91C3C899C7}"/>
              </a:ext>
            </a:extLst>
          </p:cNvPr>
          <p:cNvGrpSpPr/>
          <p:nvPr/>
        </p:nvGrpSpPr>
        <p:grpSpPr>
          <a:xfrm>
            <a:off x="8745090" y="5871941"/>
            <a:ext cx="1517927" cy="885824"/>
            <a:chOff x="9971484" y="27845"/>
            <a:chExt cx="2214562" cy="885824"/>
          </a:xfrm>
        </p:grpSpPr>
        <p:sp>
          <p:nvSpPr>
            <p:cNvPr id="45" name="חץ: סוגר זוויתי 44">
              <a:extLst>
                <a:ext uri="{FF2B5EF4-FFF2-40B4-BE49-F238E27FC236}">
                  <a16:creationId xmlns:a16="http://schemas.microsoft.com/office/drawing/2014/main" id="{666D470A-CCA3-44E9-A135-D310D4D837C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6" name="חץ: סוגר זוויתי 14">
              <a:extLst>
                <a:ext uri="{FF2B5EF4-FFF2-40B4-BE49-F238E27FC236}">
                  <a16:creationId xmlns:a16="http://schemas.microsoft.com/office/drawing/2014/main" id="{918CFC58-1887-4946-B9C9-FB1CF58F838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48" name="מלבן 47">
            <a:extLst>
              <a:ext uri="{FF2B5EF4-FFF2-40B4-BE49-F238E27FC236}">
                <a16:creationId xmlns:a16="http://schemas.microsoft.com/office/drawing/2014/main" id="{EC8B2D9E-6A00-4C2B-B6C8-03CDA188EA61}"/>
              </a:ext>
            </a:extLst>
          </p:cNvPr>
          <p:cNvSpPr/>
          <p:nvPr/>
        </p:nvSpPr>
        <p:spPr>
          <a:xfrm>
            <a:off x="4124374" y="498765"/>
            <a:ext cx="3918060"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Unemployment – OECD</a:t>
            </a:r>
          </a:p>
        </p:txBody>
      </p:sp>
    </p:spTree>
    <p:extLst>
      <p:ext uri="{BB962C8B-B14F-4D97-AF65-F5344CB8AC3E}">
        <p14:creationId xmlns:p14="http://schemas.microsoft.com/office/powerpoint/2010/main" val="329880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1EF1C618-4602-4BD7-B5A6-37FF1740D91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sp>
        <p:nvSpPr>
          <p:cNvPr id="2" name="מלבן 1">
            <a:extLst>
              <a:ext uri="{FF2B5EF4-FFF2-40B4-BE49-F238E27FC236}">
                <a16:creationId xmlns:a16="http://schemas.microsoft.com/office/drawing/2014/main" id="{4D626C15-8BCA-4EEF-90F7-2F5BE977A868}"/>
              </a:ext>
            </a:extLst>
          </p:cNvPr>
          <p:cNvSpPr/>
          <p:nvPr/>
        </p:nvSpPr>
        <p:spPr>
          <a:xfrm>
            <a:off x="1522471" y="1494825"/>
            <a:ext cx="9440565" cy="3285515"/>
          </a:xfrm>
          <a:prstGeom prst="rect">
            <a:avLst/>
          </a:prstGeom>
          <a:noFill/>
        </p:spPr>
        <p:txBody>
          <a:bodyPr wrap="square">
            <a:spAutoFit/>
          </a:bodyPr>
          <a:lstStyle/>
          <a:p>
            <a:pPr defTabSz="914400"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Social</a:t>
            </a:r>
            <a:r>
              <a:rPr lang="en-US" altLang="he-IL" sz="2000" b="1" u="sng" dirty="0">
                <a:latin typeface="David" panose="020E0502060401010101" pitchFamily="34" charset="-79"/>
                <a:ea typeface="Calibri" panose="020F0502020204030204" pitchFamily="34" charset="0"/>
                <a:cs typeface="David" panose="020E0502060401010101" pitchFamily="34" charset="-79"/>
              </a:rPr>
              <a:t>:</a:t>
            </a:r>
          </a:p>
          <a:p>
            <a:pPr marL="342900" lvl="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Higher local unemployment weakens the work norm (Winkelmann, 2014).</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cs typeface="David" panose="020E0502060401010101" pitchFamily="34" charset="-79"/>
              </a:rPr>
              <a:t>There is correlation between socioeconomic characteristics and unemployment time The effect of long-term unemployment on the mental state of the jobseeker (</a:t>
            </a:r>
            <a:r>
              <a:rPr lang="en-US" altLang="he-IL" sz="2000" dirty="0" err="1">
                <a:latin typeface="David" panose="020E0502060401010101" pitchFamily="34" charset="-79"/>
                <a:cs typeface="David" panose="020E0502060401010101" pitchFamily="34" charset="-79"/>
              </a:rPr>
              <a:t>Pohlan</a:t>
            </a:r>
            <a:r>
              <a:rPr lang="en-US" altLang="he-IL" sz="2000" dirty="0">
                <a:latin typeface="David" panose="020E0502060401010101" pitchFamily="34" charset="-79"/>
                <a:cs typeface="David" panose="020E0502060401010101" pitchFamily="34" charset="-79"/>
              </a:rPr>
              <a:t>, 2019)</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In EU countries in general, a quarter of the unemployed who suffer from economic problems also suffer from health problems, alcohol addiction, and/or discrimination (Sol, 2016)</a:t>
            </a: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2276C92-9991-4435-A4F6-70DFC9550D87}"/>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677FC477-ADB8-444C-AA3E-26C4C3DBFB4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920AD766-3056-48DD-A9AA-FB45A6C17CD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CE0610D-AFDC-4D55-A846-69FD3AAC981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84954333-8E5B-48DC-95CA-FA8E089827D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EBF83AB-E23F-427F-83EA-428B1F46B34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8C44D085-695A-45CC-965C-D37B9EBA7228}"/>
              </a:ext>
            </a:extLst>
          </p:cNvPr>
          <p:cNvGrpSpPr/>
          <p:nvPr/>
        </p:nvGrpSpPr>
        <p:grpSpPr>
          <a:xfrm>
            <a:off x="5122416" y="5856652"/>
            <a:ext cx="1517927" cy="893469"/>
            <a:chOff x="3992165" y="27845"/>
            <a:chExt cx="2214562" cy="893469"/>
          </a:xfrm>
        </p:grpSpPr>
        <p:sp>
          <p:nvSpPr>
            <p:cNvPr id="39" name="חץ: סוגר זוויתי 38">
              <a:extLst>
                <a:ext uri="{FF2B5EF4-FFF2-40B4-BE49-F238E27FC236}">
                  <a16:creationId xmlns:a16="http://schemas.microsoft.com/office/drawing/2014/main" id="{33407B43-9932-45CD-A02E-C6D30E17F9D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9054CDC-7D00-4525-9A80-EEF47A2FB717}"/>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3ED31BC0-05FD-4F51-AB62-48CDCA1DA67F}"/>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0C411CFA-E2EB-431D-83C4-5ADEB9FB0FD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D49C116-F801-43D4-AC31-D016FC3C5078}"/>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7605BFB-EC0F-4EBB-AF54-909EE0FB9F4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D5334762-E63B-495C-8003-C2E0C8EF8FC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061C0F94-E454-43E9-BD6D-B453B2AFD479}"/>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F8A3F58-87D3-4251-AD27-BD73984E692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2A8C4509-BD95-42B6-B5AD-A00F20DE146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B641292-981B-4A97-9CC7-18821183F53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6" name="מלבן 25">
            <a:extLst>
              <a:ext uri="{FF2B5EF4-FFF2-40B4-BE49-F238E27FC236}">
                <a16:creationId xmlns:a16="http://schemas.microsoft.com/office/drawing/2014/main" id="{5BF8F737-0ACF-4551-95B0-827C428146BC}"/>
              </a:ext>
            </a:extLst>
          </p:cNvPr>
          <p:cNvSpPr/>
          <p:nvPr/>
        </p:nvSpPr>
        <p:spPr>
          <a:xfrm>
            <a:off x="4775045" y="765533"/>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
        <p:nvSpPr>
          <p:cNvPr id="27" name="מלבן 26">
            <a:extLst>
              <a:ext uri="{FF2B5EF4-FFF2-40B4-BE49-F238E27FC236}">
                <a16:creationId xmlns:a16="http://schemas.microsoft.com/office/drawing/2014/main" id="{D457CB12-7247-42D8-BE60-E60FB4151E2B}"/>
              </a:ext>
            </a:extLst>
          </p:cNvPr>
          <p:cNvSpPr/>
          <p:nvPr/>
        </p:nvSpPr>
        <p:spPr>
          <a:xfrm>
            <a:off x="334136" y="5300815"/>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29 references. </a:t>
            </a:r>
          </a:p>
        </p:txBody>
      </p:sp>
    </p:spTree>
    <p:extLst>
      <p:ext uri="{BB962C8B-B14F-4D97-AF65-F5344CB8AC3E}">
        <p14:creationId xmlns:p14="http://schemas.microsoft.com/office/powerpoint/2010/main" val="149783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a:extLst>
              <a:ext uri="{FF2B5EF4-FFF2-40B4-BE49-F238E27FC236}">
                <a16:creationId xmlns:a16="http://schemas.microsoft.com/office/drawing/2014/main" id="{B82208A6-C252-4FC8-844D-9559270C02C7}"/>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129476064"/>
              </p:ext>
            </p:extLst>
          </p:nvPr>
        </p:nvGraphicFramePr>
        <p:xfrm>
          <a:off x="4032257" y="383176"/>
          <a:ext cx="3766422" cy="5226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מלבן 1">
            <a:extLst>
              <a:ext uri="{FF2B5EF4-FFF2-40B4-BE49-F238E27FC236}">
                <a16:creationId xmlns:a16="http://schemas.microsoft.com/office/drawing/2014/main" id="{4D626C15-8BCA-4EEF-90F7-2F5BE977A868}"/>
              </a:ext>
            </a:extLst>
          </p:cNvPr>
          <p:cNvSpPr/>
          <p:nvPr/>
        </p:nvSpPr>
        <p:spPr>
          <a:xfrm>
            <a:off x="1906292" y="1671110"/>
            <a:ext cx="8672923" cy="3285515"/>
          </a:xfrm>
          <a:prstGeom prst="rect">
            <a:avLst/>
          </a:prstGeom>
          <a:noFill/>
        </p:spPr>
        <p:txBody>
          <a:bodyPr wrap="square">
            <a:spAutoFit/>
          </a:bodyPr>
          <a:lstStyle/>
          <a:p>
            <a:pPr algn="l" eaLnBrk="0" fontAlgn="base" hangingPunct="0">
              <a:lnSpc>
                <a:spcPct val="150000"/>
              </a:lnSpc>
              <a:spcBef>
                <a:spcPct val="0"/>
              </a:spcBef>
              <a:spcAft>
                <a:spcPct val="0"/>
              </a:spcAft>
            </a:pPr>
            <a:r>
              <a:rPr lang="en-US" altLang="he-IL" sz="2000" b="1" u="sng" dirty="0">
                <a:latin typeface="David" panose="020E0502060401010101" pitchFamily="34" charset="-79"/>
                <a:ea typeface="Times New Roman" panose="02020603050405020304" pitchFamily="18" charset="0"/>
                <a:cs typeface="David" panose="020E0502060401010101" pitchFamily="34" charset="-79"/>
              </a:rPr>
              <a:t>Economic:</a:t>
            </a:r>
            <a:endParaRPr lang="en-US" altLang="he-IL" sz="2000" dirty="0">
              <a:latin typeface="David" panose="020E0502060401010101" pitchFamily="34" charset="-79"/>
              <a:ea typeface="Times New Roman" panose="02020603050405020304" pitchFamily="18" charset="0"/>
              <a:cs typeface="David" panose="020E0502060401010101" pitchFamily="34" charset="-79"/>
            </a:endParaRP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Unemployed with problematic debts indeed do have more problems returning to work than unemployed without debts (</a:t>
            </a:r>
            <a:r>
              <a:rPr lang="en-US" sz="2000" dirty="0" err="1">
                <a:latin typeface="David" panose="020E0502060401010101" pitchFamily="34" charset="-79"/>
                <a:cs typeface="David" panose="020E0502060401010101" pitchFamily="34" charset="-79"/>
              </a:rPr>
              <a:t>Zwinkels</a:t>
            </a:r>
            <a:r>
              <a:rPr lang="en-US" sz="2000" dirty="0">
                <a:latin typeface="David" panose="020E0502060401010101" pitchFamily="34" charset="-79"/>
                <a:cs typeface="David" panose="020E0502060401010101" pitchFamily="34" charset="-79"/>
              </a:rPr>
              <a:t>, 2015).</a:t>
            </a:r>
          </a:p>
          <a:p>
            <a:pPr marL="342900" indent="-34290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Debt relief trajectories in the context of employment services do lead to more exits, all be it that the exit towards work is relatively limited (Koning, 2014).</a:t>
            </a:r>
          </a:p>
          <a:p>
            <a:pPr marL="285750" lvl="0" indent="-285750" eaLnBrk="0" fontAlgn="base" hangingPunct="0">
              <a:lnSpc>
                <a:spcPct val="150000"/>
              </a:lnSpc>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Making debts more manageable for unemployed on social assistance led to a significantly better chance to get back to work (Sol &amp; </a:t>
            </a:r>
            <a:r>
              <a:rPr lang="en-US" sz="2000" dirty="0" err="1">
                <a:latin typeface="David" panose="020E0502060401010101" pitchFamily="34" charset="-79"/>
                <a:cs typeface="David" panose="020E0502060401010101" pitchFamily="34" charset="-79"/>
              </a:rPr>
              <a:t>Kok</a:t>
            </a:r>
            <a:r>
              <a:rPr lang="en-US" sz="2000" dirty="0">
                <a:latin typeface="David" panose="020E0502060401010101" pitchFamily="34" charset="-79"/>
                <a:cs typeface="David" panose="020E0502060401010101" pitchFamily="34" charset="-79"/>
              </a:rPr>
              <a:t>, 2014)</a:t>
            </a: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2276C92-9991-4435-A4F6-70DFC9550D87}"/>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677FC477-ADB8-444C-AA3E-26C4C3DBFB4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920AD766-3056-48DD-A9AA-FB45A6C17CD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CE0610D-AFDC-4D55-A846-69FD3AAC981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84954333-8E5B-48DC-95CA-FA8E089827D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EBF83AB-E23F-427F-83EA-428B1F46B34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8C44D085-695A-45CC-965C-D37B9EBA7228}"/>
              </a:ext>
            </a:extLst>
          </p:cNvPr>
          <p:cNvGrpSpPr/>
          <p:nvPr/>
        </p:nvGrpSpPr>
        <p:grpSpPr>
          <a:xfrm>
            <a:off x="5122416" y="5856652"/>
            <a:ext cx="1517927" cy="893469"/>
            <a:chOff x="3992165" y="27845"/>
            <a:chExt cx="2214562" cy="893469"/>
          </a:xfrm>
        </p:grpSpPr>
        <p:sp>
          <p:nvSpPr>
            <p:cNvPr id="39" name="חץ: סוגר זוויתי 38">
              <a:extLst>
                <a:ext uri="{FF2B5EF4-FFF2-40B4-BE49-F238E27FC236}">
                  <a16:creationId xmlns:a16="http://schemas.microsoft.com/office/drawing/2014/main" id="{33407B43-9932-45CD-A02E-C6D30E17F9D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9054CDC-7D00-4525-9A80-EEF47A2FB717}"/>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3ED31BC0-05FD-4F51-AB62-48CDCA1DA67F}"/>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0C411CFA-E2EB-431D-83C4-5ADEB9FB0FD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D49C116-F801-43D4-AC31-D016FC3C5078}"/>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7605BFB-EC0F-4EBB-AF54-909EE0FB9F4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D5334762-E63B-495C-8003-C2E0C8EF8FC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061C0F94-E454-43E9-BD6D-B453B2AFD479}"/>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F8A3F58-87D3-4251-AD27-BD73984E692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2A8C4509-BD95-42B6-B5AD-A00F20DE146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B641292-981B-4A97-9CC7-18821183F53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8" name="מלבן 27">
            <a:extLst>
              <a:ext uri="{FF2B5EF4-FFF2-40B4-BE49-F238E27FC236}">
                <a16:creationId xmlns:a16="http://schemas.microsoft.com/office/drawing/2014/main" id="{6059CF61-BDED-4E18-9823-88B7F26D5C10}"/>
              </a:ext>
            </a:extLst>
          </p:cNvPr>
          <p:cNvSpPr/>
          <p:nvPr/>
        </p:nvSpPr>
        <p:spPr>
          <a:xfrm>
            <a:off x="4775045" y="765533"/>
            <a:ext cx="2935419" cy="523220"/>
          </a:xfrm>
          <a:prstGeom prst="rect">
            <a:avLst/>
          </a:prstGeom>
        </p:spPr>
        <p:txBody>
          <a:bodyPr wrap="none">
            <a:spAutoFit/>
          </a:bodyPr>
          <a:lstStyle/>
          <a:p>
            <a:pPr lvl="0" algn="ctr"/>
            <a:r>
              <a:rPr lang="en-US" sz="2800" b="1" dirty="0">
                <a:ln/>
                <a:solidFill>
                  <a:schemeClr val="accent1">
                    <a:lumMod val="50000"/>
                  </a:schemeClr>
                </a:solidFill>
                <a:effectLst>
                  <a:outerShdw blurRad="38100" dist="38100" dir="2700000" algn="tl">
                    <a:srgbClr val="000000">
                      <a:alpha val="43137"/>
                    </a:srgbClr>
                  </a:outerShdw>
                </a:effectLst>
                <a:latin typeface="David" panose="020E0502060401010101" pitchFamily="34" charset="-79"/>
                <a:cs typeface="David" panose="020E0502060401010101" pitchFamily="34" charset="-79"/>
              </a:rPr>
              <a:t>Literature Survey</a:t>
            </a:r>
          </a:p>
        </p:txBody>
      </p:sp>
      <p:sp>
        <p:nvSpPr>
          <p:cNvPr id="29" name="מלבן 28">
            <a:extLst>
              <a:ext uri="{FF2B5EF4-FFF2-40B4-BE49-F238E27FC236}">
                <a16:creationId xmlns:a16="http://schemas.microsoft.com/office/drawing/2014/main" id="{12E6F39D-9FC1-4420-9848-A1EB12EEC2F3}"/>
              </a:ext>
            </a:extLst>
          </p:cNvPr>
          <p:cNvSpPr/>
          <p:nvPr/>
        </p:nvSpPr>
        <p:spPr>
          <a:xfrm>
            <a:off x="334136" y="5300815"/>
            <a:ext cx="4196692" cy="351506"/>
          </a:xfrm>
          <a:prstGeom prst="rect">
            <a:avLst/>
          </a:prstGeom>
          <a:no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600" dirty="0">
                <a:solidFill>
                  <a:schemeClr val="tx2"/>
                </a:solidFill>
                <a:latin typeface="David" panose="020E0502060401010101" pitchFamily="34" charset="-79"/>
                <a:ea typeface="Calibri" panose="020F0502020204030204" pitchFamily="34" charset="0"/>
                <a:cs typeface="David" panose="020E0502060401010101" pitchFamily="34" charset="-79"/>
              </a:rPr>
              <a:t>* The literature survey based on 29 references. </a:t>
            </a:r>
          </a:p>
        </p:txBody>
      </p:sp>
    </p:spTree>
    <p:extLst>
      <p:ext uri="{BB962C8B-B14F-4D97-AF65-F5344CB8AC3E}">
        <p14:creationId xmlns:p14="http://schemas.microsoft.com/office/powerpoint/2010/main" val="1902595662"/>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TotalTime>
  <Words>3882</Words>
  <Application>Microsoft Office PowerPoint</Application>
  <PresentationFormat>מסך רחב</PresentationFormat>
  <Paragraphs>556</Paragraphs>
  <Slides>35</Slides>
  <Notes>35</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35</vt:i4>
      </vt:variant>
    </vt:vector>
  </HeadingPairs>
  <TitlesOfParts>
    <vt:vector size="47" baseType="lpstr">
      <vt:lpstr>Agency FB</vt:lpstr>
      <vt:lpstr>Arial</vt:lpstr>
      <vt:lpstr>Bahnschrift SemiLight Condensed</vt:lpstr>
      <vt:lpstr>Calibri</vt:lpstr>
      <vt:lpstr>Cambria Math</vt:lpstr>
      <vt:lpstr>David</vt:lpstr>
      <vt:lpstr>Tahoma</vt:lpstr>
      <vt:lpstr>Times New Roman</vt:lpstr>
      <vt:lpstr>TimesNewRomanPS-BoldMT</vt:lpstr>
      <vt:lpstr>Tw Cen MT</vt:lpstr>
      <vt:lpstr>Wingdings</vt:lpstr>
      <vt:lpstr>טיפה</vt:lpstr>
      <vt:lpstr>FINAL RESEARCH PROJECT:   Analyzing the success factors of the Israel Employment Service placement program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RESEARCH PROJECT:  Investigate success factors of "Employment Circuits" program of the Israeli Employment Service</dc:title>
  <dc:creator>חן שליו</dc:creator>
  <cp:lastModifiedBy>חן שליו</cp:lastModifiedBy>
  <cp:revision>82</cp:revision>
  <dcterms:created xsi:type="dcterms:W3CDTF">2020-06-13T14:09:04Z</dcterms:created>
  <dcterms:modified xsi:type="dcterms:W3CDTF">2020-07-08T12:24:43Z</dcterms:modified>
</cp:coreProperties>
</file>