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87" r:id="rId9"/>
    <p:sldId id="263" r:id="rId10"/>
    <p:sldId id="264" r:id="rId11"/>
    <p:sldId id="265" r:id="rId12"/>
    <p:sldId id="266" r:id="rId13"/>
    <p:sldId id="267" r:id="rId14"/>
    <p:sldId id="274" r:id="rId15"/>
    <p:sldId id="268" r:id="rId16"/>
    <p:sldId id="269" r:id="rId17"/>
    <p:sldId id="271" r:id="rId18"/>
    <p:sldId id="285" r:id="rId19"/>
    <p:sldId id="272" r:id="rId20"/>
    <p:sldId id="286" r:id="rId21"/>
    <p:sldId id="273" r:id="rId22"/>
    <p:sldId id="275" r:id="rId23"/>
    <p:sldId id="276" r:id="rId24"/>
    <p:sldId id="277" r:id="rId25"/>
    <p:sldId id="278" r:id="rId26"/>
    <p:sldId id="283" r:id="rId27"/>
    <p:sldId id="284" r:id="rId28"/>
    <p:sldId id="288" r:id="rId29"/>
    <p:sldId id="289"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915" autoAdjust="0"/>
    <p:restoredTop sz="86826" autoAdjust="0"/>
  </p:normalViewPr>
  <p:slideViewPr>
    <p:cSldViewPr snapToGrid="0">
      <p:cViewPr varScale="1">
        <p:scale>
          <a:sx n="74" d="100"/>
          <a:sy n="74" d="100"/>
        </p:scale>
        <p:origin x="94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רקע על שירות התעסוקה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5015" custLinFactNeighborY="10525">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שאלות המחקר</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השיטה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הגדרת ערך המטרה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Y="-1778">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איסוף נתונים - טיוב</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rtl="1"/>
          <a:r>
            <a:rPr lang="he-IL" dirty="0"/>
            <a:t>איסוף נתונים - טיוב</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615AABC5-C138-4FB8-A565-3205E2F1EE28}">
      <dgm:prSet/>
      <dgm:spPr/>
      <dgm:t>
        <a:bodyPr/>
        <a:lstStyle/>
        <a:p>
          <a:pPr rtl="1"/>
          <a:r>
            <a:rPr lang="he-IL" dirty="0"/>
            <a:t>איסוף נתונים - טיוב</a:t>
          </a:r>
        </a:p>
      </dgm:t>
    </dgm:pt>
    <dgm:pt modelId="{96A4CD32-AD2C-4417-A39C-554A853D06B6}" type="parTrans" cxnId="{224174AC-BD8F-4BB6-8DBD-3FB23BCEFBAC}">
      <dgm:prSet/>
      <dgm:spPr/>
      <dgm:t>
        <a:bodyPr/>
        <a:lstStyle/>
        <a:p>
          <a:pPr rtl="1"/>
          <a:endParaRPr lang="he-IL"/>
        </a:p>
      </dgm:t>
    </dgm:pt>
    <dgm:pt modelId="{01F9688F-9D55-4355-8B26-FEBB2C493A00}" type="sibTrans" cxnId="{224174AC-BD8F-4BB6-8DBD-3FB23BCEFBAC}">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CC766941-9944-4B8C-B2EF-089BCD26AFE6}" type="pres">
      <dgm:prSet presAssocID="{615AABC5-C138-4FB8-A565-3205E2F1EE28}" presName="parentText" presStyleLbl="node1" presStyleIdx="0" presStyleCnt="1" custLinFactNeighborX="8579" custLinFactNeighborY="-9567">
        <dgm:presLayoutVars>
          <dgm:chMax val="0"/>
          <dgm:bulletEnabled val="1"/>
        </dgm:presLayoutVars>
      </dgm:prSet>
      <dgm:spPr/>
    </dgm:pt>
  </dgm:ptLst>
  <dgm:cxnLst>
    <dgm:cxn modelId="{66A4289A-FE8B-4F8D-87D1-F31E94F7A509}" type="presOf" srcId="{615AABC5-C138-4FB8-A565-3205E2F1EE28}" destId="{CC766941-9944-4B8C-B2EF-089BCD26AFE6}" srcOrd="0" destOrd="0" presId="urn:microsoft.com/office/officeart/2005/8/layout/vList2"/>
    <dgm:cxn modelId="{9284389B-CAA3-4F32-9E7F-1D5ACC6D59FB}" type="presOf" srcId="{4D98B874-6170-4D50-A2A6-61FF55A91860}" destId="{FC23EA08-FF81-44B5-B510-18238CA291E9}" srcOrd="0" destOrd="0" presId="urn:microsoft.com/office/officeart/2005/8/layout/vList2"/>
    <dgm:cxn modelId="{224174AC-BD8F-4BB6-8DBD-3FB23BCEFBAC}" srcId="{4D98B874-6170-4D50-A2A6-61FF55A91860}" destId="{615AABC5-C138-4FB8-A565-3205E2F1EE28}" srcOrd="0" destOrd="0" parTransId="{96A4CD32-AD2C-4417-A39C-554A853D06B6}" sibTransId="{01F9688F-9D55-4355-8B26-FEBB2C493A00}"/>
    <dgm:cxn modelId="{073FEB28-DC83-462D-8DF2-3BEA796E9A61}" type="presParOf" srcId="{FC23EA08-FF81-44B5-B510-18238CA291E9}" destId="{CC766941-9944-4B8C-B2EF-089BCD26AFE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dgm:spPr/>
      <dgm:t>
        <a:bodyPr/>
        <a:lstStyle/>
        <a:p>
          <a:pPr rtl="1"/>
          <a:endParaRPr lang="he-IL"/>
        </a:p>
      </dgm:t>
    </dgm:pt>
    <dgm:pt modelId="{000F8730-38C7-4518-AC59-94795A9DD40F}">
      <dgm:prSet/>
      <dgm:spPr/>
      <dgm:t>
        <a:bodyPr/>
        <a:lstStyle/>
        <a:p>
          <a:pPr rtl="1"/>
          <a:r>
            <a:rPr lang="he-IL" dirty="0"/>
            <a:t>מוטיבציה לביצוע הפרויקט</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rtl="1"/>
          <a:r>
            <a:rPr lang="he-IL" dirty="0"/>
            <a:t>מטרת הפרויקט</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rtl="1"/>
          <a:r>
            <a:rPr lang="he-IL" dirty="0"/>
            <a:t>אבטלה- מידע כללי</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rtl="1"/>
          <a:r>
            <a:rPr lang="he-IL" dirty="0"/>
            <a:t>ישראל אל מול ה</a:t>
          </a:r>
          <a:r>
            <a:rPr lang="en-US" dirty="0"/>
            <a:t>OECD</a:t>
          </a:r>
          <a:endParaRPr lang="he-IL" dirty="0"/>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27994" custLinFactNeighborY="-9372">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סקר ספרות – תופעת האבטלה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סקר ספרות – תופעת האבטלה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98" custLinFactNeighborY="82162">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rtl="1"/>
          <a:r>
            <a:rPr lang="he-IL" dirty="0"/>
            <a:t>סקר ספרות – תופעת האבטלה</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98B874-6170-4D50-A2A6-61FF55A91860}" type="doc">
      <dgm:prSet loTypeId="urn:microsoft.com/office/officeart/2005/8/layout/vList2" loCatId="list" qsTypeId="urn:microsoft.com/office/officeart/2005/8/quickstyle/simple1" qsCatId="simple" csTypeId="urn:microsoft.com/office/officeart/2005/8/colors/accent1_2" csCatId="accent1" phldr="1"/>
      <dgm:spPr/>
      <dgm:t>
        <a:bodyPr/>
        <a:lstStyle/>
        <a:p>
          <a:pPr rtl="1"/>
          <a:endParaRPr lang="he-IL"/>
        </a:p>
      </dgm:t>
    </dgm:pt>
    <dgm:pt modelId="{000F8730-38C7-4518-AC59-94795A9DD40F}">
      <dgm:prSet/>
      <dgm:spPr/>
      <dgm:t>
        <a:bodyPr/>
        <a:lstStyle/>
        <a:p>
          <a:pPr algn="ctr" rtl="1"/>
          <a:r>
            <a:rPr lang="he-IL" dirty="0"/>
            <a:t>סקר ספרות - תופעת האבטלה בישראל</a:t>
          </a:r>
        </a:p>
      </dgm:t>
    </dgm:pt>
    <dgm:pt modelId="{E9281F41-062E-4C20-83F2-FFFEEF38A115}" type="parTrans" cxnId="{29A82256-28DB-4543-9EE5-9E5796429E9F}">
      <dgm:prSet/>
      <dgm:spPr/>
      <dgm:t>
        <a:bodyPr/>
        <a:lstStyle/>
        <a:p>
          <a:pPr rtl="1"/>
          <a:endParaRPr lang="he-IL"/>
        </a:p>
      </dgm:t>
    </dgm:pt>
    <dgm:pt modelId="{2C572E47-074D-4E1D-AD36-3602791D7443}" type="sibTrans" cxnId="{29A82256-28DB-4543-9EE5-9E5796429E9F}">
      <dgm:prSet/>
      <dgm:spPr/>
      <dgm:t>
        <a:bodyPr/>
        <a:lstStyle/>
        <a:p>
          <a:pPr rtl="1"/>
          <a:endParaRPr lang="he-IL"/>
        </a:p>
      </dgm:t>
    </dgm:pt>
    <dgm:pt modelId="{FC23EA08-FF81-44B5-B510-18238CA291E9}" type="pres">
      <dgm:prSet presAssocID="{4D98B874-6170-4D50-A2A6-61FF55A91860}" presName="linear" presStyleCnt="0">
        <dgm:presLayoutVars>
          <dgm:animLvl val="lvl"/>
          <dgm:resizeHandles val="exact"/>
        </dgm:presLayoutVars>
      </dgm:prSet>
      <dgm:spPr/>
    </dgm:pt>
    <dgm:pt modelId="{7E4C1D88-B03A-45B7-915F-89400640FC80}" type="pres">
      <dgm:prSet presAssocID="{000F8730-38C7-4518-AC59-94795A9DD40F}" presName="parentText" presStyleLbl="node1" presStyleIdx="0" presStyleCnt="1" custLinFactNeighborX="8579" custLinFactNeighborY="-9567">
        <dgm:presLayoutVars>
          <dgm:chMax val="0"/>
          <dgm:bulletEnabled val="1"/>
        </dgm:presLayoutVars>
      </dgm:prSet>
      <dgm:spPr/>
    </dgm:pt>
  </dgm:ptLst>
  <dgm:cxnLst>
    <dgm:cxn modelId="{29A82256-28DB-4543-9EE5-9E5796429E9F}" srcId="{4D98B874-6170-4D50-A2A6-61FF55A91860}" destId="{000F8730-38C7-4518-AC59-94795A9DD40F}" srcOrd="0" destOrd="0" parTransId="{E9281F41-062E-4C20-83F2-FFFEEF38A115}" sibTransId="{2C572E47-074D-4E1D-AD36-3602791D7443}"/>
    <dgm:cxn modelId="{9284389B-CAA3-4F32-9E7F-1D5ACC6D59FB}" type="presOf" srcId="{4D98B874-6170-4D50-A2A6-61FF55A91860}" destId="{FC23EA08-FF81-44B5-B510-18238CA291E9}" srcOrd="0" destOrd="0" presId="urn:microsoft.com/office/officeart/2005/8/layout/vList2"/>
    <dgm:cxn modelId="{1E8939EB-EA8E-4965-930A-07AB801A9926}" type="presOf" srcId="{000F8730-38C7-4518-AC59-94795A9DD40F}" destId="{7E4C1D88-B03A-45B7-915F-89400640FC80}" srcOrd="0" destOrd="0" presId="urn:microsoft.com/office/officeart/2005/8/layout/vList2"/>
    <dgm:cxn modelId="{032033B0-59A9-42B1-A9E5-2E19BED4FF2E}" type="presParOf" srcId="{FC23EA08-FF81-44B5-B510-18238CA291E9}" destId="{7E4C1D88-B03A-45B7-915F-89400640FC8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885"/>
          <a:ext cx="4048393"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רקע על שירות התעסוקה</a:t>
          </a:r>
        </a:p>
      </dsp:txBody>
      <dsp:txXfrm>
        <a:off x="34269" y="40154"/>
        <a:ext cx="3979855" cy="6334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444811"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1">
            <a:lnSpc>
              <a:spcPct val="90000"/>
            </a:lnSpc>
            <a:spcBef>
              <a:spcPct val="0"/>
            </a:spcBef>
            <a:spcAft>
              <a:spcPct val="35000"/>
            </a:spcAft>
            <a:buNone/>
          </a:pPr>
          <a:r>
            <a:rPr lang="he-IL" sz="2900" kern="1200" dirty="0"/>
            <a:t>שאלות המחקר</a:t>
          </a:r>
        </a:p>
      </dsp:txBody>
      <dsp:txXfrm>
        <a:off x="33127" y="33127"/>
        <a:ext cx="2378557" cy="6123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1406909" cy="702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השיטה</a:t>
          </a:r>
        </a:p>
      </dsp:txBody>
      <dsp:txXfrm>
        <a:off x="34269" y="34269"/>
        <a:ext cx="1338371" cy="63346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4693"/>
          <a:ext cx="3146348"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1">
            <a:lnSpc>
              <a:spcPct val="90000"/>
            </a:lnSpc>
            <a:spcBef>
              <a:spcPct val="0"/>
            </a:spcBef>
            <a:spcAft>
              <a:spcPct val="35000"/>
            </a:spcAft>
            <a:buNone/>
          </a:pPr>
          <a:r>
            <a:rPr lang="he-IL" sz="2800" kern="1200" dirty="0"/>
            <a:t>הגדרת ערך המטרה</a:t>
          </a:r>
        </a:p>
      </dsp:txBody>
      <dsp:txXfrm>
        <a:off x="31984" y="46677"/>
        <a:ext cx="3082380" cy="5912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rtl="1">
            <a:lnSpc>
              <a:spcPct val="90000"/>
            </a:lnSpc>
            <a:spcBef>
              <a:spcPct val="0"/>
            </a:spcBef>
            <a:spcAft>
              <a:spcPct val="35000"/>
            </a:spcAft>
            <a:buNone/>
          </a:pPr>
          <a:r>
            <a:rPr lang="he-IL" sz="2900" kern="1200" dirty="0"/>
            <a:t>איסוף נתונים - טיוב</a:t>
          </a:r>
        </a:p>
      </dsp:txBody>
      <dsp:txXfrm>
        <a:off x="33127" y="33127"/>
        <a:ext cx="3048350" cy="6123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114604"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he-IL" sz="2900" kern="1200" dirty="0"/>
            <a:t>איסוף נתונים - טיוב</a:t>
          </a:r>
        </a:p>
      </dsp:txBody>
      <dsp:txXfrm>
        <a:off x="33127" y="33127"/>
        <a:ext cx="3048350" cy="6123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66941-9944-4B8C-B2EF-089BCD26AFE6}">
      <dsp:nvSpPr>
        <dsp:cNvPr id="0" name=""/>
        <dsp:cNvSpPr/>
      </dsp:nvSpPr>
      <dsp:spPr>
        <a:xfrm>
          <a:off x="0" y="0"/>
          <a:ext cx="3097552"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he-IL" sz="2900" kern="1200" dirty="0"/>
            <a:t>איסוף נתונים - טיוב</a:t>
          </a:r>
        </a:p>
      </dsp:txBody>
      <dsp:txXfrm>
        <a:off x="33127" y="33127"/>
        <a:ext cx="3031298" cy="6123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4642"/>
          <a:ext cx="4048393"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he-IL" sz="2900" kern="1200" dirty="0"/>
            <a:t>מוטיבציה לביצוע הפרויקט</a:t>
          </a:r>
        </a:p>
      </dsp:txBody>
      <dsp:txXfrm>
        <a:off x="33127" y="47769"/>
        <a:ext cx="3982139" cy="612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2579683" cy="678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r" defTabSz="1289050" rtl="1">
            <a:lnSpc>
              <a:spcPct val="90000"/>
            </a:lnSpc>
            <a:spcBef>
              <a:spcPct val="0"/>
            </a:spcBef>
            <a:spcAft>
              <a:spcPct val="35000"/>
            </a:spcAft>
            <a:buNone/>
          </a:pPr>
          <a:r>
            <a:rPr lang="he-IL" sz="2900" kern="1200" dirty="0"/>
            <a:t>מטרת הפרויקט</a:t>
          </a:r>
        </a:p>
      </dsp:txBody>
      <dsp:txXfrm>
        <a:off x="33127" y="33127"/>
        <a:ext cx="2513429" cy="6123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5476"/>
          <a:ext cx="2579683" cy="5850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r" defTabSz="1111250" rtl="1">
            <a:lnSpc>
              <a:spcPct val="90000"/>
            </a:lnSpc>
            <a:spcBef>
              <a:spcPct val="0"/>
            </a:spcBef>
            <a:spcAft>
              <a:spcPct val="35000"/>
            </a:spcAft>
            <a:buNone/>
          </a:pPr>
          <a:r>
            <a:rPr lang="he-IL" sz="2500" kern="1200" dirty="0"/>
            <a:t>אבטלה- מידע כללי</a:t>
          </a:r>
        </a:p>
      </dsp:txBody>
      <dsp:txXfrm>
        <a:off x="28557" y="34033"/>
        <a:ext cx="2522569" cy="527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448926"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r" defTabSz="1244600" rtl="1">
            <a:lnSpc>
              <a:spcPct val="90000"/>
            </a:lnSpc>
            <a:spcBef>
              <a:spcPct val="0"/>
            </a:spcBef>
            <a:spcAft>
              <a:spcPct val="35000"/>
            </a:spcAft>
            <a:buNone/>
          </a:pPr>
          <a:r>
            <a:rPr lang="he-IL" sz="2800" kern="1200" dirty="0"/>
            <a:t>ישראל אל מול ה</a:t>
          </a:r>
          <a:r>
            <a:rPr lang="en-US" sz="2800" kern="1200" dirty="0"/>
            <a:t>OECD</a:t>
          </a:r>
          <a:endParaRPr lang="he-IL" sz="2800" kern="1200" dirty="0"/>
        </a:p>
      </dsp:txBody>
      <dsp:txXfrm>
        <a:off x="31984" y="31984"/>
        <a:ext cx="3384958" cy="5912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0"/>
          <a:ext cx="3766422" cy="5148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he-IL" sz="2200" kern="1200" dirty="0"/>
            <a:t>סקר ספרות – תופעת האבטלה</a:t>
          </a:r>
        </a:p>
      </dsp:txBody>
      <dsp:txXfrm>
        <a:off x="25130" y="25130"/>
        <a:ext cx="3716162" cy="464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31217"/>
          <a:ext cx="3766422"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he-IL" sz="2300" kern="1200" dirty="0"/>
            <a:t>סקר ספרות – תופעת האבטלה</a:t>
          </a:r>
        </a:p>
      </dsp:txBody>
      <dsp:txXfrm>
        <a:off x="26273" y="57490"/>
        <a:ext cx="3713876" cy="485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33353"/>
          <a:ext cx="3766422"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r" defTabSz="1022350" rtl="1">
            <a:lnSpc>
              <a:spcPct val="90000"/>
            </a:lnSpc>
            <a:spcBef>
              <a:spcPct val="0"/>
            </a:spcBef>
            <a:spcAft>
              <a:spcPct val="35000"/>
            </a:spcAft>
            <a:buNone/>
          </a:pPr>
          <a:r>
            <a:rPr lang="he-IL" sz="2300" kern="1200" dirty="0"/>
            <a:t>סקר ספרות – תופעת האבטלה</a:t>
          </a:r>
        </a:p>
      </dsp:txBody>
      <dsp:txXfrm>
        <a:off x="26273" y="59626"/>
        <a:ext cx="3713876" cy="485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C1D88-B03A-45B7-915F-89400640FC80}">
      <dsp:nvSpPr>
        <dsp:cNvPr id="0" name=""/>
        <dsp:cNvSpPr/>
      </dsp:nvSpPr>
      <dsp:spPr>
        <a:xfrm>
          <a:off x="0" y="110673"/>
          <a:ext cx="4601912" cy="538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rtl="1">
            <a:lnSpc>
              <a:spcPct val="90000"/>
            </a:lnSpc>
            <a:spcBef>
              <a:spcPct val="0"/>
            </a:spcBef>
            <a:spcAft>
              <a:spcPct val="35000"/>
            </a:spcAft>
            <a:buNone/>
          </a:pPr>
          <a:r>
            <a:rPr lang="he-IL" sz="2300" kern="1200" dirty="0"/>
            <a:t>סקר ספרות - תופעת האבטלה בישראל</a:t>
          </a:r>
        </a:p>
      </dsp:txBody>
      <dsp:txXfrm>
        <a:off x="26273" y="136946"/>
        <a:ext cx="4549366" cy="485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8FF8BAF-6063-4885-A4F4-98342DAEAC0D}" type="datetimeFigureOut">
              <a:rPr lang="he-IL" smtClean="0"/>
              <a:t>ח'/ניסן/תש"פ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0717E0B-9030-47BF-AF2F-B28FC06A42BE}" type="slidenum">
              <a:rPr lang="he-IL" smtClean="0"/>
              <a:t>‹#›</a:t>
            </a:fld>
            <a:endParaRPr lang="he-IL"/>
          </a:p>
        </p:txBody>
      </p:sp>
    </p:spTree>
    <p:extLst>
      <p:ext uri="{BB962C8B-B14F-4D97-AF65-F5344CB8AC3E}">
        <p14:creationId xmlns:p14="http://schemas.microsoft.com/office/powerpoint/2010/main" val="383677771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a:t>
            </a:fld>
            <a:endParaRPr lang="he-IL"/>
          </a:p>
        </p:txBody>
      </p:sp>
    </p:spTree>
    <p:extLst>
      <p:ext uri="{BB962C8B-B14F-4D97-AF65-F5344CB8AC3E}">
        <p14:creationId xmlns:p14="http://schemas.microsoft.com/office/powerpoint/2010/main" val="296112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התוכנית הזכירה באופייה את תוכנית ויסקונסין.</a:t>
            </a:r>
          </a:p>
          <a:p>
            <a:r>
              <a:rPr lang="he-IL" dirty="0"/>
              <a:t>בישראל יש גופים פרטיים למציאת עבודה, וגם גורם ממשלתי- שירות התעסוקה.</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10</a:t>
            </a:fld>
            <a:endParaRPr lang="he-IL"/>
          </a:p>
        </p:txBody>
      </p:sp>
    </p:spTree>
    <p:extLst>
      <p:ext uri="{BB962C8B-B14F-4D97-AF65-F5344CB8AC3E}">
        <p14:creationId xmlns:p14="http://schemas.microsoft.com/office/powerpoint/2010/main" val="119869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aren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11</a:t>
            </a:fld>
            <a:endParaRPr lang="he-IL"/>
          </a:p>
        </p:txBody>
      </p:sp>
    </p:spTree>
    <p:extLst>
      <p:ext uri="{BB962C8B-B14F-4D97-AF65-F5344CB8AC3E}">
        <p14:creationId xmlns:p14="http://schemas.microsoft.com/office/powerpoint/2010/main" val="298189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בשלב שאלות המחקר- מתוך היכרות עם המערכת, הנתונים, הדוחות.</a:t>
            </a:r>
          </a:p>
          <a:p>
            <a:r>
              <a:rPr lang="he-IL" dirty="0"/>
              <a:t>איסוף מידע – הוצאת הנתונים והצפנתם.</a:t>
            </a:r>
          </a:p>
          <a:p>
            <a:r>
              <a:rPr lang="he-IL" dirty="0"/>
              <a:t>הכנת הנתונים- קורסים ב</a:t>
            </a:r>
            <a:r>
              <a:rPr lang="en-US" dirty="0"/>
              <a:t>Udemy</a:t>
            </a:r>
            <a:r>
              <a:rPr lang="he-IL" dirty="0"/>
              <a:t>, היוועצות עם אנשים שעובדים בתחום.</a:t>
            </a:r>
          </a:p>
          <a:p>
            <a:r>
              <a:rPr lang="he-IL" dirty="0"/>
              <a:t>ניתוח המודל- היוועצות עם אנשים שעובדים בתחום.</a:t>
            </a:r>
          </a:p>
          <a:p>
            <a:endParaRPr lang="he-IL" dirty="0"/>
          </a:p>
          <a:p>
            <a:r>
              <a:rPr lang="he-IL" dirty="0"/>
              <a:t>לדבר על הנתונים וכמותם</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12</a:t>
            </a:fld>
            <a:endParaRPr lang="he-IL"/>
          </a:p>
        </p:txBody>
      </p:sp>
    </p:spTree>
    <p:extLst>
      <p:ext uri="{BB962C8B-B14F-4D97-AF65-F5344CB8AC3E}">
        <p14:creationId xmlns:p14="http://schemas.microsoft.com/office/powerpoint/2010/main" val="3662287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כדי להתחיל בניתוח הנתונים הייתי צריך להגדיר מהו ערך המטרה- מה אני רוצה למצוא או לסווג.</a:t>
            </a:r>
          </a:p>
          <a:p>
            <a:r>
              <a:rPr lang="he-IL" dirty="0"/>
              <a:t>החלטתי (מניסיון אישי והיכרות עם הנתונים והתוכנית) לחלק ל4 סוגים.</a:t>
            </a:r>
          </a:p>
          <a:p>
            <a:r>
              <a:rPr lang="he-IL" dirty="0"/>
              <a:t>התנאים לכל אחד מהם בוססו נטו מהיכרות עם התוכנית והנתונים בה.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13</a:t>
            </a:fld>
            <a:endParaRPr lang="he-IL"/>
          </a:p>
        </p:txBody>
      </p:sp>
    </p:spTree>
    <p:extLst>
      <p:ext uri="{BB962C8B-B14F-4D97-AF65-F5344CB8AC3E}">
        <p14:creationId xmlns:p14="http://schemas.microsoft.com/office/powerpoint/2010/main" val="41031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עמודות= לפרט בקטנה.</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14</a:t>
            </a:fld>
            <a:endParaRPr lang="he-IL"/>
          </a:p>
        </p:txBody>
      </p:sp>
    </p:spTree>
    <p:extLst>
      <p:ext uri="{BB962C8B-B14F-4D97-AF65-F5344CB8AC3E}">
        <p14:creationId xmlns:p14="http://schemas.microsoft.com/office/powerpoint/2010/main" val="3188401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15</a:t>
            </a:fld>
            <a:endParaRPr lang="he-IL"/>
          </a:p>
        </p:txBody>
      </p:sp>
    </p:spTree>
    <p:extLst>
      <p:ext uri="{BB962C8B-B14F-4D97-AF65-F5344CB8AC3E}">
        <p14:creationId xmlns:p14="http://schemas.microsoft.com/office/powerpoint/2010/main" val="94950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16</a:t>
            </a:fld>
            <a:endParaRPr lang="he-IL"/>
          </a:p>
        </p:txBody>
      </p:sp>
    </p:spTree>
    <p:extLst>
      <p:ext uri="{BB962C8B-B14F-4D97-AF65-F5344CB8AC3E}">
        <p14:creationId xmlns:p14="http://schemas.microsoft.com/office/powerpoint/2010/main" val="4164787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400" u="sng" dirty="0">
                <a:latin typeface="David" panose="020E0502060401010101" pitchFamily="34" charset="-79"/>
                <a:cs typeface="David" panose="020E0502060401010101" pitchFamily="34" charset="-79"/>
              </a:rPr>
              <a:t>סיווג </a:t>
            </a:r>
            <a:r>
              <a:rPr lang="he-IL" sz="1400" u="sng" dirty="0" err="1">
                <a:latin typeface="David" panose="020E0502060401010101" pitchFamily="34" charset="-79"/>
                <a:cs typeface="David" panose="020E0502060401010101" pitchFamily="34" charset="-79"/>
              </a:rPr>
              <a:t>דו"ע</a:t>
            </a:r>
            <a:r>
              <a:rPr lang="he-IL" sz="1400" u="sng" dirty="0">
                <a:latin typeface="David" panose="020E0502060401010101" pitchFamily="34" charset="-79"/>
                <a:cs typeface="David" panose="020E0502060401010101" pitchFamily="34" charset="-79"/>
              </a:rPr>
              <a:t> ערבים: </a:t>
            </a:r>
            <a:r>
              <a:rPr lang="he-IL" sz="1400" dirty="0">
                <a:latin typeface="David" panose="020E0502060401010101" pitchFamily="34" charset="-79"/>
                <a:cs typeface="David" panose="020E0502060401010101" pitchFamily="34" charset="-79"/>
              </a:rPr>
              <a:t>דובר השפה הערבית וגם שדתו היא לא יהודית.</a:t>
            </a:r>
            <a:endParaRPr lang="en-US" sz="1400" dirty="0">
              <a:latin typeface="David" panose="020E0502060401010101" pitchFamily="34" charset="-79"/>
              <a:cs typeface="David" panose="020E0502060401010101" pitchFamily="34" charset="-79"/>
            </a:endParaRPr>
          </a:p>
          <a:p>
            <a:pPr lvl="0"/>
            <a:r>
              <a:rPr lang="he-IL" sz="1400" dirty="0">
                <a:latin typeface="David" panose="020E0502060401010101" pitchFamily="34" charset="-79"/>
                <a:cs typeface="David" panose="020E0502060401010101" pitchFamily="34" charset="-79"/>
              </a:rPr>
              <a:t>*</a:t>
            </a:r>
            <a:r>
              <a:rPr lang="he-IL" sz="1200" i="1" dirty="0">
                <a:latin typeface="David" panose="020E0502060401010101" pitchFamily="34" charset="-79"/>
                <a:cs typeface="David" panose="020E0502060401010101" pitchFamily="34" charset="-79"/>
              </a:rPr>
              <a:t>הערה - ישנם לא ערבים (שאינם יהודים) שדוברים ערבית אבל שיעורם באוכלוסייה הנו נמוך ולכן לא ישפיע רבות על התוצאה.</a:t>
            </a:r>
            <a:endParaRPr lang="en-US" sz="1200" i="1" dirty="0">
              <a:latin typeface="David" panose="020E0502060401010101" pitchFamily="34" charset="-79"/>
              <a:cs typeface="David" panose="020E0502060401010101" pitchFamily="34" charset="-79"/>
            </a:endParaRPr>
          </a:p>
          <a:p>
            <a:endParaRPr lang="en-US" sz="14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17</a:t>
            </a:fld>
            <a:endParaRPr lang="he-IL"/>
          </a:p>
        </p:txBody>
      </p:sp>
    </p:spTree>
    <p:extLst>
      <p:ext uri="{BB962C8B-B14F-4D97-AF65-F5344CB8AC3E}">
        <p14:creationId xmlns:p14="http://schemas.microsoft.com/office/powerpoint/2010/main" val="686622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14:m>
                  <m:oMath xmlns:m="http://schemas.openxmlformats.org/officeDocument/2006/math">
                    <m:r>
                      <a:rPr lang="he-IL" sz="1200" i="1" kern="1200">
                        <a:solidFill>
                          <a:schemeClr val="tx1"/>
                        </a:solidFill>
                        <a:effectLst/>
                        <a:latin typeface="Cambria Math" panose="02040503050406030204" pitchFamily="18" charset="0"/>
                        <a:ea typeface="+mn-ea"/>
                        <a:cs typeface="+mn-cs"/>
                      </a:rPr>
                      <m:t>𝜌</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2</m:t>
                    </m:r>
                  </m:oMath>
                </a14:m>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05</m:t>
                    </m:r>
                  </m:oMath>
                </a14:m>
                <a:r>
                  <a:rPr lang="he-IL" sz="1200" kern="1200" dirty="0">
                    <a:solidFill>
                      <a:schemeClr val="tx1"/>
                    </a:solidFill>
                    <a:effectLst/>
                    <a:latin typeface="+mn-lt"/>
                    <a:ea typeface="+mn-ea"/>
                    <a:cs typeface="+mn-cs"/>
                  </a:rPr>
                  <a:t> ולכן נאמר כי הנתונים מתפלגים בצורה נורמלית.</a:t>
                </a:r>
              </a:p>
              <a:p>
                <a:r>
                  <a:rPr lang="he-IL" sz="1200" kern="1200" dirty="0">
                    <a:solidFill>
                      <a:schemeClr val="tx1"/>
                    </a:solidFill>
                    <a:effectLst/>
                    <a:latin typeface="+mn-lt"/>
                    <a:ea typeface="+mn-ea"/>
                    <a:cs typeface="+mn-cs"/>
                  </a:rPr>
                  <a:t>מובהק- אומר שבהסתברות גבוהה הוא מייצג את המצב הקיים.</a:t>
                </a:r>
                <a:br>
                  <a:rPr lang="en-US" sz="1200" kern="1200" dirty="0">
                    <a:solidFill>
                      <a:schemeClr val="tx1"/>
                    </a:solidFill>
                    <a:effectLst/>
                    <a:latin typeface="+mn-lt"/>
                    <a:ea typeface="+mn-ea"/>
                    <a:cs typeface="+mn-cs"/>
                  </a:rPr>
                </a:br>
                <a:endParaRPr lang="he-IL" dirty="0"/>
              </a:p>
            </p:txBody>
          </p:sp>
        </mc:Choice>
        <mc:Fallback xmlns="">
          <p:sp>
            <p:nvSpPr>
              <p:cNvPr id="3" name="מציין מיקום של הערות 2"/>
              <p:cNvSpPr>
                <a:spLocks noGrp="1"/>
              </p:cNvSpPr>
              <p:nvPr>
                <p:ph type="body" idx="1"/>
              </p:nvPr>
            </p:nvSpPr>
            <p:spPr/>
            <p:txBody>
              <a:bodyPr/>
              <a:lstStyle/>
              <a:p>
                <a:r>
                  <a:rPr lang="he-IL" sz="1200" kern="1200" dirty="0">
                    <a:solidFill>
                      <a:schemeClr val="tx1"/>
                    </a:solidFill>
                    <a:effectLst/>
                    <a:latin typeface="+mn-lt"/>
                    <a:ea typeface="+mn-ea"/>
                    <a:cs typeface="+mn-cs"/>
                  </a:rPr>
                  <a:t>ניתן לראות בבירור כי הערך הקריטי </a:t>
                </a:r>
                <a:r>
                  <a:rPr lang="he-IL" sz="1200" i="0" kern="1200">
                    <a:solidFill>
                      <a:schemeClr val="tx1"/>
                    </a:solidFill>
                    <a:effectLst/>
                    <a:latin typeface="+mn-lt"/>
                    <a:ea typeface="+mn-ea"/>
                    <a:cs typeface="+mn-cs"/>
                  </a:rPr>
                  <a:t>𝜌</a:t>
                </a:r>
                <a:r>
                  <a:rPr lang="en-US" sz="1200" i="0" kern="1200">
                    <a:solidFill>
                      <a:schemeClr val="tx1"/>
                    </a:solidFill>
                    <a:effectLst/>
                    <a:latin typeface="+mn-lt"/>
                    <a:ea typeface="+mn-ea"/>
                    <a:cs typeface="+mn-cs"/>
                  </a:rPr>
                  <a:t>=0.2</a:t>
                </a:r>
                <a:r>
                  <a:rPr lang="en-US" sz="1200" i="1" kern="1200" dirty="0">
                    <a:solidFill>
                      <a:schemeClr val="tx1"/>
                    </a:solidFill>
                    <a:effectLst/>
                    <a:latin typeface="+mn-lt"/>
                    <a:ea typeface="+mn-ea"/>
                    <a:cs typeface="+mn-cs"/>
                  </a:rPr>
                  <a:t>  </a:t>
                </a:r>
                <a:r>
                  <a:rPr lang="he-IL" sz="1200" kern="1200" dirty="0">
                    <a:solidFill>
                      <a:schemeClr val="tx1"/>
                    </a:solidFill>
                    <a:effectLst/>
                    <a:latin typeface="+mn-lt"/>
                    <a:ea typeface="+mn-ea"/>
                    <a:cs typeface="+mn-cs"/>
                  </a:rPr>
                  <a:t> ,  </a:t>
                </a:r>
                <a:r>
                  <a:rPr lang="en-US" sz="1200" i="0" kern="1200">
                    <a:solidFill>
                      <a:schemeClr val="tx1"/>
                    </a:solidFill>
                    <a:effectLst/>
                    <a:latin typeface="+mn-lt"/>
                    <a:ea typeface="+mn-ea"/>
                    <a:cs typeface="+mn-cs"/>
                  </a:rPr>
                  <a:t>∝=0.05</a:t>
                </a:r>
                <a:r>
                  <a:rPr lang="he-IL" sz="1200" kern="1200" dirty="0">
                    <a:solidFill>
                      <a:schemeClr val="tx1"/>
                    </a:solidFill>
                    <a:effectLst/>
                    <a:latin typeface="+mn-lt"/>
                    <a:ea typeface="+mn-ea"/>
                    <a:cs typeface="+mn-cs"/>
                  </a:rPr>
                  <a:t> ולכן נאמר כי הנתונים מתפלגים בצורה נורמלית</a:t>
                </a:r>
                <a:endParaRPr lang="he-IL" dirty="0"/>
              </a:p>
              <a:p>
                <a:endParaRPr lang="he-IL" dirty="0"/>
              </a:p>
            </p:txBody>
          </p:sp>
        </mc:Fallback>
      </mc:AlternateContent>
      <p:sp>
        <p:nvSpPr>
          <p:cNvPr id="4" name="מציין מיקום של מספר שקופית 3"/>
          <p:cNvSpPr>
            <a:spLocks noGrp="1"/>
          </p:cNvSpPr>
          <p:nvPr>
            <p:ph type="sldNum" sz="quarter" idx="5"/>
          </p:nvPr>
        </p:nvSpPr>
        <p:spPr/>
        <p:txBody>
          <a:bodyPr/>
          <a:lstStyle/>
          <a:p>
            <a:fld id="{C0717E0B-9030-47BF-AF2F-B28FC06A42BE}" type="slidenum">
              <a:rPr lang="he-IL" smtClean="0"/>
              <a:t>18</a:t>
            </a:fld>
            <a:endParaRPr lang="he-IL"/>
          </a:p>
        </p:txBody>
      </p:sp>
    </p:spTree>
    <p:extLst>
      <p:ext uri="{BB962C8B-B14F-4D97-AF65-F5344CB8AC3E}">
        <p14:creationId xmlns:p14="http://schemas.microsoft.com/office/powerpoint/2010/main" val="165395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יותר מ25% יש להם הפרש שלילי, משמע בעיה בנתונים שהוכנסו למערכת.</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19</a:t>
            </a:fld>
            <a:endParaRPr lang="he-IL"/>
          </a:p>
        </p:txBody>
      </p:sp>
    </p:spTree>
    <p:extLst>
      <p:ext uri="{BB962C8B-B14F-4D97-AF65-F5344CB8AC3E}">
        <p14:creationId xmlns:p14="http://schemas.microsoft.com/office/powerpoint/2010/main" val="3878442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sz="1200" dirty="0">
                <a:latin typeface="David" panose="020E0502060401010101" pitchFamily="34" charset="-79"/>
                <a:cs typeface="David" panose="020E0502060401010101" pitchFamily="34" charset="-79"/>
              </a:rPr>
              <a:t>השירות אחראי על העברת דיווחים שוטפים למוסד לביטוח לאומי בנוגע לזכאותם של דורשי העבודה לדמי אבטלה או גמלת הבטחת הכנסה. </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a:t>
            </a:fld>
            <a:endParaRPr lang="he-IL"/>
          </a:p>
        </p:txBody>
      </p:sp>
    </p:spTree>
    <p:extLst>
      <p:ext uri="{BB962C8B-B14F-4D97-AF65-F5344CB8AC3E}">
        <p14:creationId xmlns:p14="http://schemas.microsoft.com/office/powerpoint/2010/main" val="3533018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השימוש ב</a:t>
            </a:r>
            <a:r>
              <a:rPr lang="en-US" dirty="0"/>
              <a:t>ANOVA</a:t>
            </a:r>
            <a:r>
              <a:rPr lang="he-IL" dirty="0"/>
              <a:t> בגלל שהוא מנתח הבדלים בין 3 ממוצעים או יותר.</a:t>
            </a:r>
            <a:r>
              <a:rPr lang="he-IL" i="0" dirty="0">
                <a:latin typeface="David" panose="020E0502060401010101" pitchFamily="34" charset="-79"/>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endParaRPr lang="he-IL" dirty="0"/>
          </a:p>
          <a:p>
            <a:r>
              <a:rPr lang="he-IL" dirty="0"/>
              <a:t>יח' המשתנה הנמדד הוא ימים בריבוע.</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20</a:t>
            </a:fld>
            <a:endParaRPr lang="he-IL"/>
          </a:p>
        </p:txBody>
      </p:sp>
    </p:spTree>
    <p:extLst>
      <p:ext uri="{BB962C8B-B14F-4D97-AF65-F5344CB8AC3E}">
        <p14:creationId xmlns:p14="http://schemas.microsoft.com/office/powerpoint/2010/main" val="1567151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יחידות במספר תוכניות בריבוע.</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השערת האפס של </a:t>
            </a:r>
            <a:r>
              <a:rPr lang="en-US" i="0" dirty="0">
                <a:latin typeface="David" panose="020E0502060401010101" pitchFamily="34" charset="-79"/>
                <a:cs typeface="David" panose="020E0502060401010101" pitchFamily="34" charset="-79"/>
              </a:rPr>
              <a:t>ANOVA</a:t>
            </a:r>
            <a:r>
              <a:rPr lang="he-IL" i="0" dirty="0">
                <a:latin typeface="David" panose="020E0502060401010101" pitchFamily="34" charset="-79"/>
                <a:cs typeface="David" panose="020E0502060401010101" pitchFamily="34" charset="-79"/>
              </a:rPr>
              <a:t> היא שאין הבדל בין הממוצעים של הקבוצות.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החלטתי לבדוק בין זוגות </a:t>
            </a:r>
            <a:r>
              <a:rPr lang="he-IL" i="0" dirty="0" err="1">
                <a:latin typeface="David" panose="020E0502060401010101" pitchFamily="34" charset="-79"/>
                <a:cs typeface="David" panose="020E0502060401010101" pitchFamily="34" charset="-79"/>
              </a:rPr>
              <a:t>הלייבלים</a:t>
            </a:r>
            <a:r>
              <a:rPr lang="he-IL" i="0" dirty="0">
                <a:latin typeface="David" panose="020E0502060401010101" pitchFamily="34" charset="-79"/>
                <a:cs typeface="David" panose="020E0502060401010101" pitchFamily="34" charset="-79"/>
              </a:rPr>
              <a:t> לראות הבדלים בעזרת מבחן </a:t>
            </a:r>
            <a:r>
              <a:rPr lang="en-US" i="0" dirty="0" err="1">
                <a:latin typeface="David" panose="020E0502060401010101" pitchFamily="34" charset="-79"/>
                <a:cs typeface="David" panose="020E0502060401010101" pitchFamily="34" charset="-79"/>
              </a:rPr>
              <a:t>Tucky</a:t>
            </a:r>
            <a:r>
              <a:rPr lang="en-US" i="0" dirty="0">
                <a:latin typeface="David" panose="020E0502060401010101" pitchFamily="34" charset="-79"/>
                <a:cs typeface="David" panose="020E0502060401010101" pitchFamily="34" charset="-79"/>
              </a:rPr>
              <a:t> post hoc</a:t>
            </a:r>
            <a:r>
              <a:rPr lang="he-IL" i="0" dirty="0">
                <a:latin typeface="David" panose="020E0502060401010101" pitchFamily="34" charset="-79"/>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i="0" dirty="0">
                <a:latin typeface="David" panose="020E0502060401010101" pitchFamily="34" charset="-79"/>
                <a:cs typeface="David" panose="020E0502060401010101" pitchFamily="34" charset="-79"/>
              </a:rPr>
              <a:t>ניתן לראות שיש הבדלים חוץ מזוג </a:t>
            </a:r>
            <a:r>
              <a:rPr lang="he-IL" i="0" dirty="0" err="1">
                <a:latin typeface="David" panose="020E0502060401010101" pitchFamily="34" charset="-79"/>
                <a:cs typeface="David" panose="020E0502060401010101" pitchFamily="34" charset="-79"/>
              </a:rPr>
              <a:t>לייבלים</a:t>
            </a:r>
            <a:r>
              <a:rPr lang="he-IL" i="0" dirty="0">
                <a:latin typeface="David" panose="020E0502060401010101" pitchFamily="34" charset="-79"/>
                <a:cs typeface="David" panose="020E0502060401010101" pitchFamily="34" charset="-79"/>
              </a:rPr>
              <a:t> 2,3 בגלל קרבתם ההגדרתית.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i="0" dirty="0">
              <a:latin typeface="David" panose="020E0502060401010101" pitchFamily="34" charset="-79"/>
              <a:cs typeface="David" panose="020E0502060401010101" pitchFamily="34" charset="-79"/>
            </a:endParaRP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21</a:t>
            </a:fld>
            <a:endParaRPr lang="he-IL"/>
          </a:p>
        </p:txBody>
      </p:sp>
    </p:spTree>
    <p:extLst>
      <p:ext uri="{BB962C8B-B14F-4D97-AF65-F5344CB8AC3E}">
        <p14:creationId xmlns:p14="http://schemas.microsoft.com/office/powerpoint/2010/main" val="256404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i="0" dirty="0">
                <a:latin typeface="David" panose="020E0502060401010101" pitchFamily="34" charset="-79"/>
                <a:cs typeface="David" panose="020E0502060401010101" pitchFamily="34" charset="-79"/>
              </a:rPr>
              <a:t>הסידור בוצע על: ציון התאמה אחרון, עומק אבטלה בחודשים, קבוצות גילאים, השכלה, שפה, דת.</a:t>
            </a:r>
          </a:p>
          <a:p>
            <a:r>
              <a:rPr lang="he-IL" i="0" dirty="0">
                <a:latin typeface="David" panose="020E0502060401010101" pitchFamily="34" charset="-79"/>
                <a:cs typeface="David" panose="020E0502060401010101" pitchFamily="34" charset="-79"/>
              </a:rPr>
              <a:t>השתמשתי שוב בעמודת </a:t>
            </a:r>
            <a:r>
              <a:rPr lang="he-IL" i="0" dirty="0" err="1">
                <a:latin typeface="David" panose="020E0502060401010101" pitchFamily="34" charset="-79"/>
                <a:cs typeface="David" panose="020E0502060401010101" pitchFamily="34" charset="-79"/>
              </a:rPr>
              <a:t>הפעיליות</a:t>
            </a:r>
            <a:r>
              <a:rPr lang="he-IL" i="0" dirty="0">
                <a:latin typeface="David" panose="020E0502060401010101" pitchFamily="34" charset="-79"/>
                <a:cs typeface="David" panose="020E0502060401010101" pitchFamily="34" charset="-79"/>
              </a:rPr>
              <a:t> שעבר תכנית המסודרת עם 30 הפעילויות  הייחודיות.</a:t>
            </a:r>
          </a:p>
          <a:p>
            <a:endParaRPr lang="he-IL" i="0" dirty="0">
              <a:latin typeface="David" panose="020E0502060401010101" pitchFamily="34" charset="-79"/>
              <a:cs typeface="David" panose="020E0502060401010101" pitchFamily="34" charset="-79"/>
            </a:endParaRPr>
          </a:p>
          <a:p>
            <a:r>
              <a:rPr lang="he-IL" i="0" dirty="0">
                <a:latin typeface="David" panose="020E0502060401010101" pitchFamily="34" charset="-79"/>
                <a:cs typeface="David" panose="020E0502060401010101" pitchFamily="34" charset="-79"/>
              </a:rPr>
              <a:t>למה לא להשתמש ב</a:t>
            </a:r>
            <a:r>
              <a:rPr lang="en-US" i="0" dirty="0">
                <a:latin typeface="David" panose="020E0502060401010101" pitchFamily="34" charset="-79"/>
                <a:cs typeface="David" panose="020E0502060401010101" pitchFamily="34" charset="-79"/>
              </a:rPr>
              <a:t>random forest</a:t>
            </a:r>
            <a:r>
              <a:rPr lang="he-IL" i="0" dirty="0">
                <a:latin typeface="David" panose="020E0502060401010101" pitchFamily="34" charset="-79"/>
                <a:cs typeface="David" panose="020E0502060401010101" pitchFamily="34" charset="-79"/>
              </a:rPr>
              <a:t>? כי הוא דוגם חלק מהנתונים ויותר המון עצים (מסלולים).</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22</a:t>
            </a:fld>
            <a:endParaRPr lang="he-IL"/>
          </a:p>
        </p:txBody>
      </p:sp>
    </p:spTree>
    <p:extLst>
      <p:ext uri="{BB962C8B-B14F-4D97-AF65-F5344CB8AC3E}">
        <p14:creationId xmlns:p14="http://schemas.microsoft.com/office/powerpoint/2010/main" val="234445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 23%</a:t>
            </a:r>
          </a:p>
          <a:p>
            <a:r>
              <a:rPr lang="he-IL" dirty="0"/>
              <a:t>2 – 7%</a:t>
            </a:r>
          </a:p>
          <a:p>
            <a:r>
              <a:rPr lang="he-IL" dirty="0"/>
              <a:t>2 – 3%</a:t>
            </a:r>
          </a:p>
          <a:p>
            <a:pPr algn="r" rtl="1"/>
            <a:r>
              <a:rPr lang="he-IL" dirty="0"/>
              <a:t>נראה שישנו קשר אשר אומר להפחית בפעילויות </a:t>
            </a:r>
            <a:r>
              <a:rPr lang="he-IL" dirty="0" err="1"/>
              <a:t>שהדו"ע</a:t>
            </a:r>
            <a:r>
              <a:rPr lang="he-IL" dirty="0"/>
              <a:t> עובר בתוכנית.</a:t>
            </a:r>
          </a:p>
          <a:p>
            <a:pPr algn="r" rtl="1"/>
            <a:r>
              <a:rPr lang="he-IL" dirty="0"/>
              <a:t>ככל שימעיט בהן, סיכוי ההשמה שלו יגדלו ויהיו איכותיים יותר.</a:t>
            </a:r>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23</a:t>
            </a:fld>
            <a:endParaRPr lang="he-IL"/>
          </a:p>
        </p:txBody>
      </p:sp>
    </p:spTree>
    <p:extLst>
      <p:ext uri="{BB962C8B-B14F-4D97-AF65-F5344CB8AC3E}">
        <p14:creationId xmlns:p14="http://schemas.microsoft.com/office/powerpoint/2010/main" val="228422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לאחר ניסוי של מספר פעמים ודגימות שונות, מהנתונים נראה שככל </a:t>
            </a:r>
            <a:r>
              <a:rPr lang="he-IL" dirty="0" err="1"/>
              <a:t>שדו"ע</a:t>
            </a:r>
            <a:r>
              <a:rPr lang="he-IL" dirty="0"/>
              <a:t> מבצע פחות פעילויות, כך הסיכוי שלו להשמה עולה.</a:t>
            </a:r>
          </a:p>
          <a:p>
            <a:endParaRPr lang="he-IL" dirty="0"/>
          </a:p>
          <a:p>
            <a:r>
              <a:rPr lang="he-IL" dirty="0"/>
              <a:t>בנוסף נראה שגם אם התחילו פעילויות, יהיה כדאי לשחרר מפעילויות הבאות.</a:t>
            </a:r>
          </a:p>
          <a:p>
            <a:endParaRPr lang="he-IL" dirty="0"/>
          </a:p>
          <a:p>
            <a:r>
              <a:rPr lang="he-IL" dirty="0"/>
              <a:t>1- 19%</a:t>
            </a:r>
          </a:p>
          <a:p>
            <a:r>
              <a:rPr lang="he-IL" dirty="0"/>
              <a:t>2 – 10%</a:t>
            </a:r>
          </a:p>
          <a:p>
            <a:r>
              <a:rPr lang="he-IL" dirty="0"/>
              <a:t>1 – 9%</a:t>
            </a:r>
          </a:p>
          <a:p>
            <a:r>
              <a:rPr lang="he-IL" dirty="0"/>
              <a:t>2 – 10%</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24</a:t>
            </a:fld>
            <a:endParaRPr lang="he-IL"/>
          </a:p>
        </p:txBody>
      </p:sp>
    </p:spTree>
    <p:extLst>
      <p:ext uri="{BB962C8B-B14F-4D97-AF65-F5344CB8AC3E}">
        <p14:creationId xmlns:p14="http://schemas.microsoft.com/office/powerpoint/2010/main" val="3454040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25</a:t>
            </a:fld>
            <a:endParaRPr lang="he-IL"/>
          </a:p>
        </p:txBody>
      </p:sp>
    </p:spTree>
    <p:extLst>
      <p:ext uri="{BB962C8B-B14F-4D97-AF65-F5344CB8AC3E}">
        <p14:creationId xmlns:p14="http://schemas.microsoft.com/office/powerpoint/2010/main" val="1810899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26</a:t>
            </a:fld>
            <a:endParaRPr lang="he-IL"/>
          </a:p>
        </p:txBody>
      </p:sp>
    </p:spTree>
    <p:extLst>
      <p:ext uri="{BB962C8B-B14F-4D97-AF65-F5344CB8AC3E}">
        <p14:creationId xmlns:p14="http://schemas.microsoft.com/office/powerpoint/2010/main" val="3966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27</a:t>
            </a:fld>
            <a:endParaRPr lang="he-IL"/>
          </a:p>
        </p:txBody>
      </p:sp>
    </p:spTree>
    <p:extLst>
      <p:ext uri="{BB962C8B-B14F-4D97-AF65-F5344CB8AC3E}">
        <p14:creationId xmlns:p14="http://schemas.microsoft.com/office/powerpoint/2010/main" val="1649224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לפי היגיון בריא ו</a:t>
            </a:r>
            <a:r>
              <a:rPr lang="en-US" sz="1200" kern="1200" dirty="0">
                <a:solidFill>
                  <a:schemeClr val="tx1"/>
                </a:solidFill>
                <a:effectLst/>
                <a:latin typeface="+mn-lt"/>
                <a:ea typeface="+mn-ea"/>
                <a:cs typeface="+mn-cs"/>
              </a:rPr>
              <a:t>/</a:t>
            </a:r>
            <a:r>
              <a:rPr lang="he-IL" sz="1200" kern="1200" dirty="0">
                <a:solidFill>
                  <a:schemeClr val="tx1"/>
                </a:solidFill>
                <a:effectLst/>
                <a:latin typeface="+mn-lt"/>
                <a:ea typeface="+mn-ea"/>
                <a:cs typeface="+mn-cs"/>
              </a:rPr>
              <a:t>או נורמות חברתיות, למי שיש תואר אמור להצליח יותר מאשר למי שיש רק תעודת בגרות או ללא השכלה.</a:t>
            </a:r>
            <a:endParaRPr lang="en-US" sz="1200" kern="1200" dirty="0">
              <a:solidFill>
                <a:schemeClr val="tx1"/>
              </a:solidFill>
              <a:effectLst/>
              <a:latin typeface="+mn-lt"/>
              <a:ea typeface="+mn-ea"/>
              <a:cs typeface="+mn-cs"/>
            </a:endParaRPr>
          </a:p>
          <a:p>
            <a:pPr rtl="1"/>
            <a:r>
              <a:rPr lang="he-IL" dirty="0"/>
              <a:t>ישנם 10 ישובים ערביים לעומת 5 יהודיים.</a:t>
            </a:r>
          </a:p>
          <a:p>
            <a:pPr rtl="1"/>
            <a:r>
              <a:rPr lang="he-IL" dirty="0"/>
              <a:t>יש קשר ישיר בין מספר ילדים לחד הורי.</a:t>
            </a:r>
          </a:p>
          <a:p>
            <a:pPr rtl="1"/>
            <a:r>
              <a:rPr lang="he-IL" dirty="0"/>
              <a:t>אפשר לנחש או לחקור כיוון של חודש ההשמה שאולי מצביע על אבטלה תקופתית?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28</a:t>
            </a:fld>
            <a:endParaRPr lang="he-IL"/>
          </a:p>
        </p:txBody>
      </p:sp>
    </p:spTree>
    <p:extLst>
      <p:ext uri="{BB962C8B-B14F-4D97-AF65-F5344CB8AC3E}">
        <p14:creationId xmlns:p14="http://schemas.microsoft.com/office/powerpoint/2010/main" val="1703579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rtl="1"/>
            <a:r>
              <a:rPr lang="he-IL" sz="1200" kern="1200" dirty="0">
                <a:solidFill>
                  <a:schemeClr val="tx1"/>
                </a:solidFill>
                <a:effectLst/>
                <a:latin typeface="+mn-lt"/>
                <a:ea typeface="+mn-ea"/>
                <a:cs typeface="+mn-cs"/>
              </a:rPr>
              <a:t>לפי היגיון בריא ו</a:t>
            </a:r>
            <a:r>
              <a:rPr lang="en-US" sz="1200" kern="1200" dirty="0">
                <a:solidFill>
                  <a:schemeClr val="tx1"/>
                </a:solidFill>
                <a:effectLst/>
                <a:latin typeface="+mn-lt"/>
                <a:ea typeface="+mn-ea"/>
                <a:cs typeface="+mn-cs"/>
              </a:rPr>
              <a:t>/</a:t>
            </a:r>
            <a:r>
              <a:rPr lang="he-IL" sz="1200" kern="1200" dirty="0">
                <a:solidFill>
                  <a:schemeClr val="tx1"/>
                </a:solidFill>
                <a:effectLst/>
                <a:latin typeface="+mn-lt"/>
                <a:ea typeface="+mn-ea"/>
                <a:cs typeface="+mn-cs"/>
              </a:rPr>
              <a:t>או נורמות חברתיות, למי שיש תואר אמור להצליח יותר מאשר למי שיש רק תעודת בגרות או ללא השכלה.</a:t>
            </a:r>
            <a:endParaRPr lang="en-US" sz="1200" kern="1200" dirty="0">
              <a:solidFill>
                <a:schemeClr val="tx1"/>
              </a:solidFill>
              <a:effectLst/>
              <a:latin typeface="+mn-lt"/>
              <a:ea typeface="+mn-ea"/>
              <a:cs typeface="+mn-cs"/>
            </a:endParaRPr>
          </a:p>
          <a:p>
            <a:pPr rtl="1"/>
            <a:r>
              <a:rPr lang="he-IL" dirty="0"/>
              <a:t>ישנם 10 ישובים ערביים לעומת 5 יהודיים.</a:t>
            </a:r>
          </a:p>
          <a:p>
            <a:pPr rtl="1"/>
            <a:r>
              <a:rPr lang="he-IL" dirty="0"/>
              <a:t>יש קשר ישיר בין מספר ילדים לחד הורי.</a:t>
            </a:r>
          </a:p>
          <a:p>
            <a:pPr rtl="1"/>
            <a:r>
              <a:rPr lang="he-IL" dirty="0"/>
              <a:t>אפשר לנחש או לחקור כיוון של חודש ההשמה שאולי מצביע על אבטלה תקופתית?</a:t>
            </a: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29</a:t>
            </a:fld>
            <a:endParaRPr lang="he-IL"/>
          </a:p>
        </p:txBody>
      </p:sp>
    </p:spTree>
    <p:extLst>
      <p:ext uri="{BB962C8B-B14F-4D97-AF65-F5344CB8AC3E}">
        <p14:creationId xmlns:p14="http://schemas.microsoft.com/office/powerpoint/2010/main" val="1260602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lnSpc>
                <a:spcPct val="170000"/>
              </a:lnSpc>
              <a:spcAft>
                <a:spcPts val="800"/>
              </a:spcAft>
              <a:buFont typeface="Arial" panose="020B0604020202020204" pitchFamily="34" charset="0"/>
              <a:buChar char="•"/>
            </a:pPr>
            <a:r>
              <a:rPr lang="he-IL" sz="1200" dirty="0">
                <a:latin typeface="David" panose="020E0502060401010101" pitchFamily="34" charset="-79"/>
                <a:cs typeface="David" panose="020E0502060401010101" pitchFamily="34" charset="-79"/>
              </a:rPr>
              <a:t>לשירות התעסוקה אין כלים סטטיסטים היכולים לבחון את גורמי הצלחת תוכנית 'מעגלי תעסוקה' (מלבד </a:t>
            </a:r>
            <a:r>
              <a:rPr lang="en-US" sz="1200" dirty="0">
                <a:latin typeface="David" panose="020E0502060401010101" pitchFamily="34" charset="-79"/>
                <a:cs typeface="David" panose="020E0502060401010101" pitchFamily="34" charset="-79"/>
              </a:rPr>
              <a:t>Excel</a:t>
            </a:r>
            <a:r>
              <a:rPr lang="he-IL" sz="1200" dirty="0">
                <a:latin typeface="David" panose="020E0502060401010101" pitchFamily="34" charset="-79"/>
                <a:cs typeface="David" panose="020E0502060401010101" pitchFamily="34" charset="-79"/>
              </a:rPr>
              <a:t>)</a:t>
            </a:r>
          </a:p>
          <a:p>
            <a:pPr marL="171450" indent="-171450">
              <a:lnSpc>
                <a:spcPct val="170000"/>
              </a:lnSpc>
              <a:spcAft>
                <a:spcPts val="800"/>
              </a:spcAft>
              <a:buFont typeface="Arial" panose="020B0604020202020204" pitchFamily="34" charset="0"/>
              <a:buChar char="•"/>
            </a:pPr>
            <a:r>
              <a:rPr lang="he-IL" sz="1200" dirty="0">
                <a:solidFill>
                  <a:srgbClr val="272727"/>
                </a:solidFill>
                <a:latin typeface="David" panose="020E0502060401010101" pitchFamily="34" charset="-79"/>
                <a:cs typeface="David" panose="020E0502060401010101" pitchFamily="34" charset="-79"/>
              </a:rPr>
              <a:t>כדי להגדיל את ההסתברות להצלחת התוכנית ע"י בחינת חלופות.</a:t>
            </a:r>
            <a:endParaRPr lang="en-US" sz="1200" dirty="0">
              <a:solidFill>
                <a:srgbClr val="272727"/>
              </a:solidFill>
              <a:latin typeface="David" panose="020E0502060401010101" pitchFamily="34" charset="-79"/>
              <a:ea typeface="Calibri" panose="020F0502020204030204" pitchFamily="34" charset="0"/>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a:t>
            </a:fld>
            <a:endParaRPr lang="he-IL"/>
          </a:p>
        </p:txBody>
      </p:sp>
    </p:spTree>
    <p:extLst>
      <p:ext uri="{BB962C8B-B14F-4D97-AF65-F5344CB8AC3E}">
        <p14:creationId xmlns:p14="http://schemas.microsoft.com/office/powerpoint/2010/main" val="37799014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30</a:t>
            </a:fld>
            <a:endParaRPr lang="he-IL"/>
          </a:p>
        </p:txBody>
      </p:sp>
    </p:spTree>
    <p:extLst>
      <p:ext uri="{BB962C8B-B14F-4D97-AF65-F5344CB8AC3E}">
        <p14:creationId xmlns:p14="http://schemas.microsoft.com/office/powerpoint/2010/main" val="3282176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31</a:t>
            </a:fld>
            <a:endParaRPr lang="he-IL"/>
          </a:p>
        </p:txBody>
      </p:sp>
    </p:spTree>
    <p:extLst>
      <p:ext uri="{BB962C8B-B14F-4D97-AF65-F5344CB8AC3E}">
        <p14:creationId xmlns:p14="http://schemas.microsoft.com/office/powerpoint/2010/main" val="269599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4</a:t>
            </a:fld>
            <a:endParaRPr lang="he-IL"/>
          </a:p>
        </p:txBody>
      </p:sp>
    </p:spTree>
    <p:extLst>
      <p:ext uri="{BB962C8B-B14F-4D97-AF65-F5344CB8AC3E}">
        <p14:creationId xmlns:p14="http://schemas.microsoft.com/office/powerpoint/2010/main" val="98339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Times New Roman" panose="02020603050405020304" pitchFamily="18" charset="0"/>
                <a:ea typeface="Times New Roman" panose="02020603050405020304" pitchFamily="18" charset="0"/>
                <a:cs typeface="David" panose="020E0502060401010101" pitchFamily="34" charset="-79"/>
              </a:rPr>
              <a:t>אבטלה טבעית תקינה עומדת בין 4%-5%. זהו מצב תקין המהווה נקודת איזון בין הכלכלה העולמית.</a:t>
            </a:r>
            <a:endParaRPr lang="he-IL" sz="1200" b="1" dirty="0">
              <a:latin typeface="Times New Roman" panose="02020603050405020304" pitchFamily="18" charset="0"/>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5</a:t>
            </a:fld>
            <a:endParaRPr lang="he-IL"/>
          </a:p>
        </p:txBody>
      </p:sp>
    </p:spTree>
    <p:extLst>
      <p:ext uri="{BB962C8B-B14F-4D97-AF65-F5344CB8AC3E}">
        <p14:creationId xmlns:p14="http://schemas.microsoft.com/office/powerpoint/2010/main" val="95329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solidFill>
                  <a:prstClr val="black"/>
                </a:solidFill>
                <a:latin typeface="David" panose="020E0502060401010101" pitchFamily="34" charset="-79"/>
                <a:cs typeface="David" panose="020E0502060401010101" pitchFamily="34" charset="-79"/>
              </a:rPr>
              <a:t>ישראל ממוקמת במקום ה10 מתוך 36 מדינות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במדד ה</a:t>
            </a:r>
            <a:r>
              <a:rPr lang="en-US" dirty="0">
                <a:solidFill>
                  <a:prstClr val="black"/>
                </a:solidFill>
                <a:latin typeface="David" panose="020E0502060401010101" pitchFamily="34" charset="-79"/>
                <a:cs typeface="David" panose="020E0502060401010101" pitchFamily="34" charset="-79"/>
              </a:rPr>
              <a:t>OECD</a:t>
            </a:r>
            <a:r>
              <a:rPr lang="he-IL" dirty="0">
                <a:solidFill>
                  <a:prstClr val="black"/>
                </a:solidFill>
                <a:latin typeface="David" panose="020E0502060401010101" pitchFamily="34" charset="-79"/>
                <a:cs typeface="David" panose="020E0502060401010101" pitchFamily="34" charset="-79"/>
              </a:rPr>
              <a:t> לאבטלה.</a:t>
            </a:r>
          </a:p>
          <a:p>
            <a:r>
              <a:rPr lang="en-US" dirty="0" err="1"/>
              <a:t>Danuše</a:t>
            </a:r>
            <a:r>
              <a:rPr lang="he-IL" dirty="0"/>
              <a:t>- </a:t>
            </a:r>
            <a:r>
              <a:rPr lang="he-IL" dirty="0" err="1"/>
              <a:t>דנושה</a:t>
            </a:r>
            <a:r>
              <a:rPr lang="he-IL" dirty="0"/>
              <a:t> </a:t>
            </a:r>
            <a:r>
              <a:rPr lang="en-US" dirty="0"/>
              <a:t>(</a:t>
            </a:r>
            <a:r>
              <a:rPr lang="en-US" dirty="0" err="1"/>
              <a:t>danushe</a:t>
            </a:r>
            <a:r>
              <a:rPr lang="en-US" dirty="0"/>
              <a:t>)</a:t>
            </a:r>
            <a:r>
              <a:rPr lang="he-IL" dirty="0"/>
              <a:t> צ'כית פרופסורית לכלכלה </a:t>
            </a:r>
            <a:endParaRPr lang="he-IL" dirty="0">
              <a:solidFill>
                <a:prstClr val="black"/>
              </a:solidFill>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6</a:t>
            </a:fld>
            <a:endParaRPr lang="he-IL"/>
          </a:p>
        </p:txBody>
      </p:sp>
    </p:spTree>
    <p:extLst>
      <p:ext uri="{BB962C8B-B14F-4D97-AF65-F5344CB8AC3E}">
        <p14:creationId xmlns:p14="http://schemas.microsoft.com/office/powerpoint/2010/main" val="20084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7</a:t>
            </a:fld>
            <a:endParaRPr lang="he-IL"/>
          </a:p>
        </p:txBody>
      </p:sp>
    </p:spTree>
    <p:extLst>
      <p:ext uri="{BB962C8B-B14F-4D97-AF65-F5344CB8AC3E}">
        <p14:creationId xmlns:p14="http://schemas.microsoft.com/office/powerpoint/2010/main" val="3552894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en-US" sz="1200" dirty="0">
                <a:latin typeface="David" panose="020E0502060401010101" pitchFamily="34" charset="-79"/>
                <a:cs typeface="David" panose="020E0502060401010101" pitchFamily="34" charset="-79"/>
              </a:rPr>
              <a:t>ZWINKELS</a:t>
            </a:r>
            <a:r>
              <a:rPr lang="he-IL" sz="1200" dirty="0">
                <a:latin typeface="David" panose="020E0502060401010101" pitchFamily="34" charset="-79"/>
                <a:cs typeface="David" panose="020E0502060401010101" pitchFamily="34" charset="-79"/>
              </a:rPr>
              <a:t> עבור מובטלים הסיכוי לחזור לעבודה פוחת ב35% ולמוגבלים ב12%.</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בנוסף, מסיק כי מובטלים עם חובות בעייתיים אכן מתקשים לחזור לעבודה יותר מאשר מובטלים ללא חובות.</a:t>
            </a:r>
            <a:br>
              <a:rPr lang="en-US" sz="1200" dirty="0">
                <a:latin typeface="David" panose="020E0502060401010101" pitchFamily="34" charset="-79"/>
                <a:cs typeface="David" panose="020E0502060401010101" pitchFamily="34" charset="-79"/>
              </a:rPr>
            </a:br>
            <a:r>
              <a:rPr lang="en-US" altLang="he-IL" sz="1200" dirty="0">
                <a:latin typeface="David" panose="020E0502060401010101" pitchFamily="34" charset="-79"/>
                <a:ea typeface="Calibri" panose="020F0502020204030204" pitchFamily="34" charset="0"/>
                <a:cs typeface="David" panose="020E0502060401010101" pitchFamily="34" charset="-79"/>
              </a:rPr>
              <a:t>Winkelmann</a:t>
            </a:r>
            <a:r>
              <a:rPr lang="he-IL" altLang="he-IL" sz="1200" dirty="0">
                <a:latin typeface="David" panose="020E0502060401010101" pitchFamily="34" charset="-79"/>
                <a:ea typeface="Calibri" panose="020F0502020204030204" pitchFamily="34" charset="0"/>
                <a:cs typeface="David" panose="020E0502060401010101" pitchFamily="34" charset="-79"/>
              </a:rPr>
              <a:t> – </a:t>
            </a:r>
            <a:r>
              <a:rPr lang="he-IL" altLang="he-IL" sz="12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בין 5.5-6.2 בסולם 0-10, היא תמיד לפחות נקודה מלאה מתחת לזו של עובדים מועסקים.</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8</a:t>
            </a:fld>
            <a:endParaRPr lang="he-IL"/>
          </a:p>
        </p:txBody>
      </p:sp>
    </p:spTree>
    <p:extLst>
      <p:ext uri="{BB962C8B-B14F-4D97-AF65-F5344CB8AC3E}">
        <p14:creationId xmlns:p14="http://schemas.microsoft.com/office/powerpoint/2010/main" val="335981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 typeface="Arial" panose="020B0604020202020204" pitchFamily="34" charset="0"/>
              <a:buChar char="•"/>
            </a:pPr>
            <a:r>
              <a:rPr lang="he-IL" dirty="0"/>
              <a:t>אירופה מציעה פלטפורמה לחיפוש עבודה בכל המדינות בה ומסייעת בהמון רבדים כמו: </a:t>
            </a: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ראיונות עבודה דרך שיחת וידאו, עזרה במעבר למדינה שאליה התקבל דורש העבודה (מגורים וטיסה),לימודי שפה, המרת תעודות רלוונטיות ועוד.</a:t>
            </a: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200" dirty="0">
                <a:latin typeface="David" panose="020E0502060401010101" pitchFamily="34" charset="-79"/>
                <a:cs typeface="David" panose="020E0502060401010101" pitchFamily="34" charset="-79"/>
              </a:rPr>
              <a:t>בסין:</a:t>
            </a:r>
            <a:r>
              <a:rPr lang="en-US" sz="1200" dirty="0">
                <a:latin typeface="David" panose="020E0502060401010101" pitchFamily="34" charset="-79"/>
                <a:cs typeface="David" panose="020E0502060401010101" pitchFamily="34" charset="-79"/>
              </a:rPr>
              <a:t> </a:t>
            </a:r>
            <a:r>
              <a:rPr lang="he-IL" sz="1200" dirty="0">
                <a:latin typeface="David" panose="020E0502060401010101" pitchFamily="34" charset="-79"/>
                <a:cs typeface="David" panose="020E0502060401010101" pitchFamily="34" charset="-79"/>
              </a:rPr>
              <a:t>בשנת 1999 ממשלת סין קראה לכל המגזרים החברתיים לאמץ את המערכת ולשים לב לתעודות בית הספר ולתעודות ההסמכה הנמצאות בה וזאת כדי להגדיל יכולת וסיכויי ההעסקה.</a:t>
            </a:r>
          </a:p>
          <a:p>
            <a:pPr marL="171450" indent="-171450">
              <a:buFont typeface="Arial" panose="020B0604020202020204" pitchFamily="34" charset="0"/>
              <a:buChar char="•"/>
            </a:pPr>
            <a:endPar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indent="-171450">
              <a:buFont typeface="Arial" panose="020B0604020202020204" pitchFamily="34" charset="0"/>
              <a:buChar char="•"/>
            </a:pPr>
            <a:endPar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endParaRP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he-IL"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בשוודיה:</a:t>
            </a:r>
            <a:r>
              <a:rPr kumimoji="0" lang="en-US" altLang="he-IL" sz="1200" b="0" i="0" u="none" strike="noStrike" cap="none" normalizeH="0" baseline="0" dirty="0">
                <a:ln>
                  <a:noFill/>
                </a:ln>
                <a:solidFill>
                  <a:schemeClr val="tx1"/>
                </a:solidFill>
                <a:effectLst/>
                <a:latin typeface="David" panose="020E0502060401010101" pitchFamily="34" charset="-79"/>
                <a:ea typeface="Times New Roman" panose="02020603050405020304" pitchFamily="18" charset="0"/>
                <a:cs typeface="David" panose="020E0502060401010101" pitchFamily="34" charset="-79"/>
              </a:rPr>
              <a:t> </a:t>
            </a:r>
            <a:r>
              <a:rPr lang="he-IL" sz="1200" dirty="0">
                <a:latin typeface="David" panose="020E0502060401010101" pitchFamily="34" charset="-79"/>
                <a:cs typeface="David" panose="020E0502060401010101" pitchFamily="34" charset="-79"/>
              </a:rPr>
              <a:t>ביטוח האבטלה מורכב משני מרכיבים, ביטוח בסיס כללי (סכום הבסיס) ואובדן ביטוח הכנסה (גמלה הקשורה בהכנסה). </a:t>
            </a:r>
            <a:r>
              <a:rPr lang="he-IL" dirty="0">
                <a:latin typeface="David" panose="020E0502060401010101" pitchFamily="34" charset="-79"/>
                <a:cs typeface="David" panose="020E0502060401010101" pitchFamily="34" charset="-79"/>
              </a:rPr>
              <a:t>בשוודיה מדד האבטלה עומד על 6.5%. רק אדם אשר משלם חודש בחודשו למען ביטוח האבטלה יהיה זכאי לקבל קצבה תקופה ארוכה לעמוד בתנאי החברות, שכרוך בכך שהיה חבר בקרן או היה קשור לפחות שנה ללא הפרעה.</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latin typeface="David" panose="020E0502060401010101" pitchFamily="34" charset="-79"/>
                <a:cs typeface="David" panose="020E0502060401010101" pitchFamily="34" charset="-79"/>
              </a:rPr>
              <a:t>* Gabriella </a:t>
            </a:r>
            <a:r>
              <a:rPr lang="en-US" sz="1200" dirty="0" err="1">
                <a:latin typeface="David" panose="020E0502060401010101" pitchFamily="34" charset="-79"/>
                <a:cs typeface="David" panose="020E0502060401010101" pitchFamily="34" charset="-79"/>
              </a:rPr>
              <a:t>Sjögren</a:t>
            </a:r>
            <a:r>
              <a:rPr lang="en-US" sz="1200" dirty="0">
                <a:latin typeface="David" panose="020E0502060401010101" pitchFamily="34" charset="-79"/>
                <a:cs typeface="David" panose="020E0502060401010101" pitchFamily="34" charset="-79"/>
              </a:rPr>
              <a:t> Lindquist, "Unemployment insurance, social assistance and activation policy in Sweden",</a:t>
            </a:r>
            <a:r>
              <a:rPr lang="en-US" sz="1200" i="1" dirty="0">
                <a:latin typeface="David" panose="020E0502060401010101" pitchFamily="34" charset="-79"/>
                <a:cs typeface="David" panose="020E0502060401010101" pitchFamily="34" charset="-79"/>
              </a:rPr>
              <a:t> </a:t>
            </a:r>
            <a:r>
              <a:rPr lang="en-US" sz="1200" i="1" dirty="0" err="1">
                <a:latin typeface="David" panose="020E0502060401010101" pitchFamily="34" charset="-79"/>
                <a:cs typeface="David" panose="020E0502060401010101" pitchFamily="34" charset="-79"/>
              </a:rPr>
              <a:t>Implementierung</a:t>
            </a:r>
            <a:r>
              <a:rPr lang="en-US" sz="1200" i="1" dirty="0">
                <a:latin typeface="David" panose="020E0502060401010101" pitchFamily="34" charset="-79"/>
                <a:cs typeface="David" panose="020E0502060401010101" pitchFamily="34" charset="-79"/>
              </a:rPr>
              <a:t> the news basic allowance for job seekers, Berlin. </a:t>
            </a:r>
            <a:r>
              <a:rPr lang="en-US" sz="1200" dirty="0">
                <a:latin typeface="David" panose="020E0502060401010101" pitchFamily="34" charset="-79"/>
                <a:cs typeface="David" panose="020E0502060401010101" pitchFamily="34" charset="-79"/>
              </a:rPr>
              <a:t>17-18 April 2007 </a:t>
            </a:r>
            <a:endParaRPr lang="he-IL" sz="1200" dirty="0">
              <a:latin typeface="David" panose="020E0502060401010101" pitchFamily="34" charset="-79"/>
              <a:cs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C0717E0B-9030-47BF-AF2F-B28FC06A42BE}" type="slidenum">
              <a:rPr lang="he-IL" smtClean="0"/>
              <a:t>9</a:t>
            </a:fld>
            <a:endParaRPr lang="he-IL"/>
          </a:p>
        </p:txBody>
      </p:sp>
    </p:spTree>
    <p:extLst>
      <p:ext uri="{BB962C8B-B14F-4D97-AF65-F5344CB8AC3E}">
        <p14:creationId xmlns:p14="http://schemas.microsoft.com/office/powerpoint/2010/main" val="263274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29596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062677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653456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5266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192709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477086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9119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454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he-IL"/>
              <a:t>לחץ כדי לערוך סגנון כותרת של תבנית בסיס</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71955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62509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4430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30903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Content Placeholder 3"/>
          <p:cNvSpPr>
            <a:spLocks noGrp="1"/>
          </p:cNvSpPr>
          <p:nvPr>
            <p:ph sz="quarter" idx="13"/>
          </p:nvPr>
        </p:nvSpPr>
        <p:spPr>
          <a:xfrm>
            <a:off x="913774" y="3051012"/>
            <a:ext cx="5106027"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3" name="Content Placeholder 5"/>
          <p:cNvSpPr>
            <a:spLocks noGrp="1"/>
          </p:cNvSpPr>
          <p:nvPr>
            <p:ph sz="quarter" idx="14"/>
          </p:nvPr>
        </p:nvSpPr>
        <p:spPr>
          <a:xfrm>
            <a:off x="6172200" y="3051012"/>
            <a:ext cx="5105401" cy="274018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0242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19691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394493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he-IL"/>
              <a:t>לחץ כדי לערוך סגנון כותרת של תבנית בסיס</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2629573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C45F11-C68E-4DAE-9560-2AEE4CDACDFB}" type="datetimeFigureOut">
              <a:rPr lang="he-IL" smtClean="0"/>
              <a:t>ח'/ניסן/תש"פ</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FE640BBC-291E-4EB6-A138-E7631179DDFB}" type="slidenum">
              <a:rPr lang="he-IL" smtClean="0"/>
              <a:t>‹#›</a:t>
            </a:fld>
            <a:endParaRPr lang="he-IL"/>
          </a:p>
        </p:txBody>
      </p:sp>
    </p:spTree>
    <p:extLst>
      <p:ext uri="{BB962C8B-B14F-4D97-AF65-F5344CB8AC3E}">
        <p14:creationId xmlns:p14="http://schemas.microsoft.com/office/powerpoint/2010/main" val="50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C45F11-C68E-4DAE-9560-2AEE4CDACDFB}" type="datetimeFigureOut">
              <a:rPr lang="he-IL" smtClean="0"/>
              <a:t>ח'/ניסן/תש"פ</a:t>
            </a:fld>
            <a:endParaRPr lang="he-IL"/>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he-IL"/>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640BBC-291E-4EB6-A138-E7631179DDFB}" type="slidenum">
              <a:rPr lang="he-IL" smtClean="0"/>
              <a:t>‹#›</a:t>
            </a:fld>
            <a:endParaRPr lang="he-IL"/>
          </a:p>
        </p:txBody>
      </p:sp>
    </p:spTree>
    <p:extLst>
      <p:ext uri="{BB962C8B-B14F-4D97-AF65-F5344CB8AC3E}">
        <p14:creationId xmlns:p14="http://schemas.microsoft.com/office/powerpoint/2010/main" val="3474383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5.jpe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5.jpe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4.png"/><Relationship Id="rId17" Type="http://schemas.openxmlformats.org/officeDocument/2006/relationships/image" Target="../media/image15.png"/><Relationship Id="rId2" Type="http://schemas.openxmlformats.org/officeDocument/2006/relationships/notesSlide" Target="../notesSlides/notesSlide13.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Colors" Target="../diagrams/colors12.xml"/><Relationship Id="rId11" Type="http://schemas.openxmlformats.org/officeDocument/2006/relationships/image" Target="../media/image11.png"/><Relationship Id="rId5" Type="http://schemas.openxmlformats.org/officeDocument/2006/relationships/diagramQuickStyle" Target="../diagrams/quickStyle12.xml"/><Relationship Id="rId1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diagramLayout" Target="../diagrams/layout12.xml"/><Relationship Id="rId9" Type="http://schemas.openxmlformats.org/officeDocument/2006/relationships/image" Target="../media/image9.png"/><Relationship Id="rId14"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5.jpeg"/><Relationship Id="rId4" Type="http://schemas.openxmlformats.org/officeDocument/2006/relationships/diagramLayout" Target="../diagrams/layout13.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10" Type="http://schemas.openxmlformats.org/officeDocument/2006/relationships/image" Target="../media/image17.png"/><Relationship Id="rId4" Type="http://schemas.openxmlformats.org/officeDocument/2006/relationships/diagramLayout" Target="../diagrams/layout14.xml"/><Relationship Id="rId9" Type="http://schemas.openxmlformats.org/officeDocument/2006/relationships/image" Target="../media/image5.jpe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5.jpeg"/><Relationship Id="rId4" Type="http://schemas.openxmlformats.org/officeDocument/2006/relationships/diagramLayout" Target="../diagrams/layout15.xml"/><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180.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0.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2.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13.png"/><Relationship Id="rId5" Type="http://schemas.openxmlformats.org/officeDocument/2006/relationships/image" Target="../media/image5.jpeg"/><Relationship Id="rId10"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330.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36.png"/><Relationship Id="rId12"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14.png"/><Relationship Id="rId5" Type="http://schemas.openxmlformats.org/officeDocument/2006/relationships/image" Target="../media/image5.jpe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5.jpeg"/><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5.jpeg"/><Relationship Id="rId7"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png"/><Relationship Id="rId9"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hyperlink" Target="https://thestatsgeek.com/2014/02/08/r-squared-in-logistic-regression/" TargetMode="Externa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6.png"/><Relationship Id="rId7" Type="http://schemas.openxmlformats.org/officeDocument/2006/relationships/diagramQuickStyle" Target="../diagrams/quickStyle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Layout" Target="../diagrams/layout5.xml"/><Relationship Id="rId11" Type="http://schemas.openxmlformats.org/officeDocument/2006/relationships/image" Target="../media/image5.jpeg"/><Relationship Id="rId5" Type="http://schemas.openxmlformats.org/officeDocument/2006/relationships/diagramData" Target="../diagrams/data5.xml"/><Relationship Id="rId10" Type="http://schemas.openxmlformats.org/officeDocument/2006/relationships/image" Target="../media/image4.png"/><Relationship Id="rId4" Type="http://schemas.openxmlformats.org/officeDocument/2006/relationships/image" Target="../media/image7.png"/><Relationship Id="rId9" Type="http://schemas.microsoft.com/office/2007/relationships/diagramDrawing" Target="../diagrams/drawing5.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5.jpeg"/></Relationships>
</file>

<file path=ppt/slides/_rels/slide9.xml.rels><?xml version="1.0" encoding="UTF-8" standalone="yes"?>
<Relationships xmlns="http://schemas.openxmlformats.org/package/2006/relationships"><Relationship Id="rId8" Type="http://schemas.openxmlformats.org/officeDocument/2006/relationships/hyperlink" Target="https://ec.europa.eu/eures/public/homepage"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5.jpeg"/><Relationship Id="rId4" Type="http://schemas.openxmlformats.org/officeDocument/2006/relationships/diagramLayout" Target="../diagrams/layout8.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827A2EBE-F8F7-400E-B92D-CB8E4585A60A}"/>
              </a:ext>
            </a:extLst>
          </p:cNvPr>
          <p:cNvSpPr>
            <a:spLocks noGrp="1"/>
          </p:cNvSpPr>
          <p:nvPr>
            <p:ph type="ctrTitle"/>
          </p:nvPr>
        </p:nvSpPr>
        <p:spPr>
          <a:xfrm>
            <a:off x="3028749" y="3108855"/>
            <a:ext cx="6658169" cy="1476858"/>
          </a:xfrm>
        </p:spPr>
        <p:txBody>
          <a:bodyPr anchor="t">
            <a:noAutofit/>
          </a:bodyPr>
          <a:lstStyle/>
          <a:p>
            <a:r>
              <a:rPr lang="he-IL" sz="2400" b="1" dirty="0">
                <a:solidFill>
                  <a:srgbClr val="000000"/>
                </a:solidFill>
                <a:latin typeface="David" panose="020E0502060401010101" pitchFamily="34" charset="-79"/>
                <a:cs typeface="+mn-cs"/>
              </a:rPr>
              <a:t>פרויקט מחקרי בנושא:</a:t>
            </a:r>
            <a:br>
              <a:rPr lang="he-IL" sz="2400" b="1" dirty="0">
                <a:solidFill>
                  <a:srgbClr val="000000"/>
                </a:solidFill>
                <a:latin typeface="David" panose="020E0502060401010101" pitchFamily="34" charset="-79"/>
                <a:cs typeface="+mn-cs"/>
              </a:rPr>
            </a:br>
            <a:br>
              <a:rPr lang="he-IL" sz="2400" b="1" dirty="0">
                <a:solidFill>
                  <a:srgbClr val="000000"/>
                </a:solidFill>
                <a:latin typeface="David" panose="020E0502060401010101" pitchFamily="34" charset="-79"/>
                <a:cs typeface="+mn-cs"/>
              </a:rPr>
            </a:br>
            <a:r>
              <a:rPr lang="he-IL" sz="2400" dirty="0">
                <a:solidFill>
                  <a:srgbClr val="000000"/>
                </a:solidFill>
                <a:latin typeface="David" panose="020E0502060401010101" pitchFamily="34" charset="-79"/>
                <a:cs typeface="+mn-cs"/>
              </a:rPr>
              <a:t>חקר גורמי הצלחה בתוכנית "מעגלי תעסוקה"</a:t>
            </a:r>
            <a:br>
              <a:rPr lang="he-IL" sz="2400" dirty="0">
                <a:solidFill>
                  <a:srgbClr val="000000"/>
                </a:solidFill>
                <a:latin typeface="David" panose="020E0502060401010101" pitchFamily="34" charset="-79"/>
                <a:cs typeface="+mn-cs"/>
              </a:rPr>
            </a:br>
            <a:r>
              <a:rPr lang="he-IL" sz="2400" dirty="0">
                <a:solidFill>
                  <a:srgbClr val="000000"/>
                </a:solidFill>
                <a:latin typeface="David" panose="020E0502060401010101" pitchFamily="34" charset="-79"/>
                <a:cs typeface="+mn-cs"/>
              </a:rPr>
              <a:t>בשירות התעסוקה הישראלי</a:t>
            </a:r>
          </a:p>
        </p:txBody>
      </p:sp>
      <p:sp>
        <p:nvSpPr>
          <p:cNvPr id="6" name="כותרת משנה 2">
            <a:extLst>
              <a:ext uri="{FF2B5EF4-FFF2-40B4-BE49-F238E27FC236}">
                <a16:creationId xmlns:a16="http://schemas.microsoft.com/office/drawing/2014/main" id="{B72D2DDB-A56A-4F5B-AC19-602D70F564C3}"/>
              </a:ext>
            </a:extLst>
          </p:cNvPr>
          <p:cNvSpPr>
            <a:spLocks noGrp="1"/>
          </p:cNvSpPr>
          <p:nvPr>
            <p:ph type="subTitle" idx="1"/>
          </p:nvPr>
        </p:nvSpPr>
        <p:spPr>
          <a:xfrm>
            <a:off x="683078" y="4857987"/>
            <a:ext cx="2506690" cy="1270063"/>
          </a:xfrm>
        </p:spPr>
        <p:txBody>
          <a:bodyPr anchor="b">
            <a:normAutofit fontScale="92500" lnSpcReduction="20000"/>
          </a:bodyPr>
          <a:lstStyle/>
          <a:p>
            <a:pPr algn="r"/>
            <a:r>
              <a:rPr lang="he-IL" sz="2000" b="1" dirty="0">
                <a:solidFill>
                  <a:srgbClr val="000000"/>
                </a:solidFill>
                <a:latin typeface="David" panose="020E0502060401010101" pitchFamily="34" charset="-79"/>
                <a:cs typeface="David" panose="020E0502060401010101" pitchFamily="34" charset="-79"/>
              </a:rPr>
              <a:t>מגיש:</a:t>
            </a:r>
            <a:r>
              <a:rPr lang="en-US" sz="2000" b="1" dirty="0">
                <a:solidFill>
                  <a:srgbClr val="000000"/>
                </a:solidFill>
                <a:latin typeface="David" panose="020E0502060401010101" pitchFamily="34" charset="-79"/>
                <a:cs typeface="David" panose="020E0502060401010101" pitchFamily="34" charset="-79"/>
              </a:rPr>
              <a:t> </a:t>
            </a:r>
            <a:r>
              <a:rPr lang="he-IL" sz="2000" b="1" dirty="0">
                <a:solidFill>
                  <a:srgbClr val="000000"/>
                </a:solidFill>
                <a:latin typeface="David" panose="020E0502060401010101" pitchFamily="34" charset="-79"/>
                <a:cs typeface="David" panose="020E0502060401010101" pitchFamily="34" charset="-79"/>
              </a:rPr>
              <a:t>חן שליו</a:t>
            </a:r>
          </a:p>
          <a:p>
            <a:pPr algn="r"/>
            <a:r>
              <a:rPr lang="he-IL" sz="2000" b="1" dirty="0">
                <a:solidFill>
                  <a:srgbClr val="000000"/>
                </a:solidFill>
                <a:latin typeface="David" panose="020E0502060401010101" pitchFamily="34" charset="-79"/>
                <a:cs typeface="David" panose="020E0502060401010101" pitchFamily="34" charset="-79"/>
              </a:rPr>
              <a:t>ת.ז: 203205984</a:t>
            </a:r>
          </a:p>
          <a:p>
            <a:pPr algn="r"/>
            <a:r>
              <a:rPr lang="he-IL" sz="2000" b="1" dirty="0">
                <a:solidFill>
                  <a:srgbClr val="000000"/>
                </a:solidFill>
                <a:latin typeface="David" panose="020E0502060401010101" pitchFamily="34" charset="-79"/>
                <a:cs typeface="David" panose="020E0502060401010101" pitchFamily="34" charset="-79"/>
              </a:rPr>
              <a:t>בהנחית ד"ר פיני דוידוב</a:t>
            </a:r>
          </a:p>
        </p:txBody>
      </p:sp>
      <p:pic>
        <p:nvPicPr>
          <p:cNvPr id="7" name="תמונה 6" descr="תוצאת תמונה עבור שירות התעסוקה">
            <a:extLst>
              <a:ext uri="{FF2B5EF4-FFF2-40B4-BE49-F238E27FC236}">
                <a16:creationId xmlns:a16="http://schemas.microsoft.com/office/drawing/2014/main" id="{1D31E618-6B34-43B6-B413-752BAEF21B7C}"/>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9069571" y="184731"/>
            <a:ext cx="2792817" cy="570182"/>
          </a:xfrm>
          <a:prstGeom prst="rect">
            <a:avLst/>
          </a:prstGeom>
          <a:noFill/>
        </p:spPr>
      </p:pic>
      <p:pic>
        <p:nvPicPr>
          <p:cNvPr id="8" name="תמונה 7">
            <a:extLst>
              <a:ext uri="{FF2B5EF4-FFF2-40B4-BE49-F238E27FC236}">
                <a16:creationId xmlns:a16="http://schemas.microsoft.com/office/drawing/2014/main" id="{49E3E98F-DAE8-4F32-BB62-F1E6A84C53E3}"/>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1" y="0"/>
            <a:ext cx="4688958" cy="907941"/>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7D8A4D73-86CE-4F70-A1FE-31B468E3AA17}"/>
              </a:ext>
            </a:extLst>
          </p:cNvPr>
          <p:cNvSpPr/>
          <p:nvPr/>
        </p:nvSpPr>
        <p:spPr>
          <a:xfrm>
            <a:off x="2563366" y="1313087"/>
            <a:ext cx="7588937" cy="152349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spcAft>
                <a:spcPts val="600"/>
              </a:spcAft>
            </a:pPr>
            <a:r>
              <a:rPr lang="he-IL" sz="4400" b="1" cap="none" spc="0" dirty="0">
                <a:ln/>
                <a:solidFill>
                  <a:schemeClr val="accent4"/>
                </a:solidFill>
                <a:effectLst/>
              </a:rPr>
              <a:t>המחלקה להנדסת תעשייה וניהול</a:t>
            </a:r>
            <a:endParaRPr lang="en-US" sz="4400" b="1" cap="none" spc="0" dirty="0">
              <a:ln/>
              <a:solidFill>
                <a:schemeClr val="accent4"/>
              </a:solidFill>
              <a:effectLst/>
            </a:endParaRPr>
          </a:p>
          <a:p>
            <a:pPr algn="ctr">
              <a:spcAft>
                <a:spcPts val="600"/>
              </a:spcAft>
            </a:pPr>
            <a:r>
              <a:rPr lang="he-IL" sz="4400" b="1" cap="none" spc="0" dirty="0">
                <a:ln/>
                <a:solidFill>
                  <a:schemeClr val="accent4"/>
                </a:solidFill>
                <a:effectLst/>
              </a:rPr>
              <a:t>התמחות: מערכות מידע</a:t>
            </a:r>
          </a:p>
        </p:txBody>
      </p:sp>
    </p:spTree>
    <p:extLst>
      <p:ext uri="{BB962C8B-B14F-4D97-AF65-F5344CB8AC3E}">
        <p14:creationId xmlns:p14="http://schemas.microsoft.com/office/powerpoint/2010/main" val="26191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812448951"/>
              </p:ext>
            </p:extLst>
          </p:nvPr>
        </p:nvGraphicFramePr>
        <p:xfrm>
          <a:off x="4246621" y="487499"/>
          <a:ext cx="4601912" cy="8625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947204" y="1322476"/>
            <a:ext cx="10847285" cy="3952364"/>
          </a:xfrm>
          <a:prstGeom prst="rect">
            <a:avLst/>
          </a:prstGeom>
          <a:solidFill>
            <a:schemeClr val="bg1"/>
          </a:solidFill>
        </p:spPr>
        <p:txBody>
          <a:bodyPr wrap="square">
            <a:spAutoFit/>
          </a:bodyPr>
          <a:lstStyle/>
          <a:p>
            <a:pPr algn="r" rtl="1">
              <a:lnSpc>
                <a:spcPct val="150000"/>
              </a:lnSpc>
              <a:spcAft>
                <a:spcPts val="800"/>
              </a:spcAft>
            </a:pPr>
            <a:r>
              <a:rPr lang="he-IL" sz="2000" dirty="0">
                <a:latin typeface="Calibri" panose="020F0502020204030204" pitchFamily="34" charset="0"/>
                <a:ea typeface="Times New Roman" panose="02020603050405020304" pitchFamily="18" charset="0"/>
                <a:cs typeface="David" panose="020E0502060401010101" pitchFamily="34" charset="-79"/>
              </a:rPr>
              <a:t>בשנת 2004 הוקמה תוכנית בשם מהבטחת הכנסה לתעסוקה בטוחה עד שנת 2007.</a:t>
            </a:r>
            <a:br>
              <a:rPr lang="en-US" sz="2000" dirty="0">
                <a:latin typeface="Calibri" panose="020F0502020204030204" pitchFamily="34" charset="0"/>
                <a:ea typeface="Times New Roman" panose="02020603050405020304" pitchFamily="18" charset="0"/>
                <a:cs typeface="David" panose="020E0502060401010101" pitchFamily="34" charset="-79"/>
              </a:rPr>
            </a:br>
            <a:r>
              <a:rPr lang="he-IL" sz="2000" dirty="0">
                <a:latin typeface="Calibri" panose="020F0502020204030204" pitchFamily="34" charset="0"/>
                <a:ea typeface="Times New Roman" panose="02020603050405020304" pitchFamily="18" charset="0"/>
                <a:cs typeface="David" panose="020E0502060401010101" pitchFamily="34" charset="-79"/>
              </a:rPr>
              <a:t>מטרת התוכנית הייתה להעביר חלק מהאנשים החיים בעוני מהישענות על קצבאות הביטוח הלאומי אל שוק העבודה. אך עוד לפני שהופעלה הפכה יעד לביקורת חריפה מצד גורמים פוליטיים, ארגונים חברתיים וחלק מאוכלוסיית היעד.</a:t>
            </a:r>
            <a:br>
              <a:rPr lang="he-IL" sz="2000" dirty="0">
                <a:latin typeface="Calibri" panose="020F0502020204030204" pitchFamily="34" charset="0"/>
                <a:ea typeface="Times New Roman" panose="02020603050405020304" pitchFamily="18" charset="0"/>
                <a:cs typeface="David" panose="020E0502060401010101" pitchFamily="34" charset="-79"/>
              </a:rPr>
            </a:br>
            <a:r>
              <a:rPr lang="he-IL" sz="2000" dirty="0">
                <a:latin typeface="Calibri" panose="020F0502020204030204" pitchFamily="34" charset="0"/>
                <a:ea typeface="Times New Roman" panose="02020603050405020304" pitchFamily="18" charset="0"/>
                <a:cs typeface="David" panose="020E0502060401010101" pitchFamily="34" charset="-79"/>
              </a:rPr>
              <a:t>בעקבות כך, שירות התעסוקה הקים מספר תוכניות: מעגלי תעסוקה, תפוח (ערבים),  </a:t>
            </a:r>
            <a:r>
              <a:rPr lang="en-US" sz="2000" dirty="0">
                <a:latin typeface="David" panose="020E0502060401010101" pitchFamily="34" charset="-79"/>
                <a:ea typeface="Times New Roman" panose="02020603050405020304" pitchFamily="18" charset="0"/>
                <a:cs typeface="Arial" panose="020B0604020202020204" pitchFamily="34" charset="0"/>
              </a:rPr>
              <a:t>Age And Work</a:t>
            </a:r>
            <a:r>
              <a:rPr lang="he-IL" sz="2000" dirty="0">
                <a:latin typeface="Calibri" panose="020F0502020204030204" pitchFamily="34" charset="0"/>
                <a:ea typeface="Times New Roman" panose="02020603050405020304" pitchFamily="18" charset="0"/>
                <a:cs typeface="David" panose="020E0502060401010101" pitchFamily="34" charset="-79"/>
              </a:rPr>
              <a:t>, מפתח (חרדים), תנופה, אשת חיל ועוד.</a:t>
            </a:r>
            <a:endParaRPr lang="he-IL" sz="2000" dirty="0">
              <a:latin typeface="Calibri" panose="020F0502020204030204" pitchFamily="34" charset="0"/>
              <a:cs typeface="David" panose="020E0502060401010101" pitchFamily="34" charset="-79"/>
            </a:endParaRPr>
          </a:p>
          <a:p>
            <a:pPr algn="ctr" rtl="1">
              <a:lnSpc>
                <a:spcPct val="150000"/>
              </a:lnSpc>
              <a:spcAft>
                <a:spcPts val="800"/>
              </a:spcAft>
            </a:pPr>
            <a:r>
              <a:rPr lang="he-IL" sz="2000" i="1" dirty="0">
                <a:latin typeface="David" panose="020E0502060401010101" pitchFamily="34" charset="-79"/>
                <a:cs typeface="David" panose="020E0502060401010101" pitchFamily="34" charset="-79"/>
              </a:rPr>
              <a:t>"שיעור המועסקים באוכלוסייה הערבית הוא 50.5% לעומת 78% באוכלוסייה היהודית, וגם הכנסותיה של האוכלוסייה הערבית מעבודה קטנות במידה ניכרת מהכנסות האוכלוסייה היהודית. אחת התוצאות של מצב זה היא שהאוכלוסייה הערבית ענייה בהרבה מהאוכלוסייה היהודית".</a:t>
            </a:r>
          </a:p>
        </p:txBody>
      </p:sp>
      <p:pic>
        <p:nvPicPr>
          <p:cNvPr id="31" name="תמונה 30" descr="תוצאת תמונה עבור שירות התעסוקה">
            <a:extLst>
              <a:ext uri="{FF2B5EF4-FFF2-40B4-BE49-F238E27FC236}">
                <a16:creationId xmlns:a16="http://schemas.microsoft.com/office/drawing/2014/main" id="{25BA087C-2521-476A-AFA5-C23179D3B44A}"/>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35EE7555-5413-4925-96BC-6C5C229AB3D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CA818774-6524-46B4-BCE4-03F3D9224AB2}"/>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05FDFB35-22AF-48E4-9531-404E71B28BD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362E5A-C02B-461D-906F-C9DAD141432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E47EFFCE-1C8B-4436-A0B2-FA81DAEF331C}"/>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A42FF188-60C2-4EE8-BFF6-72FC9E5D5F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B2180438-14B6-4E8C-9815-E426C0E94AB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345733AF-BE0C-4379-9ABF-558649A06A51}"/>
              </a:ext>
            </a:extLst>
          </p:cNvPr>
          <p:cNvGrpSpPr/>
          <p:nvPr/>
        </p:nvGrpSpPr>
        <p:grpSpPr>
          <a:xfrm>
            <a:off x="5122416" y="5856652"/>
            <a:ext cx="1517927" cy="893469"/>
            <a:chOff x="3992165" y="27845"/>
            <a:chExt cx="2214562" cy="893469"/>
          </a:xfrm>
        </p:grpSpPr>
        <p:sp>
          <p:nvSpPr>
            <p:cNvPr id="38" name="חץ: סוגר זוויתי 37">
              <a:extLst>
                <a:ext uri="{FF2B5EF4-FFF2-40B4-BE49-F238E27FC236}">
                  <a16:creationId xmlns:a16="http://schemas.microsoft.com/office/drawing/2014/main" id="{A9B00D93-021C-4DE0-AF5F-C41AE6FFD9F8}"/>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52474297-1AEE-4EEC-877A-277B693039FA}"/>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DBAD990A-581F-42B3-B25B-AB1ADEE41EC6}"/>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C69717BB-3093-45D1-81CC-7FB35DC53C1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2D829C75-0BF2-48C4-8249-7001DABA7EE3}"/>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8A529379-C211-4966-BBBC-D7D48F166C88}"/>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75561C2D-C14F-4421-B587-87EDF0520A4A}"/>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3D09C1EF-4524-46A5-8022-22DE1E5DBB9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019FC14-6049-45EE-A1BA-345BFD5D80FB}"/>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1DCCB49C-8F2B-4CE5-B6C8-3F88F74933D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4867E8A8-97EE-4A36-A25C-CA9149E094B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תיבת טקסט 1">
            <a:extLst>
              <a:ext uri="{FF2B5EF4-FFF2-40B4-BE49-F238E27FC236}">
                <a16:creationId xmlns:a16="http://schemas.microsoft.com/office/drawing/2014/main" id="{4A2503B4-AC23-4114-B700-893A77E63FE3}"/>
              </a:ext>
            </a:extLst>
          </p:cNvPr>
          <p:cNvSpPr txBox="1"/>
          <p:nvPr/>
        </p:nvSpPr>
        <p:spPr>
          <a:xfrm>
            <a:off x="0" y="5274840"/>
            <a:ext cx="6417480" cy="307777"/>
          </a:xfrm>
          <a:prstGeom prst="rect">
            <a:avLst/>
          </a:prstGeom>
          <a:noFill/>
        </p:spPr>
        <p:txBody>
          <a:bodyPr wrap="square" rtlCol="1">
            <a:spAutoFit/>
          </a:bodyPr>
          <a:lstStyle/>
          <a:p>
            <a:pPr algn="r"/>
            <a:r>
              <a:rPr lang="he-IL" sz="1400" dirty="0">
                <a:solidFill>
                  <a:schemeClr val="tx2"/>
                </a:solidFill>
                <a:latin typeface="David" panose="020E0502060401010101" pitchFamily="34" charset="-79"/>
                <a:cs typeface="David" panose="020E0502060401010101" pitchFamily="34" charset="-79"/>
              </a:rPr>
              <a:t>* פעולות המדינה לעידוד שילובה של האוכלוסייה הערבית בתעסוקה, דוח שנתי 66ג, </a:t>
            </a:r>
            <a:r>
              <a:rPr lang="he-IL" sz="1400" dirty="0" err="1">
                <a:solidFill>
                  <a:schemeClr val="tx2"/>
                </a:solidFill>
                <a:latin typeface="David" panose="020E0502060401010101" pitchFamily="34" charset="-79"/>
                <a:cs typeface="David" panose="020E0502060401010101" pitchFamily="34" charset="-79"/>
              </a:rPr>
              <a:t>התשע"ו</a:t>
            </a:r>
            <a:r>
              <a:rPr lang="he-IL" sz="1400" dirty="0">
                <a:solidFill>
                  <a:schemeClr val="tx2"/>
                </a:solidFill>
                <a:latin typeface="David" panose="020E0502060401010101" pitchFamily="34" charset="-79"/>
                <a:cs typeface="David" panose="020E0502060401010101" pitchFamily="34" charset="-79"/>
              </a:rPr>
              <a:t> 2016</a:t>
            </a:r>
          </a:p>
        </p:txBody>
      </p:sp>
    </p:spTree>
    <p:extLst>
      <p:ext uri="{BB962C8B-B14F-4D97-AF65-F5344CB8AC3E}">
        <p14:creationId xmlns:p14="http://schemas.microsoft.com/office/powerpoint/2010/main" val="16794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199930149"/>
              </p:ext>
            </p:extLst>
          </p:nvPr>
        </p:nvGraphicFramePr>
        <p:xfrm>
          <a:off x="5168586" y="803224"/>
          <a:ext cx="2444811"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מלבן 2">
            <a:extLst>
              <a:ext uri="{FF2B5EF4-FFF2-40B4-BE49-F238E27FC236}">
                <a16:creationId xmlns:a16="http://schemas.microsoft.com/office/drawing/2014/main" id="{58F1EBDA-0895-4E91-B3C8-A74D705D5DE9}"/>
              </a:ext>
            </a:extLst>
          </p:cNvPr>
          <p:cNvSpPr/>
          <p:nvPr/>
        </p:nvSpPr>
        <p:spPr>
          <a:xfrm>
            <a:off x="2037509" y="1868449"/>
            <a:ext cx="8542852" cy="2362185"/>
          </a:xfrm>
          <a:prstGeom prst="rect">
            <a:avLst/>
          </a:prstGeom>
        </p:spPr>
        <p:txBody>
          <a:bodyPr wrap="square">
            <a:spAutoFit/>
          </a:bodyPr>
          <a:lstStyle/>
          <a:p>
            <a:pPr marL="342900" indent="-342900" algn="r" rtl="1">
              <a:lnSpc>
                <a:spcPct val="150000"/>
              </a:lnSpc>
              <a:buFontTx/>
              <a:buAutoNum type="arabicParenR"/>
            </a:pPr>
            <a:r>
              <a:rPr lang="he-IL" sz="2000" dirty="0">
                <a:latin typeface="David" panose="020E0502060401010101" pitchFamily="34" charset="-79"/>
                <a:cs typeface="David" panose="020E0502060401010101" pitchFamily="34" charset="-79"/>
              </a:rPr>
              <a:t>האם יש שוני בין השמות באוכלוסייה הערבית לבין השמות בשאר האוכלוסיות ?</a:t>
            </a:r>
          </a:p>
          <a:p>
            <a:pPr marL="342900" indent="-342900" algn="r" rtl="1">
              <a:lnSpc>
                <a:spcPct val="150000"/>
              </a:lnSpc>
              <a:buFontTx/>
              <a:buAutoNum type="arabicParenR"/>
            </a:pPr>
            <a:r>
              <a:rPr lang="he-IL" sz="2000" dirty="0">
                <a:latin typeface="David" panose="020E0502060401010101" pitchFamily="34" charset="-79"/>
                <a:cs typeface="David" panose="020E0502060401010101" pitchFamily="34" charset="-79"/>
              </a:rPr>
              <a:t>כמה זמן דורשי עבודה נמצאים בתוכנית טרם השמתם ?</a:t>
            </a:r>
          </a:p>
          <a:p>
            <a:pPr marL="342900" indent="-342900" algn="r" rtl="1">
              <a:lnSpc>
                <a:spcPct val="150000"/>
              </a:lnSpc>
              <a:buFontTx/>
              <a:buAutoNum type="arabicParenR"/>
            </a:pPr>
            <a:r>
              <a:rPr lang="he-IL" sz="2000" dirty="0">
                <a:latin typeface="David" panose="020E0502060401010101" pitchFamily="34" charset="-79"/>
                <a:cs typeface="David" panose="020E0502060401010101" pitchFamily="34" charset="-79"/>
              </a:rPr>
              <a:t>האם יש הבדל במשך הימצאות דורשי עבודה בתוכנית לבין סוגי הצלחות (</a:t>
            </a:r>
            <a:r>
              <a:rPr lang="en-US" sz="2000" dirty="0">
                <a:latin typeface="David" panose="020E0502060401010101" pitchFamily="34" charset="-79"/>
                <a:cs typeface="David" panose="020E0502060401010101" pitchFamily="34" charset="-79"/>
              </a:rPr>
              <a:t>labels</a:t>
            </a:r>
            <a:r>
              <a:rPr lang="he-IL" sz="2000" dirty="0">
                <a:latin typeface="David" panose="020E0502060401010101" pitchFamily="34" charset="-79"/>
                <a:cs typeface="David" panose="020E0502060401010101" pitchFamily="34" charset="-79"/>
              </a:rPr>
              <a:t>) ?</a:t>
            </a:r>
          </a:p>
          <a:p>
            <a:pPr marL="342900" indent="-342900" algn="r" rtl="1">
              <a:lnSpc>
                <a:spcPct val="150000"/>
              </a:lnSpc>
              <a:buFontTx/>
              <a:buAutoNum type="arabicParenR"/>
            </a:pPr>
            <a:r>
              <a:rPr lang="he-IL" sz="2000" dirty="0">
                <a:latin typeface="David" panose="020E0502060401010101" pitchFamily="34" charset="-79"/>
                <a:cs typeface="David" panose="020E0502060401010101" pitchFamily="34" charset="-79"/>
              </a:rPr>
              <a:t>האם יש קשר בין הפעילויות בתוכנית (סדנאות ו</a:t>
            </a:r>
            <a:r>
              <a:rPr lang="en-US" sz="2000" dirty="0">
                <a:latin typeface="David" panose="020E0502060401010101" pitchFamily="34" charset="-79"/>
                <a:cs typeface="David" panose="020E0502060401010101" pitchFamily="34" charset="-79"/>
              </a:rPr>
              <a:t>/</a:t>
            </a:r>
            <a:r>
              <a:rPr lang="he-IL" sz="2000" dirty="0">
                <a:latin typeface="David" panose="020E0502060401010101" pitchFamily="34" charset="-79"/>
                <a:cs typeface="David" panose="020E0502060401010101" pitchFamily="34" charset="-79"/>
              </a:rPr>
              <a:t>או מפגשים) להשמה ?</a:t>
            </a:r>
          </a:p>
          <a:p>
            <a:pPr marL="342900" indent="-342900" algn="r" rtl="1">
              <a:lnSpc>
                <a:spcPct val="150000"/>
              </a:lnSpc>
              <a:buFontTx/>
              <a:buAutoNum type="arabicParenR"/>
            </a:pPr>
            <a:r>
              <a:rPr lang="he-IL" sz="2000" dirty="0">
                <a:latin typeface="David" panose="020E0502060401010101" pitchFamily="34" charset="-79"/>
                <a:cs typeface="David" panose="020E0502060401010101" pitchFamily="34" charset="-79"/>
              </a:rPr>
              <a:t>האם יש השפעה בין המאפיינים הסוציואקונומיים של דורש עבודה לבין השמה ?</a:t>
            </a:r>
            <a:endParaRPr lang="en-US" sz="2000" dirty="0">
              <a:latin typeface="David" panose="020E0502060401010101" pitchFamily="34" charset="-79"/>
              <a:cs typeface="David" panose="020E0502060401010101" pitchFamily="34" charset="-79"/>
            </a:endParaRPr>
          </a:p>
        </p:txBody>
      </p:sp>
      <p:pic>
        <p:nvPicPr>
          <p:cNvPr id="24" name="תמונה 23" descr="תוצאת תמונה עבור שירות התעסוקה">
            <a:extLst>
              <a:ext uri="{FF2B5EF4-FFF2-40B4-BE49-F238E27FC236}">
                <a16:creationId xmlns:a16="http://schemas.microsoft.com/office/drawing/2014/main" id="{EF4BDBDD-C174-469A-ABDC-230B517DDB7C}"/>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5" name="תמונה 24">
            <a:extLst>
              <a:ext uri="{FF2B5EF4-FFF2-40B4-BE49-F238E27FC236}">
                <a16:creationId xmlns:a16="http://schemas.microsoft.com/office/drawing/2014/main" id="{96462924-8681-44E3-A274-1AA3974822D3}"/>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3" name="קבוצה 22">
            <a:extLst>
              <a:ext uri="{FF2B5EF4-FFF2-40B4-BE49-F238E27FC236}">
                <a16:creationId xmlns:a16="http://schemas.microsoft.com/office/drawing/2014/main" id="{03A3BC98-02BC-4FB5-AD1C-4667B1B10A79}"/>
              </a:ext>
            </a:extLst>
          </p:cNvPr>
          <p:cNvGrpSpPr/>
          <p:nvPr/>
        </p:nvGrpSpPr>
        <p:grpSpPr>
          <a:xfrm>
            <a:off x="2686168" y="5856652"/>
            <a:ext cx="1517927" cy="893469"/>
            <a:chOff x="5953" y="27845"/>
            <a:chExt cx="2214562" cy="893469"/>
          </a:xfrm>
        </p:grpSpPr>
        <p:sp>
          <p:nvSpPr>
            <p:cNvPr id="26" name="חץ: סוגר זוויתי 25">
              <a:extLst>
                <a:ext uri="{FF2B5EF4-FFF2-40B4-BE49-F238E27FC236}">
                  <a16:creationId xmlns:a16="http://schemas.microsoft.com/office/drawing/2014/main" id="{229706CF-EDD3-42C4-BD58-C0576E501379}"/>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7" name="חץ: סוגר זוויתי 4">
              <a:extLst>
                <a:ext uri="{FF2B5EF4-FFF2-40B4-BE49-F238E27FC236}">
                  <a16:creationId xmlns:a16="http://schemas.microsoft.com/office/drawing/2014/main" id="{67204A2A-10DA-435C-ACAE-EACCBD27CF3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28" name="קבוצה 27">
            <a:extLst>
              <a:ext uri="{FF2B5EF4-FFF2-40B4-BE49-F238E27FC236}">
                <a16:creationId xmlns:a16="http://schemas.microsoft.com/office/drawing/2014/main" id="{0C88C748-3AA7-40C1-B80E-FAB98D9F9AA3}"/>
              </a:ext>
            </a:extLst>
          </p:cNvPr>
          <p:cNvGrpSpPr/>
          <p:nvPr/>
        </p:nvGrpSpPr>
        <p:grpSpPr>
          <a:xfrm>
            <a:off x="3914858" y="5835146"/>
            <a:ext cx="1517927" cy="907330"/>
            <a:chOff x="1999059" y="6339"/>
            <a:chExt cx="2214562" cy="907330"/>
          </a:xfrm>
        </p:grpSpPr>
        <p:sp>
          <p:nvSpPr>
            <p:cNvPr id="29" name="חץ: סוגר זוויתי 28">
              <a:extLst>
                <a:ext uri="{FF2B5EF4-FFF2-40B4-BE49-F238E27FC236}">
                  <a16:creationId xmlns:a16="http://schemas.microsoft.com/office/drawing/2014/main" id="{18D53B2F-3DB8-4EE5-B4F2-939D9C50BF3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0" name="חץ: סוגר זוויתי 6">
              <a:extLst>
                <a:ext uri="{FF2B5EF4-FFF2-40B4-BE49-F238E27FC236}">
                  <a16:creationId xmlns:a16="http://schemas.microsoft.com/office/drawing/2014/main" id="{B2B99634-5F76-4B96-A88A-3E0F8F0B884E}"/>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1" name="קבוצה 30">
            <a:extLst>
              <a:ext uri="{FF2B5EF4-FFF2-40B4-BE49-F238E27FC236}">
                <a16:creationId xmlns:a16="http://schemas.microsoft.com/office/drawing/2014/main" id="{579AF5A3-94B9-44DD-89F6-42F67D1A55FB}"/>
              </a:ext>
            </a:extLst>
          </p:cNvPr>
          <p:cNvGrpSpPr/>
          <p:nvPr/>
        </p:nvGrpSpPr>
        <p:grpSpPr>
          <a:xfrm>
            <a:off x="5122416" y="5856652"/>
            <a:ext cx="1517927" cy="901113"/>
            <a:chOff x="3992165" y="27845"/>
            <a:chExt cx="2214562" cy="901113"/>
          </a:xfrm>
        </p:grpSpPr>
        <p:sp>
          <p:nvSpPr>
            <p:cNvPr id="32" name="חץ: סוגר זוויתי 31">
              <a:extLst>
                <a:ext uri="{FF2B5EF4-FFF2-40B4-BE49-F238E27FC236}">
                  <a16:creationId xmlns:a16="http://schemas.microsoft.com/office/drawing/2014/main" id="{4A4518E2-2CFC-46A5-9DC8-F070E9BED453}"/>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3" name="חץ: סוגר זוויתי 8">
              <a:extLst>
                <a:ext uri="{FF2B5EF4-FFF2-40B4-BE49-F238E27FC236}">
                  <a16:creationId xmlns:a16="http://schemas.microsoft.com/office/drawing/2014/main" id="{C01EEE8B-C70F-4FAA-8F60-030182F0FE8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4" name="קבוצה 33">
            <a:extLst>
              <a:ext uri="{FF2B5EF4-FFF2-40B4-BE49-F238E27FC236}">
                <a16:creationId xmlns:a16="http://schemas.microsoft.com/office/drawing/2014/main" id="{FC7AC241-10D0-49CE-AEED-04B58D30C9A4}"/>
              </a:ext>
            </a:extLst>
          </p:cNvPr>
          <p:cNvGrpSpPr/>
          <p:nvPr/>
        </p:nvGrpSpPr>
        <p:grpSpPr>
          <a:xfrm>
            <a:off x="6329974" y="5835146"/>
            <a:ext cx="1517927" cy="907330"/>
            <a:chOff x="5985271" y="6339"/>
            <a:chExt cx="2214562" cy="907330"/>
          </a:xfrm>
        </p:grpSpPr>
        <p:sp>
          <p:nvSpPr>
            <p:cNvPr id="35" name="חץ: סוגר זוויתי 34">
              <a:extLst>
                <a:ext uri="{FF2B5EF4-FFF2-40B4-BE49-F238E27FC236}">
                  <a16:creationId xmlns:a16="http://schemas.microsoft.com/office/drawing/2014/main" id="{7CFF1C93-261E-4253-9CDA-7AA80FD1C928}"/>
                </a:ext>
              </a:extLst>
            </p:cNvPr>
            <p:cNvSpPr/>
            <p:nvPr/>
          </p:nvSpPr>
          <p:spPr>
            <a:xfrm>
              <a:off x="5985271"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36" name="חץ: סוגר זוויתי 10">
              <a:extLst>
                <a:ext uri="{FF2B5EF4-FFF2-40B4-BE49-F238E27FC236}">
                  <a16:creationId xmlns:a16="http://schemas.microsoft.com/office/drawing/2014/main" id="{F8B8264E-C19D-4764-BB34-7E82212EA96C}"/>
                </a:ext>
              </a:extLst>
            </p:cNvPr>
            <p:cNvSpPr txBox="1"/>
            <p:nvPr/>
          </p:nvSpPr>
          <p:spPr>
            <a:xfrm>
              <a:off x="6468775"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37" name="קבוצה 36">
            <a:extLst>
              <a:ext uri="{FF2B5EF4-FFF2-40B4-BE49-F238E27FC236}">
                <a16:creationId xmlns:a16="http://schemas.microsoft.com/office/drawing/2014/main" id="{ED005067-A461-49D6-88FC-1B87F1191515}"/>
              </a:ext>
            </a:extLst>
          </p:cNvPr>
          <p:cNvGrpSpPr/>
          <p:nvPr/>
        </p:nvGrpSpPr>
        <p:grpSpPr>
          <a:xfrm>
            <a:off x="7537532" y="5843579"/>
            <a:ext cx="1517927" cy="914186"/>
            <a:chOff x="7978378" y="-517"/>
            <a:chExt cx="2214562" cy="914186"/>
          </a:xfrm>
        </p:grpSpPr>
        <p:sp>
          <p:nvSpPr>
            <p:cNvPr id="38" name="חץ: סוגר זוויתי 37">
              <a:extLst>
                <a:ext uri="{FF2B5EF4-FFF2-40B4-BE49-F238E27FC236}">
                  <a16:creationId xmlns:a16="http://schemas.microsoft.com/office/drawing/2014/main" id="{D77DFE1C-F132-4317-9A4A-6C6E0293DDEE}"/>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39" name="חץ: סוגר זוויתי 12">
              <a:extLst>
                <a:ext uri="{FF2B5EF4-FFF2-40B4-BE49-F238E27FC236}">
                  <a16:creationId xmlns:a16="http://schemas.microsoft.com/office/drawing/2014/main" id="{E640445D-40D8-4740-BC9F-DB0ED92CB216}"/>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0" name="קבוצה 39">
            <a:extLst>
              <a:ext uri="{FF2B5EF4-FFF2-40B4-BE49-F238E27FC236}">
                <a16:creationId xmlns:a16="http://schemas.microsoft.com/office/drawing/2014/main" id="{4A7D9486-8F39-460B-B1EE-502DA59B45A4}"/>
              </a:ext>
            </a:extLst>
          </p:cNvPr>
          <p:cNvGrpSpPr/>
          <p:nvPr/>
        </p:nvGrpSpPr>
        <p:grpSpPr>
          <a:xfrm>
            <a:off x="8745090" y="5871941"/>
            <a:ext cx="1517927" cy="885824"/>
            <a:chOff x="9971484" y="27845"/>
            <a:chExt cx="2214562" cy="885824"/>
          </a:xfrm>
        </p:grpSpPr>
        <p:sp>
          <p:nvSpPr>
            <p:cNvPr id="41" name="חץ: סוגר זוויתי 40">
              <a:extLst>
                <a:ext uri="{FF2B5EF4-FFF2-40B4-BE49-F238E27FC236}">
                  <a16:creationId xmlns:a16="http://schemas.microsoft.com/office/drawing/2014/main" id="{D0107A8E-5268-4212-810A-B18937880B78}"/>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2" name="חץ: סוגר זוויתי 14">
              <a:extLst>
                <a:ext uri="{FF2B5EF4-FFF2-40B4-BE49-F238E27FC236}">
                  <a16:creationId xmlns:a16="http://schemas.microsoft.com/office/drawing/2014/main" id="{84BF9629-F795-4B2E-A785-F8FB337A5543}"/>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9826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625835268"/>
              </p:ext>
            </p:extLst>
          </p:nvPr>
        </p:nvGraphicFramePr>
        <p:xfrm>
          <a:off x="5392545" y="702756"/>
          <a:ext cx="1406909"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חץ: שמאלה-למעלה 23">
            <a:extLst>
              <a:ext uri="{FF2B5EF4-FFF2-40B4-BE49-F238E27FC236}">
                <a16:creationId xmlns:a16="http://schemas.microsoft.com/office/drawing/2014/main" id="{D85645C1-B55A-4950-9370-903C85F43E0A}"/>
              </a:ext>
            </a:extLst>
          </p:cNvPr>
          <p:cNvSpPr/>
          <p:nvPr/>
        </p:nvSpPr>
        <p:spPr>
          <a:xfrm>
            <a:off x="9219050" y="1779280"/>
            <a:ext cx="1260676" cy="885824"/>
          </a:xfrm>
          <a:prstGeom prst="leftUpArrow">
            <a:avLst>
              <a:gd name="adj1" fmla="val 14978"/>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5" name="מלבן: מסגרת משופעת 24">
            <a:extLst>
              <a:ext uri="{FF2B5EF4-FFF2-40B4-BE49-F238E27FC236}">
                <a16:creationId xmlns:a16="http://schemas.microsoft.com/office/drawing/2014/main" id="{C1D441A0-855B-4B56-93EC-B83A4A59FEBD}"/>
              </a:ext>
            </a:extLst>
          </p:cNvPr>
          <p:cNvSpPr/>
          <p:nvPr/>
        </p:nvSpPr>
        <p:spPr>
          <a:xfrm>
            <a:off x="9443178" y="1154360"/>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שאלות מחקר</a:t>
            </a:r>
          </a:p>
        </p:txBody>
      </p:sp>
      <p:sp>
        <p:nvSpPr>
          <p:cNvPr id="26" name="חץ: שמאלה-למעלה 25">
            <a:extLst>
              <a:ext uri="{FF2B5EF4-FFF2-40B4-BE49-F238E27FC236}">
                <a16:creationId xmlns:a16="http://schemas.microsoft.com/office/drawing/2014/main" id="{EDD27F72-BF48-4436-9F4A-39F9B9F0079E}"/>
              </a:ext>
            </a:extLst>
          </p:cNvPr>
          <p:cNvSpPr/>
          <p:nvPr/>
        </p:nvSpPr>
        <p:spPr>
          <a:xfrm>
            <a:off x="7257047" y="2665104"/>
            <a:ext cx="1320968" cy="83935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7" name="חץ: שמאלה-למעלה 26">
            <a:extLst>
              <a:ext uri="{FF2B5EF4-FFF2-40B4-BE49-F238E27FC236}">
                <a16:creationId xmlns:a16="http://schemas.microsoft.com/office/drawing/2014/main" id="{63329C6E-3119-45DB-8C57-5CE92F5D6221}"/>
              </a:ext>
            </a:extLst>
          </p:cNvPr>
          <p:cNvSpPr/>
          <p:nvPr/>
        </p:nvSpPr>
        <p:spPr>
          <a:xfrm>
            <a:off x="5160231" y="3587847"/>
            <a:ext cx="1320968" cy="885823"/>
          </a:xfrm>
          <a:prstGeom prst="leftUpArrow">
            <a:avLst>
              <a:gd name="adj1" fmla="val 189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8" name="חץ: שמאלה-למעלה 27">
            <a:extLst>
              <a:ext uri="{FF2B5EF4-FFF2-40B4-BE49-F238E27FC236}">
                <a16:creationId xmlns:a16="http://schemas.microsoft.com/office/drawing/2014/main" id="{11414F7F-334C-403A-84B7-3637A057E87C}"/>
              </a:ext>
            </a:extLst>
          </p:cNvPr>
          <p:cNvSpPr/>
          <p:nvPr/>
        </p:nvSpPr>
        <p:spPr>
          <a:xfrm>
            <a:off x="3206462" y="4406310"/>
            <a:ext cx="1320968" cy="885824"/>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a:p>
        </p:txBody>
      </p:sp>
      <p:sp>
        <p:nvSpPr>
          <p:cNvPr id="29" name="מלבן: מסגרת משופעת 28">
            <a:extLst>
              <a:ext uri="{FF2B5EF4-FFF2-40B4-BE49-F238E27FC236}">
                <a16:creationId xmlns:a16="http://schemas.microsoft.com/office/drawing/2014/main" id="{C869FC28-09F4-4A25-8D2F-4D9D2907DF20}"/>
              </a:ext>
            </a:extLst>
          </p:cNvPr>
          <p:cNvSpPr/>
          <p:nvPr/>
        </p:nvSpPr>
        <p:spPr>
          <a:xfrm>
            <a:off x="7526551" y="2040184"/>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איסוף מידע</a:t>
            </a:r>
          </a:p>
        </p:txBody>
      </p:sp>
      <p:sp>
        <p:nvSpPr>
          <p:cNvPr id="30" name="מלבן: מסגרת משופעת 29">
            <a:extLst>
              <a:ext uri="{FF2B5EF4-FFF2-40B4-BE49-F238E27FC236}">
                <a16:creationId xmlns:a16="http://schemas.microsoft.com/office/drawing/2014/main" id="{ECD3FD1E-4791-4EC2-8543-85774AF8C898}"/>
              </a:ext>
            </a:extLst>
          </p:cNvPr>
          <p:cNvSpPr/>
          <p:nvPr/>
        </p:nvSpPr>
        <p:spPr>
          <a:xfrm>
            <a:off x="5545985" y="2931218"/>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הכנה וטיוב נתונים</a:t>
            </a:r>
          </a:p>
        </p:txBody>
      </p:sp>
      <p:sp>
        <p:nvSpPr>
          <p:cNvPr id="31" name="מלבן: מסגרת משופעת 30">
            <a:extLst>
              <a:ext uri="{FF2B5EF4-FFF2-40B4-BE49-F238E27FC236}">
                <a16:creationId xmlns:a16="http://schemas.microsoft.com/office/drawing/2014/main" id="{2C35DF97-B5B6-411A-8671-EC38D0E71567}"/>
              </a:ext>
            </a:extLst>
          </p:cNvPr>
          <p:cNvSpPr/>
          <p:nvPr/>
        </p:nvSpPr>
        <p:spPr>
          <a:xfrm>
            <a:off x="3467732" y="3817042"/>
            <a:ext cx="1692499" cy="885824"/>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ניתוח המודל</a:t>
            </a:r>
          </a:p>
        </p:txBody>
      </p:sp>
      <p:sp>
        <p:nvSpPr>
          <p:cNvPr id="50" name="מלבן: מסגרת משופעת 49">
            <a:extLst>
              <a:ext uri="{FF2B5EF4-FFF2-40B4-BE49-F238E27FC236}">
                <a16:creationId xmlns:a16="http://schemas.microsoft.com/office/drawing/2014/main" id="{6A2CAFD1-9920-4307-8067-E758D02A0907}"/>
              </a:ext>
            </a:extLst>
          </p:cNvPr>
          <p:cNvSpPr/>
          <p:nvPr/>
        </p:nvSpPr>
        <p:spPr>
          <a:xfrm>
            <a:off x="1056323" y="4724673"/>
            <a:ext cx="2150139" cy="978967"/>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r>
              <a:rPr lang="he-IL" dirty="0"/>
              <a:t>הערכת תוצאות והצגת מסקנות</a:t>
            </a:r>
          </a:p>
        </p:txBody>
      </p:sp>
      <p:sp>
        <p:nvSpPr>
          <p:cNvPr id="51" name="תיבת טקסט 7">
            <a:extLst>
              <a:ext uri="{FF2B5EF4-FFF2-40B4-BE49-F238E27FC236}">
                <a16:creationId xmlns:a16="http://schemas.microsoft.com/office/drawing/2014/main" id="{2176C215-BD0D-42AA-B1D7-6608603097B2}"/>
              </a:ext>
            </a:extLst>
          </p:cNvPr>
          <p:cNvSpPr txBox="1"/>
          <p:nvPr/>
        </p:nvSpPr>
        <p:spPr>
          <a:xfrm>
            <a:off x="5940388" y="2556676"/>
            <a:ext cx="104297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a:t>
            </a:r>
            <a:endParaRPr lang="he-IL" dirty="0"/>
          </a:p>
        </p:txBody>
      </p:sp>
      <p:sp>
        <p:nvSpPr>
          <p:cNvPr id="52" name="תיבת טקסט 70">
            <a:extLst>
              <a:ext uri="{FF2B5EF4-FFF2-40B4-BE49-F238E27FC236}">
                <a16:creationId xmlns:a16="http://schemas.microsoft.com/office/drawing/2014/main" id="{1B433725-F60F-4471-8DD6-1D23FB9E64C3}"/>
              </a:ext>
            </a:extLst>
          </p:cNvPr>
          <p:cNvSpPr txBox="1"/>
          <p:nvPr/>
        </p:nvSpPr>
        <p:spPr>
          <a:xfrm>
            <a:off x="3490985" y="3436957"/>
            <a:ext cx="1738600" cy="369332"/>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dirty="0"/>
              <a:t>Python, R , SPSS</a:t>
            </a:r>
            <a:endParaRPr lang="he-IL" dirty="0"/>
          </a:p>
        </p:txBody>
      </p:sp>
      <p:sp>
        <p:nvSpPr>
          <p:cNvPr id="53" name="תיבת טקסט 71">
            <a:extLst>
              <a:ext uri="{FF2B5EF4-FFF2-40B4-BE49-F238E27FC236}">
                <a16:creationId xmlns:a16="http://schemas.microsoft.com/office/drawing/2014/main" id="{8D7564B6-7884-44B7-BBC4-31DB24F03933}"/>
              </a:ext>
            </a:extLst>
          </p:cNvPr>
          <p:cNvSpPr txBox="1"/>
          <p:nvPr/>
        </p:nvSpPr>
        <p:spPr>
          <a:xfrm>
            <a:off x="7639071" y="1410642"/>
            <a:ext cx="1437944"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he-IL" dirty="0"/>
              <a:t>מחולל דוחות, </a:t>
            </a:r>
            <a:r>
              <a:rPr lang="en-US" dirty="0"/>
              <a:t>Excel</a:t>
            </a:r>
            <a:endParaRPr lang="he-IL" dirty="0"/>
          </a:p>
        </p:txBody>
      </p:sp>
      <p:pic>
        <p:nvPicPr>
          <p:cNvPr id="54" name="תמונה 53" descr="תוצאת תמונה עבור שירות התעסוקה">
            <a:extLst>
              <a:ext uri="{FF2B5EF4-FFF2-40B4-BE49-F238E27FC236}">
                <a16:creationId xmlns:a16="http://schemas.microsoft.com/office/drawing/2014/main" id="{53DE67A1-9BEF-4D5B-8E76-748245DF8241}"/>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5" name="תמונה 54">
            <a:extLst>
              <a:ext uri="{FF2B5EF4-FFF2-40B4-BE49-F238E27FC236}">
                <a16:creationId xmlns:a16="http://schemas.microsoft.com/office/drawing/2014/main" id="{2551A21A-7478-4AB8-8A59-7845A22D8195}"/>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4" name="קבוצה 33">
            <a:extLst>
              <a:ext uri="{FF2B5EF4-FFF2-40B4-BE49-F238E27FC236}">
                <a16:creationId xmlns:a16="http://schemas.microsoft.com/office/drawing/2014/main" id="{127A64D6-D146-425E-8F45-CAFC9AD98430}"/>
              </a:ext>
            </a:extLst>
          </p:cNvPr>
          <p:cNvGrpSpPr/>
          <p:nvPr/>
        </p:nvGrpSpPr>
        <p:grpSpPr>
          <a:xfrm>
            <a:off x="2686168" y="5856652"/>
            <a:ext cx="1517927" cy="893469"/>
            <a:chOff x="5953" y="27845"/>
            <a:chExt cx="2214562" cy="893469"/>
          </a:xfrm>
        </p:grpSpPr>
        <p:sp>
          <p:nvSpPr>
            <p:cNvPr id="35" name="חץ: סוגר זוויתי 34">
              <a:extLst>
                <a:ext uri="{FF2B5EF4-FFF2-40B4-BE49-F238E27FC236}">
                  <a16:creationId xmlns:a16="http://schemas.microsoft.com/office/drawing/2014/main" id="{0A4A0D6B-0D15-4D44-B20F-490094EBE1A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6" name="חץ: סוגר זוויתי 4">
              <a:extLst>
                <a:ext uri="{FF2B5EF4-FFF2-40B4-BE49-F238E27FC236}">
                  <a16:creationId xmlns:a16="http://schemas.microsoft.com/office/drawing/2014/main" id="{95D43AB4-27E8-4E93-B14D-DAF898F4E3DF}"/>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7" name="קבוצה 36">
            <a:extLst>
              <a:ext uri="{FF2B5EF4-FFF2-40B4-BE49-F238E27FC236}">
                <a16:creationId xmlns:a16="http://schemas.microsoft.com/office/drawing/2014/main" id="{7086FCB2-B28F-4389-81C3-8B88312C1069}"/>
              </a:ext>
            </a:extLst>
          </p:cNvPr>
          <p:cNvGrpSpPr/>
          <p:nvPr/>
        </p:nvGrpSpPr>
        <p:grpSpPr>
          <a:xfrm>
            <a:off x="3914858" y="5835146"/>
            <a:ext cx="1517927" cy="907330"/>
            <a:chOff x="1999059" y="6339"/>
            <a:chExt cx="2214562" cy="907330"/>
          </a:xfrm>
        </p:grpSpPr>
        <p:sp>
          <p:nvSpPr>
            <p:cNvPr id="38" name="חץ: סוגר זוויתי 37">
              <a:extLst>
                <a:ext uri="{FF2B5EF4-FFF2-40B4-BE49-F238E27FC236}">
                  <a16:creationId xmlns:a16="http://schemas.microsoft.com/office/drawing/2014/main" id="{0550D523-03D7-4921-AD6B-AE028133873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9" name="חץ: סוגר זוויתי 6">
              <a:extLst>
                <a:ext uri="{FF2B5EF4-FFF2-40B4-BE49-F238E27FC236}">
                  <a16:creationId xmlns:a16="http://schemas.microsoft.com/office/drawing/2014/main" id="{0C9B0589-F496-4E9B-BCD3-3CEE96A4A45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40" name="קבוצה 39">
            <a:extLst>
              <a:ext uri="{FF2B5EF4-FFF2-40B4-BE49-F238E27FC236}">
                <a16:creationId xmlns:a16="http://schemas.microsoft.com/office/drawing/2014/main" id="{253C0438-78A7-4A3F-AA47-F961ADD4FE28}"/>
              </a:ext>
            </a:extLst>
          </p:cNvPr>
          <p:cNvGrpSpPr/>
          <p:nvPr/>
        </p:nvGrpSpPr>
        <p:grpSpPr>
          <a:xfrm>
            <a:off x="5122416" y="5856652"/>
            <a:ext cx="1517927" cy="901113"/>
            <a:chOff x="3992165" y="27845"/>
            <a:chExt cx="2214562" cy="901113"/>
          </a:xfrm>
        </p:grpSpPr>
        <p:sp>
          <p:nvSpPr>
            <p:cNvPr id="41" name="חץ: סוגר זוויתי 40">
              <a:extLst>
                <a:ext uri="{FF2B5EF4-FFF2-40B4-BE49-F238E27FC236}">
                  <a16:creationId xmlns:a16="http://schemas.microsoft.com/office/drawing/2014/main" id="{2FABD1A8-07DC-49B9-9A81-1B50E8984F3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2" name="חץ: סוגר זוויתי 8">
              <a:extLst>
                <a:ext uri="{FF2B5EF4-FFF2-40B4-BE49-F238E27FC236}">
                  <a16:creationId xmlns:a16="http://schemas.microsoft.com/office/drawing/2014/main" id="{625BD68A-5F97-4DBF-A541-4C7BEDDE492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3" name="קבוצה 42">
            <a:extLst>
              <a:ext uri="{FF2B5EF4-FFF2-40B4-BE49-F238E27FC236}">
                <a16:creationId xmlns:a16="http://schemas.microsoft.com/office/drawing/2014/main" id="{BFEEF18A-DCD3-4051-97EE-F09BDCB0EDE7}"/>
              </a:ext>
            </a:extLst>
          </p:cNvPr>
          <p:cNvGrpSpPr/>
          <p:nvPr/>
        </p:nvGrpSpPr>
        <p:grpSpPr>
          <a:xfrm>
            <a:off x="6329974" y="5856652"/>
            <a:ext cx="1517927" cy="901113"/>
            <a:chOff x="5985271" y="27845"/>
            <a:chExt cx="2214562" cy="901113"/>
          </a:xfrm>
        </p:grpSpPr>
        <p:sp>
          <p:nvSpPr>
            <p:cNvPr id="44" name="חץ: סוגר זוויתי 43">
              <a:extLst>
                <a:ext uri="{FF2B5EF4-FFF2-40B4-BE49-F238E27FC236}">
                  <a16:creationId xmlns:a16="http://schemas.microsoft.com/office/drawing/2014/main" id="{477CF600-D072-45E3-8B92-C974932C35D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5" name="חץ: סוגר זוויתי 10">
              <a:extLst>
                <a:ext uri="{FF2B5EF4-FFF2-40B4-BE49-F238E27FC236}">
                  <a16:creationId xmlns:a16="http://schemas.microsoft.com/office/drawing/2014/main" id="{5414F559-3EBC-4E02-8AFB-00B0006F8DA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6" name="קבוצה 45">
            <a:extLst>
              <a:ext uri="{FF2B5EF4-FFF2-40B4-BE49-F238E27FC236}">
                <a16:creationId xmlns:a16="http://schemas.microsoft.com/office/drawing/2014/main" id="{673D849B-C553-4D54-8B5C-36C7DC6AE28F}"/>
              </a:ext>
            </a:extLst>
          </p:cNvPr>
          <p:cNvGrpSpPr/>
          <p:nvPr/>
        </p:nvGrpSpPr>
        <p:grpSpPr>
          <a:xfrm>
            <a:off x="7537532" y="5864297"/>
            <a:ext cx="1517927" cy="893468"/>
            <a:chOff x="7978378" y="20201"/>
            <a:chExt cx="2214562" cy="893468"/>
          </a:xfrm>
        </p:grpSpPr>
        <p:sp>
          <p:nvSpPr>
            <p:cNvPr id="47" name="חץ: סוגר זוויתי 46">
              <a:extLst>
                <a:ext uri="{FF2B5EF4-FFF2-40B4-BE49-F238E27FC236}">
                  <a16:creationId xmlns:a16="http://schemas.microsoft.com/office/drawing/2014/main" id="{66CCE189-612B-4C17-886F-EF8935330624}"/>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8" name="חץ: סוגר זוויתי 12">
              <a:extLst>
                <a:ext uri="{FF2B5EF4-FFF2-40B4-BE49-F238E27FC236}">
                  <a16:creationId xmlns:a16="http://schemas.microsoft.com/office/drawing/2014/main" id="{FF7E1308-5EFB-45B4-B4DE-567362401BB7}"/>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9" name="קבוצה 48">
            <a:extLst>
              <a:ext uri="{FF2B5EF4-FFF2-40B4-BE49-F238E27FC236}">
                <a16:creationId xmlns:a16="http://schemas.microsoft.com/office/drawing/2014/main" id="{047B1FC3-7BA4-4380-A5B9-457D9C94E2AC}"/>
              </a:ext>
            </a:extLst>
          </p:cNvPr>
          <p:cNvGrpSpPr/>
          <p:nvPr/>
        </p:nvGrpSpPr>
        <p:grpSpPr>
          <a:xfrm>
            <a:off x="8745090" y="5871941"/>
            <a:ext cx="1517927" cy="885824"/>
            <a:chOff x="9971484" y="27845"/>
            <a:chExt cx="2214562" cy="885824"/>
          </a:xfrm>
        </p:grpSpPr>
        <p:sp>
          <p:nvSpPr>
            <p:cNvPr id="56" name="חץ: סוגר זוויתי 55">
              <a:extLst>
                <a:ext uri="{FF2B5EF4-FFF2-40B4-BE49-F238E27FC236}">
                  <a16:creationId xmlns:a16="http://schemas.microsoft.com/office/drawing/2014/main" id="{F8EAAC1F-D888-4CA9-8AA8-1097DC1D5C84}"/>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7" name="חץ: סוגר זוויתי 14">
              <a:extLst>
                <a:ext uri="{FF2B5EF4-FFF2-40B4-BE49-F238E27FC236}">
                  <a16:creationId xmlns:a16="http://schemas.microsoft.com/office/drawing/2014/main" id="{68C60EBE-06E8-4D9F-82FB-9EFF0FD5F184}"/>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421323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fade">
                                      <p:cBhvr>
                                        <p:cTn id="37" dur="500"/>
                                        <p:tgtEl>
                                          <p:spTgt spid="5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50" grpId="0" animBg="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694628056"/>
              </p:ext>
            </p:extLst>
          </p:nvPr>
        </p:nvGraphicFramePr>
        <p:xfrm>
          <a:off x="5067169" y="711437"/>
          <a:ext cx="3146348"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4">
            <a:extLst>
              <a:ext uri="{FF2B5EF4-FFF2-40B4-BE49-F238E27FC236}">
                <a16:creationId xmlns:a16="http://schemas.microsoft.com/office/drawing/2014/main" id="{F97C0DD4-747C-423A-880C-FEF7D121A61C}"/>
              </a:ext>
            </a:extLst>
          </p:cNvPr>
          <p:cNvSpPr txBox="1"/>
          <p:nvPr/>
        </p:nvSpPr>
        <p:spPr>
          <a:xfrm>
            <a:off x="6203250" y="1913729"/>
            <a:ext cx="4974508" cy="313932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r>
              <a:rPr lang="he-IL" u="sng" dirty="0"/>
              <a:t>הצלחה מסחררת:</a:t>
            </a:r>
            <a:br>
              <a:rPr lang="he-IL" dirty="0"/>
            </a:br>
            <a:r>
              <a:rPr lang="he-IL" dirty="0"/>
              <a:t>א) ללא מקרי דלת מסתובבת</a:t>
            </a:r>
            <a:endParaRPr lang="en-US" dirty="0"/>
          </a:p>
          <a:p>
            <a:r>
              <a:rPr lang="he-IL" dirty="0"/>
              <a:t>ב) השמה מכניסה לתוכנית = 1</a:t>
            </a:r>
            <a:endParaRPr lang="en-US" dirty="0"/>
          </a:p>
          <a:p>
            <a:r>
              <a:rPr lang="he-IL" dirty="0"/>
              <a:t>ג) ללא תאריך חידוש פעילות</a:t>
            </a:r>
          </a:p>
          <a:p>
            <a:endParaRPr lang="he-IL" dirty="0"/>
          </a:p>
          <a:p>
            <a:endParaRPr lang="en-US" dirty="0"/>
          </a:p>
          <a:p>
            <a:r>
              <a:rPr lang="he-IL" dirty="0"/>
              <a:t> </a:t>
            </a:r>
            <a:endParaRPr lang="en-US" dirty="0"/>
          </a:p>
          <a:p>
            <a:pPr lvl="0"/>
            <a:r>
              <a:rPr lang="he-IL" u="sng" dirty="0"/>
              <a:t>הצלחה בינונית:</a:t>
            </a:r>
            <a:endParaRPr lang="en-US" dirty="0"/>
          </a:p>
          <a:p>
            <a:pPr lvl="0"/>
            <a:r>
              <a:rPr lang="he-IL" dirty="0"/>
              <a:t>א) ללא מקרי דלת מסתובבת</a:t>
            </a:r>
            <a:endParaRPr lang="en-US" dirty="0"/>
          </a:p>
          <a:p>
            <a:pPr lvl="0"/>
            <a:r>
              <a:rPr lang="he-IL" dirty="0"/>
              <a:t>ב) השמות מכניסה לתוכנית &gt; 1 </a:t>
            </a:r>
          </a:p>
          <a:p>
            <a:pPr lvl="0"/>
            <a:r>
              <a:rPr lang="he-IL" dirty="0"/>
              <a:t>ג) ללא תאריך חידוש פעילות או תאריך חידוש רישום</a:t>
            </a:r>
            <a:endParaRPr lang="en-US" dirty="0"/>
          </a:p>
        </p:txBody>
      </p:sp>
      <p:sp>
        <p:nvSpPr>
          <p:cNvPr id="27" name="תיבת טקסט 38">
            <a:extLst>
              <a:ext uri="{FF2B5EF4-FFF2-40B4-BE49-F238E27FC236}">
                <a16:creationId xmlns:a16="http://schemas.microsoft.com/office/drawing/2014/main" id="{E6831662-A1B5-4812-A6C8-50E3AD2DDAB4}"/>
              </a:ext>
            </a:extLst>
          </p:cNvPr>
          <p:cNvSpPr txBox="1"/>
          <p:nvPr/>
        </p:nvSpPr>
        <p:spPr>
          <a:xfrm>
            <a:off x="1014241" y="1917551"/>
            <a:ext cx="4828667" cy="313932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r>
              <a:rPr lang="he-IL" u="sng" dirty="0"/>
              <a:t>הצלחה חלשה :</a:t>
            </a:r>
            <a:endParaRPr lang="en-US" dirty="0"/>
          </a:p>
          <a:p>
            <a:r>
              <a:rPr lang="he-IL" dirty="0"/>
              <a:t>כל המקרים שאינם בקטגוריה 1,2,4</a:t>
            </a:r>
          </a:p>
          <a:p>
            <a:endParaRPr lang="he-IL" dirty="0"/>
          </a:p>
          <a:p>
            <a:endParaRPr lang="en-US" dirty="0"/>
          </a:p>
          <a:p>
            <a:r>
              <a:rPr lang="en-US" dirty="0"/>
              <a:t> </a:t>
            </a:r>
            <a:endParaRPr lang="he-IL" dirty="0"/>
          </a:p>
          <a:p>
            <a:endParaRPr lang="en-US" dirty="0"/>
          </a:p>
          <a:p>
            <a:pPr lvl="0"/>
            <a:r>
              <a:rPr lang="he-IL" u="sng" dirty="0"/>
              <a:t>אי הצלחה </a:t>
            </a:r>
            <a:r>
              <a:rPr lang="en-US" u="sng" dirty="0"/>
              <a:t>/</a:t>
            </a:r>
            <a:r>
              <a:rPr lang="he-IL" u="sng" dirty="0"/>
              <a:t> כישלון:</a:t>
            </a:r>
            <a:endParaRPr lang="en-US" dirty="0"/>
          </a:p>
          <a:p>
            <a:pPr lvl="0"/>
            <a:r>
              <a:rPr lang="he-IL" dirty="0"/>
              <a:t>א) ללא השמות מכניסה לתוכנית</a:t>
            </a:r>
          </a:p>
          <a:p>
            <a:pPr lvl="0"/>
            <a:r>
              <a:rPr lang="he-IL" dirty="0"/>
              <a:t>	או</a:t>
            </a:r>
            <a:endParaRPr lang="en-US" dirty="0"/>
          </a:p>
          <a:p>
            <a:pPr lvl="0"/>
            <a:r>
              <a:rPr lang="he-IL" dirty="0"/>
              <a:t>   מספר מקרי דלת מסתובבת &gt; 0</a:t>
            </a:r>
            <a:endParaRPr lang="en-US" dirty="0"/>
          </a:p>
          <a:p>
            <a:pPr lvl="0" algn="r"/>
            <a:r>
              <a:rPr lang="he-IL" dirty="0"/>
              <a:t>ג) ללא תאריך גריעה</a:t>
            </a:r>
            <a:endParaRPr lang="en-US" dirty="0"/>
          </a:p>
        </p:txBody>
      </p:sp>
      <p:pic>
        <p:nvPicPr>
          <p:cNvPr id="28" name="Picture 2" descr="תוצאת תמונה עבור tornado icons">
            <a:extLst>
              <a:ext uri="{FF2B5EF4-FFF2-40B4-BE49-F238E27FC236}">
                <a16:creationId xmlns:a16="http://schemas.microsoft.com/office/drawing/2014/main" id="{349547C6-6AD8-41E6-BB4E-D892F8EBE6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1797" y="1593441"/>
            <a:ext cx="686713" cy="686713"/>
          </a:xfrm>
          <a:prstGeom prst="rect">
            <a:avLst/>
          </a:prstGeom>
          <a:noFill/>
          <a:extLst>
            <a:ext uri="{909E8E84-426E-40DD-AFC4-6F175D3DCCD1}">
              <a14:hiddenFill xmlns:a14="http://schemas.microsoft.com/office/drawing/2010/main">
                <a:solidFill>
                  <a:srgbClr val="FFFFFF"/>
                </a:solidFill>
              </a14:hiddenFill>
            </a:ext>
          </a:extLst>
        </p:spPr>
      </p:pic>
      <p:pic>
        <p:nvPicPr>
          <p:cNvPr id="29" name="תמונה 28">
            <a:extLst>
              <a:ext uri="{FF2B5EF4-FFF2-40B4-BE49-F238E27FC236}">
                <a16:creationId xmlns:a16="http://schemas.microsoft.com/office/drawing/2014/main" id="{016EFA82-0D0B-49D7-8021-B881287A4AE4}"/>
              </a:ext>
            </a:extLst>
          </p:cNvPr>
          <p:cNvPicPr>
            <a:picLocks noChangeAspect="1"/>
          </p:cNvPicPr>
          <p:nvPr/>
        </p:nvPicPr>
        <p:blipFill>
          <a:blip r:embed="rId9"/>
          <a:stretch>
            <a:fillRect/>
          </a:stretch>
        </p:blipFill>
        <p:spPr>
          <a:xfrm>
            <a:off x="8860443" y="3431627"/>
            <a:ext cx="709072" cy="709072"/>
          </a:xfrm>
          <a:prstGeom prst="rect">
            <a:avLst/>
          </a:prstGeom>
        </p:spPr>
      </p:pic>
      <p:pic>
        <p:nvPicPr>
          <p:cNvPr id="30" name="תמונה 29">
            <a:extLst>
              <a:ext uri="{FF2B5EF4-FFF2-40B4-BE49-F238E27FC236}">
                <a16:creationId xmlns:a16="http://schemas.microsoft.com/office/drawing/2014/main" id="{10D9ACCD-1064-421C-B750-C1ADF9C91721}"/>
              </a:ext>
            </a:extLst>
          </p:cNvPr>
          <p:cNvPicPr>
            <a:picLocks noChangeAspect="1"/>
          </p:cNvPicPr>
          <p:nvPr/>
        </p:nvPicPr>
        <p:blipFill>
          <a:blip r:embed="rId10"/>
          <a:stretch>
            <a:fillRect/>
          </a:stretch>
        </p:blipFill>
        <p:spPr>
          <a:xfrm>
            <a:off x="3441668" y="1524129"/>
            <a:ext cx="686713" cy="656035"/>
          </a:xfrm>
          <a:prstGeom prst="rect">
            <a:avLst/>
          </a:prstGeom>
        </p:spPr>
      </p:pic>
      <p:pic>
        <p:nvPicPr>
          <p:cNvPr id="31" name="תמונה 30">
            <a:extLst>
              <a:ext uri="{FF2B5EF4-FFF2-40B4-BE49-F238E27FC236}">
                <a16:creationId xmlns:a16="http://schemas.microsoft.com/office/drawing/2014/main" id="{BC9871C3-7ACD-4FDC-AC60-2C314FCEE49D}"/>
              </a:ext>
            </a:extLst>
          </p:cNvPr>
          <p:cNvPicPr>
            <a:picLocks noChangeAspect="1"/>
          </p:cNvPicPr>
          <p:nvPr/>
        </p:nvPicPr>
        <p:blipFill>
          <a:blip r:embed="rId11"/>
          <a:stretch>
            <a:fillRect/>
          </a:stretch>
        </p:blipFill>
        <p:spPr>
          <a:xfrm>
            <a:off x="3287646" y="3116382"/>
            <a:ext cx="686712" cy="687996"/>
          </a:xfrm>
          <a:prstGeom prst="rect">
            <a:avLst/>
          </a:prstGeom>
        </p:spPr>
      </p:pic>
      <p:pic>
        <p:nvPicPr>
          <p:cNvPr id="50" name="תמונה 49" descr="תוצאת תמונה עבור שירות התעסוקה">
            <a:extLst>
              <a:ext uri="{FF2B5EF4-FFF2-40B4-BE49-F238E27FC236}">
                <a16:creationId xmlns:a16="http://schemas.microsoft.com/office/drawing/2014/main" id="{CA8017F4-2B92-4558-A8AC-A6680018F55F}"/>
              </a:ext>
            </a:extLst>
          </p:cNvPr>
          <p:cNvPicPr/>
          <p:nvPr/>
        </p:nvPicPr>
        <p:blipFill>
          <a:blip r:embed="rId12"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4FE4551D-C1F6-43F6-9EA9-664E238833F9}"/>
              </a:ext>
            </a:extLst>
          </p:cNvPr>
          <p:cNvPicPr/>
          <p:nvPr/>
        </p:nvPicPr>
        <p:blipFill rotWithShape="1">
          <a:blip r:embed="rId13">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52" name="קבוצה 51">
            <a:extLst>
              <a:ext uri="{FF2B5EF4-FFF2-40B4-BE49-F238E27FC236}">
                <a16:creationId xmlns:a16="http://schemas.microsoft.com/office/drawing/2014/main" id="{634BFBA1-7995-4298-80B3-666C872D59C1}"/>
              </a:ext>
            </a:extLst>
          </p:cNvPr>
          <p:cNvGrpSpPr/>
          <p:nvPr/>
        </p:nvGrpSpPr>
        <p:grpSpPr>
          <a:xfrm>
            <a:off x="2686168" y="5856652"/>
            <a:ext cx="1517927" cy="893469"/>
            <a:chOff x="5953" y="27845"/>
            <a:chExt cx="2214562" cy="893469"/>
          </a:xfrm>
        </p:grpSpPr>
        <p:sp>
          <p:nvSpPr>
            <p:cNvPr id="53" name="חץ: סוגר זוויתי 52">
              <a:extLst>
                <a:ext uri="{FF2B5EF4-FFF2-40B4-BE49-F238E27FC236}">
                  <a16:creationId xmlns:a16="http://schemas.microsoft.com/office/drawing/2014/main" id="{EF49CB65-E397-459B-A8C5-D1A309E391C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54" name="חץ: סוגר זוויתי 4">
              <a:extLst>
                <a:ext uri="{FF2B5EF4-FFF2-40B4-BE49-F238E27FC236}">
                  <a16:creationId xmlns:a16="http://schemas.microsoft.com/office/drawing/2014/main" id="{A29A0498-B842-44FE-AFB0-91A5CB96CAE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5" name="קבוצה 54">
            <a:extLst>
              <a:ext uri="{FF2B5EF4-FFF2-40B4-BE49-F238E27FC236}">
                <a16:creationId xmlns:a16="http://schemas.microsoft.com/office/drawing/2014/main" id="{4E54BF73-3E28-4470-9C23-C19AD6E94F73}"/>
              </a:ext>
            </a:extLst>
          </p:cNvPr>
          <p:cNvGrpSpPr/>
          <p:nvPr/>
        </p:nvGrpSpPr>
        <p:grpSpPr>
          <a:xfrm>
            <a:off x="3914858" y="5835146"/>
            <a:ext cx="1517927" cy="907330"/>
            <a:chOff x="1999059" y="6339"/>
            <a:chExt cx="2214562" cy="907330"/>
          </a:xfrm>
        </p:grpSpPr>
        <p:sp>
          <p:nvSpPr>
            <p:cNvPr id="56" name="חץ: סוגר זוויתי 55">
              <a:extLst>
                <a:ext uri="{FF2B5EF4-FFF2-40B4-BE49-F238E27FC236}">
                  <a16:creationId xmlns:a16="http://schemas.microsoft.com/office/drawing/2014/main" id="{1F34B5F8-EF88-4765-A253-C46E4546F600}"/>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7" name="חץ: סוגר זוויתי 6">
              <a:extLst>
                <a:ext uri="{FF2B5EF4-FFF2-40B4-BE49-F238E27FC236}">
                  <a16:creationId xmlns:a16="http://schemas.microsoft.com/office/drawing/2014/main" id="{9EE72D7A-FAB8-4757-9291-0FBA3DA6901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8" name="קבוצה 57">
            <a:extLst>
              <a:ext uri="{FF2B5EF4-FFF2-40B4-BE49-F238E27FC236}">
                <a16:creationId xmlns:a16="http://schemas.microsoft.com/office/drawing/2014/main" id="{47C21547-8F05-4094-A5D3-85C68B87A3B8}"/>
              </a:ext>
            </a:extLst>
          </p:cNvPr>
          <p:cNvGrpSpPr/>
          <p:nvPr/>
        </p:nvGrpSpPr>
        <p:grpSpPr>
          <a:xfrm>
            <a:off x="5122416" y="5856652"/>
            <a:ext cx="1517927" cy="901113"/>
            <a:chOff x="3992165" y="27845"/>
            <a:chExt cx="2214562" cy="901113"/>
          </a:xfrm>
        </p:grpSpPr>
        <p:sp>
          <p:nvSpPr>
            <p:cNvPr id="59" name="חץ: סוגר זוויתי 58">
              <a:extLst>
                <a:ext uri="{FF2B5EF4-FFF2-40B4-BE49-F238E27FC236}">
                  <a16:creationId xmlns:a16="http://schemas.microsoft.com/office/drawing/2014/main" id="{25F82DD6-6CDC-4EE2-B13F-F498682E32CF}"/>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60" name="חץ: סוגר זוויתי 8">
              <a:extLst>
                <a:ext uri="{FF2B5EF4-FFF2-40B4-BE49-F238E27FC236}">
                  <a16:creationId xmlns:a16="http://schemas.microsoft.com/office/drawing/2014/main" id="{716AFA15-4164-4A13-BC4E-5E305AEC5A7A}"/>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61" name="קבוצה 60">
            <a:extLst>
              <a:ext uri="{FF2B5EF4-FFF2-40B4-BE49-F238E27FC236}">
                <a16:creationId xmlns:a16="http://schemas.microsoft.com/office/drawing/2014/main" id="{20938308-3C92-4AAE-B099-5598C0095174}"/>
              </a:ext>
            </a:extLst>
          </p:cNvPr>
          <p:cNvGrpSpPr/>
          <p:nvPr/>
        </p:nvGrpSpPr>
        <p:grpSpPr>
          <a:xfrm>
            <a:off x="6329974" y="5856652"/>
            <a:ext cx="1517927" cy="901113"/>
            <a:chOff x="5985271" y="27845"/>
            <a:chExt cx="2214562" cy="901113"/>
          </a:xfrm>
        </p:grpSpPr>
        <p:sp>
          <p:nvSpPr>
            <p:cNvPr id="62" name="חץ: סוגר זוויתי 61">
              <a:extLst>
                <a:ext uri="{FF2B5EF4-FFF2-40B4-BE49-F238E27FC236}">
                  <a16:creationId xmlns:a16="http://schemas.microsoft.com/office/drawing/2014/main" id="{6DA051FD-E1AC-4418-9C50-BE51744C810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3" name="חץ: סוגר זוויתי 10">
              <a:extLst>
                <a:ext uri="{FF2B5EF4-FFF2-40B4-BE49-F238E27FC236}">
                  <a16:creationId xmlns:a16="http://schemas.microsoft.com/office/drawing/2014/main" id="{F94F7D65-4818-4C38-98CB-12190E063BD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4" name="קבוצה 63">
            <a:extLst>
              <a:ext uri="{FF2B5EF4-FFF2-40B4-BE49-F238E27FC236}">
                <a16:creationId xmlns:a16="http://schemas.microsoft.com/office/drawing/2014/main" id="{2793C406-DF47-4447-B99E-51814A929019}"/>
              </a:ext>
            </a:extLst>
          </p:cNvPr>
          <p:cNvGrpSpPr/>
          <p:nvPr/>
        </p:nvGrpSpPr>
        <p:grpSpPr>
          <a:xfrm>
            <a:off x="7537532" y="5864297"/>
            <a:ext cx="1517927" cy="893468"/>
            <a:chOff x="7978378" y="20201"/>
            <a:chExt cx="2214562" cy="893468"/>
          </a:xfrm>
        </p:grpSpPr>
        <p:sp>
          <p:nvSpPr>
            <p:cNvPr id="65" name="חץ: סוגר זוויתי 64">
              <a:extLst>
                <a:ext uri="{FF2B5EF4-FFF2-40B4-BE49-F238E27FC236}">
                  <a16:creationId xmlns:a16="http://schemas.microsoft.com/office/drawing/2014/main" id="{9544AA9B-13E7-4A95-8153-394C6C39AE8D}"/>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6" name="חץ: סוגר זוויתי 12">
              <a:extLst>
                <a:ext uri="{FF2B5EF4-FFF2-40B4-BE49-F238E27FC236}">
                  <a16:creationId xmlns:a16="http://schemas.microsoft.com/office/drawing/2014/main" id="{917F99AE-4A0D-4D76-A6A2-CE4797D89E09}"/>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7" name="קבוצה 66">
            <a:extLst>
              <a:ext uri="{FF2B5EF4-FFF2-40B4-BE49-F238E27FC236}">
                <a16:creationId xmlns:a16="http://schemas.microsoft.com/office/drawing/2014/main" id="{4E034CF4-097B-45E6-810C-F11197490FF2}"/>
              </a:ext>
            </a:extLst>
          </p:cNvPr>
          <p:cNvGrpSpPr/>
          <p:nvPr/>
        </p:nvGrpSpPr>
        <p:grpSpPr>
          <a:xfrm>
            <a:off x="8745090" y="5871941"/>
            <a:ext cx="1517927" cy="885824"/>
            <a:chOff x="9971484" y="27845"/>
            <a:chExt cx="2214562" cy="885824"/>
          </a:xfrm>
        </p:grpSpPr>
        <p:sp>
          <p:nvSpPr>
            <p:cNvPr id="68" name="חץ: סוגר זוויתי 67">
              <a:extLst>
                <a:ext uri="{FF2B5EF4-FFF2-40B4-BE49-F238E27FC236}">
                  <a16:creationId xmlns:a16="http://schemas.microsoft.com/office/drawing/2014/main" id="{56E94CA1-7A2B-4A9D-A5EA-F773870961A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6" name="חץ: סוגר זוויתי 14">
              <a:extLst>
                <a:ext uri="{FF2B5EF4-FFF2-40B4-BE49-F238E27FC236}">
                  <a16:creationId xmlns:a16="http://schemas.microsoft.com/office/drawing/2014/main" id="{2691D5EE-5B51-4E5A-94BF-DEFEC92C2E1B}"/>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1028" name="Picture 4" descr="Download now this free icon in SVG, PSD, PNG, EPS format or as webfonts. Flaticon, the largest database of free vector icons.">
            <a:extLst>
              <a:ext uri="{FF2B5EF4-FFF2-40B4-BE49-F238E27FC236}">
                <a16:creationId xmlns:a16="http://schemas.microsoft.com/office/drawing/2014/main" id="{79935E27-08DD-4753-B71F-5B8CFB7490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33867" y="1857753"/>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now this free icon in SVG, PSD, PNG, EPS format or as webfonts. Flaticon, the largest database of free vector icons.">
            <a:extLst>
              <a:ext uri="{FF2B5EF4-FFF2-40B4-BE49-F238E27FC236}">
                <a16:creationId xmlns:a16="http://schemas.microsoft.com/office/drawing/2014/main" id="{EC57BA28-D32F-4484-85AB-865618B51D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77758" y="3786163"/>
            <a:ext cx="422401" cy="4275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wnload now this free icon in SVG, PSD, PNG, EPS format or as webfonts. Flaticon, the largest database of free vector icons.">
            <a:extLst>
              <a:ext uri="{FF2B5EF4-FFF2-40B4-BE49-F238E27FC236}">
                <a16:creationId xmlns:a16="http://schemas.microsoft.com/office/drawing/2014/main" id="{12367543-5D4D-49D1-A10C-AC81300EEF0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01487" y="1852146"/>
            <a:ext cx="422401" cy="422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ownload now this free icon in SVG, PSD, PNG, EPS format or as webfonts. Flaticon, the largest database of free vector icons.">
            <a:extLst>
              <a:ext uri="{FF2B5EF4-FFF2-40B4-BE49-F238E27FC236}">
                <a16:creationId xmlns:a16="http://schemas.microsoft.com/office/drawing/2014/main" id="{DB6C5A2C-D508-41BF-809F-48F6639607F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01486" y="3516871"/>
            <a:ext cx="422402" cy="42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07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heel(1)">
                                      <p:cBhvr>
                                        <p:cTn id="14"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43361096"/>
              </p:ext>
            </p:extLst>
          </p:nvPr>
        </p:nvGraphicFramePr>
        <p:xfrm>
          <a:off x="5083041" y="437874"/>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37">
            <a:extLst>
              <a:ext uri="{FF2B5EF4-FFF2-40B4-BE49-F238E27FC236}">
                <a16:creationId xmlns:a16="http://schemas.microsoft.com/office/drawing/2014/main" id="{82E2411B-B7C3-400B-A837-62CACD10E361}"/>
              </a:ext>
            </a:extLst>
          </p:cNvPr>
          <p:cNvSpPr txBox="1"/>
          <p:nvPr/>
        </p:nvSpPr>
        <p:spPr>
          <a:xfrm>
            <a:off x="226008" y="2375054"/>
            <a:ext cx="3688850" cy="1200329"/>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dirty="0"/>
              <a:t>הכילה 1860 ערכים </a:t>
            </a:r>
            <a:r>
              <a:rPr lang="he-IL" dirty="0" err="1"/>
              <a:t>יחודיים</a:t>
            </a:r>
            <a:r>
              <a:rPr lang="he-IL" dirty="0"/>
              <a:t>.</a:t>
            </a:r>
          </a:p>
          <a:p>
            <a:r>
              <a:rPr lang="he-IL" dirty="0"/>
              <a:t>לאחר טיוב: 30 פעילויות </a:t>
            </a:r>
            <a:r>
              <a:rPr lang="he-IL" dirty="0" err="1"/>
              <a:t>יחודיות</a:t>
            </a:r>
            <a:r>
              <a:rPr lang="he-IL" dirty="0"/>
              <a:t>.</a:t>
            </a:r>
          </a:p>
          <a:p>
            <a:endParaRPr lang="he-IL" dirty="0"/>
          </a:p>
          <a:p>
            <a:endParaRPr lang="he-IL" dirty="0"/>
          </a:p>
        </p:txBody>
      </p:sp>
      <p:sp>
        <p:nvSpPr>
          <p:cNvPr id="25" name="תיבת טקסט 13">
            <a:extLst>
              <a:ext uri="{FF2B5EF4-FFF2-40B4-BE49-F238E27FC236}">
                <a16:creationId xmlns:a16="http://schemas.microsoft.com/office/drawing/2014/main" id="{DBE614B7-2B41-48F2-8D48-03A4A6F166E9}"/>
              </a:ext>
            </a:extLst>
          </p:cNvPr>
          <p:cNvSpPr txBox="1"/>
          <p:nvPr/>
        </p:nvSpPr>
        <p:spPr>
          <a:xfrm>
            <a:off x="8413114" y="1927657"/>
            <a:ext cx="3478450" cy="2308324"/>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dirty="0"/>
              <a:t>כ56,000 שורות ו82 עמודות.</a:t>
            </a:r>
          </a:p>
          <a:p>
            <a:r>
              <a:rPr lang="he-IL" dirty="0"/>
              <a:t>העמודות הם המשתנים השונים (גיל, מין...) לכל דורש עבודה (שורה).</a:t>
            </a:r>
          </a:p>
          <a:p>
            <a:endParaRPr lang="he-IL" dirty="0"/>
          </a:p>
          <a:p>
            <a:r>
              <a:rPr lang="he-IL" dirty="0"/>
              <a:t>14% רשומות פסולות.</a:t>
            </a:r>
          </a:p>
          <a:p>
            <a:endParaRPr lang="he-IL" dirty="0"/>
          </a:p>
          <a:p>
            <a:r>
              <a:rPr lang="he-IL" dirty="0"/>
              <a:t>(הנתונים משנים 2016 עד 2019 שהם פעילות התוכנית).</a:t>
            </a:r>
          </a:p>
        </p:txBody>
      </p:sp>
      <p:pic>
        <p:nvPicPr>
          <p:cNvPr id="26" name="תמונה 25">
            <a:extLst>
              <a:ext uri="{FF2B5EF4-FFF2-40B4-BE49-F238E27FC236}">
                <a16:creationId xmlns:a16="http://schemas.microsoft.com/office/drawing/2014/main" id="{032594DC-8883-435C-B5FE-A61282393565}"/>
              </a:ext>
            </a:extLst>
          </p:cNvPr>
          <p:cNvPicPr>
            <a:picLocks noChangeAspect="1"/>
          </p:cNvPicPr>
          <p:nvPr/>
        </p:nvPicPr>
        <p:blipFill>
          <a:blip r:embed="rId8"/>
          <a:stretch>
            <a:fillRect/>
          </a:stretch>
        </p:blipFill>
        <p:spPr>
          <a:xfrm>
            <a:off x="436406" y="1153404"/>
            <a:ext cx="8105565" cy="4551192"/>
          </a:xfrm>
          <a:prstGeom prst="rect">
            <a:avLst/>
          </a:prstGeom>
        </p:spPr>
      </p:pic>
      <p:pic>
        <p:nvPicPr>
          <p:cNvPr id="27" name="תמונה 26" descr="תוצאת תמונה עבור שירות התעסוקה">
            <a:extLst>
              <a:ext uri="{FF2B5EF4-FFF2-40B4-BE49-F238E27FC236}">
                <a16:creationId xmlns:a16="http://schemas.microsoft.com/office/drawing/2014/main" id="{A9CB042D-73E9-481E-AC11-EF99DB40C42A}"/>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19D69AF8-6D21-4CA8-BE26-AB683BC3334D}"/>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83E62B2-3ADE-4537-96B4-D92CEE6DCF7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8E577B62-1AD5-44E4-A3F0-B7BAB5CBDE31}"/>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0C75D882-2714-4A6B-A79E-C246AD19DB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7D83FD3-8F72-47F9-B1EA-4DE28BE4C4E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C8CC559-EDDD-485D-A0B2-22F836AEA8CB}"/>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0379BE0C-A221-450E-9307-7876E8FB24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4ABADF1-0D6E-470F-9896-C0562FBDB68C}"/>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5771D415-C0DF-4DAA-9271-49F7417B408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26EAF358-7762-4E40-9674-930E29E8844F}"/>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68396F79-4392-4462-8095-46B24960F8D5}"/>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F445379F-EA25-4E8A-9F2C-BBFD46C9CC3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030BF108-1A14-4CEA-92E6-F035ADFDB2A8}"/>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F2B41750-ED82-4F23-968B-30854560C81D}"/>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D590927-2E4B-4376-AF0F-369A401CC2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F0C94EF-4D3E-42F4-8E43-81A8B337AA6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975696A-0EBA-4F4A-A570-91CAAD2979AE}"/>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AD041018-5379-44B2-9FED-039A78B43CA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A5780B1-F24B-4199-BEC1-506B3DDB6EB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39173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668207450"/>
              </p:ext>
            </p:extLst>
          </p:nvPr>
        </p:nvGraphicFramePr>
        <p:xfrm>
          <a:off x="5105365" y="586228"/>
          <a:ext cx="3114604"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37">
            <a:extLst>
              <a:ext uri="{FF2B5EF4-FFF2-40B4-BE49-F238E27FC236}">
                <a16:creationId xmlns:a16="http://schemas.microsoft.com/office/drawing/2014/main" id="{82E2411B-B7C3-400B-A837-62CACD10E361}"/>
              </a:ext>
            </a:extLst>
          </p:cNvPr>
          <p:cNvSpPr txBox="1"/>
          <p:nvPr/>
        </p:nvSpPr>
        <p:spPr>
          <a:xfrm>
            <a:off x="8422783" y="2486597"/>
            <a:ext cx="3486036"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dirty="0"/>
              <a:t>העמודה הכילה 1860 ערכים ייחודיים.</a:t>
            </a:r>
          </a:p>
          <a:p>
            <a:r>
              <a:rPr lang="he-IL" dirty="0"/>
              <a:t>לאחר טיוב: 30 פעילויות ייחודיות.</a:t>
            </a:r>
          </a:p>
        </p:txBody>
      </p:sp>
      <p:pic>
        <p:nvPicPr>
          <p:cNvPr id="25" name="תמונה 24" descr="תוצאת תמונה עבור שירות התעסוקה">
            <a:extLst>
              <a:ext uri="{FF2B5EF4-FFF2-40B4-BE49-F238E27FC236}">
                <a16:creationId xmlns:a16="http://schemas.microsoft.com/office/drawing/2014/main" id="{9D34E185-2A03-46DB-998E-E6097697CF05}"/>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33C34807-9DA9-4ED2-81D0-9661D2E9F367}"/>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7" name="תמונה 26">
            <a:extLst>
              <a:ext uri="{FF2B5EF4-FFF2-40B4-BE49-F238E27FC236}">
                <a16:creationId xmlns:a16="http://schemas.microsoft.com/office/drawing/2014/main" id="{B4E74230-2D3A-4E4C-A7FB-D01925813072}"/>
              </a:ext>
            </a:extLst>
          </p:cNvPr>
          <p:cNvPicPr>
            <a:picLocks noChangeAspect="1"/>
          </p:cNvPicPr>
          <p:nvPr/>
        </p:nvPicPr>
        <p:blipFill>
          <a:blip r:embed="rId10"/>
          <a:stretch>
            <a:fillRect/>
          </a:stretch>
        </p:blipFill>
        <p:spPr>
          <a:xfrm>
            <a:off x="275522" y="1467895"/>
            <a:ext cx="7857146" cy="4049040"/>
          </a:xfrm>
          <a:prstGeom prst="rect">
            <a:avLst/>
          </a:prstGeom>
        </p:spPr>
      </p:pic>
      <p:grpSp>
        <p:nvGrpSpPr>
          <p:cNvPr id="32" name="קבוצה 31">
            <a:extLst>
              <a:ext uri="{FF2B5EF4-FFF2-40B4-BE49-F238E27FC236}">
                <a16:creationId xmlns:a16="http://schemas.microsoft.com/office/drawing/2014/main" id="{3F7E1F69-F3C4-4B99-941C-F7ED2C0993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8CEAF99-2ABF-409F-97FD-38145670606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576B1AF1-8910-4580-A4C4-70414968EA9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B471474-05F9-40D2-97AE-462FD85CB0CC}"/>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3FCAFAF2-69FD-4BD8-B74C-F65A8622619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CD32051-CD66-4311-8988-75AD99B2DA34}"/>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D3B048B2-01C6-47E5-8E9D-364C9A8FE4D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1D5B28B2-E1F1-4C36-91E2-9A3DD6309C16}"/>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C59728D-79FD-4503-B4EE-A7BBB8AE22B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B8F638C-81D8-4B18-BA4E-D05B2E5393AA}"/>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B1F1F11-51DB-49F6-999A-CECFBF97A95C}"/>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E56787-4E4A-4D9E-8837-70EE25B6404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18914523-07F4-4CB8-BFEA-84FB5AC26AC5}"/>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02A117F8-30A4-44AB-AC05-076F0E587E23}"/>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336157B4-B2FA-44D3-AC39-83F545372F82}"/>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44A1A1-66F8-495B-840C-E8DC8689D25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CCA7C214-7DC2-40D6-B8B5-97DFCFAA7B31}"/>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D3286572-F2D4-40FB-8527-B61ECD98793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2222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298451229"/>
              </p:ext>
            </p:extLst>
          </p:nvPr>
        </p:nvGraphicFramePr>
        <p:xfrm>
          <a:off x="5122416" y="586228"/>
          <a:ext cx="309755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תיבת טקסט 13">
            <a:extLst>
              <a:ext uri="{FF2B5EF4-FFF2-40B4-BE49-F238E27FC236}">
                <a16:creationId xmlns:a16="http://schemas.microsoft.com/office/drawing/2014/main" id="{2A408147-BB05-4DD7-9A03-C0457F521A7E}"/>
              </a:ext>
            </a:extLst>
          </p:cNvPr>
          <p:cNvSpPr txBox="1"/>
          <p:nvPr/>
        </p:nvSpPr>
        <p:spPr>
          <a:xfrm>
            <a:off x="9178159" y="2782668"/>
            <a:ext cx="1839501" cy="64633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dirty="0"/>
              <a:t>פריסת הפעילויות </a:t>
            </a:r>
          </a:p>
          <a:p>
            <a:endParaRPr lang="he-IL" dirty="0"/>
          </a:p>
        </p:txBody>
      </p:sp>
      <p:pic>
        <p:nvPicPr>
          <p:cNvPr id="25" name="תמונה 24">
            <a:extLst>
              <a:ext uri="{FF2B5EF4-FFF2-40B4-BE49-F238E27FC236}">
                <a16:creationId xmlns:a16="http://schemas.microsoft.com/office/drawing/2014/main" id="{97FE6DDD-653E-4DBA-BF72-A51EE0D0DD2C}"/>
              </a:ext>
            </a:extLst>
          </p:cNvPr>
          <p:cNvPicPr/>
          <p:nvPr/>
        </p:nvPicPr>
        <p:blipFill>
          <a:blip r:embed="rId8"/>
          <a:stretch>
            <a:fillRect/>
          </a:stretch>
        </p:blipFill>
        <p:spPr>
          <a:xfrm>
            <a:off x="2767638" y="1746667"/>
            <a:ext cx="6171836" cy="3364665"/>
          </a:xfrm>
          <a:prstGeom prst="rect">
            <a:avLst/>
          </a:prstGeom>
        </p:spPr>
      </p:pic>
      <p:pic>
        <p:nvPicPr>
          <p:cNvPr id="26" name="תמונה 25" descr="תוצאת תמונה עבור שירות התעסוקה">
            <a:extLst>
              <a:ext uri="{FF2B5EF4-FFF2-40B4-BE49-F238E27FC236}">
                <a16:creationId xmlns:a16="http://schemas.microsoft.com/office/drawing/2014/main" id="{EE6BBAD8-2855-4755-B2FA-5300D4E6B546}"/>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C73542A4-8AC5-4BBC-BB43-6315796E4BAA}"/>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CEACFF-933A-4CB5-8FC6-49C9F6E618FE}"/>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AEFA5197-E9A7-4F00-AEBC-CF441D689CD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A8B97F43-A5BB-4276-833D-CB692A8455E6}"/>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51ABA3D9-1857-4858-8C36-C413C0E740CB}"/>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B51CD1FC-92BB-4610-8179-F7598E05E87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B2D4EEE-C04D-4933-AF75-92D28C9B404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A579F2A-9ECA-4014-9F66-7DA4E57451B8}"/>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9C741AE0-5D21-44E6-8D3C-1638CEE85AA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A51F4EB3-B375-4CFD-9DA9-F61D924F3924}"/>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1D18EDD6-A9E3-4D7C-943C-09A7F3ADFA68}"/>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D95B56F9-0F47-48B4-B0A2-60D4A5EBEA37}"/>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1792EDB1-C2DC-49AB-BCB8-AEAA68ACB48C}"/>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83E706-0D2F-447A-B154-6961446BE952}"/>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88F044A5-C2A9-4587-8579-DD9FDB66731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E12F3A16-99FF-45C6-AE0A-1F401D67E3A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610D0CC8-AC04-442D-8115-440B35A9BD2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EE148302-B9D5-4D34-9ED4-96C6A3BD2F2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A62EF09-D605-4588-85EF-E9F705B6D37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88221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23055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1:  </a:t>
            </a:r>
            <a:endParaRPr lang="en-US" sz="3200" i="1" dirty="0">
              <a:solidFill>
                <a:schemeClr val="bg1"/>
              </a:solidFill>
            </a:endParaRPr>
          </a:p>
          <a:p>
            <a:pPr algn="ctr"/>
            <a:r>
              <a:rPr lang="he-IL" sz="2800" i="1" dirty="0">
                <a:solidFill>
                  <a:schemeClr val="bg1"/>
                </a:solidFill>
              </a:rPr>
              <a:t>האם יש שוני בין השמות באוכלוסייה הערבית לבין השמות בשאר האוכלוסיות?</a:t>
            </a:r>
          </a:p>
        </p:txBody>
      </p:sp>
      <p:pic>
        <p:nvPicPr>
          <p:cNvPr id="27" name="תמונה 26">
            <a:extLst>
              <a:ext uri="{FF2B5EF4-FFF2-40B4-BE49-F238E27FC236}">
                <a16:creationId xmlns:a16="http://schemas.microsoft.com/office/drawing/2014/main" id="{0C76FE81-A4FC-4B92-AC8A-1B34CFD0FE48}"/>
              </a:ext>
            </a:extLst>
          </p:cNvPr>
          <p:cNvPicPr/>
          <p:nvPr/>
        </p:nvPicPr>
        <p:blipFill>
          <a:blip r:embed="rId3"/>
          <a:stretch>
            <a:fillRect/>
          </a:stretch>
        </p:blipFill>
        <p:spPr>
          <a:xfrm>
            <a:off x="4535891" y="1488750"/>
            <a:ext cx="7576854" cy="1928072"/>
          </a:xfrm>
          <a:prstGeom prst="rect">
            <a:avLst/>
          </a:prstGeom>
        </p:spPr>
      </p:pic>
      <p:sp>
        <p:nvSpPr>
          <p:cNvPr id="28" name="מלבן 27">
            <a:extLst>
              <a:ext uri="{FF2B5EF4-FFF2-40B4-BE49-F238E27FC236}">
                <a16:creationId xmlns:a16="http://schemas.microsoft.com/office/drawing/2014/main" id="{9FD69E37-1373-4944-B6A4-C2AC49BB6F4F}"/>
              </a:ext>
            </a:extLst>
          </p:cNvPr>
          <p:cNvSpPr/>
          <p:nvPr/>
        </p:nvSpPr>
        <p:spPr>
          <a:xfrm>
            <a:off x="5122416" y="3641585"/>
            <a:ext cx="6811674" cy="61375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lnSpc>
                <a:spcPct val="107000"/>
              </a:lnSpc>
              <a:spcAft>
                <a:spcPts val="800"/>
              </a:spcAft>
            </a:pPr>
            <a:r>
              <a:rPr lang="en-US" sz="1600" dirty="0">
                <a:latin typeface="David" panose="020E0502060401010101" pitchFamily="34" charset="-79"/>
                <a:ea typeface="Calibri" panose="020F0502020204030204" pitchFamily="34" charset="0"/>
                <a:cs typeface="Arial" panose="020B0604020202020204" pitchFamily="34" charset="0"/>
              </a:rPr>
              <a:t>diff = [(</a:t>
            </a:r>
            <a:r>
              <a:rPr lang="en-US" sz="1600" dirty="0" err="1">
                <a:latin typeface="David" panose="020E0502060401010101" pitchFamily="34" charset="-79"/>
                <a:ea typeface="Calibri" panose="020F0502020204030204" pitchFamily="34" charset="0"/>
                <a:cs typeface="Arial" panose="020B0604020202020204" pitchFamily="34" charset="0"/>
              </a:rPr>
              <a:t>is_arab</a:t>
            </a:r>
            <a:r>
              <a:rPr lang="en-US" sz="1600" dirty="0">
                <a:latin typeface="David" panose="020E0502060401010101" pitchFamily="34" charset="-79"/>
                <a:ea typeface="Calibri" panose="020F0502020204030204" pitchFamily="34" charset="0"/>
                <a:cs typeface="Arial" panose="020B0604020202020204" pitchFamily="34" charset="0"/>
              </a:rPr>
              <a:t>=0).</a:t>
            </a:r>
            <a:r>
              <a:rPr lang="en-US" sz="1600" dirty="0" err="1">
                <a:latin typeface="David" panose="020E0502060401010101" pitchFamily="34" charset="-79"/>
                <a:ea typeface="Calibri" panose="020F0502020204030204" pitchFamily="34" charset="0"/>
                <a:cs typeface="Arial" panose="020B0604020202020204" pitchFamily="34" charset="0"/>
              </a:rPr>
              <a:t>propotion_of_good_placing</a:t>
            </a:r>
            <a:r>
              <a:rPr lang="en-US" sz="1600" dirty="0">
                <a:latin typeface="David" panose="020E0502060401010101" pitchFamily="34" charset="-79"/>
                <a:ea typeface="Calibri" panose="020F0502020204030204" pitchFamily="34" charset="0"/>
                <a:cs typeface="Arial" panose="020B0604020202020204" pitchFamily="34" charset="0"/>
              </a:rPr>
              <a:t>] – [(</a:t>
            </a:r>
            <a:r>
              <a:rPr lang="en-US" sz="1600" dirty="0" err="1">
                <a:latin typeface="David" panose="020E0502060401010101" pitchFamily="34" charset="-79"/>
                <a:ea typeface="Calibri" panose="020F0502020204030204" pitchFamily="34" charset="0"/>
                <a:cs typeface="Arial" panose="020B0604020202020204" pitchFamily="34" charset="0"/>
              </a:rPr>
              <a:t>is_arab</a:t>
            </a:r>
            <a:r>
              <a:rPr lang="en-US" sz="1600" dirty="0">
                <a:latin typeface="David" panose="020E0502060401010101" pitchFamily="34" charset="-79"/>
                <a:ea typeface="Calibri" panose="020F0502020204030204" pitchFamily="34" charset="0"/>
                <a:cs typeface="Arial" panose="020B0604020202020204" pitchFamily="34" charset="0"/>
              </a:rPr>
              <a:t>=1). </a:t>
            </a:r>
            <a:r>
              <a:rPr lang="en-US" sz="1600" dirty="0" err="1">
                <a:latin typeface="David" panose="020E0502060401010101" pitchFamily="34" charset="-79"/>
                <a:ea typeface="Calibri" panose="020F0502020204030204" pitchFamily="34" charset="0"/>
                <a:cs typeface="Arial" panose="020B0604020202020204" pitchFamily="34" charset="0"/>
              </a:rPr>
              <a:t>propotion_of_good_placing</a:t>
            </a:r>
            <a:r>
              <a:rPr lang="en-US" sz="1600" dirty="0">
                <a:latin typeface="David" panose="020E0502060401010101" pitchFamily="34" charset="-79"/>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167845" cy="160043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latin typeface="David" panose="020E0502060401010101" pitchFamily="34" charset="-79"/>
                    <a:ea typeface="Times New Roman" panose="02020603050405020304" pitchFamily="18" charset="0"/>
                    <a:cs typeface="Arial" panose="020B0604020202020204" pitchFamily="34" charset="0"/>
                  </a:rPr>
                  <a:t>   </a:t>
                </a:r>
                <a:r>
                  <a:rPr lang="he-IL" dirty="0">
                    <a:latin typeface="David" panose="020E0502060401010101" pitchFamily="34" charset="-79"/>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David" panose="020E0502060401010101" pitchFamily="34" charset="-79"/>
                  </a:rPr>
                  <a:t>(ההשערה שתוחלת ההפרש=0).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David" panose="020E0502060401010101" pitchFamily="34" charset="-79"/>
                    <a:ea typeface="Times New Roman" panose="02020603050405020304" pitchFamily="18" charset="0"/>
                    <a:cs typeface="Arial" panose="020B0604020202020204" pitchFamily="34" charset="0"/>
                  </a:rPr>
                  <a:t> </a:t>
                </a:r>
                <a:r>
                  <a:rPr lang="en-US" dirty="0">
                    <a:latin typeface="David" panose="020E0502060401010101" pitchFamily="34" charset="-79"/>
                    <a:ea typeface="Times New Roman" panose="02020603050405020304" pitchFamily="18" charset="0"/>
                    <a:cs typeface="Arial" panose="020B0604020202020204" pitchFamily="34" charset="0"/>
                  </a:rPr>
                  <a:t>   </a:t>
                </a:r>
                <a:r>
                  <a:rPr lang="he-IL" dirty="0">
                    <a:latin typeface="David" panose="020E0502060401010101" pitchFamily="34" charset="-79"/>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David" panose="020E0502060401010101" pitchFamily="34" charset="-79"/>
                  </a:rPr>
                  <a:t>(ההשערה שתוחלת ההפרש </a:t>
                </a:r>
                <a:r>
                  <a:rPr lang="he-IL" dirty="0">
                    <a:latin typeface="Calibri" panose="020F0502020204030204" pitchFamily="34" charset="0"/>
                    <a:ea typeface="Times New Roman" panose="02020603050405020304" pitchFamily="18" charset="0"/>
                  </a:rPr>
                  <a:t>≠</a:t>
                </a:r>
                <a:r>
                  <a:rPr lang="he-IL" dirty="0">
                    <a:latin typeface="Calibri" panose="020F0502020204030204" pitchFamily="34" charset="0"/>
                    <a:ea typeface="Times New Roman" panose="02020603050405020304" pitchFamily="18" charset="0"/>
                    <a:cs typeface="David" panose="020E0502060401010101" pitchFamily="34" charset="-79"/>
                  </a:rPr>
                  <a:t> 0).</a:t>
                </a: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167845" cy="1600438"/>
              </a:xfrm>
              <a:prstGeom prst="rect">
                <a:avLst/>
              </a:prstGeom>
              <a:blipFill>
                <a:blip r:embed="rId4"/>
                <a:stretch>
                  <a:fillRect l="-2489"/>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0" name="תמונה 29">
            <a:extLst>
              <a:ext uri="{FF2B5EF4-FFF2-40B4-BE49-F238E27FC236}">
                <a16:creationId xmlns:a16="http://schemas.microsoft.com/office/drawing/2014/main" id="{0D00F4E6-4B0F-4190-84C3-AFA3010F01E6}"/>
              </a:ext>
            </a:extLst>
          </p:cNvPr>
          <p:cNvPicPr/>
          <p:nvPr/>
        </p:nvPicPr>
        <p:blipFill>
          <a:blip r:embed="rId7">
            <a:extLst>
              <a:ext uri="{28A0092B-C50C-407E-A947-70E740481C1C}">
                <a14:useLocalDpi xmlns:a14="http://schemas.microsoft.com/office/drawing/2010/main" val="0"/>
              </a:ext>
            </a:extLst>
          </a:blip>
          <a:stretch>
            <a:fillRect/>
          </a:stretch>
        </p:blipFill>
        <p:spPr>
          <a:xfrm>
            <a:off x="53857" y="3550051"/>
            <a:ext cx="4902677" cy="2295848"/>
          </a:xfrm>
          <a:prstGeom prst="rect">
            <a:avLst/>
          </a:prstGeom>
        </p:spPr>
      </p:pic>
      <p:grpSp>
        <p:nvGrpSpPr>
          <p:cNvPr id="32" name="קבוצה 31">
            <a:extLst>
              <a:ext uri="{FF2B5EF4-FFF2-40B4-BE49-F238E27FC236}">
                <a16:creationId xmlns:a16="http://schemas.microsoft.com/office/drawing/2014/main" id="{71141D0D-F4B2-46C9-8DED-E785C6DCFD45}"/>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43989C-D4DB-43D1-905B-8884A154AC7F}"/>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26B3C938-4038-4B9A-AF8D-B73685403852}"/>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A8A94EE-9A8C-41BD-A5C1-2D4F38007768}"/>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6E0A2B06-2BE6-42BB-9DA7-4BDDF2877412}"/>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A4C5F219-F48E-4021-B1CF-7475A4FB7EC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461B329A-E6BE-4900-84E0-0413DF62886E}"/>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31E4AA7D-91F7-497B-8F7D-D29A08047E1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C2C6E6-36C3-4C00-9635-1BBAEBF254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BDF486C8-2E2E-47EB-887C-1491181A17F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1E3999FD-DFD0-4047-AA1B-BC0D029F1A2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5057E9E8-978F-4E66-964D-4919C5741FB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63B1507B-29D9-4296-BD66-3B2DA823722B}"/>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7574B7C8-B628-46C6-9B7B-B5DBD7657406}"/>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93634A6-699A-4ACF-8B0A-440B91F5EC6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D5750989-88AC-4912-B7E3-641B0D0AAE41}"/>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3D6302E-080F-41B7-92AD-27D27AA258A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79847C9-3752-44CD-B707-13BF94973D7D}"/>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תיבת טקסט 1">
            <a:extLst>
              <a:ext uri="{FF2B5EF4-FFF2-40B4-BE49-F238E27FC236}">
                <a16:creationId xmlns:a16="http://schemas.microsoft.com/office/drawing/2014/main" id="{FA33A9EA-EA57-4D11-84C3-9E15AAA23587}"/>
              </a:ext>
            </a:extLst>
          </p:cNvPr>
          <p:cNvSpPr txBox="1"/>
          <p:nvPr/>
        </p:nvSpPr>
        <p:spPr>
          <a:xfrm>
            <a:off x="5485508" y="4243408"/>
            <a:ext cx="6448582" cy="369332"/>
          </a:xfrm>
          <a:prstGeom prst="rect">
            <a:avLst/>
          </a:prstGeom>
          <a:noFill/>
        </p:spPr>
        <p:txBody>
          <a:bodyPr wrap="square" rtlCol="1">
            <a:spAutoFit/>
          </a:bodyPr>
          <a:lstStyle/>
          <a:p>
            <a:pPr algn="r"/>
            <a:r>
              <a:rPr lang="he-IL" dirty="0"/>
              <a:t>* נלקחו 30 לשכות (שבהן יש יותר מ14 </a:t>
            </a:r>
            <a:r>
              <a:rPr lang="he-IL" dirty="0" err="1"/>
              <a:t>דו"ע</a:t>
            </a:r>
            <a:r>
              <a:rPr lang="he-IL" dirty="0"/>
              <a:t> ערבים) מתוך 60 הלשכות.</a:t>
            </a:r>
          </a:p>
        </p:txBody>
      </p:sp>
      <p:pic>
        <p:nvPicPr>
          <p:cNvPr id="31" name="תמונה 30">
            <a:extLst>
              <a:ext uri="{FF2B5EF4-FFF2-40B4-BE49-F238E27FC236}">
                <a16:creationId xmlns:a16="http://schemas.microsoft.com/office/drawing/2014/main" id="{BCD90E70-FE2E-4CDC-A2C9-2E88E7443124}"/>
              </a:ext>
            </a:extLst>
          </p:cNvPr>
          <p:cNvPicPr/>
          <p:nvPr/>
        </p:nvPicPr>
        <p:blipFill>
          <a:blip r:embed="rId8">
            <a:extLst>
              <a:ext uri="{28A0092B-C50C-407E-A947-70E740481C1C}">
                <a14:useLocalDpi xmlns:a14="http://schemas.microsoft.com/office/drawing/2010/main" val="0"/>
              </a:ext>
            </a:extLst>
          </a:blip>
          <a:stretch>
            <a:fillRect/>
          </a:stretch>
        </p:blipFill>
        <p:spPr>
          <a:xfrm>
            <a:off x="3106857" y="1680263"/>
            <a:ext cx="7066972" cy="3473117"/>
          </a:xfrm>
          <a:prstGeom prst="rect">
            <a:avLst/>
          </a:prstGeom>
        </p:spPr>
      </p:pic>
    </p:spTree>
    <p:extLst>
      <p:ext uri="{BB962C8B-B14F-4D97-AF65-F5344CB8AC3E}">
        <p14:creationId xmlns:p14="http://schemas.microsoft.com/office/powerpoint/2010/main" val="914227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1"/>
                                        </p:tgtEl>
                                      </p:cBhvr>
                                    </p:animEffect>
                                    <p:anim calcmode="lin" valueType="num">
                                      <p:cBhvr>
                                        <p:cTn id="7" dur="1000"/>
                                        <p:tgtEl>
                                          <p:spTgt spid="31"/>
                                        </p:tgtEl>
                                        <p:attrNameLst>
                                          <p:attrName>ppt_x</p:attrName>
                                        </p:attrNameLst>
                                      </p:cBhvr>
                                      <p:tavLst>
                                        <p:tav tm="0">
                                          <p:val>
                                            <p:strVal val="ppt_x"/>
                                          </p:val>
                                        </p:tav>
                                        <p:tav tm="100000">
                                          <p:val>
                                            <p:strVal val="ppt_x"/>
                                          </p:val>
                                        </p:tav>
                                      </p:tavLst>
                                    </p:anim>
                                    <p:anim calcmode="lin" valueType="num">
                                      <p:cBhvr>
                                        <p:cTn id="8" dur="1000"/>
                                        <p:tgtEl>
                                          <p:spTgt spid="31"/>
                                        </p:tgtEl>
                                        <p:attrNameLst>
                                          <p:attrName>ppt_y</p:attrName>
                                        </p:attrNameLst>
                                      </p:cBhvr>
                                      <p:tavLst>
                                        <p:tav tm="0">
                                          <p:val>
                                            <p:strVal val="ppt_y"/>
                                          </p:val>
                                        </p:tav>
                                        <p:tav tm="100000">
                                          <p:val>
                                            <p:strVal val="ppt_y+.1"/>
                                          </p:val>
                                        </p:tav>
                                      </p:tavLst>
                                    </p:anim>
                                    <p:set>
                                      <p:cBhvr>
                                        <p:cTn id="9" dur="1" fill="hold">
                                          <p:stCondLst>
                                            <p:cond delay="999"/>
                                          </p:stCondLst>
                                        </p:cTn>
                                        <p:tgtEl>
                                          <p:spTgt spid="31"/>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1000"/>
                                        <p:tgtEl>
                                          <p:spTgt spid="27"/>
                                        </p:tgtEl>
                                      </p:cBhvr>
                                    </p:animEffect>
                                    <p:anim calcmode="lin" valueType="num">
                                      <p:cBhvr>
                                        <p:cTn id="22" dur="1000" fill="hold"/>
                                        <p:tgtEl>
                                          <p:spTgt spid="27"/>
                                        </p:tgtEl>
                                        <p:attrNameLst>
                                          <p:attrName>ppt_x</p:attrName>
                                        </p:attrNameLst>
                                      </p:cBhvr>
                                      <p:tavLst>
                                        <p:tav tm="0">
                                          <p:val>
                                            <p:strVal val="#ppt_x"/>
                                          </p:val>
                                        </p:tav>
                                        <p:tav tm="100000">
                                          <p:val>
                                            <p:strVal val="#ppt_x"/>
                                          </p:val>
                                        </p:tav>
                                      </p:tavLst>
                                    </p:anim>
                                    <p:anim calcmode="lin" valueType="num">
                                      <p:cBhvr>
                                        <p:cTn id="23" dur="1000" fill="hold"/>
                                        <p:tgtEl>
                                          <p:spTgt spid="27"/>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1000"/>
                                        <p:tgtEl>
                                          <p:spTgt spid="30"/>
                                        </p:tgtEl>
                                      </p:cBhvr>
                                    </p:animEffect>
                                    <p:anim calcmode="lin" valueType="num">
                                      <p:cBhvr>
                                        <p:cTn id="39" dur="1000" fill="hold"/>
                                        <p:tgtEl>
                                          <p:spTgt spid="30"/>
                                        </p:tgtEl>
                                        <p:attrNameLst>
                                          <p:attrName>ppt_x</p:attrName>
                                        </p:attrNameLst>
                                      </p:cBhvr>
                                      <p:tavLst>
                                        <p:tav tm="0">
                                          <p:val>
                                            <p:strVal val="#ppt_x"/>
                                          </p:val>
                                        </p:tav>
                                        <p:tav tm="100000">
                                          <p:val>
                                            <p:strVal val="#ppt_x"/>
                                          </p:val>
                                        </p:tav>
                                      </p:tavLst>
                                    </p:anim>
                                    <p:anim calcmode="lin" valueType="num">
                                      <p:cBhvr>
                                        <p:cTn id="4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כותרת 1">
            <a:extLst>
              <a:ext uri="{FF2B5EF4-FFF2-40B4-BE49-F238E27FC236}">
                <a16:creationId xmlns:a16="http://schemas.microsoft.com/office/drawing/2014/main" id="{1F64A81D-CCEC-4359-BBEC-43D5AC880EEB}"/>
              </a:ext>
            </a:extLst>
          </p:cNvPr>
          <p:cNvSpPr txBox="1">
            <a:spLocks/>
          </p:cNvSpPr>
          <p:nvPr/>
        </p:nvSpPr>
        <p:spPr>
          <a:xfrm>
            <a:off x="0" y="-7296"/>
            <a:ext cx="12192001" cy="1230557"/>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1:  </a:t>
            </a:r>
            <a:endParaRPr lang="en-US" sz="3200" i="1" dirty="0">
              <a:solidFill>
                <a:schemeClr val="bg1"/>
              </a:solidFill>
            </a:endParaRPr>
          </a:p>
          <a:p>
            <a:pPr algn="ctr"/>
            <a:r>
              <a:rPr lang="he-IL" sz="2800" i="1" dirty="0">
                <a:solidFill>
                  <a:schemeClr val="bg1"/>
                </a:solidFill>
              </a:rPr>
              <a:t>האם יש שוני בין השמות באוכלוסייה הערבית לבין השמות בשאר האוכלוסיות?</a:t>
            </a:r>
          </a:p>
        </p:txBody>
      </p:sp>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6DECACAE-49DE-4A5C-AC8E-3C0206A95042}"/>
                  </a:ext>
                </a:extLst>
              </p:cNvPr>
              <p:cNvSpPr/>
              <p:nvPr/>
            </p:nvSpPr>
            <p:spPr>
              <a:xfrm>
                <a:off x="339717" y="1314479"/>
                <a:ext cx="4306711" cy="1600438"/>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dirty="0">
                    <a:latin typeface="David" panose="020E0502060401010101" pitchFamily="34" charset="-79"/>
                    <a:ea typeface="Times New Roman" panose="02020603050405020304" pitchFamily="18" charset="0"/>
                    <a:cs typeface="Arial" panose="020B0604020202020204" pitchFamily="34" charset="0"/>
                  </a:rPr>
                  <a:t>   </a:t>
                </a:r>
                <a:r>
                  <a:rPr lang="he-IL" dirty="0">
                    <a:latin typeface="David" panose="020E0502060401010101" pitchFamily="34" charset="-79"/>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David" panose="020E0502060401010101" pitchFamily="34" charset="-79"/>
                  </a:rPr>
                  <a:t>(ההשערה שתוחלת ההפרש=0).</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gn="l">
                  <a:lnSpc>
                    <a:spcPct val="150000"/>
                  </a:lnSpc>
                  <a:spcAft>
                    <a:spcPts val="800"/>
                  </a:spcAft>
                </a:pPr>
                <a14:m>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 </m:t>
                    </m:r>
                    <m:r>
                      <a:rPr lang="en-US" i="1">
                        <a:latin typeface="Cambria Math" panose="02040503050406030204" pitchFamily="18" charset="0"/>
                        <a:ea typeface="Calibri" panose="020F0502020204030204" pitchFamily="34" charset="0"/>
                        <a:cs typeface="David" panose="020E0502060401010101" pitchFamily="34" charset="-79"/>
                      </a:rPr>
                      <m:t>𝜇</m:t>
                    </m:r>
                    <m:r>
                      <a:rPr lang="en-US" i="1">
                        <a:latin typeface="Cambria Math" panose="02040503050406030204" pitchFamily="18" charset="0"/>
                        <a:ea typeface="Calibri" panose="020F0502020204030204" pitchFamily="34" charset="0"/>
                        <a:cs typeface="David" panose="020E0502060401010101" pitchFamily="34" charset="-79"/>
                      </a:rPr>
                      <m:t>≠</m:t>
                    </m:r>
                    <m:r>
                      <a:rPr lang="en-US" i="1">
                        <a:latin typeface="Cambria Math" panose="02040503050406030204" pitchFamily="18" charset="0"/>
                        <a:ea typeface="Calibri" panose="020F0502020204030204" pitchFamily="34" charset="0"/>
                        <a:cs typeface="David" panose="020E0502060401010101" pitchFamily="34" charset="-79"/>
                      </a:rPr>
                      <m:t>0</m:t>
                    </m:r>
                  </m:oMath>
                </a14:m>
                <a:r>
                  <a:rPr lang="en-US" i="1" dirty="0">
                    <a:latin typeface="David" panose="020E0502060401010101" pitchFamily="34" charset="-79"/>
                    <a:ea typeface="Times New Roman" panose="02020603050405020304" pitchFamily="18" charset="0"/>
                    <a:cs typeface="Arial" panose="020B0604020202020204" pitchFamily="34" charset="0"/>
                  </a:rPr>
                  <a:t> </a:t>
                </a:r>
                <a:r>
                  <a:rPr lang="en-US" dirty="0">
                    <a:latin typeface="David" panose="020E0502060401010101" pitchFamily="34" charset="-79"/>
                    <a:ea typeface="Times New Roman" panose="02020603050405020304" pitchFamily="18" charset="0"/>
                    <a:cs typeface="Arial" panose="020B0604020202020204" pitchFamily="34" charset="0"/>
                  </a:rPr>
                  <a:t>   </a:t>
                </a:r>
                <a:r>
                  <a:rPr lang="he-IL" dirty="0">
                    <a:latin typeface="David" panose="020E0502060401010101" pitchFamily="34" charset="-79"/>
                    <a:ea typeface="Times New Roman" panose="02020603050405020304" pitchFamily="18" charset="0"/>
                    <a:cs typeface="Arial" panose="020B0604020202020204" pitchFamily="34" charset="0"/>
                  </a:rPr>
                  <a:t> </a:t>
                </a:r>
                <a:r>
                  <a:rPr lang="he-IL" dirty="0">
                    <a:latin typeface="Calibri" panose="020F0502020204030204" pitchFamily="34" charset="0"/>
                    <a:ea typeface="Times New Roman" panose="02020603050405020304" pitchFamily="18" charset="0"/>
                    <a:cs typeface="David" panose="020E0502060401010101" pitchFamily="34" charset="-79"/>
                  </a:rPr>
                  <a:t>(ההשערה שתוחלת ההפרש </a:t>
                </a:r>
                <a:r>
                  <a:rPr lang="he-IL" dirty="0">
                    <a:latin typeface="Calibri" panose="020F0502020204030204" pitchFamily="34" charset="0"/>
                    <a:ea typeface="Times New Roman" panose="02020603050405020304" pitchFamily="18" charset="0"/>
                  </a:rPr>
                  <a:t>≠</a:t>
                </a:r>
                <a:r>
                  <a:rPr lang="he-IL" dirty="0">
                    <a:latin typeface="Calibri" panose="020F0502020204030204" pitchFamily="34" charset="0"/>
                    <a:ea typeface="Times New Roman" panose="02020603050405020304" pitchFamily="18" charset="0"/>
                    <a:cs typeface="David" panose="020E0502060401010101" pitchFamily="34" charset="-79"/>
                  </a:rPr>
                  <a:t> 0).</a:t>
                </a:r>
              </a:p>
              <a:p>
                <a:pPr algn="just">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6DECACAE-49DE-4A5C-AC8E-3C0206A95042}"/>
                  </a:ext>
                </a:extLst>
              </p:cNvPr>
              <p:cNvSpPr>
                <a:spLocks noRot="1" noChangeAspect="1" noMove="1" noResize="1" noEditPoints="1" noAdjustHandles="1" noChangeArrowheads="1" noChangeShapeType="1" noTextEdit="1"/>
              </p:cNvSpPr>
              <p:nvPr/>
            </p:nvSpPr>
            <p:spPr>
              <a:xfrm>
                <a:off x="339717" y="1314479"/>
                <a:ext cx="4306711" cy="1600438"/>
              </a:xfrm>
              <a:prstGeom prst="rect">
                <a:avLst/>
              </a:prstGeom>
              <a:blipFill>
                <a:blip r:embed="rId3"/>
                <a:stretch>
                  <a:fillRect l="-2408"/>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0" name="מלבן 49">
                <a:extLst>
                  <a:ext uri="{FF2B5EF4-FFF2-40B4-BE49-F238E27FC236}">
                    <a16:creationId xmlns:a16="http://schemas.microsoft.com/office/drawing/2014/main" id="{FEB1030B-7E80-476F-AA82-CEB1ED423A0B}"/>
                  </a:ext>
                </a:extLst>
              </p:cNvPr>
              <p:cNvSpPr/>
              <p:nvPr/>
            </p:nvSpPr>
            <p:spPr>
              <a:xfrm>
                <a:off x="6530675" y="4365577"/>
                <a:ext cx="5553740" cy="1323439"/>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14:m>
                  <m:oMath xmlns:m="http://schemas.openxmlformats.org/officeDocument/2006/math">
                    <m:r>
                      <a:rPr lang="he-IL" sz="2000" i="1">
                        <a:latin typeface="Cambria Math" panose="02040503050406030204" pitchFamily="18" charset="0"/>
                      </a:rPr>
                      <m:t>𝜌</m:t>
                    </m:r>
                    <m:r>
                      <a:rPr lang="en-US" sz="2000" i="1">
                        <a:latin typeface="Cambria Math" panose="02040503050406030204" pitchFamily="18" charset="0"/>
                      </a:rPr>
                      <m:t>=</m:t>
                    </m:r>
                    <m:r>
                      <a:rPr lang="en-US" sz="2000">
                        <a:latin typeface="Cambria Math" panose="02040503050406030204" pitchFamily="18" charset="0"/>
                      </a:rPr>
                      <m:t>0</m:t>
                    </m:r>
                    <m:r>
                      <a:rPr lang="en-US" sz="2000">
                        <a:latin typeface="Cambria Math" panose="02040503050406030204" pitchFamily="18" charset="0"/>
                      </a:rPr>
                      <m:t>.</m:t>
                    </m:r>
                    <m:r>
                      <a:rPr lang="en-US" sz="2000">
                        <a:latin typeface="Cambria Math" panose="02040503050406030204" pitchFamily="18" charset="0"/>
                      </a:rPr>
                      <m:t>097</m:t>
                    </m:r>
                  </m:oMath>
                </a14:m>
                <a:r>
                  <a:rPr lang="he-IL" sz="2000" b="1" dirty="0">
                    <a:latin typeface="David" panose="020E0502060401010101" pitchFamily="34" charset="-79"/>
                  </a:rPr>
                  <a:t> ,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0</m:t>
                    </m:r>
                    <m:r>
                      <a:rPr lang="en-US" sz="2000" i="1">
                        <a:latin typeface="Cambria Math" panose="02040503050406030204" pitchFamily="18" charset="0"/>
                      </a:rPr>
                      <m:t>.</m:t>
                    </m:r>
                    <m:r>
                      <a:rPr lang="en-US" sz="2000" i="1">
                        <a:latin typeface="Cambria Math" panose="02040503050406030204" pitchFamily="18" charset="0"/>
                      </a:rPr>
                      <m:t>05</m:t>
                    </m:r>
                  </m:oMath>
                </a14:m>
                <a:r>
                  <a:rPr lang="he-IL" sz="2000" dirty="0">
                    <a:latin typeface="David" panose="020E0502060401010101" pitchFamily="34" charset="-79"/>
                  </a:rPr>
                  <a:t>.</a:t>
                </a:r>
              </a:p>
              <a:p>
                <a:r>
                  <a:rPr lang="he-IL" sz="2000" dirty="0">
                    <a:latin typeface="David" panose="020E0502060401010101" pitchFamily="34" charset="-79"/>
                  </a:rPr>
                  <a:t>נראה כי </a:t>
                </a:r>
                <a14:m>
                  <m:oMath xmlns:m="http://schemas.openxmlformats.org/officeDocument/2006/math">
                    <m:r>
                      <a:rPr lang="he-IL" sz="2000" i="1">
                        <a:latin typeface="Cambria Math" panose="02040503050406030204" pitchFamily="18" charset="0"/>
                      </a:rPr>
                      <m:t>𝜌</m:t>
                    </m:r>
                  </m:oMath>
                </a14:m>
                <a:r>
                  <a:rPr lang="he-IL" sz="2000" dirty="0">
                    <a:latin typeface="David" panose="020E0502060401010101" pitchFamily="34" charset="-79"/>
                  </a:rPr>
                  <a:t> (ערך הקריטי) גדולה מ </a:t>
                </a:r>
                <a14:m>
                  <m:oMath xmlns:m="http://schemas.openxmlformats.org/officeDocument/2006/math">
                    <m:r>
                      <a:rPr lang="en-US" sz="2000" i="1">
                        <a:latin typeface="Cambria Math" panose="02040503050406030204" pitchFamily="18" charset="0"/>
                      </a:rPr>
                      <m:t>∝</m:t>
                    </m:r>
                  </m:oMath>
                </a14:m>
                <a:r>
                  <a:rPr lang="he-IL" sz="2000" dirty="0">
                    <a:latin typeface="David" panose="020E0502060401010101" pitchFamily="34" charset="-79"/>
                    <a:ea typeface="Times New Roman" panose="02020603050405020304" pitchFamily="18" charset="0"/>
                  </a:rPr>
                  <a:t> ולכן נסיק כי </a:t>
                </a:r>
                <a:r>
                  <a:rPr lang="he-IL" sz="2000" dirty="0">
                    <a:latin typeface="David" panose="020E0502060401010101" pitchFamily="34" charset="-79"/>
                  </a:rPr>
                  <a:t>נקבל</a:t>
                </a:r>
                <a:r>
                  <a:rPr lang="he-IL" sz="2000" dirty="0">
                    <a:latin typeface="David" panose="020E0502060401010101" pitchFamily="34" charset="-79"/>
                    <a:ea typeface="Times New Roman" panose="02020603050405020304" pitchFamily="18" charset="0"/>
                  </a:rPr>
                  <a:t> את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𝐻</m:t>
                        </m:r>
                      </m:e>
                      <m:sub>
                        <m:r>
                          <a:rPr lang="en-US" sz="2000" i="1">
                            <a:latin typeface="Cambria Math" panose="02040503050406030204" pitchFamily="18" charset="0"/>
                            <a:ea typeface="Calibri" panose="020F0502020204030204" pitchFamily="34" charset="0"/>
                          </a:rPr>
                          <m:t>0</m:t>
                        </m:r>
                      </m:sub>
                    </m:sSub>
                  </m:oMath>
                </a14:m>
                <a:r>
                  <a:rPr lang="he-IL" sz="2000" dirty="0">
                    <a:latin typeface="David" panose="020E0502060401010101" pitchFamily="34" charset="-79"/>
                    <a:ea typeface="Times New Roman" panose="02020603050405020304" pitchFamily="18" charset="0"/>
                  </a:rPr>
                  <a:t> ונאמר כי אין הבדל מובהק בין השמת הערבים ובין השמת הלא ערבים.</a:t>
                </a:r>
                <a:r>
                  <a:rPr lang="he-IL" sz="2000" dirty="0">
                    <a:latin typeface="David" panose="020E0502060401010101" pitchFamily="34" charset="-79"/>
                    <a:ea typeface="Calibri" panose="020F0502020204030204" pitchFamily="34" charset="0"/>
                  </a:rPr>
                  <a:t> </a:t>
                </a:r>
                <a:endParaRPr lang="he-IL" sz="2000" dirty="0">
                  <a:latin typeface="David" panose="020E0502060401010101" pitchFamily="34" charset="-79"/>
                </a:endParaRPr>
              </a:p>
            </p:txBody>
          </p:sp>
        </mc:Choice>
        <mc:Fallback xmlns="">
          <p:sp>
            <p:nvSpPr>
              <p:cNvPr id="50" name="מלבן 49">
                <a:extLst>
                  <a:ext uri="{FF2B5EF4-FFF2-40B4-BE49-F238E27FC236}">
                    <a16:creationId xmlns:a16="http://schemas.microsoft.com/office/drawing/2014/main" id="{FEB1030B-7E80-476F-AA82-CEB1ED423A0B}"/>
                  </a:ext>
                </a:extLst>
              </p:cNvPr>
              <p:cNvSpPr>
                <a:spLocks noRot="1" noChangeAspect="1" noMove="1" noResize="1" noEditPoints="1" noAdjustHandles="1" noChangeArrowheads="1" noChangeShapeType="1" noTextEdit="1"/>
              </p:cNvSpPr>
              <p:nvPr/>
            </p:nvSpPr>
            <p:spPr>
              <a:xfrm>
                <a:off x="6530675" y="4365577"/>
                <a:ext cx="5553740" cy="1323439"/>
              </a:xfrm>
              <a:prstGeom prst="rect">
                <a:avLst/>
              </a:prstGeom>
              <a:blipFill>
                <a:blip r:embed="rId4"/>
                <a:stretch>
                  <a:fillRect t="-1843" r="-1207" b="-7834"/>
                </a:stretch>
              </a:blipFill>
            </p:spPr>
            <p:txBody>
              <a:bodyPr/>
              <a:lstStyle/>
              <a:p>
                <a:r>
                  <a:rPr lang="he-IL">
                    <a:noFill/>
                  </a:rPr>
                  <a:t> </a:t>
                </a:r>
              </a:p>
            </p:txBody>
          </p:sp>
        </mc:Fallback>
      </mc:AlternateContent>
      <p:pic>
        <p:nvPicPr>
          <p:cNvPr id="51" name="תמונה 50" descr="תוצאת תמונה עבור שירות התעסוקה">
            <a:extLst>
              <a:ext uri="{FF2B5EF4-FFF2-40B4-BE49-F238E27FC236}">
                <a16:creationId xmlns:a16="http://schemas.microsoft.com/office/drawing/2014/main" id="{566EC80C-1F23-4117-9D88-BC822E07B02F}"/>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2" name="תמונה 51">
            <a:extLst>
              <a:ext uri="{FF2B5EF4-FFF2-40B4-BE49-F238E27FC236}">
                <a16:creationId xmlns:a16="http://schemas.microsoft.com/office/drawing/2014/main" id="{BF7F0E23-3EFF-4F2E-956F-A0ED4C2D5A2B}"/>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32" name="תמונה 31">
            <a:extLst>
              <a:ext uri="{FF2B5EF4-FFF2-40B4-BE49-F238E27FC236}">
                <a16:creationId xmlns:a16="http://schemas.microsoft.com/office/drawing/2014/main" id="{50D19CAE-15E8-4126-AF3A-D98A03988F99}"/>
              </a:ext>
            </a:extLst>
          </p:cNvPr>
          <p:cNvPicPr/>
          <p:nvPr/>
        </p:nvPicPr>
        <p:blipFill>
          <a:blip r:embed="rId7"/>
          <a:stretch>
            <a:fillRect/>
          </a:stretch>
        </p:blipFill>
        <p:spPr>
          <a:xfrm>
            <a:off x="5018734" y="1303640"/>
            <a:ext cx="6846780" cy="1407454"/>
          </a:xfrm>
          <a:prstGeom prst="rect">
            <a:avLst/>
          </a:prstGeom>
        </p:spPr>
      </p:pic>
      <p:grpSp>
        <p:nvGrpSpPr>
          <p:cNvPr id="33" name="קבוצה 32">
            <a:extLst>
              <a:ext uri="{FF2B5EF4-FFF2-40B4-BE49-F238E27FC236}">
                <a16:creationId xmlns:a16="http://schemas.microsoft.com/office/drawing/2014/main" id="{254920F7-7C12-4F28-9292-623983C5B5F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42280557-E8EF-4E69-9489-A232BE31DE40}"/>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4122FB16-5112-4C86-A4BD-ADDA77BA8967}"/>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AC71F1D-F058-48B9-9F09-EFDF7CEE198C}"/>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F42B8888-7DE9-4B1D-96FE-51012C065C1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81DAF4C5-2682-4E05-88D1-0BB78358EA9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F92AA798-A6E5-40D3-8864-DBEEA1BFEACC}"/>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46FB18A3-3334-411F-84A1-C64513DAA2F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F584F23F-BB7C-4E5D-990B-F4E42700E8CC}"/>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E324BAF3-ACFD-41DB-AC00-B28192988000}"/>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26D2628-EA8C-4C44-B3BD-95ED6BE9044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ACDB49BA-F3A4-4E46-8BF0-DD43DA7F432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7552DA2C-7610-42DC-AAA3-9F4CA42A084F}"/>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C8A9D5F9-1BD6-49ED-91CD-A457AFD1D29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CB777833-0F29-4CDB-A0F4-DF17962AB2BD}"/>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B84B5C77-A5DF-4DC6-AC87-F8A4903B10B0}"/>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B619CFB4-7254-415A-B2C7-5313AFAC272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70" name="חץ: סוגר זוויתי 14">
              <a:extLst>
                <a:ext uri="{FF2B5EF4-FFF2-40B4-BE49-F238E27FC236}">
                  <a16:creationId xmlns:a16="http://schemas.microsoft.com/office/drawing/2014/main" id="{85BB79BB-3556-4D05-B5A4-24C1010C8F2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3A43720-B165-4D03-BF05-9C689140C8AB}"/>
              </a:ext>
            </a:extLst>
          </p:cNvPr>
          <p:cNvPicPr>
            <a:picLocks noChangeAspect="1"/>
          </p:cNvPicPr>
          <p:nvPr/>
        </p:nvPicPr>
        <p:blipFill>
          <a:blip r:embed="rId8"/>
          <a:stretch>
            <a:fillRect/>
          </a:stretch>
        </p:blipFill>
        <p:spPr>
          <a:xfrm>
            <a:off x="6526063" y="2779927"/>
            <a:ext cx="5558352" cy="1600438"/>
          </a:xfrm>
          <a:prstGeom prst="rect">
            <a:avLst/>
          </a:prstGeom>
        </p:spPr>
      </p:pic>
      <p:pic>
        <p:nvPicPr>
          <p:cNvPr id="1026" name="Picture 2">
            <a:extLst>
              <a:ext uri="{FF2B5EF4-FFF2-40B4-BE49-F238E27FC236}">
                <a16:creationId xmlns:a16="http://schemas.microsoft.com/office/drawing/2014/main" id="{A8ECB575-F6F6-4928-B0B2-401C9014A3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12" y="2600077"/>
            <a:ext cx="6186346" cy="330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10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fade">
                                      <p:cBhvr>
                                        <p:cTn id="14" dur="1000"/>
                                        <p:tgtEl>
                                          <p:spTgt spid="32"/>
                                        </p:tgtEl>
                                      </p:cBhvr>
                                    </p:animEffect>
                                    <p:anim calcmode="lin" valueType="num">
                                      <p:cBhvr>
                                        <p:cTn id="15" dur="1000" fill="hold"/>
                                        <p:tgtEl>
                                          <p:spTgt spid="32"/>
                                        </p:tgtEl>
                                        <p:attrNameLst>
                                          <p:attrName>ppt_x</p:attrName>
                                        </p:attrNameLst>
                                      </p:cBhvr>
                                      <p:tavLst>
                                        <p:tav tm="0">
                                          <p:val>
                                            <p:strVal val="#ppt_x"/>
                                          </p:val>
                                        </p:tav>
                                        <p:tav tm="100000">
                                          <p:val>
                                            <p:strVal val="#ppt_x"/>
                                          </p:val>
                                        </p:tav>
                                      </p:tavLst>
                                    </p:anim>
                                    <p:anim calcmode="lin" valueType="num">
                                      <p:cBhvr>
                                        <p:cTn id="1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anim calcmode="lin" valueType="num">
                                      <p:cBhvr>
                                        <p:cTn id="27" dur="1000" fill="hold"/>
                                        <p:tgtEl>
                                          <p:spTgt spid="50"/>
                                        </p:tgtEl>
                                        <p:attrNameLst>
                                          <p:attrName>ppt_x</p:attrName>
                                        </p:attrNameLst>
                                      </p:cBhvr>
                                      <p:tavLst>
                                        <p:tav tm="0">
                                          <p:val>
                                            <p:strVal val="#ppt_x"/>
                                          </p:val>
                                        </p:tav>
                                        <p:tav tm="100000">
                                          <p:val>
                                            <p:strVal val="#ppt_x"/>
                                          </p:val>
                                        </p:tav>
                                      </p:tavLst>
                                    </p:anim>
                                    <p:anim calcmode="lin" valueType="num">
                                      <p:cBhvr>
                                        <p:cTn id="2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כותרת 1">
            <a:extLst>
              <a:ext uri="{FF2B5EF4-FFF2-40B4-BE49-F238E27FC236}">
                <a16:creationId xmlns:a16="http://schemas.microsoft.com/office/drawing/2014/main" id="{40E1899C-28DA-4986-9D38-AF51BD4B2323}"/>
              </a:ext>
            </a:extLst>
          </p:cNvPr>
          <p:cNvSpPr txBox="1">
            <a:spLocks/>
          </p:cNvSpPr>
          <p:nvPr/>
        </p:nvSpPr>
        <p:spPr>
          <a:xfrm>
            <a:off x="0" y="-7295"/>
            <a:ext cx="12192001" cy="958049"/>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i="1" dirty="0">
                <a:solidFill>
                  <a:schemeClr val="bg1"/>
                </a:solidFill>
              </a:rPr>
              <a:t>שאלת מחקר מס' 2:  </a:t>
            </a:r>
            <a:endParaRPr lang="en-US" sz="2800" i="1" dirty="0">
              <a:solidFill>
                <a:schemeClr val="bg1"/>
              </a:solidFill>
            </a:endParaRPr>
          </a:p>
          <a:p>
            <a:pPr algn="ctr"/>
            <a:r>
              <a:rPr lang="he-IL" sz="2800" i="1" dirty="0">
                <a:solidFill>
                  <a:schemeClr val="bg1"/>
                </a:solidFill>
              </a:rPr>
              <a:t>כמה זמן נמצאים דורשי עבודה בתוכנית טרם השמתם ?</a:t>
            </a: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9" name="תמונה 28">
            <a:extLst>
              <a:ext uri="{FF2B5EF4-FFF2-40B4-BE49-F238E27FC236}">
                <a16:creationId xmlns:a16="http://schemas.microsoft.com/office/drawing/2014/main" id="{056CE30F-9F8D-4187-87ED-407D66CA119B}"/>
              </a:ext>
            </a:extLst>
          </p:cNvPr>
          <p:cNvPicPr>
            <a:picLocks noChangeAspect="1"/>
          </p:cNvPicPr>
          <p:nvPr/>
        </p:nvPicPr>
        <p:blipFill>
          <a:blip r:embed="rId3"/>
          <a:stretch>
            <a:fillRect/>
          </a:stretch>
        </p:blipFill>
        <p:spPr>
          <a:xfrm>
            <a:off x="489578" y="1938827"/>
            <a:ext cx="5695950" cy="3324225"/>
          </a:xfrm>
          <a:prstGeom prst="rect">
            <a:avLst/>
          </a:prstGeom>
        </p:spPr>
      </p:pic>
      <p:pic>
        <p:nvPicPr>
          <p:cNvPr id="30" name="תמונה 29">
            <a:extLst>
              <a:ext uri="{FF2B5EF4-FFF2-40B4-BE49-F238E27FC236}">
                <a16:creationId xmlns:a16="http://schemas.microsoft.com/office/drawing/2014/main" id="{B46BF039-7655-455E-A065-F4CBDCF4706A}"/>
              </a:ext>
            </a:extLst>
          </p:cNvPr>
          <p:cNvPicPr>
            <a:picLocks noChangeAspect="1"/>
          </p:cNvPicPr>
          <p:nvPr/>
        </p:nvPicPr>
        <p:blipFill>
          <a:blip r:embed="rId4"/>
          <a:stretch>
            <a:fillRect/>
          </a:stretch>
        </p:blipFill>
        <p:spPr>
          <a:xfrm>
            <a:off x="6908907" y="2156856"/>
            <a:ext cx="5014415" cy="581025"/>
          </a:xfrm>
          <a:prstGeom prst="rect">
            <a:avLst/>
          </a:prstGeom>
        </p:spPr>
      </p:pic>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6">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E738C5FF-E10C-4319-A391-03C51407684A}"/>
              </a:ext>
            </a:extLst>
          </p:cNvPr>
          <p:cNvSpPr/>
          <p:nvPr/>
        </p:nvSpPr>
        <p:spPr>
          <a:xfrm>
            <a:off x="2276208" y="5197209"/>
            <a:ext cx="4271010" cy="369332"/>
          </a:xfrm>
          <a:prstGeom prst="rect">
            <a:avLst/>
          </a:prstGeom>
        </p:spPr>
        <p:txBody>
          <a:bodyPr wrap="square">
            <a:spAutoFit/>
          </a:bodyPr>
          <a:lstStyle/>
          <a:p>
            <a:pPr algn="r" rtl="1"/>
            <a:r>
              <a:rPr lang="he-IL" dirty="0"/>
              <a:t>בקירוב של 50% אנשים ללא 'תאריך השמה'.</a:t>
            </a:r>
          </a:p>
        </p:txBody>
      </p:sp>
      <p:sp>
        <p:nvSpPr>
          <p:cNvPr id="6" name="מסגרת 5">
            <a:extLst>
              <a:ext uri="{FF2B5EF4-FFF2-40B4-BE49-F238E27FC236}">
                <a16:creationId xmlns:a16="http://schemas.microsoft.com/office/drawing/2014/main" id="{FB63F24E-F440-4FF6-A76D-AF2B0B40CD39}"/>
              </a:ext>
            </a:extLst>
          </p:cNvPr>
          <p:cNvSpPr/>
          <p:nvPr/>
        </p:nvSpPr>
        <p:spPr>
          <a:xfrm>
            <a:off x="2037214" y="4883825"/>
            <a:ext cx="4097423" cy="21710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76E3A840-8CAC-42F6-8C14-AFE776470F25}"/>
              </a:ext>
            </a:extLst>
          </p:cNvPr>
          <p:cNvPicPr>
            <a:picLocks noChangeAspect="1"/>
          </p:cNvPicPr>
          <p:nvPr/>
        </p:nvPicPr>
        <p:blipFill>
          <a:blip r:embed="rId7"/>
          <a:stretch>
            <a:fillRect/>
          </a:stretch>
        </p:blipFill>
        <p:spPr>
          <a:xfrm>
            <a:off x="24900" y="1475328"/>
            <a:ext cx="9096375" cy="333375"/>
          </a:xfrm>
          <a:prstGeom prst="rect">
            <a:avLst/>
          </a:prstGeom>
        </p:spPr>
      </p:pic>
      <p:pic>
        <p:nvPicPr>
          <p:cNvPr id="54" name="תמונה 53">
            <a:extLst>
              <a:ext uri="{FF2B5EF4-FFF2-40B4-BE49-F238E27FC236}">
                <a16:creationId xmlns:a16="http://schemas.microsoft.com/office/drawing/2014/main" id="{54BE5B8C-A9A9-4FF4-B2C9-05271279391E}"/>
              </a:ext>
            </a:extLst>
          </p:cNvPr>
          <p:cNvPicPr>
            <a:picLocks noChangeAspect="1"/>
          </p:cNvPicPr>
          <p:nvPr/>
        </p:nvPicPr>
        <p:blipFill>
          <a:blip r:embed="rId8"/>
          <a:stretch>
            <a:fillRect/>
          </a:stretch>
        </p:blipFill>
        <p:spPr>
          <a:xfrm>
            <a:off x="7572139" y="2073085"/>
            <a:ext cx="1685925" cy="2676525"/>
          </a:xfrm>
          <a:prstGeom prst="rect">
            <a:avLst/>
          </a:prstGeom>
        </p:spPr>
      </p:pic>
      <p:sp>
        <p:nvSpPr>
          <p:cNvPr id="4" name="מלבן 3">
            <a:extLst>
              <a:ext uri="{FF2B5EF4-FFF2-40B4-BE49-F238E27FC236}">
                <a16:creationId xmlns:a16="http://schemas.microsoft.com/office/drawing/2014/main" id="{931E7B8F-0FAD-4B7A-84CB-3511760D304A}"/>
              </a:ext>
            </a:extLst>
          </p:cNvPr>
          <p:cNvSpPr/>
          <p:nvPr/>
        </p:nvSpPr>
        <p:spPr>
          <a:xfrm>
            <a:off x="7572139" y="2753170"/>
            <a:ext cx="3193375" cy="369332"/>
          </a:xfrm>
          <a:prstGeom prst="rect">
            <a:avLst/>
          </a:prstGeom>
        </p:spPr>
        <p:txBody>
          <a:bodyPr wrap="square">
            <a:spAutoFit/>
          </a:bodyPr>
          <a:lstStyle/>
          <a:p>
            <a:pPr lvl="0" algn="r" defTabSz="914400" rtl="1">
              <a:defRPr/>
            </a:pPr>
            <a:r>
              <a:rPr lang="he-IL" dirty="0"/>
              <a:t>יותר מ25% יש להם הפרש שלילי</a:t>
            </a:r>
          </a:p>
        </p:txBody>
      </p:sp>
    </p:spTree>
    <p:extLst>
      <p:ext uri="{BB962C8B-B14F-4D97-AF65-F5344CB8AC3E}">
        <p14:creationId xmlns:p14="http://schemas.microsoft.com/office/powerpoint/2010/main" val="422490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ircle(in)">
                                      <p:cBhvr>
                                        <p:cTn id="16" dur="2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down)">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94490" y="2104472"/>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r">
              <a:lnSpc>
                <a:spcPct val="150000"/>
              </a:lnSpc>
              <a:buFont typeface="Wingdings" panose="05000000000000000000" pitchFamily="2" charset="2"/>
              <a:buChar char="v"/>
            </a:pPr>
            <a:r>
              <a:rPr lang="he-IL" sz="2000" dirty="0">
                <a:latin typeface="David" panose="020E0502060401010101" pitchFamily="34" charset="-79"/>
                <a:cs typeface="David" panose="020E0502060401010101" pitchFamily="34" charset="-79"/>
              </a:rPr>
              <a:t>השירות מעניק שירותי השמה ותיווך עבודה לדורשי עבודה.</a:t>
            </a:r>
          </a:p>
          <a:p>
            <a:pPr marL="342900" indent="-342900" algn="r">
              <a:lnSpc>
                <a:spcPct val="150000"/>
              </a:lnSpc>
              <a:buFont typeface="Wingdings" panose="05000000000000000000" pitchFamily="2" charset="2"/>
              <a:buChar char="v"/>
            </a:pPr>
            <a:r>
              <a:rPr lang="he-IL" sz="2000" dirty="0">
                <a:latin typeface="David" panose="020E0502060401010101" pitchFamily="34" charset="-79"/>
                <a:cs typeface="David" panose="020E0502060401010101" pitchFamily="34" charset="-79"/>
              </a:rPr>
              <a:t>כ60,000 דורשי עבודה ב60 לשכות תעסוקה פרוסות ברחבי הארץ.</a:t>
            </a:r>
          </a:p>
          <a:p>
            <a:pPr marL="342900" indent="-342900" algn="r">
              <a:lnSpc>
                <a:spcPct val="150000"/>
              </a:lnSpc>
              <a:buFont typeface="Wingdings" panose="05000000000000000000" pitchFamily="2" charset="2"/>
              <a:buChar char="v"/>
            </a:pPr>
            <a:r>
              <a:rPr lang="he-IL" sz="2000" dirty="0">
                <a:latin typeface="David" panose="020E0502060401010101" pitchFamily="34" charset="-79"/>
                <a:cs typeface="David" panose="020E0502060401010101" pitchFamily="34" charset="-79"/>
              </a:rPr>
              <a:t>השירות מסיע למחפשי עבודה במציאת משרה, בהפניה להכשרה מקצועית, באיתור עובדים עבור מעסיקים ועוד.</a:t>
            </a:r>
            <a:endParaRPr lang="en-US" sz="2000" dirty="0">
              <a:latin typeface="David" panose="020E0502060401010101" pitchFamily="34" charset="-79"/>
              <a:cs typeface="David" panose="020E0502060401010101" pitchFamily="34" charset="-79"/>
            </a:endParaRPr>
          </a:p>
        </p:txBody>
      </p:sp>
      <p:grpSp>
        <p:nvGrpSpPr>
          <p:cNvPr id="32" name="קבוצה 31">
            <a:extLst>
              <a:ext uri="{FF2B5EF4-FFF2-40B4-BE49-F238E27FC236}">
                <a16:creationId xmlns:a16="http://schemas.microsoft.com/office/drawing/2014/main" id="{9F2A5B4B-06E4-47E9-8A96-910EC6197B84}"/>
              </a:ext>
            </a:extLst>
          </p:cNvPr>
          <p:cNvGrpSpPr/>
          <p:nvPr/>
        </p:nvGrpSpPr>
        <p:grpSpPr>
          <a:xfrm>
            <a:off x="2686168" y="5856652"/>
            <a:ext cx="1517927" cy="901113"/>
            <a:chOff x="5953" y="27845"/>
            <a:chExt cx="2214562" cy="901113"/>
          </a:xfrm>
        </p:grpSpPr>
        <p:sp>
          <p:nvSpPr>
            <p:cNvPr id="33" name="חץ: סוגר זוויתי 32">
              <a:extLst>
                <a:ext uri="{FF2B5EF4-FFF2-40B4-BE49-F238E27FC236}">
                  <a16:creationId xmlns:a16="http://schemas.microsoft.com/office/drawing/2014/main" id="{4D4F9B1E-5765-4776-A4ED-A904013B783E}"/>
                </a:ext>
              </a:extLst>
            </p:cNvPr>
            <p:cNvSpPr/>
            <p:nvPr/>
          </p:nvSpPr>
          <p:spPr>
            <a:xfrm>
              <a:off x="5953"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4A7CE462-EEF2-475B-9145-D3C34BAD4C26}"/>
                </a:ext>
              </a:extLst>
            </p:cNvPr>
            <p:cNvSpPr txBox="1"/>
            <p:nvPr/>
          </p:nvSpPr>
          <p:spPr>
            <a:xfrm>
              <a:off x="537157"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E93370E3-7316-4167-9D62-BE65B8CF913A}"/>
              </a:ext>
            </a:extLst>
          </p:cNvPr>
          <p:cNvGrpSpPr/>
          <p:nvPr/>
        </p:nvGrpSpPr>
        <p:grpSpPr>
          <a:xfrm>
            <a:off x="3914858" y="5856652"/>
            <a:ext cx="1517927" cy="893469"/>
            <a:chOff x="1999059" y="27845"/>
            <a:chExt cx="2214562" cy="893469"/>
          </a:xfrm>
        </p:grpSpPr>
        <p:sp>
          <p:nvSpPr>
            <p:cNvPr id="36" name="חץ: סוגר זוויתי 35">
              <a:extLst>
                <a:ext uri="{FF2B5EF4-FFF2-40B4-BE49-F238E27FC236}">
                  <a16:creationId xmlns:a16="http://schemas.microsoft.com/office/drawing/2014/main" id="{F006BC2E-E842-476A-9BAF-71B59FBD4DD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AE111FC-DC23-4F82-B039-AF17FF6B1825}"/>
                </a:ext>
              </a:extLst>
            </p:cNvPr>
            <p:cNvSpPr txBox="1"/>
            <p:nvPr/>
          </p:nvSpPr>
          <p:spPr>
            <a:xfrm>
              <a:off x="2428652"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6A4EC39-AD99-439B-BE8D-54ED3DB059C5}"/>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D3191ADE-10C5-4D1D-9180-789DC252710C}"/>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E3DC8F49-7389-4E6C-B2FE-77751AFFC5E7}"/>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43D64E4E-AF25-4CC2-BEA2-14C6FA911544}"/>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900D41E6-2477-42F1-9ED0-60C4E5F54860}"/>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11FF65A7-28EB-426E-B7D7-4F19C7D1272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800127A-C62A-4310-B0B4-CE84811DF7A0}"/>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B4C2E392-986C-4C33-B9C1-DE42AE2DFE5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892B4FDE-F101-40BF-988C-9151EF094431}"/>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2AFB6C41-2C48-4652-8B85-1C1650A57BF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24ABCD5-4C1C-4146-9105-143B95BAAC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C22321AF-115A-4433-ABFD-465C34373E8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graphicFrame>
        <p:nvGraphicFramePr>
          <p:cNvPr id="50" name="דיאגרמה 49">
            <a:extLst>
              <a:ext uri="{FF2B5EF4-FFF2-40B4-BE49-F238E27FC236}">
                <a16:creationId xmlns:a16="http://schemas.microsoft.com/office/drawing/2014/main" id="{C48619BC-196A-43C3-ADEF-3E7D24FB9465}"/>
              </a:ext>
            </a:extLst>
          </p:cNvPr>
          <p:cNvGraphicFramePr/>
          <p:nvPr>
            <p:extLst>
              <p:ext uri="{D42A27DB-BD31-4B8C-83A1-F6EECF244321}">
                <p14:modId xmlns:p14="http://schemas.microsoft.com/office/powerpoint/2010/main" val="3443947049"/>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תמונה 25" descr="תוצאת תמונה עבור שירות התעסוקה">
            <a:extLst>
              <a:ext uri="{FF2B5EF4-FFF2-40B4-BE49-F238E27FC236}">
                <a16:creationId xmlns:a16="http://schemas.microsoft.com/office/drawing/2014/main" id="{94543925-50E1-49A0-85BC-C2A0F0FC59ED}"/>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7" name="תמונה 26">
            <a:extLst>
              <a:ext uri="{FF2B5EF4-FFF2-40B4-BE49-F238E27FC236}">
                <a16:creationId xmlns:a16="http://schemas.microsoft.com/office/drawing/2014/main" id="{8EA29936-4DDB-4ED8-866A-686CE955F8A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0"/>
            <a:ext cx="2432482" cy="431587"/>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93403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A15791DC-8938-4CE8-852F-2C1DCD23F38A}"/>
              </a:ext>
            </a:extLst>
          </p:cNvPr>
          <p:cNvPicPr>
            <a:picLocks noChangeAspect="1"/>
          </p:cNvPicPr>
          <p:nvPr/>
        </p:nvPicPr>
        <p:blipFill>
          <a:blip r:embed="rId3"/>
          <a:stretch>
            <a:fillRect/>
          </a:stretch>
        </p:blipFill>
        <p:spPr>
          <a:xfrm>
            <a:off x="1974477" y="1040577"/>
            <a:ext cx="10037881" cy="4725149"/>
          </a:xfrm>
          <a:prstGeom prst="rect">
            <a:avLst/>
          </a:prstGeom>
        </p:spPr>
      </p:pic>
      <p:sp>
        <p:nvSpPr>
          <p:cNvPr id="28" name="כותרת 1">
            <a:extLst>
              <a:ext uri="{FF2B5EF4-FFF2-40B4-BE49-F238E27FC236}">
                <a16:creationId xmlns:a16="http://schemas.microsoft.com/office/drawing/2014/main" id="{3B278407-D3E5-46E3-81FF-8D9E08ECE270}"/>
              </a:ext>
            </a:extLst>
          </p:cNvPr>
          <p:cNvSpPr txBox="1">
            <a:spLocks/>
          </p:cNvSpPr>
          <p:nvPr/>
        </p:nvSpPr>
        <p:spPr>
          <a:xfrm>
            <a:off x="0" y="-7295"/>
            <a:ext cx="12192001" cy="888853"/>
          </a:xfrm>
          <a:prstGeom prst="rect">
            <a:avLst/>
          </a:prstGeom>
          <a:solidFill>
            <a:schemeClr val="accent1"/>
          </a:solidFill>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400" i="1" dirty="0">
                <a:solidFill>
                  <a:schemeClr val="bg1"/>
                </a:solidFill>
              </a:rPr>
              <a:t>שאלת מחקר מס' 3:  </a:t>
            </a:r>
            <a:endParaRPr lang="en-US" sz="2400" i="1" dirty="0">
              <a:solidFill>
                <a:schemeClr val="bg1"/>
              </a:solidFill>
            </a:endParaRPr>
          </a:p>
          <a:p>
            <a:pPr algn="ctr"/>
            <a:r>
              <a:rPr lang="he-IL" sz="2400" i="1" dirty="0">
                <a:solidFill>
                  <a:schemeClr val="bg1"/>
                </a:solidFill>
              </a:rPr>
              <a:t>האם יש הבדל במשך הימצאות דורשי עבודה בתוכנית לבין סוגי הצלחות (</a:t>
            </a:r>
            <a:r>
              <a:rPr lang="en-US" sz="2400" i="1" dirty="0">
                <a:solidFill>
                  <a:schemeClr val="bg1"/>
                </a:solidFill>
              </a:rPr>
              <a:t>labels</a:t>
            </a:r>
            <a:r>
              <a:rPr lang="he-IL" sz="2400" i="1" dirty="0">
                <a:solidFill>
                  <a:schemeClr val="bg1"/>
                </a:solidFill>
              </a:rPr>
              <a:t>) ?</a:t>
            </a:r>
            <a:endParaRPr lang="en-US" sz="2400" dirty="0">
              <a:solidFill>
                <a:schemeClr val="bg1"/>
              </a:solidFill>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1713991" y="160075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50" name="תמונה 49" descr="תוצאת תמונה עבור שירות התעסוקה">
            <a:extLst>
              <a:ext uri="{FF2B5EF4-FFF2-40B4-BE49-F238E27FC236}">
                <a16:creationId xmlns:a16="http://schemas.microsoft.com/office/drawing/2014/main" id="{F73BD174-061B-48E2-BEA0-E28EB440DA4D}"/>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1" name="תמונה 50">
            <a:extLst>
              <a:ext uri="{FF2B5EF4-FFF2-40B4-BE49-F238E27FC236}">
                <a16:creationId xmlns:a16="http://schemas.microsoft.com/office/drawing/2014/main" id="{1BD91812-BF87-4749-A93E-0A95BD05A41A}"/>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6AE60F29-4610-4E9E-99E5-6FD4D8BED87A}"/>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EB2A56BF-8783-46D8-B2B6-40C255E2662C}"/>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13E5D25D-1214-4407-ACA5-751321B854A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34619AE2-CFB1-4EF6-8D3D-52DD1E152E02}"/>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95C4B179-6249-433F-9DF9-9E56EA0A9668}"/>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637E134D-6005-4267-9E51-9B2F9CA6FECA}"/>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691A8C35-2D16-47E9-8B0B-6119286F3359}"/>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F224FACC-BBBA-461A-9AD4-781AF520832B}"/>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657122C0-480B-46DA-BDDC-DD915E8E2FD3}"/>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EFAE6EA1-67D6-4243-A443-5625C97CAD83}"/>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A87BE846-FFC0-406C-A067-614A17BAC37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BB38B3CA-4010-4D25-A914-85FFECC8594E}"/>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A71AC40-6A02-4EEC-BC99-EFA6D83F235F}"/>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264A4815-F8E2-4ACD-B6E1-340BD069C640}"/>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C11BFB7F-6916-441D-80B3-C74BC6E68FAE}"/>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FDC36598-3BB8-479A-801D-6289E88C5AE6}"/>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60BB68CB-4CFA-4AE6-BD83-FF638EA1A3A9}"/>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62EC070B-9C77-41B3-BCBF-D9CB6ECD324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7DC9B6A6-4E7C-4411-A655-75C99772E057}"/>
              </a:ext>
            </a:extLst>
          </p:cNvPr>
          <p:cNvPicPr>
            <a:picLocks noChangeAspect="1"/>
          </p:cNvPicPr>
          <p:nvPr/>
        </p:nvPicPr>
        <p:blipFill>
          <a:blip r:embed="rId6"/>
          <a:stretch>
            <a:fillRect/>
          </a:stretch>
        </p:blipFill>
        <p:spPr>
          <a:xfrm>
            <a:off x="2364356" y="1137447"/>
            <a:ext cx="7463287" cy="4648414"/>
          </a:xfrm>
          <a:prstGeom prst="rect">
            <a:avLst/>
          </a:prstGeom>
        </p:spPr>
      </p:pic>
      <p:pic>
        <p:nvPicPr>
          <p:cNvPr id="53" name="תמונה 52">
            <a:extLst>
              <a:ext uri="{FF2B5EF4-FFF2-40B4-BE49-F238E27FC236}">
                <a16:creationId xmlns:a16="http://schemas.microsoft.com/office/drawing/2014/main" id="{22AE3E55-9059-4313-8631-447094ECA609}"/>
              </a:ext>
            </a:extLst>
          </p:cNvPr>
          <p:cNvPicPr>
            <a:picLocks noChangeAspect="1"/>
          </p:cNvPicPr>
          <p:nvPr/>
        </p:nvPicPr>
        <p:blipFill>
          <a:blip r:embed="rId7"/>
          <a:stretch>
            <a:fillRect/>
          </a:stretch>
        </p:blipFill>
        <p:spPr>
          <a:xfrm>
            <a:off x="2746119" y="2918985"/>
            <a:ext cx="8494595" cy="976544"/>
          </a:xfrm>
          <a:prstGeom prst="rect">
            <a:avLst/>
          </a:prstGeom>
        </p:spPr>
      </p:pic>
      <p:pic>
        <p:nvPicPr>
          <p:cNvPr id="55" name="תמונה 54">
            <a:extLst>
              <a:ext uri="{FF2B5EF4-FFF2-40B4-BE49-F238E27FC236}">
                <a16:creationId xmlns:a16="http://schemas.microsoft.com/office/drawing/2014/main" id="{790C2F3C-F91F-4835-A564-1F642AE333EA}"/>
              </a:ext>
            </a:extLst>
          </p:cNvPr>
          <p:cNvPicPr>
            <a:picLocks noChangeAspect="1"/>
          </p:cNvPicPr>
          <p:nvPr/>
        </p:nvPicPr>
        <p:blipFill>
          <a:blip r:embed="rId8"/>
          <a:stretch>
            <a:fillRect/>
          </a:stretch>
        </p:blipFill>
        <p:spPr>
          <a:xfrm>
            <a:off x="2861514" y="2683517"/>
            <a:ext cx="8263804" cy="1783242"/>
          </a:xfrm>
          <a:prstGeom prst="rect">
            <a:avLst/>
          </a:prstGeom>
        </p:spPr>
      </p:pic>
      <mc:AlternateContent xmlns:mc="http://schemas.openxmlformats.org/markup-compatibility/2006" xmlns:a14="http://schemas.microsoft.com/office/drawing/2010/main">
        <mc:Choice Requires="a14">
          <p:sp>
            <p:nvSpPr>
              <p:cNvPr id="29" name="מלבן 28">
                <a:extLst>
                  <a:ext uri="{FF2B5EF4-FFF2-40B4-BE49-F238E27FC236}">
                    <a16:creationId xmlns:a16="http://schemas.microsoft.com/office/drawing/2014/main" id="{7C01BF4B-3332-4AF2-B66C-DB3AC5D422C8}"/>
                  </a:ext>
                </a:extLst>
              </p:cNvPr>
              <p:cNvSpPr/>
              <p:nvPr/>
            </p:nvSpPr>
            <p:spPr>
              <a:xfrm>
                <a:off x="179642" y="1259075"/>
                <a:ext cx="1794835" cy="1701876"/>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0</m:t>
                          </m:r>
                        </m:sub>
                      </m:sSub>
                      <m:r>
                        <a:rPr lang="en-US" i="1">
                          <a:latin typeface="Cambria Math" panose="02040503050406030204" pitchFamily="18" charset="0"/>
                          <a:ea typeface="Calibri" panose="020F0502020204030204" pitchFamily="34" charset="0"/>
                          <a:cs typeface="David" panose="020E0502060401010101" pitchFamily="34" charset="-79"/>
                        </a:rPr>
                        <m:t>:</m:t>
                      </m:r>
                      <m:r>
                        <a:rPr lang="he-IL" b="0" i="1" smtClean="0">
                          <a:latin typeface="Cambria Math" panose="02040503050406030204" pitchFamily="18" charset="0"/>
                          <a:ea typeface="Calibri" panose="020F0502020204030204" pitchFamily="34" charset="0"/>
                          <a:cs typeface="David" panose="020E0502060401010101" pitchFamily="34" charset="-79"/>
                        </a:rPr>
                        <m:t>הבדל</m:t>
                      </m:r>
                      <m:r>
                        <a:rPr lang="he-IL" b="0" i="1" smtClean="0">
                          <a:latin typeface="Cambria Math" panose="02040503050406030204" pitchFamily="18" charset="0"/>
                          <a:ea typeface="Calibri" panose="020F0502020204030204" pitchFamily="34" charset="0"/>
                          <a:cs typeface="David" panose="020E0502060401010101" pitchFamily="34" charset="-79"/>
                        </a:rPr>
                        <m:t> </m:t>
                      </m:r>
                      <m:r>
                        <a:rPr lang="he-IL" b="0" i="1" smtClean="0">
                          <a:latin typeface="Cambria Math" panose="02040503050406030204" pitchFamily="18" charset="0"/>
                          <a:ea typeface="Calibri" panose="020F0502020204030204" pitchFamily="34" charset="0"/>
                          <a:cs typeface="David" panose="020E0502060401010101" pitchFamily="34" charset="-79"/>
                        </a:rPr>
                        <m:t>קיים</m:t>
                      </m:r>
                    </m:oMath>
                  </m:oMathPara>
                </a14:m>
                <a:endParaRPr lang="he-IL" b="0" i="1" dirty="0">
                  <a:latin typeface="Cambria Math" panose="02040503050406030204" pitchFamily="18" charset="0"/>
                  <a:ea typeface="Calibri" panose="020F0502020204030204" pitchFamily="34"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ea typeface="Calibri" panose="020F0502020204030204" pitchFamily="34" charset="0"/>
                              <a:cs typeface="David" panose="020E0502060401010101" pitchFamily="34" charset="-79"/>
                            </a:rPr>
                          </m:ctrlPr>
                        </m:sSubPr>
                        <m:e>
                          <m:r>
                            <a:rPr lang="en-US" i="1">
                              <a:latin typeface="Cambria Math" panose="02040503050406030204" pitchFamily="18" charset="0"/>
                              <a:ea typeface="Calibri" panose="020F0502020204030204" pitchFamily="34" charset="0"/>
                              <a:cs typeface="David" panose="020E0502060401010101" pitchFamily="34" charset="-79"/>
                            </a:rPr>
                            <m:t>𝐻</m:t>
                          </m:r>
                        </m:e>
                        <m:sub>
                          <m:r>
                            <a:rPr lang="en-US" i="1">
                              <a:latin typeface="Cambria Math" panose="02040503050406030204" pitchFamily="18" charset="0"/>
                              <a:ea typeface="Calibri" panose="020F0502020204030204" pitchFamily="34" charset="0"/>
                              <a:cs typeface="David" panose="020E0502060401010101" pitchFamily="34" charset="-79"/>
                            </a:rPr>
                            <m:t>1</m:t>
                          </m:r>
                        </m:sub>
                      </m:sSub>
                      <m:r>
                        <a:rPr lang="en-US" i="1">
                          <a:latin typeface="Cambria Math" panose="02040503050406030204" pitchFamily="18" charset="0"/>
                          <a:ea typeface="Calibri" panose="020F0502020204030204" pitchFamily="34" charset="0"/>
                          <a:cs typeface="David" panose="020E0502060401010101" pitchFamily="34" charset="-79"/>
                        </a:rPr>
                        <m:t>:</m:t>
                      </m:r>
                      <m:r>
                        <a:rPr lang="he-IL" b="0" i="1" smtClean="0">
                          <a:latin typeface="Cambria Math" panose="02040503050406030204" pitchFamily="18" charset="0"/>
                          <a:ea typeface="Calibri" panose="020F0502020204030204" pitchFamily="34" charset="0"/>
                          <a:cs typeface="David" panose="020E0502060401010101" pitchFamily="34" charset="-79"/>
                        </a:rPr>
                        <m:t>קיים</m:t>
                      </m:r>
                      <m:r>
                        <a:rPr lang="he-IL" b="0" i="1" smtClean="0">
                          <a:latin typeface="Cambria Math" panose="02040503050406030204" pitchFamily="18" charset="0"/>
                          <a:ea typeface="Calibri" panose="020F0502020204030204" pitchFamily="34" charset="0"/>
                          <a:cs typeface="David" panose="020E0502060401010101" pitchFamily="34" charset="-79"/>
                        </a:rPr>
                        <m:t> </m:t>
                      </m:r>
                      <m:r>
                        <a:rPr lang="he-IL" b="0" i="1" smtClean="0">
                          <a:latin typeface="Cambria Math" panose="02040503050406030204" pitchFamily="18" charset="0"/>
                          <a:ea typeface="Calibri" panose="020F0502020204030204" pitchFamily="34" charset="0"/>
                          <a:cs typeface="David" panose="020E0502060401010101" pitchFamily="34" charset="-79"/>
                        </a:rPr>
                        <m:t>לא</m:t>
                      </m:r>
                      <m:r>
                        <a:rPr lang="he-IL" b="0" i="1" smtClean="0">
                          <a:latin typeface="Cambria Math" panose="02040503050406030204" pitchFamily="18" charset="0"/>
                          <a:ea typeface="Calibri" panose="020F0502020204030204" pitchFamily="34" charset="0"/>
                          <a:cs typeface="David" panose="020E0502060401010101" pitchFamily="34" charset="-79"/>
                        </a:rPr>
                        <m:t> </m:t>
                      </m:r>
                      <m:r>
                        <a:rPr lang="he-IL" b="0" i="1" smtClean="0">
                          <a:latin typeface="Cambria Math" panose="02040503050406030204" pitchFamily="18" charset="0"/>
                          <a:ea typeface="Calibri" panose="020F0502020204030204" pitchFamily="34" charset="0"/>
                          <a:cs typeface="David" panose="020E0502060401010101" pitchFamily="34" charset="-79"/>
                        </a:rPr>
                        <m:t>הבדל</m:t>
                      </m:r>
                    </m:oMath>
                  </m:oMathPara>
                </a14:m>
                <a:endParaRPr lang="he-IL" dirty="0">
                  <a:latin typeface="Calibri" panose="020F0502020204030204" pitchFamily="34" charset="0"/>
                  <a:ea typeface="Times New Roman" panose="02020603050405020304" pitchFamily="18" charset="0"/>
                  <a:cs typeface="David" panose="020E0502060401010101" pitchFamily="34" charset="-79"/>
                </a:endParaRPr>
              </a:p>
              <a:p>
                <a:pPr algn="l">
                  <a:lnSpc>
                    <a:spcPct val="150000"/>
                  </a:lnSpc>
                  <a:spcAft>
                    <a:spcPts val="800"/>
                  </a:spcAft>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0</m:t>
                      </m:r>
                      <m:r>
                        <a:rPr lang="en-US" sz="1600" i="1">
                          <a:latin typeface="Cambria Math" panose="02040503050406030204" pitchFamily="18" charset="0"/>
                        </a:rPr>
                        <m:t>.</m:t>
                      </m:r>
                      <m:r>
                        <a:rPr lang="en-US" sz="1600" i="1">
                          <a:latin typeface="Cambria Math" panose="02040503050406030204" pitchFamily="18" charset="0"/>
                        </a:rPr>
                        <m:t>05</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29" name="מלבן 28">
                <a:extLst>
                  <a:ext uri="{FF2B5EF4-FFF2-40B4-BE49-F238E27FC236}">
                    <a16:creationId xmlns:a16="http://schemas.microsoft.com/office/drawing/2014/main" id="{7C01BF4B-3332-4AF2-B66C-DB3AC5D422C8}"/>
                  </a:ext>
                </a:extLst>
              </p:cNvPr>
              <p:cNvSpPr>
                <a:spLocks noRot="1" noChangeAspect="1" noMove="1" noResize="1" noEditPoints="1" noAdjustHandles="1" noChangeArrowheads="1" noChangeShapeType="1" noTextEdit="1"/>
              </p:cNvSpPr>
              <p:nvPr/>
            </p:nvSpPr>
            <p:spPr>
              <a:xfrm>
                <a:off x="179642" y="1259075"/>
                <a:ext cx="1794835" cy="1701876"/>
              </a:xfrm>
              <a:prstGeom prst="rect">
                <a:avLst/>
              </a:prstGeom>
              <a:blipFill>
                <a:blip r:embed="rId9"/>
                <a:stretch>
                  <a:fillRect r="-2034"/>
                </a:stretch>
              </a:blipFill>
            </p:spPr>
            <p:txBody>
              <a:bodyPr/>
              <a:lstStyle/>
              <a:p>
                <a:r>
                  <a:rPr lang="he-IL">
                    <a:noFill/>
                  </a:rPr>
                  <a:t> </a:t>
                </a:r>
              </a:p>
            </p:txBody>
          </p:sp>
        </mc:Fallback>
      </mc:AlternateContent>
      <p:pic>
        <p:nvPicPr>
          <p:cNvPr id="30" name="Picture 4" descr="Download now this free icon in SVG, PSD, PNG, EPS format or as webfonts. Flaticon, the largest database of free vector icons.">
            <a:extLst>
              <a:ext uri="{FF2B5EF4-FFF2-40B4-BE49-F238E27FC236}">
                <a16:creationId xmlns:a16="http://schemas.microsoft.com/office/drawing/2014/main" id="{043AAE65-9D93-49CF-8FBD-FCCECF0D70E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411" y="3267393"/>
            <a:ext cx="312101" cy="3121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Download now this free icon in SVG, PSD, PNG, EPS format or as webfonts. Flaticon, the largest database of free vector icons.">
            <a:extLst>
              <a:ext uri="{FF2B5EF4-FFF2-40B4-BE49-F238E27FC236}">
                <a16:creationId xmlns:a16="http://schemas.microsoft.com/office/drawing/2014/main" id="{4E6EC43C-C4C7-480A-A5C1-1BC83DE4AD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948" y="4065243"/>
            <a:ext cx="312102" cy="315873"/>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BFF9F493-E107-43A8-8DCB-271EC4E73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107" y="4774949"/>
            <a:ext cx="312102" cy="31210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Download now this free icon in SVG, PSD, PNG, EPS format or as webfonts. Flaticon, the largest database of free vector icons.">
            <a:extLst>
              <a:ext uri="{FF2B5EF4-FFF2-40B4-BE49-F238E27FC236}">
                <a16:creationId xmlns:a16="http://schemas.microsoft.com/office/drawing/2014/main" id="{2E193208-7A02-46B3-B60D-2F9AFE550D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57166" y="5609675"/>
            <a:ext cx="312101" cy="3121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מחבר חץ ישר 2">
            <a:extLst>
              <a:ext uri="{FF2B5EF4-FFF2-40B4-BE49-F238E27FC236}">
                <a16:creationId xmlns:a16="http://schemas.microsoft.com/office/drawing/2014/main" id="{3F515A3A-FCBD-4FC1-9B74-FB653A95E824}"/>
              </a:ext>
            </a:extLst>
          </p:cNvPr>
          <p:cNvCxnSpPr>
            <a:cxnSpLocks/>
            <a:stCxn id="30" idx="2"/>
            <a:endCxn id="31" idx="0"/>
          </p:cNvCxnSpPr>
          <p:nvPr/>
        </p:nvCxnSpPr>
        <p:spPr>
          <a:xfrm>
            <a:off x="449462" y="3579494"/>
            <a:ext cx="336537" cy="485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A7B48A85-CF02-40AC-8BF9-1EA2C46E5D84}"/>
              </a:ext>
            </a:extLst>
          </p:cNvPr>
          <p:cNvCxnSpPr>
            <a:cxnSpLocks/>
            <a:stCxn id="31" idx="2"/>
            <a:endCxn id="52" idx="0"/>
          </p:cNvCxnSpPr>
          <p:nvPr/>
        </p:nvCxnSpPr>
        <p:spPr>
          <a:xfrm>
            <a:off x="785999" y="4381116"/>
            <a:ext cx="303159" cy="393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מחבר חץ ישר 56">
            <a:extLst>
              <a:ext uri="{FF2B5EF4-FFF2-40B4-BE49-F238E27FC236}">
                <a16:creationId xmlns:a16="http://schemas.microsoft.com/office/drawing/2014/main" id="{0601C924-CA1F-4D53-884E-1F5EEE7F9953}"/>
              </a:ext>
            </a:extLst>
          </p:cNvPr>
          <p:cNvCxnSpPr>
            <a:cxnSpLocks/>
            <a:stCxn id="52" idx="2"/>
            <a:endCxn id="54" idx="0"/>
          </p:cNvCxnSpPr>
          <p:nvPr/>
        </p:nvCxnSpPr>
        <p:spPr>
          <a:xfrm>
            <a:off x="1089158" y="5087051"/>
            <a:ext cx="424059" cy="52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32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3"/>
                                        </p:tgtEl>
                                      </p:cBhvr>
                                    </p:animEffect>
                                    <p:set>
                                      <p:cBhvr>
                                        <p:cTn id="28" dur="1" fill="hold">
                                          <p:stCondLst>
                                            <p:cond delay="499"/>
                                          </p:stCondLst>
                                        </p:cTn>
                                        <p:tgtEl>
                                          <p:spTgt spid="5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anim calcmode="lin" valueType="num">
                                      <p:cBhvr>
                                        <p:cTn id="33" dur="500" fill="hold"/>
                                        <p:tgtEl>
                                          <p:spTgt spid="55"/>
                                        </p:tgtEl>
                                        <p:attrNameLst>
                                          <p:attrName>ppt_w</p:attrName>
                                        </p:attrNameLst>
                                      </p:cBhvr>
                                      <p:tavLst>
                                        <p:tav tm="0">
                                          <p:val>
                                            <p:fltVal val="0"/>
                                          </p:val>
                                        </p:tav>
                                        <p:tav tm="100000">
                                          <p:val>
                                            <p:strVal val="#ppt_w"/>
                                          </p:val>
                                        </p:tav>
                                      </p:tavLst>
                                    </p:anim>
                                    <p:anim calcmode="lin" valueType="num">
                                      <p:cBhvr>
                                        <p:cTn id="34" dur="500" fill="hold"/>
                                        <p:tgtEl>
                                          <p:spTgt spid="55"/>
                                        </p:tgtEl>
                                        <p:attrNameLst>
                                          <p:attrName>ppt_h</p:attrName>
                                        </p:attrNameLst>
                                      </p:cBhvr>
                                      <p:tavLst>
                                        <p:tav tm="0">
                                          <p:val>
                                            <p:fltVal val="0"/>
                                          </p:val>
                                        </p:tav>
                                        <p:tav tm="100000">
                                          <p:val>
                                            <p:strVal val="#ppt_h"/>
                                          </p:val>
                                        </p:tav>
                                      </p:tavLst>
                                    </p:anim>
                                    <p:animEffect transition="in" filter="fade">
                                      <p:cBhvr>
                                        <p:cTn id="35" dur="500"/>
                                        <p:tgtEl>
                                          <p:spTgt spid="5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0"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500"/>
                                        <p:tgtEl>
                                          <p:spTgt spid="54"/>
                                        </p:tgtEl>
                                      </p:cBhvr>
                                    </p:animEffect>
                                  </p:childTnLst>
                                </p:cTn>
                              </p:par>
                              <p:par>
                                <p:cTn id="50" presetID="10"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500"/>
                                        <p:tgtEl>
                                          <p:spTgt spid="3"/>
                                        </p:tgtEl>
                                      </p:cBhvr>
                                    </p:animEffect>
                                  </p:childTnLst>
                                </p:cTn>
                              </p:par>
                              <p:par>
                                <p:cTn id="53" presetID="10"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par>
                                <p:cTn id="56" presetID="10" presetClass="entr" presetSubtype="0"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fade">
                                      <p:cBhvr>
                                        <p:cTn id="5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כותרת 1">
            <a:extLst>
              <a:ext uri="{FF2B5EF4-FFF2-40B4-BE49-F238E27FC236}">
                <a16:creationId xmlns:a16="http://schemas.microsoft.com/office/drawing/2014/main" id="{9AA05735-C58E-44C3-8B06-F64BE50A563F}"/>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4:  </a:t>
            </a:r>
          </a:p>
          <a:p>
            <a:pPr algn="ctr"/>
            <a:r>
              <a:rPr lang="he-IL" sz="2800" i="1" dirty="0">
                <a:solidFill>
                  <a:schemeClr val="bg1"/>
                </a:solidFill>
              </a:rPr>
              <a:t>האם יש קשר בין הפעילויות בתוכנית (סדנאות ו/או מפגשים) להשמה של דורש עבודה?</a:t>
            </a:r>
            <a:endParaRPr lang="en-US" sz="2800" dirty="0">
              <a:solidFill>
                <a:schemeClr val="bg1"/>
              </a:solidFill>
            </a:endParaRPr>
          </a:p>
        </p:txBody>
      </p:sp>
      <p:sp>
        <p:nvSpPr>
          <p:cNvPr id="27" name="כותרת 1">
            <a:extLst>
              <a:ext uri="{FF2B5EF4-FFF2-40B4-BE49-F238E27FC236}">
                <a16:creationId xmlns:a16="http://schemas.microsoft.com/office/drawing/2014/main" id="{1F64A81D-CCEC-4359-BBEC-43D5AC880EEB}"/>
              </a:ext>
            </a:extLst>
          </p:cNvPr>
          <p:cNvSpPr txBox="1">
            <a:spLocks/>
          </p:cNvSpPr>
          <p:nvPr/>
        </p:nvSpPr>
        <p:spPr>
          <a:xfrm>
            <a:off x="2141100" y="947788"/>
            <a:ext cx="8984918"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28" name="תמונה 27">
            <a:extLst>
              <a:ext uri="{FF2B5EF4-FFF2-40B4-BE49-F238E27FC236}">
                <a16:creationId xmlns:a16="http://schemas.microsoft.com/office/drawing/2014/main" id="{0EC95870-1D8E-4E72-BF13-B3E434CBE2C3}"/>
              </a:ext>
            </a:extLst>
          </p:cNvPr>
          <p:cNvPicPr/>
          <p:nvPr/>
        </p:nvPicPr>
        <p:blipFill>
          <a:blip r:embed="rId3"/>
          <a:stretch>
            <a:fillRect/>
          </a:stretch>
        </p:blipFill>
        <p:spPr>
          <a:xfrm>
            <a:off x="2275064" y="1305869"/>
            <a:ext cx="8067741" cy="3463862"/>
          </a:xfrm>
          <a:prstGeom prst="rect">
            <a:avLst/>
          </a:prstGeom>
        </p:spPr>
      </p:pic>
      <p:pic>
        <p:nvPicPr>
          <p:cNvPr id="30" name="תמונה 29" descr="תוצאת תמונה עבור שירות התעסוקה">
            <a:extLst>
              <a:ext uri="{FF2B5EF4-FFF2-40B4-BE49-F238E27FC236}">
                <a16:creationId xmlns:a16="http://schemas.microsoft.com/office/drawing/2014/main" id="{10945BA6-8758-490B-98A0-FC16BC87BF68}"/>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668351A1-633F-455A-A5CC-A7A47B5F4841}"/>
              </a:ext>
            </a:extLst>
          </p:cNvPr>
          <p:cNvPicPr/>
          <p:nvPr/>
        </p:nvPicPr>
        <p:blipFill rotWithShape="1">
          <a:blip r:embed="rId5">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5" name="קבוצה 24">
            <a:extLst>
              <a:ext uri="{FF2B5EF4-FFF2-40B4-BE49-F238E27FC236}">
                <a16:creationId xmlns:a16="http://schemas.microsoft.com/office/drawing/2014/main" id="{24D8E635-BE7A-4DE8-935E-F8DFB2F50D83}"/>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D2B434AB-B201-480A-A93D-99483BB1B44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5CFE20CB-0505-4F4E-9EFE-8E442923F40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63332113-0AA2-4FBC-AA38-020760B0565B}"/>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809EE4C9-CFC6-445F-A6DE-6A478B19099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8B9B4BA7-0634-4A3D-AF84-C19D935A4BD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CF9AEDC7-61D8-4D59-B417-0775B4C9B370}"/>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F97F89CE-A631-4358-93CA-822395FADD7A}"/>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3848CC2B-3B3A-4791-9E62-D033EA2B1F3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62E9C32C-37ED-48CA-B585-E28164FFD6C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7E43C731-8CA3-4908-9376-83B41F83F3E3}"/>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B06772CE-0160-4568-BBA5-1E48F396385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B1CDC97C-2BCA-478A-BD91-5C6BE3C73479}"/>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CF2E23CB-2BB5-46FE-986C-04D80876038A}"/>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F94A4D7A-B0CF-47BF-A518-E60C64FA4B9B}"/>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2CF58577-08AF-49CF-BDAF-F0F11DA6AB14}"/>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ED6C8DFF-C555-403B-A7C1-11E4030404F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594CEA25-45C4-49EA-91EE-281A86344AB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2" name="תמונה 1">
            <a:extLst>
              <a:ext uri="{FF2B5EF4-FFF2-40B4-BE49-F238E27FC236}">
                <a16:creationId xmlns:a16="http://schemas.microsoft.com/office/drawing/2014/main" id="{747FA433-5A43-4BE0-A901-6218BED1EB62}"/>
              </a:ext>
            </a:extLst>
          </p:cNvPr>
          <p:cNvPicPr>
            <a:picLocks noChangeAspect="1"/>
          </p:cNvPicPr>
          <p:nvPr/>
        </p:nvPicPr>
        <p:blipFill>
          <a:blip r:embed="rId6"/>
          <a:stretch>
            <a:fillRect/>
          </a:stretch>
        </p:blipFill>
        <p:spPr>
          <a:xfrm>
            <a:off x="2432482" y="2606824"/>
            <a:ext cx="8038823" cy="1115808"/>
          </a:xfrm>
          <a:prstGeom prst="rect">
            <a:avLst/>
          </a:prstGeom>
        </p:spPr>
      </p:pic>
      <p:pic>
        <p:nvPicPr>
          <p:cNvPr id="3" name="תמונה 2">
            <a:extLst>
              <a:ext uri="{FF2B5EF4-FFF2-40B4-BE49-F238E27FC236}">
                <a16:creationId xmlns:a16="http://schemas.microsoft.com/office/drawing/2014/main" id="{F5580B86-089B-4721-A1C7-72D071A1E69A}"/>
              </a:ext>
            </a:extLst>
          </p:cNvPr>
          <p:cNvPicPr>
            <a:picLocks noChangeAspect="1"/>
          </p:cNvPicPr>
          <p:nvPr/>
        </p:nvPicPr>
        <p:blipFill>
          <a:blip r:embed="rId7"/>
          <a:stretch>
            <a:fillRect/>
          </a:stretch>
        </p:blipFill>
        <p:spPr>
          <a:xfrm>
            <a:off x="1065982" y="1494867"/>
            <a:ext cx="10246777" cy="2440164"/>
          </a:xfrm>
          <a:prstGeom prst="rect">
            <a:avLst/>
          </a:prstGeom>
        </p:spPr>
      </p:pic>
      <p:pic>
        <p:nvPicPr>
          <p:cNvPr id="4" name="תמונה 3">
            <a:extLst>
              <a:ext uri="{FF2B5EF4-FFF2-40B4-BE49-F238E27FC236}">
                <a16:creationId xmlns:a16="http://schemas.microsoft.com/office/drawing/2014/main" id="{0F89228C-796E-4083-A070-785C9F6FB251}"/>
              </a:ext>
            </a:extLst>
          </p:cNvPr>
          <p:cNvPicPr>
            <a:picLocks noChangeAspect="1"/>
          </p:cNvPicPr>
          <p:nvPr/>
        </p:nvPicPr>
        <p:blipFill>
          <a:blip r:embed="rId8"/>
          <a:stretch>
            <a:fillRect/>
          </a:stretch>
        </p:blipFill>
        <p:spPr>
          <a:xfrm>
            <a:off x="5277511" y="4031355"/>
            <a:ext cx="2036310" cy="1803791"/>
          </a:xfrm>
          <a:prstGeom prst="rect">
            <a:avLst/>
          </a:prstGeom>
        </p:spPr>
      </p:pic>
      <p:pic>
        <p:nvPicPr>
          <p:cNvPr id="49" name="Picture 4" descr="Download now this free icon in SVG, PSD, PNG, EPS format or as webfonts. Flaticon, the largest database of free vector icons.">
            <a:extLst>
              <a:ext uri="{FF2B5EF4-FFF2-40B4-BE49-F238E27FC236}">
                <a16:creationId xmlns:a16="http://schemas.microsoft.com/office/drawing/2014/main" id="{8FABC4A9-C322-457C-9404-B105FC5C2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36221" y="4282371"/>
            <a:ext cx="338357" cy="33835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Download now this free icon in SVG, PSD, PNG, EPS format or as webfonts. Flaticon, the largest database of free vector icons.">
            <a:extLst>
              <a:ext uri="{FF2B5EF4-FFF2-40B4-BE49-F238E27FC236}">
                <a16:creationId xmlns:a16="http://schemas.microsoft.com/office/drawing/2014/main" id="{9B1A5EBE-80F1-480D-A489-79EABA5620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2563" y="4798303"/>
            <a:ext cx="338358" cy="34244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8" descr="Download now this free icon in SVG, PSD, PNG, EPS format or as webfonts. Flaticon, the largest database of free vector icons.">
            <a:extLst>
              <a:ext uri="{FF2B5EF4-FFF2-40B4-BE49-F238E27FC236}">
                <a16:creationId xmlns:a16="http://schemas.microsoft.com/office/drawing/2014/main" id="{5B047CA5-9BB0-415F-815E-0344A92D40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9974" y="4805029"/>
            <a:ext cx="338358" cy="33835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Download now this free icon in SVG, PSD, PNG, EPS format or as webfonts. Flaticon, the largest database of free vector icons.">
            <a:extLst>
              <a:ext uri="{FF2B5EF4-FFF2-40B4-BE49-F238E27FC236}">
                <a16:creationId xmlns:a16="http://schemas.microsoft.com/office/drawing/2014/main" id="{0C565AA3-9E96-4C7F-8589-F790DBFDF8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8448" y="5367068"/>
            <a:ext cx="338357" cy="338357"/>
          </a:xfrm>
          <a:prstGeom prst="rect">
            <a:avLst/>
          </a:prstGeom>
          <a:noFill/>
          <a:extLst>
            <a:ext uri="{909E8E84-426E-40DD-AFC4-6F175D3DCCD1}">
              <a14:hiddenFill xmlns:a14="http://schemas.microsoft.com/office/drawing/2010/main">
                <a:solidFill>
                  <a:srgbClr val="FFFFFF"/>
                </a:solidFill>
              </a14:hiddenFill>
            </a:ext>
          </a:extLst>
        </p:spPr>
      </p:pic>
      <p:sp>
        <p:nvSpPr>
          <p:cNvPr id="54" name="מסגרת 53">
            <a:extLst>
              <a:ext uri="{FF2B5EF4-FFF2-40B4-BE49-F238E27FC236}">
                <a16:creationId xmlns:a16="http://schemas.microsoft.com/office/drawing/2014/main" id="{80AB922E-0FC7-4D1A-962F-61FAF03C3F14}"/>
              </a:ext>
            </a:extLst>
          </p:cNvPr>
          <p:cNvSpPr/>
          <p:nvPr/>
        </p:nvSpPr>
        <p:spPr>
          <a:xfrm>
            <a:off x="1564641" y="2917988"/>
            <a:ext cx="9846604" cy="298968"/>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solidFill>
                <a:schemeClr val="tx1"/>
              </a:solidFill>
            </a:endParaRPr>
          </a:p>
        </p:txBody>
      </p:sp>
      <p:cxnSp>
        <p:nvCxnSpPr>
          <p:cNvPr id="6" name="מחבר: מעוקל 5">
            <a:extLst>
              <a:ext uri="{FF2B5EF4-FFF2-40B4-BE49-F238E27FC236}">
                <a16:creationId xmlns:a16="http://schemas.microsoft.com/office/drawing/2014/main" id="{78E2D71C-7F1A-4794-914D-0D6586541590}"/>
              </a:ext>
            </a:extLst>
          </p:cNvPr>
          <p:cNvCxnSpPr>
            <a:cxnSpLocks/>
            <a:stCxn id="49" idx="1"/>
            <a:endCxn id="51" idx="1"/>
          </p:cNvCxnSpPr>
          <p:nvPr/>
        </p:nvCxnSpPr>
        <p:spPr>
          <a:xfrm rot="10800000" flipV="1">
            <a:off x="5922563" y="4451550"/>
            <a:ext cx="213658" cy="517976"/>
          </a:xfrm>
          <a:prstGeom prst="curvedConnector3">
            <a:avLst>
              <a:gd name="adj1" fmla="val 3116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מחבר: מעוקל 54">
            <a:extLst>
              <a:ext uri="{FF2B5EF4-FFF2-40B4-BE49-F238E27FC236}">
                <a16:creationId xmlns:a16="http://schemas.microsoft.com/office/drawing/2014/main" id="{FB8F7394-3B17-4E01-B1C5-B54063088028}"/>
              </a:ext>
            </a:extLst>
          </p:cNvPr>
          <p:cNvCxnSpPr>
            <a:cxnSpLocks/>
            <a:stCxn id="49" idx="3"/>
            <a:endCxn id="52" idx="3"/>
          </p:cNvCxnSpPr>
          <p:nvPr/>
        </p:nvCxnSpPr>
        <p:spPr>
          <a:xfrm>
            <a:off x="6474578" y="4451550"/>
            <a:ext cx="193754" cy="522658"/>
          </a:xfrm>
          <a:prstGeom prst="curvedConnector3">
            <a:avLst>
              <a:gd name="adj1" fmla="val 3543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מחבר: מעוקל 56">
            <a:extLst>
              <a:ext uri="{FF2B5EF4-FFF2-40B4-BE49-F238E27FC236}">
                <a16:creationId xmlns:a16="http://schemas.microsoft.com/office/drawing/2014/main" id="{CDD06B98-1862-47CD-AA2F-6EB0720529BB}"/>
              </a:ext>
            </a:extLst>
          </p:cNvPr>
          <p:cNvCxnSpPr>
            <a:cxnSpLocks/>
            <a:stCxn id="51" idx="1"/>
            <a:endCxn id="53" idx="1"/>
          </p:cNvCxnSpPr>
          <p:nvPr/>
        </p:nvCxnSpPr>
        <p:spPr>
          <a:xfrm rot="10800000" flipH="1" flipV="1">
            <a:off x="5922562" y="4969525"/>
            <a:ext cx="195885" cy="566721"/>
          </a:xfrm>
          <a:prstGeom prst="curvedConnector3">
            <a:avLst>
              <a:gd name="adj1" fmla="val -1167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מחבר: מעוקל 57">
            <a:extLst>
              <a:ext uri="{FF2B5EF4-FFF2-40B4-BE49-F238E27FC236}">
                <a16:creationId xmlns:a16="http://schemas.microsoft.com/office/drawing/2014/main" id="{0529FA5F-B00B-4DCF-921D-C647D4E10AD6}"/>
              </a:ext>
            </a:extLst>
          </p:cNvPr>
          <p:cNvCxnSpPr>
            <a:cxnSpLocks/>
            <a:stCxn id="52" idx="3"/>
            <a:endCxn id="53" idx="3"/>
          </p:cNvCxnSpPr>
          <p:nvPr/>
        </p:nvCxnSpPr>
        <p:spPr>
          <a:xfrm flipH="1">
            <a:off x="6456805" y="4974208"/>
            <a:ext cx="211527" cy="562039"/>
          </a:xfrm>
          <a:prstGeom prst="curvedConnector3">
            <a:avLst>
              <a:gd name="adj1" fmla="val -10807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8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xit" presetSubtype="0" fill="hold" nodeType="withEffect">
                                  <p:stCondLst>
                                    <p:cond delay="0"/>
                                  </p:stCondLst>
                                  <p:childTnLst>
                                    <p:animEffect transition="out" filter="fade">
                                      <p:cBhvr>
                                        <p:cTn id="11" dur="500"/>
                                        <p:tgtEl>
                                          <p:spTgt spid="28"/>
                                        </p:tgtEl>
                                      </p:cBhvr>
                                    </p:animEffect>
                                    <p:set>
                                      <p:cBhvr>
                                        <p:cTn id="12" dur="1" fill="hold">
                                          <p:stCondLst>
                                            <p:cond delay="499"/>
                                          </p:stCondLst>
                                        </p:cTn>
                                        <p:tgtEl>
                                          <p:spTgt spid="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par>
                                <p:cTn id="33" presetID="10"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circle(in)">
                                      <p:cBhvr>
                                        <p:cTn id="38" dur="2000"/>
                                        <p:tgtEl>
                                          <p:spTgt spid="54"/>
                                        </p:tgtEl>
                                      </p:cBhvr>
                                    </p:animEffec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par>
                                <p:cTn id="51" presetID="10" presetClass="entr" presetSubtype="0" fill="hold"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כותרת 1">
            <a:extLst>
              <a:ext uri="{FF2B5EF4-FFF2-40B4-BE49-F238E27FC236}">
                <a16:creationId xmlns:a16="http://schemas.microsoft.com/office/drawing/2014/main" id="{924BDAB5-E308-4792-8209-B0E1E6C9EC93}"/>
              </a:ext>
            </a:extLst>
          </p:cNvPr>
          <p:cNvSpPr txBox="1">
            <a:spLocks/>
          </p:cNvSpPr>
          <p:nvPr/>
        </p:nvSpPr>
        <p:spPr>
          <a:xfrm>
            <a:off x="0" y="-7295"/>
            <a:ext cx="12192001" cy="1144980"/>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4:  </a:t>
            </a:r>
          </a:p>
          <a:p>
            <a:pPr algn="ctr"/>
            <a:r>
              <a:rPr lang="he-IL" sz="3200" i="1" dirty="0">
                <a:solidFill>
                  <a:schemeClr val="bg1"/>
                </a:solidFill>
              </a:rPr>
              <a:t>האם יש קשר בין הפעילויות בתוכנית (סדנאות ו/או מפגשים) להשמה?</a:t>
            </a:r>
            <a:endParaRPr lang="en-US" sz="3200" dirty="0">
              <a:solidFill>
                <a:schemeClr val="bg1"/>
              </a:solidFill>
            </a:endParaRP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1513584" y="2794966"/>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endParaRPr lang="en-US" sz="3200" dirty="0">
              <a:solidFill>
                <a:schemeClr val="accent1"/>
              </a:solidFill>
            </a:endParaRPr>
          </a:p>
        </p:txBody>
      </p:sp>
      <p:sp>
        <p:nvSpPr>
          <p:cNvPr id="26" name="תיבת טקסט 7">
            <a:extLst>
              <a:ext uri="{FF2B5EF4-FFF2-40B4-BE49-F238E27FC236}">
                <a16:creationId xmlns:a16="http://schemas.microsoft.com/office/drawing/2014/main" id="{FD1E9535-0ABD-4FC2-A34C-901FCE0B13C3}"/>
              </a:ext>
            </a:extLst>
          </p:cNvPr>
          <p:cNvSpPr txBox="1"/>
          <p:nvPr/>
        </p:nvSpPr>
        <p:spPr>
          <a:xfrm>
            <a:off x="2432481" y="1513015"/>
            <a:ext cx="8419273" cy="313932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he-IL" dirty="0"/>
          </a:p>
          <a:p>
            <a:r>
              <a:rPr lang="he-IL" dirty="0"/>
              <a:t>כדי לדעת מהו הנתיב (רצף פעילויות) הטוב ביותר </a:t>
            </a:r>
            <a:r>
              <a:rPr lang="he-IL" dirty="0" err="1"/>
              <a:t>לדו"ע</a:t>
            </a:r>
            <a:r>
              <a:rPr lang="he-IL" dirty="0"/>
              <a:t> ספציפי  או קשר בין כלל הפעילויות בוצע עץ החלטות</a:t>
            </a:r>
          </a:p>
          <a:p>
            <a:pPr marL="285750" indent="-285750">
              <a:buFont typeface="Arial" panose="020B0604020202020204" pitchFamily="34" charset="0"/>
              <a:buChar char="•"/>
            </a:pPr>
            <a:r>
              <a:rPr lang="he-IL" dirty="0"/>
              <a:t>קל להבנה, ויזואלי.</a:t>
            </a:r>
          </a:p>
          <a:p>
            <a:pPr marL="285750" indent="-285750">
              <a:buFont typeface="Arial" panose="020B0604020202020204" pitchFamily="34" charset="0"/>
              <a:buChar char="•"/>
            </a:pPr>
            <a:r>
              <a:rPr lang="he-IL" dirty="0"/>
              <a:t>מתנהל בקלות עם משתנים נומריים או קטגוריאליים.</a:t>
            </a:r>
          </a:p>
          <a:p>
            <a:pPr marL="285750" indent="-285750">
              <a:buFont typeface="Arial" panose="020B0604020202020204" pitchFamily="34" charset="0"/>
              <a:buChar char="•"/>
            </a:pPr>
            <a:r>
              <a:rPr lang="he-IL" dirty="0"/>
              <a:t>מאמץ נמוך להכנת הנתונים</a:t>
            </a:r>
          </a:p>
          <a:p>
            <a:pPr marL="285750" indent="-285750">
              <a:buFont typeface="Arial" panose="020B0604020202020204" pitchFamily="34" charset="0"/>
              <a:buChar char="•"/>
            </a:pPr>
            <a:r>
              <a:rPr lang="he-IL" dirty="0"/>
              <a:t>מציג מסלול עם המובהקות הגבוה ביותר</a:t>
            </a:r>
          </a:p>
          <a:p>
            <a:endParaRPr lang="he-IL" dirty="0"/>
          </a:p>
          <a:p>
            <a:r>
              <a:rPr lang="he-IL" dirty="0"/>
              <a:t>העץ מקבל דגימה (</a:t>
            </a:r>
            <a:r>
              <a:rPr lang="he-IL" dirty="0" err="1"/>
              <a:t>דו"ע</a:t>
            </a:r>
            <a:r>
              <a:rPr lang="he-IL" dirty="0"/>
              <a:t>) ו</a:t>
            </a:r>
            <a:r>
              <a:rPr lang="en-US" dirty="0"/>
              <a:t>df-</a:t>
            </a:r>
            <a:r>
              <a:rPr lang="he-IL" dirty="0"/>
              <a:t> ומחפש את הפרמטרים(</a:t>
            </a:r>
            <a:r>
              <a:rPr lang="he-IL" dirty="0" err="1"/>
              <a:t>מאפינים</a:t>
            </a:r>
            <a:r>
              <a:rPr lang="he-IL" dirty="0"/>
              <a:t> סוציואקונומיים)  והתוכניות הדומות ביותר לדגימה עם </a:t>
            </a:r>
            <a:r>
              <a:rPr lang="en-US" dirty="0"/>
              <a:t>df</a:t>
            </a:r>
            <a:r>
              <a:rPr lang="he-IL" dirty="0"/>
              <a:t>.</a:t>
            </a:r>
          </a:p>
          <a:p>
            <a:endParaRPr lang="he-IL" dirty="0"/>
          </a:p>
        </p:txBody>
      </p:sp>
      <p:pic>
        <p:nvPicPr>
          <p:cNvPr id="30" name="תמונה 29" descr="תוצאת תמונה עבור שירות התעסוקה">
            <a:extLst>
              <a:ext uri="{FF2B5EF4-FFF2-40B4-BE49-F238E27FC236}">
                <a16:creationId xmlns:a16="http://schemas.microsoft.com/office/drawing/2014/main" id="{19291933-8B40-41A3-B3BD-BA9E2DB2EA06}"/>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31" name="תמונה 30">
            <a:extLst>
              <a:ext uri="{FF2B5EF4-FFF2-40B4-BE49-F238E27FC236}">
                <a16:creationId xmlns:a16="http://schemas.microsoft.com/office/drawing/2014/main" id="{597318B3-CB35-40A8-AA30-6C8F0B8E9E90}"/>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4" name="קבוצה 23">
            <a:extLst>
              <a:ext uri="{FF2B5EF4-FFF2-40B4-BE49-F238E27FC236}">
                <a16:creationId xmlns:a16="http://schemas.microsoft.com/office/drawing/2014/main" id="{15DEA77A-B3B7-4F49-A637-575B6E1FB894}"/>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4A99BA67-2BEF-49CF-B68D-E3217790D42E}"/>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3B536963-CA12-45CB-97D7-58FE638C1B25}"/>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BDC742AC-6D49-44A3-88BE-99A817CCBA3A}"/>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FCC5543A-8041-4669-8EDB-F11B2CAC5A2A}"/>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53008FFA-02AA-4547-8A91-6222AB6063F6}"/>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F75DA0ED-5C30-4292-860D-DAD6E2AAAF85}"/>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1137F3A0-2998-471C-A848-5574F22FA10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1D024852-F7EB-4318-957C-522889FA431E}"/>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764CED87-EDA9-4F8D-8ED3-D5BA8453F773}"/>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9E3EC225-16F3-4395-8609-8F5AEF1979E1}"/>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3C319409-5345-40A1-B980-AB010B2AFB0B}"/>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69113FCA-F258-440D-8449-90174E5F976A}"/>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3F74EDD1-522D-4D61-93DB-192163DD32B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D8A892A3-A20D-4339-8EFB-BDD047C2D3A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E7311E19-89BF-476C-B23C-7C9F997A53F7}"/>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CD3A10D2-F09D-420E-B2D3-5328F1DB057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B1AE9A09-0A91-43CF-AEEA-A57ABB2D5FB5}"/>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987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כותרת 1">
            <a:extLst>
              <a:ext uri="{FF2B5EF4-FFF2-40B4-BE49-F238E27FC236}">
                <a16:creationId xmlns:a16="http://schemas.microsoft.com/office/drawing/2014/main" id="{77005AE1-1B71-4157-836E-FACE83A17B08}"/>
              </a:ext>
            </a:extLst>
          </p:cNvPr>
          <p:cNvSpPr txBox="1">
            <a:spLocks/>
          </p:cNvSpPr>
          <p:nvPr/>
        </p:nvSpPr>
        <p:spPr>
          <a:xfrm>
            <a:off x="0" y="-7295"/>
            <a:ext cx="12192001" cy="860448"/>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i="1" dirty="0">
                <a:solidFill>
                  <a:schemeClr val="bg1"/>
                </a:solidFill>
              </a:rPr>
              <a:t>שאלת מחקר מס' 4:  </a:t>
            </a:r>
          </a:p>
          <a:p>
            <a:pPr algn="ctr"/>
            <a:r>
              <a:rPr lang="he-IL" sz="2800" i="1" dirty="0">
                <a:solidFill>
                  <a:schemeClr val="bg1"/>
                </a:solidFill>
              </a:rPr>
              <a:t>האם יש קשר בין הפעילויות בתוכנית (סדנאות ו/או מפגשים) להשמה?</a:t>
            </a:r>
          </a:p>
        </p:txBody>
      </p:sp>
      <p:sp>
        <p:nvSpPr>
          <p:cNvPr id="25" name="כותרת 1">
            <a:extLst>
              <a:ext uri="{FF2B5EF4-FFF2-40B4-BE49-F238E27FC236}">
                <a16:creationId xmlns:a16="http://schemas.microsoft.com/office/drawing/2014/main" id="{1F64A81D-CCEC-4359-BBEC-43D5AC880EEB}"/>
              </a:ext>
            </a:extLst>
          </p:cNvPr>
          <p:cNvSpPr txBox="1">
            <a:spLocks/>
          </p:cNvSpPr>
          <p:nvPr/>
        </p:nvSpPr>
        <p:spPr>
          <a:xfrm>
            <a:off x="-815175" y="3894995"/>
            <a:ext cx="6084063"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pic>
        <p:nvPicPr>
          <p:cNvPr id="31" name="תמונה 30" descr="תוצאת תמונה עבור שירות התעסוקה">
            <a:extLst>
              <a:ext uri="{FF2B5EF4-FFF2-40B4-BE49-F238E27FC236}">
                <a16:creationId xmlns:a16="http://schemas.microsoft.com/office/drawing/2014/main" id="{5B9BED95-394A-4902-88AA-82711CDB3BD0}"/>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81536F3A-7BCC-4EEA-A274-9E916FC9442E}"/>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3" name="קבוצה 32">
            <a:extLst>
              <a:ext uri="{FF2B5EF4-FFF2-40B4-BE49-F238E27FC236}">
                <a16:creationId xmlns:a16="http://schemas.microsoft.com/office/drawing/2014/main" id="{BAEED03B-8B2E-4432-8BED-1D9EEDFBB127}"/>
              </a:ext>
            </a:extLst>
          </p:cNvPr>
          <p:cNvGrpSpPr/>
          <p:nvPr/>
        </p:nvGrpSpPr>
        <p:grpSpPr>
          <a:xfrm>
            <a:off x="2686168" y="5856652"/>
            <a:ext cx="1517927" cy="893469"/>
            <a:chOff x="5953" y="27845"/>
            <a:chExt cx="2214562" cy="893469"/>
          </a:xfrm>
        </p:grpSpPr>
        <p:sp>
          <p:nvSpPr>
            <p:cNvPr id="34" name="חץ: סוגר זוויתי 33">
              <a:extLst>
                <a:ext uri="{FF2B5EF4-FFF2-40B4-BE49-F238E27FC236}">
                  <a16:creationId xmlns:a16="http://schemas.microsoft.com/office/drawing/2014/main" id="{2D92EC78-5A20-4679-841F-A21DF8CCFAA4}"/>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5" name="חץ: סוגר זוויתי 4">
              <a:extLst>
                <a:ext uri="{FF2B5EF4-FFF2-40B4-BE49-F238E27FC236}">
                  <a16:creationId xmlns:a16="http://schemas.microsoft.com/office/drawing/2014/main" id="{A3A7596D-49EE-44B4-B21D-C7A10FB10D0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6" name="קבוצה 35">
            <a:extLst>
              <a:ext uri="{FF2B5EF4-FFF2-40B4-BE49-F238E27FC236}">
                <a16:creationId xmlns:a16="http://schemas.microsoft.com/office/drawing/2014/main" id="{E247EC7C-A0F9-4417-AF5C-1465430BF6B6}"/>
              </a:ext>
            </a:extLst>
          </p:cNvPr>
          <p:cNvGrpSpPr/>
          <p:nvPr/>
        </p:nvGrpSpPr>
        <p:grpSpPr>
          <a:xfrm>
            <a:off x="3914858" y="5835146"/>
            <a:ext cx="1517927" cy="907330"/>
            <a:chOff x="1999059" y="6339"/>
            <a:chExt cx="2214562" cy="907330"/>
          </a:xfrm>
        </p:grpSpPr>
        <p:sp>
          <p:nvSpPr>
            <p:cNvPr id="37" name="חץ: סוגר זוויתי 36">
              <a:extLst>
                <a:ext uri="{FF2B5EF4-FFF2-40B4-BE49-F238E27FC236}">
                  <a16:creationId xmlns:a16="http://schemas.microsoft.com/office/drawing/2014/main" id="{54C03728-7989-432F-A4F0-17BA5E5B9396}"/>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8" name="חץ: סוגר זוויתי 6">
              <a:extLst>
                <a:ext uri="{FF2B5EF4-FFF2-40B4-BE49-F238E27FC236}">
                  <a16:creationId xmlns:a16="http://schemas.microsoft.com/office/drawing/2014/main" id="{9994425F-3D59-41FD-91C6-C7ACE6386945}"/>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9" name="קבוצה 38">
            <a:extLst>
              <a:ext uri="{FF2B5EF4-FFF2-40B4-BE49-F238E27FC236}">
                <a16:creationId xmlns:a16="http://schemas.microsoft.com/office/drawing/2014/main" id="{3014D29B-A9FE-4CC2-857E-D0C8173B5F65}"/>
              </a:ext>
            </a:extLst>
          </p:cNvPr>
          <p:cNvGrpSpPr/>
          <p:nvPr/>
        </p:nvGrpSpPr>
        <p:grpSpPr>
          <a:xfrm>
            <a:off x="5122416" y="5856652"/>
            <a:ext cx="1517927" cy="901113"/>
            <a:chOff x="3992165" y="27845"/>
            <a:chExt cx="2214562" cy="901113"/>
          </a:xfrm>
        </p:grpSpPr>
        <p:sp>
          <p:nvSpPr>
            <p:cNvPr id="40" name="חץ: סוגר זוויתי 39">
              <a:extLst>
                <a:ext uri="{FF2B5EF4-FFF2-40B4-BE49-F238E27FC236}">
                  <a16:creationId xmlns:a16="http://schemas.microsoft.com/office/drawing/2014/main" id="{1BD9A09D-5B52-4109-887B-B7E6BFC097E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1" name="חץ: סוגר זוויתי 8">
              <a:extLst>
                <a:ext uri="{FF2B5EF4-FFF2-40B4-BE49-F238E27FC236}">
                  <a16:creationId xmlns:a16="http://schemas.microsoft.com/office/drawing/2014/main" id="{129C7E4F-B202-4BB2-A1D1-3BC8CAE4160D}"/>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2" name="קבוצה 41">
            <a:extLst>
              <a:ext uri="{FF2B5EF4-FFF2-40B4-BE49-F238E27FC236}">
                <a16:creationId xmlns:a16="http://schemas.microsoft.com/office/drawing/2014/main" id="{8FE52D4A-88FE-4A8A-97B2-4B48C8871D6A}"/>
              </a:ext>
            </a:extLst>
          </p:cNvPr>
          <p:cNvGrpSpPr/>
          <p:nvPr/>
        </p:nvGrpSpPr>
        <p:grpSpPr>
          <a:xfrm>
            <a:off x="6329974" y="5856652"/>
            <a:ext cx="1517927" cy="901113"/>
            <a:chOff x="5985271" y="27845"/>
            <a:chExt cx="2214562" cy="901113"/>
          </a:xfrm>
        </p:grpSpPr>
        <p:sp>
          <p:nvSpPr>
            <p:cNvPr id="43" name="חץ: סוגר זוויתי 42">
              <a:extLst>
                <a:ext uri="{FF2B5EF4-FFF2-40B4-BE49-F238E27FC236}">
                  <a16:creationId xmlns:a16="http://schemas.microsoft.com/office/drawing/2014/main" id="{191EB0A1-95A7-48B3-9A3B-D39A068C9A7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4" name="חץ: סוגר זוויתי 10">
              <a:extLst>
                <a:ext uri="{FF2B5EF4-FFF2-40B4-BE49-F238E27FC236}">
                  <a16:creationId xmlns:a16="http://schemas.microsoft.com/office/drawing/2014/main" id="{37F2D362-C60B-4F32-836E-BD9927666FA9}"/>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5" name="קבוצה 44">
            <a:extLst>
              <a:ext uri="{FF2B5EF4-FFF2-40B4-BE49-F238E27FC236}">
                <a16:creationId xmlns:a16="http://schemas.microsoft.com/office/drawing/2014/main" id="{65A79774-6208-45F4-A273-CB7FB3E8DA0A}"/>
              </a:ext>
            </a:extLst>
          </p:cNvPr>
          <p:cNvGrpSpPr/>
          <p:nvPr/>
        </p:nvGrpSpPr>
        <p:grpSpPr>
          <a:xfrm>
            <a:off x="7537532" y="5864297"/>
            <a:ext cx="1517927" cy="893468"/>
            <a:chOff x="7978378" y="20201"/>
            <a:chExt cx="2214562" cy="893468"/>
          </a:xfrm>
        </p:grpSpPr>
        <p:sp>
          <p:nvSpPr>
            <p:cNvPr id="46" name="חץ: סוגר זוויתי 45">
              <a:extLst>
                <a:ext uri="{FF2B5EF4-FFF2-40B4-BE49-F238E27FC236}">
                  <a16:creationId xmlns:a16="http://schemas.microsoft.com/office/drawing/2014/main" id="{81B768C3-3120-4F16-A118-F205196B2B45}"/>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7" name="חץ: סוגר זוויתי 12">
              <a:extLst>
                <a:ext uri="{FF2B5EF4-FFF2-40B4-BE49-F238E27FC236}">
                  <a16:creationId xmlns:a16="http://schemas.microsoft.com/office/drawing/2014/main" id="{3D5D4ABE-18A8-49F8-901B-6D4E6A920F28}"/>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8" name="קבוצה 47">
            <a:extLst>
              <a:ext uri="{FF2B5EF4-FFF2-40B4-BE49-F238E27FC236}">
                <a16:creationId xmlns:a16="http://schemas.microsoft.com/office/drawing/2014/main" id="{81BCC89B-BD83-4B8D-8EDE-D4845194CD11}"/>
              </a:ext>
            </a:extLst>
          </p:cNvPr>
          <p:cNvGrpSpPr/>
          <p:nvPr/>
        </p:nvGrpSpPr>
        <p:grpSpPr>
          <a:xfrm>
            <a:off x="8745090" y="5871941"/>
            <a:ext cx="1517927" cy="885824"/>
            <a:chOff x="9971484" y="27845"/>
            <a:chExt cx="2214562" cy="885824"/>
          </a:xfrm>
        </p:grpSpPr>
        <p:sp>
          <p:nvSpPr>
            <p:cNvPr id="49" name="חץ: סוגר זוויתי 48">
              <a:extLst>
                <a:ext uri="{FF2B5EF4-FFF2-40B4-BE49-F238E27FC236}">
                  <a16:creationId xmlns:a16="http://schemas.microsoft.com/office/drawing/2014/main" id="{79F5FEAF-FBBF-4438-AC15-ACE11E64749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51" name="חץ: סוגר זוויתי 14">
              <a:extLst>
                <a:ext uri="{FF2B5EF4-FFF2-40B4-BE49-F238E27FC236}">
                  <a16:creationId xmlns:a16="http://schemas.microsoft.com/office/drawing/2014/main" id="{1E46B6A8-5EAE-409B-B43E-69BFD7B67A5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4" name="תמונה 3">
            <a:extLst>
              <a:ext uri="{FF2B5EF4-FFF2-40B4-BE49-F238E27FC236}">
                <a16:creationId xmlns:a16="http://schemas.microsoft.com/office/drawing/2014/main" id="{AD05BE0B-6D4F-4544-9067-F290CCF7C04C}"/>
              </a:ext>
            </a:extLst>
          </p:cNvPr>
          <p:cNvPicPr>
            <a:picLocks noChangeAspect="1"/>
          </p:cNvPicPr>
          <p:nvPr/>
        </p:nvPicPr>
        <p:blipFill>
          <a:blip r:embed="rId5"/>
          <a:stretch>
            <a:fillRect/>
          </a:stretch>
        </p:blipFill>
        <p:spPr>
          <a:xfrm>
            <a:off x="186011" y="3376762"/>
            <a:ext cx="3046286" cy="2350280"/>
          </a:xfrm>
          <a:prstGeom prst="rect">
            <a:avLst/>
          </a:prstGeom>
        </p:spPr>
      </p:pic>
      <p:pic>
        <p:nvPicPr>
          <p:cNvPr id="6" name="תמונה 5">
            <a:extLst>
              <a:ext uri="{FF2B5EF4-FFF2-40B4-BE49-F238E27FC236}">
                <a16:creationId xmlns:a16="http://schemas.microsoft.com/office/drawing/2014/main" id="{F6682722-7450-424E-9D88-C391AAD7003F}"/>
              </a:ext>
            </a:extLst>
          </p:cNvPr>
          <p:cNvPicPr>
            <a:picLocks noChangeAspect="1"/>
          </p:cNvPicPr>
          <p:nvPr/>
        </p:nvPicPr>
        <p:blipFill>
          <a:blip r:embed="rId6"/>
          <a:stretch>
            <a:fillRect/>
          </a:stretch>
        </p:blipFill>
        <p:spPr>
          <a:xfrm>
            <a:off x="111583" y="1570501"/>
            <a:ext cx="3867150" cy="350379"/>
          </a:xfrm>
          <a:prstGeom prst="rect">
            <a:avLst/>
          </a:prstGeom>
        </p:spPr>
      </p:pic>
      <p:pic>
        <p:nvPicPr>
          <p:cNvPr id="7" name="תמונה 6">
            <a:extLst>
              <a:ext uri="{FF2B5EF4-FFF2-40B4-BE49-F238E27FC236}">
                <a16:creationId xmlns:a16="http://schemas.microsoft.com/office/drawing/2014/main" id="{C991D913-54EA-4FCE-B9DF-34E0F2DA1105}"/>
              </a:ext>
            </a:extLst>
          </p:cNvPr>
          <p:cNvPicPr>
            <a:picLocks noChangeAspect="1"/>
          </p:cNvPicPr>
          <p:nvPr/>
        </p:nvPicPr>
        <p:blipFill>
          <a:blip r:embed="rId7"/>
          <a:stretch>
            <a:fillRect/>
          </a:stretch>
        </p:blipFill>
        <p:spPr>
          <a:xfrm>
            <a:off x="111583" y="1928525"/>
            <a:ext cx="4800758" cy="1359821"/>
          </a:xfrm>
          <a:prstGeom prst="rect">
            <a:avLst/>
          </a:prstGeom>
        </p:spPr>
      </p:pic>
      <p:pic>
        <p:nvPicPr>
          <p:cNvPr id="8" name="תמונה 7">
            <a:extLst>
              <a:ext uri="{FF2B5EF4-FFF2-40B4-BE49-F238E27FC236}">
                <a16:creationId xmlns:a16="http://schemas.microsoft.com/office/drawing/2014/main" id="{E2583DC2-A49A-431C-AAFB-7B283549FAC1}"/>
              </a:ext>
            </a:extLst>
          </p:cNvPr>
          <p:cNvPicPr>
            <a:picLocks noChangeAspect="1"/>
          </p:cNvPicPr>
          <p:nvPr/>
        </p:nvPicPr>
        <p:blipFill>
          <a:blip r:embed="rId8"/>
          <a:stretch>
            <a:fillRect/>
          </a:stretch>
        </p:blipFill>
        <p:spPr>
          <a:xfrm>
            <a:off x="4943557" y="858019"/>
            <a:ext cx="7235661" cy="5037486"/>
          </a:xfrm>
          <a:prstGeom prst="rect">
            <a:avLst/>
          </a:prstGeom>
        </p:spPr>
      </p:pic>
      <p:pic>
        <p:nvPicPr>
          <p:cNvPr id="2" name="תמונה 1">
            <a:extLst>
              <a:ext uri="{FF2B5EF4-FFF2-40B4-BE49-F238E27FC236}">
                <a16:creationId xmlns:a16="http://schemas.microsoft.com/office/drawing/2014/main" id="{E1D4D2E8-1E9F-4A12-ABA6-05A134B9ACBB}"/>
              </a:ext>
            </a:extLst>
          </p:cNvPr>
          <p:cNvPicPr>
            <a:picLocks noChangeAspect="1"/>
          </p:cNvPicPr>
          <p:nvPr/>
        </p:nvPicPr>
        <p:blipFill>
          <a:blip r:embed="rId9"/>
          <a:stretch>
            <a:fillRect/>
          </a:stretch>
        </p:blipFill>
        <p:spPr>
          <a:xfrm>
            <a:off x="40545" y="882501"/>
            <a:ext cx="5228343" cy="479848"/>
          </a:xfrm>
          <a:prstGeom prst="rect">
            <a:avLst/>
          </a:prstGeom>
        </p:spPr>
      </p:pic>
    </p:spTree>
    <p:extLst>
      <p:ext uri="{BB962C8B-B14F-4D97-AF65-F5344CB8AC3E}">
        <p14:creationId xmlns:p14="http://schemas.microsoft.com/office/powerpoint/2010/main" val="326821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כותרת 1">
            <a:extLst>
              <a:ext uri="{FF2B5EF4-FFF2-40B4-BE49-F238E27FC236}">
                <a16:creationId xmlns:a16="http://schemas.microsoft.com/office/drawing/2014/main" id="{6D5F6B52-BA2A-4AE1-BDC2-13BE06A3A61E}"/>
              </a:ext>
            </a:extLst>
          </p:cNvPr>
          <p:cNvSpPr txBox="1">
            <a:spLocks/>
          </p:cNvSpPr>
          <p:nvPr/>
        </p:nvSpPr>
        <p:spPr>
          <a:xfrm>
            <a:off x="0" y="-7296"/>
            <a:ext cx="12192001" cy="779577"/>
          </a:xfrm>
          <a:prstGeom prst="rect">
            <a:avLst/>
          </a:prstGeom>
          <a:solidFill>
            <a:schemeClr val="accent1"/>
          </a:solidFill>
        </p:spPr>
        <p:txBody>
          <a:bodyPr anchor="ct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400" i="1" dirty="0">
                <a:solidFill>
                  <a:schemeClr val="bg1"/>
                </a:solidFill>
              </a:rPr>
              <a:t>שאלת מחקר מס' 4:  </a:t>
            </a:r>
          </a:p>
          <a:p>
            <a:pPr algn="ctr"/>
            <a:r>
              <a:rPr lang="he-IL" sz="2400" i="1" dirty="0">
                <a:solidFill>
                  <a:schemeClr val="bg1"/>
                </a:solidFill>
              </a:rPr>
              <a:t>האם יש קשר בין הפעילויות בתוכנית (סדנאות ו/או מפגשים) להשמה?</a:t>
            </a:r>
          </a:p>
        </p:txBody>
      </p:sp>
      <p:pic>
        <p:nvPicPr>
          <p:cNvPr id="50" name="תמונה 49">
            <a:extLst>
              <a:ext uri="{FF2B5EF4-FFF2-40B4-BE49-F238E27FC236}">
                <a16:creationId xmlns:a16="http://schemas.microsoft.com/office/drawing/2014/main" id="{BB110641-7114-4AA0-B624-5B51E5939BE1}"/>
              </a:ext>
            </a:extLst>
          </p:cNvPr>
          <p:cNvPicPr/>
          <p:nvPr/>
        </p:nvPicPr>
        <p:blipFill rotWithShape="1">
          <a:blip r:embed="rId3">
            <a:extLst>
              <a:ext uri="{28A0092B-C50C-407E-A947-70E740481C1C}">
                <a14:useLocalDpi xmlns:a14="http://schemas.microsoft.com/office/drawing/2010/main" val="0"/>
              </a:ext>
            </a:extLst>
          </a:blip>
          <a:srcRect t="39501" b="40102"/>
          <a:stretch/>
        </p:blipFill>
        <p:spPr bwMode="auto">
          <a:xfrm>
            <a:off x="0" y="0"/>
            <a:ext cx="2432482" cy="397484"/>
          </a:xfrm>
          <a:prstGeom prst="rect">
            <a:avLst/>
          </a:prstGeom>
          <a:noFill/>
          <a:extLst>
            <a:ext uri="{53640926-AAD7-44D8-BBD7-CCE9431645EC}">
              <a14:shadowObscured xmlns:a14="http://schemas.microsoft.com/office/drawing/2010/main"/>
            </a:ext>
          </a:extLst>
        </p:spPr>
      </p:pic>
      <p:pic>
        <p:nvPicPr>
          <p:cNvPr id="31" name="תמונה 30" descr="תוצאת תמונה עבור שירות התעסוקה">
            <a:extLst>
              <a:ext uri="{FF2B5EF4-FFF2-40B4-BE49-F238E27FC236}">
                <a16:creationId xmlns:a16="http://schemas.microsoft.com/office/drawing/2014/main" id="{954D5E86-4440-4829-87F1-2303DDE19532}"/>
              </a:ext>
            </a:extLst>
          </p:cNvPr>
          <p:cNvPicPr/>
          <p:nvPr/>
        </p:nvPicPr>
        <p:blipFill>
          <a:blip r:embed="rId4" cstate="print">
            <a:extLst>
              <a:ext uri="{28A0092B-C50C-407E-A947-70E740481C1C}">
                <a14:useLocalDpi xmlns:a14="http://schemas.microsoft.com/office/drawing/2010/main" val="0"/>
              </a:ext>
            </a:extLst>
          </a:blip>
          <a:stretch>
            <a:fillRect/>
          </a:stretch>
        </p:blipFill>
        <p:spPr bwMode="auto">
          <a:xfrm>
            <a:off x="11056155" y="94840"/>
            <a:ext cx="1066755" cy="302644"/>
          </a:xfrm>
          <a:prstGeom prst="rect">
            <a:avLst/>
          </a:prstGeom>
          <a:noFill/>
        </p:spPr>
      </p:pic>
      <p:grpSp>
        <p:nvGrpSpPr>
          <p:cNvPr id="32" name="קבוצה 31">
            <a:extLst>
              <a:ext uri="{FF2B5EF4-FFF2-40B4-BE49-F238E27FC236}">
                <a16:creationId xmlns:a16="http://schemas.microsoft.com/office/drawing/2014/main" id="{DC84201A-1378-48C4-AF38-0FBD29F34A63}"/>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4CADCD0B-452A-41FA-BBFB-A16AE1D10A0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CC4133B4-B926-4018-BE14-A712493C2AC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2652C249-68B9-4E4B-B47E-F4854752E987}"/>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F8CC3BAD-2524-4814-B19F-E186B5B25EE5}"/>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420F6B4D-4B68-4F0E-A02D-20D00EA83D93}"/>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1AE01D77-21C1-4DBC-9FC9-08955B550D20}"/>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D8486A01-A2AE-487E-A51C-4EEFC2D48315}"/>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4A9848E1-ECC1-47B0-9AEB-7125FF01A3D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77689D60-9F1D-4825-A43C-F7D9A9872E8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4ABCD573-4BE8-4EC0-8186-FB714BFCEAB6}"/>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8CBAFBE-2957-4712-9A8A-6E8E9EE510C5}"/>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32D1456E-6A32-4A36-BEF9-BA1567FBD70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39C489C6-9333-4B9B-95E4-4342CFE6E0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470CACDC-6123-410E-9BBE-1A9B682E505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53B9D128-B4E3-4F38-89A2-5F3499C2A885}"/>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180871D8-5CB9-4BC2-98E2-A1CE33044BC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4764387-45DF-4B3D-8CBA-7E96CD88D34F}"/>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pic>
        <p:nvPicPr>
          <p:cNvPr id="3" name="תמונה 2">
            <a:extLst>
              <a:ext uri="{FF2B5EF4-FFF2-40B4-BE49-F238E27FC236}">
                <a16:creationId xmlns:a16="http://schemas.microsoft.com/office/drawing/2014/main" id="{5AD7AB68-C5D8-4578-9AC0-28BB731B42F6}"/>
              </a:ext>
            </a:extLst>
          </p:cNvPr>
          <p:cNvPicPr>
            <a:picLocks noChangeAspect="1"/>
          </p:cNvPicPr>
          <p:nvPr/>
        </p:nvPicPr>
        <p:blipFill>
          <a:blip r:embed="rId5"/>
          <a:stretch>
            <a:fillRect/>
          </a:stretch>
        </p:blipFill>
        <p:spPr>
          <a:xfrm>
            <a:off x="119462" y="3984447"/>
            <a:ext cx="2895600" cy="1828800"/>
          </a:xfrm>
          <a:prstGeom prst="rect">
            <a:avLst/>
          </a:prstGeom>
        </p:spPr>
      </p:pic>
      <p:pic>
        <p:nvPicPr>
          <p:cNvPr id="5" name="תמונה 4">
            <a:extLst>
              <a:ext uri="{FF2B5EF4-FFF2-40B4-BE49-F238E27FC236}">
                <a16:creationId xmlns:a16="http://schemas.microsoft.com/office/drawing/2014/main" id="{7C853D7D-6E98-4248-B50C-000DFA671D4B}"/>
              </a:ext>
            </a:extLst>
          </p:cNvPr>
          <p:cNvPicPr>
            <a:picLocks noChangeAspect="1"/>
          </p:cNvPicPr>
          <p:nvPr/>
        </p:nvPicPr>
        <p:blipFill>
          <a:blip r:embed="rId6"/>
          <a:stretch>
            <a:fillRect/>
          </a:stretch>
        </p:blipFill>
        <p:spPr>
          <a:xfrm>
            <a:off x="119462" y="1777697"/>
            <a:ext cx="3971924" cy="306558"/>
          </a:xfrm>
          <a:prstGeom prst="rect">
            <a:avLst/>
          </a:prstGeom>
        </p:spPr>
      </p:pic>
      <p:pic>
        <p:nvPicPr>
          <p:cNvPr id="6" name="תמונה 5">
            <a:extLst>
              <a:ext uri="{FF2B5EF4-FFF2-40B4-BE49-F238E27FC236}">
                <a16:creationId xmlns:a16="http://schemas.microsoft.com/office/drawing/2014/main" id="{3E27C80B-367D-40F8-B7B0-A7BC3E8CE10A}"/>
              </a:ext>
            </a:extLst>
          </p:cNvPr>
          <p:cNvPicPr>
            <a:picLocks noChangeAspect="1"/>
          </p:cNvPicPr>
          <p:nvPr/>
        </p:nvPicPr>
        <p:blipFill>
          <a:blip r:embed="rId7"/>
          <a:stretch>
            <a:fillRect/>
          </a:stretch>
        </p:blipFill>
        <p:spPr>
          <a:xfrm>
            <a:off x="4480514" y="772280"/>
            <a:ext cx="7711486" cy="5041359"/>
          </a:xfrm>
          <a:prstGeom prst="rect">
            <a:avLst/>
          </a:prstGeom>
        </p:spPr>
      </p:pic>
      <p:pic>
        <p:nvPicPr>
          <p:cNvPr id="4" name="תמונה 3">
            <a:extLst>
              <a:ext uri="{FF2B5EF4-FFF2-40B4-BE49-F238E27FC236}">
                <a16:creationId xmlns:a16="http://schemas.microsoft.com/office/drawing/2014/main" id="{D08F6A94-C9F9-4123-860A-A87FA6756971}"/>
              </a:ext>
            </a:extLst>
          </p:cNvPr>
          <p:cNvPicPr>
            <a:picLocks noChangeAspect="1"/>
          </p:cNvPicPr>
          <p:nvPr/>
        </p:nvPicPr>
        <p:blipFill>
          <a:blip r:embed="rId8"/>
          <a:stretch>
            <a:fillRect/>
          </a:stretch>
        </p:blipFill>
        <p:spPr>
          <a:xfrm>
            <a:off x="26210" y="2519104"/>
            <a:ext cx="4939195" cy="1362128"/>
          </a:xfrm>
          <a:prstGeom prst="rect">
            <a:avLst/>
          </a:prstGeom>
        </p:spPr>
      </p:pic>
      <p:pic>
        <p:nvPicPr>
          <p:cNvPr id="2" name="תמונה 1">
            <a:extLst>
              <a:ext uri="{FF2B5EF4-FFF2-40B4-BE49-F238E27FC236}">
                <a16:creationId xmlns:a16="http://schemas.microsoft.com/office/drawing/2014/main" id="{5B4A7B4B-FC18-4680-A72A-DEFE9AB620B3}"/>
              </a:ext>
            </a:extLst>
          </p:cNvPr>
          <p:cNvPicPr>
            <a:picLocks noChangeAspect="1"/>
          </p:cNvPicPr>
          <p:nvPr/>
        </p:nvPicPr>
        <p:blipFill>
          <a:blip r:embed="rId9"/>
          <a:stretch>
            <a:fillRect/>
          </a:stretch>
        </p:blipFill>
        <p:spPr>
          <a:xfrm>
            <a:off x="-37116" y="1465398"/>
            <a:ext cx="4939195" cy="184009"/>
          </a:xfrm>
          <a:prstGeom prst="rect">
            <a:avLst/>
          </a:prstGeom>
        </p:spPr>
      </p:pic>
    </p:spTree>
    <p:extLst>
      <p:ext uri="{BB962C8B-B14F-4D97-AF65-F5344CB8AC3E}">
        <p14:creationId xmlns:p14="http://schemas.microsoft.com/office/powerpoint/2010/main" val="417203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5:  </a:t>
            </a:r>
            <a:endParaRPr lang="en-US" sz="3200" i="1" dirty="0">
              <a:solidFill>
                <a:schemeClr val="bg1"/>
              </a:solidFill>
            </a:endParaRPr>
          </a:p>
          <a:p>
            <a:pPr algn="ctr"/>
            <a:r>
              <a:rPr lang="he-IL" sz="3200" i="1" dirty="0">
                <a:solidFill>
                  <a:schemeClr val="bg1"/>
                </a:solidFill>
              </a:rPr>
              <a:t>האם יש השפעה בין מאפיינים סוציואקונומיים של דורשי עבודה להשמה?</a:t>
            </a:r>
            <a:endParaRPr lang="en-US" sz="3200" dirty="0">
              <a:solidFill>
                <a:schemeClr val="bg1"/>
              </a:solidFill>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829340" y="1424641"/>
            <a:ext cx="10553808" cy="4208844"/>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nSpc>
                <a:spcPct val="150000"/>
              </a:lnSpc>
            </a:pPr>
            <a:r>
              <a:rPr lang="he-IL" sz="2000" dirty="0">
                <a:latin typeface="David" panose="020E0502060401010101" pitchFamily="34" charset="-79"/>
                <a:ea typeface="Calibri" panose="020F0502020204030204" pitchFamily="34" charset="0"/>
              </a:rPr>
              <a:t>המאפיינים הסוציו אקונומיים שיבחנו הנם: דת, גיל, חד הורי, מגדר, רמת השכלה, ישוב, שפה, ארץ לידה, מצב משפחתי, ילדים עד גיל 18, סיווג </a:t>
            </a:r>
            <a:r>
              <a:rPr lang="he-IL" sz="2000" dirty="0" err="1">
                <a:latin typeface="David" panose="020E0502060401010101" pitchFamily="34" charset="-79"/>
                <a:ea typeface="Calibri" panose="020F0502020204030204" pitchFamily="34" charset="0"/>
              </a:rPr>
              <a:t>דוע</a:t>
            </a:r>
            <a:r>
              <a:rPr lang="he-IL" sz="2000" dirty="0">
                <a:latin typeface="David" panose="020E0502060401010101" pitchFamily="34" charset="-79"/>
                <a:ea typeface="Calibri" panose="020F0502020204030204" pitchFamily="34" charset="0"/>
              </a:rPr>
              <a:t>, אחוזי נכות, מגבלה רפואית, רישיונות, שירות צבאי, אסיר משוחרר וחודש השמה (תאריך השמה אחרונה)</a:t>
            </a:r>
            <a:r>
              <a:rPr lang="en-US" sz="2000" dirty="0">
                <a:latin typeface="David" panose="020E0502060401010101" pitchFamily="34" charset="-79"/>
                <a:ea typeface="Calibri" panose="020F0502020204030204" pitchFamily="34" charset="0"/>
              </a:rPr>
              <a:t>.</a:t>
            </a:r>
            <a:endParaRPr lang="he-IL" sz="2000" dirty="0">
              <a:latin typeface="David" panose="020E0502060401010101" pitchFamily="34" charset="-79"/>
              <a:ea typeface="Calibri" panose="020F0502020204030204" pitchFamily="34" charset="0"/>
            </a:endParaRPr>
          </a:p>
          <a:p>
            <a:pPr lvl="0">
              <a:lnSpc>
                <a:spcPct val="150000"/>
              </a:lnSpc>
            </a:pPr>
            <a:r>
              <a:rPr lang="he-IL" sz="2000" dirty="0">
                <a:latin typeface="David" panose="020E0502060401010101" pitchFamily="34" charset="-79"/>
                <a:ea typeface="Calibri" panose="020F0502020204030204" pitchFamily="34" charset="0"/>
              </a:rPr>
              <a:t>בעקבות שיש לי מספר רב של משתנים סוציואקונומיים (17) ישנו צורך לבצע מודל היכול לתת ביטוי לקלסיפיקציה של כלל המשתנים, לאחר בירור נראה כי ביצוע רגרסיה </a:t>
            </a:r>
            <a:r>
              <a:rPr lang="he-IL" sz="2000" dirty="0" err="1">
                <a:latin typeface="David" panose="020E0502060401010101" pitchFamily="34" charset="-79"/>
                <a:ea typeface="Calibri" panose="020F0502020204030204" pitchFamily="34" charset="0"/>
              </a:rPr>
              <a:t>מולטינומית</a:t>
            </a:r>
            <a:r>
              <a:rPr lang="he-IL" sz="2000" dirty="0">
                <a:latin typeface="David" panose="020E0502060401010101" pitchFamily="34" charset="-79"/>
                <a:ea typeface="Calibri" panose="020F0502020204030204" pitchFamily="34" charset="0"/>
              </a:rPr>
              <a:t> (</a:t>
            </a:r>
            <a:r>
              <a:rPr lang="en-US" sz="2000" dirty="0">
                <a:latin typeface="David" panose="020E0502060401010101" pitchFamily="34" charset="-79"/>
                <a:ea typeface="Calibri" panose="020F0502020204030204" pitchFamily="34" charset="0"/>
              </a:rPr>
              <a:t>multinomial logistic regression</a:t>
            </a:r>
            <a:r>
              <a:rPr lang="he-IL" sz="2000" dirty="0">
                <a:latin typeface="David" panose="020E0502060401010101" pitchFamily="34" charset="-79"/>
                <a:ea typeface="Calibri" panose="020F0502020204030204" pitchFamily="34" charset="0"/>
              </a:rPr>
              <a:t>) שנמצאה המתאימה ביותר ותוצאת המודל תראה את המשתנים המשפיעים המובהקים.</a:t>
            </a:r>
            <a:endParaRPr lang="en-US" sz="2000" dirty="0">
              <a:latin typeface="David" panose="020E0502060401010101" pitchFamily="34" charset="-79"/>
              <a:ea typeface="Calibri" panose="020F0502020204030204" pitchFamily="34" charset="0"/>
            </a:endParaRPr>
          </a:p>
          <a:p>
            <a:pPr>
              <a:lnSpc>
                <a:spcPct val="150000"/>
              </a:lnSpc>
            </a:pPr>
            <a:r>
              <a:rPr lang="he-IL" sz="2000" dirty="0">
                <a:latin typeface="David" panose="020E0502060401010101" pitchFamily="34" charset="-79"/>
                <a:ea typeface="Calibri" panose="020F0502020204030204" pitchFamily="34" charset="0"/>
              </a:rPr>
              <a:t>מדוע </a:t>
            </a:r>
            <a:r>
              <a:rPr lang="he-IL" sz="2000" dirty="0" err="1">
                <a:latin typeface="David" panose="020E0502060401010101" pitchFamily="34" charset="-79"/>
                <a:ea typeface="Calibri" panose="020F0502020204030204" pitchFamily="34" charset="0"/>
              </a:rPr>
              <a:t>מולטינומית</a:t>
            </a:r>
            <a:r>
              <a:rPr lang="he-IL" sz="2000" dirty="0">
                <a:latin typeface="David" panose="020E0502060401010101" pitchFamily="34" charset="-79"/>
                <a:ea typeface="Calibri" panose="020F0502020204030204" pitchFamily="34" charset="0"/>
              </a:rPr>
              <a:t>? כי אני עוסק בקלסיפיקציה של נתונים, ישנם יותר משתי תוצאות בדידות אפשריות </a:t>
            </a:r>
            <a:r>
              <a:rPr lang="he-IL" sz="2000" dirty="0">
                <a:latin typeface="David" panose="020E0502060401010101" pitchFamily="34" charset="-79"/>
              </a:rPr>
              <a:t>כיוון </a:t>
            </a:r>
            <a:r>
              <a:rPr lang="he-IL" sz="2000" dirty="0" err="1">
                <a:latin typeface="David" panose="020E0502060401010101" pitchFamily="34" charset="-79"/>
              </a:rPr>
              <a:t>שהאומדים</a:t>
            </a:r>
            <a:r>
              <a:rPr lang="he-IL" sz="2000" dirty="0">
                <a:latin typeface="David" panose="020E0502060401010101" pitchFamily="34" charset="-79"/>
              </a:rPr>
              <a:t> לפרמטרים ברגרסיה </a:t>
            </a:r>
            <a:r>
              <a:rPr lang="he-IL" sz="2000" dirty="0" err="1">
                <a:latin typeface="David" panose="020E0502060401010101" pitchFamily="34" charset="-79"/>
              </a:rPr>
              <a:t>מולטינומית</a:t>
            </a:r>
            <a:r>
              <a:rPr lang="he-IL" sz="2000" dirty="0">
                <a:latin typeface="David" panose="020E0502060401010101" pitchFamily="34" charset="-79"/>
              </a:rPr>
              <a:t> הם בעצם ההסתברות של כל פרמטר להיות שייך לקבוצה מסוימת. </a:t>
            </a:r>
            <a:r>
              <a:rPr lang="he-IL" sz="2000" dirty="0" err="1">
                <a:latin typeface="David" panose="020E0502060401010101" pitchFamily="34" charset="-79"/>
              </a:rPr>
              <a:t>האומדים</a:t>
            </a:r>
            <a:r>
              <a:rPr lang="he-IL" sz="2000" dirty="0">
                <a:latin typeface="David" panose="020E0502060401010101" pitchFamily="34" charset="-79"/>
              </a:rPr>
              <a:t> הם בין 0 ל-1.</a:t>
            </a:r>
            <a:endParaRPr lang="en-US" sz="2000" dirty="0">
              <a:latin typeface="David" panose="020E0502060401010101" pitchFamily="34" charset="-79"/>
            </a:endParaRPr>
          </a:p>
        </p:txBody>
      </p:sp>
      <p:grpSp>
        <p:nvGrpSpPr>
          <p:cNvPr id="24" name="קבוצה 23">
            <a:extLst>
              <a:ext uri="{FF2B5EF4-FFF2-40B4-BE49-F238E27FC236}">
                <a16:creationId xmlns:a16="http://schemas.microsoft.com/office/drawing/2014/main" id="{C796244D-1823-4BB4-B1F3-7EEE88F480AF}"/>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B3CBB8D8-9879-4DF2-A82A-7330E1BF06B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81B3D79F-3EEA-4D4F-8137-9D915C0A4AA3}"/>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948AB0FC-08BB-439C-BE62-770416DEA38E}"/>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2C11EDB4-E00D-47CC-8324-08F8C2EF0EEF}"/>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605C4A44-468D-43A9-B667-A7447D3733E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ADEFDCD-238F-4C3B-8C01-2BC8F87A92A1}"/>
              </a:ext>
            </a:extLst>
          </p:cNvPr>
          <p:cNvGrpSpPr/>
          <p:nvPr/>
        </p:nvGrpSpPr>
        <p:grpSpPr>
          <a:xfrm>
            <a:off x="5122416" y="5856652"/>
            <a:ext cx="1517927" cy="901113"/>
            <a:chOff x="3992165" y="27845"/>
            <a:chExt cx="2214562" cy="901113"/>
          </a:xfrm>
        </p:grpSpPr>
        <p:sp>
          <p:nvSpPr>
            <p:cNvPr id="38" name="חץ: סוגר זוויתי 37">
              <a:extLst>
                <a:ext uri="{FF2B5EF4-FFF2-40B4-BE49-F238E27FC236}">
                  <a16:creationId xmlns:a16="http://schemas.microsoft.com/office/drawing/2014/main" id="{A5DA289F-2DDD-4747-9C0F-0FB96244FAF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B2CD5E4B-4A5E-4AAC-8247-97ABA7A55B9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0C8369C3-981A-491F-911E-7DCE6C3B82B5}"/>
              </a:ext>
            </a:extLst>
          </p:cNvPr>
          <p:cNvGrpSpPr/>
          <p:nvPr/>
        </p:nvGrpSpPr>
        <p:grpSpPr>
          <a:xfrm>
            <a:off x="6329974" y="5856652"/>
            <a:ext cx="1517927" cy="901113"/>
            <a:chOff x="5985271" y="27845"/>
            <a:chExt cx="2214562" cy="901113"/>
          </a:xfrm>
        </p:grpSpPr>
        <p:sp>
          <p:nvSpPr>
            <p:cNvPr id="41" name="חץ: סוגר זוויתי 40">
              <a:extLst>
                <a:ext uri="{FF2B5EF4-FFF2-40B4-BE49-F238E27FC236}">
                  <a16:creationId xmlns:a16="http://schemas.microsoft.com/office/drawing/2014/main" id="{83DCBAE5-2F0E-426E-8490-24BAA9EF683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2" name="חץ: סוגר זוויתי 10">
              <a:extLst>
                <a:ext uri="{FF2B5EF4-FFF2-40B4-BE49-F238E27FC236}">
                  <a16:creationId xmlns:a16="http://schemas.microsoft.com/office/drawing/2014/main" id="{242F5BD6-4C9D-4725-87EF-3B7E65CFDC90}"/>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3414885A-190B-4FD1-9B8D-DAFC8E0E087D}"/>
              </a:ext>
            </a:extLst>
          </p:cNvPr>
          <p:cNvGrpSpPr/>
          <p:nvPr/>
        </p:nvGrpSpPr>
        <p:grpSpPr>
          <a:xfrm>
            <a:off x="7537532" y="5864297"/>
            <a:ext cx="1517927" cy="893468"/>
            <a:chOff x="7978378" y="20201"/>
            <a:chExt cx="2214562" cy="893468"/>
          </a:xfrm>
        </p:grpSpPr>
        <p:sp>
          <p:nvSpPr>
            <p:cNvPr id="44" name="חץ: סוגר זוויתי 43">
              <a:extLst>
                <a:ext uri="{FF2B5EF4-FFF2-40B4-BE49-F238E27FC236}">
                  <a16:creationId xmlns:a16="http://schemas.microsoft.com/office/drawing/2014/main" id="{82C085EF-28A8-4A57-B166-50B074A7657F}"/>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6CB4E1C4-7D66-47CE-9BCA-4478EE0004B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4D41024F-A366-42E2-897D-F9DFCDB84F86}"/>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D6CAFBE7-E8A8-4B60-9992-AF6A419AEE53}"/>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E3560C56-B430-4741-8698-AC6387F6D7E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0625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כותרת 1">
            <a:extLst>
              <a:ext uri="{FF2B5EF4-FFF2-40B4-BE49-F238E27FC236}">
                <a16:creationId xmlns:a16="http://schemas.microsoft.com/office/drawing/2014/main" id="{B1EC9609-E94A-46CD-9294-2378D65D36B0}"/>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5:  </a:t>
            </a:r>
            <a:endParaRPr lang="en-US" sz="3200" i="1" dirty="0">
              <a:solidFill>
                <a:schemeClr val="bg1"/>
              </a:solidFill>
            </a:endParaRPr>
          </a:p>
          <a:p>
            <a:pPr algn="ctr"/>
            <a:r>
              <a:rPr lang="he-IL" sz="3200" i="1" dirty="0">
                <a:solidFill>
                  <a:schemeClr val="bg1"/>
                </a:solidFill>
              </a:rPr>
              <a:t>האם יש השפעה בין מאפיינים סוציואקונומיים של דורשי עבודה להשמה?</a:t>
            </a:r>
            <a:endParaRPr lang="en-US" sz="3200" dirty="0">
              <a:solidFill>
                <a:schemeClr val="bg1"/>
              </a:solidFill>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52" name="כותרת 1">
            <a:extLst>
              <a:ext uri="{FF2B5EF4-FFF2-40B4-BE49-F238E27FC236}">
                <a16:creationId xmlns:a16="http://schemas.microsoft.com/office/drawing/2014/main" id="{1F64A81D-CCEC-4359-BBEC-43D5AC880EEB}"/>
              </a:ext>
            </a:extLst>
          </p:cNvPr>
          <p:cNvSpPr txBox="1">
            <a:spLocks/>
          </p:cNvSpPr>
          <p:nvPr/>
        </p:nvSpPr>
        <p:spPr>
          <a:xfrm>
            <a:off x="5424979" y="2285097"/>
            <a:ext cx="7247391" cy="976544"/>
          </a:xfrm>
          <a:prstGeom prst="rect">
            <a:avLst/>
          </a:prstGeom>
        </p:spPr>
        <p:txBody>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endParaRPr lang="en-US" sz="3200" dirty="0">
              <a:solidFill>
                <a:schemeClr val="accent1"/>
              </a:solidFill>
            </a:endParaRPr>
          </a:p>
        </p:txBody>
      </p:sp>
      <p:sp>
        <p:nvSpPr>
          <p:cNvPr id="53" name="מלבן 52">
            <a:extLst>
              <a:ext uri="{FF2B5EF4-FFF2-40B4-BE49-F238E27FC236}">
                <a16:creationId xmlns:a16="http://schemas.microsoft.com/office/drawing/2014/main" id="{F0DC92F4-11A0-4548-A451-0B225D47A6D6}"/>
              </a:ext>
            </a:extLst>
          </p:cNvPr>
          <p:cNvSpPr/>
          <p:nvPr/>
        </p:nvSpPr>
        <p:spPr>
          <a:xfrm>
            <a:off x="808851" y="1424641"/>
            <a:ext cx="10574297" cy="3266985"/>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nSpc>
                <a:spcPct val="150000"/>
              </a:lnSpc>
            </a:pPr>
            <a:r>
              <a:rPr lang="he-IL" sz="2000" dirty="0"/>
              <a:t>הנוסחה של </a:t>
            </a:r>
            <a:r>
              <a:rPr lang="en-US" sz="2000" dirty="0"/>
              <a:t>McFadden</a:t>
            </a:r>
            <a:r>
              <a:rPr lang="he-IL" sz="2000" dirty="0"/>
              <a:t>, מחסרת מ-1 את החלוקה של לוג </a:t>
            </a:r>
            <a:r>
              <a:rPr lang="he-IL" sz="2000" dirty="0" err="1"/>
              <a:t>האומדים</a:t>
            </a:r>
            <a:r>
              <a:rPr lang="he-IL" sz="2000" dirty="0"/>
              <a:t> ולכן, ככל שהערך המתקבל (בין 0 ל-1) גבוה יותר כך המודל מובהק יותר.</a:t>
            </a:r>
            <a:endParaRPr lang="en-US" sz="2000" dirty="0"/>
          </a:p>
          <a:p>
            <a:pPr>
              <a:lnSpc>
                <a:spcPct val="150000"/>
              </a:lnSpc>
            </a:pPr>
            <a:endParaRPr lang="he-IL" sz="2000" dirty="0"/>
          </a:p>
          <a:p>
            <a:pPr>
              <a:lnSpc>
                <a:spcPct val="150000"/>
              </a:lnSpc>
            </a:pPr>
            <a:r>
              <a:rPr lang="he-IL" sz="2000" dirty="0"/>
              <a:t>חשוב להבין שברגרסיה </a:t>
            </a:r>
            <a:r>
              <a:rPr lang="he-IL" sz="2000" dirty="0" err="1"/>
              <a:t>מולטינומית</a:t>
            </a:r>
            <a:r>
              <a:rPr lang="he-IL" sz="2000" dirty="0"/>
              <a:t> קשה וכמעט בלתי אפשרי להגיע לתוצאה שקרובה ל1 כיוון שצריך פרמטרים מסבירים חזקים מאוד על מנת להעלות את הערך של </a:t>
            </a:r>
            <a:r>
              <a:rPr lang="he-IL" sz="2000" dirty="0" err="1"/>
              <a:t>האומד</a:t>
            </a:r>
            <a:r>
              <a:rPr lang="he-IL" sz="2000" dirty="0"/>
              <a:t> של </a:t>
            </a:r>
            <a:r>
              <a:rPr lang="en-US" sz="2000" dirty="0"/>
              <a:t>McFadden</a:t>
            </a:r>
            <a:r>
              <a:rPr lang="he-IL" sz="2000" dirty="0"/>
              <a:t>.</a:t>
            </a:r>
          </a:p>
          <a:p>
            <a:pPr>
              <a:lnSpc>
                <a:spcPct val="150000"/>
              </a:lnSpc>
            </a:pPr>
            <a:r>
              <a:rPr lang="he-IL" sz="2000" dirty="0"/>
              <a:t>התאמה מצוינת במודל זה בין 0.2 – 0.4.</a:t>
            </a:r>
          </a:p>
          <a:p>
            <a:pPr>
              <a:lnSpc>
                <a:spcPct val="150000"/>
              </a:lnSpc>
            </a:pPr>
            <a:endParaRPr lang="he-IL" sz="2000" dirty="0"/>
          </a:p>
        </p:txBody>
      </p:sp>
      <p:sp>
        <p:nvSpPr>
          <p:cNvPr id="2" name="מלבן 1">
            <a:extLst>
              <a:ext uri="{FF2B5EF4-FFF2-40B4-BE49-F238E27FC236}">
                <a16:creationId xmlns:a16="http://schemas.microsoft.com/office/drawing/2014/main" id="{4FE3F84A-5435-45B7-9638-E6C7AF2C370C}"/>
              </a:ext>
            </a:extLst>
          </p:cNvPr>
          <p:cNvSpPr/>
          <p:nvPr/>
        </p:nvSpPr>
        <p:spPr>
          <a:xfrm>
            <a:off x="368750" y="5373315"/>
            <a:ext cx="7651716" cy="307777"/>
          </a:xfrm>
          <a:prstGeom prst="rect">
            <a:avLst/>
          </a:prstGeom>
        </p:spPr>
        <p:txBody>
          <a:bodyPr wrap="square">
            <a:spAutoFit/>
          </a:bodyPr>
          <a:lstStyle/>
          <a:p>
            <a:r>
              <a:rPr lang="en-US" sz="1400" dirty="0">
                <a:solidFill>
                  <a:schemeClr val="tx2"/>
                </a:solidFill>
                <a:latin typeface="David" panose="020E0502060401010101" pitchFamily="34" charset="-79"/>
                <a:cs typeface="David" panose="020E0502060401010101" pitchFamily="34" charset="-79"/>
                <a:hlinkClick r:id="rId5">
                  <a:extLst>
                    <a:ext uri="{A12FA001-AC4F-418D-AE19-62706E023703}">
                      <ahyp:hlinkClr xmlns:ahyp="http://schemas.microsoft.com/office/drawing/2018/hyperlinkcolor" val="tx"/>
                    </a:ext>
                  </a:extLst>
                </a:hlinkClick>
              </a:rPr>
              <a:t>https://thestatsgeek.com/2014/02/08/r-squared-in-logistic-regression/</a:t>
            </a:r>
            <a:endParaRPr lang="he-IL" sz="1400" dirty="0">
              <a:solidFill>
                <a:schemeClr val="tx2"/>
              </a:solidFill>
              <a:latin typeface="David" panose="020E0502060401010101" pitchFamily="34" charset="-79"/>
              <a:cs typeface="David" panose="020E0502060401010101" pitchFamily="34" charset="-79"/>
            </a:endParaRPr>
          </a:p>
        </p:txBody>
      </p:sp>
      <p:sp>
        <p:nvSpPr>
          <p:cNvPr id="3" name="Rectangle 1">
            <a:extLst>
              <a:ext uri="{FF2B5EF4-FFF2-40B4-BE49-F238E27FC236}">
                <a16:creationId xmlns:a16="http://schemas.microsoft.com/office/drawing/2014/main" id="{2BB6D328-C87F-430B-88B0-6CB0DE8D909A}"/>
              </a:ext>
            </a:extLst>
          </p:cNvPr>
          <p:cNvSpPr>
            <a:spLocks noChangeArrowheads="1"/>
          </p:cNvSpPr>
          <p:nvPr/>
        </p:nvSpPr>
        <p:spPr bwMode="auto">
          <a:xfrm>
            <a:off x="4968942" y="4237894"/>
            <a:ext cx="2254114" cy="433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2400" i="0" u="none" strike="noStrike" cap="none" normalizeH="0" baseline="0" dirty="0" err="1">
                <a:ln>
                  <a:noFill/>
                </a:ln>
                <a:solidFill>
                  <a:srgbClr val="333333"/>
                </a:solidFill>
                <a:effectLst/>
                <a:latin typeface="David" panose="020E0502060401010101" pitchFamily="34" charset="-79"/>
              </a:rPr>
              <a:t>McFadde</a:t>
            </a:r>
            <a:r>
              <a:rPr kumimoji="0" lang="en-US" altLang="he-IL" sz="2400" i="0" u="none" strike="noStrike" cap="none" normalizeH="0" baseline="0" dirty="0">
                <a:ln>
                  <a:noFill/>
                </a:ln>
                <a:solidFill>
                  <a:srgbClr val="333333"/>
                </a:solidFill>
                <a:effectLst/>
                <a:latin typeface="David" panose="020E0502060401010101" pitchFamily="34" charset="-79"/>
              </a:rPr>
              <a:t>n: 0.2368</a:t>
            </a:r>
            <a:endParaRPr kumimoji="0" lang="he-IL" altLang="he-IL" sz="4800" i="0" u="none" strike="noStrike" cap="none" normalizeH="0" baseline="0" dirty="0">
              <a:ln>
                <a:noFill/>
              </a:ln>
              <a:solidFill>
                <a:schemeClr val="tx1"/>
              </a:solidFill>
              <a:effectLst/>
              <a:latin typeface="David" panose="020E0502060401010101" pitchFamily="34" charset="-79"/>
            </a:endParaRPr>
          </a:p>
        </p:txBody>
      </p:sp>
      <p:grpSp>
        <p:nvGrpSpPr>
          <p:cNvPr id="32" name="קבוצה 31">
            <a:extLst>
              <a:ext uri="{FF2B5EF4-FFF2-40B4-BE49-F238E27FC236}">
                <a16:creationId xmlns:a16="http://schemas.microsoft.com/office/drawing/2014/main" id="{DD257529-6DB1-466C-8B23-CE1C7C44C806}"/>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229782AD-14D5-4934-BE05-E40FF7C8B047}"/>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67DA8D82-BDEA-488F-B5D3-9A9FFA471A7E}"/>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4484C834-AAF7-481F-8D29-53B04B1C3EDF}"/>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429A3A00-B74E-4E72-A383-7ABF0C0010E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D0AED928-595C-4DB0-836E-E725196D7C8D}"/>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5B8023D5-D933-4FF1-9B7C-84B4283D3187}"/>
              </a:ext>
            </a:extLst>
          </p:cNvPr>
          <p:cNvGrpSpPr/>
          <p:nvPr/>
        </p:nvGrpSpPr>
        <p:grpSpPr>
          <a:xfrm>
            <a:off x="5122416" y="5856652"/>
            <a:ext cx="1517927" cy="901113"/>
            <a:chOff x="3992165" y="27845"/>
            <a:chExt cx="2214562" cy="901113"/>
          </a:xfrm>
        </p:grpSpPr>
        <p:sp>
          <p:nvSpPr>
            <p:cNvPr id="39" name="חץ: סוגר זוויתי 38">
              <a:extLst>
                <a:ext uri="{FF2B5EF4-FFF2-40B4-BE49-F238E27FC236}">
                  <a16:creationId xmlns:a16="http://schemas.microsoft.com/office/drawing/2014/main" id="{01E980ED-46F1-4906-A3DB-3227720DCBF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7EB86745-EBD3-440A-9B86-BE44DBA8A665}"/>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8EDFAE9C-ECFB-414D-89EC-BF230B897F72}"/>
              </a:ext>
            </a:extLst>
          </p:cNvPr>
          <p:cNvGrpSpPr/>
          <p:nvPr/>
        </p:nvGrpSpPr>
        <p:grpSpPr>
          <a:xfrm>
            <a:off x="6329974" y="5856652"/>
            <a:ext cx="1517927" cy="901113"/>
            <a:chOff x="5985271" y="27845"/>
            <a:chExt cx="2214562" cy="901113"/>
          </a:xfrm>
        </p:grpSpPr>
        <p:sp>
          <p:nvSpPr>
            <p:cNvPr id="42" name="חץ: סוגר זוויתי 41">
              <a:extLst>
                <a:ext uri="{FF2B5EF4-FFF2-40B4-BE49-F238E27FC236}">
                  <a16:creationId xmlns:a16="http://schemas.microsoft.com/office/drawing/2014/main" id="{0FCB6238-F179-43DA-A79F-2C8DF9273EBA}"/>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3" name="חץ: סוגר זוויתי 10">
              <a:extLst>
                <a:ext uri="{FF2B5EF4-FFF2-40B4-BE49-F238E27FC236}">
                  <a16:creationId xmlns:a16="http://schemas.microsoft.com/office/drawing/2014/main" id="{8569A553-5591-4B4F-9E04-3CDCE69E72EF}"/>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EEA44CA8-0287-4CAF-AAB8-5358823E46E6}"/>
              </a:ext>
            </a:extLst>
          </p:cNvPr>
          <p:cNvGrpSpPr/>
          <p:nvPr/>
        </p:nvGrpSpPr>
        <p:grpSpPr>
          <a:xfrm>
            <a:off x="7537532" y="5864297"/>
            <a:ext cx="1517927" cy="893468"/>
            <a:chOff x="7978378" y="20201"/>
            <a:chExt cx="2214562" cy="893468"/>
          </a:xfrm>
        </p:grpSpPr>
        <p:sp>
          <p:nvSpPr>
            <p:cNvPr id="45" name="חץ: סוגר זוויתי 44">
              <a:extLst>
                <a:ext uri="{FF2B5EF4-FFF2-40B4-BE49-F238E27FC236}">
                  <a16:creationId xmlns:a16="http://schemas.microsoft.com/office/drawing/2014/main" id="{47277621-5100-4A98-A40E-EBB5D76C081E}"/>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ADFF5B29-ED33-4D1E-9A89-F71214550D64}"/>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7B124395-FE94-43C4-B78A-11CFD245677A}"/>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B39DC99A-BD76-458D-85F1-45A6A83AB6D6}"/>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86A4AF9C-97F4-415E-AB36-6DA048286900}"/>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4" name="מלבן 3">
            <a:extLst>
              <a:ext uri="{FF2B5EF4-FFF2-40B4-BE49-F238E27FC236}">
                <a16:creationId xmlns:a16="http://schemas.microsoft.com/office/drawing/2014/main" id="{E54C2340-5368-4E6A-8053-45C973C8C01E}"/>
              </a:ext>
            </a:extLst>
          </p:cNvPr>
          <p:cNvSpPr/>
          <p:nvPr/>
        </p:nvSpPr>
        <p:spPr>
          <a:xfrm>
            <a:off x="234009" y="5084458"/>
            <a:ext cx="11075298" cy="319126"/>
          </a:xfrm>
          <a:prstGeom prst="rect">
            <a:avLst/>
          </a:prstGeom>
        </p:spPr>
        <p:txBody>
          <a:bodyPr wrap="square">
            <a:spAutoFit/>
          </a:bodyPr>
          <a:lstStyle/>
          <a:p>
            <a:pPr lv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Daniel McFadden,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Quantitavie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methods for analyzing travel behavior of individuals: some recent developments", November 2, 1977. </a:t>
            </a:r>
          </a:p>
        </p:txBody>
      </p:sp>
      <mc:AlternateContent xmlns:mc="http://schemas.openxmlformats.org/markup-compatibility/2006" xmlns:a14="http://schemas.microsoft.com/office/drawing/2010/main">
        <mc:Choice Requires="a14">
          <p:sp>
            <p:nvSpPr>
              <p:cNvPr id="5" name="מלבן 4">
                <a:extLst>
                  <a:ext uri="{FF2B5EF4-FFF2-40B4-BE49-F238E27FC236}">
                    <a16:creationId xmlns:a16="http://schemas.microsoft.com/office/drawing/2014/main" id="{399CEFDE-942F-46C1-A3D7-96566858B36B}"/>
                  </a:ext>
                </a:extLst>
              </p:cNvPr>
              <p:cNvSpPr/>
              <p:nvPr/>
            </p:nvSpPr>
            <p:spPr>
              <a:xfrm>
                <a:off x="1012504" y="1965017"/>
                <a:ext cx="3347327" cy="6790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he-IL" i="1">
                              <a:latin typeface="Cambria Math" panose="02040503050406030204" pitchFamily="18" charset="0"/>
                            </a:rPr>
                          </m:ctrlPr>
                        </m:sSupPr>
                        <m:e>
                          <m:r>
                            <a:rPr lang="he-IL" i="1">
                              <a:latin typeface="Cambria Math" panose="02040503050406030204" pitchFamily="18" charset="0"/>
                            </a:rPr>
                            <m:t>𝑅</m:t>
                          </m:r>
                        </m:e>
                        <m:sup>
                          <m:r>
                            <a:rPr lang="he-IL" i="0">
                              <a:latin typeface="Cambria Math" panose="02040503050406030204" pitchFamily="18" charset="0"/>
                            </a:rPr>
                            <m:t>2</m:t>
                          </m:r>
                        </m:sup>
                      </m:sSup>
                      <m:r>
                        <a:rPr lang="he-IL" i="1">
                          <a:latin typeface="Cambria Math" panose="02040503050406030204" pitchFamily="18" charset="0"/>
                        </a:rPr>
                        <m:t>𝑀𝑐𝐹𝑎𝑑𝑑𝑒𝑛</m:t>
                      </m:r>
                      <m:r>
                        <a:rPr lang="he-IL" i="0">
                          <a:latin typeface="Cambria Math" panose="02040503050406030204" pitchFamily="18" charset="0"/>
                        </a:rPr>
                        <m:t>=</m:t>
                      </m:r>
                      <m:r>
                        <a:rPr lang="he-IL" i="0">
                          <a:latin typeface="Cambria Math" panose="02040503050406030204" pitchFamily="18" charset="0"/>
                        </a:rPr>
                        <m:t>1</m:t>
                      </m:r>
                      <m:r>
                        <a:rPr lang="he-IL" i="0">
                          <a:latin typeface="Cambria Math" panose="02040503050406030204" pitchFamily="18" charset="0"/>
                        </a:rPr>
                        <m:t>−</m:t>
                      </m:r>
                      <m:f>
                        <m:fPr>
                          <m:ctrlPr>
                            <a:rPr lang="he-IL" i="1">
                              <a:latin typeface="Cambria Math" panose="02040503050406030204" pitchFamily="18" charset="0"/>
                            </a:rPr>
                          </m:ctrlPr>
                        </m:fPr>
                        <m:num>
                          <m:d>
                            <m:dPr>
                              <m:begChr m:val=""/>
                              <m:ctrlPr>
                                <a:rPr lang="he-IL" i="1">
                                  <a:latin typeface="Cambria Math" panose="02040503050406030204" pitchFamily="18" charset="0"/>
                                </a:rPr>
                              </m:ctrlPr>
                            </m:dPr>
                            <m:e>
                              <m:r>
                                <m:rPr>
                                  <m:sty m:val="p"/>
                                </m:rPr>
                                <a:rPr lang="he-IL" i="0">
                                  <a:latin typeface="Cambria Math" panose="02040503050406030204" pitchFamily="18" charset="0"/>
                                </a:rPr>
                                <m:t>lo</m:t>
                              </m:r>
                              <m:func>
                                <m:funcPr>
                                  <m:ctrlPr>
                                    <a:rPr lang="he-IL" i="1">
                                      <a:latin typeface="Cambria Math" panose="02040503050406030204" pitchFamily="18" charset="0"/>
                                    </a:rPr>
                                  </m:ctrlPr>
                                </m:funcPr>
                                <m:fName>
                                  <m:r>
                                    <m:rPr>
                                      <m:sty m:val="p"/>
                                    </m:rPr>
                                    <a:rPr lang="he-IL" i="0">
                                      <a:latin typeface="Cambria Math" panose="02040503050406030204" pitchFamily="18" charset="0"/>
                                    </a:rPr>
                                    <m:t>g</m:t>
                                  </m:r>
                                </m:fName>
                                <m:e>
                                  <m:r>
                                    <a:rPr lang="he-IL" i="0">
                                      <a:latin typeface="Cambria Math" panose="02040503050406030204" pitchFamily="18" charset="0"/>
                                    </a:rPr>
                                    <m:t>(</m:t>
                                  </m:r>
                                </m:e>
                              </m:func>
                              <m:sSub>
                                <m:sSubPr>
                                  <m:ctrlPr>
                                    <a:rPr lang="he-IL" i="1">
                                      <a:latin typeface="Cambria Math" panose="02040503050406030204" pitchFamily="18" charset="0"/>
                                    </a:rPr>
                                  </m:ctrlPr>
                                </m:sSubPr>
                                <m:e>
                                  <m:r>
                                    <a:rPr lang="he-IL" i="1">
                                      <a:latin typeface="Cambria Math" panose="02040503050406030204" pitchFamily="18" charset="0"/>
                                    </a:rPr>
                                    <m:t>𝐿</m:t>
                                  </m:r>
                                </m:e>
                                <m:sub>
                                  <m:r>
                                    <a:rPr lang="he-IL" i="1">
                                      <a:latin typeface="Cambria Math" panose="02040503050406030204" pitchFamily="18" charset="0"/>
                                    </a:rPr>
                                    <m:t>𝑐</m:t>
                                  </m:r>
                                </m:sub>
                              </m:sSub>
                            </m:e>
                          </m:d>
                        </m:num>
                        <m:den>
                          <m:d>
                            <m:dPr>
                              <m:begChr m:val=""/>
                              <m:ctrlPr>
                                <a:rPr lang="he-IL" i="1">
                                  <a:latin typeface="Cambria Math" panose="02040503050406030204" pitchFamily="18" charset="0"/>
                                </a:rPr>
                              </m:ctrlPr>
                            </m:dPr>
                            <m:e>
                              <m:r>
                                <m:rPr>
                                  <m:sty m:val="p"/>
                                </m:rPr>
                                <a:rPr lang="he-IL" i="0">
                                  <a:latin typeface="Cambria Math" panose="02040503050406030204" pitchFamily="18" charset="0"/>
                                </a:rPr>
                                <m:t>lo</m:t>
                              </m:r>
                              <m:func>
                                <m:funcPr>
                                  <m:ctrlPr>
                                    <a:rPr lang="he-IL" i="1">
                                      <a:latin typeface="Cambria Math" panose="02040503050406030204" pitchFamily="18" charset="0"/>
                                    </a:rPr>
                                  </m:ctrlPr>
                                </m:funcPr>
                                <m:fName>
                                  <m:r>
                                    <m:rPr>
                                      <m:sty m:val="p"/>
                                    </m:rPr>
                                    <a:rPr lang="he-IL" i="0">
                                      <a:latin typeface="Cambria Math" panose="02040503050406030204" pitchFamily="18" charset="0"/>
                                    </a:rPr>
                                    <m:t>g</m:t>
                                  </m:r>
                                </m:fName>
                                <m:e>
                                  <m:r>
                                    <a:rPr lang="he-IL" i="0">
                                      <a:latin typeface="Cambria Math" panose="02040503050406030204" pitchFamily="18" charset="0"/>
                                    </a:rPr>
                                    <m:t>(</m:t>
                                  </m:r>
                                </m:e>
                              </m:func>
                              <m:sSub>
                                <m:sSubPr>
                                  <m:ctrlPr>
                                    <a:rPr lang="he-IL" i="1">
                                      <a:latin typeface="Cambria Math" panose="02040503050406030204" pitchFamily="18" charset="0"/>
                                    </a:rPr>
                                  </m:ctrlPr>
                                </m:sSubPr>
                                <m:e>
                                  <m:r>
                                    <a:rPr lang="he-IL" i="1">
                                      <a:latin typeface="Cambria Math" panose="02040503050406030204" pitchFamily="18" charset="0"/>
                                    </a:rPr>
                                    <m:t>𝐿</m:t>
                                  </m:r>
                                </m:e>
                                <m:sub>
                                  <m:r>
                                    <a:rPr lang="he-IL" i="1">
                                      <a:latin typeface="Cambria Math" panose="02040503050406030204" pitchFamily="18" charset="0"/>
                                    </a:rPr>
                                    <m:t>𝑛𝑢𝑙𝑙</m:t>
                                  </m:r>
                                </m:sub>
                              </m:sSub>
                            </m:e>
                          </m:d>
                        </m:den>
                      </m:f>
                    </m:oMath>
                  </m:oMathPara>
                </a14:m>
                <a:endParaRPr lang="he-IL" dirty="0"/>
              </a:p>
            </p:txBody>
          </p:sp>
        </mc:Choice>
        <mc:Fallback xmlns="">
          <p:sp>
            <p:nvSpPr>
              <p:cNvPr id="5" name="מלבן 4">
                <a:extLst>
                  <a:ext uri="{FF2B5EF4-FFF2-40B4-BE49-F238E27FC236}">
                    <a16:creationId xmlns:a16="http://schemas.microsoft.com/office/drawing/2014/main" id="{399CEFDE-942F-46C1-A3D7-96566858B36B}"/>
                  </a:ext>
                </a:extLst>
              </p:cNvPr>
              <p:cNvSpPr>
                <a:spLocks noRot="1" noChangeAspect="1" noMove="1" noResize="1" noEditPoints="1" noAdjustHandles="1" noChangeArrowheads="1" noChangeShapeType="1" noTextEdit="1"/>
              </p:cNvSpPr>
              <p:nvPr/>
            </p:nvSpPr>
            <p:spPr>
              <a:xfrm>
                <a:off x="1012504" y="1965017"/>
                <a:ext cx="3347327" cy="679032"/>
              </a:xfrm>
              <a:prstGeom prst="rect">
                <a:avLst/>
              </a:prstGeom>
              <a:blipFill>
                <a:blip r:embed="rId6"/>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0333601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5:  </a:t>
            </a:r>
            <a:endParaRPr lang="en-US" sz="3200" i="1" dirty="0">
              <a:solidFill>
                <a:schemeClr val="bg1"/>
              </a:solidFill>
            </a:endParaRPr>
          </a:p>
          <a:p>
            <a:pPr algn="ctr"/>
            <a:r>
              <a:rPr lang="he-IL" sz="3200" i="1" dirty="0">
                <a:solidFill>
                  <a:schemeClr val="bg1"/>
                </a:solidFill>
              </a:rPr>
              <a:t>האם יש השפעה בין מאפיינים סוציואקונומיים של דורשי עבודה להשמה?</a:t>
            </a:r>
            <a:endParaRPr lang="en-US" sz="3200" dirty="0">
              <a:solidFill>
                <a:schemeClr val="bg1"/>
              </a:solidFill>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מלבן 1">
            <a:extLst>
              <a:ext uri="{FF2B5EF4-FFF2-40B4-BE49-F238E27FC236}">
                <a16:creationId xmlns:a16="http://schemas.microsoft.com/office/drawing/2014/main" id="{7F3DB80E-CAEA-4A80-B847-A9C95090D46E}"/>
              </a:ext>
            </a:extLst>
          </p:cNvPr>
          <p:cNvSpPr/>
          <p:nvPr/>
        </p:nvSpPr>
        <p:spPr>
          <a:xfrm>
            <a:off x="1540006" y="1245783"/>
            <a:ext cx="9579935" cy="4282647"/>
          </a:xfrm>
          <a:prstGeom prst="rect">
            <a:avLst/>
          </a:prstGeom>
          <a:solidFill>
            <a:schemeClr val="bg1"/>
          </a:solidFill>
        </p:spPr>
        <p:txBody>
          <a:bodyPr wrap="square">
            <a:spAutoFit/>
          </a:bodyPr>
          <a:lstStyle/>
          <a:p>
            <a:pPr algn="ctr" rtl="1">
              <a:lnSpc>
                <a:spcPct val="150000"/>
              </a:lnSpc>
            </a:pPr>
            <a:r>
              <a:rPr lang="he-IL" sz="2400" b="1" u="sng" dirty="0"/>
              <a:t>הצלחה מסחררת (</a:t>
            </a:r>
            <a:r>
              <a:rPr lang="en-US" sz="2400" b="1" u="sng" dirty="0"/>
              <a:t>label 1</a:t>
            </a:r>
            <a:r>
              <a:rPr lang="he-IL" sz="2400" b="1" u="sng" dirty="0"/>
              <a:t>):</a:t>
            </a:r>
          </a:p>
          <a:p>
            <a:pPr algn="r" rtl="1">
              <a:lnSpc>
                <a:spcPct val="150000"/>
              </a:lnSpc>
            </a:pPr>
            <a:r>
              <a:rPr lang="he-IL" sz="2000" u="sng" dirty="0"/>
              <a:t>ישובים</a:t>
            </a:r>
            <a:r>
              <a:rPr lang="he-IL" sz="2000" dirty="0"/>
              <a:t>:</a:t>
            </a:r>
            <a:r>
              <a:rPr lang="en-US" sz="2000" dirty="0"/>
              <a:t> </a:t>
            </a:r>
            <a:r>
              <a:rPr lang="he-IL" sz="2000" dirty="0"/>
              <a:t>1041,106, 1080, 1091, 1176, 189, 2, 207, 235, 237, 4, 407, 497, 499, 505.</a:t>
            </a:r>
          </a:p>
          <a:p>
            <a:pPr algn="ctr" rtl="1">
              <a:lnSpc>
                <a:spcPct val="150000"/>
              </a:lnSpc>
            </a:pPr>
            <a:r>
              <a:rPr lang="he-IL" sz="2000" dirty="0">
                <a:highlight>
                  <a:srgbClr val="FFFF00"/>
                </a:highlight>
              </a:rPr>
              <a:t> מתוך 15 הישובים, 10 הם ערבים</a:t>
            </a:r>
          </a:p>
          <a:p>
            <a:pPr algn="r" rtl="1">
              <a:lnSpc>
                <a:spcPct val="150000"/>
              </a:lnSpc>
            </a:pPr>
            <a:r>
              <a:rPr lang="he-IL" sz="2000" u="sng" dirty="0"/>
              <a:t>גילאים</a:t>
            </a:r>
            <a:r>
              <a:rPr lang="he-IL" sz="2000" dirty="0"/>
              <a:t>: 30-39, 40-49, 50-54, 55+.</a:t>
            </a:r>
          </a:p>
          <a:p>
            <a:pPr algn="ctr" rtl="1">
              <a:lnSpc>
                <a:spcPct val="150000"/>
              </a:lnSpc>
            </a:pPr>
            <a:r>
              <a:rPr lang="he-IL" sz="2000" dirty="0">
                <a:highlight>
                  <a:srgbClr val="FFFF00"/>
                </a:highlight>
              </a:rPr>
              <a:t>בני 18-29 לא מובהקים בהצלחה מסחררת</a:t>
            </a:r>
          </a:p>
          <a:p>
            <a:pPr algn="r" rtl="1">
              <a:lnSpc>
                <a:spcPct val="150000"/>
              </a:lnSpc>
            </a:pPr>
            <a:r>
              <a:rPr lang="he-IL" sz="2000" u="sng" dirty="0"/>
              <a:t>חודש</a:t>
            </a:r>
            <a:r>
              <a:rPr lang="he-IL" sz="2000" dirty="0"/>
              <a:t> </a:t>
            </a:r>
            <a:r>
              <a:rPr lang="he-IL" sz="2000" u="sng" dirty="0"/>
              <a:t>השמה</a:t>
            </a:r>
            <a:r>
              <a:rPr lang="he-IL" sz="2000" dirty="0"/>
              <a:t>: 04, 05, 07 , 08 , 09 , 10 ,11.</a:t>
            </a:r>
          </a:p>
          <a:p>
            <a:pPr algn="ctr" rtl="1">
              <a:lnSpc>
                <a:spcPct val="150000"/>
              </a:lnSpc>
            </a:pPr>
            <a:r>
              <a:rPr lang="he-IL" sz="2000" dirty="0">
                <a:highlight>
                  <a:srgbClr val="FFFF00"/>
                </a:highlight>
              </a:rPr>
              <a:t>בין אפריל – נובמבר (מלבד יוני) יש מובהקים יותר להשמה</a:t>
            </a:r>
          </a:p>
          <a:p>
            <a:pPr algn="r" rtl="1">
              <a:lnSpc>
                <a:spcPct val="150000"/>
              </a:lnSpc>
            </a:pPr>
            <a:r>
              <a:rPr lang="he-IL" sz="2000" u="sng" dirty="0"/>
              <a:t>השכלה</a:t>
            </a:r>
            <a:r>
              <a:rPr lang="he-IL" sz="2000" dirty="0"/>
              <a:t>: תואר, תעודת בגרות</a:t>
            </a:r>
            <a:r>
              <a:rPr lang="en-US" sz="2000" dirty="0"/>
              <a:t>.</a:t>
            </a:r>
            <a:endParaRPr lang="he-IL" sz="2000" dirty="0"/>
          </a:p>
          <a:p>
            <a:pPr algn="ctr" rtl="1">
              <a:lnSpc>
                <a:spcPct val="150000"/>
              </a:lnSpc>
            </a:pPr>
            <a:r>
              <a:rPr lang="he-IL" sz="2000" dirty="0">
                <a:highlight>
                  <a:srgbClr val="FFFF00"/>
                </a:highlight>
              </a:rPr>
              <a:t>בעלי השכלה מובהקים יותר להשמה מסחררת</a:t>
            </a:r>
          </a:p>
        </p:txBody>
      </p:sp>
    </p:spTree>
    <p:extLst>
      <p:ext uri="{BB962C8B-B14F-4D97-AF65-F5344CB8AC3E}">
        <p14:creationId xmlns:p14="http://schemas.microsoft.com/office/powerpoint/2010/main" val="1837278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5:  </a:t>
            </a:r>
            <a:endParaRPr lang="en-US" sz="3200" i="1" dirty="0">
              <a:solidFill>
                <a:schemeClr val="bg1"/>
              </a:solidFill>
            </a:endParaRPr>
          </a:p>
          <a:p>
            <a:pPr algn="ctr"/>
            <a:r>
              <a:rPr lang="he-IL" sz="3200" i="1" dirty="0">
                <a:solidFill>
                  <a:schemeClr val="bg1"/>
                </a:solidFill>
              </a:rPr>
              <a:t>האם יש השפעה בין מאפיינים סוציואקונומיים של דורשי עבודה להשמה?</a:t>
            </a:r>
            <a:endParaRPr lang="en-US" sz="3200" dirty="0">
              <a:solidFill>
                <a:schemeClr val="bg1"/>
              </a:solidFill>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98216"/>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76710"/>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98216"/>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98216"/>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905861"/>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913505"/>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מלבן 1">
            <a:extLst>
              <a:ext uri="{FF2B5EF4-FFF2-40B4-BE49-F238E27FC236}">
                <a16:creationId xmlns:a16="http://schemas.microsoft.com/office/drawing/2014/main" id="{7F3DB80E-CAEA-4A80-B847-A9C95090D46E}"/>
              </a:ext>
            </a:extLst>
          </p:cNvPr>
          <p:cNvSpPr/>
          <p:nvPr/>
        </p:nvSpPr>
        <p:spPr>
          <a:xfrm>
            <a:off x="1540006" y="1102618"/>
            <a:ext cx="9579935" cy="4282647"/>
          </a:xfrm>
          <a:prstGeom prst="rect">
            <a:avLst/>
          </a:prstGeom>
          <a:solidFill>
            <a:schemeClr val="bg1"/>
          </a:solidFill>
        </p:spPr>
        <p:txBody>
          <a:bodyPr wrap="square">
            <a:spAutoFit/>
          </a:bodyPr>
          <a:lstStyle/>
          <a:p>
            <a:pPr algn="ctr" rtl="1">
              <a:lnSpc>
                <a:spcPct val="150000"/>
              </a:lnSpc>
            </a:pPr>
            <a:r>
              <a:rPr lang="he-IL" sz="2400" b="1" u="sng" dirty="0"/>
              <a:t>הצלחה מסחררת (</a:t>
            </a:r>
            <a:r>
              <a:rPr lang="en-US" sz="2400" b="1" u="sng" dirty="0"/>
              <a:t>label 1</a:t>
            </a:r>
            <a:r>
              <a:rPr lang="he-IL" sz="2400" b="1" u="sng" dirty="0"/>
              <a:t>):</a:t>
            </a:r>
          </a:p>
          <a:p>
            <a:pPr algn="r" rtl="1">
              <a:lnSpc>
                <a:spcPct val="150000"/>
              </a:lnSpc>
            </a:pPr>
            <a:r>
              <a:rPr lang="he-IL" sz="2000" u="sng" dirty="0"/>
              <a:t>מספר</a:t>
            </a:r>
            <a:r>
              <a:rPr lang="he-IL" sz="2000" dirty="0"/>
              <a:t> </a:t>
            </a:r>
            <a:r>
              <a:rPr lang="he-IL" sz="2000" u="sng" dirty="0"/>
              <a:t>ילדים</a:t>
            </a:r>
            <a:r>
              <a:rPr lang="he-IL" sz="2000" dirty="0"/>
              <a:t>: 1-3, 4-6, 7+.</a:t>
            </a:r>
            <a:endParaRPr lang="en-US" sz="2000" dirty="0"/>
          </a:p>
          <a:p>
            <a:pPr algn="ctr" rtl="1">
              <a:lnSpc>
                <a:spcPct val="150000"/>
              </a:lnSpc>
            </a:pPr>
            <a:r>
              <a:rPr lang="he-IL" sz="2000" dirty="0">
                <a:highlight>
                  <a:srgbClr val="FFFF00"/>
                </a:highlight>
              </a:rPr>
              <a:t>דורשי עבודה עם ילדים מובהקים להצלחה מסחררת</a:t>
            </a:r>
            <a:endParaRPr lang="he-IL" sz="2000" u="sng" dirty="0"/>
          </a:p>
          <a:p>
            <a:pPr algn="r" rtl="1">
              <a:lnSpc>
                <a:spcPct val="150000"/>
              </a:lnSpc>
            </a:pPr>
            <a:r>
              <a:rPr lang="he-IL" sz="2000" u="sng" dirty="0"/>
              <a:t>ארץ</a:t>
            </a:r>
            <a:r>
              <a:rPr lang="he-IL" sz="2000" dirty="0"/>
              <a:t> </a:t>
            </a:r>
            <a:r>
              <a:rPr lang="he-IL" sz="2000" u="sng" dirty="0"/>
              <a:t>לידה</a:t>
            </a:r>
            <a:r>
              <a:rPr lang="he-IL" sz="2000" dirty="0"/>
              <a:t>: ברית המועצות, צרפת.</a:t>
            </a:r>
          </a:p>
          <a:p>
            <a:pPr algn="ctr" rtl="1">
              <a:lnSpc>
                <a:spcPct val="150000"/>
              </a:lnSpc>
            </a:pPr>
            <a:r>
              <a:rPr lang="he-IL" sz="2000" dirty="0">
                <a:highlight>
                  <a:srgbClr val="FFFF00"/>
                </a:highlight>
              </a:rPr>
              <a:t>ארצות אלה מובהקים להשמה מסחררת</a:t>
            </a:r>
          </a:p>
          <a:p>
            <a:pPr algn="r" rtl="1">
              <a:lnSpc>
                <a:spcPct val="150000"/>
              </a:lnSpc>
            </a:pPr>
            <a:r>
              <a:rPr lang="he-IL" sz="2000" u="sng" dirty="0"/>
              <a:t>חד</a:t>
            </a:r>
            <a:r>
              <a:rPr lang="he-IL" sz="2000" dirty="0"/>
              <a:t> </a:t>
            </a:r>
            <a:r>
              <a:rPr lang="he-IL" sz="2000" u="sng" dirty="0"/>
              <a:t>הורי</a:t>
            </a:r>
            <a:r>
              <a:rPr lang="he-IL" sz="2000" dirty="0"/>
              <a:t>: לא.</a:t>
            </a:r>
          </a:p>
          <a:p>
            <a:pPr algn="ctr" rtl="1">
              <a:lnSpc>
                <a:spcPct val="150000"/>
              </a:lnSpc>
            </a:pPr>
            <a:r>
              <a:rPr lang="he-IL" sz="2000" dirty="0">
                <a:highlight>
                  <a:srgbClr val="FFFF00"/>
                </a:highlight>
              </a:rPr>
              <a:t>דורשי עבודה שאינם חד הוריים נמצאים מובהקים להשמה מסחררת</a:t>
            </a:r>
            <a:r>
              <a:rPr lang="he-IL" sz="2000" dirty="0"/>
              <a:t> </a:t>
            </a:r>
          </a:p>
          <a:p>
            <a:pPr algn="r" rtl="1">
              <a:lnSpc>
                <a:spcPct val="150000"/>
              </a:lnSpc>
            </a:pPr>
            <a:r>
              <a:rPr lang="he-IL" sz="2000" u="sng" dirty="0"/>
              <a:t>שירות</a:t>
            </a:r>
            <a:r>
              <a:rPr lang="he-IL" sz="2000" dirty="0"/>
              <a:t>: צבאי</a:t>
            </a:r>
          </a:p>
          <a:p>
            <a:pPr algn="ctr" rtl="1">
              <a:lnSpc>
                <a:spcPct val="150000"/>
              </a:lnSpc>
            </a:pPr>
            <a:r>
              <a:rPr lang="he-IL" sz="2000" dirty="0">
                <a:highlight>
                  <a:srgbClr val="FFFF00"/>
                </a:highlight>
              </a:rPr>
              <a:t>שירות צבאי מובהק להשמה מסחררת</a:t>
            </a:r>
            <a:endParaRPr lang="he-IL" sz="2000" dirty="0"/>
          </a:p>
        </p:txBody>
      </p:sp>
    </p:spTree>
    <p:extLst>
      <p:ext uri="{BB962C8B-B14F-4D97-AF65-F5344CB8AC3E}">
        <p14:creationId xmlns:p14="http://schemas.microsoft.com/office/powerpoint/2010/main" val="2271093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כותרת 1">
            <a:extLst>
              <a:ext uri="{FF2B5EF4-FFF2-40B4-BE49-F238E27FC236}">
                <a16:creationId xmlns:a16="http://schemas.microsoft.com/office/drawing/2014/main" id="{A0BFB478-E984-4A55-96D5-6F9681341DA5}"/>
              </a:ext>
            </a:extLst>
          </p:cNvPr>
          <p:cNvSpPr txBox="1">
            <a:spLocks/>
          </p:cNvSpPr>
          <p:nvPr/>
        </p:nvSpPr>
        <p:spPr>
          <a:xfrm>
            <a:off x="0" y="-7296"/>
            <a:ext cx="12192001" cy="1123715"/>
          </a:xfrm>
          <a:prstGeom prst="rect">
            <a:avLst/>
          </a:prstGeom>
          <a:solidFill>
            <a:schemeClr val="accent1"/>
          </a:solidFill>
        </p:spPr>
        <p:txBody>
          <a:bodyPr anchor="t"/>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3200" i="1" dirty="0">
                <a:solidFill>
                  <a:schemeClr val="bg1"/>
                </a:solidFill>
              </a:rPr>
              <a:t>שאלת מחקר מס' 5:  </a:t>
            </a:r>
            <a:endParaRPr lang="en-US" sz="3200" i="1" dirty="0">
              <a:solidFill>
                <a:schemeClr val="bg1"/>
              </a:solidFill>
            </a:endParaRPr>
          </a:p>
          <a:p>
            <a:pPr algn="ctr"/>
            <a:r>
              <a:rPr lang="he-IL" sz="3200" i="1" dirty="0">
                <a:solidFill>
                  <a:schemeClr val="bg1"/>
                </a:solidFill>
              </a:rPr>
              <a:t>האם יש השפעה בין מאפיינים סוציואקונומיים של דורשי עבודה להשמה?</a:t>
            </a:r>
            <a:endParaRPr lang="en-US" sz="3200" dirty="0">
              <a:solidFill>
                <a:schemeClr val="bg1"/>
              </a:solidFill>
            </a:endParaRPr>
          </a:p>
        </p:txBody>
      </p:sp>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7" name="קבוצה 26">
            <a:extLst>
              <a:ext uri="{FF2B5EF4-FFF2-40B4-BE49-F238E27FC236}">
                <a16:creationId xmlns:a16="http://schemas.microsoft.com/office/drawing/2014/main" id="{7B689807-B82F-478F-9820-797AB7C5C41E}"/>
              </a:ext>
            </a:extLst>
          </p:cNvPr>
          <p:cNvGrpSpPr/>
          <p:nvPr/>
        </p:nvGrpSpPr>
        <p:grpSpPr>
          <a:xfrm>
            <a:off x="2686168" y="5856652"/>
            <a:ext cx="1517927" cy="893469"/>
            <a:chOff x="5953" y="27845"/>
            <a:chExt cx="2214562" cy="893469"/>
          </a:xfrm>
        </p:grpSpPr>
        <p:sp>
          <p:nvSpPr>
            <p:cNvPr id="28" name="חץ: סוגר זוויתי 27">
              <a:extLst>
                <a:ext uri="{FF2B5EF4-FFF2-40B4-BE49-F238E27FC236}">
                  <a16:creationId xmlns:a16="http://schemas.microsoft.com/office/drawing/2014/main" id="{971D8941-4A78-433B-B4EC-285822033B2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2" name="חץ: סוגר זוויתי 4">
              <a:extLst>
                <a:ext uri="{FF2B5EF4-FFF2-40B4-BE49-F238E27FC236}">
                  <a16:creationId xmlns:a16="http://schemas.microsoft.com/office/drawing/2014/main" id="{75DEE372-3B30-4F97-BB0F-DC32A2FC1FF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3" name="קבוצה 32">
            <a:extLst>
              <a:ext uri="{FF2B5EF4-FFF2-40B4-BE49-F238E27FC236}">
                <a16:creationId xmlns:a16="http://schemas.microsoft.com/office/drawing/2014/main" id="{82283E40-0647-496E-80F1-39924520B805}"/>
              </a:ext>
            </a:extLst>
          </p:cNvPr>
          <p:cNvGrpSpPr/>
          <p:nvPr/>
        </p:nvGrpSpPr>
        <p:grpSpPr>
          <a:xfrm>
            <a:off x="3914858" y="5835146"/>
            <a:ext cx="1517927" cy="907330"/>
            <a:chOff x="1999059" y="6339"/>
            <a:chExt cx="2214562" cy="907330"/>
          </a:xfrm>
        </p:grpSpPr>
        <p:sp>
          <p:nvSpPr>
            <p:cNvPr id="34" name="חץ: סוגר זוויתי 33">
              <a:extLst>
                <a:ext uri="{FF2B5EF4-FFF2-40B4-BE49-F238E27FC236}">
                  <a16:creationId xmlns:a16="http://schemas.microsoft.com/office/drawing/2014/main" id="{D7AB0B06-0306-4A9A-8E18-818A95F87AE7}"/>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5" name="חץ: סוגר זוויתי 6">
              <a:extLst>
                <a:ext uri="{FF2B5EF4-FFF2-40B4-BE49-F238E27FC236}">
                  <a16:creationId xmlns:a16="http://schemas.microsoft.com/office/drawing/2014/main" id="{BBE80583-D0C4-458D-A51D-320FA7B4F6C9}"/>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6" name="קבוצה 35">
            <a:extLst>
              <a:ext uri="{FF2B5EF4-FFF2-40B4-BE49-F238E27FC236}">
                <a16:creationId xmlns:a16="http://schemas.microsoft.com/office/drawing/2014/main" id="{742A0B1E-1708-4072-840F-D009E1383FBE}"/>
              </a:ext>
            </a:extLst>
          </p:cNvPr>
          <p:cNvGrpSpPr/>
          <p:nvPr/>
        </p:nvGrpSpPr>
        <p:grpSpPr>
          <a:xfrm>
            <a:off x="5122416" y="5856652"/>
            <a:ext cx="1517927" cy="901113"/>
            <a:chOff x="3992165" y="27845"/>
            <a:chExt cx="2214562" cy="901113"/>
          </a:xfrm>
        </p:grpSpPr>
        <p:sp>
          <p:nvSpPr>
            <p:cNvPr id="37" name="חץ: סוגר זוויתי 36">
              <a:extLst>
                <a:ext uri="{FF2B5EF4-FFF2-40B4-BE49-F238E27FC236}">
                  <a16:creationId xmlns:a16="http://schemas.microsoft.com/office/drawing/2014/main" id="{1801F61E-2DCE-41EA-B22F-8AF6CF464F4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8" name="חץ: סוגר זוויתי 8">
              <a:extLst>
                <a:ext uri="{FF2B5EF4-FFF2-40B4-BE49-F238E27FC236}">
                  <a16:creationId xmlns:a16="http://schemas.microsoft.com/office/drawing/2014/main" id="{B3967684-0FF1-46A0-AEB8-C47E2B95A589}"/>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9" name="קבוצה 38">
            <a:extLst>
              <a:ext uri="{FF2B5EF4-FFF2-40B4-BE49-F238E27FC236}">
                <a16:creationId xmlns:a16="http://schemas.microsoft.com/office/drawing/2014/main" id="{86258650-7D1A-445C-8C56-0EAE83CB18B7}"/>
              </a:ext>
            </a:extLst>
          </p:cNvPr>
          <p:cNvGrpSpPr/>
          <p:nvPr/>
        </p:nvGrpSpPr>
        <p:grpSpPr>
          <a:xfrm>
            <a:off x="6329974" y="5856652"/>
            <a:ext cx="1517927" cy="901113"/>
            <a:chOff x="5985271" y="27845"/>
            <a:chExt cx="2214562" cy="901113"/>
          </a:xfrm>
        </p:grpSpPr>
        <p:sp>
          <p:nvSpPr>
            <p:cNvPr id="40" name="חץ: סוגר זוויתי 39">
              <a:extLst>
                <a:ext uri="{FF2B5EF4-FFF2-40B4-BE49-F238E27FC236}">
                  <a16:creationId xmlns:a16="http://schemas.microsoft.com/office/drawing/2014/main" id="{46F90DDE-FA22-4360-A29B-230C349F4C1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41" name="חץ: סוגר זוויתי 10">
              <a:extLst>
                <a:ext uri="{FF2B5EF4-FFF2-40B4-BE49-F238E27FC236}">
                  <a16:creationId xmlns:a16="http://schemas.microsoft.com/office/drawing/2014/main" id="{C65257B8-BCEB-42A6-81EC-4BAD34E3AD36}"/>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2" name="קבוצה 41">
            <a:extLst>
              <a:ext uri="{FF2B5EF4-FFF2-40B4-BE49-F238E27FC236}">
                <a16:creationId xmlns:a16="http://schemas.microsoft.com/office/drawing/2014/main" id="{E808B6FE-C45C-4EDB-AB71-81FBC3560978}"/>
              </a:ext>
            </a:extLst>
          </p:cNvPr>
          <p:cNvGrpSpPr/>
          <p:nvPr/>
        </p:nvGrpSpPr>
        <p:grpSpPr>
          <a:xfrm>
            <a:off x="7537532" y="5864297"/>
            <a:ext cx="1517927" cy="893468"/>
            <a:chOff x="7978378" y="20201"/>
            <a:chExt cx="2214562" cy="893468"/>
          </a:xfrm>
        </p:grpSpPr>
        <p:sp>
          <p:nvSpPr>
            <p:cNvPr id="43" name="חץ: סוגר זוויתי 42">
              <a:extLst>
                <a:ext uri="{FF2B5EF4-FFF2-40B4-BE49-F238E27FC236}">
                  <a16:creationId xmlns:a16="http://schemas.microsoft.com/office/drawing/2014/main" id="{BB4885DD-4C2B-4486-85C1-0BEEC9B5429C}"/>
                </a:ext>
              </a:extLst>
            </p:cNvPr>
            <p:cNvSpPr/>
            <p:nvPr/>
          </p:nvSpPr>
          <p:spPr>
            <a:xfrm>
              <a:off x="7978378"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4" name="חץ: סוגר זוויתי 12">
              <a:extLst>
                <a:ext uri="{FF2B5EF4-FFF2-40B4-BE49-F238E27FC236}">
                  <a16:creationId xmlns:a16="http://schemas.microsoft.com/office/drawing/2014/main" id="{D8C943BD-E84C-44A7-A7E8-A7CEA634F095}"/>
                </a:ext>
              </a:extLst>
            </p:cNvPr>
            <p:cNvSpPr txBox="1"/>
            <p:nvPr/>
          </p:nvSpPr>
          <p:spPr>
            <a:xfrm>
              <a:off x="8461882" y="20201"/>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5" name="קבוצה 44">
            <a:extLst>
              <a:ext uri="{FF2B5EF4-FFF2-40B4-BE49-F238E27FC236}">
                <a16:creationId xmlns:a16="http://schemas.microsoft.com/office/drawing/2014/main" id="{5A203BE4-BBD0-4B99-9A2D-7DE78ED79835}"/>
              </a:ext>
            </a:extLst>
          </p:cNvPr>
          <p:cNvGrpSpPr/>
          <p:nvPr/>
        </p:nvGrpSpPr>
        <p:grpSpPr>
          <a:xfrm>
            <a:off x="8745090" y="5871941"/>
            <a:ext cx="1517927" cy="885824"/>
            <a:chOff x="9971484" y="27845"/>
            <a:chExt cx="2214562" cy="885824"/>
          </a:xfrm>
        </p:grpSpPr>
        <p:sp>
          <p:nvSpPr>
            <p:cNvPr id="46" name="חץ: סוגר זוויתי 45">
              <a:extLst>
                <a:ext uri="{FF2B5EF4-FFF2-40B4-BE49-F238E27FC236}">
                  <a16:creationId xmlns:a16="http://schemas.microsoft.com/office/drawing/2014/main" id="{A6C88F99-416D-47E7-B366-3A08BC59507B}"/>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7" name="חץ: סוגר זוויתי 14">
              <a:extLst>
                <a:ext uri="{FF2B5EF4-FFF2-40B4-BE49-F238E27FC236}">
                  <a16:creationId xmlns:a16="http://schemas.microsoft.com/office/drawing/2014/main" id="{A91EECAD-4268-4DCD-AC9C-1EA70006C25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 name="מלבן 1">
            <a:extLst>
              <a:ext uri="{FF2B5EF4-FFF2-40B4-BE49-F238E27FC236}">
                <a16:creationId xmlns:a16="http://schemas.microsoft.com/office/drawing/2014/main" id="{7F3DB80E-CAEA-4A80-B847-A9C95090D46E}"/>
              </a:ext>
            </a:extLst>
          </p:cNvPr>
          <p:cNvSpPr/>
          <p:nvPr/>
        </p:nvSpPr>
        <p:spPr>
          <a:xfrm>
            <a:off x="1540006" y="1245783"/>
            <a:ext cx="9579935" cy="2435988"/>
          </a:xfrm>
          <a:prstGeom prst="rect">
            <a:avLst/>
          </a:prstGeom>
          <a:solidFill>
            <a:schemeClr val="bg1"/>
          </a:solidFill>
        </p:spPr>
        <p:txBody>
          <a:bodyPr wrap="square">
            <a:spAutoFit/>
          </a:bodyPr>
          <a:lstStyle/>
          <a:p>
            <a:pPr algn="ctr" rtl="1">
              <a:lnSpc>
                <a:spcPct val="150000"/>
              </a:lnSpc>
            </a:pPr>
            <a:r>
              <a:rPr lang="he-IL" sz="2400" b="1" u="sng" dirty="0"/>
              <a:t>הצלחה מסחררת (</a:t>
            </a:r>
            <a:r>
              <a:rPr lang="en-US" sz="2400" b="1" u="sng" dirty="0"/>
              <a:t>label 1</a:t>
            </a:r>
            <a:r>
              <a:rPr lang="he-IL" sz="2400" b="1" u="sng" dirty="0"/>
              <a:t>):</a:t>
            </a:r>
          </a:p>
          <a:p>
            <a:pPr algn="r" rtl="1">
              <a:lnSpc>
                <a:spcPct val="150000"/>
              </a:lnSpc>
            </a:pPr>
            <a:r>
              <a:rPr lang="he-IL" sz="2000" u="sng" dirty="0"/>
              <a:t>דת</a:t>
            </a:r>
            <a:r>
              <a:rPr lang="he-IL" sz="2000" dirty="0"/>
              <a:t>: יהודי, מוסלמי.</a:t>
            </a:r>
          </a:p>
          <a:p>
            <a:pPr algn="ctr" rtl="1">
              <a:lnSpc>
                <a:spcPct val="150000"/>
              </a:lnSpc>
            </a:pPr>
            <a:r>
              <a:rPr lang="he-IL" sz="2000" dirty="0">
                <a:highlight>
                  <a:srgbClr val="FFFF00"/>
                </a:highlight>
              </a:rPr>
              <a:t>89%</a:t>
            </a:r>
            <a:r>
              <a:rPr lang="en-US" sz="2000" dirty="0">
                <a:highlight>
                  <a:srgbClr val="FFFF00"/>
                </a:highlight>
              </a:rPr>
              <a:t> </a:t>
            </a:r>
            <a:r>
              <a:rPr lang="he-IL" sz="2000" dirty="0">
                <a:highlight>
                  <a:srgbClr val="FFFF00"/>
                </a:highlight>
              </a:rPr>
              <a:t>מהאוכלוסייה (ללא שאר המאפיינים)</a:t>
            </a:r>
            <a:r>
              <a:rPr lang="en-US" sz="2000" dirty="0">
                <a:highlight>
                  <a:srgbClr val="FFFF00"/>
                </a:highlight>
              </a:rPr>
              <a:t> </a:t>
            </a:r>
            <a:r>
              <a:rPr lang="he-IL" sz="2000" dirty="0">
                <a:highlight>
                  <a:srgbClr val="FFFF00"/>
                </a:highlight>
              </a:rPr>
              <a:t>מובהקים להשמה מסחררת</a:t>
            </a:r>
            <a:endParaRPr lang="he-IL" sz="2000" dirty="0"/>
          </a:p>
          <a:p>
            <a:pPr algn="r" rtl="1">
              <a:lnSpc>
                <a:spcPct val="150000"/>
              </a:lnSpc>
            </a:pPr>
            <a:r>
              <a:rPr lang="he-IL" sz="2000" u="sng" dirty="0"/>
              <a:t>רישיון</a:t>
            </a:r>
            <a:r>
              <a:rPr lang="he-IL" sz="2000" dirty="0"/>
              <a:t>:</a:t>
            </a:r>
            <a:r>
              <a:rPr lang="en-US" sz="2000" dirty="0"/>
              <a:t>B</a:t>
            </a:r>
            <a:r>
              <a:rPr lang="he-IL" sz="2000" dirty="0"/>
              <a:t> רכב פרטי</a:t>
            </a:r>
          </a:p>
          <a:p>
            <a:pPr algn="ctr" rtl="1">
              <a:lnSpc>
                <a:spcPct val="150000"/>
              </a:lnSpc>
            </a:pPr>
            <a:r>
              <a:rPr lang="he-IL" sz="2000" dirty="0">
                <a:highlight>
                  <a:srgbClr val="FFFF00"/>
                </a:highlight>
              </a:rPr>
              <a:t>שאר בעלי הרישיונות לא מובהקים להצלחה מסחררת</a:t>
            </a:r>
            <a:endParaRPr lang="he-IL" sz="2000" dirty="0"/>
          </a:p>
        </p:txBody>
      </p:sp>
    </p:spTree>
    <p:extLst>
      <p:ext uri="{BB962C8B-B14F-4D97-AF65-F5344CB8AC3E}">
        <p14:creationId xmlns:p14="http://schemas.microsoft.com/office/powerpoint/2010/main" val="2189116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53427298"/>
              </p:ext>
            </p:extLst>
          </p:nvPr>
        </p:nvGraphicFramePr>
        <p:xfrm>
          <a:off x="4102750" y="840202"/>
          <a:ext cx="404839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402308" y="1990145"/>
            <a:ext cx="7855331" cy="1438855"/>
          </a:xfrm>
          <a:prstGeom prst="rect">
            <a:avLst/>
          </a:prstGeom>
          <a:noFill/>
        </p:spPr>
        <p:txBody>
          <a:bodyPr wrap="square" rtlCol="1">
            <a:spAutoFit/>
          </a:bodyPr>
          <a:lstStyle/>
          <a:p>
            <a:pPr marL="342900" indent="-342900" algn="r" rtl="1">
              <a:lnSpc>
                <a:spcPct val="150000"/>
              </a:lnSpc>
              <a:buFont typeface="Wingdings" panose="05000000000000000000" pitchFamily="2" charset="2"/>
              <a:buChar char="ü"/>
            </a:pPr>
            <a:r>
              <a:rPr lang="he-IL" sz="2000" dirty="0">
                <a:solidFill>
                  <a:srgbClr val="272727"/>
                </a:solidFill>
                <a:latin typeface="David" panose="020E0502060401010101" pitchFamily="34" charset="-79"/>
                <a:cs typeface="David" panose="020E0502060401010101" pitchFamily="34" charset="-79"/>
              </a:rPr>
              <a:t>לא קיימים כיום מחקרים עדכניים לבדיקת רמת איכות ההצלחה של תוכנית 'מעגלי תעסוקה' או של </a:t>
            </a:r>
            <a:r>
              <a:rPr lang="he-IL" sz="2000" dirty="0">
                <a:latin typeface="David" panose="020E0502060401010101" pitchFamily="34" charset="-79"/>
                <a:cs typeface="David" panose="020E0502060401010101" pitchFamily="34" charset="-79"/>
              </a:rPr>
              <a:t>דורשי עבודה</a:t>
            </a:r>
            <a:r>
              <a:rPr lang="he-IL" sz="2000" dirty="0">
                <a:solidFill>
                  <a:srgbClr val="272727"/>
                </a:solidFill>
                <a:latin typeface="David" panose="020E0502060401010101" pitchFamily="34" charset="-79"/>
                <a:cs typeface="David" panose="020E0502060401010101" pitchFamily="34" charset="-79"/>
              </a:rPr>
              <a:t> בתוכנית.</a:t>
            </a:r>
          </a:p>
          <a:p>
            <a:pPr marL="342900" indent="-342900" algn="r" rtl="1">
              <a:lnSpc>
                <a:spcPct val="150000"/>
              </a:lnSpc>
              <a:buFont typeface="Wingdings" panose="05000000000000000000" pitchFamily="2" charset="2"/>
              <a:buChar char="ü"/>
            </a:pPr>
            <a:r>
              <a:rPr lang="he-IL" sz="2000" dirty="0">
                <a:solidFill>
                  <a:srgbClr val="272727"/>
                </a:solidFill>
                <a:latin typeface="David" panose="020E0502060401010101" pitchFamily="34" charset="-79"/>
                <a:cs typeface="David" panose="020E0502060401010101" pitchFamily="34" charset="-79"/>
              </a:rPr>
              <a:t>ביצוע פרויקט גמר מחקרי</a:t>
            </a:r>
          </a:p>
        </p:txBody>
      </p:sp>
      <p:pic>
        <p:nvPicPr>
          <p:cNvPr id="25" name="תמונה 24" descr="תוצאת תמונה עבור שירות התעסוקה">
            <a:extLst>
              <a:ext uri="{FF2B5EF4-FFF2-40B4-BE49-F238E27FC236}">
                <a16:creationId xmlns:a16="http://schemas.microsoft.com/office/drawing/2014/main" id="{3187F9B0-7F38-4BB2-91B5-F5FDA085B236}"/>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7352093B-B5B2-4292-86F1-AF60727B513D}"/>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E994F2A6-9B21-4550-966E-4F530290C17D}"/>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3A878002-DDA1-4AE0-BE49-FD020987D315}"/>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350F8344-9AA9-4127-ABAD-52467F463E0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1CB09799-BFA8-4E11-B6F4-8A3524CED901}"/>
              </a:ext>
            </a:extLst>
          </p:cNvPr>
          <p:cNvGrpSpPr/>
          <p:nvPr/>
        </p:nvGrpSpPr>
        <p:grpSpPr>
          <a:xfrm>
            <a:off x="3914858" y="5856652"/>
            <a:ext cx="1517927" cy="901113"/>
            <a:chOff x="1999059" y="27845"/>
            <a:chExt cx="2214562" cy="901113"/>
          </a:xfrm>
        </p:grpSpPr>
        <p:sp>
          <p:nvSpPr>
            <p:cNvPr id="36" name="חץ: סוגר זוויתי 35">
              <a:extLst>
                <a:ext uri="{FF2B5EF4-FFF2-40B4-BE49-F238E27FC236}">
                  <a16:creationId xmlns:a16="http://schemas.microsoft.com/office/drawing/2014/main" id="{CBEB01BB-2365-4E36-BEB4-24A753068EC0}"/>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51423733-8FF9-43DC-827E-52DC66243493}"/>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E38E768E-87A7-49D6-AF5C-07E2AB3CC69B}"/>
              </a:ext>
            </a:extLst>
          </p:cNvPr>
          <p:cNvGrpSpPr/>
          <p:nvPr/>
        </p:nvGrpSpPr>
        <p:grpSpPr>
          <a:xfrm>
            <a:off x="5122416" y="5841363"/>
            <a:ext cx="1517927" cy="901113"/>
            <a:chOff x="3992165" y="12556"/>
            <a:chExt cx="2214562" cy="901113"/>
          </a:xfrm>
        </p:grpSpPr>
        <p:sp>
          <p:nvSpPr>
            <p:cNvPr id="39" name="חץ: סוגר זוויתי 38">
              <a:extLst>
                <a:ext uri="{FF2B5EF4-FFF2-40B4-BE49-F238E27FC236}">
                  <a16:creationId xmlns:a16="http://schemas.microsoft.com/office/drawing/2014/main" id="{C006160A-2508-4C29-8F54-A428A98BE334}"/>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3BA32E9F-56C0-4690-8DFE-243614853148}"/>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24D1D632-BCC0-4711-A84B-DC45DB64C140}"/>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C75B6C91-2EE2-4BF7-8BD6-8428FA1CC662}"/>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604FF636-86F9-4312-BA36-94B6957EDA45}"/>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BC98497E-1195-4E9F-BBB5-63D1B32E24B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ED44EEAF-481D-42A7-8D8C-F679434001F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19F76353-AEB5-4697-B0E1-9DA4C989632B}"/>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BFFD3E6B-C7E4-4048-A149-9B3FD21A9E64}"/>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F4CDDEC6-D55D-4C15-AE93-5ABFDDC3BF4A}"/>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28882C88-92A6-42C0-A123-4AAC03BB3079}"/>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5735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30" name="תיבת טקסט 7">
            <a:extLst>
              <a:ext uri="{FF2B5EF4-FFF2-40B4-BE49-F238E27FC236}">
                <a16:creationId xmlns:a16="http://schemas.microsoft.com/office/drawing/2014/main" id="{63B9C21B-1785-4DBC-9BF4-A738F7A1FCE3}"/>
              </a:ext>
            </a:extLst>
          </p:cNvPr>
          <p:cNvSpPr txBox="1"/>
          <p:nvPr/>
        </p:nvSpPr>
        <p:spPr>
          <a:xfrm>
            <a:off x="1929859" y="2105598"/>
            <a:ext cx="8800227" cy="2343655"/>
          </a:xfrm>
          <a:prstGeom prst="rect">
            <a:avLst/>
          </a:prstGeom>
          <a:solidFill>
            <a:schemeClr val="bg1"/>
          </a:solid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a:lnSpc>
                <a:spcPct val="150000"/>
              </a:lnSpc>
              <a:buFont typeface="Wingdings" panose="05000000000000000000" pitchFamily="2" charset="2"/>
              <a:buChar char="v"/>
            </a:pPr>
            <a:r>
              <a:rPr lang="he-IL" sz="2000" dirty="0"/>
              <a:t>אין הבדל בין השמות (</a:t>
            </a:r>
            <a:r>
              <a:rPr lang="en-US" sz="2000" dirty="0"/>
              <a:t>labels 1 and 2</a:t>
            </a:r>
            <a:r>
              <a:rPr lang="he-IL" sz="2000" dirty="0"/>
              <a:t>) מהאוכלוסייה הערבית לשאר האוכלוסייה.</a:t>
            </a:r>
            <a:endParaRPr lang="en-US" sz="2000" dirty="0"/>
          </a:p>
          <a:p>
            <a:pPr marL="285750" lvl="0" indent="-285750">
              <a:lnSpc>
                <a:spcPct val="150000"/>
              </a:lnSpc>
              <a:buFont typeface="Wingdings" panose="05000000000000000000" pitchFamily="2" charset="2"/>
              <a:buChar char="v"/>
            </a:pPr>
            <a:r>
              <a:rPr lang="he-IL" sz="2000" dirty="0"/>
              <a:t>מודל עץ ההחלטות ומבחנים סטטיסטים הראו כי ככל שדורש העבודה יבצע פחות פעילויות בתוכנית, כך הסיכוי להצלחה איכותית יותר תגדל.</a:t>
            </a:r>
            <a:endParaRPr lang="en-US" sz="2000" dirty="0"/>
          </a:p>
          <a:p>
            <a:pPr marL="285750" lvl="0" indent="-285750">
              <a:lnSpc>
                <a:spcPct val="150000"/>
              </a:lnSpc>
              <a:buFont typeface="Wingdings" panose="05000000000000000000" pitchFamily="2" charset="2"/>
              <a:buChar char="v"/>
            </a:pPr>
            <a:r>
              <a:rPr lang="he-IL" sz="2000" dirty="0"/>
              <a:t>ישנה השפעה בין זמן הימצאותו בתוכנית לבין סוג הצלחתו (השמה איכותית).</a:t>
            </a:r>
            <a:endParaRPr lang="en-US" sz="2000" dirty="0"/>
          </a:p>
          <a:p>
            <a:pPr marL="285750" lvl="0" indent="-285750">
              <a:lnSpc>
                <a:spcPct val="150000"/>
              </a:lnSpc>
              <a:buFont typeface="Wingdings" panose="05000000000000000000" pitchFamily="2" charset="2"/>
              <a:buChar char="v"/>
            </a:pPr>
            <a:r>
              <a:rPr lang="he-IL" sz="2000" dirty="0"/>
              <a:t>ישנה השפעה בין מאפיינים סוציואקונומיים של דורש עבודה על סוג ההצלחה בתוכנית.</a:t>
            </a:r>
          </a:p>
        </p:txBody>
      </p:sp>
      <p:grpSp>
        <p:nvGrpSpPr>
          <p:cNvPr id="31" name="קבוצה 30">
            <a:extLst>
              <a:ext uri="{FF2B5EF4-FFF2-40B4-BE49-F238E27FC236}">
                <a16:creationId xmlns:a16="http://schemas.microsoft.com/office/drawing/2014/main" id="{1A996C18-FC12-4134-B8D4-A4C446E44E79}"/>
              </a:ext>
            </a:extLst>
          </p:cNvPr>
          <p:cNvGrpSpPr/>
          <p:nvPr/>
        </p:nvGrpSpPr>
        <p:grpSpPr>
          <a:xfrm>
            <a:off x="4666410" y="989890"/>
            <a:ext cx="3327127" cy="702000"/>
            <a:chOff x="0" y="0"/>
            <a:chExt cx="3327127" cy="702000"/>
          </a:xfrm>
        </p:grpSpPr>
        <p:sp>
          <p:nvSpPr>
            <p:cNvPr id="50" name="מלבן: פינות מעוגלות 49">
              <a:extLst>
                <a:ext uri="{FF2B5EF4-FFF2-40B4-BE49-F238E27FC236}">
                  <a16:creationId xmlns:a16="http://schemas.microsoft.com/office/drawing/2014/main" id="{BEDB2D0A-2594-42F6-9974-DF0217B7B262}"/>
                </a:ext>
              </a:extLst>
            </p:cNvPr>
            <p:cNvSpPr/>
            <p:nvPr/>
          </p:nvSpPr>
          <p:spPr>
            <a:xfrm>
              <a:off x="0" y="0"/>
              <a:ext cx="3327127" cy="7020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מלבן: פינות מעוגלות 4">
              <a:extLst>
                <a:ext uri="{FF2B5EF4-FFF2-40B4-BE49-F238E27FC236}">
                  <a16:creationId xmlns:a16="http://schemas.microsoft.com/office/drawing/2014/main" id="{DA46A2CD-02D4-40F7-A7FB-056276A3D52A}"/>
                </a:ext>
              </a:extLst>
            </p:cNvPr>
            <p:cNvSpPr txBox="1"/>
            <p:nvPr/>
          </p:nvSpPr>
          <p:spPr>
            <a:xfrm>
              <a:off x="34269" y="34269"/>
              <a:ext cx="3258589" cy="633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מסקנות המחקר</a:t>
              </a:r>
            </a:p>
          </p:txBody>
        </p:sp>
      </p:grpSp>
      <p:grpSp>
        <p:nvGrpSpPr>
          <p:cNvPr id="47" name="קבוצה 46">
            <a:extLst>
              <a:ext uri="{FF2B5EF4-FFF2-40B4-BE49-F238E27FC236}">
                <a16:creationId xmlns:a16="http://schemas.microsoft.com/office/drawing/2014/main" id="{49956A8E-ED43-4F5B-9ADF-B8AE42473CF7}"/>
              </a:ext>
            </a:extLst>
          </p:cNvPr>
          <p:cNvGrpSpPr/>
          <p:nvPr/>
        </p:nvGrpSpPr>
        <p:grpSpPr>
          <a:xfrm>
            <a:off x="2686168" y="5856652"/>
            <a:ext cx="1517927" cy="893469"/>
            <a:chOff x="5953" y="27845"/>
            <a:chExt cx="2214562" cy="893469"/>
          </a:xfrm>
        </p:grpSpPr>
        <p:sp>
          <p:nvSpPr>
            <p:cNvPr id="48" name="חץ: סוגר זוויתי 47">
              <a:extLst>
                <a:ext uri="{FF2B5EF4-FFF2-40B4-BE49-F238E27FC236}">
                  <a16:creationId xmlns:a16="http://schemas.microsoft.com/office/drawing/2014/main" id="{76778021-87C4-49BB-B408-566E1B425A38}"/>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9" name="חץ: סוגר זוויתי 4">
              <a:extLst>
                <a:ext uri="{FF2B5EF4-FFF2-40B4-BE49-F238E27FC236}">
                  <a16:creationId xmlns:a16="http://schemas.microsoft.com/office/drawing/2014/main" id="{9319C2CD-740F-47C3-B225-1E83FAFBF611}"/>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52" name="קבוצה 51">
            <a:extLst>
              <a:ext uri="{FF2B5EF4-FFF2-40B4-BE49-F238E27FC236}">
                <a16:creationId xmlns:a16="http://schemas.microsoft.com/office/drawing/2014/main" id="{294E291B-778F-4519-9AB1-02D9C93D36F4}"/>
              </a:ext>
            </a:extLst>
          </p:cNvPr>
          <p:cNvGrpSpPr/>
          <p:nvPr/>
        </p:nvGrpSpPr>
        <p:grpSpPr>
          <a:xfrm>
            <a:off x="3914858" y="5835146"/>
            <a:ext cx="1517927" cy="907330"/>
            <a:chOff x="1999059" y="6339"/>
            <a:chExt cx="2214562" cy="907330"/>
          </a:xfrm>
        </p:grpSpPr>
        <p:sp>
          <p:nvSpPr>
            <p:cNvPr id="53" name="חץ: סוגר זוויתי 52">
              <a:extLst>
                <a:ext uri="{FF2B5EF4-FFF2-40B4-BE49-F238E27FC236}">
                  <a16:creationId xmlns:a16="http://schemas.microsoft.com/office/drawing/2014/main" id="{C66F1033-CD8F-4334-831E-EEEC5CFBD449}"/>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4" name="חץ: סוגר זוויתי 6">
              <a:extLst>
                <a:ext uri="{FF2B5EF4-FFF2-40B4-BE49-F238E27FC236}">
                  <a16:creationId xmlns:a16="http://schemas.microsoft.com/office/drawing/2014/main" id="{EB1606C0-7F17-45D0-AEAA-B6E48F7FEA2B}"/>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5" name="קבוצה 54">
            <a:extLst>
              <a:ext uri="{FF2B5EF4-FFF2-40B4-BE49-F238E27FC236}">
                <a16:creationId xmlns:a16="http://schemas.microsoft.com/office/drawing/2014/main" id="{DC3CE553-46C4-4C14-A4EF-C9C9A153BB27}"/>
              </a:ext>
            </a:extLst>
          </p:cNvPr>
          <p:cNvGrpSpPr/>
          <p:nvPr/>
        </p:nvGrpSpPr>
        <p:grpSpPr>
          <a:xfrm>
            <a:off x="5122416" y="5856652"/>
            <a:ext cx="1517927" cy="901113"/>
            <a:chOff x="3992165" y="27845"/>
            <a:chExt cx="2214562" cy="901113"/>
          </a:xfrm>
        </p:grpSpPr>
        <p:sp>
          <p:nvSpPr>
            <p:cNvPr id="56" name="חץ: סוגר זוויתי 55">
              <a:extLst>
                <a:ext uri="{FF2B5EF4-FFF2-40B4-BE49-F238E27FC236}">
                  <a16:creationId xmlns:a16="http://schemas.microsoft.com/office/drawing/2014/main" id="{A26989A2-E271-4637-852E-9940BC9BFB62}"/>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7" name="חץ: סוגר זוויתי 8">
              <a:extLst>
                <a:ext uri="{FF2B5EF4-FFF2-40B4-BE49-F238E27FC236}">
                  <a16:creationId xmlns:a16="http://schemas.microsoft.com/office/drawing/2014/main" id="{A7DBC474-4B2B-44A4-992F-6C5DC61482F1}"/>
                </a:ext>
              </a:extLst>
            </p:cNvPr>
            <p:cNvSpPr txBox="1"/>
            <p:nvPr/>
          </p:nvSpPr>
          <p:spPr>
            <a:xfrm>
              <a:off x="439448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8" name="קבוצה 57">
            <a:extLst>
              <a:ext uri="{FF2B5EF4-FFF2-40B4-BE49-F238E27FC236}">
                <a16:creationId xmlns:a16="http://schemas.microsoft.com/office/drawing/2014/main" id="{3A1F56E8-29BE-4375-93E1-3F964311F9DF}"/>
              </a:ext>
            </a:extLst>
          </p:cNvPr>
          <p:cNvGrpSpPr/>
          <p:nvPr/>
        </p:nvGrpSpPr>
        <p:grpSpPr>
          <a:xfrm>
            <a:off x="6329974" y="5856652"/>
            <a:ext cx="1517927" cy="901113"/>
            <a:chOff x="5985271" y="27845"/>
            <a:chExt cx="2214562" cy="901113"/>
          </a:xfrm>
        </p:grpSpPr>
        <p:sp>
          <p:nvSpPr>
            <p:cNvPr id="59" name="חץ: סוגר זוויתי 58">
              <a:extLst>
                <a:ext uri="{FF2B5EF4-FFF2-40B4-BE49-F238E27FC236}">
                  <a16:creationId xmlns:a16="http://schemas.microsoft.com/office/drawing/2014/main" id="{DE42B64B-D1FB-40A3-8696-AE7539432AEE}"/>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txBody>
            <a:bodyPr/>
            <a:lstStyle/>
            <a:p>
              <a:endParaRPr lang="he-IL" dirty="0"/>
            </a:p>
          </p:txBody>
        </p:sp>
        <p:sp>
          <p:nvSpPr>
            <p:cNvPr id="60" name="חץ: סוגר זוויתי 10">
              <a:extLst>
                <a:ext uri="{FF2B5EF4-FFF2-40B4-BE49-F238E27FC236}">
                  <a16:creationId xmlns:a16="http://schemas.microsoft.com/office/drawing/2014/main" id="{EC31C7EE-3C65-475A-B0BE-A568E37F295D}"/>
                </a:ext>
              </a:extLst>
            </p:cNvPr>
            <p:cNvSpPr txBox="1"/>
            <p:nvPr/>
          </p:nvSpPr>
          <p:spPr>
            <a:xfrm>
              <a:off x="6468775"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61" name="קבוצה 60">
            <a:extLst>
              <a:ext uri="{FF2B5EF4-FFF2-40B4-BE49-F238E27FC236}">
                <a16:creationId xmlns:a16="http://schemas.microsoft.com/office/drawing/2014/main" id="{3DAD5121-CBEA-4418-B774-66BFCD4753F5}"/>
              </a:ext>
            </a:extLst>
          </p:cNvPr>
          <p:cNvGrpSpPr/>
          <p:nvPr/>
        </p:nvGrpSpPr>
        <p:grpSpPr>
          <a:xfrm>
            <a:off x="7537532" y="5871941"/>
            <a:ext cx="1517927" cy="885824"/>
            <a:chOff x="7978378" y="27845"/>
            <a:chExt cx="2214562" cy="885824"/>
          </a:xfrm>
        </p:grpSpPr>
        <p:sp>
          <p:nvSpPr>
            <p:cNvPr id="62" name="חץ: סוגר זוויתי 61">
              <a:extLst>
                <a:ext uri="{FF2B5EF4-FFF2-40B4-BE49-F238E27FC236}">
                  <a16:creationId xmlns:a16="http://schemas.microsoft.com/office/drawing/2014/main" id="{27D5CEC9-9CD6-402C-B354-30A7F7D6A5DD}"/>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63" name="חץ: סוגר זוויתי 12">
              <a:extLst>
                <a:ext uri="{FF2B5EF4-FFF2-40B4-BE49-F238E27FC236}">
                  <a16:creationId xmlns:a16="http://schemas.microsoft.com/office/drawing/2014/main" id="{D454A956-2386-4803-9D98-33D4F8BCBD12}"/>
                </a:ext>
              </a:extLst>
            </p:cNvPr>
            <p:cNvSpPr txBox="1"/>
            <p:nvPr/>
          </p:nvSpPr>
          <p:spPr>
            <a:xfrm>
              <a:off x="8432101"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4" name="קבוצה 63">
            <a:extLst>
              <a:ext uri="{FF2B5EF4-FFF2-40B4-BE49-F238E27FC236}">
                <a16:creationId xmlns:a16="http://schemas.microsoft.com/office/drawing/2014/main" id="{1898F838-DF1E-4566-B48A-1D11361EF9D8}"/>
              </a:ext>
            </a:extLst>
          </p:cNvPr>
          <p:cNvGrpSpPr/>
          <p:nvPr/>
        </p:nvGrpSpPr>
        <p:grpSpPr>
          <a:xfrm>
            <a:off x="8745090" y="5871941"/>
            <a:ext cx="1517927" cy="885824"/>
            <a:chOff x="9971484" y="27845"/>
            <a:chExt cx="2214562" cy="885824"/>
          </a:xfrm>
        </p:grpSpPr>
        <p:sp>
          <p:nvSpPr>
            <p:cNvPr id="65" name="חץ: סוגר זוויתי 64">
              <a:extLst>
                <a:ext uri="{FF2B5EF4-FFF2-40B4-BE49-F238E27FC236}">
                  <a16:creationId xmlns:a16="http://schemas.microsoft.com/office/drawing/2014/main" id="{A6B8BB37-6E63-4E0E-B36F-264A1DBAB90E}"/>
                </a:ext>
              </a:extLst>
            </p:cNvPr>
            <p:cNvSpPr/>
            <p:nvPr/>
          </p:nvSpPr>
          <p:spPr>
            <a:xfrm>
              <a:off x="9971484"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83" name="חץ: סוגר זוויתי 14">
              <a:extLst>
                <a:ext uri="{FF2B5EF4-FFF2-40B4-BE49-F238E27FC236}">
                  <a16:creationId xmlns:a16="http://schemas.microsoft.com/office/drawing/2014/main" id="{F10D704B-C832-4D53-95A3-F79CF077A03F}"/>
                </a:ext>
              </a:extLst>
            </p:cNvPr>
            <p:cNvSpPr txBox="1"/>
            <p:nvPr/>
          </p:nvSpPr>
          <p:spPr>
            <a:xfrm>
              <a:off x="10424293"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800994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תמונה 24" descr="תוצאת תמונה עבור שירות התעסוקה">
            <a:extLst>
              <a:ext uri="{FF2B5EF4-FFF2-40B4-BE49-F238E27FC236}">
                <a16:creationId xmlns:a16="http://schemas.microsoft.com/office/drawing/2014/main" id="{88C42E2A-E10A-4025-9892-77D1C3931948}"/>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C9C5123B-456E-4AD2-B9EE-447FD1FC8FD2}"/>
              </a:ext>
            </a:extLst>
          </p:cNvPr>
          <p:cNvPicPr/>
          <p:nvPr/>
        </p:nvPicPr>
        <p:blipFill rotWithShape="1">
          <a:blip r:embed="rId4">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pic>
        <p:nvPicPr>
          <p:cNvPr id="24" name="Picture 2" descr="תוצאת תמונה עבור question">
            <a:extLst>
              <a:ext uri="{FF2B5EF4-FFF2-40B4-BE49-F238E27FC236}">
                <a16:creationId xmlns:a16="http://schemas.microsoft.com/office/drawing/2014/main" id="{AE4DA7E7-E3D3-4FED-8779-4746370C1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554" y="1547055"/>
            <a:ext cx="6578891" cy="3909587"/>
          </a:xfrm>
          <a:prstGeom prst="rect">
            <a:avLst/>
          </a:prstGeom>
          <a:noFill/>
          <a:extLst>
            <a:ext uri="{909E8E84-426E-40DD-AFC4-6F175D3DCCD1}">
              <a14:hiddenFill xmlns:a14="http://schemas.microsoft.com/office/drawing/2010/main">
                <a:solidFill>
                  <a:srgbClr val="FFFFFF"/>
                </a:solidFill>
              </a14:hiddenFill>
            </a:ext>
          </a:extLst>
        </p:spPr>
      </p:pic>
      <p:sp>
        <p:nvSpPr>
          <p:cNvPr id="27" name="תיבת טקסט 6">
            <a:extLst>
              <a:ext uri="{FF2B5EF4-FFF2-40B4-BE49-F238E27FC236}">
                <a16:creationId xmlns:a16="http://schemas.microsoft.com/office/drawing/2014/main" id="{D950F96E-BE66-4A3D-99EF-D0EAAAF6C302}"/>
              </a:ext>
            </a:extLst>
          </p:cNvPr>
          <p:cNvSpPr txBox="1"/>
          <p:nvPr/>
        </p:nvSpPr>
        <p:spPr>
          <a:xfrm>
            <a:off x="4907091" y="762325"/>
            <a:ext cx="2012905" cy="769441"/>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he-IL" sz="4400" dirty="0"/>
              <a:t>שאלות</a:t>
            </a:r>
          </a:p>
        </p:txBody>
      </p:sp>
    </p:spTree>
    <p:extLst>
      <p:ext uri="{BB962C8B-B14F-4D97-AF65-F5344CB8AC3E}">
        <p14:creationId xmlns:p14="http://schemas.microsoft.com/office/powerpoint/2010/main" val="242392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486515957"/>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2126511" y="1892212"/>
            <a:ext cx="8707825" cy="1900520"/>
          </a:xfrm>
          <a:prstGeom prst="rect">
            <a:avLst/>
          </a:prstGeom>
          <a:noFill/>
        </p:spPr>
        <p:txBody>
          <a:bodyPr wrap="square" rtlCol="1">
            <a:spAutoFit/>
          </a:bodyPr>
          <a:lstStyle/>
          <a:p>
            <a:pPr marL="457200" indent="-457200" algn="r" rtl="1">
              <a:lnSpc>
                <a:spcPct val="150000"/>
              </a:lnSpc>
              <a:buFont typeface="+mj-lt"/>
              <a:buAutoNum type="arabicParenR"/>
            </a:pPr>
            <a:r>
              <a:rPr lang="he-IL" sz="2000" dirty="0">
                <a:latin typeface="Times New Roman" panose="02020603050405020304" pitchFamily="18" charset="0"/>
                <a:ea typeface="Times New Roman" panose="02020603050405020304" pitchFamily="18" charset="0"/>
                <a:cs typeface="David" panose="020E0502060401010101" pitchFamily="34" charset="-79"/>
              </a:rPr>
              <a:t>חקר גורמי ההצלחה של תוכנית 'מעגלי תעסוקה' ע"י בחינת מאפייני התוכנית ומאפיינים סוציואקונומיים של </a:t>
            </a:r>
            <a:r>
              <a:rPr lang="he-IL" sz="2000" dirty="0">
                <a:latin typeface="David" panose="020E0502060401010101" pitchFamily="34" charset="-79"/>
                <a:cs typeface="David" panose="020E0502060401010101" pitchFamily="34" charset="-79"/>
              </a:rPr>
              <a:t>דורשי עבודה</a:t>
            </a:r>
            <a:r>
              <a:rPr lang="he-IL" sz="2000" dirty="0">
                <a:latin typeface="Times New Roman" panose="02020603050405020304" pitchFamily="18" charset="0"/>
                <a:ea typeface="Times New Roman" panose="02020603050405020304" pitchFamily="18" charset="0"/>
                <a:cs typeface="David" panose="020E0502060401010101" pitchFamily="34" charset="-79"/>
              </a:rPr>
              <a:t> שהושמו דרכה.</a:t>
            </a:r>
          </a:p>
          <a:p>
            <a:pPr marL="457200" indent="-457200" algn="r" rtl="1">
              <a:lnSpc>
                <a:spcPct val="150000"/>
              </a:lnSpc>
              <a:buFont typeface="+mj-lt"/>
              <a:buAutoNum type="arabicParenR"/>
            </a:pPr>
            <a:r>
              <a:rPr lang="he-IL" sz="2000" dirty="0">
                <a:latin typeface="Times New Roman" panose="02020603050405020304" pitchFamily="18" charset="0"/>
                <a:ea typeface="Times New Roman" panose="02020603050405020304" pitchFamily="18" charset="0"/>
                <a:cs typeface="David" panose="020E0502060401010101" pitchFamily="34" charset="-79"/>
              </a:rPr>
              <a:t>מציאת תוצאות ומסקנות ע"י ביצוע ניתוח הנתונים בכלים סטטיסטים.</a:t>
            </a:r>
          </a:p>
          <a:p>
            <a:pPr marL="457200" indent="-457200" algn="r" rtl="1">
              <a:lnSpc>
                <a:spcPct val="150000"/>
              </a:lnSpc>
              <a:buFont typeface="+mj-lt"/>
              <a:buAutoNum type="arabicParenR"/>
            </a:pPr>
            <a:r>
              <a:rPr lang="he-IL" sz="2000" dirty="0">
                <a:latin typeface="Times New Roman" panose="02020603050405020304" pitchFamily="18" charset="0"/>
                <a:ea typeface="Times New Roman" panose="02020603050405020304" pitchFamily="18" charset="0"/>
                <a:cs typeface="David" panose="020E0502060401010101" pitchFamily="34" charset="-79"/>
              </a:rPr>
              <a:t>כתיבת מאמר מחקרי.</a:t>
            </a:r>
          </a:p>
        </p:txBody>
      </p:sp>
      <p:pic>
        <p:nvPicPr>
          <p:cNvPr id="25" name="תמונה 24" descr="תוצאת תמונה עבור שירות התעסוקה">
            <a:extLst>
              <a:ext uri="{FF2B5EF4-FFF2-40B4-BE49-F238E27FC236}">
                <a16:creationId xmlns:a16="http://schemas.microsoft.com/office/drawing/2014/main" id="{5874AD99-BC0F-499F-AD5B-3E7CDD42DDAB}"/>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6" name="תמונה 25">
            <a:extLst>
              <a:ext uri="{FF2B5EF4-FFF2-40B4-BE49-F238E27FC236}">
                <a16:creationId xmlns:a16="http://schemas.microsoft.com/office/drawing/2014/main" id="{5EF3EED0-8F6E-411E-B438-21471ACB3924}"/>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82" name="קבוצה 81">
            <a:extLst>
              <a:ext uri="{FF2B5EF4-FFF2-40B4-BE49-F238E27FC236}">
                <a16:creationId xmlns:a16="http://schemas.microsoft.com/office/drawing/2014/main" id="{9094EF33-9A94-4B96-B29D-F4A139C04732}"/>
              </a:ext>
            </a:extLst>
          </p:cNvPr>
          <p:cNvGrpSpPr/>
          <p:nvPr/>
        </p:nvGrpSpPr>
        <p:grpSpPr>
          <a:xfrm>
            <a:off x="2686168" y="5856652"/>
            <a:ext cx="1517927" cy="893469"/>
            <a:chOff x="5953" y="27845"/>
            <a:chExt cx="2214562" cy="893469"/>
          </a:xfrm>
        </p:grpSpPr>
        <p:sp>
          <p:nvSpPr>
            <p:cNvPr id="83" name="חץ: סוגר זוויתי 82">
              <a:extLst>
                <a:ext uri="{FF2B5EF4-FFF2-40B4-BE49-F238E27FC236}">
                  <a16:creationId xmlns:a16="http://schemas.microsoft.com/office/drawing/2014/main" id="{3FE0D2F4-0CB5-49ED-BA9B-D907D030172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84" name="חץ: סוגר זוויתי 4">
              <a:extLst>
                <a:ext uri="{FF2B5EF4-FFF2-40B4-BE49-F238E27FC236}">
                  <a16:creationId xmlns:a16="http://schemas.microsoft.com/office/drawing/2014/main" id="{31C71008-1DC3-4F87-BE27-8D2D6FC8F769}"/>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85" name="קבוצה 84">
            <a:extLst>
              <a:ext uri="{FF2B5EF4-FFF2-40B4-BE49-F238E27FC236}">
                <a16:creationId xmlns:a16="http://schemas.microsoft.com/office/drawing/2014/main" id="{5050C8B4-7736-4648-952C-EE28509BE789}"/>
              </a:ext>
            </a:extLst>
          </p:cNvPr>
          <p:cNvGrpSpPr/>
          <p:nvPr/>
        </p:nvGrpSpPr>
        <p:grpSpPr>
          <a:xfrm>
            <a:off x="3914858" y="5856652"/>
            <a:ext cx="1517927" cy="901113"/>
            <a:chOff x="1999059" y="27845"/>
            <a:chExt cx="2214562" cy="901113"/>
          </a:xfrm>
        </p:grpSpPr>
        <p:sp>
          <p:nvSpPr>
            <p:cNvPr id="86" name="חץ: סוגר זוויתי 85">
              <a:extLst>
                <a:ext uri="{FF2B5EF4-FFF2-40B4-BE49-F238E27FC236}">
                  <a16:creationId xmlns:a16="http://schemas.microsoft.com/office/drawing/2014/main" id="{1210A3B0-1F36-439C-8A86-60BAE51B9472}"/>
                </a:ext>
              </a:extLst>
            </p:cNvPr>
            <p:cNvSpPr/>
            <p:nvPr/>
          </p:nvSpPr>
          <p:spPr>
            <a:xfrm>
              <a:off x="1999059" y="27845"/>
              <a:ext cx="2214562" cy="885824"/>
            </a:xfrm>
            <a:prstGeom prst="chevron">
              <a:avLst/>
            </a:prstGeom>
            <a:solidFill>
              <a:schemeClr val="accent3"/>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87" name="חץ: סוגר זוויתי 6">
              <a:extLst>
                <a:ext uri="{FF2B5EF4-FFF2-40B4-BE49-F238E27FC236}">
                  <a16:creationId xmlns:a16="http://schemas.microsoft.com/office/drawing/2014/main" id="{F186914E-59F5-44B4-BB90-801A46A56188}"/>
                </a:ext>
              </a:extLst>
            </p:cNvPr>
            <p:cNvSpPr txBox="1"/>
            <p:nvPr/>
          </p:nvSpPr>
          <p:spPr>
            <a:xfrm>
              <a:off x="2498359" y="43134"/>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88" name="קבוצה 87">
            <a:extLst>
              <a:ext uri="{FF2B5EF4-FFF2-40B4-BE49-F238E27FC236}">
                <a16:creationId xmlns:a16="http://schemas.microsoft.com/office/drawing/2014/main" id="{34342601-D622-444F-AF5D-B07C9DB3AEBB}"/>
              </a:ext>
            </a:extLst>
          </p:cNvPr>
          <p:cNvGrpSpPr/>
          <p:nvPr/>
        </p:nvGrpSpPr>
        <p:grpSpPr>
          <a:xfrm>
            <a:off x="5122416" y="5841363"/>
            <a:ext cx="1517927" cy="901113"/>
            <a:chOff x="3992165" y="12556"/>
            <a:chExt cx="2214562" cy="901113"/>
          </a:xfrm>
        </p:grpSpPr>
        <p:sp>
          <p:nvSpPr>
            <p:cNvPr id="89" name="חץ: סוגר זוויתי 88">
              <a:extLst>
                <a:ext uri="{FF2B5EF4-FFF2-40B4-BE49-F238E27FC236}">
                  <a16:creationId xmlns:a16="http://schemas.microsoft.com/office/drawing/2014/main" id="{DE513935-44E6-4A09-8FE9-587B76457A28}"/>
                </a:ext>
              </a:extLst>
            </p:cNvPr>
            <p:cNvSpPr/>
            <p:nvPr/>
          </p:nvSpPr>
          <p:spPr>
            <a:xfrm>
              <a:off x="3992165"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90" name="חץ: סוגר זוויתי 8">
              <a:extLst>
                <a:ext uri="{FF2B5EF4-FFF2-40B4-BE49-F238E27FC236}">
                  <a16:creationId xmlns:a16="http://schemas.microsoft.com/office/drawing/2014/main" id="{3104D83B-80E1-4968-A09C-0BACAE5E9763}"/>
                </a:ext>
              </a:extLst>
            </p:cNvPr>
            <p:cNvSpPr txBox="1"/>
            <p:nvPr/>
          </p:nvSpPr>
          <p:spPr>
            <a:xfrm>
              <a:off x="4390624" y="12556"/>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91" name="קבוצה 90">
            <a:extLst>
              <a:ext uri="{FF2B5EF4-FFF2-40B4-BE49-F238E27FC236}">
                <a16:creationId xmlns:a16="http://schemas.microsoft.com/office/drawing/2014/main" id="{70915BD1-4E73-46A1-A410-8762A79049B7}"/>
              </a:ext>
            </a:extLst>
          </p:cNvPr>
          <p:cNvGrpSpPr/>
          <p:nvPr/>
        </p:nvGrpSpPr>
        <p:grpSpPr>
          <a:xfrm>
            <a:off x="6329974" y="5856652"/>
            <a:ext cx="1517927" cy="893469"/>
            <a:chOff x="5985271" y="27845"/>
            <a:chExt cx="2214562" cy="893469"/>
          </a:xfrm>
        </p:grpSpPr>
        <p:sp>
          <p:nvSpPr>
            <p:cNvPr id="92" name="חץ: סוגר זוויתי 91">
              <a:extLst>
                <a:ext uri="{FF2B5EF4-FFF2-40B4-BE49-F238E27FC236}">
                  <a16:creationId xmlns:a16="http://schemas.microsoft.com/office/drawing/2014/main" id="{985A3E73-48BC-4CC4-8D76-FA43EB3FEC38}"/>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93" name="חץ: סוגר זוויתי 10">
              <a:extLst>
                <a:ext uri="{FF2B5EF4-FFF2-40B4-BE49-F238E27FC236}">
                  <a16:creationId xmlns:a16="http://schemas.microsoft.com/office/drawing/2014/main" id="{E4E369B8-F448-464C-80EE-A928299C2061}"/>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94" name="קבוצה 93">
            <a:extLst>
              <a:ext uri="{FF2B5EF4-FFF2-40B4-BE49-F238E27FC236}">
                <a16:creationId xmlns:a16="http://schemas.microsoft.com/office/drawing/2014/main" id="{6AD14BAC-6652-4308-98A1-E598B135D820}"/>
              </a:ext>
            </a:extLst>
          </p:cNvPr>
          <p:cNvGrpSpPr/>
          <p:nvPr/>
        </p:nvGrpSpPr>
        <p:grpSpPr>
          <a:xfrm>
            <a:off x="7537532" y="5843579"/>
            <a:ext cx="1517927" cy="914186"/>
            <a:chOff x="7978378" y="-517"/>
            <a:chExt cx="2214562" cy="914186"/>
          </a:xfrm>
        </p:grpSpPr>
        <p:sp>
          <p:nvSpPr>
            <p:cNvPr id="95" name="חץ: סוגר זוויתי 94">
              <a:extLst>
                <a:ext uri="{FF2B5EF4-FFF2-40B4-BE49-F238E27FC236}">
                  <a16:creationId xmlns:a16="http://schemas.microsoft.com/office/drawing/2014/main" id="{270F9479-4C28-48E4-84C4-C362CB19E48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96" name="חץ: סוגר זוויתי 12">
              <a:extLst>
                <a:ext uri="{FF2B5EF4-FFF2-40B4-BE49-F238E27FC236}">
                  <a16:creationId xmlns:a16="http://schemas.microsoft.com/office/drawing/2014/main" id="{9BE1430B-2F25-4C30-93BD-6E43B7FDB760}"/>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97" name="קבוצה 96">
            <a:extLst>
              <a:ext uri="{FF2B5EF4-FFF2-40B4-BE49-F238E27FC236}">
                <a16:creationId xmlns:a16="http://schemas.microsoft.com/office/drawing/2014/main" id="{3687AAEB-317B-439B-8C3B-CC3B2CF762BD}"/>
              </a:ext>
            </a:extLst>
          </p:cNvPr>
          <p:cNvGrpSpPr/>
          <p:nvPr/>
        </p:nvGrpSpPr>
        <p:grpSpPr>
          <a:xfrm>
            <a:off x="8745090" y="5871941"/>
            <a:ext cx="1517927" cy="885824"/>
            <a:chOff x="9971484" y="27845"/>
            <a:chExt cx="2214562" cy="885824"/>
          </a:xfrm>
        </p:grpSpPr>
        <p:sp>
          <p:nvSpPr>
            <p:cNvPr id="98" name="חץ: סוגר זוויתי 97">
              <a:extLst>
                <a:ext uri="{FF2B5EF4-FFF2-40B4-BE49-F238E27FC236}">
                  <a16:creationId xmlns:a16="http://schemas.microsoft.com/office/drawing/2014/main" id="{69F46285-9B47-4A22-A9C8-04ECA3CD3A4F}"/>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99" name="חץ: סוגר זוויתי 14">
              <a:extLst>
                <a:ext uri="{FF2B5EF4-FFF2-40B4-BE49-F238E27FC236}">
                  <a16:creationId xmlns:a16="http://schemas.microsoft.com/office/drawing/2014/main" id="{430C658C-E6EF-4FE5-BDCF-ABAC46556228}"/>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131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439419" y="192371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39835582"/>
              </p:ext>
            </p:extLst>
          </p:nvPr>
        </p:nvGraphicFramePr>
        <p:xfrm>
          <a:off x="5261434" y="854246"/>
          <a:ext cx="2579683"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תיבת טקסט 4">
            <a:extLst>
              <a:ext uri="{FF2B5EF4-FFF2-40B4-BE49-F238E27FC236}">
                <a16:creationId xmlns:a16="http://schemas.microsoft.com/office/drawing/2014/main" id="{EFFA2094-7218-44E1-816D-981EA612941F}"/>
              </a:ext>
            </a:extLst>
          </p:cNvPr>
          <p:cNvSpPr txBox="1"/>
          <p:nvPr/>
        </p:nvSpPr>
        <p:spPr>
          <a:xfrm>
            <a:off x="722819" y="1703035"/>
            <a:ext cx="10317119" cy="2564035"/>
          </a:xfrm>
          <a:prstGeom prst="rect">
            <a:avLst/>
          </a:prstGeom>
          <a:noFill/>
        </p:spPr>
        <p:txBody>
          <a:bodyPr wrap="square" rtlCol="1">
            <a:spAutoFit/>
          </a:bodyPr>
          <a:lstStyle/>
          <a:p>
            <a:pPr algn="r" rtl="1">
              <a:lnSpc>
                <a:spcPct val="150000"/>
              </a:lnSpc>
              <a:spcAft>
                <a:spcPts val="800"/>
              </a:spcAft>
            </a:pPr>
            <a:r>
              <a:rPr lang="he-IL" sz="2000" b="1" dirty="0">
                <a:latin typeface="Times New Roman" panose="02020603050405020304" pitchFamily="18" charset="0"/>
                <a:ea typeface="Times New Roman" panose="02020603050405020304" pitchFamily="18" charset="0"/>
                <a:cs typeface="David" panose="020E0502060401010101" pitchFamily="34" charset="-79"/>
              </a:rPr>
              <a:t>אבטלה</a:t>
            </a:r>
            <a:r>
              <a:rPr lang="he-IL" sz="2000" dirty="0">
                <a:latin typeface="Times New Roman" panose="02020603050405020304" pitchFamily="18" charset="0"/>
                <a:ea typeface="Times New Roman" panose="02020603050405020304" pitchFamily="18" charset="0"/>
                <a:cs typeface="David" panose="020E0502060401010101" pitchFamily="34" charset="-79"/>
              </a:rPr>
              <a:t> היא מצב שבו אדם המסוגל לעבוד ורוצה בכך אינו מצליח למצוא עבודה</a:t>
            </a:r>
            <a:r>
              <a:rPr lang="en-US" sz="2000" dirty="0">
                <a:latin typeface="Times New Roman" panose="02020603050405020304" pitchFamily="18" charset="0"/>
                <a:ea typeface="Times New Roman" panose="02020603050405020304" pitchFamily="18" charset="0"/>
                <a:cs typeface="David" panose="020E0502060401010101" pitchFamily="34" charset="-79"/>
              </a:rPr>
              <a:t> </a:t>
            </a:r>
            <a:r>
              <a:rPr lang="he-IL" sz="2000" dirty="0">
                <a:latin typeface="Times New Roman" panose="02020603050405020304" pitchFamily="18" charset="0"/>
                <a:ea typeface="Times New Roman" panose="02020603050405020304" pitchFamily="18" charset="0"/>
                <a:cs typeface="David" panose="020E0502060401010101" pitchFamily="34" charset="-79"/>
              </a:rPr>
              <a:t>תמורת שכר.</a:t>
            </a:r>
          </a:p>
          <a:p>
            <a:pPr algn="r" rtl="1">
              <a:lnSpc>
                <a:spcPct val="150000"/>
              </a:lnSpc>
              <a:spcAft>
                <a:spcPts val="800"/>
              </a:spcAft>
            </a:pPr>
            <a:r>
              <a:rPr lang="he-IL" sz="2000" dirty="0">
                <a:latin typeface="Times New Roman" panose="02020603050405020304" pitchFamily="18" charset="0"/>
                <a:ea typeface="Times New Roman" panose="02020603050405020304" pitchFamily="18" charset="0"/>
                <a:cs typeface="David" panose="020E0502060401010101" pitchFamily="34" charset="-79"/>
              </a:rPr>
              <a:t>ישנם כמה סוגים של </a:t>
            </a:r>
            <a:r>
              <a:rPr lang="he-IL" sz="2000" dirty="0" err="1">
                <a:latin typeface="Times New Roman" panose="02020603050405020304" pitchFamily="18" charset="0"/>
                <a:ea typeface="Times New Roman" panose="02020603050405020304" pitchFamily="18" charset="0"/>
                <a:cs typeface="David" panose="020E0502060401010101" pitchFamily="34" charset="-79"/>
              </a:rPr>
              <a:t>אבטלות</a:t>
            </a:r>
            <a:r>
              <a:rPr lang="he-IL" sz="2000" dirty="0">
                <a:latin typeface="Times New Roman" panose="02020603050405020304" pitchFamily="18" charset="0"/>
                <a:ea typeface="Times New Roman" panose="02020603050405020304" pitchFamily="18" charset="0"/>
                <a:cs typeface="David" panose="020E0502060401010101" pitchFamily="34" charset="-79"/>
              </a:rPr>
              <a:t>:</a:t>
            </a:r>
            <a:r>
              <a:rPr lang="en-US" sz="2000" dirty="0">
                <a:latin typeface="Times New Roman" panose="02020603050405020304" pitchFamily="18" charset="0"/>
                <a:ea typeface="Times New Roman" panose="02020603050405020304" pitchFamily="18" charset="0"/>
                <a:cs typeface="David" panose="020E0502060401010101" pitchFamily="34" charset="-79"/>
              </a:rPr>
              <a:t> </a:t>
            </a:r>
            <a:r>
              <a:rPr lang="he-IL" sz="2000" dirty="0">
                <a:latin typeface="Times New Roman" panose="02020603050405020304" pitchFamily="18" charset="0"/>
                <a:ea typeface="Times New Roman" panose="02020603050405020304" pitchFamily="18" charset="0"/>
                <a:cs typeface="David" panose="020E0502060401010101" pitchFamily="34" charset="-79"/>
              </a:rPr>
              <a:t>טבעית, סמויה, מחזורית, מבנית, טכנולוגית ועוד.</a:t>
            </a:r>
            <a:br>
              <a:rPr lang="en-US" sz="2000" dirty="0">
                <a:latin typeface="Times New Roman" panose="02020603050405020304" pitchFamily="18" charset="0"/>
                <a:ea typeface="Times New Roman" panose="02020603050405020304" pitchFamily="18" charset="0"/>
                <a:cs typeface="David" panose="020E0502060401010101" pitchFamily="34" charset="-79"/>
              </a:rPr>
            </a:br>
            <a:br>
              <a:rPr lang="en-US" sz="2000" dirty="0">
                <a:latin typeface="Times New Roman" panose="02020603050405020304" pitchFamily="18" charset="0"/>
                <a:ea typeface="Times New Roman" panose="02020603050405020304" pitchFamily="18" charset="0"/>
                <a:cs typeface="David" panose="020E0502060401010101" pitchFamily="34" charset="-79"/>
              </a:rPr>
            </a:br>
            <a:r>
              <a:rPr lang="he-IL" sz="2000" b="1" dirty="0">
                <a:latin typeface="Times New Roman" panose="02020603050405020304" pitchFamily="18" charset="0"/>
                <a:ea typeface="Times New Roman" panose="02020603050405020304" pitchFamily="18" charset="0"/>
                <a:cs typeface="David" panose="020E0502060401010101" pitchFamily="34" charset="-79"/>
              </a:rPr>
              <a:t>מובטל</a:t>
            </a:r>
            <a:r>
              <a:rPr lang="he-IL" sz="2000" dirty="0">
                <a:latin typeface="Times New Roman" panose="02020603050405020304" pitchFamily="18" charset="0"/>
                <a:ea typeface="Times New Roman" panose="02020603050405020304" pitchFamily="18" charset="0"/>
                <a:cs typeface="David" panose="020E0502060401010101" pitchFamily="34" charset="-79"/>
              </a:rPr>
              <a:t>, בעל כושר עבודה </a:t>
            </a:r>
            <a:r>
              <a:rPr lang="he-IL" sz="2000" u="sng" dirty="0">
                <a:latin typeface="Times New Roman" panose="02020603050405020304" pitchFamily="18" charset="0"/>
                <a:ea typeface="Times New Roman" panose="02020603050405020304" pitchFamily="18" charset="0"/>
                <a:cs typeface="David" panose="020E0502060401010101" pitchFamily="34" charset="-79"/>
              </a:rPr>
              <a:t>המעוניין לעבוד ואינו מצליח למצוא עבודה</a:t>
            </a:r>
            <a:r>
              <a:rPr lang="he-IL" sz="2000" dirty="0">
                <a:latin typeface="Times New Roman" panose="02020603050405020304" pitchFamily="18" charset="0"/>
                <a:ea typeface="Times New Roman" panose="02020603050405020304" pitchFamily="18" charset="0"/>
                <a:cs typeface="David" panose="020E0502060401010101" pitchFamily="34" charset="-79"/>
              </a:rPr>
              <a:t> תמורת שכר.</a:t>
            </a:r>
          </a:p>
          <a:p>
            <a:pPr algn="r" rtl="1">
              <a:lnSpc>
                <a:spcPct val="150000"/>
              </a:lnSpc>
              <a:spcAft>
                <a:spcPts val="800"/>
              </a:spcAft>
            </a:pPr>
            <a:r>
              <a:rPr lang="he-IL" sz="2000" b="1" dirty="0">
                <a:latin typeface="Times New Roman" panose="02020603050405020304" pitchFamily="18" charset="0"/>
                <a:ea typeface="Times New Roman" panose="02020603050405020304" pitchFamily="18" charset="0"/>
                <a:cs typeface="David" panose="020E0502060401010101" pitchFamily="34" charset="-79"/>
              </a:rPr>
              <a:t>בלתי מועסק</a:t>
            </a:r>
            <a:r>
              <a:rPr lang="he-IL" sz="2000" dirty="0">
                <a:latin typeface="Times New Roman" panose="02020603050405020304" pitchFamily="18" charset="0"/>
                <a:ea typeface="Times New Roman" panose="02020603050405020304" pitchFamily="18" charset="0"/>
                <a:cs typeface="David" panose="020E0502060401010101" pitchFamily="34" charset="-79"/>
              </a:rPr>
              <a:t>, בעל כושר עבודה </a:t>
            </a:r>
            <a:r>
              <a:rPr lang="he-IL" sz="2000" u="sng" dirty="0">
                <a:latin typeface="Times New Roman" panose="02020603050405020304" pitchFamily="18" charset="0"/>
                <a:ea typeface="Times New Roman" panose="02020603050405020304" pitchFamily="18" charset="0"/>
                <a:cs typeface="David" panose="020E0502060401010101" pitchFamily="34" charset="-79"/>
              </a:rPr>
              <a:t>שאינו עובד ואינו מעוניין בעבודה</a:t>
            </a:r>
            <a:r>
              <a:rPr lang="he-IL" sz="2000" dirty="0">
                <a:latin typeface="Times New Roman" panose="02020603050405020304" pitchFamily="18" charset="0"/>
                <a:ea typeface="Times New Roman" panose="02020603050405020304" pitchFamily="18" charset="0"/>
                <a:cs typeface="David" panose="020E0502060401010101" pitchFamily="34" charset="-79"/>
              </a:rPr>
              <a:t>, ומבקש עבודה, המחפש עבודה באופן פעיל</a:t>
            </a:r>
            <a:r>
              <a:rPr lang="en-US" sz="2000" dirty="0">
                <a:latin typeface="Times New Roman" panose="02020603050405020304" pitchFamily="18" charset="0"/>
                <a:ea typeface="Times New Roman" panose="02020603050405020304" pitchFamily="18" charset="0"/>
                <a:cs typeface="David" panose="020E0502060401010101" pitchFamily="34" charset="-79"/>
              </a:rPr>
              <a:t>.</a:t>
            </a:r>
            <a:endParaRPr lang="en-US" sz="2000" dirty="0">
              <a:latin typeface="Calibri" panose="020F0502020204030204" pitchFamily="34" charset="0"/>
              <a:ea typeface="Calibri" panose="020F0502020204030204" pitchFamily="34" charset="0"/>
              <a:cs typeface="Arial" panose="020B0604020202020204" pitchFamily="34" charset="0"/>
            </a:endParaRPr>
          </a:p>
        </p:txBody>
      </p:sp>
      <p:pic>
        <p:nvPicPr>
          <p:cNvPr id="27" name="תמונה 26" descr="תוצאת תמונה עבור שירות התעסוקה">
            <a:extLst>
              <a:ext uri="{FF2B5EF4-FFF2-40B4-BE49-F238E27FC236}">
                <a16:creationId xmlns:a16="http://schemas.microsoft.com/office/drawing/2014/main" id="{108FB366-FD24-4B0D-A0AA-99B875278F59}"/>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AB33E9AE-90BF-4A71-AA04-41F24CD34F5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sp>
        <p:nvSpPr>
          <p:cNvPr id="2" name="מלבן 1">
            <a:extLst>
              <a:ext uri="{FF2B5EF4-FFF2-40B4-BE49-F238E27FC236}">
                <a16:creationId xmlns:a16="http://schemas.microsoft.com/office/drawing/2014/main" id="{5C7169E2-154C-4B9E-BA5E-7F0A0927BB7C}"/>
              </a:ext>
            </a:extLst>
          </p:cNvPr>
          <p:cNvSpPr/>
          <p:nvPr/>
        </p:nvSpPr>
        <p:spPr>
          <a:xfrm>
            <a:off x="88841" y="5052011"/>
            <a:ext cx="12014316" cy="584775"/>
          </a:xfrm>
          <a:prstGeom prst="rect">
            <a:avLst/>
          </a:prstGeom>
        </p:spPr>
        <p:txBody>
          <a:bodyPr wrap="square">
            <a:spAutoFit/>
          </a:bodyPr>
          <a:lstStyle/>
          <a:p>
            <a:r>
              <a:rPr lang="en-US" sz="1600" dirty="0">
                <a:solidFill>
                  <a:schemeClr val="tx2"/>
                </a:solidFill>
                <a:latin typeface="Arial" panose="020B0604020202020204" pitchFamily="34" charset="0"/>
              </a:rPr>
              <a:t>International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Organization (ILO) Resolutions Concerning Economically Active Population, Employment, Unemployment and Underemployment Adopted by the 13th International Conference of </a:t>
            </a:r>
            <a:r>
              <a:rPr lang="en-US" sz="1600" dirty="0" err="1">
                <a:solidFill>
                  <a:schemeClr val="tx2"/>
                </a:solidFill>
                <a:latin typeface="Arial" panose="020B0604020202020204" pitchFamily="34" charset="0"/>
              </a:rPr>
              <a:t>Labour</a:t>
            </a:r>
            <a:r>
              <a:rPr lang="en-US" sz="1600" dirty="0">
                <a:solidFill>
                  <a:schemeClr val="tx2"/>
                </a:solidFill>
                <a:latin typeface="Arial" panose="020B0604020202020204" pitchFamily="34" charset="0"/>
              </a:rPr>
              <a:t> Statisticians, October 1982, para. 10</a:t>
            </a:r>
            <a:endParaRPr lang="he-IL" sz="1600" dirty="0">
              <a:solidFill>
                <a:schemeClr val="tx2"/>
              </a:solidFill>
            </a:endParaRPr>
          </a:p>
        </p:txBody>
      </p:sp>
      <p:grpSp>
        <p:nvGrpSpPr>
          <p:cNvPr id="31" name="קבוצה 30">
            <a:extLst>
              <a:ext uri="{FF2B5EF4-FFF2-40B4-BE49-F238E27FC236}">
                <a16:creationId xmlns:a16="http://schemas.microsoft.com/office/drawing/2014/main" id="{4E58A28D-BBD4-4777-BEFA-B3257D55D5A8}"/>
              </a:ext>
            </a:extLst>
          </p:cNvPr>
          <p:cNvGrpSpPr/>
          <p:nvPr/>
        </p:nvGrpSpPr>
        <p:grpSpPr>
          <a:xfrm>
            <a:off x="2686168" y="5856652"/>
            <a:ext cx="1517927" cy="893469"/>
            <a:chOff x="5953" y="27845"/>
            <a:chExt cx="2214562" cy="893469"/>
          </a:xfrm>
        </p:grpSpPr>
        <p:sp>
          <p:nvSpPr>
            <p:cNvPr id="32" name="חץ: סוגר זוויתי 31">
              <a:extLst>
                <a:ext uri="{FF2B5EF4-FFF2-40B4-BE49-F238E27FC236}">
                  <a16:creationId xmlns:a16="http://schemas.microsoft.com/office/drawing/2014/main" id="{20FE0999-5D04-4CFB-89E5-504C94F79C7A}"/>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3" name="חץ: סוגר זוויתי 4">
              <a:extLst>
                <a:ext uri="{FF2B5EF4-FFF2-40B4-BE49-F238E27FC236}">
                  <a16:creationId xmlns:a16="http://schemas.microsoft.com/office/drawing/2014/main" id="{A130CD2B-698C-4E50-A65D-5262407ABEDA}"/>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4" name="קבוצה 33">
            <a:extLst>
              <a:ext uri="{FF2B5EF4-FFF2-40B4-BE49-F238E27FC236}">
                <a16:creationId xmlns:a16="http://schemas.microsoft.com/office/drawing/2014/main" id="{A04E2F30-2DD8-4953-BB41-5371387B3B90}"/>
              </a:ext>
            </a:extLst>
          </p:cNvPr>
          <p:cNvGrpSpPr/>
          <p:nvPr/>
        </p:nvGrpSpPr>
        <p:grpSpPr>
          <a:xfrm>
            <a:off x="3914858" y="5835146"/>
            <a:ext cx="1517927" cy="907330"/>
            <a:chOff x="1999059" y="6339"/>
            <a:chExt cx="2214562" cy="907330"/>
          </a:xfrm>
        </p:grpSpPr>
        <p:sp>
          <p:nvSpPr>
            <p:cNvPr id="35" name="חץ: סוגר זוויתי 34">
              <a:extLst>
                <a:ext uri="{FF2B5EF4-FFF2-40B4-BE49-F238E27FC236}">
                  <a16:creationId xmlns:a16="http://schemas.microsoft.com/office/drawing/2014/main" id="{EB7BB5A6-E637-4BE6-B2F9-D63ABE405F13}"/>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6" name="חץ: סוגר זוויתי 6">
              <a:extLst>
                <a:ext uri="{FF2B5EF4-FFF2-40B4-BE49-F238E27FC236}">
                  <a16:creationId xmlns:a16="http://schemas.microsoft.com/office/drawing/2014/main" id="{4AB53B52-0B7F-4FAD-B547-8277B99AA19F}"/>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7" name="קבוצה 36">
            <a:extLst>
              <a:ext uri="{FF2B5EF4-FFF2-40B4-BE49-F238E27FC236}">
                <a16:creationId xmlns:a16="http://schemas.microsoft.com/office/drawing/2014/main" id="{BFDFA8FD-1803-43D6-B9F1-A3B5AB0A1892}"/>
              </a:ext>
            </a:extLst>
          </p:cNvPr>
          <p:cNvGrpSpPr/>
          <p:nvPr/>
        </p:nvGrpSpPr>
        <p:grpSpPr>
          <a:xfrm>
            <a:off x="5122416" y="5835146"/>
            <a:ext cx="1517927" cy="907330"/>
            <a:chOff x="3992165" y="6339"/>
            <a:chExt cx="2214562" cy="907330"/>
          </a:xfrm>
        </p:grpSpPr>
        <p:sp>
          <p:nvSpPr>
            <p:cNvPr id="38" name="חץ: סוגר זוויתי 37">
              <a:extLst>
                <a:ext uri="{FF2B5EF4-FFF2-40B4-BE49-F238E27FC236}">
                  <a16:creationId xmlns:a16="http://schemas.microsoft.com/office/drawing/2014/main" id="{C2BE2102-0990-4911-B074-A33CE26DB3DA}"/>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9" name="חץ: סוגר זוויתי 8">
              <a:extLst>
                <a:ext uri="{FF2B5EF4-FFF2-40B4-BE49-F238E27FC236}">
                  <a16:creationId xmlns:a16="http://schemas.microsoft.com/office/drawing/2014/main" id="{D11BAAA0-9F37-4B31-A95A-F1F7FB4FA3BA}"/>
                </a:ext>
              </a:extLst>
            </p:cNvPr>
            <p:cNvSpPr txBox="1"/>
            <p:nvPr/>
          </p:nvSpPr>
          <p:spPr>
            <a:xfrm>
              <a:off x="4454996"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0" name="קבוצה 39">
            <a:extLst>
              <a:ext uri="{FF2B5EF4-FFF2-40B4-BE49-F238E27FC236}">
                <a16:creationId xmlns:a16="http://schemas.microsoft.com/office/drawing/2014/main" id="{BE06E5A1-6420-463F-9E88-EB8AFBC05E4C}"/>
              </a:ext>
            </a:extLst>
          </p:cNvPr>
          <p:cNvGrpSpPr/>
          <p:nvPr/>
        </p:nvGrpSpPr>
        <p:grpSpPr>
          <a:xfrm>
            <a:off x="6329974" y="5856652"/>
            <a:ext cx="1517927" cy="893469"/>
            <a:chOff x="5985271" y="27845"/>
            <a:chExt cx="2214562" cy="893469"/>
          </a:xfrm>
        </p:grpSpPr>
        <p:sp>
          <p:nvSpPr>
            <p:cNvPr id="41" name="חץ: סוגר זוויתי 40">
              <a:extLst>
                <a:ext uri="{FF2B5EF4-FFF2-40B4-BE49-F238E27FC236}">
                  <a16:creationId xmlns:a16="http://schemas.microsoft.com/office/drawing/2014/main" id="{FE6A8DE4-5965-4D38-8EB7-56A3C200A185}"/>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2" name="חץ: סוגר זוויתי 10">
              <a:extLst>
                <a:ext uri="{FF2B5EF4-FFF2-40B4-BE49-F238E27FC236}">
                  <a16:creationId xmlns:a16="http://schemas.microsoft.com/office/drawing/2014/main" id="{C929DE2E-9102-435D-AA67-FD452793FDAC}"/>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3" name="קבוצה 42">
            <a:extLst>
              <a:ext uri="{FF2B5EF4-FFF2-40B4-BE49-F238E27FC236}">
                <a16:creationId xmlns:a16="http://schemas.microsoft.com/office/drawing/2014/main" id="{A6BE87B8-8024-438D-84FD-7628BA034A92}"/>
              </a:ext>
            </a:extLst>
          </p:cNvPr>
          <p:cNvGrpSpPr/>
          <p:nvPr/>
        </p:nvGrpSpPr>
        <p:grpSpPr>
          <a:xfrm>
            <a:off x="7537532" y="5843579"/>
            <a:ext cx="1517927" cy="914186"/>
            <a:chOff x="7978378" y="-517"/>
            <a:chExt cx="2214562" cy="914186"/>
          </a:xfrm>
        </p:grpSpPr>
        <p:sp>
          <p:nvSpPr>
            <p:cNvPr id="44" name="חץ: סוגר זוויתי 43">
              <a:extLst>
                <a:ext uri="{FF2B5EF4-FFF2-40B4-BE49-F238E27FC236}">
                  <a16:creationId xmlns:a16="http://schemas.microsoft.com/office/drawing/2014/main" id="{D4EF00B6-2FFC-42DB-989A-025538B606B7}"/>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5" name="חץ: סוגר זוויתי 12">
              <a:extLst>
                <a:ext uri="{FF2B5EF4-FFF2-40B4-BE49-F238E27FC236}">
                  <a16:creationId xmlns:a16="http://schemas.microsoft.com/office/drawing/2014/main" id="{C7814CAE-5ED8-41CF-9653-47C4D90B328E}"/>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6" name="קבוצה 45">
            <a:extLst>
              <a:ext uri="{FF2B5EF4-FFF2-40B4-BE49-F238E27FC236}">
                <a16:creationId xmlns:a16="http://schemas.microsoft.com/office/drawing/2014/main" id="{F3ADD6C2-1A29-4425-AE15-764BF12D7CD8}"/>
              </a:ext>
            </a:extLst>
          </p:cNvPr>
          <p:cNvGrpSpPr/>
          <p:nvPr/>
        </p:nvGrpSpPr>
        <p:grpSpPr>
          <a:xfrm>
            <a:off x="8745090" y="5871941"/>
            <a:ext cx="1517927" cy="885824"/>
            <a:chOff x="9971484" y="27845"/>
            <a:chExt cx="2214562" cy="885824"/>
          </a:xfrm>
        </p:grpSpPr>
        <p:sp>
          <p:nvSpPr>
            <p:cNvPr id="47" name="חץ: סוגר זוויתי 46">
              <a:extLst>
                <a:ext uri="{FF2B5EF4-FFF2-40B4-BE49-F238E27FC236}">
                  <a16:creationId xmlns:a16="http://schemas.microsoft.com/office/drawing/2014/main" id="{FC0450C0-DFCE-432D-A2C7-7359F0F0E730}"/>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8" name="חץ: סוגר זוויתי 14">
              <a:extLst>
                <a:ext uri="{FF2B5EF4-FFF2-40B4-BE49-F238E27FC236}">
                  <a16:creationId xmlns:a16="http://schemas.microsoft.com/office/drawing/2014/main" id="{1C3CD320-C7A8-4A6A-A749-2BA21A7F1A2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22780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תמונה 62">
            <a:extLst>
              <a:ext uri="{FF2B5EF4-FFF2-40B4-BE49-F238E27FC236}">
                <a16:creationId xmlns:a16="http://schemas.microsoft.com/office/drawing/2014/main" id="{DA6E5539-FD22-4EC2-AE1F-31B6528E6B9A}"/>
              </a:ext>
            </a:extLst>
          </p:cNvPr>
          <p:cNvPicPr>
            <a:picLocks noChangeAspect="1"/>
          </p:cNvPicPr>
          <p:nvPr/>
        </p:nvPicPr>
        <p:blipFill>
          <a:blip r:embed="rId3"/>
          <a:stretch>
            <a:fillRect/>
          </a:stretch>
        </p:blipFill>
        <p:spPr>
          <a:xfrm>
            <a:off x="14177" y="1104211"/>
            <a:ext cx="11987200" cy="4383181"/>
          </a:xfrm>
          <a:prstGeom prst="rect">
            <a:avLst/>
          </a:prstGeom>
        </p:spPr>
      </p:pic>
      <p:pic>
        <p:nvPicPr>
          <p:cNvPr id="64" name="תמונה 63">
            <a:extLst>
              <a:ext uri="{FF2B5EF4-FFF2-40B4-BE49-F238E27FC236}">
                <a16:creationId xmlns:a16="http://schemas.microsoft.com/office/drawing/2014/main" id="{E0B7AD20-4319-4FA6-821D-865D4D46F2B4}"/>
              </a:ext>
            </a:extLst>
          </p:cNvPr>
          <p:cNvPicPr>
            <a:picLocks noChangeAspect="1"/>
          </p:cNvPicPr>
          <p:nvPr/>
        </p:nvPicPr>
        <p:blipFill>
          <a:blip r:embed="rId4"/>
          <a:stretch>
            <a:fillRect/>
          </a:stretch>
        </p:blipFill>
        <p:spPr>
          <a:xfrm>
            <a:off x="0" y="835460"/>
            <a:ext cx="5057775" cy="276225"/>
          </a:xfrm>
          <a:prstGeom prst="rect">
            <a:avLst/>
          </a:prstGeom>
        </p:spPr>
      </p:pic>
      <p:sp>
        <p:nvSpPr>
          <p:cNvPr id="65" name="מלבן 64">
            <a:extLst>
              <a:ext uri="{FF2B5EF4-FFF2-40B4-BE49-F238E27FC236}">
                <a16:creationId xmlns:a16="http://schemas.microsoft.com/office/drawing/2014/main" id="{CD462041-BBB6-4C9E-A3E1-36E83F1F81B7}"/>
              </a:ext>
            </a:extLst>
          </p:cNvPr>
          <p:cNvSpPr/>
          <p:nvPr/>
        </p:nvSpPr>
        <p:spPr>
          <a:xfrm>
            <a:off x="62646" y="5487392"/>
            <a:ext cx="10200371" cy="338554"/>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600" dirty="0">
                <a:solidFill>
                  <a:schemeClr val="tx2"/>
                </a:solidFill>
              </a:rPr>
              <a:t>* </a:t>
            </a:r>
            <a:r>
              <a:rPr lang="en-US" sz="1600" dirty="0" err="1">
                <a:solidFill>
                  <a:schemeClr val="tx2"/>
                </a:solidFill>
              </a:rPr>
              <a:t>Danuše</a:t>
            </a:r>
            <a:r>
              <a:rPr lang="en-US" sz="1600" dirty="0">
                <a:solidFill>
                  <a:schemeClr val="tx2"/>
                </a:solidFill>
              </a:rPr>
              <a:t> </a:t>
            </a:r>
            <a:r>
              <a:rPr lang="he-IL" sz="1600" dirty="0">
                <a:solidFill>
                  <a:schemeClr val="tx2"/>
                </a:solidFill>
              </a:rPr>
              <a:t>- </a:t>
            </a:r>
            <a:r>
              <a:rPr lang="en-US" sz="1600" i="1" dirty="0">
                <a:solidFill>
                  <a:schemeClr val="tx2"/>
                </a:solidFill>
                <a:latin typeface="Calibri" panose="020F0502020204030204" pitchFamily="34" charset="0"/>
                <a:ea typeface="Calibri" panose="020F0502020204030204" pitchFamily="34" charset="0"/>
                <a:cs typeface="Arial" panose="020B0604020202020204" pitchFamily="34" charset="0"/>
              </a:rPr>
              <a:t>17th International Conference Enterprise and Competitive Environment 2014</a:t>
            </a:r>
            <a:r>
              <a:rPr lang="en-US" sz="1600" dirty="0">
                <a:solidFill>
                  <a:schemeClr val="tx2"/>
                </a:solidFill>
                <a:latin typeface="Calibri" panose="020F0502020204030204" pitchFamily="34" charset="0"/>
                <a:ea typeface="Calibri" panose="020F0502020204030204" pitchFamily="34" charset="0"/>
                <a:cs typeface="Arial" panose="020B0604020202020204" pitchFamily="34" charset="0"/>
              </a:rPr>
              <a:t> Volume 12, Pages 1-804 (2014).</a:t>
            </a:r>
            <a:endParaRPr lang="he-IL" sz="1600" dirty="0">
              <a:solidFill>
                <a:schemeClr val="tx2"/>
              </a:solidFill>
            </a:endParaRPr>
          </a:p>
        </p:txBody>
      </p:sp>
      <p:graphicFrame>
        <p:nvGraphicFramePr>
          <p:cNvPr id="84" name="דיאגרמה 83">
            <a:extLst>
              <a:ext uri="{FF2B5EF4-FFF2-40B4-BE49-F238E27FC236}">
                <a16:creationId xmlns:a16="http://schemas.microsoft.com/office/drawing/2014/main" id="{B570C7E1-A556-4425-A2CD-47D71DAA7525}"/>
              </a:ext>
            </a:extLst>
          </p:cNvPr>
          <p:cNvGraphicFramePr/>
          <p:nvPr>
            <p:extLst>
              <p:ext uri="{D42A27DB-BD31-4B8C-83A1-F6EECF244321}">
                <p14:modId xmlns:p14="http://schemas.microsoft.com/office/powerpoint/2010/main" val="2879617558"/>
              </p:ext>
            </p:extLst>
          </p:nvPr>
        </p:nvGraphicFramePr>
        <p:xfrm>
          <a:off x="5429806" y="232845"/>
          <a:ext cx="3448926" cy="70788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7" name="תמונה 26" descr="תוצאת תמונה עבור שירות התעסוקה">
            <a:extLst>
              <a:ext uri="{FF2B5EF4-FFF2-40B4-BE49-F238E27FC236}">
                <a16:creationId xmlns:a16="http://schemas.microsoft.com/office/drawing/2014/main" id="{5B0FB384-7E60-4E3F-888B-919318FFD137}"/>
              </a:ext>
            </a:extLst>
          </p:cNvPr>
          <p:cNvPicPr/>
          <p:nvPr/>
        </p:nvPicPr>
        <p:blipFill>
          <a:blip r:embed="rId10"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28" name="תמונה 27">
            <a:extLst>
              <a:ext uri="{FF2B5EF4-FFF2-40B4-BE49-F238E27FC236}">
                <a16:creationId xmlns:a16="http://schemas.microsoft.com/office/drawing/2014/main" id="{CD5B5096-F015-4F98-9C7A-EB652FB1D544}"/>
              </a:ext>
            </a:extLst>
          </p:cNvPr>
          <p:cNvPicPr/>
          <p:nvPr/>
        </p:nvPicPr>
        <p:blipFill rotWithShape="1">
          <a:blip r:embed="rId11">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6" name="קבוצה 25">
            <a:extLst>
              <a:ext uri="{FF2B5EF4-FFF2-40B4-BE49-F238E27FC236}">
                <a16:creationId xmlns:a16="http://schemas.microsoft.com/office/drawing/2014/main" id="{AEAA601A-C0BE-43FF-B24D-6EA483FA2D5E}"/>
              </a:ext>
            </a:extLst>
          </p:cNvPr>
          <p:cNvGrpSpPr/>
          <p:nvPr/>
        </p:nvGrpSpPr>
        <p:grpSpPr>
          <a:xfrm>
            <a:off x="2686168" y="5856652"/>
            <a:ext cx="1517927" cy="893469"/>
            <a:chOff x="5953" y="27845"/>
            <a:chExt cx="2214562" cy="893469"/>
          </a:xfrm>
        </p:grpSpPr>
        <p:sp>
          <p:nvSpPr>
            <p:cNvPr id="46" name="חץ: סוגר זוויתי 45">
              <a:extLst>
                <a:ext uri="{FF2B5EF4-FFF2-40B4-BE49-F238E27FC236}">
                  <a16:creationId xmlns:a16="http://schemas.microsoft.com/office/drawing/2014/main" id="{5D32F659-92AD-42E8-8522-3B4E91D1131B}"/>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47" name="חץ: סוגר זוויתי 4">
              <a:extLst>
                <a:ext uri="{FF2B5EF4-FFF2-40B4-BE49-F238E27FC236}">
                  <a16:creationId xmlns:a16="http://schemas.microsoft.com/office/drawing/2014/main" id="{059BC67D-DDC6-4C22-9F1F-4BFD8BA49C20}"/>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48" name="קבוצה 47">
            <a:extLst>
              <a:ext uri="{FF2B5EF4-FFF2-40B4-BE49-F238E27FC236}">
                <a16:creationId xmlns:a16="http://schemas.microsoft.com/office/drawing/2014/main" id="{1E9CFF2B-E2A0-4C75-977B-FA5C61B8D405}"/>
              </a:ext>
            </a:extLst>
          </p:cNvPr>
          <p:cNvGrpSpPr/>
          <p:nvPr/>
        </p:nvGrpSpPr>
        <p:grpSpPr>
          <a:xfrm>
            <a:off x="3914858" y="5835146"/>
            <a:ext cx="1517927" cy="907330"/>
            <a:chOff x="1999059" y="6339"/>
            <a:chExt cx="2214562" cy="907330"/>
          </a:xfrm>
        </p:grpSpPr>
        <p:sp>
          <p:nvSpPr>
            <p:cNvPr id="49" name="חץ: סוגר זוויתי 48">
              <a:extLst>
                <a:ext uri="{FF2B5EF4-FFF2-40B4-BE49-F238E27FC236}">
                  <a16:creationId xmlns:a16="http://schemas.microsoft.com/office/drawing/2014/main" id="{717FF0A4-3966-408A-9630-E6DBA0A6F061}"/>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50" name="חץ: סוגר זוויתי 6">
              <a:extLst>
                <a:ext uri="{FF2B5EF4-FFF2-40B4-BE49-F238E27FC236}">
                  <a16:creationId xmlns:a16="http://schemas.microsoft.com/office/drawing/2014/main" id="{D579BB50-D1E5-4961-9C74-54C0DB0D2088}"/>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51" name="קבוצה 50">
            <a:extLst>
              <a:ext uri="{FF2B5EF4-FFF2-40B4-BE49-F238E27FC236}">
                <a16:creationId xmlns:a16="http://schemas.microsoft.com/office/drawing/2014/main" id="{F96EC11E-7572-4060-9091-B70E7CE834E5}"/>
              </a:ext>
            </a:extLst>
          </p:cNvPr>
          <p:cNvGrpSpPr/>
          <p:nvPr/>
        </p:nvGrpSpPr>
        <p:grpSpPr>
          <a:xfrm>
            <a:off x="5122416" y="5856652"/>
            <a:ext cx="1517927" cy="893469"/>
            <a:chOff x="3992165" y="27845"/>
            <a:chExt cx="2214562" cy="893469"/>
          </a:xfrm>
        </p:grpSpPr>
        <p:sp>
          <p:nvSpPr>
            <p:cNvPr id="52" name="חץ: סוגר זוויתי 51">
              <a:extLst>
                <a:ext uri="{FF2B5EF4-FFF2-40B4-BE49-F238E27FC236}">
                  <a16:creationId xmlns:a16="http://schemas.microsoft.com/office/drawing/2014/main" id="{C02C4445-03A3-4FD3-BDAB-B873D9549F2D}"/>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53" name="חץ: סוגר זוויתי 8">
              <a:extLst>
                <a:ext uri="{FF2B5EF4-FFF2-40B4-BE49-F238E27FC236}">
                  <a16:creationId xmlns:a16="http://schemas.microsoft.com/office/drawing/2014/main" id="{C7CCFE57-572D-4A14-B1B8-2BBE1B3B51A6}"/>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54" name="קבוצה 53">
            <a:extLst>
              <a:ext uri="{FF2B5EF4-FFF2-40B4-BE49-F238E27FC236}">
                <a16:creationId xmlns:a16="http://schemas.microsoft.com/office/drawing/2014/main" id="{FB25A434-CC73-44F3-A1BC-43D0CA86022D}"/>
              </a:ext>
            </a:extLst>
          </p:cNvPr>
          <p:cNvGrpSpPr/>
          <p:nvPr/>
        </p:nvGrpSpPr>
        <p:grpSpPr>
          <a:xfrm>
            <a:off x="6329974" y="5856652"/>
            <a:ext cx="1517927" cy="893469"/>
            <a:chOff x="5985271" y="27845"/>
            <a:chExt cx="2214562" cy="893469"/>
          </a:xfrm>
        </p:grpSpPr>
        <p:sp>
          <p:nvSpPr>
            <p:cNvPr id="55" name="חץ: סוגר זוויתי 54">
              <a:extLst>
                <a:ext uri="{FF2B5EF4-FFF2-40B4-BE49-F238E27FC236}">
                  <a16:creationId xmlns:a16="http://schemas.microsoft.com/office/drawing/2014/main" id="{A15B51E5-45C9-4BFD-87C4-94B3D77FACA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56" name="חץ: סוגר זוויתי 10">
              <a:extLst>
                <a:ext uri="{FF2B5EF4-FFF2-40B4-BE49-F238E27FC236}">
                  <a16:creationId xmlns:a16="http://schemas.microsoft.com/office/drawing/2014/main" id="{A817A9A6-39BE-4AD3-A143-A6146B6E607D}"/>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57" name="קבוצה 56">
            <a:extLst>
              <a:ext uri="{FF2B5EF4-FFF2-40B4-BE49-F238E27FC236}">
                <a16:creationId xmlns:a16="http://schemas.microsoft.com/office/drawing/2014/main" id="{202C62FF-F70A-4A42-A952-A0A62278556D}"/>
              </a:ext>
            </a:extLst>
          </p:cNvPr>
          <p:cNvGrpSpPr/>
          <p:nvPr/>
        </p:nvGrpSpPr>
        <p:grpSpPr>
          <a:xfrm>
            <a:off x="7537532" y="5843579"/>
            <a:ext cx="1517927" cy="914186"/>
            <a:chOff x="7978378" y="-517"/>
            <a:chExt cx="2214562" cy="914186"/>
          </a:xfrm>
        </p:grpSpPr>
        <p:sp>
          <p:nvSpPr>
            <p:cNvPr id="58" name="חץ: סוגר זוויתי 57">
              <a:extLst>
                <a:ext uri="{FF2B5EF4-FFF2-40B4-BE49-F238E27FC236}">
                  <a16:creationId xmlns:a16="http://schemas.microsoft.com/office/drawing/2014/main" id="{6D61E5CA-DBDB-4382-B8DB-9264F2EBBE22}"/>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59" name="חץ: סוגר זוויתי 12">
              <a:extLst>
                <a:ext uri="{FF2B5EF4-FFF2-40B4-BE49-F238E27FC236}">
                  <a16:creationId xmlns:a16="http://schemas.microsoft.com/office/drawing/2014/main" id="{8068C39C-17BD-4546-B571-A1DE320F0BB2}"/>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60" name="קבוצה 59">
            <a:extLst>
              <a:ext uri="{FF2B5EF4-FFF2-40B4-BE49-F238E27FC236}">
                <a16:creationId xmlns:a16="http://schemas.microsoft.com/office/drawing/2014/main" id="{4E292216-52D7-4603-83CF-3CA717A99805}"/>
              </a:ext>
            </a:extLst>
          </p:cNvPr>
          <p:cNvGrpSpPr/>
          <p:nvPr/>
        </p:nvGrpSpPr>
        <p:grpSpPr>
          <a:xfrm>
            <a:off x="8745090" y="5871941"/>
            <a:ext cx="1517927" cy="885824"/>
            <a:chOff x="9971484" y="27845"/>
            <a:chExt cx="2214562" cy="885824"/>
          </a:xfrm>
        </p:grpSpPr>
        <p:sp>
          <p:nvSpPr>
            <p:cNvPr id="61" name="חץ: סוגר זוויתי 60">
              <a:extLst>
                <a:ext uri="{FF2B5EF4-FFF2-40B4-BE49-F238E27FC236}">
                  <a16:creationId xmlns:a16="http://schemas.microsoft.com/office/drawing/2014/main" id="{F08B69B8-9562-42D8-9254-A79C477D6B0E}"/>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66" name="חץ: סוגר זוויתי 14">
              <a:extLst>
                <a:ext uri="{FF2B5EF4-FFF2-40B4-BE49-F238E27FC236}">
                  <a16:creationId xmlns:a16="http://schemas.microsoft.com/office/drawing/2014/main" id="{3E755F0E-0CDB-413E-8F33-DE3A87A68C87}"/>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29" name="מלבן 28">
            <a:extLst>
              <a:ext uri="{FF2B5EF4-FFF2-40B4-BE49-F238E27FC236}">
                <a16:creationId xmlns:a16="http://schemas.microsoft.com/office/drawing/2014/main" id="{0CD43E64-88DF-4B26-9B54-442D9C8D89B9}"/>
              </a:ext>
            </a:extLst>
          </p:cNvPr>
          <p:cNvSpPr/>
          <p:nvPr/>
        </p:nvSpPr>
        <p:spPr>
          <a:xfrm>
            <a:off x="3445131" y="1869808"/>
            <a:ext cx="4819648" cy="646331"/>
          </a:xfrm>
          <a:prstGeom prst="rect">
            <a:avLst/>
          </a:prstGeom>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r>
              <a:rPr lang="en-US" dirty="0" err="1"/>
              <a:t>Danuše</a:t>
            </a:r>
            <a:r>
              <a:rPr lang="he-IL" dirty="0">
                <a:solidFill>
                  <a:prstClr val="black"/>
                </a:solidFill>
                <a:latin typeface="David" panose="020E0502060401010101" pitchFamily="34" charset="-79"/>
                <a:cs typeface="David" panose="020E0502060401010101" pitchFamily="34" charset="-79"/>
              </a:rPr>
              <a:t>: "אין שום ספק שאבטלה מציגה את הבעיה החברתית הגדולה ביותר באיחוד האירופי".</a:t>
            </a:r>
          </a:p>
        </p:txBody>
      </p:sp>
    </p:spTree>
    <p:extLst>
      <p:ext uri="{BB962C8B-B14F-4D97-AF65-F5344CB8AC3E}">
        <p14:creationId xmlns:p14="http://schemas.microsoft.com/office/powerpoint/2010/main" val="119027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539220" y="2076249"/>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4056678040"/>
              </p:ext>
            </p:extLst>
          </p:nvPr>
        </p:nvGraphicFramePr>
        <p:xfrm>
          <a:off x="4212789" y="672133"/>
          <a:ext cx="3766422" cy="522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מלבן 1">
            <a:extLst>
              <a:ext uri="{FF2B5EF4-FFF2-40B4-BE49-F238E27FC236}">
                <a16:creationId xmlns:a16="http://schemas.microsoft.com/office/drawing/2014/main" id="{4D626C15-8BCA-4EEF-90F7-2F5BE977A868}"/>
              </a:ext>
            </a:extLst>
          </p:cNvPr>
          <p:cNvSpPr/>
          <p:nvPr/>
        </p:nvSpPr>
        <p:spPr>
          <a:xfrm>
            <a:off x="1506881" y="1410618"/>
            <a:ext cx="10437043" cy="4093428"/>
          </a:xfrm>
          <a:prstGeom prst="rect">
            <a:avLst/>
          </a:prstGeom>
          <a:solidFill>
            <a:schemeClr val="bg1"/>
          </a:solidFill>
        </p:spPr>
        <p:txBody>
          <a:bodyPr wrap="square">
            <a:spAutoFit/>
          </a:bodyPr>
          <a:lstStyle/>
          <a:p>
            <a:pPr marL="342900" lvl="0" indent="-342900" algn="r" defTabSz="914400" rtl="1"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Winkelmann</a:t>
            </a:r>
            <a:r>
              <a:rPr lang="he-IL" altLang="he-IL" sz="2000" dirty="0">
                <a:latin typeface="David" panose="020E0502060401010101" pitchFamily="34" charset="-79"/>
                <a:ea typeface="Calibri" panose="020F0502020204030204" pitchFamily="34" charset="0"/>
                <a:cs typeface="David" panose="020E0502060401010101" pitchFamily="34" charset="-79"/>
              </a:rPr>
              <a:t> – </a:t>
            </a:r>
            <a:r>
              <a:rPr lang="he-IL" altLang="he-IL" sz="2000" dirty="0">
                <a:latin typeface="David" panose="020E0502060401010101" pitchFamily="34" charset="-79"/>
                <a:ea typeface="Times New Roman" panose="02020603050405020304" pitchFamily="18" charset="0"/>
                <a:cs typeface="David" panose="020E0502060401010101" pitchFamily="34" charset="-79"/>
              </a:rPr>
              <a:t>הראה שאבטלה מקומית גבוהה יותר מחלישה את מוסר העבודה.</a:t>
            </a:r>
          </a:p>
          <a:p>
            <a:pPr marL="342900" indent="-342900" algn="r" rtl="1" eaLnBrk="0" fontAlgn="base" hangingPunct="0">
              <a:spcBef>
                <a:spcPct val="0"/>
              </a:spcBef>
              <a:spcAft>
                <a:spcPct val="0"/>
              </a:spcAft>
              <a:buFont typeface="Arial" panose="020B0604020202020204" pitchFamily="34" charset="0"/>
              <a:buChar char="•"/>
            </a:pPr>
            <a:r>
              <a:rPr lang="en-US" altLang="he-IL" sz="2000" dirty="0">
                <a:latin typeface="David" panose="020E0502060401010101" pitchFamily="34" charset="-79"/>
                <a:ea typeface="Calibri" panose="020F0502020204030204" pitchFamily="34" charset="0"/>
                <a:cs typeface="David" panose="020E0502060401010101" pitchFamily="34" charset="-79"/>
              </a:rPr>
              <a:t>Winkelmann</a:t>
            </a:r>
            <a:r>
              <a:rPr lang="he-IL" altLang="he-IL" sz="2000" dirty="0">
                <a:latin typeface="David" panose="020E0502060401010101" pitchFamily="34" charset="-79"/>
                <a:ea typeface="Calibri" panose="020F0502020204030204" pitchFamily="34" charset="0"/>
                <a:cs typeface="David" panose="020E0502060401010101" pitchFamily="34" charset="-79"/>
              </a:rPr>
              <a:t> – </a:t>
            </a:r>
            <a:r>
              <a:rPr lang="he-IL" altLang="he-IL" sz="2000" dirty="0">
                <a:latin typeface="David" panose="020E0502060401010101" pitchFamily="34" charset="-79"/>
                <a:ea typeface="Times New Roman" panose="02020603050405020304" pitchFamily="18" charset="0"/>
                <a:cs typeface="David" panose="020E0502060401010101" pitchFamily="34" charset="-79"/>
              </a:rPr>
              <a:t>שביעות הרצון הממוצעת מחייהם של עובדים מובטלים היא תמיד לפחות נקודה מלאה מתחת לזו של עובדים מועסקים.</a:t>
            </a:r>
            <a:br>
              <a:rPr lang="en-US" altLang="he-IL" sz="2000" dirty="0">
                <a:latin typeface="David" panose="020E0502060401010101" pitchFamily="34" charset="-79"/>
                <a:ea typeface="Times New Roman" panose="02020603050405020304" pitchFamily="18" charset="0"/>
                <a:cs typeface="David" panose="020E0502060401010101" pitchFamily="34" charset="-79"/>
              </a:rPr>
            </a:br>
            <a:endParaRPr lang="en-US" altLang="he-IL" sz="2000" dirty="0">
              <a:latin typeface="David" panose="020E0502060401010101" pitchFamily="34" charset="-79"/>
              <a:ea typeface="Times New Roman" panose="02020603050405020304" pitchFamily="18" charset="0"/>
              <a:cs typeface="David" panose="020E0502060401010101" pitchFamily="34" charset="-79"/>
            </a:endParaRPr>
          </a:p>
          <a:p>
            <a:pPr marL="342900" indent="-342900" algn="r" rtl="1" eaLnBrk="0" fontAlgn="base" hangingPunct="0">
              <a:spcBef>
                <a:spcPct val="0"/>
              </a:spcBef>
              <a:spcAft>
                <a:spcPct val="0"/>
              </a:spcAft>
              <a:buFont typeface="Arial" panose="020B0604020202020204" pitchFamily="34" charset="0"/>
              <a:buChar char="•"/>
            </a:pPr>
            <a:r>
              <a:rPr lang="en-US" sz="2000" dirty="0" err="1">
                <a:latin typeface="David" panose="020E0502060401010101" pitchFamily="34" charset="-79"/>
                <a:cs typeface="David" panose="020E0502060401010101" pitchFamily="34" charset="-79"/>
              </a:rPr>
              <a:t>Zwinkels</a:t>
            </a:r>
            <a:r>
              <a:rPr lang="he-IL" sz="2000" dirty="0">
                <a:latin typeface="David" panose="020E0502060401010101" pitchFamily="34" charset="-79"/>
                <a:cs typeface="David" panose="020E0502060401010101" pitchFamily="34" charset="-79"/>
              </a:rPr>
              <a:t> - גילה שהסיכוי של מובטלים לחזור לעבודה פוחת משמעותית ברגע שהוחרמה הקצבה שלהם. </a:t>
            </a:r>
          </a:p>
          <a:p>
            <a:pPr algn="r" rtl="1" eaLnBrk="0" fontAlgn="base" hangingPunct="0">
              <a:spcBef>
                <a:spcPct val="0"/>
              </a:spcBef>
              <a:spcAft>
                <a:spcPct val="0"/>
              </a:spcAft>
            </a:pPr>
            <a:endParaRPr lang="en-US" sz="2000" dirty="0">
              <a:latin typeface="David" panose="020E0502060401010101" pitchFamily="34" charset="-79"/>
              <a:cs typeface="David" panose="020E0502060401010101" pitchFamily="34" charset="-79"/>
            </a:endParaRPr>
          </a:p>
          <a:p>
            <a:pPr algn="r" rtl="1" eaLnBrk="0" fontAlgn="base" hangingPunct="0">
              <a:spcBef>
                <a:spcPct val="0"/>
              </a:spcBef>
              <a:spcAft>
                <a:spcPct val="0"/>
              </a:spcAft>
            </a:pPr>
            <a:endParaRPr lang="en-US" sz="2000" dirty="0">
              <a:latin typeface="David" panose="020E0502060401010101" pitchFamily="34" charset="-79"/>
              <a:cs typeface="David" panose="020E0502060401010101" pitchFamily="34" charset="-79"/>
            </a:endParaRPr>
          </a:p>
          <a:p>
            <a:pPr marL="342900" indent="-342900" algn="r" rtl="1"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Koning</a:t>
            </a:r>
            <a:r>
              <a:rPr lang="he-IL" sz="2000" dirty="0">
                <a:latin typeface="David" panose="020E0502060401010101" pitchFamily="34" charset="-79"/>
                <a:cs typeface="David" panose="020E0502060401010101" pitchFamily="34" charset="-79"/>
              </a:rPr>
              <a:t> - הראה שמסלולי הקלה בחובות בהקשר של שירותי תעסוקה אכן מביאים ליותר השמות, וייתכן שההשמה ללא מסלולי ההקלה מוגבלת יחסית.</a:t>
            </a:r>
            <a:br>
              <a:rPr lang="en-US" sz="2000" dirty="0">
                <a:latin typeface="David" panose="020E0502060401010101" pitchFamily="34" charset="-79"/>
                <a:cs typeface="David" panose="020E0502060401010101" pitchFamily="34" charset="-79"/>
              </a:rPr>
            </a:br>
            <a:endParaRPr lang="he-IL" sz="2000" dirty="0">
              <a:latin typeface="David" panose="020E0502060401010101" pitchFamily="34" charset="-79"/>
              <a:cs typeface="David" panose="020E0502060401010101" pitchFamily="34" charset="-79"/>
            </a:endParaRPr>
          </a:p>
          <a:p>
            <a:pPr marL="285750" lvl="0" indent="-285750" algn="r" rtl="1" eaLnBrk="0" fontAlgn="base" hangingPunct="0">
              <a:spcBef>
                <a:spcPct val="0"/>
              </a:spcBef>
              <a:spcAft>
                <a:spcPct val="0"/>
              </a:spcAft>
              <a:buFont typeface="Arial" panose="020B0604020202020204" pitchFamily="34" charset="0"/>
              <a:buChar char="•"/>
            </a:pPr>
            <a:r>
              <a:rPr lang="en-US" sz="2000" dirty="0">
                <a:latin typeface="David" panose="020E0502060401010101" pitchFamily="34" charset="-79"/>
                <a:cs typeface="David" panose="020E0502060401010101" pitchFamily="34" charset="-79"/>
              </a:rPr>
              <a:t>Sol &amp; </a:t>
            </a:r>
            <a:r>
              <a:rPr lang="en-US" sz="2000" dirty="0" err="1">
                <a:latin typeface="David" panose="020E0502060401010101" pitchFamily="34" charset="-79"/>
                <a:cs typeface="David" panose="020E0502060401010101" pitchFamily="34" charset="-79"/>
              </a:rPr>
              <a:t>Kok</a:t>
            </a:r>
            <a:r>
              <a:rPr lang="he-IL" sz="2000" dirty="0">
                <a:latin typeface="David" panose="020E0502060401010101" pitchFamily="34" charset="-79"/>
                <a:cs typeface="David" panose="020E0502060401010101" pitchFamily="34" charset="-79"/>
              </a:rPr>
              <a:t> - מצאו כי שליטה בחובות של מובטלים הנזקקים לעזרה סוציאלית-מדינית יובילו להגדלת הסיכוי להחזיר את המובטל לשוק העבודה.</a:t>
            </a:r>
          </a:p>
          <a:p>
            <a:pPr lvl="0" algn="r" rtl="1" eaLnBrk="0" fontAlgn="base" hangingPunct="0">
              <a:spcBef>
                <a:spcPct val="0"/>
              </a:spcBef>
              <a:spcAft>
                <a:spcPct val="0"/>
              </a:spcAft>
            </a:pPr>
            <a:endParaRPr lang="he-IL" altLang="he-IL" sz="2000" dirty="0">
              <a:latin typeface="David" panose="020E0502060401010101" pitchFamily="34" charset="-79"/>
              <a:cs typeface="David" panose="020E0502060401010101" pitchFamily="34" charset="-79"/>
            </a:endParaRPr>
          </a:p>
        </p:txBody>
      </p:sp>
      <p:sp>
        <p:nvSpPr>
          <p:cNvPr id="26" name="מלבן 25">
            <a:extLst>
              <a:ext uri="{FF2B5EF4-FFF2-40B4-BE49-F238E27FC236}">
                <a16:creationId xmlns:a16="http://schemas.microsoft.com/office/drawing/2014/main" id="{1B8C3523-8A33-4AD4-A5E6-1E400A533D38}"/>
              </a:ext>
            </a:extLst>
          </p:cNvPr>
          <p:cNvSpPr/>
          <p:nvPr/>
        </p:nvSpPr>
        <p:spPr>
          <a:xfrm>
            <a:off x="446033" y="2125544"/>
            <a:ext cx="65794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Winkelmann "Unemployment and happiness".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doi</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10.15185/izawol.94</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u="sng" dirty="0">
                <a:solidFill>
                  <a:schemeClr val="tx2"/>
                </a:solidFill>
                <a:latin typeface="David" panose="020E0502060401010101" pitchFamily="34" charset="-79"/>
                <a:ea typeface="Calibri" panose="020F0502020204030204" pitchFamily="34" charset="0"/>
                <a:cs typeface="David" panose="020E0502060401010101" pitchFamily="34" charset="-79"/>
              </a:rPr>
              <a:t>October 2014.</a:t>
            </a:r>
            <a:endPar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endParaRPr>
          </a:p>
        </p:txBody>
      </p:sp>
      <p:sp>
        <p:nvSpPr>
          <p:cNvPr id="27" name="מלבן 26">
            <a:extLst>
              <a:ext uri="{FF2B5EF4-FFF2-40B4-BE49-F238E27FC236}">
                <a16:creationId xmlns:a16="http://schemas.microsoft.com/office/drawing/2014/main" id="{9A505234-2127-400E-9435-963A382512D8}"/>
              </a:ext>
            </a:extLst>
          </p:cNvPr>
          <p:cNvSpPr/>
          <p:nvPr/>
        </p:nvSpPr>
        <p:spPr>
          <a:xfrm>
            <a:off x="373635" y="2998307"/>
            <a:ext cx="7798676"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Zwinkels</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W.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Guiaux</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 (2015)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belemmeren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terugkeer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naar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werk</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ESB, 1000</a:t>
            </a:r>
            <a:r>
              <a:rPr lang="he-IL" sz="1400" dirty="0">
                <a:solidFill>
                  <a:schemeClr val="tx2"/>
                </a:solidFill>
                <a:latin typeface="David" panose="020E0502060401010101" pitchFamily="34" charset="-79"/>
                <a:ea typeface="Calibri" panose="020F0502020204030204" pitchFamily="34" charset="0"/>
                <a:cs typeface="David" panose="020E0502060401010101" pitchFamily="34" charset="-79"/>
              </a:rPr>
              <a:t> (4722),</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690-92</a:t>
            </a:r>
            <a:r>
              <a:rPr lang="en-US" sz="1400" dirty="0">
                <a:latin typeface="David" panose="020E0502060401010101" pitchFamily="34" charset="-79"/>
                <a:ea typeface="Calibri" panose="020F0502020204030204" pitchFamily="34" charset="0"/>
                <a:cs typeface="David" panose="020E0502060401010101" pitchFamily="34" charset="-79"/>
              </a:rPr>
              <a:t>.</a:t>
            </a:r>
          </a:p>
        </p:txBody>
      </p:sp>
      <p:sp>
        <p:nvSpPr>
          <p:cNvPr id="28" name="מלבן 27">
            <a:extLst>
              <a:ext uri="{FF2B5EF4-FFF2-40B4-BE49-F238E27FC236}">
                <a16:creationId xmlns:a16="http://schemas.microsoft.com/office/drawing/2014/main" id="{5FC9C62E-760C-48D6-A91C-6BDF0A802650}"/>
              </a:ext>
            </a:extLst>
          </p:cNvPr>
          <p:cNvSpPr/>
          <p:nvPr/>
        </p:nvSpPr>
        <p:spPr>
          <a:xfrm>
            <a:off x="368978" y="4004381"/>
            <a:ext cx="642082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Koning, P. (2014) "Door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schuldhulpverlening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uit</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de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bijstand</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ESB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jrg</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99 (4677), 38-41.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29" name="מלבן 28">
            <a:extLst>
              <a:ext uri="{FF2B5EF4-FFF2-40B4-BE49-F238E27FC236}">
                <a16:creationId xmlns:a16="http://schemas.microsoft.com/office/drawing/2014/main" id="{F6D68447-0A51-427F-80E5-821D2D7E24B9}"/>
              </a:ext>
            </a:extLst>
          </p:cNvPr>
          <p:cNvSpPr/>
          <p:nvPr/>
        </p:nvSpPr>
        <p:spPr>
          <a:xfrm>
            <a:off x="368978" y="4877144"/>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Sol, C.C.A.M. &amp; K.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Kok</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(2014)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Fit or Unfit: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Theorie</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en</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praktijk</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 van Re-</a:t>
            </a:r>
            <a:r>
              <a:rPr lang="en-US" sz="1400" i="1" dirty="0" err="1">
                <a:solidFill>
                  <a:schemeClr val="tx2"/>
                </a:solidFill>
                <a:latin typeface="David" panose="020E0502060401010101" pitchFamily="34" charset="-79"/>
                <a:ea typeface="Calibri" panose="020F0502020204030204" pitchFamily="34" charset="0"/>
                <a:cs typeface="David" panose="020E0502060401010101" pitchFamily="34" charset="-79"/>
              </a:rPr>
              <a:t>integratie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Amsterdam: RVO.</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149783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F0F11379-4C9D-446B-9DED-3A3AFAEA877C}"/>
              </a:ext>
            </a:extLst>
          </p:cNvPr>
          <p:cNvSpPr/>
          <p:nvPr/>
        </p:nvSpPr>
        <p:spPr>
          <a:xfrm>
            <a:off x="2279858" y="1919565"/>
            <a:ext cx="9321174" cy="1938992"/>
          </a:xfrm>
          <a:prstGeom prst="rect">
            <a:avLst/>
          </a:prstGeom>
          <a:solidFill>
            <a:schemeClr val="bg1"/>
          </a:solidFill>
        </p:spPr>
        <p:txBody>
          <a:bodyPr wrap="square">
            <a:spAutoFit/>
          </a:bodyPr>
          <a:lstStyle/>
          <a:p>
            <a:pPr marL="285750" indent="-285750" algn="r" rtl="1">
              <a:buFont typeface="Arial" panose="020B0604020202020204" pitchFamily="34" charset="0"/>
              <a:buChar char="•"/>
            </a:pPr>
            <a:r>
              <a:rPr lang="en-US" altLang="he-IL" sz="2000" dirty="0" err="1">
                <a:latin typeface="David" panose="020E0502060401010101" pitchFamily="34" charset="-79"/>
                <a:cs typeface="David" panose="020E0502060401010101" pitchFamily="34" charset="-79"/>
              </a:rPr>
              <a:t>Pohlan</a:t>
            </a:r>
            <a:r>
              <a:rPr lang="he-IL" altLang="he-IL" sz="2000" dirty="0">
                <a:latin typeface="David" panose="020E0502060401010101" pitchFamily="34" charset="-79"/>
                <a:cs typeface="David" panose="020E0502060401010101" pitchFamily="34" charset="-79"/>
              </a:rPr>
              <a:t> – מצא שישנו הקשר גם בין מאפיינים סוציואקונומיים לזמן האבטלה השפעת האבטלה לאורך זמן על מצבו הנפשי של </a:t>
            </a:r>
            <a:r>
              <a:rPr lang="he-IL" altLang="he-IL" sz="2000" dirty="0" err="1">
                <a:latin typeface="David" panose="020E0502060401010101" pitchFamily="34" charset="-79"/>
                <a:cs typeface="David" panose="020E0502060401010101" pitchFamily="34" charset="-79"/>
              </a:rPr>
              <a:t>דו"ע</a:t>
            </a:r>
            <a:endParaRPr lang="he-IL" altLang="he-IL" sz="2000" dirty="0">
              <a:latin typeface="David" panose="020E0502060401010101" pitchFamily="34" charset="-79"/>
              <a:cs typeface="David" panose="020E0502060401010101" pitchFamily="34" charset="-79"/>
            </a:endParaRPr>
          </a:p>
          <a:p>
            <a:pPr algn="r" rtl="1"/>
            <a:endParaRPr lang="he-IL" sz="2000" dirty="0">
              <a:latin typeface="David" panose="020E0502060401010101" pitchFamily="34" charset="-79"/>
              <a:cs typeface="David" panose="020E0502060401010101" pitchFamily="34" charset="-79"/>
            </a:endParaRPr>
          </a:p>
          <a:p>
            <a:pPr marL="285750" indent="-285750" algn="r" rtl="1">
              <a:buFont typeface="Arial" panose="020B0604020202020204" pitchFamily="34" charset="0"/>
              <a:buChar char="•"/>
            </a:pPr>
            <a:r>
              <a:rPr lang="en-US" sz="2000" dirty="0" err="1">
                <a:latin typeface="David" panose="020E0502060401010101" pitchFamily="34" charset="-79"/>
                <a:cs typeface="David" panose="020E0502060401010101" pitchFamily="34" charset="-79"/>
              </a:rPr>
              <a:t>Artazcoz</a:t>
            </a:r>
            <a:r>
              <a:rPr lang="en-US" sz="2000" dirty="0">
                <a:latin typeface="David" panose="020E0502060401010101" pitchFamily="34" charset="-79"/>
                <a:cs typeface="David" panose="020E0502060401010101" pitchFamily="34" charset="-79"/>
              </a:rPr>
              <a:t>, </a:t>
            </a:r>
            <a:r>
              <a:rPr lang="en-US" sz="2000" dirty="0" err="1">
                <a:latin typeface="David" panose="020E0502060401010101" pitchFamily="34" charset="-79"/>
                <a:cs typeface="David" panose="020E0502060401010101" pitchFamily="34" charset="-79"/>
              </a:rPr>
              <a:t>Benach</a:t>
            </a:r>
            <a:r>
              <a:rPr lang="en-US" sz="2000" dirty="0">
                <a:latin typeface="David" panose="020E0502060401010101" pitchFamily="34" charset="-79"/>
                <a:cs typeface="David" panose="020E0502060401010101" pitchFamily="34" charset="-79"/>
              </a:rPr>
              <a:t>, Borrell and </a:t>
            </a:r>
            <a:r>
              <a:rPr lang="en-US" sz="2000" dirty="0" err="1">
                <a:latin typeface="David" panose="020E0502060401010101" pitchFamily="34" charset="-79"/>
                <a:cs typeface="David" panose="020E0502060401010101" pitchFamily="34" charset="-79"/>
              </a:rPr>
              <a:t>Cortès</a:t>
            </a:r>
            <a:r>
              <a:rPr lang="en-US" sz="2000" dirty="0">
                <a:latin typeface="David" panose="020E0502060401010101" pitchFamily="34" charset="-79"/>
                <a:cs typeface="David" panose="020E0502060401010101" pitchFamily="34" charset="-79"/>
              </a:rPr>
              <a:t> </a:t>
            </a:r>
            <a:r>
              <a:rPr lang="he-IL" sz="2000" dirty="0">
                <a:latin typeface="David" panose="020E0502060401010101" pitchFamily="34" charset="-79"/>
                <a:cs typeface="David" panose="020E0502060401010101" pitchFamily="34" charset="-79"/>
              </a:rPr>
              <a:t> - הראו שיש קשר הדוק בין אבטלה לבין מצב הבריאותי הנפשי של האדם וישנם הבדלים בין המינים בהשפעות הקשורות לאחריות משפחתית ולמעמד חברתי </a:t>
            </a:r>
          </a:p>
        </p:txBody>
      </p:sp>
      <p:sp>
        <p:nvSpPr>
          <p:cNvPr id="30" name="מציין מיקום תוכן 2">
            <a:extLst>
              <a:ext uri="{FF2B5EF4-FFF2-40B4-BE49-F238E27FC236}">
                <a16:creationId xmlns:a16="http://schemas.microsoft.com/office/drawing/2014/main" id="{05BD8AF4-3725-41DA-A66F-BFB4CFE55E91}"/>
              </a:ext>
            </a:extLst>
          </p:cNvPr>
          <p:cNvSpPr txBox="1">
            <a:spLocks/>
          </p:cNvSpPr>
          <p:nvPr/>
        </p:nvSpPr>
        <p:spPr>
          <a:xfrm>
            <a:off x="1805034" y="2322065"/>
            <a:ext cx="8823598" cy="2122668"/>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50000"/>
              </a:lnSpc>
            </a:pPr>
            <a:endParaRPr lang="en-US" sz="2000" dirty="0">
              <a:latin typeface="David" panose="020E0502060401010101" pitchFamily="34" charset="-79"/>
              <a:cs typeface="David" panose="020E0502060401010101" pitchFamily="34" charset="-79"/>
            </a:endParaRPr>
          </a:p>
        </p:txBody>
      </p:sp>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312999368"/>
              </p:ext>
            </p:extLst>
          </p:nvPr>
        </p:nvGraphicFramePr>
        <p:xfrm>
          <a:off x="4487636" y="765356"/>
          <a:ext cx="3766422" cy="569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תמונה 30" descr="תוצאת תמונה עבור שירות התעסוקה">
            <a:extLst>
              <a:ext uri="{FF2B5EF4-FFF2-40B4-BE49-F238E27FC236}">
                <a16:creationId xmlns:a16="http://schemas.microsoft.com/office/drawing/2014/main" id="{5CBC7963-2C90-4DBE-927D-444BC38E61C0}"/>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0" name="תמונה 49">
            <a:extLst>
              <a:ext uri="{FF2B5EF4-FFF2-40B4-BE49-F238E27FC236}">
                <a16:creationId xmlns:a16="http://schemas.microsoft.com/office/drawing/2014/main" id="{E90D170B-87F7-40EB-9BFC-7D6995DF49D0}"/>
              </a:ext>
            </a:extLst>
          </p:cNvPr>
          <p:cNvPicPr/>
          <p:nvPr/>
        </p:nvPicPr>
        <p:blipFill rotWithShape="1">
          <a:blip r:embed="rId9">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32" name="קבוצה 31">
            <a:extLst>
              <a:ext uri="{FF2B5EF4-FFF2-40B4-BE49-F238E27FC236}">
                <a16:creationId xmlns:a16="http://schemas.microsoft.com/office/drawing/2014/main" id="{F2276C92-9991-4435-A4F6-70DFC9550D87}"/>
              </a:ext>
            </a:extLst>
          </p:cNvPr>
          <p:cNvGrpSpPr/>
          <p:nvPr/>
        </p:nvGrpSpPr>
        <p:grpSpPr>
          <a:xfrm>
            <a:off x="2686168" y="5856652"/>
            <a:ext cx="1517927" cy="893469"/>
            <a:chOff x="5953" y="27845"/>
            <a:chExt cx="2214562" cy="893469"/>
          </a:xfrm>
        </p:grpSpPr>
        <p:sp>
          <p:nvSpPr>
            <p:cNvPr id="33" name="חץ: סוגר זוויתי 32">
              <a:extLst>
                <a:ext uri="{FF2B5EF4-FFF2-40B4-BE49-F238E27FC236}">
                  <a16:creationId xmlns:a16="http://schemas.microsoft.com/office/drawing/2014/main" id="{677FC477-ADB8-444C-AA3E-26C4C3DBFB4D}"/>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4" name="חץ: סוגר זוויתי 4">
              <a:extLst>
                <a:ext uri="{FF2B5EF4-FFF2-40B4-BE49-F238E27FC236}">
                  <a16:creationId xmlns:a16="http://schemas.microsoft.com/office/drawing/2014/main" id="{920AD766-3056-48DD-A9AA-FB45A6C17CD8}"/>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5" name="קבוצה 34">
            <a:extLst>
              <a:ext uri="{FF2B5EF4-FFF2-40B4-BE49-F238E27FC236}">
                <a16:creationId xmlns:a16="http://schemas.microsoft.com/office/drawing/2014/main" id="{DCE0610D-AFDC-4D55-A846-69FD3AAC981E}"/>
              </a:ext>
            </a:extLst>
          </p:cNvPr>
          <p:cNvGrpSpPr/>
          <p:nvPr/>
        </p:nvGrpSpPr>
        <p:grpSpPr>
          <a:xfrm>
            <a:off x="3914858" y="5835146"/>
            <a:ext cx="1517927" cy="907330"/>
            <a:chOff x="1999059" y="6339"/>
            <a:chExt cx="2214562" cy="907330"/>
          </a:xfrm>
        </p:grpSpPr>
        <p:sp>
          <p:nvSpPr>
            <p:cNvPr id="36" name="חץ: סוגר זוויתי 35">
              <a:extLst>
                <a:ext uri="{FF2B5EF4-FFF2-40B4-BE49-F238E27FC236}">
                  <a16:creationId xmlns:a16="http://schemas.microsoft.com/office/drawing/2014/main" id="{84954333-8E5B-48DC-95CA-FA8E089827DD}"/>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7" name="חץ: סוגר זוויתי 6">
              <a:extLst>
                <a:ext uri="{FF2B5EF4-FFF2-40B4-BE49-F238E27FC236}">
                  <a16:creationId xmlns:a16="http://schemas.microsoft.com/office/drawing/2014/main" id="{2EBF83AB-E23F-427F-83EA-428B1F46B347}"/>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8" name="קבוצה 37">
            <a:extLst>
              <a:ext uri="{FF2B5EF4-FFF2-40B4-BE49-F238E27FC236}">
                <a16:creationId xmlns:a16="http://schemas.microsoft.com/office/drawing/2014/main" id="{8C44D085-695A-45CC-965C-D37B9EBA7228}"/>
              </a:ext>
            </a:extLst>
          </p:cNvPr>
          <p:cNvGrpSpPr/>
          <p:nvPr/>
        </p:nvGrpSpPr>
        <p:grpSpPr>
          <a:xfrm>
            <a:off x="5122416" y="5856652"/>
            <a:ext cx="1517927" cy="893469"/>
            <a:chOff x="3992165" y="27845"/>
            <a:chExt cx="2214562" cy="893469"/>
          </a:xfrm>
        </p:grpSpPr>
        <p:sp>
          <p:nvSpPr>
            <p:cNvPr id="39" name="חץ: סוגר זוויתי 38">
              <a:extLst>
                <a:ext uri="{FF2B5EF4-FFF2-40B4-BE49-F238E27FC236}">
                  <a16:creationId xmlns:a16="http://schemas.microsoft.com/office/drawing/2014/main" id="{33407B43-9932-45CD-A02E-C6D30E17F9DB}"/>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40" name="חץ: סוגר זוויתי 8">
              <a:extLst>
                <a:ext uri="{FF2B5EF4-FFF2-40B4-BE49-F238E27FC236}">
                  <a16:creationId xmlns:a16="http://schemas.microsoft.com/office/drawing/2014/main" id="{09054CDC-7D00-4525-9A80-EEF47A2FB717}"/>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41" name="קבוצה 40">
            <a:extLst>
              <a:ext uri="{FF2B5EF4-FFF2-40B4-BE49-F238E27FC236}">
                <a16:creationId xmlns:a16="http://schemas.microsoft.com/office/drawing/2014/main" id="{3ED31BC0-05FD-4F51-AB62-48CDCA1DA67F}"/>
              </a:ext>
            </a:extLst>
          </p:cNvPr>
          <p:cNvGrpSpPr/>
          <p:nvPr/>
        </p:nvGrpSpPr>
        <p:grpSpPr>
          <a:xfrm>
            <a:off x="6329974" y="5856652"/>
            <a:ext cx="1517927" cy="893469"/>
            <a:chOff x="5985271" y="27845"/>
            <a:chExt cx="2214562" cy="893469"/>
          </a:xfrm>
        </p:grpSpPr>
        <p:sp>
          <p:nvSpPr>
            <p:cNvPr id="42" name="חץ: סוגר זוויתי 41">
              <a:extLst>
                <a:ext uri="{FF2B5EF4-FFF2-40B4-BE49-F238E27FC236}">
                  <a16:creationId xmlns:a16="http://schemas.microsoft.com/office/drawing/2014/main" id="{0C411CFA-E2EB-431D-83C4-5ADEB9FB0FDB}"/>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3" name="חץ: סוגר זוויתי 10">
              <a:extLst>
                <a:ext uri="{FF2B5EF4-FFF2-40B4-BE49-F238E27FC236}">
                  <a16:creationId xmlns:a16="http://schemas.microsoft.com/office/drawing/2014/main" id="{3D49C116-F801-43D4-AC31-D016FC3C5078}"/>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4" name="קבוצה 43">
            <a:extLst>
              <a:ext uri="{FF2B5EF4-FFF2-40B4-BE49-F238E27FC236}">
                <a16:creationId xmlns:a16="http://schemas.microsoft.com/office/drawing/2014/main" id="{47605BFB-EC0F-4EBB-AF54-909EE0FB9F44}"/>
              </a:ext>
            </a:extLst>
          </p:cNvPr>
          <p:cNvGrpSpPr/>
          <p:nvPr/>
        </p:nvGrpSpPr>
        <p:grpSpPr>
          <a:xfrm>
            <a:off x="7537532" y="5843579"/>
            <a:ext cx="1517927" cy="914186"/>
            <a:chOff x="7978378" y="-517"/>
            <a:chExt cx="2214562" cy="914186"/>
          </a:xfrm>
        </p:grpSpPr>
        <p:sp>
          <p:nvSpPr>
            <p:cNvPr id="45" name="חץ: סוגר זוויתי 44">
              <a:extLst>
                <a:ext uri="{FF2B5EF4-FFF2-40B4-BE49-F238E27FC236}">
                  <a16:creationId xmlns:a16="http://schemas.microsoft.com/office/drawing/2014/main" id="{D5334762-E63B-495C-8003-C2E0C8EF8FC4}"/>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6" name="חץ: סוגר זוויתי 12">
              <a:extLst>
                <a:ext uri="{FF2B5EF4-FFF2-40B4-BE49-F238E27FC236}">
                  <a16:creationId xmlns:a16="http://schemas.microsoft.com/office/drawing/2014/main" id="{061C0F94-E454-43E9-BD6D-B453B2AFD479}"/>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7" name="קבוצה 46">
            <a:extLst>
              <a:ext uri="{FF2B5EF4-FFF2-40B4-BE49-F238E27FC236}">
                <a16:creationId xmlns:a16="http://schemas.microsoft.com/office/drawing/2014/main" id="{EF8A3F58-87D3-4251-AD27-BD73984E6922}"/>
              </a:ext>
            </a:extLst>
          </p:cNvPr>
          <p:cNvGrpSpPr/>
          <p:nvPr/>
        </p:nvGrpSpPr>
        <p:grpSpPr>
          <a:xfrm>
            <a:off x="8745090" y="5871941"/>
            <a:ext cx="1517927" cy="885824"/>
            <a:chOff x="9971484" y="27845"/>
            <a:chExt cx="2214562" cy="885824"/>
          </a:xfrm>
        </p:grpSpPr>
        <p:sp>
          <p:nvSpPr>
            <p:cNvPr id="48" name="חץ: סוגר זוויתי 47">
              <a:extLst>
                <a:ext uri="{FF2B5EF4-FFF2-40B4-BE49-F238E27FC236}">
                  <a16:creationId xmlns:a16="http://schemas.microsoft.com/office/drawing/2014/main" id="{2A8C4509-BD95-42B6-B5AD-A00F20DE1462}"/>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9" name="חץ: סוגר זוויתי 14">
              <a:extLst>
                <a:ext uri="{FF2B5EF4-FFF2-40B4-BE49-F238E27FC236}">
                  <a16:creationId xmlns:a16="http://schemas.microsoft.com/office/drawing/2014/main" id="{4B641292-981B-4A97-9CC7-18821183F53C}"/>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
        <p:nvSpPr>
          <p:cNvPr id="51" name="מלבן 50">
            <a:extLst>
              <a:ext uri="{FF2B5EF4-FFF2-40B4-BE49-F238E27FC236}">
                <a16:creationId xmlns:a16="http://schemas.microsoft.com/office/drawing/2014/main" id="{CD5684C9-DD1C-45AE-A531-A78A95109C96}"/>
              </a:ext>
            </a:extLst>
          </p:cNvPr>
          <p:cNvSpPr/>
          <p:nvPr/>
        </p:nvSpPr>
        <p:spPr>
          <a:xfrm>
            <a:off x="832634" y="2313974"/>
            <a:ext cx="7651531" cy="319126"/>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Pohlan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“Unemployment and social exclusion”, </a:t>
            </a:r>
            <a:r>
              <a:rPr lang="fr-FR" sz="1400" dirty="0">
                <a:solidFill>
                  <a:schemeClr val="tx2"/>
                </a:solidFill>
                <a:latin typeface="David" panose="020E0502060401010101" pitchFamily="34" charset="-79"/>
                <a:ea typeface="Calibri" panose="020F0502020204030204" pitchFamily="34" charset="0"/>
                <a:cs typeface="David" panose="020E0502060401010101" pitchFamily="34" charset="-79"/>
              </a:rPr>
              <a:t>Volume 164, August 2019, Pages 273-299.</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
        <p:nvSpPr>
          <p:cNvPr id="52" name="מלבן 51">
            <a:extLst>
              <a:ext uri="{FF2B5EF4-FFF2-40B4-BE49-F238E27FC236}">
                <a16:creationId xmlns:a16="http://schemas.microsoft.com/office/drawing/2014/main" id="{C9F16C3B-4B1B-4BC6-AE0D-1CBF9D072A16}"/>
              </a:ext>
            </a:extLst>
          </p:cNvPr>
          <p:cNvSpPr/>
          <p:nvPr/>
        </p:nvSpPr>
        <p:spPr>
          <a:xfrm>
            <a:off x="832634" y="3858557"/>
            <a:ext cx="10768398" cy="54963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Lucía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Artazcoz</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Joan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Benach</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PhD, Carme Borrell, PhD, and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Immaculada</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Cortès</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MPH, "Unemployment and Mental Health: Understanding the Interactions Among Gender, Family Roles, and Social Class", American Journal of Public Health January 2004, Vol 94, No. 1</a:t>
            </a:r>
            <a:endParaRPr lang="en-US" dirty="0">
              <a:solidFill>
                <a:schemeClr val="tx2"/>
              </a:solidFill>
              <a:effectLst/>
              <a:latin typeface="David" panose="020E0502060401010101" pitchFamily="34" charset="-79"/>
              <a:ea typeface="Calibri" panose="020F0502020204030204" pitchFamily="34" charset="0"/>
              <a:cs typeface="David" panose="020E0502060401010101" pitchFamily="34" charset="-79"/>
            </a:endParaRPr>
          </a:p>
        </p:txBody>
      </p:sp>
    </p:spTree>
    <p:extLst>
      <p:ext uri="{BB962C8B-B14F-4D97-AF65-F5344CB8AC3E}">
        <p14:creationId xmlns:p14="http://schemas.microsoft.com/office/powerpoint/2010/main" val="422457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דיאגרמה 3">
            <a:extLst>
              <a:ext uri="{FF2B5EF4-FFF2-40B4-BE49-F238E27FC236}">
                <a16:creationId xmlns:a16="http://schemas.microsoft.com/office/drawing/2014/main" id="{003C63C8-EFA9-436B-87BB-9886E35C167D}"/>
              </a:ext>
            </a:extLst>
          </p:cNvPr>
          <p:cNvGraphicFramePr/>
          <p:nvPr>
            <p:extLst>
              <p:ext uri="{D42A27DB-BD31-4B8C-83A1-F6EECF244321}">
                <p14:modId xmlns:p14="http://schemas.microsoft.com/office/powerpoint/2010/main" val="1469625904"/>
              </p:ext>
            </p:extLst>
          </p:nvPr>
        </p:nvGraphicFramePr>
        <p:xfrm>
          <a:off x="4453547" y="156000"/>
          <a:ext cx="3766422" cy="707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1" name="Rectangle 1">
            <a:extLst>
              <a:ext uri="{FF2B5EF4-FFF2-40B4-BE49-F238E27FC236}">
                <a16:creationId xmlns:a16="http://schemas.microsoft.com/office/drawing/2014/main" id="{4B7133A6-27B8-4D7E-8E73-65B833210061}"/>
              </a:ext>
            </a:extLst>
          </p:cNvPr>
          <p:cNvSpPr>
            <a:spLocks noChangeArrowheads="1"/>
          </p:cNvSpPr>
          <p:nvPr/>
        </p:nvSpPr>
        <p:spPr bwMode="auto">
          <a:xfrm>
            <a:off x="893272" y="3552483"/>
            <a:ext cx="10517090" cy="1304203"/>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eaLnBrk="0" fontAlgn="base" hangingPunct="0">
              <a:lnSpc>
                <a:spcPct val="150000"/>
              </a:lnSpc>
              <a:spcBef>
                <a:spcPct val="0"/>
              </a:spcBef>
              <a:spcAft>
                <a:spcPct val="0"/>
              </a:spcAft>
              <a:buFont typeface="Arial" panose="020B0604020202020204" pitchFamily="34" charset="0"/>
              <a:buChar char="•"/>
            </a:pPr>
            <a:r>
              <a:rPr lang="he-IL" dirty="0">
                <a:latin typeface="David" panose="020E0502060401010101" pitchFamily="34" charset="-79"/>
                <a:cs typeface="David" panose="020E0502060401010101" pitchFamily="34" charset="-79"/>
              </a:rPr>
              <a:t>ביפן מדד האבטלה עומד על2.3%. משך זמן הקצבאות למובטל נמוך יחסית ביפן לעומת רוב מדינות </a:t>
            </a:r>
            <a:r>
              <a:rPr lang="en-US" dirty="0">
                <a:latin typeface="David" panose="020E0502060401010101" pitchFamily="34" charset="-79"/>
                <a:cs typeface="David" panose="020E0502060401010101" pitchFamily="34" charset="-79"/>
              </a:rPr>
              <a:t>OECD</a:t>
            </a:r>
            <a:r>
              <a:rPr lang="he-IL" dirty="0">
                <a:latin typeface="David" panose="020E0502060401010101" pitchFamily="34" charset="-79"/>
                <a:cs typeface="David" panose="020E0502060401010101" pitchFamily="34" charset="-79"/>
              </a:rPr>
              <a:t> אחרות.</a:t>
            </a:r>
            <a:br>
              <a:rPr lang="en-US" dirty="0">
                <a:latin typeface="David" panose="020E0502060401010101" pitchFamily="34" charset="-79"/>
                <a:cs typeface="David" panose="020E0502060401010101" pitchFamily="34" charset="-79"/>
              </a:rPr>
            </a:br>
            <a:r>
              <a:rPr lang="he-IL" dirty="0">
                <a:latin typeface="David" panose="020E0502060401010101" pitchFamily="34" charset="-79"/>
                <a:cs typeface="David" panose="020E0502060401010101" pitchFamily="34" charset="-79"/>
              </a:rPr>
              <a:t>הזכות לסיוע סוציאלי הוא קפדני מאוד המבוסס על בדיקות נכסים מחמירות . אם מומשה הזכות לסיוע לא יהיה סיוע נוסף.</a:t>
            </a:r>
            <a:endParaRPr lang="en-US" dirty="0">
              <a:latin typeface="David" panose="020E0502060401010101" pitchFamily="34" charset="-79"/>
              <a:cs typeface="David" panose="020E0502060401010101" pitchFamily="34" charset="-79"/>
            </a:endParaRPr>
          </a:p>
        </p:txBody>
      </p:sp>
      <p:sp>
        <p:nvSpPr>
          <p:cNvPr id="51" name="מלבן 50">
            <a:extLst>
              <a:ext uri="{FF2B5EF4-FFF2-40B4-BE49-F238E27FC236}">
                <a16:creationId xmlns:a16="http://schemas.microsoft.com/office/drawing/2014/main" id="{C9D27700-32C6-47A6-856A-FED7B9F6B766}"/>
              </a:ext>
            </a:extLst>
          </p:cNvPr>
          <p:cNvSpPr/>
          <p:nvPr/>
        </p:nvSpPr>
        <p:spPr>
          <a:xfrm>
            <a:off x="893272" y="1723350"/>
            <a:ext cx="3376245" cy="307777"/>
          </a:xfrm>
          <a:prstGeom prst="rect">
            <a:avLst/>
          </a:prstGeom>
          <a:solidFill>
            <a:schemeClr val="bg1"/>
          </a:solidFill>
        </p:spPr>
        <p:txBody>
          <a:bodyPr wrap="non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400" dirty="0">
                <a:solidFill>
                  <a:schemeClr val="tx2"/>
                </a:solidFill>
                <a:latin typeface="David" panose="020E0502060401010101" pitchFamily="34" charset="-79"/>
                <a:cs typeface="David" panose="020E0502060401010101" pitchFamily="34" charset="-79"/>
                <a:hlinkClick r:id="rId8">
                  <a:extLst>
                    <a:ext uri="{A12FA001-AC4F-418D-AE19-62706E023703}">
                      <ahyp:hlinkClr xmlns:ahyp="http://schemas.microsoft.com/office/drawing/2018/hyperlinkcolor" val="tx"/>
                    </a:ext>
                  </a:extLst>
                </a:hlinkClick>
              </a:rPr>
              <a:t>https://ec.europa.eu/eures/public/homepage</a:t>
            </a:r>
            <a:endParaRPr lang="he-IL" sz="1400" dirty="0">
              <a:solidFill>
                <a:schemeClr val="tx2"/>
              </a:solidFill>
              <a:latin typeface="David" panose="020E0502060401010101" pitchFamily="34" charset="-79"/>
              <a:cs typeface="David" panose="020E0502060401010101" pitchFamily="34" charset="-79"/>
            </a:endParaRPr>
          </a:p>
        </p:txBody>
      </p:sp>
      <p:sp>
        <p:nvSpPr>
          <p:cNvPr id="52" name="מלבן 51">
            <a:extLst>
              <a:ext uri="{FF2B5EF4-FFF2-40B4-BE49-F238E27FC236}">
                <a16:creationId xmlns:a16="http://schemas.microsoft.com/office/drawing/2014/main" id="{1AEBEAE8-DD97-4A48-87B4-5BCE79DE4151}"/>
              </a:ext>
            </a:extLst>
          </p:cNvPr>
          <p:cNvSpPr/>
          <p:nvPr/>
        </p:nvSpPr>
        <p:spPr>
          <a:xfrm>
            <a:off x="893272" y="3042168"/>
            <a:ext cx="10517090" cy="307777"/>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l" rtl="0"/>
            <a:r>
              <a:rPr lang="en-US" sz="1400" dirty="0">
                <a:solidFill>
                  <a:schemeClr val="tx2"/>
                </a:solidFill>
                <a:latin typeface="David" panose="020E0502060401010101" pitchFamily="34" charset="-79"/>
                <a:cs typeface="David" panose="020E0502060401010101" pitchFamily="34" charset="-79"/>
              </a:rPr>
              <a:t>* </a:t>
            </a:r>
            <a:r>
              <a:rPr lang="en-US" sz="1400" dirty="0" err="1">
                <a:solidFill>
                  <a:schemeClr val="tx2"/>
                </a:solidFill>
                <a:latin typeface="David" panose="020E0502060401010101" pitchFamily="34" charset="-79"/>
                <a:cs typeface="David" panose="020E0502060401010101" pitchFamily="34" charset="-79"/>
              </a:rPr>
              <a:t>Nomaan</a:t>
            </a:r>
            <a:r>
              <a:rPr lang="en-US" sz="1400" dirty="0">
                <a:solidFill>
                  <a:schemeClr val="tx2"/>
                </a:solidFill>
                <a:latin typeface="David" panose="020E0502060401010101" pitchFamily="34" charset="-79"/>
                <a:cs typeface="David" panose="020E0502060401010101" pitchFamily="34" charset="-79"/>
              </a:rPr>
              <a:t> Majid, “The great employment transformation in China”, </a:t>
            </a:r>
            <a:r>
              <a:rPr lang="en-US" sz="1400" i="1" dirty="0">
                <a:solidFill>
                  <a:schemeClr val="tx2"/>
                </a:solidFill>
                <a:latin typeface="David" panose="020E0502060401010101" pitchFamily="34" charset="-79"/>
                <a:cs typeface="David" panose="020E0502060401010101" pitchFamily="34" charset="-79"/>
              </a:rPr>
              <a:t>International </a:t>
            </a:r>
            <a:r>
              <a:rPr lang="en-US" sz="1400" i="1" dirty="0" err="1">
                <a:solidFill>
                  <a:schemeClr val="tx2"/>
                </a:solidFill>
                <a:latin typeface="David" panose="020E0502060401010101" pitchFamily="34" charset="-79"/>
                <a:cs typeface="David" panose="020E0502060401010101" pitchFamily="34" charset="-79"/>
              </a:rPr>
              <a:t>Labour</a:t>
            </a:r>
            <a:r>
              <a:rPr lang="en-US" sz="1400" i="1" dirty="0">
                <a:solidFill>
                  <a:schemeClr val="tx2"/>
                </a:solidFill>
                <a:latin typeface="David" panose="020E0502060401010101" pitchFamily="34" charset="-79"/>
                <a:cs typeface="David" panose="020E0502060401010101" pitchFamily="34" charset="-79"/>
              </a:rPr>
              <a:t> Office Geneva,</a:t>
            </a:r>
            <a:r>
              <a:rPr lang="en-US" sz="1400" dirty="0">
                <a:solidFill>
                  <a:schemeClr val="tx2"/>
                </a:solidFill>
                <a:latin typeface="David" panose="020E0502060401010101" pitchFamily="34" charset="-79"/>
                <a:cs typeface="David" panose="020E0502060401010101" pitchFamily="34" charset="-79"/>
              </a:rPr>
              <a:t> Working Paper No. 195. </a:t>
            </a:r>
            <a:r>
              <a:rPr lang="en-US" sz="1400" i="1" dirty="0">
                <a:solidFill>
                  <a:schemeClr val="tx2"/>
                </a:solidFill>
                <a:latin typeface="David" panose="020E0502060401010101" pitchFamily="34" charset="-79"/>
                <a:cs typeface="David" panose="020E0502060401010101" pitchFamily="34" charset="-79"/>
              </a:rPr>
              <a:t> </a:t>
            </a:r>
            <a:r>
              <a:rPr lang="en-US" sz="1400" dirty="0">
                <a:solidFill>
                  <a:schemeClr val="tx2"/>
                </a:solidFill>
                <a:latin typeface="David" panose="020E0502060401010101" pitchFamily="34" charset="-79"/>
                <a:cs typeface="David" panose="020E0502060401010101" pitchFamily="34" charset="-79"/>
              </a:rPr>
              <a:t>2015</a:t>
            </a:r>
            <a:endParaRPr lang="he-IL" sz="1400" dirty="0">
              <a:solidFill>
                <a:schemeClr val="tx2"/>
              </a:solidFill>
              <a:latin typeface="David" panose="020E0502060401010101" pitchFamily="34" charset="-79"/>
              <a:cs typeface="David" panose="020E0502060401010101" pitchFamily="34" charset="-79"/>
            </a:endParaRPr>
          </a:p>
        </p:txBody>
      </p:sp>
      <p:sp>
        <p:nvSpPr>
          <p:cNvPr id="53" name="מלבן 52">
            <a:extLst>
              <a:ext uri="{FF2B5EF4-FFF2-40B4-BE49-F238E27FC236}">
                <a16:creationId xmlns:a16="http://schemas.microsoft.com/office/drawing/2014/main" id="{FEC24A2D-3707-43F5-942E-31544674CA55}"/>
              </a:ext>
            </a:extLst>
          </p:cNvPr>
          <p:cNvSpPr/>
          <p:nvPr/>
        </p:nvSpPr>
        <p:spPr>
          <a:xfrm>
            <a:off x="893272" y="4850270"/>
            <a:ext cx="10517090" cy="549638"/>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lvl="0" algn="l" rtl="0">
              <a:lnSpc>
                <a:spcPct val="107000"/>
              </a:lnSpc>
              <a:spcAft>
                <a:spcPts val="800"/>
              </a:spcAft>
            </a:pP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John P. Martin " Activation and Active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Labour</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Market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Policiesin</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OECD Countries- Stylized Facts </a:t>
            </a:r>
            <a:r>
              <a:rPr lang="en-US" sz="1400" dirty="0" err="1">
                <a:solidFill>
                  <a:schemeClr val="tx2"/>
                </a:solidFill>
                <a:latin typeface="David" panose="020E0502060401010101" pitchFamily="34" charset="-79"/>
                <a:ea typeface="Calibri" panose="020F0502020204030204" pitchFamily="34" charset="0"/>
                <a:cs typeface="David" panose="020E0502060401010101" pitchFamily="34" charset="-79"/>
              </a:rPr>
              <a:t>andEvidence</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on their Effectiveness", </a:t>
            </a:r>
            <a:r>
              <a:rPr lang="en-US" sz="1400" i="1" dirty="0">
                <a:solidFill>
                  <a:schemeClr val="tx2"/>
                </a:solidFill>
                <a:latin typeface="David" panose="020E0502060401010101" pitchFamily="34" charset="-79"/>
                <a:ea typeface="Calibri" panose="020F0502020204030204" pitchFamily="34" charset="0"/>
                <a:cs typeface="David" panose="020E0502060401010101" pitchFamily="34" charset="-79"/>
              </a:rPr>
              <a:t>Geary Institute, University College Dublin and IZA</a:t>
            </a:r>
            <a:r>
              <a:rPr lang="en-US" sz="1400" dirty="0">
                <a:solidFill>
                  <a:schemeClr val="tx2"/>
                </a:solidFill>
                <a:latin typeface="David" panose="020E0502060401010101" pitchFamily="34" charset="-79"/>
                <a:ea typeface="Calibri" panose="020F0502020204030204" pitchFamily="34" charset="0"/>
                <a:cs typeface="David" panose="020E0502060401010101" pitchFamily="34" charset="-79"/>
              </a:rPr>
              <a:t>, 2014.</a:t>
            </a:r>
          </a:p>
        </p:txBody>
      </p:sp>
      <p:sp>
        <p:nvSpPr>
          <p:cNvPr id="54" name="מלבן 53">
            <a:extLst>
              <a:ext uri="{FF2B5EF4-FFF2-40B4-BE49-F238E27FC236}">
                <a16:creationId xmlns:a16="http://schemas.microsoft.com/office/drawing/2014/main" id="{C54BBDA8-AC1D-4B66-A4F6-EA895D11DF09}"/>
              </a:ext>
            </a:extLst>
          </p:cNvPr>
          <p:cNvSpPr/>
          <p:nvPr/>
        </p:nvSpPr>
        <p:spPr>
          <a:xfrm>
            <a:off x="893273" y="844276"/>
            <a:ext cx="10517090" cy="897094"/>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lvl="0" indent="-285750" eaLnBrk="0" fontAlgn="base" hangingPunct="0">
              <a:lnSpc>
                <a:spcPct val="150000"/>
              </a:lnSpc>
              <a:spcBef>
                <a:spcPct val="0"/>
              </a:spcBef>
              <a:spcAft>
                <a:spcPct val="0"/>
              </a:spcAft>
              <a:buFont typeface="Arial" panose="020B0604020202020204" pitchFamily="34" charset="0"/>
              <a:buChar char="•"/>
            </a:pPr>
            <a:r>
              <a:rPr lang="he-IL" altLang="he-IL" dirty="0">
                <a:latin typeface="David" panose="020E0502060401010101" pitchFamily="34" charset="-79"/>
                <a:ea typeface="Times New Roman" panose="02020603050405020304" pitchFamily="18" charset="0"/>
                <a:cs typeface="David" panose="020E0502060401010101" pitchFamily="34" charset="-79"/>
              </a:rPr>
              <a:t>באירופה מדד האבטלה עומד על 6.5% ושירות התעסוקה האירופאי פועל בשיתוף פעולה עם כלל מדינות אירופה במציאת עבודה לתושבי אירופה בגילאים 18-35, בה דורשי עבודה יכולים לחפש עבודה גם במדינתם וגם במדינה אחרת באירופה . </a:t>
            </a:r>
          </a:p>
        </p:txBody>
      </p:sp>
      <p:sp>
        <p:nvSpPr>
          <p:cNvPr id="56" name="מלבן 55">
            <a:extLst>
              <a:ext uri="{FF2B5EF4-FFF2-40B4-BE49-F238E27FC236}">
                <a16:creationId xmlns:a16="http://schemas.microsoft.com/office/drawing/2014/main" id="{13DA1459-B0FB-4546-95ED-3F98E2562E3E}"/>
              </a:ext>
            </a:extLst>
          </p:cNvPr>
          <p:cNvSpPr/>
          <p:nvPr/>
        </p:nvSpPr>
        <p:spPr>
          <a:xfrm>
            <a:off x="893273" y="2145819"/>
            <a:ext cx="10517090" cy="888705"/>
          </a:xfrm>
          <a:prstGeom prst="rect">
            <a:avLst/>
          </a:prstGeom>
          <a:solidFill>
            <a:schemeClr val="bg1"/>
          </a:solidFill>
        </p:spPr>
        <p:txBody>
          <a:bodyPr wrap="square">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285750" indent="-285750" eaLnBrk="0" fontAlgn="base" hangingPunct="0">
              <a:lnSpc>
                <a:spcPct val="150000"/>
              </a:lnSpc>
              <a:spcBef>
                <a:spcPct val="0"/>
              </a:spcBef>
              <a:spcAft>
                <a:spcPct val="0"/>
              </a:spcAft>
              <a:buFont typeface="Arial" panose="020B0604020202020204" pitchFamily="34" charset="0"/>
              <a:buChar char="•"/>
            </a:pPr>
            <a:r>
              <a:rPr lang="he-IL" dirty="0">
                <a:latin typeface="David" panose="020E0502060401010101" pitchFamily="34" charset="-79"/>
                <a:cs typeface="David" panose="020E0502060401010101" pitchFamily="34" charset="-79"/>
              </a:rPr>
              <a:t>בסין מדד האבטלה עומד על 3.6%. לסין יש תשתית חזקה של מערכת מידע (</a:t>
            </a:r>
            <a:r>
              <a:rPr lang="en-US" dirty="0">
                <a:latin typeface="David" panose="020E0502060401010101" pitchFamily="34" charset="-79"/>
                <a:cs typeface="David" panose="020E0502060401010101" pitchFamily="34" charset="-79"/>
              </a:rPr>
              <a:t>The </a:t>
            </a:r>
            <a:r>
              <a:rPr lang="en-US" dirty="0" err="1">
                <a:latin typeface="David" panose="020E0502060401010101" pitchFamily="34" charset="-79"/>
                <a:cs typeface="David" panose="020E0502060401010101" pitchFamily="34" charset="-79"/>
              </a:rPr>
              <a:t>Hùkǒu</a:t>
            </a:r>
            <a:r>
              <a:rPr lang="en-US" dirty="0">
                <a:latin typeface="David" panose="020E0502060401010101" pitchFamily="34" charset="-79"/>
                <a:cs typeface="David" panose="020E0502060401010101" pitchFamily="34" charset="-79"/>
              </a:rPr>
              <a:t> System</a:t>
            </a:r>
            <a:r>
              <a:rPr lang="he-IL" dirty="0">
                <a:latin typeface="David" panose="020E0502060401010101" pitchFamily="34" charset="-79"/>
                <a:cs typeface="David" panose="020E0502060401010101" pitchFamily="34" charset="-79"/>
              </a:rPr>
              <a:t> שיטת מרשם אוכלוסין המכילה כלל המידע על האדם) ובה דורשי עבודה יכולים להיעזר ולהעריך את התאמתם לתפקידים אליהם רוצים להתמיין.</a:t>
            </a:r>
          </a:p>
        </p:txBody>
      </p:sp>
      <p:pic>
        <p:nvPicPr>
          <p:cNvPr id="57" name="תמונה 56" descr="תוצאת תמונה עבור שירות התעסוקה">
            <a:extLst>
              <a:ext uri="{FF2B5EF4-FFF2-40B4-BE49-F238E27FC236}">
                <a16:creationId xmlns:a16="http://schemas.microsoft.com/office/drawing/2014/main" id="{CAF6E69D-60BF-43AE-ABA0-443364A7F22D}"/>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11017660" y="61538"/>
            <a:ext cx="1066755" cy="302644"/>
          </a:xfrm>
          <a:prstGeom prst="rect">
            <a:avLst/>
          </a:prstGeom>
          <a:noFill/>
        </p:spPr>
      </p:pic>
      <p:pic>
        <p:nvPicPr>
          <p:cNvPr id="58" name="תמונה 57">
            <a:extLst>
              <a:ext uri="{FF2B5EF4-FFF2-40B4-BE49-F238E27FC236}">
                <a16:creationId xmlns:a16="http://schemas.microsoft.com/office/drawing/2014/main" id="{C6F54B63-7458-46BC-B99F-DE3A0DEFA112}"/>
              </a:ext>
            </a:extLst>
          </p:cNvPr>
          <p:cNvPicPr/>
          <p:nvPr/>
        </p:nvPicPr>
        <p:blipFill rotWithShape="1">
          <a:blip r:embed="rId10">
            <a:extLst>
              <a:ext uri="{28A0092B-C50C-407E-A947-70E740481C1C}">
                <a14:useLocalDpi xmlns:a14="http://schemas.microsoft.com/office/drawing/2010/main" val="0"/>
              </a:ext>
            </a:extLst>
          </a:blip>
          <a:srcRect t="39501" b="40102"/>
          <a:stretch/>
        </p:blipFill>
        <p:spPr bwMode="auto">
          <a:xfrm>
            <a:off x="0" y="34103"/>
            <a:ext cx="2432482" cy="397484"/>
          </a:xfrm>
          <a:prstGeom prst="rect">
            <a:avLst/>
          </a:prstGeom>
          <a:noFill/>
          <a:extLst>
            <a:ext uri="{53640926-AAD7-44D8-BBD7-CCE9431645EC}">
              <a14:shadowObscured xmlns:a14="http://schemas.microsoft.com/office/drawing/2010/main"/>
            </a:ext>
          </a:extLst>
        </p:spPr>
      </p:pic>
      <p:grpSp>
        <p:nvGrpSpPr>
          <p:cNvPr id="28" name="קבוצה 27">
            <a:extLst>
              <a:ext uri="{FF2B5EF4-FFF2-40B4-BE49-F238E27FC236}">
                <a16:creationId xmlns:a16="http://schemas.microsoft.com/office/drawing/2014/main" id="{1504CD26-ADB8-464E-89B0-50E8980E52F7}"/>
              </a:ext>
            </a:extLst>
          </p:cNvPr>
          <p:cNvGrpSpPr/>
          <p:nvPr/>
        </p:nvGrpSpPr>
        <p:grpSpPr>
          <a:xfrm>
            <a:off x="2686168" y="5856652"/>
            <a:ext cx="1517927" cy="893469"/>
            <a:chOff x="5953" y="27845"/>
            <a:chExt cx="2214562" cy="893469"/>
          </a:xfrm>
        </p:grpSpPr>
        <p:sp>
          <p:nvSpPr>
            <p:cNvPr id="29" name="חץ: סוגר זוויתי 28">
              <a:extLst>
                <a:ext uri="{FF2B5EF4-FFF2-40B4-BE49-F238E27FC236}">
                  <a16:creationId xmlns:a16="http://schemas.microsoft.com/office/drawing/2014/main" id="{47FBBF79-9F93-4713-9D14-6A50E00FA843}"/>
                </a:ext>
              </a:extLst>
            </p:cNvPr>
            <p:cNvSpPr/>
            <p:nvPr/>
          </p:nvSpPr>
          <p:spPr>
            <a:xfrm>
              <a:off x="5953"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30" name="חץ: סוגר זוויתי 4">
              <a:extLst>
                <a:ext uri="{FF2B5EF4-FFF2-40B4-BE49-F238E27FC236}">
                  <a16:creationId xmlns:a16="http://schemas.microsoft.com/office/drawing/2014/main" id="{6BD8D961-2306-47FF-B999-E3FE135B0C1B}"/>
                </a:ext>
              </a:extLst>
            </p:cNvPr>
            <p:cNvSpPr txBox="1"/>
            <p:nvPr/>
          </p:nvSpPr>
          <p:spPr>
            <a:xfrm>
              <a:off x="485789"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מבוא</a:t>
              </a:r>
            </a:p>
          </p:txBody>
        </p:sp>
      </p:grpSp>
      <p:grpSp>
        <p:nvGrpSpPr>
          <p:cNvPr id="32" name="קבוצה 31">
            <a:extLst>
              <a:ext uri="{FF2B5EF4-FFF2-40B4-BE49-F238E27FC236}">
                <a16:creationId xmlns:a16="http://schemas.microsoft.com/office/drawing/2014/main" id="{9F2AEB2B-EAD9-47AA-B847-614EB877354B}"/>
              </a:ext>
            </a:extLst>
          </p:cNvPr>
          <p:cNvGrpSpPr/>
          <p:nvPr/>
        </p:nvGrpSpPr>
        <p:grpSpPr>
          <a:xfrm>
            <a:off x="3914858" y="5835146"/>
            <a:ext cx="1517927" cy="907330"/>
            <a:chOff x="1999059" y="6339"/>
            <a:chExt cx="2214562" cy="907330"/>
          </a:xfrm>
        </p:grpSpPr>
        <p:sp>
          <p:nvSpPr>
            <p:cNvPr id="33" name="חץ: סוגר זוויתי 32">
              <a:extLst>
                <a:ext uri="{FF2B5EF4-FFF2-40B4-BE49-F238E27FC236}">
                  <a16:creationId xmlns:a16="http://schemas.microsoft.com/office/drawing/2014/main" id="{60DB9799-6464-4252-86E8-A605A04CE7CE}"/>
                </a:ext>
              </a:extLst>
            </p:cNvPr>
            <p:cNvSpPr/>
            <p:nvPr/>
          </p:nvSpPr>
          <p:spPr>
            <a:xfrm>
              <a:off x="1999059" y="27845"/>
              <a:ext cx="2214562" cy="885824"/>
            </a:xfrm>
            <a:prstGeom prst="chevron">
              <a:avLst/>
            </a:prstGeom>
            <a:solidFill>
              <a:schemeClr val="accent1"/>
            </a:solidFill>
          </p:spPr>
          <p:style>
            <a:lnRef idx="2">
              <a:schemeClr val="lt1">
                <a:hueOff val="0"/>
                <a:satOff val="0"/>
                <a:lumOff val="0"/>
                <a:alphaOff val="0"/>
              </a:schemeClr>
            </a:lnRef>
            <a:fillRef idx="1">
              <a:scrgbClr r="0" g="0" b="0"/>
            </a:fillRef>
            <a:effectRef idx="0">
              <a:schemeClr val="accent1">
                <a:shade val="80000"/>
                <a:hueOff val="151901"/>
                <a:satOff val="-16452"/>
                <a:lumOff val="8801"/>
                <a:alphaOff val="0"/>
              </a:schemeClr>
            </a:effectRef>
            <a:fontRef idx="minor">
              <a:schemeClr val="lt1"/>
            </a:fontRef>
          </p:style>
        </p:sp>
        <p:sp>
          <p:nvSpPr>
            <p:cNvPr id="34" name="חץ: סוגר זוויתי 6">
              <a:extLst>
                <a:ext uri="{FF2B5EF4-FFF2-40B4-BE49-F238E27FC236}">
                  <a16:creationId xmlns:a16="http://schemas.microsoft.com/office/drawing/2014/main" id="{717D2030-EB27-4218-9644-29DCD73DE1E1}"/>
                </a:ext>
              </a:extLst>
            </p:cNvPr>
            <p:cNvSpPr txBox="1"/>
            <p:nvPr/>
          </p:nvSpPr>
          <p:spPr>
            <a:xfrm>
              <a:off x="2483081" y="6339"/>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צורך</a:t>
              </a:r>
            </a:p>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לפרויקט</a:t>
              </a:r>
            </a:p>
          </p:txBody>
        </p:sp>
      </p:grpSp>
      <p:grpSp>
        <p:nvGrpSpPr>
          <p:cNvPr id="35" name="קבוצה 34">
            <a:extLst>
              <a:ext uri="{FF2B5EF4-FFF2-40B4-BE49-F238E27FC236}">
                <a16:creationId xmlns:a16="http://schemas.microsoft.com/office/drawing/2014/main" id="{50543C2E-6D06-4879-8602-397F66D6103E}"/>
              </a:ext>
            </a:extLst>
          </p:cNvPr>
          <p:cNvGrpSpPr/>
          <p:nvPr/>
        </p:nvGrpSpPr>
        <p:grpSpPr>
          <a:xfrm>
            <a:off x="5122416" y="5856652"/>
            <a:ext cx="1517927" cy="893469"/>
            <a:chOff x="3992165" y="27845"/>
            <a:chExt cx="2214562" cy="893469"/>
          </a:xfrm>
        </p:grpSpPr>
        <p:sp>
          <p:nvSpPr>
            <p:cNvPr id="36" name="חץ: סוגר זוויתי 35">
              <a:extLst>
                <a:ext uri="{FF2B5EF4-FFF2-40B4-BE49-F238E27FC236}">
                  <a16:creationId xmlns:a16="http://schemas.microsoft.com/office/drawing/2014/main" id="{B1A9AE6C-7546-4B86-A8B0-C45AD7EA3003}"/>
                </a:ext>
              </a:extLst>
            </p:cNvPr>
            <p:cNvSpPr/>
            <p:nvPr/>
          </p:nvSpPr>
          <p:spPr>
            <a:xfrm>
              <a:off x="3992165" y="27845"/>
              <a:ext cx="2214562" cy="885824"/>
            </a:xfrm>
            <a:prstGeom prst="chevron">
              <a:avLst/>
            </a:prstGeom>
            <a:solidFill>
              <a:schemeClr val="accent3"/>
            </a:solidFill>
          </p:spPr>
          <p:style>
            <a:lnRef idx="2">
              <a:schemeClr val="lt1">
                <a:hueOff val="0"/>
                <a:satOff val="0"/>
                <a:lumOff val="0"/>
                <a:alphaOff val="0"/>
              </a:schemeClr>
            </a:lnRef>
            <a:fillRef idx="1">
              <a:schemeClr val="accent1">
                <a:shade val="80000"/>
                <a:hueOff val="303802"/>
                <a:satOff val="-32904"/>
                <a:lumOff val="17601"/>
                <a:alphaOff val="0"/>
              </a:schemeClr>
            </a:fillRef>
            <a:effectRef idx="0">
              <a:schemeClr val="accent1">
                <a:shade val="80000"/>
                <a:hueOff val="303802"/>
                <a:satOff val="-32904"/>
                <a:lumOff val="17601"/>
                <a:alphaOff val="0"/>
              </a:schemeClr>
            </a:effectRef>
            <a:fontRef idx="minor">
              <a:schemeClr val="lt1"/>
            </a:fontRef>
          </p:style>
        </p:sp>
        <p:sp>
          <p:nvSpPr>
            <p:cNvPr id="37" name="חץ: סוגר זוויתי 8">
              <a:extLst>
                <a:ext uri="{FF2B5EF4-FFF2-40B4-BE49-F238E27FC236}">
                  <a16:creationId xmlns:a16="http://schemas.microsoft.com/office/drawing/2014/main" id="{C86FB309-7568-414C-804B-21C21C227185}"/>
                </a:ext>
              </a:extLst>
            </p:cNvPr>
            <p:cNvSpPr txBox="1"/>
            <p:nvPr/>
          </p:nvSpPr>
          <p:spPr>
            <a:xfrm>
              <a:off x="4484811"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סקר</a:t>
              </a:r>
            </a:p>
            <a:p>
              <a:pPr marL="0" lvl="0" indent="0" algn="ctr" defTabSz="711200" rtl="1">
                <a:lnSpc>
                  <a:spcPct val="90000"/>
                </a:lnSpc>
                <a:spcBef>
                  <a:spcPct val="0"/>
                </a:spcBef>
                <a:spcAft>
                  <a:spcPct val="35000"/>
                </a:spcAft>
                <a:buNone/>
              </a:pPr>
              <a:r>
                <a:rPr lang="he-IL" sz="1600" b="1" dirty="0">
                  <a:effectLst>
                    <a:outerShdw blurRad="38100" dist="38100" dir="2700000" algn="tl">
                      <a:srgbClr val="000000">
                        <a:alpha val="43137"/>
                      </a:srgbClr>
                    </a:outerShdw>
                  </a:effectLst>
                </a:rPr>
                <a:t>ספרות</a:t>
              </a:r>
              <a:endParaRPr lang="he-IL" sz="1600" b="1" kern="1200" dirty="0">
                <a:effectLst>
                  <a:outerShdw blurRad="38100" dist="38100" dir="2700000" algn="tl">
                    <a:srgbClr val="000000">
                      <a:alpha val="43137"/>
                    </a:srgbClr>
                  </a:outerShdw>
                </a:effectLst>
              </a:endParaRPr>
            </a:p>
          </p:txBody>
        </p:sp>
      </p:grpSp>
      <p:grpSp>
        <p:nvGrpSpPr>
          <p:cNvPr id="38" name="קבוצה 37">
            <a:extLst>
              <a:ext uri="{FF2B5EF4-FFF2-40B4-BE49-F238E27FC236}">
                <a16:creationId xmlns:a16="http://schemas.microsoft.com/office/drawing/2014/main" id="{3B149137-50E2-4AD8-80F0-18D8423564EE}"/>
              </a:ext>
            </a:extLst>
          </p:cNvPr>
          <p:cNvGrpSpPr/>
          <p:nvPr/>
        </p:nvGrpSpPr>
        <p:grpSpPr>
          <a:xfrm>
            <a:off x="6329974" y="5856652"/>
            <a:ext cx="1517927" cy="893469"/>
            <a:chOff x="5985271" y="27845"/>
            <a:chExt cx="2214562" cy="893469"/>
          </a:xfrm>
        </p:grpSpPr>
        <p:sp>
          <p:nvSpPr>
            <p:cNvPr id="39" name="חץ: סוגר זוויתי 38">
              <a:extLst>
                <a:ext uri="{FF2B5EF4-FFF2-40B4-BE49-F238E27FC236}">
                  <a16:creationId xmlns:a16="http://schemas.microsoft.com/office/drawing/2014/main" id="{62E17BE3-E477-4677-A1E6-C5DF822E4639}"/>
                </a:ext>
              </a:extLst>
            </p:cNvPr>
            <p:cNvSpPr/>
            <p:nvPr/>
          </p:nvSpPr>
          <p:spPr>
            <a:xfrm>
              <a:off x="5985271"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455702"/>
                <a:satOff val="-49356"/>
                <a:lumOff val="26402"/>
                <a:alphaOff val="0"/>
              </a:schemeClr>
            </a:fillRef>
            <a:effectRef idx="0">
              <a:schemeClr val="accent1">
                <a:shade val="80000"/>
                <a:hueOff val="455702"/>
                <a:satOff val="-49356"/>
                <a:lumOff val="26402"/>
                <a:alphaOff val="0"/>
              </a:schemeClr>
            </a:effectRef>
            <a:fontRef idx="minor">
              <a:schemeClr val="lt1"/>
            </a:fontRef>
          </p:style>
        </p:sp>
        <p:sp>
          <p:nvSpPr>
            <p:cNvPr id="40" name="חץ: סוגר זוויתי 10">
              <a:extLst>
                <a:ext uri="{FF2B5EF4-FFF2-40B4-BE49-F238E27FC236}">
                  <a16:creationId xmlns:a16="http://schemas.microsoft.com/office/drawing/2014/main" id="{693D7D85-3828-484B-B894-D6C5DF4E9FFF}"/>
                </a:ext>
              </a:extLst>
            </p:cNvPr>
            <p:cNvSpPr txBox="1"/>
            <p:nvPr/>
          </p:nvSpPr>
          <p:spPr>
            <a:xfrm>
              <a:off x="6416574" y="35490"/>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מטרות ויעדים</a:t>
              </a:r>
            </a:p>
          </p:txBody>
        </p:sp>
      </p:grpSp>
      <p:grpSp>
        <p:nvGrpSpPr>
          <p:cNvPr id="41" name="קבוצה 40">
            <a:extLst>
              <a:ext uri="{FF2B5EF4-FFF2-40B4-BE49-F238E27FC236}">
                <a16:creationId xmlns:a16="http://schemas.microsoft.com/office/drawing/2014/main" id="{FFF491C9-FDF6-4211-B1AA-7ED44377196C}"/>
              </a:ext>
            </a:extLst>
          </p:cNvPr>
          <p:cNvGrpSpPr/>
          <p:nvPr/>
        </p:nvGrpSpPr>
        <p:grpSpPr>
          <a:xfrm>
            <a:off x="7537532" y="5843579"/>
            <a:ext cx="1517927" cy="914186"/>
            <a:chOff x="7978378" y="-517"/>
            <a:chExt cx="2214562" cy="914186"/>
          </a:xfrm>
        </p:grpSpPr>
        <p:sp>
          <p:nvSpPr>
            <p:cNvPr id="42" name="חץ: סוגר זוויתי 41">
              <a:extLst>
                <a:ext uri="{FF2B5EF4-FFF2-40B4-BE49-F238E27FC236}">
                  <a16:creationId xmlns:a16="http://schemas.microsoft.com/office/drawing/2014/main" id="{FF29154D-A34D-4862-99CC-25F11F6198AC}"/>
                </a:ext>
              </a:extLst>
            </p:cNvPr>
            <p:cNvSpPr/>
            <p:nvPr/>
          </p:nvSpPr>
          <p:spPr>
            <a:xfrm>
              <a:off x="7978378"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607603"/>
                <a:satOff val="-65808"/>
                <a:lumOff val="35202"/>
                <a:alphaOff val="0"/>
              </a:schemeClr>
            </a:fillRef>
            <a:effectRef idx="0">
              <a:schemeClr val="accent1">
                <a:shade val="80000"/>
                <a:hueOff val="607603"/>
                <a:satOff val="-65808"/>
                <a:lumOff val="35202"/>
                <a:alphaOff val="0"/>
              </a:schemeClr>
            </a:effectRef>
            <a:fontRef idx="minor">
              <a:schemeClr val="lt1"/>
            </a:fontRef>
          </p:style>
        </p:sp>
        <p:sp>
          <p:nvSpPr>
            <p:cNvPr id="43" name="חץ: סוגר זוויתי 12">
              <a:extLst>
                <a:ext uri="{FF2B5EF4-FFF2-40B4-BE49-F238E27FC236}">
                  <a16:creationId xmlns:a16="http://schemas.microsoft.com/office/drawing/2014/main" id="{F5D8BF62-5CA8-4A71-B99B-8C8B3BEB5653}"/>
                </a:ext>
              </a:extLst>
            </p:cNvPr>
            <p:cNvSpPr txBox="1"/>
            <p:nvPr/>
          </p:nvSpPr>
          <p:spPr>
            <a:xfrm>
              <a:off x="8471024" y="-517"/>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11200" rtl="1">
                <a:lnSpc>
                  <a:spcPct val="90000"/>
                </a:lnSpc>
                <a:spcBef>
                  <a:spcPct val="0"/>
                </a:spcBef>
                <a:spcAft>
                  <a:spcPct val="35000"/>
                </a:spcAft>
                <a:buNone/>
              </a:pPr>
              <a:r>
                <a:rPr lang="he-IL" sz="1600" b="1" kern="1200" dirty="0">
                  <a:effectLst>
                    <a:outerShdw blurRad="38100" dist="38100" dir="2700000" algn="tl">
                      <a:srgbClr val="000000">
                        <a:alpha val="43137"/>
                      </a:srgbClr>
                    </a:outerShdw>
                  </a:effectLst>
                </a:rPr>
                <a:t>שיטה וביצוע המחקר</a:t>
              </a:r>
            </a:p>
          </p:txBody>
        </p:sp>
      </p:grpSp>
      <p:grpSp>
        <p:nvGrpSpPr>
          <p:cNvPr id="44" name="קבוצה 43">
            <a:extLst>
              <a:ext uri="{FF2B5EF4-FFF2-40B4-BE49-F238E27FC236}">
                <a16:creationId xmlns:a16="http://schemas.microsoft.com/office/drawing/2014/main" id="{51D186D0-4367-451C-A741-ED91C3C899C7}"/>
              </a:ext>
            </a:extLst>
          </p:cNvPr>
          <p:cNvGrpSpPr/>
          <p:nvPr/>
        </p:nvGrpSpPr>
        <p:grpSpPr>
          <a:xfrm>
            <a:off x="8745090" y="5871941"/>
            <a:ext cx="1517927" cy="885824"/>
            <a:chOff x="9971484" y="27845"/>
            <a:chExt cx="2214562" cy="885824"/>
          </a:xfrm>
        </p:grpSpPr>
        <p:sp>
          <p:nvSpPr>
            <p:cNvPr id="45" name="חץ: סוגר זוויתי 44">
              <a:extLst>
                <a:ext uri="{FF2B5EF4-FFF2-40B4-BE49-F238E27FC236}">
                  <a16:creationId xmlns:a16="http://schemas.microsoft.com/office/drawing/2014/main" id="{666D470A-CCA3-44E9-A135-D310D4D837C7}"/>
                </a:ext>
              </a:extLst>
            </p:cNvPr>
            <p:cNvSpPr/>
            <p:nvPr/>
          </p:nvSpPr>
          <p:spPr>
            <a:xfrm>
              <a:off x="9971484" y="27845"/>
              <a:ext cx="2214562" cy="885824"/>
            </a:xfrm>
            <a:prstGeom prst="chevron">
              <a:avLst/>
            </a:prstGeom>
            <a:solidFill>
              <a:schemeClr val="accent1"/>
            </a:solidFill>
          </p:spPr>
          <p:style>
            <a:lnRef idx="2">
              <a:schemeClr val="lt1">
                <a:hueOff val="0"/>
                <a:satOff val="0"/>
                <a:lumOff val="0"/>
                <a:alphaOff val="0"/>
              </a:schemeClr>
            </a:lnRef>
            <a:fillRef idx="1">
              <a:schemeClr val="accent1">
                <a:shade val="80000"/>
                <a:hueOff val="759504"/>
                <a:satOff val="-82260"/>
                <a:lumOff val="44003"/>
                <a:alphaOff val="0"/>
              </a:schemeClr>
            </a:fillRef>
            <a:effectRef idx="0">
              <a:schemeClr val="accent1">
                <a:shade val="80000"/>
                <a:hueOff val="759504"/>
                <a:satOff val="-82260"/>
                <a:lumOff val="44003"/>
                <a:alphaOff val="0"/>
              </a:schemeClr>
            </a:effectRef>
            <a:fontRef idx="minor">
              <a:schemeClr val="lt1"/>
            </a:fontRef>
          </p:style>
        </p:sp>
        <p:sp>
          <p:nvSpPr>
            <p:cNvPr id="46" name="חץ: סוגר זוויתי 14">
              <a:extLst>
                <a:ext uri="{FF2B5EF4-FFF2-40B4-BE49-F238E27FC236}">
                  <a16:creationId xmlns:a16="http://schemas.microsoft.com/office/drawing/2014/main" id="{918CFC58-1887-4946-B9C9-FB1CF58F8381}"/>
                </a:ext>
              </a:extLst>
            </p:cNvPr>
            <p:cNvSpPr txBox="1"/>
            <p:nvPr/>
          </p:nvSpPr>
          <p:spPr>
            <a:xfrm>
              <a:off x="10520315" y="27845"/>
              <a:ext cx="1328738" cy="8858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ctr" defTabSz="702310" rtl="1">
                <a:lnSpc>
                  <a:spcPct val="90000"/>
                </a:lnSpc>
                <a:spcBef>
                  <a:spcPct val="0"/>
                </a:spcBef>
                <a:spcAft>
                  <a:spcPct val="35000"/>
                </a:spcAft>
                <a:buNone/>
              </a:pPr>
              <a:r>
                <a:rPr lang="he-IL" sz="1580" b="1" kern="1200" dirty="0">
                  <a:effectLst>
                    <a:outerShdw blurRad="38100" dist="38100" dir="2700000" algn="tl">
                      <a:srgbClr val="000000">
                        <a:alpha val="43137"/>
                      </a:srgbClr>
                    </a:outerShdw>
                  </a:effectLst>
                </a:rPr>
                <a:t>סיכום והמלצות </a:t>
              </a:r>
            </a:p>
          </p:txBody>
        </p:sp>
      </p:grpSp>
    </p:spTree>
    <p:extLst>
      <p:ext uri="{BB962C8B-B14F-4D97-AF65-F5344CB8AC3E}">
        <p14:creationId xmlns:p14="http://schemas.microsoft.com/office/powerpoint/2010/main" val="3298802224"/>
      </p:ext>
    </p:extLst>
  </p:cSld>
  <p:clrMapOvr>
    <a:masterClrMapping/>
  </p:clrMapOvr>
</p:sld>
</file>

<file path=ppt/theme/theme1.xml><?xml version="1.0" encoding="utf-8"?>
<a:theme xmlns:a="http://schemas.openxmlformats.org/drawingml/2006/main" name="טיפה">
  <a:themeElements>
    <a:clrScheme name="טיפה">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טיפה">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טיפה">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TM04033925[[fn=טיפה]]</Template>
  <TotalTime>13255</TotalTime>
  <Words>3032</Words>
  <Application>Microsoft Office PowerPoint</Application>
  <PresentationFormat>מסך רחב</PresentationFormat>
  <Paragraphs>521</Paragraphs>
  <Slides>31</Slides>
  <Notes>31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31</vt:i4>
      </vt:variant>
    </vt:vector>
  </HeadingPairs>
  <TitlesOfParts>
    <vt:vector size="39" baseType="lpstr">
      <vt:lpstr>Arial</vt:lpstr>
      <vt:lpstr>Calibri</vt:lpstr>
      <vt:lpstr>Cambria Math</vt:lpstr>
      <vt:lpstr>David</vt:lpstr>
      <vt:lpstr>Times New Roman</vt:lpstr>
      <vt:lpstr>Tw Cen MT</vt:lpstr>
      <vt:lpstr>Wingdings</vt:lpstr>
      <vt:lpstr>טיפה</vt:lpstr>
      <vt:lpstr>פרויקט מחקרי בנושא:  חקר גורמי הצלחה בתוכנית "מעגלי תעסוקה" בשירות התעסוקה הישראלי</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מחקרי בנושא: חקר גורמי הצלחה בתוכנית "מעגלי תעסוקה" בשירות התעסוקה הישראלי.</dc:title>
  <dc:creator>Chen Shalev</dc:creator>
  <cp:lastModifiedBy>חן שליו</cp:lastModifiedBy>
  <cp:revision>238</cp:revision>
  <dcterms:created xsi:type="dcterms:W3CDTF">2020-02-15T16:04:27Z</dcterms:created>
  <dcterms:modified xsi:type="dcterms:W3CDTF">2020-04-02T07:18:40Z</dcterms:modified>
</cp:coreProperties>
</file>