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3"/>
  </p:notesMasterIdLst>
  <p:sldIdLst>
    <p:sldId id="264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22D"/>
    <a:srgbClr val="F3EBF9"/>
    <a:srgbClr val="005009"/>
    <a:srgbClr val="FB1B1C"/>
    <a:srgbClr val="515151"/>
    <a:srgbClr val="1B4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0" autoAdjust="0"/>
    <p:restoredTop sz="93691" autoAdjust="0"/>
  </p:normalViewPr>
  <p:slideViewPr>
    <p:cSldViewPr snapToGrid="0">
      <p:cViewPr>
        <p:scale>
          <a:sx n="33" d="100"/>
          <a:sy n="33" d="100"/>
        </p:scale>
        <p:origin x="2414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492;&#1504;&#1491;&#1505;&#1492;%20&#1514;&#1506;&#1513;&#1497;&#1497;&#1492;%20&#1493;&#1504;&#1497;&#1492;&#1493;&#1500;\&#1513;&#1504;&#1492;%20&#1491;\&#1508;&#1512;&#1493;&#1497;&#1511;&#1496;%20&#1490;&#1502;&#1512;\&#1514;&#1493;&#1510;&#1512;&#1497;%20&#1508;&#1512;&#1493;&#1497;&#1511;&#1496;%20&#1495;&#1503;\is_arab_and_oth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8\Desktop\&#1514;&#1493;&#1510;&#1512;&#1497;%20&#1508;&#1512;&#1493;&#1497;&#1511;&#1496;\chen_programs_bi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Religion</a:t>
            </a:r>
            <a:endParaRPr lang="he-IL" sz="2400" b="1"/>
          </a:p>
        </c:rich>
      </c:tx>
      <c:layout>
        <c:manualLayout>
          <c:xMode val="edge"/>
          <c:yMode val="edge"/>
          <c:x val="3.5419300007103409E-2"/>
          <c:y val="2.77777461556325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7-42CB-85F1-AEC9E7790C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7-42CB-85F1-AEC9E7790C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7-42CB-85F1-AEC9E7790C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D7-42CB-85F1-AEC9E7790C3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D7-42CB-85F1-AEC9E7790C3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AD7-42CB-85F1-AEC9E7790C33}"/>
              </c:ext>
            </c:extLst>
          </c:dPt>
          <c:dLbls>
            <c:dLbl>
              <c:idx val="0"/>
              <c:layout>
                <c:manualLayout>
                  <c:x val="2.9857819348102037E-2"/>
                  <c:y val="-3.61441119818585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7-42CB-85F1-AEC9E7790C33}"/>
                </c:ext>
              </c:extLst>
            </c:dLbl>
            <c:dLbl>
              <c:idx val="1"/>
              <c:layout>
                <c:manualLayout>
                  <c:x val="-2.1327013820072883E-2"/>
                  <c:y val="-2.891528958548693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7-42CB-85F1-AEC9E7790C33}"/>
                </c:ext>
              </c:extLst>
            </c:dLbl>
            <c:dLbl>
              <c:idx val="2"/>
              <c:layout>
                <c:manualLayout>
                  <c:x val="-0.11642699735376855"/>
                  <c:y val="0.141153753044951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7-42CB-85F1-AEC9E7790C33}"/>
                </c:ext>
              </c:extLst>
            </c:dLbl>
            <c:dLbl>
              <c:idx val="3"/>
              <c:layout>
                <c:manualLayout>
                  <c:x val="1.2243217295905936E-2"/>
                  <c:y val="-5.104829308719667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AD7-42CB-85F1-AEC9E7790C33}"/>
                </c:ext>
              </c:extLst>
            </c:dLbl>
            <c:dLbl>
              <c:idx val="4"/>
              <c:layout>
                <c:manualLayout>
                  <c:x val="0.10023696495434256"/>
                  <c:y val="-2.530087838730095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AD7-42CB-85F1-AEC9E7790C3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גיליון1!$D$2:$D$7</c:f>
              <c:strCache>
                <c:ptCount val="5"/>
                <c:pt idx="0">
                  <c:v>Jewish</c:v>
                </c:pt>
                <c:pt idx="1">
                  <c:v>Muslim </c:v>
                </c:pt>
                <c:pt idx="2">
                  <c:v>Christian</c:v>
                </c:pt>
                <c:pt idx="3">
                  <c:v>Druze</c:v>
                </c:pt>
                <c:pt idx="4">
                  <c:v>Other </c:v>
                </c:pt>
              </c:strCache>
            </c:strRef>
          </c:cat>
          <c:val>
            <c:numRef>
              <c:f>גיליון1!$E$2:$E$7</c:f>
              <c:numCache>
                <c:formatCode>General</c:formatCode>
                <c:ptCount val="6"/>
                <c:pt idx="0">
                  <c:v>23887</c:v>
                </c:pt>
                <c:pt idx="1">
                  <c:v>25876</c:v>
                </c:pt>
                <c:pt idx="2">
                  <c:v>1361</c:v>
                </c:pt>
                <c:pt idx="3">
                  <c:v>1761</c:v>
                </c:pt>
                <c:pt idx="4">
                  <c:v>3104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AD7-42CB-85F1-AEC9E7790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>
                <a:effectLst/>
              </a:rPr>
              <a:t>Percent</a:t>
            </a:r>
            <a:r>
              <a:rPr lang="en-US"/>
              <a:t> </a:t>
            </a:r>
            <a:r>
              <a:rPr lang="en-US" dirty="0"/>
              <a:t>of programs per Label</a:t>
            </a:r>
          </a:p>
        </c:rich>
      </c:tx>
      <c:layout>
        <c:manualLayout>
          <c:xMode val="edge"/>
          <c:yMode val="edge"/>
          <c:x val="2.335739096526946E-2"/>
          <c:y val="3.40159741157185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גיליון1!$I$4</c:f>
              <c:strCache>
                <c:ptCount val="1"/>
                <c:pt idx="0">
                  <c:v>Num of programs</c:v>
                </c:pt>
              </c:strCache>
            </c:strRef>
          </c:tx>
          <c:dPt>
            <c:idx val="0"/>
            <c:bubble3D val="0"/>
            <c:explosion val="17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0E-47F4-B4D3-0D02D5C0A809}"/>
              </c:ext>
            </c:extLst>
          </c:dPt>
          <c:dPt>
            <c:idx val="1"/>
            <c:bubble3D val="0"/>
            <c:explosion val="23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0E-47F4-B4D3-0D02D5C0A80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0E-47F4-B4D3-0D02D5C0A809}"/>
              </c:ext>
            </c:extLst>
          </c:dPt>
          <c:dPt>
            <c:idx val="3"/>
            <c:bubble3D val="0"/>
            <c:explosion val="13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0E-47F4-B4D3-0D02D5C0A809}"/>
              </c:ext>
            </c:extLst>
          </c:dPt>
          <c:dLbls>
            <c:dLbl>
              <c:idx val="0"/>
              <c:layout>
                <c:manualLayout>
                  <c:x val="-0.3618837154300773"/>
                  <c:y val="0.1580770193971405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9.4523121660152171E-2"/>
                      <c:h val="0.160869712058051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90E-47F4-B4D3-0D02D5C0A809}"/>
                </c:ext>
              </c:extLst>
            </c:dLbl>
            <c:dLbl>
              <c:idx val="1"/>
              <c:layout>
                <c:manualLayout>
                  <c:x val="0.2004279039305043"/>
                  <c:y val="0.1926380526256582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896888788182051"/>
                      <c:h val="0.160869712058051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90E-47F4-B4D3-0D02D5C0A809}"/>
                </c:ext>
              </c:extLst>
            </c:dLbl>
            <c:dLbl>
              <c:idx val="2"/>
              <c:layout>
                <c:manualLayout>
                  <c:x val="5.5674417758473413E-2"/>
                  <c:y val="0.1148039126405501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90E-47F4-B4D3-0D02D5C0A809}"/>
                </c:ext>
              </c:extLst>
            </c:dLbl>
            <c:dLbl>
              <c:idx val="3"/>
              <c:layout>
                <c:manualLayout>
                  <c:x val="-7.2376633490704875E-2"/>
                  <c:y val="-6.3779951466972351E-3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he-IL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0651633989363557"/>
                      <c:h val="0.209427245991739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90E-47F4-B4D3-0D02D5C0A809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גיליון1!$H$5:$H$8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גיליון1!$I$5:$I$8</c:f>
              <c:numCache>
                <c:formatCode>_ * #,##0_ ;_ * \-#,##0_ ;_ * "-"??_ ;_ @_ </c:formatCode>
                <c:ptCount val="4"/>
                <c:pt idx="0">
                  <c:v>2457</c:v>
                </c:pt>
                <c:pt idx="1">
                  <c:v>8643</c:v>
                </c:pt>
                <c:pt idx="2">
                  <c:v>7435</c:v>
                </c:pt>
                <c:pt idx="3">
                  <c:v>48900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0E-47F4-B4D3-0D02D5C0A809}"/>
            </c:ext>
          </c:extLst>
        </c:ser>
        <c:ser>
          <c:idx val="1"/>
          <c:order val="1"/>
          <c:tx>
            <c:strRef>
              <c:f>גיליון1!$J$4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490E-47F4-B4D3-0D02D5C0A80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490E-47F4-B4D3-0D02D5C0A80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490E-47F4-B4D3-0D02D5C0A809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490E-47F4-B4D3-0D02D5C0A809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גיליון1!$H$5:$H$8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גיליון1!$J$5:$J$8</c:f>
              <c:numCache>
                <c:formatCode>0%</c:formatCode>
                <c:ptCount val="4"/>
                <c:pt idx="0">
                  <c:v>3.6435085638021801E-2</c:v>
                </c:pt>
                <c:pt idx="1">
                  <c:v>0.12816786535182026</c:v>
                </c:pt>
                <c:pt idx="2">
                  <c:v>0.11025431897382665</c:v>
                </c:pt>
                <c:pt idx="3">
                  <c:v>0.72514273003633123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490E-47F4-B4D3-0D02D5C0A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15DBAE9-5E99-41B1-AE15-B61B31A61F96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770156-4994-40F0-B995-3E476DD2AEA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36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1036792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2073585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3110377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4147170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5183962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6220755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7257547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8294340" algn="r" defTabSz="2073585" rtl="1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70156-4994-40F0-B995-3E476DD2AEA2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23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99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670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43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66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008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846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32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29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820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420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7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F4AA-F723-4F20-A2D2-385701E44FAA}" type="datetimeFigureOut">
              <a:rPr lang="he-IL" smtClean="0"/>
              <a:t>כ"ב/תמוז/תש"פ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C86CA-EF50-4341-9A1D-A2D28FBEC2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426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1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r" defTabSz="1800088" rtl="1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r" defTabSz="1800088" rtl="1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r" defTabSz="1800088" rtl="1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B40F8490-FEE0-4CDD-AB80-F315C84267E3}"/>
              </a:ext>
            </a:extLst>
          </p:cNvPr>
          <p:cNvSpPr/>
          <p:nvPr/>
        </p:nvSpPr>
        <p:spPr>
          <a:xfrm>
            <a:off x="4614557" y="1169111"/>
            <a:ext cx="80612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 algn="ctr" defTabSz="914400">
              <a:defRPr/>
            </a:pPr>
            <a:r>
              <a:rPr lang="en-US" sz="28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Department of Industrial Engineering and Management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F1D565F8-7BBE-4A7E-B9C1-BB1E75965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528" y="65380"/>
            <a:ext cx="12545245" cy="1151063"/>
          </a:xfrm>
        </p:spPr>
        <p:txBody>
          <a:bodyPr>
            <a:noAutofit/>
          </a:bodyPr>
          <a:lstStyle/>
          <a:p>
            <a:pPr rtl="0"/>
            <a:r>
              <a:rPr lang="en-US" sz="3600" b="1" dirty="0">
                <a:ln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Analyzing the success factors of the Israel Employment Service placement program</a:t>
            </a:r>
            <a:endParaRPr lang="he-IL" sz="3600" b="1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pic>
        <p:nvPicPr>
          <p:cNvPr id="47" name="Picture 6" descr="Related image">
            <a:extLst>
              <a:ext uri="{FF2B5EF4-FFF2-40B4-BE49-F238E27FC236}">
                <a16:creationId xmlns:a16="http://schemas.microsoft.com/office/drawing/2014/main" id="{81A07C48-95DD-4E41-BBE7-DA9C561DF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1" t="35051" r="8751" b="42258"/>
          <a:stretch/>
        </p:blipFill>
        <p:spPr bwMode="auto">
          <a:xfrm>
            <a:off x="15179040" y="48357"/>
            <a:ext cx="2824888" cy="100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מלבן: פינות מעוגלות 66">
            <a:extLst>
              <a:ext uri="{FF2B5EF4-FFF2-40B4-BE49-F238E27FC236}">
                <a16:creationId xmlns:a16="http://schemas.microsoft.com/office/drawing/2014/main" id="{41EFAB5B-B0D6-4305-B105-7DA5C1DC7217}"/>
              </a:ext>
            </a:extLst>
          </p:cNvPr>
          <p:cNvSpPr/>
          <p:nvPr/>
        </p:nvSpPr>
        <p:spPr>
          <a:xfrm>
            <a:off x="12147514" y="5444330"/>
            <a:ext cx="1692499" cy="3956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he-IL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מלבן: פינות מעוגלות 76">
            <a:extLst>
              <a:ext uri="{FF2B5EF4-FFF2-40B4-BE49-F238E27FC236}">
                <a16:creationId xmlns:a16="http://schemas.microsoft.com/office/drawing/2014/main" id="{AA964C4F-3187-444E-9C06-8B3FDB712315}"/>
              </a:ext>
            </a:extLst>
          </p:cNvPr>
          <p:cNvSpPr/>
          <p:nvPr/>
        </p:nvSpPr>
        <p:spPr>
          <a:xfrm flipH="1">
            <a:off x="8337950" y="5435542"/>
            <a:ext cx="111457" cy="4227464"/>
          </a:xfrm>
          <a:prstGeom prst="roundRect">
            <a:avLst/>
          </a:prstGeom>
          <a:solidFill>
            <a:srgbClr val="005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" name="תמונה 70" descr="תוצאת תמונה עבור שירות התעסוקה">
            <a:extLst>
              <a:ext uri="{FF2B5EF4-FFF2-40B4-BE49-F238E27FC236}">
                <a16:creationId xmlns:a16="http://schemas.microsoft.com/office/drawing/2014/main" id="{64CFEB9E-11E0-47E1-B340-43C8196CC86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56" y="78076"/>
            <a:ext cx="1990506" cy="975924"/>
          </a:xfrm>
          <a:prstGeom prst="rect">
            <a:avLst/>
          </a:prstGeom>
          <a:noFill/>
        </p:spPr>
      </p:pic>
      <p:sp>
        <p:nvSpPr>
          <p:cNvPr id="79" name="כותרת 1">
            <a:extLst>
              <a:ext uri="{FF2B5EF4-FFF2-40B4-BE49-F238E27FC236}">
                <a16:creationId xmlns:a16="http://schemas.microsoft.com/office/drawing/2014/main" id="{C1079BD2-DB81-4989-A14B-BEED6F552DAC}"/>
              </a:ext>
            </a:extLst>
          </p:cNvPr>
          <p:cNvSpPr txBox="1">
            <a:spLocks/>
          </p:cNvSpPr>
          <p:nvPr/>
        </p:nvSpPr>
        <p:spPr>
          <a:xfrm>
            <a:off x="11185" y="4882785"/>
            <a:ext cx="18000661" cy="449106"/>
          </a:xfrm>
          <a:prstGeom prst="rect">
            <a:avLst/>
          </a:prstGeom>
          <a:solidFill>
            <a:srgbClr val="F1A22D"/>
          </a:solidFill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defPPr>
              <a:defRPr lang="en-US"/>
            </a:defPPr>
            <a:lvl1pPr algn="ctr" defTabSz="1800088" rtl="1">
              <a:lnSpc>
                <a:spcPct val="10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ea typeface="+mj-ea"/>
                <a:cs typeface="David" panose="020E0502060401010101" pitchFamily="34" charset="-79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חץ: שמאלה-למעלה 79">
            <a:extLst>
              <a:ext uri="{FF2B5EF4-FFF2-40B4-BE49-F238E27FC236}">
                <a16:creationId xmlns:a16="http://schemas.microsoft.com/office/drawing/2014/main" id="{1A751391-4D54-4322-B97B-BCF6D84E7C06}"/>
              </a:ext>
            </a:extLst>
          </p:cNvPr>
          <p:cNvSpPr/>
          <p:nvPr/>
        </p:nvSpPr>
        <p:spPr>
          <a:xfrm>
            <a:off x="16253444" y="6035638"/>
            <a:ext cx="1021370" cy="885824"/>
          </a:xfrm>
          <a:prstGeom prst="leftUpArrow">
            <a:avLst>
              <a:gd name="adj1" fmla="val 1497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1" name="מלבן: מסגרת משופעת 80">
            <a:extLst>
              <a:ext uri="{FF2B5EF4-FFF2-40B4-BE49-F238E27FC236}">
                <a16:creationId xmlns:a16="http://schemas.microsoft.com/office/drawing/2014/main" id="{17B28FFA-42FC-4CEC-BF5E-A04F7D3224DB}"/>
              </a:ext>
            </a:extLst>
          </p:cNvPr>
          <p:cNvSpPr/>
          <p:nvPr/>
        </p:nvSpPr>
        <p:spPr>
          <a:xfrm>
            <a:off x="16290944" y="5410718"/>
            <a:ext cx="1521970" cy="885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/>
            <a:r>
              <a:rPr lang="en-US" sz="2000" dirty="0"/>
              <a:t>Research Questions</a:t>
            </a:r>
            <a:endParaRPr lang="he-IL" sz="2000" dirty="0"/>
          </a:p>
        </p:txBody>
      </p:sp>
      <p:sp>
        <p:nvSpPr>
          <p:cNvPr id="82" name="חץ: שמאלה-למעלה 81">
            <a:extLst>
              <a:ext uri="{FF2B5EF4-FFF2-40B4-BE49-F238E27FC236}">
                <a16:creationId xmlns:a16="http://schemas.microsoft.com/office/drawing/2014/main" id="{4AE1ED26-B285-498D-8CD7-33A9409FF7B3}"/>
              </a:ext>
            </a:extLst>
          </p:cNvPr>
          <p:cNvSpPr/>
          <p:nvPr/>
        </p:nvSpPr>
        <p:spPr>
          <a:xfrm>
            <a:off x="14403837" y="6891320"/>
            <a:ext cx="1180403" cy="83935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3" name="חץ: שמאלה-למעלה 82">
            <a:extLst>
              <a:ext uri="{FF2B5EF4-FFF2-40B4-BE49-F238E27FC236}">
                <a16:creationId xmlns:a16="http://schemas.microsoft.com/office/drawing/2014/main" id="{79F8F1D9-0A4C-48ED-A9EF-C6E1E7CA4B2C}"/>
              </a:ext>
            </a:extLst>
          </p:cNvPr>
          <p:cNvSpPr/>
          <p:nvPr/>
        </p:nvSpPr>
        <p:spPr>
          <a:xfrm>
            <a:off x="12643169" y="7628450"/>
            <a:ext cx="1180404" cy="885823"/>
          </a:xfrm>
          <a:prstGeom prst="leftUpArrow">
            <a:avLst>
              <a:gd name="adj1" fmla="val 18987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89" name="חץ: שמאלה-למעלה 88">
            <a:extLst>
              <a:ext uri="{FF2B5EF4-FFF2-40B4-BE49-F238E27FC236}">
                <a16:creationId xmlns:a16="http://schemas.microsoft.com/office/drawing/2014/main" id="{B9351DFF-C2D1-4697-B243-5ADE39816B0A}"/>
              </a:ext>
            </a:extLst>
          </p:cNvPr>
          <p:cNvSpPr/>
          <p:nvPr/>
        </p:nvSpPr>
        <p:spPr>
          <a:xfrm>
            <a:off x="10418324" y="8419925"/>
            <a:ext cx="1418081" cy="88582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e-IL"/>
          </a:p>
        </p:txBody>
      </p:sp>
      <p:sp>
        <p:nvSpPr>
          <p:cNvPr id="90" name="מלבן: מסגרת משופעת 89">
            <a:extLst>
              <a:ext uri="{FF2B5EF4-FFF2-40B4-BE49-F238E27FC236}">
                <a16:creationId xmlns:a16="http://schemas.microsoft.com/office/drawing/2014/main" id="{9E02DFF7-73A9-42CD-B080-CD155A74F4DF}"/>
              </a:ext>
            </a:extLst>
          </p:cNvPr>
          <p:cNvSpPr/>
          <p:nvPr/>
        </p:nvSpPr>
        <p:spPr>
          <a:xfrm>
            <a:off x="14540056" y="6248902"/>
            <a:ext cx="1692499" cy="885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2000" dirty="0"/>
              <a:t>Data Collection</a:t>
            </a:r>
            <a:endParaRPr lang="he-IL" sz="2000" dirty="0"/>
          </a:p>
        </p:txBody>
      </p:sp>
      <p:sp>
        <p:nvSpPr>
          <p:cNvPr id="91" name="מלבן: מסגרת משופעת 90">
            <a:extLst>
              <a:ext uri="{FF2B5EF4-FFF2-40B4-BE49-F238E27FC236}">
                <a16:creationId xmlns:a16="http://schemas.microsoft.com/office/drawing/2014/main" id="{6B6722BF-F2C4-43B2-8786-1AEEF45AFC01}"/>
              </a:ext>
            </a:extLst>
          </p:cNvPr>
          <p:cNvSpPr/>
          <p:nvPr/>
        </p:nvSpPr>
        <p:spPr>
          <a:xfrm>
            <a:off x="12711338" y="7064362"/>
            <a:ext cx="1692499" cy="885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Data Factorizing</a:t>
            </a:r>
            <a:endParaRPr lang="he-IL" sz="2000" dirty="0"/>
          </a:p>
        </p:txBody>
      </p:sp>
      <p:sp>
        <p:nvSpPr>
          <p:cNvPr id="94" name="מלבן: מסגרת משופעת 93">
            <a:extLst>
              <a:ext uri="{FF2B5EF4-FFF2-40B4-BE49-F238E27FC236}">
                <a16:creationId xmlns:a16="http://schemas.microsoft.com/office/drawing/2014/main" id="{C7C7D630-9BA4-4C18-8C5F-8ED581604DD7}"/>
              </a:ext>
            </a:extLst>
          </p:cNvPr>
          <p:cNvSpPr/>
          <p:nvPr/>
        </p:nvSpPr>
        <p:spPr>
          <a:xfrm>
            <a:off x="10515437" y="7843487"/>
            <a:ext cx="2109648" cy="88582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Modeling and Analyzing</a:t>
            </a:r>
            <a:endParaRPr lang="he-IL" sz="2000" dirty="0"/>
          </a:p>
        </p:txBody>
      </p:sp>
      <p:sp>
        <p:nvSpPr>
          <p:cNvPr id="95" name="מלבן: מסגרת משופעת 94">
            <a:extLst>
              <a:ext uri="{FF2B5EF4-FFF2-40B4-BE49-F238E27FC236}">
                <a16:creationId xmlns:a16="http://schemas.microsoft.com/office/drawing/2014/main" id="{B1A3BBFC-9017-4881-A603-3FF9E5EB4CA9}"/>
              </a:ext>
            </a:extLst>
          </p:cNvPr>
          <p:cNvSpPr/>
          <p:nvPr/>
        </p:nvSpPr>
        <p:spPr>
          <a:xfrm>
            <a:off x="8697580" y="8636243"/>
            <a:ext cx="1720744" cy="978967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Conclusions</a:t>
            </a:r>
            <a:endParaRPr lang="he-IL" dirty="0"/>
          </a:p>
        </p:txBody>
      </p:sp>
      <p:sp>
        <p:nvSpPr>
          <p:cNvPr id="96" name="תיבת טקסט 7">
            <a:extLst>
              <a:ext uri="{FF2B5EF4-FFF2-40B4-BE49-F238E27FC236}">
                <a16:creationId xmlns:a16="http://schemas.microsoft.com/office/drawing/2014/main" id="{2CE78FDF-4BAE-4620-860E-0DB420E7B383}"/>
              </a:ext>
            </a:extLst>
          </p:cNvPr>
          <p:cNvSpPr txBox="1"/>
          <p:nvPr/>
        </p:nvSpPr>
        <p:spPr>
          <a:xfrm>
            <a:off x="12900254" y="6705609"/>
            <a:ext cx="134693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Python, R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7" name="תיבת טקסט 70">
            <a:extLst>
              <a:ext uri="{FF2B5EF4-FFF2-40B4-BE49-F238E27FC236}">
                <a16:creationId xmlns:a16="http://schemas.microsoft.com/office/drawing/2014/main" id="{B50293E2-FCD3-41A7-ACDB-93A6F93C5755}"/>
              </a:ext>
            </a:extLst>
          </p:cNvPr>
          <p:cNvSpPr txBox="1"/>
          <p:nvPr/>
        </p:nvSpPr>
        <p:spPr>
          <a:xfrm>
            <a:off x="10601486" y="7462257"/>
            <a:ext cx="19375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Python, R , SPSS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8" name="תיבת טקסט 71">
            <a:extLst>
              <a:ext uri="{FF2B5EF4-FFF2-40B4-BE49-F238E27FC236}">
                <a16:creationId xmlns:a16="http://schemas.microsoft.com/office/drawing/2014/main" id="{00E4950C-453E-4419-84FE-01D7851E3BFC}"/>
              </a:ext>
            </a:extLst>
          </p:cNvPr>
          <p:cNvSpPr txBox="1"/>
          <p:nvPr/>
        </p:nvSpPr>
        <p:spPr>
          <a:xfrm>
            <a:off x="14664282" y="5889865"/>
            <a:ext cx="14826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he-IL" sz="20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Excel, SQL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04" name="כותרת 1">
            <a:extLst>
              <a:ext uri="{FF2B5EF4-FFF2-40B4-BE49-F238E27FC236}">
                <a16:creationId xmlns:a16="http://schemas.microsoft.com/office/drawing/2014/main" id="{4F53AED3-C7BE-4583-B2AC-17DA964B3F03}"/>
              </a:ext>
            </a:extLst>
          </p:cNvPr>
          <p:cNvSpPr txBox="1">
            <a:spLocks/>
          </p:cNvSpPr>
          <p:nvPr/>
        </p:nvSpPr>
        <p:spPr>
          <a:xfrm>
            <a:off x="16122" y="24689712"/>
            <a:ext cx="17923054" cy="504000"/>
          </a:xfrm>
          <a:prstGeom prst="rect">
            <a:avLst/>
          </a:prstGeom>
          <a:solidFill>
            <a:srgbClr val="515151"/>
          </a:solidFill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defTabSz="1800088" rtl="1">
              <a:lnSpc>
                <a:spcPct val="10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ea typeface="+mj-ea"/>
                <a:cs typeface="David" panose="020E0502060401010101" pitchFamily="34" charset="-79"/>
              </a:defRPr>
            </a:lvl1pPr>
          </a:lstStyle>
          <a:p>
            <a:pPr lvl="0" algn="l" defTabSz="914400" rtl="0">
              <a:spcBef>
                <a:spcPts val="0"/>
              </a:spcBef>
              <a:defRPr/>
            </a:pPr>
            <a:r>
              <a:rPr lang="en-US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0" u="sng" dirty="0">
                <a:ln w="0"/>
                <a:effectLst/>
              </a:rPr>
              <a:t>Author</a:t>
            </a:r>
            <a:r>
              <a:rPr lang="en-US" b="0" dirty="0">
                <a:ln w="0"/>
                <a:effectLst/>
              </a:rPr>
              <a:t>: Shalev Chen                                    </a:t>
            </a:r>
            <a:r>
              <a:rPr lang="en-US" b="0" u="sng" dirty="0">
                <a:ln w="0"/>
                <a:effectLst/>
              </a:rPr>
              <a:t>Academic instructor</a:t>
            </a:r>
            <a:r>
              <a:rPr lang="en-US" b="0" dirty="0">
                <a:ln w="0"/>
                <a:effectLst/>
              </a:rPr>
              <a:t>: Dr. </a:t>
            </a:r>
            <a:r>
              <a:rPr lang="en-US" b="0" dirty="0" err="1">
                <a:ln w="0"/>
                <a:effectLst/>
              </a:rPr>
              <a:t>Pini</a:t>
            </a:r>
            <a:r>
              <a:rPr lang="en-US" b="0" dirty="0">
                <a:ln w="0"/>
                <a:effectLst/>
              </a:rPr>
              <a:t> Davidov </a:t>
            </a:r>
            <a:endParaRPr lang="he-IL" b="0" dirty="0">
              <a:ln w="0"/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279B3534-8C39-47C9-A4E0-314D29656C6B}"/>
                  </a:ext>
                </a:extLst>
              </p:cNvPr>
              <p:cNvSpPr/>
              <p:nvPr/>
            </p:nvSpPr>
            <p:spPr>
              <a:xfrm>
                <a:off x="198517" y="6253987"/>
                <a:ext cx="66293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 rtl="0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0</m:t>
                    </m:r>
                  </m:oMath>
                </a14:m>
                <a:r>
                  <a:rPr lang="en-US" sz="20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( </a:t>
                </a:r>
                <a:r>
                  <a:rPr lang="en-US" sz="2000" i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No difference between Arabs to other populations)</a:t>
                </a:r>
                <a:br>
                  <a:rPr lang="en-US" sz="2000" i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0</m:t>
                    </m:r>
                  </m:oMath>
                </a14:m>
                <a:r>
                  <a:rPr lang="en-US" sz="2000" i="1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( Otherwise)</a:t>
                </a:r>
              </a:p>
            </p:txBody>
          </p:sp>
        </mc:Choice>
        <mc:Fallback xmlns="">
          <p:sp>
            <p:nvSpPr>
              <p:cNvPr id="117" name="מלבן 116">
                <a:extLst>
                  <a:ext uri="{FF2B5EF4-FFF2-40B4-BE49-F238E27FC236}">
                    <a16:creationId xmlns:a16="http://schemas.microsoft.com/office/drawing/2014/main" id="{279B3534-8C39-47C9-A4E0-314D29656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7" y="6253987"/>
                <a:ext cx="6629300" cy="707886"/>
              </a:xfrm>
              <a:prstGeom prst="rect">
                <a:avLst/>
              </a:prstGeom>
              <a:blipFill>
                <a:blip r:embed="rId5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8" name="תרשים 117">
            <a:extLst>
              <a:ext uri="{FF2B5EF4-FFF2-40B4-BE49-F238E27FC236}">
                <a16:creationId xmlns:a16="http://schemas.microsoft.com/office/drawing/2014/main" id="{84D81089-5CCF-40B2-B206-E33806B53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18260"/>
              </p:ext>
            </p:extLst>
          </p:nvPr>
        </p:nvGraphicFramePr>
        <p:xfrm>
          <a:off x="85295" y="7095297"/>
          <a:ext cx="4591813" cy="264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3" name="מלבן 122">
            <a:extLst>
              <a:ext uri="{FF2B5EF4-FFF2-40B4-BE49-F238E27FC236}">
                <a16:creationId xmlns:a16="http://schemas.microsoft.com/office/drawing/2014/main" id="{780DAFE3-B720-45BB-9090-A61897FC2E8B}"/>
              </a:ext>
            </a:extLst>
          </p:cNvPr>
          <p:cNvSpPr/>
          <p:nvPr/>
        </p:nvSpPr>
        <p:spPr>
          <a:xfrm>
            <a:off x="4413159" y="6644604"/>
            <a:ext cx="3746322" cy="2823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sz="2000" dirty="0">
                <a:cs typeface="David" panose="020E0502060401010101" pitchFamily="34" charset="-79"/>
              </a:rPr>
              <a:t>ρ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 = 0.097, therefore, the conclusion is to not reject the null hypothesis and conclude there is no significant difference between the job placement of the Arabs and the job placement of the non-Arabs. 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3C8D39C5-F9EA-4BC6-84B7-D9D30C24F280}"/>
              </a:ext>
            </a:extLst>
          </p:cNvPr>
          <p:cNvSpPr/>
          <p:nvPr/>
        </p:nvSpPr>
        <p:spPr>
          <a:xfrm>
            <a:off x="198517" y="5421666"/>
            <a:ext cx="7608578" cy="68588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Q1. Is there a difference between good placements of the Arabic population to other populations? </a:t>
            </a:r>
            <a:endParaRPr lang="he-IL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5867A43A-0A60-4136-AB88-24302DFCBC19}"/>
              </a:ext>
            </a:extLst>
          </p:cNvPr>
          <p:cNvSpPr/>
          <p:nvPr/>
        </p:nvSpPr>
        <p:spPr>
          <a:xfrm>
            <a:off x="49365" y="9738466"/>
            <a:ext cx="17979680" cy="107183"/>
          </a:xfrm>
          <a:prstGeom prst="rect">
            <a:avLst/>
          </a:prstGeom>
          <a:solidFill>
            <a:srgbClr val="005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F2953184-4D0E-4424-A993-3B8024A7D688}"/>
              </a:ext>
            </a:extLst>
          </p:cNvPr>
          <p:cNvSpPr/>
          <p:nvPr/>
        </p:nvSpPr>
        <p:spPr>
          <a:xfrm>
            <a:off x="159434" y="9992087"/>
            <a:ext cx="9204398" cy="3838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Q2: How long job seekers are in the program before their placements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2B10C7D8-2D3A-4D4D-9606-68B9BF47903D}"/>
                  </a:ext>
                </a:extLst>
              </p:cNvPr>
              <p:cNvSpPr/>
              <p:nvPr/>
            </p:nvSpPr>
            <p:spPr>
              <a:xfrm>
                <a:off x="180352" y="10346204"/>
                <a:ext cx="8255339" cy="3747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Almost half (49.99%) of program participants do not have a “placement date“,  and more than 25% have "first entry date" greater than “last placement date”.</a:t>
                </a:r>
                <a:b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</a:br>
                <a: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After clearing the records of the negative diff, the data were summarized.</a:t>
                </a:r>
                <a:b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</a:br>
                <a: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Confidence interval (in days) for job seekers in the program is:</a:t>
                </a:r>
                <a:b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</a:br>
                <a: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(Left: [0], Mean: 341.42, Right: [1081.56])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= 0.05</a:t>
                </a:r>
              </a:p>
              <a:p>
                <a:pPr>
                  <a:lnSpc>
                    <a:spcPct val="150000"/>
                  </a:lnSpc>
                </a:pPr>
                <a:r>
                  <a:rPr lang="el-GR" sz="2000" dirty="0">
                    <a:latin typeface="Sitka Heading" panose="02000505000000020004" pitchFamily="2" charset="0"/>
                    <a:ea typeface="Calibri" panose="020F0502020204030204" pitchFamily="34" charset="0"/>
                    <a:cs typeface="David" panose="020E0502060401010101" pitchFamily="34" charset="-79"/>
                  </a:rPr>
                  <a:t>σ</a:t>
                </a:r>
                <a:r>
                  <a:rPr lang="en-US" sz="20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= 377.624 (days)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3" name="מלבן 2">
                <a:extLst>
                  <a:ext uri="{FF2B5EF4-FFF2-40B4-BE49-F238E27FC236}">
                    <a16:creationId xmlns:a16="http://schemas.microsoft.com/office/drawing/2014/main" id="{2B10C7D8-2D3A-4D4D-9606-68B9BF479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2" y="10346204"/>
                <a:ext cx="8255339" cy="3747180"/>
              </a:xfrm>
              <a:prstGeom prst="rect">
                <a:avLst/>
              </a:prstGeom>
              <a:blipFill>
                <a:blip r:embed="rId7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ED98232E-D9D7-4B01-A8EC-91912D7BED16}"/>
              </a:ext>
            </a:extLst>
          </p:cNvPr>
          <p:cNvSpPr/>
          <p:nvPr/>
        </p:nvSpPr>
        <p:spPr>
          <a:xfrm flipH="1">
            <a:off x="9434071" y="9992087"/>
            <a:ext cx="91229" cy="5602550"/>
          </a:xfrm>
          <a:prstGeom prst="roundRect">
            <a:avLst/>
          </a:prstGeom>
          <a:solidFill>
            <a:srgbClr val="005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D47C31CE-4087-4659-9DA0-66747D923530}"/>
              </a:ext>
            </a:extLst>
          </p:cNvPr>
          <p:cNvSpPr/>
          <p:nvPr/>
        </p:nvSpPr>
        <p:spPr>
          <a:xfrm>
            <a:off x="10418324" y="9963970"/>
            <a:ext cx="7069091" cy="7480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Q3: Is there a difference between the time length of jobseeker in the program to type of placement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013ABC96-D94C-4282-9964-0432E6E012AC}"/>
                  </a:ext>
                </a:extLst>
              </p:cNvPr>
              <p:cNvSpPr/>
              <p:nvPr/>
            </p:nvSpPr>
            <p:spPr>
              <a:xfrm>
                <a:off x="9533846" y="10793999"/>
                <a:ext cx="2835420" cy="122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he-IL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𝑖𝑠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𝑑𝑖𝑓𝑓𝑒𝑟𝑒𝑛𝑐𝑒</m:t>
                      </m:r>
                    </m:oMath>
                  </m:oMathPara>
                </a14:m>
                <a:endParaRPr lang="en-US" sz="2000" b="0" i="1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𝑁𝑜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𝑑𝑖𝑓𝑓𝑒𝑟𝑒𝑛𝑐𝑒</m:t>
                      </m:r>
                    </m:oMath>
                  </m:oMathPara>
                </a14:m>
                <a:endParaRPr lang="en-US" sz="2000" dirty="0">
                  <a:latin typeface="David" panose="020E0502060401010101" pitchFamily="34" charset="-79"/>
                  <a:ea typeface="Times New Roman" panose="02020603050405020304" pitchFamily="18" charset="0"/>
                  <a:cs typeface="David" panose="020E0502060401010101" pitchFamily="34" charset="-79"/>
                </a:endParaRPr>
              </a:p>
              <a:p>
                <a:pPr algn="l">
                  <a:spcAft>
                    <a:spcPts val="800"/>
                  </a:spcAft>
                </a:pPr>
                <a:r>
                  <a:rPr lang="el-GR" sz="2000" dirty="0">
                    <a:cs typeface="David" panose="020E0502060401010101" pitchFamily="34" charset="-79"/>
                  </a:rPr>
                  <a:t>ρ</a:t>
                </a:r>
                <a:r>
                  <a:rPr lang="en-US" sz="20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~ 0</a:t>
                </a:r>
                <a:endParaRPr lang="he-IL" sz="2000" dirty="0">
                  <a:latin typeface="David" panose="020E0502060401010101" pitchFamily="34" charset="-79"/>
                  <a:ea typeface="Times New Roman" panose="02020603050405020304" pitchFamily="18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61" name="מלבן 60">
                <a:extLst>
                  <a:ext uri="{FF2B5EF4-FFF2-40B4-BE49-F238E27FC236}">
                    <a16:creationId xmlns:a16="http://schemas.microsoft.com/office/drawing/2014/main" id="{013ABC96-D94C-4282-9964-0432E6E01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846" y="10793999"/>
                <a:ext cx="2835420" cy="1220847"/>
              </a:xfrm>
              <a:prstGeom prst="rect">
                <a:avLst/>
              </a:prstGeom>
              <a:blipFill>
                <a:blip r:embed="rId8"/>
                <a:stretch>
                  <a:fillRect l="-4301" r="-3656" b="-8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תמונה 61">
            <a:extLst>
              <a:ext uri="{FF2B5EF4-FFF2-40B4-BE49-F238E27FC236}">
                <a16:creationId xmlns:a16="http://schemas.microsoft.com/office/drawing/2014/main" id="{22798007-1E8B-4C3B-8C39-EB3D38BB4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3106" y="11411903"/>
            <a:ext cx="6258740" cy="4055197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BD9E48A1-1517-4F1E-A7E8-F89A022BECB5}"/>
              </a:ext>
            </a:extLst>
          </p:cNvPr>
          <p:cNvSpPr/>
          <p:nvPr/>
        </p:nvSpPr>
        <p:spPr>
          <a:xfrm>
            <a:off x="9556796" y="11944467"/>
            <a:ext cx="2196310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Between all the mean pairs there are differences such that the means decreases with the decrease of the labels.</a:t>
            </a:r>
          </a:p>
        </p:txBody>
      </p:sp>
      <p:sp>
        <p:nvSpPr>
          <p:cNvPr id="66" name="מלבן 65">
            <a:extLst>
              <a:ext uri="{FF2B5EF4-FFF2-40B4-BE49-F238E27FC236}">
                <a16:creationId xmlns:a16="http://schemas.microsoft.com/office/drawing/2014/main" id="{0A67110D-BE31-4A52-8685-9DC8746FE3FE}"/>
              </a:ext>
            </a:extLst>
          </p:cNvPr>
          <p:cNvSpPr/>
          <p:nvPr/>
        </p:nvSpPr>
        <p:spPr>
          <a:xfrm>
            <a:off x="32783" y="15620004"/>
            <a:ext cx="17979680" cy="107183"/>
          </a:xfrm>
          <a:prstGeom prst="rect">
            <a:avLst/>
          </a:prstGeom>
          <a:solidFill>
            <a:srgbClr val="005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מלבן: פינות מעוגלות 71">
            <a:extLst>
              <a:ext uri="{FF2B5EF4-FFF2-40B4-BE49-F238E27FC236}">
                <a16:creationId xmlns:a16="http://schemas.microsoft.com/office/drawing/2014/main" id="{8794CF9F-3A29-4195-A701-5B1888A5F76D}"/>
              </a:ext>
            </a:extLst>
          </p:cNvPr>
          <p:cNvSpPr/>
          <p:nvPr/>
        </p:nvSpPr>
        <p:spPr>
          <a:xfrm>
            <a:off x="439235" y="15852371"/>
            <a:ext cx="7608578" cy="7269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Q4: Do the number of activities from the program effects job seeker's placements ?</a:t>
            </a:r>
          </a:p>
        </p:txBody>
      </p:sp>
      <p:sp>
        <p:nvSpPr>
          <p:cNvPr id="74" name="מלבן: פינות מעוגלות 73">
            <a:extLst>
              <a:ext uri="{FF2B5EF4-FFF2-40B4-BE49-F238E27FC236}">
                <a16:creationId xmlns:a16="http://schemas.microsoft.com/office/drawing/2014/main" id="{257D12BF-A475-4BEA-BB66-7CC49C810ADE}"/>
              </a:ext>
            </a:extLst>
          </p:cNvPr>
          <p:cNvSpPr/>
          <p:nvPr/>
        </p:nvSpPr>
        <p:spPr>
          <a:xfrm>
            <a:off x="9703249" y="15857625"/>
            <a:ext cx="7440120" cy="7295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Q5: Is there an effect between socio-economic jobseeker characteristics to placement ?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B52309F-4915-40AC-B3AF-4E61E7B36246}"/>
              </a:ext>
            </a:extLst>
          </p:cNvPr>
          <p:cNvSpPr/>
          <p:nvPr/>
        </p:nvSpPr>
        <p:spPr>
          <a:xfrm>
            <a:off x="345639" y="16714282"/>
            <a:ext cx="76085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There is a difference in the number of activities between the different types of successes (label), except for groups 2 and 3. </a:t>
            </a:r>
          </a:p>
          <a:p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Decision tree model take a sample of jobseekers from the data frame and match their socioeconomic characteristics and activities to the data frame. </a:t>
            </a:r>
          </a:p>
        </p:txBody>
      </p:sp>
      <p:pic>
        <p:nvPicPr>
          <p:cNvPr id="75" name="תמונה 74">
            <a:extLst>
              <a:ext uri="{FF2B5EF4-FFF2-40B4-BE49-F238E27FC236}">
                <a16:creationId xmlns:a16="http://schemas.microsoft.com/office/drawing/2014/main" id="{29199C2C-3A60-43A9-AD39-AFF3D0C1B3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29940" y="18048211"/>
            <a:ext cx="5076287" cy="3429427"/>
          </a:xfrm>
          <a:prstGeom prst="rect">
            <a:avLst/>
          </a:prstGeom>
        </p:spPr>
      </p:pic>
      <p:sp>
        <p:nvSpPr>
          <p:cNvPr id="78" name="מלבן: פינות מעוגלות 77">
            <a:extLst>
              <a:ext uri="{FF2B5EF4-FFF2-40B4-BE49-F238E27FC236}">
                <a16:creationId xmlns:a16="http://schemas.microsoft.com/office/drawing/2014/main" id="{D675FC6E-DE40-4CE0-B4C8-F22F18A64E09}"/>
              </a:ext>
            </a:extLst>
          </p:cNvPr>
          <p:cNvSpPr/>
          <p:nvPr/>
        </p:nvSpPr>
        <p:spPr>
          <a:xfrm flipH="1">
            <a:off x="8449406" y="15769307"/>
            <a:ext cx="68277" cy="5737577"/>
          </a:xfrm>
          <a:prstGeom prst="roundRect">
            <a:avLst/>
          </a:prstGeom>
          <a:solidFill>
            <a:srgbClr val="005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מלבן 84">
            <a:extLst>
              <a:ext uri="{FF2B5EF4-FFF2-40B4-BE49-F238E27FC236}">
                <a16:creationId xmlns:a16="http://schemas.microsoft.com/office/drawing/2014/main" id="{F244F1C8-7981-457E-AC1D-736367D2BB36}"/>
              </a:ext>
            </a:extLst>
          </p:cNvPr>
          <p:cNvSpPr/>
          <p:nvPr/>
        </p:nvSpPr>
        <p:spPr>
          <a:xfrm>
            <a:off x="9159994" y="16758278"/>
            <a:ext cx="83300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Multivariate regression model result (McFadden estimate) is 0.2368.</a:t>
            </a:r>
            <a:b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Excellent fit in this model between 0.2 - 0.4 (McFadden,1977).</a:t>
            </a:r>
            <a:b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All model results are compared to label 4 (failure) and each model result was displayed is significant (ρ &lt; 0.05):</a:t>
            </a:r>
          </a:p>
          <a:p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1)   There are more Arab cities compered to Jewish cities in labels 1 and 2. Muslim and Jew religions significantly more to be in label 1.</a:t>
            </a:r>
            <a:b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2)   The Soviet Union and France countries significantly more to be in label 3 than label 1 (compered by p-value). Ethiopia significantly more to be in label 2.</a:t>
            </a:r>
            <a:b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3)   Education has a strong effect on the success label. Academic degree or high </a:t>
            </a:r>
            <a:r>
              <a:rPr lang="en-US" sz="200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school matriculation has 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significantly more to be in label 1, and non-education significantly more to be in label 3.</a:t>
            </a:r>
          </a:p>
          <a:p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4)   Disability affects human life including program success. From 20%-59% significantly more to be in label 2 and 60%-100% to be in label 3, but no disability at all significantly more to be in label 2 and not 1 as we expected.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BFA9D7-BC5F-4B40-B2FE-909BC2D7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99" y="12275987"/>
            <a:ext cx="6083963" cy="3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7" name="תרשים 86">
            <a:extLst>
              <a:ext uri="{FF2B5EF4-FFF2-40B4-BE49-F238E27FC236}">
                <a16:creationId xmlns:a16="http://schemas.microsoft.com/office/drawing/2014/main" id="{80B6C37B-E793-4854-8835-70FAC122C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704612"/>
              </p:ext>
            </p:extLst>
          </p:nvPr>
        </p:nvGraphicFramePr>
        <p:xfrm>
          <a:off x="198518" y="18172651"/>
          <a:ext cx="3599772" cy="298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06" name="כותרת 1">
            <a:extLst>
              <a:ext uri="{FF2B5EF4-FFF2-40B4-BE49-F238E27FC236}">
                <a16:creationId xmlns:a16="http://schemas.microsoft.com/office/drawing/2014/main" id="{9F1B05A8-3A44-47B0-96B9-461A54C8E235}"/>
              </a:ext>
            </a:extLst>
          </p:cNvPr>
          <p:cNvSpPr txBox="1">
            <a:spLocks/>
          </p:cNvSpPr>
          <p:nvPr/>
        </p:nvSpPr>
        <p:spPr>
          <a:xfrm>
            <a:off x="45030" y="21547112"/>
            <a:ext cx="18000661" cy="449106"/>
          </a:xfrm>
          <a:prstGeom prst="rect">
            <a:avLst/>
          </a:prstGeom>
          <a:solidFill>
            <a:srgbClr val="F1A22D"/>
          </a:solidFill>
          <a:sp3d contourW="19050" prstMaterial="metal">
            <a:bevelT w="88900" h="203200"/>
            <a:bevelB w="165100" h="254000"/>
          </a:sp3d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defPPr>
              <a:defRPr lang="en-US"/>
            </a:defPPr>
            <a:lvl1pPr algn="ctr" defTabSz="1800088" rtl="1">
              <a:lnSpc>
                <a:spcPct val="100000"/>
              </a:lnSpc>
              <a:spcBef>
                <a:spcPct val="0"/>
              </a:spcBef>
              <a:buNone/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anose="020E0502060401010101" pitchFamily="34" charset="-79"/>
                <a:ea typeface="+mj-ea"/>
                <a:cs typeface="David" panose="020E0502060401010101" pitchFamily="34" charset="-79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Conclusions &amp; Recommendations</a:t>
            </a:r>
          </a:p>
        </p:txBody>
      </p:sp>
      <p:sp>
        <p:nvSpPr>
          <p:cNvPr id="45" name="מלבן: פינות מעוגלות 44">
            <a:extLst>
              <a:ext uri="{FF2B5EF4-FFF2-40B4-BE49-F238E27FC236}">
                <a16:creationId xmlns:a16="http://schemas.microsoft.com/office/drawing/2014/main" id="{B915B684-6BF1-410A-8920-ECF2899C8B4F}"/>
              </a:ext>
            </a:extLst>
          </p:cNvPr>
          <p:cNvSpPr/>
          <p:nvPr/>
        </p:nvSpPr>
        <p:spPr>
          <a:xfrm>
            <a:off x="13557587" y="1888192"/>
            <a:ext cx="2751756" cy="511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FC2AF868-3660-40BD-9F3D-4FE9C7CBD41A}"/>
              </a:ext>
            </a:extLst>
          </p:cNvPr>
          <p:cNvSpPr/>
          <p:nvPr/>
        </p:nvSpPr>
        <p:spPr>
          <a:xfrm>
            <a:off x="11914555" y="2529949"/>
            <a:ext cx="58983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Higher local unemployment weakens the work norm (Winkelmann, 2014).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Making debts more manageable for unemployed on social assistance led to a significantly better chance to get back to work (Sol &amp; </a:t>
            </a:r>
            <a:r>
              <a:rPr lang="en-US" sz="2000" dirty="0" err="1">
                <a:latin typeface="David" panose="020E0502060401010101" pitchFamily="34" charset="-79"/>
                <a:cs typeface="David" panose="020E0502060401010101" pitchFamily="34" charset="-79"/>
              </a:rPr>
              <a:t>Kok</a:t>
            </a: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, 2014)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* The literature survey based </a:t>
            </a:r>
            <a:r>
              <a:rPr lang="en-US" sz="200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on 30 </a:t>
            </a:r>
            <a:r>
              <a:rPr lang="en-US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references. </a:t>
            </a:r>
          </a:p>
        </p:txBody>
      </p:sp>
      <p:sp>
        <p:nvSpPr>
          <p:cNvPr id="48" name="מלבן: פינות מעוגלות 47">
            <a:extLst>
              <a:ext uri="{FF2B5EF4-FFF2-40B4-BE49-F238E27FC236}">
                <a16:creationId xmlns:a16="http://schemas.microsoft.com/office/drawing/2014/main" id="{4B6FE069-5CBE-4E4A-AEE7-3547DB61526C}"/>
              </a:ext>
            </a:extLst>
          </p:cNvPr>
          <p:cNvSpPr/>
          <p:nvPr/>
        </p:nvSpPr>
        <p:spPr>
          <a:xfrm>
            <a:off x="193445" y="1884465"/>
            <a:ext cx="5272784" cy="5273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Israeli Employment Service Background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C725A8C-2995-40E5-8C28-6ED5F877F754}"/>
              </a:ext>
            </a:extLst>
          </p:cNvPr>
          <p:cNvSpPr/>
          <p:nvPr/>
        </p:nvSpPr>
        <p:spPr>
          <a:xfrm>
            <a:off x="150888" y="2411855"/>
            <a:ext cx="54150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service provides job placements and brokerage for jobseekers.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Almost 60,000 jobseekers covering 71 bureaus all around Israel.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IES provides professional training, finding employees for employers and more.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Israel with 3.8% unemployment rate (before the Covid-19 pandemic).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CCE6290-743D-4591-AFCD-27122FD497DC}"/>
              </a:ext>
            </a:extLst>
          </p:cNvPr>
          <p:cNvSpPr/>
          <p:nvPr/>
        </p:nvSpPr>
        <p:spPr>
          <a:xfrm>
            <a:off x="234718" y="22077375"/>
            <a:ext cx="79247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There is no difference between the placement of the Arabs and the placement of the non-Arabs.</a:t>
            </a:r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IES needs to consider if there is justification to initiate special programs for the Arab community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number of job seekers placed through the program is 50% which indicates a low rate of placements.</a:t>
            </a:r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This finding indicates the need for a study to clarify other reasons for poor job placement and compare to another placements programs results.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796F1827-C160-4549-8803-61760F2EA945}"/>
              </a:ext>
            </a:extLst>
          </p:cNvPr>
          <p:cNvSpPr/>
          <p:nvPr/>
        </p:nvSpPr>
        <p:spPr>
          <a:xfrm>
            <a:off x="8884921" y="22065692"/>
            <a:ext cx="8808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Longer the jobseeker being in the program, the quality of his placement (label) decreased.</a:t>
            </a:r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IES should evaluate program activities and results.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There is an influence between socioeconomic characteristics of requiring work on the type of success in the program.</a:t>
            </a:r>
            <a:b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000" dirty="0">
                <a:latin typeface="David" panose="020E0502060401010101" pitchFamily="34" charset="-79"/>
                <a:cs typeface="David" panose="020E0502060401010101" pitchFamily="34" charset="-79"/>
              </a:rPr>
              <a:t>The IES need to make a thorough statistical analysis on how job seekers are influenced by socio-economic characteristics.</a:t>
            </a:r>
            <a:endParaRPr lang="he-IL" sz="2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AFC9C25A-523D-42F9-AFE1-698D628341F7}"/>
              </a:ext>
            </a:extLst>
          </p:cNvPr>
          <p:cNvSpPr txBox="1"/>
          <p:nvPr/>
        </p:nvSpPr>
        <p:spPr>
          <a:xfrm>
            <a:off x="5638322" y="2500501"/>
            <a:ext cx="6015628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Analyzing success factors of the Israeli Employment Service “Employment Circuits” placement program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Write research paper and publish in Economic-Letters journal.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Present the article in the Economy &amp; Business, 19th International Scientific Events Conference, 20-23 August 2020, Burgas, Bulgaria.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ED3E6A9-C98D-4BA3-9230-3824085B95B5}"/>
              </a:ext>
            </a:extLst>
          </p:cNvPr>
          <p:cNvSpPr txBox="1"/>
          <p:nvPr/>
        </p:nvSpPr>
        <p:spPr>
          <a:xfrm>
            <a:off x="8587870" y="5503961"/>
            <a:ext cx="25678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>
                <a:latin typeface="David" panose="020E0502060401010101" pitchFamily="34" charset="-79"/>
                <a:cs typeface="David" panose="020E0502060401010101" pitchFamily="34" charset="-79"/>
              </a:rPr>
              <a:t>Placements Success Labels:</a:t>
            </a: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1) Amazing success</a:t>
            </a: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2) Medium success</a:t>
            </a: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3) Weak success</a:t>
            </a:r>
          </a:p>
          <a:p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4) Failure</a:t>
            </a: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7" name="מלבן: פינות מעוגלות 56">
            <a:extLst>
              <a:ext uri="{FF2B5EF4-FFF2-40B4-BE49-F238E27FC236}">
                <a16:creationId xmlns:a16="http://schemas.microsoft.com/office/drawing/2014/main" id="{0FFAEDEA-D609-47B6-84EA-819782C3E9B9}"/>
              </a:ext>
            </a:extLst>
          </p:cNvPr>
          <p:cNvSpPr/>
          <p:nvPr/>
        </p:nvSpPr>
        <p:spPr>
          <a:xfrm>
            <a:off x="7393459" y="1888192"/>
            <a:ext cx="2751756" cy="5113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 cap="sq" cmpd="thickThin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288984154">
                  <a:custGeom>
                    <a:avLst/>
                    <a:gdLst>
                      <a:gd name="connsiteX0" fmla="*/ 0 w 2492944"/>
                      <a:gd name="connsiteY0" fmla="*/ 72312 h 433862"/>
                      <a:gd name="connsiteX1" fmla="*/ 72312 w 2492944"/>
                      <a:gd name="connsiteY1" fmla="*/ 0 h 433862"/>
                      <a:gd name="connsiteX2" fmla="*/ 2420632 w 2492944"/>
                      <a:gd name="connsiteY2" fmla="*/ 0 h 433862"/>
                      <a:gd name="connsiteX3" fmla="*/ 2492944 w 2492944"/>
                      <a:gd name="connsiteY3" fmla="*/ 72312 h 433862"/>
                      <a:gd name="connsiteX4" fmla="*/ 2492944 w 2492944"/>
                      <a:gd name="connsiteY4" fmla="*/ 361550 h 433862"/>
                      <a:gd name="connsiteX5" fmla="*/ 2420632 w 2492944"/>
                      <a:gd name="connsiteY5" fmla="*/ 433862 h 433862"/>
                      <a:gd name="connsiteX6" fmla="*/ 72312 w 2492944"/>
                      <a:gd name="connsiteY6" fmla="*/ 433862 h 433862"/>
                      <a:gd name="connsiteX7" fmla="*/ 0 w 2492944"/>
                      <a:gd name="connsiteY7" fmla="*/ 361550 h 433862"/>
                      <a:gd name="connsiteX8" fmla="*/ 0 w 2492944"/>
                      <a:gd name="connsiteY8" fmla="*/ 72312 h 433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2944" h="433862" fill="none" extrusionOk="0">
                        <a:moveTo>
                          <a:pt x="0" y="72312"/>
                        </a:moveTo>
                        <a:cubicBezTo>
                          <a:pt x="-1348" y="26752"/>
                          <a:pt x="37729" y="-337"/>
                          <a:pt x="72312" y="0"/>
                        </a:cubicBezTo>
                        <a:cubicBezTo>
                          <a:pt x="1165106" y="-120666"/>
                          <a:pt x="2069351" y="88460"/>
                          <a:pt x="2420632" y="0"/>
                        </a:cubicBezTo>
                        <a:cubicBezTo>
                          <a:pt x="2465414" y="-5635"/>
                          <a:pt x="2494271" y="27646"/>
                          <a:pt x="2492944" y="72312"/>
                        </a:cubicBezTo>
                        <a:cubicBezTo>
                          <a:pt x="2517381" y="216147"/>
                          <a:pt x="2475549" y="239918"/>
                          <a:pt x="2492944" y="361550"/>
                        </a:cubicBezTo>
                        <a:cubicBezTo>
                          <a:pt x="2491657" y="395489"/>
                          <a:pt x="2453343" y="436047"/>
                          <a:pt x="2420632" y="433862"/>
                        </a:cubicBezTo>
                        <a:cubicBezTo>
                          <a:pt x="1666116" y="575413"/>
                          <a:pt x="363462" y="532519"/>
                          <a:pt x="72312" y="433862"/>
                        </a:cubicBezTo>
                        <a:cubicBezTo>
                          <a:pt x="36179" y="435033"/>
                          <a:pt x="6675" y="403505"/>
                          <a:pt x="0" y="361550"/>
                        </a:cubicBezTo>
                        <a:cubicBezTo>
                          <a:pt x="13934" y="253983"/>
                          <a:pt x="-14875" y="115654"/>
                          <a:pt x="0" y="72312"/>
                        </a:cubicBezTo>
                        <a:close/>
                      </a:path>
                      <a:path w="2492944" h="433862" stroke="0" extrusionOk="0">
                        <a:moveTo>
                          <a:pt x="0" y="72312"/>
                        </a:moveTo>
                        <a:cubicBezTo>
                          <a:pt x="-5449" y="28288"/>
                          <a:pt x="25299" y="610"/>
                          <a:pt x="72312" y="0"/>
                        </a:cubicBezTo>
                        <a:cubicBezTo>
                          <a:pt x="930349" y="103925"/>
                          <a:pt x="1987334" y="93315"/>
                          <a:pt x="2420632" y="0"/>
                        </a:cubicBezTo>
                        <a:cubicBezTo>
                          <a:pt x="2460796" y="-5242"/>
                          <a:pt x="2490554" y="33739"/>
                          <a:pt x="2492944" y="72312"/>
                        </a:cubicBezTo>
                        <a:cubicBezTo>
                          <a:pt x="2494708" y="158711"/>
                          <a:pt x="2488571" y="311531"/>
                          <a:pt x="2492944" y="361550"/>
                        </a:cubicBezTo>
                        <a:cubicBezTo>
                          <a:pt x="2490655" y="405280"/>
                          <a:pt x="2455491" y="438251"/>
                          <a:pt x="2420632" y="433862"/>
                        </a:cubicBezTo>
                        <a:cubicBezTo>
                          <a:pt x="1810755" y="461026"/>
                          <a:pt x="1170793" y="462714"/>
                          <a:pt x="72312" y="433862"/>
                        </a:cubicBezTo>
                        <a:cubicBezTo>
                          <a:pt x="33596" y="431879"/>
                          <a:pt x="-2933" y="401593"/>
                          <a:pt x="0" y="361550"/>
                        </a:cubicBezTo>
                        <a:cubicBezTo>
                          <a:pt x="-25198" y="321433"/>
                          <a:pt x="17559" y="204714"/>
                          <a:pt x="0" y="7231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Project Goals</a:t>
            </a:r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93AA57B4-B808-4273-8E16-B8987962C475}"/>
              </a:ext>
            </a:extLst>
          </p:cNvPr>
          <p:cNvSpPr/>
          <p:nvPr/>
        </p:nvSpPr>
        <p:spPr>
          <a:xfrm>
            <a:off x="-5809" y="1723659"/>
            <a:ext cx="17979680" cy="107183"/>
          </a:xfrm>
          <a:prstGeom prst="rect">
            <a:avLst/>
          </a:prstGeom>
          <a:solidFill>
            <a:srgbClr val="0050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07BB150-F3F2-4A51-995B-E614ED67D534}"/>
              </a:ext>
            </a:extLst>
          </p:cNvPr>
          <p:cNvSpPr txBox="1"/>
          <p:nvPr/>
        </p:nvSpPr>
        <p:spPr>
          <a:xfrm>
            <a:off x="12080559" y="11811178"/>
            <a:ext cx="126155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>
                <a:latin typeface="David" panose="020E0502060401010101" pitchFamily="34" charset="-79"/>
                <a:cs typeface="David" panose="020E0502060401010101" pitchFamily="34" charset="-79"/>
              </a:rPr>
              <a:t>UCL </a:t>
            </a:r>
            <a:r>
              <a:rPr lang="en-US" sz="1400" dirty="0">
                <a:latin typeface="David" panose="020E0502060401010101" pitchFamily="34" charset="-79"/>
                <a:cs typeface="David" panose="020E0502060401010101" pitchFamily="34" charset="-79"/>
              </a:rPr>
              <a:t>= 1474.293</a:t>
            </a:r>
            <a:endParaRPr lang="he-IL" sz="11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858717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chemeClr val="accent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12064</TotalTime>
  <Words>524</Words>
  <Application>Microsoft Office PowerPoint</Application>
  <PresentationFormat>מותאם אישית</PresentationFormat>
  <Paragraphs>69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David</vt:lpstr>
      <vt:lpstr>Sitka Heading</vt:lpstr>
      <vt:lpstr>Wingdings</vt:lpstr>
      <vt:lpstr>ערכת נושא Office</vt:lpstr>
      <vt:lpstr> Analyzing the success factors of the Israel Employment Service placement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Shelly Shitrit</dc:creator>
  <cp:lastModifiedBy>חן שליו</cp:lastModifiedBy>
  <cp:revision>344</cp:revision>
  <dcterms:created xsi:type="dcterms:W3CDTF">2018-07-26T09:15:53Z</dcterms:created>
  <dcterms:modified xsi:type="dcterms:W3CDTF">2020-07-14T13:50:13Z</dcterms:modified>
</cp:coreProperties>
</file>