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3" r:id="rId8"/>
    <p:sldId id="262" r:id="rId9"/>
    <p:sldId id="291" r:id="rId10"/>
    <p:sldId id="287" r:id="rId11"/>
    <p:sldId id="264" r:id="rId12"/>
    <p:sldId id="266" r:id="rId13"/>
    <p:sldId id="265" r:id="rId14"/>
    <p:sldId id="267" r:id="rId15"/>
    <p:sldId id="274" r:id="rId16"/>
    <p:sldId id="298" r:id="rId17"/>
    <p:sldId id="271" r:id="rId18"/>
    <p:sldId id="285" r:id="rId19"/>
    <p:sldId id="272" r:id="rId20"/>
    <p:sldId id="286" r:id="rId21"/>
    <p:sldId id="273" r:id="rId22"/>
    <p:sldId id="275" r:id="rId23"/>
    <p:sldId id="276" r:id="rId24"/>
    <p:sldId id="277" r:id="rId25"/>
    <p:sldId id="278" r:id="rId26"/>
    <p:sldId id="284" r:id="rId27"/>
    <p:sldId id="290" r:id="rId28"/>
    <p:sldId id="280" r:id="rId29"/>
    <p:sldId id="292" r:id="rId30"/>
    <p:sldId id="294" r:id="rId31"/>
    <p:sldId id="295" r:id="rId32"/>
    <p:sldId id="296" r:id="rId33"/>
    <p:sldId id="297"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79297" autoAdjust="0"/>
  </p:normalViewPr>
  <p:slideViewPr>
    <p:cSldViewPr snapToGrid="0">
      <p:cViewPr varScale="1">
        <p:scale>
          <a:sx n="68" d="100"/>
          <a:sy n="68" d="100"/>
        </p:scale>
        <p:origin x="11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D:\&#1492;&#1504;&#1491;&#1505;&#1492;%20&#1514;&#1506;&#1513;&#1497;&#1497;&#1492;%20&#1493;&#1504;&#1497;&#1492;&#1493;&#1500;\&#1513;&#1504;&#1492;%20&#1491;\&#1508;&#1512;&#1493;&#1497;&#1511;&#1496;%20&#1490;&#1502;&#1512;\&#1514;&#1493;&#1510;&#1512;&#1497;%20&#1508;&#1512;&#1493;&#1497;&#1511;&#1496;%20&#1495;&#1503;\is_arab_and_othe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Religion</a:t>
            </a:r>
            <a:endParaRPr lang="he-IL" sz="2400" b="1"/>
          </a:p>
        </c:rich>
      </c:tx>
      <c:layout>
        <c:manualLayout>
          <c:xMode val="edge"/>
          <c:yMode val="edge"/>
          <c:x val="3.5419300007103409E-2"/>
          <c:y val="2.7777746155632561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F9-48A8-8863-6D8EE88CFC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F9-48A8-8863-6D8EE88CFC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F9-48A8-8863-6D8EE88CFC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F9-48A8-8863-6D8EE88CFC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F9-48A8-8863-6D8EE88CFC1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F9-48A8-8863-6D8EE88CFC14}"/>
              </c:ext>
            </c:extLst>
          </c:dPt>
          <c:dLbls>
            <c:dLbl>
              <c:idx val="0"/>
              <c:layout>
                <c:manualLayout>
                  <c:x val="2.9857819348102037E-2"/>
                  <c:y val="-3.61441119818585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6F9-48A8-8863-6D8EE88CFC14}"/>
                </c:ext>
              </c:extLst>
            </c:dLbl>
            <c:dLbl>
              <c:idx val="1"/>
              <c:layout>
                <c:manualLayout>
                  <c:x val="-2.1327013820072883E-2"/>
                  <c:y val="-2.891528958548693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6F9-48A8-8863-6D8EE88CFC14}"/>
                </c:ext>
              </c:extLst>
            </c:dLbl>
            <c:dLbl>
              <c:idx val="2"/>
              <c:layout>
                <c:manualLayout>
                  <c:x val="-6.1111111111111123E-2"/>
                  <c:y val="7.87037037037037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6F9-48A8-8863-6D8EE88CFC14}"/>
                </c:ext>
              </c:extLst>
            </c:dLbl>
            <c:dLbl>
              <c:idx val="3"/>
              <c:layout>
                <c:manualLayout>
                  <c:x val="1.2243217295905936E-2"/>
                  <c:y val="-5.104829308719667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F9-48A8-8863-6D8EE88CFC14}"/>
                </c:ext>
              </c:extLst>
            </c:dLbl>
            <c:dLbl>
              <c:idx val="4"/>
              <c:layout>
                <c:manualLayout>
                  <c:x val="0.10023696495434256"/>
                  <c:y val="-2.530087838730095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6F9-48A8-8863-6D8EE88CFC1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גיליון1!$D$2:$D$7</c:f>
              <c:strCache>
                <c:ptCount val="5"/>
                <c:pt idx="0">
                  <c:v>Jewish</c:v>
                </c:pt>
                <c:pt idx="1">
                  <c:v>Muslim </c:v>
                </c:pt>
                <c:pt idx="2">
                  <c:v>Christian</c:v>
                </c:pt>
                <c:pt idx="3">
                  <c:v>Druze</c:v>
                </c:pt>
                <c:pt idx="4">
                  <c:v>Other </c:v>
                </c:pt>
              </c:strCache>
            </c:strRef>
          </c:cat>
          <c:val>
            <c:numRef>
              <c:f>גיליון1!$E$2:$E$7</c:f>
              <c:numCache>
                <c:formatCode>General</c:formatCode>
                <c:ptCount val="6"/>
                <c:pt idx="0">
                  <c:v>23887</c:v>
                </c:pt>
                <c:pt idx="1">
                  <c:v>25876</c:v>
                </c:pt>
                <c:pt idx="2">
                  <c:v>1361</c:v>
                </c:pt>
                <c:pt idx="3">
                  <c:v>1761</c:v>
                </c:pt>
                <c:pt idx="4">
                  <c:v>3104</c:v>
                </c:pt>
              </c:numCache>
            </c:numRef>
          </c:val>
          <c:extLst>
            <c:ext xmlns:c16="http://schemas.microsoft.com/office/drawing/2014/chart" uri="{C3380CC4-5D6E-409C-BE32-E72D297353CC}">
              <c16:uniqueId val="{0000000C-46F9-48A8-8863-6D8EE88CFC1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Percent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כ"ג/תמוז/תש"פ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לכן הייתה נתונה לביקורת פוליטית, ארגונים חברתיים.</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3999225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71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לאחר חקירת הפעילויות, בוצע מודל עץ החלטות אשר </a:t>
            </a:r>
            <a:r>
              <a:rPr lang="he-IL" i="0" dirty="0" err="1">
                <a:latin typeface="David" panose="020E0502060401010101" pitchFamily="34" charset="-79"/>
                <a:cs typeface="David" panose="020E0502060401010101" pitchFamily="34" charset="-79"/>
              </a:rPr>
              <a:t>יקח</a:t>
            </a:r>
            <a:r>
              <a:rPr lang="he-IL" i="0" dirty="0">
                <a:latin typeface="David" panose="020E0502060401010101" pitchFamily="34" charset="-79"/>
                <a:cs typeface="David" panose="020E0502060401010101" pitchFamily="34" charset="-79"/>
              </a:rPr>
              <a:t> דגימה</a:t>
            </a:r>
            <a:endParaRPr lang="en-US"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latin typeface="David" panose="020E0502060401010101" pitchFamily="34" charset="-79"/>
                <a:cs typeface="David" panose="020E0502060401010101" pitchFamily="34" charset="-79"/>
              </a:rPr>
              <a:t>שימוש במודל רגרסיה מולטינומית בגלל שזהו קלסיפיקציה של נתונים- יש יותר מ2 דרכים אפשריות והערכה של המודל היא ההסתברות של כל פרמטר להשתייך לקבוצה מסוימת.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dirty="0">
                <a:latin typeface="David" panose="020E0502060401010101" pitchFamily="34" charset="-79"/>
                <a:ea typeface="Calibri" panose="020F0502020204030204" pitchFamily="34" charset="0"/>
                <a:cs typeface="David" panose="020E0502060401010101" pitchFamily="34" charset="-79"/>
              </a:rPr>
              <a:t>Some of the model results can be present as commonsense thinking, but some can surprise us all. </a:t>
            </a:r>
            <a:endParaRPr lang="he-IL" sz="1200" dirty="0">
              <a:latin typeface="David" panose="020E0502060401010101" pitchFamily="34" charset="-79"/>
              <a:ea typeface="Calibri" panose="020F0502020204030204" pitchFamily="34" charset="0"/>
              <a:cs typeface="David" panose="020E05020604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avid" panose="020E0502060401010101" pitchFamily="34" charset="-79"/>
                <a:ea typeface="Calibri" panose="020F0502020204030204" pitchFamily="34" charset="0"/>
                <a:cs typeface="David" panose="020E0502060401010101" pitchFamily="34" charset="-79"/>
              </a:rPr>
              <a:t>All model results are compared to label 4 (failure) and each model result was displayed is significant (ρ &lt; 0.05).</a:t>
            </a:r>
          </a:p>
          <a:p>
            <a:pPr algn="l" rtl="0"/>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259383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30</a:t>
            </a:fld>
            <a:endParaRPr lang="he-IL"/>
          </a:p>
        </p:txBody>
      </p:sp>
    </p:spTree>
    <p:extLst>
      <p:ext uri="{BB962C8B-B14F-4D97-AF65-F5344CB8AC3E}">
        <p14:creationId xmlns:p14="http://schemas.microsoft.com/office/powerpoint/2010/main" val="4087632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31</a:t>
            </a:fld>
            <a:endParaRPr lang="he-IL"/>
          </a:p>
        </p:txBody>
      </p:sp>
    </p:spTree>
    <p:extLst>
      <p:ext uri="{BB962C8B-B14F-4D97-AF65-F5344CB8AC3E}">
        <p14:creationId xmlns:p14="http://schemas.microsoft.com/office/powerpoint/2010/main" val="951631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32</a:t>
            </a:fld>
            <a:endParaRPr lang="he-IL"/>
          </a:p>
        </p:txBody>
      </p:sp>
    </p:spTree>
    <p:extLst>
      <p:ext uri="{BB962C8B-B14F-4D97-AF65-F5344CB8AC3E}">
        <p14:creationId xmlns:p14="http://schemas.microsoft.com/office/powerpoint/2010/main" val="3535856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33</a:t>
            </a:fld>
            <a:endParaRPr lang="he-IL"/>
          </a:p>
        </p:txBody>
      </p:sp>
    </p:spTree>
    <p:extLst>
      <p:ext uri="{BB962C8B-B14F-4D97-AF65-F5344CB8AC3E}">
        <p14:creationId xmlns:p14="http://schemas.microsoft.com/office/powerpoint/2010/main" val="3464486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34</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לבני 18-35 בכל המדינות בה ומסייעת בהמון רבדים כמו:</a:t>
            </a:r>
            <a:br>
              <a:rPr lang="en-US" dirty="0"/>
            </a:b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 בעלת מערכת מידע חזקה (מערכת אוכלוסין) העוזרת למחפשי עבודה להתאים ולהעריך עצמם לתפקידים. </a:t>
            </a:r>
            <a:br>
              <a:rPr lang="en-US" sz="1200" dirty="0">
                <a:latin typeface="David" panose="020E0502060401010101" pitchFamily="34" charset="-79"/>
                <a:cs typeface="David" panose="020E0502060401010101" pitchFamily="34" charset="-79"/>
              </a:rPr>
            </a:b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br>
              <a:rPr lang="en-US" sz="1200" dirty="0">
                <a:latin typeface="David" panose="020E0502060401010101" pitchFamily="34" charset="-79"/>
                <a:cs typeface="David" panose="020E0502060401010101" pitchFamily="34" charset="-79"/>
              </a:rPr>
            </a:br>
            <a:endParaRPr lang="he-IL" sz="1200" dirty="0">
              <a:latin typeface="David" panose="020E0502060401010101" pitchFamily="34" charset="-79"/>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200" b="0" i="0" u="none" strike="noStrike" cap="none" normalizeH="0" baseline="0" dirty="0">
                <a:ln>
                  <a:noFill/>
                </a:ln>
                <a:solidFill>
                  <a:schemeClr val="tx1"/>
                </a:solidFill>
                <a:effectLst/>
                <a:latin typeface="David" panose="020E0502060401010101" pitchFamily="34" charset="-79"/>
                <a:cs typeface="David" panose="020E0502060401010101" pitchFamily="34" charset="-79"/>
              </a:rPr>
              <a:t>ביפן: כמעט ואין עזרה סוציאלית מהמדינה וגם אם יש עזרה, היא לטווח מאוד קצר, לכן יש למובטלים תמריץ חזק למצוא עבודה בכל דרך.</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263274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3407317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כ"ג/תמוז/תש"פ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כ"ג/תמוז/תש"פ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7.jpeg"/><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30.png"/><Relationship Id="rId10" Type="http://schemas.openxmlformats.org/officeDocument/2006/relationships/chart" Target="../charts/chart1.xml"/><Relationship Id="rId4" Type="http://schemas.openxmlformats.org/officeDocument/2006/relationships/image" Target="../media/image16.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19.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26.png"/><Relationship Id="rId12"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25.png"/><Relationship Id="rId9" Type="http://schemas.openxmlformats.org/officeDocument/2006/relationships/image" Target="../media/image260.png"/><Relationship Id="rId1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hart" Target="../charts/chart2.xml"/><Relationship Id="rId3" Type="http://schemas.openxmlformats.org/officeDocument/2006/relationships/image" Target="../media/image5.png"/><Relationship Id="rId7" Type="http://schemas.openxmlformats.org/officeDocument/2006/relationships/image" Target="../media/image30.png"/><Relationship Id="rId12"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7.jpeg"/><Relationship Id="rId10" Type="http://schemas.openxmlformats.org/officeDocument/2006/relationships/image" Target="../media/image36.png"/><Relationship Id="rId4" Type="http://schemas.openxmlformats.org/officeDocument/2006/relationships/image" Target="../media/image6.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6.png"/><Relationship Id="rId10" Type="http://schemas.openxmlformats.org/officeDocument/2006/relationships/image" Target="../media/image41.png"/><Relationship Id="rId4" Type="http://schemas.openxmlformats.org/officeDocument/2006/relationships/image" Target="../media/image7.jpeg"/><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1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hestatsgeek.com/2014/02/08/r-squared-in-logistic-regression/" TargetMode="External"/><Relationship Id="rId5" Type="http://schemas.openxmlformats.org/officeDocument/2006/relationships/image" Target="../media/image7.jpe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hyperlink" Target="http://dx.doi.org/10.15185/izawol.94" TargetMode="External"/><Relationship Id="rId3" Type="http://schemas.openxmlformats.org/officeDocument/2006/relationships/image" Target="../media/image5.png"/><Relationship Id="rId7" Type="http://schemas.openxmlformats.org/officeDocument/2006/relationships/hyperlink" Target="http://wapes.org/en/system/files/wp_167_-_sol1_1.pdf"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doi.org/10.1016/S2212-5671(14)00345-1" TargetMode="Externa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s://dx.doi.org/10.2105%2Fajph.94.1.8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hyperlink" Target="https://www.taasuka.gov.il/he/About/Pages/default.aspx" TargetMode="External"/><Relationship Id="rId3" Type="http://schemas.openxmlformats.org/officeDocument/2006/relationships/image" Target="../media/image5.png"/><Relationship Id="rId7" Type="http://schemas.openxmlformats.org/officeDocument/2006/relationships/hyperlink" Target="https://data.oecd.org/unemp/unemployment-rate.ht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www.researchgate.net/publication/266094284" TargetMode="Externa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s://doi.org/10.1016/j.jebo.2019.06.006"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oecd.org/els/emp/37865430.pdf" TargetMode="External"/><Relationship Id="rId3" Type="http://schemas.openxmlformats.org/officeDocument/2006/relationships/image" Target="../media/image5.png"/><Relationship Id="rId7" Type="http://schemas.openxmlformats.org/officeDocument/2006/relationships/hyperlink" Target="https://ec.europa.eu/eures/public/en/homepag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doi.org/10.1016/j.labeco.2008.02.004" TargetMode="External"/><Relationship Id="rId11" Type="http://schemas.openxmlformats.org/officeDocument/2006/relationships/hyperlink" Target="https://doi.org/10.1016/j.joep.2010.01.013" TargetMode="External"/><Relationship Id="rId5" Type="http://schemas.openxmlformats.org/officeDocument/2006/relationships/image" Target="../media/image7.jpeg"/><Relationship Id="rId10" Type="http://schemas.openxmlformats.org/officeDocument/2006/relationships/hyperlink" Target="http://dx.doi.org/10.1016/j.econlet.2015.12.007" TargetMode="External"/><Relationship Id="rId4" Type="http://schemas.openxmlformats.org/officeDocument/2006/relationships/image" Target="../media/image6.png"/><Relationship Id="rId9" Type="http://schemas.openxmlformats.org/officeDocument/2006/relationships/hyperlink" Target="http://ftp.iza.org/pp84.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taubcenter.org.il/arab-israeli-unemployment-much-higher-than-previously-thought-2/" TargetMode="External"/><Relationship Id="rId3" Type="http://schemas.openxmlformats.org/officeDocument/2006/relationships/image" Target="../media/image5.png"/><Relationship Id="rId7" Type="http://schemas.openxmlformats.org/officeDocument/2006/relationships/hyperlink" Target="https://books.google.co.il/books?id=zrBTKOmLgUsC&amp;printsec=frontcover&amp;hl=iw&amp;source=gbs_ge_summary_r&amp;cad=0#v=onepage&amp;q&amp;f=fals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www.oecd.org/employment/emp/thepublicemploymentserviceintheunitedstates.htm" TargetMode="External"/><Relationship Id="rId5" Type="http://schemas.openxmlformats.org/officeDocument/2006/relationships/image" Target="../media/image7.jpeg"/><Relationship Id="rId10" Type="http://schemas.openxmlformats.org/officeDocument/2006/relationships/hyperlink" Target="https://web.archive.org/web/20060704075219/http:/www.commitment.org.il/art_images/files/943299552/Benish.pdf" TargetMode="External"/><Relationship Id="rId4" Type="http://schemas.openxmlformats.org/officeDocument/2006/relationships/image" Target="../media/image6.png"/><Relationship Id="rId9" Type="http://schemas.openxmlformats.org/officeDocument/2006/relationships/hyperlink" Target="https://www.researchgate.net/publication/318723797"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taasuka.gov.il/he/about/jointventures/pages/tapuach.aspx" TargetMode="External"/><Relationship Id="rId3" Type="http://schemas.openxmlformats.org/officeDocument/2006/relationships/image" Target="../media/image5.png"/><Relationship Id="rId7" Type="http://schemas.openxmlformats.org/officeDocument/2006/relationships/hyperlink" Target="https://meyda.education.gov.il/files/Mazkirut_Pedagogit/MadaeySviva/2017-2018/shnaton_stat_2017.pd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employment.molsa.gov.il/Research/Documents/X13478.pdf" TargetMode="External"/><Relationship Id="rId11" Type="http://schemas.openxmlformats.org/officeDocument/2006/relationships/hyperlink" Target="https://web.archive.org/web/20060704075219/http:/www.commitment.org.il/art_images/files/943299552/Benish.pdf" TargetMode="External"/><Relationship Id="rId5" Type="http://schemas.openxmlformats.org/officeDocument/2006/relationships/image" Target="../media/image7.jpeg"/><Relationship Id="rId10" Type="http://schemas.openxmlformats.org/officeDocument/2006/relationships/hyperlink" Target="https://econpapers.repec.org/paper/cwlcwldpp/474.htm" TargetMode="External"/><Relationship Id="rId4" Type="http://schemas.openxmlformats.org/officeDocument/2006/relationships/image" Target="../media/image6.png"/><Relationship Id="rId9" Type="http://schemas.openxmlformats.org/officeDocument/2006/relationships/hyperlink" Target="https://cowles.yale.edu/sites/default/files/files/pub/d04/d0474.pdf"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2.gif"/><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ec.europa.eu/eures/public/homepa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 Presentation Background Examples and Templates to Keep Your ...">
            <a:extLst>
              <a:ext uri="{FF2B5EF4-FFF2-40B4-BE49-F238E27FC236}">
                <a16:creationId xmlns:a16="http://schemas.microsoft.com/office/drawing/2014/main" id="{0E1ABA99-2201-4505-8A55-85270F20B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466461" y="3373531"/>
            <a:ext cx="11486861" cy="458335"/>
          </a:xfrm>
        </p:spPr>
        <p:txBody>
          <a:bodyPr anchor="t">
            <a:noAutofit/>
          </a:bodyPr>
          <a:lstStyle/>
          <a:p>
            <a:pPr rtl="0"/>
            <a:r>
              <a:rPr lang="en-US" sz="2400" b="1" dirty="0">
                <a:solidFill>
                  <a:srgbClr val="000000"/>
                </a:solidFill>
                <a:latin typeface="Agency FB" panose="020B0503020202020204" pitchFamily="34" charset="0"/>
                <a:cs typeface="+mn-cs"/>
              </a:rPr>
              <a:t>Department of Industrial Engineering and Management Specialization of Information Systems</a:t>
            </a: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9583838" y="184731"/>
            <a:ext cx="2278550" cy="723210"/>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1" y="0"/>
            <a:ext cx="4629872"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85963" y="1592494"/>
            <a:ext cx="12363924" cy="126188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3800" b="1" dirty="0">
                <a:ln/>
                <a:solidFill>
                  <a:schemeClr val="accent4"/>
                </a:solidFill>
                <a:latin typeface="+mj-lt"/>
                <a:cs typeface="David" panose="020E0502060401010101" pitchFamily="34" charset="-79"/>
              </a:rPr>
              <a:t>Analyzing the success factors of the Israel Employment Service placement program</a:t>
            </a:r>
            <a:endParaRPr lang="he-IL" sz="3800" b="1" cap="none" spc="0" dirty="0">
              <a:ln/>
              <a:solidFill>
                <a:schemeClr val="accent4"/>
              </a:solidFill>
              <a:effectLst/>
              <a:latin typeface="+mj-lt"/>
              <a:cs typeface="David" panose="020E0502060401010101" pitchFamily="34" charset="-79"/>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5265506"/>
            <a:ext cx="4962384" cy="9079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b="1" u="sng" dirty="0">
                <a:ln/>
              </a:rPr>
              <a:t>Author</a:t>
            </a:r>
            <a:r>
              <a:rPr lang="en-US" sz="2400" b="1" dirty="0">
                <a:ln/>
              </a:rPr>
              <a:t>: Shalev Chen</a:t>
            </a:r>
          </a:p>
          <a:p>
            <a:pPr>
              <a:spcAft>
                <a:spcPts val="600"/>
              </a:spcAft>
            </a:pPr>
            <a:r>
              <a:rPr lang="en-US" sz="2400" b="1" u="sng" dirty="0">
                <a:ln/>
              </a:rPr>
              <a:t>Academic instructor</a:t>
            </a:r>
            <a:r>
              <a:rPr lang="en-US" sz="2400" b="1" dirty="0">
                <a:ln/>
              </a:rPr>
              <a:t>: Dr. </a:t>
            </a:r>
            <a:r>
              <a:rPr lang="en-US" sz="2400" b="1" dirty="0" err="1">
                <a:ln/>
              </a:rPr>
              <a:t>Pini</a:t>
            </a:r>
            <a:r>
              <a:rPr lang="en-US" sz="2400" b="1" dirty="0">
                <a:ln/>
              </a:rPr>
              <a:t> Davidov</a:t>
            </a:r>
          </a:p>
        </p:txBody>
      </p:sp>
      <p:sp>
        <p:nvSpPr>
          <p:cNvPr id="11" name="כותרת 1">
            <a:extLst>
              <a:ext uri="{FF2B5EF4-FFF2-40B4-BE49-F238E27FC236}">
                <a16:creationId xmlns:a16="http://schemas.microsoft.com/office/drawing/2014/main" id="{A6C80648-1731-4F7A-981B-1FEE9B6E87E6}"/>
              </a:ext>
            </a:extLst>
          </p:cNvPr>
          <p:cNvSpPr txBox="1">
            <a:spLocks/>
          </p:cNvSpPr>
          <p:nvPr/>
        </p:nvSpPr>
        <p:spPr>
          <a:xfrm>
            <a:off x="4064509" y="4206027"/>
            <a:ext cx="4062981" cy="458335"/>
          </a:xfrm>
          <a:prstGeom prst="rect">
            <a:avLst/>
          </a:prstGeom>
        </p:spPr>
        <p:txBody>
          <a:bodyPr vert="horz" lIns="91440" tIns="45720" rIns="91440" bIns="45720" rtlCol="0" anchor="t">
            <a:noAutofit/>
          </a:bodyPr>
          <a:lstStyle>
            <a:lvl1pPr algn="ctr" defTabSz="914400" rtl="1"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rtl="0"/>
            <a:r>
              <a:rPr lang="en-US" sz="2400" b="1" dirty="0">
                <a:solidFill>
                  <a:srgbClr val="000000"/>
                </a:solidFill>
                <a:latin typeface="Agency FB" panose="020B0503020202020204" pitchFamily="34" charset="0"/>
                <a:cs typeface="+mn-cs"/>
              </a:rPr>
              <a:t>Final Academic Research project</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A3904E7C-9BDB-457F-A8CB-E4F95A5F93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F0F11379-4C9D-446B-9DED-3A3AFAEA877C}"/>
              </a:ext>
            </a:extLst>
          </p:cNvPr>
          <p:cNvSpPr/>
          <p:nvPr/>
        </p:nvSpPr>
        <p:spPr>
          <a:xfrm>
            <a:off x="1537485" y="1828622"/>
            <a:ext cx="9572830" cy="2362185"/>
          </a:xfrm>
          <a:prstGeom prst="rect">
            <a:avLst/>
          </a:prstGeom>
          <a:noFill/>
        </p:spPr>
        <p:txBody>
          <a:bodyPr wrap="square">
            <a:spAutoFit/>
          </a:bodyPr>
          <a:lstStyle/>
          <a:p>
            <a:pPr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Psychology </a:t>
            </a:r>
            <a:r>
              <a:rPr lang="en-US" altLang="he-IL" sz="2000" b="1" u="sng" dirty="0" err="1">
                <a:latin typeface="David" panose="020E0502060401010101" pitchFamily="34" charset="-79"/>
                <a:ea typeface="Times New Roman" panose="02020603050405020304" pitchFamily="18" charset="0"/>
                <a:cs typeface="David" panose="020E0502060401010101" pitchFamily="34" charset="-79"/>
              </a:rPr>
              <a:t>infuence</a:t>
            </a:r>
            <a:r>
              <a:rPr lang="en-US" altLang="he-IL" sz="2000" b="1" u="sng" dirty="0">
                <a:latin typeface="David" panose="020E0502060401010101" pitchFamily="34" charset="-79"/>
                <a:ea typeface="Times New Roman" panose="02020603050405020304" pitchFamily="18" charset="0"/>
                <a:cs typeface="David" panose="020E0502060401010101" pitchFamily="34" charset="-79"/>
              </a:rPr>
              <a:t>:</a:t>
            </a:r>
            <a:endParaRPr lang="en-US" sz="2000" dirty="0">
              <a:latin typeface="David" panose="020E0502060401010101" pitchFamily="34" charset="-79"/>
              <a:cs typeface="David" panose="020E0502060401010101" pitchFamily="34" charset="-79"/>
            </a:endParaRP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Life-satisfaction rate, the unemployed is a point less than employed (Winkelmann, 2014).</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There is a strong correlation between unemployment and a person's mental health, and there are gender differences in the effects of family responsibility and social status (</a:t>
            </a:r>
            <a:r>
              <a:rPr lang="en-US" sz="2000" dirty="0" err="1">
                <a:latin typeface="David" panose="020E0502060401010101" pitchFamily="34" charset="-79"/>
                <a:cs typeface="David" panose="020E0502060401010101" pitchFamily="34" charset="-79"/>
              </a:rPr>
              <a:t>Artazcoz</a:t>
            </a:r>
            <a:r>
              <a:rPr lang="en-US" sz="2000" dirty="0">
                <a:latin typeface="David" panose="020E0502060401010101" pitchFamily="34" charset="-79"/>
                <a:cs typeface="David" panose="020E0502060401010101" pitchFamily="34" charset="-79"/>
              </a:rPr>
              <a:t>, 2004).</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67814921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9" name="מלבן 28">
            <a:extLst>
              <a:ext uri="{FF2B5EF4-FFF2-40B4-BE49-F238E27FC236}">
                <a16:creationId xmlns:a16="http://schemas.microsoft.com/office/drawing/2014/main" id="{D6B43A8E-D094-4CD6-9C9E-C56757DDDDDE}"/>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51" name="מלבן 50">
            <a:extLst>
              <a:ext uri="{FF2B5EF4-FFF2-40B4-BE49-F238E27FC236}">
                <a16:creationId xmlns:a16="http://schemas.microsoft.com/office/drawing/2014/main" id="{9A5B0D82-945C-4AF6-87DC-0BA4D4BEE5C1}"/>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grpSp>
        <p:nvGrpSpPr>
          <p:cNvPr id="32" name="קבוצה 31">
            <a:extLst>
              <a:ext uri="{FF2B5EF4-FFF2-40B4-BE49-F238E27FC236}">
                <a16:creationId xmlns:a16="http://schemas.microsoft.com/office/drawing/2014/main" id="{FA992165-2CCD-452A-9A73-C8B65B70F491}"/>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81A041ED-D676-4A93-AEAC-EA5CE6E7458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EB12CCAB-5CC3-4D0A-99E2-30AB7B6DBE4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6C9F3EB1-4916-4AF2-887F-16D14F55840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7C1CF5FC-D2FE-4EED-8318-2D8C3E4C42C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38E5406-A9EC-4B62-8C5E-0C626B77B85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A2397114-24CD-4D6B-B5AA-37BD250CACD1}"/>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FD44B5D9-72F7-44CD-AF7C-886110645C17}"/>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5D423BA-7E97-4D4E-ABC7-E2BD2A96102F}"/>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EF3E67AD-9E9A-415E-8749-B3730DC6A9F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F4023B0-105D-4E60-BC56-EC1984E83B4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0C9D8289-435D-467E-B796-42DB680F53F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EE6E2022-07A1-459D-B300-123E70D60F3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6AE89AD4-DDA3-4483-BE1A-ACBE9EA8694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E2ED6C8A-CA94-4CF8-B0D9-3D505B94527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652B644C-930D-4543-9105-DD66DD61BAA0}"/>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75D3960F-AFFA-44E6-8897-D5EBE7C22E1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5A8D0C3F-602D-4E8E-B419-189BF07021B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22457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6C51EA6-19AE-421A-A527-678900D2D1D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620350" y="1504114"/>
            <a:ext cx="11419248" cy="3849772"/>
          </a:xfrm>
          <a:prstGeom prst="rect">
            <a:avLst/>
          </a:prstGeom>
          <a:noFill/>
        </p:spPr>
        <p:txBody>
          <a:bodyPr wrap="square">
            <a:spAutoFit/>
          </a:bodyPr>
          <a:lstStyle/>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2004, Israel established a program called the "From Income Guarantee to Secured Employment" (FIGSE).</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main aim of the Israeli program was to convert some of the people living in poverty from relying on National Insurance Institute (NII) benefits to the labor market.</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Employment Service has set up a number of programs: Employment Circuits, </a:t>
            </a:r>
            <a:r>
              <a:rPr lang="en-US" sz="2000" dirty="0" err="1">
                <a:latin typeface="David" panose="020E0502060401010101" pitchFamily="34" charset="-79"/>
                <a:ea typeface="Times New Roman" panose="02020603050405020304" pitchFamily="18" charset="0"/>
                <a:cs typeface="David" panose="020E0502060401010101" pitchFamily="34" charset="-79"/>
              </a:rPr>
              <a:t>Tapuah</a:t>
            </a:r>
            <a:r>
              <a:rPr lang="en-US" sz="2000" dirty="0">
                <a:latin typeface="David" panose="020E0502060401010101" pitchFamily="34" charset="-79"/>
                <a:ea typeface="Times New Roman" panose="02020603050405020304" pitchFamily="18" charset="0"/>
                <a:cs typeface="David" panose="020E0502060401010101" pitchFamily="34" charset="-79"/>
              </a:rPr>
              <a:t> (Arabs), Age And Work, </a:t>
            </a:r>
            <a:r>
              <a:rPr lang="en-US" sz="2000" dirty="0" err="1">
                <a:latin typeface="David" panose="020E0502060401010101" pitchFamily="34" charset="-79"/>
                <a:ea typeface="Times New Roman" panose="02020603050405020304" pitchFamily="18" charset="0"/>
                <a:cs typeface="David" panose="020E0502060401010101" pitchFamily="34" charset="-79"/>
              </a:rPr>
              <a:t>Mafteah</a:t>
            </a:r>
            <a:r>
              <a:rPr lang="en-US" sz="2000" dirty="0">
                <a:latin typeface="David" panose="020E0502060401010101" pitchFamily="34" charset="-79"/>
                <a:ea typeface="Times New Roman" panose="02020603050405020304" pitchFamily="18" charset="0"/>
                <a:cs typeface="David" panose="020E0502060401010101" pitchFamily="34" charset="-79"/>
              </a:rPr>
              <a:t> (Haredim), </a:t>
            </a:r>
            <a:r>
              <a:rPr lang="en-US" sz="2000" dirty="0" err="1">
                <a:latin typeface="David" panose="020E0502060401010101" pitchFamily="34" charset="-79"/>
                <a:ea typeface="Times New Roman" panose="02020603050405020304" pitchFamily="18" charset="0"/>
                <a:cs typeface="David" panose="020E0502060401010101" pitchFamily="34" charset="-79"/>
              </a:rPr>
              <a:t>Tnufa</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Eshet</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Hayil</a:t>
            </a:r>
            <a:r>
              <a:rPr lang="en-US" sz="2000"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2015 the percentage of labor market employment in the Arab community was 54.6% compared to 81.7% in the Jewish community (Ministry of Labor, Social Affairs and Social Services, 2015), and in 2016 the Arab employment rate was 42.5% (Central Bureau of Statistics, 2017). </a:t>
            </a:r>
            <a:endParaRPr lang="he-IL"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5" name="מלבן 24">
            <a:extLst>
              <a:ext uri="{FF2B5EF4-FFF2-40B4-BE49-F238E27FC236}">
                <a16:creationId xmlns:a16="http://schemas.microsoft.com/office/drawing/2014/main" id="{2C57BB1D-14A3-449C-9B0C-D2325CEB538C}"/>
              </a:ext>
            </a:extLst>
          </p:cNvPr>
          <p:cNvSpPr/>
          <p:nvPr/>
        </p:nvSpPr>
        <p:spPr>
          <a:xfrm>
            <a:off x="2611716" y="775962"/>
            <a:ext cx="696857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placement program in Israel</a:t>
            </a:r>
          </a:p>
        </p:txBody>
      </p:sp>
      <p:grpSp>
        <p:nvGrpSpPr>
          <p:cNvPr id="32" name="קבוצה 31">
            <a:extLst>
              <a:ext uri="{FF2B5EF4-FFF2-40B4-BE49-F238E27FC236}">
                <a16:creationId xmlns:a16="http://schemas.microsoft.com/office/drawing/2014/main" id="{58433A12-61EC-497E-B8B8-24BC0B845B5B}"/>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79787F00-597C-4BAE-92D4-73180029658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8E793372-EA24-4841-A836-6CCF7A2D34FA}"/>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25CB5A3-4408-46CB-A6B0-2E60AD1F562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BCECFCE2-236C-49C1-A519-752157B79BE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0E7C361-1A9B-4D1D-BF5A-A0741ADF8F53}"/>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46280950-F79D-4065-AAE8-05BD1C023A58}"/>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2571C685-9091-4073-B9D3-7A8CA3A094A2}"/>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B7C95A2-3B74-4FED-936C-160AC0426BF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3086CC02-44AA-45DD-A4C2-4F34A8FEBC95}"/>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395AFE5D-CEED-4460-BFA3-27F34E69A0BC}"/>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89BF4A8-41E2-42B3-B02A-0024881965D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1953EF0A-14D2-483E-9662-FC65AAF6034D}"/>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A04D72F5-C5E7-4EB4-AF2C-07E75B7AE7E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45EF8DC-0677-4DB2-85A5-E06AEA6C3B7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C2FA3B6-29A6-41ED-A2FE-40128A678A13}"/>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3961F397-E56C-4FA4-875B-551025AE982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3" name="חץ: סוגר זוויתי 14">
              <a:extLst>
                <a:ext uri="{FF2B5EF4-FFF2-40B4-BE49-F238E27FC236}">
                  <a16:creationId xmlns:a16="http://schemas.microsoft.com/office/drawing/2014/main" id="{955CB885-26CF-49F7-99E8-BD0DDBCCE0B1}"/>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6794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3A334842-7268-4A35-AFE2-E6CA28F6E8C4}"/>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485718" y="4595426"/>
            <a:ext cx="1720744"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192323" y="1420721"/>
            <a:ext cx="2283420"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dirty="0"/>
              <a:t>Report Generator, SQL, 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9" name="מלבן 58">
            <a:extLst>
              <a:ext uri="{FF2B5EF4-FFF2-40B4-BE49-F238E27FC236}">
                <a16:creationId xmlns:a16="http://schemas.microsoft.com/office/drawing/2014/main" id="{3727C18B-CFF2-48C4-A177-5CD1A5880C66}"/>
              </a:ext>
            </a:extLst>
          </p:cNvPr>
          <p:cNvSpPr/>
          <p:nvPr/>
        </p:nvSpPr>
        <p:spPr>
          <a:xfrm>
            <a:off x="5278845" y="595747"/>
            <a:ext cx="206018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The Method</a:t>
            </a:r>
          </a:p>
        </p:txBody>
      </p:sp>
      <p:grpSp>
        <p:nvGrpSpPr>
          <p:cNvPr id="36" name="קבוצה 35">
            <a:extLst>
              <a:ext uri="{FF2B5EF4-FFF2-40B4-BE49-F238E27FC236}">
                <a16:creationId xmlns:a16="http://schemas.microsoft.com/office/drawing/2014/main" id="{A4BE8490-F15B-4353-8A44-1B99DB2D429D}"/>
              </a:ext>
            </a:extLst>
          </p:cNvPr>
          <p:cNvGrpSpPr/>
          <p:nvPr/>
        </p:nvGrpSpPr>
        <p:grpSpPr>
          <a:xfrm>
            <a:off x="1670726" y="5989636"/>
            <a:ext cx="1923764" cy="752840"/>
            <a:chOff x="5953" y="12556"/>
            <a:chExt cx="2214562" cy="901113"/>
          </a:xfrm>
        </p:grpSpPr>
        <p:sp>
          <p:nvSpPr>
            <p:cNvPr id="37" name="חץ: סוגר זוויתי 36">
              <a:extLst>
                <a:ext uri="{FF2B5EF4-FFF2-40B4-BE49-F238E27FC236}">
                  <a16:creationId xmlns:a16="http://schemas.microsoft.com/office/drawing/2014/main" id="{4286EDB9-A616-4FCC-8C07-EABF3C24B9E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8" name="חץ: סוגר זוויתי 4">
              <a:extLst>
                <a:ext uri="{FF2B5EF4-FFF2-40B4-BE49-F238E27FC236}">
                  <a16:creationId xmlns:a16="http://schemas.microsoft.com/office/drawing/2014/main" id="{AE37F553-C870-479C-9737-0200E8CEB4F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B5E70E95-5D07-49BA-AB9C-79E5C69C7C73}"/>
              </a:ext>
            </a:extLst>
          </p:cNvPr>
          <p:cNvGrpSpPr/>
          <p:nvPr/>
        </p:nvGrpSpPr>
        <p:grpSpPr>
          <a:xfrm>
            <a:off x="3250248" y="5989933"/>
            <a:ext cx="1787423" cy="752543"/>
            <a:chOff x="1999059" y="12912"/>
            <a:chExt cx="2214562" cy="900757"/>
          </a:xfrm>
        </p:grpSpPr>
        <p:sp>
          <p:nvSpPr>
            <p:cNvPr id="40" name="חץ: סוגר זוויתי 39">
              <a:extLst>
                <a:ext uri="{FF2B5EF4-FFF2-40B4-BE49-F238E27FC236}">
                  <a16:creationId xmlns:a16="http://schemas.microsoft.com/office/drawing/2014/main" id="{AC3C9B10-A345-41F1-BB06-66F66DB6F27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1" name="חץ: סוגר זוויתי 6">
              <a:extLst>
                <a:ext uri="{FF2B5EF4-FFF2-40B4-BE49-F238E27FC236}">
                  <a16:creationId xmlns:a16="http://schemas.microsoft.com/office/drawing/2014/main" id="{61E84F74-F330-4139-B236-455F62482019}"/>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44511B9D-C2B3-4368-9C95-F25EBABF36E4}"/>
              </a:ext>
            </a:extLst>
          </p:cNvPr>
          <p:cNvGrpSpPr/>
          <p:nvPr/>
        </p:nvGrpSpPr>
        <p:grpSpPr>
          <a:xfrm>
            <a:off x="5955261" y="5989636"/>
            <a:ext cx="1753550" cy="752840"/>
            <a:chOff x="3992165" y="12556"/>
            <a:chExt cx="2214562" cy="901113"/>
          </a:xfrm>
        </p:grpSpPr>
        <p:sp>
          <p:nvSpPr>
            <p:cNvPr id="43" name="חץ: סוגר זוויתי 42">
              <a:extLst>
                <a:ext uri="{FF2B5EF4-FFF2-40B4-BE49-F238E27FC236}">
                  <a16:creationId xmlns:a16="http://schemas.microsoft.com/office/drawing/2014/main" id="{59896E3B-C06F-43A3-92E4-92D4E398982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4" name="חץ: סוגר זוויתי 8">
              <a:extLst>
                <a:ext uri="{FF2B5EF4-FFF2-40B4-BE49-F238E27FC236}">
                  <a16:creationId xmlns:a16="http://schemas.microsoft.com/office/drawing/2014/main" id="{0634C3EC-1907-4BF3-8D53-21A2EB79DEB9}"/>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5" name="קבוצה 44">
            <a:extLst>
              <a:ext uri="{FF2B5EF4-FFF2-40B4-BE49-F238E27FC236}">
                <a16:creationId xmlns:a16="http://schemas.microsoft.com/office/drawing/2014/main" id="{F23947FD-BF99-481E-95FB-DEC30D5DC2AD}"/>
              </a:ext>
            </a:extLst>
          </p:cNvPr>
          <p:cNvGrpSpPr/>
          <p:nvPr/>
        </p:nvGrpSpPr>
        <p:grpSpPr>
          <a:xfrm>
            <a:off x="4663233" y="6003667"/>
            <a:ext cx="1660667" cy="746454"/>
            <a:chOff x="5985275" y="27845"/>
            <a:chExt cx="2214563" cy="893469"/>
          </a:xfrm>
        </p:grpSpPr>
        <p:sp>
          <p:nvSpPr>
            <p:cNvPr id="46" name="חץ: סוגר זוויתי 45">
              <a:extLst>
                <a:ext uri="{FF2B5EF4-FFF2-40B4-BE49-F238E27FC236}">
                  <a16:creationId xmlns:a16="http://schemas.microsoft.com/office/drawing/2014/main" id="{ED21BB5E-6C58-417B-AD8E-77B0B347884B}"/>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7" name="חץ: סוגר זוויתי 10">
              <a:extLst>
                <a:ext uri="{FF2B5EF4-FFF2-40B4-BE49-F238E27FC236}">
                  <a16:creationId xmlns:a16="http://schemas.microsoft.com/office/drawing/2014/main" id="{9FBFE761-B47B-45A1-8756-35634111D93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130D8C51-30C9-48C9-9DB4-27668A6907AE}"/>
              </a:ext>
            </a:extLst>
          </p:cNvPr>
          <p:cNvGrpSpPr/>
          <p:nvPr/>
        </p:nvGrpSpPr>
        <p:grpSpPr>
          <a:xfrm>
            <a:off x="7376994" y="6003435"/>
            <a:ext cx="1678466" cy="754330"/>
            <a:chOff x="7978378" y="10772"/>
            <a:chExt cx="2214562" cy="902897"/>
          </a:xfrm>
        </p:grpSpPr>
        <p:sp>
          <p:nvSpPr>
            <p:cNvPr id="49" name="חץ: סוגר זוויתי 48">
              <a:extLst>
                <a:ext uri="{FF2B5EF4-FFF2-40B4-BE49-F238E27FC236}">
                  <a16:creationId xmlns:a16="http://schemas.microsoft.com/office/drawing/2014/main" id="{936554EC-50B8-4877-9ABC-69134B25FB1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6" name="חץ: סוגר זוויתי 12">
              <a:extLst>
                <a:ext uri="{FF2B5EF4-FFF2-40B4-BE49-F238E27FC236}">
                  <a16:creationId xmlns:a16="http://schemas.microsoft.com/office/drawing/2014/main" id="{B5BDA8B7-836E-43B9-806D-9C0498F3E85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57" name="קבוצה 56">
            <a:extLst>
              <a:ext uri="{FF2B5EF4-FFF2-40B4-BE49-F238E27FC236}">
                <a16:creationId xmlns:a16="http://schemas.microsoft.com/office/drawing/2014/main" id="{AE63E5FE-F41F-4721-A31D-8FFCC90378AD}"/>
              </a:ext>
            </a:extLst>
          </p:cNvPr>
          <p:cNvGrpSpPr/>
          <p:nvPr/>
        </p:nvGrpSpPr>
        <p:grpSpPr>
          <a:xfrm>
            <a:off x="8711223" y="6009011"/>
            <a:ext cx="2374466" cy="748754"/>
            <a:chOff x="9971484" y="17447"/>
            <a:chExt cx="2214562" cy="896222"/>
          </a:xfrm>
        </p:grpSpPr>
        <p:sp>
          <p:nvSpPr>
            <p:cNvPr id="78" name="חץ: סוגר זוויתי 77">
              <a:extLst>
                <a:ext uri="{FF2B5EF4-FFF2-40B4-BE49-F238E27FC236}">
                  <a16:creationId xmlns:a16="http://schemas.microsoft.com/office/drawing/2014/main" id="{19B34B58-F15F-4C29-803D-CFB90BD5690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9" name="חץ: סוגר זוויתי 14">
              <a:extLst>
                <a:ext uri="{FF2B5EF4-FFF2-40B4-BE49-F238E27FC236}">
                  <a16:creationId xmlns:a16="http://schemas.microsoft.com/office/drawing/2014/main" id="{4035FAB6-6F02-4C47-B384-BEF75AE6B2D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a:extLst>
              <a:ext uri="{FF2B5EF4-FFF2-40B4-BE49-F238E27FC236}">
                <a16:creationId xmlns:a16="http://schemas.microsoft.com/office/drawing/2014/main" id="{C765D554-1807-48DD-81CD-26DBCCB8B53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328739" y="1716403"/>
            <a:ext cx="11958687" cy="3277820"/>
          </a:xfrm>
          <a:prstGeom prst="rect">
            <a:avLst/>
          </a:prstGeom>
        </p:spPr>
        <p:txBody>
          <a:bodyPr wrap="square">
            <a:spAutoFit/>
          </a:bodyPr>
          <a:lstStyle/>
          <a:p>
            <a:r>
              <a:rPr lang="en-US" sz="2300" b="1" dirty="0">
                <a:latin typeface="David" panose="020E0502060401010101" pitchFamily="34" charset="-79"/>
                <a:cs typeface="David" panose="020E0502060401010101" pitchFamily="34" charset="-79"/>
              </a:rPr>
              <a:t>(Q1) </a:t>
            </a:r>
            <a:r>
              <a:rPr lang="en-US" sz="2300" dirty="0">
                <a:latin typeface="David" panose="020E0502060401010101" pitchFamily="34" charset="-79"/>
                <a:cs typeface="David" panose="020E0502060401010101" pitchFamily="34" charset="-79"/>
              </a:rPr>
              <a:t>Is there a difference between good placements of the Arabic sector to other populations?</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(Q2) </a:t>
            </a:r>
            <a:r>
              <a:rPr lang="en-US" sz="2300" dirty="0">
                <a:latin typeface="David" panose="020E0502060401010101" pitchFamily="34" charset="-79"/>
                <a:cs typeface="David" panose="020E0502060401010101" pitchFamily="34" charset="-79"/>
              </a:rPr>
              <a:t>How long job seekers are in the program before their placements?</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(Q3) </a:t>
            </a:r>
            <a:r>
              <a:rPr lang="en-US" sz="2300"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(Q4) </a:t>
            </a:r>
            <a:r>
              <a:rPr lang="en-US" sz="2300" dirty="0">
                <a:latin typeface="David" panose="020E0502060401010101" pitchFamily="34" charset="-79"/>
                <a:cs typeface="David" panose="020E0502060401010101" pitchFamily="34" charset="-79"/>
              </a:rPr>
              <a:t>Do the number of activities from the program influence job seeker's placements? </a:t>
            </a:r>
          </a:p>
          <a:p>
            <a:endParaRPr lang="en-US" sz="2300" b="1"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(Q5) </a:t>
            </a:r>
            <a:r>
              <a:rPr lang="en-US" sz="2300" dirty="0">
                <a:latin typeface="David" panose="020E0502060401010101" pitchFamily="34" charset="-79"/>
                <a:cs typeface="David" panose="020E0502060401010101" pitchFamily="34" charset="-79"/>
              </a:rPr>
              <a:t>Is there an influence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44" name="מלבן 43">
            <a:extLst>
              <a:ext uri="{FF2B5EF4-FFF2-40B4-BE49-F238E27FC236}">
                <a16:creationId xmlns:a16="http://schemas.microsoft.com/office/drawing/2014/main" id="{DB3D1BE2-00EA-4B50-B21E-1BD380FA34D3}"/>
              </a:ext>
            </a:extLst>
          </p:cNvPr>
          <p:cNvSpPr/>
          <p:nvPr/>
        </p:nvSpPr>
        <p:spPr>
          <a:xfrm>
            <a:off x="4660837" y="786085"/>
            <a:ext cx="3294492"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Research Questions</a:t>
            </a:r>
          </a:p>
        </p:txBody>
      </p:sp>
      <p:grpSp>
        <p:nvGrpSpPr>
          <p:cNvPr id="26" name="קבוצה 25">
            <a:extLst>
              <a:ext uri="{FF2B5EF4-FFF2-40B4-BE49-F238E27FC236}">
                <a16:creationId xmlns:a16="http://schemas.microsoft.com/office/drawing/2014/main" id="{39BA5A68-17E9-4F30-AF43-F3D2E36DDA5F}"/>
              </a:ext>
            </a:extLst>
          </p:cNvPr>
          <p:cNvGrpSpPr/>
          <p:nvPr/>
        </p:nvGrpSpPr>
        <p:grpSpPr>
          <a:xfrm>
            <a:off x="1670726" y="5989636"/>
            <a:ext cx="1923764" cy="752840"/>
            <a:chOff x="5953" y="12556"/>
            <a:chExt cx="2214562" cy="901113"/>
          </a:xfrm>
        </p:grpSpPr>
        <p:sp>
          <p:nvSpPr>
            <p:cNvPr id="27" name="חץ: סוגר זוויתי 26">
              <a:extLst>
                <a:ext uri="{FF2B5EF4-FFF2-40B4-BE49-F238E27FC236}">
                  <a16:creationId xmlns:a16="http://schemas.microsoft.com/office/drawing/2014/main" id="{BE966012-0E2E-4590-8ACC-BF565ABB773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8" name="חץ: סוגר זוויתי 4">
              <a:extLst>
                <a:ext uri="{FF2B5EF4-FFF2-40B4-BE49-F238E27FC236}">
                  <a16:creationId xmlns:a16="http://schemas.microsoft.com/office/drawing/2014/main" id="{66EEC205-90F8-47B3-8FEF-390A722A162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29" name="קבוצה 28">
            <a:extLst>
              <a:ext uri="{FF2B5EF4-FFF2-40B4-BE49-F238E27FC236}">
                <a16:creationId xmlns:a16="http://schemas.microsoft.com/office/drawing/2014/main" id="{7BA91F58-33DF-44E8-8920-FA8526C3CAB1}"/>
              </a:ext>
            </a:extLst>
          </p:cNvPr>
          <p:cNvGrpSpPr/>
          <p:nvPr/>
        </p:nvGrpSpPr>
        <p:grpSpPr>
          <a:xfrm>
            <a:off x="3250248" y="5989933"/>
            <a:ext cx="1787423" cy="752543"/>
            <a:chOff x="1999059" y="12912"/>
            <a:chExt cx="2214562" cy="900757"/>
          </a:xfrm>
        </p:grpSpPr>
        <p:sp>
          <p:nvSpPr>
            <p:cNvPr id="30" name="חץ: סוגר זוויתי 29">
              <a:extLst>
                <a:ext uri="{FF2B5EF4-FFF2-40B4-BE49-F238E27FC236}">
                  <a16:creationId xmlns:a16="http://schemas.microsoft.com/office/drawing/2014/main" id="{5AE15BCD-206D-4018-AEDE-6DDAE341437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1" name="חץ: סוגר זוויתי 6">
              <a:extLst>
                <a:ext uri="{FF2B5EF4-FFF2-40B4-BE49-F238E27FC236}">
                  <a16:creationId xmlns:a16="http://schemas.microsoft.com/office/drawing/2014/main" id="{9B3DE24B-863E-4726-BB46-3F046A620BFC}"/>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2" name="קבוצה 31">
            <a:extLst>
              <a:ext uri="{FF2B5EF4-FFF2-40B4-BE49-F238E27FC236}">
                <a16:creationId xmlns:a16="http://schemas.microsoft.com/office/drawing/2014/main" id="{2422EF29-90C4-4391-B1A7-1A759B23E5ED}"/>
              </a:ext>
            </a:extLst>
          </p:cNvPr>
          <p:cNvGrpSpPr/>
          <p:nvPr/>
        </p:nvGrpSpPr>
        <p:grpSpPr>
          <a:xfrm>
            <a:off x="5955261" y="5989636"/>
            <a:ext cx="1753550" cy="752840"/>
            <a:chOff x="3992165" y="12556"/>
            <a:chExt cx="2214562" cy="901113"/>
          </a:xfrm>
        </p:grpSpPr>
        <p:sp>
          <p:nvSpPr>
            <p:cNvPr id="33" name="חץ: סוגר זוויתי 32">
              <a:extLst>
                <a:ext uri="{FF2B5EF4-FFF2-40B4-BE49-F238E27FC236}">
                  <a16:creationId xmlns:a16="http://schemas.microsoft.com/office/drawing/2014/main" id="{66E40A9D-C511-4460-AEED-6F94528255E6}"/>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4" name="חץ: סוגר זוויתי 8">
              <a:extLst>
                <a:ext uri="{FF2B5EF4-FFF2-40B4-BE49-F238E27FC236}">
                  <a16:creationId xmlns:a16="http://schemas.microsoft.com/office/drawing/2014/main" id="{A06772BC-4242-4500-8852-0D387EBE6E7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5" name="קבוצה 34">
            <a:extLst>
              <a:ext uri="{FF2B5EF4-FFF2-40B4-BE49-F238E27FC236}">
                <a16:creationId xmlns:a16="http://schemas.microsoft.com/office/drawing/2014/main" id="{077676D6-34EE-4142-92C0-6095BA96B466}"/>
              </a:ext>
            </a:extLst>
          </p:cNvPr>
          <p:cNvGrpSpPr/>
          <p:nvPr/>
        </p:nvGrpSpPr>
        <p:grpSpPr>
          <a:xfrm>
            <a:off x="4663233" y="6003667"/>
            <a:ext cx="1660667" cy="746454"/>
            <a:chOff x="5985275" y="27845"/>
            <a:chExt cx="2214563" cy="893469"/>
          </a:xfrm>
        </p:grpSpPr>
        <p:sp>
          <p:nvSpPr>
            <p:cNvPr id="36" name="חץ: סוגר זוויתי 35">
              <a:extLst>
                <a:ext uri="{FF2B5EF4-FFF2-40B4-BE49-F238E27FC236}">
                  <a16:creationId xmlns:a16="http://schemas.microsoft.com/office/drawing/2014/main" id="{D57702CB-0914-448C-901D-BCDD782EECA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7" name="חץ: סוגר זוויתי 10">
              <a:extLst>
                <a:ext uri="{FF2B5EF4-FFF2-40B4-BE49-F238E27FC236}">
                  <a16:creationId xmlns:a16="http://schemas.microsoft.com/office/drawing/2014/main" id="{51834A6E-6D2B-44AF-B7FB-A5D9AFBA0FEF}"/>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DD6A361A-D6FD-4BD1-B5D4-3974F1C5FF2E}"/>
              </a:ext>
            </a:extLst>
          </p:cNvPr>
          <p:cNvGrpSpPr/>
          <p:nvPr/>
        </p:nvGrpSpPr>
        <p:grpSpPr>
          <a:xfrm>
            <a:off x="7376994" y="6003435"/>
            <a:ext cx="1678466" cy="754330"/>
            <a:chOff x="7978378" y="10772"/>
            <a:chExt cx="2214562" cy="902897"/>
          </a:xfrm>
        </p:grpSpPr>
        <p:sp>
          <p:nvSpPr>
            <p:cNvPr id="39" name="חץ: סוגר זוויתי 38">
              <a:extLst>
                <a:ext uri="{FF2B5EF4-FFF2-40B4-BE49-F238E27FC236}">
                  <a16:creationId xmlns:a16="http://schemas.microsoft.com/office/drawing/2014/main" id="{9DE85D7A-8F2A-4FA7-97D8-558924A2F899}"/>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0" name="חץ: סוגר זוויתי 12">
              <a:extLst>
                <a:ext uri="{FF2B5EF4-FFF2-40B4-BE49-F238E27FC236}">
                  <a16:creationId xmlns:a16="http://schemas.microsoft.com/office/drawing/2014/main" id="{65EA5DC3-5255-4B8A-BB82-0DE3C8CC944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CD95BB17-D304-4AEB-BBBC-D6E77582F056}"/>
              </a:ext>
            </a:extLst>
          </p:cNvPr>
          <p:cNvGrpSpPr/>
          <p:nvPr/>
        </p:nvGrpSpPr>
        <p:grpSpPr>
          <a:xfrm>
            <a:off x="8711223" y="6009011"/>
            <a:ext cx="2374466" cy="748754"/>
            <a:chOff x="9971484" y="17447"/>
            <a:chExt cx="2214562" cy="896222"/>
          </a:xfrm>
        </p:grpSpPr>
        <p:sp>
          <p:nvSpPr>
            <p:cNvPr id="42" name="חץ: סוגר זוויתי 41">
              <a:extLst>
                <a:ext uri="{FF2B5EF4-FFF2-40B4-BE49-F238E27FC236}">
                  <a16:creationId xmlns:a16="http://schemas.microsoft.com/office/drawing/2014/main" id="{10F20A80-F7E3-41AD-B7FF-958DBC2352ED}"/>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5" name="חץ: סוגר זוויתי 14">
              <a:extLst>
                <a:ext uri="{FF2B5EF4-FFF2-40B4-BE49-F238E27FC236}">
                  <a16:creationId xmlns:a16="http://schemas.microsoft.com/office/drawing/2014/main" id="{8FEC01EA-0271-4BF4-8299-F555FE28142A}"/>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98261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27E7DF43-6A11-46FF-880F-976B7752F0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600151"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Amazing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 No revolving door cases, placement since enters the program = 1, no resumption date.</a:t>
            </a:r>
          </a:p>
          <a:p>
            <a:pPr algn="l" rtl="0"/>
            <a:endParaRPr lang="he-IL" sz="2000" dirty="0">
              <a:latin typeface="David" panose="020E0502060401010101" pitchFamily="34" charset="-79"/>
              <a:cs typeface="David" panose="020E0502060401010101" pitchFamily="34" charset="-79"/>
            </a:endParaRPr>
          </a:p>
          <a:p>
            <a:pPr algn="l" rtl="0"/>
            <a:endParaRPr lang="en-US" sz="2000"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Medium Success</a:t>
            </a:r>
            <a:r>
              <a:rPr lang="en-US" sz="2000" dirty="0">
                <a:latin typeface="David" panose="020E0502060401010101" pitchFamily="34" charset="-79"/>
                <a:cs typeface="David" panose="020E0502060401010101" pitchFamily="34" charset="-79"/>
              </a:rPr>
              <a:t>:</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317009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Weak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All job seekers who not in label 1,2 or 4.</a:t>
            </a: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Failure</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No resumption date, no placements since joining the program, or revolving door cases higher than 0.</a:t>
            </a:r>
          </a:p>
          <a:p>
            <a:pPr lvl="0" algn="l"/>
            <a:endParaRPr lang="en-US" sz="2000" dirty="0">
              <a:latin typeface="David" panose="020E0502060401010101" pitchFamily="34" charset="-79"/>
              <a:cs typeface="David" panose="020E0502060401010101" pitchFamily="34" charset="-79"/>
            </a:endParaRPr>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7516" y="2072308"/>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1806" y="3636971"/>
            <a:ext cx="406242" cy="406242"/>
          </a:xfrm>
          <a:prstGeom prst="rect">
            <a:avLst/>
          </a:prstGeom>
          <a:noFill/>
          <a:extLst>
            <a:ext uri="{909E8E84-426E-40DD-AFC4-6F175D3DCCD1}">
              <a14:hiddenFill xmlns:a14="http://schemas.microsoft.com/office/drawing/2010/main">
                <a:solidFill>
                  <a:srgbClr val="FFFFFF"/>
                </a:solidFill>
              </a14:hiddenFill>
            </a:ext>
          </a:extLst>
        </p:spPr>
      </p:pic>
      <p:sp>
        <p:nvSpPr>
          <p:cNvPr id="30" name="מלבן 29">
            <a:extLst>
              <a:ext uri="{FF2B5EF4-FFF2-40B4-BE49-F238E27FC236}">
                <a16:creationId xmlns:a16="http://schemas.microsoft.com/office/drawing/2014/main" id="{567FC497-1E3F-4690-8521-5AAF33BA1177}"/>
              </a:ext>
            </a:extLst>
          </p:cNvPr>
          <p:cNvSpPr/>
          <p:nvPr/>
        </p:nvSpPr>
        <p:spPr>
          <a:xfrm>
            <a:off x="2992427" y="859793"/>
            <a:ext cx="6207148"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Placements Success Definition (Label’s)</a:t>
            </a:r>
          </a:p>
        </p:txBody>
      </p:sp>
      <p:sp>
        <p:nvSpPr>
          <p:cNvPr id="2" name="מלבן 1">
            <a:extLst>
              <a:ext uri="{FF2B5EF4-FFF2-40B4-BE49-F238E27FC236}">
                <a16:creationId xmlns:a16="http://schemas.microsoft.com/office/drawing/2014/main" id="{2B1F2847-B7BB-436E-B620-2C03E0C38CA5}"/>
              </a:ext>
            </a:extLst>
          </p:cNvPr>
          <p:cNvSpPr/>
          <p:nvPr/>
        </p:nvSpPr>
        <p:spPr>
          <a:xfrm>
            <a:off x="258611" y="5398043"/>
            <a:ext cx="8791715" cy="338554"/>
          </a:xfrm>
          <a:prstGeom prst="rect">
            <a:avLst/>
          </a:prstGeom>
        </p:spPr>
        <p:txBody>
          <a:bodyPr wrap="square">
            <a:spAutoFit/>
          </a:bodyPr>
          <a:lstStyle/>
          <a:p>
            <a:pPr algn="l">
              <a:spcAft>
                <a:spcPts val="800"/>
              </a:spcAft>
            </a:pPr>
            <a:r>
              <a:rPr lang="en-US" sz="1600" dirty="0">
                <a:latin typeface="Times New Roman" panose="02020603050405020304" pitchFamily="18" charset="0"/>
                <a:ea typeface="Calibri" panose="020F0502020204030204" pitchFamily="34" charset="0"/>
              </a:rPr>
              <a:t>* Revolving door- job seeker has returned to the program in 3 months since he was placement in a job</a:t>
            </a:r>
            <a:r>
              <a:rPr lang="en-US" sz="1600" dirty="0">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49" name="קבוצה 48">
            <a:extLst>
              <a:ext uri="{FF2B5EF4-FFF2-40B4-BE49-F238E27FC236}">
                <a16:creationId xmlns:a16="http://schemas.microsoft.com/office/drawing/2014/main" id="{7F6AD57B-FF82-4A9A-B402-943F06C15403}"/>
              </a:ext>
            </a:extLst>
          </p:cNvPr>
          <p:cNvGrpSpPr/>
          <p:nvPr/>
        </p:nvGrpSpPr>
        <p:grpSpPr>
          <a:xfrm>
            <a:off x="1670726" y="5989636"/>
            <a:ext cx="1923764" cy="752840"/>
            <a:chOff x="5953" y="12556"/>
            <a:chExt cx="2214562" cy="901113"/>
          </a:xfrm>
        </p:grpSpPr>
        <p:sp>
          <p:nvSpPr>
            <p:cNvPr id="52" name="חץ: סוגר זוויתי 51">
              <a:extLst>
                <a:ext uri="{FF2B5EF4-FFF2-40B4-BE49-F238E27FC236}">
                  <a16:creationId xmlns:a16="http://schemas.microsoft.com/office/drawing/2014/main" id="{DBA89E2D-05A8-441B-83DB-A221330981A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3" name="חץ: סוגר זוויתי 4">
              <a:extLst>
                <a:ext uri="{FF2B5EF4-FFF2-40B4-BE49-F238E27FC236}">
                  <a16:creationId xmlns:a16="http://schemas.microsoft.com/office/drawing/2014/main" id="{344FCCF8-439E-4E6A-BA6A-793DFB48D439}"/>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B1A3BC47-76E8-4FDE-98B2-C5D264A8FE4E}"/>
              </a:ext>
            </a:extLst>
          </p:cNvPr>
          <p:cNvGrpSpPr/>
          <p:nvPr/>
        </p:nvGrpSpPr>
        <p:grpSpPr>
          <a:xfrm>
            <a:off x="3250248" y="5989933"/>
            <a:ext cx="1787423" cy="752543"/>
            <a:chOff x="1999059" y="12912"/>
            <a:chExt cx="2214562" cy="900757"/>
          </a:xfrm>
        </p:grpSpPr>
        <p:sp>
          <p:nvSpPr>
            <p:cNvPr id="55" name="חץ: סוגר זוויתי 54">
              <a:extLst>
                <a:ext uri="{FF2B5EF4-FFF2-40B4-BE49-F238E27FC236}">
                  <a16:creationId xmlns:a16="http://schemas.microsoft.com/office/drawing/2014/main" id="{F3EB8043-A60E-402F-BCC4-39B637BAE5D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6" name="חץ: סוגר זוויתי 6">
              <a:extLst>
                <a:ext uri="{FF2B5EF4-FFF2-40B4-BE49-F238E27FC236}">
                  <a16:creationId xmlns:a16="http://schemas.microsoft.com/office/drawing/2014/main" id="{E95959D1-5CE7-4D8B-99B9-A0E02794F46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7" name="קבוצה 56">
            <a:extLst>
              <a:ext uri="{FF2B5EF4-FFF2-40B4-BE49-F238E27FC236}">
                <a16:creationId xmlns:a16="http://schemas.microsoft.com/office/drawing/2014/main" id="{4C98C0FE-82DA-42FC-AB08-5576DF04795C}"/>
              </a:ext>
            </a:extLst>
          </p:cNvPr>
          <p:cNvGrpSpPr/>
          <p:nvPr/>
        </p:nvGrpSpPr>
        <p:grpSpPr>
          <a:xfrm>
            <a:off x="5955261" y="5989636"/>
            <a:ext cx="1753550" cy="752840"/>
            <a:chOff x="3992165" y="12556"/>
            <a:chExt cx="2214562" cy="901113"/>
          </a:xfrm>
        </p:grpSpPr>
        <p:sp>
          <p:nvSpPr>
            <p:cNvPr id="58" name="חץ: סוגר זוויתי 57">
              <a:extLst>
                <a:ext uri="{FF2B5EF4-FFF2-40B4-BE49-F238E27FC236}">
                  <a16:creationId xmlns:a16="http://schemas.microsoft.com/office/drawing/2014/main" id="{1ABAB3D2-094F-4331-AD7F-2FE1FB5B14A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9" name="חץ: סוגר זוויתי 8">
              <a:extLst>
                <a:ext uri="{FF2B5EF4-FFF2-40B4-BE49-F238E27FC236}">
                  <a16:creationId xmlns:a16="http://schemas.microsoft.com/office/drawing/2014/main" id="{81D49186-F823-45B3-A292-C07F73BB00D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60" name="קבוצה 59">
            <a:extLst>
              <a:ext uri="{FF2B5EF4-FFF2-40B4-BE49-F238E27FC236}">
                <a16:creationId xmlns:a16="http://schemas.microsoft.com/office/drawing/2014/main" id="{43080340-99D1-444C-B279-6D238BA1DF4F}"/>
              </a:ext>
            </a:extLst>
          </p:cNvPr>
          <p:cNvGrpSpPr/>
          <p:nvPr/>
        </p:nvGrpSpPr>
        <p:grpSpPr>
          <a:xfrm>
            <a:off x="4663233" y="6003667"/>
            <a:ext cx="1660667" cy="746454"/>
            <a:chOff x="5985275" y="27845"/>
            <a:chExt cx="2214563" cy="893469"/>
          </a:xfrm>
        </p:grpSpPr>
        <p:sp>
          <p:nvSpPr>
            <p:cNvPr id="61" name="חץ: סוגר זוויתי 60">
              <a:extLst>
                <a:ext uri="{FF2B5EF4-FFF2-40B4-BE49-F238E27FC236}">
                  <a16:creationId xmlns:a16="http://schemas.microsoft.com/office/drawing/2014/main" id="{8315D8D6-84B8-49A6-AA0B-2B35E6520BCE}"/>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62" name="חץ: סוגר זוויתי 10">
              <a:extLst>
                <a:ext uri="{FF2B5EF4-FFF2-40B4-BE49-F238E27FC236}">
                  <a16:creationId xmlns:a16="http://schemas.microsoft.com/office/drawing/2014/main" id="{19368698-7CFE-4683-9BA6-14754709B6BB}"/>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63" name="קבוצה 62">
            <a:extLst>
              <a:ext uri="{FF2B5EF4-FFF2-40B4-BE49-F238E27FC236}">
                <a16:creationId xmlns:a16="http://schemas.microsoft.com/office/drawing/2014/main" id="{E246D442-8EDF-4DB3-8A3E-891481993169}"/>
              </a:ext>
            </a:extLst>
          </p:cNvPr>
          <p:cNvGrpSpPr/>
          <p:nvPr/>
        </p:nvGrpSpPr>
        <p:grpSpPr>
          <a:xfrm>
            <a:off x="7376994" y="6003435"/>
            <a:ext cx="1678466" cy="754330"/>
            <a:chOff x="7978378" y="10772"/>
            <a:chExt cx="2214562" cy="902897"/>
          </a:xfrm>
        </p:grpSpPr>
        <p:sp>
          <p:nvSpPr>
            <p:cNvPr id="64" name="חץ: סוגר זוויתי 63">
              <a:extLst>
                <a:ext uri="{FF2B5EF4-FFF2-40B4-BE49-F238E27FC236}">
                  <a16:creationId xmlns:a16="http://schemas.microsoft.com/office/drawing/2014/main" id="{ACCBD5B3-5383-47C1-912A-93F5559E4D2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5" name="חץ: סוגר זוויתי 12">
              <a:extLst>
                <a:ext uri="{FF2B5EF4-FFF2-40B4-BE49-F238E27FC236}">
                  <a16:creationId xmlns:a16="http://schemas.microsoft.com/office/drawing/2014/main" id="{186C6BDB-81F6-428A-A4E8-D113E5A54ECF}"/>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6" name="קבוצה 65">
            <a:extLst>
              <a:ext uri="{FF2B5EF4-FFF2-40B4-BE49-F238E27FC236}">
                <a16:creationId xmlns:a16="http://schemas.microsoft.com/office/drawing/2014/main" id="{F962A2A7-BA2D-4D20-A1A2-BC2A171D4F10}"/>
              </a:ext>
            </a:extLst>
          </p:cNvPr>
          <p:cNvGrpSpPr/>
          <p:nvPr/>
        </p:nvGrpSpPr>
        <p:grpSpPr>
          <a:xfrm>
            <a:off x="8711223" y="6009011"/>
            <a:ext cx="2374466" cy="748754"/>
            <a:chOff x="9971484" y="17447"/>
            <a:chExt cx="2214562" cy="896222"/>
          </a:xfrm>
        </p:grpSpPr>
        <p:sp>
          <p:nvSpPr>
            <p:cNvPr id="67" name="חץ: סוגר זוויתי 66">
              <a:extLst>
                <a:ext uri="{FF2B5EF4-FFF2-40B4-BE49-F238E27FC236}">
                  <a16:creationId xmlns:a16="http://schemas.microsoft.com/office/drawing/2014/main" id="{21D5BDA5-A2A3-4177-8ACF-BF7C9F8008C5}"/>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8" name="חץ: סוגר זוויתי 14">
              <a:extLst>
                <a:ext uri="{FF2B5EF4-FFF2-40B4-BE49-F238E27FC236}">
                  <a16:creationId xmlns:a16="http://schemas.microsoft.com/office/drawing/2014/main" id="{6BC98337-7ACC-46FE-A809-E6DAB21F45D0}"/>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76407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728318"/>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sp>
        <p:nvSpPr>
          <p:cNvPr id="2" name="מלבן 1">
            <a:extLst>
              <a:ext uri="{FF2B5EF4-FFF2-40B4-BE49-F238E27FC236}">
                <a16:creationId xmlns:a16="http://schemas.microsoft.com/office/drawing/2014/main" id="{55AB36A1-1746-40F3-8199-47C738F685AA}"/>
              </a:ext>
            </a:extLst>
          </p:cNvPr>
          <p:cNvSpPr/>
          <p:nvPr/>
        </p:nvSpPr>
        <p:spPr>
          <a:xfrm>
            <a:off x="1216241" y="1709291"/>
            <a:ext cx="10388737" cy="28161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David" panose="020E0502060401010101" pitchFamily="34" charset="-79"/>
                <a:cs typeface="David" panose="020E0502060401010101" pitchFamily="34" charset="-79"/>
              </a:rPr>
              <a:t>The database containing 82 columns and 55,989 rows.</a:t>
            </a:r>
            <a:br>
              <a:rPr lang="en-US"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(row=job seeker, column=jobseeker feature).</a:t>
            </a:r>
          </a:p>
          <a:p>
            <a:pPr marL="342900" indent="-342900">
              <a:lnSpc>
                <a:spcPct val="150000"/>
              </a:lnSpc>
              <a:buFont typeface="Arial" panose="020B0604020202020204" pitchFamily="34" charset="0"/>
              <a:buChar char="•"/>
            </a:pPr>
            <a:r>
              <a:rPr lang="en-US" sz="2400" dirty="0">
                <a:latin typeface="David" panose="020E0502060401010101" pitchFamily="34" charset="-79"/>
                <a:cs typeface="David" panose="020E0502060401010101" pitchFamily="34" charset="-79"/>
              </a:rPr>
              <a:t>The data were collected for the period from 2016-2019.</a:t>
            </a:r>
          </a:p>
          <a:p>
            <a:pPr marL="342900" indent="-342900">
              <a:lnSpc>
                <a:spcPct val="150000"/>
              </a:lnSpc>
              <a:buFont typeface="Arial" panose="020B0604020202020204" pitchFamily="34" charset="0"/>
              <a:buChar char="•"/>
            </a:pPr>
            <a:r>
              <a:rPr lang="en-US" sz="2400" dirty="0">
                <a:latin typeface="David" panose="020E0502060401010101" pitchFamily="34" charset="-79"/>
                <a:cs typeface="David" panose="020E0502060401010101" pitchFamily="34" charset="-79"/>
              </a:rPr>
              <a:t>Data reclamation findings were 14% of empty cells.</a:t>
            </a:r>
            <a:br>
              <a:rPr lang="en-US" sz="2400" dirty="0">
                <a:latin typeface="David" panose="020E0502060401010101" pitchFamily="34" charset="-79"/>
                <a:cs typeface="David" panose="020E0502060401010101" pitchFamily="34" charset="-79"/>
              </a:rPr>
            </a:br>
            <a:endParaRPr lang="en-US" sz="2400" dirty="0">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16509307-B4CA-4659-A09B-24FDAAEEE283}"/>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97045B48-1548-49DF-908F-C0B398603C2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2A54B77-E039-45E5-A9E2-149677AB02C2}"/>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4AE7BA84-8129-4273-8062-9E9032B4D51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9832D0B7-C6DB-490F-8667-648EEB34FE5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4484DCC-57B3-46D3-8C82-9D785F58F4D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F0EC5637-85E9-4A0C-86C4-0E1D0F6612AD}"/>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B562B5DD-02BE-4C9F-89F0-58EDB7EC0F3D}"/>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3274403-9D8E-4BD3-9AFB-12F2D85A1883}"/>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83FB3218-29B4-482D-A069-67129B9CF352}"/>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6A6F8490-827C-4C93-AEBD-8386B12408A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9B337BB8-8075-4DF4-988D-1882D0E1DE40}"/>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D6BD3DD-3FA5-44CF-B773-1F4027EBDFFB}"/>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1533689F-A90C-4A44-90F3-DB5A11C9267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77F6E3CE-71E8-48CC-A81D-1716A39F887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7760AC20-7EE8-4A95-8C5D-A830E3D9D1D6}"/>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D16F4F4C-DBDC-46C5-94D0-96A37DB3A7E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02FBFFB-0AD3-42E6-B1BA-A25DD3FA8CC2}"/>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39173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292285"/>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pic>
        <p:nvPicPr>
          <p:cNvPr id="3" name="תמונה 2">
            <a:extLst>
              <a:ext uri="{FF2B5EF4-FFF2-40B4-BE49-F238E27FC236}">
                <a16:creationId xmlns:a16="http://schemas.microsoft.com/office/drawing/2014/main" id="{695F8B07-1060-4F3A-AD73-ED6D44AE746D}"/>
              </a:ext>
            </a:extLst>
          </p:cNvPr>
          <p:cNvPicPr>
            <a:picLocks noChangeAspect="1"/>
          </p:cNvPicPr>
          <p:nvPr/>
        </p:nvPicPr>
        <p:blipFill>
          <a:blip r:embed="rId6"/>
          <a:stretch>
            <a:fillRect/>
          </a:stretch>
        </p:blipFill>
        <p:spPr>
          <a:xfrm>
            <a:off x="2432482" y="880118"/>
            <a:ext cx="7985830" cy="4995581"/>
          </a:xfrm>
          <a:prstGeom prst="rect">
            <a:avLst/>
          </a:prstGeom>
        </p:spPr>
      </p:pic>
      <p:grpSp>
        <p:nvGrpSpPr>
          <p:cNvPr id="32" name="קבוצה 31">
            <a:extLst>
              <a:ext uri="{FF2B5EF4-FFF2-40B4-BE49-F238E27FC236}">
                <a16:creationId xmlns:a16="http://schemas.microsoft.com/office/drawing/2014/main" id="{A5B0F58D-44D8-4AF3-B541-BB504C9E17C5}"/>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A832E31-DC29-42EA-9070-86C23DE737E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43629CF-BB06-4752-81D7-4BCAAA33BB6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FA313170-8764-4FC4-8D04-770E9AE31EA3}"/>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D8534F19-29AB-4917-93DF-970A262595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CFB168BC-3033-4FF7-A3CA-E476828BC86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B1CF3D7-64A6-4FFA-9C6D-8F4ABC69466E}"/>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981D1F5F-333C-4E08-9E9E-182AF630676D}"/>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B2CFCD77-2378-41EB-BE7F-52FC424A5FD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E70836D2-0F55-4104-A345-D85100A9AD8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29849AAE-2E61-40BC-86DA-2BE117BCB9A0}"/>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7D9D2CCE-FEAD-4DAF-AB43-F0CB5BA7CC9D}"/>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8CDBE332-122C-4B32-A9FD-A6E20815DE28}"/>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BDCEBA8C-7BE3-47DA-9378-44473CF18C8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682BBCD-78DB-4915-9A76-1F9DD206AC0A}"/>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C68730FE-00B5-4486-96A9-E7DB2707FAEE}"/>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B675D5E8-9055-481E-BCC2-81F1C8F4CF7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A538B497-CFFD-4631-AA9F-7F3EA2616721}"/>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57313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BA9BDAD4-185F-4AB9-AF00-2054C6F65C9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a:extLst>
              <a:ext uri="{FF2B5EF4-FFF2-40B4-BE49-F238E27FC236}">
                <a16:creationId xmlns:a16="http://schemas.microsoft.com/office/drawing/2014/main" id="{0C76FE81-A4FC-4B92-AC8A-1B34CFD0FE48}"/>
              </a:ext>
            </a:extLst>
          </p:cNvPr>
          <p:cNvPicPr/>
          <p:nvPr/>
        </p:nvPicPr>
        <p:blipFill>
          <a:blip r:embed="rId4"/>
          <a:stretch>
            <a:fillRect/>
          </a:stretch>
        </p:blipFill>
        <p:spPr>
          <a:xfrm>
            <a:off x="4535891" y="1488750"/>
            <a:ext cx="7576854" cy="192807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5"/>
                <a:stretch>
                  <a:fillRect l="-1318" r="-175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8">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graphicFrame>
        <p:nvGraphicFramePr>
          <p:cNvPr id="50" name="תרשים 49">
            <a:extLst>
              <a:ext uri="{FF2B5EF4-FFF2-40B4-BE49-F238E27FC236}">
                <a16:creationId xmlns:a16="http://schemas.microsoft.com/office/drawing/2014/main" id="{17194E7F-83D5-498F-A4E3-4771A720B78C}"/>
              </a:ext>
            </a:extLst>
          </p:cNvPr>
          <p:cNvGraphicFramePr>
            <a:graphicFrameLocks/>
          </p:cNvGraphicFramePr>
          <p:nvPr>
            <p:extLst>
              <p:ext uri="{D42A27DB-BD31-4B8C-83A1-F6EECF244321}">
                <p14:modId xmlns:p14="http://schemas.microsoft.com/office/powerpoint/2010/main" val="1165569033"/>
              </p:ext>
            </p:extLst>
          </p:nvPr>
        </p:nvGraphicFramePr>
        <p:xfrm>
          <a:off x="3331490" y="1855538"/>
          <a:ext cx="5954889" cy="3513712"/>
        </p:xfrm>
        <a:graphic>
          <a:graphicData uri="http://schemas.openxmlformats.org/drawingml/2006/chart">
            <c:chart xmlns:c="http://schemas.openxmlformats.org/drawingml/2006/chart" xmlns:r="http://schemas.openxmlformats.org/officeDocument/2006/relationships" r:id="rId10"/>
          </a:graphicData>
        </a:graphic>
      </p:graphicFrame>
      <p:sp>
        <p:nvSpPr>
          <p:cNvPr id="31" name="מלבן 30">
            <a:extLst>
              <a:ext uri="{FF2B5EF4-FFF2-40B4-BE49-F238E27FC236}">
                <a16:creationId xmlns:a16="http://schemas.microsoft.com/office/drawing/2014/main" id="{43BDF731-C13F-4006-9F20-7ACAEFFAEBB9}"/>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p:grpSp>
        <p:nvGrpSpPr>
          <p:cNvPr id="32" name="קבוצה 31">
            <a:extLst>
              <a:ext uri="{FF2B5EF4-FFF2-40B4-BE49-F238E27FC236}">
                <a16:creationId xmlns:a16="http://schemas.microsoft.com/office/drawing/2014/main" id="{2F58F2C2-10A3-45B1-A59A-1C0640D6837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327F8A69-2AF2-4727-A2BA-A47E5D12BA5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49B0DE5-8DAC-4DA2-ABC2-365F78EDB919}"/>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9961CA3-E5E4-430D-BD93-4737CFBC575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27073C3B-3885-41AE-A1D9-E459F9BED65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4B6E733-CED0-42FD-AC46-1FE0E4C0291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7E0E1663-3B44-442F-BCE6-ACAF58ACCA5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E9D9BF14-CB3E-4921-9FE9-9E6BB93F44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AC4BF79-A26E-46C4-9ABD-E1BB2DA65514}"/>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991174CD-22CE-4DA5-AA0F-5D54340D897C}"/>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BA84C0BF-417A-4C25-9CC1-46811AD7516F}"/>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C529AB58-309A-465B-97CA-36B9CFB2C89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D609CE7-4C49-4C84-9506-26A78B30CD2F}"/>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EA534B02-8EEE-4BD9-BD1A-7BFE9305340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DDEA8154-7ABF-4CDB-9350-C8F778E776BB}"/>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C921F0A0-31AF-4A43-B37B-F3116FEC4CFA}"/>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E39ECE57-FC0A-44C3-BCFF-F819C9694B6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25C8423-D928-4C47-BC00-BAD28AAA481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50"/>
                                        </p:tgtEl>
                                      </p:cBhvr>
                                    </p:animEffect>
                                    <p:set>
                                      <p:cBhvr>
                                        <p:cTn id="14" dur="1" fill="hold">
                                          <p:stCondLst>
                                            <p:cond delay="499"/>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Graphic spid="50" grpId="0">
        <p:bldAsOne/>
      </p:bldGraphic>
      <p:bldGraphic spid="50"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E566592A-832F-4CDD-BF8B-9ED88653021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938992"/>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latin typeface="David" panose="020E0502060401010101" pitchFamily="34" charset="-79"/>
                    <a:cs typeface="David" panose="020E0502060401010101" pitchFamily="34" charset="-79"/>
                  </a:rPr>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cs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The conclusion is to not reject the null hypothesis and conclude there is no significant difference between the job placement of the Arabs and the job placement of the non-Arabs. </a:t>
                </a:r>
                <a:endParaRPr lang="he-IL" sz="2000" dirty="0">
                  <a:latin typeface="David" panose="020E0502060401010101" pitchFamily="34" charset="-79"/>
                </a:endParaRPr>
              </a:p>
            </p:txBody>
          </p:sp>
        </mc:Choice>
        <mc:Fallback xmlns="">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938992"/>
              </a:xfrm>
              <a:prstGeom prst="rect">
                <a:avLst/>
              </a:prstGeom>
              <a:blipFill>
                <a:blip r:embed="rId4"/>
                <a:stretch>
                  <a:fillRect l="-1098" t="-1887" b="-471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7"/>
          <a:stretch>
            <a:fillRect/>
          </a:stretch>
        </p:blipFill>
        <p:spPr>
          <a:xfrm>
            <a:off x="4246621" y="1727295"/>
            <a:ext cx="6846780" cy="1407454"/>
          </a:xfrm>
          <a:prstGeom prst="rect">
            <a:avLst/>
          </a:prstGeom>
        </p:spPr>
      </p:pic>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BB697E8C-E93C-4424-A477-00FDA1738B8F}"/>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mc:AlternateContent xmlns:mc="http://schemas.openxmlformats.org/markup-compatibility/2006" xmlns:a14="http://schemas.microsoft.com/office/drawing/2010/main">
        <mc:Choice Requires="a14">
          <p:sp>
            <p:nvSpPr>
              <p:cNvPr id="30" name="מלבן 29">
                <a:extLst>
                  <a:ext uri="{FF2B5EF4-FFF2-40B4-BE49-F238E27FC236}">
                    <a16:creationId xmlns:a16="http://schemas.microsoft.com/office/drawing/2014/main" id="{3A3290EC-BC1A-4E3D-A280-1B47D6EB12A3}"/>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30" name="מלבן 29">
                <a:extLst>
                  <a:ext uri="{FF2B5EF4-FFF2-40B4-BE49-F238E27FC236}">
                    <a16:creationId xmlns:a16="http://schemas.microsoft.com/office/drawing/2014/main" id="{3A3290EC-BC1A-4E3D-A280-1B47D6EB12A3}"/>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9"/>
                <a:stretch>
                  <a:fillRect l="-1318" r="-1757"/>
                </a:stretch>
              </a:blipFill>
            </p:spPr>
            <p:txBody>
              <a:bodyPr/>
              <a:lstStyle/>
              <a:p>
                <a:r>
                  <a:rPr lang="he-IL">
                    <a:noFill/>
                  </a:rPr>
                  <a:t> </a:t>
                </a:r>
              </a:p>
            </p:txBody>
          </p:sp>
        </mc:Fallback>
      </mc:AlternateContent>
      <p:grpSp>
        <p:nvGrpSpPr>
          <p:cNvPr id="33" name="קבוצה 32">
            <a:extLst>
              <a:ext uri="{FF2B5EF4-FFF2-40B4-BE49-F238E27FC236}">
                <a16:creationId xmlns:a16="http://schemas.microsoft.com/office/drawing/2014/main" id="{B38F2E32-654A-41CC-AB1C-84A2C6DBA2B6}"/>
              </a:ext>
            </a:extLst>
          </p:cNvPr>
          <p:cNvGrpSpPr/>
          <p:nvPr/>
        </p:nvGrpSpPr>
        <p:grpSpPr>
          <a:xfrm>
            <a:off x="1670726" y="5989636"/>
            <a:ext cx="1923764" cy="752840"/>
            <a:chOff x="5953" y="12556"/>
            <a:chExt cx="2214562" cy="901113"/>
          </a:xfrm>
        </p:grpSpPr>
        <p:sp>
          <p:nvSpPr>
            <p:cNvPr id="34" name="חץ: סוגר זוויתי 33">
              <a:extLst>
                <a:ext uri="{FF2B5EF4-FFF2-40B4-BE49-F238E27FC236}">
                  <a16:creationId xmlns:a16="http://schemas.microsoft.com/office/drawing/2014/main" id="{C1E61A00-E31D-4710-826E-4F06B649CF8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7A4BC10A-4C2B-4D90-B5EC-4E14E15C0A0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DE0EE321-C08B-4F58-AE95-75AEA2EAE378}"/>
              </a:ext>
            </a:extLst>
          </p:cNvPr>
          <p:cNvGrpSpPr/>
          <p:nvPr/>
        </p:nvGrpSpPr>
        <p:grpSpPr>
          <a:xfrm>
            <a:off x="3250248" y="5989933"/>
            <a:ext cx="1787423" cy="752543"/>
            <a:chOff x="1999059" y="12912"/>
            <a:chExt cx="2214562" cy="900757"/>
          </a:xfrm>
        </p:grpSpPr>
        <p:sp>
          <p:nvSpPr>
            <p:cNvPr id="37" name="חץ: סוגר זוויתי 36">
              <a:extLst>
                <a:ext uri="{FF2B5EF4-FFF2-40B4-BE49-F238E27FC236}">
                  <a16:creationId xmlns:a16="http://schemas.microsoft.com/office/drawing/2014/main" id="{8354BE5E-3110-4A27-AADC-CEDD4F97AFA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B2E70D6C-51D6-4D88-9AAF-AC84037F9489}"/>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762E505A-4F42-46FB-A9D8-C50F891DD299}"/>
              </a:ext>
            </a:extLst>
          </p:cNvPr>
          <p:cNvGrpSpPr/>
          <p:nvPr/>
        </p:nvGrpSpPr>
        <p:grpSpPr>
          <a:xfrm>
            <a:off x="5955261" y="5989636"/>
            <a:ext cx="1753550" cy="752840"/>
            <a:chOff x="3992165" y="12556"/>
            <a:chExt cx="2214562" cy="901113"/>
          </a:xfrm>
        </p:grpSpPr>
        <p:sp>
          <p:nvSpPr>
            <p:cNvPr id="40" name="חץ: סוגר זוויתי 39">
              <a:extLst>
                <a:ext uri="{FF2B5EF4-FFF2-40B4-BE49-F238E27FC236}">
                  <a16:creationId xmlns:a16="http://schemas.microsoft.com/office/drawing/2014/main" id="{B1E3E08A-ABBD-4DE4-93A3-B3E14058BFA0}"/>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6EF66FC6-1748-4763-B9E3-D8A078A3BF3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2" name="קבוצה 41">
            <a:extLst>
              <a:ext uri="{FF2B5EF4-FFF2-40B4-BE49-F238E27FC236}">
                <a16:creationId xmlns:a16="http://schemas.microsoft.com/office/drawing/2014/main" id="{85209F9C-D40A-468A-8168-EE0C34C6AA62}"/>
              </a:ext>
            </a:extLst>
          </p:cNvPr>
          <p:cNvGrpSpPr/>
          <p:nvPr/>
        </p:nvGrpSpPr>
        <p:grpSpPr>
          <a:xfrm>
            <a:off x="4663233" y="6003667"/>
            <a:ext cx="1660667" cy="746454"/>
            <a:chOff x="5985275" y="27845"/>
            <a:chExt cx="2214563" cy="893469"/>
          </a:xfrm>
        </p:grpSpPr>
        <p:sp>
          <p:nvSpPr>
            <p:cNvPr id="43" name="חץ: סוגר זוויתי 42">
              <a:extLst>
                <a:ext uri="{FF2B5EF4-FFF2-40B4-BE49-F238E27FC236}">
                  <a16:creationId xmlns:a16="http://schemas.microsoft.com/office/drawing/2014/main" id="{38B82955-6D36-4FA1-88EB-686D3F6568E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4" name="חץ: סוגר זוויתי 10">
              <a:extLst>
                <a:ext uri="{FF2B5EF4-FFF2-40B4-BE49-F238E27FC236}">
                  <a16:creationId xmlns:a16="http://schemas.microsoft.com/office/drawing/2014/main" id="{241CCC90-70AB-4825-A4FF-799A235E397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AC3F58FF-4352-4796-B32C-0BA19F170873}"/>
              </a:ext>
            </a:extLst>
          </p:cNvPr>
          <p:cNvGrpSpPr/>
          <p:nvPr/>
        </p:nvGrpSpPr>
        <p:grpSpPr>
          <a:xfrm>
            <a:off x="7376994" y="6003435"/>
            <a:ext cx="1678466" cy="754330"/>
            <a:chOff x="7978378" y="10772"/>
            <a:chExt cx="2214562" cy="902897"/>
          </a:xfrm>
        </p:grpSpPr>
        <p:sp>
          <p:nvSpPr>
            <p:cNvPr id="46" name="חץ: סוגר זוויתי 45">
              <a:extLst>
                <a:ext uri="{FF2B5EF4-FFF2-40B4-BE49-F238E27FC236}">
                  <a16:creationId xmlns:a16="http://schemas.microsoft.com/office/drawing/2014/main" id="{A636387F-4B8F-4532-8CAC-B696A4D1223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A1600CB1-7E52-4D5D-9A3E-A4893051D73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C2119B83-4072-4428-B999-C691CBD375D5}"/>
              </a:ext>
            </a:extLst>
          </p:cNvPr>
          <p:cNvGrpSpPr/>
          <p:nvPr/>
        </p:nvGrpSpPr>
        <p:grpSpPr>
          <a:xfrm>
            <a:off x="8711223" y="6009011"/>
            <a:ext cx="2374466" cy="748754"/>
            <a:chOff x="9971484" y="17447"/>
            <a:chExt cx="2214562" cy="896222"/>
          </a:xfrm>
        </p:grpSpPr>
        <p:sp>
          <p:nvSpPr>
            <p:cNvPr id="49" name="חץ: סוגר זוויתי 48">
              <a:extLst>
                <a:ext uri="{FF2B5EF4-FFF2-40B4-BE49-F238E27FC236}">
                  <a16:creationId xmlns:a16="http://schemas.microsoft.com/office/drawing/2014/main" id="{AC16E6B0-55E5-46CC-BF38-603EA449151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9" name="חץ: סוגר זוויתי 14">
              <a:extLst>
                <a:ext uri="{FF2B5EF4-FFF2-40B4-BE49-F238E27FC236}">
                  <a16:creationId xmlns:a16="http://schemas.microsoft.com/office/drawing/2014/main" id="{647C3783-3460-4E0C-811D-7640A8A584D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158FB80-6D8C-4D1E-8263-7B5E03B1C4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75367A35-99D8-49B3-9FA7-3DF151DC775D}"/>
                  </a:ext>
                </a:extLst>
              </p:cNvPr>
              <p:cNvSpPr/>
              <p:nvPr/>
            </p:nvSpPr>
            <p:spPr>
              <a:xfrm>
                <a:off x="306670" y="1106563"/>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306670" y="1106563"/>
                <a:ext cx="6782267" cy="1397562"/>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מלבן 6">
                <a:extLst>
                  <a:ext uri="{FF2B5EF4-FFF2-40B4-BE49-F238E27FC236}">
                    <a16:creationId xmlns:a16="http://schemas.microsoft.com/office/drawing/2014/main" id="{1B940425-183F-41DD-91BD-32277B94EE3A}"/>
                  </a:ext>
                </a:extLst>
              </p:cNvPr>
              <p:cNvSpPr/>
              <p:nvPr/>
            </p:nvSpPr>
            <p:spPr>
              <a:xfrm>
                <a:off x="7492772" y="2039380"/>
                <a:ext cx="3355850" cy="2258119"/>
              </a:xfrm>
              <a:prstGeom prst="rect">
                <a:avLst/>
              </a:prstGeom>
            </p:spPr>
            <p:txBody>
              <a:bodyPr wrap="square">
                <a:spAutoFit/>
              </a:bodyPr>
              <a:lstStyle/>
              <a:p>
                <a:pPr>
                  <a:lnSpc>
                    <a:spcPct val="150000"/>
                  </a:lnSpc>
                </a:pPr>
                <a:r>
                  <a:rPr lang="en-US" sz="2400" dirty="0">
                    <a:latin typeface="David" panose="020E0502060401010101" pitchFamily="34" charset="-79"/>
                    <a:ea typeface="Calibri" panose="020F0502020204030204" pitchFamily="34" charset="0"/>
                    <a:cs typeface="David" panose="020E0502060401010101" pitchFamily="34" charset="-79"/>
                  </a:rPr>
                  <a:t>Confidence interval is: </a:t>
                </a:r>
              </a:p>
              <a:p>
                <a:pPr>
                  <a:lnSpc>
                    <a:spcPct val="150000"/>
                  </a:lnSpc>
                </a:pPr>
                <a:r>
                  <a:rPr lang="en-US" sz="2400" dirty="0">
                    <a:latin typeface="David" panose="020E0502060401010101" pitchFamily="34" charset="-79"/>
                    <a:ea typeface="Calibri" panose="020F0502020204030204" pitchFamily="34" charset="0"/>
                    <a:cs typeface="David" panose="020E0502060401010101" pitchFamily="34" charset="-79"/>
                  </a:rPr>
                  <a:t>(0, 341.42, 1081.56) [days]</a:t>
                </a:r>
                <a:br>
                  <a:rPr lang="en-US" sz="2400" dirty="0">
                    <a:latin typeface="David" panose="020E0502060401010101" pitchFamily="34" charset="-79"/>
                    <a:ea typeface="Calibri" panose="020F0502020204030204" pitchFamily="34" charset="0"/>
                    <a:cs typeface="David" panose="020E0502060401010101" pitchFamily="34" charset="-79"/>
                  </a:rPr>
                </a:br>
                <a14:m>
                  <m:oMath xmlns:m="http://schemas.openxmlformats.org/officeDocument/2006/math">
                    <m:r>
                      <a:rPr lang="en-US" sz="2400" i="1">
                        <a:latin typeface="Cambria Math" panose="02040503050406030204" pitchFamily="18" charset="0"/>
                      </a:rPr>
                      <m:t>∝ </m:t>
                    </m:r>
                  </m:oMath>
                </a14:m>
                <a:r>
                  <a:rPr lang="en-US" sz="2400" dirty="0">
                    <a:latin typeface="David" panose="020E0502060401010101" pitchFamily="34" charset="-79"/>
                    <a:ea typeface="Calibri" panose="020F0502020204030204" pitchFamily="34" charset="0"/>
                    <a:cs typeface="David" panose="020E0502060401010101" pitchFamily="34" charset="-79"/>
                  </a:rPr>
                  <a:t>= 0.05</a:t>
                </a:r>
              </a:p>
              <a:p>
                <a:pPr>
                  <a:lnSpc>
                    <a:spcPct val="150000"/>
                  </a:lnSpc>
                </a:pPr>
                <a:r>
                  <a:rPr lang="el-GR" sz="2400" dirty="0">
                    <a:latin typeface="Sitka Heading" panose="02000505000000020004" pitchFamily="2" charset="0"/>
                    <a:ea typeface="Calibri" panose="020F0502020204030204" pitchFamily="34" charset="0"/>
                    <a:cs typeface="David" panose="020E0502060401010101" pitchFamily="34" charset="-79"/>
                  </a:rPr>
                  <a:t>σ</a:t>
                </a:r>
                <a:r>
                  <a:rPr lang="en-US" sz="2400" dirty="0">
                    <a:latin typeface="David" panose="020E0502060401010101" pitchFamily="34" charset="-79"/>
                    <a:ea typeface="Calibri" panose="020F0502020204030204" pitchFamily="34" charset="0"/>
                    <a:cs typeface="David" panose="020E0502060401010101" pitchFamily="34" charset="-79"/>
                  </a:rPr>
                  <a:t> = 377.624 (days)</a:t>
                </a:r>
              </a:p>
            </p:txBody>
          </p:sp>
        </mc:Choice>
        <mc:Fallback xmlns="">
          <p:sp>
            <p:nvSpPr>
              <p:cNvPr id="7" name="מלבן 6">
                <a:extLst>
                  <a:ext uri="{FF2B5EF4-FFF2-40B4-BE49-F238E27FC236}">
                    <a16:creationId xmlns:a16="http://schemas.microsoft.com/office/drawing/2014/main" id="{1B940425-183F-41DD-91BD-32277B94EE3A}"/>
                  </a:ext>
                </a:extLst>
              </p:cNvPr>
              <p:cNvSpPr>
                <a:spLocks noRot="1" noChangeAspect="1" noMove="1" noResize="1" noEditPoints="1" noAdjustHandles="1" noChangeArrowheads="1" noChangeShapeType="1" noTextEdit="1"/>
              </p:cNvSpPr>
              <p:nvPr/>
            </p:nvSpPr>
            <p:spPr>
              <a:xfrm>
                <a:off x="7492772" y="2039380"/>
                <a:ext cx="3355850" cy="2258119"/>
              </a:xfrm>
              <a:prstGeom prst="rect">
                <a:avLst/>
              </a:prstGeom>
              <a:blipFill>
                <a:blip r:embed="rId8"/>
                <a:stretch>
                  <a:fillRect l="-2722" b="-5676"/>
                </a:stretch>
              </a:blipFill>
            </p:spPr>
            <p:txBody>
              <a:bodyPr/>
              <a:lstStyle/>
              <a:p>
                <a:r>
                  <a:rPr lang="he-IL">
                    <a:noFill/>
                  </a:rPr>
                  <a:t> </a:t>
                </a:r>
              </a:p>
            </p:txBody>
          </p:sp>
        </mc:Fallback>
      </mc:AlternateContent>
      <p:sp>
        <p:nvSpPr>
          <p:cNvPr id="30" name="מלבן 29">
            <a:extLst>
              <a:ext uri="{FF2B5EF4-FFF2-40B4-BE49-F238E27FC236}">
                <a16:creationId xmlns:a16="http://schemas.microsoft.com/office/drawing/2014/main" id="{6BCE4156-0E2D-42D7-92D0-284879CD098A}"/>
              </a:ext>
            </a:extLst>
          </p:cNvPr>
          <p:cNvSpPr/>
          <p:nvPr/>
        </p:nvSpPr>
        <p:spPr>
          <a:xfrm>
            <a:off x="634040" y="483415"/>
            <a:ext cx="10889636"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Q2: How long job seekers are in the program before their placements ?</a:t>
            </a:r>
          </a:p>
        </p:txBody>
      </p:sp>
      <p:grpSp>
        <p:nvGrpSpPr>
          <p:cNvPr id="32" name="קבוצה 31">
            <a:extLst>
              <a:ext uri="{FF2B5EF4-FFF2-40B4-BE49-F238E27FC236}">
                <a16:creationId xmlns:a16="http://schemas.microsoft.com/office/drawing/2014/main" id="{B2A60338-5911-40A3-892C-FB2EB246A8E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EF285A7D-A36F-430E-AB7E-2A2A80D4273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D3ADC2B-D495-432A-A910-C2C274F2C2C2}"/>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B49BD8EF-C9FF-47FB-A072-274AF32C7CC9}"/>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ACB8BE5B-339D-40D8-B236-2A3CE432A30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5CC69F3-71B8-45BA-A8F7-3F0F0E459AB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93E1E381-AA35-44E5-8D1C-E42E9C886F13}"/>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A76ADF5D-F014-498A-91DC-BE20CE9CA4B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BAB4021-6F52-499D-8426-A31717896FC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6407BA5C-7A75-47E7-9FE8-B91E8A2F1763}"/>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5E559A8D-B80C-43A8-BCA5-93261AD7665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CFF84495-8013-46E1-8D23-B3DB4B23F3C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E6798FDB-CE27-4E49-9721-4649321E18AF}"/>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C52A2CAB-EAEE-4C6E-883F-2AB081AAF53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1D52086-6294-4AED-A6AB-AE8918CD7C08}"/>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746C7BF0-4592-4C6F-A5BA-99EE3F1C6FA2}"/>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80440FFB-E8CE-44E9-8D48-1F96860B2D1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30254534-B9AD-4AE5-8F72-8B6B8BEDD15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pic>
        <p:nvPicPr>
          <p:cNvPr id="6" name="תמונה 5">
            <a:extLst>
              <a:ext uri="{FF2B5EF4-FFF2-40B4-BE49-F238E27FC236}">
                <a16:creationId xmlns:a16="http://schemas.microsoft.com/office/drawing/2014/main" id="{B393F0B8-4D93-464C-87FC-AB5A94BA084C}"/>
              </a:ext>
            </a:extLst>
          </p:cNvPr>
          <p:cNvPicPr>
            <a:picLocks noChangeAspect="1"/>
          </p:cNvPicPr>
          <p:nvPr/>
        </p:nvPicPr>
        <p:blipFill>
          <a:blip r:embed="rId9"/>
          <a:stretch>
            <a:fillRect/>
          </a:stretch>
        </p:blipFill>
        <p:spPr>
          <a:xfrm>
            <a:off x="479992" y="2342984"/>
            <a:ext cx="5983881" cy="3413881"/>
          </a:xfrm>
          <a:prstGeom prst="rect">
            <a:avLst/>
          </a:prstGeom>
        </p:spPr>
      </p:pic>
      <p:sp>
        <p:nvSpPr>
          <p:cNvPr id="52" name="מסגרת 51">
            <a:extLst>
              <a:ext uri="{FF2B5EF4-FFF2-40B4-BE49-F238E27FC236}">
                <a16:creationId xmlns:a16="http://schemas.microsoft.com/office/drawing/2014/main" id="{A2D1C8F5-9340-41E3-B8A0-9E9BA0F10477}"/>
              </a:ext>
            </a:extLst>
          </p:cNvPr>
          <p:cNvSpPr/>
          <p:nvPr/>
        </p:nvSpPr>
        <p:spPr>
          <a:xfrm>
            <a:off x="512613" y="5373510"/>
            <a:ext cx="5475269" cy="34321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ircle(in)">
                                      <p:cBhvr>
                                        <p:cTn id="7" dur="20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928CD7D4-F934-4D06-A072-FCBC6AA348E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Almost 60,000 jobseekers covering 71 bureaus all around Israel.</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IES provides professional training, finding employees for employers and more.</a:t>
            </a: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3031BFF-3B83-4DAD-BDC2-9F4D1F67276E}"/>
              </a:ext>
            </a:extLst>
          </p:cNvPr>
          <p:cNvSpPr/>
          <p:nvPr/>
        </p:nvSpPr>
        <p:spPr>
          <a:xfrm>
            <a:off x="2902658" y="868364"/>
            <a:ext cx="638668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Employment Service Background</a:t>
            </a:r>
            <a:endParaRPr lang="he-IL" sz="2800" b="1" dirty="0">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97617605-C7EE-474E-B7B7-D70569D3F72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4"/>
          <a:stretch>
            <a:fillRect/>
          </a:stretch>
        </p:blipFill>
        <p:spPr>
          <a:xfrm>
            <a:off x="2779558" y="1303960"/>
            <a:ext cx="9232800" cy="4461766"/>
          </a:xfrm>
          <a:prstGeom prst="rect">
            <a:avLst/>
          </a:prstGeom>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393045" y="2917877"/>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177033" y="2736321"/>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𝑇</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𝑁𝑜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מלבן 58">
            <a:extLst>
              <a:ext uri="{FF2B5EF4-FFF2-40B4-BE49-F238E27FC236}">
                <a16:creationId xmlns:a16="http://schemas.microsoft.com/office/drawing/2014/main" id="{871979F4-5897-4701-B752-85DF4B98D97A}"/>
              </a:ext>
            </a:extLst>
          </p:cNvPr>
          <p:cNvSpPr/>
          <p:nvPr/>
        </p:nvSpPr>
        <p:spPr>
          <a:xfrm>
            <a:off x="1713991" y="452084"/>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Q3: Is there a difference between the time length of jobseeker in the program to type of placement ?</a:t>
            </a:r>
          </a:p>
        </p:txBody>
      </p:sp>
      <p:pic>
        <p:nvPicPr>
          <p:cNvPr id="2" name="תמונה 1">
            <a:extLst>
              <a:ext uri="{FF2B5EF4-FFF2-40B4-BE49-F238E27FC236}">
                <a16:creationId xmlns:a16="http://schemas.microsoft.com/office/drawing/2014/main" id="{EE2B6895-0925-4A1F-BFF3-7852274B0A11}"/>
              </a:ext>
            </a:extLst>
          </p:cNvPr>
          <p:cNvPicPr>
            <a:picLocks noChangeAspect="1"/>
          </p:cNvPicPr>
          <p:nvPr/>
        </p:nvPicPr>
        <p:blipFill>
          <a:blip r:embed="rId14"/>
          <a:stretch>
            <a:fillRect/>
          </a:stretch>
        </p:blipFill>
        <p:spPr>
          <a:xfrm>
            <a:off x="2963032" y="1491255"/>
            <a:ext cx="6621235" cy="4229954"/>
          </a:xfrm>
          <a:prstGeom prst="rect">
            <a:avLst/>
          </a:prstGeom>
        </p:spPr>
      </p:pic>
      <p:grpSp>
        <p:nvGrpSpPr>
          <p:cNvPr id="37" name="קבוצה 36">
            <a:extLst>
              <a:ext uri="{FF2B5EF4-FFF2-40B4-BE49-F238E27FC236}">
                <a16:creationId xmlns:a16="http://schemas.microsoft.com/office/drawing/2014/main" id="{EC1C4FA0-9929-4ECB-B5DE-C4D0C18A49FA}"/>
              </a:ext>
            </a:extLst>
          </p:cNvPr>
          <p:cNvGrpSpPr/>
          <p:nvPr/>
        </p:nvGrpSpPr>
        <p:grpSpPr>
          <a:xfrm>
            <a:off x="1670726" y="5989636"/>
            <a:ext cx="1923764" cy="752840"/>
            <a:chOff x="5953" y="12556"/>
            <a:chExt cx="2214562" cy="901113"/>
          </a:xfrm>
        </p:grpSpPr>
        <p:sp>
          <p:nvSpPr>
            <p:cNvPr id="38" name="חץ: סוגר זוויתי 37">
              <a:extLst>
                <a:ext uri="{FF2B5EF4-FFF2-40B4-BE49-F238E27FC236}">
                  <a16:creationId xmlns:a16="http://schemas.microsoft.com/office/drawing/2014/main" id="{E9A706FA-3FAF-40DE-AFFA-5F3E0BA2B9B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9" name="חץ: סוגר זוויתי 4">
              <a:extLst>
                <a:ext uri="{FF2B5EF4-FFF2-40B4-BE49-F238E27FC236}">
                  <a16:creationId xmlns:a16="http://schemas.microsoft.com/office/drawing/2014/main" id="{88953874-4B7A-4324-B38C-B3B59C2B770F}"/>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34E412D9-B88E-4765-A477-BEDBBA08E197}"/>
              </a:ext>
            </a:extLst>
          </p:cNvPr>
          <p:cNvGrpSpPr/>
          <p:nvPr/>
        </p:nvGrpSpPr>
        <p:grpSpPr>
          <a:xfrm>
            <a:off x="3250248" y="5989933"/>
            <a:ext cx="1787423" cy="752543"/>
            <a:chOff x="1999059" y="12912"/>
            <a:chExt cx="2214562" cy="900757"/>
          </a:xfrm>
        </p:grpSpPr>
        <p:sp>
          <p:nvSpPr>
            <p:cNvPr id="41" name="חץ: סוגר זוויתי 40">
              <a:extLst>
                <a:ext uri="{FF2B5EF4-FFF2-40B4-BE49-F238E27FC236}">
                  <a16:creationId xmlns:a16="http://schemas.microsoft.com/office/drawing/2014/main" id="{AE42C4B9-025D-418D-89C0-4890D65B898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2" name="חץ: סוגר זוויתי 6">
              <a:extLst>
                <a:ext uri="{FF2B5EF4-FFF2-40B4-BE49-F238E27FC236}">
                  <a16:creationId xmlns:a16="http://schemas.microsoft.com/office/drawing/2014/main" id="{5C76D465-D8BC-4E5B-A0B2-8ED708B88EA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D8149562-A1D6-4595-B0D8-63954FE6C9AE}"/>
              </a:ext>
            </a:extLst>
          </p:cNvPr>
          <p:cNvGrpSpPr/>
          <p:nvPr/>
        </p:nvGrpSpPr>
        <p:grpSpPr>
          <a:xfrm>
            <a:off x="5955261" y="5989636"/>
            <a:ext cx="1753550" cy="752840"/>
            <a:chOff x="3992165" y="12556"/>
            <a:chExt cx="2214562" cy="901113"/>
          </a:xfrm>
        </p:grpSpPr>
        <p:sp>
          <p:nvSpPr>
            <p:cNvPr id="44" name="חץ: סוגר זוויתי 43">
              <a:extLst>
                <a:ext uri="{FF2B5EF4-FFF2-40B4-BE49-F238E27FC236}">
                  <a16:creationId xmlns:a16="http://schemas.microsoft.com/office/drawing/2014/main" id="{3B558387-E5B0-4FA8-8FDD-24722DE9198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5" name="חץ: סוגר זוויתי 8">
              <a:extLst>
                <a:ext uri="{FF2B5EF4-FFF2-40B4-BE49-F238E27FC236}">
                  <a16:creationId xmlns:a16="http://schemas.microsoft.com/office/drawing/2014/main" id="{5F203F64-7657-46E6-AA6A-521A6CF76A0C}"/>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6" name="קבוצה 45">
            <a:extLst>
              <a:ext uri="{FF2B5EF4-FFF2-40B4-BE49-F238E27FC236}">
                <a16:creationId xmlns:a16="http://schemas.microsoft.com/office/drawing/2014/main" id="{4BAC3E5E-FB30-4144-A504-95990E6308A8}"/>
              </a:ext>
            </a:extLst>
          </p:cNvPr>
          <p:cNvGrpSpPr/>
          <p:nvPr/>
        </p:nvGrpSpPr>
        <p:grpSpPr>
          <a:xfrm>
            <a:off x="4663233" y="6003667"/>
            <a:ext cx="1660667" cy="746454"/>
            <a:chOff x="5985275" y="27845"/>
            <a:chExt cx="2214563" cy="893469"/>
          </a:xfrm>
        </p:grpSpPr>
        <p:sp>
          <p:nvSpPr>
            <p:cNvPr id="47" name="חץ: סוגר זוויתי 46">
              <a:extLst>
                <a:ext uri="{FF2B5EF4-FFF2-40B4-BE49-F238E27FC236}">
                  <a16:creationId xmlns:a16="http://schemas.microsoft.com/office/drawing/2014/main" id="{E325A6D9-E4A1-4E40-84EE-EE0C410D6CF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8" name="חץ: סוגר זוויתי 10">
              <a:extLst>
                <a:ext uri="{FF2B5EF4-FFF2-40B4-BE49-F238E27FC236}">
                  <a16:creationId xmlns:a16="http://schemas.microsoft.com/office/drawing/2014/main" id="{C61996F6-543E-4F7F-BD4B-D8A344EA815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A8D7D81E-BDD1-4305-9ED5-58EB335CEAC5}"/>
              </a:ext>
            </a:extLst>
          </p:cNvPr>
          <p:cNvGrpSpPr/>
          <p:nvPr/>
        </p:nvGrpSpPr>
        <p:grpSpPr>
          <a:xfrm>
            <a:off x="7376994" y="6003435"/>
            <a:ext cx="1678466" cy="754330"/>
            <a:chOff x="7978378" y="10772"/>
            <a:chExt cx="2214562" cy="902897"/>
          </a:xfrm>
        </p:grpSpPr>
        <p:sp>
          <p:nvSpPr>
            <p:cNvPr id="60" name="חץ: סוגר זוויתי 59">
              <a:extLst>
                <a:ext uri="{FF2B5EF4-FFF2-40B4-BE49-F238E27FC236}">
                  <a16:creationId xmlns:a16="http://schemas.microsoft.com/office/drawing/2014/main" id="{0A65BB61-BC64-4E1A-BD27-B764B316DBF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1" name="חץ: סוגר זוויתי 12">
              <a:extLst>
                <a:ext uri="{FF2B5EF4-FFF2-40B4-BE49-F238E27FC236}">
                  <a16:creationId xmlns:a16="http://schemas.microsoft.com/office/drawing/2014/main" id="{F3D48DCE-F123-4FE7-9820-554A34C1E21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2" name="קבוצה 61">
            <a:extLst>
              <a:ext uri="{FF2B5EF4-FFF2-40B4-BE49-F238E27FC236}">
                <a16:creationId xmlns:a16="http://schemas.microsoft.com/office/drawing/2014/main" id="{F1E44A58-9485-4BB6-BB17-922B2FBAC532}"/>
              </a:ext>
            </a:extLst>
          </p:cNvPr>
          <p:cNvGrpSpPr/>
          <p:nvPr/>
        </p:nvGrpSpPr>
        <p:grpSpPr>
          <a:xfrm>
            <a:off x="8711223" y="6009011"/>
            <a:ext cx="2374466" cy="748754"/>
            <a:chOff x="9971484" y="17447"/>
            <a:chExt cx="2214562" cy="896222"/>
          </a:xfrm>
        </p:grpSpPr>
        <p:sp>
          <p:nvSpPr>
            <p:cNvPr id="63" name="חץ: סוגר זוויתי 62">
              <a:extLst>
                <a:ext uri="{FF2B5EF4-FFF2-40B4-BE49-F238E27FC236}">
                  <a16:creationId xmlns:a16="http://schemas.microsoft.com/office/drawing/2014/main" id="{56B14C7D-9787-47C3-8A67-65BE70D4C5D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4" name="חץ: סוגר זוויתי 14">
              <a:extLst>
                <a:ext uri="{FF2B5EF4-FFF2-40B4-BE49-F238E27FC236}">
                  <a16:creationId xmlns:a16="http://schemas.microsoft.com/office/drawing/2014/main" id="{E6AB46DD-1576-4D01-A633-5D33A1DFE3C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3"/>
                                        </p:tgtEl>
                                      </p:cBhvr>
                                    </p:animEffect>
                                    <p:set>
                                      <p:cBhvr>
                                        <p:cTn id="26" dur="1" fill="hold">
                                          <p:stCondLst>
                                            <p:cond delay="499"/>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2">
            <a:extLst>
              <a:ext uri="{FF2B5EF4-FFF2-40B4-BE49-F238E27FC236}">
                <a16:creationId xmlns:a16="http://schemas.microsoft.com/office/drawing/2014/main" id="{E5CB014B-71CC-42CE-B79D-B3A191F0E58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6"/>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7"/>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8"/>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281865641"/>
              </p:ext>
            </p:extLst>
          </p:nvPr>
        </p:nvGraphicFramePr>
        <p:xfrm>
          <a:off x="3148996" y="1160392"/>
          <a:ext cx="6969125" cy="4392346"/>
        </p:xfrm>
        <a:graphic>
          <a:graphicData uri="http://schemas.openxmlformats.org/drawingml/2006/chart">
            <c:chart xmlns:c="http://schemas.openxmlformats.org/drawingml/2006/chart" xmlns:r="http://schemas.openxmlformats.org/officeDocument/2006/relationships" r:id="rId13"/>
          </a:graphicData>
        </a:graphic>
      </p:graphicFrame>
      <p:sp>
        <p:nvSpPr>
          <p:cNvPr id="60" name="מלבן 59">
            <a:extLst>
              <a:ext uri="{FF2B5EF4-FFF2-40B4-BE49-F238E27FC236}">
                <a16:creationId xmlns:a16="http://schemas.microsoft.com/office/drawing/2014/main" id="{B57CFA6F-9EFD-43DB-BC66-CD0C216D58C3}"/>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8" name="קבוצה 37">
            <a:extLst>
              <a:ext uri="{FF2B5EF4-FFF2-40B4-BE49-F238E27FC236}">
                <a16:creationId xmlns:a16="http://schemas.microsoft.com/office/drawing/2014/main" id="{A60610BC-8C92-43C1-B8AE-A8AA283FF8CF}"/>
              </a:ext>
            </a:extLst>
          </p:cNvPr>
          <p:cNvGrpSpPr/>
          <p:nvPr/>
        </p:nvGrpSpPr>
        <p:grpSpPr>
          <a:xfrm>
            <a:off x="1670726" y="5989636"/>
            <a:ext cx="1923764" cy="752840"/>
            <a:chOff x="5953" y="12556"/>
            <a:chExt cx="2214562" cy="901113"/>
          </a:xfrm>
        </p:grpSpPr>
        <p:sp>
          <p:nvSpPr>
            <p:cNvPr id="39" name="חץ: סוגר זוויתי 38">
              <a:extLst>
                <a:ext uri="{FF2B5EF4-FFF2-40B4-BE49-F238E27FC236}">
                  <a16:creationId xmlns:a16="http://schemas.microsoft.com/office/drawing/2014/main" id="{37E218C9-5934-48A0-ADD3-997DCE2E251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0" name="חץ: סוגר זוויתי 4">
              <a:extLst>
                <a:ext uri="{FF2B5EF4-FFF2-40B4-BE49-F238E27FC236}">
                  <a16:creationId xmlns:a16="http://schemas.microsoft.com/office/drawing/2014/main" id="{A0C36A0F-F0C1-4F80-888C-F0ED1232770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863D58C-A103-4C59-9911-E5A07CE759C1}"/>
              </a:ext>
            </a:extLst>
          </p:cNvPr>
          <p:cNvGrpSpPr/>
          <p:nvPr/>
        </p:nvGrpSpPr>
        <p:grpSpPr>
          <a:xfrm>
            <a:off x="3250248" y="5989933"/>
            <a:ext cx="1787423" cy="752543"/>
            <a:chOff x="1999059" y="12912"/>
            <a:chExt cx="2214562" cy="900757"/>
          </a:xfrm>
        </p:grpSpPr>
        <p:sp>
          <p:nvSpPr>
            <p:cNvPr id="42" name="חץ: סוגר זוויתי 41">
              <a:extLst>
                <a:ext uri="{FF2B5EF4-FFF2-40B4-BE49-F238E27FC236}">
                  <a16:creationId xmlns:a16="http://schemas.microsoft.com/office/drawing/2014/main" id="{D30682D6-55BB-4524-8A6A-841A44025F5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3" name="חץ: סוגר זוויתי 6">
              <a:extLst>
                <a:ext uri="{FF2B5EF4-FFF2-40B4-BE49-F238E27FC236}">
                  <a16:creationId xmlns:a16="http://schemas.microsoft.com/office/drawing/2014/main" id="{561FFFB1-CF3C-4470-B0EC-93A927EB286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996D4CDB-F0FB-42CF-9A29-BDD77004DBFE}"/>
              </a:ext>
            </a:extLst>
          </p:cNvPr>
          <p:cNvGrpSpPr/>
          <p:nvPr/>
        </p:nvGrpSpPr>
        <p:grpSpPr>
          <a:xfrm>
            <a:off x="5955261" y="5989636"/>
            <a:ext cx="1753550" cy="752840"/>
            <a:chOff x="3992165" y="12556"/>
            <a:chExt cx="2214562" cy="901113"/>
          </a:xfrm>
        </p:grpSpPr>
        <p:sp>
          <p:nvSpPr>
            <p:cNvPr id="45" name="חץ: סוגר זוויתי 44">
              <a:extLst>
                <a:ext uri="{FF2B5EF4-FFF2-40B4-BE49-F238E27FC236}">
                  <a16:creationId xmlns:a16="http://schemas.microsoft.com/office/drawing/2014/main" id="{6E5BEA19-1680-4015-8199-FFFF4391BE4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6" name="חץ: סוגר זוויתי 8">
              <a:extLst>
                <a:ext uri="{FF2B5EF4-FFF2-40B4-BE49-F238E27FC236}">
                  <a16:creationId xmlns:a16="http://schemas.microsoft.com/office/drawing/2014/main" id="{5686AC73-30E1-44A5-A711-B5F118BB7B36}"/>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7" name="קבוצה 46">
            <a:extLst>
              <a:ext uri="{FF2B5EF4-FFF2-40B4-BE49-F238E27FC236}">
                <a16:creationId xmlns:a16="http://schemas.microsoft.com/office/drawing/2014/main" id="{632B75BF-AA86-4ACE-8B02-89300388A1D0}"/>
              </a:ext>
            </a:extLst>
          </p:cNvPr>
          <p:cNvGrpSpPr/>
          <p:nvPr/>
        </p:nvGrpSpPr>
        <p:grpSpPr>
          <a:xfrm>
            <a:off x="4663233" y="6003667"/>
            <a:ext cx="1660667" cy="746454"/>
            <a:chOff x="5985275" y="27845"/>
            <a:chExt cx="2214563" cy="893469"/>
          </a:xfrm>
        </p:grpSpPr>
        <p:sp>
          <p:nvSpPr>
            <p:cNvPr id="48" name="חץ: סוגר זוויתי 47">
              <a:extLst>
                <a:ext uri="{FF2B5EF4-FFF2-40B4-BE49-F238E27FC236}">
                  <a16:creationId xmlns:a16="http://schemas.microsoft.com/office/drawing/2014/main" id="{BCF07A34-E169-4F30-A80E-0F71C1EDEF46}"/>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78" name="חץ: סוגר זוויתי 10">
              <a:extLst>
                <a:ext uri="{FF2B5EF4-FFF2-40B4-BE49-F238E27FC236}">
                  <a16:creationId xmlns:a16="http://schemas.microsoft.com/office/drawing/2014/main" id="{CCF41970-ED46-44D0-99DE-AD787E7A7E5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79" name="קבוצה 78">
            <a:extLst>
              <a:ext uri="{FF2B5EF4-FFF2-40B4-BE49-F238E27FC236}">
                <a16:creationId xmlns:a16="http://schemas.microsoft.com/office/drawing/2014/main" id="{2F29350A-8844-4945-9D9C-3034F9EB75E9}"/>
              </a:ext>
            </a:extLst>
          </p:cNvPr>
          <p:cNvGrpSpPr/>
          <p:nvPr/>
        </p:nvGrpSpPr>
        <p:grpSpPr>
          <a:xfrm>
            <a:off x="7376994" y="6003435"/>
            <a:ext cx="1678466" cy="754330"/>
            <a:chOff x="7978378" y="10772"/>
            <a:chExt cx="2214562" cy="902897"/>
          </a:xfrm>
        </p:grpSpPr>
        <p:sp>
          <p:nvSpPr>
            <p:cNvPr id="80" name="חץ: סוגר זוויתי 79">
              <a:extLst>
                <a:ext uri="{FF2B5EF4-FFF2-40B4-BE49-F238E27FC236}">
                  <a16:creationId xmlns:a16="http://schemas.microsoft.com/office/drawing/2014/main" id="{74FC6AA5-1A7E-4845-8250-939AAEBF312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1" name="חץ: סוגר זוויתי 12">
              <a:extLst>
                <a:ext uri="{FF2B5EF4-FFF2-40B4-BE49-F238E27FC236}">
                  <a16:creationId xmlns:a16="http://schemas.microsoft.com/office/drawing/2014/main" id="{72A492F0-012D-4679-888B-DB855F0886A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82" name="קבוצה 81">
            <a:extLst>
              <a:ext uri="{FF2B5EF4-FFF2-40B4-BE49-F238E27FC236}">
                <a16:creationId xmlns:a16="http://schemas.microsoft.com/office/drawing/2014/main" id="{3D048983-CECA-4E55-8B2A-8955ED9D3A3B}"/>
              </a:ext>
            </a:extLst>
          </p:cNvPr>
          <p:cNvGrpSpPr/>
          <p:nvPr/>
        </p:nvGrpSpPr>
        <p:grpSpPr>
          <a:xfrm>
            <a:off x="8711223" y="6009011"/>
            <a:ext cx="2374466" cy="748754"/>
            <a:chOff x="9971484" y="17447"/>
            <a:chExt cx="2214562" cy="896222"/>
          </a:xfrm>
        </p:grpSpPr>
        <p:sp>
          <p:nvSpPr>
            <p:cNvPr id="83" name="חץ: סוגר זוויתי 82">
              <a:extLst>
                <a:ext uri="{FF2B5EF4-FFF2-40B4-BE49-F238E27FC236}">
                  <a16:creationId xmlns:a16="http://schemas.microsoft.com/office/drawing/2014/main" id="{EF54610B-F214-4D25-815F-06B90B1EA1F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4" name="חץ: סוגר זוויתי 14">
              <a:extLst>
                <a:ext uri="{FF2B5EF4-FFF2-40B4-BE49-F238E27FC236}">
                  <a16:creationId xmlns:a16="http://schemas.microsoft.com/office/drawing/2014/main" id="{BCB62939-1F6B-43C9-AAD3-1ACF29D2369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4280225-2D05-4FA5-A9EE-600228FC9DC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419349" y="1600312"/>
            <a:ext cx="9356844" cy="34163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latin typeface="David" panose="020E0502060401010101" pitchFamily="34" charset="-79"/>
                <a:cs typeface="David" panose="020E0502060401010101" pitchFamily="34" charset="-79"/>
              </a:rPr>
              <a:t>Decision tree model take a sample of jobseekers from the data frame and match their socioeconomic characteristics and activities to the data frame.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1) Easy analysis by graphicly figure. </a:t>
            </a:r>
            <a:endParaRPr lang="he-IL"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2) The model shows the most definite route, so the tree should be considered as the order of best practice for those sampled job seekers.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The model don’t definite promise that according to the proposed route, job seekers will be implemented in this way.</a:t>
            </a:r>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42E6A739-56FF-4442-815F-4F406259F679}"/>
              </a:ext>
            </a:extLst>
          </p:cNvPr>
          <p:cNvSpPr/>
          <p:nvPr/>
        </p:nvSpPr>
        <p:spPr>
          <a:xfrm>
            <a:off x="1082223" y="283238"/>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2" name="קבוצה 31">
            <a:extLst>
              <a:ext uri="{FF2B5EF4-FFF2-40B4-BE49-F238E27FC236}">
                <a16:creationId xmlns:a16="http://schemas.microsoft.com/office/drawing/2014/main" id="{7A1DA67F-10D5-4100-8202-1F93B62BBB48}"/>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34F870E6-9BDE-4940-BFB6-7135F24AB53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A927B222-854E-47D0-933E-3DC3D7C83C8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232B5BFB-3334-4264-832B-5B46927D2100}"/>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8D76BCA1-61A9-4C7A-A4EF-5900BF679E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CF178A0-4857-4603-95F0-4909932A091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6C90A9B-BCAF-4DF0-A39A-2D9437302DFB}"/>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E31BE21F-89B2-42CE-BBD9-E3AE64FAEE6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E26B24B-EB59-4059-9C8D-930D40467C2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F71E8B76-6DF2-43E0-9AD2-14F401A70E7C}"/>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2D3FE86-37BE-4D42-A2CB-2BF1F5E44535}"/>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0398D8FE-BA4C-48C8-9B2E-CDE471EDEF1E}"/>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9F43752-A6C8-4BD6-A2BC-3FE7FA1F4892}"/>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D69B34E1-D4FC-4A53-ABC7-D7389F21DCEB}"/>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E28C9DAF-0DC0-472C-ACB3-29B67A587DB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934AFF19-480A-4371-98DD-D0F85E6BCC4D}"/>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B3EF61A2-52FC-413A-A660-543D8BFC3C3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ED2BD2AF-089E-434C-BDF9-69D486C17C3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987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47051023-1720-485C-8C18-935B2A02AF8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6"/>
          <a:stretch>
            <a:fillRect/>
          </a:stretch>
        </p:blipFill>
        <p:spPr>
          <a:xfrm>
            <a:off x="174722" y="3455785"/>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7"/>
          <a:stretch>
            <a:fillRect/>
          </a:stretch>
        </p:blipFill>
        <p:spPr>
          <a:xfrm>
            <a:off x="111583" y="1638235"/>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8"/>
          <a:stretch>
            <a:fillRect/>
          </a:stretch>
        </p:blipFill>
        <p:spPr>
          <a:xfrm>
            <a:off x="111583" y="2030126"/>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9"/>
          <a:stretch>
            <a:fillRect/>
          </a:stretch>
        </p:blipFill>
        <p:spPr>
          <a:xfrm>
            <a:off x="5207423" y="1041723"/>
            <a:ext cx="6971795" cy="4853782"/>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10"/>
          <a:stretch>
            <a:fillRect/>
          </a:stretch>
        </p:blipFill>
        <p:spPr>
          <a:xfrm>
            <a:off x="12782" y="1131536"/>
            <a:ext cx="5228343" cy="479848"/>
          </a:xfrm>
          <a:prstGeom prst="rect">
            <a:avLst/>
          </a:prstGeom>
        </p:spPr>
      </p:pic>
      <p:sp>
        <p:nvSpPr>
          <p:cNvPr id="30" name="מלבן 29">
            <a:extLst>
              <a:ext uri="{FF2B5EF4-FFF2-40B4-BE49-F238E27FC236}">
                <a16:creationId xmlns:a16="http://schemas.microsoft.com/office/drawing/2014/main" id="{05A52A18-136F-4DE1-A357-2DE3E79F34BC}"/>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3" name="קבוצה 32">
            <a:extLst>
              <a:ext uri="{FF2B5EF4-FFF2-40B4-BE49-F238E27FC236}">
                <a16:creationId xmlns:a16="http://schemas.microsoft.com/office/drawing/2014/main" id="{D3B20166-0AC2-403E-B676-2BA7AA96ACA5}"/>
              </a:ext>
            </a:extLst>
          </p:cNvPr>
          <p:cNvGrpSpPr/>
          <p:nvPr/>
        </p:nvGrpSpPr>
        <p:grpSpPr>
          <a:xfrm>
            <a:off x="1670726" y="5989636"/>
            <a:ext cx="1923764" cy="752840"/>
            <a:chOff x="5953" y="12556"/>
            <a:chExt cx="2214562" cy="901113"/>
          </a:xfrm>
        </p:grpSpPr>
        <p:sp>
          <p:nvSpPr>
            <p:cNvPr id="34" name="חץ: סוגר זוויתי 33">
              <a:extLst>
                <a:ext uri="{FF2B5EF4-FFF2-40B4-BE49-F238E27FC236}">
                  <a16:creationId xmlns:a16="http://schemas.microsoft.com/office/drawing/2014/main" id="{5A6FD76F-E2E7-4922-B74C-6AA52298E5A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5310B893-55C6-44A3-9CE5-79E2A889794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115856C8-2F70-4C0A-96C9-F271FADF5EAC}"/>
              </a:ext>
            </a:extLst>
          </p:cNvPr>
          <p:cNvGrpSpPr/>
          <p:nvPr/>
        </p:nvGrpSpPr>
        <p:grpSpPr>
          <a:xfrm>
            <a:off x="3250248" y="5989933"/>
            <a:ext cx="1787423" cy="752543"/>
            <a:chOff x="1999059" y="12912"/>
            <a:chExt cx="2214562" cy="900757"/>
          </a:xfrm>
        </p:grpSpPr>
        <p:sp>
          <p:nvSpPr>
            <p:cNvPr id="37" name="חץ: סוגר זוויתי 36">
              <a:extLst>
                <a:ext uri="{FF2B5EF4-FFF2-40B4-BE49-F238E27FC236}">
                  <a16:creationId xmlns:a16="http://schemas.microsoft.com/office/drawing/2014/main" id="{68371914-EFBE-4629-8A10-CBBF6C07B08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219E4BC3-BEC9-43B1-B4E7-D199763AF32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B499CAD2-0337-4F91-91A9-A2EFB4917F6A}"/>
              </a:ext>
            </a:extLst>
          </p:cNvPr>
          <p:cNvGrpSpPr/>
          <p:nvPr/>
        </p:nvGrpSpPr>
        <p:grpSpPr>
          <a:xfrm>
            <a:off x="5955261" y="5989636"/>
            <a:ext cx="1753550" cy="752840"/>
            <a:chOff x="3992165" y="12556"/>
            <a:chExt cx="2214562" cy="901113"/>
          </a:xfrm>
        </p:grpSpPr>
        <p:sp>
          <p:nvSpPr>
            <p:cNvPr id="40" name="חץ: סוגר זוויתי 39">
              <a:extLst>
                <a:ext uri="{FF2B5EF4-FFF2-40B4-BE49-F238E27FC236}">
                  <a16:creationId xmlns:a16="http://schemas.microsoft.com/office/drawing/2014/main" id="{F1C34894-0652-4154-A99D-9940241AE4B7}"/>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A548B6-BA54-4B24-BBDC-1DDEC9CF0D0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2" name="קבוצה 41">
            <a:extLst>
              <a:ext uri="{FF2B5EF4-FFF2-40B4-BE49-F238E27FC236}">
                <a16:creationId xmlns:a16="http://schemas.microsoft.com/office/drawing/2014/main" id="{6B2098AD-AD2D-469B-90C8-8ABD92BD71B7}"/>
              </a:ext>
            </a:extLst>
          </p:cNvPr>
          <p:cNvGrpSpPr/>
          <p:nvPr/>
        </p:nvGrpSpPr>
        <p:grpSpPr>
          <a:xfrm>
            <a:off x="4663233" y="6003667"/>
            <a:ext cx="1660667" cy="746454"/>
            <a:chOff x="5985275" y="27845"/>
            <a:chExt cx="2214563" cy="893469"/>
          </a:xfrm>
        </p:grpSpPr>
        <p:sp>
          <p:nvSpPr>
            <p:cNvPr id="43" name="חץ: סוגר זוויתי 42">
              <a:extLst>
                <a:ext uri="{FF2B5EF4-FFF2-40B4-BE49-F238E27FC236}">
                  <a16:creationId xmlns:a16="http://schemas.microsoft.com/office/drawing/2014/main" id="{16DCA15A-38B8-486B-A7A8-FB88A211418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4" name="חץ: סוגר זוויתי 10">
              <a:extLst>
                <a:ext uri="{FF2B5EF4-FFF2-40B4-BE49-F238E27FC236}">
                  <a16:creationId xmlns:a16="http://schemas.microsoft.com/office/drawing/2014/main" id="{A5685446-E27C-4CB6-B0C2-8B36920A86E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539FDB37-F682-4883-9D0B-186F64F06BA4}"/>
              </a:ext>
            </a:extLst>
          </p:cNvPr>
          <p:cNvGrpSpPr/>
          <p:nvPr/>
        </p:nvGrpSpPr>
        <p:grpSpPr>
          <a:xfrm>
            <a:off x="7376994" y="6003435"/>
            <a:ext cx="1678466" cy="754330"/>
            <a:chOff x="7978378" y="10772"/>
            <a:chExt cx="2214562" cy="902897"/>
          </a:xfrm>
        </p:grpSpPr>
        <p:sp>
          <p:nvSpPr>
            <p:cNvPr id="46" name="חץ: סוגר זוויתי 45">
              <a:extLst>
                <a:ext uri="{FF2B5EF4-FFF2-40B4-BE49-F238E27FC236}">
                  <a16:creationId xmlns:a16="http://schemas.microsoft.com/office/drawing/2014/main" id="{C3B73902-6729-486A-9BA3-641481FCBBD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DDDBAA97-EB68-4906-9529-F5AF1823792D}"/>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1A9F0FB6-C372-4F4A-A74C-EC5E51DCE45F}"/>
              </a:ext>
            </a:extLst>
          </p:cNvPr>
          <p:cNvGrpSpPr/>
          <p:nvPr/>
        </p:nvGrpSpPr>
        <p:grpSpPr>
          <a:xfrm>
            <a:off x="8711223" y="6009011"/>
            <a:ext cx="2374466" cy="748754"/>
            <a:chOff x="9971484" y="17447"/>
            <a:chExt cx="2214562" cy="896222"/>
          </a:xfrm>
        </p:grpSpPr>
        <p:sp>
          <p:nvSpPr>
            <p:cNvPr id="49" name="חץ: סוגר זוויתי 48">
              <a:extLst>
                <a:ext uri="{FF2B5EF4-FFF2-40B4-BE49-F238E27FC236}">
                  <a16:creationId xmlns:a16="http://schemas.microsoft.com/office/drawing/2014/main" id="{045333A1-21A3-44DB-87A1-6063ECC4E0C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9507E265-BBC1-430A-B0A7-335C0251FD6B}"/>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2682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EC8D22FE-E4DA-4CEC-A202-EC65AB4F781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6"/>
          <a:stretch>
            <a:fillRect/>
          </a:stretch>
        </p:blipFill>
        <p:spPr>
          <a:xfrm>
            <a:off x="130751" y="3950580"/>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7"/>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8"/>
          <a:stretch>
            <a:fillRect/>
          </a:stretch>
        </p:blipFill>
        <p:spPr>
          <a:xfrm>
            <a:off x="4853318" y="1016000"/>
            <a:ext cx="7338681" cy="479763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9"/>
          <a:stretch>
            <a:fillRect/>
          </a:stretch>
        </p:blipFill>
        <p:spPr>
          <a:xfrm>
            <a:off x="48788"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10"/>
          <a:stretch>
            <a:fillRect/>
          </a:stretch>
        </p:blipFill>
        <p:spPr>
          <a:xfrm>
            <a:off x="30618" y="1465398"/>
            <a:ext cx="4939195" cy="184009"/>
          </a:xfrm>
          <a:prstGeom prst="rect">
            <a:avLst/>
          </a:prstGeom>
        </p:spPr>
      </p:pic>
      <p:sp>
        <p:nvSpPr>
          <p:cNvPr id="29" name="מלבן 28">
            <a:extLst>
              <a:ext uri="{FF2B5EF4-FFF2-40B4-BE49-F238E27FC236}">
                <a16:creationId xmlns:a16="http://schemas.microsoft.com/office/drawing/2014/main" id="{29F348F9-2BD3-457C-BD94-6520E5A686D7}"/>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2" name="קבוצה 31">
            <a:extLst>
              <a:ext uri="{FF2B5EF4-FFF2-40B4-BE49-F238E27FC236}">
                <a16:creationId xmlns:a16="http://schemas.microsoft.com/office/drawing/2014/main" id="{83CD62AC-A58A-4AF5-B707-90D7097AFF62}"/>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5A29C0C3-6639-46A4-9334-37C60923406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6209CD6-BECC-4A2C-81BA-57BF46189C9F}"/>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D44A7858-172A-41C0-9CA9-9A6291EBD7C0}"/>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B89ACC6C-4A3E-4518-A366-59135AC5187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A30F656-879A-43DB-839D-1D882E00A10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9A00DF13-0B0B-462E-97F8-8B184B928DE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5150EDF8-3DD8-43DA-B74D-C36FA6ACAC6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63354C1-40FA-4B31-AEC3-3407C888363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CFF9DA6B-9AA3-4CCA-8C7B-A72EA65852DA}"/>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AEDB0E8A-D204-4A35-B71A-5D1EB4BA6B3F}"/>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FD2C321-816A-4602-918C-7D09E9A416F6}"/>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51B5EB1F-6944-4AA4-AE43-06B70F3E178D}"/>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730DE281-0550-485A-8CD6-E142EC8311F3}"/>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9D8E09FF-62B8-49B5-8737-7301E45B7B32}"/>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54F9E2B-83DB-4DDE-BA24-2FCB08645F18}"/>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5ECD5C2A-713B-4AA2-8816-BD673425F7F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CB373ED-353D-467B-A04A-B24EDD10BAA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17203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5E8678DB-061D-4F2E-96A3-C39CBA1755D3}"/>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1070143" y="1401346"/>
            <a:ext cx="9947517" cy="3285515"/>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000" dirty="0">
                <a:latin typeface="David" panose="020E0502060401010101" pitchFamily="34" charset="-79"/>
                <a:cs typeface="David" panose="020E0502060401010101" pitchFamily="34" charset="-79"/>
              </a:rPr>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a:p>
            <a:pPr algn="l">
              <a:lnSpc>
                <a:spcPct val="150000"/>
              </a:lnSpc>
            </a:pP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Model result: </a:t>
            </a:r>
            <a:r>
              <a:rPr lang="en-US" altLang="he-IL" sz="2000" dirty="0">
                <a:solidFill>
                  <a:srgbClr val="333333"/>
                </a:solidFill>
                <a:latin typeface="David" panose="020E0502060401010101" pitchFamily="34" charset="-79"/>
                <a:cs typeface="David" panose="020E0502060401010101" pitchFamily="34" charset="-79"/>
              </a:rPr>
              <a:t>0.2368</a:t>
            </a: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Excellent fit in this model between 0.2 - 0.4.</a:t>
            </a:r>
            <a:endParaRPr lang="he-IL" sz="20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D62A4031-F196-4E39-B80C-A496928B41BB}"/>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
        <p:nvSpPr>
          <p:cNvPr id="30" name="מלבן 29">
            <a:extLst>
              <a:ext uri="{FF2B5EF4-FFF2-40B4-BE49-F238E27FC236}">
                <a16:creationId xmlns:a16="http://schemas.microsoft.com/office/drawing/2014/main" id="{E50C8371-5201-41A7-8B85-6239C4A7BCA2}"/>
              </a:ext>
            </a:extLst>
          </p:cNvPr>
          <p:cNvSpPr/>
          <p:nvPr/>
        </p:nvSpPr>
        <p:spPr>
          <a:xfrm>
            <a:off x="1070143" y="5104798"/>
            <a:ext cx="9825011" cy="549638"/>
          </a:xfrm>
          <a:prstGeom prst="rect">
            <a:avLst/>
          </a:prstGeom>
        </p:spPr>
        <p:txBody>
          <a:bodyPr wrap="square">
            <a:spAutoFit/>
          </a:bodyPr>
          <a:lstStyle/>
          <a:p>
            <a:pPr>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b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br>
            <a:r>
              <a:rPr lang="en-US" sz="1400" dirty="0">
                <a:solidFill>
                  <a:schemeClr val="tx2"/>
                </a:solidFill>
                <a:latin typeface="David" panose="020E0502060401010101" pitchFamily="34" charset="-79"/>
                <a:cs typeface="David" panose="020E0502060401010101" pitchFamily="34" charset="-79"/>
                <a:hlinkClick r:id="rId6">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id="{E185E355-E33C-4CB2-A40C-2B73FB75650F}"/>
                  </a:ext>
                </a:extLst>
              </p:cNvPr>
              <p:cNvSpPr/>
              <p:nvPr/>
            </p:nvSpPr>
            <p:spPr>
              <a:xfrm>
                <a:off x="7088937" y="3407410"/>
                <a:ext cx="3269998"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2</m:t>
                          </m:r>
                        </m:sup>
                      </m:sSup>
                      <m:r>
                        <a:rPr lang="en-US" i="1">
                          <a:latin typeface="Cambria Math" panose="02040503050406030204" pitchFamily="18" charset="0"/>
                        </a:rPr>
                        <m:t>𝑀𝑐𝐹𝑎𝑑𝑑𝑒𝑛</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𝑐</m:t>
                                      </m:r>
                                    </m:sub>
                                  </m:sSub>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𝑛𝑢𝑙𝑙</m:t>
                                      </m:r>
                                    </m:sub>
                                  </m:sSub>
                                </m:e>
                              </m:d>
                            </m:e>
                          </m:func>
                        </m:den>
                      </m:f>
                    </m:oMath>
                  </m:oMathPara>
                </a14:m>
                <a:endParaRPr lang="he-IL" dirty="0"/>
              </a:p>
            </p:txBody>
          </p:sp>
        </mc:Choice>
        <mc:Fallback xmlns="">
          <p:sp>
            <p:nvSpPr>
              <p:cNvPr id="4" name="מלבן 3">
                <a:extLst>
                  <a:ext uri="{FF2B5EF4-FFF2-40B4-BE49-F238E27FC236}">
                    <a16:creationId xmlns:a16="http://schemas.microsoft.com/office/drawing/2014/main" id="{E185E355-E33C-4CB2-A40C-2B73FB75650F}"/>
                  </a:ext>
                </a:extLst>
              </p:cNvPr>
              <p:cNvSpPr>
                <a:spLocks noRot="1" noChangeAspect="1" noMove="1" noResize="1" noEditPoints="1" noAdjustHandles="1" noChangeArrowheads="1" noChangeShapeType="1" noTextEdit="1"/>
              </p:cNvSpPr>
              <p:nvPr/>
            </p:nvSpPr>
            <p:spPr>
              <a:xfrm>
                <a:off x="7088937" y="3407410"/>
                <a:ext cx="3269998" cy="678455"/>
              </a:xfrm>
              <a:prstGeom prst="rect">
                <a:avLst/>
              </a:prstGeom>
              <a:blipFill>
                <a:blip r:embed="rId7"/>
                <a:stretch>
                  <a:fillRect/>
                </a:stretch>
              </a:blipFill>
            </p:spPr>
            <p:txBody>
              <a:bodyPr/>
              <a:lstStyle/>
              <a:p>
                <a:r>
                  <a:rPr lang="he-IL">
                    <a:noFill/>
                  </a:rPr>
                  <a:t> </a:t>
                </a:r>
              </a:p>
            </p:txBody>
          </p:sp>
        </mc:Fallback>
      </mc:AlternateContent>
      <p:grpSp>
        <p:nvGrpSpPr>
          <p:cNvPr id="32" name="קבוצה 31">
            <a:extLst>
              <a:ext uri="{FF2B5EF4-FFF2-40B4-BE49-F238E27FC236}">
                <a16:creationId xmlns:a16="http://schemas.microsoft.com/office/drawing/2014/main" id="{F7412A9B-6172-4D20-AEB6-EF5E9DDB947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DB2958A-44CC-4C72-8C08-A5E9CF0359B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E1B5824-01D5-4FF5-9179-81D87255B7FD}"/>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03E8A555-20B9-4CE0-9B55-CFA6B4B573C6}"/>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7E6D345B-F7DC-42D3-9772-33D07036CBF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CF8859B-E9DF-4B75-8BD8-559C91B0A76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9B00B5A-3F5C-4B91-9262-B5BE6BA2378C}"/>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3A674575-222F-49D3-8928-4E2B0A161C8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53C6218F-699E-4F0B-9D0D-70757B1E7235}"/>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0D9C4354-CB34-48B2-8F15-4157BD99FDDA}"/>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F6CD6AED-F85B-4B7D-99B9-916896C4AE3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D357A64F-81C1-4904-86E2-262FDCAEC80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8AC3A7E0-3DC6-45C8-A5C0-2AF2F33405DE}"/>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60153289-C05D-47B0-BA87-6C8120728F2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F278DCA7-9246-4682-8DD6-78E4E7DC247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A64F664A-8155-4FD8-BC3D-E6FD73DC58EF}"/>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0B8A62F7-8405-422E-A656-FFDAEAC11CF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7" name="חץ: סוגר זוויתי 14">
              <a:extLst>
                <a:ext uri="{FF2B5EF4-FFF2-40B4-BE49-F238E27FC236}">
                  <a16:creationId xmlns:a16="http://schemas.microsoft.com/office/drawing/2014/main" id="{179D79B8-FDBB-4FAC-BE82-84BE082941F6}"/>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20625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40B4A4B-76D2-4480-8028-475F13537B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447798" y="1707035"/>
            <a:ext cx="9296400" cy="3285515"/>
          </a:xfrm>
          <a:prstGeom prst="rect">
            <a:avLst/>
          </a:prstGeom>
        </p:spPr>
        <p:txBody>
          <a:bodyPr wrap="square">
            <a:spAutoFit/>
          </a:bodyPr>
          <a:lstStyle/>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There are more Arab cities compered to Jewish cities in labels 1 and 2.</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Muslim and Jew religions significantly more to be in label 1.</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All that supporting question 1 results and conclusion.</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Some country origin effects on program success, like the Soviet Union and France significantly more to be in label 3 than label 1 (compered by p-value).</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Ethiopia significantly more to be in label 2.</a:t>
            </a:r>
          </a:p>
        </p:txBody>
      </p:sp>
      <p:sp>
        <p:nvSpPr>
          <p:cNvPr id="30" name="מלבן 29">
            <a:extLst>
              <a:ext uri="{FF2B5EF4-FFF2-40B4-BE49-F238E27FC236}">
                <a16:creationId xmlns:a16="http://schemas.microsoft.com/office/drawing/2014/main" id="{F1DE3A5E-1B3D-4901-9E82-F093EB428E57}"/>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grpSp>
        <p:nvGrpSpPr>
          <p:cNvPr id="27" name="קבוצה 26">
            <a:extLst>
              <a:ext uri="{FF2B5EF4-FFF2-40B4-BE49-F238E27FC236}">
                <a16:creationId xmlns:a16="http://schemas.microsoft.com/office/drawing/2014/main" id="{DDD70192-5B7B-4787-B0FE-41C003B2A6F4}"/>
              </a:ext>
            </a:extLst>
          </p:cNvPr>
          <p:cNvGrpSpPr/>
          <p:nvPr/>
        </p:nvGrpSpPr>
        <p:grpSpPr>
          <a:xfrm>
            <a:off x="1670726" y="5989636"/>
            <a:ext cx="1923764" cy="752840"/>
            <a:chOff x="5953" y="12556"/>
            <a:chExt cx="2214562" cy="901113"/>
          </a:xfrm>
        </p:grpSpPr>
        <p:sp>
          <p:nvSpPr>
            <p:cNvPr id="28" name="חץ: סוגר זוויתי 27">
              <a:extLst>
                <a:ext uri="{FF2B5EF4-FFF2-40B4-BE49-F238E27FC236}">
                  <a16:creationId xmlns:a16="http://schemas.microsoft.com/office/drawing/2014/main" id="{052BAE60-50FC-4D17-BE6E-5F7B9DA746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E453AA8B-D708-4DCF-9804-6447510ACFE8}"/>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3" name="קבוצה 32">
            <a:extLst>
              <a:ext uri="{FF2B5EF4-FFF2-40B4-BE49-F238E27FC236}">
                <a16:creationId xmlns:a16="http://schemas.microsoft.com/office/drawing/2014/main" id="{A36FB565-45FD-4BF9-92BF-84A35D161A55}"/>
              </a:ext>
            </a:extLst>
          </p:cNvPr>
          <p:cNvGrpSpPr/>
          <p:nvPr/>
        </p:nvGrpSpPr>
        <p:grpSpPr>
          <a:xfrm>
            <a:off x="3250248" y="5989933"/>
            <a:ext cx="1787423" cy="752543"/>
            <a:chOff x="1999059" y="12912"/>
            <a:chExt cx="2214562" cy="900757"/>
          </a:xfrm>
        </p:grpSpPr>
        <p:sp>
          <p:nvSpPr>
            <p:cNvPr id="34" name="חץ: סוגר זוויתי 33">
              <a:extLst>
                <a:ext uri="{FF2B5EF4-FFF2-40B4-BE49-F238E27FC236}">
                  <a16:creationId xmlns:a16="http://schemas.microsoft.com/office/drawing/2014/main" id="{A0655614-5B1E-400D-8697-DFC51ECF3E5C}"/>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6514963D-1CBA-4ED4-A505-8DB5DC95F24E}"/>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EEE1D619-46BB-4E26-A944-9EBDE1423D14}"/>
              </a:ext>
            </a:extLst>
          </p:cNvPr>
          <p:cNvGrpSpPr/>
          <p:nvPr/>
        </p:nvGrpSpPr>
        <p:grpSpPr>
          <a:xfrm>
            <a:off x="5955261" y="5989636"/>
            <a:ext cx="1753550" cy="752840"/>
            <a:chOff x="3992165" y="12556"/>
            <a:chExt cx="2214562" cy="901113"/>
          </a:xfrm>
        </p:grpSpPr>
        <p:sp>
          <p:nvSpPr>
            <p:cNvPr id="37" name="חץ: סוגר זוויתי 36">
              <a:extLst>
                <a:ext uri="{FF2B5EF4-FFF2-40B4-BE49-F238E27FC236}">
                  <a16:creationId xmlns:a16="http://schemas.microsoft.com/office/drawing/2014/main" id="{26E3ED67-0AC9-4C41-ACCD-1CF1A750075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C1FAE264-3FB0-4929-9B6C-6553942EBE33}"/>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9" name="קבוצה 38">
            <a:extLst>
              <a:ext uri="{FF2B5EF4-FFF2-40B4-BE49-F238E27FC236}">
                <a16:creationId xmlns:a16="http://schemas.microsoft.com/office/drawing/2014/main" id="{30EA6B05-BDEA-47E8-9A05-73F779E49216}"/>
              </a:ext>
            </a:extLst>
          </p:cNvPr>
          <p:cNvGrpSpPr/>
          <p:nvPr/>
        </p:nvGrpSpPr>
        <p:grpSpPr>
          <a:xfrm>
            <a:off x="4663233" y="6003667"/>
            <a:ext cx="1660667" cy="746454"/>
            <a:chOff x="5985275" y="27845"/>
            <a:chExt cx="2214563" cy="893469"/>
          </a:xfrm>
        </p:grpSpPr>
        <p:sp>
          <p:nvSpPr>
            <p:cNvPr id="40" name="חץ: סוגר זוויתי 39">
              <a:extLst>
                <a:ext uri="{FF2B5EF4-FFF2-40B4-BE49-F238E27FC236}">
                  <a16:creationId xmlns:a16="http://schemas.microsoft.com/office/drawing/2014/main" id="{60148325-3903-4D3B-88A4-E047E5012C31}"/>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1" name="חץ: סוגר זוויתי 10">
              <a:extLst>
                <a:ext uri="{FF2B5EF4-FFF2-40B4-BE49-F238E27FC236}">
                  <a16:creationId xmlns:a16="http://schemas.microsoft.com/office/drawing/2014/main" id="{4976C0BC-46DD-4BE7-B1F0-413674D0080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D48D2396-1B1C-47E2-BB3B-D78AB4FC8E18}"/>
              </a:ext>
            </a:extLst>
          </p:cNvPr>
          <p:cNvGrpSpPr/>
          <p:nvPr/>
        </p:nvGrpSpPr>
        <p:grpSpPr>
          <a:xfrm>
            <a:off x="7376994" y="6003435"/>
            <a:ext cx="1678466" cy="754330"/>
            <a:chOff x="7978378" y="10772"/>
            <a:chExt cx="2214562" cy="902897"/>
          </a:xfrm>
        </p:grpSpPr>
        <p:sp>
          <p:nvSpPr>
            <p:cNvPr id="43" name="חץ: סוגר זוויתי 42">
              <a:extLst>
                <a:ext uri="{FF2B5EF4-FFF2-40B4-BE49-F238E27FC236}">
                  <a16:creationId xmlns:a16="http://schemas.microsoft.com/office/drawing/2014/main" id="{EF85B180-5084-4583-B338-4307A062693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63AB287E-08A2-4D0C-ABBB-ED2FCA6714F3}"/>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476BCE2B-7CB1-4806-907D-EFB67EBAB130}"/>
              </a:ext>
            </a:extLst>
          </p:cNvPr>
          <p:cNvGrpSpPr/>
          <p:nvPr/>
        </p:nvGrpSpPr>
        <p:grpSpPr>
          <a:xfrm>
            <a:off x="8711223" y="6009011"/>
            <a:ext cx="2374466" cy="748754"/>
            <a:chOff x="9971484" y="17447"/>
            <a:chExt cx="2214562" cy="896222"/>
          </a:xfrm>
        </p:grpSpPr>
        <p:sp>
          <p:nvSpPr>
            <p:cNvPr id="46" name="חץ: סוגר זוויתי 45">
              <a:extLst>
                <a:ext uri="{FF2B5EF4-FFF2-40B4-BE49-F238E27FC236}">
                  <a16:creationId xmlns:a16="http://schemas.microsoft.com/office/drawing/2014/main" id="{C6A6F01D-EB72-42D4-BE45-75C1C50759F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684C28C2-A930-4B44-A6A5-BBAABF4525EF}"/>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83727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74B2343-B0F0-4BEE-A140-43E34DC8A3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397559" y="1592671"/>
            <a:ext cx="9569860" cy="3285515"/>
          </a:xfrm>
          <a:prstGeom prst="rect">
            <a:avLst/>
          </a:prstGeom>
        </p:spPr>
        <p:txBody>
          <a:bodyPr wrap="square">
            <a:spAutoFit/>
          </a:bodyPr>
          <a:lstStyle/>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3) Education has a strong effect on the success label. Academic degree or high school matriculation has significantly more to be in label 1, and non-education significantly more to be in label 3.</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4) Disability affects human life including program success. From 20%-59% significantly more to be in label 2 and 60%-100% to be in label 3, but no disability at all significantly more to be in label 2 and not 1 as we expected.</a:t>
            </a:r>
          </a:p>
        </p:txBody>
      </p:sp>
      <p:sp>
        <p:nvSpPr>
          <p:cNvPr id="30" name="מלבן 29">
            <a:extLst>
              <a:ext uri="{FF2B5EF4-FFF2-40B4-BE49-F238E27FC236}">
                <a16:creationId xmlns:a16="http://schemas.microsoft.com/office/drawing/2014/main" id="{B474C27A-15FC-4677-B12A-6D05CD12E559}"/>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t>
            </a:r>
            <a:r>
              <a:rPr lang="en-US" sz="2800" b="1">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an influence </a:t>
            </a: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grpSp>
        <p:nvGrpSpPr>
          <p:cNvPr id="27" name="קבוצה 26">
            <a:extLst>
              <a:ext uri="{FF2B5EF4-FFF2-40B4-BE49-F238E27FC236}">
                <a16:creationId xmlns:a16="http://schemas.microsoft.com/office/drawing/2014/main" id="{AEE29954-0F0D-4268-8D52-0C8867DBD926}"/>
              </a:ext>
            </a:extLst>
          </p:cNvPr>
          <p:cNvGrpSpPr/>
          <p:nvPr/>
        </p:nvGrpSpPr>
        <p:grpSpPr>
          <a:xfrm>
            <a:off x="1670726" y="5989636"/>
            <a:ext cx="1923764" cy="752840"/>
            <a:chOff x="5953" y="12556"/>
            <a:chExt cx="2214562" cy="901113"/>
          </a:xfrm>
        </p:grpSpPr>
        <p:sp>
          <p:nvSpPr>
            <p:cNvPr id="28" name="חץ: סוגר זוויתי 27">
              <a:extLst>
                <a:ext uri="{FF2B5EF4-FFF2-40B4-BE49-F238E27FC236}">
                  <a16:creationId xmlns:a16="http://schemas.microsoft.com/office/drawing/2014/main" id="{99E8DB75-B6BC-4C79-A796-4EB6A7D61A2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FD8A0200-1D06-4745-A465-2B00FC2DBBFC}"/>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3" name="קבוצה 32">
            <a:extLst>
              <a:ext uri="{FF2B5EF4-FFF2-40B4-BE49-F238E27FC236}">
                <a16:creationId xmlns:a16="http://schemas.microsoft.com/office/drawing/2014/main" id="{242BED3F-6C4C-490B-8334-240BD197CC03}"/>
              </a:ext>
            </a:extLst>
          </p:cNvPr>
          <p:cNvGrpSpPr/>
          <p:nvPr/>
        </p:nvGrpSpPr>
        <p:grpSpPr>
          <a:xfrm>
            <a:off x="3250248" y="5989933"/>
            <a:ext cx="1787423" cy="752543"/>
            <a:chOff x="1999059" y="12912"/>
            <a:chExt cx="2214562" cy="900757"/>
          </a:xfrm>
        </p:grpSpPr>
        <p:sp>
          <p:nvSpPr>
            <p:cNvPr id="34" name="חץ: סוגר זוויתי 33">
              <a:extLst>
                <a:ext uri="{FF2B5EF4-FFF2-40B4-BE49-F238E27FC236}">
                  <a16:creationId xmlns:a16="http://schemas.microsoft.com/office/drawing/2014/main" id="{AF15FD82-A06A-47C0-BF8E-09EA89CDF6E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2B657B03-0647-4969-8049-C549DC91B7FD}"/>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719BF940-2360-4FDE-97FF-314A85EC4EDC}"/>
              </a:ext>
            </a:extLst>
          </p:cNvPr>
          <p:cNvGrpSpPr/>
          <p:nvPr/>
        </p:nvGrpSpPr>
        <p:grpSpPr>
          <a:xfrm>
            <a:off x="5955261" y="5989636"/>
            <a:ext cx="1753550" cy="752840"/>
            <a:chOff x="3992165" y="12556"/>
            <a:chExt cx="2214562" cy="901113"/>
          </a:xfrm>
        </p:grpSpPr>
        <p:sp>
          <p:nvSpPr>
            <p:cNvPr id="37" name="חץ: סוגר זוויתי 36">
              <a:extLst>
                <a:ext uri="{FF2B5EF4-FFF2-40B4-BE49-F238E27FC236}">
                  <a16:creationId xmlns:a16="http://schemas.microsoft.com/office/drawing/2014/main" id="{33833B30-405B-4909-8C88-DD4E83419A6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03EECA72-7E79-4CD1-A0C9-54673FF4C455}"/>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9" name="קבוצה 38">
            <a:extLst>
              <a:ext uri="{FF2B5EF4-FFF2-40B4-BE49-F238E27FC236}">
                <a16:creationId xmlns:a16="http://schemas.microsoft.com/office/drawing/2014/main" id="{5DEB9F2C-DA95-4CA9-9FB1-A4BFAE23B2BF}"/>
              </a:ext>
            </a:extLst>
          </p:cNvPr>
          <p:cNvGrpSpPr/>
          <p:nvPr/>
        </p:nvGrpSpPr>
        <p:grpSpPr>
          <a:xfrm>
            <a:off x="4663233" y="6003667"/>
            <a:ext cx="1660667" cy="746454"/>
            <a:chOff x="5985275" y="27845"/>
            <a:chExt cx="2214563" cy="893469"/>
          </a:xfrm>
        </p:grpSpPr>
        <p:sp>
          <p:nvSpPr>
            <p:cNvPr id="40" name="חץ: סוגר זוויתי 39">
              <a:extLst>
                <a:ext uri="{FF2B5EF4-FFF2-40B4-BE49-F238E27FC236}">
                  <a16:creationId xmlns:a16="http://schemas.microsoft.com/office/drawing/2014/main" id="{EF8966E9-7D8C-412B-8E2A-B5F58B6E2E4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1" name="חץ: סוגר זוויתי 10">
              <a:extLst>
                <a:ext uri="{FF2B5EF4-FFF2-40B4-BE49-F238E27FC236}">
                  <a16:creationId xmlns:a16="http://schemas.microsoft.com/office/drawing/2014/main" id="{24678026-591D-4B48-9F71-26D557B8BB2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2D8C028A-F4B1-4BF8-B82B-76E7FBFA3643}"/>
              </a:ext>
            </a:extLst>
          </p:cNvPr>
          <p:cNvGrpSpPr/>
          <p:nvPr/>
        </p:nvGrpSpPr>
        <p:grpSpPr>
          <a:xfrm>
            <a:off x="7376994" y="6003435"/>
            <a:ext cx="1678466" cy="754330"/>
            <a:chOff x="7978378" y="10772"/>
            <a:chExt cx="2214562" cy="902897"/>
          </a:xfrm>
        </p:grpSpPr>
        <p:sp>
          <p:nvSpPr>
            <p:cNvPr id="43" name="חץ: סוגר זוויתי 42">
              <a:extLst>
                <a:ext uri="{FF2B5EF4-FFF2-40B4-BE49-F238E27FC236}">
                  <a16:creationId xmlns:a16="http://schemas.microsoft.com/office/drawing/2014/main" id="{7A232E98-172C-479E-96D1-20BBA023FB67}"/>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D982CEE-D5DF-4176-A5B4-FBF7414C541F}"/>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6A2957FA-BEDF-46EA-A118-D8BD619B135F}"/>
              </a:ext>
            </a:extLst>
          </p:cNvPr>
          <p:cNvGrpSpPr/>
          <p:nvPr/>
        </p:nvGrpSpPr>
        <p:grpSpPr>
          <a:xfrm>
            <a:off x="8711223" y="6009011"/>
            <a:ext cx="2374466" cy="748754"/>
            <a:chOff x="9971484" y="17447"/>
            <a:chExt cx="2214562" cy="896222"/>
          </a:xfrm>
        </p:grpSpPr>
        <p:sp>
          <p:nvSpPr>
            <p:cNvPr id="46" name="חץ: סוגר זוויתי 45">
              <a:extLst>
                <a:ext uri="{FF2B5EF4-FFF2-40B4-BE49-F238E27FC236}">
                  <a16:creationId xmlns:a16="http://schemas.microsoft.com/office/drawing/2014/main" id="{DAA58593-4CE0-4D6C-8422-3A1B84FB392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BA171B99-F533-4B13-9E63-AD380EE18B0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60727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4389E71-412B-4ADE-9952-98ECD4E7198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558484" y="1161460"/>
            <a:ext cx="11317427" cy="467050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There is no difference between the placement of the Arabs and the placement of the non-Arabs.</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IES needs to consider if there is justification to initiate special programs for the Arab community</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number of job seekers placed through the program is 50% which indicates a low rate of placements.</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This finding indicates the need for a study to clarify other reasons for poor job placement and compare to another placements programs results.</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Longer the jobseeker being in the program, the quality of his placement (label) decreased.</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IES should evaluate program activities and results.</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There is an influence between socioeconomic characteristics on the type of success in the program.</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IES need to make a thorough statistical analysis on how job seekers are influenced by socio-economic characteristics.</a:t>
            </a:r>
            <a:endParaRPr lang="he-IL" sz="20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1DBEF7BB-D28E-4818-BC62-310E9F4C9936}"/>
              </a:ext>
            </a:extLst>
          </p:cNvPr>
          <p:cNvSpPr/>
          <p:nvPr/>
        </p:nvSpPr>
        <p:spPr>
          <a:xfrm>
            <a:off x="3370662" y="583334"/>
            <a:ext cx="5450671"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Conclusions &amp; Recommendations</a:t>
            </a:r>
          </a:p>
        </p:txBody>
      </p:sp>
      <p:grpSp>
        <p:nvGrpSpPr>
          <p:cNvPr id="47" name="קבוצה 46">
            <a:extLst>
              <a:ext uri="{FF2B5EF4-FFF2-40B4-BE49-F238E27FC236}">
                <a16:creationId xmlns:a16="http://schemas.microsoft.com/office/drawing/2014/main" id="{4FC36593-95E4-4ECC-971A-B4DD0698C578}"/>
              </a:ext>
            </a:extLst>
          </p:cNvPr>
          <p:cNvGrpSpPr/>
          <p:nvPr/>
        </p:nvGrpSpPr>
        <p:grpSpPr>
          <a:xfrm>
            <a:off x="1670726" y="5989636"/>
            <a:ext cx="1923764" cy="752840"/>
            <a:chOff x="5953" y="12556"/>
            <a:chExt cx="2214562" cy="901113"/>
          </a:xfrm>
        </p:grpSpPr>
        <p:sp>
          <p:nvSpPr>
            <p:cNvPr id="48" name="חץ: סוגר זוויתי 47">
              <a:extLst>
                <a:ext uri="{FF2B5EF4-FFF2-40B4-BE49-F238E27FC236}">
                  <a16:creationId xmlns:a16="http://schemas.microsoft.com/office/drawing/2014/main" id="{BD68C9A4-C23B-43C6-A4F1-17B19E0CBA5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64201F7A-FDDA-4183-8F94-255494356DC5}"/>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51" name="קבוצה 50">
            <a:extLst>
              <a:ext uri="{FF2B5EF4-FFF2-40B4-BE49-F238E27FC236}">
                <a16:creationId xmlns:a16="http://schemas.microsoft.com/office/drawing/2014/main" id="{E02C0A40-5684-4D38-BF6D-2E707077162A}"/>
              </a:ext>
            </a:extLst>
          </p:cNvPr>
          <p:cNvGrpSpPr/>
          <p:nvPr/>
        </p:nvGrpSpPr>
        <p:grpSpPr>
          <a:xfrm>
            <a:off x="3250248" y="5989933"/>
            <a:ext cx="1787423" cy="752543"/>
            <a:chOff x="1999059" y="12912"/>
            <a:chExt cx="2214562" cy="900757"/>
          </a:xfrm>
        </p:grpSpPr>
        <p:sp>
          <p:nvSpPr>
            <p:cNvPr id="52" name="חץ: סוגר זוויתי 51">
              <a:extLst>
                <a:ext uri="{FF2B5EF4-FFF2-40B4-BE49-F238E27FC236}">
                  <a16:creationId xmlns:a16="http://schemas.microsoft.com/office/drawing/2014/main" id="{B11268FB-C085-416A-A163-98F9E7C29EA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3" name="חץ: סוגר זוויתי 6">
              <a:extLst>
                <a:ext uri="{FF2B5EF4-FFF2-40B4-BE49-F238E27FC236}">
                  <a16:creationId xmlns:a16="http://schemas.microsoft.com/office/drawing/2014/main" id="{0817912F-F62F-46D8-B34F-29CABB2BC6EE}"/>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0E50F1FD-2E73-4431-849B-90CF6A8F4ED4}"/>
              </a:ext>
            </a:extLst>
          </p:cNvPr>
          <p:cNvGrpSpPr/>
          <p:nvPr/>
        </p:nvGrpSpPr>
        <p:grpSpPr>
          <a:xfrm>
            <a:off x="5955261" y="5989636"/>
            <a:ext cx="1753550" cy="752840"/>
            <a:chOff x="3992165" y="12556"/>
            <a:chExt cx="2214562" cy="901113"/>
          </a:xfrm>
        </p:grpSpPr>
        <p:sp>
          <p:nvSpPr>
            <p:cNvPr id="55" name="חץ: סוגר זוויתי 54">
              <a:extLst>
                <a:ext uri="{FF2B5EF4-FFF2-40B4-BE49-F238E27FC236}">
                  <a16:creationId xmlns:a16="http://schemas.microsoft.com/office/drawing/2014/main" id="{59D98257-43DB-42A1-ABE3-C46F427898FE}"/>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6" name="חץ: סוגר זוויתי 8">
              <a:extLst>
                <a:ext uri="{FF2B5EF4-FFF2-40B4-BE49-F238E27FC236}">
                  <a16:creationId xmlns:a16="http://schemas.microsoft.com/office/drawing/2014/main" id="{22A175E7-FA68-4DF2-A8DB-996A4D9B71B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7" name="קבוצה 56">
            <a:extLst>
              <a:ext uri="{FF2B5EF4-FFF2-40B4-BE49-F238E27FC236}">
                <a16:creationId xmlns:a16="http://schemas.microsoft.com/office/drawing/2014/main" id="{AEF164EE-B2A7-4B89-9E2E-101604BB77E6}"/>
              </a:ext>
            </a:extLst>
          </p:cNvPr>
          <p:cNvGrpSpPr/>
          <p:nvPr/>
        </p:nvGrpSpPr>
        <p:grpSpPr>
          <a:xfrm>
            <a:off x="4663233" y="6003667"/>
            <a:ext cx="1660667" cy="746454"/>
            <a:chOff x="5985275" y="27845"/>
            <a:chExt cx="2214563" cy="893469"/>
          </a:xfrm>
        </p:grpSpPr>
        <p:sp>
          <p:nvSpPr>
            <p:cNvPr id="58" name="חץ: סוגר זוויתי 57">
              <a:extLst>
                <a:ext uri="{FF2B5EF4-FFF2-40B4-BE49-F238E27FC236}">
                  <a16:creationId xmlns:a16="http://schemas.microsoft.com/office/drawing/2014/main" id="{A8F78800-3A34-4EE3-B94A-E711B93B841E}"/>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9" name="חץ: סוגר זוויתי 10">
              <a:extLst>
                <a:ext uri="{FF2B5EF4-FFF2-40B4-BE49-F238E27FC236}">
                  <a16:creationId xmlns:a16="http://schemas.microsoft.com/office/drawing/2014/main" id="{8FD9AE0F-9A22-41CE-AF4B-194091430DB0}"/>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60" name="קבוצה 59">
            <a:extLst>
              <a:ext uri="{FF2B5EF4-FFF2-40B4-BE49-F238E27FC236}">
                <a16:creationId xmlns:a16="http://schemas.microsoft.com/office/drawing/2014/main" id="{812728A3-BCD1-4F3C-8D0F-E90333066C26}"/>
              </a:ext>
            </a:extLst>
          </p:cNvPr>
          <p:cNvGrpSpPr/>
          <p:nvPr/>
        </p:nvGrpSpPr>
        <p:grpSpPr>
          <a:xfrm>
            <a:off x="7376994" y="6003435"/>
            <a:ext cx="1678466" cy="754330"/>
            <a:chOff x="7978378" y="10772"/>
            <a:chExt cx="2214562" cy="902897"/>
          </a:xfrm>
        </p:grpSpPr>
        <p:sp>
          <p:nvSpPr>
            <p:cNvPr id="61" name="חץ: סוגר זוויתי 60">
              <a:extLst>
                <a:ext uri="{FF2B5EF4-FFF2-40B4-BE49-F238E27FC236}">
                  <a16:creationId xmlns:a16="http://schemas.microsoft.com/office/drawing/2014/main" id="{EC589DA3-A418-49F1-9552-2A131502BDD5}"/>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2" name="חץ: סוגר זוויתי 12">
              <a:extLst>
                <a:ext uri="{FF2B5EF4-FFF2-40B4-BE49-F238E27FC236}">
                  <a16:creationId xmlns:a16="http://schemas.microsoft.com/office/drawing/2014/main" id="{3DE8D2BD-62F3-4C9B-A139-69DEDB35CD1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3" name="קבוצה 62">
            <a:extLst>
              <a:ext uri="{FF2B5EF4-FFF2-40B4-BE49-F238E27FC236}">
                <a16:creationId xmlns:a16="http://schemas.microsoft.com/office/drawing/2014/main" id="{53C97FF2-913B-4D33-B2CC-092DDA121F70}"/>
              </a:ext>
            </a:extLst>
          </p:cNvPr>
          <p:cNvGrpSpPr/>
          <p:nvPr/>
        </p:nvGrpSpPr>
        <p:grpSpPr>
          <a:xfrm>
            <a:off x="8711223" y="6009011"/>
            <a:ext cx="2374466" cy="748754"/>
            <a:chOff x="9971484" y="17447"/>
            <a:chExt cx="2214562" cy="896222"/>
          </a:xfrm>
        </p:grpSpPr>
        <p:sp>
          <p:nvSpPr>
            <p:cNvPr id="64" name="חץ: סוגר זוויתי 63">
              <a:extLst>
                <a:ext uri="{FF2B5EF4-FFF2-40B4-BE49-F238E27FC236}">
                  <a16:creationId xmlns:a16="http://schemas.microsoft.com/office/drawing/2014/main" id="{392C1B11-BA77-4FAF-A023-CAEA45359ED3}"/>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5" name="חץ: סוגר זוויתי 14">
              <a:extLst>
                <a:ext uri="{FF2B5EF4-FFF2-40B4-BE49-F238E27FC236}">
                  <a16:creationId xmlns:a16="http://schemas.microsoft.com/office/drawing/2014/main" id="{59BB8185-45B4-42C6-929C-B2A10EC9BEC0}"/>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80099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717862"/>
            <a:ext cx="10343324" cy="5970865"/>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Ladislav</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Kabáta</a:t>
            </a:r>
            <a:r>
              <a:rPr lang="en-US" sz="1600" dirty="0">
                <a:latin typeface="David" panose="020E0502060401010101" pitchFamily="34" charset="-79"/>
                <a:cs typeface="David" panose="020E0502060401010101" pitchFamily="34" charset="-79"/>
              </a:rPr>
              <a:t>, David </a:t>
            </a:r>
            <a:r>
              <a:rPr lang="en-US" sz="1600" dirty="0" err="1">
                <a:latin typeface="David" panose="020E0502060401010101" pitchFamily="34" charset="-79"/>
                <a:cs typeface="David" panose="020E0502060401010101" pitchFamily="34" charset="-79"/>
              </a:rPr>
              <a:t>Hampelb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Ladislava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Issever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Grochováb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Jitka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Janováb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Luboš</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Střelecb</a:t>
            </a:r>
            <a:r>
              <a:rPr lang="en-US" sz="1600" dirty="0">
                <a:latin typeface="David" panose="020E0502060401010101" pitchFamily="34" charset="-79"/>
                <a:cs typeface="David" panose="020E0502060401010101" pitchFamily="34" charset="-79"/>
              </a:rPr>
              <a:t>, "Alternative approaches for assessing the European countries economic and social results". 17th International Conference Enterprise and Competitive Environment 2014 Volume 12, Pages 1-804 (2014).</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6"/>
              </a:rPr>
              <a:t>https://doi.org/10.1016/S2212-5671(14)00345-1</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Els Sol C.C.A.M. (2016), "Getting unemployed with problematic debt problems to work. A quick scan of debt helps strategies by European Public Employment Services", Universiteit van Amsterdam, AIAS Working Paper 167.  </a:t>
            </a:r>
            <a:r>
              <a:rPr lang="en-US" sz="1600" dirty="0">
                <a:latin typeface="David" panose="020E0502060401010101" pitchFamily="34" charset="-79"/>
                <a:cs typeface="David" panose="020E0502060401010101" pitchFamily="34" charset="-79"/>
                <a:hlinkClick r:id="rId7"/>
              </a:rPr>
              <a:t>http://wapes.org/en/system/files/wp_167_-_sol1_1.pdf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Rainer Winkelmann, "Unemployment and happiness", October 2014.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8"/>
              </a:rPr>
              <a:t>http://dx.doi.org/10.15185/izawol.94 </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Lucía </a:t>
            </a:r>
            <a:r>
              <a:rPr lang="en-US" sz="1600" dirty="0" err="1">
                <a:latin typeface="David" panose="020E0502060401010101" pitchFamily="34" charset="-79"/>
                <a:cs typeface="David" panose="020E0502060401010101" pitchFamily="34" charset="-79"/>
              </a:rPr>
              <a:t>Artazcoz</a:t>
            </a:r>
            <a:r>
              <a:rPr lang="en-US" sz="1600" dirty="0">
                <a:latin typeface="David" panose="020E0502060401010101" pitchFamily="34" charset="-79"/>
                <a:cs typeface="David" panose="020E0502060401010101" pitchFamily="34" charset="-79"/>
              </a:rPr>
              <a:t>, MPH, Joan </a:t>
            </a:r>
            <a:r>
              <a:rPr lang="en-US" sz="1600" dirty="0" err="1">
                <a:latin typeface="David" panose="020E0502060401010101" pitchFamily="34" charset="-79"/>
                <a:cs typeface="David" panose="020E0502060401010101" pitchFamily="34" charset="-79"/>
              </a:rPr>
              <a:t>Benach</a:t>
            </a:r>
            <a:r>
              <a:rPr lang="en-US" sz="1600" dirty="0">
                <a:latin typeface="David" panose="020E0502060401010101" pitchFamily="34" charset="-79"/>
                <a:cs typeface="David" panose="020E0502060401010101" pitchFamily="34" charset="-79"/>
              </a:rPr>
              <a:t>, Ph.D., Carme Borrell, Ph.D., and </a:t>
            </a:r>
            <a:r>
              <a:rPr lang="en-US" sz="1600" dirty="0" err="1">
                <a:latin typeface="David" panose="020E0502060401010101" pitchFamily="34" charset="-79"/>
                <a:cs typeface="David" panose="020E0502060401010101" pitchFamily="34" charset="-79"/>
              </a:rPr>
              <a:t>Immaculada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Cortès</a:t>
            </a:r>
            <a:r>
              <a:rPr lang="en-US" sz="1600" dirty="0">
                <a:latin typeface="David" panose="020E0502060401010101" pitchFamily="34" charset="-79"/>
                <a:cs typeface="David" panose="020E0502060401010101" pitchFamily="34" charset="-79"/>
              </a:rPr>
              <a:t>, MPH, "Unemployment and Mental Health: Understanding the Interactions Among Gender, Family Roles, and Social Class", American Journal of Public Health, Vol 94, No. 1, January 2004.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9"/>
              </a:rPr>
              <a:t>https://dx.doi.org/10.2105%2Fajph.94.1.82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en Guiaux, M. (2015) "Schulden belemmeren terugkeer naar werk" ESB, 1000 (4722),690-92.</a:t>
            </a: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(2015), "Wie heeft schuld? Een kwantitatieve analyse van schulden bij uitkeringsgerechtigden".  Amsterdam:UWV.</a:t>
            </a: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31393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7D48074-5B31-4520-83DD-88E3EA838D0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9" y="-58363"/>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2786872" y="1983306"/>
            <a:ext cx="7706941" cy="2262158"/>
          </a:xfrm>
          <a:prstGeom prst="rect">
            <a:avLst/>
          </a:prstGeom>
          <a:noFill/>
        </p:spPr>
        <p:txBody>
          <a:bodyPr wrap="square" rtlCol="1">
            <a:spAutoFit/>
          </a:bodyPr>
          <a:lstStyle/>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There are no updated research on quality or success factors of the ‘Employment Circuits’ program.</a:t>
            </a:r>
          </a:p>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Academic research project.</a:t>
            </a:r>
          </a:p>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Academic knowledge practicing.</a:t>
            </a:r>
            <a:endParaRPr lang="he-IL" sz="24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7" name="מלבן 26">
            <a:extLst>
              <a:ext uri="{FF2B5EF4-FFF2-40B4-BE49-F238E27FC236}">
                <a16:creationId xmlns:a16="http://schemas.microsoft.com/office/drawing/2014/main" id="{DC69C37D-C0B5-4300-9553-FF2A40636186}"/>
              </a:ext>
            </a:extLst>
          </p:cNvPr>
          <p:cNvSpPr/>
          <p:nvPr/>
        </p:nvSpPr>
        <p:spPr>
          <a:xfrm>
            <a:off x="4286730" y="835579"/>
            <a:ext cx="359585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Motivation for project</a:t>
            </a:r>
          </a:p>
        </p:txBody>
      </p:sp>
      <p:grpSp>
        <p:nvGrpSpPr>
          <p:cNvPr id="32" name="קבוצה 31">
            <a:extLst>
              <a:ext uri="{FF2B5EF4-FFF2-40B4-BE49-F238E27FC236}">
                <a16:creationId xmlns:a16="http://schemas.microsoft.com/office/drawing/2014/main" id="{5664BE2C-CB33-45F8-B18E-D89134AB4676}"/>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6633852-6F9F-48B4-B70A-A0565600FA9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FD8F54D1-238E-471A-B6A9-9BBB7E542DA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128BFED-2DE3-42E4-9581-ACC1BEA77E8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5867D97C-7228-4C9E-9218-005E1A9AD076}"/>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FA4C84C-F982-404A-B0E1-6110E8098E3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C966AE1C-3B72-4A1F-8503-0869AD9A7A7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74AA918E-853F-4C18-9D01-AD601C3A5CA0}"/>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C2E0CC1-7FCB-427C-8A22-868D82DDFFE2}"/>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A0AF795A-405C-4763-831C-D8F850770F5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4B14BFD9-3560-4A29-9AD1-8D1EFC70E52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AC871810-4C58-4BC2-AE0B-B4994F08E19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4E7CAFDA-BFFF-4406-94CA-3AA52E166C08}"/>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C7E6879C-B7B6-4107-B50E-4DE23D544909}"/>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F3331502-E456-4608-BA6F-1638C647A0F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2E0AF54E-ECEB-4B0D-B5BE-DE25A4CF7C1F}"/>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6072C70B-8577-48CE-BC61-02D0FAE65B9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BF656235-43E4-46A5-A49E-43444B47777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57354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523220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Koning, P. (2014) "Door </a:t>
            </a:r>
            <a:r>
              <a:rPr lang="en-US" sz="1600" dirty="0" err="1">
                <a:latin typeface="David" panose="020E0502060401010101" pitchFamily="34" charset="-79"/>
                <a:cs typeface="David" panose="020E0502060401010101" pitchFamily="34" charset="-79"/>
              </a:rPr>
              <a:t>schuldhulpverlening</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uit</a:t>
            </a:r>
            <a:r>
              <a:rPr lang="en-US" sz="1600" dirty="0">
                <a:latin typeface="David" panose="020E0502060401010101" pitchFamily="34" charset="-79"/>
                <a:cs typeface="David" panose="020E0502060401010101" pitchFamily="34" charset="-79"/>
              </a:rPr>
              <a:t> de </a:t>
            </a:r>
            <a:r>
              <a:rPr lang="en-US" sz="1600" dirty="0" err="1">
                <a:latin typeface="David" panose="020E0502060401010101" pitchFamily="34" charset="-79"/>
                <a:cs typeface="David" panose="020E0502060401010101" pitchFamily="34" charset="-79"/>
              </a:rPr>
              <a:t>bijstand</a:t>
            </a:r>
            <a:r>
              <a:rPr lang="en-US" sz="1600" dirty="0">
                <a:latin typeface="David" panose="020E0502060401010101" pitchFamily="34" charset="-79"/>
                <a:cs typeface="David" panose="020E0502060401010101" pitchFamily="34" charset="-79"/>
              </a:rPr>
              <a:t>". ESB </a:t>
            </a:r>
            <a:r>
              <a:rPr lang="en-US" sz="1600" dirty="0" err="1">
                <a:latin typeface="David" panose="020E0502060401010101" pitchFamily="34" charset="-79"/>
                <a:cs typeface="David" panose="020E0502060401010101" pitchFamily="34" charset="-79"/>
              </a:rPr>
              <a:t>jrg</a:t>
            </a:r>
            <a:r>
              <a:rPr lang="en-US" sz="1600" dirty="0">
                <a:latin typeface="David" panose="020E0502060401010101" pitchFamily="34" charset="-79"/>
                <a:cs typeface="David" panose="020E0502060401010101" pitchFamily="34" charset="-79"/>
              </a:rPr>
              <a:t> 99 (4677), 38-41.</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Sol, C.C.A.M. &amp; K. </a:t>
            </a:r>
            <a:r>
              <a:rPr lang="en-US" sz="1600" dirty="0" err="1">
                <a:latin typeface="David" panose="020E0502060401010101" pitchFamily="34" charset="-79"/>
                <a:cs typeface="David" panose="020E0502060401010101" pitchFamily="34" charset="-79"/>
              </a:rPr>
              <a:t>Kok</a:t>
            </a:r>
            <a:r>
              <a:rPr lang="en-US" sz="1600" dirty="0">
                <a:latin typeface="David" panose="020E0502060401010101" pitchFamily="34" charset="-79"/>
                <a:cs typeface="David" panose="020E0502060401010101" pitchFamily="34" charset="-79"/>
              </a:rPr>
              <a:t>, "Fit or Unfit: </a:t>
            </a:r>
            <a:r>
              <a:rPr lang="en-US" sz="1600" dirty="0" err="1">
                <a:latin typeface="David" panose="020E0502060401010101" pitchFamily="34" charset="-79"/>
                <a:cs typeface="David" panose="020E0502060401010101" pitchFamily="34" charset="-79"/>
              </a:rPr>
              <a:t>Theorie</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praktijk</a:t>
            </a:r>
            <a:r>
              <a:rPr lang="en-US" sz="1600" dirty="0">
                <a:latin typeface="David" panose="020E0502060401010101" pitchFamily="34" charset="-79"/>
                <a:cs typeface="David" panose="020E0502060401010101" pitchFamily="34" charset="-79"/>
              </a:rPr>
              <a:t> van Re-</a:t>
            </a:r>
            <a:r>
              <a:rPr lang="en-US" sz="1600" dirty="0" err="1">
                <a:latin typeface="David" panose="020E0502060401010101" pitchFamily="34" charset="-79"/>
                <a:cs typeface="David" panose="020E0502060401010101" pitchFamily="34" charset="-79"/>
              </a:rPr>
              <a:t>integratie</a:t>
            </a:r>
            <a:r>
              <a:rPr lang="en-US" sz="1600" dirty="0">
                <a:latin typeface="David" panose="020E0502060401010101" pitchFamily="34" charset="-79"/>
                <a:cs typeface="David" panose="020E0502060401010101" pitchFamily="34" charset="-79"/>
              </a:rPr>
              <a:t>", 2014 Amsterdam: RVO, p.144, .p.168.</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Gabriella </a:t>
            </a:r>
            <a:r>
              <a:rPr lang="en-US" sz="1600" dirty="0" err="1">
                <a:latin typeface="David" panose="020E0502060401010101" pitchFamily="34" charset="-79"/>
                <a:cs typeface="David" panose="020E0502060401010101" pitchFamily="34" charset="-79"/>
              </a:rPr>
              <a:t>Sjögren</a:t>
            </a:r>
            <a:r>
              <a:rPr lang="en-US" sz="1600" dirty="0">
                <a:latin typeface="David" panose="020E0502060401010101" pitchFamily="34" charset="-79"/>
                <a:cs typeface="David" panose="020E0502060401010101" pitchFamily="34" charset="-79"/>
              </a:rPr>
              <a:t> Lindquist, "Unemployment insurance, social assistance, and activation policy in Sweden", </a:t>
            </a:r>
            <a:r>
              <a:rPr lang="en-US" sz="1600" dirty="0" err="1">
                <a:latin typeface="David" panose="020E0502060401010101" pitchFamily="34" charset="-79"/>
                <a:cs typeface="David" panose="020E0502060401010101" pitchFamily="34" charset="-79"/>
              </a:rPr>
              <a:t>Implementierung</a:t>
            </a:r>
            <a:r>
              <a:rPr lang="en-US" sz="1600" dirty="0">
                <a:latin typeface="David" panose="020E0502060401010101" pitchFamily="34" charset="-79"/>
                <a:cs typeface="David" panose="020E0502060401010101" pitchFamily="34" charset="-79"/>
              </a:rPr>
              <a:t> the news basic allowance for job seekers, Berlin. 17-18 April 2007. </a:t>
            </a:r>
            <a:r>
              <a:rPr lang="en-US" sz="1600" dirty="0">
                <a:latin typeface="David" panose="020E0502060401010101" pitchFamily="34" charset="-79"/>
                <a:cs typeface="David" panose="020E0502060401010101" pitchFamily="34" charset="-79"/>
                <a:hlinkClick r:id="rId6"/>
              </a:rPr>
              <a:t>https://www.researchgate.net/publication/266094284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Tea </a:t>
            </a:r>
            <a:r>
              <a:rPr lang="en-US" sz="1600" dirty="0" err="1">
                <a:latin typeface="David" panose="020E0502060401010101" pitchFamily="34" charset="-79"/>
                <a:cs typeface="David" panose="020E0502060401010101" pitchFamily="34" charset="-79"/>
              </a:rPr>
              <a:t>Lallukka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Martta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Kerkelä</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Tiina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Ristikari</a:t>
            </a:r>
            <a:r>
              <a:rPr lang="en-US" sz="1600" dirty="0">
                <a:latin typeface="David" panose="020E0502060401010101" pitchFamily="34" charset="-79"/>
                <a:cs typeface="David" panose="020E0502060401010101" pitchFamily="34" charset="-79"/>
              </a:rPr>
              <a:t>, Marko </a:t>
            </a:r>
            <a:r>
              <a:rPr lang="en-US" sz="1600" dirty="0" err="1">
                <a:latin typeface="David" panose="020E0502060401010101" pitchFamily="34" charset="-79"/>
                <a:cs typeface="David" panose="020E0502060401010101" pitchFamily="34" charset="-79"/>
              </a:rPr>
              <a:t>Merikukkac</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Heikki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Hiilamo</a:t>
            </a:r>
            <a:r>
              <a:rPr lang="en-US" sz="1600" dirty="0">
                <a:latin typeface="David" panose="020E0502060401010101" pitchFamily="34" charset="-79"/>
                <a:cs typeface="David" panose="020E0502060401010101" pitchFamily="34" charset="-79"/>
              </a:rPr>
              <a:t>, Marianna Virtanen, Simon </a:t>
            </a:r>
            <a:r>
              <a:rPr lang="en-US" sz="1600" dirty="0" err="1">
                <a:latin typeface="David" panose="020E0502060401010101" pitchFamily="34" charset="-79"/>
                <a:cs typeface="David" panose="020E0502060401010101" pitchFamily="34" charset="-79"/>
              </a:rPr>
              <a:t>Øverland</a:t>
            </a:r>
            <a:r>
              <a:rPr lang="en-US" sz="1600" dirty="0">
                <a:latin typeface="David" panose="020E0502060401010101" pitchFamily="34" charset="-79"/>
                <a:cs typeface="David" panose="020E0502060401010101" pitchFamily="34" charset="-79"/>
              </a:rPr>
              <a:t>, Mika </a:t>
            </a:r>
            <a:r>
              <a:rPr lang="en-US" sz="1600" dirty="0" err="1">
                <a:latin typeface="David" panose="020E0502060401010101" pitchFamily="34" charset="-79"/>
                <a:cs typeface="David" panose="020E0502060401010101" pitchFamily="34" charset="-79"/>
              </a:rPr>
              <a:t>Gissler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Jaana</a:t>
            </a:r>
            <a:r>
              <a:rPr lang="en-US" sz="1600" dirty="0">
                <a:latin typeface="David" panose="020E0502060401010101" pitchFamily="34" charset="-79"/>
                <a:cs typeface="David" panose="020E0502060401010101" pitchFamily="34" charset="-79"/>
              </a:rPr>
              <a:t> I. </a:t>
            </a:r>
            <a:r>
              <a:rPr lang="en-US" sz="1600" dirty="0" err="1">
                <a:latin typeface="David" panose="020E0502060401010101" pitchFamily="34" charset="-79"/>
                <a:cs typeface="David" panose="020E0502060401010101" pitchFamily="34" charset="-79"/>
              </a:rPr>
              <a:t>Halonen</a:t>
            </a:r>
            <a:r>
              <a:rPr lang="en-US" sz="1600" dirty="0">
                <a:latin typeface="David" panose="020E0502060401010101" pitchFamily="34" charset="-79"/>
                <a:cs typeface="David" panose="020E0502060401010101" pitchFamily="34" charset="-79"/>
              </a:rPr>
              <a:t>, "Determinants of long-term unemployment in early adulthood: A Finnish birth cohort study", Volume 8, August 2019, 100410. https://doi.org/10.1016/j.ssmph.2019.100410</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Unemployment Rate by the OECD:  </a:t>
            </a:r>
            <a:r>
              <a:rPr lang="en-US" sz="1600" dirty="0">
                <a:latin typeface="David" panose="020E0502060401010101" pitchFamily="34" charset="-79"/>
                <a:cs typeface="David" panose="020E0502060401010101" pitchFamily="34" charset="-79"/>
                <a:hlinkClick r:id="rId7"/>
              </a:rPr>
              <a:t>https://data.oecd.org/unemp/unemployment-rate.htm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Israeli Employment Service: </a:t>
            </a:r>
            <a:r>
              <a:rPr lang="en-US" sz="1600" dirty="0">
                <a:latin typeface="David" panose="020E0502060401010101" pitchFamily="34" charset="-79"/>
                <a:cs typeface="David" panose="020E0502060401010101" pitchFamily="34" charset="-79"/>
                <a:hlinkClick r:id="rId8"/>
              </a:rPr>
              <a:t>https://www.taasuka.gov.il/he/About/Pages/default.aspx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Calmfors</a:t>
            </a:r>
            <a:r>
              <a:rPr lang="en-US" sz="1600" dirty="0">
                <a:latin typeface="David" panose="020E0502060401010101" pitchFamily="34" charset="-79"/>
                <a:cs typeface="David" panose="020E0502060401010101" pitchFamily="34" charset="-79"/>
              </a:rPr>
              <a:t>, L.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policy and unemployment: a framework for the analysis of crucial design features, OECD Economic Studies, 1994. </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Laura </a:t>
            </a:r>
            <a:r>
              <a:rPr lang="en-US" sz="1600" dirty="0" err="1">
                <a:latin typeface="David" panose="020E0502060401010101" pitchFamily="34" charset="-79"/>
                <a:cs typeface="David" panose="020E0502060401010101" pitchFamily="34" charset="-79"/>
              </a:rPr>
              <a:t>Pohlan</a:t>
            </a:r>
            <a:r>
              <a:rPr lang="en-US" sz="1600" dirty="0">
                <a:latin typeface="David" panose="020E0502060401010101" pitchFamily="34" charset="-79"/>
                <a:cs typeface="David" panose="020E0502060401010101" pitchFamily="34" charset="-79"/>
              </a:rPr>
              <a:t>, "Unemployment and social exclusion", Journal of Economic Behavior and Organization 164, pages 273–299, 2019. </a:t>
            </a:r>
            <a:r>
              <a:rPr lang="en-US" sz="1600" dirty="0">
                <a:latin typeface="David" panose="020E0502060401010101" pitchFamily="34" charset="-79"/>
                <a:cs typeface="David" panose="020E0502060401010101" pitchFamily="34" charset="-79"/>
                <a:hlinkClick r:id="rId9"/>
              </a:rPr>
              <a:t>https://doi.org/10.1016/j.jebo.2019.06.006</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476135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50770"/>
            <a:ext cx="10343324" cy="560153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Luis Centeno, Mário Centeno, Álvaro A. Novo, "Evaluating job-search programs for old and young individuals: Heterogeneous impact on unemployment duration",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Economics 16, (2009) 12–25, </a:t>
            </a:r>
            <a:r>
              <a:rPr lang="en-US" sz="1600" dirty="0">
                <a:latin typeface="David" panose="020E0502060401010101" pitchFamily="34" charset="-79"/>
                <a:cs typeface="David" panose="020E0502060401010101" pitchFamily="34" charset="-79"/>
                <a:hlinkClick r:id="rId6"/>
              </a:rPr>
              <a:t>https://doi.org/10.1016/j.labeco.2008.02.004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EURES - The European Job Mobility Portal: </a:t>
            </a:r>
            <a:r>
              <a:rPr lang="en-US" sz="1600" dirty="0">
                <a:latin typeface="David" panose="020E0502060401010101" pitchFamily="34" charset="-79"/>
                <a:cs typeface="David" panose="020E0502060401010101" pitchFamily="34" charset="-79"/>
                <a:hlinkClick r:id="rId7"/>
              </a:rPr>
              <a:t>https://ec.europa.eu/eures/public/en/homepage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Yan DI, "China’s Employment Policies and Strategies", Chinese Academy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Ministry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a:t>
            </a:r>
            <a:r>
              <a:rPr lang="en-US" sz="1600" dirty="0" err="1">
                <a:latin typeface="David" panose="020E0502060401010101" pitchFamily="34" charset="-79"/>
                <a:cs typeface="David" panose="020E0502060401010101" pitchFamily="34" charset="-79"/>
              </a:rPr>
              <a:t>P.R.China</a:t>
            </a:r>
            <a:r>
              <a:rPr lang="en-US" sz="1600" dirty="0">
                <a:latin typeface="David" panose="020E0502060401010101" pitchFamily="34" charset="-79"/>
                <a:cs typeface="David" panose="020E0502060401010101" pitchFamily="34" charset="-79"/>
              </a:rPr>
              <a:t>, 2006 </a:t>
            </a:r>
            <a:r>
              <a:rPr lang="en-US" sz="1600" dirty="0">
                <a:latin typeface="David" panose="020E0502060401010101" pitchFamily="34" charset="-79"/>
                <a:cs typeface="David" panose="020E0502060401010101" pitchFamily="34" charset="-79"/>
                <a:hlinkClick r:id="rId8"/>
              </a:rPr>
              <a:t>http://www.oecd.org/els/emp/37865430.pdf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John P. Martin " Activation and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Policies in OECD Countries- Stylized Facts and Evidence on their Effectiveness", Geary Institute, University College Dublin and IZA, June 2014.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9"/>
              </a:rPr>
              <a:t>http://ftp.iza.org/pp84.pdf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Benjamin </a:t>
            </a:r>
            <a:r>
              <a:rPr lang="en-US" sz="1600" dirty="0" err="1">
                <a:latin typeface="David" panose="020E0502060401010101" pitchFamily="34" charset="-79"/>
                <a:cs typeface="David" panose="020E0502060401010101" pitchFamily="34" charset="-79"/>
              </a:rPr>
              <a:t>Crost</a:t>
            </a:r>
            <a:r>
              <a:rPr lang="en-US" sz="1600" dirty="0">
                <a:latin typeface="David" panose="020E0502060401010101" pitchFamily="34" charset="-79"/>
                <a:cs typeface="David" panose="020E0502060401010101" pitchFamily="34" charset="-79"/>
              </a:rPr>
              <a:t>, "Can workfare programs offset the negative effect of unemployment on subjective well-being?", Economics Letters, Volume 140, March 2016, Pages 42-47.</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hlinkClick r:id="rId10"/>
              </a:rPr>
              <a:t>http://dx.doi.org/10.1016/j.econlet.2015.12.007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Signe </a:t>
            </a:r>
            <a:r>
              <a:rPr lang="en-US" sz="1600" dirty="0" err="1">
                <a:latin typeface="David" panose="020E0502060401010101" pitchFamily="34" charset="-79"/>
                <a:cs typeface="David" panose="020E0502060401010101" pitchFamily="34" charset="-79"/>
              </a:rPr>
              <a:t>Hald</a:t>
            </a:r>
            <a:r>
              <a:rPr lang="en-US" sz="1600" dirty="0">
                <a:latin typeface="David" panose="020E0502060401010101" pitchFamily="34" charset="-79"/>
                <a:cs typeface="David" panose="020E0502060401010101" pitchFamily="34" charset="-79"/>
              </a:rPr>
              <a:t> Andersen, "Exiting unemployment: How do program effects depend on individual coping strategies?", Journal of Economic Psychology 32, (2011) 248–258.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11"/>
              </a:rPr>
              <a:t>https://doi.org/10.1016/j.joep.2010.01.013</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72747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523220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Head of Publications Service, OECD Publications Service, "The Public Employment Service in The United States", 2000. </a:t>
            </a:r>
            <a:r>
              <a:rPr lang="en-US" sz="1600" dirty="0">
                <a:latin typeface="David" panose="020E0502060401010101" pitchFamily="34" charset="-79"/>
                <a:cs typeface="David" panose="020E0502060401010101" pitchFamily="34" charset="-79"/>
                <a:hlinkClick r:id="rId6"/>
              </a:rPr>
              <a:t>http://www.oecd.org/employment/emp/thepublicemploymentserviceintheunitedstates.htm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United States. Congress. House. Committee on Education and Labor. Subcommittee on Employment Opportunities, "Welfare jobs legislation: hearing before the Subcommittee on Employment Opportunities of the Committee on Education and Labor, House of Representatives; Ninety-sixth Congress, first[-second] session, on H.R. 4425 ... H.R. 4426, 1979-1980, page 66-67. </a:t>
            </a:r>
            <a:r>
              <a:rPr lang="en-US" sz="1600" dirty="0">
                <a:latin typeface="David" panose="020E0502060401010101" pitchFamily="34" charset="-79"/>
                <a:cs typeface="David" panose="020E0502060401010101" pitchFamily="34" charset="-79"/>
                <a:hlinkClick r:id="rId7"/>
              </a:rPr>
              <a:t>https://books.google.co.il/books?id=zrBTKOmLgUsC&amp;printsec=frontcover&amp;hl=iw&amp;source=gbs_ge_summary_r&amp;cad=0#v=onepage&amp;q&amp;f=false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Taub Center Staff, "Arab Israeli Unemployment Much Higher than Previously Thought", Bulletin Articles December 02, 2012. </a:t>
            </a:r>
            <a:r>
              <a:rPr lang="en-US" sz="1600" dirty="0">
                <a:latin typeface="David" panose="020E0502060401010101" pitchFamily="34" charset="-79"/>
                <a:cs typeface="David" panose="020E0502060401010101" pitchFamily="34" charset="-79"/>
                <a:hlinkClick r:id="rId8"/>
              </a:rPr>
              <a:t>http://taubcenter.org.il/arab-israeli-unemployment-much-higher-than-previously-thought-2/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Sami </a:t>
            </a:r>
            <a:r>
              <a:rPr lang="en-US" sz="1600" dirty="0" err="1">
                <a:latin typeface="David" panose="020E0502060401010101" pitchFamily="34" charset="-79"/>
                <a:cs typeface="David" panose="020E0502060401010101" pitchFamily="34" charset="-79"/>
              </a:rPr>
              <a:t>Miaari</a:t>
            </a:r>
            <a:r>
              <a:rPr lang="en-US" sz="1600" dirty="0">
                <a:latin typeface="David" panose="020E0502060401010101" pitchFamily="34" charset="-79"/>
                <a:cs typeface="David" panose="020E0502060401010101" pitchFamily="34" charset="-79"/>
              </a:rPr>
              <a:t>, "The Dynamics of Unemployment among the Arabs in Israel: Evidence from Panel Data", October 2008. </a:t>
            </a:r>
            <a:r>
              <a:rPr lang="en-US" sz="1600" dirty="0">
                <a:latin typeface="David" panose="020E0502060401010101" pitchFamily="34" charset="-79"/>
                <a:cs typeface="David" panose="020E0502060401010101" pitchFamily="34" charset="-79"/>
                <a:hlinkClick r:id="rId9"/>
              </a:rPr>
              <a:t>https://www.researchgate.net/publication/318723797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0"/>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548309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4493538"/>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Ministry of Labor, Social Affairs and Social Services, "The Arabs in Israel, mapping population, employment features, living, income and outcome", 2015 page 19. </a:t>
            </a:r>
            <a:r>
              <a:rPr lang="en-US" sz="1600" dirty="0">
                <a:latin typeface="David" panose="020E0502060401010101" pitchFamily="34" charset="-79"/>
                <a:cs typeface="David" panose="020E0502060401010101" pitchFamily="34" charset="-79"/>
                <a:hlinkClick r:id="rId6"/>
              </a:rPr>
              <a:t>https://employment.molsa.gov.il/Research/Documents/X13478.pdf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Central Bureau of Statistics, "Statistical year 2017", Chapter 9, 2017. </a:t>
            </a:r>
            <a:r>
              <a:rPr lang="en-US" sz="1600" dirty="0">
                <a:latin typeface="David" panose="020E0502060401010101" pitchFamily="34" charset="-79"/>
                <a:cs typeface="David" panose="020E0502060401010101" pitchFamily="34" charset="-79"/>
                <a:hlinkClick r:id="rId7"/>
              </a:rPr>
              <a:t>https://meyda.education.gov.il/files/Mazkirut_Pedagogit/MadaeySviva/2017-2018/shnaton_stat_2017.pdf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Israeli Employment Service, "Announcement of intention to undertake joint venture to assist in the technological training for the unemployed to return to the labor market and promote their welfare", 2017 </a:t>
            </a:r>
            <a:r>
              <a:rPr lang="en-US" sz="1600" dirty="0">
                <a:latin typeface="David" panose="020E0502060401010101" pitchFamily="34" charset="-79"/>
                <a:cs typeface="David" panose="020E0502060401010101" pitchFamily="34" charset="-79"/>
                <a:hlinkClick r:id="rId8"/>
              </a:rPr>
              <a:t>https://www.taasuka.gov.il/he/about/jointventures/pages/tapuach.aspx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Daniel McFadden, "Quantitative Methods for Analyzing Travel </a:t>
            </a:r>
            <a:r>
              <a:rPr lang="en-US" sz="1600" dirty="0" err="1">
                <a:latin typeface="David" panose="020E0502060401010101" pitchFamily="34" charset="-79"/>
                <a:cs typeface="David" panose="020E0502060401010101" pitchFamily="34" charset="-79"/>
              </a:rPr>
              <a:t>Behavour</a:t>
            </a:r>
            <a:r>
              <a:rPr lang="en-US" sz="1600" dirty="0">
                <a:latin typeface="David" panose="020E0502060401010101" pitchFamily="34" charset="-79"/>
                <a:cs typeface="David" panose="020E0502060401010101" pitchFamily="34" charset="-79"/>
              </a:rPr>
              <a:t> Of Individuals: Some Recent Developments", November 22, 1977. </a:t>
            </a:r>
            <a:r>
              <a:rPr lang="en-US" sz="1600" dirty="0">
                <a:latin typeface="David" panose="020E0502060401010101" pitchFamily="34" charset="-79"/>
                <a:cs typeface="David" panose="020E0502060401010101" pitchFamily="34" charset="-79"/>
                <a:hlinkClick r:id="rId9"/>
              </a:rPr>
              <a:t>https://cowles.yale.edu/sites/default/files/files/pub/d04/d0474.pdf</a:t>
            </a:r>
            <a:r>
              <a:rPr lang="en-US" sz="1600" dirty="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hlinkClick r:id="rId10"/>
              </a:rPr>
              <a:t>https://econpapers.repec.org/paper/cwlcwldpp/474.htm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1"/>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105245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9C4881E-2692-4A7F-935A-B7A768DF1E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8">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0196CAFF-1EA3-4EA5-9550-062DA476780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944900" y="1874508"/>
            <a:ext cx="10991481" cy="2812180"/>
          </a:xfrm>
          <a:prstGeom prst="rect">
            <a:avLst/>
          </a:prstGeom>
          <a:noFill/>
        </p:spPr>
        <p:txBody>
          <a:bodyPr wrap="square" rtlCol="1">
            <a:spAutoFit/>
          </a:bodyPr>
          <a:lstStyle/>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Analyzing success factors of the Israeli Employment Service “Employment Circuits” placement program</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Write research paper and publish in Economic-Letters journal.</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Present the article in the Economy &amp; Business, 19th International Scientific Events Conference, 20-23 August 2020, Burgas, Bulgaria</a:t>
            </a:r>
            <a:endParaRPr lang="he-IL" sz="24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7" name="מלבן 26">
            <a:extLst>
              <a:ext uri="{FF2B5EF4-FFF2-40B4-BE49-F238E27FC236}">
                <a16:creationId xmlns:a16="http://schemas.microsoft.com/office/drawing/2014/main" id="{2C391189-9D3A-40AF-B9C6-B201FCD53A49}"/>
              </a:ext>
            </a:extLst>
          </p:cNvPr>
          <p:cNvSpPr/>
          <p:nvPr/>
        </p:nvSpPr>
        <p:spPr>
          <a:xfrm>
            <a:off x="4967325" y="676438"/>
            <a:ext cx="2257348"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Project Goals</a:t>
            </a:r>
          </a:p>
        </p:txBody>
      </p:sp>
      <p:grpSp>
        <p:nvGrpSpPr>
          <p:cNvPr id="46" name="קבוצה 45">
            <a:extLst>
              <a:ext uri="{FF2B5EF4-FFF2-40B4-BE49-F238E27FC236}">
                <a16:creationId xmlns:a16="http://schemas.microsoft.com/office/drawing/2014/main" id="{757F445D-B30F-4AD2-B772-145215E71441}"/>
              </a:ext>
            </a:extLst>
          </p:cNvPr>
          <p:cNvGrpSpPr/>
          <p:nvPr/>
        </p:nvGrpSpPr>
        <p:grpSpPr>
          <a:xfrm>
            <a:off x="1670726" y="5989636"/>
            <a:ext cx="1923764" cy="752840"/>
            <a:chOff x="5953" y="12556"/>
            <a:chExt cx="2214562" cy="901113"/>
          </a:xfrm>
        </p:grpSpPr>
        <p:sp>
          <p:nvSpPr>
            <p:cNvPr id="47" name="חץ: סוגר זוויתי 46">
              <a:extLst>
                <a:ext uri="{FF2B5EF4-FFF2-40B4-BE49-F238E27FC236}">
                  <a16:creationId xmlns:a16="http://schemas.microsoft.com/office/drawing/2014/main" id="{C3ED96D4-A67E-49A5-89A7-D2A0B733BEC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8" name="חץ: סוגר זוויתי 4">
              <a:extLst>
                <a:ext uri="{FF2B5EF4-FFF2-40B4-BE49-F238E27FC236}">
                  <a16:creationId xmlns:a16="http://schemas.microsoft.com/office/drawing/2014/main" id="{B75F57B5-C803-434D-B445-0429ABE5AD4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E432103E-A54C-49A7-8204-E9A803878E65}"/>
              </a:ext>
            </a:extLst>
          </p:cNvPr>
          <p:cNvGrpSpPr/>
          <p:nvPr/>
        </p:nvGrpSpPr>
        <p:grpSpPr>
          <a:xfrm>
            <a:off x="3250248" y="5989933"/>
            <a:ext cx="1787423" cy="752543"/>
            <a:chOff x="1999059" y="12912"/>
            <a:chExt cx="2214562" cy="900757"/>
          </a:xfrm>
        </p:grpSpPr>
        <p:sp>
          <p:nvSpPr>
            <p:cNvPr id="50" name="חץ: סוגר זוויתי 49">
              <a:extLst>
                <a:ext uri="{FF2B5EF4-FFF2-40B4-BE49-F238E27FC236}">
                  <a16:creationId xmlns:a16="http://schemas.microsoft.com/office/drawing/2014/main" id="{A2EBF305-B100-4E39-A360-894270AB0E6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1" name="חץ: סוגר זוויתי 6">
              <a:extLst>
                <a:ext uri="{FF2B5EF4-FFF2-40B4-BE49-F238E27FC236}">
                  <a16:creationId xmlns:a16="http://schemas.microsoft.com/office/drawing/2014/main" id="{C166D414-E375-4DE8-9CA7-E1F5D8DF27F2}"/>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2" name="קבוצה 51">
            <a:extLst>
              <a:ext uri="{FF2B5EF4-FFF2-40B4-BE49-F238E27FC236}">
                <a16:creationId xmlns:a16="http://schemas.microsoft.com/office/drawing/2014/main" id="{C8A20B53-A50A-4F5B-8898-C75BDE4D588D}"/>
              </a:ext>
            </a:extLst>
          </p:cNvPr>
          <p:cNvGrpSpPr/>
          <p:nvPr/>
        </p:nvGrpSpPr>
        <p:grpSpPr>
          <a:xfrm>
            <a:off x="5955261" y="5989636"/>
            <a:ext cx="1753550" cy="752840"/>
            <a:chOff x="3992165" y="12556"/>
            <a:chExt cx="2214562" cy="901113"/>
          </a:xfrm>
        </p:grpSpPr>
        <p:sp>
          <p:nvSpPr>
            <p:cNvPr id="53" name="חץ: סוגר זוויתי 52">
              <a:extLst>
                <a:ext uri="{FF2B5EF4-FFF2-40B4-BE49-F238E27FC236}">
                  <a16:creationId xmlns:a16="http://schemas.microsoft.com/office/drawing/2014/main" id="{D8805AA5-9515-4925-97C2-5CA105E6CF07}"/>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4" name="חץ: סוגר זוויתי 8">
              <a:extLst>
                <a:ext uri="{FF2B5EF4-FFF2-40B4-BE49-F238E27FC236}">
                  <a16:creationId xmlns:a16="http://schemas.microsoft.com/office/drawing/2014/main" id="{EEF2B3E6-7D3E-444F-A486-969B07518752}"/>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5" name="קבוצה 54">
            <a:extLst>
              <a:ext uri="{FF2B5EF4-FFF2-40B4-BE49-F238E27FC236}">
                <a16:creationId xmlns:a16="http://schemas.microsoft.com/office/drawing/2014/main" id="{E349A555-1474-4610-B252-15295BC6EE31}"/>
              </a:ext>
            </a:extLst>
          </p:cNvPr>
          <p:cNvGrpSpPr/>
          <p:nvPr/>
        </p:nvGrpSpPr>
        <p:grpSpPr>
          <a:xfrm>
            <a:off x="4663233" y="6003667"/>
            <a:ext cx="1660667" cy="746454"/>
            <a:chOff x="5985275" y="27845"/>
            <a:chExt cx="2214563" cy="893469"/>
          </a:xfrm>
        </p:grpSpPr>
        <p:sp>
          <p:nvSpPr>
            <p:cNvPr id="56" name="חץ: סוגר זוויתי 55">
              <a:extLst>
                <a:ext uri="{FF2B5EF4-FFF2-40B4-BE49-F238E27FC236}">
                  <a16:creationId xmlns:a16="http://schemas.microsoft.com/office/drawing/2014/main" id="{9647F03E-D98D-4355-A077-946397825130}"/>
                </a:ext>
              </a:extLst>
            </p:cNvPr>
            <p:cNvSpPr/>
            <p:nvPr/>
          </p:nvSpPr>
          <p:spPr>
            <a:xfrm>
              <a:off x="5985275" y="27845"/>
              <a:ext cx="2214563"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7" name="חץ: סוגר זוויתי 10">
              <a:extLst>
                <a:ext uri="{FF2B5EF4-FFF2-40B4-BE49-F238E27FC236}">
                  <a16:creationId xmlns:a16="http://schemas.microsoft.com/office/drawing/2014/main" id="{C79AAACB-FDD5-4859-AE6B-04F21FC08C1F}"/>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E35B3256-4720-49AB-97BA-D85B401EDC1D}"/>
              </a:ext>
            </a:extLst>
          </p:cNvPr>
          <p:cNvGrpSpPr/>
          <p:nvPr/>
        </p:nvGrpSpPr>
        <p:grpSpPr>
          <a:xfrm>
            <a:off x="7376994" y="6003435"/>
            <a:ext cx="1678466" cy="754330"/>
            <a:chOff x="7978378" y="10772"/>
            <a:chExt cx="2214562" cy="902897"/>
          </a:xfrm>
        </p:grpSpPr>
        <p:sp>
          <p:nvSpPr>
            <p:cNvPr id="59" name="חץ: סוגר זוויתי 58">
              <a:extLst>
                <a:ext uri="{FF2B5EF4-FFF2-40B4-BE49-F238E27FC236}">
                  <a16:creationId xmlns:a16="http://schemas.microsoft.com/office/drawing/2014/main" id="{319096B8-4EBA-4257-BFF0-D3638BE54DC1}"/>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0" name="חץ: סוגר זוויתי 12">
              <a:extLst>
                <a:ext uri="{FF2B5EF4-FFF2-40B4-BE49-F238E27FC236}">
                  <a16:creationId xmlns:a16="http://schemas.microsoft.com/office/drawing/2014/main" id="{2C68161C-A251-4ED1-8398-02DB21C1DA6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CA1BCB4-F7A0-4276-82DF-C12402DA57BD}"/>
              </a:ext>
            </a:extLst>
          </p:cNvPr>
          <p:cNvGrpSpPr/>
          <p:nvPr/>
        </p:nvGrpSpPr>
        <p:grpSpPr>
          <a:xfrm>
            <a:off x="8711223" y="6009011"/>
            <a:ext cx="2374466" cy="748754"/>
            <a:chOff x="9971484" y="17447"/>
            <a:chExt cx="2214562" cy="896222"/>
          </a:xfrm>
        </p:grpSpPr>
        <p:sp>
          <p:nvSpPr>
            <p:cNvPr id="62" name="חץ: סוגר זוויתי 61">
              <a:extLst>
                <a:ext uri="{FF2B5EF4-FFF2-40B4-BE49-F238E27FC236}">
                  <a16:creationId xmlns:a16="http://schemas.microsoft.com/office/drawing/2014/main" id="{67F6EEAB-629C-4A22-A8B1-95F0E5D8899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3" name="חץ: סוגר זוויתי 14">
              <a:extLst>
                <a:ext uri="{FF2B5EF4-FFF2-40B4-BE49-F238E27FC236}">
                  <a16:creationId xmlns:a16="http://schemas.microsoft.com/office/drawing/2014/main" id="{565170FA-E763-42EC-973F-0FF7BDA6B1F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131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2C606D1-43C0-47CC-B34C-7B4375A6C0A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861120" y="1313736"/>
            <a:ext cx="10689917" cy="3114763"/>
          </a:xfrm>
          <a:prstGeom prst="rect">
            <a:avLst/>
          </a:prstGeom>
          <a:noFill/>
        </p:spPr>
        <p:txBody>
          <a:bodyPr wrap="square" rtlCol="1">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The 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1) Without work, that is, were not in paid employment or self 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2) Currently available for work, that is, were available for paid employment or self-employment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3) Seeking work, that is, had taken specific steps in a specified recent period to seek paid employment or self-employment.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sp>
        <p:nvSpPr>
          <p:cNvPr id="29" name="מלבן 28">
            <a:extLst>
              <a:ext uri="{FF2B5EF4-FFF2-40B4-BE49-F238E27FC236}">
                <a16:creationId xmlns:a16="http://schemas.microsoft.com/office/drawing/2014/main" id="{A428518E-B8BF-4E49-85A1-F550BFBA10AC}"/>
              </a:ext>
            </a:extLst>
          </p:cNvPr>
          <p:cNvSpPr/>
          <p:nvPr/>
        </p:nvSpPr>
        <p:spPr>
          <a:xfrm>
            <a:off x="3229942" y="611052"/>
            <a:ext cx="5952271"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Overall information</a:t>
            </a:r>
          </a:p>
        </p:txBody>
      </p:sp>
      <p:grpSp>
        <p:nvGrpSpPr>
          <p:cNvPr id="26" name="קבוצה 25">
            <a:extLst>
              <a:ext uri="{FF2B5EF4-FFF2-40B4-BE49-F238E27FC236}">
                <a16:creationId xmlns:a16="http://schemas.microsoft.com/office/drawing/2014/main" id="{F32378D1-2877-47A4-B40B-D1A6B92A48E1}"/>
              </a:ext>
            </a:extLst>
          </p:cNvPr>
          <p:cNvGrpSpPr/>
          <p:nvPr/>
        </p:nvGrpSpPr>
        <p:grpSpPr>
          <a:xfrm>
            <a:off x="1670726" y="5989636"/>
            <a:ext cx="1923764" cy="752840"/>
            <a:chOff x="5953" y="12556"/>
            <a:chExt cx="2214562" cy="901113"/>
          </a:xfrm>
        </p:grpSpPr>
        <p:sp>
          <p:nvSpPr>
            <p:cNvPr id="30" name="חץ: סוגר זוויתי 29">
              <a:extLst>
                <a:ext uri="{FF2B5EF4-FFF2-40B4-BE49-F238E27FC236}">
                  <a16:creationId xmlns:a16="http://schemas.microsoft.com/office/drawing/2014/main" id="{8240EDB6-7536-4752-BA2B-9C6EEE3DC6E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1" name="חץ: סוגר זוויתי 4">
              <a:extLst>
                <a:ext uri="{FF2B5EF4-FFF2-40B4-BE49-F238E27FC236}">
                  <a16:creationId xmlns:a16="http://schemas.microsoft.com/office/drawing/2014/main" id="{2DF69AFD-D7A1-4034-8457-B5A81B6B6AB8}"/>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2" name="קבוצה 31">
            <a:extLst>
              <a:ext uri="{FF2B5EF4-FFF2-40B4-BE49-F238E27FC236}">
                <a16:creationId xmlns:a16="http://schemas.microsoft.com/office/drawing/2014/main" id="{535D04A0-0010-4F56-85E5-E914EABDEFEB}"/>
              </a:ext>
            </a:extLst>
          </p:cNvPr>
          <p:cNvGrpSpPr/>
          <p:nvPr/>
        </p:nvGrpSpPr>
        <p:grpSpPr>
          <a:xfrm>
            <a:off x="3250248" y="5989933"/>
            <a:ext cx="1787423" cy="752543"/>
            <a:chOff x="1999059" y="12912"/>
            <a:chExt cx="2214562" cy="900757"/>
          </a:xfrm>
        </p:grpSpPr>
        <p:sp>
          <p:nvSpPr>
            <p:cNvPr id="33" name="חץ: סוגר זוויתי 32">
              <a:extLst>
                <a:ext uri="{FF2B5EF4-FFF2-40B4-BE49-F238E27FC236}">
                  <a16:creationId xmlns:a16="http://schemas.microsoft.com/office/drawing/2014/main" id="{9BDDEA6B-F51A-48F5-9CEE-8C309C80E61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A60037B9-9111-4B57-97B4-B1FA729CE4CC}"/>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2C5BCAC-9965-4D8D-8BCF-4B9E03DAA0AD}"/>
              </a:ext>
            </a:extLst>
          </p:cNvPr>
          <p:cNvGrpSpPr/>
          <p:nvPr/>
        </p:nvGrpSpPr>
        <p:grpSpPr>
          <a:xfrm>
            <a:off x="5955261" y="5989636"/>
            <a:ext cx="1753550" cy="752840"/>
            <a:chOff x="3992165" y="12556"/>
            <a:chExt cx="2214562" cy="901113"/>
          </a:xfrm>
        </p:grpSpPr>
        <p:sp>
          <p:nvSpPr>
            <p:cNvPr id="36" name="חץ: סוגר זוויתי 35">
              <a:extLst>
                <a:ext uri="{FF2B5EF4-FFF2-40B4-BE49-F238E27FC236}">
                  <a16:creationId xmlns:a16="http://schemas.microsoft.com/office/drawing/2014/main" id="{C751F408-6502-4F63-A242-F0473512A97C}"/>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0079DBFA-88B4-4AF8-8366-2D3611FAA1C1}"/>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8" name="קבוצה 37">
            <a:extLst>
              <a:ext uri="{FF2B5EF4-FFF2-40B4-BE49-F238E27FC236}">
                <a16:creationId xmlns:a16="http://schemas.microsoft.com/office/drawing/2014/main" id="{7C467059-64A8-4C2E-8900-001F66026489}"/>
              </a:ext>
            </a:extLst>
          </p:cNvPr>
          <p:cNvGrpSpPr/>
          <p:nvPr/>
        </p:nvGrpSpPr>
        <p:grpSpPr>
          <a:xfrm>
            <a:off x="4663233" y="6003667"/>
            <a:ext cx="1660667" cy="746454"/>
            <a:chOff x="5985275" y="27845"/>
            <a:chExt cx="2214563" cy="893469"/>
          </a:xfrm>
        </p:grpSpPr>
        <p:sp>
          <p:nvSpPr>
            <p:cNvPr id="39" name="חץ: סוגר זוויתי 38">
              <a:extLst>
                <a:ext uri="{FF2B5EF4-FFF2-40B4-BE49-F238E27FC236}">
                  <a16:creationId xmlns:a16="http://schemas.microsoft.com/office/drawing/2014/main" id="{147385C3-79F0-4818-A8D4-E75E8ED2C175}"/>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7AB1DA01-326C-4CCD-A8FD-53650D4AB58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163E2A1F-AE1D-49E0-A0EB-252525FC8DB4}"/>
              </a:ext>
            </a:extLst>
          </p:cNvPr>
          <p:cNvGrpSpPr/>
          <p:nvPr/>
        </p:nvGrpSpPr>
        <p:grpSpPr>
          <a:xfrm>
            <a:off x="7376994" y="6003435"/>
            <a:ext cx="1678466" cy="754330"/>
            <a:chOff x="7978378" y="10772"/>
            <a:chExt cx="2214562" cy="902897"/>
          </a:xfrm>
        </p:grpSpPr>
        <p:sp>
          <p:nvSpPr>
            <p:cNvPr id="42" name="חץ: סוגר זוויתי 41">
              <a:extLst>
                <a:ext uri="{FF2B5EF4-FFF2-40B4-BE49-F238E27FC236}">
                  <a16:creationId xmlns:a16="http://schemas.microsoft.com/office/drawing/2014/main" id="{217A68CA-E08D-442E-B948-32A9E729DD3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02172BE3-685E-4059-A1EA-03236904E4FB}"/>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A51F4149-247C-4515-96DA-5AFA1BC59D1E}"/>
              </a:ext>
            </a:extLst>
          </p:cNvPr>
          <p:cNvGrpSpPr/>
          <p:nvPr/>
        </p:nvGrpSpPr>
        <p:grpSpPr>
          <a:xfrm>
            <a:off x="8711223" y="6009011"/>
            <a:ext cx="2374466" cy="748754"/>
            <a:chOff x="9971484" y="17447"/>
            <a:chExt cx="2214562" cy="896222"/>
          </a:xfrm>
        </p:grpSpPr>
        <p:sp>
          <p:nvSpPr>
            <p:cNvPr id="45" name="חץ: סוגר זוויתי 44">
              <a:extLst>
                <a:ext uri="{FF2B5EF4-FFF2-40B4-BE49-F238E27FC236}">
                  <a16:creationId xmlns:a16="http://schemas.microsoft.com/office/drawing/2014/main" id="{A35B9AF7-B399-4D94-95F1-D7B32B7401E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13A63CA3-B397-4796-953F-078231779566}"/>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27803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7582A29A-E9ED-4D5A-809C-87382DC4F74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4"/>
          <a:stretch>
            <a:fillRect/>
          </a:stretch>
        </p:blipFill>
        <p:spPr>
          <a:xfrm>
            <a:off x="1157569" y="1075849"/>
            <a:ext cx="9515798"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5"/>
          <a:stretch>
            <a:fillRect/>
          </a:stretch>
        </p:blipFill>
        <p:spPr>
          <a:xfrm>
            <a:off x="1129626" y="901137"/>
            <a:ext cx="5057775" cy="276225"/>
          </a:xfrm>
          <a:prstGeom prst="rect">
            <a:avLst/>
          </a:prstGeom>
        </p:spPr>
      </p:pic>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62646" y="5487392"/>
            <a:ext cx="10450764" cy="33855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
        <p:nvSpPr>
          <p:cNvPr id="32" name="מלבן 31">
            <a:extLst>
              <a:ext uri="{FF2B5EF4-FFF2-40B4-BE49-F238E27FC236}">
                <a16:creationId xmlns:a16="http://schemas.microsoft.com/office/drawing/2014/main" id="{4813152B-0247-4AB0-91BC-64690ECBBBD4}"/>
              </a:ext>
            </a:extLst>
          </p:cNvPr>
          <p:cNvSpPr/>
          <p:nvPr/>
        </p:nvSpPr>
        <p:spPr>
          <a:xfrm>
            <a:off x="2014867" y="353042"/>
            <a:ext cx="861806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compared to OECD (Before Covid-19 pandemic) </a:t>
            </a:r>
          </a:p>
        </p:txBody>
      </p:sp>
      <p:grpSp>
        <p:nvGrpSpPr>
          <p:cNvPr id="46" name="קבוצה 45">
            <a:extLst>
              <a:ext uri="{FF2B5EF4-FFF2-40B4-BE49-F238E27FC236}">
                <a16:creationId xmlns:a16="http://schemas.microsoft.com/office/drawing/2014/main" id="{BCA6B484-AA4A-4B37-BABE-8BFABBB36EDD}"/>
              </a:ext>
            </a:extLst>
          </p:cNvPr>
          <p:cNvGrpSpPr/>
          <p:nvPr/>
        </p:nvGrpSpPr>
        <p:grpSpPr>
          <a:xfrm>
            <a:off x="1670726" y="5989636"/>
            <a:ext cx="1923764" cy="752840"/>
            <a:chOff x="5953" y="12556"/>
            <a:chExt cx="2214562" cy="901113"/>
          </a:xfrm>
        </p:grpSpPr>
        <p:sp>
          <p:nvSpPr>
            <p:cNvPr id="47" name="חץ: סוגר זוויתי 46">
              <a:extLst>
                <a:ext uri="{FF2B5EF4-FFF2-40B4-BE49-F238E27FC236}">
                  <a16:creationId xmlns:a16="http://schemas.microsoft.com/office/drawing/2014/main" id="{C8D1D159-4D0A-4577-96EB-2E18B240E28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8" name="חץ: סוגר זוויתי 4">
              <a:extLst>
                <a:ext uri="{FF2B5EF4-FFF2-40B4-BE49-F238E27FC236}">
                  <a16:creationId xmlns:a16="http://schemas.microsoft.com/office/drawing/2014/main" id="{DECC6386-BE38-4AFE-8311-C95732BCD4BE}"/>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0D607217-5242-47AD-97E9-860DFD86B635}"/>
              </a:ext>
            </a:extLst>
          </p:cNvPr>
          <p:cNvGrpSpPr/>
          <p:nvPr/>
        </p:nvGrpSpPr>
        <p:grpSpPr>
          <a:xfrm>
            <a:off x="3250248" y="5989933"/>
            <a:ext cx="1787423" cy="752543"/>
            <a:chOff x="1999059" y="12912"/>
            <a:chExt cx="2214562" cy="900757"/>
          </a:xfrm>
        </p:grpSpPr>
        <p:sp>
          <p:nvSpPr>
            <p:cNvPr id="50" name="חץ: סוגר זוויתי 49">
              <a:extLst>
                <a:ext uri="{FF2B5EF4-FFF2-40B4-BE49-F238E27FC236}">
                  <a16:creationId xmlns:a16="http://schemas.microsoft.com/office/drawing/2014/main" id="{CA04C051-27A6-40C2-9209-9BE4C90BC4B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1" name="חץ: סוגר זוויתי 6">
              <a:extLst>
                <a:ext uri="{FF2B5EF4-FFF2-40B4-BE49-F238E27FC236}">
                  <a16:creationId xmlns:a16="http://schemas.microsoft.com/office/drawing/2014/main" id="{176C26C8-BE8B-43A1-9BC1-926D48C9D0FD}"/>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2" name="קבוצה 51">
            <a:extLst>
              <a:ext uri="{FF2B5EF4-FFF2-40B4-BE49-F238E27FC236}">
                <a16:creationId xmlns:a16="http://schemas.microsoft.com/office/drawing/2014/main" id="{03792CAD-2FB5-42FF-AF76-F6E34AB0B550}"/>
              </a:ext>
            </a:extLst>
          </p:cNvPr>
          <p:cNvGrpSpPr/>
          <p:nvPr/>
        </p:nvGrpSpPr>
        <p:grpSpPr>
          <a:xfrm>
            <a:off x="5955261" y="5989636"/>
            <a:ext cx="1753550" cy="752840"/>
            <a:chOff x="3992165" y="12556"/>
            <a:chExt cx="2214562" cy="901113"/>
          </a:xfrm>
        </p:grpSpPr>
        <p:sp>
          <p:nvSpPr>
            <p:cNvPr id="53" name="חץ: סוגר זוויתי 52">
              <a:extLst>
                <a:ext uri="{FF2B5EF4-FFF2-40B4-BE49-F238E27FC236}">
                  <a16:creationId xmlns:a16="http://schemas.microsoft.com/office/drawing/2014/main" id="{822A4DB5-1E38-42BE-A71A-F53A17192932}"/>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4" name="חץ: סוגר זוויתי 8">
              <a:extLst>
                <a:ext uri="{FF2B5EF4-FFF2-40B4-BE49-F238E27FC236}">
                  <a16:creationId xmlns:a16="http://schemas.microsoft.com/office/drawing/2014/main" id="{588CCB99-F8A0-401C-993B-6C10ACCA8B86}"/>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5" name="קבוצה 54">
            <a:extLst>
              <a:ext uri="{FF2B5EF4-FFF2-40B4-BE49-F238E27FC236}">
                <a16:creationId xmlns:a16="http://schemas.microsoft.com/office/drawing/2014/main" id="{3DF501EC-65D9-4456-8537-8C3EE9B12502}"/>
              </a:ext>
            </a:extLst>
          </p:cNvPr>
          <p:cNvGrpSpPr/>
          <p:nvPr/>
        </p:nvGrpSpPr>
        <p:grpSpPr>
          <a:xfrm>
            <a:off x="4663233" y="6003667"/>
            <a:ext cx="1660667" cy="746454"/>
            <a:chOff x="5985275" y="27845"/>
            <a:chExt cx="2214563" cy="893469"/>
          </a:xfrm>
        </p:grpSpPr>
        <p:sp>
          <p:nvSpPr>
            <p:cNvPr id="56" name="חץ: סוגר זוויתי 55">
              <a:extLst>
                <a:ext uri="{FF2B5EF4-FFF2-40B4-BE49-F238E27FC236}">
                  <a16:creationId xmlns:a16="http://schemas.microsoft.com/office/drawing/2014/main" id="{1831BAFD-72F9-484E-86C2-DD127C4C5AC6}"/>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7" name="חץ: סוגר זוויתי 10">
              <a:extLst>
                <a:ext uri="{FF2B5EF4-FFF2-40B4-BE49-F238E27FC236}">
                  <a16:creationId xmlns:a16="http://schemas.microsoft.com/office/drawing/2014/main" id="{3E268639-7391-41D2-85B5-01DE9D807FF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7F2C44B6-486E-4D5E-BB3C-C4FCC1F219F7}"/>
              </a:ext>
            </a:extLst>
          </p:cNvPr>
          <p:cNvGrpSpPr/>
          <p:nvPr/>
        </p:nvGrpSpPr>
        <p:grpSpPr>
          <a:xfrm>
            <a:off x="7376994" y="6003435"/>
            <a:ext cx="1678466" cy="754330"/>
            <a:chOff x="7978378" y="10772"/>
            <a:chExt cx="2214562" cy="902897"/>
          </a:xfrm>
        </p:grpSpPr>
        <p:sp>
          <p:nvSpPr>
            <p:cNvPr id="59" name="חץ: סוגר זוויתי 58">
              <a:extLst>
                <a:ext uri="{FF2B5EF4-FFF2-40B4-BE49-F238E27FC236}">
                  <a16:creationId xmlns:a16="http://schemas.microsoft.com/office/drawing/2014/main" id="{50E3C1F7-6A91-481E-B86D-6663181ACE21}"/>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0" name="חץ: סוגר זוויתי 12">
              <a:extLst>
                <a:ext uri="{FF2B5EF4-FFF2-40B4-BE49-F238E27FC236}">
                  <a16:creationId xmlns:a16="http://schemas.microsoft.com/office/drawing/2014/main" id="{78E2D461-D818-4EE2-9ED8-1B92F80E70A8}"/>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D1FD9DBF-4F7B-4324-A237-C510C3B7D35F}"/>
              </a:ext>
            </a:extLst>
          </p:cNvPr>
          <p:cNvGrpSpPr/>
          <p:nvPr/>
        </p:nvGrpSpPr>
        <p:grpSpPr>
          <a:xfrm>
            <a:off x="8711223" y="6009011"/>
            <a:ext cx="2374466" cy="748754"/>
            <a:chOff x="9971484" y="17447"/>
            <a:chExt cx="2214562" cy="896222"/>
          </a:xfrm>
        </p:grpSpPr>
        <p:sp>
          <p:nvSpPr>
            <p:cNvPr id="66" name="חץ: סוגר זוויתי 65">
              <a:extLst>
                <a:ext uri="{FF2B5EF4-FFF2-40B4-BE49-F238E27FC236}">
                  <a16:creationId xmlns:a16="http://schemas.microsoft.com/office/drawing/2014/main" id="{A14C7F1A-1C81-49D3-B39C-3D9B66B8AAD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CEE87B45-D78F-46BB-AFA8-82322CCD7CE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a:extLst>
              <a:ext uri="{FF2B5EF4-FFF2-40B4-BE49-F238E27FC236}">
                <a16:creationId xmlns:a16="http://schemas.microsoft.com/office/drawing/2014/main" id="{A2551AEE-00F8-4DC7-A0F5-3999C4AFE25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597977" y="3996395"/>
            <a:ext cx="1051709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Japan, the unemployment index stands at 2.3%.</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right to social assistance is very strict based on stringent asset testing.</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691397" y="1950366"/>
            <a:ext cx="2927404" cy="276999"/>
          </a:xfrm>
          <a:prstGeom prst="rect">
            <a:avLst/>
          </a:prstGeom>
          <a:no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4">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597977" y="3215983"/>
            <a:ext cx="10517090" cy="276999"/>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Yan DI, "China’s Employment Policies and Strategies", Chinese Academy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Ministry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a:t>
            </a:r>
            <a:r>
              <a:rPr lang="en-US" sz="1200" dirty="0" err="1">
                <a:solidFill>
                  <a:schemeClr val="tx2"/>
                </a:solidFill>
                <a:latin typeface="David" panose="020E0502060401010101" pitchFamily="34" charset="-79"/>
                <a:cs typeface="David" panose="020E0502060401010101" pitchFamily="34" charset="-79"/>
              </a:rPr>
              <a:t>P.R.China</a:t>
            </a:r>
            <a:r>
              <a:rPr lang="en-US" sz="1200" dirty="0">
                <a:solidFill>
                  <a:schemeClr val="tx2"/>
                </a:solidFill>
                <a:latin typeface="David" panose="020E0502060401010101" pitchFamily="34" charset="-79"/>
                <a:cs typeface="David" panose="020E0502060401010101" pitchFamily="34" charset="-79"/>
              </a:rPr>
              <a:t>, 2006 </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91397" y="5040420"/>
            <a:ext cx="10517090" cy="484363"/>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597977" y="1275874"/>
            <a:ext cx="10517090"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spcBef>
                <a:spcPct val="0"/>
              </a:spcBef>
              <a:spcAft>
                <a:spcPct val="0"/>
              </a:spcAft>
              <a:buFont typeface="Arial" panose="020B0604020202020204" pitchFamily="34" charset="0"/>
              <a:buChar char="•"/>
            </a:pPr>
            <a:r>
              <a:rPr lang="en-US" altLang="he-IL" sz="2000" dirty="0">
                <a:latin typeface="David" panose="020E0502060401010101" pitchFamily="34" charset="-79"/>
                <a:ea typeface="Times New Roman" panose="02020603050405020304" pitchFamily="18" charset="0"/>
                <a:cs typeface="David" panose="020E0502060401010101" pitchFamily="34" charset="-79"/>
              </a:rPr>
              <a:t>In Europe, the unemployment index stands at 6.5%.</a:t>
            </a:r>
            <a:br>
              <a:rPr lang="en-US" altLang="he-IL" sz="2000" dirty="0">
                <a:latin typeface="David" panose="020E0502060401010101" pitchFamily="34" charset="-79"/>
                <a:ea typeface="Times New Roman" panose="02020603050405020304" pitchFamily="18" charset="0"/>
                <a:cs typeface="David" panose="020E0502060401010101" pitchFamily="34" charset="-79"/>
              </a:rPr>
            </a:br>
            <a:r>
              <a:rPr lang="en-US" altLang="he-IL" sz="2000" dirty="0">
                <a:latin typeface="David" panose="020E0502060401010101" pitchFamily="34" charset="-79"/>
                <a:ea typeface="Times New Roman" panose="02020603050405020304" pitchFamily="18" charset="0"/>
                <a:cs typeface="David" panose="020E0502060401010101" pitchFamily="34" charset="-79"/>
              </a:rPr>
              <a:t>The European Employment Service works with job search platform</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597977" y="2537470"/>
            <a:ext cx="10970855"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China, the unemployment index stands at 3.6%.</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China has a strong information system infrastructure (The </a:t>
            </a:r>
            <a:r>
              <a:rPr lang="en-US" sz="2000" dirty="0" err="1">
                <a:latin typeface="David" panose="020E0502060401010101" pitchFamily="34" charset="-79"/>
                <a:cs typeface="David" panose="020E0502060401010101" pitchFamily="34" charset="-79"/>
              </a:rPr>
              <a:t>Hùkǒu</a:t>
            </a:r>
            <a:r>
              <a:rPr lang="en-US" sz="2000" dirty="0">
                <a:latin typeface="David" panose="020E0502060401010101" pitchFamily="34" charset="-79"/>
                <a:cs typeface="David" panose="020E0502060401010101" pitchFamily="34" charset="-79"/>
              </a:rPr>
              <a:t> System Population Register System)</a:t>
            </a:r>
            <a:endParaRPr lang="he-IL" sz="2000"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48" name="מלבן 47">
            <a:extLst>
              <a:ext uri="{FF2B5EF4-FFF2-40B4-BE49-F238E27FC236}">
                <a16:creationId xmlns:a16="http://schemas.microsoft.com/office/drawing/2014/main" id="{EC8B2D9E-6A00-4C2B-B6C8-03CDA188EA61}"/>
              </a:ext>
            </a:extLst>
          </p:cNvPr>
          <p:cNvSpPr/>
          <p:nvPr/>
        </p:nvSpPr>
        <p:spPr>
          <a:xfrm>
            <a:off x="4124374" y="498765"/>
            <a:ext cx="391806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OECD</a:t>
            </a:r>
          </a:p>
        </p:txBody>
      </p:sp>
      <p:grpSp>
        <p:nvGrpSpPr>
          <p:cNvPr id="30" name="קבוצה 29">
            <a:extLst>
              <a:ext uri="{FF2B5EF4-FFF2-40B4-BE49-F238E27FC236}">
                <a16:creationId xmlns:a16="http://schemas.microsoft.com/office/drawing/2014/main" id="{25E16CC1-F3DD-4F2A-90DC-FF7C1101D385}"/>
              </a:ext>
            </a:extLst>
          </p:cNvPr>
          <p:cNvGrpSpPr/>
          <p:nvPr/>
        </p:nvGrpSpPr>
        <p:grpSpPr>
          <a:xfrm>
            <a:off x="1670726" y="5989636"/>
            <a:ext cx="1923764" cy="752840"/>
            <a:chOff x="5953" y="12556"/>
            <a:chExt cx="2214562" cy="901113"/>
          </a:xfrm>
        </p:grpSpPr>
        <p:sp>
          <p:nvSpPr>
            <p:cNvPr id="32" name="חץ: סוגר זוויתי 31">
              <a:extLst>
                <a:ext uri="{FF2B5EF4-FFF2-40B4-BE49-F238E27FC236}">
                  <a16:creationId xmlns:a16="http://schemas.microsoft.com/office/drawing/2014/main" id="{E57DAEDF-8859-40D7-A551-A300C8838DF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180B4521-2738-4967-9355-629B7473389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A26555A1-FA50-4C46-8339-AC4ACB3A4A25}"/>
              </a:ext>
            </a:extLst>
          </p:cNvPr>
          <p:cNvGrpSpPr/>
          <p:nvPr/>
        </p:nvGrpSpPr>
        <p:grpSpPr>
          <a:xfrm>
            <a:off x="3250248" y="5989933"/>
            <a:ext cx="1787423" cy="752543"/>
            <a:chOff x="1999059" y="12912"/>
            <a:chExt cx="2214562" cy="900757"/>
          </a:xfrm>
        </p:grpSpPr>
        <p:sp>
          <p:nvSpPr>
            <p:cNvPr id="35" name="חץ: סוגר זוויתי 34">
              <a:extLst>
                <a:ext uri="{FF2B5EF4-FFF2-40B4-BE49-F238E27FC236}">
                  <a16:creationId xmlns:a16="http://schemas.microsoft.com/office/drawing/2014/main" id="{BC556354-53F1-4779-BEF6-4829DDFF2B6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928BFB82-3F4F-4676-B381-CD1D8167CA9F}"/>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7" name="קבוצה 36">
            <a:extLst>
              <a:ext uri="{FF2B5EF4-FFF2-40B4-BE49-F238E27FC236}">
                <a16:creationId xmlns:a16="http://schemas.microsoft.com/office/drawing/2014/main" id="{04FEBBC3-56BB-40FF-BEB6-44A0456E869C}"/>
              </a:ext>
            </a:extLst>
          </p:cNvPr>
          <p:cNvGrpSpPr/>
          <p:nvPr/>
        </p:nvGrpSpPr>
        <p:grpSpPr>
          <a:xfrm>
            <a:off x="5955261" y="5989636"/>
            <a:ext cx="1753550" cy="752840"/>
            <a:chOff x="3992165" y="12556"/>
            <a:chExt cx="2214562" cy="901113"/>
          </a:xfrm>
        </p:grpSpPr>
        <p:sp>
          <p:nvSpPr>
            <p:cNvPr id="38" name="חץ: סוגר זוויתי 37">
              <a:extLst>
                <a:ext uri="{FF2B5EF4-FFF2-40B4-BE49-F238E27FC236}">
                  <a16:creationId xmlns:a16="http://schemas.microsoft.com/office/drawing/2014/main" id="{D36745B7-93D0-45A3-8D95-5B2898B4DAA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46D5C64A-B9DC-4DE0-B61A-1D2357A938AC}"/>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0" name="קבוצה 39">
            <a:extLst>
              <a:ext uri="{FF2B5EF4-FFF2-40B4-BE49-F238E27FC236}">
                <a16:creationId xmlns:a16="http://schemas.microsoft.com/office/drawing/2014/main" id="{46363836-A607-459E-ADD3-7F1C5CE45F96}"/>
              </a:ext>
            </a:extLst>
          </p:cNvPr>
          <p:cNvGrpSpPr/>
          <p:nvPr/>
        </p:nvGrpSpPr>
        <p:grpSpPr>
          <a:xfrm>
            <a:off x="4663233" y="6003667"/>
            <a:ext cx="1660667" cy="746454"/>
            <a:chOff x="5985275" y="27845"/>
            <a:chExt cx="2214563" cy="893469"/>
          </a:xfrm>
        </p:grpSpPr>
        <p:sp>
          <p:nvSpPr>
            <p:cNvPr id="41" name="חץ: סוגר זוויתי 40">
              <a:extLst>
                <a:ext uri="{FF2B5EF4-FFF2-40B4-BE49-F238E27FC236}">
                  <a16:creationId xmlns:a16="http://schemas.microsoft.com/office/drawing/2014/main" id="{8B4F0D3E-9435-468F-9445-BA010106B0D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40219899-5917-43F2-886F-8368FC88511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82970A01-57AC-4248-988F-45F0F6DB8FBE}"/>
              </a:ext>
            </a:extLst>
          </p:cNvPr>
          <p:cNvGrpSpPr/>
          <p:nvPr/>
        </p:nvGrpSpPr>
        <p:grpSpPr>
          <a:xfrm>
            <a:off x="7376994" y="6003435"/>
            <a:ext cx="1678466" cy="754330"/>
            <a:chOff x="7978378" y="10772"/>
            <a:chExt cx="2214562" cy="902897"/>
          </a:xfrm>
        </p:grpSpPr>
        <p:sp>
          <p:nvSpPr>
            <p:cNvPr id="44" name="חץ: סוגר זוויתי 43">
              <a:extLst>
                <a:ext uri="{FF2B5EF4-FFF2-40B4-BE49-F238E27FC236}">
                  <a16:creationId xmlns:a16="http://schemas.microsoft.com/office/drawing/2014/main" id="{B6B4E9DF-6D28-41D6-925B-BE22711EA05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5ADDBA98-CFCE-4224-A20C-859AD731AF7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6" name="קבוצה 45">
            <a:extLst>
              <a:ext uri="{FF2B5EF4-FFF2-40B4-BE49-F238E27FC236}">
                <a16:creationId xmlns:a16="http://schemas.microsoft.com/office/drawing/2014/main" id="{BA0526B2-F310-48A5-96BE-A466E01BBA0C}"/>
              </a:ext>
            </a:extLst>
          </p:cNvPr>
          <p:cNvGrpSpPr/>
          <p:nvPr/>
        </p:nvGrpSpPr>
        <p:grpSpPr>
          <a:xfrm>
            <a:off x="8711223" y="6009011"/>
            <a:ext cx="2374466" cy="748754"/>
            <a:chOff x="9971484" y="17447"/>
            <a:chExt cx="2214562" cy="896222"/>
          </a:xfrm>
        </p:grpSpPr>
        <p:sp>
          <p:nvSpPr>
            <p:cNvPr id="74" name="חץ: סוגר זוויתי 73">
              <a:extLst>
                <a:ext uri="{FF2B5EF4-FFF2-40B4-BE49-F238E27FC236}">
                  <a16:creationId xmlns:a16="http://schemas.microsoft.com/office/drawing/2014/main" id="{80076E63-A917-48F4-8299-3C72AF07F76D}"/>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5" name="חץ: סוגר זוויתי 14">
              <a:extLst>
                <a:ext uri="{FF2B5EF4-FFF2-40B4-BE49-F238E27FC236}">
                  <a16:creationId xmlns:a16="http://schemas.microsoft.com/office/drawing/2014/main" id="{254A3C00-6639-4F18-9B2E-58B5B4032CD8}"/>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29880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EF1C618-4602-4BD7-B5A6-37FF1740D9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sp>
        <p:nvSpPr>
          <p:cNvPr id="2" name="מלבן 1">
            <a:extLst>
              <a:ext uri="{FF2B5EF4-FFF2-40B4-BE49-F238E27FC236}">
                <a16:creationId xmlns:a16="http://schemas.microsoft.com/office/drawing/2014/main" id="{4D626C15-8BCA-4EEF-90F7-2F5BE977A868}"/>
              </a:ext>
            </a:extLst>
          </p:cNvPr>
          <p:cNvSpPr/>
          <p:nvPr/>
        </p:nvSpPr>
        <p:spPr>
          <a:xfrm>
            <a:off x="1229723" y="1597718"/>
            <a:ext cx="10026062" cy="2823850"/>
          </a:xfrm>
          <a:prstGeom prst="rect">
            <a:avLst/>
          </a:prstGeom>
          <a:noFill/>
        </p:spPr>
        <p:txBody>
          <a:bodyPr wrap="square">
            <a:spAutoFit/>
          </a:bodyPr>
          <a:lstStyle/>
          <a:p>
            <a:pPr defTabSz="914400"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Social influence</a:t>
            </a:r>
            <a:r>
              <a:rPr lang="en-US" altLang="he-IL" sz="2000" b="1" u="sng" dirty="0">
                <a:latin typeface="David" panose="020E0502060401010101" pitchFamily="34" charset="-79"/>
                <a:ea typeface="Calibri" panose="020F0502020204030204" pitchFamily="34" charset="0"/>
                <a:cs typeface="David" panose="020E0502060401010101" pitchFamily="34" charset="-79"/>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Higher local unemployment weakens the work norm (Winkelmann, 2014).</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cs typeface="David" panose="020E0502060401010101" pitchFamily="34" charset="-79"/>
              </a:rPr>
              <a:t>Job loss has particularly detrimental effects on the subjective perception of social integration, life satisfaction, the access to economic resources and mental health. (</a:t>
            </a:r>
            <a:r>
              <a:rPr lang="en-US" altLang="he-IL" sz="2000" dirty="0" err="1">
                <a:latin typeface="David" panose="020E0502060401010101" pitchFamily="34" charset="-79"/>
                <a:cs typeface="David" panose="020E0502060401010101" pitchFamily="34" charset="-79"/>
              </a:rPr>
              <a:t>Pohlan</a:t>
            </a:r>
            <a:r>
              <a:rPr lang="en-US" altLang="he-IL" sz="2000" dirty="0">
                <a:latin typeface="David" panose="020E0502060401010101" pitchFamily="34" charset="-79"/>
                <a:cs typeface="David" panose="020E0502060401010101" pitchFamily="34" charset="-79"/>
              </a:rPr>
              <a:t>, 2019)</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In EU countries in general, a quarter of the unemployed who suffer from economic problems also suffer from health problems, alcohol addiction, and/or discrimination (Sol, 2016)</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6" name="מלבן 25">
            <a:extLst>
              <a:ext uri="{FF2B5EF4-FFF2-40B4-BE49-F238E27FC236}">
                <a16:creationId xmlns:a16="http://schemas.microsoft.com/office/drawing/2014/main" id="{5BF8F737-0ACF-4551-95B0-827C428146BC}"/>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7" name="מלבן 26">
            <a:extLst>
              <a:ext uri="{FF2B5EF4-FFF2-40B4-BE49-F238E27FC236}">
                <a16:creationId xmlns:a16="http://schemas.microsoft.com/office/drawing/2014/main" id="{D457CB12-7247-42D8-BE60-E60FB4151E2B}"/>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grpSp>
        <p:nvGrpSpPr>
          <p:cNvPr id="32" name="קבוצה 31">
            <a:extLst>
              <a:ext uri="{FF2B5EF4-FFF2-40B4-BE49-F238E27FC236}">
                <a16:creationId xmlns:a16="http://schemas.microsoft.com/office/drawing/2014/main" id="{747683E0-1348-45AC-9201-E081ABB7BA2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7A385505-4DD9-4AAF-B6B1-8E0764FC1E0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CEF8FF3-F732-4D62-A86B-3AEA6F10834E}"/>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FD0AB49A-1A00-488C-B493-CCFB0361DB16}"/>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A9ECFF53-4A96-4173-9185-0F0F1F1F0A2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182A1C5-77D5-4068-99EC-CCEA7458C487}"/>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FB4DD861-DBC9-4C14-BBEB-E86F84FDB024}"/>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2AE4A8C7-84BA-48B9-9379-1DCF2C653386}"/>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9F0D54D9-444C-4DBD-80CC-43786BEEAB67}"/>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D4E26089-41AF-4B60-9F5F-DCF72230651B}"/>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62F22FC2-ACA1-4864-9E62-8C6097E004D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911EBF1-B1EC-491B-B4A3-CE50DE29BFB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523DA248-9FA4-4FC6-A5C0-B90B160CC10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95FD8263-9549-4975-B2AF-8C6C8563AE3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D7705A87-0BAA-46B8-B9A6-A34BBEF47E0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3DF31A63-4228-427F-89DD-10CBA86FC7BE}"/>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6850ED0E-4CF8-433D-A8DC-11413021824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E3594C7D-9FC2-4208-80AC-D8580442110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4978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B82208A6-C252-4FC8-844D-9559270C02C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129476064"/>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1423758" y="1615587"/>
            <a:ext cx="9800284" cy="3285515"/>
          </a:xfrm>
          <a:prstGeom prst="rect">
            <a:avLst/>
          </a:prstGeom>
          <a:noFill/>
        </p:spPr>
        <p:txBody>
          <a:bodyPr wrap="square">
            <a:spAutoFit/>
          </a:bodyPr>
          <a:lstStyle/>
          <a:p>
            <a:pPr algn="l"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Economic influence:</a:t>
            </a:r>
            <a:endParaRPr lang="en-US" altLang="he-IL" sz="2000"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Unemployed with problematic debts indeed do have more problems returning to work than unemployed without debts (</a:t>
            </a:r>
            <a:r>
              <a:rPr lang="en-US" sz="2000" dirty="0" err="1">
                <a:latin typeface="David" panose="020E0502060401010101" pitchFamily="34" charset="-79"/>
                <a:cs typeface="David" panose="020E0502060401010101" pitchFamily="34" charset="-79"/>
              </a:rPr>
              <a:t>Zwinkels</a:t>
            </a:r>
            <a:r>
              <a:rPr lang="en-US" sz="2000" dirty="0">
                <a:latin typeface="David" panose="020E0502060401010101" pitchFamily="34" charset="-79"/>
                <a:cs typeface="David" panose="020E0502060401010101" pitchFamily="34" charset="-79"/>
              </a:rPr>
              <a:t>, 2015).</a:t>
            </a: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Debt relief pathways in the context of employment services do lead to more job placements, and job placement without the relief paths may be relatively limited (Koning, 2014).</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Making debts more manageable for unemployed on social assistance led to a significantly better chance to get back to work (Sol &amp; </a:t>
            </a:r>
            <a:r>
              <a:rPr lang="en-US" sz="2000" dirty="0" err="1">
                <a:latin typeface="David" panose="020E0502060401010101" pitchFamily="34" charset="-79"/>
                <a:cs typeface="David" panose="020E0502060401010101" pitchFamily="34" charset="-79"/>
              </a:rPr>
              <a:t>Kok</a:t>
            </a:r>
            <a:r>
              <a:rPr lang="en-US" sz="2000" dirty="0">
                <a:latin typeface="David" panose="020E0502060401010101" pitchFamily="34" charset="-79"/>
                <a:cs typeface="David" panose="020E0502060401010101" pitchFamily="34" charset="-79"/>
              </a:rPr>
              <a:t>, 2014)</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8" name="מלבן 27">
            <a:extLst>
              <a:ext uri="{FF2B5EF4-FFF2-40B4-BE49-F238E27FC236}">
                <a16:creationId xmlns:a16="http://schemas.microsoft.com/office/drawing/2014/main" id="{6059CF61-BDED-4E18-9823-88B7F26D5C10}"/>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9" name="מלבן 28">
            <a:extLst>
              <a:ext uri="{FF2B5EF4-FFF2-40B4-BE49-F238E27FC236}">
                <a16:creationId xmlns:a16="http://schemas.microsoft.com/office/drawing/2014/main" id="{12E6F39D-9FC1-4420-9848-A1EB12EEC2F3}"/>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grpSp>
        <p:nvGrpSpPr>
          <p:cNvPr id="32" name="קבוצה 31">
            <a:extLst>
              <a:ext uri="{FF2B5EF4-FFF2-40B4-BE49-F238E27FC236}">
                <a16:creationId xmlns:a16="http://schemas.microsoft.com/office/drawing/2014/main" id="{278EDC1C-1A52-46A7-A75B-0D7936422A2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94766B5C-DC5D-404E-A4F1-3CF0255F944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8D1FCF0-2180-4803-BF17-902D46C858A7}"/>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0BD76A2A-9D72-48F0-87FF-017FA5FC6C7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5CEE0E56-DC0A-4CF4-AD1A-582CEE01BF2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807AB624-2A3A-40B3-9D3A-D3609D2C3703}"/>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673B61C-C9DD-4CAC-B173-187F92DE3EC7}"/>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6C70DE73-4FE0-4ECD-9BD2-E45710066F0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DCE3E16A-F6F7-461A-BD7F-94755D3C5424}"/>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41F952E6-7D3F-41FF-887F-3FA039E26BC1}"/>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2C860E57-7F78-46F8-92E8-11696E334FD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434296CA-ABB2-4833-923B-6F3FCEE3C3B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AD21F264-5878-4DFD-A645-C58FE6D8039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81D4164F-C55B-471E-AF23-FC44F044466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EB260FC-DE67-4655-9FBC-3281C15D3C3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82A8A56-F8E1-4C34-B94B-C16B78D50BE8}"/>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1FF0CE59-D02E-4976-91C6-FC7744B9058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AE3DE77-3EA2-4F37-B7D2-A8B97A9CF078}"/>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902595662"/>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7114</TotalTime>
  <Words>3475</Words>
  <Application>Microsoft Office PowerPoint</Application>
  <PresentationFormat>מסך רחב</PresentationFormat>
  <Paragraphs>445</Paragraphs>
  <Slides>34</Slides>
  <Notes>34</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34</vt:i4>
      </vt:variant>
    </vt:vector>
  </HeadingPairs>
  <TitlesOfParts>
    <vt:vector size="46" baseType="lpstr">
      <vt:lpstr>Agency FB</vt:lpstr>
      <vt:lpstr>Arial</vt:lpstr>
      <vt:lpstr>Calibri</vt:lpstr>
      <vt:lpstr>Cambria Math</vt:lpstr>
      <vt:lpstr>David</vt:lpstr>
      <vt:lpstr>Sitka Heading</vt:lpstr>
      <vt:lpstr>Tahoma</vt:lpstr>
      <vt:lpstr>Times New Roman</vt:lpstr>
      <vt:lpstr>TimesNewRomanPS-BoldMT</vt:lpstr>
      <vt:lpstr>Tw Cen MT</vt:lpstr>
      <vt:lpstr>Wingdings</vt:lpstr>
      <vt:lpstr>טיפה</vt:lpstr>
      <vt:lpstr>Department of Industrial Engineering and Management Specialization of Information Systems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156</cp:revision>
  <dcterms:created xsi:type="dcterms:W3CDTF">2020-06-13T14:09:04Z</dcterms:created>
  <dcterms:modified xsi:type="dcterms:W3CDTF">2020-07-15T13:19:31Z</dcterms:modified>
</cp:coreProperties>
</file>