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56" r:id="rId2"/>
    <p:sldId id="257" r:id="rId3"/>
    <p:sldId id="260" r:id="rId4"/>
    <p:sldId id="261" r:id="rId5"/>
    <p:sldId id="262" r:id="rId6"/>
    <p:sldId id="287" r:id="rId7"/>
    <p:sldId id="264" r:id="rId8"/>
    <p:sldId id="267" r:id="rId9"/>
    <p:sldId id="274" r:id="rId10"/>
    <p:sldId id="298" r:id="rId11"/>
    <p:sldId id="271" r:id="rId12"/>
    <p:sldId id="285" r:id="rId13"/>
    <p:sldId id="272" r:id="rId14"/>
    <p:sldId id="286" r:id="rId15"/>
    <p:sldId id="273" r:id="rId16"/>
    <p:sldId id="275" r:id="rId17"/>
    <p:sldId id="276" r:id="rId18"/>
    <p:sldId id="278" r:id="rId19"/>
    <p:sldId id="284" r:id="rId20"/>
    <p:sldId id="290"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83563" autoAdjust="0"/>
  </p:normalViewPr>
  <p:slideViewPr>
    <p:cSldViewPr snapToGrid="0">
      <p:cViewPr varScale="1">
        <p:scale>
          <a:sx n="71" d="100"/>
          <a:sy n="71"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Percent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ד'/אב/תש"ף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999225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t>
            </a:r>
            <a:endParaRPr lang="he-IL" sz="1200" dirty="0">
              <a:latin typeface="David" panose="020E0502060401010101" pitchFamily="34" charset="-79"/>
              <a:ea typeface="Calibri" panose="020F0502020204030204" pitchFamily="34" charset="0"/>
              <a:cs typeface="David" panose="020E05020604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avid" panose="020E0502060401010101" pitchFamily="34" charset="-79"/>
                <a:ea typeface="Calibri" panose="020F0502020204030204" pitchFamily="34" charset="0"/>
                <a:cs typeface="David" panose="020E0502060401010101" pitchFamily="34" charset="-79"/>
              </a:rPr>
              <a:t>All model results are compared to label 4 (failure) and each model result was displayed is significant (ρ &lt; 0.05).</a:t>
            </a:r>
          </a:p>
          <a:p>
            <a:pPr algn="l" rtl="0"/>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188401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ד'/אב/תש"ף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ד'/אב/תש"ף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ד'/אב/תש"ף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ד'/אב/תש"ף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ד'/אב/תש"ף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ד'/אב/תש"ף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ד'/אב/תש"ף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ד'/אב/תש"ף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ד'/אב/תש"ף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ד'/אב/תש"ף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ד'/אב/תש"ף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ד'/אב/תש"ף</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1.xm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13" Type="http://schemas.openxmlformats.org/officeDocument/2006/relationships/image" Target="../media/image11.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9.png"/><Relationship Id="rId5" Type="http://schemas.openxmlformats.org/officeDocument/2006/relationships/image" Target="../media/image24.png"/><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image" Target="../media/image260.png"/><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chart" Target="../charts/chart2.xml"/><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thestatsgeek.com/2014/02/08/r-squared-in-logistic-regress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gif"/><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Presentation Background Examples and Templates to Keep Your ...">
            <a:extLst>
              <a:ext uri="{FF2B5EF4-FFF2-40B4-BE49-F238E27FC236}">
                <a16:creationId xmlns:a16="http://schemas.microsoft.com/office/drawing/2014/main" id="{0E1ABA99-2201-4505-8A55-85270F20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466461" y="3373531"/>
            <a:ext cx="11486861" cy="458335"/>
          </a:xfrm>
        </p:spPr>
        <p:txBody>
          <a:bodyPr anchor="t">
            <a:noAutofit/>
          </a:bodyPr>
          <a:lstStyle/>
          <a:p>
            <a:pPr rtl="0"/>
            <a:r>
              <a:rPr lang="en-US" sz="2400" b="1" dirty="0">
                <a:solidFill>
                  <a:srgbClr val="000000"/>
                </a:solidFill>
                <a:latin typeface="Agency FB" panose="020B0503020202020204" pitchFamily="34" charset="0"/>
                <a:cs typeface="+mn-cs"/>
              </a:rPr>
              <a:t>Department of Industrial Engineering and Management Specialization of Information Systems</a:t>
            </a:r>
          </a:p>
        </p:txBody>
      </p:sp>
      <p:sp>
        <p:nvSpPr>
          <p:cNvPr id="2" name="מלבן 1">
            <a:extLst>
              <a:ext uri="{FF2B5EF4-FFF2-40B4-BE49-F238E27FC236}">
                <a16:creationId xmlns:a16="http://schemas.microsoft.com/office/drawing/2014/main" id="{7D8A4D73-86CE-4F70-A1FE-31B468E3AA17}"/>
              </a:ext>
            </a:extLst>
          </p:cNvPr>
          <p:cNvSpPr/>
          <p:nvPr/>
        </p:nvSpPr>
        <p:spPr>
          <a:xfrm>
            <a:off x="114299" y="1181480"/>
            <a:ext cx="11991737" cy="126188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3800" b="1" dirty="0">
                <a:ln/>
                <a:solidFill>
                  <a:schemeClr val="accent4"/>
                </a:solidFill>
                <a:latin typeface="+mj-lt"/>
                <a:cs typeface="David" panose="020E0502060401010101" pitchFamily="34" charset="-79"/>
              </a:rPr>
              <a:t>Analyzing the success factors of the Israel Employment Service placement program</a:t>
            </a:r>
            <a:endParaRPr lang="he-IL" sz="3800" b="1" cap="none" spc="0" dirty="0">
              <a:ln/>
              <a:solidFill>
                <a:schemeClr val="accent4"/>
              </a:solidFill>
              <a:effectLst/>
              <a:latin typeface="+mj-lt"/>
              <a:cs typeface="David" panose="020E0502060401010101" pitchFamily="34" charset="-79"/>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5265506"/>
            <a:ext cx="3029034" cy="9079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C. Shalev</a:t>
            </a:r>
          </a:p>
          <a:p>
            <a:pPr>
              <a:spcAft>
                <a:spcPts val="600"/>
              </a:spcAft>
            </a:pPr>
            <a:r>
              <a:rPr lang="en-US" sz="2400" b="1" u="sng" dirty="0">
                <a:ln/>
              </a:rPr>
              <a:t>Co-Author</a:t>
            </a:r>
            <a:r>
              <a:rPr lang="en-US" sz="2400" b="1" dirty="0">
                <a:ln/>
              </a:rPr>
              <a:t>: P. Davidov</a:t>
            </a:r>
          </a:p>
        </p:txBody>
      </p:sp>
      <p:sp>
        <p:nvSpPr>
          <p:cNvPr id="11" name="כותרת 1">
            <a:extLst>
              <a:ext uri="{FF2B5EF4-FFF2-40B4-BE49-F238E27FC236}">
                <a16:creationId xmlns:a16="http://schemas.microsoft.com/office/drawing/2014/main" id="{A6C80648-1731-4F7A-981B-1FEE9B6E87E6}"/>
              </a:ext>
            </a:extLst>
          </p:cNvPr>
          <p:cNvSpPr txBox="1">
            <a:spLocks/>
          </p:cNvSpPr>
          <p:nvPr/>
        </p:nvSpPr>
        <p:spPr>
          <a:xfrm>
            <a:off x="4064509" y="4206027"/>
            <a:ext cx="4062981" cy="458335"/>
          </a:xfrm>
          <a:prstGeom prst="rect">
            <a:avLst/>
          </a:prstGeom>
        </p:spPr>
        <p:txBody>
          <a:bodyPr vert="horz" lIns="91440" tIns="45720" rIns="91440" bIns="45720" rtlCol="0" anchor="t">
            <a:noAutofit/>
          </a:bodyPr>
          <a:lstStyle>
            <a:lvl1pPr algn="ctr" defTabSz="914400" rtl="1"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rtl="0"/>
            <a:r>
              <a:rPr lang="en-US" sz="2400" b="1" dirty="0">
                <a:solidFill>
                  <a:srgbClr val="000000"/>
                </a:solidFill>
                <a:latin typeface="Agency FB" panose="020B0503020202020204" pitchFamily="34" charset="0"/>
                <a:cs typeface="+mn-cs"/>
              </a:rPr>
              <a:t>Final Academic Research project</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292285"/>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pic>
        <p:nvPicPr>
          <p:cNvPr id="3" name="תמונה 2">
            <a:extLst>
              <a:ext uri="{FF2B5EF4-FFF2-40B4-BE49-F238E27FC236}">
                <a16:creationId xmlns:a16="http://schemas.microsoft.com/office/drawing/2014/main" id="{695F8B07-1060-4F3A-AD73-ED6D44AE746D}"/>
              </a:ext>
            </a:extLst>
          </p:cNvPr>
          <p:cNvPicPr>
            <a:picLocks noChangeAspect="1"/>
          </p:cNvPicPr>
          <p:nvPr/>
        </p:nvPicPr>
        <p:blipFill>
          <a:blip r:embed="rId4"/>
          <a:stretch>
            <a:fillRect/>
          </a:stretch>
        </p:blipFill>
        <p:spPr>
          <a:xfrm>
            <a:off x="1860981" y="1106202"/>
            <a:ext cx="8964861" cy="5608019"/>
          </a:xfrm>
          <a:prstGeom prst="rect">
            <a:avLst/>
          </a:prstGeom>
        </p:spPr>
      </p:pic>
    </p:spTree>
    <p:extLst>
      <p:ext uri="{BB962C8B-B14F-4D97-AF65-F5344CB8AC3E}">
        <p14:creationId xmlns:p14="http://schemas.microsoft.com/office/powerpoint/2010/main" val="57313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A9BDAD4-185F-4AB9-AF00-2054C6F65C9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a:extLst>
              <a:ext uri="{FF2B5EF4-FFF2-40B4-BE49-F238E27FC236}">
                <a16:creationId xmlns:a16="http://schemas.microsoft.com/office/drawing/2014/main" id="{0C76FE81-A4FC-4B92-AC8A-1B34CFD0FE48}"/>
              </a:ext>
            </a:extLst>
          </p:cNvPr>
          <p:cNvPicPr/>
          <p:nvPr/>
        </p:nvPicPr>
        <p:blipFill>
          <a:blip r:embed="rId4"/>
          <a:stretch>
            <a:fillRect/>
          </a:stretch>
        </p:blipFill>
        <p:spPr>
          <a:xfrm>
            <a:off x="4561354" y="234553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7269397" cy="178510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2000" i="1" smtClean="0">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r>
                      <a:rPr lang="en-US" sz="2000" i="1">
                        <a:latin typeface="Cambria Math" panose="02040503050406030204" pitchFamily="18" charset="0"/>
                        <a:ea typeface="Calibri" panose="020F0502020204030204" pitchFamily="34" charset="0"/>
                        <a:cs typeface="David" panose="020E0502060401010101" pitchFamily="34" charset="-79"/>
                      </a:rPr>
                      <m:t>: </m:t>
                    </m:r>
                    <m:r>
                      <a:rPr lang="en-US" sz="2000" i="1">
                        <a:latin typeface="Cambria Math" panose="02040503050406030204" pitchFamily="18" charset="0"/>
                        <a:ea typeface="Calibri" panose="020F0502020204030204" pitchFamily="34" charset="0"/>
                        <a:cs typeface="David" panose="020E0502060401010101" pitchFamily="34" charset="-79"/>
                      </a:rPr>
                      <m:t>𝜇</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oMath>
                </a14:m>
                <a:r>
                  <a:rPr lang="en-US" sz="2000" dirty="0">
                    <a:effectLst/>
                    <a:latin typeface="Calibri" panose="020F0502020204030204" pitchFamily="34" charset="0"/>
                    <a:ea typeface="Calibri" panose="020F0502020204030204" pitchFamily="34" charset="0"/>
                    <a:cs typeface="Arial" panose="020B0604020202020204" pitchFamily="34" charset="0"/>
                  </a:rPr>
                  <a:t> ( </a:t>
                </a:r>
                <a:r>
                  <a:rPr lang="en-US" sz="20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1</m:t>
                        </m:r>
                      </m:sub>
                    </m:sSub>
                    <m:r>
                      <a:rPr lang="en-US" sz="2000" i="1">
                        <a:latin typeface="Cambria Math" panose="02040503050406030204" pitchFamily="18" charset="0"/>
                        <a:ea typeface="Calibri" panose="020F0502020204030204" pitchFamily="34" charset="0"/>
                        <a:cs typeface="David" panose="020E0502060401010101" pitchFamily="34" charset="-79"/>
                      </a:rPr>
                      <m:t>: </m:t>
                    </m:r>
                    <m:r>
                      <a:rPr lang="en-US" sz="2000" i="1">
                        <a:latin typeface="Cambria Math" panose="02040503050406030204" pitchFamily="18" charset="0"/>
                        <a:ea typeface="Calibri" panose="020F0502020204030204" pitchFamily="34" charset="0"/>
                        <a:cs typeface="David" panose="020E0502060401010101" pitchFamily="34" charset="-79"/>
                      </a:rPr>
                      <m:t>𝜇</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oMath>
                </a14:m>
                <a:r>
                  <a:rPr lang="en-US" sz="2000" i="1" dirty="0">
                    <a:latin typeface="Cambria Math" panose="02040503050406030204" pitchFamily="18" charset="0"/>
                    <a:ea typeface="Calibri" panose="020F0502020204030204" pitchFamily="34" charset="0"/>
                    <a:cs typeface="David" panose="020E0502060401010101" pitchFamily="34" charset="-79"/>
                  </a:rPr>
                  <a:t> ( Otherwise)</a:t>
                </a:r>
                <a:endParaRPr lang="he-IL" sz="20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2000"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7269397" cy="1785104"/>
              </a:xfrm>
              <a:prstGeom prst="rect">
                <a:avLst/>
              </a:prstGeom>
              <a:blipFill>
                <a:blip r:embed="rId5"/>
                <a:stretch>
                  <a:fillRect/>
                </a:stretch>
              </a:blipFill>
            </p:spPr>
            <p:txBody>
              <a:bodyPr/>
              <a:lstStyle/>
              <a:p>
                <a:r>
                  <a:rPr lang="he-IL">
                    <a:noFill/>
                  </a:rPr>
                  <a:t> </a:t>
                </a:r>
              </a:p>
            </p:txBody>
          </p:sp>
        </mc:Fallback>
      </mc:AlternateContent>
      <p:pic>
        <p:nvPicPr>
          <p:cNvPr id="30" name="תמונה 29">
            <a:extLst>
              <a:ext uri="{FF2B5EF4-FFF2-40B4-BE49-F238E27FC236}">
                <a16:creationId xmlns:a16="http://schemas.microsoft.com/office/drawing/2014/main" id="{0D00F4E6-4B0F-4190-84C3-AFA3010F01E6}"/>
              </a:ext>
            </a:extLst>
          </p:cNvPr>
          <p:cNvPicPr/>
          <p:nvPr/>
        </p:nvPicPr>
        <p:blipFill>
          <a:blip r:embed="rId6">
            <a:extLst>
              <a:ext uri="{28A0092B-C50C-407E-A947-70E740481C1C}">
                <a14:useLocalDpi xmlns:a14="http://schemas.microsoft.com/office/drawing/2010/main" val="0"/>
              </a:ext>
            </a:extLst>
          </a:blip>
          <a:stretch>
            <a:fillRect/>
          </a:stretch>
        </p:blipFill>
        <p:spPr>
          <a:xfrm>
            <a:off x="57489" y="4451167"/>
            <a:ext cx="5896133" cy="2279519"/>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238379" y="4451168"/>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238379" y="4451168"/>
                <a:ext cx="6096000" cy="1155894"/>
              </a:xfrm>
              <a:prstGeom prst="rect">
                <a:avLst/>
              </a:prstGeom>
              <a:blipFill>
                <a:blip r:embed="rId7"/>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8"/>
          </a:graphicData>
        </a:graphic>
      </p:graphicFrame>
      <p:sp>
        <p:nvSpPr>
          <p:cNvPr id="31" name="מלבן 30">
            <a:extLst>
              <a:ext uri="{FF2B5EF4-FFF2-40B4-BE49-F238E27FC236}">
                <a16:creationId xmlns:a16="http://schemas.microsoft.com/office/drawing/2014/main" id="{43BDF731-C13F-4006-9F20-7ACAEFFAEBB9}"/>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566592A-832F-4CDD-BF8B-9ED88653021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173333" y="3313179"/>
                <a:ext cx="6309110" cy="3365730"/>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400" dirty="0">
                    <a:latin typeface="David" panose="020E0502060401010101" pitchFamily="34" charset="-79"/>
                    <a:cs typeface="David" panose="020E0502060401010101" pitchFamily="34" charset="-79"/>
                  </a:rPr>
                  <a:t>T-test results: </a:t>
                </a:r>
                <a14:m>
                  <m:oMath xmlns:m="http://schemas.openxmlformats.org/officeDocument/2006/math">
                    <m:r>
                      <a:rPr lang="he-IL" sz="2400" i="1">
                        <a:latin typeface="Cambria Math" panose="02040503050406030204" pitchFamily="18" charset="0"/>
                      </a:rPr>
                      <m:t>𝜌</m:t>
                    </m:r>
                    <m:r>
                      <a:rPr lang="en-US" sz="2400" i="1">
                        <a:latin typeface="Cambria Math" panose="02040503050406030204" pitchFamily="18" charset="0"/>
                      </a:rPr>
                      <m:t>=</m:t>
                    </m:r>
                    <m:r>
                      <a:rPr lang="en-US" sz="2400">
                        <a:latin typeface="Cambria Math" panose="02040503050406030204" pitchFamily="18" charset="0"/>
                      </a:rPr>
                      <m:t>0</m:t>
                    </m:r>
                    <m:r>
                      <a:rPr lang="en-US" sz="2400">
                        <a:latin typeface="Cambria Math" panose="02040503050406030204" pitchFamily="18" charset="0"/>
                      </a:rPr>
                      <m:t>.</m:t>
                    </m:r>
                    <m:r>
                      <a:rPr lang="en-US" sz="2400">
                        <a:latin typeface="Cambria Math" panose="02040503050406030204" pitchFamily="18" charset="0"/>
                      </a:rPr>
                      <m:t>097</m:t>
                    </m:r>
                  </m:oMath>
                </a14:m>
                <a:r>
                  <a:rPr lang="he-IL" sz="2400" b="1" dirty="0">
                    <a:latin typeface="David" panose="020E0502060401010101" pitchFamily="34" charset="-79"/>
                    <a:cs typeface="David" panose="020E0502060401010101" pitchFamily="34" charset="-79"/>
                  </a:rPr>
                  <a:t> ,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05</m:t>
                    </m:r>
                  </m:oMath>
                </a14:m>
                <a:r>
                  <a:rPr lang="he-IL" sz="2400" dirty="0">
                    <a:latin typeface="David" panose="020E0502060401010101" pitchFamily="34" charset="-79"/>
                    <a:cs typeface="David" panose="020E0502060401010101" pitchFamily="34" charset="-79"/>
                  </a:rPr>
                  <a:t>.</a:t>
                </a:r>
              </a:p>
              <a:p>
                <a:pPr algn="l" rtl="0">
                  <a:lnSpc>
                    <a:spcPct val="150000"/>
                  </a:lnSpc>
                </a:pPr>
                <a:r>
                  <a:rPr lang="en-US" sz="2400" dirty="0">
                    <a:latin typeface="David" panose="020E0502060401010101" pitchFamily="34" charset="-79"/>
                  </a:rPr>
                  <a:t>The critical value is greater than ∝.</a:t>
                </a:r>
              </a:p>
              <a:p>
                <a:pPr algn="l" rtl="0">
                  <a:lnSpc>
                    <a:spcPct val="150000"/>
                  </a:lnSpc>
                </a:pPr>
                <a:r>
                  <a:rPr lang="en-US" sz="2400" dirty="0">
                    <a:latin typeface="David" panose="020E0502060401010101" pitchFamily="34" charset="-79"/>
                  </a:rPr>
                  <a:t>The conclusion is to not reject the null hypothesis and conclude there is no significant difference between the job placement of the Arabs and the job placement of the non-Arabs. </a:t>
                </a:r>
                <a:endParaRPr lang="he-IL" sz="24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173333" y="3313179"/>
                <a:ext cx="6309110" cy="3365730"/>
              </a:xfrm>
              <a:prstGeom prst="rect">
                <a:avLst/>
              </a:prstGeom>
              <a:blipFill>
                <a:blip r:embed="rId4"/>
                <a:stretch>
                  <a:fillRect l="-1449" r="-193" b="-3261"/>
                </a:stretch>
              </a:blipFill>
            </p:spPr>
            <p:txBody>
              <a:bodyPr/>
              <a:lstStyle/>
              <a:p>
                <a:r>
                  <a:rPr lang="he-IL">
                    <a:noFill/>
                  </a:rPr>
                  <a:t> </a:t>
                </a:r>
              </a:p>
            </p:txBody>
          </p:sp>
        </mc:Fallback>
      </mc:AlternateContent>
      <p:pic>
        <p:nvPicPr>
          <p:cNvPr id="32" name="תמונה 31">
            <a:extLst>
              <a:ext uri="{FF2B5EF4-FFF2-40B4-BE49-F238E27FC236}">
                <a16:creationId xmlns:a16="http://schemas.microsoft.com/office/drawing/2014/main" id="{50D19CAE-15E8-4126-AF3A-D98A03988F99}"/>
              </a:ext>
            </a:extLst>
          </p:cNvPr>
          <p:cNvPicPr/>
          <p:nvPr/>
        </p:nvPicPr>
        <p:blipFill>
          <a:blip r:embed="rId5"/>
          <a:stretch>
            <a:fillRect/>
          </a:stretch>
        </p:blipFill>
        <p:spPr>
          <a:xfrm>
            <a:off x="5274471" y="1431503"/>
            <a:ext cx="6846780" cy="1407454"/>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0584" y="3167406"/>
            <a:ext cx="5142782" cy="2743390"/>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BB697E8C-E93C-4424-A477-00FDA1738B8F}"/>
              </a:ext>
            </a:extLst>
          </p:cNvPr>
          <p:cNvSpPr/>
          <p:nvPr/>
        </p:nvSpPr>
        <p:spPr>
          <a:xfrm>
            <a:off x="1519293" y="8045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mc:AlternateContent xmlns:mc="http://schemas.openxmlformats.org/markup-compatibility/2006" xmlns:a14="http://schemas.microsoft.com/office/drawing/2010/main">
        <mc:Choice Requires="a14">
          <p:sp>
            <p:nvSpPr>
              <p:cNvPr id="30" name="מלבן 29">
                <a:extLst>
                  <a:ext uri="{FF2B5EF4-FFF2-40B4-BE49-F238E27FC236}">
                    <a16:creationId xmlns:a16="http://schemas.microsoft.com/office/drawing/2014/main" id="{3A3290EC-BC1A-4E3D-A280-1B47D6EB12A3}"/>
                  </a:ext>
                </a:extLst>
              </p:cNvPr>
              <p:cNvSpPr/>
              <p:nvPr/>
            </p:nvSpPr>
            <p:spPr>
              <a:xfrm>
                <a:off x="173675" y="1113419"/>
                <a:ext cx="7501096" cy="178510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2000" i="1" smtClean="0">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r>
                      <a:rPr lang="en-US" sz="2000" i="1">
                        <a:latin typeface="Cambria Math" panose="02040503050406030204" pitchFamily="18" charset="0"/>
                        <a:ea typeface="Calibri" panose="020F0502020204030204" pitchFamily="34" charset="0"/>
                        <a:cs typeface="David" panose="020E0502060401010101" pitchFamily="34" charset="-79"/>
                      </a:rPr>
                      <m:t>: </m:t>
                    </m:r>
                    <m:r>
                      <a:rPr lang="en-US" sz="2000" i="1">
                        <a:latin typeface="Cambria Math" panose="02040503050406030204" pitchFamily="18" charset="0"/>
                        <a:ea typeface="Calibri" panose="020F0502020204030204" pitchFamily="34" charset="0"/>
                        <a:cs typeface="David" panose="020E0502060401010101" pitchFamily="34" charset="-79"/>
                      </a:rPr>
                      <m:t>𝜇</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oMath>
                </a14:m>
                <a:r>
                  <a:rPr lang="en-US" sz="2000" dirty="0">
                    <a:effectLst/>
                    <a:latin typeface="Calibri" panose="020F0502020204030204" pitchFamily="34" charset="0"/>
                    <a:ea typeface="Calibri" panose="020F0502020204030204" pitchFamily="34" charset="0"/>
                    <a:cs typeface="Arial" panose="020B0604020202020204" pitchFamily="34" charset="0"/>
                  </a:rPr>
                  <a:t> ( </a:t>
                </a:r>
                <a:r>
                  <a:rPr lang="en-US" sz="20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1</m:t>
                        </m:r>
                      </m:sub>
                    </m:sSub>
                    <m:r>
                      <a:rPr lang="en-US" sz="2000" i="1">
                        <a:latin typeface="Cambria Math" panose="02040503050406030204" pitchFamily="18" charset="0"/>
                        <a:ea typeface="Calibri" panose="020F0502020204030204" pitchFamily="34" charset="0"/>
                        <a:cs typeface="David" panose="020E0502060401010101" pitchFamily="34" charset="-79"/>
                      </a:rPr>
                      <m:t>: </m:t>
                    </m:r>
                    <m:r>
                      <a:rPr lang="en-US" sz="2000" i="1">
                        <a:latin typeface="Cambria Math" panose="02040503050406030204" pitchFamily="18" charset="0"/>
                        <a:ea typeface="Calibri" panose="020F0502020204030204" pitchFamily="34" charset="0"/>
                        <a:cs typeface="David" panose="020E0502060401010101" pitchFamily="34" charset="-79"/>
                      </a:rPr>
                      <m:t>𝜇</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oMath>
                </a14:m>
                <a:r>
                  <a:rPr lang="en-US" sz="2000" i="1" dirty="0">
                    <a:latin typeface="Cambria Math" panose="02040503050406030204" pitchFamily="18" charset="0"/>
                    <a:ea typeface="Calibri" panose="020F0502020204030204" pitchFamily="34" charset="0"/>
                    <a:cs typeface="David" panose="020E0502060401010101" pitchFamily="34" charset="-79"/>
                  </a:rPr>
                  <a:t> ( Otherwise)</a:t>
                </a:r>
                <a:endParaRPr lang="he-IL" sz="20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m:t>
                      </m:r>
                      <m:r>
                        <a:rPr lang="en-US" sz="2000" i="1">
                          <a:latin typeface="Cambria Math" panose="02040503050406030204" pitchFamily="18" charset="0"/>
                          <a:ea typeface="Calibri" panose="020F0502020204030204" pitchFamily="34" charset="0"/>
                          <a:cs typeface="David" panose="020E0502060401010101" pitchFamily="34" charset="-79"/>
                        </a:rPr>
                        <m:t>.</m:t>
                      </m:r>
                      <m:r>
                        <a:rPr lang="en-US" sz="20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2000"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30" name="מלבן 29">
                <a:extLst>
                  <a:ext uri="{FF2B5EF4-FFF2-40B4-BE49-F238E27FC236}">
                    <a16:creationId xmlns:a16="http://schemas.microsoft.com/office/drawing/2014/main" id="{3A3290EC-BC1A-4E3D-A280-1B47D6EB12A3}"/>
                  </a:ext>
                </a:extLst>
              </p:cNvPr>
              <p:cNvSpPr>
                <a:spLocks noRot="1" noChangeAspect="1" noMove="1" noResize="1" noEditPoints="1" noAdjustHandles="1" noChangeArrowheads="1" noChangeShapeType="1" noTextEdit="1"/>
              </p:cNvSpPr>
              <p:nvPr/>
            </p:nvSpPr>
            <p:spPr>
              <a:xfrm>
                <a:off x="173675" y="1113419"/>
                <a:ext cx="7501096" cy="1785104"/>
              </a:xfrm>
              <a:prstGeom prst="rect">
                <a:avLst/>
              </a:prstGeom>
              <a:blipFill>
                <a:blip r:embed="rId7"/>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158FB80-6D8C-4D1E-8263-7B5E03B1C4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מלבן 6">
                <a:extLst>
                  <a:ext uri="{FF2B5EF4-FFF2-40B4-BE49-F238E27FC236}">
                    <a16:creationId xmlns:a16="http://schemas.microsoft.com/office/drawing/2014/main" id="{1B940425-183F-41DD-91BD-32277B94EE3A}"/>
                  </a:ext>
                </a:extLst>
              </p:cNvPr>
              <p:cNvSpPr/>
              <p:nvPr/>
            </p:nvSpPr>
            <p:spPr>
              <a:xfrm>
                <a:off x="7917314" y="1886864"/>
                <a:ext cx="3355850" cy="2258119"/>
              </a:xfrm>
              <a:prstGeom prst="rect">
                <a:avLst/>
              </a:prstGeom>
            </p:spPr>
            <p:txBody>
              <a:bodyPr wrap="square">
                <a:spAutoFit/>
              </a:bodyPr>
              <a:lstStyle/>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(0, 341.42, 1081.56) [days]</a:t>
                </a:r>
                <a:br>
                  <a:rPr lang="en-US" sz="2400" dirty="0">
                    <a:latin typeface="David" panose="020E0502060401010101" pitchFamily="34" charset="-79"/>
                    <a:ea typeface="Calibri" panose="020F0502020204030204" pitchFamily="34" charset="0"/>
                    <a:cs typeface="David" panose="020E0502060401010101" pitchFamily="34" charset="-79"/>
                  </a:rPr>
                </a:br>
                <a14:m>
                  <m:oMath xmlns:m="http://schemas.openxmlformats.org/officeDocument/2006/math">
                    <m:r>
                      <a:rPr lang="en-US" sz="2400" i="1">
                        <a:latin typeface="Cambria Math" panose="02040503050406030204" pitchFamily="18" charset="0"/>
                      </a:rPr>
                      <m:t>∝ </m:t>
                    </m:r>
                  </m:oMath>
                </a14:m>
                <a:r>
                  <a:rPr lang="en-US" sz="2400" dirty="0">
                    <a:latin typeface="David" panose="020E0502060401010101" pitchFamily="34" charset="-79"/>
                    <a:ea typeface="Calibri" panose="020F0502020204030204" pitchFamily="34" charset="0"/>
                    <a:cs typeface="David" panose="020E0502060401010101" pitchFamily="34" charset="-79"/>
                  </a:rPr>
                  <a:t>= 0.05</a:t>
                </a:r>
              </a:p>
              <a:p>
                <a:pPr>
                  <a:lnSpc>
                    <a:spcPct val="150000"/>
                  </a:lnSpc>
                </a:pPr>
                <a:r>
                  <a:rPr lang="el-GR" sz="2400" dirty="0">
                    <a:latin typeface="Sitka Heading" panose="02000505000000020004" pitchFamily="2" charset="0"/>
                    <a:ea typeface="Calibri" panose="020F0502020204030204" pitchFamily="34" charset="0"/>
                    <a:cs typeface="David" panose="020E0502060401010101" pitchFamily="34" charset="-79"/>
                  </a:rPr>
                  <a:t>σ</a:t>
                </a:r>
                <a:r>
                  <a:rPr lang="en-US" sz="2400" dirty="0">
                    <a:latin typeface="David" panose="020E0502060401010101" pitchFamily="34" charset="-79"/>
                    <a:ea typeface="Calibri" panose="020F0502020204030204" pitchFamily="34" charset="0"/>
                    <a:cs typeface="David" panose="020E0502060401010101" pitchFamily="34" charset="-79"/>
                  </a:rPr>
                  <a:t> = 377.624 (days)</a:t>
                </a:r>
              </a:p>
            </p:txBody>
          </p:sp>
        </mc:Choice>
        <mc:Fallback xmlns="">
          <p:sp>
            <p:nvSpPr>
              <p:cNvPr id="7" name="מלבן 6">
                <a:extLst>
                  <a:ext uri="{FF2B5EF4-FFF2-40B4-BE49-F238E27FC236}">
                    <a16:creationId xmlns:a16="http://schemas.microsoft.com/office/drawing/2014/main" id="{1B940425-183F-41DD-91BD-32277B94EE3A}"/>
                  </a:ext>
                </a:extLst>
              </p:cNvPr>
              <p:cNvSpPr>
                <a:spLocks noRot="1" noChangeAspect="1" noMove="1" noResize="1" noEditPoints="1" noAdjustHandles="1" noChangeArrowheads="1" noChangeShapeType="1" noTextEdit="1"/>
              </p:cNvSpPr>
              <p:nvPr/>
            </p:nvSpPr>
            <p:spPr>
              <a:xfrm>
                <a:off x="7917314" y="1886864"/>
                <a:ext cx="3355850" cy="2258119"/>
              </a:xfrm>
              <a:prstGeom prst="rect">
                <a:avLst/>
              </a:prstGeom>
              <a:blipFill>
                <a:blip r:embed="rId8"/>
                <a:stretch>
                  <a:fillRect l="-2909" b="-5676"/>
                </a:stretch>
              </a:blipFill>
            </p:spPr>
            <p:txBody>
              <a:bodyPr/>
              <a:lstStyle/>
              <a:p>
                <a:r>
                  <a:rPr lang="he-IL">
                    <a:noFill/>
                  </a:rPr>
                  <a:t> </a:t>
                </a:r>
              </a:p>
            </p:txBody>
          </p:sp>
        </mc:Fallback>
      </mc:AlternateContent>
      <p:sp>
        <p:nvSpPr>
          <p:cNvPr id="30" name="מלבן 29">
            <a:extLst>
              <a:ext uri="{FF2B5EF4-FFF2-40B4-BE49-F238E27FC236}">
                <a16:creationId xmlns:a16="http://schemas.microsoft.com/office/drawing/2014/main" id="{6BCE4156-0E2D-42D7-92D0-284879CD098A}"/>
              </a:ext>
            </a:extLst>
          </p:cNvPr>
          <p:cNvSpPr/>
          <p:nvPr/>
        </p:nvSpPr>
        <p:spPr>
          <a:xfrm>
            <a:off x="651182" y="178680"/>
            <a:ext cx="10889636"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Q2: How long job seekers are in the program before their placements ?</a:t>
            </a:r>
          </a:p>
        </p:txBody>
      </p:sp>
      <p:pic>
        <p:nvPicPr>
          <p:cNvPr id="6" name="תמונה 5">
            <a:extLst>
              <a:ext uri="{FF2B5EF4-FFF2-40B4-BE49-F238E27FC236}">
                <a16:creationId xmlns:a16="http://schemas.microsoft.com/office/drawing/2014/main" id="{B393F0B8-4D93-464C-87FC-AB5A94BA084C}"/>
              </a:ext>
            </a:extLst>
          </p:cNvPr>
          <p:cNvPicPr>
            <a:picLocks noChangeAspect="1"/>
          </p:cNvPicPr>
          <p:nvPr/>
        </p:nvPicPr>
        <p:blipFill>
          <a:blip r:embed="rId9"/>
          <a:stretch>
            <a:fillRect/>
          </a:stretch>
        </p:blipFill>
        <p:spPr>
          <a:xfrm>
            <a:off x="276433" y="2504125"/>
            <a:ext cx="7066626" cy="4031601"/>
          </a:xfrm>
          <a:prstGeom prst="rect">
            <a:avLst/>
          </a:prstGeom>
        </p:spPr>
      </p:pic>
      <p:sp>
        <p:nvSpPr>
          <p:cNvPr id="52" name="מסגרת 51">
            <a:extLst>
              <a:ext uri="{FF2B5EF4-FFF2-40B4-BE49-F238E27FC236}">
                <a16:creationId xmlns:a16="http://schemas.microsoft.com/office/drawing/2014/main" id="{A2D1C8F5-9340-41E3-B8A0-9E9BA0F10477}"/>
              </a:ext>
            </a:extLst>
          </p:cNvPr>
          <p:cNvSpPr/>
          <p:nvPr/>
        </p:nvSpPr>
        <p:spPr>
          <a:xfrm>
            <a:off x="352057" y="6057900"/>
            <a:ext cx="6424300" cy="46656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ircle(in)">
                                      <p:cBhvr>
                                        <p:cTn id="7" dur="2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97617605-C7EE-474E-B7B7-D70569D3F72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4"/>
          <a:stretch>
            <a:fillRect/>
          </a:stretch>
        </p:blipFill>
        <p:spPr>
          <a:xfrm>
            <a:off x="2779558" y="1136791"/>
            <a:ext cx="9232800" cy="5682988"/>
          </a:xfrm>
          <a:prstGeom prst="rect">
            <a:avLst/>
          </a:prstGeom>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5"/>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6"/>
          <a:stretch>
            <a:fillRect/>
          </a:stretch>
        </p:blipFill>
        <p:spPr>
          <a:xfrm>
            <a:off x="2177033" y="2736321"/>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מלבן 58">
            <a:extLst>
              <a:ext uri="{FF2B5EF4-FFF2-40B4-BE49-F238E27FC236}">
                <a16:creationId xmlns:a16="http://schemas.microsoft.com/office/drawing/2014/main" id="{871979F4-5897-4701-B752-85DF4B98D97A}"/>
              </a:ext>
            </a:extLst>
          </p:cNvPr>
          <p:cNvSpPr/>
          <p:nvPr/>
        </p:nvSpPr>
        <p:spPr>
          <a:xfrm>
            <a:off x="1474493" y="61150"/>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Q3: Is there a difference between the time length of jobseeker in the program to type of placement ?</a:t>
            </a:r>
          </a:p>
        </p:txBody>
      </p:sp>
      <p:pic>
        <p:nvPicPr>
          <p:cNvPr id="2" name="תמונה 1">
            <a:extLst>
              <a:ext uri="{FF2B5EF4-FFF2-40B4-BE49-F238E27FC236}">
                <a16:creationId xmlns:a16="http://schemas.microsoft.com/office/drawing/2014/main" id="{EE2B6895-0925-4A1F-BFF3-7852274B0A11}"/>
              </a:ext>
            </a:extLst>
          </p:cNvPr>
          <p:cNvPicPr>
            <a:picLocks noChangeAspect="1"/>
          </p:cNvPicPr>
          <p:nvPr/>
        </p:nvPicPr>
        <p:blipFill>
          <a:blip r:embed="rId14"/>
          <a:stretch>
            <a:fillRect/>
          </a:stretch>
        </p:blipFill>
        <p:spPr>
          <a:xfrm>
            <a:off x="2963032" y="1491255"/>
            <a:ext cx="6621235" cy="4229954"/>
          </a:xfrm>
          <a:prstGeom prst="rect">
            <a:avLst/>
          </a:prstGeom>
        </p:spPr>
      </p:pic>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3"/>
                                        </p:tgtEl>
                                      </p:cBhvr>
                                    </p:animEffect>
                                    <p:set>
                                      <p:cBhvr>
                                        <p:cTn id="26" dur="1" fill="hold">
                                          <p:stCondLst>
                                            <p:cond delay="499"/>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E5CB014B-71CC-42CE-B79D-B3A191F0E58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4"/>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5"/>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6"/>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281865641"/>
              </p:ext>
            </p:extLst>
          </p:nvPr>
        </p:nvGraphicFramePr>
        <p:xfrm>
          <a:off x="3148996" y="1160392"/>
          <a:ext cx="6969125" cy="4392346"/>
        </p:xfrm>
        <a:graphic>
          <a:graphicData uri="http://schemas.openxmlformats.org/drawingml/2006/chart">
            <c:chart xmlns:c="http://schemas.openxmlformats.org/drawingml/2006/chart" xmlns:r="http://schemas.openxmlformats.org/officeDocument/2006/relationships" r:id="rId11"/>
          </a:graphicData>
        </a:graphic>
      </p:graphicFrame>
      <p:sp>
        <p:nvSpPr>
          <p:cNvPr id="60" name="מלבן 59">
            <a:extLst>
              <a:ext uri="{FF2B5EF4-FFF2-40B4-BE49-F238E27FC236}">
                <a16:creationId xmlns:a16="http://schemas.microsoft.com/office/drawing/2014/main" id="{B57CFA6F-9EFD-43DB-BC66-CD0C216D58C3}"/>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4280225-2D05-4FA5-A9EE-600228FC9DC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419349" y="1600312"/>
            <a:ext cx="9356844"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latin typeface="David" panose="020E0502060401010101" pitchFamily="34" charset="-79"/>
                <a:cs typeface="David" panose="020E0502060401010101" pitchFamily="34" charset="-79"/>
              </a:rPr>
              <a:t>Decision tree model take a sample of jobseekers from the data frame and match their socioeconomic characteristics and activities to the data frame.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1) Easy analysis by graphicly figure. </a:t>
            </a:r>
            <a:endParaRPr lang="he-IL"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2) The model shows the most definite route, so the tree should be considered as the order of best practice for those sampled job seekers.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The model don’t definite promise that according to the proposed route, job seekers will be implemented in this way.</a:t>
            </a:r>
          </a:p>
        </p:txBody>
      </p:sp>
      <p:sp>
        <p:nvSpPr>
          <p:cNvPr id="29" name="מלבן 28">
            <a:extLst>
              <a:ext uri="{FF2B5EF4-FFF2-40B4-BE49-F238E27FC236}">
                <a16:creationId xmlns:a16="http://schemas.microsoft.com/office/drawing/2014/main" id="{42E6A739-56FF-4442-815F-4F406259F679}"/>
              </a:ext>
            </a:extLst>
          </p:cNvPr>
          <p:cNvSpPr/>
          <p:nvPr/>
        </p:nvSpPr>
        <p:spPr>
          <a:xfrm>
            <a:off x="1082223" y="283238"/>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spTree>
    <p:extLst>
      <p:ext uri="{BB962C8B-B14F-4D97-AF65-F5344CB8AC3E}">
        <p14:creationId xmlns:p14="http://schemas.microsoft.com/office/powerpoint/2010/main" val="3987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47051023-1720-485C-8C18-935B2A02AF8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4"/>
          <a:stretch>
            <a:fillRect/>
          </a:stretch>
        </p:blipFill>
        <p:spPr>
          <a:xfrm>
            <a:off x="174722" y="3455785"/>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5"/>
          <a:stretch>
            <a:fillRect/>
          </a:stretch>
        </p:blipFill>
        <p:spPr>
          <a:xfrm>
            <a:off x="111583" y="1638235"/>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6"/>
          <a:stretch>
            <a:fillRect/>
          </a:stretch>
        </p:blipFill>
        <p:spPr>
          <a:xfrm>
            <a:off x="111583" y="2030126"/>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7"/>
          <a:stretch>
            <a:fillRect/>
          </a:stretch>
        </p:blipFill>
        <p:spPr>
          <a:xfrm>
            <a:off x="5207423" y="1041723"/>
            <a:ext cx="6971795" cy="4853782"/>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8"/>
          <a:stretch>
            <a:fillRect/>
          </a:stretch>
        </p:blipFill>
        <p:spPr>
          <a:xfrm>
            <a:off x="12782" y="1131536"/>
            <a:ext cx="5228343" cy="479848"/>
          </a:xfrm>
          <a:prstGeom prst="rect">
            <a:avLst/>
          </a:prstGeom>
        </p:spPr>
      </p:pic>
      <p:sp>
        <p:nvSpPr>
          <p:cNvPr id="30" name="מלבן 29">
            <a:extLst>
              <a:ext uri="{FF2B5EF4-FFF2-40B4-BE49-F238E27FC236}">
                <a16:creationId xmlns:a16="http://schemas.microsoft.com/office/drawing/2014/main" id="{05A52A18-136F-4DE1-A357-2DE3E79F34BC}"/>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spTree>
    <p:extLst>
      <p:ext uri="{BB962C8B-B14F-4D97-AF65-F5344CB8AC3E}">
        <p14:creationId xmlns:p14="http://schemas.microsoft.com/office/powerpoint/2010/main" val="326821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5E8678DB-061D-4F2E-96A3-C39CBA1755D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070143" y="1401346"/>
            <a:ext cx="9947517" cy="3285515"/>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000" dirty="0">
                <a:latin typeface="David" panose="020E0502060401010101" pitchFamily="34" charset="-79"/>
                <a:cs typeface="David" panose="020E0502060401010101" pitchFamily="34" charset="-79"/>
              </a:rPr>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a:lnSpc>
                <a:spcPct val="150000"/>
              </a:lnSpc>
            </a:pP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D62A4031-F196-4E39-B80C-A496928B41BB}"/>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
        <p:nvSpPr>
          <p:cNvPr id="30" name="מלבן 29">
            <a:extLst>
              <a:ext uri="{FF2B5EF4-FFF2-40B4-BE49-F238E27FC236}">
                <a16:creationId xmlns:a16="http://schemas.microsoft.com/office/drawing/2014/main" id="{E50C8371-5201-41A7-8B85-6239C4A7BCA2}"/>
              </a:ext>
            </a:extLst>
          </p:cNvPr>
          <p:cNvSpPr/>
          <p:nvPr/>
        </p:nvSpPr>
        <p:spPr>
          <a:xfrm>
            <a:off x="1070143" y="5104798"/>
            <a:ext cx="9825011" cy="549638"/>
          </a:xfrm>
          <a:prstGeom prst="rect">
            <a:avLst/>
          </a:prstGeom>
        </p:spPr>
        <p:txBody>
          <a:bodyPr wrap="square">
            <a:spAutoFit/>
          </a:bodyPr>
          <a:lstStyle/>
          <a:p>
            <a:pPr>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b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br>
            <a:r>
              <a:rPr lang="en-US" sz="1400" dirty="0">
                <a:solidFill>
                  <a:schemeClr val="tx2"/>
                </a:solidFill>
                <a:latin typeface="David" panose="020E0502060401010101" pitchFamily="34" charset="-79"/>
                <a:cs typeface="David" panose="020E0502060401010101" pitchFamily="34" charset="-79"/>
                <a:hlinkClick r:id="rId4">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E185E355-E33C-4CB2-A40C-2B73FB75650F}"/>
                  </a:ext>
                </a:extLst>
              </p:cNvPr>
              <p:cNvSpPr/>
              <p:nvPr/>
            </p:nvSpPr>
            <p:spPr>
              <a:xfrm>
                <a:off x="7088937" y="3407410"/>
                <a:ext cx="3269998"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endParaRPr lang="he-IL" dirty="0"/>
              </a:p>
            </p:txBody>
          </p:sp>
        </mc:Choice>
        <mc:Fallback xmlns="">
          <p:sp>
            <p:nvSpPr>
              <p:cNvPr id="4" name="מלבן 3">
                <a:extLst>
                  <a:ext uri="{FF2B5EF4-FFF2-40B4-BE49-F238E27FC236}">
                    <a16:creationId xmlns:a16="http://schemas.microsoft.com/office/drawing/2014/main" id="{E185E355-E33C-4CB2-A40C-2B73FB75650F}"/>
                  </a:ext>
                </a:extLst>
              </p:cNvPr>
              <p:cNvSpPr>
                <a:spLocks noRot="1" noChangeAspect="1" noMove="1" noResize="1" noEditPoints="1" noAdjustHandles="1" noChangeArrowheads="1" noChangeShapeType="1" noTextEdit="1"/>
              </p:cNvSpPr>
              <p:nvPr/>
            </p:nvSpPr>
            <p:spPr>
              <a:xfrm>
                <a:off x="7088937" y="3407410"/>
                <a:ext cx="3269998" cy="678455"/>
              </a:xfrm>
              <a:prstGeom prst="rect">
                <a:avLst/>
              </a:prstGeom>
              <a:blipFill>
                <a:blip r:embed="rId7"/>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20625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40B4A4B-76D2-4480-8028-475F13537B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10B46D7-BBD5-4EB6-868A-B1037D3EA39B}"/>
              </a:ext>
            </a:extLst>
          </p:cNvPr>
          <p:cNvSpPr/>
          <p:nvPr/>
        </p:nvSpPr>
        <p:spPr>
          <a:xfrm>
            <a:off x="1447798" y="1707035"/>
            <a:ext cx="9296400" cy="3285515"/>
          </a:xfrm>
          <a:prstGeom prst="rect">
            <a:avLst/>
          </a:prstGeom>
        </p:spPr>
        <p:txBody>
          <a:bodyPr wrap="square">
            <a:spAutoFit/>
          </a:bodyPr>
          <a:lstStyle/>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
        <p:nvSpPr>
          <p:cNvPr id="30" name="מלבן 29">
            <a:extLst>
              <a:ext uri="{FF2B5EF4-FFF2-40B4-BE49-F238E27FC236}">
                <a16:creationId xmlns:a16="http://schemas.microsoft.com/office/drawing/2014/main" id="{F1DE3A5E-1B3D-4901-9E82-F093EB428E57}"/>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183727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28CD7D4-F934-4D06-A072-FCBC6AA348E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sp>
        <p:nvSpPr>
          <p:cNvPr id="2" name="מלבן 1">
            <a:extLst>
              <a:ext uri="{FF2B5EF4-FFF2-40B4-BE49-F238E27FC236}">
                <a16:creationId xmlns:a16="http://schemas.microsoft.com/office/drawing/2014/main" id="{53031BFF-3B83-4DAD-BDC2-9F4D1F67276E}"/>
              </a:ext>
            </a:extLst>
          </p:cNvPr>
          <p:cNvSpPr/>
          <p:nvPr/>
        </p:nvSpPr>
        <p:spPr>
          <a:xfrm>
            <a:off x="2902658" y="868364"/>
            <a:ext cx="638668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Employment Service Background</a:t>
            </a:r>
            <a:endParaRPr lang="he-IL" sz="2800" b="1" dirty="0">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74B2343-B0F0-4BEE-A140-43E34DC8A3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C10B46D7-BBD5-4EB6-868A-B1037D3EA39B}"/>
              </a:ext>
            </a:extLst>
          </p:cNvPr>
          <p:cNvSpPr/>
          <p:nvPr/>
        </p:nvSpPr>
        <p:spPr>
          <a:xfrm>
            <a:off x="1397559" y="1592671"/>
            <a:ext cx="9569860" cy="3285515"/>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high school matriculation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
        <p:nvSpPr>
          <p:cNvPr id="30" name="מלבן 29">
            <a:extLst>
              <a:ext uri="{FF2B5EF4-FFF2-40B4-BE49-F238E27FC236}">
                <a16:creationId xmlns:a16="http://schemas.microsoft.com/office/drawing/2014/main" id="{B474C27A-15FC-4677-B12A-6D05CD12E559}"/>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t>
            </a:r>
            <a:r>
              <a:rPr lang="en-US" sz="2800" b="1">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an influence </a:t>
            </a: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360727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4389E71-412B-4ADE-9952-98ECD4E7198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839853" y="1353561"/>
            <a:ext cx="10512288" cy="447814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400" dirty="0">
                <a:latin typeface="David" panose="020E0502060401010101" pitchFamily="34" charset="-79"/>
                <a:cs typeface="David" panose="020E0502060401010101" pitchFamily="34" charset="-79"/>
              </a:rPr>
              <a:t>There is no difference between the placement of the Arabs and the placement of the non-Arabs.</a:t>
            </a:r>
          </a:p>
          <a:p>
            <a:pPr marL="285750" lvl="0" indent="-285750" algn="l" rtl="0">
              <a:lnSpc>
                <a:spcPct val="150000"/>
              </a:lnSpc>
              <a:buFont typeface="Wingdings" panose="05000000000000000000" pitchFamily="2" charset="2"/>
              <a:buChar char="v"/>
            </a:pPr>
            <a:r>
              <a:rPr lang="en-US" sz="2400" dirty="0">
                <a:latin typeface="David" panose="020E0502060401010101" pitchFamily="34" charset="-79"/>
                <a:cs typeface="David" panose="020E0502060401010101" pitchFamily="34" charset="-79"/>
              </a:rPr>
              <a:t>The number of job seekers placed through the program is 50% which indicates a low rate of placements.</a:t>
            </a:r>
          </a:p>
          <a:p>
            <a:pPr marL="285750" lvl="0" indent="-285750" algn="l" rtl="0">
              <a:lnSpc>
                <a:spcPct val="150000"/>
              </a:lnSpc>
              <a:buFont typeface="Wingdings" panose="05000000000000000000" pitchFamily="2" charset="2"/>
              <a:buChar char="v"/>
            </a:pPr>
            <a:r>
              <a:rPr lang="en-US" sz="2400" dirty="0">
                <a:latin typeface="David" panose="020E0502060401010101" pitchFamily="34" charset="-79"/>
                <a:cs typeface="David" panose="020E0502060401010101" pitchFamily="34" charset="-79"/>
              </a:rPr>
              <a:t>Longer the jobseeker being in the program, the quality of his placement (label) decreased.</a:t>
            </a:r>
          </a:p>
          <a:p>
            <a:pPr marL="285750" lvl="0" indent="-285750" algn="l" rtl="0">
              <a:lnSpc>
                <a:spcPct val="150000"/>
              </a:lnSpc>
              <a:buFont typeface="Wingdings" panose="05000000000000000000" pitchFamily="2" charset="2"/>
              <a:buChar char="v"/>
            </a:pPr>
            <a:r>
              <a:rPr lang="en-US" sz="2400" dirty="0">
                <a:latin typeface="David" panose="020E0502060401010101" pitchFamily="34" charset="-79"/>
                <a:cs typeface="David" panose="020E0502060401010101" pitchFamily="34" charset="-79"/>
              </a:rPr>
              <a:t>There is an influence between socioeconomic characteristics on the type of success in the program.</a:t>
            </a:r>
            <a:endParaRPr lang="he-IL" sz="24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1DBEF7BB-D28E-4818-BC62-310E9F4C9936}"/>
              </a:ext>
            </a:extLst>
          </p:cNvPr>
          <p:cNvSpPr/>
          <p:nvPr/>
        </p:nvSpPr>
        <p:spPr>
          <a:xfrm>
            <a:off x="3370662" y="583334"/>
            <a:ext cx="5450671"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Conclusions &amp; Recommendations</a:t>
            </a:r>
          </a:p>
        </p:txBody>
      </p:sp>
    </p:spTree>
    <p:extLst>
      <p:ext uri="{BB962C8B-B14F-4D97-AF65-F5344CB8AC3E}">
        <p14:creationId xmlns:p14="http://schemas.microsoft.com/office/powerpoint/2010/main" val="3800994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9C4881E-2692-4A7F-935A-B7A768DF1E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2">
            <a:extLst>
              <a:ext uri="{FF2B5EF4-FFF2-40B4-BE49-F238E27FC236}">
                <a16:creationId xmlns:a16="http://schemas.microsoft.com/office/drawing/2014/main" id="{D5F2BA23-FB51-47BC-B423-576084DFF19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2C606D1-43C0-47CC-B34C-7B4375A6C0A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322277" y="834972"/>
            <a:ext cx="11646566" cy="4765728"/>
          </a:xfrm>
          <a:prstGeom prst="rect">
            <a:avLst/>
          </a:prstGeom>
          <a:noFill/>
        </p:spPr>
        <p:txBody>
          <a:bodyPr wrap="square" rtlCol="1">
            <a:spAutoFit/>
          </a:bodyPr>
          <a:lstStyle/>
          <a:p>
            <a:pPr>
              <a:lnSpc>
                <a:spcPct val="150000"/>
              </a:lnSpc>
              <a:spcAft>
                <a:spcPts val="800"/>
              </a:spcAft>
            </a:pPr>
            <a:r>
              <a:rPr lang="en-US" sz="24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4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4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4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4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sp>
        <p:nvSpPr>
          <p:cNvPr id="2" name="מלבן 1">
            <a:extLst>
              <a:ext uri="{FF2B5EF4-FFF2-40B4-BE49-F238E27FC236}">
                <a16:creationId xmlns:a16="http://schemas.microsoft.com/office/drawing/2014/main" id="{5C7169E2-154C-4B9E-BA5E-7F0A0927BB7C}"/>
              </a:ext>
            </a:extLst>
          </p:cNvPr>
          <p:cNvSpPr/>
          <p:nvPr/>
        </p:nvSpPr>
        <p:spPr>
          <a:xfrm>
            <a:off x="177683" y="5849310"/>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sp>
        <p:nvSpPr>
          <p:cNvPr id="29" name="מלבן 28">
            <a:extLst>
              <a:ext uri="{FF2B5EF4-FFF2-40B4-BE49-F238E27FC236}">
                <a16:creationId xmlns:a16="http://schemas.microsoft.com/office/drawing/2014/main" id="{A428518E-B8BF-4E49-85A1-F550BFBA10AC}"/>
              </a:ext>
            </a:extLst>
          </p:cNvPr>
          <p:cNvSpPr/>
          <p:nvPr/>
        </p:nvSpPr>
        <p:spPr>
          <a:xfrm>
            <a:off x="3119863" y="275178"/>
            <a:ext cx="595227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Overall information</a:t>
            </a:r>
          </a:p>
        </p:txBody>
      </p:sp>
    </p:spTree>
    <p:extLst>
      <p:ext uri="{BB962C8B-B14F-4D97-AF65-F5344CB8AC3E}">
        <p14:creationId xmlns:p14="http://schemas.microsoft.com/office/powerpoint/2010/main" val="227803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7582A29A-E9ED-4D5A-809C-87382DC4F74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4"/>
          <a:stretch>
            <a:fillRect/>
          </a:stretch>
        </p:blipFill>
        <p:spPr>
          <a:xfrm>
            <a:off x="830998" y="1226305"/>
            <a:ext cx="10948708" cy="5043210"/>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5"/>
          <a:stretch>
            <a:fillRect/>
          </a:stretch>
        </p:blipFill>
        <p:spPr>
          <a:xfrm>
            <a:off x="857693" y="1019583"/>
            <a:ext cx="5057775" cy="276225"/>
          </a:xfrm>
          <a:prstGeom prst="rect">
            <a:avLst/>
          </a:prstGeom>
        </p:spPr>
      </p:pic>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0" y="6318459"/>
            <a:ext cx="10450764"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
        <p:nvSpPr>
          <p:cNvPr id="32" name="מלבן 31">
            <a:extLst>
              <a:ext uri="{FF2B5EF4-FFF2-40B4-BE49-F238E27FC236}">
                <a16:creationId xmlns:a16="http://schemas.microsoft.com/office/drawing/2014/main" id="{4813152B-0247-4AB0-91BC-64690ECBBBD4}"/>
              </a:ext>
            </a:extLst>
          </p:cNvPr>
          <p:cNvSpPr/>
          <p:nvPr/>
        </p:nvSpPr>
        <p:spPr>
          <a:xfrm>
            <a:off x="1786967" y="222603"/>
            <a:ext cx="861806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compared to OECD (Before Covid-19 pandemic) </a:t>
            </a: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EF1C618-4602-4BD7-B5A6-37FF1740D9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sp>
        <p:nvSpPr>
          <p:cNvPr id="2" name="מלבן 1">
            <a:extLst>
              <a:ext uri="{FF2B5EF4-FFF2-40B4-BE49-F238E27FC236}">
                <a16:creationId xmlns:a16="http://schemas.microsoft.com/office/drawing/2014/main" id="{4D626C15-8BCA-4EEF-90F7-2F5BE977A868}"/>
              </a:ext>
            </a:extLst>
          </p:cNvPr>
          <p:cNvSpPr/>
          <p:nvPr/>
        </p:nvSpPr>
        <p:spPr>
          <a:xfrm>
            <a:off x="730107" y="1205679"/>
            <a:ext cx="10026062" cy="1900520"/>
          </a:xfrm>
          <a:prstGeom prst="rect">
            <a:avLst/>
          </a:prstGeom>
          <a:no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 influence</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sp>
        <p:nvSpPr>
          <p:cNvPr id="26" name="מלבן 25">
            <a:extLst>
              <a:ext uri="{FF2B5EF4-FFF2-40B4-BE49-F238E27FC236}">
                <a16:creationId xmlns:a16="http://schemas.microsoft.com/office/drawing/2014/main" id="{5BF8F737-0ACF-4551-95B0-827C428146BC}"/>
              </a:ext>
            </a:extLst>
          </p:cNvPr>
          <p:cNvSpPr/>
          <p:nvPr/>
        </p:nvSpPr>
        <p:spPr>
          <a:xfrm>
            <a:off x="4483309" y="342024"/>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7" name="מלבן 26">
            <a:extLst>
              <a:ext uri="{FF2B5EF4-FFF2-40B4-BE49-F238E27FC236}">
                <a16:creationId xmlns:a16="http://schemas.microsoft.com/office/drawing/2014/main" id="{D457CB12-7247-42D8-BE60-E60FB4151E2B}"/>
              </a:ext>
            </a:extLst>
          </p:cNvPr>
          <p:cNvSpPr/>
          <p:nvPr/>
        </p:nvSpPr>
        <p:spPr>
          <a:xfrm>
            <a:off x="153514" y="5587276"/>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sp>
        <p:nvSpPr>
          <p:cNvPr id="28" name="מלבן 27">
            <a:extLst>
              <a:ext uri="{FF2B5EF4-FFF2-40B4-BE49-F238E27FC236}">
                <a16:creationId xmlns:a16="http://schemas.microsoft.com/office/drawing/2014/main" id="{849986E3-D718-422B-8A3A-AA87378D9391}"/>
              </a:ext>
            </a:extLst>
          </p:cNvPr>
          <p:cNvSpPr/>
          <p:nvPr/>
        </p:nvSpPr>
        <p:spPr>
          <a:xfrm>
            <a:off x="686316" y="3010472"/>
            <a:ext cx="9800284" cy="2362185"/>
          </a:xfrm>
          <a:prstGeom prst="rect">
            <a:avLst/>
          </a:prstGeom>
          <a:no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 influence:</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pathways in the context of employment services do lead to more job placements, and job placement without the relief paths may be relatively limited (Koning, 2014).</a:t>
            </a:r>
          </a:p>
        </p:txBody>
      </p:sp>
    </p:spTree>
    <p:extLst>
      <p:ext uri="{BB962C8B-B14F-4D97-AF65-F5344CB8AC3E}">
        <p14:creationId xmlns:p14="http://schemas.microsoft.com/office/powerpoint/2010/main" val="149783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A3904E7C-9BDB-457F-A8CB-E4F95A5F93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F0F11379-4C9D-446B-9DED-3A3AFAEA877C}"/>
              </a:ext>
            </a:extLst>
          </p:cNvPr>
          <p:cNvSpPr/>
          <p:nvPr/>
        </p:nvSpPr>
        <p:spPr>
          <a:xfrm>
            <a:off x="1537485" y="1828622"/>
            <a:ext cx="9572830" cy="2362185"/>
          </a:xfrm>
          <a:prstGeom prst="rect">
            <a:avLst/>
          </a:prstGeom>
          <a:no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 </a:t>
            </a:r>
            <a:r>
              <a:rPr lang="en-US" altLang="he-IL" sz="2000" b="1" u="sng" dirty="0" err="1">
                <a:latin typeface="David" panose="020E0502060401010101" pitchFamily="34" charset="-79"/>
                <a:ea typeface="Times New Roman" panose="02020603050405020304" pitchFamily="18" charset="0"/>
                <a:cs typeface="David" panose="020E0502060401010101" pitchFamily="34" charset="-79"/>
              </a:rPr>
              <a:t>infuence</a:t>
            </a:r>
            <a:r>
              <a:rPr lang="en-US" altLang="he-IL" sz="2000" b="1" u="sng" dirty="0">
                <a:latin typeface="David" panose="020E0502060401010101" pitchFamily="34" charset="-79"/>
                <a:ea typeface="Times New Roman" panose="02020603050405020304" pitchFamily="18" charset="0"/>
                <a:cs typeface="David" panose="020E0502060401010101" pitchFamily="34" charset="-79"/>
              </a:rPr>
              <a:t>:</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1" name="מלבן 50">
            <a:extLst>
              <a:ext uri="{FF2B5EF4-FFF2-40B4-BE49-F238E27FC236}">
                <a16:creationId xmlns:a16="http://schemas.microsoft.com/office/drawing/2014/main" id="{9A5B0D82-945C-4AF6-87DC-0BA4D4BEE5C1}"/>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sp>
        <p:nvSpPr>
          <p:cNvPr id="28" name="מלבן 27">
            <a:extLst>
              <a:ext uri="{FF2B5EF4-FFF2-40B4-BE49-F238E27FC236}">
                <a16:creationId xmlns:a16="http://schemas.microsoft.com/office/drawing/2014/main" id="{B399B4A2-9231-4ED8-AC6D-F2B60C260604}"/>
              </a:ext>
            </a:extLst>
          </p:cNvPr>
          <p:cNvSpPr/>
          <p:nvPr/>
        </p:nvSpPr>
        <p:spPr>
          <a:xfrm>
            <a:off x="4483309" y="342024"/>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Tree>
    <p:extLst>
      <p:ext uri="{BB962C8B-B14F-4D97-AF65-F5344CB8AC3E}">
        <p14:creationId xmlns:p14="http://schemas.microsoft.com/office/powerpoint/2010/main" val="422457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6C51EA6-19AE-421A-A527-678900D2D1D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303"/>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163286" y="1504114"/>
            <a:ext cx="11876312" cy="5134739"/>
          </a:xfrm>
          <a:prstGeom prst="rect">
            <a:avLst/>
          </a:prstGeom>
          <a:noFill/>
        </p:spPr>
        <p:txBody>
          <a:bodyPr wrap="square">
            <a:spAutoFit/>
          </a:bodyPr>
          <a:lstStyle/>
          <a:p>
            <a:pPr>
              <a:lnSpc>
                <a:spcPct val="150000"/>
              </a:lnSpc>
              <a:spcAft>
                <a:spcPts val="800"/>
              </a:spcAft>
            </a:pPr>
            <a:r>
              <a:rPr lang="en-US" sz="2400" dirty="0">
                <a:latin typeface="David" panose="020E0502060401010101" pitchFamily="34" charset="-79"/>
                <a:ea typeface="Times New Roman" panose="02020603050405020304" pitchFamily="18" charset="0"/>
                <a:cs typeface="David" panose="020E0502060401010101" pitchFamily="34" charset="-79"/>
              </a:rPr>
              <a:t>In 2004, Israel established a program called the "From Income Guarantee to Secured Employment" (FIGSE).</a:t>
            </a:r>
            <a:br>
              <a:rPr lang="en-US" sz="2400" dirty="0">
                <a:latin typeface="David" panose="020E0502060401010101" pitchFamily="34" charset="-79"/>
                <a:ea typeface="Times New Roman" panose="02020603050405020304" pitchFamily="18" charset="0"/>
                <a:cs typeface="David" panose="020E0502060401010101" pitchFamily="34" charset="-79"/>
              </a:rPr>
            </a:br>
            <a:r>
              <a:rPr lang="en-US" sz="2400" dirty="0">
                <a:latin typeface="David" panose="020E0502060401010101" pitchFamily="34" charset="-79"/>
                <a:ea typeface="Times New Roman" panose="02020603050405020304" pitchFamily="18" charset="0"/>
                <a:cs typeface="David" panose="020E0502060401010101" pitchFamily="34" charset="-79"/>
              </a:rPr>
              <a:t>The main aim of the Israeli program was to convert some of the people living in poverty from relying on National Insurance Institute (NII) benefits to the labor market.</a:t>
            </a:r>
            <a:br>
              <a:rPr lang="en-US" sz="2400" dirty="0">
                <a:latin typeface="David" panose="020E0502060401010101" pitchFamily="34" charset="-79"/>
                <a:ea typeface="Times New Roman" panose="02020603050405020304" pitchFamily="18" charset="0"/>
                <a:cs typeface="David" panose="020E0502060401010101" pitchFamily="34" charset="-79"/>
              </a:rPr>
            </a:br>
            <a:r>
              <a:rPr lang="en-US" sz="24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400" dirty="0" err="1">
                <a:latin typeface="David" panose="020E0502060401010101" pitchFamily="34" charset="-79"/>
                <a:ea typeface="Times New Roman" panose="02020603050405020304" pitchFamily="18" charset="0"/>
                <a:cs typeface="David" panose="020E0502060401010101" pitchFamily="34" charset="-79"/>
              </a:rPr>
              <a:t>Tapuah</a:t>
            </a:r>
            <a:r>
              <a:rPr lang="en-US" sz="24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400" dirty="0" err="1">
                <a:latin typeface="David" panose="020E0502060401010101" pitchFamily="34" charset="-79"/>
                <a:ea typeface="Times New Roman" panose="02020603050405020304" pitchFamily="18" charset="0"/>
                <a:cs typeface="David" panose="020E0502060401010101" pitchFamily="34" charset="-79"/>
              </a:rPr>
              <a:t>Mafteah</a:t>
            </a:r>
            <a:r>
              <a:rPr lang="en-US" sz="2400" dirty="0">
                <a:latin typeface="David" panose="020E0502060401010101" pitchFamily="34" charset="-79"/>
                <a:ea typeface="Times New Roman" panose="02020603050405020304" pitchFamily="18" charset="0"/>
                <a:cs typeface="David" panose="020E0502060401010101" pitchFamily="34" charset="-79"/>
              </a:rPr>
              <a:t> (Haredim), </a:t>
            </a:r>
            <a:r>
              <a:rPr lang="en-US" sz="2400" dirty="0" err="1">
                <a:latin typeface="David" panose="020E0502060401010101" pitchFamily="34" charset="-79"/>
                <a:ea typeface="Times New Roman" panose="02020603050405020304" pitchFamily="18" charset="0"/>
                <a:cs typeface="David" panose="020E0502060401010101" pitchFamily="34" charset="-79"/>
              </a:rPr>
              <a:t>Tnufa</a:t>
            </a:r>
            <a:r>
              <a:rPr lang="en-US" sz="2400" dirty="0">
                <a:latin typeface="David" panose="020E0502060401010101" pitchFamily="34" charset="-79"/>
                <a:ea typeface="Times New Roman" panose="02020603050405020304" pitchFamily="18" charset="0"/>
                <a:cs typeface="David" panose="020E0502060401010101" pitchFamily="34" charset="-79"/>
              </a:rPr>
              <a:t>, </a:t>
            </a:r>
            <a:r>
              <a:rPr lang="en-US" sz="2400" dirty="0" err="1">
                <a:latin typeface="David" panose="020E0502060401010101" pitchFamily="34" charset="-79"/>
                <a:ea typeface="Times New Roman" panose="02020603050405020304" pitchFamily="18" charset="0"/>
                <a:cs typeface="David" panose="020E0502060401010101" pitchFamily="34" charset="-79"/>
              </a:rPr>
              <a:t>Eshet</a:t>
            </a:r>
            <a:r>
              <a:rPr lang="en-US" sz="2400" dirty="0">
                <a:latin typeface="David" panose="020E0502060401010101" pitchFamily="34" charset="-79"/>
                <a:ea typeface="Times New Roman" panose="02020603050405020304" pitchFamily="18" charset="0"/>
                <a:cs typeface="David" panose="020E0502060401010101" pitchFamily="34" charset="-79"/>
              </a:rPr>
              <a:t> </a:t>
            </a:r>
            <a:r>
              <a:rPr lang="en-US" sz="2400" dirty="0" err="1">
                <a:latin typeface="David" panose="020E0502060401010101" pitchFamily="34" charset="-79"/>
                <a:ea typeface="Times New Roman" panose="02020603050405020304" pitchFamily="18" charset="0"/>
                <a:cs typeface="David" panose="020E0502060401010101" pitchFamily="34" charset="-79"/>
              </a:rPr>
              <a:t>Hayil</a:t>
            </a:r>
            <a:r>
              <a:rPr lang="en-US" sz="24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400" dirty="0">
                <a:latin typeface="David" panose="020E0502060401010101" pitchFamily="34" charset="-79"/>
                <a:ea typeface="Times New Roman" panose="02020603050405020304" pitchFamily="18" charset="0"/>
                <a:cs typeface="David" panose="020E0502060401010101" pitchFamily="34" charset="-79"/>
              </a:rPr>
              <a:t>In 2015 the percentage of labor market employment in the Arab community was 54.6% compared to 81.7% in the Jewish community (Ministry of Labor, Social Affairs and Social Services, 2015), and in 2016 the Arab employment rate was 42.5% (Central Bureau of Statistics, 2017). </a:t>
            </a:r>
            <a:endParaRPr lang="he-IL" sz="2400" dirty="0">
              <a:latin typeface="David" panose="020E0502060401010101" pitchFamily="34" charset="-79"/>
              <a:cs typeface="David" panose="020E0502060401010101" pitchFamily="34" charset="-79"/>
            </a:endParaRPr>
          </a:p>
        </p:txBody>
      </p:sp>
      <p:sp>
        <p:nvSpPr>
          <p:cNvPr id="25" name="מלבן 24">
            <a:extLst>
              <a:ext uri="{FF2B5EF4-FFF2-40B4-BE49-F238E27FC236}">
                <a16:creationId xmlns:a16="http://schemas.microsoft.com/office/drawing/2014/main" id="{2C57BB1D-14A3-449C-9B0C-D2325CEB538C}"/>
              </a:ext>
            </a:extLst>
          </p:cNvPr>
          <p:cNvSpPr/>
          <p:nvPr/>
        </p:nvSpPr>
        <p:spPr>
          <a:xfrm>
            <a:off x="2611712" y="469296"/>
            <a:ext cx="696857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placement program in Israel</a:t>
            </a:r>
          </a:p>
        </p:txBody>
      </p:sp>
    </p:spTree>
    <p:extLst>
      <p:ext uri="{BB962C8B-B14F-4D97-AF65-F5344CB8AC3E}">
        <p14:creationId xmlns:p14="http://schemas.microsoft.com/office/powerpoint/2010/main" val="16794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7E7DF43-6A11-46FF-880F-976B7752F0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4">
            <a:extLst>
              <a:ext uri="{FF2B5EF4-FFF2-40B4-BE49-F238E27FC236}">
                <a16:creationId xmlns:a16="http://schemas.microsoft.com/office/drawing/2014/main" id="{F97C0DD4-747C-423A-880C-FEF7D121A61C}"/>
              </a:ext>
            </a:extLst>
          </p:cNvPr>
          <p:cNvSpPr txBox="1"/>
          <p:nvPr/>
        </p:nvSpPr>
        <p:spPr>
          <a:xfrm>
            <a:off x="863956" y="1858131"/>
            <a:ext cx="4600151" cy="415498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400" u="sng" dirty="0">
                <a:latin typeface="David" panose="020E0502060401010101" pitchFamily="34" charset="-79"/>
                <a:cs typeface="David" panose="020E0502060401010101" pitchFamily="34" charset="-79"/>
              </a:rPr>
              <a:t>Amazing Success</a:t>
            </a:r>
            <a:r>
              <a:rPr lang="en-US" sz="2400" dirty="0">
                <a:latin typeface="David" panose="020E0502060401010101" pitchFamily="34" charset="-79"/>
                <a:cs typeface="David" panose="020E0502060401010101" pitchFamily="34" charset="-79"/>
              </a:rPr>
              <a:t>:</a:t>
            </a:r>
          </a:p>
          <a:p>
            <a:pPr algn="l" rtl="0"/>
            <a:r>
              <a:rPr lang="en-US" sz="2400" dirty="0">
                <a:latin typeface="David" panose="020E0502060401010101" pitchFamily="34" charset="-79"/>
                <a:cs typeface="David" panose="020E0502060401010101" pitchFamily="34" charset="-79"/>
              </a:rPr>
              <a:t>* No revolving door cases, placement since enters the program = 1, no resumption date.</a:t>
            </a:r>
          </a:p>
          <a:p>
            <a:pPr algn="l" rtl="0"/>
            <a:endParaRPr lang="he-IL" sz="2400" dirty="0">
              <a:latin typeface="David" panose="020E0502060401010101" pitchFamily="34" charset="-79"/>
              <a:cs typeface="David" panose="020E0502060401010101" pitchFamily="34" charset="-79"/>
            </a:endParaRPr>
          </a:p>
          <a:p>
            <a:pPr algn="l" rtl="0"/>
            <a:endParaRPr lang="en-US" sz="2400" dirty="0">
              <a:latin typeface="David" panose="020E0502060401010101" pitchFamily="34" charset="-79"/>
              <a:cs typeface="David" panose="020E0502060401010101" pitchFamily="34" charset="-79"/>
            </a:endParaRPr>
          </a:p>
          <a:p>
            <a:pPr lvl="0" algn="l" rtl="0"/>
            <a:r>
              <a:rPr lang="en-US" sz="2400" u="sng" dirty="0">
                <a:latin typeface="David" panose="020E0502060401010101" pitchFamily="34" charset="-79"/>
                <a:cs typeface="David" panose="020E0502060401010101" pitchFamily="34" charset="-79"/>
              </a:rPr>
              <a:t>Medium Success</a:t>
            </a:r>
            <a:r>
              <a:rPr lang="en-US" sz="2400" dirty="0">
                <a:latin typeface="David" panose="020E0502060401010101" pitchFamily="34" charset="-79"/>
                <a:cs typeface="David" panose="020E0502060401010101" pitchFamily="34" charset="-79"/>
              </a:rPr>
              <a:t>:</a:t>
            </a:r>
            <a:br>
              <a:rPr lang="en-US"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6661288" y="1976917"/>
            <a:ext cx="5076574" cy="378565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400" u="sng" dirty="0">
                <a:latin typeface="David" panose="020E0502060401010101" pitchFamily="34" charset="-79"/>
                <a:cs typeface="David" panose="020E0502060401010101" pitchFamily="34" charset="-79"/>
              </a:rPr>
              <a:t>Weak Success</a:t>
            </a:r>
            <a:r>
              <a:rPr lang="en-US" sz="2400" dirty="0">
                <a:latin typeface="David" panose="020E0502060401010101" pitchFamily="34" charset="-79"/>
                <a:cs typeface="David" panose="020E0502060401010101" pitchFamily="34" charset="-79"/>
              </a:rPr>
              <a:t>:</a:t>
            </a:r>
          </a:p>
          <a:p>
            <a:pPr algn="l" rtl="0"/>
            <a:r>
              <a:rPr lang="en-US" sz="2400" dirty="0">
                <a:latin typeface="David" panose="020E0502060401010101" pitchFamily="34" charset="-79"/>
                <a:cs typeface="David" panose="020E0502060401010101" pitchFamily="34" charset="-79"/>
              </a:rPr>
              <a:t>All job seekers who not in label 1,2 or 4.</a:t>
            </a:r>
          </a:p>
          <a:p>
            <a:pPr lvl="0" algn="l" rtl="0"/>
            <a:endParaRPr lang="en-US" sz="2400" u="sng" dirty="0">
              <a:latin typeface="David" panose="020E0502060401010101" pitchFamily="34" charset="-79"/>
              <a:cs typeface="David" panose="020E0502060401010101" pitchFamily="34" charset="-79"/>
            </a:endParaRPr>
          </a:p>
          <a:p>
            <a:pPr lvl="0" algn="l" rtl="0"/>
            <a:endParaRPr lang="en-US" sz="2400" u="sng" dirty="0">
              <a:latin typeface="David" panose="020E0502060401010101" pitchFamily="34" charset="-79"/>
              <a:cs typeface="David" panose="020E0502060401010101" pitchFamily="34" charset="-79"/>
            </a:endParaRPr>
          </a:p>
          <a:p>
            <a:pPr lvl="0" algn="l" rtl="0"/>
            <a:endParaRPr lang="en-US" sz="2400" u="sng" dirty="0">
              <a:latin typeface="David" panose="020E0502060401010101" pitchFamily="34" charset="-79"/>
              <a:cs typeface="David" panose="020E0502060401010101" pitchFamily="34" charset="-79"/>
            </a:endParaRPr>
          </a:p>
          <a:p>
            <a:pPr lvl="0" algn="l" rtl="0"/>
            <a:r>
              <a:rPr lang="en-US" sz="2400" u="sng" dirty="0">
                <a:latin typeface="David" panose="020E0502060401010101" pitchFamily="34" charset="-79"/>
                <a:cs typeface="David" panose="020E0502060401010101" pitchFamily="34" charset="-79"/>
              </a:rPr>
              <a:t>Failure</a:t>
            </a:r>
            <a:r>
              <a:rPr lang="en-US" sz="2400" dirty="0">
                <a:latin typeface="David" panose="020E0502060401010101" pitchFamily="34" charset="-79"/>
                <a:cs typeface="David" panose="020E0502060401010101" pitchFamily="34" charset="-79"/>
              </a:rPr>
              <a:t>:</a:t>
            </a:r>
          </a:p>
          <a:p>
            <a:pPr algn="l" rtl="0"/>
            <a:r>
              <a:rPr lang="en-US" sz="24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400" dirty="0">
              <a:latin typeface="David" panose="020E0502060401010101" pitchFamily="34" charset="-79"/>
              <a:cs typeface="David" panose="020E0502060401010101" pitchFamily="34" charset="-79"/>
            </a:endParaRPr>
          </a:p>
        </p:txBody>
      </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32" y="1976917"/>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31" y="4134125"/>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50" y="1976916"/>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150" y="3869743"/>
            <a:ext cx="406242" cy="406242"/>
          </a:xfrm>
          <a:prstGeom prst="rect">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67FC497-1E3F-4690-8521-5AAF33BA1177}"/>
              </a:ext>
            </a:extLst>
          </p:cNvPr>
          <p:cNvSpPr/>
          <p:nvPr/>
        </p:nvSpPr>
        <p:spPr>
          <a:xfrm>
            <a:off x="2992427" y="859793"/>
            <a:ext cx="62071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Placements Success Definition (Label’s)</a:t>
            </a:r>
          </a:p>
        </p:txBody>
      </p:sp>
      <p:sp>
        <p:nvSpPr>
          <p:cNvPr id="2" name="מלבן 1">
            <a:extLst>
              <a:ext uri="{FF2B5EF4-FFF2-40B4-BE49-F238E27FC236}">
                <a16:creationId xmlns:a16="http://schemas.microsoft.com/office/drawing/2014/main" id="{2B1F2847-B7BB-436E-B620-2C03E0C38CA5}"/>
              </a:ext>
            </a:extLst>
          </p:cNvPr>
          <p:cNvSpPr/>
          <p:nvPr/>
        </p:nvSpPr>
        <p:spPr>
          <a:xfrm>
            <a:off x="144311" y="6297171"/>
            <a:ext cx="11351003" cy="369332"/>
          </a:xfrm>
          <a:prstGeom prst="rect">
            <a:avLst/>
          </a:prstGeom>
        </p:spPr>
        <p:txBody>
          <a:bodyPr wrap="square">
            <a:spAutoFit/>
          </a:bodyPr>
          <a:lstStyle/>
          <a:p>
            <a:pPr algn="l">
              <a:spcAft>
                <a:spcPts val="800"/>
              </a:spcAft>
            </a:pPr>
            <a:r>
              <a:rPr lang="en-US" dirty="0">
                <a:latin typeface="Times New Roman" panose="02020603050405020304" pitchFamily="18" charset="0"/>
                <a:ea typeface="Calibri" panose="020F0502020204030204" pitchFamily="34" charset="0"/>
              </a:rPr>
              <a:t>* Revolving door- job seeker has returned to the program in 3 months since he was placement in a job</a:t>
            </a:r>
            <a:r>
              <a:rPr lang="en-US" dirty="0">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6407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728318"/>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sp>
        <p:nvSpPr>
          <p:cNvPr id="2" name="מלבן 1">
            <a:extLst>
              <a:ext uri="{FF2B5EF4-FFF2-40B4-BE49-F238E27FC236}">
                <a16:creationId xmlns:a16="http://schemas.microsoft.com/office/drawing/2014/main" id="{55AB36A1-1746-40F3-8199-47C738F685AA}"/>
              </a:ext>
            </a:extLst>
          </p:cNvPr>
          <p:cNvSpPr/>
          <p:nvPr/>
        </p:nvSpPr>
        <p:spPr>
          <a:xfrm>
            <a:off x="1216241" y="1709291"/>
            <a:ext cx="10388737" cy="2816156"/>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dirty="0">
                <a:latin typeface="David" panose="020E0502060401010101" pitchFamily="34" charset="-79"/>
                <a:cs typeface="David" panose="020E0502060401010101" pitchFamily="34" charset="-79"/>
              </a:rPr>
              <a:t>The database containing 82 columns and 55,989 rows.</a:t>
            </a:r>
            <a:br>
              <a:rPr lang="en-US"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(row=job seeker, column=jobseeker feature).</a:t>
            </a:r>
          </a:p>
          <a:p>
            <a:pPr marL="342900" indent="-342900">
              <a:lnSpc>
                <a:spcPct val="150000"/>
              </a:lnSpc>
              <a:buFont typeface="Wingdings" panose="05000000000000000000" pitchFamily="2" charset="2"/>
              <a:buChar char="q"/>
            </a:pPr>
            <a:r>
              <a:rPr lang="en-US" sz="2400" dirty="0">
                <a:latin typeface="David" panose="020E0502060401010101" pitchFamily="34" charset="-79"/>
                <a:cs typeface="David" panose="020E0502060401010101" pitchFamily="34" charset="-79"/>
              </a:rPr>
              <a:t>The data were collected for the period from 2016-2019.</a:t>
            </a:r>
          </a:p>
          <a:p>
            <a:pPr marL="342900" indent="-342900">
              <a:lnSpc>
                <a:spcPct val="150000"/>
              </a:lnSpc>
              <a:buFont typeface="Wingdings" panose="05000000000000000000" pitchFamily="2" charset="2"/>
              <a:buChar char="q"/>
            </a:pPr>
            <a:r>
              <a:rPr lang="en-US" sz="2400" dirty="0">
                <a:latin typeface="David" panose="020E0502060401010101" pitchFamily="34" charset="-79"/>
                <a:cs typeface="David" panose="020E0502060401010101" pitchFamily="34" charset="-79"/>
              </a:rPr>
              <a:t>Data reclamation findings were 14% of empty cells.</a:t>
            </a:r>
            <a:br>
              <a:rPr lang="en-US" sz="2400" dirty="0">
                <a:latin typeface="David" panose="020E0502060401010101" pitchFamily="34" charset="-79"/>
                <a:cs typeface="David" panose="020E0502060401010101" pitchFamily="34" charset="-79"/>
              </a:rPr>
            </a:b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91736333"/>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7136</TotalTime>
  <Words>2034</Words>
  <Application>Microsoft Office PowerPoint</Application>
  <PresentationFormat>מסך רחב</PresentationFormat>
  <Paragraphs>180</Paragraphs>
  <Slides>22</Slides>
  <Notes>22</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22</vt:i4>
      </vt:variant>
    </vt:vector>
  </HeadingPairs>
  <TitlesOfParts>
    <vt:vector size="34" baseType="lpstr">
      <vt:lpstr>Agency FB</vt:lpstr>
      <vt:lpstr>Arial</vt:lpstr>
      <vt:lpstr>Calibri</vt:lpstr>
      <vt:lpstr>Cambria Math</vt:lpstr>
      <vt:lpstr>David</vt:lpstr>
      <vt:lpstr>Sitka Heading</vt:lpstr>
      <vt:lpstr>Tahoma</vt:lpstr>
      <vt:lpstr>Times New Roman</vt:lpstr>
      <vt:lpstr>TimesNewRomanPS-BoldMT</vt:lpstr>
      <vt:lpstr>Tw Cen MT</vt:lpstr>
      <vt:lpstr>Wingdings</vt:lpstr>
      <vt:lpstr>טיפה</vt:lpstr>
      <vt:lpstr>Department of Industrial Engineering and Management Specialization of Information Systems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167</cp:revision>
  <dcterms:created xsi:type="dcterms:W3CDTF">2020-06-13T14:09:04Z</dcterms:created>
  <dcterms:modified xsi:type="dcterms:W3CDTF">2020-07-25T09:25:03Z</dcterms:modified>
</cp:coreProperties>
</file>